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4"/>
  </p:notesMasterIdLst>
  <p:handoutMasterIdLst>
    <p:handoutMasterId r:id="rId45"/>
  </p:handoutMasterIdLst>
  <p:sldIdLst>
    <p:sldId id="286" r:id="rId2"/>
    <p:sldId id="346" r:id="rId3"/>
    <p:sldId id="347" r:id="rId4"/>
    <p:sldId id="348" r:id="rId5"/>
    <p:sldId id="349" r:id="rId6"/>
    <p:sldId id="353" r:id="rId7"/>
    <p:sldId id="350" r:id="rId8"/>
    <p:sldId id="354" r:id="rId9"/>
    <p:sldId id="355" r:id="rId10"/>
    <p:sldId id="356" r:id="rId11"/>
    <p:sldId id="357" r:id="rId12"/>
    <p:sldId id="358" r:id="rId13"/>
    <p:sldId id="351" r:id="rId14"/>
    <p:sldId id="359" r:id="rId15"/>
    <p:sldId id="363" r:id="rId16"/>
    <p:sldId id="360" r:id="rId17"/>
    <p:sldId id="361" r:id="rId18"/>
    <p:sldId id="362" r:id="rId19"/>
    <p:sldId id="364" r:id="rId20"/>
    <p:sldId id="365" r:id="rId21"/>
    <p:sldId id="366" r:id="rId22"/>
    <p:sldId id="382" r:id="rId23"/>
    <p:sldId id="367" r:id="rId24"/>
    <p:sldId id="368" r:id="rId25"/>
    <p:sldId id="369" r:id="rId26"/>
    <p:sldId id="384" r:id="rId27"/>
    <p:sldId id="385" r:id="rId28"/>
    <p:sldId id="386" r:id="rId29"/>
    <p:sldId id="387" r:id="rId30"/>
    <p:sldId id="370" r:id="rId31"/>
    <p:sldId id="371" r:id="rId32"/>
    <p:sldId id="372" r:id="rId33"/>
    <p:sldId id="373" r:id="rId34"/>
    <p:sldId id="374" r:id="rId35"/>
    <p:sldId id="375" r:id="rId36"/>
    <p:sldId id="376" r:id="rId37"/>
    <p:sldId id="377" r:id="rId38"/>
    <p:sldId id="378" r:id="rId39"/>
    <p:sldId id="379" r:id="rId40"/>
    <p:sldId id="380" r:id="rId41"/>
    <p:sldId id="381" r:id="rId42"/>
    <p:sldId id="275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004C"/>
    <a:srgbClr val="000000"/>
    <a:srgbClr val="FFCC00"/>
    <a:srgbClr val="99FF33"/>
    <a:srgbClr val="808080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12" autoAdjust="0"/>
    <p:restoredTop sz="94581" autoAdjust="0"/>
  </p:normalViewPr>
  <p:slideViewPr>
    <p:cSldViewPr>
      <p:cViewPr varScale="1">
        <p:scale>
          <a:sx n="88" d="100"/>
          <a:sy n="88" d="100"/>
        </p:scale>
        <p:origin x="-135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h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č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 </a:t>
            </a:r>
            <a:r>
              <a:rPr lang="en-US" sz="1500" smtClean="0">
                <a:solidFill>
                  <a:srgbClr val="3B3470"/>
                </a:solidFill>
              </a:rPr>
              <a:t>  </a:t>
            </a: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r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o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d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 smtClean="0">
                <a:solidFill>
                  <a:srgbClr val="3B3470"/>
                </a:solidFill>
              </a:rPr>
              <a:t>2</a:t>
            </a:r>
            <a:r>
              <a:rPr lang="en-US" sz="1400" smtClean="0">
                <a:solidFill>
                  <a:srgbClr val="3B3470"/>
                </a:solidFill>
              </a:rPr>
              <a:t>4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w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6" name="WordArt 6"/>
          <p:cNvSpPr>
            <a:spLocks noChangeArrowheads="1" noChangeShapeType="1" noTextEdit="1"/>
          </p:cNvSpPr>
          <p:nvPr/>
        </p:nvSpPr>
        <p:spPr bwMode="auto">
          <a:xfrm>
            <a:off x="452438" y="1371600"/>
            <a:ext cx="8239125" cy="1419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3600" kern="10" smtClean="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CIKLUSI KLIPNIH MOTORA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3600" kern="10" smtClean="0">
                <a:ln w="9525">
                  <a:noFill/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UNUTRAŠNjEG SAGOREVANjA</a:t>
            </a: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228600" y="3334941"/>
            <a:ext cx="8593138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Pogonski motor: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performanse – </a:t>
            </a:r>
            <a:r>
              <a:rPr lang="sr-Latn-CS" smtClean="0">
                <a:solidFill>
                  <a:srgbClr val="000066"/>
                </a:solidFill>
              </a:rPr>
              <a:t>snaga, obrtni moment, broj obrtaja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SUS motori, elektromotori ...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ekologija ...</a:t>
            </a:r>
            <a:endParaRPr lang="en-US" smtClean="0">
              <a:solidFill>
                <a:srgbClr val="000066"/>
              </a:solidFill>
            </a:endParaRP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28600" y="5451322"/>
            <a:ext cx="8593138" cy="79707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M</a:t>
            </a:r>
            <a:r>
              <a:rPr lang="sr-Latn-CS">
                <a:solidFill>
                  <a:srgbClr val="000066"/>
                </a:solidFill>
              </a:rPr>
              <a:t>otori sa unutrašnjim sagorevanjem</a:t>
            </a: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RS" smtClean="0">
                <a:solidFill>
                  <a:srgbClr val="000066"/>
                </a:solidFill>
              </a:rPr>
              <a:t>– </a:t>
            </a:r>
            <a:r>
              <a:rPr lang="sr-Latn-CS" smtClean="0">
                <a:solidFill>
                  <a:srgbClr val="000066"/>
                </a:solidFill>
              </a:rPr>
              <a:t>hemijsku </a:t>
            </a:r>
            <a:r>
              <a:rPr lang="sr-Latn-CS">
                <a:solidFill>
                  <a:srgbClr val="000066"/>
                </a:solidFill>
              </a:rPr>
              <a:t>energiju goriva transformiše u mehanički rad</a:t>
            </a:r>
            <a:r>
              <a:rPr lang="sr-Latn-CS" smtClean="0">
                <a:solidFill>
                  <a:srgbClr val="000066"/>
                </a:solidFill>
              </a:rPr>
              <a:t>.</a:t>
            </a:r>
            <a:endParaRPr lang="sr-Latn-CS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1066800" y="2209800"/>
            <a:ext cx="0" cy="34244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SMT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UMT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UV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IV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r>
              <a:rPr lang="sr-Latn-RS" sz="1800" i="1" baseline="-25000" smtClean="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r>
              <a:rPr lang="sr-Latn-RS" sz="1800" i="1" baseline="-25000" smtClean="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810000" y="1066800"/>
            <a:ext cx="5011738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vi-VN" smtClean="0">
                <a:solidFill>
                  <a:srgbClr val="000066"/>
                </a:solidFill>
              </a:rPr>
              <a:t>Takt izduvavanja: 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klip se nalazi </a:t>
            </a:r>
            <a:r>
              <a:rPr lang="vi-VN" smtClean="0">
                <a:solidFill>
                  <a:srgbClr val="000066"/>
                </a:solidFill>
              </a:rPr>
              <a:t>u UMT</a:t>
            </a:r>
            <a:r>
              <a:rPr lang="sr-Latn-RS" smtClean="0">
                <a:solidFill>
                  <a:srgbClr val="000066"/>
                </a:solidFill>
              </a:rPr>
              <a:t> – </a:t>
            </a:r>
            <a:r>
              <a:rPr lang="vi-VN" smtClean="0">
                <a:solidFill>
                  <a:srgbClr val="000066"/>
                </a:solidFill>
              </a:rPr>
              <a:t>otvara se izlazni ventil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smanjenje pritiska </a:t>
            </a:r>
            <a:r>
              <a:rPr lang="vi-VN" smtClean="0">
                <a:solidFill>
                  <a:srgbClr val="000066"/>
                </a:solidFill>
              </a:rPr>
              <a:t>do vrednosti nešto veće od atmosferskog pritiska (</a:t>
            </a:r>
            <a:r>
              <a:rPr lang="sr-Latn-RS" smtClean="0">
                <a:solidFill>
                  <a:srgbClr val="000066"/>
                </a:solidFill>
              </a:rPr>
              <a:t>proces 4-5</a:t>
            </a:r>
            <a:r>
              <a:rPr lang="vi-VN" smtClean="0">
                <a:solidFill>
                  <a:srgbClr val="000066"/>
                </a:solidFill>
              </a:rPr>
              <a:t>)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vi-VN" smtClean="0">
                <a:solidFill>
                  <a:srgbClr val="000066"/>
                </a:solidFill>
              </a:rPr>
              <a:t>izduvavanj</a:t>
            </a:r>
            <a:r>
              <a:rPr lang="sr-Latn-RS" smtClean="0">
                <a:solidFill>
                  <a:srgbClr val="000066"/>
                </a:solidFill>
              </a:rPr>
              <a:t>e</a:t>
            </a:r>
            <a:r>
              <a:rPr lang="vi-VN" smtClean="0">
                <a:solidFill>
                  <a:srgbClr val="000066"/>
                </a:solidFill>
              </a:rPr>
              <a:t> (</a:t>
            </a:r>
            <a:r>
              <a:rPr lang="sr-Latn-RS" smtClean="0">
                <a:solidFill>
                  <a:srgbClr val="000066"/>
                </a:solidFill>
              </a:rPr>
              <a:t>proces 5-</a:t>
            </a:r>
            <a:r>
              <a:rPr lang="vi-VN" smtClean="0">
                <a:solidFill>
                  <a:srgbClr val="000066"/>
                </a:solidFill>
              </a:rPr>
              <a:t>0)</a:t>
            </a:r>
            <a:r>
              <a:rPr lang="sr-Latn-RS" smtClean="0">
                <a:solidFill>
                  <a:srgbClr val="000066"/>
                </a:solidFill>
              </a:rPr>
              <a:t> – istiskivanje </a:t>
            </a:r>
            <a:r>
              <a:rPr lang="vi-VN" smtClean="0">
                <a:solidFill>
                  <a:srgbClr val="000066"/>
                </a:solidFill>
              </a:rPr>
              <a:t>produk</a:t>
            </a:r>
            <a:r>
              <a:rPr lang="sr-Latn-RS" smtClean="0">
                <a:solidFill>
                  <a:srgbClr val="000066"/>
                </a:solidFill>
              </a:rPr>
              <a:t>a</a:t>
            </a:r>
            <a:r>
              <a:rPr lang="vi-VN" smtClean="0">
                <a:solidFill>
                  <a:srgbClr val="000066"/>
                </a:solidFill>
              </a:rPr>
              <a:t>t</a:t>
            </a:r>
            <a:r>
              <a:rPr lang="sr-Latn-RS" smtClean="0">
                <a:solidFill>
                  <a:srgbClr val="000066"/>
                </a:solidFill>
              </a:rPr>
              <a:t>a</a:t>
            </a:r>
            <a:r>
              <a:rPr lang="vi-VN" smtClean="0">
                <a:solidFill>
                  <a:srgbClr val="000066"/>
                </a:solidFill>
              </a:rPr>
              <a:t> sagorevanja</a:t>
            </a:r>
            <a:r>
              <a:rPr lang="sr-Latn-RS" smtClean="0">
                <a:solidFill>
                  <a:srgbClr val="000066"/>
                </a:solidFill>
              </a:rPr>
              <a:t> iz cilindra,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vi-VN" smtClean="0">
                <a:solidFill>
                  <a:srgbClr val="000066"/>
                </a:solidFill>
              </a:rPr>
              <a:t>manji deo produkata sagorevanja </a:t>
            </a:r>
            <a:r>
              <a:rPr lang="sr-Latn-RS" smtClean="0">
                <a:solidFill>
                  <a:srgbClr val="000066"/>
                </a:solidFill>
              </a:rPr>
              <a:t>ostaje u cilindru </a:t>
            </a:r>
            <a:r>
              <a:rPr lang="vi-VN" smtClean="0">
                <a:solidFill>
                  <a:srgbClr val="000066"/>
                </a:solidFill>
              </a:rPr>
              <a:t>ispunjavajući tzv. kompresioni prostor</a:t>
            </a:r>
            <a:r>
              <a:rPr lang="sr-Latn-RS" smtClean="0">
                <a:solidFill>
                  <a:srgbClr val="000066"/>
                </a:solidFill>
              </a:rPr>
              <a:t>.</a:t>
            </a:r>
            <a:endParaRPr lang="vi-VN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1066800" y="2209800"/>
            <a:ext cx="0" cy="34244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SMT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UMT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UV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IV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r>
              <a:rPr lang="sr-Latn-RS" sz="1800" i="1" baseline="-25000" smtClean="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r>
              <a:rPr lang="sr-Latn-RS" sz="1800" i="1" baseline="-25000" smtClean="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810000" y="1379538"/>
            <a:ext cx="5130800" cy="45243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99"/>
                </a:solidFill>
              </a:rPr>
              <a:t>P</a:t>
            </a:r>
            <a:r>
              <a:rPr lang="sr-Cyrl-CS" smtClean="0">
                <a:solidFill>
                  <a:srgbClr val="000099"/>
                </a:solidFill>
              </a:rPr>
              <a:t>umpni taktovi</a:t>
            </a:r>
            <a:r>
              <a:rPr lang="sr-Latn-CS" smtClean="0">
                <a:solidFill>
                  <a:srgbClr val="000099"/>
                </a:solidFill>
              </a:rPr>
              <a:t>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99"/>
                </a:solidFill>
              </a:rPr>
              <a:t> takt usisavanja (proces 0-1) – dobija se rad,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99"/>
                </a:solidFill>
              </a:rPr>
              <a:t> takt izduvavanja (proces 5-0) – troši se rad,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99"/>
                </a:solidFill>
              </a:rPr>
              <a:t> radovi oba pumpna takta su približno jednaki po </a:t>
            </a:r>
            <a:r>
              <a:rPr lang="sr-Latn-CS">
                <a:solidFill>
                  <a:srgbClr val="000099"/>
                </a:solidFill>
              </a:rPr>
              <a:t>apsolutnoj </a:t>
            </a:r>
            <a:r>
              <a:rPr lang="sr-Latn-CS" smtClean="0">
                <a:solidFill>
                  <a:srgbClr val="000099"/>
                </a:solidFill>
              </a:rPr>
              <a:t>vrednosti i iz tog razlog imaju zanemarljiv uticaj </a:t>
            </a:r>
            <a:r>
              <a:rPr lang="sr-Latn-CS">
                <a:solidFill>
                  <a:srgbClr val="000099"/>
                </a:solidFill>
              </a:rPr>
              <a:t>na ukupan koristan rad </a:t>
            </a:r>
            <a:r>
              <a:rPr lang="sr-Latn-CS" smtClean="0">
                <a:solidFill>
                  <a:srgbClr val="000099"/>
                </a:solidFill>
              </a:rPr>
              <a:t>ciklusa,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99"/>
                </a:solidFill>
              </a:rPr>
              <a:t> teorijski ciklusi se </a:t>
            </a:r>
            <a:r>
              <a:rPr lang="sr-Latn-CS">
                <a:solidFill>
                  <a:srgbClr val="000099"/>
                </a:solidFill>
              </a:rPr>
              <a:t>crtaju bez </a:t>
            </a:r>
            <a:r>
              <a:rPr lang="sr-Latn-CS" smtClean="0">
                <a:solidFill>
                  <a:srgbClr val="000099"/>
                </a:solidFill>
              </a:rPr>
              <a:t>procesa 0-1 i 5-0.</a:t>
            </a:r>
            <a:endParaRPr lang="en-US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1066800" y="2209800"/>
            <a:ext cx="0" cy="34244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SMT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UMT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UV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IV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r>
              <a:rPr lang="sr-Latn-RS" sz="1800" i="1" baseline="-25000" smtClean="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r>
              <a:rPr lang="sr-Latn-RS" sz="1800" i="1" baseline="-25000" smtClean="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 Box 8"/>
          <p:cNvSpPr txBox="1">
            <a:spLocks noChangeArrowheads="1"/>
          </p:cNvSpPr>
          <p:nvPr/>
        </p:nvSpPr>
        <p:spPr bwMode="auto">
          <a:xfrm>
            <a:off x="6858000" y="1524000"/>
            <a:ext cx="1915909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>
                <a:solidFill>
                  <a:srgbClr val="000066"/>
                </a:solidFill>
              </a:rPr>
              <a:t>radna zapremina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68" name="Text Box 12"/>
          <p:cNvSpPr txBox="1">
            <a:spLocks noChangeArrowheads="1"/>
          </p:cNvSpPr>
          <p:nvPr/>
        </p:nvSpPr>
        <p:spPr bwMode="auto">
          <a:xfrm>
            <a:off x="6324600" y="3352800"/>
            <a:ext cx="2646878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>
                <a:solidFill>
                  <a:srgbClr val="000066"/>
                </a:solidFill>
              </a:rPr>
              <a:t>kompresiona zapremina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70" name="Text Box 14"/>
          <p:cNvSpPr txBox="1">
            <a:spLocks noChangeArrowheads="1"/>
          </p:cNvSpPr>
          <p:nvPr/>
        </p:nvSpPr>
        <p:spPr bwMode="auto">
          <a:xfrm>
            <a:off x="3962400" y="3048000"/>
            <a:ext cx="2095445" cy="4247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>
                <a:solidFill>
                  <a:srgbClr val="000066"/>
                </a:solidFill>
              </a:rPr>
              <a:t>Stepen kompresije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71" name="Line 15"/>
          <p:cNvSpPr>
            <a:spLocks noChangeShapeType="1"/>
          </p:cNvSpPr>
          <p:nvPr/>
        </p:nvSpPr>
        <p:spPr bwMode="auto">
          <a:xfrm flipH="1" flipV="1">
            <a:off x="4179887" y="2667000"/>
            <a:ext cx="238364" cy="448434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4424351" y="1981200"/>
            <a:ext cx="6351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i="1" smtClean="0">
                <a:solidFill>
                  <a:srgbClr val="000066"/>
                </a:solidFill>
              </a:rPr>
              <a:t>v</a:t>
            </a:r>
            <a:r>
              <a:rPr lang="sr-Latn-RS" i="1" baseline="-25000" smtClean="0">
                <a:solidFill>
                  <a:srgbClr val="000066"/>
                </a:solidFill>
              </a:rPr>
              <a:t>max</a:t>
            </a:r>
          </a:p>
          <a:p>
            <a:pPr algn="ctr"/>
            <a:r>
              <a:rPr lang="sr-Latn-RS" i="1" smtClean="0">
                <a:solidFill>
                  <a:srgbClr val="000066"/>
                </a:solidFill>
              </a:rPr>
              <a:t>v</a:t>
            </a:r>
            <a:r>
              <a:rPr lang="sr-Latn-RS" i="1" baseline="-25000" smtClean="0">
                <a:solidFill>
                  <a:srgbClr val="000066"/>
                </a:solidFill>
              </a:rPr>
              <a:t>min</a:t>
            </a:r>
            <a:endParaRPr lang="en-US" i="1" baseline="-25000">
              <a:solidFill>
                <a:srgbClr val="000066"/>
              </a:solidFill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4448596" y="2495044"/>
            <a:ext cx="6400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5288148" y="1981200"/>
            <a:ext cx="7697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i="1" smtClean="0">
                <a:solidFill>
                  <a:srgbClr val="000066"/>
                </a:solidFill>
              </a:rPr>
              <a:t>v</a:t>
            </a:r>
            <a:r>
              <a:rPr lang="en-US" i="1" baseline="-25000" smtClean="0">
                <a:solidFill>
                  <a:srgbClr val="000066"/>
                </a:solidFill>
              </a:rPr>
              <a:t>k</a:t>
            </a:r>
            <a:r>
              <a:rPr lang="sr-Latn-RS" i="1" smtClean="0">
                <a:solidFill>
                  <a:srgbClr val="000066"/>
                </a:solidFill>
              </a:rPr>
              <a:t>+v</a:t>
            </a:r>
            <a:r>
              <a:rPr lang="en-US" i="1" baseline="-25000" smtClean="0">
                <a:solidFill>
                  <a:srgbClr val="000066"/>
                </a:solidFill>
              </a:rPr>
              <a:t>h</a:t>
            </a:r>
            <a:endParaRPr lang="sr-Latn-RS" i="1" baseline="-25000" smtClean="0">
              <a:solidFill>
                <a:srgbClr val="000066"/>
              </a:solidFill>
            </a:endParaRPr>
          </a:p>
          <a:p>
            <a:pPr algn="ctr"/>
            <a:r>
              <a:rPr lang="sr-Latn-RS" i="1" smtClean="0">
                <a:solidFill>
                  <a:srgbClr val="000066"/>
                </a:solidFill>
              </a:rPr>
              <a:t>v</a:t>
            </a:r>
            <a:r>
              <a:rPr lang="sr-Latn-RS" i="1" baseline="-25000" smtClean="0">
                <a:solidFill>
                  <a:srgbClr val="000066"/>
                </a:solidFill>
              </a:rPr>
              <a:t>k</a:t>
            </a:r>
            <a:endParaRPr lang="en-US" i="1" baseline="-25000">
              <a:solidFill>
                <a:srgbClr val="000066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>
            <a:off x="5379720" y="2495044"/>
            <a:ext cx="64008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6726575" y="1981200"/>
            <a:ext cx="4074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i="1" smtClean="0">
                <a:solidFill>
                  <a:srgbClr val="000066"/>
                </a:solidFill>
              </a:rPr>
              <a:t>v</a:t>
            </a:r>
            <a:r>
              <a:rPr lang="sr-Latn-RS" i="1" baseline="-25000" smtClean="0">
                <a:solidFill>
                  <a:srgbClr val="000066"/>
                </a:solidFill>
              </a:rPr>
              <a:t>h</a:t>
            </a:r>
          </a:p>
          <a:p>
            <a:pPr algn="ctr"/>
            <a:r>
              <a:rPr lang="sr-Latn-RS" i="1" smtClean="0">
                <a:solidFill>
                  <a:srgbClr val="000066"/>
                </a:solidFill>
              </a:rPr>
              <a:t>v</a:t>
            </a:r>
            <a:r>
              <a:rPr lang="sr-Latn-RS" i="1" baseline="-25000" smtClean="0">
                <a:solidFill>
                  <a:srgbClr val="000066"/>
                </a:solidFill>
              </a:rPr>
              <a:t>k</a:t>
            </a:r>
            <a:endParaRPr lang="en-US" i="1" baseline="-25000">
              <a:solidFill>
                <a:srgbClr val="000066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6785576" y="2495044"/>
            <a:ext cx="365760" cy="0"/>
          </a:xfrm>
          <a:prstGeom prst="line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3967120" y="2253632"/>
            <a:ext cx="2799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i="1" smtClean="0">
                <a:solidFill>
                  <a:srgbClr val="000066"/>
                </a:solidFill>
                <a:latin typeface="Symbol" pitchFamily="18" charset="2"/>
              </a:rPr>
              <a:t>e</a:t>
            </a:r>
            <a:r>
              <a:rPr lang="sr-Latn-RS" i="1" smtClean="0">
                <a:solidFill>
                  <a:srgbClr val="000066"/>
                </a:solidFill>
              </a:rPr>
              <a:t> =           =           = </a:t>
            </a:r>
            <a:r>
              <a:rPr lang="sr-Latn-RS" smtClean="0">
                <a:solidFill>
                  <a:srgbClr val="000066"/>
                </a:solidFill>
              </a:rPr>
              <a:t>1 +</a:t>
            </a:r>
            <a:endParaRPr lang="en-US" baseline="-25000">
              <a:solidFill>
                <a:srgbClr val="000066"/>
              </a:solidFill>
            </a:endParaRPr>
          </a:p>
        </p:txBody>
      </p:sp>
      <p:sp>
        <p:nvSpPr>
          <p:cNvPr id="80" name="Line 15"/>
          <p:cNvSpPr>
            <a:spLocks noChangeShapeType="1"/>
          </p:cNvSpPr>
          <p:nvPr/>
        </p:nvSpPr>
        <p:spPr bwMode="auto">
          <a:xfrm flipV="1">
            <a:off x="7023887" y="1851053"/>
            <a:ext cx="265365" cy="317612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1" name="Line 15"/>
          <p:cNvSpPr>
            <a:spLocks noChangeShapeType="1"/>
          </p:cNvSpPr>
          <p:nvPr/>
        </p:nvSpPr>
        <p:spPr bwMode="auto">
          <a:xfrm flipH="1" flipV="1">
            <a:off x="6981754" y="2843002"/>
            <a:ext cx="257246" cy="58599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228600" y="1146750"/>
            <a:ext cx="8669338" cy="4339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Pretpostavke:</a:t>
            </a: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hemijski </a:t>
            </a:r>
            <a:r>
              <a:rPr lang="sr-Cyrl-CS">
                <a:solidFill>
                  <a:srgbClr val="000066"/>
                </a:solidFill>
              </a:rPr>
              <a:t>sastav radnog tela se ne </a:t>
            </a:r>
            <a:r>
              <a:rPr lang="sr-Cyrl-CS" smtClean="0">
                <a:solidFill>
                  <a:srgbClr val="000066"/>
                </a:solidFill>
              </a:rPr>
              <a:t>menja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procesi sabijanja i širenja radnog tela protiču veoma brzo, bez razmene toplote sa </a:t>
            </a:r>
            <a:r>
              <a:rPr lang="sr-Cyrl-CS" smtClean="0">
                <a:solidFill>
                  <a:srgbClr val="000066"/>
                </a:solidFill>
              </a:rPr>
              <a:t>okolinom</a:t>
            </a:r>
            <a:r>
              <a:rPr lang="sr-Latn-RS" smtClean="0">
                <a:solidFill>
                  <a:srgbClr val="000066"/>
                </a:solidFill>
              </a:rPr>
              <a:t> – smatraju se </a:t>
            </a:r>
            <a:r>
              <a:rPr lang="sr-Cyrl-CS" smtClean="0">
                <a:solidFill>
                  <a:srgbClr val="000066"/>
                </a:solidFill>
              </a:rPr>
              <a:t>povratnim adijabatama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Latn-CS">
                <a:solidFill>
                  <a:srgbClr val="000066"/>
                </a:solidFill>
              </a:rPr>
              <a:t>procesi usisavanja i izduvavanja se ne uzimaju u obzir, jer ne utiču na koristan rad </a:t>
            </a:r>
            <a:r>
              <a:rPr lang="sr-Latn-CS" smtClean="0">
                <a:solidFill>
                  <a:srgbClr val="000066"/>
                </a:solidFill>
              </a:rPr>
              <a:t>ciklusa,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količina radnog tela u toku procesa se ne menja, pa nema gubitaka koji inače prate procese punjenja i pražnjenja </a:t>
            </a:r>
            <a:r>
              <a:rPr lang="sr-Cyrl-CS" smtClean="0">
                <a:solidFill>
                  <a:srgbClr val="000066"/>
                </a:solidFill>
              </a:rPr>
              <a:t>cilindra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specifična </a:t>
            </a:r>
            <a:r>
              <a:rPr lang="sr-Cyrl-CS">
                <a:solidFill>
                  <a:srgbClr val="000066"/>
                </a:solidFill>
              </a:rPr>
              <a:t>toplota ne zavisi od temperature;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radno telo je idealan gas.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7"/>
          <p:cNvSpPr>
            <a:spLocks noChangeArrowheads="1" noChangeShapeType="1" noTextEdit="1"/>
          </p:cNvSpPr>
          <p:nvPr/>
        </p:nvSpPr>
        <p:spPr bwMode="auto">
          <a:xfrm>
            <a:off x="6216032" y="914400"/>
            <a:ext cx="2352675" cy="835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Oto ciklus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 flipV="1">
            <a:off x="5375910" y="3800728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5372100" y="5995919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021580" y="3774927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T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7478776" y="5955268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s</a:t>
            </a:r>
            <a:endParaRPr lang="en-US" sz="1800" i="1">
              <a:solidFill>
                <a:srgbClr val="000099"/>
              </a:solidFill>
            </a:endParaRPr>
          </a:p>
        </p:txBody>
      </p:sp>
      <p:grpSp>
        <p:nvGrpSpPr>
          <p:cNvPr id="8" name="Group 29"/>
          <p:cNvGrpSpPr/>
          <p:nvPr/>
        </p:nvGrpSpPr>
        <p:grpSpPr>
          <a:xfrm flipH="1">
            <a:off x="5717440" y="3861631"/>
            <a:ext cx="1609852" cy="2138610"/>
            <a:chOff x="5008780" y="2383329"/>
            <a:chExt cx="1609852" cy="2138610"/>
          </a:xfrm>
        </p:grpSpPr>
        <p:sp>
          <p:nvSpPr>
            <p:cNvPr id="18" name="Freeform 17"/>
            <p:cNvSpPr>
              <a:spLocks noChangeAspect="1"/>
            </p:cNvSpPr>
            <p:nvPr/>
          </p:nvSpPr>
          <p:spPr bwMode="auto">
            <a:xfrm rot="20117235">
              <a:off x="5338497" y="290529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Freeform 22"/>
            <p:cNvSpPr>
              <a:spLocks noChangeAspect="1"/>
            </p:cNvSpPr>
            <p:nvPr/>
          </p:nvSpPr>
          <p:spPr bwMode="auto">
            <a:xfrm rot="20314463">
              <a:off x="5334686" y="238332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 flipV="1">
              <a:off x="5044440" y="2626638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6583680" y="3784878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Oval 25"/>
            <p:cNvSpPr/>
            <p:nvPr/>
          </p:nvSpPr>
          <p:spPr bwMode="auto">
            <a:xfrm rot="2628319">
              <a:off x="5009235" y="314332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 rot="2628319">
              <a:off x="5008780" y="25503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Oval 27"/>
            <p:cNvSpPr/>
            <p:nvPr/>
          </p:nvSpPr>
          <p:spPr bwMode="auto">
            <a:xfrm rot="2628319">
              <a:off x="6544972" y="420845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 rot="2628319">
              <a:off x="6545480" y="373524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922020" y="3774927"/>
            <a:ext cx="3237967" cy="2549673"/>
            <a:chOff x="922020" y="3774927"/>
            <a:chExt cx="3237967" cy="2549673"/>
          </a:xfrm>
        </p:grpSpPr>
        <p:sp>
          <p:nvSpPr>
            <p:cNvPr id="3" name="Freeform 2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" name="Straight Arrow Connector 4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Oval 9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31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32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33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grpSp>
          <p:nvGrpSpPr>
            <p:cNvPr id="14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36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0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37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5440680" y="563882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 smtClean="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5448300" y="499112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2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7292340" y="381764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3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7307580" y="453392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4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898413" y="4403356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bg1"/>
                </a:solidFill>
              </a:rPr>
              <a:t>q</a:t>
            </a:r>
            <a:r>
              <a:rPr lang="en-US" i="1" baseline="-25000" smtClean="0">
                <a:solidFill>
                  <a:schemeClr val="bg1"/>
                </a:solidFill>
              </a:rPr>
              <a:t>dov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51" name="Straight Arrow Connector 50"/>
          <p:cNvCxnSpPr/>
          <p:nvPr/>
        </p:nvCxnSpPr>
        <p:spPr bwMode="auto">
          <a:xfrm flipH="1">
            <a:off x="6423660" y="4465342"/>
            <a:ext cx="106680" cy="74676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/>
          <p:cNvCxnSpPr/>
          <p:nvPr/>
        </p:nvCxnSpPr>
        <p:spPr bwMode="auto">
          <a:xfrm flipH="1">
            <a:off x="6621780" y="5227342"/>
            <a:ext cx="91440" cy="58674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6637020" y="5372122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bg1"/>
                </a:solidFill>
              </a:rPr>
              <a:t>q</a:t>
            </a:r>
            <a:r>
              <a:rPr lang="en-US" i="1" baseline="-25000" smtClean="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sp>
        <p:nvSpPr>
          <p:cNvPr id="53" name="Text Box 6"/>
          <p:cNvSpPr txBox="1">
            <a:spLocks noChangeArrowheads="1"/>
          </p:cNvSpPr>
          <p:nvPr/>
        </p:nvSpPr>
        <p:spPr bwMode="auto">
          <a:xfrm>
            <a:off x="246062" y="1600200"/>
            <a:ext cx="8516938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O</a:t>
            </a:r>
            <a:r>
              <a:rPr lang="sr-Latn-RS" smtClean="0">
                <a:solidFill>
                  <a:srgbClr val="000066"/>
                </a:solidFill>
              </a:rPr>
              <a:t>to </a:t>
            </a:r>
            <a:r>
              <a:rPr lang="sr-Latn-CS" smtClean="0">
                <a:solidFill>
                  <a:srgbClr val="000066"/>
                </a:solidFill>
              </a:rPr>
              <a:t>motor: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smeša </a:t>
            </a:r>
            <a:r>
              <a:rPr lang="sr-Latn-CS">
                <a:solidFill>
                  <a:srgbClr val="000066"/>
                </a:solidFill>
              </a:rPr>
              <a:t>goriva i vazduha </a:t>
            </a:r>
            <a:r>
              <a:rPr lang="sr-Latn-CS" smtClean="0">
                <a:solidFill>
                  <a:srgbClr val="000066"/>
                </a:solidFill>
              </a:rPr>
              <a:t>ostvaruje se </a:t>
            </a:r>
            <a:r>
              <a:rPr lang="sr-Latn-CS">
                <a:solidFill>
                  <a:srgbClr val="000066"/>
                </a:solidFill>
              </a:rPr>
              <a:t>izvan cilindra motora</a:t>
            </a:r>
            <a:r>
              <a:rPr lang="sr-Latn-C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smeša se usisava u cilindar motora,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smeša se, nakon procesa sabijanja, </a:t>
            </a:r>
            <a:r>
              <a:rPr lang="sr-Latn-CS">
                <a:solidFill>
                  <a:srgbClr val="000066"/>
                </a:solidFill>
              </a:rPr>
              <a:t>pali električnom </a:t>
            </a:r>
            <a:r>
              <a:rPr lang="sr-Latn-CS" smtClean="0">
                <a:solidFill>
                  <a:srgbClr val="000066"/>
                </a:solidFill>
              </a:rPr>
              <a:t>varnicom</a:t>
            </a:r>
            <a:r>
              <a:rPr lang="en-US" smtClean="0">
                <a:solidFill>
                  <a:srgbClr val="000066"/>
                </a:solidFill>
              </a:rPr>
              <a:t>.</a:t>
            </a:r>
            <a:endParaRPr lang="sr-Latn-CS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53988" y="1101602"/>
            <a:ext cx="705398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Termički/termodinamićki koeficijent iskorišćenja – opšti izraz</a:t>
            </a:r>
            <a:r>
              <a:rPr lang="en-US" smtClean="0">
                <a:solidFill>
                  <a:srgbClr val="000066"/>
                </a:solidFill>
              </a:rPr>
              <a:t>: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857756" y="3581400"/>
            <a:ext cx="6096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27"/>
          <p:cNvGrpSpPr/>
          <p:nvPr/>
        </p:nvGrpSpPr>
        <p:grpSpPr>
          <a:xfrm>
            <a:off x="196232" y="3036536"/>
            <a:ext cx="1600200" cy="1002064"/>
            <a:chOff x="196232" y="3036536"/>
            <a:chExt cx="1600200" cy="1002064"/>
          </a:xfrm>
        </p:grpSpPr>
        <p:sp>
          <p:nvSpPr>
            <p:cNvPr id="3" name="TextBox 2"/>
            <p:cNvSpPr txBox="1">
              <a:spLocks noChangeArrowheads="1"/>
            </p:cNvSpPr>
            <p:nvPr/>
          </p:nvSpPr>
          <p:spPr bwMode="auto">
            <a:xfrm>
              <a:off x="196232" y="3317722"/>
              <a:ext cx="1600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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 smtClean="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789648" y="3036536"/>
              <a:ext cx="685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sr-Latn-RS" sz="2400" i="1" baseline="-25000" smtClean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721540" y="3503069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9" name="Group 29"/>
          <p:cNvGrpSpPr/>
          <p:nvPr/>
        </p:nvGrpSpPr>
        <p:grpSpPr>
          <a:xfrm>
            <a:off x="1219200" y="1981200"/>
            <a:ext cx="1828800" cy="1295400"/>
            <a:chOff x="1219200" y="1981200"/>
            <a:chExt cx="1828800" cy="1295400"/>
          </a:xfrm>
        </p:grpSpPr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1219200" y="1981200"/>
              <a:ext cx="18288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smtClean="0">
                  <a:solidFill>
                    <a:schemeClr val="bg1"/>
                  </a:solidFill>
                </a:rPr>
                <a:t>koristan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smtClean="0">
                  <a:solidFill>
                    <a:schemeClr val="bg1"/>
                  </a:solidFill>
                </a:rPr>
                <a:t>(</a:t>
              </a:r>
              <a:r>
                <a:rPr lang="sr-Latn-RS" sz="1600" smtClean="0">
                  <a:solidFill>
                    <a:schemeClr val="bg1"/>
                  </a:solidFill>
                </a:rPr>
                <a:t>zapreminski)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 smtClean="0">
                  <a:solidFill>
                    <a:schemeClr val="bg1"/>
                  </a:solidFill>
                </a:rPr>
                <a:t>rad</a:t>
              </a:r>
              <a:endParaRPr lang="en-GB" sz="1600" smtClean="0">
                <a:solidFill>
                  <a:schemeClr val="bg1"/>
                </a:solidFill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>
              <a:off x="1295400" y="2743200"/>
              <a:ext cx="152400" cy="533400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3" name="Group 28"/>
          <p:cNvGrpSpPr/>
          <p:nvPr/>
        </p:nvGrpSpPr>
        <p:grpSpPr>
          <a:xfrm>
            <a:off x="1219200" y="3962400"/>
            <a:ext cx="1828800" cy="1219200"/>
            <a:chOff x="1219200" y="3962400"/>
            <a:chExt cx="1828800" cy="1219200"/>
          </a:xfrm>
        </p:grpSpPr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1219200" y="4596825"/>
              <a:ext cx="1828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 smtClean="0">
                  <a:solidFill>
                    <a:schemeClr val="bg1"/>
                  </a:solidFill>
                </a:rPr>
                <a:t>dovedena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 smtClean="0">
                  <a:solidFill>
                    <a:schemeClr val="bg1"/>
                  </a:solidFill>
                </a:rPr>
                <a:t>količina toplote</a:t>
              </a:r>
              <a:endParaRPr lang="en-GB" sz="1600" smtClean="0">
                <a:solidFill>
                  <a:schemeClr val="bg1"/>
                </a:solidFill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1371600" y="3962400"/>
              <a:ext cx="304800" cy="685800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472076" y="3320432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</a:t>
            </a:r>
          </a:p>
        </p:txBody>
      </p:sp>
      <p:grpSp>
        <p:nvGrpSpPr>
          <p:cNvPr id="14" name="Group 30"/>
          <p:cNvGrpSpPr/>
          <p:nvPr/>
        </p:nvGrpSpPr>
        <p:grpSpPr>
          <a:xfrm>
            <a:off x="1828800" y="3048000"/>
            <a:ext cx="1752600" cy="992731"/>
            <a:chOff x="1828800" y="3048000"/>
            <a:chExt cx="1752600" cy="992731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1828800" y="3581400"/>
              <a:ext cx="173736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1828800" y="3048000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smtClean="0">
                  <a:solidFill>
                    <a:schemeClr val="bg1"/>
                  </a:solidFill>
                </a:rPr>
                <a:t>–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2237448" y="3505200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15" name="Group 31"/>
          <p:cNvGrpSpPr/>
          <p:nvPr/>
        </p:nvGrpSpPr>
        <p:grpSpPr>
          <a:xfrm>
            <a:off x="3225350" y="2133600"/>
            <a:ext cx="2032450" cy="1043873"/>
            <a:chOff x="3225350" y="2133600"/>
            <a:chExt cx="2032450" cy="1043873"/>
          </a:xfrm>
        </p:grpSpPr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3429000" y="2133600"/>
              <a:ext cx="18288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1600" smtClean="0">
                  <a:solidFill>
                    <a:schemeClr val="bg1"/>
                  </a:solidFill>
                </a:rPr>
                <a:t>odvedena</a:t>
              </a:r>
              <a:endParaRPr lang="sr-Latn-RS" sz="1600" smtClean="0">
                <a:solidFill>
                  <a:schemeClr val="bg1"/>
                </a:solidFill>
              </a:endParaRP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sr-Latn-RS" sz="1600" smtClean="0">
                  <a:solidFill>
                    <a:schemeClr val="bg1"/>
                  </a:solidFill>
                </a:rPr>
                <a:t>količina toplote</a:t>
              </a:r>
              <a:endParaRPr lang="en-GB" sz="1600" smtClean="0">
                <a:solidFill>
                  <a:schemeClr val="bg1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flipH="1">
              <a:off x="3225350" y="2667000"/>
              <a:ext cx="356050" cy="510473"/>
            </a:xfrm>
            <a:prstGeom prst="straightConnector1">
              <a:avLst/>
            </a:prstGeom>
            <a:noFill/>
            <a:ln w="1905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6" name="Group 32"/>
          <p:cNvGrpSpPr/>
          <p:nvPr/>
        </p:nvGrpSpPr>
        <p:grpSpPr>
          <a:xfrm>
            <a:off x="3581400" y="3064184"/>
            <a:ext cx="2209800" cy="992731"/>
            <a:chOff x="3581400" y="3064184"/>
            <a:chExt cx="2209800" cy="992731"/>
          </a:xfrm>
        </p:grpSpPr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</a:rPr>
                <a:t>=</a:t>
              </a:r>
              <a:r>
                <a:rPr lang="en-US" sz="2400" smtClean="0">
                  <a:solidFill>
                    <a:schemeClr val="bg1"/>
                  </a:solidFill>
                </a:rPr>
                <a:t> 1 – </a:t>
              </a:r>
              <a:endParaRPr lang="sr-Latn-RS" sz="2400" smtClean="0">
                <a:solidFill>
                  <a:schemeClr val="bg1"/>
                </a:solidFill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4447248" y="3521384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248400" y="441960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  <a:sym typeface="Symbol"/>
              </a:rPr>
              <a:t>0 &lt;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  <a:r>
              <a:rPr lang="en-US" sz="2400" smtClean="0">
                <a:solidFill>
                  <a:schemeClr val="bg1"/>
                </a:solidFill>
              </a:rPr>
              <a:t>&lt; 1</a:t>
            </a:r>
            <a:endParaRPr lang="sr-Latn-RS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5581684" y="718409"/>
            <a:ext cx="3237967" cy="2549673"/>
            <a:chOff x="5646420" y="864065"/>
            <a:chExt cx="3237967" cy="2549673"/>
          </a:xfrm>
        </p:grpSpPr>
        <p:sp>
          <p:nvSpPr>
            <p:cNvPr id="5" name="Freeform 4"/>
            <p:cNvSpPr>
              <a:spLocks noChangeAspect="1"/>
            </p:cNvSpPr>
            <p:nvPr/>
          </p:nvSpPr>
          <p:spPr bwMode="auto">
            <a:xfrm rot="20117235">
              <a:off x="6946317" y="149455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 flipH="1" flipV="1">
              <a:off x="6000750" y="88986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 bwMode="auto">
            <a:xfrm>
              <a:off x="6012180" y="308505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5646420" y="86406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8377936" y="3044406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0" name="Freeform 9"/>
            <p:cNvSpPr>
              <a:spLocks noChangeAspect="1"/>
            </p:cNvSpPr>
            <p:nvPr/>
          </p:nvSpPr>
          <p:spPr bwMode="auto">
            <a:xfrm rot="20314463">
              <a:off x="6942506" y="97258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flipV="1">
              <a:off x="6652260" y="1215895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flipV="1">
              <a:off x="8191500" y="237413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 rot="2628319">
              <a:off x="6617055" y="173257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 rot="2628319">
              <a:off x="6616600" y="113959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 rot="2628319">
              <a:off x="8152792" y="279770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2628319">
              <a:off x="8153300" y="232450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8183880" y="272034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8107680" y="20650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6362700" y="161544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6362700" y="97536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grpSp>
          <p:nvGrpSpPr>
            <p:cNvPr id="21" name="Group 39"/>
            <p:cNvGrpSpPr/>
            <p:nvPr/>
          </p:nvGrpSpPr>
          <p:grpSpPr>
            <a:xfrm>
              <a:off x="7239000" y="1447800"/>
              <a:ext cx="1371600" cy="483561"/>
              <a:chOff x="1805940" y="2880360"/>
              <a:chExt cx="1371600" cy="483561"/>
            </a:xfrm>
          </p:grpSpPr>
          <p:sp>
            <p:nvSpPr>
              <p:cNvPr id="22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4" name="Group 38"/>
            <p:cNvGrpSpPr/>
            <p:nvPr/>
          </p:nvGrpSpPr>
          <p:grpSpPr>
            <a:xfrm rot="1690932">
              <a:off x="6522720" y="2444065"/>
              <a:ext cx="1371600" cy="483561"/>
              <a:chOff x="1089660" y="3936039"/>
              <a:chExt cx="1371600" cy="483561"/>
            </a:xfrm>
          </p:grpSpPr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6012180" y="109728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>
              <a:off x="6149340" y="1524000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8282940" y="213360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>
              <a:off x="8001000" y="2590800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32" name="Straight Connector 31"/>
          <p:cNvCxnSpPr/>
          <p:nvPr/>
        </p:nvCxnSpPr>
        <p:spPr bwMode="auto">
          <a:xfrm>
            <a:off x="857756" y="1611664"/>
            <a:ext cx="6096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3" name="Group 27"/>
          <p:cNvGrpSpPr/>
          <p:nvPr/>
        </p:nvGrpSpPr>
        <p:grpSpPr>
          <a:xfrm>
            <a:off x="196232" y="1066800"/>
            <a:ext cx="1600200" cy="1002064"/>
            <a:chOff x="196232" y="3036536"/>
            <a:chExt cx="1600200" cy="1002064"/>
          </a:xfrm>
        </p:grpSpPr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196232" y="3317722"/>
              <a:ext cx="1600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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 smtClean="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35" name="TextBox 34"/>
            <p:cNvSpPr txBox="1">
              <a:spLocks noChangeArrowheads="1"/>
            </p:cNvSpPr>
            <p:nvPr/>
          </p:nvSpPr>
          <p:spPr bwMode="auto">
            <a:xfrm>
              <a:off x="789648" y="3036536"/>
              <a:ext cx="685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sr-Latn-RS" sz="2400" i="1" baseline="-25000" smtClean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36" name="TextBox 35"/>
            <p:cNvSpPr txBox="1">
              <a:spLocks noChangeArrowheads="1"/>
            </p:cNvSpPr>
            <p:nvPr/>
          </p:nvSpPr>
          <p:spPr bwMode="auto">
            <a:xfrm>
              <a:off x="721540" y="3503069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472076" y="1350696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</a:t>
            </a:r>
          </a:p>
        </p:txBody>
      </p:sp>
      <p:grpSp>
        <p:nvGrpSpPr>
          <p:cNvPr id="38" name="Group 30"/>
          <p:cNvGrpSpPr/>
          <p:nvPr/>
        </p:nvGrpSpPr>
        <p:grpSpPr>
          <a:xfrm>
            <a:off x="1828800" y="1078264"/>
            <a:ext cx="1752600" cy="992731"/>
            <a:chOff x="1828800" y="3048000"/>
            <a:chExt cx="1752600" cy="992731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1828800" y="3581400"/>
              <a:ext cx="173736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>
              <a:spLocks noChangeArrowheads="1"/>
            </p:cNvSpPr>
            <p:nvPr/>
          </p:nvSpPr>
          <p:spPr bwMode="auto">
            <a:xfrm>
              <a:off x="1828800" y="3048000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smtClean="0">
                  <a:solidFill>
                    <a:schemeClr val="bg1"/>
                  </a:solidFill>
                </a:rPr>
                <a:t>–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2237448" y="3505200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42" name="Group 32"/>
          <p:cNvGrpSpPr/>
          <p:nvPr/>
        </p:nvGrpSpPr>
        <p:grpSpPr>
          <a:xfrm>
            <a:off x="3581400" y="1094448"/>
            <a:ext cx="2209800" cy="992731"/>
            <a:chOff x="3581400" y="3064184"/>
            <a:chExt cx="2209800" cy="992731"/>
          </a:xfrm>
        </p:grpSpPr>
        <p:sp>
          <p:nvSpPr>
            <p:cNvPr id="43" name="TextBox 42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</a:rPr>
                <a:t>=</a:t>
              </a:r>
              <a:r>
                <a:rPr lang="en-US" sz="2400" smtClean="0">
                  <a:solidFill>
                    <a:schemeClr val="bg1"/>
                  </a:solidFill>
                </a:rPr>
                <a:t> 1 – </a:t>
              </a:r>
              <a:endParaRPr lang="sr-Latn-RS" sz="2400" smtClean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4447248" y="3521384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28600" y="31242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dov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q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23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4267200" y="37338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odv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q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41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28600" y="37338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odv 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 bwMode="auto">
          <a:xfrm flipH="1">
            <a:off x="3139036" y="4029068"/>
            <a:ext cx="1005840" cy="346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56724" y="525037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68" name="Group 32"/>
          <p:cNvGrpSpPr/>
          <p:nvPr/>
        </p:nvGrpSpPr>
        <p:grpSpPr>
          <a:xfrm>
            <a:off x="685800" y="5029200"/>
            <a:ext cx="2209800" cy="992731"/>
            <a:chOff x="3581400" y="3064184"/>
            <a:chExt cx="2209800" cy="992731"/>
          </a:xfrm>
        </p:grpSpPr>
        <p:sp>
          <p:nvSpPr>
            <p:cNvPr id="69" name="TextBox 68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</a:rPr>
                <a:t>=</a:t>
              </a:r>
              <a:r>
                <a:rPr lang="en-US" sz="2400" smtClean="0">
                  <a:solidFill>
                    <a:schemeClr val="bg1"/>
                  </a:solidFill>
                </a:rPr>
                <a:t> 1 – </a:t>
              </a:r>
              <a:endParaRPr lang="sr-Latn-RS" sz="2400" smtClean="0">
                <a:solidFill>
                  <a:schemeClr val="bg1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" name="TextBox 70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– T</a:t>
              </a:r>
              <a:r>
                <a:rPr lang="sr-Latn-R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TextBox 71"/>
            <p:cNvSpPr txBox="1">
              <a:spLocks noChangeArrowheads="1"/>
            </p:cNvSpPr>
            <p:nvPr/>
          </p:nvSpPr>
          <p:spPr bwMode="auto">
            <a:xfrm>
              <a:off x="4223368" y="3521384"/>
              <a:ext cx="14201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– T</a:t>
              </a:r>
              <a:r>
                <a:rPr lang="sr-Latn-R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2514600" y="5283317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1 –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 bwMode="auto">
          <a:xfrm>
            <a:off x="3373704" y="55626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3262440" y="5029200"/>
            <a:ext cx="685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3299528" y="5486400"/>
            <a:ext cx="6487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1" name="Straight Connector 80"/>
          <p:cNvCxnSpPr/>
          <p:nvPr/>
        </p:nvCxnSpPr>
        <p:spPr bwMode="auto">
          <a:xfrm>
            <a:off x="3977236" y="5562600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3810000" y="5029200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3847088" y="5486400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4" name="Straight Arrow Connector 83"/>
          <p:cNvCxnSpPr/>
          <p:nvPr/>
        </p:nvCxnSpPr>
        <p:spPr bwMode="auto">
          <a:xfrm>
            <a:off x="721295" y="2209800"/>
            <a:ext cx="0" cy="9144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721540" y="4379140"/>
            <a:ext cx="0" cy="9144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pic>
        <p:nvPicPr>
          <p:cNvPr id="8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981" y="4583464"/>
            <a:ext cx="1999407" cy="1676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87" name="Line 9"/>
          <p:cNvSpPr>
            <a:spLocks noChangeShapeType="1"/>
          </p:cNvSpPr>
          <p:nvPr/>
        </p:nvSpPr>
        <p:spPr bwMode="auto">
          <a:xfrm flipV="1">
            <a:off x="4114800" y="4724400"/>
            <a:ext cx="1752600" cy="151923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8" name="Text Box 10"/>
          <p:cNvSpPr txBox="1">
            <a:spLocks noChangeArrowheads="1"/>
          </p:cNvSpPr>
          <p:nvPr/>
        </p:nvSpPr>
        <p:spPr bwMode="auto">
          <a:xfrm>
            <a:off x="5867400" y="4419600"/>
            <a:ext cx="32733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?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581684" y="718409"/>
            <a:ext cx="3237967" cy="2549673"/>
            <a:chOff x="5646420" y="864065"/>
            <a:chExt cx="3237967" cy="2549673"/>
          </a:xfrm>
        </p:grpSpPr>
        <p:sp>
          <p:nvSpPr>
            <p:cNvPr id="3" name="Freeform 2"/>
            <p:cNvSpPr>
              <a:spLocks noChangeAspect="1"/>
            </p:cNvSpPr>
            <p:nvPr/>
          </p:nvSpPr>
          <p:spPr bwMode="auto">
            <a:xfrm rot="20117235">
              <a:off x="6946317" y="149455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 flipV="1">
              <a:off x="6000750" y="88986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" name="Straight Arrow Connector 4"/>
            <p:cNvCxnSpPr/>
            <p:nvPr/>
          </p:nvCxnSpPr>
          <p:spPr bwMode="auto">
            <a:xfrm>
              <a:off x="6012180" y="308505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5646420" y="86406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8377936" y="3044406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 bwMode="auto">
            <a:xfrm rot="20314463">
              <a:off x="6942506" y="97258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flipV="1">
              <a:off x="6652260" y="1215895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8191500" y="237413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Oval 10"/>
            <p:cNvSpPr/>
            <p:nvPr/>
          </p:nvSpPr>
          <p:spPr bwMode="auto">
            <a:xfrm rot="2628319">
              <a:off x="6617055" y="173257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 rot="2628319">
              <a:off x="6616600" y="113959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 rot="2628319">
              <a:off x="8152792" y="279770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 rot="2628319">
              <a:off x="8153300" y="232450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8183880" y="272034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8107680" y="20650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6362700" y="161544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6362700" y="97536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grpSp>
          <p:nvGrpSpPr>
            <p:cNvPr id="19" name="Group 39"/>
            <p:cNvGrpSpPr/>
            <p:nvPr/>
          </p:nvGrpSpPr>
          <p:grpSpPr>
            <a:xfrm>
              <a:off x="7239000" y="1447800"/>
              <a:ext cx="1371600" cy="483561"/>
              <a:chOff x="1805940" y="2880360"/>
              <a:chExt cx="1371600" cy="483561"/>
            </a:xfrm>
          </p:grpSpPr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28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0" name="Group 38"/>
            <p:cNvGrpSpPr/>
            <p:nvPr/>
          </p:nvGrpSpPr>
          <p:grpSpPr>
            <a:xfrm rot="1690932">
              <a:off x="6522720" y="2444065"/>
              <a:ext cx="1371600" cy="483561"/>
              <a:chOff x="1089660" y="3936039"/>
              <a:chExt cx="1371600" cy="483561"/>
            </a:xfrm>
          </p:grpSpPr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6012180" y="109728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6149340" y="1524000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8282940" y="213360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8001000" y="2590800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885444" y="1524000"/>
            <a:ext cx="813924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 ?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447760" y="1787099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80524" y="1253699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17612" y="1710899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304800" y="3503069"/>
            <a:ext cx="2286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 v</a:t>
            </a:r>
            <a:r>
              <a:rPr lang="sr-Latn-R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   = T</a:t>
            </a:r>
            <a:r>
              <a:rPr lang="sr-Latn-RS" sz="2400" baseline="-25000" smtClean="0">
                <a:solidFill>
                  <a:schemeClr val="bg1"/>
                </a:solidFill>
              </a:rPr>
              <a:t>2</a:t>
            </a:r>
            <a:r>
              <a:rPr lang="en-US" sz="2400" i="1" smtClean="0">
                <a:solidFill>
                  <a:schemeClr val="bg1"/>
                </a:solidFill>
              </a:rPr>
              <a:t> v</a:t>
            </a:r>
            <a:r>
              <a:rPr lang="sr-Latn-RS" sz="2400" baseline="-25000" smtClean="0">
                <a:solidFill>
                  <a:schemeClr val="bg1"/>
                </a:solidFill>
              </a:rPr>
              <a:t>2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46" name="Text Box 27"/>
          <p:cNvSpPr txBox="1">
            <a:spLocks noChangeArrowheads="1"/>
          </p:cNvSpPr>
          <p:nvPr/>
        </p:nvSpPr>
        <p:spPr bwMode="auto">
          <a:xfrm>
            <a:off x="870568" y="3472487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50" name="Text Box 27"/>
          <p:cNvSpPr txBox="1">
            <a:spLocks noChangeArrowheads="1"/>
          </p:cNvSpPr>
          <p:nvPr/>
        </p:nvSpPr>
        <p:spPr bwMode="auto">
          <a:xfrm>
            <a:off x="2029752" y="3480924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51" name="Text Box 27"/>
          <p:cNvSpPr txBox="1">
            <a:spLocks noChangeArrowheads="1"/>
          </p:cNvSpPr>
          <p:nvPr/>
        </p:nvSpPr>
        <p:spPr bwMode="auto">
          <a:xfrm>
            <a:off x="304800" y="4188869"/>
            <a:ext cx="2895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</a:rPr>
              <a:t>4</a:t>
            </a:r>
            <a:r>
              <a:rPr lang="en-US" sz="2400" i="1" smtClean="0">
                <a:solidFill>
                  <a:schemeClr val="bg1"/>
                </a:solidFill>
              </a:rPr>
              <a:t> v</a:t>
            </a:r>
            <a:r>
              <a:rPr lang="sr-Latn-RS" sz="2400" baseline="-25000" smtClean="0">
                <a:solidFill>
                  <a:schemeClr val="bg1"/>
                </a:solidFill>
              </a:rPr>
              <a:t>4</a:t>
            </a:r>
            <a:r>
              <a:rPr lang="en-US" sz="2400" i="1" smtClean="0">
                <a:solidFill>
                  <a:schemeClr val="bg1"/>
                </a:solidFill>
              </a:rPr>
              <a:t>   = T</a:t>
            </a:r>
            <a:r>
              <a:rPr lang="sr-Latn-RS" sz="2400" baseline="-25000" smtClean="0">
                <a:solidFill>
                  <a:schemeClr val="bg1"/>
                </a:solidFill>
              </a:rPr>
              <a:t>3</a:t>
            </a:r>
            <a:r>
              <a:rPr lang="en-US" sz="2400" i="1" smtClean="0">
                <a:solidFill>
                  <a:schemeClr val="bg1"/>
                </a:solidFill>
              </a:rPr>
              <a:t> v</a:t>
            </a:r>
            <a:r>
              <a:rPr lang="sr-Latn-RS" sz="2400" baseline="-25000" smtClean="0">
                <a:solidFill>
                  <a:schemeClr val="bg1"/>
                </a:solidFill>
              </a:rPr>
              <a:t>3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52" name="Text Box 27"/>
          <p:cNvSpPr txBox="1">
            <a:spLocks noChangeArrowheads="1"/>
          </p:cNvSpPr>
          <p:nvPr/>
        </p:nvSpPr>
        <p:spPr bwMode="auto">
          <a:xfrm>
            <a:off x="870568" y="4158287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53" name="Text Box 27"/>
          <p:cNvSpPr txBox="1">
            <a:spLocks noChangeArrowheads="1"/>
          </p:cNvSpPr>
          <p:nvPr/>
        </p:nvSpPr>
        <p:spPr bwMode="auto">
          <a:xfrm>
            <a:off x="2029752" y="4166724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55" name="Right Brace 54"/>
          <p:cNvSpPr/>
          <p:nvPr/>
        </p:nvSpPr>
        <p:spPr bwMode="auto">
          <a:xfrm>
            <a:off x="2546296" y="3352123"/>
            <a:ext cx="152400" cy="14630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3537568" y="3821464"/>
            <a:ext cx="813924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 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 flipV="1">
            <a:off x="2926080" y="4083106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2895600" y="3551163"/>
            <a:ext cx="67636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2971800" y="4008363"/>
            <a:ext cx="56104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 flipV="1">
            <a:off x="3901844" y="4080975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3871364" y="3549032"/>
            <a:ext cx="67636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3947564" y="4006232"/>
            <a:ext cx="561048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7282832" y="5070901"/>
            <a:ext cx="813924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 1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 bwMode="auto">
          <a:xfrm>
            <a:off x="5845148" y="5334000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5677912" y="4800600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5715000" y="5257800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 bwMode="auto">
          <a:xfrm>
            <a:off x="4724400" y="4267200"/>
            <a:ext cx="990600" cy="685800"/>
          </a:xfrm>
          <a:prstGeom prst="straightConnector1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Arrow Connector 1"/>
          <p:cNvCxnSpPr/>
          <p:nvPr/>
        </p:nvCxnSpPr>
        <p:spPr bwMode="auto">
          <a:xfrm flipH="1" flipV="1">
            <a:off x="6364070" y="853497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" name="Straight Arrow Connector 2"/>
          <p:cNvCxnSpPr/>
          <p:nvPr/>
        </p:nvCxnSpPr>
        <p:spPr bwMode="auto">
          <a:xfrm>
            <a:off x="6360260" y="3048688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6009740" y="827696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T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8466936" y="3008037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s</a:t>
            </a:r>
            <a:endParaRPr lang="en-US" sz="1800" i="1">
              <a:solidFill>
                <a:srgbClr val="000099"/>
              </a:solidFill>
            </a:endParaRPr>
          </a:p>
        </p:txBody>
      </p:sp>
      <p:grpSp>
        <p:nvGrpSpPr>
          <p:cNvPr id="6" name="Group 29"/>
          <p:cNvGrpSpPr/>
          <p:nvPr/>
        </p:nvGrpSpPr>
        <p:grpSpPr>
          <a:xfrm flipH="1">
            <a:off x="6705600" y="914400"/>
            <a:ext cx="1609852" cy="2138610"/>
            <a:chOff x="5008780" y="2383329"/>
            <a:chExt cx="1609852" cy="2138610"/>
          </a:xfrm>
        </p:grpSpPr>
        <p:sp>
          <p:nvSpPr>
            <p:cNvPr id="7" name="Freeform 6"/>
            <p:cNvSpPr>
              <a:spLocks noChangeAspect="1"/>
            </p:cNvSpPr>
            <p:nvPr/>
          </p:nvSpPr>
          <p:spPr bwMode="auto">
            <a:xfrm rot="20117235">
              <a:off x="5338497" y="290529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 bwMode="auto">
            <a:xfrm rot="20314463">
              <a:off x="5334686" y="238332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flipV="1">
              <a:off x="5044440" y="2626638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6583680" y="3784878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Oval 10"/>
            <p:cNvSpPr/>
            <p:nvPr/>
          </p:nvSpPr>
          <p:spPr bwMode="auto">
            <a:xfrm rot="2628319">
              <a:off x="5009235" y="314332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Oval 11"/>
            <p:cNvSpPr/>
            <p:nvPr/>
          </p:nvSpPr>
          <p:spPr bwMode="auto">
            <a:xfrm rot="2628319">
              <a:off x="5008780" y="25503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Oval 12"/>
            <p:cNvSpPr/>
            <p:nvPr/>
          </p:nvSpPr>
          <p:spPr bwMode="auto">
            <a:xfrm rot="2628319">
              <a:off x="6544972" y="420845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 rot="2628319">
              <a:off x="6545480" y="373524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428840" y="2691591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 smtClean="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436460" y="2043891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2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8280500" y="870411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3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8295740" y="1586691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4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86573" y="1456125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bg1"/>
                </a:solidFill>
              </a:rPr>
              <a:t>q</a:t>
            </a:r>
            <a:r>
              <a:rPr lang="en-US" i="1" baseline="-25000" smtClean="0">
                <a:solidFill>
                  <a:schemeClr val="bg1"/>
                </a:solidFill>
              </a:rPr>
              <a:t>dov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7411820" y="1518111"/>
            <a:ext cx="106680" cy="74676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>
            <a:off x="7609940" y="2280111"/>
            <a:ext cx="91440" cy="58674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625180" y="2424891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bg1"/>
                </a:solidFill>
              </a:rPr>
              <a:t>q</a:t>
            </a:r>
            <a:r>
              <a:rPr lang="en-US" i="1" baseline="-25000" smtClean="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81000" y="4229649"/>
            <a:ext cx="2362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c</a:t>
            </a:r>
            <a:r>
              <a:rPr lang="sr-Latn-RS" sz="2400" i="1" baseline="-25000" smtClean="0">
                <a:solidFill>
                  <a:schemeClr val="bg1"/>
                </a:solidFill>
              </a:rPr>
              <a:t>v</a:t>
            </a:r>
            <a:r>
              <a:rPr lang="sr-Latn-RS" sz="2400" i="1" smtClean="0">
                <a:solidFill>
                  <a:schemeClr val="bg1"/>
                </a:solidFill>
              </a:rPr>
              <a:t> ln       = c</a:t>
            </a:r>
            <a:r>
              <a:rPr lang="sr-Latn-RS" sz="2400" i="1" baseline="-25000" smtClean="0">
                <a:solidFill>
                  <a:schemeClr val="bg1"/>
                </a:solidFill>
              </a:rPr>
              <a:t>v</a:t>
            </a:r>
            <a:r>
              <a:rPr lang="sr-Latn-RS" sz="2400" i="1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</a:rPr>
              <a:t>ln</a:t>
            </a:r>
            <a:r>
              <a:rPr lang="sr-Latn-RS" sz="2400" i="1" smtClean="0">
                <a:solidFill>
                  <a:schemeClr val="bg1"/>
                </a:solidFill>
              </a:rPr>
              <a:t>  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1066858" y="450893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990600" y="3975532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3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000927" y="44582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885444" y="1524000"/>
            <a:ext cx="3753356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 ?</a:t>
            </a:r>
            <a:r>
              <a:rPr lang="en-US" sz="2400" smtClean="0">
                <a:solidFill>
                  <a:schemeClr val="bg1"/>
                </a:solidFill>
              </a:rPr>
              <a:t>    </a:t>
            </a:r>
            <a:r>
              <a:rPr lang="en-US" smtClean="0">
                <a:solidFill>
                  <a:schemeClr val="bg1"/>
                </a:solidFill>
              </a:rPr>
              <a:t>...    na drugi </a:t>
            </a:r>
            <a:r>
              <a:rPr lang="sr-Latn-RS" smtClean="0">
                <a:solidFill>
                  <a:schemeClr val="bg1"/>
                </a:solidFill>
              </a:rPr>
              <a:t>način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447760" y="1787099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280524" y="1253699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17612" y="1710899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81000" y="3352800"/>
            <a:ext cx="2819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s</a:t>
            </a:r>
            <a:r>
              <a:rPr lang="sr-Latn-RS" sz="2400" baseline="-25000" smtClean="0">
                <a:solidFill>
                  <a:schemeClr val="bg1"/>
                </a:solidFill>
              </a:rPr>
              <a:t>3</a:t>
            </a:r>
            <a:r>
              <a:rPr lang="sr-Latn-RS" sz="2400" i="1" smtClean="0">
                <a:solidFill>
                  <a:schemeClr val="bg1"/>
                </a:solidFill>
              </a:rPr>
              <a:t>-s</a:t>
            </a:r>
            <a:r>
              <a:rPr lang="sr-Latn-RS" sz="2400" baseline="-25000" smtClean="0">
                <a:solidFill>
                  <a:schemeClr val="bg1"/>
                </a:solidFill>
              </a:rPr>
              <a:t>2</a:t>
            </a:r>
            <a:r>
              <a:rPr lang="sr-Latn-RS" sz="2400" i="1" smtClean="0">
                <a:solidFill>
                  <a:schemeClr val="bg1"/>
                </a:solidFill>
              </a:rPr>
              <a:t>= 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 smtClean="0">
                <a:solidFill>
                  <a:schemeClr val="bg1"/>
                </a:solidFill>
              </a:rPr>
              <a:t>s</a:t>
            </a:r>
            <a:r>
              <a:rPr lang="sr-Latn-RS" sz="2400" baseline="-25000" smtClean="0">
                <a:solidFill>
                  <a:schemeClr val="bg1"/>
                </a:solidFill>
              </a:rPr>
              <a:t>1</a:t>
            </a:r>
            <a:r>
              <a:rPr lang="sr-Latn-RS" sz="2400" i="1" smtClean="0">
                <a:solidFill>
                  <a:schemeClr val="bg1"/>
                </a:solidFill>
              </a:rPr>
              <a:t>-s</a:t>
            </a:r>
            <a:r>
              <a:rPr lang="sr-Latn-RS" sz="2400" baseline="-25000" smtClean="0">
                <a:solidFill>
                  <a:schemeClr val="bg1"/>
                </a:solidFill>
              </a:rPr>
              <a:t>4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sr-Latn-RS" sz="2400" i="1" smtClean="0">
                <a:solidFill>
                  <a:schemeClr val="bg1"/>
                </a:solidFill>
              </a:rPr>
              <a:t>         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2492867" y="450893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416609" y="44582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426936" y="39248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4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ight Brace 37"/>
          <p:cNvSpPr/>
          <p:nvPr/>
        </p:nvSpPr>
        <p:spPr bwMode="auto">
          <a:xfrm>
            <a:off x="3160616" y="3417536"/>
            <a:ext cx="152400" cy="14630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151888" y="3886200"/>
            <a:ext cx="813924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 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 flipV="1">
            <a:off x="3540400" y="4147842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3509920" y="3615899"/>
            <a:ext cx="67636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586120" y="4073099"/>
            <a:ext cx="56104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 flipV="1">
            <a:off x="4516164" y="4145711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4485684" y="3613768"/>
            <a:ext cx="67636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561884" y="4070968"/>
            <a:ext cx="561048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872876" y="5070901"/>
            <a:ext cx="813924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 1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6435192" y="5334000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267956" y="4800600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6305044" y="5257800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5314444" y="4267200"/>
            <a:ext cx="990600" cy="685800"/>
          </a:xfrm>
          <a:prstGeom prst="straightConnector1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80524" y="159277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3" name="Group 32"/>
          <p:cNvGrpSpPr/>
          <p:nvPr/>
        </p:nvGrpSpPr>
        <p:grpSpPr>
          <a:xfrm>
            <a:off x="609600" y="1371600"/>
            <a:ext cx="2209800" cy="992731"/>
            <a:chOff x="3581400" y="3064184"/>
            <a:chExt cx="2209800" cy="992731"/>
          </a:xfrm>
        </p:grpSpPr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</a:rPr>
                <a:t>=</a:t>
              </a:r>
              <a:r>
                <a:rPr lang="en-US" sz="2400" smtClean="0">
                  <a:solidFill>
                    <a:schemeClr val="bg1"/>
                  </a:solidFill>
                </a:rPr>
                <a:t> 1 – </a:t>
              </a:r>
              <a:endParaRPr lang="sr-Latn-RS" sz="2400" smtClean="0">
                <a:solidFill>
                  <a:schemeClr val="bg1"/>
                </a:solidFill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– T</a:t>
              </a:r>
              <a:r>
                <a:rPr lang="sr-Latn-R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4223368" y="3521384"/>
              <a:ext cx="14201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– T</a:t>
              </a:r>
              <a:r>
                <a:rPr lang="sr-Latn-R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438400" y="1625717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1 –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297504" y="19050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86240" y="1371600"/>
            <a:ext cx="685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223328" y="1828800"/>
            <a:ext cx="6487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3901036" y="1905000"/>
            <a:ext cx="14630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733800" y="1371600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770888" y="1828800"/>
            <a:ext cx="17155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/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4038600" y="1066800"/>
            <a:ext cx="1752600" cy="151923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5791200" y="762000"/>
            <a:ext cx="327334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1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80524" y="281197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29156" y="2844917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1 –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1488260" y="31242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376996" y="2590800"/>
            <a:ext cx="685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414084" y="3048000"/>
            <a:ext cx="6487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802215" y="2128880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80524" y="3996671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29156" y="4029618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1 – </a:t>
            </a:r>
            <a:r>
              <a:rPr lang="sr-Latn-RS" sz="2400" smtClean="0">
                <a:solidFill>
                  <a:schemeClr val="bg1"/>
                </a:solidFill>
              </a:rPr>
              <a:t>       =                                 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1488260" y="4308901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376996" y="3775501"/>
            <a:ext cx="685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414084" y="4232701"/>
            <a:ext cx="64871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797740" y="3322320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209800" y="4030508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smtClean="0">
                <a:solidFill>
                  <a:schemeClr val="bg1"/>
                </a:solidFill>
              </a:rPr>
              <a:t>1 – </a:t>
            </a:r>
            <a:r>
              <a:rPr lang="sr-Latn-RS" sz="2400" smtClean="0">
                <a:solidFill>
                  <a:schemeClr val="bg1"/>
                </a:solidFill>
              </a:rPr>
              <a:t>          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2830187" y="4308901"/>
            <a:ext cx="73152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832212" y="3775501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625864" y="4232701"/>
            <a:ext cx="113558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/T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 Box 27"/>
          <p:cNvSpPr txBox="1">
            <a:spLocks noChangeArrowheads="1"/>
          </p:cNvSpPr>
          <p:nvPr/>
        </p:nvSpPr>
        <p:spPr bwMode="auto">
          <a:xfrm>
            <a:off x="228600" y="5054717"/>
            <a:ext cx="2895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 v</a:t>
            </a:r>
            <a:r>
              <a:rPr lang="sr-Latn-R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   =</a:t>
            </a:r>
            <a:r>
              <a:rPr lang="sr-Latn-RS" sz="2400" i="1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</a:rPr>
              <a:t>2</a:t>
            </a:r>
            <a:r>
              <a:rPr lang="en-US" sz="2400" i="1" smtClean="0">
                <a:solidFill>
                  <a:schemeClr val="bg1"/>
                </a:solidFill>
              </a:rPr>
              <a:t> v</a:t>
            </a:r>
            <a:r>
              <a:rPr lang="sr-Latn-RS" sz="2400" baseline="-25000" smtClean="0">
                <a:solidFill>
                  <a:schemeClr val="bg1"/>
                </a:solidFill>
              </a:rPr>
              <a:t>2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775756" y="5032227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1981200" y="5030441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04800" y="5557773"/>
            <a:ext cx="1947969" cy="3606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r-Latn-RS" sz="1600" i="1" smtClean="0">
                <a:solidFill>
                  <a:srgbClr val="000066"/>
                </a:solidFill>
              </a:rPr>
              <a:t>jednačina adijabate</a:t>
            </a:r>
            <a:endParaRPr lang="en-US" sz="1600" i="1">
              <a:solidFill>
                <a:srgbClr val="000066"/>
              </a:solidFill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3519360" y="5070901"/>
            <a:ext cx="2590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               = </a:t>
            </a:r>
            <a:r>
              <a:rPr lang="sr-Latn-RS" sz="2400" smtClean="0">
                <a:solidFill>
                  <a:schemeClr val="bg1"/>
                </a:solidFill>
                <a:sym typeface="Symbol"/>
              </a:rPr>
              <a:t>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3083064" y="53340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971800" y="4800600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008888" y="5257800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4011624" y="5335241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900360" y="4801841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3937448" y="5259041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727056" y="4878041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 smtClean="0">
                <a:solidFill>
                  <a:schemeClr val="bg1"/>
                </a:solidFill>
              </a:rPr>
              <a:t>(    )</a:t>
            </a:r>
          </a:p>
        </p:txBody>
      </p:sp>
      <p:sp>
        <p:nvSpPr>
          <p:cNvPr id="54" name="Text Box 27"/>
          <p:cNvSpPr txBox="1">
            <a:spLocks noChangeArrowheads="1"/>
          </p:cNvSpPr>
          <p:nvPr/>
        </p:nvSpPr>
        <p:spPr bwMode="auto">
          <a:xfrm>
            <a:off x="4613808" y="4826117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56" name="Text Box 27"/>
          <p:cNvSpPr txBox="1">
            <a:spLocks noChangeArrowheads="1"/>
          </p:cNvSpPr>
          <p:nvPr/>
        </p:nvSpPr>
        <p:spPr bwMode="auto">
          <a:xfrm>
            <a:off x="5349508" y="5049997"/>
            <a:ext cx="581952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2399289" y="5357494"/>
            <a:ext cx="474058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9" name="Right Brace 58"/>
          <p:cNvSpPr/>
          <p:nvPr/>
        </p:nvSpPr>
        <p:spPr bwMode="auto">
          <a:xfrm>
            <a:off x="5791200" y="4114800"/>
            <a:ext cx="152400" cy="14630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6128368" y="4539053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477000" y="4572000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1 – </a:t>
            </a:r>
            <a:r>
              <a:rPr lang="sr-Latn-RS" sz="2400" smtClean="0">
                <a:solidFill>
                  <a:schemeClr val="bg1"/>
                </a:solidFill>
              </a:rPr>
              <a:t>                                      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7368942" y="4848593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 Box 27"/>
          <p:cNvSpPr txBox="1">
            <a:spLocks noChangeArrowheads="1"/>
          </p:cNvSpPr>
          <p:nvPr/>
        </p:nvSpPr>
        <p:spPr bwMode="auto">
          <a:xfrm>
            <a:off x="7500585" y="4815105"/>
            <a:ext cx="581952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340367" y="4801299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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7265565" y="4333613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6168828" y="5485821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6517460" y="5518768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1 – </a:t>
            </a:r>
            <a:r>
              <a:rPr lang="sr-Latn-RS" sz="2400" smtClean="0">
                <a:solidFill>
                  <a:schemeClr val="bg1"/>
                </a:solidFill>
              </a:rPr>
              <a:t>                                      </a:t>
            </a:r>
          </a:p>
        </p:txBody>
      </p:sp>
      <p:sp>
        <p:nvSpPr>
          <p:cNvPr id="76" name="Text Box 27"/>
          <p:cNvSpPr txBox="1">
            <a:spLocks noChangeArrowheads="1"/>
          </p:cNvSpPr>
          <p:nvPr/>
        </p:nvSpPr>
        <p:spPr bwMode="auto">
          <a:xfrm>
            <a:off x="7447987" y="5525855"/>
            <a:ext cx="581952" cy="3270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smtClean="0">
                <a:solidFill>
                  <a:schemeClr val="bg1"/>
                </a:solidFill>
                <a:sym typeface="Symbol"/>
              </a:rPr>
              <a:t>1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7287769" y="5512049"/>
            <a:ext cx="609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</a:t>
            </a:r>
            <a:endParaRPr lang="sr-Latn-RS" sz="24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30188" y="956608"/>
            <a:ext cx="8609012" cy="22159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Otto Nikolaus (1832-1891):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konstruisao m</a:t>
            </a:r>
            <a:r>
              <a:rPr lang="en-US" noProof="1" smtClean="0">
                <a:solidFill>
                  <a:srgbClr val="000066"/>
                </a:solidFill>
              </a:rPr>
              <a:t>otor </a:t>
            </a:r>
            <a:r>
              <a:rPr lang="en-US" noProof="1">
                <a:solidFill>
                  <a:srgbClr val="000066"/>
                </a:solidFill>
              </a:rPr>
              <a:t>sa unutrašnjim </a:t>
            </a:r>
            <a:r>
              <a:rPr lang="en-US" noProof="1" smtClean="0">
                <a:solidFill>
                  <a:srgbClr val="000066"/>
                </a:solidFill>
              </a:rPr>
              <a:t>sagorevanjem</a:t>
            </a:r>
            <a:r>
              <a:rPr lang="sr-Latn-RS" noProof="1" smtClean="0">
                <a:solidFill>
                  <a:srgbClr val="000066"/>
                </a:solidFill>
              </a:rPr>
              <a:t> – ”</a:t>
            </a:r>
            <a:r>
              <a:rPr lang="sr-Latn-CS" noProof="1" smtClean="0">
                <a:solidFill>
                  <a:srgbClr val="000066"/>
                </a:solidFill>
              </a:rPr>
              <a:t>Oto motor”,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noProof="1" smtClean="0">
                <a:solidFill>
                  <a:srgbClr val="000066"/>
                </a:solidFill>
              </a:rPr>
              <a:t> prva </a:t>
            </a:r>
            <a:r>
              <a:rPr lang="sr-Latn-CS" noProof="1">
                <a:solidFill>
                  <a:srgbClr val="000066"/>
                </a:solidFill>
              </a:rPr>
              <a:t>praktična alternativa parnoj </a:t>
            </a:r>
            <a:r>
              <a:rPr lang="sr-Latn-CS" noProof="1" smtClean="0">
                <a:solidFill>
                  <a:srgbClr val="000066"/>
                </a:solidFill>
              </a:rPr>
              <a:t>mašini,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noProof="1" smtClean="0">
                <a:solidFill>
                  <a:srgbClr val="000066"/>
                </a:solidFill>
              </a:rPr>
              <a:t> </a:t>
            </a:r>
            <a:r>
              <a:rPr lang="sr-Latn-CS" smtClean="0">
                <a:solidFill>
                  <a:srgbClr val="000066"/>
                </a:solidFill>
              </a:rPr>
              <a:t>četvorotaktni princip rada ... sabijanje </a:t>
            </a:r>
            <a:r>
              <a:rPr lang="sr-Latn-CS">
                <a:solidFill>
                  <a:srgbClr val="000066"/>
                </a:solidFill>
              </a:rPr>
              <a:t>gasne smeše </a:t>
            </a:r>
            <a:r>
              <a:rPr lang="sr-Latn-CS" smtClean="0">
                <a:solidFill>
                  <a:srgbClr val="000066"/>
                </a:solidFill>
              </a:rPr>
              <a:t>koja se pali pomoću </a:t>
            </a:r>
            <a:r>
              <a:rPr lang="sr-Latn-CS">
                <a:solidFill>
                  <a:srgbClr val="000066"/>
                </a:solidFill>
              </a:rPr>
              <a:t>električne varnice.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228600" y="3732074"/>
            <a:ext cx="8609012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noProof="1" smtClean="0">
                <a:solidFill>
                  <a:srgbClr val="000066"/>
                </a:solidFill>
              </a:rPr>
              <a:t>Rudolf Diesel: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noProof="1" smtClean="0">
                <a:solidFill>
                  <a:srgbClr val="000066"/>
                </a:solidFill>
              </a:rPr>
              <a:t> </a:t>
            </a:r>
            <a:r>
              <a:rPr lang="sr-Latn-RS" noProof="1" smtClean="0">
                <a:solidFill>
                  <a:srgbClr val="000066"/>
                </a:solidFill>
              </a:rPr>
              <a:t>razvijao </a:t>
            </a:r>
            <a:r>
              <a:rPr lang="en-US" noProof="1" smtClean="0">
                <a:solidFill>
                  <a:srgbClr val="000066"/>
                </a:solidFill>
              </a:rPr>
              <a:t>četvorotaktn</a:t>
            </a:r>
            <a:r>
              <a:rPr lang="sr-Latn-RS" noProof="1" smtClean="0">
                <a:solidFill>
                  <a:srgbClr val="000066"/>
                </a:solidFill>
              </a:rPr>
              <a:t>i</a:t>
            </a:r>
            <a:r>
              <a:rPr lang="en-US" noProof="1" smtClean="0">
                <a:solidFill>
                  <a:srgbClr val="000066"/>
                </a:solidFill>
              </a:rPr>
              <a:t> toplotn</a:t>
            </a:r>
            <a:r>
              <a:rPr lang="sr-Latn-RS" noProof="1" smtClean="0">
                <a:solidFill>
                  <a:srgbClr val="000066"/>
                </a:solidFill>
              </a:rPr>
              <a:t>i</a:t>
            </a:r>
            <a:r>
              <a:rPr lang="en-US" noProof="1" smtClean="0">
                <a:solidFill>
                  <a:srgbClr val="000066"/>
                </a:solidFill>
              </a:rPr>
              <a:t> motor </a:t>
            </a:r>
            <a:r>
              <a:rPr lang="sr-Latn-RS" noProof="1" smtClean="0">
                <a:solidFill>
                  <a:srgbClr val="000066"/>
                </a:solidFill>
              </a:rPr>
              <a:t>sa ciljem da </a:t>
            </a:r>
            <a:r>
              <a:rPr lang="en-US" noProof="1" smtClean="0">
                <a:solidFill>
                  <a:srgbClr val="000066"/>
                </a:solidFill>
              </a:rPr>
              <a:t>ciklus</a:t>
            </a:r>
            <a:r>
              <a:rPr lang="sr-Latn-RS" noProof="1" smtClean="0">
                <a:solidFill>
                  <a:srgbClr val="000066"/>
                </a:solidFill>
              </a:rPr>
              <a:t> motora bude </a:t>
            </a:r>
            <a:r>
              <a:rPr lang="en-US" noProof="1" smtClean="0">
                <a:solidFill>
                  <a:srgbClr val="000066"/>
                </a:solidFill>
              </a:rPr>
              <a:t>što bliži Karnoovom</a:t>
            </a:r>
            <a:r>
              <a:rPr lang="sr-Latn-RS" noProof="1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noProof="1" smtClean="0">
                <a:solidFill>
                  <a:srgbClr val="000066"/>
                </a:solidFill>
              </a:rPr>
              <a:t> </a:t>
            </a:r>
            <a:r>
              <a:rPr lang="en-US" noProof="1" smtClean="0">
                <a:solidFill>
                  <a:srgbClr val="000066"/>
                </a:solidFill>
              </a:rPr>
              <a:t>1897.</a:t>
            </a:r>
            <a:r>
              <a:rPr lang="sr-Latn-RS" noProof="1" smtClean="0">
                <a:solidFill>
                  <a:srgbClr val="000066"/>
                </a:solidFill>
              </a:rPr>
              <a:t> godina – predstavio </a:t>
            </a:r>
            <a:r>
              <a:rPr lang="en-US" noProof="1" smtClean="0">
                <a:solidFill>
                  <a:srgbClr val="000066"/>
                </a:solidFill>
              </a:rPr>
              <a:t>jednocilindrični četvorotaktni motor</a:t>
            </a:r>
            <a:r>
              <a:rPr lang="sr-Latn-RS" noProof="1" smtClean="0">
                <a:solidFill>
                  <a:srgbClr val="000066"/>
                </a:solidFill>
              </a:rPr>
              <a:t> (</a:t>
            </a:r>
            <a:r>
              <a:rPr lang="en-US" noProof="1" smtClean="0">
                <a:solidFill>
                  <a:srgbClr val="000066"/>
                </a:solidFill>
              </a:rPr>
              <a:t>25</a:t>
            </a:r>
            <a:r>
              <a:rPr lang="sr-Latn-RS" noProof="1" smtClean="0">
                <a:solidFill>
                  <a:srgbClr val="000066"/>
                </a:solidFill>
              </a:rPr>
              <a:t>KS)</a:t>
            </a:r>
            <a:r>
              <a:rPr lang="en-US" noProof="1" smtClean="0">
                <a:solidFill>
                  <a:srgbClr val="000066"/>
                </a:solidFill>
              </a:rPr>
              <a:t>.</a:t>
            </a:r>
            <a:endParaRPr lang="en-US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79388" y="1066800"/>
            <a:ext cx="859155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T</a:t>
            </a:r>
            <a:r>
              <a:rPr lang="sr-Cyrl-CS" smtClean="0">
                <a:solidFill>
                  <a:srgbClr val="000066"/>
                </a:solidFill>
              </a:rPr>
              <a:t>ermičk</a:t>
            </a:r>
            <a:r>
              <a:rPr lang="sr-Latn-RS" smtClean="0">
                <a:solidFill>
                  <a:srgbClr val="000066"/>
                </a:solidFill>
              </a:rPr>
              <a:t>i</a:t>
            </a:r>
            <a:r>
              <a:rPr lang="sr-Cyrl-CS" smtClean="0">
                <a:solidFill>
                  <a:srgbClr val="000066"/>
                </a:solidFill>
              </a:rPr>
              <a:t> koeficijent iskorišćenja</a:t>
            </a:r>
            <a:r>
              <a:rPr lang="sr-Latn-RS" smtClean="0">
                <a:solidFill>
                  <a:srgbClr val="000066"/>
                </a:solidFill>
              </a:rPr>
              <a:t> = f(</a:t>
            </a:r>
            <a:r>
              <a:rPr lang="sr-Latn-CS" smtClean="0">
                <a:solidFill>
                  <a:srgbClr val="000066"/>
                </a:solidFill>
              </a:rPr>
              <a:t>stepen kompresije, eksponent adijabate)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84768" y="2321995"/>
            <a:ext cx="240603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stepen kompresije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80048" y="3040163"/>
            <a:ext cx="286795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eksponent adijabate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2452990" y="2336371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Right Brace 7"/>
          <p:cNvSpPr/>
          <p:nvPr/>
        </p:nvSpPr>
        <p:spPr bwMode="auto">
          <a:xfrm>
            <a:off x="3200400" y="2209800"/>
            <a:ext cx="152400" cy="14630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2667000" y="3048000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432372" y="2694648"/>
            <a:ext cx="3758076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T</a:t>
            </a:r>
            <a:r>
              <a:rPr lang="sr-Cyrl-CS" smtClean="0">
                <a:solidFill>
                  <a:srgbClr val="000066"/>
                </a:solidFill>
              </a:rPr>
              <a:t>ermičk</a:t>
            </a:r>
            <a:r>
              <a:rPr lang="sr-Latn-RS" smtClean="0">
                <a:solidFill>
                  <a:srgbClr val="000066"/>
                </a:solidFill>
              </a:rPr>
              <a:t>i</a:t>
            </a:r>
            <a:r>
              <a:rPr lang="sr-Cyrl-CS" smtClean="0">
                <a:solidFill>
                  <a:srgbClr val="000066"/>
                </a:solidFill>
              </a:rPr>
              <a:t> koeficijent iskorišćenja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7114248" y="2736457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638800" y="4166724"/>
            <a:ext cx="3320432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1800" smtClean="0">
                <a:solidFill>
                  <a:srgbClr val="000066"/>
                </a:solidFill>
              </a:rPr>
              <a:t>Negativna posledica  povećanja stepena kompresije i termičkog koeficijenta iskorišćenja može biti samoupaljenje smeše  ...  lom </a:t>
            </a:r>
            <a:r>
              <a:rPr lang="sr-Latn-CS" sz="1800">
                <a:solidFill>
                  <a:srgbClr val="000066"/>
                </a:solidFill>
              </a:rPr>
              <a:t>elemenata </a:t>
            </a:r>
            <a:r>
              <a:rPr lang="sr-Latn-CS" sz="1800" smtClean="0">
                <a:solidFill>
                  <a:srgbClr val="000066"/>
                </a:solidFill>
              </a:rPr>
              <a:t>motora.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CS" sz="1800" smtClean="0">
                <a:solidFill>
                  <a:srgbClr val="000066"/>
                </a:solidFill>
              </a:rPr>
              <a:t>Stepen kompresije – manji </a:t>
            </a:r>
            <a:r>
              <a:rPr lang="sr-Latn-CS" sz="1800">
                <a:solidFill>
                  <a:srgbClr val="000066"/>
                </a:solidFill>
              </a:rPr>
              <a:t>od 10 -12.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23880" y="4495800"/>
            <a:ext cx="240603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stepen kompresije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V="1">
            <a:off x="2492102" y="4510176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3200400" y="4724400"/>
            <a:ext cx="640080" cy="0"/>
          </a:xfrm>
          <a:prstGeom prst="straightConnector1">
            <a:avLst/>
          </a:prstGeom>
          <a:noFill/>
          <a:ln w="34925" cap="flat" cmpd="dbl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3842368" y="4495800"/>
            <a:ext cx="118683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i="1" smtClean="0">
                <a:solidFill>
                  <a:srgbClr val="000066"/>
                </a:solidFill>
              </a:rPr>
              <a:t>p       T</a:t>
            </a:r>
            <a:endParaRPr lang="en-US" i="1">
              <a:solidFill>
                <a:srgbClr val="000066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4038600" y="4511984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4688415" y="4495800"/>
            <a:ext cx="416985" cy="376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" name="Right Brace 18"/>
          <p:cNvSpPr/>
          <p:nvPr/>
        </p:nvSpPr>
        <p:spPr bwMode="auto">
          <a:xfrm rot="3355662">
            <a:off x="6064810" y="2786580"/>
            <a:ext cx="457200" cy="274320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6"/>
          <p:cNvSpPr>
            <a:spLocks noChangeArrowheads="1" noChangeShapeType="1" noTextEdit="1"/>
          </p:cNvSpPr>
          <p:nvPr/>
        </p:nvSpPr>
        <p:spPr bwMode="auto">
          <a:xfrm>
            <a:off x="5410200" y="914400"/>
            <a:ext cx="3048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Dizel ciklus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 flipV="1">
            <a:off x="1276350" y="4011120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>
            <a:off x="1287780" y="6206311"/>
            <a:ext cx="283464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922020" y="3985319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1642110" y="4248992"/>
            <a:ext cx="1882140" cy="1968218"/>
            <a:chOff x="1927860" y="4405418"/>
            <a:chExt cx="1539240" cy="1616640"/>
          </a:xfrm>
        </p:grpSpPr>
        <p:sp>
          <p:nvSpPr>
            <p:cNvPr id="4" name="Freeform 3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 bwMode="auto">
            <a:xfrm rot="19834321">
              <a:off x="2640286" y="4471241"/>
              <a:ext cx="596151" cy="10058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 flipV="1">
              <a:off x="1927860" y="4678680"/>
              <a:ext cx="51054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" name="Oval 10"/>
          <p:cNvSpPr/>
          <p:nvPr/>
        </p:nvSpPr>
        <p:spPr bwMode="auto">
          <a:xfrm rot="2628319">
            <a:off x="1610715" y="453760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 rot="2628319">
            <a:off x="3481731" y="583895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 rot="2628319">
            <a:off x="3482240" y="525906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3512820" y="577680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 smtClean="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 flipV="1">
            <a:off x="5375910" y="4011120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5372100" y="6206311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021580" y="3985319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T</a:t>
            </a:r>
            <a:endParaRPr lang="en-US" sz="1800" i="1">
              <a:solidFill>
                <a:srgbClr val="000099"/>
              </a:solidFill>
            </a:endParaRPr>
          </a:p>
        </p:txBody>
      </p:sp>
      <p:grpSp>
        <p:nvGrpSpPr>
          <p:cNvPr id="19" name="Group 29"/>
          <p:cNvGrpSpPr/>
          <p:nvPr/>
        </p:nvGrpSpPr>
        <p:grpSpPr>
          <a:xfrm flipH="1">
            <a:off x="5717440" y="4072023"/>
            <a:ext cx="1609852" cy="2138610"/>
            <a:chOff x="5008780" y="2383329"/>
            <a:chExt cx="1609852" cy="2138610"/>
          </a:xfrm>
        </p:grpSpPr>
        <p:sp>
          <p:nvSpPr>
            <p:cNvPr id="20" name="Freeform 19"/>
            <p:cNvSpPr>
              <a:spLocks noChangeAspect="1"/>
            </p:cNvSpPr>
            <p:nvPr/>
          </p:nvSpPr>
          <p:spPr bwMode="auto">
            <a:xfrm rot="20117235">
              <a:off x="5338497" y="290529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Freeform 20"/>
            <p:cNvSpPr>
              <a:spLocks noChangeAspect="1"/>
            </p:cNvSpPr>
            <p:nvPr/>
          </p:nvSpPr>
          <p:spPr bwMode="auto">
            <a:xfrm rot="20314463">
              <a:off x="5334686" y="2383329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V="1">
              <a:off x="5044440" y="2626638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6583680" y="3784878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Oval 23"/>
            <p:cNvSpPr/>
            <p:nvPr/>
          </p:nvSpPr>
          <p:spPr bwMode="auto">
            <a:xfrm rot="2628319">
              <a:off x="5009235" y="314332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 rot="2628319">
              <a:off x="5008780" y="25503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Oval 25"/>
            <p:cNvSpPr/>
            <p:nvPr/>
          </p:nvSpPr>
          <p:spPr bwMode="auto">
            <a:xfrm rot="2628319">
              <a:off x="6544972" y="420845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 rot="2628319">
              <a:off x="6545480" y="373524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3470910" y="505671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4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424940" y="426804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2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2209800" y="4313762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3</a:t>
            </a:r>
            <a:endParaRPr lang="en-US" sz="1600">
              <a:solidFill>
                <a:srgbClr val="000099"/>
              </a:solidFill>
            </a:endParaRPr>
          </a:p>
        </p:txBody>
      </p:sp>
      <p:grpSp>
        <p:nvGrpSpPr>
          <p:cNvPr id="31" name="Group 39"/>
          <p:cNvGrpSpPr/>
          <p:nvPr/>
        </p:nvGrpSpPr>
        <p:grpSpPr>
          <a:xfrm>
            <a:off x="2583180" y="4569054"/>
            <a:ext cx="1371600" cy="483561"/>
            <a:chOff x="1805940" y="2880360"/>
            <a:chExt cx="1371600" cy="483561"/>
          </a:xfrm>
        </p:grpSpPr>
        <p:sp>
          <p:nvSpPr>
            <p:cNvPr id="32" name="Text Box 27"/>
            <p:cNvSpPr txBox="1">
              <a:spLocks noChangeArrowheads="1"/>
            </p:cNvSpPr>
            <p:nvPr/>
          </p:nvSpPr>
          <p:spPr bwMode="auto">
            <a:xfrm>
              <a:off x="1805940" y="2939189"/>
              <a:ext cx="137160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 i="1" smtClean="0">
                  <a:solidFill>
                    <a:schemeClr val="bg1"/>
                  </a:solidFill>
                </a:rPr>
                <a:t>p v  </a:t>
              </a:r>
              <a:r>
                <a:rPr lang="sr-Latn-RS" sz="1800" i="1" smtClean="0">
                  <a:solidFill>
                    <a:schemeClr val="bg1"/>
                  </a:solidFill>
                </a:rPr>
                <a:t>=</a:t>
              </a:r>
              <a:r>
                <a:rPr lang="en-US" sz="1800" i="1" smtClean="0">
                  <a:solidFill>
                    <a:schemeClr val="bg1"/>
                  </a:solidFill>
                </a:rPr>
                <a:t> C</a:t>
              </a:r>
              <a:endParaRPr lang="en-US" sz="1800" i="1">
                <a:solidFill>
                  <a:schemeClr val="bg1"/>
                </a:solidFill>
              </a:endParaRPr>
            </a:p>
          </p:txBody>
        </p:sp>
        <p:sp>
          <p:nvSpPr>
            <p:cNvPr id="33" name="Text Box 27"/>
            <p:cNvSpPr txBox="1">
              <a:spLocks noChangeArrowheads="1"/>
            </p:cNvSpPr>
            <p:nvPr/>
          </p:nvSpPr>
          <p:spPr bwMode="auto">
            <a:xfrm>
              <a:off x="2148840" y="2880360"/>
              <a:ext cx="35052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800" i="1" baseline="30000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Group 38"/>
          <p:cNvGrpSpPr/>
          <p:nvPr/>
        </p:nvGrpSpPr>
        <p:grpSpPr>
          <a:xfrm rot="1983960">
            <a:off x="1786890" y="5485309"/>
            <a:ext cx="1371600" cy="483561"/>
            <a:chOff x="1089660" y="3936039"/>
            <a:chExt cx="1371600" cy="483561"/>
          </a:xfrm>
        </p:grpSpPr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1089660" y="3994868"/>
              <a:ext cx="137160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 i="1" smtClean="0">
                  <a:solidFill>
                    <a:schemeClr val="bg1"/>
                  </a:solidFill>
                </a:rPr>
                <a:t>p v  </a:t>
              </a:r>
              <a:r>
                <a:rPr lang="sr-Latn-RS" sz="1800" i="1" smtClean="0">
                  <a:solidFill>
                    <a:schemeClr val="bg1"/>
                  </a:solidFill>
                </a:rPr>
                <a:t>=</a:t>
              </a:r>
              <a:r>
                <a:rPr lang="en-US" sz="1800" i="1" smtClean="0">
                  <a:solidFill>
                    <a:schemeClr val="bg1"/>
                  </a:solidFill>
                </a:rPr>
                <a:t> C</a:t>
              </a:r>
              <a:endParaRPr lang="en-US" sz="1800" i="1">
                <a:solidFill>
                  <a:schemeClr val="bg1"/>
                </a:solidFill>
              </a:endParaRPr>
            </a:p>
          </p:txBody>
        </p:sp>
        <p:sp>
          <p:nvSpPr>
            <p:cNvPr id="36" name="Text Box 27"/>
            <p:cNvSpPr txBox="1">
              <a:spLocks noChangeArrowheads="1"/>
            </p:cNvSpPr>
            <p:nvPr/>
          </p:nvSpPr>
          <p:spPr bwMode="auto">
            <a:xfrm>
              <a:off x="1432560" y="3936039"/>
              <a:ext cx="35052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800" i="1" baseline="30000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965960" y="3917522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bg1"/>
                </a:solidFill>
              </a:rPr>
              <a:t>q</a:t>
            </a:r>
            <a:r>
              <a:rPr lang="en-US" i="1" baseline="-25000" smtClean="0">
                <a:solidFill>
                  <a:schemeClr val="bg1"/>
                </a:solidFill>
              </a:rPr>
              <a:t>dov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1992630" y="4168982"/>
            <a:ext cx="0" cy="64008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627120" y="5163414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bg1"/>
                </a:solidFill>
              </a:rPr>
              <a:t>q</a:t>
            </a:r>
            <a:r>
              <a:rPr lang="en-US" i="1" baseline="-25000" smtClean="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3345180" y="5620614"/>
            <a:ext cx="640080" cy="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5440680" y="5849214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 smtClean="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5448300" y="5201514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2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292340" y="4028034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3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7307580" y="4744314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4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56553" y="4339406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bg1"/>
                </a:solidFill>
              </a:rPr>
              <a:t>q</a:t>
            </a:r>
            <a:r>
              <a:rPr lang="en-US" i="1" baseline="-25000" smtClean="0">
                <a:solidFill>
                  <a:schemeClr val="bg1"/>
                </a:solidFill>
              </a:rPr>
              <a:t>dov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 bwMode="auto">
          <a:xfrm flipH="1">
            <a:off x="6781800" y="4401392"/>
            <a:ext cx="106680" cy="74676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H="1">
            <a:off x="6408420" y="5567274"/>
            <a:ext cx="91440" cy="58674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423660" y="5712054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bg1"/>
                </a:solidFill>
              </a:rPr>
              <a:t>q</a:t>
            </a:r>
            <a:r>
              <a:rPr lang="en-US" i="1" baseline="-25000" smtClean="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 bwMode="auto">
          <a:xfrm rot="2628319">
            <a:off x="2209700" y="454278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152400" y="1524000"/>
            <a:ext cx="8516938" cy="22159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Dizel </a:t>
            </a:r>
            <a:r>
              <a:rPr lang="sr-Latn-CS" smtClean="0">
                <a:solidFill>
                  <a:srgbClr val="000066"/>
                </a:solidFill>
              </a:rPr>
              <a:t>motor: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vazduh se </a:t>
            </a:r>
            <a:r>
              <a:rPr lang="vi-VN" smtClean="0">
                <a:solidFill>
                  <a:srgbClr val="000066"/>
                </a:solidFill>
              </a:rPr>
              <a:t>usisava u cilindar </a:t>
            </a:r>
            <a:r>
              <a:rPr lang="sr-Latn-RS" smtClean="0">
                <a:solidFill>
                  <a:srgbClr val="000066"/>
                </a:solidFill>
              </a:rPr>
              <a:t>motora,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v</a:t>
            </a:r>
            <a:r>
              <a:rPr lang="vi-VN" smtClean="0">
                <a:solidFill>
                  <a:srgbClr val="000066"/>
                </a:solidFill>
              </a:rPr>
              <a:t>azduh</a:t>
            </a:r>
            <a:r>
              <a:rPr lang="sr-Latn-RS" smtClean="0">
                <a:solidFill>
                  <a:srgbClr val="000066"/>
                </a:solidFill>
              </a:rPr>
              <a:t>u se nakon sabijanja, u cilndru motora, dodaje </a:t>
            </a:r>
            <a:r>
              <a:rPr lang="vi-VN" smtClean="0">
                <a:solidFill>
                  <a:srgbClr val="000066"/>
                </a:solidFill>
              </a:rPr>
              <a:t>goriv</a:t>
            </a:r>
            <a:r>
              <a:rPr lang="sr-Latn-RS" smtClean="0">
                <a:solidFill>
                  <a:srgbClr val="000066"/>
                </a:solidFill>
              </a:rPr>
              <a:t>o koje se meša sa </a:t>
            </a:r>
            <a:r>
              <a:rPr lang="vi-VN" smtClean="0">
                <a:solidFill>
                  <a:srgbClr val="000066"/>
                </a:solidFill>
              </a:rPr>
              <a:t>vazduhom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vi-VN" smtClean="0">
                <a:solidFill>
                  <a:srgbClr val="000066"/>
                </a:solidFill>
              </a:rPr>
              <a:t>samoupaljenj</a:t>
            </a:r>
            <a:r>
              <a:rPr lang="sr-Latn-RS" smtClean="0">
                <a:solidFill>
                  <a:srgbClr val="000066"/>
                </a:solidFill>
              </a:rPr>
              <a:t>e</a:t>
            </a:r>
            <a:r>
              <a:rPr lang="vi-VN" smtClean="0">
                <a:solidFill>
                  <a:srgbClr val="000066"/>
                </a:solidFill>
              </a:rPr>
              <a:t> i sagorevanje.</a:t>
            </a: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782352" y="5854588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58" name="Text Box 15"/>
          <p:cNvSpPr txBox="1">
            <a:spLocks noChangeArrowheads="1"/>
          </p:cNvSpPr>
          <p:nvPr/>
        </p:nvSpPr>
        <p:spPr bwMode="auto">
          <a:xfrm>
            <a:off x="7486212" y="5854588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s</a:t>
            </a:r>
            <a:endParaRPr lang="en-US" sz="1800" i="1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 bwMode="auto">
          <a:xfrm>
            <a:off x="857756" y="1611664"/>
            <a:ext cx="6096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1" name="Group 27"/>
          <p:cNvGrpSpPr/>
          <p:nvPr/>
        </p:nvGrpSpPr>
        <p:grpSpPr>
          <a:xfrm>
            <a:off x="196232" y="1066800"/>
            <a:ext cx="1600200" cy="1002064"/>
            <a:chOff x="196232" y="3036536"/>
            <a:chExt cx="1600200" cy="1002064"/>
          </a:xfrm>
        </p:grpSpPr>
        <p:sp>
          <p:nvSpPr>
            <p:cNvPr id="34" name="TextBox 33"/>
            <p:cNvSpPr txBox="1">
              <a:spLocks noChangeArrowheads="1"/>
            </p:cNvSpPr>
            <p:nvPr/>
          </p:nvSpPr>
          <p:spPr bwMode="auto">
            <a:xfrm>
              <a:off x="196232" y="3317722"/>
              <a:ext cx="16002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  <a:sym typeface="Symbol"/>
                </a:rPr>
                <a:t></a:t>
              </a:r>
              <a:r>
                <a:rPr lang="en-US" sz="2400" baseline="-25000" smtClean="0">
                  <a:solidFill>
                    <a:schemeClr val="bg1"/>
                  </a:solidFill>
                  <a:sym typeface="Symbol"/>
                </a:rPr>
                <a:t>t</a:t>
              </a:r>
              <a:r>
                <a:rPr lang="sr-Latn-RS" sz="2400" smtClean="0">
                  <a:solidFill>
                    <a:schemeClr val="bg1"/>
                  </a:solidFill>
                </a:rPr>
                <a:t> =</a:t>
              </a:r>
            </a:p>
          </p:txBody>
        </p:sp>
        <p:sp>
          <p:nvSpPr>
            <p:cNvPr id="35" name="TextBox 34"/>
            <p:cNvSpPr txBox="1">
              <a:spLocks noChangeArrowheads="1"/>
            </p:cNvSpPr>
            <p:nvPr/>
          </p:nvSpPr>
          <p:spPr bwMode="auto">
            <a:xfrm>
              <a:off x="789648" y="3036536"/>
              <a:ext cx="6858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sr-Latn-RS" sz="2400" i="1" baseline="-25000" smtClean="0">
                  <a:solidFill>
                    <a:schemeClr val="bg1"/>
                  </a:solidFill>
                </a:rPr>
                <a:t>k</a:t>
              </a:r>
            </a:p>
          </p:txBody>
        </p:sp>
        <p:sp>
          <p:nvSpPr>
            <p:cNvPr id="36" name="TextBox 35"/>
            <p:cNvSpPr txBox="1">
              <a:spLocks noChangeArrowheads="1"/>
            </p:cNvSpPr>
            <p:nvPr/>
          </p:nvSpPr>
          <p:spPr bwMode="auto">
            <a:xfrm>
              <a:off x="721540" y="3503069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472076" y="1350696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</a:t>
            </a:r>
          </a:p>
        </p:txBody>
      </p:sp>
      <p:grpSp>
        <p:nvGrpSpPr>
          <p:cNvPr id="24" name="Group 30"/>
          <p:cNvGrpSpPr/>
          <p:nvPr/>
        </p:nvGrpSpPr>
        <p:grpSpPr>
          <a:xfrm>
            <a:off x="1828800" y="1078264"/>
            <a:ext cx="1752600" cy="992731"/>
            <a:chOff x="1828800" y="3048000"/>
            <a:chExt cx="1752600" cy="992731"/>
          </a:xfrm>
        </p:grpSpPr>
        <p:cxnSp>
          <p:nvCxnSpPr>
            <p:cNvPr id="39" name="Straight Connector 38"/>
            <p:cNvCxnSpPr/>
            <p:nvPr/>
          </p:nvCxnSpPr>
          <p:spPr bwMode="auto">
            <a:xfrm>
              <a:off x="1828800" y="3581400"/>
              <a:ext cx="173736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TextBox 39"/>
            <p:cNvSpPr txBox="1">
              <a:spLocks noChangeArrowheads="1"/>
            </p:cNvSpPr>
            <p:nvPr/>
          </p:nvSpPr>
          <p:spPr bwMode="auto">
            <a:xfrm>
              <a:off x="1828800" y="3048000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smtClean="0">
                  <a:solidFill>
                    <a:schemeClr val="bg1"/>
                  </a:solidFill>
                </a:rPr>
                <a:t>–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TextBox 40"/>
            <p:cNvSpPr txBox="1">
              <a:spLocks noChangeArrowheads="1"/>
            </p:cNvSpPr>
            <p:nvPr/>
          </p:nvSpPr>
          <p:spPr bwMode="auto">
            <a:xfrm>
              <a:off x="2237448" y="3505200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grpSp>
        <p:nvGrpSpPr>
          <p:cNvPr id="31" name="Group 32"/>
          <p:cNvGrpSpPr/>
          <p:nvPr/>
        </p:nvGrpSpPr>
        <p:grpSpPr>
          <a:xfrm>
            <a:off x="3581400" y="1094448"/>
            <a:ext cx="2209800" cy="992731"/>
            <a:chOff x="3581400" y="3064184"/>
            <a:chExt cx="2209800" cy="992731"/>
          </a:xfrm>
        </p:grpSpPr>
        <p:sp>
          <p:nvSpPr>
            <p:cNvPr id="43" name="TextBox 42"/>
            <p:cNvSpPr txBox="1">
              <a:spLocks noChangeArrowheads="1"/>
            </p:cNvSpPr>
            <p:nvPr/>
          </p:nvSpPr>
          <p:spPr bwMode="auto">
            <a:xfrm>
              <a:off x="3581400" y="3318301"/>
              <a:ext cx="1905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2400" smtClean="0">
                  <a:solidFill>
                    <a:schemeClr val="bg1"/>
                  </a:solidFill>
                </a:rPr>
                <a:t>=</a:t>
              </a:r>
              <a:r>
                <a:rPr lang="en-US" sz="2400" smtClean="0">
                  <a:solidFill>
                    <a:schemeClr val="bg1"/>
                  </a:solidFill>
                </a:rPr>
                <a:t> 1 – </a:t>
              </a:r>
              <a:endParaRPr lang="sr-Latn-RS" sz="2400" smtClean="0">
                <a:solidFill>
                  <a:schemeClr val="bg1"/>
                </a:solidFill>
              </a:endParaRP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>
              <a:off x="4440504" y="3597584"/>
              <a:ext cx="914400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4038600" y="3064184"/>
              <a:ext cx="17526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odv </a:t>
              </a:r>
              <a:r>
                <a:rPr lang="en-U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|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>
              <a:spLocks noChangeArrowheads="1"/>
            </p:cNvSpPr>
            <p:nvPr/>
          </p:nvSpPr>
          <p:spPr bwMode="auto">
            <a:xfrm>
              <a:off x="4447248" y="3521384"/>
              <a:ext cx="810552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</a:t>
              </a:r>
              <a:r>
                <a:rPr lang="sr-Latn-RS" sz="2400" i="1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dov</a:t>
              </a:r>
            </a:p>
          </p:txBody>
        </p:sp>
      </p:grp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28600" y="3124200"/>
            <a:ext cx="3429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dov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q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23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en-U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4267200" y="37338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odv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q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41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228600" y="3733800"/>
            <a:ext cx="3200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odv 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c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 bwMode="auto">
          <a:xfrm flipH="1">
            <a:off x="3139036" y="4029068"/>
            <a:ext cx="1005840" cy="346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56724" y="525037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685800" y="5283317"/>
            <a:ext cx="19050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1 –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1544904" y="5562600"/>
            <a:ext cx="155448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3094532" y="5283317"/>
            <a:ext cx="140126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1 –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84" name="Straight Arrow Connector 83"/>
          <p:cNvCxnSpPr/>
          <p:nvPr/>
        </p:nvCxnSpPr>
        <p:spPr bwMode="auto">
          <a:xfrm>
            <a:off x="721295" y="2209800"/>
            <a:ext cx="0" cy="9144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721540" y="4379140"/>
            <a:ext cx="0" cy="9144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22" name="Group 121"/>
          <p:cNvGrpSpPr/>
          <p:nvPr/>
        </p:nvGrpSpPr>
        <p:grpSpPr>
          <a:xfrm>
            <a:off x="5604510" y="887730"/>
            <a:ext cx="3306547" cy="2617470"/>
            <a:chOff x="5604510" y="887730"/>
            <a:chExt cx="3306547" cy="2617470"/>
          </a:xfrm>
        </p:grpSpPr>
        <p:cxnSp>
          <p:nvCxnSpPr>
            <p:cNvPr id="68" name="Straight Arrow Connector 67"/>
            <p:cNvCxnSpPr/>
            <p:nvPr/>
          </p:nvCxnSpPr>
          <p:spPr bwMode="auto">
            <a:xfrm flipH="1" flipV="1">
              <a:off x="5958840" y="9813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>
              <a:off x="5970270" y="3176519"/>
              <a:ext cx="283464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8" name="Text Box 15"/>
            <p:cNvSpPr txBox="1">
              <a:spLocks noChangeArrowheads="1"/>
            </p:cNvSpPr>
            <p:nvPr/>
          </p:nvSpPr>
          <p:spPr bwMode="auto">
            <a:xfrm>
              <a:off x="5604510" y="9555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grpSp>
          <p:nvGrpSpPr>
            <p:cNvPr id="79" name="Group 78"/>
            <p:cNvGrpSpPr/>
            <p:nvPr/>
          </p:nvGrpSpPr>
          <p:grpSpPr>
            <a:xfrm>
              <a:off x="6324600" y="1219200"/>
              <a:ext cx="1882140" cy="1968218"/>
              <a:chOff x="1927860" y="4405418"/>
              <a:chExt cx="1539240" cy="1616640"/>
            </a:xfrm>
          </p:grpSpPr>
          <p:sp>
            <p:nvSpPr>
              <p:cNvPr id="80" name="Freeform 79"/>
              <p:cNvSpPr>
                <a:spLocks noChangeAspect="1"/>
              </p:cNvSpPr>
              <p:nvPr/>
            </p:nvSpPr>
            <p:spPr bwMode="auto">
              <a:xfrm rot="20117235">
                <a:off x="2221917" y="4405418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 rot="19834321">
                <a:off x="2640286" y="4471241"/>
                <a:ext cx="596151" cy="10058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90" name="Straight Connector 89"/>
              <p:cNvCxnSpPr/>
              <p:nvPr/>
            </p:nvCxnSpPr>
            <p:spPr bwMode="auto">
              <a:xfrm flipV="1">
                <a:off x="1927860" y="4678680"/>
                <a:ext cx="51054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1" name="Straight Connector 90"/>
              <p:cNvCxnSpPr/>
              <p:nvPr/>
            </p:nvCxnSpPr>
            <p:spPr bwMode="auto">
              <a:xfrm flipV="1">
                <a:off x="3467100" y="5284997"/>
                <a:ext cx="0" cy="4572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2" name="Oval 91"/>
            <p:cNvSpPr/>
            <p:nvPr/>
          </p:nvSpPr>
          <p:spPr bwMode="auto">
            <a:xfrm rot="2628319">
              <a:off x="6293205" y="150781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3" name="Oval 92"/>
            <p:cNvSpPr/>
            <p:nvPr/>
          </p:nvSpPr>
          <p:spPr bwMode="auto">
            <a:xfrm rot="2628319">
              <a:off x="8164221" y="280915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 rot="2628319">
              <a:off x="8164730" y="222927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5" name="Text Box 15"/>
            <p:cNvSpPr txBox="1">
              <a:spLocks noChangeArrowheads="1"/>
            </p:cNvSpPr>
            <p:nvPr/>
          </p:nvSpPr>
          <p:spPr bwMode="auto">
            <a:xfrm>
              <a:off x="8195310" y="27470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96" name="Text Box 15"/>
            <p:cNvSpPr txBox="1">
              <a:spLocks noChangeArrowheads="1"/>
            </p:cNvSpPr>
            <p:nvPr/>
          </p:nvSpPr>
          <p:spPr bwMode="auto">
            <a:xfrm>
              <a:off x="8153400" y="20269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97" name="Text Box 15"/>
            <p:cNvSpPr txBox="1">
              <a:spLocks noChangeArrowheads="1"/>
            </p:cNvSpPr>
            <p:nvPr/>
          </p:nvSpPr>
          <p:spPr bwMode="auto">
            <a:xfrm>
              <a:off x="6107430" y="123825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98" name="Text Box 15"/>
            <p:cNvSpPr txBox="1">
              <a:spLocks noChangeArrowheads="1"/>
            </p:cNvSpPr>
            <p:nvPr/>
          </p:nvSpPr>
          <p:spPr bwMode="auto">
            <a:xfrm>
              <a:off x="6892290" y="128397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grpSp>
          <p:nvGrpSpPr>
            <p:cNvPr id="99" name="Group 39"/>
            <p:cNvGrpSpPr/>
            <p:nvPr/>
          </p:nvGrpSpPr>
          <p:grpSpPr>
            <a:xfrm>
              <a:off x="7265670" y="1539262"/>
              <a:ext cx="1371600" cy="483561"/>
              <a:chOff x="1805940" y="2880360"/>
              <a:chExt cx="1371600" cy="483561"/>
            </a:xfrm>
          </p:grpSpPr>
          <p:sp>
            <p:nvSpPr>
              <p:cNvPr id="100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101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2" name="Group 38"/>
            <p:cNvGrpSpPr/>
            <p:nvPr/>
          </p:nvGrpSpPr>
          <p:grpSpPr>
            <a:xfrm rot="1983960">
              <a:off x="6469380" y="2455517"/>
              <a:ext cx="1371600" cy="483561"/>
              <a:chOff x="1089660" y="3936039"/>
              <a:chExt cx="1371600" cy="483561"/>
            </a:xfrm>
          </p:grpSpPr>
          <p:sp>
            <p:nvSpPr>
              <p:cNvPr id="103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104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05" name="TextBox 104"/>
            <p:cNvSpPr txBox="1"/>
            <p:nvPr/>
          </p:nvSpPr>
          <p:spPr>
            <a:xfrm>
              <a:off x="6648450" y="88773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106" name="Straight Arrow Connector 105"/>
            <p:cNvCxnSpPr/>
            <p:nvPr/>
          </p:nvCxnSpPr>
          <p:spPr bwMode="auto">
            <a:xfrm>
              <a:off x="6675120" y="1139190"/>
              <a:ext cx="0" cy="64008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7" name="TextBox 106"/>
            <p:cNvSpPr txBox="1"/>
            <p:nvPr/>
          </p:nvSpPr>
          <p:spPr>
            <a:xfrm>
              <a:off x="8309610" y="213362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108" name="Straight Arrow Connector 107"/>
            <p:cNvCxnSpPr/>
            <p:nvPr/>
          </p:nvCxnSpPr>
          <p:spPr bwMode="auto">
            <a:xfrm>
              <a:off x="8027670" y="259082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9" name="Oval 108"/>
            <p:cNvSpPr/>
            <p:nvPr/>
          </p:nvSpPr>
          <p:spPr bwMode="auto">
            <a:xfrm rot="2628319">
              <a:off x="6892190" y="151299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0" name="Text Box 15"/>
            <p:cNvSpPr txBox="1">
              <a:spLocks noChangeArrowheads="1"/>
            </p:cNvSpPr>
            <p:nvPr/>
          </p:nvSpPr>
          <p:spPr bwMode="auto">
            <a:xfrm>
              <a:off x="8458200" y="31358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1428244" y="5033920"/>
            <a:ext cx="18288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>
            <a:spLocks noChangeArrowheads="1"/>
          </p:cNvSpPr>
          <p:nvPr/>
        </p:nvSpPr>
        <p:spPr bwMode="auto">
          <a:xfrm>
            <a:off x="1455892" y="5530232"/>
            <a:ext cx="1752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     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6" name="Straight Connector 115"/>
          <p:cNvCxnSpPr/>
          <p:nvPr/>
        </p:nvCxnSpPr>
        <p:spPr bwMode="auto">
          <a:xfrm>
            <a:off x="4487036" y="5557880"/>
            <a:ext cx="109728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7" name="TextBox 116"/>
          <p:cNvSpPr txBox="1">
            <a:spLocks noChangeArrowheads="1"/>
          </p:cNvSpPr>
          <p:nvPr/>
        </p:nvSpPr>
        <p:spPr bwMode="auto">
          <a:xfrm>
            <a:off x="4331940" y="5029200"/>
            <a:ext cx="1371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TextBox 117"/>
          <p:cNvSpPr txBox="1">
            <a:spLocks noChangeArrowheads="1"/>
          </p:cNvSpPr>
          <p:nvPr/>
        </p:nvSpPr>
        <p:spPr bwMode="auto">
          <a:xfrm>
            <a:off x="4387236" y="5525512"/>
            <a:ext cx="1240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9" name="Straight Connector 118"/>
          <p:cNvCxnSpPr/>
          <p:nvPr/>
        </p:nvCxnSpPr>
        <p:spPr bwMode="auto">
          <a:xfrm>
            <a:off x="3972512" y="5557880"/>
            <a:ext cx="36576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3918568" y="5029200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3897664" y="5476960"/>
            <a:ext cx="478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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604510" y="887730"/>
            <a:ext cx="3306547" cy="2617470"/>
            <a:chOff x="5604510" y="887730"/>
            <a:chExt cx="3306547" cy="2617470"/>
          </a:xfrm>
        </p:grpSpPr>
        <p:cxnSp>
          <p:nvCxnSpPr>
            <p:cNvPr id="4" name="Straight Arrow Connector 3"/>
            <p:cNvCxnSpPr/>
            <p:nvPr/>
          </p:nvCxnSpPr>
          <p:spPr bwMode="auto">
            <a:xfrm flipH="1" flipV="1">
              <a:off x="5958840" y="9813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" name="Straight Arrow Connector 4"/>
            <p:cNvCxnSpPr/>
            <p:nvPr/>
          </p:nvCxnSpPr>
          <p:spPr bwMode="auto">
            <a:xfrm>
              <a:off x="5970270" y="3176519"/>
              <a:ext cx="283464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6" name="Text Box 15"/>
            <p:cNvSpPr txBox="1">
              <a:spLocks noChangeArrowheads="1"/>
            </p:cNvSpPr>
            <p:nvPr/>
          </p:nvSpPr>
          <p:spPr bwMode="auto">
            <a:xfrm>
              <a:off x="5604510" y="9555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grpSp>
          <p:nvGrpSpPr>
            <p:cNvPr id="7" name="Group 78"/>
            <p:cNvGrpSpPr/>
            <p:nvPr/>
          </p:nvGrpSpPr>
          <p:grpSpPr>
            <a:xfrm>
              <a:off x="6324600" y="1219200"/>
              <a:ext cx="1882140" cy="1968218"/>
              <a:chOff x="1927860" y="4405418"/>
              <a:chExt cx="1539240" cy="1616640"/>
            </a:xfrm>
          </p:grpSpPr>
          <p:sp>
            <p:nvSpPr>
              <p:cNvPr id="27" name="Freeform 26"/>
              <p:cNvSpPr>
                <a:spLocks noChangeAspect="1"/>
              </p:cNvSpPr>
              <p:nvPr/>
            </p:nvSpPr>
            <p:spPr bwMode="auto">
              <a:xfrm rot="20117235">
                <a:off x="2221917" y="4405418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Freeform 27"/>
              <p:cNvSpPr>
                <a:spLocks noChangeAspect="1"/>
              </p:cNvSpPr>
              <p:nvPr/>
            </p:nvSpPr>
            <p:spPr bwMode="auto">
              <a:xfrm rot="19834321">
                <a:off x="2640286" y="4471241"/>
                <a:ext cx="596151" cy="10058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29" name="Straight Connector 28"/>
              <p:cNvCxnSpPr/>
              <p:nvPr/>
            </p:nvCxnSpPr>
            <p:spPr bwMode="auto">
              <a:xfrm flipV="1">
                <a:off x="1927860" y="4678680"/>
                <a:ext cx="51054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Straight Connector 29"/>
              <p:cNvCxnSpPr/>
              <p:nvPr/>
            </p:nvCxnSpPr>
            <p:spPr bwMode="auto">
              <a:xfrm flipV="1">
                <a:off x="3467100" y="5284997"/>
                <a:ext cx="0" cy="4572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8" name="Oval 7"/>
            <p:cNvSpPr/>
            <p:nvPr/>
          </p:nvSpPr>
          <p:spPr bwMode="auto">
            <a:xfrm rot="2628319">
              <a:off x="6293205" y="150781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 rot="2628319">
              <a:off x="8164221" y="280915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 rot="2628319">
              <a:off x="8164730" y="222927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8195310" y="27470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8153400" y="20269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6107430" y="123825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6892290" y="128397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grpSp>
          <p:nvGrpSpPr>
            <p:cNvPr id="15" name="Group 39"/>
            <p:cNvGrpSpPr/>
            <p:nvPr/>
          </p:nvGrpSpPr>
          <p:grpSpPr>
            <a:xfrm>
              <a:off x="7265670" y="1539262"/>
              <a:ext cx="1371600" cy="483561"/>
              <a:chOff x="1805940" y="2880360"/>
              <a:chExt cx="1371600" cy="483561"/>
            </a:xfrm>
          </p:grpSpPr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" name="Group 38"/>
            <p:cNvGrpSpPr/>
            <p:nvPr/>
          </p:nvGrpSpPr>
          <p:grpSpPr>
            <a:xfrm rot="1983960">
              <a:off x="6469380" y="2455517"/>
              <a:ext cx="1371600" cy="483561"/>
              <a:chOff x="1089660" y="3936039"/>
              <a:chExt cx="1371600" cy="483561"/>
            </a:xfrm>
          </p:grpSpPr>
          <p:sp>
            <p:nvSpPr>
              <p:cNvPr id="23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24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6648450" y="88773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>
              <a:off x="6675120" y="1139190"/>
              <a:ext cx="0" cy="64008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8309610" y="213362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>
              <a:off x="8027670" y="259082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1" name="Oval 20"/>
            <p:cNvSpPr/>
            <p:nvPr/>
          </p:nvSpPr>
          <p:spPr bwMode="auto">
            <a:xfrm rot="2628319">
              <a:off x="6892190" y="151299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8458200" y="31358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304800" y="1447800"/>
            <a:ext cx="2286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 v</a:t>
            </a:r>
            <a:r>
              <a:rPr lang="sr-Latn-R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   = T</a:t>
            </a:r>
            <a:r>
              <a:rPr lang="sr-Latn-RS" sz="2400" baseline="-25000" smtClean="0">
                <a:solidFill>
                  <a:schemeClr val="bg1"/>
                </a:solidFill>
              </a:rPr>
              <a:t>2</a:t>
            </a:r>
            <a:r>
              <a:rPr lang="en-US" sz="2400" i="1" smtClean="0">
                <a:solidFill>
                  <a:schemeClr val="bg1"/>
                </a:solidFill>
              </a:rPr>
              <a:t> v</a:t>
            </a:r>
            <a:r>
              <a:rPr lang="sr-Latn-RS" sz="2400" baseline="-25000" smtClean="0">
                <a:solidFill>
                  <a:schemeClr val="bg1"/>
                </a:solidFill>
              </a:rPr>
              <a:t>2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870568" y="1417218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2029752" y="1425655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762000" y="2046476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304800" y="2701957"/>
            <a:ext cx="1371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en-US" sz="2400" baseline="-25000" smtClean="0">
                <a:solidFill>
                  <a:schemeClr val="bg1"/>
                </a:solidFill>
              </a:rPr>
              <a:t>2</a:t>
            </a:r>
            <a:r>
              <a:rPr lang="en-US" sz="2400" i="1" smtClean="0">
                <a:solidFill>
                  <a:schemeClr val="bg1"/>
                </a:solidFill>
              </a:rPr>
              <a:t> = T</a:t>
            </a:r>
            <a:r>
              <a:rPr lang="en-US" sz="2400" baseline="-25000" smtClean="0">
                <a:solidFill>
                  <a:schemeClr val="bg1"/>
                </a:solidFill>
              </a:rPr>
              <a:t>1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1555692" y="29718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444428" y="2438400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481516" y="2895600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271124" y="2514600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 smtClean="0">
                <a:solidFill>
                  <a:schemeClr val="bg1"/>
                </a:solidFill>
              </a:rPr>
              <a:t>(    )</a:t>
            </a:r>
          </a:p>
        </p:txBody>
      </p: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2157876" y="2462676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5" name="Text Box 27"/>
          <p:cNvSpPr txBox="1">
            <a:spLocks noChangeArrowheads="1"/>
          </p:cNvSpPr>
          <p:nvPr/>
        </p:nvSpPr>
        <p:spPr bwMode="auto">
          <a:xfrm>
            <a:off x="352004" y="4064900"/>
            <a:ext cx="2133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en-US" sz="2400" baseline="-25000" smtClean="0">
                <a:solidFill>
                  <a:schemeClr val="bg1"/>
                </a:solidFill>
              </a:rPr>
              <a:t>2</a:t>
            </a:r>
            <a:r>
              <a:rPr lang="en-US" sz="2400" i="1" smtClean="0">
                <a:solidFill>
                  <a:schemeClr val="bg1"/>
                </a:solidFill>
              </a:rPr>
              <a:t> = T</a:t>
            </a:r>
            <a:r>
              <a:rPr lang="en-U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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46" name="Text Box 27"/>
          <p:cNvSpPr txBox="1">
            <a:spLocks noChangeArrowheads="1"/>
          </p:cNvSpPr>
          <p:nvPr/>
        </p:nvSpPr>
        <p:spPr bwMode="auto">
          <a:xfrm>
            <a:off x="1571204" y="4035904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762000" y="3352800"/>
            <a:ext cx="0" cy="6400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48" name="Group 47"/>
          <p:cNvGrpSpPr/>
          <p:nvPr/>
        </p:nvGrpSpPr>
        <p:grpSpPr>
          <a:xfrm>
            <a:off x="2057400" y="3200400"/>
            <a:ext cx="1145828" cy="978729"/>
            <a:chOff x="1856452" y="2268629"/>
            <a:chExt cx="1145828" cy="978729"/>
          </a:xfrm>
        </p:grpSpPr>
        <p:sp>
          <p:nvSpPr>
            <p:cNvPr id="49" name="Text Box 27"/>
            <p:cNvSpPr txBox="1">
              <a:spLocks noChangeArrowheads="1"/>
            </p:cNvSpPr>
            <p:nvPr/>
          </p:nvSpPr>
          <p:spPr bwMode="auto">
            <a:xfrm>
              <a:off x="2240280" y="2268629"/>
              <a:ext cx="762000" cy="9787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v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1</a:t>
              </a:r>
            </a:p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v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2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 bwMode="auto">
            <a:xfrm flipH="1">
              <a:off x="2400300" y="2743200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Text Box 27"/>
            <p:cNvSpPr txBox="1">
              <a:spLocks noChangeArrowheads="1"/>
            </p:cNvSpPr>
            <p:nvPr/>
          </p:nvSpPr>
          <p:spPr bwMode="auto">
            <a:xfrm>
              <a:off x="1856452" y="2514600"/>
              <a:ext cx="6858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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</a:rPr>
                <a:t>= 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</p:grpSp>
      <p:cxnSp>
        <p:nvCxnSpPr>
          <p:cNvPr id="52" name="Straight Arrow Connector 51"/>
          <p:cNvCxnSpPr/>
          <p:nvPr/>
        </p:nvCxnSpPr>
        <p:spPr bwMode="auto">
          <a:xfrm flipH="1">
            <a:off x="1078264" y="3685248"/>
            <a:ext cx="100584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124200" y="2558432"/>
            <a:ext cx="2406428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– </a:t>
            </a:r>
            <a:r>
              <a:rPr lang="sr-Cyrl-CS" sz="1600">
                <a:solidFill>
                  <a:srgbClr val="000066"/>
                </a:solidFill>
              </a:rPr>
              <a:t>stepen predekspanzije</a:t>
            </a:r>
            <a:endParaRPr lang="en-US" sz="1600">
              <a:solidFill>
                <a:srgbClr val="000066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604510" y="887730"/>
            <a:ext cx="3306547" cy="2617470"/>
            <a:chOff x="5604510" y="887730"/>
            <a:chExt cx="3306547" cy="2617470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H="1" flipV="1">
              <a:off x="5958840" y="9813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" name="Straight Arrow Connector 5"/>
            <p:cNvCxnSpPr/>
            <p:nvPr/>
          </p:nvCxnSpPr>
          <p:spPr bwMode="auto">
            <a:xfrm>
              <a:off x="5970270" y="3176519"/>
              <a:ext cx="283464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5604510" y="9555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grpSp>
          <p:nvGrpSpPr>
            <p:cNvPr id="8" name="Group 78"/>
            <p:cNvGrpSpPr/>
            <p:nvPr/>
          </p:nvGrpSpPr>
          <p:grpSpPr>
            <a:xfrm>
              <a:off x="6324600" y="1219200"/>
              <a:ext cx="1882140" cy="1968218"/>
              <a:chOff x="1927860" y="4405418"/>
              <a:chExt cx="1539240" cy="1616640"/>
            </a:xfrm>
          </p:grpSpPr>
          <p:sp>
            <p:nvSpPr>
              <p:cNvPr id="28" name="Freeform 27"/>
              <p:cNvSpPr>
                <a:spLocks noChangeAspect="1"/>
              </p:cNvSpPr>
              <p:nvPr/>
            </p:nvSpPr>
            <p:spPr bwMode="auto">
              <a:xfrm rot="20117235">
                <a:off x="2221917" y="4405418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Freeform 28"/>
              <p:cNvSpPr>
                <a:spLocks noChangeAspect="1"/>
              </p:cNvSpPr>
              <p:nvPr/>
            </p:nvSpPr>
            <p:spPr bwMode="auto">
              <a:xfrm rot="19834321">
                <a:off x="2640286" y="4471241"/>
                <a:ext cx="596151" cy="10058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 flipV="1">
                <a:off x="1927860" y="4678680"/>
                <a:ext cx="51054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 bwMode="auto">
              <a:xfrm flipV="1">
                <a:off x="3467100" y="5284997"/>
                <a:ext cx="0" cy="4572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" name="Oval 8"/>
            <p:cNvSpPr/>
            <p:nvPr/>
          </p:nvSpPr>
          <p:spPr bwMode="auto">
            <a:xfrm rot="2628319">
              <a:off x="6293205" y="150781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 rot="2628319">
              <a:off x="8164221" y="280915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 rot="2628319">
              <a:off x="8164730" y="222927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8195310" y="27470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8153400" y="20269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6107430" y="123825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6892290" y="128397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grpSp>
          <p:nvGrpSpPr>
            <p:cNvPr id="16" name="Group 39"/>
            <p:cNvGrpSpPr/>
            <p:nvPr/>
          </p:nvGrpSpPr>
          <p:grpSpPr>
            <a:xfrm>
              <a:off x="7265670" y="1539262"/>
              <a:ext cx="1371600" cy="483561"/>
              <a:chOff x="1805940" y="2880360"/>
              <a:chExt cx="1371600" cy="483561"/>
            </a:xfrm>
          </p:grpSpPr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" name="Group 38"/>
            <p:cNvGrpSpPr/>
            <p:nvPr/>
          </p:nvGrpSpPr>
          <p:grpSpPr>
            <a:xfrm rot="1983960">
              <a:off x="6469380" y="2455517"/>
              <a:ext cx="1371600" cy="483561"/>
              <a:chOff x="1089660" y="3936039"/>
              <a:chExt cx="1371600" cy="483561"/>
            </a:xfrm>
          </p:grpSpPr>
          <p:sp>
            <p:nvSpPr>
              <p:cNvPr id="24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6648450" y="88773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6675120" y="1139190"/>
              <a:ext cx="0" cy="64008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8309610" y="213362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8027670" y="259082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 rot="2628319">
              <a:off x="6892190" y="151299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8458200" y="31358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335280" y="1354229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v</a:t>
            </a:r>
            <a:r>
              <a:rPr lang="en-US" sz="2400" baseline="-25000" smtClean="0">
                <a:solidFill>
                  <a:schemeClr val="bg1"/>
                </a:solidFill>
              </a:rPr>
              <a:t>3</a:t>
            </a:r>
          </a:p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v</a:t>
            </a:r>
            <a:r>
              <a:rPr lang="en-US" sz="2400" baseline="-25000" smtClean="0">
                <a:solidFill>
                  <a:schemeClr val="bg1"/>
                </a:solidFill>
              </a:rPr>
              <a:t>2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flipH="1">
            <a:off x="495300" y="182880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1097280" y="1356360"/>
            <a:ext cx="76200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en-US" sz="2400" baseline="-25000" smtClean="0">
                <a:solidFill>
                  <a:schemeClr val="bg1"/>
                </a:solidFill>
              </a:rPr>
              <a:t>3</a:t>
            </a:r>
            <a:r>
              <a:rPr lang="en-US" sz="2400" i="1" smtClean="0">
                <a:solidFill>
                  <a:schemeClr val="bg1"/>
                </a:solidFill>
              </a:rPr>
              <a:t> T</a:t>
            </a:r>
            <a:r>
              <a:rPr lang="en-US" sz="2400" baseline="-25000" smtClean="0">
                <a:solidFill>
                  <a:schemeClr val="bg1"/>
                </a:solidFill>
              </a:rPr>
              <a:t>2</a:t>
            </a:r>
            <a:endParaRPr lang="en-US" sz="2400" i="1">
              <a:solidFill>
                <a:schemeClr val="bg1"/>
              </a:solidFill>
            </a:endParaRP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914400" y="1600200"/>
            <a:ext cx="9906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= 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flipH="1">
            <a:off x="1249680" y="1828800"/>
            <a:ext cx="457200" cy="0"/>
          </a:xfrm>
          <a:prstGeom prst="line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1905000" y="1600200"/>
            <a:ext cx="3581400" cy="3877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600" i="1" smtClean="0">
                <a:solidFill>
                  <a:srgbClr val="000066"/>
                </a:solidFill>
              </a:rPr>
              <a:t>jednačina </a:t>
            </a:r>
            <a:r>
              <a:rPr lang="en-US" sz="1600" i="1" smtClean="0">
                <a:solidFill>
                  <a:srgbClr val="000066"/>
                </a:solidFill>
              </a:rPr>
              <a:t>iz</a:t>
            </a:r>
            <a:r>
              <a:rPr lang="sr-Latn-RS" sz="1600" i="1" smtClean="0">
                <a:solidFill>
                  <a:srgbClr val="000066"/>
                </a:solidFill>
              </a:rPr>
              <a:t>obarskog procesa</a:t>
            </a:r>
            <a:endParaRPr lang="en-US" sz="1600" i="1">
              <a:solidFill>
                <a:srgbClr val="000066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1111981" y="2181343"/>
            <a:ext cx="0" cy="1097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43" name="Group 42"/>
          <p:cNvGrpSpPr/>
          <p:nvPr/>
        </p:nvGrpSpPr>
        <p:grpSpPr>
          <a:xfrm>
            <a:off x="2054572" y="2297871"/>
            <a:ext cx="1145828" cy="978729"/>
            <a:chOff x="1856452" y="2268629"/>
            <a:chExt cx="1145828" cy="978729"/>
          </a:xfrm>
        </p:grpSpPr>
        <p:sp>
          <p:nvSpPr>
            <p:cNvPr id="40" name="Text Box 27"/>
            <p:cNvSpPr txBox="1">
              <a:spLocks noChangeArrowheads="1"/>
            </p:cNvSpPr>
            <p:nvPr/>
          </p:nvSpPr>
          <p:spPr bwMode="auto">
            <a:xfrm>
              <a:off x="2240280" y="2268629"/>
              <a:ext cx="762000" cy="9787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v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3</a:t>
              </a:r>
            </a:p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v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2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 bwMode="auto">
            <a:xfrm flipH="1">
              <a:off x="2400300" y="2743200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 Box 27"/>
            <p:cNvSpPr txBox="1">
              <a:spLocks noChangeArrowheads="1"/>
            </p:cNvSpPr>
            <p:nvPr/>
          </p:nvSpPr>
          <p:spPr bwMode="auto">
            <a:xfrm>
              <a:off x="1856452" y="2514600"/>
              <a:ext cx="6858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</a:rPr>
                <a:t>= 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</p:grp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381000" y="3276600"/>
            <a:ext cx="1524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en-US" sz="2400" baseline="-25000" smtClean="0">
                <a:solidFill>
                  <a:schemeClr val="bg1"/>
                </a:solidFill>
              </a:rPr>
              <a:t>3 </a:t>
            </a:r>
            <a:r>
              <a:rPr lang="sr-Latn-RS" sz="2400" i="1" smtClean="0">
                <a:solidFill>
                  <a:schemeClr val="bg1"/>
                </a:solidFill>
              </a:rPr>
              <a:t>=</a:t>
            </a: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</a:rPr>
              <a:t>2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</a:t>
            </a:r>
            <a:endParaRPr lang="en-US" sz="2400" i="1">
              <a:solidFill>
                <a:schemeClr val="bg1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 flipH="1">
            <a:off x="1391830" y="2824120"/>
            <a:ext cx="687823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8" name="Text Box 27"/>
          <p:cNvSpPr txBox="1">
            <a:spLocks noChangeArrowheads="1"/>
          </p:cNvSpPr>
          <p:nvPr/>
        </p:nvSpPr>
        <p:spPr bwMode="auto">
          <a:xfrm>
            <a:off x="2070888" y="4038600"/>
            <a:ext cx="2133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en-US" sz="2400" baseline="-25000" smtClean="0">
                <a:solidFill>
                  <a:schemeClr val="bg1"/>
                </a:solidFill>
              </a:rPr>
              <a:t>2</a:t>
            </a:r>
            <a:r>
              <a:rPr lang="en-US" sz="2400" i="1" smtClean="0">
                <a:solidFill>
                  <a:schemeClr val="bg1"/>
                </a:solidFill>
              </a:rPr>
              <a:t> = T</a:t>
            </a:r>
            <a:r>
              <a:rPr lang="en-U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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49" name="Text Box 27"/>
          <p:cNvSpPr txBox="1">
            <a:spLocks noChangeArrowheads="1"/>
          </p:cNvSpPr>
          <p:nvPr/>
        </p:nvSpPr>
        <p:spPr bwMode="auto">
          <a:xfrm>
            <a:off x="3290088" y="4009604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 bwMode="auto">
          <a:xfrm flipH="1">
            <a:off x="1387784" y="4343400"/>
            <a:ext cx="687823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110632" y="3779520"/>
            <a:ext cx="0" cy="1097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54" name="Group 53"/>
          <p:cNvGrpSpPr/>
          <p:nvPr/>
        </p:nvGrpSpPr>
        <p:grpSpPr>
          <a:xfrm>
            <a:off x="413368" y="4866012"/>
            <a:ext cx="2133600" cy="564527"/>
            <a:chOff x="413368" y="4866012"/>
            <a:chExt cx="2133600" cy="564527"/>
          </a:xfrm>
        </p:grpSpPr>
        <p:sp>
          <p:nvSpPr>
            <p:cNvPr id="52" name="Text Box 27"/>
            <p:cNvSpPr txBox="1">
              <a:spLocks noChangeArrowheads="1"/>
            </p:cNvSpPr>
            <p:nvPr/>
          </p:nvSpPr>
          <p:spPr bwMode="auto">
            <a:xfrm>
              <a:off x="413368" y="4895008"/>
              <a:ext cx="2133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3</a:t>
              </a:r>
              <a:r>
                <a:rPr lang="en-US" sz="2400" i="1" smtClean="0">
                  <a:solidFill>
                    <a:schemeClr val="bg1"/>
                  </a:solidFill>
                </a:rPr>
                <a:t> = T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1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 smtClean="0">
                  <a:solidFill>
                    <a:schemeClr val="bg1"/>
                  </a:solidFill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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53" name="Text Box 27"/>
            <p:cNvSpPr txBox="1">
              <a:spLocks noChangeArrowheads="1"/>
            </p:cNvSpPr>
            <p:nvPr/>
          </p:nvSpPr>
          <p:spPr bwMode="auto">
            <a:xfrm>
              <a:off x="1880724" y="4866012"/>
              <a:ext cx="5334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 smtClean="0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1400" i="1" smtClean="0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en-US" sz="14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1271124" y="1486916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 smtClean="0">
                <a:solidFill>
                  <a:schemeClr val="bg1"/>
                </a:solidFill>
              </a:rPr>
              <a:t>(    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604510" y="887730"/>
            <a:ext cx="3306547" cy="2617470"/>
            <a:chOff x="5604510" y="887730"/>
            <a:chExt cx="3306547" cy="2617470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H="1" flipV="1">
              <a:off x="5958840" y="9813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" name="Straight Arrow Connector 5"/>
            <p:cNvCxnSpPr/>
            <p:nvPr/>
          </p:nvCxnSpPr>
          <p:spPr bwMode="auto">
            <a:xfrm>
              <a:off x="5970270" y="3176519"/>
              <a:ext cx="283464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" name="Text Box 15"/>
            <p:cNvSpPr txBox="1">
              <a:spLocks noChangeArrowheads="1"/>
            </p:cNvSpPr>
            <p:nvPr/>
          </p:nvSpPr>
          <p:spPr bwMode="auto">
            <a:xfrm>
              <a:off x="5604510" y="9555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grpSp>
          <p:nvGrpSpPr>
            <p:cNvPr id="8" name="Group 78"/>
            <p:cNvGrpSpPr/>
            <p:nvPr/>
          </p:nvGrpSpPr>
          <p:grpSpPr>
            <a:xfrm>
              <a:off x="6324600" y="1219200"/>
              <a:ext cx="1882140" cy="1968218"/>
              <a:chOff x="1927860" y="4405418"/>
              <a:chExt cx="1539240" cy="1616640"/>
            </a:xfrm>
          </p:grpSpPr>
          <p:sp>
            <p:nvSpPr>
              <p:cNvPr id="28" name="Freeform 27"/>
              <p:cNvSpPr>
                <a:spLocks noChangeAspect="1"/>
              </p:cNvSpPr>
              <p:nvPr/>
            </p:nvSpPr>
            <p:spPr bwMode="auto">
              <a:xfrm rot="20117235">
                <a:off x="2221917" y="4405418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Freeform 28"/>
              <p:cNvSpPr>
                <a:spLocks noChangeAspect="1"/>
              </p:cNvSpPr>
              <p:nvPr/>
            </p:nvSpPr>
            <p:spPr bwMode="auto">
              <a:xfrm rot="19834321">
                <a:off x="2640286" y="4471241"/>
                <a:ext cx="596151" cy="10058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 flipV="1">
                <a:off x="1927860" y="4678680"/>
                <a:ext cx="510540" cy="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 bwMode="auto">
              <a:xfrm flipV="1">
                <a:off x="3467100" y="5284997"/>
                <a:ext cx="0" cy="4572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9" name="Oval 8"/>
            <p:cNvSpPr/>
            <p:nvPr/>
          </p:nvSpPr>
          <p:spPr bwMode="auto">
            <a:xfrm rot="2628319">
              <a:off x="6293205" y="150781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 rot="2628319">
              <a:off x="8164221" y="280915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Oval 10"/>
            <p:cNvSpPr/>
            <p:nvPr/>
          </p:nvSpPr>
          <p:spPr bwMode="auto">
            <a:xfrm rot="2628319">
              <a:off x="8164730" y="222927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8195310" y="27470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8153400" y="202692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6107430" y="123825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6892290" y="128397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grpSp>
          <p:nvGrpSpPr>
            <p:cNvPr id="16" name="Group 39"/>
            <p:cNvGrpSpPr/>
            <p:nvPr/>
          </p:nvGrpSpPr>
          <p:grpSpPr>
            <a:xfrm>
              <a:off x="7265670" y="1539262"/>
              <a:ext cx="1371600" cy="483561"/>
              <a:chOff x="1805940" y="2880360"/>
              <a:chExt cx="1371600" cy="483561"/>
            </a:xfrm>
          </p:grpSpPr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" name="Group 38"/>
            <p:cNvGrpSpPr/>
            <p:nvPr/>
          </p:nvGrpSpPr>
          <p:grpSpPr>
            <a:xfrm rot="1983960">
              <a:off x="6469380" y="2455517"/>
              <a:ext cx="1371600" cy="483561"/>
              <a:chOff x="1089660" y="3936039"/>
              <a:chExt cx="1371600" cy="483561"/>
            </a:xfrm>
          </p:grpSpPr>
          <p:sp>
            <p:nvSpPr>
              <p:cNvPr id="24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6648450" y="887730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>
              <a:off x="6675120" y="1139190"/>
              <a:ext cx="0" cy="64008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8309610" y="213362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8027670" y="259082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 rot="2628319">
              <a:off x="6892190" y="151299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8458200" y="31358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  <p:sp>
        <p:nvSpPr>
          <p:cNvPr id="32" name="Text Box 27"/>
          <p:cNvSpPr txBox="1">
            <a:spLocks noChangeArrowheads="1"/>
          </p:cNvSpPr>
          <p:nvPr/>
        </p:nvSpPr>
        <p:spPr bwMode="auto">
          <a:xfrm>
            <a:off x="228600" y="746492"/>
            <a:ext cx="2895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</a:rPr>
              <a:t>4</a:t>
            </a:r>
            <a:r>
              <a:rPr lang="en-US" sz="2400" i="1" smtClean="0">
                <a:solidFill>
                  <a:schemeClr val="bg1"/>
                </a:solidFill>
              </a:rPr>
              <a:t> v</a:t>
            </a:r>
            <a:r>
              <a:rPr lang="sr-Latn-RS" sz="2400" baseline="-25000" smtClean="0">
                <a:solidFill>
                  <a:schemeClr val="bg1"/>
                </a:solidFill>
              </a:rPr>
              <a:t>4</a:t>
            </a:r>
            <a:r>
              <a:rPr lang="en-US" sz="2400" i="1" smtClean="0">
                <a:solidFill>
                  <a:schemeClr val="bg1"/>
                </a:solidFill>
              </a:rPr>
              <a:t>   = T</a:t>
            </a:r>
            <a:r>
              <a:rPr lang="sr-Latn-RS" sz="2400" baseline="-25000" smtClean="0">
                <a:solidFill>
                  <a:schemeClr val="bg1"/>
                </a:solidFill>
              </a:rPr>
              <a:t>3</a:t>
            </a:r>
            <a:r>
              <a:rPr lang="en-US" sz="2400" i="1" smtClean="0">
                <a:solidFill>
                  <a:schemeClr val="bg1"/>
                </a:solidFill>
              </a:rPr>
              <a:t> v</a:t>
            </a:r>
            <a:r>
              <a:rPr lang="sr-Latn-RS" sz="2400" baseline="-25000" smtClean="0">
                <a:solidFill>
                  <a:schemeClr val="bg1"/>
                </a:solidFill>
              </a:rPr>
              <a:t>3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794368" y="715910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1953552" y="724347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762000" y="1237276"/>
            <a:ext cx="0" cy="4572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304800" y="1674273"/>
            <a:ext cx="1371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</a:rPr>
              <a:t>4</a:t>
            </a:r>
            <a:r>
              <a:rPr lang="en-US" sz="2400" i="1" smtClean="0">
                <a:solidFill>
                  <a:schemeClr val="bg1"/>
                </a:solidFill>
              </a:rPr>
              <a:t> = T</a:t>
            </a:r>
            <a:r>
              <a:rPr lang="sr-Latn-RS" sz="2400" baseline="-25000" smtClean="0">
                <a:solidFill>
                  <a:schemeClr val="bg1"/>
                </a:solidFill>
              </a:rPr>
              <a:t>3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1555692" y="1944116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444428" y="1410716"/>
            <a:ext cx="6858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481516" y="1867916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27"/>
          <p:cNvSpPr txBox="1">
            <a:spLocks noChangeArrowheads="1"/>
          </p:cNvSpPr>
          <p:nvPr/>
        </p:nvSpPr>
        <p:spPr bwMode="auto">
          <a:xfrm>
            <a:off x="2157876" y="1434992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1271124" y="2971800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 smtClean="0">
                <a:solidFill>
                  <a:schemeClr val="bg1"/>
                </a:solidFill>
              </a:rPr>
              <a:t>(    )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762000" y="2209800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4" name="Text Box 27"/>
          <p:cNvSpPr txBox="1">
            <a:spLocks noChangeArrowheads="1"/>
          </p:cNvSpPr>
          <p:nvPr/>
        </p:nvSpPr>
        <p:spPr bwMode="auto">
          <a:xfrm>
            <a:off x="304800" y="3159157"/>
            <a:ext cx="1371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</a:rPr>
              <a:t>4</a:t>
            </a:r>
            <a:r>
              <a:rPr lang="en-US" sz="2400" i="1" smtClean="0">
                <a:solidFill>
                  <a:schemeClr val="bg1"/>
                </a:solidFill>
              </a:rPr>
              <a:t> = T</a:t>
            </a:r>
            <a:r>
              <a:rPr lang="sr-Latn-RS" sz="2400" baseline="-25000" smtClean="0">
                <a:solidFill>
                  <a:schemeClr val="bg1"/>
                </a:solidFill>
              </a:rPr>
              <a:t>3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1555692" y="3429000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1252916" y="2895600"/>
            <a:ext cx="114974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1481516" y="3352800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 Box 27"/>
          <p:cNvSpPr txBox="1">
            <a:spLocks noChangeArrowheads="1"/>
          </p:cNvSpPr>
          <p:nvPr/>
        </p:nvSpPr>
        <p:spPr bwMode="auto">
          <a:xfrm>
            <a:off x="2157876" y="2919876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2045936" y="2057400"/>
            <a:ext cx="1145828" cy="978729"/>
            <a:chOff x="1856452" y="2268629"/>
            <a:chExt cx="1145828" cy="978729"/>
          </a:xfrm>
        </p:grpSpPr>
        <p:sp>
          <p:nvSpPr>
            <p:cNvPr id="50" name="Text Box 27"/>
            <p:cNvSpPr txBox="1">
              <a:spLocks noChangeArrowheads="1"/>
            </p:cNvSpPr>
            <p:nvPr/>
          </p:nvSpPr>
          <p:spPr bwMode="auto">
            <a:xfrm>
              <a:off x="2240280" y="2268629"/>
              <a:ext cx="762000" cy="9787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v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3</a:t>
              </a:r>
            </a:p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v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2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 bwMode="auto">
            <a:xfrm flipH="1">
              <a:off x="2400300" y="2743200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Text Box 27"/>
            <p:cNvSpPr txBox="1">
              <a:spLocks noChangeArrowheads="1"/>
            </p:cNvSpPr>
            <p:nvPr/>
          </p:nvSpPr>
          <p:spPr bwMode="auto">
            <a:xfrm>
              <a:off x="1856452" y="2514600"/>
              <a:ext cx="6858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</a:rPr>
                <a:t>= 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</p:grpSp>
      <p:cxnSp>
        <p:nvCxnSpPr>
          <p:cNvPr id="53" name="Straight Arrow Connector 52"/>
          <p:cNvCxnSpPr/>
          <p:nvPr/>
        </p:nvCxnSpPr>
        <p:spPr bwMode="auto">
          <a:xfrm flipH="1">
            <a:off x="1066800" y="2542248"/>
            <a:ext cx="100584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106628" y="3733800"/>
            <a:ext cx="1371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 v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 bwMode="auto">
          <a:xfrm flipH="1">
            <a:off x="1066800" y="4039948"/>
            <a:ext cx="100584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1271124" y="4305849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 smtClean="0">
                <a:solidFill>
                  <a:schemeClr val="bg1"/>
                </a:solidFill>
              </a:rPr>
              <a:t>(    )</a:t>
            </a:r>
          </a:p>
        </p:txBody>
      </p:sp>
      <p:sp>
        <p:nvSpPr>
          <p:cNvPr id="57" name="Text Box 27"/>
          <p:cNvSpPr txBox="1">
            <a:spLocks noChangeArrowheads="1"/>
          </p:cNvSpPr>
          <p:nvPr/>
        </p:nvSpPr>
        <p:spPr bwMode="auto">
          <a:xfrm>
            <a:off x="304800" y="4493206"/>
            <a:ext cx="13716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</a:rPr>
              <a:t>4</a:t>
            </a:r>
            <a:r>
              <a:rPr lang="en-US" sz="2400" i="1" smtClean="0">
                <a:solidFill>
                  <a:schemeClr val="bg1"/>
                </a:solidFill>
              </a:rPr>
              <a:t> = T</a:t>
            </a:r>
            <a:r>
              <a:rPr lang="sr-Latn-RS" sz="2400" baseline="-25000" smtClean="0">
                <a:solidFill>
                  <a:schemeClr val="bg1"/>
                </a:solidFill>
              </a:rPr>
              <a:t>3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1555692" y="4763049"/>
            <a:ext cx="494289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1252916" y="4229649"/>
            <a:ext cx="114974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1481516" y="4686849"/>
            <a:ext cx="648712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 Box 27"/>
          <p:cNvSpPr txBox="1">
            <a:spLocks noChangeArrowheads="1"/>
          </p:cNvSpPr>
          <p:nvPr/>
        </p:nvSpPr>
        <p:spPr bwMode="auto">
          <a:xfrm>
            <a:off x="2157876" y="4253925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762000" y="3672840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2133600" y="4800600"/>
            <a:ext cx="1145828" cy="978729"/>
            <a:chOff x="1856452" y="2268629"/>
            <a:chExt cx="1145828" cy="978729"/>
          </a:xfrm>
        </p:grpSpPr>
        <p:sp>
          <p:nvSpPr>
            <p:cNvPr id="64" name="Text Box 27"/>
            <p:cNvSpPr txBox="1">
              <a:spLocks noChangeArrowheads="1"/>
            </p:cNvSpPr>
            <p:nvPr/>
          </p:nvSpPr>
          <p:spPr bwMode="auto">
            <a:xfrm>
              <a:off x="2240280" y="2268629"/>
              <a:ext cx="762000" cy="9787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v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1</a:t>
              </a:r>
            </a:p>
            <a:p>
              <a:pPr algn="ctr"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v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2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  <p:cxnSp>
          <p:nvCxnSpPr>
            <p:cNvPr id="65" name="Straight Connector 64"/>
            <p:cNvCxnSpPr/>
            <p:nvPr/>
          </p:nvCxnSpPr>
          <p:spPr bwMode="auto">
            <a:xfrm flipH="1">
              <a:off x="2400300" y="2743200"/>
              <a:ext cx="457200" cy="0"/>
            </a:xfrm>
            <a:prstGeom prst="line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6" name="Text Box 27"/>
            <p:cNvSpPr txBox="1">
              <a:spLocks noChangeArrowheads="1"/>
            </p:cNvSpPr>
            <p:nvPr/>
          </p:nvSpPr>
          <p:spPr bwMode="auto">
            <a:xfrm>
              <a:off x="1856452" y="2514600"/>
              <a:ext cx="68580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</a:t>
              </a:r>
              <a:r>
                <a:rPr lang="sr-Latn-RS" sz="2400" i="1" smtClean="0">
                  <a:solidFill>
                    <a:schemeClr val="bg1"/>
                  </a:solidFill>
                  <a:sym typeface="Symbol"/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</a:rPr>
                <a:t>= </a:t>
              </a:r>
              <a:endParaRPr lang="en-US" sz="2400" i="1">
                <a:solidFill>
                  <a:schemeClr val="bg1"/>
                </a:solidFill>
              </a:endParaRPr>
            </a:p>
          </p:txBody>
        </p:sp>
      </p:grpSp>
      <p:cxnSp>
        <p:nvCxnSpPr>
          <p:cNvPr id="67" name="Straight Arrow Connector 66"/>
          <p:cNvCxnSpPr/>
          <p:nvPr/>
        </p:nvCxnSpPr>
        <p:spPr bwMode="auto">
          <a:xfrm flipH="1">
            <a:off x="1154464" y="5285448"/>
            <a:ext cx="100584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293336" y="5520116"/>
            <a:ext cx="2386476" cy="948168"/>
            <a:chOff x="3300876" y="2743200"/>
            <a:chExt cx="2386476" cy="948168"/>
          </a:xfrm>
        </p:grpSpPr>
        <p:sp>
          <p:nvSpPr>
            <p:cNvPr id="68" name="TextBox 67"/>
            <p:cNvSpPr txBox="1">
              <a:spLocks noChangeArrowheads="1"/>
            </p:cNvSpPr>
            <p:nvPr/>
          </p:nvSpPr>
          <p:spPr bwMode="auto">
            <a:xfrm>
              <a:off x="4267200" y="2819400"/>
              <a:ext cx="1295400" cy="763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4000" smtClean="0">
                  <a:solidFill>
                    <a:schemeClr val="bg1"/>
                  </a:solidFill>
                </a:rPr>
                <a:t>(    )</a:t>
              </a:r>
            </a:p>
          </p:txBody>
        </p:sp>
        <p:sp>
          <p:nvSpPr>
            <p:cNvPr id="69" name="Text Box 27"/>
            <p:cNvSpPr txBox="1">
              <a:spLocks noChangeArrowheads="1"/>
            </p:cNvSpPr>
            <p:nvPr/>
          </p:nvSpPr>
          <p:spPr bwMode="auto">
            <a:xfrm>
              <a:off x="3300876" y="3006757"/>
              <a:ext cx="1371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4</a:t>
              </a:r>
              <a:r>
                <a:rPr lang="en-US" sz="2400" i="1" smtClean="0">
                  <a:solidFill>
                    <a:schemeClr val="bg1"/>
                  </a:solidFill>
                </a:rPr>
                <a:t> = T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3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4551768" y="3276600"/>
              <a:ext cx="494289" cy="0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" name="TextBox 70"/>
            <p:cNvSpPr txBox="1">
              <a:spLocks noChangeArrowheads="1"/>
            </p:cNvSpPr>
            <p:nvPr/>
          </p:nvSpPr>
          <p:spPr bwMode="auto">
            <a:xfrm>
              <a:off x="4248992" y="2743200"/>
              <a:ext cx="1149744" cy="4940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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TextBox 71"/>
            <p:cNvSpPr txBox="1">
              <a:spLocks noChangeArrowheads="1"/>
            </p:cNvSpPr>
            <p:nvPr/>
          </p:nvSpPr>
          <p:spPr bwMode="auto">
            <a:xfrm>
              <a:off x="4477592" y="3200400"/>
              <a:ext cx="648712" cy="490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  <a:sym typeface="Symbol"/>
                </a:rPr>
                <a:t>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Text Box 27"/>
            <p:cNvSpPr txBox="1">
              <a:spLocks noChangeArrowheads="1"/>
            </p:cNvSpPr>
            <p:nvPr/>
          </p:nvSpPr>
          <p:spPr bwMode="auto">
            <a:xfrm>
              <a:off x="5153952" y="2767476"/>
              <a:ext cx="5334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 smtClean="0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1400" i="1" smtClean="0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en-US" sz="14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  <p:cxnSp>
        <p:nvCxnSpPr>
          <p:cNvPr id="76" name="Straight Arrow Connector 75"/>
          <p:cNvCxnSpPr/>
          <p:nvPr/>
        </p:nvCxnSpPr>
        <p:spPr bwMode="auto">
          <a:xfrm>
            <a:off x="762000" y="5028256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7" name="Group 76"/>
          <p:cNvGrpSpPr/>
          <p:nvPr/>
        </p:nvGrpSpPr>
        <p:grpSpPr>
          <a:xfrm>
            <a:off x="4114800" y="5410200"/>
            <a:ext cx="2133600" cy="564527"/>
            <a:chOff x="413368" y="4866012"/>
            <a:chExt cx="2133600" cy="564527"/>
          </a:xfrm>
        </p:grpSpPr>
        <p:sp>
          <p:nvSpPr>
            <p:cNvPr id="78" name="Text Box 27"/>
            <p:cNvSpPr txBox="1">
              <a:spLocks noChangeArrowheads="1"/>
            </p:cNvSpPr>
            <p:nvPr/>
          </p:nvSpPr>
          <p:spPr bwMode="auto">
            <a:xfrm>
              <a:off x="413368" y="4895008"/>
              <a:ext cx="2133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3</a:t>
              </a:r>
              <a:r>
                <a:rPr lang="en-US" sz="2400" i="1" smtClean="0">
                  <a:solidFill>
                    <a:schemeClr val="bg1"/>
                  </a:solidFill>
                </a:rPr>
                <a:t> = T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1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 smtClean="0">
                  <a:solidFill>
                    <a:schemeClr val="bg1"/>
                  </a:solidFill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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79" name="Text Box 27"/>
            <p:cNvSpPr txBox="1">
              <a:spLocks noChangeArrowheads="1"/>
            </p:cNvSpPr>
            <p:nvPr/>
          </p:nvSpPr>
          <p:spPr bwMode="auto">
            <a:xfrm>
              <a:off x="1880724" y="4866012"/>
              <a:ext cx="5334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 smtClean="0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1400" i="1" smtClean="0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en-US" sz="14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  <p:cxnSp>
        <p:nvCxnSpPr>
          <p:cNvPr id="80" name="Straight Arrow Connector 79"/>
          <p:cNvCxnSpPr/>
          <p:nvPr/>
        </p:nvCxnSpPr>
        <p:spPr bwMode="auto">
          <a:xfrm flipV="1">
            <a:off x="2743200" y="6052842"/>
            <a:ext cx="4297680" cy="3372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85" name="Group 84"/>
          <p:cNvGrpSpPr/>
          <p:nvPr/>
        </p:nvGrpSpPr>
        <p:grpSpPr>
          <a:xfrm>
            <a:off x="7201912" y="5715000"/>
            <a:ext cx="1637288" cy="564527"/>
            <a:chOff x="6400800" y="5715000"/>
            <a:chExt cx="1637288" cy="564527"/>
          </a:xfrm>
        </p:grpSpPr>
        <p:sp>
          <p:nvSpPr>
            <p:cNvPr id="83" name="Text Box 27"/>
            <p:cNvSpPr txBox="1">
              <a:spLocks noChangeArrowheads="1"/>
            </p:cNvSpPr>
            <p:nvPr/>
          </p:nvSpPr>
          <p:spPr bwMode="auto">
            <a:xfrm>
              <a:off x="6400800" y="5743996"/>
              <a:ext cx="16002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T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4</a:t>
              </a:r>
              <a:r>
                <a:rPr lang="en-US" sz="2400" i="1" smtClean="0">
                  <a:solidFill>
                    <a:schemeClr val="bg1"/>
                  </a:solidFill>
                </a:rPr>
                <a:t> = T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1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 smtClean="0">
                  <a:solidFill>
                    <a:schemeClr val="bg1"/>
                  </a:solidFill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84" name="Text Box 27"/>
            <p:cNvSpPr txBox="1">
              <a:spLocks noChangeArrowheads="1"/>
            </p:cNvSpPr>
            <p:nvPr/>
          </p:nvSpPr>
          <p:spPr bwMode="auto">
            <a:xfrm>
              <a:off x="7676644" y="5715000"/>
              <a:ext cx="361444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081084" y="2389385"/>
            <a:ext cx="1295400" cy="76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4000" smtClean="0">
                <a:solidFill>
                  <a:schemeClr val="bg1"/>
                </a:solidFill>
              </a:rPr>
              <a:t>(    )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4800" y="1066800"/>
            <a:ext cx="3753356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en-US" sz="2400" baseline="-25000" smtClean="0">
                <a:solidFill>
                  <a:schemeClr val="bg1"/>
                </a:solidFill>
              </a:rPr>
              <a:t>4</a:t>
            </a:r>
            <a:r>
              <a:rPr lang="en-US" sz="2400" smtClean="0">
                <a:solidFill>
                  <a:schemeClr val="bg1"/>
                </a:solidFill>
              </a:rPr>
              <a:t>  </a:t>
            </a:r>
            <a:r>
              <a:rPr lang="en-US" smtClean="0">
                <a:solidFill>
                  <a:schemeClr val="bg1"/>
                </a:solidFill>
              </a:rPr>
              <a:t>...    na drugi </a:t>
            </a:r>
            <a:r>
              <a:rPr lang="sr-Latn-RS" smtClean="0">
                <a:solidFill>
                  <a:schemeClr val="bg1"/>
                </a:solidFill>
              </a:rPr>
              <a:t>način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5817870" y="888599"/>
            <a:ext cx="2773680" cy="2238601"/>
            <a:chOff x="5817870" y="888599"/>
            <a:chExt cx="2773680" cy="2238601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 flipV="1">
              <a:off x="6172200" y="914400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" name="Straight Arrow Connector 3"/>
            <p:cNvCxnSpPr/>
            <p:nvPr/>
          </p:nvCxnSpPr>
          <p:spPr bwMode="auto">
            <a:xfrm>
              <a:off x="6168390" y="3109591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" name="Text Box 15"/>
            <p:cNvSpPr txBox="1">
              <a:spLocks noChangeArrowheads="1"/>
            </p:cNvSpPr>
            <p:nvPr/>
          </p:nvSpPr>
          <p:spPr bwMode="auto">
            <a:xfrm>
              <a:off x="5817870" y="888599"/>
              <a:ext cx="32573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T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grpSp>
          <p:nvGrpSpPr>
            <p:cNvPr id="6" name="Group 29"/>
            <p:cNvGrpSpPr/>
            <p:nvPr/>
          </p:nvGrpSpPr>
          <p:grpSpPr>
            <a:xfrm flipH="1">
              <a:off x="6513730" y="975303"/>
              <a:ext cx="1609852" cy="2138610"/>
              <a:chOff x="5008780" y="2383329"/>
              <a:chExt cx="1609852" cy="2138610"/>
            </a:xfrm>
          </p:grpSpPr>
          <p:sp>
            <p:nvSpPr>
              <p:cNvPr id="7" name="Freeform 6"/>
              <p:cNvSpPr>
                <a:spLocks noChangeAspect="1"/>
              </p:cNvSpPr>
              <p:nvPr/>
            </p:nvSpPr>
            <p:spPr bwMode="auto">
              <a:xfrm rot="20117235">
                <a:off x="5338497" y="2905299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Freeform 7"/>
              <p:cNvSpPr>
                <a:spLocks noChangeAspect="1"/>
              </p:cNvSpPr>
              <p:nvPr/>
            </p:nvSpPr>
            <p:spPr bwMode="auto">
              <a:xfrm rot="20314463">
                <a:off x="5334686" y="2383329"/>
                <a:ext cx="958169" cy="1616640"/>
              </a:xfrm>
              <a:custGeom>
                <a:avLst/>
                <a:gdLst>
                  <a:gd name="connsiteX0" fmla="*/ 0 w 1981200"/>
                  <a:gd name="connsiteY0" fmla="*/ 0 h 2118360"/>
                  <a:gd name="connsiteX1" fmla="*/ 563880 w 1981200"/>
                  <a:gd name="connsiteY1" fmla="*/ 1493520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597783 w 1981200"/>
                  <a:gd name="connsiteY1" fmla="*/ 1435486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  <a:gd name="connsiteX0" fmla="*/ 0 w 1981200"/>
                  <a:gd name="connsiteY0" fmla="*/ 0 h 2118360"/>
                  <a:gd name="connsiteX1" fmla="*/ 663823 w 1981200"/>
                  <a:gd name="connsiteY1" fmla="*/ 1356223 h 2118360"/>
                  <a:gd name="connsiteX2" fmla="*/ 1981200 w 1981200"/>
                  <a:gd name="connsiteY2" fmla="*/ 2118360 h 2118360"/>
                  <a:gd name="connsiteX3" fmla="*/ 1981200 w 1981200"/>
                  <a:gd name="connsiteY3" fmla="*/ 2118360 h 2118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81200" h="2118360">
                    <a:moveTo>
                      <a:pt x="0" y="0"/>
                    </a:moveTo>
                    <a:cubicBezTo>
                      <a:pt x="116840" y="570230"/>
                      <a:pt x="333623" y="1003163"/>
                      <a:pt x="663823" y="1356223"/>
                    </a:cubicBezTo>
                    <a:cubicBezTo>
                      <a:pt x="994023" y="1709283"/>
                      <a:pt x="1981200" y="2118360"/>
                      <a:pt x="1981200" y="2118360"/>
                    </a:cubicBezTo>
                    <a:lnTo>
                      <a:pt x="1981200" y="2118360"/>
                    </a:lnTo>
                  </a:path>
                </a:pathLst>
              </a:cu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9" name="Straight Connector 8"/>
              <p:cNvCxnSpPr/>
              <p:nvPr/>
            </p:nvCxnSpPr>
            <p:spPr bwMode="auto">
              <a:xfrm flipV="1">
                <a:off x="5044440" y="2626638"/>
                <a:ext cx="0" cy="5334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" name="Straight Connector 9"/>
              <p:cNvCxnSpPr/>
              <p:nvPr/>
            </p:nvCxnSpPr>
            <p:spPr bwMode="auto">
              <a:xfrm flipV="1">
                <a:off x="6583680" y="3784878"/>
                <a:ext cx="0" cy="457200"/>
              </a:xfrm>
              <a:prstGeom prst="line">
                <a:avLst/>
              </a:prstGeom>
              <a:noFill/>
              <a:ln w="28575" cap="flat" cmpd="sng" algn="ctr">
                <a:solidFill>
                  <a:srgbClr val="00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" name="Oval 10"/>
              <p:cNvSpPr/>
              <p:nvPr/>
            </p:nvSpPr>
            <p:spPr bwMode="auto">
              <a:xfrm rot="2628319">
                <a:off x="5009235" y="3143321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 bwMode="auto">
              <a:xfrm rot="2628319">
                <a:off x="5008780" y="2550338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 bwMode="auto">
              <a:xfrm rot="2628319">
                <a:off x="6544972" y="4208450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 rot="2628319">
                <a:off x="6545480" y="3735248"/>
                <a:ext cx="73152" cy="73152"/>
              </a:xfrm>
              <a:prstGeom prst="ellipse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  <a:ln w="15875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6236970" y="2752494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6244590" y="2104794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8088630" y="931314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8103870" y="1647594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052843" y="1242686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578090" y="1304672"/>
              <a:ext cx="106680" cy="74676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>
              <a:off x="7204710" y="2470554"/>
              <a:ext cx="91440" cy="58674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7219950" y="2615334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8282502" y="27578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s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28600" y="2781849"/>
            <a:ext cx="2362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c</a:t>
            </a:r>
            <a:r>
              <a:rPr lang="en-US" sz="2400" i="1" baseline="-25000" smtClean="0">
                <a:solidFill>
                  <a:schemeClr val="bg1"/>
                </a:solidFill>
              </a:rPr>
              <a:t>p</a:t>
            </a:r>
            <a:r>
              <a:rPr lang="sr-Latn-RS" sz="2400" i="1" smtClean="0">
                <a:solidFill>
                  <a:schemeClr val="bg1"/>
                </a:solidFill>
              </a:rPr>
              <a:t> ln       = c</a:t>
            </a:r>
            <a:r>
              <a:rPr lang="sr-Latn-RS" sz="2400" i="1" baseline="-25000" smtClean="0">
                <a:solidFill>
                  <a:schemeClr val="bg1"/>
                </a:solidFill>
              </a:rPr>
              <a:t>v</a:t>
            </a:r>
            <a:r>
              <a:rPr lang="sr-Latn-RS" sz="2400" i="1" smtClean="0">
                <a:solidFill>
                  <a:schemeClr val="bg1"/>
                </a:solidFill>
              </a:rPr>
              <a:t>   </a:t>
            </a: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914458" y="306113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38200" y="2527732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3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48527" y="30104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2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28600" y="1905000"/>
            <a:ext cx="2819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</a:rPr>
              <a:t>s</a:t>
            </a:r>
            <a:r>
              <a:rPr lang="sr-Latn-RS" sz="2400" baseline="-25000" smtClean="0">
                <a:solidFill>
                  <a:schemeClr val="bg1"/>
                </a:solidFill>
              </a:rPr>
              <a:t>3</a:t>
            </a:r>
            <a:r>
              <a:rPr lang="sr-Latn-RS" sz="2400" i="1" smtClean="0">
                <a:solidFill>
                  <a:schemeClr val="bg1"/>
                </a:solidFill>
              </a:rPr>
              <a:t>-s</a:t>
            </a:r>
            <a:r>
              <a:rPr lang="sr-Latn-RS" sz="2400" baseline="-25000" smtClean="0">
                <a:solidFill>
                  <a:schemeClr val="bg1"/>
                </a:solidFill>
              </a:rPr>
              <a:t>2</a:t>
            </a:r>
            <a:r>
              <a:rPr lang="sr-Latn-RS" sz="2400" i="1" smtClean="0">
                <a:solidFill>
                  <a:schemeClr val="bg1"/>
                </a:solidFill>
              </a:rPr>
              <a:t>= 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 smtClean="0">
                <a:solidFill>
                  <a:schemeClr val="bg1"/>
                </a:solidFill>
              </a:rPr>
              <a:t>s</a:t>
            </a:r>
            <a:r>
              <a:rPr lang="sr-Latn-RS" sz="2400" baseline="-25000" smtClean="0">
                <a:solidFill>
                  <a:schemeClr val="bg1"/>
                </a:solidFill>
              </a:rPr>
              <a:t>1</a:t>
            </a:r>
            <a:r>
              <a:rPr lang="sr-Latn-RS" sz="2400" i="1" smtClean="0">
                <a:solidFill>
                  <a:schemeClr val="bg1"/>
                </a:solidFill>
              </a:rPr>
              <a:t>-s</a:t>
            </a:r>
            <a:r>
              <a:rPr lang="sr-Latn-RS" sz="2400" baseline="-25000" smtClean="0">
                <a:solidFill>
                  <a:schemeClr val="bg1"/>
                </a:solidFill>
              </a:rPr>
              <a:t>4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sr-Latn-RS" sz="2400" i="1" smtClean="0">
                <a:solidFill>
                  <a:schemeClr val="bg1"/>
                </a:solidFill>
              </a:rPr>
              <a:t>         </a:t>
            </a: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2047131" y="3061132"/>
            <a:ext cx="5486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970873" y="30104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981200" y="2477049"/>
            <a:ext cx="76200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4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ight Brace 33"/>
          <p:cNvSpPr/>
          <p:nvPr/>
        </p:nvSpPr>
        <p:spPr bwMode="auto">
          <a:xfrm>
            <a:off x="2722972" y="1969736"/>
            <a:ext cx="152400" cy="1463040"/>
          </a:xfrm>
          <a:prstGeom prst="rightBrace">
            <a:avLst/>
          </a:prstGeom>
          <a:noFill/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800560" y="2567872"/>
            <a:ext cx="533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 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flipV="1">
            <a:off x="3154680" y="2817943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124200" y="2286000"/>
            <a:ext cx="67636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200400" y="2743200"/>
            <a:ext cx="56104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Straight Connector 43"/>
          <p:cNvCxnSpPr/>
          <p:nvPr/>
        </p:nvCxnSpPr>
        <p:spPr bwMode="auto">
          <a:xfrm flipV="1">
            <a:off x="4288240" y="2817943"/>
            <a:ext cx="640080" cy="1457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257760" y="2286000"/>
            <a:ext cx="676360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333960" y="2743200"/>
            <a:ext cx="561048" cy="49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27"/>
          <p:cNvSpPr txBox="1">
            <a:spLocks noChangeArrowheads="1"/>
          </p:cNvSpPr>
          <p:nvPr/>
        </p:nvSpPr>
        <p:spPr bwMode="auto">
          <a:xfrm>
            <a:off x="4963116" y="2366920"/>
            <a:ext cx="3810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endParaRPr lang="en-US" sz="1400">
              <a:solidFill>
                <a:schemeClr val="bg1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3159940" y="3657600"/>
            <a:ext cx="2250260" cy="951951"/>
            <a:chOff x="2931340" y="3859015"/>
            <a:chExt cx="2250260" cy="951951"/>
          </a:xfrm>
        </p:grpSpPr>
        <p:sp>
          <p:nvSpPr>
            <p:cNvPr id="50" name="TextBox 49"/>
            <p:cNvSpPr txBox="1">
              <a:spLocks noChangeArrowheads="1"/>
            </p:cNvSpPr>
            <p:nvPr/>
          </p:nvSpPr>
          <p:spPr bwMode="auto">
            <a:xfrm>
              <a:off x="3886200" y="3962400"/>
              <a:ext cx="1295400" cy="763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sr-Latn-RS" sz="4000" smtClean="0">
                  <a:solidFill>
                    <a:schemeClr val="bg1"/>
                  </a:solidFill>
                </a:rPr>
                <a:t>(    )</a:t>
              </a:r>
            </a:p>
          </p:txBody>
        </p:sp>
        <p:sp>
          <p:nvSpPr>
            <p:cNvPr id="51" name="TextBox 50"/>
            <p:cNvSpPr txBox="1">
              <a:spLocks noChangeArrowheads="1"/>
            </p:cNvSpPr>
            <p:nvPr/>
          </p:nvSpPr>
          <p:spPr bwMode="auto">
            <a:xfrm>
              <a:off x="2931340" y="4140887"/>
              <a:ext cx="1143000" cy="535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i="1" smtClean="0">
                  <a:solidFill>
                    <a:schemeClr val="bg1"/>
                  </a:solidFill>
                </a:rPr>
                <a:t>T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4</a:t>
              </a:r>
              <a:r>
                <a:rPr lang="en-US" sz="2400" smtClean="0">
                  <a:solidFill>
                    <a:schemeClr val="bg1"/>
                  </a:solidFill>
                </a:rPr>
                <a:t> </a:t>
              </a:r>
              <a:r>
                <a:rPr lang="sr-Latn-RS" sz="2400" smtClean="0">
                  <a:solidFill>
                    <a:schemeClr val="bg1"/>
                  </a:solidFill>
                </a:rPr>
                <a:t>= </a:t>
              </a:r>
              <a:r>
                <a:rPr lang="en-US" sz="2400" i="1" smtClean="0">
                  <a:solidFill>
                    <a:schemeClr val="bg1"/>
                  </a:solidFill>
                </a:rPr>
                <a:t>T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1</a:t>
              </a:r>
              <a:r>
                <a:rPr lang="en-US" sz="2400" smtClean="0">
                  <a:solidFill>
                    <a:schemeClr val="bg1"/>
                  </a:solidFill>
                </a:rPr>
                <a:t> </a:t>
              </a:r>
              <a:endParaRPr lang="sr-Latn-RS" sz="2400" smtClean="0">
                <a:solidFill>
                  <a:schemeClr val="bg1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 flipV="1">
              <a:off x="4093356" y="4390958"/>
              <a:ext cx="640080" cy="1457"/>
            </a:xfrm>
            <a:prstGeom prst="line">
              <a:avLst/>
            </a:prstGeom>
            <a:noFill/>
            <a:ln w="25400" cap="flat" cmpd="sng" algn="ctr">
              <a:solidFill>
                <a:srgbClr val="0000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TextBox 52"/>
            <p:cNvSpPr txBox="1">
              <a:spLocks noChangeArrowheads="1"/>
            </p:cNvSpPr>
            <p:nvPr/>
          </p:nvSpPr>
          <p:spPr bwMode="auto">
            <a:xfrm>
              <a:off x="4062876" y="3859015"/>
              <a:ext cx="676360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TextBox 53"/>
            <p:cNvSpPr txBox="1">
              <a:spLocks noChangeArrowheads="1"/>
            </p:cNvSpPr>
            <p:nvPr/>
          </p:nvSpPr>
          <p:spPr bwMode="auto">
            <a:xfrm>
              <a:off x="4139076" y="4316215"/>
              <a:ext cx="561048" cy="494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sr-Latn-RS" sz="2400" i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2400" baseline="-2500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Text Box 27"/>
            <p:cNvSpPr txBox="1">
              <a:spLocks noChangeArrowheads="1"/>
            </p:cNvSpPr>
            <p:nvPr/>
          </p:nvSpPr>
          <p:spPr bwMode="auto">
            <a:xfrm>
              <a:off x="4768232" y="3939935"/>
              <a:ext cx="3810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  <p:cxnSp>
        <p:nvCxnSpPr>
          <p:cNvPr id="58" name="Straight Arrow Connector 57"/>
          <p:cNvCxnSpPr/>
          <p:nvPr/>
        </p:nvCxnSpPr>
        <p:spPr bwMode="auto">
          <a:xfrm>
            <a:off x="3810000" y="3138092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9" name="Straight Arrow Connector 58"/>
          <p:cNvCxnSpPr/>
          <p:nvPr/>
        </p:nvCxnSpPr>
        <p:spPr bwMode="auto">
          <a:xfrm flipH="1">
            <a:off x="4114800" y="4878148"/>
            <a:ext cx="1005840" cy="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>
            <a:off x="3810000" y="4511040"/>
            <a:ext cx="0" cy="82296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1" name="Text Box 27"/>
          <p:cNvSpPr txBox="1">
            <a:spLocks noChangeArrowheads="1"/>
          </p:cNvSpPr>
          <p:nvPr/>
        </p:nvSpPr>
        <p:spPr bwMode="auto">
          <a:xfrm>
            <a:off x="5068312" y="4591556"/>
            <a:ext cx="15240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en-US" sz="2400" baseline="-25000" smtClean="0">
                <a:solidFill>
                  <a:schemeClr val="bg1"/>
                </a:solidFill>
              </a:rPr>
              <a:t>3 </a:t>
            </a:r>
            <a:r>
              <a:rPr lang="sr-Latn-RS" sz="2400" i="1" smtClean="0">
                <a:solidFill>
                  <a:schemeClr val="bg1"/>
                </a:solidFill>
              </a:rPr>
              <a:t>=</a:t>
            </a: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</a:rPr>
              <a:t>2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</a:t>
            </a:r>
            <a:endParaRPr lang="en-US" sz="2400" i="1">
              <a:solidFill>
                <a:schemeClr val="bg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3216584" y="5302873"/>
            <a:ext cx="1637288" cy="564527"/>
            <a:chOff x="6400800" y="5715000"/>
            <a:chExt cx="1637288" cy="564527"/>
          </a:xfrm>
        </p:grpSpPr>
        <p:sp>
          <p:nvSpPr>
            <p:cNvPr id="65" name="Text Box 27"/>
            <p:cNvSpPr txBox="1">
              <a:spLocks noChangeArrowheads="1"/>
            </p:cNvSpPr>
            <p:nvPr/>
          </p:nvSpPr>
          <p:spPr bwMode="auto">
            <a:xfrm>
              <a:off x="6400800" y="5743996"/>
              <a:ext cx="16002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T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4</a:t>
              </a:r>
              <a:r>
                <a:rPr lang="en-US" sz="2400" i="1" smtClean="0">
                  <a:solidFill>
                    <a:schemeClr val="bg1"/>
                  </a:solidFill>
                </a:rPr>
                <a:t> = T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1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 smtClean="0">
                  <a:solidFill>
                    <a:schemeClr val="bg1"/>
                  </a:solidFill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66" name="Text Box 27"/>
            <p:cNvSpPr txBox="1">
              <a:spLocks noChangeArrowheads="1"/>
            </p:cNvSpPr>
            <p:nvPr/>
          </p:nvSpPr>
          <p:spPr bwMode="auto">
            <a:xfrm>
              <a:off x="7676644" y="5715000"/>
              <a:ext cx="361444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1589408" y="5511917"/>
            <a:ext cx="1001392" cy="49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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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56724" y="983170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1016117"/>
            <a:ext cx="140126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1 –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857756" y="1613121"/>
            <a:ext cx="0" cy="109728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078304" y="1290680"/>
            <a:ext cx="109728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23208" y="762000"/>
            <a:ext cx="1371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78504" y="1258312"/>
            <a:ext cx="1240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563780" y="1290680"/>
            <a:ext cx="36576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09836" y="762000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488932" y="1209760"/>
            <a:ext cx="478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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27"/>
          <p:cNvSpPr txBox="1">
            <a:spLocks noChangeArrowheads="1"/>
          </p:cNvSpPr>
          <p:nvPr/>
        </p:nvSpPr>
        <p:spPr bwMode="auto">
          <a:xfrm>
            <a:off x="1219200" y="1915223"/>
            <a:ext cx="1447800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en-US" sz="2400" baseline="-25000" smtClean="0">
                <a:solidFill>
                  <a:schemeClr val="bg1"/>
                </a:solidFill>
              </a:rPr>
              <a:t>2</a:t>
            </a:r>
            <a:r>
              <a:rPr lang="en-US" sz="2400" i="1" smtClean="0">
                <a:solidFill>
                  <a:schemeClr val="bg1"/>
                </a:solidFill>
              </a:rPr>
              <a:t> = T</a:t>
            </a:r>
            <a:r>
              <a:rPr lang="en-U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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endParaRPr lang="en-US" sz="2400" baseline="-25000">
              <a:solidFill>
                <a:schemeClr val="bg1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048000" y="1874763"/>
            <a:ext cx="2133600" cy="564527"/>
            <a:chOff x="413368" y="4866012"/>
            <a:chExt cx="2133600" cy="564527"/>
          </a:xfrm>
        </p:grpSpPr>
        <p:sp>
          <p:nvSpPr>
            <p:cNvPr id="17" name="Text Box 27"/>
            <p:cNvSpPr txBox="1">
              <a:spLocks noChangeArrowheads="1"/>
            </p:cNvSpPr>
            <p:nvPr/>
          </p:nvSpPr>
          <p:spPr bwMode="auto">
            <a:xfrm>
              <a:off x="413368" y="4895008"/>
              <a:ext cx="21336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T</a:t>
              </a:r>
              <a:r>
                <a:rPr lang="sr-Latn-RS" sz="2400" baseline="-25000" smtClean="0">
                  <a:solidFill>
                    <a:schemeClr val="bg1"/>
                  </a:solidFill>
                </a:rPr>
                <a:t>3</a:t>
              </a:r>
              <a:r>
                <a:rPr lang="en-US" sz="2400" i="1" smtClean="0">
                  <a:solidFill>
                    <a:schemeClr val="bg1"/>
                  </a:solidFill>
                </a:rPr>
                <a:t> = T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1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 smtClean="0">
                  <a:solidFill>
                    <a:schemeClr val="bg1"/>
                  </a:solidFill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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18" name="Text Box 27"/>
            <p:cNvSpPr txBox="1">
              <a:spLocks noChangeArrowheads="1"/>
            </p:cNvSpPr>
            <p:nvPr/>
          </p:nvSpPr>
          <p:spPr bwMode="auto">
            <a:xfrm>
              <a:off x="1880724" y="4866012"/>
              <a:ext cx="533400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 smtClean="0">
                  <a:solidFill>
                    <a:schemeClr val="bg1"/>
                  </a:solidFill>
                  <a:sym typeface="Symbol"/>
                </a:rPr>
                <a:t></a:t>
              </a:r>
              <a:r>
                <a:rPr lang="en-US" sz="1400" i="1" smtClean="0">
                  <a:solidFill>
                    <a:schemeClr val="bg1"/>
                  </a:solidFill>
                  <a:sym typeface="Symbol"/>
                </a:rPr>
                <a:t>–</a:t>
              </a:r>
              <a:r>
                <a:rPr lang="en-US" sz="1400" smtClean="0">
                  <a:solidFill>
                    <a:schemeClr val="bg1"/>
                  </a:solidFill>
                  <a:sym typeface="Symbol"/>
                </a:rPr>
                <a:t>1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410200" y="1874763"/>
            <a:ext cx="1637288" cy="564527"/>
            <a:chOff x="6400800" y="5715000"/>
            <a:chExt cx="1637288" cy="564527"/>
          </a:xfrm>
        </p:grpSpPr>
        <p:sp>
          <p:nvSpPr>
            <p:cNvPr id="23" name="Text Box 27"/>
            <p:cNvSpPr txBox="1">
              <a:spLocks noChangeArrowheads="1"/>
            </p:cNvSpPr>
            <p:nvPr/>
          </p:nvSpPr>
          <p:spPr bwMode="auto">
            <a:xfrm>
              <a:off x="6400800" y="5743996"/>
              <a:ext cx="1600200" cy="5355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2400" i="1" smtClean="0">
                  <a:solidFill>
                    <a:schemeClr val="bg1"/>
                  </a:solidFill>
                </a:rPr>
                <a:t>T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4</a:t>
              </a:r>
              <a:r>
                <a:rPr lang="en-US" sz="2400" i="1" smtClean="0">
                  <a:solidFill>
                    <a:schemeClr val="bg1"/>
                  </a:solidFill>
                </a:rPr>
                <a:t> = T</a:t>
              </a:r>
              <a:r>
                <a:rPr lang="en-US" sz="2400" baseline="-25000" smtClean="0">
                  <a:solidFill>
                    <a:schemeClr val="bg1"/>
                  </a:solidFill>
                </a:rPr>
                <a:t>1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  <a:sym typeface="Symbol"/>
                </a:rPr>
                <a:t></a:t>
              </a:r>
              <a:r>
                <a:rPr lang="sr-Latn-RS" sz="2400" i="1" smtClean="0">
                  <a:solidFill>
                    <a:schemeClr val="bg1"/>
                  </a:solidFill>
                </a:rPr>
                <a:t> </a:t>
              </a:r>
              <a:r>
                <a:rPr lang="en-US" sz="2400" i="1" smtClean="0">
                  <a:solidFill>
                    <a:schemeClr val="bg1"/>
                  </a:solidFill>
                </a:rPr>
                <a:t> </a:t>
              </a:r>
              <a:endParaRPr lang="en-US" sz="2400" baseline="-25000">
                <a:solidFill>
                  <a:schemeClr val="bg1"/>
                </a:solidFill>
              </a:endParaRPr>
            </a:p>
          </p:txBody>
        </p:sp>
        <p:sp>
          <p:nvSpPr>
            <p:cNvPr id="24" name="Text Box 27"/>
            <p:cNvSpPr txBox="1">
              <a:spLocks noChangeArrowheads="1"/>
            </p:cNvSpPr>
            <p:nvPr/>
          </p:nvSpPr>
          <p:spPr bwMode="auto">
            <a:xfrm>
              <a:off x="7676644" y="5715000"/>
              <a:ext cx="361444" cy="3508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400" i="1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400">
                <a:solidFill>
                  <a:schemeClr val="bg1"/>
                </a:solidFill>
              </a:endParaRPr>
            </a:p>
          </p:txBody>
        </p:sp>
      </p:grp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57200" y="2849058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6276" y="2882005"/>
            <a:ext cx="140126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1 –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2178780" y="3156568"/>
            <a:ext cx="228600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466048" y="2627888"/>
            <a:ext cx="171348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en-U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T</a:t>
            </a:r>
            <a:r>
              <a:rPr lang="sr-Latn-RS" sz="2400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078980" y="3124200"/>
            <a:ext cx="218822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en-U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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2400" i="1" smtClean="0">
                <a:solidFill>
                  <a:schemeClr val="bg1"/>
                </a:solidFill>
              </a:rPr>
              <a:t>T</a:t>
            </a:r>
            <a:r>
              <a:rPr lang="en-US" sz="2400" baseline="-25000" smtClean="0">
                <a:solidFill>
                  <a:schemeClr val="bg1"/>
                </a:solidFill>
              </a:rPr>
              <a:t>1</a:t>
            </a:r>
            <a:r>
              <a:rPr lang="en-US" sz="2400" i="1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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1664256" y="3156568"/>
            <a:ext cx="36576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610312" y="2627888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589408" y="3075648"/>
            <a:ext cx="478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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3064184" y="2590800"/>
            <a:ext cx="361444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2887508" y="3116108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2422216" y="1907131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7" name="Text Box 27"/>
          <p:cNvSpPr txBox="1">
            <a:spLocks noChangeArrowheads="1"/>
          </p:cNvSpPr>
          <p:nvPr/>
        </p:nvSpPr>
        <p:spPr bwMode="auto">
          <a:xfrm>
            <a:off x="4050064" y="3124200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57200" y="4068258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86276" y="4101205"/>
            <a:ext cx="140126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1 –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 bwMode="auto">
          <a:xfrm>
            <a:off x="2178780" y="4375768"/>
            <a:ext cx="164592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507856" y="3847088"/>
            <a:ext cx="105196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2133600" y="4343400"/>
            <a:ext cx="157862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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smtClean="0">
                <a:solidFill>
                  <a:schemeClr val="bg1"/>
                </a:solidFill>
                <a:sym typeface="Symbol"/>
              </a:rPr>
              <a:t>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1664256" y="4375768"/>
            <a:ext cx="36576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610312" y="3847088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1589408" y="4294848"/>
            <a:ext cx="47810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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 Box 27"/>
          <p:cNvSpPr txBox="1">
            <a:spLocks noChangeArrowheads="1"/>
          </p:cNvSpPr>
          <p:nvPr/>
        </p:nvSpPr>
        <p:spPr bwMode="auto">
          <a:xfrm>
            <a:off x="2737804" y="3810000"/>
            <a:ext cx="361444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7" name="Text Box 27"/>
          <p:cNvSpPr txBox="1">
            <a:spLocks noChangeArrowheads="1"/>
          </p:cNvSpPr>
          <p:nvPr/>
        </p:nvSpPr>
        <p:spPr bwMode="auto">
          <a:xfrm>
            <a:off x="2561128" y="4335308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48" name="Text Box 27"/>
          <p:cNvSpPr txBox="1">
            <a:spLocks noChangeArrowheads="1"/>
          </p:cNvSpPr>
          <p:nvPr/>
        </p:nvSpPr>
        <p:spPr bwMode="auto">
          <a:xfrm>
            <a:off x="3363588" y="4343400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854384" y="3429000"/>
            <a:ext cx="0" cy="73152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57200" y="5285327"/>
            <a:ext cx="1600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  <a:sym typeface="Symbol"/>
              </a:rPr>
              <a:t></a:t>
            </a:r>
            <a:r>
              <a:rPr lang="en-US" sz="2400" baseline="-25000" smtClean="0">
                <a:solidFill>
                  <a:schemeClr val="bg1"/>
                </a:solidFill>
                <a:sym typeface="Symbol"/>
              </a:rPr>
              <a:t>t</a:t>
            </a:r>
            <a:r>
              <a:rPr lang="sr-Latn-RS" sz="240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86276" y="5318274"/>
            <a:ext cx="140126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smtClean="0">
                <a:solidFill>
                  <a:schemeClr val="bg1"/>
                </a:solidFill>
              </a:rPr>
              <a:t>=</a:t>
            </a:r>
            <a:r>
              <a:rPr lang="en-US" sz="2400" smtClean="0">
                <a:solidFill>
                  <a:schemeClr val="bg1"/>
                </a:solidFill>
              </a:rPr>
              <a:t> 1 – </a:t>
            </a:r>
            <a:endParaRPr lang="sr-Latn-RS" sz="2400" smtClean="0">
              <a:solidFill>
                <a:schemeClr val="bg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 bwMode="auto">
          <a:xfrm>
            <a:off x="2519996" y="5592837"/>
            <a:ext cx="100584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529436" y="5064157"/>
            <a:ext cx="105196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596196" y="5560469"/>
            <a:ext cx="92518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sym typeface="Symbol"/>
              </a:rPr>
              <a:t></a:t>
            </a:r>
            <a:r>
              <a:rPr lang="sr-Latn-RS" sz="2400" i="1" smtClean="0">
                <a:solidFill>
                  <a:schemeClr val="bg1"/>
                </a:solidFill>
              </a:rPr>
              <a:t> </a:t>
            </a:r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smtClean="0">
                <a:solidFill>
                  <a:schemeClr val="bg1"/>
                </a:solidFill>
                <a:sym typeface="Symbol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Straight Connector 55"/>
          <p:cNvCxnSpPr/>
          <p:nvPr/>
        </p:nvCxnSpPr>
        <p:spPr bwMode="auto">
          <a:xfrm>
            <a:off x="1664256" y="5592837"/>
            <a:ext cx="731520" cy="0"/>
          </a:xfrm>
          <a:prstGeom prst="line">
            <a:avLst/>
          </a:prstGeom>
          <a:noFill/>
          <a:ln w="2540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1610312" y="5064157"/>
            <a:ext cx="4572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sr-Latn-RS" sz="2400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 Box 27"/>
          <p:cNvSpPr txBox="1">
            <a:spLocks noChangeArrowheads="1"/>
          </p:cNvSpPr>
          <p:nvPr/>
        </p:nvSpPr>
        <p:spPr bwMode="auto">
          <a:xfrm>
            <a:off x="2759384" y="5027069"/>
            <a:ext cx="361444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60" name="Text Box 27"/>
          <p:cNvSpPr txBox="1">
            <a:spLocks noChangeArrowheads="1"/>
          </p:cNvSpPr>
          <p:nvPr/>
        </p:nvSpPr>
        <p:spPr bwMode="auto">
          <a:xfrm>
            <a:off x="2008848" y="5528101"/>
            <a:ext cx="533400" cy="3508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1400" i="1" smtClean="0">
                <a:solidFill>
                  <a:schemeClr val="bg1"/>
                </a:solidFill>
                <a:sym typeface="Symbol"/>
              </a:rPr>
              <a:t></a:t>
            </a:r>
            <a:r>
              <a:rPr lang="en-US" sz="1400" i="1" smtClean="0">
                <a:solidFill>
                  <a:schemeClr val="bg1"/>
                </a:solidFill>
                <a:sym typeface="Symbol"/>
              </a:rPr>
              <a:t>–</a:t>
            </a:r>
            <a:r>
              <a:rPr lang="en-US" sz="1400" smtClean="0">
                <a:solidFill>
                  <a:schemeClr val="bg1"/>
                </a:solidFill>
                <a:sym typeface="Symbol"/>
              </a:rPr>
              <a:t>1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 bwMode="auto">
          <a:xfrm>
            <a:off x="854384" y="4644828"/>
            <a:ext cx="0" cy="73152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79388" y="1066800"/>
            <a:ext cx="859155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T</a:t>
            </a:r>
            <a:r>
              <a:rPr lang="sr-Cyrl-CS" smtClean="0">
                <a:solidFill>
                  <a:srgbClr val="000066"/>
                </a:solidFill>
              </a:rPr>
              <a:t>ermičk</a:t>
            </a:r>
            <a:r>
              <a:rPr lang="sr-Latn-RS" smtClean="0">
                <a:solidFill>
                  <a:srgbClr val="000066"/>
                </a:solidFill>
              </a:rPr>
              <a:t>i</a:t>
            </a:r>
            <a:r>
              <a:rPr lang="sr-Cyrl-CS" smtClean="0">
                <a:solidFill>
                  <a:srgbClr val="000066"/>
                </a:solidFill>
              </a:rPr>
              <a:t> koeficijent iskorišćenja</a:t>
            </a:r>
            <a:r>
              <a:rPr lang="sr-Latn-RS" smtClean="0">
                <a:solidFill>
                  <a:srgbClr val="000066"/>
                </a:solidFill>
              </a:rPr>
              <a:t> = f(</a:t>
            </a:r>
            <a:r>
              <a:rPr lang="sr-Latn-CS" smtClean="0">
                <a:solidFill>
                  <a:srgbClr val="000066"/>
                </a:solidFill>
              </a:rPr>
              <a:t>stepen kompresije, eksponent adijabate</a:t>
            </a:r>
            <a:r>
              <a:rPr lang="en-US" smtClean="0">
                <a:solidFill>
                  <a:srgbClr val="000066"/>
                </a:solidFill>
              </a:rPr>
              <a:t>, </a:t>
            </a:r>
            <a:r>
              <a:rPr lang="sr-Cyrl-CS" smtClean="0">
                <a:solidFill>
                  <a:srgbClr val="000066"/>
                </a:solidFill>
              </a:rPr>
              <a:t>stepen predekspanzije</a:t>
            </a:r>
            <a:r>
              <a:rPr lang="sr-Latn-CS" smtClean="0">
                <a:solidFill>
                  <a:srgbClr val="000066"/>
                </a:solidFill>
              </a:rPr>
              <a:t>)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457200" y="2895600"/>
            <a:ext cx="838200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smtClean="0">
                <a:solidFill>
                  <a:srgbClr val="000066"/>
                </a:solidFill>
              </a:rPr>
              <a:t>OTO ciklus – n</a:t>
            </a:r>
            <a:r>
              <a:rPr lang="sr-Latn-CS" sz="1800" smtClean="0">
                <a:solidFill>
                  <a:srgbClr val="000066"/>
                </a:solidFill>
              </a:rPr>
              <a:t>egativna posledica  povećanja stepena kompresije i termičkog koeficijenta iskorišćenja može biti samoupaljenje smeše  ...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smtClean="0">
                <a:solidFill>
                  <a:srgbClr val="000066"/>
                </a:solidFill>
              </a:rPr>
              <a:t>s</a:t>
            </a:r>
            <a:r>
              <a:rPr lang="sr-Latn-CS" sz="1800" smtClean="0">
                <a:solidFill>
                  <a:srgbClr val="000066"/>
                </a:solidFill>
              </a:rPr>
              <a:t>tepen kompresije – manji </a:t>
            </a:r>
            <a:r>
              <a:rPr lang="sr-Latn-CS" sz="1800">
                <a:solidFill>
                  <a:srgbClr val="000066"/>
                </a:solidFill>
              </a:rPr>
              <a:t>od 10 -12.</a:t>
            </a:r>
            <a:endParaRPr lang="en-US" sz="1800">
              <a:solidFill>
                <a:srgbClr val="000066"/>
              </a:solidFill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230188" y="4449054"/>
            <a:ext cx="859155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Stepen </a:t>
            </a:r>
            <a:r>
              <a:rPr lang="sr-Latn-CS" smtClean="0">
                <a:solidFill>
                  <a:srgbClr val="000066"/>
                </a:solidFill>
              </a:rPr>
              <a:t>kompresije</a:t>
            </a: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Latn-RS" smtClean="0">
                <a:solidFill>
                  <a:srgbClr val="000066"/>
                </a:solidFill>
              </a:rPr>
              <a:t>(DIZEL ciklus) </a:t>
            </a:r>
            <a:r>
              <a:rPr lang="en-GB" smtClean="0">
                <a:solidFill>
                  <a:srgbClr val="000066"/>
                </a:solidFill>
              </a:rPr>
              <a:t>&gt; </a:t>
            </a:r>
            <a:r>
              <a:rPr lang="sr-Latn-CS" smtClean="0">
                <a:solidFill>
                  <a:srgbClr val="000066"/>
                </a:solidFill>
              </a:rPr>
              <a:t>Stepen kompresije</a:t>
            </a: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Latn-RS" smtClean="0">
                <a:solidFill>
                  <a:srgbClr val="000066"/>
                </a:solidFill>
              </a:rPr>
              <a:t>(</a:t>
            </a:r>
            <a:r>
              <a:rPr lang="en-US" smtClean="0">
                <a:solidFill>
                  <a:srgbClr val="000066"/>
                </a:solidFill>
              </a:rPr>
              <a:t>OTO ciklus</a:t>
            </a:r>
            <a:r>
              <a:rPr lang="sr-Latn-RS" smtClean="0">
                <a:solidFill>
                  <a:srgbClr val="000066"/>
                </a:solidFill>
              </a:rPr>
              <a:t>)</a:t>
            </a:r>
            <a:endParaRPr lang="en-GB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Straight Connector 47"/>
          <p:cNvCxnSpPr/>
          <p:nvPr/>
        </p:nvCxnSpPr>
        <p:spPr bwMode="auto">
          <a:xfrm>
            <a:off x="1956928" y="2781802"/>
            <a:ext cx="457200" cy="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WordArt 6"/>
          <p:cNvSpPr>
            <a:spLocks noChangeArrowheads="1" noChangeShapeType="1" noTextEdit="1"/>
          </p:cNvSpPr>
          <p:nvPr/>
        </p:nvSpPr>
        <p:spPr bwMode="auto">
          <a:xfrm>
            <a:off x="5029200" y="923925"/>
            <a:ext cx="38862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Kombinovani ciklus</a:t>
            </a:r>
          </a:p>
        </p:txBody>
      </p:sp>
      <p:sp>
        <p:nvSpPr>
          <p:cNvPr id="3" name="Freeform 2"/>
          <p:cNvSpPr>
            <a:spLocks noChangeAspect="1"/>
          </p:cNvSpPr>
          <p:nvPr/>
        </p:nvSpPr>
        <p:spPr bwMode="auto">
          <a:xfrm rot="20117235">
            <a:off x="2247175" y="2828053"/>
            <a:ext cx="958169" cy="161664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1301608" y="2223363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1313038" y="4418554"/>
            <a:ext cx="26517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947278" y="2197562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7" name="Freeform 6"/>
          <p:cNvSpPr>
            <a:spLocks noChangeAspect="1"/>
          </p:cNvSpPr>
          <p:nvPr/>
        </p:nvSpPr>
        <p:spPr bwMode="auto">
          <a:xfrm rot="20458628">
            <a:off x="2566159" y="2615965"/>
            <a:ext cx="731520" cy="1234235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1953118" y="2739892"/>
            <a:ext cx="0" cy="36576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3492358" y="3707632"/>
            <a:ext cx="0" cy="45720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Oval 9"/>
          <p:cNvSpPr/>
          <p:nvPr/>
        </p:nvSpPr>
        <p:spPr bwMode="auto">
          <a:xfrm rot="2628319">
            <a:off x="1917913" y="306607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 rot="2628319">
            <a:off x="1917458" y="2746348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 rot="2628319">
            <a:off x="3453650" y="4131204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 rot="2628319">
            <a:off x="3454158" y="365800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3484738" y="405383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 smtClean="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 flipV="1">
            <a:off x="5401168" y="2223363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397358" y="4418554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5046838" y="2197562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T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19" name="Freeform 18"/>
          <p:cNvSpPr>
            <a:spLocks noChangeAspect="1"/>
          </p:cNvSpPr>
          <p:nvPr/>
        </p:nvSpPr>
        <p:spPr bwMode="auto">
          <a:xfrm rot="1482765" flipH="1">
            <a:off x="6064664" y="2806236"/>
            <a:ext cx="958169" cy="161664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0" name="Freeform 19"/>
          <p:cNvSpPr>
            <a:spLocks noChangeAspect="1"/>
          </p:cNvSpPr>
          <p:nvPr/>
        </p:nvSpPr>
        <p:spPr bwMode="auto">
          <a:xfrm rot="1285537" flipH="1">
            <a:off x="5924892" y="2969487"/>
            <a:ext cx="487760" cy="82296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H="1" flipV="1">
            <a:off x="7316890" y="2527575"/>
            <a:ext cx="0" cy="53340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 flipV="1">
            <a:off x="5777650" y="3685815"/>
            <a:ext cx="0" cy="457200"/>
          </a:xfrm>
          <a:prstGeom prst="line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Oval 22"/>
          <p:cNvSpPr/>
          <p:nvPr/>
        </p:nvSpPr>
        <p:spPr bwMode="auto">
          <a:xfrm rot="18971681" flipH="1">
            <a:off x="7278943" y="3044258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 rot="18971681" flipH="1">
            <a:off x="7279398" y="245127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 rot="18971681" flipH="1">
            <a:off x="5743206" y="4109387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 rot="18971681" flipH="1">
            <a:off x="5742698" y="363618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3408538" y="339851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4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1701658" y="302513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2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/>
        </p:nvSpPr>
        <p:spPr bwMode="auto">
          <a:xfrm>
            <a:off x="1793098" y="245744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3</a:t>
            </a:r>
            <a:endParaRPr lang="en-US" sz="1600">
              <a:solidFill>
                <a:srgbClr val="000099"/>
              </a:solidFill>
            </a:endParaRPr>
          </a:p>
        </p:txBody>
      </p:sp>
      <p:grpSp>
        <p:nvGrpSpPr>
          <p:cNvPr id="30" name="Group 39"/>
          <p:cNvGrpSpPr/>
          <p:nvPr/>
        </p:nvGrpSpPr>
        <p:grpSpPr>
          <a:xfrm>
            <a:off x="2635108" y="2834637"/>
            <a:ext cx="1371600" cy="483561"/>
            <a:chOff x="1805940" y="2880360"/>
            <a:chExt cx="1371600" cy="483561"/>
          </a:xfrm>
        </p:grpSpPr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1805940" y="2939189"/>
              <a:ext cx="137160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 i="1" smtClean="0">
                  <a:solidFill>
                    <a:schemeClr val="bg1"/>
                  </a:solidFill>
                </a:rPr>
                <a:t>p v  </a:t>
              </a:r>
              <a:r>
                <a:rPr lang="sr-Latn-RS" sz="1800" i="1" smtClean="0">
                  <a:solidFill>
                    <a:schemeClr val="bg1"/>
                  </a:solidFill>
                </a:rPr>
                <a:t>=</a:t>
              </a:r>
              <a:r>
                <a:rPr lang="en-US" sz="1800" i="1" smtClean="0">
                  <a:solidFill>
                    <a:schemeClr val="bg1"/>
                  </a:solidFill>
                </a:rPr>
                <a:t> C</a:t>
              </a:r>
              <a:endParaRPr lang="en-US" sz="1800" i="1">
                <a:solidFill>
                  <a:schemeClr val="bg1"/>
                </a:solidFill>
              </a:endParaRPr>
            </a:p>
          </p:txBody>
        </p:sp>
        <p:sp>
          <p:nvSpPr>
            <p:cNvPr id="32" name="Text Box 27"/>
            <p:cNvSpPr txBox="1">
              <a:spLocks noChangeArrowheads="1"/>
            </p:cNvSpPr>
            <p:nvPr/>
          </p:nvSpPr>
          <p:spPr bwMode="auto">
            <a:xfrm>
              <a:off x="2148840" y="2880360"/>
              <a:ext cx="35052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800" i="1" baseline="30000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800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Group 38"/>
          <p:cNvGrpSpPr/>
          <p:nvPr/>
        </p:nvGrpSpPr>
        <p:grpSpPr>
          <a:xfrm rot="1690932">
            <a:off x="1823578" y="3777562"/>
            <a:ext cx="1371600" cy="483561"/>
            <a:chOff x="1089660" y="3936039"/>
            <a:chExt cx="1371600" cy="483561"/>
          </a:xfrm>
        </p:grpSpPr>
        <p:sp>
          <p:nvSpPr>
            <p:cNvPr id="34" name="Text Box 27"/>
            <p:cNvSpPr txBox="1">
              <a:spLocks noChangeArrowheads="1"/>
            </p:cNvSpPr>
            <p:nvPr/>
          </p:nvSpPr>
          <p:spPr bwMode="auto">
            <a:xfrm>
              <a:off x="1089660" y="3994868"/>
              <a:ext cx="137160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en-US" sz="1800" i="1" smtClean="0">
                  <a:solidFill>
                    <a:schemeClr val="bg1"/>
                  </a:solidFill>
                </a:rPr>
                <a:t>p v  </a:t>
              </a:r>
              <a:r>
                <a:rPr lang="sr-Latn-RS" sz="1800" i="1" smtClean="0">
                  <a:solidFill>
                    <a:schemeClr val="bg1"/>
                  </a:solidFill>
                </a:rPr>
                <a:t>=</a:t>
              </a:r>
              <a:r>
                <a:rPr lang="en-US" sz="1800" i="1" smtClean="0">
                  <a:solidFill>
                    <a:schemeClr val="bg1"/>
                  </a:solidFill>
                </a:rPr>
                <a:t> C</a:t>
              </a:r>
              <a:endParaRPr lang="en-US" sz="1800" i="1">
                <a:solidFill>
                  <a:schemeClr val="bg1"/>
                </a:solidFill>
              </a:endParaRPr>
            </a:p>
          </p:txBody>
        </p:sp>
        <p:sp>
          <p:nvSpPr>
            <p:cNvPr id="35" name="Text Box 27"/>
            <p:cNvSpPr txBox="1">
              <a:spLocks noChangeArrowheads="1"/>
            </p:cNvSpPr>
            <p:nvPr/>
          </p:nvSpPr>
          <p:spPr bwMode="auto">
            <a:xfrm>
              <a:off x="1432560" y="3936039"/>
              <a:ext cx="350520" cy="4247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tabLst>
                  <a:tab pos="409575" algn="l"/>
                </a:tabLst>
              </a:pPr>
              <a:r>
                <a:rPr lang="sr-Latn-RS" sz="1800" i="1" baseline="30000" smtClean="0">
                  <a:solidFill>
                    <a:schemeClr val="bg1"/>
                  </a:solidFill>
                  <a:sym typeface="Symbol"/>
                </a:rPr>
                <a:t></a:t>
              </a:r>
              <a:endParaRPr lang="en-US" sz="1800">
                <a:solidFill>
                  <a:schemeClr val="bg1"/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271128" y="2495547"/>
            <a:ext cx="731419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bg1"/>
                </a:solidFill>
              </a:rPr>
              <a:t>q</a:t>
            </a:r>
            <a:r>
              <a:rPr lang="en-US" i="1" baseline="-25000" smtClean="0">
                <a:solidFill>
                  <a:schemeClr val="bg1"/>
                </a:solidFill>
              </a:rPr>
              <a:t>dov</a:t>
            </a:r>
            <a:r>
              <a:rPr lang="sr-Latn-RS" i="1" baseline="-25000" smtClean="0">
                <a:solidFill>
                  <a:schemeClr val="bg1"/>
                </a:solidFill>
              </a:rPr>
              <a:t>,</a:t>
            </a:r>
            <a:r>
              <a:rPr lang="sr-Latn-RS" baseline="-25000" smtClean="0">
                <a:solidFill>
                  <a:schemeClr val="bg1"/>
                </a:solidFill>
              </a:rPr>
              <a:t>1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1470660" y="2941317"/>
            <a:ext cx="640080" cy="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3583798" y="3467097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bg1"/>
                </a:solidFill>
              </a:rPr>
              <a:t>q</a:t>
            </a:r>
            <a:r>
              <a:rPr lang="en-US" i="1" baseline="-25000" smtClean="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 bwMode="auto">
          <a:xfrm>
            <a:off x="3301858" y="3924297"/>
            <a:ext cx="640080" cy="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5465938" y="406145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600" smtClean="0">
                <a:solidFill>
                  <a:srgbClr val="000099"/>
                </a:solidFill>
              </a:rPr>
              <a:t>1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5473558" y="341375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2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6352398" y="273811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3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332838" y="2956557"/>
            <a:ext cx="29848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4</a:t>
            </a:r>
            <a:endParaRPr lang="en-US" sz="1600">
              <a:solidFill>
                <a:srgbClr val="000099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 bwMode="auto">
          <a:xfrm flipH="1">
            <a:off x="6035040" y="3086100"/>
            <a:ext cx="106680" cy="74676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>
            <a:off x="6647038" y="3649977"/>
            <a:ext cx="91440" cy="58674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662278" y="3794757"/>
            <a:ext cx="601447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bg1"/>
                </a:solidFill>
              </a:rPr>
              <a:t>q</a:t>
            </a:r>
            <a:r>
              <a:rPr lang="en-US" i="1" baseline="-25000" smtClean="0">
                <a:solidFill>
                  <a:schemeClr val="bg1"/>
                </a:solidFill>
              </a:rPr>
              <a:t>odv</a:t>
            </a:r>
            <a:endParaRPr lang="en-US" i="1">
              <a:solidFill>
                <a:schemeClr val="bg1"/>
              </a:solidFill>
            </a:endParaRPr>
          </a:p>
        </p:txBody>
      </p:sp>
      <p:sp>
        <p:nvSpPr>
          <p:cNvPr id="50" name="Oval 49"/>
          <p:cNvSpPr/>
          <p:nvPr/>
        </p:nvSpPr>
        <p:spPr bwMode="auto">
          <a:xfrm rot="2628319">
            <a:off x="2365348" y="274691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2288224" y="2461260"/>
            <a:ext cx="36740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3</a:t>
            </a:r>
            <a:r>
              <a:rPr lang="en-GB" sz="1600" smtClean="0">
                <a:solidFill>
                  <a:srgbClr val="000099"/>
                </a:solidFill>
              </a:rPr>
              <a:t>`</a:t>
            </a:r>
            <a:endParaRPr lang="en-US" sz="1600">
              <a:solidFill>
                <a:srgbClr val="000099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133600" y="1981200"/>
            <a:ext cx="731419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bg1"/>
                </a:solidFill>
              </a:rPr>
              <a:t>q</a:t>
            </a:r>
            <a:r>
              <a:rPr lang="en-US" i="1" baseline="-25000" smtClean="0">
                <a:solidFill>
                  <a:schemeClr val="bg1"/>
                </a:solidFill>
              </a:rPr>
              <a:t>dov</a:t>
            </a:r>
            <a:r>
              <a:rPr lang="sr-Latn-RS" i="1" baseline="-25000" smtClean="0">
                <a:solidFill>
                  <a:schemeClr val="bg1"/>
                </a:solidFill>
              </a:rPr>
              <a:t>,</a:t>
            </a:r>
            <a:r>
              <a:rPr lang="en-GB" baseline="-25000" smtClean="0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2209800" y="2339340"/>
            <a:ext cx="0" cy="52959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5" name="Freeform 54"/>
          <p:cNvSpPr>
            <a:spLocks noChangeAspect="1"/>
          </p:cNvSpPr>
          <p:nvPr/>
        </p:nvSpPr>
        <p:spPr bwMode="auto">
          <a:xfrm rot="1285537" flipH="1">
            <a:off x="6667588" y="2392399"/>
            <a:ext cx="487760" cy="82296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 rot="18971681" flipH="1">
            <a:off x="6502157" y="306468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7317424" y="2293620"/>
            <a:ext cx="36740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600" smtClean="0">
                <a:solidFill>
                  <a:srgbClr val="000099"/>
                </a:solidFill>
              </a:rPr>
              <a:t>3</a:t>
            </a:r>
            <a:r>
              <a:rPr lang="en-GB" sz="1600" smtClean="0">
                <a:solidFill>
                  <a:srgbClr val="000099"/>
                </a:solidFill>
              </a:rPr>
              <a:t>`</a:t>
            </a:r>
            <a:endParaRPr lang="en-US" sz="1600">
              <a:solidFill>
                <a:srgbClr val="000099"/>
              </a:solidFill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 flipH="1">
            <a:off x="6858000" y="2430780"/>
            <a:ext cx="106680" cy="746760"/>
          </a:xfrm>
          <a:prstGeom prst="straightConnector1">
            <a:avLst/>
          </a:prstGeom>
          <a:noFill/>
          <a:ln w="41275" cap="flat" cmpd="dbl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496560" y="2749794"/>
            <a:ext cx="731419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bg1"/>
                </a:solidFill>
              </a:rPr>
              <a:t>q</a:t>
            </a:r>
            <a:r>
              <a:rPr lang="en-US" i="1" baseline="-25000" smtClean="0">
                <a:solidFill>
                  <a:schemeClr val="bg1"/>
                </a:solidFill>
              </a:rPr>
              <a:t>dov</a:t>
            </a:r>
            <a:r>
              <a:rPr lang="sr-Latn-RS" i="1" baseline="-25000" smtClean="0">
                <a:solidFill>
                  <a:schemeClr val="bg1"/>
                </a:solidFill>
              </a:rPr>
              <a:t>,</a:t>
            </a:r>
            <a:r>
              <a:rPr lang="sr-Latn-RS" baseline="-25000" smtClean="0">
                <a:solidFill>
                  <a:schemeClr val="bg1"/>
                </a:solidFill>
              </a:rPr>
              <a:t>1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441440" y="2018274"/>
            <a:ext cx="731419" cy="4277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chemeClr val="bg1"/>
                </a:solidFill>
              </a:rPr>
              <a:t>q</a:t>
            </a:r>
            <a:r>
              <a:rPr lang="en-US" i="1" baseline="-25000" smtClean="0">
                <a:solidFill>
                  <a:schemeClr val="bg1"/>
                </a:solidFill>
              </a:rPr>
              <a:t>dov</a:t>
            </a:r>
            <a:r>
              <a:rPr lang="sr-Latn-RS" i="1" baseline="-25000" smtClean="0">
                <a:solidFill>
                  <a:schemeClr val="bg1"/>
                </a:solidFill>
              </a:rPr>
              <a:t>,</a:t>
            </a:r>
            <a:r>
              <a:rPr lang="en-GB" baseline="-25000" smtClean="0">
                <a:solidFill>
                  <a:schemeClr val="bg1"/>
                </a:solidFill>
              </a:rPr>
              <a:t>2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2" name="Text Box 15"/>
          <p:cNvSpPr txBox="1">
            <a:spLocks noChangeArrowheads="1"/>
          </p:cNvSpPr>
          <p:nvPr/>
        </p:nvSpPr>
        <p:spPr bwMode="auto">
          <a:xfrm>
            <a:off x="3609198" y="4442922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GB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63" name="Text Box 15"/>
          <p:cNvSpPr txBox="1">
            <a:spLocks noChangeArrowheads="1"/>
          </p:cNvSpPr>
          <p:nvPr/>
        </p:nvSpPr>
        <p:spPr bwMode="auto">
          <a:xfrm>
            <a:off x="7543800" y="4417060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GB" sz="1800" i="1" smtClean="0">
                <a:solidFill>
                  <a:srgbClr val="000099"/>
                </a:solidFill>
              </a:rPr>
              <a:t>s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230188" y="5311914"/>
            <a:ext cx="8761412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ct val="15000"/>
              </a:spcBef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Kombinovani ciklus</a:t>
            </a:r>
            <a:r>
              <a:rPr lang="en-US">
                <a:solidFill>
                  <a:srgbClr val="000066"/>
                </a:solidFill>
              </a:rPr>
              <a:t> – </a:t>
            </a:r>
            <a:r>
              <a:rPr lang="sr-Cyrl-CS" smtClean="0">
                <a:solidFill>
                  <a:srgbClr val="000066"/>
                </a:solidFill>
              </a:rPr>
              <a:t>termodinamičk</a:t>
            </a:r>
            <a:r>
              <a:rPr lang="en-U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osnov</a:t>
            </a:r>
            <a:r>
              <a:rPr lang="en-US">
                <a:solidFill>
                  <a:srgbClr val="000066"/>
                </a:solidFill>
              </a:rPr>
              <a:t>a</a:t>
            </a:r>
            <a:r>
              <a:rPr lang="sr-Cyrl-CS">
                <a:solidFill>
                  <a:srgbClr val="000066"/>
                </a:solidFill>
              </a:rPr>
              <a:t> rada savremenih dizel motora sa ubrizgavanjem </a:t>
            </a:r>
            <a:r>
              <a:rPr lang="sr-Cyrl-CS" smtClean="0">
                <a:solidFill>
                  <a:srgbClr val="000066"/>
                </a:solidFill>
              </a:rPr>
              <a:t>goriva</a:t>
            </a:r>
            <a:r>
              <a:rPr lang="en-GB" smtClean="0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230188" y="1695676"/>
            <a:ext cx="8591550" cy="24191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smtClean="0">
                <a:solidFill>
                  <a:srgbClr val="000066"/>
                </a:solidFill>
              </a:rPr>
              <a:t> W – vat,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smtClean="0">
                <a:solidFill>
                  <a:srgbClr val="000066"/>
                </a:solidFill>
              </a:rPr>
              <a:t> 1 KS = 0,735 kW,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smtClean="0">
                <a:solidFill>
                  <a:srgbClr val="000066"/>
                </a:solidFill>
              </a:rPr>
              <a:t> 1 kW = 1,35962 KS,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smtClean="0">
                <a:solidFill>
                  <a:srgbClr val="000066"/>
                </a:solidFill>
              </a:rPr>
              <a:t> jedna KS potrebna je da se telo teško 75 kg podigne 60 m za 1 minut, 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z="1800" smtClean="0">
                <a:solidFill>
                  <a:srgbClr val="000066"/>
                </a:solidFill>
              </a:rPr>
              <a:t> KS = 75 kg m/s ... prosečan </a:t>
            </a:r>
            <a:r>
              <a:rPr lang="sr-Latn-CS" sz="1800">
                <a:solidFill>
                  <a:srgbClr val="000066"/>
                </a:solidFill>
              </a:rPr>
              <a:t>konj </a:t>
            </a:r>
            <a:r>
              <a:rPr lang="sr-Latn-CS" sz="1800" smtClean="0">
                <a:solidFill>
                  <a:srgbClr val="000066"/>
                </a:solidFill>
              </a:rPr>
              <a:t>(“snažan” </a:t>
            </a:r>
            <a:r>
              <a:rPr lang="sr-Latn-CS" sz="1800">
                <a:solidFill>
                  <a:srgbClr val="000066"/>
                </a:solidFill>
              </a:rPr>
              <a:t>1 KS) u stanju je da predmet težak 75 kg </a:t>
            </a:r>
            <a:r>
              <a:rPr lang="sr-Latn-CS" sz="1800" smtClean="0">
                <a:solidFill>
                  <a:srgbClr val="000066"/>
                </a:solidFill>
              </a:rPr>
              <a:t>podigne za </a:t>
            </a:r>
            <a:r>
              <a:rPr lang="sr-Latn-CS" sz="1800">
                <a:solidFill>
                  <a:srgbClr val="000066"/>
                </a:solidFill>
              </a:rPr>
              <a:t>60 m vukući ga 1 minutu</a:t>
            </a:r>
            <a:r>
              <a:rPr lang="sr-Latn-CS" sz="1800" smtClean="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28600" y="1023068"/>
            <a:ext cx="8591550" cy="3942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800" smtClean="0">
                <a:solidFill>
                  <a:srgbClr val="000066"/>
                </a:solidFill>
              </a:rPr>
              <a:t>Jedinica za snagu – ?</a:t>
            </a:r>
            <a:endParaRPr lang="en-US" sz="18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23" name="Text Box 7"/>
          <p:cNvSpPr txBox="1">
            <a:spLocks noChangeArrowheads="1"/>
          </p:cNvSpPr>
          <p:nvPr/>
        </p:nvSpPr>
        <p:spPr bwMode="auto">
          <a:xfrm>
            <a:off x="230188" y="960438"/>
            <a:ext cx="1144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b="1"/>
              <a:t>Zadatak</a:t>
            </a:r>
          </a:p>
        </p:txBody>
      </p:sp>
      <p:sp>
        <p:nvSpPr>
          <p:cNvPr id="316424" name="Text Box 8"/>
          <p:cNvSpPr txBox="1">
            <a:spLocks noChangeArrowheads="1"/>
          </p:cNvSpPr>
          <p:nvPr/>
        </p:nvSpPr>
        <p:spPr bwMode="auto">
          <a:xfrm>
            <a:off x="230188" y="1719263"/>
            <a:ext cx="8577262" cy="411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Jednocilindrični četvorotaktni Oto motor ima sledeće karakteristike: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prečnik cilindra – 86 mm,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hod klipa – 100 mm,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početna temperatura – 47</a:t>
            </a:r>
            <a:r>
              <a:rPr lang="sr-Latn-CS" baseline="30000"/>
              <a:t>O</a:t>
            </a:r>
            <a:r>
              <a:rPr lang="sr-Latn-CS"/>
              <a:t>C,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početni pritisak – 1 bar,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maksimalna temperatura – 1800</a:t>
            </a:r>
            <a:r>
              <a:rPr lang="sr-Latn-CS" baseline="30000"/>
              <a:t>O</a:t>
            </a:r>
            <a:r>
              <a:rPr lang="sr-Latn-CS"/>
              <a:t>C,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stepen kompresije – 6,2,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broj obrtaja radilice – 1800 o/min.</a:t>
            </a:r>
          </a:p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CS"/>
              <a:t>Odrediti koristan rad i snagu u teorijskom dijagramu. Radno telo je vazduh.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84" name="Text Box 8"/>
          <p:cNvSpPr txBox="1">
            <a:spLocks noChangeArrowheads="1"/>
          </p:cNvSpPr>
          <p:nvPr/>
        </p:nvSpPr>
        <p:spPr bwMode="auto">
          <a:xfrm>
            <a:off x="230188" y="1036638"/>
            <a:ext cx="2162175" cy="228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Vazduh: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R</a:t>
            </a:r>
            <a:r>
              <a:rPr lang="sr-Latn-CS"/>
              <a:t>=287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c</a:t>
            </a:r>
            <a:r>
              <a:rPr lang="sr-Latn-CS" i="1" baseline="-25000"/>
              <a:t>v</a:t>
            </a:r>
            <a:r>
              <a:rPr lang="sr-Latn-CS"/>
              <a:t>=720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c</a:t>
            </a:r>
            <a:r>
              <a:rPr lang="sr-Latn-CS" i="1" baseline="-25000"/>
              <a:t>p</a:t>
            </a:r>
            <a:r>
              <a:rPr lang="sr-Latn-CS"/>
              <a:t>=1010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k</a:t>
            </a:r>
            <a:r>
              <a:rPr lang="sr-Latn-CS"/>
              <a:t>=1,4</a:t>
            </a:r>
            <a:endParaRPr lang="en-US"/>
          </a:p>
        </p:txBody>
      </p:sp>
      <p:sp>
        <p:nvSpPr>
          <p:cNvPr id="331785" name="Text Box 9"/>
          <p:cNvSpPr txBox="1">
            <a:spLocks noChangeArrowheads="1"/>
          </p:cNvSpPr>
          <p:nvPr/>
        </p:nvSpPr>
        <p:spPr bwMode="auto">
          <a:xfrm>
            <a:off x="268288" y="3984625"/>
            <a:ext cx="3429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Početna temperatura – 47</a:t>
            </a:r>
            <a:r>
              <a:rPr lang="sr-Latn-CS" baseline="30000"/>
              <a:t>O</a:t>
            </a:r>
            <a:r>
              <a:rPr lang="sr-Latn-CS"/>
              <a:t>C</a:t>
            </a:r>
            <a:endParaRPr lang="en-US"/>
          </a:p>
        </p:txBody>
      </p:sp>
      <p:pic>
        <p:nvPicPr>
          <p:cNvPr id="33178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7475" y="4062413"/>
            <a:ext cx="3338513" cy="3778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1787" name="Text Box 11"/>
          <p:cNvSpPr txBox="1">
            <a:spLocks noChangeArrowheads="1"/>
          </p:cNvSpPr>
          <p:nvPr/>
        </p:nvSpPr>
        <p:spPr bwMode="auto">
          <a:xfrm>
            <a:off x="268288" y="4603750"/>
            <a:ext cx="27654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Početni pritisak – 1 bar</a:t>
            </a:r>
            <a:endParaRPr lang="en-US"/>
          </a:p>
        </p:txBody>
      </p:sp>
      <p:pic>
        <p:nvPicPr>
          <p:cNvPr id="33178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40175" y="4643438"/>
            <a:ext cx="2960688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1789" name="Text Box 13"/>
          <p:cNvSpPr txBox="1">
            <a:spLocks noChangeArrowheads="1"/>
          </p:cNvSpPr>
          <p:nvPr/>
        </p:nvSpPr>
        <p:spPr bwMode="auto">
          <a:xfrm>
            <a:off x="268288" y="5362575"/>
            <a:ext cx="34559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Maks. temperatura – 1800</a:t>
            </a:r>
            <a:r>
              <a:rPr lang="sr-Latn-CS" baseline="30000"/>
              <a:t>O</a:t>
            </a:r>
            <a:r>
              <a:rPr lang="sr-Latn-CS"/>
              <a:t>C</a:t>
            </a:r>
            <a:endParaRPr lang="en-US"/>
          </a:p>
        </p:txBody>
      </p:sp>
      <p:pic>
        <p:nvPicPr>
          <p:cNvPr id="331792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3988" y="5453063"/>
            <a:ext cx="4097337" cy="352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11" name="Group 10"/>
          <p:cNvGrpSpPr/>
          <p:nvPr/>
        </p:nvGrpSpPr>
        <p:grpSpPr>
          <a:xfrm>
            <a:off x="5562600" y="990600"/>
            <a:ext cx="3237967" cy="2549673"/>
            <a:chOff x="922020" y="3774927"/>
            <a:chExt cx="3237967" cy="2549673"/>
          </a:xfrm>
        </p:grpSpPr>
        <p:sp>
          <p:nvSpPr>
            <p:cNvPr id="12" name="Freeform 11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7" name="Freeform 16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Oval 19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grpSp>
          <p:nvGrpSpPr>
            <p:cNvPr id="28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6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37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9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49" name="Group 48"/>
          <p:cNvGrpSpPr/>
          <p:nvPr/>
        </p:nvGrpSpPr>
        <p:grpSpPr>
          <a:xfrm>
            <a:off x="2088717" y="990600"/>
            <a:ext cx="3778683" cy="2730961"/>
            <a:chOff x="863600" y="1098149"/>
            <a:chExt cx="3778683" cy="2730961"/>
          </a:xfrm>
        </p:grpSpPr>
        <p:cxnSp>
          <p:nvCxnSpPr>
            <p:cNvPr id="38" name="Straight Arrow Connector 37"/>
            <p:cNvCxnSpPr/>
            <p:nvPr/>
          </p:nvCxnSpPr>
          <p:spPr bwMode="auto">
            <a:xfrm flipV="1">
              <a:off x="1221740" y="1155060"/>
              <a:ext cx="0" cy="22860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9" name="Text Box 15"/>
            <p:cNvSpPr txBox="1">
              <a:spLocks noChangeArrowheads="1"/>
            </p:cNvSpPr>
            <p:nvPr/>
          </p:nvSpPr>
          <p:spPr bwMode="auto">
            <a:xfrm>
              <a:off x="863600" y="1098149"/>
              <a:ext cx="327334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i="1" smtClean="0">
                  <a:solidFill>
                    <a:srgbClr val="000099"/>
                  </a:solidFill>
                </a:rPr>
                <a:t>p</a:t>
              </a: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40" name="Freeform 39"/>
            <p:cNvSpPr/>
            <p:nvPr/>
          </p:nvSpPr>
          <p:spPr bwMode="auto">
            <a:xfrm>
              <a:off x="1676400" y="1774061"/>
              <a:ext cx="1920240" cy="955421"/>
            </a:xfrm>
            <a:custGeom>
              <a:avLst/>
              <a:gdLst>
                <a:gd name="connsiteX0" fmla="*/ 0 w 1280160"/>
                <a:gd name="connsiteY0" fmla="*/ 0 h 591820"/>
                <a:gd name="connsiteX1" fmla="*/ 584200 w 1280160"/>
                <a:gd name="connsiteY1" fmla="*/ 449580 h 591820"/>
                <a:gd name="connsiteX2" fmla="*/ 1280160 w 1280160"/>
                <a:gd name="connsiteY2" fmla="*/ 591820 h 59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0160" h="591820">
                  <a:moveTo>
                    <a:pt x="0" y="0"/>
                  </a:moveTo>
                  <a:cubicBezTo>
                    <a:pt x="185420" y="175471"/>
                    <a:pt x="370840" y="350943"/>
                    <a:pt x="584200" y="449580"/>
                  </a:cubicBezTo>
                  <a:cubicBezTo>
                    <a:pt x="797560" y="548217"/>
                    <a:pt x="1038860" y="570018"/>
                    <a:pt x="1280160" y="591820"/>
                  </a:cubicBezTo>
                </a:path>
              </a:pathLst>
            </a:custGeom>
            <a:noFill/>
            <a:ln w="19050" cap="flat" cmpd="sng" algn="ctr">
              <a:solidFill>
                <a:srgbClr val="000066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Freeform 40"/>
            <p:cNvSpPr/>
            <p:nvPr/>
          </p:nvSpPr>
          <p:spPr bwMode="auto">
            <a:xfrm>
              <a:off x="1971041" y="1608673"/>
              <a:ext cx="1497330" cy="1463886"/>
            </a:xfrm>
            <a:custGeom>
              <a:avLst/>
              <a:gdLst>
                <a:gd name="connsiteX0" fmla="*/ 0 w 998220"/>
                <a:gd name="connsiteY0" fmla="*/ 0 h 906780"/>
                <a:gd name="connsiteX1" fmla="*/ 393700 w 998220"/>
                <a:gd name="connsiteY1" fmla="*/ 538480 h 906780"/>
                <a:gd name="connsiteX2" fmla="*/ 998220 w 998220"/>
                <a:gd name="connsiteY2" fmla="*/ 906780 h 906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98220" h="906780">
                  <a:moveTo>
                    <a:pt x="0" y="0"/>
                  </a:moveTo>
                  <a:cubicBezTo>
                    <a:pt x="113665" y="193675"/>
                    <a:pt x="227330" y="387350"/>
                    <a:pt x="393700" y="538480"/>
                  </a:cubicBezTo>
                  <a:cubicBezTo>
                    <a:pt x="560070" y="689610"/>
                    <a:pt x="998220" y="906780"/>
                    <a:pt x="998220" y="906780"/>
                  </a:cubicBezTo>
                </a:path>
              </a:pathLst>
            </a:custGeom>
            <a:noFill/>
            <a:ln w="1905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Oval 41"/>
            <p:cNvSpPr/>
            <p:nvPr/>
          </p:nvSpPr>
          <p:spPr bwMode="auto">
            <a:xfrm rot="2628319">
              <a:off x="2586864" y="2491614"/>
              <a:ext cx="91440" cy="91440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 bwMode="auto">
            <a:xfrm flipV="1">
              <a:off x="1219200" y="3429000"/>
              <a:ext cx="3383280" cy="254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4" name="Text Box 15"/>
            <p:cNvSpPr txBox="1">
              <a:spLocks noChangeArrowheads="1"/>
            </p:cNvSpPr>
            <p:nvPr/>
          </p:nvSpPr>
          <p:spPr bwMode="auto">
            <a:xfrm>
              <a:off x="4259094" y="3429000"/>
              <a:ext cx="312906" cy="4001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i="1" smtClean="0">
                  <a:solidFill>
                    <a:srgbClr val="000099"/>
                  </a:solidFill>
                </a:rPr>
                <a:t>v</a:t>
              </a:r>
              <a:endParaRPr lang="en-US" i="1">
                <a:solidFill>
                  <a:srgbClr val="000099"/>
                </a:solidFill>
              </a:endParaRPr>
            </a:p>
          </p:txBody>
        </p:sp>
        <p:sp>
          <p:nvSpPr>
            <p:cNvPr id="45" name="Text Box 15"/>
            <p:cNvSpPr txBox="1">
              <a:spLocks noChangeArrowheads="1"/>
            </p:cNvSpPr>
            <p:nvPr/>
          </p:nvSpPr>
          <p:spPr bwMode="auto">
            <a:xfrm rot="444224">
              <a:off x="3444707" y="2607525"/>
              <a:ext cx="989118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400" i="1" smtClean="0">
                  <a:solidFill>
                    <a:srgbClr val="000099"/>
                  </a:solidFill>
                </a:rPr>
                <a:t>T</a:t>
              </a:r>
              <a:r>
                <a:rPr lang="en-US" sz="1400" smtClean="0">
                  <a:solidFill>
                    <a:srgbClr val="000099"/>
                  </a:solidFill>
                </a:rPr>
                <a:t>=const.</a:t>
              </a:r>
              <a:endParaRPr lang="en-US" sz="1400" baseline="-25000">
                <a:solidFill>
                  <a:srgbClr val="000099"/>
                </a:solidFill>
              </a:endParaRPr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3406140" y="2857500"/>
              <a:ext cx="1236143" cy="383048"/>
              <a:chOff x="6460057" y="5327215"/>
              <a:chExt cx="1236143" cy="383048"/>
            </a:xfrm>
          </p:grpSpPr>
          <p:sp>
            <p:nvSpPr>
              <p:cNvPr id="47" name="Text Box 27"/>
              <p:cNvSpPr txBox="1">
                <a:spLocks noChangeArrowheads="1"/>
              </p:cNvSpPr>
              <p:nvPr/>
            </p:nvSpPr>
            <p:spPr bwMode="auto">
              <a:xfrm>
                <a:off x="6460057" y="5359398"/>
                <a:ext cx="1236143" cy="3508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400" i="1" smtClean="0">
                    <a:solidFill>
                      <a:schemeClr val="bg1"/>
                    </a:solidFill>
                  </a:rPr>
                  <a:t>p v  = const.</a:t>
                </a:r>
                <a:endParaRPr lang="en-US" sz="1400">
                  <a:solidFill>
                    <a:schemeClr val="bg1"/>
                  </a:solidFill>
                </a:endParaRPr>
              </a:p>
            </p:txBody>
          </p:sp>
          <p:sp>
            <p:nvSpPr>
              <p:cNvPr id="48" name="Text Box 27"/>
              <p:cNvSpPr txBox="1">
                <a:spLocks noChangeArrowheads="1"/>
              </p:cNvSpPr>
              <p:nvPr/>
            </p:nvSpPr>
            <p:spPr bwMode="auto">
              <a:xfrm>
                <a:off x="6710688" y="5327215"/>
                <a:ext cx="330192" cy="3508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4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400">
                  <a:solidFill>
                    <a:schemeClr val="bg1"/>
                  </a:solidFill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3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9" name="Text Box 9"/>
          <p:cNvSpPr txBox="1">
            <a:spLocks noChangeArrowheads="1"/>
          </p:cNvSpPr>
          <p:nvPr/>
        </p:nvSpPr>
        <p:spPr bwMode="auto">
          <a:xfrm>
            <a:off x="153988" y="1036638"/>
            <a:ext cx="27384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stepen kompresije–6,2</a:t>
            </a:r>
            <a:endParaRPr lang="en-US"/>
          </a:p>
        </p:txBody>
      </p:sp>
      <p:pic>
        <p:nvPicPr>
          <p:cNvPr id="33281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1463" y="974725"/>
            <a:ext cx="2581275" cy="700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2813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1835150"/>
            <a:ext cx="4402137" cy="1290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2814" name="Text Box 14"/>
          <p:cNvSpPr txBox="1">
            <a:spLocks noChangeArrowheads="1"/>
          </p:cNvSpPr>
          <p:nvPr/>
        </p:nvSpPr>
        <p:spPr bwMode="auto">
          <a:xfrm>
            <a:off x="153988" y="3617913"/>
            <a:ext cx="3217862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prečnik cilindra:	d=0,086 m</a:t>
            </a:r>
          </a:p>
          <a:p>
            <a:pPr>
              <a:tabLst>
                <a:tab pos="409575" algn="l"/>
              </a:tabLst>
            </a:pPr>
            <a:r>
              <a:rPr lang="sr-Latn-CS"/>
              <a:t>hod klipa:	s=0,1 m</a:t>
            </a:r>
            <a:endParaRPr lang="en-US"/>
          </a:p>
        </p:txBody>
      </p:sp>
      <p:pic>
        <p:nvPicPr>
          <p:cNvPr id="332815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63" y="4567238"/>
            <a:ext cx="2125662" cy="137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2816" name="Picture 1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63" y="4579938"/>
            <a:ext cx="3263900" cy="1174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2817" name="Line 17"/>
          <p:cNvSpPr>
            <a:spLocks noChangeShapeType="1"/>
          </p:cNvSpPr>
          <p:nvPr/>
        </p:nvSpPr>
        <p:spPr bwMode="auto">
          <a:xfrm>
            <a:off x="2751138" y="5249863"/>
            <a:ext cx="530225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5562600" y="990600"/>
            <a:ext cx="3237967" cy="2549673"/>
            <a:chOff x="922020" y="3774927"/>
            <a:chExt cx="3237967" cy="2549673"/>
          </a:xfrm>
        </p:grpSpPr>
        <p:sp>
          <p:nvSpPr>
            <p:cNvPr id="11" name="Freeform 10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6" name="Freeform 15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Oval 18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grpSp>
          <p:nvGrpSpPr>
            <p:cNvPr id="27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36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8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33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328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328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14" grpId="0"/>
      <p:bldP spid="33281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38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763" y="1038225"/>
            <a:ext cx="4705350" cy="696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383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3" y="1987550"/>
            <a:ext cx="4402137" cy="1212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383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2263" y="3808413"/>
            <a:ext cx="4173537" cy="1770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3836" name="Line 12"/>
          <p:cNvSpPr>
            <a:spLocks noChangeShapeType="1"/>
          </p:cNvSpPr>
          <p:nvPr/>
        </p:nvSpPr>
        <p:spPr bwMode="auto">
          <a:xfrm flipH="1">
            <a:off x="1649413" y="3821113"/>
            <a:ext cx="304800" cy="6842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3837" name="Text Box 13"/>
          <p:cNvSpPr txBox="1">
            <a:spLocks noChangeArrowheads="1"/>
          </p:cNvSpPr>
          <p:nvPr/>
        </p:nvSpPr>
        <p:spPr bwMode="auto">
          <a:xfrm>
            <a:off x="1898650" y="3897313"/>
            <a:ext cx="268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333838" name="Line 14"/>
          <p:cNvSpPr>
            <a:spLocks noChangeShapeType="1"/>
          </p:cNvSpPr>
          <p:nvPr/>
        </p:nvSpPr>
        <p:spPr bwMode="auto">
          <a:xfrm>
            <a:off x="322263" y="4643438"/>
            <a:ext cx="1593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562600" y="990600"/>
            <a:ext cx="3237967" cy="2549673"/>
            <a:chOff x="922020" y="3774927"/>
            <a:chExt cx="3237967" cy="2549673"/>
          </a:xfrm>
        </p:grpSpPr>
        <p:sp>
          <p:nvSpPr>
            <p:cNvPr id="10" name="Freeform 9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5" name="Freeform 14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Oval 17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grpSp>
          <p:nvGrpSpPr>
            <p:cNvPr id="26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32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485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1076325"/>
            <a:ext cx="4629150" cy="1244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485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2822575"/>
            <a:ext cx="3870325" cy="187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4858" name="Line 10"/>
          <p:cNvSpPr>
            <a:spLocks noChangeShapeType="1"/>
          </p:cNvSpPr>
          <p:nvPr/>
        </p:nvSpPr>
        <p:spPr bwMode="auto">
          <a:xfrm flipH="1">
            <a:off x="1535113" y="2846388"/>
            <a:ext cx="304800" cy="6842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4859" name="Text Box 11"/>
          <p:cNvSpPr txBox="1">
            <a:spLocks noChangeArrowheads="1"/>
          </p:cNvSpPr>
          <p:nvPr/>
        </p:nvSpPr>
        <p:spPr bwMode="auto">
          <a:xfrm>
            <a:off x="1784350" y="2922588"/>
            <a:ext cx="268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334860" name="Line 12"/>
          <p:cNvSpPr>
            <a:spLocks noChangeShapeType="1"/>
          </p:cNvSpPr>
          <p:nvPr/>
        </p:nvSpPr>
        <p:spPr bwMode="auto">
          <a:xfrm>
            <a:off x="207963" y="3668713"/>
            <a:ext cx="1593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562600" y="990600"/>
            <a:ext cx="3237967" cy="2549673"/>
            <a:chOff x="922020" y="3774927"/>
            <a:chExt cx="3237967" cy="2549673"/>
          </a:xfrm>
        </p:grpSpPr>
        <p:sp>
          <p:nvSpPr>
            <p:cNvPr id="9" name="Freeform 8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4" name="Freeform 13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Oval 16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grpSp>
          <p:nvGrpSpPr>
            <p:cNvPr id="25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3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31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88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923925"/>
            <a:ext cx="3946525" cy="17065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588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3" y="3429000"/>
            <a:ext cx="2808287" cy="1852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5" name="Group 4"/>
          <p:cNvGrpSpPr/>
          <p:nvPr/>
        </p:nvGrpSpPr>
        <p:grpSpPr>
          <a:xfrm>
            <a:off x="5562600" y="990600"/>
            <a:ext cx="3237967" cy="2549673"/>
            <a:chOff x="922020" y="3774927"/>
            <a:chExt cx="3237967" cy="2549673"/>
          </a:xfrm>
        </p:grpSpPr>
        <p:sp>
          <p:nvSpPr>
            <p:cNvPr id="6" name="Freeform 5"/>
            <p:cNvSpPr>
              <a:spLocks noChangeAspect="1"/>
            </p:cNvSpPr>
            <p:nvPr/>
          </p:nvSpPr>
          <p:spPr bwMode="auto">
            <a:xfrm rot="20117235">
              <a:off x="2221917" y="440541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 bwMode="auto">
            <a:xfrm flipH="1" flipV="1">
              <a:off x="1276350" y="3800728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" name="Straight Arrow Connector 7"/>
            <p:cNvCxnSpPr/>
            <p:nvPr/>
          </p:nvCxnSpPr>
          <p:spPr bwMode="auto">
            <a:xfrm>
              <a:off x="1287780" y="5995919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922020" y="3774927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3653536" y="5955268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1" name="Freeform 10"/>
            <p:cNvSpPr>
              <a:spLocks noChangeAspect="1"/>
            </p:cNvSpPr>
            <p:nvPr/>
          </p:nvSpPr>
          <p:spPr bwMode="auto">
            <a:xfrm rot="20314463">
              <a:off x="2218106" y="3883448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V="1">
              <a:off x="1927860" y="4126757"/>
              <a:ext cx="0" cy="5334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3467100" y="5284997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Oval 13"/>
            <p:cNvSpPr/>
            <p:nvPr/>
          </p:nvSpPr>
          <p:spPr bwMode="auto">
            <a:xfrm rot="2628319">
              <a:off x="1892655" y="464344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 rot="2628319">
              <a:off x="1892200" y="405045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2628319">
              <a:off x="3428392" y="5708569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2628319">
              <a:off x="3428900" y="52353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3459480" y="56312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3383280" y="497588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1638300" y="452630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1638300" y="3886222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2514600" y="4358662"/>
              <a:ext cx="1371600" cy="483561"/>
              <a:chOff x="1805940" y="2880360"/>
              <a:chExt cx="1371600" cy="483561"/>
            </a:xfrm>
          </p:grpSpPr>
          <p:sp>
            <p:nvSpPr>
              <p:cNvPr id="30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3" name="Group 38"/>
            <p:cNvGrpSpPr/>
            <p:nvPr/>
          </p:nvGrpSpPr>
          <p:grpSpPr>
            <a:xfrm rot="1690932">
              <a:off x="1798320" y="5354927"/>
              <a:ext cx="1371600" cy="483561"/>
              <a:chOff x="1089660" y="3936039"/>
              <a:chExt cx="1371600" cy="483561"/>
            </a:xfrm>
          </p:grpSpPr>
          <p:sp>
            <p:nvSpPr>
              <p:cNvPr id="28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1287780" y="400814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dov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>
              <a:off x="1424940" y="44348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3558540" y="5044462"/>
              <a:ext cx="601447" cy="4277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smtClean="0">
                  <a:solidFill>
                    <a:schemeClr val="bg1"/>
                  </a:solidFill>
                </a:rPr>
                <a:t>q</a:t>
              </a:r>
              <a:r>
                <a:rPr lang="en-US" i="1" baseline="-25000" smtClean="0">
                  <a:solidFill>
                    <a:schemeClr val="bg1"/>
                  </a:solidFill>
                </a:rPr>
                <a:t>odv</a:t>
              </a:r>
              <a:endParaRPr lang="en-US" i="1">
                <a:solidFill>
                  <a:schemeClr val="bg1"/>
                </a:solidFill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>
              <a:off x="3276600" y="5501662"/>
              <a:ext cx="640080" cy="0"/>
            </a:xfrm>
            <a:prstGeom prst="straightConnector1">
              <a:avLst/>
            </a:prstGeom>
            <a:noFill/>
            <a:ln w="41275" cap="flat" cmpd="dbl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903" name="Text Box 7"/>
          <p:cNvSpPr txBox="1">
            <a:spLocks noChangeArrowheads="1"/>
          </p:cNvSpPr>
          <p:nvPr/>
        </p:nvSpPr>
        <p:spPr bwMode="auto">
          <a:xfrm>
            <a:off x="230188" y="960438"/>
            <a:ext cx="1144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b="1"/>
              <a:t>Zadatak</a:t>
            </a:r>
          </a:p>
        </p:txBody>
      </p:sp>
      <p:sp>
        <p:nvSpPr>
          <p:cNvPr id="336904" name="Text Box 8"/>
          <p:cNvSpPr txBox="1">
            <a:spLocks noChangeArrowheads="1"/>
          </p:cNvSpPr>
          <p:nvPr/>
        </p:nvSpPr>
        <p:spPr bwMode="auto">
          <a:xfrm>
            <a:off x="230188" y="1568450"/>
            <a:ext cx="8591550" cy="4022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	Kombinovani Sabateov ciklus ima vazduh kao radno telo sa sledećim poznatim veličinama: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na početku kompresije pritisak i temperatura su p</a:t>
            </a:r>
            <a:r>
              <a:rPr lang="sr-Latn-CS" baseline="-25000"/>
              <a:t>1</a:t>
            </a:r>
            <a:r>
              <a:rPr lang="sr-Latn-CS"/>
              <a:t>=10</a:t>
            </a:r>
            <a:r>
              <a:rPr lang="sr-Latn-CS" baseline="30000"/>
              <a:t>5</a:t>
            </a:r>
            <a:r>
              <a:rPr lang="sr-Latn-CS"/>
              <a:t> Pa, T</a:t>
            </a:r>
            <a:r>
              <a:rPr lang="sr-Latn-CS" baseline="-25000"/>
              <a:t>1</a:t>
            </a:r>
            <a:r>
              <a:rPr lang="sr-Latn-CS"/>
              <a:t>=280 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maksimalna temperatura radnog tela u ciklusu je 1800 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stepen kompresije je 10,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ukupna dovedena količina toplote je 925 kJ/kg</a:t>
            </a:r>
            <a:r>
              <a:rPr lang="en-US"/>
              <a:t>.</a:t>
            </a:r>
            <a:endParaRPr lang="sr-Latn-CS"/>
          </a:p>
          <a:p>
            <a:pPr>
              <a:buClr>
                <a:srgbClr val="000000"/>
              </a:buClr>
              <a:tabLst>
                <a:tab pos="409575" algn="l"/>
              </a:tabLst>
            </a:pPr>
            <a:r>
              <a:rPr lang="sr-Latn-CS"/>
              <a:t>	Potrebno je odrediti</a:t>
            </a:r>
            <a:r>
              <a:rPr lang="sr-Latn-CS" smtClean="0"/>
              <a:t>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 smtClean="0"/>
              <a:t> veličine stanja u karakterističnim tačkama ciklusa,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 smtClean="0"/>
              <a:t> </a:t>
            </a:r>
            <a:r>
              <a:rPr lang="sr-Latn-CS"/>
              <a:t>termodinamički stepen iskorišćenja.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8" name="Text Box 8"/>
          <p:cNvSpPr txBox="1">
            <a:spLocks noChangeArrowheads="1"/>
          </p:cNvSpPr>
          <p:nvPr/>
        </p:nvSpPr>
        <p:spPr bwMode="auto">
          <a:xfrm>
            <a:off x="230188" y="1036638"/>
            <a:ext cx="2162175" cy="228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Vazduh: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R</a:t>
            </a:r>
            <a:r>
              <a:rPr lang="sr-Latn-CS"/>
              <a:t>=287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c</a:t>
            </a:r>
            <a:r>
              <a:rPr lang="sr-Latn-CS" i="1" baseline="-25000"/>
              <a:t>v</a:t>
            </a:r>
            <a:r>
              <a:rPr lang="sr-Latn-CS"/>
              <a:t>=720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c</a:t>
            </a:r>
            <a:r>
              <a:rPr lang="sr-Latn-CS" i="1" baseline="-25000"/>
              <a:t>p</a:t>
            </a:r>
            <a:r>
              <a:rPr lang="sr-Latn-CS"/>
              <a:t>=1010 J/kgK,</a:t>
            </a:r>
          </a:p>
          <a:p>
            <a:pPr>
              <a:buClr>
                <a:srgbClr val="000000"/>
              </a:buClr>
              <a:buFont typeface="Wingdings" pitchFamily="2" charset="2"/>
              <a:buChar char="Ø"/>
              <a:tabLst>
                <a:tab pos="409575" algn="l"/>
              </a:tabLst>
            </a:pPr>
            <a:r>
              <a:rPr lang="sr-Latn-CS"/>
              <a:t> </a:t>
            </a:r>
            <a:r>
              <a:rPr lang="sr-Latn-CS" i="1"/>
              <a:t>k</a:t>
            </a:r>
            <a:r>
              <a:rPr lang="sr-Latn-CS"/>
              <a:t>=1,4</a:t>
            </a:r>
            <a:endParaRPr lang="en-US"/>
          </a:p>
        </p:txBody>
      </p:sp>
      <p:pic>
        <p:nvPicPr>
          <p:cNvPr id="33792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3" y="3505200"/>
            <a:ext cx="4249737" cy="422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7930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3" y="4035425"/>
            <a:ext cx="4287837" cy="769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3793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6863" y="4870450"/>
            <a:ext cx="4957762" cy="1387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95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849313"/>
            <a:ext cx="3187700" cy="24368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8956" name="Line 12"/>
          <p:cNvSpPr>
            <a:spLocks noChangeShapeType="1"/>
          </p:cNvSpPr>
          <p:nvPr/>
        </p:nvSpPr>
        <p:spPr bwMode="auto">
          <a:xfrm flipH="1">
            <a:off x="1560513" y="877888"/>
            <a:ext cx="304800" cy="6842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8957" name="Text Box 13"/>
          <p:cNvSpPr txBox="1">
            <a:spLocks noChangeArrowheads="1"/>
          </p:cNvSpPr>
          <p:nvPr/>
        </p:nvSpPr>
        <p:spPr bwMode="auto">
          <a:xfrm>
            <a:off x="1809750" y="954088"/>
            <a:ext cx="268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338958" name="Line 14"/>
          <p:cNvSpPr>
            <a:spLocks noChangeShapeType="1"/>
          </p:cNvSpPr>
          <p:nvPr/>
        </p:nvSpPr>
        <p:spPr bwMode="auto">
          <a:xfrm>
            <a:off x="233363" y="1700213"/>
            <a:ext cx="1593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338959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2263" y="3960813"/>
            <a:ext cx="2959100" cy="763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39" name="Group 38"/>
          <p:cNvGrpSpPr/>
          <p:nvPr/>
        </p:nvGrpSpPr>
        <p:grpSpPr>
          <a:xfrm>
            <a:off x="5474970" y="1115525"/>
            <a:ext cx="3059430" cy="2614692"/>
            <a:chOff x="5474970" y="1115525"/>
            <a:chExt cx="3059430" cy="2614692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6484620" y="1699765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Freeform 8"/>
            <p:cNvSpPr>
              <a:spLocks noChangeAspect="1"/>
            </p:cNvSpPr>
            <p:nvPr/>
          </p:nvSpPr>
          <p:spPr bwMode="auto">
            <a:xfrm rot="20117235">
              <a:off x="6774867" y="174601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5829300" y="114132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5840730" y="333651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5474970" y="111552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3" name="Freeform 12"/>
            <p:cNvSpPr>
              <a:spLocks noChangeAspect="1"/>
            </p:cNvSpPr>
            <p:nvPr/>
          </p:nvSpPr>
          <p:spPr bwMode="auto">
            <a:xfrm rot="20458628">
              <a:off x="7093851" y="1533928"/>
              <a:ext cx="731520" cy="1234235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 flipV="1">
              <a:off x="6480810" y="1657855"/>
              <a:ext cx="0" cy="36576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8020050" y="262559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Oval 15"/>
            <p:cNvSpPr/>
            <p:nvPr/>
          </p:nvSpPr>
          <p:spPr bwMode="auto">
            <a:xfrm rot="2628319">
              <a:off x="6445605" y="19840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2628319">
              <a:off x="6445150" y="166431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2628319">
              <a:off x="7981342" y="30491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2628319">
              <a:off x="7981850" y="257596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8012430" y="29718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7936230" y="231648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6229350" y="19431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6320790" y="13754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grpSp>
          <p:nvGrpSpPr>
            <p:cNvPr id="24" name="Group 39"/>
            <p:cNvGrpSpPr/>
            <p:nvPr/>
          </p:nvGrpSpPr>
          <p:grpSpPr>
            <a:xfrm>
              <a:off x="7162800" y="1752600"/>
              <a:ext cx="1371600" cy="483561"/>
              <a:chOff x="1805940" y="2880360"/>
              <a:chExt cx="1371600" cy="483561"/>
            </a:xfrm>
          </p:grpSpPr>
          <p:sp>
            <p:nvSpPr>
              <p:cNvPr id="25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" name="Group 38"/>
            <p:cNvGrpSpPr/>
            <p:nvPr/>
          </p:nvGrpSpPr>
          <p:grpSpPr>
            <a:xfrm rot="1690932">
              <a:off x="6351270" y="2695525"/>
              <a:ext cx="1371600" cy="483561"/>
              <a:chOff x="1089660" y="3936039"/>
              <a:chExt cx="1371600" cy="483561"/>
            </a:xfrm>
          </p:grpSpPr>
          <p:sp>
            <p:nvSpPr>
              <p:cNvPr id="28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4" name="Oval 33"/>
            <p:cNvSpPr/>
            <p:nvPr/>
          </p:nvSpPr>
          <p:spPr bwMode="auto">
            <a:xfrm rot="2628319">
              <a:off x="6893040" y="1664873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Text Box 15"/>
            <p:cNvSpPr txBox="1">
              <a:spLocks noChangeArrowheads="1"/>
            </p:cNvSpPr>
            <p:nvPr/>
          </p:nvSpPr>
          <p:spPr bwMode="auto">
            <a:xfrm>
              <a:off x="6815916" y="1379223"/>
              <a:ext cx="36740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r>
                <a:rPr lang="en-GB" sz="1600" smtClean="0">
                  <a:solidFill>
                    <a:srgbClr val="000099"/>
                  </a:solidFill>
                </a:rPr>
                <a:t>`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38" name="Text Box 15"/>
            <p:cNvSpPr txBox="1">
              <a:spLocks noChangeArrowheads="1"/>
            </p:cNvSpPr>
            <p:nvPr/>
          </p:nvSpPr>
          <p:spPr bwMode="auto">
            <a:xfrm>
              <a:off x="8136890" y="3360885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GB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97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1228725"/>
            <a:ext cx="4781550" cy="398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9977" name="Text Box 9"/>
          <p:cNvSpPr txBox="1">
            <a:spLocks noChangeArrowheads="1"/>
          </p:cNvSpPr>
          <p:nvPr/>
        </p:nvSpPr>
        <p:spPr bwMode="auto">
          <a:xfrm>
            <a:off x="153988" y="1947863"/>
            <a:ext cx="4316412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maksimalna temperatura radnog tela</a:t>
            </a:r>
            <a:endParaRPr lang="en-US"/>
          </a:p>
          <a:p>
            <a:pPr>
              <a:tabLst>
                <a:tab pos="409575" algn="l"/>
              </a:tabLst>
            </a:pPr>
            <a:r>
              <a:rPr lang="sr-Latn-CS"/>
              <a:t>u ciklusu je 1800 K</a:t>
            </a:r>
            <a:r>
              <a:rPr lang="en-US"/>
              <a:t> – T</a:t>
            </a:r>
            <a:r>
              <a:rPr lang="en-US" baseline="-25000"/>
              <a:t>3`</a:t>
            </a:r>
            <a:r>
              <a:rPr lang="en-US"/>
              <a:t>=1800 K</a:t>
            </a:r>
          </a:p>
        </p:txBody>
      </p:sp>
      <p:pic>
        <p:nvPicPr>
          <p:cNvPr id="33997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1113" y="1139825"/>
            <a:ext cx="450850" cy="53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39979" name="Line 11"/>
          <p:cNvSpPr>
            <a:spLocks noChangeShapeType="1"/>
          </p:cNvSpPr>
          <p:nvPr/>
        </p:nvSpPr>
        <p:spPr bwMode="auto">
          <a:xfrm flipH="1">
            <a:off x="1839913" y="1744663"/>
            <a:ext cx="784225" cy="25955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9980" name="Text Box 12"/>
          <p:cNvSpPr txBox="1">
            <a:spLocks noChangeArrowheads="1"/>
          </p:cNvSpPr>
          <p:nvPr/>
        </p:nvSpPr>
        <p:spPr bwMode="auto">
          <a:xfrm>
            <a:off x="230188" y="3162300"/>
            <a:ext cx="3954462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ukupna dovedena količina toplote</a:t>
            </a:r>
            <a:endParaRPr lang="en-US"/>
          </a:p>
          <a:p>
            <a:pPr>
              <a:tabLst>
                <a:tab pos="409575" algn="l"/>
              </a:tabLst>
            </a:pPr>
            <a:r>
              <a:rPr lang="sr-Latn-CS"/>
              <a:t>je 925 kJ/kg</a:t>
            </a:r>
            <a:r>
              <a:rPr lang="en-US"/>
              <a:t> – q</a:t>
            </a:r>
            <a:r>
              <a:rPr lang="en-US" baseline="-25000"/>
              <a:t>23`</a:t>
            </a:r>
            <a:r>
              <a:rPr lang="en-US"/>
              <a:t>= </a:t>
            </a:r>
            <a:r>
              <a:rPr lang="sr-Latn-CS"/>
              <a:t>925 kJ/kg</a:t>
            </a:r>
            <a:endParaRPr lang="en-US"/>
          </a:p>
        </p:txBody>
      </p:sp>
      <p:pic>
        <p:nvPicPr>
          <p:cNvPr id="339981" name="Picture 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163" y="4491038"/>
            <a:ext cx="3665537" cy="8001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9" name="Group 8"/>
          <p:cNvGrpSpPr/>
          <p:nvPr/>
        </p:nvGrpSpPr>
        <p:grpSpPr>
          <a:xfrm>
            <a:off x="5474970" y="1115525"/>
            <a:ext cx="3059430" cy="2614692"/>
            <a:chOff x="5474970" y="1115525"/>
            <a:chExt cx="3059430" cy="2614692"/>
          </a:xfrm>
        </p:grpSpPr>
        <p:cxnSp>
          <p:nvCxnSpPr>
            <p:cNvPr id="10" name="Straight Connector 9"/>
            <p:cNvCxnSpPr/>
            <p:nvPr/>
          </p:nvCxnSpPr>
          <p:spPr bwMode="auto">
            <a:xfrm>
              <a:off x="6484620" y="1699765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Freeform 10"/>
            <p:cNvSpPr>
              <a:spLocks noChangeAspect="1"/>
            </p:cNvSpPr>
            <p:nvPr/>
          </p:nvSpPr>
          <p:spPr bwMode="auto">
            <a:xfrm rot="20117235">
              <a:off x="6774867" y="174601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5829300" y="114132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5840730" y="333651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5474970" y="111552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5" name="Freeform 14"/>
            <p:cNvSpPr>
              <a:spLocks noChangeAspect="1"/>
            </p:cNvSpPr>
            <p:nvPr/>
          </p:nvSpPr>
          <p:spPr bwMode="auto">
            <a:xfrm rot="20458628">
              <a:off x="7093851" y="1533928"/>
              <a:ext cx="731520" cy="1234235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 flipV="1">
              <a:off x="6480810" y="1657855"/>
              <a:ext cx="0" cy="36576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8020050" y="262559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Oval 17"/>
            <p:cNvSpPr/>
            <p:nvPr/>
          </p:nvSpPr>
          <p:spPr bwMode="auto">
            <a:xfrm rot="2628319">
              <a:off x="6445605" y="19840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Oval 18"/>
            <p:cNvSpPr/>
            <p:nvPr/>
          </p:nvSpPr>
          <p:spPr bwMode="auto">
            <a:xfrm rot="2628319">
              <a:off x="6445150" y="166431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7981342" y="30491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7981850" y="257596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8012430" y="29718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7936230" y="231648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6229350" y="19431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6320790" y="13754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grpSp>
          <p:nvGrpSpPr>
            <p:cNvPr id="26" name="Group 39"/>
            <p:cNvGrpSpPr/>
            <p:nvPr/>
          </p:nvGrpSpPr>
          <p:grpSpPr>
            <a:xfrm>
              <a:off x="7162800" y="1752600"/>
              <a:ext cx="1371600" cy="483561"/>
              <a:chOff x="1805940" y="2880360"/>
              <a:chExt cx="1371600" cy="483561"/>
            </a:xfrm>
          </p:grpSpPr>
          <p:sp>
            <p:nvSpPr>
              <p:cNvPr id="33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" name="Group 38"/>
            <p:cNvGrpSpPr/>
            <p:nvPr/>
          </p:nvGrpSpPr>
          <p:grpSpPr>
            <a:xfrm rot="1690932">
              <a:off x="6351270" y="2695525"/>
              <a:ext cx="1371600" cy="483561"/>
              <a:chOff x="1089660" y="3936039"/>
              <a:chExt cx="1371600" cy="483561"/>
            </a:xfrm>
          </p:grpSpPr>
          <p:sp>
            <p:nvSpPr>
              <p:cNvPr id="31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8" name="Oval 27"/>
            <p:cNvSpPr/>
            <p:nvPr/>
          </p:nvSpPr>
          <p:spPr bwMode="auto">
            <a:xfrm rot="2628319">
              <a:off x="6893040" y="1664873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 Box 15"/>
            <p:cNvSpPr txBox="1">
              <a:spLocks noChangeArrowheads="1"/>
            </p:cNvSpPr>
            <p:nvPr/>
          </p:nvSpPr>
          <p:spPr bwMode="auto">
            <a:xfrm>
              <a:off x="6815916" y="1379223"/>
              <a:ext cx="36740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r>
                <a:rPr lang="en-GB" sz="1600" smtClean="0">
                  <a:solidFill>
                    <a:srgbClr val="000099"/>
                  </a:solidFill>
                </a:rPr>
                <a:t>`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30" name="Text Box 15"/>
            <p:cNvSpPr txBox="1">
              <a:spLocks noChangeArrowheads="1"/>
            </p:cNvSpPr>
            <p:nvPr/>
          </p:nvSpPr>
          <p:spPr bwMode="auto">
            <a:xfrm>
              <a:off x="8136890" y="3360885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GB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39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39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30188" y="1098352"/>
            <a:ext cx="8591550" cy="46166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i="1">
                <a:solidFill>
                  <a:srgbClr val="000066"/>
                </a:solidFill>
              </a:rPr>
              <a:t>Klipni motori unutrašnjeg </a:t>
            </a:r>
            <a:r>
              <a:rPr lang="sr-Cyrl-CS" i="1" smtClean="0">
                <a:solidFill>
                  <a:srgbClr val="000066"/>
                </a:solidFill>
              </a:rPr>
              <a:t>sagorevanja</a:t>
            </a:r>
            <a:r>
              <a:rPr lang="sr-Latn-RS" smtClean="0">
                <a:solidFill>
                  <a:srgbClr val="000066"/>
                </a:solidFill>
              </a:rPr>
              <a:t>:</a:t>
            </a:r>
          </a:p>
          <a:p>
            <a:pPr algn="ctr"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hemijsk</a:t>
            </a:r>
            <a:r>
              <a:rPr lang="sr-Latn-RS" smtClean="0">
                <a:solidFill>
                  <a:srgbClr val="000066"/>
                </a:solidFill>
              </a:rPr>
              <a:t>a</a:t>
            </a:r>
            <a:r>
              <a:rPr lang="sr-Cyrl-CS" smtClean="0">
                <a:solidFill>
                  <a:srgbClr val="000066"/>
                </a:solidFill>
              </a:rPr>
              <a:t> energij</a:t>
            </a:r>
            <a:r>
              <a:rPr lang="sr-Latn-RS" smtClean="0">
                <a:solidFill>
                  <a:srgbClr val="000066"/>
                </a:solidFill>
              </a:rPr>
              <a:t>a</a:t>
            </a:r>
            <a:r>
              <a:rPr lang="sr-Cyrl-CS" smtClean="0">
                <a:solidFill>
                  <a:srgbClr val="000066"/>
                </a:solidFill>
              </a:rPr>
              <a:t> goriv</a:t>
            </a:r>
            <a:r>
              <a:rPr lang="sr-Latn-RS" smtClean="0">
                <a:solidFill>
                  <a:srgbClr val="000066"/>
                </a:solidFill>
              </a:rPr>
              <a:t>a</a:t>
            </a:r>
          </a:p>
          <a:p>
            <a:pPr algn="ctr">
              <a:tabLst>
                <a:tab pos="409575" algn="l"/>
              </a:tabLst>
            </a:pPr>
            <a:endParaRPr lang="sr-Latn-RS" smtClean="0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sagorevanj</a:t>
            </a:r>
            <a:r>
              <a:rPr lang="sr-Latn-RS" smtClean="0">
                <a:solidFill>
                  <a:srgbClr val="000066"/>
                </a:solidFill>
              </a:rPr>
              <a:t>e</a:t>
            </a:r>
          </a:p>
          <a:p>
            <a:pPr algn="ctr">
              <a:tabLst>
                <a:tab pos="409575" algn="l"/>
              </a:tabLst>
            </a:pPr>
            <a:endParaRPr lang="sr-Latn-RS" smtClean="0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transform</a:t>
            </a:r>
            <a:r>
              <a:rPr lang="sr-Latn-RS" smtClean="0">
                <a:solidFill>
                  <a:srgbClr val="000066"/>
                </a:solidFill>
              </a:rPr>
              <a:t>acija </a:t>
            </a:r>
            <a:r>
              <a:rPr lang="sr-Cyrl-CS" smtClean="0">
                <a:solidFill>
                  <a:srgbClr val="000066"/>
                </a:solidFill>
              </a:rPr>
              <a:t>u </a:t>
            </a:r>
            <a:r>
              <a:rPr lang="sr-Cyrl-CS">
                <a:solidFill>
                  <a:srgbClr val="000066"/>
                </a:solidFill>
              </a:rPr>
              <a:t>potencijalnu energiju produkata </a:t>
            </a:r>
            <a:r>
              <a:rPr lang="sr-Cyrl-CS" smtClean="0">
                <a:solidFill>
                  <a:srgbClr val="000066"/>
                </a:solidFill>
              </a:rPr>
              <a:t>sagorevanja</a:t>
            </a:r>
            <a:endParaRPr lang="sr-Latn-RS" smtClean="0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endParaRPr lang="sr-Latn-RS" smtClean="0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širenje</a:t>
            </a:r>
            <a:endParaRPr lang="sr-Latn-RS" smtClean="0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endParaRPr lang="sr-Latn-RS" smtClean="0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mehaničk</a:t>
            </a:r>
            <a:r>
              <a:rPr lang="sr-Latn-RS" smtClean="0">
                <a:solidFill>
                  <a:srgbClr val="000066"/>
                </a:solidFill>
              </a:rPr>
              <a:t>a</a:t>
            </a:r>
            <a:r>
              <a:rPr lang="sr-Cyrl-CS" smtClean="0">
                <a:solidFill>
                  <a:srgbClr val="000066"/>
                </a:solidFill>
              </a:rPr>
              <a:t> energij</a:t>
            </a:r>
            <a:r>
              <a:rPr lang="sr-Latn-RS" smtClean="0">
                <a:solidFill>
                  <a:srgbClr val="000066"/>
                </a:solidFill>
              </a:rPr>
              <a:t>a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4563908" y="1960970"/>
            <a:ext cx="0" cy="54864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" name="Straight Arrow Connector 4"/>
          <p:cNvCxnSpPr/>
          <p:nvPr/>
        </p:nvCxnSpPr>
        <p:spPr bwMode="auto">
          <a:xfrm>
            <a:off x="4563908" y="2912728"/>
            <a:ext cx="0" cy="54864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" name="Straight Arrow Connector 5"/>
          <p:cNvCxnSpPr/>
          <p:nvPr/>
        </p:nvCxnSpPr>
        <p:spPr bwMode="auto">
          <a:xfrm>
            <a:off x="4563908" y="3830500"/>
            <a:ext cx="0" cy="54864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4563908" y="4717252"/>
            <a:ext cx="0" cy="54864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" name="Text Box 7"/>
          <p:cNvSpPr txBox="1">
            <a:spLocks noChangeArrowheads="1"/>
          </p:cNvSpPr>
          <p:nvPr/>
        </p:nvSpPr>
        <p:spPr bwMode="auto">
          <a:xfrm rot="19151186">
            <a:off x="362163" y="4344911"/>
            <a:ext cx="1906291" cy="1351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K</a:t>
            </a:r>
            <a:r>
              <a:rPr lang="sr-Cyrl-CS" smtClean="0">
                <a:solidFill>
                  <a:srgbClr val="000066"/>
                </a:solidFill>
              </a:rPr>
              <a:t>lasifikacija: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dvotaktni </a:t>
            </a:r>
            <a:r>
              <a:rPr lang="sr-Cyrl-CS">
                <a:solidFill>
                  <a:srgbClr val="000066"/>
                </a:solidFill>
              </a:rPr>
              <a:t>i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četvorotaktni 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2013363">
            <a:off x="6873557" y="4435912"/>
            <a:ext cx="1694695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K</a:t>
            </a:r>
            <a:r>
              <a:rPr lang="sr-Cyrl-CS" smtClean="0">
                <a:solidFill>
                  <a:srgbClr val="000066"/>
                </a:solidFill>
              </a:rPr>
              <a:t>lasifikacija: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it-IT" smtClean="0">
                <a:solidFill>
                  <a:srgbClr val="000066"/>
                </a:solidFill>
              </a:rPr>
              <a:t>oto motori i</a:t>
            </a: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it-IT" smtClean="0">
                <a:solidFill>
                  <a:srgbClr val="000066"/>
                </a:solidFill>
              </a:rPr>
              <a:t>dizel motori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00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849313"/>
            <a:ext cx="5008562" cy="18780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41001" name="Line 9"/>
          <p:cNvSpPr>
            <a:spLocks noChangeShapeType="1"/>
          </p:cNvSpPr>
          <p:nvPr/>
        </p:nvSpPr>
        <p:spPr bwMode="auto">
          <a:xfrm flipH="1">
            <a:off x="1560513" y="877888"/>
            <a:ext cx="304800" cy="6842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1002" name="Text Box 10"/>
          <p:cNvSpPr txBox="1">
            <a:spLocks noChangeArrowheads="1"/>
          </p:cNvSpPr>
          <p:nvPr/>
        </p:nvSpPr>
        <p:spPr bwMode="auto">
          <a:xfrm>
            <a:off x="1809750" y="954088"/>
            <a:ext cx="268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341003" name="Line 11"/>
          <p:cNvSpPr>
            <a:spLocks noChangeShapeType="1"/>
          </p:cNvSpPr>
          <p:nvPr/>
        </p:nvSpPr>
        <p:spPr bwMode="auto">
          <a:xfrm>
            <a:off x="233363" y="1700213"/>
            <a:ext cx="1593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341004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3259138"/>
            <a:ext cx="4249737" cy="1916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41005" name="Line 13"/>
          <p:cNvSpPr>
            <a:spLocks noChangeShapeType="1"/>
          </p:cNvSpPr>
          <p:nvPr/>
        </p:nvSpPr>
        <p:spPr bwMode="auto">
          <a:xfrm flipH="1">
            <a:off x="1725613" y="3248025"/>
            <a:ext cx="304800" cy="6842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1006" name="Text Box 14"/>
          <p:cNvSpPr txBox="1">
            <a:spLocks noChangeArrowheads="1"/>
          </p:cNvSpPr>
          <p:nvPr/>
        </p:nvSpPr>
        <p:spPr bwMode="auto">
          <a:xfrm>
            <a:off x="1974850" y="3324225"/>
            <a:ext cx="26828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b="1"/>
              <a:t>:</a:t>
            </a:r>
            <a:endParaRPr lang="en-US" b="1" baseline="-25000"/>
          </a:p>
        </p:txBody>
      </p:sp>
      <p:sp>
        <p:nvSpPr>
          <p:cNvPr id="341007" name="Line 15"/>
          <p:cNvSpPr>
            <a:spLocks noChangeShapeType="1"/>
          </p:cNvSpPr>
          <p:nvPr/>
        </p:nvSpPr>
        <p:spPr bwMode="auto">
          <a:xfrm>
            <a:off x="246063" y="4070350"/>
            <a:ext cx="15938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341008" name="Picture 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6063" y="5480050"/>
            <a:ext cx="1973262" cy="681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12" name="Group 11"/>
          <p:cNvGrpSpPr/>
          <p:nvPr/>
        </p:nvGrpSpPr>
        <p:grpSpPr>
          <a:xfrm>
            <a:off x="5474970" y="1115525"/>
            <a:ext cx="3059430" cy="2614692"/>
            <a:chOff x="5474970" y="1115525"/>
            <a:chExt cx="3059430" cy="2614692"/>
          </a:xfrm>
        </p:grpSpPr>
        <p:cxnSp>
          <p:nvCxnSpPr>
            <p:cNvPr id="13" name="Straight Connector 12"/>
            <p:cNvCxnSpPr/>
            <p:nvPr/>
          </p:nvCxnSpPr>
          <p:spPr bwMode="auto">
            <a:xfrm>
              <a:off x="6484620" y="1699765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Freeform 13"/>
            <p:cNvSpPr>
              <a:spLocks noChangeAspect="1"/>
            </p:cNvSpPr>
            <p:nvPr/>
          </p:nvSpPr>
          <p:spPr bwMode="auto">
            <a:xfrm rot="20117235">
              <a:off x="6774867" y="174601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 flipH="1" flipV="1">
              <a:off x="5829300" y="114132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5840730" y="333651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5474970" y="111552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8" name="Freeform 17"/>
            <p:cNvSpPr>
              <a:spLocks noChangeAspect="1"/>
            </p:cNvSpPr>
            <p:nvPr/>
          </p:nvSpPr>
          <p:spPr bwMode="auto">
            <a:xfrm rot="20458628">
              <a:off x="7093851" y="1533928"/>
              <a:ext cx="731520" cy="1234235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 flipV="1">
              <a:off x="6480810" y="1657855"/>
              <a:ext cx="0" cy="36576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8020050" y="262559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Oval 20"/>
            <p:cNvSpPr/>
            <p:nvPr/>
          </p:nvSpPr>
          <p:spPr bwMode="auto">
            <a:xfrm rot="2628319">
              <a:off x="6445605" y="19840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 rot="2628319">
              <a:off x="6445150" y="166431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 rot="2628319">
              <a:off x="7981342" y="30491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 rot="2628319">
              <a:off x="7981850" y="257596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8012430" y="29718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7936230" y="231648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6229350" y="19431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8" name="Text Box 15"/>
            <p:cNvSpPr txBox="1">
              <a:spLocks noChangeArrowheads="1"/>
            </p:cNvSpPr>
            <p:nvPr/>
          </p:nvSpPr>
          <p:spPr bwMode="auto">
            <a:xfrm>
              <a:off x="6320790" y="13754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grpSp>
          <p:nvGrpSpPr>
            <p:cNvPr id="29" name="Group 39"/>
            <p:cNvGrpSpPr/>
            <p:nvPr/>
          </p:nvGrpSpPr>
          <p:grpSpPr>
            <a:xfrm>
              <a:off x="7162800" y="1752600"/>
              <a:ext cx="1371600" cy="483561"/>
              <a:chOff x="1805940" y="2880360"/>
              <a:chExt cx="1371600" cy="483561"/>
            </a:xfrm>
          </p:grpSpPr>
          <p:sp>
            <p:nvSpPr>
              <p:cNvPr id="36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37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0" name="Group 38"/>
            <p:cNvGrpSpPr/>
            <p:nvPr/>
          </p:nvGrpSpPr>
          <p:grpSpPr>
            <a:xfrm rot="1690932">
              <a:off x="6351270" y="2695525"/>
              <a:ext cx="1371600" cy="483561"/>
              <a:chOff x="1089660" y="3936039"/>
              <a:chExt cx="1371600" cy="483561"/>
            </a:xfrm>
          </p:grpSpPr>
          <p:sp>
            <p:nvSpPr>
              <p:cNvPr id="34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1" name="Oval 30"/>
            <p:cNvSpPr/>
            <p:nvPr/>
          </p:nvSpPr>
          <p:spPr bwMode="auto">
            <a:xfrm rot="2628319">
              <a:off x="6893040" y="1664873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Text Box 15"/>
            <p:cNvSpPr txBox="1">
              <a:spLocks noChangeArrowheads="1"/>
            </p:cNvSpPr>
            <p:nvPr/>
          </p:nvSpPr>
          <p:spPr bwMode="auto">
            <a:xfrm>
              <a:off x="6815916" y="1379223"/>
              <a:ext cx="36740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r>
                <a:rPr lang="en-GB" sz="1600" smtClean="0">
                  <a:solidFill>
                    <a:srgbClr val="000099"/>
                  </a:solidFill>
                </a:rPr>
                <a:t>`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33" name="Text Box 15"/>
            <p:cNvSpPr txBox="1">
              <a:spLocks noChangeArrowheads="1"/>
            </p:cNvSpPr>
            <p:nvPr/>
          </p:nvSpPr>
          <p:spPr bwMode="auto">
            <a:xfrm>
              <a:off x="8136890" y="3360885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GB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202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923925"/>
            <a:ext cx="3643312" cy="1223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4202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2670175"/>
            <a:ext cx="4173537" cy="635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342026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7650" y="3808413"/>
            <a:ext cx="3413125" cy="21510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6" name="Group 5"/>
          <p:cNvGrpSpPr/>
          <p:nvPr/>
        </p:nvGrpSpPr>
        <p:grpSpPr>
          <a:xfrm>
            <a:off x="5474970" y="1115525"/>
            <a:ext cx="3059430" cy="2614692"/>
            <a:chOff x="5474970" y="1115525"/>
            <a:chExt cx="3059430" cy="2614692"/>
          </a:xfrm>
        </p:grpSpPr>
        <p:cxnSp>
          <p:nvCxnSpPr>
            <p:cNvPr id="7" name="Straight Connector 6"/>
            <p:cNvCxnSpPr/>
            <p:nvPr/>
          </p:nvCxnSpPr>
          <p:spPr bwMode="auto">
            <a:xfrm>
              <a:off x="6484620" y="1699765"/>
              <a:ext cx="457200" cy="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Freeform 7"/>
            <p:cNvSpPr>
              <a:spLocks noChangeAspect="1"/>
            </p:cNvSpPr>
            <p:nvPr/>
          </p:nvSpPr>
          <p:spPr bwMode="auto">
            <a:xfrm rot="20117235">
              <a:off x="6774867" y="1746016"/>
              <a:ext cx="958169" cy="161664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 flipV="1">
              <a:off x="5829300" y="1141326"/>
              <a:ext cx="3810" cy="2195192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>
              <a:off x="5840730" y="3336517"/>
              <a:ext cx="26517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5474970" y="1115525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2" name="Freeform 11"/>
            <p:cNvSpPr>
              <a:spLocks noChangeAspect="1"/>
            </p:cNvSpPr>
            <p:nvPr/>
          </p:nvSpPr>
          <p:spPr bwMode="auto">
            <a:xfrm rot="20458628">
              <a:off x="7093851" y="1533928"/>
              <a:ext cx="731520" cy="1234235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 flipV="1">
              <a:off x="6480810" y="1657855"/>
              <a:ext cx="0" cy="36576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8020050" y="2625595"/>
              <a:ext cx="0" cy="457200"/>
            </a:xfrm>
            <a:prstGeom prst="line">
              <a:avLst/>
            </a:pr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/>
            <p:cNvSpPr/>
            <p:nvPr/>
          </p:nvSpPr>
          <p:spPr bwMode="auto">
            <a:xfrm rot="2628319">
              <a:off x="6445605" y="1984038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2628319">
              <a:off x="6445150" y="1664311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2628319">
              <a:off x="7981342" y="304916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2628319">
              <a:off x="7981850" y="257596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8012430" y="29718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99"/>
                  </a:solidFill>
                </a:rPr>
                <a:t>1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7936230" y="231648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4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6229350" y="194310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2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6320790" y="1375410"/>
              <a:ext cx="298480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grpSp>
          <p:nvGrpSpPr>
            <p:cNvPr id="23" name="Group 39"/>
            <p:cNvGrpSpPr/>
            <p:nvPr/>
          </p:nvGrpSpPr>
          <p:grpSpPr>
            <a:xfrm>
              <a:off x="7162800" y="1752600"/>
              <a:ext cx="1371600" cy="483561"/>
              <a:chOff x="1805940" y="2880360"/>
              <a:chExt cx="1371600" cy="483561"/>
            </a:xfrm>
          </p:grpSpPr>
          <p:sp>
            <p:nvSpPr>
              <p:cNvPr id="30" name="Text Box 27"/>
              <p:cNvSpPr txBox="1">
                <a:spLocks noChangeArrowheads="1"/>
              </p:cNvSpPr>
              <p:nvPr/>
            </p:nvSpPr>
            <p:spPr bwMode="auto">
              <a:xfrm>
                <a:off x="1805940" y="2939189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Text Box 27"/>
              <p:cNvSpPr txBox="1">
                <a:spLocks noChangeArrowheads="1"/>
              </p:cNvSpPr>
              <p:nvPr/>
            </p:nvSpPr>
            <p:spPr bwMode="auto">
              <a:xfrm>
                <a:off x="2148840" y="2880360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4" name="Group 38"/>
            <p:cNvGrpSpPr/>
            <p:nvPr/>
          </p:nvGrpSpPr>
          <p:grpSpPr>
            <a:xfrm rot="1690932">
              <a:off x="6351270" y="2695525"/>
              <a:ext cx="1371600" cy="483561"/>
              <a:chOff x="1089660" y="3936039"/>
              <a:chExt cx="1371600" cy="483561"/>
            </a:xfrm>
          </p:grpSpPr>
          <p:sp>
            <p:nvSpPr>
              <p:cNvPr id="28" name="Text Box 27"/>
              <p:cNvSpPr txBox="1">
                <a:spLocks noChangeArrowheads="1"/>
              </p:cNvSpPr>
              <p:nvPr/>
            </p:nvSpPr>
            <p:spPr bwMode="auto">
              <a:xfrm>
                <a:off x="1089660" y="3994868"/>
                <a:ext cx="137160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en-US" sz="1800" i="1" smtClean="0">
                    <a:solidFill>
                      <a:schemeClr val="bg1"/>
                    </a:solidFill>
                  </a:rPr>
                  <a:t>p v  </a:t>
                </a:r>
                <a:r>
                  <a:rPr lang="sr-Latn-RS" sz="1800" i="1" smtClean="0">
                    <a:solidFill>
                      <a:schemeClr val="bg1"/>
                    </a:solidFill>
                  </a:rPr>
                  <a:t>=</a:t>
                </a:r>
                <a:r>
                  <a:rPr lang="en-US" sz="1800" i="1" smtClean="0">
                    <a:solidFill>
                      <a:schemeClr val="bg1"/>
                    </a:solidFill>
                  </a:rPr>
                  <a:t> C</a:t>
                </a:r>
                <a:endParaRPr lang="en-US" sz="1800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Text Box 27"/>
              <p:cNvSpPr txBox="1">
                <a:spLocks noChangeArrowheads="1"/>
              </p:cNvSpPr>
              <p:nvPr/>
            </p:nvSpPr>
            <p:spPr bwMode="auto">
              <a:xfrm>
                <a:off x="1432560" y="3936039"/>
                <a:ext cx="350520" cy="42473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tabLst>
                    <a:tab pos="409575" algn="l"/>
                  </a:tabLst>
                </a:pPr>
                <a:r>
                  <a:rPr lang="sr-Latn-RS" sz="1800" i="1" baseline="30000" smtClean="0">
                    <a:solidFill>
                      <a:schemeClr val="bg1"/>
                    </a:solidFill>
                    <a:sym typeface="Symbol"/>
                  </a:rPr>
                  <a:t></a:t>
                </a:r>
                <a:endParaRPr lang="en-US" sz="1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5" name="Oval 24"/>
            <p:cNvSpPr/>
            <p:nvPr/>
          </p:nvSpPr>
          <p:spPr bwMode="auto">
            <a:xfrm rot="2628319">
              <a:off x="6893040" y="1664873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6815916" y="1379223"/>
              <a:ext cx="367409" cy="3385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99"/>
                  </a:solidFill>
                </a:rPr>
                <a:t>3</a:t>
              </a:r>
              <a:r>
                <a:rPr lang="en-GB" sz="1600" smtClean="0">
                  <a:solidFill>
                    <a:srgbClr val="000099"/>
                  </a:solidFill>
                </a:rPr>
                <a:t>`</a:t>
              </a:r>
              <a:endParaRPr lang="en-US" sz="1600">
                <a:solidFill>
                  <a:srgbClr val="000099"/>
                </a:solidFill>
              </a:endParaRP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8136890" y="3360885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GB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304800" y="1048941"/>
            <a:ext cx="8516938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O</a:t>
            </a:r>
            <a:r>
              <a:rPr lang="sr-Latn-RS" smtClean="0">
                <a:solidFill>
                  <a:srgbClr val="000066"/>
                </a:solidFill>
              </a:rPr>
              <a:t>to </a:t>
            </a:r>
            <a:r>
              <a:rPr lang="sr-Latn-CS" smtClean="0">
                <a:solidFill>
                  <a:srgbClr val="000066"/>
                </a:solidFill>
              </a:rPr>
              <a:t>motor: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smeša </a:t>
            </a:r>
            <a:r>
              <a:rPr lang="sr-Latn-CS">
                <a:solidFill>
                  <a:srgbClr val="000066"/>
                </a:solidFill>
              </a:rPr>
              <a:t>goriva i vazduha </a:t>
            </a:r>
            <a:r>
              <a:rPr lang="sr-Latn-CS" smtClean="0">
                <a:solidFill>
                  <a:srgbClr val="000066"/>
                </a:solidFill>
              </a:rPr>
              <a:t>ostvaruje se </a:t>
            </a:r>
            <a:r>
              <a:rPr lang="sr-Latn-CS">
                <a:solidFill>
                  <a:srgbClr val="000066"/>
                </a:solidFill>
              </a:rPr>
              <a:t>izvan cilindra motora</a:t>
            </a:r>
            <a:r>
              <a:rPr lang="sr-Latn-C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smeša se usisava u cilindar motora,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smeša se, nakon procesa sabijanja, </a:t>
            </a:r>
            <a:r>
              <a:rPr lang="sr-Latn-CS">
                <a:solidFill>
                  <a:srgbClr val="000066"/>
                </a:solidFill>
              </a:rPr>
              <a:t>pali električnom varnicom</a:t>
            </a:r>
            <a:r>
              <a:rPr lang="sr-Latn-CS" smtClean="0">
                <a:solidFill>
                  <a:srgbClr val="000066"/>
                </a:solidFill>
              </a:rPr>
              <a:t>,</a:t>
            </a:r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304800" y="3499009"/>
            <a:ext cx="8516938" cy="22159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Dizel </a:t>
            </a:r>
            <a:r>
              <a:rPr lang="sr-Latn-CS" smtClean="0">
                <a:solidFill>
                  <a:srgbClr val="000066"/>
                </a:solidFill>
              </a:rPr>
              <a:t>motor: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vazduh se </a:t>
            </a:r>
            <a:r>
              <a:rPr lang="vi-VN" smtClean="0">
                <a:solidFill>
                  <a:srgbClr val="000066"/>
                </a:solidFill>
              </a:rPr>
              <a:t>usisava u cilindar </a:t>
            </a:r>
            <a:r>
              <a:rPr lang="sr-Latn-RS" smtClean="0">
                <a:solidFill>
                  <a:srgbClr val="000066"/>
                </a:solidFill>
              </a:rPr>
              <a:t>motora,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v</a:t>
            </a:r>
            <a:r>
              <a:rPr lang="vi-VN" smtClean="0">
                <a:solidFill>
                  <a:srgbClr val="000066"/>
                </a:solidFill>
              </a:rPr>
              <a:t>azduh</a:t>
            </a:r>
            <a:r>
              <a:rPr lang="sr-Latn-RS" smtClean="0">
                <a:solidFill>
                  <a:srgbClr val="000066"/>
                </a:solidFill>
              </a:rPr>
              <a:t>u se nakon sabijanja, u cilndru motora, dodaje </a:t>
            </a:r>
            <a:r>
              <a:rPr lang="vi-VN" smtClean="0">
                <a:solidFill>
                  <a:srgbClr val="000066"/>
                </a:solidFill>
              </a:rPr>
              <a:t>goriv</a:t>
            </a:r>
            <a:r>
              <a:rPr lang="sr-Latn-RS" smtClean="0">
                <a:solidFill>
                  <a:srgbClr val="000066"/>
                </a:solidFill>
              </a:rPr>
              <a:t>o koje se meša sa </a:t>
            </a:r>
            <a:r>
              <a:rPr lang="vi-VN" smtClean="0">
                <a:solidFill>
                  <a:srgbClr val="000066"/>
                </a:solidFill>
              </a:rPr>
              <a:t>vazduhom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vi-VN" smtClean="0">
                <a:solidFill>
                  <a:srgbClr val="000066"/>
                </a:solidFill>
              </a:rPr>
              <a:t>samoupaljenj</a:t>
            </a:r>
            <a:r>
              <a:rPr lang="sr-Latn-RS" smtClean="0">
                <a:solidFill>
                  <a:srgbClr val="000066"/>
                </a:solidFill>
              </a:rPr>
              <a:t>e</a:t>
            </a:r>
            <a:r>
              <a:rPr lang="vi-VN" smtClean="0">
                <a:solidFill>
                  <a:srgbClr val="000066"/>
                </a:solidFill>
              </a:rPr>
              <a:t> i sagorevanje.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230188" y="923925"/>
            <a:ext cx="4974439" cy="4612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2200" b="1">
                <a:solidFill>
                  <a:srgbClr val="000066"/>
                </a:solidFill>
              </a:rPr>
              <a:t>P</a:t>
            </a:r>
            <a:r>
              <a:rPr lang="en-US" sz="2200" b="1">
                <a:solidFill>
                  <a:srgbClr val="000066"/>
                </a:solidFill>
              </a:rPr>
              <a:t>rincip rada </a:t>
            </a:r>
            <a:r>
              <a:rPr lang="sr-Latn-CS" sz="2200" b="1">
                <a:solidFill>
                  <a:srgbClr val="000066"/>
                </a:solidFill>
              </a:rPr>
              <a:t>četvorotaktnog motora</a:t>
            </a:r>
            <a:endParaRPr lang="en-US" sz="2200" b="1">
              <a:solidFill>
                <a:srgbClr val="000066"/>
              </a:solidFill>
            </a:endParaRPr>
          </a:p>
        </p:txBody>
      </p:sp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1066800" y="2209800"/>
            <a:ext cx="0" cy="34244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SMT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UMT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UV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IV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5105400" y="1905000"/>
            <a:ext cx="3200400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Taktovi r</a:t>
            </a:r>
            <a:r>
              <a:rPr lang="sr-Cyrl-CS">
                <a:solidFill>
                  <a:srgbClr val="000066"/>
                </a:solidFill>
              </a:rPr>
              <a:t>adn</a:t>
            </a:r>
            <a:r>
              <a:rPr lang="sr-Latn-CS">
                <a:solidFill>
                  <a:srgbClr val="000066"/>
                </a:solidFill>
              </a:rPr>
              <a:t>og</a:t>
            </a:r>
            <a:r>
              <a:rPr lang="sr-Cyrl-CS">
                <a:solidFill>
                  <a:srgbClr val="000066"/>
                </a:solidFill>
              </a:rPr>
              <a:t> ciklus</a:t>
            </a:r>
            <a:r>
              <a:rPr lang="sr-Latn-CS" smtClean="0">
                <a:solidFill>
                  <a:srgbClr val="000066"/>
                </a:solidFill>
              </a:rPr>
              <a:t>a</a:t>
            </a:r>
            <a:r>
              <a:rPr lang="sr-Latn-RS" smtClean="0">
                <a:solidFill>
                  <a:srgbClr val="000066"/>
                </a:solidFill>
              </a:rPr>
              <a:t>:</a:t>
            </a:r>
            <a:endParaRPr lang="sr-Latn-CS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usisavanje,</a:t>
            </a:r>
            <a:endParaRPr lang="sr-Latn-RS" smtClean="0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kompresi</a:t>
            </a:r>
            <a:r>
              <a:rPr lang="sr-Latn-CS">
                <a:solidFill>
                  <a:srgbClr val="000066"/>
                </a:solidFill>
              </a:rPr>
              <a:t>j</a:t>
            </a:r>
            <a:r>
              <a:rPr lang="sr-Cyrl-CS" smtClean="0">
                <a:solidFill>
                  <a:srgbClr val="000066"/>
                </a:solidFill>
              </a:rPr>
              <a:t>a,</a:t>
            </a:r>
            <a:endParaRPr lang="sr-Latn-RS" smtClean="0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ekspanzija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izduvavanje</a:t>
            </a:r>
            <a:r>
              <a:rPr lang="sr-Cyrl-CS">
                <a:solidFill>
                  <a:srgbClr val="000066"/>
                </a:solidFill>
              </a:rPr>
              <a:t>. 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r>
              <a:rPr lang="sr-Latn-RS" sz="1800" i="1" baseline="-25000" smtClean="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r>
              <a:rPr lang="sr-Latn-RS" sz="1800" i="1" baseline="-25000" smtClean="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49268" y="2718248"/>
            <a:ext cx="0" cy="29260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066800" y="1793736"/>
            <a:ext cx="0" cy="38404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SMT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UMT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UV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IV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r>
              <a:rPr lang="sr-Latn-RS" sz="1800" i="1" baseline="-25000" smtClean="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r>
              <a:rPr lang="sr-Latn-RS" sz="1800" i="1" baseline="-25000" smtClean="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3810000" y="1676400"/>
            <a:ext cx="5011738" cy="3416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sr-Latn-CS">
                <a:solidFill>
                  <a:srgbClr val="000066"/>
                </a:solidFill>
              </a:rPr>
              <a:t>Takt </a:t>
            </a:r>
            <a:r>
              <a:rPr lang="sr-Latn-CS" smtClean="0">
                <a:solidFill>
                  <a:srgbClr val="000066"/>
                </a:solidFill>
              </a:rPr>
              <a:t>usisavanja:</a:t>
            </a:r>
            <a:endParaRPr lang="en-US" smtClean="0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klip </a:t>
            </a:r>
            <a:r>
              <a:rPr lang="sr-Cyrl-CS">
                <a:solidFill>
                  <a:srgbClr val="000066"/>
                </a:solidFill>
              </a:rPr>
              <a:t>se kreće od </a:t>
            </a:r>
            <a:r>
              <a:rPr lang="sl-SI">
                <a:solidFill>
                  <a:srgbClr val="000066"/>
                </a:solidFill>
              </a:rPr>
              <a:t>SMT </a:t>
            </a:r>
            <a:r>
              <a:rPr lang="sr-Cyrl-CS">
                <a:solidFill>
                  <a:srgbClr val="000066"/>
                </a:solidFill>
              </a:rPr>
              <a:t>prema </a:t>
            </a:r>
            <a:r>
              <a:rPr lang="sl-SI" smtClean="0">
                <a:solidFill>
                  <a:srgbClr val="000066"/>
                </a:solidFill>
              </a:rPr>
              <a:t>UMT (proces 0-1),</a:t>
            </a:r>
            <a:endParaRPr lang="en-US" smtClean="0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l-SI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u cilindru motora </a:t>
            </a:r>
            <a:r>
              <a:rPr lang="en-US" smtClean="0">
                <a:solidFill>
                  <a:srgbClr val="000066"/>
                </a:solidFill>
              </a:rPr>
              <a:t>javlja se </a:t>
            </a:r>
            <a:r>
              <a:rPr lang="sr-Cyrl-CS" smtClean="0">
                <a:solidFill>
                  <a:srgbClr val="000066"/>
                </a:solidFill>
              </a:rPr>
              <a:t>potpritisak </a:t>
            </a:r>
            <a:endParaRPr lang="en-US" smtClean="0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otvara </a:t>
            </a:r>
            <a:r>
              <a:rPr lang="sr-Cyrl-CS">
                <a:solidFill>
                  <a:srgbClr val="000066"/>
                </a:solidFill>
              </a:rPr>
              <a:t>se ulazni </a:t>
            </a:r>
            <a:r>
              <a:rPr lang="sr-Cyrl-CS" smtClean="0">
                <a:solidFill>
                  <a:srgbClr val="000066"/>
                </a:solidFill>
              </a:rPr>
              <a:t>ventil</a:t>
            </a: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Latn-RS" smtClean="0">
                <a:solidFill>
                  <a:srgbClr val="000066"/>
                </a:solidFill>
              </a:rPr>
              <a:t>(UV)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smeša </a:t>
            </a:r>
            <a:r>
              <a:rPr lang="sr-Cyrl-CS">
                <a:solidFill>
                  <a:srgbClr val="000066"/>
                </a:solidFill>
              </a:rPr>
              <a:t>benzinske pare i vazduha </a:t>
            </a:r>
            <a:r>
              <a:rPr lang="sr-Latn-RS" smtClean="0">
                <a:solidFill>
                  <a:srgbClr val="000066"/>
                </a:solidFill>
              </a:rPr>
              <a:t>(</a:t>
            </a:r>
            <a:r>
              <a:rPr lang="sr-Cyrl-CS" smtClean="0">
                <a:solidFill>
                  <a:srgbClr val="000066"/>
                </a:solidFill>
              </a:rPr>
              <a:t>oto motor</a:t>
            </a:r>
            <a:r>
              <a:rPr lang="sr-Latn-RS" smtClean="0">
                <a:solidFill>
                  <a:srgbClr val="000066"/>
                </a:solidFill>
              </a:rPr>
              <a:t>)</a:t>
            </a: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ili </a:t>
            </a:r>
            <a:r>
              <a:rPr lang="sr-Cyrl-CS">
                <a:solidFill>
                  <a:srgbClr val="000066"/>
                </a:solidFill>
                <a:sym typeface="Symbol" pitchFamily="18" charset="2"/>
              </a:rPr>
              <a:t></a:t>
            </a:r>
            <a:r>
              <a:rPr lang="sr-Cyrl-CS">
                <a:solidFill>
                  <a:srgbClr val="000066"/>
                </a:solidFill>
              </a:rPr>
              <a:t>čist</a:t>
            </a:r>
            <a:r>
              <a:rPr lang="sr-Cyrl-CS">
                <a:solidFill>
                  <a:srgbClr val="000066"/>
                </a:solidFill>
                <a:sym typeface="Symbol" pitchFamily="18" charset="2"/>
              </a:rPr>
              <a:t></a:t>
            </a:r>
            <a:r>
              <a:rPr lang="sr-Cyrl-CS">
                <a:solidFill>
                  <a:srgbClr val="000066"/>
                </a:solidFill>
              </a:rPr>
              <a:t> vazduh </a:t>
            </a:r>
            <a:r>
              <a:rPr lang="sr-Latn-RS" smtClean="0">
                <a:solidFill>
                  <a:srgbClr val="000066"/>
                </a:solidFill>
              </a:rPr>
              <a:t>(</a:t>
            </a:r>
            <a:r>
              <a:rPr lang="sr-Cyrl-CS" smtClean="0">
                <a:solidFill>
                  <a:srgbClr val="000066"/>
                </a:solidFill>
              </a:rPr>
              <a:t>dizel motor) </a:t>
            </a:r>
            <a:r>
              <a:rPr lang="sr-Latn-RS" smtClean="0">
                <a:solidFill>
                  <a:srgbClr val="000066"/>
                </a:solidFill>
              </a:rPr>
              <a:t>se usisava </a:t>
            </a:r>
            <a:r>
              <a:rPr lang="sr-Cyrl-CS" smtClean="0">
                <a:solidFill>
                  <a:srgbClr val="000066"/>
                </a:solidFill>
              </a:rPr>
              <a:t>u cilindar</a:t>
            </a:r>
            <a:r>
              <a:rPr lang="sr-Latn-RS" smtClean="0">
                <a:solidFill>
                  <a:srgbClr val="000066"/>
                </a:solidFill>
              </a:rPr>
              <a:t> motora</a:t>
            </a:r>
            <a:r>
              <a:rPr lang="sr-Latn-CS" smtClean="0">
                <a:solidFill>
                  <a:srgbClr val="000066"/>
                </a:solidFill>
              </a:rPr>
              <a:t>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1066800" y="2167116"/>
            <a:ext cx="0" cy="347472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SMT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UMT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UV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IV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r>
              <a:rPr lang="sr-Latn-RS" sz="1800" i="1" baseline="-25000" smtClean="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r>
              <a:rPr lang="sr-Latn-RS" sz="1800" i="1" baseline="-25000" smtClean="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535680" y="1082040"/>
            <a:ext cx="5334000" cy="52629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Takt kompresije: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klip se kreće od </a:t>
            </a:r>
            <a:r>
              <a:rPr lang="sr-Latn-CS" smtClean="0">
                <a:solidFill>
                  <a:srgbClr val="000066"/>
                </a:solidFill>
              </a:rPr>
              <a:t>UMT prema SMT (proces 1-2)</a:t>
            </a:r>
            <a:r>
              <a:rPr lang="sl-SI" smtClean="0">
                <a:solidFill>
                  <a:srgbClr val="000066"/>
                </a:solidFill>
              </a:rPr>
              <a:t>,</a:t>
            </a:r>
            <a:endParaRPr lang="sr-Latn-CS" smtClean="0">
              <a:solidFill>
                <a:srgbClr val="000066"/>
              </a:solidFill>
            </a:endParaRP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usisni ventil je zatvoren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kompresija (sabijanje),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pri kraju takta kompresije dolazi do upaljenja sabijenog radnog tela (proces 2-3) </a:t>
            </a:r>
          </a:p>
          <a:p>
            <a:pPr lvl="1"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električna varnica (oto) – proces sagorevanja je praktično trenutan –izohorski proces,</a:t>
            </a:r>
          </a:p>
          <a:p>
            <a:pPr lvl="1"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samoupaljenje goriva (dizel motor) – proces sagorevanja je spor (klip se pomera) – izobarski proces,</a:t>
            </a:r>
          </a:p>
          <a:p>
            <a:pPr lvl="1"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CS" smtClean="0">
                <a:solidFill>
                  <a:srgbClr val="000066"/>
                </a:solidFill>
              </a:rPr>
              <a:t> dovođenje toplote.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762000" y="44196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05000" y="45300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2750820" y="3356977"/>
            <a:ext cx="0" cy="228735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1066800" y="2209800"/>
            <a:ext cx="0" cy="3424416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696817" y="5681949"/>
            <a:ext cx="762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SMT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95251" y="5681949"/>
            <a:ext cx="7620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UMT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56285" y="46348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56285" y="52882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52475" y="46596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895350" y="45910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10800000">
            <a:off x="725805" y="53130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10800000" flipV="1">
            <a:off x="720090" y="52463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51460" y="52654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UV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335280" y="45720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IV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 flipH="1">
            <a:off x="1752600" y="49911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852678" y="1549801"/>
            <a:ext cx="3810" cy="2195192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848868" y="37449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498348" y="15240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2955544" y="37043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43" name="Freeform 42"/>
          <p:cNvSpPr/>
          <p:nvPr/>
        </p:nvSpPr>
        <p:spPr bwMode="auto">
          <a:xfrm rot="-60000">
            <a:off x="1091565" y="3490996"/>
            <a:ext cx="1644015" cy="80010"/>
          </a:xfrm>
          <a:custGeom>
            <a:avLst/>
            <a:gdLst>
              <a:gd name="connsiteX0" fmla="*/ 0 w 1644015"/>
              <a:gd name="connsiteY0" fmla="*/ 0 h 80010"/>
              <a:gd name="connsiteX1" fmla="*/ 41910 w 1644015"/>
              <a:gd name="connsiteY1" fmla="*/ 3810 h 80010"/>
              <a:gd name="connsiteX2" fmla="*/ 47625 w 1644015"/>
              <a:gd name="connsiteY2" fmla="*/ 5715 h 80010"/>
              <a:gd name="connsiteX3" fmla="*/ 55245 w 1644015"/>
              <a:gd name="connsiteY3" fmla="*/ 7620 h 80010"/>
              <a:gd name="connsiteX4" fmla="*/ 108585 w 1644015"/>
              <a:gd name="connsiteY4" fmla="*/ 13335 h 80010"/>
              <a:gd name="connsiteX5" fmla="*/ 140970 w 1644015"/>
              <a:gd name="connsiteY5" fmla="*/ 19050 h 80010"/>
              <a:gd name="connsiteX6" fmla="*/ 152400 w 1644015"/>
              <a:gd name="connsiteY6" fmla="*/ 20955 h 80010"/>
              <a:gd name="connsiteX7" fmla="*/ 160020 w 1644015"/>
              <a:gd name="connsiteY7" fmla="*/ 22860 h 80010"/>
              <a:gd name="connsiteX8" fmla="*/ 194310 w 1644015"/>
              <a:gd name="connsiteY8" fmla="*/ 24765 h 80010"/>
              <a:gd name="connsiteX9" fmla="*/ 211455 w 1644015"/>
              <a:gd name="connsiteY9" fmla="*/ 26670 h 80010"/>
              <a:gd name="connsiteX10" fmla="*/ 217170 w 1644015"/>
              <a:gd name="connsiteY10" fmla="*/ 28575 h 80010"/>
              <a:gd name="connsiteX11" fmla="*/ 249555 w 1644015"/>
              <a:gd name="connsiteY11" fmla="*/ 32385 h 80010"/>
              <a:gd name="connsiteX12" fmla="*/ 289560 w 1644015"/>
              <a:gd name="connsiteY12" fmla="*/ 36195 h 80010"/>
              <a:gd name="connsiteX13" fmla="*/ 300990 w 1644015"/>
              <a:gd name="connsiteY13" fmla="*/ 38100 h 80010"/>
              <a:gd name="connsiteX14" fmla="*/ 333375 w 1644015"/>
              <a:gd name="connsiteY14" fmla="*/ 40005 h 80010"/>
              <a:gd name="connsiteX15" fmla="*/ 361950 w 1644015"/>
              <a:gd name="connsiteY15" fmla="*/ 43815 h 80010"/>
              <a:gd name="connsiteX16" fmla="*/ 369570 w 1644015"/>
              <a:gd name="connsiteY16" fmla="*/ 45720 h 80010"/>
              <a:gd name="connsiteX17" fmla="*/ 382905 w 1644015"/>
              <a:gd name="connsiteY17" fmla="*/ 47625 h 80010"/>
              <a:gd name="connsiteX18" fmla="*/ 394335 w 1644015"/>
              <a:gd name="connsiteY18" fmla="*/ 49530 h 80010"/>
              <a:gd name="connsiteX19" fmla="*/ 415290 w 1644015"/>
              <a:gd name="connsiteY19" fmla="*/ 51435 h 80010"/>
              <a:gd name="connsiteX20" fmla="*/ 440055 w 1644015"/>
              <a:gd name="connsiteY20" fmla="*/ 55245 h 80010"/>
              <a:gd name="connsiteX21" fmla="*/ 480060 w 1644015"/>
              <a:gd name="connsiteY21" fmla="*/ 59055 h 80010"/>
              <a:gd name="connsiteX22" fmla="*/ 502920 w 1644015"/>
              <a:gd name="connsiteY22" fmla="*/ 60960 h 80010"/>
              <a:gd name="connsiteX23" fmla="*/ 525780 w 1644015"/>
              <a:gd name="connsiteY23" fmla="*/ 62865 h 80010"/>
              <a:gd name="connsiteX24" fmla="*/ 556260 w 1644015"/>
              <a:gd name="connsiteY24" fmla="*/ 66675 h 80010"/>
              <a:gd name="connsiteX25" fmla="*/ 615315 w 1644015"/>
              <a:gd name="connsiteY25" fmla="*/ 68580 h 80010"/>
              <a:gd name="connsiteX26" fmla="*/ 666750 w 1644015"/>
              <a:gd name="connsiteY26" fmla="*/ 70485 h 80010"/>
              <a:gd name="connsiteX27" fmla="*/ 699135 w 1644015"/>
              <a:gd name="connsiteY27" fmla="*/ 72390 h 80010"/>
              <a:gd name="connsiteX28" fmla="*/ 1002030 w 1644015"/>
              <a:gd name="connsiteY28" fmla="*/ 74295 h 80010"/>
              <a:gd name="connsiteX29" fmla="*/ 1055370 w 1644015"/>
              <a:gd name="connsiteY29" fmla="*/ 76200 h 80010"/>
              <a:gd name="connsiteX30" fmla="*/ 1209675 w 1644015"/>
              <a:gd name="connsiteY30" fmla="*/ 80010 h 80010"/>
              <a:gd name="connsiteX31" fmla="*/ 1363980 w 1644015"/>
              <a:gd name="connsiteY31" fmla="*/ 78105 h 80010"/>
              <a:gd name="connsiteX32" fmla="*/ 1373505 w 1644015"/>
              <a:gd name="connsiteY32" fmla="*/ 76200 h 80010"/>
              <a:gd name="connsiteX33" fmla="*/ 1415415 w 1644015"/>
              <a:gd name="connsiteY33" fmla="*/ 74295 h 80010"/>
              <a:gd name="connsiteX34" fmla="*/ 1447800 w 1644015"/>
              <a:gd name="connsiteY34" fmla="*/ 70485 h 80010"/>
              <a:gd name="connsiteX35" fmla="*/ 1457325 w 1644015"/>
              <a:gd name="connsiteY35" fmla="*/ 68580 h 80010"/>
              <a:gd name="connsiteX36" fmla="*/ 1474470 w 1644015"/>
              <a:gd name="connsiteY36" fmla="*/ 66675 h 80010"/>
              <a:gd name="connsiteX37" fmla="*/ 1506855 w 1644015"/>
              <a:gd name="connsiteY37" fmla="*/ 62865 h 80010"/>
              <a:gd name="connsiteX38" fmla="*/ 1518285 w 1644015"/>
              <a:gd name="connsiteY38" fmla="*/ 60960 h 80010"/>
              <a:gd name="connsiteX39" fmla="*/ 1539240 w 1644015"/>
              <a:gd name="connsiteY39" fmla="*/ 59055 h 80010"/>
              <a:gd name="connsiteX40" fmla="*/ 1558290 w 1644015"/>
              <a:gd name="connsiteY40" fmla="*/ 55245 h 80010"/>
              <a:gd name="connsiteX41" fmla="*/ 1565910 w 1644015"/>
              <a:gd name="connsiteY41" fmla="*/ 53340 h 80010"/>
              <a:gd name="connsiteX42" fmla="*/ 1586865 w 1644015"/>
              <a:gd name="connsiteY42" fmla="*/ 49530 h 80010"/>
              <a:gd name="connsiteX43" fmla="*/ 1600200 w 1644015"/>
              <a:gd name="connsiteY43" fmla="*/ 41910 h 80010"/>
              <a:gd name="connsiteX44" fmla="*/ 1623060 w 1644015"/>
              <a:gd name="connsiteY44" fmla="*/ 36195 h 80010"/>
              <a:gd name="connsiteX45" fmla="*/ 1642110 w 1644015"/>
              <a:gd name="connsiteY45" fmla="*/ 28575 h 80010"/>
              <a:gd name="connsiteX46" fmla="*/ 1644015 w 1644015"/>
              <a:gd name="connsiteY46" fmla="*/ 28575 h 8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44015" h="80010">
                <a:moveTo>
                  <a:pt x="0" y="0"/>
                </a:moveTo>
                <a:cubicBezTo>
                  <a:pt x="4828" y="402"/>
                  <a:pt x="35609" y="2841"/>
                  <a:pt x="41910" y="3810"/>
                </a:cubicBezTo>
                <a:cubicBezTo>
                  <a:pt x="43895" y="4115"/>
                  <a:pt x="45694" y="5163"/>
                  <a:pt x="47625" y="5715"/>
                </a:cubicBezTo>
                <a:cubicBezTo>
                  <a:pt x="50142" y="6434"/>
                  <a:pt x="52656" y="7232"/>
                  <a:pt x="55245" y="7620"/>
                </a:cubicBezTo>
                <a:cubicBezTo>
                  <a:pt x="79037" y="11189"/>
                  <a:pt x="86182" y="11468"/>
                  <a:pt x="108585" y="13335"/>
                </a:cubicBezTo>
                <a:cubicBezTo>
                  <a:pt x="138818" y="19382"/>
                  <a:pt x="116523" y="15289"/>
                  <a:pt x="140970" y="19050"/>
                </a:cubicBezTo>
                <a:cubicBezTo>
                  <a:pt x="144788" y="19637"/>
                  <a:pt x="148612" y="20197"/>
                  <a:pt x="152400" y="20955"/>
                </a:cubicBezTo>
                <a:cubicBezTo>
                  <a:pt x="154967" y="21468"/>
                  <a:pt x="157413" y="22623"/>
                  <a:pt x="160020" y="22860"/>
                </a:cubicBezTo>
                <a:cubicBezTo>
                  <a:pt x="171421" y="23896"/>
                  <a:pt x="182894" y="23919"/>
                  <a:pt x="194310" y="24765"/>
                </a:cubicBezTo>
                <a:cubicBezTo>
                  <a:pt x="200044" y="25190"/>
                  <a:pt x="205740" y="26035"/>
                  <a:pt x="211455" y="26670"/>
                </a:cubicBezTo>
                <a:cubicBezTo>
                  <a:pt x="213360" y="27305"/>
                  <a:pt x="215210" y="28139"/>
                  <a:pt x="217170" y="28575"/>
                </a:cubicBezTo>
                <a:cubicBezTo>
                  <a:pt x="227756" y="30927"/>
                  <a:pt x="238849" y="31412"/>
                  <a:pt x="249555" y="32385"/>
                </a:cubicBezTo>
                <a:cubicBezTo>
                  <a:pt x="266838" y="38146"/>
                  <a:pt x="249232" y="32834"/>
                  <a:pt x="289560" y="36195"/>
                </a:cubicBezTo>
                <a:cubicBezTo>
                  <a:pt x="293409" y="36516"/>
                  <a:pt x="297142" y="37765"/>
                  <a:pt x="300990" y="38100"/>
                </a:cubicBezTo>
                <a:cubicBezTo>
                  <a:pt x="311763" y="39037"/>
                  <a:pt x="322580" y="39370"/>
                  <a:pt x="333375" y="40005"/>
                </a:cubicBezTo>
                <a:cubicBezTo>
                  <a:pt x="357633" y="44857"/>
                  <a:pt x="322974" y="38247"/>
                  <a:pt x="361950" y="43815"/>
                </a:cubicBezTo>
                <a:cubicBezTo>
                  <a:pt x="364542" y="44185"/>
                  <a:pt x="366994" y="45252"/>
                  <a:pt x="369570" y="45720"/>
                </a:cubicBezTo>
                <a:cubicBezTo>
                  <a:pt x="373988" y="46523"/>
                  <a:pt x="378467" y="46942"/>
                  <a:pt x="382905" y="47625"/>
                </a:cubicBezTo>
                <a:cubicBezTo>
                  <a:pt x="386723" y="48212"/>
                  <a:pt x="390499" y="49079"/>
                  <a:pt x="394335" y="49530"/>
                </a:cubicBezTo>
                <a:cubicBezTo>
                  <a:pt x="401301" y="50350"/>
                  <a:pt x="408319" y="50660"/>
                  <a:pt x="415290" y="51435"/>
                </a:cubicBezTo>
                <a:cubicBezTo>
                  <a:pt x="423591" y="52357"/>
                  <a:pt x="431754" y="54323"/>
                  <a:pt x="440055" y="55245"/>
                </a:cubicBezTo>
                <a:cubicBezTo>
                  <a:pt x="453368" y="56724"/>
                  <a:pt x="466720" y="57842"/>
                  <a:pt x="480060" y="59055"/>
                </a:cubicBezTo>
                <a:lnTo>
                  <a:pt x="502920" y="60960"/>
                </a:lnTo>
                <a:cubicBezTo>
                  <a:pt x="510540" y="61595"/>
                  <a:pt x="518238" y="61608"/>
                  <a:pt x="525780" y="62865"/>
                </a:cubicBezTo>
                <a:cubicBezTo>
                  <a:pt x="537484" y="64816"/>
                  <a:pt x="543313" y="66043"/>
                  <a:pt x="556260" y="66675"/>
                </a:cubicBezTo>
                <a:cubicBezTo>
                  <a:pt x="575932" y="67635"/>
                  <a:pt x="595631" y="67901"/>
                  <a:pt x="615315" y="68580"/>
                </a:cubicBezTo>
                <a:lnTo>
                  <a:pt x="666750" y="70485"/>
                </a:lnTo>
                <a:cubicBezTo>
                  <a:pt x="677553" y="70976"/>
                  <a:pt x="688322" y="72267"/>
                  <a:pt x="699135" y="72390"/>
                </a:cubicBezTo>
                <a:lnTo>
                  <a:pt x="1002030" y="74295"/>
                </a:lnTo>
                <a:lnTo>
                  <a:pt x="1055370" y="76200"/>
                </a:lnTo>
                <a:cubicBezTo>
                  <a:pt x="1217685" y="79975"/>
                  <a:pt x="1114292" y="75863"/>
                  <a:pt x="1209675" y="80010"/>
                </a:cubicBezTo>
                <a:lnTo>
                  <a:pt x="1363980" y="78105"/>
                </a:lnTo>
                <a:cubicBezTo>
                  <a:pt x="1367217" y="78030"/>
                  <a:pt x="1370276" y="76439"/>
                  <a:pt x="1373505" y="76200"/>
                </a:cubicBezTo>
                <a:cubicBezTo>
                  <a:pt x="1387451" y="75167"/>
                  <a:pt x="1401445" y="74930"/>
                  <a:pt x="1415415" y="74295"/>
                </a:cubicBezTo>
                <a:cubicBezTo>
                  <a:pt x="1437041" y="69970"/>
                  <a:pt x="1410844" y="74833"/>
                  <a:pt x="1447800" y="70485"/>
                </a:cubicBezTo>
                <a:cubicBezTo>
                  <a:pt x="1451016" y="70107"/>
                  <a:pt x="1454120" y="69038"/>
                  <a:pt x="1457325" y="68580"/>
                </a:cubicBezTo>
                <a:cubicBezTo>
                  <a:pt x="1463017" y="67767"/>
                  <a:pt x="1468755" y="67310"/>
                  <a:pt x="1474470" y="66675"/>
                </a:cubicBezTo>
                <a:cubicBezTo>
                  <a:pt x="1491817" y="62338"/>
                  <a:pt x="1474119" y="66311"/>
                  <a:pt x="1506855" y="62865"/>
                </a:cubicBezTo>
                <a:cubicBezTo>
                  <a:pt x="1510696" y="62461"/>
                  <a:pt x="1514449" y="61411"/>
                  <a:pt x="1518285" y="60960"/>
                </a:cubicBezTo>
                <a:cubicBezTo>
                  <a:pt x="1525251" y="60140"/>
                  <a:pt x="1532255" y="59690"/>
                  <a:pt x="1539240" y="59055"/>
                </a:cubicBezTo>
                <a:cubicBezTo>
                  <a:pt x="1545590" y="57785"/>
                  <a:pt x="1552008" y="56816"/>
                  <a:pt x="1558290" y="55245"/>
                </a:cubicBezTo>
                <a:cubicBezTo>
                  <a:pt x="1560830" y="54610"/>
                  <a:pt x="1563334" y="53808"/>
                  <a:pt x="1565910" y="53340"/>
                </a:cubicBezTo>
                <a:cubicBezTo>
                  <a:pt x="1590938" y="48789"/>
                  <a:pt x="1569582" y="53851"/>
                  <a:pt x="1586865" y="49530"/>
                </a:cubicBezTo>
                <a:cubicBezTo>
                  <a:pt x="1590691" y="46979"/>
                  <a:pt x="1595806" y="43228"/>
                  <a:pt x="1600200" y="41910"/>
                </a:cubicBezTo>
                <a:cubicBezTo>
                  <a:pt x="1613755" y="37844"/>
                  <a:pt x="1609875" y="42787"/>
                  <a:pt x="1623060" y="36195"/>
                </a:cubicBezTo>
                <a:cubicBezTo>
                  <a:pt x="1627614" y="33918"/>
                  <a:pt x="1637402" y="28575"/>
                  <a:pt x="1642110" y="28575"/>
                </a:cubicBezTo>
                <a:lnTo>
                  <a:pt x="1644015" y="2857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082040" y="2325136"/>
            <a:ext cx="1644096" cy="1179195"/>
          </a:xfrm>
          <a:custGeom>
            <a:avLst/>
            <a:gdLst>
              <a:gd name="connsiteX0" fmla="*/ 0 w 1644096"/>
              <a:gd name="connsiteY0" fmla="*/ 0 h 1179195"/>
              <a:gd name="connsiteX1" fmla="*/ 1905 w 1644096"/>
              <a:gd name="connsiteY1" fmla="*/ 5715 h 1179195"/>
              <a:gd name="connsiteX2" fmla="*/ 13335 w 1644096"/>
              <a:gd name="connsiteY2" fmla="*/ 22860 h 1179195"/>
              <a:gd name="connsiteX3" fmla="*/ 17145 w 1644096"/>
              <a:gd name="connsiteY3" fmla="*/ 28575 h 1179195"/>
              <a:gd name="connsiteX4" fmla="*/ 20955 w 1644096"/>
              <a:gd name="connsiteY4" fmla="*/ 34290 h 1179195"/>
              <a:gd name="connsiteX5" fmla="*/ 26670 w 1644096"/>
              <a:gd name="connsiteY5" fmla="*/ 45720 h 1179195"/>
              <a:gd name="connsiteX6" fmla="*/ 28575 w 1644096"/>
              <a:gd name="connsiteY6" fmla="*/ 51435 h 1179195"/>
              <a:gd name="connsiteX7" fmla="*/ 38100 w 1644096"/>
              <a:gd name="connsiteY7" fmla="*/ 64770 h 1179195"/>
              <a:gd name="connsiteX8" fmla="*/ 40005 w 1644096"/>
              <a:gd name="connsiteY8" fmla="*/ 70485 h 1179195"/>
              <a:gd name="connsiteX9" fmla="*/ 49530 w 1644096"/>
              <a:gd name="connsiteY9" fmla="*/ 81915 h 1179195"/>
              <a:gd name="connsiteX10" fmla="*/ 51435 w 1644096"/>
              <a:gd name="connsiteY10" fmla="*/ 87630 h 1179195"/>
              <a:gd name="connsiteX11" fmla="*/ 60960 w 1644096"/>
              <a:gd name="connsiteY11" fmla="*/ 99060 h 1179195"/>
              <a:gd name="connsiteX12" fmla="*/ 64770 w 1644096"/>
              <a:gd name="connsiteY12" fmla="*/ 104775 h 1179195"/>
              <a:gd name="connsiteX13" fmla="*/ 70485 w 1644096"/>
              <a:gd name="connsiteY13" fmla="*/ 108585 h 1179195"/>
              <a:gd name="connsiteX14" fmla="*/ 83820 w 1644096"/>
              <a:gd name="connsiteY14" fmla="*/ 123825 h 1179195"/>
              <a:gd name="connsiteX15" fmla="*/ 91440 w 1644096"/>
              <a:gd name="connsiteY15" fmla="*/ 129540 h 1179195"/>
              <a:gd name="connsiteX16" fmla="*/ 95250 w 1644096"/>
              <a:gd name="connsiteY16" fmla="*/ 135255 h 1179195"/>
              <a:gd name="connsiteX17" fmla="*/ 100965 w 1644096"/>
              <a:gd name="connsiteY17" fmla="*/ 139065 h 1179195"/>
              <a:gd name="connsiteX18" fmla="*/ 106680 w 1644096"/>
              <a:gd name="connsiteY18" fmla="*/ 144780 h 1179195"/>
              <a:gd name="connsiteX19" fmla="*/ 114300 w 1644096"/>
              <a:gd name="connsiteY19" fmla="*/ 150495 h 1179195"/>
              <a:gd name="connsiteX20" fmla="*/ 120015 w 1644096"/>
              <a:gd name="connsiteY20" fmla="*/ 158115 h 1179195"/>
              <a:gd name="connsiteX21" fmla="*/ 125730 w 1644096"/>
              <a:gd name="connsiteY21" fmla="*/ 161925 h 1179195"/>
              <a:gd name="connsiteX22" fmla="*/ 133350 w 1644096"/>
              <a:gd name="connsiteY22" fmla="*/ 169545 h 1179195"/>
              <a:gd name="connsiteX23" fmla="*/ 140970 w 1644096"/>
              <a:gd name="connsiteY23" fmla="*/ 175260 h 1179195"/>
              <a:gd name="connsiteX24" fmla="*/ 144780 w 1644096"/>
              <a:gd name="connsiteY24" fmla="*/ 180975 h 1179195"/>
              <a:gd name="connsiteX25" fmla="*/ 152400 w 1644096"/>
              <a:gd name="connsiteY25" fmla="*/ 186690 h 1179195"/>
              <a:gd name="connsiteX26" fmla="*/ 160020 w 1644096"/>
              <a:gd name="connsiteY26" fmla="*/ 196215 h 1179195"/>
              <a:gd name="connsiteX27" fmla="*/ 171450 w 1644096"/>
              <a:gd name="connsiteY27" fmla="*/ 207645 h 1179195"/>
              <a:gd name="connsiteX28" fmla="*/ 179070 w 1644096"/>
              <a:gd name="connsiteY28" fmla="*/ 215265 h 1179195"/>
              <a:gd name="connsiteX29" fmla="*/ 186690 w 1644096"/>
              <a:gd name="connsiteY29" fmla="*/ 222885 h 1179195"/>
              <a:gd name="connsiteX30" fmla="*/ 200025 w 1644096"/>
              <a:gd name="connsiteY30" fmla="*/ 241935 h 1179195"/>
              <a:gd name="connsiteX31" fmla="*/ 207645 w 1644096"/>
              <a:gd name="connsiteY31" fmla="*/ 247650 h 1179195"/>
              <a:gd name="connsiteX32" fmla="*/ 213360 w 1644096"/>
              <a:gd name="connsiteY32" fmla="*/ 255270 h 1179195"/>
              <a:gd name="connsiteX33" fmla="*/ 226695 w 1644096"/>
              <a:gd name="connsiteY33" fmla="*/ 268605 h 1179195"/>
              <a:gd name="connsiteX34" fmla="*/ 238125 w 1644096"/>
              <a:gd name="connsiteY34" fmla="*/ 281940 h 1179195"/>
              <a:gd name="connsiteX35" fmla="*/ 241935 w 1644096"/>
              <a:gd name="connsiteY35" fmla="*/ 287655 h 1179195"/>
              <a:gd name="connsiteX36" fmla="*/ 247650 w 1644096"/>
              <a:gd name="connsiteY36" fmla="*/ 289560 h 1179195"/>
              <a:gd name="connsiteX37" fmla="*/ 251460 w 1644096"/>
              <a:gd name="connsiteY37" fmla="*/ 297180 h 1179195"/>
              <a:gd name="connsiteX38" fmla="*/ 259080 w 1644096"/>
              <a:gd name="connsiteY38" fmla="*/ 300990 h 1179195"/>
              <a:gd name="connsiteX39" fmla="*/ 264795 w 1644096"/>
              <a:gd name="connsiteY39" fmla="*/ 306705 h 1179195"/>
              <a:gd name="connsiteX40" fmla="*/ 266700 w 1644096"/>
              <a:gd name="connsiteY40" fmla="*/ 312420 h 1179195"/>
              <a:gd name="connsiteX41" fmla="*/ 272415 w 1644096"/>
              <a:gd name="connsiteY41" fmla="*/ 316230 h 1179195"/>
              <a:gd name="connsiteX42" fmla="*/ 278130 w 1644096"/>
              <a:gd name="connsiteY42" fmla="*/ 321945 h 1179195"/>
              <a:gd name="connsiteX43" fmla="*/ 285750 w 1644096"/>
              <a:gd name="connsiteY43" fmla="*/ 327660 h 1179195"/>
              <a:gd name="connsiteX44" fmla="*/ 297180 w 1644096"/>
              <a:gd name="connsiteY44" fmla="*/ 339090 h 1179195"/>
              <a:gd name="connsiteX45" fmla="*/ 300990 w 1644096"/>
              <a:gd name="connsiteY45" fmla="*/ 344805 h 1179195"/>
              <a:gd name="connsiteX46" fmla="*/ 314325 w 1644096"/>
              <a:gd name="connsiteY46" fmla="*/ 356235 h 1179195"/>
              <a:gd name="connsiteX47" fmla="*/ 318135 w 1644096"/>
              <a:gd name="connsiteY47" fmla="*/ 361950 h 1179195"/>
              <a:gd name="connsiteX48" fmla="*/ 329565 w 1644096"/>
              <a:gd name="connsiteY48" fmla="*/ 373380 h 1179195"/>
              <a:gd name="connsiteX49" fmla="*/ 340995 w 1644096"/>
              <a:gd name="connsiteY49" fmla="*/ 384810 h 1179195"/>
              <a:gd name="connsiteX50" fmla="*/ 346710 w 1644096"/>
              <a:gd name="connsiteY50" fmla="*/ 390525 h 1179195"/>
              <a:gd name="connsiteX51" fmla="*/ 352425 w 1644096"/>
              <a:gd name="connsiteY51" fmla="*/ 396240 h 1179195"/>
              <a:gd name="connsiteX52" fmla="*/ 358140 w 1644096"/>
              <a:gd name="connsiteY52" fmla="*/ 403860 h 1179195"/>
              <a:gd name="connsiteX53" fmla="*/ 363855 w 1644096"/>
              <a:gd name="connsiteY53" fmla="*/ 407670 h 1179195"/>
              <a:gd name="connsiteX54" fmla="*/ 371475 w 1644096"/>
              <a:gd name="connsiteY54" fmla="*/ 413385 h 1179195"/>
              <a:gd name="connsiteX55" fmla="*/ 375285 w 1644096"/>
              <a:gd name="connsiteY55" fmla="*/ 419100 h 1179195"/>
              <a:gd name="connsiteX56" fmla="*/ 388620 w 1644096"/>
              <a:gd name="connsiteY56" fmla="*/ 432435 h 1179195"/>
              <a:gd name="connsiteX57" fmla="*/ 394335 w 1644096"/>
              <a:gd name="connsiteY57" fmla="*/ 438150 h 1179195"/>
              <a:gd name="connsiteX58" fmla="*/ 403860 w 1644096"/>
              <a:gd name="connsiteY58" fmla="*/ 445770 h 1179195"/>
              <a:gd name="connsiteX59" fmla="*/ 407670 w 1644096"/>
              <a:gd name="connsiteY59" fmla="*/ 451485 h 1179195"/>
              <a:gd name="connsiteX60" fmla="*/ 422910 w 1644096"/>
              <a:gd name="connsiteY60" fmla="*/ 466725 h 1179195"/>
              <a:gd name="connsiteX61" fmla="*/ 428625 w 1644096"/>
              <a:gd name="connsiteY61" fmla="*/ 470535 h 1179195"/>
              <a:gd name="connsiteX62" fmla="*/ 440055 w 1644096"/>
              <a:gd name="connsiteY62" fmla="*/ 480060 h 1179195"/>
              <a:gd name="connsiteX63" fmla="*/ 443865 w 1644096"/>
              <a:gd name="connsiteY63" fmla="*/ 485775 h 1179195"/>
              <a:gd name="connsiteX64" fmla="*/ 455295 w 1644096"/>
              <a:gd name="connsiteY64" fmla="*/ 493395 h 1179195"/>
              <a:gd name="connsiteX65" fmla="*/ 466725 w 1644096"/>
              <a:gd name="connsiteY65" fmla="*/ 504825 h 1179195"/>
              <a:gd name="connsiteX66" fmla="*/ 472440 w 1644096"/>
              <a:gd name="connsiteY66" fmla="*/ 510540 h 1179195"/>
              <a:gd name="connsiteX67" fmla="*/ 483870 w 1644096"/>
              <a:gd name="connsiteY67" fmla="*/ 518160 h 1179195"/>
              <a:gd name="connsiteX68" fmla="*/ 489585 w 1644096"/>
              <a:gd name="connsiteY68" fmla="*/ 523875 h 1179195"/>
              <a:gd name="connsiteX69" fmla="*/ 506730 w 1644096"/>
              <a:gd name="connsiteY69" fmla="*/ 535305 h 1179195"/>
              <a:gd name="connsiteX70" fmla="*/ 521970 w 1644096"/>
              <a:gd name="connsiteY70" fmla="*/ 552450 h 1179195"/>
              <a:gd name="connsiteX71" fmla="*/ 527685 w 1644096"/>
              <a:gd name="connsiteY71" fmla="*/ 558165 h 1179195"/>
              <a:gd name="connsiteX72" fmla="*/ 541020 w 1644096"/>
              <a:gd name="connsiteY72" fmla="*/ 567690 h 1179195"/>
              <a:gd name="connsiteX73" fmla="*/ 546735 w 1644096"/>
              <a:gd name="connsiteY73" fmla="*/ 571500 h 1179195"/>
              <a:gd name="connsiteX74" fmla="*/ 565785 w 1644096"/>
              <a:gd name="connsiteY74" fmla="*/ 584835 h 1179195"/>
              <a:gd name="connsiteX75" fmla="*/ 577215 w 1644096"/>
              <a:gd name="connsiteY75" fmla="*/ 596265 h 1179195"/>
              <a:gd name="connsiteX76" fmla="*/ 582930 w 1644096"/>
              <a:gd name="connsiteY76" fmla="*/ 601980 h 1179195"/>
              <a:gd name="connsiteX77" fmla="*/ 588645 w 1644096"/>
              <a:gd name="connsiteY77" fmla="*/ 605790 h 1179195"/>
              <a:gd name="connsiteX78" fmla="*/ 609600 w 1644096"/>
              <a:gd name="connsiteY78" fmla="*/ 624840 h 1179195"/>
              <a:gd name="connsiteX79" fmla="*/ 615315 w 1644096"/>
              <a:gd name="connsiteY79" fmla="*/ 626745 h 1179195"/>
              <a:gd name="connsiteX80" fmla="*/ 621030 w 1644096"/>
              <a:gd name="connsiteY80" fmla="*/ 634365 h 1179195"/>
              <a:gd name="connsiteX81" fmla="*/ 626745 w 1644096"/>
              <a:gd name="connsiteY81" fmla="*/ 638175 h 1179195"/>
              <a:gd name="connsiteX82" fmla="*/ 643890 w 1644096"/>
              <a:gd name="connsiteY82" fmla="*/ 651510 h 1179195"/>
              <a:gd name="connsiteX83" fmla="*/ 649605 w 1644096"/>
              <a:gd name="connsiteY83" fmla="*/ 655320 h 1179195"/>
              <a:gd name="connsiteX84" fmla="*/ 657225 w 1644096"/>
              <a:gd name="connsiteY84" fmla="*/ 661035 h 1179195"/>
              <a:gd name="connsiteX85" fmla="*/ 661035 w 1644096"/>
              <a:gd name="connsiteY85" fmla="*/ 666750 h 1179195"/>
              <a:gd name="connsiteX86" fmla="*/ 666750 w 1644096"/>
              <a:gd name="connsiteY86" fmla="*/ 668655 h 1179195"/>
              <a:gd name="connsiteX87" fmla="*/ 689610 w 1644096"/>
              <a:gd name="connsiteY87" fmla="*/ 687705 h 1179195"/>
              <a:gd name="connsiteX88" fmla="*/ 693420 w 1644096"/>
              <a:gd name="connsiteY88" fmla="*/ 693420 h 1179195"/>
              <a:gd name="connsiteX89" fmla="*/ 702945 w 1644096"/>
              <a:gd name="connsiteY89" fmla="*/ 699135 h 1179195"/>
              <a:gd name="connsiteX90" fmla="*/ 716280 w 1644096"/>
              <a:gd name="connsiteY90" fmla="*/ 708660 h 1179195"/>
              <a:gd name="connsiteX91" fmla="*/ 720090 w 1644096"/>
              <a:gd name="connsiteY91" fmla="*/ 714375 h 1179195"/>
              <a:gd name="connsiteX92" fmla="*/ 731520 w 1644096"/>
              <a:gd name="connsiteY92" fmla="*/ 720090 h 1179195"/>
              <a:gd name="connsiteX93" fmla="*/ 742950 w 1644096"/>
              <a:gd name="connsiteY93" fmla="*/ 729615 h 1179195"/>
              <a:gd name="connsiteX94" fmla="*/ 758190 w 1644096"/>
              <a:gd name="connsiteY94" fmla="*/ 742950 h 1179195"/>
              <a:gd name="connsiteX95" fmla="*/ 767715 w 1644096"/>
              <a:gd name="connsiteY95" fmla="*/ 748665 h 1179195"/>
              <a:gd name="connsiteX96" fmla="*/ 782955 w 1644096"/>
              <a:gd name="connsiteY96" fmla="*/ 762000 h 1179195"/>
              <a:gd name="connsiteX97" fmla="*/ 800100 w 1644096"/>
              <a:gd name="connsiteY97" fmla="*/ 771525 h 1179195"/>
              <a:gd name="connsiteX98" fmla="*/ 822960 w 1644096"/>
              <a:gd name="connsiteY98" fmla="*/ 790575 h 1179195"/>
              <a:gd name="connsiteX99" fmla="*/ 838200 w 1644096"/>
              <a:gd name="connsiteY99" fmla="*/ 800100 h 1179195"/>
              <a:gd name="connsiteX100" fmla="*/ 849630 w 1644096"/>
              <a:gd name="connsiteY100" fmla="*/ 807720 h 1179195"/>
              <a:gd name="connsiteX101" fmla="*/ 857250 w 1644096"/>
              <a:gd name="connsiteY101" fmla="*/ 815340 h 1179195"/>
              <a:gd name="connsiteX102" fmla="*/ 864870 w 1644096"/>
              <a:gd name="connsiteY102" fmla="*/ 819150 h 1179195"/>
              <a:gd name="connsiteX103" fmla="*/ 878205 w 1644096"/>
              <a:gd name="connsiteY103" fmla="*/ 824865 h 1179195"/>
              <a:gd name="connsiteX104" fmla="*/ 889635 w 1644096"/>
              <a:gd name="connsiteY104" fmla="*/ 830580 h 1179195"/>
              <a:gd name="connsiteX105" fmla="*/ 902970 w 1644096"/>
              <a:gd name="connsiteY105" fmla="*/ 840105 h 1179195"/>
              <a:gd name="connsiteX106" fmla="*/ 912495 w 1644096"/>
              <a:gd name="connsiteY106" fmla="*/ 845820 h 1179195"/>
              <a:gd name="connsiteX107" fmla="*/ 922020 w 1644096"/>
              <a:gd name="connsiteY107" fmla="*/ 853440 h 1179195"/>
              <a:gd name="connsiteX108" fmla="*/ 937260 w 1644096"/>
              <a:gd name="connsiteY108" fmla="*/ 861060 h 1179195"/>
              <a:gd name="connsiteX109" fmla="*/ 956310 w 1644096"/>
              <a:gd name="connsiteY109" fmla="*/ 870585 h 1179195"/>
              <a:gd name="connsiteX110" fmla="*/ 973455 w 1644096"/>
              <a:gd name="connsiteY110" fmla="*/ 880110 h 1179195"/>
              <a:gd name="connsiteX111" fmla="*/ 986790 w 1644096"/>
              <a:gd name="connsiteY111" fmla="*/ 885825 h 1179195"/>
              <a:gd name="connsiteX112" fmla="*/ 996315 w 1644096"/>
              <a:gd name="connsiteY112" fmla="*/ 893445 h 1179195"/>
              <a:gd name="connsiteX113" fmla="*/ 1015365 w 1644096"/>
              <a:gd name="connsiteY113" fmla="*/ 899160 h 1179195"/>
              <a:gd name="connsiteX114" fmla="*/ 1028700 w 1644096"/>
              <a:gd name="connsiteY114" fmla="*/ 908685 h 1179195"/>
              <a:gd name="connsiteX115" fmla="*/ 1038225 w 1644096"/>
              <a:gd name="connsiteY115" fmla="*/ 910590 h 1179195"/>
              <a:gd name="connsiteX116" fmla="*/ 1053465 w 1644096"/>
              <a:gd name="connsiteY116" fmla="*/ 918210 h 1179195"/>
              <a:gd name="connsiteX117" fmla="*/ 1059180 w 1644096"/>
              <a:gd name="connsiteY117" fmla="*/ 922020 h 1179195"/>
              <a:gd name="connsiteX118" fmla="*/ 1074420 w 1644096"/>
              <a:gd name="connsiteY118" fmla="*/ 925830 h 1179195"/>
              <a:gd name="connsiteX119" fmla="*/ 1082040 w 1644096"/>
              <a:gd name="connsiteY119" fmla="*/ 929640 h 1179195"/>
              <a:gd name="connsiteX120" fmla="*/ 1087755 w 1644096"/>
              <a:gd name="connsiteY120" fmla="*/ 931545 h 1179195"/>
              <a:gd name="connsiteX121" fmla="*/ 1102995 w 1644096"/>
              <a:gd name="connsiteY121" fmla="*/ 939165 h 1179195"/>
              <a:gd name="connsiteX122" fmla="*/ 1108710 w 1644096"/>
              <a:gd name="connsiteY122" fmla="*/ 941070 h 1179195"/>
              <a:gd name="connsiteX123" fmla="*/ 1114425 w 1644096"/>
              <a:gd name="connsiteY123" fmla="*/ 944880 h 1179195"/>
              <a:gd name="connsiteX124" fmla="*/ 1133475 w 1644096"/>
              <a:gd name="connsiteY124" fmla="*/ 950595 h 1179195"/>
              <a:gd name="connsiteX125" fmla="*/ 1143000 w 1644096"/>
              <a:gd name="connsiteY125" fmla="*/ 956310 h 1179195"/>
              <a:gd name="connsiteX126" fmla="*/ 1152525 w 1644096"/>
              <a:gd name="connsiteY126" fmla="*/ 960120 h 1179195"/>
              <a:gd name="connsiteX127" fmla="*/ 1160145 w 1644096"/>
              <a:gd name="connsiteY127" fmla="*/ 965835 h 1179195"/>
              <a:gd name="connsiteX128" fmla="*/ 1175385 w 1644096"/>
              <a:gd name="connsiteY128" fmla="*/ 969645 h 1179195"/>
              <a:gd name="connsiteX129" fmla="*/ 1188720 w 1644096"/>
              <a:gd name="connsiteY129" fmla="*/ 977265 h 1179195"/>
              <a:gd name="connsiteX130" fmla="*/ 1194435 w 1644096"/>
              <a:gd name="connsiteY130" fmla="*/ 981075 h 1179195"/>
              <a:gd name="connsiteX131" fmla="*/ 1209675 w 1644096"/>
              <a:gd name="connsiteY131" fmla="*/ 986790 h 1179195"/>
              <a:gd name="connsiteX132" fmla="*/ 1224915 w 1644096"/>
              <a:gd name="connsiteY132" fmla="*/ 996315 h 1179195"/>
              <a:gd name="connsiteX133" fmla="*/ 1230630 w 1644096"/>
              <a:gd name="connsiteY133" fmla="*/ 1000125 h 1179195"/>
              <a:gd name="connsiteX134" fmla="*/ 1245870 w 1644096"/>
              <a:gd name="connsiteY134" fmla="*/ 1009650 h 1179195"/>
              <a:gd name="connsiteX135" fmla="*/ 1257300 w 1644096"/>
              <a:gd name="connsiteY135" fmla="*/ 1013460 h 1179195"/>
              <a:gd name="connsiteX136" fmla="*/ 1270635 w 1644096"/>
              <a:gd name="connsiteY136" fmla="*/ 1021080 h 1179195"/>
              <a:gd name="connsiteX137" fmla="*/ 1278255 w 1644096"/>
              <a:gd name="connsiteY137" fmla="*/ 1022985 h 1179195"/>
              <a:gd name="connsiteX138" fmla="*/ 1291590 w 1644096"/>
              <a:gd name="connsiteY138" fmla="*/ 1030605 h 1179195"/>
              <a:gd name="connsiteX139" fmla="*/ 1306830 w 1644096"/>
              <a:gd name="connsiteY139" fmla="*/ 1038225 h 1179195"/>
              <a:gd name="connsiteX140" fmla="*/ 1312545 w 1644096"/>
              <a:gd name="connsiteY140" fmla="*/ 1040130 h 1179195"/>
              <a:gd name="connsiteX141" fmla="*/ 1325880 w 1644096"/>
              <a:gd name="connsiteY141" fmla="*/ 1045845 h 1179195"/>
              <a:gd name="connsiteX142" fmla="*/ 1343025 w 1644096"/>
              <a:gd name="connsiteY142" fmla="*/ 1053465 h 1179195"/>
              <a:gd name="connsiteX143" fmla="*/ 1348740 w 1644096"/>
              <a:gd name="connsiteY143" fmla="*/ 1057275 h 1179195"/>
              <a:gd name="connsiteX144" fmla="*/ 1354455 w 1644096"/>
              <a:gd name="connsiteY144" fmla="*/ 1059180 h 1179195"/>
              <a:gd name="connsiteX145" fmla="*/ 1373505 w 1644096"/>
              <a:gd name="connsiteY145" fmla="*/ 1066800 h 1179195"/>
              <a:gd name="connsiteX146" fmla="*/ 1379220 w 1644096"/>
              <a:gd name="connsiteY146" fmla="*/ 1068705 h 1179195"/>
              <a:gd name="connsiteX147" fmla="*/ 1394460 w 1644096"/>
              <a:gd name="connsiteY147" fmla="*/ 1074420 h 1179195"/>
              <a:gd name="connsiteX148" fmla="*/ 1403985 w 1644096"/>
              <a:gd name="connsiteY148" fmla="*/ 1080135 h 1179195"/>
              <a:gd name="connsiteX149" fmla="*/ 1417320 w 1644096"/>
              <a:gd name="connsiteY149" fmla="*/ 1083945 h 1179195"/>
              <a:gd name="connsiteX150" fmla="*/ 1424940 w 1644096"/>
              <a:gd name="connsiteY150" fmla="*/ 1087755 h 1179195"/>
              <a:gd name="connsiteX151" fmla="*/ 1430655 w 1644096"/>
              <a:gd name="connsiteY151" fmla="*/ 1089660 h 1179195"/>
              <a:gd name="connsiteX152" fmla="*/ 1447800 w 1644096"/>
              <a:gd name="connsiteY152" fmla="*/ 1097280 h 1179195"/>
              <a:gd name="connsiteX153" fmla="*/ 1464945 w 1644096"/>
              <a:gd name="connsiteY153" fmla="*/ 1106805 h 1179195"/>
              <a:gd name="connsiteX154" fmla="*/ 1472565 w 1644096"/>
              <a:gd name="connsiteY154" fmla="*/ 1110615 h 1179195"/>
              <a:gd name="connsiteX155" fmla="*/ 1482090 w 1644096"/>
              <a:gd name="connsiteY155" fmla="*/ 1112520 h 1179195"/>
              <a:gd name="connsiteX156" fmla="*/ 1487805 w 1644096"/>
              <a:gd name="connsiteY156" fmla="*/ 1116330 h 1179195"/>
              <a:gd name="connsiteX157" fmla="*/ 1495425 w 1644096"/>
              <a:gd name="connsiteY157" fmla="*/ 1122045 h 1179195"/>
              <a:gd name="connsiteX158" fmla="*/ 1508760 w 1644096"/>
              <a:gd name="connsiteY158" fmla="*/ 1123950 h 1179195"/>
              <a:gd name="connsiteX159" fmla="*/ 1529715 w 1644096"/>
              <a:gd name="connsiteY159" fmla="*/ 1133475 h 1179195"/>
              <a:gd name="connsiteX160" fmla="*/ 1535430 w 1644096"/>
              <a:gd name="connsiteY160" fmla="*/ 1137285 h 1179195"/>
              <a:gd name="connsiteX161" fmla="*/ 1550670 w 1644096"/>
              <a:gd name="connsiteY161" fmla="*/ 1141095 h 1179195"/>
              <a:gd name="connsiteX162" fmla="*/ 1567815 w 1644096"/>
              <a:gd name="connsiteY162" fmla="*/ 1148715 h 1179195"/>
              <a:gd name="connsiteX163" fmla="*/ 1573530 w 1644096"/>
              <a:gd name="connsiteY163" fmla="*/ 1152525 h 1179195"/>
              <a:gd name="connsiteX164" fmla="*/ 1584960 w 1644096"/>
              <a:gd name="connsiteY164" fmla="*/ 1156335 h 1179195"/>
              <a:gd name="connsiteX165" fmla="*/ 1590675 w 1644096"/>
              <a:gd name="connsiteY165" fmla="*/ 1160145 h 1179195"/>
              <a:gd name="connsiteX166" fmla="*/ 1611630 w 1644096"/>
              <a:gd name="connsiteY166" fmla="*/ 1165860 h 1179195"/>
              <a:gd name="connsiteX167" fmla="*/ 1617345 w 1644096"/>
              <a:gd name="connsiteY167" fmla="*/ 1169670 h 1179195"/>
              <a:gd name="connsiteX168" fmla="*/ 1624965 w 1644096"/>
              <a:gd name="connsiteY168" fmla="*/ 1171575 h 1179195"/>
              <a:gd name="connsiteX169" fmla="*/ 1638300 w 1644096"/>
              <a:gd name="connsiteY169" fmla="*/ 1175385 h 1179195"/>
              <a:gd name="connsiteX170" fmla="*/ 1644015 w 1644096"/>
              <a:gd name="connsiteY170" fmla="*/ 1179195 h 11791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1644096" h="1179195">
                <a:moveTo>
                  <a:pt x="0" y="0"/>
                </a:moveTo>
                <a:cubicBezTo>
                  <a:pt x="635" y="1905"/>
                  <a:pt x="930" y="3960"/>
                  <a:pt x="1905" y="5715"/>
                </a:cubicBezTo>
                <a:lnTo>
                  <a:pt x="13335" y="22860"/>
                </a:lnTo>
                <a:lnTo>
                  <a:pt x="17145" y="28575"/>
                </a:lnTo>
                <a:cubicBezTo>
                  <a:pt x="18415" y="30480"/>
                  <a:pt x="20231" y="32118"/>
                  <a:pt x="20955" y="34290"/>
                </a:cubicBezTo>
                <a:cubicBezTo>
                  <a:pt x="25743" y="48655"/>
                  <a:pt x="19284" y="30948"/>
                  <a:pt x="26670" y="45720"/>
                </a:cubicBezTo>
                <a:cubicBezTo>
                  <a:pt x="27568" y="47516"/>
                  <a:pt x="27677" y="49639"/>
                  <a:pt x="28575" y="51435"/>
                </a:cubicBezTo>
                <a:cubicBezTo>
                  <a:pt x="29968" y="54221"/>
                  <a:pt x="36806" y="63044"/>
                  <a:pt x="38100" y="64770"/>
                </a:cubicBezTo>
                <a:cubicBezTo>
                  <a:pt x="38735" y="66675"/>
                  <a:pt x="38891" y="68814"/>
                  <a:pt x="40005" y="70485"/>
                </a:cubicBezTo>
                <a:cubicBezTo>
                  <a:pt x="48431" y="83124"/>
                  <a:pt x="43297" y="69450"/>
                  <a:pt x="49530" y="81915"/>
                </a:cubicBezTo>
                <a:cubicBezTo>
                  <a:pt x="50428" y="83711"/>
                  <a:pt x="50537" y="85834"/>
                  <a:pt x="51435" y="87630"/>
                </a:cubicBezTo>
                <a:cubicBezTo>
                  <a:pt x="54982" y="94725"/>
                  <a:pt x="55694" y="92740"/>
                  <a:pt x="60960" y="99060"/>
                </a:cubicBezTo>
                <a:cubicBezTo>
                  <a:pt x="62426" y="100819"/>
                  <a:pt x="63151" y="103156"/>
                  <a:pt x="64770" y="104775"/>
                </a:cubicBezTo>
                <a:cubicBezTo>
                  <a:pt x="66389" y="106394"/>
                  <a:pt x="68866" y="106966"/>
                  <a:pt x="70485" y="108585"/>
                </a:cubicBezTo>
                <a:cubicBezTo>
                  <a:pt x="90623" y="128723"/>
                  <a:pt x="60076" y="103049"/>
                  <a:pt x="83820" y="123825"/>
                </a:cubicBezTo>
                <a:cubicBezTo>
                  <a:pt x="86209" y="125916"/>
                  <a:pt x="89195" y="127295"/>
                  <a:pt x="91440" y="129540"/>
                </a:cubicBezTo>
                <a:cubicBezTo>
                  <a:pt x="93059" y="131159"/>
                  <a:pt x="93631" y="133636"/>
                  <a:pt x="95250" y="135255"/>
                </a:cubicBezTo>
                <a:cubicBezTo>
                  <a:pt x="96869" y="136874"/>
                  <a:pt x="99206" y="137599"/>
                  <a:pt x="100965" y="139065"/>
                </a:cubicBezTo>
                <a:cubicBezTo>
                  <a:pt x="103035" y="140790"/>
                  <a:pt x="104635" y="143027"/>
                  <a:pt x="106680" y="144780"/>
                </a:cubicBezTo>
                <a:cubicBezTo>
                  <a:pt x="109091" y="146846"/>
                  <a:pt x="112055" y="148250"/>
                  <a:pt x="114300" y="150495"/>
                </a:cubicBezTo>
                <a:cubicBezTo>
                  <a:pt x="116545" y="152740"/>
                  <a:pt x="117770" y="155870"/>
                  <a:pt x="120015" y="158115"/>
                </a:cubicBezTo>
                <a:cubicBezTo>
                  <a:pt x="121634" y="159734"/>
                  <a:pt x="123992" y="160435"/>
                  <a:pt x="125730" y="161925"/>
                </a:cubicBezTo>
                <a:cubicBezTo>
                  <a:pt x="128457" y="164263"/>
                  <a:pt x="130647" y="167180"/>
                  <a:pt x="133350" y="169545"/>
                </a:cubicBezTo>
                <a:cubicBezTo>
                  <a:pt x="135739" y="171636"/>
                  <a:pt x="138725" y="173015"/>
                  <a:pt x="140970" y="175260"/>
                </a:cubicBezTo>
                <a:cubicBezTo>
                  <a:pt x="142589" y="176879"/>
                  <a:pt x="143161" y="179356"/>
                  <a:pt x="144780" y="180975"/>
                </a:cubicBezTo>
                <a:cubicBezTo>
                  <a:pt x="147025" y="183220"/>
                  <a:pt x="150155" y="184445"/>
                  <a:pt x="152400" y="186690"/>
                </a:cubicBezTo>
                <a:cubicBezTo>
                  <a:pt x="155275" y="189565"/>
                  <a:pt x="157285" y="193206"/>
                  <a:pt x="160020" y="196215"/>
                </a:cubicBezTo>
                <a:cubicBezTo>
                  <a:pt x="163644" y="200202"/>
                  <a:pt x="167640" y="203835"/>
                  <a:pt x="171450" y="207645"/>
                </a:cubicBezTo>
                <a:lnTo>
                  <a:pt x="179070" y="215265"/>
                </a:lnTo>
                <a:cubicBezTo>
                  <a:pt x="181610" y="217805"/>
                  <a:pt x="184697" y="219896"/>
                  <a:pt x="186690" y="222885"/>
                </a:cubicBezTo>
                <a:cubicBezTo>
                  <a:pt x="187935" y="224752"/>
                  <a:pt x="197204" y="239114"/>
                  <a:pt x="200025" y="241935"/>
                </a:cubicBezTo>
                <a:cubicBezTo>
                  <a:pt x="202270" y="244180"/>
                  <a:pt x="205400" y="245405"/>
                  <a:pt x="207645" y="247650"/>
                </a:cubicBezTo>
                <a:cubicBezTo>
                  <a:pt x="209890" y="249895"/>
                  <a:pt x="211224" y="252921"/>
                  <a:pt x="213360" y="255270"/>
                </a:cubicBezTo>
                <a:cubicBezTo>
                  <a:pt x="217589" y="259921"/>
                  <a:pt x="222250" y="264160"/>
                  <a:pt x="226695" y="268605"/>
                </a:cubicBezTo>
                <a:cubicBezTo>
                  <a:pt x="233618" y="275528"/>
                  <a:pt x="232015" y="273387"/>
                  <a:pt x="238125" y="281940"/>
                </a:cubicBezTo>
                <a:cubicBezTo>
                  <a:pt x="239456" y="283803"/>
                  <a:pt x="240147" y="286225"/>
                  <a:pt x="241935" y="287655"/>
                </a:cubicBezTo>
                <a:cubicBezTo>
                  <a:pt x="243503" y="288909"/>
                  <a:pt x="245745" y="288925"/>
                  <a:pt x="247650" y="289560"/>
                </a:cubicBezTo>
                <a:cubicBezTo>
                  <a:pt x="248920" y="292100"/>
                  <a:pt x="249452" y="295172"/>
                  <a:pt x="251460" y="297180"/>
                </a:cubicBezTo>
                <a:cubicBezTo>
                  <a:pt x="253468" y="299188"/>
                  <a:pt x="256769" y="299339"/>
                  <a:pt x="259080" y="300990"/>
                </a:cubicBezTo>
                <a:cubicBezTo>
                  <a:pt x="261272" y="302556"/>
                  <a:pt x="262890" y="304800"/>
                  <a:pt x="264795" y="306705"/>
                </a:cubicBezTo>
                <a:cubicBezTo>
                  <a:pt x="265430" y="308610"/>
                  <a:pt x="265446" y="310852"/>
                  <a:pt x="266700" y="312420"/>
                </a:cubicBezTo>
                <a:cubicBezTo>
                  <a:pt x="268130" y="314208"/>
                  <a:pt x="270656" y="314764"/>
                  <a:pt x="272415" y="316230"/>
                </a:cubicBezTo>
                <a:cubicBezTo>
                  <a:pt x="274485" y="317955"/>
                  <a:pt x="276085" y="320192"/>
                  <a:pt x="278130" y="321945"/>
                </a:cubicBezTo>
                <a:cubicBezTo>
                  <a:pt x="280541" y="324011"/>
                  <a:pt x="283210" y="325755"/>
                  <a:pt x="285750" y="327660"/>
                </a:cubicBezTo>
                <a:cubicBezTo>
                  <a:pt x="293733" y="343626"/>
                  <a:pt x="284117" y="328204"/>
                  <a:pt x="297180" y="339090"/>
                </a:cubicBezTo>
                <a:cubicBezTo>
                  <a:pt x="298939" y="340556"/>
                  <a:pt x="299500" y="343067"/>
                  <a:pt x="300990" y="344805"/>
                </a:cubicBezTo>
                <a:cubicBezTo>
                  <a:pt x="307149" y="351991"/>
                  <a:pt x="307584" y="351741"/>
                  <a:pt x="314325" y="356235"/>
                </a:cubicBezTo>
                <a:cubicBezTo>
                  <a:pt x="315595" y="358140"/>
                  <a:pt x="316614" y="360239"/>
                  <a:pt x="318135" y="361950"/>
                </a:cubicBezTo>
                <a:cubicBezTo>
                  <a:pt x="321715" y="365977"/>
                  <a:pt x="325755" y="369570"/>
                  <a:pt x="329565" y="373380"/>
                </a:cubicBezTo>
                <a:lnTo>
                  <a:pt x="340995" y="384810"/>
                </a:lnTo>
                <a:lnTo>
                  <a:pt x="346710" y="390525"/>
                </a:lnTo>
                <a:cubicBezTo>
                  <a:pt x="348615" y="392430"/>
                  <a:pt x="350809" y="394085"/>
                  <a:pt x="352425" y="396240"/>
                </a:cubicBezTo>
                <a:cubicBezTo>
                  <a:pt x="354330" y="398780"/>
                  <a:pt x="355895" y="401615"/>
                  <a:pt x="358140" y="403860"/>
                </a:cubicBezTo>
                <a:cubicBezTo>
                  <a:pt x="359759" y="405479"/>
                  <a:pt x="361992" y="406339"/>
                  <a:pt x="363855" y="407670"/>
                </a:cubicBezTo>
                <a:cubicBezTo>
                  <a:pt x="366439" y="409515"/>
                  <a:pt x="369230" y="411140"/>
                  <a:pt x="371475" y="413385"/>
                </a:cubicBezTo>
                <a:cubicBezTo>
                  <a:pt x="373094" y="415004"/>
                  <a:pt x="373753" y="417398"/>
                  <a:pt x="375285" y="419100"/>
                </a:cubicBezTo>
                <a:cubicBezTo>
                  <a:pt x="379490" y="423772"/>
                  <a:pt x="384175" y="427990"/>
                  <a:pt x="388620" y="432435"/>
                </a:cubicBezTo>
                <a:cubicBezTo>
                  <a:pt x="390525" y="434340"/>
                  <a:pt x="392231" y="436467"/>
                  <a:pt x="394335" y="438150"/>
                </a:cubicBezTo>
                <a:cubicBezTo>
                  <a:pt x="397510" y="440690"/>
                  <a:pt x="400985" y="442895"/>
                  <a:pt x="403860" y="445770"/>
                </a:cubicBezTo>
                <a:cubicBezTo>
                  <a:pt x="405479" y="447389"/>
                  <a:pt x="406130" y="449791"/>
                  <a:pt x="407670" y="451485"/>
                </a:cubicBezTo>
                <a:cubicBezTo>
                  <a:pt x="412503" y="456801"/>
                  <a:pt x="416932" y="462740"/>
                  <a:pt x="422910" y="466725"/>
                </a:cubicBezTo>
                <a:cubicBezTo>
                  <a:pt x="424815" y="467995"/>
                  <a:pt x="426866" y="469069"/>
                  <a:pt x="428625" y="470535"/>
                </a:cubicBezTo>
                <a:cubicBezTo>
                  <a:pt x="443293" y="482758"/>
                  <a:pt x="425866" y="470600"/>
                  <a:pt x="440055" y="480060"/>
                </a:cubicBezTo>
                <a:cubicBezTo>
                  <a:pt x="441325" y="481965"/>
                  <a:pt x="442142" y="484267"/>
                  <a:pt x="443865" y="485775"/>
                </a:cubicBezTo>
                <a:cubicBezTo>
                  <a:pt x="447311" y="488790"/>
                  <a:pt x="455295" y="493395"/>
                  <a:pt x="455295" y="493395"/>
                </a:cubicBezTo>
                <a:cubicBezTo>
                  <a:pt x="462002" y="503456"/>
                  <a:pt x="455698" y="495373"/>
                  <a:pt x="466725" y="504825"/>
                </a:cubicBezTo>
                <a:cubicBezTo>
                  <a:pt x="468770" y="506578"/>
                  <a:pt x="470313" y="508886"/>
                  <a:pt x="472440" y="510540"/>
                </a:cubicBezTo>
                <a:cubicBezTo>
                  <a:pt x="476054" y="513351"/>
                  <a:pt x="480632" y="514922"/>
                  <a:pt x="483870" y="518160"/>
                </a:cubicBezTo>
                <a:cubicBezTo>
                  <a:pt x="485775" y="520065"/>
                  <a:pt x="487540" y="522122"/>
                  <a:pt x="489585" y="523875"/>
                </a:cubicBezTo>
                <a:cubicBezTo>
                  <a:pt x="495758" y="529166"/>
                  <a:pt x="499624" y="531042"/>
                  <a:pt x="506730" y="535305"/>
                </a:cubicBezTo>
                <a:cubicBezTo>
                  <a:pt x="513529" y="545503"/>
                  <a:pt x="508921" y="539401"/>
                  <a:pt x="521970" y="552450"/>
                </a:cubicBezTo>
                <a:cubicBezTo>
                  <a:pt x="523875" y="554355"/>
                  <a:pt x="525443" y="556671"/>
                  <a:pt x="527685" y="558165"/>
                </a:cubicBezTo>
                <a:cubicBezTo>
                  <a:pt x="541154" y="567144"/>
                  <a:pt x="524480" y="555875"/>
                  <a:pt x="541020" y="567690"/>
                </a:cubicBezTo>
                <a:cubicBezTo>
                  <a:pt x="542883" y="569021"/>
                  <a:pt x="544903" y="570126"/>
                  <a:pt x="546735" y="571500"/>
                </a:cubicBezTo>
                <a:cubicBezTo>
                  <a:pt x="563290" y="583916"/>
                  <a:pt x="549005" y="574767"/>
                  <a:pt x="565785" y="584835"/>
                </a:cubicBezTo>
                <a:cubicBezTo>
                  <a:pt x="572492" y="594896"/>
                  <a:pt x="566188" y="586813"/>
                  <a:pt x="577215" y="596265"/>
                </a:cubicBezTo>
                <a:cubicBezTo>
                  <a:pt x="579260" y="598018"/>
                  <a:pt x="580860" y="600255"/>
                  <a:pt x="582930" y="601980"/>
                </a:cubicBezTo>
                <a:cubicBezTo>
                  <a:pt x="584689" y="603446"/>
                  <a:pt x="586951" y="604250"/>
                  <a:pt x="588645" y="605790"/>
                </a:cubicBezTo>
                <a:cubicBezTo>
                  <a:pt x="594303" y="610933"/>
                  <a:pt x="601477" y="620779"/>
                  <a:pt x="609600" y="624840"/>
                </a:cubicBezTo>
                <a:cubicBezTo>
                  <a:pt x="611396" y="625738"/>
                  <a:pt x="613410" y="626110"/>
                  <a:pt x="615315" y="626745"/>
                </a:cubicBezTo>
                <a:cubicBezTo>
                  <a:pt x="617220" y="629285"/>
                  <a:pt x="618785" y="632120"/>
                  <a:pt x="621030" y="634365"/>
                </a:cubicBezTo>
                <a:cubicBezTo>
                  <a:pt x="622649" y="635984"/>
                  <a:pt x="624913" y="636801"/>
                  <a:pt x="626745" y="638175"/>
                </a:cubicBezTo>
                <a:cubicBezTo>
                  <a:pt x="632537" y="642519"/>
                  <a:pt x="638175" y="647065"/>
                  <a:pt x="643890" y="651510"/>
                </a:cubicBezTo>
                <a:cubicBezTo>
                  <a:pt x="645697" y="652916"/>
                  <a:pt x="647742" y="653989"/>
                  <a:pt x="649605" y="655320"/>
                </a:cubicBezTo>
                <a:cubicBezTo>
                  <a:pt x="652189" y="657165"/>
                  <a:pt x="654980" y="658790"/>
                  <a:pt x="657225" y="661035"/>
                </a:cubicBezTo>
                <a:cubicBezTo>
                  <a:pt x="658844" y="662654"/>
                  <a:pt x="659247" y="665320"/>
                  <a:pt x="661035" y="666750"/>
                </a:cubicBezTo>
                <a:cubicBezTo>
                  <a:pt x="662603" y="668004"/>
                  <a:pt x="664845" y="668020"/>
                  <a:pt x="666750" y="668655"/>
                </a:cubicBezTo>
                <a:cubicBezTo>
                  <a:pt x="683998" y="685903"/>
                  <a:pt x="675564" y="680682"/>
                  <a:pt x="689610" y="687705"/>
                </a:cubicBezTo>
                <a:cubicBezTo>
                  <a:pt x="690880" y="689610"/>
                  <a:pt x="691682" y="691930"/>
                  <a:pt x="693420" y="693420"/>
                </a:cubicBezTo>
                <a:cubicBezTo>
                  <a:pt x="696231" y="695830"/>
                  <a:pt x="699805" y="697173"/>
                  <a:pt x="702945" y="699135"/>
                </a:cubicBezTo>
                <a:cubicBezTo>
                  <a:pt x="705829" y="700938"/>
                  <a:pt x="714417" y="706797"/>
                  <a:pt x="716280" y="708660"/>
                </a:cubicBezTo>
                <a:cubicBezTo>
                  <a:pt x="717899" y="710279"/>
                  <a:pt x="718302" y="712945"/>
                  <a:pt x="720090" y="714375"/>
                </a:cubicBezTo>
                <a:cubicBezTo>
                  <a:pt x="735584" y="726770"/>
                  <a:pt x="715461" y="704031"/>
                  <a:pt x="731520" y="720090"/>
                </a:cubicBezTo>
                <a:cubicBezTo>
                  <a:pt x="741900" y="730470"/>
                  <a:pt x="732035" y="725977"/>
                  <a:pt x="742950" y="729615"/>
                </a:cubicBezTo>
                <a:cubicBezTo>
                  <a:pt x="749066" y="738789"/>
                  <a:pt x="745323" y="734762"/>
                  <a:pt x="758190" y="742950"/>
                </a:cubicBezTo>
                <a:cubicBezTo>
                  <a:pt x="761314" y="744938"/>
                  <a:pt x="765097" y="746047"/>
                  <a:pt x="767715" y="748665"/>
                </a:cubicBezTo>
                <a:cubicBezTo>
                  <a:pt x="772633" y="753583"/>
                  <a:pt x="776834" y="758502"/>
                  <a:pt x="782955" y="762000"/>
                </a:cubicBezTo>
                <a:cubicBezTo>
                  <a:pt x="794134" y="768388"/>
                  <a:pt x="784445" y="755870"/>
                  <a:pt x="800100" y="771525"/>
                </a:cubicBezTo>
                <a:cubicBezTo>
                  <a:pt x="806951" y="778376"/>
                  <a:pt x="814395" y="786292"/>
                  <a:pt x="822960" y="790575"/>
                </a:cubicBezTo>
                <a:cubicBezTo>
                  <a:pt x="835632" y="796911"/>
                  <a:pt x="825835" y="791445"/>
                  <a:pt x="838200" y="800100"/>
                </a:cubicBezTo>
                <a:cubicBezTo>
                  <a:pt x="841951" y="802726"/>
                  <a:pt x="846392" y="804482"/>
                  <a:pt x="849630" y="807720"/>
                </a:cubicBezTo>
                <a:cubicBezTo>
                  <a:pt x="852170" y="810260"/>
                  <a:pt x="854376" y="813185"/>
                  <a:pt x="857250" y="815340"/>
                </a:cubicBezTo>
                <a:cubicBezTo>
                  <a:pt x="859522" y="817044"/>
                  <a:pt x="862404" y="817741"/>
                  <a:pt x="864870" y="819150"/>
                </a:cubicBezTo>
                <a:cubicBezTo>
                  <a:pt x="875102" y="824997"/>
                  <a:pt x="865689" y="821736"/>
                  <a:pt x="878205" y="824865"/>
                </a:cubicBezTo>
                <a:cubicBezTo>
                  <a:pt x="894583" y="835784"/>
                  <a:pt x="873861" y="822693"/>
                  <a:pt x="889635" y="830580"/>
                </a:cubicBezTo>
                <a:cubicBezTo>
                  <a:pt x="893043" y="832284"/>
                  <a:pt x="900381" y="838379"/>
                  <a:pt x="902970" y="840105"/>
                </a:cubicBezTo>
                <a:cubicBezTo>
                  <a:pt x="906051" y="842159"/>
                  <a:pt x="909462" y="843697"/>
                  <a:pt x="912495" y="845820"/>
                </a:cubicBezTo>
                <a:cubicBezTo>
                  <a:pt x="915826" y="848152"/>
                  <a:pt x="918557" y="851309"/>
                  <a:pt x="922020" y="853440"/>
                </a:cubicBezTo>
                <a:cubicBezTo>
                  <a:pt x="926857" y="856417"/>
                  <a:pt x="932390" y="858138"/>
                  <a:pt x="937260" y="861060"/>
                </a:cubicBezTo>
                <a:cubicBezTo>
                  <a:pt x="953728" y="870941"/>
                  <a:pt x="939644" y="863178"/>
                  <a:pt x="956310" y="870585"/>
                </a:cubicBezTo>
                <a:cubicBezTo>
                  <a:pt x="965445" y="874645"/>
                  <a:pt x="963837" y="874767"/>
                  <a:pt x="973455" y="880110"/>
                </a:cubicBezTo>
                <a:cubicBezTo>
                  <a:pt x="980517" y="884033"/>
                  <a:pt x="980045" y="883577"/>
                  <a:pt x="986790" y="885825"/>
                </a:cubicBezTo>
                <a:cubicBezTo>
                  <a:pt x="989965" y="888365"/>
                  <a:pt x="992745" y="891498"/>
                  <a:pt x="996315" y="893445"/>
                </a:cubicBezTo>
                <a:cubicBezTo>
                  <a:pt x="1000239" y="895586"/>
                  <a:pt x="1010361" y="897909"/>
                  <a:pt x="1015365" y="899160"/>
                </a:cubicBezTo>
                <a:cubicBezTo>
                  <a:pt x="1015803" y="899489"/>
                  <a:pt x="1026843" y="907989"/>
                  <a:pt x="1028700" y="908685"/>
                </a:cubicBezTo>
                <a:cubicBezTo>
                  <a:pt x="1031732" y="909822"/>
                  <a:pt x="1035050" y="909955"/>
                  <a:pt x="1038225" y="910590"/>
                </a:cubicBezTo>
                <a:cubicBezTo>
                  <a:pt x="1043305" y="913130"/>
                  <a:pt x="1048739" y="915060"/>
                  <a:pt x="1053465" y="918210"/>
                </a:cubicBezTo>
                <a:cubicBezTo>
                  <a:pt x="1055370" y="919480"/>
                  <a:pt x="1057028" y="921238"/>
                  <a:pt x="1059180" y="922020"/>
                </a:cubicBezTo>
                <a:cubicBezTo>
                  <a:pt x="1064101" y="923809"/>
                  <a:pt x="1069736" y="923488"/>
                  <a:pt x="1074420" y="925830"/>
                </a:cubicBezTo>
                <a:cubicBezTo>
                  <a:pt x="1076960" y="927100"/>
                  <a:pt x="1079430" y="928521"/>
                  <a:pt x="1082040" y="929640"/>
                </a:cubicBezTo>
                <a:cubicBezTo>
                  <a:pt x="1083886" y="930431"/>
                  <a:pt x="1085927" y="930714"/>
                  <a:pt x="1087755" y="931545"/>
                </a:cubicBezTo>
                <a:cubicBezTo>
                  <a:pt x="1092926" y="933895"/>
                  <a:pt x="1097607" y="937369"/>
                  <a:pt x="1102995" y="939165"/>
                </a:cubicBezTo>
                <a:cubicBezTo>
                  <a:pt x="1104900" y="939800"/>
                  <a:pt x="1106914" y="940172"/>
                  <a:pt x="1108710" y="941070"/>
                </a:cubicBezTo>
                <a:cubicBezTo>
                  <a:pt x="1110758" y="942094"/>
                  <a:pt x="1112321" y="943978"/>
                  <a:pt x="1114425" y="944880"/>
                </a:cubicBezTo>
                <a:cubicBezTo>
                  <a:pt x="1123827" y="948910"/>
                  <a:pt x="1122804" y="944192"/>
                  <a:pt x="1133475" y="950595"/>
                </a:cubicBezTo>
                <a:cubicBezTo>
                  <a:pt x="1136650" y="952500"/>
                  <a:pt x="1139688" y="954654"/>
                  <a:pt x="1143000" y="956310"/>
                </a:cubicBezTo>
                <a:cubicBezTo>
                  <a:pt x="1146059" y="957839"/>
                  <a:pt x="1149536" y="958459"/>
                  <a:pt x="1152525" y="960120"/>
                </a:cubicBezTo>
                <a:cubicBezTo>
                  <a:pt x="1155300" y="961662"/>
                  <a:pt x="1157214" y="964614"/>
                  <a:pt x="1160145" y="965835"/>
                </a:cubicBezTo>
                <a:cubicBezTo>
                  <a:pt x="1164979" y="967849"/>
                  <a:pt x="1175385" y="969645"/>
                  <a:pt x="1175385" y="969645"/>
                </a:cubicBezTo>
                <a:cubicBezTo>
                  <a:pt x="1186242" y="980502"/>
                  <a:pt x="1175288" y="971509"/>
                  <a:pt x="1188720" y="977265"/>
                </a:cubicBezTo>
                <a:cubicBezTo>
                  <a:pt x="1190824" y="978167"/>
                  <a:pt x="1192447" y="979939"/>
                  <a:pt x="1194435" y="981075"/>
                </a:cubicBezTo>
                <a:cubicBezTo>
                  <a:pt x="1202183" y="985502"/>
                  <a:pt x="1201341" y="984706"/>
                  <a:pt x="1209675" y="986790"/>
                </a:cubicBezTo>
                <a:cubicBezTo>
                  <a:pt x="1218814" y="1000499"/>
                  <a:pt x="1205872" y="983620"/>
                  <a:pt x="1224915" y="996315"/>
                </a:cubicBezTo>
                <a:cubicBezTo>
                  <a:pt x="1226820" y="997585"/>
                  <a:pt x="1228767" y="998794"/>
                  <a:pt x="1230630" y="1000125"/>
                </a:cubicBezTo>
                <a:cubicBezTo>
                  <a:pt x="1237925" y="1005336"/>
                  <a:pt x="1237733" y="1006395"/>
                  <a:pt x="1245870" y="1009650"/>
                </a:cubicBezTo>
                <a:cubicBezTo>
                  <a:pt x="1249599" y="1011142"/>
                  <a:pt x="1253958" y="1011232"/>
                  <a:pt x="1257300" y="1013460"/>
                </a:cubicBezTo>
                <a:cubicBezTo>
                  <a:pt x="1262037" y="1016618"/>
                  <a:pt x="1265111" y="1019008"/>
                  <a:pt x="1270635" y="1021080"/>
                </a:cubicBezTo>
                <a:cubicBezTo>
                  <a:pt x="1273086" y="1021999"/>
                  <a:pt x="1275715" y="1022350"/>
                  <a:pt x="1278255" y="1022985"/>
                </a:cubicBezTo>
                <a:cubicBezTo>
                  <a:pt x="1288830" y="1033560"/>
                  <a:pt x="1278432" y="1025123"/>
                  <a:pt x="1291590" y="1030605"/>
                </a:cubicBezTo>
                <a:cubicBezTo>
                  <a:pt x="1296833" y="1032789"/>
                  <a:pt x="1301442" y="1036429"/>
                  <a:pt x="1306830" y="1038225"/>
                </a:cubicBezTo>
                <a:cubicBezTo>
                  <a:pt x="1308735" y="1038860"/>
                  <a:pt x="1310749" y="1039232"/>
                  <a:pt x="1312545" y="1040130"/>
                </a:cubicBezTo>
                <a:cubicBezTo>
                  <a:pt x="1325701" y="1046708"/>
                  <a:pt x="1310021" y="1041880"/>
                  <a:pt x="1325880" y="1045845"/>
                </a:cubicBezTo>
                <a:cubicBezTo>
                  <a:pt x="1354167" y="1062817"/>
                  <a:pt x="1320134" y="1043654"/>
                  <a:pt x="1343025" y="1053465"/>
                </a:cubicBezTo>
                <a:cubicBezTo>
                  <a:pt x="1345129" y="1054367"/>
                  <a:pt x="1346692" y="1056251"/>
                  <a:pt x="1348740" y="1057275"/>
                </a:cubicBezTo>
                <a:cubicBezTo>
                  <a:pt x="1350536" y="1058173"/>
                  <a:pt x="1352609" y="1058389"/>
                  <a:pt x="1354455" y="1059180"/>
                </a:cubicBezTo>
                <a:cubicBezTo>
                  <a:pt x="1374076" y="1067589"/>
                  <a:pt x="1347489" y="1058128"/>
                  <a:pt x="1373505" y="1066800"/>
                </a:cubicBezTo>
                <a:cubicBezTo>
                  <a:pt x="1375410" y="1067435"/>
                  <a:pt x="1377549" y="1067591"/>
                  <a:pt x="1379220" y="1068705"/>
                </a:cubicBezTo>
                <a:cubicBezTo>
                  <a:pt x="1387629" y="1074311"/>
                  <a:pt x="1382690" y="1072066"/>
                  <a:pt x="1394460" y="1074420"/>
                </a:cubicBezTo>
                <a:cubicBezTo>
                  <a:pt x="1397635" y="1076325"/>
                  <a:pt x="1400673" y="1078479"/>
                  <a:pt x="1403985" y="1080135"/>
                </a:cubicBezTo>
                <a:cubicBezTo>
                  <a:pt x="1408590" y="1082438"/>
                  <a:pt x="1412437" y="1082114"/>
                  <a:pt x="1417320" y="1083945"/>
                </a:cubicBezTo>
                <a:cubicBezTo>
                  <a:pt x="1419979" y="1084942"/>
                  <a:pt x="1422330" y="1086636"/>
                  <a:pt x="1424940" y="1087755"/>
                </a:cubicBezTo>
                <a:cubicBezTo>
                  <a:pt x="1426786" y="1088546"/>
                  <a:pt x="1428750" y="1089025"/>
                  <a:pt x="1430655" y="1089660"/>
                </a:cubicBezTo>
                <a:cubicBezTo>
                  <a:pt x="1444831" y="1100292"/>
                  <a:pt x="1431117" y="1091719"/>
                  <a:pt x="1447800" y="1097280"/>
                </a:cubicBezTo>
                <a:cubicBezTo>
                  <a:pt x="1452368" y="1098803"/>
                  <a:pt x="1461283" y="1104770"/>
                  <a:pt x="1464945" y="1106805"/>
                </a:cubicBezTo>
                <a:cubicBezTo>
                  <a:pt x="1467427" y="1108184"/>
                  <a:pt x="1469871" y="1109717"/>
                  <a:pt x="1472565" y="1110615"/>
                </a:cubicBezTo>
                <a:cubicBezTo>
                  <a:pt x="1475637" y="1111639"/>
                  <a:pt x="1478915" y="1111885"/>
                  <a:pt x="1482090" y="1112520"/>
                </a:cubicBezTo>
                <a:cubicBezTo>
                  <a:pt x="1483995" y="1113790"/>
                  <a:pt x="1485942" y="1114999"/>
                  <a:pt x="1487805" y="1116330"/>
                </a:cubicBezTo>
                <a:cubicBezTo>
                  <a:pt x="1490389" y="1118175"/>
                  <a:pt x="1492441" y="1120960"/>
                  <a:pt x="1495425" y="1122045"/>
                </a:cubicBezTo>
                <a:cubicBezTo>
                  <a:pt x="1499645" y="1123579"/>
                  <a:pt x="1504315" y="1123315"/>
                  <a:pt x="1508760" y="1123950"/>
                </a:cubicBezTo>
                <a:cubicBezTo>
                  <a:pt x="1516852" y="1126647"/>
                  <a:pt x="1521197" y="1127796"/>
                  <a:pt x="1529715" y="1133475"/>
                </a:cubicBezTo>
                <a:cubicBezTo>
                  <a:pt x="1531620" y="1134745"/>
                  <a:pt x="1533286" y="1136481"/>
                  <a:pt x="1535430" y="1137285"/>
                </a:cubicBezTo>
                <a:cubicBezTo>
                  <a:pt x="1544125" y="1140546"/>
                  <a:pt x="1543619" y="1137570"/>
                  <a:pt x="1550670" y="1141095"/>
                </a:cubicBezTo>
                <a:cubicBezTo>
                  <a:pt x="1567148" y="1149334"/>
                  <a:pt x="1553274" y="1145080"/>
                  <a:pt x="1567815" y="1148715"/>
                </a:cubicBezTo>
                <a:cubicBezTo>
                  <a:pt x="1569720" y="1149985"/>
                  <a:pt x="1571438" y="1151595"/>
                  <a:pt x="1573530" y="1152525"/>
                </a:cubicBezTo>
                <a:cubicBezTo>
                  <a:pt x="1577200" y="1154156"/>
                  <a:pt x="1581618" y="1154107"/>
                  <a:pt x="1584960" y="1156335"/>
                </a:cubicBezTo>
                <a:cubicBezTo>
                  <a:pt x="1586865" y="1157605"/>
                  <a:pt x="1588531" y="1159341"/>
                  <a:pt x="1590675" y="1160145"/>
                </a:cubicBezTo>
                <a:cubicBezTo>
                  <a:pt x="1598854" y="1163212"/>
                  <a:pt x="1603682" y="1160562"/>
                  <a:pt x="1611630" y="1165860"/>
                </a:cubicBezTo>
                <a:cubicBezTo>
                  <a:pt x="1613535" y="1167130"/>
                  <a:pt x="1615241" y="1168768"/>
                  <a:pt x="1617345" y="1169670"/>
                </a:cubicBezTo>
                <a:cubicBezTo>
                  <a:pt x="1619751" y="1170701"/>
                  <a:pt x="1622448" y="1170856"/>
                  <a:pt x="1624965" y="1171575"/>
                </a:cubicBezTo>
                <a:cubicBezTo>
                  <a:pt x="1644096" y="1177041"/>
                  <a:pt x="1614479" y="1169430"/>
                  <a:pt x="1638300" y="1175385"/>
                </a:cubicBezTo>
                <a:lnTo>
                  <a:pt x="1644015" y="1179195"/>
                </a:ln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22984" y="1986046"/>
            <a:ext cx="45719" cy="292608"/>
          </a:xfrm>
          <a:custGeom>
            <a:avLst/>
            <a:gdLst>
              <a:gd name="connsiteX0" fmla="*/ 7620 w 24974"/>
              <a:gd name="connsiteY0" fmla="*/ 0 h 247650"/>
              <a:gd name="connsiteX1" fmla="*/ 5715 w 24974"/>
              <a:gd name="connsiteY1" fmla="*/ 15240 h 247650"/>
              <a:gd name="connsiteX2" fmla="*/ 0 w 24974"/>
              <a:gd name="connsiteY2" fmla="*/ 43815 h 247650"/>
              <a:gd name="connsiteX3" fmla="*/ 1905 w 24974"/>
              <a:gd name="connsiteY3" fmla="*/ 102870 h 247650"/>
              <a:gd name="connsiteX4" fmla="*/ 3810 w 24974"/>
              <a:gd name="connsiteY4" fmla="*/ 112395 h 247650"/>
              <a:gd name="connsiteX5" fmla="*/ 7620 w 24974"/>
              <a:gd name="connsiteY5" fmla="*/ 135255 h 247650"/>
              <a:gd name="connsiteX6" fmla="*/ 9525 w 24974"/>
              <a:gd name="connsiteY6" fmla="*/ 154305 h 247650"/>
              <a:gd name="connsiteX7" fmla="*/ 11430 w 24974"/>
              <a:gd name="connsiteY7" fmla="*/ 160020 h 247650"/>
              <a:gd name="connsiteX8" fmla="*/ 13335 w 24974"/>
              <a:gd name="connsiteY8" fmla="*/ 167640 h 247650"/>
              <a:gd name="connsiteX9" fmla="*/ 15240 w 24974"/>
              <a:gd name="connsiteY9" fmla="*/ 192405 h 247650"/>
              <a:gd name="connsiteX10" fmla="*/ 17145 w 24974"/>
              <a:gd name="connsiteY10" fmla="*/ 198120 h 247650"/>
              <a:gd name="connsiteX11" fmla="*/ 19050 w 24974"/>
              <a:gd name="connsiteY11" fmla="*/ 215265 h 247650"/>
              <a:gd name="connsiteX12" fmla="*/ 20955 w 24974"/>
              <a:gd name="connsiteY12" fmla="*/ 226695 h 247650"/>
              <a:gd name="connsiteX13" fmla="*/ 22860 w 24974"/>
              <a:gd name="connsiteY13" fmla="*/ 232410 h 247650"/>
              <a:gd name="connsiteX14" fmla="*/ 24765 w 24974"/>
              <a:gd name="connsiteY14" fmla="*/ 24765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974" h="247650">
                <a:moveTo>
                  <a:pt x="7620" y="0"/>
                </a:moveTo>
                <a:cubicBezTo>
                  <a:pt x="6985" y="5080"/>
                  <a:pt x="6439" y="10172"/>
                  <a:pt x="5715" y="15240"/>
                </a:cubicBezTo>
                <a:cubicBezTo>
                  <a:pt x="4336" y="24892"/>
                  <a:pt x="2362" y="34367"/>
                  <a:pt x="0" y="43815"/>
                </a:cubicBezTo>
                <a:cubicBezTo>
                  <a:pt x="635" y="63500"/>
                  <a:pt x="813" y="83205"/>
                  <a:pt x="1905" y="102870"/>
                </a:cubicBezTo>
                <a:cubicBezTo>
                  <a:pt x="2085" y="106103"/>
                  <a:pt x="3318" y="109195"/>
                  <a:pt x="3810" y="112395"/>
                </a:cubicBezTo>
                <a:cubicBezTo>
                  <a:pt x="7378" y="135584"/>
                  <a:pt x="3789" y="119932"/>
                  <a:pt x="7620" y="135255"/>
                </a:cubicBezTo>
                <a:cubicBezTo>
                  <a:pt x="8255" y="141605"/>
                  <a:pt x="8555" y="147998"/>
                  <a:pt x="9525" y="154305"/>
                </a:cubicBezTo>
                <a:cubicBezTo>
                  <a:pt x="9830" y="156290"/>
                  <a:pt x="10878" y="158089"/>
                  <a:pt x="11430" y="160020"/>
                </a:cubicBezTo>
                <a:cubicBezTo>
                  <a:pt x="12149" y="162537"/>
                  <a:pt x="12700" y="165100"/>
                  <a:pt x="13335" y="167640"/>
                </a:cubicBezTo>
                <a:cubicBezTo>
                  <a:pt x="13970" y="175895"/>
                  <a:pt x="14213" y="184190"/>
                  <a:pt x="15240" y="192405"/>
                </a:cubicBezTo>
                <a:cubicBezTo>
                  <a:pt x="15489" y="194398"/>
                  <a:pt x="16815" y="196139"/>
                  <a:pt x="17145" y="198120"/>
                </a:cubicBezTo>
                <a:cubicBezTo>
                  <a:pt x="18090" y="203792"/>
                  <a:pt x="18290" y="209565"/>
                  <a:pt x="19050" y="215265"/>
                </a:cubicBezTo>
                <a:cubicBezTo>
                  <a:pt x="19560" y="219094"/>
                  <a:pt x="20117" y="222924"/>
                  <a:pt x="20955" y="226695"/>
                </a:cubicBezTo>
                <a:cubicBezTo>
                  <a:pt x="21391" y="228655"/>
                  <a:pt x="22424" y="230450"/>
                  <a:pt x="22860" y="232410"/>
                </a:cubicBezTo>
                <a:cubicBezTo>
                  <a:pt x="24974" y="241922"/>
                  <a:pt x="24765" y="241020"/>
                  <a:pt x="24765" y="247650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7" name="Freeform 46"/>
          <p:cNvSpPr/>
          <p:nvPr/>
        </p:nvSpPr>
        <p:spPr bwMode="auto">
          <a:xfrm>
            <a:off x="2766695" y="3099201"/>
            <a:ext cx="60325" cy="262255"/>
          </a:xfrm>
          <a:custGeom>
            <a:avLst/>
            <a:gdLst>
              <a:gd name="connsiteX0" fmla="*/ 3175 w 60325"/>
              <a:gd name="connsiteY0" fmla="*/ 3175 h 262255"/>
              <a:gd name="connsiteX1" fmla="*/ 12700 w 60325"/>
              <a:gd name="connsiteY1" fmla="*/ 12700 h 262255"/>
              <a:gd name="connsiteX2" fmla="*/ 18415 w 60325"/>
              <a:gd name="connsiteY2" fmla="*/ 16510 h 262255"/>
              <a:gd name="connsiteX3" fmla="*/ 24130 w 60325"/>
              <a:gd name="connsiteY3" fmla="*/ 27940 h 262255"/>
              <a:gd name="connsiteX4" fmla="*/ 27940 w 60325"/>
              <a:gd name="connsiteY4" fmla="*/ 33655 h 262255"/>
              <a:gd name="connsiteX5" fmla="*/ 33655 w 60325"/>
              <a:gd name="connsiteY5" fmla="*/ 45085 h 262255"/>
              <a:gd name="connsiteX6" fmla="*/ 43180 w 60325"/>
              <a:gd name="connsiteY6" fmla="*/ 67945 h 262255"/>
              <a:gd name="connsiteX7" fmla="*/ 43180 w 60325"/>
              <a:gd name="connsiteY7" fmla="*/ 67945 h 262255"/>
              <a:gd name="connsiteX8" fmla="*/ 46990 w 60325"/>
              <a:gd name="connsiteY8" fmla="*/ 81280 h 262255"/>
              <a:gd name="connsiteX9" fmla="*/ 52705 w 60325"/>
              <a:gd name="connsiteY9" fmla="*/ 98425 h 262255"/>
              <a:gd name="connsiteX10" fmla="*/ 56515 w 60325"/>
              <a:gd name="connsiteY10" fmla="*/ 113665 h 262255"/>
              <a:gd name="connsiteX11" fmla="*/ 60325 w 60325"/>
              <a:gd name="connsiteY11" fmla="*/ 125095 h 262255"/>
              <a:gd name="connsiteX12" fmla="*/ 58420 w 60325"/>
              <a:gd name="connsiteY12" fmla="*/ 161290 h 262255"/>
              <a:gd name="connsiteX13" fmla="*/ 54610 w 60325"/>
              <a:gd name="connsiteY13" fmla="*/ 172720 h 262255"/>
              <a:gd name="connsiteX14" fmla="*/ 48895 w 60325"/>
              <a:gd name="connsiteY14" fmla="*/ 189865 h 262255"/>
              <a:gd name="connsiteX15" fmla="*/ 46990 w 60325"/>
              <a:gd name="connsiteY15" fmla="*/ 199390 h 262255"/>
              <a:gd name="connsiteX16" fmla="*/ 43180 w 60325"/>
              <a:gd name="connsiteY16" fmla="*/ 205105 h 262255"/>
              <a:gd name="connsiteX17" fmla="*/ 41275 w 60325"/>
              <a:gd name="connsiteY17" fmla="*/ 210820 h 262255"/>
              <a:gd name="connsiteX18" fmla="*/ 33655 w 60325"/>
              <a:gd name="connsiteY18" fmla="*/ 222250 h 262255"/>
              <a:gd name="connsiteX19" fmla="*/ 29845 w 60325"/>
              <a:gd name="connsiteY19" fmla="*/ 227965 h 262255"/>
              <a:gd name="connsiteX20" fmla="*/ 26035 w 60325"/>
              <a:gd name="connsiteY20" fmla="*/ 233680 h 262255"/>
              <a:gd name="connsiteX21" fmla="*/ 24130 w 60325"/>
              <a:gd name="connsiteY21" fmla="*/ 239395 h 262255"/>
              <a:gd name="connsiteX22" fmla="*/ 18415 w 60325"/>
              <a:gd name="connsiteY22" fmla="*/ 243205 h 262255"/>
              <a:gd name="connsiteX23" fmla="*/ 10795 w 60325"/>
              <a:gd name="connsiteY23" fmla="*/ 254635 h 262255"/>
              <a:gd name="connsiteX24" fmla="*/ 6985 w 60325"/>
              <a:gd name="connsiteY24" fmla="*/ 260350 h 262255"/>
              <a:gd name="connsiteX25" fmla="*/ 3175 w 60325"/>
              <a:gd name="connsiteY25" fmla="*/ 262255 h 262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0325" h="262255">
                <a:moveTo>
                  <a:pt x="3175" y="3175"/>
                </a:moveTo>
                <a:cubicBezTo>
                  <a:pt x="18415" y="13335"/>
                  <a:pt x="0" y="0"/>
                  <a:pt x="12700" y="12700"/>
                </a:cubicBezTo>
                <a:cubicBezTo>
                  <a:pt x="14319" y="14319"/>
                  <a:pt x="16510" y="15240"/>
                  <a:pt x="18415" y="16510"/>
                </a:cubicBezTo>
                <a:cubicBezTo>
                  <a:pt x="29334" y="32888"/>
                  <a:pt x="16243" y="12166"/>
                  <a:pt x="24130" y="27940"/>
                </a:cubicBezTo>
                <a:cubicBezTo>
                  <a:pt x="25154" y="29988"/>
                  <a:pt x="26916" y="31607"/>
                  <a:pt x="27940" y="33655"/>
                </a:cubicBezTo>
                <a:cubicBezTo>
                  <a:pt x="35827" y="49429"/>
                  <a:pt x="22736" y="28707"/>
                  <a:pt x="33655" y="45085"/>
                </a:cubicBezTo>
                <a:cubicBezTo>
                  <a:pt x="36938" y="58215"/>
                  <a:pt x="34389" y="50363"/>
                  <a:pt x="43180" y="67945"/>
                </a:cubicBezTo>
                <a:lnTo>
                  <a:pt x="43180" y="67945"/>
                </a:lnTo>
                <a:cubicBezTo>
                  <a:pt x="49582" y="87151"/>
                  <a:pt x="39814" y="57360"/>
                  <a:pt x="46990" y="81280"/>
                </a:cubicBezTo>
                <a:cubicBezTo>
                  <a:pt x="48721" y="87050"/>
                  <a:pt x="50800" y="92710"/>
                  <a:pt x="52705" y="98425"/>
                </a:cubicBezTo>
                <a:cubicBezTo>
                  <a:pt x="58485" y="115766"/>
                  <a:pt x="49619" y="88378"/>
                  <a:pt x="56515" y="113665"/>
                </a:cubicBezTo>
                <a:cubicBezTo>
                  <a:pt x="57572" y="117540"/>
                  <a:pt x="60325" y="125095"/>
                  <a:pt x="60325" y="125095"/>
                </a:cubicBezTo>
                <a:cubicBezTo>
                  <a:pt x="59690" y="137160"/>
                  <a:pt x="59859" y="149294"/>
                  <a:pt x="58420" y="161290"/>
                </a:cubicBezTo>
                <a:cubicBezTo>
                  <a:pt x="57942" y="165277"/>
                  <a:pt x="55270" y="168759"/>
                  <a:pt x="54610" y="172720"/>
                </a:cubicBezTo>
                <a:cubicBezTo>
                  <a:pt x="52329" y="186408"/>
                  <a:pt x="54848" y="180936"/>
                  <a:pt x="48895" y="189865"/>
                </a:cubicBezTo>
                <a:cubicBezTo>
                  <a:pt x="48260" y="193040"/>
                  <a:pt x="48127" y="196358"/>
                  <a:pt x="46990" y="199390"/>
                </a:cubicBezTo>
                <a:cubicBezTo>
                  <a:pt x="46186" y="201534"/>
                  <a:pt x="44204" y="203057"/>
                  <a:pt x="43180" y="205105"/>
                </a:cubicBezTo>
                <a:cubicBezTo>
                  <a:pt x="42282" y="206901"/>
                  <a:pt x="42250" y="209065"/>
                  <a:pt x="41275" y="210820"/>
                </a:cubicBezTo>
                <a:cubicBezTo>
                  <a:pt x="39051" y="214823"/>
                  <a:pt x="36195" y="218440"/>
                  <a:pt x="33655" y="222250"/>
                </a:cubicBezTo>
                <a:lnTo>
                  <a:pt x="29845" y="227965"/>
                </a:lnTo>
                <a:cubicBezTo>
                  <a:pt x="28575" y="229870"/>
                  <a:pt x="26759" y="231508"/>
                  <a:pt x="26035" y="233680"/>
                </a:cubicBezTo>
                <a:cubicBezTo>
                  <a:pt x="25400" y="235585"/>
                  <a:pt x="25384" y="237827"/>
                  <a:pt x="24130" y="239395"/>
                </a:cubicBezTo>
                <a:cubicBezTo>
                  <a:pt x="22700" y="241183"/>
                  <a:pt x="20320" y="241935"/>
                  <a:pt x="18415" y="243205"/>
                </a:cubicBezTo>
                <a:lnTo>
                  <a:pt x="10795" y="254635"/>
                </a:lnTo>
                <a:cubicBezTo>
                  <a:pt x="9525" y="256540"/>
                  <a:pt x="9033" y="259326"/>
                  <a:pt x="6985" y="260350"/>
                </a:cubicBezTo>
                <a:lnTo>
                  <a:pt x="3175" y="262255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8" name="Freeform 47"/>
          <p:cNvSpPr/>
          <p:nvPr/>
        </p:nvSpPr>
        <p:spPr bwMode="auto">
          <a:xfrm>
            <a:off x="1089457" y="3405271"/>
            <a:ext cx="1627073" cy="63019"/>
          </a:xfrm>
          <a:custGeom>
            <a:avLst/>
            <a:gdLst>
              <a:gd name="connsiteX0" fmla="*/ 1627073 w 1627073"/>
              <a:gd name="connsiteY0" fmla="*/ 0 h 63019"/>
              <a:gd name="connsiteX1" fmla="*/ 1489913 w 1627073"/>
              <a:gd name="connsiteY1" fmla="*/ 3810 h 63019"/>
              <a:gd name="connsiteX2" fmla="*/ 1451813 w 1627073"/>
              <a:gd name="connsiteY2" fmla="*/ 5715 h 63019"/>
              <a:gd name="connsiteX3" fmla="*/ 1392758 w 1627073"/>
              <a:gd name="connsiteY3" fmla="*/ 7620 h 63019"/>
              <a:gd name="connsiteX4" fmla="*/ 1343228 w 1627073"/>
              <a:gd name="connsiteY4" fmla="*/ 9525 h 63019"/>
              <a:gd name="connsiteX5" fmla="*/ 672668 w 1627073"/>
              <a:gd name="connsiteY5" fmla="*/ 13335 h 63019"/>
              <a:gd name="connsiteX6" fmla="*/ 524078 w 1627073"/>
              <a:gd name="connsiteY6" fmla="*/ 15240 h 63019"/>
              <a:gd name="connsiteX7" fmla="*/ 508838 w 1627073"/>
              <a:gd name="connsiteY7" fmla="*/ 17145 h 63019"/>
              <a:gd name="connsiteX8" fmla="*/ 472643 w 1627073"/>
              <a:gd name="connsiteY8" fmla="*/ 19050 h 63019"/>
              <a:gd name="connsiteX9" fmla="*/ 444068 w 1627073"/>
              <a:gd name="connsiteY9" fmla="*/ 20955 h 63019"/>
              <a:gd name="connsiteX10" fmla="*/ 419303 w 1627073"/>
              <a:gd name="connsiteY10" fmla="*/ 24765 h 63019"/>
              <a:gd name="connsiteX11" fmla="*/ 396443 w 1627073"/>
              <a:gd name="connsiteY11" fmla="*/ 26670 h 63019"/>
              <a:gd name="connsiteX12" fmla="*/ 360248 w 1627073"/>
              <a:gd name="connsiteY12" fmla="*/ 30480 h 63019"/>
              <a:gd name="connsiteX13" fmla="*/ 289763 w 1627073"/>
              <a:gd name="connsiteY13" fmla="*/ 34290 h 63019"/>
              <a:gd name="connsiteX14" fmla="*/ 251663 w 1627073"/>
              <a:gd name="connsiteY14" fmla="*/ 38100 h 63019"/>
              <a:gd name="connsiteX15" fmla="*/ 236423 w 1627073"/>
              <a:gd name="connsiteY15" fmla="*/ 40005 h 63019"/>
              <a:gd name="connsiteX16" fmla="*/ 186893 w 1627073"/>
              <a:gd name="connsiteY16" fmla="*/ 43815 h 63019"/>
              <a:gd name="connsiteX17" fmla="*/ 164033 w 1627073"/>
              <a:gd name="connsiteY17" fmla="*/ 45720 h 63019"/>
              <a:gd name="connsiteX18" fmla="*/ 137363 w 1627073"/>
              <a:gd name="connsiteY18" fmla="*/ 49530 h 63019"/>
              <a:gd name="connsiteX19" fmla="*/ 110693 w 1627073"/>
              <a:gd name="connsiteY19" fmla="*/ 53340 h 63019"/>
              <a:gd name="connsiteX20" fmla="*/ 51638 w 1627073"/>
              <a:gd name="connsiteY20" fmla="*/ 57150 h 63019"/>
              <a:gd name="connsiteX21" fmla="*/ 36398 w 1627073"/>
              <a:gd name="connsiteY21" fmla="*/ 59055 h 63019"/>
              <a:gd name="connsiteX22" fmla="*/ 15443 w 1627073"/>
              <a:gd name="connsiteY22" fmla="*/ 60960 h 63019"/>
              <a:gd name="connsiteX23" fmla="*/ 5918 w 1627073"/>
              <a:gd name="connsiteY23" fmla="*/ 62865 h 6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627073" h="63019">
                <a:moveTo>
                  <a:pt x="1627073" y="0"/>
                </a:moveTo>
                <a:lnTo>
                  <a:pt x="1489913" y="3810"/>
                </a:lnTo>
                <a:cubicBezTo>
                  <a:pt x="1477204" y="4241"/>
                  <a:pt x="1464519" y="5217"/>
                  <a:pt x="1451813" y="5715"/>
                </a:cubicBezTo>
                <a:lnTo>
                  <a:pt x="1392758" y="7620"/>
                </a:lnTo>
                <a:lnTo>
                  <a:pt x="1343228" y="9525"/>
                </a:lnTo>
                <a:cubicBezTo>
                  <a:pt x="1143110" y="14179"/>
                  <a:pt x="782487" y="12959"/>
                  <a:pt x="672668" y="13335"/>
                </a:cubicBezTo>
                <a:lnTo>
                  <a:pt x="524078" y="15240"/>
                </a:lnTo>
                <a:cubicBezTo>
                  <a:pt x="518960" y="15359"/>
                  <a:pt x="513944" y="16767"/>
                  <a:pt x="508838" y="17145"/>
                </a:cubicBezTo>
                <a:cubicBezTo>
                  <a:pt x="496789" y="18037"/>
                  <a:pt x="484704" y="18341"/>
                  <a:pt x="472643" y="19050"/>
                </a:cubicBezTo>
                <a:lnTo>
                  <a:pt x="444068" y="20955"/>
                </a:lnTo>
                <a:cubicBezTo>
                  <a:pt x="432547" y="24795"/>
                  <a:pt x="439562" y="22923"/>
                  <a:pt x="419303" y="24765"/>
                </a:cubicBezTo>
                <a:cubicBezTo>
                  <a:pt x="411688" y="25457"/>
                  <a:pt x="404047" y="25870"/>
                  <a:pt x="396443" y="26670"/>
                </a:cubicBezTo>
                <a:cubicBezTo>
                  <a:pt x="365751" y="29901"/>
                  <a:pt x="404249" y="27786"/>
                  <a:pt x="360248" y="30480"/>
                </a:cubicBezTo>
                <a:cubicBezTo>
                  <a:pt x="336763" y="31918"/>
                  <a:pt x="313176" y="31949"/>
                  <a:pt x="289763" y="34290"/>
                </a:cubicBezTo>
                <a:cubicBezTo>
                  <a:pt x="277063" y="35560"/>
                  <a:pt x="264328" y="36517"/>
                  <a:pt x="251663" y="38100"/>
                </a:cubicBezTo>
                <a:cubicBezTo>
                  <a:pt x="246583" y="38735"/>
                  <a:pt x="241523" y="39555"/>
                  <a:pt x="236423" y="40005"/>
                </a:cubicBezTo>
                <a:cubicBezTo>
                  <a:pt x="219928" y="41460"/>
                  <a:pt x="203400" y="42512"/>
                  <a:pt x="186893" y="43815"/>
                </a:cubicBezTo>
                <a:cubicBezTo>
                  <a:pt x="179270" y="44417"/>
                  <a:pt x="171575" y="44463"/>
                  <a:pt x="164033" y="45720"/>
                </a:cubicBezTo>
                <a:cubicBezTo>
                  <a:pt x="142157" y="49366"/>
                  <a:pt x="163588" y="45954"/>
                  <a:pt x="137363" y="49530"/>
                </a:cubicBezTo>
                <a:cubicBezTo>
                  <a:pt x="128465" y="50743"/>
                  <a:pt x="119647" y="52651"/>
                  <a:pt x="110693" y="53340"/>
                </a:cubicBezTo>
                <a:cubicBezTo>
                  <a:pt x="74514" y="56123"/>
                  <a:pt x="94195" y="54786"/>
                  <a:pt x="51638" y="57150"/>
                </a:cubicBezTo>
                <a:lnTo>
                  <a:pt x="36398" y="59055"/>
                </a:lnTo>
                <a:cubicBezTo>
                  <a:pt x="29423" y="59789"/>
                  <a:pt x="22395" y="60033"/>
                  <a:pt x="15443" y="60960"/>
                </a:cubicBezTo>
                <a:cubicBezTo>
                  <a:pt x="0" y="63019"/>
                  <a:pt x="12189" y="62865"/>
                  <a:pt x="5918" y="62865"/>
                </a:cubicBez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 rot="2628319">
            <a:off x="1031595" y="345038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 rot="2628319">
            <a:off x="2710788" y="334929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 rot="2628319">
            <a:off x="1031140" y="22501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 rot="2628319">
            <a:off x="2713075" y="346054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792480" y="3295543"/>
            <a:ext cx="3048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0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0" name="Text Box 8"/>
          <p:cNvSpPr txBox="1">
            <a:spLocks noChangeArrowheads="1"/>
          </p:cNvSpPr>
          <p:nvPr/>
        </p:nvSpPr>
        <p:spPr bwMode="auto">
          <a:xfrm>
            <a:off x="2697480" y="340222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743200" y="317667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5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2700528" y="27773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792480" y="215559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1036320" y="171058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1043058" y="1955712"/>
            <a:ext cx="1703952" cy="1130017"/>
          </a:xfrm>
          <a:custGeom>
            <a:avLst/>
            <a:gdLst>
              <a:gd name="connsiteX0" fmla="*/ 31362 w 1703952"/>
              <a:gd name="connsiteY0" fmla="*/ 5569 h 1130017"/>
              <a:gd name="connsiteX1" fmla="*/ 92322 w 1703952"/>
              <a:gd name="connsiteY1" fmla="*/ 13189 h 1130017"/>
              <a:gd name="connsiteX2" fmla="*/ 103752 w 1703952"/>
              <a:gd name="connsiteY2" fmla="*/ 16999 h 1130017"/>
              <a:gd name="connsiteX3" fmla="*/ 126612 w 1703952"/>
              <a:gd name="connsiteY3" fmla="*/ 20809 h 1130017"/>
              <a:gd name="connsiteX4" fmla="*/ 149472 w 1703952"/>
              <a:gd name="connsiteY4" fmla="*/ 28429 h 1130017"/>
              <a:gd name="connsiteX5" fmla="*/ 160902 w 1703952"/>
              <a:gd name="connsiteY5" fmla="*/ 32239 h 1130017"/>
              <a:gd name="connsiteX6" fmla="*/ 176142 w 1703952"/>
              <a:gd name="connsiteY6" fmla="*/ 39859 h 1130017"/>
              <a:gd name="connsiteX7" fmla="*/ 187572 w 1703952"/>
              <a:gd name="connsiteY7" fmla="*/ 47479 h 1130017"/>
              <a:gd name="connsiteX8" fmla="*/ 202812 w 1703952"/>
              <a:gd name="connsiteY8" fmla="*/ 51289 h 1130017"/>
              <a:gd name="connsiteX9" fmla="*/ 218052 w 1703952"/>
              <a:gd name="connsiteY9" fmla="*/ 62719 h 1130017"/>
              <a:gd name="connsiteX10" fmla="*/ 244722 w 1703952"/>
              <a:gd name="connsiteY10" fmla="*/ 74149 h 1130017"/>
              <a:gd name="connsiteX11" fmla="*/ 256152 w 1703952"/>
              <a:gd name="connsiteY11" fmla="*/ 85579 h 1130017"/>
              <a:gd name="connsiteX12" fmla="*/ 267582 w 1703952"/>
              <a:gd name="connsiteY12" fmla="*/ 89389 h 1130017"/>
              <a:gd name="connsiteX13" fmla="*/ 290442 w 1703952"/>
              <a:gd name="connsiteY13" fmla="*/ 108439 h 1130017"/>
              <a:gd name="connsiteX14" fmla="*/ 317112 w 1703952"/>
              <a:gd name="connsiteY14" fmla="*/ 119869 h 1130017"/>
              <a:gd name="connsiteX15" fmla="*/ 339972 w 1703952"/>
              <a:gd name="connsiteY15" fmla="*/ 135109 h 1130017"/>
              <a:gd name="connsiteX16" fmla="*/ 351402 w 1703952"/>
              <a:gd name="connsiteY16" fmla="*/ 146539 h 1130017"/>
              <a:gd name="connsiteX17" fmla="*/ 374262 w 1703952"/>
              <a:gd name="connsiteY17" fmla="*/ 157969 h 1130017"/>
              <a:gd name="connsiteX18" fmla="*/ 397122 w 1703952"/>
              <a:gd name="connsiteY18" fmla="*/ 177019 h 1130017"/>
              <a:gd name="connsiteX19" fmla="*/ 408552 w 1703952"/>
              <a:gd name="connsiteY19" fmla="*/ 184639 h 1130017"/>
              <a:gd name="connsiteX20" fmla="*/ 419982 w 1703952"/>
              <a:gd name="connsiteY20" fmla="*/ 196069 h 1130017"/>
              <a:gd name="connsiteX21" fmla="*/ 431412 w 1703952"/>
              <a:gd name="connsiteY21" fmla="*/ 203689 h 1130017"/>
              <a:gd name="connsiteX22" fmla="*/ 442842 w 1703952"/>
              <a:gd name="connsiteY22" fmla="*/ 215119 h 1130017"/>
              <a:gd name="connsiteX23" fmla="*/ 458082 w 1703952"/>
              <a:gd name="connsiteY23" fmla="*/ 226549 h 1130017"/>
              <a:gd name="connsiteX24" fmla="*/ 465702 w 1703952"/>
              <a:gd name="connsiteY24" fmla="*/ 237979 h 1130017"/>
              <a:gd name="connsiteX25" fmla="*/ 477132 w 1703952"/>
              <a:gd name="connsiteY25" fmla="*/ 245599 h 1130017"/>
              <a:gd name="connsiteX26" fmla="*/ 503802 w 1703952"/>
              <a:gd name="connsiteY26" fmla="*/ 272269 h 1130017"/>
              <a:gd name="connsiteX27" fmla="*/ 526662 w 1703952"/>
              <a:gd name="connsiteY27" fmla="*/ 295129 h 1130017"/>
              <a:gd name="connsiteX28" fmla="*/ 553332 w 1703952"/>
              <a:gd name="connsiteY28" fmla="*/ 321799 h 1130017"/>
              <a:gd name="connsiteX29" fmla="*/ 568572 w 1703952"/>
              <a:gd name="connsiteY29" fmla="*/ 337039 h 1130017"/>
              <a:gd name="connsiteX30" fmla="*/ 580002 w 1703952"/>
              <a:gd name="connsiteY30" fmla="*/ 344659 h 1130017"/>
              <a:gd name="connsiteX31" fmla="*/ 583812 w 1703952"/>
              <a:gd name="connsiteY31" fmla="*/ 356089 h 1130017"/>
              <a:gd name="connsiteX32" fmla="*/ 610482 w 1703952"/>
              <a:gd name="connsiteY32" fmla="*/ 375139 h 1130017"/>
              <a:gd name="connsiteX33" fmla="*/ 629532 w 1703952"/>
              <a:gd name="connsiteY33" fmla="*/ 397999 h 1130017"/>
              <a:gd name="connsiteX34" fmla="*/ 640962 w 1703952"/>
              <a:gd name="connsiteY34" fmla="*/ 413239 h 1130017"/>
              <a:gd name="connsiteX35" fmla="*/ 656202 w 1703952"/>
              <a:gd name="connsiteY35" fmla="*/ 424669 h 1130017"/>
              <a:gd name="connsiteX36" fmla="*/ 675252 w 1703952"/>
              <a:gd name="connsiteY36" fmla="*/ 443719 h 1130017"/>
              <a:gd name="connsiteX37" fmla="*/ 682872 w 1703952"/>
              <a:gd name="connsiteY37" fmla="*/ 455149 h 1130017"/>
              <a:gd name="connsiteX38" fmla="*/ 720972 w 1703952"/>
              <a:gd name="connsiteY38" fmla="*/ 489439 h 1130017"/>
              <a:gd name="connsiteX39" fmla="*/ 740022 w 1703952"/>
              <a:gd name="connsiteY39" fmla="*/ 512299 h 1130017"/>
              <a:gd name="connsiteX40" fmla="*/ 766692 w 1703952"/>
              <a:gd name="connsiteY40" fmla="*/ 535159 h 1130017"/>
              <a:gd name="connsiteX41" fmla="*/ 797172 w 1703952"/>
              <a:gd name="connsiteY41" fmla="*/ 561829 h 1130017"/>
              <a:gd name="connsiteX42" fmla="*/ 827652 w 1703952"/>
              <a:gd name="connsiteY42" fmla="*/ 588499 h 1130017"/>
              <a:gd name="connsiteX43" fmla="*/ 839082 w 1703952"/>
              <a:gd name="connsiteY43" fmla="*/ 592309 h 1130017"/>
              <a:gd name="connsiteX44" fmla="*/ 846702 w 1703952"/>
              <a:gd name="connsiteY44" fmla="*/ 607549 h 1130017"/>
              <a:gd name="connsiteX45" fmla="*/ 861942 w 1703952"/>
              <a:gd name="connsiteY45" fmla="*/ 615169 h 1130017"/>
              <a:gd name="connsiteX46" fmla="*/ 873372 w 1703952"/>
              <a:gd name="connsiteY46" fmla="*/ 622789 h 1130017"/>
              <a:gd name="connsiteX47" fmla="*/ 880992 w 1703952"/>
              <a:gd name="connsiteY47" fmla="*/ 634219 h 1130017"/>
              <a:gd name="connsiteX48" fmla="*/ 892422 w 1703952"/>
              <a:gd name="connsiteY48" fmla="*/ 638029 h 1130017"/>
              <a:gd name="connsiteX49" fmla="*/ 907662 w 1703952"/>
              <a:gd name="connsiteY49" fmla="*/ 649459 h 1130017"/>
              <a:gd name="connsiteX50" fmla="*/ 934332 w 1703952"/>
              <a:gd name="connsiteY50" fmla="*/ 676129 h 1130017"/>
              <a:gd name="connsiteX51" fmla="*/ 949572 w 1703952"/>
              <a:gd name="connsiteY51" fmla="*/ 687559 h 1130017"/>
              <a:gd name="connsiteX52" fmla="*/ 961002 w 1703952"/>
              <a:gd name="connsiteY52" fmla="*/ 698989 h 1130017"/>
              <a:gd name="connsiteX53" fmla="*/ 976242 w 1703952"/>
              <a:gd name="connsiteY53" fmla="*/ 706609 h 1130017"/>
              <a:gd name="connsiteX54" fmla="*/ 987672 w 1703952"/>
              <a:gd name="connsiteY54" fmla="*/ 721849 h 1130017"/>
              <a:gd name="connsiteX55" fmla="*/ 999102 w 1703952"/>
              <a:gd name="connsiteY55" fmla="*/ 725659 h 1130017"/>
              <a:gd name="connsiteX56" fmla="*/ 1006722 w 1703952"/>
              <a:gd name="connsiteY56" fmla="*/ 737089 h 1130017"/>
              <a:gd name="connsiteX57" fmla="*/ 1021962 w 1703952"/>
              <a:gd name="connsiteY57" fmla="*/ 744709 h 1130017"/>
              <a:gd name="connsiteX58" fmla="*/ 1033392 w 1703952"/>
              <a:gd name="connsiteY58" fmla="*/ 756139 h 1130017"/>
              <a:gd name="connsiteX59" fmla="*/ 1063872 w 1703952"/>
              <a:gd name="connsiteY59" fmla="*/ 778999 h 1130017"/>
              <a:gd name="connsiteX60" fmla="*/ 1082922 w 1703952"/>
              <a:gd name="connsiteY60" fmla="*/ 794239 h 1130017"/>
              <a:gd name="connsiteX61" fmla="*/ 1113402 w 1703952"/>
              <a:gd name="connsiteY61" fmla="*/ 820909 h 1130017"/>
              <a:gd name="connsiteX62" fmla="*/ 1124832 w 1703952"/>
              <a:gd name="connsiteY62" fmla="*/ 832339 h 1130017"/>
              <a:gd name="connsiteX63" fmla="*/ 1136262 w 1703952"/>
              <a:gd name="connsiteY63" fmla="*/ 839959 h 1130017"/>
              <a:gd name="connsiteX64" fmla="*/ 1170552 w 1703952"/>
              <a:gd name="connsiteY64" fmla="*/ 866629 h 1130017"/>
              <a:gd name="connsiteX65" fmla="*/ 1197222 w 1703952"/>
              <a:gd name="connsiteY65" fmla="*/ 889489 h 1130017"/>
              <a:gd name="connsiteX66" fmla="*/ 1220082 w 1703952"/>
              <a:gd name="connsiteY66" fmla="*/ 904729 h 1130017"/>
              <a:gd name="connsiteX67" fmla="*/ 1231512 w 1703952"/>
              <a:gd name="connsiteY67" fmla="*/ 916159 h 1130017"/>
              <a:gd name="connsiteX68" fmla="*/ 1242942 w 1703952"/>
              <a:gd name="connsiteY68" fmla="*/ 923779 h 1130017"/>
              <a:gd name="connsiteX69" fmla="*/ 1258182 w 1703952"/>
              <a:gd name="connsiteY69" fmla="*/ 935209 h 1130017"/>
              <a:gd name="connsiteX70" fmla="*/ 1281042 w 1703952"/>
              <a:gd name="connsiteY70" fmla="*/ 950449 h 1130017"/>
              <a:gd name="connsiteX71" fmla="*/ 1307712 w 1703952"/>
              <a:gd name="connsiteY71" fmla="*/ 969499 h 1130017"/>
              <a:gd name="connsiteX72" fmla="*/ 1330572 w 1703952"/>
              <a:gd name="connsiteY72" fmla="*/ 984739 h 1130017"/>
              <a:gd name="connsiteX73" fmla="*/ 1357242 w 1703952"/>
              <a:gd name="connsiteY73" fmla="*/ 1003789 h 1130017"/>
              <a:gd name="connsiteX74" fmla="*/ 1368672 w 1703952"/>
              <a:gd name="connsiteY74" fmla="*/ 1007599 h 1130017"/>
              <a:gd name="connsiteX75" fmla="*/ 1380102 w 1703952"/>
              <a:gd name="connsiteY75" fmla="*/ 1015219 h 1130017"/>
              <a:gd name="connsiteX76" fmla="*/ 1395342 w 1703952"/>
              <a:gd name="connsiteY76" fmla="*/ 1022839 h 1130017"/>
              <a:gd name="connsiteX77" fmla="*/ 1418202 w 1703952"/>
              <a:gd name="connsiteY77" fmla="*/ 1038079 h 1130017"/>
              <a:gd name="connsiteX78" fmla="*/ 1429632 w 1703952"/>
              <a:gd name="connsiteY78" fmla="*/ 1041889 h 1130017"/>
              <a:gd name="connsiteX79" fmla="*/ 1441062 w 1703952"/>
              <a:gd name="connsiteY79" fmla="*/ 1049509 h 1130017"/>
              <a:gd name="connsiteX80" fmla="*/ 1456302 w 1703952"/>
              <a:gd name="connsiteY80" fmla="*/ 1053319 h 1130017"/>
              <a:gd name="connsiteX81" fmla="*/ 1490592 w 1703952"/>
              <a:gd name="connsiteY81" fmla="*/ 1068559 h 1130017"/>
              <a:gd name="connsiteX82" fmla="*/ 1502022 w 1703952"/>
              <a:gd name="connsiteY82" fmla="*/ 1072369 h 1130017"/>
              <a:gd name="connsiteX83" fmla="*/ 1524882 w 1703952"/>
              <a:gd name="connsiteY83" fmla="*/ 1076179 h 1130017"/>
              <a:gd name="connsiteX84" fmla="*/ 1547742 w 1703952"/>
              <a:gd name="connsiteY84" fmla="*/ 1083799 h 1130017"/>
              <a:gd name="connsiteX85" fmla="*/ 1559172 w 1703952"/>
              <a:gd name="connsiteY85" fmla="*/ 1087609 h 1130017"/>
              <a:gd name="connsiteX86" fmla="*/ 1570602 w 1703952"/>
              <a:gd name="connsiteY86" fmla="*/ 1095229 h 1130017"/>
              <a:gd name="connsiteX87" fmla="*/ 1585842 w 1703952"/>
              <a:gd name="connsiteY87" fmla="*/ 1099039 h 1130017"/>
              <a:gd name="connsiteX88" fmla="*/ 1597272 w 1703952"/>
              <a:gd name="connsiteY88" fmla="*/ 1102849 h 1130017"/>
              <a:gd name="connsiteX89" fmla="*/ 1616322 w 1703952"/>
              <a:gd name="connsiteY89" fmla="*/ 1106659 h 1130017"/>
              <a:gd name="connsiteX90" fmla="*/ 1639182 w 1703952"/>
              <a:gd name="connsiteY90" fmla="*/ 1114279 h 1130017"/>
              <a:gd name="connsiteX91" fmla="*/ 1650612 w 1703952"/>
              <a:gd name="connsiteY91" fmla="*/ 1118089 h 1130017"/>
              <a:gd name="connsiteX92" fmla="*/ 1662042 w 1703952"/>
              <a:gd name="connsiteY92" fmla="*/ 1121899 h 1130017"/>
              <a:gd name="connsiteX93" fmla="*/ 1677282 w 1703952"/>
              <a:gd name="connsiteY93" fmla="*/ 1125709 h 1130017"/>
              <a:gd name="connsiteX94" fmla="*/ 1703952 w 1703952"/>
              <a:gd name="connsiteY94" fmla="*/ 1129519 h 113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703952" h="1130017">
                <a:moveTo>
                  <a:pt x="31362" y="5569"/>
                </a:moveTo>
                <a:cubicBezTo>
                  <a:pt x="84462" y="16189"/>
                  <a:pt x="0" y="0"/>
                  <a:pt x="92322" y="13189"/>
                </a:cubicBezTo>
                <a:cubicBezTo>
                  <a:pt x="96298" y="13757"/>
                  <a:pt x="99832" y="16128"/>
                  <a:pt x="103752" y="16999"/>
                </a:cubicBezTo>
                <a:cubicBezTo>
                  <a:pt x="111293" y="18675"/>
                  <a:pt x="119118" y="18935"/>
                  <a:pt x="126612" y="20809"/>
                </a:cubicBezTo>
                <a:cubicBezTo>
                  <a:pt x="134404" y="22757"/>
                  <a:pt x="141852" y="25889"/>
                  <a:pt x="149472" y="28429"/>
                </a:cubicBezTo>
                <a:cubicBezTo>
                  <a:pt x="153282" y="29699"/>
                  <a:pt x="157310" y="30443"/>
                  <a:pt x="160902" y="32239"/>
                </a:cubicBezTo>
                <a:cubicBezTo>
                  <a:pt x="165982" y="34779"/>
                  <a:pt x="171211" y="37041"/>
                  <a:pt x="176142" y="39859"/>
                </a:cubicBezTo>
                <a:cubicBezTo>
                  <a:pt x="180118" y="42131"/>
                  <a:pt x="183363" y="45675"/>
                  <a:pt x="187572" y="47479"/>
                </a:cubicBezTo>
                <a:cubicBezTo>
                  <a:pt x="192385" y="49542"/>
                  <a:pt x="197732" y="50019"/>
                  <a:pt x="202812" y="51289"/>
                </a:cubicBezTo>
                <a:cubicBezTo>
                  <a:pt x="207892" y="55099"/>
                  <a:pt x="212539" y="59569"/>
                  <a:pt x="218052" y="62719"/>
                </a:cubicBezTo>
                <a:cubicBezTo>
                  <a:pt x="242926" y="76933"/>
                  <a:pt x="214497" y="52560"/>
                  <a:pt x="244722" y="74149"/>
                </a:cubicBezTo>
                <a:cubicBezTo>
                  <a:pt x="249107" y="77281"/>
                  <a:pt x="251669" y="82590"/>
                  <a:pt x="256152" y="85579"/>
                </a:cubicBezTo>
                <a:cubicBezTo>
                  <a:pt x="259494" y="87807"/>
                  <a:pt x="263990" y="87593"/>
                  <a:pt x="267582" y="89389"/>
                </a:cubicBezTo>
                <a:cubicBezTo>
                  <a:pt x="287739" y="99467"/>
                  <a:pt x="270781" y="94395"/>
                  <a:pt x="290442" y="108439"/>
                </a:cubicBezTo>
                <a:cubicBezTo>
                  <a:pt x="298681" y="114324"/>
                  <a:pt x="307784" y="116760"/>
                  <a:pt x="317112" y="119869"/>
                </a:cubicBezTo>
                <a:cubicBezTo>
                  <a:pt x="353575" y="156332"/>
                  <a:pt x="306889" y="113053"/>
                  <a:pt x="339972" y="135109"/>
                </a:cubicBezTo>
                <a:cubicBezTo>
                  <a:pt x="344455" y="138098"/>
                  <a:pt x="347263" y="143090"/>
                  <a:pt x="351402" y="146539"/>
                </a:cubicBezTo>
                <a:cubicBezTo>
                  <a:pt x="367780" y="160188"/>
                  <a:pt x="357079" y="149377"/>
                  <a:pt x="374262" y="157969"/>
                </a:cubicBezTo>
                <a:cubicBezTo>
                  <a:pt x="388451" y="165064"/>
                  <a:pt x="384483" y="166486"/>
                  <a:pt x="397122" y="177019"/>
                </a:cubicBezTo>
                <a:cubicBezTo>
                  <a:pt x="400640" y="179950"/>
                  <a:pt x="405034" y="181708"/>
                  <a:pt x="408552" y="184639"/>
                </a:cubicBezTo>
                <a:cubicBezTo>
                  <a:pt x="412691" y="188088"/>
                  <a:pt x="415843" y="192620"/>
                  <a:pt x="419982" y="196069"/>
                </a:cubicBezTo>
                <a:cubicBezTo>
                  <a:pt x="423500" y="199000"/>
                  <a:pt x="427894" y="200758"/>
                  <a:pt x="431412" y="203689"/>
                </a:cubicBezTo>
                <a:cubicBezTo>
                  <a:pt x="435551" y="207138"/>
                  <a:pt x="438751" y="211612"/>
                  <a:pt x="442842" y="215119"/>
                </a:cubicBezTo>
                <a:cubicBezTo>
                  <a:pt x="447663" y="219252"/>
                  <a:pt x="453592" y="222059"/>
                  <a:pt x="458082" y="226549"/>
                </a:cubicBezTo>
                <a:cubicBezTo>
                  <a:pt x="461320" y="229787"/>
                  <a:pt x="462464" y="234741"/>
                  <a:pt x="465702" y="237979"/>
                </a:cubicBezTo>
                <a:cubicBezTo>
                  <a:pt x="468940" y="241217"/>
                  <a:pt x="473728" y="242536"/>
                  <a:pt x="477132" y="245599"/>
                </a:cubicBezTo>
                <a:cubicBezTo>
                  <a:pt x="486477" y="254009"/>
                  <a:pt x="494912" y="263379"/>
                  <a:pt x="503802" y="272269"/>
                </a:cubicBezTo>
                <a:lnTo>
                  <a:pt x="526662" y="295129"/>
                </a:lnTo>
                <a:lnTo>
                  <a:pt x="553332" y="321799"/>
                </a:lnTo>
                <a:cubicBezTo>
                  <a:pt x="558412" y="326879"/>
                  <a:pt x="562594" y="333054"/>
                  <a:pt x="568572" y="337039"/>
                </a:cubicBezTo>
                <a:lnTo>
                  <a:pt x="580002" y="344659"/>
                </a:lnTo>
                <a:cubicBezTo>
                  <a:pt x="581272" y="348469"/>
                  <a:pt x="581241" y="353004"/>
                  <a:pt x="583812" y="356089"/>
                </a:cubicBezTo>
                <a:cubicBezTo>
                  <a:pt x="586766" y="359633"/>
                  <a:pt x="605270" y="371664"/>
                  <a:pt x="610482" y="375139"/>
                </a:cubicBezTo>
                <a:cubicBezTo>
                  <a:pt x="627323" y="400401"/>
                  <a:pt x="607530" y="372330"/>
                  <a:pt x="629532" y="397999"/>
                </a:cubicBezTo>
                <a:cubicBezTo>
                  <a:pt x="633665" y="402820"/>
                  <a:pt x="636472" y="408749"/>
                  <a:pt x="640962" y="413239"/>
                </a:cubicBezTo>
                <a:cubicBezTo>
                  <a:pt x="645452" y="417729"/>
                  <a:pt x="651712" y="420179"/>
                  <a:pt x="656202" y="424669"/>
                </a:cubicBezTo>
                <a:cubicBezTo>
                  <a:pt x="681602" y="450069"/>
                  <a:pt x="644772" y="423399"/>
                  <a:pt x="675252" y="443719"/>
                </a:cubicBezTo>
                <a:cubicBezTo>
                  <a:pt x="677792" y="447529"/>
                  <a:pt x="679830" y="451727"/>
                  <a:pt x="682872" y="455149"/>
                </a:cubicBezTo>
                <a:cubicBezTo>
                  <a:pt x="701105" y="475662"/>
                  <a:pt x="702483" y="475572"/>
                  <a:pt x="720972" y="489439"/>
                </a:cubicBezTo>
                <a:cubicBezTo>
                  <a:pt x="737319" y="522134"/>
                  <a:pt x="718481" y="490758"/>
                  <a:pt x="740022" y="512299"/>
                </a:cubicBezTo>
                <a:cubicBezTo>
                  <a:pt x="764752" y="537029"/>
                  <a:pt x="736925" y="520275"/>
                  <a:pt x="766692" y="535159"/>
                </a:cubicBezTo>
                <a:cubicBezTo>
                  <a:pt x="788282" y="567544"/>
                  <a:pt x="752722" y="517379"/>
                  <a:pt x="797172" y="561829"/>
                </a:cubicBezTo>
                <a:cubicBezTo>
                  <a:pt x="807009" y="571666"/>
                  <a:pt x="815409" y="581503"/>
                  <a:pt x="827652" y="588499"/>
                </a:cubicBezTo>
                <a:cubicBezTo>
                  <a:pt x="831139" y="590492"/>
                  <a:pt x="835272" y="591039"/>
                  <a:pt x="839082" y="592309"/>
                </a:cubicBezTo>
                <a:cubicBezTo>
                  <a:pt x="841622" y="597389"/>
                  <a:pt x="842686" y="603533"/>
                  <a:pt x="846702" y="607549"/>
                </a:cubicBezTo>
                <a:cubicBezTo>
                  <a:pt x="850718" y="611565"/>
                  <a:pt x="857011" y="612351"/>
                  <a:pt x="861942" y="615169"/>
                </a:cubicBezTo>
                <a:cubicBezTo>
                  <a:pt x="865918" y="617441"/>
                  <a:pt x="869562" y="620249"/>
                  <a:pt x="873372" y="622789"/>
                </a:cubicBezTo>
                <a:cubicBezTo>
                  <a:pt x="875912" y="626599"/>
                  <a:pt x="877416" y="631358"/>
                  <a:pt x="880992" y="634219"/>
                </a:cubicBezTo>
                <a:cubicBezTo>
                  <a:pt x="884128" y="636728"/>
                  <a:pt x="888935" y="636036"/>
                  <a:pt x="892422" y="638029"/>
                </a:cubicBezTo>
                <a:cubicBezTo>
                  <a:pt x="897935" y="641179"/>
                  <a:pt x="902963" y="645188"/>
                  <a:pt x="907662" y="649459"/>
                </a:cubicBezTo>
                <a:cubicBezTo>
                  <a:pt x="916965" y="657916"/>
                  <a:pt x="924274" y="668586"/>
                  <a:pt x="934332" y="676129"/>
                </a:cubicBezTo>
                <a:cubicBezTo>
                  <a:pt x="939412" y="679939"/>
                  <a:pt x="944751" y="683426"/>
                  <a:pt x="949572" y="687559"/>
                </a:cubicBezTo>
                <a:cubicBezTo>
                  <a:pt x="953663" y="691066"/>
                  <a:pt x="956617" y="695857"/>
                  <a:pt x="961002" y="698989"/>
                </a:cubicBezTo>
                <a:cubicBezTo>
                  <a:pt x="965624" y="702290"/>
                  <a:pt x="971162" y="704069"/>
                  <a:pt x="976242" y="706609"/>
                </a:cubicBezTo>
                <a:cubicBezTo>
                  <a:pt x="980052" y="711689"/>
                  <a:pt x="982794" y="717784"/>
                  <a:pt x="987672" y="721849"/>
                </a:cubicBezTo>
                <a:cubicBezTo>
                  <a:pt x="990757" y="724420"/>
                  <a:pt x="995966" y="723150"/>
                  <a:pt x="999102" y="725659"/>
                </a:cubicBezTo>
                <a:cubicBezTo>
                  <a:pt x="1002678" y="728520"/>
                  <a:pt x="1003204" y="734158"/>
                  <a:pt x="1006722" y="737089"/>
                </a:cubicBezTo>
                <a:cubicBezTo>
                  <a:pt x="1011085" y="740725"/>
                  <a:pt x="1017340" y="741408"/>
                  <a:pt x="1021962" y="744709"/>
                </a:cubicBezTo>
                <a:cubicBezTo>
                  <a:pt x="1026347" y="747841"/>
                  <a:pt x="1029222" y="752727"/>
                  <a:pt x="1033392" y="756139"/>
                </a:cubicBezTo>
                <a:cubicBezTo>
                  <a:pt x="1043221" y="764181"/>
                  <a:pt x="1056827" y="768432"/>
                  <a:pt x="1063872" y="778999"/>
                </a:cubicBezTo>
                <a:cubicBezTo>
                  <a:pt x="1073720" y="793771"/>
                  <a:pt x="1067148" y="788981"/>
                  <a:pt x="1082922" y="794239"/>
                </a:cubicBezTo>
                <a:cubicBezTo>
                  <a:pt x="1120460" y="831777"/>
                  <a:pt x="1076674" y="789428"/>
                  <a:pt x="1113402" y="820909"/>
                </a:cubicBezTo>
                <a:cubicBezTo>
                  <a:pt x="1117493" y="824416"/>
                  <a:pt x="1120693" y="828890"/>
                  <a:pt x="1124832" y="832339"/>
                </a:cubicBezTo>
                <a:cubicBezTo>
                  <a:pt x="1128350" y="835270"/>
                  <a:pt x="1132840" y="836917"/>
                  <a:pt x="1136262" y="839959"/>
                </a:cubicBezTo>
                <a:cubicBezTo>
                  <a:pt x="1167102" y="867372"/>
                  <a:pt x="1146983" y="858773"/>
                  <a:pt x="1170552" y="866629"/>
                </a:cubicBezTo>
                <a:cubicBezTo>
                  <a:pt x="1193486" y="897208"/>
                  <a:pt x="1169061" y="869374"/>
                  <a:pt x="1197222" y="889489"/>
                </a:cubicBezTo>
                <a:cubicBezTo>
                  <a:pt x="1222194" y="907326"/>
                  <a:pt x="1195563" y="896556"/>
                  <a:pt x="1220082" y="904729"/>
                </a:cubicBezTo>
                <a:cubicBezTo>
                  <a:pt x="1223892" y="908539"/>
                  <a:pt x="1227373" y="912710"/>
                  <a:pt x="1231512" y="916159"/>
                </a:cubicBezTo>
                <a:cubicBezTo>
                  <a:pt x="1235030" y="919090"/>
                  <a:pt x="1239216" y="921117"/>
                  <a:pt x="1242942" y="923779"/>
                </a:cubicBezTo>
                <a:cubicBezTo>
                  <a:pt x="1248109" y="927470"/>
                  <a:pt x="1252980" y="931568"/>
                  <a:pt x="1258182" y="935209"/>
                </a:cubicBezTo>
                <a:cubicBezTo>
                  <a:pt x="1265685" y="940461"/>
                  <a:pt x="1274566" y="943973"/>
                  <a:pt x="1281042" y="950449"/>
                </a:cubicBezTo>
                <a:cubicBezTo>
                  <a:pt x="1310761" y="980168"/>
                  <a:pt x="1272608" y="944425"/>
                  <a:pt x="1307712" y="969499"/>
                </a:cubicBezTo>
                <a:cubicBezTo>
                  <a:pt x="1332684" y="987336"/>
                  <a:pt x="1306053" y="976566"/>
                  <a:pt x="1330572" y="984739"/>
                </a:cubicBezTo>
                <a:cubicBezTo>
                  <a:pt x="1334024" y="987328"/>
                  <a:pt x="1351671" y="1001003"/>
                  <a:pt x="1357242" y="1003789"/>
                </a:cubicBezTo>
                <a:cubicBezTo>
                  <a:pt x="1360834" y="1005585"/>
                  <a:pt x="1365080" y="1005803"/>
                  <a:pt x="1368672" y="1007599"/>
                </a:cubicBezTo>
                <a:cubicBezTo>
                  <a:pt x="1372768" y="1009647"/>
                  <a:pt x="1376126" y="1012947"/>
                  <a:pt x="1380102" y="1015219"/>
                </a:cubicBezTo>
                <a:cubicBezTo>
                  <a:pt x="1385033" y="1018037"/>
                  <a:pt x="1390472" y="1019917"/>
                  <a:pt x="1395342" y="1022839"/>
                </a:cubicBezTo>
                <a:cubicBezTo>
                  <a:pt x="1403195" y="1027551"/>
                  <a:pt x="1409514" y="1035183"/>
                  <a:pt x="1418202" y="1038079"/>
                </a:cubicBezTo>
                <a:cubicBezTo>
                  <a:pt x="1422012" y="1039349"/>
                  <a:pt x="1426040" y="1040093"/>
                  <a:pt x="1429632" y="1041889"/>
                </a:cubicBezTo>
                <a:cubicBezTo>
                  <a:pt x="1433728" y="1043937"/>
                  <a:pt x="1436853" y="1047705"/>
                  <a:pt x="1441062" y="1049509"/>
                </a:cubicBezTo>
                <a:cubicBezTo>
                  <a:pt x="1445875" y="1051572"/>
                  <a:pt x="1451222" y="1052049"/>
                  <a:pt x="1456302" y="1053319"/>
                </a:cubicBezTo>
                <a:cubicBezTo>
                  <a:pt x="1474415" y="1065394"/>
                  <a:pt x="1463388" y="1059491"/>
                  <a:pt x="1490592" y="1068559"/>
                </a:cubicBezTo>
                <a:cubicBezTo>
                  <a:pt x="1494402" y="1069829"/>
                  <a:pt x="1498061" y="1071709"/>
                  <a:pt x="1502022" y="1072369"/>
                </a:cubicBezTo>
                <a:cubicBezTo>
                  <a:pt x="1509642" y="1073639"/>
                  <a:pt x="1517388" y="1074305"/>
                  <a:pt x="1524882" y="1076179"/>
                </a:cubicBezTo>
                <a:cubicBezTo>
                  <a:pt x="1532674" y="1078127"/>
                  <a:pt x="1540122" y="1081259"/>
                  <a:pt x="1547742" y="1083799"/>
                </a:cubicBezTo>
                <a:cubicBezTo>
                  <a:pt x="1551552" y="1085069"/>
                  <a:pt x="1555830" y="1085381"/>
                  <a:pt x="1559172" y="1087609"/>
                </a:cubicBezTo>
                <a:cubicBezTo>
                  <a:pt x="1562982" y="1090149"/>
                  <a:pt x="1566393" y="1093425"/>
                  <a:pt x="1570602" y="1095229"/>
                </a:cubicBezTo>
                <a:cubicBezTo>
                  <a:pt x="1575415" y="1097292"/>
                  <a:pt x="1580807" y="1097600"/>
                  <a:pt x="1585842" y="1099039"/>
                </a:cubicBezTo>
                <a:cubicBezTo>
                  <a:pt x="1589704" y="1100142"/>
                  <a:pt x="1593376" y="1101875"/>
                  <a:pt x="1597272" y="1102849"/>
                </a:cubicBezTo>
                <a:cubicBezTo>
                  <a:pt x="1603554" y="1104420"/>
                  <a:pt x="1610074" y="1104955"/>
                  <a:pt x="1616322" y="1106659"/>
                </a:cubicBezTo>
                <a:cubicBezTo>
                  <a:pt x="1624071" y="1108772"/>
                  <a:pt x="1631562" y="1111739"/>
                  <a:pt x="1639182" y="1114279"/>
                </a:cubicBezTo>
                <a:lnTo>
                  <a:pt x="1650612" y="1118089"/>
                </a:lnTo>
                <a:cubicBezTo>
                  <a:pt x="1654422" y="1119359"/>
                  <a:pt x="1658146" y="1120925"/>
                  <a:pt x="1662042" y="1121899"/>
                </a:cubicBezTo>
                <a:cubicBezTo>
                  <a:pt x="1667122" y="1123169"/>
                  <a:pt x="1672170" y="1124573"/>
                  <a:pt x="1677282" y="1125709"/>
                </a:cubicBezTo>
                <a:cubicBezTo>
                  <a:pt x="1696669" y="1130017"/>
                  <a:pt x="1690701" y="1129519"/>
                  <a:pt x="1703952" y="1129519"/>
                </a:cubicBezTo>
              </a:path>
            </a:pathLst>
          </a:custGeom>
          <a:noFill/>
          <a:ln w="19050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 rot="2628319">
            <a:off x="1031140" y="192505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 rot="2628319">
            <a:off x="2710788" y="3039411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1752600" y="3733800"/>
            <a:ext cx="3850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r>
              <a:rPr lang="sr-Latn-RS" sz="1800" i="1" baseline="-25000" smtClean="0">
                <a:solidFill>
                  <a:srgbClr val="000099"/>
                </a:solidFill>
              </a:rPr>
              <a:t>h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sp>
        <p:nvSpPr>
          <p:cNvPr id="57" name="Text Box 15"/>
          <p:cNvSpPr txBox="1">
            <a:spLocks noChangeArrowheads="1"/>
          </p:cNvSpPr>
          <p:nvPr/>
        </p:nvSpPr>
        <p:spPr bwMode="auto">
          <a:xfrm>
            <a:off x="381000" y="3733800"/>
            <a:ext cx="3770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r>
              <a:rPr lang="sr-Latn-RS" sz="1800" i="1" baseline="-25000" smtClean="0">
                <a:solidFill>
                  <a:srgbClr val="000099"/>
                </a:solidFill>
              </a:rPr>
              <a:t>k</a:t>
            </a:r>
            <a:endParaRPr lang="en-US" sz="1800" i="1" baseline="-25000">
              <a:solidFill>
                <a:srgbClr val="000099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57250" y="3794760"/>
            <a:ext cx="0" cy="3200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03860" y="4076700"/>
            <a:ext cx="45720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070610" y="4076700"/>
            <a:ext cx="1673352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826770" y="4076700"/>
            <a:ext cx="274320" cy="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3810000" y="1676400"/>
            <a:ext cx="5011738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tabLst>
                <a:tab pos="409575" algn="l"/>
              </a:tabLst>
            </a:pPr>
            <a:r>
              <a:rPr lang="vi-VN" smtClean="0">
                <a:solidFill>
                  <a:srgbClr val="000066"/>
                </a:solidFill>
              </a:rPr>
              <a:t>Takt ekspanzije: 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vi-VN" smtClean="0">
                <a:solidFill>
                  <a:srgbClr val="000066"/>
                </a:solidFill>
              </a:rPr>
              <a:t>klip </a:t>
            </a:r>
            <a:r>
              <a:rPr lang="sr-Latn-RS" smtClean="0">
                <a:solidFill>
                  <a:srgbClr val="000066"/>
                </a:solidFill>
              </a:rPr>
              <a:t>se usled delovanja (širenja) produkata sagorevanja </a:t>
            </a:r>
            <a:r>
              <a:rPr lang="vi-VN" smtClean="0">
                <a:solidFill>
                  <a:srgbClr val="000066"/>
                </a:solidFill>
              </a:rPr>
              <a:t>kreće od SMT prema UMT </a:t>
            </a:r>
            <a:r>
              <a:rPr lang="sr-Latn-RS" smtClean="0">
                <a:solidFill>
                  <a:srgbClr val="000066"/>
                </a:solidFill>
              </a:rPr>
              <a:t>– proces 3-4,</a:t>
            </a:r>
          </a:p>
          <a:p>
            <a:pPr>
              <a:spcBef>
                <a:spcPts val="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vi-VN" smtClean="0">
                <a:solidFill>
                  <a:srgbClr val="000066"/>
                </a:solidFill>
              </a:rPr>
              <a:t>koris</a:t>
            </a:r>
            <a:r>
              <a:rPr lang="sr-Latn-RS" smtClean="0">
                <a:solidFill>
                  <a:srgbClr val="000066"/>
                </a:solidFill>
              </a:rPr>
              <a:t>tan meha</a:t>
            </a:r>
            <a:r>
              <a:rPr lang="vi-VN" smtClean="0">
                <a:solidFill>
                  <a:srgbClr val="000066"/>
                </a:solidFill>
              </a:rPr>
              <a:t>ničk</a:t>
            </a:r>
            <a:r>
              <a:rPr lang="sr-Latn-RS" smtClean="0">
                <a:solidFill>
                  <a:srgbClr val="000066"/>
                </a:solidFill>
              </a:rPr>
              <a:t>i</a:t>
            </a:r>
            <a:r>
              <a:rPr lang="vi-VN" smtClean="0">
                <a:solidFill>
                  <a:srgbClr val="000066"/>
                </a:solidFill>
              </a:rPr>
              <a:t> rad.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3462</TotalTime>
  <Words>2305</Words>
  <Application>Microsoft Office PowerPoint</Application>
  <PresentationFormat>On-screen Show (4:3)</PresentationFormat>
  <Paragraphs>780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Textured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</vt:vector>
  </TitlesOfParts>
  <Company>saobracajni fakultet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</cp:lastModifiedBy>
  <cp:revision>593</cp:revision>
  <dcterms:created xsi:type="dcterms:W3CDTF">2006-01-31T15:10:17Z</dcterms:created>
  <dcterms:modified xsi:type="dcterms:W3CDTF">2023-10-26T12:05:33Z</dcterms:modified>
</cp:coreProperties>
</file>