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4"/>
  </p:notesMasterIdLst>
  <p:handoutMasterIdLst>
    <p:handoutMasterId r:id="rId45"/>
  </p:handoutMasterIdLst>
  <p:sldIdLst>
    <p:sldId id="286" r:id="rId2"/>
    <p:sldId id="346" r:id="rId3"/>
    <p:sldId id="347" r:id="rId4"/>
    <p:sldId id="348" r:id="rId5"/>
    <p:sldId id="349" r:id="rId6"/>
    <p:sldId id="353" r:id="rId7"/>
    <p:sldId id="350" r:id="rId8"/>
    <p:sldId id="354" r:id="rId9"/>
    <p:sldId id="355" r:id="rId10"/>
    <p:sldId id="356" r:id="rId11"/>
    <p:sldId id="357" r:id="rId12"/>
    <p:sldId id="358" r:id="rId13"/>
    <p:sldId id="351" r:id="rId14"/>
    <p:sldId id="359" r:id="rId15"/>
    <p:sldId id="363" r:id="rId16"/>
    <p:sldId id="360" r:id="rId17"/>
    <p:sldId id="361" r:id="rId18"/>
    <p:sldId id="362" r:id="rId19"/>
    <p:sldId id="364" r:id="rId20"/>
    <p:sldId id="365" r:id="rId21"/>
    <p:sldId id="366" r:id="rId22"/>
    <p:sldId id="382" r:id="rId23"/>
    <p:sldId id="367" r:id="rId24"/>
    <p:sldId id="368" r:id="rId25"/>
    <p:sldId id="369" r:id="rId26"/>
    <p:sldId id="384" r:id="rId27"/>
    <p:sldId id="385" r:id="rId28"/>
    <p:sldId id="386" r:id="rId29"/>
    <p:sldId id="387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275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004C"/>
    <a:srgbClr val="000000"/>
    <a:srgbClr val="FFCC00"/>
    <a:srgbClr val="99FF33"/>
    <a:srgbClr val="808080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2" autoAdjust="0"/>
    <p:restoredTop sz="94581" autoAdjust="0"/>
  </p:normalViewPr>
  <p:slideViewPr>
    <p:cSldViewPr>
      <p:cViewPr varScale="1">
        <p:scale>
          <a:sx n="88" d="100"/>
          <a:sy n="88" d="100"/>
        </p:scale>
        <p:origin x="-135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h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č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 </a:t>
            </a:r>
            <a:r>
              <a:rPr lang="en-US" sz="1500" smtClean="0">
                <a:solidFill>
                  <a:srgbClr val="3B3470"/>
                </a:solidFill>
              </a:rPr>
              <a:t>  </a:t>
            </a: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r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o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d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 smtClean="0">
                <a:solidFill>
                  <a:srgbClr val="3B3470"/>
                </a:solidFill>
              </a:rPr>
              <a:t>2</a:t>
            </a:r>
            <a:r>
              <a:rPr lang="en-US" sz="1400" smtClean="0">
                <a:solidFill>
                  <a:srgbClr val="3B3470"/>
                </a:solidFill>
              </a:rPr>
              <a:t>4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6" name="WordArt 6"/>
          <p:cNvSpPr>
            <a:spLocks noChangeArrowheads="1" noChangeShapeType="1" noTextEdit="1"/>
          </p:cNvSpPr>
          <p:nvPr/>
        </p:nvSpPr>
        <p:spPr bwMode="auto">
          <a:xfrm>
            <a:off x="452438" y="1371600"/>
            <a:ext cx="8239125" cy="141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kern="10" smtClean="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CIKLUSI KLIPNIH MOTORA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kern="10" smtClean="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UNUTRAŠNjEG SAGOREVANjA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228600" y="3334941"/>
            <a:ext cx="8593138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Pogonski motor: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performanse – </a:t>
            </a:r>
            <a:r>
              <a:rPr lang="sr-Latn-CS" smtClean="0">
                <a:solidFill>
                  <a:srgbClr val="000066"/>
                </a:solidFill>
              </a:rPr>
              <a:t>snaga, obrtni moment, broj obrtaja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SUS motori, elektromotori ...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ekologija ...</a:t>
            </a:r>
            <a:endParaRPr lang="en-US" smtClean="0">
              <a:solidFill>
                <a:srgbClr val="000066"/>
              </a:solidFill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8600" y="5451322"/>
            <a:ext cx="8593138" cy="7970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M</a:t>
            </a:r>
            <a:r>
              <a:rPr lang="sr-Latn-CS">
                <a:solidFill>
                  <a:srgbClr val="000066"/>
                </a:solidFill>
              </a:rPr>
              <a:t>otori sa unutrašnjim sagorevanjem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– </a:t>
            </a:r>
            <a:r>
              <a:rPr lang="sr-Latn-CS" smtClean="0">
                <a:solidFill>
                  <a:srgbClr val="000066"/>
                </a:solidFill>
              </a:rPr>
              <a:t>hemijsku </a:t>
            </a:r>
            <a:r>
              <a:rPr lang="sr-Latn-CS">
                <a:solidFill>
                  <a:srgbClr val="000066"/>
                </a:solidFill>
              </a:rPr>
              <a:t>energiju goriva transformiše u mehanički rad</a:t>
            </a:r>
            <a:r>
              <a:rPr lang="sr-Latn-CS" smtClean="0">
                <a:solidFill>
                  <a:srgbClr val="000066"/>
                </a:solidFill>
              </a:rPr>
              <a:t>.</a:t>
            </a:r>
            <a:endParaRPr lang="sr-Latn-C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066800" y="2209800"/>
            <a:ext cx="0" cy="34244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SMT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810000" y="1066800"/>
            <a:ext cx="5011738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vi-VN" smtClean="0">
                <a:solidFill>
                  <a:srgbClr val="000066"/>
                </a:solidFill>
              </a:rPr>
              <a:t>Takt izduvavanja: 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klip se nalazi </a:t>
            </a:r>
            <a:r>
              <a:rPr lang="vi-VN" smtClean="0">
                <a:solidFill>
                  <a:srgbClr val="000066"/>
                </a:solidFill>
              </a:rPr>
              <a:t>u UMT</a:t>
            </a:r>
            <a:r>
              <a:rPr lang="sr-Latn-RS" smtClean="0">
                <a:solidFill>
                  <a:srgbClr val="000066"/>
                </a:solidFill>
              </a:rPr>
              <a:t> – </a:t>
            </a:r>
            <a:r>
              <a:rPr lang="vi-VN" smtClean="0">
                <a:solidFill>
                  <a:srgbClr val="000066"/>
                </a:solidFill>
              </a:rPr>
              <a:t>otvara se izlazni ventil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smanjenje pritiska </a:t>
            </a:r>
            <a:r>
              <a:rPr lang="vi-VN" smtClean="0">
                <a:solidFill>
                  <a:srgbClr val="000066"/>
                </a:solidFill>
              </a:rPr>
              <a:t>do vrednosti nešto veće od atmosferskog pritiska (</a:t>
            </a:r>
            <a:r>
              <a:rPr lang="sr-Latn-RS" smtClean="0">
                <a:solidFill>
                  <a:srgbClr val="000066"/>
                </a:solidFill>
              </a:rPr>
              <a:t>proces 4-5</a:t>
            </a:r>
            <a:r>
              <a:rPr lang="vi-VN" smtClean="0">
                <a:solidFill>
                  <a:srgbClr val="000066"/>
                </a:solidFill>
              </a:rPr>
              <a:t>)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vi-VN" smtClean="0">
                <a:solidFill>
                  <a:srgbClr val="000066"/>
                </a:solidFill>
              </a:rPr>
              <a:t>izduvavanj</a:t>
            </a:r>
            <a:r>
              <a:rPr lang="sr-Latn-RS" smtClean="0">
                <a:solidFill>
                  <a:srgbClr val="000066"/>
                </a:solidFill>
              </a:rPr>
              <a:t>e</a:t>
            </a:r>
            <a:r>
              <a:rPr lang="vi-VN" smtClean="0">
                <a:solidFill>
                  <a:srgbClr val="000066"/>
                </a:solidFill>
              </a:rPr>
              <a:t> (</a:t>
            </a:r>
            <a:r>
              <a:rPr lang="sr-Latn-RS" smtClean="0">
                <a:solidFill>
                  <a:srgbClr val="000066"/>
                </a:solidFill>
              </a:rPr>
              <a:t>proces 5-</a:t>
            </a:r>
            <a:r>
              <a:rPr lang="vi-VN" smtClean="0">
                <a:solidFill>
                  <a:srgbClr val="000066"/>
                </a:solidFill>
              </a:rPr>
              <a:t>0)</a:t>
            </a:r>
            <a:r>
              <a:rPr lang="sr-Latn-RS" smtClean="0">
                <a:solidFill>
                  <a:srgbClr val="000066"/>
                </a:solidFill>
              </a:rPr>
              <a:t> – istiskivanje </a:t>
            </a:r>
            <a:r>
              <a:rPr lang="vi-VN" smtClean="0">
                <a:solidFill>
                  <a:srgbClr val="000066"/>
                </a:solidFill>
              </a:rPr>
              <a:t>produk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r>
              <a:rPr lang="vi-VN" smtClean="0">
                <a:solidFill>
                  <a:srgbClr val="000066"/>
                </a:solidFill>
              </a:rPr>
              <a:t>t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r>
              <a:rPr lang="vi-VN" smtClean="0">
                <a:solidFill>
                  <a:srgbClr val="000066"/>
                </a:solidFill>
              </a:rPr>
              <a:t> sagorevanja</a:t>
            </a:r>
            <a:r>
              <a:rPr lang="sr-Latn-RS" smtClean="0">
                <a:solidFill>
                  <a:srgbClr val="000066"/>
                </a:solidFill>
              </a:rPr>
              <a:t> iz cilindra,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vi-VN" smtClean="0">
                <a:solidFill>
                  <a:srgbClr val="000066"/>
                </a:solidFill>
              </a:rPr>
              <a:t>manji deo produkata sagorevanja </a:t>
            </a:r>
            <a:r>
              <a:rPr lang="sr-Latn-RS" smtClean="0">
                <a:solidFill>
                  <a:srgbClr val="000066"/>
                </a:solidFill>
              </a:rPr>
              <a:t>ostaje u cilindru </a:t>
            </a:r>
            <a:r>
              <a:rPr lang="vi-VN" smtClean="0">
                <a:solidFill>
                  <a:srgbClr val="000066"/>
                </a:solidFill>
              </a:rPr>
              <a:t>ispunjavajući tzv. kompresioni prostor</a:t>
            </a:r>
            <a:r>
              <a:rPr lang="sr-Latn-RS" smtClean="0">
                <a:solidFill>
                  <a:srgbClr val="000066"/>
                </a:solidFill>
              </a:rPr>
              <a:t>.</a:t>
            </a:r>
            <a:endParaRPr lang="vi-VN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066800" y="2209800"/>
            <a:ext cx="0" cy="34244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SMT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810000" y="1379538"/>
            <a:ext cx="5130800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99"/>
                </a:solidFill>
              </a:rPr>
              <a:t>P</a:t>
            </a:r>
            <a:r>
              <a:rPr lang="sr-Cyrl-CS" smtClean="0">
                <a:solidFill>
                  <a:srgbClr val="000099"/>
                </a:solidFill>
              </a:rPr>
              <a:t>umpni taktovi</a:t>
            </a:r>
            <a:r>
              <a:rPr lang="sr-Latn-CS" smtClean="0">
                <a:solidFill>
                  <a:srgbClr val="000099"/>
                </a:solidFill>
              </a:rPr>
              <a:t>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99"/>
                </a:solidFill>
              </a:rPr>
              <a:t> takt usisavanja (proces 0-1) – dobija se rad,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99"/>
                </a:solidFill>
              </a:rPr>
              <a:t> takt izduvavanja (proces 5-0) – troši se rad,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99"/>
                </a:solidFill>
              </a:rPr>
              <a:t> radovi oba pumpna takta su približno jednaki po </a:t>
            </a:r>
            <a:r>
              <a:rPr lang="sr-Latn-CS">
                <a:solidFill>
                  <a:srgbClr val="000099"/>
                </a:solidFill>
              </a:rPr>
              <a:t>apsolutnoj </a:t>
            </a:r>
            <a:r>
              <a:rPr lang="sr-Latn-CS" smtClean="0">
                <a:solidFill>
                  <a:srgbClr val="000099"/>
                </a:solidFill>
              </a:rPr>
              <a:t>vrednosti i iz tog razlog imaju zanemarljiv uticaj </a:t>
            </a:r>
            <a:r>
              <a:rPr lang="sr-Latn-CS">
                <a:solidFill>
                  <a:srgbClr val="000099"/>
                </a:solidFill>
              </a:rPr>
              <a:t>na ukupan koristan rad </a:t>
            </a:r>
            <a:r>
              <a:rPr lang="sr-Latn-CS" smtClean="0">
                <a:solidFill>
                  <a:srgbClr val="000099"/>
                </a:solidFill>
              </a:rPr>
              <a:t>ciklusa,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99"/>
                </a:solidFill>
              </a:rPr>
              <a:t> teorijski ciklusi se </a:t>
            </a:r>
            <a:r>
              <a:rPr lang="sr-Latn-CS">
                <a:solidFill>
                  <a:srgbClr val="000099"/>
                </a:solidFill>
              </a:rPr>
              <a:t>crtaju bez </a:t>
            </a:r>
            <a:r>
              <a:rPr lang="sr-Latn-CS" smtClean="0">
                <a:solidFill>
                  <a:srgbClr val="000099"/>
                </a:solidFill>
              </a:rPr>
              <a:t>procesa 0-1 i 5-0.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066800" y="2209800"/>
            <a:ext cx="0" cy="34244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SMT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6858000" y="1524000"/>
            <a:ext cx="1915909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1800">
                <a:solidFill>
                  <a:srgbClr val="000066"/>
                </a:solidFill>
              </a:rPr>
              <a:t>radna zapremina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6324600" y="3352800"/>
            <a:ext cx="2646878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1800">
                <a:solidFill>
                  <a:srgbClr val="000066"/>
                </a:solidFill>
              </a:rPr>
              <a:t>kompresiona zapremina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3962400" y="3048000"/>
            <a:ext cx="2095445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1800">
                <a:solidFill>
                  <a:srgbClr val="000066"/>
                </a:solidFill>
              </a:rPr>
              <a:t>Stepen kompresije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71" name="Line 15"/>
          <p:cNvSpPr>
            <a:spLocks noChangeShapeType="1"/>
          </p:cNvSpPr>
          <p:nvPr/>
        </p:nvSpPr>
        <p:spPr bwMode="auto">
          <a:xfrm flipH="1" flipV="1">
            <a:off x="4179887" y="2667000"/>
            <a:ext cx="238364" cy="448434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424351" y="1981200"/>
            <a:ext cx="635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i="1" smtClean="0">
                <a:solidFill>
                  <a:srgbClr val="000066"/>
                </a:solidFill>
              </a:rPr>
              <a:t>v</a:t>
            </a:r>
            <a:r>
              <a:rPr lang="sr-Latn-RS" i="1" baseline="-25000" smtClean="0">
                <a:solidFill>
                  <a:srgbClr val="000066"/>
                </a:solidFill>
              </a:rPr>
              <a:t>max</a:t>
            </a:r>
          </a:p>
          <a:p>
            <a:pPr algn="ctr"/>
            <a:r>
              <a:rPr lang="sr-Latn-RS" i="1" smtClean="0">
                <a:solidFill>
                  <a:srgbClr val="000066"/>
                </a:solidFill>
              </a:rPr>
              <a:t>v</a:t>
            </a:r>
            <a:r>
              <a:rPr lang="sr-Latn-RS" i="1" baseline="-25000" smtClean="0">
                <a:solidFill>
                  <a:srgbClr val="000066"/>
                </a:solidFill>
              </a:rPr>
              <a:t>min</a:t>
            </a:r>
            <a:endParaRPr lang="en-US" i="1" baseline="-25000">
              <a:solidFill>
                <a:srgbClr val="000066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4448596" y="2495044"/>
            <a:ext cx="6400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5288148" y="1981200"/>
            <a:ext cx="7697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i="1" smtClean="0">
                <a:solidFill>
                  <a:srgbClr val="000066"/>
                </a:solidFill>
              </a:rPr>
              <a:t>v</a:t>
            </a:r>
            <a:r>
              <a:rPr lang="en-US" i="1" baseline="-25000" smtClean="0">
                <a:solidFill>
                  <a:srgbClr val="000066"/>
                </a:solidFill>
              </a:rPr>
              <a:t>k</a:t>
            </a:r>
            <a:r>
              <a:rPr lang="sr-Latn-RS" i="1" smtClean="0">
                <a:solidFill>
                  <a:srgbClr val="000066"/>
                </a:solidFill>
              </a:rPr>
              <a:t>+v</a:t>
            </a:r>
            <a:r>
              <a:rPr lang="en-US" i="1" baseline="-25000" smtClean="0">
                <a:solidFill>
                  <a:srgbClr val="000066"/>
                </a:solidFill>
              </a:rPr>
              <a:t>h</a:t>
            </a:r>
            <a:endParaRPr lang="sr-Latn-RS" i="1" baseline="-25000" smtClean="0">
              <a:solidFill>
                <a:srgbClr val="000066"/>
              </a:solidFill>
            </a:endParaRPr>
          </a:p>
          <a:p>
            <a:pPr algn="ctr"/>
            <a:r>
              <a:rPr lang="sr-Latn-RS" i="1" smtClean="0">
                <a:solidFill>
                  <a:srgbClr val="000066"/>
                </a:solidFill>
              </a:rPr>
              <a:t>v</a:t>
            </a:r>
            <a:r>
              <a:rPr lang="sr-Latn-RS" i="1" baseline="-25000" smtClean="0">
                <a:solidFill>
                  <a:srgbClr val="000066"/>
                </a:solidFill>
              </a:rPr>
              <a:t>k</a:t>
            </a:r>
            <a:endParaRPr lang="en-US" i="1" baseline="-25000">
              <a:solidFill>
                <a:srgbClr val="000066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5379720" y="2495044"/>
            <a:ext cx="6400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726575" y="1981200"/>
            <a:ext cx="407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i="1" smtClean="0">
                <a:solidFill>
                  <a:srgbClr val="000066"/>
                </a:solidFill>
              </a:rPr>
              <a:t>v</a:t>
            </a:r>
            <a:r>
              <a:rPr lang="sr-Latn-RS" i="1" baseline="-25000" smtClean="0">
                <a:solidFill>
                  <a:srgbClr val="000066"/>
                </a:solidFill>
              </a:rPr>
              <a:t>h</a:t>
            </a:r>
          </a:p>
          <a:p>
            <a:pPr algn="ctr"/>
            <a:r>
              <a:rPr lang="sr-Latn-RS" i="1" smtClean="0">
                <a:solidFill>
                  <a:srgbClr val="000066"/>
                </a:solidFill>
              </a:rPr>
              <a:t>v</a:t>
            </a:r>
            <a:r>
              <a:rPr lang="sr-Latn-RS" i="1" baseline="-25000" smtClean="0">
                <a:solidFill>
                  <a:srgbClr val="000066"/>
                </a:solidFill>
              </a:rPr>
              <a:t>k</a:t>
            </a:r>
            <a:endParaRPr lang="en-US" i="1" baseline="-25000">
              <a:solidFill>
                <a:srgbClr val="000066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6785576" y="2495044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967120" y="2253632"/>
            <a:ext cx="2799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i="1" smtClean="0">
                <a:solidFill>
                  <a:srgbClr val="000066"/>
                </a:solidFill>
                <a:latin typeface="Symbol" pitchFamily="18" charset="2"/>
              </a:rPr>
              <a:t>e</a:t>
            </a:r>
            <a:r>
              <a:rPr lang="sr-Latn-RS" i="1" smtClean="0">
                <a:solidFill>
                  <a:srgbClr val="000066"/>
                </a:solidFill>
              </a:rPr>
              <a:t> =           =           = </a:t>
            </a:r>
            <a:r>
              <a:rPr lang="sr-Latn-RS" smtClean="0">
                <a:solidFill>
                  <a:srgbClr val="000066"/>
                </a:solidFill>
              </a:rPr>
              <a:t>1 +</a:t>
            </a:r>
            <a:endParaRPr lang="en-US" baseline="-25000">
              <a:solidFill>
                <a:srgbClr val="000066"/>
              </a:solidFill>
            </a:endParaRPr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 flipV="1">
            <a:off x="7023887" y="1851053"/>
            <a:ext cx="265365" cy="3176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H="1" flipV="1">
            <a:off x="6981754" y="2843002"/>
            <a:ext cx="257246" cy="58599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28600" y="1146750"/>
            <a:ext cx="8669338" cy="4339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Pretpostavke:</a:t>
            </a: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hemijski </a:t>
            </a:r>
            <a:r>
              <a:rPr lang="sr-Cyrl-CS">
                <a:solidFill>
                  <a:srgbClr val="000066"/>
                </a:solidFill>
              </a:rPr>
              <a:t>sastav radnog tela se ne </a:t>
            </a:r>
            <a:r>
              <a:rPr lang="sr-Cyrl-CS" smtClean="0">
                <a:solidFill>
                  <a:srgbClr val="000066"/>
                </a:solidFill>
              </a:rPr>
              <a:t>menja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procesi sabijanja i širenja radnog tela protiču veoma brzo, bez razmene toplote sa </a:t>
            </a:r>
            <a:r>
              <a:rPr lang="sr-Cyrl-CS" smtClean="0">
                <a:solidFill>
                  <a:srgbClr val="000066"/>
                </a:solidFill>
              </a:rPr>
              <a:t>okolinom</a:t>
            </a:r>
            <a:r>
              <a:rPr lang="sr-Latn-RS" smtClean="0">
                <a:solidFill>
                  <a:srgbClr val="000066"/>
                </a:solidFill>
              </a:rPr>
              <a:t> – smatraju se </a:t>
            </a:r>
            <a:r>
              <a:rPr lang="sr-Cyrl-CS" smtClean="0">
                <a:solidFill>
                  <a:srgbClr val="000066"/>
                </a:solidFill>
              </a:rPr>
              <a:t>povratnim adijabatama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Latn-CS">
                <a:solidFill>
                  <a:srgbClr val="000066"/>
                </a:solidFill>
              </a:rPr>
              <a:t>procesi usisavanja i izduvavanja se ne uzimaju u obzir, jer ne utiču na koristan rad </a:t>
            </a:r>
            <a:r>
              <a:rPr lang="sr-Latn-CS" smtClean="0">
                <a:solidFill>
                  <a:srgbClr val="000066"/>
                </a:solidFill>
              </a:rPr>
              <a:t>ciklusa,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količina radnog tela u toku procesa se ne menja, pa nema gubitaka koji inače prate procese punjenja i pražnjenja </a:t>
            </a:r>
            <a:r>
              <a:rPr lang="sr-Cyrl-CS" smtClean="0">
                <a:solidFill>
                  <a:srgbClr val="000066"/>
                </a:solidFill>
              </a:rPr>
              <a:t>cilindra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specifična </a:t>
            </a:r>
            <a:r>
              <a:rPr lang="sr-Cyrl-CS">
                <a:solidFill>
                  <a:srgbClr val="000066"/>
                </a:solidFill>
              </a:rPr>
              <a:t>toplota ne zavisi od temperature;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radno telo je idealan gas.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7"/>
          <p:cNvSpPr>
            <a:spLocks noChangeArrowheads="1" noChangeShapeType="1" noTextEdit="1"/>
          </p:cNvSpPr>
          <p:nvPr/>
        </p:nvSpPr>
        <p:spPr bwMode="auto">
          <a:xfrm>
            <a:off x="6216032" y="914400"/>
            <a:ext cx="2352675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Oto ciklus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5375910" y="3800728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372100" y="5995919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021580" y="3774927"/>
            <a:ext cx="3257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T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478776" y="5955268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s</a:t>
            </a:r>
            <a:endParaRPr lang="en-US" sz="1800" i="1">
              <a:solidFill>
                <a:srgbClr val="000099"/>
              </a:solidFill>
            </a:endParaRPr>
          </a:p>
        </p:txBody>
      </p:sp>
      <p:grpSp>
        <p:nvGrpSpPr>
          <p:cNvPr id="8" name="Group 29"/>
          <p:cNvGrpSpPr/>
          <p:nvPr/>
        </p:nvGrpSpPr>
        <p:grpSpPr>
          <a:xfrm flipH="1">
            <a:off x="5717440" y="3861631"/>
            <a:ext cx="1609852" cy="2138610"/>
            <a:chOff x="5008780" y="2383329"/>
            <a:chExt cx="1609852" cy="2138610"/>
          </a:xfrm>
        </p:grpSpPr>
        <p:sp>
          <p:nvSpPr>
            <p:cNvPr id="18" name="Freeform 17"/>
            <p:cNvSpPr>
              <a:spLocks noChangeAspect="1"/>
            </p:cNvSpPr>
            <p:nvPr/>
          </p:nvSpPr>
          <p:spPr bwMode="auto">
            <a:xfrm rot="20117235">
              <a:off x="5338497" y="290529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 rot="20314463">
              <a:off x="5334686" y="238332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flipV="1">
              <a:off x="5044440" y="2626638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6583680" y="3784878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Oval 25"/>
            <p:cNvSpPr/>
            <p:nvPr/>
          </p:nvSpPr>
          <p:spPr bwMode="auto">
            <a:xfrm rot="2628319">
              <a:off x="5009235" y="314332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 rot="2628319">
              <a:off x="5008780" y="25503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 rot="2628319">
              <a:off x="6544972" y="420845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 rot="2628319">
              <a:off x="6545480" y="373524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22020" y="3774927"/>
            <a:ext cx="3237967" cy="2549673"/>
            <a:chOff x="922020" y="3774927"/>
            <a:chExt cx="3237967" cy="2549673"/>
          </a:xfrm>
        </p:grpSpPr>
        <p:sp>
          <p:nvSpPr>
            <p:cNvPr id="3" name="Freeform 2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Oval 9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14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37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5440680" y="563882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 smtClean="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5448300" y="499112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2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292340" y="381764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3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307580" y="453392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4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98413" y="4403356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dov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H="1">
            <a:off x="6423660" y="4465342"/>
            <a:ext cx="106680" cy="74676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6621780" y="5227342"/>
            <a:ext cx="91440" cy="58674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637020" y="5372122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246062" y="1600200"/>
            <a:ext cx="8516938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O</a:t>
            </a:r>
            <a:r>
              <a:rPr lang="sr-Latn-RS" smtClean="0">
                <a:solidFill>
                  <a:srgbClr val="000066"/>
                </a:solidFill>
              </a:rPr>
              <a:t>to </a:t>
            </a:r>
            <a:r>
              <a:rPr lang="sr-Latn-CS" smtClean="0">
                <a:solidFill>
                  <a:srgbClr val="000066"/>
                </a:solidFill>
              </a:rPr>
              <a:t>motor: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smeša </a:t>
            </a:r>
            <a:r>
              <a:rPr lang="sr-Latn-CS">
                <a:solidFill>
                  <a:srgbClr val="000066"/>
                </a:solidFill>
              </a:rPr>
              <a:t>goriva i vazduha </a:t>
            </a:r>
            <a:r>
              <a:rPr lang="sr-Latn-CS" smtClean="0">
                <a:solidFill>
                  <a:srgbClr val="000066"/>
                </a:solidFill>
              </a:rPr>
              <a:t>ostvaruje se </a:t>
            </a:r>
            <a:r>
              <a:rPr lang="sr-Latn-CS">
                <a:solidFill>
                  <a:srgbClr val="000066"/>
                </a:solidFill>
              </a:rPr>
              <a:t>izvan cilindra motora</a:t>
            </a:r>
            <a:r>
              <a:rPr lang="sr-Latn-C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smeša se usisava u cilindar motora,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smeša se, nakon procesa sabijanja, </a:t>
            </a:r>
            <a:r>
              <a:rPr lang="sr-Latn-CS">
                <a:solidFill>
                  <a:srgbClr val="000066"/>
                </a:solidFill>
              </a:rPr>
              <a:t>pali električnom </a:t>
            </a:r>
            <a:r>
              <a:rPr lang="sr-Latn-CS" smtClean="0">
                <a:solidFill>
                  <a:srgbClr val="000066"/>
                </a:solidFill>
              </a:rPr>
              <a:t>varnicom</a:t>
            </a:r>
            <a:r>
              <a:rPr lang="en-US" smtClean="0">
                <a:solidFill>
                  <a:srgbClr val="000066"/>
                </a:solidFill>
              </a:rPr>
              <a:t>.</a:t>
            </a:r>
            <a:endParaRPr lang="sr-Latn-C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3988" y="1101602"/>
            <a:ext cx="705398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Termički/termodinamićki koeficijent iskorišćenja – opšti izraz</a:t>
            </a:r>
            <a:r>
              <a:rPr lang="en-US" smtClean="0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57756" y="3581400"/>
            <a:ext cx="6096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27"/>
          <p:cNvGrpSpPr/>
          <p:nvPr/>
        </p:nvGrpSpPr>
        <p:grpSpPr>
          <a:xfrm>
            <a:off x="196232" y="3036536"/>
            <a:ext cx="1600200" cy="1002064"/>
            <a:chOff x="196232" y="3036536"/>
            <a:chExt cx="1600200" cy="1002064"/>
          </a:xfrm>
        </p:grpSpPr>
        <p:sp>
          <p:nvSpPr>
            <p:cNvPr id="3" name="TextBox 2"/>
            <p:cNvSpPr txBox="1">
              <a:spLocks noChangeArrowheads="1"/>
            </p:cNvSpPr>
            <p:nvPr/>
          </p:nvSpPr>
          <p:spPr bwMode="auto">
            <a:xfrm>
              <a:off x="196232" y="3317722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 smtClean="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789648" y="3036536"/>
              <a:ext cx="685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sr-Latn-RS" sz="2400" i="1" baseline="-25000" smtClean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21540" y="3503069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1219200" y="1981200"/>
            <a:ext cx="1828800" cy="1295400"/>
            <a:chOff x="1219200" y="1981200"/>
            <a:chExt cx="1828800" cy="129540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1219200" y="1981200"/>
              <a:ext cx="1828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smtClean="0">
                  <a:solidFill>
                    <a:schemeClr val="bg1"/>
                  </a:solidFill>
                </a:rPr>
                <a:t>koristan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smtClean="0">
                  <a:solidFill>
                    <a:schemeClr val="bg1"/>
                  </a:solidFill>
                </a:rPr>
                <a:t>(</a:t>
              </a:r>
              <a:r>
                <a:rPr lang="sr-Latn-RS" sz="1600" smtClean="0">
                  <a:solidFill>
                    <a:schemeClr val="bg1"/>
                  </a:solidFill>
                </a:rPr>
                <a:t>zapreminski)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smtClean="0">
                  <a:solidFill>
                    <a:schemeClr val="bg1"/>
                  </a:solidFill>
                </a:rPr>
                <a:t>rad</a:t>
              </a:r>
              <a:endParaRPr lang="en-GB" sz="1600" smtClean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1295400" y="2743200"/>
              <a:ext cx="152400" cy="5334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28"/>
          <p:cNvGrpSpPr/>
          <p:nvPr/>
        </p:nvGrpSpPr>
        <p:grpSpPr>
          <a:xfrm>
            <a:off x="1219200" y="3962400"/>
            <a:ext cx="1828800" cy="1219200"/>
            <a:chOff x="1219200" y="3962400"/>
            <a:chExt cx="1828800" cy="1219200"/>
          </a:xfrm>
        </p:grpSpPr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219200" y="4596825"/>
              <a:ext cx="1828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smtClean="0">
                  <a:solidFill>
                    <a:schemeClr val="bg1"/>
                  </a:solidFill>
                </a:rPr>
                <a:t>dovedena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smtClean="0">
                  <a:solidFill>
                    <a:schemeClr val="bg1"/>
                  </a:solidFill>
                </a:rPr>
                <a:t>količina toplote</a:t>
              </a:r>
              <a:endParaRPr lang="en-GB" sz="1600" smtClean="0">
                <a:solidFill>
                  <a:schemeClr val="bg1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1371600" y="3962400"/>
              <a:ext cx="304800" cy="6858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72076" y="3320432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14" name="Group 30"/>
          <p:cNvGrpSpPr/>
          <p:nvPr/>
        </p:nvGrpSpPr>
        <p:grpSpPr>
          <a:xfrm>
            <a:off x="1828800" y="3048000"/>
            <a:ext cx="1752600" cy="992731"/>
            <a:chOff x="1828800" y="3048000"/>
            <a:chExt cx="1752600" cy="99273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1828800" y="3581400"/>
              <a:ext cx="173736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1828800" y="3048000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smtClean="0">
                  <a:solidFill>
                    <a:schemeClr val="bg1"/>
                  </a:solidFill>
                </a:rPr>
                <a:t>–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2237448" y="3505200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15" name="Group 31"/>
          <p:cNvGrpSpPr/>
          <p:nvPr/>
        </p:nvGrpSpPr>
        <p:grpSpPr>
          <a:xfrm>
            <a:off x="3225350" y="2133600"/>
            <a:ext cx="2032450" cy="1043873"/>
            <a:chOff x="3225350" y="2133600"/>
            <a:chExt cx="2032450" cy="1043873"/>
          </a:xfrm>
        </p:grpSpPr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3429000" y="2133600"/>
              <a:ext cx="1828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smtClean="0">
                  <a:solidFill>
                    <a:schemeClr val="bg1"/>
                  </a:solidFill>
                </a:rPr>
                <a:t>odvedena</a:t>
              </a:r>
              <a:endParaRPr lang="sr-Latn-RS" sz="1600" smtClean="0">
                <a:solidFill>
                  <a:schemeClr val="bg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smtClean="0">
                  <a:solidFill>
                    <a:schemeClr val="bg1"/>
                  </a:solidFill>
                </a:rPr>
                <a:t>količina toplote</a:t>
              </a:r>
              <a:endParaRPr lang="en-GB" sz="1600" smtClean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3225350" y="2667000"/>
              <a:ext cx="356050" cy="510473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6" name="Group 32"/>
          <p:cNvGrpSpPr/>
          <p:nvPr/>
        </p:nvGrpSpPr>
        <p:grpSpPr>
          <a:xfrm>
            <a:off x="3581400" y="3064184"/>
            <a:ext cx="2209800" cy="992731"/>
            <a:chOff x="3581400" y="3064184"/>
            <a:chExt cx="2209800" cy="992731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</a:rPr>
                <a:t>=</a:t>
              </a:r>
              <a:r>
                <a:rPr lang="en-US" sz="2400" smtClean="0">
                  <a:solidFill>
                    <a:schemeClr val="bg1"/>
                  </a:solidFill>
                </a:rPr>
                <a:t> 1 – 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4447248" y="3521384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248400" y="441960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sym typeface="Symbol"/>
              </a:rPr>
              <a:t>0 &lt;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  <a:r>
              <a:rPr lang="en-US" sz="2400" smtClean="0">
                <a:solidFill>
                  <a:schemeClr val="bg1"/>
                </a:solidFill>
              </a:rPr>
              <a:t>&lt; 1</a:t>
            </a:r>
            <a:endParaRPr lang="sr-Latn-R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581684" y="718409"/>
            <a:ext cx="3237967" cy="2549673"/>
            <a:chOff x="5646420" y="864065"/>
            <a:chExt cx="3237967" cy="2549673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 bwMode="auto">
            <a:xfrm rot="20117235">
              <a:off x="6946317" y="149455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flipH="1" flipV="1">
              <a:off x="6000750" y="88986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6012180" y="308505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5646420" y="86406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8377936" y="3044406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 rot="20314463">
              <a:off x="6942506" y="97258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V="1">
              <a:off x="6652260" y="1215895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8191500" y="237413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 rot="2628319">
              <a:off x="6617055" y="173257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rot="2628319">
              <a:off x="6616600" y="113959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rot="2628319">
              <a:off x="8152792" y="279770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2628319">
              <a:off x="8153300" y="232450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8183880" y="272034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8107680" y="20650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6362700" y="161544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6362700" y="97536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21" name="Group 39"/>
            <p:cNvGrpSpPr/>
            <p:nvPr/>
          </p:nvGrpSpPr>
          <p:grpSpPr>
            <a:xfrm>
              <a:off x="7239000" y="1447800"/>
              <a:ext cx="1371600" cy="483561"/>
              <a:chOff x="1805940" y="2880360"/>
              <a:chExt cx="1371600" cy="483561"/>
            </a:xfrm>
          </p:grpSpPr>
          <p:sp>
            <p:nvSpPr>
              <p:cNvPr id="22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Group 38"/>
            <p:cNvGrpSpPr/>
            <p:nvPr/>
          </p:nvGrpSpPr>
          <p:grpSpPr>
            <a:xfrm rot="1690932">
              <a:off x="6522720" y="2444065"/>
              <a:ext cx="1371600" cy="483561"/>
              <a:chOff x="1089660" y="3936039"/>
              <a:chExt cx="1371600" cy="483561"/>
            </a:xfrm>
          </p:grpSpPr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012180" y="109728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>
              <a:off x="6149340" y="1524000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8282940" y="213360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8001000" y="2590800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32" name="Straight Connector 31"/>
          <p:cNvCxnSpPr/>
          <p:nvPr/>
        </p:nvCxnSpPr>
        <p:spPr bwMode="auto">
          <a:xfrm>
            <a:off x="857756" y="1611664"/>
            <a:ext cx="6096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3" name="Group 27"/>
          <p:cNvGrpSpPr/>
          <p:nvPr/>
        </p:nvGrpSpPr>
        <p:grpSpPr>
          <a:xfrm>
            <a:off x="196232" y="1066800"/>
            <a:ext cx="1600200" cy="1002064"/>
            <a:chOff x="196232" y="3036536"/>
            <a:chExt cx="1600200" cy="1002064"/>
          </a:xfrm>
        </p:grpSpPr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196232" y="3317722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 smtClean="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789648" y="3036536"/>
              <a:ext cx="685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sr-Latn-RS" sz="2400" i="1" baseline="-25000" smtClean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721540" y="3503069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472076" y="1350696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38" name="Group 30"/>
          <p:cNvGrpSpPr/>
          <p:nvPr/>
        </p:nvGrpSpPr>
        <p:grpSpPr>
          <a:xfrm>
            <a:off x="1828800" y="1078264"/>
            <a:ext cx="1752600" cy="992731"/>
            <a:chOff x="1828800" y="3048000"/>
            <a:chExt cx="1752600" cy="992731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1828800" y="3581400"/>
              <a:ext cx="173736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1828800" y="3048000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smtClean="0">
                  <a:solidFill>
                    <a:schemeClr val="bg1"/>
                  </a:solidFill>
                </a:rPr>
                <a:t>–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2237448" y="3505200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42" name="Group 32"/>
          <p:cNvGrpSpPr/>
          <p:nvPr/>
        </p:nvGrpSpPr>
        <p:grpSpPr>
          <a:xfrm>
            <a:off x="3581400" y="1094448"/>
            <a:ext cx="2209800" cy="992731"/>
            <a:chOff x="3581400" y="3064184"/>
            <a:chExt cx="2209800" cy="992731"/>
          </a:xfrm>
        </p:grpSpPr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</a:rPr>
                <a:t>=</a:t>
              </a:r>
              <a:r>
                <a:rPr lang="en-US" sz="2400" smtClean="0">
                  <a:solidFill>
                    <a:schemeClr val="bg1"/>
                  </a:solidFill>
                </a:rPr>
                <a:t> 1 – 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4447248" y="3521384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28600" y="31242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dov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q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23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267200" y="37338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q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28600" y="37338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flipH="1">
            <a:off x="3139036" y="4029068"/>
            <a:ext cx="1005840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56724" y="525037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68" name="Group 32"/>
          <p:cNvGrpSpPr/>
          <p:nvPr/>
        </p:nvGrpSpPr>
        <p:grpSpPr>
          <a:xfrm>
            <a:off x="685800" y="5029200"/>
            <a:ext cx="2209800" cy="992731"/>
            <a:chOff x="3581400" y="3064184"/>
            <a:chExt cx="2209800" cy="992731"/>
          </a:xfrm>
        </p:grpSpPr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</a:rPr>
                <a:t>=</a:t>
              </a:r>
              <a:r>
                <a:rPr lang="en-US" sz="2400" smtClean="0">
                  <a:solidFill>
                    <a:schemeClr val="bg1"/>
                  </a:solidFill>
                </a:rPr>
                <a:t> 1 – 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– 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4223368" y="3521384"/>
              <a:ext cx="14201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– 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2514600" y="5283317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3373704" y="55626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3262440" y="5029200"/>
            <a:ext cx="685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299528" y="5486400"/>
            <a:ext cx="6487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>
            <a:off x="3977236" y="5562600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810000" y="5029200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847088" y="5486400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721295" y="2209800"/>
            <a:ext cx="0" cy="9144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721540" y="4379140"/>
            <a:ext cx="0" cy="9144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981" y="4583464"/>
            <a:ext cx="1999407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7" name="Line 9"/>
          <p:cNvSpPr>
            <a:spLocks noChangeShapeType="1"/>
          </p:cNvSpPr>
          <p:nvPr/>
        </p:nvSpPr>
        <p:spPr bwMode="auto">
          <a:xfrm flipV="1">
            <a:off x="4114800" y="4724400"/>
            <a:ext cx="1752600" cy="151923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8" name="Text Box 10"/>
          <p:cNvSpPr txBox="1">
            <a:spLocks noChangeArrowheads="1"/>
          </p:cNvSpPr>
          <p:nvPr/>
        </p:nvSpPr>
        <p:spPr bwMode="auto">
          <a:xfrm>
            <a:off x="5867400" y="4419600"/>
            <a:ext cx="3273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?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581684" y="718409"/>
            <a:ext cx="3237967" cy="2549673"/>
            <a:chOff x="5646420" y="864065"/>
            <a:chExt cx="3237967" cy="2549673"/>
          </a:xfrm>
        </p:grpSpPr>
        <p:sp>
          <p:nvSpPr>
            <p:cNvPr id="3" name="Freeform 2"/>
            <p:cNvSpPr>
              <a:spLocks noChangeAspect="1"/>
            </p:cNvSpPr>
            <p:nvPr/>
          </p:nvSpPr>
          <p:spPr bwMode="auto">
            <a:xfrm rot="20117235">
              <a:off x="6946317" y="149455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 flipV="1">
              <a:off x="6000750" y="88986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>
              <a:off x="6012180" y="308505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5646420" y="86406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8377936" y="3044406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 rot="20314463">
              <a:off x="6942506" y="97258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6652260" y="1215895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8191500" y="237413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 rot="2628319">
              <a:off x="6617055" y="173257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rot="2628319">
              <a:off x="6616600" y="113959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rot="2628319">
              <a:off x="8152792" y="279770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rot="2628319">
              <a:off x="8153300" y="232450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8183880" y="272034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8107680" y="20650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6362700" y="161544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6362700" y="97536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19" name="Group 39"/>
            <p:cNvGrpSpPr/>
            <p:nvPr/>
          </p:nvGrpSpPr>
          <p:grpSpPr>
            <a:xfrm>
              <a:off x="7239000" y="1447800"/>
              <a:ext cx="1371600" cy="483561"/>
              <a:chOff x="1805940" y="2880360"/>
              <a:chExt cx="1371600" cy="483561"/>
            </a:xfrm>
          </p:grpSpPr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Group 38"/>
            <p:cNvGrpSpPr/>
            <p:nvPr/>
          </p:nvGrpSpPr>
          <p:grpSpPr>
            <a:xfrm rot="1690932">
              <a:off x="6522720" y="2444065"/>
              <a:ext cx="1371600" cy="483561"/>
              <a:chOff x="1089660" y="3936039"/>
              <a:chExt cx="1371600" cy="483561"/>
            </a:xfrm>
          </p:grpSpPr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012180" y="109728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6149340" y="1524000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8282940" y="213360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8001000" y="2590800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85444" y="1524000"/>
            <a:ext cx="81392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 ?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447760" y="1787099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80524" y="1253699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17612" y="1710899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304800" y="3503069"/>
            <a:ext cx="2286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  = T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i="1" smtClean="0">
                <a:solidFill>
                  <a:schemeClr val="bg1"/>
                </a:solidFill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870568" y="3472487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2029752" y="3480924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304800" y="4188869"/>
            <a:ext cx="2895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4</a:t>
            </a:r>
            <a:r>
              <a:rPr lang="en-US" sz="2400" i="1" smtClean="0">
                <a:solidFill>
                  <a:schemeClr val="bg1"/>
                </a:solidFill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</a:rPr>
              <a:t>4</a:t>
            </a:r>
            <a:r>
              <a:rPr lang="en-US" sz="2400" i="1" smtClean="0">
                <a:solidFill>
                  <a:schemeClr val="bg1"/>
                </a:solidFill>
              </a:rPr>
              <a:t>   = T</a:t>
            </a:r>
            <a:r>
              <a:rPr lang="sr-Latn-RS" sz="2400" baseline="-25000" smtClean="0">
                <a:solidFill>
                  <a:schemeClr val="bg1"/>
                </a:solidFill>
              </a:rPr>
              <a:t>3</a:t>
            </a:r>
            <a:r>
              <a:rPr lang="en-US" sz="2400" i="1" smtClean="0">
                <a:solidFill>
                  <a:schemeClr val="bg1"/>
                </a:solidFill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</a:rPr>
              <a:t>3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870568" y="4158287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2029752" y="4166724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5" name="Right Brace 54"/>
          <p:cNvSpPr/>
          <p:nvPr/>
        </p:nvSpPr>
        <p:spPr bwMode="auto">
          <a:xfrm>
            <a:off x="2546296" y="3352123"/>
            <a:ext cx="152400" cy="146304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537568" y="3821464"/>
            <a:ext cx="81392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 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flipV="1">
            <a:off x="2926080" y="4083106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895600" y="3551163"/>
            <a:ext cx="67636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971800" y="4008363"/>
            <a:ext cx="56104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901844" y="4080975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871364" y="3549032"/>
            <a:ext cx="67636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947564" y="4006232"/>
            <a:ext cx="561048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282832" y="5070901"/>
            <a:ext cx="81392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 1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5845148" y="5334000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677912" y="4800600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715000" y="5257800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4724400" y="4267200"/>
            <a:ext cx="990600" cy="685800"/>
          </a:xfrm>
          <a:prstGeom prst="straightConnector1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 bwMode="auto">
          <a:xfrm flipH="1" flipV="1">
            <a:off x="6364070" y="853497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" name="Straight Arrow Connector 2"/>
          <p:cNvCxnSpPr/>
          <p:nvPr/>
        </p:nvCxnSpPr>
        <p:spPr bwMode="auto">
          <a:xfrm>
            <a:off x="6360260" y="3048688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6009740" y="827696"/>
            <a:ext cx="3257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T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8466936" y="3008037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s</a:t>
            </a:r>
            <a:endParaRPr lang="en-US" sz="1800" i="1">
              <a:solidFill>
                <a:srgbClr val="000099"/>
              </a:solidFill>
            </a:endParaRPr>
          </a:p>
        </p:txBody>
      </p:sp>
      <p:grpSp>
        <p:nvGrpSpPr>
          <p:cNvPr id="6" name="Group 29"/>
          <p:cNvGrpSpPr/>
          <p:nvPr/>
        </p:nvGrpSpPr>
        <p:grpSpPr>
          <a:xfrm flipH="1">
            <a:off x="6705600" y="914400"/>
            <a:ext cx="1609852" cy="2138610"/>
            <a:chOff x="5008780" y="2383329"/>
            <a:chExt cx="1609852" cy="2138610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 bwMode="auto">
            <a:xfrm rot="20117235">
              <a:off x="5338497" y="290529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 rot="20314463">
              <a:off x="5334686" y="238332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5044440" y="2626638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6583680" y="3784878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 rot="2628319">
              <a:off x="5009235" y="314332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rot="2628319">
              <a:off x="5008780" y="25503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rot="2628319">
              <a:off x="6544972" y="420845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rot="2628319">
              <a:off x="6545480" y="373524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428840" y="2691591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 smtClean="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436460" y="2043891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2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8280500" y="870411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3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8295740" y="1586691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4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86573" y="1456125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dov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7411820" y="1518111"/>
            <a:ext cx="106680" cy="74676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7609940" y="2280111"/>
            <a:ext cx="91440" cy="58674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625180" y="2424891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4229649"/>
            <a:ext cx="2362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i="1" smtClean="0">
                <a:solidFill>
                  <a:schemeClr val="bg1"/>
                </a:solidFill>
              </a:rPr>
              <a:t> ln       = c</a:t>
            </a:r>
            <a:r>
              <a:rPr lang="sr-Latn-R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</a:rPr>
              <a:t>ln</a:t>
            </a:r>
            <a:r>
              <a:rPr lang="sr-Latn-RS" sz="2400" i="1" smtClean="0">
                <a:solidFill>
                  <a:schemeClr val="bg1"/>
                </a:solidFill>
              </a:rPr>
              <a:t>  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066858" y="450893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90600" y="3975532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3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000927" y="44582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885444" y="1524000"/>
            <a:ext cx="3753356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 ?</a:t>
            </a:r>
            <a:r>
              <a:rPr lang="en-US" sz="2400" smtClean="0">
                <a:solidFill>
                  <a:schemeClr val="bg1"/>
                </a:solidFill>
              </a:rPr>
              <a:t>    </a:t>
            </a:r>
            <a:r>
              <a:rPr lang="en-US" smtClean="0">
                <a:solidFill>
                  <a:schemeClr val="bg1"/>
                </a:solidFill>
              </a:rPr>
              <a:t>...    na drugi </a:t>
            </a:r>
            <a:r>
              <a:rPr lang="sr-Latn-RS" smtClean="0">
                <a:solidFill>
                  <a:schemeClr val="bg1"/>
                </a:solidFill>
              </a:rPr>
              <a:t>način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47760" y="1787099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80524" y="1253699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17612" y="1710899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3352800"/>
            <a:ext cx="2819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s</a:t>
            </a:r>
            <a:r>
              <a:rPr lang="sr-Latn-RS" sz="2400" baseline="-25000" smtClean="0">
                <a:solidFill>
                  <a:schemeClr val="bg1"/>
                </a:solidFill>
              </a:rPr>
              <a:t>3</a:t>
            </a:r>
            <a:r>
              <a:rPr lang="sr-Latn-RS" sz="2400" i="1" smtClean="0">
                <a:solidFill>
                  <a:schemeClr val="bg1"/>
                </a:solidFill>
              </a:rPr>
              <a:t>-s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sr-Latn-RS" sz="2400" i="1" smtClean="0">
                <a:solidFill>
                  <a:schemeClr val="bg1"/>
                </a:solidFill>
              </a:rPr>
              <a:t>=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 smtClean="0">
                <a:solidFill>
                  <a:schemeClr val="bg1"/>
                </a:solidFill>
              </a:rPr>
              <a:t>s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sr-Latn-RS" sz="2400" i="1" smtClean="0">
                <a:solidFill>
                  <a:schemeClr val="bg1"/>
                </a:solidFill>
              </a:rPr>
              <a:t>-s</a:t>
            </a:r>
            <a:r>
              <a:rPr lang="sr-Latn-RS" sz="2400" baseline="-25000" smtClean="0">
                <a:solidFill>
                  <a:schemeClr val="bg1"/>
                </a:solidFill>
              </a:rPr>
              <a:t>4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         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2492867" y="450893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416609" y="44582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426936" y="39248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4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ight Brace 37"/>
          <p:cNvSpPr/>
          <p:nvPr/>
        </p:nvSpPr>
        <p:spPr bwMode="auto">
          <a:xfrm>
            <a:off x="3160616" y="3417536"/>
            <a:ext cx="152400" cy="146304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151888" y="3886200"/>
            <a:ext cx="81392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 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flipV="1">
            <a:off x="3540400" y="4147842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509920" y="3615899"/>
            <a:ext cx="67636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586120" y="4073099"/>
            <a:ext cx="56104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V="1">
            <a:off x="4516164" y="4145711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485684" y="3613768"/>
            <a:ext cx="67636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561884" y="4070968"/>
            <a:ext cx="561048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872876" y="5070901"/>
            <a:ext cx="81392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 1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435192" y="5334000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267956" y="4800600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305044" y="5257800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5314444" y="4267200"/>
            <a:ext cx="990600" cy="685800"/>
          </a:xfrm>
          <a:prstGeom prst="straightConnector1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0524" y="159277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3" name="Group 32"/>
          <p:cNvGrpSpPr/>
          <p:nvPr/>
        </p:nvGrpSpPr>
        <p:grpSpPr>
          <a:xfrm>
            <a:off x="609600" y="1371600"/>
            <a:ext cx="2209800" cy="992731"/>
            <a:chOff x="3581400" y="3064184"/>
            <a:chExt cx="2209800" cy="992731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</a:rPr>
                <a:t>=</a:t>
              </a:r>
              <a:r>
                <a:rPr lang="en-US" sz="2400" smtClean="0">
                  <a:solidFill>
                    <a:schemeClr val="bg1"/>
                  </a:solidFill>
                </a:rPr>
                <a:t> 1 – 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– 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4223368" y="3521384"/>
              <a:ext cx="14201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– 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38400" y="1625717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297504" y="19050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86240" y="1371600"/>
            <a:ext cx="685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23328" y="1828800"/>
            <a:ext cx="6487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901036" y="1905000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733800" y="1371600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70888" y="1828800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4038600" y="1066800"/>
            <a:ext cx="1752600" cy="151923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791200" y="762000"/>
            <a:ext cx="32733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1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0524" y="281197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29156" y="2844917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1488260" y="31242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376996" y="2590800"/>
            <a:ext cx="685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14084" y="3048000"/>
            <a:ext cx="6487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802215" y="2128880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80524" y="3996671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29156" y="4029618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r>
              <a:rPr lang="sr-Latn-RS" sz="2400" smtClean="0">
                <a:solidFill>
                  <a:schemeClr val="bg1"/>
                </a:solidFill>
              </a:rPr>
              <a:t>       =                                 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1488260" y="4308901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376996" y="3775501"/>
            <a:ext cx="685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414084" y="4232701"/>
            <a:ext cx="6487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797740" y="3322320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09800" y="4030508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1 – </a:t>
            </a:r>
            <a:r>
              <a:rPr lang="sr-Latn-RS" sz="2400" smtClean="0">
                <a:solidFill>
                  <a:schemeClr val="bg1"/>
                </a:solidFill>
              </a:rPr>
              <a:t>          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830187" y="4308901"/>
            <a:ext cx="73152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832212" y="3775501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625864" y="4232701"/>
            <a:ext cx="113558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228600" y="5054717"/>
            <a:ext cx="2895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  =</a:t>
            </a:r>
            <a:r>
              <a:rPr lang="sr-Latn-R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i="1" smtClean="0">
                <a:solidFill>
                  <a:schemeClr val="bg1"/>
                </a:solidFill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775756" y="5032227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1981200" y="5030441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5557773"/>
            <a:ext cx="1947969" cy="3606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1600" i="1" smtClean="0">
                <a:solidFill>
                  <a:srgbClr val="000066"/>
                </a:solidFill>
              </a:rPr>
              <a:t>jednačina adijabate</a:t>
            </a:r>
            <a:endParaRPr lang="en-US" sz="1600" i="1">
              <a:solidFill>
                <a:srgbClr val="000066"/>
              </a:solidFill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519360" y="5070901"/>
            <a:ext cx="2590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               =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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3083064" y="53340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971800" y="4800600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008888" y="5257800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4011624" y="5335241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900360" y="4801841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937448" y="5259041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727056" y="4878041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 smtClean="0">
                <a:solidFill>
                  <a:schemeClr val="bg1"/>
                </a:solidFill>
              </a:rPr>
              <a:t>(    )</a:t>
            </a: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4613808" y="4826117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5349508" y="5049997"/>
            <a:ext cx="581952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2399289" y="5357494"/>
            <a:ext cx="474058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9" name="Right Brace 58"/>
          <p:cNvSpPr/>
          <p:nvPr/>
        </p:nvSpPr>
        <p:spPr bwMode="auto">
          <a:xfrm>
            <a:off x="5791200" y="4114800"/>
            <a:ext cx="152400" cy="146304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128368" y="4539053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477000" y="4572000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r>
              <a:rPr lang="sr-Latn-RS" sz="2400" smtClean="0">
                <a:solidFill>
                  <a:schemeClr val="bg1"/>
                </a:solidFill>
              </a:rPr>
              <a:t>                                      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7368942" y="484859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7500585" y="4815105"/>
            <a:ext cx="581952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340367" y="4801299"/>
            <a:ext cx="609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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265565" y="4333613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168828" y="5485821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517460" y="5518768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r>
              <a:rPr lang="sr-Latn-RS" sz="2400" smtClean="0">
                <a:solidFill>
                  <a:schemeClr val="bg1"/>
                </a:solidFill>
              </a:rPr>
              <a:t>                                      </a:t>
            </a:r>
          </a:p>
        </p:txBody>
      </p:sp>
      <p:sp>
        <p:nvSpPr>
          <p:cNvPr id="76" name="Text Box 27"/>
          <p:cNvSpPr txBox="1">
            <a:spLocks noChangeArrowheads="1"/>
          </p:cNvSpPr>
          <p:nvPr/>
        </p:nvSpPr>
        <p:spPr bwMode="auto">
          <a:xfrm>
            <a:off x="7447987" y="5525855"/>
            <a:ext cx="581952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287769" y="5512049"/>
            <a:ext cx="609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</a:t>
            </a:r>
            <a:endParaRPr lang="sr-Latn-R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30188" y="956608"/>
            <a:ext cx="8609012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Otto Nikolaus (1832-1891):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konstruisao m</a:t>
            </a:r>
            <a:r>
              <a:rPr lang="en-US" noProof="1" smtClean="0">
                <a:solidFill>
                  <a:srgbClr val="000066"/>
                </a:solidFill>
              </a:rPr>
              <a:t>otor </a:t>
            </a:r>
            <a:r>
              <a:rPr lang="en-US" noProof="1">
                <a:solidFill>
                  <a:srgbClr val="000066"/>
                </a:solidFill>
              </a:rPr>
              <a:t>sa unutrašnjim </a:t>
            </a:r>
            <a:r>
              <a:rPr lang="en-US" noProof="1" smtClean="0">
                <a:solidFill>
                  <a:srgbClr val="000066"/>
                </a:solidFill>
              </a:rPr>
              <a:t>sagorevanjem</a:t>
            </a:r>
            <a:r>
              <a:rPr lang="sr-Latn-RS" noProof="1" smtClean="0">
                <a:solidFill>
                  <a:srgbClr val="000066"/>
                </a:solidFill>
              </a:rPr>
              <a:t> – ”</a:t>
            </a:r>
            <a:r>
              <a:rPr lang="sr-Latn-CS" noProof="1" smtClean="0">
                <a:solidFill>
                  <a:srgbClr val="000066"/>
                </a:solidFill>
              </a:rPr>
              <a:t>Oto motor”,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noProof="1" smtClean="0">
                <a:solidFill>
                  <a:srgbClr val="000066"/>
                </a:solidFill>
              </a:rPr>
              <a:t> prva </a:t>
            </a:r>
            <a:r>
              <a:rPr lang="sr-Latn-CS" noProof="1">
                <a:solidFill>
                  <a:srgbClr val="000066"/>
                </a:solidFill>
              </a:rPr>
              <a:t>praktična alternativa parnoj </a:t>
            </a:r>
            <a:r>
              <a:rPr lang="sr-Latn-CS" noProof="1" smtClean="0">
                <a:solidFill>
                  <a:srgbClr val="000066"/>
                </a:solidFill>
              </a:rPr>
              <a:t>mašini,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noProof="1" smtClean="0">
                <a:solidFill>
                  <a:srgbClr val="000066"/>
                </a:solidFill>
              </a:rPr>
              <a:t> </a:t>
            </a:r>
            <a:r>
              <a:rPr lang="sr-Latn-CS" smtClean="0">
                <a:solidFill>
                  <a:srgbClr val="000066"/>
                </a:solidFill>
              </a:rPr>
              <a:t>četvorotaktni princip rada ... sabijanje </a:t>
            </a:r>
            <a:r>
              <a:rPr lang="sr-Latn-CS">
                <a:solidFill>
                  <a:srgbClr val="000066"/>
                </a:solidFill>
              </a:rPr>
              <a:t>gasne smeše </a:t>
            </a:r>
            <a:r>
              <a:rPr lang="sr-Latn-CS" smtClean="0">
                <a:solidFill>
                  <a:srgbClr val="000066"/>
                </a:solidFill>
              </a:rPr>
              <a:t>koja se pali pomoću </a:t>
            </a:r>
            <a:r>
              <a:rPr lang="sr-Latn-CS">
                <a:solidFill>
                  <a:srgbClr val="000066"/>
                </a:solidFill>
              </a:rPr>
              <a:t>električne varnice.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28600" y="3732074"/>
            <a:ext cx="8609012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noProof="1" smtClean="0">
                <a:solidFill>
                  <a:srgbClr val="000066"/>
                </a:solidFill>
              </a:rPr>
              <a:t>Rudolf Diesel: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noProof="1" smtClean="0">
                <a:solidFill>
                  <a:srgbClr val="000066"/>
                </a:solidFill>
              </a:rPr>
              <a:t> </a:t>
            </a:r>
            <a:r>
              <a:rPr lang="sr-Latn-RS" noProof="1" smtClean="0">
                <a:solidFill>
                  <a:srgbClr val="000066"/>
                </a:solidFill>
              </a:rPr>
              <a:t>razvijao </a:t>
            </a:r>
            <a:r>
              <a:rPr lang="en-US" noProof="1" smtClean="0">
                <a:solidFill>
                  <a:srgbClr val="000066"/>
                </a:solidFill>
              </a:rPr>
              <a:t>četvorotaktn</a:t>
            </a:r>
            <a:r>
              <a:rPr lang="sr-Latn-RS" noProof="1" smtClean="0">
                <a:solidFill>
                  <a:srgbClr val="000066"/>
                </a:solidFill>
              </a:rPr>
              <a:t>i</a:t>
            </a:r>
            <a:r>
              <a:rPr lang="en-US" noProof="1" smtClean="0">
                <a:solidFill>
                  <a:srgbClr val="000066"/>
                </a:solidFill>
              </a:rPr>
              <a:t> toplotn</a:t>
            </a:r>
            <a:r>
              <a:rPr lang="sr-Latn-RS" noProof="1" smtClean="0">
                <a:solidFill>
                  <a:srgbClr val="000066"/>
                </a:solidFill>
              </a:rPr>
              <a:t>i</a:t>
            </a:r>
            <a:r>
              <a:rPr lang="en-US" noProof="1" smtClean="0">
                <a:solidFill>
                  <a:srgbClr val="000066"/>
                </a:solidFill>
              </a:rPr>
              <a:t> motor </a:t>
            </a:r>
            <a:r>
              <a:rPr lang="sr-Latn-RS" noProof="1" smtClean="0">
                <a:solidFill>
                  <a:srgbClr val="000066"/>
                </a:solidFill>
              </a:rPr>
              <a:t>sa ciljem da </a:t>
            </a:r>
            <a:r>
              <a:rPr lang="en-US" noProof="1" smtClean="0">
                <a:solidFill>
                  <a:srgbClr val="000066"/>
                </a:solidFill>
              </a:rPr>
              <a:t>ciklus</a:t>
            </a:r>
            <a:r>
              <a:rPr lang="sr-Latn-RS" noProof="1" smtClean="0">
                <a:solidFill>
                  <a:srgbClr val="000066"/>
                </a:solidFill>
              </a:rPr>
              <a:t> motora bude </a:t>
            </a:r>
            <a:r>
              <a:rPr lang="en-US" noProof="1" smtClean="0">
                <a:solidFill>
                  <a:srgbClr val="000066"/>
                </a:solidFill>
              </a:rPr>
              <a:t>što bliži Karnoovom</a:t>
            </a:r>
            <a:r>
              <a:rPr lang="sr-Latn-RS" noProof="1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noProof="1" smtClean="0">
                <a:solidFill>
                  <a:srgbClr val="000066"/>
                </a:solidFill>
              </a:rPr>
              <a:t> </a:t>
            </a:r>
            <a:r>
              <a:rPr lang="en-US" noProof="1" smtClean="0">
                <a:solidFill>
                  <a:srgbClr val="000066"/>
                </a:solidFill>
              </a:rPr>
              <a:t>1897.</a:t>
            </a:r>
            <a:r>
              <a:rPr lang="sr-Latn-RS" noProof="1" smtClean="0">
                <a:solidFill>
                  <a:srgbClr val="000066"/>
                </a:solidFill>
              </a:rPr>
              <a:t> godina – predstavio </a:t>
            </a:r>
            <a:r>
              <a:rPr lang="en-US" noProof="1" smtClean="0">
                <a:solidFill>
                  <a:srgbClr val="000066"/>
                </a:solidFill>
              </a:rPr>
              <a:t>jednocilindrični četvorotaktni motor</a:t>
            </a:r>
            <a:r>
              <a:rPr lang="sr-Latn-RS" noProof="1" smtClean="0">
                <a:solidFill>
                  <a:srgbClr val="000066"/>
                </a:solidFill>
              </a:rPr>
              <a:t> (</a:t>
            </a:r>
            <a:r>
              <a:rPr lang="en-US" noProof="1" smtClean="0">
                <a:solidFill>
                  <a:srgbClr val="000066"/>
                </a:solidFill>
              </a:rPr>
              <a:t>25</a:t>
            </a:r>
            <a:r>
              <a:rPr lang="sr-Latn-RS" noProof="1" smtClean="0">
                <a:solidFill>
                  <a:srgbClr val="000066"/>
                </a:solidFill>
              </a:rPr>
              <a:t>KS)</a:t>
            </a:r>
            <a:r>
              <a:rPr lang="en-US" noProof="1" smtClean="0">
                <a:solidFill>
                  <a:srgbClr val="000066"/>
                </a:solidFill>
              </a:rPr>
              <a:t>.</a:t>
            </a:r>
            <a:endParaRPr lang="en-U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79388" y="1066800"/>
            <a:ext cx="85915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T</a:t>
            </a:r>
            <a:r>
              <a:rPr lang="sr-Cyrl-CS" smtClean="0">
                <a:solidFill>
                  <a:srgbClr val="000066"/>
                </a:solidFill>
              </a:rPr>
              <a:t>ermičk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 koeficijent iskorišćenja</a:t>
            </a:r>
            <a:r>
              <a:rPr lang="sr-Latn-RS" smtClean="0">
                <a:solidFill>
                  <a:srgbClr val="000066"/>
                </a:solidFill>
              </a:rPr>
              <a:t> = f(</a:t>
            </a:r>
            <a:r>
              <a:rPr lang="sr-Latn-CS" smtClean="0">
                <a:solidFill>
                  <a:srgbClr val="000066"/>
                </a:solidFill>
              </a:rPr>
              <a:t>stepen kompresije, eksponent adijabate)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4768" y="2321995"/>
            <a:ext cx="24060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stepen kompresije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0048" y="3040163"/>
            <a:ext cx="286795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eksponent adijabate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452990" y="2336371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Right Brace 7"/>
          <p:cNvSpPr/>
          <p:nvPr/>
        </p:nvSpPr>
        <p:spPr bwMode="auto">
          <a:xfrm>
            <a:off x="3200400" y="2209800"/>
            <a:ext cx="152400" cy="146304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667000" y="3048000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432372" y="2694648"/>
            <a:ext cx="375807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T</a:t>
            </a:r>
            <a:r>
              <a:rPr lang="sr-Cyrl-CS" smtClean="0">
                <a:solidFill>
                  <a:srgbClr val="000066"/>
                </a:solidFill>
              </a:rPr>
              <a:t>ermičk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 koeficijent iskorišćenja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7114248" y="2736457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638800" y="4166724"/>
            <a:ext cx="3320432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800" smtClean="0">
                <a:solidFill>
                  <a:srgbClr val="000066"/>
                </a:solidFill>
              </a:rPr>
              <a:t>Negativna posledica  povećanja stepena kompresije i termičkog koeficijenta iskorišćenja može biti samoupaljenje smeše  ...  lom </a:t>
            </a:r>
            <a:r>
              <a:rPr lang="sr-Latn-CS" sz="1800">
                <a:solidFill>
                  <a:srgbClr val="000066"/>
                </a:solidFill>
              </a:rPr>
              <a:t>elemenata </a:t>
            </a:r>
            <a:r>
              <a:rPr lang="sr-Latn-CS" sz="1800" smtClean="0">
                <a:solidFill>
                  <a:srgbClr val="000066"/>
                </a:solidFill>
              </a:rPr>
              <a:t>motora.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800" smtClean="0">
                <a:solidFill>
                  <a:srgbClr val="000066"/>
                </a:solidFill>
              </a:rPr>
              <a:t>Stepen kompresije – manji </a:t>
            </a:r>
            <a:r>
              <a:rPr lang="sr-Latn-CS" sz="1800">
                <a:solidFill>
                  <a:srgbClr val="000066"/>
                </a:solidFill>
              </a:rPr>
              <a:t>od 10 -12.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23880" y="4495800"/>
            <a:ext cx="24060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stepen kompresije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492102" y="4510176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3200400" y="4724400"/>
            <a:ext cx="640080" cy="0"/>
          </a:xfrm>
          <a:prstGeom prst="straightConnector1">
            <a:avLst/>
          </a:prstGeom>
          <a:noFill/>
          <a:ln w="34925" cap="flat" cmpd="dbl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842368" y="4495800"/>
            <a:ext cx="11868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 smtClean="0">
                <a:solidFill>
                  <a:srgbClr val="000066"/>
                </a:solidFill>
              </a:rPr>
              <a:t>p       T</a:t>
            </a:r>
            <a:endParaRPr lang="en-US" i="1">
              <a:solidFill>
                <a:srgbClr val="000066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4038600" y="4511984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688415" y="4495800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Right Brace 18"/>
          <p:cNvSpPr/>
          <p:nvPr/>
        </p:nvSpPr>
        <p:spPr bwMode="auto">
          <a:xfrm rot="3355662">
            <a:off x="6064810" y="2786580"/>
            <a:ext cx="457200" cy="274320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5410200" y="914400"/>
            <a:ext cx="3048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Dizel ciklus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1276350" y="4011120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1287780" y="6206311"/>
            <a:ext cx="283464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922020" y="3985319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642110" y="4248992"/>
            <a:ext cx="1882140" cy="1968218"/>
            <a:chOff x="1927860" y="4405418"/>
            <a:chExt cx="1539240" cy="1616640"/>
          </a:xfrm>
        </p:grpSpPr>
        <p:sp>
          <p:nvSpPr>
            <p:cNvPr id="4" name="Freeform 3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 rot="19834321">
              <a:off x="2640286" y="4471241"/>
              <a:ext cx="596151" cy="10058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1927860" y="4678680"/>
              <a:ext cx="51054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Oval 10"/>
          <p:cNvSpPr/>
          <p:nvPr/>
        </p:nvSpPr>
        <p:spPr bwMode="auto">
          <a:xfrm rot="2628319">
            <a:off x="1610715" y="453760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rot="2628319">
            <a:off x="3481731" y="583895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 rot="2628319">
            <a:off x="3482240" y="525906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512820" y="577680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 smtClean="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5375910" y="4011120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372100" y="6206311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021580" y="3985319"/>
            <a:ext cx="3257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T</a:t>
            </a:r>
            <a:endParaRPr lang="en-US" sz="1800" i="1">
              <a:solidFill>
                <a:srgbClr val="000099"/>
              </a:solidFill>
            </a:endParaRPr>
          </a:p>
        </p:txBody>
      </p:sp>
      <p:grpSp>
        <p:nvGrpSpPr>
          <p:cNvPr id="19" name="Group 29"/>
          <p:cNvGrpSpPr/>
          <p:nvPr/>
        </p:nvGrpSpPr>
        <p:grpSpPr>
          <a:xfrm flipH="1">
            <a:off x="5717440" y="4072023"/>
            <a:ext cx="1609852" cy="2138610"/>
            <a:chOff x="5008780" y="2383329"/>
            <a:chExt cx="1609852" cy="2138610"/>
          </a:xfrm>
        </p:grpSpPr>
        <p:sp>
          <p:nvSpPr>
            <p:cNvPr id="20" name="Freeform 19"/>
            <p:cNvSpPr>
              <a:spLocks noChangeAspect="1"/>
            </p:cNvSpPr>
            <p:nvPr/>
          </p:nvSpPr>
          <p:spPr bwMode="auto">
            <a:xfrm rot="20117235">
              <a:off x="5338497" y="290529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Freeform 20"/>
            <p:cNvSpPr>
              <a:spLocks noChangeAspect="1"/>
            </p:cNvSpPr>
            <p:nvPr/>
          </p:nvSpPr>
          <p:spPr bwMode="auto">
            <a:xfrm rot="20314463">
              <a:off x="5334686" y="238332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V="1">
              <a:off x="5044440" y="2626638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6583680" y="3784878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 rot="2628319">
              <a:off x="5009235" y="314332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 rot="2628319">
              <a:off x="5008780" y="25503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 rot="2628319">
              <a:off x="6544972" y="420845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 rot="2628319">
              <a:off x="6545480" y="373524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3470910" y="505671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4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424940" y="426804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2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2209800" y="431376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3</a:t>
            </a:r>
            <a:endParaRPr lang="en-US" sz="1600">
              <a:solidFill>
                <a:srgbClr val="000099"/>
              </a:solidFill>
            </a:endParaRPr>
          </a:p>
        </p:txBody>
      </p:sp>
      <p:grpSp>
        <p:nvGrpSpPr>
          <p:cNvPr id="31" name="Group 39"/>
          <p:cNvGrpSpPr/>
          <p:nvPr/>
        </p:nvGrpSpPr>
        <p:grpSpPr>
          <a:xfrm>
            <a:off x="2583180" y="4569054"/>
            <a:ext cx="1371600" cy="483561"/>
            <a:chOff x="1805940" y="2880360"/>
            <a:chExt cx="1371600" cy="483561"/>
          </a:xfrm>
        </p:grpSpPr>
        <p:sp>
          <p:nvSpPr>
            <p:cNvPr id="32" name="Text Box 27"/>
            <p:cNvSpPr txBox="1">
              <a:spLocks noChangeArrowheads="1"/>
            </p:cNvSpPr>
            <p:nvPr/>
          </p:nvSpPr>
          <p:spPr bwMode="auto">
            <a:xfrm>
              <a:off x="1805940" y="2939189"/>
              <a:ext cx="137160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 i="1" smtClean="0">
                  <a:solidFill>
                    <a:schemeClr val="bg1"/>
                  </a:solidFill>
                </a:rPr>
                <a:t>p v  </a:t>
              </a:r>
              <a:r>
                <a:rPr lang="sr-Latn-RS" sz="1800" i="1" smtClean="0">
                  <a:solidFill>
                    <a:schemeClr val="bg1"/>
                  </a:solidFill>
                </a:rPr>
                <a:t>=</a:t>
              </a:r>
              <a:r>
                <a:rPr lang="en-US" sz="1800" i="1" smtClean="0">
                  <a:solidFill>
                    <a:schemeClr val="bg1"/>
                  </a:solidFill>
                </a:rPr>
                <a:t> C</a:t>
              </a:r>
              <a:endParaRPr lang="en-US" sz="1800" i="1">
                <a:solidFill>
                  <a:schemeClr val="bg1"/>
                </a:solidFill>
              </a:endParaRPr>
            </a:p>
          </p:txBody>
        </p:sp>
        <p:sp>
          <p:nvSpPr>
            <p:cNvPr id="33" name="Text Box 27"/>
            <p:cNvSpPr txBox="1">
              <a:spLocks noChangeArrowheads="1"/>
            </p:cNvSpPr>
            <p:nvPr/>
          </p:nvSpPr>
          <p:spPr bwMode="auto">
            <a:xfrm>
              <a:off x="2148840" y="2880360"/>
              <a:ext cx="35052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800" i="1" baseline="30000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8"/>
          <p:cNvGrpSpPr/>
          <p:nvPr/>
        </p:nvGrpSpPr>
        <p:grpSpPr>
          <a:xfrm rot="1983960">
            <a:off x="1786890" y="5485309"/>
            <a:ext cx="1371600" cy="483561"/>
            <a:chOff x="1089660" y="3936039"/>
            <a:chExt cx="1371600" cy="483561"/>
          </a:xfrm>
        </p:grpSpPr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1089660" y="3994868"/>
              <a:ext cx="137160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 i="1" smtClean="0">
                  <a:solidFill>
                    <a:schemeClr val="bg1"/>
                  </a:solidFill>
                </a:rPr>
                <a:t>p v  </a:t>
              </a:r>
              <a:r>
                <a:rPr lang="sr-Latn-RS" sz="1800" i="1" smtClean="0">
                  <a:solidFill>
                    <a:schemeClr val="bg1"/>
                  </a:solidFill>
                </a:rPr>
                <a:t>=</a:t>
              </a:r>
              <a:r>
                <a:rPr lang="en-US" sz="1800" i="1" smtClean="0">
                  <a:solidFill>
                    <a:schemeClr val="bg1"/>
                  </a:solidFill>
                </a:rPr>
                <a:t> C</a:t>
              </a:r>
              <a:endParaRPr lang="en-US" sz="1800" i="1">
                <a:solidFill>
                  <a:schemeClr val="bg1"/>
                </a:solidFill>
              </a:endParaRPr>
            </a:p>
          </p:txBody>
        </p:sp>
        <p:sp>
          <p:nvSpPr>
            <p:cNvPr id="36" name="Text Box 27"/>
            <p:cNvSpPr txBox="1">
              <a:spLocks noChangeArrowheads="1"/>
            </p:cNvSpPr>
            <p:nvPr/>
          </p:nvSpPr>
          <p:spPr bwMode="auto">
            <a:xfrm>
              <a:off x="1432560" y="3936039"/>
              <a:ext cx="35052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800" i="1" baseline="30000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965960" y="3917522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dov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1992630" y="4168982"/>
            <a:ext cx="0" cy="64008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627120" y="5163414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345180" y="5620614"/>
            <a:ext cx="640080" cy="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5440680" y="5849214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 smtClean="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5448300" y="5201514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2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292340" y="4028034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3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307580" y="4744314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4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56553" y="4339406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dov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H="1">
            <a:off x="6781800" y="4401392"/>
            <a:ext cx="106680" cy="74676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H="1">
            <a:off x="6408420" y="5567274"/>
            <a:ext cx="91440" cy="58674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423660" y="5712054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 bwMode="auto">
          <a:xfrm rot="2628319">
            <a:off x="2209700" y="454278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152400" y="1524000"/>
            <a:ext cx="8516938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Dizel </a:t>
            </a:r>
            <a:r>
              <a:rPr lang="sr-Latn-CS" smtClean="0">
                <a:solidFill>
                  <a:srgbClr val="000066"/>
                </a:solidFill>
              </a:rPr>
              <a:t>motor: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vazduh se </a:t>
            </a:r>
            <a:r>
              <a:rPr lang="vi-VN" smtClean="0">
                <a:solidFill>
                  <a:srgbClr val="000066"/>
                </a:solidFill>
              </a:rPr>
              <a:t>usisava u cilindar </a:t>
            </a:r>
            <a:r>
              <a:rPr lang="sr-Latn-RS" smtClean="0">
                <a:solidFill>
                  <a:srgbClr val="000066"/>
                </a:solidFill>
              </a:rPr>
              <a:t>motora,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v</a:t>
            </a:r>
            <a:r>
              <a:rPr lang="vi-VN" smtClean="0">
                <a:solidFill>
                  <a:srgbClr val="000066"/>
                </a:solidFill>
              </a:rPr>
              <a:t>azduh</a:t>
            </a:r>
            <a:r>
              <a:rPr lang="sr-Latn-RS" smtClean="0">
                <a:solidFill>
                  <a:srgbClr val="000066"/>
                </a:solidFill>
              </a:rPr>
              <a:t>u se nakon sabijanja, u cilndru motora, dodaje </a:t>
            </a:r>
            <a:r>
              <a:rPr lang="vi-VN" smtClean="0">
                <a:solidFill>
                  <a:srgbClr val="000066"/>
                </a:solidFill>
              </a:rPr>
              <a:t>goriv</a:t>
            </a:r>
            <a:r>
              <a:rPr lang="sr-Latn-RS" smtClean="0">
                <a:solidFill>
                  <a:srgbClr val="000066"/>
                </a:solidFill>
              </a:rPr>
              <a:t>o koje se meša sa </a:t>
            </a:r>
            <a:r>
              <a:rPr lang="vi-VN" smtClean="0">
                <a:solidFill>
                  <a:srgbClr val="000066"/>
                </a:solidFill>
              </a:rPr>
              <a:t>vazduhom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vi-VN" smtClean="0">
                <a:solidFill>
                  <a:srgbClr val="000066"/>
                </a:solidFill>
              </a:rPr>
              <a:t>samoupaljenj</a:t>
            </a:r>
            <a:r>
              <a:rPr lang="sr-Latn-RS" smtClean="0">
                <a:solidFill>
                  <a:srgbClr val="000066"/>
                </a:solidFill>
              </a:rPr>
              <a:t>e</a:t>
            </a:r>
            <a:r>
              <a:rPr lang="vi-VN" smtClean="0">
                <a:solidFill>
                  <a:srgbClr val="000066"/>
                </a:solidFill>
              </a:rPr>
              <a:t> i sagorevanje.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782352" y="5854588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7486212" y="5854588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s</a:t>
            </a:r>
            <a:endParaRPr lang="en-US" sz="1800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 bwMode="auto">
          <a:xfrm>
            <a:off x="857756" y="1611664"/>
            <a:ext cx="6096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" name="Group 27"/>
          <p:cNvGrpSpPr/>
          <p:nvPr/>
        </p:nvGrpSpPr>
        <p:grpSpPr>
          <a:xfrm>
            <a:off x="196232" y="1066800"/>
            <a:ext cx="1600200" cy="1002064"/>
            <a:chOff x="196232" y="3036536"/>
            <a:chExt cx="1600200" cy="1002064"/>
          </a:xfrm>
        </p:grpSpPr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196232" y="3317722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 smtClean="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789648" y="3036536"/>
              <a:ext cx="685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sr-Latn-RS" sz="2400" i="1" baseline="-25000" smtClean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721540" y="3503069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472076" y="1350696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24" name="Group 30"/>
          <p:cNvGrpSpPr/>
          <p:nvPr/>
        </p:nvGrpSpPr>
        <p:grpSpPr>
          <a:xfrm>
            <a:off x="1828800" y="1078264"/>
            <a:ext cx="1752600" cy="992731"/>
            <a:chOff x="1828800" y="3048000"/>
            <a:chExt cx="1752600" cy="992731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1828800" y="3581400"/>
              <a:ext cx="173736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1828800" y="3048000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smtClean="0">
                  <a:solidFill>
                    <a:schemeClr val="bg1"/>
                  </a:solidFill>
                </a:rPr>
                <a:t>–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2237448" y="3505200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31" name="Group 32"/>
          <p:cNvGrpSpPr/>
          <p:nvPr/>
        </p:nvGrpSpPr>
        <p:grpSpPr>
          <a:xfrm>
            <a:off x="3581400" y="1094448"/>
            <a:ext cx="2209800" cy="992731"/>
            <a:chOff x="3581400" y="3064184"/>
            <a:chExt cx="2209800" cy="992731"/>
          </a:xfrm>
        </p:grpSpPr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</a:rPr>
                <a:t>=</a:t>
              </a:r>
              <a:r>
                <a:rPr lang="en-US" sz="2400" smtClean="0">
                  <a:solidFill>
                    <a:schemeClr val="bg1"/>
                  </a:solidFill>
                </a:rPr>
                <a:t> 1 – 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4447248" y="3521384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28600" y="3124200"/>
            <a:ext cx="3429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dov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q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23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en-U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267200" y="37338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q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28600" y="37338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flipH="1">
            <a:off x="3139036" y="4029068"/>
            <a:ext cx="1005840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56724" y="525037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85800" y="5283317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1544904" y="5562600"/>
            <a:ext cx="155448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094532" y="5283317"/>
            <a:ext cx="140126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721295" y="2209800"/>
            <a:ext cx="0" cy="9144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721540" y="4379140"/>
            <a:ext cx="0" cy="9144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22" name="Group 121"/>
          <p:cNvGrpSpPr/>
          <p:nvPr/>
        </p:nvGrpSpPr>
        <p:grpSpPr>
          <a:xfrm>
            <a:off x="5604510" y="887730"/>
            <a:ext cx="3306547" cy="2617470"/>
            <a:chOff x="5604510" y="887730"/>
            <a:chExt cx="3306547" cy="2617470"/>
          </a:xfrm>
        </p:grpSpPr>
        <p:cxnSp>
          <p:nvCxnSpPr>
            <p:cNvPr id="68" name="Straight Arrow Connector 67"/>
            <p:cNvCxnSpPr/>
            <p:nvPr/>
          </p:nvCxnSpPr>
          <p:spPr bwMode="auto">
            <a:xfrm flipH="1" flipV="1">
              <a:off x="5958840" y="9813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5970270" y="3176519"/>
              <a:ext cx="283464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8" name="Text Box 15"/>
            <p:cNvSpPr txBox="1">
              <a:spLocks noChangeArrowheads="1"/>
            </p:cNvSpPr>
            <p:nvPr/>
          </p:nvSpPr>
          <p:spPr bwMode="auto">
            <a:xfrm>
              <a:off x="5604510" y="9555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6324600" y="1219200"/>
              <a:ext cx="1882140" cy="1968218"/>
              <a:chOff x="1927860" y="4405418"/>
              <a:chExt cx="1539240" cy="1616640"/>
            </a:xfrm>
          </p:grpSpPr>
          <p:sp>
            <p:nvSpPr>
              <p:cNvPr id="80" name="Freeform 79"/>
              <p:cNvSpPr>
                <a:spLocks noChangeAspect="1"/>
              </p:cNvSpPr>
              <p:nvPr/>
            </p:nvSpPr>
            <p:spPr bwMode="auto">
              <a:xfrm rot="20117235">
                <a:off x="2221917" y="4405418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19834321">
                <a:off x="2640286" y="4471241"/>
                <a:ext cx="596151" cy="10058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 flipV="1">
                <a:off x="1927860" y="4678680"/>
                <a:ext cx="5105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 flipV="1">
                <a:off x="3467100" y="5284997"/>
                <a:ext cx="0" cy="4572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2" name="Oval 91"/>
            <p:cNvSpPr/>
            <p:nvPr/>
          </p:nvSpPr>
          <p:spPr bwMode="auto">
            <a:xfrm rot="2628319">
              <a:off x="6293205" y="150781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 rot="2628319">
              <a:off x="8164221" y="280915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 rot="2628319">
              <a:off x="8164730" y="222927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95" name="Text Box 15"/>
            <p:cNvSpPr txBox="1">
              <a:spLocks noChangeArrowheads="1"/>
            </p:cNvSpPr>
            <p:nvPr/>
          </p:nvSpPr>
          <p:spPr bwMode="auto">
            <a:xfrm>
              <a:off x="8195310" y="27470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96" name="Text Box 15"/>
            <p:cNvSpPr txBox="1">
              <a:spLocks noChangeArrowheads="1"/>
            </p:cNvSpPr>
            <p:nvPr/>
          </p:nvSpPr>
          <p:spPr bwMode="auto">
            <a:xfrm>
              <a:off x="8153400" y="20269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97" name="Text Box 15"/>
            <p:cNvSpPr txBox="1">
              <a:spLocks noChangeArrowheads="1"/>
            </p:cNvSpPr>
            <p:nvPr/>
          </p:nvSpPr>
          <p:spPr bwMode="auto">
            <a:xfrm>
              <a:off x="6107430" y="123825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98" name="Text Box 15"/>
            <p:cNvSpPr txBox="1">
              <a:spLocks noChangeArrowheads="1"/>
            </p:cNvSpPr>
            <p:nvPr/>
          </p:nvSpPr>
          <p:spPr bwMode="auto">
            <a:xfrm>
              <a:off x="6892290" y="128397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99" name="Group 39"/>
            <p:cNvGrpSpPr/>
            <p:nvPr/>
          </p:nvGrpSpPr>
          <p:grpSpPr>
            <a:xfrm>
              <a:off x="7265670" y="1539262"/>
              <a:ext cx="1371600" cy="483561"/>
              <a:chOff x="1805940" y="2880360"/>
              <a:chExt cx="1371600" cy="483561"/>
            </a:xfrm>
          </p:grpSpPr>
          <p:sp>
            <p:nvSpPr>
              <p:cNvPr id="100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2" name="Group 38"/>
            <p:cNvGrpSpPr/>
            <p:nvPr/>
          </p:nvGrpSpPr>
          <p:grpSpPr>
            <a:xfrm rot="1983960">
              <a:off x="6469380" y="2455517"/>
              <a:ext cx="1371600" cy="483561"/>
              <a:chOff x="1089660" y="3936039"/>
              <a:chExt cx="1371600" cy="483561"/>
            </a:xfrm>
          </p:grpSpPr>
          <p:sp>
            <p:nvSpPr>
              <p:cNvPr id="103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6648450" y="88773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6675120" y="1139190"/>
              <a:ext cx="0" cy="64008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8309610" y="213362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 bwMode="auto">
            <a:xfrm>
              <a:off x="8027670" y="259082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9" name="Oval 108"/>
            <p:cNvSpPr/>
            <p:nvPr/>
          </p:nvSpPr>
          <p:spPr bwMode="auto">
            <a:xfrm rot="2628319">
              <a:off x="6892190" y="151299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Text Box 15"/>
            <p:cNvSpPr txBox="1">
              <a:spLocks noChangeArrowheads="1"/>
            </p:cNvSpPr>
            <p:nvPr/>
          </p:nvSpPr>
          <p:spPr bwMode="auto">
            <a:xfrm>
              <a:off x="8458200" y="31358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1428244" y="5033920"/>
            <a:ext cx="1828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1455892" y="5530232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 bwMode="auto">
          <a:xfrm>
            <a:off x="4487036" y="5557880"/>
            <a:ext cx="109728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4331940" y="5029200"/>
            <a:ext cx="1371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4387236" y="5525512"/>
            <a:ext cx="1240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>
            <a:off x="3972512" y="5557880"/>
            <a:ext cx="36576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3918568" y="5029200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3897664" y="5476960"/>
            <a:ext cx="478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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604510" y="887730"/>
            <a:ext cx="3306547" cy="2617470"/>
            <a:chOff x="5604510" y="887730"/>
            <a:chExt cx="3306547" cy="2617470"/>
          </a:xfrm>
        </p:grpSpPr>
        <p:cxnSp>
          <p:nvCxnSpPr>
            <p:cNvPr id="4" name="Straight Arrow Connector 3"/>
            <p:cNvCxnSpPr/>
            <p:nvPr/>
          </p:nvCxnSpPr>
          <p:spPr bwMode="auto">
            <a:xfrm flipH="1" flipV="1">
              <a:off x="5958840" y="9813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>
              <a:off x="5970270" y="3176519"/>
              <a:ext cx="283464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5604510" y="9555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grpSp>
          <p:nvGrpSpPr>
            <p:cNvPr id="7" name="Group 78"/>
            <p:cNvGrpSpPr/>
            <p:nvPr/>
          </p:nvGrpSpPr>
          <p:grpSpPr>
            <a:xfrm>
              <a:off x="6324600" y="1219200"/>
              <a:ext cx="1882140" cy="1968218"/>
              <a:chOff x="1927860" y="4405418"/>
              <a:chExt cx="1539240" cy="1616640"/>
            </a:xfrm>
          </p:grpSpPr>
          <p:sp>
            <p:nvSpPr>
              <p:cNvPr id="27" name="Freeform 26"/>
              <p:cNvSpPr>
                <a:spLocks noChangeAspect="1"/>
              </p:cNvSpPr>
              <p:nvPr/>
            </p:nvSpPr>
            <p:spPr bwMode="auto">
              <a:xfrm rot="20117235">
                <a:off x="2221917" y="4405418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 rot="19834321">
                <a:off x="2640286" y="4471241"/>
                <a:ext cx="596151" cy="10058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1927860" y="4678680"/>
                <a:ext cx="5105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467100" y="5284997"/>
                <a:ext cx="0" cy="4572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" name="Oval 7"/>
            <p:cNvSpPr/>
            <p:nvPr/>
          </p:nvSpPr>
          <p:spPr bwMode="auto">
            <a:xfrm rot="2628319">
              <a:off x="6293205" y="150781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 rot="2628319">
              <a:off x="8164221" y="280915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 rot="2628319">
              <a:off x="8164730" y="222927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8195310" y="27470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8153400" y="20269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6107430" y="123825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6892290" y="128397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15" name="Group 39"/>
            <p:cNvGrpSpPr/>
            <p:nvPr/>
          </p:nvGrpSpPr>
          <p:grpSpPr>
            <a:xfrm>
              <a:off x="7265670" y="1539262"/>
              <a:ext cx="1371600" cy="483561"/>
              <a:chOff x="1805940" y="2880360"/>
              <a:chExt cx="1371600" cy="483561"/>
            </a:xfrm>
          </p:grpSpPr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Group 38"/>
            <p:cNvGrpSpPr/>
            <p:nvPr/>
          </p:nvGrpSpPr>
          <p:grpSpPr>
            <a:xfrm rot="1983960">
              <a:off x="6469380" y="2455517"/>
              <a:ext cx="1371600" cy="483561"/>
              <a:chOff x="1089660" y="3936039"/>
              <a:chExt cx="1371600" cy="483561"/>
            </a:xfrm>
          </p:grpSpPr>
          <p:sp>
            <p:nvSpPr>
              <p:cNvPr id="23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6648450" y="88773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6675120" y="1139190"/>
              <a:ext cx="0" cy="64008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8309610" y="213362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8027670" y="259082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Oval 20"/>
            <p:cNvSpPr/>
            <p:nvPr/>
          </p:nvSpPr>
          <p:spPr bwMode="auto">
            <a:xfrm rot="2628319">
              <a:off x="6892190" y="151299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8458200" y="31358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04800" y="1447800"/>
            <a:ext cx="2286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  = T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i="1" smtClean="0">
                <a:solidFill>
                  <a:schemeClr val="bg1"/>
                </a:solidFill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870568" y="1417218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2029752" y="1425655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762000" y="2046476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304800" y="2701957"/>
            <a:ext cx="1371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i="1" smtClean="0">
                <a:solidFill>
                  <a:schemeClr val="bg1"/>
                </a:solidFill>
              </a:rPr>
              <a:t> = T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555692" y="29718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444428" y="2438400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481516" y="2895600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271124" y="2514600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 smtClean="0">
                <a:solidFill>
                  <a:schemeClr val="bg1"/>
                </a:solidFill>
              </a:rPr>
              <a:t>(    )</a:t>
            </a: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2157876" y="2462676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352004" y="4064900"/>
            <a:ext cx="2133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i="1" smtClean="0">
                <a:solidFill>
                  <a:schemeClr val="bg1"/>
                </a:solidFill>
              </a:rPr>
              <a:t> = T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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1571204" y="4035904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762000" y="3352800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8" name="Group 47"/>
          <p:cNvGrpSpPr/>
          <p:nvPr/>
        </p:nvGrpSpPr>
        <p:grpSpPr>
          <a:xfrm>
            <a:off x="2057400" y="3200400"/>
            <a:ext cx="1145828" cy="978729"/>
            <a:chOff x="1856452" y="2268629"/>
            <a:chExt cx="1145828" cy="978729"/>
          </a:xfrm>
        </p:grpSpPr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240280" y="2268629"/>
              <a:ext cx="762000" cy="978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1</a:t>
              </a:r>
            </a:p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2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 flipH="1">
              <a:off x="2400300" y="2743200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 Box 27"/>
            <p:cNvSpPr txBox="1">
              <a:spLocks noChangeArrowheads="1"/>
            </p:cNvSpPr>
            <p:nvPr/>
          </p:nvSpPr>
          <p:spPr bwMode="auto">
            <a:xfrm>
              <a:off x="1856452" y="2514600"/>
              <a:ext cx="6858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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</a:rPr>
                <a:t>= 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H="1">
            <a:off x="1078264" y="3685248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124200" y="2558432"/>
            <a:ext cx="2406428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– </a:t>
            </a:r>
            <a:r>
              <a:rPr lang="sr-Cyrl-CS" sz="1600">
                <a:solidFill>
                  <a:srgbClr val="000066"/>
                </a:solidFill>
              </a:rPr>
              <a:t>stepen predekspanzije</a:t>
            </a:r>
            <a:endParaRPr lang="en-US" sz="1600">
              <a:solidFill>
                <a:srgbClr val="000066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604510" y="887730"/>
            <a:ext cx="3306547" cy="2617470"/>
            <a:chOff x="5604510" y="887730"/>
            <a:chExt cx="3306547" cy="2617470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 flipV="1">
              <a:off x="5958840" y="9813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 bwMode="auto">
            <a:xfrm>
              <a:off x="5970270" y="3176519"/>
              <a:ext cx="283464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5604510" y="9555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grpSp>
          <p:nvGrpSpPr>
            <p:cNvPr id="8" name="Group 78"/>
            <p:cNvGrpSpPr/>
            <p:nvPr/>
          </p:nvGrpSpPr>
          <p:grpSpPr>
            <a:xfrm>
              <a:off x="6324600" y="1219200"/>
              <a:ext cx="1882140" cy="1968218"/>
              <a:chOff x="1927860" y="4405418"/>
              <a:chExt cx="1539240" cy="161664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 rot="20117235">
                <a:off x="2221917" y="4405418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 rot="19834321">
                <a:off x="2640286" y="4471241"/>
                <a:ext cx="596151" cy="10058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1927860" y="4678680"/>
                <a:ext cx="5105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flipV="1">
                <a:off x="3467100" y="5284997"/>
                <a:ext cx="0" cy="4572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" name="Oval 8"/>
            <p:cNvSpPr/>
            <p:nvPr/>
          </p:nvSpPr>
          <p:spPr bwMode="auto">
            <a:xfrm rot="2628319">
              <a:off x="6293205" y="150781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 rot="2628319">
              <a:off x="8164221" y="280915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 rot="2628319">
              <a:off x="8164730" y="222927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8195310" y="27470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8153400" y="20269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6107430" y="123825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6892290" y="128397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16" name="Group 39"/>
            <p:cNvGrpSpPr/>
            <p:nvPr/>
          </p:nvGrpSpPr>
          <p:grpSpPr>
            <a:xfrm>
              <a:off x="7265670" y="1539262"/>
              <a:ext cx="1371600" cy="483561"/>
              <a:chOff x="1805940" y="2880360"/>
              <a:chExt cx="1371600" cy="483561"/>
            </a:xfrm>
          </p:grpSpPr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Group 38"/>
            <p:cNvGrpSpPr/>
            <p:nvPr/>
          </p:nvGrpSpPr>
          <p:grpSpPr>
            <a:xfrm rot="1983960">
              <a:off x="6469380" y="2455517"/>
              <a:ext cx="1371600" cy="483561"/>
              <a:chOff x="1089660" y="3936039"/>
              <a:chExt cx="1371600" cy="483561"/>
            </a:xfrm>
          </p:grpSpPr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648450" y="88773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6675120" y="1139190"/>
              <a:ext cx="0" cy="64008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8309610" y="213362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8027670" y="259082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 rot="2628319">
              <a:off x="6892190" y="151299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8458200" y="31358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335280" y="1354229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v</a:t>
            </a:r>
            <a:r>
              <a:rPr lang="en-US" sz="2400" baseline="-25000" smtClean="0">
                <a:solidFill>
                  <a:schemeClr val="bg1"/>
                </a:solidFill>
              </a:rPr>
              <a:t>3</a:t>
            </a: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v</a:t>
            </a:r>
            <a:r>
              <a:rPr lang="en-US" sz="2400" baseline="-25000" smtClean="0">
                <a:solidFill>
                  <a:schemeClr val="bg1"/>
                </a:solidFill>
              </a:rPr>
              <a:t>2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495300" y="182880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1097280" y="1356360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3</a:t>
            </a:r>
            <a:r>
              <a:rPr lang="en-US" sz="2400" i="1" smtClean="0">
                <a:solidFill>
                  <a:schemeClr val="bg1"/>
                </a:solidFill>
              </a:rPr>
              <a:t> T</a:t>
            </a:r>
            <a:r>
              <a:rPr lang="en-US" sz="2400" baseline="-25000" smtClean="0">
                <a:solidFill>
                  <a:schemeClr val="bg1"/>
                </a:solidFill>
              </a:rPr>
              <a:t>2</a:t>
            </a:r>
            <a:endParaRPr lang="en-US" sz="2400" i="1">
              <a:solidFill>
                <a:schemeClr val="bg1"/>
              </a:solidFill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914400" y="1600200"/>
            <a:ext cx="99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= 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flipH="1">
            <a:off x="1249680" y="182880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905000" y="1600200"/>
            <a:ext cx="35814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i="1" smtClean="0">
                <a:solidFill>
                  <a:srgbClr val="000066"/>
                </a:solidFill>
              </a:rPr>
              <a:t>jednačina </a:t>
            </a:r>
            <a:r>
              <a:rPr lang="en-US" sz="1600" i="1" smtClean="0">
                <a:solidFill>
                  <a:srgbClr val="000066"/>
                </a:solidFill>
              </a:rPr>
              <a:t>iz</a:t>
            </a:r>
            <a:r>
              <a:rPr lang="sr-Latn-RS" sz="1600" i="1" smtClean="0">
                <a:solidFill>
                  <a:srgbClr val="000066"/>
                </a:solidFill>
              </a:rPr>
              <a:t>obarskog procesa</a:t>
            </a:r>
            <a:endParaRPr lang="en-US" sz="1600" i="1">
              <a:solidFill>
                <a:srgbClr val="000066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1111981" y="2181343"/>
            <a:ext cx="0" cy="1097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2054572" y="2297871"/>
            <a:ext cx="1145828" cy="978729"/>
            <a:chOff x="1856452" y="2268629"/>
            <a:chExt cx="1145828" cy="978729"/>
          </a:xfrm>
        </p:grpSpPr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2240280" y="2268629"/>
              <a:ext cx="762000" cy="978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3</a:t>
              </a:r>
            </a:p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2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flipH="1">
              <a:off x="2400300" y="2743200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 Box 27"/>
            <p:cNvSpPr txBox="1">
              <a:spLocks noChangeArrowheads="1"/>
            </p:cNvSpPr>
            <p:nvPr/>
          </p:nvSpPr>
          <p:spPr bwMode="auto">
            <a:xfrm>
              <a:off x="1856452" y="2514600"/>
              <a:ext cx="6858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</a:rPr>
                <a:t>= 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</p:grp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381000" y="3276600"/>
            <a:ext cx="1524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3 </a:t>
            </a:r>
            <a:r>
              <a:rPr lang="sr-Latn-RS" sz="2400" i="1" smtClean="0">
                <a:solidFill>
                  <a:schemeClr val="bg1"/>
                </a:solidFill>
              </a:rPr>
              <a:t>=</a:t>
            </a: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>
            <a:off x="1391830" y="2824120"/>
            <a:ext cx="687823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2070888" y="4038600"/>
            <a:ext cx="2133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i="1" smtClean="0">
                <a:solidFill>
                  <a:schemeClr val="bg1"/>
                </a:solidFill>
              </a:rPr>
              <a:t> = T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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3290088" y="4009604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1387784" y="4343400"/>
            <a:ext cx="687823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110632" y="3779520"/>
            <a:ext cx="0" cy="1097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54" name="Group 53"/>
          <p:cNvGrpSpPr/>
          <p:nvPr/>
        </p:nvGrpSpPr>
        <p:grpSpPr>
          <a:xfrm>
            <a:off x="413368" y="4866012"/>
            <a:ext cx="2133600" cy="564527"/>
            <a:chOff x="413368" y="4866012"/>
            <a:chExt cx="2133600" cy="564527"/>
          </a:xfrm>
        </p:grpSpPr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413368" y="4895008"/>
              <a:ext cx="2133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3</a:t>
              </a:r>
              <a:r>
                <a:rPr lang="en-US" sz="2400" i="1" smtClean="0">
                  <a:solidFill>
                    <a:schemeClr val="bg1"/>
                  </a:solidFill>
                </a:rPr>
                <a:t> = T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1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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53" name="Text Box 27"/>
            <p:cNvSpPr txBox="1">
              <a:spLocks noChangeArrowheads="1"/>
            </p:cNvSpPr>
            <p:nvPr/>
          </p:nvSpPr>
          <p:spPr bwMode="auto">
            <a:xfrm>
              <a:off x="1880724" y="4866012"/>
              <a:ext cx="5334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 smtClean="0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1400" i="1" smtClean="0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en-US" sz="14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271124" y="1486916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 smtClean="0">
                <a:solidFill>
                  <a:schemeClr val="bg1"/>
                </a:solidFill>
              </a:rPr>
              <a:t>(    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604510" y="887730"/>
            <a:ext cx="3306547" cy="2617470"/>
            <a:chOff x="5604510" y="887730"/>
            <a:chExt cx="3306547" cy="2617470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 flipV="1">
              <a:off x="5958840" y="9813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 bwMode="auto">
            <a:xfrm>
              <a:off x="5970270" y="3176519"/>
              <a:ext cx="283464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5604510" y="9555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grpSp>
          <p:nvGrpSpPr>
            <p:cNvPr id="8" name="Group 78"/>
            <p:cNvGrpSpPr/>
            <p:nvPr/>
          </p:nvGrpSpPr>
          <p:grpSpPr>
            <a:xfrm>
              <a:off x="6324600" y="1219200"/>
              <a:ext cx="1882140" cy="1968218"/>
              <a:chOff x="1927860" y="4405418"/>
              <a:chExt cx="1539240" cy="161664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 rot="20117235">
                <a:off x="2221917" y="4405418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 rot="19834321">
                <a:off x="2640286" y="4471241"/>
                <a:ext cx="596151" cy="10058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1927860" y="4678680"/>
                <a:ext cx="5105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flipV="1">
                <a:off x="3467100" y="5284997"/>
                <a:ext cx="0" cy="4572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" name="Oval 8"/>
            <p:cNvSpPr/>
            <p:nvPr/>
          </p:nvSpPr>
          <p:spPr bwMode="auto">
            <a:xfrm rot="2628319">
              <a:off x="6293205" y="150781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 rot="2628319">
              <a:off x="8164221" y="280915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 rot="2628319">
              <a:off x="8164730" y="222927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8195310" y="27470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8153400" y="20269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6107430" y="123825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6892290" y="128397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16" name="Group 39"/>
            <p:cNvGrpSpPr/>
            <p:nvPr/>
          </p:nvGrpSpPr>
          <p:grpSpPr>
            <a:xfrm>
              <a:off x="7265670" y="1539262"/>
              <a:ext cx="1371600" cy="483561"/>
              <a:chOff x="1805940" y="2880360"/>
              <a:chExt cx="1371600" cy="483561"/>
            </a:xfrm>
          </p:grpSpPr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Group 38"/>
            <p:cNvGrpSpPr/>
            <p:nvPr/>
          </p:nvGrpSpPr>
          <p:grpSpPr>
            <a:xfrm rot="1983960">
              <a:off x="6469380" y="2455517"/>
              <a:ext cx="1371600" cy="483561"/>
              <a:chOff x="1089660" y="3936039"/>
              <a:chExt cx="1371600" cy="483561"/>
            </a:xfrm>
          </p:grpSpPr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648450" y="88773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6675120" y="1139190"/>
              <a:ext cx="0" cy="64008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8309610" y="213362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8027670" y="259082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 rot="2628319">
              <a:off x="6892190" y="151299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8458200" y="31358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228600" y="746492"/>
            <a:ext cx="2895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4</a:t>
            </a:r>
            <a:r>
              <a:rPr lang="en-US" sz="2400" i="1" smtClean="0">
                <a:solidFill>
                  <a:schemeClr val="bg1"/>
                </a:solidFill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</a:rPr>
              <a:t>4</a:t>
            </a:r>
            <a:r>
              <a:rPr lang="en-US" sz="2400" i="1" smtClean="0">
                <a:solidFill>
                  <a:schemeClr val="bg1"/>
                </a:solidFill>
              </a:rPr>
              <a:t>   = T</a:t>
            </a:r>
            <a:r>
              <a:rPr lang="sr-Latn-RS" sz="2400" baseline="-25000" smtClean="0">
                <a:solidFill>
                  <a:schemeClr val="bg1"/>
                </a:solidFill>
              </a:rPr>
              <a:t>3</a:t>
            </a:r>
            <a:r>
              <a:rPr lang="en-US" sz="2400" i="1" smtClean="0">
                <a:solidFill>
                  <a:schemeClr val="bg1"/>
                </a:solidFill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</a:rPr>
              <a:t>3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794368" y="715910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1953552" y="724347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762000" y="1237276"/>
            <a:ext cx="0" cy="4572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04800" y="1674273"/>
            <a:ext cx="1371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4</a:t>
            </a:r>
            <a:r>
              <a:rPr lang="en-US" sz="2400" i="1" smtClean="0">
                <a:solidFill>
                  <a:schemeClr val="bg1"/>
                </a:solidFill>
              </a:rPr>
              <a:t> = T</a:t>
            </a:r>
            <a:r>
              <a:rPr lang="sr-Latn-RS" sz="2400" baseline="-25000" smtClean="0">
                <a:solidFill>
                  <a:schemeClr val="bg1"/>
                </a:solidFill>
              </a:rPr>
              <a:t>3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1555692" y="1944116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444428" y="1410716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81516" y="1867916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2157876" y="1434992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271124" y="2971800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 smtClean="0">
                <a:solidFill>
                  <a:schemeClr val="bg1"/>
                </a:solidFill>
              </a:rPr>
              <a:t>(    )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762000" y="2209800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304800" y="3159157"/>
            <a:ext cx="1371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4</a:t>
            </a:r>
            <a:r>
              <a:rPr lang="en-US" sz="2400" i="1" smtClean="0">
                <a:solidFill>
                  <a:schemeClr val="bg1"/>
                </a:solidFill>
              </a:rPr>
              <a:t> = T</a:t>
            </a:r>
            <a:r>
              <a:rPr lang="sr-Latn-RS" sz="2400" baseline="-25000" smtClean="0">
                <a:solidFill>
                  <a:schemeClr val="bg1"/>
                </a:solidFill>
              </a:rPr>
              <a:t>3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555692" y="34290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252916" y="2895600"/>
            <a:ext cx="114974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481516" y="3352800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2157876" y="2919876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045936" y="2057400"/>
            <a:ext cx="1145828" cy="978729"/>
            <a:chOff x="1856452" y="2268629"/>
            <a:chExt cx="1145828" cy="978729"/>
          </a:xfrm>
        </p:grpSpPr>
        <p:sp>
          <p:nvSpPr>
            <p:cNvPr id="50" name="Text Box 27"/>
            <p:cNvSpPr txBox="1">
              <a:spLocks noChangeArrowheads="1"/>
            </p:cNvSpPr>
            <p:nvPr/>
          </p:nvSpPr>
          <p:spPr bwMode="auto">
            <a:xfrm>
              <a:off x="2240280" y="2268629"/>
              <a:ext cx="762000" cy="978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3</a:t>
              </a:r>
            </a:p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2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 flipH="1">
              <a:off x="2400300" y="2743200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1856452" y="2514600"/>
              <a:ext cx="6858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</a:rPr>
                <a:t>= 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H="1">
            <a:off x="1066800" y="2542248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106628" y="3733800"/>
            <a:ext cx="1371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>
            <a:off x="1066800" y="4039948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271124" y="4305849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 smtClean="0">
                <a:solidFill>
                  <a:schemeClr val="bg1"/>
                </a:solidFill>
              </a:rPr>
              <a:t>(    )</a:t>
            </a:r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304800" y="4493206"/>
            <a:ext cx="1371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4</a:t>
            </a:r>
            <a:r>
              <a:rPr lang="en-US" sz="2400" i="1" smtClean="0">
                <a:solidFill>
                  <a:schemeClr val="bg1"/>
                </a:solidFill>
              </a:rPr>
              <a:t> = T</a:t>
            </a:r>
            <a:r>
              <a:rPr lang="sr-Latn-RS" sz="2400" baseline="-25000" smtClean="0">
                <a:solidFill>
                  <a:schemeClr val="bg1"/>
                </a:solidFill>
              </a:rPr>
              <a:t>3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1555692" y="4763049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252916" y="4229649"/>
            <a:ext cx="114974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1481516" y="4686849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2157876" y="4253925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762000" y="3672840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133600" y="4800600"/>
            <a:ext cx="1145828" cy="978729"/>
            <a:chOff x="1856452" y="2268629"/>
            <a:chExt cx="1145828" cy="978729"/>
          </a:xfrm>
        </p:grpSpPr>
        <p:sp>
          <p:nvSpPr>
            <p:cNvPr id="64" name="Text Box 27"/>
            <p:cNvSpPr txBox="1">
              <a:spLocks noChangeArrowheads="1"/>
            </p:cNvSpPr>
            <p:nvPr/>
          </p:nvSpPr>
          <p:spPr bwMode="auto">
            <a:xfrm>
              <a:off x="2240280" y="2268629"/>
              <a:ext cx="762000" cy="978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1</a:t>
              </a:r>
            </a:p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2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 flipH="1">
              <a:off x="2400300" y="2743200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 Box 27"/>
            <p:cNvSpPr txBox="1">
              <a:spLocks noChangeArrowheads="1"/>
            </p:cNvSpPr>
            <p:nvPr/>
          </p:nvSpPr>
          <p:spPr bwMode="auto">
            <a:xfrm>
              <a:off x="1856452" y="2514600"/>
              <a:ext cx="6858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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</a:rPr>
                <a:t>= 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</p:grpSp>
      <p:cxnSp>
        <p:nvCxnSpPr>
          <p:cNvPr id="67" name="Straight Arrow Connector 66"/>
          <p:cNvCxnSpPr/>
          <p:nvPr/>
        </p:nvCxnSpPr>
        <p:spPr bwMode="auto">
          <a:xfrm flipH="1">
            <a:off x="1154464" y="5285448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293336" y="5520116"/>
            <a:ext cx="2386476" cy="948168"/>
            <a:chOff x="3300876" y="2743200"/>
            <a:chExt cx="2386476" cy="948168"/>
          </a:xfrm>
        </p:grpSpPr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4267200" y="2819400"/>
              <a:ext cx="1295400" cy="763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4000" smtClean="0">
                  <a:solidFill>
                    <a:schemeClr val="bg1"/>
                  </a:solidFill>
                </a:rPr>
                <a:t>(    )</a:t>
              </a:r>
            </a:p>
          </p:txBody>
        </p:sp>
        <p:sp>
          <p:nvSpPr>
            <p:cNvPr id="69" name="Text Box 27"/>
            <p:cNvSpPr txBox="1">
              <a:spLocks noChangeArrowheads="1"/>
            </p:cNvSpPr>
            <p:nvPr/>
          </p:nvSpPr>
          <p:spPr bwMode="auto">
            <a:xfrm>
              <a:off x="3300876" y="3006757"/>
              <a:ext cx="1371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4</a:t>
              </a:r>
              <a:r>
                <a:rPr lang="en-US" sz="2400" i="1" smtClean="0">
                  <a:solidFill>
                    <a:schemeClr val="bg1"/>
                  </a:solidFill>
                </a:rPr>
                <a:t> = T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3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4551768" y="3276600"/>
              <a:ext cx="494289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4248992" y="2743200"/>
              <a:ext cx="1149744" cy="494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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4477592" y="3200400"/>
              <a:ext cx="648712" cy="49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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 Box 27"/>
            <p:cNvSpPr txBox="1">
              <a:spLocks noChangeArrowheads="1"/>
            </p:cNvSpPr>
            <p:nvPr/>
          </p:nvSpPr>
          <p:spPr bwMode="auto">
            <a:xfrm>
              <a:off x="5153952" y="2767476"/>
              <a:ext cx="5334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 smtClean="0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1400" i="1" smtClean="0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en-US" sz="14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  <p:cxnSp>
        <p:nvCxnSpPr>
          <p:cNvPr id="76" name="Straight Arrow Connector 75"/>
          <p:cNvCxnSpPr/>
          <p:nvPr/>
        </p:nvCxnSpPr>
        <p:spPr bwMode="auto">
          <a:xfrm>
            <a:off x="762000" y="5028256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7" name="Group 76"/>
          <p:cNvGrpSpPr/>
          <p:nvPr/>
        </p:nvGrpSpPr>
        <p:grpSpPr>
          <a:xfrm>
            <a:off x="4114800" y="5410200"/>
            <a:ext cx="2133600" cy="564527"/>
            <a:chOff x="413368" y="4866012"/>
            <a:chExt cx="2133600" cy="564527"/>
          </a:xfrm>
        </p:grpSpPr>
        <p:sp>
          <p:nvSpPr>
            <p:cNvPr id="78" name="Text Box 27"/>
            <p:cNvSpPr txBox="1">
              <a:spLocks noChangeArrowheads="1"/>
            </p:cNvSpPr>
            <p:nvPr/>
          </p:nvSpPr>
          <p:spPr bwMode="auto">
            <a:xfrm>
              <a:off x="413368" y="4895008"/>
              <a:ext cx="2133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3</a:t>
              </a:r>
              <a:r>
                <a:rPr lang="en-US" sz="2400" i="1" smtClean="0">
                  <a:solidFill>
                    <a:schemeClr val="bg1"/>
                  </a:solidFill>
                </a:rPr>
                <a:t> = T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1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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79" name="Text Box 27"/>
            <p:cNvSpPr txBox="1">
              <a:spLocks noChangeArrowheads="1"/>
            </p:cNvSpPr>
            <p:nvPr/>
          </p:nvSpPr>
          <p:spPr bwMode="auto">
            <a:xfrm>
              <a:off x="1880724" y="4866012"/>
              <a:ext cx="5334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 smtClean="0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1400" i="1" smtClean="0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en-US" sz="14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 bwMode="auto">
          <a:xfrm flipV="1">
            <a:off x="2743200" y="6052842"/>
            <a:ext cx="4297680" cy="3372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5" name="Group 84"/>
          <p:cNvGrpSpPr/>
          <p:nvPr/>
        </p:nvGrpSpPr>
        <p:grpSpPr>
          <a:xfrm>
            <a:off x="7201912" y="5715000"/>
            <a:ext cx="1637288" cy="564527"/>
            <a:chOff x="6400800" y="5715000"/>
            <a:chExt cx="1637288" cy="564527"/>
          </a:xfrm>
        </p:grpSpPr>
        <p:sp>
          <p:nvSpPr>
            <p:cNvPr id="83" name="Text Box 27"/>
            <p:cNvSpPr txBox="1">
              <a:spLocks noChangeArrowheads="1"/>
            </p:cNvSpPr>
            <p:nvPr/>
          </p:nvSpPr>
          <p:spPr bwMode="auto">
            <a:xfrm>
              <a:off x="6400800" y="5743996"/>
              <a:ext cx="16002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T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4</a:t>
              </a:r>
              <a:r>
                <a:rPr lang="en-US" sz="2400" i="1" smtClean="0">
                  <a:solidFill>
                    <a:schemeClr val="bg1"/>
                  </a:solidFill>
                </a:rPr>
                <a:t> = T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1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84" name="Text Box 27"/>
            <p:cNvSpPr txBox="1">
              <a:spLocks noChangeArrowheads="1"/>
            </p:cNvSpPr>
            <p:nvPr/>
          </p:nvSpPr>
          <p:spPr bwMode="auto">
            <a:xfrm>
              <a:off x="7676644" y="5715000"/>
              <a:ext cx="361444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081084" y="2389385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 smtClean="0">
                <a:solidFill>
                  <a:schemeClr val="bg1"/>
                </a:solidFill>
              </a:rPr>
              <a:t>(    )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066800"/>
            <a:ext cx="3753356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4</a:t>
            </a:r>
            <a:r>
              <a:rPr lang="en-US" sz="2400" smtClean="0">
                <a:solidFill>
                  <a:schemeClr val="bg1"/>
                </a:solidFill>
              </a:rPr>
              <a:t>  </a:t>
            </a:r>
            <a:r>
              <a:rPr lang="en-US" smtClean="0">
                <a:solidFill>
                  <a:schemeClr val="bg1"/>
                </a:solidFill>
              </a:rPr>
              <a:t>...    na drugi </a:t>
            </a:r>
            <a:r>
              <a:rPr lang="sr-Latn-RS" smtClean="0">
                <a:solidFill>
                  <a:schemeClr val="bg1"/>
                </a:solidFill>
              </a:rPr>
              <a:t>način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817870" y="888599"/>
            <a:ext cx="2773680" cy="2238601"/>
            <a:chOff x="5817870" y="888599"/>
            <a:chExt cx="2773680" cy="2238601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6172200" y="914400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" name="Straight Arrow Connector 3"/>
            <p:cNvCxnSpPr/>
            <p:nvPr/>
          </p:nvCxnSpPr>
          <p:spPr bwMode="auto">
            <a:xfrm>
              <a:off x="6168390" y="3109591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5817870" y="888599"/>
              <a:ext cx="32573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T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grpSp>
          <p:nvGrpSpPr>
            <p:cNvPr id="6" name="Group 29"/>
            <p:cNvGrpSpPr/>
            <p:nvPr/>
          </p:nvGrpSpPr>
          <p:grpSpPr>
            <a:xfrm flipH="1">
              <a:off x="6513730" y="975303"/>
              <a:ext cx="1609852" cy="2138610"/>
              <a:chOff x="5008780" y="2383329"/>
              <a:chExt cx="1609852" cy="2138610"/>
            </a:xfrm>
          </p:grpSpPr>
          <p:sp>
            <p:nvSpPr>
              <p:cNvPr id="7" name="Freeform 6"/>
              <p:cNvSpPr>
                <a:spLocks noChangeAspect="1"/>
              </p:cNvSpPr>
              <p:nvPr/>
            </p:nvSpPr>
            <p:spPr bwMode="auto">
              <a:xfrm rot="20117235">
                <a:off x="5338497" y="2905299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Freeform 7"/>
              <p:cNvSpPr>
                <a:spLocks noChangeAspect="1"/>
              </p:cNvSpPr>
              <p:nvPr/>
            </p:nvSpPr>
            <p:spPr bwMode="auto">
              <a:xfrm rot="20314463">
                <a:off x="5334686" y="2383329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5044440" y="2626638"/>
                <a:ext cx="0" cy="5334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 flipV="1">
                <a:off x="6583680" y="3784878"/>
                <a:ext cx="0" cy="4572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" name="Oval 10"/>
              <p:cNvSpPr/>
              <p:nvPr/>
            </p:nvSpPr>
            <p:spPr bwMode="auto">
              <a:xfrm rot="2628319">
                <a:off x="5009235" y="3143321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 rot="2628319">
                <a:off x="5008780" y="2550338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 rot="2628319">
                <a:off x="6544972" y="4208450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 rot="2628319">
                <a:off x="6545480" y="3735248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6236970" y="2752494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6244590" y="2104794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8088630" y="931314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8103870" y="1647594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52843" y="1242686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578090" y="1304672"/>
              <a:ext cx="106680" cy="74676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>
              <a:off x="7204710" y="2470554"/>
              <a:ext cx="91440" cy="58674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7219950" y="2615334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8282502" y="27578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s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8600" y="2781849"/>
            <a:ext cx="2362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en-US" sz="2400" i="1" baseline="-25000" smtClean="0">
                <a:solidFill>
                  <a:schemeClr val="bg1"/>
                </a:solidFill>
              </a:rPr>
              <a:t>p</a:t>
            </a:r>
            <a:r>
              <a:rPr lang="sr-Latn-RS" sz="2400" i="1" smtClean="0">
                <a:solidFill>
                  <a:schemeClr val="bg1"/>
                </a:solidFill>
              </a:rPr>
              <a:t> ln       = c</a:t>
            </a:r>
            <a:r>
              <a:rPr lang="sr-Latn-R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i="1" smtClean="0">
                <a:solidFill>
                  <a:schemeClr val="bg1"/>
                </a:solidFill>
              </a:rPr>
              <a:t>   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914458" y="306113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38200" y="2527732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3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48527" y="30104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" y="1905000"/>
            <a:ext cx="2819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s</a:t>
            </a:r>
            <a:r>
              <a:rPr lang="sr-Latn-RS" sz="2400" baseline="-25000" smtClean="0">
                <a:solidFill>
                  <a:schemeClr val="bg1"/>
                </a:solidFill>
              </a:rPr>
              <a:t>3</a:t>
            </a:r>
            <a:r>
              <a:rPr lang="sr-Latn-RS" sz="2400" i="1" smtClean="0">
                <a:solidFill>
                  <a:schemeClr val="bg1"/>
                </a:solidFill>
              </a:rPr>
              <a:t>-s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sr-Latn-RS" sz="2400" i="1" smtClean="0">
                <a:solidFill>
                  <a:schemeClr val="bg1"/>
                </a:solidFill>
              </a:rPr>
              <a:t>=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 smtClean="0">
                <a:solidFill>
                  <a:schemeClr val="bg1"/>
                </a:solidFill>
              </a:rPr>
              <a:t>s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sr-Latn-RS" sz="2400" i="1" smtClean="0">
                <a:solidFill>
                  <a:schemeClr val="bg1"/>
                </a:solidFill>
              </a:rPr>
              <a:t>-s</a:t>
            </a:r>
            <a:r>
              <a:rPr lang="sr-Latn-RS" sz="2400" baseline="-25000" smtClean="0">
                <a:solidFill>
                  <a:schemeClr val="bg1"/>
                </a:solidFill>
              </a:rPr>
              <a:t>4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         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2047131" y="306113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970873" y="30104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981200" y="24770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4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ight Brace 33"/>
          <p:cNvSpPr/>
          <p:nvPr/>
        </p:nvSpPr>
        <p:spPr bwMode="auto">
          <a:xfrm>
            <a:off x="2722972" y="1969736"/>
            <a:ext cx="152400" cy="146304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00560" y="2567872"/>
            <a:ext cx="533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 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154680" y="2817943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124200" y="2286000"/>
            <a:ext cx="67636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200400" y="2743200"/>
            <a:ext cx="56104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flipV="1">
            <a:off x="4288240" y="2817943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257760" y="2286000"/>
            <a:ext cx="67636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333960" y="2743200"/>
            <a:ext cx="561048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4963116" y="2366920"/>
            <a:ext cx="3810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endParaRPr lang="en-US" sz="1400">
              <a:solidFill>
                <a:schemeClr val="bg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159940" y="3657600"/>
            <a:ext cx="2250260" cy="951951"/>
            <a:chOff x="2931340" y="3859015"/>
            <a:chExt cx="2250260" cy="951951"/>
          </a:xfrm>
        </p:grpSpPr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3886200" y="3962400"/>
              <a:ext cx="1295400" cy="763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4000" smtClean="0">
                  <a:solidFill>
                    <a:schemeClr val="bg1"/>
                  </a:solidFill>
                </a:rPr>
                <a:t>(    )</a:t>
              </a:r>
            </a:p>
          </p:txBody>
        </p:sp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2931340" y="4140887"/>
              <a:ext cx="1143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 smtClean="0">
                  <a:solidFill>
                    <a:schemeClr val="bg1"/>
                  </a:solidFill>
                </a:rPr>
                <a:t>T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4</a:t>
              </a:r>
              <a:r>
                <a:rPr lang="en-US" sz="2400" smtClean="0">
                  <a:solidFill>
                    <a:schemeClr val="bg1"/>
                  </a:solidFill>
                </a:rPr>
                <a:t> </a:t>
              </a:r>
              <a:r>
                <a:rPr lang="sr-Latn-RS" sz="2400" smtClean="0">
                  <a:solidFill>
                    <a:schemeClr val="bg1"/>
                  </a:solidFill>
                </a:rPr>
                <a:t>= </a:t>
              </a:r>
              <a:r>
                <a:rPr lang="en-US" sz="2400" i="1" smtClean="0">
                  <a:solidFill>
                    <a:schemeClr val="bg1"/>
                  </a:solidFill>
                </a:rPr>
                <a:t>T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1</a:t>
              </a:r>
              <a:r>
                <a:rPr lang="en-US" sz="2400" smtClean="0">
                  <a:solidFill>
                    <a:schemeClr val="bg1"/>
                  </a:solidFill>
                </a:rPr>
                <a:t> 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flipV="1">
              <a:off x="4093356" y="4390958"/>
              <a:ext cx="640080" cy="1457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Box 52"/>
            <p:cNvSpPr txBox="1">
              <a:spLocks noChangeArrowheads="1"/>
            </p:cNvSpPr>
            <p:nvPr/>
          </p:nvSpPr>
          <p:spPr bwMode="auto">
            <a:xfrm>
              <a:off x="4062876" y="3859015"/>
              <a:ext cx="67636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4139076" y="4316215"/>
              <a:ext cx="561048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 Box 27"/>
            <p:cNvSpPr txBox="1">
              <a:spLocks noChangeArrowheads="1"/>
            </p:cNvSpPr>
            <p:nvPr/>
          </p:nvSpPr>
          <p:spPr bwMode="auto">
            <a:xfrm>
              <a:off x="4768232" y="3939935"/>
              <a:ext cx="3810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  <p:cxnSp>
        <p:nvCxnSpPr>
          <p:cNvPr id="58" name="Straight Arrow Connector 57"/>
          <p:cNvCxnSpPr/>
          <p:nvPr/>
        </p:nvCxnSpPr>
        <p:spPr bwMode="auto">
          <a:xfrm>
            <a:off x="3810000" y="3138092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>
            <a:off x="4114800" y="4878148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3810000" y="4511040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5068312" y="4591556"/>
            <a:ext cx="1524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3 </a:t>
            </a:r>
            <a:r>
              <a:rPr lang="sr-Latn-RS" sz="2400" i="1" smtClean="0">
                <a:solidFill>
                  <a:schemeClr val="bg1"/>
                </a:solidFill>
              </a:rPr>
              <a:t>=</a:t>
            </a: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en-US" sz="2400" i="1">
              <a:solidFill>
                <a:schemeClr val="bg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216584" y="5302873"/>
            <a:ext cx="1637288" cy="564527"/>
            <a:chOff x="6400800" y="5715000"/>
            <a:chExt cx="1637288" cy="564527"/>
          </a:xfrm>
        </p:grpSpPr>
        <p:sp>
          <p:nvSpPr>
            <p:cNvPr id="65" name="Text Box 27"/>
            <p:cNvSpPr txBox="1">
              <a:spLocks noChangeArrowheads="1"/>
            </p:cNvSpPr>
            <p:nvPr/>
          </p:nvSpPr>
          <p:spPr bwMode="auto">
            <a:xfrm>
              <a:off x="6400800" y="5743996"/>
              <a:ext cx="16002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T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4</a:t>
              </a:r>
              <a:r>
                <a:rPr lang="en-US" sz="2400" i="1" smtClean="0">
                  <a:solidFill>
                    <a:schemeClr val="bg1"/>
                  </a:solidFill>
                </a:rPr>
                <a:t> = T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1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66" name="Text Box 27"/>
            <p:cNvSpPr txBox="1">
              <a:spLocks noChangeArrowheads="1"/>
            </p:cNvSpPr>
            <p:nvPr/>
          </p:nvSpPr>
          <p:spPr bwMode="auto">
            <a:xfrm>
              <a:off x="7676644" y="5715000"/>
              <a:ext cx="361444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589408" y="5511917"/>
            <a:ext cx="1001392" cy="49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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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6724" y="98317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1016117"/>
            <a:ext cx="140126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857756" y="1613121"/>
            <a:ext cx="0" cy="1097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078304" y="1290680"/>
            <a:ext cx="109728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23208" y="762000"/>
            <a:ext cx="1371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78504" y="1258312"/>
            <a:ext cx="1240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563780" y="1290680"/>
            <a:ext cx="36576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09836" y="762000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88932" y="1209760"/>
            <a:ext cx="478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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1219200" y="1915223"/>
            <a:ext cx="1447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i="1" smtClean="0">
                <a:solidFill>
                  <a:schemeClr val="bg1"/>
                </a:solidFill>
              </a:rPr>
              <a:t> = T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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0" y="1874763"/>
            <a:ext cx="2133600" cy="564527"/>
            <a:chOff x="413368" y="4866012"/>
            <a:chExt cx="2133600" cy="564527"/>
          </a:xfrm>
        </p:grpSpPr>
        <p:sp>
          <p:nvSpPr>
            <p:cNvPr id="17" name="Text Box 27"/>
            <p:cNvSpPr txBox="1">
              <a:spLocks noChangeArrowheads="1"/>
            </p:cNvSpPr>
            <p:nvPr/>
          </p:nvSpPr>
          <p:spPr bwMode="auto">
            <a:xfrm>
              <a:off x="413368" y="4895008"/>
              <a:ext cx="2133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3</a:t>
              </a:r>
              <a:r>
                <a:rPr lang="en-US" sz="2400" i="1" smtClean="0">
                  <a:solidFill>
                    <a:schemeClr val="bg1"/>
                  </a:solidFill>
                </a:rPr>
                <a:t> = T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1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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18" name="Text Box 27"/>
            <p:cNvSpPr txBox="1">
              <a:spLocks noChangeArrowheads="1"/>
            </p:cNvSpPr>
            <p:nvPr/>
          </p:nvSpPr>
          <p:spPr bwMode="auto">
            <a:xfrm>
              <a:off x="1880724" y="4866012"/>
              <a:ext cx="5334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 smtClean="0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1400" i="1" smtClean="0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en-US" sz="14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10200" y="1874763"/>
            <a:ext cx="1637288" cy="564527"/>
            <a:chOff x="6400800" y="5715000"/>
            <a:chExt cx="1637288" cy="564527"/>
          </a:xfrm>
        </p:grpSpPr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6400800" y="5743996"/>
              <a:ext cx="16002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T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4</a:t>
              </a:r>
              <a:r>
                <a:rPr lang="en-US" sz="2400" i="1" smtClean="0">
                  <a:solidFill>
                    <a:schemeClr val="bg1"/>
                  </a:solidFill>
                </a:rPr>
                <a:t> = T</a:t>
              </a:r>
              <a:r>
                <a:rPr lang="en-US" sz="2400" baseline="-25000" smtClean="0">
                  <a:solidFill>
                    <a:schemeClr val="bg1"/>
                  </a:solidFill>
                </a:rPr>
                <a:t>1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24" name="Text Box 27"/>
            <p:cNvSpPr txBox="1">
              <a:spLocks noChangeArrowheads="1"/>
            </p:cNvSpPr>
            <p:nvPr/>
          </p:nvSpPr>
          <p:spPr bwMode="auto">
            <a:xfrm>
              <a:off x="7676644" y="5715000"/>
              <a:ext cx="361444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7200" y="2849058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6276" y="2882005"/>
            <a:ext cx="140126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178780" y="3156568"/>
            <a:ext cx="22860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466048" y="2627888"/>
            <a:ext cx="171348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078980" y="3124200"/>
            <a:ext cx="218822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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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1664256" y="3156568"/>
            <a:ext cx="36576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610312" y="2627888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589408" y="3075648"/>
            <a:ext cx="478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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3064184" y="2590800"/>
            <a:ext cx="361444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2887508" y="3116108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2422216" y="1907131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4050064" y="3124200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57200" y="4068258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86276" y="4101205"/>
            <a:ext cx="140126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2178780" y="4375768"/>
            <a:ext cx="164592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507856" y="3847088"/>
            <a:ext cx="105196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133600" y="4343400"/>
            <a:ext cx="157862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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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664256" y="4375768"/>
            <a:ext cx="36576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610312" y="3847088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589408" y="4294848"/>
            <a:ext cx="478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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2737804" y="3810000"/>
            <a:ext cx="361444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2561128" y="4335308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3363588" y="4343400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854384" y="3429000"/>
            <a:ext cx="0" cy="73152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57200" y="5285327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86276" y="5318274"/>
            <a:ext cx="140126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1 –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2519996" y="5592837"/>
            <a:ext cx="10058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529436" y="5064157"/>
            <a:ext cx="105196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596196" y="5560469"/>
            <a:ext cx="92518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>
            <a:off x="1664256" y="5592837"/>
            <a:ext cx="73152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610312" y="5064157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2759384" y="5027069"/>
            <a:ext cx="361444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2008848" y="5528101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 smtClean="0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 smtClean="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854384" y="4644828"/>
            <a:ext cx="0" cy="73152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79388" y="1066800"/>
            <a:ext cx="85915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T</a:t>
            </a:r>
            <a:r>
              <a:rPr lang="sr-Cyrl-CS" smtClean="0">
                <a:solidFill>
                  <a:srgbClr val="000066"/>
                </a:solidFill>
              </a:rPr>
              <a:t>ermičk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 koeficijent iskorišćenja</a:t>
            </a:r>
            <a:r>
              <a:rPr lang="sr-Latn-RS" smtClean="0">
                <a:solidFill>
                  <a:srgbClr val="000066"/>
                </a:solidFill>
              </a:rPr>
              <a:t> = f(</a:t>
            </a:r>
            <a:r>
              <a:rPr lang="sr-Latn-CS" smtClean="0">
                <a:solidFill>
                  <a:srgbClr val="000066"/>
                </a:solidFill>
              </a:rPr>
              <a:t>stepen kompresije, eksponent adijabate</a:t>
            </a:r>
            <a:r>
              <a:rPr lang="en-US" smtClean="0">
                <a:solidFill>
                  <a:srgbClr val="000066"/>
                </a:solidFill>
              </a:rPr>
              <a:t>, </a:t>
            </a:r>
            <a:r>
              <a:rPr lang="sr-Cyrl-CS" smtClean="0">
                <a:solidFill>
                  <a:srgbClr val="000066"/>
                </a:solidFill>
              </a:rPr>
              <a:t>stepen predekspanzije</a:t>
            </a:r>
            <a:r>
              <a:rPr lang="sr-Latn-CS" smtClean="0">
                <a:solidFill>
                  <a:srgbClr val="000066"/>
                </a:solidFill>
              </a:rPr>
              <a:t>)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57200" y="2895600"/>
            <a:ext cx="8382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smtClean="0">
                <a:solidFill>
                  <a:srgbClr val="000066"/>
                </a:solidFill>
              </a:rPr>
              <a:t>OTO ciklus – n</a:t>
            </a:r>
            <a:r>
              <a:rPr lang="sr-Latn-CS" sz="1800" smtClean="0">
                <a:solidFill>
                  <a:srgbClr val="000066"/>
                </a:solidFill>
              </a:rPr>
              <a:t>egativna posledica  povećanja stepena kompresije i termičkog koeficijenta iskorišćenja može biti samoupaljenje smeše  ...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smtClean="0">
                <a:solidFill>
                  <a:srgbClr val="000066"/>
                </a:solidFill>
              </a:rPr>
              <a:t>s</a:t>
            </a:r>
            <a:r>
              <a:rPr lang="sr-Latn-CS" sz="1800" smtClean="0">
                <a:solidFill>
                  <a:srgbClr val="000066"/>
                </a:solidFill>
              </a:rPr>
              <a:t>tepen kompresije – manji </a:t>
            </a:r>
            <a:r>
              <a:rPr lang="sr-Latn-CS" sz="1800">
                <a:solidFill>
                  <a:srgbClr val="000066"/>
                </a:solidFill>
              </a:rPr>
              <a:t>od 10 -12.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30188" y="4449054"/>
            <a:ext cx="859155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Stepen </a:t>
            </a:r>
            <a:r>
              <a:rPr lang="sr-Latn-CS" smtClean="0">
                <a:solidFill>
                  <a:srgbClr val="000066"/>
                </a:solidFill>
              </a:rPr>
              <a:t>kompresije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(DIZEL ciklus) </a:t>
            </a:r>
            <a:r>
              <a:rPr lang="en-GB" smtClean="0">
                <a:solidFill>
                  <a:srgbClr val="000066"/>
                </a:solidFill>
              </a:rPr>
              <a:t>&gt; </a:t>
            </a:r>
            <a:r>
              <a:rPr lang="sr-Latn-CS" smtClean="0">
                <a:solidFill>
                  <a:srgbClr val="000066"/>
                </a:solidFill>
              </a:rPr>
              <a:t>Stepen kompresije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(</a:t>
            </a:r>
            <a:r>
              <a:rPr lang="en-US" smtClean="0">
                <a:solidFill>
                  <a:srgbClr val="000066"/>
                </a:solidFill>
              </a:rPr>
              <a:t>OTO ciklus</a:t>
            </a:r>
            <a:r>
              <a:rPr lang="sr-Latn-RS" smtClean="0">
                <a:solidFill>
                  <a:srgbClr val="000066"/>
                </a:solidFill>
              </a:rPr>
              <a:t>)</a:t>
            </a:r>
            <a:endParaRPr lang="en-GB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 bwMode="auto">
          <a:xfrm>
            <a:off x="1956928" y="2781802"/>
            <a:ext cx="457200" cy="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5029200" y="923925"/>
            <a:ext cx="38862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Kombinovani ciklus</a:t>
            </a:r>
          </a:p>
        </p:txBody>
      </p:sp>
      <p:sp>
        <p:nvSpPr>
          <p:cNvPr id="3" name="Freeform 2"/>
          <p:cNvSpPr>
            <a:spLocks noChangeAspect="1"/>
          </p:cNvSpPr>
          <p:nvPr/>
        </p:nvSpPr>
        <p:spPr bwMode="auto">
          <a:xfrm rot="20117235">
            <a:off x="2247175" y="2828053"/>
            <a:ext cx="958169" cy="161664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1301608" y="2223363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1313038" y="4418554"/>
            <a:ext cx="26517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947278" y="2197562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 rot="20458628">
            <a:off x="2566159" y="2615965"/>
            <a:ext cx="731520" cy="1234235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953118" y="2739892"/>
            <a:ext cx="0" cy="36576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3492358" y="3707632"/>
            <a:ext cx="0" cy="45720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 rot="2628319">
            <a:off x="1917913" y="306607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 rot="2628319">
            <a:off x="1917458" y="2746348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 rot="2628319">
            <a:off x="3453650" y="4131204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rot="2628319">
            <a:off x="3454158" y="365800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484738" y="405383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 smtClean="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5401168" y="2223363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397358" y="4418554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046838" y="2197562"/>
            <a:ext cx="3257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T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 rot="1482765" flipH="1">
            <a:off x="6064664" y="2806236"/>
            <a:ext cx="958169" cy="161664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 rot="1285537" flipH="1">
            <a:off x="5924892" y="2969487"/>
            <a:ext cx="487760" cy="82296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 flipV="1">
            <a:off x="7316890" y="2527575"/>
            <a:ext cx="0" cy="53340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 flipV="1">
            <a:off x="5777650" y="3685815"/>
            <a:ext cx="0" cy="45720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 rot="18971681" flipH="1">
            <a:off x="7278943" y="3044258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 rot="18971681" flipH="1">
            <a:off x="7279398" y="245127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 rot="18971681" flipH="1">
            <a:off x="5743206" y="4109387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 rot="18971681" flipH="1">
            <a:off x="5742698" y="363618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408538" y="339851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4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1701658" y="302513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2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793098" y="245744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3</a:t>
            </a:r>
            <a:endParaRPr lang="en-US" sz="1600">
              <a:solidFill>
                <a:srgbClr val="000099"/>
              </a:solidFill>
            </a:endParaRPr>
          </a:p>
        </p:txBody>
      </p:sp>
      <p:grpSp>
        <p:nvGrpSpPr>
          <p:cNvPr id="30" name="Group 39"/>
          <p:cNvGrpSpPr/>
          <p:nvPr/>
        </p:nvGrpSpPr>
        <p:grpSpPr>
          <a:xfrm>
            <a:off x="2635108" y="2834637"/>
            <a:ext cx="1371600" cy="483561"/>
            <a:chOff x="1805940" y="2880360"/>
            <a:chExt cx="1371600" cy="483561"/>
          </a:xfrm>
        </p:grpSpPr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1805940" y="2939189"/>
              <a:ext cx="137160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 i="1" smtClean="0">
                  <a:solidFill>
                    <a:schemeClr val="bg1"/>
                  </a:solidFill>
                </a:rPr>
                <a:t>p v  </a:t>
              </a:r>
              <a:r>
                <a:rPr lang="sr-Latn-RS" sz="1800" i="1" smtClean="0">
                  <a:solidFill>
                    <a:schemeClr val="bg1"/>
                  </a:solidFill>
                </a:rPr>
                <a:t>=</a:t>
              </a:r>
              <a:r>
                <a:rPr lang="en-US" sz="1800" i="1" smtClean="0">
                  <a:solidFill>
                    <a:schemeClr val="bg1"/>
                  </a:solidFill>
                </a:rPr>
                <a:t> C</a:t>
              </a:r>
              <a:endParaRPr lang="en-US" sz="1800" i="1">
                <a:solidFill>
                  <a:schemeClr val="bg1"/>
                </a:solidFill>
              </a:endParaRPr>
            </a:p>
          </p:txBody>
        </p:sp>
        <p:sp>
          <p:nvSpPr>
            <p:cNvPr id="32" name="Text Box 27"/>
            <p:cNvSpPr txBox="1">
              <a:spLocks noChangeArrowheads="1"/>
            </p:cNvSpPr>
            <p:nvPr/>
          </p:nvSpPr>
          <p:spPr bwMode="auto">
            <a:xfrm>
              <a:off x="2148840" y="2880360"/>
              <a:ext cx="35052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800" i="1" baseline="30000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8"/>
          <p:cNvGrpSpPr/>
          <p:nvPr/>
        </p:nvGrpSpPr>
        <p:grpSpPr>
          <a:xfrm rot="1690932">
            <a:off x="1823578" y="3777562"/>
            <a:ext cx="1371600" cy="483561"/>
            <a:chOff x="1089660" y="3936039"/>
            <a:chExt cx="1371600" cy="483561"/>
          </a:xfrm>
        </p:grpSpPr>
        <p:sp>
          <p:nvSpPr>
            <p:cNvPr id="34" name="Text Box 27"/>
            <p:cNvSpPr txBox="1">
              <a:spLocks noChangeArrowheads="1"/>
            </p:cNvSpPr>
            <p:nvPr/>
          </p:nvSpPr>
          <p:spPr bwMode="auto">
            <a:xfrm>
              <a:off x="1089660" y="3994868"/>
              <a:ext cx="137160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 i="1" smtClean="0">
                  <a:solidFill>
                    <a:schemeClr val="bg1"/>
                  </a:solidFill>
                </a:rPr>
                <a:t>p v  </a:t>
              </a:r>
              <a:r>
                <a:rPr lang="sr-Latn-RS" sz="1800" i="1" smtClean="0">
                  <a:solidFill>
                    <a:schemeClr val="bg1"/>
                  </a:solidFill>
                </a:rPr>
                <a:t>=</a:t>
              </a:r>
              <a:r>
                <a:rPr lang="en-US" sz="1800" i="1" smtClean="0">
                  <a:solidFill>
                    <a:schemeClr val="bg1"/>
                  </a:solidFill>
                </a:rPr>
                <a:t> C</a:t>
              </a:r>
              <a:endParaRPr lang="en-US" sz="1800" i="1">
                <a:solidFill>
                  <a:schemeClr val="bg1"/>
                </a:solidFill>
              </a:endParaRPr>
            </a:p>
          </p:txBody>
        </p:sp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1432560" y="3936039"/>
              <a:ext cx="35052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800" i="1" baseline="30000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271128" y="2495547"/>
            <a:ext cx="731419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dov</a:t>
            </a:r>
            <a:r>
              <a:rPr lang="sr-Latn-RS" i="1" baseline="-25000" smtClean="0">
                <a:solidFill>
                  <a:schemeClr val="bg1"/>
                </a:solidFill>
              </a:rPr>
              <a:t>,</a:t>
            </a:r>
            <a:r>
              <a:rPr lang="sr-Latn-RS" baseline="-25000" smtClean="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1470660" y="2941317"/>
            <a:ext cx="640080" cy="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583798" y="3467097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3301858" y="3924297"/>
            <a:ext cx="640080" cy="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465938" y="406145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 smtClean="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5473558" y="341375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2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6352398" y="273811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3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332838" y="295655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4</a:t>
            </a:r>
            <a:endParaRPr lang="en-US" sz="1600">
              <a:solidFill>
                <a:srgbClr val="000099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>
            <a:off x="6035040" y="3086100"/>
            <a:ext cx="106680" cy="74676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6647038" y="3649977"/>
            <a:ext cx="91440" cy="58674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662278" y="3794757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 bwMode="auto">
          <a:xfrm rot="2628319">
            <a:off x="2365348" y="274691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88224" y="2461260"/>
            <a:ext cx="36740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3</a:t>
            </a:r>
            <a:r>
              <a:rPr lang="en-GB" sz="1600" smtClean="0">
                <a:solidFill>
                  <a:srgbClr val="000099"/>
                </a:solidFill>
              </a:rPr>
              <a:t>`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33600" y="1981200"/>
            <a:ext cx="731419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dov</a:t>
            </a:r>
            <a:r>
              <a:rPr lang="sr-Latn-RS" i="1" baseline="-25000" smtClean="0">
                <a:solidFill>
                  <a:schemeClr val="bg1"/>
                </a:solidFill>
              </a:rPr>
              <a:t>,</a:t>
            </a:r>
            <a:r>
              <a:rPr lang="en-GB" baseline="-25000" smtClean="0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2209800" y="2339340"/>
            <a:ext cx="0" cy="52959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Freeform 54"/>
          <p:cNvSpPr>
            <a:spLocks noChangeAspect="1"/>
          </p:cNvSpPr>
          <p:nvPr/>
        </p:nvSpPr>
        <p:spPr bwMode="auto">
          <a:xfrm rot="1285537" flipH="1">
            <a:off x="6667588" y="2392399"/>
            <a:ext cx="487760" cy="82296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 rot="18971681" flipH="1">
            <a:off x="6502157" y="306468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7317424" y="2293620"/>
            <a:ext cx="36740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3</a:t>
            </a:r>
            <a:r>
              <a:rPr lang="en-GB" sz="1600" smtClean="0">
                <a:solidFill>
                  <a:srgbClr val="000099"/>
                </a:solidFill>
              </a:rPr>
              <a:t>`</a:t>
            </a:r>
            <a:endParaRPr lang="en-US" sz="1600">
              <a:solidFill>
                <a:srgbClr val="000099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>
            <a:off x="6858000" y="2430780"/>
            <a:ext cx="106680" cy="74676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496560" y="2749794"/>
            <a:ext cx="731419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dov</a:t>
            </a:r>
            <a:r>
              <a:rPr lang="sr-Latn-RS" i="1" baseline="-25000" smtClean="0">
                <a:solidFill>
                  <a:schemeClr val="bg1"/>
                </a:solidFill>
              </a:rPr>
              <a:t>,</a:t>
            </a:r>
            <a:r>
              <a:rPr lang="sr-Latn-RS" baseline="-25000" smtClean="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41440" y="2018274"/>
            <a:ext cx="731419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bg1"/>
                </a:solidFill>
              </a:rPr>
              <a:t>q</a:t>
            </a:r>
            <a:r>
              <a:rPr lang="en-US" i="1" baseline="-25000" smtClean="0">
                <a:solidFill>
                  <a:schemeClr val="bg1"/>
                </a:solidFill>
              </a:rPr>
              <a:t>dov</a:t>
            </a:r>
            <a:r>
              <a:rPr lang="sr-Latn-RS" i="1" baseline="-25000" smtClean="0">
                <a:solidFill>
                  <a:schemeClr val="bg1"/>
                </a:solidFill>
              </a:rPr>
              <a:t>,</a:t>
            </a:r>
            <a:r>
              <a:rPr lang="en-GB" baseline="-25000" smtClean="0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3609198" y="4442922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GB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7543800" y="4417060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GB" sz="1800" i="1" smtClean="0">
                <a:solidFill>
                  <a:srgbClr val="000099"/>
                </a:solidFill>
              </a:rPr>
              <a:t>s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230188" y="5311914"/>
            <a:ext cx="876141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15000"/>
              </a:spcBef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Kombinovani ciklus</a:t>
            </a:r>
            <a:r>
              <a:rPr lang="en-US">
                <a:solidFill>
                  <a:srgbClr val="000066"/>
                </a:solidFill>
              </a:rPr>
              <a:t> – </a:t>
            </a:r>
            <a:r>
              <a:rPr lang="sr-Cyrl-CS" smtClean="0">
                <a:solidFill>
                  <a:srgbClr val="000066"/>
                </a:solidFill>
              </a:rPr>
              <a:t>termodinamičk</a:t>
            </a:r>
            <a:r>
              <a:rPr lang="en-US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 osnov</a:t>
            </a:r>
            <a:r>
              <a:rPr lang="en-US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 rada savremenih dizel motora sa ubrizgavanjem </a:t>
            </a:r>
            <a:r>
              <a:rPr lang="sr-Cyrl-CS" smtClean="0">
                <a:solidFill>
                  <a:srgbClr val="000066"/>
                </a:solidFill>
              </a:rPr>
              <a:t>goriva</a:t>
            </a:r>
            <a:r>
              <a:rPr lang="en-GB" smtClean="0">
                <a:solidFill>
                  <a:srgbClr val="000066"/>
                </a:solidFill>
              </a:rPr>
              <a:t>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30188" y="1695676"/>
            <a:ext cx="8591550" cy="24191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smtClean="0">
                <a:solidFill>
                  <a:srgbClr val="000066"/>
                </a:solidFill>
              </a:rPr>
              <a:t> W – vat,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smtClean="0">
                <a:solidFill>
                  <a:srgbClr val="000066"/>
                </a:solidFill>
              </a:rPr>
              <a:t> 1 KS = 0,735 kW,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smtClean="0">
                <a:solidFill>
                  <a:srgbClr val="000066"/>
                </a:solidFill>
              </a:rPr>
              <a:t> 1 kW = 1,35962 KS,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smtClean="0">
                <a:solidFill>
                  <a:srgbClr val="000066"/>
                </a:solidFill>
              </a:rPr>
              <a:t> jedna KS potrebna je da se telo teško 75 kg podigne 60 m za 1 minut, 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smtClean="0">
                <a:solidFill>
                  <a:srgbClr val="000066"/>
                </a:solidFill>
              </a:rPr>
              <a:t> KS = 75 kg m/s ... prosečan </a:t>
            </a:r>
            <a:r>
              <a:rPr lang="sr-Latn-CS" sz="1800">
                <a:solidFill>
                  <a:srgbClr val="000066"/>
                </a:solidFill>
              </a:rPr>
              <a:t>konj </a:t>
            </a:r>
            <a:r>
              <a:rPr lang="sr-Latn-CS" sz="1800" smtClean="0">
                <a:solidFill>
                  <a:srgbClr val="000066"/>
                </a:solidFill>
              </a:rPr>
              <a:t>(“snažan” </a:t>
            </a:r>
            <a:r>
              <a:rPr lang="sr-Latn-CS" sz="1800">
                <a:solidFill>
                  <a:srgbClr val="000066"/>
                </a:solidFill>
              </a:rPr>
              <a:t>1 KS) u stanju je da predmet težak 75 kg </a:t>
            </a:r>
            <a:r>
              <a:rPr lang="sr-Latn-CS" sz="1800" smtClean="0">
                <a:solidFill>
                  <a:srgbClr val="000066"/>
                </a:solidFill>
              </a:rPr>
              <a:t>podigne za </a:t>
            </a:r>
            <a:r>
              <a:rPr lang="sr-Latn-CS" sz="1800">
                <a:solidFill>
                  <a:srgbClr val="000066"/>
                </a:solidFill>
              </a:rPr>
              <a:t>60 m vukući ga 1 minutu</a:t>
            </a:r>
            <a:r>
              <a:rPr lang="sr-Latn-CS" sz="1800" smtClean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28600" y="1023068"/>
            <a:ext cx="8591550" cy="394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800" smtClean="0">
                <a:solidFill>
                  <a:srgbClr val="000066"/>
                </a:solidFill>
              </a:rPr>
              <a:t>Jedinica za snagu – ?</a:t>
            </a:r>
            <a:endParaRPr lang="en-US" sz="18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3" name="Text Box 7"/>
          <p:cNvSpPr txBox="1">
            <a:spLocks noChangeArrowheads="1"/>
          </p:cNvSpPr>
          <p:nvPr/>
        </p:nvSpPr>
        <p:spPr bwMode="auto">
          <a:xfrm>
            <a:off x="230188" y="960438"/>
            <a:ext cx="11445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b="1"/>
              <a:t>Zadatak</a:t>
            </a:r>
          </a:p>
        </p:txBody>
      </p:sp>
      <p:sp>
        <p:nvSpPr>
          <p:cNvPr id="316424" name="Text Box 8"/>
          <p:cNvSpPr txBox="1">
            <a:spLocks noChangeArrowheads="1"/>
          </p:cNvSpPr>
          <p:nvPr/>
        </p:nvSpPr>
        <p:spPr bwMode="auto">
          <a:xfrm>
            <a:off x="230188" y="1719263"/>
            <a:ext cx="8577262" cy="411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Jednocilindrični četvorotaktni Oto motor ima sledeće karakteristike: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prečnik cilindra – 86 mm,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hod klipa – 100 mm,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početna temperatura – 47</a:t>
            </a:r>
            <a:r>
              <a:rPr lang="sr-Latn-CS" baseline="30000"/>
              <a:t>O</a:t>
            </a:r>
            <a:r>
              <a:rPr lang="sr-Latn-CS"/>
              <a:t>C,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početni pritisak – 1 bar,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maksimalna temperatura – 1800</a:t>
            </a:r>
            <a:r>
              <a:rPr lang="sr-Latn-CS" baseline="30000"/>
              <a:t>O</a:t>
            </a:r>
            <a:r>
              <a:rPr lang="sr-Latn-CS"/>
              <a:t>C,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stepen kompresije – 6,2,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broj obrtaja radilice – 1800 o/min.</a:t>
            </a:r>
          </a:p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CS"/>
              <a:t>Odrediti koristan rad i snagu u teorijskom dijagramu. Radno telo je vazduh.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4" name="Text Box 8"/>
          <p:cNvSpPr txBox="1">
            <a:spLocks noChangeArrowheads="1"/>
          </p:cNvSpPr>
          <p:nvPr/>
        </p:nvSpPr>
        <p:spPr bwMode="auto">
          <a:xfrm>
            <a:off x="230188" y="1036638"/>
            <a:ext cx="2162175" cy="228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Vazduh: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R</a:t>
            </a:r>
            <a:r>
              <a:rPr lang="sr-Latn-CS"/>
              <a:t>=287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c</a:t>
            </a:r>
            <a:r>
              <a:rPr lang="sr-Latn-CS" i="1" baseline="-25000"/>
              <a:t>v</a:t>
            </a:r>
            <a:r>
              <a:rPr lang="sr-Latn-CS"/>
              <a:t>=720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c</a:t>
            </a:r>
            <a:r>
              <a:rPr lang="sr-Latn-CS" i="1" baseline="-25000"/>
              <a:t>p</a:t>
            </a:r>
            <a:r>
              <a:rPr lang="sr-Latn-CS"/>
              <a:t>=1010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k</a:t>
            </a:r>
            <a:r>
              <a:rPr lang="sr-Latn-CS"/>
              <a:t>=1,4</a:t>
            </a:r>
            <a:endParaRPr lang="en-US"/>
          </a:p>
        </p:txBody>
      </p:sp>
      <p:sp>
        <p:nvSpPr>
          <p:cNvPr id="331785" name="Text Box 9"/>
          <p:cNvSpPr txBox="1">
            <a:spLocks noChangeArrowheads="1"/>
          </p:cNvSpPr>
          <p:nvPr/>
        </p:nvSpPr>
        <p:spPr bwMode="auto">
          <a:xfrm>
            <a:off x="268288" y="3984625"/>
            <a:ext cx="3429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Početna temperatura – 47</a:t>
            </a:r>
            <a:r>
              <a:rPr lang="sr-Latn-CS" baseline="30000"/>
              <a:t>O</a:t>
            </a:r>
            <a:r>
              <a:rPr lang="sr-Latn-CS"/>
              <a:t>C</a:t>
            </a:r>
            <a:endParaRPr lang="en-US"/>
          </a:p>
        </p:txBody>
      </p:sp>
      <p:pic>
        <p:nvPicPr>
          <p:cNvPr id="33178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7475" y="4062413"/>
            <a:ext cx="3338513" cy="377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1787" name="Text Box 11"/>
          <p:cNvSpPr txBox="1">
            <a:spLocks noChangeArrowheads="1"/>
          </p:cNvSpPr>
          <p:nvPr/>
        </p:nvSpPr>
        <p:spPr bwMode="auto">
          <a:xfrm>
            <a:off x="268288" y="4603750"/>
            <a:ext cx="2765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Početni pritisak – 1 bar</a:t>
            </a:r>
            <a:endParaRPr lang="en-US"/>
          </a:p>
        </p:txBody>
      </p:sp>
      <p:pic>
        <p:nvPicPr>
          <p:cNvPr id="33178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0175" y="4643438"/>
            <a:ext cx="2960688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1789" name="Text Box 13"/>
          <p:cNvSpPr txBox="1">
            <a:spLocks noChangeArrowheads="1"/>
          </p:cNvSpPr>
          <p:nvPr/>
        </p:nvSpPr>
        <p:spPr bwMode="auto">
          <a:xfrm>
            <a:off x="268288" y="5362575"/>
            <a:ext cx="34559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Maks. temperatura – 1800</a:t>
            </a:r>
            <a:r>
              <a:rPr lang="sr-Latn-CS" baseline="30000"/>
              <a:t>O</a:t>
            </a:r>
            <a:r>
              <a:rPr lang="sr-Latn-CS"/>
              <a:t>C</a:t>
            </a:r>
            <a:endParaRPr lang="en-US"/>
          </a:p>
        </p:txBody>
      </p:sp>
      <p:pic>
        <p:nvPicPr>
          <p:cNvPr id="331792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3988" y="5453063"/>
            <a:ext cx="4097337" cy="35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11" name="Group 10"/>
          <p:cNvGrpSpPr/>
          <p:nvPr/>
        </p:nvGrpSpPr>
        <p:grpSpPr>
          <a:xfrm>
            <a:off x="5562600" y="990600"/>
            <a:ext cx="3237967" cy="2549673"/>
            <a:chOff x="922020" y="3774927"/>
            <a:chExt cx="3237967" cy="2549673"/>
          </a:xfrm>
        </p:grpSpPr>
        <p:sp>
          <p:nvSpPr>
            <p:cNvPr id="12" name="Freeform 11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7" name="Freeform 16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28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6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2088717" y="990600"/>
            <a:ext cx="3778683" cy="2730961"/>
            <a:chOff x="863600" y="1098149"/>
            <a:chExt cx="3778683" cy="2730961"/>
          </a:xfrm>
        </p:grpSpPr>
        <p:cxnSp>
          <p:nvCxnSpPr>
            <p:cNvPr id="38" name="Straight Arrow Connector 37"/>
            <p:cNvCxnSpPr/>
            <p:nvPr/>
          </p:nvCxnSpPr>
          <p:spPr bwMode="auto">
            <a:xfrm flipV="1">
              <a:off x="1221740" y="1155060"/>
              <a:ext cx="0" cy="22860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863600" y="1098149"/>
              <a:ext cx="327334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99"/>
                  </a:solidFill>
                </a:rPr>
                <a:t>p</a:t>
              </a: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1676400" y="1774061"/>
              <a:ext cx="1920240" cy="955421"/>
            </a:xfrm>
            <a:custGeom>
              <a:avLst/>
              <a:gdLst>
                <a:gd name="connsiteX0" fmla="*/ 0 w 1280160"/>
                <a:gd name="connsiteY0" fmla="*/ 0 h 591820"/>
                <a:gd name="connsiteX1" fmla="*/ 584200 w 1280160"/>
                <a:gd name="connsiteY1" fmla="*/ 449580 h 591820"/>
                <a:gd name="connsiteX2" fmla="*/ 1280160 w 1280160"/>
                <a:gd name="connsiteY2" fmla="*/ 591820 h 59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591820">
                  <a:moveTo>
                    <a:pt x="0" y="0"/>
                  </a:moveTo>
                  <a:cubicBezTo>
                    <a:pt x="185420" y="175471"/>
                    <a:pt x="370840" y="350943"/>
                    <a:pt x="584200" y="449580"/>
                  </a:cubicBezTo>
                  <a:cubicBezTo>
                    <a:pt x="797560" y="548217"/>
                    <a:pt x="1038860" y="570018"/>
                    <a:pt x="1280160" y="591820"/>
                  </a:cubicBezTo>
                </a:path>
              </a:pathLst>
            </a:custGeom>
            <a:noFill/>
            <a:ln w="19050" cap="flat" cmpd="sng" algn="ctr">
              <a:solidFill>
                <a:srgbClr val="000066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1971041" y="1608673"/>
              <a:ext cx="1497330" cy="1463886"/>
            </a:xfrm>
            <a:custGeom>
              <a:avLst/>
              <a:gdLst>
                <a:gd name="connsiteX0" fmla="*/ 0 w 998220"/>
                <a:gd name="connsiteY0" fmla="*/ 0 h 906780"/>
                <a:gd name="connsiteX1" fmla="*/ 393700 w 998220"/>
                <a:gd name="connsiteY1" fmla="*/ 538480 h 906780"/>
                <a:gd name="connsiteX2" fmla="*/ 998220 w 998220"/>
                <a:gd name="connsiteY2" fmla="*/ 906780 h 90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906780">
                  <a:moveTo>
                    <a:pt x="0" y="0"/>
                  </a:moveTo>
                  <a:cubicBezTo>
                    <a:pt x="113665" y="193675"/>
                    <a:pt x="227330" y="387350"/>
                    <a:pt x="393700" y="538480"/>
                  </a:cubicBezTo>
                  <a:cubicBezTo>
                    <a:pt x="560070" y="689610"/>
                    <a:pt x="998220" y="906780"/>
                    <a:pt x="998220" y="906780"/>
                  </a:cubicBezTo>
                </a:path>
              </a:pathLst>
            </a:cu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 rot="2628319">
              <a:off x="2586864" y="249161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V="1">
              <a:off x="1219200" y="3429000"/>
              <a:ext cx="3383280" cy="254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4259094" y="3429000"/>
              <a:ext cx="312906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99"/>
                  </a:solidFill>
                </a:rPr>
                <a:t>v</a:t>
              </a: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45" name="Text Box 15"/>
            <p:cNvSpPr txBox="1">
              <a:spLocks noChangeArrowheads="1"/>
            </p:cNvSpPr>
            <p:nvPr/>
          </p:nvSpPr>
          <p:spPr bwMode="auto">
            <a:xfrm rot="444224">
              <a:off x="3444707" y="2607525"/>
              <a:ext cx="989118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400" i="1" smtClean="0">
                  <a:solidFill>
                    <a:srgbClr val="000099"/>
                  </a:solidFill>
                </a:rPr>
                <a:t>T</a:t>
              </a:r>
              <a:r>
                <a:rPr lang="en-US" sz="1400" smtClean="0">
                  <a:solidFill>
                    <a:srgbClr val="000099"/>
                  </a:solidFill>
                </a:rPr>
                <a:t>=const.</a:t>
              </a:r>
              <a:endParaRPr lang="en-US" sz="1400" baseline="-25000">
                <a:solidFill>
                  <a:srgbClr val="000099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406140" y="2857500"/>
              <a:ext cx="1236143" cy="383048"/>
              <a:chOff x="6460057" y="5327215"/>
              <a:chExt cx="1236143" cy="383048"/>
            </a:xfrm>
          </p:grpSpPr>
          <p:sp>
            <p:nvSpPr>
              <p:cNvPr id="47" name="Text Box 27"/>
              <p:cNvSpPr txBox="1">
                <a:spLocks noChangeArrowheads="1"/>
              </p:cNvSpPr>
              <p:nvPr/>
            </p:nvSpPr>
            <p:spPr bwMode="auto">
              <a:xfrm>
                <a:off x="6460057" y="5359398"/>
                <a:ext cx="1236143" cy="3508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400" i="1" smtClean="0">
                    <a:solidFill>
                      <a:schemeClr val="bg1"/>
                    </a:solidFill>
                  </a:rPr>
                  <a:t>p v  = const.</a:t>
                </a:r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Text Box 27"/>
              <p:cNvSpPr txBox="1">
                <a:spLocks noChangeArrowheads="1"/>
              </p:cNvSpPr>
              <p:nvPr/>
            </p:nvSpPr>
            <p:spPr bwMode="auto">
              <a:xfrm>
                <a:off x="6710688" y="5327215"/>
                <a:ext cx="330192" cy="3508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4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40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9" name="Text Box 9"/>
          <p:cNvSpPr txBox="1">
            <a:spLocks noChangeArrowheads="1"/>
          </p:cNvSpPr>
          <p:nvPr/>
        </p:nvSpPr>
        <p:spPr bwMode="auto">
          <a:xfrm>
            <a:off x="153988" y="1036638"/>
            <a:ext cx="27384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stepen kompresije–6,2</a:t>
            </a:r>
            <a:endParaRPr lang="en-US"/>
          </a:p>
        </p:txBody>
      </p:sp>
      <p:pic>
        <p:nvPicPr>
          <p:cNvPr id="33281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1463" y="974725"/>
            <a:ext cx="2581275" cy="700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28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1835150"/>
            <a:ext cx="4402137" cy="1290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2814" name="Text Box 14"/>
          <p:cNvSpPr txBox="1">
            <a:spLocks noChangeArrowheads="1"/>
          </p:cNvSpPr>
          <p:nvPr/>
        </p:nvSpPr>
        <p:spPr bwMode="auto">
          <a:xfrm>
            <a:off x="153988" y="3617913"/>
            <a:ext cx="3217862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prečnik cilindra:	d=0,086 m</a:t>
            </a:r>
          </a:p>
          <a:p>
            <a:pPr>
              <a:tabLst>
                <a:tab pos="409575" algn="l"/>
              </a:tabLst>
            </a:pPr>
            <a:r>
              <a:rPr lang="sr-Latn-CS"/>
              <a:t>hod klipa:	s=0,1 m</a:t>
            </a:r>
            <a:endParaRPr lang="en-US"/>
          </a:p>
        </p:txBody>
      </p:sp>
      <p:pic>
        <p:nvPicPr>
          <p:cNvPr id="332815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063" y="4567238"/>
            <a:ext cx="2125662" cy="137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2816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63" y="4579938"/>
            <a:ext cx="3263900" cy="1174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2817" name="Line 17"/>
          <p:cNvSpPr>
            <a:spLocks noChangeShapeType="1"/>
          </p:cNvSpPr>
          <p:nvPr/>
        </p:nvSpPr>
        <p:spPr bwMode="auto">
          <a:xfrm>
            <a:off x="2751138" y="5249863"/>
            <a:ext cx="530225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562600" y="990600"/>
            <a:ext cx="3237967" cy="2549673"/>
            <a:chOff x="922020" y="3774927"/>
            <a:chExt cx="3237967" cy="2549673"/>
          </a:xfrm>
        </p:grpSpPr>
        <p:sp>
          <p:nvSpPr>
            <p:cNvPr id="11" name="Freeform 10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27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33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28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328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4" grpId="0"/>
      <p:bldP spid="3328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8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63" y="1038225"/>
            <a:ext cx="4705350" cy="696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38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1987550"/>
            <a:ext cx="4402137" cy="1212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38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263" y="3808413"/>
            <a:ext cx="4173537" cy="1770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3836" name="Line 12"/>
          <p:cNvSpPr>
            <a:spLocks noChangeShapeType="1"/>
          </p:cNvSpPr>
          <p:nvPr/>
        </p:nvSpPr>
        <p:spPr bwMode="auto">
          <a:xfrm flipH="1">
            <a:off x="1649413" y="3821113"/>
            <a:ext cx="304800" cy="6842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3837" name="Text Box 13"/>
          <p:cNvSpPr txBox="1">
            <a:spLocks noChangeArrowheads="1"/>
          </p:cNvSpPr>
          <p:nvPr/>
        </p:nvSpPr>
        <p:spPr bwMode="auto">
          <a:xfrm>
            <a:off x="1898650" y="3897313"/>
            <a:ext cx="26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333838" name="Line 14"/>
          <p:cNvSpPr>
            <a:spLocks noChangeShapeType="1"/>
          </p:cNvSpPr>
          <p:nvPr/>
        </p:nvSpPr>
        <p:spPr bwMode="auto">
          <a:xfrm>
            <a:off x="322263" y="4643438"/>
            <a:ext cx="159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562600" y="990600"/>
            <a:ext cx="3237967" cy="2549673"/>
            <a:chOff x="922020" y="3774927"/>
            <a:chExt cx="3237967" cy="2549673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Oval 17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26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32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8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076325"/>
            <a:ext cx="4629150" cy="124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48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2822575"/>
            <a:ext cx="3870325" cy="187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4858" name="Line 10"/>
          <p:cNvSpPr>
            <a:spLocks noChangeShapeType="1"/>
          </p:cNvSpPr>
          <p:nvPr/>
        </p:nvSpPr>
        <p:spPr bwMode="auto">
          <a:xfrm flipH="1">
            <a:off x="1535113" y="2846388"/>
            <a:ext cx="304800" cy="6842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4859" name="Text Box 11"/>
          <p:cNvSpPr txBox="1">
            <a:spLocks noChangeArrowheads="1"/>
          </p:cNvSpPr>
          <p:nvPr/>
        </p:nvSpPr>
        <p:spPr bwMode="auto">
          <a:xfrm>
            <a:off x="1784350" y="2922588"/>
            <a:ext cx="26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334860" name="Line 12"/>
          <p:cNvSpPr>
            <a:spLocks noChangeShapeType="1"/>
          </p:cNvSpPr>
          <p:nvPr/>
        </p:nvSpPr>
        <p:spPr bwMode="auto">
          <a:xfrm>
            <a:off x="207963" y="3668713"/>
            <a:ext cx="159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62600" y="990600"/>
            <a:ext cx="3237967" cy="2549673"/>
            <a:chOff x="922020" y="3774927"/>
            <a:chExt cx="3237967" cy="2549673"/>
          </a:xfrm>
        </p:grpSpPr>
        <p:sp>
          <p:nvSpPr>
            <p:cNvPr id="9" name="Freeform 8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4" name="Freeform 13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25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3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8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923925"/>
            <a:ext cx="3946525" cy="1706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588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3429000"/>
            <a:ext cx="2808287" cy="1852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5" name="Group 4"/>
          <p:cNvGrpSpPr/>
          <p:nvPr/>
        </p:nvGrpSpPr>
        <p:grpSpPr>
          <a:xfrm>
            <a:off x="5562600" y="990600"/>
            <a:ext cx="3237967" cy="2549673"/>
            <a:chOff x="922020" y="3774927"/>
            <a:chExt cx="3237967" cy="2549673"/>
          </a:xfrm>
        </p:grpSpPr>
        <p:sp>
          <p:nvSpPr>
            <p:cNvPr id="6" name="Freeform 5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1" name="Freeform 10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Oval 13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chemeClr val="bg1"/>
                  </a:solidFill>
                </a:rPr>
                <a:t>q</a:t>
              </a:r>
              <a:r>
                <a:rPr lang="en-US" i="1" baseline="-25000" smtClean="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03" name="Text Box 7"/>
          <p:cNvSpPr txBox="1">
            <a:spLocks noChangeArrowheads="1"/>
          </p:cNvSpPr>
          <p:nvPr/>
        </p:nvSpPr>
        <p:spPr bwMode="auto">
          <a:xfrm>
            <a:off x="230188" y="960438"/>
            <a:ext cx="11445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b="1"/>
              <a:t>Zadatak</a:t>
            </a:r>
          </a:p>
        </p:txBody>
      </p:sp>
      <p:sp>
        <p:nvSpPr>
          <p:cNvPr id="336904" name="Text Box 8"/>
          <p:cNvSpPr txBox="1">
            <a:spLocks noChangeArrowheads="1"/>
          </p:cNvSpPr>
          <p:nvPr/>
        </p:nvSpPr>
        <p:spPr bwMode="auto">
          <a:xfrm>
            <a:off x="230188" y="1568450"/>
            <a:ext cx="8591550" cy="402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	Kombinovani Sabateov ciklus ima vazduh kao radno telo sa sledećim poznatim veličinama: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na početku kompresije pritisak i temperatura su p</a:t>
            </a:r>
            <a:r>
              <a:rPr lang="sr-Latn-CS" baseline="-25000"/>
              <a:t>1</a:t>
            </a:r>
            <a:r>
              <a:rPr lang="sr-Latn-CS"/>
              <a:t>=10</a:t>
            </a:r>
            <a:r>
              <a:rPr lang="sr-Latn-CS" baseline="30000"/>
              <a:t>5</a:t>
            </a:r>
            <a:r>
              <a:rPr lang="sr-Latn-CS"/>
              <a:t> Pa, T</a:t>
            </a:r>
            <a:r>
              <a:rPr lang="sr-Latn-CS" baseline="-25000"/>
              <a:t>1</a:t>
            </a:r>
            <a:r>
              <a:rPr lang="sr-Latn-CS"/>
              <a:t>=280 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maksimalna temperatura radnog tela u ciklusu je 1800 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stepen kompresije je 10,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ukupna dovedena količina toplote je 925 kJ/kg</a:t>
            </a:r>
            <a:r>
              <a:rPr lang="en-US"/>
              <a:t>.</a:t>
            </a:r>
            <a:endParaRPr lang="sr-Latn-CS"/>
          </a:p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CS"/>
              <a:t>	Potrebno je odrediti</a:t>
            </a:r>
            <a:r>
              <a:rPr lang="sr-Latn-CS" smtClean="0"/>
              <a:t>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mtClean="0"/>
              <a:t> veličine stanja u karakterističnim tačkama ciklusa,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mtClean="0"/>
              <a:t> </a:t>
            </a:r>
            <a:r>
              <a:rPr lang="sr-Latn-CS"/>
              <a:t>termodinamički stepen iskorišćenja.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8" name="Text Box 8"/>
          <p:cNvSpPr txBox="1">
            <a:spLocks noChangeArrowheads="1"/>
          </p:cNvSpPr>
          <p:nvPr/>
        </p:nvSpPr>
        <p:spPr bwMode="auto">
          <a:xfrm>
            <a:off x="230188" y="1036638"/>
            <a:ext cx="2162175" cy="228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Vazduh: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R</a:t>
            </a:r>
            <a:r>
              <a:rPr lang="sr-Latn-CS"/>
              <a:t>=287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c</a:t>
            </a:r>
            <a:r>
              <a:rPr lang="sr-Latn-CS" i="1" baseline="-25000"/>
              <a:t>v</a:t>
            </a:r>
            <a:r>
              <a:rPr lang="sr-Latn-CS"/>
              <a:t>=720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c</a:t>
            </a:r>
            <a:r>
              <a:rPr lang="sr-Latn-CS" i="1" baseline="-25000"/>
              <a:t>p</a:t>
            </a:r>
            <a:r>
              <a:rPr lang="sr-Latn-CS"/>
              <a:t>=1010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k</a:t>
            </a:r>
            <a:r>
              <a:rPr lang="sr-Latn-CS"/>
              <a:t>=1,4</a:t>
            </a:r>
            <a:endParaRPr lang="en-US"/>
          </a:p>
        </p:txBody>
      </p:sp>
      <p:pic>
        <p:nvPicPr>
          <p:cNvPr id="33792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3505200"/>
            <a:ext cx="4249737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793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4035425"/>
            <a:ext cx="4287837" cy="769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793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863" y="4870450"/>
            <a:ext cx="4957762" cy="1387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95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849313"/>
            <a:ext cx="3187700" cy="2436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8956" name="Line 12"/>
          <p:cNvSpPr>
            <a:spLocks noChangeShapeType="1"/>
          </p:cNvSpPr>
          <p:nvPr/>
        </p:nvSpPr>
        <p:spPr bwMode="auto">
          <a:xfrm flipH="1">
            <a:off x="1560513" y="877888"/>
            <a:ext cx="304800" cy="6842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957" name="Text Box 13"/>
          <p:cNvSpPr txBox="1">
            <a:spLocks noChangeArrowheads="1"/>
          </p:cNvSpPr>
          <p:nvPr/>
        </p:nvSpPr>
        <p:spPr bwMode="auto">
          <a:xfrm>
            <a:off x="1809750" y="954088"/>
            <a:ext cx="26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338958" name="Line 14"/>
          <p:cNvSpPr>
            <a:spLocks noChangeShapeType="1"/>
          </p:cNvSpPr>
          <p:nvPr/>
        </p:nvSpPr>
        <p:spPr bwMode="auto">
          <a:xfrm>
            <a:off x="233363" y="1700213"/>
            <a:ext cx="159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3895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3960813"/>
            <a:ext cx="2959100" cy="763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39" name="Group 38"/>
          <p:cNvGrpSpPr/>
          <p:nvPr/>
        </p:nvGrpSpPr>
        <p:grpSpPr>
          <a:xfrm>
            <a:off x="5474970" y="1115525"/>
            <a:ext cx="3059430" cy="2614692"/>
            <a:chOff x="5474970" y="1115525"/>
            <a:chExt cx="3059430" cy="2614692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6484620" y="1699765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Freeform 8"/>
            <p:cNvSpPr>
              <a:spLocks noChangeAspect="1"/>
            </p:cNvSpPr>
            <p:nvPr/>
          </p:nvSpPr>
          <p:spPr bwMode="auto">
            <a:xfrm rot="20117235">
              <a:off x="6774867" y="174601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5829300" y="114132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5840730" y="333651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5474970" y="111552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 bwMode="auto">
            <a:xfrm rot="20458628">
              <a:off x="7093851" y="1533928"/>
              <a:ext cx="731520" cy="1234235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V="1">
              <a:off x="6480810" y="1657855"/>
              <a:ext cx="0" cy="36576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8020050" y="262559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 rot="2628319">
              <a:off x="6445605" y="19840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2628319">
              <a:off x="6445150" y="166431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2628319">
              <a:off x="7981342" y="30491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7981850" y="257596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8012430" y="29718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7936230" y="231648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6229350" y="19431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6320790" y="13754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24" name="Group 39"/>
            <p:cNvGrpSpPr/>
            <p:nvPr/>
          </p:nvGrpSpPr>
          <p:grpSpPr>
            <a:xfrm>
              <a:off x="7162800" y="1752600"/>
              <a:ext cx="1371600" cy="483561"/>
              <a:chOff x="1805940" y="2880360"/>
              <a:chExt cx="1371600" cy="483561"/>
            </a:xfrm>
          </p:grpSpPr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38"/>
            <p:cNvGrpSpPr/>
            <p:nvPr/>
          </p:nvGrpSpPr>
          <p:grpSpPr>
            <a:xfrm rot="1690932">
              <a:off x="6351270" y="2695525"/>
              <a:ext cx="1371600" cy="483561"/>
              <a:chOff x="1089660" y="3936039"/>
              <a:chExt cx="1371600" cy="483561"/>
            </a:xfrm>
          </p:grpSpPr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Oval 33"/>
            <p:cNvSpPr/>
            <p:nvPr/>
          </p:nvSpPr>
          <p:spPr bwMode="auto">
            <a:xfrm rot="2628319">
              <a:off x="6893040" y="1664873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6815916" y="1379223"/>
              <a:ext cx="3674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r>
                <a:rPr lang="en-GB" sz="1600" smtClean="0">
                  <a:solidFill>
                    <a:srgbClr val="000099"/>
                  </a:solidFill>
                </a:rPr>
                <a:t>`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8136890" y="3360885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GB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97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228725"/>
            <a:ext cx="4781550" cy="398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9977" name="Text Box 9"/>
          <p:cNvSpPr txBox="1">
            <a:spLocks noChangeArrowheads="1"/>
          </p:cNvSpPr>
          <p:nvPr/>
        </p:nvSpPr>
        <p:spPr bwMode="auto">
          <a:xfrm>
            <a:off x="153988" y="1947863"/>
            <a:ext cx="4316412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maksimalna temperatura radnog tela</a:t>
            </a:r>
            <a:endParaRPr lang="en-US"/>
          </a:p>
          <a:p>
            <a:pPr>
              <a:tabLst>
                <a:tab pos="409575" algn="l"/>
              </a:tabLst>
            </a:pPr>
            <a:r>
              <a:rPr lang="sr-Latn-CS"/>
              <a:t>u ciklusu je 1800 K</a:t>
            </a:r>
            <a:r>
              <a:rPr lang="en-US"/>
              <a:t> – T</a:t>
            </a:r>
            <a:r>
              <a:rPr lang="en-US" baseline="-25000"/>
              <a:t>3`</a:t>
            </a:r>
            <a:r>
              <a:rPr lang="en-US"/>
              <a:t>=1800 K</a:t>
            </a:r>
          </a:p>
        </p:txBody>
      </p:sp>
      <p:pic>
        <p:nvPicPr>
          <p:cNvPr id="33997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113" y="1139825"/>
            <a:ext cx="45085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9979" name="Line 11"/>
          <p:cNvSpPr>
            <a:spLocks noChangeShapeType="1"/>
          </p:cNvSpPr>
          <p:nvPr/>
        </p:nvSpPr>
        <p:spPr bwMode="auto">
          <a:xfrm flipH="1">
            <a:off x="1839913" y="1744663"/>
            <a:ext cx="784225" cy="25955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9980" name="Text Box 12"/>
          <p:cNvSpPr txBox="1">
            <a:spLocks noChangeArrowheads="1"/>
          </p:cNvSpPr>
          <p:nvPr/>
        </p:nvSpPr>
        <p:spPr bwMode="auto">
          <a:xfrm>
            <a:off x="230188" y="3162300"/>
            <a:ext cx="3954462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ukupna dovedena količina toplote</a:t>
            </a:r>
            <a:endParaRPr lang="en-US"/>
          </a:p>
          <a:p>
            <a:pPr>
              <a:tabLst>
                <a:tab pos="409575" algn="l"/>
              </a:tabLst>
            </a:pPr>
            <a:r>
              <a:rPr lang="sr-Latn-CS"/>
              <a:t>je 925 kJ/kg</a:t>
            </a:r>
            <a:r>
              <a:rPr lang="en-US"/>
              <a:t> – q</a:t>
            </a:r>
            <a:r>
              <a:rPr lang="en-US" baseline="-25000"/>
              <a:t>23`</a:t>
            </a:r>
            <a:r>
              <a:rPr lang="en-US"/>
              <a:t>= </a:t>
            </a:r>
            <a:r>
              <a:rPr lang="sr-Latn-CS"/>
              <a:t>925 kJ/kg</a:t>
            </a:r>
            <a:endParaRPr lang="en-US"/>
          </a:p>
        </p:txBody>
      </p:sp>
      <p:pic>
        <p:nvPicPr>
          <p:cNvPr id="339981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163" y="4491038"/>
            <a:ext cx="3665537" cy="800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5474970" y="1115525"/>
            <a:ext cx="3059430" cy="2614692"/>
            <a:chOff x="5474970" y="1115525"/>
            <a:chExt cx="3059430" cy="2614692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6484620" y="1699765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Freeform 10"/>
            <p:cNvSpPr>
              <a:spLocks noChangeAspect="1"/>
            </p:cNvSpPr>
            <p:nvPr/>
          </p:nvSpPr>
          <p:spPr bwMode="auto">
            <a:xfrm rot="20117235">
              <a:off x="6774867" y="174601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5829300" y="114132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840730" y="333651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5474970" y="111552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 rot="20458628">
              <a:off x="7093851" y="1533928"/>
              <a:ext cx="731520" cy="1234235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flipV="1">
              <a:off x="6480810" y="1657855"/>
              <a:ext cx="0" cy="36576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8020050" y="262559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Oval 17"/>
            <p:cNvSpPr/>
            <p:nvPr/>
          </p:nvSpPr>
          <p:spPr bwMode="auto">
            <a:xfrm rot="2628319">
              <a:off x="6445605" y="19840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6445150" y="166431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7981342" y="30491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7981850" y="257596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8012430" y="29718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7936230" y="231648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6229350" y="19431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6320790" y="13754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26" name="Group 39"/>
            <p:cNvGrpSpPr/>
            <p:nvPr/>
          </p:nvGrpSpPr>
          <p:grpSpPr>
            <a:xfrm>
              <a:off x="7162800" y="1752600"/>
              <a:ext cx="1371600" cy="483561"/>
              <a:chOff x="1805940" y="2880360"/>
              <a:chExt cx="1371600" cy="483561"/>
            </a:xfrm>
          </p:grpSpPr>
          <p:sp>
            <p:nvSpPr>
              <p:cNvPr id="33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38"/>
            <p:cNvGrpSpPr/>
            <p:nvPr/>
          </p:nvGrpSpPr>
          <p:grpSpPr>
            <a:xfrm rot="1690932">
              <a:off x="6351270" y="2695525"/>
              <a:ext cx="1371600" cy="483561"/>
              <a:chOff x="1089660" y="3936039"/>
              <a:chExt cx="1371600" cy="483561"/>
            </a:xfrm>
          </p:grpSpPr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Oval 27"/>
            <p:cNvSpPr/>
            <p:nvPr/>
          </p:nvSpPr>
          <p:spPr bwMode="auto">
            <a:xfrm rot="2628319">
              <a:off x="6893040" y="1664873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6815916" y="1379223"/>
              <a:ext cx="3674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r>
                <a:rPr lang="en-GB" sz="1600" smtClean="0">
                  <a:solidFill>
                    <a:srgbClr val="000099"/>
                  </a:solidFill>
                </a:rPr>
                <a:t>`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8136890" y="3360885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GB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3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30188" y="1098352"/>
            <a:ext cx="8591550" cy="46166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i="1">
                <a:solidFill>
                  <a:srgbClr val="000066"/>
                </a:solidFill>
              </a:rPr>
              <a:t>Klipni motori unutrašnjeg </a:t>
            </a:r>
            <a:r>
              <a:rPr lang="sr-Cyrl-CS" i="1" smtClean="0">
                <a:solidFill>
                  <a:srgbClr val="000066"/>
                </a:solidFill>
              </a:rPr>
              <a:t>sagorevanja</a:t>
            </a:r>
            <a:r>
              <a:rPr lang="sr-Latn-RS" smtClean="0">
                <a:solidFill>
                  <a:srgbClr val="000066"/>
                </a:solidFill>
              </a:rPr>
              <a:t>:</a:t>
            </a:r>
          </a:p>
          <a:p>
            <a:pPr algn="ctr"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hemijsk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r>
              <a:rPr lang="sr-Cyrl-CS" smtClean="0">
                <a:solidFill>
                  <a:srgbClr val="000066"/>
                </a:solidFill>
              </a:rPr>
              <a:t> energij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r>
              <a:rPr lang="sr-Cyrl-CS" smtClean="0">
                <a:solidFill>
                  <a:srgbClr val="000066"/>
                </a:solidFill>
              </a:rPr>
              <a:t> goriv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</a:p>
          <a:p>
            <a:pPr algn="ctr">
              <a:tabLst>
                <a:tab pos="409575" algn="l"/>
              </a:tabLst>
            </a:pPr>
            <a:endParaRPr lang="sr-Latn-RS" smtClean="0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sagorevanj</a:t>
            </a:r>
            <a:r>
              <a:rPr lang="sr-Latn-RS" smtClean="0">
                <a:solidFill>
                  <a:srgbClr val="000066"/>
                </a:solidFill>
              </a:rPr>
              <a:t>e</a:t>
            </a:r>
          </a:p>
          <a:p>
            <a:pPr algn="ctr">
              <a:tabLst>
                <a:tab pos="409575" algn="l"/>
              </a:tabLst>
            </a:pPr>
            <a:endParaRPr lang="sr-Latn-RS" smtClean="0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transform</a:t>
            </a:r>
            <a:r>
              <a:rPr lang="sr-Latn-RS" smtClean="0">
                <a:solidFill>
                  <a:srgbClr val="000066"/>
                </a:solidFill>
              </a:rPr>
              <a:t>acija </a:t>
            </a:r>
            <a:r>
              <a:rPr lang="sr-Cyrl-CS" smtClean="0">
                <a:solidFill>
                  <a:srgbClr val="000066"/>
                </a:solidFill>
              </a:rPr>
              <a:t>u </a:t>
            </a:r>
            <a:r>
              <a:rPr lang="sr-Cyrl-CS">
                <a:solidFill>
                  <a:srgbClr val="000066"/>
                </a:solidFill>
              </a:rPr>
              <a:t>potencijalnu energiju produkata </a:t>
            </a:r>
            <a:r>
              <a:rPr lang="sr-Cyrl-CS" smtClean="0">
                <a:solidFill>
                  <a:srgbClr val="000066"/>
                </a:solidFill>
              </a:rPr>
              <a:t>sagorevanja</a:t>
            </a:r>
            <a:endParaRPr lang="sr-Latn-RS" smtClean="0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endParaRPr lang="sr-Latn-RS" smtClean="0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širenje</a:t>
            </a:r>
            <a:endParaRPr lang="sr-Latn-RS" smtClean="0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endParaRPr lang="sr-Latn-RS" smtClean="0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mehaničk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r>
              <a:rPr lang="sr-Cyrl-CS" smtClean="0">
                <a:solidFill>
                  <a:srgbClr val="000066"/>
                </a:solidFill>
              </a:rPr>
              <a:t> energij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4563908" y="1960970"/>
            <a:ext cx="0" cy="5486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4563908" y="2912728"/>
            <a:ext cx="0" cy="5486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4563908" y="3830500"/>
            <a:ext cx="0" cy="5486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563908" y="4717252"/>
            <a:ext cx="0" cy="5486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Text Box 7"/>
          <p:cNvSpPr txBox="1">
            <a:spLocks noChangeArrowheads="1"/>
          </p:cNvSpPr>
          <p:nvPr/>
        </p:nvSpPr>
        <p:spPr bwMode="auto">
          <a:xfrm rot="19151186">
            <a:off x="362163" y="4344911"/>
            <a:ext cx="1906291" cy="1351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K</a:t>
            </a:r>
            <a:r>
              <a:rPr lang="sr-Cyrl-CS" smtClean="0">
                <a:solidFill>
                  <a:srgbClr val="000066"/>
                </a:solidFill>
              </a:rPr>
              <a:t>lasifikacija: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dvotaktni </a:t>
            </a:r>
            <a:r>
              <a:rPr lang="sr-Cyrl-CS">
                <a:solidFill>
                  <a:srgbClr val="000066"/>
                </a:solidFill>
              </a:rPr>
              <a:t>i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četvorotaktni 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2013363">
            <a:off x="6873557" y="4435912"/>
            <a:ext cx="1694695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K</a:t>
            </a:r>
            <a:r>
              <a:rPr lang="sr-Cyrl-CS" smtClean="0">
                <a:solidFill>
                  <a:srgbClr val="000066"/>
                </a:solidFill>
              </a:rPr>
              <a:t>lasifikacija: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it-IT" smtClean="0">
                <a:solidFill>
                  <a:srgbClr val="000066"/>
                </a:solidFill>
              </a:rPr>
              <a:t>oto motori i</a:t>
            </a: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it-IT" smtClean="0">
                <a:solidFill>
                  <a:srgbClr val="000066"/>
                </a:solidFill>
              </a:rPr>
              <a:t>dizel motori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00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849313"/>
            <a:ext cx="5008562" cy="1878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41001" name="Line 9"/>
          <p:cNvSpPr>
            <a:spLocks noChangeShapeType="1"/>
          </p:cNvSpPr>
          <p:nvPr/>
        </p:nvSpPr>
        <p:spPr bwMode="auto">
          <a:xfrm flipH="1">
            <a:off x="1560513" y="877888"/>
            <a:ext cx="304800" cy="6842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1809750" y="954088"/>
            <a:ext cx="26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341003" name="Line 11"/>
          <p:cNvSpPr>
            <a:spLocks noChangeShapeType="1"/>
          </p:cNvSpPr>
          <p:nvPr/>
        </p:nvSpPr>
        <p:spPr bwMode="auto">
          <a:xfrm>
            <a:off x="233363" y="1700213"/>
            <a:ext cx="159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4100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3259138"/>
            <a:ext cx="4249737" cy="191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41005" name="Line 13"/>
          <p:cNvSpPr>
            <a:spLocks noChangeShapeType="1"/>
          </p:cNvSpPr>
          <p:nvPr/>
        </p:nvSpPr>
        <p:spPr bwMode="auto">
          <a:xfrm flipH="1">
            <a:off x="1725613" y="3248025"/>
            <a:ext cx="304800" cy="6842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1006" name="Text Box 14"/>
          <p:cNvSpPr txBox="1">
            <a:spLocks noChangeArrowheads="1"/>
          </p:cNvSpPr>
          <p:nvPr/>
        </p:nvSpPr>
        <p:spPr bwMode="auto">
          <a:xfrm>
            <a:off x="1974850" y="3324225"/>
            <a:ext cx="26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>
            <a:off x="246063" y="4070350"/>
            <a:ext cx="159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41008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063" y="5480050"/>
            <a:ext cx="1973262" cy="681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5474970" y="1115525"/>
            <a:ext cx="3059430" cy="2614692"/>
            <a:chOff x="5474970" y="1115525"/>
            <a:chExt cx="3059430" cy="2614692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6484620" y="1699765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Freeform 13"/>
            <p:cNvSpPr>
              <a:spLocks noChangeAspect="1"/>
            </p:cNvSpPr>
            <p:nvPr/>
          </p:nvSpPr>
          <p:spPr bwMode="auto">
            <a:xfrm rot="20117235">
              <a:off x="6774867" y="174601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H="1" flipV="1">
              <a:off x="5829300" y="114132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840730" y="333651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5474970" y="111552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 rot="20458628">
              <a:off x="7093851" y="1533928"/>
              <a:ext cx="731520" cy="1234235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6480810" y="1657855"/>
              <a:ext cx="0" cy="36576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8020050" y="262559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Oval 20"/>
            <p:cNvSpPr/>
            <p:nvPr/>
          </p:nvSpPr>
          <p:spPr bwMode="auto">
            <a:xfrm rot="2628319">
              <a:off x="6445605" y="19840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 rot="2628319">
              <a:off x="6445150" y="166431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 rot="2628319">
              <a:off x="7981342" y="30491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 rot="2628319">
              <a:off x="7981850" y="257596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8012430" y="29718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7936230" y="231648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6229350" y="19431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6320790" y="13754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29" name="Group 39"/>
            <p:cNvGrpSpPr/>
            <p:nvPr/>
          </p:nvGrpSpPr>
          <p:grpSpPr>
            <a:xfrm>
              <a:off x="7162800" y="1752600"/>
              <a:ext cx="1371600" cy="483561"/>
              <a:chOff x="1805940" y="2880360"/>
              <a:chExt cx="1371600" cy="483561"/>
            </a:xfrm>
          </p:grpSpPr>
          <p:sp>
            <p:nvSpPr>
              <p:cNvPr id="36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" name="Group 38"/>
            <p:cNvGrpSpPr/>
            <p:nvPr/>
          </p:nvGrpSpPr>
          <p:grpSpPr>
            <a:xfrm rot="1690932">
              <a:off x="6351270" y="2695525"/>
              <a:ext cx="1371600" cy="483561"/>
              <a:chOff x="1089660" y="3936039"/>
              <a:chExt cx="1371600" cy="483561"/>
            </a:xfrm>
          </p:grpSpPr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" name="Oval 30"/>
            <p:cNvSpPr/>
            <p:nvPr/>
          </p:nvSpPr>
          <p:spPr bwMode="auto">
            <a:xfrm rot="2628319">
              <a:off x="6893040" y="1664873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6815916" y="1379223"/>
              <a:ext cx="3674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r>
                <a:rPr lang="en-GB" sz="1600" smtClean="0">
                  <a:solidFill>
                    <a:srgbClr val="000099"/>
                  </a:solidFill>
                </a:rPr>
                <a:t>`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8136890" y="3360885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GB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02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923925"/>
            <a:ext cx="3643312" cy="1223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4202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2670175"/>
            <a:ext cx="4173537" cy="63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4202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" y="3808413"/>
            <a:ext cx="3413125" cy="2151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5474970" y="1115525"/>
            <a:ext cx="3059430" cy="2614692"/>
            <a:chOff x="5474970" y="1115525"/>
            <a:chExt cx="3059430" cy="2614692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6484620" y="1699765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Freeform 7"/>
            <p:cNvSpPr>
              <a:spLocks noChangeAspect="1"/>
            </p:cNvSpPr>
            <p:nvPr/>
          </p:nvSpPr>
          <p:spPr bwMode="auto">
            <a:xfrm rot="20117235">
              <a:off x="6774867" y="174601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 flipV="1">
              <a:off x="5829300" y="114132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5840730" y="333651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5474970" y="111552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2" name="Freeform 11"/>
            <p:cNvSpPr>
              <a:spLocks noChangeAspect="1"/>
            </p:cNvSpPr>
            <p:nvPr/>
          </p:nvSpPr>
          <p:spPr bwMode="auto">
            <a:xfrm rot="20458628">
              <a:off x="7093851" y="1533928"/>
              <a:ext cx="731520" cy="1234235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flipV="1">
              <a:off x="6480810" y="1657855"/>
              <a:ext cx="0" cy="36576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8020050" y="262559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 rot="2628319">
              <a:off x="6445605" y="19840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2628319">
              <a:off x="6445150" y="166431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2628319">
              <a:off x="7981342" y="30491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2628319">
              <a:off x="7981850" y="257596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8012430" y="29718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7936230" y="231648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4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6229350" y="19431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2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6320790" y="13754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grpSp>
          <p:nvGrpSpPr>
            <p:cNvPr id="23" name="Group 39"/>
            <p:cNvGrpSpPr/>
            <p:nvPr/>
          </p:nvGrpSpPr>
          <p:grpSpPr>
            <a:xfrm>
              <a:off x="7162800" y="1752600"/>
              <a:ext cx="1371600" cy="483561"/>
              <a:chOff x="1805940" y="2880360"/>
              <a:chExt cx="1371600" cy="483561"/>
            </a:xfrm>
          </p:grpSpPr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Group 38"/>
            <p:cNvGrpSpPr/>
            <p:nvPr/>
          </p:nvGrpSpPr>
          <p:grpSpPr>
            <a:xfrm rot="1690932">
              <a:off x="6351270" y="2695525"/>
              <a:ext cx="1371600" cy="483561"/>
              <a:chOff x="1089660" y="3936039"/>
              <a:chExt cx="1371600" cy="483561"/>
            </a:xfrm>
          </p:grpSpPr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 smtClean="0">
                    <a:solidFill>
                      <a:schemeClr val="bg1"/>
                    </a:solidFill>
                  </a:rPr>
                  <a:t>=</a:t>
                </a:r>
                <a:r>
                  <a:rPr lang="en-US" sz="1800" i="1" smtClean="0">
                    <a:solidFill>
                      <a:schemeClr val="bg1"/>
                    </a:solidFill>
                  </a:rPr>
                  <a:t> C</a:t>
                </a:r>
                <a:endParaRPr lang="en-US" sz="18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5" name="Oval 24"/>
            <p:cNvSpPr/>
            <p:nvPr/>
          </p:nvSpPr>
          <p:spPr bwMode="auto">
            <a:xfrm rot="2628319">
              <a:off x="6893040" y="1664873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6815916" y="1379223"/>
              <a:ext cx="3674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99"/>
                  </a:solidFill>
                </a:rPr>
                <a:t>3</a:t>
              </a:r>
              <a:r>
                <a:rPr lang="en-GB" sz="1600" smtClean="0">
                  <a:solidFill>
                    <a:srgbClr val="000099"/>
                  </a:solidFill>
                </a:rPr>
                <a:t>`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8136890" y="3360885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GB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04800" y="1048941"/>
            <a:ext cx="8516938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O</a:t>
            </a:r>
            <a:r>
              <a:rPr lang="sr-Latn-RS" smtClean="0">
                <a:solidFill>
                  <a:srgbClr val="000066"/>
                </a:solidFill>
              </a:rPr>
              <a:t>to </a:t>
            </a:r>
            <a:r>
              <a:rPr lang="sr-Latn-CS" smtClean="0">
                <a:solidFill>
                  <a:srgbClr val="000066"/>
                </a:solidFill>
              </a:rPr>
              <a:t>motor: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smeša </a:t>
            </a:r>
            <a:r>
              <a:rPr lang="sr-Latn-CS">
                <a:solidFill>
                  <a:srgbClr val="000066"/>
                </a:solidFill>
              </a:rPr>
              <a:t>goriva i vazduha </a:t>
            </a:r>
            <a:r>
              <a:rPr lang="sr-Latn-CS" smtClean="0">
                <a:solidFill>
                  <a:srgbClr val="000066"/>
                </a:solidFill>
              </a:rPr>
              <a:t>ostvaruje se </a:t>
            </a:r>
            <a:r>
              <a:rPr lang="sr-Latn-CS">
                <a:solidFill>
                  <a:srgbClr val="000066"/>
                </a:solidFill>
              </a:rPr>
              <a:t>izvan cilindra motora</a:t>
            </a:r>
            <a:r>
              <a:rPr lang="sr-Latn-C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smeša se usisava u cilindar motora,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smeša se, nakon procesa sabijanja, </a:t>
            </a:r>
            <a:r>
              <a:rPr lang="sr-Latn-CS">
                <a:solidFill>
                  <a:srgbClr val="000066"/>
                </a:solidFill>
              </a:rPr>
              <a:t>pali električnom varnicom</a:t>
            </a:r>
            <a:r>
              <a:rPr lang="sr-Latn-CS" smtClean="0">
                <a:solidFill>
                  <a:srgbClr val="000066"/>
                </a:solidFill>
              </a:rPr>
              <a:t>,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04800" y="3499009"/>
            <a:ext cx="8516938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Dizel </a:t>
            </a:r>
            <a:r>
              <a:rPr lang="sr-Latn-CS" smtClean="0">
                <a:solidFill>
                  <a:srgbClr val="000066"/>
                </a:solidFill>
              </a:rPr>
              <a:t>motor: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vazduh se </a:t>
            </a:r>
            <a:r>
              <a:rPr lang="vi-VN" smtClean="0">
                <a:solidFill>
                  <a:srgbClr val="000066"/>
                </a:solidFill>
              </a:rPr>
              <a:t>usisava u cilindar </a:t>
            </a:r>
            <a:r>
              <a:rPr lang="sr-Latn-RS" smtClean="0">
                <a:solidFill>
                  <a:srgbClr val="000066"/>
                </a:solidFill>
              </a:rPr>
              <a:t>motora,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v</a:t>
            </a:r>
            <a:r>
              <a:rPr lang="vi-VN" smtClean="0">
                <a:solidFill>
                  <a:srgbClr val="000066"/>
                </a:solidFill>
              </a:rPr>
              <a:t>azduh</a:t>
            </a:r>
            <a:r>
              <a:rPr lang="sr-Latn-RS" smtClean="0">
                <a:solidFill>
                  <a:srgbClr val="000066"/>
                </a:solidFill>
              </a:rPr>
              <a:t>u se nakon sabijanja, u cilndru motora, dodaje </a:t>
            </a:r>
            <a:r>
              <a:rPr lang="vi-VN" smtClean="0">
                <a:solidFill>
                  <a:srgbClr val="000066"/>
                </a:solidFill>
              </a:rPr>
              <a:t>goriv</a:t>
            </a:r>
            <a:r>
              <a:rPr lang="sr-Latn-RS" smtClean="0">
                <a:solidFill>
                  <a:srgbClr val="000066"/>
                </a:solidFill>
              </a:rPr>
              <a:t>o koje se meša sa </a:t>
            </a:r>
            <a:r>
              <a:rPr lang="vi-VN" smtClean="0">
                <a:solidFill>
                  <a:srgbClr val="000066"/>
                </a:solidFill>
              </a:rPr>
              <a:t>vazduhom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vi-VN" smtClean="0">
                <a:solidFill>
                  <a:srgbClr val="000066"/>
                </a:solidFill>
              </a:rPr>
              <a:t>samoupaljenj</a:t>
            </a:r>
            <a:r>
              <a:rPr lang="sr-Latn-RS" smtClean="0">
                <a:solidFill>
                  <a:srgbClr val="000066"/>
                </a:solidFill>
              </a:rPr>
              <a:t>e</a:t>
            </a:r>
            <a:r>
              <a:rPr lang="vi-VN" smtClean="0">
                <a:solidFill>
                  <a:srgbClr val="000066"/>
                </a:solidFill>
              </a:rPr>
              <a:t> i sagorevanje.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30188" y="923925"/>
            <a:ext cx="4974439" cy="4612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2200" b="1">
                <a:solidFill>
                  <a:srgbClr val="000066"/>
                </a:solidFill>
              </a:rPr>
              <a:t>P</a:t>
            </a:r>
            <a:r>
              <a:rPr lang="en-US" sz="2200" b="1">
                <a:solidFill>
                  <a:srgbClr val="000066"/>
                </a:solidFill>
              </a:rPr>
              <a:t>rincip rada </a:t>
            </a:r>
            <a:r>
              <a:rPr lang="sr-Latn-CS" sz="2200" b="1">
                <a:solidFill>
                  <a:srgbClr val="000066"/>
                </a:solidFill>
              </a:rPr>
              <a:t>četvorotaktnog motora</a:t>
            </a:r>
            <a:endParaRPr lang="en-US" sz="2200" b="1">
              <a:solidFill>
                <a:srgbClr val="000066"/>
              </a:solidFill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066800" y="2209800"/>
            <a:ext cx="0" cy="34244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SMT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5105400" y="1905000"/>
            <a:ext cx="320040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Taktovi r</a:t>
            </a:r>
            <a:r>
              <a:rPr lang="sr-Cyrl-CS">
                <a:solidFill>
                  <a:srgbClr val="000066"/>
                </a:solidFill>
              </a:rPr>
              <a:t>adn</a:t>
            </a:r>
            <a:r>
              <a:rPr lang="sr-Latn-CS">
                <a:solidFill>
                  <a:srgbClr val="000066"/>
                </a:solidFill>
              </a:rPr>
              <a:t>og</a:t>
            </a:r>
            <a:r>
              <a:rPr lang="sr-Cyrl-CS">
                <a:solidFill>
                  <a:srgbClr val="000066"/>
                </a:solidFill>
              </a:rPr>
              <a:t> ciklus</a:t>
            </a:r>
            <a:r>
              <a:rPr lang="sr-Latn-CS" smtClean="0">
                <a:solidFill>
                  <a:srgbClr val="000066"/>
                </a:solidFill>
              </a:rPr>
              <a:t>a</a:t>
            </a:r>
            <a:r>
              <a:rPr lang="sr-Latn-RS" smtClean="0">
                <a:solidFill>
                  <a:srgbClr val="000066"/>
                </a:solidFill>
              </a:rPr>
              <a:t>:</a:t>
            </a:r>
            <a:endParaRPr lang="sr-Latn-CS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usisavanje,</a:t>
            </a:r>
            <a:endParaRPr lang="sr-Latn-RS" smtClean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kompresi</a:t>
            </a:r>
            <a:r>
              <a:rPr lang="sr-Latn-CS">
                <a:solidFill>
                  <a:srgbClr val="000066"/>
                </a:solidFill>
              </a:rPr>
              <a:t>j</a:t>
            </a:r>
            <a:r>
              <a:rPr lang="sr-Cyrl-CS" smtClean="0">
                <a:solidFill>
                  <a:srgbClr val="000066"/>
                </a:solidFill>
              </a:rPr>
              <a:t>a,</a:t>
            </a:r>
            <a:endParaRPr lang="sr-Latn-RS" smtClean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ekspanzija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izduvavanje</a:t>
            </a:r>
            <a:r>
              <a:rPr lang="sr-Cyrl-CS">
                <a:solidFill>
                  <a:srgbClr val="000066"/>
                </a:solidFill>
              </a:rPr>
              <a:t>. 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49268" y="2718248"/>
            <a:ext cx="0" cy="292608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066800" y="1793736"/>
            <a:ext cx="0" cy="384048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SMT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810000" y="1676400"/>
            <a:ext cx="5011738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Takt </a:t>
            </a:r>
            <a:r>
              <a:rPr lang="sr-Latn-CS" smtClean="0">
                <a:solidFill>
                  <a:srgbClr val="000066"/>
                </a:solidFill>
              </a:rPr>
              <a:t>usisavanja:</a:t>
            </a:r>
            <a:endParaRPr lang="en-US" smtClean="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klip </a:t>
            </a:r>
            <a:r>
              <a:rPr lang="sr-Cyrl-CS">
                <a:solidFill>
                  <a:srgbClr val="000066"/>
                </a:solidFill>
              </a:rPr>
              <a:t>se kreće od </a:t>
            </a:r>
            <a:r>
              <a:rPr lang="sl-SI">
                <a:solidFill>
                  <a:srgbClr val="000066"/>
                </a:solidFill>
              </a:rPr>
              <a:t>SMT </a:t>
            </a:r>
            <a:r>
              <a:rPr lang="sr-Cyrl-CS">
                <a:solidFill>
                  <a:srgbClr val="000066"/>
                </a:solidFill>
              </a:rPr>
              <a:t>prema </a:t>
            </a:r>
            <a:r>
              <a:rPr lang="sl-SI" smtClean="0">
                <a:solidFill>
                  <a:srgbClr val="000066"/>
                </a:solidFill>
              </a:rPr>
              <a:t>UMT (proces 0-1),</a:t>
            </a:r>
            <a:endParaRPr lang="en-US" smtClean="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u cilindru motora </a:t>
            </a:r>
            <a:r>
              <a:rPr lang="en-US" smtClean="0">
                <a:solidFill>
                  <a:srgbClr val="000066"/>
                </a:solidFill>
              </a:rPr>
              <a:t>javlja se </a:t>
            </a:r>
            <a:r>
              <a:rPr lang="sr-Cyrl-CS" smtClean="0">
                <a:solidFill>
                  <a:srgbClr val="000066"/>
                </a:solidFill>
              </a:rPr>
              <a:t>potpritisak </a:t>
            </a:r>
            <a:endParaRPr lang="en-US" smtClean="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otvara </a:t>
            </a:r>
            <a:r>
              <a:rPr lang="sr-Cyrl-CS">
                <a:solidFill>
                  <a:srgbClr val="000066"/>
                </a:solidFill>
              </a:rPr>
              <a:t>se ulazni </a:t>
            </a:r>
            <a:r>
              <a:rPr lang="sr-Cyrl-CS" smtClean="0">
                <a:solidFill>
                  <a:srgbClr val="000066"/>
                </a:solidFill>
              </a:rPr>
              <a:t>ventil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(UV)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smeša </a:t>
            </a:r>
            <a:r>
              <a:rPr lang="sr-Cyrl-CS">
                <a:solidFill>
                  <a:srgbClr val="000066"/>
                </a:solidFill>
              </a:rPr>
              <a:t>benzinske pare i vazduha </a:t>
            </a:r>
            <a:r>
              <a:rPr lang="sr-Latn-RS" smtClean="0">
                <a:solidFill>
                  <a:srgbClr val="000066"/>
                </a:solidFill>
              </a:rPr>
              <a:t>(</a:t>
            </a:r>
            <a:r>
              <a:rPr lang="sr-Cyrl-CS" smtClean="0">
                <a:solidFill>
                  <a:srgbClr val="000066"/>
                </a:solidFill>
              </a:rPr>
              <a:t>oto motor</a:t>
            </a:r>
            <a:r>
              <a:rPr lang="sr-Latn-RS" smtClean="0">
                <a:solidFill>
                  <a:srgbClr val="000066"/>
                </a:solidFill>
              </a:rPr>
              <a:t>)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ili </a:t>
            </a:r>
            <a:r>
              <a:rPr lang="sr-Cyrl-CS">
                <a:solidFill>
                  <a:srgbClr val="000066"/>
                </a:solidFill>
                <a:sym typeface="Symbol" pitchFamily="18" charset="2"/>
              </a:rPr>
              <a:t></a:t>
            </a:r>
            <a:r>
              <a:rPr lang="sr-Cyrl-CS">
                <a:solidFill>
                  <a:srgbClr val="000066"/>
                </a:solidFill>
              </a:rPr>
              <a:t>čist</a:t>
            </a:r>
            <a:r>
              <a:rPr lang="sr-Cyrl-CS">
                <a:solidFill>
                  <a:srgbClr val="000066"/>
                </a:solidFill>
                <a:sym typeface="Symbol" pitchFamily="18" charset="2"/>
              </a:rPr>
              <a:t></a:t>
            </a:r>
            <a:r>
              <a:rPr lang="sr-Cyrl-CS">
                <a:solidFill>
                  <a:srgbClr val="000066"/>
                </a:solidFill>
              </a:rPr>
              <a:t> vazduh </a:t>
            </a:r>
            <a:r>
              <a:rPr lang="sr-Latn-RS" smtClean="0">
                <a:solidFill>
                  <a:srgbClr val="000066"/>
                </a:solidFill>
              </a:rPr>
              <a:t>(</a:t>
            </a:r>
            <a:r>
              <a:rPr lang="sr-Cyrl-CS" smtClean="0">
                <a:solidFill>
                  <a:srgbClr val="000066"/>
                </a:solidFill>
              </a:rPr>
              <a:t>dizel motor) </a:t>
            </a:r>
            <a:r>
              <a:rPr lang="sr-Latn-RS" smtClean="0">
                <a:solidFill>
                  <a:srgbClr val="000066"/>
                </a:solidFill>
              </a:rPr>
              <a:t>se usisava </a:t>
            </a:r>
            <a:r>
              <a:rPr lang="sr-Cyrl-CS" smtClean="0">
                <a:solidFill>
                  <a:srgbClr val="000066"/>
                </a:solidFill>
              </a:rPr>
              <a:t>u cilindar</a:t>
            </a:r>
            <a:r>
              <a:rPr lang="sr-Latn-RS" smtClean="0">
                <a:solidFill>
                  <a:srgbClr val="000066"/>
                </a:solidFill>
              </a:rPr>
              <a:t> motora</a:t>
            </a:r>
            <a:r>
              <a:rPr lang="sr-Latn-CS" smtClean="0">
                <a:solidFill>
                  <a:srgbClr val="000066"/>
                </a:solidFill>
              </a:rPr>
              <a:t>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066800" y="2167116"/>
            <a:ext cx="0" cy="347472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SMT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535680" y="1082040"/>
            <a:ext cx="5334000" cy="5262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Takt kompresije: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klip se kreće od </a:t>
            </a:r>
            <a:r>
              <a:rPr lang="sr-Latn-CS" smtClean="0">
                <a:solidFill>
                  <a:srgbClr val="000066"/>
                </a:solidFill>
              </a:rPr>
              <a:t>UMT prema SMT (proces 1-2)</a:t>
            </a:r>
            <a:r>
              <a:rPr lang="sl-SI" smtClean="0">
                <a:solidFill>
                  <a:srgbClr val="000066"/>
                </a:solidFill>
              </a:rPr>
              <a:t>,</a:t>
            </a:r>
            <a:endParaRPr lang="sr-Latn-CS" smtClean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usisni ventil je zatvoren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kompresija (sabijanje),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pri kraju takta kompresije dolazi do upaljenja sabijenog radnog tela (proces 2-3) </a:t>
            </a:r>
          </a:p>
          <a:p>
            <a:pPr lvl="1"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električna varnica (oto) – proces sagorevanja je praktično trenutan –izohorski proces,</a:t>
            </a:r>
          </a:p>
          <a:p>
            <a:pPr lvl="1"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samoupaljenje goriva (dizel motor) – proces sagorevanja je spor (klip se pomera) – izobarski proces,</a:t>
            </a:r>
          </a:p>
          <a:p>
            <a:pPr lvl="1"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dovođenje toplote.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066800" y="2209800"/>
            <a:ext cx="0" cy="34244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SMT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UMT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r>
              <a:rPr lang="sr-Latn-RS" sz="1800" i="1" baseline="-25000" smtClean="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810000" y="1676400"/>
            <a:ext cx="5011738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vi-VN" smtClean="0">
                <a:solidFill>
                  <a:srgbClr val="000066"/>
                </a:solidFill>
              </a:rPr>
              <a:t>Takt ekspanzije: 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vi-VN" smtClean="0">
                <a:solidFill>
                  <a:srgbClr val="000066"/>
                </a:solidFill>
              </a:rPr>
              <a:t>klip </a:t>
            </a:r>
            <a:r>
              <a:rPr lang="sr-Latn-RS" smtClean="0">
                <a:solidFill>
                  <a:srgbClr val="000066"/>
                </a:solidFill>
              </a:rPr>
              <a:t>se usled delovanja (širenja) produkata sagorevanja </a:t>
            </a:r>
            <a:r>
              <a:rPr lang="vi-VN" smtClean="0">
                <a:solidFill>
                  <a:srgbClr val="000066"/>
                </a:solidFill>
              </a:rPr>
              <a:t>kreće od SMT prema UMT </a:t>
            </a:r>
            <a:r>
              <a:rPr lang="sr-Latn-RS" smtClean="0">
                <a:solidFill>
                  <a:srgbClr val="000066"/>
                </a:solidFill>
              </a:rPr>
              <a:t>– proces 3-4,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vi-VN" smtClean="0">
                <a:solidFill>
                  <a:srgbClr val="000066"/>
                </a:solidFill>
              </a:rPr>
              <a:t>koris</a:t>
            </a:r>
            <a:r>
              <a:rPr lang="sr-Latn-RS" smtClean="0">
                <a:solidFill>
                  <a:srgbClr val="000066"/>
                </a:solidFill>
              </a:rPr>
              <a:t>tan meha</a:t>
            </a:r>
            <a:r>
              <a:rPr lang="vi-VN" smtClean="0">
                <a:solidFill>
                  <a:srgbClr val="000066"/>
                </a:solidFill>
              </a:rPr>
              <a:t>ničk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vi-VN" smtClean="0">
                <a:solidFill>
                  <a:srgbClr val="000066"/>
                </a:solidFill>
              </a:rPr>
              <a:t> rad.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3462</TotalTime>
  <Words>2305</Words>
  <Application>Microsoft Office PowerPoint</Application>
  <PresentationFormat>On-screen Show (4:3)</PresentationFormat>
  <Paragraphs>780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593</cp:revision>
  <dcterms:created xsi:type="dcterms:W3CDTF">2006-01-31T15:10:17Z</dcterms:created>
  <dcterms:modified xsi:type="dcterms:W3CDTF">2023-10-26T12:05:33Z</dcterms:modified>
</cp:coreProperties>
</file>