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7" r:id="rId4"/>
    <p:sldId id="258" r:id="rId5"/>
    <p:sldId id="259" r:id="rId6"/>
    <p:sldId id="260" r:id="rId7"/>
    <p:sldId id="261" r:id="rId8"/>
    <p:sldId id="265" r:id="rId9"/>
    <p:sldId id="264" r:id="rId10"/>
    <p:sldId id="269" r:id="rId11"/>
    <p:sldId id="268" r:id="rId12"/>
    <p:sldId id="266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588" autoAdjust="0"/>
    <p:restoredTop sz="94624" autoAdjust="0"/>
  </p:normalViewPr>
  <p:slideViewPr>
    <p:cSldViewPr>
      <p:cViewPr>
        <p:scale>
          <a:sx n="75" d="100"/>
          <a:sy n="75" d="100"/>
        </p:scale>
        <p:origin x="-1872" y="-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03/06/2018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03/06/2018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03/06/2018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03/06/2018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03/06/2018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03/06/2018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03/06/2018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03/06/2018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03/06/2018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03/06/2018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03/06/2018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03/06/2018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jpeg"/><Relationship Id="rId3" Type="http://schemas.openxmlformats.org/officeDocument/2006/relationships/image" Target="../media/image10.png"/><Relationship Id="rId7" Type="http://schemas.openxmlformats.org/officeDocument/2006/relationships/image" Target="../media/image14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Internet des </a:t>
            </a:r>
            <a:r>
              <a:rPr lang="fr-FR" dirty="0" smtClean="0"/>
              <a:t>objets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5638800" cy="1752600"/>
          </a:xfrm>
        </p:spPr>
        <p:txBody>
          <a:bodyPr/>
          <a:lstStyle/>
          <a:p>
            <a:r>
              <a:rPr lang="sr-Latn-RS" dirty="0" err="1" smtClean="0"/>
              <a:t>p</a:t>
            </a:r>
            <a:r>
              <a:rPr lang="en-US" dirty="0" err="1" smtClean="0"/>
              <a:t>rofesseur</a:t>
            </a:r>
            <a:r>
              <a:rPr lang="en-US" dirty="0" smtClean="0"/>
              <a:t> : </a:t>
            </a:r>
            <a:r>
              <a:rPr lang="en-US" dirty="0" err="1" smtClean="0"/>
              <a:t>Tanja</a:t>
            </a:r>
            <a:r>
              <a:rPr lang="en-US" dirty="0" smtClean="0"/>
              <a:t> </a:t>
            </a:r>
            <a:r>
              <a:rPr lang="en-US" dirty="0" err="1" smtClean="0"/>
              <a:t>Dini</a:t>
            </a:r>
            <a:r>
              <a:rPr lang="sr-Latn-RS" dirty="0" smtClean="0"/>
              <a:t>ć</a:t>
            </a:r>
            <a:endParaRPr lang="en-US" dirty="0" smtClean="0"/>
          </a:p>
          <a:p>
            <a:r>
              <a:rPr lang="en-US" dirty="0" err="1" smtClean="0"/>
              <a:t>étudiant</a:t>
            </a:r>
            <a:r>
              <a:rPr lang="en-US" dirty="0" smtClean="0"/>
              <a:t> : </a:t>
            </a:r>
            <a:r>
              <a:rPr lang="en-US" dirty="0" err="1" smtClean="0"/>
              <a:t>Nemanja</a:t>
            </a:r>
            <a:r>
              <a:rPr lang="en-US" dirty="0" smtClean="0"/>
              <a:t> </a:t>
            </a:r>
            <a:r>
              <a:rPr lang="en-US" dirty="0" err="1" smtClean="0"/>
              <a:t>Sakovi</a:t>
            </a:r>
            <a:r>
              <a:rPr lang="sr-Latn-RS" dirty="0" smtClean="0"/>
              <a:t>ć</a:t>
            </a:r>
            <a:r>
              <a:rPr lang="en-US" dirty="0" smtClean="0"/>
              <a:t> TS150300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248400" y="5943600"/>
            <a:ext cx="2743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dirty="0" smtClean="0">
                <a:solidFill>
                  <a:schemeClr val="accent6">
                    <a:lumMod val="50000"/>
                  </a:schemeClr>
                </a:solidFill>
              </a:rPr>
              <a:t>Belgrade, mai 2018.</a:t>
            </a:r>
            <a:endParaRPr 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1066800"/>
          </a:xfrm>
        </p:spPr>
        <p:txBody>
          <a:bodyPr/>
          <a:lstStyle/>
          <a:p>
            <a:r>
              <a:rPr lang="sr-Latn-RS" dirty="0" smtClean="0"/>
              <a:t>Vocabulaire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981200"/>
            <a:ext cx="4038600" cy="4525963"/>
          </a:xfrm>
        </p:spPr>
        <p:txBody>
          <a:bodyPr>
            <a:normAutofit fontScale="55000" lnSpcReduction="20000"/>
          </a:bodyPr>
          <a:lstStyle/>
          <a:p>
            <a:r>
              <a:rPr lang="en-US" sz="3500" dirty="0" err="1" smtClean="0"/>
              <a:t>attirer</a:t>
            </a:r>
            <a:r>
              <a:rPr lang="en-US" sz="3500" dirty="0" smtClean="0"/>
              <a:t> – </a:t>
            </a:r>
            <a:r>
              <a:rPr lang="sr-Latn-RS" sz="3500" dirty="0" smtClean="0"/>
              <a:t>privući</a:t>
            </a:r>
            <a:endParaRPr lang="en-US" sz="3500" dirty="0" smtClean="0"/>
          </a:p>
          <a:p>
            <a:r>
              <a:rPr lang="en-US" sz="3500" dirty="0" err="1" smtClean="0"/>
              <a:t>autoriser</a:t>
            </a:r>
            <a:r>
              <a:rPr lang="en-US" sz="3500" dirty="0" smtClean="0"/>
              <a:t> </a:t>
            </a:r>
            <a:r>
              <a:rPr lang="sr-Latn-RS" sz="3500" dirty="0" smtClean="0"/>
              <a:t>–</a:t>
            </a:r>
            <a:r>
              <a:rPr lang="en-US" sz="3500" dirty="0" smtClean="0"/>
              <a:t> </a:t>
            </a:r>
            <a:r>
              <a:rPr lang="en-US" sz="3500" dirty="0" err="1" smtClean="0"/>
              <a:t>odobriti</a:t>
            </a:r>
            <a:r>
              <a:rPr lang="en-US" sz="3500" dirty="0" smtClean="0"/>
              <a:t>, </a:t>
            </a:r>
            <a:r>
              <a:rPr lang="en-US" sz="3500" dirty="0" err="1" smtClean="0"/>
              <a:t>ovlastiti</a:t>
            </a:r>
            <a:endParaRPr lang="en-US" sz="3500" dirty="0" smtClean="0"/>
          </a:p>
          <a:p>
            <a:r>
              <a:rPr lang="en-US" sz="3500" dirty="0" err="1" smtClean="0"/>
              <a:t>chercheur</a:t>
            </a:r>
            <a:r>
              <a:rPr lang="en-US" sz="3500" dirty="0" smtClean="0"/>
              <a:t>, m. </a:t>
            </a:r>
            <a:r>
              <a:rPr lang="sr-Latn-RS" sz="3500" dirty="0" smtClean="0"/>
              <a:t>– </a:t>
            </a:r>
            <a:r>
              <a:rPr lang="en-US" sz="3500" dirty="0" err="1" smtClean="0"/>
              <a:t>istra</a:t>
            </a:r>
            <a:r>
              <a:rPr lang="sr-Latn-RS" sz="3500" dirty="0" smtClean="0"/>
              <a:t>živač</a:t>
            </a:r>
            <a:endParaRPr lang="en-US" sz="3500" dirty="0" smtClean="0"/>
          </a:p>
          <a:p>
            <a:r>
              <a:rPr lang="sr-Latn-RS" sz="3500" dirty="0" smtClean="0"/>
              <a:t>c</a:t>
            </a:r>
            <a:r>
              <a:rPr lang="en-US" sz="3500" dirty="0" err="1" smtClean="0"/>
              <a:t>ompte</a:t>
            </a:r>
            <a:r>
              <a:rPr lang="sr-Latn-RS" sz="3500" dirty="0" smtClean="0"/>
              <a:t>, m. – račun</a:t>
            </a:r>
            <a:endParaRPr lang="en-US" sz="3500" dirty="0" smtClean="0"/>
          </a:p>
          <a:p>
            <a:r>
              <a:rPr lang="sr-Latn-RS" sz="3500" dirty="0" smtClean="0"/>
              <a:t>c</a:t>
            </a:r>
            <a:r>
              <a:rPr lang="en-US" sz="3500" dirty="0" err="1" smtClean="0"/>
              <a:t>onnaissance</a:t>
            </a:r>
            <a:r>
              <a:rPr lang="sr-Latn-RS" sz="3500" dirty="0" smtClean="0"/>
              <a:t>, m. – znanje</a:t>
            </a:r>
          </a:p>
          <a:p>
            <a:r>
              <a:rPr lang="sr-Latn-RS" sz="3500" dirty="0" err="1" smtClean="0"/>
              <a:t>c</a:t>
            </a:r>
            <a:r>
              <a:rPr lang="en-US" sz="3500" dirty="0" err="1" smtClean="0"/>
              <a:t>onsentement</a:t>
            </a:r>
            <a:r>
              <a:rPr lang="sr-Latn-RS" sz="3500" dirty="0" smtClean="0"/>
              <a:t>, m.</a:t>
            </a:r>
            <a:r>
              <a:rPr lang="en-US" sz="3500" dirty="0" smtClean="0"/>
              <a:t> </a:t>
            </a:r>
            <a:r>
              <a:rPr lang="sr-Latn-RS" sz="3500" dirty="0" smtClean="0"/>
              <a:t>– pristanak, odobrenje</a:t>
            </a:r>
          </a:p>
          <a:p>
            <a:r>
              <a:rPr lang="fr-FR" sz="3500" dirty="0" smtClean="0"/>
              <a:t>excéder </a:t>
            </a:r>
            <a:r>
              <a:rPr lang="sr-Latn-RS" sz="3500" dirty="0" smtClean="0"/>
              <a:t>– prevazići, premašiti</a:t>
            </a:r>
          </a:p>
          <a:p>
            <a:r>
              <a:rPr lang="fr-FR" sz="3500" dirty="0" smtClean="0"/>
              <a:t>extension, f. </a:t>
            </a:r>
            <a:r>
              <a:rPr lang="sr-Latn-RS" sz="3500" dirty="0" smtClean="0"/>
              <a:t>– nastavak, produžetak</a:t>
            </a:r>
          </a:p>
          <a:p>
            <a:r>
              <a:rPr lang="fr-FR" sz="3500" dirty="0" smtClean="0"/>
              <a:t>gestion ,f. </a:t>
            </a:r>
            <a:r>
              <a:rPr lang="sr-Latn-RS" sz="3500" dirty="0" smtClean="0"/>
              <a:t>– upravljanje</a:t>
            </a:r>
          </a:p>
          <a:p>
            <a:r>
              <a:rPr lang="sr-Latn-RS" sz="3500" dirty="0" smtClean="0"/>
              <a:t>i</a:t>
            </a:r>
            <a:r>
              <a:rPr lang="en-US" sz="3500" dirty="0" err="1" smtClean="0"/>
              <a:t>nterconnecté</a:t>
            </a:r>
            <a:r>
              <a:rPr lang="sr-Latn-RS" sz="3500" dirty="0" smtClean="0"/>
              <a:t>, </a:t>
            </a:r>
            <a:r>
              <a:rPr lang="en-US" sz="3500" dirty="0" smtClean="0"/>
              <a:t> m. </a:t>
            </a:r>
            <a:r>
              <a:rPr lang="sr-Latn-RS" sz="3500" dirty="0" smtClean="0"/>
              <a:t>–</a:t>
            </a:r>
            <a:r>
              <a:rPr lang="en-US" sz="3500" dirty="0" smtClean="0"/>
              <a:t> </a:t>
            </a:r>
            <a:r>
              <a:rPr lang="en-US" sz="3500" dirty="0" err="1" smtClean="0"/>
              <a:t>medjusobno</a:t>
            </a:r>
            <a:r>
              <a:rPr lang="en-US" sz="3500" dirty="0" smtClean="0"/>
              <a:t> </a:t>
            </a:r>
            <a:r>
              <a:rPr lang="en-US" sz="3500" dirty="0" err="1" smtClean="0"/>
              <a:t>povezivanje</a:t>
            </a:r>
            <a:endParaRPr lang="sr-Latn-RS" sz="3500" dirty="0" smtClean="0"/>
          </a:p>
          <a:p>
            <a:r>
              <a:rPr lang="sr-Latn-RS" sz="3500" dirty="0" smtClean="0"/>
              <a:t>l</a:t>
            </a:r>
            <a:r>
              <a:rPr lang="en-US" sz="3500" dirty="0" err="1" smtClean="0"/>
              <a:t>oisir</a:t>
            </a:r>
            <a:r>
              <a:rPr lang="sr-Latn-RS" sz="3500" dirty="0" smtClean="0"/>
              <a:t>, m. – slobodno vreme</a:t>
            </a:r>
          </a:p>
          <a:p>
            <a:r>
              <a:rPr lang="fr-FR" sz="3500" dirty="0" smtClean="0"/>
              <a:t>manque, m.  </a:t>
            </a:r>
            <a:r>
              <a:rPr lang="sr-Latn-RS" sz="3500" dirty="0" smtClean="0"/>
              <a:t>- nedostatak</a:t>
            </a:r>
          </a:p>
          <a:p>
            <a:pPr lvl="0">
              <a:buClr>
                <a:srgbClr val="A04DA3"/>
              </a:buClr>
            </a:pPr>
            <a:r>
              <a:rPr lang="fr-FR" sz="3500" dirty="0" smtClean="0">
                <a:solidFill>
                  <a:prstClr val="black"/>
                </a:solidFill>
              </a:rPr>
              <a:t>matière, f.</a:t>
            </a:r>
            <a:r>
              <a:rPr lang="sr-Latn-RS" sz="3500" dirty="0" smtClean="0">
                <a:solidFill>
                  <a:prstClr val="black"/>
                </a:solidFill>
              </a:rPr>
              <a:t> – pitanje, predmet razmatranja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3962400" y="1981200"/>
            <a:ext cx="4965700" cy="4525963"/>
          </a:xfrm>
        </p:spPr>
        <p:txBody>
          <a:bodyPr>
            <a:normAutofit fontScale="55000" lnSpcReduction="20000"/>
          </a:bodyPr>
          <a:lstStyle/>
          <a:p>
            <a:r>
              <a:rPr lang="sr-Latn-RS" sz="3500" dirty="0" smtClean="0"/>
              <a:t>m</a:t>
            </a:r>
            <a:r>
              <a:rPr lang="en-US" sz="3500" dirty="0" err="1" smtClean="0"/>
              <a:t>égadonnées</a:t>
            </a:r>
            <a:r>
              <a:rPr lang="sr-Latn-RS" sz="3500" dirty="0" smtClean="0"/>
              <a:t>, f. (big data) – kompleksni setovi podataka</a:t>
            </a:r>
          </a:p>
          <a:p>
            <a:r>
              <a:rPr lang="fr-FR" sz="3500" dirty="0" smtClean="0"/>
              <a:t>modification, f.</a:t>
            </a:r>
            <a:r>
              <a:rPr lang="sr-Latn-RS" sz="3500" dirty="0" smtClean="0"/>
              <a:t> – izmena</a:t>
            </a:r>
          </a:p>
          <a:p>
            <a:r>
              <a:rPr lang="sr-Latn-RS" sz="3500" dirty="0" smtClean="0"/>
              <a:t>n</a:t>
            </a:r>
            <a:r>
              <a:rPr lang="fr-FR" sz="3500" dirty="0" err="1" smtClean="0"/>
              <a:t>ormaliser</a:t>
            </a:r>
            <a:r>
              <a:rPr lang="sr-Latn-RS" sz="3500" dirty="0" smtClean="0"/>
              <a:t> – normalizovati, standardizovati</a:t>
            </a:r>
          </a:p>
          <a:p>
            <a:r>
              <a:rPr lang="sr-Latn-RS" sz="3500" dirty="0" smtClean="0"/>
              <a:t>n</a:t>
            </a:r>
            <a:r>
              <a:rPr lang="fr-FR" sz="3500" dirty="0" err="1" smtClean="0"/>
              <a:t>umérique</a:t>
            </a:r>
            <a:r>
              <a:rPr lang="sr-Latn-RS" sz="3500" dirty="0" smtClean="0"/>
              <a:t> – digitalno</a:t>
            </a:r>
          </a:p>
          <a:p>
            <a:r>
              <a:rPr lang="fr-FR" sz="3500" dirty="0" smtClean="0"/>
              <a:t>prévision, f.</a:t>
            </a:r>
            <a:r>
              <a:rPr lang="sr-Latn-RS" sz="3500" dirty="0" smtClean="0"/>
              <a:t> – prognoza</a:t>
            </a:r>
          </a:p>
          <a:p>
            <a:r>
              <a:rPr lang="fr-FR" sz="3500" dirty="0" smtClean="0"/>
              <a:t>puce, f.</a:t>
            </a:r>
            <a:r>
              <a:rPr lang="sr-Latn-RS" sz="3500" dirty="0" smtClean="0"/>
              <a:t> – elektronski čip</a:t>
            </a:r>
          </a:p>
          <a:p>
            <a:r>
              <a:rPr lang="sr-Latn-RS" sz="3500" dirty="0" smtClean="0"/>
              <a:t>r</a:t>
            </a:r>
            <a:r>
              <a:rPr lang="fr-FR" sz="3500" dirty="0" err="1" smtClean="0"/>
              <a:t>églementaire</a:t>
            </a:r>
            <a:r>
              <a:rPr lang="sr-Latn-RS" sz="3500" dirty="0" smtClean="0"/>
              <a:t> – regulativni</a:t>
            </a:r>
          </a:p>
          <a:p>
            <a:r>
              <a:rPr lang="fr-FR" sz="3500" dirty="0" smtClean="0"/>
              <a:t>réseau, m.</a:t>
            </a:r>
            <a:r>
              <a:rPr lang="sr-Latn-RS" sz="3500" dirty="0" smtClean="0"/>
              <a:t> – mreža</a:t>
            </a:r>
          </a:p>
          <a:p>
            <a:r>
              <a:rPr lang="fr-FR" sz="3500" dirty="0" smtClean="0"/>
              <a:t>revenu, m.</a:t>
            </a:r>
            <a:r>
              <a:rPr lang="sr-Latn-RS" sz="3500" dirty="0" smtClean="0"/>
              <a:t> – zarada </a:t>
            </a:r>
            <a:r>
              <a:rPr lang="fr-FR" sz="3500" dirty="0" smtClean="0"/>
              <a:t> </a:t>
            </a:r>
            <a:endParaRPr lang="sr-Latn-RS" sz="3500" dirty="0" smtClean="0"/>
          </a:p>
          <a:p>
            <a:r>
              <a:rPr lang="sr-Latn-RS" sz="3500" dirty="0" smtClean="0"/>
              <a:t>s</a:t>
            </a:r>
            <a:r>
              <a:rPr lang="en-US" sz="3500" dirty="0" err="1" smtClean="0"/>
              <a:t>anté</a:t>
            </a:r>
            <a:r>
              <a:rPr lang="sr-Latn-RS" sz="3500" dirty="0" smtClean="0"/>
              <a:t>, f. – zdravlje</a:t>
            </a:r>
          </a:p>
          <a:p>
            <a:r>
              <a:rPr lang="fr-FR" sz="3500" dirty="0" smtClean="0"/>
              <a:t>transmission, f.</a:t>
            </a:r>
            <a:r>
              <a:rPr lang="sr-Latn-RS" sz="3500" dirty="0" smtClean="0"/>
              <a:t> – prenos</a:t>
            </a:r>
          </a:p>
          <a:p>
            <a:r>
              <a:rPr lang="fr-FR" sz="3500" dirty="0" smtClean="0"/>
              <a:t>utilisateur, m.</a:t>
            </a:r>
            <a:r>
              <a:rPr lang="sr-Latn-RS" sz="3500" dirty="0" smtClean="0"/>
              <a:t> – korisnik</a:t>
            </a:r>
          </a:p>
          <a:p>
            <a:r>
              <a:rPr lang="fr-FR" sz="3500" dirty="0" smtClean="0"/>
              <a:t>viser</a:t>
            </a:r>
            <a:r>
              <a:rPr lang="sr-Latn-RS" sz="3500" dirty="0" smtClean="0"/>
              <a:t> – ciljati</a:t>
            </a:r>
            <a:r>
              <a:rPr lang="fr-FR" sz="3500" dirty="0" smtClean="0"/>
              <a:t> </a:t>
            </a:r>
            <a:r>
              <a:rPr lang="sr-Latn-RS" sz="3500" dirty="0" smtClean="0"/>
              <a:t>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Littérature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49424"/>
            <a:ext cx="8458200" cy="4325112"/>
          </a:xfrm>
        </p:spPr>
        <p:txBody>
          <a:bodyPr>
            <a:normAutofit/>
          </a:bodyPr>
          <a:lstStyle/>
          <a:p>
            <a:r>
              <a:rPr lang="en-US" sz="2000" dirty="0" smtClean="0"/>
              <a:t>https://fr.wikipedia.org/wiki/Internet_des_objets</a:t>
            </a:r>
          </a:p>
          <a:p>
            <a:r>
              <a:rPr lang="en-US" sz="2000" dirty="0" smtClean="0"/>
              <a:t>https://www.cisco.com/c/dam/global/en_ca/solutions/executive/assets/pdf/internet-of-things-fr.pdf</a:t>
            </a:r>
          </a:p>
          <a:p>
            <a:r>
              <a:rPr lang="en-US" sz="2000" dirty="0" smtClean="0"/>
              <a:t>https://www.futura-sciences.com/tech/definitions/internet-internet-objets-15158/</a:t>
            </a:r>
          </a:p>
          <a:p>
            <a:r>
              <a:rPr lang="en-US" sz="2000" dirty="0" smtClean="0"/>
              <a:t>http://www.cegid.com/fr/blog/qu-est-ce-que-l-internet-of-things/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124200"/>
            <a:ext cx="8229600" cy="72237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4000" b="1" i="1" dirty="0" smtClean="0">
                <a:latin typeface="Tahoma" pitchFamily="34" charset="0"/>
                <a:cs typeface="Tahoma" pitchFamily="34" charset="0"/>
              </a:rPr>
              <a:t>Merci pour </a:t>
            </a:r>
            <a:r>
              <a:rPr lang="en-US" sz="4000" b="1" i="1" dirty="0" err="1" smtClean="0">
                <a:latin typeface="Tahoma" pitchFamily="34" charset="0"/>
                <a:cs typeface="Tahoma" pitchFamily="34" charset="0"/>
              </a:rPr>
              <a:t>votre</a:t>
            </a:r>
            <a:r>
              <a:rPr lang="en-US" sz="4000" b="1" i="1" dirty="0" smtClean="0">
                <a:latin typeface="Tahoma" pitchFamily="34" charset="0"/>
                <a:cs typeface="Tahoma" pitchFamily="34" charset="0"/>
              </a:rPr>
              <a:t> attention!</a:t>
            </a:r>
          </a:p>
          <a:p>
            <a:pPr algn="ctr">
              <a:buNone/>
            </a:pP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3668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fr-FR" dirty="0" smtClean="0"/>
              <a:t>Qu'est-ce que l'Internet des </a:t>
            </a:r>
            <a:r>
              <a:rPr lang="fr-FR" dirty="0" smtClean="0"/>
              <a:t>objets</a:t>
            </a:r>
            <a:r>
              <a:rPr lang="fr-FR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2087563"/>
          </a:xfrm>
        </p:spPr>
        <p:txBody>
          <a:bodyPr/>
          <a:lstStyle/>
          <a:p>
            <a:r>
              <a:rPr lang="fr-FR" dirty="0" smtClean="0"/>
              <a:t>L'Internet des </a:t>
            </a:r>
            <a:r>
              <a:rPr lang="fr-FR" dirty="0" smtClean="0"/>
              <a:t>objets</a:t>
            </a:r>
            <a:r>
              <a:rPr lang="fr-FR" dirty="0" smtClean="0"/>
              <a:t>, ou </a:t>
            </a:r>
            <a:r>
              <a:rPr lang="fr-FR" dirty="0" err="1" smtClean="0"/>
              <a:t>IdO</a:t>
            </a:r>
            <a:r>
              <a:rPr lang="fr-FR" dirty="0" smtClean="0"/>
              <a:t> , est l'extension d'Internet à des choses et à des lieux du monde physique. </a:t>
            </a:r>
            <a:endParaRPr lang="en-US" dirty="0"/>
          </a:p>
        </p:txBody>
      </p:sp>
      <p:pic>
        <p:nvPicPr>
          <p:cNvPr id="1026" name="Picture 2" descr="D:\Sve\SF\III godina\2Drugi semestar\Francuski jezik 4\Zavrsna prezentacija\pictures\m2m_log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14968" y="2938969"/>
            <a:ext cx="6553200" cy="32473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143000" y="1600200"/>
            <a:ext cx="6499618" cy="40715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4978400" y="1638300"/>
            <a:ext cx="3429000" cy="38100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Réalisations</a:t>
            </a:r>
            <a:r>
              <a:rPr lang="en-US" dirty="0" smtClean="0"/>
              <a:t> de </a:t>
            </a:r>
            <a:r>
              <a:rPr lang="en-US" dirty="0" err="1" smtClean="0"/>
              <a:t>connexion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identification numérique directe et normalisée d'un objet physique</a:t>
            </a:r>
          </a:p>
          <a:p>
            <a:pPr lvl="1"/>
            <a:r>
              <a:rPr lang="en-US" dirty="0" smtClean="0"/>
              <a:t>puce RFID </a:t>
            </a:r>
          </a:p>
          <a:p>
            <a:pPr lvl="1"/>
            <a:r>
              <a:rPr lang="en-US" dirty="0" smtClean="0"/>
              <a:t>Bluetooth</a:t>
            </a:r>
          </a:p>
          <a:p>
            <a:pPr lvl="1"/>
            <a:r>
              <a:rPr lang="en-US" dirty="0" smtClean="0"/>
              <a:t>Wi-Fi</a:t>
            </a:r>
          </a:p>
          <a:p>
            <a:pPr lvl="1"/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ZigBee</a:t>
            </a:r>
            <a:endParaRPr lang="en-US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lvl="1"/>
            <a:r>
              <a:rPr lang="en-US" dirty="0" smtClean="0"/>
              <a:t>Z-wave</a:t>
            </a:r>
            <a:endParaRPr lang="en-US" dirty="0"/>
          </a:p>
        </p:txBody>
      </p:sp>
      <p:pic>
        <p:nvPicPr>
          <p:cNvPr id="2050" name="Picture 2" descr="D:\Sve\SF\III godina\2Drugi semestar\Francuski jezik 4\Zavrsna prezentacija\pictures\WiFi_Logo.sv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9000" y="4648200"/>
            <a:ext cx="1157469" cy="685800"/>
          </a:xfrm>
          <a:prstGeom prst="rect">
            <a:avLst/>
          </a:prstGeom>
          <a:noFill/>
        </p:spPr>
      </p:pic>
      <p:pic>
        <p:nvPicPr>
          <p:cNvPr id="2051" name="Picture 3" descr="D:\Sve\SF\III godina\2Drugi semestar\Francuski jezik 4\Zavrsna prezentacija\pictures\Bluetooth-PNG-Transparent-Pictur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0" y="3048000"/>
            <a:ext cx="914400" cy="914400"/>
          </a:xfrm>
          <a:prstGeom prst="rect">
            <a:avLst/>
          </a:prstGeom>
          <a:noFill/>
        </p:spPr>
      </p:pic>
      <p:pic>
        <p:nvPicPr>
          <p:cNvPr id="2052" name="Picture 4" descr="D:\Sve\SF\III godina\2Drugi semestar\Francuski jezik 4\Zavrsna prezentacija\pictures\itemeditorimage_5a132480548f5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0" y="3200400"/>
            <a:ext cx="1680882" cy="914400"/>
          </a:xfrm>
          <a:prstGeom prst="rect">
            <a:avLst/>
          </a:prstGeom>
          <a:noFill/>
        </p:spPr>
      </p:pic>
      <p:pic>
        <p:nvPicPr>
          <p:cNvPr id="2053" name="Picture 5" descr="D:\Sve\SF\III godina\2Drugi semestar\Francuski jezik 4\Zavrsna prezentacija\pictures\z-wave-logo-100746186-large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400800" y="5486400"/>
            <a:ext cx="1120129" cy="838200"/>
          </a:xfrm>
          <a:prstGeom prst="rect">
            <a:avLst/>
          </a:prstGeom>
          <a:noFill/>
        </p:spPr>
      </p:pic>
      <p:pic>
        <p:nvPicPr>
          <p:cNvPr id="2054" name="Picture 6" descr="D:\Sve\SF\III godina\2Drugi semestar\Francuski jezik 4\Zavrsna prezentacija\pictures\zigbee_LOGO_WO_OFFICIAL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419600" y="4343400"/>
            <a:ext cx="1676400" cy="12954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L'Internet des objets regroupe d’ores et déjà de nombreux objets et de multiples applications 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97484"/>
            <a:ext cx="8229600" cy="3124200"/>
          </a:xfrm>
        </p:spPr>
        <p:txBody>
          <a:bodyPr>
            <a:normAutofit/>
          </a:bodyPr>
          <a:lstStyle/>
          <a:p>
            <a:r>
              <a:rPr lang="fr-FR" dirty="0" smtClean="0"/>
              <a:t>en automation domestique</a:t>
            </a:r>
            <a:endParaRPr lang="sr-Latn-RS" dirty="0" smtClean="0"/>
          </a:p>
          <a:p>
            <a:r>
              <a:rPr lang="fr-FR" dirty="0" smtClean="0"/>
              <a:t>dans les loisirs</a:t>
            </a:r>
          </a:p>
          <a:p>
            <a:r>
              <a:rPr lang="fr-FR" dirty="0" smtClean="0"/>
              <a:t>en ce qui concerne les services aux professionnels</a:t>
            </a:r>
          </a:p>
          <a:p>
            <a:r>
              <a:rPr lang="fr-FR" dirty="0" smtClean="0"/>
              <a:t>dans l’industrie</a:t>
            </a:r>
          </a:p>
          <a:p>
            <a:r>
              <a:rPr lang="fr-FR" dirty="0" smtClean="0"/>
              <a:t>dans le domaine de la santé et ailleurs…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39600"/>
            <a:ext cx="8229600" cy="1066800"/>
          </a:xfrm>
        </p:spPr>
        <p:txBody>
          <a:bodyPr/>
          <a:lstStyle/>
          <a:p>
            <a:pPr algn="ctr"/>
            <a:r>
              <a:rPr lang="en-US" dirty="0" err="1" smtClean="0"/>
              <a:t>Revenu</a:t>
            </a:r>
            <a:r>
              <a:rPr lang="en-US" dirty="0" smtClean="0"/>
              <a:t> à </a:t>
            </a:r>
            <a:r>
              <a:rPr lang="en-US" dirty="0" err="1" smtClean="0"/>
              <a:t>l'avenir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05344"/>
            <a:ext cx="8382000" cy="4325112"/>
          </a:xfrm>
        </p:spPr>
        <p:txBody>
          <a:bodyPr/>
          <a:lstStyle/>
          <a:p>
            <a:r>
              <a:rPr lang="fr-FR" dirty="0" smtClean="0"/>
              <a:t>Les grandes firmes du web visent non seulement à vendre des objets connectés mais aussi des services liées à ceux-ci, attirées par les prévisions de revenus qui pourraient excéder les 300 milliards de dollars grâce aux services en 2020.</a:t>
            </a:r>
          </a:p>
          <a:p>
            <a:r>
              <a:rPr lang="fr-FR" dirty="0" smtClean="0"/>
              <a:t>Intel, Samsung, IBM, Google, en France</a:t>
            </a:r>
            <a:r>
              <a:rPr lang="sr-Latn-RS" dirty="0" smtClean="0"/>
              <a:t>:</a:t>
            </a:r>
            <a:r>
              <a:rPr lang="fr-FR" dirty="0" smtClean="0"/>
              <a:t> </a:t>
            </a:r>
            <a:r>
              <a:rPr lang="fr-FR" dirty="0" err="1" smtClean="0"/>
              <a:t>Boyages</a:t>
            </a:r>
            <a:r>
              <a:rPr lang="fr-FR" dirty="0" smtClean="0"/>
              <a:t> Telecom, </a:t>
            </a:r>
            <a:r>
              <a:rPr lang="fr-FR" dirty="0" err="1" smtClean="0"/>
              <a:t>Oragne</a:t>
            </a:r>
            <a:r>
              <a:rPr lang="fr-FR" dirty="0" smtClean="0"/>
              <a:t>, SFR…</a:t>
            </a:r>
            <a:endParaRPr lang="en-US" dirty="0"/>
          </a:p>
        </p:txBody>
      </p:sp>
      <p:pic>
        <p:nvPicPr>
          <p:cNvPr id="3074" name="Picture 2" descr="D:\Sve\SF\III godina\2Drugi semestar\Francuski jezik 4\Zavrsna prezentacija\pictures\sfr_logo2014_exe_rvb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00600" y="4953000"/>
            <a:ext cx="914400" cy="914400"/>
          </a:xfrm>
          <a:prstGeom prst="rect">
            <a:avLst/>
          </a:prstGeom>
          <a:noFill/>
        </p:spPr>
      </p:pic>
      <p:pic>
        <p:nvPicPr>
          <p:cNvPr id="3075" name="Picture 3" descr="D:\Sve\SF\III godina\2Drugi semestar\Francuski jezik 4\Zavrsna prezentacija\pictures\1200px-Intel-logo.sv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71600" y="4550156"/>
            <a:ext cx="1066800" cy="707644"/>
          </a:xfrm>
          <a:prstGeom prst="rect">
            <a:avLst/>
          </a:prstGeom>
          <a:noFill/>
        </p:spPr>
      </p:pic>
      <p:pic>
        <p:nvPicPr>
          <p:cNvPr id="3076" name="Picture 4" descr="D:\Sve\SF\III godina\2Drugi semestar\Francuski jezik 4\Zavrsna prezentacija\pictures\1200px-Orange_logo.svg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00800" y="5334000"/>
            <a:ext cx="914400" cy="914400"/>
          </a:xfrm>
          <a:prstGeom prst="rect">
            <a:avLst/>
          </a:prstGeom>
          <a:noFill/>
        </p:spPr>
      </p:pic>
      <p:pic>
        <p:nvPicPr>
          <p:cNvPr id="3077" name="Picture 5" descr="D:\Sve\SF\III godina\2Drugi semestar\Francuski jezik 4\Zavrsna prezentacija\pictures\2000px-Bouygues_Telecom_201x_logo.svg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562599" y="4267200"/>
            <a:ext cx="2599067" cy="838200"/>
          </a:xfrm>
          <a:prstGeom prst="rect">
            <a:avLst/>
          </a:prstGeom>
          <a:noFill/>
        </p:spPr>
      </p:pic>
      <p:pic>
        <p:nvPicPr>
          <p:cNvPr id="3078" name="Picture 6" descr="D:\Sve\SF\III godina\2Drugi semestar\Francuski jezik 4\Zavrsna prezentacija\pictures\b_823ca5c9ee9b1b7f17b277dd4694fc6b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971800" y="4730496"/>
            <a:ext cx="1219200" cy="451104"/>
          </a:xfrm>
          <a:prstGeom prst="rect">
            <a:avLst/>
          </a:prstGeom>
          <a:noFill/>
        </p:spPr>
      </p:pic>
      <p:pic>
        <p:nvPicPr>
          <p:cNvPr id="3079" name="Picture 7" descr="D:\Sve\SF\III godina\2Drugi semestar\Francuski jezik 4\Zavrsna prezentacija\pictures\evolving_google_identity_share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743201" y="5410200"/>
            <a:ext cx="1676399" cy="838200"/>
          </a:xfrm>
          <a:prstGeom prst="rect">
            <a:avLst/>
          </a:prstGeom>
          <a:noFill/>
        </p:spPr>
      </p:pic>
      <p:pic>
        <p:nvPicPr>
          <p:cNvPr id="3080" name="Picture 8" descr="D:\Sve\SF\III godina\2Drugi semestar\Francuski jezik 4\Zavrsna prezentacija\pictures\samsung-logo-191-1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295400" y="5486400"/>
            <a:ext cx="1161143" cy="609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066800"/>
          </a:xfrm>
        </p:spPr>
        <p:txBody>
          <a:bodyPr/>
          <a:lstStyle/>
          <a:p>
            <a:pPr algn="ctr"/>
            <a:r>
              <a:rPr lang="en-US" dirty="0" smtClean="0"/>
              <a:t>Le </a:t>
            </a:r>
            <a:r>
              <a:rPr lang="en-US" dirty="0" err="1" smtClean="0"/>
              <a:t>défis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74800"/>
            <a:ext cx="8229600" cy="4745736"/>
          </a:xfrm>
        </p:spPr>
        <p:txBody>
          <a:bodyPr/>
          <a:lstStyle/>
          <a:p>
            <a:r>
              <a:rPr lang="en-US" dirty="0" err="1" smtClean="0"/>
              <a:t>mégadonnées</a:t>
            </a:r>
            <a:r>
              <a:rPr lang="sr-Latn-RS" dirty="0" smtClean="0"/>
              <a:t> (big data)</a:t>
            </a:r>
            <a:endParaRPr lang="en-US" dirty="0" smtClean="0"/>
          </a:p>
          <a:p>
            <a:r>
              <a:rPr lang="en-US" dirty="0" err="1" smtClean="0"/>
              <a:t>sécurité</a:t>
            </a:r>
            <a:r>
              <a:rPr lang="en-US" dirty="0" smtClean="0"/>
              <a:t> </a:t>
            </a:r>
            <a:r>
              <a:rPr lang="sr-Latn-RS" dirty="0" smtClean="0"/>
              <a:t>- </a:t>
            </a:r>
            <a:r>
              <a:rPr lang="fr-FR" dirty="0" smtClean="0"/>
              <a:t>manque de considération des enjeux en matière de sécurité et de modifications réglementaires qui pourraient se révéler nécessaire d'effectuer</a:t>
            </a:r>
          </a:p>
          <a:p>
            <a:endParaRPr lang="en-US" dirty="0" smtClean="0"/>
          </a:p>
        </p:txBody>
      </p:sp>
      <p:pic>
        <p:nvPicPr>
          <p:cNvPr id="4099" name="Picture 3" descr="D:\Sve\SF\III godina\2Drugi semestar\Francuski jezik 4\Zavrsna prezentacija\pictures\security_assessment_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76800" y="4191000"/>
            <a:ext cx="3962400" cy="2057400"/>
          </a:xfrm>
          <a:prstGeom prst="rect">
            <a:avLst/>
          </a:prstGeom>
          <a:noFill/>
        </p:spPr>
      </p:pic>
      <p:pic>
        <p:nvPicPr>
          <p:cNvPr id="4100" name="Picture 4" descr="D:\Sve\SF\III godina\2Drugi semestar\Francuski jezik 4\Zavrsna prezentacija\pictures\UotP0Ac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" y="4191000"/>
            <a:ext cx="4281485" cy="2057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3886200" cy="4325112"/>
          </a:xfrm>
        </p:spPr>
        <p:txBody>
          <a:bodyPr/>
          <a:lstStyle/>
          <a:p>
            <a:r>
              <a:rPr lang="fr-FR" dirty="0" err="1" smtClean="0"/>
              <a:t>priveé</a:t>
            </a:r>
            <a:r>
              <a:rPr lang="fr-FR" dirty="0" smtClean="0"/>
              <a:t> - des chercheurs ont identifié les difficultés liées à la vie privée pour toutes les parties prenantes à l'Internet des objets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D:\Sve\SF\III godina\2Drugi semestar\Francuski jezik 4\Zavrsna prezentacija\pictures\confidentialite-dossier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19600" y="1752600"/>
            <a:ext cx="4419600" cy="304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21936"/>
          </a:xfrm>
        </p:spPr>
        <p:txBody>
          <a:bodyPr>
            <a:normAutofit fontScale="92500" lnSpcReduction="10000"/>
          </a:bodyPr>
          <a:lstStyle/>
          <a:p>
            <a:r>
              <a:rPr lang="fr-FR" dirty="0" smtClean="0"/>
              <a:t>Le consentement de l'utilisateur : D'une façon, le rapport dit que les utilisateurs ont besoin d'être capable d'autoriser la collecte de données. Cependant ils n'ont ni le temps ni les connaissances techniques nécessaires</a:t>
            </a:r>
          </a:p>
          <a:p>
            <a:r>
              <a:rPr lang="fr-FR" dirty="0" smtClean="0"/>
              <a:t>La liberté de choix : La protection de la vie privée et les normes d'usages doivent promouvoir la liberté de choix</a:t>
            </a:r>
          </a:p>
          <a:p>
            <a:r>
              <a:rPr lang="fr-FR" dirty="0" smtClean="0"/>
              <a:t>Anonymat : Les chercheurs ont noté que les plateformes d'objets connectés ne prennent pas en compte l'anonymat lors des transmissions de données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543</TotalTime>
  <Words>455</Words>
  <Application>Microsoft Office PowerPoint</Application>
  <PresentationFormat>On-screen Show (4:3)</PresentationFormat>
  <Paragraphs>62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Urban</vt:lpstr>
      <vt:lpstr>Internet des objets </vt:lpstr>
      <vt:lpstr>Qu'est-ce que l'Internet des objets?</vt:lpstr>
      <vt:lpstr>Slide 3</vt:lpstr>
      <vt:lpstr>Réalisations de connexion</vt:lpstr>
      <vt:lpstr>L'Internet des objets regroupe d’ores et déjà de nombreux objets et de multiples applications :</vt:lpstr>
      <vt:lpstr>Revenu à l'avenir</vt:lpstr>
      <vt:lpstr>Le défis</vt:lpstr>
      <vt:lpstr>Slide 8</vt:lpstr>
      <vt:lpstr>Slide 9</vt:lpstr>
      <vt:lpstr>Vocabulaire</vt:lpstr>
      <vt:lpstr>Littérature</vt:lpstr>
      <vt:lpstr>Slide 12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Internet des objects </dc:title>
  <dc:creator>Nemanja</dc:creator>
  <cp:lastModifiedBy>Nemanja</cp:lastModifiedBy>
  <cp:revision>62</cp:revision>
  <dcterms:created xsi:type="dcterms:W3CDTF">2006-08-16T00:00:00Z</dcterms:created>
  <dcterms:modified xsi:type="dcterms:W3CDTF">2018-06-03T16:46:27Z</dcterms:modified>
</cp:coreProperties>
</file>