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9"/>
  </p:notesMasterIdLst>
  <p:handoutMasterIdLst>
    <p:handoutMasterId r:id="rId10"/>
  </p:handoutMasterIdLst>
  <p:sldIdLst>
    <p:sldId id="286" r:id="rId2"/>
    <p:sldId id="297" r:id="rId3"/>
    <p:sldId id="288" r:id="rId4"/>
    <p:sldId id="298" r:id="rId5"/>
    <p:sldId id="290" r:id="rId6"/>
    <p:sldId id="299" r:id="rId7"/>
    <p:sldId id="275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4C"/>
    <a:srgbClr val="000066"/>
    <a:srgbClr val="000099"/>
    <a:srgbClr val="000000"/>
    <a:srgbClr val="FFCC00"/>
    <a:srgbClr val="99FF33"/>
    <a:srgbClr val="80808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12" autoAdjust="0"/>
    <p:restoredTop sz="94581" autoAdjust="0"/>
  </p:normalViewPr>
  <p:slideViewPr>
    <p:cSldViewPr>
      <p:cViewPr varScale="1">
        <p:scale>
          <a:sx n="85" d="100"/>
          <a:sy n="85" d="100"/>
        </p:scale>
        <p:origin x="145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077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5483B24-888E-4678-A23B-7C432E7CB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51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74A2AEA-B2A6-4679-9730-31A0344D2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424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AA5CE0BA-5AF1-4473-BC0D-AE9E9BCDF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1524000" y="161925"/>
            <a:ext cx="6224588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>
                <a:solidFill>
                  <a:srgbClr val="3B3470"/>
                </a:solidFill>
              </a:rPr>
              <a:t>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h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č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r>
              <a:rPr lang="en-US" sz="1500">
                <a:solidFill>
                  <a:srgbClr val="3B3470"/>
                </a:solidFill>
              </a:rPr>
              <a:t>  </a:t>
            </a:r>
            <a:r>
              <a:rPr lang="sr-Latn-RS" sz="1500">
                <a:solidFill>
                  <a:srgbClr val="3B3470"/>
                </a:solidFill>
              </a:rPr>
              <a:t> 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r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o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d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endParaRPr lang="en-US" sz="1500">
              <a:solidFill>
                <a:srgbClr val="3B3470"/>
              </a:solidFill>
            </a:endParaRP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4" cstate="print"/>
          <a:srcRect l="44375" t="34444" r="31250" b="21111"/>
          <a:stretch>
            <a:fillRect/>
          </a:stretch>
        </p:blipFill>
        <p:spPr bwMode="auto">
          <a:xfrm>
            <a:off x="8458200" y="609600"/>
            <a:ext cx="520064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6557920" y="6350238"/>
            <a:ext cx="243368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Prof. </a:t>
            </a: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dr Radomir Mijailovi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ć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Doc. dr 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Đorđe Petrović</a:t>
            </a:r>
            <a:endParaRPr lang="en-US" sz="1500" i="1">
              <a:solidFill>
                <a:srgbClr val="3B347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25098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sr-Latn-CS" sz="1400">
                <a:solidFill>
                  <a:srgbClr val="3B3470"/>
                </a:solidFill>
              </a:rPr>
              <a:t>Saobraćajni fakultet, Beograd</a:t>
            </a:r>
            <a:endParaRPr lang="en-US">
              <a:solidFill>
                <a:srgbClr val="3B3470"/>
              </a:solidFill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800219" cy="327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 dirty="0">
                <a:solidFill>
                  <a:srgbClr val="3B3470"/>
                </a:solidFill>
              </a:rPr>
              <a:t>- </a:t>
            </a:r>
            <a:r>
              <a:rPr lang="en-US" sz="1400">
                <a:solidFill>
                  <a:srgbClr val="3B3470"/>
                </a:solidFill>
              </a:rPr>
              <a:t>20</a:t>
            </a:r>
            <a:r>
              <a:rPr lang="sr-Latn-RS" sz="1400">
                <a:solidFill>
                  <a:srgbClr val="3B3470"/>
                </a:solidFill>
              </a:rPr>
              <a:t>2</a:t>
            </a:r>
            <a:r>
              <a:rPr lang="en-GB" sz="1400">
                <a:solidFill>
                  <a:srgbClr val="3B3470"/>
                </a:solidFill>
              </a:rPr>
              <a:t>5</a:t>
            </a:r>
            <a:r>
              <a:rPr lang="en-US" sz="1400">
                <a:solidFill>
                  <a:srgbClr val="3B3470"/>
                </a:solidFill>
              </a:rPr>
              <a:t> </a:t>
            </a:r>
            <a:r>
              <a:rPr lang="en-US" sz="1400" dirty="0">
                <a:solidFill>
                  <a:srgbClr val="3B3470"/>
                </a:solidFill>
              </a:rPr>
              <a:t>-</a:t>
            </a:r>
            <a:endParaRPr lang="en-US" dirty="0">
              <a:solidFill>
                <a:srgbClr val="3B3470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WordArt 6"/>
          <p:cNvSpPr>
            <a:spLocks noChangeArrowheads="1" noChangeShapeType="1" noTextEdit="1"/>
          </p:cNvSpPr>
          <p:nvPr/>
        </p:nvSpPr>
        <p:spPr bwMode="auto">
          <a:xfrm>
            <a:off x="854075" y="2284413"/>
            <a:ext cx="7437438" cy="18272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SPECIFIČNI TOPLOTNI</a:t>
            </a:r>
          </a:p>
          <a:p>
            <a:pPr algn="ctr"/>
            <a:r>
              <a:rPr lang="en-US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KAPACITET</a:t>
            </a:r>
          </a:p>
          <a:p>
            <a:pPr algn="ctr"/>
            <a:r>
              <a:rPr lang="en-US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IDEALNIH GASOVA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1503138" y="2282628"/>
            <a:ext cx="1554480" cy="1371600"/>
          </a:xfrm>
          <a:prstGeom prst="rect">
            <a:avLst/>
          </a:prstGeom>
          <a:noFill/>
          <a:ln w="349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rot="18964398">
            <a:off x="1682938" y="2756446"/>
            <a:ext cx="1112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00004C"/>
                </a:solidFill>
              </a:rPr>
              <a:t>kiseonik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03138" y="1749229"/>
            <a:ext cx="436338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>
                <a:solidFill>
                  <a:srgbClr val="00004C"/>
                </a:solidFill>
              </a:rPr>
              <a:t>T</a:t>
            </a:r>
            <a:r>
              <a:rPr lang="en-US" baseline="-25000">
                <a:solidFill>
                  <a:srgbClr val="00004C"/>
                </a:solidFill>
              </a:rPr>
              <a:t>1</a:t>
            </a:r>
          </a:p>
        </p:txBody>
      </p:sp>
      <p:sp>
        <p:nvSpPr>
          <p:cNvPr id="5" name="Notched Right Arrow 4"/>
          <p:cNvSpPr/>
          <p:nvPr/>
        </p:nvSpPr>
        <p:spPr bwMode="auto">
          <a:xfrm rot="6411719">
            <a:off x="1943967" y="2110535"/>
            <a:ext cx="640080" cy="274320"/>
          </a:xfrm>
          <a:prstGeom prst="notchedRightArrow">
            <a:avLst/>
          </a:prstGeom>
          <a:noFill/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46138" y="1749229"/>
            <a:ext cx="71205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>
                <a:solidFill>
                  <a:srgbClr val="00004C"/>
                </a:solidFill>
              </a:rPr>
              <a:t>T</a:t>
            </a:r>
            <a:r>
              <a:rPr lang="en-US" baseline="-25000">
                <a:solidFill>
                  <a:srgbClr val="00004C"/>
                </a:solidFill>
              </a:rPr>
              <a:t>2,O2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88938" y="1509165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>
                <a:solidFill>
                  <a:srgbClr val="C00000"/>
                </a:solidFill>
              </a:rPr>
              <a:t>Q</a:t>
            </a:r>
            <a:endParaRPr lang="en-US" baseline="-2500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926964" y="2286000"/>
            <a:ext cx="1554480" cy="1371600"/>
          </a:xfrm>
          <a:prstGeom prst="rect">
            <a:avLst/>
          </a:prstGeom>
          <a:noFill/>
          <a:ln w="349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8964398">
            <a:off x="6128406" y="2776777"/>
            <a:ext cx="106952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00004C"/>
                </a:solidFill>
              </a:rPr>
              <a:t>vodonik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26964" y="1752601"/>
            <a:ext cx="436338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>
                <a:solidFill>
                  <a:srgbClr val="00004C"/>
                </a:solidFill>
              </a:rPr>
              <a:t>T</a:t>
            </a:r>
            <a:r>
              <a:rPr lang="en-US" baseline="-25000">
                <a:solidFill>
                  <a:srgbClr val="00004C"/>
                </a:solidFill>
              </a:rPr>
              <a:t>1</a:t>
            </a:r>
          </a:p>
        </p:txBody>
      </p:sp>
      <p:sp>
        <p:nvSpPr>
          <p:cNvPr id="11" name="Notched Right Arrow 10"/>
          <p:cNvSpPr/>
          <p:nvPr/>
        </p:nvSpPr>
        <p:spPr bwMode="auto">
          <a:xfrm rot="6411719">
            <a:off x="6367793" y="2113907"/>
            <a:ext cx="640080" cy="274320"/>
          </a:xfrm>
          <a:prstGeom prst="notchedRightArrow">
            <a:avLst/>
          </a:prstGeom>
          <a:noFill/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69964" y="1752601"/>
            <a:ext cx="702436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>
                <a:solidFill>
                  <a:srgbClr val="00004C"/>
                </a:solidFill>
              </a:rPr>
              <a:t>T</a:t>
            </a:r>
            <a:r>
              <a:rPr lang="en-US" baseline="-25000">
                <a:solidFill>
                  <a:srgbClr val="00004C"/>
                </a:solidFill>
              </a:rPr>
              <a:t>2,H2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12764" y="1512537"/>
            <a:ext cx="383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>
                <a:solidFill>
                  <a:srgbClr val="C00000"/>
                </a:solidFill>
              </a:rPr>
              <a:t>Q</a:t>
            </a:r>
            <a:endParaRPr lang="en-US" baseline="-2500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57600" y="3124200"/>
            <a:ext cx="1752600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>
                <a:solidFill>
                  <a:srgbClr val="00004C"/>
                </a:solidFill>
              </a:rPr>
              <a:t>T</a:t>
            </a:r>
            <a:r>
              <a:rPr lang="en-US" baseline="-25000">
                <a:solidFill>
                  <a:srgbClr val="00004C"/>
                </a:solidFill>
              </a:rPr>
              <a:t>2,O2</a:t>
            </a:r>
            <a:r>
              <a:rPr lang="en-US" i="1"/>
              <a:t>  </a:t>
            </a:r>
            <a:r>
              <a:rPr lang="en-US">
                <a:solidFill>
                  <a:srgbClr val="FF0000"/>
                </a:solidFill>
              </a:rPr>
              <a:t>?</a:t>
            </a:r>
            <a:r>
              <a:rPr lang="en-US" i="1"/>
              <a:t>  </a:t>
            </a:r>
            <a:r>
              <a:rPr lang="en-US" i="1">
                <a:solidFill>
                  <a:srgbClr val="00004C"/>
                </a:solidFill>
              </a:rPr>
              <a:t>T</a:t>
            </a:r>
            <a:r>
              <a:rPr lang="en-US" baseline="-25000">
                <a:solidFill>
                  <a:srgbClr val="00004C"/>
                </a:solidFill>
              </a:rPr>
              <a:t>2,H2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0" y="3881735"/>
            <a:ext cx="1752600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>
                <a:solidFill>
                  <a:srgbClr val="00004C"/>
                </a:solidFill>
              </a:rPr>
              <a:t>T</a:t>
            </a:r>
            <a:r>
              <a:rPr lang="en-US" baseline="-25000">
                <a:solidFill>
                  <a:srgbClr val="00004C"/>
                </a:solidFill>
              </a:rPr>
              <a:t>2,O2</a:t>
            </a:r>
            <a:r>
              <a:rPr lang="en-US" i="1">
                <a:solidFill>
                  <a:srgbClr val="00004C"/>
                </a:solidFill>
              </a:rPr>
              <a:t>  ≠  T</a:t>
            </a:r>
            <a:r>
              <a:rPr lang="en-US" baseline="-25000">
                <a:solidFill>
                  <a:srgbClr val="00004C"/>
                </a:solidFill>
              </a:rPr>
              <a:t>2,H2</a:t>
            </a: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304800" y="4756150"/>
            <a:ext cx="8440738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b="1">
                <a:solidFill>
                  <a:srgbClr val="00004C"/>
                </a:solidFill>
              </a:rPr>
              <a:t>T</a:t>
            </a:r>
            <a:r>
              <a:rPr lang="sr-Latn-CS" b="1">
                <a:solidFill>
                  <a:srgbClr val="00004C"/>
                </a:solidFill>
              </a:rPr>
              <a:t>oplotni kapacitet</a:t>
            </a:r>
            <a:r>
              <a:rPr lang="en-US">
                <a:solidFill>
                  <a:srgbClr val="00004C"/>
                </a:solidFill>
              </a:rPr>
              <a:t> – v</a:t>
            </a:r>
            <a:r>
              <a:rPr lang="sr-Latn-CS">
                <a:solidFill>
                  <a:srgbClr val="00004C"/>
                </a:solidFill>
              </a:rPr>
              <a:t>eličina kojom se karakteriše svojstvo tela jednakih masa da različito menjaju temperaturu pri dovođenju ili odvođenju iste količine toplote. </a:t>
            </a:r>
            <a:endParaRPr lang="en-US">
              <a:solidFill>
                <a:srgbClr val="00004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8" presetClass="entr" presetSubtype="1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3" presetClass="entr" presetSubtype="1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5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8" presetClass="entr" presetSubtype="12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 animBg="1"/>
      <p:bldP spid="9" grpId="0"/>
      <p:bldP spid="10" grpId="0"/>
      <p:bldP spid="11" grpId="0" animBg="1"/>
      <p:bldP spid="12" grpId="0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20" name="Text Box 8"/>
          <p:cNvSpPr txBox="1">
            <a:spLocks noChangeArrowheads="1"/>
          </p:cNvSpPr>
          <p:nvPr/>
        </p:nvSpPr>
        <p:spPr bwMode="auto">
          <a:xfrm>
            <a:off x="230188" y="2286000"/>
            <a:ext cx="8667750" cy="1828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4C"/>
                </a:solidFill>
              </a:rPr>
              <a:t>S</a:t>
            </a:r>
            <a:r>
              <a:rPr lang="sr-Cyrl-CS">
                <a:solidFill>
                  <a:srgbClr val="00004C"/>
                </a:solidFill>
              </a:rPr>
              <a:t>pecifičn</a:t>
            </a:r>
            <a:r>
              <a:rPr lang="sr-Latn-CS">
                <a:solidFill>
                  <a:srgbClr val="00004C"/>
                </a:solidFill>
              </a:rPr>
              <a:t>i </a:t>
            </a:r>
            <a:r>
              <a:rPr lang="sr-Cyrl-CS">
                <a:solidFill>
                  <a:srgbClr val="00004C"/>
                </a:solidFill>
              </a:rPr>
              <a:t>toplot</a:t>
            </a:r>
            <a:r>
              <a:rPr lang="sr-Latn-CS">
                <a:solidFill>
                  <a:srgbClr val="00004C"/>
                </a:solidFill>
              </a:rPr>
              <a:t>ni kapacitet: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Cyrl-CS">
                <a:solidFill>
                  <a:srgbClr val="00004C"/>
                </a:solidFill>
              </a:rPr>
              <a:t>masen</a:t>
            </a:r>
            <a:r>
              <a:rPr lang="sr-Latn-CS">
                <a:solidFill>
                  <a:srgbClr val="00004C"/>
                </a:solidFill>
              </a:rPr>
              <a:t>i </a:t>
            </a:r>
            <a:r>
              <a:rPr lang="sr-Cyrl-CS">
                <a:solidFill>
                  <a:srgbClr val="00004C"/>
                </a:solidFill>
              </a:rPr>
              <a:t>specifičn</a:t>
            </a:r>
            <a:r>
              <a:rPr lang="sr-Latn-CS">
                <a:solidFill>
                  <a:srgbClr val="00004C"/>
                </a:solidFill>
              </a:rPr>
              <a:t>i </a:t>
            </a:r>
            <a:r>
              <a:rPr lang="sr-Cyrl-CS">
                <a:solidFill>
                  <a:srgbClr val="00004C"/>
                </a:solidFill>
              </a:rPr>
              <a:t>toplot</a:t>
            </a:r>
            <a:r>
              <a:rPr lang="sr-Latn-CS">
                <a:solidFill>
                  <a:srgbClr val="00004C"/>
                </a:solidFill>
              </a:rPr>
              <a:t>ni kapacitet – </a:t>
            </a:r>
            <a:r>
              <a:rPr lang="sl-SI">
                <a:solidFill>
                  <a:srgbClr val="00004C"/>
                </a:solidFill>
              </a:rPr>
              <a:t>c, J/(kg</a:t>
            </a:r>
            <a:r>
              <a:rPr lang="sl-SI">
                <a:solidFill>
                  <a:srgbClr val="00004C"/>
                </a:solidFill>
                <a:sym typeface="Symbol" pitchFamily="18" charset="2"/>
              </a:rPr>
              <a:t></a:t>
            </a:r>
            <a:r>
              <a:rPr lang="sl-SI">
                <a:solidFill>
                  <a:srgbClr val="00004C"/>
                </a:solidFill>
              </a:rPr>
              <a:t>K),</a:t>
            </a: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Cyrl-CS">
                <a:solidFill>
                  <a:srgbClr val="00004C"/>
                </a:solidFill>
              </a:rPr>
              <a:t>zapreminsk</a:t>
            </a:r>
            <a:r>
              <a:rPr lang="sr-Latn-CS">
                <a:solidFill>
                  <a:srgbClr val="00004C"/>
                </a:solidFill>
              </a:rPr>
              <a:t>i </a:t>
            </a:r>
            <a:r>
              <a:rPr lang="sr-Cyrl-CS">
                <a:solidFill>
                  <a:srgbClr val="00004C"/>
                </a:solidFill>
              </a:rPr>
              <a:t>specifičn</a:t>
            </a:r>
            <a:r>
              <a:rPr lang="sr-Latn-CS">
                <a:solidFill>
                  <a:srgbClr val="00004C"/>
                </a:solidFill>
              </a:rPr>
              <a:t>i </a:t>
            </a:r>
            <a:r>
              <a:rPr lang="sr-Cyrl-CS">
                <a:solidFill>
                  <a:srgbClr val="00004C"/>
                </a:solidFill>
              </a:rPr>
              <a:t>toplot</a:t>
            </a:r>
            <a:r>
              <a:rPr lang="sr-Latn-CS">
                <a:solidFill>
                  <a:srgbClr val="00004C"/>
                </a:solidFill>
              </a:rPr>
              <a:t>ni kapacitet – </a:t>
            </a:r>
            <a:r>
              <a:rPr lang="sl-SI">
                <a:solidFill>
                  <a:srgbClr val="00004C"/>
                </a:solidFill>
              </a:rPr>
              <a:t>c', J/(m</a:t>
            </a:r>
            <a:r>
              <a:rPr lang="sl-SI" baseline="30000">
                <a:solidFill>
                  <a:srgbClr val="00004C"/>
                </a:solidFill>
              </a:rPr>
              <a:t>3</a:t>
            </a:r>
            <a:r>
              <a:rPr lang="sl-SI">
                <a:solidFill>
                  <a:srgbClr val="00004C"/>
                </a:solidFill>
                <a:sym typeface="Symbol" pitchFamily="18" charset="2"/>
              </a:rPr>
              <a:t></a:t>
            </a:r>
            <a:r>
              <a:rPr lang="sl-SI">
                <a:solidFill>
                  <a:srgbClr val="00004C"/>
                </a:solidFill>
              </a:rPr>
              <a:t>K) </a:t>
            </a:r>
            <a:r>
              <a:rPr lang="sr-Cyrl-CS">
                <a:solidFill>
                  <a:srgbClr val="00004C"/>
                </a:solidFill>
              </a:rPr>
              <a:t>i</a:t>
            </a:r>
            <a:endParaRPr lang="sr-Latn-CS">
              <a:solidFill>
                <a:srgbClr val="00004C"/>
              </a:solidFill>
            </a:endParaRPr>
          </a:p>
          <a:p>
            <a:pPr>
              <a:buClr>
                <a:srgbClr val="000000"/>
              </a:buClr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Cyrl-CS">
                <a:solidFill>
                  <a:srgbClr val="00004C"/>
                </a:solidFill>
              </a:rPr>
              <a:t>molarni specifičn</a:t>
            </a:r>
            <a:r>
              <a:rPr lang="sr-Latn-CS">
                <a:solidFill>
                  <a:srgbClr val="00004C"/>
                </a:solidFill>
              </a:rPr>
              <a:t>i </a:t>
            </a:r>
            <a:r>
              <a:rPr lang="sr-Cyrl-CS">
                <a:solidFill>
                  <a:srgbClr val="00004C"/>
                </a:solidFill>
              </a:rPr>
              <a:t>toplot</a:t>
            </a:r>
            <a:r>
              <a:rPr lang="sr-Latn-CS">
                <a:solidFill>
                  <a:srgbClr val="00004C"/>
                </a:solidFill>
              </a:rPr>
              <a:t>ni kapacitet – </a:t>
            </a:r>
            <a:r>
              <a:rPr lang="sl-SI">
                <a:solidFill>
                  <a:srgbClr val="00004C"/>
                </a:solidFill>
              </a:rPr>
              <a:t>C = M</a:t>
            </a:r>
            <a:r>
              <a:rPr lang="sl-SI">
                <a:solidFill>
                  <a:srgbClr val="00004C"/>
                </a:solidFill>
                <a:sym typeface="Symbol" pitchFamily="18" charset="2"/>
              </a:rPr>
              <a:t></a:t>
            </a:r>
            <a:r>
              <a:rPr lang="sl-SI">
                <a:solidFill>
                  <a:srgbClr val="00004C"/>
                </a:solidFill>
              </a:rPr>
              <a:t>c, J/(kmol</a:t>
            </a:r>
            <a:r>
              <a:rPr lang="sl-SI">
                <a:solidFill>
                  <a:srgbClr val="00004C"/>
                </a:solidFill>
                <a:sym typeface="Symbol" pitchFamily="18" charset="2"/>
              </a:rPr>
              <a:t></a:t>
            </a:r>
            <a:r>
              <a:rPr lang="sl-SI">
                <a:solidFill>
                  <a:srgbClr val="00004C"/>
                </a:solidFill>
              </a:rPr>
              <a:t>K)</a:t>
            </a:r>
            <a:r>
              <a:rPr lang="sr-Cyrl-CS">
                <a:solidFill>
                  <a:srgbClr val="00004C"/>
                </a:solidFill>
              </a:rPr>
              <a:t>. </a:t>
            </a:r>
            <a:endParaRPr lang="en-US">
              <a:solidFill>
                <a:srgbClr val="00004C"/>
              </a:solidFill>
            </a:endParaRPr>
          </a:p>
        </p:txBody>
      </p:sp>
      <p:sp>
        <p:nvSpPr>
          <p:cNvPr id="218121" name="Text Box 9"/>
          <p:cNvSpPr txBox="1">
            <a:spLocks noChangeArrowheads="1"/>
          </p:cNvSpPr>
          <p:nvPr/>
        </p:nvSpPr>
        <p:spPr bwMode="auto">
          <a:xfrm>
            <a:off x="228600" y="1219200"/>
            <a:ext cx="856615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4C"/>
                </a:solidFill>
              </a:rPr>
              <a:t>S</a:t>
            </a:r>
            <a:r>
              <a:rPr lang="sr-Cyrl-CS">
                <a:solidFill>
                  <a:srgbClr val="00004C"/>
                </a:solidFill>
              </a:rPr>
              <a:t>pecifičn</a:t>
            </a:r>
            <a:r>
              <a:rPr lang="sr-Latn-CS">
                <a:solidFill>
                  <a:srgbClr val="00004C"/>
                </a:solidFill>
              </a:rPr>
              <a:t>i toplotni kapacitet </a:t>
            </a:r>
            <a:r>
              <a:rPr lang="sr-Cyrl-CS">
                <a:solidFill>
                  <a:srgbClr val="00004C"/>
                </a:solidFill>
              </a:rPr>
              <a:t>nek</a:t>
            </a:r>
            <a:r>
              <a:rPr lang="sr-Latn-CS">
                <a:solidFill>
                  <a:srgbClr val="00004C"/>
                </a:solidFill>
              </a:rPr>
              <a:t>o</a:t>
            </a:r>
            <a:r>
              <a:rPr lang="sr-Cyrl-CS">
                <a:solidFill>
                  <a:srgbClr val="00004C"/>
                </a:solidFill>
              </a:rPr>
              <a:t>g tela</a:t>
            </a:r>
            <a:r>
              <a:rPr lang="sr-Latn-CS">
                <a:solidFill>
                  <a:srgbClr val="00004C"/>
                </a:solidFill>
              </a:rPr>
              <a:t> =</a:t>
            </a:r>
            <a:r>
              <a:rPr lang="sr-Cyrl-CS">
                <a:solidFill>
                  <a:srgbClr val="00004C"/>
                </a:solidFill>
              </a:rPr>
              <a:t> količina toplote potrebna da se jedinici </a:t>
            </a:r>
            <a:r>
              <a:rPr lang="sr-Latn-CS">
                <a:solidFill>
                  <a:srgbClr val="00004C"/>
                </a:solidFill>
              </a:rPr>
              <a:t>mere </a:t>
            </a:r>
            <a:r>
              <a:rPr lang="sr-Cyrl-CS">
                <a:solidFill>
                  <a:srgbClr val="00004C"/>
                </a:solidFill>
              </a:rPr>
              <a:t>tog tela temperatura promeni za 1 K. </a:t>
            </a:r>
            <a:endParaRPr lang="en-US">
              <a:solidFill>
                <a:srgbClr val="00004C"/>
              </a:solidFill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30188" y="4572000"/>
            <a:ext cx="859155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4C"/>
                </a:solidFill>
              </a:rPr>
              <a:t>Č</a:t>
            </a:r>
            <a:r>
              <a:rPr lang="sr-Cyrl-CS">
                <a:solidFill>
                  <a:srgbClr val="00004C"/>
                </a:solidFill>
              </a:rPr>
              <a:t>vrsta tela i nestišljive tečnosti</a:t>
            </a:r>
            <a:r>
              <a:rPr lang="en-US">
                <a:solidFill>
                  <a:srgbClr val="00004C"/>
                </a:solidFill>
              </a:rPr>
              <a:t> – s</a:t>
            </a:r>
            <a:r>
              <a:rPr lang="sr-Cyrl-CS">
                <a:solidFill>
                  <a:srgbClr val="00004C"/>
                </a:solidFill>
              </a:rPr>
              <a:t>pecifičn</a:t>
            </a:r>
            <a:r>
              <a:rPr lang="en-US">
                <a:solidFill>
                  <a:srgbClr val="00004C"/>
                </a:solidFill>
              </a:rPr>
              <a:t>i</a:t>
            </a:r>
            <a:r>
              <a:rPr lang="sr-Latn-CS">
                <a:solidFill>
                  <a:srgbClr val="00004C"/>
                </a:solidFill>
              </a:rPr>
              <a:t> </a:t>
            </a:r>
            <a:r>
              <a:rPr lang="sr-Cyrl-CS">
                <a:solidFill>
                  <a:srgbClr val="00004C"/>
                </a:solidFill>
              </a:rPr>
              <a:t>toplot</a:t>
            </a:r>
            <a:r>
              <a:rPr lang="sr-Latn-CS">
                <a:solidFill>
                  <a:srgbClr val="00004C"/>
                </a:solidFill>
              </a:rPr>
              <a:t>n</a:t>
            </a:r>
            <a:r>
              <a:rPr lang="en-US">
                <a:solidFill>
                  <a:srgbClr val="00004C"/>
                </a:solidFill>
              </a:rPr>
              <a:t>i</a:t>
            </a:r>
            <a:r>
              <a:rPr lang="sr-Latn-CS">
                <a:solidFill>
                  <a:srgbClr val="00004C"/>
                </a:solidFill>
              </a:rPr>
              <a:t> kapacitet</a:t>
            </a:r>
            <a:r>
              <a:rPr lang="en-US">
                <a:solidFill>
                  <a:srgbClr val="00004C"/>
                </a:solidFill>
              </a:rPr>
              <a:t> </a:t>
            </a:r>
            <a:r>
              <a:rPr lang="sr-Latn-CS">
                <a:solidFill>
                  <a:srgbClr val="00004C"/>
                </a:solidFill>
              </a:rPr>
              <a:t>je</a:t>
            </a:r>
            <a:r>
              <a:rPr lang="sr-Cyrl-CS">
                <a:solidFill>
                  <a:srgbClr val="00004C"/>
                </a:solidFill>
              </a:rPr>
              <a:t> jednoznačno </a:t>
            </a:r>
            <a:r>
              <a:rPr lang="en-US">
                <a:solidFill>
                  <a:srgbClr val="00004C"/>
                </a:solidFill>
              </a:rPr>
              <a:t>odre</a:t>
            </a:r>
            <a:r>
              <a:rPr lang="sr-Latn-RS">
                <a:solidFill>
                  <a:srgbClr val="00004C"/>
                </a:solidFill>
              </a:rPr>
              <a:t>đen</a:t>
            </a:r>
            <a:r>
              <a:rPr lang="sr-Cyrl-CS">
                <a:solidFill>
                  <a:srgbClr val="00004C"/>
                </a:solidFill>
              </a:rPr>
              <a:t>.</a:t>
            </a:r>
            <a:endParaRPr lang="en-US">
              <a:solidFill>
                <a:srgbClr val="00004C"/>
              </a:solidFill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5486400"/>
            <a:ext cx="859155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4C"/>
                </a:solidFill>
              </a:rPr>
              <a:t>Gasovi</a:t>
            </a:r>
            <a:r>
              <a:rPr lang="en-US">
                <a:solidFill>
                  <a:srgbClr val="00004C"/>
                </a:solidFill>
              </a:rPr>
              <a:t> – s</a:t>
            </a:r>
            <a:r>
              <a:rPr lang="sr-Cyrl-CS">
                <a:solidFill>
                  <a:srgbClr val="00004C"/>
                </a:solidFill>
              </a:rPr>
              <a:t>pecifičn</a:t>
            </a:r>
            <a:r>
              <a:rPr lang="en-US">
                <a:solidFill>
                  <a:srgbClr val="00004C"/>
                </a:solidFill>
              </a:rPr>
              <a:t>i</a:t>
            </a:r>
            <a:r>
              <a:rPr lang="sr-Latn-CS">
                <a:solidFill>
                  <a:srgbClr val="00004C"/>
                </a:solidFill>
              </a:rPr>
              <a:t> </a:t>
            </a:r>
            <a:r>
              <a:rPr lang="sr-Cyrl-CS">
                <a:solidFill>
                  <a:srgbClr val="00004C"/>
                </a:solidFill>
              </a:rPr>
              <a:t>toplot</a:t>
            </a:r>
            <a:r>
              <a:rPr lang="sr-Latn-CS">
                <a:solidFill>
                  <a:srgbClr val="00004C"/>
                </a:solidFill>
              </a:rPr>
              <a:t>n</a:t>
            </a:r>
            <a:r>
              <a:rPr lang="en-US">
                <a:solidFill>
                  <a:srgbClr val="00004C"/>
                </a:solidFill>
              </a:rPr>
              <a:t>i</a:t>
            </a:r>
            <a:r>
              <a:rPr lang="sr-Latn-CS">
                <a:solidFill>
                  <a:srgbClr val="00004C"/>
                </a:solidFill>
              </a:rPr>
              <a:t> kapacitet</a:t>
            </a:r>
            <a:r>
              <a:rPr lang="en-US">
                <a:solidFill>
                  <a:srgbClr val="00004C"/>
                </a:solidFill>
              </a:rPr>
              <a:t> </a:t>
            </a:r>
            <a:r>
              <a:rPr lang="sr-Latn-RS">
                <a:solidFill>
                  <a:srgbClr val="00004C"/>
                </a:solidFill>
              </a:rPr>
              <a:t>zavisi od vrste procesa</a:t>
            </a:r>
            <a:r>
              <a:rPr lang="sr-Cyrl-CS">
                <a:solidFill>
                  <a:srgbClr val="00004C"/>
                </a:solidFill>
              </a:rPr>
              <a:t>.</a:t>
            </a:r>
            <a:endParaRPr lang="en-US">
              <a:solidFill>
                <a:srgbClr val="00004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Arrow Connector 15"/>
          <p:cNvCxnSpPr/>
          <p:nvPr/>
        </p:nvCxnSpPr>
        <p:spPr bwMode="auto">
          <a:xfrm flipV="1">
            <a:off x="967740" y="1714849"/>
            <a:ext cx="0" cy="228600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609600" y="1657938"/>
            <a:ext cx="327334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i="1">
                <a:solidFill>
                  <a:srgbClr val="000099"/>
                </a:solidFill>
              </a:rPr>
              <a:t>q</a:t>
            </a:r>
            <a:endParaRPr lang="en-US" i="1">
              <a:solidFill>
                <a:srgbClr val="000099"/>
              </a:solidFill>
            </a:endParaRPr>
          </a:p>
        </p:txBody>
      </p:sp>
      <p:sp>
        <p:nvSpPr>
          <p:cNvPr id="18" name="Freeform 17"/>
          <p:cNvSpPr/>
          <p:nvPr/>
        </p:nvSpPr>
        <p:spPr bwMode="auto">
          <a:xfrm rot="18325349">
            <a:off x="1059858" y="2377440"/>
            <a:ext cx="2377440" cy="822960"/>
          </a:xfrm>
          <a:custGeom>
            <a:avLst/>
            <a:gdLst>
              <a:gd name="connsiteX0" fmla="*/ 0 w 1529080"/>
              <a:gd name="connsiteY0" fmla="*/ 0 h 363220"/>
              <a:gd name="connsiteX1" fmla="*/ 736600 w 1529080"/>
              <a:gd name="connsiteY1" fmla="*/ 294640 h 363220"/>
              <a:gd name="connsiteX2" fmla="*/ 1529080 w 1529080"/>
              <a:gd name="connsiteY2" fmla="*/ 363220 h 363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29080" h="363220">
                <a:moveTo>
                  <a:pt x="0" y="0"/>
                </a:moveTo>
                <a:cubicBezTo>
                  <a:pt x="240876" y="117051"/>
                  <a:pt x="481753" y="234103"/>
                  <a:pt x="736600" y="294640"/>
                </a:cubicBezTo>
                <a:cubicBezTo>
                  <a:pt x="991447" y="355177"/>
                  <a:pt x="1529080" y="363220"/>
                  <a:pt x="1529080" y="363220"/>
                </a:cubicBezTo>
              </a:path>
            </a:pathLst>
          </a:cu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 flipV="1">
            <a:off x="965200" y="3988789"/>
            <a:ext cx="2926080" cy="254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3535680" y="3988789"/>
            <a:ext cx="34176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i="1">
                <a:solidFill>
                  <a:srgbClr val="000099"/>
                </a:solidFill>
              </a:rPr>
              <a:t>T</a:t>
            </a:r>
            <a:endParaRPr lang="en-US" i="1">
              <a:solidFill>
                <a:srgbClr val="000099"/>
              </a:solidFill>
            </a:endParaRPr>
          </a:p>
        </p:txBody>
      </p:sp>
      <p:sp>
        <p:nvSpPr>
          <p:cNvPr id="25" name="Oval 24"/>
          <p:cNvSpPr/>
          <p:nvPr/>
        </p:nvSpPr>
        <p:spPr bwMode="auto">
          <a:xfrm rot="2628319">
            <a:off x="1802005" y="3236423"/>
            <a:ext cx="91440" cy="91440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 rot="2628319">
            <a:off x="2736726" y="2596343"/>
            <a:ext cx="91440" cy="91440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Text Box 15"/>
          <p:cNvSpPr txBox="1">
            <a:spLocks noChangeArrowheads="1"/>
          </p:cNvSpPr>
          <p:nvPr/>
        </p:nvSpPr>
        <p:spPr bwMode="auto">
          <a:xfrm>
            <a:off x="1683614" y="2880360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>
                <a:solidFill>
                  <a:srgbClr val="000099"/>
                </a:solidFill>
              </a:rPr>
              <a:t>1</a:t>
            </a:r>
            <a:endParaRPr lang="en-US" sz="1800">
              <a:solidFill>
                <a:srgbClr val="000099"/>
              </a:solidFill>
            </a:endParaRP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2583180" y="2278380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>
                <a:solidFill>
                  <a:srgbClr val="000099"/>
                </a:solidFill>
              </a:rPr>
              <a:t>2</a:t>
            </a:r>
            <a:endParaRPr lang="en-US" sz="1800">
              <a:solidFill>
                <a:srgbClr val="000099"/>
              </a:solidFill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1844040" y="2649220"/>
            <a:ext cx="1460500" cy="1715987"/>
            <a:chOff x="1844040" y="2649220"/>
            <a:chExt cx="1460500" cy="1715987"/>
          </a:xfrm>
        </p:grpSpPr>
        <p:cxnSp>
          <p:nvCxnSpPr>
            <p:cNvPr id="30" name="Straight Connector 29"/>
            <p:cNvCxnSpPr/>
            <p:nvPr/>
          </p:nvCxnSpPr>
          <p:spPr bwMode="auto">
            <a:xfrm>
              <a:off x="2781300" y="2687320"/>
              <a:ext cx="2540" cy="165608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 bwMode="auto">
            <a:xfrm>
              <a:off x="1844040" y="3329940"/>
              <a:ext cx="0" cy="1017508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 flipH="1">
              <a:off x="1844040" y="4315460"/>
              <a:ext cx="939800" cy="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 bwMode="auto">
            <a:xfrm flipH="1">
              <a:off x="1892300" y="3289300"/>
              <a:ext cx="1409700" cy="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/>
            <p:nvPr/>
          </p:nvCxnSpPr>
          <p:spPr bwMode="auto">
            <a:xfrm flipH="1">
              <a:off x="2827020" y="2649220"/>
              <a:ext cx="477520" cy="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3274060" y="2654300"/>
              <a:ext cx="0" cy="63500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43" name="Text Box 15"/>
            <p:cNvSpPr txBox="1">
              <a:spLocks noChangeArrowheads="1"/>
            </p:cNvSpPr>
            <p:nvPr/>
          </p:nvSpPr>
          <p:spPr bwMode="auto">
            <a:xfrm>
              <a:off x="2087071" y="3965097"/>
              <a:ext cx="533400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>
                  <a:solidFill>
                    <a:srgbClr val="000099"/>
                  </a:solidFill>
                  <a:sym typeface="Symbol"/>
                </a:rPr>
                <a:t></a:t>
              </a:r>
              <a:r>
                <a:rPr lang="sr-Latn-RS" i="1">
                  <a:solidFill>
                    <a:srgbClr val="000099"/>
                  </a:solidFill>
                </a:rPr>
                <a:t>T</a:t>
              </a:r>
              <a:endParaRPr lang="en-US" i="1">
                <a:solidFill>
                  <a:srgbClr val="000099"/>
                </a:solidFill>
              </a:endParaRPr>
            </a:p>
          </p:txBody>
        </p:sp>
        <p:sp>
          <p:nvSpPr>
            <p:cNvPr id="44" name="Text Box 15"/>
            <p:cNvSpPr txBox="1">
              <a:spLocks noChangeArrowheads="1"/>
            </p:cNvSpPr>
            <p:nvPr/>
          </p:nvSpPr>
          <p:spPr bwMode="auto">
            <a:xfrm rot="-5400000">
              <a:off x="2828166" y="2767476"/>
              <a:ext cx="533400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>
                  <a:solidFill>
                    <a:srgbClr val="000099"/>
                  </a:solidFill>
                  <a:sym typeface="Symbol"/>
                </a:rPr>
                <a:t></a:t>
              </a:r>
              <a:r>
                <a:rPr lang="sr-Latn-RS" i="1">
                  <a:solidFill>
                    <a:srgbClr val="000099"/>
                  </a:solidFill>
                  <a:sym typeface="Symbol"/>
                </a:rPr>
                <a:t>q</a:t>
              </a:r>
              <a:endParaRPr lang="en-US" i="1">
                <a:solidFill>
                  <a:srgbClr val="000099"/>
                </a:solidFill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1727200" y="2486660"/>
            <a:ext cx="1445260" cy="970280"/>
            <a:chOff x="1727200" y="2486660"/>
            <a:chExt cx="1445260" cy="970280"/>
          </a:xfrm>
        </p:grpSpPr>
        <p:cxnSp>
          <p:nvCxnSpPr>
            <p:cNvPr id="45" name="Straight Connector 44"/>
            <p:cNvCxnSpPr/>
            <p:nvPr/>
          </p:nvCxnSpPr>
          <p:spPr bwMode="auto">
            <a:xfrm flipH="1">
              <a:off x="1727200" y="2486660"/>
              <a:ext cx="1445260" cy="970280"/>
            </a:xfrm>
            <a:prstGeom prst="line">
              <a:avLst/>
            </a:prstGeom>
            <a:noFill/>
            <a:ln w="9525" cap="flat" cmpd="sng" algn="ctr">
              <a:solidFill>
                <a:srgbClr val="C00000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" name="Oval 21"/>
            <p:cNvSpPr/>
            <p:nvPr/>
          </p:nvSpPr>
          <p:spPr bwMode="auto">
            <a:xfrm rot="2628319">
              <a:off x="2325244" y="2972263"/>
              <a:ext cx="91440" cy="91440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50" name="Text Box 11"/>
          <p:cNvSpPr txBox="1">
            <a:spLocks noChangeArrowheads="1"/>
          </p:cNvSpPr>
          <p:nvPr/>
        </p:nvSpPr>
        <p:spPr bwMode="auto">
          <a:xfrm>
            <a:off x="4191000" y="1828800"/>
            <a:ext cx="410561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S</a:t>
            </a:r>
            <a:r>
              <a:rPr lang="sr-Cyrl-CS">
                <a:solidFill>
                  <a:srgbClr val="000066"/>
                </a:solidFill>
              </a:rPr>
              <a:t>rednj</a:t>
            </a:r>
            <a:r>
              <a:rPr lang="en-US">
                <a:solidFill>
                  <a:srgbClr val="000066"/>
                </a:solidFill>
              </a:rPr>
              <a:t>i</a:t>
            </a:r>
            <a:r>
              <a:rPr lang="sr-Latn-C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specifičn</a:t>
            </a:r>
            <a:r>
              <a:rPr lang="en-US">
                <a:solidFill>
                  <a:srgbClr val="000066"/>
                </a:solidFill>
              </a:rPr>
              <a:t>i</a:t>
            </a:r>
            <a:r>
              <a:rPr lang="sr-Latn-C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toplot</a:t>
            </a:r>
            <a:r>
              <a:rPr lang="sr-Latn-CS">
                <a:solidFill>
                  <a:srgbClr val="000066"/>
                </a:solidFill>
              </a:rPr>
              <a:t>n</a:t>
            </a:r>
            <a:r>
              <a:rPr lang="en-US">
                <a:solidFill>
                  <a:srgbClr val="000066"/>
                </a:solidFill>
              </a:rPr>
              <a:t>i</a:t>
            </a:r>
            <a:r>
              <a:rPr lang="sr-Latn-CS">
                <a:solidFill>
                  <a:srgbClr val="000066"/>
                </a:solidFill>
              </a:rPr>
              <a:t> kapacitet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4258627" y="2465387"/>
            <a:ext cx="1585913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rgbClr val="000066"/>
                </a:solidFill>
              </a:rPr>
              <a:t>c</a:t>
            </a:r>
            <a:r>
              <a:rPr lang="sr-Latn-RS" sz="2400" i="1" baseline="-25000">
                <a:solidFill>
                  <a:srgbClr val="000066"/>
                </a:solidFill>
              </a:rPr>
              <a:t>m </a:t>
            </a:r>
            <a:r>
              <a:rPr lang="sr-Latn-RS" sz="2400">
                <a:solidFill>
                  <a:srgbClr val="000066"/>
                </a:solidFill>
              </a:rPr>
              <a:t>= </a:t>
            </a:r>
            <a:endParaRPr lang="sr-Latn-RS" sz="2400" i="1">
              <a:solidFill>
                <a:srgbClr val="000066"/>
              </a:solidFill>
            </a:endParaRPr>
          </a:p>
        </p:txBody>
      </p:sp>
      <p:cxnSp>
        <p:nvCxnSpPr>
          <p:cNvPr id="53" name="Straight Connector 52"/>
          <p:cNvCxnSpPr/>
          <p:nvPr/>
        </p:nvCxnSpPr>
        <p:spPr bwMode="auto">
          <a:xfrm flipH="1">
            <a:off x="4959667" y="2729547"/>
            <a:ext cx="5486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Text Box 15"/>
          <p:cNvSpPr txBox="1">
            <a:spLocks noChangeArrowheads="1"/>
          </p:cNvSpPr>
          <p:nvPr/>
        </p:nvSpPr>
        <p:spPr bwMode="auto">
          <a:xfrm>
            <a:off x="4883467" y="2693987"/>
            <a:ext cx="70104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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55" name="Text Box 15"/>
          <p:cNvSpPr txBox="1">
            <a:spLocks noChangeArrowheads="1"/>
          </p:cNvSpPr>
          <p:nvPr/>
        </p:nvSpPr>
        <p:spPr bwMode="auto">
          <a:xfrm>
            <a:off x="4883467" y="2270422"/>
            <a:ext cx="70104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</a:t>
            </a:r>
            <a:r>
              <a:rPr lang="sr-Latn-RS" sz="2400" i="1">
                <a:solidFill>
                  <a:srgbClr val="000066"/>
                </a:solidFill>
              </a:rPr>
              <a:t>q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56" name="Text Box 11"/>
          <p:cNvSpPr txBox="1">
            <a:spLocks noChangeArrowheads="1"/>
          </p:cNvSpPr>
          <p:nvPr/>
        </p:nvSpPr>
        <p:spPr bwMode="auto">
          <a:xfrm>
            <a:off x="4191000" y="3854748"/>
            <a:ext cx="4219425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Stvarni</a:t>
            </a:r>
            <a:r>
              <a:rPr lang="sr-Latn-C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specifičn</a:t>
            </a:r>
            <a:r>
              <a:rPr lang="en-US">
                <a:solidFill>
                  <a:srgbClr val="000066"/>
                </a:solidFill>
              </a:rPr>
              <a:t>i</a:t>
            </a:r>
            <a:r>
              <a:rPr lang="sr-Latn-C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toplot</a:t>
            </a:r>
            <a:r>
              <a:rPr lang="sr-Latn-CS">
                <a:solidFill>
                  <a:srgbClr val="000066"/>
                </a:solidFill>
              </a:rPr>
              <a:t>n</a:t>
            </a:r>
            <a:r>
              <a:rPr lang="en-US">
                <a:solidFill>
                  <a:srgbClr val="000066"/>
                </a:solidFill>
              </a:rPr>
              <a:t>i</a:t>
            </a:r>
            <a:r>
              <a:rPr lang="sr-Latn-CS">
                <a:solidFill>
                  <a:srgbClr val="000066"/>
                </a:solidFill>
              </a:rPr>
              <a:t> kapacitet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4258627" y="4491335"/>
            <a:ext cx="1585913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rgbClr val="000066"/>
                </a:solidFill>
              </a:rPr>
              <a:t>c</a:t>
            </a:r>
            <a:r>
              <a:rPr lang="sr-Latn-RS" sz="2400" i="1" baseline="-25000">
                <a:solidFill>
                  <a:srgbClr val="000066"/>
                </a:solidFill>
              </a:rPr>
              <a:t> </a:t>
            </a:r>
            <a:r>
              <a:rPr lang="sr-Latn-RS" sz="2400">
                <a:solidFill>
                  <a:srgbClr val="000066"/>
                </a:solidFill>
              </a:rPr>
              <a:t>= </a:t>
            </a:r>
            <a:endParaRPr lang="sr-Latn-RS" sz="2400" i="1">
              <a:solidFill>
                <a:srgbClr val="000066"/>
              </a:solidFill>
            </a:endParaRPr>
          </a:p>
        </p:txBody>
      </p:sp>
      <p:cxnSp>
        <p:nvCxnSpPr>
          <p:cNvPr id="58" name="Straight Connector 57"/>
          <p:cNvCxnSpPr/>
          <p:nvPr/>
        </p:nvCxnSpPr>
        <p:spPr bwMode="auto">
          <a:xfrm flipH="1">
            <a:off x="4799647" y="4755495"/>
            <a:ext cx="5486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9" name="Text Box 15"/>
          <p:cNvSpPr txBox="1">
            <a:spLocks noChangeArrowheads="1"/>
          </p:cNvSpPr>
          <p:nvPr/>
        </p:nvSpPr>
        <p:spPr bwMode="auto">
          <a:xfrm>
            <a:off x="4723447" y="4719935"/>
            <a:ext cx="70104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60" name="Text Box 15"/>
          <p:cNvSpPr txBox="1">
            <a:spLocks noChangeArrowheads="1"/>
          </p:cNvSpPr>
          <p:nvPr/>
        </p:nvSpPr>
        <p:spPr bwMode="auto">
          <a:xfrm>
            <a:off x="4723447" y="4296370"/>
            <a:ext cx="70104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2400" i="1">
                <a:solidFill>
                  <a:srgbClr val="000066"/>
                </a:solidFill>
                <a:sym typeface="Symbol"/>
              </a:rPr>
              <a:t>d</a:t>
            </a:r>
            <a:r>
              <a:rPr lang="sr-Latn-RS" sz="2400" i="1">
                <a:solidFill>
                  <a:srgbClr val="000066"/>
                </a:solidFill>
              </a:rPr>
              <a:t>q</a:t>
            </a:r>
            <a:endParaRPr lang="en-US" sz="2400" i="1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2" grpId="0"/>
      <p:bldP spid="54" grpId="0"/>
      <p:bldP spid="55" grpId="0"/>
      <p:bldP spid="56" grpId="0"/>
      <p:bldP spid="57" grpId="0"/>
      <p:bldP spid="59" grpId="0"/>
      <p:bldP spid="6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30188" y="1112838"/>
            <a:ext cx="8591550" cy="79707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S</a:t>
            </a:r>
            <a:r>
              <a:rPr lang="sr-Cyrl-CS">
                <a:solidFill>
                  <a:srgbClr val="000066"/>
                </a:solidFill>
              </a:rPr>
              <a:t>pecifičn</a:t>
            </a:r>
            <a:r>
              <a:rPr lang="sr-Latn-CS">
                <a:solidFill>
                  <a:srgbClr val="000066"/>
                </a:solidFill>
              </a:rPr>
              <a:t>i </a:t>
            </a:r>
            <a:r>
              <a:rPr lang="sr-Cyrl-CS">
                <a:solidFill>
                  <a:srgbClr val="000066"/>
                </a:solidFill>
              </a:rPr>
              <a:t>toplot</a:t>
            </a:r>
            <a:r>
              <a:rPr lang="sr-Latn-CS">
                <a:solidFill>
                  <a:srgbClr val="000066"/>
                </a:solidFill>
              </a:rPr>
              <a:t>ni kapacitet</a:t>
            </a:r>
            <a:r>
              <a:rPr lang="en-US">
                <a:solidFill>
                  <a:srgbClr val="000066"/>
                </a:solidFill>
              </a:rPr>
              <a:t> </a:t>
            </a:r>
            <a:r>
              <a:rPr lang="sr-Latn-RS">
                <a:solidFill>
                  <a:srgbClr val="000066"/>
                </a:solidFill>
              </a:rPr>
              <a:t>za slučaj kada se neka od veličina stanja (</a:t>
            </a:r>
            <a:r>
              <a:rPr lang="sr-Latn-RS" i="1">
                <a:solidFill>
                  <a:srgbClr val="000066"/>
                </a:solidFill>
              </a:rPr>
              <a:t>x</a:t>
            </a:r>
            <a:r>
              <a:rPr lang="sr-Latn-RS">
                <a:solidFill>
                  <a:srgbClr val="000066"/>
                </a:solidFill>
              </a:rPr>
              <a:t>) smatra konstantnom: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4800" y="2133600"/>
            <a:ext cx="1905000" cy="69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rgbClr val="000066"/>
                </a:solidFill>
              </a:rPr>
              <a:t>c</a:t>
            </a:r>
            <a:r>
              <a:rPr lang="sr-Latn-RS" sz="2400" i="1" baseline="-25000">
                <a:solidFill>
                  <a:srgbClr val="000066"/>
                </a:solidFill>
              </a:rPr>
              <a:t> x</a:t>
            </a:r>
            <a:r>
              <a:rPr lang="sr-Latn-RS" sz="2400">
                <a:solidFill>
                  <a:srgbClr val="000066"/>
                </a:solidFill>
              </a:rPr>
              <a:t>= </a:t>
            </a:r>
            <a:r>
              <a:rPr lang="sr-Latn-RS" sz="3600">
                <a:solidFill>
                  <a:srgbClr val="000066"/>
                </a:solidFill>
              </a:rPr>
              <a:t>(    )</a:t>
            </a:r>
            <a:r>
              <a:rPr lang="sr-Latn-RS" sz="2400" i="1" baseline="-25000">
                <a:solidFill>
                  <a:srgbClr val="000066"/>
                </a:solidFill>
              </a:rPr>
              <a:t>x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 flipH="1">
            <a:off x="1074420" y="2519680"/>
            <a:ext cx="5486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998220" y="2484120"/>
            <a:ext cx="70104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998220" y="2060555"/>
            <a:ext cx="70104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RS" sz="2400" i="1">
                <a:solidFill>
                  <a:srgbClr val="000066"/>
                </a:solidFill>
              </a:rPr>
              <a:t>q</a:t>
            </a:r>
            <a:endParaRPr lang="en-US" sz="2400" i="1">
              <a:solidFill>
                <a:srgbClr val="000066"/>
              </a:solidFill>
            </a:endParaRPr>
          </a:p>
        </p:txBody>
      </p:sp>
      <p:grpSp>
        <p:nvGrpSpPr>
          <p:cNvPr id="19" name="Group 29"/>
          <p:cNvGrpSpPr/>
          <p:nvPr/>
        </p:nvGrpSpPr>
        <p:grpSpPr>
          <a:xfrm>
            <a:off x="710565" y="5105400"/>
            <a:ext cx="2295525" cy="1143000"/>
            <a:chOff x="4032885" y="3415665"/>
            <a:chExt cx="2295525" cy="1143000"/>
          </a:xfrm>
          <a:solidFill>
            <a:schemeClr val="tx1">
              <a:lumMod val="65000"/>
            </a:schemeClr>
          </a:solidFill>
        </p:grpSpPr>
        <p:sp>
          <p:nvSpPr>
            <p:cNvPr id="23" name="Rectangle 22"/>
            <p:cNvSpPr/>
            <p:nvPr/>
          </p:nvSpPr>
          <p:spPr bwMode="auto">
            <a:xfrm>
              <a:off x="4032885" y="3415665"/>
              <a:ext cx="91440" cy="114300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 rot="5400000">
              <a:off x="5181600" y="3413760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 rot="5400000">
              <a:off x="5185410" y="2364105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20" name="Rectangle 19"/>
          <p:cNvSpPr/>
          <p:nvPr/>
        </p:nvSpPr>
        <p:spPr bwMode="auto">
          <a:xfrm>
            <a:off x="2057400" y="5215889"/>
            <a:ext cx="152400" cy="923544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 rot="5400000">
            <a:off x="2796540" y="4968240"/>
            <a:ext cx="152400" cy="1417320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73480" y="5490865"/>
            <a:ext cx="635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200" i="1">
                <a:solidFill>
                  <a:schemeClr val="bg1"/>
                </a:solidFill>
              </a:rPr>
              <a:t>Radno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200" i="1">
                <a:solidFill>
                  <a:schemeClr val="bg1"/>
                </a:solidFill>
              </a:rPr>
              <a:t>telo</a:t>
            </a:r>
            <a:endParaRPr lang="en-US" sz="1200" i="1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81000" y="4069080"/>
            <a:ext cx="1905000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rgbClr val="000066"/>
                </a:solidFill>
              </a:rPr>
              <a:t>c</a:t>
            </a:r>
            <a:r>
              <a:rPr lang="sr-Latn-RS" sz="2400" i="1" baseline="-25000">
                <a:solidFill>
                  <a:srgbClr val="000066"/>
                </a:solidFill>
              </a:rPr>
              <a:t> p </a:t>
            </a:r>
            <a:r>
              <a:rPr lang="sr-Latn-RS" sz="2400">
                <a:solidFill>
                  <a:srgbClr val="000066"/>
                </a:solidFill>
              </a:rPr>
              <a:t>= </a:t>
            </a:r>
            <a:r>
              <a:rPr lang="sr-Latn-RS" sz="3600">
                <a:solidFill>
                  <a:srgbClr val="000066"/>
                </a:solidFill>
              </a:rPr>
              <a:t>(    )</a:t>
            </a:r>
            <a:r>
              <a:rPr lang="sr-Latn-RS" sz="2400" i="1" baseline="-25000">
                <a:solidFill>
                  <a:srgbClr val="000066"/>
                </a:solidFill>
              </a:rPr>
              <a:t>p</a:t>
            </a:r>
          </a:p>
        </p:txBody>
      </p:sp>
      <p:cxnSp>
        <p:nvCxnSpPr>
          <p:cNvPr id="27" name="Straight Connector 26"/>
          <p:cNvCxnSpPr/>
          <p:nvPr/>
        </p:nvCxnSpPr>
        <p:spPr bwMode="auto">
          <a:xfrm flipH="1">
            <a:off x="1211580" y="4455160"/>
            <a:ext cx="5486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1135380" y="4419600"/>
            <a:ext cx="70104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1135380" y="3996035"/>
            <a:ext cx="70104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RS" sz="2400" i="1">
                <a:solidFill>
                  <a:srgbClr val="000066"/>
                </a:solidFill>
              </a:rPr>
              <a:t>q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5334000" y="4065925"/>
            <a:ext cx="1905000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rgbClr val="000066"/>
                </a:solidFill>
              </a:rPr>
              <a:t>c</a:t>
            </a:r>
            <a:r>
              <a:rPr lang="sr-Latn-RS" sz="2400" i="1" baseline="-25000">
                <a:solidFill>
                  <a:srgbClr val="000066"/>
                </a:solidFill>
              </a:rPr>
              <a:t> v </a:t>
            </a:r>
            <a:r>
              <a:rPr lang="sr-Latn-RS" sz="2400">
                <a:solidFill>
                  <a:srgbClr val="000066"/>
                </a:solidFill>
              </a:rPr>
              <a:t>= </a:t>
            </a:r>
            <a:r>
              <a:rPr lang="sr-Latn-RS" sz="3600">
                <a:solidFill>
                  <a:srgbClr val="000066"/>
                </a:solidFill>
              </a:rPr>
              <a:t>(    )</a:t>
            </a:r>
            <a:r>
              <a:rPr lang="sr-Latn-RS" sz="2400" i="1" baseline="-25000">
                <a:solidFill>
                  <a:srgbClr val="000066"/>
                </a:solidFill>
              </a:rPr>
              <a:t>v</a:t>
            </a:r>
          </a:p>
        </p:txBody>
      </p:sp>
      <p:cxnSp>
        <p:nvCxnSpPr>
          <p:cNvPr id="31" name="Straight Connector 30"/>
          <p:cNvCxnSpPr/>
          <p:nvPr/>
        </p:nvCxnSpPr>
        <p:spPr bwMode="auto">
          <a:xfrm flipH="1">
            <a:off x="6154420" y="4452005"/>
            <a:ext cx="5486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6078220" y="4416445"/>
            <a:ext cx="70104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6078220" y="3992880"/>
            <a:ext cx="70104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rgbClr val="000066"/>
                </a:solidFill>
                <a:sym typeface="Symbol"/>
              </a:rPr>
              <a:t></a:t>
            </a:r>
            <a:r>
              <a:rPr lang="sr-Latn-RS" sz="2400" i="1">
                <a:solidFill>
                  <a:srgbClr val="000066"/>
                </a:solidFill>
              </a:rPr>
              <a:t>q</a:t>
            </a:r>
            <a:endParaRPr lang="en-US" sz="2400" i="1">
              <a:solidFill>
                <a:srgbClr val="000066"/>
              </a:solidFill>
            </a:endParaRPr>
          </a:p>
        </p:txBody>
      </p:sp>
      <p:sp>
        <p:nvSpPr>
          <p:cNvPr id="34" name="Text Box 6"/>
          <p:cNvSpPr txBox="1">
            <a:spLocks noChangeArrowheads="1"/>
          </p:cNvSpPr>
          <p:nvPr/>
        </p:nvSpPr>
        <p:spPr bwMode="auto">
          <a:xfrm>
            <a:off x="304800" y="3360003"/>
            <a:ext cx="342900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S</a:t>
            </a:r>
            <a:r>
              <a:rPr lang="sr-Cyrl-CS">
                <a:solidFill>
                  <a:srgbClr val="000066"/>
                </a:solidFill>
              </a:rPr>
              <a:t>pecifičn</a:t>
            </a:r>
            <a:r>
              <a:rPr lang="sr-Latn-CS">
                <a:solidFill>
                  <a:srgbClr val="000066"/>
                </a:solidFill>
              </a:rPr>
              <a:t>i </a:t>
            </a:r>
            <a:r>
              <a:rPr lang="sr-Cyrl-CS">
                <a:solidFill>
                  <a:srgbClr val="000066"/>
                </a:solidFill>
              </a:rPr>
              <a:t>toplot</a:t>
            </a:r>
            <a:r>
              <a:rPr lang="sr-Latn-CS">
                <a:solidFill>
                  <a:srgbClr val="000066"/>
                </a:solidFill>
              </a:rPr>
              <a:t>ni kapacitet</a:t>
            </a:r>
            <a:r>
              <a:rPr lang="en-US">
                <a:solidFill>
                  <a:srgbClr val="000066"/>
                </a:solidFill>
              </a:rPr>
              <a:t> </a:t>
            </a:r>
            <a:r>
              <a:rPr lang="sr-Latn-RS">
                <a:solidFill>
                  <a:srgbClr val="000066"/>
                </a:solidFill>
              </a:rPr>
              <a:t>pri konstantnom pritisku: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26191" y="4789136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i="1">
                <a:solidFill>
                  <a:srgbClr val="C00000"/>
                </a:solidFill>
              </a:rPr>
              <a:t>q</a:t>
            </a:r>
            <a:endParaRPr lang="en-US" baseline="-25000">
              <a:solidFill>
                <a:srgbClr val="C00000"/>
              </a:solidFill>
            </a:endParaRPr>
          </a:p>
        </p:txBody>
      </p:sp>
      <p:sp>
        <p:nvSpPr>
          <p:cNvPr id="37" name="Notched Right Arrow 36"/>
          <p:cNvSpPr/>
          <p:nvPr/>
        </p:nvSpPr>
        <p:spPr bwMode="auto">
          <a:xfrm rot="2530042">
            <a:off x="491210" y="5208543"/>
            <a:ext cx="640080" cy="274320"/>
          </a:xfrm>
          <a:prstGeom prst="notchedRightArrow">
            <a:avLst/>
          </a:prstGeom>
          <a:noFill/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39" name="Straight Arrow Connector 38"/>
          <p:cNvCxnSpPr/>
          <p:nvPr/>
        </p:nvCxnSpPr>
        <p:spPr bwMode="auto">
          <a:xfrm>
            <a:off x="2661285" y="5669280"/>
            <a:ext cx="457200" cy="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Text Box 6"/>
          <p:cNvSpPr txBox="1">
            <a:spLocks noChangeArrowheads="1"/>
          </p:cNvSpPr>
          <p:nvPr/>
        </p:nvSpPr>
        <p:spPr bwMode="auto">
          <a:xfrm>
            <a:off x="5257800" y="3352800"/>
            <a:ext cx="342900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S</a:t>
            </a:r>
            <a:r>
              <a:rPr lang="sr-Cyrl-CS">
                <a:solidFill>
                  <a:srgbClr val="000066"/>
                </a:solidFill>
              </a:rPr>
              <a:t>pecifičn</a:t>
            </a:r>
            <a:r>
              <a:rPr lang="sr-Latn-CS">
                <a:solidFill>
                  <a:srgbClr val="000066"/>
                </a:solidFill>
              </a:rPr>
              <a:t>i </a:t>
            </a:r>
            <a:r>
              <a:rPr lang="sr-Cyrl-CS">
                <a:solidFill>
                  <a:srgbClr val="000066"/>
                </a:solidFill>
              </a:rPr>
              <a:t>toplot</a:t>
            </a:r>
            <a:r>
              <a:rPr lang="sr-Latn-CS">
                <a:solidFill>
                  <a:srgbClr val="000066"/>
                </a:solidFill>
              </a:rPr>
              <a:t>ni kapacitet</a:t>
            </a:r>
            <a:r>
              <a:rPr lang="en-US">
                <a:solidFill>
                  <a:srgbClr val="000066"/>
                </a:solidFill>
              </a:rPr>
              <a:t> </a:t>
            </a:r>
            <a:r>
              <a:rPr lang="sr-Latn-RS">
                <a:solidFill>
                  <a:srgbClr val="000066"/>
                </a:solidFill>
              </a:rPr>
              <a:t>pri konstantnoj zapremini:</a:t>
            </a:r>
            <a:endParaRPr lang="en-US">
              <a:solidFill>
                <a:srgbClr val="000066"/>
              </a:solidFill>
            </a:endParaRPr>
          </a:p>
        </p:txBody>
      </p:sp>
      <p:grpSp>
        <p:nvGrpSpPr>
          <p:cNvPr id="41" name="Group 29"/>
          <p:cNvGrpSpPr/>
          <p:nvPr/>
        </p:nvGrpSpPr>
        <p:grpSpPr>
          <a:xfrm>
            <a:off x="5655945" y="5101624"/>
            <a:ext cx="2295525" cy="1143000"/>
            <a:chOff x="4032885" y="3415665"/>
            <a:chExt cx="2295525" cy="1143000"/>
          </a:xfrm>
          <a:solidFill>
            <a:schemeClr val="tx1">
              <a:lumMod val="65000"/>
            </a:schemeClr>
          </a:solidFill>
        </p:grpSpPr>
        <p:sp>
          <p:nvSpPr>
            <p:cNvPr id="42" name="Rectangle 41"/>
            <p:cNvSpPr/>
            <p:nvPr/>
          </p:nvSpPr>
          <p:spPr bwMode="auto">
            <a:xfrm>
              <a:off x="4032885" y="3415665"/>
              <a:ext cx="91440" cy="114300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 rot="5400000">
              <a:off x="5181600" y="3413760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 rot="5400000">
              <a:off x="5185410" y="2364105"/>
              <a:ext cx="91440" cy="2194560"/>
            </a:xfrm>
            <a:prstGeom prst="rect">
              <a:avLst/>
            </a:prstGeom>
            <a:grpFill/>
            <a:ln w="19050" cap="flat" cmpd="sng" algn="ctr">
              <a:solidFill>
                <a:schemeClr val="tx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45" name="Rectangle 44"/>
          <p:cNvSpPr/>
          <p:nvPr/>
        </p:nvSpPr>
        <p:spPr bwMode="auto">
          <a:xfrm>
            <a:off x="7002780" y="5212113"/>
            <a:ext cx="152400" cy="923544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 rot="5400000">
            <a:off x="7741920" y="4964464"/>
            <a:ext cx="152400" cy="1417320"/>
          </a:xfrm>
          <a:prstGeom prst="rect">
            <a:avLst/>
          </a:prstGeom>
          <a:solidFill>
            <a:schemeClr val="tx1">
              <a:lumMod val="50000"/>
            </a:schemeClr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118860" y="5487089"/>
            <a:ext cx="635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200" i="1">
                <a:solidFill>
                  <a:schemeClr val="bg1"/>
                </a:solidFill>
              </a:rPr>
              <a:t>Radno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200" i="1">
                <a:solidFill>
                  <a:schemeClr val="bg1"/>
                </a:solidFill>
              </a:rPr>
              <a:t>telo</a:t>
            </a:r>
            <a:endParaRPr lang="en-US" sz="1200" i="1"/>
          </a:p>
        </p:txBody>
      </p:sp>
      <p:sp>
        <p:nvSpPr>
          <p:cNvPr id="48" name="TextBox 47"/>
          <p:cNvSpPr txBox="1"/>
          <p:nvPr/>
        </p:nvSpPr>
        <p:spPr>
          <a:xfrm>
            <a:off x="5271571" y="4785360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i="1">
                <a:solidFill>
                  <a:srgbClr val="C00000"/>
                </a:solidFill>
              </a:rPr>
              <a:t>q</a:t>
            </a:r>
            <a:endParaRPr lang="en-US" baseline="-25000">
              <a:solidFill>
                <a:srgbClr val="C00000"/>
              </a:solidFill>
            </a:endParaRPr>
          </a:p>
        </p:txBody>
      </p:sp>
      <p:sp>
        <p:nvSpPr>
          <p:cNvPr id="49" name="Notched Right Arrow 48"/>
          <p:cNvSpPr/>
          <p:nvPr/>
        </p:nvSpPr>
        <p:spPr bwMode="auto">
          <a:xfrm rot="2530042">
            <a:off x="5436590" y="5204767"/>
            <a:ext cx="640080" cy="274320"/>
          </a:xfrm>
          <a:prstGeom prst="notchedRightArrow">
            <a:avLst/>
          </a:prstGeom>
          <a:noFill/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56" name="Straight Arrow Connector 55"/>
          <p:cNvCxnSpPr/>
          <p:nvPr/>
        </p:nvCxnSpPr>
        <p:spPr bwMode="auto">
          <a:xfrm flipV="1">
            <a:off x="7871460" y="5750560"/>
            <a:ext cx="109220" cy="119380"/>
          </a:xfrm>
          <a:prstGeom prst="straightConnector1">
            <a:avLst/>
          </a:prstGeom>
          <a:noFill/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Arrow Connector 57"/>
          <p:cNvCxnSpPr/>
          <p:nvPr/>
        </p:nvCxnSpPr>
        <p:spPr bwMode="auto">
          <a:xfrm flipV="1">
            <a:off x="7960360" y="5755640"/>
            <a:ext cx="109220" cy="119380"/>
          </a:xfrm>
          <a:prstGeom prst="straightConnector1">
            <a:avLst/>
          </a:prstGeom>
          <a:noFill/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Arrow Connector 58"/>
          <p:cNvCxnSpPr/>
          <p:nvPr/>
        </p:nvCxnSpPr>
        <p:spPr bwMode="auto">
          <a:xfrm flipV="1">
            <a:off x="8041640" y="5758180"/>
            <a:ext cx="109220" cy="119380"/>
          </a:xfrm>
          <a:prstGeom prst="straightConnector1">
            <a:avLst/>
          </a:prstGeom>
          <a:noFill/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Arrow Connector 59"/>
          <p:cNvCxnSpPr/>
          <p:nvPr/>
        </p:nvCxnSpPr>
        <p:spPr bwMode="auto">
          <a:xfrm flipV="1">
            <a:off x="8140700" y="5755640"/>
            <a:ext cx="109220" cy="119380"/>
          </a:xfrm>
          <a:prstGeom prst="straightConnector1">
            <a:avLst/>
          </a:prstGeom>
          <a:noFill/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Arrow Connector 60"/>
          <p:cNvCxnSpPr/>
          <p:nvPr/>
        </p:nvCxnSpPr>
        <p:spPr bwMode="auto">
          <a:xfrm flipV="1">
            <a:off x="8227060" y="5755640"/>
            <a:ext cx="109220" cy="119380"/>
          </a:xfrm>
          <a:prstGeom prst="straightConnector1">
            <a:avLst/>
          </a:prstGeom>
          <a:noFill/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Arrow Connector 61"/>
          <p:cNvCxnSpPr/>
          <p:nvPr/>
        </p:nvCxnSpPr>
        <p:spPr bwMode="auto">
          <a:xfrm flipV="1">
            <a:off x="8315960" y="5760720"/>
            <a:ext cx="109220" cy="119380"/>
          </a:xfrm>
          <a:prstGeom prst="straightConnector1">
            <a:avLst/>
          </a:prstGeom>
          <a:noFill/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Text Box 6"/>
          <p:cNvSpPr txBox="1">
            <a:spLocks noChangeArrowheads="1"/>
          </p:cNvSpPr>
          <p:nvPr/>
        </p:nvSpPr>
        <p:spPr bwMode="auto">
          <a:xfrm>
            <a:off x="4197668" y="2184718"/>
            <a:ext cx="2480166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i="1">
                <a:solidFill>
                  <a:srgbClr val="000066"/>
                </a:solidFill>
              </a:rPr>
              <a:t>Majerova jedna</a:t>
            </a:r>
            <a:r>
              <a:rPr lang="sr-Latn-CS" i="1">
                <a:solidFill>
                  <a:srgbClr val="000066"/>
                </a:solidFill>
              </a:rPr>
              <a:t>čina</a:t>
            </a:r>
            <a:r>
              <a:rPr lang="en-US" i="1">
                <a:solidFill>
                  <a:srgbClr val="000066"/>
                </a:solidFill>
              </a:rPr>
              <a:t>:</a:t>
            </a:r>
          </a:p>
        </p:txBody>
      </p: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4257040" y="2595880"/>
            <a:ext cx="1905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rgbClr val="000066"/>
                </a:solidFill>
              </a:rPr>
              <a:t>c</a:t>
            </a:r>
            <a:r>
              <a:rPr lang="sr-Latn-RS" sz="2400" i="1" baseline="-25000">
                <a:solidFill>
                  <a:srgbClr val="000066"/>
                </a:solidFill>
              </a:rPr>
              <a:t>p</a:t>
            </a:r>
            <a:r>
              <a:rPr lang="en-US" sz="2400">
                <a:solidFill>
                  <a:srgbClr val="000066"/>
                </a:solidFill>
              </a:rPr>
              <a:t> – </a:t>
            </a:r>
            <a:r>
              <a:rPr lang="sr-Latn-RS" sz="2400" i="1">
                <a:solidFill>
                  <a:srgbClr val="000066"/>
                </a:solidFill>
              </a:rPr>
              <a:t>c</a:t>
            </a:r>
            <a:r>
              <a:rPr lang="en-US" sz="2400" i="1" baseline="-25000">
                <a:solidFill>
                  <a:srgbClr val="000066"/>
                </a:solidFill>
              </a:rPr>
              <a:t>v</a:t>
            </a:r>
            <a:r>
              <a:rPr lang="en-US" sz="2400">
                <a:solidFill>
                  <a:srgbClr val="000066"/>
                </a:solidFill>
              </a:rPr>
              <a:t> = </a:t>
            </a:r>
            <a:r>
              <a:rPr lang="en-US" sz="2400" i="1">
                <a:solidFill>
                  <a:srgbClr val="000066"/>
                </a:solidFill>
              </a:rPr>
              <a:t>R</a:t>
            </a:r>
            <a:endParaRPr lang="sr-Latn-RS" sz="2400" i="1" baseline="-25000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 52"/>
          <p:cNvGrpSpPr/>
          <p:nvPr/>
        </p:nvGrpSpPr>
        <p:grpSpPr>
          <a:xfrm>
            <a:off x="6400800" y="990600"/>
            <a:ext cx="1828800" cy="1828800"/>
            <a:chOff x="609600" y="1524000"/>
            <a:chExt cx="2590800" cy="2590800"/>
          </a:xfrm>
        </p:grpSpPr>
        <p:sp>
          <p:nvSpPr>
            <p:cNvPr id="2" name="Rectangle 1"/>
            <p:cNvSpPr/>
            <p:nvPr/>
          </p:nvSpPr>
          <p:spPr bwMode="auto">
            <a:xfrm>
              <a:off x="609600" y="1524000"/>
              <a:ext cx="2590800" cy="2590800"/>
            </a:xfrm>
            <a:prstGeom prst="rect">
              <a:avLst/>
            </a:prstGeom>
            <a:noFill/>
            <a:ln w="63500" cap="flat" cmpd="dbl" algn="ctr">
              <a:solidFill>
                <a:srgbClr val="00004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grpSp>
          <p:nvGrpSpPr>
            <p:cNvPr id="4" name="Group 44"/>
            <p:cNvGrpSpPr/>
            <p:nvPr/>
          </p:nvGrpSpPr>
          <p:grpSpPr>
            <a:xfrm>
              <a:off x="685800" y="1600200"/>
              <a:ext cx="2407920" cy="2407920"/>
              <a:chOff x="914400" y="1600200"/>
              <a:chExt cx="2407920" cy="2407920"/>
            </a:xfrm>
          </p:grpSpPr>
          <p:sp>
            <p:nvSpPr>
              <p:cNvPr id="7" name="Oval 6"/>
              <p:cNvSpPr/>
              <p:nvPr/>
            </p:nvSpPr>
            <p:spPr bwMode="auto">
              <a:xfrm>
                <a:off x="990600" y="39624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8" name="Oval 7"/>
              <p:cNvSpPr/>
              <p:nvPr/>
            </p:nvSpPr>
            <p:spPr bwMode="auto">
              <a:xfrm>
                <a:off x="914400" y="27432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9" name="Oval 8"/>
              <p:cNvSpPr/>
              <p:nvPr/>
            </p:nvSpPr>
            <p:spPr bwMode="auto">
              <a:xfrm>
                <a:off x="1371600" y="32004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0" name="Oval 9"/>
              <p:cNvSpPr/>
              <p:nvPr/>
            </p:nvSpPr>
            <p:spPr bwMode="auto">
              <a:xfrm>
                <a:off x="1524000" y="16764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 bwMode="auto">
              <a:xfrm>
                <a:off x="2819400" y="16002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 bwMode="auto">
              <a:xfrm>
                <a:off x="3276600" y="20574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3" name="Oval 12"/>
              <p:cNvSpPr/>
              <p:nvPr/>
            </p:nvSpPr>
            <p:spPr bwMode="auto">
              <a:xfrm>
                <a:off x="3276600" y="39624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4" name="Oval 13"/>
              <p:cNvSpPr/>
              <p:nvPr/>
            </p:nvSpPr>
            <p:spPr bwMode="auto">
              <a:xfrm>
                <a:off x="2438400" y="35814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5" name="Oval 14"/>
              <p:cNvSpPr/>
              <p:nvPr/>
            </p:nvSpPr>
            <p:spPr bwMode="auto">
              <a:xfrm>
                <a:off x="2209800" y="20574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6" name="Oval 15"/>
              <p:cNvSpPr/>
              <p:nvPr/>
            </p:nvSpPr>
            <p:spPr bwMode="auto">
              <a:xfrm>
                <a:off x="2514600" y="28956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 bwMode="auto">
              <a:xfrm>
                <a:off x="2895600" y="33528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8" name="Oval 17"/>
              <p:cNvSpPr/>
              <p:nvPr/>
            </p:nvSpPr>
            <p:spPr bwMode="auto">
              <a:xfrm>
                <a:off x="1981200" y="35052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 bwMode="auto">
              <a:xfrm>
                <a:off x="1295400" y="2133600"/>
                <a:ext cx="45720" cy="45720"/>
              </a:xfrm>
              <a:prstGeom prst="ellipse">
                <a:avLst/>
              </a:prstGeom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21" name="Group 42"/>
            <p:cNvGrpSpPr/>
            <p:nvPr/>
          </p:nvGrpSpPr>
          <p:grpSpPr>
            <a:xfrm>
              <a:off x="838200" y="1752600"/>
              <a:ext cx="2179320" cy="2103120"/>
              <a:chOff x="1066800" y="1752600"/>
              <a:chExt cx="2179320" cy="2103120"/>
            </a:xfrm>
          </p:grpSpPr>
          <p:sp>
            <p:nvSpPr>
              <p:cNvPr id="24" name="Oval 3"/>
              <p:cNvSpPr/>
              <p:nvPr/>
            </p:nvSpPr>
            <p:spPr bwMode="auto">
              <a:xfrm>
                <a:off x="1066800" y="17526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5" name="Oval 24"/>
              <p:cNvSpPr/>
              <p:nvPr/>
            </p:nvSpPr>
            <p:spPr bwMode="auto">
              <a:xfrm>
                <a:off x="1676400" y="19050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6" name="Oval 25"/>
              <p:cNvSpPr/>
              <p:nvPr/>
            </p:nvSpPr>
            <p:spPr bwMode="auto">
              <a:xfrm>
                <a:off x="1905000" y="22098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7" name="Oval 26"/>
              <p:cNvSpPr/>
              <p:nvPr/>
            </p:nvSpPr>
            <p:spPr bwMode="auto">
              <a:xfrm>
                <a:off x="1295400" y="27432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8" name="Oval 27"/>
              <p:cNvSpPr/>
              <p:nvPr/>
            </p:nvSpPr>
            <p:spPr bwMode="auto">
              <a:xfrm>
                <a:off x="2743200" y="19812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9" name="Oval 28"/>
              <p:cNvSpPr/>
              <p:nvPr/>
            </p:nvSpPr>
            <p:spPr bwMode="auto">
              <a:xfrm>
                <a:off x="3200400" y="24384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0" name="Oval 29"/>
              <p:cNvSpPr/>
              <p:nvPr/>
            </p:nvSpPr>
            <p:spPr bwMode="auto">
              <a:xfrm>
                <a:off x="3048000" y="28194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1" name="Oval 30"/>
              <p:cNvSpPr/>
              <p:nvPr/>
            </p:nvSpPr>
            <p:spPr bwMode="auto">
              <a:xfrm>
                <a:off x="2438400" y="25146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2" name="Oval 31"/>
              <p:cNvSpPr/>
              <p:nvPr/>
            </p:nvSpPr>
            <p:spPr bwMode="auto">
              <a:xfrm>
                <a:off x="1066800" y="34290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3" name="Oval 32"/>
              <p:cNvSpPr/>
              <p:nvPr/>
            </p:nvSpPr>
            <p:spPr bwMode="auto">
              <a:xfrm>
                <a:off x="1905000" y="38100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4" name="Oval 33"/>
              <p:cNvSpPr/>
              <p:nvPr/>
            </p:nvSpPr>
            <p:spPr bwMode="auto">
              <a:xfrm>
                <a:off x="2819400" y="37338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5" name="Oval 34"/>
              <p:cNvSpPr/>
              <p:nvPr/>
            </p:nvSpPr>
            <p:spPr bwMode="auto">
              <a:xfrm>
                <a:off x="2362200" y="32766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6" name="Oval 35"/>
              <p:cNvSpPr/>
              <p:nvPr/>
            </p:nvSpPr>
            <p:spPr bwMode="auto">
              <a:xfrm>
                <a:off x="1752600" y="2971800"/>
                <a:ext cx="45720" cy="45720"/>
              </a:xfrm>
              <a:prstGeom prst="ellipse">
                <a:avLst/>
              </a:prstGeom>
              <a:solidFill>
                <a:srgbClr val="000099"/>
              </a:solidFill>
              <a:ln w="9525" cap="flat" cmpd="sng" algn="ctr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38" name="Group 43"/>
            <p:cNvGrpSpPr/>
            <p:nvPr/>
          </p:nvGrpSpPr>
          <p:grpSpPr>
            <a:xfrm>
              <a:off x="762000" y="1676400"/>
              <a:ext cx="2331720" cy="2331720"/>
              <a:chOff x="990600" y="1676400"/>
              <a:chExt cx="2331720" cy="2331720"/>
            </a:xfrm>
          </p:grpSpPr>
          <p:sp>
            <p:nvSpPr>
              <p:cNvPr id="41" name="Oval 40"/>
              <p:cNvSpPr/>
              <p:nvPr/>
            </p:nvSpPr>
            <p:spPr bwMode="auto">
              <a:xfrm>
                <a:off x="1905000" y="31242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2" name="Oval 41"/>
              <p:cNvSpPr/>
              <p:nvPr/>
            </p:nvSpPr>
            <p:spPr bwMode="auto">
              <a:xfrm>
                <a:off x="3200400" y="16764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3" name="Oval 42"/>
              <p:cNvSpPr/>
              <p:nvPr/>
            </p:nvSpPr>
            <p:spPr bwMode="auto">
              <a:xfrm>
                <a:off x="2362200" y="17526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4" name="Oval 20"/>
              <p:cNvSpPr/>
              <p:nvPr/>
            </p:nvSpPr>
            <p:spPr bwMode="auto">
              <a:xfrm>
                <a:off x="2590800" y="22860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5" name="Oval 44"/>
              <p:cNvSpPr/>
              <p:nvPr/>
            </p:nvSpPr>
            <p:spPr bwMode="auto">
              <a:xfrm>
                <a:off x="990600" y="22098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6" name="Oval 45"/>
              <p:cNvSpPr/>
              <p:nvPr/>
            </p:nvSpPr>
            <p:spPr bwMode="auto">
              <a:xfrm>
                <a:off x="1295400" y="39624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7" name="Oval 46"/>
              <p:cNvSpPr/>
              <p:nvPr/>
            </p:nvSpPr>
            <p:spPr bwMode="auto">
              <a:xfrm>
                <a:off x="1600200" y="35052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8" name="Oval 47"/>
              <p:cNvSpPr/>
              <p:nvPr/>
            </p:nvSpPr>
            <p:spPr bwMode="auto">
              <a:xfrm>
                <a:off x="1524000" y="24384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9" name="Oval 48"/>
              <p:cNvSpPr/>
              <p:nvPr/>
            </p:nvSpPr>
            <p:spPr bwMode="auto">
              <a:xfrm>
                <a:off x="2133600" y="27432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0" name="Oval 49"/>
              <p:cNvSpPr/>
              <p:nvPr/>
            </p:nvSpPr>
            <p:spPr bwMode="auto">
              <a:xfrm>
                <a:off x="2819400" y="30480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1" name="Oval 50"/>
              <p:cNvSpPr/>
              <p:nvPr/>
            </p:nvSpPr>
            <p:spPr bwMode="auto">
              <a:xfrm>
                <a:off x="2438400" y="39624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2" name="Oval 51"/>
              <p:cNvSpPr/>
              <p:nvPr/>
            </p:nvSpPr>
            <p:spPr bwMode="auto">
              <a:xfrm>
                <a:off x="3276600" y="3200400"/>
                <a:ext cx="45720" cy="4572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2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FF0000"/>
                  </a:buClr>
                  <a:buSzPct val="100000"/>
                  <a:buFont typeface="Wingdings" pitchFamily="2" charset="2"/>
                  <a:buNone/>
                  <a:tabLst>
                    <a:tab pos="409575" algn="l"/>
                  </a:tabLst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54" name="Text Box 10"/>
          <p:cNvSpPr txBox="1">
            <a:spLocks noChangeArrowheads="1"/>
          </p:cNvSpPr>
          <p:nvPr/>
        </p:nvSpPr>
        <p:spPr bwMode="auto">
          <a:xfrm>
            <a:off x="203200" y="980440"/>
            <a:ext cx="544353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>
                <a:solidFill>
                  <a:srgbClr val="00004C"/>
                </a:solidFill>
              </a:rPr>
              <a:t>Specifični toplotni kapacitet smeše gasova:</a:t>
            </a:r>
            <a:endParaRPr lang="en-US" b="1">
              <a:solidFill>
                <a:srgbClr val="00004C"/>
              </a:solidFill>
            </a:endParaRPr>
          </a:p>
        </p:txBody>
      </p:sp>
      <p:sp>
        <p:nvSpPr>
          <p:cNvPr id="55" name="Text Box 11"/>
          <p:cNvSpPr txBox="1">
            <a:spLocks noChangeArrowheads="1"/>
          </p:cNvSpPr>
          <p:nvPr/>
        </p:nvSpPr>
        <p:spPr bwMode="auto">
          <a:xfrm>
            <a:off x="230188" y="1513840"/>
            <a:ext cx="5789612" cy="227440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00004C"/>
                </a:solidFill>
              </a:rPr>
              <a:t>povećanje temperature smeše za </a:t>
            </a:r>
            <a:r>
              <a:rPr lang="sr-Latn-CS">
                <a:solidFill>
                  <a:srgbClr val="00004C"/>
                </a:solidFill>
                <a:latin typeface="Symbol" pitchFamily="18" charset="2"/>
              </a:rPr>
              <a:t>D</a:t>
            </a:r>
            <a:r>
              <a:rPr lang="sr-Latn-CS" i="1">
                <a:solidFill>
                  <a:srgbClr val="00004C"/>
                </a:solidFill>
              </a:rPr>
              <a:t>T</a:t>
            </a:r>
            <a:r>
              <a:rPr lang="sr-Latn-RS">
                <a:solidFill>
                  <a:srgbClr val="00004C"/>
                </a:solidFill>
              </a:rPr>
              <a:t> </a:t>
            </a: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endParaRPr lang="sr-Latn-RS">
              <a:solidFill>
                <a:srgbClr val="00004C"/>
              </a:solidFill>
            </a:endParaRP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00004C"/>
                </a:solidFill>
              </a:rPr>
              <a:t>povećanje temperature svake od komponenata smeše za </a:t>
            </a:r>
            <a:r>
              <a:rPr lang="sr-Latn-CS">
                <a:solidFill>
                  <a:srgbClr val="00004C"/>
                </a:solidFill>
                <a:latin typeface="Symbol" pitchFamily="18" charset="2"/>
              </a:rPr>
              <a:t>D</a:t>
            </a:r>
            <a:r>
              <a:rPr lang="sr-Latn-CS" i="1">
                <a:solidFill>
                  <a:srgbClr val="00004C"/>
                </a:solidFill>
              </a:rPr>
              <a:t>T</a:t>
            </a:r>
            <a:r>
              <a:rPr lang="sr-Latn-RS">
                <a:solidFill>
                  <a:srgbClr val="00004C"/>
                </a:solidFill>
              </a:rPr>
              <a:t> </a:t>
            </a: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endParaRPr lang="sr-Latn-RS">
              <a:solidFill>
                <a:srgbClr val="00004C"/>
              </a:solidFill>
            </a:endParaRP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CS">
                <a:solidFill>
                  <a:srgbClr val="00004C"/>
                </a:solidFill>
              </a:rPr>
              <a:t>Jednačina toplotnog balansa:</a:t>
            </a:r>
            <a:endParaRPr lang="en-US">
              <a:solidFill>
                <a:srgbClr val="00004C"/>
              </a:solidFill>
            </a:endParaRPr>
          </a:p>
        </p:txBody>
      </p:sp>
      <p:sp>
        <p:nvSpPr>
          <p:cNvPr id="57" name="Line 15"/>
          <p:cNvSpPr>
            <a:spLocks noChangeShapeType="1"/>
          </p:cNvSpPr>
          <p:nvPr/>
        </p:nvSpPr>
        <p:spPr bwMode="auto">
          <a:xfrm>
            <a:off x="3200400" y="1918017"/>
            <a:ext cx="0" cy="457200"/>
          </a:xfrm>
          <a:prstGeom prst="line">
            <a:avLst/>
          </a:prstGeom>
          <a:noFill/>
          <a:ln w="47625" cmpd="dbl">
            <a:solidFill>
              <a:srgbClr val="00004C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304800" y="4147951"/>
            <a:ext cx="7924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rgbClr val="000066"/>
                </a:solidFill>
              </a:rPr>
              <a:t>m 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</a:t>
            </a:r>
            <a:r>
              <a:rPr lang="sr-Latn-RS" sz="2400" i="1">
                <a:solidFill>
                  <a:srgbClr val="000066"/>
                </a:solidFill>
              </a:rPr>
              <a:t> c</a:t>
            </a:r>
            <a:r>
              <a:rPr lang="sr-Latn-RS" sz="2400" i="1" baseline="-25000">
                <a:solidFill>
                  <a:srgbClr val="000066"/>
                </a:solidFill>
              </a:rPr>
              <a:t>s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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>
                <a:solidFill>
                  <a:srgbClr val="000066"/>
                </a:solidFill>
                <a:sym typeface="Symbol"/>
              </a:rPr>
              <a:t></a:t>
            </a:r>
            <a:r>
              <a:rPr lang="sr-Latn-RS" sz="2400" i="1">
                <a:solidFill>
                  <a:srgbClr val="000066"/>
                </a:solidFill>
              </a:rPr>
              <a:t>T </a:t>
            </a:r>
            <a:r>
              <a:rPr lang="sr-Latn-RS" sz="2400">
                <a:solidFill>
                  <a:srgbClr val="000066"/>
                </a:solidFill>
              </a:rPr>
              <a:t>= </a:t>
            </a:r>
            <a:r>
              <a:rPr lang="sr-Latn-RS" sz="2400" i="1">
                <a:solidFill>
                  <a:srgbClr val="000066"/>
                </a:solidFill>
              </a:rPr>
              <a:t>m</a:t>
            </a:r>
            <a:r>
              <a:rPr lang="sr-Latn-RS" sz="2400" baseline="-25000">
                <a:solidFill>
                  <a:srgbClr val="000066"/>
                </a:solidFill>
              </a:rPr>
              <a:t>1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</a:t>
            </a:r>
            <a:r>
              <a:rPr lang="sr-Latn-RS" sz="2400" i="1">
                <a:solidFill>
                  <a:srgbClr val="000066"/>
                </a:solidFill>
              </a:rPr>
              <a:t> c</a:t>
            </a:r>
            <a:r>
              <a:rPr lang="sr-Latn-RS" sz="2400" baseline="-25000">
                <a:solidFill>
                  <a:srgbClr val="000066"/>
                </a:solidFill>
              </a:rPr>
              <a:t>1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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>
                <a:solidFill>
                  <a:srgbClr val="000066"/>
                </a:solidFill>
                <a:sym typeface="Symbol"/>
              </a:rPr>
              <a:t>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r>
              <a:rPr lang="sr-Latn-RS" sz="2400">
                <a:solidFill>
                  <a:srgbClr val="000066"/>
                </a:solidFill>
              </a:rPr>
              <a:t> + </a:t>
            </a:r>
            <a:r>
              <a:rPr lang="sr-Latn-RS" sz="2400" i="1">
                <a:solidFill>
                  <a:srgbClr val="000066"/>
                </a:solidFill>
              </a:rPr>
              <a:t>m</a:t>
            </a:r>
            <a:r>
              <a:rPr lang="sr-Latn-RS" sz="2400" baseline="-25000">
                <a:solidFill>
                  <a:srgbClr val="000066"/>
                </a:solidFill>
              </a:rPr>
              <a:t>2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</a:t>
            </a:r>
            <a:r>
              <a:rPr lang="sr-Latn-RS" sz="2400" i="1">
                <a:solidFill>
                  <a:srgbClr val="000066"/>
                </a:solidFill>
              </a:rPr>
              <a:t> c</a:t>
            </a:r>
            <a:r>
              <a:rPr lang="sr-Latn-RS" sz="2400" baseline="-25000">
                <a:solidFill>
                  <a:srgbClr val="000066"/>
                </a:solidFill>
              </a:rPr>
              <a:t>2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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>
                <a:solidFill>
                  <a:srgbClr val="000066"/>
                </a:solidFill>
                <a:sym typeface="Symbol"/>
              </a:rPr>
              <a:t>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r>
              <a:rPr lang="sr-Latn-RS" sz="2400">
                <a:solidFill>
                  <a:srgbClr val="000066"/>
                </a:solidFill>
              </a:rPr>
              <a:t> + ... +  </a:t>
            </a:r>
            <a:r>
              <a:rPr lang="sr-Latn-RS" sz="2400" i="1">
                <a:solidFill>
                  <a:srgbClr val="000066"/>
                </a:solidFill>
              </a:rPr>
              <a:t>m</a:t>
            </a:r>
            <a:r>
              <a:rPr lang="sr-Latn-RS" sz="2400" i="1" baseline="-25000">
                <a:solidFill>
                  <a:srgbClr val="000066"/>
                </a:solidFill>
              </a:rPr>
              <a:t>n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</a:t>
            </a:r>
            <a:r>
              <a:rPr lang="sr-Latn-RS" sz="2400" i="1">
                <a:solidFill>
                  <a:srgbClr val="000066"/>
                </a:solidFill>
              </a:rPr>
              <a:t> c</a:t>
            </a:r>
            <a:r>
              <a:rPr lang="sr-Latn-RS" sz="2400" i="1" baseline="-25000">
                <a:solidFill>
                  <a:srgbClr val="000066"/>
                </a:solidFill>
              </a:rPr>
              <a:t>n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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>
                <a:solidFill>
                  <a:srgbClr val="000066"/>
                </a:solidFill>
                <a:sym typeface="Symbol"/>
              </a:rPr>
              <a:t>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endParaRPr lang="sr-Latn-RS" sz="2400" i="1" baseline="-25000">
              <a:solidFill>
                <a:srgbClr val="000066"/>
              </a:solidFill>
            </a:endParaRPr>
          </a:p>
        </p:txBody>
      </p:sp>
      <p:cxnSp>
        <p:nvCxnSpPr>
          <p:cNvPr id="60" name="Straight Connector 59"/>
          <p:cNvCxnSpPr/>
          <p:nvPr/>
        </p:nvCxnSpPr>
        <p:spPr bwMode="auto">
          <a:xfrm flipH="1">
            <a:off x="7863840" y="4147951"/>
            <a:ext cx="381000" cy="685800"/>
          </a:xfrm>
          <a:prstGeom prst="line">
            <a:avLst/>
          </a:prstGeom>
          <a:noFill/>
          <a:ln w="19050" cap="flat" cmpd="sng" algn="ctr">
            <a:solidFill>
              <a:srgbClr val="00004C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7807960" y="4630551"/>
            <a:ext cx="1233030" cy="5355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400" i="1">
                <a:solidFill>
                  <a:srgbClr val="000066"/>
                </a:solidFill>
              </a:rPr>
              <a:t>: m 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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>
                <a:solidFill>
                  <a:srgbClr val="000066"/>
                </a:solidFill>
                <a:sym typeface="Symbol"/>
              </a:rPr>
              <a:t></a:t>
            </a:r>
            <a:r>
              <a:rPr lang="sr-Latn-RS" sz="2400" i="1">
                <a:solidFill>
                  <a:srgbClr val="000066"/>
                </a:solidFill>
              </a:rPr>
              <a:t>T</a:t>
            </a:r>
            <a:endParaRPr lang="en-US" sz="2400"/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304800" y="4846860"/>
            <a:ext cx="4724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rgbClr val="000066"/>
                </a:solidFill>
              </a:rPr>
              <a:t>c</a:t>
            </a:r>
            <a:r>
              <a:rPr lang="sr-Latn-RS" sz="2400" i="1" baseline="-25000">
                <a:solidFill>
                  <a:srgbClr val="000066"/>
                </a:solidFill>
              </a:rPr>
              <a:t>s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>
                <a:solidFill>
                  <a:srgbClr val="000066"/>
                </a:solidFill>
              </a:rPr>
              <a:t>= </a:t>
            </a:r>
            <a:r>
              <a:rPr lang="sr-Latn-RS" sz="2400" i="1">
                <a:solidFill>
                  <a:srgbClr val="000066"/>
                </a:solidFill>
              </a:rPr>
              <a:t>q</a:t>
            </a:r>
            <a:r>
              <a:rPr lang="sr-Latn-RS" sz="2400" baseline="-25000">
                <a:solidFill>
                  <a:srgbClr val="000066"/>
                </a:solidFill>
              </a:rPr>
              <a:t>1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</a:t>
            </a:r>
            <a:r>
              <a:rPr lang="sr-Latn-RS" sz="2400" i="1">
                <a:solidFill>
                  <a:srgbClr val="000066"/>
                </a:solidFill>
              </a:rPr>
              <a:t> c</a:t>
            </a:r>
            <a:r>
              <a:rPr lang="sr-Latn-RS" sz="2400" baseline="-25000">
                <a:solidFill>
                  <a:srgbClr val="000066"/>
                </a:solidFill>
              </a:rPr>
              <a:t>1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>
                <a:solidFill>
                  <a:srgbClr val="000066"/>
                </a:solidFill>
              </a:rPr>
              <a:t>+ </a:t>
            </a:r>
            <a:r>
              <a:rPr lang="sr-Latn-RS" sz="2400" i="1">
                <a:solidFill>
                  <a:srgbClr val="000066"/>
                </a:solidFill>
              </a:rPr>
              <a:t>q</a:t>
            </a:r>
            <a:r>
              <a:rPr lang="sr-Latn-RS" sz="2400" baseline="-25000">
                <a:solidFill>
                  <a:srgbClr val="000066"/>
                </a:solidFill>
              </a:rPr>
              <a:t>2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</a:t>
            </a:r>
            <a:r>
              <a:rPr lang="sr-Latn-RS" sz="2400" i="1">
                <a:solidFill>
                  <a:srgbClr val="000066"/>
                </a:solidFill>
              </a:rPr>
              <a:t> c</a:t>
            </a:r>
            <a:r>
              <a:rPr lang="sr-Latn-RS" sz="2400" baseline="-25000">
                <a:solidFill>
                  <a:srgbClr val="000066"/>
                </a:solidFill>
              </a:rPr>
              <a:t>2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>
                <a:solidFill>
                  <a:srgbClr val="000066"/>
                </a:solidFill>
              </a:rPr>
              <a:t>+ ... +  </a:t>
            </a:r>
            <a:r>
              <a:rPr lang="sr-Latn-RS" sz="2400" i="1">
                <a:solidFill>
                  <a:srgbClr val="000066"/>
                </a:solidFill>
              </a:rPr>
              <a:t>q</a:t>
            </a:r>
            <a:r>
              <a:rPr lang="sr-Latn-RS" sz="2400" i="1" baseline="-25000">
                <a:solidFill>
                  <a:srgbClr val="000066"/>
                </a:solidFill>
              </a:rPr>
              <a:t>n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</a:t>
            </a:r>
            <a:r>
              <a:rPr lang="sr-Latn-RS" sz="2400" i="1">
                <a:solidFill>
                  <a:srgbClr val="000066"/>
                </a:solidFill>
              </a:rPr>
              <a:t> c</a:t>
            </a:r>
            <a:r>
              <a:rPr lang="sr-Latn-RS" sz="2400" i="1" baseline="-25000">
                <a:solidFill>
                  <a:srgbClr val="000066"/>
                </a:solidFill>
              </a:rPr>
              <a:t>n</a:t>
            </a: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304800" y="5695220"/>
            <a:ext cx="2057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rgbClr val="000066"/>
                </a:solidFill>
              </a:rPr>
              <a:t>c</a:t>
            </a:r>
            <a:r>
              <a:rPr lang="sr-Latn-RS" sz="2400" i="1" baseline="-25000">
                <a:solidFill>
                  <a:srgbClr val="000066"/>
                </a:solidFill>
              </a:rPr>
              <a:t>s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>
                <a:solidFill>
                  <a:srgbClr val="000066"/>
                </a:solidFill>
              </a:rPr>
              <a:t>=      </a:t>
            </a:r>
            <a:r>
              <a:rPr lang="sr-Latn-RS" sz="2400" i="1">
                <a:solidFill>
                  <a:srgbClr val="000066"/>
                </a:solidFill>
              </a:rPr>
              <a:t>q</a:t>
            </a:r>
            <a:r>
              <a:rPr lang="sr-Latn-RS" sz="2400" i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RS" sz="2400" i="1">
                <a:solidFill>
                  <a:srgbClr val="000066"/>
                </a:solidFill>
              </a:rPr>
              <a:t> </a:t>
            </a:r>
            <a:r>
              <a:rPr lang="sr-Latn-RS" sz="2400" i="1">
                <a:solidFill>
                  <a:srgbClr val="000066"/>
                </a:solidFill>
                <a:sym typeface="Symbol"/>
              </a:rPr>
              <a:t></a:t>
            </a:r>
            <a:r>
              <a:rPr lang="sr-Latn-RS" sz="2400" i="1">
                <a:solidFill>
                  <a:srgbClr val="000066"/>
                </a:solidFill>
              </a:rPr>
              <a:t> c</a:t>
            </a:r>
            <a:r>
              <a:rPr lang="sr-Latn-RS" sz="2400" i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sr-Latn-RS" sz="2400" i="1" baseline="-25000">
              <a:solidFill>
                <a:srgbClr val="000066"/>
              </a:solidFill>
            </a:endParaRPr>
          </a:p>
        </p:txBody>
      </p: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863600" y="5387471"/>
            <a:ext cx="457200" cy="108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5400">
                <a:solidFill>
                  <a:srgbClr val="000066"/>
                </a:solidFill>
                <a:sym typeface="Symbol"/>
              </a:rPr>
              <a:t></a:t>
            </a:r>
            <a:endParaRPr lang="sr-Latn-RS" sz="5400" i="1" baseline="-25000">
              <a:solidFill>
                <a:srgbClr val="000066"/>
              </a:solidFill>
            </a:endParaRP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929640" y="5986911"/>
            <a:ext cx="6096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RS" sz="2400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=1</a:t>
            </a:r>
            <a:endParaRPr lang="sr-Latn-RS" sz="2400" i="1" baseline="-25000">
              <a:solidFill>
                <a:srgbClr val="000066"/>
              </a:solidFill>
            </a:endParaRP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1031240" y="5280791"/>
            <a:ext cx="609600" cy="361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sr-Latn-RS" sz="2400" i="1" baseline="-25000">
              <a:solidFill>
                <a:srgbClr val="000066"/>
              </a:solidFill>
            </a:endParaRPr>
          </a:p>
        </p:txBody>
      </p:sp>
      <p:sp>
        <p:nvSpPr>
          <p:cNvPr id="67" name="Line 15"/>
          <p:cNvSpPr>
            <a:spLocks noChangeShapeType="1"/>
          </p:cNvSpPr>
          <p:nvPr/>
        </p:nvSpPr>
        <p:spPr bwMode="auto">
          <a:xfrm>
            <a:off x="3200400" y="2987040"/>
            <a:ext cx="0" cy="457200"/>
          </a:xfrm>
          <a:prstGeom prst="line">
            <a:avLst/>
          </a:prstGeom>
          <a:noFill/>
          <a:ln w="47625" cmpd="dbl">
            <a:solidFill>
              <a:srgbClr val="00004C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973898"/>
            <a:ext cx="3429000" cy="1455102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sr-Latn-RS" sz="5400" b="1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Pitanja?</a:t>
            </a:r>
            <a:endParaRPr lang="en-US" sz="5400" b="1">
              <a:ln w="12700">
                <a:solidFill>
                  <a:schemeClr val="bg2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3810000"/>
            <a:ext cx="3657600" cy="1452265"/>
          </a:xfrm>
          <a:prstGeom prst="rect">
            <a:avLst/>
          </a:prstGeom>
          <a:noFill/>
        </p:spPr>
        <p:txBody>
          <a:bodyPr wrap="none">
            <a:prstTxWarp prst="textCascadeDown">
              <a:avLst/>
            </a:prstTxWarp>
            <a:spAutoFit/>
          </a:bodyPr>
          <a:lstStyle/>
          <a:p>
            <a:pPr>
              <a:defRPr/>
            </a:pPr>
            <a:r>
              <a:rPr lang="sr-Latn-R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1594</TotalTime>
  <Words>382</Words>
  <Application>Microsoft Office PowerPoint</Application>
  <PresentationFormat>On-screen Show (4:3)</PresentationFormat>
  <Paragraphs>70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Black</vt:lpstr>
      <vt:lpstr>Calibri</vt:lpstr>
      <vt:lpstr>Symbol</vt:lpstr>
      <vt:lpstr>Tahoma</vt:lpstr>
      <vt:lpstr>Times New Roman</vt:lpstr>
      <vt:lpstr>Wingdings</vt:lpstr>
      <vt:lpstr>Textured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309</cp:revision>
  <dcterms:created xsi:type="dcterms:W3CDTF">2006-01-31T15:10:17Z</dcterms:created>
  <dcterms:modified xsi:type="dcterms:W3CDTF">2025-06-21T15:16:37Z</dcterms:modified>
</cp:coreProperties>
</file>