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1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1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442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061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94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90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0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1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3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9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7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5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BFBB6-814D-4165-9130-9FCC6540370F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295035-09C1-4BC4-9FDB-3B9D63FF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91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C3BAD-B470-DDFF-88E1-F4A194D52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3725" y="3172968"/>
            <a:ext cx="8915399" cy="2262781"/>
          </a:xfrm>
        </p:spPr>
        <p:txBody>
          <a:bodyPr>
            <a:normAutofit/>
          </a:bodyPr>
          <a:lstStyle/>
          <a:p>
            <a:r>
              <a:rPr lang="sr-Latn-RS" sz="8000" dirty="0"/>
              <a:t>Phrasal Verbs</a:t>
            </a:r>
            <a:endParaRPr lang="en-US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6F6D99-094D-49A7-5DF5-DA6E5529BA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" b="2534"/>
          <a:stretch/>
        </p:blipFill>
        <p:spPr>
          <a:xfrm>
            <a:off x="8824716" y="0"/>
            <a:ext cx="3367284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4CD9-AD17-5383-F6F0-3415A2DAB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What are phrasal verbs?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E0193-96E3-B756-97AD-6CDDDFCC339C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865269">
            <a:off x="2201593" y="1830742"/>
            <a:ext cx="2430844" cy="646176"/>
          </a:xfrm>
        </p:spPr>
        <p:txBody>
          <a:bodyPr>
            <a:normAutofit/>
          </a:bodyPr>
          <a:lstStyle/>
          <a:p>
            <a:r>
              <a:rPr lang="sr-Latn-RS" sz="2200" dirty="0"/>
              <a:t>Get over</a:t>
            </a:r>
            <a:endParaRPr lang="en-US" sz="2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5714A08-CBF1-1B4B-7CD6-BDDEF4FB6BEB}"/>
              </a:ext>
            </a:extLst>
          </p:cNvPr>
          <p:cNvSpPr txBox="1">
            <a:spLocks/>
          </p:cNvSpPr>
          <p:nvPr/>
        </p:nvSpPr>
        <p:spPr>
          <a:xfrm rot="747344">
            <a:off x="6873540" y="1657608"/>
            <a:ext cx="2430844" cy="64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200" dirty="0"/>
              <a:t>Back up</a:t>
            </a:r>
            <a:endParaRPr lang="en-US" sz="2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5F4AD28-E409-6494-3B75-D8B509BDD70D}"/>
              </a:ext>
            </a:extLst>
          </p:cNvPr>
          <p:cNvSpPr txBox="1">
            <a:spLocks/>
          </p:cNvSpPr>
          <p:nvPr/>
        </p:nvSpPr>
        <p:spPr>
          <a:xfrm>
            <a:off x="4203275" y="2404272"/>
            <a:ext cx="2430844" cy="64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200" dirty="0"/>
              <a:t>Break down</a:t>
            </a:r>
            <a:endParaRPr lang="en-US" sz="2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9EFC4D-E39D-3F9A-9B26-377F8F644AEF}"/>
              </a:ext>
            </a:extLst>
          </p:cNvPr>
          <p:cNvSpPr txBox="1">
            <a:spLocks/>
          </p:cNvSpPr>
          <p:nvPr/>
        </p:nvSpPr>
        <p:spPr>
          <a:xfrm rot="1218882">
            <a:off x="2629495" y="3484464"/>
            <a:ext cx="2430844" cy="64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200" dirty="0"/>
              <a:t>Take off</a:t>
            </a:r>
            <a:endParaRPr lang="en-US" sz="2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DD45F2-7C6C-A085-B910-DD33206593F3}"/>
              </a:ext>
            </a:extLst>
          </p:cNvPr>
          <p:cNvSpPr txBox="1">
            <a:spLocks/>
          </p:cNvSpPr>
          <p:nvPr/>
        </p:nvSpPr>
        <p:spPr>
          <a:xfrm rot="20134826">
            <a:off x="8328383" y="2572538"/>
            <a:ext cx="2430844" cy="64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200" dirty="0"/>
              <a:t>Turn on</a:t>
            </a:r>
            <a:endParaRPr lang="en-US" sz="2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1C8948-983E-3E3E-A10A-C9071898F822}"/>
              </a:ext>
            </a:extLst>
          </p:cNvPr>
          <p:cNvSpPr txBox="1">
            <a:spLocks/>
          </p:cNvSpPr>
          <p:nvPr/>
        </p:nvSpPr>
        <p:spPr>
          <a:xfrm rot="21161181">
            <a:off x="5617040" y="3959648"/>
            <a:ext cx="2430844" cy="64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200" dirty="0"/>
              <a:t>Look away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AB0BAA-9C64-E9BB-039B-14DCDC410DB7}"/>
              </a:ext>
            </a:extLst>
          </p:cNvPr>
          <p:cNvSpPr txBox="1"/>
          <p:nvPr/>
        </p:nvSpPr>
        <p:spPr>
          <a:xfrm>
            <a:off x="1691640" y="5349240"/>
            <a:ext cx="9637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The difference between phrasal and prepositional verbs is whether the meaning of the verb is literal or symbolic.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8203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0ECDE-93AA-2967-8861-F64BCD77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Phrasal vs. Prepositional Verbs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CBA01AB-2E96-E5DA-AAD3-78BDC6BB2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113474"/>
              </p:ext>
            </p:extLst>
          </p:nvPr>
        </p:nvGraphicFramePr>
        <p:xfrm>
          <a:off x="1645920" y="1472184"/>
          <a:ext cx="10241280" cy="5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960">
                  <a:extLst>
                    <a:ext uri="{9D8B030D-6E8A-4147-A177-3AD203B41FA5}">
                      <a16:colId xmlns:a16="http://schemas.microsoft.com/office/drawing/2014/main" val="4218554004"/>
                    </a:ext>
                  </a:extLst>
                </a:gridCol>
                <a:gridCol w="4224528">
                  <a:extLst>
                    <a:ext uri="{9D8B030D-6E8A-4147-A177-3AD203B41FA5}">
                      <a16:colId xmlns:a16="http://schemas.microsoft.com/office/drawing/2014/main" val="1300143255"/>
                    </a:ext>
                  </a:extLst>
                </a:gridCol>
                <a:gridCol w="4050792">
                  <a:extLst>
                    <a:ext uri="{9D8B030D-6E8A-4147-A177-3AD203B41FA5}">
                      <a16:colId xmlns:a16="http://schemas.microsoft.com/office/drawing/2014/main" val="667016744"/>
                    </a:ext>
                  </a:extLst>
                </a:gridCol>
              </a:tblGrid>
              <a:tr h="644652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Prepositional Verbs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Phrasal Verbs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131200"/>
                  </a:ext>
                </a:extLst>
              </a:tr>
              <a:tr h="64465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Get 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898958"/>
                  </a:ext>
                </a:extLst>
              </a:tr>
              <a:tr h="64465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Back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213897"/>
                  </a:ext>
                </a:extLst>
              </a:tr>
              <a:tr h="672084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Break 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452972"/>
                  </a:ext>
                </a:extLst>
              </a:tr>
              <a:tr h="64465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Stand for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695358"/>
                  </a:ext>
                </a:extLst>
              </a:tr>
              <a:tr h="64465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Look ahead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591821"/>
                  </a:ext>
                </a:extLst>
              </a:tr>
              <a:tr h="64465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Take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706036"/>
                  </a:ext>
                </a:extLst>
              </a:tr>
              <a:tr h="64465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Make 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188502"/>
                  </a:ext>
                </a:extLst>
              </a:tr>
            </a:tbl>
          </a:graphicData>
        </a:graphic>
      </p:graphicFrame>
      <p:pic>
        <p:nvPicPr>
          <p:cNvPr id="7" name="Graphic 6" descr="Puzzle pieces with solid fill">
            <a:extLst>
              <a:ext uri="{FF2B5EF4-FFF2-40B4-BE49-F238E27FC236}">
                <a16:creationId xmlns:a16="http://schemas.microsoft.com/office/drawing/2014/main" id="{B6190433-3604-37BD-58D9-54A9DA52F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18021" y="1399032"/>
            <a:ext cx="749808" cy="7498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D24624-EA19-C5FE-C0F8-24418BEE2ABD}"/>
              </a:ext>
            </a:extLst>
          </p:cNvPr>
          <p:cNvSpPr txBox="1"/>
          <p:nvPr/>
        </p:nvSpPr>
        <p:spPr>
          <a:xfrm>
            <a:off x="3749040" y="2148840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The child could not get over the fence to reach the ball.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FC3282-E13C-9344-CA36-9CE7D79CDDE0}"/>
              </a:ext>
            </a:extLst>
          </p:cNvPr>
          <p:cNvSpPr txBox="1"/>
          <p:nvPr/>
        </p:nvSpPr>
        <p:spPr>
          <a:xfrm>
            <a:off x="7946136" y="2145792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Sarah could not get over her breakup.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7C7C74-A0D9-EB3B-48F3-76CB8815DF86}"/>
              </a:ext>
            </a:extLst>
          </p:cNvPr>
          <p:cNvSpPr txBox="1"/>
          <p:nvPr/>
        </p:nvSpPr>
        <p:spPr>
          <a:xfrm>
            <a:off x="3557016" y="2753074"/>
            <a:ext cx="445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He managed to back up his father’s car into a wall and break the bumper.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B7D0A5-96BF-FD51-88C5-B6D2165EF1D5}"/>
              </a:ext>
            </a:extLst>
          </p:cNvPr>
          <p:cNvSpPr txBox="1"/>
          <p:nvPr/>
        </p:nvSpPr>
        <p:spPr>
          <a:xfrm>
            <a:off x="7822692" y="2750026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You didn’t back me up during my argument with my boss! </a:t>
            </a:r>
            <a:r>
              <a:rPr lang="sr-Latn-RS" dirty="0">
                <a:solidFill>
                  <a:schemeClr val="bg1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34AD72-9A9A-30DC-18EB-FA1556886D28}"/>
              </a:ext>
            </a:extLst>
          </p:cNvPr>
          <p:cNvSpPr txBox="1"/>
          <p:nvPr/>
        </p:nvSpPr>
        <p:spPr>
          <a:xfrm>
            <a:off x="3663696" y="3396357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My car broke down in the middle of the motorway.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9D7D19-9481-9F43-4EEA-64E5D910CDE1}"/>
              </a:ext>
            </a:extLst>
          </p:cNvPr>
          <p:cNvSpPr txBox="1"/>
          <p:nvPr/>
        </p:nvSpPr>
        <p:spPr>
          <a:xfrm>
            <a:off x="7866888" y="3394833"/>
            <a:ext cx="4082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Sarah broke down and cried when he told her he was leaving her.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06C132-4000-D7C7-3995-A626311E6EE0}"/>
              </a:ext>
            </a:extLst>
          </p:cNvPr>
          <p:cNvSpPr txBox="1"/>
          <p:nvPr/>
        </p:nvSpPr>
        <p:spPr>
          <a:xfrm>
            <a:off x="3959352" y="4064508"/>
            <a:ext cx="352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We are standing for the free ice-cream.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1D5D2C-ECD9-24E5-7CCE-C2E7206C2405}"/>
              </a:ext>
            </a:extLst>
          </p:cNvPr>
          <p:cNvSpPr txBox="1"/>
          <p:nvPr/>
        </p:nvSpPr>
        <p:spPr>
          <a:xfrm>
            <a:off x="7976997" y="4057859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Women must stand for their reproductive rights.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B8F59A-10DE-25FE-E83D-8D5E7F6395D8}"/>
              </a:ext>
            </a:extLst>
          </p:cNvPr>
          <p:cNvSpPr txBox="1"/>
          <p:nvPr/>
        </p:nvSpPr>
        <p:spPr>
          <a:xfrm>
            <a:off x="3813048" y="4692519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If you look ahead, you will see the Statue of Liberty.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95B7CC-B1EE-486D-D964-BD98FAF5BBF2}"/>
              </a:ext>
            </a:extLst>
          </p:cNvPr>
          <p:cNvSpPr txBox="1"/>
          <p:nvPr/>
        </p:nvSpPr>
        <p:spPr>
          <a:xfrm>
            <a:off x="7819072" y="4711014"/>
            <a:ext cx="4177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Looking ahead, our company plans to open offices around the world.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E2924D-851E-7853-552A-B286B910F87D}"/>
              </a:ext>
            </a:extLst>
          </p:cNvPr>
          <p:cNvSpPr txBox="1"/>
          <p:nvPr/>
        </p:nvSpPr>
        <p:spPr>
          <a:xfrm>
            <a:off x="3641407" y="5360670"/>
            <a:ext cx="4177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It is customary to take off your shoes when entering a Slavic household.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E84901-90B0-39DA-D989-E44E61586C3F}"/>
              </a:ext>
            </a:extLst>
          </p:cNvPr>
          <p:cNvSpPr txBox="1"/>
          <p:nvPr/>
        </p:nvSpPr>
        <p:spPr>
          <a:xfrm>
            <a:off x="7976997" y="5352773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Boris is really good at taking off politicians, it’s so funny.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C8744E-B98A-DE2D-66AB-A525BAAB0A31}"/>
              </a:ext>
            </a:extLst>
          </p:cNvPr>
          <p:cNvSpPr txBox="1"/>
          <p:nvPr/>
        </p:nvSpPr>
        <p:spPr>
          <a:xfrm>
            <a:off x="3813048" y="5977412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I cannot make out who that is from so far away with no glasses.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A8E4E7-49FE-CFA8-B820-BAA91FB6E828}"/>
              </a:ext>
            </a:extLst>
          </p:cNvPr>
          <p:cNvSpPr txBox="1"/>
          <p:nvPr/>
        </p:nvSpPr>
        <p:spPr>
          <a:xfrm>
            <a:off x="7915084" y="6007001"/>
            <a:ext cx="394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>
                <a:solidFill>
                  <a:schemeClr val="bg1"/>
                </a:solidFill>
              </a:rPr>
              <a:t>Sarah saw him making out with his new girlfriend at the party.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5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A8C5-E874-F3DD-8308-C856DC74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877" y="560102"/>
            <a:ext cx="8911687" cy="902938"/>
          </a:xfrm>
        </p:spPr>
        <p:txBody>
          <a:bodyPr/>
          <a:lstStyle/>
          <a:p>
            <a:r>
              <a:rPr lang="sr-Latn-RS" dirty="0"/>
              <a:t>Types of Phrasal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5A75-71B8-364E-E963-98168EDBE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82496"/>
            <a:ext cx="9814560" cy="5047488"/>
          </a:xfrm>
        </p:spPr>
        <p:txBody>
          <a:bodyPr>
            <a:normAutofit/>
          </a:bodyPr>
          <a:lstStyle/>
          <a:p>
            <a:r>
              <a:rPr lang="sr-Latn-RS" sz="2400" dirty="0"/>
              <a:t>With an object (transitive)</a:t>
            </a:r>
          </a:p>
          <a:p>
            <a:endParaRPr lang="sr-Latn-RS" sz="2400" dirty="0"/>
          </a:p>
          <a:p>
            <a:endParaRPr lang="sr-Latn-RS" sz="2400" dirty="0"/>
          </a:p>
          <a:p>
            <a:endParaRPr lang="sr-Latn-RS" sz="2400" dirty="0"/>
          </a:p>
          <a:p>
            <a:r>
              <a:rPr lang="sr-Latn-RS" sz="2400" dirty="0"/>
              <a:t>Without an object (intransitive)</a:t>
            </a:r>
          </a:p>
          <a:p>
            <a:endParaRPr lang="sr-Latn-RS" sz="2400" dirty="0"/>
          </a:p>
          <a:p>
            <a:endParaRPr lang="sr-Latn-RS" sz="2400" dirty="0"/>
          </a:p>
          <a:p>
            <a:endParaRPr lang="sr-Latn-RS" sz="2400" dirty="0"/>
          </a:p>
          <a:p>
            <a:pPr marL="0" indent="0">
              <a:buNone/>
            </a:pPr>
            <a:r>
              <a:rPr lang="sr-Latn-RS" sz="2400" dirty="0"/>
              <a:t>Phrasal verbs can also have both a particle and a preposition</a:t>
            </a:r>
          </a:p>
          <a:p>
            <a:pPr marL="0" indent="0">
              <a:buNone/>
            </a:pPr>
            <a:r>
              <a:rPr lang="sr-Latn-RS" sz="2400" dirty="0"/>
              <a:t>(look forward to, get along with, come down with, look up to...)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E37AF-57CB-37C9-E3CE-4FC0249EFF0B}"/>
              </a:ext>
            </a:extLst>
          </p:cNvPr>
          <p:cNvSpPr txBox="1"/>
          <p:nvPr/>
        </p:nvSpPr>
        <p:spPr>
          <a:xfrm>
            <a:off x="1981200" y="2537396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I can’t </a:t>
            </a:r>
            <a:r>
              <a:rPr lang="sr-Latn-RS" sz="2200" i="1" u="sng" dirty="0"/>
              <a:t>put up with </a:t>
            </a:r>
            <a:r>
              <a:rPr lang="sr-Latn-RS" sz="2200" i="1" dirty="0"/>
              <a:t>my neighbour’s dog </a:t>
            </a:r>
            <a:r>
              <a:rPr lang="sr-Latn-RS" sz="2200" dirty="0"/>
              <a:t>any longer!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1E2891-6567-2D81-CB33-5496679F9308}"/>
              </a:ext>
            </a:extLst>
          </p:cNvPr>
          <p:cNvSpPr txBox="1"/>
          <p:nvPr/>
        </p:nvSpPr>
        <p:spPr>
          <a:xfrm>
            <a:off x="1981200" y="4744617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If I’m late, you can </a:t>
            </a:r>
            <a:r>
              <a:rPr lang="sr-Latn-RS" sz="2200" i="1" u="sng" dirty="0"/>
              <a:t>go on </a:t>
            </a:r>
            <a:r>
              <a:rPr lang="sr-Latn-RS" sz="2200" dirty="0"/>
              <a:t>without me and order food.</a:t>
            </a:r>
            <a:endParaRPr lang="en-US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70B869-F84C-9BB6-CE3F-1D410AF0E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193" y="0"/>
            <a:ext cx="3066807" cy="422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4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A8C5-E874-F3DD-8308-C856DC74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877" y="560102"/>
            <a:ext cx="8911687" cy="902938"/>
          </a:xfrm>
        </p:spPr>
        <p:txBody>
          <a:bodyPr/>
          <a:lstStyle/>
          <a:p>
            <a:r>
              <a:rPr lang="sr-Latn-RS" dirty="0"/>
              <a:t>Types of Phrasal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5A75-71B8-364E-E963-98168EDBE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632" y="1243584"/>
            <a:ext cx="10415016" cy="5486400"/>
          </a:xfrm>
        </p:spPr>
        <p:txBody>
          <a:bodyPr>
            <a:normAutofit/>
          </a:bodyPr>
          <a:lstStyle/>
          <a:p>
            <a:r>
              <a:rPr lang="sr-Latn-RS" sz="2400" dirty="0"/>
              <a:t>Those with an object can sometimes be separated:</a:t>
            </a:r>
          </a:p>
          <a:p>
            <a:pPr marL="0" indent="0">
              <a:buNone/>
            </a:pPr>
            <a:endParaRPr lang="sr-Latn-RS" sz="2400" dirty="0"/>
          </a:p>
          <a:p>
            <a:r>
              <a:rPr lang="sr-Latn-RS" sz="2400" dirty="0"/>
              <a:t>...but not always!</a:t>
            </a:r>
          </a:p>
          <a:p>
            <a:endParaRPr lang="sr-Latn-RS" sz="2400" dirty="0"/>
          </a:p>
          <a:p>
            <a:endParaRPr lang="sr-Latn-RS" sz="2400" dirty="0"/>
          </a:p>
          <a:p>
            <a:endParaRPr lang="sr-Latn-RS" sz="2400" dirty="0"/>
          </a:p>
          <a:p>
            <a:r>
              <a:rPr lang="sr-Latn-RS" sz="2400" dirty="0"/>
              <a:t>Sometimes they MUST be separated:</a:t>
            </a:r>
          </a:p>
          <a:p>
            <a:endParaRPr lang="sr-Latn-RS" sz="2400" dirty="0"/>
          </a:p>
          <a:p>
            <a:endParaRPr lang="sr-Latn-RS" sz="2400" dirty="0"/>
          </a:p>
          <a:p>
            <a:r>
              <a:rPr lang="sr-Latn-RS" sz="2400" dirty="0"/>
              <a:t>Those without an object can never be separated: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E37AF-57CB-37C9-E3CE-4FC0249EFF0B}"/>
              </a:ext>
            </a:extLst>
          </p:cNvPr>
          <p:cNvSpPr txBox="1"/>
          <p:nvPr/>
        </p:nvSpPr>
        <p:spPr>
          <a:xfrm>
            <a:off x="3214116" y="1761434"/>
            <a:ext cx="8421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She forgot to switch </a:t>
            </a:r>
            <a:r>
              <a:rPr lang="sr-Latn-RS" sz="2200" u="sng" dirty="0"/>
              <a:t>the computer</a:t>
            </a:r>
            <a:r>
              <a:rPr lang="sr-Latn-RS" sz="2200" dirty="0"/>
              <a:t> off before going to sleep.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1E2891-6567-2D81-CB33-5496679F9308}"/>
              </a:ext>
            </a:extLst>
          </p:cNvPr>
          <p:cNvSpPr txBox="1"/>
          <p:nvPr/>
        </p:nvSpPr>
        <p:spPr>
          <a:xfrm>
            <a:off x="3214116" y="6140476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If I’m late, you can </a:t>
            </a:r>
            <a:r>
              <a:rPr lang="sr-Latn-RS" sz="2200" i="1" u="sng" dirty="0"/>
              <a:t>go on </a:t>
            </a:r>
            <a:r>
              <a:rPr lang="sr-Latn-RS" sz="2200" dirty="0"/>
              <a:t>without me and order food.</a:t>
            </a: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D40483-71A0-8F4B-2CF7-3DA1C5AA4112}"/>
              </a:ext>
            </a:extLst>
          </p:cNvPr>
          <p:cNvSpPr txBox="1"/>
          <p:nvPr/>
        </p:nvSpPr>
        <p:spPr>
          <a:xfrm>
            <a:off x="3214116" y="3300984"/>
            <a:ext cx="8421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We went over </a:t>
            </a:r>
            <a:r>
              <a:rPr lang="sr-Latn-RS" sz="2200" u="sng" dirty="0"/>
              <a:t>my contract</a:t>
            </a:r>
            <a:r>
              <a:rPr lang="sr-Latn-RS" sz="2200" dirty="0"/>
              <a:t> at my new job before I signed it.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9FABF-2B12-529F-AF88-48E4179B7C53}"/>
              </a:ext>
            </a:extLst>
          </p:cNvPr>
          <p:cNvSpPr txBox="1"/>
          <p:nvPr/>
        </p:nvSpPr>
        <p:spPr>
          <a:xfrm>
            <a:off x="3214116" y="2756452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I can’t </a:t>
            </a:r>
            <a:r>
              <a:rPr lang="sr-Latn-RS" sz="2200" i="1" u="sng" dirty="0"/>
              <a:t>put up with </a:t>
            </a:r>
            <a:r>
              <a:rPr lang="sr-Latn-RS" sz="2200" i="1" dirty="0"/>
              <a:t>my neighbour’s dog </a:t>
            </a:r>
            <a:r>
              <a:rPr lang="sr-Latn-RS" sz="2200" dirty="0"/>
              <a:t>any longer!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54866D-E297-24C3-0D95-9DEB2BAE040C}"/>
              </a:ext>
            </a:extLst>
          </p:cNvPr>
          <p:cNvSpPr txBox="1"/>
          <p:nvPr/>
        </p:nvSpPr>
        <p:spPr>
          <a:xfrm>
            <a:off x="3214116" y="4925568"/>
            <a:ext cx="8421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The end of this film always gets </a:t>
            </a:r>
            <a:r>
              <a:rPr lang="sr-Latn-RS" sz="2200" u="sng" dirty="0"/>
              <a:t>me</a:t>
            </a:r>
            <a:r>
              <a:rPr lang="sr-Latn-RS" sz="2200" dirty="0"/>
              <a:t> down.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2677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A0822-9F87-296F-B0AD-94B664C4D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Phrasal Verb Practice: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3FB1C-CFA4-800D-0FE3-CCC190DDB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024" y="1691640"/>
            <a:ext cx="9564624" cy="4983480"/>
          </a:xfrm>
        </p:spPr>
        <p:txBody>
          <a:bodyPr>
            <a:normAutofit/>
          </a:bodyPr>
          <a:lstStyle/>
          <a:p>
            <a:r>
              <a:rPr lang="sr-Latn-RS" sz="3200" dirty="0"/>
              <a:t>Grammar, page 41, exercise XIV</a:t>
            </a:r>
          </a:p>
          <a:p>
            <a:endParaRPr lang="sr-Latn-RS" sz="3200" dirty="0"/>
          </a:p>
          <a:p>
            <a:r>
              <a:rPr lang="sr-Latn-RS" sz="3200" dirty="0"/>
              <a:t>Grammar, page 42, exercise XVII</a:t>
            </a:r>
          </a:p>
          <a:p>
            <a:pPr marL="0" indent="0">
              <a:buNone/>
            </a:pPr>
            <a:r>
              <a:rPr lang="sr-Latn-RS" sz="3200" dirty="0"/>
              <a:t>									  exercise XVIII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C9F11A-9848-B238-6854-5080CF8E1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24" y="3685032"/>
            <a:ext cx="3986784" cy="299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4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8E27-313D-1C30-8D4F-FF5B0F5FF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457" y="291513"/>
            <a:ext cx="8911687" cy="1280890"/>
          </a:xfrm>
        </p:spPr>
        <p:txBody>
          <a:bodyPr/>
          <a:lstStyle/>
          <a:p>
            <a:r>
              <a:rPr lang="sr-Latn-RS" dirty="0"/>
              <a:t>Some brain teasers with Phrasal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7D588-31F7-3BC8-7D60-07C6F1D60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208" y="1048877"/>
            <a:ext cx="10360151" cy="5269627"/>
          </a:xfrm>
        </p:spPr>
        <p:txBody>
          <a:bodyPr>
            <a:normAutofit fontScale="92500" lnSpcReduction="10000"/>
          </a:bodyPr>
          <a:lstStyle/>
          <a:p>
            <a:r>
              <a:rPr lang="sr-Latn-RS" sz="2400" dirty="0"/>
              <a:t>What kind of running means walking?</a:t>
            </a:r>
          </a:p>
          <a:p>
            <a:endParaRPr lang="sr-Latn-RS" sz="2400" dirty="0"/>
          </a:p>
          <a:p>
            <a:r>
              <a:rPr lang="sr-Latn-RS" sz="2400" dirty="0"/>
              <a:t>What do you </a:t>
            </a:r>
            <a:r>
              <a:rPr lang="sr-Latn-RS" sz="2400" u="sng" dirty="0"/>
              <a:t>throw out </a:t>
            </a:r>
            <a:r>
              <a:rPr lang="sr-Latn-RS" sz="2400" dirty="0"/>
              <a:t>when you want to use it, but </a:t>
            </a:r>
            <a:r>
              <a:rPr lang="sr-Latn-RS" sz="2400" u="sng" dirty="0"/>
              <a:t>take it in </a:t>
            </a:r>
            <a:r>
              <a:rPr lang="sr-Latn-RS" sz="2400" dirty="0"/>
              <a:t>when you don’t want to use it?</a:t>
            </a:r>
          </a:p>
          <a:p>
            <a:endParaRPr lang="sr-Latn-RS" sz="2400" dirty="0"/>
          </a:p>
          <a:p>
            <a:r>
              <a:rPr lang="en-US" sz="2400" dirty="0"/>
              <a:t>Four cars </a:t>
            </a:r>
            <a:r>
              <a:rPr lang="en-US" sz="2400" u="sng" dirty="0"/>
              <a:t>come to</a:t>
            </a:r>
            <a:r>
              <a:rPr lang="en-US" sz="2400" dirty="0"/>
              <a:t> a four-way stop, all coming from a different direction. They can't decide who got there first, so they all </a:t>
            </a:r>
            <a:r>
              <a:rPr lang="en-US" sz="2400" u="sng" dirty="0"/>
              <a:t>go forward </a:t>
            </a:r>
            <a:r>
              <a:rPr lang="en-US" sz="2400" dirty="0"/>
              <a:t>at the same time. They do not crash into each other, but all four cars go. How is this possible?</a:t>
            </a:r>
            <a:endParaRPr lang="sr-Latn-RS" sz="2400" dirty="0"/>
          </a:p>
          <a:p>
            <a:endParaRPr lang="sr-Latn-RS" sz="2400" dirty="0"/>
          </a:p>
          <a:p>
            <a:r>
              <a:rPr lang="en-US" sz="2400" dirty="0"/>
              <a:t>What </a:t>
            </a:r>
            <a:r>
              <a:rPr lang="en-US" sz="2400" u="sng" dirty="0"/>
              <a:t>goes through</a:t>
            </a:r>
            <a:r>
              <a:rPr lang="en-US" sz="2400" dirty="0"/>
              <a:t> cities and fields, but never moves?</a:t>
            </a:r>
            <a:endParaRPr lang="sr-Latn-RS" sz="2400" dirty="0"/>
          </a:p>
          <a:p>
            <a:endParaRPr lang="sr-Latn-RS" sz="2400" dirty="0"/>
          </a:p>
          <a:p>
            <a:r>
              <a:rPr lang="en-US" sz="2400" dirty="0"/>
              <a:t>Which tire doesn’t </a:t>
            </a:r>
            <a:r>
              <a:rPr lang="en-US" sz="2400" u="sng" dirty="0"/>
              <a:t>move </a:t>
            </a:r>
            <a:r>
              <a:rPr lang="sr-Latn-RS" sz="2400" u="sng" dirty="0"/>
              <a:t>around</a:t>
            </a:r>
            <a:r>
              <a:rPr lang="sr-Latn-RS" sz="2400" dirty="0"/>
              <a:t> </a:t>
            </a:r>
            <a:r>
              <a:rPr lang="en-US" sz="2400" dirty="0"/>
              <a:t>when a car turns right?</a:t>
            </a:r>
          </a:p>
        </p:txBody>
      </p:sp>
      <p:pic>
        <p:nvPicPr>
          <p:cNvPr id="7" name="Graphic 6" descr="Brain in head with solid fill">
            <a:extLst>
              <a:ext uri="{FF2B5EF4-FFF2-40B4-BE49-F238E27FC236}">
                <a16:creationId xmlns:a16="http://schemas.microsoft.com/office/drawing/2014/main" id="{CEB50B6C-3CE7-46E0-EFDB-AB82A7949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77144" y="350155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1FDC82-A0F9-3C76-FBB2-D7DB1418746C}"/>
              </a:ext>
            </a:extLst>
          </p:cNvPr>
          <p:cNvSpPr txBox="1"/>
          <p:nvPr/>
        </p:nvSpPr>
        <p:spPr>
          <a:xfrm>
            <a:off x="3327488" y="1439021"/>
            <a:ext cx="5696712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u="sng" dirty="0"/>
              <a:t>Running out</a:t>
            </a:r>
            <a:r>
              <a:rPr lang="sr-Latn-RS" dirty="0"/>
              <a:t> of gas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39B223-9DA1-EB57-9FD2-6A118670FBD0}"/>
              </a:ext>
            </a:extLst>
          </p:cNvPr>
          <p:cNvSpPr txBox="1"/>
          <p:nvPr/>
        </p:nvSpPr>
        <p:spPr>
          <a:xfrm>
            <a:off x="3327488" y="2615549"/>
            <a:ext cx="5696712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An anchor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C57D8B-E1ED-66AE-434A-1FDC1EAFD849}"/>
              </a:ext>
            </a:extLst>
          </p:cNvPr>
          <p:cNvSpPr txBox="1"/>
          <p:nvPr/>
        </p:nvSpPr>
        <p:spPr>
          <a:xfrm>
            <a:off x="3327488" y="4352909"/>
            <a:ext cx="5696712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It was a right-hand turn / a roundabout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89AE42-7D34-A65F-0376-48B99B7C485C}"/>
              </a:ext>
            </a:extLst>
          </p:cNvPr>
          <p:cNvSpPr txBox="1"/>
          <p:nvPr/>
        </p:nvSpPr>
        <p:spPr>
          <a:xfrm>
            <a:off x="3327488" y="5335706"/>
            <a:ext cx="5696712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A road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1AF99D-A337-13EC-0D44-13D440E2F2BE}"/>
              </a:ext>
            </a:extLst>
          </p:cNvPr>
          <p:cNvSpPr txBox="1"/>
          <p:nvPr/>
        </p:nvSpPr>
        <p:spPr>
          <a:xfrm>
            <a:off x="3327488" y="6169517"/>
            <a:ext cx="5696712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The spare tire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2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0D77C-9E33-0EBF-4D09-16064DDD6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701" y="0"/>
            <a:ext cx="8911687" cy="1280890"/>
          </a:xfrm>
        </p:spPr>
        <p:txBody>
          <a:bodyPr/>
          <a:lstStyle/>
          <a:p>
            <a:r>
              <a:rPr lang="sr-Latn-RS" dirty="0"/>
              <a:t>Discussion Questions: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D9023-2905-0011-9E80-7BF7066E7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336" y="640444"/>
            <a:ext cx="10570464" cy="6217555"/>
          </a:xfrm>
        </p:spPr>
        <p:txBody>
          <a:bodyPr>
            <a:normAutofit/>
          </a:bodyPr>
          <a:lstStyle/>
          <a:p>
            <a:r>
              <a:rPr lang="en-US" dirty="0"/>
              <a:t>What are you </a:t>
            </a:r>
            <a:r>
              <a:rPr lang="en-US" u="sng" dirty="0"/>
              <a:t>looking forward to</a:t>
            </a:r>
            <a:r>
              <a:rPr lang="en-US" dirty="0"/>
              <a:t> these days?</a:t>
            </a:r>
          </a:p>
          <a:p>
            <a:r>
              <a:rPr lang="en-US" dirty="0"/>
              <a:t>When something is broken in your home, who </a:t>
            </a:r>
            <a:r>
              <a:rPr lang="en-US" u="sng" dirty="0"/>
              <a:t>sorts out </a:t>
            </a:r>
            <a:r>
              <a:rPr lang="en-US" dirty="0"/>
              <a:t>the problem?</a:t>
            </a:r>
          </a:p>
          <a:p>
            <a:r>
              <a:rPr lang="en-US" dirty="0"/>
              <a:t>When something is difficult, do you </a:t>
            </a:r>
            <a:r>
              <a:rPr lang="en-US" u="sng" dirty="0"/>
              <a:t>give up </a:t>
            </a:r>
            <a:r>
              <a:rPr lang="en-US" dirty="0"/>
              <a:t>easily?</a:t>
            </a:r>
          </a:p>
          <a:p>
            <a:r>
              <a:rPr lang="en-US" dirty="0"/>
              <a:t>If someone </a:t>
            </a:r>
            <a:r>
              <a:rPr lang="en-US" u="sng" dirty="0"/>
              <a:t>cuts you off </a:t>
            </a:r>
            <a:r>
              <a:rPr lang="en-US" dirty="0"/>
              <a:t>when you’re in the middle of a sentence, do you get annoyed?</a:t>
            </a:r>
          </a:p>
          <a:p>
            <a:r>
              <a:rPr lang="en-US" dirty="0"/>
              <a:t>What signs tell you that you might be </a:t>
            </a:r>
            <a:r>
              <a:rPr lang="en-US" u="sng" dirty="0"/>
              <a:t>coming down with </a:t>
            </a:r>
            <a:r>
              <a:rPr lang="en-US" dirty="0"/>
              <a:t>a cold?</a:t>
            </a:r>
          </a:p>
          <a:p>
            <a:r>
              <a:rPr lang="en-US" dirty="0"/>
              <a:t>Where do you usually </a:t>
            </a:r>
            <a:r>
              <a:rPr lang="en-US" u="sng" dirty="0"/>
              <a:t>hang out </a:t>
            </a:r>
            <a:r>
              <a:rPr lang="en-US" dirty="0"/>
              <a:t>with friends?</a:t>
            </a:r>
          </a:p>
          <a:p>
            <a:r>
              <a:rPr lang="en-US" dirty="0"/>
              <a:t>How often do you </a:t>
            </a:r>
            <a:r>
              <a:rPr lang="en-US" u="sng" dirty="0"/>
              <a:t>work out</a:t>
            </a:r>
            <a:r>
              <a:rPr lang="en-US" dirty="0"/>
              <a:t>? What exercises do you do?</a:t>
            </a:r>
          </a:p>
          <a:p>
            <a:r>
              <a:rPr lang="en-US" dirty="0"/>
              <a:t>Who is someone in the world that you </a:t>
            </a:r>
            <a:r>
              <a:rPr lang="en-US" u="sng" dirty="0"/>
              <a:t>look up to</a:t>
            </a:r>
            <a:r>
              <a:rPr lang="en-US" dirty="0"/>
              <a:t>?</a:t>
            </a:r>
            <a:endParaRPr lang="sr-Latn-RS" dirty="0"/>
          </a:p>
          <a:p>
            <a:r>
              <a:rPr lang="en-US" dirty="0"/>
              <a:t>What do you </a:t>
            </a:r>
            <a:r>
              <a:rPr lang="en-US" u="sng" dirty="0"/>
              <a:t>look for </a:t>
            </a:r>
            <a:r>
              <a:rPr lang="en-US" dirty="0"/>
              <a:t>in a romantic partner? Good looks? Intelligence? Something else?</a:t>
            </a:r>
          </a:p>
          <a:p>
            <a:r>
              <a:rPr lang="en-US" dirty="0"/>
              <a:t>If your friends were feeling sad, how would you </a:t>
            </a:r>
            <a:r>
              <a:rPr lang="en-US" u="sng" dirty="0"/>
              <a:t>cheer them up</a:t>
            </a:r>
            <a:r>
              <a:rPr lang="en-US" dirty="0"/>
              <a:t>?</a:t>
            </a:r>
          </a:p>
          <a:p>
            <a:r>
              <a:rPr lang="en-US" dirty="0"/>
              <a:t>Which events or activities do you </a:t>
            </a:r>
            <a:r>
              <a:rPr lang="en-US" u="sng" dirty="0"/>
              <a:t>dress up for</a:t>
            </a:r>
            <a:r>
              <a:rPr lang="en-US" dirty="0"/>
              <a:t>?</a:t>
            </a:r>
          </a:p>
          <a:p>
            <a:r>
              <a:rPr lang="en-US" dirty="0"/>
              <a:t>Is it easy to </a:t>
            </a:r>
            <a:r>
              <a:rPr lang="en-US" u="sng" dirty="0"/>
              <a:t>get along with</a:t>
            </a:r>
            <a:r>
              <a:rPr lang="en-US" dirty="0"/>
              <a:t> everyone? Or are some people too hard to </a:t>
            </a:r>
            <a:r>
              <a:rPr lang="en-US" u="sng" dirty="0"/>
              <a:t>get along with</a:t>
            </a:r>
            <a:r>
              <a:rPr lang="en-US" dirty="0"/>
              <a:t>?</a:t>
            </a:r>
          </a:p>
          <a:p>
            <a:r>
              <a:rPr lang="en-US" dirty="0"/>
              <a:t>How can a person </a:t>
            </a:r>
            <a:r>
              <a:rPr lang="en-US" u="sng" dirty="0"/>
              <a:t>get over</a:t>
            </a:r>
            <a:r>
              <a:rPr lang="en-US" dirty="0"/>
              <a:t> heartbreak quickly?</a:t>
            </a:r>
          </a:p>
          <a:p>
            <a:r>
              <a:rPr lang="en-US" dirty="0"/>
              <a:t>Who usually </a:t>
            </a:r>
            <a:r>
              <a:rPr lang="en-US" u="sng" dirty="0"/>
              <a:t>took care of</a:t>
            </a:r>
            <a:r>
              <a:rPr lang="en-US" dirty="0"/>
              <a:t> you when you were a child?</a:t>
            </a:r>
          </a:p>
          <a:p>
            <a:r>
              <a:rPr lang="en-US" dirty="0"/>
              <a:t>Which of your parents do you </a:t>
            </a:r>
            <a:r>
              <a:rPr lang="en-US" u="sng" dirty="0"/>
              <a:t>take after</a:t>
            </a:r>
            <a:r>
              <a:rPr lang="en-US" dirty="0"/>
              <a:t> more?</a:t>
            </a:r>
          </a:p>
        </p:txBody>
      </p:sp>
    </p:spTree>
    <p:extLst>
      <p:ext uri="{BB962C8B-B14F-4D97-AF65-F5344CB8AC3E}">
        <p14:creationId xmlns:p14="http://schemas.microsoft.com/office/powerpoint/2010/main" val="145833222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269</TotalTime>
  <Words>753</Words>
  <Application>Microsoft Office PowerPoint</Application>
  <PresentationFormat>Widescreen</PresentationFormat>
  <Paragraphs>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Phrasal Verbs</vt:lpstr>
      <vt:lpstr>What are phrasal verbs?</vt:lpstr>
      <vt:lpstr>Phrasal vs. Prepositional Verbs</vt:lpstr>
      <vt:lpstr>Types of Phrasal Verbs</vt:lpstr>
      <vt:lpstr>Types of Phrasal Verbs</vt:lpstr>
      <vt:lpstr>Phrasal Verb Practice:</vt:lpstr>
      <vt:lpstr>Some brain teasers with Phrasal Verbs</vt:lpstr>
      <vt:lpstr>Discussion Questions: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Phrasal Verbs</dc:title>
  <dc:creator>User</dc:creator>
  <cp:lastModifiedBy>User</cp:lastModifiedBy>
  <cp:revision>21</cp:revision>
  <dcterms:created xsi:type="dcterms:W3CDTF">2024-03-10T19:47:43Z</dcterms:created>
  <dcterms:modified xsi:type="dcterms:W3CDTF">2024-03-11T00:18:54Z</dcterms:modified>
</cp:coreProperties>
</file>