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5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9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E6BB303-BB21-4E12-A981-B21E690B099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1C98DF9-D9C9-4CB4-B781-4E3041746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6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A232-420C-88C7-4667-FABC53B18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9600" dirty="0"/>
              <a:t>articles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162BA-5CF7-1BBE-D545-8F8F70850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5400" dirty="0"/>
              <a:t>A, AN, THE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404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5E24-03E1-D144-713D-69A09D57A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r-Latn-RS" dirty="0"/>
              <a:t>Parts of a 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6E6DA-2369-5E9C-0A59-D60C02859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Latn-RS" sz="2800" dirty="0"/>
              <a:t>September 1994, page 9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9FD05-2213-7215-1A97-0DE2C08A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3036037"/>
            <a:ext cx="7638573" cy="368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65226-45B6-CC0E-60DD-13180815167B}"/>
              </a:ext>
            </a:extLst>
          </p:cNvPr>
          <p:cNvSpPr txBox="1"/>
          <p:nvPr/>
        </p:nvSpPr>
        <p:spPr>
          <a:xfrm>
            <a:off x="68827" y="0"/>
            <a:ext cx="4060722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hull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machinery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shell of the ship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drive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ancillary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winches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stern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astern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500" dirty="0"/>
              <a:t>bow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07F5A-C310-545D-6F96-01E659B633B0}"/>
              </a:ext>
            </a:extLst>
          </p:cNvPr>
          <p:cNvSpPr txBox="1"/>
          <p:nvPr/>
        </p:nvSpPr>
        <p:spPr>
          <a:xfrm>
            <a:off x="3519948" y="245806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trup broda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D9B95-4D4E-DBE1-0CE8-D520FDBDE813}"/>
              </a:ext>
            </a:extLst>
          </p:cNvPr>
          <p:cNvSpPr txBox="1"/>
          <p:nvPr/>
        </p:nvSpPr>
        <p:spPr>
          <a:xfrm>
            <a:off x="3519947" y="1042217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mašine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85258-9CCB-BFBF-49AD-5DE048CFF3B0}"/>
              </a:ext>
            </a:extLst>
          </p:cNvPr>
          <p:cNvSpPr txBox="1"/>
          <p:nvPr/>
        </p:nvSpPr>
        <p:spPr>
          <a:xfrm>
            <a:off x="3519946" y="1818959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brodska oplata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18C0A-979D-FFCD-443C-844135C469D9}"/>
              </a:ext>
            </a:extLst>
          </p:cNvPr>
          <p:cNvSpPr txBox="1"/>
          <p:nvPr/>
        </p:nvSpPr>
        <p:spPr>
          <a:xfrm>
            <a:off x="3519946" y="2595701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pokretati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35D0C-35E9-D284-3888-498A8D974F61}"/>
              </a:ext>
            </a:extLst>
          </p:cNvPr>
          <p:cNvSpPr txBox="1"/>
          <p:nvPr/>
        </p:nvSpPr>
        <p:spPr>
          <a:xfrm>
            <a:off x="3519946" y="3392112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pomoćno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0E238-C402-5A36-D809-B7B241DA5D6E}"/>
              </a:ext>
            </a:extLst>
          </p:cNvPr>
          <p:cNvSpPr txBox="1"/>
          <p:nvPr/>
        </p:nvSpPr>
        <p:spPr>
          <a:xfrm>
            <a:off x="3519945" y="4131538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vitla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EADCF-2F5D-622A-065C-257AEC9EB835}"/>
              </a:ext>
            </a:extLst>
          </p:cNvPr>
          <p:cNvSpPr txBox="1"/>
          <p:nvPr/>
        </p:nvSpPr>
        <p:spPr>
          <a:xfrm>
            <a:off x="3519944" y="4839009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krma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469C0-6806-337D-9D78-5FF69ECC87D3}"/>
              </a:ext>
            </a:extLst>
          </p:cNvPr>
          <p:cNvSpPr txBox="1"/>
          <p:nvPr/>
        </p:nvSpPr>
        <p:spPr>
          <a:xfrm>
            <a:off x="3519944" y="5551062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unazad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533DB-07A1-66E5-48A0-E2B3C2925297}"/>
              </a:ext>
            </a:extLst>
          </p:cNvPr>
          <p:cNvSpPr txBox="1"/>
          <p:nvPr/>
        </p:nvSpPr>
        <p:spPr>
          <a:xfrm>
            <a:off x="3519944" y="6326798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pramac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A70C20-2885-126C-8CFC-A66EB557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9" y="1908996"/>
            <a:ext cx="5122607" cy="51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65226-45B6-CC0E-60DD-13180815167B}"/>
              </a:ext>
            </a:extLst>
          </p:cNvPr>
          <p:cNvSpPr txBox="1"/>
          <p:nvPr/>
        </p:nvSpPr>
        <p:spPr>
          <a:xfrm>
            <a:off x="68826" y="0"/>
            <a:ext cx="4778477" cy="686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amidships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breadth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beam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engine room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vessel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funnel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passenger liner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r-Latn-RS" sz="2800" dirty="0"/>
              <a:t>fumes and smuts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A8B14-44AE-1E3D-B8D6-0D352A79E301}"/>
              </a:ext>
            </a:extLst>
          </p:cNvPr>
          <p:cNvSpPr txBox="1"/>
          <p:nvPr/>
        </p:nvSpPr>
        <p:spPr>
          <a:xfrm>
            <a:off x="3441290" y="344129"/>
            <a:ext cx="407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sredina broda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41C92-F98A-F723-898B-35C90756641B}"/>
              </a:ext>
            </a:extLst>
          </p:cNvPr>
          <p:cNvSpPr txBox="1"/>
          <p:nvPr/>
        </p:nvSpPr>
        <p:spPr>
          <a:xfrm>
            <a:off x="3441290" y="1149923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= width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08870-CF3A-8E4E-42A1-BC38AA2850B2}"/>
              </a:ext>
            </a:extLst>
          </p:cNvPr>
          <p:cNvSpPr txBox="1"/>
          <p:nvPr/>
        </p:nvSpPr>
        <p:spPr>
          <a:xfrm>
            <a:off x="3441290" y="1955717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glavno rebro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F4915-DF5C-A13E-43E3-E39257046F4C}"/>
              </a:ext>
            </a:extLst>
          </p:cNvPr>
          <p:cNvSpPr txBox="1"/>
          <p:nvPr/>
        </p:nvSpPr>
        <p:spPr>
          <a:xfrm>
            <a:off x="3441289" y="2799197"/>
            <a:ext cx="425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mašinski deo, deo sa motorima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8946-F39D-44BE-DC10-2552C1C60F1A}"/>
              </a:ext>
            </a:extLst>
          </p:cNvPr>
          <p:cNvSpPr txBox="1"/>
          <p:nvPr/>
        </p:nvSpPr>
        <p:spPr>
          <a:xfrm>
            <a:off x="3441290" y="3662341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plovilo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59EB0-095F-9FEE-2F60-28C3C20F4763}"/>
              </a:ext>
            </a:extLst>
          </p:cNvPr>
          <p:cNvSpPr txBox="1"/>
          <p:nvPr/>
        </p:nvSpPr>
        <p:spPr>
          <a:xfrm>
            <a:off x="3441290" y="4525485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dimnjak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79E63-6A85-E61D-367F-6203A72128E1}"/>
              </a:ext>
            </a:extLst>
          </p:cNvPr>
          <p:cNvSpPr txBox="1"/>
          <p:nvPr/>
        </p:nvSpPr>
        <p:spPr>
          <a:xfrm>
            <a:off x="3441290" y="5388629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linijski putnički brod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C43AA-525E-6FCD-3A4D-A8C18C50134B}"/>
              </a:ext>
            </a:extLst>
          </p:cNvPr>
          <p:cNvSpPr txBox="1"/>
          <p:nvPr/>
        </p:nvSpPr>
        <p:spPr>
          <a:xfrm>
            <a:off x="3441289" y="6262427"/>
            <a:ext cx="314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dim i čađ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0CEEC-070A-71B4-AE52-DF6BA4BD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258" y="2462977"/>
            <a:ext cx="6354916" cy="39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2C3C-4B52-DD68-6789-57ED3807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definite article - the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22C1-8530-B18F-1730-9736542D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2011680"/>
            <a:ext cx="11530584" cy="4206240"/>
          </a:xfrm>
        </p:spPr>
        <p:txBody>
          <a:bodyPr>
            <a:normAutofit/>
          </a:bodyPr>
          <a:lstStyle/>
          <a:p>
            <a:r>
              <a:rPr lang="sr-Latn-RS" sz="2800" dirty="0"/>
              <a:t>For specific things, or when the identity of something is known.</a:t>
            </a:r>
          </a:p>
          <a:p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To say there is only one of something, or to refer to every single unit of something.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E9D2F-D715-8325-0A2B-9796637588BA}"/>
              </a:ext>
            </a:extLst>
          </p:cNvPr>
          <p:cNvSpPr txBox="1"/>
          <p:nvPr/>
        </p:nvSpPr>
        <p:spPr>
          <a:xfrm>
            <a:off x="2460219" y="2715768"/>
            <a:ext cx="726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u="sng" dirty="0"/>
              <a:t>The hamburger </a:t>
            </a:r>
            <a:r>
              <a:rPr lang="sr-Latn-RS" sz="2400" dirty="0"/>
              <a:t>was invented in Hamburg.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C816F-3E7A-0259-B248-C412840F36D4}"/>
              </a:ext>
            </a:extLst>
          </p:cNvPr>
          <p:cNvSpPr txBox="1"/>
          <p:nvPr/>
        </p:nvSpPr>
        <p:spPr>
          <a:xfrm>
            <a:off x="2551176" y="4361566"/>
            <a:ext cx="726948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u="sng" dirty="0"/>
              <a:t>The Queen </a:t>
            </a:r>
            <a:r>
              <a:rPr lang="sr-Latn-RS" sz="2400" dirty="0"/>
              <a:t>died two years ago.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Our planet revolves around </a:t>
            </a:r>
            <a:r>
              <a:rPr lang="sr-Latn-RS" sz="2400" u="sng" dirty="0"/>
              <a:t>the Sun</a:t>
            </a:r>
            <a:r>
              <a:rPr lang="sr-Latn-R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Dad, can I borrow </a:t>
            </a:r>
            <a:r>
              <a:rPr lang="sr-Latn-RS" sz="2400" u="sng" dirty="0"/>
              <a:t>the car</a:t>
            </a:r>
            <a:r>
              <a:rPr lang="sr-Latn-RS" sz="2400" dirty="0"/>
              <a:t>?</a:t>
            </a:r>
          </a:p>
          <a:p>
            <a:pPr>
              <a:lnSpc>
                <a:spcPct val="150000"/>
              </a:lnSpc>
            </a:pPr>
            <a:r>
              <a:rPr lang="sr-Latn-RS" sz="2400" u="sng" dirty="0"/>
              <a:t>The wolf </a:t>
            </a:r>
            <a:r>
              <a:rPr lang="sr-Latn-RS" sz="2400" dirty="0"/>
              <a:t>is a beautiful animal.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0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4EA-BB56-496A-FD0E-B4FC956F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definite article - the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648E-F852-AF8A-92C2-BE21BD59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011680"/>
            <a:ext cx="10282911" cy="4562144"/>
          </a:xfrm>
        </p:spPr>
        <p:txBody>
          <a:bodyPr/>
          <a:lstStyle/>
          <a:p>
            <a:r>
              <a:rPr lang="sr-Latn-RS" sz="2800" dirty="0"/>
              <a:t>With adjectives in the superlative and ordinal numbers.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When something was already mentioned previously.</a:t>
            </a:r>
          </a:p>
          <a:p>
            <a:endParaRPr lang="sr-Latn-RS" sz="2800" dirty="0"/>
          </a:p>
          <a:p>
            <a:endParaRPr lang="sr-Latn-RS" sz="2800" dirty="0"/>
          </a:p>
          <a:p>
            <a:r>
              <a:rPr lang="sr-Latn-RS" sz="2800" dirty="0"/>
              <a:t>For systems or services: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C12EF-3394-B50E-B6C5-8AC85E2391DB}"/>
              </a:ext>
            </a:extLst>
          </p:cNvPr>
          <p:cNvSpPr txBox="1"/>
          <p:nvPr/>
        </p:nvSpPr>
        <p:spPr>
          <a:xfrm>
            <a:off x="2460219" y="2459736"/>
            <a:ext cx="72694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What is the most efficient means of public transport?</a:t>
            </a:r>
            <a:br>
              <a:rPr lang="sr-Latn-RS" sz="2400" dirty="0"/>
            </a:br>
            <a:r>
              <a:rPr lang="sr-Latn-RS" sz="2400" dirty="0"/>
              <a:t>Marie Antoinette’s husband was Louis </a:t>
            </a:r>
            <a:r>
              <a:rPr lang="sr-Latn-RS" sz="2400" u="sng" dirty="0"/>
              <a:t>XVI</a:t>
            </a: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AB652-006A-7282-72C9-FD7730F83191}"/>
              </a:ext>
            </a:extLst>
          </p:cNvPr>
          <p:cNvSpPr txBox="1"/>
          <p:nvPr/>
        </p:nvSpPr>
        <p:spPr>
          <a:xfrm>
            <a:off x="2460219" y="4292752"/>
            <a:ext cx="72694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This is </a:t>
            </a:r>
            <a:r>
              <a:rPr lang="sr-Latn-RS" sz="2400" u="sng" dirty="0"/>
              <a:t>the song </a:t>
            </a:r>
            <a:r>
              <a:rPr lang="sr-Latn-RS" sz="2400" dirty="0"/>
              <a:t>I was telling you about.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I saw a cat in the street. </a:t>
            </a:r>
            <a:r>
              <a:rPr lang="sr-Latn-RS" sz="2400" u="sng" dirty="0"/>
              <a:t>The cat </a:t>
            </a:r>
            <a:r>
              <a:rPr lang="sr-Latn-RS" sz="2400" dirty="0"/>
              <a:t>was orange.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D269E-1B16-7CCF-EEDE-4515EA118FD4}"/>
              </a:ext>
            </a:extLst>
          </p:cNvPr>
          <p:cNvSpPr txBox="1"/>
          <p:nvPr/>
        </p:nvSpPr>
        <p:spPr>
          <a:xfrm>
            <a:off x="1890521" y="5831232"/>
            <a:ext cx="791004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He takes </a:t>
            </a:r>
            <a:r>
              <a:rPr lang="sr-Latn-RS" sz="2400" u="sng" dirty="0"/>
              <a:t>the train</a:t>
            </a:r>
            <a:r>
              <a:rPr lang="sr-Latn-RS" sz="2400" dirty="0"/>
              <a:t> to work / I heard </a:t>
            </a:r>
            <a:r>
              <a:rPr lang="sr-Latn-RS" sz="2400" u="sng" dirty="0"/>
              <a:t>the news </a:t>
            </a:r>
            <a:r>
              <a:rPr lang="sr-Latn-RS" sz="2400" dirty="0"/>
              <a:t>on </a:t>
            </a:r>
            <a:r>
              <a:rPr lang="sr-Latn-RS" sz="2400" u="sng" dirty="0"/>
              <a:t>the radio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7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4EA-BB56-496A-FD0E-B4FC956F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definite article - the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648E-F852-AF8A-92C2-BE21BD59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792936"/>
            <a:ext cx="10282911" cy="4780888"/>
          </a:xfrm>
        </p:spPr>
        <p:txBody>
          <a:bodyPr/>
          <a:lstStyle/>
          <a:p>
            <a:r>
              <a:rPr lang="sr-Latn-RS" sz="2800" dirty="0"/>
              <a:t>Before nationalities.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Before the names of families.</a:t>
            </a:r>
          </a:p>
          <a:p>
            <a:endParaRPr lang="sr-Latn-RS" sz="2800" dirty="0"/>
          </a:p>
          <a:p>
            <a:endParaRPr lang="sr-Latn-RS" sz="2800" dirty="0"/>
          </a:p>
          <a:p>
            <a:r>
              <a:rPr lang="sr-Latn-RS" sz="2800" dirty="0"/>
              <a:t>Before musical instruments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C12EF-3394-B50E-B6C5-8AC85E2391DB}"/>
              </a:ext>
            </a:extLst>
          </p:cNvPr>
          <p:cNvSpPr txBox="1"/>
          <p:nvPr/>
        </p:nvSpPr>
        <p:spPr>
          <a:xfrm>
            <a:off x="2460219" y="2457808"/>
            <a:ext cx="72694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u="sng" dirty="0"/>
              <a:t>The Irish </a:t>
            </a:r>
            <a:r>
              <a:rPr lang="sr-Latn-RS" sz="2400" dirty="0"/>
              <a:t>are known for their love of alcohol.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AB652-006A-7282-72C9-FD7730F83191}"/>
              </a:ext>
            </a:extLst>
          </p:cNvPr>
          <p:cNvSpPr txBox="1"/>
          <p:nvPr/>
        </p:nvSpPr>
        <p:spPr>
          <a:xfrm>
            <a:off x="2460219" y="4183380"/>
            <a:ext cx="72694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u="sng" dirty="0"/>
              <a:t>The Martins </a:t>
            </a:r>
            <a:r>
              <a:rPr lang="sr-Latn-RS" sz="2400" dirty="0"/>
              <a:t>are coming over for dinner.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FD421-9763-6DAF-DEB2-7CBAC5464468}"/>
              </a:ext>
            </a:extLst>
          </p:cNvPr>
          <p:cNvSpPr txBox="1"/>
          <p:nvPr/>
        </p:nvSpPr>
        <p:spPr>
          <a:xfrm>
            <a:off x="2426170" y="5692140"/>
            <a:ext cx="72694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She plays </a:t>
            </a:r>
            <a:r>
              <a:rPr lang="sr-Latn-RS" sz="2400" u="sng" dirty="0"/>
              <a:t>the violin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7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4EA-BB56-496A-FD0E-B4FC956F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definite article - the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648E-F852-AF8A-92C2-BE21BD59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92936"/>
            <a:ext cx="10538943" cy="4780888"/>
          </a:xfrm>
        </p:spPr>
        <p:txBody>
          <a:bodyPr/>
          <a:lstStyle/>
          <a:p>
            <a:r>
              <a:rPr lang="sr-Latn-RS" sz="2800" dirty="0"/>
              <a:t>Before geographic notions: rivers, mountain chains, lakes, seas.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Before the names of plural countries.</a:t>
            </a:r>
          </a:p>
          <a:p>
            <a:endParaRPr lang="sr-Latn-RS" sz="2800" dirty="0"/>
          </a:p>
          <a:p>
            <a:r>
              <a:rPr lang="sr-Latn-RS" sz="2800" dirty="0"/>
              <a:t>Before theaters, museums, hotels, etc.</a:t>
            </a:r>
          </a:p>
          <a:p>
            <a:endParaRPr lang="sr-Latn-RS" sz="2800" dirty="0"/>
          </a:p>
          <a:p>
            <a:endParaRPr lang="sr-Latn-R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03C87-A071-9CA5-A605-812C6D1937F9}"/>
              </a:ext>
            </a:extLst>
          </p:cNvPr>
          <p:cNvSpPr txBox="1"/>
          <p:nvPr/>
        </p:nvSpPr>
        <p:spPr>
          <a:xfrm>
            <a:off x="2460219" y="2285930"/>
            <a:ext cx="726948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We crossed </a:t>
            </a:r>
            <a:r>
              <a:rPr lang="sr-Latn-RS" sz="2400" u="sng" dirty="0"/>
              <a:t>the Danube </a:t>
            </a:r>
            <a:r>
              <a:rPr lang="sr-Latn-RS" sz="2400" dirty="0"/>
              <a:t>on a barge.</a:t>
            </a:r>
            <a:br>
              <a:rPr lang="sr-Latn-RS" sz="2400" dirty="0"/>
            </a:br>
            <a:r>
              <a:rPr lang="sr-Latn-RS" sz="2400" dirty="0"/>
              <a:t>I was skiing in </a:t>
            </a:r>
            <a:r>
              <a:rPr lang="sr-Latn-RS" sz="2400" u="sng" dirty="0"/>
              <a:t>the Alps</a:t>
            </a:r>
            <a:r>
              <a:rPr lang="sr-Latn-RS" sz="2400" dirty="0"/>
              <a:t>. (vs. I went to Zlatibor)</a:t>
            </a:r>
          </a:p>
          <a:p>
            <a:pPr>
              <a:lnSpc>
                <a:spcPct val="150000"/>
              </a:lnSpc>
            </a:pPr>
            <a:r>
              <a:rPr lang="sr-Latn-RS" sz="2400" dirty="0"/>
              <a:t>He spends every summer at </a:t>
            </a:r>
            <a:r>
              <a:rPr lang="sr-Latn-RS" sz="2400" u="sng" dirty="0"/>
              <a:t>the Mediterranean</a:t>
            </a:r>
            <a:r>
              <a:rPr lang="sr-Latn-RS" sz="2400" dirty="0"/>
              <a:t>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D5960-F959-8E63-4200-015989C24748}"/>
              </a:ext>
            </a:extLst>
          </p:cNvPr>
          <p:cNvSpPr txBox="1"/>
          <p:nvPr/>
        </p:nvSpPr>
        <p:spPr>
          <a:xfrm>
            <a:off x="1819656" y="4475992"/>
            <a:ext cx="791004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u="sng" dirty="0"/>
              <a:t>The United Kingdom </a:t>
            </a:r>
            <a:r>
              <a:rPr lang="sr-Latn-RS" sz="2400" dirty="0"/>
              <a:t>was the first to introduce roundabouts.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A02DD-46AC-B588-5386-3C42BAA90326}"/>
              </a:ext>
            </a:extLst>
          </p:cNvPr>
          <p:cNvSpPr txBox="1"/>
          <p:nvPr/>
        </p:nvSpPr>
        <p:spPr>
          <a:xfrm>
            <a:off x="1545336" y="5734816"/>
            <a:ext cx="882396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I will meet you at </a:t>
            </a:r>
            <a:r>
              <a:rPr lang="sr-Latn-RS" sz="2400" u="sng" dirty="0"/>
              <a:t>the National Museum </a:t>
            </a:r>
            <a:r>
              <a:rPr lang="sr-Latn-RS" sz="2400" dirty="0"/>
              <a:t>/ </a:t>
            </a:r>
            <a:r>
              <a:rPr lang="sr-Latn-RS" sz="2400" u="sng" dirty="0"/>
              <a:t>the Radisson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9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067D-6593-0E60-A3DC-AEC70F7C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025913" cy="1508760"/>
          </a:xfrm>
        </p:spPr>
        <p:txBody>
          <a:bodyPr/>
          <a:lstStyle/>
          <a:p>
            <a:r>
              <a:rPr lang="sr-Latn-RS" dirty="0"/>
              <a:t>The definite article – when to avoid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F169-EB49-AB3D-EB7F-CC1C26ADD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1792936"/>
            <a:ext cx="11301984" cy="5065064"/>
          </a:xfrm>
        </p:spPr>
        <p:txBody>
          <a:bodyPr>
            <a:normAutofit/>
          </a:bodyPr>
          <a:lstStyle/>
          <a:p>
            <a:r>
              <a:rPr lang="sr-Latn-RS" sz="2800" dirty="0"/>
              <a:t>When something was already specified, or when only one exists:</a:t>
            </a:r>
          </a:p>
          <a:p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Before cities and singular countries:	(exception: the Hague)</a:t>
            </a:r>
          </a:p>
          <a:p>
            <a:endParaRPr lang="sr-Latn-RS" sz="2800" dirty="0"/>
          </a:p>
          <a:p>
            <a:endParaRPr lang="sr-Latn-RS" sz="2800" dirty="0"/>
          </a:p>
          <a:p>
            <a:r>
              <a:rPr lang="sr-Latn-RS" sz="2800" dirty="0"/>
              <a:t>Before palaces, bridges, quares, parks, stations</a:t>
            </a:r>
            <a:r>
              <a:rPr lang="sr-Latn-RS" sz="2800"/>
              <a:t>, airports, and companies: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22686-3A9E-75A1-37B5-7E0234894E59}"/>
              </a:ext>
            </a:extLst>
          </p:cNvPr>
          <p:cNvSpPr txBox="1"/>
          <p:nvPr/>
        </p:nvSpPr>
        <p:spPr>
          <a:xfrm>
            <a:off x="2460219" y="2080155"/>
            <a:ext cx="72694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Turn your books to </a:t>
            </a:r>
            <a:r>
              <a:rPr lang="sr-Latn-RS" sz="2400" strike="sngStrike" dirty="0"/>
              <a:t>the</a:t>
            </a:r>
            <a:r>
              <a:rPr lang="sr-Latn-RS" sz="2400" dirty="0"/>
              <a:t> page 5.</a:t>
            </a:r>
            <a:br>
              <a:rPr lang="sr-Latn-RS" sz="2400" dirty="0"/>
            </a:br>
            <a:r>
              <a:rPr lang="sr-Latn-RS" sz="2400" dirty="0"/>
              <a:t>The Queen died.	≠	</a:t>
            </a:r>
            <a:r>
              <a:rPr lang="sr-Latn-RS" sz="2400" strike="sngStrike" dirty="0"/>
              <a:t>The</a:t>
            </a:r>
            <a:r>
              <a:rPr lang="sr-Latn-RS" sz="2400" dirty="0"/>
              <a:t> Queen Elizabeth died.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D7711-78DA-8821-4B46-B6F030D3251C}"/>
              </a:ext>
            </a:extLst>
          </p:cNvPr>
          <p:cNvSpPr txBox="1"/>
          <p:nvPr/>
        </p:nvSpPr>
        <p:spPr>
          <a:xfrm>
            <a:off x="2460219" y="3886270"/>
            <a:ext cx="72694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They live in </a:t>
            </a:r>
            <a:r>
              <a:rPr lang="sr-Latn-RS" sz="2400" strike="sngStrike" dirty="0"/>
              <a:t>the</a:t>
            </a:r>
            <a:r>
              <a:rPr lang="sr-Latn-RS" sz="2400" dirty="0"/>
              <a:t> London.</a:t>
            </a:r>
            <a:br>
              <a:rPr lang="sr-Latn-RS" sz="2400" dirty="0"/>
            </a:br>
            <a:r>
              <a:rPr lang="sr-Latn-RS" sz="2400" dirty="0"/>
              <a:t>I really wish to visit </a:t>
            </a:r>
            <a:r>
              <a:rPr lang="sr-Latn-RS" sz="2400" strike="sngStrike" dirty="0"/>
              <a:t>the</a:t>
            </a:r>
            <a:r>
              <a:rPr lang="sr-Latn-RS" sz="2400" dirty="0"/>
              <a:t> Egypt.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549C6-9690-3E1D-54AF-DE8F3FDCC9B4}"/>
              </a:ext>
            </a:extLst>
          </p:cNvPr>
          <p:cNvSpPr txBox="1"/>
          <p:nvPr/>
        </p:nvSpPr>
        <p:spPr>
          <a:xfrm>
            <a:off x="0" y="5536937"/>
            <a:ext cx="121920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dirty="0"/>
              <a:t>We will land at </a:t>
            </a:r>
            <a:r>
              <a:rPr lang="sr-Latn-RS" sz="2400" strike="sngStrike" dirty="0"/>
              <a:t>the</a:t>
            </a:r>
            <a:r>
              <a:rPr lang="sr-Latn-RS" sz="2400" dirty="0"/>
              <a:t> Heathrow soon.</a:t>
            </a:r>
            <a:br>
              <a:rPr lang="sr-Latn-RS" sz="2400" dirty="0"/>
            </a:br>
            <a:r>
              <a:rPr lang="sr-Latn-RS" sz="2400" dirty="0"/>
              <a:t>She saw it all:</a:t>
            </a:r>
            <a:r>
              <a:rPr lang="sr-Latn-RS" sz="2400" strike="sngStrike" dirty="0"/>
              <a:t>the </a:t>
            </a:r>
            <a:r>
              <a:rPr lang="sr-Latn-RS" sz="2400" dirty="0"/>
              <a:t>Buckingham Palace,</a:t>
            </a:r>
            <a:r>
              <a:rPr lang="sr-Latn-RS" sz="2400" strike="sngStrike" dirty="0"/>
              <a:t>the </a:t>
            </a:r>
            <a:r>
              <a:rPr lang="sr-Latn-RS" sz="2400" dirty="0"/>
              <a:t>London Bridge,</a:t>
            </a:r>
            <a:r>
              <a:rPr lang="sr-Latn-RS" sz="2400" strike="sngStrike" dirty="0"/>
              <a:t>the </a:t>
            </a:r>
            <a:r>
              <a:rPr lang="sr-Latn-RS" sz="2400" dirty="0"/>
              <a:t>Piccadily and </a:t>
            </a:r>
            <a:r>
              <a:rPr lang="sr-Latn-RS" sz="2400" strike="sngStrike" dirty="0"/>
              <a:t>the</a:t>
            </a:r>
            <a:r>
              <a:rPr lang="sr-Latn-RS" sz="2400" dirty="0"/>
              <a:t> Trafalgar Square.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3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14EA-BB56-496A-FD0E-B4FC956F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84176"/>
            <a:ext cx="9784080" cy="1508760"/>
          </a:xfrm>
        </p:spPr>
        <p:txBody>
          <a:bodyPr/>
          <a:lstStyle/>
          <a:p>
            <a:r>
              <a:rPr lang="sr-Latn-RS" dirty="0"/>
              <a:t>The definite article – when can we both use it and not use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F648E-F852-AF8A-92C2-BE21BD59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92936"/>
            <a:ext cx="10538943" cy="4780888"/>
          </a:xfrm>
        </p:spPr>
        <p:txBody>
          <a:bodyPr/>
          <a:lstStyle/>
          <a:p>
            <a:r>
              <a:rPr lang="sr-Latn-RS" sz="2800" dirty="0"/>
              <a:t>With certain institutions, with a slight difference in meaning:</a:t>
            </a:r>
          </a:p>
          <a:p>
            <a:endParaRPr lang="sr-Latn-RS" sz="2800" dirty="0"/>
          </a:p>
          <a:p>
            <a:endParaRPr lang="sr-Latn-RS" sz="2800" dirty="0"/>
          </a:p>
          <a:p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r>
              <a:rPr lang="sr-Latn-RS" sz="2800" dirty="0"/>
              <a:t>With famous people, for emphasis:</a:t>
            </a:r>
          </a:p>
          <a:p>
            <a:endParaRPr lang="sr-Latn-R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D7F81-356C-0244-A687-5F5692367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335910"/>
            <a:ext cx="2534133" cy="1405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98226-A39D-7F55-9289-067E745B75D3}"/>
              </a:ext>
            </a:extLst>
          </p:cNvPr>
          <p:cNvSpPr txBox="1"/>
          <p:nvPr/>
        </p:nvSpPr>
        <p:spPr>
          <a:xfrm>
            <a:off x="1327404" y="2453162"/>
            <a:ext cx="953719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dirty="0"/>
              <a:t>They go to church every Sunday	 ≠	They go to </a:t>
            </a:r>
            <a:r>
              <a:rPr lang="sr-Latn-RS" sz="2400" u="sng" dirty="0"/>
              <a:t>the</a:t>
            </a:r>
            <a:r>
              <a:rPr lang="sr-Latn-RS" sz="2400" dirty="0"/>
              <a:t> church every Sunday.</a:t>
            </a:r>
          </a:p>
          <a:p>
            <a:pPr algn="ctr">
              <a:lnSpc>
                <a:spcPct val="150000"/>
              </a:lnSpc>
            </a:pPr>
            <a:r>
              <a:rPr lang="sr-Latn-RS" sz="2400" dirty="0"/>
              <a:t>I was in hospital the entire night	 ≠	I was in </a:t>
            </a:r>
            <a:r>
              <a:rPr lang="sr-Latn-RS" sz="2400" u="sng" dirty="0"/>
              <a:t>the</a:t>
            </a:r>
            <a:r>
              <a:rPr lang="sr-Latn-RS" sz="2400" dirty="0"/>
              <a:t> hospital the entire night.</a:t>
            </a:r>
          </a:p>
          <a:p>
            <a:pPr algn="ctr">
              <a:lnSpc>
                <a:spcPct val="150000"/>
              </a:lnSpc>
            </a:pPr>
            <a:r>
              <a:rPr lang="sr-Latn-RS" sz="2400" dirty="0"/>
              <a:t>He went to college	 ≠	He went to </a:t>
            </a:r>
            <a:r>
              <a:rPr lang="sr-Latn-RS" sz="2400" u="sng" dirty="0"/>
              <a:t>the</a:t>
            </a:r>
            <a:r>
              <a:rPr lang="sr-Latn-RS" sz="2400" dirty="0"/>
              <a:t> college.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7C2DE-7B2D-1FCC-C33C-E6F68BC82BBC}"/>
              </a:ext>
            </a:extLst>
          </p:cNvPr>
          <p:cNvSpPr txBox="1"/>
          <p:nvPr/>
        </p:nvSpPr>
        <p:spPr>
          <a:xfrm>
            <a:off x="1327404" y="5258551"/>
            <a:ext cx="95371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dirty="0"/>
              <a:t>You’re Johnny Depp? ~ You’re THE Johnny Depp?</a:t>
            </a:r>
          </a:p>
        </p:txBody>
      </p:sp>
    </p:spTree>
    <p:extLst>
      <p:ext uri="{BB962C8B-B14F-4D97-AF65-F5344CB8AC3E}">
        <p14:creationId xmlns:p14="http://schemas.microsoft.com/office/powerpoint/2010/main" val="29196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3AFC-FA41-CF51-7AF6-98255C63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indefinite article: a / 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CC43-1DE4-EFEE-9CD6-0E257B19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1680"/>
            <a:ext cx="10529799" cy="4846320"/>
          </a:xfrm>
        </p:spPr>
        <p:txBody>
          <a:bodyPr>
            <a:normAutofit/>
          </a:bodyPr>
          <a:lstStyle/>
          <a:p>
            <a:r>
              <a:rPr lang="sr-Latn-RS" sz="2800" dirty="0"/>
              <a:t>When something is unspecified (can be replaced with </a:t>
            </a:r>
            <a:r>
              <a:rPr lang="sr-Latn-RS" sz="2800" i="1" dirty="0"/>
              <a:t>some</a:t>
            </a:r>
            <a:r>
              <a:rPr lang="sr-Latn-RS" sz="2800" dirty="0"/>
              <a:t>)</a:t>
            </a:r>
          </a:p>
          <a:p>
            <a:endParaRPr lang="sr-Latn-RS" sz="2800" dirty="0"/>
          </a:p>
          <a:p>
            <a:endParaRPr lang="sr-Latn-RS" sz="2800" dirty="0"/>
          </a:p>
          <a:p>
            <a:r>
              <a:rPr lang="sr-Latn-RS" sz="2800" dirty="0"/>
              <a:t>When something is mentioned for the first time</a:t>
            </a:r>
          </a:p>
          <a:p>
            <a:endParaRPr lang="sr-Latn-RS" sz="2800" dirty="0"/>
          </a:p>
          <a:p>
            <a:endParaRPr lang="sr-Latn-RS" sz="2800" dirty="0"/>
          </a:p>
          <a:p>
            <a:r>
              <a:rPr lang="sr-Latn-RS" sz="2800" dirty="0"/>
              <a:t>When something is not one of a kind, but just one of many (</a:t>
            </a:r>
            <a:r>
              <a:rPr lang="sr-Latn-RS" sz="2800" i="1" dirty="0"/>
              <a:t>any</a:t>
            </a:r>
            <a:r>
              <a:rPr lang="sr-Latn-RS" sz="2800" dirty="0"/>
              <a:t>)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BC43E-40CE-FFD9-75C2-844C7474342B}"/>
              </a:ext>
            </a:extLst>
          </p:cNvPr>
          <p:cNvSpPr txBox="1"/>
          <p:nvPr/>
        </p:nvSpPr>
        <p:spPr>
          <a:xfrm>
            <a:off x="953503" y="2451343"/>
            <a:ext cx="95371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dirty="0"/>
              <a:t>There’s </a:t>
            </a:r>
            <a:r>
              <a:rPr lang="sr-Latn-RS" sz="2400" u="sng" dirty="0"/>
              <a:t>a man</a:t>
            </a:r>
            <a:r>
              <a:rPr lang="sr-Latn-RS" sz="2400" dirty="0"/>
              <a:t> at the door.</a:t>
            </a:r>
          </a:p>
          <a:p>
            <a:pPr algn="ctr">
              <a:lnSpc>
                <a:spcPct val="150000"/>
              </a:lnSpc>
            </a:pPr>
            <a:r>
              <a:rPr lang="sr-Latn-RS" sz="2400" dirty="0"/>
              <a:t>There is </a:t>
            </a:r>
            <a:r>
              <a:rPr lang="sr-Latn-RS" sz="2400" u="sng" dirty="0"/>
              <a:t>a book </a:t>
            </a:r>
            <a:r>
              <a:rPr lang="sr-Latn-RS" sz="2400" dirty="0"/>
              <a:t>on the table.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FA4EB-9FFD-E5C1-38B5-B97F91EAA6FD}"/>
              </a:ext>
            </a:extLst>
          </p:cNvPr>
          <p:cNvSpPr txBox="1"/>
          <p:nvPr/>
        </p:nvSpPr>
        <p:spPr>
          <a:xfrm>
            <a:off x="1089660" y="4342598"/>
            <a:ext cx="95371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dirty="0"/>
              <a:t>He was going down the street when he saw </a:t>
            </a:r>
            <a:r>
              <a:rPr lang="sr-Latn-RS" sz="2400" u="sng" dirty="0"/>
              <a:t>a sign</a:t>
            </a:r>
            <a:r>
              <a:rPr lang="sr-Latn-R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52AE8-1685-736F-6272-5F2DA998BB67}"/>
              </a:ext>
            </a:extLst>
          </p:cNvPr>
          <p:cNvSpPr txBox="1"/>
          <p:nvPr/>
        </p:nvSpPr>
        <p:spPr>
          <a:xfrm>
            <a:off x="1326363" y="5724093"/>
            <a:ext cx="95371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RS" sz="2400" u="sng" dirty="0"/>
              <a:t>A cow </a:t>
            </a:r>
            <a:r>
              <a:rPr lang="sr-Latn-RS" sz="2400" dirty="0"/>
              <a:t>can give milk.</a:t>
            </a:r>
          </a:p>
          <a:p>
            <a:pPr algn="ctr">
              <a:lnSpc>
                <a:spcPct val="150000"/>
              </a:lnSpc>
            </a:pPr>
            <a:r>
              <a:rPr lang="sr-Latn-RS" sz="2400" dirty="0"/>
              <a:t>Hello, I would like to buy </a:t>
            </a:r>
            <a:r>
              <a:rPr lang="sr-Latn-RS" sz="2400" u="sng" dirty="0"/>
              <a:t>a hat</a:t>
            </a:r>
            <a:r>
              <a:rPr lang="sr-Latn-R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3A603-A9F5-2D2A-15CF-38EAD2532527}"/>
              </a:ext>
            </a:extLst>
          </p:cNvPr>
          <p:cNvSpPr txBox="1"/>
          <p:nvPr/>
        </p:nvSpPr>
        <p:spPr>
          <a:xfrm rot="20656100">
            <a:off x="7585856" y="2391248"/>
            <a:ext cx="4553741" cy="1015663"/>
          </a:xfrm>
          <a:prstGeom prst="rect">
            <a:avLst/>
          </a:prstGeom>
          <a:gradFill>
            <a:gsLst>
              <a:gs pos="0">
                <a:srgbClr val="00B0F0"/>
              </a:gs>
              <a:gs pos="83000">
                <a:srgbClr val="C000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r-Latn-RS" sz="2000" dirty="0"/>
              <a:t>“Could I borrow a scarf?“</a:t>
            </a:r>
          </a:p>
          <a:p>
            <a:r>
              <a:rPr lang="sr-Latn-RS" sz="2000" dirty="0"/>
              <a:t>- Which one do you want? A/THE red one, or A/THE blue one?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0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67B2-F87F-C595-5376-D431E46E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One practical 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7F7A-1B7F-ED08-159B-F72511A1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95728"/>
            <a:ext cx="9784080" cy="3822192"/>
          </a:xfrm>
        </p:spPr>
        <p:txBody>
          <a:bodyPr>
            <a:normAutofit/>
          </a:bodyPr>
          <a:lstStyle/>
          <a:p>
            <a:r>
              <a:rPr lang="sr-Latn-RS" sz="4400" dirty="0"/>
              <a:t>English Grammar for Transport and Traffic Engineering</a:t>
            </a:r>
          </a:p>
          <a:p>
            <a:pPr marL="0" indent="0">
              <a:buNone/>
            </a:pPr>
            <a:r>
              <a:rPr lang="sr-Latn-RS" sz="4400" dirty="0"/>
              <a:t>	page 54</a:t>
            </a:r>
          </a:p>
          <a:p>
            <a:pPr marL="0" indent="0">
              <a:buNone/>
            </a:pPr>
            <a:r>
              <a:rPr lang="sr-Latn-RS" sz="4400" dirty="0"/>
              <a:t>	exercise XXVII (fill in the blanks)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132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159</TotalTime>
  <Words>698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articles</vt:lpstr>
      <vt:lpstr>The definite article - the</vt:lpstr>
      <vt:lpstr>The definite article - the</vt:lpstr>
      <vt:lpstr>The definite article - the</vt:lpstr>
      <vt:lpstr>The definite article - the</vt:lpstr>
      <vt:lpstr>The definite article – when to avoid it?</vt:lpstr>
      <vt:lpstr>The definite article – when can we both use it and not use it?</vt:lpstr>
      <vt:lpstr>The indefinite article: a / an</vt:lpstr>
      <vt:lpstr>One practical exercise</vt:lpstr>
      <vt:lpstr>Parts of a ship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2</dc:title>
  <dc:creator>User</dc:creator>
  <cp:lastModifiedBy>Sofija Stefanović</cp:lastModifiedBy>
  <cp:revision>19</cp:revision>
  <dcterms:created xsi:type="dcterms:W3CDTF">2024-02-25T21:23:03Z</dcterms:created>
  <dcterms:modified xsi:type="dcterms:W3CDTF">2024-11-25T07:45:18Z</dcterms:modified>
</cp:coreProperties>
</file>