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86" r:id="rId2"/>
    <p:sldId id="297" r:id="rId3"/>
    <p:sldId id="288" r:id="rId4"/>
    <p:sldId id="298" r:id="rId5"/>
    <p:sldId id="290" r:id="rId6"/>
    <p:sldId id="299" r:id="rId7"/>
    <p:sldId id="27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C"/>
    <a:srgbClr val="000066"/>
    <a:srgbClr val="000099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>
        <p:scale>
          <a:sx n="75" d="100"/>
          <a:sy n="75" d="100"/>
        </p:scale>
        <p:origin x="-1742" y="-3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 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854075" y="2284413"/>
            <a:ext cx="7437438" cy="1827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SPECIFIČNI TOPLOTNI</a:t>
            </a:r>
          </a:p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KAPACITET</a:t>
            </a:r>
          </a:p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IDEALNIH GASOVA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03138" y="2282628"/>
            <a:ext cx="1554480" cy="1371600"/>
          </a:xfrm>
          <a:prstGeom prst="rect">
            <a:avLst/>
          </a:prstGeom>
          <a:noFill/>
          <a:ln w="349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8964398">
            <a:off x="1682938" y="2756446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004C"/>
                </a:solidFill>
              </a:rPr>
              <a:t>kiseonik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3138" y="1749229"/>
            <a:ext cx="43633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1</a:t>
            </a:r>
            <a:endParaRPr lang="en-US" baseline="-25000">
              <a:solidFill>
                <a:srgbClr val="00004C"/>
              </a:solidFill>
            </a:endParaRPr>
          </a:p>
        </p:txBody>
      </p:sp>
      <p:sp>
        <p:nvSpPr>
          <p:cNvPr id="5" name="Notched Right Arrow 4"/>
          <p:cNvSpPr/>
          <p:nvPr/>
        </p:nvSpPr>
        <p:spPr bwMode="auto">
          <a:xfrm rot="6411719">
            <a:off x="1943967" y="2110535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138" y="1749229"/>
            <a:ext cx="71205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2,O2</a:t>
            </a:r>
            <a:endParaRPr lang="en-US" baseline="-25000">
              <a:solidFill>
                <a:srgbClr val="00004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8938" y="1509165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26964" y="2286000"/>
            <a:ext cx="1554480" cy="1371600"/>
          </a:xfrm>
          <a:prstGeom prst="rect">
            <a:avLst/>
          </a:prstGeom>
          <a:noFill/>
          <a:ln w="349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8964398">
            <a:off x="6128406" y="2776777"/>
            <a:ext cx="106952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004C"/>
                </a:solidFill>
              </a:rPr>
              <a:t>vodonik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6964" y="1752601"/>
            <a:ext cx="43633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1</a:t>
            </a:r>
            <a:endParaRPr lang="en-US" baseline="-25000">
              <a:solidFill>
                <a:srgbClr val="00004C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 bwMode="auto">
          <a:xfrm rot="6411719">
            <a:off x="6367793" y="2113907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69964" y="1752601"/>
            <a:ext cx="70243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2,H2</a:t>
            </a:r>
            <a:endParaRPr lang="en-US" baseline="-25000">
              <a:solidFill>
                <a:srgbClr val="00004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12764" y="151253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3124200"/>
            <a:ext cx="17526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2,O2</a:t>
            </a:r>
            <a:r>
              <a:rPr lang="en-US" i="1" smtClean="0"/>
              <a:t>  </a:t>
            </a:r>
            <a:r>
              <a:rPr lang="en-US" smtClean="0">
                <a:solidFill>
                  <a:srgbClr val="FF0000"/>
                </a:solidFill>
              </a:rPr>
              <a:t>?</a:t>
            </a:r>
            <a:r>
              <a:rPr lang="en-US" i="1" smtClean="0"/>
              <a:t>  </a:t>
            </a:r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2,H2</a:t>
            </a:r>
            <a:endParaRPr lang="en-US" baseline="-25000">
              <a:solidFill>
                <a:srgbClr val="00004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3881735"/>
            <a:ext cx="17526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solidFill>
                  <a:srgbClr val="00004C"/>
                </a:solidFill>
              </a:rPr>
              <a:t>T</a:t>
            </a:r>
            <a:r>
              <a:rPr lang="en-US" baseline="-25000" smtClean="0">
                <a:solidFill>
                  <a:srgbClr val="00004C"/>
                </a:solidFill>
              </a:rPr>
              <a:t>2,O2</a:t>
            </a:r>
            <a:r>
              <a:rPr lang="en-US" i="1" smtClean="0">
                <a:solidFill>
                  <a:srgbClr val="00004C"/>
                </a:solidFill>
              </a:rPr>
              <a:t>  ≠  T</a:t>
            </a:r>
            <a:r>
              <a:rPr lang="en-US" baseline="-25000" smtClean="0">
                <a:solidFill>
                  <a:srgbClr val="00004C"/>
                </a:solidFill>
              </a:rPr>
              <a:t>2,H2</a:t>
            </a:r>
            <a:endParaRPr lang="en-US" baseline="-25000">
              <a:solidFill>
                <a:srgbClr val="00004C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04800" y="4756150"/>
            <a:ext cx="844073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>
                <a:solidFill>
                  <a:srgbClr val="00004C"/>
                </a:solidFill>
              </a:rPr>
              <a:t>T</a:t>
            </a:r>
            <a:r>
              <a:rPr lang="sr-Latn-CS" b="1">
                <a:solidFill>
                  <a:srgbClr val="00004C"/>
                </a:solidFill>
              </a:rPr>
              <a:t>oplotni kapacitet</a:t>
            </a:r>
            <a:r>
              <a:rPr lang="en-US">
                <a:solidFill>
                  <a:srgbClr val="00004C"/>
                </a:solidFill>
              </a:rPr>
              <a:t> – v</a:t>
            </a:r>
            <a:r>
              <a:rPr lang="sr-Latn-CS">
                <a:solidFill>
                  <a:srgbClr val="00004C"/>
                </a:solidFill>
              </a:rPr>
              <a:t>eličina kojom se karakteriše svojstvo tela jednakih masa da različito menjaju temperaturu pri dovođenju ili odvođenju iste količine toplote. </a:t>
            </a:r>
            <a:endParaRPr lang="en-US">
              <a:solidFill>
                <a:srgbClr val="0000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230188" y="2286000"/>
            <a:ext cx="8667750" cy="182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S</a:t>
            </a:r>
            <a:r>
              <a:rPr lang="sr-Cyrl-CS">
                <a:solidFill>
                  <a:srgbClr val="00004C"/>
                </a:solidFill>
              </a:rPr>
              <a:t>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Cyrl-CS">
                <a:solidFill>
                  <a:srgbClr val="00004C"/>
                </a:solidFill>
              </a:rPr>
              <a:t>masen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specifičn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 – </a:t>
            </a:r>
            <a:r>
              <a:rPr lang="sl-SI">
                <a:solidFill>
                  <a:srgbClr val="00004C"/>
                </a:solidFill>
              </a:rPr>
              <a:t>c, J/(kg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K),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Cyrl-CS">
                <a:solidFill>
                  <a:srgbClr val="00004C"/>
                </a:solidFill>
              </a:rPr>
              <a:t>zapreminsk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specifičn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 – </a:t>
            </a:r>
            <a:r>
              <a:rPr lang="sl-SI">
                <a:solidFill>
                  <a:srgbClr val="00004C"/>
                </a:solidFill>
              </a:rPr>
              <a:t>c', J/(m</a:t>
            </a:r>
            <a:r>
              <a:rPr lang="sl-SI" baseline="30000">
                <a:solidFill>
                  <a:srgbClr val="00004C"/>
                </a:solidFill>
              </a:rPr>
              <a:t>3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K) </a:t>
            </a:r>
            <a:r>
              <a:rPr lang="sr-Cyrl-CS">
                <a:solidFill>
                  <a:srgbClr val="00004C"/>
                </a:solidFill>
              </a:rPr>
              <a:t>i</a:t>
            </a:r>
            <a:endParaRPr lang="sr-Latn-CS">
              <a:solidFill>
                <a:srgbClr val="00004C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Cyrl-CS">
                <a:solidFill>
                  <a:srgbClr val="00004C"/>
                </a:solidFill>
              </a:rPr>
              <a:t>molarni specifičn</a:t>
            </a:r>
            <a:r>
              <a:rPr lang="sr-Latn-CS">
                <a:solidFill>
                  <a:srgbClr val="00004C"/>
                </a:solidFill>
              </a:rPr>
              <a:t>i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ni kapacitet – </a:t>
            </a:r>
            <a:r>
              <a:rPr lang="sl-SI">
                <a:solidFill>
                  <a:srgbClr val="00004C"/>
                </a:solidFill>
              </a:rPr>
              <a:t>C = M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c, J/(kmol</a:t>
            </a:r>
            <a:r>
              <a:rPr lang="sl-SI">
                <a:solidFill>
                  <a:srgbClr val="00004C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4C"/>
                </a:solidFill>
              </a:rPr>
              <a:t>K)</a:t>
            </a:r>
            <a:r>
              <a:rPr lang="sr-Cyrl-CS">
                <a:solidFill>
                  <a:srgbClr val="00004C"/>
                </a:solidFill>
              </a:rPr>
              <a:t>. 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228600" y="1219200"/>
            <a:ext cx="85661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S</a:t>
            </a:r>
            <a:r>
              <a:rPr lang="sr-Cyrl-CS">
                <a:solidFill>
                  <a:srgbClr val="00004C"/>
                </a:solidFill>
              </a:rPr>
              <a:t>pecifičn</a:t>
            </a:r>
            <a:r>
              <a:rPr lang="sr-Latn-CS">
                <a:solidFill>
                  <a:srgbClr val="00004C"/>
                </a:solidFill>
              </a:rPr>
              <a:t>i toplotni kapacitet </a:t>
            </a:r>
            <a:r>
              <a:rPr lang="sr-Cyrl-CS">
                <a:solidFill>
                  <a:srgbClr val="00004C"/>
                </a:solidFill>
              </a:rPr>
              <a:t>nek</a:t>
            </a:r>
            <a:r>
              <a:rPr lang="sr-Latn-CS">
                <a:solidFill>
                  <a:srgbClr val="00004C"/>
                </a:solidFill>
              </a:rPr>
              <a:t>o</a:t>
            </a:r>
            <a:r>
              <a:rPr lang="sr-Cyrl-CS">
                <a:solidFill>
                  <a:srgbClr val="00004C"/>
                </a:solidFill>
              </a:rPr>
              <a:t>g tela</a:t>
            </a:r>
            <a:r>
              <a:rPr lang="sr-Latn-CS">
                <a:solidFill>
                  <a:srgbClr val="00004C"/>
                </a:solidFill>
              </a:rPr>
              <a:t> =</a:t>
            </a:r>
            <a:r>
              <a:rPr lang="sr-Cyrl-CS">
                <a:solidFill>
                  <a:srgbClr val="00004C"/>
                </a:solidFill>
              </a:rPr>
              <a:t> količina toplote potrebna da se jedinici </a:t>
            </a:r>
            <a:r>
              <a:rPr lang="sr-Latn-CS">
                <a:solidFill>
                  <a:srgbClr val="00004C"/>
                </a:solidFill>
              </a:rPr>
              <a:t>mere </a:t>
            </a:r>
            <a:r>
              <a:rPr lang="sr-Cyrl-CS">
                <a:solidFill>
                  <a:srgbClr val="00004C"/>
                </a:solidFill>
              </a:rPr>
              <a:t>tog tela temperatura promeni za 1 K. 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30188" y="45720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4C"/>
                </a:solidFill>
              </a:rPr>
              <a:t>Č</a:t>
            </a:r>
            <a:r>
              <a:rPr lang="sr-Cyrl-CS" smtClean="0">
                <a:solidFill>
                  <a:srgbClr val="00004C"/>
                </a:solidFill>
              </a:rPr>
              <a:t>vrsta tela i nestišljive tečnosti</a:t>
            </a:r>
            <a:r>
              <a:rPr lang="en-US" smtClean="0">
                <a:solidFill>
                  <a:srgbClr val="00004C"/>
                </a:solidFill>
              </a:rPr>
              <a:t> – s</a:t>
            </a:r>
            <a:r>
              <a:rPr lang="sr-Cyrl-CS" smtClean="0">
                <a:solidFill>
                  <a:srgbClr val="00004C"/>
                </a:solidFill>
              </a:rPr>
              <a:t>pecifičn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kapacitet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sr-Latn-CS">
                <a:solidFill>
                  <a:srgbClr val="00004C"/>
                </a:solidFill>
              </a:rPr>
              <a:t>je</a:t>
            </a:r>
            <a:r>
              <a:rPr lang="sr-Cyrl-CS">
                <a:solidFill>
                  <a:srgbClr val="00004C"/>
                </a:solidFill>
              </a:rPr>
              <a:t> jednoznačno </a:t>
            </a:r>
            <a:r>
              <a:rPr lang="en-US" smtClean="0">
                <a:solidFill>
                  <a:srgbClr val="00004C"/>
                </a:solidFill>
              </a:rPr>
              <a:t>odre</a:t>
            </a:r>
            <a:r>
              <a:rPr lang="sr-Latn-RS" smtClean="0">
                <a:solidFill>
                  <a:srgbClr val="00004C"/>
                </a:solidFill>
              </a:rPr>
              <a:t>đen</a:t>
            </a:r>
            <a:r>
              <a:rPr lang="sr-Cyrl-CS" smtClean="0">
                <a:solidFill>
                  <a:srgbClr val="00004C"/>
                </a:solidFill>
              </a:rPr>
              <a:t>.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5486400"/>
            <a:ext cx="85915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4C"/>
                </a:solidFill>
              </a:rPr>
              <a:t>Gasovi</a:t>
            </a:r>
            <a:r>
              <a:rPr lang="en-US" smtClean="0">
                <a:solidFill>
                  <a:srgbClr val="00004C"/>
                </a:solidFill>
              </a:rPr>
              <a:t> – s</a:t>
            </a:r>
            <a:r>
              <a:rPr lang="sr-Cyrl-CS" smtClean="0">
                <a:solidFill>
                  <a:srgbClr val="00004C"/>
                </a:solidFill>
              </a:rPr>
              <a:t>pecifičn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</a:t>
            </a:r>
            <a:r>
              <a:rPr lang="sr-Cyrl-CS">
                <a:solidFill>
                  <a:srgbClr val="00004C"/>
                </a:solidFill>
              </a:rPr>
              <a:t>toplot</a:t>
            </a:r>
            <a:r>
              <a:rPr lang="sr-Latn-CS">
                <a:solidFill>
                  <a:srgbClr val="00004C"/>
                </a:solidFill>
              </a:rPr>
              <a:t>n</a:t>
            </a:r>
            <a:r>
              <a:rPr lang="en-US">
                <a:solidFill>
                  <a:srgbClr val="00004C"/>
                </a:solidFill>
              </a:rPr>
              <a:t>i</a:t>
            </a:r>
            <a:r>
              <a:rPr lang="sr-Latn-CS">
                <a:solidFill>
                  <a:srgbClr val="00004C"/>
                </a:solidFill>
              </a:rPr>
              <a:t> kapacitet</a:t>
            </a:r>
            <a:r>
              <a:rPr lang="en-US">
                <a:solidFill>
                  <a:srgbClr val="00004C"/>
                </a:solidFill>
              </a:rPr>
              <a:t> </a:t>
            </a:r>
            <a:r>
              <a:rPr lang="sr-Latn-RS" smtClean="0">
                <a:solidFill>
                  <a:srgbClr val="00004C"/>
                </a:solidFill>
              </a:rPr>
              <a:t>zavisi od vrste procesa</a:t>
            </a:r>
            <a:r>
              <a:rPr lang="sr-Cyrl-CS" smtClean="0">
                <a:solidFill>
                  <a:srgbClr val="00004C"/>
                </a:solidFill>
              </a:rPr>
              <a:t>.</a:t>
            </a:r>
            <a:endParaRPr lang="en-US">
              <a:solidFill>
                <a:srgbClr val="00004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 bwMode="auto">
          <a:xfrm flipV="1">
            <a:off x="967740" y="1714849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09600" y="1657938"/>
            <a:ext cx="327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q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18" name="Freeform 17"/>
          <p:cNvSpPr/>
          <p:nvPr/>
        </p:nvSpPr>
        <p:spPr bwMode="auto">
          <a:xfrm rot="18325349">
            <a:off x="1059858" y="2377440"/>
            <a:ext cx="2377440" cy="822960"/>
          </a:xfrm>
          <a:custGeom>
            <a:avLst/>
            <a:gdLst>
              <a:gd name="connsiteX0" fmla="*/ 0 w 1529080"/>
              <a:gd name="connsiteY0" fmla="*/ 0 h 363220"/>
              <a:gd name="connsiteX1" fmla="*/ 736600 w 1529080"/>
              <a:gd name="connsiteY1" fmla="*/ 294640 h 363220"/>
              <a:gd name="connsiteX2" fmla="*/ 1529080 w 1529080"/>
              <a:gd name="connsiteY2" fmla="*/ 363220 h 36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363220">
                <a:moveTo>
                  <a:pt x="0" y="0"/>
                </a:moveTo>
                <a:cubicBezTo>
                  <a:pt x="240876" y="117051"/>
                  <a:pt x="481753" y="234103"/>
                  <a:pt x="736600" y="294640"/>
                </a:cubicBezTo>
                <a:cubicBezTo>
                  <a:pt x="991447" y="355177"/>
                  <a:pt x="1529080" y="363220"/>
                  <a:pt x="1529080" y="3632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965200" y="3988789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535680" y="3988789"/>
            <a:ext cx="3417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T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1802005" y="3236423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 rot="2628319">
            <a:off x="2736726" y="2596343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1683614" y="288036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1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583180" y="227838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2</a:t>
            </a:r>
            <a:endParaRPr lang="en-US" sz="1800">
              <a:solidFill>
                <a:srgbClr val="000099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844040" y="2649220"/>
            <a:ext cx="1460500" cy="1715987"/>
            <a:chOff x="1844040" y="2649220"/>
            <a:chExt cx="1460500" cy="1715987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2781300" y="2687320"/>
              <a:ext cx="2540" cy="16560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844040" y="3329940"/>
              <a:ext cx="0" cy="101750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1844040" y="4315460"/>
              <a:ext cx="93980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H="1">
              <a:off x="1892300" y="3289300"/>
              <a:ext cx="140970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2827020" y="2649220"/>
              <a:ext cx="47752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274060" y="2654300"/>
              <a:ext cx="0" cy="6350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2087071" y="3965097"/>
              <a:ext cx="5334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mtClean="0">
                  <a:solidFill>
                    <a:srgbClr val="000099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000099"/>
                  </a:solidFill>
                </a:rPr>
                <a:t>T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 rot="-5400000">
              <a:off x="2828166" y="2767476"/>
              <a:ext cx="5334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mtClean="0">
                  <a:solidFill>
                    <a:srgbClr val="000099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000099"/>
                  </a:solidFill>
                  <a:sym typeface="Symbol"/>
                </a:rPr>
                <a:t>q</a:t>
              </a:r>
              <a:endParaRPr lang="en-US" i="1">
                <a:solidFill>
                  <a:srgbClr val="000099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727200" y="2486660"/>
            <a:ext cx="1445260" cy="970280"/>
            <a:chOff x="1727200" y="2486660"/>
            <a:chExt cx="1445260" cy="970280"/>
          </a:xfrm>
        </p:grpSpPr>
        <p:cxnSp>
          <p:nvCxnSpPr>
            <p:cNvPr id="45" name="Straight Connector 44"/>
            <p:cNvCxnSpPr/>
            <p:nvPr/>
          </p:nvCxnSpPr>
          <p:spPr bwMode="auto">
            <a:xfrm flipH="1">
              <a:off x="1727200" y="2486660"/>
              <a:ext cx="1445260" cy="970280"/>
            </a:xfrm>
            <a:prstGeom prst="line">
              <a:avLst/>
            </a:prstGeom>
            <a:noFill/>
            <a:ln w="9525" cap="flat" cmpd="sng" algn="ctr">
              <a:solidFill>
                <a:srgbClr val="C00000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2325244" y="2972263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4191000" y="1828800"/>
            <a:ext cx="410561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S</a:t>
            </a:r>
            <a:r>
              <a:rPr lang="sr-Cyrl-CS" smtClean="0">
                <a:solidFill>
                  <a:srgbClr val="000066"/>
                </a:solidFill>
              </a:rPr>
              <a:t>rednj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specifičn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kapacitet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258627" y="2465387"/>
            <a:ext cx="1585913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m 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endParaRPr lang="sr-Latn-RS" sz="2400" i="1" smtClean="0">
              <a:solidFill>
                <a:srgbClr val="000066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 flipH="1">
            <a:off x="4959667" y="2729547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83467" y="2693987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4883467" y="2270422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4191000" y="3854748"/>
            <a:ext cx="42194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Stvarni</a:t>
            </a: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specifičn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toplot</a:t>
            </a:r>
            <a:r>
              <a:rPr lang="sr-Latn-CS">
                <a:solidFill>
                  <a:srgbClr val="000066"/>
                </a:solidFill>
              </a:rPr>
              <a:t>n</a:t>
            </a:r>
            <a:r>
              <a:rPr lang="en-US">
                <a:solidFill>
                  <a:srgbClr val="000066"/>
                </a:solidFill>
              </a:rPr>
              <a:t>i</a:t>
            </a:r>
            <a:r>
              <a:rPr lang="sr-Latn-CS">
                <a:solidFill>
                  <a:srgbClr val="000066"/>
                </a:solidFill>
              </a:rPr>
              <a:t> kapacitet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58627" y="4491335"/>
            <a:ext cx="1585913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endParaRPr lang="sr-Latn-RS" sz="2400" i="1" smtClean="0">
              <a:solidFill>
                <a:srgbClr val="000066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4799647" y="4755495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 Box 15"/>
          <p:cNvSpPr txBox="1">
            <a:spLocks noChangeArrowheads="1"/>
          </p:cNvSpPr>
          <p:nvPr/>
        </p:nvSpPr>
        <p:spPr bwMode="auto">
          <a:xfrm>
            <a:off x="4723447" y="471993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4723447" y="429637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4" grpId="0"/>
      <p:bldP spid="55" grpId="0"/>
      <p:bldP spid="56" grpId="0"/>
      <p:bldP spid="57" grpId="0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30188" y="1112838"/>
            <a:ext cx="8591550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S</a:t>
            </a:r>
            <a:r>
              <a:rPr lang="sr-Cyrl-CS" smtClean="0">
                <a:solidFill>
                  <a:srgbClr val="000066"/>
                </a:solidFill>
              </a:rPr>
              <a:t>pecifičn</a:t>
            </a:r>
            <a:r>
              <a:rPr lang="sr-Latn-CS" smtClean="0">
                <a:solidFill>
                  <a:srgbClr val="000066"/>
                </a:solidFill>
              </a:rPr>
              <a:t>i </a:t>
            </a:r>
            <a:r>
              <a:rPr lang="sr-Cyrl-CS" smtClean="0">
                <a:solidFill>
                  <a:srgbClr val="000066"/>
                </a:solidFill>
              </a:rPr>
              <a:t>toplot</a:t>
            </a:r>
            <a:r>
              <a:rPr lang="sr-Latn-CS" smtClean="0">
                <a:solidFill>
                  <a:srgbClr val="000066"/>
                </a:solidFill>
              </a:rPr>
              <a:t>ni kapacitet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za slučaj kada se neka od veličina stanja (</a:t>
            </a:r>
            <a:r>
              <a:rPr lang="sr-Latn-RS" i="1" smtClean="0">
                <a:solidFill>
                  <a:srgbClr val="000066"/>
                </a:solidFill>
              </a:rPr>
              <a:t>x</a:t>
            </a:r>
            <a:r>
              <a:rPr lang="sr-Latn-RS" smtClean="0">
                <a:solidFill>
                  <a:srgbClr val="000066"/>
                </a:solidFill>
              </a:rPr>
              <a:t>) smatra konstantnom:</a:t>
            </a:r>
            <a:endParaRPr lang="en-US" smtClean="0">
              <a:solidFill>
                <a:srgbClr val="000066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2133600"/>
            <a:ext cx="1905000" cy="69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 x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r>
              <a:rPr lang="sr-Latn-RS" sz="3600" smtClean="0">
                <a:solidFill>
                  <a:srgbClr val="000066"/>
                </a:solidFill>
              </a:rPr>
              <a:t>(    )</a:t>
            </a:r>
            <a:r>
              <a:rPr lang="sr-Latn-RS" sz="2400" i="1" baseline="-25000" smtClean="0">
                <a:solidFill>
                  <a:srgbClr val="000066"/>
                </a:solidFill>
              </a:rPr>
              <a:t>x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1074420" y="2519680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998220" y="248412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98220" y="206055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grpSp>
        <p:nvGrpSpPr>
          <p:cNvPr id="19" name="Group 29"/>
          <p:cNvGrpSpPr/>
          <p:nvPr/>
        </p:nvGrpSpPr>
        <p:grpSpPr>
          <a:xfrm>
            <a:off x="710565" y="5105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23" name="Rectangle 22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2057400" y="5215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5400000">
            <a:off x="2796540" y="4968240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73480" y="5490865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 smtClean="0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 smtClean="0">
                <a:solidFill>
                  <a:schemeClr val="bg1"/>
                </a:solidFill>
              </a:rPr>
              <a:t>telo</a:t>
            </a:r>
            <a:endParaRPr lang="en-US" sz="1200" i="1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069080"/>
            <a:ext cx="19050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 p 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r>
              <a:rPr lang="sr-Latn-RS" sz="3600" smtClean="0">
                <a:solidFill>
                  <a:srgbClr val="000066"/>
                </a:solidFill>
              </a:rPr>
              <a:t>(    )</a:t>
            </a:r>
            <a:r>
              <a:rPr lang="sr-Latn-RS" sz="2400" i="1" baseline="-25000" smtClean="0">
                <a:solidFill>
                  <a:srgbClr val="000066"/>
                </a:solidFill>
              </a:rPr>
              <a:t>p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1211580" y="4455160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135380" y="441960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135380" y="399603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334000" y="4065925"/>
            <a:ext cx="19050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 v 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r>
              <a:rPr lang="sr-Latn-RS" sz="3600" smtClean="0">
                <a:solidFill>
                  <a:srgbClr val="000066"/>
                </a:solidFill>
              </a:rPr>
              <a:t>(    )</a:t>
            </a:r>
            <a:r>
              <a:rPr lang="sr-Latn-RS" sz="2400" i="1" baseline="-25000" smtClean="0">
                <a:solidFill>
                  <a:srgbClr val="000066"/>
                </a:solidFill>
              </a:rPr>
              <a:t>v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6154420" y="4452005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6078220" y="4416445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078220" y="3992880"/>
            <a:ext cx="7010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304800" y="3360003"/>
            <a:ext cx="3429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S</a:t>
            </a:r>
            <a:r>
              <a:rPr lang="sr-Cyrl-CS" smtClean="0">
                <a:solidFill>
                  <a:srgbClr val="000066"/>
                </a:solidFill>
              </a:rPr>
              <a:t>pecifičn</a:t>
            </a:r>
            <a:r>
              <a:rPr lang="sr-Latn-CS" smtClean="0">
                <a:solidFill>
                  <a:srgbClr val="000066"/>
                </a:solidFill>
              </a:rPr>
              <a:t>i </a:t>
            </a:r>
            <a:r>
              <a:rPr lang="sr-Cyrl-CS" smtClean="0">
                <a:solidFill>
                  <a:srgbClr val="000066"/>
                </a:solidFill>
              </a:rPr>
              <a:t>toplot</a:t>
            </a:r>
            <a:r>
              <a:rPr lang="sr-Latn-CS" smtClean="0">
                <a:solidFill>
                  <a:srgbClr val="000066"/>
                </a:solidFill>
              </a:rPr>
              <a:t>ni kapacitet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pri konstantnom pritisku:</a:t>
            </a:r>
            <a:endParaRPr lang="en-US" smtClean="0">
              <a:solidFill>
                <a:srgbClr val="000066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6191" y="4789136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smtClean="0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37" name="Notched Right Arrow 36"/>
          <p:cNvSpPr/>
          <p:nvPr/>
        </p:nvSpPr>
        <p:spPr bwMode="auto">
          <a:xfrm rot="2530042">
            <a:off x="491210" y="5208543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661285" y="5669280"/>
            <a:ext cx="45720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5257800" y="3352800"/>
            <a:ext cx="3429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S</a:t>
            </a:r>
            <a:r>
              <a:rPr lang="sr-Cyrl-CS" smtClean="0">
                <a:solidFill>
                  <a:srgbClr val="000066"/>
                </a:solidFill>
              </a:rPr>
              <a:t>pecifičn</a:t>
            </a:r>
            <a:r>
              <a:rPr lang="sr-Latn-CS" smtClean="0">
                <a:solidFill>
                  <a:srgbClr val="000066"/>
                </a:solidFill>
              </a:rPr>
              <a:t>i </a:t>
            </a:r>
            <a:r>
              <a:rPr lang="sr-Cyrl-CS" smtClean="0">
                <a:solidFill>
                  <a:srgbClr val="000066"/>
                </a:solidFill>
              </a:rPr>
              <a:t>toplot</a:t>
            </a:r>
            <a:r>
              <a:rPr lang="sr-Latn-CS" smtClean="0">
                <a:solidFill>
                  <a:srgbClr val="000066"/>
                </a:solidFill>
              </a:rPr>
              <a:t>ni kapacitet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pri konstantnoj zapremini:</a:t>
            </a:r>
            <a:endParaRPr lang="en-US" smtClean="0">
              <a:solidFill>
                <a:srgbClr val="000066"/>
              </a:solidFill>
            </a:endParaRPr>
          </a:p>
        </p:txBody>
      </p:sp>
      <p:grpSp>
        <p:nvGrpSpPr>
          <p:cNvPr id="41" name="Group 29"/>
          <p:cNvGrpSpPr/>
          <p:nvPr/>
        </p:nvGrpSpPr>
        <p:grpSpPr>
          <a:xfrm>
            <a:off x="5655945" y="5101624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2" name="Rectangle 41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5" name="Rectangle 44"/>
          <p:cNvSpPr/>
          <p:nvPr/>
        </p:nvSpPr>
        <p:spPr bwMode="auto">
          <a:xfrm>
            <a:off x="7002780" y="5212113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 rot="5400000">
            <a:off x="7741920" y="4964464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18860" y="5487089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 smtClean="0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200" i="1" smtClean="0">
                <a:solidFill>
                  <a:schemeClr val="bg1"/>
                </a:solidFill>
              </a:rPr>
              <a:t>telo</a:t>
            </a:r>
            <a:endParaRPr lang="en-US" sz="1200" i="1"/>
          </a:p>
        </p:txBody>
      </p:sp>
      <p:sp>
        <p:nvSpPr>
          <p:cNvPr id="48" name="TextBox 47"/>
          <p:cNvSpPr txBox="1"/>
          <p:nvPr/>
        </p:nvSpPr>
        <p:spPr>
          <a:xfrm>
            <a:off x="5271571" y="478536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smtClean="0">
                <a:solidFill>
                  <a:srgbClr val="C00000"/>
                </a:solidFill>
              </a:rPr>
              <a:t>q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49" name="Notched Right Arrow 48"/>
          <p:cNvSpPr/>
          <p:nvPr/>
        </p:nvSpPr>
        <p:spPr bwMode="auto">
          <a:xfrm rot="2530042">
            <a:off x="5436590" y="5204767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7871460" y="575056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7960360" y="575564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8041640" y="575818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8140700" y="575564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8227060" y="575564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8315960" y="5760720"/>
            <a:ext cx="109220" cy="11938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4197668" y="2184718"/>
            <a:ext cx="24801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>
                <a:solidFill>
                  <a:srgbClr val="000066"/>
                </a:solidFill>
              </a:rPr>
              <a:t>Majerova jedna</a:t>
            </a:r>
            <a:r>
              <a:rPr lang="sr-Latn-CS" i="1" smtClean="0">
                <a:solidFill>
                  <a:srgbClr val="000066"/>
                </a:solidFill>
              </a:rPr>
              <a:t>čina</a:t>
            </a:r>
            <a:r>
              <a:rPr lang="en-US" i="1" smtClean="0">
                <a:solidFill>
                  <a:srgbClr val="000066"/>
                </a:solidFill>
              </a:rPr>
              <a:t>: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4257040" y="2595880"/>
            <a:ext cx="1905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p</a:t>
            </a:r>
            <a:r>
              <a:rPr lang="en-US" sz="2400" smtClean="0">
                <a:solidFill>
                  <a:srgbClr val="000066"/>
                </a:solidFill>
              </a:rPr>
              <a:t> – </a:t>
            </a:r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en-US" sz="2400" i="1" baseline="-25000" smtClean="0">
                <a:solidFill>
                  <a:srgbClr val="000066"/>
                </a:solidFill>
              </a:rPr>
              <a:t>v</a:t>
            </a:r>
            <a:r>
              <a:rPr lang="en-US" sz="2400" smtClean="0">
                <a:solidFill>
                  <a:srgbClr val="000066"/>
                </a:solidFill>
              </a:rPr>
              <a:t> = </a:t>
            </a:r>
            <a:r>
              <a:rPr lang="en-US" sz="2400" i="1" smtClean="0">
                <a:solidFill>
                  <a:srgbClr val="000066"/>
                </a:solidFill>
              </a:rPr>
              <a:t>R</a:t>
            </a:r>
            <a:endParaRPr lang="sr-Latn-RS" sz="2400" i="1" baseline="-250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6400800" y="990600"/>
            <a:ext cx="1828800" cy="1828800"/>
            <a:chOff x="609600" y="1524000"/>
            <a:chExt cx="2590800" cy="2590800"/>
          </a:xfrm>
        </p:grpSpPr>
        <p:sp>
          <p:nvSpPr>
            <p:cNvPr id="2" name="Rectangle 1"/>
            <p:cNvSpPr/>
            <p:nvPr/>
          </p:nvSpPr>
          <p:spPr bwMode="auto">
            <a:xfrm>
              <a:off x="609600" y="1524000"/>
              <a:ext cx="2590800" cy="2590800"/>
            </a:xfrm>
            <a:prstGeom prst="rect">
              <a:avLst/>
            </a:prstGeom>
            <a:noFill/>
            <a:ln w="63500" cap="flat" cmpd="dbl" algn="ctr">
              <a:solidFill>
                <a:srgbClr val="00004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4" name="Group 44"/>
            <p:cNvGrpSpPr/>
            <p:nvPr/>
          </p:nvGrpSpPr>
          <p:grpSpPr>
            <a:xfrm>
              <a:off x="685800" y="1600200"/>
              <a:ext cx="2407920" cy="2407920"/>
              <a:chOff x="914400" y="1600200"/>
              <a:chExt cx="2407920" cy="2407920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990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914400" y="2743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1371600" y="3200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524000" y="1676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2819400" y="1600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32766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3276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2438400" y="3581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2098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2514600" y="2895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2895600" y="33528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981200" y="3505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1295400" y="2133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21" name="Group 42"/>
            <p:cNvGrpSpPr/>
            <p:nvPr/>
          </p:nvGrpSpPr>
          <p:grpSpPr>
            <a:xfrm>
              <a:off x="838200" y="1752600"/>
              <a:ext cx="2179320" cy="2103120"/>
              <a:chOff x="1066800" y="1752600"/>
              <a:chExt cx="2179320" cy="2103120"/>
            </a:xfrm>
          </p:grpSpPr>
          <p:sp>
            <p:nvSpPr>
              <p:cNvPr id="24" name="Oval 3"/>
              <p:cNvSpPr/>
              <p:nvPr/>
            </p:nvSpPr>
            <p:spPr bwMode="auto">
              <a:xfrm>
                <a:off x="1066800" y="1752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676400" y="1905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1905000" y="2209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295400" y="2743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743200" y="1981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3200400" y="2438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3048000" y="2819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2438400" y="2514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1066800" y="3429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1905000" y="3810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819400" y="3733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2362200" y="3276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1752600" y="2971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38" name="Group 43"/>
            <p:cNvGrpSpPr/>
            <p:nvPr/>
          </p:nvGrpSpPr>
          <p:grpSpPr>
            <a:xfrm>
              <a:off x="762000" y="1676400"/>
              <a:ext cx="2331720" cy="2331720"/>
              <a:chOff x="990600" y="1676400"/>
              <a:chExt cx="2331720" cy="2331720"/>
            </a:xfrm>
          </p:grpSpPr>
          <p:sp>
            <p:nvSpPr>
              <p:cNvPr id="41" name="Oval 40"/>
              <p:cNvSpPr/>
              <p:nvPr/>
            </p:nvSpPr>
            <p:spPr bwMode="auto">
              <a:xfrm>
                <a:off x="1905000" y="3124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3200400" y="1676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2362200" y="17526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Oval 20"/>
              <p:cNvSpPr/>
              <p:nvPr/>
            </p:nvSpPr>
            <p:spPr bwMode="auto">
              <a:xfrm>
                <a:off x="2590800" y="2286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990600" y="22098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1295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1600200" y="3505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1524000" y="2438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2133600" y="2743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2819400" y="3048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2438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3276600" y="3200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203200" y="980440"/>
            <a:ext cx="54435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rgbClr val="00004C"/>
                </a:solidFill>
              </a:rPr>
              <a:t>Specifični toplotni kapacitet smeše gasova:</a:t>
            </a:r>
            <a:endParaRPr lang="en-US" b="1">
              <a:solidFill>
                <a:srgbClr val="00004C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230188" y="1513840"/>
            <a:ext cx="5789612" cy="22744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4C"/>
                </a:solidFill>
              </a:rPr>
              <a:t>povećanje temperature smeše za </a:t>
            </a:r>
            <a:r>
              <a:rPr lang="sr-Latn-CS" smtClean="0">
                <a:solidFill>
                  <a:srgbClr val="00004C"/>
                </a:solidFill>
                <a:latin typeface="Symbol" pitchFamily="18" charset="2"/>
              </a:rPr>
              <a:t>D</a:t>
            </a:r>
            <a:r>
              <a:rPr lang="sr-Latn-CS" i="1" smtClean="0">
                <a:solidFill>
                  <a:srgbClr val="00004C"/>
                </a:solidFill>
              </a:rPr>
              <a:t>T</a:t>
            </a:r>
            <a:r>
              <a:rPr lang="sr-Latn-RS" smtClean="0">
                <a:solidFill>
                  <a:srgbClr val="00004C"/>
                </a:solidFill>
              </a:rPr>
              <a:t> 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endParaRPr lang="sr-Latn-RS" smtClean="0">
              <a:solidFill>
                <a:srgbClr val="00004C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4C"/>
                </a:solidFill>
              </a:rPr>
              <a:t>povećanje temperature svake od komponenata smeše za </a:t>
            </a:r>
            <a:r>
              <a:rPr lang="sr-Latn-CS" smtClean="0">
                <a:solidFill>
                  <a:srgbClr val="00004C"/>
                </a:solidFill>
                <a:latin typeface="Symbol" pitchFamily="18" charset="2"/>
              </a:rPr>
              <a:t>D</a:t>
            </a:r>
            <a:r>
              <a:rPr lang="sr-Latn-CS" i="1" smtClean="0">
                <a:solidFill>
                  <a:srgbClr val="00004C"/>
                </a:solidFill>
              </a:rPr>
              <a:t>T</a:t>
            </a:r>
            <a:r>
              <a:rPr lang="sr-Latn-RS" smtClean="0">
                <a:solidFill>
                  <a:srgbClr val="00004C"/>
                </a:solidFill>
              </a:rPr>
              <a:t> 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endParaRPr lang="sr-Latn-RS" smtClean="0">
              <a:solidFill>
                <a:srgbClr val="00004C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CS" smtClean="0">
                <a:solidFill>
                  <a:srgbClr val="00004C"/>
                </a:solidFill>
              </a:rPr>
              <a:t>Jednačina toplotnog balansa:</a:t>
            </a:r>
            <a:endParaRPr lang="en-US" smtClean="0">
              <a:solidFill>
                <a:srgbClr val="00004C"/>
              </a:solidFill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3200400" y="1918017"/>
            <a:ext cx="0" cy="457200"/>
          </a:xfrm>
          <a:prstGeom prst="line">
            <a:avLst/>
          </a:prstGeom>
          <a:noFill/>
          <a:ln w="47625" cmpd="dbl">
            <a:solidFill>
              <a:srgbClr val="00004C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04800" y="4147951"/>
            <a:ext cx="792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m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i="1" baseline="-25000" smtClean="0">
                <a:solidFill>
                  <a:srgbClr val="000066"/>
                </a:solidFill>
              </a:rPr>
              <a:t>s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 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r>
              <a:rPr lang="sr-Latn-RS" sz="2400" i="1" smtClean="0">
                <a:solidFill>
                  <a:srgbClr val="000066"/>
                </a:solidFill>
              </a:rPr>
              <a:t>m</a:t>
            </a:r>
            <a:r>
              <a:rPr lang="sr-Latn-RS" sz="2400" baseline="-25000" smtClean="0">
                <a:solidFill>
                  <a:srgbClr val="000066"/>
                </a:solidFill>
              </a:rPr>
              <a:t>1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baseline="-25000" smtClean="0">
                <a:solidFill>
                  <a:srgbClr val="000066"/>
                </a:solidFill>
              </a:rPr>
              <a:t>1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smtClean="0">
                <a:solidFill>
                  <a:srgbClr val="000066"/>
                </a:solidFill>
              </a:rPr>
              <a:t> + </a:t>
            </a:r>
            <a:r>
              <a:rPr lang="sr-Latn-RS" sz="2400" i="1" smtClean="0">
                <a:solidFill>
                  <a:srgbClr val="000066"/>
                </a:solidFill>
              </a:rPr>
              <a:t>m</a:t>
            </a:r>
            <a:r>
              <a:rPr lang="sr-Latn-R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smtClean="0">
                <a:solidFill>
                  <a:srgbClr val="000066"/>
                </a:solidFill>
              </a:rPr>
              <a:t> + ... +  </a:t>
            </a:r>
            <a:r>
              <a:rPr lang="sr-Latn-RS" sz="2400" i="1" smtClean="0">
                <a:solidFill>
                  <a:srgbClr val="000066"/>
                </a:solidFill>
              </a:rPr>
              <a:t>m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sr-Latn-RS" sz="2400" i="1" baseline="-25000" smtClean="0">
              <a:solidFill>
                <a:srgbClr val="000066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flipH="1">
            <a:off x="7863840" y="4147951"/>
            <a:ext cx="381000" cy="685800"/>
          </a:xfrm>
          <a:prstGeom prst="line">
            <a:avLst/>
          </a:prstGeom>
          <a:noFill/>
          <a:ln w="19050" cap="flat" cmpd="sng" algn="ctr">
            <a:solidFill>
              <a:srgbClr val="00004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807960" y="4630551"/>
            <a:ext cx="1233030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: m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/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04800" y="4846860"/>
            <a:ext cx="4724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s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</a:rPr>
              <a:t>= 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r>
              <a:rPr lang="sr-Latn-RS" sz="2400" baseline="-25000" smtClean="0">
                <a:solidFill>
                  <a:srgbClr val="000066"/>
                </a:solidFill>
              </a:rPr>
              <a:t>1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baseline="-25000" smtClean="0">
                <a:solidFill>
                  <a:srgbClr val="000066"/>
                </a:solidFill>
              </a:rPr>
              <a:t>1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</a:rPr>
              <a:t>+ 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r>
              <a:rPr lang="sr-Latn-R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</a:rPr>
              <a:t>+ ... +  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04800" y="5695220"/>
            <a:ext cx="2057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rgbClr val="000066"/>
                </a:solidFill>
              </a:rPr>
              <a:t>c</a:t>
            </a:r>
            <a:r>
              <a:rPr lang="sr-Latn-RS" sz="2400" i="1" baseline="-25000" smtClean="0">
                <a:solidFill>
                  <a:srgbClr val="000066"/>
                </a:solidFill>
              </a:rPr>
              <a:t>s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smtClean="0">
                <a:solidFill>
                  <a:srgbClr val="000066"/>
                </a:solidFill>
              </a:rPr>
              <a:t>=      </a:t>
            </a:r>
            <a:r>
              <a:rPr lang="sr-Latn-R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</a:t>
            </a:r>
            <a:r>
              <a:rPr lang="sr-Latn-RS" sz="2400" i="1" smtClean="0">
                <a:solidFill>
                  <a:srgbClr val="000066"/>
                </a:solidFill>
              </a:rPr>
              <a:t> c</a:t>
            </a:r>
            <a:r>
              <a:rPr lang="sr-Latn-RS" sz="2400" i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sr-Latn-RS" sz="2400" i="1" baseline="-25000" smtClean="0">
              <a:solidFill>
                <a:srgbClr val="000066"/>
              </a:solidFill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863600" y="5387471"/>
            <a:ext cx="4572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5400" smtClean="0">
                <a:solidFill>
                  <a:srgbClr val="000066"/>
                </a:solidFill>
                <a:sym typeface="Symbol"/>
              </a:rPr>
              <a:t></a:t>
            </a:r>
            <a:endParaRPr lang="sr-Latn-RS" sz="5400" i="1" baseline="-25000" smtClean="0">
              <a:solidFill>
                <a:srgbClr val="000066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929640" y="5986911"/>
            <a:ext cx="6096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400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endParaRPr lang="sr-Latn-RS" sz="2400" i="1" baseline="-25000" smtClean="0">
              <a:solidFill>
                <a:srgbClr val="000066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031240" y="5280791"/>
            <a:ext cx="609600" cy="36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sr-Latn-RS" sz="2400" i="1" baseline="-25000" smtClean="0">
              <a:solidFill>
                <a:srgbClr val="000066"/>
              </a:solidFill>
            </a:endParaRPr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>
            <a:off x="3200400" y="2987040"/>
            <a:ext cx="0" cy="457200"/>
          </a:xfrm>
          <a:prstGeom prst="line">
            <a:avLst/>
          </a:prstGeom>
          <a:noFill/>
          <a:ln w="47625" cmpd="dbl">
            <a:solidFill>
              <a:srgbClr val="00004C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1594</TotalTime>
  <Words>368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308</cp:revision>
  <dcterms:created xsi:type="dcterms:W3CDTF">2006-01-31T15:10:17Z</dcterms:created>
  <dcterms:modified xsi:type="dcterms:W3CDTF">2023-10-26T12:04:35Z</dcterms:modified>
</cp:coreProperties>
</file>