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67" r:id="rId3"/>
    <p:sldId id="258" r:id="rId4"/>
    <p:sldId id="257" r:id="rId5"/>
    <p:sldId id="259" r:id="rId6"/>
    <p:sldId id="260" r:id="rId7"/>
    <p:sldId id="261" r:id="rId8"/>
    <p:sldId id="262" r:id="rId9"/>
    <p:sldId id="263" r:id="rId10"/>
    <p:sldId id="264" r:id="rId11"/>
    <p:sldId id="266" r:id="rId12"/>
    <p:sldId id="265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850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1" y="0"/>
            <a:ext cx="12192000" cy="6858000"/>
          </a:xfrm>
          <a:prstGeom prst="rect">
            <a:avLst/>
          </a:prstGeom>
          <a:blipFill dpi="0" rotWithShape="1">
            <a:blip r:embed="rId2">
              <a:alphaModFix amt="40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133350" ty="330200" sx="85000" sy="85000" flip="xy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>
                  <a:lumMod val="85000"/>
                  <a:lumOff val="15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>
                  <a:lumMod val="85000"/>
                  <a:lumOff val="15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>
                  <a:lumMod val="85000"/>
                  <a:lumOff val="15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2">
                    <a:lumMod val="75000"/>
                  </a:schemeClr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rgbClr val="FFFFFF"/>
                </a:solidFill>
                <a:latin typeface="+mn-lt"/>
              </a:defRPr>
            </a:lvl1pPr>
          </a:lstStyle>
          <a:p>
            <a:fld id="{8C21B17C-016C-490B-9DF7-40F2E6669CA6}" type="datetimeFigureOut">
              <a:rPr lang="sr-Latn-RS" smtClean="0"/>
              <a:t>6.10.2024.</a:t>
            </a:fld>
            <a:endParaRPr lang="sr-Latn-R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208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sr-Latn-R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0347965E-7481-4ED2-88AB-99FF2BFDE991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329681662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21B17C-016C-490B-9DF7-40F2E6669CA6}" type="datetimeFigureOut">
              <a:rPr lang="sr-Latn-RS" smtClean="0"/>
              <a:t>6.10.2024.</a:t>
            </a:fld>
            <a:endParaRPr 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47965E-7481-4ED2-88AB-99FF2BFDE991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10053562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21B17C-016C-490B-9DF7-40F2E6669CA6}" type="datetimeFigureOut">
              <a:rPr lang="sr-Latn-RS" smtClean="0"/>
              <a:t>6.10.2024.</a:t>
            </a:fld>
            <a:endParaRPr 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47965E-7481-4ED2-88AB-99FF2BFDE991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14087753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21B17C-016C-490B-9DF7-40F2E6669CA6}" type="datetimeFigureOut">
              <a:rPr lang="sr-Latn-RS" smtClean="0"/>
              <a:t>6.10.2024.</a:t>
            </a:fld>
            <a:endParaRPr 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47965E-7481-4ED2-88AB-99FF2BFDE991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6532759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11784" y="0"/>
            <a:ext cx="12192000" cy="6858000"/>
          </a:xfrm>
          <a:prstGeom prst="rect">
            <a:avLst/>
          </a:prstGeom>
          <a:blipFill dpi="0" rotWithShape="1">
            <a:blip r:embed="rId2">
              <a:alphaModFix amt="40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133350" ty="330200" sx="85000" sy="85000" flip="xy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accent2">
                  <a:lumMod val="5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accent2">
                  <a:lumMod val="5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accent2">
                  <a:lumMod val="5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tabLst>
                <a:tab pos="2633663" algn="l"/>
              </a:tabLst>
              <a:defRPr sz="1600">
                <a:solidFill>
                  <a:schemeClr val="tx2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</a:lstStyle>
          <a:p>
            <a:fld id="{8C21B17C-016C-490B-9DF7-40F2E6669CA6}" type="datetimeFigureOut">
              <a:rPr lang="sr-Latn-RS" smtClean="0"/>
              <a:t>6.10.2024.</a:t>
            </a:fld>
            <a:endParaRPr 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896" y="521208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sr-Lat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2080"/>
            <a:ext cx="2112264" cy="228600"/>
          </a:xfrm>
        </p:spPr>
        <p:txBody>
          <a:bodyPr/>
          <a:lstStyle/>
          <a:p>
            <a:fld id="{0347965E-7481-4ED2-88AB-99FF2BFDE991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273102535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21B17C-016C-490B-9DF7-40F2E6669CA6}" type="datetimeFigureOut">
              <a:rPr lang="sr-Latn-RS" smtClean="0"/>
              <a:t>6.10.2024.</a:t>
            </a:fld>
            <a:endParaRPr lang="sr-Latn-R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47965E-7481-4ED2-88AB-99FF2BFDE991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41838914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8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800" b="0">
                <a:solidFill>
                  <a:schemeClr val="tx2"/>
                </a:solidFill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21B17C-016C-490B-9DF7-40F2E6669CA6}" type="datetimeFigureOut">
              <a:rPr lang="sr-Latn-RS" smtClean="0"/>
              <a:t>6.10.2024.</a:t>
            </a:fld>
            <a:endParaRPr lang="sr-Latn-R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47965E-7481-4ED2-88AB-99FF2BFDE991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13797044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21B17C-016C-490B-9DF7-40F2E6669CA6}" type="datetimeFigureOut">
              <a:rPr lang="sr-Latn-RS" smtClean="0"/>
              <a:t>6.10.2024.</a:t>
            </a:fld>
            <a:endParaRPr lang="sr-Latn-R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47965E-7481-4ED2-88AB-99FF2BFDE991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5426568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21B17C-016C-490B-9DF7-40F2E6669CA6}" type="datetimeFigureOut">
              <a:rPr lang="sr-Latn-RS" smtClean="0"/>
              <a:t>6.10.2024.</a:t>
            </a:fld>
            <a:endParaRPr lang="sr-Latn-R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47965E-7481-4ED2-88AB-99FF2BFDE991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17923415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chemeClr val="tx1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21B17C-016C-490B-9DF7-40F2E6669CA6}" type="datetimeFigureOut">
              <a:rPr lang="sr-Latn-RS" smtClean="0"/>
              <a:t>6.10.2024.</a:t>
            </a:fld>
            <a:endParaRPr lang="sr-Latn-R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sr-Latn-R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56032"/>
          </a:xfrm>
        </p:spPr>
        <p:txBody>
          <a:bodyPr/>
          <a:lstStyle/>
          <a:p>
            <a:fld id="{0347965E-7481-4ED2-88AB-99FF2BFDE991}" type="slidenum">
              <a:rPr lang="sr-Latn-RS" smtClean="0"/>
              <a:t>‹#›</a:t>
            </a:fld>
            <a:endParaRPr lang="sr-Latn-RS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0140045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905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8C21B17C-016C-490B-9DF7-40F2E6669CA6}" type="datetimeFigureOut">
              <a:rPr lang="sr-Latn-RS" smtClean="0"/>
              <a:t>6.10.2024.</a:t>
            </a:fld>
            <a:endParaRPr lang="sr-Latn-R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905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sr-Latn-R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56032"/>
          </a:xfrm>
        </p:spPr>
        <p:txBody>
          <a:bodyPr/>
          <a:lstStyle/>
          <a:p>
            <a:fld id="{0347965E-7481-4ED2-88AB-99FF2BFDE991}" type="slidenum">
              <a:rPr lang="sr-Latn-RS" smtClean="0"/>
              <a:t>‹#›</a:t>
            </a:fld>
            <a:endParaRPr lang="sr-Latn-RS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0571582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9464" y="6214535"/>
            <a:ext cx="2743200" cy="2560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8C21B17C-016C-490B-9DF7-40F2E6669CA6}" type="datetimeFigureOut">
              <a:rPr lang="sr-Latn-RS" smtClean="0"/>
              <a:t>6.10.2024.</a:t>
            </a:fld>
            <a:endParaRPr 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214535"/>
            <a:ext cx="5212080" cy="2560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sr-Lat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48535" y="6214535"/>
            <a:ext cx="1463040" cy="2560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0347965E-7481-4ED2-88AB-99FF2BFDE991}" type="slidenum">
              <a:rPr lang="sr-Latn-RS" smtClean="0"/>
              <a:t>‹#›</a:t>
            </a:fld>
            <a:endParaRPr lang="sr-Latn-RS"/>
          </a:p>
        </p:txBody>
      </p:sp>
      <p:sp>
        <p:nvSpPr>
          <p:cNvPr id="8" name="Rectangle 7"/>
          <p:cNvSpPr/>
          <p:nvPr/>
        </p:nvSpPr>
        <p:spPr>
          <a:xfrm>
            <a:off x="371856" y="374904"/>
            <a:ext cx="11448288" cy="6108192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</p:spTree>
    <p:extLst>
      <p:ext uri="{BB962C8B-B14F-4D97-AF65-F5344CB8AC3E}">
        <p14:creationId xmlns:p14="http://schemas.microsoft.com/office/powerpoint/2010/main" val="40216096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sv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hyperlink" Target="mailto:s.stefanovic@sf.bg.ac.rs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BCF8D2-5D54-232D-8B7B-31FC916401B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61708" y="976544"/>
            <a:ext cx="9068586" cy="3705519"/>
          </a:xfrm>
        </p:spPr>
        <p:txBody>
          <a:bodyPr/>
          <a:lstStyle/>
          <a:p>
            <a:r>
              <a:rPr lang="sr-Latn-RS" dirty="0"/>
              <a:t>SIMPLE tenses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445F077-71FB-2998-E409-A3091B54B25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82875" y="3429000"/>
            <a:ext cx="3426249" cy="34323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018974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FE1DF6-400A-ED08-7392-AD7057F7A0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2452" y="249304"/>
            <a:ext cx="11307096" cy="1371600"/>
          </a:xfrm>
        </p:spPr>
        <p:txBody>
          <a:bodyPr>
            <a:normAutofit fontScale="90000"/>
          </a:bodyPr>
          <a:lstStyle/>
          <a:p>
            <a:r>
              <a:rPr lang="sr-Latn-RS" b="1" dirty="0"/>
              <a:t>Expressing the future with present continuous</a:t>
            </a:r>
            <a:endParaRPr lang="en-US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AE2A14-81DF-9538-8774-94DF703A79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5742" y="1620904"/>
            <a:ext cx="10289458" cy="4414136"/>
          </a:xfrm>
        </p:spPr>
        <p:txBody>
          <a:bodyPr>
            <a:normAutofit/>
          </a:bodyPr>
          <a:lstStyle/>
          <a:p>
            <a:r>
              <a:rPr lang="sr-Latn-RS" sz="3600" dirty="0"/>
              <a:t>Tense used to express a certain, planned, scheduled future.</a:t>
            </a:r>
          </a:p>
          <a:p>
            <a:endParaRPr lang="sr-Latn-RS" sz="3600" dirty="0"/>
          </a:p>
          <a:p>
            <a:endParaRPr lang="sr-Latn-RS" sz="3600" dirty="0"/>
          </a:p>
          <a:p>
            <a:endParaRPr lang="sr-Latn-RS" sz="3600" dirty="0"/>
          </a:p>
          <a:p>
            <a:r>
              <a:rPr lang="sr-Latn-RS" sz="3600" dirty="0"/>
              <a:t>(more on continuous tenses the following week)</a:t>
            </a:r>
            <a:endParaRPr lang="en-US" sz="36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DC737E2-32A0-7DF3-FEF8-467878B3B279}"/>
              </a:ext>
            </a:extLst>
          </p:cNvPr>
          <p:cNvSpPr txBox="1"/>
          <p:nvPr/>
        </p:nvSpPr>
        <p:spPr>
          <a:xfrm>
            <a:off x="442452" y="3310114"/>
            <a:ext cx="1047135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RS" sz="2800" dirty="0"/>
              <a:t>I’m ordering the pasta when we go to dinner.	/	I’m going to Greece this summer	/	I’m doing the dishes tonight since you cooked !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42269252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6C3BFA-6244-BB2C-F4DB-03F463A664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0"/>
            <a:ext cx="10058400" cy="1371600"/>
          </a:xfrm>
        </p:spPr>
        <p:txBody>
          <a:bodyPr/>
          <a:lstStyle/>
          <a:p>
            <a:pPr algn="ctr"/>
            <a:r>
              <a:rPr lang="sr-Latn-RS" b="1" dirty="0"/>
              <a:t>Practical exercises</a:t>
            </a:r>
            <a:endParaRPr lang="en-US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5D47EA-D071-F4BF-F505-5CB3D33C04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7321" y="1020418"/>
            <a:ext cx="11357113" cy="5700422"/>
          </a:xfrm>
        </p:spPr>
        <p:txBody>
          <a:bodyPr numCol="2">
            <a:noAutofit/>
          </a:bodyPr>
          <a:lstStyle/>
          <a:p>
            <a:r>
              <a:rPr lang="sr-Latn-RS" sz="2400" dirty="0"/>
              <a:t>English grammar: page 23, 24 – ex. I, sentences: 1, 4, 6, 26, 28, 30</a:t>
            </a:r>
          </a:p>
          <a:p>
            <a:pPr marL="0" indent="0">
              <a:buNone/>
            </a:pPr>
            <a:endParaRPr lang="sr-Latn-RS" sz="2400" dirty="0"/>
          </a:p>
          <a:p>
            <a:pPr marL="0" indent="0">
              <a:buNone/>
            </a:pPr>
            <a:endParaRPr lang="sr-Latn-RS" sz="2400" dirty="0"/>
          </a:p>
          <a:p>
            <a:pPr marL="0" indent="0">
              <a:buNone/>
            </a:pPr>
            <a:endParaRPr lang="sr-Latn-RS" sz="2400" dirty="0"/>
          </a:p>
          <a:p>
            <a:pPr marL="0" indent="0">
              <a:buNone/>
            </a:pPr>
            <a:endParaRPr lang="sr-Latn-RS" sz="2400" dirty="0"/>
          </a:p>
          <a:p>
            <a:pPr marL="0" indent="0">
              <a:buNone/>
            </a:pPr>
            <a:endParaRPr lang="sr-Latn-RS" sz="2400" dirty="0"/>
          </a:p>
          <a:p>
            <a:pPr marL="0" indent="0">
              <a:buNone/>
            </a:pPr>
            <a:endParaRPr lang="sr-Latn-RS" sz="2400" dirty="0"/>
          </a:p>
          <a:p>
            <a:pPr marL="0" indent="0">
              <a:buNone/>
            </a:pPr>
            <a:endParaRPr lang="sr-Latn-RS" sz="2400" dirty="0"/>
          </a:p>
          <a:p>
            <a:r>
              <a:rPr lang="sr-Latn-RS" sz="2300" dirty="0"/>
              <a:t>Testovi: page 3 – sentence 1, 2</a:t>
            </a:r>
          </a:p>
          <a:p>
            <a:pPr marL="0" indent="0">
              <a:buNone/>
            </a:pPr>
            <a:r>
              <a:rPr lang="sr-Latn-RS" sz="2300" dirty="0"/>
              <a:t>	page 4 – sentence 2</a:t>
            </a:r>
            <a:r>
              <a:rPr lang="sr-Latn-RS" sz="2300"/>
              <a:t>, 3</a:t>
            </a:r>
          </a:p>
          <a:p>
            <a:pPr marL="0" indent="0">
              <a:buNone/>
            </a:pPr>
            <a:endParaRPr lang="sr-Latn-RS" sz="2300" dirty="0"/>
          </a:p>
          <a:p>
            <a:pPr marL="0" indent="0">
              <a:buNone/>
            </a:pPr>
            <a:r>
              <a:rPr lang="sr-Latn-RS" sz="2300" dirty="0"/>
              <a:t>	page 8 – sentence 1</a:t>
            </a:r>
          </a:p>
          <a:p>
            <a:pPr marL="0" indent="0">
              <a:buNone/>
            </a:pPr>
            <a:r>
              <a:rPr lang="sr-Latn-RS" sz="2300" dirty="0"/>
              <a:t>	page 9 – sentence 1, 3</a:t>
            </a:r>
          </a:p>
          <a:p>
            <a:pPr marL="0" indent="0">
              <a:buNone/>
            </a:pPr>
            <a:r>
              <a:rPr lang="sr-Latn-RS" sz="2300" dirty="0"/>
              <a:t>	page 10 – sentence 1, 2</a:t>
            </a:r>
          </a:p>
          <a:p>
            <a:pPr marL="0" indent="0">
              <a:buNone/>
            </a:pPr>
            <a:r>
              <a:rPr lang="sr-Latn-RS" sz="2300" dirty="0"/>
              <a:t>	page 15 – sentence 2, 4</a:t>
            </a:r>
          </a:p>
          <a:p>
            <a:pPr marL="0" indent="0">
              <a:buNone/>
            </a:pPr>
            <a:r>
              <a:rPr lang="sr-Latn-RS" sz="2300" dirty="0"/>
              <a:t>	page 17 – exercise IX, sentence 1, 2</a:t>
            </a:r>
          </a:p>
          <a:p>
            <a:pPr marL="0" indent="0">
              <a:buNone/>
            </a:pPr>
            <a:r>
              <a:rPr lang="sr-Latn-RS" sz="2300" dirty="0"/>
              <a:t>	page 18 – sentence 1</a:t>
            </a:r>
          </a:p>
          <a:p>
            <a:pPr marL="0" indent="0">
              <a:buNone/>
            </a:pPr>
            <a:r>
              <a:rPr lang="sr-Latn-RS" sz="2300" dirty="0"/>
              <a:t>	page 25, exercise IX, sentence 3, 5</a:t>
            </a:r>
          </a:p>
          <a:p>
            <a:pPr marL="0" indent="0">
              <a:buNone/>
            </a:pPr>
            <a:r>
              <a:rPr lang="sr-Latn-RS" sz="2300" dirty="0"/>
              <a:t>	page 28, sentence 6 (translation)</a:t>
            </a:r>
          </a:p>
          <a:p>
            <a:pPr marL="0" indent="0">
              <a:buNone/>
            </a:pPr>
            <a:r>
              <a:rPr lang="sr-Latn-RS" sz="2300" dirty="0"/>
              <a:t>	page 30, exercise IX, sentence 1, 3, 5</a:t>
            </a:r>
          </a:p>
          <a:p>
            <a:pPr marL="0" indent="0">
              <a:buNone/>
            </a:pPr>
            <a:r>
              <a:rPr lang="sr-Latn-RS" sz="2300" dirty="0"/>
              <a:t>	page 35, exercise VIII, sentence 1, 4, 5</a:t>
            </a:r>
          </a:p>
          <a:p>
            <a:pPr marL="0" indent="0">
              <a:buNone/>
            </a:pPr>
            <a:r>
              <a:rPr lang="sr-Latn-RS" sz="2300" dirty="0"/>
              <a:t>	page 36, sentence 2</a:t>
            </a:r>
          </a:p>
        </p:txBody>
      </p:sp>
      <p:pic>
        <p:nvPicPr>
          <p:cNvPr id="5" name="Graphic 4" descr="Head with gears with solid fill">
            <a:extLst>
              <a:ext uri="{FF2B5EF4-FFF2-40B4-BE49-F238E27FC236}">
                <a16:creationId xmlns:a16="http://schemas.microsoft.com/office/drawing/2014/main" id="{77ACDF6E-5758-15AA-29B9-324383B2DC5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66800" y="2290306"/>
            <a:ext cx="1755913" cy="17559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582862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5E9843-EA06-3A54-AC08-940A62AF3E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r-Latn-RS" b="1" dirty="0"/>
              <a:t>Thank you for your attention!</a:t>
            </a:r>
            <a:endParaRPr lang="en-US" b="1" dirty="0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E896B5E2-3012-2F3F-C7E0-2F33649F64E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7687" y="2638322"/>
            <a:ext cx="3697355" cy="2773017"/>
          </a:xfrm>
        </p:spPr>
      </p:pic>
    </p:spTree>
    <p:extLst>
      <p:ext uri="{BB962C8B-B14F-4D97-AF65-F5344CB8AC3E}">
        <p14:creationId xmlns:p14="http://schemas.microsoft.com/office/powerpoint/2010/main" val="7916019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03254C-BE5D-D6CF-79EF-63C9AA68DB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136525"/>
            <a:ext cx="10058400" cy="13716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D4A3F4B4-D503-05EB-9112-DE44B84495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4672" y="1124712"/>
            <a:ext cx="10320528" cy="4910963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sr-Latn-RS" sz="3200" dirty="0">
                <a:solidFill>
                  <a:schemeClr val="tx1"/>
                </a:solidFill>
              </a:rPr>
              <a:t>E-mail:</a:t>
            </a:r>
            <a:r>
              <a:rPr lang="sr-Latn-RS" sz="3200" dirty="0"/>
              <a:t> </a:t>
            </a:r>
            <a:r>
              <a:rPr lang="sr-Latn-RS" sz="3200" dirty="0">
                <a:hlinkClick r:id="rId2"/>
              </a:rPr>
              <a:t>s.stefanovic@sf.bg.ac.rs</a:t>
            </a:r>
            <a:endParaRPr lang="sr-Latn-RS" sz="3200" dirty="0"/>
          </a:p>
          <a:p>
            <a:pPr>
              <a:lnSpc>
                <a:spcPct val="150000"/>
              </a:lnSpc>
            </a:pPr>
            <a:r>
              <a:rPr lang="sr-Latn-RS" sz="3200" dirty="0">
                <a:solidFill>
                  <a:schemeClr val="tx1"/>
                </a:solidFill>
              </a:rPr>
              <a:t>Consultation hours: Mondays 12h-13h (room 05)</a:t>
            </a:r>
          </a:p>
          <a:p>
            <a:pPr>
              <a:lnSpc>
                <a:spcPct val="150000"/>
              </a:lnSpc>
            </a:pPr>
            <a:r>
              <a:rPr lang="sr-Latn-RS" sz="3200" dirty="0">
                <a:solidFill>
                  <a:schemeClr val="tx1"/>
                </a:solidFill>
              </a:rPr>
              <a:t>Moodle: nastava.sf.bg.ac.rs</a:t>
            </a:r>
          </a:p>
          <a:p>
            <a:pPr>
              <a:lnSpc>
                <a:spcPct val="150000"/>
              </a:lnSpc>
            </a:pPr>
            <a:endParaRPr lang="sr-Latn-RS" sz="3200" dirty="0">
              <a:solidFill>
                <a:schemeClr val="tx1"/>
              </a:solidFill>
            </a:endParaRPr>
          </a:p>
          <a:p>
            <a:pPr>
              <a:lnSpc>
                <a:spcPct val="150000"/>
              </a:lnSpc>
            </a:pPr>
            <a:r>
              <a:rPr lang="sr-Latn-RS" sz="3200" dirty="0">
                <a:solidFill>
                  <a:schemeClr val="tx1"/>
                </a:solidFill>
              </a:rPr>
              <a:t>Student books: </a:t>
            </a:r>
          </a:p>
          <a:p>
            <a:endParaRPr lang="sr-Latn-RS" sz="3200" dirty="0">
              <a:solidFill>
                <a:schemeClr val="tx1"/>
              </a:solidFill>
            </a:endParaRPr>
          </a:p>
          <a:p>
            <a:endParaRPr lang="sr-Latn-RS" sz="3200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6A688F5-C3F4-6A86-FD5D-3E8BFAD7C1A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72287" y="3559158"/>
            <a:ext cx="1924050" cy="2743200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D50824A6-D473-13A1-CDDC-6794D070F5C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37216" y="3559158"/>
            <a:ext cx="1924050" cy="2743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27679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201C23-6D53-A576-C68B-F1B6E7DBFA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642595"/>
            <a:ext cx="10058400" cy="1035286"/>
          </a:xfrm>
        </p:spPr>
        <p:txBody>
          <a:bodyPr/>
          <a:lstStyle/>
          <a:p>
            <a:r>
              <a:rPr lang="sr-Latn-RS" b="1" dirty="0"/>
              <a:t>Present Simple </a:t>
            </a:r>
            <a:r>
              <a:rPr lang="sr-Latn-RS" dirty="0"/>
              <a:t>– How do we make it?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9DA5AC-52DE-A9BE-E616-647B7AC3FB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3581" y="1677881"/>
            <a:ext cx="10441619" cy="4838329"/>
          </a:xfrm>
        </p:spPr>
        <p:txBody>
          <a:bodyPr>
            <a:normAutofit/>
          </a:bodyPr>
          <a:lstStyle/>
          <a:p>
            <a:r>
              <a:rPr lang="sr-Latn-RS" sz="3000" dirty="0"/>
              <a:t>Statements</a:t>
            </a:r>
          </a:p>
          <a:p>
            <a:endParaRPr lang="sr-Latn-RS" sz="3000" dirty="0"/>
          </a:p>
          <a:p>
            <a:endParaRPr lang="sr-Latn-RS" sz="3000" dirty="0"/>
          </a:p>
          <a:p>
            <a:r>
              <a:rPr lang="sr-Latn-RS" sz="3000" dirty="0"/>
              <a:t>Questions</a:t>
            </a:r>
          </a:p>
          <a:p>
            <a:endParaRPr lang="sr-Latn-RS" sz="3000" dirty="0"/>
          </a:p>
          <a:p>
            <a:endParaRPr lang="sr-Latn-RS" sz="3000" dirty="0"/>
          </a:p>
          <a:p>
            <a:r>
              <a:rPr lang="sr-Latn-RS" sz="3000" dirty="0"/>
              <a:t>Negations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14BB3BF-0B09-F970-2BAF-0BAC46948A1F}"/>
              </a:ext>
            </a:extLst>
          </p:cNvPr>
          <p:cNvSpPr txBox="1"/>
          <p:nvPr/>
        </p:nvSpPr>
        <p:spPr>
          <a:xfrm>
            <a:off x="3346881" y="1766657"/>
            <a:ext cx="804316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RS" sz="2400" dirty="0"/>
              <a:t>Same form as the bare infinitive, except in the 3rd person singular!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54F3C5A-CF8A-BF39-ADB0-82FB3219FBA5}"/>
              </a:ext>
            </a:extLst>
          </p:cNvPr>
          <p:cNvSpPr txBox="1"/>
          <p:nvPr/>
        </p:nvSpPr>
        <p:spPr>
          <a:xfrm>
            <a:off x="4169545" y="2344497"/>
            <a:ext cx="3852909" cy="1477328"/>
          </a:xfrm>
          <a:prstGeom prst="rect">
            <a:avLst/>
          </a:prstGeom>
          <a:noFill/>
        </p:spPr>
        <p:txBody>
          <a:bodyPr wrap="square" numCol="2" rtlCol="0">
            <a:spAutoFit/>
          </a:bodyPr>
          <a:lstStyle/>
          <a:p>
            <a:pPr marL="342900" indent="-342900">
              <a:buAutoNum type="arabicPeriod"/>
            </a:pPr>
            <a:r>
              <a:rPr lang="sr-Latn-RS" dirty="0"/>
              <a:t>I work∅</a:t>
            </a:r>
          </a:p>
          <a:p>
            <a:pPr marL="342900" indent="-342900">
              <a:buAutoNum type="arabicPeriod"/>
            </a:pPr>
            <a:r>
              <a:rPr lang="sr-Latn-RS" dirty="0"/>
              <a:t>You work∅</a:t>
            </a:r>
          </a:p>
          <a:p>
            <a:pPr marL="342900" indent="-342900">
              <a:buAutoNum type="arabicPeriod"/>
            </a:pPr>
            <a:r>
              <a:rPr lang="sr-Latn-RS" dirty="0"/>
              <a:t>He/she workS</a:t>
            </a:r>
          </a:p>
          <a:p>
            <a:endParaRPr lang="sr-Latn-RS" dirty="0"/>
          </a:p>
          <a:p>
            <a:endParaRPr lang="sr-Latn-RS" dirty="0"/>
          </a:p>
          <a:p>
            <a:r>
              <a:rPr lang="sr-Latn-RS" dirty="0"/>
              <a:t>1. We work∅</a:t>
            </a:r>
          </a:p>
          <a:p>
            <a:r>
              <a:rPr lang="sr-Latn-RS" dirty="0"/>
              <a:t>2. You work∅</a:t>
            </a:r>
          </a:p>
          <a:p>
            <a:r>
              <a:rPr lang="sr-Latn-RS" dirty="0"/>
              <a:t>3. They work∅</a:t>
            </a:r>
            <a:endParaRPr lang="sr-Latn-RS" b="1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A006500-A37D-A5CC-638D-C64208A8236A}"/>
              </a:ext>
            </a:extLst>
          </p:cNvPr>
          <p:cNvSpPr txBox="1"/>
          <p:nvPr/>
        </p:nvSpPr>
        <p:spPr>
          <a:xfrm>
            <a:off x="3346881" y="3429000"/>
            <a:ext cx="816153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RS" sz="2400" dirty="0"/>
              <a:t>Present simple tense of the verb </a:t>
            </a:r>
            <a:r>
              <a:rPr lang="sr-Latn-RS" sz="2400" b="1" dirty="0"/>
              <a:t>to do </a:t>
            </a:r>
            <a:r>
              <a:rPr lang="sr-Latn-RS" sz="2400" dirty="0"/>
              <a:t>+ </a:t>
            </a:r>
            <a:r>
              <a:rPr lang="sr-Latn-RS" sz="2400" dirty="0">
                <a:highlight>
                  <a:srgbClr val="C0C0C0"/>
                </a:highlight>
              </a:rPr>
              <a:t>inversion</a:t>
            </a:r>
            <a:r>
              <a:rPr lang="sr-Latn-RS" sz="2400" dirty="0"/>
              <a:t> + </a:t>
            </a:r>
            <a:r>
              <a:rPr lang="sr-Latn-RS" sz="2400" dirty="0">
                <a:solidFill>
                  <a:srgbClr val="7030A0"/>
                </a:solidFill>
              </a:rPr>
              <a:t>infinitive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2DBD599-F79B-CE6B-29E0-B268AB464B80}"/>
              </a:ext>
            </a:extLst>
          </p:cNvPr>
          <p:cNvSpPr txBox="1"/>
          <p:nvPr/>
        </p:nvSpPr>
        <p:spPr>
          <a:xfrm>
            <a:off x="3755254" y="3893943"/>
            <a:ext cx="775316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sr-Latn-RS" dirty="0"/>
              <a:t>I </a:t>
            </a:r>
            <a:r>
              <a:rPr lang="sr-Latn-RS" b="1" dirty="0"/>
              <a:t>do</a:t>
            </a:r>
            <a:r>
              <a:rPr lang="sr-Latn-RS" dirty="0"/>
              <a:t> </a:t>
            </a:r>
            <a:r>
              <a:rPr lang="sr-Latn-RS" dirty="0">
                <a:solidFill>
                  <a:srgbClr val="7030A0"/>
                </a:solidFill>
              </a:rPr>
              <a:t>work</a:t>
            </a:r>
            <a:r>
              <a:rPr lang="sr-Latn-RS" dirty="0"/>
              <a:t> -&gt; </a:t>
            </a:r>
            <a:r>
              <a:rPr lang="sr-Latn-RS" dirty="0">
                <a:highlight>
                  <a:srgbClr val="C0C0C0"/>
                </a:highlight>
              </a:rPr>
              <a:t>Do I</a:t>
            </a:r>
            <a:r>
              <a:rPr lang="sr-Latn-RS" dirty="0"/>
              <a:t> </a:t>
            </a:r>
            <a:r>
              <a:rPr lang="sr-Latn-RS" dirty="0">
                <a:solidFill>
                  <a:srgbClr val="7030A0"/>
                </a:solidFill>
              </a:rPr>
              <a:t>work</a:t>
            </a:r>
            <a:r>
              <a:rPr lang="sr-Latn-RS" dirty="0"/>
              <a:t>?			1. We </a:t>
            </a:r>
            <a:r>
              <a:rPr lang="sr-Latn-RS" b="1" dirty="0"/>
              <a:t>do </a:t>
            </a:r>
            <a:r>
              <a:rPr lang="sr-Latn-RS" dirty="0">
                <a:solidFill>
                  <a:srgbClr val="7030A0"/>
                </a:solidFill>
              </a:rPr>
              <a:t>work</a:t>
            </a:r>
            <a:r>
              <a:rPr lang="sr-Latn-RS" dirty="0"/>
              <a:t> -&gt; </a:t>
            </a:r>
            <a:r>
              <a:rPr lang="sr-Latn-RS" dirty="0">
                <a:highlight>
                  <a:srgbClr val="C0C0C0"/>
                </a:highlight>
              </a:rPr>
              <a:t>Do we </a:t>
            </a:r>
            <a:r>
              <a:rPr lang="sr-Latn-RS" dirty="0">
                <a:solidFill>
                  <a:srgbClr val="7030A0"/>
                </a:solidFill>
              </a:rPr>
              <a:t>work</a:t>
            </a:r>
          </a:p>
          <a:p>
            <a:pPr marL="342900" indent="-342900">
              <a:buAutoNum type="arabicPeriod"/>
            </a:pPr>
            <a:r>
              <a:rPr lang="sr-Latn-RS" dirty="0"/>
              <a:t>You </a:t>
            </a:r>
            <a:r>
              <a:rPr lang="sr-Latn-RS" b="1" dirty="0"/>
              <a:t>do</a:t>
            </a:r>
            <a:r>
              <a:rPr lang="sr-Latn-RS" dirty="0"/>
              <a:t> </a:t>
            </a:r>
            <a:r>
              <a:rPr lang="sr-Latn-RS" dirty="0">
                <a:solidFill>
                  <a:srgbClr val="7030A0"/>
                </a:solidFill>
              </a:rPr>
              <a:t>work</a:t>
            </a:r>
            <a:r>
              <a:rPr lang="sr-Latn-RS" dirty="0"/>
              <a:t> -&gt; </a:t>
            </a:r>
            <a:r>
              <a:rPr lang="sr-Latn-RS" dirty="0">
                <a:highlight>
                  <a:srgbClr val="C0C0C0"/>
                </a:highlight>
              </a:rPr>
              <a:t>Do you </a:t>
            </a:r>
            <a:r>
              <a:rPr lang="sr-Latn-RS" dirty="0">
                <a:solidFill>
                  <a:srgbClr val="7030A0"/>
                </a:solidFill>
              </a:rPr>
              <a:t>work</a:t>
            </a:r>
            <a:r>
              <a:rPr lang="sr-Latn-RS" dirty="0"/>
              <a:t>?		2. You </a:t>
            </a:r>
            <a:r>
              <a:rPr lang="sr-Latn-RS" b="1" dirty="0"/>
              <a:t>do</a:t>
            </a:r>
            <a:r>
              <a:rPr lang="sr-Latn-RS" dirty="0"/>
              <a:t> </a:t>
            </a:r>
            <a:r>
              <a:rPr lang="sr-Latn-RS" dirty="0">
                <a:solidFill>
                  <a:srgbClr val="7030A0"/>
                </a:solidFill>
              </a:rPr>
              <a:t>work</a:t>
            </a:r>
          </a:p>
          <a:p>
            <a:pPr marL="342900" indent="-342900">
              <a:buAutoNum type="arabicPeriod"/>
            </a:pPr>
            <a:r>
              <a:rPr lang="sr-Latn-RS" dirty="0"/>
              <a:t>He </a:t>
            </a:r>
            <a:r>
              <a:rPr lang="sr-Latn-RS" b="1" dirty="0"/>
              <a:t>does</a:t>
            </a:r>
            <a:r>
              <a:rPr lang="sr-Latn-RS" dirty="0"/>
              <a:t> </a:t>
            </a:r>
            <a:r>
              <a:rPr lang="sr-Latn-RS" dirty="0">
                <a:solidFill>
                  <a:srgbClr val="7030A0"/>
                </a:solidFill>
              </a:rPr>
              <a:t>work</a:t>
            </a:r>
            <a:r>
              <a:rPr lang="sr-Latn-RS" dirty="0"/>
              <a:t> -&gt; ?				3. They </a:t>
            </a:r>
            <a:r>
              <a:rPr lang="sr-Latn-RS" b="1" dirty="0"/>
              <a:t>do</a:t>
            </a:r>
            <a:r>
              <a:rPr lang="sr-Latn-RS" dirty="0"/>
              <a:t> </a:t>
            </a:r>
            <a:r>
              <a:rPr lang="sr-Latn-RS" dirty="0">
                <a:solidFill>
                  <a:srgbClr val="7030A0"/>
                </a:solidFill>
              </a:rPr>
              <a:t>work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49D4E68-38AA-E224-89D9-5D91E8E9BEDC}"/>
              </a:ext>
            </a:extLst>
          </p:cNvPr>
          <p:cNvSpPr txBox="1"/>
          <p:nvPr/>
        </p:nvSpPr>
        <p:spPr>
          <a:xfrm>
            <a:off x="2963661" y="5022503"/>
            <a:ext cx="854475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RS" sz="2400" dirty="0"/>
              <a:t>Same process as for the questions + </a:t>
            </a:r>
            <a:r>
              <a:rPr lang="sr-Latn-RS" sz="2400" dirty="0">
                <a:highlight>
                  <a:srgbClr val="00FFFF"/>
                </a:highlight>
              </a:rPr>
              <a:t>not</a:t>
            </a:r>
            <a:r>
              <a:rPr lang="sr-Latn-RS" sz="2400" dirty="0"/>
              <a:t>, but leave out the inversion!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707E5D04-78E2-3AA4-B714-F13AD6D5DFEF}"/>
              </a:ext>
            </a:extLst>
          </p:cNvPr>
          <p:cNvSpPr txBox="1"/>
          <p:nvPr/>
        </p:nvSpPr>
        <p:spPr>
          <a:xfrm>
            <a:off x="2963662" y="5484168"/>
            <a:ext cx="687279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sr-Latn-RS" dirty="0"/>
              <a:t>I </a:t>
            </a:r>
            <a:r>
              <a:rPr lang="sr-Latn-RS" b="1" dirty="0"/>
              <a:t>do </a:t>
            </a:r>
            <a:r>
              <a:rPr lang="sr-Latn-RS" dirty="0">
                <a:highlight>
                  <a:srgbClr val="00FFFF"/>
                </a:highlight>
              </a:rPr>
              <a:t>not</a:t>
            </a:r>
            <a:r>
              <a:rPr lang="sr-Latn-RS" dirty="0"/>
              <a:t> </a:t>
            </a:r>
            <a:r>
              <a:rPr lang="sr-Latn-RS" dirty="0">
                <a:solidFill>
                  <a:srgbClr val="7030A0"/>
                </a:solidFill>
              </a:rPr>
              <a:t>work</a:t>
            </a:r>
            <a:r>
              <a:rPr lang="sr-Latn-RS" dirty="0"/>
              <a:t>			1. We </a:t>
            </a:r>
            <a:r>
              <a:rPr lang="sr-Latn-RS" b="1" dirty="0"/>
              <a:t>do</a:t>
            </a:r>
            <a:r>
              <a:rPr lang="sr-Latn-RS" dirty="0"/>
              <a:t> </a:t>
            </a:r>
            <a:r>
              <a:rPr lang="sr-Latn-RS" dirty="0">
                <a:highlight>
                  <a:srgbClr val="00FFFF"/>
                </a:highlight>
              </a:rPr>
              <a:t>not</a:t>
            </a:r>
            <a:r>
              <a:rPr lang="sr-Latn-RS" dirty="0"/>
              <a:t> </a:t>
            </a:r>
            <a:r>
              <a:rPr lang="sr-Latn-RS" dirty="0">
                <a:solidFill>
                  <a:srgbClr val="7030A0"/>
                </a:solidFill>
              </a:rPr>
              <a:t>work</a:t>
            </a:r>
          </a:p>
          <a:p>
            <a:pPr marL="342900" indent="-342900">
              <a:buAutoNum type="arabicPeriod"/>
            </a:pPr>
            <a:r>
              <a:rPr lang="sr-Latn-RS" dirty="0"/>
              <a:t>You </a:t>
            </a:r>
            <a:r>
              <a:rPr lang="sr-Latn-RS" b="1" dirty="0"/>
              <a:t>do </a:t>
            </a:r>
            <a:r>
              <a:rPr lang="sr-Latn-RS" dirty="0">
                <a:highlight>
                  <a:srgbClr val="00FFFF"/>
                </a:highlight>
              </a:rPr>
              <a:t>not</a:t>
            </a:r>
            <a:r>
              <a:rPr lang="sr-Latn-RS" dirty="0"/>
              <a:t> </a:t>
            </a:r>
            <a:r>
              <a:rPr lang="sr-Latn-RS" dirty="0">
                <a:solidFill>
                  <a:srgbClr val="7030A0"/>
                </a:solidFill>
              </a:rPr>
              <a:t>work</a:t>
            </a:r>
            <a:r>
              <a:rPr lang="sr-Latn-RS" dirty="0"/>
              <a:t>		2. You </a:t>
            </a:r>
            <a:r>
              <a:rPr lang="sr-Latn-RS" b="1" dirty="0"/>
              <a:t>do</a:t>
            </a:r>
            <a:r>
              <a:rPr lang="sr-Latn-RS" dirty="0"/>
              <a:t> </a:t>
            </a:r>
            <a:r>
              <a:rPr lang="sr-Latn-RS" dirty="0">
                <a:highlight>
                  <a:srgbClr val="00FFFF"/>
                </a:highlight>
              </a:rPr>
              <a:t>not</a:t>
            </a:r>
            <a:r>
              <a:rPr lang="sr-Latn-RS" dirty="0"/>
              <a:t> </a:t>
            </a:r>
            <a:r>
              <a:rPr lang="sr-Latn-RS" dirty="0">
                <a:solidFill>
                  <a:srgbClr val="7030A0"/>
                </a:solidFill>
              </a:rPr>
              <a:t>work</a:t>
            </a:r>
          </a:p>
          <a:p>
            <a:pPr marL="342900" indent="-342900">
              <a:buAutoNum type="arabicPeriod"/>
            </a:pPr>
            <a:r>
              <a:rPr lang="sr-Latn-RS" dirty="0"/>
              <a:t>He </a:t>
            </a:r>
            <a:r>
              <a:rPr lang="sr-Latn-RS" b="1" dirty="0"/>
              <a:t>does </a:t>
            </a:r>
            <a:r>
              <a:rPr lang="sr-Latn-RS" dirty="0">
                <a:highlight>
                  <a:srgbClr val="00FFFF"/>
                </a:highlight>
              </a:rPr>
              <a:t>not</a:t>
            </a:r>
            <a:r>
              <a:rPr lang="sr-Latn-RS" dirty="0"/>
              <a:t> </a:t>
            </a:r>
            <a:r>
              <a:rPr lang="sr-Latn-RS" dirty="0">
                <a:solidFill>
                  <a:srgbClr val="7030A0"/>
                </a:solidFill>
              </a:rPr>
              <a:t>work</a:t>
            </a:r>
            <a:r>
              <a:rPr lang="sr-Latn-RS" dirty="0"/>
              <a:t>		3.  They </a:t>
            </a:r>
            <a:r>
              <a:rPr lang="sr-Latn-RS" b="1" dirty="0"/>
              <a:t>do</a:t>
            </a:r>
            <a:r>
              <a:rPr lang="sr-Latn-RS" dirty="0"/>
              <a:t> </a:t>
            </a:r>
            <a:r>
              <a:rPr lang="sr-Latn-RS" dirty="0">
                <a:highlight>
                  <a:srgbClr val="00FFFF"/>
                </a:highlight>
              </a:rPr>
              <a:t>not</a:t>
            </a:r>
            <a:r>
              <a:rPr lang="sr-Latn-RS" dirty="0"/>
              <a:t> </a:t>
            </a:r>
            <a:r>
              <a:rPr lang="sr-Latn-RS" dirty="0">
                <a:solidFill>
                  <a:srgbClr val="7030A0"/>
                </a:solidFill>
              </a:rPr>
              <a:t>work</a:t>
            </a:r>
          </a:p>
        </p:txBody>
      </p:sp>
    </p:spTree>
    <p:extLst>
      <p:ext uri="{BB962C8B-B14F-4D97-AF65-F5344CB8AC3E}">
        <p14:creationId xmlns:p14="http://schemas.microsoft.com/office/powerpoint/2010/main" val="39168464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7" grpId="0"/>
      <p:bldP spid="9" grpId="0"/>
      <p:bldP spid="1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434A9A-F756-2FAB-5495-5B0859C6F3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b="1" dirty="0"/>
              <a:t>Present Simple </a:t>
            </a:r>
            <a:r>
              <a:rPr lang="sr-Latn-RS" dirty="0"/>
              <a:t>– When do we use it?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72BE25-40EE-79AC-E526-1E8C46200E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6800" y="1855433"/>
            <a:ext cx="10341006" cy="4483223"/>
          </a:xfrm>
        </p:spPr>
        <p:txBody>
          <a:bodyPr>
            <a:normAutofit/>
          </a:bodyPr>
          <a:lstStyle/>
          <a:p>
            <a:r>
              <a:rPr lang="sr-Latn-RS" sz="3000" b="1" u="sng" dirty="0"/>
              <a:t>Facts</a:t>
            </a:r>
          </a:p>
          <a:p>
            <a:pPr lvl="1"/>
            <a:endParaRPr lang="sr-Latn-RS" sz="2600" dirty="0"/>
          </a:p>
          <a:p>
            <a:r>
              <a:rPr lang="sr-Latn-RS" sz="3000" b="1" u="sng" dirty="0"/>
              <a:t>Habits</a:t>
            </a:r>
          </a:p>
          <a:p>
            <a:endParaRPr lang="sr-Latn-RS" sz="2800" dirty="0"/>
          </a:p>
          <a:p>
            <a:r>
              <a:rPr lang="sr-Latn-RS" sz="3000" b="1" u="sng" dirty="0"/>
              <a:t>General statements</a:t>
            </a:r>
          </a:p>
          <a:p>
            <a:endParaRPr lang="sr-Latn-RS" sz="2800" dirty="0"/>
          </a:p>
          <a:p>
            <a:r>
              <a:rPr lang="sr-Latn-RS" sz="3000" b="1" u="sng" dirty="0"/>
              <a:t>100% certain future actions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9CF8EF9-C73B-FED3-D4DB-02FDDAD6D5DF}"/>
              </a:ext>
            </a:extLst>
          </p:cNvPr>
          <p:cNvSpPr txBox="1"/>
          <p:nvPr/>
        </p:nvSpPr>
        <p:spPr>
          <a:xfrm>
            <a:off x="319594" y="2376168"/>
            <a:ext cx="1146107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RS" sz="2800" dirty="0"/>
              <a:t>Water </a:t>
            </a:r>
            <a:r>
              <a:rPr lang="sr-Latn-RS" sz="2800" b="1" i="1" dirty="0"/>
              <a:t>boils </a:t>
            </a:r>
            <a:r>
              <a:rPr lang="sr-Latn-RS" sz="2800" dirty="0"/>
              <a:t>at 100°C.	/	Good transport </a:t>
            </a:r>
            <a:r>
              <a:rPr lang="sr-Latn-RS" sz="2800" b="1" i="1" dirty="0"/>
              <a:t>facilitates</a:t>
            </a:r>
            <a:r>
              <a:rPr lang="sr-Latn-RS" sz="2800" dirty="0"/>
              <a:t> the distribution of goods.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A51A824-F519-8E0E-3693-F512ECB9602A}"/>
              </a:ext>
            </a:extLst>
          </p:cNvPr>
          <p:cNvSpPr txBox="1"/>
          <p:nvPr/>
        </p:nvSpPr>
        <p:spPr>
          <a:xfrm>
            <a:off x="348450" y="3420123"/>
            <a:ext cx="1177770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RS" sz="2800" dirty="0"/>
              <a:t>I always </a:t>
            </a:r>
            <a:r>
              <a:rPr lang="sr-Latn-RS" sz="2800" b="1" i="1" dirty="0"/>
              <a:t>eat</a:t>
            </a:r>
            <a:r>
              <a:rPr lang="sr-Latn-RS" sz="2800" dirty="0"/>
              <a:t> breakfast when I wake up.	/	Every day he </a:t>
            </a:r>
            <a:r>
              <a:rPr lang="sr-Latn-RS" sz="2800" b="1" i="1" dirty="0"/>
              <a:t>takes</a:t>
            </a:r>
            <a:r>
              <a:rPr lang="sr-Latn-RS" sz="2800" dirty="0"/>
              <a:t> the tram to work.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902DD9E-7244-EB81-6ED5-13A53805A251}"/>
              </a:ext>
            </a:extLst>
          </p:cNvPr>
          <p:cNvSpPr txBox="1"/>
          <p:nvPr/>
        </p:nvSpPr>
        <p:spPr>
          <a:xfrm>
            <a:off x="421687" y="4518733"/>
            <a:ext cx="1088402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RS" sz="2800" dirty="0"/>
              <a:t>You all </a:t>
            </a:r>
            <a:r>
              <a:rPr lang="sr-Latn-RS" sz="2800" b="1" i="1" dirty="0"/>
              <a:t>speak</a:t>
            </a:r>
            <a:r>
              <a:rPr lang="sr-Latn-RS" sz="2800" dirty="0"/>
              <a:t> English well.	/	She generally </a:t>
            </a:r>
            <a:r>
              <a:rPr lang="sr-Latn-RS" sz="2800" b="1" i="1" dirty="0"/>
              <a:t>finds</a:t>
            </a:r>
            <a:r>
              <a:rPr lang="sr-Latn-RS" sz="2800" dirty="0"/>
              <a:t> people confusing.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CF9AA95-4D64-44A3-7B91-011B8E40A53E}"/>
              </a:ext>
            </a:extLst>
          </p:cNvPr>
          <p:cNvSpPr txBox="1"/>
          <p:nvPr/>
        </p:nvSpPr>
        <p:spPr>
          <a:xfrm>
            <a:off x="348450" y="5599589"/>
            <a:ext cx="1123025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RS" sz="2800" dirty="0"/>
              <a:t>We </a:t>
            </a:r>
            <a:r>
              <a:rPr lang="sr-Latn-RS" sz="2800" b="1" i="1" dirty="0"/>
              <a:t>attack </a:t>
            </a:r>
            <a:r>
              <a:rPr lang="sr-Latn-RS" sz="2800" dirty="0"/>
              <a:t>at dawn!	/	I </a:t>
            </a:r>
            <a:r>
              <a:rPr lang="sr-Latn-RS" sz="2800" b="1" i="1" dirty="0"/>
              <a:t>go</a:t>
            </a:r>
            <a:r>
              <a:rPr lang="sr-Latn-RS" sz="2800" dirty="0"/>
              <a:t> home this Friday, but I </a:t>
            </a:r>
            <a:r>
              <a:rPr lang="sr-Latn-RS" sz="2800" b="1" i="1" dirty="0"/>
              <a:t>come back </a:t>
            </a:r>
            <a:r>
              <a:rPr lang="sr-Latn-RS" sz="2800" dirty="0"/>
              <a:t>two days later.</a:t>
            </a:r>
          </a:p>
        </p:txBody>
      </p:sp>
    </p:spTree>
    <p:extLst>
      <p:ext uri="{BB962C8B-B14F-4D97-AF65-F5344CB8AC3E}">
        <p14:creationId xmlns:p14="http://schemas.microsoft.com/office/powerpoint/2010/main" val="20976544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201C23-6D53-A576-C68B-F1B6E7DBFA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642595"/>
            <a:ext cx="10058400" cy="1035286"/>
          </a:xfrm>
        </p:spPr>
        <p:txBody>
          <a:bodyPr/>
          <a:lstStyle/>
          <a:p>
            <a:r>
              <a:rPr lang="sr-Latn-RS" b="1" dirty="0"/>
              <a:t>Past Simple </a:t>
            </a:r>
            <a:r>
              <a:rPr lang="sr-Latn-RS" dirty="0"/>
              <a:t>– How do we make it?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9DA5AC-52DE-A9BE-E616-647B7AC3FB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3581" y="1677881"/>
            <a:ext cx="10441619" cy="4838329"/>
          </a:xfrm>
        </p:spPr>
        <p:txBody>
          <a:bodyPr>
            <a:normAutofit/>
          </a:bodyPr>
          <a:lstStyle/>
          <a:p>
            <a:r>
              <a:rPr lang="sr-Latn-RS" sz="3000" dirty="0"/>
              <a:t>Statements</a:t>
            </a:r>
          </a:p>
          <a:p>
            <a:endParaRPr lang="sr-Latn-RS" sz="3000" dirty="0"/>
          </a:p>
          <a:p>
            <a:endParaRPr lang="sr-Latn-RS" sz="3000" dirty="0"/>
          </a:p>
          <a:p>
            <a:r>
              <a:rPr lang="sr-Latn-RS" sz="3000" dirty="0"/>
              <a:t>Questions</a:t>
            </a:r>
          </a:p>
          <a:p>
            <a:endParaRPr lang="sr-Latn-RS" sz="3000" dirty="0"/>
          </a:p>
          <a:p>
            <a:endParaRPr lang="sr-Latn-RS" sz="3000" dirty="0"/>
          </a:p>
          <a:p>
            <a:r>
              <a:rPr lang="sr-Latn-RS" sz="3000" dirty="0"/>
              <a:t>Negations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14BB3BF-0B09-F970-2BAF-0BAC46948A1F}"/>
              </a:ext>
            </a:extLst>
          </p:cNvPr>
          <p:cNvSpPr txBox="1"/>
          <p:nvPr/>
        </p:nvSpPr>
        <p:spPr>
          <a:xfrm>
            <a:off x="3346881" y="1766657"/>
            <a:ext cx="804316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sr-Latn-RS" sz="2400" dirty="0">
                <a:solidFill>
                  <a:prstClr val="black"/>
                </a:solidFill>
                <a:latin typeface="Garamond" panose="02020404030301010803"/>
              </a:rPr>
              <a:t>T</a:t>
            </a:r>
            <a:r>
              <a:rPr kumimoji="0" lang="sr-Latn-R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aramond" panose="02020404030301010803"/>
                <a:ea typeface="+mn-ea"/>
                <a:cs typeface="+mn-cs"/>
              </a:rPr>
              <a:t>he bare infinitive</a:t>
            </a:r>
            <a:r>
              <a:rPr kumimoji="0" lang="sr-Latn-RS" sz="2400" b="0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aramond" panose="02020404030301010803"/>
                <a:ea typeface="+mn-ea"/>
                <a:cs typeface="+mn-cs"/>
              </a:rPr>
              <a:t> + -ed for </a:t>
            </a:r>
            <a:r>
              <a:rPr kumimoji="0" lang="sr-Latn-RS" sz="2400" b="0" i="0" u="sng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aramond" panose="02020404030301010803"/>
                <a:ea typeface="+mn-ea"/>
                <a:cs typeface="+mn-cs"/>
              </a:rPr>
              <a:t>regular</a:t>
            </a:r>
            <a:r>
              <a:rPr kumimoji="0" lang="sr-Latn-RS" sz="2400" b="0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aramond" panose="02020404030301010803"/>
                <a:ea typeface="+mn-ea"/>
                <a:cs typeface="+mn-cs"/>
              </a:rPr>
              <a:t> verbs</a:t>
            </a:r>
            <a:endParaRPr kumimoji="0" lang="sr-Latn-R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aramond" panose="02020404030301010803"/>
              <a:ea typeface="+mn-ea"/>
              <a:cs typeface="+mn-cs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54F3C5A-CF8A-BF39-ADB0-82FB3219FBA5}"/>
              </a:ext>
            </a:extLst>
          </p:cNvPr>
          <p:cNvSpPr txBox="1"/>
          <p:nvPr/>
        </p:nvSpPr>
        <p:spPr>
          <a:xfrm>
            <a:off x="4169545" y="2344497"/>
            <a:ext cx="3852909" cy="1477328"/>
          </a:xfrm>
          <a:prstGeom prst="rect">
            <a:avLst/>
          </a:prstGeom>
          <a:noFill/>
        </p:spPr>
        <p:txBody>
          <a:bodyPr wrap="square" numCol="2" rtlCol="0">
            <a:spAutoFit/>
          </a:bodyPr>
          <a:lstStyle/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r>
              <a:rPr kumimoji="0" lang="sr-Latn-R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aramond" panose="02020404030301010803"/>
                <a:ea typeface="+mn-ea"/>
                <a:cs typeface="+mn-cs"/>
              </a:rPr>
              <a:t>I work</a:t>
            </a:r>
            <a:r>
              <a:rPr kumimoji="0" lang="sr-Latn-RS" sz="18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Garamond" panose="02020404030301010803"/>
                <a:ea typeface="+mn-ea"/>
                <a:cs typeface="+mn-cs"/>
              </a:rPr>
              <a:t>ed</a:t>
            </a:r>
          </a:p>
          <a:p>
            <a:pPr marL="342900" lvl="0" indent="-342900">
              <a:buFontTx/>
              <a:buAutoNum type="arabicPeriod"/>
            </a:pPr>
            <a:r>
              <a:rPr kumimoji="0" lang="sr-Latn-R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aramond" panose="02020404030301010803"/>
                <a:ea typeface="+mn-ea"/>
                <a:cs typeface="+mn-cs"/>
              </a:rPr>
              <a:t>You work</a:t>
            </a:r>
            <a:r>
              <a:rPr lang="sr-Latn-RS" dirty="0">
                <a:solidFill>
                  <a:srgbClr val="7030A0"/>
                </a:solidFill>
              </a:rPr>
              <a:t>ed</a:t>
            </a:r>
            <a:endParaRPr kumimoji="0" lang="sr-Latn-R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aramond" panose="02020404030301010803"/>
              <a:ea typeface="+mn-ea"/>
              <a:cs typeface="+mn-cs"/>
            </a:endParaRPr>
          </a:p>
          <a:p>
            <a:pPr marL="342900" lvl="0" indent="-342900">
              <a:buFontTx/>
              <a:buAutoNum type="arabicPeriod"/>
            </a:pPr>
            <a:r>
              <a:rPr kumimoji="0" lang="sr-Latn-R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aramond" panose="02020404030301010803"/>
                <a:ea typeface="+mn-ea"/>
                <a:cs typeface="+mn-cs"/>
              </a:rPr>
              <a:t>He/she work</a:t>
            </a:r>
            <a:r>
              <a:rPr lang="sr-Latn-RS" dirty="0">
                <a:solidFill>
                  <a:srgbClr val="7030A0"/>
                </a:solidFill>
              </a:rPr>
              <a:t>ed</a:t>
            </a:r>
            <a:endParaRPr kumimoji="0" lang="sr-Latn-R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aramond" panose="02020404030301010803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r-Latn-R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aramond" panose="02020404030301010803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r-Latn-R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aramond" panose="02020404030301010803"/>
              <a:ea typeface="+mn-ea"/>
              <a:cs typeface="+mn-cs"/>
            </a:endParaRPr>
          </a:p>
          <a:p>
            <a:pPr lvl="0"/>
            <a:r>
              <a:rPr kumimoji="0" lang="sr-Latn-R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aramond" panose="02020404030301010803"/>
                <a:ea typeface="+mn-ea"/>
                <a:cs typeface="+mn-cs"/>
              </a:rPr>
              <a:t>1. We work</a:t>
            </a:r>
            <a:r>
              <a:rPr lang="sr-Latn-RS" dirty="0">
                <a:solidFill>
                  <a:srgbClr val="7030A0"/>
                </a:solidFill>
              </a:rPr>
              <a:t>ed</a:t>
            </a:r>
            <a:endParaRPr kumimoji="0" lang="sr-Latn-R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aramond" panose="02020404030301010803"/>
              <a:ea typeface="+mn-ea"/>
              <a:cs typeface="+mn-cs"/>
            </a:endParaRPr>
          </a:p>
          <a:p>
            <a:pPr lvl="0"/>
            <a:r>
              <a:rPr kumimoji="0" lang="sr-Latn-R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aramond" panose="02020404030301010803"/>
                <a:ea typeface="+mn-ea"/>
                <a:cs typeface="+mn-cs"/>
              </a:rPr>
              <a:t>2. You work</a:t>
            </a:r>
            <a:r>
              <a:rPr lang="sr-Latn-RS" dirty="0">
                <a:solidFill>
                  <a:srgbClr val="7030A0"/>
                </a:solidFill>
              </a:rPr>
              <a:t>ed</a:t>
            </a:r>
            <a:endParaRPr kumimoji="0" lang="sr-Latn-R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aramond" panose="02020404030301010803"/>
              <a:ea typeface="+mn-ea"/>
              <a:cs typeface="+mn-cs"/>
            </a:endParaRPr>
          </a:p>
          <a:p>
            <a:pPr lvl="0"/>
            <a:r>
              <a:rPr kumimoji="0" lang="sr-Latn-R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aramond" panose="02020404030301010803"/>
                <a:ea typeface="+mn-ea"/>
                <a:cs typeface="+mn-cs"/>
              </a:rPr>
              <a:t>3. They work</a:t>
            </a:r>
            <a:r>
              <a:rPr lang="sr-Latn-RS" dirty="0">
                <a:solidFill>
                  <a:srgbClr val="7030A0"/>
                </a:solidFill>
              </a:rPr>
              <a:t>ed</a:t>
            </a:r>
            <a:endParaRPr kumimoji="0" lang="sr-Latn-R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aramond" panose="02020404030301010803"/>
              <a:ea typeface="+mn-ea"/>
              <a:cs typeface="+mn-cs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A006500-A37D-A5CC-638D-C64208A8236A}"/>
              </a:ext>
            </a:extLst>
          </p:cNvPr>
          <p:cNvSpPr txBox="1"/>
          <p:nvPr/>
        </p:nvSpPr>
        <p:spPr>
          <a:xfrm>
            <a:off x="2963661" y="3429000"/>
            <a:ext cx="854475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r-Latn-R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aramond" panose="02020404030301010803"/>
                <a:ea typeface="+mn-ea"/>
                <a:cs typeface="+mn-cs"/>
              </a:rPr>
              <a:t>Past simple tense of the verb </a:t>
            </a:r>
            <a:r>
              <a:rPr kumimoji="0" lang="sr-Latn-R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aramond" panose="02020404030301010803"/>
                <a:ea typeface="+mn-ea"/>
                <a:cs typeface="+mn-cs"/>
              </a:rPr>
              <a:t>to do (aux) </a:t>
            </a:r>
            <a:r>
              <a:rPr kumimoji="0" lang="sr-Latn-R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aramond" panose="02020404030301010803"/>
                <a:ea typeface="+mn-ea"/>
                <a:cs typeface="+mn-cs"/>
              </a:rPr>
              <a:t>+ </a:t>
            </a:r>
            <a:r>
              <a:rPr kumimoji="0" lang="sr-Latn-R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highlight>
                  <a:srgbClr val="C0C0C0"/>
                </a:highlight>
                <a:uLnTx/>
                <a:uFillTx/>
                <a:latin typeface="Garamond" panose="02020404030301010803"/>
                <a:ea typeface="+mn-ea"/>
                <a:cs typeface="+mn-cs"/>
              </a:rPr>
              <a:t>inversion</a:t>
            </a:r>
            <a:r>
              <a:rPr kumimoji="0" lang="sr-Latn-R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aramond" panose="02020404030301010803"/>
                <a:ea typeface="+mn-ea"/>
                <a:cs typeface="+mn-cs"/>
              </a:rPr>
              <a:t> + </a:t>
            </a:r>
            <a:r>
              <a:rPr kumimoji="0" lang="sr-Latn-RS" sz="24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Garamond" panose="02020404030301010803"/>
                <a:ea typeface="+mn-ea"/>
                <a:cs typeface="+mn-cs"/>
              </a:rPr>
              <a:t>infinitive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2DBD599-F79B-CE6B-29E0-B268AB464B80}"/>
              </a:ext>
            </a:extLst>
          </p:cNvPr>
          <p:cNvSpPr txBox="1"/>
          <p:nvPr/>
        </p:nvSpPr>
        <p:spPr>
          <a:xfrm>
            <a:off x="3755254" y="3893943"/>
            <a:ext cx="775316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r>
              <a:rPr kumimoji="0" lang="sr-Latn-R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aramond" panose="02020404030301010803"/>
                <a:ea typeface="+mn-ea"/>
                <a:cs typeface="+mn-cs"/>
              </a:rPr>
              <a:t>I </a:t>
            </a:r>
            <a:r>
              <a:rPr lang="sr-Latn-RS" b="1" dirty="0">
                <a:solidFill>
                  <a:prstClr val="black"/>
                </a:solidFill>
                <a:latin typeface="Garamond" panose="02020404030301010803"/>
              </a:rPr>
              <a:t>did</a:t>
            </a:r>
            <a:r>
              <a:rPr kumimoji="0" lang="sr-Latn-R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aramond" panose="02020404030301010803"/>
                <a:ea typeface="+mn-ea"/>
                <a:cs typeface="+mn-cs"/>
              </a:rPr>
              <a:t> </a:t>
            </a:r>
            <a:r>
              <a:rPr kumimoji="0" lang="sr-Latn-RS" sz="18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Garamond" panose="02020404030301010803"/>
                <a:ea typeface="+mn-ea"/>
                <a:cs typeface="+mn-cs"/>
              </a:rPr>
              <a:t>work</a:t>
            </a:r>
            <a:r>
              <a:rPr kumimoji="0" lang="sr-Latn-R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aramond" panose="02020404030301010803"/>
                <a:ea typeface="+mn-ea"/>
                <a:cs typeface="+mn-cs"/>
              </a:rPr>
              <a:t> -&gt; </a:t>
            </a:r>
            <a:r>
              <a:rPr kumimoji="0" lang="sr-Latn-R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highlight>
                  <a:srgbClr val="C0C0C0"/>
                </a:highlight>
                <a:uLnTx/>
                <a:uFillTx/>
                <a:latin typeface="Garamond" panose="02020404030301010803"/>
                <a:ea typeface="+mn-ea"/>
                <a:cs typeface="+mn-cs"/>
              </a:rPr>
              <a:t>Did I</a:t>
            </a:r>
            <a:r>
              <a:rPr kumimoji="0" lang="sr-Latn-R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aramond" panose="02020404030301010803"/>
                <a:ea typeface="+mn-ea"/>
                <a:cs typeface="+mn-cs"/>
              </a:rPr>
              <a:t> </a:t>
            </a:r>
            <a:r>
              <a:rPr kumimoji="0" lang="sr-Latn-RS" sz="18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Garamond" panose="02020404030301010803"/>
                <a:ea typeface="+mn-ea"/>
                <a:cs typeface="+mn-cs"/>
              </a:rPr>
              <a:t>work</a:t>
            </a:r>
            <a:r>
              <a:rPr kumimoji="0" lang="sr-Latn-R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aramond" panose="02020404030301010803"/>
                <a:ea typeface="+mn-ea"/>
                <a:cs typeface="+mn-cs"/>
              </a:rPr>
              <a:t>?			1. We </a:t>
            </a:r>
            <a:r>
              <a:rPr kumimoji="0" lang="sr-Latn-R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aramond" panose="02020404030301010803"/>
                <a:ea typeface="+mn-ea"/>
                <a:cs typeface="+mn-cs"/>
              </a:rPr>
              <a:t>did </a:t>
            </a:r>
            <a:r>
              <a:rPr kumimoji="0" lang="sr-Latn-RS" sz="18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Garamond" panose="02020404030301010803"/>
                <a:ea typeface="+mn-ea"/>
                <a:cs typeface="+mn-cs"/>
              </a:rPr>
              <a:t>work</a:t>
            </a:r>
            <a:r>
              <a:rPr kumimoji="0" lang="sr-Latn-R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aramond" panose="02020404030301010803"/>
                <a:ea typeface="+mn-ea"/>
                <a:cs typeface="+mn-cs"/>
              </a:rPr>
              <a:t> -&gt; </a:t>
            </a:r>
            <a:r>
              <a:rPr kumimoji="0" lang="sr-Latn-R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highlight>
                  <a:srgbClr val="C0C0C0"/>
                </a:highlight>
                <a:uLnTx/>
                <a:uFillTx/>
                <a:latin typeface="Garamond" panose="02020404030301010803"/>
                <a:ea typeface="+mn-ea"/>
                <a:cs typeface="+mn-cs"/>
              </a:rPr>
              <a:t>Did we </a:t>
            </a:r>
            <a:r>
              <a:rPr kumimoji="0" lang="sr-Latn-RS" sz="18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Garamond" panose="02020404030301010803"/>
                <a:ea typeface="+mn-ea"/>
                <a:cs typeface="+mn-cs"/>
              </a:rPr>
              <a:t>work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r>
              <a:rPr kumimoji="0" lang="sr-Latn-R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aramond" panose="02020404030301010803"/>
                <a:ea typeface="+mn-ea"/>
                <a:cs typeface="+mn-cs"/>
              </a:rPr>
              <a:t>You </a:t>
            </a:r>
            <a:r>
              <a:rPr kumimoji="0" lang="sr-Latn-R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aramond" panose="02020404030301010803"/>
                <a:ea typeface="+mn-ea"/>
                <a:cs typeface="+mn-cs"/>
              </a:rPr>
              <a:t>did</a:t>
            </a:r>
            <a:r>
              <a:rPr kumimoji="0" lang="sr-Latn-R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aramond" panose="02020404030301010803"/>
                <a:ea typeface="+mn-ea"/>
                <a:cs typeface="+mn-cs"/>
              </a:rPr>
              <a:t> </a:t>
            </a:r>
            <a:r>
              <a:rPr kumimoji="0" lang="sr-Latn-RS" sz="18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Garamond" panose="02020404030301010803"/>
                <a:ea typeface="+mn-ea"/>
                <a:cs typeface="+mn-cs"/>
              </a:rPr>
              <a:t>work</a:t>
            </a:r>
            <a:r>
              <a:rPr kumimoji="0" lang="sr-Latn-R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aramond" panose="02020404030301010803"/>
                <a:ea typeface="+mn-ea"/>
                <a:cs typeface="+mn-cs"/>
              </a:rPr>
              <a:t> -&gt; </a:t>
            </a:r>
            <a:r>
              <a:rPr kumimoji="0" lang="sr-Latn-R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highlight>
                  <a:srgbClr val="C0C0C0"/>
                </a:highlight>
                <a:uLnTx/>
                <a:uFillTx/>
                <a:latin typeface="Garamond" panose="02020404030301010803"/>
                <a:ea typeface="+mn-ea"/>
                <a:cs typeface="+mn-cs"/>
              </a:rPr>
              <a:t>Did you </a:t>
            </a:r>
            <a:r>
              <a:rPr kumimoji="0" lang="sr-Latn-RS" sz="18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Garamond" panose="02020404030301010803"/>
                <a:ea typeface="+mn-ea"/>
                <a:cs typeface="+mn-cs"/>
              </a:rPr>
              <a:t>work</a:t>
            </a:r>
            <a:r>
              <a:rPr kumimoji="0" lang="sr-Latn-R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aramond" panose="02020404030301010803"/>
                <a:ea typeface="+mn-ea"/>
                <a:cs typeface="+mn-cs"/>
              </a:rPr>
              <a:t>?	2. You </a:t>
            </a:r>
            <a:r>
              <a:rPr kumimoji="0" lang="sr-Latn-R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aramond" panose="02020404030301010803"/>
                <a:ea typeface="+mn-ea"/>
                <a:cs typeface="+mn-cs"/>
              </a:rPr>
              <a:t>did</a:t>
            </a:r>
            <a:r>
              <a:rPr kumimoji="0" lang="sr-Latn-R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aramond" panose="02020404030301010803"/>
                <a:ea typeface="+mn-ea"/>
                <a:cs typeface="+mn-cs"/>
              </a:rPr>
              <a:t> </a:t>
            </a:r>
            <a:r>
              <a:rPr kumimoji="0" lang="sr-Latn-RS" sz="18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Garamond" panose="02020404030301010803"/>
                <a:ea typeface="+mn-ea"/>
                <a:cs typeface="+mn-cs"/>
              </a:rPr>
              <a:t>work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r>
              <a:rPr kumimoji="0" lang="sr-Latn-R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aramond" panose="02020404030301010803"/>
                <a:ea typeface="+mn-ea"/>
                <a:cs typeface="+mn-cs"/>
              </a:rPr>
              <a:t>He </a:t>
            </a:r>
            <a:r>
              <a:rPr kumimoji="0" lang="sr-Latn-R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aramond" panose="02020404030301010803"/>
                <a:ea typeface="+mn-ea"/>
                <a:cs typeface="+mn-cs"/>
              </a:rPr>
              <a:t>did</a:t>
            </a:r>
            <a:r>
              <a:rPr kumimoji="0" lang="sr-Latn-R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aramond" panose="02020404030301010803"/>
                <a:ea typeface="+mn-ea"/>
                <a:cs typeface="+mn-cs"/>
              </a:rPr>
              <a:t> </a:t>
            </a:r>
            <a:r>
              <a:rPr kumimoji="0" lang="sr-Latn-RS" sz="18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Garamond" panose="02020404030301010803"/>
                <a:ea typeface="+mn-ea"/>
                <a:cs typeface="+mn-cs"/>
              </a:rPr>
              <a:t>work</a:t>
            </a:r>
            <a:r>
              <a:rPr kumimoji="0" lang="sr-Latn-R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aramond" panose="02020404030301010803"/>
                <a:ea typeface="+mn-ea"/>
                <a:cs typeface="+mn-cs"/>
              </a:rPr>
              <a:t> -&gt; ?				3. They </a:t>
            </a:r>
            <a:r>
              <a:rPr kumimoji="0" lang="sr-Latn-R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aramond" panose="02020404030301010803"/>
                <a:ea typeface="+mn-ea"/>
                <a:cs typeface="+mn-cs"/>
              </a:rPr>
              <a:t>did</a:t>
            </a:r>
            <a:r>
              <a:rPr kumimoji="0" lang="sr-Latn-R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aramond" panose="02020404030301010803"/>
                <a:ea typeface="+mn-ea"/>
                <a:cs typeface="+mn-cs"/>
              </a:rPr>
              <a:t> </a:t>
            </a:r>
            <a:r>
              <a:rPr kumimoji="0" lang="sr-Latn-RS" sz="18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Garamond" panose="02020404030301010803"/>
                <a:ea typeface="+mn-ea"/>
                <a:cs typeface="+mn-cs"/>
              </a:rPr>
              <a:t>work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49D4E68-38AA-E224-89D9-5D91E8E9BEDC}"/>
              </a:ext>
            </a:extLst>
          </p:cNvPr>
          <p:cNvSpPr txBox="1"/>
          <p:nvPr/>
        </p:nvSpPr>
        <p:spPr>
          <a:xfrm>
            <a:off x="2963661" y="5022503"/>
            <a:ext cx="854475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r-Latn-R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aramond" panose="02020404030301010803"/>
                <a:ea typeface="+mn-ea"/>
                <a:cs typeface="+mn-cs"/>
              </a:rPr>
              <a:t>Same process as for the questions + </a:t>
            </a:r>
            <a:r>
              <a:rPr kumimoji="0" lang="sr-Latn-R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highlight>
                  <a:srgbClr val="00FFFF"/>
                </a:highlight>
                <a:uLnTx/>
                <a:uFillTx/>
                <a:latin typeface="Garamond" panose="02020404030301010803"/>
                <a:ea typeface="+mn-ea"/>
                <a:cs typeface="+mn-cs"/>
              </a:rPr>
              <a:t>not</a:t>
            </a:r>
            <a:r>
              <a:rPr kumimoji="0" lang="sr-Latn-R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aramond" panose="02020404030301010803"/>
                <a:ea typeface="+mn-ea"/>
                <a:cs typeface="+mn-cs"/>
              </a:rPr>
              <a:t>, but leave out the inversion!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707E5D04-78E2-3AA4-B714-F13AD6D5DFEF}"/>
              </a:ext>
            </a:extLst>
          </p:cNvPr>
          <p:cNvSpPr txBox="1"/>
          <p:nvPr/>
        </p:nvSpPr>
        <p:spPr>
          <a:xfrm>
            <a:off x="2963662" y="5484168"/>
            <a:ext cx="687279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r>
              <a:rPr kumimoji="0" lang="sr-Latn-R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aramond" panose="02020404030301010803"/>
                <a:ea typeface="+mn-ea"/>
                <a:cs typeface="+mn-cs"/>
              </a:rPr>
              <a:t>I </a:t>
            </a:r>
            <a:r>
              <a:rPr kumimoji="0" lang="sr-Latn-R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aramond" panose="02020404030301010803"/>
                <a:ea typeface="+mn-ea"/>
                <a:cs typeface="+mn-cs"/>
              </a:rPr>
              <a:t>did </a:t>
            </a:r>
            <a:r>
              <a:rPr kumimoji="0" lang="sr-Latn-R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highlight>
                  <a:srgbClr val="00FFFF"/>
                </a:highlight>
                <a:uLnTx/>
                <a:uFillTx/>
                <a:latin typeface="Garamond" panose="02020404030301010803"/>
                <a:ea typeface="+mn-ea"/>
                <a:cs typeface="+mn-cs"/>
              </a:rPr>
              <a:t>not</a:t>
            </a:r>
            <a:r>
              <a:rPr kumimoji="0" lang="sr-Latn-R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aramond" panose="02020404030301010803"/>
                <a:ea typeface="+mn-ea"/>
                <a:cs typeface="+mn-cs"/>
              </a:rPr>
              <a:t> </a:t>
            </a:r>
            <a:r>
              <a:rPr kumimoji="0" lang="sr-Latn-RS" sz="18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Garamond" panose="02020404030301010803"/>
                <a:ea typeface="+mn-ea"/>
                <a:cs typeface="+mn-cs"/>
              </a:rPr>
              <a:t>work</a:t>
            </a:r>
            <a:r>
              <a:rPr kumimoji="0" lang="sr-Latn-R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aramond" panose="02020404030301010803"/>
                <a:ea typeface="+mn-ea"/>
                <a:cs typeface="+mn-cs"/>
              </a:rPr>
              <a:t>			1. We </a:t>
            </a:r>
            <a:r>
              <a:rPr kumimoji="0" lang="sr-Latn-R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aramond" panose="02020404030301010803"/>
                <a:ea typeface="+mn-ea"/>
                <a:cs typeface="+mn-cs"/>
              </a:rPr>
              <a:t>did</a:t>
            </a:r>
            <a:r>
              <a:rPr kumimoji="0" lang="sr-Latn-R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aramond" panose="02020404030301010803"/>
                <a:ea typeface="+mn-ea"/>
                <a:cs typeface="+mn-cs"/>
              </a:rPr>
              <a:t> </a:t>
            </a:r>
            <a:r>
              <a:rPr kumimoji="0" lang="sr-Latn-R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highlight>
                  <a:srgbClr val="00FFFF"/>
                </a:highlight>
                <a:uLnTx/>
                <a:uFillTx/>
                <a:latin typeface="Garamond" panose="02020404030301010803"/>
                <a:ea typeface="+mn-ea"/>
                <a:cs typeface="+mn-cs"/>
              </a:rPr>
              <a:t>not</a:t>
            </a:r>
            <a:r>
              <a:rPr kumimoji="0" lang="sr-Latn-R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aramond" panose="02020404030301010803"/>
                <a:ea typeface="+mn-ea"/>
                <a:cs typeface="+mn-cs"/>
              </a:rPr>
              <a:t> </a:t>
            </a:r>
            <a:r>
              <a:rPr kumimoji="0" lang="sr-Latn-RS" sz="18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Garamond" panose="02020404030301010803"/>
                <a:ea typeface="+mn-ea"/>
                <a:cs typeface="+mn-cs"/>
              </a:rPr>
              <a:t>work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r>
              <a:rPr kumimoji="0" lang="sr-Latn-R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aramond" panose="02020404030301010803"/>
                <a:ea typeface="+mn-ea"/>
                <a:cs typeface="+mn-cs"/>
              </a:rPr>
              <a:t>You </a:t>
            </a:r>
            <a:r>
              <a:rPr kumimoji="0" lang="sr-Latn-R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aramond" panose="02020404030301010803"/>
                <a:ea typeface="+mn-ea"/>
                <a:cs typeface="+mn-cs"/>
              </a:rPr>
              <a:t>did </a:t>
            </a:r>
            <a:r>
              <a:rPr kumimoji="0" lang="sr-Latn-R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highlight>
                  <a:srgbClr val="00FFFF"/>
                </a:highlight>
                <a:uLnTx/>
                <a:uFillTx/>
                <a:latin typeface="Garamond" panose="02020404030301010803"/>
                <a:ea typeface="+mn-ea"/>
                <a:cs typeface="+mn-cs"/>
              </a:rPr>
              <a:t>not</a:t>
            </a:r>
            <a:r>
              <a:rPr kumimoji="0" lang="sr-Latn-R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aramond" panose="02020404030301010803"/>
                <a:ea typeface="+mn-ea"/>
                <a:cs typeface="+mn-cs"/>
              </a:rPr>
              <a:t> </a:t>
            </a:r>
            <a:r>
              <a:rPr kumimoji="0" lang="sr-Latn-RS" sz="18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Garamond" panose="02020404030301010803"/>
                <a:ea typeface="+mn-ea"/>
                <a:cs typeface="+mn-cs"/>
              </a:rPr>
              <a:t>work</a:t>
            </a:r>
            <a:r>
              <a:rPr kumimoji="0" lang="sr-Latn-R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aramond" panose="02020404030301010803"/>
                <a:ea typeface="+mn-ea"/>
                <a:cs typeface="+mn-cs"/>
              </a:rPr>
              <a:t>		2. You </a:t>
            </a:r>
            <a:r>
              <a:rPr kumimoji="0" lang="sr-Latn-R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aramond" panose="02020404030301010803"/>
                <a:ea typeface="+mn-ea"/>
                <a:cs typeface="+mn-cs"/>
              </a:rPr>
              <a:t>did</a:t>
            </a:r>
            <a:r>
              <a:rPr kumimoji="0" lang="sr-Latn-R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aramond" panose="02020404030301010803"/>
                <a:ea typeface="+mn-ea"/>
                <a:cs typeface="+mn-cs"/>
              </a:rPr>
              <a:t> </a:t>
            </a:r>
            <a:r>
              <a:rPr kumimoji="0" lang="sr-Latn-R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highlight>
                  <a:srgbClr val="00FFFF"/>
                </a:highlight>
                <a:uLnTx/>
                <a:uFillTx/>
                <a:latin typeface="Garamond" panose="02020404030301010803"/>
                <a:ea typeface="+mn-ea"/>
                <a:cs typeface="+mn-cs"/>
              </a:rPr>
              <a:t>not</a:t>
            </a:r>
            <a:r>
              <a:rPr kumimoji="0" lang="sr-Latn-R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aramond" panose="02020404030301010803"/>
                <a:ea typeface="+mn-ea"/>
                <a:cs typeface="+mn-cs"/>
              </a:rPr>
              <a:t> </a:t>
            </a:r>
            <a:r>
              <a:rPr kumimoji="0" lang="sr-Latn-RS" sz="18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Garamond" panose="02020404030301010803"/>
                <a:ea typeface="+mn-ea"/>
                <a:cs typeface="+mn-cs"/>
              </a:rPr>
              <a:t>work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r>
              <a:rPr kumimoji="0" lang="sr-Latn-R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aramond" panose="02020404030301010803"/>
                <a:ea typeface="+mn-ea"/>
                <a:cs typeface="+mn-cs"/>
              </a:rPr>
              <a:t>He </a:t>
            </a:r>
            <a:r>
              <a:rPr kumimoji="0" lang="sr-Latn-R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aramond" panose="02020404030301010803"/>
                <a:ea typeface="+mn-ea"/>
                <a:cs typeface="+mn-cs"/>
              </a:rPr>
              <a:t>did </a:t>
            </a:r>
            <a:r>
              <a:rPr kumimoji="0" lang="sr-Latn-R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highlight>
                  <a:srgbClr val="00FFFF"/>
                </a:highlight>
                <a:uLnTx/>
                <a:uFillTx/>
                <a:latin typeface="Garamond" panose="02020404030301010803"/>
                <a:ea typeface="+mn-ea"/>
                <a:cs typeface="+mn-cs"/>
              </a:rPr>
              <a:t>not</a:t>
            </a:r>
            <a:r>
              <a:rPr kumimoji="0" lang="sr-Latn-R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aramond" panose="02020404030301010803"/>
                <a:ea typeface="+mn-ea"/>
                <a:cs typeface="+mn-cs"/>
              </a:rPr>
              <a:t> </a:t>
            </a:r>
            <a:r>
              <a:rPr kumimoji="0" lang="sr-Latn-RS" sz="18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Garamond" panose="02020404030301010803"/>
                <a:ea typeface="+mn-ea"/>
                <a:cs typeface="+mn-cs"/>
              </a:rPr>
              <a:t>work</a:t>
            </a:r>
            <a:r>
              <a:rPr kumimoji="0" lang="sr-Latn-R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aramond" panose="02020404030301010803"/>
                <a:ea typeface="+mn-ea"/>
                <a:cs typeface="+mn-cs"/>
              </a:rPr>
              <a:t>		3.  They </a:t>
            </a:r>
            <a:r>
              <a:rPr kumimoji="0" lang="sr-Latn-R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aramond" panose="02020404030301010803"/>
                <a:ea typeface="+mn-ea"/>
                <a:cs typeface="+mn-cs"/>
              </a:rPr>
              <a:t>did</a:t>
            </a:r>
            <a:r>
              <a:rPr kumimoji="0" lang="sr-Latn-R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aramond" panose="02020404030301010803"/>
                <a:ea typeface="+mn-ea"/>
                <a:cs typeface="+mn-cs"/>
              </a:rPr>
              <a:t> </a:t>
            </a:r>
            <a:r>
              <a:rPr kumimoji="0" lang="sr-Latn-R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highlight>
                  <a:srgbClr val="00FFFF"/>
                </a:highlight>
                <a:uLnTx/>
                <a:uFillTx/>
                <a:latin typeface="Garamond" panose="02020404030301010803"/>
                <a:ea typeface="+mn-ea"/>
                <a:cs typeface="+mn-cs"/>
              </a:rPr>
              <a:t>not</a:t>
            </a:r>
            <a:r>
              <a:rPr kumimoji="0" lang="sr-Latn-R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aramond" panose="02020404030301010803"/>
                <a:ea typeface="+mn-ea"/>
                <a:cs typeface="+mn-cs"/>
              </a:rPr>
              <a:t> </a:t>
            </a:r>
            <a:r>
              <a:rPr kumimoji="0" lang="sr-Latn-RS" sz="18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Garamond" panose="02020404030301010803"/>
                <a:ea typeface="+mn-ea"/>
                <a:cs typeface="+mn-cs"/>
              </a:rPr>
              <a:t>work</a:t>
            </a:r>
          </a:p>
        </p:txBody>
      </p:sp>
    </p:spTree>
    <p:extLst>
      <p:ext uri="{BB962C8B-B14F-4D97-AF65-F5344CB8AC3E}">
        <p14:creationId xmlns:p14="http://schemas.microsoft.com/office/powerpoint/2010/main" val="3526532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7" grpId="0"/>
      <p:bldP spid="9" grpId="0"/>
      <p:bldP spid="1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434A9A-F756-2FAB-5495-5B0859C6F3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b="1" dirty="0"/>
              <a:t>Past Simple </a:t>
            </a:r>
            <a:r>
              <a:rPr lang="sr-Latn-RS" dirty="0"/>
              <a:t>– When do we use it?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72BE25-40EE-79AC-E526-1E8C46200E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6800" y="1855433"/>
            <a:ext cx="10341006" cy="4483223"/>
          </a:xfrm>
        </p:spPr>
        <p:txBody>
          <a:bodyPr>
            <a:normAutofit/>
          </a:bodyPr>
          <a:lstStyle/>
          <a:p>
            <a:r>
              <a:rPr lang="sr-Latn-RS" sz="3000" b="1" u="sng" dirty="0"/>
              <a:t>Past actions that are not connected to the present</a:t>
            </a:r>
          </a:p>
          <a:p>
            <a:pPr lvl="1"/>
            <a:endParaRPr lang="sr-Latn-RS" sz="2600" dirty="0"/>
          </a:p>
          <a:p>
            <a:r>
              <a:rPr lang="sr-Latn-RS" sz="3000" b="1" u="sng" dirty="0"/>
              <a:t>Past actions that happened at a specified time</a:t>
            </a:r>
          </a:p>
          <a:p>
            <a:endParaRPr lang="sr-Latn-RS" sz="2800" dirty="0"/>
          </a:p>
          <a:p>
            <a:r>
              <a:rPr lang="sr-Latn-RS" sz="3000" b="1" u="sng" dirty="0"/>
              <a:t>In indirect speech (for reporting present actions in the past)</a:t>
            </a:r>
          </a:p>
          <a:p>
            <a:endParaRPr lang="sr-Latn-RS" sz="2800" dirty="0"/>
          </a:p>
          <a:p>
            <a:r>
              <a:rPr lang="sr-Latn-RS" sz="3000" b="1" u="sng" dirty="0"/>
              <a:t>In the subjunctive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9CF8EF9-C73B-FED3-D4DB-02FDDAD6D5DF}"/>
              </a:ext>
            </a:extLst>
          </p:cNvPr>
          <p:cNvSpPr txBox="1"/>
          <p:nvPr/>
        </p:nvSpPr>
        <p:spPr>
          <a:xfrm>
            <a:off x="319594" y="2376168"/>
            <a:ext cx="1146107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RS" sz="2800" dirty="0"/>
              <a:t>Originally, vehicles </a:t>
            </a:r>
            <a:r>
              <a:rPr lang="sr-Latn-RS" sz="2800" b="1" dirty="0"/>
              <a:t>had</a:t>
            </a:r>
            <a:r>
              <a:rPr lang="sr-Latn-RS" sz="2800" dirty="0"/>
              <a:t> steam engines.	/	People once </a:t>
            </a:r>
            <a:r>
              <a:rPr lang="sr-Latn-RS" sz="2800" b="1" dirty="0"/>
              <a:t>lived</a:t>
            </a:r>
            <a:r>
              <a:rPr lang="sr-Latn-RS" sz="2800" dirty="0"/>
              <a:t> in caves.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A51A824-F519-8E0E-3693-F512ECB9602A}"/>
              </a:ext>
            </a:extLst>
          </p:cNvPr>
          <p:cNvSpPr txBox="1"/>
          <p:nvPr/>
        </p:nvSpPr>
        <p:spPr>
          <a:xfrm>
            <a:off x="348450" y="3420123"/>
            <a:ext cx="1177770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RS" sz="2800" dirty="0"/>
              <a:t>Porsche </a:t>
            </a:r>
            <a:r>
              <a:rPr lang="sr-Latn-RS" sz="2800" b="1" dirty="0"/>
              <a:t>invented</a:t>
            </a:r>
            <a:r>
              <a:rPr lang="sr-Latn-RS" sz="2800" dirty="0"/>
              <a:t> the first hybrid car in 1899.	/	Yesterday I </a:t>
            </a:r>
            <a:r>
              <a:rPr lang="sr-Latn-RS" sz="2800" b="1" dirty="0"/>
              <a:t>went</a:t>
            </a:r>
            <a:r>
              <a:rPr lang="sr-Latn-RS" sz="2800" dirty="0"/>
              <a:t> to a spa.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902DD9E-7244-EB81-6ED5-13A53805A251}"/>
              </a:ext>
            </a:extLst>
          </p:cNvPr>
          <p:cNvSpPr txBox="1"/>
          <p:nvPr/>
        </p:nvSpPr>
        <p:spPr>
          <a:xfrm>
            <a:off x="319594" y="4518733"/>
            <a:ext cx="1158727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RS" sz="2800" dirty="0"/>
              <a:t>She said: “I </a:t>
            </a:r>
            <a:r>
              <a:rPr lang="sr-Latn-RS" sz="2800" dirty="0">
                <a:solidFill>
                  <a:srgbClr val="7030A0"/>
                </a:solidFill>
              </a:rPr>
              <a:t>go</a:t>
            </a:r>
            <a:r>
              <a:rPr lang="sr-Latn-RS" sz="2800" dirty="0"/>
              <a:t> to </a:t>
            </a:r>
            <a:r>
              <a:rPr lang="sr-Latn-RS" sz="2800" dirty="0">
                <a:highlight>
                  <a:srgbClr val="808080"/>
                </a:highlight>
              </a:rPr>
              <a:t>this</a:t>
            </a:r>
            <a:r>
              <a:rPr lang="sr-Latn-RS" sz="2800" dirty="0"/>
              <a:t> cafe every day“. -&gt; She said she </a:t>
            </a:r>
            <a:r>
              <a:rPr lang="sr-Latn-RS" sz="2800" b="1" dirty="0">
                <a:solidFill>
                  <a:srgbClr val="7030A0"/>
                </a:solidFill>
              </a:rPr>
              <a:t>went</a:t>
            </a:r>
            <a:r>
              <a:rPr lang="sr-Latn-RS" sz="2800" dirty="0"/>
              <a:t> to </a:t>
            </a:r>
            <a:r>
              <a:rPr lang="sr-Latn-RS" sz="2800" dirty="0">
                <a:highlight>
                  <a:srgbClr val="808080"/>
                </a:highlight>
              </a:rPr>
              <a:t>that</a:t>
            </a:r>
            <a:r>
              <a:rPr lang="sr-Latn-RS" sz="2800" dirty="0"/>
              <a:t> cafe every day.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CF9AA95-4D64-44A3-7B91-011B8E40A53E}"/>
              </a:ext>
            </a:extLst>
          </p:cNvPr>
          <p:cNvSpPr txBox="1"/>
          <p:nvPr/>
        </p:nvSpPr>
        <p:spPr>
          <a:xfrm>
            <a:off x="348450" y="5599589"/>
            <a:ext cx="1123025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RS" sz="2800" dirty="0"/>
              <a:t>I wish you </a:t>
            </a:r>
            <a:r>
              <a:rPr lang="sr-Latn-RS" sz="2800" b="1" dirty="0"/>
              <a:t>were</a:t>
            </a:r>
            <a:r>
              <a:rPr lang="sr-Latn-RS" sz="2800" dirty="0"/>
              <a:t> here.	/	I’d rather you </a:t>
            </a:r>
            <a:r>
              <a:rPr lang="sr-Latn-RS" sz="2800" b="1" dirty="0"/>
              <a:t>didn’t</a:t>
            </a:r>
            <a:r>
              <a:rPr lang="sr-Latn-RS" sz="2800" dirty="0"/>
              <a:t>.	/	He acts as if he </a:t>
            </a:r>
            <a:r>
              <a:rPr lang="sr-Latn-RS" sz="2800" b="1" dirty="0"/>
              <a:t>owned</a:t>
            </a:r>
            <a:r>
              <a:rPr lang="sr-Latn-RS" sz="2800" dirty="0"/>
              <a:t> the place.</a:t>
            </a:r>
          </a:p>
        </p:txBody>
      </p:sp>
    </p:spTree>
    <p:extLst>
      <p:ext uri="{BB962C8B-B14F-4D97-AF65-F5344CB8AC3E}">
        <p14:creationId xmlns:p14="http://schemas.microsoft.com/office/powerpoint/2010/main" val="34709985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B56615-BAD2-32B3-00D9-F678EBCE5F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1445" y="642594"/>
            <a:ext cx="11297265" cy="1371600"/>
          </a:xfrm>
        </p:spPr>
        <p:txBody>
          <a:bodyPr>
            <a:normAutofit/>
          </a:bodyPr>
          <a:lstStyle/>
          <a:p>
            <a:r>
              <a:rPr lang="sr-Latn-RS" sz="6000" b="1" dirty="0"/>
              <a:t>Future Simple</a:t>
            </a:r>
            <a:r>
              <a:rPr lang="sr-Latn-RS" sz="5400" b="1" dirty="0"/>
              <a:t>:</a:t>
            </a:r>
            <a:r>
              <a:rPr lang="sr-Latn-RS" b="1" dirty="0"/>
              <a:t> </a:t>
            </a:r>
            <a:r>
              <a:rPr lang="sr-Latn-RS" dirty="0"/>
              <a:t>a tense that is not a tense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22047C-567A-9067-5D3F-57E54B5B3E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1445" y="2014194"/>
            <a:ext cx="10623755" cy="4386606"/>
          </a:xfrm>
        </p:spPr>
        <p:txBody>
          <a:bodyPr>
            <a:normAutofit/>
          </a:bodyPr>
          <a:lstStyle/>
          <a:p>
            <a:r>
              <a:rPr lang="sr-Latn-RS" sz="5400" dirty="0"/>
              <a:t>Three ways to make it:</a:t>
            </a:r>
          </a:p>
          <a:p>
            <a:pPr lvl="3"/>
            <a:r>
              <a:rPr lang="sr-Latn-RS" sz="4400" dirty="0"/>
              <a:t>Modal </a:t>
            </a:r>
            <a:r>
              <a:rPr lang="sr-Latn-RS" sz="4400" i="1" dirty="0"/>
              <a:t>will </a:t>
            </a:r>
            <a:r>
              <a:rPr lang="sr-Latn-RS" sz="4400" dirty="0"/>
              <a:t>+ bare infinitive</a:t>
            </a:r>
            <a:endParaRPr lang="sr-Latn-RS" sz="4400" i="1" dirty="0"/>
          </a:p>
          <a:p>
            <a:pPr lvl="3"/>
            <a:r>
              <a:rPr lang="sr-Latn-RS" sz="4400" dirty="0"/>
              <a:t>Semi-modal </a:t>
            </a:r>
            <a:r>
              <a:rPr lang="sr-Latn-RS" sz="4400" i="1" dirty="0"/>
              <a:t>going to + bare infinitive</a:t>
            </a:r>
          </a:p>
          <a:p>
            <a:pPr lvl="3"/>
            <a:r>
              <a:rPr lang="sr-Latn-RS" sz="4400" dirty="0"/>
              <a:t>Present continuous</a:t>
            </a: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24571496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C9EE5C-0336-63A8-D462-E129010156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137652"/>
            <a:ext cx="10058400" cy="1484671"/>
          </a:xfrm>
        </p:spPr>
        <p:txBody>
          <a:bodyPr/>
          <a:lstStyle/>
          <a:p>
            <a:r>
              <a:rPr lang="sr-Latn-RS" b="1" dirty="0"/>
              <a:t>Expressing the future with </a:t>
            </a:r>
            <a:r>
              <a:rPr lang="sr-Latn-RS" b="1" i="1" dirty="0"/>
              <a:t>will</a:t>
            </a:r>
            <a:endParaRPr lang="en-US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29A02F-F8D6-2F42-6845-1E22CE0759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0439" y="1622323"/>
            <a:ext cx="11100619" cy="4412717"/>
          </a:xfrm>
        </p:spPr>
        <p:txBody>
          <a:bodyPr>
            <a:normAutofit/>
          </a:bodyPr>
          <a:lstStyle/>
          <a:p>
            <a:r>
              <a:rPr lang="sr-Latn-RS" sz="3600" dirty="0"/>
              <a:t>Modal V will – spontaneous decisions, uncertain probability, not factual.</a:t>
            </a:r>
          </a:p>
          <a:p>
            <a:endParaRPr lang="sr-Latn-RS" sz="3600" dirty="0"/>
          </a:p>
          <a:p>
            <a:r>
              <a:rPr lang="sr-Latn-RS" sz="3600" dirty="0"/>
              <a:t>Will used like all modal verbs + bare infinitive</a:t>
            </a:r>
            <a:endParaRPr lang="en-US" sz="36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9EDE88D-C089-8D05-ADA0-BABD917B1ED8}"/>
              </a:ext>
            </a:extLst>
          </p:cNvPr>
          <p:cNvSpPr txBox="1"/>
          <p:nvPr/>
        </p:nvSpPr>
        <p:spPr>
          <a:xfrm>
            <a:off x="353961" y="2802194"/>
            <a:ext cx="1144474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RS" sz="2400" dirty="0"/>
              <a:t>I think </a:t>
            </a:r>
            <a:r>
              <a:rPr lang="sr-Latn-RS" sz="2400" b="1" dirty="0"/>
              <a:t>I’ll order </a:t>
            </a:r>
            <a:r>
              <a:rPr lang="sr-Latn-RS" sz="2400" dirty="0"/>
              <a:t>the pasta.	/	I </a:t>
            </a:r>
            <a:r>
              <a:rPr lang="sr-Latn-RS" sz="2400" b="1" dirty="0"/>
              <a:t>will</a:t>
            </a:r>
            <a:r>
              <a:rPr lang="sr-Latn-RS" sz="2400" dirty="0"/>
              <a:t> probably </a:t>
            </a:r>
            <a:r>
              <a:rPr lang="sr-Latn-RS" sz="2400" b="1" dirty="0"/>
              <a:t>go</a:t>
            </a:r>
            <a:r>
              <a:rPr lang="sr-Latn-RS" sz="2400" dirty="0"/>
              <a:t> to Greece soon.	/  I’</a:t>
            </a:r>
            <a:r>
              <a:rPr lang="sr-Latn-RS" sz="2400" b="1" dirty="0"/>
              <a:t>ll do </a:t>
            </a:r>
            <a:r>
              <a:rPr lang="sr-Latn-RS" sz="2400" dirty="0"/>
              <a:t>the dishes later</a:t>
            </a:r>
            <a:r>
              <a:rPr lang="sr-Latn-RS" dirty="0"/>
              <a:t>.</a:t>
            </a:r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17E062A-9C37-240E-2637-CEC481EF8701}"/>
              </a:ext>
            </a:extLst>
          </p:cNvPr>
          <p:cNvSpPr txBox="1"/>
          <p:nvPr/>
        </p:nvSpPr>
        <p:spPr>
          <a:xfrm>
            <a:off x="1297858" y="4247535"/>
            <a:ext cx="10569678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RS" sz="2800" dirty="0"/>
              <a:t>Bare </a:t>
            </a:r>
            <a:r>
              <a:rPr lang="sr-Latn-RS" sz="2800" dirty="0">
                <a:solidFill>
                  <a:srgbClr val="7030A0"/>
                </a:solidFill>
              </a:rPr>
              <a:t>infinitive</a:t>
            </a:r>
            <a:r>
              <a:rPr lang="sr-Latn-RS" sz="2800" dirty="0"/>
              <a:t> vs. Full infinitive:</a:t>
            </a:r>
            <a:br>
              <a:rPr lang="sr-Latn-RS" sz="2800" dirty="0"/>
            </a:br>
            <a:br>
              <a:rPr lang="sr-Latn-RS" sz="2800" dirty="0"/>
            </a:br>
            <a:r>
              <a:rPr lang="sr-Latn-RS" sz="2800" dirty="0"/>
              <a:t>to work					</a:t>
            </a:r>
            <a:r>
              <a:rPr lang="sr-Latn-RS" sz="2800" strike="sngStrike" dirty="0"/>
              <a:t>to</a:t>
            </a:r>
            <a:r>
              <a:rPr lang="sr-Latn-RS" sz="2800" dirty="0"/>
              <a:t>  work</a:t>
            </a:r>
            <a:br>
              <a:rPr lang="sr-Latn-RS" sz="2800" dirty="0"/>
            </a:br>
            <a:br>
              <a:rPr lang="sr-Latn-RS" sz="2800" dirty="0"/>
            </a:br>
            <a:r>
              <a:rPr lang="sr-Latn-RS" sz="2800" dirty="0"/>
              <a:t>I </a:t>
            </a:r>
            <a:r>
              <a:rPr lang="sr-Latn-RS" sz="2800" b="1" dirty="0"/>
              <a:t>will</a:t>
            </a:r>
            <a:r>
              <a:rPr lang="sr-Latn-RS" sz="2800" dirty="0"/>
              <a:t> </a:t>
            </a:r>
            <a:r>
              <a:rPr lang="sr-Latn-RS" sz="2800" dirty="0">
                <a:solidFill>
                  <a:srgbClr val="7030A0"/>
                </a:solidFill>
              </a:rPr>
              <a:t>work </a:t>
            </a:r>
            <a:r>
              <a:rPr lang="sr-Latn-RS" sz="2800" dirty="0"/>
              <a:t>wherever I want! I </a:t>
            </a:r>
            <a:r>
              <a:rPr lang="sr-Latn-RS" sz="2800" b="1" dirty="0"/>
              <a:t>will</a:t>
            </a:r>
            <a:r>
              <a:rPr lang="sr-Latn-RS" sz="2800" dirty="0"/>
              <a:t> </a:t>
            </a:r>
            <a:r>
              <a:rPr lang="sr-Latn-RS" sz="2800" dirty="0">
                <a:solidFill>
                  <a:srgbClr val="7030A0"/>
                </a:solidFill>
              </a:rPr>
              <a:t>work</a:t>
            </a:r>
            <a:r>
              <a:rPr lang="sr-Latn-RS" sz="2800" dirty="0"/>
              <a:t> as a </a:t>
            </a:r>
            <a:r>
              <a:rPr lang="sr-Latn-RS" sz="2800"/>
              <a:t>garbage collector </a:t>
            </a:r>
            <a:r>
              <a:rPr lang="sr-Latn-RS" sz="2800" dirty="0"/>
              <a:t>if I want to!</a:t>
            </a:r>
            <a:endParaRPr lang="en-US" sz="2800" dirty="0">
              <a:solidFill>
                <a:srgbClr val="7030A0"/>
              </a:solidFill>
            </a:endParaRPr>
          </a:p>
        </p:txBody>
      </p:sp>
      <p:sp>
        <p:nvSpPr>
          <p:cNvPr id="6" name="Arrow: Right 5">
            <a:extLst>
              <a:ext uri="{FF2B5EF4-FFF2-40B4-BE49-F238E27FC236}">
                <a16:creationId xmlns:a16="http://schemas.microsoft.com/office/drawing/2014/main" id="{20F09E59-EA57-8F99-6A16-87E5B8B98E38}"/>
              </a:ext>
            </a:extLst>
          </p:cNvPr>
          <p:cNvSpPr/>
          <p:nvPr/>
        </p:nvSpPr>
        <p:spPr>
          <a:xfrm>
            <a:off x="2861187" y="5319252"/>
            <a:ext cx="1563329" cy="14748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89897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FECD29-DFA1-4CFF-DAC4-53BE96CF7E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b="1" dirty="0"/>
              <a:t>Expressing the future with </a:t>
            </a:r>
            <a:r>
              <a:rPr lang="sr-Latn-RS" b="1" i="1" dirty="0"/>
              <a:t>going to</a:t>
            </a:r>
            <a:endParaRPr lang="en-US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775C55-E8CB-2B8F-21C8-D7B219E2AE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37419" y="1809135"/>
            <a:ext cx="10387781" cy="4621162"/>
          </a:xfrm>
        </p:spPr>
        <p:txBody>
          <a:bodyPr/>
          <a:lstStyle/>
          <a:p>
            <a:r>
              <a:rPr lang="sr-Latn-RS" sz="3600" dirty="0">
                <a:solidFill>
                  <a:prstClr val="black"/>
                </a:solidFill>
                <a:latin typeface="Garamond" panose="02020404030301010803"/>
              </a:rPr>
              <a:t>Semi-m</a:t>
            </a:r>
            <a:r>
              <a:rPr kumimoji="0" lang="sr-Latn-RS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aramond" panose="02020404030301010803"/>
                <a:ea typeface="+mn-ea"/>
                <a:cs typeface="+mn-cs"/>
              </a:rPr>
              <a:t>odal </a:t>
            </a:r>
            <a:r>
              <a:rPr kumimoji="0" lang="sr-Latn-RS" sz="36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aramond" panose="02020404030301010803"/>
                <a:ea typeface="+mn-ea"/>
                <a:cs typeface="+mn-cs"/>
              </a:rPr>
              <a:t>going to – </a:t>
            </a:r>
            <a:r>
              <a:rPr kumimoji="0" lang="sr-Latn-RS" sz="3600" b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aramond" panose="02020404030301010803"/>
                <a:ea typeface="+mn-ea"/>
                <a:cs typeface="+mn-cs"/>
              </a:rPr>
              <a:t>usually interchangeable with </a:t>
            </a:r>
            <a:r>
              <a:rPr kumimoji="0" lang="sr-Latn-RS" sz="36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aramond" panose="02020404030301010803"/>
                <a:ea typeface="+mn-ea"/>
                <a:cs typeface="+mn-cs"/>
              </a:rPr>
              <a:t>will</a:t>
            </a:r>
            <a:br>
              <a:rPr kumimoji="0" lang="sr-Latn-RS" sz="36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aramond" panose="02020404030301010803"/>
                <a:ea typeface="+mn-ea"/>
                <a:cs typeface="+mn-cs"/>
              </a:rPr>
            </a:br>
            <a:r>
              <a:rPr kumimoji="0" lang="sr-Latn-RS" sz="3600" b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aramond" panose="02020404030301010803"/>
                <a:ea typeface="+mn-ea"/>
                <a:cs typeface="+mn-cs"/>
              </a:rPr>
              <a:t>(a matter of choice), but a slightly higher probability!</a:t>
            </a:r>
          </a:p>
          <a:p>
            <a:endParaRPr lang="sr-Latn-RS" sz="3600" i="1" dirty="0">
              <a:solidFill>
                <a:prstClr val="black"/>
              </a:solidFill>
              <a:latin typeface="Garamond" panose="02020404030301010803"/>
            </a:endParaRPr>
          </a:p>
          <a:p>
            <a:endParaRPr lang="sr-Latn-RS" sz="3600" i="1" dirty="0">
              <a:solidFill>
                <a:prstClr val="black"/>
              </a:solidFill>
              <a:latin typeface="Garamond" panose="02020404030301010803"/>
            </a:endParaRPr>
          </a:p>
          <a:p>
            <a:r>
              <a:rPr kumimoji="0" lang="sr-Latn-RS" sz="36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aramond" panose="02020404030301010803"/>
                <a:ea typeface="+mn-ea"/>
                <a:cs typeface="+mn-cs"/>
              </a:rPr>
              <a:t> </a:t>
            </a:r>
            <a:r>
              <a:rPr kumimoji="0" lang="sr-Latn-RS" sz="3600" b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aramond" panose="02020404030301010803"/>
                <a:ea typeface="+mn-ea"/>
                <a:cs typeface="+mn-cs"/>
              </a:rPr>
              <a:t>Also used with the bare infinitive</a:t>
            </a:r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16DBB4D-B4A9-81D8-5DB4-413CB46AF363}"/>
              </a:ext>
            </a:extLst>
          </p:cNvPr>
          <p:cNvSpPr txBox="1"/>
          <p:nvPr/>
        </p:nvSpPr>
        <p:spPr>
          <a:xfrm>
            <a:off x="373625" y="3333135"/>
            <a:ext cx="1144474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RS" sz="2800" dirty="0"/>
              <a:t>I think I</a:t>
            </a:r>
            <a:r>
              <a:rPr lang="sr-Latn-RS" sz="2800" b="1" dirty="0"/>
              <a:t>’m going to order </a:t>
            </a:r>
            <a:r>
              <a:rPr lang="sr-Latn-RS" sz="2800" dirty="0"/>
              <a:t>the pasta.		/	I</a:t>
            </a:r>
            <a:r>
              <a:rPr lang="sr-Latn-RS" sz="2800" b="1" dirty="0"/>
              <a:t>’m going to do </a:t>
            </a:r>
            <a:r>
              <a:rPr lang="sr-Latn-RS" sz="2800" dirty="0"/>
              <a:t>the dishes later.</a:t>
            </a:r>
            <a:endParaRPr lang="en-US" sz="28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FD66D58-00DF-C4E1-C907-EFE6CFA994D4}"/>
              </a:ext>
            </a:extLst>
          </p:cNvPr>
          <p:cNvSpPr txBox="1"/>
          <p:nvPr/>
        </p:nvSpPr>
        <p:spPr>
          <a:xfrm>
            <a:off x="481781" y="5289755"/>
            <a:ext cx="1108095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RS" sz="2400" b="1" dirty="0"/>
              <a:t>I’m going to </a:t>
            </a:r>
            <a:r>
              <a:rPr lang="sr-Latn-RS" sz="2400" strike="sngStrike" dirty="0"/>
              <a:t>to</a:t>
            </a:r>
            <a:r>
              <a:rPr lang="sr-Latn-RS" sz="2400" dirty="0"/>
              <a:t> </a:t>
            </a:r>
            <a:r>
              <a:rPr lang="sr-Latn-RS" sz="2400" dirty="0">
                <a:solidFill>
                  <a:srgbClr val="7030A0"/>
                </a:solidFill>
              </a:rPr>
              <a:t>go</a:t>
            </a:r>
            <a:r>
              <a:rPr lang="sr-Latn-RS" sz="2400" dirty="0"/>
              <a:t> to the police if the neighbours don’t stop playing loud music at 2 in the morning!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5803507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">
  <a:themeElements>
    <a:clrScheme name="Savon">
      <a:dk1>
        <a:sysClr val="windowText" lastClr="000000"/>
      </a:dk1>
      <a:lt1>
        <a:sysClr val="window" lastClr="FFFFFF"/>
      </a:lt1>
      <a:dk2>
        <a:srgbClr val="736059"/>
      </a:dk2>
      <a:lt2>
        <a:srgbClr val="E7E0C7"/>
      </a:lt2>
      <a:accent1>
        <a:srgbClr val="92B0C8"/>
      </a:accent1>
      <a:accent2>
        <a:srgbClr val="E37C3D"/>
      </a:accent2>
      <a:accent3>
        <a:srgbClr val="A5AB81"/>
      </a:accent3>
      <a:accent4>
        <a:srgbClr val="E9B635"/>
      </a:accent4>
      <a:accent5>
        <a:srgbClr val="7BA79D"/>
      </a:accent5>
      <a:accent6>
        <a:srgbClr val="968C8C"/>
      </a:accent6>
      <a:hlink>
        <a:srgbClr val="F7A115"/>
      </a:hlink>
      <a:folHlink>
        <a:srgbClr val="969696"/>
      </a:folHlink>
    </a:clrScheme>
    <a:fontScheme name="Savon">
      <a:majorFont>
        <a:latin typeface="Garamond" panose="02020404030301010803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aramond" panose="02020404030301010803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hade val="100000"/>
                <a:satMod val="300000"/>
              </a:schemeClr>
            </a:gs>
            <a:gs pos="100000">
              <a:schemeClr val="phClr">
                <a:tint val="100000"/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3F20CFC1-E34F-405B-AA49-5BE0E194F1B3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TM03457510[[fn=Savon]]</Template>
  <TotalTime>319</TotalTime>
  <Words>982</Words>
  <Application>Microsoft Office PowerPoint</Application>
  <PresentationFormat>Widescreen</PresentationFormat>
  <Paragraphs>129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4" baseType="lpstr">
      <vt:lpstr>Garamond</vt:lpstr>
      <vt:lpstr>Savon</vt:lpstr>
      <vt:lpstr>SIMPLE tenses</vt:lpstr>
      <vt:lpstr>PowerPoint Presentation</vt:lpstr>
      <vt:lpstr>Present Simple – How do we make it?</vt:lpstr>
      <vt:lpstr>Present Simple – When do we use it?</vt:lpstr>
      <vt:lpstr>Past Simple – How do we make it?</vt:lpstr>
      <vt:lpstr>Past Simple – When do we use it?</vt:lpstr>
      <vt:lpstr>Future Simple: a tense that is not a tense</vt:lpstr>
      <vt:lpstr>Expressing the future with will</vt:lpstr>
      <vt:lpstr>Expressing the future with going to</vt:lpstr>
      <vt:lpstr>Expressing the future with present continuous</vt:lpstr>
      <vt:lpstr>Practical exercises</vt:lpstr>
      <vt:lpstr>Thank you for your attention!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 tenses</dc:title>
  <dc:creator>Sofija Stefanović</dc:creator>
  <cp:lastModifiedBy>Sofija Stefanović</cp:lastModifiedBy>
  <cp:revision>36</cp:revision>
  <dcterms:created xsi:type="dcterms:W3CDTF">2023-10-05T20:24:36Z</dcterms:created>
  <dcterms:modified xsi:type="dcterms:W3CDTF">2024-10-06T14:47:00Z</dcterms:modified>
</cp:coreProperties>
</file>