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256" r:id="rId2"/>
    <p:sldId id="292" r:id="rId3"/>
    <p:sldId id="277" r:id="rId4"/>
    <p:sldId id="278" r:id="rId5"/>
    <p:sldId id="279" r:id="rId6"/>
    <p:sldId id="280" r:id="rId7"/>
    <p:sldId id="281" r:id="rId8"/>
    <p:sldId id="283" r:id="rId9"/>
    <p:sldId id="282" r:id="rId10"/>
    <p:sldId id="288" r:id="rId11"/>
    <p:sldId id="284" r:id="rId12"/>
    <p:sldId id="289" r:id="rId13"/>
    <p:sldId id="285" r:id="rId14"/>
    <p:sldId id="290" r:id="rId15"/>
    <p:sldId id="291" r:id="rId16"/>
    <p:sldId id="286" r:id="rId17"/>
    <p:sldId id="287" r:id="rId18"/>
    <p:sldId id="275" r:id="rId19"/>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33"/>
    <a:srgbClr val="00004C"/>
    <a:srgbClr val="000099"/>
    <a:srgbClr val="000066"/>
    <a:srgbClr val="FFCC00"/>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5" d="100"/>
          <a:sy n="85" d="100"/>
        </p:scale>
        <p:origin x="14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9"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10"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sr-Cyrl-RS" sz="1400">
                <a:solidFill>
                  <a:srgbClr val="3B3470"/>
                </a:solidFill>
                <a:latin typeface="Times New Roman" panose="02020603050405020304" pitchFamily="18" charset="0"/>
                <a:cs typeface="Times New Roman" panose="02020603050405020304" pitchFamily="18" charset="0"/>
              </a:rPr>
              <a:t>5</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457200" y="1066800"/>
            <a:ext cx="8305800" cy="990600"/>
          </a:xfrm>
          <a:prstGeom prst="rect">
            <a:avLst/>
          </a:prstGeom>
        </p:spPr>
        <p:txBody>
          <a:bodyPr wrap="none" fromWordArt="1">
            <a:prstTxWarp prst="textPlain">
              <a:avLst>
                <a:gd name="adj" fmla="val 50000"/>
              </a:avLst>
            </a:prstTxWarp>
          </a:bodyPr>
          <a:lstStyle/>
          <a:p>
            <a:pPr algn="ctr"/>
            <a:r>
              <a:rPr lang="sr-Latn-RS" sz="3200" b="1" kern="10" dirty="0">
                <a:ln w="9525">
                  <a:solidFill>
                    <a:schemeClr val="bg1"/>
                  </a:solidFill>
                  <a:round/>
                  <a:headEnd/>
                  <a:tailEnd/>
                </a:ln>
                <a:solidFill>
                  <a:schemeClr val="bg1"/>
                </a:solidFill>
                <a:latin typeface="Arial"/>
                <a:cs typeface="Arial"/>
              </a:rPr>
              <a:t>Elementi </a:t>
            </a:r>
            <a:r>
              <a:rPr lang="en-US" sz="3200" b="1" kern="10" dirty="0" err="1">
                <a:ln w="9525">
                  <a:solidFill>
                    <a:schemeClr val="bg1"/>
                  </a:solidFill>
                  <a:round/>
                  <a:headEnd/>
                  <a:tailEnd/>
                </a:ln>
                <a:solidFill>
                  <a:schemeClr val="bg1"/>
                </a:solidFill>
                <a:latin typeface="Arial"/>
                <a:cs typeface="Arial"/>
              </a:rPr>
              <a:t>i</a:t>
            </a:r>
            <a:r>
              <a:rPr lang="en-US" sz="3200" b="1" kern="10" dirty="0">
                <a:ln w="9525">
                  <a:solidFill>
                    <a:schemeClr val="bg1"/>
                  </a:solidFill>
                  <a:round/>
                  <a:headEnd/>
                  <a:tailEnd/>
                </a:ln>
                <a:solidFill>
                  <a:schemeClr val="bg1"/>
                </a:solidFill>
                <a:latin typeface="Arial"/>
                <a:cs typeface="Arial"/>
              </a:rPr>
              <a:t> </a:t>
            </a:r>
            <a:r>
              <a:rPr lang="en-US" sz="3200" b="1" kern="10" dirty="0" err="1">
                <a:ln w="9525">
                  <a:solidFill>
                    <a:schemeClr val="bg1"/>
                  </a:solidFill>
                  <a:round/>
                  <a:headEnd/>
                  <a:tailEnd/>
                </a:ln>
                <a:solidFill>
                  <a:schemeClr val="bg1"/>
                </a:solidFill>
                <a:latin typeface="Arial"/>
                <a:cs typeface="Arial"/>
              </a:rPr>
              <a:t>ure</a:t>
            </a:r>
            <a:r>
              <a:rPr lang="sr-Latn-RS" sz="3200" b="1" kern="10" dirty="0" err="1">
                <a:ln w="9525">
                  <a:solidFill>
                    <a:schemeClr val="bg1"/>
                  </a:solidFill>
                  <a:round/>
                  <a:headEnd/>
                  <a:tailEnd/>
                </a:ln>
                <a:solidFill>
                  <a:schemeClr val="bg1"/>
                </a:solidFill>
                <a:latin typeface="Arial"/>
                <a:cs typeface="Arial"/>
              </a:rPr>
              <a:t>đaji</a:t>
            </a:r>
            <a:r>
              <a:rPr lang="sr-Latn-RS" sz="3200" b="1" kern="10" dirty="0">
                <a:ln w="9525">
                  <a:solidFill>
                    <a:schemeClr val="bg1"/>
                  </a:solidFill>
                  <a:round/>
                  <a:headEnd/>
                  <a:tailEnd/>
                </a:ln>
                <a:solidFill>
                  <a:schemeClr val="bg1"/>
                </a:solidFill>
                <a:latin typeface="Arial"/>
                <a:cs typeface="Arial"/>
              </a:rPr>
              <a:t> autonomnih transportnih sredstava</a:t>
            </a:r>
            <a:endParaRPr lang="en-US" sz="3200" b="1" kern="10" dirty="0">
              <a:ln w="9525">
                <a:solidFill>
                  <a:schemeClr val="bg1"/>
                </a:solidFill>
                <a:round/>
                <a:headEnd/>
                <a:tailEnd/>
              </a:ln>
              <a:solidFill>
                <a:schemeClr val="bg1"/>
              </a:solidFill>
              <a:latin typeface="Arial"/>
              <a:cs typeface="Arial"/>
            </a:endParaRPr>
          </a:p>
        </p:txBody>
      </p:sp>
      <p:sp>
        <p:nvSpPr>
          <p:cNvPr id="5" name="TextBox 4"/>
          <p:cNvSpPr txBox="1"/>
          <p:nvPr/>
        </p:nvSpPr>
        <p:spPr>
          <a:xfrm>
            <a:off x="228600" y="2462748"/>
            <a:ext cx="8763000" cy="3785652"/>
          </a:xfrm>
          <a:prstGeom prst="rect">
            <a:avLst/>
          </a:prstGeom>
          <a:noFill/>
        </p:spPr>
        <p:txBody>
          <a:bodyPr wrap="square" rtlCol="0">
            <a:spAutoFit/>
          </a:bodyPr>
          <a:lstStyle/>
          <a:p>
            <a:pPr>
              <a:lnSpc>
                <a:spcPct val="100000"/>
              </a:lnSpc>
            </a:pPr>
            <a:r>
              <a:rPr lang="en-US" dirty="0"/>
              <a:t>Ra</a:t>
            </a:r>
            <a:r>
              <a:rPr lang="sr-Latn-RS" dirty="0" err="1"/>
              <a:t>zvoj</a:t>
            </a:r>
            <a:r>
              <a:rPr lang="sr-Latn-RS" dirty="0"/>
              <a:t> tehnologije omogućava unapređenje već postojećih i razvoj novih elemenata i uređaja kojima se povećava kvalitet transportnih sredstava. </a:t>
            </a:r>
            <a:r>
              <a:rPr lang="en-US" dirty="0"/>
              <a:t>U </a:t>
            </a:r>
            <a:r>
              <a:rPr lang="sr-Latn-RS" dirty="0"/>
              <a:t>tom </a:t>
            </a:r>
            <a:r>
              <a:rPr lang="sr-Latn-RS"/>
              <a:t>smislu raz</a:t>
            </a:r>
            <a:r>
              <a:rPr lang="en-US"/>
              <a:t>v</a:t>
            </a:r>
            <a:r>
              <a:rPr lang="sr-Latn-RS"/>
              <a:t>ijaju </a:t>
            </a:r>
            <a:r>
              <a:rPr lang="sr-Latn-RS" dirty="0"/>
              <a:t>se uređaji </a:t>
            </a:r>
            <a:r>
              <a:rPr lang="en-US" dirty="0" err="1"/>
              <a:t>koji</a:t>
            </a:r>
            <a:r>
              <a:rPr lang="en-US" dirty="0"/>
              <a:t> </a:t>
            </a:r>
            <a:r>
              <a:rPr lang="sr-Latn-RS" dirty="0"/>
              <a:t>doprinos</a:t>
            </a:r>
            <a:r>
              <a:rPr lang="en-US" dirty="0"/>
              <a:t>e</a:t>
            </a:r>
            <a:r>
              <a:rPr lang="sr-Latn-RS" dirty="0"/>
              <a:t> smanjenju emisije</a:t>
            </a:r>
            <a:r>
              <a:rPr lang="en-US" dirty="0"/>
              <a:t> </a:t>
            </a:r>
            <a:r>
              <a:rPr lang="en-US" dirty="0" err="1"/>
              <a:t>produkata</a:t>
            </a:r>
            <a:r>
              <a:rPr lang="en-US" dirty="0"/>
              <a:t> </a:t>
            </a:r>
            <a:r>
              <a:rPr lang="en-US" dirty="0" err="1"/>
              <a:t>sagorevanja</a:t>
            </a:r>
            <a:r>
              <a:rPr lang="en-US" dirty="0"/>
              <a:t> </a:t>
            </a:r>
            <a:r>
              <a:rPr lang="en-US" dirty="0" err="1"/>
              <a:t>koji</a:t>
            </a:r>
            <a:r>
              <a:rPr lang="en-US" dirty="0"/>
              <a:t> </a:t>
            </a:r>
            <a:r>
              <a:rPr lang="en-US" dirty="0" err="1"/>
              <a:t>su</a:t>
            </a:r>
            <a:r>
              <a:rPr lang="en-US" dirty="0"/>
              <a:t> </a:t>
            </a:r>
            <a:r>
              <a:rPr lang="en-US" dirty="0" err="1"/>
              <a:t>štetni</a:t>
            </a:r>
            <a:r>
              <a:rPr lang="en-US" dirty="0"/>
              <a:t> </a:t>
            </a:r>
            <a:r>
              <a:rPr lang="en-US" dirty="0" err="1"/>
              <a:t>po</a:t>
            </a:r>
            <a:r>
              <a:rPr lang="en-US" dirty="0"/>
              <a:t> </a:t>
            </a:r>
            <a:r>
              <a:rPr lang="en-US" dirty="0" err="1"/>
              <a:t>ekosistem</a:t>
            </a:r>
            <a:r>
              <a:rPr lang="en-US" dirty="0"/>
              <a:t>. S </a:t>
            </a:r>
            <a:r>
              <a:rPr lang="en-US" dirty="0" err="1"/>
              <a:t>tim</a:t>
            </a:r>
            <a:r>
              <a:rPr lang="en-US" dirty="0"/>
              <a:t> u </a:t>
            </a:r>
            <a:r>
              <a:rPr lang="en-US" dirty="0" err="1"/>
              <a:t>vezi</a:t>
            </a:r>
            <a:r>
              <a:rPr lang="en-US" dirty="0"/>
              <a:t> </a:t>
            </a:r>
            <a:r>
              <a:rPr lang="en-US" dirty="0" err="1"/>
              <a:t>uvode</a:t>
            </a:r>
            <a:r>
              <a:rPr lang="en-US" dirty="0"/>
              <a:t> se EURO </a:t>
            </a:r>
            <a:r>
              <a:rPr lang="en-US" dirty="0" err="1"/>
              <a:t>norme</a:t>
            </a:r>
            <a:r>
              <a:rPr lang="en-US" dirty="0"/>
              <a:t>. Pored toga </a:t>
            </a:r>
            <a:r>
              <a:rPr lang="en-US" dirty="0" err="1"/>
              <a:t>resursi</a:t>
            </a:r>
            <a:r>
              <a:rPr lang="sr-Latn-RS" dirty="0"/>
              <a:t>/sirovine su </a:t>
            </a:r>
            <a:r>
              <a:rPr lang="en-US" dirty="0" err="1"/>
              <a:t>ograničeni</a:t>
            </a:r>
            <a:r>
              <a:rPr lang="en-US" dirty="0"/>
              <a:t>, pa se od </a:t>
            </a:r>
            <a:r>
              <a:rPr lang="en-US" dirty="0" err="1"/>
              <a:t>pogonskih</a:t>
            </a:r>
            <a:r>
              <a:rPr lang="en-US" dirty="0"/>
              <a:t> </a:t>
            </a:r>
            <a:r>
              <a:rPr lang="en-US" dirty="0" err="1"/>
              <a:t>grupa</a:t>
            </a:r>
            <a:r>
              <a:rPr lang="en-US" dirty="0"/>
              <a:t> </a:t>
            </a:r>
            <a:r>
              <a:rPr lang="en-US" dirty="0" err="1"/>
              <a:t>traži</a:t>
            </a:r>
            <a:r>
              <a:rPr lang="en-US" dirty="0"/>
              <a:t> da </a:t>
            </a:r>
            <a:r>
              <a:rPr lang="en-US" dirty="0" err="1"/>
              <a:t>budu</a:t>
            </a:r>
            <a:r>
              <a:rPr lang="en-US" dirty="0"/>
              <a:t> </a:t>
            </a:r>
            <a:r>
              <a:rPr lang="en-US" err="1"/>
              <a:t>energetski</a:t>
            </a:r>
            <a:r>
              <a:rPr lang="en-US"/>
              <a:t> efikasnije, </a:t>
            </a:r>
            <a:r>
              <a:rPr lang="en-US" dirty="0"/>
              <a:t>a od </a:t>
            </a:r>
            <a:r>
              <a:rPr lang="en-US" dirty="0" err="1"/>
              <a:t>proizvođača</a:t>
            </a:r>
            <a:r>
              <a:rPr lang="en-US" dirty="0"/>
              <a:t> </a:t>
            </a:r>
            <a:r>
              <a:rPr lang="sr-Latn-RS" dirty="0"/>
              <a:t>tran</a:t>
            </a:r>
            <a:r>
              <a:rPr lang="en-US" dirty="0" err="1"/>
              <a:t>sportnih</a:t>
            </a:r>
            <a:r>
              <a:rPr lang="sr-Latn-RS" dirty="0"/>
              <a:t> </a:t>
            </a:r>
            <a:r>
              <a:rPr lang="en-US" dirty="0"/>
              <a:t>s</a:t>
            </a:r>
            <a:r>
              <a:rPr lang="sr-Latn-RS" dirty="0" err="1"/>
              <a:t>redstava</a:t>
            </a:r>
            <a:r>
              <a:rPr lang="sr-Latn-RS" dirty="0"/>
              <a:t> </a:t>
            </a:r>
            <a:r>
              <a:rPr lang="en-US" dirty="0"/>
              <a:t>da </a:t>
            </a:r>
            <a:r>
              <a:rPr lang="en-US" dirty="0" err="1"/>
              <a:t>manje</a:t>
            </a:r>
            <a:r>
              <a:rPr lang="en-US" dirty="0"/>
              <a:t> </a:t>
            </a:r>
            <a:r>
              <a:rPr lang="en-US" dirty="0" err="1"/>
              <a:t>koriste</a:t>
            </a:r>
            <a:r>
              <a:rPr lang="en-US" dirty="0"/>
              <a:t> </a:t>
            </a:r>
            <a:r>
              <a:rPr lang="en-US" dirty="0" err="1"/>
              <a:t>sirovine</a:t>
            </a:r>
            <a:r>
              <a:rPr lang="en-US" dirty="0"/>
              <a:t> </a:t>
            </a:r>
            <a:r>
              <a:rPr lang="en-US" dirty="0" err="1"/>
              <a:t>za</a:t>
            </a:r>
            <a:r>
              <a:rPr lang="en-US" dirty="0"/>
              <a:t> </a:t>
            </a:r>
            <a:r>
              <a:rPr lang="en-US" dirty="0" err="1"/>
              <a:t>njihovu</a:t>
            </a:r>
            <a:r>
              <a:rPr lang="en-US" dirty="0"/>
              <a:t> </a:t>
            </a:r>
            <a:r>
              <a:rPr lang="en-US" dirty="0" err="1"/>
              <a:t>proizvodnju</a:t>
            </a:r>
            <a:r>
              <a:rPr lang="en-US" dirty="0"/>
              <a:t>. U </a:t>
            </a:r>
            <a:r>
              <a:rPr lang="en-US" dirty="0" err="1"/>
              <a:t>savremenom</a:t>
            </a:r>
            <a:r>
              <a:rPr lang="en-US" dirty="0"/>
              <a:t> </a:t>
            </a:r>
            <a:r>
              <a:rPr lang="en-US" dirty="0" err="1"/>
              <a:t>svetu</a:t>
            </a:r>
            <a:r>
              <a:rPr lang="en-US" dirty="0"/>
              <a:t> </a:t>
            </a:r>
            <a:r>
              <a:rPr lang="en-US" dirty="0" err="1"/>
              <a:t>postoji</a:t>
            </a:r>
            <a:r>
              <a:rPr lang="en-US" dirty="0"/>
              <a:t> </a:t>
            </a:r>
            <a:r>
              <a:rPr lang="en-US" dirty="0" err="1"/>
              <a:t>potreba</a:t>
            </a:r>
            <a:r>
              <a:rPr lang="en-US" dirty="0"/>
              <a:t> </a:t>
            </a:r>
            <a:r>
              <a:rPr lang="en-US" dirty="0" err="1"/>
              <a:t>za</a:t>
            </a:r>
            <a:r>
              <a:rPr lang="en-US" dirty="0"/>
              <a:t> </a:t>
            </a:r>
            <a:r>
              <a:rPr lang="en-US" dirty="0" err="1"/>
              <a:t>unapređenje</a:t>
            </a:r>
            <a:r>
              <a:rPr lang="en-US" dirty="0"/>
              <a:t> </a:t>
            </a:r>
            <a:r>
              <a:rPr lang="en-US" dirty="0" err="1"/>
              <a:t>bezbednosti</a:t>
            </a:r>
            <a:r>
              <a:rPr lang="en-US" dirty="0"/>
              <a:t> </a:t>
            </a:r>
            <a:r>
              <a:rPr lang="en-US" dirty="0" err="1"/>
              <a:t>saobraćaja</a:t>
            </a:r>
            <a:r>
              <a:rPr lang="en-US" dirty="0"/>
              <a:t>. S </a:t>
            </a:r>
            <a:r>
              <a:rPr lang="en-US" dirty="0" err="1"/>
              <a:t>obzirom</a:t>
            </a:r>
            <a:r>
              <a:rPr lang="en-US" dirty="0"/>
              <a:t> </a:t>
            </a:r>
            <a:r>
              <a:rPr lang="en-US" dirty="0" err="1"/>
              <a:t>na</a:t>
            </a:r>
            <a:r>
              <a:rPr lang="en-US" dirty="0"/>
              <a:t> to </a:t>
            </a:r>
            <a:r>
              <a:rPr lang="en-US" dirty="0" err="1"/>
              <a:t>uvode</a:t>
            </a:r>
            <a:r>
              <a:rPr lang="en-US" dirty="0"/>
              <a:t> se </a:t>
            </a:r>
            <a:r>
              <a:rPr lang="en-US" dirty="0" err="1"/>
              <a:t>novi</a:t>
            </a:r>
            <a:r>
              <a:rPr lang="en-US" dirty="0"/>
              <a:t> </a:t>
            </a:r>
            <a:r>
              <a:rPr lang="en-US" dirty="0" err="1"/>
              <a:t>uređaji</a:t>
            </a:r>
            <a:r>
              <a:rPr lang="en-US" dirty="0"/>
              <a:t> </a:t>
            </a:r>
            <a:r>
              <a:rPr lang="en-US" dirty="0" err="1"/>
              <a:t>i</a:t>
            </a:r>
            <a:r>
              <a:rPr lang="en-US" dirty="0"/>
              <a:t> </a:t>
            </a:r>
            <a:r>
              <a:rPr lang="en-US" dirty="0" err="1"/>
              <a:t>sistemi</a:t>
            </a:r>
            <a:r>
              <a:rPr lang="en-US" dirty="0"/>
              <a:t> (ABS, EBS, </a:t>
            </a:r>
            <a:r>
              <a:rPr lang="en-US" dirty="0" err="1"/>
              <a:t>vazdušni</a:t>
            </a:r>
            <a:r>
              <a:rPr lang="en-US" dirty="0"/>
              <a:t> </a:t>
            </a:r>
            <a:r>
              <a:rPr lang="en-US" dirty="0" err="1"/>
              <a:t>jastuci</a:t>
            </a:r>
            <a:r>
              <a:rPr lang="en-US" dirty="0"/>
              <a:t>...), </a:t>
            </a:r>
            <a:r>
              <a:rPr lang="en-US" dirty="0" err="1"/>
              <a:t>ali</a:t>
            </a:r>
            <a:r>
              <a:rPr lang="en-US" dirty="0"/>
              <a:t> se </a:t>
            </a:r>
            <a:r>
              <a:rPr lang="en-US" dirty="0" err="1"/>
              <a:t>razvijaju</a:t>
            </a:r>
            <a:r>
              <a:rPr lang="en-US" dirty="0"/>
              <a:t> </a:t>
            </a:r>
            <a:r>
              <a:rPr lang="en-US" dirty="0" err="1"/>
              <a:t>i</a:t>
            </a:r>
            <a:r>
              <a:rPr lang="en-US" dirty="0"/>
              <a:t> </a:t>
            </a:r>
            <a:r>
              <a:rPr lang="en-US" dirty="0" err="1"/>
              <a:t>novi</a:t>
            </a:r>
            <a:r>
              <a:rPr lang="en-US" dirty="0"/>
              <a:t> </a:t>
            </a:r>
            <a:r>
              <a:rPr lang="sr-Latn-RS" dirty="0"/>
              <a:t>uređaji kojima se obezbeđuje autonomni režim kretanja </a:t>
            </a:r>
            <a:r>
              <a:rPr lang="sr-Latn-RS" dirty="0" err="1"/>
              <a:t>tra-nsportnih</a:t>
            </a:r>
            <a:r>
              <a:rPr lang="sr-Latn-RS" dirty="0"/>
              <a:t> sredstava </a:t>
            </a:r>
            <a:r>
              <a:rPr lang="en-US" dirty="0"/>
              <a:t>(</a:t>
            </a:r>
            <a:r>
              <a:rPr lang="en-US" dirty="0" err="1"/>
              <a:t>autonomna</a:t>
            </a:r>
            <a:r>
              <a:rPr lang="en-US" dirty="0"/>
              <a:t> </a:t>
            </a:r>
            <a:r>
              <a:rPr lang="en-US" dirty="0" err="1"/>
              <a:t>vozila</a:t>
            </a:r>
            <a:r>
              <a:rPr lang="en-US" dirty="0"/>
              <a:t>)</a:t>
            </a:r>
            <a:r>
              <a:rPr lang="sr-Latn-RS" dirty="0"/>
              <a:t>. Kao posledica njihovog uvođenja očekuje se </a:t>
            </a:r>
            <a:r>
              <a:rPr lang="en-US" dirty="0" err="1"/>
              <a:t>zna</a:t>
            </a:r>
            <a:r>
              <a:rPr lang="sr-Latn-RS" dirty="0"/>
              <a:t>čajno unapređenje </a:t>
            </a:r>
            <a:r>
              <a:rPr lang="en-US" dirty="0"/>
              <a:t>u </a:t>
            </a:r>
            <a:r>
              <a:rPr lang="en-US" dirty="0" err="1"/>
              <a:t>oblasti</a:t>
            </a:r>
            <a:r>
              <a:rPr lang="en-US" dirty="0"/>
              <a:t> </a:t>
            </a:r>
            <a:r>
              <a:rPr lang="en-US" dirty="0" err="1"/>
              <a:t>bezbednosti</a:t>
            </a:r>
            <a:r>
              <a:rPr lang="en-US" dirty="0"/>
              <a:t> </a:t>
            </a:r>
            <a:r>
              <a:rPr lang="en-US" dirty="0" err="1"/>
              <a:t>saobraćaja</a:t>
            </a:r>
            <a:r>
              <a:rPr lang="en-US" dirty="0"/>
              <a:t>.</a:t>
            </a:r>
            <a:endParaRPr lang="sr-Latn-R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262979"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Lociranje autonomnih vozila</a:t>
            </a:r>
          </a:p>
        </p:txBody>
      </p:sp>
      <p:sp>
        <p:nvSpPr>
          <p:cNvPr id="3" name="TextBox 2"/>
          <p:cNvSpPr txBox="1"/>
          <p:nvPr/>
        </p:nvSpPr>
        <p:spPr>
          <a:xfrm>
            <a:off x="152400" y="1676400"/>
            <a:ext cx="8762999" cy="4801314"/>
          </a:xfrm>
          <a:prstGeom prst="rect">
            <a:avLst/>
          </a:prstGeom>
          <a:noFill/>
        </p:spPr>
        <p:txBody>
          <a:bodyPr wrap="square" rtlCol="0">
            <a:spAutoFit/>
          </a:bodyPr>
          <a:lstStyle/>
          <a:p>
            <a:pPr marL="342900" indent="-342900">
              <a:buFont typeface="Arial" panose="020B0604020202020204" pitchFamily="34" charset="0"/>
              <a:buChar char="•"/>
            </a:pPr>
            <a:r>
              <a:rPr lang="sr-Latn-RS" b="1" dirty="0" err="1"/>
              <a:t>Inercijalni</a:t>
            </a:r>
            <a:r>
              <a:rPr lang="sr-Latn-RS" b="1" dirty="0"/>
              <a:t> navigacioni sistem </a:t>
            </a:r>
            <a:r>
              <a:rPr lang="sr-Cyrl-RS" b="1" dirty="0"/>
              <a:t>(</a:t>
            </a:r>
            <a:r>
              <a:rPr lang="sr-Latn-RS" b="1" dirty="0"/>
              <a:t>IMU - </a:t>
            </a:r>
            <a:r>
              <a:rPr lang="sr-Latn-RS" b="1" dirty="0" err="1"/>
              <a:t>Inertial</a:t>
            </a:r>
            <a:r>
              <a:rPr lang="sr-Latn-RS" b="1" dirty="0"/>
              <a:t> </a:t>
            </a:r>
            <a:r>
              <a:rPr lang="sr-Latn-RS" b="1" dirty="0" err="1"/>
              <a:t>Measurement</a:t>
            </a:r>
            <a:r>
              <a:rPr lang="sr-Latn-RS" b="1" dirty="0"/>
              <a:t> </a:t>
            </a:r>
            <a:r>
              <a:rPr lang="sr-Latn-RS" b="1" dirty="0" err="1"/>
              <a:t>Unit</a:t>
            </a:r>
            <a:r>
              <a:rPr lang="sr-Latn-RS" b="1" dirty="0"/>
              <a:t>) </a:t>
            </a:r>
            <a:r>
              <a:rPr lang="sr-Latn-RS" dirty="0"/>
              <a:t>– Ovaj sistem se zasniva na principu da je na osnovu ubrzanja, početne brzine i početne lokacije moguće izračunati brzinu i lokaciju vozila u bilo kom trenutku.</a:t>
            </a:r>
          </a:p>
          <a:p>
            <a:pPr marL="342900" indent="-342900">
              <a:buFont typeface="Arial" panose="020B0604020202020204" pitchFamily="34" charset="0"/>
              <a:buChar char="•"/>
            </a:pPr>
            <a:r>
              <a:rPr lang="sr-Latn-RS" b="1" dirty="0" err="1"/>
              <a:t>LiDAR</a:t>
            </a:r>
            <a:r>
              <a:rPr lang="sr-Latn-RS" b="1" dirty="0"/>
              <a:t> lociranje </a:t>
            </a:r>
            <a:r>
              <a:rPr lang="sr-Latn-RS" dirty="0"/>
              <a:t>– Ovim pristupom ostvaruje se </a:t>
            </a:r>
            <a:r>
              <a:rPr lang="sr-Latn-RS" dirty="0" err="1"/>
              <a:t>kontinualno</a:t>
            </a:r>
            <a:r>
              <a:rPr lang="sr-Latn-RS" dirty="0"/>
              <a:t> praćenje podudarnosti između podataka koji se beleže </a:t>
            </a:r>
            <a:r>
              <a:rPr lang="sr-Latn-RS" dirty="0" err="1"/>
              <a:t>LiDAR</a:t>
            </a:r>
            <a:r>
              <a:rPr lang="sr-Latn-RS" dirty="0"/>
              <a:t> radarom i već postojećih podataka na mapi visoke preciznosti. </a:t>
            </a:r>
          </a:p>
          <a:p>
            <a:pPr marL="342900" indent="-342900">
              <a:buFont typeface="Arial" panose="020B0604020202020204" pitchFamily="34" charset="0"/>
              <a:buChar char="•"/>
            </a:pPr>
            <a:r>
              <a:rPr lang="sr-Latn-RS" b="1" dirty="0"/>
              <a:t>Vizuelno lociranje </a:t>
            </a:r>
            <a:r>
              <a:rPr lang="sr-Latn-RS" dirty="0"/>
              <a:t>– Na ovaj način lako i jednostavno se prikuplja dosta podataka o okolini, što pomaže u identifikaciji konkretne lokacije vozila.</a:t>
            </a:r>
          </a:p>
          <a:p>
            <a:r>
              <a:rPr lang="sr-Latn-RS" dirty="0"/>
              <a:t>Generalno, autonomna vozila koriste </a:t>
            </a:r>
            <a:r>
              <a:rPr lang="sr-Latn-RS" b="1" dirty="0" err="1"/>
              <a:t>inercijalni</a:t>
            </a:r>
            <a:r>
              <a:rPr lang="sr-Latn-RS" b="1" dirty="0"/>
              <a:t> navigacioni sistem </a:t>
            </a:r>
            <a:r>
              <a:rPr lang="sr-Latn-RS" dirty="0"/>
              <a:t>kako bi predvideli svoju buduću lokaciju, koju zatim verifikuju preko </a:t>
            </a:r>
            <a:r>
              <a:rPr lang="sr-Latn-RS" b="1" dirty="0"/>
              <a:t>GPS RTK</a:t>
            </a:r>
            <a:r>
              <a:rPr lang="sr-Latn-RS" dirty="0"/>
              <a:t>, </a:t>
            </a:r>
            <a:r>
              <a:rPr lang="sr-Latn-RS" b="1" dirty="0" err="1"/>
              <a:t>LiDAR</a:t>
            </a:r>
            <a:r>
              <a:rPr lang="sr-Latn-RS" b="1" dirty="0"/>
              <a:t>-om</a:t>
            </a:r>
            <a:r>
              <a:rPr lang="sr-Latn-RS" dirty="0"/>
              <a:t> i </a:t>
            </a:r>
            <a:r>
              <a:rPr lang="sr-Latn-RS" b="1" dirty="0"/>
              <a:t>vizuelnim lociranjem</a:t>
            </a:r>
            <a:r>
              <a:rPr lang="sr-Latn-RS" dirty="0"/>
              <a:t> (kamerama, senzorima i radarima).</a:t>
            </a:r>
          </a:p>
        </p:txBody>
      </p:sp>
    </p:spTree>
    <p:extLst>
      <p:ext uri="{BB962C8B-B14F-4D97-AF65-F5344CB8AC3E}">
        <p14:creationId xmlns:p14="http://schemas.microsoft.com/office/powerpoint/2010/main" val="26114880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404591"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Percepcija okruženja autonomnih vozila</a:t>
            </a:r>
          </a:p>
        </p:txBody>
      </p:sp>
      <p:sp>
        <p:nvSpPr>
          <p:cNvPr id="3" name="TextBox 2"/>
          <p:cNvSpPr txBox="1"/>
          <p:nvPr/>
        </p:nvSpPr>
        <p:spPr>
          <a:xfrm>
            <a:off x="152400" y="1752600"/>
            <a:ext cx="8762999" cy="4524315"/>
          </a:xfrm>
          <a:prstGeom prst="rect">
            <a:avLst/>
          </a:prstGeom>
          <a:noFill/>
        </p:spPr>
        <p:txBody>
          <a:bodyPr wrap="square" rtlCol="0">
            <a:spAutoFit/>
          </a:bodyPr>
          <a:lstStyle/>
          <a:p>
            <a:r>
              <a:rPr lang="sr-Latn-RS" dirty="0"/>
              <a:t>Prilikom percepcije okruženja, autonomna vozila moraju da</a:t>
            </a:r>
            <a:r>
              <a:rPr lang="en-US" dirty="0"/>
              <a:t>:</a:t>
            </a:r>
          </a:p>
          <a:p>
            <a:pPr marL="342900" indent="-342900">
              <a:buFont typeface="Arial" panose="020B0604020202020204" pitchFamily="34" charset="0"/>
              <a:buChar char="•"/>
            </a:pPr>
            <a:r>
              <a:rPr lang="en-US" dirty="0" err="1"/>
              <a:t>Detektuju</a:t>
            </a:r>
            <a:r>
              <a:rPr lang="en-US" dirty="0"/>
              <a:t> </a:t>
            </a:r>
            <a:r>
              <a:rPr lang="en-US" dirty="0" err="1"/>
              <a:t>objekat</a:t>
            </a:r>
            <a:r>
              <a:rPr lang="sr-Latn-RS" dirty="0"/>
              <a:t>;</a:t>
            </a:r>
          </a:p>
          <a:p>
            <a:pPr marL="342900" indent="-342900">
              <a:buFont typeface="Arial" panose="020B0604020202020204" pitchFamily="34" charset="0"/>
              <a:buChar char="•"/>
            </a:pPr>
            <a:r>
              <a:rPr lang="sr-Latn-RS" dirty="0"/>
              <a:t>Izvrše klasifikaciju objekta;</a:t>
            </a:r>
          </a:p>
          <a:p>
            <a:pPr marL="342900" indent="-342900">
              <a:buFont typeface="Arial" panose="020B0604020202020204" pitchFamily="34" charset="0"/>
              <a:buChar char="•"/>
            </a:pPr>
            <a:r>
              <a:rPr lang="sr-Latn-RS" dirty="0"/>
              <a:t>Prate kretanje objekta tokom vremena.</a:t>
            </a:r>
          </a:p>
          <a:p>
            <a:r>
              <a:rPr lang="sr-Latn-RS" dirty="0"/>
              <a:t>Za izvršavanje ovih zadataka autonomna vozila koriste različite uređaje. </a:t>
            </a:r>
            <a:r>
              <a:rPr lang="sr-Latn-RS" b="1" dirty="0"/>
              <a:t>Kamere </a:t>
            </a:r>
            <a:r>
              <a:rPr lang="sr-Latn-RS" dirty="0"/>
              <a:t>koje prikupljaju fotografije okruženja. </a:t>
            </a:r>
            <a:r>
              <a:rPr lang="sr-Latn-RS" b="1" dirty="0" err="1"/>
              <a:t>LiDAR</a:t>
            </a:r>
            <a:r>
              <a:rPr lang="sr-Latn-RS" b="1" dirty="0"/>
              <a:t> radar </a:t>
            </a:r>
            <a:r>
              <a:rPr lang="sr-Latn-RS" dirty="0"/>
              <a:t>koji obezbeđuje prostorne informacije o vizuelnoj predstavi spoljnog sveta. </a:t>
            </a:r>
            <a:r>
              <a:rPr lang="sr-Latn-RS" dirty="0" err="1"/>
              <a:t>LiDAR</a:t>
            </a:r>
            <a:r>
              <a:rPr lang="sr-Latn-RS" dirty="0"/>
              <a:t> radar emituje signale u svim pravcima vozila, kada signal udari u neku prepreku on se vraća ka autonomnom vozilu i na taj način formira se skup tačaka u prostoru. Klasični </a:t>
            </a:r>
            <a:r>
              <a:rPr lang="sr-Latn-RS" b="1" dirty="0"/>
              <a:t>radari i </a:t>
            </a:r>
            <a:r>
              <a:rPr lang="sr-Latn-RS" b="1"/>
              <a:t>senzori </a:t>
            </a:r>
            <a:r>
              <a:rPr lang="sr-Latn-RS"/>
              <a:t>pružaju </a:t>
            </a:r>
            <a:r>
              <a:rPr lang="sr-Latn-RS" dirty="0"/>
              <a:t>dodatne informacije o spoljašnjoj sredini.</a:t>
            </a:r>
            <a:endParaRPr lang="sr-Latn-RS" b="1" dirty="0"/>
          </a:p>
        </p:txBody>
      </p:sp>
    </p:spTree>
    <p:extLst>
      <p:ext uri="{BB962C8B-B14F-4D97-AF65-F5344CB8AC3E}">
        <p14:creationId xmlns:p14="http://schemas.microsoft.com/office/powerpoint/2010/main" val="31937678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404591"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Percepcija okruženja autonomnih vozila</a:t>
            </a:r>
          </a:p>
        </p:txBody>
      </p:sp>
      <p:sp>
        <p:nvSpPr>
          <p:cNvPr id="3" name="TextBox 2"/>
          <p:cNvSpPr txBox="1"/>
          <p:nvPr/>
        </p:nvSpPr>
        <p:spPr>
          <a:xfrm>
            <a:off x="152400" y="1752600"/>
            <a:ext cx="8762999" cy="461665"/>
          </a:xfrm>
          <a:prstGeom prst="rect">
            <a:avLst/>
          </a:prstGeom>
          <a:noFill/>
        </p:spPr>
        <p:txBody>
          <a:bodyPr wrap="square" rtlCol="0">
            <a:spAutoFit/>
          </a:bodyPr>
          <a:lstStyle/>
          <a:p>
            <a:r>
              <a:rPr lang="sr-Latn-RS" dirty="0"/>
              <a:t>Prednosti i nedostaci kamera, </a:t>
            </a:r>
            <a:r>
              <a:rPr lang="sr-Latn-RS" dirty="0" err="1"/>
              <a:t>LiDAR</a:t>
            </a:r>
            <a:r>
              <a:rPr lang="sr-Latn-RS" dirty="0"/>
              <a:t> radara i klasičnih radara i senzora.</a:t>
            </a:r>
            <a:endParaRPr lang="sr-Latn-RS" b="1" dirty="0"/>
          </a:p>
        </p:txBody>
      </p:sp>
      <p:graphicFrame>
        <p:nvGraphicFramePr>
          <p:cNvPr id="4" name="Table 3"/>
          <p:cNvGraphicFramePr>
            <a:graphicFrameLocks noGrp="1"/>
          </p:cNvGraphicFramePr>
          <p:nvPr>
            <p:extLst>
              <p:ext uri="{D42A27DB-BD31-4B8C-83A1-F6EECF244321}">
                <p14:modId xmlns:p14="http://schemas.microsoft.com/office/powerpoint/2010/main" val="1044646966"/>
              </p:ext>
            </p:extLst>
          </p:nvPr>
        </p:nvGraphicFramePr>
        <p:xfrm>
          <a:off x="293342" y="2728310"/>
          <a:ext cx="8481113" cy="2444226"/>
        </p:xfrm>
        <a:graphic>
          <a:graphicData uri="http://schemas.openxmlformats.org/drawingml/2006/table">
            <a:tbl>
              <a:tblPr firstRow="1" firstCol="1" bandRow="1">
                <a:tableStyleId>{5C22544A-7EE6-4342-B048-85BDC9FD1C3A}</a:tableStyleId>
              </a:tblPr>
              <a:tblGrid>
                <a:gridCol w="3943541">
                  <a:extLst>
                    <a:ext uri="{9D8B030D-6E8A-4147-A177-3AD203B41FA5}">
                      <a16:colId xmlns:a16="http://schemas.microsoft.com/office/drawing/2014/main" val="20000"/>
                    </a:ext>
                  </a:extLst>
                </a:gridCol>
                <a:gridCol w="1134393">
                  <a:extLst>
                    <a:ext uri="{9D8B030D-6E8A-4147-A177-3AD203B41FA5}">
                      <a16:colId xmlns:a16="http://schemas.microsoft.com/office/drawing/2014/main" val="20001"/>
                    </a:ext>
                  </a:extLst>
                </a:gridCol>
                <a:gridCol w="1134393">
                  <a:extLst>
                    <a:ext uri="{9D8B030D-6E8A-4147-A177-3AD203B41FA5}">
                      <a16:colId xmlns:a16="http://schemas.microsoft.com/office/drawing/2014/main" val="20002"/>
                    </a:ext>
                  </a:extLst>
                </a:gridCol>
                <a:gridCol w="1134393">
                  <a:extLst>
                    <a:ext uri="{9D8B030D-6E8A-4147-A177-3AD203B41FA5}">
                      <a16:colId xmlns:a16="http://schemas.microsoft.com/office/drawing/2014/main" val="20003"/>
                    </a:ext>
                  </a:extLst>
                </a:gridCol>
                <a:gridCol w="1134393">
                  <a:extLst>
                    <a:ext uri="{9D8B030D-6E8A-4147-A177-3AD203B41FA5}">
                      <a16:colId xmlns:a16="http://schemas.microsoft.com/office/drawing/2014/main" val="20004"/>
                    </a:ext>
                  </a:extLst>
                </a:gridCol>
              </a:tblGrid>
              <a:tr h="261993">
                <a:tc>
                  <a:txBody>
                    <a:bodyPr/>
                    <a:lstStyle/>
                    <a:p>
                      <a:pPr algn="just">
                        <a:spcAft>
                          <a:spcPts val="0"/>
                        </a:spcAft>
                      </a:pPr>
                      <a:r>
                        <a:rPr lang="sr-Latn-RS" sz="1800" dirty="0">
                          <a:effectLst/>
                          <a:latin typeface="Arial" panose="020B0604020202020204" pitchFamily="34" charset="0"/>
                          <a:ea typeface="Calibri" panose="020F0502020204030204" pitchFamily="34" charset="0"/>
                          <a:cs typeface="Arial" panose="020B0604020202020204" pitchFamily="34" charset="0"/>
                        </a:rPr>
                        <a:t>Karakteristike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sr-Latn-RS" sz="1800" dirty="0">
                          <a:effectLst/>
                          <a:latin typeface="Arial" panose="020B0604020202020204" pitchFamily="34" charset="0"/>
                          <a:cs typeface="Arial" panose="020B0604020202020204" pitchFamily="34" charset="0"/>
                        </a:rPr>
                        <a:t>Kamera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en-US" sz="1800" dirty="0">
                          <a:effectLst/>
                          <a:latin typeface="Arial" panose="020B0604020202020204" pitchFamily="34" charset="0"/>
                          <a:cs typeface="Arial" panose="020B0604020202020204" pitchFamily="34" charset="0"/>
                        </a:rPr>
                        <a:t>LiDAR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sr-Latn-RS" sz="1800" dirty="0" err="1">
                          <a:effectLst/>
                          <a:latin typeface="Arial" panose="020B0604020202020204" pitchFamily="34" charset="0"/>
                          <a:ea typeface="+mn-ea"/>
                          <a:cs typeface="Arial" panose="020B0604020202020204" pitchFamily="34" charset="0"/>
                        </a:rPr>
                        <a:t>Kl</a:t>
                      </a:r>
                      <a:r>
                        <a:rPr lang="sr-Latn-RS" sz="1800" dirty="0">
                          <a:effectLst/>
                          <a:latin typeface="Arial" panose="020B0604020202020204" pitchFamily="34" charset="0"/>
                          <a:ea typeface="+mn-ea"/>
                          <a:cs typeface="Arial" panose="020B0604020202020204" pitchFamily="34" charset="0"/>
                        </a:rPr>
                        <a:t>. radar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en-US" sz="1800" dirty="0">
                          <a:effectLst/>
                          <a:latin typeface="Arial" panose="020B0604020202020204" pitchFamily="34" charset="0"/>
                          <a:cs typeface="Arial" panose="020B0604020202020204" pitchFamily="34" charset="0"/>
                        </a:rPr>
                        <a:t>К+L+Р</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extLst>
                  <a:ext uri="{0D108BD9-81ED-4DB2-BD59-A6C34878D82A}">
                    <a16:rowId xmlns:a16="http://schemas.microsoft.com/office/drawing/2014/main" val="10000"/>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Detekcija objekata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1"/>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Klasifikacija objekata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2"/>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Rang vidljivosti</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3"/>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Praćenje trase</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4"/>
                  </a:ext>
                </a:extLst>
              </a:tr>
              <a:tr h="261993">
                <a:tc>
                  <a:txBody>
                    <a:bodyPr/>
                    <a:lstStyle/>
                    <a:p>
                      <a:pPr algn="l">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Funkcionalnost tokom lošeg vremena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5"/>
                  </a:ext>
                </a:extLst>
              </a:tr>
              <a:tr h="523986">
                <a:tc>
                  <a:txBody>
                    <a:bodyPr/>
                    <a:lstStyle/>
                    <a:p>
                      <a:pPr algn="l">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Funkcionalnost</a:t>
                      </a:r>
                      <a:r>
                        <a:rPr lang="sr-Latn-RS" sz="1800" b="0" i="1" baseline="0" dirty="0">
                          <a:effectLst/>
                          <a:latin typeface="Arial" panose="020B0604020202020204" pitchFamily="34" charset="0"/>
                          <a:ea typeface="Calibri" panose="020F0502020204030204" pitchFamily="34" charset="0"/>
                          <a:cs typeface="Arial" panose="020B0604020202020204" pitchFamily="34" charset="0"/>
                        </a:rPr>
                        <a:t> pri lošem osvetljenju</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17954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Predikcija kretanja drugih učesnika u saobraćaju</a:t>
            </a:r>
          </a:p>
        </p:txBody>
      </p:sp>
      <p:sp>
        <p:nvSpPr>
          <p:cNvPr id="3" name="TextBox 2"/>
          <p:cNvSpPr txBox="1"/>
          <p:nvPr/>
        </p:nvSpPr>
        <p:spPr>
          <a:xfrm>
            <a:off x="152400" y="1752600"/>
            <a:ext cx="8762999" cy="5262979"/>
          </a:xfrm>
          <a:prstGeom prst="rect">
            <a:avLst/>
          </a:prstGeom>
          <a:noFill/>
        </p:spPr>
        <p:txBody>
          <a:bodyPr wrap="square" rtlCol="0">
            <a:spAutoFit/>
          </a:bodyPr>
          <a:lstStyle/>
          <a:p>
            <a:r>
              <a:rPr lang="sr-Latn-RS" dirty="0"/>
              <a:t>Predikcija kretanja drugih učesnika u saobraćaju mora da bude </a:t>
            </a:r>
            <a:r>
              <a:rPr lang="sr-Latn-RS" b="1" dirty="0"/>
              <a:t>pravovremena </a:t>
            </a:r>
            <a:r>
              <a:rPr lang="sr-Latn-RS" dirty="0"/>
              <a:t>i </a:t>
            </a:r>
            <a:r>
              <a:rPr lang="sr-Latn-RS" b="1" dirty="0"/>
              <a:t>precizna</a:t>
            </a:r>
            <a:r>
              <a:rPr lang="sr-Latn-RS" dirty="0"/>
              <a:t>.</a:t>
            </a:r>
          </a:p>
          <a:p>
            <a:r>
              <a:rPr lang="sr-Latn-RS" dirty="0"/>
              <a:t>Generalno, postoje 2 pristupa predikcije kod autonomnih vozila:</a:t>
            </a:r>
          </a:p>
          <a:p>
            <a:pPr marL="342900" indent="-342900">
              <a:buFont typeface="Arial" panose="020B0604020202020204" pitchFamily="34" charset="0"/>
              <a:buChar char="•"/>
            </a:pPr>
            <a:r>
              <a:rPr lang="sr-Latn-RS" b="1" dirty="0"/>
              <a:t>Predikcija na osnovu modela </a:t>
            </a:r>
            <a:r>
              <a:rPr lang="sr-Latn-RS" dirty="0"/>
              <a:t>– ovaj pristup podrazumeva da autonomno vozilo kreira scenario za svaku moguću putanju drugog </a:t>
            </a:r>
            <a:r>
              <a:rPr lang="en-US" dirty="0"/>
              <a:t>u</a:t>
            </a:r>
            <a:r>
              <a:rPr lang="sr-Latn-RS" dirty="0" err="1"/>
              <a:t>česnika</a:t>
            </a:r>
            <a:r>
              <a:rPr lang="sr-Latn-RS" dirty="0"/>
              <a:t> u saobraćaju i da svakoj putanji dodeli određenu verovatnoću na osnovu položaja objekta. Tokom vremena se ove verovatnoće ažuriraju.</a:t>
            </a:r>
          </a:p>
          <a:p>
            <a:pPr marL="342900" indent="-342900">
              <a:buFont typeface="Arial" panose="020B0604020202020204" pitchFamily="34" charset="0"/>
              <a:buChar char="•"/>
            </a:pPr>
            <a:r>
              <a:rPr lang="sr-Latn-RS" b="1" dirty="0"/>
              <a:t>Predikcija na osnovu podataka </a:t>
            </a:r>
            <a:r>
              <a:rPr lang="sr-Latn-RS" dirty="0"/>
              <a:t>– </a:t>
            </a:r>
            <a:r>
              <a:rPr lang="pt-BR" dirty="0"/>
              <a:t>ovaj pristup se zasniva na </a:t>
            </a:r>
            <a:r>
              <a:rPr lang="sr-Latn-RS" dirty="0"/>
              <a:t>mašinskom učenju </a:t>
            </a:r>
            <a:r>
              <a:rPr lang="pt-BR" dirty="0"/>
              <a:t>prema empirijskim posmatranjima. Kada se </a:t>
            </a:r>
            <a:r>
              <a:rPr lang="sr-Latn-RS" dirty="0"/>
              <a:t>vozilo </a:t>
            </a:r>
            <a:r>
              <a:rPr lang="pt-BR" dirty="0"/>
              <a:t>dovoljno istrenira na test podacima, može da se koristi i u stvarnom svetu. </a:t>
            </a:r>
            <a:r>
              <a:rPr lang="sr-Latn-RS" dirty="0"/>
              <a:t> </a:t>
            </a:r>
          </a:p>
          <a:p>
            <a:endParaRPr lang="sr-Latn-RS" dirty="0"/>
          </a:p>
        </p:txBody>
      </p:sp>
    </p:spTree>
    <p:extLst>
      <p:ext uri="{BB962C8B-B14F-4D97-AF65-F5344CB8AC3E}">
        <p14:creationId xmlns:p14="http://schemas.microsoft.com/office/powerpoint/2010/main" val="3065760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Predikcija kretanja drugih učesnika u saobraćaju</a:t>
            </a:r>
          </a:p>
        </p:txBody>
      </p:sp>
      <p:sp>
        <p:nvSpPr>
          <p:cNvPr id="3" name="TextBox 2"/>
          <p:cNvSpPr txBox="1"/>
          <p:nvPr/>
        </p:nvSpPr>
        <p:spPr>
          <a:xfrm>
            <a:off x="152400" y="1752600"/>
            <a:ext cx="8762999" cy="3877985"/>
          </a:xfrm>
          <a:prstGeom prst="rect">
            <a:avLst/>
          </a:prstGeom>
          <a:noFill/>
        </p:spPr>
        <p:txBody>
          <a:bodyPr wrap="square" rtlCol="0">
            <a:spAutoFit/>
          </a:bodyPr>
          <a:lstStyle/>
          <a:p>
            <a:r>
              <a:rPr lang="sr-Latn-RS" dirty="0"/>
              <a:t>Jedna od procedura predikcije kretanja drugih učesnika u saobraćaju je </a:t>
            </a:r>
            <a:r>
              <a:rPr lang="sr-Latn-RS" b="1" dirty="0"/>
              <a:t>predikcija na osnovu sekvenci saobraćajnih traka</a:t>
            </a:r>
            <a:r>
              <a:rPr lang="sr-Latn-RS" dirty="0"/>
              <a:t> koja kombinuje oba ova pristupa. </a:t>
            </a:r>
          </a:p>
          <a:p>
            <a:r>
              <a:rPr lang="sr-Latn-RS" dirty="0"/>
              <a:t>U prvom koraku ove procedure put se deli u više delova. Svaki deo pokriva područje u kome je kretanje posmatranog vozila jednostavno da se objasni. Sa aspekta </a:t>
            </a:r>
            <a:r>
              <a:rPr lang="sr-Latn-RS" dirty="0" err="1"/>
              <a:t>predickcije</a:t>
            </a:r>
            <a:r>
              <a:rPr lang="sr-Latn-RS" dirty="0"/>
              <a:t>, mnogo je bitnije kako se vozilo kreće između posmatranih sekvenci, nego kako se kreće u samoj sekvenci saobraćajne trake. Kako će se vozilo ponašati u budućnosti moguće je opisati ograničenim brojem šablona koji predstavljaju logičan niz delova saobraćajnih traka.</a:t>
            </a:r>
          </a:p>
        </p:txBody>
      </p:sp>
    </p:spTree>
    <p:extLst>
      <p:ext uri="{BB962C8B-B14F-4D97-AF65-F5344CB8AC3E}">
        <p14:creationId xmlns:p14="http://schemas.microsoft.com/office/powerpoint/2010/main" val="13032104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Predikcija kretanja drugih učesnika u saobraćaju</a:t>
            </a:r>
          </a:p>
        </p:txBody>
      </p:sp>
      <p:pic>
        <p:nvPicPr>
          <p:cNvPr id="4" name="Picture 3"/>
          <p:cNvPicPr>
            <a:picLocks noChangeAspect="1"/>
          </p:cNvPicPr>
          <p:nvPr/>
        </p:nvPicPr>
        <p:blipFill>
          <a:blip r:embed="rId2" cstate="print"/>
          <a:stretch>
            <a:fillRect/>
          </a:stretch>
        </p:blipFill>
        <p:spPr>
          <a:xfrm>
            <a:off x="1335877" y="2549678"/>
            <a:ext cx="6608580" cy="3691164"/>
          </a:xfrm>
          <a:prstGeom prst="rect">
            <a:avLst/>
          </a:prstGeom>
        </p:spPr>
      </p:pic>
      <p:sp>
        <p:nvSpPr>
          <p:cNvPr id="5" name="TextBox 4"/>
          <p:cNvSpPr txBox="1"/>
          <p:nvPr/>
        </p:nvSpPr>
        <p:spPr>
          <a:xfrm>
            <a:off x="152400" y="1752600"/>
            <a:ext cx="8762999" cy="797078"/>
          </a:xfrm>
          <a:prstGeom prst="rect">
            <a:avLst/>
          </a:prstGeom>
          <a:noFill/>
        </p:spPr>
        <p:txBody>
          <a:bodyPr wrap="square" rtlCol="0">
            <a:spAutoFit/>
          </a:bodyPr>
          <a:lstStyle/>
          <a:p>
            <a:r>
              <a:rPr lang="sr-Latn-RS" dirty="0"/>
              <a:t>Primer primene </a:t>
            </a:r>
            <a:r>
              <a:rPr lang="sr-Latn-RS" b="1" dirty="0"/>
              <a:t>predikcije na osnovu sekvenci saobraćajnih traka</a:t>
            </a:r>
            <a:r>
              <a:rPr lang="sr-Latn-RS" dirty="0"/>
              <a:t> u raskrsnici sa 3 kraka.</a:t>
            </a:r>
          </a:p>
        </p:txBody>
      </p:sp>
    </p:spTree>
    <p:extLst>
      <p:ext uri="{BB962C8B-B14F-4D97-AF65-F5344CB8AC3E}">
        <p14:creationId xmlns:p14="http://schemas.microsoft.com/office/powerpoint/2010/main" val="32617107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01666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Planiranje putanje autonomnog vozila</a:t>
            </a:r>
          </a:p>
        </p:txBody>
      </p:sp>
      <p:sp>
        <p:nvSpPr>
          <p:cNvPr id="3" name="TextBox 2"/>
          <p:cNvSpPr txBox="1"/>
          <p:nvPr/>
        </p:nvSpPr>
        <p:spPr>
          <a:xfrm>
            <a:off x="152400" y="1752600"/>
            <a:ext cx="8762999" cy="4616648"/>
          </a:xfrm>
          <a:prstGeom prst="rect">
            <a:avLst/>
          </a:prstGeom>
          <a:noFill/>
        </p:spPr>
        <p:txBody>
          <a:bodyPr wrap="square" rtlCol="0">
            <a:spAutoFit/>
          </a:bodyPr>
          <a:lstStyle/>
          <a:p>
            <a:r>
              <a:rPr lang="en-US" dirty="0" err="1"/>
              <a:t>Planiranje</a:t>
            </a:r>
            <a:r>
              <a:rPr lang="en-US" dirty="0"/>
              <a:t> </a:t>
            </a:r>
            <a:r>
              <a:rPr lang="en-US" dirty="0" err="1"/>
              <a:t>putanje</a:t>
            </a:r>
            <a:r>
              <a:rPr lang="en-US" dirty="0"/>
              <a:t> </a:t>
            </a:r>
            <a:r>
              <a:rPr lang="en-US" dirty="0" err="1"/>
              <a:t>autonomnog</a:t>
            </a:r>
            <a:r>
              <a:rPr lang="en-US" dirty="0"/>
              <a:t> </a:t>
            </a:r>
            <a:r>
              <a:rPr lang="en-US" dirty="0" err="1"/>
              <a:t>vozila</a:t>
            </a:r>
            <a:r>
              <a:rPr lang="en-US" dirty="0"/>
              <a:t> </a:t>
            </a:r>
            <a:r>
              <a:rPr lang="en-US" dirty="0" err="1"/>
              <a:t>sastoji</a:t>
            </a:r>
            <a:r>
              <a:rPr lang="en-US" dirty="0"/>
              <a:t> se </a:t>
            </a:r>
            <a:r>
              <a:rPr lang="en-US" dirty="0" err="1"/>
              <a:t>i</a:t>
            </a:r>
            <a:r>
              <a:rPr lang="sr-Latn-RS" dirty="0"/>
              <a:t>z 2 dela:</a:t>
            </a:r>
          </a:p>
          <a:p>
            <a:pPr marL="342900" indent="-342900">
              <a:buFont typeface="Arial" panose="020B0604020202020204" pitchFamily="34" charset="0"/>
              <a:buChar char="•"/>
            </a:pPr>
            <a:r>
              <a:rPr lang="sr-Latn-RS" b="1" dirty="0" err="1"/>
              <a:t>Rutiranje</a:t>
            </a:r>
            <a:r>
              <a:rPr lang="sr-Latn-RS" b="1" dirty="0"/>
              <a:t> vozila </a:t>
            </a:r>
            <a:r>
              <a:rPr lang="sr-Latn-RS" dirty="0"/>
              <a:t>predstavlja pronalaženje optimalne putanje između tačke A i tačke B, po nekom kriterijumu. Prilikom </a:t>
            </a:r>
            <a:r>
              <a:rPr lang="sr-Latn-RS" dirty="0" err="1"/>
              <a:t>rutiranja</a:t>
            </a:r>
            <a:r>
              <a:rPr lang="sr-Latn-RS" dirty="0"/>
              <a:t> vozila primenjuje se više različitih algoritama.</a:t>
            </a:r>
          </a:p>
          <a:p>
            <a:pPr marL="342900" indent="-342900">
              <a:buFont typeface="Arial" panose="020B0604020202020204" pitchFamily="34" charset="0"/>
              <a:buChar char="•"/>
            </a:pPr>
            <a:r>
              <a:rPr lang="sr-Latn-RS" b="1" dirty="0"/>
              <a:t>Planiranje trajektorije </a:t>
            </a:r>
            <a:r>
              <a:rPr lang="sr-Latn-RS" dirty="0"/>
              <a:t>vozila podrazumeva generisanje niza tačaka kroz koju će autonomno vozilo da prođe. Za svaku tačku definišu se vreme za koje će vozilo stići u tu tačku i brzina vozila u toj tački. Linija koja spaja sve ove tačke naziva se </a:t>
            </a:r>
            <a:r>
              <a:rPr lang="sr-Latn-RS" b="1" dirty="0"/>
              <a:t>trajektorija putanje vozila</a:t>
            </a:r>
            <a:r>
              <a:rPr lang="sr-Latn-RS" dirty="0"/>
              <a:t>. </a:t>
            </a:r>
          </a:p>
          <a:p>
            <a:r>
              <a:rPr lang="sr-Latn-RS" dirty="0"/>
              <a:t>Najčešći načini za planiranje trajektorija autonomnih vozila su:</a:t>
            </a:r>
          </a:p>
          <a:p>
            <a:pPr marL="342900" indent="-342900">
              <a:buFont typeface="Arial" panose="020B0604020202020204" pitchFamily="34" charset="0"/>
              <a:buChar char="•"/>
            </a:pPr>
            <a:r>
              <a:rPr lang="sr-Latn-RS" dirty="0"/>
              <a:t>Odvojeno planiranje putanje i brzine;</a:t>
            </a:r>
          </a:p>
          <a:p>
            <a:pPr marL="342900" indent="-342900">
              <a:buFont typeface="Arial" panose="020B0604020202020204" pitchFamily="34" charset="0"/>
              <a:buChar char="•"/>
            </a:pPr>
            <a:r>
              <a:rPr lang="sr-Latn-RS" dirty="0"/>
              <a:t>Rešetkasto planiranje.</a:t>
            </a:r>
          </a:p>
        </p:txBody>
      </p:sp>
    </p:spTree>
    <p:extLst>
      <p:ext uri="{BB962C8B-B14F-4D97-AF65-F5344CB8AC3E}">
        <p14:creationId xmlns:p14="http://schemas.microsoft.com/office/powerpoint/2010/main" val="15354038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6833922"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Kontrola kretanja autonomnog vozila</a:t>
            </a:r>
          </a:p>
        </p:txBody>
      </p:sp>
      <p:sp>
        <p:nvSpPr>
          <p:cNvPr id="3" name="TextBox 2"/>
          <p:cNvSpPr txBox="1"/>
          <p:nvPr/>
        </p:nvSpPr>
        <p:spPr>
          <a:xfrm>
            <a:off x="152400" y="1752600"/>
            <a:ext cx="8762999" cy="4524315"/>
          </a:xfrm>
          <a:prstGeom prst="rect">
            <a:avLst/>
          </a:prstGeom>
          <a:noFill/>
        </p:spPr>
        <p:txBody>
          <a:bodyPr wrap="square" rtlCol="0">
            <a:spAutoFit/>
          </a:bodyPr>
          <a:lstStyle/>
          <a:p>
            <a:r>
              <a:rPr lang="sr-Latn-RS" dirty="0"/>
              <a:t>Kontrola kretanja autonomnog vozila predstavlja strategiju kretanja vozila duž puta. Osnovne komande koje omogućavaju kontrolu vozila su upravljanje, ubrzavanje i kočenje. Autonomno vozilo kontrolu vozila sprovodi pomoću </a:t>
            </a:r>
            <a:r>
              <a:rPr lang="sr-Latn-RS" b="1" dirty="0"/>
              <a:t>kontrolera</a:t>
            </a:r>
            <a:r>
              <a:rPr lang="sr-Latn-RS" dirty="0"/>
              <a:t>. </a:t>
            </a:r>
          </a:p>
          <a:p>
            <a:r>
              <a:rPr lang="sr-Latn-RS" dirty="0"/>
              <a:t>Zadatak kontrolera je da uz pomoć uređaja za upravljanje, ubrzavanje i kočenje sprovede vozilo kroz tačke planirane trajektorije vozila. Najvažnije karakteristike kontrolera su:</a:t>
            </a:r>
          </a:p>
          <a:p>
            <a:pPr marL="342900" indent="-342900">
              <a:buFont typeface="Arial" panose="020B0604020202020204" pitchFamily="34" charset="0"/>
              <a:buChar char="•"/>
            </a:pPr>
            <a:r>
              <a:rPr lang="sr-Latn-RS" b="1" dirty="0"/>
              <a:t>Preciznost </a:t>
            </a:r>
            <a:r>
              <a:rPr lang="sr-Latn-RS" dirty="0"/>
              <a:t>– </a:t>
            </a:r>
            <a:r>
              <a:rPr lang="sr-Latn-RS" dirty="0" err="1"/>
              <a:t>minimizovanje</a:t>
            </a:r>
            <a:r>
              <a:rPr lang="sr-Latn-RS" dirty="0"/>
              <a:t> odstupanja of planirane trajektorije;</a:t>
            </a:r>
          </a:p>
          <a:p>
            <a:pPr marL="342900" indent="-342900">
              <a:buFont typeface="Arial" panose="020B0604020202020204" pitchFamily="34" charset="0"/>
              <a:buChar char="•"/>
            </a:pPr>
            <a:r>
              <a:rPr lang="sr-Latn-RS" b="1" dirty="0"/>
              <a:t>Izvodljivost </a:t>
            </a:r>
            <a:r>
              <a:rPr lang="sr-Latn-RS" dirty="0"/>
              <a:t>– strategije kretanja treba da budu fizički izvodljive;</a:t>
            </a:r>
          </a:p>
          <a:p>
            <a:pPr marL="342900" indent="-342900">
              <a:buFont typeface="Arial" panose="020B0604020202020204" pitchFamily="34" charset="0"/>
              <a:buChar char="•"/>
            </a:pPr>
            <a:r>
              <a:rPr lang="sr-Latn-RS" b="1" dirty="0"/>
              <a:t>Udobnost </a:t>
            </a:r>
            <a:r>
              <a:rPr lang="sr-Latn-RS" dirty="0"/>
              <a:t>– izbegavanje naglih promena pravca kretanja i naglih </a:t>
            </a:r>
            <a:r>
              <a:rPr lang="sr-Latn-RS" dirty="0" err="1"/>
              <a:t>podužnih</a:t>
            </a:r>
            <a:r>
              <a:rPr lang="sr-Latn-RS" dirty="0"/>
              <a:t> i poprečnih ubrzavanja i usporenja.</a:t>
            </a:r>
          </a:p>
        </p:txBody>
      </p:sp>
    </p:spTree>
    <p:extLst>
      <p:ext uri="{BB962C8B-B14F-4D97-AF65-F5344CB8AC3E}">
        <p14:creationId xmlns:p14="http://schemas.microsoft.com/office/powerpoint/2010/main" val="38308187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04800" y="792540"/>
            <a:ext cx="8534400" cy="1569660"/>
          </a:xfrm>
          <a:prstGeom prst="rect">
            <a:avLst/>
          </a:prstGeom>
          <a:noFill/>
        </p:spPr>
        <p:txBody>
          <a:bodyPr wrap="square" rtlCol="0">
            <a:spAutoFit/>
          </a:bodyPr>
          <a:lstStyle/>
          <a:p>
            <a:r>
              <a:rPr lang="en-US" dirty="0" err="1"/>
              <a:t>Autonomno</a:t>
            </a:r>
            <a:r>
              <a:rPr lang="en-US" dirty="0"/>
              <a:t> </a:t>
            </a:r>
            <a:r>
              <a:rPr lang="en-US" dirty="0" err="1"/>
              <a:t>vozilo</a:t>
            </a:r>
            <a:r>
              <a:rPr lang="en-US" dirty="0"/>
              <a:t> </a:t>
            </a:r>
            <a:r>
              <a:rPr lang="en-US" dirty="0" err="1"/>
              <a:t>predstavlja</a:t>
            </a:r>
            <a:r>
              <a:rPr lang="en-US" dirty="0"/>
              <a:t> </a:t>
            </a:r>
            <a:r>
              <a:rPr lang="en-US" dirty="0" err="1"/>
              <a:t>vozilo</a:t>
            </a:r>
            <a:r>
              <a:rPr lang="en-US" dirty="0"/>
              <a:t> </a:t>
            </a:r>
            <a:r>
              <a:rPr lang="en-US" dirty="0" err="1"/>
              <a:t>koje</a:t>
            </a:r>
            <a:r>
              <a:rPr lang="en-US" dirty="0"/>
              <a:t> je </a:t>
            </a:r>
            <a:r>
              <a:rPr lang="en-US" err="1"/>
              <a:t>opremljeno</a:t>
            </a:r>
            <a:r>
              <a:rPr lang="en-US"/>
              <a:t> </a:t>
            </a:r>
            <a:r>
              <a:rPr lang="sr-Latn-RS"/>
              <a:t>uređajima čijom </a:t>
            </a:r>
            <a:r>
              <a:rPr lang="sr-Latn-RS" dirty="0"/>
              <a:t>se kombinacijom hardvera i </a:t>
            </a:r>
            <a:r>
              <a:rPr lang="sr-Latn-RS"/>
              <a:t>softvera omogućava </a:t>
            </a:r>
            <a:r>
              <a:rPr lang="sr-Latn-RS" dirty="0"/>
              <a:t>samostalno kretanje vozila, sa ili </a:t>
            </a:r>
            <a:r>
              <a:rPr lang="sr-Latn-RS"/>
              <a:t>bez nadzora </a:t>
            </a:r>
            <a:r>
              <a:rPr lang="en-US"/>
              <a:t>nad </a:t>
            </a:r>
            <a:r>
              <a:rPr lang="sr-Latn-RS"/>
              <a:t>uređaj</a:t>
            </a:r>
            <a:r>
              <a:rPr lang="en-US"/>
              <a:t>ima</a:t>
            </a:r>
            <a:r>
              <a:rPr lang="sr-Latn-RS"/>
              <a:t> autonomnog </a:t>
            </a:r>
            <a:r>
              <a:rPr lang="sr-Latn-RS" dirty="0"/>
              <a:t>vozila od strane čoveka. </a:t>
            </a:r>
          </a:p>
        </p:txBody>
      </p:sp>
      <p:sp>
        <p:nvSpPr>
          <p:cNvPr id="6" name="TextBox 5"/>
          <p:cNvSpPr txBox="1"/>
          <p:nvPr/>
        </p:nvSpPr>
        <p:spPr>
          <a:xfrm>
            <a:off x="304801" y="2438400"/>
            <a:ext cx="8534399" cy="3970318"/>
          </a:xfrm>
          <a:prstGeom prst="rect">
            <a:avLst/>
          </a:prstGeom>
          <a:noFill/>
        </p:spPr>
        <p:txBody>
          <a:bodyPr wrap="square" rtlCol="0">
            <a:spAutoFit/>
          </a:bodyPr>
          <a:lstStyle/>
          <a:p>
            <a:r>
              <a:rPr lang="sr-Latn-RS" dirty="0"/>
              <a:t>Razvojem uređaja kojima se obezbeđuje samostalno kretanje vozila u saobraćaju, tj. uvođenjem autonomnih vozila se povećava kvalitet vozila. Njihovim uvođenjem se ostvaruju sledeće društvene koristi:</a:t>
            </a:r>
          </a:p>
          <a:p>
            <a:pPr marL="342900" indent="-342900">
              <a:buFont typeface="Arial" panose="020B0604020202020204" pitchFamily="34" charset="0"/>
              <a:buChar char="•"/>
            </a:pPr>
            <a:r>
              <a:rPr lang="sr-Latn-RS" dirty="0"/>
              <a:t>Unapređenje bezbednosti saobraćaja;</a:t>
            </a:r>
          </a:p>
          <a:p>
            <a:pPr marL="342900" indent="-342900">
              <a:buFont typeface="Arial" panose="020B0604020202020204" pitchFamily="34" charset="0"/>
              <a:buChar char="•"/>
            </a:pPr>
            <a:r>
              <a:rPr lang="sr-Latn-RS" dirty="0"/>
              <a:t>Smanjenje gužvi u saobraćaju;</a:t>
            </a:r>
          </a:p>
          <a:p>
            <a:pPr marL="342900" indent="-342900">
              <a:buFont typeface="Arial" panose="020B0604020202020204" pitchFamily="34" charset="0"/>
              <a:buChar char="•"/>
            </a:pPr>
            <a:r>
              <a:rPr lang="sr-Latn-RS" dirty="0"/>
              <a:t>Povećanje energetske efikasnosti;</a:t>
            </a:r>
          </a:p>
          <a:p>
            <a:pPr marL="342900" indent="-342900">
              <a:buFont typeface="Arial" panose="020B0604020202020204" pitchFamily="34" charset="0"/>
              <a:buChar char="•"/>
            </a:pPr>
            <a:r>
              <a:rPr lang="sr-Latn-RS" dirty="0"/>
              <a:t>Smanjenje zagađenja životne sredine;</a:t>
            </a:r>
          </a:p>
          <a:p>
            <a:pPr marL="342900" indent="-342900">
              <a:buFont typeface="Arial" panose="020B0604020202020204" pitchFamily="34" charset="0"/>
              <a:buChar char="•"/>
            </a:pPr>
            <a:r>
              <a:rPr lang="sr-Latn-RS" dirty="0"/>
              <a:t>Smanjenje potreba za parking mestima;</a:t>
            </a:r>
          </a:p>
          <a:p>
            <a:pPr marL="342900" indent="-342900">
              <a:buFont typeface="Arial" panose="020B0604020202020204" pitchFamily="34" charset="0"/>
              <a:buChar char="•"/>
            </a:pPr>
            <a:r>
              <a:rPr lang="sr-Latn-RS" dirty="0"/>
              <a:t>Povećanje mogućnosti kretanja osoba koje nisu vozači</a:t>
            </a:r>
            <a:r>
              <a:rPr lang="en-US" dirty="0"/>
              <a:t>.</a:t>
            </a:r>
            <a:endParaRPr lang="sr-Latn-R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251186" y="666445"/>
            <a:ext cx="4854214"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Stepeni autonomije vozila</a:t>
            </a:r>
          </a:p>
        </p:txBody>
      </p:sp>
      <p:sp>
        <p:nvSpPr>
          <p:cNvPr id="3" name="TextBox 2"/>
          <p:cNvSpPr txBox="1"/>
          <p:nvPr/>
        </p:nvSpPr>
        <p:spPr>
          <a:xfrm>
            <a:off x="304799" y="1524000"/>
            <a:ext cx="8458201" cy="4801314"/>
          </a:xfrm>
          <a:prstGeom prst="rect">
            <a:avLst/>
          </a:prstGeom>
          <a:noFill/>
        </p:spPr>
        <p:txBody>
          <a:bodyPr wrap="square" rtlCol="0">
            <a:spAutoFit/>
          </a:bodyPr>
          <a:lstStyle/>
          <a:p>
            <a:r>
              <a:rPr lang="sr-Latn-RS" dirty="0"/>
              <a:t>Prema </a:t>
            </a:r>
            <a:r>
              <a:rPr lang="sr-Latn-RS" b="1" dirty="0"/>
              <a:t>Udruženju automobilskih inženjera </a:t>
            </a:r>
            <a:r>
              <a:rPr lang="sr-Latn-RS" i="1" dirty="0"/>
              <a:t>(</a:t>
            </a:r>
            <a:r>
              <a:rPr lang="en-US" i="1" dirty="0"/>
              <a:t>Society of Automotive Engineers</a:t>
            </a:r>
            <a:r>
              <a:rPr lang="sr-Latn-RS" i="1" dirty="0"/>
              <a:t> – SAE), </a:t>
            </a:r>
            <a:r>
              <a:rPr lang="sr-Latn-RS" dirty="0"/>
              <a:t>sva vozila se mogu podeliti u 6 nivoa, sa aspekta stepena autonomije:</a:t>
            </a:r>
            <a:endParaRPr lang="sr-Latn-RS" i="1" dirty="0"/>
          </a:p>
          <a:p>
            <a:pPr marL="342900" indent="-342900">
              <a:buFont typeface="Arial" panose="020B0604020202020204" pitchFamily="34" charset="0"/>
              <a:buChar char="•"/>
            </a:pPr>
            <a:r>
              <a:rPr lang="sr-Latn-RS" b="1" dirty="0"/>
              <a:t>0. nivo (vožnja bez pomoći) </a:t>
            </a:r>
            <a:r>
              <a:rPr lang="sr-Latn-RS" dirty="0"/>
              <a:t>– Vozač je jedini donosilac odluka tokom vožnje</a:t>
            </a:r>
            <a:r>
              <a:rPr lang="en-US" dirty="0"/>
              <a:t>.</a:t>
            </a:r>
            <a:endParaRPr lang="sr-Latn-RS" dirty="0"/>
          </a:p>
          <a:p>
            <a:pPr marL="342900" indent="-342900">
              <a:buFont typeface="Arial" panose="020B0604020202020204" pitchFamily="34" charset="0"/>
              <a:buChar char="•"/>
            </a:pPr>
            <a:r>
              <a:rPr lang="sr-Latn-RS" b="1" dirty="0"/>
              <a:t>1. nivo (pomoć u vožnji) </a:t>
            </a:r>
            <a:r>
              <a:rPr lang="sr-Latn-RS" dirty="0"/>
              <a:t>– Sistem pomaže vozaču u održavanju </a:t>
            </a:r>
            <a:r>
              <a:rPr lang="sr-Latn-RS" dirty="0" err="1"/>
              <a:t>podužnog</a:t>
            </a:r>
            <a:r>
              <a:rPr lang="sr-Latn-RS" dirty="0"/>
              <a:t> ili poprečnog položaja vozila. Sistem preuzima jedan deo vožnje, a vozač drugi.</a:t>
            </a:r>
          </a:p>
          <a:p>
            <a:pPr marL="342900" indent="-342900">
              <a:buFont typeface="Arial" panose="020B0604020202020204" pitchFamily="34" charset="0"/>
              <a:buChar char="•"/>
            </a:pPr>
            <a:r>
              <a:rPr lang="sr-Latn-RS" b="1" dirty="0"/>
              <a:t>2. nivo (delimična autonomija)</a:t>
            </a:r>
            <a:r>
              <a:rPr lang="sr-Latn-RS" dirty="0"/>
              <a:t> – Sistem samostalno održava </a:t>
            </a:r>
            <a:r>
              <a:rPr lang="sr-Latn-RS" dirty="0" err="1"/>
              <a:t>podužni</a:t>
            </a:r>
            <a:r>
              <a:rPr lang="sr-Latn-RS" dirty="0"/>
              <a:t> i poprečni položaj vozila, međutim, vozač mora da vodi računa o objektima i događajima na i pored puta i da na njih adekvatno reaguje. </a:t>
            </a:r>
            <a:endParaRPr lang="sr-Latn-RS" b="1" dirty="0"/>
          </a:p>
        </p:txBody>
      </p:sp>
    </p:spTree>
    <p:extLst>
      <p:ext uri="{BB962C8B-B14F-4D97-AF65-F5344CB8AC3E}">
        <p14:creationId xmlns:p14="http://schemas.microsoft.com/office/powerpoint/2010/main" val="30484916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381001" y="1371600"/>
            <a:ext cx="8305800" cy="4339650"/>
          </a:xfrm>
          <a:prstGeom prst="rect">
            <a:avLst/>
          </a:prstGeom>
          <a:noFill/>
        </p:spPr>
        <p:txBody>
          <a:bodyPr wrap="square" rtlCol="0">
            <a:spAutoFit/>
          </a:bodyPr>
          <a:lstStyle/>
          <a:p>
            <a:pPr marL="342900" indent="-342900">
              <a:buFont typeface="Arial" panose="020B0604020202020204" pitchFamily="34" charset="0"/>
              <a:buChar char="•"/>
            </a:pPr>
            <a:r>
              <a:rPr lang="sr-Latn-RS" b="1" dirty="0"/>
              <a:t>3. nivo (uslovna autonomija) </a:t>
            </a:r>
            <a:r>
              <a:rPr lang="sr-Latn-RS" dirty="0"/>
              <a:t>– Vozilo može da se kreće autonomno, a vozač mora da bude u pripravnosti da u svakom trenutku može da preuzme kontrolu nad vozilom</a:t>
            </a:r>
            <a:r>
              <a:rPr lang="en-US" dirty="0"/>
              <a:t>.</a:t>
            </a:r>
            <a:endParaRPr lang="sr-Latn-RS" dirty="0"/>
          </a:p>
          <a:p>
            <a:pPr marL="342900" indent="-342900">
              <a:buFont typeface="Arial" panose="020B0604020202020204" pitchFamily="34" charset="0"/>
              <a:buChar char="•"/>
            </a:pPr>
            <a:r>
              <a:rPr lang="sr-Latn-RS" b="1" dirty="0"/>
              <a:t>4. nivo (visoka autonomija) </a:t>
            </a:r>
            <a:r>
              <a:rPr lang="sr-Latn-RS" dirty="0"/>
              <a:t>– Vozilo kontroliše sve aspekte vožnje i ne postoji potreba za intervencijom vozača. Na ovom nivou, vozilo je autonomno samo na nekom području, dok je van tog područja nefunkcionalno.</a:t>
            </a:r>
          </a:p>
          <a:p>
            <a:pPr marL="342900" indent="-342900">
              <a:buFont typeface="Arial" panose="020B0604020202020204" pitchFamily="34" charset="0"/>
              <a:buChar char="•"/>
            </a:pPr>
            <a:r>
              <a:rPr lang="sr-Latn-RS" b="1" dirty="0"/>
              <a:t>5. nivo (puna autonomija)</a:t>
            </a:r>
            <a:r>
              <a:rPr lang="sr-Latn-RS" dirty="0"/>
              <a:t> – Vozilo je u potpunosti autonomno i kreće se svugde, gde bi mogao da se kreće i čovek - vozač. Vozilo na ovom nivou bi trebalo da bude podjednako dobar vozač kao i čovek, ili čak i bolji.</a:t>
            </a:r>
            <a:endParaRPr lang="sr-Latn-RS" b="1" dirty="0"/>
          </a:p>
        </p:txBody>
      </p:sp>
    </p:spTree>
    <p:extLst>
      <p:ext uri="{BB962C8B-B14F-4D97-AF65-F5344CB8AC3E}">
        <p14:creationId xmlns:p14="http://schemas.microsoft.com/office/powerpoint/2010/main" val="11040398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516801"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Hardverska platforma autonomnih vozila</a:t>
            </a:r>
          </a:p>
        </p:txBody>
      </p:sp>
      <p:sp>
        <p:nvSpPr>
          <p:cNvPr id="3" name="TextBox 2"/>
          <p:cNvSpPr txBox="1"/>
          <p:nvPr/>
        </p:nvSpPr>
        <p:spPr>
          <a:xfrm>
            <a:off x="152400" y="1752600"/>
            <a:ext cx="8762999" cy="830997"/>
          </a:xfrm>
          <a:prstGeom prst="rect">
            <a:avLst/>
          </a:prstGeom>
          <a:noFill/>
        </p:spPr>
        <p:txBody>
          <a:bodyPr wrap="square" rtlCol="0">
            <a:spAutoFit/>
          </a:bodyPr>
          <a:lstStyle/>
          <a:p>
            <a:r>
              <a:rPr lang="sr-Latn-RS" dirty="0"/>
              <a:t>Autonomna vozila su opremljena različitim </a:t>
            </a:r>
            <a:r>
              <a:rPr lang="sr-Latn-RS"/>
              <a:t>hardverskim uređajima koji su neophodni </a:t>
            </a:r>
            <a:r>
              <a:rPr lang="sr-Latn-RS" dirty="0"/>
              <a:t>za njihovo bezbedno kretanje.</a:t>
            </a:r>
          </a:p>
        </p:txBody>
      </p:sp>
      <p:graphicFrame>
        <p:nvGraphicFramePr>
          <p:cNvPr id="6" name="Object 5"/>
          <p:cNvGraphicFramePr>
            <a:graphicFrameLocks noChangeAspect="1"/>
          </p:cNvGraphicFramePr>
          <p:nvPr>
            <p:extLst>
              <p:ext uri="{D42A27DB-BD31-4B8C-83A1-F6EECF244321}">
                <p14:modId xmlns:p14="http://schemas.microsoft.com/office/powerpoint/2010/main" val="1728578081"/>
              </p:ext>
            </p:extLst>
          </p:nvPr>
        </p:nvGraphicFramePr>
        <p:xfrm>
          <a:off x="152400" y="3009414"/>
          <a:ext cx="8763000" cy="3198813"/>
        </p:xfrm>
        <a:graphic>
          <a:graphicData uri="http://schemas.openxmlformats.org/presentationml/2006/ole">
            <mc:AlternateContent xmlns:mc="http://schemas.openxmlformats.org/markup-compatibility/2006">
              <mc:Choice xmlns:v="urn:schemas-microsoft-com:vml" Requires="v">
                <p:oleObj spid="_x0000_s1041" name="CorelDRAW" r:id="rId2" imgW="8341200" imgH="3038400" progId="CorelDraw.Graphic.17">
                  <p:embed/>
                </p:oleObj>
              </mc:Choice>
              <mc:Fallback>
                <p:oleObj name="CorelDRAW" r:id="rId2" imgW="8341200" imgH="3038400" progId="CorelDraw.Graphic.17">
                  <p:embed/>
                  <p:pic>
                    <p:nvPicPr>
                      <p:cNvPr id="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09414"/>
                        <a:ext cx="8763000" cy="319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26787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358105"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en-US" sz="3200" u="sng" dirty="0" err="1">
                <a:solidFill>
                  <a:srgbClr val="000066"/>
                </a:solidFill>
                <a:effectLst>
                  <a:outerShdw blurRad="38100" dist="38100" dir="2700000" algn="tl">
                    <a:srgbClr val="000000">
                      <a:alpha val="43137"/>
                    </a:srgbClr>
                  </a:outerShdw>
                </a:effectLst>
              </a:rPr>
              <a:t>Softverska</a:t>
            </a:r>
            <a:r>
              <a:rPr lang="en-US" sz="3200" u="sng" dirty="0">
                <a:solidFill>
                  <a:srgbClr val="000066"/>
                </a:solidFill>
                <a:effectLst>
                  <a:outerShdw blurRad="38100" dist="38100" dir="2700000" algn="tl">
                    <a:srgbClr val="000000">
                      <a:alpha val="43137"/>
                    </a:srgbClr>
                  </a:outerShdw>
                </a:effectLst>
              </a:rPr>
              <a:t> </a:t>
            </a:r>
            <a:r>
              <a:rPr lang="sr-Latn-RS" sz="3200" u="sng" dirty="0">
                <a:solidFill>
                  <a:srgbClr val="000066"/>
                </a:solidFill>
                <a:effectLst>
                  <a:outerShdw blurRad="38100" dist="38100" dir="2700000" algn="tl">
                    <a:srgbClr val="000000">
                      <a:alpha val="43137"/>
                    </a:srgbClr>
                  </a:outerShdw>
                </a:effectLst>
              </a:rPr>
              <a:t>platforma autonomnih vozila</a:t>
            </a:r>
          </a:p>
        </p:txBody>
      </p:sp>
      <p:sp>
        <p:nvSpPr>
          <p:cNvPr id="3" name="TextBox 2"/>
          <p:cNvSpPr txBox="1"/>
          <p:nvPr/>
        </p:nvSpPr>
        <p:spPr>
          <a:xfrm>
            <a:off x="152400" y="1752600"/>
            <a:ext cx="8762999" cy="3693319"/>
          </a:xfrm>
          <a:prstGeom prst="rect">
            <a:avLst/>
          </a:prstGeom>
          <a:noFill/>
        </p:spPr>
        <p:txBody>
          <a:bodyPr wrap="square" rtlCol="0">
            <a:spAutoFit/>
          </a:bodyPr>
          <a:lstStyle/>
          <a:p>
            <a:r>
              <a:rPr lang="en-US" dirty="0" err="1"/>
              <a:t>Softverska</a:t>
            </a:r>
            <a:r>
              <a:rPr lang="en-US" dirty="0"/>
              <a:t> </a:t>
            </a:r>
            <a:r>
              <a:rPr lang="en-US" dirty="0" err="1"/>
              <a:t>platforma</a:t>
            </a:r>
            <a:r>
              <a:rPr lang="en-US" dirty="0"/>
              <a:t> </a:t>
            </a:r>
            <a:r>
              <a:rPr lang="en-US" dirty="0" err="1"/>
              <a:t>autonomnih</a:t>
            </a:r>
            <a:r>
              <a:rPr lang="en-US" dirty="0"/>
              <a:t> </a:t>
            </a:r>
            <a:r>
              <a:rPr lang="en-US" dirty="0" err="1"/>
              <a:t>vozila</a:t>
            </a:r>
            <a:r>
              <a:rPr lang="en-US" dirty="0"/>
              <a:t> se </a:t>
            </a:r>
            <a:r>
              <a:rPr lang="en-US" dirty="0" err="1"/>
              <a:t>sastoji</a:t>
            </a:r>
            <a:r>
              <a:rPr lang="en-US" dirty="0"/>
              <a:t> </a:t>
            </a:r>
            <a:r>
              <a:rPr lang="en-US" dirty="0" err="1"/>
              <a:t>iz</a:t>
            </a:r>
            <a:r>
              <a:rPr lang="en-US" dirty="0"/>
              <a:t> 3 </a:t>
            </a:r>
            <a:r>
              <a:rPr lang="en-US" dirty="0" err="1"/>
              <a:t>dela</a:t>
            </a:r>
            <a:r>
              <a:rPr lang="en-US" dirty="0"/>
              <a:t>:</a:t>
            </a:r>
          </a:p>
          <a:p>
            <a:pPr marL="342900" indent="-342900">
              <a:buFont typeface="Arial" panose="020B0604020202020204" pitchFamily="34" charset="0"/>
              <a:buChar char="•"/>
            </a:pPr>
            <a:r>
              <a:rPr lang="en-US" b="1" dirty="0" err="1"/>
              <a:t>Operativni</a:t>
            </a:r>
            <a:r>
              <a:rPr lang="en-US" b="1" dirty="0"/>
              <a:t> </a:t>
            </a:r>
            <a:r>
              <a:rPr lang="en-US" b="1" dirty="0" err="1"/>
              <a:t>sistem</a:t>
            </a:r>
            <a:r>
              <a:rPr lang="en-US" dirty="0"/>
              <a:t> </a:t>
            </a:r>
            <a:r>
              <a:rPr lang="en-US" dirty="0" err="1"/>
              <a:t>obezbe</a:t>
            </a:r>
            <a:r>
              <a:rPr lang="sr-Latn-RS" dirty="0" err="1"/>
              <a:t>đuje</a:t>
            </a:r>
            <a:r>
              <a:rPr lang="sr-Latn-RS" dirty="0"/>
              <a:t> da se određeni zadatak u realnom vremenu obavi na vreme (npr</a:t>
            </a:r>
            <a:r>
              <a:rPr lang="sr-Latn-RS"/>
              <a:t>. </a:t>
            </a:r>
            <a:r>
              <a:rPr lang="en-US"/>
              <a:t>u</a:t>
            </a:r>
            <a:r>
              <a:rPr lang="sr-Latn-RS"/>
              <a:t>koliko </a:t>
            </a:r>
            <a:r>
              <a:rPr lang="sr-Latn-RS" dirty="0"/>
              <a:t>vozilo prepozna neki objekat, sistem mora za kratko vreme da prepozna koji objekat je u pitanju).</a:t>
            </a:r>
          </a:p>
          <a:p>
            <a:pPr marL="342900" indent="-342900">
              <a:buFont typeface="Arial" panose="020B0604020202020204" pitchFamily="34" charset="0"/>
              <a:buChar char="•"/>
            </a:pPr>
            <a:r>
              <a:rPr lang="sr-Latn-RS" b="1" dirty="0"/>
              <a:t>Radni okvir </a:t>
            </a:r>
            <a:r>
              <a:rPr lang="sr-Latn-RS" dirty="0"/>
              <a:t>podrazumeva okruženje u kom dolazi do razmene podataka između komponenata autonomnog vozila.</a:t>
            </a:r>
          </a:p>
          <a:p>
            <a:pPr marL="342900" indent="-342900">
              <a:buFont typeface="Arial" panose="020B0604020202020204" pitchFamily="34" charset="0"/>
              <a:buChar char="•"/>
            </a:pPr>
            <a:r>
              <a:rPr lang="sr-Latn-RS" b="1" dirty="0"/>
              <a:t>Aplikativni moduli </a:t>
            </a:r>
            <a:r>
              <a:rPr lang="sr-Latn-RS" dirty="0"/>
              <a:t>koji služe za izvršavanje različitih zadataka potrebnih za bezbedno kretanja autonomnog vozila (npr. kreiranje mape, lociranje vozila, percepcija okruženja, planiranje putanje, kontrola vozila itd.)</a:t>
            </a:r>
            <a:endParaRPr lang="sr-Latn-RS" b="1" dirty="0"/>
          </a:p>
        </p:txBody>
      </p:sp>
    </p:spTree>
    <p:extLst>
      <p:ext uri="{BB962C8B-B14F-4D97-AF65-F5344CB8AC3E}">
        <p14:creationId xmlns:p14="http://schemas.microsoft.com/office/powerpoint/2010/main" val="33326950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787162"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Princip rada autonomnih vozila</a:t>
            </a:r>
          </a:p>
        </p:txBody>
      </p:sp>
      <p:sp>
        <p:nvSpPr>
          <p:cNvPr id="3" name="TextBox 2"/>
          <p:cNvSpPr txBox="1"/>
          <p:nvPr/>
        </p:nvSpPr>
        <p:spPr>
          <a:xfrm>
            <a:off x="152400" y="1752600"/>
            <a:ext cx="8762999" cy="3877985"/>
          </a:xfrm>
          <a:prstGeom prst="rect">
            <a:avLst/>
          </a:prstGeom>
          <a:noFill/>
        </p:spPr>
        <p:txBody>
          <a:bodyPr wrap="square" rtlCol="0">
            <a:spAutoFit/>
          </a:bodyPr>
          <a:lstStyle/>
          <a:p>
            <a:r>
              <a:rPr lang="sr-Latn-RS" dirty="0"/>
              <a:t>Preduslov kretanja autonomnih vozila na </a:t>
            </a:r>
            <a:r>
              <a:rPr lang="sr-Latn-RS"/>
              <a:t>nekom području </a:t>
            </a:r>
            <a:r>
              <a:rPr lang="sr-Latn-RS" dirty="0"/>
              <a:t>jeste postojanje </a:t>
            </a:r>
            <a:r>
              <a:rPr lang="sr-Latn-RS" b="1" dirty="0"/>
              <a:t>mapa visoke preciznosti</a:t>
            </a:r>
            <a:r>
              <a:rPr lang="sr-Latn-RS" dirty="0"/>
              <a:t>. Nakon kreiranja ovih mapa za određeno područje, princip rada autonomnih vozila se može </a:t>
            </a:r>
            <a:r>
              <a:rPr lang="en-US" dirty="0" err="1"/>
              <a:t>formulisati</a:t>
            </a:r>
            <a:r>
              <a:rPr lang="en-US" dirty="0"/>
              <a:t> </a:t>
            </a:r>
            <a:r>
              <a:rPr lang="en-US" dirty="0" err="1"/>
              <a:t>kroz</a:t>
            </a:r>
            <a:r>
              <a:rPr lang="sr-Latn-RS" dirty="0"/>
              <a:t> sledeće zadatke:</a:t>
            </a:r>
          </a:p>
          <a:p>
            <a:pPr marL="342900" indent="-342900">
              <a:buFont typeface="Arial" panose="020B0604020202020204" pitchFamily="34" charset="0"/>
              <a:buChar char="•"/>
            </a:pPr>
            <a:r>
              <a:rPr lang="sr-Latn-RS" b="1" dirty="0"/>
              <a:t>Lociranje </a:t>
            </a:r>
            <a:r>
              <a:rPr lang="sr-Latn-RS" dirty="0"/>
              <a:t>vozila;</a:t>
            </a:r>
          </a:p>
          <a:p>
            <a:pPr marL="342900" indent="-342900">
              <a:buFont typeface="Arial" panose="020B0604020202020204" pitchFamily="34" charset="0"/>
              <a:buChar char="•"/>
            </a:pPr>
            <a:r>
              <a:rPr lang="sr-Latn-RS" b="1" dirty="0"/>
              <a:t>Percepcija </a:t>
            </a:r>
            <a:r>
              <a:rPr lang="sr-Latn-RS" dirty="0"/>
              <a:t>okruženja;</a:t>
            </a:r>
          </a:p>
          <a:p>
            <a:pPr marL="342900" indent="-342900">
              <a:buFont typeface="Arial" panose="020B0604020202020204" pitchFamily="34" charset="0"/>
              <a:buChar char="•"/>
            </a:pPr>
            <a:r>
              <a:rPr lang="sr-Latn-RS" b="1" dirty="0"/>
              <a:t>Predikcija </a:t>
            </a:r>
            <a:r>
              <a:rPr lang="sr-Latn-RS" dirty="0"/>
              <a:t>kretanja drugih učesnika u saobraćaju;</a:t>
            </a:r>
          </a:p>
          <a:p>
            <a:pPr marL="342900" indent="-342900">
              <a:buFont typeface="Arial" panose="020B0604020202020204" pitchFamily="34" charset="0"/>
              <a:buChar char="•"/>
            </a:pPr>
            <a:r>
              <a:rPr lang="sr-Latn-RS" b="1" dirty="0"/>
              <a:t>Planiranje </a:t>
            </a:r>
            <a:r>
              <a:rPr lang="sr-Latn-RS" dirty="0"/>
              <a:t>putanje</a:t>
            </a:r>
            <a:r>
              <a:rPr lang="en-US" dirty="0"/>
              <a:t> </a:t>
            </a:r>
            <a:r>
              <a:rPr lang="en-US" dirty="0" err="1"/>
              <a:t>kretanja</a:t>
            </a:r>
            <a:r>
              <a:rPr lang="sr-Latn-RS" dirty="0"/>
              <a:t>;</a:t>
            </a:r>
          </a:p>
          <a:p>
            <a:pPr marL="342900" indent="-342900">
              <a:buFont typeface="Arial" panose="020B0604020202020204" pitchFamily="34" charset="0"/>
              <a:buChar char="•"/>
            </a:pPr>
            <a:r>
              <a:rPr lang="sr-Latn-RS" b="1" dirty="0"/>
              <a:t>Kontrola</a:t>
            </a:r>
            <a:r>
              <a:rPr lang="sr-Latn-RS" dirty="0"/>
              <a:t> kretanja.</a:t>
            </a:r>
          </a:p>
        </p:txBody>
      </p:sp>
    </p:spTree>
    <p:extLst>
      <p:ext uri="{BB962C8B-B14F-4D97-AF65-F5344CB8AC3E}">
        <p14:creationId xmlns:p14="http://schemas.microsoft.com/office/powerpoint/2010/main" val="20017810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4557658"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Mape visoke preciznosti</a:t>
            </a:r>
          </a:p>
        </p:txBody>
      </p:sp>
      <p:sp>
        <p:nvSpPr>
          <p:cNvPr id="3" name="TextBox 2"/>
          <p:cNvSpPr txBox="1"/>
          <p:nvPr/>
        </p:nvSpPr>
        <p:spPr>
          <a:xfrm>
            <a:off x="152400" y="1752600"/>
            <a:ext cx="8762999" cy="4708981"/>
          </a:xfrm>
          <a:prstGeom prst="rect">
            <a:avLst/>
          </a:prstGeom>
          <a:noFill/>
        </p:spPr>
        <p:txBody>
          <a:bodyPr wrap="square" rtlCol="0">
            <a:spAutoFit/>
          </a:bodyPr>
          <a:lstStyle/>
          <a:p>
            <a:r>
              <a:rPr lang="en-US" dirty="0" err="1"/>
              <a:t>Kada</a:t>
            </a:r>
            <a:r>
              <a:rPr lang="en-US" dirty="0"/>
              <a:t> </a:t>
            </a:r>
            <a:r>
              <a:rPr lang="en-US" dirty="0" err="1"/>
              <a:t>čovek</a:t>
            </a:r>
            <a:r>
              <a:rPr lang="en-US" dirty="0"/>
              <a:t> </a:t>
            </a:r>
            <a:r>
              <a:rPr lang="en-US" dirty="0" err="1"/>
              <a:t>donosi</a:t>
            </a:r>
            <a:r>
              <a:rPr lang="en-US" dirty="0"/>
              <a:t> </a:t>
            </a:r>
            <a:r>
              <a:rPr lang="en-US" dirty="0" err="1"/>
              <a:t>odluku</a:t>
            </a:r>
            <a:r>
              <a:rPr lang="en-US" dirty="0"/>
              <a:t> o tome </a:t>
            </a:r>
            <a:r>
              <a:rPr lang="en-US" dirty="0" err="1"/>
              <a:t>koju</a:t>
            </a:r>
            <a:r>
              <a:rPr lang="en-US" dirty="0"/>
              <a:t> </a:t>
            </a:r>
            <a:r>
              <a:rPr lang="en-US" dirty="0" err="1"/>
              <a:t>rutu</a:t>
            </a:r>
            <a:r>
              <a:rPr lang="en-US" dirty="0"/>
              <a:t> </a:t>
            </a:r>
            <a:r>
              <a:rPr lang="en-US" dirty="0" err="1"/>
              <a:t>izabrati</a:t>
            </a:r>
            <a:r>
              <a:rPr lang="sr-Latn-RS" dirty="0"/>
              <a:t>,</a:t>
            </a:r>
            <a:r>
              <a:rPr lang="en-US" dirty="0"/>
              <a:t> pored </a:t>
            </a:r>
            <a:r>
              <a:rPr lang="en-US" dirty="0" err="1"/>
              <a:t>informacija</a:t>
            </a:r>
            <a:r>
              <a:rPr lang="en-US" dirty="0"/>
              <a:t> </a:t>
            </a:r>
            <a:r>
              <a:rPr lang="en-US" dirty="0" err="1"/>
              <a:t>koje</a:t>
            </a:r>
            <a:r>
              <a:rPr lang="en-US" dirty="0"/>
              <a:t> mu </a:t>
            </a:r>
            <a:r>
              <a:rPr lang="en-US" dirty="0" err="1"/>
              <a:t>pružaju</a:t>
            </a:r>
            <a:r>
              <a:rPr lang="en-US" dirty="0"/>
              <a:t> </a:t>
            </a:r>
            <a:r>
              <a:rPr lang="en-US" dirty="0" err="1"/>
              <a:t>savremeni</a:t>
            </a:r>
            <a:r>
              <a:rPr lang="en-US" dirty="0"/>
              <a:t> </a:t>
            </a:r>
            <a:r>
              <a:rPr lang="en-US" dirty="0" err="1"/>
              <a:t>navigacioni</a:t>
            </a:r>
            <a:r>
              <a:rPr lang="en-US" dirty="0"/>
              <a:t> </a:t>
            </a:r>
            <a:r>
              <a:rPr lang="en-US" dirty="0" err="1"/>
              <a:t>sistemi</a:t>
            </a:r>
            <a:r>
              <a:rPr lang="en-US" dirty="0"/>
              <a:t>, </a:t>
            </a:r>
            <a:r>
              <a:rPr lang="en-US" dirty="0" err="1"/>
              <a:t>čovek</a:t>
            </a:r>
            <a:r>
              <a:rPr lang="en-US" dirty="0"/>
              <a:t> u </a:t>
            </a:r>
            <a:r>
              <a:rPr lang="en-US" dirty="0" err="1"/>
              <a:t>velikoj</a:t>
            </a:r>
            <a:r>
              <a:rPr lang="en-US" dirty="0"/>
              <a:t> </a:t>
            </a:r>
            <a:r>
              <a:rPr lang="en-US" dirty="0" err="1"/>
              <a:t>meri</a:t>
            </a:r>
            <a:r>
              <a:rPr lang="en-US" dirty="0"/>
              <a:t> </a:t>
            </a:r>
            <a:r>
              <a:rPr lang="en-US" dirty="0" err="1"/>
              <a:t>koristi</a:t>
            </a:r>
            <a:r>
              <a:rPr lang="en-US" dirty="0"/>
              <a:t> </a:t>
            </a:r>
            <a:r>
              <a:rPr lang="en-US" dirty="0" err="1"/>
              <a:t>svoje</a:t>
            </a:r>
            <a:r>
              <a:rPr lang="en-US" dirty="0"/>
              <a:t> </a:t>
            </a:r>
            <a:r>
              <a:rPr lang="en-US" dirty="0" err="1"/>
              <a:t>iskustvo</a:t>
            </a:r>
            <a:r>
              <a:rPr lang="en-US" dirty="0"/>
              <a:t> </a:t>
            </a:r>
            <a:r>
              <a:rPr lang="en-US" dirty="0" err="1"/>
              <a:t>i</a:t>
            </a:r>
            <a:r>
              <a:rPr lang="en-US" dirty="0"/>
              <a:t> </a:t>
            </a:r>
            <a:r>
              <a:rPr lang="en-US" dirty="0" err="1"/>
              <a:t>shvatanje</a:t>
            </a:r>
            <a:r>
              <a:rPr lang="en-US" dirty="0"/>
              <a:t> </a:t>
            </a:r>
            <a:r>
              <a:rPr lang="en-US" dirty="0" err="1"/>
              <a:t>postojeće</a:t>
            </a:r>
            <a:r>
              <a:rPr lang="en-US" dirty="0"/>
              <a:t> </a:t>
            </a:r>
            <a:r>
              <a:rPr lang="en-US" dirty="0" err="1"/>
              <a:t>situacije</a:t>
            </a:r>
            <a:r>
              <a:rPr lang="en-US" dirty="0"/>
              <a:t>. </a:t>
            </a:r>
            <a:r>
              <a:rPr lang="en-US" dirty="0" err="1"/>
              <a:t>Autonomnom</a:t>
            </a:r>
            <a:r>
              <a:rPr lang="en-US" dirty="0"/>
              <a:t> </a:t>
            </a:r>
            <a:r>
              <a:rPr lang="en-US" dirty="0" err="1"/>
              <a:t>vozilu</a:t>
            </a:r>
            <a:r>
              <a:rPr lang="en-US" dirty="0"/>
              <a:t> </a:t>
            </a:r>
            <a:r>
              <a:rPr lang="en-US" dirty="0" err="1"/>
              <a:t>nedostaju</a:t>
            </a:r>
            <a:r>
              <a:rPr lang="en-US" dirty="0"/>
              <a:t> </a:t>
            </a:r>
            <a:r>
              <a:rPr lang="en-US" dirty="0" err="1"/>
              <a:t>ove</a:t>
            </a:r>
            <a:r>
              <a:rPr lang="en-US" dirty="0"/>
              <a:t> </a:t>
            </a:r>
            <a:r>
              <a:rPr lang="en-US" dirty="0" err="1"/>
              <a:t>vizuelne</a:t>
            </a:r>
            <a:r>
              <a:rPr lang="en-US" dirty="0"/>
              <a:t> </a:t>
            </a:r>
            <a:r>
              <a:rPr lang="en-US" dirty="0" err="1"/>
              <a:t>i</a:t>
            </a:r>
            <a:r>
              <a:rPr lang="en-US" dirty="0"/>
              <a:t> </a:t>
            </a:r>
            <a:r>
              <a:rPr lang="en-US" dirty="0" err="1"/>
              <a:t>logičke</a:t>
            </a:r>
            <a:r>
              <a:rPr lang="en-US" dirty="0"/>
              <a:t> </a:t>
            </a:r>
            <a:r>
              <a:rPr lang="en-US" dirty="0" err="1"/>
              <a:t>sposobnosti</a:t>
            </a:r>
            <a:r>
              <a:rPr lang="en-US" dirty="0"/>
              <a:t> </a:t>
            </a:r>
            <a:r>
              <a:rPr lang="en-US" dirty="0" err="1"/>
              <a:t>koje</a:t>
            </a:r>
            <a:r>
              <a:rPr lang="en-US" dirty="0"/>
              <a:t> </a:t>
            </a:r>
            <a:r>
              <a:rPr lang="en-US" dirty="0" err="1"/>
              <a:t>koristi</a:t>
            </a:r>
            <a:r>
              <a:rPr lang="en-US" dirty="0"/>
              <a:t> </a:t>
            </a:r>
            <a:r>
              <a:rPr lang="en-US" dirty="0" err="1"/>
              <a:t>čovek</a:t>
            </a:r>
            <a:r>
              <a:rPr lang="en-US" dirty="0"/>
              <a:t>. </a:t>
            </a:r>
            <a:r>
              <a:rPr lang="en-US" dirty="0" err="1"/>
              <a:t>Iz</a:t>
            </a:r>
            <a:r>
              <a:rPr lang="en-US" dirty="0"/>
              <a:t> tog </a:t>
            </a:r>
            <a:r>
              <a:rPr lang="en-US" dirty="0" err="1"/>
              <a:t>razloga</a:t>
            </a:r>
            <a:r>
              <a:rPr lang="en-US" dirty="0"/>
              <a:t>, </a:t>
            </a:r>
            <a:r>
              <a:rPr lang="en-US" dirty="0" err="1"/>
              <a:t>sastavni</a:t>
            </a:r>
            <a:r>
              <a:rPr lang="en-US" dirty="0"/>
              <a:t> </a:t>
            </a:r>
            <a:r>
              <a:rPr lang="en-US" err="1"/>
              <a:t>deo</a:t>
            </a:r>
            <a:r>
              <a:rPr lang="en-US"/>
              <a:t> ure</a:t>
            </a:r>
            <a:r>
              <a:rPr lang="sr-Latn-RS"/>
              <a:t>đaja koji čine</a:t>
            </a:r>
            <a:r>
              <a:rPr lang="en-US"/>
              <a:t> autonomn</a:t>
            </a:r>
            <a:r>
              <a:rPr lang="sr-Latn-RS"/>
              <a:t>a</a:t>
            </a:r>
            <a:r>
              <a:rPr lang="en-US"/>
              <a:t> </a:t>
            </a:r>
            <a:r>
              <a:rPr lang="en-US" dirty="0" err="1"/>
              <a:t>vozila</a:t>
            </a:r>
            <a:r>
              <a:rPr lang="en-US" dirty="0"/>
              <a:t> </a:t>
            </a:r>
            <a:r>
              <a:rPr lang="en-US" dirty="0" err="1"/>
              <a:t>su</a:t>
            </a:r>
            <a:r>
              <a:rPr lang="en-US" dirty="0"/>
              <a:t> </a:t>
            </a:r>
            <a:r>
              <a:rPr lang="en-US" dirty="0" err="1"/>
              <a:t>i</a:t>
            </a:r>
            <a:r>
              <a:rPr lang="en-US" dirty="0"/>
              <a:t> </a:t>
            </a:r>
            <a:r>
              <a:rPr lang="en-US" b="1" dirty="0" err="1"/>
              <a:t>mape</a:t>
            </a:r>
            <a:r>
              <a:rPr lang="en-US" b="1" dirty="0"/>
              <a:t> </a:t>
            </a:r>
            <a:r>
              <a:rPr lang="en-US" b="1" dirty="0" err="1"/>
              <a:t>visoke</a:t>
            </a:r>
            <a:r>
              <a:rPr lang="en-US" b="1" dirty="0"/>
              <a:t> </a:t>
            </a:r>
            <a:r>
              <a:rPr lang="en-US" b="1" dirty="0" err="1"/>
              <a:t>preciznosti</a:t>
            </a:r>
            <a:r>
              <a:rPr lang="en-US" dirty="0"/>
              <a:t>.</a:t>
            </a:r>
          </a:p>
          <a:p>
            <a:r>
              <a:rPr lang="en-US" dirty="0" err="1"/>
              <a:t>Za</a:t>
            </a:r>
            <a:r>
              <a:rPr lang="en-US" dirty="0"/>
              <a:t> </a:t>
            </a:r>
            <a:r>
              <a:rPr lang="en-US" dirty="0" err="1"/>
              <a:t>razliku</a:t>
            </a:r>
            <a:r>
              <a:rPr lang="en-US" dirty="0"/>
              <a:t> od </a:t>
            </a:r>
            <a:r>
              <a:rPr lang="en-US" dirty="0" err="1"/>
              <a:t>standardnih</a:t>
            </a:r>
            <a:r>
              <a:rPr lang="en-US" dirty="0"/>
              <a:t> </a:t>
            </a:r>
            <a:r>
              <a:rPr lang="en-US" dirty="0" err="1"/>
              <a:t>navigacionih</a:t>
            </a:r>
            <a:r>
              <a:rPr lang="en-US" dirty="0"/>
              <a:t> </a:t>
            </a:r>
            <a:r>
              <a:rPr lang="en-US" dirty="0" err="1"/>
              <a:t>mapa</a:t>
            </a:r>
            <a:r>
              <a:rPr lang="en-US" dirty="0"/>
              <a:t> </a:t>
            </a:r>
            <a:r>
              <a:rPr lang="en-US" dirty="0" err="1"/>
              <a:t>koje</a:t>
            </a:r>
            <a:r>
              <a:rPr lang="en-US" dirty="0"/>
              <a:t> </a:t>
            </a:r>
            <a:r>
              <a:rPr lang="en-US" dirty="0" err="1"/>
              <a:t>obezbeđuju</a:t>
            </a:r>
            <a:r>
              <a:rPr lang="en-US" dirty="0"/>
              <a:t> </a:t>
            </a:r>
            <a:r>
              <a:rPr lang="en-US" dirty="0" err="1"/>
              <a:t>preciznost</a:t>
            </a:r>
            <a:r>
              <a:rPr lang="en-US" dirty="0"/>
              <a:t> </a:t>
            </a:r>
            <a:r>
              <a:rPr lang="en-US" dirty="0" err="1"/>
              <a:t>sa</a:t>
            </a:r>
            <a:r>
              <a:rPr lang="en-US" dirty="0"/>
              <a:t> </a:t>
            </a:r>
            <a:r>
              <a:rPr lang="en-US" dirty="0" err="1"/>
              <a:t>mogućnostima</a:t>
            </a:r>
            <a:r>
              <a:rPr lang="en-US" dirty="0"/>
              <a:t> </a:t>
            </a:r>
            <a:r>
              <a:rPr lang="en-US" dirty="0" err="1"/>
              <a:t>greške</a:t>
            </a:r>
            <a:r>
              <a:rPr lang="en-US" dirty="0"/>
              <a:t> u par </a:t>
            </a:r>
            <a:r>
              <a:rPr lang="en-US" dirty="0" err="1"/>
              <a:t>metara</a:t>
            </a:r>
            <a:r>
              <a:rPr lang="en-US" dirty="0"/>
              <a:t>, </a:t>
            </a:r>
            <a:r>
              <a:rPr lang="en-US" dirty="0" err="1"/>
              <a:t>mape</a:t>
            </a:r>
            <a:r>
              <a:rPr lang="en-US" dirty="0"/>
              <a:t> </a:t>
            </a:r>
            <a:r>
              <a:rPr lang="en-US" dirty="0" err="1"/>
              <a:t>visoke</a:t>
            </a:r>
            <a:r>
              <a:rPr lang="en-US" dirty="0"/>
              <a:t> </a:t>
            </a:r>
            <a:r>
              <a:rPr lang="en-US" dirty="0" err="1"/>
              <a:t>preciznosti</a:t>
            </a:r>
            <a:r>
              <a:rPr lang="en-US" dirty="0"/>
              <a:t> </a:t>
            </a:r>
            <a:r>
              <a:rPr lang="en-US" dirty="0" err="1"/>
              <a:t>pružaju</a:t>
            </a:r>
            <a:r>
              <a:rPr lang="en-US" dirty="0"/>
              <a:t> </a:t>
            </a:r>
            <a:r>
              <a:rPr lang="en-US" dirty="0" err="1"/>
              <a:t>tačnost</a:t>
            </a:r>
            <a:r>
              <a:rPr lang="en-US" dirty="0"/>
              <a:t> </a:t>
            </a:r>
            <a:r>
              <a:rPr lang="en-US" dirty="0" err="1"/>
              <a:t>položaja</a:t>
            </a:r>
            <a:r>
              <a:rPr lang="en-US" dirty="0"/>
              <a:t> </a:t>
            </a:r>
            <a:r>
              <a:rPr lang="en-US" dirty="0" err="1"/>
              <a:t>sa</a:t>
            </a:r>
            <a:r>
              <a:rPr lang="en-US" dirty="0"/>
              <a:t> </a:t>
            </a:r>
            <a:r>
              <a:rPr lang="en-US" b="1" dirty="0" err="1"/>
              <a:t>preciznošću</a:t>
            </a:r>
            <a:r>
              <a:rPr lang="en-US" b="1" dirty="0"/>
              <a:t> od </a:t>
            </a:r>
            <a:r>
              <a:rPr lang="en-US" b="1" dirty="0" err="1"/>
              <a:t>nekoliko</a:t>
            </a:r>
            <a:r>
              <a:rPr lang="en-US" b="1" dirty="0"/>
              <a:t> </a:t>
            </a:r>
            <a:r>
              <a:rPr lang="en-US" b="1" dirty="0" err="1"/>
              <a:t>centimetara</a:t>
            </a:r>
            <a:r>
              <a:rPr lang="en-US" dirty="0"/>
              <a:t>. </a:t>
            </a:r>
            <a:endParaRPr lang="sr-Latn-RS" dirty="0"/>
          </a:p>
          <a:p>
            <a:r>
              <a:rPr lang="en-US" dirty="0" err="1"/>
              <a:t>Prilikom</a:t>
            </a:r>
            <a:r>
              <a:rPr lang="en-US" dirty="0"/>
              <a:t> </a:t>
            </a:r>
            <a:r>
              <a:rPr lang="en-US" dirty="0" err="1"/>
              <a:t>kreiranja</a:t>
            </a:r>
            <a:r>
              <a:rPr lang="en-US" dirty="0"/>
              <a:t> </a:t>
            </a:r>
            <a:r>
              <a:rPr lang="en-US" dirty="0" err="1"/>
              <a:t>mapa</a:t>
            </a:r>
            <a:r>
              <a:rPr lang="en-US" dirty="0"/>
              <a:t> </a:t>
            </a:r>
            <a:r>
              <a:rPr lang="en-US" dirty="0" err="1"/>
              <a:t>visoke</a:t>
            </a:r>
            <a:r>
              <a:rPr lang="en-US" dirty="0"/>
              <a:t> </a:t>
            </a:r>
            <a:r>
              <a:rPr lang="en-US" dirty="0" err="1"/>
              <a:t>rezolucije</a:t>
            </a:r>
            <a:r>
              <a:rPr lang="en-US" dirty="0"/>
              <a:t> </a:t>
            </a:r>
            <a:r>
              <a:rPr lang="en-US" dirty="0" err="1"/>
              <a:t>potrebno</a:t>
            </a:r>
            <a:r>
              <a:rPr lang="en-US" dirty="0"/>
              <a:t> je </a:t>
            </a:r>
            <a:r>
              <a:rPr lang="en-US" dirty="0" err="1"/>
              <a:t>definisati</a:t>
            </a:r>
            <a:r>
              <a:rPr lang="en-US" dirty="0"/>
              <a:t> </a:t>
            </a:r>
            <a:r>
              <a:rPr lang="en-US" dirty="0" err="1"/>
              <a:t>sve</a:t>
            </a:r>
            <a:r>
              <a:rPr lang="en-US" dirty="0"/>
              <a:t> </a:t>
            </a:r>
            <a:r>
              <a:rPr lang="en-US" dirty="0" err="1"/>
              <a:t>najvažnije</a:t>
            </a:r>
            <a:r>
              <a:rPr lang="en-US" dirty="0"/>
              <a:t> </a:t>
            </a:r>
            <a:r>
              <a:rPr lang="en-US" dirty="0" err="1"/>
              <a:t>pojmove</a:t>
            </a:r>
            <a:r>
              <a:rPr lang="en-US" dirty="0"/>
              <a:t>. </a:t>
            </a:r>
            <a:r>
              <a:rPr lang="en-US" dirty="0" err="1"/>
              <a:t>Zbog</a:t>
            </a:r>
            <a:r>
              <a:rPr lang="en-US" dirty="0"/>
              <a:t> toga je </a:t>
            </a:r>
            <a:r>
              <a:rPr lang="en-US" dirty="0" err="1"/>
              <a:t>potrebno</a:t>
            </a:r>
            <a:r>
              <a:rPr lang="en-US" dirty="0"/>
              <a:t> </a:t>
            </a:r>
            <a:r>
              <a:rPr lang="en-US" dirty="0" err="1"/>
              <a:t>jasno</a:t>
            </a:r>
            <a:r>
              <a:rPr lang="en-US" dirty="0"/>
              <a:t> </a:t>
            </a:r>
            <a:r>
              <a:rPr lang="en-US" dirty="0" err="1"/>
              <a:t>definisati</a:t>
            </a:r>
            <a:r>
              <a:rPr lang="en-US" dirty="0"/>
              <a:t> </a:t>
            </a:r>
            <a:r>
              <a:rPr lang="en-US" b="1" dirty="0" err="1"/>
              <a:t>elemente</a:t>
            </a:r>
            <a:r>
              <a:rPr lang="en-US" b="1" dirty="0"/>
              <a:t> puta</a:t>
            </a:r>
            <a:r>
              <a:rPr lang="en-US" dirty="0"/>
              <a:t>, </a:t>
            </a:r>
            <a:r>
              <a:rPr lang="en-US" b="1" dirty="0" err="1"/>
              <a:t>raskrsnice</a:t>
            </a:r>
            <a:r>
              <a:rPr lang="en-US" dirty="0"/>
              <a:t>, </a:t>
            </a:r>
            <a:r>
              <a:rPr lang="en-US" b="1" dirty="0" err="1"/>
              <a:t>saobraćajn</a:t>
            </a:r>
            <a:r>
              <a:rPr lang="sr-Latn-RS" b="1" dirty="0"/>
              <a:t>u</a:t>
            </a:r>
            <a:r>
              <a:rPr lang="en-US" b="1" dirty="0"/>
              <a:t> </a:t>
            </a:r>
            <a:r>
              <a:rPr lang="en-US" b="1" dirty="0" err="1"/>
              <a:t>signalizacij</a:t>
            </a:r>
            <a:r>
              <a:rPr lang="sr-Latn-RS" b="1" dirty="0"/>
              <a:t>u</a:t>
            </a:r>
            <a:r>
              <a:rPr lang="en-US" dirty="0"/>
              <a:t>, </a:t>
            </a:r>
            <a:r>
              <a:rPr lang="en-US" b="1" dirty="0" err="1"/>
              <a:t>ostale</a:t>
            </a:r>
            <a:r>
              <a:rPr lang="en-US" b="1" dirty="0"/>
              <a:t> </a:t>
            </a:r>
            <a:r>
              <a:rPr lang="en-US" b="1" dirty="0" err="1"/>
              <a:t>elemente</a:t>
            </a:r>
            <a:r>
              <a:rPr lang="en-US" b="1" dirty="0"/>
              <a:t> </a:t>
            </a:r>
            <a:r>
              <a:rPr lang="en-US" dirty="0"/>
              <a:t>(</a:t>
            </a:r>
            <a:r>
              <a:rPr lang="en-US" dirty="0" err="1"/>
              <a:t>zgrade</a:t>
            </a:r>
            <a:r>
              <a:rPr lang="en-US" dirty="0"/>
              <a:t>, </a:t>
            </a:r>
            <a:r>
              <a:rPr lang="en-US" dirty="0" err="1"/>
              <a:t>ulična</a:t>
            </a:r>
            <a:r>
              <a:rPr lang="en-US" dirty="0"/>
              <a:t> </a:t>
            </a:r>
            <a:r>
              <a:rPr lang="en-US" dirty="0" err="1"/>
              <a:t>svetla</a:t>
            </a:r>
            <a:r>
              <a:rPr lang="en-US" dirty="0"/>
              <a:t> </a:t>
            </a:r>
            <a:r>
              <a:rPr lang="en-US" dirty="0" err="1"/>
              <a:t>itd</a:t>
            </a:r>
            <a:r>
              <a:rPr lang="en-US" dirty="0"/>
              <a:t>.), </a:t>
            </a:r>
            <a:r>
              <a:rPr lang="en-US" dirty="0" err="1"/>
              <a:t>kao</a:t>
            </a:r>
            <a:r>
              <a:rPr lang="en-US" dirty="0"/>
              <a:t> </a:t>
            </a:r>
            <a:r>
              <a:rPr lang="en-US" dirty="0" err="1"/>
              <a:t>i</a:t>
            </a:r>
            <a:r>
              <a:rPr lang="en-US" dirty="0"/>
              <a:t> </a:t>
            </a:r>
            <a:r>
              <a:rPr lang="en-US" b="1" dirty="0" err="1"/>
              <a:t>logičke</a:t>
            </a:r>
            <a:r>
              <a:rPr lang="en-US" b="1" dirty="0"/>
              <a:t> </a:t>
            </a:r>
            <a:r>
              <a:rPr lang="en-US" b="1" dirty="0" err="1"/>
              <a:t>veze</a:t>
            </a:r>
            <a:r>
              <a:rPr lang="en-US" b="1" dirty="0"/>
              <a:t> </a:t>
            </a:r>
            <a:r>
              <a:rPr lang="en-US" b="1" dirty="0" err="1"/>
              <a:t>između</a:t>
            </a:r>
            <a:r>
              <a:rPr lang="en-US" b="1" dirty="0"/>
              <a:t> </a:t>
            </a:r>
            <a:r>
              <a:rPr lang="en-US" b="1" dirty="0" err="1"/>
              <a:t>elemanata</a:t>
            </a:r>
            <a:r>
              <a:rPr lang="en-US" dirty="0"/>
              <a:t>. </a:t>
            </a:r>
          </a:p>
        </p:txBody>
      </p:sp>
    </p:spTree>
    <p:extLst>
      <p:ext uri="{BB962C8B-B14F-4D97-AF65-F5344CB8AC3E}">
        <p14:creationId xmlns:p14="http://schemas.microsoft.com/office/powerpoint/2010/main" val="41421300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262979"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Lociranje autonomnih vozila</a:t>
            </a:r>
          </a:p>
        </p:txBody>
      </p:sp>
      <p:sp>
        <p:nvSpPr>
          <p:cNvPr id="3" name="TextBox 2"/>
          <p:cNvSpPr txBox="1"/>
          <p:nvPr/>
        </p:nvSpPr>
        <p:spPr>
          <a:xfrm>
            <a:off x="152400" y="1752600"/>
            <a:ext cx="8762999" cy="4339650"/>
          </a:xfrm>
          <a:prstGeom prst="rect">
            <a:avLst/>
          </a:prstGeom>
          <a:noFill/>
        </p:spPr>
        <p:txBody>
          <a:bodyPr wrap="square" rtlCol="0">
            <a:spAutoFit/>
          </a:bodyPr>
          <a:lstStyle/>
          <a:p>
            <a:r>
              <a:rPr lang="sr-Latn-RS" dirty="0"/>
              <a:t>Za razliku od konvencionalnih vozila, autonomna vozila zahtevaju </a:t>
            </a:r>
            <a:r>
              <a:rPr lang="sr-Latn-RS" b="1" dirty="0"/>
              <a:t>veći nivo preciznosti</a:t>
            </a:r>
            <a:r>
              <a:rPr lang="sr-Latn-RS" dirty="0"/>
              <a:t> prilikom određivanja lokacije. Zbog toga, autonomna vozila koriste pristup poređenja informacija koje se nalaze na mapi visoke preciznosti sa realnim stanjem u okruženju koje se beleži senzorima i kamerama.</a:t>
            </a:r>
          </a:p>
          <a:p>
            <a:r>
              <a:rPr lang="sr-Latn-RS" dirty="0"/>
              <a:t>Pristupi koji se koriste prilikom lociranja autonomnih vozila su:</a:t>
            </a:r>
          </a:p>
          <a:p>
            <a:pPr marL="342900" indent="-342900">
              <a:buFont typeface="Arial" panose="020B0604020202020204" pitchFamily="34" charset="0"/>
              <a:buChar char="•"/>
            </a:pPr>
            <a:r>
              <a:rPr lang="sr-Latn-RS" b="1" dirty="0"/>
              <a:t>GPS RTK</a:t>
            </a:r>
            <a:r>
              <a:rPr lang="sr-Cyrl-RS" b="1" dirty="0"/>
              <a:t> </a:t>
            </a:r>
            <a:r>
              <a:rPr lang="sr-Latn-RS" b="1" dirty="0"/>
              <a:t>(</a:t>
            </a:r>
            <a:r>
              <a:rPr lang="sr-Latn-RS" b="1" dirty="0" err="1"/>
              <a:t>The</a:t>
            </a:r>
            <a:r>
              <a:rPr lang="sr-Latn-RS" b="1" dirty="0"/>
              <a:t> Global </a:t>
            </a:r>
            <a:r>
              <a:rPr lang="sr-Latn-RS" b="1" dirty="0" err="1"/>
              <a:t>Positioning</a:t>
            </a:r>
            <a:r>
              <a:rPr lang="sr-Latn-RS" b="1" dirty="0"/>
              <a:t> </a:t>
            </a:r>
            <a:r>
              <a:rPr lang="sr-Latn-RS" b="1" dirty="0" err="1"/>
              <a:t>System</a:t>
            </a:r>
            <a:r>
              <a:rPr lang="sr-Latn-RS" b="1" dirty="0"/>
              <a:t> Real Time </a:t>
            </a:r>
            <a:r>
              <a:rPr lang="sr-Latn-RS" b="1" dirty="0" err="1"/>
              <a:t>Kinematic</a:t>
            </a:r>
            <a:r>
              <a:rPr lang="sr-Latn-RS" b="1" dirty="0"/>
              <a:t>) </a:t>
            </a:r>
            <a:r>
              <a:rPr lang="sr-Latn-RS" dirty="0"/>
              <a:t>– Kako bi se smanjila greška prilikom lociranja vozila klasičnim GPS sistemima, autonomna vozila koriste unapređen GPS sistem koji koriguje lokaciju vozila na osnovu određenih baznih stanica na zemlji čije su koordinate tačno određene.</a:t>
            </a:r>
          </a:p>
        </p:txBody>
      </p:sp>
    </p:spTree>
    <p:extLst>
      <p:ext uri="{BB962C8B-B14F-4D97-AF65-F5344CB8AC3E}">
        <p14:creationId xmlns:p14="http://schemas.microsoft.com/office/powerpoint/2010/main" val="3390328520"/>
      </p:ext>
    </p:extLst>
  </p:cSld>
  <p:clrMapOvr>
    <a:masterClrMapping/>
  </p:clrMapOvr>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1944</TotalTime>
  <Words>1621</Words>
  <Application>Microsoft Office PowerPoint</Application>
  <PresentationFormat>On-screen Show (4:3)</PresentationFormat>
  <Paragraphs>113</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Tahoma</vt:lpstr>
      <vt:lpstr>Times New Roman</vt:lpstr>
      <vt:lpstr>Wingdings</vt:lpstr>
      <vt:lpstr>Textured</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327</cp:revision>
  <dcterms:created xsi:type="dcterms:W3CDTF">2006-01-31T15:10:17Z</dcterms:created>
  <dcterms:modified xsi:type="dcterms:W3CDTF">2025-06-21T07:06:33Z</dcterms:modified>
</cp:coreProperties>
</file>