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0" r:id="rId4"/>
    <p:sldId id="271" r:id="rId5"/>
    <p:sldId id="257" r:id="rId6"/>
    <p:sldId id="258" r:id="rId7"/>
    <p:sldId id="273" r:id="rId8"/>
    <p:sldId id="261" r:id="rId9"/>
    <p:sldId id="272" r:id="rId10"/>
    <p:sldId id="274" r:id="rId11"/>
    <p:sldId id="275" r:id="rId12"/>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86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R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RS"/>
          </a:p>
        </p:txBody>
      </p:sp>
      <p:sp>
        <p:nvSpPr>
          <p:cNvPr id="4" name="Date Placeholder 3"/>
          <p:cNvSpPr>
            <a:spLocks noGrp="1"/>
          </p:cNvSpPr>
          <p:nvPr>
            <p:ph type="dt" sz="half" idx="10"/>
          </p:nvPr>
        </p:nvSpPr>
        <p:spPr/>
        <p:txBody>
          <a:bodyPr/>
          <a:lstStyle/>
          <a:p>
            <a:fld id="{AEF2AD5D-9F51-47D9-9F3E-4D92261E74B5}" type="datetimeFigureOut">
              <a:rPr lang="sr-Latn-RS" smtClean="0"/>
              <a:t>13.5.2018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93489F9-D0A2-47C7-92AD-4019A3F52D13}" type="slidenum">
              <a:rPr lang="sr-Latn-RS" smtClean="0"/>
              <a:t>‹#›</a:t>
            </a:fld>
            <a:endParaRPr lang="sr-Latn-RS"/>
          </a:p>
        </p:txBody>
      </p:sp>
    </p:spTree>
    <p:extLst>
      <p:ext uri="{BB962C8B-B14F-4D97-AF65-F5344CB8AC3E}">
        <p14:creationId xmlns:p14="http://schemas.microsoft.com/office/powerpoint/2010/main" val="259188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AEF2AD5D-9F51-47D9-9F3E-4D92261E74B5}" type="datetimeFigureOut">
              <a:rPr lang="sr-Latn-RS" smtClean="0"/>
              <a:t>13.5.2018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93489F9-D0A2-47C7-92AD-4019A3F52D13}" type="slidenum">
              <a:rPr lang="sr-Latn-RS" smtClean="0"/>
              <a:t>‹#›</a:t>
            </a:fld>
            <a:endParaRPr lang="sr-Latn-RS"/>
          </a:p>
        </p:txBody>
      </p:sp>
    </p:spTree>
    <p:extLst>
      <p:ext uri="{BB962C8B-B14F-4D97-AF65-F5344CB8AC3E}">
        <p14:creationId xmlns:p14="http://schemas.microsoft.com/office/powerpoint/2010/main" val="257650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AEF2AD5D-9F51-47D9-9F3E-4D92261E74B5}" type="datetimeFigureOut">
              <a:rPr lang="sr-Latn-RS" smtClean="0"/>
              <a:t>13.5.2018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93489F9-D0A2-47C7-92AD-4019A3F52D13}" type="slidenum">
              <a:rPr lang="sr-Latn-RS" smtClean="0"/>
              <a:t>‹#›</a:t>
            </a:fld>
            <a:endParaRPr lang="sr-Latn-RS"/>
          </a:p>
        </p:txBody>
      </p:sp>
    </p:spTree>
    <p:extLst>
      <p:ext uri="{BB962C8B-B14F-4D97-AF65-F5344CB8AC3E}">
        <p14:creationId xmlns:p14="http://schemas.microsoft.com/office/powerpoint/2010/main" val="378349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AEF2AD5D-9F51-47D9-9F3E-4D92261E74B5}" type="datetimeFigureOut">
              <a:rPr lang="sr-Latn-RS" smtClean="0"/>
              <a:t>13.5.2018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93489F9-D0A2-47C7-92AD-4019A3F52D13}" type="slidenum">
              <a:rPr lang="sr-Latn-RS" smtClean="0"/>
              <a:t>‹#›</a:t>
            </a:fld>
            <a:endParaRPr lang="sr-Latn-RS"/>
          </a:p>
        </p:txBody>
      </p:sp>
    </p:spTree>
    <p:extLst>
      <p:ext uri="{BB962C8B-B14F-4D97-AF65-F5344CB8AC3E}">
        <p14:creationId xmlns:p14="http://schemas.microsoft.com/office/powerpoint/2010/main" val="269474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R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F2AD5D-9F51-47D9-9F3E-4D92261E74B5}" type="datetimeFigureOut">
              <a:rPr lang="sr-Latn-RS" smtClean="0"/>
              <a:t>13.5.2018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93489F9-D0A2-47C7-92AD-4019A3F52D13}" type="slidenum">
              <a:rPr lang="sr-Latn-RS" smtClean="0"/>
              <a:t>‹#›</a:t>
            </a:fld>
            <a:endParaRPr lang="sr-Latn-RS"/>
          </a:p>
        </p:txBody>
      </p:sp>
    </p:spTree>
    <p:extLst>
      <p:ext uri="{BB962C8B-B14F-4D97-AF65-F5344CB8AC3E}">
        <p14:creationId xmlns:p14="http://schemas.microsoft.com/office/powerpoint/2010/main" val="212409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Date Placeholder 4"/>
          <p:cNvSpPr>
            <a:spLocks noGrp="1"/>
          </p:cNvSpPr>
          <p:nvPr>
            <p:ph type="dt" sz="half" idx="10"/>
          </p:nvPr>
        </p:nvSpPr>
        <p:spPr/>
        <p:txBody>
          <a:bodyPr/>
          <a:lstStyle/>
          <a:p>
            <a:fld id="{AEF2AD5D-9F51-47D9-9F3E-4D92261E74B5}" type="datetimeFigureOut">
              <a:rPr lang="sr-Latn-RS" smtClean="0"/>
              <a:t>13.5.2018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93489F9-D0A2-47C7-92AD-4019A3F52D13}" type="slidenum">
              <a:rPr lang="sr-Latn-RS" smtClean="0"/>
              <a:t>‹#›</a:t>
            </a:fld>
            <a:endParaRPr lang="sr-Latn-RS"/>
          </a:p>
        </p:txBody>
      </p:sp>
    </p:spTree>
    <p:extLst>
      <p:ext uri="{BB962C8B-B14F-4D97-AF65-F5344CB8AC3E}">
        <p14:creationId xmlns:p14="http://schemas.microsoft.com/office/powerpoint/2010/main" val="50043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R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p:txBody>
          <a:bodyPr/>
          <a:lstStyle/>
          <a:p>
            <a:fld id="{AEF2AD5D-9F51-47D9-9F3E-4D92261E74B5}" type="datetimeFigureOut">
              <a:rPr lang="sr-Latn-RS" smtClean="0"/>
              <a:t>13.5.2018</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93489F9-D0A2-47C7-92AD-4019A3F52D13}" type="slidenum">
              <a:rPr lang="sr-Latn-RS" smtClean="0"/>
              <a:t>‹#›</a:t>
            </a:fld>
            <a:endParaRPr lang="sr-Latn-RS"/>
          </a:p>
        </p:txBody>
      </p:sp>
    </p:spTree>
    <p:extLst>
      <p:ext uri="{BB962C8B-B14F-4D97-AF65-F5344CB8AC3E}">
        <p14:creationId xmlns:p14="http://schemas.microsoft.com/office/powerpoint/2010/main" val="91413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Date Placeholder 2"/>
          <p:cNvSpPr>
            <a:spLocks noGrp="1"/>
          </p:cNvSpPr>
          <p:nvPr>
            <p:ph type="dt" sz="half" idx="10"/>
          </p:nvPr>
        </p:nvSpPr>
        <p:spPr/>
        <p:txBody>
          <a:bodyPr/>
          <a:lstStyle/>
          <a:p>
            <a:fld id="{AEF2AD5D-9F51-47D9-9F3E-4D92261E74B5}" type="datetimeFigureOut">
              <a:rPr lang="sr-Latn-RS" smtClean="0"/>
              <a:t>13.5.2018</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93489F9-D0A2-47C7-92AD-4019A3F52D13}" type="slidenum">
              <a:rPr lang="sr-Latn-RS" smtClean="0"/>
              <a:t>‹#›</a:t>
            </a:fld>
            <a:endParaRPr lang="sr-Latn-RS"/>
          </a:p>
        </p:txBody>
      </p:sp>
    </p:spTree>
    <p:extLst>
      <p:ext uri="{BB962C8B-B14F-4D97-AF65-F5344CB8AC3E}">
        <p14:creationId xmlns:p14="http://schemas.microsoft.com/office/powerpoint/2010/main" val="41348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AD5D-9F51-47D9-9F3E-4D92261E74B5}" type="datetimeFigureOut">
              <a:rPr lang="sr-Latn-RS" smtClean="0"/>
              <a:t>13.5.2018</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93489F9-D0A2-47C7-92AD-4019A3F52D13}" type="slidenum">
              <a:rPr lang="sr-Latn-RS" smtClean="0"/>
              <a:t>‹#›</a:t>
            </a:fld>
            <a:endParaRPr lang="sr-Latn-RS"/>
          </a:p>
        </p:txBody>
      </p:sp>
    </p:spTree>
    <p:extLst>
      <p:ext uri="{BB962C8B-B14F-4D97-AF65-F5344CB8AC3E}">
        <p14:creationId xmlns:p14="http://schemas.microsoft.com/office/powerpoint/2010/main" val="315022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R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2AD5D-9F51-47D9-9F3E-4D92261E74B5}" type="datetimeFigureOut">
              <a:rPr lang="sr-Latn-RS" smtClean="0"/>
              <a:t>13.5.2018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93489F9-D0A2-47C7-92AD-4019A3F52D13}" type="slidenum">
              <a:rPr lang="sr-Latn-RS" smtClean="0"/>
              <a:t>‹#›</a:t>
            </a:fld>
            <a:endParaRPr lang="sr-Latn-RS"/>
          </a:p>
        </p:txBody>
      </p:sp>
    </p:spTree>
    <p:extLst>
      <p:ext uri="{BB962C8B-B14F-4D97-AF65-F5344CB8AC3E}">
        <p14:creationId xmlns:p14="http://schemas.microsoft.com/office/powerpoint/2010/main" val="308079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R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2AD5D-9F51-47D9-9F3E-4D92261E74B5}" type="datetimeFigureOut">
              <a:rPr lang="sr-Latn-RS" smtClean="0"/>
              <a:t>13.5.2018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93489F9-D0A2-47C7-92AD-4019A3F52D13}" type="slidenum">
              <a:rPr lang="sr-Latn-RS" smtClean="0"/>
              <a:t>‹#›</a:t>
            </a:fld>
            <a:endParaRPr lang="sr-Latn-RS"/>
          </a:p>
        </p:txBody>
      </p:sp>
    </p:spTree>
    <p:extLst>
      <p:ext uri="{BB962C8B-B14F-4D97-AF65-F5344CB8AC3E}">
        <p14:creationId xmlns:p14="http://schemas.microsoft.com/office/powerpoint/2010/main" val="258558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2000">
              <a:srgbClr val="FEE7F2"/>
            </a:gs>
            <a:gs pos="22000">
              <a:srgbClr val="FAC77D"/>
            </a:gs>
            <a:gs pos="74000">
              <a:srgbClr val="FBA97D">
                <a:lumMod val="78000"/>
                <a:alpha val="85000"/>
              </a:srgbClr>
            </a:gs>
            <a:gs pos="82001">
              <a:srgbClr val="FBD49C"/>
            </a:gs>
            <a:gs pos="100000">
              <a:srgbClr val="FEE7F2"/>
            </a:gs>
          </a:gsLst>
          <a:lin ang="3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Latn-R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AD5D-9F51-47D9-9F3E-4D92261E74B5}" type="datetimeFigureOut">
              <a:rPr lang="sr-Latn-RS" smtClean="0"/>
              <a:t>13.5.2018</a:t>
            </a:fld>
            <a:endParaRPr lang="sr-Latn-R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489F9-D0A2-47C7-92AD-4019A3F52D13}" type="slidenum">
              <a:rPr lang="sr-Latn-RS" smtClean="0"/>
              <a:t>‹#›</a:t>
            </a:fld>
            <a:endParaRPr lang="sr-Latn-RS"/>
          </a:p>
        </p:txBody>
      </p:sp>
    </p:spTree>
    <p:extLst>
      <p:ext uri="{BB962C8B-B14F-4D97-AF65-F5344CB8AC3E}">
        <p14:creationId xmlns:p14="http://schemas.microsoft.com/office/powerpoint/2010/main" val="831134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440" y="2852936"/>
            <a:ext cx="7772400" cy="1470025"/>
          </a:xfrm>
        </p:spPr>
        <p:txBody>
          <a:bodyPr>
            <a:normAutofit fontScale="90000"/>
          </a:bodyPr>
          <a:lstStyle/>
          <a:p>
            <a:r>
              <a:rPr lang="fr-FR" sz="6000" b="1" dirty="0"/>
              <a:t>Pont de l'Øresund</a:t>
            </a:r>
            <a:r>
              <a:rPr lang="fr-FR" dirty="0"/>
              <a:t/>
            </a:r>
            <a:br>
              <a:rPr lang="fr-FR" dirty="0"/>
            </a:br>
            <a:endParaRPr lang="sr-Latn-RS" dirty="0"/>
          </a:p>
        </p:txBody>
      </p:sp>
      <p:sp>
        <p:nvSpPr>
          <p:cNvPr id="3" name="Subtitle 2"/>
          <p:cNvSpPr>
            <a:spLocks noGrp="1"/>
          </p:cNvSpPr>
          <p:nvPr>
            <p:ph type="subTitle" idx="1"/>
          </p:nvPr>
        </p:nvSpPr>
        <p:spPr/>
        <p:txBody>
          <a:bodyPr/>
          <a:lstStyle/>
          <a:p>
            <a:endParaRPr lang="sr-Latn-RS"/>
          </a:p>
        </p:txBody>
      </p:sp>
      <p:pic>
        <p:nvPicPr>
          <p:cNvPr id="1026" name="Picture 2" descr="Ð ÐµÐ·ÑÐ»ÑÐ°Ñ ÑÐ»Ð¸ÐºÐ° Ð·Ð° pont d ores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60648"/>
            <a:ext cx="3585666" cy="23790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 ÐµÐ·ÑÐ»ÑÐ°Ñ ÑÐ»Ð¸ÐºÐ° Ð·Ð° bridge icon shape"/>
          <p:cNvPicPr>
            <a:picLocks noChangeAspect="1" noChangeArrowheads="1"/>
          </p:cNvPicPr>
          <p:nvPr/>
        </p:nvPicPr>
        <p:blipFill rotWithShape="1">
          <a:blip r:embed="rId3">
            <a:extLst>
              <a:ext uri="{28A0092B-C50C-407E-A947-70E740481C1C}">
                <a14:useLocalDpi xmlns:a14="http://schemas.microsoft.com/office/drawing/2010/main" val="0"/>
              </a:ext>
            </a:extLst>
          </a:blip>
          <a:srcRect l="6847" t="15933" r="6051" b="13516"/>
          <a:stretch/>
        </p:blipFill>
        <p:spPr bwMode="auto">
          <a:xfrm>
            <a:off x="1259632" y="620688"/>
            <a:ext cx="1944000" cy="1512000"/>
          </a:xfrm>
          <a:prstGeom prst="rect">
            <a:avLst/>
          </a:prstGeom>
          <a:blipFill>
            <a:blip r:embed="rId4"/>
            <a:tile tx="0" ty="0" sx="100000" sy="100000" flip="none" algn="tl"/>
          </a:blipFill>
        </p:spPr>
      </p:pic>
      <p:sp>
        <p:nvSpPr>
          <p:cNvPr id="5" name="TextBox 4"/>
          <p:cNvSpPr txBox="1"/>
          <p:nvPr/>
        </p:nvSpPr>
        <p:spPr>
          <a:xfrm>
            <a:off x="5652120" y="6021288"/>
            <a:ext cx="3168352" cy="369332"/>
          </a:xfrm>
          <a:prstGeom prst="rect">
            <a:avLst/>
          </a:prstGeom>
          <a:noFill/>
        </p:spPr>
        <p:txBody>
          <a:bodyPr wrap="square" rtlCol="0">
            <a:spAutoFit/>
          </a:bodyPr>
          <a:lstStyle/>
          <a:p>
            <a:r>
              <a:rPr lang="en-US" dirty="0" smtClean="0"/>
              <a:t>Milan </a:t>
            </a:r>
            <a:r>
              <a:rPr lang="en-US" dirty="0" err="1" smtClean="0"/>
              <a:t>Davidovi</a:t>
            </a:r>
            <a:r>
              <a:rPr lang="sr-Latn-RS" dirty="0" smtClean="0"/>
              <a:t>ć TS160283</a:t>
            </a:r>
            <a:endParaRPr lang="sr-Latn-RS" dirty="0"/>
          </a:p>
        </p:txBody>
      </p:sp>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43" t="15249" r="2180" b="13883"/>
          <a:stretch/>
        </p:blipFill>
        <p:spPr bwMode="auto">
          <a:xfrm>
            <a:off x="480144" y="4283773"/>
            <a:ext cx="240026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535" t="20236" r="5278" b="21182"/>
          <a:stretch/>
        </p:blipFill>
        <p:spPr bwMode="auto">
          <a:xfrm>
            <a:off x="6678662" y="4137454"/>
            <a:ext cx="1964424" cy="1451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834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sp>
        <p:nvSpPr>
          <p:cNvPr id="3" name="Content Placeholder 2"/>
          <p:cNvSpPr>
            <a:spLocks noGrp="1"/>
          </p:cNvSpPr>
          <p:nvPr>
            <p:ph idx="1"/>
          </p:nvPr>
        </p:nvSpPr>
        <p:spPr/>
        <p:txBody>
          <a:bodyPr/>
          <a:lstStyle/>
          <a:p>
            <a:pPr marL="0" indent="0">
              <a:buNone/>
            </a:pPr>
            <a:r>
              <a:rPr lang="sr-Latn-RS" b="1" dirty="0" smtClean="0"/>
              <a:t>Les mots inconnu</a:t>
            </a:r>
          </a:p>
          <a:p>
            <a:r>
              <a:rPr lang="sr-Latn-RS" dirty="0" smtClean="0"/>
              <a:t>Soutier-podržati</a:t>
            </a:r>
          </a:p>
          <a:p>
            <a:r>
              <a:rPr lang="sr-Latn-RS" dirty="0" smtClean="0"/>
              <a:t>Le pilier-pilon</a:t>
            </a:r>
          </a:p>
          <a:p>
            <a:r>
              <a:rPr lang="sr-Latn-RS" dirty="0" smtClean="0"/>
              <a:t>Le navire-brod</a:t>
            </a:r>
          </a:p>
          <a:p>
            <a:r>
              <a:rPr lang="sr-Latn-RS" dirty="0" smtClean="0"/>
              <a:t>Moyen de locomotion-prevozno sredstvo</a:t>
            </a:r>
          </a:p>
          <a:p>
            <a:r>
              <a:rPr lang="sr-Latn-RS" dirty="0" smtClean="0"/>
              <a:t>A pied-peške</a:t>
            </a:r>
          </a:p>
          <a:p>
            <a:r>
              <a:rPr lang="fr-FR" dirty="0" smtClean="0"/>
              <a:t>l'île artificielle</a:t>
            </a:r>
            <a:r>
              <a:rPr lang="sr-Latn-RS" dirty="0" smtClean="0"/>
              <a:t>-veštačko ostrvo</a:t>
            </a:r>
            <a:r>
              <a:rPr lang="fr-FR" dirty="0" smtClean="0"/>
              <a:t> </a:t>
            </a:r>
            <a:endParaRPr lang="sr-Latn-RS" dirty="0" smtClean="0"/>
          </a:p>
          <a:p>
            <a:endParaRPr lang="sr-Latn-RS" dirty="0"/>
          </a:p>
        </p:txBody>
      </p:sp>
    </p:spTree>
    <p:extLst>
      <p:ext uri="{BB962C8B-B14F-4D97-AF65-F5344CB8AC3E}">
        <p14:creationId xmlns:p14="http://schemas.microsoft.com/office/powerpoint/2010/main" val="38692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sp>
        <p:nvSpPr>
          <p:cNvPr id="3" name="Content Placeholder 2"/>
          <p:cNvSpPr>
            <a:spLocks noGrp="1"/>
          </p:cNvSpPr>
          <p:nvPr>
            <p:ph idx="1"/>
          </p:nvPr>
        </p:nvSpPr>
        <p:spPr/>
        <p:txBody>
          <a:bodyPr>
            <a:normAutofit/>
          </a:bodyPr>
          <a:lstStyle/>
          <a:p>
            <a:pPr marL="0" indent="0">
              <a:buNone/>
            </a:pPr>
            <a:r>
              <a:rPr lang="sr-Latn-RS" sz="6000" b="1" dirty="0" smtClean="0"/>
              <a:t>  Merci a votre attention</a:t>
            </a:r>
            <a:r>
              <a:rPr lang="sr-Latn-RS" sz="6000" dirty="0" smtClean="0"/>
              <a:t>!</a:t>
            </a:r>
            <a:endParaRPr lang="sr-Latn-RS" sz="6000" dirty="0"/>
          </a:p>
        </p:txBody>
      </p:sp>
    </p:spTree>
    <p:extLst>
      <p:ext uri="{BB962C8B-B14F-4D97-AF65-F5344CB8AC3E}">
        <p14:creationId xmlns:p14="http://schemas.microsoft.com/office/powerpoint/2010/main" val="1960210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sp>
        <p:nvSpPr>
          <p:cNvPr id="3" name="Content Placeholder 2"/>
          <p:cNvSpPr>
            <a:spLocks noGrp="1"/>
          </p:cNvSpPr>
          <p:nvPr>
            <p:ph idx="1"/>
          </p:nvPr>
        </p:nvSpPr>
        <p:spPr>
          <a:xfrm>
            <a:off x="323528" y="404664"/>
            <a:ext cx="8229600" cy="4525963"/>
          </a:xfrm>
        </p:spPr>
        <p:txBody>
          <a:bodyPr/>
          <a:lstStyle/>
          <a:p>
            <a:pPr marL="0" indent="0">
              <a:buNone/>
            </a:pPr>
            <a:r>
              <a:rPr lang="en-US" b="1" dirty="0" err="1" smtClean="0"/>
              <a:t>Caractéristiques</a:t>
            </a:r>
            <a:r>
              <a:rPr lang="en-US" b="1" dirty="0" smtClean="0"/>
              <a:t> </a:t>
            </a:r>
            <a:r>
              <a:rPr lang="en-US" b="1" dirty="0" err="1" smtClean="0"/>
              <a:t>générales</a:t>
            </a:r>
            <a:r>
              <a:rPr lang="en-US" b="1" dirty="0" smtClean="0"/>
              <a:t> du</a:t>
            </a:r>
            <a:r>
              <a:rPr lang="sr-Latn-RS" b="1" dirty="0" smtClean="0"/>
              <a:t> pont</a:t>
            </a:r>
          </a:p>
          <a:p>
            <a:r>
              <a:rPr lang="fr-FR" sz="2400" dirty="0"/>
              <a:t>Le pont de l’Øresund est le plus grand du monde… qui passe sous la </a:t>
            </a:r>
            <a:r>
              <a:rPr lang="fr-FR" sz="2400" dirty="0" smtClean="0"/>
              <a:t>mer. Le pont de l'Øresund, avec son prolongement par une île puis un tunnel, relie les villes de Malmö en Suède et de Copenhague au Danemark. Ce pont est à deux niveaux : sur la partie supérieure se trouve l'autoroute, et sur la partie inférieure la ligne de chemin de fer.</a:t>
            </a:r>
            <a:endParaRPr lang="sr-Latn-RS" sz="2400" dirty="0" smtClean="0"/>
          </a:p>
        </p:txBody>
      </p:sp>
      <p:pic>
        <p:nvPicPr>
          <p:cNvPr id="2050" name="Picture 2" descr="Ð ÐµÐ·ÑÐ»ÑÐ°Ñ ÑÐ»Ð¸ÐºÐ° Ð·Ð° pont d ores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717032"/>
            <a:ext cx="4968552" cy="233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395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sp>
        <p:nvSpPr>
          <p:cNvPr id="3" name="Content Placeholder 2"/>
          <p:cNvSpPr>
            <a:spLocks noGrp="1"/>
          </p:cNvSpPr>
          <p:nvPr>
            <p:ph idx="1"/>
          </p:nvPr>
        </p:nvSpPr>
        <p:spPr>
          <a:xfrm>
            <a:off x="424136" y="1973167"/>
            <a:ext cx="8229600" cy="4525963"/>
          </a:xfrm>
        </p:spPr>
        <p:txBody>
          <a:bodyPr>
            <a:normAutofit fontScale="92500"/>
          </a:bodyPr>
          <a:lstStyle/>
          <a:p>
            <a:r>
              <a:rPr lang="fr-FR" dirty="0"/>
              <a:t>Sa longueur totale est de 7 845 m, sa masse totale est de 82 000 tonnes</a:t>
            </a:r>
            <a:r>
              <a:rPr lang="fr-FR" dirty="0" smtClean="0"/>
              <a:t>.</a:t>
            </a:r>
          </a:p>
          <a:p>
            <a:r>
              <a:rPr lang="fr-FR" dirty="0" smtClean="0"/>
              <a:t>Le </a:t>
            </a:r>
            <a:r>
              <a:rPr lang="fr-FR" dirty="0"/>
              <a:t>pont est soutenu à tous les 140 m </a:t>
            </a:r>
            <a:r>
              <a:rPr lang="fr-FR" dirty="0" smtClean="0"/>
              <a:t>par </a:t>
            </a:r>
            <a:r>
              <a:rPr lang="fr-FR" dirty="0"/>
              <a:t>des piliers en béton. Deux paires de piliers libres pour les téléphériques ont une hauteur de 204 m, ce qui permet aux navires de passer jusqu'à 57 m sous le pont, mais la plupart des navires préfèrent passer par le col de </a:t>
            </a:r>
            <a:r>
              <a:rPr lang="fr-FR" dirty="0" err="1"/>
              <a:t>Drogden</a:t>
            </a:r>
            <a:r>
              <a:rPr lang="fr-FR" dirty="0"/>
              <a:t> non perturbé au-dessus du tunnel de </a:t>
            </a:r>
            <a:r>
              <a:rPr lang="fr-FR" dirty="0" err="1"/>
              <a:t>Drogden</a:t>
            </a:r>
            <a:r>
              <a:rPr lang="fr-FR" dirty="0"/>
              <a:t>.</a:t>
            </a:r>
            <a:endParaRPr lang="sr-Latn-R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6632"/>
            <a:ext cx="3338752" cy="182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43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pic>
        <p:nvPicPr>
          <p:cNvPr id="1026" name="Picture 2" descr="Ð¡ÑÐ¾Ð´Ð½Ð° ÑÐ»Ð¸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398813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645024"/>
            <a:ext cx="4724950" cy="277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39452"/>
            <a:ext cx="4088971" cy="306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434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sp>
        <p:nvSpPr>
          <p:cNvPr id="3" name="Content Placeholder 2"/>
          <p:cNvSpPr>
            <a:spLocks noGrp="1"/>
          </p:cNvSpPr>
          <p:nvPr>
            <p:ph idx="1"/>
          </p:nvPr>
        </p:nvSpPr>
        <p:spPr>
          <a:xfrm>
            <a:off x="467544" y="1124744"/>
            <a:ext cx="8229600" cy="4525963"/>
          </a:xfrm>
        </p:spPr>
        <p:txBody>
          <a:bodyPr>
            <a:normAutofit lnSpcReduction="10000"/>
          </a:bodyPr>
          <a:lstStyle/>
          <a:p>
            <a:pPr marL="0" indent="0">
              <a:buNone/>
            </a:pPr>
            <a:r>
              <a:rPr lang="fr-FR" b="1" dirty="0" smtClean="0"/>
              <a:t>Sa </a:t>
            </a:r>
            <a:r>
              <a:rPr lang="fr-FR" b="1" dirty="0"/>
              <a:t>particularité</a:t>
            </a:r>
          </a:p>
          <a:p>
            <a:r>
              <a:rPr lang="fr-FR" dirty="0"/>
              <a:t>Outre ses dimensions gigantesques, ce point dispose d’une autre particularité: en effet, il relie également les deux pays scandinaves par le biais d’une île artificielle aménagée dans le détroit de l’Øresund</a:t>
            </a:r>
            <a:r>
              <a:rPr lang="fr-FR" dirty="0" smtClean="0"/>
              <a:t>.</a:t>
            </a:r>
          </a:p>
          <a:p>
            <a:r>
              <a:rPr lang="fr-FR" dirty="0"/>
              <a:t>Le pont de l’</a:t>
            </a:r>
            <a:r>
              <a:rPr lang="fr-FR" dirty="0" err="1"/>
              <a:t>Oresundsbron</a:t>
            </a:r>
            <a:r>
              <a:rPr lang="fr-FR" dirty="0"/>
              <a:t> a été conçu par l’architecte Georg </a:t>
            </a:r>
            <a:r>
              <a:rPr lang="fr-FR" dirty="0" err="1" smtClean="0"/>
              <a:t>Rotne</a:t>
            </a:r>
            <a:r>
              <a:rPr lang="fr-FR" dirty="0"/>
              <a:t>, </a:t>
            </a:r>
            <a:r>
              <a:rPr lang="fr-FR" dirty="0" smtClean="0"/>
              <a:t>est il </a:t>
            </a:r>
            <a:r>
              <a:rPr lang="fr-FR" dirty="0"/>
              <a:t>couvre la moitié de la distance entre la Suède et le Danemark</a:t>
            </a:r>
            <a:endParaRPr lang="sr-Latn-RS" dirty="0"/>
          </a:p>
          <a:p>
            <a:endParaRPr lang="fr-FR" dirty="0" smtClean="0"/>
          </a:p>
        </p:txBody>
      </p:sp>
    </p:spTree>
    <p:extLst>
      <p:ext uri="{BB962C8B-B14F-4D97-AF65-F5344CB8AC3E}">
        <p14:creationId xmlns:p14="http://schemas.microsoft.com/office/powerpoint/2010/main" val="3009137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sp>
        <p:nvSpPr>
          <p:cNvPr id="3" name="Content Placeholder 2"/>
          <p:cNvSpPr>
            <a:spLocks noGrp="1"/>
          </p:cNvSpPr>
          <p:nvPr>
            <p:ph idx="1"/>
          </p:nvPr>
        </p:nvSpPr>
        <p:spPr>
          <a:xfrm>
            <a:off x="467544" y="1124744"/>
            <a:ext cx="8229600" cy="4525963"/>
          </a:xfrm>
        </p:spPr>
        <p:txBody>
          <a:bodyPr>
            <a:normAutofit fontScale="92500" lnSpcReduction="10000"/>
          </a:bodyPr>
          <a:lstStyle/>
          <a:p>
            <a:r>
              <a:rPr lang="fr-FR" dirty="0"/>
              <a:t>Alors que vous traversez une frontière, il n’y a aucun contrôle d’identité à son franchissement en raison de l’union nordique des passeports et aussi grâce aux accords de Schengen. Le pont de l'Øresund est ouvert 24 heures sur 24, tous les jours de l'année. </a:t>
            </a:r>
            <a:r>
              <a:rPr lang="fr-FR" dirty="0" smtClean="0"/>
              <a:t> </a:t>
            </a:r>
            <a:endParaRPr lang="fr-FR" dirty="0" smtClean="0"/>
          </a:p>
          <a:p>
            <a:r>
              <a:rPr lang="fr-FR" dirty="0" smtClean="0"/>
              <a:t>Toutefois</a:t>
            </a:r>
            <a:r>
              <a:rPr lang="fr-FR" dirty="0"/>
              <a:t>, le tarif de la traversée s’élève à 30 euros environ mais il varie selon votre moyen de locomotion. Il est impossible de traverser le pont de l’Øresund à pied ou à vélo.</a:t>
            </a:r>
            <a:endParaRPr lang="sr-Latn-RS" dirty="0"/>
          </a:p>
          <a:p>
            <a:endParaRPr lang="sr-Latn-RS" dirty="0"/>
          </a:p>
        </p:txBody>
      </p:sp>
    </p:spTree>
    <p:extLst>
      <p:ext uri="{BB962C8B-B14F-4D97-AF65-F5344CB8AC3E}">
        <p14:creationId xmlns:p14="http://schemas.microsoft.com/office/powerpoint/2010/main" val="917276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396224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556792"/>
            <a:ext cx="398145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429000"/>
            <a:ext cx="3436500" cy="293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419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sp>
        <p:nvSpPr>
          <p:cNvPr id="3" name="Content Placeholder 2"/>
          <p:cNvSpPr>
            <a:spLocks noGrp="1"/>
          </p:cNvSpPr>
          <p:nvPr>
            <p:ph idx="1"/>
          </p:nvPr>
        </p:nvSpPr>
        <p:spPr/>
        <p:txBody>
          <a:bodyPr>
            <a:normAutofit fontScale="92500" lnSpcReduction="20000"/>
          </a:bodyPr>
          <a:lstStyle/>
          <a:p>
            <a:pPr marL="0" indent="0">
              <a:buNone/>
            </a:pPr>
            <a:r>
              <a:rPr lang="sr-Latn-RS" b="1" dirty="0"/>
              <a:t>Le tunnel </a:t>
            </a:r>
            <a:r>
              <a:rPr lang="sr-Latn-RS" b="1" dirty="0" smtClean="0"/>
              <a:t>Drogden</a:t>
            </a:r>
            <a:endParaRPr lang="fr-FR" dirty="0" smtClean="0"/>
          </a:p>
          <a:p>
            <a:r>
              <a:rPr lang="fr-FR" dirty="0"/>
              <a:t>Le pont rejoint le tunnel de </a:t>
            </a:r>
            <a:r>
              <a:rPr lang="fr-FR" dirty="0" err="1"/>
              <a:t>Drogden</a:t>
            </a:r>
            <a:r>
              <a:rPr lang="fr-FR" dirty="0"/>
              <a:t> sur l'île artificielle de </a:t>
            </a:r>
            <a:r>
              <a:rPr lang="fr-FR" dirty="0" err="1"/>
              <a:t>Peberholm</a:t>
            </a:r>
            <a:r>
              <a:rPr lang="fr-FR" dirty="0"/>
              <a:t>. Les Danois ont choisi le nom. </a:t>
            </a:r>
            <a:r>
              <a:rPr lang="fr-FR" dirty="0" err="1"/>
              <a:t>Peberholm</a:t>
            </a:r>
            <a:r>
              <a:rPr lang="fr-FR" dirty="0"/>
              <a:t> est une réserve naturelle désignée construite pendant la construction du pont et du tunnel</a:t>
            </a:r>
          </a:p>
          <a:p>
            <a:r>
              <a:rPr lang="fr-FR" dirty="0" smtClean="0"/>
              <a:t>Il </a:t>
            </a:r>
            <a:r>
              <a:rPr lang="fr-FR" dirty="0"/>
              <a:t>fait 4 050 m de long dont 3 510 mètres sous l'eau et 270 mètres de tunnels d'accès. Le choix d'un tunnel plutôt qu'un pont pour cette partie de l'</a:t>
            </a:r>
            <a:r>
              <a:rPr lang="fr-FR" dirty="0" err="1"/>
              <a:t>Öresund</a:t>
            </a:r>
            <a:r>
              <a:rPr lang="fr-FR" dirty="0"/>
              <a:t> a été imposé par la proximité de l'aéroport de Copenhague.</a:t>
            </a:r>
            <a:endParaRPr lang="sr-Latn-RS" dirty="0"/>
          </a:p>
        </p:txBody>
      </p:sp>
    </p:spTree>
    <p:extLst>
      <p:ext uri="{BB962C8B-B14F-4D97-AF65-F5344CB8AC3E}">
        <p14:creationId xmlns:p14="http://schemas.microsoft.com/office/powerpoint/2010/main" val="2298741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9"/>
            <a:ext cx="396044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489511"/>
            <a:ext cx="3995080" cy="29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32656"/>
            <a:ext cx="38893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731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376</Words>
  <Application>Microsoft Office PowerPoint</Application>
  <PresentationFormat>On-screen Show (4:3)</PresentationFormat>
  <Paragraphs>22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Pont de l'Øresund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Pont de l'Øresund</dc:title>
  <dc:creator>User</dc:creator>
  <cp:lastModifiedBy>Milos Davidovic</cp:lastModifiedBy>
  <cp:revision>38</cp:revision>
  <dcterms:created xsi:type="dcterms:W3CDTF">2018-05-11T13:33:38Z</dcterms:created>
  <dcterms:modified xsi:type="dcterms:W3CDTF">2018-05-13T17:30:59Z</dcterms:modified>
</cp:coreProperties>
</file>