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56" r:id="rId2"/>
    <p:sldId id="311" r:id="rId3"/>
    <p:sldId id="312" r:id="rId4"/>
    <p:sldId id="313" r:id="rId5"/>
    <p:sldId id="294" r:id="rId6"/>
    <p:sldId id="295" r:id="rId7"/>
    <p:sldId id="296" r:id="rId8"/>
    <p:sldId id="307" r:id="rId9"/>
    <p:sldId id="306" r:id="rId10"/>
    <p:sldId id="297" r:id="rId11"/>
    <p:sldId id="298" r:id="rId12"/>
    <p:sldId id="299" r:id="rId13"/>
    <p:sldId id="308" r:id="rId14"/>
    <p:sldId id="309" r:id="rId15"/>
    <p:sldId id="300" r:id="rId16"/>
    <p:sldId id="301" r:id="rId17"/>
    <p:sldId id="310" r:id="rId18"/>
    <p:sldId id="303" r:id="rId19"/>
    <p:sldId id="302" r:id="rId20"/>
    <p:sldId id="304" r:id="rId21"/>
    <p:sldId id="305" r:id="rId22"/>
    <p:sldId id="275" r:id="rId23"/>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00"/>
    <a:srgbClr val="99FF33"/>
    <a:srgbClr val="00004C"/>
    <a:srgbClr val="000066"/>
    <a:srgbClr val="FFCC00"/>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12" autoAdjust="0"/>
    <p:restoredTop sz="94291" autoAdjust="0"/>
  </p:normalViewPr>
  <p:slideViewPr>
    <p:cSldViewPr>
      <p:cViewPr varScale="1">
        <p:scale>
          <a:sx n="80" d="100"/>
          <a:sy n="80" d="100"/>
        </p:scale>
        <p:origin x="159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9" name="Picture 3"/>
          <p:cNvPicPr>
            <a:picLocks noChangeAspect="1" noChangeArrowheads="1"/>
          </p:cNvPicPr>
          <p:nvPr userDrawn="1"/>
        </p:nvPicPr>
        <p:blipFill>
          <a:blip r:embed="rId14" cstate="print"/>
          <a:srcRect l="44375" t="34444" r="31250" b="21111"/>
          <a:stretch>
            <a:fillRect/>
          </a:stretch>
        </p:blipFill>
        <p:spPr bwMode="auto">
          <a:xfrm>
            <a:off x="8534400" y="609600"/>
            <a:ext cx="381000" cy="390770"/>
          </a:xfrm>
          <a:prstGeom prst="rect">
            <a:avLst/>
          </a:prstGeom>
          <a:noFill/>
          <a:ln w="9525">
            <a:noFill/>
            <a:miter lim="800000"/>
            <a:headEnd/>
            <a:tailEnd/>
          </a:ln>
        </p:spPr>
      </p:pic>
      <p:sp>
        <p:nvSpPr>
          <p:cNvPr id="10"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2"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sr-Cyrl-RS" sz="1400">
                <a:solidFill>
                  <a:srgbClr val="3B3470"/>
                </a:solidFill>
                <a:latin typeface="Times New Roman" panose="02020603050405020304" pitchFamily="18" charset="0"/>
                <a:cs typeface="Times New Roman" panose="02020603050405020304" pitchFamily="18" charset="0"/>
              </a:rPr>
              <a:t>5</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extBox 3"/>
          <p:cNvSpPr txBox="1"/>
          <p:nvPr/>
        </p:nvSpPr>
        <p:spPr>
          <a:xfrm>
            <a:off x="495300" y="990600"/>
            <a:ext cx="8153400" cy="1810817"/>
          </a:xfrm>
          <a:prstGeom prst="rect">
            <a:avLst/>
          </a:prstGeom>
          <a:noFill/>
        </p:spPr>
        <p:txBody>
          <a:bodyPr wrap="square" rtlCol="0">
            <a:spAutoFit/>
          </a:bodyPr>
          <a:lstStyle/>
          <a:p>
            <a:pPr algn="ctr"/>
            <a:r>
              <a:rPr lang="en-US" sz="3200" b="1" u="dotted" dirty="0">
                <a:solidFill>
                  <a:schemeClr val="bg1"/>
                </a:solidFill>
                <a:effectLst>
                  <a:outerShdw blurRad="38100" dist="38100" dir="2700000" algn="tl">
                    <a:srgbClr val="000000">
                      <a:alpha val="43137"/>
                    </a:srgbClr>
                  </a:outerShdw>
                </a:effectLst>
              </a:rPr>
              <a:t>SISTEMI I UREĐAJI ZA </a:t>
            </a:r>
            <a:r>
              <a:rPr lang="en-US" sz="3200" b="1" u="dotted" dirty="0" err="1">
                <a:solidFill>
                  <a:schemeClr val="bg1"/>
                </a:solidFill>
                <a:effectLst>
                  <a:outerShdw blurRad="38100" dist="38100" dir="2700000" algn="tl">
                    <a:srgbClr val="000000">
                      <a:alpha val="43137"/>
                    </a:srgbClr>
                  </a:outerShdw>
                </a:effectLst>
              </a:rPr>
              <a:t>UNAPREĐENjE</a:t>
            </a:r>
            <a:r>
              <a:rPr lang="en-US" sz="3200" b="1" u="dotted" dirty="0">
                <a:solidFill>
                  <a:schemeClr val="bg1"/>
                </a:solidFill>
                <a:effectLst>
                  <a:outerShdw blurRad="38100" dist="38100" dir="2700000" algn="tl">
                    <a:srgbClr val="000000">
                      <a:alpha val="43137"/>
                    </a:srgbClr>
                  </a:outerShdw>
                </a:effectLst>
              </a:rPr>
              <a:t> MOBILNOSTI I BEZBEDNOSTI OSOBA SA INVALIDITETOM</a:t>
            </a:r>
          </a:p>
        </p:txBody>
      </p:sp>
      <p:sp>
        <p:nvSpPr>
          <p:cNvPr id="6" name="Rectangle 5"/>
          <p:cNvSpPr/>
          <p:nvPr/>
        </p:nvSpPr>
        <p:spPr>
          <a:xfrm>
            <a:off x="228600" y="3200400"/>
            <a:ext cx="8686800" cy="2182072"/>
          </a:xfrm>
          <a:prstGeom prst="rect">
            <a:avLst/>
          </a:prstGeom>
        </p:spPr>
        <p:txBody>
          <a:bodyPr wrap="square">
            <a:spAutoFit/>
          </a:bodyPr>
          <a:lstStyle/>
          <a:p>
            <a:pPr marL="342900" indent="-342900">
              <a:buFont typeface="Arial" panose="020B0604020202020204" pitchFamily="34" charset="0"/>
              <a:buChar char="•"/>
            </a:pPr>
            <a:r>
              <a:rPr lang="sr-Latn-RS" dirty="0"/>
              <a:t>Ko su osobe sa invaliditetom i njihova brojnost?</a:t>
            </a:r>
          </a:p>
          <a:p>
            <a:pPr marL="342900" indent="-342900">
              <a:buFont typeface="Arial" panose="020B0604020202020204" pitchFamily="34" charset="0"/>
              <a:buChar char="•"/>
            </a:pPr>
            <a:r>
              <a:rPr lang="sr-Latn-RS" dirty="0"/>
              <a:t>Problem pristupačnosti.</a:t>
            </a:r>
          </a:p>
          <a:p>
            <a:pPr marL="342900" indent="-342900">
              <a:buFont typeface="Arial" panose="020B0604020202020204" pitchFamily="34" charset="0"/>
              <a:buChar char="•"/>
            </a:pPr>
            <a:r>
              <a:rPr lang="sr-Latn-RS" dirty="0"/>
              <a:t>Karakteristike mobilnosti osoba sa invaliditetom.</a:t>
            </a:r>
          </a:p>
          <a:p>
            <a:pPr marL="342900" indent="-342900">
              <a:buFont typeface="Arial" panose="020B0604020202020204" pitchFamily="34" charset="0"/>
              <a:buChar char="•"/>
            </a:pPr>
            <a:r>
              <a:rPr lang="sr-Latn-RS" dirty="0"/>
              <a:t>Pregled najvažnijih sistema i uređaja za unapređenje mobilnosti i bezbednosti.</a:t>
            </a:r>
            <a:endParaRPr lang="en-US" dirty="0"/>
          </a:p>
        </p:txBody>
      </p:sp>
    </p:spTree>
  </p:cSld>
  <p:clrMapOvr>
    <a:masterClrMapping/>
  </p:clrMapOvr>
  <p:transition advTm="11318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78729"/>
          </a:xfrm>
          <a:prstGeom prst="rect">
            <a:avLst/>
          </a:prstGeom>
          <a:noFill/>
        </p:spPr>
        <p:txBody>
          <a:bodyPr wrap="square" rtlCol="0">
            <a:spAutoFit/>
          </a:bodyPr>
          <a:lstStyle/>
          <a:p>
            <a:r>
              <a:rPr lang="vi-VN" sz="2400" b="1" dirty="0">
                <a:solidFill>
                  <a:schemeClr val="bg1"/>
                </a:solidFill>
              </a:rPr>
              <a:t>Sistemi i uređaji za sedenje, pozicioniranje i pasivnu bezbednost vozača</a:t>
            </a:r>
            <a:endParaRPr lang="en-US" sz="2400" b="1" dirty="0">
              <a:solidFill>
                <a:schemeClr val="bg1"/>
              </a:solidFill>
            </a:endParaRPr>
          </a:p>
        </p:txBody>
      </p:sp>
      <p:sp>
        <p:nvSpPr>
          <p:cNvPr id="3" name="Rectangle 2"/>
          <p:cNvSpPr/>
          <p:nvPr/>
        </p:nvSpPr>
        <p:spPr>
          <a:xfrm>
            <a:off x="228600" y="1905000"/>
            <a:ext cx="8686800" cy="4247317"/>
          </a:xfrm>
          <a:prstGeom prst="rect">
            <a:avLst/>
          </a:prstGeom>
        </p:spPr>
        <p:txBody>
          <a:bodyPr wrap="square">
            <a:spAutoFit/>
          </a:bodyPr>
          <a:lstStyle/>
          <a:p>
            <a:pPr marL="457200" indent="-457200">
              <a:buFont typeface="Arial" pitchFamily="34" charset="0"/>
              <a:buChar char="•"/>
            </a:pPr>
            <a:r>
              <a:rPr lang="sr-Latn-RS" b="1" dirty="0"/>
              <a:t>Sistemi za bezbedno sedenje u invalidskim kolicima </a:t>
            </a:r>
            <a:r>
              <a:rPr lang="sr-Latn-RS" dirty="0"/>
              <a:t>- </a:t>
            </a:r>
            <a:r>
              <a:rPr lang="vi-VN" dirty="0"/>
              <a:t>U situacijama kad vozač upravlja vozilom iz invalidskih kolica neophodno je obezbediti fiksiranje samih kolica u kabini. Najčešći sistem fiksiranja invalidskih kolica predstavlja sistem vezivanja kaiševima u četiri tačke. Još jedan čest način fiksiranja invalidskih kolica je zaključavanje kolica u odgovarajućem položaju. </a:t>
            </a:r>
            <a:endParaRPr lang="sr-Latn-RS" dirty="0"/>
          </a:p>
          <a:p>
            <a:pPr marL="457200" indent="-457200">
              <a:buFont typeface="Arial" pitchFamily="34" charset="0"/>
              <a:buChar char="•"/>
            </a:pPr>
            <a:r>
              <a:rPr lang="sr-Latn-RS" b="1" dirty="0"/>
              <a:t>Adaptacija sedišta vozača </a:t>
            </a:r>
            <a:r>
              <a:rPr lang="sr-Latn-RS" dirty="0"/>
              <a:t>- </a:t>
            </a:r>
            <a:r>
              <a:rPr lang="vi-VN" dirty="0"/>
              <a:t>U zavisnosti od potreba osobe sa invaliditetom moguća je ugradnja sedišta sa 6 stepeni slobode. Ovakvo sedište omogućava rotaciju za 90 stepeni (prema vratima), podešavanje visine sedenja, kao i položaja u odnosu na točak upravljača.</a:t>
            </a:r>
            <a:endParaRPr lang="sr-Latn-RS" dirty="0"/>
          </a:p>
        </p:txBody>
      </p:sp>
    </p:spTree>
  </p:cSld>
  <p:clrMapOvr>
    <a:masterClrMapping/>
  </p:clrMapOvr>
  <mc:AlternateContent xmlns:mc="http://schemas.openxmlformats.org/markup-compatibility/2006" xmlns:p14="http://schemas.microsoft.com/office/powerpoint/2010/main">
    <mc:Choice Requires="p14">
      <p:transition spd="slow" p14:dur="2000" advTm="117127"/>
    </mc:Choice>
    <mc:Fallback xmlns="">
      <p:transition spd="slow" advTm="11712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4801314"/>
          </a:xfrm>
          <a:prstGeom prst="rect">
            <a:avLst/>
          </a:prstGeom>
        </p:spPr>
        <p:txBody>
          <a:bodyPr wrap="square">
            <a:spAutoFit/>
          </a:bodyPr>
          <a:lstStyle/>
          <a:p>
            <a:r>
              <a:rPr lang="vi-VN" dirty="0"/>
              <a:t>Sistemi i uređaji za upravljanje vozilom olakšavaju osobama sa invaliditetom upravljanje vozila. U praksi se primenjuje veliki broj dodataka koji olakšavaju upravljanje vozilom, među kojima su najzastupljeniji:</a:t>
            </a:r>
            <a:endParaRPr lang="sr-Latn-RS" dirty="0"/>
          </a:p>
          <a:p>
            <a:endParaRPr lang="sr-Latn-RS" dirty="0"/>
          </a:p>
          <a:p>
            <a:pPr marL="457200" indent="-457200">
              <a:buFont typeface="Arial" pitchFamily="34" charset="0"/>
              <a:buChar char="•"/>
            </a:pPr>
            <a:r>
              <a:rPr lang="sr-Latn-RS" b="1" dirty="0"/>
              <a:t>Sistem za podršku upravljanju točkom upravljača </a:t>
            </a:r>
            <a:r>
              <a:rPr lang="sr-Latn-RS" dirty="0"/>
              <a:t>- </a:t>
            </a:r>
            <a:r>
              <a:rPr lang="vi-VN" dirty="0"/>
              <a:t>U situacijama kada osoba sa invaliditetom nije u mogućnosti da upravlja standardnim točkom upravljača moguće je smanjiti napor za upravljanje vozilom i do 70%. </a:t>
            </a:r>
            <a:endParaRPr lang="sr-Latn-RS" dirty="0"/>
          </a:p>
          <a:p>
            <a:pPr marL="457200" indent="-457200">
              <a:buFont typeface="Arial" pitchFamily="34" charset="0"/>
              <a:buChar char="•"/>
            </a:pPr>
            <a:r>
              <a:rPr lang="sr-Latn-RS" b="1" dirty="0"/>
              <a:t>Modifikacije veličine i položaja točka upravljača</a:t>
            </a:r>
            <a:r>
              <a:rPr lang="sr-Latn-RS" dirty="0"/>
              <a:t> - Ako postoji potreba moguće je izvršiti smanjenje točka upravljača. Takođe, korekcijom letve točka upravljača moguće je korigovati i položaj točka upravljača.</a:t>
            </a:r>
          </a:p>
        </p:txBody>
      </p:sp>
    </p:spTree>
  </p:cSld>
  <p:clrMapOvr>
    <a:masterClrMapping/>
  </p:clrMapOvr>
  <mc:AlternateContent xmlns:mc="http://schemas.openxmlformats.org/markup-compatibility/2006" xmlns:p14="http://schemas.microsoft.com/office/powerpoint/2010/main">
    <mc:Choice Requires="p14">
      <p:transition spd="slow" p14:dur="2000" advTm="103000"/>
    </mc:Choice>
    <mc:Fallback xmlns="">
      <p:transition spd="slow" advTm="103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1569660"/>
          </a:xfrm>
          <a:prstGeom prst="rect">
            <a:avLst/>
          </a:prstGeom>
        </p:spPr>
        <p:txBody>
          <a:bodyPr wrap="square">
            <a:spAutoFit/>
          </a:bodyPr>
          <a:lstStyle/>
          <a:p>
            <a:pPr marL="457200" indent="-457200">
              <a:buFont typeface="Arial" pitchFamily="34" charset="0"/>
              <a:buChar char="•"/>
            </a:pPr>
            <a:r>
              <a:rPr lang="sr-Latn-RS" b="1" dirty="0"/>
              <a:t>Ručice na točku upravljača </a:t>
            </a:r>
            <a:r>
              <a:rPr lang="sr-Latn-RS" dirty="0"/>
              <a:t>- </a:t>
            </a:r>
            <a:r>
              <a:rPr lang="vi-VN" dirty="0"/>
              <a:t>Ovim ručicama olakšava se osobama sa invaliditetom upravljanje vozilom. Postoji nekoliko načina izvođenje ovih ručica</a:t>
            </a:r>
            <a:r>
              <a:rPr lang="sr-Latn-RS" dirty="0"/>
              <a:t> (A – pečurka; B – “V” ručica; C – Ručica za dlan; D – Tri-pin).</a:t>
            </a:r>
          </a:p>
        </p:txBody>
      </p:sp>
      <p:pic>
        <p:nvPicPr>
          <p:cNvPr id="4" name="Picture 3"/>
          <p:cNvPicPr/>
          <p:nvPr/>
        </p:nvPicPr>
        <p:blipFill>
          <a:blip r:embed="rId2" cstate="print"/>
          <a:stretch>
            <a:fillRect/>
          </a:stretch>
        </p:blipFill>
        <p:spPr>
          <a:xfrm>
            <a:off x="2116326" y="2819400"/>
            <a:ext cx="4911347" cy="3528000"/>
          </a:xfrm>
          <a:prstGeom prst="rect">
            <a:avLst/>
          </a:prstGeom>
        </p:spPr>
      </p:pic>
      <p:sp>
        <p:nvSpPr>
          <p:cNvPr id="5" name="Rounded Rectangle 4"/>
          <p:cNvSpPr/>
          <p:nvPr/>
        </p:nvSpPr>
        <p:spPr bwMode="auto">
          <a:xfrm>
            <a:off x="2209800" y="39911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A</a:t>
            </a:r>
            <a:endParaRPr kumimoji="0" lang="en-US" sz="2400" b="1" i="0" u="none" strike="noStrike" cap="none" normalizeH="0" baseline="0" dirty="0">
              <a:ln>
                <a:noFill/>
              </a:ln>
              <a:solidFill>
                <a:schemeClr val="tx1"/>
              </a:solidFill>
              <a:effectLst/>
              <a:latin typeface="Arial" charset="0"/>
            </a:endParaRPr>
          </a:p>
        </p:txBody>
      </p:sp>
      <p:sp>
        <p:nvSpPr>
          <p:cNvPr id="6" name="Rounded Rectangle 5"/>
          <p:cNvSpPr/>
          <p:nvPr/>
        </p:nvSpPr>
        <p:spPr bwMode="auto">
          <a:xfrm>
            <a:off x="2209800" y="57625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C</a:t>
            </a:r>
            <a:endParaRPr kumimoji="0" lang="en-US" sz="2400" b="1" i="0" u="none" strike="noStrike" cap="none" normalizeH="0" baseline="0" dirty="0">
              <a:ln>
                <a:noFill/>
              </a:ln>
              <a:solidFill>
                <a:schemeClr val="tx1"/>
              </a:solidFill>
              <a:effectLst/>
              <a:latin typeface="Arial" charset="0"/>
            </a:endParaRPr>
          </a:p>
        </p:txBody>
      </p:sp>
      <p:sp>
        <p:nvSpPr>
          <p:cNvPr id="7" name="Rounded Rectangle 6"/>
          <p:cNvSpPr/>
          <p:nvPr/>
        </p:nvSpPr>
        <p:spPr bwMode="auto">
          <a:xfrm>
            <a:off x="4654600" y="5762871"/>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D</a:t>
            </a:r>
            <a:endParaRPr kumimoji="0" lang="en-US" sz="2400" b="1" i="0" u="none" strike="noStrike" cap="none" normalizeH="0" baseline="0" dirty="0">
              <a:ln>
                <a:noFill/>
              </a:ln>
              <a:solidFill>
                <a:schemeClr val="tx1"/>
              </a:solidFill>
              <a:effectLst/>
              <a:latin typeface="Arial" charset="0"/>
            </a:endParaRPr>
          </a:p>
        </p:txBody>
      </p:sp>
      <p:sp>
        <p:nvSpPr>
          <p:cNvPr id="8" name="Rounded Rectangle 7"/>
          <p:cNvSpPr/>
          <p:nvPr/>
        </p:nvSpPr>
        <p:spPr bwMode="auto">
          <a:xfrm>
            <a:off x="4648200" y="3962400"/>
            <a:ext cx="432000" cy="533029"/>
          </a:xfrm>
          <a:prstGeom prst="roundRect">
            <a:avLst/>
          </a:prstGeom>
          <a:solidFill>
            <a:schemeClr val="accent4">
              <a:lumMod val="7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400" b="1" i="0" u="none" strike="noStrike" cap="none" normalizeH="0" baseline="0" dirty="0">
                <a:ln>
                  <a:noFill/>
                </a:ln>
                <a:solidFill>
                  <a:schemeClr val="tx1"/>
                </a:solidFill>
                <a:effectLst/>
                <a:latin typeface="Arial" charset="0"/>
              </a:rPr>
              <a:t>B</a:t>
            </a:r>
            <a:endParaRPr kumimoji="0" lang="en-US" sz="2400" b="1" i="0" u="none" strike="noStrike" cap="none" normalizeH="0" baseline="0" dirty="0">
              <a:ln>
                <a:noFill/>
              </a:ln>
              <a:solidFill>
                <a:schemeClr val="tx1"/>
              </a:solidFill>
              <a:effectLst/>
              <a:latin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54610"/>
    </mc:Choice>
    <mc:Fallback xmlns="">
      <p:transition spd="slow" advTm="5461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sp>
        <p:nvSpPr>
          <p:cNvPr id="3" name="Rectangle 2"/>
          <p:cNvSpPr/>
          <p:nvPr/>
        </p:nvSpPr>
        <p:spPr>
          <a:xfrm>
            <a:off x="228600" y="1524000"/>
            <a:ext cx="8686800" cy="4154984"/>
          </a:xfrm>
          <a:prstGeom prst="rect">
            <a:avLst/>
          </a:prstGeom>
        </p:spPr>
        <p:txBody>
          <a:bodyPr wrap="square">
            <a:spAutoFit/>
          </a:bodyPr>
          <a:lstStyle/>
          <a:p>
            <a:pPr marL="457200" indent="-457200">
              <a:buFont typeface="Arial" pitchFamily="34" charset="0"/>
              <a:buChar char="•"/>
            </a:pPr>
            <a:r>
              <a:rPr lang="sr-Latn-RS" b="1" dirty="0"/>
              <a:t>Koliko su ručice na točku upravljača bezbedne za vozače?</a:t>
            </a:r>
          </a:p>
          <a:p>
            <a:pPr marL="457200" indent="-457200">
              <a:buFont typeface="Arial" pitchFamily="34" charset="0"/>
              <a:buChar char="•"/>
            </a:pPr>
            <a:r>
              <a:rPr lang="sr-Latn-RS" dirty="0"/>
              <a:t>Postojanje ručica na točku upravljača negativno utiče na pasivnu bezbednost vozača i može dovesti do češćih povreda glave i grudnog koša.</a:t>
            </a:r>
          </a:p>
          <a:p>
            <a:pPr marL="457200" indent="-457200">
              <a:buFont typeface="Arial" pitchFamily="34" charset="0"/>
              <a:buChar char="•"/>
            </a:pPr>
            <a:r>
              <a:rPr lang="sr-Latn-RS" dirty="0"/>
              <a:t>Takođe, ove ručice u određenoj meri smanjuju i efekte vazdušnih jastuka:</a:t>
            </a:r>
          </a:p>
          <a:p>
            <a:pPr marL="914400" lvl="1" indent="-457200">
              <a:buFont typeface="Arial" pitchFamily="34" charset="0"/>
              <a:buChar char="•"/>
            </a:pPr>
            <a:r>
              <a:rPr lang="sr-Latn-RS" dirty="0"/>
              <a:t>Klasična ručica (pečurka) smanjuje zapreminu vazdušnog jastuka do 5% i pravi malu deformaciju oblika jastuka;</a:t>
            </a:r>
          </a:p>
          <a:p>
            <a:pPr marL="914400" lvl="1" indent="-457200">
              <a:buFont typeface="Arial" pitchFamily="34" charset="0"/>
              <a:buChar char="•"/>
            </a:pPr>
            <a:r>
              <a:rPr lang="sr-Latn-RS" dirty="0"/>
              <a:t>Tri-</a:t>
            </a:r>
            <a:r>
              <a:rPr lang="sr-Latn-RS" dirty="0" err="1"/>
              <a:t>pin</a:t>
            </a:r>
            <a:r>
              <a:rPr lang="sr-Latn-RS" dirty="0"/>
              <a:t> ručica smanjuje zapreminu vazdušnog jastuka do 9% i pravi srednju deformaciju oblika jastuka.</a:t>
            </a:r>
          </a:p>
        </p:txBody>
      </p:sp>
    </p:spTree>
    <p:extLst>
      <p:ext uri="{BB962C8B-B14F-4D97-AF65-F5344CB8AC3E}">
        <p14:creationId xmlns:p14="http://schemas.microsoft.com/office/powerpoint/2010/main" val="2124755708"/>
      </p:ext>
    </p:extLst>
  </p:cSld>
  <p:clrMapOvr>
    <a:masterClrMapping/>
  </p:clrMapOvr>
  <mc:AlternateContent xmlns:mc="http://schemas.openxmlformats.org/markup-compatibility/2006" xmlns:p14="http://schemas.microsoft.com/office/powerpoint/2010/main">
    <mc:Choice Requires="p14">
      <p:transition spd="slow" p14:dur="2000" advTm="71991"/>
    </mc:Choice>
    <mc:Fallback xmlns="">
      <p:transition spd="slow" advTm="7199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53553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upravljanje vozilom</a:t>
            </a:r>
            <a:endParaRPr lang="en-US" sz="2400" b="1" dirty="0">
              <a:solidFill>
                <a:schemeClr val="bg1"/>
              </a:solidFill>
            </a:endParaRPr>
          </a:p>
        </p:txBody>
      </p:sp>
      <p:pic>
        <p:nvPicPr>
          <p:cNvPr id="5" name="Picture 4"/>
          <p:cNvPicPr>
            <a:picLocks noChangeAspect="1"/>
          </p:cNvPicPr>
          <p:nvPr/>
        </p:nvPicPr>
        <p:blipFill>
          <a:blip r:embed="rId2" cstate="print"/>
          <a:stretch>
            <a:fillRect/>
          </a:stretch>
        </p:blipFill>
        <p:spPr>
          <a:xfrm>
            <a:off x="768593" y="1246731"/>
            <a:ext cx="7606812" cy="5110163"/>
          </a:xfrm>
          <a:prstGeom prst="rect">
            <a:avLst/>
          </a:prstGeom>
        </p:spPr>
      </p:pic>
    </p:spTree>
    <p:extLst>
      <p:ext uri="{BB962C8B-B14F-4D97-AF65-F5344CB8AC3E}">
        <p14:creationId xmlns:p14="http://schemas.microsoft.com/office/powerpoint/2010/main" val="1856644547"/>
      </p:ext>
    </p:extLst>
  </p:cSld>
  <p:clrMapOvr>
    <a:masterClrMapping/>
  </p:clrMapOvr>
  <mc:AlternateContent xmlns:mc="http://schemas.openxmlformats.org/markup-compatibility/2006" xmlns:p14="http://schemas.microsoft.com/office/powerpoint/2010/main">
    <mc:Choice Requires="p14">
      <p:transition spd="slow" p14:dur="2000" advTm="22902"/>
    </mc:Choice>
    <mc:Fallback xmlns="">
      <p:transition spd="slow" advTm="22902"/>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3" name="Rectangle 2"/>
          <p:cNvSpPr/>
          <p:nvPr/>
        </p:nvSpPr>
        <p:spPr>
          <a:xfrm>
            <a:off x="228600" y="1524000"/>
            <a:ext cx="8686800" cy="4708981"/>
          </a:xfrm>
          <a:prstGeom prst="rect">
            <a:avLst/>
          </a:prstGeom>
        </p:spPr>
        <p:txBody>
          <a:bodyPr wrap="square">
            <a:spAutoFit/>
          </a:bodyPr>
          <a:lstStyle/>
          <a:p>
            <a:r>
              <a:rPr lang="vi-VN" dirty="0"/>
              <a:t>Sistemi i uređaji koji spadaju u ovu grupu omogućavaju osobama sa invaliditetom da bezbedno upravljaju automobilom. Najučestaliji sistemi i uređaji iz ove grupe navedeni su u nastavku.</a:t>
            </a:r>
            <a:endParaRPr lang="sr-Latn-RS" dirty="0"/>
          </a:p>
          <a:p>
            <a:endParaRPr lang="sr-Latn-RS" dirty="0"/>
          </a:p>
          <a:p>
            <a:pPr marL="457200" indent="-457200">
              <a:buFont typeface="Arial" pitchFamily="34" charset="0"/>
              <a:buChar char="•"/>
            </a:pPr>
            <a:r>
              <a:rPr lang="sr-Latn-RS" b="1" dirty="0"/>
              <a:t>Ručne komande </a:t>
            </a:r>
            <a:r>
              <a:rPr lang="sr-Latn-RS" dirty="0"/>
              <a:t>- </a:t>
            </a:r>
            <a:r>
              <a:rPr lang="vi-VN" dirty="0"/>
              <a:t>Ručne komande su uređaji koje koriste osobe koje nemaju mogućnost da upravljaju papučicama kočnice i akceleratora stopalima usled fizičkog invaliditeta. Ovaj uređaj predstavlja najčešću modifikaciju vozila za potrebe osoba sa invaliditetom</a:t>
            </a:r>
            <a:r>
              <a:rPr lang="sr-Latn-RS" dirty="0"/>
              <a:t>.</a:t>
            </a:r>
            <a:r>
              <a:rPr lang="vi-VN" dirty="0"/>
              <a:t> Ručne komande su obično povezane šipkama sa papučicama kočnice i akceleratora. Šipke su povezane sa nosačem koji je postavljen ispod točka upravljača i završavaju se u ručici postavljenoj blizu oboda točka upravljača.</a:t>
            </a:r>
            <a:endParaRPr lang="sr-Latn-RS" dirty="0"/>
          </a:p>
        </p:txBody>
      </p:sp>
    </p:spTree>
  </p:cSld>
  <p:clrMapOvr>
    <a:masterClrMapping/>
  </p:clrMapOvr>
  <mc:AlternateContent xmlns:mc="http://schemas.openxmlformats.org/markup-compatibility/2006" xmlns:p14="http://schemas.microsoft.com/office/powerpoint/2010/main">
    <mc:Choice Requires="p14">
      <p:transition spd="slow" p14:dur="2000" advTm="161867"/>
    </mc:Choice>
    <mc:Fallback xmlns="">
      <p:transition spd="slow" advTm="16186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3" name="Rectangle 2"/>
          <p:cNvSpPr/>
          <p:nvPr/>
        </p:nvSpPr>
        <p:spPr>
          <a:xfrm>
            <a:off x="228600" y="1524000"/>
            <a:ext cx="4648200" cy="4247317"/>
          </a:xfrm>
          <a:prstGeom prst="rect">
            <a:avLst/>
          </a:prstGeom>
        </p:spPr>
        <p:txBody>
          <a:bodyPr wrap="square">
            <a:spAutoFit/>
          </a:bodyPr>
          <a:lstStyle/>
          <a:p>
            <a:r>
              <a:rPr lang="sr-Latn-RS" dirty="0"/>
              <a:t>Najčešće se u vozilo ugrađuju neki od sledeća četiri tipa ručnih komandi:</a:t>
            </a:r>
          </a:p>
          <a:p>
            <a:endParaRPr lang="sr-Latn-RS" dirty="0"/>
          </a:p>
          <a:p>
            <a:pPr marL="457200" indent="-457200">
              <a:buFont typeface="Arial" pitchFamily="34" charset="0"/>
              <a:buChar char="•"/>
            </a:pPr>
            <a:r>
              <a:rPr lang="en-US" b="1" dirty="0" err="1"/>
              <a:t>Sistem</a:t>
            </a:r>
            <a:r>
              <a:rPr lang="en-US" b="1" dirty="0"/>
              <a:t> „</a:t>
            </a:r>
            <a:r>
              <a:rPr lang="en-US" b="1" dirty="0" err="1"/>
              <a:t>pravog</a:t>
            </a:r>
            <a:r>
              <a:rPr lang="en-US" b="1" dirty="0"/>
              <a:t> </a:t>
            </a:r>
            <a:r>
              <a:rPr lang="en-US" b="1" dirty="0" err="1"/>
              <a:t>ugla</a:t>
            </a:r>
            <a:r>
              <a:rPr lang="en-US" b="1" dirty="0"/>
              <a:t>“ – </a:t>
            </a:r>
            <a:r>
              <a:rPr lang="en-US" dirty="0" err="1"/>
              <a:t>Kočenje</a:t>
            </a:r>
            <a:r>
              <a:rPr lang="en-US" dirty="0"/>
              <a:t> se </a:t>
            </a:r>
            <a:r>
              <a:rPr lang="en-US" dirty="0" err="1"/>
              <a:t>vrši</a:t>
            </a:r>
            <a:r>
              <a:rPr lang="en-US" dirty="0"/>
              <a:t> </a:t>
            </a:r>
            <a:r>
              <a:rPr lang="en-US" dirty="0" err="1"/>
              <a:t>guranjem</a:t>
            </a:r>
            <a:r>
              <a:rPr lang="en-US" dirty="0"/>
              <a:t> </a:t>
            </a:r>
            <a:r>
              <a:rPr lang="en-US" dirty="0" err="1"/>
              <a:t>ručne</a:t>
            </a:r>
            <a:r>
              <a:rPr lang="en-US" dirty="0"/>
              <a:t> </a:t>
            </a:r>
            <a:r>
              <a:rPr lang="en-US" dirty="0" err="1"/>
              <a:t>komande</a:t>
            </a:r>
            <a:r>
              <a:rPr lang="en-US" dirty="0"/>
              <a:t> ka </a:t>
            </a:r>
            <a:r>
              <a:rPr lang="en-US" dirty="0" err="1"/>
              <a:t>napred</a:t>
            </a:r>
            <a:r>
              <a:rPr lang="en-US" dirty="0"/>
              <a:t>, a </a:t>
            </a:r>
            <a:r>
              <a:rPr lang="en-US" dirty="0" err="1"/>
              <a:t>ubrzavanje</a:t>
            </a:r>
            <a:r>
              <a:rPr lang="en-US" dirty="0"/>
              <a:t> </a:t>
            </a:r>
            <a:r>
              <a:rPr lang="en-US" dirty="0" err="1"/>
              <a:t>okretanjem</a:t>
            </a:r>
            <a:r>
              <a:rPr lang="en-US" dirty="0"/>
              <a:t> ka dole. </a:t>
            </a:r>
          </a:p>
          <a:p>
            <a:pPr marL="457200" indent="-457200">
              <a:buFont typeface="Arial" pitchFamily="34" charset="0"/>
              <a:buChar char="•"/>
            </a:pPr>
            <a:r>
              <a:rPr lang="en-US" b="1" dirty="0" err="1"/>
              <a:t>Guranje</a:t>
            </a:r>
            <a:r>
              <a:rPr lang="en-US" b="1" dirty="0"/>
              <a:t>/</a:t>
            </a:r>
            <a:r>
              <a:rPr lang="en-US" b="1" dirty="0" err="1"/>
              <a:t>Povlačenje</a:t>
            </a:r>
            <a:endParaRPr lang="en-US" b="1" dirty="0"/>
          </a:p>
          <a:p>
            <a:pPr marL="457200" indent="-457200">
              <a:buFont typeface="Arial" pitchFamily="34" charset="0"/>
              <a:buChar char="•"/>
            </a:pPr>
            <a:r>
              <a:rPr lang="en-US" b="1" dirty="0" err="1"/>
              <a:t>Guranje</a:t>
            </a:r>
            <a:r>
              <a:rPr lang="en-US" b="1" dirty="0"/>
              <a:t>/</a:t>
            </a:r>
            <a:r>
              <a:rPr lang="en-US" b="1" dirty="0" err="1"/>
              <a:t>Uvrtanje</a:t>
            </a:r>
            <a:endParaRPr lang="en-US" b="1" dirty="0"/>
          </a:p>
          <a:p>
            <a:pPr marL="457200" indent="-457200">
              <a:buFont typeface="Arial" pitchFamily="34" charset="0"/>
              <a:buChar char="•"/>
            </a:pPr>
            <a:r>
              <a:rPr lang="en-US" b="1" dirty="0" err="1"/>
              <a:t>Guranje</a:t>
            </a:r>
            <a:r>
              <a:rPr lang="en-US" b="1" dirty="0"/>
              <a:t>/</a:t>
            </a:r>
            <a:r>
              <a:rPr lang="en-US" b="1" dirty="0" err="1"/>
              <a:t>Nagibanje</a:t>
            </a:r>
            <a:endParaRPr lang="sr-Latn-RS" dirty="0"/>
          </a:p>
        </p:txBody>
      </p:sp>
      <p:pic>
        <p:nvPicPr>
          <p:cNvPr id="4" name="Picture 3"/>
          <p:cNvPicPr/>
          <p:nvPr/>
        </p:nvPicPr>
        <p:blipFill>
          <a:blip r:embed="rId2" cstate="email">
            <a:extLst>
              <a:ext uri="{28A0092B-C50C-407E-A947-70E740481C1C}">
                <a14:useLocalDpi xmlns:a14="http://schemas.microsoft.com/office/drawing/2010/main"/>
              </a:ext>
            </a:extLst>
          </a:blip>
          <a:stretch>
            <a:fillRect/>
          </a:stretch>
        </p:blipFill>
        <p:spPr>
          <a:xfrm>
            <a:off x="5079682" y="1600200"/>
            <a:ext cx="3867517" cy="4652652"/>
          </a:xfrm>
          <a:prstGeom prst="rect">
            <a:avLst/>
          </a:prstGeom>
          <a:ln>
            <a:solidFill>
              <a:schemeClr val="tx1"/>
            </a:solidFill>
          </a:ln>
        </p:spPr>
      </p:pic>
    </p:spTree>
  </p:cSld>
  <p:clrMapOvr>
    <a:masterClrMapping/>
  </p:clrMapOvr>
  <mc:AlternateContent xmlns:mc="http://schemas.openxmlformats.org/markup-compatibility/2006" xmlns:p14="http://schemas.microsoft.com/office/powerpoint/2010/main">
    <mc:Choice Requires="p14">
      <p:transition spd="slow" p14:dur="2000" advTm="90119"/>
    </mc:Choice>
    <mc:Fallback xmlns="">
      <p:transition spd="slow" advTm="9011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5" name="Rectangle 4"/>
          <p:cNvSpPr/>
          <p:nvPr/>
        </p:nvSpPr>
        <p:spPr>
          <a:xfrm>
            <a:off x="228600" y="1524000"/>
            <a:ext cx="8686800" cy="4154984"/>
          </a:xfrm>
          <a:prstGeom prst="rect">
            <a:avLst/>
          </a:prstGeom>
        </p:spPr>
        <p:txBody>
          <a:bodyPr wrap="square">
            <a:spAutoFit/>
          </a:bodyPr>
          <a:lstStyle/>
          <a:p>
            <a:pPr marL="457200" indent="-457200">
              <a:buFont typeface="Arial" pitchFamily="34" charset="0"/>
              <a:buChar char="•"/>
            </a:pPr>
            <a:r>
              <a:rPr lang="sr-Latn-RS" b="1" dirty="0"/>
              <a:t>Kakva je praksa korišćenja ručnih komandi u Srbiji?</a:t>
            </a:r>
          </a:p>
          <a:p>
            <a:pPr marL="457200" indent="-457200">
              <a:buFont typeface="Arial" pitchFamily="34" charset="0"/>
              <a:buChar char="•"/>
            </a:pPr>
            <a:r>
              <a:rPr lang="sr-Latn-RS" dirty="0"/>
              <a:t>Osobe sa invaliditetom na području Srbije najčešće koriste ručne komande koje su ručno izrađene za njihove potrebe kod majstora, a zatim </a:t>
            </a:r>
            <a:r>
              <a:rPr lang="sr-Latn-RS" dirty="0" err="1"/>
              <a:t>atestirane</a:t>
            </a:r>
            <a:r>
              <a:rPr lang="sr-Latn-RS" dirty="0"/>
              <a:t> u ovlašćenim institucijama.</a:t>
            </a:r>
          </a:p>
          <a:p>
            <a:pPr marL="457200" indent="-457200">
              <a:buFont typeface="Arial" pitchFamily="34" charset="0"/>
              <a:buChar char="•"/>
            </a:pPr>
            <a:r>
              <a:rPr lang="sr-Latn-RS" dirty="0"/>
              <a:t>U nazad nekoliko godina, započeta je ugradnja tipskih ručnih komandi, najčešće nemačke kompanije </a:t>
            </a:r>
            <a:r>
              <a:rPr lang="sr-Latn-RS" dirty="0" err="1"/>
              <a:t>Veigel</a:t>
            </a:r>
            <a:r>
              <a:rPr lang="sr-Latn-RS" dirty="0"/>
              <a:t>.</a:t>
            </a:r>
          </a:p>
          <a:p>
            <a:pPr marL="457200" indent="-457200">
              <a:buFont typeface="Arial" pitchFamily="34" charset="0"/>
              <a:buChar char="•"/>
            </a:pPr>
            <a:r>
              <a:rPr lang="sr-Latn-RS" dirty="0"/>
              <a:t>Iskustva vozača (koji su koristili i ručno pravljene i tipske komande) pokazuju da su tipske komande mnogo lakše i efikasnije za upravljanje.</a:t>
            </a:r>
          </a:p>
          <a:p>
            <a:pPr marL="457200" indent="-457200">
              <a:buFont typeface="Arial" pitchFamily="34" charset="0"/>
              <a:buChar char="•"/>
            </a:pPr>
            <a:r>
              <a:rPr lang="sr-Latn-RS" dirty="0"/>
              <a:t>Tipske ručne komande donose i kvalitetniju </a:t>
            </a:r>
            <a:r>
              <a:rPr lang="sr-Latn-RS" dirty="0" err="1"/>
              <a:t>postprodaju</a:t>
            </a:r>
            <a:r>
              <a:rPr lang="sr-Latn-RS" dirty="0"/>
              <a:t>, koja gotovo da ne postoji kod ručno pravljenih komandi.</a:t>
            </a:r>
          </a:p>
        </p:txBody>
      </p:sp>
    </p:spTree>
    <p:extLst>
      <p:ext uri="{BB962C8B-B14F-4D97-AF65-F5344CB8AC3E}">
        <p14:creationId xmlns:p14="http://schemas.microsoft.com/office/powerpoint/2010/main" val="3143254371"/>
      </p:ext>
    </p:extLst>
  </p:cSld>
  <p:clrMapOvr>
    <a:masterClrMapping/>
  </p:clrMapOvr>
  <mc:AlternateContent xmlns:mc="http://schemas.openxmlformats.org/markup-compatibility/2006" xmlns:p14="http://schemas.microsoft.com/office/powerpoint/2010/main">
    <mc:Choice Requires="p14">
      <p:transition spd="slow" p14:dur="2000" advTm="119266"/>
    </mc:Choice>
    <mc:Fallback xmlns="">
      <p:transition spd="slow" advTm="119266"/>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vi-VN" sz="2400" b="1" dirty="0">
                <a:solidFill>
                  <a:schemeClr val="bg1"/>
                </a:solidFill>
              </a:rPr>
              <a:t>Sistemi i uređaji za </a:t>
            </a:r>
            <a:r>
              <a:rPr lang="sr-Latn-RS" sz="2400" b="1" dirty="0">
                <a:solidFill>
                  <a:schemeClr val="bg1"/>
                </a:solidFill>
              </a:rPr>
              <a:t>kontrolu kočnica i akceleratora</a:t>
            </a:r>
            <a:endParaRPr lang="en-US" sz="2400" b="1" dirty="0">
              <a:solidFill>
                <a:schemeClr val="bg1"/>
              </a:solidFill>
            </a:endParaRPr>
          </a:p>
        </p:txBody>
      </p:sp>
      <p:sp>
        <p:nvSpPr>
          <p:cNvPr id="3" name="Rectangle 2"/>
          <p:cNvSpPr/>
          <p:nvPr/>
        </p:nvSpPr>
        <p:spPr>
          <a:xfrm>
            <a:off x="228600" y="1524000"/>
            <a:ext cx="8686800" cy="3139321"/>
          </a:xfrm>
          <a:prstGeom prst="rect">
            <a:avLst/>
          </a:prstGeom>
        </p:spPr>
        <p:txBody>
          <a:bodyPr wrap="square">
            <a:spAutoFit/>
          </a:bodyPr>
          <a:lstStyle/>
          <a:p>
            <a:pPr marL="457200" indent="-457200">
              <a:buFont typeface="Arial" pitchFamily="34" charset="0"/>
              <a:buChar char="•"/>
            </a:pPr>
            <a:r>
              <a:rPr lang="sr-Latn-RS" b="1" dirty="0"/>
              <a:t>Zaštita papučica </a:t>
            </a:r>
            <a:r>
              <a:rPr lang="sr-Latn-RS" dirty="0"/>
              <a:t>- </a:t>
            </a:r>
            <a:r>
              <a:rPr lang="vi-VN" dirty="0"/>
              <a:t>Ovaj uređaj se ugrađuje kako bi se onemogućilo potencijalni slučajni kontakt stopala vozača sa papučicama u slučaju kada se koriste ručne komande. </a:t>
            </a:r>
          </a:p>
          <a:p>
            <a:pPr marL="457200" indent="-457200">
              <a:buFont typeface="Arial" pitchFamily="34" charset="0"/>
              <a:buChar char="•"/>
            </a:pPr>
            <a:r>
              <a:rPr lang="sr-Latn-RS" b="1" dirty="0"/>
              <a:t>Mo</a:t>
            </a:r>
            <a:r>
              <a:rPr lang="en-US" b="1" dirty="0" err="1"/>
              <a:t>difikacija</a:t>
            </a:r>
            <a:r>
              <a:rPr lang="en-US" b="1" dirty="0"/>
              <a:t> </a:t>
            </a:r>
            <a:r>
              <a:rPr lang="en-US" b="1" dirty="0" err="1"/>
              <a:t>papučica</a:t>
            </a:r>
            <a:r>
              <a:rPr lang="en-US" b="1" dirty="0"/>
              <a:t> </a:t>
            </a:r>
            <a:r>
              <a:rPr lang="en-US" dirty="0"/>
              <a:t>– </a:t>
            </a:r>
            <a:r>
              <a:rPr lang="en-US" dirty="0" err="1"/>
              <a:t>Kada</a:t>
            </a:r>
            <a:r>
              <a:rPr lang="en-US" dirty="0"/>
              <a:t> </a:t>
            </a:r>
            <a:r>
              <a:rPr lang="en-US" dirty="0" err="1"/>
              <a:t>za</a:t>
            </a:r>
            <a:r>
              <a:rPr lang="en-US" dirty="0"/>
              <a:t> to </a:t>
            </a:r>
            <a:r>
              <a:rPr lang="en-US" dirty="0" err="1"/>
              <a:t>postoji</a:t>
            </a:r>
            <a:r>
              <a:rPr lang="en-US" dirty="0"/>
              <a:t> </a:t>
            </a:r>
            <a:r>
              <a:rPr lang="en-US" dirty="0" err="1"/>
              <a:t>potreba</a:t>
            </a:r>
            <a:r>
              <a:rPr lang="en-US" dirty="0"/>
              <a:t>, </a:t>
            </a:r>
            <a:r>
              <a:rPr lang="en-US" dirty="0" err="1"/>
              <a:t>moguće</a:t>
            </a:r>
            <a:r>
              <a:rPr lang="en-US" dirty="0"/>
              <a:t> je </a:t>
            </a:r>
            <a:r>
              <a:rPr lang="en-US" dirty="0" err="1"/>
              <a:t>papučicu</a:t>
            </a:r>
            <a:r>
              <a:rPr lang="en-US" dirty="0"/>
              <a:t> </a:t>
            </a:r>
            <a:r>
              <a:rPr lang="en-US" dirty="0" err="1"/>
              <a:t>akceleratora</a:t>
            </a:r>
            <a:r>
              <a:rPr lang="en-US" dirty="0"/>
              <a:t> </a:t>
            </a:r>
            <a:r>
              <a:rPr lang="en-US" dirty="0" err="1"/>
              <a:t>prebaciti</a:t>
            </a:r>
            <a:r>
              <a:rPr lang="en-US" dirty="0"/>
              <a:t> </a:t>
            </a:r>
            <a:r>
              <a:rPr lang="en-US" dirty="0" err="1"/>
              <a:t>levo</a:t>
            </a:r>
            <a:r>
              <a:rPr lang="en-US" dirty="0"/>
              <a:t> </a:t>
            </a:r>
            <a:r>
              <a:rPr lang="en-US" dirty="0" err="1"/>
              <a:t>od</a:t>
            </a:r>
            <a:r>
              <a:rPr lang="en-US" dirty="0"/>
              <a:t> </a:t>
            </a:r>
            <a:r>
              <a:rPr lang="en-US" dirty="0" err="1"/>
              <a:t>papučice</a:t>
            </a:r>
            <a:r>
              <a:rPr lang="en-US" dirty="0"/>
              <a:t> </a:t>
            </a:r>
            <a:r>
              <a:rPr lang="en-US" dirty="0" err="1"/>
              <a:t>kočnice</a:t>
            </a:r>
            <a:r>
              <a:rPr lang="en-US" dirty="0"/>
              <a:t>. </a:t>
            </a:r>
            <a:r>
              <a:rPr lang="en-US" dirty="0" err="1"/>
              <a:t>Ovakva</a:t>
            </a:r>
            <a:r>
              <a:rPr lang="en-US" dirty="0"/>
              <a:t> </a:t>
            </a:r>
            <a:r>
              <a:rPr lang="en-US" dirty="0" err="1"/>
              <a:t>promena</a:t>
            </a:r>
            <a:r>
              <a:rPr lang="en-US" dirty="0"/>
              <a:t> je </a:t>
            </a:r>
            <a:r>
              <a:rPr lang="en-US" dirty="0" err="1"/>
              <a:t>moguća</a:t>
            </a:r>
            <a:r>
              <a:rPr lang="en-US" dirty="0"/>
              <a:t> </a:t>
            </a:r>
            <a:r>
              <a:rPr lang="en-US" dirty="0" err="1"/>
              <a:t>samo</a:t>
            </a:r>
            <a:r>
              <a:rPr lang="en-US" dirty="0"/>
              <a:t> </a:t>
            </a:r>
            <a:r>
              <a:rPr lang="en-US" dirty="0" err="1"/>
              <a:t>kod</a:t>
            </a:r>
            <a:r>
              <a:rPr lang="en-US" dirty="0"/>
              <a:t> </a:t>
            </a:r>
            <a:r>
              <a:rPr lang="en-US" dirty="0" err="1"/>
              <a:t>vozila</a:t>
            </a:r>
            <a:r>
              <a:rPr lang="en-US" dirty="0"/>
              <a:t> </a:t>
            </a:r>
            <a:r>
              <a:rPr lang="en-US" dirty="0" err="1"/>
              <a:t>sa</a:t>
            </a:r>
            <a:r>
              <a:rPr lang="en-US" dirty="0"/>
              <a:t> </a:t>
            </a:r>
            <a:r>
              <a:rPr lang="en-US" dirty="0" err="1"/>
              <a:t>automatskim</a:t>
            </a:r>
            <a:r>
              <a:rPr lang="en-US" dirty="0"/>
              <a:t> </a:t>
            </a:r>
            <a:r>
              <a:rPr lang="en-US" dirty="0" err="1"/>
              <a:t>menjačem</a:t>
            </a:r>
            <a:r>
              <a:rPr lang="en-US" dirty="0"/>
              <a:t>. </a:t>
            </a:r>
            <a:r>
              <a:rPr lang="en-US" dirty="0" err="1"/>
              <a:t>Za</a:t>
            </a:r>
            <a:r>
              <a:rPr lang="en-US" dirty="0"/>
              <a:t> </a:t>
            </a:r>
            <a:r>
              <a:rPr lang="en-US" dirty="0" err="1"/>
              <a:t>potrebe</a:t>
            </a:r>
            <a:r>
              <a:rPr lang="en-US" dirty="0"/>
              <a:t> </a:t>
            </a:r>
            <a:r>
              <a:rPr lang="en-US" dirty="0" err="1"/>
              <a:t>osoba</a:t>
            </a:r>
            <a:r>
              <a:rPr lang="en-US" dirty="0"/>
              <a:t> </a:t>
            </a:r>
            <a:r>
              <a:rPr lang="en-US" dirty="0" err="1"/>
              <a:t>sa</a:t>
            </a:r>
            <a:r>
              <a:rPr lang="en-US" dirty="0"/>
              <a:t> </a:t>
            </a:r>
            <a:r>
              <a:rPr lang="en-US" dirty="0" err="1"/>
              <a:t>invaliditetom</a:t>
            </a:r>
            <a:r>
              <a:rPr lang="en-US" dirty="0"/>
              <a:t> </a:t>
            </a:r>
            <a:r>
              <a:rPr lang="en-US" dirty="0" err="1"/>
              <a:t>koje</a:t>
            </a:r>
            <a:r>
              <a:rPr lang="en-US" dirty="0"/>
              <a:t> </a:t>
            </a:r>
            <a:r>
              <a:rPr lang="en-US" dirty="0" err="1"/>
              <a:t>imaju</a:t>
            </a:r>
            <a:r>
              <a:rPr lang="en-US" dirty="0"/>
              <a:t> </a:t>
            </a:r>
            <a:r>
              <a:rPr lang="en-US" dirty="0" err="1"/>
              <a:t>kraće</a:t>
            </a:r>
            <a:r>
              <a:rPr lang="en-US" dirty="0"/>
              <a:t> </a:t>
            </a:r>
            <a:r>
              <a:rPr lang="en-US" dirty="0" err="1"/>
              <a:t>donje</a:t>
            </a:r>
            <a:r>
              <a:rPr lang="en-US" dirty="0"/>
              <a:t> </a:t>
            </a:r>
            <a:r>
              <a:rPr lang="en-US" dirty="0" err="1"/>
              <a:t>ekstremitete</a:t>
            </a:r>
            <a:r>
              <a:rPr lang="en-US" dirty="0"/>
              <a:t> </a:t>
            </a:r>
            <a:r>
              <a:rPr lang="en-US" dirty="0" err="1"/>
              <a:t>moguće</a:t>
            </a:r>
            <a:r>
              <a:rPr lang="en-US" dirty="0"/>
              <a:t> je </a:t>
            </a:r>
            <a:r>
              <a:rPr lang="en-US" dirty="0" err="1"/>
              <a:t>izvršiti</a:t>
            </a:r>
            <a:r>
              <a:rPr lang="en-US" dirty="0"/>
              <a:t> </a:t>
            </a:r>
            <a:r>
              <a:rPr lang="en-US" dirty="0" err="1"/>
              <a:t>produženje</a:t>
            </a:r>
            <a:r>
              <a:rPr lang="en-US" dirty="0"/>
              <a:t> </a:t>
            </a:r>
            <a:r>
              <a:rPr lang="en-US" dirty="0" err="1"/>
              <a:t>papučica</a:t>
            </a:r>
            <a:r>
              <a:rPr lang="en-US" dirty="0"/>
              <a:t>.</a:t>
            </a:r>
            <a:endParaRPr lang="sr-Latn-RS" dirty="0"/>
          </a:p>
        </p:txBody>
      </p:sp>
    </p:spTree>
  </p:cSld>
  <p:clrMapOvr>
    <a:masterClrMapping/>
  </p:clrMapOvr>
  <mc:AlternateContent xmlns:mc="http://schemas.openxmlformats.org/markup-compatibility/2006" xmlns:p14="http://schemas.microsoft.com/office/powerpoint/2010/main">
    <mc:Choice Requires="p14">
      <p:transition spd="slow" p14:dur="2000" advTm="78478"/>
    </mc:Choice>
    <mc:Fallback xmlns="">
      <p:transition spd="slow" advTm="78478"/>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sp>
        <p:nvSpPr>
          <p:cNvPr id="3" name="Rectangle 2"/>
          <p:cNvSpPr/>
          <p:nvPr/>
        </p:nvSpPr>
        <p:spPr>
          <a:xfrm>
            <a:off x="228600" y="1524000"/>
            <a:ext cx="8686800" cy="1905073"/>
          </a:xfrm>
          <a:prstGeom prst="rect">
            <a:avLst/>
          </a:prstGeom>
        </p:spPr>
        <p:txBody>
          <a:bodyPr wrap="square">
            <a:spAutoFit/>
          </a:bodyPr>
          <a:lstStyle/>
          <a:p>
            <a:pPr marL="457200" indent="-457200">
              <a:buFont typeface="Arial" pitchFamily="34" charset="0"/>
              <a:buChar char="•"/>
            </a:pPr>
            <a:r>
              <a:rPr lang="sr-Latn-RS" b="1" dirty="0"/>
              <a:t>Džojstik </a:t>
            </a:r>
            <a:r>
              <a:rPr lang="sr-Latn-RS" dirty="0"/>
              <a:t>- </a:t>
            </a:r>
            <a:r>
              <a:rPr lang="vi-VN" dirty="0"/>
              <a:t>Džojstik predstavlja uređaj koji omogućava vozaču da preko samo jednog uređaja, jednom rukom, ubrzava, usporava i upravlja vozilom. Ovaj uređaj koristi mala grupa osoba sa invaliditetom koja ne poseduje sposobnosti da upravlja točkom upravljača i komandama na neki drugi način. </a:t>
            </a:r>
          </a:p>
        </p:txBody>
      </p:sp>
      <p:pic>
        <p:nvPicPr>
          <p:cNvPr id="4" name="Picture 3"/>
          <p:cNvPicPr/>
          <p:nvPr/>
        </p:nvPicPr>
        <p:blipFill>
          <a:blip r:embed="rId2" cstate="print"/>
          <a:stretch>
            <a:fillRect/>
          </a:stretch>
        </p:blipFill>
        <p:spPr>
          <a:xfrm>
            <a:off x="2514600" y="3429000"/>
            <a:ext cx="4139426" cy="28765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59310"/>
    </mc:Choice>
    <mc:Fallback xmlns="">
      <p:transition spd="slow" advTm="5931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BBB25-6E66-7F5B-7541-36B16E1AD216}"/>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Ko su osobe sa invaliditetom?</a:t>
            </a:r>
            <a:endParaRPr lang="en-US" sz="2400" b="1" dirty="0">
              <a:solidFill>
                <a:schemeClr val="bg1"/>
              </a:solidFill>
            </a:endParaRPr>
          </a:p>
        </p:txBody>
      </p:sp>
      <p:sp>
        <p:nvSpPr>
          <p:cNvPr id="7" name="TextBox 6">
            <a:extLst>
              <a:ext uri="{FF2B5EF4-FFF2-40B4-BE49-F238E27FC236}">
                <a16:creationId xmlns:a16="http://schemas.microsoft.com/office/drawing/2014/main" id="{5500126A-047B-1324-2503-A32125951C07}"/>
              </a:ext>
            </a:extLst>
          </p:cNvPr>
          <p:cNvSpPr txBox="1"/>
          <p:nvPr/>
        </p:nvSpPr>
        <p:spPr>
          <a:xfrm>
            <a:off x="228600" y="1737861"/>
            <a:ext cx="7755467" cy="2828403"/>
          </a:xfrm>
          <a:prstGeom prst="rect">
            <a:avLst/>
          </a:prstGeom>
          <a:noFill/>
        </p:spPr>
        <p:txBody>
          <a:bodyPr wrap="square">
            <a:spAutoFit/>
          </a:bodyPr>
          <a:lstStyle/>
          <a:p>
            <a:r>
              <a:rPr lang="sr-Latn-RS" sz="2000" dirty="0">
                <a:effectLst/>
                <a:latin typeface="Arial" panose="020B0604020202020204" pitchFamily="34" charset="0"/>
                <a:ea typeface="Calibri" panose="020F0502020204030204" pitchFamily="34" charset="0"/>
                <a:cs typeface="Arial" panose="020B0604020202020204" pitchFamily="34" charset="0"/>
              </a:rPr>
              <a:t>Dva koncepta shvatanja invaliditeta: </a:t>
            </a:r>
            <a:r>
              <a:rPr lang="sr-Latn-RS" sz="2000" b="1" dirty="0">
                <a:effectLst/>
                <a:latin typeface="Arial" panose="020B0604020202020204" pitchFamily="34" charset="0"/>
                <a:ea typeface="Calibri" panose="020F0502020204030204" pitchFamily="34" charset="0"/>
                <a:cs typeface="Arial" panose="020B0604020202020204" pitchFamily="34" charset="0"/>
              </a:rPr>
              <a:t>MEDICINSKI</a:t>
            </a:r>
            <a:r>
              <a:rPr lang="sr-Latn-RS" sz="2000" dirty="0">
                <a:effectLst/>
                <a:latin typeface="Arial" panose="020B0604020202020204" pitchFamily="34" charset="0"/>
                <a:ea typeface="Calibri" panose="020F0502020204030204" pitchFamily="34" charset="0"/>
                <a:cs typeface="Arial" panose="020B0604020202020204" pitchFamily="34" charset="0"/>
              </a:rPr>
              <a:t> i </a:t>
            </a:r>
            <a:r>
              <a:rPr lang="sr-Latn-RS" sz="2000" b="1" dirty="0">
                <a:effectLst/>
                <a:latin typeface="Arial" panose="020B0604020202020204" pitchFamily="34" charset="0"/>
                <a:ea typeface="Calibri" panose="020F0502020204030204" pitchFamily="34" charset="0"/>
                <a:cs typeface="Arial" panose="020B0604020202020204" pitchFamily="34" charset="0"/>
              </a:rPr>
              <a:t>SOCIJALNI</a:t>
            </a:r>
            <a:r>
              <a:rPr lang="sr-Cyrl-RS" sz="2000" dirty="0">
                <a:effectLst/>
                <a:latin typeface="Arial" panose="020B0604020202020204" pitchFamily="34" charset="0"/>
                <a:ea typeface="Calibri" panose="020F0502020204030204" pitchFamily="34" charset="0"/>
                <a:cs typeface="Arial" panose="020B0604020202020204" pitchFamily="34" charset="0"/>
              </a:rPr>
              <a:t>.</a:t>
            </a:r>
            <a:endParaRPr lang="sr-Latn-RS" sz="2000" dirty="0">
              <a:effectLst/>
              <a:latin typeface="Arial" panose="020B0604020202020204" pitchFamily="34" charset="0"/>
              <a:ea typeface="Calibri" panose="020F0502020204030204" pitchFamily="34" charset="0"/>
              <a:cs typeface="Arial" panose="020B0604020202020204" pitchFamily="34" charset="0"/>
            </a:endParaRPr>
          </a:p>
          <a:p>
            <a:r>
              <a:rPr lang="sr-Cyrl-RS" sz="2000" b="1" dirty="0" err="1">
                <a:effectLst/>
                <a:latin typeface="Arial" panose="020B0604020202020204" pitchFamily="34" charset="0"/>
                <a:ea typeface="Calibri" panose="020F0502020204030204" pitchFamily="34" charset="0"/>
                <a:cs typeface="Arial" panose="020B0604020202020204" pitchFamily="34" charset="0"/>
              </a:rPr>
              <a:t>Medicinski</a:t>
            </a:r>
            <a:r>
              <a:rPr lang="en-US" sz="2000" b="1" dirty="0">
                <a:effectLst/>
                <a:latin typeface="Arial" panose="020B0604020202020204" pitchFamily="34" charset="0"/>
                <a:ea typeface="Calibri" panose="020F0502020204030204" pitchFamily="34" charset="0"/>
                <a:cs typeface="Arial" panose="020B0604020202020204" pitchFamily="34" charset="0"/>
              </a:rPr>
              <a:t> model </a:t>
            </a:r>
            <a:r>
              <a:rPr lang="en-US" sz="2000" dirty="0" err="1">
                <a:effectLst/>
                <a:latin typeface="Arial" panose="020B0604020202020204" pitchFamily="34" charset="0"/>
                <a:ea typeface="Calibri" panose="020F0502020204030204" pitchFamily="34" charset="0"/>
                <a:cs typeface="Arial" panose="020B0604020202020204" pitchFamily="34" charset="0"/>
              </a:rPr>
              <a:t>invaliditeta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stavlja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akcenat</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medicinski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aspekt</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kao</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glavni</a:t>
            </a:r>
            <a:r>
              <a:rPr lang="en-US" sz="2000" dirty="0">
                <a:effectLst/>
                <a:latin typeface="Arial" panose="020B0604020202020204" pitchFamily="34" charset="0"/>
                <a:ea typeface="Calibri" panose="020F0502020204030204" pitchFamily="34" charset="0"/>
                <a:cs typeface="Arial" panose="020B0604020202020204" pitchFamily="34" charset="0"/>
              </a:rPr>
              <a:t> problem </a:t>
            </a:r>
            <a:r>
              <a:rPr lang="en-US" sz="2000" dirty="0" err="1">
                <a:effectLst/>
                <a:latin typeface="Arial" panose="020B0604020202020204" pitchFamily="34" charset="0"/>
                <a:ea typeface="Calibri" panose="020F0502020204030204" pitchFamily="34" charset="0"/>
                <a:cs typeface="Arial" panose="020B0604020202020204" pitchFamily="34" charset="0"/>
              </a:rPr>
              <a:t>ističe</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individualna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ograničenja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koja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su</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nastala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kao</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posledica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bolesti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povrede</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ili</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nekog</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drugog</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oštećenja</a:t>
            </a:r>
            <a:r>
              <a:rPr lang="en-US" sz="2000" dirty="0">
                <a:effectLst/>
                <a:latin typeface="Arial" panose="020B0604020202020204" pitchFamily="34" charset="0"/>
                <a:ea typeface="Calibri" panose="020F0502020204030204" pitchFamily="34" charset="0"/>
                <a:cs typeface="Arial" panose="020B0604020202020204" pitchFamily="34" charset="0"/>
              </a:rPr>
              <a:t> </a:t>
            </a:r>
            <a:r>
              <a:rPr lang="en-US" sz="2000" dirty="0" err="1">
                <a:effectLst/>
                <a:latin typeface="Arial" panose="020B0604020202020204" pitchFamily="34" charset="0"/>
                <a:ea typeface="Calibri" panose="020F0502020204030204" pitchFamily="34" charset="0"/>
                <a:cs typeface="Arial" panose="020B0604020202020204" pitchFamily="34" charset="0"/>
              </a:rPr>
              <a:t>zdravlja</a:t>
            </a:r>
            <a:r>
              <a:rPr lang="en-US" sz="2000" dirty="0">
                <a:effectLst/>
                <a:latin typeface="Arial" panose="020B0604020202020204" pitchFamily="34" charset="0"/>
                <a:ea typeface="Calibri" panose="020F0502020204030204" pitchFamily="34" charset="0"/>
                <a:cs typeface="Arial" panose="020B0604020202020204" pitchFamily="34" charset="0"/>
              </a:rPr>
              <a:t>.</a:t>
            </a:r>
            <a:endParaRPr lang="sr-Latn-RS" sz="2000" dirty="0">
              <a:effectLst/>
              <a:latin typeface="Arial" panose="020B0604020202020204" pitchFamily="34" charset="0"/>
              <a:ea typeface="Calibri" panose="020F0502020204030204" pitchFamily="34" charset="0"/>
              <a:cs typeface="Arial" panose="020B0604020202020204" pitchFamily="34" charset="0"/>
            </a:endParaRPr>
          </a:p>
          <a:p>
            <a:r>
              <a:rPr lang="en-US" b="1" dirty="0" err="1">
                <a:latin typeface="Arial" panose="020B0604020202020204" pitchFamily="34" charset="0"/>
                <a:cs typeface="Arial" panose="020B0604020202020204" pitchFamily="34" charset="0"/>
              </a:rPr>
              <a:t>Socijalni</a:t>
            </a:r>
            <a:r>
              <a:rPr lang="en-US" b="1" dirty="0">
                <a:latin typeface="Arial" panose="020B0604020202020204" pitchFamily="34" charset="0"/>
                <a:cs typeface="Arial" panose="020B0604020202020204" pitchFamily="34" charset="0"/>
              </a:rPr>
              <a:t> model </a:t>
            </a:r>
            <a:r>
              <a:rPr lang="en-US" dirty="0" err="1">
                <a:latin typeface="Arial" panose="020B0604020202020204" pitchFamily="34" charset="0"/>
                <a:cs typeface="Arial" panose="020B0604020202020204" pitchFamily="34" charset="0"/>
              </a:rPr>
              <a:t>invaliditeta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posmatra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invaliditet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posledicu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uticaja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društvenih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spoljnih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faktora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glavni</a:t>
            </a:r>
            <a:r>
              <a:rPr lang="en-US" dirty="0">
                <a:latin typeface="Arial" panose="020B0604020202020204" pitchFamily="34" charset="0"/>
                <a:cs typeface="Arial" panose="020B0604020202020204" pitchFamily="34" charset="0"/>
              </a:rPr>
              <a:t> problem </a:t>
            </a:r>
            <a:r>
              <a:rPr lang="en-US" dirty="0" err="1">
                <a:latin typeface="Arial" panose="020B0604020202020204" pitchFamily="34" charset="0"/>
                <a:cs typeface="Arial" panose="020B0604020202020204" pitchFamily="34" charset="0"/>
              </a:rPr>
              <a:t>ističe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ograničenje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barijere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koje</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društvo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izgradilo</a:t>
            </a:r>
            <a:r>
              <a:rPr lang="en-US" dirty="0">
                <a:latin typeface="Arial" panose="020B0604020202020204" pitchFamily="34" charset="0"/>
                <a:cs typeface="Arial" panose="020B0604020202020204" pitchFamily="34" charset="0"/>
              </a:rPr>
              <a:t>. </a:t>
            </a:r>
          </a:p>
        </p:txBody>
      </p:sp>
      <p:sp>
        <p:nvSpPr>
          <p:cNvPr id="9" name="TextBox 8">
            <a:extLst>
              <a:ext uri="{FF2B5EF4-FFF2-40B4-BE49-F238E27FC236}">
                <a16:creationId xmlns:a16="http://schemas.microsoft.com/office/drawing/2014/main" id="{4F6F0A4D-FCFD-19A1-0839-1518FD052B4C}"/>
              </a:ext>
            </a:extLst>
          </p:cNvPr>
          <p:cNvSpPr txBox="1"/>
          <p:nvPr/>
        </p:nvSpPr>
        <p:spPr>
          <a:xfrm>
            <a:off x="228600" y="4800600"/>
            <a:ext cx="8686798" cy="1535741"/>
          </a:xfrm>
          <a:prstGeom prst="rect">
            <a:avLst/>
          </a:prstGeom>
          <a:noFill/>
        </p:spPr>
        <p:txBody>
          <a:bodyPr wrap="square">
            <a:spAutoFit/>
          </a:bodyPr>
          <a:lstStyle/>
          <a:p>
            <a:r>
              <a:rPr lang="en-US" dirty="0"/>
              <a:t>Prema </a:t>
            </a:r>
            <a:r>
              <a:rPr lang="en-US" dirty="0" err="1"/>
              <a:t>Konvenciji</a:t>
            </a:r>
            <a:r>
              <a:rPr lang="sr-Latn-RS" dirty="0"/>
              <a:t> UN:</a:t>
            </a:r>
            <a:r>
              <a:rPr lang="en-US" dirty="0"/>
              <a:t> </a:t>
            </a:r>
            <a:r>
              <a:rPr lang="en-US" i="1" dirty="0" err="1"/>
              <a:t>osobe</a:t>
            </a:r>
            <a:r>
              <a:rPr lang="en-US" i="1" dirty="0"/>
              <a:t> </a:t>
            </a:r>
            <a:r>
              <a:rPr lang="en-US" i="1" dirty="0" err="1"/>
              <a:t>sa</a:t>
            </a:r>
            <a:r>
              <a:rPr lang="en-US" i="1" dirty="0"/>
              <a:t> </a:t>
            </a:r>
            <a:r>
              <a:rPr lang="en-US" i="1" dirty="0" err="1"/>
              <a:t>invaliditetom</a:t>
            </a:r>
            <a:r>
              <a:rPr lang="en-US" i="1" dirty="0"/>
              <a:t> </a:t>
            </a:r>
            <a:r>
              <a:rPr lang="en-US" i="1" dirty="0" err="1"/>
              <a:t>su</a:t>
            </a:r>
            <a:r>
              <a:rPr lang="en-US" i="1" dirty="0"/>
              <a:t> </a:t>
            </a:r>
            <a:r>
              <a:rPr lang="en-US" i="1" dirty="0" err="1"/>
              <a:t>osobe</a:t>
            </a:r>
            <a:r>
              <a:rPr lang="en-US" i="1" dirty="0"/>
              <a:t> </a:t>
            </a:r>
            <a:r>
              <a:rPr lang="en-US" i="1" dirty="0" err="1"/>
              <a:t>koje</a:t>
            </a:r>
            <a:r>
              <a:rPr lang="en-US" i="1" dirty="0"/>
              <a:t> </a:t>
            </a:r>
            <a:r>
              <a:rPr lang="en-US" i="1" dirty="0" err="1"/>
              <a:t>imaju</a:t>
            </a:r>
            <a:r>
              <a:rPr lang="en-US" i="1" dirty="0"/>
              <a:t> </a:t>
            </a:r>
            <a:r>
              <a:rPr lang="en-US" i="1" dirty="0" err="1"/>
              <a:t>dugotrajna</a:t>
            </a:r>
            <a:r>
              <a:rPr lang="en-US" i="1" dirty="0"/>
              <a:t> </a:t>
            </a:r>
            <a:r>
              <a:rPr lang="en-US" i="1" dirty="0" err="1"/>
              <a:t>telesna</a:t>
            </a:r>
            <a:r>
              <a:rPr lang="en-US" i="1" dirty="0"/>
              <a:t>, </a:t>
            </a:r>
            <a:r>
              <a:rPr lang="en-US" i="1" dirty="0" err="1"/>
              <a:t>mentalna</a:t>
            </a:r>
            <a:r>
              <a:rPr lang="en-US" i="1" dirty="0"/>
              <a:t>, </a:t>
            </a:r>
            <a:r>
              <a:rPr lang="en-US" i="1" dirty="0" err="1"/>
              <a:t>intelektualna</a:t>
            </a:r>
            <a:r>
              <a:rPr lang="en-US" i="1" dirty="0"/>
              <a:t> </a:t>
            </a:r>
            <a:r>
              <a:rPr lang="en-US" i="1" dirty="0" err="1"/>
              <a:t>ili</a:t>
            </a:r>
            <a:r>
              <a:rPr lang="en-US" i="1" dirty="0"/>
              <a:t> </a:t>
            </a:r>
            <a:r>
              <a:rPr lang="en-US" i="1" dirty="0" err="1"/>
              <a:t>čulna</a:t>
            </a:r>
            <a:r>
              <a:rPr lang="en-US" i="1" dirty="0"/>
              <a:t> </a:t>
            </a:r>
            <a:r>
              <a:rPr lang="en-US" i="1" dirty="0" err="1"/>
              <a:t>oštećenja</a:t>
            </a:r>
            <a:r>
              <a:rPr lang="en-US" i="1" dirty="0"/>
              <a:t>, </a:t>
            </a:r>
            <a:r>
              <a:rPr lang="en-US" i="1" dirty="0" err="1"/>
              <a:t>koja</a:t>
            </a:r>
            <a:r>
              <a:rPr lang="en-US" i="1" dirty="0"/>
              <a:t> u </a:t>
            </a:r>
            <a:r>
              <a:rPr lang="en-US" i="1" dirty="0" err="1"/>
              <a:t>interakciji</a:t>
            </a:r>
            <a:r>
              <a:rPr lang="en-US" i="1" dirty="0"/>
              <a:t> </a:t>
            </a:r>
            <a:r>
              <a:rPr lang="en-US" i="1" dirty="0" err="1"/>
              <a:t>sa</a:t>
            </a:r>
            <a:r>
              <a:rPr lang="en-US" i="1" dirty="0"/>
              <a:t> </a:t>
            </a:r>
            <a:r>
              <a:rPr lang="en-US" i="1" dirty="0" err="1"/>
              <a:t>različitim</a:t>
            </a:r>
            <a:r>
              <a:rPr lang="en-US" i="1" dirty="0"/>
              <a:t> </a:t>
            </a:r>
            <a:r>
              <a:rPr lang="en-US" i="1" dirty="0" err="1"/>
              <a:t>preprekama</a:t>
            </a:r>
            <a:r>
              <a:rPr lang="en-US" i="1" dirty="0"/>
              <a:t> </a:t>
            </a:r>
            <a:r>
              <a:rPr lang="en-US" i="1" dirty="0" err="1"/>
              <a:t>mogu</a:t>
            </a:r>
            <a:r>
              <a:rPr lang="en-US" i="1" dirty="0"/>
              <a:t> </a:t>
            </a:r>
            <a:r>
              <a:rPr lang="en-US" i="1" dirty="0" err="1"/>
              <a:t>sprečiti</a:t>
            </a:r>
            <a:r>
              <a:rPr lang="en-US" i="1" dirty="0"/>
              <a:t> </a:t>
            </a:r>
            <a:r>
              <a:rPr lang="en-US" i="1" dirty="0" err="1"/>
              <a:t>njihovo</a:t>
            </a:r>
            <a:r>
              <a:rPr lang="en-US" i="1" dirty="0"/>
              <a:t> </a:t>
            </a:r>
            <a:r>
              <a:rPr lang="en-US" i="1" dirty="0" err="1"/>
              <a:t>puno</a:t>
            </a:r>
            <a:r>
              <a:rPr lang="en-US" i="1" dirty="0"/>
              <a:t> </a:t>
            </a:r>
            <a:r>
              <a:rPr lang="en-US" i="1" dirty="0" err="1"/>
              <a:t>i</a:t>
            </a:r>
            <a:r>
              <a:rPr lang="en-US" i="1" dirty="0"/>
              <a:t> </a:t>
            </a:r>
            <a:r>
              <a:rPr lang="en-US" i="1" dirty="0" err="1"/>
              <a:t>svrsishodno</a:t>
            </a:r>
            <a:r>
              <a:rPr lang="en-US" i="1" dirty="0"/>
              <a:t> </a:t>
            </a:r>
            <a:r>
              <a:rPr lang="en-US" i="1" dirty="0" err="1"/>
              <a:t>učešće</a:t>
            </a:r>
            <a:r>
              <a:rPr lang="en-US" i="1" dirty="0"/>
              <a:t> u </a:t>
            </a:r>
            <a:r>
              <a:rPr lang="en-US" i="1" dirty="0" err="1"/>
              <a:t>društvu</a:t>
            </a:r>
            <a:r>
              <a:rPr lang="en-US" i="1" dirty="0"/>
              <a:t> </a:t>
            </a:r>
            <a:r>
              <a:rPr lang="en-US" i="1" dirty="0" err="1"/>
              <a:t>ravnopravno</a:t>
            </a:r>
            <a:r>
              <a:rPr lang="en-US" i="1" dirty="0"/>
              <a:t> </a:t>
            </a:r>
            <a:r>
              <a:rPr lang="en-US" i="1" dirty="0" err="1"/>
              <a:t>sa</a:t>
            </a:r>
            <a:r>
              <a:rPr lang="en-US" i="1" dirty="0"/>
              <a:t> </a:t>
            </a:r>
            <a:r>
              <a:rPr lang="en-US" i="1" dirty="0" err="1"/>
              <a:t>drugima</a:t>
            </a:r>
            <a:r>
              <a:rPr lang="en-US" dirty="0"/>
              <a:t>. </a:t>
            </a:r>
          </a:p>
        </p:txBody>
      </p:sp>
    </p:spTree>
    <p:extLst>
      <p:ext uri="{BB962C8B-B14F-4D97-AF65-F5344CB8AC3E}">
        <p14:creationId xmlns:p14="http://schemas.microsoft.com/office/powerpoint/2010/main" val="1399405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Kombinovani sistemi vožnje</a:t>
            </a:r>
            <a:endParaRPr lang="en-US" sz="2400" b="1" dirty="0">
              <a:solidFill>
                <a:schemeClr val="bg1"/>
              </a:solidFill>
            </a:endParaRPr>
          </a:p>
        </p:txBody>
      </p:sp>
      <p:sp>
        <p:nvSpPr>
          <p:cNvPr id="3" name="Rectangle 2"/>
          <p:cNvSpPr/>
          <p:nvPr/>
        </p:nvSpPr>
        <p:spPr>
          <a:xfrm>
            <a:off x="228600" y="1524000"/>
            <a:ext cx="8686800" cy="2677656"/>
          </a:xfrm>
          <a:prstGeom prst="rect">
            <a:avLst/>
          </a:prstGeom>
        </p:spPr>
        <p:txBody>
          <a:bodyPr wrap="square">
            <a:spAutoFit/>
          </a:bodyPr>
          <a:lstStyle/>
          <a:p>
            <a:pPr marL="457200" indent="-457200">
              <a:buFont typeface="Arial" pitchFamily="34" charset="0"/>
              <a:buChar char="•"/>
            </a:pPr>
            <a:r>
              <a:rPr lang="sr-Latn-RS" b="1" dirty="0"/>
              <a:t>Integrisani točak upravljača </a:t>
            </a:r>
            <a:r>
              <a:rPr lang="sr-Latn-RS" dirty="0"/>
              <a:t>- </a:t>
            </a:r>
            <a:r>
              <a:rPr lang="vi-VN" dirty="0"/>
              <a:t>Ovaj uređaj predstavlja veoma retku modifikaciju na vozilima kojima upravljaju osobe sa invaliditetom. Ovim uređajem se pomoću fizičkih veza između točka upravljača i komandi kočnica i akceleratora omogućava usporavanje i ubrzavanje vozila guranjem i povlačenjem točka upravljača. Integrisani točak upravljača predstavlja svojevrstan džojstik zasnovan na fizičkim vezama i principima mehanike</a:t>
            </a:r>
            <a:r>
              <a:rPr lang="sr-Latn-RS" dirty="0"/>
              <a:t>.</a:t>
            </a:r>
            <a:endParaRPr lang="vi-VN" dirty="0"/>
          </a:p>
        </p:txBody>
      </p:sp>
    </p:spTree>
  </p:cSld>
  <p:clrMapOvr>
    <a:masterClrMapping/>
  </p:clrMapOvr>
  <mc:AlternateContent xmlns:mc="http://schemas.openxmlformats.org/markup-compatibility/2006" xmlns:p14="http://schemas.microsoft.com/office/powerpoint/2010/main">
    <mc:Choice Requires="p14">
      <p:transition spd="slow" p14:dur="2000" advTm="46631"/>
    </mc:Choice>
    <mc:Fallback xmlns="">
      <p:transition spd="slow" advTm="46631"/>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Pomoćni sistemi i uređaji</a:t>
            </a:r>
            <a:endParaRPr lang="en-US" sz="2400" b="1" dirty="0">
              <a:solidFill>
                <a:schemeClr val="bg1"/>
              </a:solidFill>
            </a:endParaRPr>
          </a:p>
        </p:txBody>
      </p:sp>
      <p:sp>
        <p:nvSpPr>
          <p:cNvPr id="4" name="Rectangle 3"/>
          <p:cNvSpPr/>
          <p:nvPr/>
        </p:nvSpPr>
        <p:spPr>
          <a:xfrm>
            <a:off x="228600" y="1524000"/>
            <a:ext cx="8686800" cy="4524315"/>
          </a:xfrm>
          <a:prstGeom prst="rect">
            <a:avLst/>
          </a:prstGeom>
        </p:spPr>
        <p:txBody>
          <a:bodyPr wrap="square">
            <a:spAutoFit/>
          </a:bodyPr>
          <a:lstStyle/>
          <a:p>
            <a:r>
              <a:rPr lang="vi-VN" dirty="0"/>
              <a:t>Pomoćni sistemi i uređaji omogućavaju vozačima da lakše obavljaju određene sekundarne aktivnosti, koje im omogućavaju bezbedno učešće u saobraćaju. U praksi se najčešće vrše sledeće adaptacije:</a:t>
            </a:r>
            <a:endParaRPr lang="sr-Latn-RS" dirty="0"/>
          </a:p>
          <a:p>
            <a:endParaRPr lang="sr-Latn-RS" dirty="0"/>
          </a:p>
          <a:p>
            <a:pPr marL="457200" indent="-457200">
              <a:buFont typeface="Arial" pitchFamily="34" charset="0"/>
              <a:buChar char="•"/>
            </a:pPr>
            <a:r>
              <a:rPr lang="vi-VN" b="1" dirty="0"/>
              <a:t>Komande za aktivaciju pokazivača pravca, brisača, svetala, zvučnih signala, klima uređaja i tempomata </a:t>
            </a:r>
            <a:r>
              <a:rPr lang="sr-Latn-RS" dirty="0"/>
              <a:t>- </a:t>
            </a:r>
            <a:r>
              <a:rPr lang="vi-VN" dirty="0"/>
              <a:t>U slučaju kada je to potrebno najčešće se ove komande postavljaju na točak upravljača ili se ugrađuju kontroleri na ručnim komandama</a:t>
            </a:r>
            <a:r>
              <a:rPr lang="sr-Latn-RS" dirty="0"/>
              <a:t>.</a:t>
            </a:r>
          </a:p>
          <a:p>
            <a:pPr marL="457200" indent="-457200">
              <a:buFont typeface="Arial" pitchFamily="34" charset="0"/>
              <a:buChar char="•"/>
            </a:pPr>
            <a:r>
              <a:rPr lang="sr-Latn-RS" b="1" dirty="0"/>
              <a:t>Modifikacija načina paljenja </a:t>
            </a:r>
            <a:r>
              <a:rPr lang="sr-Latn-RS" dirty="0"/>
              <a:t>–</a:t>
            </a:r>
            <a:r>
              <a:rPr lang="sr-Latn-RS" b="1" dirty="0"/>
              <a:t> </a:t>
            </a:r>
            <a:r>
              <a:rPr lang="sr-Latn-RS" dirty="0"/>
              <a:t>U slučaju kada osoba sa invaliditetom ne može da okrene ključ.</a:t>
            </a:r>
            <a:endParaRPr lang="sr-Latn-RS" b="1" dirty="0"/>
          </a:p>
          <a:p>
            <a:pPr marL="457200" indent="-457200">
              <a:buFont typeface="Arial" pitchFamily="34" charset="0"/>
              <a:buChar char="•"/>
            </a:pPr>
            <a:r>
              <a:rPr lang="sr-Latn-RS" b="1" dirty="0"/>
              <a:t>Ogledala </a:t>
            </a:r>
            <a:r>
              <a:rPr lang="sr-Latn-RS" dirty="0"/>
              <a:t>-</a:t>
            </a:r>
            <a:r>
              <a:rPr lang="sr-Latn-RS" b="1" dirty="0"/>
              <a:t> </a:t>
            </a:r>
            <a:r>
              <a:rPr lang="sr-Latn-RS" dirty="0"/>
              <a:t>Ugradnja dodatnih ogledala. </a:t>
            </a:r>
          </a:p>
        </p:txBody>
      </p:sp>
    </p:spTree>
  </p:cSld>
  <p:clrMapOvr>
    <a:masterClrMapping/>
  </p:clrMapOvr>
  <mc:AlternateContent xmlns:mc="http://schemas.openxmlformats.org/markup-compatibility/2006" xmlns:p14="http://schemas.microsoft.com/office/powerpoint/2010/main">
    <mc:Choice Requires="p14">
      <p:transition spd="slow" p14:dur="2000" advTm="73726"/>
    </mc:Choice>
    <mc:Fallback xmlns="">
      <p:transition spd="slow" advTm="7372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2000" advTm="114199"/>
    </mc:Choice>
    <mc:Fallback xmlns="">
      <p:transition spd="slow" advTm="11419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8393B-7AE6-9153-908A-B74627E5157E}"/>
              </a:ext>
            </a:extLst>
          </p:cNvPr>
          <p:cNvSpPr txBox="1"/>
          <p:nvPr/>
        </p:nvSpPr>
        <p:spPr>
          <a:xfrm>
            <a:off x="228600" y="1524000"/>
            <a:ext cx="8686798" cy="1535741"/>
          </a:xfrm>
          <a:prstGeom prst="rect">
            <a:avLst/>
          </a:prstGeom>
          <a:noFill/>
        </p:spPr>
        <p:txBody>
          <a:bodyPr wrap="square">
            <a:spAutoFit/>
          </a:bodyPr>
          <a:lstStyle/>
          <a:p>
            <a:r>
              <a:rPr lang="en-US" dirty="0"/>
              <a:t>Prema </a:t>
            </a:r>
            <a:r>
              <a:rPr lang="en-US" dirty="0" err="1"/>
              <a:t>podacima</a:t>
            </a:r>
            <a:r>
              <a:rPr lang="en-US" dirty="0"/>
              <a:t> </a:t>
            </a:r>
            <a:r>
              <a:rPr lang="en-US" dirty="0" err="1"/>
              <a:t>Svetske</a:t>
            </a:r>
            <a:r>
              <a:rPr lang="en-US" dirty="0"/>
              <a:t> </a:t>
            </a:r>
            <a:r>
              <a:rPr lang="en-US" dirty="0" err="1"/>
              <a:t>zdravstvene</a:t>
            </a:r>
            <a:r>
              <a:rPr lang="en-US" dirty="0"/>
              <a:t> </a:t>
            </a:r>
            <a:r>
              <a:rPr lang="en-US" dirty="0" err="1"/>
              <a:t>organizacije</a:t>
            </a:r>
            <a:r>
              <a:rPr lang="en-US" dirty="0"/>
              <a:t> u </a:t>
            </a:r>
            <a:r>
              <a:rPr lang="en-US" dirty="0" err="1"/>
              <a:t>svetu</a:t>
            </a:r>
            <a:r>
              <a:rPr lang="en-US" dirty="0"/>
              <a:t> </a:t>
            </a:r>
            <a:r>
              <a:rPr lang="en-US" dirty="0" err="1"/>
              <a:t>živi</a:t>
            </a:r>
            <a:r>
              <a:rPr lang="en-US" dirty="0"/>
              <a:t> </a:t>
            </a:r>
            <a:r>
              <a:rPr lang="en-US" dirty="0" err="1"/>
              <a:t>više</a:t>
            </a:r>
            <a:r>
              <a:rPr lang="en-US" dirty="0"/>
              <a:t> od </a:t>
            </a:r>
            <a:r>
              <a:rPr lang="en-US" dirty="0" err="1"/>
              <a:t>milijardu</a:t>
            </a:r>
            <a:r>
              <a:rPr lang="en-US" dirty="0"/>
              <a:t> </a:t>
            </a:r>
            <a:r>
              <a:rPr lang="en-US" dirty="0" err="1"/>
              <a:t>ljudi</a:t>
            </a:r>
            <a:r>
              <a:rPr lang="en-US" dirty="0"/>
              <a:t> </a:t>
            </a:r>
            <a:r>
              <a:rPr lang="en-US" dirty="0" err="1"/>
              <a:t>sa</a:t>
            </a:r>
            <a:r>
              <a:rPr lang="en-US" dirty="0"/>
              <a:t> </a:t>
            </a:r>
            <a:r>
              <a:rPr lang="en-US" dirty="0" err="1"/>
              <a:t>invaliditetom</a:t>
            </a:r>
            <a:r>
              <a:rPr lang="sr-Latn-RS" dirty="0"/>
              <a:t> (oko 15%)</a:t>
            </a:r>
            <a:r>
              <a:rPr lang="en-US" dirty="0"/>
              <a:t>, od </a:t>
            </a:r>
            <a:r>
              <a:rPr lang="en-US" dirty="0" err="1"/>
              <a:t>čega</a:t>
            </a:r>
            <a:r>
              <a:rPr lang="en-US" dirty="0"/>
              <a:t> 200 </a:t>
            </a:r>
            <a:r>
              <a:rPr lang="en-US" dirty="0" err="1"/>
              <a:t>miliona</a:t>
            </a:r>
            <a:r>
              <a:rPr lang="en-US" dirty="0"/>
              <a:t> </a:t>
            </a:r>
            <a:r>
              <a:rPr lang="en-US" dirty="0" err="1"/>
              <a:t>ljudi</a:t>
            </a:r>
            <a:r>
              <a:rPr lang="en-US" dirty="0"/>
              <a:t> </a:t>
            </a:r>
            <a:r>
              <a:rPr lang="sr-Latn-RS" dirty="0"/>
              <a:t>(oko 4%) </a:t>
            </a:r>
            <a:r>
              <a:rPr lang="en-US" dirty="0" err="1"/>
              <a:t>ima</a:t>
            </a:r>
            <a:r>
              <a:rPr lang="en-US" dirty="0"/>
              <a:t> </a:t>
            </a:r>
            <a:r>
              <a:rPr lang="en-US" dirty="0" err="1"/>
              <a:t>invaliditet</a:t>
            </a:r>
            <a:r>
              <a:rPr lang="en-US" dirty="0"/>
              <a:t> koji </a:t>
            </a:r>
            <a:r>
              <a:rPr lang="en-US" dirty="0" err="1"/>
              <a:t>značajno</a:t>
            </a:r>
            <a:r>
              <a:rPr lang="en-US" dirty="0"/>
              <a:t> </a:t>
            </a:r>
            <a:r>
              <a:rPr lang="en-US" dirty="0" err="1"/>
              <a:t>utiče</a:t>
            </a:r>
            <a:r>
              <a:rPr lang="en-US" dirty="0"/>
              <a:t> </a:t>
            </a:r>
            <a:r>
              <a:rPr lang="en-US" dirty="0" err="1"/>
              <a:t>na</a:t>
            </a:r>
            <a:r>
              <a:rPr lang="en-US" dirty="0"/>
              <a:t> </a:t>
            </a:r>
            <a:r>
              <a:rPr lang="en-US" dirty="0" err="1"/>
              <a:t>njihovo</a:t>
            </a:r>
            <a:r>
              <a:rPr lang="en-US" dirty="0"/>
              <a:t> </a:t>
            </a:r>
            <a:r>
              <a:rPr lang="en-US" dirty="0" err="1"/>
              <a:t>svakodnevno</a:t>
            </a:r>
            <a:r>
              <a:rPr lang="en-US" dirty="0"/>
              <a:t> </a:t>
            </a:r>
            <a:r>
              <a:rPr lang="en-US" dirty="0" err="1"/>
              <a:t>funkcionisanje</a:t>
            </a:r>
            <a:r>
              <a:rPr lang="en-US" dirty="0"/>
              <a:t>. </a:t>
            </a:r>
          </a:p>
        </p:txBody>
      </p:sp>
      <p:sp>
        <p:nvSpPr>
          <p:cNvPr id="3" name="TextBox 2">
            <a:extLst>
              <a:ext uri="{FF2B5EF4-FFF2-40B4-BE49-F238E27FC236}">
                <a16:creationId xmlns:a16="http://schemas.microsoft.com/office/drawing/2014/main" id="{4AA1FBC4-7943-C36B-97F0-4AD528D22195}"/>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Brojnost osoba sa invaliditetom</a:t>
            </a:r>
            <a:endParaRPr lang="en-US" sz="2400" b="1" dirty="0">
              <a:solidFill>
                <a:schemeClr val="bg1"/>
              </a:solidFill>
            </a:endParaRPr>
          </a:p>
        </p:txBody>
      </p:sp>
      <p:sp>
        <p:nvSpPr>
          <p:cNvPr id="4" name="TextBox 3">
            <a:extLst>
              <a:ext uri="{FF2B5EF4-FFF2-40B4-BE49-F238E27FC236}">
                <a16:creationId xmlns:a16="http://schemas.microsoft.com/office/drawing/2014/main" id="{B0775560-27CE-6537-F63A-3212A2CE2AE8}"/>
              </a:ext>
            </a:extLst>
          </p:cNvPr>
          <p:cNvSpPr txBox="1"/>
          <p:nvPr/>
        </p:nvSpPr>
        <p:spPr>
          <a:xfrm>
            <a:off x="228600" y="3189317"/>
            <a:ext cx="3098925" cy="427746"/>
          </a:xfrm>
          <a:prstGeom prst="rect">
            <a:avLst/>
          </a:prstGeom>
          <a:noFill/>
        </p:spPr>
        <p:txBody>
          <a:bodyPr wrap="none" rtlCol="0">
            <a:spAutoFit/>
          </a:bodyPr>
          <a:lstStyle/>
          <a:p>
            <a:r>
              <a:rPr lang="sr-Latn-RS" dirty="0"/>
              <a:t>Podaci Ujedinjenih Nacija</a:t>
            </a:r>
            <a:endParaRPr lang="en-US" dirty="0"/>
          </a:p>
        </p:txBody>
      </p:sp>
      <p:pic>
        <p:nvPicPr>
          <p:cNvPr id="5" name="Picture 4">
            <a:extLst>
              <a:ext uri="{FF2B5EF4-FFF2-40B4-BE49-F238E27FC236}">
                <a16:creationId xmlns:a16="http://schemas.microsoft.com/office/drawing/2014/main" id="{B3173025-8200-E49C-74CE-1919E0B82A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59742"/>
            <a:ext cx="5231777" cy="3220360"/>
          </a:xfrm>
          <a:prstGeom prst="rect">
            <a:avLst/>
          </a:prstGeom>
          <a:noFill/>
          <a:ln>
            <a:solidFill>
              <a:srgbClr val="167DB1"/>
            </a:solidFill>
          </a:ln>
        </p:spPr>
      </p:pic>
      <p:sp>
        <p:nvSpPr>
          <p:cNvPr id="6" name="TextBox 5">
            <a:extLst>
              <a:ext uri="{FF2B5EF4-FFF2-40B4-BE49-F238E27FC236}">
                <a16:creationId xmlns:a16="http://schemas.microsoft.com/office/drawing/2014/main" id="{DE0CC4DF-CEAA-BEEE-74F6-36B69CB99C42}"/>
              </a:ext>
            </a:extLst>
          </p:cNvPr>
          <p:cNvSpPr txBox="1"/>
          <p:nvPr/>
        </p:nvSpPr>
        <p:spPr>
          <a:xfrm>
            <a:off x="6011594" y="4308230"/>
            <a:ext cx="663964" cy="360612"/>
          </a:xfrm>
          <a:prstGeom prst="rect">
            <a:avLst/>
          </a:prstGeom>
          <a:noFill/>
        </p:spPr>
        <p:txBody>
          <a:bodyPr wrap="none" rtlCol="0">
            <a:spAutoFit/>
          </a:bodyPr>
          <a:lstStyle/>
          <a:p>
            <a:r>
              <a:rPr lang="sr-Latn-RS" sz="1600" b="1" i="1" dirty="0">
                <a:solidFill>
                  <a:srgbClr val="FFFF00"/>
                </a:solidFill>
                <a:latin typeface="Cambria" panose="02040503050406030204" pitchFamily="18" charset="0"/>
                <a:ea typeface="Cambria" panose="02040503050406030204" pitchFamily="18" charset="0"/>
              </a:rPr>
              <a:t>5,5</a:t>
            </a:r>
            <a:r>
              <a:rPr lang="sr-Cyrl-RS" sz="1600" b="1" i="1" dirty="0">
                <a:solidFill>
                  <a:srgbClr val="FFFF00"/>
                </a:solidFill>
                <a:latin typeface="Cambria" panose="02040503050406030204" pitchFamily="18" charset="0"/>
                <a:ea typeface="Cambria" panose="02040503050406030204" pitchFamily="18" charset="0"/>
              </a:rPr>
              <a:t>%</a:t>
            </a:r>
            <a:endParaRPr lang="en-US" sz="1600" b="1" i="1" dirty="0">
              <a:solidFill>
                <a:srgbClr val="FFFF00"/>
              </a:solidFill>
              <a:latin typeface="Cambria" panose="02040503050406030204" pitchFamily="18" charset="0"/>
              <a:ea typeface="Cambria" panose="02040503050406030204" pitchFamily="18" charset="0"/>
            </a:endParaRPr>
          </a:p>
        </p:txBody>
      </p:sp>
      <p:pic>
        <p:nvPicPr>
          <p:cNvPr id="7" name="Picture 18">
            <a:extLst>
              <a:ext uri="{FF2B5EF4-FFF2-40B4-BE49-F238E27FC236}">
                <a16:creationId xmlns:a16="http://schemas.microsoft.com/office/drawing/2014/main" id="{9985B8C6-B287-A52E-3980-852F0C73A1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8462" y="4061817"/>
            <a:ext cx="1219200" cy="1783388"/>
          </a:xfrm>
          <a:prstGeom prst="rect">
            <a:avLst/>
          </a:prstGeom>
          <a:noFill/>
          <a:ln w="28575">
            <a:solidFill>
              <a:srgbClr val="FFFF00"/>
            </a:solidFill>
          </a:ln>
          <a:extLst>
            <a:ext uri="{909E8E84-426E-40DD-AFC4-6F175D3DCCD1}">
              <a14:hiddenFill xmlns:a14="http://schemas.microsoft.com/office/drawing/2010/main">
                <a:solidFill>
                  <a:srgbClr val="FFFFFF"/>
                </a:solidFill>
              </a14:hiddenFill>
            </a:ext>
          </a:extLst>
        </p:spPr>
      </p:pic>
      <p:cxnSp>
        <p:nvCxnSpPr>
          <p:cNvPr id="11" name="Straight Arrow Connector 10">
            <a:extLst>
              <a:ext uri="{FF2B5EF4-FFF2-40B4-BE49-F238E27FC236}">
                <a16:creationId xmlns:a16="http://schemas.microsoft.com/office/drawing/2014/main" id="{7BB9646D-6040-17D9-44DF-909E436F7688}"/>
              </a:ext>
            </a:extLst>
          </p:cNvPr>
          <p:cNvCxnSpPr>
            <a:cxnSpLocks/>
          </p:cNvCxnSpPr>
          <p:nvPr/>
        </p:nvCxnSpPr>
        <p:spPr bwMode="auto">
          <a:xfrm>
            <a:off x="2387662" y="4668843"/>
            <a:ext cx="3632138" cy="0"/>
          </a:xfrm>
          <a:prstGeom prst="straightConnector1">
            <a:avLst/>
          </a:prstGeom>
          <a:noFill/>
          <a:ln w="38100" cap="flat" cmpd="sng" algn="ctr">
            <a:solidFill>
              <a:srgbClr val="FFFF00"/>
            </a:solidFill>
            <a:prstDash val="solid"/>
            <a:round/>
            <a:headEnd type="none" w="med" len="med"/>
            <a:tailEnd type="triangle"/>
          </a:ln>
          <a:effectLst/>
        </p:spPr>
      </p:cxnSp>
    </p:spTree>
    <p:extLst>
      <p:ext uri="{BB962C8B-B14F-4D97-AF65-F5344CB8AC3E}">
        <p14:creationId xmlns:p14="http://schemas.microsoft.com/office/powerpoint/2010/main" val="196116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C9BE65-3985-E18B-4081-707700A47969}"/>
              </a:ext>
            </a:extLst>
          </p:cNvPr>
          <p:cNvSpPr txBox="1"/>
          <p:nvPr/>
        </p:nvSpPr>
        <p:spPr>
          <a:xfrm>
            <a:off x="228600" y="1524000"/>
            <a:ext cx="8686798" cy="2459071"/>
          </a:xfrm>
          <a:prstGeom prst="rect">
            <a:avLst/>
          </a:prstGeom>
          <a:noFill/>
        </p:spPr>
        <p:txBody>
          <a:bodyPr wrap="square">
            <a:spAutoFit/>
          </a:bodyPr>
          <a:lstStyle/>
          <a:p>
            <a:r>
              <a:rPr lang="sr-Latn-RS" dirty="0"/>
              <a:t>J</a:t>
            </a:r>
            <a:r>
              <a:rPr lang="vi-VN" dirty="0"/>
              <a:t>edno od najznačajnijih ograničenja </a:t>
            </a:r>
            <a:r>
              <a:rPr lang="sr-Latn-RS" dirty="0"/>
              <a:t>sa kojima se s</a:t>
            </a:r>
            <a:r>
              <a:rPr lang="vi-VN" dirty="0"/>
              <a:t>uočava</a:t>
            </a:r>
            <a:r>
              <a:rPr lang="sr-Latn-RS" dirty="0"/>
              <a:t>ju osobe sa invaliditetom je problem pristupačnosti. U okviru ovog problema, posebno bitan element predstavlja pristupačnost saobraćaju.</a:t>
            </a:r>
          </a:p>
          <a:p>
            <a:endParaRPr lang="sr-Latn-RS" dirty="0"/>
          </a:p>
          <a:p>
            <a:r>
              <a:rPr lang="sr-Latn-RS" dirty="0"/>
              <a:t>Osobe sa invaliditetom imaju 10-30% manje putovanja u odnosu na ostatak populacije i njihova putovanja su zavisnija od drugih.</a:t>
            </a:r>
            <a:endParaRPr lang="en-US" dirty="0"/>
          </a:p>
        </p:txBody>
      </p:sp>
      <p:sp>
        <p:nvSpPr>
          <p:cNvPr id="3" name="TextBox 2">
            <a:extLst>
              <a:ext uri="{FF2B5EF4-FFF2-40B4-BE49-F238E27FC236}">
                <a16:creationId xmlns:a16="http://schemas.microsoft.com/office/drawing/2014/main" id="{E04DD31D-C789-D9F5-8A38-49DF607291A8}"/>
              </a:ext>
            </a:extLst>
          </p:cNvPr>
          <p:cNvSpPr txBox="1"/>
          <p:nvPr/>
        </p:nvSpPr>
        <p:spPr>
          <a:xfrm>
            <a:off x="228600" y="685800"/>
            <a:ext cx="8686799" cy="494751"/>
          </a:xfrm>
          <a:prstGeom prst="rect">
            <a:avLst/>
          </a:prstGeom>
          <a:noFill/>
        </p:spPr>
        <p:txBody>
          <a:bodyPr wrap="square" rtlCol="0">
            <a:spAutoFit/>
          </a:bodyPr>
          <a:lstStyle/>
          <a:p>
            <a:r>
              <a:rPr lang="sr-Latn-RS" sz="2400" b="1" dirty="0">
                <a:solidFill>
                  <a:schemeClr val="bg1"/>
                </a:solidFill>
              </a:rPr>
              <a:t>Uvod – Problem pristupačnosti i mobilnosti</a:t>
            </a:r>
            <a:endParaRPr lang="en-US" sz="2400" b="1" dirty="0">
              <a:solidFill>
                <a:schemeClr val="bg1"/>
              </a:solidFill>
            </a:endParaRPr>
          </a:p>
        </p:txBody>
      </p:sp>
      <p:sp>
        <p:nvSpPr>
          <p:cNvPr id="5" name="Rectangle: Rounded Corners 4">
            <a:extLst>
              <a:ext uri="{FF2B5EF4-FFF2-40B4-BE49-F238E27FC236}">
                <a16:creationId xmlns:a16="http://schemas.microsoft.com/office/drawing/2014/main" id="{435EF29D-F2EE-C102-2AC6-43B602E9B133}"/>
              </a:ext>
            </a:extLst>
          </p:cNvPr>
          <p:cNvSpPr/>
          <p:nvPr/>
        </p:nvSpPr>
        <p:spPr>
          <a:xfrm>
            <a:off x="228600" y="4326520"/>
            <a:ext cx="4343400" cy="1998080"/>
          </a:xfrm>
          <a:prstGeom prst="roundRect">
            <a:avLst/>
          </a:prstGeom>
          <a:noFill/>
          <a:ln>
            <a:solidFill>
              <a:srgbClr val="FF712C"/>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sr-Latn-RS" sz="1600" b="1" u="sng" dirty="0">
                <a:solidFill>
                  <a:srgbClr val="F99D25"/>
                </a:solidFill>
                <a:latin typeface="Arial" panose="020B0604020202020204" pitchFamily="34" charset="0"/>
                <a:ea typeface="Cambria" panose="02040503050406030204" pitchFamily="18" charset="0"/>
                <a:cs typeface="Arial" panose="020B0604020202020204" pitchFamily="34" charset="0"/>
              </a:rPr>
              <a:t>Sposobnost osoba sa invaliditetom da budu vozači</a:t>
            </a:r>
            <a:r>
              <a:rPr lang="sr-Cyrl-RS" sz="1600" b="1" u="sng" dirty="0">
                <a:solidFill>
                  <a:srgbClr val="F99D25"/>
                </a:solidFill>
                <a:latin typeface="Arial" panose="020B0604020202020204" pitchFamily="34" charset="0"/>
                <a:ea typeface="Cambria" panose="02040503050406030204" pitchFamily="18" charset="0"/>
                <a:cs typeface="Arial" panose="020B0604020202020204" pitchFamily="34" charset="0"/>
              </a:rPr>
              <a:t>:</a:t>
            </a:r>
            <a:endParaRPr lang="sr-Cyrl-RS" sz="1600" b="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F99D25"/>
                </a:solidFill>
                <a:latin typeface="Arial" panose="020B0604020202020204" pitchFamily="34" charset="0"/>
                <a:ea typeface="Cambria" panose="02040503050406030204" pitchFamily="18" charset="0"/>
                <a:cs typeface="Arial" panose="020B0604020202020204" pitchFamily="34" charset="0"/>
              </a:rPr>
              <a:t>NE</a:t>
            </a:r>
            <a:endParaRPr lang="sr-Cyrl-RS" sz="1600" b="1" i="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F99D25"/>
                </a:solidFill>
                <a:latin typeface="Arial" panose="020B0604020202020204" pitchFamily="34" charset="0"/>
                <a:ea typeface="Cambria" panose="02040503050406030204" pitchFamily="18" charset="0"/>
                <a:cs typeface="Arial" panose="020B0604020202020204" pitchFamily="34" charset="0"/>
              </a:rPr>
              <a:t>DA, pod istim uslovima</a:t>
            </a:r>
            <a:endParaRPr lang="sr-Cyrl-RS" sz="1600" b="1" i="1" dirty="0">
              <a:solidFill>
                <a:srgbClr val="F99D25"/>
              </a:solidFill>
              <a:latin typeface="Arial" panose="020B0604020202020204" pitchFamily="34" charset="0"/>
              <a:ea typeface="Cambria" panose="02040503050406030204" pitchFamily="18" charset="0"/>
              <a:cs typeface="Arial" panose="020B0604020202020204" pitchFamily="34" charset="0"/>
            </a:endParaRPr>
          </a:p>
          <a:p>
            <a:pPr marL="285750" indent="-285750">
              <a:buFont typeface="Arial" panose="020B0604020202020204" pitchFamily="34" charset="0"/>
              <a:buChar char="•"/>
            </a:pPr>
            <a:r>
              <a:rPr lang="sr-Latn-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DA</a:t>
            </a:r>
            <a:r>
              <a:rPr lang="sr-Cyrl-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 </a:t>
            </a:r>
            <a:r>
              <a:rPr lang="sr-Latn-RS" sz="1600" b="1" i="1" dirty="0">
                <a:solidFill>
                  <a:srgbClr val="000099"/>
                </a:solidFill>
                <a:latin typeface="Arial" panose="020B0604020202020204" pitchFamily="34" charset="0"/>
                <a:ea typeface="Cambria" panose="02040503050406030204" pitchFamily="18" charset="0"/>
                <a:cs typeface="Arial" panose="020B0604020202020204" pitchFamily="34" charset="0"/>
              </a:rPr>
              <a:t>ako se vozilo adaptira</a:t>
            </a:r>
            <a:endParaRPr lang="en-US" sz="1600" b="1" dirty="0">
              <a:solidFill>
                <a:srgbClr val="000099"/>
              </a:solidFill>
              <a:latin typeface="Arial" panose="020B0604020202020204" pitchFamily="34" charset="0"/>
              <a:ea typeface="Cambria" panose="02040503050406030204" pitchFamily="18" charset="0"/>
              <a:cs typeface="Arial" panose="020B0604020202020204" pitchFamily="34" charset="0"/>
            </a:endParaRPr>
          </a:p>
        </p:txBody>
      </p:sp>
      <p:sp>
        <p:nvSpPr>
          <p:cNvPr id="6" name="Rectangle: Rounded Corners 5">
            <a:extLst>
              <a:ext uri="{FF2B5EF4-FFF2-40B4-BE49-F238E27FC236}">
                <a16:creationId xmlns:a16="http://schemas.microsoft.com/office/drawing/2014/main" id="{E58C7829-65A4-9D31-0C00-7FA41D2D0F1F}"/>
              </a:ext>
            </a:extLst>
          </p:cNvPr>
          <p:cNvSpPr/>
          <p:nvPr/>
        </p:nvSpPr>
        <p:spPr>
          <a:xfrm>
            <a:off x="5514030" y="5528680"/>
            <a:ext cx="3401368" cy="795920"/>
          </a:xfrm>
          <a:prstGeom prst="roundRect">
            <a:avLst/>
          </a:prstGeom>
          <a:noFill/>
          <a:ln>
            <a:solidFill>
              <a:srgbClr val="0C6F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r-Cyrl-RS" sz="1800" b="1" dirty="0">
                <a:solidFill>
                  <a:srgbClr val="000099"/>
                </a:solidFill>
                <a:latin typeface="Arial" panose="020B0604020202020204" pitchFamily="34" charset="0"/>
                <a:ea typeface="Cambria" panose="02040503050406030204" pitchFamily="18" charset="0"/>
                <a:cs typeface="Arial" panose="020B0604020202020204" pitchFamily="34" charset="0"/>
              </a:rPr>
              <a:t>Особе са физичким инвалидитетом</a:t>
            </a:r>
            <a:endParaRPr lang="en-US" sz="1800" b="1" dirty="0">
              <a:solidFill>
                <a:srgbClr val="000099"/>
              </a:solidFill>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3473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3775393" cy="494751"/>
          </a:xfrm>
          <a:prstGeom prst="rect">
            <a:avLst/>
          </a:prstGeom>
          <a:noFill/>
        </p:spPr>
        <p:txBody>
          <a:bodyPr wrap="none" rtlCol="0">
            <a:spAutoFit/>
          </a:bodyPr>
          <a:lstStyle/>
          <a:p>
            <a:r>
              <a:rPr lang="sr-Latn-RS" sz="2400" b="1" dirty="0">
                <a:solidFill>
                  <a:schemeClr val="bg1"/>
                </a:solidFill>
              </a:rPr>
              <a:t>Podela sistema i uređaja</a:t>
            </a:r>
            <a:endParaRPr lang="en-US" sz="2400" b="1" dirty="0">
              <a:solidFill>
                <a:schemeClr val="bg1"/>
              </a:solidFill>
            </a:endParaRPr>
          </a:p>
        </p:txBody>
      </p:sp>
      <p:sp>
        <p:nvSpPr>
          <p:cNvPr id="3" name="Rectangle 2"/>
          <p:cNvSpPr/>
          <p:nvPr/>
        </p:nvSpPr>
        <p:spPr>
          <a:xfrm>
            <a:off x="228600" y="1524000"/>
            <a:ext cx="8686800" cy="4339650"/>
          </a:xfrm>
          <a:prstGeom prst="rect">
            <a:avLst/>
          </a:prstGeom>
        </p:spPr>
        <p:txBody>
          <a:bodyPr wrap="square">
            <a:spAutoFit/>
          </a:bodyPr>
          <a:lstStyle/>
          <a:p>
            <a:r>
              <a:rPr lang="sr-Latn-RS" dirty="0"/>
              <a:t>Sistemi i uređaji koji se ugrađuju u transportna sredstva sa ciljem unapređenja mobilnosti i bezbednosti osoba sa invaliditetom se mogu podeliti u sledećih pet kategorija:</a:t>
            </a:r>
          </a:p>
          <a:p>
            <a:endParaRPr lang="sr-Latn-RS" dirty="0"/>
          </a:p>
          <a:p>
            <a:pPr marL="457200" indent="-457200">
              <a:buFont typeface="+mj-lt"/>
              <a:buAutoNum type="arabicPeriod"/>
            </a:pPr>
            <a:r>
              <a:rPr lang="sr-Latn-RS" dirty="0"/>
              <a:t>Sistemi i uređaji za sedenje, pozicioniranje i pasivnu bezbednost vozača;</a:t>
            </a:r>
          </a:p>
          <a:p>
            <a:pPr marL="457200" indent="-457200">
              <a:buFont typeface="+mj-lt"/>
              <a:buAutoNum type="arabicPeriod"/>
            </a:pPr>
            <a:r>
              <a:rPr lang="sr-Latn-RS" dirty="0"/>
              <a:t>Sistemi i uređaji za upravljanje vozilom;</a:t>
            </a:r>
          </a:p>
          <a:p>
            <a:pPr marL="457200" indent="-457200">
              <a:buFont typeface="+mj-lt"/>
              <a:buAutoNum type="arabicPeriod"/>
            </a:pPr>
            <a:r>
              <a:rPr lang="sr-Latn-RS" dirty="0"/>
              <a:t>Sistemi i uređaji za kontrolu kočnica i akceleratora;</a:t>
            </a:r>
          </a:p>
          <a:p>
            <a:pPr marL="457200" indent="-457200">
              <a:buFont typeface="+mj-lt"/>
              <a:buAutoNum type="arabicPeriod"/>
            </a:pPr>
            <a:r>
              <a:rPr lang="sr-Latn-RS" dirty="0"/>
              <a:t>Kombinovani sistemi vožnje;</a:t>
            </a:r>
          </a:p>
          <a:p>
            <a:pPr marL="457200" indent="-457200">
              <a:buFont typeface="+mj-lt"/>
              <a:buAutoNum type="arabicPeriod"/>
            </a:pPr>
            <a:r>
              <a:rPr lang="sr-Latn-RS" dirty="0"/>
              <a:t>Pomoćni sistemi i uređaji.</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42181"/>
    </mc:Choice>
    <mc:Fallback xmlns="">
      <p:transition spd="slow" advTm="4218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78729"/>
          </a:xfrm>
          <a:prstGeom prst="rect">
            <a:avLst/>
          </a:prstGeom>
          <a:noFill/>
        </p:spPr>
        <p:txBody>
          <a:bodyPr wrap="square" rtlCol="0">
            <a:spAutoFit/>
          </a:bodyPr>
          <a:lstStyle/>
          <a:p>
            <a:r>
              <a:rPr lang="vi-VN" sz="2400" b="1" dirty="0">
                <a:solidFill>
                  <a:schemeClr val="bg1"/>
                </a:solidFill>
              </a:rPr>
              <a:t>Sistemi i uređaji za sedenje, pozicioniranje i pasivnu bezbednost vozača</a:t>
            </a:r>
            <a:endParaRPr lang="en-US" sz="2400" b="1" dirty="0">
              <a:solidFill>
                <a:schemeClr val="bg1"/>
              </a:solidFill>
            </a:endParaRPr>
          </a:p>
        </p:txBody>
      </p:sp>
      <p:sp>
        <p:nvSpPr>
          <p:cNvPr id="3" name="Rectangle 2"/>
          <p:cNvSpPr/>
          <p:nvPr/>
        </p:nvSpPr>
        <p:spPr>
          <a:xfrm>
            <a:off x="228600" y="1905000"/>
            <a:ext cx="8686800" cy="4339650"/>
          </a:xfrm>
          <a:prstGeom prst="rect">
            <a:avLst/>
          </a:prstGeom>
        </p:spPr>
        <p:txBody>
          <a:bodyPr wrap="square">
            <a:spAutoFit/>
          </a:bodyPr>
          <a:lstStyle/>
          <a:p>
            <a:r>
              <a:rPr lang="vi-VN" dirty="0"/>
              <a:t>Grupa ovih sistema i uređaja obezbeđuje osobama sa invaliditetom udoban položaj tela tokom vožnje, visok nivo pasivne bezbednosti, lakši ulazak i izlazak iz vozila, kao i lakše pozicioniranje u samom vozilu. U okviru ove grupe najzastupljeniji </a:t>
            </a:r>
            <a:r>
              <a:rPr lang="sr-Latn-RS" dirty="0"/>
              <a:t>u praksi </a:t>
            </a:r>
            <a:r>
              <a:rPr lang="vi-VN" dirty="0"/>
              <a:t>su sledeći sistemi i uređaji</a:t>
            </a:r>
            <a:r>
              <a:rPr lang="sr-Latn-RS" dirty="0"/>
              <a:t>:</a:t>
            </a:r>
          </a:p>
          <a:p>
            <a:endParaRPr lang="sr-Latn-RS" dirty="0"/>
          </a:p>
          <a:p>
            <a:pPr marL="457200" indent="-457200">
              <a:buFont typeface="Arial" pitchFamily="34" charset="0"/>
              <a:buChar char="•"/>
            </a:pPr>
            <a:r>
              <a:rPr lang="sr-Latn-RS" b="1" dirty="0"/>
              <a:t>Modifikovani sigurnosni pojasevi </a:t>
            </a:r>
            <a:r>
              <a:rPr lang="sr-Latn-RS" dirty="0"/>
              <a:t>- </a:t>
            </a:r>
            <a:r>
              <a:rPr lang="vi-VN" dirty="0"/>
              <a:t>Osobe sa invaliditetom koje vozilom upravljaju iz invalidskih kolica imaju potrebu za određenim modifikacijama sigurnosnog pojasa, kako bi se obezbedio pun efekat sigurnosnog pojasa. Razlog potrebe za vršenjem modifikacija je nemogućnost da pojas bude pripijen uz telo vozača, </a:t>
            </a:r>
            <a:r>
              <a:rPr lang="sr-Latn-RS" dirty="0"/>
              <a:t>kao </a:t>
            </a:r>
            <a:r>
              <a:rPr lang="vi-VN" dirty="0"/>
              <a:t>i problemi u samom procesu vezivanja sigurnosnog pojasa</a:t>
            </a:r>
            <a:r>
              <a:rPr lang="sr-Latn-RS" dirty="0"/>
              <a: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101468"/>
    </mc:Choice>
    <mc:Fallback xmlns="">
      <p:transition spd="slow" advTm="10146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78729"/>
          </a:xfrm>
          <a:prstGeom prst="rect">
            <a:avLst/>
          </a:prstGeom>
          <a:noFill/>
        </p:spPr>
        <p:txBody>
          <a:bodyPr wrap="square" rtlCol="0">
            <a:spAutoFit/>
          </a:bodyPr>
          <a:lstStyle/>
          <a:p>
            <a:r>
              <a:rPr lang="vi-VN" sz="2400" b="1" dirty="0">
                <a:solidFill>
                  <a:schemeClr val="bg1"/>
                </a:solidFill>
              </a:rPr>
              <a:t>Sistemi i uređaji za sedenje, pozicioniranje i pasivnu bezbednost vozača</a:t>
            </a:r>
            <a:endParaRPr lang="en-US" sz="2400" b="1" dirty="0">
              <a:solidFill>
                <a:schemeClr val="bg1"/>
              </a:solidFill>
            </a:endParaRPr>
          </a:p>
        </p:txBody>
      </p:sp>
      <p:sp>
        <p:nvSpPr>
          <p:cNvPr id="3" name="Rectangle 2"/>
          <p:cNvSpPr/>
          <p:nvPr/>
        </p:nvSpPr>
        <p:spPr>
          <a:xfrm>
            <a:off x="228600" y="1905000"/>
            <a:ext cx="8686800" cy="3600986"/>
          </a:xfrm>
          <a:prstGeom prst="rect">
            <a:avLst/>
          </a:prstGeom>
        </p:spPr>
        <p:txBody>
          <a:bodyPr wrap="square">
            <a:spAutoFit/>
          </a:bodyPr>
          <a:lstStyle/>
          <a:p>
            <a:pPr marL="457200" indent="-457200">
              <a:buFont typeface="Arial" pitchFamily="34" charset="0"/>
              <a:buChar char="•"/>
            </a:pPr>
            <a:r>
              <a:rPr lang="sr-Latn-RS" b="1" dirty="0"/>
              <a:t>Modifikacija rada vazdunšnih jastuka </a:t>
            </a:r>
            <a:r>
              <a:rPr lang="sr-Latn-RS" dirty="0"/>
              <a:t>- </a:t>
            </a:r>
            <a:r>
              <a:rPr lang="vi-VN" dirty="0"/>
              <a:t>Kod grupe osoba sa invaliditetom koje upravljaju vozilom iz invalidskih kolica postoji zabrinutost kako će aktivacija vazdušnih jastuka uticati na njihovu bezbednost, s obzirom na njihov povećan rizik povređivanja.</a:t>
            </a:r>
            <a:endParaRPr lang="en-US" dirty="0"/>
          </a:p>
          <a:p>
            <a:pPr marL="457200" indent="-457200">
              <a:buFont typeface="Arial" pitchFamily="34" charset="0"/>
              <a:buChar char="•"/>
            </a:pPr>
            <a:r>
              <a:rPr lang="en-US" dirty="0" err="1"/>
              <a:t>Kvalitetna</a:t>
            </a:r>
            <a:r>
              <a:rPr lang="en-US" dirty="0"/>
              <a:t> </a:t>
            </a:r>
            <a:r>
              <a:rPr lang="en-US" dirty="0" err="1"/>
              <a:t>modifikacija</a:t>
            </a:r>
            <a:r>
              <a:rPr lang="en-US" dirty="0"/>
              <a:t> </a:t>
            </a:r>
            <a:r>
              <a:rPr lang="en-US" dirty="0" err="1"/>
              <a:t>rada</a:t>
            </a:r>
            <a:r>
              <a:rPr lang="en-US" dirty="0"/>
              <a:t> </a:t>
            </a:r>
            <a:r>
              <a:rPr lang="en-US" dirty="0" err="1"/>
              <a:t>vazdu</a:t>
            </a:r>
            <a:r>
              <a:rPr lang="sr-Latn-RS" dirty="0" err="1"/>
              <a:t>šnih</a:t>
            </a:r>
            <a:r>
              <a:rPr lang="sr-Latn-RS" dirty="0"/>
              <a:t> jastuka i modifikacija sigurnosnog pojasa od izuzetnog je značaja za bezbednost putnika u vozilu.</a:t>
            </a:r>
          </a:p>
          <a:p>
            <a:pPr marL="457200" indent="-457200">
              <a:buFont typeface="Arial" pitchFamily="34" charset="0"/>
              <a:buChar char="•"/>
            </a:pPr>
            <a:r>
              <a:rPr lang="sr-Latn-RS" dirty="0"/>
              <a:t>Najbolji dokaz koliko je važno ispuniti oba ova zahteva predstavljaju kreš testovi.</a:t>
            </a:r>
          </a:p>
        </p:txBody>
      </p:sp>
    </p:spTree>
  </p:cSld>
  <p:clrMapOvr>
    <a:masterClrMapping/>
  </p:clrMapOvr>
  <mc:AlternateContent xmlns:mc="http://schemas.openxmlformats.org/markup-compatibility/2006" xmlns:p14="http://schemas.microsoft.com/office/powerpoint/2010/main">
    <mc:Choice Requires="p14">
      <p:transition spd="slow" p14:dur="2000" advTm="62065"/>
    </mc:Choice>
    <mc:Fallback xmlns="">
      <p:transition spd="slow" advTm="6206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78729"/>
          </a:xfrm>
          <a:prstGeom prst="rect">
            <a:avLst/>
          </a:prstGeom>
          <a:noFill/>
        </p:spPr>
        <p:txBody>
          <a:bodyPr wrap="square" rtlCol="0">
            <a:spAutoFit/>
          </a:bodyPr>
          <a:lstStyle/>
          <a:p>
            <a:r>
              <a:rPr lang="vi-VN" sz="2400" b="1" dirty="0">
                <a:solidFill>
                  <a:schemeClr val="bg1"/>
                </a:solidFill>
              </a:rPr>
              <a:t>Sistemi i uređaji za sedenje, pozicioniranje i pasivnu bezbednost vozača</a:t>
            </a:r>
            <a:endParaRPr lang="en-US" sz="2400" b="1" dirty="0">
              <a:solidFill>
                <a:schemeClr val="bg1"/>
              </a:solidFill>
            </a:endParaRPr>
          </a:p>
        </p:txBody>
      </p:sp>
      <p:pic>
        <p:nvPicPr>
          <p:cNvPr id="4" name="Picture 3"/>
          <p:cNvPicPr>
            <a:picLocks/>
          </p:cNvPicPr>
          <p:nvPr/>
        </p:nvPicPr>
        <p:blipFill>
          <a:blip r:embed="rId2" cstate="print"/>
          <a:stretch>
            <a:fillRect/>
          </a:stretch>
        </p:blipFill>
        <p:spPr>
          <a:xfrm>
            <a:off x="1219200" y="1664529"/>
            <a:ext cx="1554480" cy="4663440"/>
          </a:xfrm>
          <a:prstGeom prst="rect">
            <a:avLst/>
          </a:prstGeom>
        </p:spPr>
      </p:pic>
      <p:pic>
        <p:nvPicPr>
          <p:cNvPr id="5" name="Picture 4"/>
          <p:cNvPicPr>
            <a:picLocks/>
          </p:cNvPicPr>
          <p:nvPr/>
        </p:nvPicPr>
        <p:blipFill>
          <a:blip r:embed="rId3" cstate="print"/>
          <a:stretch>
            <a:fillRect/>
          </a:stretch>
        </p:blipFill>
        <p:spPr>
          <a:xfrm>
            <a:off x="6019800" y="1664529"/>
            <a:ext cx="1554480" cy="4663440"/>
          </a:xfrm>
          <a:prstGeom prst="rect">
            <a:avLst/>
          </a:prstGeom>
        </p:spPr>
      </p:pic>
      <p:sp>
        <p:nvSpPr>
          <p:cNvPr id="6" name="Multiply 5"/>
          <p:cNvSpPr/>
          <p:nvPr/>
        </p:nvSpPr>
        <p:spPr bwMode="auto">
          <a:xfrm>
            <a:off x="7696199" y="3447609"/>
            <a:ext cx="1097280" cy="1097280"/>
          </a:xfrm>
          <a:prstGeom prst="mathMultiply">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3" name="Group 12"/>
          <p:cNvGrpSpPr/>
          <p:nvPr/>
        </p:nvGrpSpPr>
        <p:grpSpPr>
          <a:xfrm>
            <a:off x="2985940" y="3454846"/>
            <a:ext cx="1365295" cy="1082806"/>
            <a:chOff x="2983820" y="3076575"/>
            <a:chExt cx="1365295" cy="1082806"/>
          </a:xfrm>
        </p:grpSpPr>
        <p:cxnSp>
          <p:nvCxnSpPr>
            <p:cNvPr id="8" name="Straight Connector 7"/>
            <p:cNvCxnSpPr/>
            <p:nvPr/>
          </p:nvCxnSpPr>
          <p:spPr bwMode="auto">
            <a:xfrm flipH="1" flipV="1">
              <a:off x="2983820" y="3691449"/>
              <a:ext cx="437452" cy="467932"/>
            </a:xfrm>
            <a:prstGeom prst="line">
              <a:avLst/>
            </a:prstGeom>
            <a:noFill/>
            <a:ln w="98425" cap="flat" cmpd="sng" algn="ctr">
              <a:solidFill>
                <a:srgbClr val="00B050"/>
              </a:solidFill>
              <a:prstDash val="solid"/>
              <a:round/>
              <a:headEnd type="none" w="med" len="med"/>
              <a:tailEnd type="none" w="med" len="med"/>
            </a:ln>
            <a:effectLst/>
          </p:spPr>
        </p:cxnSp>
        <p:cxnSp>
          <p:nvCxnSpPr>
            <p:cNvPr id="11" name="Straight Connector 10"/>
            <p:cNvCxnSpPr/>
            <p:nvPr/>
          </p:nvCxnSpPr>
          <p:spPr bwMode="auto">
            <a:xfrm flipV="1">
              <a:off x="3373647" y="3076575"/>
              <a:ext cx="975468" cy="1066800"/>
            </a:xfrm>
            <a:prstGeom prst="line">
              <a:avLst/>
            </a:prstGeom>
            <a:noFill/>
            <a:ln w="98425" cap="flat" cmpd="sng" algn="ctr">
              <a:solidFill>
                <a:srgbClr val="00B050"/>
              </a:solidFill>
              <a:prstDash val="solid"/>
              <a:round/>
              <a:headEnd type="none" w="med" len="med"/>
              <a:tailEnd type="none" w="med" len="med"/>
            </a:ln>
            <a:effectLst/>
          </p:spPr>
        </p:cxnSp>
      </p:grpSp>
      <p:sp>
        <p:nvSpPr>
          <p:cNvPr id="14" name="TextBox 13"/>
          <p:cNvSpPr txBox="1"/>
          <p:nvPr/>
        </p:nvSpPr>
        <p:spPr>
          <a:xfrm>
            <a:off x="2924260" y="5257800"/>
            <a:ext cx="2944960" cy="797078"/>
          </a:xfrm>
          <a:prstGeom prst="rect">
            <a:avLst/>
          </a:prstGeom>
          <a:noFill/>
        </p:spPr>
        <p:txBody>
          <a:bodyPr wrap="square" rtlCol="0">
            <a:spAutoFit/>
          </a:bodyPr>
          <a:lstStyle/>
          <a:p>
            <a:r>
              <a:rPr lang="sr-Latn-RS" dirty="0"/>
              <a:t>Telo vozača zaustavlja samo pojas !!!</a:t>
            </a:r>
            <a:endParaRPr lang="en-US" dirty="0"/>
          </a:p>
        </p:txBody>
      </p:sp>
      <p:sp>
        <p:nvSpPr>
          <p:cNvPr id="15" name="Oval 14"/>
          <p:cNvSpPr/>
          <p:nvPr/>
        </p:nvSpPr>
        <p:spPr bwMode="auto">
          <a:xfrm>
            <a:off x="6004368" y="3988246"/>
            <a:ext cx="1188720" cy="2286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extLst>
      <p:ext uri="{BB962C8B-B14F-4D97-AF65-F5344CB8AC3E}">
        <p14:creationId xmlns:p14="http://schemas.microsoft.com/office/powerpoint/2010/main" val="2931371850"/>
      </p:ext>
    </p:extLst>
  </p:cSld>
  <p:clrMapOvr>
    <a:masterClrMapping/>
  </p:clrMapOvr>
  <mc:AlternateContent xmlns:mc="http://schemas.openxmlformats.org/markup-compatibility/2006" xmlns:p14="http://schemas.microsoft.com/office/powerpoint/2010/main">
    <mc:Choice Requires="p14">
      <p:transition spd="slow" p14:dur="2000" advTm="187398"/>
    </mc:Choice>
    <mc:Fallback xmlns="">
      <p:transition spd="slow" advTm="18739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686799" cy="978729"/>
          </a:xfrm>
          <a:prstGeom prst="rect">
            <a:avLst/>
          </a:prstGeom>
          <a:noFill/>
        </p:spPr>
        <p:txBody>
          <a:bodyPr wrap="square" rtlCol="0">
            <a:spAutoFit/>
          </a:bodyPr>
          <a:lstStyle/>
          <a:p>
            <a:r>
              <a:rPr lang="vi-VN" sz="2400" b="1" dirty="0">
                <a:solidFill>
                  <a:schemeClr val="bg1"/>
                </a:solidFill>
              </a:rPr>
              <a:t>Sistemi i uređaji za sedenje, pozicioniranje i pasivnu bezbednost vozača</a:t>
            </a:r>
            <a:endParaRPr lang="en-US" sz="2400" b="1" dirty="0">
              <a:solidFill>
                <a:schemeClr val="bg1"/>
              </a:solidFill>
            </a:endParaRPr>
          </a:p>
        </p:txBody>
      </p:sp>
      <p:sp>
        <p:nvSpPr>
          <p:cNvPr id="3" name="Rectangle 2"/>
          <p:cNvSpPr/>
          <p:nvPr/>
        </p:nvSpPr>
        <p:spPr>
          <a:xfrm>
            <a:off x="228600" y="1905000"/>
            <a:ext cx="8686800" cy="2769989"/>
          </a:xfrm>
          <a:prstGeom prst="rect">
            <a:avLst/>
          </a:prstGeom>
        </p:spPr>
        <p:txBody>
          <a:bodyPr wrap="square">
            <a:spAutoFit/>
          </a:bodyPr>
          <a:lstStyle/>
          <a:p>
            <a:pPr marL="457200" indent="-457200">
              <a:buFont typeface="Arial" pitchFamily="34" charset="0"/>
              <a:buChar char="•"/>
            </a:pPr>
            <a:r>
              <a:rPr lang="sr-Latn-RS" b="1" dirty="0"/>
              <a:t>Ugradnja ulazno/izlaznih rampi i liftova </a:t>
            </a:r>
            <a:r>
              <a:rPr lang="sr-Latn-RS" dirty="0"/>
              <a:t>- </a:t>
            </a:r>
            <a:r>
              <a:rPr lang="vi-VN" dirty="0"/>
              <a:t>Ova modifikacija vozila služi za olakšavanje ulaska i izlaska osoba sa invaliditetom u </a:t>
            </a:r>
            <a:r>
              <a:rPr lang="sr-Latn-RS" dirty="0"/>
              <a:t>transportna sredstva</a:t>
            </a:r>
            <a:r>
              <a:rPr lang="vi-VN" dirty="0"/>
              <a:t>.</a:t>
            </a:r>
            <a:endParaRPr lang="sr-Latn-RS" dirty="0"/>
          </a:p>
          <a:p>
            <a:pPr marL="457200" indent="-457200">
              <a:buFont typeface="Arial" pitchFamily="34" charset="0"/>
              <a:buChar char="•"/>
            </a:pPr>
            <a:r>
              <a:rPr lang="sr-Latn-RS" b="1" dirty="0"/>
              <a:t>Spuštanje poda vozila </a:t>
            </a:r>
            <a:r>
              <a:rPr lang="sr-Latn-RS" dirty="0"/>
              <a:t>- </a:t>
            </a:r>
            <a:r>
              <a:rPr lang="vi-VN" dirty="0"/>
              <a:t>Razlog za ovu modifikaciju</a:t>
            </a:r>
            <a:r>
              <a:rPr lang="sr-Latn-RS" dirty="0"/>
              <a:t> transportnog sredstva</a:t>
            </a:r>
            <a:r>
              <a:rPr lang="vi-VN" dirty="0"/>
              <a:t> je omogućavanje optimalne visine pogleda prilikom vožnje, s obzirom da je položaj sedenja u invalidskim kolicima viši u odnosu na standardno sedište </a:t>
            </a:r>
            <a:endParaRPr lang="en-US" dirty="0"/>
          </a:p>
        </p:txBody>
      </p:sp>
    </p:spTree>
    <p:extLst>
      <p:ext uri="{BB962C8B-B14F-4D97-AF65-F5344CB8AC3E}">
        <p14:creationId xmlns:p14="http://schemas.microsoft.com/office/powerpoint/2010/main" val="3037990187"/>
      </p:ext>
    </p:extLst>
  </p:cSld>
  <p:clrMapOvr>
    <a:masterClrMapping/>
  </p:clrMapOvr>
  <mc:AlternateContent xmlns:mc="http://schemas.openxmlformats.org/markup-compatibility/2006" xmlns:p14="http://schemas.microsoft.com/office/powerpoint/2010/main">
    <mc:Choice Requires="p14">
      <p:transition spd="slow" p14:dur="2000" advTm="79616"/>
    </mc:Choice>
    <mc:Fallback xmlns="">
      <p:transition spd="slow" advTm="79616"/>
    </mc:Fallback>
  </mc:AlternateContent>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3516</TotalTime>
  <Words>1534</Words>
  <Application>Microsoft Office PowerPoint</Application>
  <PresentationFormat>On-screen Show (4:3)</PresentationFormat>
  <Paragraphs>97</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Cambria</vt:lpstr>
      <vt:lpstr>Tahoma</vt:lpstr>
      <vt:lpstr>Times New Roman</vt:lpstr>
      <vt:lpstr>Wingdings</vt:lpstr>
      <vt:lpstr>Textured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342</cp:revision>
  <dcterms:created xsi:type="dcterms:W3CDTF">2006-01-31T15:10:17Z</dcterms:created>
  <dcterms:modified xsi:type="dcterms:W3CDTF">2025-06-21T07:06:54Z</dcterms:modified>
</cp:coreProperties>
</file>