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5" r:id="rId20"/>
    <p:sldId id="272" r:id="rId21"/>
    <p:sldId id="273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1" autoAdjust="0"/>
  </p:normalViewPr>
  <p:slideViewPr>
    <p:cSldViewPr>
      <p:cViewPr varScale="1">
        <p:scale>
          <a:sx n="89" d="100"/>
          <a:sy n="89" d="100"/>
        </p:scale>
        <p:origin x="91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8DAE-B59A-4A13-A403-A5EF9BCFA479}" type="datetimeFigureOut">
              <a:rPr lang="sr-Cyrl-RS" smtClean="0"/>
              <a:t>20.08.2020.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E3642-F446-4DCF-85BF-56DDBB03CF9C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6853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Prilikom sudara prvo prednje kvačilo apsorbuje jedan deo kolizione energije kroz</a:t>
            </a:r>
          </a:p>
          <a:p>
            <a:r>
              <a:rPr lang="vi-VN" dirty="0" smtClean="0"/>
              <a:t>vozni i potisni uređaj. Ako sila nastavi da raste, svornjaci na smicanje i prednje</a:t>
            </a:r>
          </a:p>
          <a:p>
            <a:r>
              <a:rPr lang="vi-VN" dirty="0" smtClean="0"/>
              <a:t>kvačilo se potiskuju zajedno sa pločom kvačila u predviđenu šupljinu ispod kabine</a:t>
            </a:r>
          </a:p>
          <a:p>
            <a:r>
              <a:rPr lang="vi-VN" dirty="0" smtClean="0"/>
              <a:t>vozača.</a:t>
            </a:r>
          </a:p>
          <a:p>
            <a:r>
              <a:rPr lang="vi-VN" dirty="0" smtClean="0"/>
              <a:t>Zatim, sudarni odbojnici služe kao apsorpcija energije. Oni su konstruisani tako, da</a:t>
            </a:r>
          </a:p>
          <a:p>
            <a:r>
              <a:rPr lang="vi-VN" dirty="0" smtClean="0"/>
              <a:t>se ciljano deformišu. Pored toga, nazubljena prednja strana sudarnog odbojnika</a:t>
            </a:r>
          </a:p>
          <a:p>
            <a:r>
              <a:rPr lang="vi-VN" dirty="0" smtClean="0"/>
              <a:t>sprečava, da se penje preko sudarenih vozila.</a:t>
            </a:r>
          </a:p>
          <a:p>
            <a:r>
              <a:rPr lang="vi-VN" dirty="0" smtClean="0"/>
              <a:t>Ako sudarni odbojnik nije više dovoljan, da apsorbuje kolizionu energiju, sudarne</a:t>
            </a:r>
          </a:p>
          <a:p>
            <a:r>
              <a:rPr lang="vi-VN" dirty="0" smtClean="0"/>
              <a:t>kutije i sudarni zid se koriste da preuzmu preostali deo energije. Sudarni zid je tako</a:t>
            </a:r>
          </a:p>
          <a:p>
            <a:r>
              <a:rPr lang="vi-VN" dirty="0" smtClean="0"/>
              <a:t>konstruisan, da sedište vozača i pult vozača ostaju uglavnom nepromenjeni.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12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8519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31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146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13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41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1 </a:t>
            </a:r>
            <a:r>
              <a:rPr lang="vi-VN" dirty="0" smtClean="0"/>
              <a:t>Puni točak s kočionim diskom</a:t>
            </a:r>
            <a:endParaRPr lang="sr-Latn-RS" dirty="0" smtClean="0"/>
          </a:p>
          <a:p>
            <a:r>
              <a:rPr lang="vi-VN" dirty="0" smtClean="0"/>
              <a:t>2 Ventilacija vučnog motora</a:t>
            </a:r>
          </a:p>
          <a:p>
            <a:r>
              <a:rPr lang="vi-VN" dirty="0" smtClean="0"/>
              <a:t>3 Sekundarno ogibljenje /sekundarni nivo</a:t>
            </a:r>
          </a:p>
          <a:p>
            <a:r>
              <a:rPr lang="vi-VN" dirty="0" smtClean="0"/>
              <a:t>4 Ram obrtnog postolja</a:t>
            </a:r>
          </a:p>
          <a:p>
            <a:r>
              <a:rPr lang="vi-VN" dirty="0" smtClean="0"/>
              <a:t>5 Vučni motor</a:t>
            </a:r>
            <a:endParaRPr lang="sr-Latn-RS" dirty="0" smtClean="0"/>
          </a:p>
          <a:p>
            <a:r>
              <a:rPr lang="vi-VN" dirty="0" smtClean="0"/>
              <a:t>6 Zaštita voza Indusi </a:t>
            </a:r>
            <a:endParaRPr lang="sr-Latn-RS" dirty="0" smtClean="0"/>
          </a:p>
          <a:p>
            <a:r>
              <a:rPr lang="vi-VN" dirty="0" smtClean="0"/>
              <a:t>7 Nosač zaštite voza</a:t>
            </a:r>
          </a:p>
          <a:p>
            <a:r>
              <a:rPr lang="vi-VN" dirty="0" smtClean="0"/>
              <a:t>8 Rezervoar za ulje uređaja za</a:t>
            </a:r>
          </a:p>
          <a:p>
            <a:r>
              <a:rPr lang="vi-VN" dirty="0" smtClean="0"/>
              <a:t>podmazivanje venaca točkova</a:t>
            </a:r>
            <a:endParaRPr lang="sr-Latn-RS" dirty="0" smtClean="0"/>
          </a:p>
          <a:p>
            <a:r>
              <a:rPr lang="pl-PL" dirty="0" smtClean="0"/>
              <a:t>9 Cev uređaja za peskaranje</a:t>
            </a:r>
          </a:p>
          <a:p>
            <a:r>
              <a:rPr lang="vi-VN" dirty="0" smtClean="0"/>
              <a:t>10 Prenosnik osovinskog sklopa</a:t>
            </a:r>
            <a:endParaRPr lang="sr-Latn-RS" dirty="0" smtClean="0"/>
          </a:p>
          <a:p>
            <a:r>
              <a:rPr lang="vi-VN" dirty="0" smtClean="0"/>
              <a:t>11 Primarni nivo</a:t>
            </a:r>
            <a:endParaRPr lang="sr-Latn-RS" dirty="0" smtClean="0"/>
          </a:p>
          <a:p>
            <a:r>
              <a:rPr lang="vi-VN" dirty="0" smtClean="0"/>
              <a:t>12 Pneumatski opružni sistem</a:t>
            </a:r>
            <a:endParaRPr lang="sr-Latn-RS" dirty="0" smtClean="0"/>
          </a:p>
          <a:p>
            <a:r>
              <a:rPr lang="vi-VN" dirty="0" smtClean="0"/>
              <a:t>13 Konfiguracija na osovini</a:t>
            </a:r>
          </a:p>
          <a:p>
            <a:endParaRPr lang="vi-VN" dirty="0" smtClean="0"/>
          </a:p>
          <a:p>
            <a:r>
              <a:rPr lang="vi-VN" dirty="0" smtClean="0"/>
              <a:t>Pogonsko obrtno postolje vozila poseduje po dve pogonske jedinice. Pogonska</a:t>
            </a:r>
          </a:p>
          <a:p>
            <a:r>
              <a:rPr lang="vi-VN" dirty="0" smtClean="0"/>
              <a:t>jedinica se sastoji od vučnog motora, prenosnog mehanizma seta točkova i</a:t>
            </a:r>
          </a:p>
          <a:p>
            <a:r>
              <a:rPr lang="vi-VN" dirty="0" smtClean="0"/>
              <a:t>klinastog gumenog paketa kvačila. Asinhroni vučni motor se napaja trofaznom</a:t>
            </a:r>
          </a:p>
          <a:p>
            <a:r>
              <a:rPr lang="vi-VN" dirty="0" smtClean="0"/>
              <a:t>strujom i dostiže odgovarajući obrtni moment. Obrtni moment se prenosi</a:t>
            </a:r>
          </a:p>
          <a:p>
            <a:r>
              <a:rPr lang="vi-VN" dirty="0" smtClean="0"/>
              <a:t>membranskim kvačilom na prenosni mehanizam seta točkova, odakle se preko</a:t>
            </a:r>
          </a:p>
          <a:p>
            <a:r>
              <a:rPr lang="vi-VN" dirty="0" smtClean="0"/>
              <a:t>klinastog gumenog paketa kvačila prenosi na vratilo seta točkova.</a:t>
            </a:r>
          </a:p>
          <a:p>
            <a:r>
              <a:rPr lang="vi-VN" dirty="0" smtClean="0"/>
              <a:t>Sva okretna postolja vozila poseduju po dva sistema ogibljenja.</a:t>
            </a:r>
          </a:p>
          <a:p>
            <a:r>
              <a:rPr lang="vi-VN" dirty="0" smtClean="0"/>
              <a:t>Primarno ogibljenje obezbeđuje fleksibilno i zvučno izolovao uležištenje osovina</a:t>
            </a:r>
          </a:p>
          <a:p>
            <a:r>
              <a:rPr lang="vi-VN" dirty="0" smtClean="0"/>
              <a:t>pomoću vijčane opruge. Podršku predstavljaju primarni amortizer i vođica osovine.</a:t>
            </a:r>
          </a:p>
          <a:p>
            <a:r>
              <a:rPr lang="vi-VN" dirty="0" smtClean="0"/>
              <a:t>Prvi stepen sistema opruga kompenzuje radijalne i aksijalne sile između osovina i</a:t>
            </a:r>
          </a:p>
          <a:p>
            <a:r>
              <a:rPr lang="vi-VN" dirty="0" smtClean="0"/>
              <a:t>koloseka.</a:t>
            </a:r>
          </a:p>
          <a:p>
            <a:r>
              <a:rPr lang="vi-VN" dirty="0" smtClean="0"/>
              <a:t>Primarno ogibljenje na taj način osigurava bezbednu vožnju i stabilnost vozila i</a:t>
            </a:r>
          </a:p>
          <a:p>
            <a:r>
              <a:rPr lang="vi-VN" dirty="0" smtClean="0"/>
              <a:t>doprinosi smanjenju habanja na točku i šini. Sekundarno ogibljenje je sistem</a:t>
            </a:r>
          </a:p>
          <a:p>
            <a:r>
              <a:rPr lang="vi-VN" dirty="0" smtClean="0"/>
              <a:t>vazdušne opruge za regulisanje nivoa, koji kompenzuje sile između obrtnog</a:t>
            </a:r>
          </a:p>
          <a:p>
            <a:r>
              <a:rPr lang="vi-VN" dirty="0" smtClean="0"/>
              <a:t>postolja i kolskog sanduka i kao drugi stepen sistema opruga obezbeđuje udobnost</a:t>
            </a:r>
          </a:p>
          <a:p>
            <a:r>
              <a:rPr lang="vi-VN" dirty="0" smtClean="0"/>
              <a:t>vožnje u vozilu. Kod pogonskog obrtnog postolja i kod slobodnog obrtnog postolja</a:t>
            </a:r>
          </a:p>
          <a:p>
            <a:r>
              <a:rPr lang="vi-VN" dirty="0" smtClean="0"/>
              <a:t>kolski sanduci leže na jednoj prečci, koja se amortizuje od dva opružna lonca,</a:t>
            </a:r>
          </a:p>
          <a:p>
            <a:r>
              <a:rPr lang="vi-VN" dirty="0" smtClean="0"/>
              <a:t>vertikalnih amortizera, amortizera za poprečne oscilacije i stabilizatora. Jakobs</a:t>
            </a:r>
          </a:p>
          <a:p>
            <a:r>
              <a:rPr lang="vi-VN" dirty="0" smtClean="0"/>
              <a:t>obrtno postolje poseduje četiri opružna lonca, koji su direktno povezani sa kolskim</a:t>
            </a:r>
          </a:p>
          <a:p>
            <a:r>
              <a:rPr lang="vi-VN" dirty="0" smtClean="0"/>
              <a:t>sandukom.</a:t>
            </a:r>
          </a:p>
          <a:p>
            <a:r>
              <a:rPr lang="vi-VN" dirty="0" smtClean="0"/>
              <a:t>Pogonsko okretno postolje se koči elektrodinamički (&amp; 4.14.1.1 / 83). Ako</a:t>
            </a:r>
          </a:p>
          <a:p>
            <a:r>
              <a:rPr lang="vi-VN" dirty="0" smtClean="0"/>
              <a:t>elektrodinamička kočnica ne može sama stvoriti potrebnu silu kočenja,</a:t>
            </a:r>
          </a:p>
          <a:p>
            <a:r>
              <a:rPr lang="vi-VN" dirty="0" smtClean="0"/>
              <a:t>pneumatska kočnica pruža nedostajuću silu kočenja. Pneumatska kočnica se</a:t>
            </a:r>
          </a:p>
          <a:p>
            <a:r>
              <a:rPr lang="vi-VN" dirty="0" smtClean="0"/>
              <a:t>sastoji od kočionih diskova za točkove sa kočionim diskovima, kleštima kočnice i</a:t>
            </a:r>
          </a:p>
          <a:p>
            <a:r>
              <a:rPr lang="vi-VN" dirty="0" smtClean="0"/>
              <a:t>opružnog mehanizma. Po osovini su montirana dvoja klešta kočnice sa opružnim</a:t>
            </a:r>
          </a:p>
          <a:p>
            <a:r>
              <a:rPr lang="vi-VN" dirty="0" smtClean="0"/>
              <a:t>mehanizmom.</a:t>
            </a:r>
          </a:p>
          <a:p>
            <a:r>
              <a:rPr lang="vi-VN" dirty="0" smtClean="0"/>
              <a:t>Vučne i kočne sile se prenose na pričvršćenu prečku na karoseriju vagona. Prečka</a:t>
            </a:r>
          </a:p>
          <a:p>
            <a:r>
              <a:rPr lang="vi-VN" dirty="0" smtClean="0"/>
              <a:t>je povezana sa okretnim postoljem preko jedne lemniskate, dve uzdužne spone i</a:t>
            </a:r>
          </a:p>
          <a:p>
            <a:r>
              <a:rPr lang="vi-VN" dirty="0" smtClean="0"/>
              <a:t>jednog zglobnog svornjaka. Dve uzdužne spone su povezane sa ramom okretnog</a:t>
            </a:r>
          </a:p>
          <a:p>
            <a:r>
              <a:rPr lang="vi-VN" dirty="0" smtClean="0"/>
              <a:t>postolja na po jednom kraju i zahvataju sa drugim krajem u lemniskatu. Lemniskata</a:t>
            </a:r>
          </a:p>
          <a:p>
            <a:r>
              <a:rPr lang="vi-VN" dirty="0" smtClean="0"/>
              <a:t>je direktno povezana sa zglobnim svornjakom koji je pričvršćen zavrtnjima na</a:t>
            </a:r>
          </a:p>
          <a:p>
            <a:r>
              <a:rPr lang="vi-VN" dirty="0" smtClean="0"/>
              <a:t>prečki i prenosi tako nastale snage kretanja na karoseriju vagona</a:t>
            </a:r>
          </a:p>
          <a:p>
            <a:endParaRPr lang="vi-VN" dirty="0" smtClean="0"/>
          </a:p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15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5136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1 Električni priključci</a:t>
            </a:r>
          </a:p>
          <a:p>
            <a:r>
              <a:rPr lang="sr-Latn-RS" dirty="0" smtClean="0"/>
              <a:t>2 Ram </a:t>
            </a:r>
            <a:br>
              <a:rPr lang="sr-Latn-RS" dirty="0" smtClean="0"/>
            </a:br>
            <a:r>
              <a:rPr lang="sr-Latn-RS" dirty="0" smtClean="0"/>
              <a:t>3 Sekundarni stepen/sekundarno ogibljenje</a:t>
            </a:r>
          </a:p>
          <a:p>
            <a:r>
              <a:rPr lang="sr-Latn-RS" dirty="0" smtClean="0"/>
              <a:t>4 Sekundarni amortizer</a:t>
            </a:r>
          </a:p>
          <a:p>
            <a:r>
              <a:rPr lang="sr-Latn-RS" dirty="0" smtClean="0"/>
              <a:t>5 Jedinica klešta kočnice</a:t>
            </a:r>
          </a:p>
          <a:p>
            <a:r>
              <a:rPr lang="sr-Latn-RS" dirty="0" smtClean="0"/>
              <a:t>oscilacije</a:t>
            </a:r>
          </a:p>
          <a:p>
            <a:r>
              <a:rPr lang="sr-Latn-RS" dirty="0" smtClean="0"/>
              <a:t>6 Puni točak s kočionim diskom</a:t>
            </a:r>
          </a:p>
          <a:p>
            <a:r>
              <a:rPr lang="sr-Latn-RS" dirty="0" smtClean="0"/>
              <a:t>7 Osovina prikolice</a:t>
            </a:r>
          </a:p>
          <a:p>
            <a:r>
              <a:rPr lang="sr-Latn-RS" dirty="0" smtClean="0"/>
              <a:t>8 Stabilizator</a:t>
            </a:r>
          </a:p>
          <a:p>
            <a:r>
              <a:rPr lang="sr-Latn-RS" dirty="0" smtClean="0"/>
              <a:t>9 Primarni amortizer</a:t>
            </a:r>
          </a:p>
          <a:p>
            <a:r>
              <a:rPr lang="sr-Latn-RS" dirty="0" smtClean="0"/>
              <a:t>10 Primarno ogibljenje</a:t>
            </a:r>
          </a:p>
          <a:p>
            <a:r>
              <a:rPr lang="sr-Latn-RS" dirty="0" smtClean="0"/>
              <a:t>11 Amortizer za poprečne</a:t>
            </a:r>
          </a:p>
          <a:p>
            <a:r>
              <a:rPr lang="sr-Latn-RS" dirty="0" smtClean="0"/>
              <a:t>12 Raspored osovina</a:t>
            </a:r>
          </a:p>
          <a:p>
            <a:r>
              <a:rPr lang="vi-VN" dirty="0" smtClean="0"/>
              <a:t>Jakobs obrtno postolje oslanja na jedno obrtno postolje 2 kolska sanduka, koji</a:t>
            </a:r>
          </a:p>
          <a:p>
            <a:r>
              <a:rPr lang="vi-VN" dirty="0" smtClean="0"/>
              <a:t>slede jedan za drugim. Time se kod dužih vozila smanjuje broj obrtnih postolja.</a:t>
            </a:r>
          </a:p>
          <a:p>
            <a:r>
              <a:rPr lang="vi-VN" dirty="0" smtClean="0"/>
              <a:t>Jakobs obrtno postolje ima elektrodinamičko kočenje (&amp; 4.14.1.1 / 83). Ako</a:t>
            </a:r>
          </a:p>
          <a:p>
            <a:r>
              <a:rPr lang="vi-VN" dirty="0" smtClean="0"/>
              <a:t>elektrodinamička kočnica ne može sama stvoriti potrebnu silu kočenja,</a:t>
            </a:r>
          </a:p>
          <a:p>
            <a:r>
              <a:rPr lang="vi-VN" dirty="0" smtClean="0"/>
              <a:t>pneumatska kočnica pruža nedostajuću silu kočenja. Pneumatska kočnica se</a:t>
            </a:r>
          </a:p>
          <a:p>
            <a:r>
              <a:rPr lang="vi-VN" dirty="0" smtClean="0"/>
              <a:t>sastoji od kočionih diskova za točkove sa kočionim diskovima, kleštima kočnice i</a:t>
            </a:r>
          </a:p>
          <a:p>
            <a:r>
              <a:rPr lang="vi-VN" dirty="0" smtClean="0"/>
              <a:t>opružnog mehanizma.</a:t>
            </a:r>
          </a:p>
          <a:p>
            <a:r>
              <a:rPr lang="vi-VN" dirty="0" smtClean="0"/>
              <a:t>Vučna i kočiona sila se prenose preko konstrukcije iz lemniskate, uzdužnih spona i</a:t>
            </a:r>
          </a:p>
          <a:p>
            <a:r>
              <a:rPr lang="vi-VN" dirty="0" smtClean="0"/>
              <a:t>zglobnih svornjaka. Dve uzdužne spone su povezane sa ramom okretnog postolja</a:t>
            </a:r>
          </a:p>
          <a:p>
            <a:r>
              <a:rPr lang="vi-VN" dirty="0" smtClean="0"/>
              <a:t>na po jednom kraju i zahvataju sa drugim krajem u lemniskatu. Lemniskata je</a:t>
            </a:r>
          </a:p>
          <a:p>
            <a:r>
              <a:rPr lang="vi-VN" dirty="0" smtClean="0"/>
              <a:t>direktno povezana sa zglobnim svornjakom koji je pričvršćen zavrtnjima na spoju</a:t>
            </a:r>
          </a:p>
          <a:p>
            <a:r>
              <a:rPr lang="vi-VN" dirty="0" smtClean="0"/>
              <a:t>sanduka vagona (nosač zgloba između karoserije vagona) i prenosi tako nastale</a:t>
            </a:r>
          </a:p>
          <a:p>
            <a:r>
              <a:rPr lang="vi-VN" dirty="0" smtClean="0"/>
              <a:t>snage kretanja na karoseriju vagona.</a:t>
            </a:r>
            <a:endParaRPr lang="sr-Latn-RS" dirty="0" smtClean="0"/>
          </a:p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17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4399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Jakobs obrtno postolje ima elektrodinamičko kočenje (&amp; 4.14.1.1 / 83). Ako</a:t>
            </a:r>
          </a:p>
          <a:p>
            <a:r>
              <a:rPr lang="vi-VN" dirty="0" smtClean="0"/>
              <a:t>elektrodinamička kočnica ne može sama stvoriti potrebnu silu kočenja,</a:t>
            </a:r>
          </a:p>
          <a:p>
            <a:r>
              <a:rPr lang="vi-VN" dirty="0" smtClean="0"/>
              <a:t>pneumatska kočnica pruža nedostajuću silu kočenja. Pneumatska kočnica se</a:t>
            </a:r>
          </a:p>
          <a:p>
            <a:r>
              <a:rPr lang="vi-VN" dirty="0" smtClean="0"/>
              <a:t>sastoji od kočionih diskova za točkove sa kočionim diskovima, kleštima kočnice i</a:t>
            </a:r>
          </a:p>
          <a:p>
            <a:r>
              <a:rPr lang="vi-VN" dirty="0" smtClean="0"/>
              <a:t>opružnog mehanizma.</a:t>
            </a:r>
          </a:p>
          <a:p>
            <a:r>
              <a:rPr lang="vi-VN" dirty="0" smtClean="0"/>
              <a:t>Vučna i kočiona sila se prenose preko konstrukcije iz lemniskate, uzdužnih spona i</a:t>
            </a:r>
          </a:p>
          <a:p>
            <a:r>
              <a:rPr lang="vi-VN" dirty="0" smtClean="0"/>
              <a:t>zglobnih svornjaka. Dve uzdužne spone su povezane sa ramom okretnog postolja</a:t>
            </a:r>
          </a:p>
          <a:p>
            <a:r>
              <a:rPr lang="vi-VN" dirty="0" smtClean="0"/>
              <a:t>na po jednom kraju i zahvataju sa drugim krajem u lemniskatu. Lemniskata je</a:t>
            </a:r>
          </a:p>
          <a:p>
            <a:r>
              <a:rPr lang="vi-VN" dirty="0" smtClean="0"/>
              <a:t>direktno povezana sa zglobnim svornjakom koji je pričvršćen zavrtnjima na spoju</a:t>
            </a:r>
          </a:p>
          <a:p>
            <a:r>
              <a:rPr lang="vi-VN" dirty="0" smtClean="0"/>
              <a:t>sanduka vagona (nosač zgloba između karoserije vagona) i prenosi tako nastale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18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1022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Meh pneumatskog ogibljenja stvara uz pomoć komprimovanog vazduha protivtežu</a:t>
            </a:r>
          </a:p>
          <a:p>
            <a:r>
              <a:rPr lang="sr-Latn-RS" dirty="0" smtClean="0"/>
              <a:t>dinamičkim vibracijama u vožnji. Ventili za regulisanje nivoa regulišu pritisak u</a:t>
            </a:r>
          </a:p>
          <a:p>
            <a:r>
              <a:rPr lang="sr-Latn-RS" dirty="0" smtClean="0"/>
              <a:t>oprugama. Visina karoserije vagona ostaje tako konstantna, nezavisno od</a:t>
            </a:r>
          </a:p>
          <a:p>
            <a:r>
              <a:rPr lang="sr-Latn-RS" dirty="0" smtClean="0"/>
              <a:t>opterećenja. Na obrtnim postoljima je postavljen crveno-beli prikaz nivoa.</a:t>
            </a:r>
          </a:p>
          <a:p>
            <a:r>
              <a:rPr lang="sr-Latn-RS" dirty="0" smtClean="0"/>
              <a:t>Pneumatsko ogibljenje je pravilno podešeno, kada se donja ivica karoserije vagona</a:t>
            </a:r>
          </a:p>
          <a:p>
            <a:r>
              <a:rPr lang="sr-Latn-RS" dirty="0" smtClean="0"/>
              <a:t>nalazi u okviru belog područja.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21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9172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U toku vožnje cilindar meha obezbeđuje da se klizač pritiska ravnomernom</a:t>
            </a:r>
          </a:p>
          <a:p>
            <a:r>
              <a:rPr lang="vi-VN" dirty="0" smtClean="0"/>
              <a:t>potisnom snagom na vozni vod. Brzi pokreti klizača unapred se koče prigušivačem</a:t>
            </a:r>
          </a:p>
          <a:p>
            <a:r>
              <a:rPr lang="vi-VN" dirty="0" smtClean="0"/>
              <a:t>vibracija. Za zaštitu kontaktne mreže ugrađena je zaštita od lomova. U slučaju</a:t>
            </a:r>
          </a:p>
          <a:p>
            <a:r>
              <a:rPr lang="vi-VN" dirty="0" smtClean="0"/>
              <a:t>oštećenja brusnog komada (lom ili masivne pukotine) iz brusne trake izlazi vazduh.</a:t>
            </a:r>
          </a:p>
          <a:p>
            <a:r>
              <a:rPr lang="vi-VN" dirty="0" smtClean="0"/>
              <a:t>Na ovaj način se odzračuje cilindar meha preko brzospuštajućeg ventila i pantograf</a:t>
            </a:r>
          </a:p>
          <a:p>
            <a:r>
              <a:rPr lang="vi-VN" dirty="0" smtClean="0"/>
              <a:t>se spušta.</a:t>
            </a:r>
          </a:p>
          <a:p>
            <a:r>
              <a:rPr lang="vi-VN" dirty="0" smtClean="0"/>
              <a:t>Ako se pojavi signal „Pantograf spustiti“, prekida se dovod kompresovanog</a:t>
            </a:r>
          </a:p>
          <a:p>
            <a:r>
              <a:rPr lang="vi-VN" dirty="0" smtClean="0"/>
              <a:t>vazduha do cilindra meha i uklanja se vazduh iz voda za vazduh. Spuštanjem</a:t>
            </a:r>
          </a:p>
          <a:p>
            <a:r>
              <a:rPr lang="vi-VN" dirty="0" smtClean="0"/>
              <a:t>pritiska aktivira se brzospuštajući ventil, uklanja se vazduh iz cilindra meha preko</a:t>
            </a:r>
          </a:p>
          <a:p>
            <a:r>
              <a:rPr lang="vi-VN" dirty="0" smtClean="0"/>
              <a:t>brzospuštajućeg ventila i pantograf se spušta.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25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2985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26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7335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3642-F446-4DCF-85BF-56DDBB03CF9C}" type="slidenum">
              <a:rPr lang="sr-Cyrl-RS" smtClean="0"/>
              <a:t>30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892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61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Dn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5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Elektro-motorni</a:t>
            </a:r>
            <a:r>
              <a:rPr lang="en-US" dirty="0" smtClean="0"/>
              <a:t> 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r>
              <a:rPr lang="en-US" dirty="0" err="1" smtClean="0"/>
              <a:t>Stadler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FLIRT EMU | 413 001–041</a:t>
            </a:r>
            <a:endParaRPr lang="sr-Cyrl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600200"/>
            <a:ext cx="6601071" cy="4525963"/>
          </a:xfrm>
        </p:spPr>
      </p:pic>
    </p:spTree>
    <p:extLst>
      <p:ext uri="{BB962C8B-B14F-4D97-AF65-F5344CB8AC3E}">
        <p14:creationId xmlns:p14="http://schemas.microsoft.com/office/powerpoint/2010/main" val="47199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sr-Latn-RS" dirty="0" smtClean="0"/>
              <a:t>IV kola</a:t>
            </a:r>
            <a:endParaRPr lang="sr-Cyrl-R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267199" cy="601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Kolski sanduk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876800"/>
          </a:xfrm>
        </p:spPr>
        <p:txBody>
          <a:bodyPr/>
          <a:lstStyle/>
          <a:p>
            <a:r>
              <a:rPr lang="vi-VN" dirty="0"/>
              <a:t>Šasija vagona je izrađena od lakih varenih profila, koji čine </a:t>
            </a:r>
            <a:r>
              <a:rPr lang="vi-VN" dirty="0" smtClean="0"/>
              <a:t>samonoseću</a:t>
            </a:r>
            <a:r>
              <a:rPr lang="sr-Latn-RS" dirty="0" smtClean="0"/>
              <a:t> </a:t>
            </a:r>
            <a:r>
              <a:rPr lang="vi-VN" dirty="0" smtClean="0"/>
              <a:t>konstrukciju</a:t>
            </a:r>
            <a:r>
              <a:rPr lang="vi-VN" dirty="0"/>
              <a:t>.</a:t>
            </a:r>
            <a:endParaRPr lang="sr-Cyrl-R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13448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Zaštita od sudara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200" dirty="0"/>
              <a:t>Zaštita od sudara je integrisana u glavi vozila i apsorbuje energiju </a:t>
            </a:r>
            <a:r>
              <a:rPr lang="sr-Latn-RS" sz="2200" dirty="0" smtClean="0"/>
              <a:t>sudara kontrolisanom </a:t>
            </a:r>
            <a:r>
              <a:rPr lang="sr-Latn-RS" sz="2200" dirty="0"/>
              <a:t>deformacijom. U slučaju sudara ostaju upravljačnica i njena </a:t>
            </a:r>
            <a:r>
              <a:rPr lang="sr-Latn-RS" sz="2200" dirty="0" smtClean="0"/>
              <a:t>oprema praktično </a:t>
            </a:r>
            <a:r>
              <a:rPr lang="sr-Latn-RS" sz="2200" dirty="0"/>
              <a:t>nepromenjene.</a:t>
            </a:r>
            <a:endParaRPr lang="sr-Cyrl-R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419600" cy="372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Šasija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Šasija ima sledeće zadatke:</a:t>
            </a:r>
          </a:p>
          <a:p>
            <a:r>
              <a:rPr lang="vi-VN" dirty="0" smtClean="0"/>
              <a:t>Snagu </a:t>
            </a:r>
            <a:r>
              <a:rPr lang="vi-VN" dirty="0"/>
              <a:t>pogona i kočnica vozila preneti na kolosek.</a:t>
            </a:r>
          </a:p>
          <a:p>
            <a:r>
              <a:rPr lang="vi-VN" dirty="0" smtClean="0"/>
              <a:t>Obezbediti </a:t>
            </a:r>
            <a:r>
              <a:rPr lang="vi-VN" dirty="0"/>
              <a:t>maksimalno moguće prianjanje.</a:t>
            </a:r>
          </a:p>
          <a:p>
            <a:r>
              <a:rPr lang="vi-VN" dirty="0" smtClean="0"/>
              <a:t>Vođenje </a:t>
            </a:r>
            <a:r>
              <a:rPr lang="vi-VN" dirty="0"/>
              <a:t>vozila po šinama.</a:t>
            </a:r>
          </a:p>
          <a:p>
            <a:r>
              <a:rPr lang="vi-VN" dirty="0" smtClean="0"/>
              <a:t>Amortizovati </a:t>
            </a:r>
            <a:r>
              <a:rPr lang="vi-VN" dirty="0"/>
              <a:t>i prigušiti sile između točka i šine.</a:t>
            </a:r>
          </a:p>
          <a:p>
            <a:r>
              <a:rPr lang="vi-VN" dirty="0" smtClean="0"/>
              <a:t>Nošenje </a:t>
            </a:r>
            <a:r>
              <a:rPr lang="vi-VN" dirty="0"/>
              <a:t>šasije vagona.</a:t>
            </a:r>
          </a:p>
          <a:p>
            <a:r>
              <a:rPr lang="vi-VN" dirty="0" smtClean="0"/>
              <a:t>Preuzeti </a:t>
            </a:r>
            <a:r>
              <a:rPr lang="vi-VN" dirty="0"/>
              <a:t>mehaničku opremu kočnice.</a:t>
            </a:r>
          </a:p>
          <a:p>
            <a:r>
              <a:rPr lang="vi-VN" dirty="0" smtClean="0"/>
              <a:t>Preuzeti </a:t>
            </a:r>
            <a:r>
              <a:rPr lang="vi-VN" dirty="0"/>
              <a:t>antene zaštite voza.</a:t>
            </a:r>
          </a:p>
          <a:p>
            <a:r>
              <a:rPr lang="vi-VN" dirty="0" smtClean="0"/>
              <a:t>Preneti </a:t>
            </a:r>
            <a:r>
              <a:rPr lang="vi-VN" dirty="0"/>
              <a:t>povratnu struju na šinu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749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sr-Latn-RS" dirty="0" smtClean="0"/>
              <a:t>Struktura šasije</a:t>
            </a:r>
            <a:endParaRPr lang="sr-Cyrl-R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55972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5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Struktura pogonskog obrtnog postolja</a:t>
            </a:r>
            <a:endParaRPr lang="sr-Cyrl-R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54" y="1600200"/>
            <a:ext cx="57458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Način funkcionisanja pogonskog obrtnog postolja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Pogonsko obrtno postolje vozila poseduje po dve pogonske jedinice. </a:t>
            </a:r>
            <a:r>
              <a:rPr lang="sr-Latn-RS" dirty="0" smtClean="0"/>
              <a:t>Pogonska jedinica </a:t>
            </a:r>
            <a:r>
              <a:rPr lang="sr-Latn-RS" dirty="0"/>
              <a:t>se sastoji od vučnog motora, prenosnog mehanizma seta točkova </a:t>
            </a:r>
            <a:r>
              <a:rPr lang="sr-Latn-RS" dirty="0" smtClean="0"/>
              <a:t>i klinastog </a:t>
            </a:r>
            <a:r>
              <a:rPr lang="sr-Latn-RS" dirty="0"/>
              <a:t>gumenog paketa kvačila. Asinhroni vučni motor se napaja </a:t>
            </a:r>
            <a:r>
              <a:rPr lang="sr-Latn-RS" dirty="0" smtClean="0"/>
              <a:t>trofaznom strujom </a:t>
            </a:r>
            <a:r>
              <a:rPr lang="sr-Latn-RS" dirty="0"/>
              <a:t>i dostiže odgovarajući obrtni moment. Obrtni moment se </a:t>
            </a:r>
            <a:r>
              <a:rPr lang="sr-Latn-RS" dirty="0" smtClean="0"/>
              <a:t>prenosi membranskim </a:t>
            </a:r>
            <a:r>
              <a:rPr lang="sr-Latn-RS" dirty="0"/>
              <a:t>kvačilom na prenosni mehanizam seta točkova, odakle se </a:t>
            </a:r>
            <a:r>
              <a:rPr lang="sr-Latn-RS" dirty="0" smtClean="0"/>
              <a:t>preko klinastog </a:t>
            </a:r>
            <a:r>
              <a:rPr lang="sr-Latn-RS" dirty="0"/>
              <a:t>gumenog paketa kvačila prenosi na vratilo seta točkova.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153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Struktura Jakobs obrtnog postolja</a:t>
            </a:r>
            <a:endParaRPr lang="sr-Cyrl-R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34" y="1600200"/>
            <a:ext cx="59871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Način funkcionisanja Jakobs obrtnog postolja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Jakobs obrtno postolje oslanja </a:t>
            </a:r>
            <a:r>
              <a:rPr lang="sr-Latn-RS" dirty="0" smtClean="0"/>
              <a:t> </a:t>
            </a:r>
            <a:r>
              <a:rPr lang="sr-Latn-RS" dirty="0"/>
              <a:t>jedno obrtno </a:t>
            </a:r>
            <a:r>
              <a:rPr lang="sr-Latn-RS" dirty="0" smtClean="0"/>
              <a:t>postolje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 </a:t>
            </a:r>
            <a:r>
              <a:rPr lang="sr-Latn-RS" dirty="0"/>
              <a:t>2 kolska sanduka, </a:t>
            </a:r>
            <a:r>
              <a:rPr lang="sr-Latn-RS" dirty="0" smtClean="0"/>
              <a:t>koji slede </a:t>
            </a:r>
            <a:r>
              <a:rPr lang="sr-Latn-RS" dirty="0"/>
              <a:t>jedan za drugim. Time se kod dužih vozila smanjuje broj obrtnih postolja.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1626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Pneumatsko</a:t>
            </a:r>
            <a:r>
              <a:rPr lang="sr-Latn-RS" baseline="0" dirty="0" smtClean="0"/>
              <a:t> ogibljenje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Zadaci pneumatskog ogibljenja su:</a:t>
            </a:r>
          </a:p>
          <a:p>
            <a:r>
              <a:rPr lang="sr-Latn-RS" dirty="0" smtClean="0"/>
              <a:t>Obezbediti mirno kretanje vozila</a:t>
            </a:r>
            <a:endParaRPr lang="sr-Latn-RS" dirty="0"/>
          </a:p>
          <a:p>
            <a:r>
              <a:rPr lang="sr-Latn-RS" dirty="0" smtClean="0"/>
              <a:t>Prigušiti buku od kotrljanja</a:t>
            </a:r>
          </a:p>
          <a:p>
            <a:r>
              <a:rPr lang="sr-Latn-RS" dirty="0" smtClean="0"/>
              <a:t>Izjednačenje nivoa kod razlike u terenu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8224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Opšti podaci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sr-Latn-RS" dirty="0" smtClean="0"/>
                  <a:t>Dužina 77,1 m</a:t>
                </a:r>
              </a:p>
              <a:p>
                <a:r>
                  <a:rPr lang="sr-Latn-RS" dirty="0" smtClean="0"/>
                  <a:t>Visina 4,2 m</a:t>
                </a:r>
              </a:p>
              <a:p>
                <a:r>
                  <a:rPr lang="sr-Latn-RS" dirty="0" smtClean="0"/>
                  <a:t>Širina 2,8 m</a:t>
                </a:r>
              </a:p>
              <a:p>
                <a:r>
                  <a:rPr lang="sr-Latn-RS" dirty="0" smtClean="0"/>
                  <a:t>Masa 133 t</a:t>
                </a:r>
              </a:p>
              <a:p>
                <a:r>
                  <a:rPr lang="sr-Latn-RS" dirty="0"/>
                  <a:t>Maksimalna </a:t>
                </a:r>
                <a:r>
                  <a:rPr lang="sr-Latn-RS" dirty="0" smtClean="0"/>
                  <a:t>brzina 160 km/h</a:t>
                </a:r>
              </a:p>
              <a:p>
                <a:r>
                  <a:rPr lang="sr-Latn-RS" dirty="0" smtClean="0"/>
                  <a:t>Maksimalno ubrzanje 1,2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/>
                          </a:rPr>
                          <m:t>𝑚</m:t>
                        </m:r>
                        <m:r>
                          <a:rPr lang="sr-Latn-RS" b="0" i="1" smtClean="0">
                            <a:latin typeface="Cambria Math"/>
                          </a:rPr>
                          <m:t>/</m:t>
                        </m:r>
                        <m:r>
                          <a:rPr lang="sr-Latn-R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sr-Latn-R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r-Latn-RS" dirty="0" smtClean="0"/>
              </a:p>
              <a:p>
                <a:r>
                  <a:rPr lang="sr-Latn-RS" dirty="0" smtClean="0"/>
                  <a:t>Maksimalna vučna sila 200 KN</a:t>
                </a:r>
              </a:p>
              <a:p>
                <a:r>
                  <a:rPr lang="sr-Latn-RS" dirty="0" smtClean="0"/>
                  <a:t>Mesta za sedenje 224 </a:t>
                </a:r>
              </a:p>
              <a:p>
                <a:r>
                  <a:rPr lang="sr-Latn-RS" dirty="0" smtClean="0"/>
                  <a:t>Mesta za stajanje 230</a:t>
                </a:r>
              </a:p>
              <a:p>
                <a:pPr marL="0" indent="0">
                  <a:buNone/>
                </a:pPr>
                <a:endParaRPr lang="sr-Latn-R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Struktura pneumatskog ogibljenja</a:t>
            </a:r>
            <a:endParaRPr lang="sr-Cyrl-R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4827"/>
            <a:ext cx="8229600" cy="365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Način funkcionisanja pneumatskog ogibljenja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Pneumatsko ogibljenje izravnava vibracije i obezbeđuje mirnu vožnju </a:t>
            </a:r>
            <a:r>
              <a:rPr lang="vi-VN" dirty="0" smtClean="0"/>
              <a:t>putnika.</a:t>
            </a:r>
            <a:r>
              <a:rPr lang="sr-Latn-RS" dirty="0" smtClean="0"/>
              <a:t> </a:t>
            </a:r>
            <a:r>
              <a:rPr lang="vi-VN" dirty="0" smtClean="0"/>
              <a:t>Osim </a:t>
            </a:r>
            <a:r>
              <a:rPr lang="vi-VN" dirty="0"/>
              <a:t>toga pneumatsko ogibljenje obezbeđuje skoro konstantnu ulaznu visinu </a:t>
            </a:r>
            <a:r>
              <a:rPr lang="vi-VN" dirty="0" smtClean="0"/>
              <a:t>sa</a:t>
            </a:r>
            <a:r>
              <a:rPr lang="sr-Latn-RS" dirty="0" smtClean="0"/>
              <a:t> </a:t>
            </a:r>
            <a:r>
              <a:rPr lang="vi-VN" dirty="0" smtClean="0"/>
              <a:t>izjednačenjem </a:t>
            </a:r>
            <a:r>
              <a:rPr lang="vi-VN" dirty="0"/>
              <a:t>nivoa koje zavisi od tereta. Pneumatsko ogibljenje je drugi </a:t>
            </a:r>
            <a:r>
              <a:rPr lang="vi-VN" dirty="0" smtClean="0"/>
              <a:t>niv</a:t>
            </a:r>
            <a:r>
              <a:rPr lang="sr-Latn-RS" dirty="0" smtClean="0"/>
              <a:t>o </a:t>
            </a:r>
            <a:r>
              <a:rPr lang="vi-VN" dirty="0" smtClean="0"/>
              <a:t>(sekundarni </a:t>
            </a:r>
            <a:r>
              <a:rPr lang="vi-VN" dirty="0"/>
              <a:t>nivo) opružnog sistema.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655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dirty="0"/>
              <a:t>Energetski sistem, pogonski sistem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 smtClean="0"/>
              <a:t>1. Dovod </a:t>
            </a:r>
            <a:r>
              <a:rPr lang="sr-Latn-RS" dirty="0"/>
              <a:t>električne energije</a:t>
            </a:r>
          </a:p>
          <a:p>
            <a:r>
              <a:rPr lang="sr-Latn-RS" dirty="0" smtClean="0"/>
              <a:t>U </a:t>
            </a:r>
            <a:r>
              <a:rPr lang="sr-Latn-RS" dirty="0"/>
              <a:t>voznom pogonu preko voznog voda, pantografa, kabla za </a:t>
            </a:r>
            <a:r>
              <a:rPr lang="sr-Latn-RS" dirty="0" smtClean="0"/>
              <a:t>visoki napon</a:t>
            </a:r>
            <a:r>
              <a:rPr lang="sr-Latn-RS" dirty="0"/>
              <a:t>, glavnog prekidača i glavnog transformatora</a:t>
            </a:r>
          </a:p>
          <a:p>
            <a:r>
              <a:rPr lang="sr-Latn-RS" dirty="0" smtClean="0"/>
              <a:t>U </a:t>
            </a:r>
            <a:r>
              <a:rPr lang="sr-Latn-RS" dirty="0"/>
              <a:t>depo i u radionicu preko depo utičnica i transformatora </a:t>
            </a:r>
            <a:r>
              <a:rPr lang="sr-Latn-RS" dirty="0" smtClean="0"/>
              <a:t>napajanja depoa</a:t>
            </a:r>
            <a:endParaRPr lang="sr-Latn-RS" dirty="0"/>
          </a:p>
          <a:p>
            <a:r>
              <a:rPr lang="sr-Latn-RS" dirty="0" smtClean="0"/>
              <a:t>2. Pretvaranje </a:t>
            </a:r>
            <a:r>
              <a:rPr lang="sr-Latn-RS" dirty="0"/>
              <a:t>električne energije</a:t>
            </a:r>
          </a:p>
          <a:p>
            <a:r>
              <a:rPr lang="sr-Latn-RS" dirty="0" smtClean="0"/>
              <a:t>Pretvaranje </a:t>
            </a:r>
            <a:r>
              <a:rPr lang="sr-Latn-RS" dirty="0"/>
              <a:t>naizmenične struje od glavnog transformatora </a:t>
            </a:r>
            <a:r>
              <a:rPr lang="sr-Latn-RS" dirty="0" smtClean="0"/>
              <a:t>preko strujnog </a:t>
            </a:r>
            <a:r>
              <a:rPr lang="sr-Latn-RS" dirty="0"/>
              <a:t>usmerivača u trofaznu struju za vučne motore</a:t>
            </a:r>
          </a:p>
          <a:p>
            <a:r>
              <a:rPr lang="sr-Latn-RS" dirty="0" smtClean="0"/>
              <a:t>Pretvaranje </a:t>
            </a:r>
            <a:r>
              <a:rPr lang="sr-Latn-RS" dirty="0"/>
              <a:t>trofazne struje u obrtno kretanje preko vučnih motora</a:t>
            </a:r>
          </a:p>
          <a:p>
            <a:r>
              <a:rPr lang="sr-Latn-RS" dirty="0" smtClean="0"/>
              <a:t>Prevod </a:t>
            </a:r>
            <a:r>
              <a:rPr lang="sr-Latn-RS" dirty="0"/>
              <a:t>i prenos obrtaja na osovinski sklop preko prenosnika i </a:t>
            </a:r>
            <a:r>
              <a:rPr lang="sr-Latn-RS" dirty="0" smtClean="0"/>
              <a:t>paketa kvačila</a:t>
            </a:r>
            <a:endParaRPr lang="sr-Latn-RS" dirty="0"/>
          </a:p>
          <a:p>
            <a:r>
              <a:rPr lang="sr-Latn-RS" dirty="0" smtClean="0"/>
              <a:t>3. Povratni </a:t>
            </a:r>
            <a:r>
              <a:rPr lang="sr-Latn-RS" dirty="0"/>
              <a:t>vod kočione energije</a:t>
            </a:r>
          </a:p>
          <a:p>
            <a:r>
              <a:rPr lang="sr-Latn-RS" dirty="0" smtClean="0"/>
              <a:t>Kod mrežnog </a:t>
            </a:r>
            <a:r>
              <a:rPr lang="sr-Latn-RS" dirty="0"/>
              <a:t>strujnog usmerivača cela kočiona energija vučnih motora se </a:t>
            </a:r>
            <a:r>
              <a:rPr lang="sr-Latn-RS" dirty="0" smtClean="0"/>
              <a:t>može vratiti </a:t>
            </a:r>
            <a:r>
              <a:rPr lang="sr-Latn-RS" dirty="0"/>
              <a:t>u vozni vod.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7901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Raspored uređaja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Pogonska oprema je izvedena redundantno. U slučaju kvara jednog pogona </a:t>
            </a:r>
            <a:r>
              <a:rPr lang="sr-Latn-RS" dirty="0" smtClean="0"/>
              <a:t>vozilo može </a:t>
            </a:r>
            <a:r>
              <a:rPr lang="sr-Latn-RS" dirty="0"/>
              <a:t>nastaviti vožnju sa preostalim pogonom. U svakom zadnjem vagonu </a:t>
            </a:r>
            <a:r>
              <a:rPr lang="sr-Latn-RS" dirty="0" smtClean="0"/>
              <a:t>je instalisan </a:t>
            </a:r>
            <a:r>
              <a:rPr lang="sr-Latn-RS" dirty="0"/>
              <a:t>pogonski strujni usmerivač, koji upravlja oba vučna motora </a:t>
            </a:r>
            <a:r>
              <a:rPr lang="sr-Latn-RS" dirty="0" smtClean="0"/>
              <a:t>pojedinačno. </a:t>
            </a:r>
            <a:r>
              <a:rPr lang="sr-Latn-RS" smtClean="0"/>
              <a:t>Glavni </a:t>
            </a:r>
            <a:r>
              <a:rPr lang="sr-Latn-RS" dirty="0"/>
              <a:t>prekidač je instaliran u vagonima A i C (2x) na plafonu kod prelaza vagona.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3452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Pantograf</a:t>
            </a:r>
            <a:endParaRPr lang="sr-Cyrl-R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03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51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Način funkcionisanja pantografa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Kada kod upravljačnice stoji signal „Pantograf visoko“, cilindar meha se </a:t>
            </a:r>
            <a:r>
              <a:rPr lang="sr-Latn-RS" dirty="0" smtClean="0"/>
              <a:t>snabdeva</a:t>
            </a:r>
            <a:r>
              <a:rPr lang="en-US" dirty="0" smtClean="0"/>
              <a:t> </a:t>
            </a:r>
            <a:r>
              <a:rPr lang="sr-Latn-RS" dirty="0" smtClean="0"/>
              <a:t>sa </a:t>
            </a:r>
            <a:r>
              <a:rPr lang="sr-Latn-RS" dirty="0"/>
              <a:t>komprimovanim vazduhom. Na ovaj način se zateže žičana sajla povezana </a:t>
            </a:r>
            <a:r>
              <a:rPr lang="sr-Latn-RS" dirty="0" smtClean="0"/>
              <a:t>sa</a:t>
            </a:r>
            <a:r>
              <a:rPr lang="en-US" dirty="0" smtClean="0"/>
              <a:t> </a:t>
            </a:r>
            <a:r>
              <a:rPr lang="sr-Latn-RS" dirty="0" smtClean="0"/>
              <a:t>donjim </a:t>
            </a:r>
            <a:r>
              <a:rPr lang="sr-Latn-RS" dirty="0"/>
              <a:t>krakom i izvlači krak sve dok se klizač ne nalazi na voznoj žici ili se </a:t>
            </a:r>
            <a:r>
              <a:rPr lang="sr-Latn-RS" dirty="0" smtClean="0"/>
              <a:t>ne</a:t>
            </a:r>
            <a:r>
              <a:rPr lang="en-US" dirty="0" smtClean="0"/>
              <a:t> </a:t>
            </a:r>
            <a:r>
              <a:rPr lang="sr-Latn-RS" dirty="0" smtClean="0"/>
              <a:t>dostigne </a:t>
            </a:r>
            <a:r>
              <a:rPr lang="sr-Latn-RS" dirty="0"/>
              <a:t>maksimalna visina podizanja.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52725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Ostala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/>
              <a:t> </a:t>
            </a:r>
            <a:r>
              <a:rPr lang="en-US" dirty="0" err="1" smtClean="0"/>
              <a:t>oprema</a:t>
            </a:r>
            <a:r>
              <a:rPr lang="en-US" dirty="0" smtClean="0"/>
              <a:t> </a:t>
            </a:r>
            <a:r>
              <a:rPr lang="en-US" dirty="0" err="1" smtClean="0"/>
              <a:t>voza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Mrežna prigušnica</a:t>
            </a:r>
            <a:endParaRPr lang="en-US" dirty="0"/>
          </a:p>
          <a:p>
            <a:r>
              <a:rPr lang="sr-Latn-RS" dirty="0" smtClean="0"/>
              <a:t>Strujni usmerivač</a:t>
            </a:r>
            <a:endParaRPr lang="en-US" dirty="0" smtClean="0"/>
          </a:p>
          <a:p>
            <a:r>
              <a:rPr lang="sr-Latn-RS" dirty="0"/>
              <a:t>Pogonska </a:t>
            </a:r>
            <a:r>
              <a:rPr lang="sr-Latn-RS" dirty="0" smtClean="0"/>
              <a:t>jedinica</a:t>
            </a:r>
            <a:endParaRPr lang="en-US" dirty="0" smtClean="0"/>
          </a:p>
          <a:p>
            <a:r>
              <a:rPr lang="sr-Latn-RS" dirty="0"/>
              <a:t>Pomoćni pogonski </a:t>
            </a:r>
            <a:r>
              <a:rPr lang="sr-Latn-RS" dirty="0" smtClean="0"/>
              <a:t>sistem</a:t>
            </a:r>
            <a:endParaRPr lang="en-US" dirty="0" smtClean="0"/>
          </a:p>
          <a:p>
            <a:r>
              <a:rPr lang="sr-Latn-RS" dirty="0"/>
              <a:t>Nezavisno </a:t>
            </a:r>
            <a:r>
              <a:rPr lang="sr-Latn-RS" dirty="0" smtClean="0"/>
              <a:t>napajanje</a:t>
            </a:r>
            <a:endParaRPr lang="en-US" dirty="0"/>
          </a:p>
          <a:p>
            <a:r>
              <a:rPr lang="sr-Latn-RS" dirty="0" smtClean="0"/>
              <a:t>Akumulator</a:t>
            </a:r>
            <a:r>
              <a:rPr lang="en-US" dirty="0" err="1" smtClean="0"/>
              <a:t>i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40939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Kontrolni i bezbednosni uređaji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Zaštita </a:t>
            </a:r>
            <a:r>
              <a:rPr lang="sr-Latn-RS" dirty="0" smtClean="0"/>
              <a:t>voza</a:t>
            </a:r>
            <a:endParaRPr lang="en-US" dirty="0" smtClean="0"/>
          </a:p>
          <a:p>
            <a:r>
              <a:rPr lang="sr-Latn-RS" dirty="0"/>
              <a:t>Autostop </a:t>
            </a:r>
            <a:r>
              <a:rPr lang="sr-Latn-RS" dirty="0" smtClean="0"/>
              <a:t>sistem</a:t>
            </a:r>
            <a:endParaRPr lang="en-US" dirty="0"/>
          </a:p>
          <a:p>
            <a:r>
              <a:rPr lang="sr-Latn-RS" dirty="0" smtClean="0"/>
              <a:t>Radiodispečerska</a:t>
            </a:r>
            <a:r>
              <a:rPr lang="en-US" dirty="0" smtClean="0"/>
              <a:t> </a:t>
            </a:r>
            <a:r>
              <a:rPr lang="sr-Latn-RS" dirty="0" smtClean="0"/>
              <a:t>veza</a:t>
            </a:r>
            <a:endParaRPr lang="en-US" dirty="0" smtClean="0"/>
          </a:p>
          <a:p>
            <a:r>
              <a:rPr lang="vi-VN" dirty="0"/>
              <a:t>Dijagnostički </a:t>
            </a:r>
            <a:r>
              <a:rPr lang="vi-VN" dirty="0" smtClean="0"/>
              <a:t>uređaj</a:t>
            </a:r>
            <a:endParaRPr lang="en-US" dirty="0"/>
          </a:p>
          <a:p>
            <a:r>
              <a:rPr lang="sr-Latn-RS" dirty="0"/>
              <a:t>Protivpožarni </a:t>
            </a:r>
            <a:r>
              <a:rPr lang="sr-Latn-RS" dirty="0" smtClean="0"/>
              <a:t>sistem</a:t>
            </a:r>
            <a:endParaRPr lang="en-US" dirty="0"/>
          </a:p>
          <a:p>
            <a:r>
              <a:rPr lang="sr-Latn-RS" dirty="0"/>
              <a:t>Interfon za slučaj </a:t>
            </a:r>
            <a:r>
              <a:rPr lang="sr-Latn-RS" dirty="0" smtClean="0"/>
              <a:t>opasnosti</a:t>
            </a:r>
            <a:endParaRPr lang="en-US" dirty="0"/>
          </a:p>
          <a:p>
            <a:r>
              <a:rPr lang="sr-Latn-RS" dirty="0"/>
              <a:t>Spoljna kamera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6385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Osvetljenje</a:t>
            </a:r>
            <a:endParaRPr lang="sr-Cyrl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49683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96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Način funkcionisanja unutrašnjeg osvetljenja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Ukoliko se u višestruko upravljanje priključe na vozilo (ili voz) spreman za </a:t>
            </a:r>
            <a:r>
              <a:rPr lang="sr-Latn-RS" dirty="0" smtClean="0"/>
              <a:t>pogon,</a:t>
            </a:r>
            <a:r>
              <a:rPr lang="en-US" dirty="0" smtClean="0"/>
              <a:t> </a:t>
            </a:r>
            <a:r>
              <a:rPr lang="sr-Latn-RS" dirty="0" smtClean="0"/>
              <a:t>novo </a:t>
            </a:r>
            <a:r>
              <a:rPr lang="sr-Latn-RS" dirty="0"/>
              <a:t>vozilo će preuzeti status unutrašnjeg osvetljenja sa drugog vozila. Pri tom uvek prednost ima osvetljenje „UKLJUČENO“. Vozilo (ili voz) koje se priključuje postojeću rasvetu za putnike.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377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 kola</a:t>
            </a:r>
            <a:endParaRPr lang="sr-Cyrl-R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39" y="1600200"/>
            <a:ext cx="63507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60438"/>
          </a:xfrm>
        </p:spPr>
        <p:txBody>
          <a:bodyPr/>
          <a:lstStyle/>
          <a:p>
            <a:r>
              <a:rPr lang="sr-Latn-RS" dirty="0"/>
              <a:t>Klimatizacija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r>
              <a:rPr lang="pl-PL" dirty="0"/>
              <a:t>Klima uređaj za prostor za </a:t>
            </a:r>
            <a:r>
              <a:rPr lang="pl-PL" dirty="0" smtClean="0"/>
              <a:t>putnike</a:t>
            </a:r>
            <a:endParaRPr lang="en-US" dirty="0" smtClean="0"/>
          </a:p>
          <a:p>
            <a:r>
              <a:rPr lang="vi-VN" sz="2800" dirty="0"/>
              <a:t>Klima uređaj za </a:t>
            </a:r>
            <a:r>
              <a:rPr lang="vi-VN" sz="2800" dirty="0" smtClean="0"/>
              <a:t>upravljačnicu</a:t>
            </a:r>
            <a:endParaRPr lang="en-US" sz="2800" dirty="0" smtClean="0"/>
          </a:p>
          <a:p>
            <a:endParaRPr lang="sr-Cyrl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0696"/>
            <a:ext cx="5483942" cy="46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44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Način funkcionisanja klima uređaja </a:t>
            </a:r>
            <a:r>
              <a:rPr lang="vi-VN" dirty="0" smtClean="0"/>
              <a:t>prostor</a:t>
            </a:r>
            <a:r>
              <a:rPr lang="en-US" dirty="0" smtClean="0"/>
              <a:t> </a:t>
            </a:r>
            <a:r>
              <a:rPr lang="vi-VN" dirty="0" smtClean="0"/>
              <a:t>za </a:t>
            </a:r>
            <a:r>
              <a:rPr lang="vi-VN" dirty="0"/>
              <a:t>putnike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Klima uređaj snabdeva prostor za putnike sa kondicioniranim dovodom </a:t>
            </a:r>
            <a:r>
              <a:rPr lang="vi-VN" dirty="0" smtClean="0"/>
              <a:t>vazduha.</a:t>
            </a:r>
            <a:r>
              <a:rPr lang="en-US" dirty="0" smtClean="0"/>
              <a:t> </a:t>
            </a:r>
            <a:r>
              <a:rPr lang="vi-VN" dirty="0" smtClean="0"/>
              <a:t>Prema </a:t>
            </a:r>
            <a:r>
              <a:rPr lang="vi-VN" dirty="0"/>
              <a:t>zahtevima se dovod vazduha hladi ili zagrejava</a:t>
            </a:r>
            <a:r>
              <a:rPr lang="vi-VN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Spolja</a:t>
            </a:r>
            <a:r>
              <a:rPr lang="sr-Latn-RS" dirty="0" smtClean="0"/>
              <a:t>šni vazduh se usisava, filtrira. Zatim se njegova temperatura smanjuje na temperaturu manju od temperature unutar vozila i na kraju se takav ventilatorima upušta u vozilo.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397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Način funkcionisanja klima uređaja upravljačnica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Klima uređaj za upravljačnicu se upravlja kroz regulator klime graničnog </a:t>
            </a:r>
            <a:r>
              <a:rPr lang="vi-VN" dirty="0" smtClean="0"/>
              <a:t>klima</a:t>
            </a:r>
            <a:r>
              <a:rPr lang="sr-Latn-RS" dirty="0" smtClean="0"/>
              <a:t> </a:t>
            </a:r>
            <a:r>
              <a:rPr lang="vi-VN" dirty="0" smtClean="0"/>
              <a:t>uređaja </a:t>
            </a:r>
            <a:r>
              <a:rPr lang="vi-VN" dirty="0"/>
              <a:t>za prostor za putnike.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074074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Grejanje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Kod niskih spoljašnjih temperatura, vazduh u unutrašnjosti vozila se mora </a:t>
            </a:r>
            <a:r>
              <a:rPr lang="vi-VN" dirty="0" smtClean="0"/>
              <a:t>grejati.Da </a:t>
            </a:r>
            <a:r>
              <a:rPr lang="vi-VN" dirty="0"/>
              <a:t>bi se i u podnom delu prostora za putnike i upravljačnice obezbedilo </a:t>
            </a:r>
            <a:r>
              <a:rPr lang="vi-VN" dirty="0" smtClean="0"/>
              <a:t>dovoljno</a:t>
            </a:r>
            <a:r>
              <a:rPr lang="sr-Latn-RS" dirty="0" smtClean="0"/>
              <a:t> </a:t>
            </a:r>
            <a:r>
              <a:rPr lang="vi-VN" dirty="0" smtClean="0"/>
              <a:t>izvora </a:t>
            </a:r>
            <a:r>
              <a:rPr lang="vi-VN" dirty="0"/>
              <a:t>toplote, u vozilu je ugrađeno dodatno električno </a:t>
            </a:r>
            <a:r>
              <a:rPr lang="vi-VN" dirty="0" smtClean="0"/>
              <a:t>grejanje</a:t>
            </a:r>
            <a:r>
              <a:rPr lang="sr-Latn-RS" dirty="0" smtClean="0"/>
              <a:t>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87264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Struktura grejanja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1. Prostor </a:t>
            </a:r>
            <a:r>
              <a:rPr lang="sr-Latn-RS" sz="2000" dirty="0"/>
              <a:t>za </a:t>
            </a:r>
            <a:r>
              <a:rPr lang="sr-Latn-RS" sz="2000" dirty="0" smtClean="0"/>
              <a:t>putnike:</a:t>
            </a:r>
          </a:p>
          <a:p>
            <a:r>
              <a:rPr lang="vi-VN" sz="2000" dirty="0" smtClean="0"/>
              <a:t>Grejanje </a:t>
            </a:r>
            <a:r>
              <a:rPr lang="vi-VN" sz="2000" dirty="0"/>
              <a:t>u prostoru za putnike - klima uređaj</a:t>
            </a:r>
          </a:p>
          <a:p>
            <a:r>
              <a:rPr lang="vi-VN" sz="2000" dirty="0" smtClean="0"/>
              <a:t>Električna </a:t>
            </a:r>
            <a:r>
              <a:rPr lang="vi-VN" sz="2000" dirty="0"/>
              <a:t>konvekciona grejna tela na bočnim zidovima </a:t>
            </a:r>
            <a:r>
              <a:rPr lang="vi-VN" sz="2000" dirty="0" smtClean="0"/>
              <a:t>neposredno</a:t>
            </a:r>
            <a:r>
              <a:rPr lang="sr-Latn-RS" sz="2000" dirty="0" smtClean="0"/>
              <a:t> </a:t>
            </a:r>
            <a:r>
              <a:rPr lang="vi-VN" sz="2000" dirty="0" smtClean="0"/>
              <a:t>iznad </a:t>
            </a:r>
            <a:r>
              <a:rPr lang="vi-VN" sz="2000" dirty="0"/>
              <a:t>poda</a:t>
            </a:r>
          </a:p>
          <a:p>
            <a:r>
              <a:rPr lang="vi-VN" sz="2000" dirty="0" smtClean="0"/>
              <a:t>Električni </a:t>
            </a:r>
            <a:r>
              <a:rPr lang="vi-VN" sz="2000" dirty="0"/>
              <a:t>ventilator za grejanje u svakom portalu vrata</a:t>
            </a:r>
          </a:p>
          <a:p>
            <a:r>
              <a:rPr lang="vi-VN" sz="2000" dirty="0" smtClean="0"/>
              <a:t>Električni </a:t>
            </a:r>
            <a:r>
              <a:rPr lang="vi-VN" sz="2000" dirty="0"/>
              <a:t>ventilator za grejanje u svakom prelazu </a:t>
            </a:r>
            <a:r>
              <a:rPr lang="vi-VN" sz="2000" dirty="0" smtClean="0"/>
              <a:t>vagona</a:t>
            </a:r>
            <a:endParaRPr lang="sr-Latn-RS" sz="2000" dirty="0" smtClean="0"/>
          </a:p>
          <a:p>
            <a:r>
              <a:rPr lang="sr-Latn-RS" sz="2000" dirty="0" smtClean="0"/>
              <a:t>2. Upravljačnica:</a:t>
            </a:r>
          </a:p>
          <a:p>
            <a:r>
              <a:rPr lang="vi-VN" sz="2000" dirty="0"/>
              <a:t>Grejanje u upravljačnici - klima uređaj</a:t>
            </a:r>
          </a:p>
          <a:p>
            <a:r>
              <a:rPr lang="vi-VN" sz="2000" dirty="0" smtClean="0"/>
              <a:t>Električni </a:t>
            </a:r>
            <a:r>
              <a:rPr lang="vi-VN" sz="2000" dirty="0"/>
              <a:t>ventilator za grejanje sa razdelnikom toplog vazduha</a:t>
            </a:r>
          </a:p>
          <a:p>
            <a:r>
              <a:rPr lang="vi-VN" sz="2000" dirty="0" smtClean="0"/>
              <a:t>Električno </a:t>
            </a:r>
            <a:r>
              <a:rPr lang="vi-VN" sz="2000" dirty="0"/>
              <a:t>površinsko grejanje u podnoj niši i u području nogu </a:t>
            </a:r>
            <a:r>
              <a:rPr lang="vi-VN" sz="2000" dirty="0" smtClean="0"/>
              <a:t>ispred</a:t>
            </a:r>
            <a:r>
              <a:rPr lang="sr-Latn-RS" sz="2000" dirty="0" smtClean="0"/>
              <a:t> </a:t>
            </a:r>
            <a:r>
              <a:rPr lang="vi-VN" sz="2000" dirty="0" smtClean="0"/>
              <a:t>upravljačkog </a:t>
            </a:r>
            <a:r>
              <a:rPr lang="vi-VN" sz="2000" dirty="0"/>
              <a:t>pulta</a:t>
            </a: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413920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Pomoćna oprema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Sistem za </a:t>
            </a:r>
            <a:r>
              <a:rPr lang="sr-Latn-RS" dirty="0" smtClean="0"/>
              <a:t>peskiranje: </a:t>
            </a:r>
            <a:r>
              <a:rPr lang="vi-VN" sz="2800" dirty="0" smtClean="0"/>
              <a:t>Sistem </a:t>
            </a:r>
            <a:r>
              <a:rPr lang="vi-VN" sz="2800" dirty="0"/>
              <a:t>za peskarenje prosipa u slučaju potrebe pesak na šinu i povećava </a:t>
            </a:r>
            <a:r>
              <a:rPr lang="vi-VN" sz="2800" dirty="0" smtClean="0"/>
              <a:t>trenje</a:t>
            </a:r>
            <a:r>
              <a:rPr lang="sr-Latn-RS" sz="2800" dirty="0" smtClean="0"/>
              <a:t> </a:t>
            </a:r>
            <a:r>
              <a:rPr lang="vi-VN" sz="2800" dirty="0" smtClean="0"/>
              <a:t>između </a:t>
            </a:r>
            <a:r>
              <a:rPr lang="vi-VN" sz="2800" dirty="0"/>
              <a:t>šine i točka.</a:t>
            </a:r>
            <a:endParaRPr lang="sr-Latn-RS" sz="2800" dirty="0" smtClean="0"/>
          </a:p>
          <a:p>
            <a:r>
              <a:rPr lang="vi-VN" sz="2800" dirty="0"/>
              <a:t>Uređaj za podmazivanje venaca </a:t>
            </a:r>
            <a:r>
              <a:rPr lang="vi-VN" sz="2800" dirty="0" smtClean="0"/>
              <a:t>točkova</a:t>
            </a:r>
            <a:r>
              <a:rPr lang="sr-Latn-RS" sz="2800" dirty="0" smtClean="0"/>
              <a:t>: Sistem </a:t>
            </a:r>
            <a:r>
              <a:rPr lang="sr-Latn-RS" sz="2800" dirty="0"/>
              <a:t>za podmazivanje venaca točkova mešavinom ulja i vazduha </a:t>
            </a:r>
            <a:r>
              <a:rPr lang="sr-Latn-RS" sz="2800" dirty="0" smtClean="0"/>
              <a:t>podmazuje obode </a:t>
            </a:r>
            <a:r>
              <a:rPr lang="sr-Latn-RS" sz="2800" dirty="0"/>
              <a:t>pogonskih točkova u intervalima, zavisno od smera vožnje, da bi </a:t>
            </a:r>
            <a:r>
              <a:rPr lang="sr-Latn-RS" sz="2800" dirty="0" smtClean="0"/>
              <a:t>se smanjilo </a:t>
            </a:r>
            <a:r>
              <a:rPr lang="sr-Latn-RS" sz="2800" dirty="0"/>
              <a:t>trenje i istrošenost na točku i šini kao i stvaranje buke.</a:t>
            </a:r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18543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Vrata, ulazi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Spoljašnja </a:t>
            </a:r>
            <a:r>
              <a:rPr lang="sr-Latn-RS" dirty="0" smtClean="0"/>
              <a:t>vrata</a:t>
            </a:r>
          </a:p>
          <a:p>
            <a:r>
              <a:rPr lang="sr-Latn-RS" dirty="0"/>
              <a:t>Pokretna </a:t>
            </a:r>
            <a:r>
              <a:rPr lang="sr-Latn-RS" dirty="0" smtClean="0"/>
              <a:t>stepenica</a:t>
            </a:r>
          </a:p>
          <a:p>
            <a:r>
              <a:rPr lang="sr-Latn-RS" dirty="0"/>
              <a:t>Sigurnosna </a:t>
            </a:r>
            <a:r>
              <a:rPr lang="sr-Latn-RS" dirty="0" smtClean="0"/>
              <a:t>petlja</a:t>
            </a:r>
            <a:endParaRPr lang="sr-Latn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466293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Sistemi za informisanje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Sistem za informisanje putnika ima sledeće zadatke:</a:t>
            </a:r>
          </a:p>
          <a:p>
            <a:r>
              <a:rPr lang="sr-Latn-RS" sz="2800" dirty="0" smtClean="0"/>
              <a:t>Automatsko </a:t>
            </a:r>
            <a:r>
              <a:rPr lang="sr-Latn-RS" sz="2800" dirty="0"/>
              <a:t>davanje informacija o putevima u obliku najava i prikaza</a:t>
            </a:r>
          </a:p>
          <a:p>
            <a:r>
              <a:rPr lang="sr-Latn-RS" sz="2800" dirty="0" smtClean="0"/>
              <a:t>Direktno </a:t>
            </a:r>
            <a:r>
              <a:rPr lang="sr-Latn-RS" sz="2800" dirty="0"/>
              <a:t>obraćanje gostima</a:t>
            </a:r>
          </a:p>
          <a:p>
            <a:r>
              <a:rPr lang="sr-Latn-RS" sz="2800" dirty="0" smtClean="0"/>
              <a:t>Fiksno </a:t>
            </a:r>
            <a:r>
              <a:rPr lang="sr-Latn-RS" sz="2800" dirty="0"/>
              <a:t>obraćanje već sačuvanih obrazaca</a:t>
            </a:r>
          </a:p>
          <a:p>
            <a:r>
              <a:rPr lang="sr-Latn-RS" sz="2800" dirty="0"/>
              <a:t>Upravljanje sistema za informisanje putnika vrši se preko panela FB5.</a:t>
            </a:r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1181109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Pneumatski sistem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Pneumatski sistem ima zadatak da proizvodi komprimovani vazduh i da </a:t>
            </a:r>
            <a:r>
              <a:rPr lang="sr-Latn-RS" dirty="0" smtClean="0"/>
              <a:t>njime napaja </a:t>
            </a:r>
            <a:r>
              <a:rPr lang="sr-Latn-RS" dirty="0"/>
              <a:t>pneumatski sistem vozila</a:t>
            </a:r>
            <a:r>
              <a:rPr lang="sr-Latn-RS" dirty="0" smtClean="0"/>
              <a:t>.</a:t>
            </a:r>
          </a:p>
          <a:p>
            <a:endParaRPr lang="sr-Cyrl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1" y="3276600"/>
            <a:ext cx="65817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1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sr-Latn-RS" sz="3200" dirty="0"/>
              <a:t>Sledeće komponente vozila se napajaju osušenim i filtriranim komprimovanim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vi-VN" dirty="0"/>
          </a:p>
          <a:p>
            <a:r>
              <a:rPr lang="vi-VN" dirty="0" smtClean="0"/>
              <a:t>Kočioni </a:t>
            </a:r>
            <a:r>
              <a:rPr lang="vi-VN" dirty="0"/>
              <a:t>sistem</a:t>
            </a:r>
          </a:p>
          <a:p>
            <a:r>
              <a:rPr lang="vi-VN" dirty="0" smtClean="0"/>
              <a:t>Pantograf</a:t>
            </a:r>
            <a:endParaRPr lang="vi-VN" dirty="0"/>
          </a:p>
          <a:p>
            <a:r>
              <a:rPr lang="vi-VN" dirty="0" smtClean="0"/>
              <a:t>Glavni </a:t>
            </a:r>
            <a:r>
              <a:rPr lang="vi-VN" dirty="0"/>
              <a:t>prekidač</a:t>
            </a:r>
          </a:p>
          <a:p>
            <a:r>
              <a:rPr lang="vi-VN" dirty="0" smtClean="0"/>
              <a:t>Pneumatsko </a:t>
            </a:r>
            <a:r>
              <a:rPr lang="vi-VN" dirty="0"/>
              <a:t>ogibljenje za šasiju</a:t>
            </a:r>
          </a:p>
          <a:p>
            <a:r>
              <a:rPr lang="vi-VN" dirty="0" smtClean="0"/>
              <a:t>Pneumatsko </a:t>
            </a:r>
            <a:r>
              <a:rPr lang="vi-VN" dirty="0"/>
              <a:t>ogibljenje za sedište mašinovođe</a:t>
            </a:r>
          </a:p>
          <a:p>
            <a:r>
              <a:rPr lang="vi-VN" dirty="0" smtClean="0"/>
              <a:t>Signalna </a:t>
            </a:r>
            <a:r>
              <a:rPr lang="vi-VN" dirty="0"/>
              <a:t>sirena</a:t>
            </a:r>
          </a:p>
          <a:p>
            <a:r>
              <a:rPr lang="vi-VN" dirty="0" smtClean="0"/>
              <a:t>Sistem </a:t>
            </a:r>
            <a:r>
              <a:rPr lang="vi-VN" dirty="0"/>
              <a:t>za peskiranje</a:t>
            </a:r>
          </a:p>
          <a:p>
            <a:r>
              <a:rPr lang="vi-VN" dirty="0" smtClean="0"/>
              <a:t>Uređaj </a:t>
            </a:r>
            <a:r>
              <a:rPr lang="vi-VN" dirty="0"/>
              <a:t>za podmazivanje venaca točkova</a:t>
            </a:r>
          </a:p>
          <a:p>
            <a:r>
              <a:rPr lang="vi-VN" dirty="0" smtClean="0"/>
              <a:t>Toalet</a:t>
            </a:r>
            <a:endParaRPr lang="vi-VN" dirty="0"/>
          </a:p>
          <a:p>
            <a:r>
              <a:rPr lang="vi-VN" dirty="0" smtClean="0"/>
              <a:t>Retrovizor</a:t>
            </a:r>
            <a:endParaRPr lang="vi-VN" dirty="0"/>
          </a:p>
          <a:p>
            <a:r>
              <a:rPr lang="vi-VN" dirty="0" smtClean="0"/>
              <a:t>Automatsko </a:t>
            </a:r>
            <a:r>
              <a:rPr lang="vi-VN" dirty="0"/>
              <a:t>kvačilo</a:t>
            </a:r>
            <a:endParaRPr lang="sr-Cyrl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76103"/>
            <a:ext cx="8534400" cy="115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II kola</a:t>
            </a:r>
            <a:endParaRPr lang="sr-Cyrl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39" y="1600200"/>
            <a:ext cx="63507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6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/>
              <a:t>Način funkcionisanja pneumatskog sistema</a:t>
            </a:r>
            <a:endParaRPr lang="sr-Cyrl-R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010400" cy="368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8142" y="1447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Pneumatski </a:t>
            </a:r>
            <a:r>
              <a:rPr lang="sr-Latn-RS" dirty="0"/>
              <a:t>sistem stvara komprimovani vazduh prekomernim pritiskom do </a:t>
            </a:r>
            <a:r>
              <a:rPr lang="sr-Latn-RS" dirty="0" smtClean="0"/>
              <a:t>10,5 bara</a:t>
            </a:r>
            <a:r>
              <a:rPr lang="sr-Latn-RS" dirty="0"/>
              <a:t>. Sistem hladi, </a:t>
            </a:r>
            <a:r>
              <a:rPr lang="sr-Latn-RS" dirty="0" smtClean="0"/>
              <a:t>suši komprimovani </a:t>
            </a:r>
            <a:r>
              <a:rPr lang="sr-Latn-RS" dirty="0"/>
              <a:t>vazduh i na kraju napaja u </a:t>
            </a:r>
            <a:r>
              <a:rPr lang="sr-Latn-RS" dirty="0" smtClean="0"/>
              <a:t>pneumatski sistem </a:t>
            </a:r>
            <a:r>
              <a:rPr lang="sr-Latn-RS" dirty="0"/>
              <a:t>vozila. Softver vozila automatski upravlja pneumatskim sistemom.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18843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Pomoćni kompresor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Pomoćni kompresor je potreban, kada pritisak u vodu za komprimovani </a:t>
            </a:r>
            <a:r>
              <a:rPr lang="sr-Latn-RS" dirty="0" smtClean="0"/>
              <a:t>vazduha za </a:t>
            </a:r>
            <a:r>
              <a:rPr lang="sr-Latn-RS" dirty="0"/>
              <a:t>pantograf iznosi manje od 5,5 bar.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157964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71"/>
            <a:ext cx="8229600" cy="1143000"/>
          </a:xfrm>
        </p:spPr>
        <p:txBody>
          <a:bodyPr/>
          <a:lstStyle/>
          <a:p>
            <a:r>
              <a:rPr lang="en-US" dirty="0" smtClean="0"/>
              <a:t>KRAJ</a:t>
            </a:r>
            <a:endParaRPr lang="sr-Cyrl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4232"/>
            <a:ext cx="8991599" cy="6000750"/>
          </a:xfrm>
        </p:spPr>
      </p:pic>
    </p:spTree>
    <p:extLst>
      <p:ext uri="{BB962C8B-B14F-4D97-AF65-F5344CB8AC3E}">
        <p14:creationId xmlns:p14="http://schemas.microsoft.com/office/powerpoint/2010/main" val="296999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III kola</a:t>
            </a:r>
            <a:endParaRPr lang="sr-Cyrl-R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39" y="1600200"/>
            <a:ext cx="63507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IV kola</a:t>
            </a:r>
            <a:endParaRPr lang="sr-Cyrl-R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39" y="1600200"/>
            <a:ext cx="63507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err="1" smtClean="0"/>
              <a:t>Vučni</a:t>
            </a:r>
            <a:r>
              <a:rPr lang="en-US" dirty="0" smtClean="0"/>
              <a:t> </a:t>
            </a:r>
            <a:r>
              <a:rPr lang="en-US" dirty="0" err="1" smtClean="0"/>
              <a:t>pogon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 kola</a:t>
            </a:r>
          </a:p>
          <a:p>
            <a:endParaRPr lang="sr-Cyrl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77529"/>
            <a:ext cx="4025643" cy="569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7206"/>
            <a:ext cx="8229600" cy="1143000"/>
          </a:xfrm>
        </p:spPr>
        <p:txBody>
          <a:bodyPr/>
          <a:lstStyle/>
          <a:p>
            <a:r>
              <a:rPr lang="sr-Latn-RS" dirty="0" smtClean="0"/>
              <a:t>II kola</a:t>
            </a:r>
            <a:endParaRPr lang="sr-Cyrl-R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857403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0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7206"/>
            <a:ext cx="8229600" cy="855406"/>
          </a:xfrm>
        </p:spPr>
        <p:txBody>
          <a:bodyPr/>
          <a:lstStyle/>
          <a:p>
            <a:r>
              <a:rPr lang="sr-Latn-RS" dirty="0" smtClean="0"/>
              <a:t>III kola</a:t>
            </a:r>
            <a:endParaRPr lang="sr-Cyrl-R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119131" cy="580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1881</Words>
  <Application>Microsoft Office PowerPoint</Application>
  <PresentationFormat>On-screen Show (4:3)</PresentationFormat>
  <Paragraphs>252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Office Theme</vt:lpstr>
      <vt:lpstr>Storyboard Layouts</vt:lpstr>
      <vt:lpstr>Elektro-motorni voz Stadler  FLIRT EMU | 413 001–041</vt:lpstr>
      <vt:lpstr>Opšti podaci</vt:lpstr>
      <vt:lpstr>I kola</vt:lpstr>
      <vt:lpstr>II kola</vt:lpstr>
      <vt:lpstr>III kola</vt:lpstr>
      <vt:lpstr>IV kola</vt:lpstr>
      <vt:lpstr>Vučni pogon</vt:lpstr>
      <vt:lpstr>II kola</vt:lpstr>
      <vt:lpstr>III kola</vt:lpstr>
      <vt:lpstr>IV kola</vt:lpstr>
      <vt:lpstr>Kolski sanduk</vt:lpstr>
      <vt:lpstr>Zaštita od sudara</vt:lpstr>
      <vt:lpstr>Šasija</vt:lpstr>
      <vt:lpstr>Struktura šasije</vt:lpstr>
      <vt:lpstr>Struktura pogonskog obrtnog postolja</vt:lpstr>
      <vt:lpstr>Način funkcionisanja pogonskog obrtnog postolja</vt:lpstr>
      <vt:lpstr>Struktura Jakobs obrtnog postolja</vt:lpstr>
      <vt:lpstr>Način funkcionisanja Jakobs obrtnog postolja</vt:lpstr>
      <vt:lpstr>Pneumatsko ogibljenje</vt:lpstr>
      <vt:lpstr>Struktura pneumatskog ogibljenja</vt:lpstr>
      <vt:lpstr>Način funkcionisanja pneumatskog ogibljenja</vt:lpstr>
      <vt:lpstr>Energetski sistem, pogonski sistem</vt:lpstr>
      <vt:lpstr>Raspored uređaja</vt:lpstr>
      <vt:lpstr>Pantograf</vt:lpstr>
      <vt:lpstr>Način funkcionisanja pantografa</vt:lpstr>
      <vt:lpstr>Ostala elektro oprema voza</vt:lpstr>
      <vt:lpstr>Kontrolni i bezbednosni uređaji</vt:lpstr>
      <vt:lpstr>Osvetljenje</vt:lpstr>
      <vt:lpstr>Način funkcionisanja unutrašnjeg osvetljenja</vt:lpstr>
      <vt:lpstr>Klimatizacija</vt:lpstr>
      <vt:lpstr>Način funkcionisanja klima uređaja prostor za putnike</vt:lpstr>
      <vt:lpstr>Način funkcionisanja klima uređaja upravljačnica</vt:lpstr>
      <vt:lpstr>Grejanje</vt:lpstr>
      <vt:lpstr>Struktura grejanja</vt:lpstr>
      <vt:lpstr>Pomoćna oprema</vt:lpstr>
      <vt:lpstr>Vrata, ulazi</vt:lpstr>
      <vt:lpstr>Sistemi za informisanje</vt:lpstr>
      <vt:lpstr>Pneumatski sistem</vt:lpstr>
      <vt:lpstr>Sledeće komponente vozila se napajaju osušenim i filtriranim komprimovanim</vt:lpstr>
      <vt:lpstr>Način funkcionisanja pneumatskog sistema</vt:lpstr>
      <vt:lpstr>Pomoćni kompresor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Elektro-motorni voz Stadler  FLIRT EMU | 413 001–041</dc:title>
  <dc:creator>PC</dc:creator>
  <cp:lastModifiedBy>Dragutin Kostic</cp:lastModifiedBy>
  <cp:revision>18</cp:revision>
  <dcterms:created xsi:type="dcterms:W3CDTF">2006-08-16T00:00:00Z</dcterms:created>
  <dcterms:modified xsi:type="dcterms:W3CDTF">2020-08-20T09:45:03Z</dcterms:modified>
</cp:coreProperties>
</file>