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6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B85CCF98-2B3D-43F0-83A5-4B35556C92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8419" y="205428"/>
            <a:ext cx="5079365" cy="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2910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966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1834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257477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077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46029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155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72120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598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F12D32C-3955-47B2-8C3A-F19E9061D5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660" y="6340248"/>
            <a:ext cx="2973238" cy="44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1456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7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06070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646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0481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2027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2300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55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12DDD56-B897-44F2-9975-2EF951B7DD1A}" type="datetimeFigureOut">
              <a:rPr lang="en-US" smtClean="0"/>
              <a:pPr/>
              <a:t>9/27/2024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1E436-BCA0-4A1A-AE83-F4AC7D59EE8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2757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031435"/>
          </a:xfrm>
        </p:spPr>
        <p:txBody>
          <a:bodyPr>
            <a:normAutofit/>
          </a:bodyPr>
          <a:lstStyle/>
          <a:p>
            <a:r>
              <a:rPr lang="sr-Cyrl-RS" sz="6800" b="1" dirty="0">
                <a:solidFill>
                  <a:schemeClr val="tx1"/>
                </a:solidFill>
              </a:rPr>
              <a:t>ИНЖЕЊЕРСКА ЕКОНОМИЈА</a:t>
            </a:r>
            <a:endParaRPr lang="en-US" sz="6800" b="1" dirty="0">
              <a:solidFill>
                <a:schemeClr val="tx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xmlns="" id="{B58A5190-BC2B-49D6-ACD9-57FAE67BA0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5257848"/>
            <a:ext cx="8825658" cy="380952"/>
          </a:xfrm>
        </p:spPr>
        <p:txBody>
          <a:bodyPr>
            <a:normAutofit lnSpcReduction="10000"/>
          </a:bodyPr>
          <a:lstStyle/>
          <a:p>
            <a:r>
              <a:rPr lang="sr-Cyrl-RS" b="1" dirty="0">
                <a:solidFill>
                  <a:schemeClr val="tx1"/>
                </a:solidFill>
              </a:rPr>
              <a:t>ИЗБОРНИ ПРЕДМЕТ – </a:t>
            </a:r>
            <a:r>
              <a:rPr lang="sr-Latn-RS" b="1" dirty="0">
                <a:solidFill>
                  <a:schemeClr val="tx1"/>
                </a:solidFill>
              </a:rPr>
              <a:t>Iii </a:t>
            </a:r>
            <a:r>
              <a:rPr lang="sr-Cyrl-RS" b="1" dirty="0">
                <a:solidFill>
                  <a:schemeClr val="tx1"/>
                </a:solidFill>
              </a:rPr>
              <a:t>СЕМЕСТАР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480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sz="3800" b="1" dirty="0">
                <a:solidFill>
                  <a:schemeClr val="tx1"/>
                </a:solidFill>
              </a:rPr>
              <a:t>Циљ и значај инжењерске економије</a:t>
            </a:r>
            <a:endParaRPr lang="en-GB" sz="38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/>
          <a:lstStyle/>
          <a:p>
            <a:pPr>
              <a:spcAft>
                <a:spcPts val="300"/>
              </a:spcAft>
            </a:pPr>
            <a:r>
              <a:rPr lang="sr-Cyrl-RS" dirty="0"/>
              <a:t>Циљ предмета је у</a:t>
            </a:r>
            <a:r>
              <a:rPr lang="sr-Latn-CS" dirty="0"/>
              <a:t>познавање </a:t>
            </a:r>
            <a:r>
              <a:rPr lang="sr-Cyrl-RS" dirty="0"/>
              <a:t>студената </a:t>
            </a:r>
            <a:r>
              <a:rPr lang="sr-Latn-CS" dirty="0"/>
              <a:t>са основним принципима и методима доношења инжењерско-економских одлука. </a:t>
            </a:r>
            <a:endParaRPr lang="sr-Cyrl-RS" dirty="0"/>
          </a:p>
          <a:p>
            <a:pPr>
              <a:spcAft>
                <a:spcPts val="300"/>
              </a:spcAft>
            </a:pPr>
            <a:r>
              <a:rPr lang="sr-Latn-CS" dirty="0"/>
              <a:t>Студнети ће моћи да науче на који начин се вреднују инвестициони пројекти, узимајући у обзир неопходне економске критеријуме.</a:t>
            </a:r>
            <a:endParaRPr lang="sr-Cyrl-RS" dirty="0"/>
          </a:p>
          <a:p>
            <a:pPr>
              <a:spcAft>
                <a:spcPts val="300"/>
              </a:spcAft>
            </a:pPr>
            <a:r>
              <a:rPr lang="sr-Latn-CS" dirty="0"/>
              <a:t>У развијеним тржишним привредама, предмет под оваквим називом предаје се на техничким факултетима више од осамдесет година. </a:t>
            </a:r>
            <a:endParaRPr lang="sr-Cyrl-RS" dirty="0"/>
          </a:p>
          <a:p>
            <a:pPr>
              <a:spcAft>
                <a:spcPts val="300"/>
              </a:spcAft>
            </a:pPr>
            <a:r>
              <a:rPr lang="sr-Latn-CS" dirty="0"/>
              <a:t>У привредама у транзицији</a:t>
            </a:r>
            <a:r>
              <a:rPr lang="sr-Cyrl-RS" dirty="0"/>
              <a:t>, са развојем </a:t>
            </a:r>
            <a:r>
              <a:rPr lang="sr-Latn-CS" dirty="0"/>
              <a:t>тржишне </a:t>
            </a:r>
            <a:r>
              <a:rPr lang="sr-Cyrl-RS" dirty="0"/>
              <a:t>привреде,</a:t>
            </a:r>
            <a:r>
              <a:rPr lang="sr-Latn-CS" dirty="0"/>
              <a:t> инжењери имају све већу одговорност приликом доношења стратешких пословних одлука, те отуд и потреба за знањем инжењерске економије.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996354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Теме инжењерске економије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sr-Latn-RS" b="1" u="sng" dirty="0"/>
              <a:t>I </a:t>
            </a:r>
            <a:r>
              <a:rPr lang="sr-Cyrl-RS" b="1" u="sng" dirty="0"/>
              <a:t>део градива: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1. Увод: предмет проучавања инжењерске економије и основни 	принципи инжењерско економске анализе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2. Основни концепти инжењерске економије: новчани токови, 	критеријуми вредновања, селекција алтернатива, трошкови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3. Временска вредност новца и ефекти каматне стопе: 	појединачни и уједначени новчани токови, номинална и 	ефективна каматна стопа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4. Финансијски извештаји и показатељи: биланс стања и биланс 	успеха, показатељи ликвидности и профитабилности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sr-Cyrl-RS" dirty="0"/>
              <a:t>5. Амортизација: појам и методи обрачуна амортизације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96475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Теме инжењерске економије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sr-Latn-RS" b="1" u="sng" dirty="0"/>
              <a:t>II </a:t>
            </a:r>
            <a:r>
              <a:rPr lang="sr-Cyrl-RS" b="1" u="sng" dirty="0"/>
              <a:t>део градива: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sr-Cyrl-RS" dirty="0"/>
              <a:t>6. Вредновање и селекција инвестиционих пројеката: процес 	капиталног улагања, анализа дисконтованих новчаних токова, 	период повраћаја, рацио користи и трошкова, индекс 	профитабилности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sr-Cyrl-RS" dirty="0"/>
              <a:t>7. Метод нето садашње вредности (НСВ): НСВ независних и НСВ 	међусобно искључивих пројеката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sr-Cyrl-RS" dirty="0"/>
              <a:t>8. Метод интерне стопе приноса (ИСП): израчунавање ИСП, 	потенцијалне тешкоће код избора метода за селекцију 	пројеката</a:t>
            </a:r>
          </a:p>
          <a:p>
            <a:pPr marL="0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sr-Cyrl-RS" dirty="0"/>
              <a:t>9. Анализа инвестиција у јавном сектору: друштвена кост-бенефит 	анализа</a:t>
            </a:r>
          </a:p>
        </p:txBody>
      </p:sp>
    </p:spTree>
    <p:extLst>
      <p:ext uri="{BB962C8B-B14F-4D97-AF65-F5344CB8AC3E}">
        <p14:creationId xmlns:p14="http://schemas.microsoft.com/office/powerpoint/2010/main" xmlns="" val="205491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Начин рада и бодовање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 lnSpcReduction="10000"/>
          </a:bodyPr>
          <a:lstStyle/>
          <a:p>
            <a:pPr>
              <a:spcAft>
                <a:spcPts val="300"/>
              </a:spcAft>
            </a:pPr>
            <a:r>
              <a:rPr lang="sr-Latn-CS" dirty="0"/>
              <a:t>Настава се организује као јединствен процес предавања и вежби уз пуно учешће студената. </a:t>
            </a:r>
            <a:endParaRPr lang="sr-Cyrl-RS" dirty="0"/>
          </a:p>
          <a:p>
            <a:pPr>
              <a:spcAft>
                <a:spcPts val="300"/>
              </a:spcAft>
            </a:pPr>
            <a:r>
              <a:rPr lang="sr-Cyrl-RS" dirty="0"/>
              <a:t>На предавањима се теме обрађују теоријски, док се на вежбама решавају задаци и студије случаја из области вредновања инвестиционих пројеката у транспорту и комуникацијама.</a:t>
            </a:r>
          </a:p>
          <a:p>
            <a:pPr>
              <a:spcAft>
                <a:spcPts val="300"/>
              </a:spcAft>
            </a:pPr>
            <a:r>
              <a:rPr lang="sr-Cyrl-RS" dirty="0"/>
              <a:t>Студенти раде домаће задатке који се вреднују са 20 бодова.</a:t>
            </a:r>
          </a:p>
          <a:p>
            <a:pPr>
              <a:spcAft>
                <a:spcPts val="300"/>
              </a:spcAft>
            </a:pPr>
            <a:r>
              <a:rPr lang="sr-Cyrl-RS" dirty="0"/>
              <a:t>Након првог дела градива полаже се колоквијум који носи 40 бодова.</a:t>
            </a:r>
          </a:p>
          <a:p>
            <a:pPr>
              <a:spcAft>
                <a:spcPts val="300"/>
              </a:spcAft>
            </a:pPr>
            <a:r>
              <a:rPr lang="sr-Cyrl-RS" dirty="0"/>
              <a:t>Након положеног колоквијума, студенти у јануару полажу завршни испит из другог дела градива који носи 40 бодова.</a:t>
            </a:r>
          </a:p>
          <a:p>
            <a:pPr>
              <a:spcAft>
                <a:spcPts val="300"/>
              </a:spcAft>
            </a:pPr>
            <a:r>
              <a:rPr lang="sr-Cyrl-RS" dirty="0"/>
              <a:t>Испит је положен са 51 бодом (уз минимум 21 бод на колоквијуму и 21 бод на завршном испиту).</a:t>
            </a:r>
          </a:p>
        </p:txBody>
      </p:sp>
    </p:spTree>
    <p:extLst>
      <p:ext uri="{BB962C8B-B14F-4D97-AF65-F5344CB8AC3E}">
        <p14:creationId xmlns:p14="http://schemas.microsoft.com/office/powerpoint/2010/main" xmlns="" val="2375284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8CB583-5A60-4701-84D6-0B97184D2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2012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</a:rPr>
              <a:t>Литература и наставници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D1874C0-ECF7-4B1E-AEB0-F663657BB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30018"/>
            <a:ext cx="8946541" cy="4618382"/>
          </a:xfrm>
        </p:spPr>
        <p:txBody>
          <a:bodyPr>
            <a:normAutofit/>
          </a:bodyPr>
          <a:lstStyle/>
          <a:p>
            <a:pPr>
              <a:spcAft>
                <a:spcPts val="300"/>
              </a:spcAft>
            </a:pPr>
            <a:r>
              <a:rPr lang="sr-Cyrl-RS" dirty="0"/>
              <a:t>Литература су одабрана поглавља из уџбеника:</a:t>
            </a:r>
          </a:p>
          <a:p>
            <a:pPr marL="0" indent="0">
              <a:spcAft>
                <a:spcPts val="300"/>
              </a:spcAft>
              <a:buNone/>
            </a:pPr>
            <a:r>
              <a:rPr lang="sr-Cyrl-RS" dirty="0"/>
              <a:t>	Ј. Петровић-Вујачић, С. Каплановић, М. Миљковић, 	„</a:t>
            </a:r>
            <a:r>
              <a:rPr lang="sr-Cyrl-RS" b="1" dirty="0"/>
              <a:t>Инжењерска економија у транспорту и комуникацијама</a:t>
            </a:r>
            <a:r>
              <a:rPr lang="sr-Cyrl-RS" dirty="0"/>
              <a:t>“, 	Саобраћајни факултет, 2019. година</a:t>
            </a:r>
          </a:p>
          <a:p>
            <a:pPr lvl="0">
              <a:spcAft>
                <a:spcPts val="300"/>
              </a:spcAft>
              <a:buClr>
                <a:srgbClr val="0F6FC6"/>
              </a:buClr>
            </a:pPr>
            <a:r>
              <a:rPr lang="sr-Cyrl-RS" dirty="0">
                <a:solidFill>
                  <a:prstClr val="white"/>
                </a:solidFill>
              </a:rPr>
              <a:t>За додатне информације и сва питања студенти се могу обратити предметним наставницима:</a:t>
            </a:r>
          </a:p>
          <a:p>
            <a:pPr marL="0" lv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Јелица Петровић-Вујачић</a:t>
            </a:r>
            <a:r>
              <a:rPr lang="sr-Cyrl-RS" dirty="0">
                <a:solidFill>
                  <a:prstClr val="white"/>
                </a:solidFill>
              </a:rPr>
              <a:t>, редовни професор, кабинет 006, </a:t>
            </a:r>
            <a:r>
              <a:rPr lang="sr-Latn-RS" dirty="0">
                <a:solidFill>
                  <a:prstClr val="white"/>
                </a:solidFill>
              </a:rPr>
              <a:t>	e-mail: </a:t>
            </a:r>
            <a:r>
              <a:rPr lang="sr-Latn-RS" b="1" dirty="0">
                <a:solidFill>
                  <a:prstClr val="white"/>
                </a:solidFill>
              </a:rPr>
              <a:t>j.petrovic@sf.bg.ac.rs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Снежана Каплановић</a:t>
            </a:r>
            <a:r>
              <a:rPr lang="sr-Cyrl-RS" dirty="0">
                <a:solidFill>
                  <a:prstClr val="white"/>
                </a:solidFill>
              </a:rPr>
              <a:t>, ванредни професор, кабинет 06, </a:t>
            </a:r>
            <a:r>
              <a:rPr lang="sr-Latn-RS" dirty="0">
                <a:solidFill>
                  <a:prstClr val="white"/>
                </a:solidFill>
              </a:rPr>
              <a:t>	e-mail: </a:t>
            </a:r>
            <a:r>
              <a:rPr lang="sr-Latn-RS" b="1" dirty="0">
                <a:solidFill>
                  <a:prstClr val="white"/>
                </a:solidFill>
              </a:rPr>
              <a:t>s.kaplanovic@sf.bg.ac.rs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Clr>
                <a:srgbClr val="0F6FC6"/>
              </a:buClr>
              <a:buNone/>
            </a:pPr>
            <a:r>
              <a:rPr lang="sr-Cyrl-RS" dirty="0">
                <a:solidFill>
                  <a:prstClr val="white"/>
                </a:solidFill>
              </a:rPr>
              <a:t>	</a:t>
            </a:r>
            <a:r>
              <a:rPr lang="sr-Cyrl-RS" b="1" dirty="0">
                <a:solidFill>
                  <a:prstClr val="white"/>
                </a:solidFill>
              </a:rPr>
              <a:t>др Марко Миљковић</a:t>
            </a:r>
            <a:r>
              <a:rPr lang="sr-Cyrl-RS" dirty="0">
                <a:solidFill>
                  <a:prstClr val="white"/>
                </a:solidFill>
              </a:rPr>
              <a:t>, </a:t>
            </a:r>
            <a:r>
              <a:rPr lang="sr-Cyrl-RS" dirty="0" smtClean="0">
                <a:solidFill>
                  <a:prstClr val="white"/>
                </a:solidFill>
              </a:rPr>
              <a:t>доцент, </a:t>
            </a:r>
            <a:r>
              <a:rPr lang="sr-Cyrl-RS" dirty="0">
                <a:solidFill>
                  <a:prstClr val="white"/>
                </a:solidFill>
              </a:rPr>
              <a:t>кабинет </a:t>
            </a:r>
            <a:r>
              <a:rPr lang="sr-Latn-RS" dirty="0">
                <a:solidFill>
                  <a:prstClr val="white"/>
                </a:solidFill>
              </a:rPr>
              <a:t>513</a:t>
            </a:r>
            <a:r>
              <a:rPr lang="sr-Cyrl-RS" dirty="0">
                <a:solidFill>
                  <a:prstClr val="white"/>
                </a:solidFill>
              </a:rPr>
              <a:t>, </a:t>
            </a:r>
            <a:r>
              <a:rPr lang="sr-Latn-RS" dirty="0">
                <a:solidFill>
                  <a:prstClr val="white"/>
                </a:solidFill>
              </a:rPr>
              <a:t>						e-mail: 	</a:t>
            </a:r>
            <a:r>
              <a:rPr lang="sr-Latn-RS" b="1" dirty="0">
                <a:solidFill>
                  <a:prstClr val="white"/>
                </a:solidFill>
              </a:rPr>
              <a:t>m.miljkovic@sf.bg.ac.rs</a:t>
            </a:r>
            <a:endParaRPr lang="sr-Cyrl-RS" b="1" dirty="0">
              <a:solidFill>
                <a:prstClr val="white"/>
              </a:solidFill>
            </a:endParaRPr>
          </a:p>
          <a:p>
            <a:pPr marL="0" lvl="0" indent="0">
              <a:spcAft>
                <a:spcPts val="300"/>
              </a:spcAft>
              <a:buClr>
                <a:srgbClr val="0F6FC6"/>
              </a:buClr>
              <a:buNone/>
            </a:pPr>
            <a:endParaRPr lang="sr-Cyrl-RS" dirty="0">
              <a:solidFill>
                <a:prstClr val="white"/>
              </a:solidFill>
            </a:endParaRPr>
          </a:p>
          <a:p>
            <a:pPr marL="0" indent="0">
              <a:spcAft>
                <a:spcPts val="300"/>
              </a:spcAft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xmlns="" val="2605333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60</TotalTime>
  <Words>245</Words>
  <Application>Microsoft Office PowerPoint</Application>
  <PresentationFormat>Custom</PresentationFormat>
  <Paragraphs>34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Ion</vt:lpstr>
      <vt:lpstr>ИНЖЕЊЕРСКА ЕКОНОМИЈА</vt:lpstr>
      <vt:lpstr>Циљ и значај инжењерске економије</vt:lpstr>
      <vt:lpstr>Теме инжењерске економије</vt:lpstr>
      <vt:lpstr>Теме инжењерске економије</vt:lpstr>
      <vt:lpstr>Начин рада и бодовање</vt:lpstr>
      <vt:lpstr>Литература и наставници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INŽENJERSKA EKONOMIJA</dc:title>
  <dc:creator>Marko Miljkovic</dc:creator>
  <cp:lastModifiedBy>j.petrovic</cp:lastModifiedBy>
  <cp:revision>10</cp:revision>
  <dcterms:created xsi:type="dcterms:W3CDTF">2017-09-24T15:27:53Z</dcterms:created>
  <dcterms:modified xsi:type="dcterms:W3CDTF">2024-09-27T13:15:42Z</dcterms:modified>
</cp:coreProperties>
</file>