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86" r:id="rId2"/>
    <p:sldId id="303" r:id="rId3"/>
    <p:sldId id="288" r:id="rId4"/>
    <p:sldId id="290" r:id="rId5"/>
    <p:sldId id="304" r:id="rId6"/>
    <p:sldId id="293" r:id="rId7"/>
    <p:sldId id="294" r:id="rId8"/>
    <p:sldId id="295" r:id="rId9"/>
    <p:sldId id="296" r:id="rId10"/>
    <p:sldId id="297" r:id="rId11"/>
    <p:sldId id="306" r:id="rId12"/>
    <p:sldId id="307" r:id="rId13"/>
    <p:sldId id="308" r:id="rId14"/>
    <p:sldId id="305" r:id="rId15"/>
    <p:sldId id="301" r:id="rId16"/>
    <p:sldId id="302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000099"/>
    <a:srgbClr val="00004C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28663" y="1004309"/>
            <a:ext cx="4720010" cy="1219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 D E A L N I   I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 E A L N I   G A S O V I</a:t>
            </a:r>
            <a:endParaRPr lang="en-US" sz="3200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392112" y="3262313"/>
            <a:ext cx="151288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Idealni gas</a:t>
            </a:r>
            <a:endParaRPr lang="en-US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265008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hipotetička supstanca</a:t>
            </a:r>
          </a:p>
        </p:txBody>
      </p:sp>
      <p:sp>
        <p:nvSpPr>
          <p:cNvPr id="5130" name="Text Box 16"/>
          <p:cNvSpPr txBox="1">
            <a:spLocks noChangeArrowheads="1"/>
          </p:cNvSpPr>
          <p:nvPr/>
        </p:nvSpPr>
        <p:spPr bwMode="auto">
          <a:xfrm>
            <a:off x="2579687" y="3948113"/>
            <a:ext cx="305276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ima poseban značaj u analitičkom izučavanju termodinamike</a:t>
            </a:r>
          </a:p>
        </p:txBody>
      </p:sp>
      <p:sp>
        <p:nvSpPr>
          <p:cNvPr id="5131" name="Line 17"/>
          <p:cNvSpPr>
            <a:spLocks noChangeShapeType="1"/>
          </p:cNvSpPr>
          <p:nvPr/>
        </p:nvSpPr>
        <p:spPr bwMode="auto">
          <a:xfrm flipV="1">
            <a:off x="1754187" y="3378200"/>
            <a:ext cx="406400" cy="1317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2" name="Line 18"/>
          <p:cNvSpPr>
            <a:spLocks noChangeShapeType="1"/>
          </p:cNvSpPr>
          <p:nvPr/>
        </p:nvSpPr>
        <p:spPr bwMode="auto">
          <a:xfrm>
            <a:off x="1677987" y="3681413"/>
            <a:ext cx="942835" cy="466304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52400" y="1752600"/>
            <a:ext cx="815479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Realni gasovi – ne može se primeniti jednačina stanja idealnih gasova.</a:t>
            </a:r>
            <a:endParaRPr lang="en-US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53988" y="2391654"/>
            <a:ext cx="8685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Postoji preko 200 jednačina stanja realnih gasova.</a:t>
            </a:r>
            <a:endParaRPr lang="en-US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62791" y="3195935"/>
            <a:ext cx="86852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Jednačinama stanja realnih gasova, za razliku od jednačine stanja idealnih gasova, uključuju se veličine koje se zanemaruju uvođenjem aproksimacije da je analizirani gas idealan.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2057400" y="3553752"/>
            <a:ext cx="151288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Idealni gas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1981200" y="3505200"/>
            <a:ext cx="1671637" cy="534987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9575" algn="l"/>
              </a:tabLst>
            </a:pPr>
            <a:endParaRPr lang="en-US"/>
          </a:p>
        </p:txBody>
      </p:sp>
      <p:sp>
        <p:nvSpPr>
          <p:cNvPr id="5134" name="Text Box 20"/>
          <p:cNvSpPr txBox="1">
            <a:spLocks noChangeArrowheads="1"/>
          </p:cNvSpPr>
          <p:nvPr/>
        </p:nvSpPr>
        <p:spPr bwMode="auto">
          <a:xfrm>
            <a:off x="304800" y="1676400"/>
            <a:ext cx="2971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 i="1"/>
              <a:t>molekuli se ponašaju kao tačkaste mase koje ne poseduju zapreminu, tako da je celokupna zapremina suda, u kome se oni nalaze, slobodna za njihovo kretanje</a:t>
            </a:r>
          </a:p>
        </p:txBody>
      </p:sp>
      <p:sp>
        <p:nvSpPr>
          <p:cNvPr id="5139" name="Line 25"/>
          <p:cNvSpPr>
            <a:spLocks noChangeShapeType="1"/>
          </p:cNvSpPr>
          <p:nvPr/>
        </p:nvSpPr>
        <p:spPr bwMode="auto">
          <a:xfrm flipH="1" flipV="1">
            <a:off x="1524000" y="3048000"/>
            <a:ext cx="425570" cy="404004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3657600" y="2133600"/>
            <a:ext cx="2506662" cy="1126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 i="1"/>
              <a:t>molekuli se kreću nezavisno jedan od drugog (ne postoje sile uzajamnog privlačenja i odbijanja</a:t>
            </a:r>
          </a:p>
        </p:txBody>
      </p:sp>
      <p:sp>
        <p:nvSpPr>
          <p:cNvPr id="5138" name="Line 24"/>
          <p:cNvSpPr>
            <a:spLocks noChangeShapeType="1"/>
          </p:cNvSpPr>
          <p:nvPr/>
        </p:nvSpPr>
        <p:spPr bwMode="auto">
          <a:xfrm flipV="1">
            <a:off x="3198993" y="2899913"/>
            <a:ext cx="536246" cy="54726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6" name="Text Box 22"/>
          <p:cNvSpPr txBox="1">
            <a:spLocks noChangeArrowheads="1"/>
          </p:cNvSpPr>
          <p:nvPr/>
        </p:nvSpPr>
        <p:spPr bwMode="auto">
          <a:xfrm>
            <a:off x="609600" y="4572000"/>
            <a:ext cx="1677062" cy="6502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/>
              <a:t>sudari molekula su</a:t>
            </a:r>
          </a:p>
          <a:p>
            <a:pPr>
              <a:tabLst>
                <a:tab pos="409575" algn="l"/>
              </a:tabLst>
            </a:pPr>
            <a:r>
              <a:rPr lang="en-US" sz="1400"/>
              <a:t>apsolutno elastični</a:t>
            </a:r>
          </a:p>
        </p:txBody>
      </p:sp>
      <p:sp>
        <p:nvSpPr>
          <p:cNvPr id="5140" name="Line 26"/>
          <p:cNvSpPr>
            <a:spLocks noChangeShapeType="1"/>
          </p:cNvSpPr>
          <p:nvPr/>
        </p:nvSpPr>
        <p:spPr bwMode="auto">
          <a:xfrm flipH="1">
            <a:off x="1733908" y="4114800"/>
            <a:ext cx="689360" cy="51902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191000" y="4495800"/>
            <a:ext cx="4800600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>
                <a:solidFill>
                  <a:srgbClr val="000099"/>
                </a:solidFill>
              </a:rPr>
              <a:t>Realni gas:</a:t>
            </a:r>
            <a:endParaRPr lang="sr-Latn-CS">
              <a:solidFill>
                <a:srgbClr val="000099"/>
              </a:solidFill>
            </a:endParaRP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zapremina molekula nije zanemarljiva,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postoji interakcija između molekula,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 sudari su neelastični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3988" y="990600"/>
            <a:ext cx="4522392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>
                <a:solidFill>
                  <a:srgbClr val="000066"/>
                </a:solidFill>
              </a:rPr>
              <a:t>Jednačina stanja realnih gasova</a:t>
            </a:r>
            <a:endParaRPr lang="en-US" sz="22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743200" y="1143000"/>
            <a:ext cx="172675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Realni gasovi</a:t>
            </a:r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181600" y="1143000"/>
            <a:ext cx="17540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Idealni gasovi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632960" y="1333500"/>
            <a:ext cx="381000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32960" y="1417320"/>
            <a:ext cx="381000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4701540" y="1276350"/>
            <a:ext cx="243840" cy="19812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22"/>
          <p:cNvGrpSpPr/>
          <p:nvPr/>
        </p:nvGrpSpPr>
        <p:grpSpPr>
          <a:xfrm>
            <a:off x="2743200" y="4572000"/>
            <a:ext cx="4192406" cy="432924"/>
            <a:chOff x="304800" y="2691276"/>
            <a:chExt cx="4192406" cy="432924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04800" y="2696454"/>
              <a:ext cx="1726755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Realni gasovi</a:t>
              </a:r>
              <a:endParaRPr lang="en-US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743200" y="2696454"/>
              <a:ext cx="17540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Idealni gasovi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22612" y="2691276"/>
              <a:ext cx="325730" cy="4271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ym typeface="Symbol"/>
                </a:rPr>
                <a:t></a:t>
              </a:r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870382" y="1998565"/>
            <a:ext cx="1851789" cy="42716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Latn-RS" i="1"/>
              <a:t>p</a:t>
            </a:r>
            <a:r>
              <a:rPr lang="sr-Latn-RS"/>
              <a:t> </a:t>
            </a:r>
            <a:r>
              <a:rPr lang="sr-Latn-RS">
                <a:sym typeface="Symbol"/>
              </a:rPr>
              <a:t></a:t>
            </a:r>
            <a:r>
              <a:rPr lang="sr-Latn-RS"/>
              <a:t> 0, </a:t>
            </a:r>
            <a:r>
              <a:rPr lang="sr-Latn-RS" i="1"/>
              <a:t>  v</a:t>
            </a:r>
            <a:r>
              <a:rPr lang="sr-Latn-RS"/>
              <a:t> </a:t>
            </a:r>
            <a:r>
              <a:rPr lang="sr-Latn-RS">
                <a:sym typeface="Symbol"/>
              </a:rPr>
              <a:t></a:t>
            </a:r>
            <a:r>
              <a:rPr lang="sr-Latn-RS"/>
              <a:t> </a:t>
            </a:r>
            <a:r>
              <a:rPr lang="sr-Latn-RS">
                <a:sym typeface="Symbol"/>
              </a:rPr>
              <a:t></a:t>
            </a: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3657600" y="1905000"/>
            <a:ext cx="2286000" cy="64918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800600" y="2590800"/>
            <a:ext cx="0" cy="182880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4876800" y="2949071"/>
            <a:ext cx="38862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800" i="1"/>
              <a:t>molekuli </a:t>
            </a:r>
            <a:r>
              <a:rPr lang="en-US" sz="1800" i="1"/>
              <a:t>gasa su dovoljno udaljen</a:t>
            </a:r>
            <a:r>
              <a:rPr lang="sr-Latn-RS" sz="1800" i="1"/>
              <a:t>i</a:t>
            </a:r>
            <a:r>
              <a:rPr lang="en-US" sz="1800" i="1"/>
              <a:t> jedn</a:t>
            </a:r>
            <a:r>
              <a:rPr lang="sr-Latn-RS" sz="1800" i="1"/>
              <a:t>i od </a:t>
            </a:r>
            <a:r>
              <a:rPr lang="en-US" sz="1800" i="1"/>
              <a:t>drug</a:t>
            </a:r>
            <a:r>
              <a:rPr lang="sr-Latn-RS" sz="1800" i="1"/>
              <a:t>ih ... </a:t>
            </a:r>
            <a:r>
              <a:rPr lang="pt-BR" sz="1800" i="1"/>
              <a:t>sile privlačenja </a:t>
            </a:r>
            <a:r>
              <a:rPr lang="sr-Latn-RS" sz="1800" i="1"/>
              <a:t>p</a:t>
            </a:r>
            <a:r>
              <a:rPr lang="pt-BR" sz="1800" i="1"/>
              <a:t>raktično zanemarljive</a:t>
            </a:r>
            <a:endParaRPr lang="en-US" sz="1800" i="1"/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 flipV="1">
            <a:off x="735330" y="18546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731520" y="4049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81000" y="18288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786380" y="371705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>
                <a:solidFill>
                  <a:srgbClr val="000099"/>
                </a:solidFill>
              </a:rPr>
              <a:t>v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982980" y="1676400"/>
            <a:ext cx="160020" cy="533400"/>
          </a:xfrm>
          <a:prstGeom prst="straightConnector1">
            <a:avLst/>
          </a:prstGeom>
          <a:noFill/>
          <a:ln w="41275" cap="flat" cmpd="dbl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5" name="Freeform 54"/>
          <p:cNvSpPr/>
          <p:nvPr/>
        </p:nvSpPr>
        <p:spPr bwMode="auto">
          <a:xfrm>
            <a:off x="983411" y="2147977"/>
            <a:ext cx="1673525" cy="1656272"/>
          </a:xfrm>
          <a:custGeom>
            <a:avLst/>
            <a:gdLst>
              <a:gd name="connsiteX0" fmla="*/ 0 w 1673525"/>
              <a:gd name="connsiteY0" fmla="*/ 0 h 1656272"/>
              <a:gd name="connsiteX1" fmla="*/ 491706 w 1673525"/>
              <a:gd name="connsiteY1" fmla="*/ 1319842 h 1656272"/>
              <a:gd name="connsiteX2" fmla="*/ 1673525 w 1673525"/>
              <a:gd name="connsiteY2" fmla="*/ 1656272 h 165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3525" h="1656272">
                <a:moveTo>
                  <a:pt x="0" y="0"/>
                </a:moveTo>
                <a:cubicBezTo>
                  <a:pt x="106392" y="521898"/>
                  <a:pt x="212785" y="1043797"/>
                  <a:pt x="491706" y="1319842"/>
                </a:cubicBezTo>
                <a:cubicBezTo>
                  <a:pt x="770627" y="1595887"/>
                  <a:pt x="1222076" y="1626079"/>
                  <a:pt x="1673525" y="1656272"/>
                </a:cubicBezTo>
              </a:path>
            </a:pathLst>
          </a:cu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Freeform 55"/>
          <p:cNvSpPr/>
          <p:nvPr/>
        </p:nvSpPr>
        <p:spPr bwMode="auto">
          <a:xfrm>
            <a:off x="1069388" y="2204739"/>
            <a:ext cx="1673525" cy="1656272"/>
          </a:xfrm>
          <a:custGeom>
            <a:avLst/>
            <a:gdLst>
              <a:gd name="connsiteX0" fmla="*/ 0 w 1673525"/>
              <a:gd name="connsiteY0" fmla="*/ 0 h 1656272"/>
              <a:gd name="connsiteX1" fmla="*/ 491706 w 1673525"/>
              <a:gd name="connsiteY1" fmla="*/ 1319842 h 1656272"/>
              <a:gd name="connsiteX2" fmla="*/ 1673525 w 1673525"/>
              <a:gd name="connsiteY2" fmla="*/ 1656272 h 165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3525" h="1656272">
                <a:moveTo>
                  <a:pt x="0" y="0"/>
                </a:moveTo>
                <a:cubicBezTo>
                  <a:pt x="106392" y="521898"/>
                  <a:pt x="212785" y="1043797"/>
                  <a:pt x="491706" y="1319842"/>
                </a:cubicBezTo>
                <a:cubicBezTo>
                  <a:pt x="770627" y="1595887"/>
                  <a:pt x="1222076" y="1626079"/>
                  <a:pt x="1673525" y="1656272"/>
                </a:cubicBez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838200" y="1365842"/>
            <a:ext cx="1231427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>
                <a:solidFill>
                  <a:srgbClr val="00B050"/>
                </a:solidFill>
              </a:rPr>
              <a:t>idealan gas</a:t>
            </a:r>
            <a:endParaRPr lang="en-US" sz="1600">
              <a:solidFill>
                <a:srgbClr val="00B050"/>
              </a:solidFill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1371600" y="1920840"/>
            <a:ext cx="1141659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>
                <a:solidFill>
                  <a:schemeClr val="bg1"/>
                </a:solidFill>
              </a:rPr>
              <a:t>realan gas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H="1">
            <a:off x="1175637" y="2216989"/>
            <a:ext cx="489261" cy="452886"/>
          </a:xfrm>
          <a:prstGeom prst="straightConnector1">
            <a:avLst/>
          </a:prstGeom>
          <a:noFill/>
          <a:ln w="41275" cap="flat" cmpd="dbl" algn="ctr">
            <a:solidFill>
              <a:schemeClr val="bg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795068" y="3467819"/>
            <a:ext cx="66877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/>
              <a:t>azot</a:t>
            </a:r>
            <a:endParaRPr lang="en-US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2400" y="1676400"/>
            <a:ext cx="815479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Realni gasovi – ne može se primeniti jednačina stanja idealnih gasova.</a:t>
            </a:r>
            <a:endParaRPr lang="en-US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53988" y="2315454"/>
            <a:ext cx="8685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Postoji preko 200 jednačina stanja realnih gasova.</a:t>
            </a:r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62791" y="3119735"/>
            <a:ext cx="86852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/>
              <a:t>Jednačinama stanja realnih gasova, za razliku od jednačine stanja idealnih gasova, uključuju se veličine koje se zanemaruju uvođenjem aproksimacije da je analizirani gas idealan.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17"/>
          <p:cNvSpPr txBox="1">
            <a:spLocks noChangeArrowheads="1"/>
          </p:cNvSpPr>
          <p:nvPr/>
        </p:nvSpPr>
        <p:spPr bwMode="auto">
          <a:xfrm>
            <a:off x="244475" y="914400"/>
            <a:ext cx="62122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Jednačina van der Valsa</a:t>
            </a:r>
            <a:r>
              <a:rPr lang="sr-Latn-RS"/>
              <a:t> (predložena 1873. godine)</a:t>
            </a:r>
            <a:endParaRPr lang="en-US"/>
          </a:p>
        </p:txBody>
      </p:sp>
      <p:pic>
        <p:nvPicPr>
          <p:cNvPr id="15370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57258"/>
            <a:ext cx="2655887" cy="820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4088" y="2057400"/>
            <a:ext cx="3432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                   – idealni gasovi)</a:t>
            </a:r>
            <a:endParaRPr lang="en-US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0775" y="2153949"/>
            <a:ext cx="1290638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636" y="2241371"/>
            <a:ext cx="533399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143000" y="3155772"/>
            <a:ext cx="2286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42888" y="3981271"/>
            <a:ext cx="23479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/>
              <a:t>međumolekularne sile privlačenja molekula realnog gasa</a:t>
            </a:r>
            <a:endParaRPr lang="en-US" sz="180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200400" y="3856672"/>
            <a:ext cx="5468938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/>
              <a:t>sile odbijanja ... molekuli ne mogu da se dodiruju ... oko svakog molekula postoji fiktivna sfera u koju ne dolazi drugi molekul ... zapremina u kojoj se kreću molekuli gasa je manja za </a:t>
            </a:r>
            <a:r>
              <a:rPr lang="sl-SI" sz="1800"/>
              <a:t>ukupnu zapreminu tih sfera</a:t>
            </a:r>
            <a:endParaRPr lang="en-US" sz="1800"/>
          </a:p>
        </p:txBody>
      </p:sp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165171"/>
            <a:ext cx="533399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209800" y="3079571"/>
            <a:ext cx="1143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230188" y="1143000"/>
            <a:ext cx="62468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Jednačina stanja realnih gasova definsana na osnovu </a:t>
            </a:r>
            <a:r>
              <a:rPr lang="en-US" b="1"/>
              <a:t>faktora stišljivosti</a:t>
            </a:r>
            <a:r>
              <a:rPr lang="sr-Latn-RS" b="1"/>
              <a:t> </a:t>
            </a:r>
            <a:r>
              <a:rPr lang="sr-Latn-RS"/>
              <a:t>(</a:t>
            </a:r>
            <a:r>
              <a:rPr lang="sr-Latn-RS" i="1"/>
              <a:t>Z</a:t>
            </a:r>
            <a:r>
              <a:rPr lang="sr-Latn-RS"/>
              <a:t>)</a:t>
            </a:r>
            <a:r>
              <a:rPr lang="en-US"/>
              <a:t>:</a:t>
            </a:r>
          </a:p>
        </p:txBody>
      </p:sp>
      <p:sp>
        <p:nvSpPr>
          <p:cNvPr id="2057" name="Rectangle 15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4"/>
          <p:cNvGraphicFramePr>
            <a:graphicFrameLocks noChangeAspect="1"/>
          </p:cNvGraphicFramePr>
          <p:nvPr/>
        </p:nvGraphicFramePr>
        <p:xfrm>
          <a:off x="3889375" y="2062163"/>
          <a:ext cx="11382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2" imgW="457002" imgH="342751" progId="Equation.3">
                  <p:embed/>
                </p:oleObj>
              </mc:Choice>
              <mc:Fallback>
                <p:oleObj name="Equation" r:id="rId2" imgW="457002" imgH="34275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2062163"/>
                        <a:ext cx="1138238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2819400" y="3505200"/>
            <a:ext cx="26121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/>
              <a:t>Z</a:t>
            </a:r>
            <a:r>
              <a:rPr lang="en-US" i="1"/>
              <a:t> </a:t>
            </a:r>
            <a:r>
              <a:rPr lang="sr-Latn-RS" i="1"/>
              <a:t>= f(T, p, vrste gasa)</a:t>
            </a:r>
            <a:endParaRPr lang="en-US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581400" y="4495800"/>
            <a:ext cx="1443024" cy="8894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/>
              <a:t> </a:t>
            </a:r>
            <a:r>
              <a:rPr lang="en-US"/>
              <a:t>grafički</a:t>
            </a:r>
            <a:endParaRPr lang="sr-Latn-RS"/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/>
              <a:t> </a:t>
            </a:r>
            <a:r>
              <a:rPr lang="en-US"/>
              <a:t>dijagram</a:t>
            </a: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 flipH="1">
            <a:off x="3124200" y="2667000"/>
            <a:ext cx="838200" cy="9143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3048000" y="3886200"/>
            <a:ext cx="6096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7" grpId="0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30188" y="1189038"/>
            <a:ext cx="71024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Jednačine stanja realnih gasova definsane u obliku polinoma: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322263" y="1911350"/>
          <a:ext cx="3446462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2" imgW="1384300" imgH="381000" progId="Equation.3">
                  <p:embed/>
                </p:oleObj>
              </mc:Choice>
              <mc:Fallback>
                <p:oleObj name="Equation" r:id="rId2" imgW="1384300" imgH="3810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1911350"/>
                        <a:ext cx="3446462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Rectangle 17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16"/>
          <p:cNvGraphicFramePr>
            <a:graphicFrameLocks noChangeAspect="1"/>
          </p:cNvGraphicFramePr>
          <p:nvPr/>
        </p:nvGraphicFramePr>
        <p:xfrm>
          <a:off x="322263" y="2974975"/>
          <a:ext cx="48450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1930400" imgH="342900" progId="Equation.3">
                  <p:embed/>
                </p:oleObj>
              </mc:Choice>
              <mc:Fallback>
                <p:oleObj name="Equation" r:id="rId4" imgW="1930400" imgH="342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2974975"/>
                        <a:ext cx="4845050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4" name="Text Box 18"/>
          <p:cNvSpPr txBox="1">
            <a:spLocks noChangeArrowheads="1"/>
          </p:cNvSpPr>
          <p:nvPr/>
        </p:nvSpPr>
        <p:spPr bwMode="auto">
          <a:xfrm>
            <a:off x="306389" y="4186535"/>
            <a:ext cx="5180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/>
              <a:t>B, B`, C, C`, D, D`,... </a:t>
            </a:r>
            <a:r>
              <a:rPr lang="sr-Latn-RS" i="1"/>
              <a:t>= f(T, p, vrste gasa)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3875088" y="3706152"/>
            <a:ext cx="16875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b="1">
                <a:solidFill>
                  <a:srgbClr val="000099"/>
                </a:solidFill>
              </a:rPr>
              <a:t>Idealan gas</a:t>
            </a:r>
            <a:endParaRPr lang="en-US" b="1">
              <a:solidFill>
                <a:srgbClr val="000099"/>
              </a:solidFill>
            </a:endParaRPr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3886200" y="3657600"/>
            <a:ext cx="1671637" cy="534987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9575" algn="l"/>
              </a:tabLst>
            </a:pPr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04800" y="838200"/>
            <a:ext cx="4857750" cy="2782887"/>
            <a:chOff x="304800" y="1219200"/>
            <a:chExt cx="4857750" cy="2782887"/>
          </a:xfrm>
        </p:grpSpPr>
        <p:sp>
          <p:nvSpPr>
            <p:cNvPr id="5134" name="Text Box 20"/>
            <p:cNvSpPr txBox="1">
              <a:spLocks noChangeArrowheads="1"/>
            </p:cNvSpPr>
            <p:nvPr/>
          </p:nvSpPr>
          <p:spPr bwMode="auto">
            <a:xfrm>
              <a:off x="304800" y="1219200"/>
              <a:ext cx="485775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ponašaju kao tačkaste mase koje ne poseduju zapreminu, tako da je celokupna zapremina suda, u kome se oni nalaze, slobodna za njihovo kretanje</a:t>
              </a:r>
            </a:p>
          </p:txBody>
        </p:sp>
        <p:sp>
          <p:nvSpPr>
            <p:cNvPr id="5139" name="Line 25"/>
            <p:cNvSpPr>
              <a:spLocks noChangeShapeType="1"/>
            </p:cNvSpPr>
            <p:nvPr/>
          </p:nvSpPr>
          <p:spPr bwMode="auto">
            <a:xfrm flipH="1" flipV="1">
              <a:off x="2646096" y="2686556"/>
              <a:ext cx="1225816" cy="131553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41" name="AutoShape 28"/>
            <p:cNvSpPr>
              <a:spLocks noChangeArrowheads="1"/>
            </p:cNvSpPr>
            <p:nvPr/>
          </p:nvSpPr>
          <p:spPr bwMode="auto">
            <a:xfrm>
              <a:off x="304800" y="1293813"/>
              <a:ext cx="4768850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08637" y="1995487"/>
            <a:ext cx="3302001" cy="1717675"/>
            <a:chOff x="5608637" y="2376487"/>
            <a:chExt cx="3302001" cy="1717675"/>
          </a:xfrm>
        </p:grpSpPr>
        <p:sp>
          <p:nvSpPr>
            <p:cNvPr id="5135" name="Text Box 21"/>
            <p:cNvSpPr txBox="1">
              <a:spLocks noChangeArrowheads="1"/>
            </p:cNvSpPr>
            <p:nvPr/>
          </p:nvSpPr>
          <p:spPr bwMode="auto">
            <a:xfrm>
              <a:off x="5875338" y="2376487"/>
              <a:ext cx="303530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kreću nezavisno jedan od drugog (ne postoje sile uzajamnog privlačenja i odbijanja</a:t>
              </a:r>
            </a:p>
          </p:txBody>
        </p:sp>
        <p:sp>
          <p:nvSpPr>
            <p:cNvPr id="5138" name="Line 24"/>
            <p:cNvSpPr>
              <a:spLocks noChangeShapeType="1"/>
            </p:cNvSpPr>
            <p:nvPr/>
          </p:nvSpPr>
          <p:spPr bwMode="auto">
            <a:xfrm flipV="1">
              <a:off x="5608637" y="3787775"/>
              <a:ext cx="754063" cy="30638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42" name="AutoShape 29"/>
            <p:cNvSpPr>
              <a:spLocks noChangeArrowheads="1"/>
            </p:cNvSpPr>
            <p:nvPr/>
          </p:nvSpPr>
          <p:spPr bwMode="auto">
            <a:xfrm>
              <a:off x="5867400" y="2438400"/>
              <a:ext cx="2941638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57238" y="4189411"/>
            <a:ext cx="3095623" cy="1514477"/>
            <a:chOff x="757238" y="4570411"/>
            <a:chExt cx="3095623" cy="1514477"/>
          </a:xfrm>
        </p:grpSpPr>
        <p:sp>
          <p:nvSpPr>
            <p:cNvPr id="5136" name="Text Box 22"/>
            <p:cNvSpPr txBox="1">
              <a:spLocks noChangeArrowheads="1"/>
            </p:cNvSpPr>
            <p:nvPr/>
          </p:nvSpPr>
          <p:spPr bwMode="auto">
            <a:xfrm>
              <a:off x="757238" y="5203825"/>
              <a:ext cx="2089150" cy="8350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sudari molekula su</a:t>
              </a:r>
            </a:p>
            <a:p>
              <a:pPr>
                <a:tabLst>
                  <a:tab pos="409575" algn="l"/>
                </a:tabLst>
              </a:pPr>
              <a:r>
                <a:rPr lang="en-US" sz="1800"/>
                <a:t>apsolutno elastični</a:t>
              </a:r>
            </a:p>
          </p:txBody>
        </p:sp>
        <p:sp>
          <p:nvSpPr>
            <p:cNvPr id="5140" name="Line 26"/>
            <p:cNvSpPr>
              <a:spLocks noChangeShapeType="1"/>
            </p:cNvSpPr>
            <p:nvPr/>
          </p:nvSpPr>
          <p:spPr bwMode="auto">
            <a:xfrm flipH="1">
              <a:off x="2953592" y="4570411"/>
              <a:ext cx="899269" cy="63276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43" name="AutoShape 30"/>
            <p:cNvSpPr>
              <a:spLocks noChangeArrowheads="1"/>
            </p:cNvSpPr>
            <p:nvPr/>
          </p:nvSpPr>
          <p:spPr bwMode="auto">
            <a:xfrm>
              <a:off x="758825" y="5229225"/>
              <a:ext cx="2143125" cy="855663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572000" y="4724400"/>
            <a:ext cx="4303713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/>
              <a:t>Idealni gas – gas kod koga su međumolekularne sile zanemarljivo male, a molekuli imaju masu zanemarljive zapremine, tj. smatraju se materijalnim tačkama.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3988" y="1008063"/>
            <a:ext cx="4665060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>
                <a:solidFill>
                  <a:srgbClr val="000066"/>
                </a:solidFill>
              </a:rPr>
              <a:t>Jednačina stanja idealnih gasova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2400" y="1869281"/>
            <a:ext cx="8440737" cy="16619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Robert Boyle</a:t>
            </a:r>
            <a:r>
              <a:rPr lang="sr-Latn-RS"/>
              <a:t>,</a:t>
            </a:r>
            <a:r>
              <a:rPr lang="en-US"/>
              <a:t> 1962</a:t>
            </a:r>
            <a:r>
              <a:rPr lang="sr-Latn-RS"/>
              <a:t>.</a:t>
            </a:r>
            <a:r>
              <a:rPr lang="en-US"/>
              <a:t> – pritisak gasa je obrnuto proporcionalan njegovoj zapremini (</a:t>
            </a:r>
            <a:r>
              <a:rPr lang="sr-Latn-RS"/>
              <a:t>e</a:t>
            </a:r>
            <a:r>
              <a:rPr lang="en-US"/>
              <a:t>ksperiment</a:t>
            </a:r>
            <a:r>
              <a:rPr lang="sr-Latn-RS"/>
              <a:t>)</a:t>
            </a:r>
            <a:r>
              <a:rPr lang="en-US"/>
              <a:t>.</a:t>
            </a:r>
          </a:p>
          <a:p>
            <a:pPr>
              <a:tabLst>
                <a:tab pos="409575" algn="l"/>
              </a:tabLst>
            </a:pPr>
            <a:r>
              <a:rPr lang="en-US"/>
              <a:t>J. Charles</a:t>
            </a:r>
            <a:r>
              <a:rPr lang="sr-Latn-RS"/>
              <a:t>, </a:t>
            </a:r>
            <a:r>
              <a:rPr lang="en-US"/>
              <a:t>J. Gay-Lussac</a:t>
            </a:r>
            <a:r>
              <a:rPr lang="sr-Latn-RS"/>
              <a:t>,</a:t>
            </a:r>
            <a:r>
              <a:rPr lang="en-US"/>
              <a:t> 1802</a:t>
            </a:r>
            <a:r>
              <a:rPr lang="sr-Latn-RS"/>
              <a:t>.</a:t>
            </a:r>
            <a:r>
              <a:rPr lang="en-US"/>
              <a:t> </a:t>
            </a:r>
            <a:r>
              <a:rPr lang="sr-Latn-RS"/>
              <a:t>– </a:t>
            </a:r>
            <a:r>
              <a:rPr lang="en-US"/>
              <a:t>pritisak gasa </a:t>
            </a:r>
            <a:r>
              <a:rPr lang="sr-Latn-RS"/>
              <a:t>je </a:t>
            </a:r>
            <a:r>
              <a:rPr lang="en-US"/>
              <a:t>proporcionalan njegovoj temperaturi</a:t>
            </a:r>
            <a:r>
              <a:rPr lang="sr-Latn-RS"/>
              <a:t> </a:t>
            </a:r>
            <a:r>
              <a:rPr lang="en-US"/>
              <a:t>(</a:t>
            </a:r>
            <a:r>
              <a:rPr lang="sr-Latn-RS"/>
              <a:t>e</a:t>
            </a:r>
            <a:r>
              <a:rPr lang="en-US"/>
              <a:t>ksperiment</a:t>
            </a:r>
            <a:r>
              <a:rPr lang="sr-Latn-RS"/>
              <a:t>)</a:t>
            </a:r>
            <a:r>
              <a:rPr lang="en-US"/>
              <a:t>.</a:t>
            </a:r>
          </a:p>
        </p:txBody>
      </p:sp>
      <p:graphicFrame>
        <p:nvGraphicFramePr>
          <p:cNvPr id="30721" name="Object 17"/>
          <p:cNvGraphicFramePr>
            <a:graphicFrameLocks noChangeAspect="1"/>
          </p:cNvGraphicFramePr>
          <p:nvPr/>
        </p:nvGraphicFramePr>
        <p:xfrm>
          <a:off x="3810000" y="4343400"/>
          <a:ext cx="15081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" name="Equation" r:id="rId2" imgW="609336" imgH="177723" progId="Equation.3">
                  <p:embed/>
                </p:oleObj>
              </mc:Choice>
              <mc:Fallback>
                <p:oleObj name="Equation" r:id="rId2" imgW="609336" imgH="177723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5081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304800" y="1219200"/>
            <a:ext cx="2525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Klazijusa:</a:t>
            </a:r>
            <a:endParaRPr lang="en-US"/>
          </a:p>
        </p:txBody>
      </p:sp>
      <p:pic>
        <p:nvPicPr>
          <p:cNvPr id="820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2062163"/>
            <a:ext cx="1820862" cy="7318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69863" y="3041650"/>
            <a:ext cx="4173537" cy="16712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/>
              <a:t> p</a:t>
            </a:r>
            <a:r>
              <a:rPr lang="sl-SI" sz="1800"/>
              <a:t> – pritisak gasa,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/>
              <a:t> n'</a:t>
            </a:r>
            <a:r>
              <a:rPr lang="sl-SI" sz="1800"/>
              <a:t> – br. molekula u jedinici zapremine,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/>
              <a:t> m'</a:t>
            </a:r>
            <a:r>
              <a:rPr lang="sr-Cyrl-CS" sz="1800"/>
              <a:t> – </a:t>
            </a:r>
            <a:r>
              <a:rPr lang="sr-Latn-CS" sz="1800"/>
              <a:t>masa jednog molekula</a:t>
            </a:r>
            <a:r>
              <a:rPr lang="ru-RU" sz="1800"/>
              <a:t>,</a:t>
            </a:r>
            <a:r>
              <a:rPr lang="sr-Cyrl-CS" sz="1800"/>
              <a:t> 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/>
              <a:t> w</a:t>
            </a:r>
            <a:r>
              <a:rPr lang="sr-Cyrl-CS" sz="1800"/>
              <a:t> – </a:t>
            </a:r>
            <a:r>
              <a:rPr lang="sr-Latn-CS" sz="1800"/>
              <a:t>srednja brzina molekula</a:t>
            </a:r>
            <a:r>
              <a:rPr lang="en-US" sz="1800"/>
              <a:t>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800600" y="1214735"/>
            <a:ext cx="3200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Kinetička teorija gasova:</a:t>
            </a: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057400"/>
            <a:ext cx="1744662" cy="763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800600" y="3048000"/>
            <a:ext cx="3733799" cy="23360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T</a:t>
            </a:r>
            <a:r>
              <a:rPr lang="sr-Latn-CS" sz="1800"/>
              <a:t> – temperatura,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w</a:t>
            </a:r>
            <a:r>
              <a:rPr lang="sr-Latn-CS" sz="1800"/>
              <a:t> – srednja brzina translatornog kretanja molekula,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k</a:t>
            </a:r>
            <a:r>
              <a:rPr lang="sr-Latn-CS" sz="1800"/>
              <a:t>=1,38 </a:t>
            </a:r>
            <a:r>
              <a:rPr lang="sr-Latn-CS" sz="1800">
                <a:sym typeface="Symbol" pitchFamily="18" charset="2"/>
              </a:rPr>
              <a:t></a:t>
            </a:r>
            <a:r>
              <a:rPr lang="sr-Latn-CS" sz="1800"/>
              <a:t> 10</a:t>
            </a:r>
            <a:r>
              <a:rPr lang="en-US" sz="1800" baseline="30000"/>
              <a:t>-23</a:t>
            </a:r>
            <a:r>
              <a:rPr lang="en-US" sz="1800" baseline="-25000"/>
              <a:t> </a:t>
            </a:r>
            <a:r>
              <a:rPr lang="en-US" sz="1800"/>
              <a:t>J/K</a:t>
            </a:r>
            <a:r>
              <a:rPr lang="sr-Latn-CS" sz="1800"/>
              <a:t> – Bolcmanova konstanta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/>
              <a:t> m’</a:t>
            </a:r>
            <a:r>
              <a:rPr lang="sr-Latn-CS" sz="1800"/>
              <a:t> – masa jednog molekula</a:t>
            </a:r>
            <a:endParaRPr 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762000"/>
            <a:ext cx="1820862" cy="731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24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749425"/>
            <a:ext cx="1744662" cy="763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20875" y="685800"/>
            <a:ext cx="684213" cy="1878013"/>
            <a:chOff x="1210" y="582"/>
            <a:chExt cx="431" cy="1183"/>
          </a:xfrm>
        </p:grpSpPr>
        <p:sp>
          <p:nvSpPr>
            <p:cNvPr id="10260" name="Line 11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61" name="Line 12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1024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0" y="1520825"/>
            <a:ext cx="121443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3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750" y="2432050"/>
            <a:ext cx="911225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337" name="Text Box 17"/>
          <p:cNvSpPr txBox="1">
            <a:spLocks noChangeArrowheads="1"/>
          </p:cNvSpPr>
          <p:nvPr/>
        </p:nvSpPr>
        <p:spPr bwMode="auto">
          <a:xfrm>
            <a:off x="246063" y="5063704"/>
            <a:ext cx="4857750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n'</a:t>
            </a:r>
            <a:r>
              <a:rPr lang="sl-SI"/>
              <a:t> – br. molekula u jedinici zapremine,</a:t>
            </a:r>
            <a:endParaRPr lang="sr-Latn-CS"/>
          </a:p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/>
              <a:t> – ukupan broj molekula radnog tela,</a:t>
            </a:r>
          </a:p>
          <a:p>
            <a:pPr>
              <a:tabLst>
                <a:tab pos="409575" algn="l"/>
              </a:tabLst>
            </a:pPr>
            <a:r>
              <a:rPr lang="sr-Latn-CS" i="1"/>
              <a:t>V</a:t>
            </a:r>
            <a:r>
              <a:rPr lang="sr-Latn-CS"/>
              <a:t> – ukupna zapremina radnog tela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040188" y="1293813"/>
            <a:ext cx="684212" cy="1878012"/>
            <a:chOff x="1210" y="582"/>
            <a:chExt cx="431" cy="1183"/>
          </a:xfrm>
        </p:grpSpPr>
        <p:sp>
          <p:nvSpPr>
            <p:cNvPr id="10258" name="Line 19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9" name="Line 20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184341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5213" y="2128838"/>
            <a:ext cx="1214437" cy="695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42" name="Picture 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3124200"/>
            <a:ext cx="3187700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46" name="Picture 2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5363" y="4200525"/>
            <a:ext cx="1973262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5105400" y="4954587"/>
            <a:ext cx="213552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4648200"/>
            <a:ext cx="152400" cy="4572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156632" y="3579966"/>
            <a:ext cx="36274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procesa i ve</a:t>
            </a:r>
            <a:r>
              <a:rPr lang="en-US"/>
              <a:t>li</a:t>
            </a:r>
            <a:r>
              <a:rPr lang="sr-Latn-RS"/>
              <a:t>čina </a:t>
            </a:r>
            <a:r>
              <a:rPr lang="sr-Latn-CS"/>
              <a:t>stanja gasa</a:t>
            </a:r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63104" y="2786330"/>
            <a:ext cx="27848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 flipH="1" flipV="1">
            <a:off x="1010720" y="3140018"/>
            <a:ext cx="589480" cy="158438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34834" y="3653984"/>
            <a:ext cx="9906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i="1"/>
              <a:t>zavisi</a:t>
            </a:r>
            <a:endParaRPr lang="en-US" sz="1800" i="1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137242" y="4629514"/>
            <a:ext cx="144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vrste gasa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342080" y="3091130"/>
            <a:ext cx="1371600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i="1"/>
              <a:t>ne zavisi</a:t>
            </a:r>
            <a:endParaRPr lang="en-US" sz="1800" i="1"/>
          </a:p>
        </p:txBody>
      </p:sp>
      <p:cxnSp>
        <p:nvCxnSpPr>
          <p:cNvPr id="22" name="Straight Connector 21"/>
          <p:cNvCxnSpPr/>
          <p:nvPr/>
        </p:nvCxnSpPr>
        <p:spPr bwMode="auto">
          <a:xfrm flipH="1" flipV="1">
            <a:off x="2057400" y="3091130"/>
            <a:ext cx="685800" cy="6096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4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1973262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963613"/>
            <a:ext cx="985837" cy="677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925" y="1141413"/>
            <a:ext cx="1290638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76" name="Line 8"/>
          <p:cNvSpPr>
            <a:spLocks noChangeShapeType="1"/>
          </p:cNvSpPr>
          <p:nvPr/>
        </p:nvSpPr>
        <p:spPr bwMode="auto">
          <a:xfrm>
            <a:off x="1384300" y="1317625"/>
            <a:ext cx="6080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 flipH="1">
            <a:off x="3433763" y="1039813"/>
            <a:ext cx="303212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637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4275" y="1165225"/>
            <a:ext cx="379413" cy="315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1460500" y="1835150"/>
            <a:ext cx="28273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Klapejronova jedna</a:t>
            </a:r>
            <a:r>
              <a:rPr lang="sr-Latn-CS"/>
              <a:t>č</a:t>
            </a:r>
            <a:r>
              <a:rPr lang="en-US"/>
              <a:t>ina</a:t>
            </a:r>
          </a:p>
        </p:txBody>
      </p:sp>
      <p:pic>
        <p:nvPicPr>
          <p:cNvPr id="18638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41513" y="2362200"/>
            <a:ext cx="1744662" cy="412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1862138" y="3005137"/>
            <a:ext cx="4386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V</a:t>
            </a:r>
            <a:r>
              <a:rPr lang="sl-SI"/>
              <a:t> </a:t>
            </a:r>
            <a:r>
              <a:rPr lang="sr-Cyrl-CS"/>
              <a:t>– </a:t>
            </a:r>
            <a:r>
              <a:rPr lang="sr-Latn-CS"/>
              <a:t>ukupna zapremina gasa mase</a:t>
            </a:r>
            <a:r>
              <a:rPr lang="sr-Cyrl-CS"/>
              <a:t> </a:t>
            </a:r>
            <a:r>
              <a:rPr lang="sl-SI" i="1"/>
              <a:t>m</a:t>
            </a:r>
            <a:r>
              <a:rPr lang="en-US"/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6063" y="4532015"/>
            <a:ext cx="8440737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 po svojoj fizičkoj suštini predstavlja rad koji izvrši 1 kg gasa, ako se njegova temperatura promeni za 1 K pri konstantnom pritisku.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505200" y="5567065"/>
            <a:ext cx="1402620" cy="889411"/>
            <a:chOff x="1524000" y="4449054"/>
            <a:chExt cx="1402620" cy="889411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524000" y="4632960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/>
                <a:t>R</a:t>
              </a:r>
              <a:r>
                <a:rPr lang="sr-Latn-RS"/>
                <a:t>,</a:t>
              </a:r>
              <a:endParaRPr lang="en-US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981200" y="4449054"/>
              <a:ext cx="737724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/>
                <a:t>J</a:t>
              </a:r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59820" y="4876800"/>
              <a:ext cx="1066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/>
                <a:t>kg  K</a:t>
              </a:r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1981200" y="4876800"/>
              <a:ext cx="76200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2410968" y="5105400"/>
              <a:ext cx="27432" cy="27432"/>
            </a:xfrm>
            <a:prstGeom prst="ellipse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46063" y="3886200"/>
            <a:ext cx="8440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 – fizička suština – 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6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86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6" grpId="0" animBg="1"/>
      <p:bldP spid="186378" grpId="0" animBg="1"/>
      <p:bldP spid="186380" grpId="0"/>
      <p:bldP spid="186382" grpId="0"/>
      <p:bldP spid="10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303338"/>
            <a:ext cx="129063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1612900" y="1176338"/>
            <a:ext cx="303213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2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113" y="1258888"/>
            <a:ext cx="455612" cy="423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1081088" y="1758950"/>
            <a:ext cx="0" cy="987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>
            <a:off x="1216025" y="2024063"/>
            <a:ext cx="28416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Mendeljejeva</a:t>
            </a:r>
            <a:endParaRPr lang="en-US"/>
          </a:p>
        </p:txBody>
      </p:sp>
      <p:pic>
        <p:nvPicPr>
          <p:cNvPr id="1332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2973388"/>
            <a:ext cx="2579687" cy="428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4" name="Text Box 18"/>
          <p:cNvSpPr txBox="1">
            <a:spLocks noChangeArrowheads="1"/>
          </p:cNvSpPr>
          <p:nvPr/>
        </p:nvSpPr>
        <p:spPr bwMode="auto">
          <a:xfrm>
            <a:off x="230188" y="3617913"/>
            <a:ext cx="3624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</a:t>
            </a:r>
            <a:r>
              <a:rPr lang="sr-Latn-CS" baseline="-25000"/>
              <a:t>M</a:t>
            </a:r>
            <a:r>
              <a:rPr lang="sr-Latn-CS"/>
              <a:t> – zapremina jednog kmol-a</a:t>
            </a:r>
            <a:endParaRPr lang="en-US"/>
          </a:p>
        </p:txBody>
      </p:sp>
      <p:pic>
        <p:nvPicPr>
          <p:cNvPr id="1332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263" y="4264025"/>
            <a:ext cx="1062037" cy="385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6" name="Text Box 20"/>
          <p:cNvSpPr txBox="1">
            <a:spLocks noChangeArrowheads="1"/>
          </p:cNvSpPr>
          <p:nvPr/>
        </p:nvSpPr>
        <p:spPr bwMode="auto">
          <a:xfrm>
            <a:off x="1520825" y="4148138"/>
            <a:ext cx="36274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– univerzalna gasna konstanta</a:t>
            </a:r>
            <a:endParaRPr lang="en-US"/>
          </a:p>
        </p:txBody>
      </p:sp>
      <p:pic>
        <p:nvPicPr>
          <p:cNvPr id="13327" name="Picture 21"/>
          <p:cNvPicPr>
            <a:picLocks noChangeAspect="1" noChangeArrowheads="1"/>
          </p:cNvPicPr>
          <p:nvPr/>
        </p:nvPicPr>
        <p:blipFill>
          <a:blip r:embed="rId5" cstate="print"/>
          <a:srcRect r="64275"/>
          <a:stretch>
            <a:fillRect/>
          </a:stretch>
        </p:blipFill>
        <p:spPr bwMode="auto">
          <a:xfrm>
            <a:off x="322263" y="4789488"/>
            <a:ext cx="379412" cy="385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28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7550" y="4835525"/>
            <a:ext cx="227013" cy="23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9" name="Text Box 24"/>
          <p:cNvSpPr txBox="1">
            <a:spLocks noChangeArrowheads="1"/>
          </p:cNvSpPr>
          <p:nvPr/>
        </p:nvSpPr>
        <p:spPr bwMode="auto">
          <a:xfrm>
            <a:off x="912813" y="4728502"/>
            <a:ext cx="1592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f(vrste gasa)</a:t>
            </a:r>
            <a:endParaRPr lang="en-US"/>
          </a:p>
        </p:txBody>
      </p:sp>
      <p:pic>
        <p:nvPicPr>
          <p:cNvPr id="13330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2263" y="5326063"/>
            <a:ext cx="2352675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32" name="Text Box 27"/>
          <p:cNvSpPr txBox="1">
            <a:spLocks noChangeArrowheads="1"/>
          </p:cNvSpPr>
          <p:nvPr/>
        </p:nvSpPr>
        <p:spPr bwMode="auto">
          <a:xfrm>
            <a:off x="2354263" y="1189038"/>
            <a:ext cx="2919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</a:t>
            </a:r>
            <a:r>
              <a:rPr lang="sr-Latn-CS" i="1"/>
              <a:t>M</a:t>
            </a:r>
            <a:r>
              <a:rPr lang="sr-Latn-CS"/>
              <a:t> – molekularna masa)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303338"/>
            <a:ext cx="129063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1612900" y="1176338"/>
            <a:ext cx="303213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H="1">
            <a:off x="1079500" y="1758950"/>
            <a:ext cx="1588" cy="5778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434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8975" y="1322388"/>
            <a:ext cx="374650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6" name="Picture 20"/>
          <p:cNvPicPr>
            <a:picLocks noChangeAspect="1" noChangeArrowheads="1"/>
          </p:cNvPicPr>
          <p:nvPr/>
        </p:nvPicPr>
        <p:blipFill>
          <a:blip r:embed="rId4" cstate="print"/>
          <a:srcRect b="13911"/>
          <a:stretch>
            <a:fillRect/>
          </a:stretch>
        </p:blipFill>
        <p:spPr bwMode="auto">
          <a:xfrm>
            <a:off x="246063" y="2409825"/>
            <a:ext cx="2020887" cy="261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7" name="Picture 21"/>
          <p:cNvPicPr>
            <a:picLocks noChangeAspect="1" noChangeArrowheads="1"/>
          </p:cNvPicPr>
          <p:nvPr/>
        </p:nvPicPr>
        <p:blipFill>
          <a:blip r:embed="rId4" cstate="print"/>
          <a:srcRect t="86140"/>
          <a:stretch>
            <a:fillRect/>
          </a:stretch>
        </p:blipFill>
        <p:spPr bwMode="auto">
          <a:xfrm>
            <a:off x="246063" y="5249863"/>
            <a:ext cx="2579687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9" name="Text Box 23"/>
          <p:cNvSpPr txBox="1">
            <a:spLocks noChangeArrowheads="1"/>
          </p:cNvSpPr>
          <p:nvPr/>
        </p:nvSpPr>
        <p:spPr bwMode="auto">
          <a:xfrm>
            <a:off x="2430463" y="1201738"/>
            <a:ext cx="2470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</a:t>
            </a:r>
            <a:r>
              <a:rPr lang="sr-Latn-CS" i="1"/>
              <a:t>n</a:t>
            </a:r>
            <a:r>
              <a:rPr lang="sr-Latn-CS"/>
              <a:t> – broj kilomolova)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1917</TotalTime>
  <Words>670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324</cp:revision>
  <dcterms:created xsi:type="dcterms:W3CDTF">2006-01-31T15:10:17Z</dcterms:created>
  <dcterms:modified xsi:type="dcterms:W3CDTF">2025-06-21T15:15:12Z</dcterms:modified>
</cp:coreProperties>
</file>