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306" r:id="rId12"/>
    <p:sldId id="295" r:id="rId13"/>
    <p:sldId id="304" r:id="rId14"/>
    <p:sldId id="296" r:id="rId15"/>
    <p:sldId id="298" r:id="rId16"/>
    <p:sldId id="299" r:id="rId17"/>
    <p:sldId id="300" r:id="rId18"/>
    <p:sldId id="301" r:id="rId19"/>
    <p:sldId id="302" r:id="rId20"/>
    <p:sldId id="303" r:id="rId21"/>
    <p:sldId id="305" r:id="rId22"/>
    <p:sldId id="275" r:id="rId23"/>
    <p:sldId id="307" r:id="rId24"/>
  </p:sldIdLst>
  <p:sldSz cx="9144000" cy="6858000" type="screen4x3"/>
  <p:notesSz cx="9928225" cy="6797675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42">
          <p15:clr>
            <a:srgbClr val="A4A3A4"/>
          </p15:clr>
        </p15:guide>
        <p15:guide id="4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4C"/>
    <a:srgbClr val="000000"/>
    <a:srgbClr val="000099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52" y="102"/>
      </p:cViewPr>
      <p:guideLst>
        <p:guide orient="horz" pos="2880"/>
        <p:guide pos="2160"/>
        <p:guide orient="horz" pos="2142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699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699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B992B75-179F-438C-927E-948DAC2CF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90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699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823" y="3228896"/>
            <a:ext cx="794258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699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B2DBCD-D16C-4320-92D5-C1FD697A0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68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8DD2436A-79CF-43F7-89CB-C1546FC16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27432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>
                <a:solidFill>
                  <a:srgbClr val="3B3470"/>
                </a:solidFill>
              </a:rPr>
              <a:t>Elementi Transportnih Sredstava i Uređaj</a:t>
            </a:r>
            <a:r>
              <a:rPr lang="en-US" sz="1500">
                <a:solidFill>
                  <a:srgbClr val="3B3470"/>
                </a:solidFill>
              </a:rPr>
              <a:t>a</a:t>
            </a: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 userDrawn="1"/>
        </p:nvSpPr>
        <p:spPr bwMode="auto">
          <a:xfrm>
            <a:off x="6557920" y="6363301"/>
            <a:ext cx="22541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rof.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  <a:endParaRPr lang="en-US" sz="14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R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 u Beogradu – Saobraćajni fakultet</a:t>
            </a:r>
            <a:endParaRPr lang="en-US" sz="14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image" Target="../media/image20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image" Target="../media/image20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29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3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image" Target="../media/image33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914400" y="1371600"/>
            <a:ext cx="73152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RS" sz="3600" kern="10">
                <a:solidFill>
                  <a:srgbClr val="3B347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Metoda analitičkog</a:t>
            </a:r>
            <a:r>
              <a:rPr lang="en-US" sz="3600" kern="10">
                <a:solidFill>
                  <a:srgbClr val="3B347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3600" kern="10">
                <a:solidFill>
                  <a:srgbClr val="3B347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hijerarhijskog procesa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5" name="TextBox 4"/>
          <p:cNvSpPr txBox="1"/>
          <p:nvPr/>
        </p:nvSpPr>
        <p:spPr>
          <a:xfrm>
            <a:off x="304800" y="2895600"/>
            <a:ext cx="8534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Metoda analitičkog hijerarhijskog procesa predstavlja metodu višekriterijumske analize scenarija i donošenje odluka vrednovanjem hijerarhija čije elemente čine ciljevi, kriterijumi, podkriterijumi i alternative.</a:t>
            </a:r>
            <a:endParaRPr lang="en-US"/>
          </a:p>
          <a:p>
            <a:endParaRPr lang="en-US"/>
          </a:p>
          <a:p>
            <a:r>
              <a:rPr lang="sr-Latn-RS"/>
              <a:t>Metoda analitičkog hijerarhijskog procesa </a:t>
            </a:r>
            <a:r>
              <a:rPr lang="en-US"/>
              <a:t>- </a:t>
            </a:r>
            <a:r>
              <a:rPr lang="sr-Latn-RS"/>
              <a:t>AHP</a:t>
            </a:r>
            <a:r>
              <a:rPr lang="en-US"/>
              <a:t> </a:t>
            </a:r>
            <a:r>
              <a:rPr lang="sr-Latn-RS"/>
              <a:t>(Analytic Hierarchy Process).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2" name="TextBox 1"/>
          <p:cNvSpPr txBox="1"/>
          <p:nvPr/>
        </p:nvSpPr>
        <p:spPr>
          <a:xfrm>
            <a:off x="228600" y="838200"/>
            <a:ext cx="84582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/>
              <a:t>Vektor težinskih koeficijenata za </a:t>
            </a:r>
            <a:r>
              <a:rPr lang="sr-Latn-CS" i="1"/>
              <a:t>n</a:t>
            </a:r>
            <a:r>
              <a:rPr lang="sr-Latn-CS"/>
              <a:t>=4 glavnih kriterijuma je oblika:</a:t>
            </a:r>
            <a:endParaRPr lang="sr-Latn-R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316608"/>
              </p:ext>
            </p:extLst>
          </p:nvPr>
        </p:nvGraphicFramePr>
        <p:xfrm>
          <a:off x="304800" y="1524000"/>
          <a:ext cx="39116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Equation" r:id="rId2" imgW="1955800" imgH="863600" progId="Equation.3">
                  <p:embed/>
                </p:oleObj>
              </mc:Choice>
              <mc:Fallback>
                <p:oleObj name="Equation" r:id="rId2" imgW="1955800" imgH="863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24000"/>
                        <a:ext cx="3911600" cy="172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10200" y="1524000"/>
            <a:ext cx="3588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/>
              <a:t>Vektor težinskih koeficijenata se takođe naziva i vektor prioriteta.</a:t>
            </a:r>
            <a:endParaRPr lang="sr-Latn-R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46" y="3949342"/>
            <a:ext cx="6934108" cy="13846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57150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Stepen konzistentnosti - </a:t>
            </a:r>
            <a:r>
              <a:rPr lang="sr-Latn-RS" i="1"/>
              <a:t>potrebno proveriti</a:t>
            </a:r>
            <a:r>
              <a:rPr lang="sr-Latn-RS"/>
              <a:t>.</a:t>
            </a:r>
            <a:endParaRPr lang="sr-Latn-RS" i="1"/>
          </a:p>
        </p:txBody>
      </p:sp>
    </p:spTree>
    <p:extLst>
      <p:ext uri="{BB962C8B-B14F-4D97-AF65-F5344CB8AC3E}">
        <p14:creationId xmlns:p14="http://schemas.microsoft.com/office/powerpoint/2010/main" val="385110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615745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Izračunavanje </a:t>
            </a:r>
            <a:r>
              <a:rPr lang="sr-Latn-RS" b="1" dirty="0"/>
              <a:t>stepena konzistentnosti</a:t>
            </a:r>
            <a:r>
              <a:rPr lang="sr-Latn-RS" dirty="0"/>
              <a:t>:</a:t>
            </a:r>
          </a:p>
          <a:p>
            <a:r>
              <a:rPr lang="sr-Latn-RS" dirty="0"/>
              <a:t>lambda = Sk1*x1+ Sk1*x1+ Sk1*x1+ Sk1*x1 = 4,201</a:t>
            </a:r>
          </a:p>
          <a:p>
            <a:endParaRPr lang="sr-Latn-RS" dirty="0"/>
          </a:p>
          <a:p>
            <a:r>
              <a:rPr lang="sr-Latn-RS" dirty="0"/>
              <a:t>Indeks konzistentnosti:</a:t>
            </a:r>
          </a:p>
          <a:p>
            <a:r>
              <a:rPr lang="sr-Latn-RS" dirty="0"/>
              <a:t>CI = (lambda – n)/(n – 1) = 0,067</a:t>
            </a:r>
          </a:p>
          <a:p>
            <a:endParaRPr lang="sr-Latn-RS" dirty="0"/>
          </a:p>
          <a:p>
            <a:r>
              <a:rPr lang="sr-Latn-RS" dirty="0"/>
              <a:t>Slučajni indeks (RI) zavisi od n. Za n = 4, RI = 0,9.</a:t>
            </a:r>
          </a:p>
          <a:p>
            <a:endParaRPr lang="sr-Latn-RS" dirty="0"/>
          </a:p>
          <a:p>
            <a:r>
              <a:rPr lang="sr-Latn-RS" dirty="0"/>
              <a:t>Stepen konzistentnosi:</a:t>
            </a:r>
          </a:p>
          <a:p>
            <a:r>
              <a:rPr lang="sr-Latn-RS" dirty="0"/>
              <a:t>CR = CI/RI = 0,074</a:t>
            </a:r>
          </a:p>
          <a:p>
            <a:r>
              <a:rPr lang="sr-Latn-RS" dirty="0"/>
              <a:t>Maksimalna dozvoljena vrednost je 0,1.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838200"/>
            <a:ext cx="5741442" cy="2426208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351340"/>
              </p:ext>
            </p:extLst>
          </p:nvPr>
        </p:nvGraphicFramePr>
        <p:xfrm>
          <a:off x="304800" y="3429000"/>
          <a:ext cx="2387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9" name="Equation" r:id="rId3" imgW="1193800" imgH="647700" progId="Equation.3">
                  <p:embed/>
                </p:oleObj>
              </mc:Choice>
              <mc:Fallback>
                <p:oleObj name="Equation" r:id="rId3" imgW="1193800" imgH="647700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29000"/>
                        <a:ext cx="23876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976910"/>
              </p:ext>
            </p:extLst>
          </p:nvPr>
        </p:nvGraphicFramePr>
        <p:xfrm>
          <a:off x="297543" y="4888992"/>
          <a:ext cx="1624894" cy="129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0" name="Equation" r:id="rId5" imgW="812447" imgH="647419" progId="Equation.3">
                  <p:embed/>
                </p:oleObj>
              </mc:Choice>
              <mc:Fallback>
                <p:oleObj name="Equation" r:id="rId5" imgW="812447" imgH="647419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43" y="4888992"/>
                        <a:ext cx="1624894" cy="129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400720"/>
              </p:ext>
            </p:extLst>
          </p:nvPr>
        </p:nvGraphicFramePr>
        <p:xfrm>
          <a:off x="3124200" y="3461657"/>
          <a:ext cx="24130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1" name="Equation" r:id="rId7" imgW="1206500" imgH="647700" progId="Equation.3">
                  <p:embed/>
                </p:oleObj>
              </mc:Choice>
              <mc:Fallback>
                <p:oleObj name="Equation" r:id="rId7" imgW="1206500" imgH="647700" progId="Equation.3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61657"/>
                        <a:ext cx="24130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956020"/>
              </p:ext>
            </p:extLst>
          </p:nvPr>
        </p:nvGraphicFramePr>
        <p:xfrm>
          <a:off x="3124200" y="4867221"/>
          <a:ext cx="1600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2" name="Equation" r:id="rId9" imgW="800100" imgH="647700" progId="Equation.3">
                  <p:embed/>
                </p:oleObj>
              </mc:Choice>
              <mc:Fallback>
                <p:oleObj name="Equation" r:id="rId9" imgW="800100" imgH="647700" progId="Equation.3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67221"/>
                        <a:ext cx="1600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8981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838200"/>
            <a:ext cx="5741442" cy="2426208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604180"/>
              </p:ext>
            </p:extLst>
          </p:nvPr>
        </p:nvGraphicFramePr>
        <p:xfrm>
          <a:off x="3581400" y="3581400"/>
          <a:ext cx="2336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7" name="Equation" r:id="rId3" imgW="1168400" imgH="647700" progId="Equation.3">
                  <p:embed/>
                </p:oleObj>
              </mc:Choice>
              <mc:Fallback>
                <p:oleObj name="Equation" r:id="rId3" imgW="1168400" imgH="64770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2336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466020"/>
              </p:ext>
            </p:extLst>
          </p:nvPr>
        </p:nvGraphicFramePr>
        <p:xfrm>
          <a:off x="3559629" y="4953000"/>
          <a:ext cx="1600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8" name="Equation" r:id="rId5" imgW="800100" imgH="647700" progId="Equation.3">
                  <p:embed/>
                </p:oleObj>
              </mc:Choice>
              <mc:Fallback>
                <p:oleObj name="Equation" r:id="rId5" imgW="800100" imgH="64770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629" y="4953000"/>
                        <a:ext cx="1600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724036"/>
              </p:ext>
            </p:extLst>
          </p:nvPr>
        </p:nvGraphicFramePr>
        <p:xfrm>
          <a:off x="6477000" y="3733800"/>
          <a:ext cx="1752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9" name="Equation" r:id="rId7" imgW="876300" imgH="431800" progId="Equation.3">
                  <p:embed/>
                </p:oleObj>
              </mc:Choice>
              <mc:Fallback>
                <p:oleObj name="Equation" r:id="rId7" imgW="876300" imgH="43180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733800"/>
                        <a:ext cx="1752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444668"/>
              </p:ext>
            </p:extLst>
          </p:nvPr>
        </p:nvGraphicFramePr>
        <p:xfrm>
          <a:off x="6477000" y="5029200"/>
          <a:ext cx="1320226" cy="863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0" name="Equation" r:id="rId9" imgW="660113" imgH="431613" progId="Equation.3">
                  <p:embed/>
                </p:oleObj>
              </mc:Choice>
              <mc:Fallback>
                <p:oleObj name="Equation" r:id="rId9" imgW="660113" imgH="431613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29200"/>
                        <a:ext cx="1320226" cy="863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618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85800"/>
            <a:ext cx="5362936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67400" y="914400"/>
            <a:ext cx="31242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i="1"/>
              <a:t>Izračunavanje težinskih koeficijenata drugog hijerarhijskog nivoa u odnosu na cilj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946101"/>
              </p:ext>
            </p:extLst>
          </p:nvPr>
        </p:nvGraphicFramePr>
        <p:xfrm>
          <a:off x="228600" y="5791200"/>
          <a:ext cx="807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1" name="Equation" r:id="rId3" imgW="5384800" imgH="228600" progId="Equation.3">
                  <p:embed/>
                </p:oleObj>
              </mc:Choice>
              <mc:Fallback>
                <p:oleObj name="Equation" r:id="rId3" imgW="5384800" imgH="228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807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7489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8534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/>
              <a:t>Potrošnja goriva: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sr-Latn-CS" i="1"/>
              <a:t>Renault</a:t>
            </a:r>
            <a:r>
              <a:rPr lang="sr-Latn-CS"/>
              <a:t> – </a:t>
            </a:r>
            <a:r>
              <a:rPr lang="sr-Latn-CS" i="1"/>
              <a:t>q</a:t>
            </a:r>
            <a:r>
              <a:rPr lang="sr-Latn-CS" i="1" baseline="-25000"/>
              <a:t>r</a:t>
            </a:r>
            <a:r>
              <a:rPr lang="sr-Latn-CS"/>
              <a:t>=5,5 </a:t>
            </a:r>
            <a:r>
              <a:rPr lang="sr-Latn-CS" i="1"/>
              <a:t>l/100km</a:t>
            </a:r>
            <a:r>
              <a:rPr lang="sr-Latn-CS"/>
              <a:t>,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sr-Latn-CS" i="1"/>
              <a:t>Hyundai</a:t>
            </a:r>
            <a:r>
              <a:rPr lang="sr-Latn-CS"/>
              <a:t> – </a:t>
            </a:r>
            <a:r>
              <a:rPr lang="sr-Latn-CS" i="1"/>
              <a:t>q</a:t>
            </a:r>
            <a:r>
              <a:rPr lang="sr-Latn-CS" i="1" baseline="-25000"/>
              <a:t>h</a:t>
            </a:r>
            <a:r>
              <a:rPr lang="sr-Latn-CS"/>
              <a:t>=6,4 </a:t>
            </a:r>
            <a:r>
              <a:rPr lang="sr-Latn-CS" i="1"/>
              <a:t>l/100km</a:t>
            </a:r>
            <a:r>
              <a:rPr lang="sr-Latn-CS"/>
              <a:t>,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sr-Latn-CS" i="1"/>
              <a:t>Opel</a:t>
            </a:r>
            <a:r>
              <a:rPr lang="sr-Latn-CS"/>
              <a:t> – </a:t>
            </a:r>
            <a:r>
              <a:rPr lang="sr-Latn-CS" i="1"/>
              <a:t>q</a:t>
            </a:r>
            <a:r>
              <a:rPr lang="sr-Latn-CS" i="1" baseline="-25000"/>
              <a:t>o</a:t>
            </a:r>
            <a:r>
              <a:rPr lang="sr-Latn-CS"/>
              <a:t>=6,3 </a:t>
            </a:r>
            <a:r>
              <a:rPr lang="sr-Latn-CS" i="1"/>
              <a:t>l/100km</a:t>
            </a:r>
            <a:r>
              <a:rPr lang="sr-Latn-CS"/>
              <a:t>.</a:t>
            </a:r>
            <a:endParaRPr lang="sr-Latn-RS"/>
          </a:p>
          <a:p>
            <a:endParaRPr lang="sr-Latn-CS"/>
          </a:p>
          <a:p>
            <a:endParaRPr lang="sr-Latn-CS"/>
          </a:p>
          <a:p>
            <a:r>
              <a:rPr lang="sr-Latn-CS"/>
              <a:t>Matrica odlučivanja i vektor težinskih koeficijenata u ovom slučaju su oblika:</a:t>
            </a:r>
            <a:endParaRPr lang="sr-Latn-R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498916"/>
              </p:ext>
            </p:extLst>
          </p:nvPr>
        </p:nvGraphicFramePr>
        <p:xfrm>
          <a:off x="304799" y="4343400"/>
          <a:ext cx="4089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2" imgW="2044700" imgH="647700" progId="Equation.3">
                  <p:embed/>
                </p:oleObj>
              </mc:Choice>
              <mc:Fallback>
                <p:oleObj name="Equation" r:id="rId2" imgW="2044700" imgH="6477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9" y="4343400"/>
                        <a:ext cx="40894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33600" y="390132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586580"/>
              </p:ext>
            </p:extLst>
          </p:nvPr>
        </p:nvGraphicFramePr>
        <p:xfrm>
          <a:off x="5410200" y="4343962"/>
          <a:ext cx="1726450" cy="129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4" imgW="863225" imgH="647419" progId="Equation.3">
                  <p:embed/>
                </p:oleObj>
              </mc:Choice>
              <mc:Fallback>
                <p:oleObj name="Equation" r:id="rId4" imgW="863225" imgH="647419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43962"/>
                        <a:ext cx="1726450" cy="129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465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7071644" cy="23896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3769232"/>
            <a:ext cx="3279744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800" i="1"/>
              <a:t>Težinski koeficijenti alternativa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013457"/>
              </p:ext>
            </p:extLst>
          </p:nvPr>
        </p:nvGraphicFramePr>
        <p:xfrm>
          <a:off x="5029200" y="4667671"/>
          <a:ext cx="1294838" cy="971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6" name="Equation" r:id="rId3" imgW="863225" imgH="647419" progId="Equation.3">
                  <p:embed/>
                </p:oleObj>
              </mc:Choice>
              <mc:Fallback>
                <p:oleObj name="Equation" r:id="rId3" imgW="863225" imgH="64741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667671"/>
                        <a:ext cx="1294838" cy="9711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 flipV="1">
            <a:off x="5943600" y="3657601"/>
            <a:ext cx="0" cy="1010070"/>
          </a:xfrm>
          <a:prstGeom prst="straightConnector1">
            <a:avLst/>
          </a:prstGeom>
          <a:noFill/>
          <a:ln w="15875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54921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7071644" cy="238963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168550"/>
              </p:ext>
            </p:extLst>
          </p:nvPr>
        </p:nvGraphicFramePr>
        <p:xfrm>
          <a:off x="533400" y="4191000"/>
          <a:ext cx="7696200" cy="957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0" name="Equation" r:id="rId3" imgW="5245100" imgH="647700" progId="Equation.3">
                  <p:embed/>
                </p:oleObj>
              </mc:Choice>
              <mc:Fallback>
                <p:oleObj name="Equation" r:id="rId3" imgW="5245100" imgH="6477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91000"/>
                        <a:ext cx="7696200" cy="9577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9216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2" name="TextBox 1"/>
          <p:cNvSpPr txBox="1"/>
          <p:nvPr/>
        </p:nvSpPr>
        <p:spPr>
          <a:xfrm>
            <a:off x="304800" y="838200"/>
            <a:ext cx="8458200" cy="1166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/>
              <a:t>Vektor značaja cilja</a:t>
            </a:r>
            <a:r>
              <a:rPr lang="sr-Latn-CS"/>
              <a:t> predstavlja proizvod matrice značaja alternativa i vektora težinskih koeficijenata grupe elemenata koji pripadaju drugom nivou odlučivanja</a:t>
            </a:r>
            <a:r>
              <a:rPr lang="sr-Latn-RS"/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742087"/>
              </p:ext>
            </p:extLst>
          </p:nvPr>
        </p:nvGraphicFramePr>
        <p:xfrm>
          <a:off x="235857" y="2237112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2" imgW="1079500" imgH="228600" progId="Equation.3">
                  <p:embed/>
                </p:oleObj>
              </mc:Choice>
              <mc:Fallback>
                <p:oleObj name="Equation" r:id="rId2" imgW="1079500" imgH="2286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857" y="2237112"/>
                        <a:ext cx="2159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63596"/>
              </p:ext>
            </p:extLst>
          </p:nvPr>
        </p:nvGraphicFramePr>
        <p:xfrm>
          <a:off x="272143" y="3922758"/>
          <a:ext cx="807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4" imgW="5384800" imgH="228600" progId="Equation.3">
                  <p:embed/>
                </p:oleObj>
              </mc:Choice>
              <mc:Fallback>
                <p:oleObj name="Equation" r:id="rId4" imgW="5384800" imgH="2286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43" y="3922758"/>
                        <a:ext cx="807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935847"/>
              </p:ext>
            </p:extLst>
          </p:nvPr>
        </p:nvGraphicFramePr>
        <p:xfrm>
          <a:off x="272143" y="2743393"/>
          <a:ext cx="7696200" cy="957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6" imgW="5245100" imgH="647700" progId="Equation.3">
                  <p:embed/>
                </p:oleObj>
              </mc:Choice>
              <mc:Fallback>
                <p:oleObj name="Equation" r:id="rId6" imgW="5245100" imgH="64770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43" y="2743393"/>
                        <a:ext cx="7696200" cy="9577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327369"/>
              </p:ext>
            </p:extLst>
          </p:nvPr>
        </p:nvGraphicFramePr>
        <p:xfrm>
          <a:off x="2057400" y="4649282"/>
          <a:ext cx="415925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8" imgW="1663700" imgH="685800" progId="Equation.3">
                  <p:embed/>
                </p:oleObj>
              </mc:Choice>
              <mc:Fallback>
                <p:oleObj name="Equation" r:id="rId8" imgW="1663700" imgH="68580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9282"/>
                        <a:ext cx="4159250" cy="171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9"/>
          <p:cNvSpPr/>
          <p:nvPr/>
        </p:nvSpPr>
        <p:spPr bwMode="auto">
          <a:xfrm>
            <a:off x="5094514" y="4630057"/>
            <a:ext cx="925286" cy="602343"/>
          </a:xfrm>
          <a:custGeom>
            <a:avLst/>
            <a:gdLst>
              <a:gd name="connsiteX0" fmla="*/ 544286 w 1270024"/>
              <a:gd name="connsiteY0" fmla="*/ 72572 h 602343"/>
              <a:gd name="connsiteX1" fmla="*/ 217715 w 1270024"/>
              <a:gd name="connsiteY1" fmla="*/ 79829 h 602343"/>
              <a:gd name="connsiteX2" fmla="*/ 195943 w 1270024"/>
              <a:gd name="connsiteY2" fmla="*/ 94343 h 602343"/>
              <a:gd name="connsiteX3" fmla="*/ 159657 w 1270024"/>
              <a:gd name="connsiteY3" fmla="*/ 108857 h 602343"/>
              <a:gd name="connsiteX4" fmla="*/ 116115 w 1270024"/>
              <a:gd name="connsiteY4" fmla="*/ 137886 h 602343"/>
              <a:gd name="connsiteX5" fmla="*/ 101600 w 1270024"/>
              <a:gd name="connsiteY5" fmla="*/ 152400 h 602343"/>
              <a:gd name="connsiteX6" fmla="*/ 58057 w 1270024"/>
              <a:gd name="connsiteY6" fmla="*/ 188686 h 602343"/>
              <a:gd name="connsiteX7" fmla="*/ 43543 w 1270024"/>
              <a:gd name="connsiteY7" fmla="*/ 232229 h 602343"/>
              <a:gd name="connsiteX8" fmla="*/ 29029 w 1270024"/>
              <a:gd name="connsiteY8" fmla="*/ 261257 h 602343"/>
              <a:gd name="connsiteX9" fmla="*/ 0 w 1270024"/>
              <a:gd name="connsiteY9" fmla="*/ 312057 h 602343"/>
              <a:gd name="connsiteX10" fmla="*/ 7257 w 1270024"/>
              <a:gd name="connsiteY10" fmla="*/ 413657 h 602343"/>
              <a:gd name="connsiteX11" fmla="*/ 21772 w 1270024"/>
              <a:gd name="connsiteY11" fmla="*/ 435429 h 602343"/>
              <a:gd name="connsiteX12" fmla="*/ 87086 w 1270024"/>
              <a:gd name="connsiteY12" fmla="*/ 493486 h 602343"/>
              <a:gd name="connsiteX13" fmla="*/ 116115 w 1270024"/>
              <a:gd name="connsiteY13" fmla="*/ 515257 h 602343"/>
              <a:gd name="connsiteX14" fmla="*/ 217715 w 1270024"/>
              <a:gd name="connsiteY14" fmla="*/ 551543 h 602343"/>
              <a:gd name="connsiteX15" fmla="*/ 261257 w 1270024"/>
              <a:gd name="connsiteY15" fmla="*/ 566057 h 602343"/>
              <a:gd name="connsiteX16" fmla="*/ 326572 w 1270024"/>
              <a:gd name="connsiteY16" fmla="*/ 580572 h 602343"/>
              <a:gd name="connsiteX17" fmla="*/ 493486 w 1270024"/>
              <a:gd name="connsiteY17" fmla="*/ 602343 h 602343"/>
              <a:gd name="connsiteX18" fmla="*/ 921657 w 1270024"/>
              <a:gd name="connsiteY18" fmla="*/ 595086 h 602343"/>
              <a:gd name="connsiteX19" fmla="*/ 965200 w 1270024"/>
              <a:gd name="connsiteY19" fmla="*/ 587829 h 602343"/>
              <a:gd name="connsiteX20" fmla="*/ 1023257 w 1270024"/>
              <a:gd name="connsiteY20" fmla="*/ 573314 h 602343"/>
              <a:gd name="connsiteX21" fmla="*/ 1095829 w 1270024"/>
              <a:gd name="connsiteY21" fmla="*/ 551543 h 602343"/>
              <a:gd name="connsiteX22" fmla="*/ 1190172 w 1270024"/>
              <a:gd name="connsiteY22" fmla="*/ 500743 h 602343"/>
              <a:gd name="connsiteX23" fmla="*/ 1219200 w 1270024"/>
              <a:gd name="connsiteY23" fmla="*/ 486229 h 602343"/>
              <a:gd name="connsiteX24" fmla="*/ 1255486 w 1270024"/>
              <a:gd name="connsiteY24" fmla="*/ 442686 h 602343"/>
              <a:gd name="connsiteX25" fmla="*/ 1270000 w 1270024"/>
              <a:gd name="connsiteY25" fmla="*/ 384629 h 602343"/>
              <a:gd name="connsiteX26" fmla="*/ 1262743 w 1270024"/>
              <a:gd name="connsiteY26" fmla="*/ 232229 h 602343"/>
              <a:gd name="connsiteX27" fmla="*/ 1233715 w 1270024"/>
              <a:gd name="connsiteY27" fmla="*/ 159657 h 602343"/>
              <a:gd name="connsiteX28" fmla="*/ 1219200 w 1270024"/>
              <a:gd name="connsiteY28" fmla="*/ 130629 h 602343"/>
              <a:gd name="connsiteX29" fmla="*/ 1197429 w 1270024"/>
              <a:gd name="connsiteY29" fmla="*/ 108857 h 602343"/>
              <a:gd name="connsiteX30" fmla="*/ 1153886 w 1270024"/>
              <a:gd name="connsiteY30" fmla="*/ 72572 h 602343"/>
              <a:gd name="connsiteX31" fmla="*/ 1059543 w 1270024"/>
              <a:gd name="connsiteY31" fmla="*/ 29029 h 602343"/>
              <a:gd name="connsiteX32" fmla="*/ 1001486 w 1270024"/>
              <a:gd name="connsiteY32" fmla="*/ 7257 h 602343"/>
              <a:gd name="connsiteX33" fmla="*/ 950686 w 1270024"/>
              <a:gd name="connsiteY33" fmla="*/ 0 h 602343"/>
              <a:gd name="connsiteX34" fmla="*/ 631372 w 1270024"/>
              <a:gd name="connsiteY34" fmla="*/ 14514 h 602343"/>
              <a:gd name="connsiteX35" fmla="*/ 609600 w 1270024"/>
              <a:gd name="connsiteY35" fmla="*/ 21772 h 602343"/>
              <a:gd name="connsiteX36" fmla="*/ 537029 w 1270024"/>
              <a:gd name="connsiteY36" fmla="*/ 43543 h 602343"/>
              <a:gd name="connsiteX37" fmla="*/ 544286 w 1270024"/>
              <a:gd name="connsiteY37" fmla="*/ 72572 h 60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70024" h="602343">
                <a:moveTo>
                  <a:pt x="544286" y="72572"/>
                </a:moveTo>
                <a:cubicBezTo>
                  <a:pt x="435429" y="74991"/>
                  <a:pt x="326387" y="73037"/>
                  <a:pt x="217715" y="79829"/>
                </a:cubicBezTo>
                <a:cubicBezTo>
                  <a:pt x="209010" y="80373"/>
                  <a:pt x="203744" y="90442"/>
                  <a:pt x="195943" y="94343"/>
                </a:cubicBezTo>
                <a:cubicBezTo>
                  <a:pt x="184291" y="100169"/>
                  <a:pt x="171752" y="104019"/>
                  <a:pt x="159657" y="108857"/>
                </a:cubicBezTo>
                <a:cubicBezTo>
                  <a:pt x="126382" y="142134"/>
                  <a:pt x="168831" y="102743"/>
                  <a:pt x="116115" y="137886"/>
                </a:cubicBezTo>
                <a:cubicBezTo>
                  <a:pt x="110422" y="141681"/>
                  <a:pt x="106856" y="148020"/>
                  <a:pt x="101600" y="152400"/>
                </a:cubicBezTo>
                <a:cubicBezTo>
                  <a:pt x="49846" y="195528"/>
                  <a:pt x="90884" y="155861"/>
                  <a:pt x="58057" y="188686"/>
                </a:cubicBezTo>
                <a:cubicBezTo>
                  <a:pt x="53219" y="203200"/>
                  <a:pt x="50385" y="218545"/>
                  <a:pt x="43543" y="232229"/>
                </a:cubicBezTo>
                <a:cubicBezTo>
                  <a:pt x="38705" y="241905"/>
                  <a:pt x="34396" y="251864"/>
                  <a:pt x="29029" y="261257"/>
                </a:cubicBezTo>
                <a:cubicBezTo>
                  <a:pt x="-12012" y="333080"/>
                  <a:pt x="43875" y="224313"/>
                  <a:pt x="0" y="312057"/>
                </a:cubicBezTo>
                <a:cubicBezTo>
                  <a:pt x="2419" y="345924"/>
                  <a:pt x="1356" y="380221"/>
                  <a:pt x="7257" y="413657"/>
                </a:cubicBezTo>
                <a:cubicBezTo>
                  <a:pt x="8773" y="422247"/>
                  <a:pt x="15977" y="428910"/>
                  <a:pt x="21772" y="435429"/>
                </a:cubicBezTo>
                <a:cubicBezTo>
                  <a:pt x="66951" y="486256"/>
                  <a:pt x="50161" y="467112"/>
                  <a:pt x="87086" y="493486"/>
                </a:cubicBezTo>
                <a:cubicBezTo>
                  <a:pt x="96928" y="500516"/>
                  <a:pt x="105858" y="508846"/>
                  <a:pt x="116115" y="515257"/>
                </a:cubicBezTo>
                <a:cubicBezTo>
                  <a:pt x="147154" y="534657"/>
                  <a:pt x="183298" y="540953"/>
                  <a:pt x="217715" y="551543"/>
                </a:cubicBezTo>
                <a:cubicBezTo>
                  <a:pt x="232338" y="556042"/>
                  <a:pt x="246603" y="561661"/>
                  <a:pt x="261257" y="566057"/>
                </a:cubicBezTo>
                <a:cubicBezTo>
                  <a:pt x="274569" y="570051"/>
                  <a:pt x="314741" y="579093"/>
                  <a:pt x="326572" y="580572"/>
                </a:cubicBezTo>
                <a:cubicBezTo>
                  <a:pt x="525043" y="605382"/>
                  <a:pt x="281648" y="567038"/>
                  <a:pt x="493486" y="602343"/>
                </a:cubicBezTo>
                <a:lnTo>
                  <a:pt x="921657" y="595086"/>
                </a:lnTo>
                <a:cubicBezTo>
                  <a:pt x="936365" y="594633"/>
                  <a:pt x="950812" y="590912"/>
                  <a:pt x="965200" y="587829"/>
                </a:cubicBezTo>
                <a:cubicBezTo>
                  <a:pt x="984705" y="583649"/>
                  <a:pt x="1004333" y="579622"/>
                  <a:pt x="1023257" y="573314"/>
                </a:cubicBezTo>
                <a:cubicBezTo>
                  <a:pt x="1076262" y="555646"/>
                  <a:pt x="1051957" y="562511"/>
                  <a:pt x="1095829" y="551543"/>
                </a:cubicBezTo>
                <a:cubicBezTo>
                  <a:pt x="1233807" y="482553"/>
                  <a:pt x="1091455" y="555585"/>
                  <a:pt x="1190172" y="500743"/>
                </a:cubicBezTo>
                <a:cubicBezTo>
                  <a:pt x="1199629" y="495489"/>
                  <a:pt x="1210199" y="492230"/>
                  <a:pt x="1219200" y="486229"/>
                </a:cubicBezTo>
                <a:cubicBezTo>
                  <a:pt x="1230734" y="478540"/>
                  <a:pt x="1249997" y="450005"/>
                  <a:pt x="1255486" y="442686"/>
                </a:cubicBezTo>
                <a:cubicBezTo>
                  <a:pt x="1261212" y="425507"/>
                  <a:pt x="1270000" y="402142"/>
                  <a:pt x="1270000" y="384629"/>
                </a:cubicBezTo>
                <a:cubicBezTo>
                  <a:pt x="1270000" y="333771"/>
                  <a:pt x="1270841" y="282438"/>
                  <a:pt x="1262743" y="232229"/>
                </a:cubicBezTo>
                <a:cubicBezTo>
                  <a:pt x="1258594" y="206507"/>
                  <a:pt x="1245367" y="182960"/>
                  <a:pt x="1233715" y="159657"/>
                </a:cubicBezTo>
                <a:cubicBezTo>
                  <a:pt x="1228877" y="149981"/>
                  <a:pt x="1225488" y="139432"/>
                  <a:pt x="1219200" y="130629"/>
                </a:cubicBezTo>
                <a:cubicBezTo>
                  <a:pt x="1213235" y="122278"/>
                  <a:pt x="1204108" y="116649"/>
                  <a:pt x="1197429" y="108857"/>
                </a:cubicBezTo>
                <a:cubicBezTo>
                  <a:pt x="1165797" y="71953"/>
                  <a:pt x="1190465" y="84765"/>
                  <a:pt x="1153886" y="72572"/>
                </a:cubicBezTo>
                <a:cubicBezTo>
                  <a:pt x="1110436" y="43604"/>
                  <a:pt x="1140216" y="61298"/>
                  <a:pt x="1059543" y="29029"/>
                </a:cubicBezTo>
                <a:cubicBezTo>
                  <a:pt x="1054900" y="27172"/>
                  <a:pt x="1012865" y="9533"/>
                  <a:pt x="1001486" y="7257"/>
                </a:cubicBezTo>
                <a:cubicBezTo>
                  <a:pt x="984713" y="3902"/>
                  <a:pt x="967619" y="2419"/>
                  <a:pt x="950686" y="0"/>
                </a:cubicBezTo>
                <a:cubicBezTo>
                  <a:pt x="906230" y="1201"/>
                  <a:pt x="724739" y="-4160"/>
                  <a:pt x="631372" y="14514"/>
                </a:cubicBezTo>
                <a:cubicBezTo>
                  <a:pt x="623871" y="16014"/>
                  <a:pt x="616956" y="19670"/>
                  <a:pt x="609600" y="21772"/>
                </a:cubicBezTo>
                <a:cubicBezTo>
                  <a:pt x="591851" y="26843"/>
                  <a:pt x="549965" y="34920"/>
                  <a:pt x="537029" y="43543"/>
                </a:cubicBezTo>
                <a:lnTo>
                  <a:pt x="544286" y="72572"/>
                </a:lnTo>
                <a:close/>
              </a:path>
            </a:pathLst>
          </a:custGeom>
          <a:noFill/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sr-Latn-R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5128078" y="5195747"/>
            <a:ext cx="925286" cy="602343"/>
          </a:xfrm>
          <a:custGeom>
            <a:avLst/>
            <a:gdLst>
              <a:gd name="connsiteX0" fmla="*/ 544286 w 1270024"/>
              <a:gd name="connsiteY0" fmla="*/ 72572 h 602343"/>
              <a:gd name="connsiteX1" fmla="*/ 217715 w 1270024"/>
              <a:gd name="connsiteY1" fmla="*/ 79829 h 602343"/>
              <a:gd name="connsiteX2" fmla="*/ 195943 w 1270024"/>
              <a:gd name="connsiteY2" fmla="*/ 94343 h 602343"/>
              <a:gd name="connsiteX3" fmla="*/ 159657 w 1270024"/>
              <a:gd name="connsiteY3" fmla="*/ 108857 h 602343"/>
              <a:gd name="connsiteX4" fmla="*/ 116115 w 1270024"/>
              <a:gd name="connsiteY4" fmla="*/ 137886 h 602343"/>
              <a:gd name="connsiteX5" fmla="*/ 101600 w 1270024"/>
              <a:gd name="connsiteY5" fmla="*/ 152400 h 602343"/>
              <a:gd name="connsiteX6" fmla="*/ 58057 w 1270024"/>
              <a:gd name="connsiteY6" fmla="*/ 188686 h 602343"/>
              <a:gd name="connsiteX7" fmla="*/ 43543 w 1270024"/>
              <a:gd name="connsiteY7" fmla="*/ 232229 h 602343"/>
              <a:gd name="connsiteX8" fmla="*/ 29029 w 1270024"/>
              <a:gd name="connsiteY8" fmla="*/ 261257 h 602343"/>
              <a:gd name="connsiteX9" fmla="*/ 0 w 1270024"/>
              <a:gd name="connsiteY9" fmla="*/ 312057 h 602343"/>
              <a:gd name="connsiteX10" fmla="*/ 7257 w 1270024"/>
              <a:gd name="connsiteY10" fmla="*/ 413657 h 602343"/>
              <a:gd name="connsiteX11" fmla="*/ 21772 w 1270024"/>
              <a:gd name="connsiteY11" fmla="*/ 435429 h 602343"/>
              <a:gd name="connsiteX12" fmla="*/ 87086 w 1270024"/>
              <a:gd name="connsiteY12" fmla="*/ 493486 h 602343"/>
              <a:gd name="connsiteX13" fmla="*/ 116115 w 1270024"/>
              <a:gd name="connsiteY13" fmla="*/ 515257 h 602343"/>
              <a:gd name="connsiteX14" fmla="*/ 217715 w 1270024"/>
              <a:gd name="connsiteY14" fmla="*/ 551543 h 602343"/>
              <a:gd name="connsiteX15" fmla="*/ 261257 w 1270024"/>
              <a:gd name="connsiteY15" fmla="*/ 566057 h 602343"/>
              <a:gd name="connsiteX16" fmla="*/ 326572 w 1270024"/>
              <a:gd name="connsiteY16" fmla="*/ 580572 h 602343"/>
              <a:gd name="connsiteX17" fmla="*/ 493486 w 1270024"/>
              <a:gd name="connsiteY17" fmla="*/ 602343 h 602343"/>
              <a:gd name="connsiteX18" fmla="*/ 921657 w 1270024"/>
              <a:gd name="connsiteY18" fmla="*/ 595086 h 602343"/>
              <a:gd name="connsiteX19" fmla="*/ 965200 w 1270024"/>
              <a:gd name="connsiteY19" fmla="*/ 587829 h 602343"/>
              <a:gd name="connsiteX20" fmla="*/ 1023257 w 1270024"/>
              <a:gd name="connsiteY20" fmla="*/ 573314 h 602343"/>
              <a:gd name="connsiteX21" fmla="*/ 1095829 w 1270024"/>
              <a:gd name="connsiteY21" fmla="*/ 551543 h 602343"/>
              <a:gd name="connsiteX22" fmla="*/ 1190172 w 1270024"/>
              <a:gd name="connsiteY22" fmla="*/ 500743 h 602343"/>
              <a:gd name="connsiteX23" fmla="*/ 1219200 w 1270024"/>
              <a:gd name="connsiteY23" fmla="*/ 486229 h 602343"/>
              <a:gd name="connsiteX24" fmla="*/ 1255486 w 1270024"/>
              <a:gd name="connsiteY24" fmla="*/ 442686 h 602343"/>
              <a:gd name="connsiteX25" fmla="*/ 1270000 w 1270024"/>
              <a:gd name="connsiteY25" fmla="*/ 384629 h 602343"/>
              <a:gd name="connsiteX26" fmla="*/ 1262743 w 1270024"/>
              <a:gd name="connsiteY26" fmla="*/ 232229 h 602343"/>
              <a:gd name="connsiteX27" fmla="*/ 1233715 w 1270024"/>
              <a:gd name="connsiteY27" fmla="*/ 159657 h 602343"/>
              <a:gd name="connsiteX28" fmla="*/ 1219200 w 1270024"/>
              <a:gd name="connsiteY28" fmla="*/ 130629 h 602343"/>
              <a:gd name="connsiteX29" fmla="*/ 1197429 w 1270024"/>
              <a:gd name="connsiteY29" fmla="*/ 108857 h 602343"/>
              <a:gd name="connsiteX30" fmla="*/ 1153886 w 1270024"/>
              <a:gd name="connsiteY30" fmla="*/ 72572 h 602343"/>
              <a:gd name="connsiteX31" fmla="*/ 1059543 w 1270024"/>
              <a:gd name="connsiteY31" fmla="*/ 29029 h 602343"/>
              <a:gd name="connsiteX32" fmla="*/ 1001486 w 1270024"/>
              <a:gd name="connsiteY32" fmla="*/ 7257 h 602343"/>
              <a:gd name="connsiteX33" fmla="*/ 950686 w 1270024"/>
              <a:gd name="connsiteY33" fmla="*/ 0 h 602343"/>
              <a:gd name="connsiteX34" fmla="*/ 631372 w 1270024"/>
              <a:gd name="connsiteY34" fmla="*/ 14514 h 602343"/>
              <a:gd name="connsiteX35" fmla="*/ 609600 w 1270024"/>
              <a:gd name="connsiteY35" fmla="*/ 21772 h 602343"/>
              <a:gd name="connsiteX36" fmla="*/ 537029 w 1270024"/>
              <a:gd name="connsiteY36" fmla="*/ 43543 h 602343"/>
              <a:gd name="connsiteX37" fmla="*/ 544286 w 1270024"/>
              <a:gd name="connsiteY37" fmla="*/ 72572 h 60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70024" h="602343">
                <a:moveTo>
                  <a:pt x="544286" y="72572"/>
                </a:moveTo>
                <a:cubicBezTo>
                  <a:pt x="435429" y="74991"/>
                  <a:pt x="326387" y="73037"/>
                  <a:pt x="217715" y="79829"/>
                </a:cubicBezTo>
                <a:cubicBezTo>
                  <a:pt x="209010" y="80373"/>
                  <a:pt x="203744" y="90442"/>
                  <a:pt x="195943" y="94343"/>
                </a:cubicBezTo>
                <a:cubicBezTo>
                  <a:pt x="184291" y="100169"/>
                  <a:pt x="171752" y="104019"/>
                  <a:pt x="159657" y="108857"/>
                </a:cubicBezTo>
                <a:cubicBezTo>
                  <a:pt x="126382" y="142134"/>
                  <a:pt x="168831" y="102743"/>
                  <a:pt x="116115" y="137886"/>
                </a:cubicBezTo>
                <a:cubicBezTo>
                  <a:pt x="110422" y="141681"/>
                  <a:pt x="106856" y="148020"/>
                  <a:pt x="101600" y="152400"/>
                </a:cubicBezTo>
                <a:cubicBezTo>
                  <a:pt x="49846" y="195528"/>
                  <a:pt x="90884" y="155861"/>
                  <a:pt x="58057" y="188686"/>
                </a:cubicBezTo>
                <a:cubicBezTo>
                  <a:pt x="53219" y="203200"/>
                  <a:pt x="50385" y="218545"/>
                  <a:pt x="43543" y="232229"/>
                </a:cubicBezTo>
                <a:cubicBezTo>
                  <a:pt x="38705" y="241905"/>
                  <a:pt x="34396" y="251864"/>
                  <a:pt x="29029" y="261257"/>
                </a:cubicBezTo>
                <a:cubicBezTo>
                  <a:pt x="-12012" y="333080"/>
                  <a:pt x="43875" y="224313"/>
                  <a:pt x="0" y="312057"/>
                </a:cubicBezTo>
                <a:cubicBezTo>
                  <a:pt x="2419" y="345924"/>
                  <a:pt x="1356" y="380221"/>
                  <a:pt x="7257" y="413657"/>
                </a:cubicBezTo>
                <a:cubicBezTo>
                  <a:pt x="8773" y="422247"/>
                  <a:pt x="15977" y="428910"/>
                  <a:pt x="21772" y="435429"/>
                </a:cubicBezTo>
                <a:cubicBezTo>
                  <a:pt x="66951" y="486256"/>
                  <a:pt x="50161" y="467112"/>
                  <a:pt x="87086" y="493486"/>
                </a:cubicBezTo>
                <a:cubicBezTo>
                  <a:pt x="96928" y="500516"/>
                  <a:pt x="105858" y="508846"/>
                  <a:pt x="116115" y="515257"/>
                </a:cubicBezTo>
                <a:cubicBezTo>
                  <a:pt x="147154" y="534657"/>
                  <a:pt x="183298" y="540953"/>
                  <a:pt x="217715" y="551543"/>
                </a:cubicBezTo>
                <a:cubicBezTo>
                  <a:pt x="232338" y="556042"/>
                  <a:pt x="246603" y="561661"/>
                  <a:pt x="261257" y="566057"/>
                </a:cubicBezTo>
                <a:cubicBezTo>
                  <a:pt x="274569" y="570051"/>
                  <a:pt x="314741" y="579093"/>
                  <a:pt x="326572" y="580572"/>
                </a:cubicBezTo>
                <a:cubicBezTo>
                  <a:pt x="525043" y="605382"/>
                  <a:pt x="281648" y="567038"/>
                  <a:pt x="493486" y="602343"/>
                </a:cubicBezTo>
                <a:lnTo>
                  <a:pt x="921657" y="595086"/>
                </a:lnTo>
                <a:cubicBezTo>
                  <a:pt x="936365" y="594633"/>
                  <a:pt x="950812" y="590912"/>
                  <a:pt x="965200" y="587829"/>
                </a:cubicBezTo>
                <a:cubicBezTo>
                  <a:pt x="984705" y="583649"/>
                  <a:pt x="1004333" y="579622"/>
                  <a:pt x="1023257" y="573314"/>
                </a:cubicBezTo>
                <a:cubicBezTo>
                  <a:pt x="1076262" y="555646"/>
                  <a:pt x="1051957" y="562511"/>
                  <a:pt x="1095829" y="551543"/>
                </a:cubicBezTo>
                <a:cubicBezTo>
                  <a:pt x="1233807" y="482553"/>
                  <a:pt x="1091455" y="555585"/>
                  <a:pt x="1190172" y="500743"/>
                </a:cubicBezTo>
                <a:cubicBezTo>
                  <a:pt x="1199629" y="495489"/>
                  <a:pt x="1210199" y="492230"/>
                  <a:pt x="1219200" y="486229"/>
                </a:cubicBezTo>
                <a:cubicBezTo>
                  <a:pt x="1230734" y="478540"/>
                  <a:pt x="1249997" y="450005"/>
                  <a:pt x="1255486" y="442686"/>
                </a:cubicBezTo>
                <a:cubicBezTo>
                  <a:pt x="1261212" y="425507"/>
                  <a:pt x="1270000" y="402142"/>
                  <a:pt x="1270000" y="384629"/>
                </a:cubicBezTo>
                <a:cubicBezTo>
                  <a:pt x="1270000" y="333771"/>
                  <a:pt x="1270841" y="282438"/>
                  <a:pt x="1262743" y="232229"/>
                </a:cubicBezTo>
                <a:cubicBezTo>
                  <a:pt x="1258594" y="206507"/>
                  <a:pt x="1245367" y="182960"/>
                  <a:pt x="1233715" y="159657"/>
                </a:cubicBezTo>
                <a:cubicBezTo>
                  <a:pt x="1228877" y="149981"/>
                  <a:pt x="1225488" y="139432"/>
                  <a:pt x="1219200" y="130629"/>
                </a:cubicBezTo>
                <a:cubicBezTo>
                  <a:pt x="1213235" y="122278"/>
                  <a:pt x="1204108" y="116649"/>
                  <a:pt x="1197429" y="108857"/>
                </a:cubicBezTo>
                <a:cubicBezTo>
                  <a:pt x="1165797" y="71953"/>
                  <a:pt x="1190465" y="84765"/>
                  <a:pt x="1153886" y="72572"/>
                </a:cubicBezTo>
                <a:cubicBezTo>
                  <a:pt x="1110436" y="43604"/>
                  <a:pt x="1140216" y="61298"/>
                  <a:pt x="1059543" y="29029"/>
                </a:cubicBezTo>
                <a:cubicBezTo>
                  <a:pt x="1054900" y="27172"/>
                  <a:pt x="1012865" y="9533"/>
                  <a:pt x="1001486" y="7257"/>
                </a:cubicBezTo>
                <a:cubicBezTo>
                  <a:pt x="984713" y="3902"/>
                  <a:pt x="967619" y="2419"/>
                  <a:pt x="950686" y="0"/>
                </a:cubicBezTo>
                <a:cubicBezTo>
                  <a:pt x="906230" y="1201"/>
                  <a:pt x="724739" y="-4160"/>
                  <a:pt x="631372" y="14514"/>
                </a:cubicBezTo>
                <a:cubicBezTo>
                  <a:pt x="623871" y="16014"/>
                  <a:pt x="616956" y="19670"/>
                  <a:pt x="609600" y="21772"/>
                </a:cubicBezTo>
                <a:cubicBezTo>
                  <a:pt x="591851" y="26843"/>
                  <a:pt x="549965" y="34920"/>
                  <a:pt x="537029" y="43543"/>
                </a:cubicBezTo>
                <a:lnTo>
                  <a:pt x="544286" y="72572"/>
                </a:lnTo>
                <a:close/>
              </a:path>
            </a:pathLst>
          </a:custGeom>
          <a:noFill/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sr-Latn-R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09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83820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RS" sz="3600" kern="10">
                <a:solidFill>
                  <a:srgbClr val="3B347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Proširenje metode analitičkog hijerarhijskog procesa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2806281"/>
            <a:ext cx="262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/>
              <a:t>Troškovi alternativa?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733800"/>
            <a:ext cx="5511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/>
              <a:t>Nabavne cene čine </a:t>
            </a:r>
            <a:r>
              <a:rPr lang="sr-Latn-RS" i="1"/>
              <a:t>vektor troškova alternativa</a:t>
            </a:r>
            <a:r>
              <a:rPr lang="sr-Latn-RS"/>
              <a:t>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299765"/>
              </p:ext>
            </p:extLst>
          </p:nvPr>
        </p:nvGraphicFramePr>
        <p:xfrm>
          <a:off x="304800" y="4267200"/>
          <a:ext cx="2768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2" imgW="1384300" imgH="685800" progId="Equation.3">
                  <p:embed/>
                </p:oleObj>
              </mc:Choice>
              <mc:Fallback>
                <p:oleObj name="Equation" r:id="rId2" imgW="1384300" imgH="685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267200"/>
                        <a:ext cx="27686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827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3" name="TextBox 2"/>
          <p:cNvSpPr txBox="1"/>
          <p:nvPr/>
        </p:nvSpPr>
        <p:spPr>
          <a:xfrm>
            <a:off x="304800" y="1219200"/>
            <a:ext cx="845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Thomas L. Saaty</a:t>
            </a:r>
          </a:p>
          <a:p>
            <a:pPr marL="342900" indent="-342900">
              <a:buClrTx/>
              <a:buFont typeface="Wingdings" panose="05000000000000000000" pitchFamily="2" charset="2"/>
              <a:buChar char="q"/>
            </a:pPr>
            <a:r>
              <a:rPr lang="sr-Latn-RS"/>
              <a:t>matematičar,</a:t>
            </a:r>
          </a:p>
          <a:p>
            <a:pPr marL="342900" indent="-342900">
              <a:buClrTx/>
              <a:buFont typeface="Wingdings" panose="05000000000000000000" pitchFamily="2" charset="2"/>
              <a:buChar char="q"/>
            </a:pPr>
            <a:r>
              <a:rPr lang="sr-Latn-RS"/>
              <a:t>bavi se razvojem matematičkih teorija u oblasti donošenja poslovnih odluka.</a:t>
            </a:r>
          </a:p>
          <a:p>
            <a:pPr>
              <a:buClrTx/>
            </a:pPr>
            <a:endParaRPr lang="sr-Latn-RS"/>
          </a:p>
          <a:p>
            <a:pPr>
              <a:buClrTx/>
            </a:pPr>
            <a:r>
              <a:rPr lang="sr-Latn-RS"/>
              <a:t>Primena AHP-a: IBM, Ford, Ministarstvo za energetiku...</a:t>
            </a:r>
          </a:p>
        </p:txBody>
      </p:sp>
    </p:spTree>
    <p:extLst>
      <p:ext uri="{BB962C8B-B14F-4D97-AF65-F5344CB8AC3E}">
        <p14:creationId xmlns:p14="http://schemas.microsoft.com/office/powerpoint/2010/main" val="2283951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743200"/>
            <a:ext cx="3118418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Vektor relativnih troškova</a:t>
            </a:r>
            <a:r>
              <a:rPr lang="sr-Latn-RS"/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726291"/>
              </p:ext>
            </p:extLst>
          </p:nvPr>
        </p:nvGraphicFramePr>
        <p:xfrm>
          <a:off x="304800" y="990600"/>
          <a:ext cx="2768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1" name="Equation" r:id="rId2" imgW="1384300" imgH="685800" progId="Equation.3">
                  <p:embed/>
                </p:oleObj>
              </mc:Choice>
              <mc:Fallback>
                <p:oleObj name="Equation" r:id="rId2" imgW="1384300" imgH="6858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90600"/>
                        <a:ext cx="27686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665223"/>
              </p:ext>
            </p:extLst>
          </p:nvPr>
        </p:nvGraphicFramePr>
        <p:xfrm>
          <a:off x="349818" y="3276600"/>
          <a:ext cx="61468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Equation" r:id="rId4" imgW="3073400" imgH="1295400" progId="Equation.3">
                  <p:embed/>
                </p:oleObj>
              </mc:Choice>
              <mc:Fallback>
                <p:oleObj name="Equation" r:id="rId4" imgW="3073400" imgH="12954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18" y="3276600"/>
                        <a:ext cx="6146800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521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2" name="TextBox 1"/>
          <p:cNvSpPr txBox="1"/>
          <p:nvPr/>
        </p:nvSpPr>
        <p:spPr>
          <a:xfrm>
            <a:off x="304800" y="1143000"/>
            <a:ext cx="6755632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/>
              <a:t>Vektor količnika koeficijenata značaja i relativnih troškova: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96838"/>
              </p:ext>
            </p:extLst>
          </p:nvPr>
        </p:nvGraphicFramePr>
        <p:xfrm>
          <a:off x="2209799" y="2285999"/>
          <a:ext cx="353060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2" imgW="1765300" imgH="1282700" progId="Equation.3">
                  <p:embed/>
                </p:oleObj>
              </mc:Choice>
              <mc:Fallback>
                <p:oleObj name="Equation" r:id="rId2" imgW="1765300" imgH="1282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799" y="2285999"/>
                        <a:ext cx="3530600" cy="256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 bwMode="auto">
          <a:xfrm>
            <a:off x="4800599" y="2895599"/>
            <a:ext cx="838201" cy="457201"/>
          </a:xfrm>
          <a:custGeom>
            <a:avLst/>
            <a:gdLst>
              <a:gd name="connsiteX0" fmla="*/ 544286 w 1270024"/>
              <a:gd name="connsiteY0" fmla="*/ 72572 h 602343"/>
              <a:gd name="connsiteX1" fmla="*/ 217715 w 1270024"/>
              <a:gd name="connsiteY1" fmla="*/ 79829 h 602343"/>
              <a:gd name="connsiteX2" fmla="*/ 195943 w 1270024"/>
              <a:gd name="connsiteY2" fmla="*/ 94343 h 602343"/>
              <a:gd name="connsiteX3" fmla="*/ 159657 w 1270024"/>
              <a:gd name="connsiteY3" fmla="*/ 108857 h 602343"/>
              <a:gd name="connsiteX4" fmla="*/ 116115 w 1270024"/>
              <a:gd name="connsiteY4" fmla="*/ 137886 h 602343"/>
              <a:gd name="connsiteX5" fmla="*/ 101600 w 1270024"/>
              <a:gd name="connsiteY5" fmla="*/ 152400 h 602343"/>
              <a:gd name="connsiteX6" fmla="*/ 58057 w 1270024"/>
              <a:gd name="connsiteY6" fmla="*/ 188686 h 602343"/>
              <a:gd name="connsiteX7" fmla="*/ 43543 w 1270024"/>
              <a:gd name="connsiteY7" fmla="*/ 232229 h 602343"/>
              <a:gd name="connsiteX8" fmla="*/ 29029 w 1270024"/>
              <a:gd name="connsiteY8" fmla="*/ 261257 h 602343"/>
              <a:gd name="connsiteX9" fmla="*/ 0 w 1270024"/>
              <a:gd name="connsiteY9" fmla="*/ 312057 h 602343"/>
              <a:gd name="connsiteX10" fmla="*/ 7257 w 1270024"/>
              <a:gd name="connsiteY10" fmla="*/ 413657 h 602343"/>
              <a:gd name="connsiteX11" fmla="*/ 21772 w 1270024"/>
              <a:gd name="connsiteY11" fmla="*/ 435429 h 602343"/>
              <a:gd name="connsiteX12" fmla="*/ 87086 w 1270024"/>
              <a:gd name="connsiteY12" fmla="*/ 493486 h 602343"/>
              <a:gd name="connsiteX13" fmla="*/ 116115 w 1270024"/>
              <a:gd name="connsiteY13" fmla="*/ 515257 h 602343"/>
              <a:gd name="connsiteX14" fmla="*/ 217715 w 1270024"/>
              <a:gd name="connsiteY14" fmla="*/ 551543 h 602343"/>
              <a:gd name="connsiteX15" fmla="*/ 261257 w 1270024"/>
              <a:gd name="connsiteY15" fmla="*/ 566057 h 602343"/>
              <a:gd name="connsiteX16" fmla="*/ 326572 w 1270024"/>
              <a:gd name="connsiteY16" fmla="*/ 580572 h 602343"/>
              <a:gd name="connsiteX17" fmla="*/ 493486 w 1270024"/>
              <a:gd name="connsiteY17" fmla="*/ 602343 h 602343"/>
              <a:gd name="connsiteX18" fmla="*/ 921657 w 1270024"/>
              <a:gd name="connsiteY18" fmla="*/ 595086 h 602343"/>
              <a:gd name="connsiteX19" fmla="*/ 965200 w 1270024"/>
              <a:gd name="connsiteY19" fmla="*/ 587829 h 602343"/>
              <a:gd name="connsiteX20" fmla="*/ 1023257 w 1270024"/>
              <a:gd name="connsiteY20" fmla="*/ 573314 h 602343"/>
              <a:gd name="connsiteX21" fmla="*/ 1095829 w 1270024"/>
              <a:gd name="connsiteY21" fmla="*/ 551543 h 602343"/>
              <a:gd name="connsiteX22" fmla="*/ 1190172 w 1270024"/>
              <a:gd name="connsiteY22" fmla="*/ 500743 h 602343"/>
              <a:gd name="connsiteX23" fmla="*/ 1219200 w 1270024"/>
              <a:gd name="connsiteY23" fmla="*/ 486229 h 602343"/>
              <a:gd name="connsiteX24" fmla="*/ 1255486 w 1270024"/>
              <a:gd name="connsiteY24" fmla="*/ 442686 h 602343"/>
              <a:gd name="connsiteX25" fmla="*/ 1270000 w 1270024"/>
              <a:gd name="connsiteY25" fmla="*/ 384629 h 602343"/>
              <a:gd name="connsiteX26" fmla="*/ 1262743 w 1270024"/>
              <a:gd name="connsiteY26" fmla="*/ 232229 h 602343"/>
              <a:gd name="connsiteX27" fmla="*/ 1233715 w 1270024"/>
              <a:gd name="connsiteY27" fmla="*/ 159657 h 602343"/>
              <a:gd name="connsiteX28" fmla="*/ 1219200 w 1270024"/>
              <a:gd name="connsiteY28" fmla="*/ 130629 h 602343"/>
              <a:gd name="connsiteX29" fmla="*/ 1197429 w 1270024"/>
              <a:gd name="connsiteY29" fmla="*/ 108857 h 602343"/>
              <a:gd name="connsiteX30" fmla="*/ 1153886 w 1270024"/>
              <a:gd name="connsiteY30" fmla="*/ 72572 h 602343"/>
              <a:gd name="connsiteX31" fmla="*/ 1059543 w 1270024"/>
              <a:gd name="connsiteY31" fmla="*/ 29029 h 602343"/>
              <a:gd name="connsiteX32" fmla="*/ 1001486 w 1270024"/>
              <a:gd name="connsiteY32" fmla="*/ 7257 h 602343"/>
              <a:gd name="connsiteX33" fmla="*/ 950686 w 1270024"/>
              <a:gd name="connsiteY33" fmla="*/ 0 h 602343"/>
              <a:gd name="connsiteX34" fmla="*/ 631372 w 1270024"/>
              <a:gd name="connsiteY34" fmla="*/ 14514 h 602343"/>
              <a:gd name="connsiteX35" fmla="*/ 609600 w 1270024"/>
              <a:gd name="connsiteY35" fmla="*/ 21772 h 602343"/>
              <a:gd name="connsiteX36" fmla="*/ 537029 w 1270024"/>
              <a:gd name="connsiteY36" fmla="*/ 43543 h 602343"/>
              <a:gd name="connsiteX37" fmla="*/ 544286 w 1270024"/>
              <a:gd name="connsiteY37" fmla="*/ 72572 h 60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70024" h="602343">
                <a:moveTo>
                  <a:pt x="544286" y="72572"/>
                </a:moveTo>
                <a:cubicBezTo>
                  <a:pt x="435429" y="74991"/>
                  <a:pt x="326387" y="73037"/>
                  <a:pt x="217715" y="79829"/>
                </a:cubicBezTo>
                <a:cubicBezTo>
                  <a:pt x="209010" y="80373"/>
                  <a:pt x="203744" y="90442"/>
                  <a:pt x="195943" y="94343"/>
                </a:cubicBezTo>
                <a:cubicBezTo>
                  <a:pt x="184291" y="100169"/>
                  <a:pt x="171752" y="104019"/>
                  <a:pt x="159657" y="108857"/>
                </a:cubicBezTo>
                <a:cubicBezTo>
                  <a:pt x="126382" y="142134"/>
                  <a:pt x="168831" y="102743"/>
                  <a:pt x="116115" y="137886"/>
                </a:cubicBezTo>
                <a:cubicBezTo>
                  <a:pt x="110422" y="141681"/>
                  <a:pt x="106856" y="148020"/>
                  <a:pt x="101600" y="152400"/>
                </a:cubicBezTo>
                <a:cubicBezTo>
                  <a:pt x="49846" y="195528"/>
                  <a:pt x="90884" y="155861"/>
                  <a:pt x="58057" y="188686"/>
                </a:cubicBezTo>
                <a:cubicBezTo>
                  <a:pt x="53219" y="203200"/>
                  <a:pt x="50385" y="218545"/>
                  <a:pt x="43543" y="232229"/>
                </a:cubicBezTo>
                <a:cubicBezTo>
                  <a:pt x="38705" y="241905"/>
                  <a:pt x="34396" y="251864"/>
                  <a:pt x="29029" y="261257"/>
                </a:cubicBezTo>
                <a:cubicBezTo>
                  <a:pt x="-12012" y="333080"/>
                  <a:pt x="43875" y="224313"/>
                  <a:pt x="0" y="312057"/>
                </a:cubicBezTo>
                <a:cubicBezTo>
                  <a:pt x="2419" y="345924"/>
                  <a:pt x="1356" y="380221"/>
                  <a:pt x="7257" y="413657"/>
                </a:cubicBezTo>
                <a:cubicBezTo>
                  <a:pt x="8773" y="422247"/>
                  <a:pt x="15977" y="428910"/>
                  <a:pt x="21772" y="435429"/>
                </a:cubicBezTo>
                <a:cubicBezTo>
                  <a:pt x="66951" y="486256"/>
                  <a:pt x="50161" y="467112"/>
                  <a:pt x="87086" y="493486"/>
                </a:cubicBezTo>
                <a:cubicBezTo>
                  <a:pt x="96928" y="500516"/>
                  <a:pt x="105858" y="508846"/>
                  <a:pt x="116115" y="515257"/>
                </a:cubicBezTo>
                <a:cubicBezTo>
                  <a:pt x="147154" y="534657"/>
                  <a:pt x="183298" y="540953"/>
                  <a:pt x="217715" y="551543"/>
                </a:cubicBezTo>
                <a:cubicBezTo>
                  <a:pt x="232338" y="556042"/>
                  <a:pt x="246603" y="561661"/>
                  <a:pt x="261257" y="566057"/>
                </a:cubicBezTo>
                <a:cubicBezTo>
                  <a:pt x="274569" y="570051"/>
                  <a:pt x="314741" y="579093"/>
                  <a:pt x="326572" y="580572"/>
                </a:cubicBezTo>
                <a:cubicBezTo>
                  <a:pt x="525043" y="605382"/>
                  <a:pt x="281648" y="567038"/>
                  <a:pt x="493486" y="602343"/>
                </a:cubicBezTo>
                <a:lnTo>
                  <a:pt x="921657" y="595086"/>
                </a:lnTo>
                <a:cubicBezTo>
                  <a:pt x="936365" y="594633"/>
                  <a:pt x="950812" y="590912"/>
                  <a:pt x="965200" y="587829"/>
                </a:cubicBezTo>
                <a:cubicBezTo>
                  <a:pt x="984705" y="583649"/>
                  <a:pt x="1004333" y="579622"/>
                  <a:pt x="1023257" y="573314"/>
                </a:cubicBezTo>
                <a:cubicBezTo>
                  <a:pt x="1076262" y="555646"/>
                  <a:pt x="1051957" y="562511"/>
                  <a:pt x="1095829" y="551543"/>
                </a:cubicBezTo>
                <a:cubicBezTo>
                  <a:pt x="1233807" y="482553"/>
                  <a:pt x="1091455" y="555585"/>
                  <a:pt x="1190172" y="500743"/>
                </a:cubicBezTo>
                <a:cubicBezTo>
                  <a:pt x="1199629" y="495489"/>
                  <a:pt x="1210199" y="492230"/>
                  <a:pt x="1219200" y="486229"/>
                </a:cubicBezTo>
                <a:cubicBezTo>
                  <a:pt x="1230734" y="478540"/>
                  <a:pt x="1249997" y="450005"/>
                  <a:pt x="1255486" y="442686"/>
                </a:cubicBezTo>
                <a:cubicBezTo>
                  <a:pt x="1261212" y="425507"/>
                  <a:pt x="1270000" y="402142"/>
                  <a:pt x="1270000" y="384629"/>
                </a:cubicBezTo>
                <a:cubicBezTo>
                  <a:pt x="1270000" y="333771"/>
                  <a:pt x="1270841" y="282438"/>
                  <a:pt x="1262743" y="232229"/>
                </a:cubicBezTo>
                <a:cubicBezTo>
                  <a:pt x="1258594" y="206507"/>
                  <a:pt x="1245367" y="182960"/>
                  <a:pt x="1233715" y="159657"/>
                </a:cubicBezTo>
                <a:cubicBezTo>
                  <a:pt x="1228877" y="149981"/>
                  <a:pt x="1225488" y="139432"/>
                  <a:pt x="1219200" y="130629"/>
                </a:cubicBezTo>
                <a:cubicBezTo>
                  <a:pt x="1213235" y="122278"/>
                  <a:pt x="1204108" y="116649"/>
                  <a:pt x="1197429" y="108857"/>
                </a:cubicBezTo>
                <a:cubicBezTo>
                  <a:pt x="1165797" y="71953"/>
                  <a:pt x="1190465" y="84765"/>
                  <a:pt x="1153886" y="72572"/>
                </a:cubicBezTo>
                <a:cubicBezTo>
                  <a:pt x="1110436" y="43604"/>
                  <a:pt x="1140216" y="61298"/>
                  <a:pt x="1059543" y="29029"/>
                </a:cubicBezTo>
                <a:cubicBezTo>
                  <a:pt x="1054900" y="27172"/>
                  <a:pt x="1012865" y="9533"/>
                  <a:pt x="1001486" y="7257"/>
                </a:cubicBezTo>
                <a:cubicBezTo>
                  <a:pt x="984713" y="3902"/>
                  <a:pt x="967619" y="2419"/>
                  <a:pt x="950686" y="0"/>
                </a:cubicBezTo>
                <a:cubicBezTo>
                  <a:pt x="906230" y="1201"/>
                  <a:pt x="724739" y="-4160"/>
                  <a:pt x="631372" y="14514"/>
                </a:cubicBezTo>
                <a:cubicBezTo>
                  <a:pt x="623871" y="16014"/>
                  <a:pt x="616956" y="19670"/>
                  <a:pt x="609600" y="21772"/>
                </a:cubicBezTo>
                <a:cubicBezTo>
                  <a:pt x="591851" y="26843"/>
                  <a:pt x="549965" y="34920"/>
                  <a:pt x="537029" y="43543"/>
                </a:cubicBezTo>
                <a:lnTo>
                  <a:pt x="544286" y="72572"/>
                </a:lnTo>
                <a:close/>
              </a:path>
            </a:pathLst>
          </a:custGeom>
          <a:noFill/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sr-Latn-R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44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36174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/>
              <a:t>S</a:t>
            </a:r>
            <a:r>
              <a:rPr lang="en-US" i="1"/>
              <a:t>va autorska prava autora prezenatacije i video snimaka </a:t>
            </a:r>
            <a:r>
              <a:rPr lang="sr-Latn-RS" i="1"/>
              <a:t>su </a:t>
            </a:r>
            <a:r>
              <a:rPr lang="en-US" i="1"/>
              <a:t>zaštićena</a:t>
            </a:r>
            <a:r>
              <a:rPr lang="sr-Latn-RS" i="1"/>
              <a:t>. Prezentacija i video </a:t>
            </a:r>
            <a:r>
              <a:rPr lang="en-US" i="1"/>
              <a:t>snimak mogu</a:t>
            </a:r>
            <a:r>
              <a:rPr lang="sr-Latn-RS" i="1"/>
              <a:t> se</a:t>
            </a:r>
            <a:r>
              <a:rPr lang="en-US" i="1"/>
              <a:t> koristiti samo za nastavu na daljini studen</a:t>
            </a:r>
            <a:r>
              <a:rPr lang="sr-Cyrl-RS" i="1"/>
              <a:t>а</a:t>
            </a:r>
            <a:r>
              <a:rPr lang="en-US" i="1"/>
              <a:t>ta Saobraćajnog fakulteta Univerziteta u Beogradu u školskoj 2020/21 i ne mogu </a:t>
            </a:r>
            <a:r>
              <a:rPr lang="sr-Latn-RS" i="1"/>
              <a:t>se </a:t>
            </a:r>
            <a:r>
              <a:rPr lang="en-US" i="1"/>
              <a:t>koristiti za druge svrhe bez pismene saglasnosti autora materijala</a:t>
            </a:r>
            <a:r>
              <a:rPr lang="sr-Latn-RS" i="1"/>
              <a:t>.</a:t>
            </a:r>
            <a:endParaRPr 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2" name="TextBox 1"/>
          <p:cNvSpPr txBox="1"/>
          <p:nvPr/>
        </p:nvSpPr>
        <p:spPr>
          <a:xfrm>
            <a:off x="304800" y="1136735"/>
            <a:ext cx="8458200" cy="412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Aksiome m</a:t>
            </a:r>
            <a:r>
              <a:rPr lang="sr-Latn-CS"/>
              <a:t>etode analitičkog hijerarhijskog procesa</a:t>
            </a:r>
            <a:r>
              <a:rPr lang="en-US"/>
              <a:t> su: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en-US" i="1"/>
              <a:t>Aksiom reciprocnosti</a:t>
            </a:r>
            <a:r>
              <a:rPr lang="en-US"/>
              <a:t>: ako je element A  </a:t>
            </a:r>
            <a:r>
              <a:rPr lang="en-US" i="1"/>
              <a:t>n</a:t>
            </a:r>
            <a:r>
              <a:rPr lang="en-US"/>
              <a:t>  puta zna</a:t>
            </a:r>
            <a:r>
              <a:rPr lang="sr-Latn-RS"/>
              <a:t>č</a:t>
            </a:r>
            <a:r>
              <a:rPr lang="en-US"/>
              <a:t>ajniji od elementa B, tada je element B  1/</a:t>
            </a:r>
            <a:r>
              <a:rPr lang="en-US" i="1"/>
              <a:t>n</a:t>
            </a:r>
            <a:r>
              <a:rPr lang="en-US"/>
              <a:t>  puta značajniji od elementa A.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en-US" i="1"/>
              <a:t>Aksiom homogenosti</a:t>
            </a:r>
            <a:r>
              <a:rPr lang="en-US"/>
              <a:t>: poređenje ima smisla jedino ako su elementi međusobno uporedivi.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en-US" i="1"/>
              <a:t>Aksiom zavisnosti</a:t>
            </a:r>
            <a:r>
              <a:rPr lang="en-US"/>
              <a:t>: dozvoljava se poređenje među grupom elemenata jednog nivoa u odnosu na element višeg nivoa, tj. poređenja na nižem nivou zavise od elementa višeg nivoa.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q"/>
            </a:pPr>
            <a:r>
              <a:rPr lang="en-US" i="1"/>
              <a:t>Aksiom očekivanja</a:t>
            </a:r>
            <a:r>
              <a:rPr lang="en-US"/>
              <a:t>: svaka promena u strukturi hijerarhije zahteva ponovno računanje prioriteta u novoj hijerarhiji.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4741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26" y="1096254"/>
            <a:ext cx="7734748" cy="411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38400" y="5287254"/>
            <a:ext cx="400622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800" i="1"/>
              <a:t>Opšta struktura hijerarhijskog modela</a:t>
            </a:r>
          </a:p>
        </p:txBody>
      </p:sp>
    </p:spTree>
    <p:extLst>
      <p:ext uri="{BB962C8B-B14F-4D97-AF65-F5344CB8AC3E}">
        <p14:creationId xmlns:p14="http://schemas.microsoft.com/office/powerpoint/2010/main" val="266038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14400"/>
            <a:ext cx="7010400" cy="40129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52742" y="5105400"/>
            <a:ext cx="4326826" cy="8402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/>
              <a:t>Struktura hijerarhijskog modela za slučaj</a:t>
            </a:r>
          </a:p>
          <a:p>
            <a:pPr algn="ctr"/>
            <a:r>
              <a:rPr lang="sr-Latn-RS" sz="1800" i="1"/>
              <a:t>kupovine novog putničkog automobila</a:t>
            </a:r>
          </a:p>
        </p:txBody>
      </p:sp>
    </p:spTree>
    <p:extLst>
      <p:ext uri="{BB962C8B-B14F-4D97-AF65-F5344CB8AC3E}">
        <p14:creationId xmlns:p14="http://schemas.microsoft.com/office/powerpoint/2010/main" val="224016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1554" y="685800"/>
            <a:ext cx="5055846" cy="5638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72200" y="4953000"/>
            <a:ext cx="25146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i="1"/>
              <a:t>Osnovna skala apsolutnih brojeva</a:t>
            </a:r>
            <a:r>
              <a:rPr lang="sr-Latn-RS" sz="1800" i="1"/>
              <a:t> </a:t>
            </a:r>
            <a:r>
              <a:rPr lang="sv-SE" sz="1800" i="1"/>
              <a:t>(Satijeva skala)</a:t>
            </a:r>
            <a:endParaRPr lang="sr-Latn-RS" sz="1800" i="1"/>
          </a:p>
        </p:txBody>
      </p:sp>
    </p:spTree>
    <p:extLst>
      <p:ext uri="{BB962C8B-B14F-4D97-AF65-F5344CB8AC3E}">
        <p14:creationId xmlns:p14="http://schemas.microsoft.com/office/powerpoint/2010/main" val="308015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sp>
        <p:nvSpPr>
          <p:cNvPr id="2" name="TextBox 1"/>
          <p:cNvSpPr txBox="1"/>
          <p:nvPr/>
        </p:nvSpPr>
        <p:spPr>
          <a:xfrm>
            <a:off x="4180114" y="685800"/>
            <a:ext cx="4659086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i="1"/>
              <a:t>Kvantifikovanje međusobnog značaja glavnih kriterijuma i odgovarajuća matrica odlučivanja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85800"/>
            <a:ext cx="3835400" cy="56441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67201" y="2849940"/>
            <a:ext cx="3886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Matrica odlučivanja formira se korišćenjem rezultata ocena me</a:t>
            </a:r>
            <a:r>
              <a:rPr lang="sr-Latn-CS"/>
              <a:t>đusobnog značaja glavnih kriterijuma:</a:t>
            </a:r>
            <a:endParaRPr lang="sr-Latn-R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300157"/>
              </p:ext>
            </p:extLst>
          </p:nvPr>
        </p:nvGraphicFramePr>
        <p:xfrm>
          <a:off x="4267200" y="4495800"/>
          <a:ext cx="4495799" cy="1364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4" name="Equation" r:id="rId3" imgW="2844800" imgH="863600" progId="Equation.3">
                  <p:embed/>
                </p:oleObj>
              </mc:Choice>
              <mc:Fallback>
                <p:oleObj name="Equation" r:id="rId3" imgW="2844800" imgH="8636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95800"/>
                        <a:ext cx="4495799" cy="13647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4593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770" y="2590332"/>
            <a:ext cx="3153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/>
              <a:t>Zbir članova za svaku od kolona matrice </a:t>
            </a:r>
            <a:r>
              <a:rPr lang="sr-Latn-CS" i="1"/>
              <a:t>N</a:t>
            </a:r>
            <a:r>
              <a:rPr lang="sr-Latn-CS"/>
              <a:t>:</a:t>
            </a:r>
            <a:endParaRPr lang="sr-Latn-R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104096"/>
              </p:ext>
            </p:extLst>
          </p:nvPr>
        </p:nvGraphicFramePr>
        <p:xfrm>
          <a:off x="275770" y="609600"/>
          <a:ext cx="56896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0" name="Equation" r:id="rId2" imgW="2844800" imgH="863600" progId="Equation.3">
                  <p:embed/>
                </p:oleObj>
              </mc:Choice>
              <mc:Fallback>
                <p:oleObj name="Equation" r:id="rId2" imgW="2844800" imgH="863600" progId="Equation.3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70" y="609600"/>
                        <a:ext cx="5689600" cy="172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950625"/>
              </p:ext>
            </p:extLst>
          </p:nvPr>
        </p:nvGraphicFramePr>
        <p:xfrm>
          <a:off x="316587" y="3357170"/>
          <a:ext cx="1555075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1" name="Equation" r:id="rId4" imgW="622030" imgH="203112" progId="Equation.3">
                  <p:embed/>
                </p:oleObj>
              </mc:Choice>
              <mc:Fallback>
                <p:oleObj name="Equation" r:id="rId4" imgW="622030" imgH="203112" progId="Equation.3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87" y="3357170"/>
                        <a:ext cx="1555075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779548"/>
              </p:ext>
            </p:extLst>
          </p:nvPr>
        </p:nvGraphicFramePr>
        <p:xfrm>
          <a:off x="302423" y="3864950"/>
          <a:ext cx="1714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2" name="Equation" r:id="rId6" imgW="685800" imgH="203200" progId="Equation.3">
                  <p:embed/>
                </p:oleObj>
              </mc:Choice>
              <mc:Fallback>
                <p:oleObj name="Equation" r:id="rId6" imgW="685800" imgH="203200" progId="Equation.3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23" y="3864950"/>
                        <a:ext cx="1714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871662" y="38172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46466"/>
              </p:ext>
            </p:extLst>
          </p:nvPr>
        </p:nvGraphicFramePr>
        <p:xfrm>
          <a:off x="297541" y="4419132"/>
          <a:ext cx="1714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3" name="Equation" r:id="rId8" imgW="685800" imgH="203200" progId="Equation.3">
                  <p:embed/>
                </p:oleObj>
              </mc:Choice>
              <mc:Fallback>
                <p:oleObj name="Equation" r:id="rId8" imgW="685800" imgH="203200" progId="Equation.3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41" y="4419132"/>
                        <a:ext cx="1714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35465"/>
              </p:ext>
            </p:extLst>
          </p:nvPr>
        </p:nvGraphicFramePr>
        <p:xfrm>
          <a:off x="275770" y="4902420"/>
          <a:ext cx="1301185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4" name="Equation" r:id="rId10" imgW="520474" imgH="203112" progId="Equation.3">
                  <p:embed/>
                </p:oleObj>
              </mc:Choice>
              <mc:Fallback>
                <p:oleObj name="Equation" r:id="rId10" imgW="520474" imgH="203112" progId="Equation.3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70" y="4902420"/>
                        <a:ext cx="1301185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876800" y="2514600"/>
            <a:ext cx="4115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/>
              <a:t>Normalizovana matrica matrice </a:t>
            </a:r>
            <a:r>
              <a:rPr lang="sr-Latn-CS" i="1"/>
              <a:t>N</a:t>
            </a:r>
            <a:r>
              <a:rPr lang="sr-Latn-CS"/>
              <a:t>:</a:t>
            </a:r>
            <a:endParaRPr lang="sr-Latn-R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094769"/>
              </p:ext>
            </p:extLst>
          </p:nvPr>
        </p:nvGraphicFramePr>
        <p:xfrm>
          <a:off x="4894943" y="2976265"/>
          <a:ext cx="35814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5" name="Equation" r:id="rId12" imgW="1790700" imgH="1600200" progId="Equation.3">
                  <p:embed/>
                </p:oleObj>
              </mc:Choice>
              <mc:Fallback>
                <p:oleObj name="Equation" r:id="rId12" imgW="1790700" imgH="1600200" progId="Equation.3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943" y="2976265"/>
                        <a:ext cx="3581400" cy="320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563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91000" y="3810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R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7300"/>
              </p:ext>
            </p:extLst>
          </p:nvPr>
        </p:nvGraphicFramePr>
        <p:xfrm>
          <a:off x="5257800" y="881522"/>
          <a:ext cx="35814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5" name="Equation" r:id="rId2" imgW="1790700" imgH="1600200" progId="Equation.3">
                  <p:embed/>
                </p:oleObj>
              </mc:Choice>
              <mc:Fallback>
                <p:oleObj name="Equation" r:id="rId2" imgW="1790700" imgH="1600200" progId="Equation.3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881522"/>
                        <a:ext cx="3581400" cy="320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13716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/>
              <a:t>Zbir članova za svaki od redova normalizovane matrice:</a:t>
            </a:r>
            <a:endParaRPr lang="sr-Latn-R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998072"/>
              </p:ext>
            </p:extLst>
          </p:nvPr>
        </p:nvGraphicFramePr>
        <p:xfrm>
          <a:off x="304800" y="2362200"/>
          <a:ext cx="1650283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6" name="Equation" r:id="rId4" imgW="660113" imgH="203112" progId="Equation.3">
                  <p:embed/>
                </p:oleObj>
              </mc:Choice>
              <mc:Fallback>
                <p:oleObj name="Equation" r:id="rId4" imgW="660113" imgH="203112" progId="Equation.3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362200"/>
                        <a:ext cx="1650283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685583"/>
              </p:ext>
            </p:extLst>
          </p:nvPr>
        </p:nvGraphicFramePr>
        <p:xfrm>
          <a:off x="304800" y="2971799"/>
          <a:ext cx="1714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7" name="Equation" r:id="rId6" imgW="685800" imgH="203200" progId="Equation.3">
                  <p:embed/>
                </p:oleObj>
              </mc:Choice>
              <mc:Fallback>
                <p:oleObj name="Equation" r:id="rId6" imgW="685800" imgH="203200" progId="Equation.3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971799"/>
                        <a:ext cx="1714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553934"/>
              </p:ext>
            </p:extLst>
          </p:nvPr>
        </p:nvGraphicFramePr>
        <p:xfrm>
          <a:off x="304799" y="3555999"/>
          <a:ext cx="1682020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8" name="Equation" r:id="rId8" imgW="672808" imgH="203112" progId="Equation.3">
                  <p:embed/>
                </p:oleObj>
              </mc:Choice>
              <mc:Fallback>
                <p:oleObj name="Equation" r:id="rId8" imgW="672808" imgH="203112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9" y="3555999"/>
                        <a:ext cx="1682020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088624"/>
              </p:ext>
            </p:extLst>
          </p:nvPr>
        </p:nvGraphicFramePr>
        <p:xfrm>
          <a:off x="304800" y="4140199"/>
          <a:ext cx="1714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9" name="Equation" r:id="rId10" imgW="685800" imgH="203200" progId="Equation.3">
                  <p:embed/>
                </p:oleObj>
              </mc:Choice>
              <mc:Fallback>
                <p:oleObj name="Equation" r:id="rId10" imgW="685800" imgH="203200" progId="Equation.3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40199"/>
                        <a:ext cx="1714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8442005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1761</TotalTime>
  <Words>488</Words>
  <Application>Microsoft Office PowerPoint</Application>
  <PresentationFormat>On-screen Show (4:3)</PresentationFormat>
  <Paragraphs>55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Tahoma</vt:lpstr>
      <vt:lpstr>Times New Roman</vt:lpstr>
      <vt:lpstr>Wingdings</vt:lpstr>
      <vt:lpstr>Textured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302</cp:revision>
  <dcterms:created xsi:type="dcterms:W3CDTF">2006-01-31T15:10:17Z</dcterms:created>
  <dcterms:modified xsi:type="dcterms:W3CDTF">2025-06-21T07:11:28Z</dcterms:modified>
</cp:coreProperties>
</file>