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72" r:id="rId17"/>
    <p:sldId id="268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GODIŠNJI RAD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ENERGETSKA EFIKASNOST VOZNIH PARKOVA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2440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BIOGAS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218844" cy="4050792"/>
          </a:xfrm>
        </p:spPr>
        <p:txBody>
          <a:bodyPr/>
          <a:lstStyle/>
          <a:p>
            <a:r>
              <a:rPr lang="sr-Latn-RS" dirty="0" smtClean="0"/>
              <a:t>Prednosti:</a:t>
            </a:r>
          </a:p>
          <a:p>
            <a:pPr lvl="1"/>
            <a:r>
              <a:rPr lang="sr-Latn-RS" dirty="0" smtClean="0"/>
              <a:t>Obnovljivo gorivo</a:t>
            </a:r>
          </a:p>
          <a:p>
            <a:pPr lvl="1"/>
            <a:r>
              <a:rPr lang="sr-Latn-RS" dirty="0" smtClean="0"/>
              <a:t>Lokalna proizvodnja (deponije, organski otpad)</a:t>
            </a:r>
            <a:endParaRPr lang="sr-Latn-R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14378" y="2093976"/>
            <a:ext cx="421884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Nedostaci:</a:t>
            </a:r>
          </a:p>
          <a:p>
            <a:pPr lvl="1"/>
            <a:r>
              <a:rPr lang="sr-Latn-RS" dirty="0" smtClean="0"/>
              <a:t>Prečišćavanje gasa pre korišćenja u vozilima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2441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/>
              <a:t>Toe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b="1" dirty="0" smtClean="0"/>
              <a:t>TONNE OF OIL EQUIVALENT</a:t>
            </a:r>
          </a:p>
          <a:p>
            <a:endParaRPr lang="sr-Latn-RS" dirty="0" smtClean="0"/>
          </a:p>
          <a:p>
            <a:r>
              <a:rPr lang="sr-Latn-RS" dirty="0" smtClean="0"/>
              <a:t>1 </a:t>
            </a:r>
            <a:r>
              <a:rPr lang="sr-Latn-RS" dirty="0" err="1"/>
              <a:t>toe</a:t>
            </a:r>
            <a:r>
              <a:rPr lang="sr-Latn-RS" dirty="0"/>
              <a:t> = 11.63 </a:t>
            </a:r>
            <a:r>
              <a:rPr lang="sr-Latn-RS" dirty="0" smtClean="0"/>
              <a:t>(</a:t>
            </a:r>
            <a:r>
              <a:rPr lang="sr-Latn-RS" dirty="0" err="1"/>
              <a:t>MWh</a:t>
            </a:r>
            <a:r>
              <a:rPr lang="sr-Latn-RS" dirty="0"/>
              <a:t>)</a:t>
            </a:r>
          </a:p>
          <a:p>
            <a:r>
              <a:rPr lang="sr-Latn-RS" dirty="0"/>
              <a:t>1 </a:t>
            </a:r>
            <a:r>
              <a:rPr lang="sr-Latn-RS" dirty="0" err="1"/>
              <a:t>toe</a:t>
            </a:r>
            <a:r>
              <a:rPr lang="sr-Latn-RS" dirty="0"/>
              <a:t> = 41.868 </a:t>
            </a:r>
            <a:r>
              <a:rPr lang="sr-Latn-RS" dirty="0" smtClean="0"/>
              <a:t>(</a:t>
            </a:r>
            <a:r>
              <a:rPr lang="sr-Latn-RS" dirty="0"/>
              <a:t>GJ)</a:t>
            </a:r>
          </a:p>
          <a:p>
            <a:r>
              <a:rPr lang="sr-Latn-RS" dirty="0" smtClean="0"/>
              <a:t>1 </a:t>
            </a:r>
            <a:r>
              <a:rPr lang="sr-Latn-RS" dirty="0" err="1"/>
              <a:t>toe</a:t>
            </a:r>
            <a:r>
              <a:rPr lang="sr-Latn-RS" dirty="0"/>
              <a:t> = 39,683,207.2 </a:t>
            </a:r>
            <a:r>
              <a:rPr lang="sr-Latn-RS" dirty="0" smtClean="0"/>
              <a:t>(</a:t>
            </a:r>
            <a:r>
              <a:rPr lang="sr-Latn-RS" dirty="0"/>
              <a:t>BTU</a:t>
            </a:r>
            <a:r>
              <a:rPr lang="sr-Latn-RS" dirty="0" smtClean="0"/>
              <a:t>) – </a:t>
            </a:r>
            <a:r>
              <a:rPr lang="sr-Latn-RS" dirty="0" err="1" smtClean="0"/>
              <a:t>British</a:t>
            </a:r>
            <a:r>
              <a:rPr lang="sr-Latn-RS" dirty="0" smtClean="0"/>
              <a:t> </a:t>
            </a:r>
            <a:r>
              <a:rPr lang="sr-Latn-RS" dirty="0" err="1" smtClean="0"/>
              <a:t>Thermal</a:t>
            </a:r>
            <a:r>
              <a:rPr lang="sr-Latn-RS" dirty="0" smtClean="0"/>
              <a:t> </a:t>
            </a:r>
            <a:r>
              <a:rPr lang="sr-Latn-RS" dirty="0" err="1" smtClean="0"/>
              <a:t>Unit</a:t>
            </a:r>
            <a:endParaRPr lang="sr-Latn-RS" dirty="0"/>
          </a:p>
          <a:p>
            <a:r>
              <a:rPr lang="sr-Latn-RS" dirty="0"/>
              <a:t>1 </a:t>
            </a:r>
            <a:r>
              <a:rPr lang="sr-Latn-RS" dirty="0" err="1"/>
              <a:t>toe</a:t>
            </a:r>
            <a:r>
              <a:rPr lang="sr-Latn-RS" dirty="0"/>
              <a:t> = 1.42857143 </a:t>
            </a:r>
            <a:r>
              <a:rPr lang="sr-Latn-RS" dirty="0" smtClean="0"/>
              <a:t>(</a:t>
            </a:r>
            <a:r>
              <a:rPr lang="sr-Latn-RS" dirty="0" err="1"/>
              <a:t>tce</a:t>
            </a:r>
            <a:r>
              <a:rPr lang="sr-Latn-RS" dirty="0" smtClean="0"/>
              <a:t>) – </a:t>
            </a:r>
            <a:r>
              <a:rPr lang="sr-Latn-RS" dirty="0" err="1" smtClean="0"/>
              <a:t>Tonne</a:t>
            </a:r>
            <a:r>
              <a:rPr lang="sr-Latn-RS" dirty="0" smtClean="0"/>
              <a:t> </a:t>
            </a:r>
            <a:r>
              <a:rPr lang="sr-Latn-RS" dirty="0" err="1" smtClean="0"/>
              <a:t>of</a:t>
            </a:r>
            <a:r>
              <a:rPr lang="sr-Latn-RS" dirty="0" smtClean="0"/>
              <a:t> </a:t>
            </a:r>
            <a:r>
              <a:rPr lang="sr-Latn-RS" dirty="0" err="1" smtClean="0"/>
              <a:t>coal</a:t>
            </a:r>
            <a:r>
              <a:rPr lang="sr-Latn-RS" dirty="0" smtClean="0"/>
              <a:t> </a:t>
            </a:r>
            <a:r>
              <a:rPr lang="sr-Latn-RS" dirty="0" err="1" smtClean="0"/>
              <a:t>equivalent</a:t>
            </a:r>
            <a:r>
              <a:rPr lang="sr-Latn-RS" dirty="0"/>
              <a:t> 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1569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TOE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r>
              <a:rPr lang="sr-Latn-RS" dirty="0"/>
              <a:t>1 </a:t>
            </a:r>
            <a:r>
              <a:rPr lang="sr-Latn-RS" dirty="0" smtClean="0"/>
              <a:t>t</a:t>
            </a:r>
            <a:r>
              <a:rPr lang="sr-Latn-RS" dirty="0"/>
              <a:t> </a:t>
            </a:r>
            <a:r>
              <a:rPr lang="sr-Latn-RS" dirty="0" smtClean="0"/>
              <a:t>dizel</a:t>
            </a:r>
            <a:r>
              <a:rPr lang="sr-Latn-RS" dirty="0"/>
              <a:t> = 1.01 </a:t>
            </a:r>
            <a:r>
              <a:rPr lang="sr-Latn-RS" dirty="0" err="1"/>
              <a:t>toe</a:t>
            </a:r>
            <a:endParaRPr lang="sr-Latn-RS" dirty="0"/>
          </a:p>
          <a:p>
            <a:r>
              <a:rPr lang="sr-Latn-RS" dirty="0"/>
              <a:t>1 m</a:t>
            </a:r>
            <a:r>
              <a:rPr lang="sr-Latn-RS" baseline="30000" dirty="0"/>
              <a:t>3</a:t>
            </a:r>
            <a:r>
              <a:rPr lang="sr-Latn-RS" dirty="0"/>
              <a:t> </a:t>
            </a:r>
            <a:r>
              <a:rPr lang="sr-Latn-RS" dirty="0" smtClean="0"/>
              <a:t>dizel = </a:t>
            </a:r>
            <a:r>
              <a:rPr lang="sr-Latn-RS" dirty="0"/>
              <a:t>0.98 </a:t>
            </a:r>
            <a:r>
              <a:rPr lang="sr-Latn-RS" dirty="0" err="1"/>
              <a:t>toe</a:t>
            </a:r>
            <a:endParaRPr lang="sr-Latn-RS" dirty="0"/>
          </a:p>
          <a:p>
            <a:r>
              <a:rPr lang="sr-Latn-RS" dirty="0"/>
              <a:t>1 t </a:t>
            </a:r>
            <a:r>
              <a:rPr lang="sr-Latn-RS" dirty="0" smtClean="0"/>
              <a:t>benzin= </a:t>
            </a:r>
            <a:r>
              <a:rPr lang="sr-Latn-RS" dirty="0"/>
              <a:t>1.05 </a:t>
            </a:r>
            <a:r>
              <a:rPr lang="sr-Latn-RS" dirty="0" err="1"/>
              <a:t>toe</a:t>
            </a:r>
            <a:endParaRPr lang="sr-Latn-RS" dirty="0"/>
          </a:p>
          <a:p>
            <a:r>
              <a:rPr lang="sr-Latn-RS" dirty="0"/>
              <a:t>1 m</a:t>
            </a:r>
            <a:r>
              <a:rPr lang="sr-Latn-RS" baseline="30000" dirty="0"/>
              <a:t>3</a:t>
            </a:r>
            <a:r>
              <a:rPr lang="sr-Latn-RS" dirty="0"/>
              <a:t> </a:t>
            </a:r>
            <a:r>
              <a:rPr lang="sr-Latn-RS" dirty="0" smtClean="0"/>
              <a:t>benzin = </a:t>
            </a:r>
            <a:r>
              <a:rPr lang="sr-Latn-RS" dirty="0"/>
              <a:t>0.86 </a:t>
            </a:r>
            <a:r>
              <a:rPr lang="sr-Latn-RS" dirty="0" err="1"/>
              <a:t>toe</a:t>
            </a:r>
            <a:endParaRPr lang="sr-Latn-RS" dirty="0"/>
          </a:p>
          <a:p>
            <a:r>
              <a:rPr lang="sr-Latn-RS" dirty="0"/>
              <a:t>1 t </a:t>
            </a:r>
            <a:r>
              <a:rPr lang="sr-Latn-RS" dirty="0" err="1" smtClean="0"/>
              <a:t>biodizel</a:t>
            </a:r>
            <a:r>
              <a:rPr lang="sr-Latn-RS" dirty="0"/>
              <a:t> = 0.86 </a:t>
            </a:r>
            <a:r>
              <a:rPr lang="sr-Latn-RS" dirty="0" err="1"/>
              <a:t>toe</a:t>
            </a:r>
            <a:endParaRPr lang="sr-Latn-RS" dirty="0"/>
          </a:p>
          <a:p>
            <a:r>
              <a:rPr lang="sr-Latn-RS" dirty="0"/>
              <a:t>1 m</a:t>
            </a:r>
            <a:r>
              <a:rPr lang="sr-Latn-RS" baseline="30000" dirty="0"/>
              <a:t>3</a:t>
            </a:r>
            <a:r>
              <a:rPr lang="sr-Latn-RS" dirty="0"/>
              <a:t> </a:t>
            </a:r>
            <a:r>
              <a:rPr lang="sr-Latn-RS" dirty="0"/>
              <a:t> </a:t>
            </a:r>
            <a:r>
              <a:rPr lang="sr-Latn-RS" dirty="0" err="1"/>
              <a:t>biodizel</a:t>
            </a:r>
            <a:r>
              <a:rPr lang="sr-Latn-RS" dirty="0"/>
              <a:t> </a:t>
            </a:r>
            <a:r>
              <a:rPr lang="sr-Latn-RS" dirty="0" smtClean="0"/>
              <a:t>= </a:t>
            </a:r>
            <a:r>
              <a:rPr lang="sr-Latn-RS" dirty="0"/>
              <a:t>0.78 </a:t>
            </a:r>
            <a:r>
              <a:rPr lang="sr-Latn-RS" dirty="0" err="1"/>
              <a:t>toe</a:t>
            </a:r>
            <a:endParaRPr lang="sr-Latn-RS" dirty="0"/>
          </a:p>
          <a:p>
            <a:r>
              <a:rPr lang="sr-Latn-RS" dirty="0"/>
              <a:t>1 t </a:t>
            </a:r>
            <a:r>
              <a:rPr lang="sr-Latn-RS" dirty="0" err="1" smtClean="0"/>
              <a:t>bioetanol</a:t>
            </a:r>
            <a:r>
              <a:rPr lang="sr-Latn-RS" dirty="0"/>
              <a:t> = 0.64 </a:t>
            </a:r>
            <a:r>
              <a:rPr lang="sr-Latn-RS" dirty="0" err="1"/>
              <a:t>toe</a:t>
            </a:r>
            <a:endParaRPr lang="sr-Latn-RS" dirty="0"/>
          </a:p>
          <a:p>
            <a:r>
              <a:rPr lang="sr-Latn-RS" dirty="0"/>
              <a:t>1m</a:t>
            </a:r>
            <a:r>
              <a:rPr lang="sr-Latn-RS" baseline="30000" dirty="0"/>
              <a:t>3</a:t>
            </a:r>
            <a:r>
              <a:rPr lang="sr-Latn-RS" dirty="0"/>
              <a:t> </a:t>
            </a:r>
            <a:r>
              <a:rPr lang="sr-Latn-RS" dirty="0"/>
              <a:t> </a:t>
            </a:r>
            <a:r>
              <a:rPr lang="sr-Latn-RS" dirty="0" err="1"/>
              <a:t>bioetanol</a:t>
            </a:r>
            <a:r>
              <a:rPr lang="sr-Latn-RS" dirty="0"/>
              <a:t> </a:t>
            </a:r>
            <a:r>
              <a:rPr lang="sr-Latn-RS" dirty="0" smtClean="0"/>
              <a:t>= </a:t>
            </a:r>
            <a:r>
              <a:rPr lang="sr-Latn-RS" dirty="0"/>
              <a:t>0.51 </a:t>
            </a:r>
            <a:r>
              <a:rPr lang="sr-Latn-RS" dirty="0" err="1" smtClean="0"/>
              <a:t>toe</a:t>
            </a:r>
            <a:endParaRPr lang="sr-Latn-RS" dirty="0"/>
          </a:p>
          <a:p>
            <a:r>
              <a:rPr lang="sr-Latn-RS" dirty="0"/>
              <a:t>1 </a:t>
            </a:r>
            <a:r>
              <a:rPr lang="sr-Latn-RS" dirty="0" err="1"/>
              <a:t>MWh</a:t>
            </a:r>
            <a:r>
              <a:rPr lang="sr-Latn-RS" dirty="0"/>
              <a:t> = 0.086 </a:t>
            </a:r>
            <a:r>
              <a:rPr lang="sr-Latn-RS" dirty="0" err="1" smtClean="0"/>
              <a:t>toe</a:t>
            </a:r>
            <a:endParaRPr lang="sr-Latn-RS" baseline="30000" dirty="0" smtClean="0"/>
          </a:p>
          <a:p>
            <a:r>
              <a:rPr lang="sr-Latn-RS" dirty="0"/>
              <a:t>1 </a:t>
            </a:r>
            <a:r>
              <a:rPr lang="sr-Latn-RS" dirty="0" err="1"/>
              <a:t>toe</a:t>
            </a:r>
            <a:r>
              <a:rPr lang="sr-Latn-RS" dirty="0"/>
              <a:t> = 11630.0 </a:t>
            </a:r>
            <a:r>
              <a:rPr lang="sr-Latn-RS" dirty="0" err="1"/>
              <a:t>kWh</a:t>
            </a:r>
            <a:endParaRPr lang="sr-Latn-RS" dirty="0"/>
          </a:p>
          <a:p>
            <a:r>
              <a:rPr lang="sr-Latn-RS" dirty="0" smtClean="0"/>
              <a:t>U termoelektranama, </a:t>
            </a:r>
            <a:r>
              <a:rPr lang="sr-Latn-RS" dirty="0"/>
              <a:t>1 </a:t>
            </a:r>
            <a:r>
              <a:rPr lang="sr-Latn-RS" dirty="0" err="1"/>
              <a:t>MWh</a:t>
            </a:r>
            <a:r>
              <a:rPr lang="sr-Latn-RS" dirty="0"/>
              <a:t> </a:t>
            </a:r>
            <a:r>
              <a:rPr lang="sr-Latn-RS" dirty="0" smtClean="0"/>
              <a:t>se generiše sa 0.22 </a:t>
            </a:r>
            <a:r>
              <a:rPr lang="sr-Latn-RS" dirty="0" err="1"/>
              <a:t>toe</a:t>
            </a:r>
            <a:r>
              <a:rPr lang="sr-Latn-RS" dirty="0"/>
              <a:t> </a:t>
            </a:r>
            <a:r>
              <a:rPr lang="sr-Latn-RS" dirty="0" err="1"/>
              <a:t>fuel</a:t>
            </a:r>
            <a:r>
              <a:rPr lang="sr-Latn-RS" dirty="0"/>
              <a:t> </a:t>
            </a:r>
            <a:r>
              <a:rPr lang="sr-Latn-RS" dirty="0" smtClean="0"/>
              <a:t>ili </a:t>
            </a:r>
            <a:r>
              <a:rPr lang="sr-Latn-RS" dirty="0"/>
              <a:t>0.39 </a:t>
            </a:r>
            <a:r>
              <a:rPr lang="sr-Latn-RS" dirty="0" err="1"/>
              <a:t>MWh</a:t>
            </a:r>
            <a:r>
              <a:rPr lang="sr-Latn-RS" dirty="0"/>
              <a:t> </a:t>
            </a:r>
            <a:r>
              <a:rPr lang="sr-Latn-RS" dirty="0" smtClean="0"/>
              <a:t>sa 0.086 </a:t>
            </a:r>
            <a:r>
              <a:rPr lang="sr-Latn-RS" dirty="0" err="1" smtClean="0"/>
              <a:t>toe</a:t>
            </a:r>
            <a:r>
              <a:rPr lang="sr-Latn-RS" dirty="0"/>
              <a:t> 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2371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/>
              <a:t>civitas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023" y="1664335"/>
            <a:ext cx="10140778" cy="51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1" y="659027"/>
            <a:ext cx="12192171" cy="61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2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EUROSTAT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037909"/>
            <a:ext cx="12192000" cy="48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/>
              <a:t>Eurostat</a:t>
            </a:r>
            <a:r>
              <a:rPr lang="sr-Latn-RS" dirty="0" smtClean="0"/>
              <a:t> - </a:t>
            </a:r>
            <a:r>
              <a:rPr lang="sr-Latn-RS" dirty="0" err="1" smtClean="0"/>
              <a:t>database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852658"/>
            <a:ext cx="12192000" cy="50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5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/>
              <a:t>kobson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226" y="1819716"/>
            <a:ext cx="9893643" cy="50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9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098000"/>
            <a:ext cx="12192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5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3267"/>
            <a:ext cx="12192000" cy="469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4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Ulazni podaci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Struktura voznog parka</a:t>
            </a:r>
          </a:p>
          <a:p>
            <a:r>
              <a:rPr lang="sr-Latn-RS" dirty="0" smtClean="0"/>
              <a:t>Struktura pređenog puta po tipu puta</a:t>
            </a:r>
          </a:p>
          <a:p>
            <a:pPr lvl="1"/>
            <a:r>
              <a:rPr lang="sr-Latn-RS" dirty="0" smtClean="0"/>
              <a:t>Gradski put</a:t>
            </a:r>
          </a:p>
          <a:p>
            <a:pPr lvl="1"/>
            <a:r>
              <a:rPr lang="sr-Latn-RS" dirty="0" err="1" smtClean="0"/>
              <a:t>Vangradski</a:t>
            </a:r>
            <a:endParaRPr lang="sr-Latn-RS" dirty="0" smtClean="0"/>
          </a:p>
          <a:p>
            <a:pPr lvl="1"/>
            <a:r>
              <a:rPr lang="sr-Latn-RS" dirty="0" smtClean="0"/>
              <a:t>Autoput</a:t>
            </a:r>
          </a:p>
          <a:p>
            <a:pPr marL="182880" lvl="1">
              <a:spcBef>
                <a:spcPts val="1200"/>
              </a:spcBef>
            </a:pPr>
            <a:r>
              <a:rPr lang="sr-Latn-RS" sz="2000" dirty="0"/>
              <a:t>Prosečna brzina </a:t>
            </a:r>
            <a:r>
              <a:rPr lang="sr-Latn-RS" sz="2000" dirty="0" smtClean="0"/>
              <a:t>kretanja</a:t>
            </a:r>
          </a:p>
          <a:p>
            <a:pPr marL="182880" lvl="1">
              <a:spcBef>
                <a:spcPts val="1200"/>
              </a:spcBef>
            </a:pPr>
            <a:r>
              <a:rPr lang="sr-Latn-RS" sz="2000" dirty="0" smtClean="0"/>
              <a:t>Prosečna dužina putovanja</a:t>
            </a:r>
          </a:p>
          <a:p>
            <a:pPr marL="182880" lvl="1">
              <a:spcBef>
                <a:spcPts val="1200"/>
              </a:spcBef>
            </a:pPr>
            <a:r>
              <a:rPr lang="sr-Latn-RS" sz="2000" dirty="0" smtClean="0"/>
              <a:t>Određivanje broja skupova vozila </a:t>
            </a:r>
          </a:p>
          <a:p>
            <a:pPr marL="457200" lvl="2">
              <a:spcBef>
                <a:spcPts val="1200"/>
              </a:spcBef>
            </a:pPr>
            <a:r>
              <a:rPr lang="sr-Latn-RS" dirty="0" smtClean="0"/>
              <a:t>TMV sa prikolicom</a:t>
            </a:r>
          </a:p>
          <a:p>
            <a:pPr marL="457200" lvl="2">
              <a:spcBef>
                <a:spcPts val="1200"/>
              </a:spcBef>
            </a:pPr>
            <a:r>
              <a:rPr lang="sr-Latn-RS" dirty="0" smtClean="0"/>
              <a:t>TG sa </a:t>
            </a:r>
            <a:r>
              <a:rPr lang="sr-Latn-RS" dirty="0" err="1" smtClean="0"/>
              <a:t>poluprikolicom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4018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Ulazni podaci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666570"/>
          </a:xfrm>
        </p:spPr>
        <p:txBody>
          <a:bodyPr>
            <a:normAutofit/>
          </a:bodyPr>
          <a:lstStyle/>
          <a:p>
            <a:r>
              <a:rPr lang="sr-Latn-RS" dirty="0" smtClean="0"/>
              <a:t>A - Registarska oznaka</a:t>
            </a:r>
          </a:p>
          <a:p>
            <a:r>
              <a:rPr lang="sr-Latn-RS" dirty="0" smtClean="0"/>
              <a:t>D – vozilo</a:t>
            </a:r>
          </a:p>
          <a:p>
            <a:r>
              <a:rPr lang="sr-Latn-RS" dirty="0" smtClean="0"/>
              <a:t>D.1 – marka</a:t>
            </a:r>
          </a:p>
          <a:p>
            <a:r>
              <a:rPr lang="sr-Latn-RS" dirty="0" smtClean="0"/>
              <a:t>D.2 – tip</a:t>
            </a:r>
          </a:p>
          <a:p>
            <a:pPr lvl="1"/>
            <a:r>
              <a:rPr lang="sr-Latn-RS" dirty="0" smtClean="0"/>
              <a:t>Varijanta (ako postoji)</a:t>
            </a:r>
          </a:p>
          <a:p>
            <a:pPr lvl="1"/>
            <a:r>
              <a:rPr lang="sr-Latn-RS" dirty="0" smtClean="0"/>
              <a:t>Verzija (ako postoji)</a:t>
            </a:r>
          </a:p>
          <a:p>
            <a:pPr marL="182880" lvl="1">
              <a:spcBef>
                <a:spcPts val="1200"/>
              </a:spcBef>
            </a:pPr>
            <a:r>
              <a:rPr lang="sr-Latn-RS" sz="2000" dirty="0"/>
              <a:t>D.3 </a:t>
            </a:r>
            <a:r>
              <a:rPr lang="sr-Latn-RS" sz="2000" dirty="0" smtClean="0"/>
              <a:t>model (komercijalni opis)</a:t>
            </a:r>
          </a:p>
          <a:p>
            <a:pPr marL="182880" lvl="1">
              <a:spcBef>
                <a:spcPts val="1200"/>
              </a:spcBef>
            </a:pPr>
            <a:r>
              <a:rPr lang="sr-Latn-RS" sz="2000" dirty="0" smtClean="0"/>
              <a:t>E – identifikaciona oznaka vozila (broj šasije)</a:t>
            </a:r>
          </a:p>
          <a:p>
            <a:pPr marL="182880" lvl="1">
              <a:spcBef>
                <a:spcPts val="1200"/>
              </a:spcBef>
            </a:pPr>
            <a:r>
              <a:rPr lang="sr-Latn-RS" sz="2000" dirty="0" smtClean="0"/>
              <a:t>F – masa</a:t>
            </a:r>
          </a:p>
          <a:p>
            <a:pPr marL="182880" lvl="1">
              <a:spcBef>
                <a:spcPts val="1200"/>
              </a:spcBef>
            </a:pPr>
            <a:r>
              <a:rPr lang="sr-Latn-RS" sz="2000" dirty="0" smtClean="0"/>
              <a:t>F.1 – najveća tehnički dozvoljena masa</a:t>
            </a:r>
          </a:p>
          <a:p>
            <a:pPr marL="182880" lvl="1">
              <a:spcBef>
                <a:spcPts val="1200"/>
              </a:spcBef>
            </a:pPr>
            <a:r>
              <a:rPr lang="sr-Latn-RS" sz="2000" dirty="0" smtClean="0"/>
              <a:t>G – masa praznog vozila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41567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Ulazni podaci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 – motor</a:t>
            </a:r>
          </a:p>
          <a:p>
            <a:r>
              <a:rPr lang="sr-Latn-RS" dirty="0" smtClean="0"/>
              <a:t>P.1 – radna zapremina (cm3)</a:t>
            </a:r>
          </a:p>
          <a:p>
            <a:r>
              <a:rPr lang="sr-Latn-RS" dirty="0" smtClean="0"/>
              <a:t>P.2 – najveća neto snaga (</a:t>
            </a:r>
            <a:r>
              <a:rPr lang="sr-Latn-RS" dirty="0" err="1" smtClean="0"/>
              <a:t>kW</a:t>
            </a:r>
            <a:r>
              <a:rPr lang="sr-Latn-RS" dirty="0" smtClean="0"/>
              <a:t>) (ako postoji)</a:t>
            </a:r>
          </a:p>
          <a:p>
            <a:r>
              <a:rPr lang="sr-Latn-RS" dirty="0" smtClean="0"/>
              <a:t>P.3 – vrsta goriva ili izvor energije</a:t>
            </a:r>
          </a:p>
          <a:p>
            <a:r>
              <a:rPr lang="sr-Latn-RS" dirty="0" smtClean="0"/>
              <a:t>M – </a:t>
            </a:r>
            <a:r>
              <a:rPr lang="sr-Latn-RS" dirty="0" err="1" smtClean="0"/>
              <a:t>međuosovinski</a:t>
            </a:r>
            <a:r>
              <a:rPr lang="sr-Latn-RS" dirty="0" smtClean="0"/>
              <a:t> razmak (mm)</a:t>
            </a:r>
          </a:p>
          <a:p>
            <a:r>
              <a:rPr lang="sr-Latn-RS" dirty="0" smtClean="0"/>
              <a:t>N – osovinsko opterećenje vozila</a:t>
            </a:r>
          </a:p>
          <a:p>
            <a:r>
              <a:rPr lang="sr-Latn-RS" dirty="0" smtClean="0"/>
              <a:t>Dimenzije vozila</a:t>
            </a:r>
          </a:p>
          <a:p>
            <a:r>
              <a:rPr lang="sr-Latn-RS" dirty="0" smtClean="0"/>
              <a:t>Dimenzije pneumatika</a:t>
            </a:r>
          </a:p>
          <a:p>
            <a:r>
              <a:rPr lang="sr-Latn-RS" dirty="0" smtClean="0"/>
              <a:t>Stanje na </a:t>
            </a:r>
            <a:r>
              <a:rPr lang="sr-Latn-RS" dirty="0" err="1" smtClean="0"/>
              <a:t>odometru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5219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GORIVA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r>
              <a:rPr lang="sr-Latn-RS" dirty="0" smtClean="0"/>
              <a:t>Konvencionalna goriva</a:t>
            </a:r>
          </a:p>
          <a:p>
            <a:pPr lvl="1"/>
            <a:r>
              <a:rPr lang="sr-Latn-RS" dirty="0" smtClean="0"/>
              <a:t>Motorni benzin (klasičan „olovni“ i bezolovni)</a:t>
            </a:r>
          </a:p>
          <a:p>
            <a:pPr lvl="1"/>
            <a:r>
              <a:rPr lang="sr-Latn-RS" dirty="0" smtClean="0"/>
              <a:t>Dizel gorivo</a:t>
            </a:r>
          </a:p>
          <a:p>
            <a:r>
              <a:rPr lang="sr-Latn-RS" dirty="0" smtClean="0"/>
              <a:t>Alternativna goriva</a:t>
            </a:r>
          </a:p>
          <a:p>
            <a:pPr lvl="1"/>
            <a:r>
              <a:rPr lang="sr-Latn-RS" dirty="0" smtClean="0"/>
              <a:t>Tečni naftni gas</a:t>
            </a:r>
          </a:p>
          <a:p>
            <a:pPr lvl="1"/>
            <a:r>
              <a:rPr lang="sr-Latn-RS" dirty="0" smtClean="0"/>
              <a:t>Prirodni ili zemni gas</a:t>
            </a:r>
          </a:p>
          <a:p>
            <a:pPr lvl="2"/>
            <a:r>
              <a:rPr lang="sr-Latn-RS" dirty="0" smtClean="0"/>
              <a:t>Komprimovani (KPG – </a:t>
            </a:r>
            <a:r>
              <a:rPr lang="sr-Latn-RS" dirty="0" err="1" smtClean="0"/>
              <a:t>eng</a:t>
            </a:r>
            <a:r>
              <a:rPr lang="sr-Latn-RS" dirty="0" smtClean="0"/>
              <a:t>. CNG)</a:t>
            </a:r>
          </a:p>
          <a:p>
            <a:pPr lvl="2"/>
            <a:r>
              <a:rPr lang="sr-Latn-RS" dirty="0" smtClean="0"/>
              <a:t>Tečni (TPG – </a:t>
            </a:r>
            <a:r>
              <a:rPr lang="sr-Latn-RS" dirty="0" err="1" smtClean="0"/>
              <a:t>eng</a:t>
            </a:r>
            <a:r>
              <a:rPr lang="sr-Latn-RS" dirty="0" smtClean="0"/>
              <a:t>. LNG)</a:t>
            </a:r>
          </a:p>
          <a:p>
            <a:pPr lvl="1"/>
            <a:r>
              <a:rPr lang="sr-Latn-RS" dirty="0"/>
              <a:t>Biogas ili </a:t>
            </a:r>
            <a:r>
              <a:rPr lang="sr-Latn-RS" dirty="0" err="1"/>
              <a:t>biometan</a:t>
            </a:r>
            <a:endParaRPr lang="sr-Latn-RS" dirty="0"/>
          </a:p>
          <a:p>
            <a:pPr lvl="1"/>
            <a:r>
              <a:rPr lang="sr-Latn-RS" dirty="0" err="1"/>
              <a:t>Biodizel</a:t>
            </a:r>
            <a:r>
              <a:rPr lang="sr-Latn-RS" dirty="0"/>
              <a:t> I (od uljane repice – </a:t>
            </a:r>
            <a:r>
              <a:rPr lang="sr-Latn-RS" dirty="0" err="1"/>
              <a:t>eng</a:t>
            </a:r>
            <a:r>
              <a:rPr lang="sr-Latn-RS" dirty="0"/>
              <a:t>. RME) i II generacije (od biomase – </a:t>
            </a:r>
            <a:r>
              <a:rPr lang="sr-Latn-RS" dirty="0" err="1"/>
              <a:t>eng</a:t>
            </a:r>
            <a:r>
              <a:rPr lang="sr-Latn-RS" dirty="0"/>
              <a:t>. </a:t>
            </a:r>
            <a:r>
              <a:rPr lang="sr-Latn-RS" dirty="0" err="1"/>
              <a:t>BtL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Alkoholi</a:t>
            </a:r>
          </a:p>
          <a:p>
            <a:pPr lvl="3"/>
            <a:r>
              <a:rPr lang="sr-Latn-RS" dirty="0" smtClean="0"/>
              <a:t>Etanol</a:t>
            </a:r>
          </a:p>
          <a:p>
            <a:pPr lvl="3"/>
            <a:r>
              <a:rPr lang="sr-Latn-RS" dirty="0" smtClean="0"/>
              <a:t>Metanol</a:t>
            </a:r>
          </a:p>
          <a:p>
            <a:pPr lvl="1"/>
            <a:r>
              <a:rPr lang="sr-Latn-RS" dirty="0"/>
              <a:t>Vodonik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879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Pogon na TNG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Da li je isplativo?</a:t>
            </a:r>
          </a:p>
          <a:p>
            <a:pPr lvl="1"/>
            <a:r>
              <a:rPr lang="sr-Latn-RS" dirty="0" smtClean="0"/>
              <a:t>DA</a:t>
            </a:r>
          </a:p>
          <a:p>
            <a:r>
              <a:rPr lang="sr-Latn-RS" dirty="0" smtClean="0"/>
              <a:t>Da li je potrošnja goriva (TNG) veća u odnosu na benzin?</a:t>
            </a:r>
          </a:p>
          <a:p>
            <a:pPr lvl="1"/>
            <a:r>
              <a:rPr lang="sr-Latn-RS" dirty="0" smtClean="0"/>
              <a:t>DA</a:t>
            </a:r>
          </a:p>
          <a:p>
            <a:pPr marL="182880" lvl="1">
              <a:spcBef>
                <a:spcPts val="1200"/>
              </a:spcBef>
            </a:pPr>
            <a:r>
              <a:rPr lang="sr-Latn-RS" sz="2000" dirty="0"/>
              <a:t>Za koliko procenata je veća</a:t>
            </a:r>
            <a:r>
              <a:rPr lang="sr-Latn-RS" sz="2000" dirty="0" smtClean="0"/>
              <a:t>?</a:t>
            </a:r>
          </a:p>
          <a:p>
            <a:pPr marL="457200" lvl="2">
              <a:spcBef>
                <a:spcPts val="1200"/>
              </a:spcBef>
            </a:pPr>
            <a:r>
              <a:rPr lang="sr-Latn-RS" dirty="0" smtClean="0"/>
              <a:t>10-15 %</a:t>
            </a:r>
          </a:p>
          <a:p>
            <a:pPr marL="182880" lvl="1">
              <a:spcBef>
                <a:spcPts val="1200"/>
              </a:spcBef>
            </a:pPr>
            <a:r>
              <a:rPr lang="sr-Latn-RS" sz="2000" dirty="0"/>
              <a:t>Ukupno smanjenje troškova goriva procenjuje se na koliko?</a:t>
            </a:r>
          </a:p>
          <a:p>
            <a:pPr marL="457200" lvl="2">
              <a:spcBef>
                <a:spcPts val="1200"/>
              </a:spcBef>
            </a:pPr>
            <a:r>
              <a:rPr lang="sr-Latn-RS" dirty="0" smtClean="0"/>
              <a:t>40-45 %</a:t>
            </a:r>
          </a:p>
          <a:p>
            <a:pPr marL="182880" lvl="1">
              <a:spcBef>
                <a:spcPts val="1200"/>
              </a:spcBef>
            </a:pPr>
            <a:r>
              <a:rPr lang="sr-Latn-RS" sz="2000" dirty="0"/>
              <a:t>Koja količina goriva se sipa u rezervoar u odnosu na zapreminu rezervoara? (%)</a:t>
            </a:r>
            <a:endParaRPr lang="sr-Latn-RS" sz="20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0476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Tečni naftni gas (</a:t>
            </a:r>
            <a:r>
              <a:rPr lang="sr-Latn-RS" dirty="0" err="1" smtClean="0"/>
              <a:t>tng</a:t>
            </a:r>
            <a:r>
              <a:rPr lang="sr-Latn-RS" dirty="0" smtClean="0"/>
              <a:t>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218844" cy="4050792"/>
          </a:xfrm>
        </p:spPr>
        <p:txBody>
          <a:bodyPr/>
          <a:lstStyle/>
          <a:p>
            <a:r>
              <a:rPr lang="sr-Latn-RS" dirty="0" smtClean="0"/>
              <a:t>Prednosti:</a:t>
            </a:r>
          </a:p>
          <a:p>
            <a:pPr lvl="1"/>
            <a:r>
              <a:rPr lang="sr-Latn-RS" dirty="0" smtClean="0"/>
              <a:t>Znatno veći oktanski broj i niža tačka </a:t>
            </a:r>
            <a:r>
              <a:rPr lang="sr-Latn-RS" dirty="0" err="1" smtClean="0"/>
              <a:t>ispravanja</a:t>
            </a:r>
            <a:r>
              <a:rPr lang="sr-Latn-RS" dirty="0" smtClean="0"/>
              <a:t> – mogućnost rada sa znatno siromašnijom smešom</a:t>
            </a:r>
          </a:p>
          <a:p>
            <a:pPr lvl="1"/>
            <a:r>
              <a:rPr lang="sr-Latn-RS" dirty="0" smtClean="0"/>
              <a:t>Duži eksploatacioni vek u odnosu na dizel i benzinske motore</a:t>
            </a:r>
          </a:p>
          <a:p>
            <a:pPr lvl="1"/>
            <a:r>
              <a:rPr lang="sr-Latn-RS" dirty="0" smtClean="0"/>
              <a:t>Niža cena goriva</a:t>
            </a:r>
          </a:p>
          <a:p>
            <a:pPr lvl="1"/>
            <a:r>
              <a:rPr lang="sr-Latn-RS" dirty="0" smtClean="0"/>
              <a:t>Manja buka u težim uslovima rada</a:t>
            </a:r>
          </a:p>
          <a:p>
            <a:pPr lvl="1"/>
            <a:r>
              <a:rPr lang="sr-Latn-RS" dirty="0" smtClean="0"/>
              <a:t>Velika rasprostranjenost i raspoloživost</a:t>
            </a:r>
          </a:p>
          <a:p>
            <a:pPr lvl="1"/>
            <a:r>
              <a:rPr lang="sr-Latn-RS" dirty="0" smtClean="0"/>
              <a:t>Brza i jeftina izgradnja stanica za snabdevanje gorivom</a:t>
            </a:r>
            <a:endParaRPr lang="sr-Latn-R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14378" y="2093976"/>
            <a:ext cx="421884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Nedostaci:</a:t>
            </a:r>
          </a:p>
          <a:p>
            <a:pPr lvl="1"/>
            <a:r>
              <a:rPr lang="sr-Latn-RS" dirty="0" smtClean="0"/>
              <a:t>Veća potrošnja energije u težim uslovima rada</a:t>
            </a:r>
          </a:p>
          <a:p>
            <a:pPr lvl="1"/>
            <a:r>
              <a:rPr lang="sr-Latn-RS" dirty="0" smtClean="0"/>
              <a:t>Rezervoari za gorivo moraju da budu znatno veći od benzinskih za isti pređeni put</a:t>
            </a:r>
          </a:p>
          <a:p>
            <a:pPr lvl="1"/>
            <a:r>
              <a:rPr lang="sr-Latn-RS" dirty="0" smtClean="0"/>
              <a:t>Fosilno gorivo – neizvesna dugoročna raspoloživost</a:t>
            </a:r>
          </a:p>
          <a:p>
            <a:pPr lvl="1"/>
            <a:r>
              <a:rPr lang="sr-Latn-RS" dirty="0" smtClean="0"/>
              <a:t>Posebne mere bezbednosti na održavanju i smeštanju vozila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5461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Komprimovani prirodni gas (</a:t>
            </a:r>
            <a:r>
              <a:rPr lang="sr-Latn-RS" dirty="0" err="1" smtClean="0"/>
              <a:t>kpg</a:t>
            </a:r>
            <a:r>
              <a:rPr lang="sr-Latn-RS" dirty="0" smtClean="0"/>
              <a:t>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218844" cy="4050792"/>
          </a:xfrm>
        </p:spPr>
        <p:txBody>
          <a:bodyPr/>
          <a:lstStyle/>
          <a:p>
            <a:r>
              <a:rPr lang="sr-Latn-RS" dirty="0" smtClean="0"/>
              <a:t>Prednosti:</a:t>
            </a:r>
          </a:p>
          <a:p>
            <a:pPr lvl="1"/>
            <a:r>
              <a:rPr lang="sr-Latn-RS" dirty="0" smtClean="0"/>
              <a:t>Veoma niska emisija u odnosi na dizel i benzin</a:t>
            </a:r>
          </a:p>
          <a:p>
            <a:pPr lvl="1"/>
            <a:r>
              <a:rPr lang="sr-Latn-RS" dirty="0" smtClean="0"/>
              <a:t>Gotovo da nije potrebna obrada za upotrebu u motorima SUS</a:t>
            </a:r>
          </a:p>
          <a:p>
            <a:pPr lvl="1"/>
            <a:r>
              <a:rPr lang="sr-Latn-RS" dirty="0" smtClean="0"/>
              <a:t>Velika raspoloživost</a:t>
            </a:r>
          </a:p>
          <a:p>
            <a:pPr lvl="1"/>
            <a:r>
              <a:rPr lang="sr-Latn-RS" dirty="0" smtClean="0"/>
              <a:t>Nizak nivo buke u težim uslovima rada</a:t>
            </a:r>
            <a:endParaRPr lang="sr-Latn-R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14378" y="2093976"/>
            <a:ext cx="421884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Nedostaci:</a:t>
            </a:r>
          </a:p>
          <a:p>
            <a:pPr lvl="1"/>
            <a:r>
              <a:rPr lang="sr-Latn-RS" dirty="0" smtClean="0"/>
              <a:t>Skupa infrastruktura za snabdevanje gorivom – mali broj stanica za snabdevanje</a:t>
            </a:r>
          </a:p>
          <a:p>
            <a:pPr lvl="1"/>
            <a:r>
              <a:rPr lang="sr-Latn-RS" dirty="0" smtClean="0"/>
              <a:t>Skladištenje KPG pod pritiskom – veće zapremine i masa rezervoara – veća masa vozila</a:t>
            </a:r>
          </a:p>
          <a:p>
            <a:pPr lvl="1"/>
            <a:r>
              <a:rPr lang="sr-Latn-RS" dirty="0" smtClean="0"/>
              <a:t>Veća potrošnja energije u težim uslovima rada</a:t>
            </a:r>
          </a:p>
          <a:p>
            <a:pPr lvl="1"/>
            <a:r>
              <a:rPr lang="sr-Latn-RS" dirty="0" smtClean="0"/>
              <a:t>Vreme snabdevanja gorivom zavisi od tehnologije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9730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Tečni prirodni gas (</a:t>
            </a:r>
            <a:r>
              <a:rPr lang="sr-Latn-RS" dirty="0" err="1" smtClean="0"/>
              <a:t>TPg</a:t>
            </a:r>
            <a:r>
              <a:rPr lang="sr-Latn-RS" dirty="0" smtClean="0"/>
              <a:t>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218844" cy="4050792"/>
          </a:xfrm>
        </p:spPr>
        <p:txBody>
          <a:bodyPr/>
          <a:lstStyle/>
          <a:p>
            <a:r>
              <a:rPr lang="sr-Latn-RS" dirty="0" smtClean="0"/>
              <a:t>Prednosti:</a:t>
            </a:r>
          </a:p>
          <a:p>
            <a:pPr lvl="1"/>
            <a:r>
              <a:rPr lang="sr-Latn-RS" dirty="0" smtClean="0"/>
              <a:t>Veoma „niska“ emisija u odnosu na benzin i dizel</a:t>
            </a:r>
            <a:endParaRPr lang="sr-Latn-R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14378" y="2093976"/>
            <a:ext cx="421884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Nedostaci:</a:t>
            </a:r>
          </a:p>
          <a:p>
            <a:pPr lvl="1"/>
            <a:r>
              <a:rPr lang="sr-Latn-RS" dirty="0" smtClean="0"/>
              <a:t>Opasan proces prevoza i skladištenja u tečnom stanju</a:t>
            </a:r>
          </a:p>
          <a:p>
            <a:pPr lvl="1"/>
            <a:r>
              <a:rPr lang="sr-Latn-RS" dirty="0" smtClean="0"/>
              <a:t>Skupa infrastruktura za snabdevanje gorivom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037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158</TotalTime>
  <Words>508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Rockwell</vt:lpstr>
      <vt:lpstr>Rockwell Condensed</vt:lpstr>
      <vt:lpstr>Wingdings</vt:lpstr>
      <vt:lpstr>Wood Type</vt:lpstr>
      <vt:lpstr>GODIŠNJI RAD</vt:lpstr>
      <vt:lpstr>Ulazni podaci</vt:lpstr>
      <vt:lpstr>Ulazni podaci</vt:lpstr>
      <vt:lpstr>Ulazni podaci</vt:lpstr>
      <vt:lpstr>GORIVA</vt:lpstr>
      <vt:lpstr>Pogon na TNG</vt:lpstr>
      <vt:lpstr>Tečni naftni gas (tng)</vt:lpstr>
      <vt:lpstr>Komprimovani prirodni gas (kpg)</vt:lpstr>
      <vt:lpstr>Tečni prirodni gas (TPg)</vt:lpstr>
      <vt:lpstr>BIOGAS</vt:lpstr>
      <vt:lpstr>Toe</vt:lpstr>
      <vt:lpstr>TOE</vt:lpstr>
      <vt:lpstr>civitas</vt:lpstr>
      <vt:lpstr>PowerPoint Presentation</vt:lpstr>
      <vt:lpstr>EUROSTAT</vt:lpstr>
      <vt:lpstr>Eurostat - database</vt:lpstr>
      <vt:lpstr>kobson</vt:lpstr>
      <vt:lpstr>PowerPoint Presentation</vt:lpstr>
      <vt:lpstr>PowerPoint Presentation</vt:lpstr>
    </vt:vector>
  </TitlesOfParts>
  <Company>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GODIŠNJI RAD</dc:title>
  <dc:creator>Kabinet 336</dc:creator>
  <cp:lastModifiedBy>Kabinet 336</cp:lastModifiedBy>
  <cp:revision>14</cp:revision>
  <dcterms:created xsi:type="dcterms:W3CDTF">2018-03-09T08:39:59Z</dcterms:created>
  <dcterms:modified xsi:type="dcterms:W3CDTF">2018-03-09T11:18:27Z</dcterms:modified>
</cp:coreProperties>
</file>