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sldIdLst>
    <p:sldId id="279" r:id="rId3"/>
    <p:sldId id="256" r:id="rId4"/>
    <p:sldId id="269" r:id="rId5"/>
    <p:sldId id="257" r:id="rId6"/>
    <p:sldId id="271" r:id="rId7"/>
    <p:sldId id="270" r:id="rId8"/>
    <p:sldId id="258" r:id="rId9"/>
    <p:sldId id="280" r:id="rId10"/>
    <p:sldId id="281" r:id="rId11"/>
    <p:sldId id="283" r:id="rId12"/>
    <p:sldId id="259" r:id="rId13"/>
    <p:sldId id="273" r:id="rId14"/>
    <p:sldId id="300" r:id="rId15"/>
    <p:sldId id="301" r:id="rId16"/>
    <p:sldId id="262" r:id="rId17"/>
    <p:sldId id="277" r:id="rId18"/>
    <p:sldId id="278" r:id="rId19"/>
    <p:sldId id="263" r:id="rId20"/>
    <p:sldId id="275" r:id="rId21"/>
    <p:sldId id="276" r:id="rId22"/>
    <p:sldId id="298" r:id="rId23"/>
    <p:sldId id="299"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FF"/>
    <a:srgbClr val="FFFFFF"/>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Средњи сти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03447BB-5D67-496B-8E87-E561075AD55C}" styleName="Тамни стил 1 – Наглашавање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амни стил 1 – Наглашавање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Тамни стил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7"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02-Jun-15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02-Jun-15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02-Jun-15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02-Jun-15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02-Jun-15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02-Jun-15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02-Jun-15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02-Jun-15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ommons.wikimedia.org/wiki/File:Flag_of_France.svg?uselang=f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ault-logo-1.gif"/>
          <p:cNvPicPr>
            <a:picLocks noChangeAspect="1"/>
          </p:cNvPicPr>
          <p:nvPr/>
        </p:nvPicPr>
        <p:blipFill>
          <a:blip r:embed="rId2"/>
          <a:stretch>
            <a:fillRect/>
          </a:stretch>
        </p:blipFill>
        <p:spPr>
          <a:xfrm rot="380146">
            <a:off x="4179564" y="1474896"/>
            <a:ext cx="3404894"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Peugeot_logo2009.png"/>
          <p:cNvPicPr>
            <a:picLocks noChangeAspect="1"/>
          </p:cNvPicPr>
          <p:nvPr/>
        </p:nvPicPr>
        <p:blipFill>
          <a:blip r:embed="rId3"/>
          <a:srcRect l="5080" r="2390" b="3001"/>
          <a:stretch>
            <a:fillRect/>
          </a:stretch>
        </p:blipFill>
        <p:spPr>
          <a:xfrm rot="20862067">
            <a:off x="468072" y="666063"/>
            <a:ext cx="2953035" cy="256661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04800" y="5554394"/>
            <a:ext cx="3657600" cy="1077218"/>
          </a:xfrm>
          <a:prstGeom prst="rect">
            <a:avLst/>
          </a:prstGeom>
          <a:solidFill>
            <a:schemeClr val="tx1"/>
          </a:solidFill>
          <a:effectLst>
            <a:softEdge rad="63500"/>
          </a:effectLst>
        </p:spPr>
        <p:txBody>
          <a:bodyPr wrap="square" lIns="91440" tIns="45720" rIns="91440" bIns="45720">
            <a:spAutoFit/>
          </a:bodyPr>
          <a:lstStyle/>
          <a:p>
            <a:pPr algn="ctr"/>
            <a:r>
              <a:rPr lang="en-US" sz="32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Jelena</a:t>
            </a:r>
            <a:r>
              <a:rPr lang="en-U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a:t>
            </a:r>
            <a:r>
              <a:rPr lang="en-US" sz="32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Ivanović</a:t>
            </a:r>
            <a:r>
              <a:rPr lang="en-U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a:t>
            </a:r>
          </a:p>
          <a:p>
            <a:pPr algn="ctr"/>
            <a:r>
              <a:rPr lang="en-US" sz="32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Mirjana</a:t>
            </a:r>
            <a:r>
              <a:rPr lang="en-US"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32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Mijailović</a:t>
            </a:r>
            <a:endParaRPr lang="en-U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800px-Scooter_Peugeot_Satelis_125_Compressor.jpg"/>
          <p:cNvPicPr>
            <a:picLocks noGrp="1" noChangeAspect="1"/>
          </p:cNvPicPr>
          <p:nvPr>
            <p:ph idx="1"/>
          </p:nvPr>
        </p:nvPicPr>
        <p:blipFill>
          <a:blip r:embed="rId2"/>
          <a:stretch>
            <a:fillRect/>
          </a:stretch>
        </p:blipFill>
        <p:spPr>
          <a:xfrm>
            <a:off x="4953000" y="304800"/>
            <a:ext cx="3352800" cy="2233803"/>
          </a:xfrm>
          <a:prstGeom prst="roundRect">
            <a:avLst/>
          </a:prstGeom>
        </p:spPr>
      </p:pic>
      <p:sp>
        <p:nvSpPr>
          <p:cNvPr id="4" name="Rectangle 3"/>
          <p:cNvSpPr/>
          <p:nvPr/>
        </p:nvSpPr>
        <p:spPr>
          <a:xfrm rot="20918295">
            <a:off x="802407" y="1173034"/>
            <a:ext cx="360778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Scooters</a:t>
            </a:r>
          </a:p>
        </p:txBody>
      </p:sp>
      <p:sp>
        <p:nvSpPr>
          <p:cNvPr id="7" name="Content Placeholder 2"/>
          <p:cNvSpPr txBox="1">
            <a:spLocks/>
          </p:cNvSpPr>
          <p:nvPr/>
        </p:nvSpPr>
        <p:spPr>
          <a:xfrm>
            <a:off x="762000" y="2667000"/>
            <a:ext cx="7924800" cy="3429000"/>
          </a:xfrm>
          <a:prstGeom prst="rect">
            <a:avLst/>
          </a:prstGeom>
        </p:spPr>
        <p:txBody>
          <a:bodyPr vert="horz">
            <a:no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À la suite du délaissement des cyclomoteurs au profit des scooters par la clientèle, Peugeot a orienté ses constructions vers ce produit. La marque réalise une partie de la fabrication sur son site de Mandeure (500 salariés). Elle a développé des scooters de forte cylindrée (125 cm³ et plus), en complément de ses modèles d'entrée de gamme (</a:t>
            </a:r>
            <a:r>
              <a:rPr kumimoji="0" lang="fr-FR" sz="2400" b="0" i="0" u="none" strike="noStrike" kern="1200" cap="none" spc="0" normalizeH="0" baseline="0" noProof="0" dirty="0" err="1" smtClean="0">
                <a:ln>
                  <a:noFill/>
                </a:ln>
                <a:solidFill>
                  <a:schemeClr val="tx1"/>
                </a:solidFill>
                <a:effectLst/>
                <a:uLnTx/>
                <a:uFillTx/>
                <a:latin typeface="+mn-lt"/>
                <a:ea typeface="+mn-ea"/>
                <a:cs typeface="+mn-cs"/>
              </a:rPr>
              <a:t>Ludix</a:t>
            </a:r>
            <a:r>
              <a:rPr kumimoji="0" lang="fr-FR" sz="2400" b="0" i="0" u="none" strike="noStrike" kern="1200" cap="none" spc="0" normalizeH="0" baseline="0" noProof="0" dirty="0" smtClean="0">
                <a:ln>
                  <a:noFill/>
                </a:ln>
                <a:solidFill>
                  <a:schemeClr val="tx1"/>
                </a:solidFill>
                <a:effectLst/>
                <a:uLnTx/>
                <a:uFillTx/>
                <a:latin typeface="+mn-lt"/>
                <a:ea typeface="+mn-ea"/>
                <a:cs typeface="+mn-cs"/>
              </a:rPr>
              <a:t>), dont elle a annoncé à partir de 2008 la délocalisation en Chine.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En janvier 2015, Peugeot Scooter a créé une co-entreprise avec </a:t>
            </a:r>
            <a:r>
              <a:rPr kumimoji="0" lang="fr-FR" sz="2400" b="0" i="0" u="none" strike="noStrike" kern="1200" cap="none" spc="0" normalizeH="0" baseline="0" noProof="0" dirty="0" err="1" smtClean="0">
                <a:ln>
                  <a:noFill/>
                </a:ln>
                <a:solidFill>
                  <a:schemeClr val="tx1"/>
                </a:solidFill>
                <a:effectLst/>
                <a:uLnTx/>
                <a:uFillTx/>
                <a:latin typeface="+mn-lt"/>
                <a:ea typeface="+mn-ea"/>
                <a:cs typeface="+mn-cs"/>
              </a:rPr>
              <a:t>Mahindra</a:t>
            </a:r>
            <a:r>
              <a:rPr kumimoji="0" lang="fr-FR" sz="2400" b="0" i="0" u="none" strike="noStrike" kern="1200" cap="none" spc="0" normalizeH="0" baseline="0" noProof="0" dirty="0" smtClean="0">
                <a:ln>
                  <a:noFill/>
                </a:ln>
                <a:solidFill>
                  <a:schemeClr val="tx1"/>
                </a:solidFill>
                <a:effectLst/>
                <a:uLnTx/>
                <a:uFillTx/>
                <a:latin typeface="+mn-lt"/>
                <a:ea typeface="+mn-ea"/>
                <a:cs typeface="+mn-cs"/>
              </a:rPr>
              <a:t> &amp; </a:t>
            </a:r>
            <a:r>
              <a:rPr kumimoji="0" lang="fr-FR" sz="2400" b="0" i="0" u="none" strike="noStrike" kern="1200" cap="none" spc="0" normalizeH="0" baseline="0" noProof="0" dirty="0" err="1" smtClean="0">
                <a:ln>
                  <a:noFill/>
                </a:ln>
                <a:solidFill>
                  <a:schemeClr val="tx1"/>
                </a:solidFill>
                <a:effectLst/>
                <a:uLnTx/>
                <a:uFillTx/>
                <a:latin typeface="+mn-lt"/>
                <a:ea typeface="+mn-ea"/>
                <a:cs typeface="+mn-cs"/>
              </a:rPr>
              <a:t>Mahindra</a:t>
            </a:r>
            <a:r>
              <a:rPr kumimoji="0" lang="fr-FR" sz="2400" b="0" i="0" u="none" strike="noStrike" kern="1200" cap="none" spc="0" normalizeH="0" baseline="0" noProof="0" dirty="0" smtClean="0">
                <a:ln>
                  <a:noFill/>
                </a:ln>
                <a:solidFill>
                  <a:schemeClr val="tx1"/>
                </a:solidFill>
                <a:effectLst/>
                <a:uLnTx/>
                <a:uFillTx/>
                <a:latin typeface="+mn-lt"/>
                <a:ea typeface="+mn-ea"/>
                <a:cs typeface="+mn-cs"/>
              </a:rPr>
              <a:t>, en vendant 51% de ses parts dans l'entreprise.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924800" cy="914400"/>
          </a:xfrm>
        </p:spPr>
        <p:txBody>
          <a:bodyPr/>
          <a:lstStyle/>
          <a:p>
            <a:pPr algn="ctr"/>
            <a:r>
              <a:rPr lang="en-US" sz="4400" b="1" cap="small" dirty="0" err="1" smtClean="0">
                <a:solidFill>
                  <a:srgbClr val="FFFF99"/>
                </a:solidFill>
                <a:latin typeface="Comic Sans MS" pitchFamily="66" charset="0"/>
                <a:cs typeface="Arabic Typesetting" pitchFamily="66" charset="-78"/>
              </a:rPr>
              <a:t>Identité</a:t>
            </a:r>
            <a:r>
              <a:rPr lang="en-US" sz="4400" b="1" cap="small" dirty="0" smtClean="0">
                <a:solidFill>
                  <a:srgbClr val="FFFF99"/>
                </a:solidFill>
                <a:latin typeface="Comic Sans MS" pitchFamily="66" charset="0"/>
                <a:cs typeface="Arabic Typesetting" pitchFamily="66" charset="-78"/>
              </a:rPr>
              <a:t> </a:t>
            </a:r>
            <a:r>
              <a:rPr lang="en-US" sz="4400" b="1" cap="small" dirty="0" err="1" smtClean="0">
                <a:solidFill>
                  <a:srgbClr val="FFFF99"/>
                </a:solidFill>
                <a:latin typeface="Comic Sans MS" pitchFamily="66" charset="0"/>
                <a:cs typeface="Arabic Typesetting" pitchFamily="66" charset="-78"/>
              </a:rPr>
              <a:t>visuelle</a:t>
            </a:r>
            <a:r>
              <a:rPr lang="en-US" sz="4400" b="1" cap="small" dirty="0" smtClean="0">
                <a:solidFill>
                  <a:srgbClr val="FFFF99"/>
                </a:solidFill>
                <a:latin typeface="Comic Sans MS" pitchFamily="66" charset="0"/>
                <a:cs typeface="Arabic Typesetting" pitchFamily="66" charset="-78"/>
              </a:rPr>
              <a:t> : </a:t>
            </a:r>
            <a:br>
              <a:rPr lang="en-US" sz="4400" b="1" cap="small" dirty="0" smtClean="0">
                <a:solidFill>
                  <a:srgbClr val="FFFF99"/>
                </a:solidFill>
                <a:latin typeface="Comic Sans MS" pitchFamily="66" charset="0"/>
                <a:cs typeface="Arabic Typesetting" pitchFamily="66" charset="-78"/>
              </a:rPr>
            </a:br>
            <a:r>
              <a:rPr lang="en-US" sz="4400" b="1" cap="small" dirty="0" smtClean="0">
                <a:solidFill>
                  <a:srgbClr val="FFFF99"/>
                </a:solidFill>
                <a:latin typeface="Comic Sans MS" pitchFamily="66" charset="0"/>
                <a:cs typeface="Arabic Typesetting" pitchFamily="66" charset="-78"/>
              </a:rPr>
              <a:t>le Lion (le logo)</a:t>
            </a:r>
            <a:endParaRPr lang="en-US" sz="4400" b="1" cap="small" dirty="0">
              <a:solidFill>
                <a:srgbClr val="FFFF99"/>
              </a:solidFill>
              <a:latin typeface="Comic Sans MS" pitchFamily="66" charset="0"/>
              <a:cs typeface="Arabic Typesetting" pitchFamily="66" charset="-78"/>
            </a:endParaRPr>
          </a:p>
        </p:txBody>
      </p:sp>
      <p:sp>
        <p:nvSpPr>
          <p:cNvPr id="3" name="Content Placeholder 2"/>
          <p:cNvSpPr>
            <a:spLocks noGrp="1"/>
          </p:cNvSpPr>
          <p:nvPr>
            <p:ph idx="1"/>
          </p:nvPr>
        </p:nvSpPr>
        <p:spPr>
          <a:xfrm>
            <a:off x="914400" y="1905000"/>
            <a:ext cx="7848600" cy="4572000"/>
          </a:xfrm>
        </p:spPr>
        <p:txBody>
          <a:bodyPr>
            <a:normAutofit/>
          </a:bodyPr>
          <a:lstStyle/>
          <a:p>
            <a:r>
              <a:rPr lang="en-US" sz="2400" dirty="0" smtClean="0">
                <a:latin typeface="Calibri" pitchFamily="34" charset="0"/>
                <a:ea typeface="Verdana" pitchFamily="34" charset="0"/>
                <a:cs typeface="Arial" pitchFamily="34" charset="0"/>
              </a:rPr>
              <a:t>En 1847, les frères Peugeot font </a:t>
            </a:r>
            <a:r>
              <a:rPr lang="en-US" sz="2400" dirty="0" err="1" smtClean="0">
                <a:latin typeface="Calibri" pitchFamily="34" charset="0"/>
                <a:ea typeface="Verdana" pitchFamily="34" charset="0"/>
                <a:cs typeface="Arial" pitchFamily="34" charset="0"/>
              </a:rPr>
              <a:t>appel</a:t>
            </a:r>
            <a:r>
              <a:rPr lang="en-US" sz="2400" dirty="0" smtClean="0">
                <a:latin typeface="Calibri" pitchFamily="34" charset="0"/>
                <a:ea typeface="Verdana" pitchFamily="34" charset="0"/>
                <a:cs typeface="Arial" pitchFamily="34" charset="0"/>
              </a:rPr>
              <a:t> à Justin Blazer, </a:t>
            </a:r>
            <a:r>
              <a:rPr lang="en-US" sz="2400" dirty="0" err="1" smtClean="0">
                <a:latin typeface="Calibri" pitchFamily="34" charset="0"/>
                <a:ea typeface="Verdana" pitchFamily="34" charset="0"/>
                <a:cs typeface="Arial" pitchFamily="34" charset="0"/>
              </a:rPr>
              <a:t>orfèvre</a:t>
            </a:r>
            <a:r>
              <a:rPr lang="en-US" sz="2400" dirty="0" smtClean="0">
                <a:latin typeface="Calibri" pitchFamily="34" charset="0"/>
                <a:ea typeface="Verdana" pitchFamily="34" charset="0"/>
                <a:cs typeface="Arial" pitchFamily="34" charset="0"/>
              </a:rPr>
              <a:t> et </a:t>
            </a:r>
            <a:r>
              <a:rPr lang="en-US" sz="2400" dirty="0" err="1" smtClean="0">
                <a:latin typeface="Calibri" pitchFamily="34" charset="0"/>
                <a:ea typeface="Verdana" pitchFamily="34" charset="0"/>
                <a:cs typeface="Arial" pitchFamily="34" charset="0"/>
              </a:rPr>
              <a:t>graveur</a:t>
            </a:r>
            <a:r>
              <a:rPr lang="en-US" sz="2400" dirty="0" smtClean="0">
                <a:latin typeface="Calibri" pitchFamily="34" charset="0"/>
                <a:ea typeface="Verdana" pitchFamily="34" charset="0"/>
                <a:cs typeface="Arial" pitchFamily="34" charset="0"/>
              </a:rPr>
              <a:t> de </a:t>
            </a:r>
            <a:r>
              <a:rPr lang="en-US" sz="2400" dirty="0" err="1" smtClean="0">
                <a:latin typeface="Calibri" pitchFamily="34" charset="0"/>
                <a:ea typeface="Verdana" pitchFamily="34" charset="0"/>
                <a:cs typeface="Arial" pitchFamily="34" charset="0"/>
              </a:rPr>
              <a:t>Montbéliard</a:t>
            </a:r>
            <a:r>
              <a:rPr lang="en-US" sz="2400" dirty="0" smtClean="0">
                <a:latin typeface="Calibri" pitchFamily="34" charset="0"/>
                <a:ea typeface="Verdana" pitchFamily="34" charset="0"/>
                <a:cs typeface="Arial" pitchFamily="34" charset="0"/>
              </a:rPr>
              <a:t>, et </a:t>
            </a:r>
            <a:r>
              <a:rPr lang="en-US" sz="2400" dirty="0" err="1" smtClean="0">
                <a:latin typeface="Calibri" pitchFamily="34" charset="0"/>
                <a:ea typeface="Verdana" pitchFamily="34" charset="0"/>
                <a:cs typeface="Arial" pitchFamily="34" charset="0"/>
              </a:rPr>
              <a:t>lui</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demandent</a:t>
            </a:r>
            <a:r>
              <a:rPr lang="en-US" sz="2400" dirty="0" smtClean="0">
                <a:latin typeface="Calibri" pitchFamily="34" charset="0"/>
                <a:ea typeface="Verdana" pitchFamily="34" charset="0"/>
                <a:cs typeface="Arial" pitchFamily="34" charset="0"/>
              </a:rPr>
              <a:t> pour </a:t>
            </a:r>
            <a:r>
              <a:rPr lang="en-US" sz="2400" dirty="0" err="1" smtClean="0">
                <a:latin typeface="Calibri" pitchFamily="34" charset="0"/>
                <a:ea typeface="Verdana" pitchFamily="34" charset="0"/>
                <a:cs typeface="Arial" pitchFamily="34" charset="0"/>
              </a:rPr>
              <a:t>symboliser</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leur</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entreprise</a:t>
            </a:r>
            <a:r>
              <a:rPr lang="en-US" sz="2400" dirty="0" smtClean="0">
                <a:latin typeface="Calibri" pitchFamily="34" charset="0"/>
                <a:ea typeface="Verdana" pitchFamily="34" charset="0"/>
                <a:cs typeface="Arial" pitchFamily="34" charset="0"/>
              </a:rPr>
              <a:t> de </a:t>
            </a:r>
            <a:r>
              <a:rPr lang="en-US" sz="2400" dirty="0" err="1" smtClean="0">
                <a:latin typeface="Calibri" pitchFamily="34" charset="0"/>
                <a:ea typeface="Verdana" pitchFamily="34" charset="0"/>
                <a:cs typeface="Arial" pitchFamily="34" charset="0"/>
              </a:rPr>
              <a:t>dessiner</a:t>
            </a:r>
            <a:r>
              <a:rPr lang="en-US" sz="2400" dirty="0" smtClean="0">
                <a:latin typeface="Calibri" pitchFamily="34" charset="0"/>
                <a:ea typeface="Verdana" pitchFamily="34" charset="0"/>
                <a:cs typeface="Arial" pitchFamily="34" charset="0"/>
              </a:rPr>
              <a:t> un lion qui ne </a:t>
            </a:r>
            <a:r>
              <a:rPr lang="en-US" sz="2400" dirty="0" err="1" smtClean="0">
                <a:latin typeface="Calibri" pitchFamily="34" charset="0"/>
                <a:ea typeface="Verdana" pitchFamily="34" charset="0"/>
                <a:cs typeface="Arial" pitchFamily="34" charset="0"/>
              </a:rPr>
              <a:t>fut</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déposé</a:t>
            </a:r>
            <a:r>
              <a:rPr lang="en-US" sz="2400" dirty="0" smtClean="0">
                <a:latin typeface="Calibri" pitchFamily="34" charset="0"/>
                <a:ea typeface="Verdana" pitchFamily="34" charset="0"/>
                <a:cs typeface="Arial" pitchFamily="34" charset="0"/>
              </a:rPr>
              <a:t> en </a:t>
            </a:r>
            <a:r>
              <a:rPr lang="en-US" sz="2400" dirty="0" err="1" smtClean="0">
                <a:latin typeface="Calibri" pitchFamily="34" charset="0"/>
                <a:ea typeface="Verdana" pitchFamily="34" charset="0"/>
                <a:cs typeface="Arial" pitchFamily="34" charset="0"/>
              </a:rPr>
              <a:t>tant</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que</a:t>
            </a:r>
            <a:r>
              <a:rPr lang="en-US" sz="2400" dirty="0" smtClean="0">
                <a:latin typeface="Calibri" pitchFamily="34" charset="0"/>
                <a:ea typeface="Verdana" pitchFamily="34" charset="0"/>
                <a:cs typeface="Arial" pitchFamily="34" charset="0"/>
              </a:rPr>
              <a:t> logo </a:t>
            </a:r>
            <a:r>
              <a:rPr lang="en-US" sz="2400" dirty="0" err="1" smtClean="0">
                <a:latin typeface="Calibri" pitchFamily="34" charset="0"/>
                <a:ea typeface="Verdana" pitchFamily="34" charset="0"/>
                <a:cs typeface="Arial" pitchFamily="34" charset="0"/>
              </a:rPr>
              <a:t>que</a:t>
            </a:r>
            <a:r>
              <a:rPr lang="en-US" sz="2400" dirty="0" smtClean="0">
                <a:latin typeface="Calibri" pitchFamily="34" charset="0"/>
                <a:ea typeface="Verdana" pitchFamily="34" charset="0"/>
                <a:cs typeface="Arial" pitchFamily="34" charset="0"/>
              </a:rPr>
              <a:t> le 20 </a:t>
            </a:r>
            <a:r>
              <a:rPr lang="en-US" sz="2400" dirty="0" err="1" smtClean="0">
                <a:latin typeface="Calibri" pitchFamily="34" charset="0"/>
                <a:ea typeface="Verdana" pitchFamily="34" charset="0"/>
                <a:cs typeface="Arial" pitchFamily="34" charset="0"/>
              </a:rPr>
              <a:t>novembre</a:t>
            </a:r>
            <a:r>
              <a:rPr lang="en-US" sz="2400" dirty="0" smtClean="0">
                <a:latin typeface="Calibri" pitchFamily="34" charset="0"/>
                <a:ea typeface="Verdana" pitchFamily="34" charset="0"/>
                <a:cs typeface="Arial" pitchFamily="34" charset="0"/>
              </a:rPr>
              <a:t> 1858 </a:t>
            </a:r>
            <a:r>
              <a:rPr lang="en-US" sz="2400" dirty="0" err="1" smtClean="0">
                <a:latin typeface="Calibri" pitchFamily="34" charset="0"/>
                <a:ea typeface="Verdana" pitchFamily="34" charset="0"/>
                <a:cs typeface="Arial" pitchFamily="34" charset="0"/>
              </a:rPr>
              <a:t>devant</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greffier</a:t>
            </a:r>
            <a:r>
              <a:rPr lang="en-US" sz="2400" dirty="0" smtClean="0">
                <a:latin typeface="Calibri" pitchFamily="34" charset="0"/>
                <a:ea typeface="Verdana" pitchFamily="34" charset="0"/>
                <a:cs typeface="Arial" pitchFamily="34" charset="0"/>
              </a:rPr>
              <a:t> par </a:t>
            </a:r>
            <a:r>
              <a:rPr lang="en-US" sz="2400" dirty="0" err="1" smtClean="0">
                <a:latin typeface="Calibri" pitchFamily="34" charset="0"/>
                <a:ea typeface="Verdana" pitchFamily="34" charset="0"/>
                <a:cs typeface="Arial" pitchFamily="34" charset="0"/>
              </a:rPr>
              <a:t>Émile</a:t>
            </a:r>
            <a:r>
              <a:rPr lang="en-US" sz="2400" dirty="0" smtClean="0">
                <a:latin typeface="Calibri" pitchFamily="34" charset="0"/>
                <a:ea typeface="Verdana" pitchFamily="34" charset="0"/>
                <a:cs typeface="Arial" pitchFamily="34" charset="0"/>
              </a:rPr>
              <a:t> Peugeot.</a:t>
            </a:r>
          </a:p>
          <a:p>
            <a:r>
              <a:rPr lang="fr-FR" sz="2400" dirty="0" smtClean="0">
                <a:latin typeface="Calibri" pitchFamily="34" charset="0"/>
                <a:ea typeface="Verdana" pitchFamily="34" charset="0"/>
                <a:cs typeface="Arial" pitchFamily="34" charset="0"/>
              </a:rPr>
              <a:t>L'empreinte de la marque s'inspirait du lion des armoiries comtoises marchant sur une flèche et symbolisait à l'origine les trois qualités des lames de scies Peugeot : « vitesse de coupe, dureté des dents et souplesse de la lame ». Cette renommée sidérurgique de qualité perdurera au fil des années.</a:t>
            </a:r>
          </a:p>
          <a:p>
            <a:endParaRPr lang="en-US" sz="2400" dirty="0" err="1" smtClean="0">
              <a:latin typeface="Calibri" pitchFamily="34" charset="0"/>
              <a:ea typeface="Verdana" pitchFamily="34" charset="0"/>
              <a:cs typeface="Arial" pitchFamily="34" charset="0"/>
            </a:endParaRP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01.jpg"/>
          <p:cNvPicPr>
            <a:picLocks noGrp="1" noChangeAspect="1"/>
          </p:cNvPicPr>
          <p:nvPr>
            <p:ph idx="1"/>
          </p:nvPr>
        </p:nvPicPr>
        <p:blipFill>
          <a:blip r:embed="rId2"/>
          <a:stretch>
            <a:fillRect/>
          </a:stretch>
        </p:blipFill>
        <p:spPr>
          <a:xfrm>
            <a:off x="152400" y="304800"/>
            <a:ext cx="1801738" cy="1641475"/>
          </a:xfrm>
        </p:spPr>
      </p:pic>
      <p:sp>
        <p:nvSpPr>
          <p:cNvPr id="5" name="Rectangle 4"/>
          <p:cNvSpPr/>
          <p:nvPr/>
        </p:nvSpPr>
        <p:spPr>
          <a:xfrm>
            <a:off x="0" y="2057400"/>
            <a:ext cx="2127505" cy="369332"/>
          </a:xfrm>
          <a:prstGeom prst="rect">
            <a:avLst/>
          </a:prstGeom>
        </p:spPr>
        <p:txBody>
          <a:bodyPr wrap="none">
            <a:spAutoFit/>
          </a:bodyPr>
          <a:lstStyle/>
          <a:p>
            <a:r>
              <a:rPr lang="pt-BR" dirty="0" smtClean="0"/>
              <a:t>Logo de 1858 à 1900</a:t>
            </a:r>
            <a:endParaRPr lang="en-US" dirty="0"/>
          </a:p>
        </p:txBody>
      </p:sp>
      <p:pic>
        <p:nvPicPr>
          <p:cNvPr id="6" name="Picture 5" descr="02.jpg"/>
          <p:cNvPicPr>
            <a:picLocks noChangeAspect="1"/>
          </p:cNvPicPr>
          <p:nvPr/>
        </p:nvPicPr>
        <p:blipFill>
          <a:blip r:embed="rId3"/>
          <a:stretch>
            <a:fillRect/>
          </a:stretch>
        </p:blipFill>
        <p:spPr>
          <a:xfrm>
            <a:off x="2133600" y="533400"/>
            <a:ext cx="1447800" cy="1930400"/>
          </a:xfrm>
          <a:prstGeom prst="rect">
            <a:avLst/>
          </a:prstGeom>
        </p:spPr>
      </p:pic>
      <p:sp>
        <p:nvSpPr>
          <p:cNvPr id="7" name="Rectangle 6"/>
          <p:cNvSpPr/>
          <p:nvPr/>
        </p:nvSpPr>
        <p:spPr>
          <a:xfrm>
            <a:off x="1905000" y="2514600"/>
            <a:ext cx="2123979" cy="369332"/>
          </a:xfrm>
          <a:prstGeom prst="rect">
            <a:avLst/>
          </a:prstGeom>
        </p:spPr>
        <p:txBody>
          <a:bodyPr wrap="none">
            <a:spAutoFit/>
          </a:bodyPr>
          <a:lstStyle/>
          <a:p>
            <a:r>
              <a:rPr lang="pt-BR" dirty="0" smtClean="0"/>
              <a:t>Logo de 1900 à 1925</a:t>
            </a:r>
            <a:endParaRPr lang="en-US" dirty="0"/>
          </a:p>
        </p:txBody>
      </p:sp>
      <p:pic>
        <p:nvPicPr>
          <p:cNvPr id="8" name="Picture 7" descr="03.jpg"/>
          <p:cNvPicPr>
            <a:picLocks noChangeAspect="1"/>
          </p:cNvPicPr>
          <p:nvPr/>
        </p:nvPicPr>
        <p:blipFill>
          <a:blip r:embed="rId4"/>
          <a:stretch>
            <a:fillRect/>
          </a:stretch>
        </p:blipFill>
        <p:spPr>
          <a:xfrm>
            <a:off x="3733800" y="304800"/>
            <a:ext cx="1766887" cy="1609725"/>
          </a:xfrm>
          <a:prstGeom prst="rect">
            <a:avLst/>
          </a:prstGeom>
        </p:spPr>
      </p:pic>
      <p:pic>
        <p:nvPicPr>
          <p:cNvPr id="9" name="Picture 8" descr="04.jpg"/>
          <p:cNvPicPr>
            <a:picLocks noChangeAspect="1"/>
          </p:cNvPicPr>
          <p:nvPr/>
        </p:nvPicPr>
        <p:blipFill>
          <a:blip r:embed="rId5"/>
          <a:stretch>
            <a:fillRect/>
          </a:stretch>
        </p:blipFill>
        <p:spPr>
          <a:xfrm>
            <a:off x="5638800" y="304800"/>
            <a:ext cx="1524000" cy="2286000"/>
          </a:xfrm>
          <a:prstGeom prst="rect">
            <a:avLst/>
          </a:prstGeom>
        </p:spPr>
      </p:pic>
      <p:sp>
        <p:nvSpPr>
          <p:cNvPr id="10" name="Rectangle 9"/>
          <p:cNvSpPr/>
          <p:nvPr/>
        </p:nvSpPr>
        <p:spPr>
          <a:xfrm>
            <a:off x="3581400" y="1981200"/>
            <a:ext cx="2112758" cy="369332"/>
          </a:xfrm>
          <a:prstGeom prst="rect">
            <a:avLst/>
          </a:prstGeom>
        </p:spPr>
        <p:txBody>
          <a:bodyPr wrap="none">
            <a:spAutoFit/>
          </a:bodyPr>
          <a:lstStyle/>
          <a:p>
            <a:r>
              <a:rPr lang="pt-BR" dirty="0" smtClean="0"/>
              <a:t>Logo de 1925 à 1936</a:t>
            </a:r>
            <a:endParaRPr lang="en-US" dirty="0"/>
          </a:p>
        </p:txBody>
      </p:sp>
      <p:sp>
        <p:nvSpPr>
          <p:cNvPr id="11" name="Rectangle 10"/>
          <p:cNvSpPr/>
          <p:nvPr/>
        </p:nvSpPr>
        <p:spPr>
          <a:xfrm>
            <a:off x="5486400" y="2514600"/>
            <a:ext cx="2232859" cy="646331"/>
          </a:xfrm>
          <a:prstGeom prst="rect">
            <a:avLst/>
          </a:prstGeom>
        </p:spPr>
        <p:txBody>
          <a:bodyPr wrap="square">
            <a:spAutoFit/>
          </a:bodyPr>
          <a:lstStyle/>
          <a:p>
            <a:pPr algn="ctr"/>
            <a:r>
              <a:rPr lang="en-US" dirty="0" err="1" smtClean="0"/>
              <a:t>Emblème</a:t>
            </a:r>
            <a:r>
              <a:rPr lang="en-US" dirty="0" smtClean="0"/>
              <a:t>, Type 184 1928-1929</a:t>
            </a:r>
            <a:endParaRPr lang="en-US" dirty="0"/>
          </a:p>
        </p:txBody>
      </p:sp>
      <p:pic>
        <p:nvPicPr>
          <p:cNvPr id="12" name="Picture 11" descr="05.jpg"/>
          <p:cNvPicPr>
            <a:picLocks noChangeAspect="1"/>
          </p:cNvPicPr>
          <p:nvPr/>
        </p:nvPicPr>
        <p:blipFill>
          <a:blip r:embed="rId6"/>
          <a:srcRect l="12353" r="13527"/>
          <a:stretch>
            <a:fillRect/>
          </a:stretch>
        </p:blipFill>
        <p:spPr>
          <a:xfrm>
            <a:off x="7315200" y="228600"/>
            <a:ext cx="1600200" cy="1966913"/>
          </a:xfrm>
          <a:prstGeom prst="rect">
            <a:avLst/>
          </a:prstGeom>
        </p:spPr>
      </p:pic>
      <p:pic>
        <p:nvPicPr>
          <p:cNvPr id="13" name="Picture 12" descr="06.jpg"/>
          <p:cNvPicPr>
            <a:picLocks noChangeAspect="1"/>
          </p:cNvPicPr>
          <p:nvPr/>
        </p:nvPicPr>
        <p:blipFill>
          <a:blip r:embed="rId7"/>
          <a:srcRect l="9572" r="9067"/>
          <a:stretch>
            <a:fillRect/>
          </a:stretch>
        </p:blipFill>
        <p:spPr>
          <a:xfrm>
            <a:off x="152400" y="4267200"/>
            <a:ext cx="1295400" cy="1450548"/>
          </a:xfrm>
          <a:prstGeom prst="rect">
            <a:avLst/>
          </a:prstGeom>
        </p:spPr>
      </p:pic>
      <p:pic>
        <p:nvPicPr>
          <p:cNvPr id="14" name="Picture 13" descr="07.jpg"/>
          <p:cNvPicPr>
            <a:picLocks noChangeAspect="1"/>
          </p:cNvPicPr>
          <p:nvPr/>
        </p:nvPicPr>
        <p:blipFill>
          <a:blip r:embed="rId8"/>
          <a:srcRect l="14291" r="9490"/>
          <a:stretch>
            <a:fillRect/>
          </a:stretch>
        </p:blipFill>
        <p:spPr>
          <a:xfrm>
            <a:off x="1676400" y="4648200"/>
            <a:ext cx="1219200" cy="1457325"/>
          </a:xfrm>
          <a:prstGeom prst="rect">
            <a:avLst/>
          </a:prstGeom>
        </p:spPr>
      </p:pic>
      <p:sp>
        <p:nvSpPr>
          <p:cNvPr id="16" name="Rectangle 15"/>
          <p:cNvSpPr/>
          <p:nvPr/>
        </p:nvSpPr>
        <p:spPr>
          <a:xfrm>
            <a:off x="7239001" y="2133600"/>
            <a:ext cx="1905000" cy="646331"/>
          </a:xfrm>
          <a:prstGeom prst="rect">
            <a:avLst/>
          </a:prstGeom>
        </p:spPr>
        <p:txBody>
          <a:bodyPr wrap="square">
            <a:spAutoFit/>
          </a:bodyPr>
          <a:lstStyle/>
          <a:p>
            <a:pPr algn="ctr"/>
            <a:r>
              <a:rPr lang="pt-BR" dirty="0" smtClean="0"/>
              <a:t>Logo de 1936 à 1960</a:t>
            </a:r>
            <a:endParaRPr lang="en-US" dirty="0"/>
          </a:p>
        </p:txBody>
      </p:sp>
      <p:sp>
        <p:nvSpPr>
          <p:cNvPr id="17" name="Rectangle 16"/>
          <p:cNvSpPr/>
          <p:nvPr/>
        </p:nvSpPr>
        <p:spPr>
          <a:xfrm>
            <a:off x="0" y="5791200"/>
            <a:ext cx="1471878" cy="646331"/>
          </a:xfrm>
          <a:prstGeom prst="rect">
            <a:avLst/>
          </a:prstGeom>
        </p:spPr>
        <p:txBody>
          <a:bodyPr wrap="none">
            <a:spAutoFit/>
          </a:bodyPr>
          <a:lstStyle/>
          <a:p>
            <a:pPr algn="ctr"/>
            <a:r>
              <a:rPr lang="pt-BR" dirty="0" smtClean="0"/>
              <a:t>Logo de 1960</a:t>
            </a:r>
          </a:p>
          <a:p>
            <a:pPr algn="ctr"/>
            <a:r>
              <a:rPr lang="pt-BR" dirty="0" smtClean="0"/>
              <a:t> à 1970</a:t>
            </a:r>
            <a:endParaRPr lang="en-US" dirty="0"/>
          </a:p>
        </p:txBody>
      </p:sp>
      <p:sp>
        <p:nvSpPr>
          <p:cNvPr id="18" name="Rectangle 17"/>
          <p:cNvSpPr/>
          <p:nvPr/>
        </p:nvSpPr>
        <p:spPr>
          <a:xfrm>
            <a:off x="1676400" y="6019800"/>
            <a:ext cx="1449435" cy="646331"/>
          </a:xfrm>
          <a:prstGeom prst="rect">
            <a:avLst/>
          </a:prstGeom>
        </p:spPr>
        <p:txBody>
          <a:bodyPr wrap="none">
            <a:spAutoFit/>
          </a:bodyPr>
          <a:lstStyle/>
          <a:p>
            <a:pPr algn="ctr"/>
            <a:r>
              <a:rPr lang="pt-BR" dirty="0" smtClean="0"/>
              <a:t>Logo de 1970</a:t>
            </a:r>
          </a:p>
          <a:p>
            <a:pPr algn="ctr"/>
            <a:r>
              <a:rPr lang="pt-BR" dirty="0" smtClean="0"/>
              <a:t> à 1980</a:t>
            </a:r>
            <a:endParaRPr lang="en-US" dirty="0"/>
          </a:p>
        </p:txBody>
      </p:sp>
      <p:pic>
        <p:nvPicPr>
          <p:cNvPr id="19" name="Picture 18" descr="08.jpg"/>
          <p:cNvPicPr>
            <a:picLocks noChangeAspect="1"/>
          </p:cNvPicPr>
          <p:nvPr/>
        </p:nvPicPr>
        <p:blipFill>
          <a:blip r:embed="rId9"/>
          <a:srcRect l="13342" t="5029" r="13342" b="5030"/>
          <a:stretch>
            <a:fillRect/>
          </a:stretch>
        </p:blipFill>
        <p:spPr>
          <a:xfrm>
            <a:off x="3200400" y="4191000"/>
            <a:ext cx="1676400" cy="1873623"/>
          </a:xfrm>
          <a:prstGeom prst="rect">
            <a:avLst/>
          </a:prstGeom>
        </p:spPr>
      </p:pic>
      <p:sp>
        <p:nvSpPr>
          <p:cNvPr id="20" name="Rectangle 19"/>
          <p:cNvSpPr/>
          <p:nvPr/>
        </p:nvSpPr>
        <p:spPr>
          <a:xfrm>
            <a:off x="3429000" y="6019800"/>
            <a:ext cx="1515158" cy="646331"/>
          </a:xfrm>
          <a:prstGeom prst="rect">
            <a:avLst/>
          </a:prstGeom>
        </p:spPr>
        <p:txBody>
          <a:bodyPr wrap="none">
            <a:spAutoFit/>
          </a:bodyPr>
          <a:lstStyle/>
          <a:p>
            <a:pPr algn="ctr"/>
            <a:r>
              <a:rPr lang="pt-BR" dirty="0" smtClean="0"/>
              <a:t>Logo de 1980 </a:t>
            </a:r>
          </a:p>
          <a:p>
            <a:pPr algn="ctr"/>
            <a:r>
              <a:rPr lang="pt-BR" dirty="0" smtClean="0"/>
              <a:t>à 1998</a:t>
            </a:r>
            <a:endParaRPr lang="en-US" dirty="0"/>
          </a:p>
        </p:txBody>
      </p:sp>
      <p:pic>
        <p:nvPicPr>
          <p:cNvPr id="21" name="Picture 20" descr="08.png"/>
          <p:cNvPicPr>
            <a:picLocks noChangeAspect="1"/>
          </p:cNvPicPr>
          <p:nvPr/>
        </p:nvPicPr>
        <p:blipFill>
          <a:blip r:embed="rId10"/>
          <a:stretch>
            <a:fillRect/>
          </a:stretch>
        </p:blipFill>
        <p:spPr>
          <a:xfrm>
            <a:off x="5105400" y="4191000"/>
            <a:ext cx="1752600" cy="1752600"/>
          </a:xfrm>
          <a:prstGeom prst="rect">
            <a:avLst/>
          </a:prstGeom>
        </p:spPr>
      </p:pic>
      <p:sp>
        <p:nvSpPr>
          <p:cNvPr id="22" name="Rectangle 21"/>
          <p:cNvSpPr/>
          <p:nvPr/>
        </p:nvSpPr>
        <p:spPr>
          <a:xfrm>
            <a:off x="5257800" y="5943600"/>
            <a:ext cx="1518364" cy="646331"/>
          </a:xfrm>
          <a:prstGeom prst="rect">
            <a:avLst/>
          </a:prstGeom>
        </p:spPr>
        <p:txBody>
          <a:bodyPr wrap="none">
            <a:spAutoFit/>
          </a:bodyPr>
          <a:lstStyle/>
          <a:p>
            <a:pPr algn="ctr"/>
            <a:r>
              <a:rPr lang="pt-BR" dirty="0" smtClean="0"/>
              <a:t>Logo de 1998 </a:t>
            </a:r>
          </a:p>
          <a:p>
            <a:pPr algn="ctr"/>
            <a:r>
              <a:rPr lang="pt-BR" dirty="0" smtClean="0"/>
              <a:t>à 2010</a:t>
            </a:r>
            <a:endParaRPr lang="en-US" dirty="0"/>
          </a:p>
        </p:txBody>
      </p:sp>
      <p:pic>
        <p:nvPicPr>
          <p:cNvPr id="23" name="Picture 22" descr="logo_peugeot.png"/>
          <p:cNvPicPr>
            <a:picLocks noChangeAspect="1"/>
          </p:cNvPicPr>
          <p:nvPr/>
        </p:nvPicPr>
        <p:blipFill>
          <a:blip r:embed="rId11" cstate="print"/>
          <a:srcRect l="13636" t="21111" r="13636" b="17778"/>
          <a:stretch>
            <a:fillRect/>
          </a:stretch>
        </p:blipFill>
        <p:spPr>
          <a:xfrm>
            <a:off x="6934200" y="4572000"/>
            <a:ext cx="1995054" cy="1524000"/>
          </a:xfrm>
          <a:prstGeom prst="rect">
            <a:avLst/>
          </a:prstGeom>
        </p:spPr>
      </p:pic>
      <p:sp>
        <p:nvSpPr>
          <p:cNvPr id="24" name="Rectangle 23"/>
          <p:cNvSpPr/>
          <p:nvPr/>
        </p:nvSpPr>
        <p:spPr>
          <a:xfrm>
            <a:off x="7086600" y="6096000"/>
            <a:ext cx="1848904" cy="369332"/>
          </a:xfrm>
          <a:prstGeom prst="rect">
            <a:avLst/>
          </a:prstGeom>
        </p:spPr>
        <p:txBody>
          <a:bodyPr wrap="none">
            <a:spAutoFit/>
          </a:bodyPr>
          <a:lstStyle/>
          <a:p>
            <a:r>
              <a:rPr lang="en-US" dirty="0" smtClean="0"/>
              <a:t>Logo </a:t>
            </a:r>
            <a:r>
              <a:rPr lang="en-US" dirty="0" err="1" smtClean="0"/>
              <a:t>depuis</a:t>
            </a:r>
            <a:r>
              <a:rPr lang="en-US" dirty="0" smtClean="0"/>
              <a:t> 2010</a:t>
            </a:r>
            <a:endParaRPr lang="en-US" dirty="0"/>
          </a:p>
        </p:txBody>
      </p:sp>
      <p:sp>
        <p:nvSpPr>
          <p:cNvPr id="27" name="Rectangle 26"/>
          <p:cNvSpPr/>
          <p:nvPr/>
        </p:nvSpPr>
        <p:spPr>
          <a:xfrm>
            <a:off x="304800" y="3048000"/>
            <a:ext cx="8390693" cy="110799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PEUGEOT – le logo</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5" name="Picture 4" descr="Peugeot-gamme200.png"/>
          <p:cNvPicPr>
            <a:picLocks noChangeAspect="1"/>
          </p:cNvPicPr>
          <p:nvPr/>
        </p:nvPicPr>
        <p:blipFill>
          <a:blip r:embed="rId2"/>
          <a:srcRect l="10000" t="5441" r="5833"/>
          <a:stretch>
            <a:fillRect/>
          </a:stretch>
        </p:blipFill>
        <p:spPr>
          <a:xfrm>
            <a:off x="5181600" y="1143000"/>
            <a:ext cx="3429000" cy="1873218"/>
          </a:xfrm>
          <a:prstGeom prst="rect">
            <a:avLst/>
          </a:prstGeom>
          <a:ln>
            <a:noFill/>
          </a:ln>
          <a:effectLst>
            <a:outerShdw blurRad="292100" dist="139700" dir="2700000" algn="tl" rotWithShape="0">
              <a:srgbClr val="333333">
                <a:alpha val="65000"/>
              </a:srgbClr>
            </a:outerShdw>
          </a:effectLst>
        </p:spPr>
      </p:pic>
      <p:pic>
        <p:nvPicPr>
          <p:cNvPr id="4" name="Content Placeholder 3" descr="Peugeot-gamme100.png"/>
          <p:cNvPicPr>
            <a:picLocks noGrp="1" noChangeAspect="1"/>
          </p:cNvPicPr>
          <p:nvPr>
            <p:ph idx="1"/>
          </p:nvPr>
        </p:nvPicPr>
        <p:blipFill>
          <a:blip r:embed="rId3"/>
          <a:stretch>
            <a:fillRect/>
          </a:stretch>
        </p:blipFill>
        <p:spPr>
          <a:xfrm>
            <a:off x="304800" y="1066800"/>
            <a:ext cx="3794786" cy="184521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600200" y="228600"/>
            <a:ext cx="6400800" cy="914400"/>
          </a:xfrm>
        </p:spPr>
        <p:txBody>
          <a:bodyPr/>
          <a:lstStyle/>
          <a:p>
            <a:pPr algn="ctr"/>
            <a:r>
              <a:rPr lang="en-US" sz="4400" b="1" dirty="0" err="1" smtClean="0">
                <a:solidFill>
                  <a:srgbClr val="C00000"/>
                </a:solidFill>
                <a:latin typeface="Franklin Gothic Book" pitchFamily="34" charset="0"/>
              </a:rPr>
              <a:t>Série</a:t>
            </a:r>
            <a:r>
              <a:rPr lang="en-US" sz="4400" b="1" dirty="0" smtClean="0">
                <a:solidFill>
                  <a:srgbClr val="C00000"/>
                </a:solidFill>
                <a:latin typeface="Franklin Gothic Book" pitchFamily="34" charset="0"/>
              </a:rPr>
              <a:t> - </a:t>
            </a:r>
            <a:r>
              <a:rPr lang="en-US" sz="4400" b="1" dirty="0" smtClean="0">
                <a:solidFill>
                  <a:srgbClr val="C00000"/>
                </a:solidFill>
                <a:latin typeface="Franklin Gothic Book" pitchFamily="34" charset="0"/>
              </a:rPr>
              <a:t>Peugeot</a:t>
            </a:r>
            <a:endParaRPr lang="en-US" sz="4400" dirty="0">
              <a:solidFill>
                <a:srgbClr val="C00000"/>
              </a:solidFill>
              <a:latin typeface="Franklin Gothic Book" pitchFamily="34" charset="0"/>
            </a:endParaRPr>
          </a:p>
        </p:txBody>
      </p:sp>
      <p:pic>
        <p:nvPicPr>
          <p:cNvPr id="6" name="Picture 5" descr="800px-Gamme2_300.png"/>
          <p:cNvPicPr>
            <a:picLocks noChangeAspect="1"/>
          </p:cNvPicPr>
          <p:nvPr/>
        </p:nvPicPr>
        <p:blipFill>
          <a:blip r:embed="rId4"/>
          <a:srcRect t="4529" b="30107"/>
          <a:stretch>
            <a:fillRect/>
          </a:stretch>
        </p:blipFill>
        <p:spPr>
          <a:xfrm>
            <a:off x="0" y="3505200"/>
            <a:ext cx="4648200" cy="2138172"/>
          </a:xfrm>
          <a:prstGeom prst="rect">
            <a:avLst/>
          </a:prstGeom>
          <a:ln>
            <a:noFill/>
          </a:ln>
          <a:effectLst>
            <a:outerShdw blurRad="292100" dist="139700" dir="2700000" algn="tl" rotWithShape="0">
              <a:srgbClr val="333333">
                <a:alpha val="65000"/>
              </a:srgbClr>
            </a:outerShdw>
          </a:effectLst>
        </p:spPr>
      </p:pic>
      <p:pic>
        <p:nvPicPr>
          <p:cNvPr id="7" name="Picture 6" descr="800px-Gamme_400.png"/>
          <p:cNvPicPr>
            <a:picLocks noChangeAspect="1"/>
          </p:cNvPicPr>
          <p:nvPr/>
        </p:nvPicPr>
        <p:blipFill>
          <a:blip r:embed="rId5"/>
          <a:srcRect t="3439" b="18959"/>
          <a:stretch>
            <a:fillRect/>
          </a:stretch>
        </p:blipFill>
        <p:spPr>
          <a:xfrm>
            <a:off x="4724400" y="3886200"/>
            <a:ext cx="4267200" cy="234696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295400" y="2971800"/>
            <a:ext cx="2021707" cy="369332"/>
          </a:xfrm>
          <a:prstGeom prst="rect">
            <a:avLst/>
          </a:prstGeom>
        </p:spPr>
        <p:txBody>
          <a:bodyPr wrap="none">
            <a:spAutoFit/>
          </a:bodyPr>
          <a:lstStyle/>
          <a:p>
            <a:r>
              <a:rPr lang="en-US" dirty="0" err="1" smtClean="0"/>
              <a:t>Série</a:t>
            </a:r>
            <a:r>
              <a:rPr lang="en-US" dirty="0" smtClean="0"/>
              <a:t> 100, </a:t>
            </a:r>
            <a:r>
              <a:rPr lang="en-US" dirty="0" err="1" smtClean="0"/>
              <a:t>citadines</a:t>
            </a:r>
            <a:endParaRPr lang="en-US" dirty="0"/>
          </a:p>
        </p:txBody>
      </p:sp>
      <p:sp>
        <p:nvSpPr>
          <p:cNvPr id="9" name="Rectangle 8"/>
          <p:cNvSpPr/>
          <p:nvPr/>
        </p:nvSpPr>
        <p:spPr>
          <a:xfrm>
            <a:off x="5715000" y="3048000"/>
            <a:ext cx="2581476" cy="369332"/>
          </a:xfrm>
          <a:prstGeom prst="rect">
            <a:avLst/>
          </a:prstGeom>
        </p:spPr>
        <p:txBody>
          <a:bodyPr wrap="none">
            <a:spAutoFit/>
          </a:bodyPr>
          <a:lstStyle/>
          <a:p>
            <a:r>
              <a:rPr lang="en-US" dirty="0" err="1" smtClean="0"/>
              <a:t>Série</a:t>
            </a:r>
            <a:r>
              <a:rPr lang="en-US" dirty="0" smtClean="0"/>
              <a:t> 200, </a:t>
            </a:r>
            <a:r>
              <a:rPr lang="en-US" dirty="0" err="1" smtClean="0"/>
              <a:t>petits</a:t>
            </a:r>
            <a:r>
              <a:rPr lang="en-US" dirty="0" smtClean="0"/>
              <a:t> </a:t>
            </a:r>
            <a:r>
              <a:rPr lang="en-US" dirty="0" err="1" smtClean="0"/>
              <a:t>modèles</a:t>
            </a:r>
            <a:endParaRPr lang="en-US" dirty="0"/>
          </a:p>
        </p:txBody>
      </p:sp>
      <p:sp>
        <p:nvSpPr>
          <p:cNvPr id="11" name="Rectangle 10"/>
          <p:cNvSpPr/>
          <p:nvPr/>
        </p:nvSpPr>
        <p:spPr>
          <a:xfrm>
            <a:off x="5562600" y="6324600"/>
            <a:ext cx="2892138" cy="369332"/>
          </a:xfrm>
          <a:prstGeom prst="rect">
            <a:avLst/>
          </a:prstGeom>
        </p:spPr>
        <p:txBody>
          <a:bodyPr wrap="none">
            <a:spAutoFit/>
          </a:bodyPr>
          <a:lstStyle/>
          <a:p>
            <a:r>
              <a:rPr lang="en-US" dirty="0" err="1" smtClean="0"/>
              <a:t>Série</a:t>
            </a:r>
            <a:r>
              <a:rPr lang="en-US" dirty="0" smtClean="0"/>
              <a:t> 400, </a:t>
            </a:r>
            <a:r>
              <a:rPr lang="en-US" dirty="0" err="1" smtClean="0"/>
              <a:t>berlines</a:t>
            </a:r>
            <a:r>
              <a:rPr lang="en-US" dirty="0" smtClean="0"/>
              <a:t> </a:t>
            </a:r>
            <a:r>
              <a:rPr lang="en-US" dirty="0" err="1" smtClean="0"/>
              <a:t>familiales</a:t>
            </a:r>
            <a:endParaRPr lang="en-US" dirty="0"/>
          </a:p>
        </p:txBody>
      </p:sp>
      <p:sp>
        <p:nvSpPr>
          <p:cNvPr id="12" name="Rectangle 11"/>
          <p:cNvSpPr/>
          <p:nvPr/>
        </p:nvSpPr>
        <p:spPr>
          <a:xfrm>
            <a:off x="990600" y="5715000"/>
            <a:ext cx="3005951" cy="369332"/>
          </a:xfrm>
          <a:prstGeom prst="rect">
            <a:avLst/>
          </a:prstGeom>
        </p:spPr>
        <p:txBody>
          <a:bodyPr wrap="none">
            <a:spAutoFit/>
          </a:bodyPr>
          <a:lstStyle/>
          <a:p>
            <a:r>
              <a:rPr lang="en-US" dirty="0" err="1" smtClean="0"/>
              <a:t>Série</a:t>
            </a:r>
            <a:r>
              <a:rPr lang="en-US" dirty="0" smtClean="0"/>
              <a:t> 300, </a:t>
            </a:r>
            <a:r>
              <a:rPr lang="en-US" dirty="0" err="1" smtClean="0"/>
              <a:t>berlines</a:t>
            </a:r>
            <a:r>
              <a:rPr lang="en-US" dirty="0" smtClean="0"/>
              <a:t> </a:t>
            </a:r>
            <a:r>
              <a:rPr lang="en-US" dirty="0" err="1" smtClean="0"/>
              <a:t>compactes</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5" name="Content Placeholder 4" descr="800px-Gamme_500.png"/>
          <p:cNvPicPr>
            <a:picLocks noGrp="1" noChangeAspect="1"/>
          </p:cNvPicPr>
          <p:nvPr>
            <p:ph idx="1"/>
          </p:nvPr>
        </p:nvPicPr>
        <p:blipFill>
          <a:blip r:embed="rId2"/>
          <a:srcRect t="2639" b="19028"/>
          <a:stretch>
            <a:fillRect/>
          </a:stretch>
        </p:blipFill>
        <p:spPr>
          <a:xfrm>
            <a:off x="609600" y="1447800"/>
            <a:ext cx="3912021" cy="2133600"/>
          </a:xfrm>
          <a:prstGeom prst="rect">
            <a:avLst/>
          </a:prstGeom>
          <a:ln>
            <a:noFill/>
          </a:ln>
          <a:effectLst>
            <a:outerShdw blurRad="292100" dist="139700" dir="2700000" algn="tl" rotWithShape="0">
              <a:srgbClr val="333333">
                <a:alpha val="65000"/>
              </a:srgbClr>
            </a:outerShdw>
          </a:effectLst>
        </p:spPr>
      </p:pic>
      <p:pic>
        <p:nvPicPr>
          <p:cNvPr id="6" name="Picture 5" descr="800px-Gamme_600.png"/>
          <p:cNvPicPr>
            <a:picLocks noChangeAspect="1"/>
          </p:cNvPicPr>
          <p:nvPr/>
        </p:nvPicPr>
        <p:blipFill>
          <a:blip r:embed="rId3"/>
          <a:srcRect t="2816" b="18133"/>
          <a:stretch>
            <a:fillRect/>
          </a:stretch>
        </p:blipFill>
        <p:spPr>
          <a:xfrm>
            <a:off x="5029200" y="1981200"/>
            <a:ext cx="3886200" cy="2138934"/>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143000" y="3733800"/>
            <a:ext cx="2982227" cy="369332"/>
          </a:xfrm>
          <a:prstGeom prst="rect">
            <a:avLst/>
          </a:prstGeom>
        </p:spPr>
        <p:txBody>
          <a:bodyPr wrap="none">
            <a:spAutoFit/>
          </a:bodyPr>
          <a:lstStyle/>
          <a:p>
            <a:r>
              <a:rPr lang="en-US" dirty="0" err="1" smtClean="0"/>
              <a:t>Série</a:t>
            </a:r>
            <a:r>
              <a:rPr lang="en-US" dirty="0" smtClean="0"/>
              <a:t> 500, </a:t>
            </a:r>
            <a:r>
              <a:rPr lang="en-US" dirty="0" err="1" smtClean="0"/>
              <a:t>routières</a:t>
            </a:r>
            <a:r>
              <a:rPr lang="en-US" dirty="0" smtClean="0"/>
              <a:t> </a:t>
            </a:r>
            <a:r>
              <a:rPr lang="en-US" dirty="0" err="1" smtClean="0"/>
              <a:t>familiales</a:t>
            </a:r>
            <a:endParaRPr lang="en-US" dirty="0"/>
          </a:p>
        </p:txBody>
      </p:sp>
      <p:sp>
        <p:nvSpPr>
          <p:cNvPr id="8" name="Rectangle 7"/>
          <p:cNvSpPr/>
          <p:nvPr/>
        </p:nvSpPr>
        <p:spPr>
          <a:xfrm>
            <a:off x="5715000" y="4267200"/>
            <a:ext cx="2852063" cy="369332"/>
          </a:xfrm>
          <a:prstGeom prst="rect">
            <a:avLst/>
          </a:prstGeom>
        </p:spPr>
        <p:txBody>
          <a:bodyPr wrap="none">
            <a:spAutoFit/>
          </a:bodyPr>
          <a:lstStyle/>
          <a:p>
            <a:r>
              <a:rPr lang="en-US" dirty="0" err="1" smtClean="0"/>
              <a:t>Série</a:t>
            </a:r>
            <a:r>
              <a:rPr lang="en-US" dirty="0" smtClean="0"/>
              <a:t> 600, </a:t>
            </a:r>
            <a:r>
              <a:rPr lang="en-US" dirty="0" err="1" smtClean="0"/>
              <a:t>grandes</a:t>
            </a:r>
            <a:r>
              <a:rPr lang="en-US" dirty="0" smtClean="0"/>
              <a:t> </a:t>
            </a:r>
            <a:r>
              <a:rPr lang="en-US" dirty="0" err="1" smtClean="0"/>
              <a:t>routières</a:t>
            </a:r>
            <a:endParaRPr lang="en-US" dirty="0"/>
          </a:p>
        </p:txBody>
      </p:sp>
      <p:sp>
        <p:nvSpPr>
          <p:cNvPr id="11" name="Content Placeholder 2"/>
          <p:cNvSpPr txBox="1">
            <a:spLocks/>
          </p:cNvSpPr>
          <p:nvPr/>
        </p:nvSpPr>
        <p:spPr>
          <a:xfrm>
            <a:off x="990600" y="4724400"/>
            <a:ext cx="4953000" cy="1264440"/>
          </a:xfrm>
          <a:prstGeom prst="rect">
            <a:avLst/>
          </a:prstGeom>
        </p:spPr>
        <p:txBody>
          <a:bodyPr vert="horz">
            <a:normAutofit/>
          </a:bodyPr>
          <a:lstStyle/>
          <a:p>
            <a:pPr marL="411480" lvl="0" indent="-342900">
              <a:spcBef>
                <a:spcPts val="700"/>
              </a:spcBef>
              <a:buClr>
                <a:schemeClr val="tx2"/>
              </a:buClr>
              <a:buSzPct val="95000"/>
              <a:buFont typeface="Wingdings"/>
              <a:buChar char=""/>
              <a:defRPr/>
            </a:pPr>
            <a:r>
              <a:rPr lang="fr-FR" sz="2000" dirty="0" smtClean="0">
                <a:latin typeface="Franklin Gothic Book" pitchFamily="34" charset="0"/>
              </a:rPr>
              <a:t>Véhicules pour compétition</a:t>
            </a:r>
            <a:endParaRPr kumimoji="0" lang="fr-FR" sz="2000" b="0" i="0" u="none" strike="noStrike" kern="1200" cap="none" spc="0" normalizeH="0" baseline="0" noProof="0" dirty="0" smtClean="0">
              <a:ln>
                <a:noFill/>
              </a:ln>
              <a:solidFill>
                <a:schemeClr val="tx1"/>
              </a:solidFill>
              <a:effectLst/>
              <a:uLnTx/>
              <a:uFillTx/>
              <a:latin typeface="Franklin Gothic Book" pitchFamily="34" charset="0"/>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fr-FR" sz="2000" b="0" i="0" u="none" strike="noStrike" kern="1200" cap="none" spc="0" normalizeH="0" baseline="0" noProof="0" dirty="0" smtClean="0">
                <a:ln>
                  <a:noFill/>
                </a:ln>
                <a:solidFill>
                  <a:schemeClr val="tx1"/>
                </a:solidFill>
                <a:effectLst/>
                <a:uLnTx/>
                <a:uFillTx/>
                <a:latin typeface="Franklin Gothic Book" pitchFamily="34" charset="0"/>
                <a:ea typeface="+mn-ea"/>
                <a:cs typeface="+mn-cs"/>
              </a:rPr>
              <a:t>Véhicules utilitaires légers</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fr-FR" sz="2000" b="0" i="0" u="none" strike="noStrike" kern="1200" cap="none" spc="0" normalizeH="0" baseline="0" noProof="0" dirty="0" smtClean="0">
                <a:ln>
                  <a:noFill/>
                </a:ln>
                <a:solidFill>
                  <a:schemeClr val="tx1"/>
                </a:solidFill>
                <a:effectLst/>
                <a:uLnTx/>
                <a:uFillTx/>
                <a:latin typeface="Franklin Gothic Book" pitchFamily="34" charset="0"/>
                <a:ea typeface="+mn-ea"/>
                <a:cs typeface="+mn-cs"/>
              </a:rPr>
              <a:t>Véhicules militaires …</a:t>
            </a:r>
            <a:endParaRPr kumimoji="0" lang="en-US" sz="2000" b="0" i="0" u="none" strike="noStrike" kern="1200" cap="none" spc="0" normalizeH="0" baseline="0" noProof="0" dirty="0" smtClean="0">
              <a:ln>
                <a:noFill/>
              </a:ln>
              <a:solidFill>
                <a:schemeClr val="tx1"/>
              </a:solidFill>
              <a:effectLst/>
              <a:uLnTx/>
              <a:uFillTx/>
              <a:latin typeface="Franklin Gothic Book" pitchFamily="34" charset="0"/>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1"/>
          <p:cNvSpPr>
            <a:spLocks noGrp="1"/>
          </p:cNvSpPr>
          <p:nvPr>
            <p:ph type="title"/>
          </p:nvPr>
        </p:nvSpPr>
        <p:spPr>
          <a:xfrm>
            <a:off x="1600200" y="228600"/>
            <a:ext cx="6400800" cy="914400"/>
          </a:xfrm>
        </p:spPr>
        <p:txBody>
          <a:bodyPr/>
          <a:lstStyle/>
          <a:p>
            <a:pPr algn="ctr"/>
            <a:r>
              <a:rPr lang="en-US" sz="4400" b="1" dirty="0" err="1" smtClean="0">
                <a:solidFill>
                  <a:srgbClr val="C00000"/>
                </a:solidFill>
                <a:latin typeface="Franklin Gothic Book" pitchFamily="34" charset="0"/>
              </a:rPr>
              <a:t>Série</a:t>
            </a:r>
            <a:r>
              <a:rPr lang="en-US" sz="4400" b="1" dirty="0" smtClean="0">
                <a:solidFill>
                  <a:srgbClr val="C00000"/>
                </a:solidFill>
                <a:latin typeface="Franklin Gothic Book" pitchFamily="34" charset="0"/>
              </a:rPr>
              <a:t> - </a:t>
            </a:r>
            <a:r>
              <a:rPr lang="en-US" sz="4400" b="1" dirty="0" smtClean="0">
                <a:solidFill>
                  <a:srgbClr val="C00000"/>
                </a:solidFill>
                <a:latin typeface="Franklin Gothic Book" pitchFamily="34" charset="0"/>
              </a:rPr>
              <a:t>Peugeot</a:t>
            </a:r>
            <a:endParaRPr lang="en-US" sz="4400" dirty="0">
              <a:solidFill>
                <a:srgbClr val="C00000"/>
              </a:solidFill>
              <a:latin typeface="Franklin Gothic Book"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111.jpg"/>
          <p:cNvPicPr>
            <a:picLocks noChangeAspect="1"/>
          </p:cNvPicPr>
          <p:nvPr/>
        </p:nvPicPr>
        <p:blipFill>
          <a:blip r:embed="rId2"/>
          <a:stretch>
            <a:fillRect/>
          </a:stretch>
        </p:blipFill>
        <p:spPr>
          <a:xfrm>
            <a:off x="0" y="3657600"/>
            <a:ext cx="4495800" cy="2826735"/>
          </a:xfrm>
          <a:prstGeom prst="roundRect">
            <a:avLst/>
          </a:prstGeom>
        </p:spPr>
      </p:pic>
      <p:pic>
        <p:nvPicPr>
          <p:cNvPr id="7" name="Content Placeholder 6" descr="IAA_2013_(11148676005).jpg"/>
          <p:cNvPicPr>
            <a:picLocks noGrp="1" noChangeAspect="1"/>
          </p:cNvPicPr>
          <p:nvPr>
            <p:ph idx="1"/>
          </p:nvPr>
        </p:nvPicPr>
        <p:blipFill>
          <a:blip r:embed="rId3"/>
          <a:srcRect l="6694" t="19306" r="4473" b="17361"/>
          <a:stretch>
            <a:fillRect/>
          </a:stretch>
        </p:blipFill>
        <p:spPr>
          <a:xfrm rot="257636">
            <a:off x="3649903" y="2027562"/>
            <a:ext cx="5405560" cy="2567641"/>
          </a:xfrm>
          <a:prstGeom prst="roundRect">
            <a:avLst/>
          </a:prstGeom>
        </p:spPr>
      </p:pic>
      <p:sp>
        <p:nvSpPr>
          <p:cNvPr id="8" name="Rectangle 7"/>
          <p:cNvSpPr/>
          <p:nvPr/>
        </p:nvSpPr>
        <p:spPr>
          <a:xfrm rot="341064">
            <a:off x="5270384" y="4762262"/>
            <a:ext cx="2321469" cy="369332"/>
          </a:xfrm>
          <a:prstGeom prst="rect">
            <a:avLst/>
          </a:prstGeom>
        </p:spPr>
        <p:txBody>
          <a:bodyPr wrap="none">
            <a:spAutoFit/>
          </a:bodyPr>
          <a:lstStyle/>
          <a:p>
            <a:pPr algn="ctr" fontAlgn="base">
              <a:spcBef>
                <a:spcPct val="0"/>
              </a:spcBef>
              <a:spcAft>
                <a:spcPct val="0"/>
              </a:spcAft>
            </a:pPr>
            <a:r>
              <a:rPr lang="en-US" dirty="0" smtClean="0">
                <a:latin typeface="Comic Sans MS" pitchFamily="66" charset="0"/>
                <a:cs typeface="Arial" charset="0"/>
              </a:rPr>
              <a:t>Peugeot Onyx, 2012</a:t>
            </a:r>
          </a:p>
        </p:txBody>
      </p:sp>
      <p:sp>
        <p:nvSpPr>
          <p:cNvPr id="10" name="Rectangle 9"/>
          <p:cNvSpPr/>
          <p:nvPr/>
        </p:nvSpPr>
        <p:spPr>
          <a:xfrm>
            <a:off x="1143000" y="6096000"/>
            <a:ext cx="2398413" cy="369332"/>
          </a:xfrm>
          <a:prstGeom prst="rect">
            <a:avLst/>
          </a:prstGeom>
        </p:spPr>
        <p:txBody>
          <a:bodyPr wrap="none">
            <a:spAutoFit/>
          </a:bodyPr>
          <a:lstStyle/>
          <a:p>
            <a:pPr algn="ctr" fontAlgn="base">
              <a:spcBef>
                <a:spcPct val="0"/>
              </a:spcBef>
              <a:spcAft>
                <a:spcPct val="0"/>
              </a:spcAft>
            </a:pPr>
            <a:r>
              <a:rPr lang="en-US" dirty="0" smtClean="0">
                <a:solidFill>
                  <a:schemeClr val="bg1"/>
                </a:solidFill>
                <a:latin typeface="Comic Sans MS" pitchFamily="66" charset="0"/>
                <a:cs typeface="Arial" charset="0"/>
              </a:rPr>
              <a:t>Peugeot 601 en 1934</a:t>
            </a:r>
          </a:p>
        </p:txBody>
      </p:sp>
      <p:sp>
        <p:nvSpPr>
          <p:cNvPr id="12" name="Title 1"/>
          <p:cNvSpPr>
            <a:spLocks noGrp="1"/>
          </p:cNvSpPr>
          <p:nvPr>
            <p:ph type="title"/>
          </p:nvPr>
        </p:nvSpPr>
        <p:spPr>
          <a:xfrm>
            <a:off x="914400" y="152400"/>
            <a:ext cx="7772400" cy="914400"/>
          </a:xfrm>
        </p:spPr>
        <p:txBody>
          <a:bodyPr/>
          <a:lstStyle/>
          <a:p>
            <a:pPr algn="ctr"/>
            <a:r>
              <a:rPr lang="fr-FR" sz="4400" b="1" cap="small" dirty="0" smtClean="0">
                <a:solidFill>
                  <a:srgbClr val="FFFF99"/>
                </a:solidFill>
                <a:latin typeface="Comic Sans MS" pitchFamily="66" charset="0"/>
                <a:cs typeface="Arabic Typesetting" pitchFamily="66" charset="-78"/>
              </a:rPr>
              <a:t>Quelques </a:t>
            </a:r>
            <a:r>
              <a:rPr lang="en-US" sz="4400" b="1" cap="small" dirty="0" err="1" smtClean="0">
                <a:solidFill>
                  <a:srgbClr val="FFFF99"/>
                </a:solidFill>
                <a:latin typeface="Comic Sans MS" pitchFamily="66" charset="0"/>
                <a:cs typeface="Arabic Typesetting" pitchFamily="66" charset="-78"/>
              </a:rPr>
              <a:t>Modèles</a:t>
            </a:r>
            <a:r>
              <a:rPr lang="en-US" sz="4400" b="1" cap="small" dirty="0" smtClean="0">
                <a:solidFill>
                  <a:srgbClr val="FFFF99"/>
                </a:solidFill>
                <a:latin typeface="Comic Sans MS" pitchFamily="66" charset="0"/>
                <a:cs typeface="Arabic Typesetting" pitchFamily="66" charset="-78"/>
              </a:rPr>
              <a:t> </a:t>
            </a:r>
            <a:r>
              <a:rPr lang="en-US" sz="4400" b="1" cap="small" dirty="0" err="1" smtClean="0">
                <a:solidFill>
                  <a:srgbClr val="FFFF99"/>
                </a:solidFill>
                <a:latin typeface="Comic Sans MS" pitchFamily="66" charset="0"/>
                <a:cs typeface="Arabic Typesetting" pitchFamily="66" charset="-78"/>
              </a:rPr>
              <a:t>d'automobiles</a:t>
            </a:r>
            <a:r>
              <a:rPr lang="en-US" sz="4400" b="1" cap="small" dirty="0" smtClean="0">
                <a:solidFill>
                  <a:srgbClr val="FFFF99"/>
                </a:solidFill>
                <a:latin typeface="Comic Sans MS" pitchFamily="66" charset="0"/>
                <a:cs typeface="Arabic Typesetting" pitchFamily="66" charset="-78"/>
              </a:rPr>
              <a:t> Peugeot</a:t>
            </a:r>
            <a:endParaRPr lang="en-US" sz="4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pPr algn="ctr"/>
            <a:r>
              <a:rPr lang="fr-FR" sz="4400" b="1" cap="small" dirty="0" smtClean="0">
                <a:solidFill>
                  <a:srgbClr val="FFFF99"/>
                </a:solidFill>
                <a:latin typeface="Comic Sans MS" pitchFamily="66" charset="0"/>
                <a:cs typeface="Arabic Typesetting" pitchFamily="66" charset="-78"/>
              </a:rPr>
              <a:t>Quelques </a:t>
            </a:r>
            <a:r>
              <a:rPr lang="en-US" sz="4400" b="1" cap="small" dirty="0" err="1" smtClean="0">
                <a:solidFill>
                  <a:srgbClr val="FFFF99"/>
                </a:solidFill>
                <a:latin typeface="Comic Sans MS" pitchFamily="66" charset="0"/>
                <a:cs typeface="Arabic Typesetting" pitchFamily="66" charset="-78"/>
              </a:rPr>
              <a:t>Modèles</a:t>
            </a:r>
            <a:r>
              <a:rPr lang="en-US" sz="4400" b="1" cap="small" dirty="0" smtClean="0">
                <a:solidFill>
                  <a:srgbClr val="FFFF99"/>
                </a:solidFill>
                <a:latin typeface="Comic Sans MS" pitchFamily="66" charset="0"/>
                <a:cs typeface="Arabic Typesetting" pitchFamily="66" charset="-78"/>
              </a:rPr>
              <a:t> </a:t>
            </a:r>
            <a:r>
              <a:rPr lang="en-US" sz="4400" b="1" cap="small" dirty="0" err="1" smtClean="0">
                <a:solidFill>
                  <a:srgbClr val="FFFF99"/>
                </a:solidFill>
                <a:latin typeface="Comic Sans MS" pitchFamily="66" charset="0"/>
                <a:cs typeface="Arabic Typesetting" pitchFamily="66" charset="-78"/>
              </a:rPr>
              <a:t>d'automobiles</a:t>
            </a:r>
            <a:r>
              <a:rPr lang="en-US" sz="4400" b="1" cap="small" dirty="0" smtClean="0">
                <a:solidFill>
                  <a:srgbClr val="FFFF99"/>
                </a:solidFill>
                <a:latin typeface="Comic Sans MS" pitchFamily="66" charset="0"/>
                <a:cs typeface="Arabic Typesetting" pitchFamily="66" charset="-78"/>
              </a:rPr>
              <a:t> Peugeot</a:t>
            </a:r>
            <a:endParaRPr lang="en-US" sz="4400" dirty="0"/>
          </a:p>
        </p:txBody>
      </p:sp>
      <p:pic>
        <p:nvPicPr>
          <p:cNvPr id="4" name="Content Placeholder 3" descr="800px-Peugeot_407_Coupé_IAA_2005.JPG"/>
          <p:cNvPicPr>
            <a:picLocks noGrp="1" noChangeAspect="1"/>
          </p:cNvPicPr>
          <p:nvPr>
            <p:ph idx="1"/>
          </p:nvPr>
        </p:nvPicPr>
        <p:blipFill>
          <a:blip r:embed="rId2"/>
          <a:srcRect l="5173" t="5346" b="14461"/>
          <a:stretch>
            <a:fillRect/>
          </a:stretch>
        </p:blipFill>
        <p:spPr>
          <a:xfrm>
            <a:off x="381000" y="1828800"/>
            <a:ext cx="4953000" cy="2701636"/>
          </a:xfrm>
          <a:prstGeom prst="roundRect">
            <a:avLst/>
          </a:prstGeom>
        </p:spPr>
      </p:pic>
      <p:sp>
        <p:nvSpPr>
          <p:cNvPr id="5" name="Rectangle 4"/>
          <p:cNvSpPr/>
          <p:nvPr/>
        </p:nvSpPr>
        <p:spPr>
          <a:xfrm>
            <a:off x="1295400" y="4648200"/>
            <a:ext cx="2920992" cy="369332"/>
          </a:xfrm>
          <a:prstGeom prst="rect">
            <a:avLst/>
          </a:prstGeom>
        </p:spPr>
        <p:txBody>
          <a:bodyPr wrap="none">
            <a:spAutoFit/>
          </a:bodyPr>
          <a:lstStyle/>
          <a:p>
            <a:pPr algn="ctr" fontAlgn="base">
              <a:spcBef>
                <a:spcPct val="0"/>
              </a:spcBef>
              <a:spcAft>
                <a:spcPct val="0"/>
              </a:spcAft>
            </a:pPr>
            <a:r>
              <a:rPr lang="en-US" dirty="0" smtClean="0">
                <a:latin typeface="Comic Sans MS" pitchFamily="66" charset="0"/>
                <a:cs typeface="Arial" charset="0"/>
              </a:rPr>
              <a:t>Peugeot 407 Coupé, 2006</a:t>
            </a:r>
          </a:p>
        </p:txBody>
      </p:sp>
      <p:pic>
        <p:nvPicPr>
          <p:cNvPr id="6" name="Picture 5" descr="800px-11-09-04-iaa-by-RalfR-076.jpg"/>
          <p:cNvPicPr>
            <a:picLocks noChangeAspect="1"/>
          </p:cNvPicPr>
          <p:nvPr/>
        </p:nvPicPr>
        <p:blipFill>
          <a:blip r:embed="rId3">
            <a:lum bright="10000" contrast="10000"/>
          </a:blip>
          <a:srcRect l="5172" t="10390" b="9085"/>
          <a:stretch>
            <a:fillRect/>
          </a:stretch>
        </p:blipFill>
        <p:spPr>
          <a:xfrm rot="21184056">
            <a:off x="4324280" y="3881026"/>
            <a:ext cx="4505376" cy="2539394"/>
          </a:xfrm>
          <a:prstGeom prst="roundRect">
            <a:avLst/>
          </a:prstGeom>
        </p:spPr>
      </p:pic>
      <p:sp>
        <p:nvSpPr>
          <p:cNvPr id="7" name="Rectangle 6"/>
          <p:cNvSpPr/>
          <p:nvPr/>
        </p:nvSpPr>
        <p:spPr>
          <a:xfrm rot="21016549">
            <a:off x="6137829" y="6267532"/>
            <a:ext cx="2895343" cy="369332"/>
          </a:xfrm>
          <a:prstGeom prst="rect">
            <a:avLst/>
          </a:prstGeom>
        </p:spPr>
        <p:txBody>
          <a:bodyPr wrap="none">
            <a:spAutoFit/>
          </a:bodyPr>
          <a:lstStyle/>
          <a:p>
            <a:pPr algn="ctr" fontAlgn="base">
              <a:spcBef>
                <a:spcPct val="0"/>
              </a:spcBef>
              <a:spcAft>
                <a:spcPct val="0"/>
              </a:spcAft>
            </a:pPr>
            <a:r>
              <a:rPr lang="en-US" dirty="0" smtClean="0">
                <a:latin typeface="Comic Sans MS" pitchFamily="66" charset="0"/>
                <a:cs typeface="Arial" charset="0"/>
              </a:rPr>
              <a:t>Peugeot 508 </a:t>
            </a:r>
            <a:r>
              <a:rPr lang="en-US" smtClean="0">
                <a:latin typeface="Comic Sans MS" pitchFamily="66" charset="0"/>
                <a:cs typeface="Arial" charset="0"/>
              </a:rPr>
              <a:t>RXH Hybrid</a:t>
            </a:r>
            <a:endParaRPr lang="en-US" dirty="0" smtClean="0">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800px-Peugeot205Turbo16_1.JPG"/>
          <p:cNvPicPr>
            <a:picLocks noGrp="1" noChangeAspect="1"/>
          </p:cNvPicPr>
          <p:nvPr>
            <p:ph idx="1"/>
          </p:nvPr>
        </p:nvPicPr>
        <p:blipFill>
          <a:blip r:embed="rId2"/>
          <a:srcRect r="7523"/>
          <a:stretch>
            <a:fillRect/>
          </a:stretch>
        </p:blipFill>
        <p:spPr>
          <a:xfrm>
            <a:off x="228600" y="1905000"/>
            <a:ext cx="4079287" cy="3308350"/>
          </a:xfrm>
          <a:prstGeom prst="roundRect">
            <a:avLst/>
          </a:prstGeom>
        </p:spPr>
      </p:pic>
      <p:sp>
        <p:nvSpPr>
          <p:cNvPr id="4" name="Title 1"/>
          <p:cNvSpPr>
            <a:spLocks noGrp="1"/>
          </p:cNvSpPr>
          <p:nvPr>
            <p:ph type="title"/>
          </p:nvPr>
        </p:nvSpPr>
        <p:spPr>
          <a:xfrm>
            <a:off x="914400" y="152400"/>
            <a:ext cx="7772400" cy="914400"/>
          </a:xfrm>
        </p:spPr>
        <p:txBody>
          <a:bodyPr/>
          <a:lstStyle/>
          <a:p>
            <a:pPr algn="ctr"/>
            <a:r>
              <a:rPr lang="fr-FR" sz="4400" b="1" cap="small" dirty="0" smtClean="0">
                <a:solidFill>
                  <a:srgbClr val="FFFF99"/>
                </a:solidFill>
                <a:latin typeface="Comic Sans MS" pitchFamily="66" charset="0"/>
                <a:cs typeface="Arabic Typesetting" pitchFamily="66" charset="-78"/>
              </a:rPr>
              <a:t>Quelques </a:t>
            </a:r>
            <a:r>
              <a:rPr lang="en-US" sz="4400" b="1" cap="small" dirty="0" err="1" smtClean="0">
                <a:solidFill>
                  <a:srgbClr val="FFFF99"/>
                </a:solidFill>
                <a:latin typeface="Comic Sans MS" pitchFamily="66" charset="0"/>
                <a:cs typeface="Arabic Typesetting" pitchFamily="66" charset="-78"/>
              </a:rPr>
              <a:t>Modèles</a:t>
            </a:r>
            <a:r>
              <a:rPr lang="en-US" sz="4400" b="1" cap="small" dirty="0" smtClean="0">
                <a:solidFill>
                  <a:srgbClr val="FFFF99"/>
                </a:solidFill>
                <a:latin typeface="Comic Sans MS" pitchFamily="66" charset="0"/>
                <a:cs typeface="Arabic Typesetting" pitchFamily="66" charset="-78"/>
              </a:rPr>
              <a:t> </a:t>
            </a:r>
            <a:r>
              <a:rPr lang="en-US" sz="4400" b="1" cap="small" dirty="0" err="1" smtClean="0">
                <a:solidFill>
                  <a:srgbClr val="FFFF99"/>
                </a:solidFill>
                <a:latin typeface="Comic Sans MS" pitchFamily="66" charset="0"/>
                <a:cs typeface="Arabic Typesetting" pitchFamily="66" charset="-78"/>
              </a:rPr>
              <a:t>d'automobiles</a:t>
            </a:r>
            <a:r>
              <a:rPr lang="en-US" sz="4400" b="1" cap="small" dirty="0" smtClean="0">
                <a:solidFill>
                  <a:srgbClr val="FFFF99"/>
                </a:solidFill>
                <a:latin typeface="Comic Sans MS" pitchFamily="66" charset="0"/>
                <a:cs typeface="Arabic Typesetting" pitchFamily="66" charset="-78"/>
              </a:rPr>
              <a:t> Peugeot</a:t>
            </a:r>
            <a:endParaRPr lang="en-US" sz="4400" dirty="0"/>
          </a:p>
        </p:txBody>
      </p:sp>
      <p:sp>
        <p:nvSpPr>
          <p:cNvPr id="2049" name="Rectangle 1"/>
          <p:cNvSpPr>
            <a:spLocks noChangeArrowheads="1"/>
          </p:cNvSpPr>
          <p:nvPr/>
        </p:nvSpPr>
        <p:spPr bwMode="auto">
          <a:xfrm>
            <a:off x="381000" y="5410200"/>
            <a:ext cx="4038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omic Sans MS" pitchFamily="66" charset="0"/>
                <a:cs typeface="Arial" charset="0"/>
              </a:rPr>
              <a:t>Modèle</a:t>
            </a:r>
            <a:r>
              <a:rPr kumimoji="0" lang="en-US" sz="1800" b="0" i="0" u="none" strike="noStrike" cap="none" normalizeH="0" baseline="0" dirty="0" smtClean="0">
                <a:ln>
                  <a:noFill/>
                </a:ln>
                <a:solidFill>
                  <a:schemeClr val="tx1"/>
                </a:solidFill>
                <a:effectLst/>
                <a:latin typeface="Comic Sans MS" pitchFamily="66" charset="0"/>
                <a:cs typeface="Arial" charset="0"/>
              </a:rPr>
              <a:t> </a:t>
            </a:r>
            <a:r>
              <a:rPr kumimoji="0" lang="en-US" sz="1800" b="0" i="1" u="none" strike="noStrike" cap="none" normalizeH="0" baseline="0" dirty="0" smtClean="0">
                <a:ln>
                  <a:noFill/>
                </a:ln>
                <a:solidFill>
                  <a:schemeClr val="tx1"/>
                </a:solidFill>
                <a:effectLst/>
                <a:latin typeface="Comic Sans MS" pitchFamily="66" charset="0"/>
                <a:cs typeface="Arial" charset="0"/>
              </a:rPr>
              <a:t>Grand Raid 1987</a:t>
            </a:r>
            <a:r>
              <a:rPr kumimoji="0" lang="en-US" sz="1800" b="0" i="0" u="none" strike="noStrike" cap="none" normalizeH="0" baseline="0" dirty="0" smtClean="0">
                <a:ln>
                  <a:noFill/>
                </a:ln>
                <a:solidFill>
                  <a:schemeClr val="tx1"/>
                </a:solidFill>
                <a:effectLst/>
                <a:latin typeface="Comic Sans MS" pitchFamily="66" charset="0"/>
                <a:cs typeface="Arial" charset="0"/>
              </a:rPr>
              <a:t>, 3</a:t>
            </a:r>
            <a:r>
              <a:rPr kumimoji="0" lang="en-US" sz="1800" b="0" i="0" u="none" strike="noStrike" cap="none" normalizeH="0" baseline="30000" dirty="0" smtClean="0">
                <a:ln>
                  <a:noFill/>
                </a:ln>
                <a:solidFill>
                  <a:schemeClr val="tx1"/>
                </a:solidFill>
                <a:effectLst/>
                <a:latin typeface="Comic Sans MS" pitchFamily="66" charset="0"/>
                <a:cs typeface="Arial" charset="0"/>
              </a:rPr>
              <a:t>e</a:t>
            </a:r>
            <a:r>
              <a:rPr kumimoji="0" lang="en-US" sz="1800" b="0" i="0" u="none" strike="noStrike" cap="none" normalizeH="0" baseline="0" dirty="0" smtClean="0">
                <a:ln>
                  <a:noFill/>
                </a:ln>
                <a:solidFill>
                  <a:schemeClr val="tx1"/>
                </a:solidFill>
                <a:effectLst/>
                <a:latin typeface="Comic Sans MS" pitchFamily="66" charset="0"/>
                <a:cs typeface="Arial" charset="0"/>
              </a:rPr>
              <a:t> au</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cs typeface="Arial" charset="0"/>
              </a:rPr>
              <a:t> Paris-Dakar en 1989, 205 Turbo 16 </a:t>
            </a:r>
          </a:p>
        </p:txBody>
      </p:sp>
      <p:pic>
        <p:nvPicPr>
          <p:cNvPr id="7" name="Picture 6" descr="800px-Peugeot905_evo1ter_1993.jpg"/>
          <p:cNvPicPr>
            <a:picLocks noChangeAspect="1"/>
          </p:cNvPicPr>
          <p:nvPr/>
        </p:nvPicPr>
        <p:blipFill>
          <a:blip r:embed="rId3"/>
          <a:stretch>
            <a:fillRect/>
          </a:stretch>
        </p:blipFill>
        <p:spPr>
          <a:xfrm>
            <a:off x="4446568" y="2133600"/>
            <a:ext cx="4697432" cy="2853690"/>
          </a:xfrm>
          <a:prstGeom prst="roundRect">
            <a:avLst/>
          </a:prstGeom>
        </p:spPr>
      </p:pic>
      <p:sp>
        <p:nvSpPr>
          <p:cNvPr id="8" name="Rectangle 7"/>
          <p:cNvSpPr/>
          <p:nvPr/>
        </p:nvSpPr>
        <p:spPr>
          <a:xfrm>
            <a:off x="4572000" y="5181600"/>
            <a:ext cx="4572000" cy="646331"/>
          </a:xfrm>
          <a:prstGeom prst="rect">
            <a:avLst/>
          </a:prstGeom>
        </p:spPr>
        <p:txBody>
          <a:bodyPr>
            <a:spAutoFit/>
          </a:bodyPr>
          <a:lstStyle/>
          <a:p>
            <a:pPr algn="ctr" fontAlgn="base">
              <a:spcBef>
                <a:spcPct val="0"/>
              </a:spcBef>
              <a:spcAft>
                <a:spcPct val="0"/>
              </a:spcAft>
            </a:pPr>
            <a:r>
              <a:rPr lang="fr-FR" dirty="0" smtClean="0">
                <a:latin typeface="Comic Sans MS" pitchFamily="66" charset="0"/>
                <a:cs typeface="Arial" charset="0"/>
              </a:rPr>
              <a:t>Peugeot 905 victorieuse des 24 Heures du Mans en 1992 et 1993</a:t>
            </a:r>
            <a:endParaRPr lang="en-US" dirty="0" smtClean="0">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cap="small" dirty="0" err="1" smtClean="0">
                <a:solidFill>
                  <a:srgbClr val="FFFF99"/>
                </a:solidFill>
                <a:latin typeface="Comic Sans MS" pitchFamily="66" charset="0"/>
                <a:cs typeface="Arabic Typesetting" pitchFamily="66" charset="-78"/>
              </a:rPr>
              <a:t>Musée</a:t>
            </a:r>
            <a:r>
              <a:rPr lang="en-US" sz="4400" b="1" cap="small" dirty="0" smtClean="0">
                <a:solidFill>
                  <a:srgbClr val="FFFF99"/>
                </a:solidFill>
                <a:latin typeface="Comic Sans MS" pitchFamily="66" charset="0"/>
                <a:cs typeface="Arabic Typesetting" pitchFamily="66" charset="-78"/>
              </a:rPr>
              <a:t> Peugeot</a:t>
            </a:r>
            <a:r>
              <a:rPr lang="en-US" sz="4400" dirty="0" smtClean="0"/>
              <a:t/>
            </a:r>
            <a:br>
              <a:rPr lang="en-US" sz="4400" dirty="0" smtClean="0"/>
            </a:br>
            <a:endParaRPr lang="en-US" sz="4400" dirty="0"/>
          </a:p>
        </p:txBody>
      </p:sp>
      <p:sp>
        <p:nvSpPr>
          <p:cNvPr id="3" name="Content Placeholder 2"/>
          <p:cNvSpPr>
            <a:spLocks noGrp="1"/>
          </p:cNvSpPr>
          <p:nvPr>
            <p:ph idx="1"/>
          </p:nvPr>
        </p:nvSpPr>
        <p:spPr/>
        <p:txBody>
          <a:bodyPr>
            <a:normAutofit/>
          </a:bodyPr>
          <a:lstStyle/>
          <a:p>
            <a:r>
              <a:rPr lang="en-US" sz="2400" dirty="0" smtClean="0">
                <a:latin typeface="Calibri" pitchFamily="34" charset="0"/>
                <a:ea typeface="Verdana" pitchFamily="34" charset="0"/>
                <a:cs typeface="Arial" pitchFamily="34" charset="0"/>
              </a:rPr>
              <a:t>En 1988, le </a:t>
            </a:r>
            <a:r>
              <a:rPr lang="en-US" sz="2400" dirty="0" err="1" smtClean="0">
                <a:latin typeface="Calibri" pitchFamily="34" charset="0"/>
                <a:ea typeface="Verdana" pitchFamily="34" charset="0"/>
                <a:cs typeface="Arial" pitchFamily="34" charset="0"/>
              </a:rPr>
              <a:t>musée</a:t>
            </a:r>
            <a:r>
              <a:rPr lang="en-US" sz="2400" dirty="0" smtClean="0">
                <a:latin typeface="Calibri" pitchFamily="34" charset="0"/>
                <a:ea typeface="Verdana" pitchFamily="34" charset="0"/>
                <a:cs typeface="Arial" pitchFamily="34" charset="0"/>
              </a:rPr>
              <a:t> de </a:t>
            </a:r>
            <a:r>
              <a:rPr lang="en-US" sz="2400" dirty="0" err="1" smtClean="0">
                <a:latin typeface="Calibri" pitchFamily="34" charset="0"/>
                <a:ea typeface="Verdana" pitchFamily="34" charset="0"/>
                <a:cs typeface="Arial" pitchFamily="34" charset="0"/>
              </a:rPr>
              <a:t>l'Aventure</a:t>
            </a:r>
            <a:r>
              <a:rPr lang="en-US" sz="2400" dirty="0" smtClean="0">
                <a:latin typeface="Calibri" pitchFamily="34" charset="0"/>
                <a:ea typeface="Verdana" pitchFamily="34" charset="0"/>
                <a:cs typeface="Arial" pitchFamily="34" charset="0"/>
              </a:rPr>
              <a:t> Peugeot </a:t>
            </a:r>
            <a:r>
              <a:rPr lang="en-US" sz="2400" dirty="0" err="1" smtClean="0">
                <a:latin typeface="Calibri" pitchFamily="34" charset="0"/>
                <a:ea typeface="Verdana" pitchFamily="34" charset="0"/>
                <a:cs typeface="Arial" pitchFamily="34" charset="0"/>
              </a:rPr>
              <a:t>est</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fondé</a:t>
            </a:r>
            <a:r>
              <a:rPr lang="en-US" sz="2400" dirty="0" smtClean="0">
                <a:latin typeface="Calibri" pitchFamily="34" charset="0"/>
                <a:ea typeface="Verdana" pitchFamily="34" charset="0"/>
                <a:cs typeface="Arial" pitchFamily="34" charset="0"/>
              </a:rPr>
              <a:t> par la </a:t>
            </a:r>
            <a:r>
              <a:rPr lang="en-US" sz="2400" dirty="0" err="1" smtClean="0">
                <a:latin typeface="Calibri" pitchFamily="34" charset="0"/>
                <a:ea typeface="Verdana" pitchFamily="34" charset="0"/>
                <a:cs typeface="Arial" pitchFamily="34" charset="0"/>
              </a:rPr>
              <a:t>famille</a:t>
            </a:r>
            <a:r>
              <a:rPr lang="en-US" sz="2400" dirty="0" smtClean="0">
                <a:latin typeface="Calibri" pitchFamily="34" charset="0"/>
                <a:ea typeface="Verdana" pitchFamily="34" charset="0"/>
                <a:cs typeface="Arial" pitchFamily="34" charset="0"/>
              </a:rPr>
              <a:t> Peugeot </a:t>
            </a:r>
            <a:r>
              <a:rPr lang="en-US" sz="2400" dirty="0" err="1" smtClean="0">
                <a:latin typeface="Calibri" pitchFamily="34" charset="0"/>
                <a:ea typeface="Verdana" pitchFamily="34" charset="0"/>
                <a:cs typeface="Arial" pitchFamily="34" charset="0"/>
              </a:rPr>
              <a:t>sur</a:t>
            </a:r>
            <a:r>
              <a:rPr lang="en-US" sz="2400" dirty="0" smtClean="0">
                <a:latin typeface="Calibri" pitchFamily="34" charset="0"/>
                <a:ea typeface="Verdana" pitchFamily="34" charset="0"/>
                <a:cs typeface="Arial" pitchFamily="34" charset="0"/>
              </a:rPr>
              <a:t> son site </a:t>
            </a:r>
            <a:r>
              <a:rPr lang="en-US" sz="2400" dirty="0" err="1" smtClean="0">
                <a:latin typeface="Calibri" pitchFamily="34" charset="0"/>
                <a:ea typeface="Verdana" pitchFamily="34" charset="0"/>
                <a:cs typeface="Arial" pitchFamily="34" charset="0"/>
              </a:rPr>
              <a:t>industriel</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historique</a:t>
            </a:r>
            <a:r>
              <a:rPr lang="en-US" sz="2400" dirty="0" smtClean="0">
                <a:latin typeface="Calibri" pitchFamily="34" charset="0"/>
                <a:ea typeface="Verdana" pitchFamily="34" charset="0"/>
                <a:cs typeface="Arial" pitchFamily="34" charset="0"/>
              </a:rPr>
              <a:t> de </a:t>
            </a:r>
            <a:r>
              <a:rPr lang="en-US" sz="2400" dirty="0" err="1" smtClean="0">
                <a:latin typeface="Calibri" pitchFamily="34" charset="0"/>
                <a:ea typeface="Verdana" pitchFamily="34" charset="0"/>
                <a:cs typeface="Arial" pitchFamily="34" charset="0"/>
              </a:rPr>
              <a:t>l'usine</a:t>
            </a:r>
            <a:r>
              <a:rPr lang="en-US" sz="2400" dirty="0" smtClean="0">
                <a:latin typeface="Calibri" pitchFamily="34" charset="0"/>
                <a:ea typeface="Verdana" pitchFamily="34" charset="0"/>
                <a:cs typeface="Arial" pitchFamily="34" charset="0"/>
              </a:rPr>
              <a:t> de </a:t>
            </a:r>
            <a:r>
              <a:rPr lang="en-US" sz="2400" dirty="0" err="1" smtClean="0">
                <a:latin typeface="Calibri" pitchFamily="34" charset="0"/>
                <a:ea typeface="Verdana" pitchFamily="34" charset="0"/>
                <a:cs typeface="Arial" pitchFamily="34" charset="0"/>
              </a:rPr>
              <a:t>Sochaux</a:t>
            </a:r>
            <a:r>
              <a:rPr lang="en-US" sz="2400" dirty="0" smtClean="0">
                <a:latin typeface="Calibri" pitchFamily="34" charset="0"/>
                <a:ea typeface="Verdana" pitchFamily="34" charset="0"/>
                <a:cs typeface="Arial" pitchFamily="34" charset="0"/>
              </a:rPr>
              <a:t> en Franche-Comté avec plus de 100 000 </a:t>
            </a:r>
            <a:r>
              <a:rPr lang="en-US" sz="2400" dirty="0" err="1" smtClean="0">
                <a:latin typeface="Calibri" pitchFamily="34" charset="0"/>
                <a:ea typeface="Verdana" pitchFamily="34" charset="0"/>
                <a:cs typeface="Arial" pitchFamily="34" charset="0"/>
              </a:rPr>
              <a:t>visiteurs</a:t>
            </a:r>
            <a:r>
              <a:rPr lang="en-US" sz="2400" dirty="0" smtClean="0">
                <a:latin typeface="Calibri" pitchFamily="34" charset="0"/>
                <a:ea typeface="Verdana" pitchFamily="34" charset="0"/>
                <a:cs typeface="Arial" pitchFamily="34" charset="0"/>
              </a:rPr>
              <a:t> par an, 450 </a:t>
            </a:r>
            <a:r>
              <a:rPr lang="en-US" sz="2400" dirty="0" err="1" smtClean="0">
                <a:latin typeface="Calibri" pitchFamily="34" charset="0"/>
                <a:ea typeface="Verdana" pitchFamily="34" charset="0"/>
                <a:cs typeface="Arial" pitchFamily="34" charset="0"/>
              </a:rPr>
              <a:t>véhicules</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dont</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une</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centaine</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d'exposés</a:t>
            </a:r>
            <a:r>
              <a:rPr lang="en-US" sz="2400" dirty="0" smtClean="0">
                <a:latin typeface="Calibri" pitchFamily="34" charset="0"/>
                <a:ea typeface="Verdana" pitchFamily="34" charset="0"/>
                <a:cs typeface="Arial" pitchFamily="34" charset="0"/>
              </a:rPr>
              <a:t>, 300 cycles et </a:t>
            </a:r>
            <a:r>
              <a:rPr lang="en-US" sz="2400" dirty="0" err="1" smtClean="0">
                <a:latin typeface="Calibri" pitchFamily="34" charset="0"/>
                <a:ea typeface="Verdana" pitchFamily="34" charset="0"/>
                <a:cs typeface="Arial" pitchFamily="34" charset="0"/>
              </a:rPr>
              <a:t>motocycles</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dont</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une</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cinquantaine</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d'exposés</a:t>
            </a:r>
            <a:r>
              <a:rPr lang="en-US" sz="2400" dirty="0" smtClean="0">
                <a:latin typeface="Calibri" pitchFamily="34" charset="0"/>
                <a:ea typeface="Verdana" pitchFamily="34" charset="0"/>
                <a:cs typeface="Arial" pitchFamily="34" charset="0"/>
              </a:rPr>
              <a:t>, 3 000 </a:t>
            </a:r>
            <a:r>
              <a:rPr lang="en-US" sz="2400" dirty="0" err="1" smtClean="0">
                <a:latin typeface="Calibri" pitchFamily="34" charset="0"/>
                <a:ea typeface="Verdana" pitchFamily="34" charset="0"/>
                <a:cs typeface="Arial" pitchFamily="34" charset="0"/>
              </a:rPr>
              <a:t>objets</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estampillés</a:t>
            </a:r>
            <a:r>
              <a:rPr lang="en-US" sz="2400" dirty="0" smtClean="0">
                <a:latin typeface="Calibri" pitchFamily="34" charset="0"/>
                <a:ea typeface="Verdana" pitchFamily="34" charset="0"/>
                <a:cs typeface="Arial" pitchFamily="34" charset="0"/>
              </a:rPr>
              <a:t> à la </a:t>
            </a:r>
            <a:r>
              <a:rPr lang="en-US" sz="2400" dirty="0" err="1" smtClean="0">
                <a:latin typeface="Calibri" pitchFamily="34" charset="0"/>
                <a:ea typeface="Verdana" pitchFamily="34" charset="0"/>
                <a:cs typeface="Arial" pitchFamily="34" charset="0"/>
              </a:rPr>
              <a:t>marque</a:t>
            </a:r>
            <a:r>
              <a:rPr lang="en-US" sz="2400" dirty="0" smtClean="0">
                <a:latin typeface="Calibri" pitchFamily="34" charset="0"/>
                <a:ea typeface="Verdana" pitchFamily="34" charset="0"/>
                <a:cs typeface="Arial" pitchFamily="34" charset="0"/>
              </a:rPr>
              <a:t>, 45 000 m² </a:t>
            </a:r>
            <a:r>
              <a:rPr lang="en-US" sz="2400" dirty="0" err="1" smtClean="0">
                <a:latin typeface="Calibri" pitchFamily="34" charset="0"/>
                <a:ea typeface="Verdana" pitchFamily="34" charset="0"/>
                <a:cs typeface="Arial" pitchFamily="34" charset="0"/>
              </a:rPr>
              <a:t>d'exposition</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dont</a:t>
            </a:r>
            <a:r>
              <a:rPr lang="en-US" sz="2400" dirty="0" smtClean="0">
                <a:latin typeface="Calibri" pitchFamily="34" charset="0"/>
                <a:ea typeface="Verdana" pitchFamily="34" charset="0"/>
                <a:cs typeface="Arial" pitchFamily="34" charset="0"/>
              </a:rPr>
              <a:t> 10 000 m² </a:t>
            </a:r>
            <a:r>
              <a:rPr lang="en-US" sz="2400" dirty="0" err="1" smtClean="0">
                <a:latin typeface="Calibri" pitchFamily="34" charset="0"/>
                <a:ea typeface="Verdana" pitchFamily="34" charset="0"/>
                <a:cs typeface="Arial" pitchFamily="34" charset="0"/>
              </a:rPr>
              <a:t>ouverts</a:t>
            </a:r>
            <a:r>
              <a:rPr lang="en-US" sz="2400" dirty="0" smtClean="0">
                <a:latin typeface="Calibri" pitchFamily="34" charset="0"/>
                <a:ea typeface="Verdana" pitchFamily="34" charset="0"/>
                <a:cs typeface="Arial" pitchFamily="34" charset="0"/>
              </a:rPr>
              <a:t> au public et plus de 5 km </a:t>
            </a:r>
            <a:r>
              <a:rPr lang="en-US" sz="2400" dirty="0" err="1" smtClean="0">
                <a:latin typeface="Calibri" pitchFamily="34" charset="0"/>
                <a:ea typeface="Verdana" pitchFamily="34" charset="0"/>
                <a:cs typeface="Arial" pitchFamily="34" charset="0"/>
              </a:rPr>
              <a:t>d'archives</a:t>
            </a:r>
            <a:r>
              <a:rPr lang="en-US" sz="2400" dirty="0" smtClean="0">
                <a:latin typeface="Calibri" pitchFamily="34" charset="0"/>
                <a:ea typeface="Verdana" pitchFamily="34" charset="0"/>
                <a:cs typeface="Arial" pitchFamily="34" charset="0"/>
              </a:rPr>
              <a:t>.</a:t>
            </a:r>
            <a:endParaRPr lang="fr-FR" dirty="0" smtClean="0"/>
          </a:p>
          <a:p>
            <a:r>
              <a:rPr lang="fr-FR" sz="2400" dirty="0" smtClean="0">
                <a:latin typeface="Calibri" pitchFamily="34" charset="0"/>
                <a:ea typeface="Verdana" pitchFamily="34" charset="0"/>
                <a:cs typeface="Arial" pitchFamily="34" charset="0"/>
              </a:rPr>
              <a:t>Le musée accueille 80 000 visiteurs chaque année, dont un quart d'étrangers.</a:t>
            </a:r>
            <a:endParaRPr lang="en-US" sz="2400" dirty="0">
              <a:latin typeface="Calibri"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venture_Peugeot_Entrée.JPG"/>
          <p:cNvPicPr>
            <a:picLocks noGrp="1" noChangeAspect="1"/>
          </p:cNvPicPr>
          <p:nvPr>
            <p:ph idx="1"/>
          </p:nvPr>
        </p:nvPicPr>
        <p:blipFill>
          <a:blip r:embed="rId2" cstate="print"/>
          <a:stretch>
            <a:fillRect/>
          </a:stretch>
        </p:blipFill>
        <p:spPr>
          <a:xfrm>
            <a:off x="0" y="0"/>
            <a:ext cx="9144000" cy="6858000"/>
          </a:xfrm>
        </p:spPr>
      </p:pic>
      <p:sp>
        <p:nvSpPr>
          <p:cNvPr id="5" name="Rectangle 4"/>
          <p:cNvSpPr/>
          <p:nvPr/>
        </p:nvSpPr>
        <p:spPr>
          <a:xfrm>
            <a:off x="2362200" y="762000"/>
            <a:ext cx="6490879" cy="646331"/>
          </a:xfrm>
          <a:prstGeom prst="rect">
            <a:avLst/>
          </a:prstGeom>
        </p:spPr>
        <p:txBody>
          <a:bodyPr wrap="none">
            <a:spAutoFit/>
          </a:bodyPr>
          <a:lstStyle/>
          <a:p>
            <a:r>
              <a:rPr lang="fr-FR" sz="3600" dirty="0" smtClean="0">
                <a:solidFill>
                  <a:srgbClr val="FFFF99"/>
                </a:solidFill>
                <a:latin typeface="Comic Sans MS" pitchFamily="66" charset="0"/>
              </a:rPr>
              <a:t>Musée de l'Aventure Peugeot</a:t>
            </a:r>
            <a:endParaRPr lang="fr-FR" sz="3600" dirty="0">
              <a:solidFill>
                <a:srgbClr val="FFFF99"/>
              </a:solidFill>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ugeot-Onyx-Concept-car-actualite-01.jpg"/>
          <p:cNvPicPr>
            <a:picLocks noChangeAspect="1"/>
          </p:cNvPicPr>
          <p:nvPr/>
        </p:nvPicPr>
        <p:blipFill>
          <a:blip r:embed="rId2"/>
          <a:srcRect l="10317" t="9859" r="2462" b="9390"/>
          <a:stretch>
            <a:fillRect/>
          </a:stretch>
        </p:blipFill>
        <p:spPr>
          <a:xfrm>
            <a:off x="1600200" y="3352800"/>
            <a:ext cx="6172200" cy="2853813"/>
          </a:xfrm>
          <a:prstGeom prst="rect">
            <a:avLst/>
          </a:prstGeom>
          <a:ln>
            <a:noFill/>
          </a:ln>
          <a:effectLst>
            <a:outerShdw blurRad="292100" dist="139700" dir="2700000" algn="tl" rotWithShape="0">
              <a:srgbClr val="333333">
                <a:alpha val="65000"/>
              </a:srgbClr>
            </a:outerShdw>
            <a:softEdge rad="63500"/>
          </a:effectLst>
        </p:spPr>
      </p:pic>
      <p:sp>
        <p:nvSpPr>
          <p:cNvPr id="8" name="TextBox 7"/>
          <p:cNvSpPr txBox="1"/>
          <p:nvPr/>
        </p:nvSpPr>
        <p:spPr>
          <a:xfrm>
            <a:off x="533400" y="228600"/>
            <a:ext cx="8610600" cy="400110"/>
          </a:xfrm>
          <a:prstGeom prst="rect">
            <a:avLst/>
          </a:prstGeom>
          <a:noFill/>
        </p:spPr>
        <p:txBody>
          <a:bodyPr wrap="square" rtlCol="0">
            <a:spAutoFit/>
          </a:bodyPr>
          <a:lstStyle/>
          <a:p>
            <a:r>
              <a:rPr lang="en-US" sz="2000" dirty="0" err="1" smtClean="0">
                <a:solidFill>
                  <a:srgbClr val="FFFF99"/>
                </a:solidFill>
                <a:latin typeface="Times New Roman" pitchFamily="18" charset="0"/>
                <a:cs typeface="Times New Roman" pitchFamily="18" charset="0"/>
              </a:rPr>
              <a:t>Jelena</a:t>
            </a:r>
            <a:r>
              <a:rPr lang="en-US" sz="2000" dirty="0" smtClean="0">
                <a:solidFill>
                  <a:srgbClr val="FFFF99"/>
                </a:solidFill>
                <a:latin typeface="Times New Roman" pitchFamily="18" charset="0"/>
                <a:cs typeface="Times New Roman" pitchFamily="18" charset="0"/>
              </a:rPr>
              <a:t> </a:t>
            </a:r>
            <a:r>
              <a:rPr lang="en-US" sz="2000" dirty="0" err="1" smtClean="0">
                <a:solidFill>
                  <a:srgbClr val="FFFF99"/>
                </a:solidFill>
                <a:latin typeface="Times New Roman" pitchFamily="18" charset="0"/>
                <a:cs typeface="Times New Roman" pitchFamily="18" charset="0"/>
              </a:rPr>
              <a:t>Ivanović</a:t>
            </a:r>
            <a:r>
              <a:rPr lang="en-US" sz="2000" dirty="0" smtClean="0">
                <a:solidFill>
                  <a:srgbClr val="FFFF99"/>
                </a:solidFill>
                <a:latin typeface="Times New Roman" pitchFamily="18" charset="0"/>
                <a:cs typeface="Times New Roman" pitchFamily="18" charset="0"/>
              </a:rPr>
              <a:t> LO130141			</a:t>
            </a:r>
            <a:r>
              <a:rPr lang="en-US" sz="2000" dirty="0" smtClean="0">
                <a:solidFill>
                  <a:srgbClr val="FFFF99"/>
                </a:solidFill>
                <a:latin typeface="Times New Roman" pitchFamily="18" charset="0"/>
                <a:cs typeface="Times New Roman" pitchFamily="18" charset="0"/>
              </a:rPr>
              <a:t>Source</a:t>
            </a:r>
            <a:r>
              <a:rPr lang="en-US" sz="2000" dirty="0" smtClean="0">
                <a:solidFill>
                  <a:srgbClr val="FFFF99"/>
                </a:solidFill>
                <a:latin typeface="Times New Roman" pitchFamily="18" charset="0"/>
                <a:cs typeface="Times New Roman" pitchFamily="18" charset="0"/>
              </a:rPr>
              <a:t>: Wikipedia</a:t>
            </a:r>
          </a:p>
        </p:txBody>
      </p:sp>
      <p:sp>
        <p:nvSpPr>
          <p:cNvPr id="9" name="Rectangle 8"/>
          <p:cNvSpPr/>
          <p:nvPr/>
        </p:nvSpPr>
        <p:spPr>
          <a:xfrm rot="21415984">
            <a:off x="1632248" y="1495979"/>
            <a:ext cx="4684873" cy="132343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PEUGEOT</a:t>
            </a:r>
            <a:endPar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Picture 4" descr="Peugeot_logo2009.png"/>
          <p:cNvPicPr>
            <a:picLocks noChangeAspect="1"/>
          </p:cNvPicPr>
          <p:nvPr/>
        </p:nvPicPr>
        <p:blipFill>
          <a:blip r:embed="rId3"/>
          <a:srcRect l="23125" r="26672" b="27671"/>
          <a:stretch>
            <a:fillRect/>
          </a:stretch>
        </p:blipFill>
        <p:spPr>
          <a:xfrm rot="274923">
            <a:off x="6454317" y="1263340"/>
            <a:ext cx="1160517" cy="138623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0400"/>
            <a:ext cx="7772400" cy="914400"/>
          </a:xfrm>
        </p:spPr>
        <p:txBody>
          <a:bodyPr/>
          <a:lstStyle/>
          <a:p>
            <a:pPr algn="ctr"/>
            <a:r>
              <a:rPr lang="en-US" sz="4400" b="1" cap="small" dirty="0" err="1" smtClean="0">
                <a:solidFill>
                  <a:srgbClr val="FFFF99"/>
                </a:solidFill>
                <a:latin typeface="Comic Sans MS" pitchFamily="66" charset="0"/>
                <a:cs typeface="Arabic Typesetting" pitchFamily="66" charset="-78"/>
              </a:rPr>
              <a:t>Quelques</a:t>
            </a:r>
            <a:r>
              <a:rPr lang="en-US" sz="4400" b="1" cap="small" dirty="0" smtClean="0">
                <a:solidFill>
                  <a:srgbClr val="FFFF99"/>
                </a:solidFill>
                <a:latin typeface="Comic Sans MS" pitchFamily="66" charset="0"/>
                <a:cs typeface="Arabic Typesetting" pitchFamily="66" charset="-78"/>
              </a:rPr>
              <a:t> </a:t>
            </a:r>
            <a:r>
              <a:rPr lang="en-US" sz="4400" b="1" cap="small" dirty="0" err="1" smtClean="0">
                <a:solidFill>
                  <a:srgbClr val="FFFF99"/>
                </a:solidFill>
                <a:latin typeface="Comic Sans MS" pitchFamily="66" charset="0"/>
                <a:cs typeface="Arabic Typesetting" pitchFamily="66" charset="-78"/>
              </a:rPr>
              <a:t>vues</a:t>
            </a:r>
            <a:r>
              <a:rPr lang="en-US" sz="4400" b="1" cap="small" dirty="0" smtClean="0">
                <a:solidFill>
                  <a:srgbClr val="FFFF99"/>
                </a:solidFill>
                <a:latin typeface="Comic Sans MS" pitchFamily="66" charset="0"/>
                <a:cs typeface="Arabic Typesetting" pitchFamily="66" charset="-78"/>
              </a:rPr>
              <a:t> du </a:t>
            </a:r>
            <a:r>
              <a:rPr lang="en-US" sz="4400" b="1" cap="small" dirty="0" err="1" smtClean="0">
                <a:solidFill>
                  <a:srgbClr val="FFFF99"/>
                </a:solidFill>
                <a:latin typeface="Comic Sans MS" pitchFamily="66" charset="0"/>
                <a:cs typeface="Arabic Typesetting" pitchFamily="66" charset="-78"/>
              </a:rPr>
              <a:t>musée</a:t>
            </a:r>
            <a:endParaRPr lang="en-US" sz="4400" b="1" cap="small" dirty="0" smtClean="0">
              <a:solidFill>
                <a:srgbClr val="FFFF99"/>
              </a:solidFill>
              <a:latin typeface="Comic Sans MS" pitchFamily="66" charset="0"/>
              <a:cs typeface="Arabic Typesetting" pitchFamily="66" charset="-78"/>
            </a:endParaRPr>
          </a:p>
        </p:txBody>
      </p:sp>
      <p:pic>
        <p:nvPicPr>
          <p:cNvPr id="4" name="Content Placeholder 3" descr="aaaa.jpg"/>
          <p:cNvPicPr>
            <a:picLocks noGrp="1" noChangeAspect="1"/>
          </p:cNvPicPr>
          <p:nvPr>
            <p:ph idx="1"/>
          </p:nvPr>
        </p:nvPicPr>
        <p:blipFill>
          <a:blip r:embed="rId2"/>
          <a:stretch>
            <a:fillRect/>
          </a:stretch>
        </p:blipFill>
        <p:spPr>
          <a:xfrm>
            <a:off x="0" y="0"/>
            <a:ext cx="9144000" cy="3214218"/>
          </a:xfrm>
        </p:spPr>
      </p:pic>
      <p:pic>
        <p:nvPicPr>
          <p:cNvPr id="5" name="Picture 4" descr="aaaaaaaaaaaa.jpg"/>
          <p:cNvPicPr>
            <a:picLocks noChangeAspect="1"/>
          </p:cNvPicPr>
          <p:nvPr/>
        </p:nvPicPr>
        <p:blipFill>
          <a:blip r:embed="rId3"/>
          <a:stretch>
            <a:fillRect/>
          </a:stretch>
        </p:blipFill>
        <p:spPr>
          <a:xfrm>
            <a:off x="0" y="3998032"/>
            <a:ext cx="9144000" cy="285996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219200" y="762000"/>
          <a:ext cx="7162800" cy="5958840"/>
        </p:xfrm>
        <a:graphic>
          <a:graphicData uri="http://schemas.openxmlformats.org/drawingml/2006/table">
            <a:tbl>
              <a:tblPr>
                <a:tableStyleId>{69C7853C-536D-4A76-A0AE-DD22124D55A5}</a:tableStyleId>
              </a:tblPr>
              <a:tblGrid>
                <a:gridCol w="3358909"/>
                <a:gridCol w="3803891"/>
              </a:tblGrid>
              <a:tr h="107731">
                <a:tc>
                  <a:txBody>
                    <a:bodyPr/>
                    <a:lstStyle/>
                    <a:p>
                      <a:pPr algn="ctr">
                        <a:lnSpc>
                          <a:spcPct val="115000"/>
                        </a:lnSpc>
                        <a:spcAft>
                          <a:spcPts val="0"/>
                        </a:spcAft>
                      </a:pPr>
                      <a:r>
                        <a:rPr lang="fr-FR" sz="2000" b="1" dirty="0">
                          <a:latin typeface="Comic Sans MS" pitchFamily="66" charset="0"/>
                        </a:rPr>
                        <a:t>français</a:t>
                      </a:r>
                      <a:endParaRPr lang="en-US" sz="2000" b="1" dirty="0">
                        <a:latin typeface="Comic Sans MS" pitchFamily="66" charset="0"/>
                        <a:ea typeface="Times New Roman"/>
                        <a:cs typeface="Times New Roman"/>
                      </a:endParaRPr>
                    </a:p>
                  </a:txBody>
                  <a:tcPr marL="49851" marR="49851" marT="0" marB="0"/>
                </a:tc>
                <a:tc>
                  <a:txBody>
                    <a:bodyPr/>
                    <a:lstStyle/>
                    <a:p>
                      <a:pPr algn="ctr">
                        <a:lnSpc>
                          <a:spcPct val="115000"/>
                        </a:lnSpc>
                        <a:spcAft>
                          <a:spcPts val="0"/>
                        </a:spcAft>
                      </a:pPr>
                      <a:r>
                        <a:rPr lang="fr-FR" sz="2000" b="1" dirty="0">
                          <a:latin typeface="Comic Sans MS" pitchFamily="66" charset="0"/>
                        </a:rPr>
                        <a:t>serbe</a:t>
                      </a:r>
                      <a:endParaRPr lang="en-US" sz="2000" b="1" dirty="0">
                        <a:latin typeface="Comic Sans MS" pitchFamily="66" charset="0"/>
                        <a:ea typeface="Times New Roman"/>
                        <a:cs typeface="Times New Roman"/>
                      </a:endParaRPr>
                    </a:p>
                  </a:txBody>
                  <a:tcPr marL="49851" marR="49851" marT="0" marB="0"/>
                </a:tc>
              </a:tr>
              <a:tr h="3016469">
                <a:tc>
                  <a:txBody>
                    <a:bodyPr/>
                    <a:lstStyle/>
                    <a:p>
                      <a:pPr>
                        <a:lnSpc>
                          <a:spcPct val="115000"/>
                        </a:lnSpc>
                        <a:spcAft>
                          <a:spcPts val="0"/>
                        </a:spcAft>
                      </a:pPr>
                      <a:r>
                        <a:rPr lang="fr-FR" sz="2000" dirty="0"/>
                        <a:t>armoiries</a:t>
                      </a:r>
                      <a:endParaRPr lang="en-US" sz="2000" dirty="0"/>
                    </a:p>
                    <a:p>
                      <a:pPr>
                        <a:lnSpc>
                          <a:spcPct val="115000"/>
                        </a:lnSpc>
                        <a:spcAft>
                          <a:spcPts val="0"/>
                        </a:spcAft>
                      </a:pPr>
                      <a:r>
                        <a:rPr lang="fr-FR" sz="2000" dirty="0"/>
                        <a:t>collectionneur, m</a:t>
                      </a:r>
                      <a:endParaRPr lang="en-US" sz="2000" dirty="0"/>
                    </a:p>
                    <a:p>
                      <a:pPr>
                        <a:lnSpc>
                          <a:spcPct val="115000"/>
                        </a:lnSpc>
                        <a:spcAft>
                          <a:spcPts val="0"/>
                        </a:spcAft>
                      </a:pPr>
                      <a:r>
                        <a:rPr lang="fr-FR" sz="2000" dirty="0"/>
                        <a:t>complément, f</a:t>
                      </a:r>
                      <a:endParaRPr lang="en-US" sz="2000" dirty="0"/>
                    </a:p>
                    <a:p>
                      <a:pPr>
                        <a:lnSpc>
                          <a:spcPct val="115000"/>
                        </a:lnSpc>
                        <a:spcAft>
                          <a:spcPts val="0"/>
                        </a:spcAft>
                      </a:pPr>
                      <a:r>
                        <a:rPr lang="en-US" sz="2000" dirty="0" err="1"/>
                        <a:t>constructeur</a:t>
                      </a:r>
                      <a:r>
                        <a:rPr lang="en-US" sz="2000" dirty="0"/>
                        <a:t>, </a:t>
                      </a:r>
                      <a:r>
                        <a:rPr lang="en-US" sz="2000" dirty="0" smtClean="0"/>
                        <a:t>m</a:t>
                      </a:r>
                    </a:p>
                    <a:p>
                      <a:pPr marL="0" marR="0" indent="0" algn="l" defTabSz="914400" rtl="0" eaLnBrk="1" fontAlgn="auto" latinLnBrk="0" hangingPunct="1">
                        <a:lnSpc>
                          <a:spcPct val="115000"/>
                        </a:lnSpc>
                        <a:spcBef>
                          <a:spcPts val="0"/>
                        </a:spcBef>
                        <a:spcAft>
                          <a:spcPts val="0"/>
                        </a:spcAft>
                        <a:buClrTx/>
                        <a:buSzTx/>
                        <a:buFontTx/>
                        <a:buNone/>
                        <a:tabLst/>
                        <a:defRPr/>
                      </a:pPr>
                      <a:r>
                        <a:rPr kumimoji="0" lang="en-US" sz="2000" kern="1200" dirty="0" smtClean="0"/>
                        <a:t>dates </a:t>
                      </a:r>
                      <a:r>
                        <a:rPr kumimoji="0" lang="en-US" sz="2000" kern="1200" dirty="0" err="1" smtClean="0"/>
                        <a:t>clés</a:t>
                      </a:r>
                      <a:endParaRPr lang="en-US" sz="2000" dirty="0"/>
                    </a:p>
                    <a:p>
                      <a:pPr>
                        <a:lnSpc>
                          <a:spcPct val="115000"/>
                        </a:lnSpc>
                        <a:spcAft>
                          <a:spcPts val="0"/>
                        </a:spcAft>
                      </a:pPr>
                      <a:r>
                        <a:rPr lang="fr-FR" sz="2000" dirty="0"/>
                        <a:t>délaissement, m</a:t>
                      </a:r>
                      <a:endParaRPr lang="en-US" sz="2000" dirty="0"/>
                    </a:p>
                    <a:p>
                      <a:pPr>
                        <a:lnSpc>
                          <a:spcPct val="115000"/>
                        </a:lnSpc>
                        <a:spcAft>
                          <a:spcPts val="0"/>
                        </a:spcAft>
                      </a:pPr>
                      <a:r>
                        <a:rPr lang="fr-FR" sz="2000" dirty="0"/>
                        <a:t>déposé</a:t>
                      </a:r>
                      <a:endParaRPr lang="en-US" sz="2000" dirty="0"/>
                    </a:p>
                    <a:p>
                      <a:pPr>
                        <a:lnSpc>
                          <a:spcPct val="115000"/>
                        </a:lnSpc>
                        <a:spcAft>
                          <a:spcPts val="0"/>
                        </a:spcAft>
                      </a:pPr>
                      <a:r>
                        <a:rPr lang="fr-FR" sz="2000" dirty="0"/>
                        <a:t>développé</a:t>
                      </a:r>
                      <a:endParaRPr lang="en-US" sz="2000" dirty="0"/>
                    </a:p>
                    <a:p>
                      <a:pPr>
                        <a:lnSpc>
                          <a:spcPct val="115000"/>
                        </a:lnSpc>
                        <a:spcAft>
                          <a:spcPts val="0"/>
                        </a:spcAft>
                      </a:pPr>
                      <a:r>
                        <a:rPr lang="fr-FR" sz="2000" dirty="0"/>
                        <a:t>dissension, f</a:t>
                      </a:r>
                      <a:endParaRPr lang="en-US" sz="2000" dirty="0"/>
                    </a:p>
                    <a:p>
                      <a:pPr>
                        <a:lnSpc>
                          <a:spcPct val="115000"/>
                        </a:lnSpc>
                        <a:spcAft>
                          <a:spcPts val="0"/>
                        </a:spcAft>
                      </a:pPr>
                      <a:r>
                        <a:rPr lang="fr-FR" sz="2000" dirty="0"/>
                        <a:t>dureté des dents</a:t>
                      </a:r>
                      <a:endParaRPr lang="en-US" sz="2000" dirty="0"/>
                    </a:p>
                    <a:p>
                      <a:pPr>
                        <a:lnSpc>
                          <a:spcPct val="115000"/>
                        </a:lnSpc>
                        <a:spcAft>
                          <a:spcPts val="0"/>
                        </a:spcAft>
                      </a:pPr>
                      <a:r>
                        <a:rPr lang="fr-FR" sz="2000" dirty="0"/>
                        <a:t>également</a:t>
                      </a:r>
                      <a:endParaRPr lang="en-US" sz="2000" dirty="0"/>
                    </a:p>
                    <a:p>
                      <a:pPr>
                        <a:lnSpc>
                          <a:spcPct val="115000"/>
                        </a:lnSpc>
                        <a:spcAft>
                          <a:spcPts val="0"/>
                        </a:spcAft>
                      </a:pPr>
                      <a:r>
                        <a:rPr lang="fr-FR" sz="2000" dirty="0"/>
                        <a:t>empreinte, f </a:t>
                      </a:r>
                      <a:endParaRPr lang="en-US" sz="2000" dirty="0"/>
                    </a:p>
                    <a:p>
                      <a:pPr>
                        <a:lnSpc>
                          <a:spcPct val="115000"/>
                        </a:lnSpc>
                        <a:spcAft>
                          <a:spcPts val="0"/>
                        </a:spcAft>
                      </a:pPr>
                      <a:r>
                        <a:rPr lang="fr-FR" sz="2000" dirty="0"/>
                        <a:t>engouement, f</a:t>
                      </a:r>
                      <a:endParaRPr lang="en-US" sz="2000" dirty="0"/>
                    </a:p>
                    <a:p>
                      <a:pPr>
                        <a:lnSpc>
                          <a:spcPct val="115000"/>
                        </a:lnSpc>
                        <a:spcAft>
                          <a:spcPts val="0"/>
                        </a:spcAft>
                      </a:pPr>
                      <a:r>
                        <a:rPr lang="en-US" sz="2000" dirty="0" err="1"/>
                        <a:t>entreprise</a:t>
                      </a:r>
                      <a:r>
                        <a:rPr lang="en-US" sz="2000" dirty="0"/>
                        <a:t>, m</a:t>
                      </a:r>
                    </a:p>
                    <a:p>
                      <a:pPr>
                        <a:lnSpc>
                          <a:spcPct val="115000"/>
                        </a:lnSpc>
                        <a:spcAft>
                          <a:spcPts val="0"/>
                        </a:spcAft>
                      </a:pPr>
                      <a:r>
                        <a:rPr lang="fr-FR" sz="2000" dirty="0"/>
                        <a:t>estampille</a:t>
                      </a:r>
                      <a:endParaRPr lang="en-US" sz="2000" dirty="0"/>
                    </a:p>
                    <a:p>
                      <a:pPr>
                        <a:lnSpc>
                          <a:spcPct val="115000"/>
                        </a:lnSpc>
                        <a:spcAft>
                          <a:spcPts val="0"/>
                        </a:spcAft>
                      </a:pPr>
                      <a:r>
                        <a:rPr lang="fr-FR" sz="2000" dirty="0" smtClean="0"/>
                        <a:t>exposé</a:t>
                      </a:r>
                      <a:endParaRPr lang="en-US" sz="2000" dirty="0">
                        <a:latin typeface="Franklin Gothic Book" pitchFamily="34" charset="0"/>
                        <a:ea typeface="Times New Roman"/>
                        <a:cs typeface="Times New Roman"/>
                      </a:endParaRPr>
                    </a:p>
                  </a:txBody>
                  <a:tcPr marL="49851" marR="49851" marT="0" marB="0"/>
                </a:tc>
                <a:tc>
                  <a:txBody>
                    <a:bodyPr/>
                    <a:lstStyle/>
                    <a:p>
                      <a:pPr>
                        <a:lnSpc>
                          <a:spcPct val="115000"/>
                        </a:lnSpc>
                        <a:spcAft>
                          <a:spcPts val="0"/>
                        </a:spcAft>
                      </a:pPr>
                      <a:r>
                        <a:rPr lang="fr-FR" sz="2000" dirty="0" err="1"/>
                        <a:t>grb</a:t>
                      </a:r>
                      <a:endParaRPr lang="en-US" sz="2000" dirty="0"/>
                    </a:p>
                    <a:p>
                      <a:pPr>
                        <a:lnSpc>
                          <a:spcPct val="115000"/>
                        </a:lnSpc>
                        <a:spcAft>
                          <a:spcPts val="0"/>
                        </a:spcAft>
                      </a:pPr>
                      <a:r>
                        <a:rPr lang="fr-FR" sz="2000" dirty="0" err="1"/>
                        <a:t>kolekcionar</a:t>
                      </a:r>
                      <a:r>
                        <a:rPr lang="fr-FR" sz="2000" dirty="0"/>
                        <a:t>, </a:t>
                      </a:r>
                      <a:r>
                        <a:rPr lang="fr-FR" sz="2000" dirty="0" err="1"/>
                        <a:t>antikvar</a:t>
                      </a:r>
                      <a:r>
                        <a:rPr lang="fr-FR" sz="2000" dirty="0"/>
                        <a:t>, </a:t>
                      </a:r>
                      <a:r>
                        <a:rPr lang="fr-FR" sz="2000" dirty="0" err="1"/>
                        <a:t>sakupljač</a:t>
                      </a:r>
                      <a:endParaRPr lang="en-US" sz="2000" dirty="0"/>
                    </a:p>
                    <a:p>
                      <a:pPr>
                        <a:lnSpc>
                          <a:spcPct val="115000"/>
                        </a:lnSpc>
                        <a:spcAft>
                          <a:spcPts val="0"/>
                        </a:spcAft>
                      </a:pPr>
                      <a:r>
                        <a:rPr lang="fr-FR" sz="2000" dirty="0" err="1"/>
                        <a:t>dodatak</a:t>
                      </a:r>
                      <a:r>
                        <a:rPr lang="fr-FR" sz="2000" dirty="0"/>
                        <a:t>, </a:t>
                      </a:r>
                      <a:r>
                        <a:rPr lang="fr-FR" sz="2000" dirty="0" err="1"/>
                        <a:t>popunjavanje</a:t>
                      </a:r>
                      <a:endParaRPr lang="en-US" sz="2000" dirty="0"/>
                    </a:p>
                    <a:p>
                      <a:pPr>
                        <a:lnSpc>
                          <a:spcPct val="115000"/>
                        </a:lnSpc>
                        <a:spcAft>
                          <a:spcPts val="0"/>
                        </a:spcAft>
                      </a:pPr>
                      <a:r>
                        <a:rPr lang="fr-FR" sz="2000" dirty="0" err="1"/>
                        <a:t>graditelj</a:t>
                      </a:r>
                      <a:r>
                        <a:rPr lang="fr-FR" sz="2000" dirty="0"/>
                        <a:t>, </a:t>
                      </a:r>
                      <a:r>
                        <a:rPr lang="fr-FR" sz="2000" dirty="0" err="1" smtClean="0"/>
                        <a:t>gradilac</a:t>
                      </a:r>
                      <a:endParaRPr lang="fr-FR" sz="2000" dirty="0" smtClean="0"/>
                    </a:p>
                    <a:p>
                      <a:pPr>
                        <a:lnSpc>
                          <a:spcPct val="115000"/>
                        </a:lnSpc>
                        <a:spcAft>
                          <a:spcPts val="0"/>
                        </a:spcAft>
                      </a:pPr>
                      <a:r>
                        <a:rPr lang="en-US" sz="2000" dirty="0" err="1" smtClean="0"/>
                        <a:t>ključni</a:t>
                      </a:r>
                      <a:r>
                        <a:rPr lang="en-US" sz="2000" dirty="0" smtClean="0"/>
                        <a:t> </a:t>
                      </a:r>
                      <a:r>
                        <a:rPr lang="en-US" sz="2000" dirty="0" err="1" smtClean="0"/>
                        <a:t>datumi</a:t>
                      </a:r>
                      <a:endParaRPr lang="en-US" sz="2000" dirty="0"/>
                    </a:p>
                    <a:p>
                      <a:pPr>
                        <a:lnSpc>
                          <a:spcPct val="115000"/>
                        </a:lnSpc>
                        <a:spcAft>
                          <a:spcPts val="0"/>
                        </a:spcAft>
                      </a:pPr>
                      <a:r>
                        <a:rPr lang="fr-FR" sz="2000" dirty="0" err="1"/>
                        <a:t>napuštanje</a:t>
                      </a:r>
                      <a:r>
                        <a:rPr lang="fr-FR" sz="2000" dirty="0"/>
                        <a:t>, </a:t>
                      </a:r>
                      <a:r>
                        <a:rPr lang="fr-FR" sz="2000" dirty="0" err="1"/>
                        <a:t>ostavljanje</a:t>
                      </a:r>
                      <a:endParaRPr lang="en-US" sz="2000" dirty="0"/>
                    </a:p>
                    <a:p>
                      <a:pPr>
                        <a:lnSpc>
                          <a:spcPct val="115000"/>
                        </a:lnSpc>
                        <a:spcAft>
                          <a:spcPts val="0"/>
                        </a:spcAft>
                      </a:pPr>
                      <a:r>
                        <a:rPr lang="fr-FR" sz="2000" dirty="0" err="1"/>
                        <a:t>uložen</a:t>
                      </a:r>
                      <a:endParaRPr lang="en-US" sz="2000" dirty="0"/>
                    </a:p>
                    <a:p>
                      <a:pPr>
                        <a:lnSpc>
                          <a:spcPct val="115000"/>
                        </a:lnSpc>
                        <a:spcAft>
                          <a:spcPts val="0"/>
                        </a:spcAft>
                      </a:pPr>
                      <a:r>
                        <a:rPr lang="fr-FR" sz="2000" dirty="0" err="1"/>
                        <a:t>razvijen</a:t>
                      </a:r>
                      <a:r>
                        <a:rPr lang="fr-FR" sz="2000" dirty="0"/>
                        <a:t>, </a:t>
                      </a:r>
                      <a:r>
                        <a:rPr lang="fr-FR" sz="2000" dirty="0" err="1"/>
                        <a:t>razrađen</a:t>
                      </a:r>
                      <a:endParaRPr lang="en-US" sz="2000" dirty="0"/>
                    </a:p>
                    <a:p>
                      <a:pPr>
                        <a:lnSpc>
                          <a:spcPct val="115000"/>
                        </a:lnSpc>
                        <a:spcAft>
                          <a:spcPts val="0"/>
                        </a:spcAft>
                      </a:pPr>
                      <a:r>
                        <a:rPr lang="fr-FR" sz="2000" dirty="0" err="1"/>
                        <a:t>nesuglasica</a:t>
                      </a:r>
                      <a:r>
                        <a:rPr lang="fr-FR" sz="2000" dirty="0"/>
                        <a:t>, </a:t>
                      </a:r>
                      <a:r>
                        <a:rPr lang="fr-FR" sz="2000" dirty="0" err="1"/>
                        <a:t>svađa</a:t>
                      </a:r>
                      <a:r>
                        <a:rPr lang="fr-FR" sz="2000" dirty="0"/>
                        <a:t>, </a:t>
                      </a:r>
                      <a:r>
                        <a:rPr lang="fr-FR" sz="2000" dirty="0" err="1"/>
                        <a:t>razdor</a:t>
                      </a:r>
                      <a:endParaRPr lang="en-US" sz="2000" dirty="0"/>
                    </a:p>
                    <a:p>
                      <a:pPr>
                        <a:lnSpc>
                          <a:spcPct val="115000"/>
                        </a:lnSpc>
                        <a:spcAft>
                          <a:spcPts val="0"/>
                        </a:spcAft>
                      </a:pPr>
                      <a:r>
                        <a:rPr lang="fr-FR" sz="2000" dirty="0" err="1"/>
                        <a:t>tvrdoća</a:t>
                      </a:r>
                      <a:r>
                        <a:rPr lang="fr-FR" sz="2000" dirty="0"/>
                        <a:t> </a:t>
                      </a:r>
                      <a:r>
                        <a:rPr lang="fr-FR" sz="2000" dirty="0" err="1"/>
                        <a:t>zuba</a:t>
                      </a:r>
                      <a:endParaRPr lang="en-US" sz="2000" dirty="0"/>
                    </a:p>
                    <a:p>
                      <a:pPr>
                        <a:lnSpc>
                          <a:spcPct val="115000"/>
                        </a:lnSpc>
                        <a:spcAft>
                          <a:spcPts val="0"/>
                        </a:spcAft>
                      </a:pPr>
                      <a:r>
                        <a:rPr lang="fr-FR" sz="2000" dirty="0" err="1"/>
                        <a:t>jednako</a:t>
                      </a:r>
                      <a:r>
                        <a:rPr lang="fr-FR" sz="2000" dirty="0"/>
                        <a:t>, </a:t>
                      </a:r>
                      <a:r>
                        <a:rPr lang="fr-FR" sz="2000" dirty="0" err="1"/>
                        <a:t>isto</a:t>
                      </a:r>
                      <a:r>
                        <a:rPr lang="fr-FR" sz="2000" dirty="0"/>
                        <a:t> </a:t>
                      </a:r>
                      <a:r>
                        <a:rPr lang="fr-FR" sz="2000" dirty="0" err="1"/>
                        <a:t>tako</a:t>
                      </a:r>
                      <a:r>
                        <a:rPr lang="fr-FR" sz="2000" dirty="0"/>
                        <a:t>, </a:t>
                      </a:r>
                      <a:r>
                        <a:rPr lang="fr-FR" sz="2000" dirty="0" err="1"/>
                        <a:t>takođe</a:t>
                      </a:r>
                      <a:endParaRPr lang="en-US" sz="2000" dirty="0"/>
                    </a:p>
                    <a:p>
                      <a:pPr>
                        <a:lnSpc>
                          <a:spcPct val="115000"/>
                        </a:lnSpc>
                        <a:spcAft>
                          <a:spcPts val="0"/>
                        </a:spcAft>
                      </a:pPr>
                      <a:r>
                        <a:rPr lang="fr-FR" sz="2000" dirty="0" err="1"/>
                        <a:t>otisak</a:t>
                      </a:r>
                      <a:r>
                        <a:rPr lang="fr-FR" sz="2000" dirty="0"/>
                        <a:t>, </a:t>
                      </a:r>
                      <a:r>
                        <a:rPr lang="fr-FR" sz="2000" dirty="0" err="1"/>
                        <a:t>znak</a:t>
                      </a:r>
                      <a:endParaRPr lang="en-US" sz="2000" dirty="0"/>
                    </a:p>
                    <a:p>
                      <a:pPr>
                        <a:lnSpc>
                          <a:spcPct val="115000"/>
                        </a:lnSpc>
                        <a:spcAft>
                          <a:spcPts val="0"/>
                        </a:spcAft>
                      </a:pPr>
                      <a:r>
                        <a:rPr lang="fr-FR" sz="2000" dirty="0" err="1"/>
                        <a:t>zanos</a:t>
                      </a:r>
                      <a:r>
                        <a:rPr lang="fr-FR" sz="2000" dirty="0"/>
                        <a:t>, </a:t>
                      </a:r>
                      <a:r>
                        <a:rPr lang="fr-FR" sz="2000" dirty="0" err="1"/>
                        <a:t>zaljubljenost</a:t>
                      </a:r>
                      <a:endParaRPr lang="en-US" sz="2000" dirty="0"/>
                    </a:p>
                    <a:p>
                      <a:pPr>
                        <a:lnSpc>
                          <a:spcPct val="115000"/>
                        </a:lnSpc>
                        <a:spcAft>
                          <a:spcPts val="0"/>
                        </a:spcAft>
                      </a:pPr>
                      <a:r>
                        <a:rPr lang="fr-FR" sz="2000" dirty="0" err="1"/>
                        <a:t>firma</a:t>
                      </a:r>
                      <a:endParaRPr lang="en-US" sz="2000" dirty="0"/>
                    </a:p>
                    <a:p>
                      <a:pPr>
                        <a:lnSpc>
                          <a:spcPct val="115000"/>
                        </a:lnSpc>
                        <a:spcAft>
                          <a:spcPts val="0"/>
                        </a:spcAft>
                      </a:pPr>
                      <a:r>
                        <a:rPr lang="fr-FR" sz="2000" dirty="0" err="1"/>
                        <a:t>žig</a:t>
                      </a:r>
                      <a:r>
                        <a:rPr lang="fr-FR" sz="2000" dirty="0"/>
                        <a:t>, </a:t>
                      </a:r>
                      <a:r>
                        <a:rPr lang="fr-FR" sz="2000" dirty="0" err="1"/>
                        <a:t>znak</a:t>
                      </a:r>
                      <a:endParaRPr lang="en-US" sz="2000" dirty="0"/>
                    </a:p>
                    <a:p>
                      <a:pPr>
                        <a:lnSpc>
                          <a:spcPct val="115000"/>
                        </a:lnSpc>
                        <a:spcAft>
                          <a:spcPts val="0"/>
                        </a:spcAft>
                      </a:pPr>
                      <a:r>
                        <a:rPr lang="fr-FR" sz="2000" dirty="0" err="1"/>
                        <a:t>eksponiran</a:t>
                      </a:r>
                      <a:r>
                        <a:rPr lang="fr-FR" sz="2000" dirty="0"/>
                        <a:t>, </a:t>
                      </a:r>
                      <a:r>
                        <a:rPr lang="fr-FR" sz="2000" dirty="0" err="1" smtClean="0"/>
                        <a:t>izložen</a:t>
                      </a:r>
                      <a:endParaRPr lang="fr-FR" sz="2000" dirty="0" smtClean="0">
                        <a:latin typeface="Franklin Gothic Book" pitchFamily="34" charset="0"/>
                        <a:ea typeface="Times New Roman"/>
                        <a:cs typeface="Times New Roman"/>
                      </a:endParaRPr>
                    </a:p>
                  </a:txBody>
                  <a:tcPr marL="49851" marR="49851" marT="0" marB="0"/>
                </a:tc>
              </a:tr>
            </a:tbl>
          </a:graphicData>
        </a:graphic>
      </p:graphicFrame>
      <p:sp>
        <p:nvSpPr>
          <p:cNvPr id="6" name="Наслов 1"/>
          <p:cNvSpPr>
            <a:spLocks noGrp="1"/>
          </p:cNvSpPr>
          <p:nvPr>
            <p:ph type="title"/>
          </p:nvPr>
        </p:nvSpPr>
        <p:spPr>
          <a:xfrm>
            <a:off x="838200" y="152400"/>
            <a:ext cx="7772400" cy="914400"/>
          </a:xfrm>
        </p:spPr>
        <p:txBody>
          <a:bodyPr/>
          <a:lstStyle/>
          <a:p>
            <a:pPr algn="ctr"/>
            <a:r>
              <a:rPr lang="sr-Latn-R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Vocabulaire</a:t>
            </a:r>
            <a:endPar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52600" y="228600"/>
          <a:ext cx="6096000" cy="6379464"/>
        </p:xfrm>
        <a:graphic>
          <a:graphicData uri="http://schemas.openxmlformats.org/drawingml/2006/table">
            <a:tbl>
              <a:tblPr>
                <a:tableStyleId>{69C7853C-536D-4A76-A0AE-DD22124D55A5}</a:tableStyleId>
              </a:tblPr>
              <a:tblGrid>
                <a:gridCol w="3048000"/>
                <a:gridCol w="3048000"/>
              </a:tblGrid>
              <a:tr h="168005">
                <a:tc>
                  <a:txBody>
                    <a:bodyPr/>
                    <a:lstStyle/>
                    <a:p>
                      <a:pPr algn="ctr">
                        <a:lnSpc>
                          <a:spcPct val="115000"/>
                        </a:lnSpc>
                        <a:spcAft>
                          <a:spcPts val="0"/>
                        </a:spcAft>
                      </a:pPr>
                      <a:r>
                        <a:rPr lang="fr-FR" sz="2400" b="1" dirty="0">
                          <a:latin typeface="Comic Sans MS" pitchFamily="66" charset="0"/>
                        </a:rPr>
                        <a:t>français</a:t>
                      </a:r>
                      <a:endParaRPr lang="en-US" sz="2400" b="1" dirty="0">
                        <a:latin typeface="Comic Sans MS" pitchFamily="66" charset="0"/>
                        <a:ea typeface="Times New Roman"/>
                        <a:cs typeface="Times New Roman"/>
                      </a:endParaRPr>
                    </a:p>
                  </a:txBody>
                  <a:tcPr marL="59765" marR="59765" marT="0" marB="0"/>
                </a:tc>
                <a:tc>
                  <a:txBody>
                    <a:bodyPr/>
                    <a:lstStyle/>
                    <a:p>
                      <a:pPr algn="ctr">
                        <a:lnSpc>
                          <a:spcPct val="115000"/>
                        </a:lnSpc>
                        <a:spcAft>
                          <a:spcPts val="0"/>
                        </a:spcAft>
                      </a:pPr>
                      <a:r>
                        <a:rPr lang="en-US" sz="2400" b="1" dirty="0" err="1">
                          <a:latin typeface="Comic Sans MS" pitchFamily="66" charset="0"/>
                        </a:rPr>
                        <a:t>serbe</a:t>
                      </a:r>
                      <a:endParaRPr lang="en-US" sz="2400" b="1" dirty="0">
                        <a:latin typeface="Comic Sans MS" pitchFamily="66" charset="0"/>
                        <a:ea typeface="Times New Roman"/>
                        <a:cs typeface="Times New Roman"/>
                      </a:endParaRPr>
                    </a:p>
                  </a:txBody>
                  <a:tcPr marL="59765" marR="59765" marT="0" marB="0"/>
                </a:tc>
              </a:tr>
              <a:tr h="2184068">
                <a:tc>
                  <a:txBody>
                    <a:bodyPr/>
                    <a:lstStyle/>
                    <a:p>
                      <a:pPr>
                        <a:lnSpc>
                          <a:spcPct val="115000"/>
                        </a:lnSpc>
                        <a:spcAft>
                          <a:spcPts val="0"/>
                        </a:spcAft>
                      </a:pPr>
                      <a:r>
                        <a:rPr lang="fr-FR" sz="2000" dirty="0"/>
                        <a:t>fabrication, f</a:t>
                      </a:r>
                      <a:endParaRPr lang="en-US" sz="2000" dirty="0"/>
                    </a:p>
                    <a:p>
                      <a:pPr>
                        <a:lnSpc>
                          <a:spcPct val="115000"/>
                        </a:lnSpc>
                        <a:spcAft>
                          <a:spcPts val="0"/>
                        </a:spcAft>
                      </a:pPr>
                      <a:r>
                        <a:rPr lang="fr-FR" sz="2000" dirty="0" smtClean="0"/>
                        <a:t>fortement</a:t>
                      </a:r>
                    </a:p>
                    <a:p>
                      <a:pPr marL="0" marR="0" indent="0" algn="l" defTabSz="914400" rtl="0" eaLnBrk="1" fontAlgn="auto" latinLnBrk="0" hangingPunct="1">
                        <a:lnSpc>
                          <a:spcPct val="115000"/>
                        </a:lnSpc>
                        <a:spcBef>
                          <a:spcPts val="0"/>
                        </a:spcBef>
                        <a:spcAft>
                          <a:spcPts val="0"/>
                        </a:spcAft>
                        <a:buClrTx/>
                        <a:buSzTx/>
                        <a:buFontTx/>
                        <a:buNone/>
                        <a:tabLst/>
                        <a:defRPr/>
                      </a:pPr>
                      <a:r>
                        <a:rPr kumimoji="0" lang="en-US" sz="2000" kern="1200" dirty="0" err="1" smtClean="0"/>
                        <a:t>fondateur</a:t>
                      </a:r>
                      <a:r>
                        <a:rPr kumimoji="0" lang="en-US" sz="2000" kern="1200" dirty="0" smtClean="0"/>
                        <a:t>,</a:t>
                      </a:r>
                      <a:r>
                        <a:rPr kumimoji="0" lang="en-US" sz="2000" kern="1200" baseline="0" dirty="0" smtClean="0"/>
                        <a:t> m</a:t>
                      </a:r>
                      <a:endParaRPr lang="en-US" sz="2000" dirty="0"/>
                    </a:p>
                    <a:p>
                      <a:pPr>
                        <a:lnSpc>
                          <a:spcPct val="115000"/>
                        </a:lnSpc>
                        <a:spcAft>
                          <a:spcPts val="0"/>
                        </a:spcAft>
                      </a:pPr>
                      <a:r>
                        <a:rPr lang="fr-FR" sz="2000" dirty="0"/>
                        <a:t>gamme, f</a:t>
                      </a:r>
                      <a:endParaRPr lang="en-US" sz="2000" dirty="0"/>
                    </a:p>
                    <a:p>
                      <a:pPr>
                        <a:lnSpc>
                          <a:spcPct val="115000"/>
                        </a:lnSpc>
                        <a:spcAft>
                          <a:spcPts val="0"/>
                        </a:spcAft>
                      </a:pPr>
                      <a:r>
                        <a:rPr lang="fr-FR" sz="2000" dirty="0"/>
                        <a:t>graveur, </a:t>
                      </a:r>
                      <a:r>
                        <a:rPr lang="fr-FR" sz="2000" dirty="0" smtClean="0"/>
                        <a:t>m</a:t>
                      </a:r>
                    </a:p>
                    <a:p>
                      <a:pPr>
                        <a:lnSpc>
                          <a:spcPct val="115000"/>
                        </a:lnSpc>
                        <a:spcAft>
                          <a:spcPts val="0"/>
                        </a:spcAft>
                      </a:pPr>
                      <a:r>
                        <a:rPr lang="fr-FR" sz="2000" dirty="0" smtClean="0"/>
                        <a:t>logo</a:t>
                      </a:r>
                      <a:endParaRPr lang="en-US" sz="2000" dirty="0"/>
                    </a:p>
                    <a:p>
                      <a:pPr>
                        <a:lnSpc>
                          <a:spcPct val="115000"/>
                        </a:lnSpc>
                        <a:spcAft>
                          <a:spcPts val="0"/>
                        </a:spcAft>
                      </a:pPr>
                      <a:r>
                        <a:rPr lang="fr-FR" sz="2000" dirty="0"/>
                        <a:t>l'entreprise </a:t>
                      </a:r>
                      <a:r>
                        <a:rPr lang="fr-FR" sz="2000" dirty="0" smtClean="0"/>
                        <a:t>familiale</a:t>
                      </a:r>
                      <a:endParaRPr lang="en-US" sz="2000" dirty="0"/>
                    </a:p>
                    <a:p>
                      <a:pPr>
                        <a:lnSpc>
                          <a:spcPct val="115000"/>
                        </a:lnSpc>
                        <a:spcAft>
                          <a:spcPts val="0"/>
                        </a:spcAft>
                      </a:pPr>
                      <a:r>
                        <a:rPr lang="fr-FR" sz="2000" dirty="0"/>
                        <a:t>moulins de table</a:t>
                      </a:r>
                      <a:endParaRPr lang="en-US" sz="2000" dirty="0"/>
                    </a:p>
                    <a:p>
                      <a:pPr>
                        <a:lnSpc>
                          <a:spcPct val="115000"/>
                        </a:lnSpc>
                        <a:spcAft>
                          <a:spcPts val="0"/>
                        </a:spcAft>
                      </a:pPr>
                      <a:r>
                        <a:rPr lang="fr-FR" sz="2000" dirty="0"/>
                        <a:t>orfèvre</a:t>
                      </a:r>
                      <a:endParaRPr lang="en-US" sz="2000" dirty="0"/>
                    </a:p>
                    <a:p>
                      <a:pPr>
                        <a:lnSpc>
                          <a:spcPct val="115000"/>
                        </a:lnSpc>
                        <a:spcAft>
                          <a:spcPts val="0"/>
                        </a:spcAft>
                      </a:pPr>
                      <a:r>
                        <a:rPr lang="fr-FR" sz="2000" dirty="0"/>
                        <a:t>racheté</a:t>
                      </a:r>
                      <a:endParaRPr lang="en-US" sz="2000" dirty="0"/>
                    </a:p>
                    <a:p>
                      <a:pPr>
                        <a:lnSpc>
                          <a:spcPct val="115000"/>
                        </a:lnSpc>
                        <a:spcAft>
                          <a:spcPts val="0"/>
                        </a:spcAft>
                      </a:pPr>
                      <a:r>
                        <a:rPr lang="fr-FR" sz="2000" dirty="0"/>
                        <a:t>souplesse de la lame </a:t>
                      </a:r>
                      <a:endParaRPr lang="en-US" sz="2000" dirty="0"/>
                    </a:p>
                    <a:p>
                      <a:pPr>
                        <a:lnSpc>
                          <a:spcPct val="115000"/>
                        </a:lnSpc>
                        <a:spcAft>
                          <a:spcPts val="0"/>
                        </a:spcAft>
                      </a:pPr>
                      <a:r>
                        <a:rPr lang="fr-FR" sz="2000" dirty="0"/>
                        <a:t>usine, </a:t>
                      </a:r>
                      <a:r>
                        <a:rPr lang="fr-FR" sz="2000" dirty="0" smtClean="0"/>
                        <a:t>f</a:t>
                      </a:r>
                    </a:p>
                    <a:p>
                      <a:pPr>
                        <a:lnSpc>
                          <a:spcPct val="115000"/>
                        </a:lnSpc>
                        <a:spcAft>
                          <a:spcPts val="0"/>
                        </a:spcAft>
                      </a:pPr>
                      <a:r>
                        <a:rPr lang="en-US" sz="2000" dirty="0" err="1" smtClean="0"/>
                        <a:t>véhicules</a:t>
                      </a:r>
                      <a:r>
                        <a:rPr lang="en-US" sz="2000" dirty="0" smtClean="0"/>
                        <a:t> </a:t>
                      </a:r>
                      <a:r>
                        <a:rPr lang="en-US" sz="2000" dirty="0" err="1" smtClean="0"/>
                        <a:t>particuliers</a:t>
                      </a:r>
                      <a:endParaRPr lang="en-US" sz="2000" dirty="0" smtClean="0"/>
                    </a:p>
                    <a:p>
                      <a:pPr>
                        <a:lnSpc>
                          <a:spcPct val="115000"/>
                        </a:lnSpc>
                        <a:spcAft>
                          <a:spcPts val="0"/>
                        </a:spcAft>
                      </a:pPr>
                      <a:r>
                        <a:rPr lang="en-US" sz="2000" dirty="0" err="1" smtClean="0"/>
                        <a:t>véhicules</a:t>
                      </a:r>
                      <a:r>
                        <a:rPr lang="en-US" sz="2000" dirty="0" smtClean="0"/>
                        <a:t> </a:t>
                      </a:r>
                      <a:r>
                        <a:rPr lang="en-US" sz="2000" dirty="0" err="1" smtClean="0"/>
                        <a:t>utilitaires</a:t>
                      </a:r>
                      <a:endParaRPr lang="en-US" sz="2000" dirty="0"/>
                    </a:p>
                    <a:p>
                      <a:pPr>
                        <a:lnSpc>
                          <a:spcPct val="115000"/>
                        </a:lnSpc>
                        <a:spcAft>
                          <a:spcPts val="0"/>
                        </a:spcAft>
                      </a:pPr>
                      <a:r>
                        <a:rPr lang="fr-FR" sz="2000" dirty="0"/>
                        <a:t>vente, f</a:t>
                      </a:r>
                      <a:endParaRPr lang="en-US" sz="2000" dirty="0"/>
                    </a:p>
                    <a:p>
                      <a:pPr>
                        <a:lnSpc>
                          <a:spcPct val="115000"/>
                        </a:lnSpc>
                        <a:spcAft>
                          <a:spcPts val="0"/>
                        </a:spcAft>
                      </a:pPr>
                      <a:r>
                        <a:rPr lang="fr-FR" sz="2000" dirty="0"/>
                        <a:t>vitesse de coupe</a:t>
                      </a:r>
                      <a:endParaRPr lang="en-US" sz="2000" dirty="0"/>
                    </a:p>
                    <a:p>
                      <a:pPr>
                        <a:lnSpc>
                          <a:spcPct val="115000"/>
                        </a:lnSpc>
                        <a:spcAft>
                          <a:spcPts val="0"/>
                        </a:spcAft>
                      </a:pPr>
                      <a:r>
                        <a:rPr lang="fr-FR" sz="2000" dirty="0"/>
                        <a:t>voiture, f</a:t>
                      </a:r>
                      <a:endParaRPr lang="en-US" sz="2000" dirty="0">
                        <a:latin typeface="Franklin Gothic Book" pitchFamily="34" charset="0"/>
                        <a:ea typeface="Times New Roman"/>
                        <a:cs typeface="Times New Roman"/>
                      </a:endParaRPr>
                    </a:p>
                  </a:txBody>
                  <a:tcPr marL="59765" marR="59765" marT="0" marB="0"/>
                </a:tc>
                <a:tc>
                  <a:txBody>
                    <a:bodyPr/>
                    <a:lstStyle/>
                    <a:p>
                      <a:pPr>
                        <a:lnSpc>
                          <a:spcPct val="115000"/>
                        </a:lnSpc>
                        <a:spcAft>
                          <a:spcPts val="0"/>
                        </a:spcAft>
                      </a:pPr>
                      <a:r>
                        <a:rPr lang="fr-FR" sz="2000" dirty="0" err="1"/>
                        <a:t>proizvodnja</a:t>
                      </a:r>
                      <a:endParaRPr lang="en-US" sz="2000" dirty="0"/>
                    </a:p>
                    <a:p>
                      <a:pPr>
                        <a:lnSpc>
                          <a:spcPct val="115000"/>
                        </a:lnSpc>
                        <a:spcAft>
                          <a:spcPts val="0"/>
                        </a:spcAft>
                      </a:pPr>
                      <a:r>
                        <a:rPr lang="fr-FR" sz="2000" dirty="0" err="1"/>
                        <a:t>jako</a:t>
                      </a:r>
                      <a:r>
                        <a:rPr lang="fr-FR" sz="2000" dirty="0"/>
                        <a:t>, </a:t>
                      </a:r>
                      <a:r>
                        <a:rPr lang="fr-FR" sz="2000" dirty="0" err="1" smtClean="0"/>
                        <a:t>ljuto</a:t>
                      </a:r>
                      <a:endParaRPr lang="fr-FR" sz="2000" dirty="0" smtClean="0"/>
                    </a:p>
                    <a:p>
                      <a:pPr>
                        <a:lnSpc>
                          <a:spcPct val="115000"/>
                        </a:lnSpc>
                        <a:spcAft>
                          <a:spcPts val="0"/>
                        </a:spcAft>
                      </a:pPr>
                      <a:r>
                        <a:rPr lang="en-US" sz="2000" dirty="0" err="1" smtClean="0"/>
                        <a:t>osnivač</a:t>
                      </a:r>
                      <a:endParaRPr lang="en-US" sz="2000" dirty="0"/>
                    </a:p>
                    <a:p>
                      <a:pPr>
                        <a:lnSpc>
                          <a:spcPct val="115000"/>
                        </a:lnSpc>
                        <a:spcAft>
                          <a:spcPts val="0"/>
                        </a:spcAft>
                      </a:pPr>
                      <a:r>
                        <a:rPr lang="fr-FR" sz="2000" dirty="0" err="1"/>
                        <a:t>serija</a:t>
                      </a:r>
                      <a:r>
                        <a:rPr lang="fr-FR" sz="2000" dirty="0"/>
                        <a:t>, </a:t>
                      </a:r>
                      <a:r>
                        <a:rPr lang="fr-FR" sz="2000" dirty="0" err="1"/>
                        <a:t>niz</a:t>
                      </a:r>
                      <a:endParaRPr lang="en-US" sz="2000" dirty="0"/>
                    </a:p>
                    <a:p>
                      <a:pPr>
                        <a:lnSpc>
                          <a:spcPct val="115000"/>
                        </a:lnSpc>
                        <a:spcAft>
                          <a:spcPts val="0"/>
                        </a:spcAft>
                      </a:pPr>
                      <a:r>
                        <a:rPr lang="fr-FR" sz="2000" dirty="0"/>
                        <a:t>graver, </a:t>
                      </a:r>
                      <a:r>
                        <a:rPr lang="fr-FR" sz="2000" dirty="0" err="1" smtClean="0"/>
                        <a:t>rezbar</a:t>
                      </a:r>
                      <a:endParaRPr lang="fr-FR" sz="2000" dirty="0" smtClean="0"/>
                    </a:p>
                    <a:p>
                      <a:pPr>
                        <a:lnSpc>
                          <a:spcPct val="115000"/>
                        </a:lnSpc>
                        <a:spcAft>
                          <a:spcPts val="0"/>
                        </a:spcAft>
                      </a:pPr>
                      <a:r>
                        <a:rPr lang="fr-FR" sz="2000" dirty="0" smtClean="0"/>
                        <a:t>logo, </a:t>
                      </a:r>
                      <a:r>
                        <a:rPr lang="fr-FR" sz="2000" dirty="0" err="1" smtClean="0"/>
                        <a:t>znak</a:t>
                      </a:r>
                      <a:endParaRPr lang="en-US" sz="2000" dirty="0"/>
                    </a:p>
                    <a:p>
                      <a:pPr>
                        <a:lnSpc>
                          <a:spcPct val="115000"/>
                        </a:lnSpc>
                        <a:spcAft>
                          <a:spcPts val="0"/>
                        </a:spcAft>
                      </a:pPr>
                      <a:r>
                        <a:rPr lang="fr-FR" sz="2000" dirty="0" err="1"/>
                        <a:t>porodična</a:t>
                      </a:r>
                      <a:r>
                        <a:rPr lang="fr-FR" sz="2000" dirty="0"/>
                        <a:t> </a:t>
                      </a:r>
                      <a:r>
                        <a:rPr lang="fr-FR" sz="2000" dirty="0" err="1"/>
                        <a:t>firma</a:t>
                      </a:r>
                      <a:endParaRPr lang="en-US" sz="2000" dirty="0"/>
                    </a:p>
                    <a:p>
                      <a:pPr>
                        <a:lnSpc>
                          <a:spcPct val="115000"/>
                        </a:lnSpc>
                        <a:spcAft>
                          <a:spcPts val="0"/>
                        </a:spcAft>
                      </a:pPr>
                      <a:r>
                        <a:rPr lang="fr-FR" sz="2000" dirty="0" err="1"/>
                        <a:t>stoni</a:t>
                      </a:r>
                      <a:r>
                        <a:rPr lang="fr-FR" sz="2000" dirty="0"/>
                        <a:t> </a:t>
                      </a:r>
                      <a:r>
                        <a:rPr lang="fr-FR" sz="2000" dirty="0" err="1"/>
                        <a:t>mlinovi</a:t>
                      </a:r>
                      <a:endParaRPr lang="en-US" sz="2000" dirty="0"/>
                    </a:p>
                    <a:p>
                      <a:pPr>
                        <a:lnSpc>
                          <a:spcPct val="115000"/>
                        </a:lnSpc>
                        <a:spcAft>
                          <a:spcPts val="0"/>
                        </a:spcAft>
                      </a:pPr>
                      <a:r>
                        <a:rPr lang="fr-FR" sz="2000" dirty="0" err="1"/>
                        <a:t>zlatar</a:t>
                      </a:r>
                      <a:endParaRPr lang="en-US" sz="2000" dirty="0"/>
                    </a:p>
                    <a:p>
                      <a:pPr>
                        <a:lnSpc>
                          <a:spcPct val="115000"/>
                        </a:lnSpc>
                        <a:spcAft>
                          <a:spcPts val="0"/>
                        </a:spcAft>
                      </a:pPr>
                      <a:r>
                        <a:rPr lang="fr-FR" sz="2000" dirty="0" err="1"/>
                        <a:t>otkupljen</a:t>
                      </a:r>
                      <a:endParaRPr lang="en-US" sz="2000" dirty="0"/>
                    </a:p>
                    <a:p>
                      <a:pPr>
                        <a:lnSpc>
                          <a:spcPct val="115000"/>
                        </a:lnSpc>
                        <a:spcAft>
                          <a:spcPts val="0"/>
                        </a:spcAft>
                      </a:pPr>
                      <a:r>
                        <a:rPr lang="fr-FR" sz="2000" dirty="0" err="1"/>
                        <a:t>fleksibilnost</a:t>
                      </a:r>
                      <a:r>
                        <a:rPr lang="fr-FR" sz="2000" dirty="0"/>
                        <a:t> </a:t>
                      </a:r>
                      <a:r>
                        <a:rPr lang="fr-FR" sz="2000" dirty="0" err="1"/>
                        <a:t>sečiva</a:t>
                      </a:r>
                      <a:endParaRPr lang="en-US" sz="2000" dirty="0"/>
                    </a:p>
                    <a:p>
                      <a:pPr>
                        <a:lnSpc>
                          <a:spcPct val="115000"/>
                        </a:lnSpc>
                        <a:spcAft>
                          <a:spcPts val="0"/>
                        </a:spcAft>
                      </a:pPr>
                      <a:r>
                        <a:rPr lang="fr-FR" sz="2000" dirty="0" err="1" smtClean="0"/>
                        <a:t>fabrika</a:t>
                      </a:r>
                      <a:endParaRPr lang="fr-FR" sz="2000" dirty="0" smtClean="0"/>
                    </a:p>
                    <a:p>
                      <a:pPr>
                        <a:lnSpc>
                          <a:spcPct val="115000"/>
                        </a:lnSpc>
                        <a:spcAft>
                          <a:spcPts val="0"/>
                        </a:spcAft>
                      </a:pPr>
                      <a:r>
                        <a:rPr lang="en-US" sz="2000" dirty="0" err="1" smtClean="0"/>
                        <a:t>putnička</a:t>
                      </a:r>
                      <a:r>
                        <a:rPr lang="en-US" sz="2000" baseline="0" dirty="0" smtClean="0"/>
                        <a:t> </a:t>
                      </a:r>
                      <a:r>
                        <a:rPr lang="en-US" sz="2000" baseline="0" dirty="0" err="1" smtClean="0"/>
                        <a:t>vozila</a:t>
                      </a:r>
                      <a:endParaRPr lang="en-US" sz="2000" baseline="0" dirty="0" smtClean="0"/>
                    </a:p>
                    <a:p>
                      <a:pPr>
                        <a:lnSpc>
                          <a:spcPct val="115000"/>
                        </a:lnSpc>
                        <a:spcAft>
                          <a:spcPts val="0"/>
                        </a:spcAft>
                      </a:pPr>
                      <a:r>
                        <a:rPr lang="en-US" sz="2000" dirty="0" err="1" smtClean="0"/>
                        <a:t>komercijalna</a:t>
                      </a:r>
                      <a:r>
                        <a:rPr lang="en-US" sz="2000" dirty="0" smtClean="0"/>
                        <a:t> </a:t>
                      </a:r>
                      <a:r>
                        <a:rPr lang="en-US" sz="2000" dirty="0" err="1" smtClean="0"/>
                        <a:t>vozila</a:t>
                      </a:r>
                      <a:endParaRPr lang="en-US" sz="2000" dirty="0"/>
                    </a:p>
                    <a:p>
                      <a:pPr>
                        <a:lnSpc>
                          <a:spcPct val="115000"/>
                        </a:lnSpc>
                        <a:spcAft>
                          <a:spcPts val="0"/>
                        </a:spcAft>
                      </a:pPr>
                      <a:r>
                        <a:rPr lang="fr-FR" sz="2000" dirty="0" err="1"/>
                        <a:t>prodaja</a:t>
                      </a:r>
                      <a:endParaRPr lang="en-US" sz="2000" dirty="0"/>
                    </a:p>
                    <a:p>
                      <a:pPr>
                        <a:lnSpc>
                          <a:spcPct val="115000"/>
                        </a:lnSpc>
                        <a:spcAft>
                          <a:spcPts val="0"/>
                        </a:spcAft>
                      </a:pPr>
                      <a:r>
                        <a:rPr lang="fr-FR" sz="2000" dirty="0" err="1"/>
                        <a:t>brzina</a:t>
                      </a:r>
                      <a:r>
                        <a:rPr lang="fr-FR" sz="2000" dirty="0"/>
                        <a:t> </a:t>
                      </a:r>
                      <a:r>
                        <a:rPr lang="fr-FR" sz="2000" dirty="0" err="1"/>
                        <a:t>sečenja</a:t>
                      </a:r>
                      <a:endParaRPr lang="en-US" sz="2000" dirty="0"/>
                    </a:p>
                    <a:p>
                      <a:pPr>
                        <a:lnSpc>
                          <a:spcPct val="115000"/>
                        </a:lnSpc>
                        <a:spcAft>
                          <a:spcPts val="0"/>
                        </a:spcAft>
                      </a:pPr>
                      <a:r>
                        <a:rPr lang="fr-FR" sz="2000" dirty="0" err="1"/>
                        <a:t>automobil</a:t>
                      </a:r>
                      <a:r>
                        <a:rPr lang="fr-FR" sz="2000" dirty="0"/>
                        <a:t>, kola</a:t>
                      </a:r>
                      <a:endParaRPr lang="en-US" sz="2000" dirty="0">
                        <a:latin typeface="Franklin Gothic Book" pitchFamily="34" charset="0"/>
                        <a:ea typeface="Times New Roman"/>
                        <a:cs typeface="Times New Roman"/>
                      </a:endParaRPr>
                    </a:p>
                  </a:txBody>
                  <a:tcPr marL="59765" marR="59765" marT="0"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Latn-RS" sz="2000" dirty="0" smtClean="0">
                <a:solidFill>
                  <a:srgbClr val="FFFF99"/>
                </a:solidFill>
                <a:latin typeface="Times New Roman" pitchFamily="18" charset="0"/>
                <a:ea typeface="+mn-ea"/>
                <a:cs typeface="Times New Roman" pitchFamily="18" charset="0"/>
              </a:rPr>
              <a:t>    Mijailović Mirjana  LO130067                                                    Souce: Wikipedia</a:t>
            </a:r>
            <a:endParaRPr lang="en-US" sz="2000" dirty="0" smtClean="0">
              <a:solidFill>
                <a:srgbClr val="FFFF99"/>
              </a:solidFill>
              <a:latin typeface="Times New Roman" pitchFamily="18" charset="0"/>
              <a:ea typeface="+mn-ea"/>
              <a:cs typeface="Times New Roman" pitchFamily="18" charset="0"/>
            </a:endParaRPr>
          </a:p>
        </p:txBody>
      </p:sp>
      <p:sp>
        <p:nvSpPr>
          <p:cNvPr id="6" name="Чувар места за садржај 5"/>
          <p:cNvSpPr>
            <a:spLocks noGrp="1"/>
          </p:cNvSpPr>
          <p:nvPr>
            <p:ph idx="1"/>
          </p:nvPr>
        </p:nvSpPr>
        <p:spPr>
          <a:xfrm rot="21307385">
            <a:off x="1213696" y="2264549"/>
            <a:ext cx="4953000" cy="1874040"/>
          </a:xfrm>
        </p:spPr>
        <p:txBody>
          <a:bodyPr>
            <a:normAutofit/>
          </a:bodyPr>
          <a:lstStyle/>
          <a:p>
            <a:pPr>
              <a:buNone/>
            </a:pPr>
            <a:r>
              <a:rPr lang="sr-Latn-R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rPr>
              <a:t>RENAULT</a:t>
            </a:r>
            <a:endParaRPr 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ndParaRPr>
          </a:p>
        </p:txBody>
      </p:sp>
      <p:pic>
        <p:nvPicPr>
          <p:cNvPr id="4" name="Слика 3" descr="Renault_logo_2015.png"/>
          <p:cNvPicPr>
            <a:picLocks noChangeAspect="1"/>
          </p:cNvPicPr>
          <p:nvPr/>
        </p:nvPicPr>
        <p:blipFill>
          <a:blip r:embed="rId2"/>
          <a:srcRect l="-980" r="74510"/>
          <a:stretch>
            <a:fillRect/>
          </a:stretch>
        </p:blipFill>
        <p:spPr>
          <a:xfrm>
            <a:off x="5791200" y="3352800"/>
            <a:ext cx="2057400" cy="283464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381000" y="304800"/>
            <a:ext cx="1524000" cy="6553200"/>
          </a:xfrm>
        </p:spPr>
        <p:txBody>
          <a:bodyPr/>
          <a:lstStyle/>
          <a:p>
            <a:pPr algn="ctr"/>
            <a:r>
              <a:rPr lang="sr-Latn-R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ea typeface="+mn-ea"/>
                <a:cs typeface="+mn-cs"/>
              </a:rPr>
              <a:t>R</a:t>
            </a: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ea typeface="+mn-ea"/>
                <a:cs typeface="+mn-cs"/>
              </a:rPr>
              <a:t/>
            </a:r>
            <a:b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ea typeface="+mn-ea"/>
                <a:cs typeface="+mn-cs"/>
              </a:rPr>
            </a:b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ea typeface="+mn-ea"/>
                <a:cs typeface="+mn-cs"/>
              </a:rPr>
              <a:t>e</a:t>
            </a:r>
            <a:b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ea typeface="+mn-ea"/>
                <a:cs typeface="+mn-cs"/>
              </a:rPr>
            </a:b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ea typeface="+mn-ea"/>
                <a:cs typeface="+mn-cs"/>
              </a:rPr>
              <a:t>n</a:t>
            </a:r>
            <a:b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ea typeface="+mn-ea"/>
                <a:cs typeface="+mn-cs"/>
              </a:rPr>
            </a:b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ea typeface="+mn-ea"/>
                <a:cs typeface="+mn-cs"/>
              </a:rPr>
              <a:t>a</a:t>
            </a:r>
            <a:b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ea typeface="+mn-ea"/>
                <a:cs typeface="+mn-cs"/>
              </a:rPr>
            </a:b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ea typeface="+mn-ea"/>
                <a:cs typeface="+mn-cs"/>
              </a:rPr>
              <a:t>u</a:t>
            </a:r>
            <a:b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ea typeface="+mn-ea"/>
                <a:cs typeface="+mn-cs"/>
              </a:rPr>
            </a:b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ea typeface="+mn-ea"/>
                <a:cs typeface="+mn-cs"/>
              </a:rPr>
              <a:t>l</a:t>
            </a:r>
            <a:b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ea typeface="+mn-ea"/>
                <a:cs typeface="+mn-cs"/>
              </a:rPr>
            </a:b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ea typeface="+mn-ea"/>
                <a:cs typeface="+mn-cs"/>
              </a:rPr>
              <a:t>t</a:t>
            </a:r>
            <a:endPar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ea typeface="+mn-ea"/>
              <a:cs typeface="+mn-cs"/>
            </a:endParaRPr>
          </a:p>
        </p:txBody>
      </p:sp>
      <p:graphicFrame>
        <p:nvGraphicFramePr>
          <p:cNvPr id="4" name="Чувар места за садржај 3"/>
          <p:cNvGraphicFramePr>
            <a:graphicFrameLocks noGrp="1"/>
          </p:cNvGraphicFramePr>
          <p:nvPr>
            <p:ph idx="1"/>
          </p:nvPr>
        </p:nvGraphicFramePr>
        <p:xfrm>
          <a:off x="1828800" y="304800"/>
          <a:ext cx="6781800" cy="6400800"/>
        </p:xfrm>
        <a:graphic>
          <a:graphicData uri="http://schemas.openxmlformats.org/drawingml/2006/table">
            <a:tbl>
              <a:tblPr firstRow="1" bandRow="1">
                <a:tableStyleId>{5202B0CA-FC54-4496-8BCA-5EF66A818D29}</a:tableStyleId>
              </a:tblPr>
              <a:tblGrid>
                <a:gridCol w="2061136"/>
                <a:gridCol w="4720664"/>
              </a:tblGrid>
              <a:tr h="295835">
                <a:tc>
                  <a:txBody>
                    <a:bodyPr/>
                    <a:lstStyle/>
                    <a:p>
                      <a:r>
                        <a:rPr kumimoji="0" lang="fr-FR" sz="1800" b="1" u="none" strike="noStrike" kern="1200" dirty="0" smtClean="0">
                          <a:solidFill>
                            <a:schemeClr val="tx1"/>
                          </a:solidFill>
                          <a:latin typeface="+mn-lt"/>
                          <a:ea typeface="+mn-ea"/>
                          <a:cs typeface="+mn-cs"/>
                        </a:rPr>
                        <a:t>Création</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fr-FR" sz="1800" b="1" kern="1200" dirty="0" smtClean="0">
                          <a:solidFill>
                            <a:schemeClr val="lt1"/>
                          </a:solidFill>
                          <a:latin typeface="+mn-lt"/>
                          <a:ea typeface="+mn-ea"/>
                          <a:cs typeface="+mn-cs"/>
                        </a:rPr>
                        <a:t>25 </a:t>
                      </a:r>
                      <a:r>
                        <a:rPr kumimoji="0" lang="fr-FR" sz="1800" b="1" u="none" strike="noStrike" kern="1200" dirty="0" smtClean="0">
                          <a:solidFill>
                            <a:schemeClr val="lt1"/>
                          </a:solidFill>
                          <a:latin typeface="+mn-lt"/>
                          <a:ea typeface="+mn-ea"/>
                          <a:cs typeface="+mn-cs"/>
                        </a:rPr>
                        <a:t>février</a:t>
                      </a:r>
                      <a:r>
                        <a:rPr kumimoji="0" lang="fr-FR" sz="1800" b="1" kern="1200" dirty="0" smtClean="0">
                          <a:solidFill>
                            <a:schemeClr val="lt1"/>
                          </a:solidFill>
                          <a:latin typeface="+mn-lt"/>
                          <a:ea typeface="+mn-ea"/>
                          <a:cs typeface="+mn-cs"/>
                        </a:rPr>
                        <a:t> 1899.</a:t>
                      </a:r>
                      <a:endParaRPr lang="en-US"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1465">
                <a:tc>
                  <a:txBody>
                    <a:bodyPr/>
                    <a:lstStyle/>
                    <a:p>
                      <a:r>
                        <a:rPr kumimoji="0" lang="fr-FR" sz="1800" kern="1200" dirty="0" smtClean="0">
                          <a:solidFill>
                            <a:schemeClr val="tx1"/>
                          </a:solidFill>
                          <a:latin typeface="+mn-lt"/>
                          <a:ea typeface="+mn-ea"/>
                          <a:cs typeface="+mn-cs"/>
                        </a:rPr>
                        <a:t>Dates clés</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fr-FR" sz="1800" kern="1200" dirty="0" smtClean="0">
                          <a:solidFill>
                            <a:schemeClr val="tx1"/>
                          </a:solidFill>
                          <a:latin typeface="+mn-lt"/>
                          <a:ea typeface="+mn-ea"/>
                          <a:cs typeface="+mn-cs"/>
                        </a:rPr>
                        <a:t>1945.  Renault devient régie nationale</a:t>
                      </a:r>
                      <a:endParaRPr kumimoji="0" lang="en-US" sz="1800" kern="1200" dirty="0" smtClean="0">
                        <a:solidFill>
                          <a:schemeClr val="tx1"/>
                        </a:solidFill>
                        <a:latin typeface="+mn-lt"/>
                        <a:ea typeface="+mn-ea"/>
                        <a:cs typeface="+mn-cs"/>
                      </a:endParaRPr>
                    </a:p>
                    <a:p>
                      <a:r>
                        <a:rPr kumimoji="0" lang="fr-FR" sz="1800" kern="1200" dirty="0" smtClean="0">
                          <a:solidFill>
                            <a:schemeClr val="tx1"/>
                          </a:solidFill>
                          <a:latin typeface="+mn-lt"/>
                          <a:ea typeface="+mn-ea"/>
                          <a:cs typeface="+mn-cs"/>
                        </a:rPr>
                        <a:t>1994. Ouverture du capital</a:t>
                      </a:r>
                      <a:endParaRPr kumimoji="0" lang="en-US" sz="1800" kern="1200" dirty="0" smtClean="0">
                        <a:solidFill>
                          <a:schemeClr val="tx1"/>
                        </a:solidFill>
                        <a:latin typeface="+mn-lt"/>
                        <a:ea typeface="+mn-ea"/>
                        <a:cs typeface="+mn-cs"/>
                      </a:endParaRPr>
                    </a:p>
                    <a:p>
                      <a:r>
                        <a:rPr kumimoji="0" lang="fr-FR" sz="1800" kern="1200" dirty="0" smtClean="0">
                          <a:solidFill>
                            <a:schemeClr val="tx1"/>
                          </a:solidFill>
                          <a:latin typeface="+mn-lt"/>
                          <a:ea typeface="+mn-ea"/>
                          <a:cs typeface="+mn-cs"/>
                        </a:rPr>
                        <a:t>1996.  </a:t>
                      </a:r>
                      <a:r>
                        <a:rPr kumimoji="0" lang="en-US" sz="1800" kern="1200" dirty="0" err="1" smtClean="0">
                          <a:solidFill>
                            <a:schemeClr val="tx1"/>
                          </a:solidFill>
                          <a:latin typeface="+mn-lt"/>
                          <a:ea typeface="+mn-ea"/>
                          <a:cs typeface="+mn-cs"/>
                        </a:rPr>
                        <a:t>Privatisation</a:t>
                      </a:r>
                      <a:endParaRPr kumimoji="0" lang="en-US" sz="1800" kern="1200" dirty="0" smtClean="0">
                        <a:solidFill>
                          <a:schemeClr val="tx1"/>
                        </a:solidFill>
                        <a:latin typeface="+mn-lt"/>
                        <a:ea typeface="+mn-ea"/>
                        <a:cs typeface="+mn-cs"/>
                      </a:endParaRPr>
                    </a:p>
                    <a:p>
                      <a:r>
                        <a:rPr kumimoji="0" lang="fr-FR" sz="1800" kern="1200" dirty="0" smtClean="0">
                          <a:solidFill>
                            <a:schemeClr val="tx1"/>
                          </a:solidFill>
                          <a:latin typeface="+mn-lt"/>
                          <a:ea typeface="+mn-ea"/>
                          <a:cs typeface="+mn-cs"/>
                        </a:rPr>
                        <a:t>1999.  Renault s'allie à </a:t>
                      </a:r>
                      <a:r>
                        <a:rPr lang="en-US" dirty="0" smtClean="0">
                          <a:solidFill>
                            <a:schemeClr val="tx1"/>
                          </a:solidFill>
                        </a:rPr>
                        <a:t>Nissan</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835">
                <a:tc>
                  <a:txBody>
                    <a:bodyPr/>
                    <a:lstStyle/>
                    <a:p>
                      <a:r>
                        <a:rPr kumimoji="0" lang="fr-FR" sz="1800" kern="1200" dirty="0" smtClean="0">
                          <a:solidFill>
                            <a:schemeClr val="tx1"/>
                          </a:solidFill>
                          <a:latin typeface="+mn-lt"/>
                          <a:ea typeface="+mn-ea"/>
                          <a:cs typeface="+mn-cs"/>
                        </a:rPr>
                        <a:t>Fondateurs</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fr-FR" sz="1800" u="none" strike="noStrike" kern="1200" dirty="0" smtClean="0">
                          <a:solidFill>
                            <a:schemeClr val="tx1"/>
                          </a:solidFill>
                          <a:latin typeface="+mn-lt"/>
                          <a:ea typeface="+mn-ea"/>
                          <a:cs typeface="+mn-cs"/>
                        </a:rPr>
                        <a:t>Louis</a:t>
                      </a:r>
                      <a:r>
                        <a:rPr kumimoji="0" lang="fr-FR" sz="1800" kern="1200" dirty="0" smtClean="0">
                          <a:solidFill>
                            <a:schemeClr val="tx1"/>
                          </a:solidFill>
                          <a:latin typeface="+mn-lt"/>
                          <a:ea typeface="+mn-ea"/>
                          <a:cs typeface="+mn-cs"/>
                        </a:rPr>
                        <a:t>, Marcel et </a:t>
                      </a:r>
                      <a:r>
                        <a:rPr lang="en-US" dirty="0" err="1" smtClean="0">
                          <a:solidFill>
                            <a:schemeClr val="tx1"/>
                          </a:solidFill>
                        </a:rPr>
                        <a:t>Fernand</a:t>
                      </a:r>
                      <a:r>
                        <a:rPr lang="en-US" dirty="0" smtClean="0">
                          <a:solidFill>
                            <a:schemeClr val="tx1"/>
                          </a:solidFill>
                        </a:rPr>
                        <a:t> Renault</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712">
                <a:tc>
                  <a:txBody>
                    <a:bodyPr/>
                    <a:lstStyle/>
                    <a:p>
                      <a:r>
                        <a:rPr kumimoji="0" lang="fr-FR" sz="1800" kern="1200" dirty="0" smtClean="0">
                          <a:solidFill>
                            <a:schemeClr val="tx1"/>
                          </a:solidFill>
                          <a:latin typeface="+mn-lt"/>
                          <a:ea typeface="+mn-ea"/>
                          <a:cs typeface="+mn-cs"/>
                        </a:rPr>
                        <a:t>Personnages clés</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US" sz="1800" u="none" strike="noStrike" kern="1200" dirty="0" smtClean="0">
                          <a:solidFill>
                            <a:schemeClr val="tx1"/>
                          </a:solidFill>
                          <a:latin typeface="+mn-lt"/>
                          <a:ea typeface="+mn-ea"/>
                          <a:cs typeface="+mn-cs"/>
                        </a:rPr>
                        <a:t>Pierre</a:t>
                      </a:r>
                      <a:r>
                        <a:rPr kumimoji="0" lang="en-US" sz="1800" kern="1200" dirty="0" smtClean="0">
                          <a:solidFill>
                            <a:schemeClr val="tx1"/>
                          </a:solidFill>
                          <a:latin typeface="+mn-lt"/>
                          <a:ea typeface="+mn-ea"/>
                          <a:cs typeface="+mn-cs"/>
                        </a:rPr>
                        <a:t> Dreyfus </a:t>
                      </a:r>
                    </a:p>
                    <a:p>
                      <a:r>
                        <a:rPr kumimoji="0" lang="en-US" sz="1800" kern="1200" dirty="0" smtClean="0">
                          <a:solidFill>
                            <a:schemeClr val="tx1"/>
                          </a:solidFill>
                          <a:latin typeface="+mn-lt"/>
                          <a:ea typeface="+mn-ea"/>
                          <a:cs typeface="+mn-cs"/>
                        </a:rPr>
                        <a:t>Louis Schweitzer</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835">
                <a:tc>
                  <a:txBody>
                    <a:bodyPr/>
                    <a:lstStyle/>
                    <a:p>
                      <a:r>
                        <a:rPr kumimoji="0" lang="fr-FR" sz="1800" kern="1200" dirty="0" smtClean="0">
                          <a:solidFill>
                            <a:schemeClr val="tx1"/>
                          </a:solidFill>
                          <a:latin typeface="+mn-lt"/>
                          <a:ea typeface="+mn-ea"/>
                          <a:cs typeface="+mn-cs"/>
                        </a:rPr>
                        <a:t>Forme juridique</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fr-FR" sz="1800" kern="1200" dirty="0" smtClean="0">
                          <a:solidFill>
                            <a:schemeClr val="tx1"/>
                          </a:solidFill>
                          <a:latin typeface="+mn-lt"/>
                          <a:ea typeface="+mn-ea"/>
                          <a:cs typeface="+mn-cs"/>
                        </a:rPr>
                        <a:t>Société anonyme</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835">
                <a:tc>
                  <a:txBody>
                    <a:bodyPr/>
                    <a:lstStyle/>
                    <a:p>
                      <a:r>
                        <a:rPr kumimoji="0" lang="fr-FR" sz="1800" kern="1200" dirty="0" smtClean="0">
                          <a:solidFill>
                            <a:schemeClr val="tx1"/>
                          </a:solidFill>
                          <a:latin typeface="+mn-lt"/>
                          <a:ea typeface="+mn-ea"/>
                          <a:cs typeface="+mn-cs"/>
                        </a:rPr>
                        <a:t>Slogan</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US" sz="1800" kern="1200" dirty="0" smtClean="0">
                          <a:solidFill>
                            <a:schemeClr val="tx1"/>
                          </a:solidFill>
                          <a:latin typeface="+mn-lt"/>
                          <a:ea typeface="+mn-ea"/>
                          <a:cs typeface="+mn-cs"/>
                        </a:rPr>
                        <a:t>« Passion For Life »</a:t>
                      </a:r>
                    </a:p>
                    <a:p>
                      <a:r>
                        <a:rPr kumimoji="0" lang="en-US" sz="1800" kern="1200" dirty="0" smtClean="0">
                          <a:solidFill>
                            <a:schemeClr val="tx1"/>
                          </a:solidFill>
                          <a:latin typeface="+mn-lt"/>
                          <a:ea typeface="+mn-ea"/>
                          <a:cs typeface="+mn-cs"/>
                        </a:rPr>
                        <a:t>« Les </a:t>
                      </a:r>
                      <a:r>
                        <a:rPr kumimoji="0" lang="en-US" sz="1800" kern="1200" dirty="0" err="1" smtClean="0">
                          <a:solidFill>
                            <a:schemeClr val="tx1"/>
                          </a:solidFill>
                          <a:latin typeface="+mn-lt"/>
                          <a:ea typeface="+mn-ea"/>
                          <a:cs typeface="+mn-cs"/>
                        </a:rPr>
                        <a:t>voitures</a:t>
                      </a:r>
                      <a:r>
                        <a:rPr kumimoji="0" lang="en-US" sz="1800" kern="1200" dirty="0" smtClean="0">
                          <a:solidFill>
                            <a:schemeClr val="tx1"/>
                          </a:solidFill>
                          <a:latin typeface="+mn-lt"/>
                          <a:ea typeface="+mn-ea"/>
                          <a:cs typeface="+mn-cs"/>
                        </a:rPr>
                        <a:t> à vivre »</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835">
                <a:tc>
                  <a:txBody>
                    <a:bodyPr/>
                    <a:lstStyle/>
                    <a:p>
                      <a:r>
                        <a:rPr kumimoji="0" lang="fr-FR" sz="1800" kern="1200" dirty="0" smtClean="0">
                          <a:solidFill>
                            <a:schemeClr val="tx1"/>
                          </a:solidFill>
                          <a:latin typeface="+mn-lt"/>
                          <a:ea typeface="+mn-ea"/>
                          <a:cs typeface="+mn-cs"/>
                        </a:rPr>
                        <a:t>Siège social</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sr-Latn-RS" sz="1800" kern="1200" dirty="0" smtClean="0">
                          <a:solidFill>
                            <a:schemeClr val="tx1"/>
                          </a:solidFill>
                          <a:latin typeface="+mn-lt"/>
                          <a:ea typeface="+mn-ea"/>
                          <a:cs typeface="+mn-cs"/>
                        </a:rPr>
                        <a:t>    </a:t>
                      </a:r>
                      <a:r>
                        <a:rPr kumimoji="0" lang="en-US" sz="1800" kern="1200" dirty="0" smtClean="0">
                          <a:solidFill>
                            <a:schemeClr val="tx1"/>
                          </a:solidFill>
                          <a:latin typeface="+mn-lt"/>
                          <a:ea typeface="+mn-ea"/>
                          <a:cs typeface="+mn-cs"/>
                        </a:rPr>
                        <a:t> </a:t>
                      </a:r>
                      <a:r>
                        <a:rPr kumimoji="0" lang="sr-Latn-RS" sz="1800" kern="1200" dirty="0" smtClean="0">
                          <a:solidFill>
                            <a:schemeClr val="tx1"/>
                          </a:solidFill>
                          <a:latin typeface="+mn-lt"/>
                          <a:ea typeface="+mn-ea"/>
                          <a:cs typeface="+mn-cs"/>
                        </a:rPr>
                        <a:t>       </a:t>
                      </a:r>
                      <a:r>
                        <a:rPr kumimoji="0" lang="fr-FR" sz="1800" u="none" strike="noStrike" kern="1200" dirty="0" smtClean="0">
                          <a:solidFill>
                            <a:schemeClr val="tx1"/>
                          </a:solidFill>
                          <a:latin typeface="+mn-lt"/>
                          <a:ea typeface="+mn-ea"/>
                          <a:cs typeface="+mn-cs"/>
                        </a:rPr>
                        <a:t>Boulogne-Billancourt</a:t>
                      </a:r>
                      <a:r>
                        <a:rPr kumimoji="0" lang="fr-FR" sz="1800" kern="1200" dirty="0" smtClean="0">
                          <a:solidFill>
                            <a:schemeClr val="tx1"/>
                          </a:solidFill>
                          <a:latin typeface="+mn-lt"/>
                          <a:ea typeface="+mn-ea"/>
                          <a:cs typeface="+mn-cs"/>
                        </a:rPr>
                        <a:t> (</a:t>
                      </a:r>
                      <a:r>
                        <a:rPr kumimoji="0" lang="fr-FR" sz="1800" u="none" strike="noStrike" kern="1200" dirty="0" smtClean="0">
                          <a:solidFill>
                            <a:schemeClr val="tx1"/>
                          </a:solidFill>
                          <a:latin typeface="+mn-lt"/>
                          <a:ea typeface="+mn-ea"/>
                          <a:cs typeface="+mn-cs"/>
                        </a:rPr>
                        <a:t>Île-de-France</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835">
                <a:tc>
                  <a:txBody>
                    <a:bodyPr/>
                    <a:lstStyle/>
                    <a:p>
                      <a:r>
                        <a:rPr kumimoji="0" lang="fr-FR" sz="1800" kern="1200" dirty="0" smtClean="0">
                          <a:solidFill>
                            <a:schemeClr val="tx1"/>
                          </a:solidFill>
                          <a:latin typeface="+mn-lt"/>
                          <a:ea typeface="+mn-ea"/>
                          <a:cs typeface="+mn-cs"/>
                        </a:rPr>
                        <a:t>Direction</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fr-FR" sz="1800" kern="1200" dirty="0" smtClean="0">
                          <a:solidFill>
                            <a:schemeClr val="tx1"/>
                          </a:solidFill>
                          <a:latin typeface="+mn-lt"/>
                          <a:ea typeface="+mn-ea"/>
                          <a:cs typeface="+mn-cs"/>
                        </a:rPr>
                        <a:t>Carlos </a:t>
                      </a:r>
                      <a:r>
                        <a:rPr kumimoji="0" lang="fr-FR" sz="1800" kern="1200" dirty="0" err="1" smtClean="0">
                          <a:solidFill>
                            <a:schemeClr val="tx1"/>
                          </a:solidFill>
                          <a:latin typeface="+mn-lt"/>
                          <a:ea typeface="+mn-ea"/>
                          <a:cs typeface="+mn-cs"/>
                        </a:rPr>
                        <a:t>Ghosn</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835">
                <a:tc>
                  <a:txBody>
                    <a:bodyPr/>
                    <a:lstStyle/>
                    <a:p>
                      <a:r>
                        <a:rPr kumimoji="0" lang="fr-FR" sz="1800" kern="1200" dirty="0" smtClean="0">
                          <a:solidFill>
                            <a:schemeClr val="tx1"/>
                          </a:solidFill>
                          <a:latin typeface="+mn-lt"/>
                          <a:ea typeface="+mn-ea"/>
                          <a:cs typeface="+mn-cs"/>
                        </a:rPr>
                        <a:t>Activité</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US" sz="1800" kern="1200" dirty="0" err="1" smtClean="0">
                          <a:solidFill>
                            <a:schemeClr val="tx1"/>
                          </a:solidFill>
                          <a:latin typeface="+mn-lt"/>
                          <a:ea typeface="+mn-ea"/>
                          <a:cs typeface="+mn-cs"/>
                        </a:rPr>
                        <a:t>Généraliste</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835">
                <a:tc>
                  <a:txBody>
                    <a:bodyPr/>
                    <a:lstStyle/>
                    <a:p>
                      <a:r>
                        <a:rPr kumimoji="0" lang="fr-FR" sz="1800" kern="1200" dirty="0" smtClean="0">
                          <a:solidFill>
                            <a:schemeClr val="tx1"/>
                          </a:solidFill>
                          <a:latin typeface="+mn-lt"/>
                          <a:ea typeface="+mn-ea"/>
                          <a:cs typeface="+mn-cs"/>
                        </a:rPr>
                        <a:t>Produits</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smtClean="0">
                          <a:solidFill>
                            <a:schemeClr val="tx1"/>
                          </a:solidFill>
                          <a:latin typeface="+mn-lt"/>
                          <a:ea typeface="+mn-ea"/>
                          <a:cs typeface="+mn-cs"/>
                        </a:rPr>
                        <a:t>Véhicules particuliers</a:t>
                      </a:r>
                      <a:endParaRPr kumimoji="0" lang="en-US" sz="1800" kern="1200" dirty="0" smtClean="0">
                        <a:solidFill>
                          <a:schemeClr val="tx1"/>
                        </a:solidFill>
                        <a:latin typeface="+mn-lt"/>
                        <a:ea typeface="+mn-ea"/>
                        <a:cs typeface="+mn-cs"/>
                      </a:endParaRPr>
                    </a:p>
                    <a:p>
                      <a:r>
                        <a:rPr kumimoji="0" lang="fr-FR" sz="1800" kern="1200" dirty="0" smtClean="0">
                          <a:solidFill>
                            <a:schemeClr val="tx1"/>
                          </a:solidFill>
                          <a:latin typeface="+mn-lt"/>
                          <a:ea typeface="+mn-ea"/>
                          <a:cs typeface="+mn-cs"/>
                        </a:rPr>
                        <a:t>Véhicules utilitaires légers</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835">
                <a:tc>
                  <a:txBody>
                    <a:bodyPr/>
                    <a:lstStyle/>
                    <a:p>
                      <a:r>
                        <a:rPr kumimoji="0" lang="fr-FR" sz="1800" kern="1200" dirty="0" smtClean="0">
                          <a:solidFill>
                            <a:schemeClr val="tx1"/>
                          </a:solidFill>
                          <a:latin typeface="+mn-lt"/>
                          <a:ea typeface="+mn-ea"/>
                          <a:cs typeface="+mn-cs"/>
                        </a:rPr>
                        <a:t>Société mère</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fr-FR" sz="1800" kern="1200" dirty="0" smtClean="0">
                          <a:solidFill>
                            <a:schemeClr val="tx1"/>
                          </a:solidFill>
                          <a:latin typeface="+mn-lt"/>
                          <a:ea typeface="+mn-ea"/>
                          <a:cs typeface="+mn-cs"/>
                        </a:rPr>
                        <a:t>Renault-Nissan</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835">
                <a:tc>
                  <a:txBody>
                    <a:bodyPr/>
                    <a:lstStyle/>
                    <a:p>
                      <a:r>
                        <a:rPr kumimoji="0" lang="fr-FR" sz="1800" kern="1200" dirty="0" smtClean="0">
                          <a:solidFill>
                            <a:schemeClr val="tx1"/>
                          </a:solidFill>
                          <a:latin typeface="+mn-lt"/>
                          <a:ea typeface="+mn-ea"/>
                          <a:cs typeface="+mn-cs"/>
                        </a:rPr>
                        <a:t>Sociétés sœurs</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fr-FR" sz="1800" kern="1200" dirty="0" smtClean="0">
                          <a:solidFill>
                            <a:schemeClr val="tx1"/>
                          </a:solidFill>
                          <a:latin typeface="+mn-lt"/>
                          <a:ea typeface="+mn-ea"/>
                          <a:cs typeface="+mn-cs"/>
                        </a:rPr>
                        <a:t>Nissan</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560">
                <a:tc>
                  <a:txBody>
                    <a:bodyPr/>
                    <a:lstStyle/>
                    <a:p>
                      <a:r>
                        <a:rPr kumimoji="0" lang="fr-FR" sz="1800" kern="1200" dirty="0" smtClean="0">
                          <a:solidFill>
                            <a:schemeClr val="tx1"/>
                          </a:solidFill>
                          <a:latin typeface="+mn-lt"/>
                          <a:ea typeface="+mn-ea"/>
                          <a:cs typeface="+mn-cs"/>
                        </a:rPr>
                        <a:t>Effectif</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US" sz="1800" kern="1200" dirty="0" smtClean="0">
                          <a:solidFill>
                            <a:schemeClr val="tx1"/>
                          </a:solidFill>
                          <a:latin typeface="+mn-lt"/>
                          <a:ea typeface="+mn-ea"/>
                          <a:cs typeface="+mn-cs"/>
                        </a:rPr>
                        <a:t>121 807</a:t>
                      </a:r>
                      <a:endParaRPr lang="en-US"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 name="Слика 4" descr="Drapeau de la France"/>
          <p:cNvPicPr/>
          <p:nvPr/>
        </p:nvPicPr>
        <p:blipFill>
          <a:blip r:embed="rId2"/>
          <a:srcRect/>
          <a:stretch>
            <a:fillRect/>
          </a:stretch>
        </p:blipFill>
        <p:spPr bwMode="auto">
          <a:xfrm>
            <a:off x="4038600" y="3962400"/>
            <a:ext cx="342900" cy="20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pPr algn="ctr"/>
            <a:r>
              <a:rPr lang="sr-Latn-R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RENAULT</a:t>
            </a:r>
            <a:endParaRPr lang="en-US" sz="6000" dirty="0"/>
          </a:p>
        </p:txBody>
      </p:sp>
      <p:sp>
        <p:nvSpPr>
          <p:cNvPr id="3" name="Чувар места за садржај 2"/>
          <p:cNvSpPr>
            <a:spLocks noGrp="1"/>
          </p:cNvSpPr>
          <p:nvPr>
            <p:ph idx="1"/>
          </p:nvPr>
        </p:nvSpPr>
        <p:spPr>
          <a:xfrm>
            <a:off x="533400" y="1676400"/>
            <a:ext cx="8153400" cy="5181600"/>
          </a:xfrm>
        </p:spPr>
        <p:txBody>
          <a:bodyPr/>
          <a:lstStyle/>
          <a:p>
            <a:r>
              <a:rPr lang="en-US" sz="2400" dirty="0" smtClean="0">
                <a:latin typeface="Calibri" pitchFamily="34" charset="0"/>
                <a:ea typeface="Verdana" pitchFamily="34" charset="0"/>
                <a:cs typeface="Arial" pitchFamily="34" charset="0"/>
              </a:rPr>
              <a:t>Le </a:t>
            </a:r>
            <a:r>
              <a:rPr lang="en-US" sz="2400" dirty="0" err="1" smtClean="0">
                <a:latin typeface="Calibri" pitchFamily="34" charset="0"/>
                <a:ea typeface="Verdana" pitchFamily="34" charset="0"/>
                <a:cs typeface="Arial" pitchFamily="34" charset="0"/>
              </a:rPr>
              <a:t>groupe</a:t>
            </a:r>
            <a:r>
              <a:rPr lang="fr-FR" sz="2400" dirty="0" smtClean="0">
                <a:latin typeface="Calibri" pitchFamily="34" charset="0"/>
                <a:ea typeface="Verdana" pitchFamily="34" charset="0"/>
                <a:cs typeface="Arial" pitchFamily="34" charset="0"/>
              </a:rPr>
              <a:t> Renault</a:t>
            </a:r>
            <a:r>
              <a:rPr lang="en-US" sz="2400" dirty="0" smtClean="0">
                <a:latin typeface="Calibri" pitchFamily="34" charset="0"/>
                <a:ea typeface="Verdana" pitchFamily="34" charset="0"/>
                <a:cs typeface="Arial" pitchFamily="34" charset="0"/>
              </a:rPr>
              <a:t> </a:t>
            </a:r>
            <a:r>
              <a:rPr lang="en-US" sz="2400" dirty="0" err="1" smtClean="0">
                <a:latin typeface="Calibri" pitchFamily="34" charset="0"/>
                <a:ea typeface="Verdana" pitchFamily="34" charset="0"/>
                <a:cs typeface="Arial" pitchFamily="34" charset="0"/>
              </a:rPr>
              <a:t>est</a:t>
            </a:r>
            <a:r>
              <a:rPr lang="en-US" sz="2400" dirty="0" smtClean="0">
                <a:latin typeface="Calibri" pitchFamily="34" charset="0"/>
                <a:ea typeface="Verdana" pitchFamily="34" charset="0"/>
                <a:cs typeface="Arial" pitchFamily="34" charset="0"/>
              </a:rPr>
              <a:t> un </a:t>
            </a:r>
            <a:r>
              <a:rPr lang="fr-FR" sz="2400" dirty="0" smtClean="0">
                <a:latin typeface="Calibri" pitchFamily="34" charset="0"/>
                <a:ea typeface="Verdana" pitchFamily="34" charset="0"/>
                <a:cs typeface="Arial" pitchFamily="34" charset="0"/>
              </a:rPr>
              <a:t>constructeur automobile français. </a:t>
            </a:r>
            <a:r>
              <a:rPr lang="sr-Latn-RS" sz="2400" dirty="0" smtClean="0">
                <a:latin typeface="Calibri" pitchFamily="34" charset="0"/>
                <a:ea typeface="Verdana" pitchFamily="34" charset="0"/>
                <a:cs typeface="Arial" pitchFamily="34" charset="0"/>
              </a:rPr>
              <a:t>Elle </a:t>
            </a:r>
            <a:r>
              <a:rPr lang="fr-FR" sz="2400" dirty="0" smtClean="0">
                <a:latin typeface="Calibri" pitchFamily="34" charset="0"/>
                <a:ea typeface="Verdana" pitchFamily="34" charset="0"/>
                <a:cs typeface="Arial" pitchFamily="34" charset="0"/>
              </a:rPr>
              <a:t>possède des usines et filiales à travers le monde entier.</a:t>
            </a:r>
            <a:endParaRPr lang="sr-Latn-RS" sz="2400" dirty="0" smtClean="0">
              <a:latin typeface="Calibri" pitchFamily="34" charset="0"/>
              <a:ea typeface="Verdana" pitchFamily="34" charset="0"/>
              <a:cs typeface="Arial" pitchFamily="34" charset="0"/>
            </a:endParaRPr>
          </a:p>
          <a:p>
            <a:r>
              <a:rPr lang="fr-FR" sz="2400" dirty="0" smtClean="0">
                <a:latin typeface="Calibri" pitchFamily="34" charset="0"/>
                <a:ea typeface="Verdana" pitchFamily="34" charset="0"/>
                <a:cs typeface="Arial" pitchFamily="34" charset="0"/>
              </a:rPr>
              <a:t>Les premières automobiles sont vendues à de riches particuliers qui peuvent se permettre de dépenser les 3 000 francs qu’elles coûtent.</a:t>
            </a:r>
            <a:endParaRPr lang="sr-Latn-RS" sz="2400" dirty="0" smtClean="0">
              <a:latin typeface="Calibri" pitchFamily="34" charset="0"/>
              <a:ea typeface="Verdana" pitchFamily="34" charset="0"/>
              <a:cs typeface="Arial" pitchFamily="34" charset="0"/>
            </a:endParaRPr>
          </a:p>
          <a:p>
            <a:r>
              <a:rPr lang="fr-FR" sz="2400" dirty="0" smtClean="0"/>
              <a:t>Renault se diversifié dans la production de taxis et de camions avant la Première Guerre mondiale. En 1914, la compagnie se lance dans la production de munitions, d’avions militaires et plus tard dans les chars de combat avec son Renault FT-17.</a:t>
            </a:r>
            <a:endParaRPr lang="sr-Latn-RS" sz="2400" dirty="0" smtClean="0"/>
          </a:p>
          <a:p>
            <a:r>
              <a:rPr lang="fr-FR" sz="2400" dirty="0" smtClean="0"/>
              <a:t> Au sortir de la guerre, Renault diversifie</a:t>
            </a:r>
            <a:r>
              <a:rPr lang="sr-Latn-RS" sz="2400" dirty="0" smtClean="0"/>
              <a:t> </a:t>
            </a:r>
            <a:r>
              <a:rPr lang="fr-FR" sz="2400" dirty="0" smtClean="0"/>
              <a:t>la machinerie agricole et industrielle, les matériels roulants ferroviaires. </a:t>
            </a:r>
            <a:endParaRPr lang="sr-Latn-RS" sz="2400" dirty="0" smtClean="0">
              <a:latin typeface="Calibri" pitchFamily="34" charset="0"/>
              <a:ea typeface="Verdana" pitchFamily="34" charset="0"/>
              <a:cs typeface="Arial" pitchFamily="34" charset="0"/>
            </a:endParaRP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лика 4" descr="599px-Renault_Voiturette_1901.jpg"/>
          <p:cNvPicPr>
            <a:picLocks noChangeAspect="1"/>
          </p:cNvPicPr>
          <p:nvPr/>
        </p:nvPicPr>
        <p:blipFill>
          <a:blip r:embed="rId2"/>
          <a:stretch>
            <a:fillRect/>
          </a:stretch>
        </p:blipFill>
        <p:spPr>
          <a:xfrm rot="21129871">
            <a:off x="461266" y="358815"/>
            <a:ext cx="32004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rot="21105468">
            <a:off x="850112" y="2850307"/>
            <a:ext cx="2819400" cy="707886"/>
          </a:xfrm>
          <a:prstGeom prst="rect">
            <a:avLst/>
          </a:prstGeom>
          <a:noFill/>
        </p:spPr>
        <p:txBody>
          <a:bodyPr wrap="square" rtlCol="0">
            <a:spAutoFit/>
          </a:bodyPr>
          <a:lstStyle/>
          <a:p>
            <a:r>
              <a:rPr lang="fr-FR" sz="2000" dirty="0" smtClean="0"/>
              <a:t>Voiturette Renault Type D Série B de 1901</a:t>
            </a:r>
            <a:endParaRPr lang="en-US" sz="2000" dirty="0"/>
          </a:p>
        </p:txBody>
      </p:sp>
      <p:pic>
        <p:nvPicPr>
          <p:cNvPr id="7" name="Слика 6" descr="800px-Renault_1902.jpg"/>
          <p:cNvPicPr>
            <a:picLocks noChangeAspect="1"/>
          </p:cNvPicPr>
          <p:nvPr/>
        </p:nvPicPr>
        <p:blipFill>
          <a:blip r:embed="rId3"/>
          <a:stretch>
            <a:fillRect/>
          </a:stretch>
        </p:blipFill>
        <p:spPr>
          <a:xfrm rot="596752">
            <a:off x="5351597" y="425119"/>
            <a:ext cx="3398432" cy="2264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rot="477026">
            <a:off x="5345598" y="2774298"/>
            <a:ext cx="2901491" cy="400110"/>
          </a:xfrm>
          <a:prstGeom prst="rect">
            <a:avLst/>
          </a:prstGeom>
          <a:noFill/>
        </p:spPr>
        <p:txBody>
          <a:bodyPr wrap="square" rtlCol="0">
            <a:spAutoFit/>
          </a:bodyPr>
          <a:lstStyle/>
          <a:p>
            <a:r>
              <a:rPr lang="en-US" sz="2000" dirty="0" smtClean="0"/>
              <a:t>Renault 1902 </a:t>
            </a:r>
            <a:r>
              <a:rPr lang="en-US" sz="2000" dirty="0" err="1" smtClean="0"/>
              <a:t>Modelo</a:t>
            </a:r>
            <a:r>
              <a:rPr lang="en-US" sz="2000" dirty="0" smtClean="0"/>
              <a:t> G</a:t>
            </a:r>
            <a:endParaRPr lang="en-US" sz="2000" dirty="0"/>
          </a:p>
        </p:txBody>
      </p:sp>
      <p:pic>
        <p:nvPicPr>
          <p:cNvPr id="9" name="Слика 8" descr="800px-1903-Renault-AR243-1194.jpg"/>
          <p:cNvPicPr>
            <a:picLocks noChangeAspect="1"/>
          </p:cNvPicPr>
          <p:nvPr/>
        </p:nvPicPr>
        <p:blipFill>
          <a:blip r:embed="rId4"/>
          <a:stretch>
            <a:fillRect/>
          </a:stretch>
        </p:blipFill>
        <p:spPr>
          <a:xfrm rot="20844340">
            <a:off x="811594" y="3876466"/>
            <a:ext cx="3352799" cy="18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rot="20997881">
            <a:off x="1299299" y="5812964"/>
            <a:ext cx="3059585" cy="400110"/>
          </a:xfrm>
          <a:prstGeom prst="rect">
            <a:avLst/>
          </a:prstGeom>
          <a:noFill/>
        </p:spPr>
        <p:txBody>
          <a:bodyPr wrap="square" rtlCol="0">
            <a:spAutoFit/>
          </a:bodyPr>
          <a:lstStyle/>
          <a:p>
            <a:r>
              <a:rPr lang="en-US" sz="2000" dirty="0" err="1" smtClean="0"/>
              <a:t>Renau</a:t>
            </a:r>
            <a:r>
              <a:rPr lang="sr-Latn-RS" sz="2000" dirty="0" smtClean="0"/>
              <a:t>t - 1903</a:t>
            </a:r>
            <a:endParaRPr lang="en-US" sz="2000" dirty="0"/>
          </a:p>
        </p:txBody>
      </p:sp>
      <p:pic>
        <p:nvPicPr>
          <p:cNvPr id="11" name="Слика 10" descr="Renault_DM_Tourer_1914.jpg"/>
          <p:cNvPicPr>
            <a:picLocks noChangeAspect="1"/>
          </p:cNvPicPr>
          <p:nvPr/>
        </p:nvPicPr>
        <p:blipFill>
          <a:blip r:embed="rId5"/>
          <a:stretch>
            <a:fillRect/>
          </a:stretch>
        </p:blipFill>
        <p:spPr>
          <a:xfrm rot="692579">
            <a:off x="5486970" y="3714486"/>
            <a:ext cx="3279285" cy="18603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rot="674731">
            <a:off x="5498065" y="5560883"/>
            <a:ext cx="2536293" cy="707886"/>
          </a:xfrm>
          <a:prstGeom prst="rect">
            <a:avLst/>
          </a:prstGeom>
          <a:noFill/>
        </p:spPr>
        <p:txBody>
          <a:bodyPr wrap="square" rtlCol="0">
            <a:spAutoFit/>
          </a:bodyPr>
          <a:lstStyle/>
          <a:p>
            <a:r>
              <a:rPr lang="en-US" sz="2000" dirty="0" smtClean="0"/>
              <a:t>Renault DM </a:t>
            </a:r>
            <a:r>
              <a:rPr lang="en-US" sz="2000" dirty="0" err="1" smtClean="0"/>
              <a:t>Tourer</a:t>
            </a:r>
            <a:r>
              <a:rPr lang="en-US" sz="2000" dirty="0" smtClean="0"/>
              <a:t> 1914</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слов 2"/>
          <p:cNvSpPr>
            <a:spLocks noGrp="1"/>
          </p:cNvSpPr>
          <p:nvPr>
            <p:ph type="title"/>
          </p:nvPr>
        </p:nvSpPr>
        <p:spPr/>
        <p:txBody>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 </a:t>
            </a:r>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Seconde</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Guerre </a:t>
            </a:r>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mondiale</a:t>
            </a:r>
            <a:r>
              <a:rPr lang="en-US" b="1" dirty="0" smtClean="0"/>
              <a:t/>
            </a:r>
            <a:br>
              <a:rPr lang="en-US" b="1" dirty="0" smtClean="0"/>
            </a:br>
            <a:endParaRPr lang="en-US" dirty="0"/>
          </a:p>
        </p:txBody>
      </p:sp>
      <p:sp>
        <p:nvSpPr>
          <p:cNvPr id="4" name="Чувар места за садржај 3"/>
          <p:cNvSpPr>
            <a:spLocks noGrp="1"/>
          </p:cNvSpPr>
          <p:nvPr>
            <p:ph idx="1"/>
          </p:nvPr>
        </p:nvSpPr>
        <p:spPr>
          <a:xfrm>
            <a:off x="914400" y="1447800"/>
            <a:ext cx="7772400" cy="4907760"/>
          </a:xfrm>
        </p:spPr>
        <p:txBody>
          <a:bodyPr>
            <a:normAutofit/>
          </a:bodyPr>
          <a:lstStyle/>
          <a:p>
            <a:r>
              <a:rPr lang="fr-FR" sz="2800" dirty="0" smtClean="0">
                <a:latin typeface="Calibri" pitchFamily="34" charset="0"/>
                <a:ea typeface="Verdana" pitchFamily="34" charset="0"/>
                <a:cs typeface="Arial" pitchFamily="34" charset="0"/>
              </a:rPr>
              <a:t>Durant le second conflit mondial, la France est occupée par l'armée allemande et les usines Renault collaborent activement à l'effort de guerre allemand.</a:t>
            </a:r>
            <a:endParaRPr lang="sr-Latn-RS" sz="2800" dirty="0" smtClean="0">
              <a:latin typeface="Calibri" pitchFamily="34" charset="0"/>
              <a:ea typeface="Verdana" pitchFamily="34" charset="0"/>
              <a:cs typeface="Arial" pitchFamily="34" charset="0"/>
            </a:endParaRPr>
          </a:p>
          <a:p>
            <a:r>
              <a:rPr lang="fr-FR" sz="2800" dirty="0" smtClean="0"/>
              <a:t>À la Libération en 1944, Louis Renault est arrêté comme collaborateur et meurt en prison avant son procès.</a:t>
            </a:r>
            <a:r>
              <a:rPr lang="fr-FR" sz="2800" b="1" dirty="0" smtClean="0"/>
              <a:t> </a:t>
            </a:r>
            <a:r>
              <a:rPr lang="fr-FR" sz="2800" dirty="0" smtClean="0"/>
              <a:t> Ses usines sont saisies par le gouvernement </a:t>
            </a:r>
            <a:r>
              <a:rPr lang="sr-Latn-RS" sz="2800" dirty="0" smtClean="0"/>
              <a:t> </a:t>
            </a:r>
            <a:r>
              <a:rPr lang="fr-FR" sz="2800" dirty="0" smtClean="0"/>
              <a:t>provisoire et nationalisées le</a:t>
            </a:r>
            <a:r>
              <a:rPr lang="sr-Latn-RS" sz="2800" dirty="0" smtClean="0"/>
              <a:t> </a:t>
            </a:r>
            <a:r>
              <a:rPr lang="fr-FR" sz="2800" dirty="0" smtClean="0"/>
              <a:t>15 janvier </a:t>
            </a:r>
            <a:r>
              <a:rPr lang="sr-Latn-RS" sz="2800" dirty="0" smtClean="0"/>
              <a:t> </a:t>
            </a:r>
            <a:r>
              <a:rPr lang="fr-FR" sz="2800" dirty="0" smtClean="0"/>
              <a:t>1945 </a:t>
            </a:r>
            <a:r>
              <a:rPr lang="sr-Latn-RS" sz="2800" dirty="0" smtClean="0"/>
              <a:t> </a:t>
            </a:r>
            <a:r>
              <a:rPr lang="fr-FR" sz="2800" dirty="0" smtClean="0"/>
              <a:t>sous le nom de Régie Nationale des Usines Renault</a:t>
            </a:r>
            <a:r>
              <a:rPr lang="sr-Latn-RS" sz="2800" dirty="0" smtClean="0"/>
              <a:t>.</a:t>
            </a:r>
            <a:endParaRPr lang="en-US" sz="2800" dirty="0" smtClean="0"/>
          </a:p>
          <a:p>
            <a:endParaRPr lang="en-US" sz="2800" dirty="0" smtClean="0">
              <a:latin typeface="Calibri"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слов 3"/>
          <p:cNvSpPr>
            <a:spLocks noGrp="1"/>
          </p:cNvSpPr>
          <p:nvPr>
            <p:ph type="title"/>
          </p:nvPr>
        </p:nvSpPr>
        <p:spPr>
          <a:xfrm>
            <a:off x="914400" y="3352800"/>
            <a:ext cx="7772400" cy="914400"/>
          </a:xfrm>
        </p:spPr>
        <p:txBody>
          <a:bodyPr/>
          <a:lstStyle/>
          <a:p>
            <a:r>
              <a:rPr lang="fr-FR" sz="2800" b="1" cap="small" dirty="0" smtClean="0">
                <a:solidFill>
                  <a:srgbClr val="FFFF99"/>
                </a:solidFill>
                <a:latin typeface="Comic Sans MS" pitchFamily="66" charset="0"/>
                <a:cs typeface="Arabic Typesetting" pitchFamily="66" charset="-78"/>
              </a:rPr>
              <a:t>Quelques </a:t>
            </a:r>
            <a:r>
              <a:rPr lang="en-US" sz="2800" b="1" cap="small" dirty="0" err="1" smtClean="0">
                <a:solidFill>
                  <a:srgbClr val="FFFF99"/>
                </a:solidFill>
                <a:latin typeface="Comic Sans MS" pitchFamily="66" charset="0"/>
                <a:cs typeface="Arabic Typesetting" pitchFamily="66" charset="-78"/>
              </a:rPr>
              <a:t>Modèles</a:t>
            </a:r>
            <a:r>
              <a:rPr lang="en-US" sz="2800" b="1" cap="small" dirty="0" smtClean="0">
                <a:solidFill>
                  <a:srgbClr val="FFFF99"/>
                </a:solidFill>
                <a:latin typeface="Comic Sans MS" pitchFamily="66" charset="0"/>
                <a:cs typeface="Arabic Typesetting" pitchFamily="66" charset="-78"/>
              </a:rPr>
              <a:t> </a:t>
            </a:r>
            <a:r>
              <a:rPr lang="en-US" sz="2800" b="1" cap="small" dirty="0" err="1" smtClean="0">
                <a:solidFill>
                  <a:srgbClr val="FFFF99"/>
                </a:solidFill>
                <a:latin typeface="Comic Sans MS" pitchFamily="66" charset="0"/>
                <a:cs typeface="Arabic Typesetting" pitchFamily="66" charset="-78"/>
              </a:rPr>
              <a:t>d'automobiles</a:t>
            </a:r>
            <a:r>
              <a:rPr lang="en-US" sz="2800" b="1" cap="small" dirty="0" smtClean="0">
                <a:solidFill>
                  <a:srgbClr val="FFFF99"/>
                </a:solidFill>
                <a:latin typeface="Comic Sans MS" pitchFamily="66" charset="0"/>
                <a:cs typeface="Arabic Typesetting" pitchFamily="66" charset="-78"/>
              </a:rPr>
              <a:t> </a:t>
            </a:r>
            <a:r>
              <a:rPr lang="sr-Latn-RS" sz="2800" b="1" cap="small" dirty="0" smtClean="0">
                <a:solidFill>
                  <a:srgbClr val="FFFF99"/>
                </a:solidFill>
                <a:latin typeface="Comic Sans MS" pitchFamily="66" charset="0"/>
                <a:cs typeface="Arabic Typesetting" pitchFamily="66" charset="-78"/>
              </a:rPr>
              <a:t>renault</a:t>
            </a:r>
            <a:endParaRPr lang="en-US" sz="2800" dirty="0"/>
          </a:p>
        </p:txBody>
      </p:sp>
      <p:pic>
        <p:nvPicPr>
          <p:cNvPr id="5" name="Слика 4" descr="800px-0_Calvi_-_Renault_4CV_décapotable.JPG"/>
          <p:cNvPicPr>
            <a:picLocks noChangeAspect="1"/>
          </p:cNvPicPr>
          <p:nvPr/>
        </p:nvPicPr>
        <p:blipFill>
          <a:blip r:embed="rId2"/>
          <a:stretch>
            <a:fillRect/>
          </a:stretch>
        </p:blipFill>
        <p:spPr>
          <a:xfrm rot="21194554">
            <a:off x="658970" y="199944"/>
            <a:ext cx="3536830" cy="2343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rot="21185890">
            <a:off x="1143000" y="2581245"/>
            <a:ext cx="3048000" cy="400110"/>
          </a:xfrm>
          <a:prstGeom prst="rect">
            <a:avLst/>
          </a:prstGeom>
          <a:noFill/>
        </p:spPr>
        <p:txBody>
          <a:bodyPr wrap="square" rtlCol="0">
            <a:spAutoFit/>
          </a:bodyPr>
          <a:lstStyle/>
          <a:p>
            <a:r>
              <a:rPr lang="en-US" sz="2000" dirty="0" smtClean="0"/>
              <a:t>Renault 4CV</a:t>
            </a:r>
            <a:r>
              <a:rPr lang="sr-Latn-RS" sz="2000" dirty="0" smtClean="0"/>
              <a:t>-</a:t>
            </a:r>
            <a:r>
              <a:rPr lang="en-US" sz="2000" dirty="0" smtClean="0"/>
              <a:t> 1946</a:t>
            </a:r>
            <a:endParaRPr lang="en-US" sz="2000" dirty="0"/>
          </a:p>
        </p:txBody>
      </p:sp>
      <p:pic>
        <p:nvPicPr>
          <p:cNvPr id="7" name="Слика 6" descr="800px-1959_Renault_Frégate_Transfluide.jpg"/>
          <p:cNvPicPr>
            <a:picLocks noChangeAspect="1"/>
          </p:cNvPicPr>
          <p:nvPr/>
        </p:nvPicPr>
        <p:blipFill>
          <a:blip r:embed="rId3"/>
          <a:stretch>
            <a:fillRect/>
          </a:stretch>
        </p:blipFill>
        <p:spPr>
          <a:xfrm rot="672089">
            <a:off x="5410200" y="304800"/>
            <a:ext cx="3505200" cy="2317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rot="676951">
            <a:off x="5345095" y="2672884"/>
            <a:ext cx="2590800" cy="400110"/>
          </a:xfrm>
          <a:prstGeom prst="rect">
            <a:avLst/>
          </a:prstGeom>
          <a:noFill/>
        </p:spPr>
        <p:txBody>
          <a:bodyPr wrap="square" rtlCol="0">
            <a:spAutoFit/>
          </a:bodyPr>
          <a:lstStyle/>
          <a:p>
            <a:r>
              <a:rPr lang="en-US" sz="2000" dirty="0" smtClean="0"/>
              <a:t>Renault </a:t>
            </a:r>
            <a:r>
              <a:rPr lang="en-US" sz="2000" dirty="0" err="1" smtClean="0"/>
              <a:t>Frégate</a:t>
            </a:r>
            <a:r>
              <a:rPr lang="en-US" sz="2000" dirty="0" smtClean="0"/>
              <a:t>,</a:t>
            </a:r>
            <a:r>
              <a:rPr lang="sr-Latn-RS" sz="2000" dirty="0" smtClean="0"/>
              <a:t>-</a:t>
            </a:r>
            <a:r>
              <a:rPr lang="en-US" sz="2000" dirty="0" smtClean="0"/>
              <a:t>1951</a:t>
            </a:r>
            <a:endParaRPr lang="en-US" sz="2000" dirty="0"/>
          </a:p>
        </p:txBody>
      </p:sp>
      <p:pic>
        <p:nvPicPr>
          <p:cNvPr id="9" name="Слика 8" descr="800px-Renault_R8_Gordini_Lahti.JPG"/>
          <p:cNvPicPr>
            <a:picLocks noChangeAspect="1"/>
          </p:cNvPicPr>
          <p:nvPr/>
        </p:nvPicPr>
        <p:blipFill>
          <a:blip r:embed="rId4"/>
          <a:stretch>
            <a:fillRect/>
          </a:stretch>
        </p:blipFill>
        <p:spPr>
          <a:xfrm rot="21370376">
            <a:off x="990600" y="4191000"/>
            <a:ext cx="3200400" cy="2400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4648200" y="4648200"/>
            <a:ext cx="2743200" cy="1015663"/>
          </a:xfrm>
          <a:prstGeom prst="rect">
            <a:avLst/>
          </a:prstGeom>
          <a:noFill/>
        </p:spPr>
        <p:txBody>
          <a:bodyPr wrap="square" rtlCol="0">
            <a:spAutoFit/>
          </a:bodyPr>
          <a:lstStyle/>
          <a:p>
            <a:r>
              <a:rPr lang="en-US" sz="2000" dirty="0" smtClean="0"/>
              <a:t>Renault R8 </a:t>
            </a:r>
            <a:r>
              <a:rPr lang="en-US" sz="2000" dirty="0" err="1" smtClean="0"/>
              <a:t>Gordini</a:t>
            </a:r>
            <a:r>
              <a:rPr lang="sr-Latn-RS" sz="2000" dirty="0" smtClean="0"/>
              <a:t>-</a:t>
            </a:r>
            <a:r>
              <a:rPr lang="en-US" sz="2000" dirty="0" smtClean="0"/>
              <a:t> 1964, la première sportive, </a:t>
            </a:r>
            <a:r>
              <a:rPr lang="en-US" sz="2000" dirty="0" err="1" smtClean="0"/>
              <a:t>typée</a:t>
            </a:r>
            <a:r>
              <a:rPr lang="en-US" sz="2000" dirty="0" smtClean="0"/>
              <a:t> "GT</a:t>
            </a:r>
            <a:r>
              <a:rPr lang="sr-Latn-RS" sz="2000" dirty="0" smtClean="0"/>
              <a:t>I</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914400" y="2971800"/>
            <a:ext cx="7772400" cy="914400"/>
          </a:xfrm>
        </p:spPr>
        <p:txBody>
          <a:bodyPr/>
          <a:lstStyle/>
          <a:p>
            <a:r>
              <a:rPr lang="sr-Latn-R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rPr>
              <a:t>renAULT</a:t>
            </a:r>
            <a:r>
              <a:rPr lang="en-U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rPr>
              <a:t> – le logo</a:t>
            </a:r>
          </a:p>
        </p:txBody>
      </p:sp>
      <p:pic>
        <p:nvPicPr>
          <p:cNvPr id="3" name="Слика 2" descr="800px-Oldtimer_Show_2008_-_093_-_Renault_NN_(emblem).jpg"/>
          <p:cNvPicPr>
            <a:picLocks noChangeAspect="1"/>
          </p:cNvPicPr>
          <p:nvPr/>
        </p:nvPicPr>
        <p:blipFill>
          <a:blip r:embed="rId2"/>
          <a:stretch>
            <a:fillRect/>
          </a:stretch>
        </p:blipFill>
        <p:spPr>
          <a:xfrm>
            <a:off x="685800" y="152401"/>
            <a:ext cx="25146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533400" y="2057400"/>
            <a:ext cx="2667000" cy="923330"/>
          </a:xfrm>
          <a:prstGeom prst="rect">
            <a:avLst/>
          </a:prstGeom>
          <a:noFill/>
        </p:spPr>
        <p:txBody>
          <a:bodyPr wrap="square" rtlCol="0">
            <a:spAutoFit/>
          </a:bodyPr>
          <a:lstStyle/>
          <a:p>
            <a:r>
              <a:rPr lang="fr-FR" dirty="0" smtClean="0"/>
              <a:t>Logo de Renault en forme de radiateur de 1923 à 1925</a:t>
            </a:r>
            <a:endParaRPr lang="en-US" dirty="0"/>
          </a:p>
        </p:txBody>
      </p:sp>
      <p:pic>
        <p:nvPicPr>
          <p:cNvPr id="5" name="Слика 4" descr="RenaultRegieNationale.jpg"/>
          <p:cNvPicPr>
            <a:picLocks noChangeAspect="1"/>
          </p:cNvPicPr>
          <p:nvPr/>
        </p:nvPicPr>
        <p:blipFill>
          <a:blip r:embed="rId3"/>
          <a:stretch>
            <a:fillRect/>
          </a:stretch>
        </p:blipFill>
        <p:spPr>
          <a:xfrm>
            <a:off x="3505200" y="152400"/>
            <a:ext cx="23622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352800" y="1981200"/>
            <a:ext cx="2590800" cy="923330"/>
          </a:xfrm>
          <a:prstGeom prst="rect">
            <a:avLst/>
          </a:prstGeom>
          <a:noFill/>
        </p:spPr>
        <p:txBody>
          <a:bodyPr wrap="square" rtlCol="0">
            <a:spAutoFit/>
          </a:bodyPr>
          <a:lstStyle/>
          <a:p>
            <a:r>
              <a:rPr lang="fr-FR" dirty="0" smtClean="0"/>
              <a:t>Logo de Renault de 1947 à 1959 (La Régie Nationale)</a:t>
            </a:r>
            <a:endParaRPr lang="en-US" dirty="0"/>
          </a:p>
        </p:txBody>
      </p:sp>
      <p:pic>
        <p:nvPicPr>
          <p:cNvPr id="7" name="Слика 6" descr="795px-RenaultSport_Spider_-_Flickr_-_The_Car_Spy_(17).jpg"/>
          <p:cNvPicPr>
            <a:picLocks noChangeAspect="1"/>
          </p:cNvPicPr>
          <p:nvPr/>
        </p:nvPicPr>
        <p:blipFill>
          <a:blip r:embed="rId4"/>
          <a:stretch>
            <a:fillRect/>
          </a:stretch>
        </p:blipFill>
        <p:spPr>
          <a:xfrm>
            <a:off x="6172200" y="228600"/>
            <a:ext cx="2643188" cy="1640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6324600" y="2057400"/>
            <a:ext cx="2438400" cy="923330"/>
          </a:xfrm>
          <a:prstGeom prst="rect">
            <a:avLst/>
          </a:prstGeom>
          <a:noFill/>
        </p:spPr>
        <p:txBody>
          <a:bodyPr wrap="square" rtlCol="0">
            <a:spAutoFit/>
          </a:bodyPr>
          <a:lstStyle/>
          <a:p>
            <a:r>
              <a:rPr lang="fr-FR" dirty="0" smtClean="0"/>
              <a:t>Logo de Renault sur le capot du Sport Spider, de 1992 à 2004</a:t>
            </a:r>
            <a:endParaRPr lang="en-US" dirty="0"/>
          </a:p>
        </p:txBody>
      </p:sp>
      <p:pic>
        <p:nvPicPr>
          <p:cNvPr id="9" name="Слика 8" descr="120px-Renault_logo.svg.png"/>
          <p:cNvPicPr>
            <a:picLocks noChangeAspect="1"/>
          </p:cNvPicPr>
          <p:nvPr/>
        </p:nvPicPr>
        <p:blipFill>
          <a:blip r:embed="rId5"/>
          <a:stretch>
            <a:fillRect/>
          </a:stretch>
        </p:blipFill>
        <p:spPr>
          <a:xfrm>
            <a:off x="457200" y="5562600"/>
            <a:ext cx="2438400" cy="1066800"/>
          </a:xfrm>
          <a:prstGeom prst="rect">
            <a:avLst/>
          </a:prstGeom>
        </p:spPr>
      </p:pic>
      <p:sp>
        <p:nvSpPr>
          <p:cNvPr id="10" name="TextBox 9"/>
          <p:cNvSpPr txBox="1"/>
          <p:nvPr/>
        </p:nvSpPr>
        <p:spPr>
          <a:xfrm>
            <a:off x="533400" y="4648200"/>
            <a:ext cx="2362200" cy="646331"/>
          </a:xfrm>
          <a:prstGeom prst="rect">
            <a:avLst/>
          </a:prstGeom>
          <a:noFill/>
        </p:spPr>
        <p:txBody>
          <a:bodyPr wrap="square" rtlCol="0">
            <a:spAutoFit/>
          </a:bodyPr>
          <a:lstStyle/>
          <a:p>
            <a:r>
              <a:rPr lang="pt-BR" dirty="0" smtClean="0"/>
              <a:t>Logo de Renault de 2004 à 2007</a:t>
            </a:r>
            <a:endParaRPr lang="en-US" dirty="0"/>
          </a:p>
        </p:txBody>
      </p:sp>
      <p:pic>
        <p:nvPicPr>
          <p:cNvPr id="11" name="Слика 10" descr="283px-Renault_2009_logo.svg.png"/>
          <p:cNvPicPr>
            <a:picLocks noChangeAspect="1"/>
          </p:cNvPicPr>
          <p:nvPr/>
        </p:nvPicPr>
        <p:blipFill>
          <a:blip r:embed="rId6"/>
          <a:stretch>
            <a:fillRect/>
          </a:stretch>
        </p:blipFill>
        <p:spPr>
          <a:xfrm>
            <a:off x="3200400" y="4343400"/>
            <a:ext cx="2438400" cy="1371600"/>
          </a:xfrm>
          <a:prstGeom prst="rect">
            <a:avLst/>
          </a:prstGeom>
        </p:spPr>
      </p:pic>
      <p:sp>
        <p:nvSpPr>
          <p:cNvPr id="12" name="TextBox 11"/>
          <p:cNvSpPr txBox="1"/>
          <p:nvPr/>
        </p:nvSpPr>
        <p:spPr>
          <a:xfrm>
            <a:off x="3276600" y="5791200"/>
            <a:ext cx="2286000" cy="646331"/>
          </a:xfrm>
          <a:prstGeom prst="rect">
            <a:avLst/>
          </a:prstGeom>
          <a:noFill/>
        </p:spPr>
        <p:txBody>
          <a:bodyPr wrap="square" rtlCol="0">
            <a:spAutoFit/>
          </a:bodyPr>
          <a:lstStyle/>
          <a:p>
            <a:r>
              <a:rPr lang="pt-BR" dirty="0" smtClean="0"/>
              <a:t>Logo de Renault de 2007 à 2015</a:t>
            </a:r>
            <a:endParaRPr lang="en-US" dirty="0"/>
          </a:p>
        </p:txBody>
      </p:sp>
      <p:pic>
        <p:nvPicPr>
          <p:cNvPr id="13" name="Слика 12" descr="Renault_logo_2015.png"/>
          <p:cNvPicPr>
            <a:picLocks noChangeAspect="1"/>
          </p:cNvPicPr>
          <p:nvPr/>
        </p:nvPicPr>
        <p:blipFill>
          <a:blip r:embed="rId7" cstate="print"/>
          <a:stretch>
            <a:fillRect/>
          </a:stretch>
        </p:blipFill>
        <p:spPr>
          <a:xfrm>
            <a:off x="5867400" y="5791200"/>
            <a:ext cx="2861187" cy="886968"/>
          </a:xfrm>
          <a:prstGeom prst="rect">
            <a:avLst/>
          </a:prstGeom>
        </p:spPr>
      </p:pic>
      <p:sp>
        <p:nvSpPr>
          <p:cNvPr id="14" name="TextBox 13"/>
          <p:cNvSpPr txBox="1"/>
          <p:nvPr/>
        </p:nvSpPr>
        <p:spPr>
          <a:xfrm>
            <a:off x="6172200" y="4724400"/>
            <a:ext cx="2286000" cy="646331"/>
          </a:xfrm>
          <a:prstGeom prst="rect">
            <a:avLst/>
          </a:prstGeom>
          <a:noFill/>
        </p:spPr>
        <p:txBody>
          <a:bodyPr wrap="square" rtlCol="0">
            <a:spAutoFit/>
          </a:bodyPr>
          <a:lstStyle/>
          <a:p>
            <a:r>
              <a:rPr lang="en-US" dirty="0" smtClean="0"/>
              <a:t>Logo de Renault </a:t>
            </a:r>
            <a:r>
              <a:rPr lang="en-US" dirty="0" err="1" smtClean="0"/>
              <a:t>depuis</a:t>
            </a:r>
            <a:r>
              <a:rPr lang="en-US" dirty="0" smtClean="0"/>
              <a:t> mars 2015</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371600" y="2057400"/>
          <a:ext cx="7010400" cy="2651760"/>
        </p:xfrm>
        <a:graphic>
          <a:graphicData uri="http://schemas.openxmlformats.org/drawingml/2006/table">
            <a:tbl>
              <a:tblPr firstRow="1" bandRow="1">
                <a:tableStyleId>{073A0DAA-6AF3-43AB-8588-CEC1D06C72B9}</a:tableStyleId>
              </a:tblPr>
              <a:tblGrid>
                <a:gridCol w="2209799"/>
                <a:gridCol w="4800601"/>
              </a:tblGrid>
              <a:tr h="370840">
                <a:tc>
                  <a:txBody>
                    <a:bodyPr/>
                    <a:lstStyle/>
                    <a:p>
                      <a:r>
                        <a:rPr kumimoji="0" lang="en-US" sz="2400" u="none" strike="noStrike" kern="1200" dirty="0" err="1" smtClean="0">
                          <a:latin typeface="Franklin Gothic Book" pitchFamily="34" charset="0"/>
                        </a:rPr>
                        <a:t>Création</a:t>
                      </a:r>
                      <a:endParaRPr kumimoji="0" lang="en-US" sz="2400" kern="1200" dirty="0" smtClean="0">
                        <a:latin typeface="Franklin Gothic Book" pitchFamily="34" charset="0"/>
                      </a:endParaRPr>
                    </a:p>
                    <a:p>
                      <a:r>
                        <a:rPr kumimoji="0" lang="en-US" sz="2400" kern="1200" dirty="0" smtClean="0">
                          <a:latin typeface="Franklin Gothic Book" pitchFamily="34" charset="0"/>
                        </a:rPr>
                        <a:t>Dates </a:t>
                      </a:r>
                      <a:r>
                        <a:rPr kumimoji="0" lang="en-US" sz="2400" kern="1200" dirty="0" err="1" smtClean="0">
                          <a:latin typeface="Franklin Gothic Book" pitchFamily="34" charset="0"/>
                        </a:rPr>
                        <a:t>clés</a:t>
                      </a:r>
                      <a:endParaRPr kumimoji="0" lang="en-US" sz="2400" kern="1200" dirty="0" smtClean="0">
                        <a:latin typeface="Franklin Gothic Book" pitchFamily="34" charset="0"/>
                      </a:endParaRPr>
                    </a:p>
                    <a:p>
                      <a:r>
                        <a:rPr kumimoji="0" lang="en-US" sz="2400" kern="1200" dirty="0" err="1" smtClean="0">
                          <a:latin typeface="Franklin Gothic Book" pitchFamily="34" charset="0"/>
                        </a:rPr>
                        <a:t>Fondateurs</a:t>
                      </a:r>
                      <a:endParaRPr kumimoji="0" lang="en-US" sz="2400" kern="1200" dirty="0" smtClean="0">
                        <a:latin typeface="Franklin Gothic Book" pitchFamily="34" charset="0"/>
                      </a:endParaRPr>
                    </a:p>
                    <a:p>
                      <a:r>
                        <a:rPr kumimoji="0" lang="en-US" sz="2400" kern="1200" dirty="0" smtClean="0">
                          <a:latin typeface="Franklin Gothic Book" pitchFamily="34" charset="0"/>
                        </a:rPr>
                        <a:t>Slogan</a:t>
                      </a:r>
                    </a:p>
                    <a:p>
                      <a:r>
                        <a:rPr kumimoji="0" lang="en-US" sz="2400" u="none" strike="noStrike" kern="1200" dirty="0" err="1" smtClean="0">
                          <a:latin typeface="Franklin Gothic Book" pitchFamily="34" charset="0"/>
                        </a:rPr>
                        <a:t>Siège</a:t>
                      </a:r>
                      <a:r>
                        <a:rPr kumimoji="0" lang="en-US" sz="2400" u="none" strike="noStrike" kern="1200" dirty="0" smtClean="0">
                          <a:latin typeface="Franklin Gothic Book" pitchFamily="34" charset="0"/>
                        </a:rPr>
                        <a:t> social</a:t>
                      </a:r>
                      <a:endParaRPr kumimoji="0" lang="en-US" sz="2400" kern="1200" dirty="0" smtClean="0">
                        <a:latin typeface="Franklin Gothic Book" pitchFamily="34" charset="0"/>
                      </a:endParaRPr>
                    </a:p>
                    <a:p>
                      <a:r>
                        <a:rPr kumimoji="0" lang="en-US" sz="2400" u="none" strike="noStrike" kern="1200" dirty="0" err="1" smtClean="0">
                          <a:latin typeface="Franklin Gothic Book" pitchFamily="34" charset="0"/>
                        </a:rPr>
                        <a:t>Activité</a:t>
                      </a:r>
                      <a:endParaRPr kumimoji="0" lang="en-US" sz="2400" kern="1200" dirty="0" smtClean="0">
                        <a:latin typeface="Franklin Gothic Book" pitchFamily="34" charset="0"/>
                      </a:endParaRPr>
                    </a:p>
                    <a:p>
                      <a:r>
                        <a:rPr kumimoji="0" lang="en-US" sz="2400" u="none" strike="noStrike" kern="1200" dirty="0" err="1" smtClean="0">
                          <a:latin typeface="Franklin Gothic Book" pitchFamily="34" charset="0"/>
                        </a:rPr>
                        <a:t>Produits</a:t>
                      </a:r>
                      <a:endParaRPr kumimoji="0" lang="en-US" sz="2400" kern="1200" dirty="0" smtClean="0">
                        <a:latin typeface="Franklin Gothic Book" pitchFamily="34" charset="0"/>
                      </a:endParaRPr>
                    </a:p>
                  </a:txBody>
                  <a:tcPr/>
                </a:tc>
                <a:tc>
                  <a:txBody>
                    <a:bodyPr/>
                    <a:lstStyle/>
                    <a:p>
                      <a:r>
                        <a:rPr kumimoji="0" lang="en-US" sz="2400" u="none" strike="noStrike" kern="1200" dirty="0" smtClean="0">
                          <a:latin typeface="Franklin Gothic Book" pitchFamily="34" charset="0"/>
                        </a:rPr>
                        <a:t>2</a:t>
                      </a:r>
                      <a:r>
                        <a:rPr kumimoji="0" lang="en-US" sz="2400" kern="1200" dirty="0" smtClean="0">
                          <a:latin typeface="Franklin Gothic Book" pitchFamily="34" charset="0"/>
                        </a:rPr>
                        <a:t> </a:t>
                      </a:r>
                      <a:r>
                        <a:rPr kumimoji="0" lang="en-US" sz="2400" u="none" strike="noStrike" kern="1200" dirty="0" err="1" smtClean="0">
                          <a:latin typeface="Franklin Gothic Book" pitchFamily="34" charset="0"/>
                        </a:rPr>
                        <a:t>avril</a:t>
                      </a:r>
                      <a:r>
                        <a:rPr kumimoji="0" lang="en-US" sz="2400" kern="1200" dirty="0" smtClean="0">
                          <a:latin typeface="Franklin Gothic Book" pitchFamily="34" charset="0"/>
                        </a:rPr>
                        <a:t> </a:t>
                      </a:r>
                      <a:r>
                        <a:rPr kumimoji="0" lang="en-US" sz="2400" u="none" strike="noStrike" kern="1200" dirty="0" smtClean="0">
                          <a:latin typeface="Franklin Gothic Book" pitchFamily="34" charset="0"/>
                        </a:rPr>
                        <a:t>1896</a:t>
                      </a:r>
                      <a:r>
                        <a:rPr kumimoji="0" lang="en-US" sz="2400" kern="1200" dirty="0" smtClean="0">
                          <a:latin typeface="Franklin Gothic Book" pitchFamily="34" charset="0"/>
                        </a:rPr>
                        <a:t> (119 </a:t>
                      </a:r>
                      <a:r>
                        <a:rPr kumimoji="0" lang="en-US" sz="2400" kern="1200" dirty="0" err="1" smtClean="0">
                          <a:latin typeface="Franklin Gothic Book" pitchFamily="34" charset="0"/>
                        </a:rPr>
                        <a:t>ans</a:t>
                      </a:r>
                      <a:r>
                        <a:rPr kumimoji="0" lang="en-US" sz="2400" kern="1200" dirty="0" smtClean="0">
                          <a:latin typeface="Franklin Gothic Book" pitchFamily="34" charset="0"/>
                        </a:rPr>
                        <a:t>)</a:t>
                      </a:r>
                    </a:p>
                    <a:p>
                      <a:r>
                        <a:rPr kumimoji="0" lang="en-US" sz="2400" kern="1200" dirty="0" smtClean="0">
                          <a:latin typeface="Franklin Gothic Book" pitchFamily="34" charset="0"/>
                        </a:rPr>
                        <a:t>1976: </a:t>
                      </a:r>
                      <a:r>
                        <a:rPr kumimoji="0" lang="en-US" sz="2400" kern="1200" dirty="0" err="1" smtClean="0">
                          <a:latin typeface="Franklin Gothic Book" pitchFamily="34" charset="0"/>
                        </a:rPr>
                        <a:t>rachat</a:t>
                      </a:r>
                      <a:r>
                        <a:rPr kumimoji="0" lang="en-US" sz="2400" kern="1200" dirty="0" smtClean="0">
                          <a:latin typeface="Franklin Gothic Book" pitchFamily="34" charset="0"/>
                        </a:rPr>
                        <a:t> de </a:t>
                      </a:r>
                      <a:r>
                        <a:rPr kumimoji="0" lang="en-US" sz="2400" u="none" strike="noStrike" kern="1200" dirty="0" smtClean="0">
                          <a:latin typeface="Franklin Gothic Book" pitchFamily="34" charset="0"/>
                        </a:rPr>
                        <a:t>Citroën</a:t>
                      </a:r>
                      <a:r>
                        <a:rPr kumimoji="0" lang="en-US" sz="2400" kern="1200" dirty="0" smtClean="0">
                          <a:latin typeface="Franklin Gothic Book" pitchFamily="34" charset="0"/>
                        </a:rPr>
                        <a:t> à </a:t>
                      </a:r>
                      <a:r>
                        <a:rPr kumimoji="0" lang="en-US" sz="2400" u="none" strike="noStrike" kern="1200" dirty="0" smtClean="0">
                          <a:latin typeface="Franklin Gothic Book" pitchFamily="34" charset="0"/>
                        </a:rPr>
                        <a:t>Michelin</a:t>
                      </a:r>
                      <a:endParaRPr kumimoji="0" lang="en-US" sz="2400" kern="1200" dirty="0" smtClean="0">
                        <a:latin typeface="Franklin Gothic Book" pitchFamily="34" charset="0"/>
                      </a:endParaRPr>
                    </a:p>
                    <a:p>
                      <a:r>
                        <a:rPr kumimoji="0" lang="en-US" sz="2400" u="none" strike="noStrike" kern="1200" dirty="0" smtClean="0">
                          <a:latin typeface="Franklin Gothic Book" pitchFamily="34" charset="0"/>
                        </a:rPr>
                        <a:t>Armand Peugeot</a:t>
                      </a:r>
                      <a:endParaRPr kumimoji="0" lang="en-US" sz="2400" kern="1200" dirty="0" smtClean="0">
                        <a:latin typeface="Franklin Gothic Book" pitchFamily="34" charset="0"/>
                      </a:endParaRPr>
                    </a:p>
                    <a:p>
                      <a:r>
                        <a:rPr kumimoji="0" lang="en-US" sz="2400" kern="1200" dirty="0" smtClean="0">
                          <a:latin typeface="Franklin Gothic Book" pitchFamily="34" charset="0"/>
                        </a:rPr>
                        <a:t>Motion &amp; Emotion</a:t>
                      </a:r>
                    </a:p>
                    <a:p>
                      <a:r>
                        <a:rPr kumimoji="0" lang="en-US" sz="2400" u="none" strike="noStrike" kern="1200" dirty="0" smtClean="0">
                          <a:latin typeface="Franklin Gothic Book" pitchFamily="34" charset="0"/>
                        </a:rPr>
                        <a:t>         Paris</a:t>
                      </a:r>
                      <a:endParaRPr kumimoji="0" lang="en-US" sz="2400" kern="1200" dirty="0" smtClean="0">
                        <a:latin typeface="Franklin Gothic Book" pitchFamily="34" charset="0"/>
                      </a:endParaRPr>
                    </a:p>
                    <a:p>
                      <a:r>
                        <a:rPr kumimoji="0" lang="en-US" sz="2400" u="none" strike="noStrike" kern="1200" dirty="0" err="1" smtClean="0">
                          <a:latin typeface="Franklin Gothic Book" pitchFamily="34" charset="0"/>
                        </a:rPr>
                        <a:t>Industrie</a:t>
                      </a:r>
                      <a:r>
                        <a:rPr kumimoji="0" lang="en-US" sz="2400" u="none" strike="noStrike" kern="1200" dirty="0" smtClean="0">
                          <a:latin typeface="Franklin Gothic Book" pitchFamily="34" charset="0"/>
                        </a:rPr>
                        <a:t> automobile et </a:t>
                      </a:r>
                      <a:r>
                        <a:rPr kumimoji="0" lang="en-US" sz="2400" u="none" strike="noStrike" kern="1200" dirty="0" err="1" smtClean="0">
                          <a:latin typeface="Franklin Gothic Book" pitchFamily="34" charset="0"/>
                        </a:rPr>
                        <a:t>deux</a:t>
                      </a:r>
                      <a:r>
                        <a:rPr kumimoji="0" lang="en-US" sz="2400" u="none" strike="noStrike" kern="1200" dirty="0" smtClean="0">
                          <a:latin typeface="Franklin Gothic Book" pitchFamily="34" charset="0"/>
                        </a:rPr>
                        <a:t> </a:t>
                      </a:r>
                      <a:r>
                        <a:rPr kumimoji="0" lang="en-US" sz="2400" u="none" strike="noStrike" kern="1200" dirty="0" err="1" smtClean="0">
                          <a:latin typeface="Franklin Gothic Book" pitchFamily="34" charset="0"/>
                        </a:rPr>
                        <a:t>roues</a:t>
                      </a:r>
                      <a:endParaRPr kumimoji="0" lang="en-US" sz="2400" kern="1200" dirty="0" smtClean="0">
                        <a:latin typeface="Franklin Gothic Book" pitchFamily="34" charset="0"/>
                      </a:endParaRPr>
                    </a:p>
                    <a:p>
                      <a:r>
                        <a:rPr kumimoji="0" lang="en-US" sz="2400" u="none" strike="noStrike" kern="1200" dirty="0" err="1" smtClean="0">
                          <a:latin typeface="Franklin Gothic Book" pitchFamily="34" charset="0"/>
                        </a:rPr>
                        <a:t>Véhicules</a:t>
                      </a:r>
                      <a:r>
                        <a:rPr kumimoji="0" lang="en-US" sz="2400" u="none" strike="noStrike" kern="1200" dirty="0" smtClean="0">
                          <a:latin typeface="Franklin Gothic Book" pitchFamily="34" charset="0"/>
                        </a:rPr>
                        <a:t> </a:t>
                      </a:r>
                      <a:r>
                        <a:rPr kumimoji="0" lang="en-US" sz="2400" u="none" strike="noStrike" kern="1200" dirty="0" err="1" smtClean="0">
                          <a:latin typeface="Franklin Gothic Book" pitchFamily="34" charset="0"/>
                        </a:rPr>
                        <a:t>particuliers</a:t>
                      </a:r>
                      <a:r>
                        <a:rPr kumimoji="0" lang="en-US" sz="2400" u="none" strike="noStrike" kern="1200" baseline="0" dirty="0" smtClean="0">
                          <a:latin typeface="Franklin Gothic Book" pitchFamily="34" charset="0"/>
                        </a:rPr>
                        <a:t> </a:t>
                      </a:r>
                      <a:r>
                        <a:rPr kumimoji="0" lang="en-US" sz="2400" kern="1200" dirty="0" smtClean="0">
                          <a:latin typeface="Franklin Gothic Book" pitchFamily="34" charset="0"/>
                        </a:rPr>
                        <a:t>et </a:t>
                      </a:r>
                      <a:r>
                        <a:rPr kumimoji="0" lang="en-US" sz="2400" u="none" strike="noStrike" kern="1200" dirty="0" err="1" smtClean="0">
                          <a:latin typeface="Franklin Gothic Book" pitchFamily="34" charset="0"/>
                        </a:rPr>
                        <a:t>utilitaires</a:t>
                      </a:r>
                      <a:endParaRPr kumimoji="0" lang="en-US" sz="2400" kern="1200" dirty="0" smtClean="0">
                        <a:latin typeface="Franklin Gothic Book" pitchFamily="34" charset="0"/>
                      </a:endParaRPr>
                    </a:p>
                  </a:txBody>
                  <a:tcPr/>
                </a:tc>
              </a:tr>
            </a:tbl>
          </a:graphicData>
        </a:graphic>
      </p:graphicFrame>
      <p:sp>
        <p:nvSpPr>
          <p:cNvPr id="9" name="Rectangle 8"/>
          <p:cNvSpPr/>
          <p:nvPr/>
        </p:nvSpPr>
        <p:spPr>
          <a:xfrm>
            <a:off x="2667000" y="228600"/>
            <a:ext cx="3900620"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PEUGEOT</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Picture 4" descr="Drapeau de la France">
            <a:hlinkClick r:id="rId2" tooltip="&quot;Drapeau de la France&quot;"/>
          </p:cNvPr>
          <p:cNvPicPr/>
          <p:nvPr/>
        </p:nvPicPr>
        <p:blipFill>
          <a:blip r:embed="rId3"/>
          <a:srcRect/>
          <a:stretch>
            <a:fillRect/>
          </a:stretch>
        </p:blipFill>
        <p:spPr bwMode="auto">
          <a:xfrm>
            <a:off x="3733800" y="3581400"/>
            <a:ext cx="4572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Чувар места за садржај 3"/>
          <p:cNvSpPr>
            <a:spLocks noGrp="1"/>
          </p:cNvSpPr>
          <p:nvPr>
            <p:ph idx="1"/>
          </p:nvPr>
        </p:nvSpPr>
        <p:spPr/>
        <p:txBody>
          <a:bodyPr>
            <a:normAutofit/>
          </a:bodyPr>
          <a:lstStyle/>
          <a:p>
            <a:r>
              <a:rPr lang="fr-FR" sz="2400" dirty="0" smtClean="0"/>
              <a:t>Renault et Nissan scellent un accord, socle d'une coopération profonde mêlant échange de participation et collaboration industrielle. En mars 1999, naît officiellement l'Alliance Renault-Nissan.</a:t>
            </a:r>
            <a:endParaRPr lang="sr-Latn-RS" sz="2400" dirty="0" smtClean="0"/>
          </a:p>
          <a:p>
            <a:r>
              <a:rPr lang="fr-FR" sz="2400" dirty="0" smtClean="0"/>
              <a:t>Dans sa conquête des pays en fort développement économique, Renault a également investi dans </a:t>
            </a:r>
            <a:r>
              <a:rPr lang="fr-FR" sz="2400" dirty="0" err="1" smtClean="0"/>
              <a:t>Avtoframos</a:t>
            </a:r>
            <a:r>
              <a:rPr lang="fr-FR" sz="2400" dirty="0" smtClean="0"/>
              <a:t> et dans le coréen</a:t>
            </a:r>
            <a:r>
              <a:rPr lang="sr-Latn-RS" sz="2400" dirty="0" smtClean="0"/>
              <a:t> </a:t>
            </a:r>
            <a:r>
              <a:rPr lang="fr-FR" sz="2400" dirty="0" smtClean="0"/>
              <a:t>Samsung Motors qui donnera naissance à</a:t>
            </a:r>
            <a:r>
              <a:rPr lang="sr-Latn-RS" sz="2400" dirty="0" smtClean="0"/>
              <a:t> :</a:t>
            </a:r>
            <a:r>
              <a:rPr lang="fr-FR" sz="2400" dirty="0" smtClean="0"/>
              <a:t> Renault Samsung Motors</a:t>
            </a:r>
            <a:r>
              <a:rPr lang="sr-Latn-RS" sz="2400" dirty="0" smtClean="0"/>
              <a:t>, </a:t>
            </a:r>
            <a:r>
              <a:rPr lang="fr-FR" sz="2400" dirty="0" smtClean="0"/>
              <a:t>la filiale de Renault en </a:t>
            </a:r>
            <a:r>
              <a:rPr lang="fr-FR" sz="2400" dirty="0" err="1" smtClean="0"/>
              <a:t>Roumanie,</a:t>
            </a:r>
            <a:r>
              <a:rPr lang="fr-FR" sz="2400" u="sng" dirty="0" err="1" smtClean="0"/>
              <a:t>Dacia</a:t>
            </a:r>
            <a:r>
              <a:rPr lang="fr-FR" sz="2400" dirty="0" smtClean="0"/>
              <a:t>,</a:t>
            </a:r>
            <a:r>
              <a:rPr lang="en-US" sz="2400" dirty="0" smtClean="0"/>
              <a:t> Le 8 </a:t>
            </a:r>
            <a:r>
              <a:rPr lang="en-US" sz="2400" dirty="0" err="1" smtClean="0"/>
              <a:t>décembre</a:t>
            </a:r>
            <a:r>
              <a:rPr lang="sr-Latn-RS" sz="2400" dirty="0" smtClean="0"/>
              <a:t> </a:t>
            </a:r>
            <a:r>
              <a:rPr lang="en-US" sz="2400" dirty="0" smtClean="0"/>
              <a:t>2007</a:t>
            </a:r>
            <a:r>
              <a:rPr lang="sr-Latn-RS" sz="2400" dirty="0" smtClean="0"/>
              <a:t> join la </a:t>
            </a:r>
            <a:r>
              <a:rPr lang="en-US" sz="2400" dirty="0" err="1" smtClean="0"/>
              <a:t>Lada-AvtoVAZ</a:t>
            </a:r>
            <a:r>
              <a:rPr lang="sr-Latn-RS" sz="2400" dirty="0" smtClean="0"/>
              <a:t>.</a:t>
            </a:r>
            <a:endParaRPr lang="en-US" sz="2400" dirty="0" smtClean="0"/>
          </a:p>
        </p:txBody>
      </p:sp>
      <p:sp>
        <p:nvSpPr>
          <p:cNvPr id="5" name="Наслов 1"/>
          <p:cNvSpPr>
            <a:spLocks noGrp="1"/>
          </p:cNvSpPr>
          <p:nvPr>
            <p:ph type="title"/>
          </p:nvPr>
        </p:nvSpPr>
        <p:spPr>
          <a:xfrm>
            <a:off x="914400" y="512064"/>
            <a:ext cx="7772400" cy="914400"/>
          </a:xfrm>
        </p:spPr>
        <p:txBody>
          <a:bodyPr/>
          <a:lstStyle/>
          <a:p>
            <a:pPr algn="ctr"/>
            <a:r>
              <a:rPr lang="sr-Latn-R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RENAULT</a:t>
            </a:r>
            <a:endParaRPr lang="en-US" sz="6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слов 3"/>
          <p:cNvSpPr>
            <a:spLocks noGrp="1"/>
          </p:cNvSpPr>
          <p:nvPr>
            <p:ph type="title"/>
          </p:nvPr>
        </p:nvSpPr>
        <p:spPr/>
        <p:txBody>
          <a:bodyPr/>
          <a:lstStyle/>
          <a:p>
            <a:pPr algn="ctr"/>
            <a:r>
              <a:rPr lang="fr-FR" sz="3600" b="1" cap="small" dirty="0" smtClean="0">
                <a:solidFill>
                  <a:srgbClr val="FFFF99"/>
                </a:solidFill>
                <a:latin typeface="Comic Sans MS" pitchFamily="66" charset="0"/>
                <a:cs typeface="Arabic Typesetting" pitchFamily="66" charset="-78"/>
              </a:rPr>
              <a:t>Quelques </a:t>
            </a:r>
            <a:r>
              <a:rPr lang="en-US" sz="3600" b="1" cap="small" dirty="0" err="1" smtClean="0">
                <a:solidFill>
                  <a:srgbClr val="FFFF99"/>
                </a:solidFill>
                <a:latin typeface="Comic Sans MS" pitchFamily="66" charset="0"/>
                <a:cs typeface="Arabic Typesetting" pitchFamily="66" charset="-78"/>
              </a:rPr>
              <a:t>Modèles</a:t>
            </a:r>
            <a:r>
              <a:rPr lang="en-US" sz="3600" b="1" cap="small" dirty="0" smtClean="0">
                <a:solidFill>
                  <a:srgbClr val="FFFF99"/>
                </a:solidFill>
                <a:latin typeface="Comic Sans MS" pitchFamily="66" charset="0"/>
                <a:cs typeface="Arabic Typesetting" pitchFamily="66" charset="-78"/>
              </a:rPr>
              <a:t> </a:t>
            </a:r>
            <a:r>
              <a:rPr lang="en-US" sz="3600" b="1" cap="small" dirty="0" err="1" smtClean="0">
                <a:solidFill>
                  <a:srgbClr val="FFFF99"/>
                </a:solidFill>
                <a:latin typeface="Comic Sans MS" pitchFamily="66" charset="0"/>
                <a:cs typeface="Arabic Typesetting" pitchFamily="66" charset="-78"/>
              </a:rPr>
              <a:t>d'automobiles</a:t>
            </a:r>
            <a:r>
              <a:rPr lang="en-US" sz="3600" b="1" cap="small" dirty="0" smtClean="0">
                <a:solidFill>
                  <a:srgbClr val="FFFF99"/>
                </a:solidFill>
                <a:latin typeface="Comic Sans MS" pitchFamily="66" charset="0"/>
                <a:cs typeface="Arabic Typesetting" pitchFamily="66" charset="-78"/>
              </a:rPr>
              <a:t> </a:t>
            </a:r>
            <a:r>
              <a:rPr lang="en-US" sz="3600" b="1" cap="small" dirty="0" smtClean="0">
                <a:solidFill>
                  <a:srgbClr val="FFFF99"/>
                </a:solidFill>
                <a:latin typeface="Comic Sans MS" pitchFamily="66" charset="0"/>
                <a:cs typeface="Arabic Typesetting" pitchFamily="66" charset="-78"/>
              </a:rPr>
              <a:t>Renault</a:t>
            </a:r>
            <a:endParaRPr lang="en-US" sz="3600" dirty="0"/>
          </a:p>
        </p:txBody>
      </p:sp>
      <p:pic>
        <p:nvPicPr>
          <p:cNvPr id="5" name="Слика 4" descr="800px-Geneva_MotorShow_2013_-_Renault_Zoe.jpg"/>
          <p:cNvPicPr>
            <a:picLocks noChangeAspect="1"/>
          </p:cNvPicPr>
          <p:nvPr/>
        </p:nvPicPr>
        <p:blipFill>
          <a:blip r:embed="rId2"/>
          <a:stretch>
            <a:fillRect/>
          </a:stretch>
        </p:blipFill>
        <p:spPr>
          <a:xfrm>
            <a:off x="849079" y="1907668"/>
            <a:ext cx="3341921" cy="2511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914400" y="4648200"/>
            <a:ext cx="3048000" cy="1477328"/>
          </a:xfrm>
          <a:prstGeom prst="rect">
            <a:avLst/>
          </a:prstGeom>
          <a:noFill/>
        </p:spPr>
        <p:txBody>
          <a:bodyPr wrap="square" rtlCol="0">
            <a:spAutoFit/>
          </a:bodyPr>
          <a:lstStyle/>
          <a:p>
            <a:r>
              <a:rPr lang="fr-FR" dirty="0" smtClean="0">
                <a:latin typeface="Franklin Gothic Book" pitchFamily="34" charset="0"/>
              </a:rPr>
              <a:t>Renault ZOE, 2012, véhicule "Zéro émission", totalement électrique avec une autonomie de 210 km à 230 km.</a:t>
            </a:r>
            <a:endParaRPr lang="en-US" dirty="0">
              <a:latin typeface="Franklin Gothic Book" pitchFamily="34" charset="0"/>
            </a:endParaRPr>
          </a:p>
        </p:txBody>
      </p:sp>
      <p:pic>
        <p:nvPicPr>
          <p:cNvPr id="9" name="Слика 8" descr="Renault_Twizy_(2).jpg"/>
          <p:cNvPicPr>
            <a:picLocks noChangeAspect="1"/>
          </p:cNvPicPr>
          <p:nvPr/>
        </p:nvPicPr>
        <p:blipFill>
          <a:blip r:embed="rId3"/>
          <a:stretch>
            <a:fillRect/>
          </a:stretch>
        </p:blipFill>
        <p:spPr>
          <a:xfrm>
            <a:off x="4953000" y="1752600"/>
            <a:ext cx="36576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5029200" y="4800600"/>
            <a:ext cx="3429000" cy="1477328"/>
          </a:xfrm>
          <a:prstGeom prst="rect">
            <a:avLst/>
          </a:prstGeom>
          <a:noFill/>
        </p:spPr>
        <p:txBody>
          <a:bodyPr wrap="square" rtlCol="0">
            <a:spAutoFit/>
          </a:bodyPr>
          <a:lstStyle/>
          <a:p>
            <a:r>
              <a:rPr lang="fr-FR" dirty="0" smtClean="0">
                <a:latin typeface="Franklin Gothic Book" pitchFamily="34" charset="0"/>
              </a:rPr>
              <a:t>Renault </a:t>
            </a:r>
            <a:r>
              <a:rPr lang="fr-FR" dirty="0" err="1" smtClean="0">
                <a:latin typeface="Franklin Gothic Book" pitchFamily="34" charset="0"/>
              </a:rPr>
              <a:t>Twizy</a:t>
            </a:r>
            <a:r>
              <a:rPr lang="fr-FR" dirty="0" smtClean="0">
                <a:latin typeface="Franklin Gothic Book" pitchFamily="34" charset="0"/>
              </a:rPr>
              <a:t>, 2011, un véhicule purement électrique biplace, décliné en version "cargo" en 2015. En avril 2015, 15 000 </a:t>
            </a:r>
            <a:r>
              <a:rPr lang="fr-FR" dirty="0" err="1" smtClean="0">
                <a:latin typeface="Franklin Gothic Book" pitchFamily="34" charset="0"/>
              </a:rPr>
              <a:t>Twizy</a:t>
            </a:r>
            <a:r>
              <a:rPr lang="fr-FR" dirty="0" smtClean="0">
                <a:latin typeface="Franklin Gothic Book" pitchFamily="34" charset="0"/>
              </a:rPr>
              <a:t> ont été vendus</a:t>
            </a:r>
            <a:endParaRPr lang="en-US" dirty="0">
              <a:latin typeface="Franklin Gothic Boo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слов 2"/>
          <p:cNvSpPr>
            <a:spLocks noGrp="1"/>
          </p:cNvSpPr>
          <p:nvPr>
            <p:ph type="title"/>
          </p:nvPr>
        </p:nvSpPr>
        <p:spPr/>
        <p:txBody>
          <a:bodyPr/>
          <a:lstStyle/>
          <a:p>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Recherche</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et </a:t>
            </a:r>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développement</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Чувар места за садржај 3"/>
          <p:cNvSpPr>
            <a:spLocks noGrp="1"/>
          </p:cNvSpPr>
          <p:nvPr>
            <p:ph idx="1"/>
          </p:nvPr>
        </p:nvSpPr>
        <p:spPr>
          <a:xfrm>
            <a:off x="914400" y="1219200"/>
            <a:ext cx="7772400" cy="5136360"/>
          </a:xfrm>
        </p:spPr>
        <p:txBody>
          <a:bodyPr>
            <a:normAutofit/>
          </a:bodyPr>
          <a:lstStyle/>
          <a:p>
            <a:pPr>
              <a:buNone/>
            </a:pPr>
            <a:r>
              <a:rPr lang="sr-Latn-RS" sz="2400" dirty="0" smtClean="0">
                <a:latin typeface="Franklin Gothic Book" pitchFamily="34" charset="0"/>
              </a:rPr>
              <a:t>     </a:t>
            </a:r>
            <a:r>
              <a:rPr lang="fr-FR" sz="2400" dirty="0" smtClean="0">
                <a:latin typeface="Franklin Gothic Book" pitchFamily="34" charset="0"/>
              </a:rPr>
              <a:t>Renault mène des projets de recherche en interne. Ces principaux axes de recherche sont :</a:t>
            </a:r>
            <a:endParaRPr lang="sr-Latn-RS" sz="2400" dirty="0" smtClean="0">
              <a:latin typeface="Franklin Gothic Book" pitchFamily="34" charset="0"/>
            </a:endParaRPr>
          </a:p>
          <a:p>
            <a:r>
              <a:rPr lang="en-US" sz="2400" dirty="0" smtClean="0">
                <a:latin typeface="Franklin Gothic Book" pitchFamily="34" charset="0"/>
              </a:rPr>
              <a:t>Le design</a:t>
            </a:r>
            <a:endParaRPr lang="sr-Latn-RS" sz="2400" dirty="0" smtClean="0">
              <a:latin typeface="Franklin Gothic Book" pitchFamily="34" charset="0"/>
            </a:endParaRPr>
          </a:p>
          <a:p>
            <a:r>
              <a:rPr lang="fr-FR" sz="2400" dirty="0" smtClean="0">
                <a:latin typeface="Franklin Gothic Book" pitchFamily="34" charset="0"/>
              </a:rPr>
              <a:t>Le confort (acoustique, qualité de l'air, ergonomie, vision)</a:t>
            </a:r>
          </a:p>
          <a:p>
            <a:r>
              <a:rPr lang="fr-FR" sz="2400" dirty="0" smtClean="0">
                <a:latin typeface="Franklin Gothic Book" pitchFamily="34" charset="0"/>
              </a:rPr>
              <a:t>La sécurité (prévention, correction, protection)</a:t>
            </a:r>
          </a:p>
          <a:p>
            <a:r>
              <a:rPr lang="fr-FR" sz="2400" dirty="0" smtClean="0">
                <a:latin typeface="Franklin Gothic Book" pitchFamily="34" charset="0"/>
              </a:rPr>
              <a:t>Les nouveaux moyens de propulsion</a:t>
            </a:r>
          </a:p>
          <a:p>
            <a:r>
              <a:rPr lang="en-US" sz="2400" dirty="0" smtClean="0">
                <a:latin typeface="Franklin Gothic Book" pitchFamily="34" charset="0"/>
              </a:rPr>
              <a:t>Le </a:t>
            </a:r>
            <a:r>
              <a:rPr lang="en-US" sz="2400" dirty="0" err="1" smtClean="0">
                <a:latin typeface="Franklin Gothic Book" pitchFamily="34" charset="0"/>
              </a:rPr>
              <a:t>recyclage</a:t>
            </a:r>
            <a:endParaRPr lang="en-US" sz="2400" dirty="0" smtClean="0">
              <a:latin typeface="Franklin Gothic Book" pitchFamily="34" charset="0"/>
            </a:endParaRPr>
          </a:p>
          <a:p>
            <a:r>
              <a:rPr lang="fr-FR" sz="2400" dirty="0" smtClean="0">
                <a:latin typeface="Franklin Gothic Book" pitchFamily="34" charset="0"/>
              </a:rPr>
              <a:t>La diminution des émissions de CO</a:t>
            </a:r>
            <a:r>
              <a:rPr lang="fr-FR" sz="2400" baseline="-25000" dirty="0" smtClean="0">
                <a:latin typeface="Franklin Gothic Book" pitchFamily="34" charset="0"/>
              </a:rPr>
              <a:t>2</a:t>
            </a:r>
            <a:endParaRPr lang="fr-FR" sz="2400" dirty="0" smtClean="0">
              <a:latin typeface="Franklin Gothic Book" pitchFamily="34" charset="0"/>
            </a:endParaRPr>
          </a:p>
          <a:p>
            <a:r>
              <a:rPr lang="en-US" sz="2400" dirty="0" smtClean="0">
                <a:latin typeface="Franklin Gothic Book" pitchFamily="34" charset="0"/>
              </a:rPr>
              <a:t>La </a:t>
            </a:r>
            <a:r>
              <a:rPr lang="en-US" sz="2400" dirty="0" err="1" smtClean="0">
                <a:latin typeface="Franklin Gothic Book" pitchFamily="34" charset="0"/>
              </a:rPr>
              <a:t>voiture</a:t>
            </a:r>
            <a:r>
              <a:rPr lang="en-US" sz="2400" dirty="0" smtClean="0">
                <a:latin typeface="Franklin Gothic Book" pitchFamily="34" charset="0"/>
              </a:rPr>
              <a:t> </a:t>
            </a:r>
            <a:r>
              <a:rPr lang="en-US" sz="2400" dirty="0" err="1" smtClean="0">
                <a:latin typeface="Franklin Gothic Book" pitchFamily="34" charset="0"/>
              </a:rPr>
              <a:t>électrique</a:t>
            </a:r>
            <a:endParaRPr lang="sr-Latn-RS" sz="2400" dirty="0" smtClean="0">
              <a:latin typeface="Franklin Gothic Book" pitchFamily="34" charset="0"/>
            </a:endParaRPr>
          </a:p>
          <a:p>
            <a:endParaRPr lang="fr-FR" sz="2400" dirty="0" smtClean="0">
              <a:latin typeface="Franklin Gothic Book"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Compétition</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et sport automobile</a:t>
            </a:r>
            <a:r>
              <a:rPr lang="en-US" b="1" dirty="0" smtClean="0"/>
              <a:t/>
            </a:r>
            <a:br>
              <a:rPr lang="en-US" b="1" dirty="0" smtClean="0"/>
            </a:br>
            <a:endParaRPr lang="en-US" dirty="0"/>
          </a:p>
        </p:txBody>
      </p:sp>
      <p:pic>
        <p:nvPicPr>
          <p:cNvPr id="4" name="Слика 3" descr="Alpine_A110_1800_Group_IV.JPG"/>
          <p:cNvPicPr>
            <a:picLocks noChangeAspect="1"/>
          </p:cNvPicPr>
          <p:nvPr/>
        </p:nvPicPr>
        <p:blipFill>
          <a:blip r:embed="rId2"/>
          <a:stretch>
            <a:fillRect/>
          </a:stretch>
        </p:blipFill>
        <p:spPr>
          <a:xfrm>
            <a:off x="762000" y="1371600"/>
            <a:ext cx="32766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Слика 4" descr="800px-RENAULT_FUEGO_(5201417780).jpg"/>
          <p:cNvPicPr>
            <a:picLocks noChangeAspect="1"/>
          </p:cNvPicPr>
          <p:nvPr/>
        </p:nvPicPr>
        <p:blipFill>
          <a:blip r:embed="rId3"/>
          <a:stretch>
            <a:fillRect/>
          </a:stretch>
        </p:blipFill>
        <p:spPr>
          <a:xfrm>
            <a:off x="4800600" y="1295400"/>
            <a:ext cx="39624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762000" y="4191000"/>
            <a:ext cx="3276600" cy="923330"/>
          </a:xfrm>
          <a:prstGeom prst="rect">
            <a:avLst/>
          </a:prstGeom>
          <a:noFill/>
        </p:spPr>
        <p:txBody>
          <a:bodyPr wrap="square" rtlCol="0">
            <a:spAutoFit/>
          </a:bodyPr>
          <a:lstStyle/>
          <a:p>
            <a:r>
              <a:rPr lang="fr-FR" dirty="0" smtClean="0">
                <a:latin typeface="Franklin Gothic Book" pitchFamily="34" charset="0"/>
              </a:rPr>
              <a:t>Renault-Alpine A110, première voiture Championne du monde des rallyes FIA.</a:t>
            </a:r>
            <a:endParaRPr lang="en-US" dirty="0">
              <a:latin typeface="Franklin Gothic Book" pitchFamily="34" charset="0"/>
            </a:endParaRPr>
          </a:p>
        </p:txBody>
      </p:sp>
      <p:sp>
        <p:nvSpPr>
          <p:cNvPr id="7" name="TextBox 6"/>
          <p:cNvSpPr txBox="1"/>
          <p:nvPr/>
        </p:nvSpPr>
        <p:spPr>
          <a:xfrm>
            <a:off x="4876800" y="4191000"/>
            <a:ext cx="3657600" cy="923330"/>
          </a:xfrm>
          <a:prstGeom prst="rect">
            <a:avLst/>
          </a:prstGeom>
          <a:noFill/>
        </p:spPr>
        <p:txBody>
          <a:bodyPr wrap="square" rtlCol="0">
            <a:spAutoFit/>
          </a:bodyPr>
          <a:lstStyle/>
          <a:p>
            <a:r>
              <a:rPr lang="fr-FR" dirty="0" smtClean="0">
                <a:latin typeface="Franklin Gothic Book" pitchFamily="34" charset="0"/>
              </a:rPr>
              <a:t>Renault Fuego (1980) a remporté 8 fois consécutivement le Championnat TC2000</a:t>
            </a:r>
            <a:endParaRPr lang="en-US" dirty="0">
              <a:latin typeface="Franklin Gothic Book"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457200" y="304800"/>
            <a:ext cx="8229600" cy="914400"/>
          </a:xfrm>
        </p:spPr>
        <p:txBody>
          <a:bodyPr/>
          <a:lstStyle/>
          <a:p>
            <a:pPr algn="ct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rPr>
              <a:t>Compétition</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rPr>
              <a:t> et sport automobile</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endParaRPr>
          </a:p>
        </p:txBody>
      </p:sp>
      <p:pic>
        <p:nvPicPr>
          <p:cNvPr id="4" name="Слика 3" descr="Alonso_US-GP_2004.jpg"/>
          <p:cNvPicPr>
            <a:picLocks noChangeAspect="1"/>
          </p:cNvPicPr>
          <p:nvPr/>
        </p:nvPicPr>
        <p:blipFill>
          <a:blip r:embed="rId2"/>
          <a:stretch>
            <a:fillRect/>
          </a:stretch>
        </p:blipFill>
        <p:spPr>
          <a:xfrm>
            <a:off x="533400" y="4114800"/>
            <a:ext cx="4724400" cy="2429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Слика 4" descr="Renault_Alpine_A442B_at_Goodwood_2014_004.jpg"/>
          <p:cNvPicPr>
            <a:picLocks noChangeAspect="1"/>
          </p:cNvPicPr>
          <p:nvPr/>
        </p:nvPicPr>
        <p:blipFill>
          <a:blip r:embed="rId3"/>
          <a:stretch>
            <a:fillRect/>
          </a:stretch>
        </p:blipFill>
        <p:spPr>
          <a:xfrm>
            <a:off x="5029200" y="1371600"/>
            <a:ext cx="4114800" cy="2556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295400" y="1981200"/>
            <a:ext cx="3657600" cy="1015663"/>
          </a:xfrm>
          <a:prstGeom prst="rect">
            <a:avLst/>
          </a:prstGeom>
          <a:noFill/>
        </p:spPr>
        <p:txBody>
          <a:bodyPr wrap="square" rtlCol="0">
            <a:spAutoFit/>
          </a:bodyPr>
          <a:lstStyle/>
          <a:p>
            <a:r>
              <a:rPr lang="fr-FR" sz="2000" dirty="0" smtClean="0">
                <a:latin typeface="Franklin Gothic Book" pitchFamily="34" charset="0"/>
              </a:rPr>
              <a:t>Renault a gagné les 24h du Mans en 1978 avec la Renault Alpine A442</a:t>
            </a:r>
            <a:endParaRPr lang="en-US" sz="2000" dirty="0">
              <a:latin typeface="Franklin Gothic Book" pitchFamily="34" charset="0"/>
            </a:endParaRPr>
          </a:p>
        </p:txBody>
      </p:sp>
      <p:sp>
        <p:nvSpPr>
          <p:cNvPr id="7" name="TextBox 6"/>
          <p:cNvSpPr txBox="1"/>
          <p:nvPr/>
        </p:nvSpPr>
        <p:spPr>
          <a:xfrm>
            <a:off x="5334000" y="4800600"/>
            <a:ext cx="3581400" cy="1631216"/>
          </a:xfrm>
          <a:prstGeom prst="rect">
            <a:avLst/>
          </a:prstGeom>
          <a:noFill/>
        </p:spPr>
        <p:txBody>
          <a:bodyPr wrap="square" rtlCol="0">
            <a:spAutoFit/>
          </a:bodyPr>
          <a:lstStyle/>
          <a:p>
            <a:r>
              <a:rPr lang="fr-FR" sz="2000" dirty="0" smtClean="0">
                <a:latin typeface="Franklin Gothic Book" pitchFamily="34" charset="0"/>
              </a:rPr>
              <a:t>F. Alonso fut deux fois Champion des pilotes F1 avec l'écurie Renault, elle-même championne de Formule 1 en 2005 et 2006.</a:t>
            </a:r>
            <a:endParaRPr lang="en-US" sz="2000" dirty="0">
              <a:latin typeface="Franklin Gothic Book"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838200" y="152400"/>
            <a:ext cx="7772400" cy="914400"/>
          </a:xfrm>
        </p:spPr>
        <p:txBody>
          <a:bodyPr/>
          <a:lstStyle/>
          <a:p>
            <a:pPr algn="ctr"/>
            <a:r>
              <a:rPr lang="sr-Latn-R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Vocabulaire</a:t>
            </a:r>
            <a:endPar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Чувар места за садржај 2"/>
          <p:cNvSpPr>
            <a:spLocks noGrp="1"/>
          </p:cNvSpPr>
          <p:nvPr>
            <p:ph idx="1"/>
          </p:nvPr>
        </p:nvSpPr>
        <p:spPr>
          <a:xfrm>
            <a:off x="914400" y="990600"/>
            <a:ext cx="7772400" cy="5867400"/>
          </a:xfrm>
        </p:spPr>
        <p:txBody>
          <a:bodyPr>
            <a:normAutofit fontScale="47500" lnSpcReduction="20000"/>
          </a:bodyPr>
          <a:lstStyle/>
          <a:p>
            <a:r>
              <a:rPr lang="fr-FR" sz="3400" dirty="0" smtClean="0"/>
              <a:t>Activité –</a:t>
            </a:r>
            <a:r>
              <a:rPr lang="fr-FR" sz="3400" dirty="0" err="1" smtClean="0"/>
              <a:t>aktivnost</a:t>
            </a:r>
            <a:endParaRPr lang="en-US" sz="3400" dirty="0" smtClean="0"/>
          </a:p>
          <a:p>
            <a:r>
              <a:rPr lang="fr-FR" sz="3400" dirty="0" smtClean="0"/>
              <a:t>Arrêter- </a:t>
            </a:r>
            <a:r>
              <a:rPr lang="fr-FR" sz="3400" dirty="0" err="1" smtClean="0"/>
              <a:t>uhapsiti</a:t>
            </a:r>
            <a:endParaRPr lang="en-US" sz="3400" dirty="0" smtClean="0"/>
          </a:p>
          <a:p>
            <a:r>
              <a:rPr lang="fr-FR" sz="3400" dirty="0" smtClean="0"/>
              <a:t>Avec l'écurie- sa </a:t>
            </a:r>
            <a:r>
              <a:rPr lang="fr-FR" sz="3400" dirty="0" err="1" smtClean="0"/>
              <a:t>timom</a:t>
            </a:r>
            <a:endParaRPr lang="en-US" sz="3400" dirty="0" smtClean="0"/>
          </a:p>
          <a:p>
            <a:r>
              <a:rPr lang="fr-FR" sz="3400" dirty="0" err="1" smtClean="0"/>
              <a:t>Conquêter</a:t>
            </a:r>
            <a:r>
              <a:rPr lang="fr-FR" sz="3400" dirty="0" smtClean="0"/>
              <a:t>- </a:t>
            </a:r>
            <a:r>
              <a:rPr lang="fr-FR" sz="3400" dirty="0" err="1" smtClean="0"/>
              <a:t>osvajati</a:t>
            </a:r>
            <a:endParaRPr lang="en-US" sz="3400" dirty="0" smtClean="0"/>
          </a:p>
          <a:p>
            <a:r>
              <a:rPr lang="fr-FR" sz="3400" dirty="0" smtClean="0"/>
              <a:t>Constructeur automobile- </a:t>
            </a:r>
            <a:r>
              <a:rPr lang="fr-FR" sz="3400" dirty="0" err="1" smtClean="0"/>
              <a:t>proizvođač</a:t>
            </a:r>
            <a:r>
              <a:rPr lang="fr-FR" sz="3400" dirty="0" smtClean="0"/>
              <a:t> </a:t>
            </a:r>
            <a:r>
              <a:rPr lang="fr-FR" sz="3400" dirty="0" err="1" smtClean="0"/>
              <a:t>automobila</a:t>
            </a:r>
            <a:endParaRPr lang="en-US" sz="3400" dirty="0" smtClean="0"/>
          </a:p>
          <a:p>
            <a:r>
              <a:rPr lang="fr-FR" sz="3400" dirty="0" smtClean="0"/>
              <a:t>Dates clés –</a:t>
            </a:r>
            <a:r>
              <a:rPr lang="fr-FR" sz="3400" dirty="0" err="1" smtClean="0"/>
              <a:t>ključni</a:t>
            </a:r>
            <a:r>
              <a:rPr lang="fr-FR" sz="3400" dirty="0" smtClean="0"/>
              <a:t> </a:t>
            </a:r>
            <a:r>
              <a:rPr lang="fr-FR" sz="3400" dirty="0" err="1" smtClean="0"/>
              <a:t>datumi</a:t>
            </a:r>
            <a:endParaRPr lang="en-US" sz="3400" dirty="0" smtClean="0"/>
          </a:p>
          <a:p>
            <a:r>
              <a:rPr lang="fr-FR" sz="3400" dirty="0" smtClean="0"/>
              <a:t>Direction – </a:t>
            </a:r>
            <a:r>
              <a:rPr lang="fr-FR" sz="3400" dirty="0" err="1" smtClean="0"/>
              <a:t>rukovodstvo</a:t>
            </a:r>
            <a:endParaRPr lang="en-US" sz="3400" dirty="0" smtClean="0"/>
          </a:p>
          <a:p>
            <a:r>
              <a:rPr lang="fr-FR" sz="3400" dirty="0" smtClean="0"/>
              <a:t>diversifié- </a:t>
            </a:r>
            <a:r>
              <a:rPr lang="fr-FR" sz="3400" dirty="0" err="1" smtClean="0"/>
              <a:t>raznovrsno</a:t>
            </a:r>
            <a:endParaRPr lang="en-US" sz="3400" dirty="0" smtClean="0"/>
          </a:p>
          <a:p>
            <a:r>
              <a:rPr lang="fr-FR" sz="3400" dirty="0" smtClean="0"/>
              <a:t>Effectif – </a:t>
            </a:r>
            <a:r>
              <a:rPr lang="sr-Latn-RS" sz="3400" dirty="0" smtClean="0"/>
              <a:t>broj  zaposlenih</a:t>
            </a:r>
            <a:endParaRPr lang="en-US" sz="3400" dirty="0" smtClean="0"/>
          </a:p>
          <a:p>
            <a:r>
              <a:rPr lang="fr-FR" sz="3400" dirty="0" smtClean="0"/>
              <a:t>Filiales- </a:t>
            </a:r>
            <a:r>
              <a:rPr lang="fr-FR" sz="3400" dirty="0" err="1" smtClean="0"/>
              <a:t>predstavništva</a:t>
            </a:r>
            <a:endParaRPr lang="en-US" sz="3400" dirty="0" smtClean="0"/>
          </a:p>
          <a:p>
            <a:r>
              <a:rPr lang="fr-FR" sz="3400" dirty="0" smtClean="0"/>
              <a:t>Fondateurs –</a:t>
            </a:r>
            <a:r>
              <a:rPr lang="fr-FR" sz="3400" dirty="0" err="1" smtClean="0"/>
              <a:t>osnivači</a:t>
            </a:r>
            <a:endParaRPr lang="en-US" sz="3400" dirty="0" smtClean="0"/>
          </a:p>
          <a:p>
            <a:r>
              <a:rPr lang="fr-FR" sz="3400" dirty="0" smtClean="0"/>
              <a:t>Forme juridique- forma</a:t>
            </a:r>
            <a:endParaRPr lang="en-US" sz="3400" dirty="0" smtClean="0"/>
          </a:p>
          <a:p>
            <a:r>
              <a:rPr lang="fr-FR" sz="3400" dirty="0" smtClean="0"/>
              <a:t>Gagné- </a:t>
            </a:r>
            <a:r>
              <a:rPr lang="fr-FR" sz="3400" dirty="0" err="1" smtClean="0"/>
              <a:t>pobedio</a:t>
            </a:r>
            <a:endParaRPr lang="en-US" sz="3400" dirty="0" smtClean="0"/>
          </a:p>
          <a:p>
            <a:r>
              <a:rPr lang="fr-FR" sz="3400" dirty="0" smtClean="0"/>
              <a:t>La diminution des émissions de CO2- </a:t>
            </a:r>
            <a:r>
              <a:rPr lang="fr-FR" sz="3400" dirty="0" err="1" smtClean="0"/>
              <a:t>smanjenje</a:t>
            </a:r>
            <a:r>
              <a:rPr lang="fr-FR" sz="3400" dirty="0" smtClean="0"/>
              <a:t> </a:t>
            </a:r>
            <a:r>
              <a:rPr lang="fr-FR" sz="3400" dirty="0" err="1" smtClean="0"/>
              <a:t>emisije</a:t>
            </a:r>
            <a:r>
              <a:rPr lang="fr-FR" sz="3400" dirty="0" smtClean="0"/>
              <a:t> CO2</a:t>
            </a:r>
            <a:endParaRPr lang="en-US" sz="3400" dirty="0" smtClean="0"/>
          </a:p>
          <a:p>
            <a:r>
              <a:rPr lang="fr-FR" sz="3400" dirty="0" smtClean="0"/>
              <a:t>La machinerie agricole et industrielle- </a:t>
            </a:r>
            <a:r>
              <a:rPr lang="fr-FR" sz="3400" dirty="0" err="1" smtClean="0"/>
              <a:t>poljoprivredne</a:t>
            </a:r>
            <a:r>
              <a:rPr lang="fr-FR" sz="3400" dirty="0" smtClean="0"/>
              <a:t> i </a:t>
            </a:r>
            <a:r>
              <a:rPr lang="fr-FR" sz="3400" dirty="0" err="1" smtClean="0"/>
              <a:t>industrijske</a:t>
            </a:r>
            <a:r>
              <a:rPr lang="fr-FR" sz="3400" dirty="0" smtClean="0"/>
              <a:t> </a:t>
            </a:r>
            <a:r>
              <a:rPr lang="fr-FR" sz="3400" dirty="0" err="1" smtClean="0"/>
              <a:t>mašine</a:t>
            </a:r>
            <a:endParaRPr lang="en-US" sz="3400" dirty="0" smtClean="0"/>
          </a:p>
          <a:p>
            <a:r>
              <a:rPr lang="fr-FR" sz="3400" dirty="0" smtClean="0"/>
              <a:t>La Second guerre  mondiale- </a:t>
            </a:r>
            <a:r>
              <a:rPr lang="fr-FR" sz="3400" dirty="0" err="1" smtClean="0"/>
              <a:t>Drugi</a:t>
            </a:r>
            <a:r>
              <a:rPr lang="fr-FR" sz="3400" dirty="0" smtClean="0"/>
              <a:t> </a:t>
            </a:r>
            <a:r>
              <a:rPr lang="fr-FR" sz="3400" dirty="0" err="1" smtClean="0"/>
              <a:t>svetski</a:t>
            </a:r>
            <a:r>
              <a:rPr lang="fr-FR" sz="3400" dirty="0" smtClean="0"/>
              <a:t> rat</a:t>
            </a:r>
            <a:endParaRPr lang="en-US" sz="3400" dirty="0" smtClean="0"/>
          </a:p>
          <a:p>
            <a:r>
              <a:rPr lang="fr-FR" sz="3400" dirty="0" smtClean="0"/>
              <a:t>La Première Guerre mondiale- </a:t>
            </a:r>
            <a:r>
              <a:rPr lang="fr-FR" sz="3400" dirty="0" err="1" smtClean="0"/>
              <a:t>Prvi</a:t>
            </a:r>
            <a:r>
              <a:rPr lang="fr-FR" sz="3400" dirty="0" smtClean="0"/>
              <a:t> </a:t>
            </a:r>
            <a:r>
              <a:rPr lang="fr-FR" sz="3400" dirty="0" err="1" smtClean="0"/>
              <a:t>svetski</a:t>
            </a:r>
            <a:r>
              <a:rPr lang="fr-FR" sz="3400" dirty="0" smtClean="0"/>
              <a:t> rat</a:t>
            </a:r>
            <a:endParaRPr lang="en-US" sz="3400" dirty="0" smtClean="0"/>
          </a:p>
          <a:p>
            <a:r>
              <a:rPr lang="fr-FR" sz="3400" dirty="0" smtClean="0"/>
              <a:t>Le gouvernement  provisoire- </a:t>
            </a:r>
            <a:r>
              <a:rPr lang="fr-FR" sz="3400" dirty="0" err="1" smtClean="0"/>
              <a:t>privremena</a:t>
            </a:r>
            <a:r>
              <a:rPr lang="fr-FR" sz="3400" dirty="0" smtClean="0"/>
              <a:t> </a:t>
            </a:r>
            <a:r>
              <a:rPr lang="fr-FR" sz="3400" dirty="0" err="1" smtClean="0"/>
              <a:t>vlada</a:t>
            </a:r>
            <a:endParaRPr lang="en-US" sz="3400" dirty="0" smtClean="0"/>
          </a:p>
          <a:p>
            <a:r>
              <a:rPr lang="fr-FR" sz="3400" dirty="0" smtClean="0"/>
              <a:t>Les nouveaux moyens de propulsion- </a:t>
            </a:r>
            <a:r>
              <a:rPr lang="fr-FR" sz="3400" dirty="0" err="1" smtClean="0"/>
              <a:t>novi</a:t>
            </a:r>
            <a:r>
              <a:rPr lang="fr-FR" sz="3400" dirty="0" smtClean="0"/>
              <a:t> </a:t>
            </a:r>
            <a:r>
              <a:rPr lang="fr-FR" sz="3400" dirty="0" err="1" smtClean="0"/>
              <a:t>načini</a:t>
            </a:r>
            <a:r>
              <a:rPr lang="fr-FR" sz="3400" dirty="0" smtClean="0"/>
              <a:t> </a:t>
            </a:r>
            <a:r>
              <a:rPr lang="fr-FR" sz="3400" dirty="0" err="1" smtClean="0"/>
              <a:t>pogona</a:t>
            </a:r>
            <a:endParaRPr lang="en-US" sz="3400" dirty="0" smtClean="0"/>
          </a:p>
          <a:p>
            <a:r>
              <a:rPr lang="fr-FR" sz="3400" dirty="0" smtClean="0"/>
              <a:t>Les chars de combat- </a:t>
            </a:r>
            <a:r>
              <a:rPr lang="fr-FR" sz="3400" dirty="0" err="1" smtClean="0"/>
              <a:t>ratni</a:t>
            </a:r>
            <a:r>
              <a:rPr lang="fr-FR" sz="3400" dirty="0" smtClean="0"/>
              <a:t> </a:t>
            </a:r>
            <a:r>
              <a:rPr lang="fr-FR" sz="3400" dirty="0" err="1" smtClean="0"/>
              <a:t>tenkovi</a:t>
            </a:r>
            <a:endParaRPr lang="en-US" sz="3400" dirty="0" smtClean="0"/>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pPr algn="ctr"/>
            <a:r>
              <a:rPr lang="sr-Latn-R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Vocabulaire</a:t>
            </a:r>
            <a:endParaRPr lang="en-US" dirty="0"/>
          </a:p>
        </p:txBody>
      </p:sp>
      <p:sp>
        <p:nvSpPr>
          <p:cNvPr id="3" name="Чувар места за садржај 2"/>
          <p:cNvSpPr>
            <a:spLocks noGrp="1"/>
          </p:cNvSpPr>
          <p:nvPr>
            <p:ph idx="1"/>
          </p:nvPr>
        </p:nvSpPr>
        <p:spPr>
          <a:xfrm>
            <a:off x="914400" y="1219200"/>
            <a:ext cx="7772400" cy="5136360"/>
          </a:xfrm>
        </p:spPr>
        <p:txBody>
          <a:bodyPr>
            <a:normAutofit fontScale="62500" lnSpcReduction="20000"/>
          </a:bodyPr>
          <a:lstStyle/>
          <a:p>
            <a:r>
              <a:rPr lang="fr-FR" sz="3200" dirty="0" smtClean="0"/>
              <a:t>Logo- logo</a:t>
            </a:r>
            <a:endParaRPr lang="en-US" sz="3200" dirty="0" smtClean="0"/>
          </a:p>
          <a:p>
            <a:r>
              <a:rPr lang="fr-FR" sz="3200" dirty="0" smtClean="0"/>
              <a:t>Nationalisées- </a:t>
            </a:r>
            <a:r>
              <a:rPr lang="fr-FR" sz="3200" dirty="0" err="1" smtClean="0"/>
              <a:t>nacionalizovana</a:t>
            </a:r>
            <a:endParaRPr lang="en-US" sz="3200" dirty="0" smtClean="0"/>
          </a:p>
          <a:p>
            <a:r>
              <a:rPr lang="fr-FR" sz="3200" dirty="0" smtClean="0"/>
              <a:t>Particuliers- </a:t>
            </a:r>
            <a:r>
              <a:rPr lang="fr-FR" sz="3200" dirty="0" err="1" smtClean="0"/>
              <a:t>pojedinci</a:t>
            </a:r>
            <a:endParaRPr lang="en-US" sz="3200" dirty="0" smtClean="0"/>
          </a:p>
          <a:p>
            <a:r>
              <a:rPr lang="fr-FR" sz="3200" dirty="0" smtClean="0"/>
              <a:t>Personnages clés – </a:t>
            </a:r>
            <a:r>
              <a:rPr lang="fr-FR" sz="3200" dirty="0" err="1" smtClean="0"/>
              <a:t>ključni</a:t>
            </a:r>
            <a:r>
              <a:rPr lang="fr-FR" sz="3200" dirty="0" smtClean="0"/>
              <a:t> </a:t>
            </a:r>
            <a:r>
              <a:rPr lang="fr-FR" sz="3200" dirty="0" err="1" smtClean="0"/>
              <a:t>ljudi</a:t>
            </a:r>
            <a:endParaRPr lang="en-US" sz="3200" dirty="0" smtClean="0"/>
          </a:p>
          <a:p>
            <a:r>
              <a:rPr lang="fr-FR" sz="3200" dirty="0" smtClean="0"/>
              <a:t>Principaux axes- </a:t>
            </a:r>
            <a:r>
              <a:rPr lang="fr-FR" sz="3200" dirty="0" err="1" smtClean="0"/>
              <a:t>glavne</a:t>
            </a:r>
            <a:r>
              <a:rPr lang="fr-FR" sz="3200" dirty="0" smtClean="0"/>
              <a:t> </a:t>
            </a:r>
            <a:r>
              <a:rPr lang="fr-FR" sz="3200" dirty="0" err="1" smtClean="0"/>
              <a:t>oblasti</a:t>
            </a:r>
            <a:endParaRPr lang="en-US" sz="3200" dirty="0" smtClean="0"/>
          </a:p>
          <a:p>
            <a:r>
              <a:rPr lang="fr-FR" sz="3200" dirty="0" smtClean="0"/>
              <a:t>Rallyes- </a:t>
            </a:r>
            <a:r>
              <a:rPr lang="fr-FR" sz="3200" dirty="0" err="1" smtClean="0"/>
              <a:t>miting</a:t>
            </a:r>
            <a:endParaRPr lang="en-US" sz="3200" dirty="0" smtClean="0"/>
          </a:p>
          <a:p>
            <a:r>
              <a:rPr lang="fr-FR" sz="3200" dirty="0" smtClean="0"/>
              <a:t>Saisie- </a:t>
            </a:r>
            <a:r>
              <a:rPr lang="fr-FR" sz="3200" dirty="0" err="1" smtClean="0"/>
              <a:t>hipoteka</a:t>
            </a:r>
            <a:endParaRPr lang="en-US" sz="3200" dirty="0" smtClean="0"/>
          </a:p>
          <a:p>
            <a:r>
              <a:rPr lang="fr-FR" sz="3200" dirty="0" smtClean="0"/>
              <a:t>Sceller un accord- </a:t>
            </a:r>
            <a:r>
              <a:rPr lang="fr-FR" sz="3200" dirty="0" err="1" smtClean="0"/>
              <a:t>skopiti</a:t>
            </a:r>
            <a:r>
              <a:rPr lang="fr-FR" sz="3200" dirty="0" smtClean="0"/>
              <a:t> </a:t>
            </a:r>
            <a:r>
              <a:rPr lang="fr-FR" sz="3200" dirty="0" err="1" smtClean="0"/>
              <a:t>ugovor</a:t>
            </a:r>
            <a:endParaRPr lang="en-US" sz="3200" dirty="0" smtClean="0"/>
          </a:p>
          <a:p>
            <a:r>
              <a:rPr lang="fr-FR" sz="3200" dirty="0" smtClean="0"/>
              <a:t>Se lancer- </a:t>
            </a:r>
            <a:r>
              <a:rPr lang="fr-FR" sz="3200" dirty="0" err="1" smtClean="0"/>
              <a:t>pokrenuti</a:t>
            </a:r>
            <a:endParaRPr lang="en-US" sz="3200" dirty="0" smtClean="0"/>
          </a:p>
          <a:p>
            <a:r>
              <a:rPr lang="fr-FR" sz="3200" dirty="0" smtClean="0"/>
              <a:t>Siège social- </a:t>
            </a:r>
            <a:r>
              <a:rPr lang="fr-FR" sz="3200" dirty="0" err="1" smtClean="0"/>
              <a:t>predstavništvo</a:t>
            </a:r>
            <a:endParaRPr lang="en-US" sz="3200" dirty="0" smtClean="0"/>
          </a:p>
          <a:p>
            <a:r>
              <a:rPr lang="fr-FR" sz="3200" dirty="0" smtClean="0"/>
              <a:t>Slogan- slogan</a:t>
            </a:r>
            <a:endParaRPr lang="en-US" sz="3200" dirty="0" smtClean="0"/>
          </a:p>
          <a:p>
            <a:r>
              <a:rPr lang="fr-FR" sz="3200" dirty="0" smtClean="0"/>
              <a:t>Société mère – </a:t>
            </a:r>
            <a:r>
              <a:rPr lang="fr-FR" sz="3200" dirty="0" err="1" smtClean="0"/>
              <a:t>matična</a:t>
            </a:r>
            <a:r>
              <a:rPr lang="fr-FR" sz="3200" dirty="0" smtClean="0"/>
              <a:t> </a:t>
            </a:r>
            <a:r>
              <a:rPr lang="fr-FR" sz="3200" dirty="0" err="1" smtClean="0"/>
              <a:t>kompanija</a:t>
            </a:r>
            <a:endParaRPr lang="en-US" sz="3200" dirty="0" smtClean="0"/>
          </a:p>
          <a:p>
            <a:r>
              <a:rPr lang="fr-FR" sz="3200" dirty="0" smtClean="0"/>
              <a:t>Sociétés sœurs – </a:t>
            </a:r>
            <a:r>
              <a:rPr lang="fr-FR" sz="3200" dirty="0" err="1" smtClean="0"/>
              <a:t>pridružene</a:t>
            </a:r>
            <a:r>
              <a:rPr lang="fr-FR" sz="3200" dirty="0" smtClean="0"/>
              <a:t> (</a:t>
            </a:r>
            <a:r>
              <a:rPr lang="fr-FR" sz="3200" dirty="0" err="1" smtClean="0"/>
              <a:t>sestrinke</a:t>
            </a:r>
            <a:r>
              <a:rPr lang="fr-FR" sz="3200" dirty="0" smtClean="0"/>
              <a:t>) </a:t>
            </a:r>
            <a:r>
              <a:rPr lang="fr-FR" sz="3200" dirty="0" err="1" smtClean="0"/>
              <a:t>kompanije</a:t>
            </a:r>
            <a:endParaRPr lang="en-US" sz="3200" dirty="0" smtClean="0"/>
          </a:p>
          <a:p>
            <a:r>
              <a:rPr lang="fr-FR" sz="3200" dirty="0" smtClean="0"/>
              <a:t>Usines- </a:t>
            </a:r>
            <a:r>
              <a:rPr lang="fr-FR" sz="3200" dirty="0" err="1" smtClean="0"/>
              <a:t>fabrike</a:t>
            </a:r>
            <a:endParaRPr lang="en-US" sz="3200" dirty="0" smtClean="0"/>
          </a:p>
          <a:p>
            <a:r>
              <a:rPr lang="fr-FR" sz="3200" dirty="0" smtClean="0"/>
              <a:t>Vendre- </a:t>
            </a:r>
            <a:r>
              <a:rPr lang="fr-FR" sz="3200" dirty="0" err="1" smtClean="0"/>
              <a:t>prodati</a:t>
            </a:r>
            <a:endParaRPr lang="en-US" sz="32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52600"/>
            <a:ext cx="7315200" cy="4572000"/>
          </a:xfrm>
          <a:noFill/>
          <a:ln>
            <a:noFill/>
          </a:ln>
        </p:spPr>
        <p:txBody>
          <a:bodyPr>
            <a:normAutofit/>
          </a:bodyPr>
          <a:lstStyle/>
          <a:p>
            <a:r>
              <a:rPr lang="fr-FR" sz="2800" dirty="0" smtClean="0">
                <a:latin typeface="Calibri" pitchFamily="34" charset="0"/>
                <a:ea typeface="Verdana" pitchFamily="34" charset="0"/>
                <a:cs typeface="Arial" pitchFamily="34" charset="0"/>
              </a:rPr>
              <a:t>Peugeot est un constructeur automobile français.</a:t>
            </a:r>
          </a:p>
          <a:p>
            <a:r>
              <a:rPr lang="fr-FR" sz="2800" dirty="0" smtClean="0">
                <a:latin typeface="Calibri" pitchFamily="34" charset="0"/>
                <a:ea typeface="Verdana" pitchFamily="34" charset="0"/>
                <a:cs typeface="Arial" pitchFamily="34" charset="0"/>
              </a:rPr>
              <a:t>L'entreprise familiale qui précède l'actuelle entreprise Peugeot est fondée en 1810.</a:t>
            </a:r>
          </a:p>
          <a:p>
            <a:r>
              <a:rPr lang="fr-FR" sz="2800" dirty="0" smtClean="0">
                <a:latin typeface="Calibri" pitchFamily="34" charset="0"/>
                <a:ea typeface="Verdana" pitchFamily="34" charset="0"/>
                <a:cs typeface="Arial" pitchFamily="34" charset="0"/>
              </a:rPr>
              <a:t>L'entreprise, qui produit à l'origine des moulins de table, s'oriente en partie vers les automobiles et produit en 1891 sa première automobile devenant ainsi l'une des toutes premières entreprises automobiles de l'histoire. </a:t>
            </a:r>
          </a:p>
        </p:txBody>
      </p:sp>
      <p:sp>
        <p:nvSpPr>
          <p:cNvPr id="6" name="Rectangle 5"/>
          <p:cNvSpPr/>
          <p:nvPr/>
        </p:nvSpPr>
        <p:spPr>
          <a:xfrm>
            <a:off x="2667000" y="228600"/>
            <a:ext cx="3900620"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PEUGEOT</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910.jpg"/>
          <p:cNvPicPr>
            <a:picLocks noChangeAspect="1"/>
          </p:cNvPicPr>
          <p:nvPr/>
        </p:nvPicPr>
        <p:blipFill>
          <a:blip r:embed="rId2"/>
          <a:stretch>
            <a:fillRect/>
          </a:stretch>
        </p:blipFill>
        <p:spPr>
          <a:xfrm rot="21258020">
            <a:off x="4637135" y="3318507"/>
            <a:ext cx="4064748" cy="3048561"/>
          </a:xfrm>
          <a:prstGeom prst="round2DiagRect">
            <a:avLst>
              <a:gd name="adj1" fmla="val 16667"/>
              <a:gd name="adj2" fmla="val 2912"/>
            </a:avLst>
          </a:prstGeom>
        </p:spPr>
      </p:pic>
      <p:pic>
        <p:nvPicPr>
          <p:cNvPr id="7" name="Picture 6" descr="1899.JPG"/>
          <p:cNvPicPr>
            <a:picLocks noChangeAspect="1"/>
          </p:cNvPicPr>
          <p:nvPr/>
        </p:nvPicPr>
        <p:blipFill>
          <a:blip r:embed="rId3"/>
          <a:srcRect l="14643" r="9886"/>
          <a:stretch>
            <a:fillRect/>
          </a:stretch>
        </p:blipFill>
        <p:spPr>
          <a:xfrm rot="585250">
            <a:off x="810592" y="3135848"/>
            <a:ext cx="3351794" cy="3330902"/>
          </a:xfrm>
          <a:prstGeom prst="round1Rect">
            <a:avLst/>
          </a:prstGeom>
        </p:spPr>
      </p:pic>
      <p:pic>
        <p:nvPicPr>
          <p:cNvPr id="5" name="Content Placeholder 4" descr="1894.jpg"/>
          <p:cNvPicPr>
            <a:picLocks noGrp="1" noChangeAspect="1"/>
          </p:cNvPicPr>
          <p:nvPr>
            <p:ph idx="1"/>
          </p:nvPr>
        </p:nvPicPr>
        <p:blipFill>
          <a:blip r:embed="rId4"/>
          <a:stretch>
            <a:fillRect/>
          </a:stretch>
        </p:blipFill>
        <p:spPr>
          <a:xfrm>
            <a:off x="990600" y="304800"/>
            <a:ext cx="3581400" cy="2743297"/>
          </a:xfrm>
          <a:prstGeom prst="round2DiagRect">
            <a:avLst/>
          </a:prstGeom>
        </p:spPr>
      </p:pic>
      <p:pic>
        <p:nvPicPr>
          <p:cNvPr id="6" name="Picture 5" descr="1898.JPG"/>
          <p:cNvPicPr>
            <a:picLocks noChangeAspect="1"/>
          </p:cNvPicPr>
          <p:nvPr/>
        </p:nvPicPr>
        <p:blipFill>
          <a:blip r:embed="rId5"/>
          <a:stretch>
            <a:fillRect/>
          </a:stretch>
        </p:blipFill>
        <p:spPr>
          <a:xfrm rot="398897">
            <a:off x="5110367" y="202253"/>
            <a:ext cx="3664171" cy="2931337"/>
          </a:xfrm>
          <a:prstGeom prst="roundRect">
            <a:avLst/>
          </a:prstGeom>
        </p:spPr>
      </p:pic>
      <p:sp>
        <p:nvSpPr>
          <p:cNvPr id="10" name="TextBox 9"/>
          <p:cNvSpPr txBox="1"/>
          <p:nvPr/>
        </p:nvSpPr>
        <p:spPr>
          <a:xfrm>
            <a:off x="2209800" y="2590800"/>
            <a:ext cx="1143000" cy="461665"/>
          </a:xfrm>
          <a:prstGeom prst="rect">
            <a:avLst/>
          </a:prstGeom>
          <a:noFill/>
        </p:spPr>
        <p:txBody>
          <a:bodyPr wrap="square" rtlCol="0">
            <a:spAutoFit/>
          </a:bodyPr>
          <a:lstStyle/>
          <a:p>
            <a:r>
              <a:rPr lang="en-US" sz="2400" dirty="0" smtClean="0">
                <a:solidFill>
                  <a:schemeClr val="bg1"/>
                </a:solidFill>
                <a:latin typeface="Comic Sans MS" pitchFamily="66" charset="0"/>
              </a:rPr>
              <a:t>1894.</a:t>
            </a:r>
            <a:endParaRPr lang="en-US" sz="2400" dirty="0">
              <a:solidFill>
                <a:schemeClr val="bg1"/>
              </a:solidFill>
              <a:latin typeface="Comic Sans MS" pitchFamily="66" charset="0"/>
            </a:endParaRPr>
          </a:p>
        </p:txBody>
      </p:sp>
      <p:sp>
        <p:nvSpPr>
          <p:cNvPr id="11" name="TextBox 10"/>
          <p:cNvSpPr txBox="1"/>
          <p:nvPr/>
        </p:nvSpPr>
        <p:spPr>
          <a:xfrm rot="488724">
            <a:off x="6503940" y="2669444"/>
            <a:ext cx="1143000" cy="461665"/>
          </a:xfrm>
          <a:prstGeom prst="rect">
            <a:avLst/>
          </a:prstGeom>
          <a:noFill/>
        </p:spPr>
        <p:txBody>
          <a:bodyPr wrap="square" rtlCol="0">
            <a:spAutoFit/>
          </a:bodyPr>
          <a:lstStyle/>
          <a:p>
            <a:r>
              <a:rPr lang="en-US" sz="2400" dirty="0" smtClean="0">
                <a:latin typeface="Comic Sans MS" pitchFamily="66" charset="0"/>
              </a:rPr>
              <a:t>1898.</a:t>
            </a:r>
            <a:endParaRPr lang="en-US" sz="2400" dirty="0">
              <a:latin typeface="Comic Sans MS" pitchFamily="66" charset="0"/>
            </a:endParaRPr>
          </a:p>
        </p:txBody>
      </p:sp>
      <p:sp>
        <p:nvSpPr>
          <p:cNvPr id="12" name="TextBox 11"/>
          <p:cNvSpPr txBox="1"/>
          <p:nvPr/>
        </p:nvSpPr>
        <p:spPr>
          <a:xfrm rot="620856">
            <a:off x="2622967" y="6042498"/>
            <a:ext cx="1143000" cy="461665"/>
          </a:xfrm>
          <a:prstGeom prst="rect">
            <a:avLst/>
          </a:prstGeom>
          <a:noFill/>
        </p:spPr>
        <p:txBody>
          <a:bodyPr wrap="square" rtlCol="0">
            <a:spAutoFit/>
          </a:bodyPr>
          <a:lstStyle/>
          <a:p>
            <a:r>
              <a:rPr lang="en-US" sz="2400" dirty="0" smtClean="0">
                <a:latin typeface="Comic Sans MS" pitchFamily="66" charset="0"/>
              </a:rPr>
              <a:t>1899.</a:t>
            </a:r>
            <a:endParaRPr lang="en-US" sz="2400" dirty="0">
              <a:latin typeface="Comic Sans MS" pitchFamily="66" charset="0"/>
            </a:endParaRPr>
          </a:p>
        </p:txBody>
      </p:sp>
      <p:sp>
        <p:nvSpPr>
          <p:cNvPr id="13" name="TextBox 12"/>
          <p:cNvSpPr txBox="1"/>
          <p:nvPr/>
        </p:nvSpPr>
        <p:spPr>
          <a:xfrm rot="21296036">
            <a:off x="5518887" y="5967645"/>
            <a:ext cx="1143000" cy="461665"/>
          </a:xfrm>
          <a:prstGeom prst="rect">
            <a:avLst/>
          </a:prstGeom>
          <a:noFill/>
        </p:spPr>
        <p:txBody>
          <a:bodyPr wrap="square" rtlCol="0">
            <a:spAutoFit/>
          </a:bodyPr>
          <a:lstStyle/>
          <a:p>
            <a:r>
              <a:rPr lang="en-US" sz="2400" dirty="0" smtClean="0">
                <a:solidFill>
                  <a:schemeClr val="bg1"/>
                </a:solidFill>
                <a:latin typeface="Comic Sans MS" pitchFamily="66" charset="0"/>
              </a:rPr>
              <a:t>1910.</a:t>
            </a:r>
            <a:endParaRPr lang="en-US" sz="2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3560"/>
            <a:ext cx="4114800" cy="4572000"/>
          </a:xfrm>
        </p:spPr>
        <p:txBody>
          <a:bodyPr>
            <a:normAutofit/>
          </a:bodyPr>
          <a:lstStyle/>
          <a:p>
            <a:r>
              <a:rPr lang="fr-FR" sz="2800" dirty="0" smtClean="0">
                <a:latin typeface="Calibri" pitchFamily="34" charset="0"/>
                <a:ea typeface="Verdana" pitchFamily="34" charset="0"/>
                <a:cs typeface="Arial" pitchFamily="34" charset="0"/>
              </a:rPr>
              <a:t>À la suite de dissensions familiales, Armand Peugeot fonde en 1896 la « Société des automobiles Peugeot », qui devient une marque phare lors de l'engouement pour la voiture des « années folles ».</a:t>
            </a:r>
            <a:endParaRPr lang="en-US" sz="2800" dirty="0" smtClean="0">
              <a:latin typeface="Calibri" pitchFamily="34" charset="0"/>
              <a:ea typeface="Verdana" pitchFamily="34" charset="0"/>
              <a:cs typeface="Arial" pitchFamily="34" charset="0"/>
            </a:endParaRPr>
          </a:p>
          <a:p>
            <a:endParaRPr lang="en-US" sz="2800" dirty="0"/>
          </a:p>
        </p:txBody>
      </p:sp>
      <p:sp>
        <p:nvSpPr>
          <p:cNvPr id="5" name="Rectangle 4"/>
          <p:cNvSpPr/>
          <p:nvPr/>
        </p:nvSpPr>
        <p:spPr>
          <a:xfrm>
            <a:off x="2667000" y="228600"/>
            <a:ext cx="3900620"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PEUGEOT</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 name="Picture 5" descr="Armand_Peugeot.jpg"/>
          <p:cNvPicPr>
            <a:picLocks noChangeAspect="1"/>
          </p:cNvPicPr>
          <p:nvPr/>
        </p:nvPicPr>
        <p:blipFill>
          <a:blip r:embed="rId2"/>
          <a:stretch>
            <a:fillRect/>
          </a:stretch>
        </p:blipFill>
        <p:spPr>
          <a:xfrm>
            <a:off x="5486400" y="1981200"/>
            <a:ext cx="3142963" cy="3657600"/>
          </a:xfrm>
          <a:prstGeom prst="roundRect">
            <a:avLst/>
          </a:prstGeom>
          <a:effectLst>
            <a:outerShdw blurRad="76200" dir="13500000" sy="23000" kx="1200000" algn="br" rotWithShape="0">
              <a:prstClr val="black">
                <a:alpha val="20000"/>
              </a:prstClr>
            </a:outerShdw>
          </a:effectLst>
        </p:spPr>
      </p:pic>
      <p:sp>
        <p:nvSpPr>
          <p:cNvPr id="7" name="TextBox 6"/>
          <p:cNvSpPr txBox="1"/>
          <p:nvPr/>
        </p:nvSpPr>
        <p:spPr>
          <a:xfrm>
            <a:off x="6096000" y="5715000"/>
            <a:ext cx="2590800" cy="400110"/>
          </a:xfrm>
          <a:prstGeom prst="rect">
            <a:avLst/>
          </a:prstGeom>
          <a:noFill/>
        </p:spPr>
        <p:txBody>
          <a:bodyPr wrap="square" rtlCol="0">
            <a:spAutoFit/>
          </a:bodyPr>
          <a:lstStyle/>
          <a:p>
            <a:r>
              <a:rPr lang="en-US" sz="2000" dirty="0" smtClean="0">
                <a:latin typeface="Comic Sans MS" pitchFamily="66" charset="0"/>
              </a:rPr>
              <a:t>Armand Peugeot</a:t>
            </a:r>
            <a:endParaRPr lang="en-US" sz="2000" dirty="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err="1" smtClean="0">
                <a:latin typeface="Calibri" pitchFamily="34" charset="0"/>
                <a:ea typeface="Verdana" pitchFamily="34" charset="0"/>
                <a:cs typeface="Arial" pitchFamily="34" charset="0"/>
              </a:rPr>
              <a:t>L'entreprise</a:t>
            </a:r>
            <a:r>
              <a:rPr lang="en-US" sz="2800" dirty="0" smtClean="0">
                <a:latin typeface="Calibri" pitchFamily="34" charset="0"/>
                <a:ea typeface="Verdana" pitchFamily="34" charset="0"/>
                <a:cs typeface="Arial" pitchFamily="34" charset="0"/>
              </a:rPr>
              <a:t> Peugeot </a:t>
            </a:r>
            <a:r>
              <a:rPr lang="en-US" sz="2800" dirty="0" err="1" smtClean="0">
                <a:latin typeface="Calibri" pitchFamily="34" charset="0"/>
                <a:ea typeface="Verdana" pitchFamily="34" charset="0"/>
                <a:cs typeface="Arial" pitchFamily="34" charset="0"/>
              </a:rPr>
              <a:t>appartient</a:t>
            </a:r>
            <a:r>
              <a:rPr lang="en-US" sz="2800" dirty="0" smtClean="0">
                <a:latin typeface="Calibri" pitchFamily="34" charset="0"/>
                <a:ea typeface="Verdana" pitchFamily="34" charset="0"/>
                <a:cs typeface="Arial" pitchFamily="34" charset="0"/>
              </a:rPr>
              <a:t> </a:t>
            </a:r>
            <a:r>
              <a:rPr lang="en-US" sz="2800" dirty="0" err="1" smtClean="0">
                <a:latin typeface="Calibri" pitchFamily="34" charset="0"/>
                <a:ea typeface="Verdana" pitchFamily="34" charset="0"/>
                <a:cs typeface="Arial" pitchFamily="34" charset="0"/>
              </a:rPr>
              <a:t>aujourd'hui</a:t>
            </a:r>
            <a:r>
              <a:rPr lang="en-US" sz="2800" dirty="0" smtClean="0">
                <a:latin typeface="Calibri" pitchFamily="34" charset="0"/>
                <a:ea typeface="Verdana" pitchFamily="34" charset="0"/>
                <a:cs typeface="Arial" pitchFamily="34" charset="0"/>
              </a:rPr>
              <a:t> au </a:t>
            </a:r>
            <a:r>
              <a:rPr lang="en-US" sz="2800" dirty="0" err="1" smtClean="0">
                <a:latin typeface="Calibri" pitchFamily="34" charset="0"/>
                <a:ea typeface="Verdana" pitchFamily="34" charset="0"/>
                <a:cs typeface="Arial" pitchFamily="34" charset="0"/>
              </a:rPr>
              <a:t>groupe</a:t>
            </a:r>
            <a:r>
              <a:rPr lang="en-US" sz="2800" dirty="0" smtClean="0">
                <a:latin typeface="Calibri" pitchFamily="34" charset="0"/>
                <a:ea typeface="Verdana" pitchFamily="34" charset="0"/>
                <a:cs typeface="Arial" pitchFamily="34" charset="0"/>
              </a:rPr>
              <a:t> PSA Peugeot Citroën qui </a:t>
            </a:r>
            <a:r>
              <a:rPr lang="en-US" sz="2800" dirty="0" err="1" smtClean="0">
                <a:latin typeface="Calibri" pitchFamily="34" charset="0"/>
                <a:ea typeface="Verdana" pitchFamily="34" charset="0"/>
                <a:cs typeface="Arial" pitchFamily="34" charset="0"/>
              </a:rPr>
              <a:t>englobe</a:t>
            </a:r>
            <a:r>
              <a:rPr lang="en-US" sz="2800" dirty="0" smtClean="0">
                <a:latin typeface="Calibri" pitchFamily="34" charset="0"/>
                <a:ea typeface="Verdana" pitchFamily="34" charset="0"/>
                <a:cs typeface="Arial" pitchFamily="34" charset="0"/>
              </a:rPr>
              <a:t> </a:t>
            </a:r>
            <a:r>
              <a:rPr lang="en-US" sz="2800" dirty="0" err="1" smtClean="0">
                <a:latin typeface="Calibri" pitchFamily="34" charset="0"/>
                <a:ea typeface="Verdana" pitchFamily="34" charset="0"/>
                <a:cs typeface="Arial" pitchFamily="34" charset="0"/>
              </a:rPr>
              <a:t>également</a:t>
            </a:r>
            <a:r>
              <a:rPr lang="en-US" sz="2800" dirty="0" smtClean="0">
                <a:latin typeface="Calibri" pitchFamily="34" charset="0"/>
                <a:ea typeface="Verdana" pitchFamily="34" charset="0"/>
                <a:cs typeface="Arial" pitchFamily="34" charset="0"/>
              </a:rPr>
              <a:t> Citroën, </a:t>
            </a:r>
            <a:r>
              <a:rPr lang="en-US" sz="2800" dirty="0" err="1" smtClean="0">
                <a:latin typeface="Calibri" pitchFamily="34" charset="0"/>
                <a:ea typeface="Verdana" pitchFamily="34" charset="0"/>
                <a:cs typeface="Arial" pitchFamily="34" charset="0"/>
              </a:rPr>
              <a:t>rachetée</a:t>
            </a:r>
            <a:r>
              <a:rPr lang="en-US" sz="2800" dirty="0" smtClean="0">
                <a:latin typeface="Calibri" pitchFamily="34" charset="0"/>
                <a:ea typeface="Verdana" pitchFamily="34" charset="0"/>
                <a:cs typeface="Arial" pitchFamily="34" charset="0"/>
              </a:rPr>
              <a:t> à Michelin en 1976. </a:t>
            </a:r>
          </a:p>
          <a:p>
            <a:endParaRPr lang="en-US" sz="2800" dirty="0" smtClean="0">
              <a:latin typeface="Calibri" pitchFamily="34" charset="0"/>
              <a:ea typeface="Verdana" pitchFamily="34" charset="0"/>
              <a:cs typeface="Arial" pitchFamily="34" charset="0"/>
            </a:endParaRPr>
          </a:p>
          <a:p>
            <a:endParaRPr lang="en-US" sz="2800" dirty="0" smtClean="0">
              <a:latin typeface="Calibri" pitchFamily="34" charset="0"/>
              <a:ea typeface="Verdana" pitchFamily="34" charset="0"/>
              <a:cs typeface="Arial" pitchFamily="34" charset="0"/>
            </a:endParaRPr>
          </a:p>
          <a:p>
            <a:endParaRPr lang="en-US" sz="3200" dirty="0">
              <a:latin typeface="Calibri" pitchFamily="34" charset="0"/>
              <a:ea typeface="Verdana" pitchFamily="34" charset="0"/>
              <a:cs typeface="Arial" pitchFamily="34" charset="0"/>
            </a:endParaRPr>
          </a:p>
        </p:txBody>
      </p:sp>
      <p:pic>
        <p:nvPicPr>
          <p:cNvPr id="4" name="Picture 3" descr="PSA_Logo.svg.png"/>
          <p:cNvPicPr>
            <a:picLocks noChangeAspect="1"/>
          </p:cNvPicPr>
          <p:nvPr/>
        </p:nvPicPr>
        <p:blipFill>
          <a:blip r:embed="rId2">
            <a:lum bright="30000" contrast="40000"/>
          </a:blip>
          <a:srcRect l="-2041"/>
          <a:stretch>
            <a:fillRect/>
          </a:stretch>
        </p:blipFill>
        <p:spPr>
          <a:xfrm>
            <a:off x="1066800" y="3733800"/>
            <a:ext cx="7620000" cy="1129095"/>
          </a:xfrm>
          <a:prstGeom prst="rect">
            <a:avLst/>
          </a:prstGeom>
          <a:ln>
            <a:noFill/>
          </a:ln>
        </p:spPr>
      </p:pic>
      <p:sp>
        <p:nvSpPr>
          <p:cNvPr id="5" name="Rectangle 4"/>
          <p:cNvSpPr/>
          <p:nvPr/>
        </p:nvSpPr>
        <p:spPr>
          <a:xfrm>
            <a:off x="3200400" y="5029200"/>
            <a:ext cx="2998000" cy="369332"/>
          </a:xfrm>
          <a:prstGeom prst="rect">
            <a:avLst/>
          </a:prstGeom>
        </p:spPr>
        <p:txBody>
          <a:bodyPr wrap="none">
            <a:spAutoFit/>
          </a:bodyPr>
          <a:lstStyle/>
          <a:p>
            <a:r>
              <a:rPr lang="pt-BR" dirty="0" smtClean="0"/>
              <a:t>Logo de PSA Peugeot Citroën</a:t>
            </a:r>
          </a:p>
        </p:txBody>
      </p:sp>
      <p:sp>
        <p:nvSpPr>
          <p:cNvPr id="7" name="Rectangle 6"/>
          <p:cNvSpPr/>
          <p:nvPr/>
        </p:nvSpPr>
        <p:spPr>
          <a:xfrm>
            <a:off x="2667000" y="228600"/>
            <a:ext cx="3900620"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PEUGEOT</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800px-Moulin_café_Peugeot_01.jpg"/>
          <p:cNvPicPr>
            <a:picLocks noChangeAspect="1"/>
          </p:cNvPicPr>
          <p:nvPr/>
        </p:nvPicPr>
        <p:blipFill>
          <a:blip r:embed="rId2"/>
          <a:stretch>
            <a:fillRect/>
          </a:stretch>
        </p:blipFill>
        <p:spPr>
          <a:xfrm>
            <a:off x="228600" y="1828800"/>
            <a:ext cx="6400800" cy="4800600"/>
          </a:xfrm>
          <a:prstGeom prst="rect">
            <a:avLst/>
          </a:prstGeom>
        </p:spPr>
      </p:pic>
      <p:sp>
        <p:nvSpPr>
          <p:cNvPr id="4" name="Rectangle 3"/>
          <p:cNvSpPr/>
          <p:nvPr/>
        </p:nvSpPr>
        <p:spPr>
          <a:xfrm>
            <a:off x="1066800" y="381000"/>
            <a:ext cx="6870214"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Les </a:t>
            </a:r>
            <a:r>
              <a:rPr lang="en-US" sz="4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moulins</a:t>
            </a: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Peugeot</a:t>
            </a:r>
          </a:p>
        </p:txBody>
      </p:sp>
      <p:sp>
        <p:nvSpPr>
          <p:cNvPr id="5" name="Content Placeholder 4"/>
          <p:cNvSpPr>
            <a:spLocks noGrp="1"/>
          </p:cNvSpPr>
          <p:nvPr>
            <p:ph idx="1"/>
          </p:nvPr>
        </p:nvSpPr>
        <p:spPr>
          <a:xfrm>
            <a:off x="6553200" y="5791200"/>
            <a:ext cx="2438400" cy="707886"/>
          </a:xfrm>
          <a:prstGeom prst="rect">
            <a:avLst/>
          </a:prstGeom>
        </p:spPr>
        <p:txBody>
          <a:bodyPr wrap="square">
            <a:spAutoFit/>
          </a:bodyPr>
          <a:lstStyle/>
          <a:p>
            <a:r>
              <a:rPr lang="fr-FR" sz="2000" dirty="0" smtClean="0">
                <a:latin typeface="Comic Sans MS" pitchFamily="66" charset="0"/>
              </a:rPr>
              <a:t>Moulin à café Peugeot</a:t>
            </a:r>
            <a:endParaRPr lang="en-US" sz="2000" dirty="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0"/>
            <a:ext cx="7772400" cy="4572000"/>
          </a:xfrm>
        </p:spPr>
        <p:txBody>
          <a:bodyPr>
            <a:normAutofit/>
          </a:bodyPr>
          <a:lstStyle/>
          <a:p>
            <a:r>
              <a:rPr lang="fr-FR" sz="2400" dirty="0" smtClean="0"/>
              <a:t>Pionnier dans la fabrication en série de bicyclettes, Peugeot restera jusqu'à la fin du XXe siècle un acteur majeur de la fabrication de cycles.</a:t>
            </a:r>
            <a:endParaRPr lang="en-US" sz="2400" dirty="0"/>
          </a:p>
        </p:txBody>
      </p:sp>
      <p:sp>
        <p:nvSpPr>
          <p:cNvPr id="4" name="Rectangle 3"/>
          <p:cNvSpPr/>
          <p:nvPr/>
        </p:nvSpPr>
        <p:spPr>
          <a:xfrm>
            <a:off x="1066800" y="533400"/>
            <a:ext cx="6400800"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Cycles Peugeot</a:t>
            </a:r>
          </a:p>
        </p:txBody>
      </p:sp>
      <p:pic>
        <p:nvPicPr>
          <p:cNvPr id="5" name="Picture 4" descr="800px-Moto-Vélo_Peugeot_05.jpg"/>
          <p:cNvPicPr>
            <a:picLocks noChangeAspect="1"/>
          </p:cNvPicPr>
          <p:nvPr/>
        </p:nvPicPr>
        <p:blipFill>
          <a:blip r:embed="rId2"/>
          <a:stretch>
            <a:fillRect/>
          </a:stretch>
        </p:blipFill>
        <p:spPr>
          <a:xfrm>
            <a:off x="1295400" y="2743200"/>
            <a:ext cx="5105400" cy="3829050"/>
          </a:xfrm>
          <a:prstGeom prst="roundRect">
            <a:avLst/>
          </a:prstGeom>
          <a:effectLst>
            <a:outerShdw blurRad="76200" dir="13500000" sy="23000" kx="1200000" algn="br" rotWithShape="0">
              <a:prstClr val="black">
                <a:alpha val="20000"/>
              </a:prstClr>
            </a:outerShdw>
          </a:effectLst>
        </p:spPr>
      </p:pic>
      <p:sp>
        <p:nvSpPr>
          <p:cNvPr id="6" name="Rectangle 5"/>
          <p:cNvSpPr/>
          <p:nvPr/>
        </p:nvSpPr>
        <p:spPr>
          <a:xfrm>
            <a:off x="6553200" y="5715000"/>
            <a:ext cx="2424062" cy="707886"/>
          </a:xfrm>
          <a:prstGeom prst="rect">
            <a:avLst/>
          </a:prstGeom>
        </p:spPr>
        <p:txBody>
          <a:bodyPr wrap="none">
            <a:spAutoFit/>
          </a:bodyPr>
          <a:lstStyle/>
          <a:p>
            <a:r>
              <a:rPr lang="en-US" sz="2000" dirty="0" err="1" smtClean="0">
                <a:latin typeface="Comic Sans MS" pitchFamily="66" charset="0"/>
              </a:rPr>
              <a:t>Bicyclette</a:t>
            </a:r>
            <a:r>
              <a:rPr lang="en-US" sz="2000" dirty="0" smtClean="0">
                <a:latin typeface="Comic Sans MS" pitchFamily="66" charset="0"/>
              </a:rPr>
              <a:t> </a:t>
            </a:r>
            <a:r>
              <a:rPr lang="en-US" sz="2000" dirty="0" smtClean="0">
                <a:latin typeface="Comic Sans MS" pitchFamily="66" charset="0"/>
              </a:rPr>
              <a:t>Peugeot</a:t>
            </a:r>
          </a:p>
          <a:p>
            <a:r>
              <a:rPr lang="en-US" sz="2000" dirty="0" smtClean="0">
                <a:latin typeface="Comic Sans MS" pitchFamily="66" charset="0"/>
              </a:rPr>
              <a:t> </a:t>
            </a:r>
            <a:r>
              <a:rPr lang="en-US" sz="2000" dirty="0" smtClean="0">
                <a:latin typeface="Comic Sans MS" pitchFamily="66" charset="0"/>
              </a:rPr>
              <a:t>de 1925</a:t>
            </a:r>
            <a:endParaRPr lang="en-US" sz="2000" dirty="0">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tro">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pule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599</TotalTime>
  <Words>1211</Words>
  <Application>Microsoft Office PowerPoint</Application>
  <PresentationFormat>On-screen Show (4:3)</PresentationFormat>
  <Paragraphs>274</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Metro</vt:lpstr>
      <vt:lpstr>Opulent</vt:lpstr>
      <vt:lpstr>Slide 1</vt:lpstr>
      <vt:lpstr>Slide 2</vt:lpstr>
      <vt:lpstr>Slide 3</vt:lpstr>
      <vt:lpstr>Slide 4</vt:lpstr>
      <vt:lpstr>Slide 5</vt:lpstr>
      <vt:lpstr>Slide 6</vt:lpstr>
      <vt:lpstr>Slide 7</vt:lpstr>
      <vt:lpstr>Slide 8</vt:lpstr>
      <vt:lpstr>Slide 9</vt:lpstr>
      <vt:lpstr>Slide 10</vt:lpstr>
      <vt:lpstr>Identité visuelle :  le Lion (le logo)</vt:lpstr>
      <vt:lpstr>Slide 12</vt:lpstr>
      <vt:lpstr>Série - Peugeot</vt:lpstr>
      <vt:lpstr>Série - Peugeot</vt:lpstr>
      <vt:lpstr>Quelques Modèles d'automobiles Peugeot</vt:lpstr>
      <vt:lpstr>Quelques Modèles d'automobiles Peugeot</vt:lpstr>
      <vt:lpstr>Quelques Modèles d'automobiles Peugeot</vt:lpstr>
      <vt:lpstr>Musée Peugeot </vt:lpstr>
      <vt:lpstr>Slide 19</vt:lpstr>
      <vt:lpstr>Quelques vues du musée</vt:lpstr>
      <vt:lpstr>Vocabulaire</vt:lpstr>
      <vt:lpstr>Slide 22</vt:lpstr>
      <vt:lpstr>    Mijailović Mirjana  LO130067                                                    Souce: Wikipedia</vt:lpstr>
      <vt:lpstr>R e n a u l t</vt:lpstr>
      <vt:lpstr>RENAULT</vt:lpstr>
      <vt:lpstr>Slide 26</vt:lpstr>
      <vt:lpstr>La Seconde Guerre mondiale </vt:lpstr>
      <vt:lpstr>Quelques Modèles d'automobiles renault</vt:lpstr>
      <vt:lpstr>renAULT – le logo</vt:lpstr>
      <vt:lpstr>RENAULT</vt:lpstr>
      <vt:lpstr>Quelques Modèles d'automobiles Renault</vt:lpstr>
      <vt:lpstr>Recherche et développement </vt:lpstr>
      <vt:lpstr>Compétition et sport automobile </vt:lpstr>
      <vt:lpstr>Compétition et sport automobile</vt:lpstr>
      <vt:lpstr>Vocabulaire</vt:lpstr>
      <vt:lpstr>Vocabulaire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Jelena</dc:creator>
  <cp:lastModifiedBy>Jelena</cp:lastModifiedBy>
  <cp:revision>82</cp:revision>
  <dcterms:created xsi:type="dcterms:W3CDTF">2006-08-16T00:00:00Z</dcterms:created>
  <dcterms:modified xsi:type="dcterms:W3CDTF">2015-06-02T09:48:53Z</dcterms:modified>
</cp:coreProperties>
</file>