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5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ЕКОНОМИКА ТРАНСПОРТА И КОМУНИКАЦИЈА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Iv </a:t>
            </a:r>
            <a:r>
              <a:rPr lang="sr-Cyrl-RS" b="1" dirty="0">
                <a:solidFill>
                  <a:schemeClr val="tx1"/>
                </a:solidFill>
              </a:rPr>
              <a:t>СЕМЕСТАР, модул: ваздушни саобраћај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Економика транспорта и комуникација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1. Тржиште транспортних услуга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</a:t>
            </a:r>
            <a:r>
              <a:rPr lang="sr-Latn-RS" dirty="0"/>
              <a:t>2. </a:t>
            </a:r>
            <a:r>
              <a:rPr lang="sr-Cyrl-RS" dirty="0"/>
              <a:t>Тражња за транспортним услугама и њени фактори. 					Тражња на тржишту ваздушног саобраћаја. </a:t>
            </a:r>
            <a:endParaRPr lang="sr-Latn-RS" sz="1400" dirty="0"/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</a:t>
            </a:r>
            <a:r>
              <a:rPr lang="sr-Latn-RS" dirty="0"/>
              <a:t>3. </a:t>
            </a:r>
            <a:r>
              <a:rPr lang="sr-Cyrl-RS" dirty="0"/>
              <a:t>Понуда транспортних услуга и њени фактори. 							Понуда на тржишту ваздушног саобраћаја. Утицај државне 		интервенције и субвенција на понуду транспортних услуга.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4. Ценовна еластичност тражње на транспортним тржиштима. 			Ценовна еластичност и приходи транспортних компанија.</a:t>
            </a:r>
            <a:endParaRPr lang="sr-Latn-RS" sz="1000" dirty="0"/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5. Унакрсна и доходовна еластичност тражње на 						транспортним тржиштима. </a:t>
            </a:r>
            <a:r>
              <a:rPr lang="sr-Latn-RS" dirty="0"/>
              <a:t> </a:t>
            </a:r>
          </a:p>
          <a:p>
            <a:pPr marL="0" indent="0">
              <a:spcAft>
                <a:spcPts val="600"/>
              </a:spcAft>
              <a:buNone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Економика транспорта и комуникација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6. Транспортни трошкови. Структура трошкова у ваздушном 			саобраћају.</a:t>
            </a:r>
            <a:r>
              <a:rPr lang="sr-Latn-RS" dirty="0"/>
              <a:t> 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7. Просечни трошкови и модел пословања </a:t>
            </a:r>
            <a:r>
              <a:rPr lang="sr-Latn-RS" i="1" dirty="0"/>
              <a:t>low-cost</a:t>
            </a:r>
            <a:r>
              <a:rPr lang="sr-Latn-RS" dirty="0"/>
              <a:t> </a:t>
            </a:r>
            <a:r>
              <a:rPr lang="sr-Cyrl-RS" dirty="0"/>
              <a:t>						авиокомпанија.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8</a:t>
            </a:r>
            <a:r>
              <a:rPr lang="sr-Latn-RS" dirty="0"/>
              <a:t>. </a:t>
            </a:r>
            <a:r>
              <a:rPr lang="sr-Cyrl-RS" dirty="0"/>
              <a:t>Савршена конкуренција на транспортним тржиштима.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9</a:t>
            </a:r>
            <a:r>
              <a:rPr lang="sr-Latn-RS" dirty="0"/>
              <a:t>. </a:t>
            </a:r>
            <a:r>
              <a:rPr lang="sr-Cyrl-RS" dirty="0"/>
              <a:t>Несавршена тржишта. Монопол и олигопол на 						транспортним тржиштима.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10</a:t>
            </a:r>
            <a:r>
              <a:rPr lang="sr-Latn-RS" dirty="0"/>
              <a:t>. </a:t>
            </a:r>
            <a:r>
              <a:rPr lang="sr-Cyrl-RS" dirty="0"/>
              <a:t>Контестабилност транспортних тржишта.</a:t>
            </a:r>
            <a:endParaRPr lang="sr-Latn-RS" dirty="0"/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11</a:t>
            </a:r>
            <a:r>
              <a:rPr lang="sr-Latn-RS" dirty="0"/>
              <a:t>. </a:t>
            </a:r>
            <a:r>
              <a:rPr lang="sr-Cyrl-RS" dirty="0"/>
              <a:t>Екстерни ефекти у ваздушном саобраћају. Економски 				инструменти за контролу негативних екстерних ефеката.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13946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Начин рада и бодовање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20000"/>
          </a:bodyPr>
          <a:lstStyle/>
          <a:p>
            <a:r>
              <a:rPr lang="sr-Cyrl-RS" sz="2200" dirty="0"/>
              <a:t>На предавањима се наведене теме обрађују теоријски, док се на вежбама обрађују студије случаја </a:t>
            </a:r>
            <a:r>
              <a:rPr lang="sr-Latn-CS" sz="2200" dirty="0"/>
              <a:t>тржишта различитих видова транспорта </a:t>
            </a:r>
            <a:r>
              <a:rPr lang="sr-Cyrl-RS" sz="2200" dirty="0"/>
              <a:t>(са фокусом на ваздушни) </a:t>
            </a:r>
            <a:r>
              <a:rPr lang="sr-Latn-CS" sz="2200" dirty="0"/>
              <a:t>на националном, европском и светском нивоу. </a:t>
            </a:r>
            <a:endParaRPr lang="sr-Cyrl-RS" sz="2200" dirty="0"/>
          </a:p>
          <a:p>
            <a:r>
              <a:rPr lang="sr-Latn-CS" sz="2200" dirty="0"/>
              <a:t>Студенти се мотивишу да, коришћењем расположивих статистичких податaка и знања из eкономике транспорта и комуникација, разматрају очекиване будуће трендове на транспортним тржиштима, посебно са аспекта конкуренције, глобализације и економске регулације.</a:t>
            </a:r>
            <a:endParaRPr lang="sr-Cyrl-RS" sz="2200" dirty="0"/>
          </a:p>
          <a:p>
            <a:r>
              <a:rPr lang="sr-Cyrl-RS" sz="2200" dirty="0"/>
              <a:t>Активност на настави носи 20 бодова, колоквијум (прва половина градива) носи 40 бодова, а завршни испит (друга половина градива) носи 40 бодова. Испит је положен са 51 бодом (минимум 21 бод на колоквијуму и минимум 21 бод на завршном испиту).</a:t>
            </a:r>
            <a:endParaRPr lang="sr-Latn-RS" sz="2200" dirty="0"/>
          </a:p>
          <a:p>
            <a:r>
              <a:rPr lang="sr-Cyrl-RS" sz="2200" dirty="0"/>
              <a:t>У случају пријављивања мањег броја студената, постоји могућност израде семинарског (истраживачког) рада и његове усмене презентације на испиту.</a:t>
            </a:r>
            <a:endParaRPr lang="sr-Latn-RS" sz="2200" dirty="0"/>
          </a:p>
          <a:p>
            <a:pPr>
              <a:spcAft>
                <a:spcPts val="300"/>
              </a:spcAft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37528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dirty="0"/>
              <a:t>	Ј. </a:t>
            </a:r>
            <a:r>
              <a:rPr lang="sr-Latn-RS" dirty="0"/>
              <a:t>Cowie</a:t>
            </a:r>
            <a:r>
              <a:rPr lang="sr-Cyrl-RS" dirty="0"/>
              <a:t>, </a:t>
            </a:r>
            <a:r>
              <a:rPr lang="sr-Latn-RS" dirty="0"/>
              <a:t>„</a:t>
            </a:r>
            <a:r>
              <a:rPr lang="sr-Latn-CS" b="1" dirty="0"/>
              <a:t>The Economics of Transport – A Theoretical and Applied 	Persepctive</a:t>
            </a:r>
            <a:r>
              <a:rPr lang="sr-Latn-CS" dirty="0"/>
              <a:t>“, Routledge, London and New York, 2010.</a:t>
            </a:r>
            <a:endParaRPr lang="sr-Cyrl-RS" dirty="0"/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асистент,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107</TotalTime>
  <Words>500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ЕКОНОМИКА ТРАНСПОРТА И КОМУНИКАЦИЈА</vt:lpstr>
      <vt:lpstr>Економика транспорта и комуникација</vt:lpstr>
      <vt:lpstr>Економика транспорта и комуникација</vt:lpstr>
      <vt:lpstr>Начин рада и бодовање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14</cp:revision>
  <dcterms:created xsi:type="dcterms:W3CDTF">2017-09-24T15:27:53Z</dcterms:created>
  <dcterms:modified xsi:type="dcterms:W3CDTF">2020-09-17T15:00:14Z</dcterms:modified>
</cp:coreProperties>
</file>