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76" r:id="rId2"/>
    <p:sldMasterId id="2147483948" r:id="rId3"/>
    <p:sldMasterId id="2147483960" r:id="rId4"/>
    <p:sldMasterId id="2147484044" r:id="rId5"/>
    <p:sldMasterId id="2147484056" r:id="rId6"/>
    <p:sldMasterId id="2147484092" r:id="rId7"/>
  </p:sldMasterIdLst>
  <p:sldIdLst>
    <p:sldId id="257" r:id="rId8"/>
    <p:sldId id="258" r:id="rId9"/>
    <p:sldId id="259" r:id="rId10"/>
    <p:sldId id="260" r:id="rId11"/>
    <p:sldId id="261" r:id="rId12"/>
    <p:sldId id="262" r:id="rId13"/>
    <p:sldId id="264" r:id="rId14"/>
    <p:sldId id="263" r:id="rId15"/>
    <p:sldId id="265" r:id="rId16"/>
    <p:sldId id="272" r:id="rId17"/>
    <p:sldId id="273" r:id="rId18"/>
    <p:sldId id="268" r:id="rId19"/>
    <p:sldId id="270" r:id="rId20"/>
    <p:sldId id="266" r:id="rId21"/>
    <p:sldId id="274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29" autoAdjust="0"/>
    <p:restoredTop sz="9466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60619_260509364029836_1733810249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7" name="Picture 6" descr="429435_260498300697609_119748871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831" y="0"/>
            <a:ext cx="4546169" cy="4191000"/>
          </a:xfrm>
          <a:prstGeom prst="rect">
            <a:avLst/>
          </a:prstGeom>
        </p:spPr>
      </p:pic>
      <p:pic>
        <p:nvPicPr>
          <p:cNvPr id="9" name="Picture 8" descr="64574-004-5405482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4192786"/>
            <a:ext cx="2819400" cy="26652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304800"/>
            <a:ext cx="3962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Jelena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Ivanović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LO130141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371600"/>
            <a:ext cx="3770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</a:t>
            </a:r>
            <a:r>
              <a:rPr lang="en-US" sz="1600" dirty="0" smtClean="0"/>
              <a:t>ource : http</a:t>
            </a:r>
            <a:r>
              <a:rPr lang="en-US" sz="1600" dirty="0" smtClean="0"/>
              <a:t>://www.isel-logistique.fr/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772400" cy="457200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fr-FR" sz="2800" dirty="0" smtClean="0"/>
              <a:t>Il ya un formation aux méthodes de l’ingénieur, formation à l’encadrement, formation générale et langue vivante et formation en entreprise. </a:t>
            </a:r>
            <a:endParaRPr lang="en-US" sz="2800" dirty="0"/>
          </a:p>
        </p:txBody>
      </p:sp>
      <p:pic>
        <p:nvPicPr>
          <p:cNvPr id="4" name="Picture 3" descr="432221_260518484028924_59047240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81400"/>
            <a:ext cx="7772400" cy="310086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228600"/>
            <a:ext cx="6705600" cy="13990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EN FORMATION CONTINUE</a:t>
            </a:r>
            <a:endParaRPr kumimoji="0" lang="en-US" sz="4000" b="1" i="0" u="none" strike="noStrike" kern="1200" cap="none" spc="-10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formation se déroule dans le cadre de l’apprentissage et comprend des enseignements et des séquences en entreprise. Les enseignements sont organisés en 6 semestres. </a:t>
            </a:r>
          </a:p>
          <a:p>
            <a:pPr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Année 1: 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 semaines en centre de formation/ 2 semaines en entreprise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Année 2: 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 semaines en centre de formation/ 2 semaines en entreprise/ 2 mois obligatoires à l’étranger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Année 3: 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 semaines en centre de formation/ 2 semaines en entreprise/ 6 mois en entreprises</a:t>
            </a:r>
          </a:p>
          <a:p>
            <a:pPr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2400" y="304800"/>
            <a:ext cx="9296400" cy="13990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EN  FORMATION  PAR   APPRENTISSAGE</a:t>
            </a:r>
            <a:endParaRPr kumimoji="0" lang="en-US" sz="4000" b="1" i="0" u="none" strike="noStrike" kern="1200" cap="none" spc="-10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LLE DE COU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3886200" cy="582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096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SALLE DE COURS</a:t>
            </a:r>
          </a:p>
        </p:txBody>
      </p:sp>
      <p:pic>
        <p:nvPicPr>
          <p:cNvPr id="6" name="Picture 5" descr="Labo de langu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143000"/>
            <a:ext cx="502920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4724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LABO DE LANGUES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25565_260516900695749_56406940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743605_787832024630898_227370110527448647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98892_499187543495349_200537016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849805_793442267403207_39070475853178548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3581400"/>
          </a:xfrm>
          <a:prstGeom prst="rect">
            <a:avLst/>
          </a:prstGeom>
        </p:spPr>
      </p:pic>
      <p:pic>
        <p:nvPicPr>
          <p:cNvPr id="7" name="Picture 6" descr="429435_260498300697609_119748871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"/>
            <a:ext cx="3657600" cy="3371850"/>
          </a:xfrm>
          <a:prstGeom prst="rect">
            <a:avLst/>
          </a:prstGeom>
        </p:spPr>
      </p:pic>
      <p:pic>
        <p:nvPicPr>
          <p:cNvPr id="6" name="Picture 5" descr="10574300_755855214495246_1481551628221369506_n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0" y="3219450"/>
            <a:ext cx="914400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635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990000"/>
                </a:solidFill>
              </a:rPr>
              <a:t>La logistique en quelques mots clés :</a:t>
            </a:r>
            <a:endParaRPr lang="en-US" b="1" dirty="0">
              <a:solidFill>
                <a:srgbClr val="990000"/>
              </a:solidFill>
            </a:endParaRPr>
          </a:p>
        </p:txBody>
      </p:sp>
      <p:pic>
        <p:nvPicPr>
          <p:cNvPr id="4" name="Content Placeholder 3" descr="keywor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76400"/>
            <a:ext cx="5410200" cy="4368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3733800" cy="3733800"/>
          </a:xfrm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v"/>
            </a:pP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L'Institut Supérieur d'Études Logistiques est une école d'ingénieurs publique interne de l’université du Havre.</a:t>
            </a:r>
          </a:p>
          <a:p>
            <a:pPr marL="594360" indent="-457200">
              <a:buFont typeface="Wingdings" pitchFamily="2" charset="2"/>
              <a:buChar char="v"/>
            </a:pPr>
            <a:endParaRPr lang="fr-F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94360" indent="-457200">
              <a:buFont typeface="Wingdings" pitchFamily="2" charset="2"/>
              <a:buChar char="v"/>
            </a:pP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Date de création : 1994</a:t>
            </a:r>
          </a:p>
          <a:p>
            <a:pPr marL="594360" indent="-457200">
              <a:buFont typeface="Wingdings" pitchFamily="2" charset="2"/>
              <a:buChar char="v"/>
            </a:pPr>
            <a:endParaRPr lang="fr-F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94360" indent="-457200">
              <a:buFont typeface="Wingdings" pitchFamily="2" charset="2"/>
              <a:buChar char="v"/>
            </a:pP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Directeur de l’école : Edouard Reppert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469510_308038255943613_114419247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685800"/>
            <a:ext cx="4849813" cy="49530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4700000" algn="t" rotWithShape="0">
              <a:srgbClr val="000000">
                <a:alpha val="60000"/>
              </a:srgbClr>
            </a:outerShdw>
            <a:softEdge rad="635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spc="-100" dirty="0" smtClean="0">
                <a:solidFill>
                  <a:srgbClr val="FFFF00"/>
                </a:solidFill>
              </a:rPr>
              <a:t>ÉTUDIER À L'ISEL </a:t>
            </a:r>
            <a:endParaRPr lang="en-US" sz="4000" b="1" spc="-1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686800" cy="9906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L'ISEL est la seule école française habilitée à délivrer un diplôme d’ingénieur en logistique.</a:t>
            </a:r>
          </a:p>
          <a:p>
            <a:pPr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431318_260518310695608_15561986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250"/>
            <a:ext cx="9144000" cy="447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hema-cycle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" y="1600200"/>
            <a:ext cx="9113520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28600"/>
            <a:ext cx="6553200" cy="1200329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formation dure 5 ans :</a:t>
            </a:r>
            <a:b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2 ans de cycle préparatoire intégré</a:t>
            </a:r>
            <a:b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3 ans de cycle ingénieur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467600" cy="1143000"/>
          </a:xfrm>
        </p:spPr>
        <p:txBody>
          <a:bodyPr/>
          <a:lstStyle/>
          <a:p>
            <a:pPr algn="ctr"/>
            <a:r>
              <a:rPr lang="en-US" u="sng" dirty="0" smtClean="0"/>
              <a:t>PROJETS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410200" cy="464851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 plus du programme académique, chaque année les étudiants doivent s’organiser en groupe de projet.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but du projet est de vous apprendre à prendre des initiatives, travailler en équipe, négocier, communiquer, s’organiser, devenir autonome...</a:t>
            </a:r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" name="Picture 3" descr="460684_273627289384710_71703099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599" y="1295400"/>
            <a:ext cx="3223381" cy="4953000"/>
          </a:xfrm>
          <a:prstGeom prst="rect">
            <a:avLst/>
          </a:prstGeom>
        </p:spPr>
      </p:pic>
      <p:pic>
        <p:nvPicPr>
          <p:cNvPr id="5" name="Picture 4" descr="groupe-renault.jpg"/>
          <p:cNvPicPr>
            <a:picLocks noChangeAspect="1"/>
          </p:cNvPicPr>
          <p:nvPr/>
        </p:nvPicPr>
        <p:blipFill>
          <a:blip r:embed="rId3"/>
          <a:srcRect l="5337" t="24384" r="4023" b="8621"/>
          <a:stretch>
            <a:fillRect/>
          </a:stretch>
        </p:blipFill>
        <p:spPr>
          <a:xfrm>
            <a:off x="685800" y="4038600"/>
            <a:ext cx="4484594" cy="220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6248400"/>
            <a:ext cx="2943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Projet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Renault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Sandouville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28350_260518097362296_431879985_n.jpg"/>
          <p:cNvPicPr>
            <a:picLocks noChangeAspect="1"/>
          </p:cNvPicPr>
          <p:nvPr/>
        </p:nvPicPr>
        <p:blipFill>
          <a:blip r:embed="rId2"/>
          <a:srcRect t="15000" b="7500"/>
          <a:stretch>
            <a:fillRect/>
          </a:stretch>
        </p:blipFill>
        <p:spPr>
          <a:xfrm>
            <a:off x="0" y="0"/>
            <a:ext cx="9144000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648200"/>
            <a:ext cx="8382000" cy="20574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 réseau d’entreprises de l’ISEL est très large et surtout très efficace.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Etudiants et entreprises trouvent leur compte dans ces stages des plus enrichissants, grâce à l’expertise et à l’unicité de la formation.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399032"/>
          </a:xfrm>
          <a:prstGeom prst="rect">
            <a:avLst/>
          </a:prstGeom>
          <a:effectLst>
            <a:outerShdw blurRad="50800" dist="38100" dir="14700000" algn="t" rotWithShape="0">
              <a:srgbClr val="000000">
                <a:alpha val="60000"/>
              </a:srgbClr>
            </a:outerShdw>
            <a:softEdge rad="635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0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METTRE</a:t>
            </a:r>
            <a:r>
              <a:rPr kumimoji="0" lang="en-US" sz="4000" b="1" i="0" u="none" strike="noStrike" kern="1200" cap="none" spc="-10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EN PRATIQUE: les stages</a:t>
            </a:r>
            <a:endParaRPr kumimoji="0" lang="en-US" sz="4000" b="1" i="0" u="none" strike="noStrike" kern="1200" cap="none" spc="-10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FF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None/>
            </a:pPr>
            <a:r>
              <a:rPr lang="fr-FR" sz="1900" b="1" u="sng" dirty="0" smtClean="0">
                <a:latin typeface="Times New Roman" pitchFamily="18" charset="0"/>
                <a:cs typeface="Times New Roman" pitchFamily="18" charset="0"/>
              </a:rPr>
              <a:t>En 2ème année (entre la 1ère et la 2ème année) :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Stage ouvrier de 6 semaines à effectuer avant la rentrée (entre le 15 juin et le 31 août inclus).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Objectif : Familiariser avec la chaîne de production et le contexte du travail.</a:t>
            </a:r>
          </a:p>
          <a:p>
            <a:pPr>
              <a:buClr>
                <a:srgbClr val="FFFF00"/>
              </a:buClr>
            </a:pPr>
            <a:endParaRPr lang="fr-FR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FF00"/>
              </a:buClr>
              <a:buNone/>
            </a:pPr>
            <a:r>
              <a:rPr lang="fr-FR" sz="1900" b="1" u="sng" dirty="0" smtClean="0">
                <a:latin typeface="Times New Roman" pitchFamily="18" charset="0"/>
                <a:cs typeface="Times New Roman" pitchFamily="18" charset="0"/>
              </a:rPr>
              <a:t>En 4ème année (entre la 3ème et la 4ème année) :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Stage assistant ingénieur de 8 semaines à effectuer en janvier/mars ou en juin/août.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Objectif : Réaliser une étude sur un cas logistique en entreprise et proposer des solutions.</a:t>
            </a:r>
          </a:p>
          <a:p>
            <a:pPr>
              <a:buClr>
                <a:srgbClr val="FFFF00"/>
              </a:buClr>
              <a:buFontTx/>
              <a:buChar char="-"/>
            </a:pPr>
            <a:endParaRPr lang="fr-FR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FF00"/>
              </a:buClr>
              <a:buNone/>
            </a:pPr>
            <a:r>
              <a:rPr lang="fr-FR" sz="1900" b="1" u="sng" dirty="0" smtClean="0">
                <a:latin typeface="Times New Roman" pitchFamily="18" charset="0"/>
                <a:cs typeface="Times New Roman" pitchFamily="18" charset="0"/>
              </a:rPr>
              <a:t>En 5ème année (en fin de 5ème année) :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Stage de fin d’études de 22 à 24 semaines minimum à partir de janvier.</a:t>
            </a:r>
          </a:p>
          <a:p>
            <a:pPr>
              <a:buClr>
                <a:srgbClr val="FFFF00"/>
              </a:buClr>
              <a:buFontTx/>
              <a:buChar char="-"/>
            </a:pP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Objectif : Mener une étude sur un projet logistique conséquent, mettre en place les solutions élaborées. Révèle les qualités d’encadrement du logisticien.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28600"/>
            <a:ext cx="8229600" cy="1399032"/>
          </a:xfrm>
          <a:prstGeom prst="rect">
            <a:avLst/>
          </a:prstGeom>
          <a:effectLst>
            <a:outerShdw blurRad="50800" dist="38100" dir="14700000" algn="t" rotWithShape="0">
              <a:srgbClr val="000000">
                <a:alpha val="60000"/>
              </a:srgbClr>
            </a:outerShdw>
            <a:softEdge rad="635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CALENDRIER DES STAGES</a:t>
            </a:r>
            <a:endParaRPr kumimoji="0" lang="en-US" sz="4000" b="1" i="0" u="none" strike="noStrike" kern="1200" cap="none" spc="-10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FF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5181600" cy="11430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effectLst/>
              </a:rPr>
              <a:t>Étudier</a:t>
            </a:r>
            <a:r>
              <a:rPr lang="en-US" b="1" dirty="0" smtClean="0">
                <a:solidFill>
                  <a:srgbClr val="C00000"/>
                </a:solidFill>
              </a:rPr>
              <a:t> à </a:t>
            </a:r>
            <a:r>
              <a:rPr lang="en-US" b="1" dirty="0" err="1" smtClean="0">
                <a:solidFill>
                  <a:srgbClr val="C00000"/>
                </a:solidFill>
              </a:rPr>
              <a:t>l'étranger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3810000" cy="4861560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L'ISEL encourage les étudiants à réaliser la même démarche : puisqu’il faut voyager pour mieux apprendre, une partie des cursus doit se faire à 100% à l’étranger.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Nous vous proposons 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2753" t="15625" r="16252" b="18750"/>
          <a:stretch>
            <a:fillRect/>
          </a:stretch>
        </p:blipFill>
        <p:spPr bwMode="auto">
          <a:xfrm>
            <a:off x="3810000" y="1447800"/>
            <a:ext cx="533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erv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255</TotalTime>
  <Words>403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2_Apex</vt:lpstr>
      <vt:lpstr>1_Apex</vt:lpstr>
      <vt:lpstr>Technic</vt:lpstr>
      <vt:lpstr>Verve</vt:lpstr>
      <vt:lpstr>Metro</vt:lpstr>
      <vt:lpstr>Office Theme</vt:lpstr>
      <vt:lpstr>Concourse</vt:lpstr>
      <vt:lpstr>Slide 1</vt:lpstr>
      <vt:lpstr>La logistique en quelques mots clés :</vt:lpstr>
      <vt:lpstr>Slide 3</vt:lpstr>
      <vt:lpstr>ÉTUDIER À L'ISEL </vt:lpstr>
      <vt:lpstr>Slide 5</vt:lpstr>
      <vt:lpstr>PROJETS</vt:lpstr>
      <vt:lpstr>Slide 7</vt:lpstr>
      <vt:lpstr>Slide 8</vt:lpstr>
      <vt:lpstr>Étudier à l'étranger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ISEL</dc:title>
  <dc:creator>Jelena</dc:creator>
  <cp:lastModifiedBy>win 7</cp:lastModifiedBy>
  <cp:revision>32</cp:revision>
  <dcterms:created xsi:type="dcterms:W3CDTF">2006-08-16T00:00:00Z</dcterms:created>
  <dcterms:modified xsi:type="dcterms:W3CDTF">2015-03-20T19:19:07Z</dcterms:modified>
</cp:coreProperties>
</file>