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handoutMasterIdLst>
    <p:handoutMasterId r:id="rId20"/>
  </p:handoutMasterIdLst>
  <p:sldIdLst>
    <p:sldId id="286" r:id="rId2"/>
    <p:sldId id="303" r:id="rId3"/>
    <p:sldId id="288" r:id="rId4"/>
    <p:sldId id="290" r:id="rId5"/>
    <p:sldId id="304" r:id="rId6"/>
    <p:sldId id="293" r:id="rId7"/>
    <p:sldId id="294" r:id="rId8"/>
    <p:sldId id="295" r:id="rId9"/>
    <p:sldId id="296" r:id="rId10"/>
    <p:sldId id="297" r:id="rId11"/>
    <p:sldId id="306" r:id="rId12"/>
    <p:sldId id="307" r:id="rId13"/>
    <p:sldId id="308" r:id="rId14"/>
    <p:sldId id="305" r:id="rId15"/>
    <p:sldId id="301" r:id="rId16"/>
    <p:sldId id="302" r:id="rId17"/>
    <p:sldId id="275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66"/>
    <a:srgbClr val="000099"/>
    <a:srgbClr val="00004C"/>
    <a:srgbClr val="FFCC00"/>
    <a:srgbClr val="99FF33"/>
    <a:srgbClr val="808080"/>
    <a:srgbClr val="66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12" autoAdjust="0"/>
    <p:restoredTop sz="94581" autoAdjust="0"/>
  </p:normalViewPr>
  <p:slideViewPr>
    <p:cSldViewPr>
      <p:cViewPr varScale="1">
        <p:scale>
          <a:sx n="88" d="100"/>
          <a:sy n="88" d="100"/>
        </p:scale>
        <p:origin x="-1358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77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483B24-888E-4678-A23B-7C432E7C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9751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4A2AEA-B2A6-4679-9730-31A0344D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1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A5CE0BA-5AF1-4473-BC0D-AE9E9BCDF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1524000" y="161925"/>
            <a:ext cx="62245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smtClean="0">
                <a:solidFill>
                  <a:srgbClr val="3B3470"/>
                </a:solidFill>
              </a:rPr>
              <a:t>T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e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h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n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č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k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 </a:t>
            </a:r>
            <a:r>
              <a:rPr lang="en-US" sz="1500" smtClean="0">
                <a:solidFill>
                  <a:srgbClr val="3B3470"/>
                </a:solidFill>
              </a:rPr>
              <a:t>  </a:t>
            </a:r>
            <a:r>
              <a:rPr lang="sr-Latn-RS" sz="1500" smtClean="0">
                <a:solidFill>
                  <a:srgbClr val="3B3470"/>
                </a:solidFill>
              </a:rPr>
              <a:t>T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e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r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m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o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d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n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m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k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</a:t>
            </a:r>
            <a:endParaRPr lang="en-US" sz="150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l="44375" t="34444" r="31250" b="21111"/>
          <a:stretch>
            <a:fillRect/>
          </a:stretch>
        </p:blipFill>
        <p:spPr bwMode="auto">
          <a:xfrm>
            <a:off x="8458200" y="609600"/>
            <a:ext cx="5200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500" i="1" smtClean="0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 smtClean="0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Petrović</a:t>
            </a:r>
            <a:endParaRPr lang="en-U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5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</a:rPr>
              <a:t>- </a:t>
            </a:r>
            <a:r>
              <a:rPr lang="en-US" sz="1400">
                <a:solidFill>
                  <a:srgbClr val="3B3470"/>
                </a:solidFill>
              </a:rPr>
              <a:t>20</a:t>
            </a:r>
            <a:r>
              <a:rPr lang="sr-Latn-RS" sz="1400" smtClean="0">
                <a:solidFill>
                  <a:srgbClr val="3B3470"/>
                </a:solidFill>
              </a:rPr>
              <a:t>2</a:t>
            </a:r>
            <a:r>
              <a:rPr lang="en-US" sz="1400" smtClean="0">
                <a:solidFill>
                  <a:srgbClr val="3B3470"/>
                </a:solidFill>
              </a:rPr>
              <a:t>4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7" Type="http://schemas.openxmlformats.org/officeDocument/2006/relationships/image" Target="../media/image19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28663" y="1004309"/>
            <a:ext cx="4720010" cy="1219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CS" sz="3200" b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 D E A L N I </a:t>
            </a:r>
            <a:r>
              <a:rPr lang="sr-Latn-CS" sz="3200" b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I</a:t>
            </a: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sr-Latn-CS" sz="3200" b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R </a:t>
            </a:r>
            <a:r>
              <a:rPr lang="sr-Latn-CS" sz="3200" b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 A L N I   G A S O V I</a:t>
            </a:r>
            <a:endParaRPr lang="en-US" sz="3200" b="1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392112" y="3262313"/>
            <a:ext cx="1512888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Idealni gas</a:t>
            </a:r>
            <a:endParaRPr lang="en-US"/>
          </a:p>
        </p:txBody>
      </p:sp>
      <p:sp>
        <p:nvSpPr>
          <p:cNvPr id="5129" name="Text Box 15"/>
          <p:cNvSpPr txBox="1">
            <a:spLocks noChangeArrowheads="1"/>
          </p:cNvSpPr>
          <p:nvPr/>
        </p:nvSpPr>
        <p:spPr bwMode="auto">
          <a:xfrm>
            <a:off x="2133600" y="3124200"/>
            <a:ext cx="2650084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/>
              <a:t>hipotetička supstanca</a:t>
            </a:r>
          </a:p>
        </p:txBody>
      </p:sp>
      <p:sp>
        <p:nvSpPr>
          <p:cNvPr id="5130" name="Text Box 16"/>
          <p:cNvSpPr txBox="1">
            <a:spLocks noChangeArrowheads="1"/>
          </p:cNvSpPr>
          <p:nvPr/>
        </p:nvSpPr>
        <p:spPr bwMode="auto">
          <a:xfrm>
            <a:off x="2579687" y="3948113"/>
            <a:ext cx="305276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/>
              <a:t>ima poseban značaj u analitičkom izučavanju termodinamike</a:t>
            </a:r>
          </a:p>
        </p:txBody>
      </p:sp>
      <p:sp>
        <p:nvSpPr>
          <p:cNvPr id="5131" name="Line 17"/>
          <p:cNvSpPr>
            <a:spLocks noChangeShapeType="1"/>
          </p:cNvSpPr>
          <p:nvPr/>
        </p:nvSpPr>
        <p:spPr bwMode="auto">
          <a:xfrm flipV="1">
            <a:off x="1754187" y="3378200"/>
            <a:ext cx="406400" cy="131763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32" name="Line 18"/>
          <p:cNvSpPr>
            <a:spLocks noChangeShapeType="1"/>
          </p:cNvSpPr>
          <p:nvPr/>
        </p:nvSpPr>
        <p:spPr bwMode="auto">
          <a:xfrm>
            <a:off x="1677987" y="3681413"/>
            <a:ext cx="942835" cy="466304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152400" y="1752600"/>
            <a:ext cx="815479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/>
              <a:t>Realni gasovi – ne može se primeniti jednačina stanja idealnih gasova.</a:t>
            </a:r>
            <a:endParaRPr lang="en-US"/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53988" y="2391654"/>
            <a:ext cx="86852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/>
              <a:t>Postoji preko 200 jednačina stanja realnih gasova.</a:t>
            </a:r>
            <a:endParaRPr lang="en-US"/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162791" y="3195935"/>
            <a:ext cx="868521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/>
              <a:t>Jednačinama stanja realnih gasova, za razliku od jednačine stanja idealnih gasova, uključuju se veličine koje se zanemaruju uvođenjem aproksimacije da je analizirani gas idealan.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Text Box 19"/>
          <p:cNvSpPr txBox="1">
            <a:spLocks noChangeArrowheads="1"/>
          </p:cNvSpPr>
          <p:nvPr/>
        </p:nvSpPr>
        <p:spPr bwMode="auto">
          <a:xfrm>
            <a:off x="2057400" y="3553752"/>
            <a:ext cx="1512887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>
                <a:solidFill>
                  <a:srgbClr val="000099"/>
                </a:solidFill>
              </a:rPr>
              <a:t>Idealni gas</a:t>
            </a:r>
            <a:endParaRPr lang="en-US">
              <a:solidFill>
                <a:srgbClr val="000099"/>
              </a:solidFill>
            </a:endParaRPr>
          </a:p>
        </p:txBody>
      </p:sp>
      <p:sp>
        <p:nvSpPr>
          <p:cNvPr id="5137" name="AutoShape 23"/>
          <p:cNvSpPr>
            <a:spLocks noChangeArrowheads="1"/>
          </p:cNvSpPr>
          <p:nvPr/>
        </p:nvSpPr>
        <p:spPr bwMode="auto">
          <a:xfrm>
            <a:off x="1981200" y="3505200"/>
            <a:ext cx="1671637" cy="534987"/>
          </a:xfrm>
          <a:prstGeom prst="roundRect">
            <a:avLst>
              <a:gd name="adj" fmla="val 16667"/>
            </a:avLst>
          </a:prstGeom>
          <a:noFill/>
          <a:ln w="38100" cmpd="dbl" algn="ctr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409575" algn="l"/>
              </a:tabLst>
            </a:pPr>
            <a:endParaRPr lang="en-US"/>
          </a:p>
        </p:txBody>
      </p:sp>
      <p:sp>
        <p:nvSpPr>
          <p:cNvPr id="5134" name="Text Box 20"/>
          <p:cNvSpPr txBox="1">
            <a:spLocks noChangeArrowheads="1"/>
          </p:cNvSpPr>
          <p:nvPr/>
        </p:nvSpPr>
        <p:spPr bwMode="auto">
          <a:xfrm>
            <a:off x="304800" y="1676400"/>
            <a:ext cx="2971800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1400" i="1"/>
              <a:t>molekuli se ponašaju kao tačkaste mase koje ne poseduju zapreminu, tako da je celokupna zapremina suda, u kome se oni nalaze, slobodna za njihovo kretanje</a:t>
            </a:r>
          </a:p>
        </p:txBody>
      </p:sp>
      <p:sp>
        <p:nvSpPr>
          <p:cNvPr id="5139" name="Line 25"/>
          <p:cNvSpPr>
            <a:spLocks noChangeShapeType="1"/>
          </p:cNvSpPr>
          <p:nvPr/>
        </p:nvSpPr>
        <p:spPr bwMode="auto">
          <a:xfrm flipH="1" flipV="1">
            <a:off x="1524000" y="3048000"/>
            <a:ext cx="425570" cy="404004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135" name="Text Box 21"/>
          <p:cNvSpPr txBox="1">
            <a:spLocks noChangeArrowheads="1"/>
          </p:cNvSpPr>
          <p:nvPr/>
        </p:nvSpPr>
        <p:spPr bwMode="auto">
          <a:xfrm>
            <a:off x="3657600" y="2133600"/>
            <a:ext cx="2506662" cy="11264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1400" i="1"/>
              <a:t>molekuli se kreću nezavisno jedan od drugog (ne postoje sile uzajamnog privlačenja i odbijanja</a:t>
            </a:r>
          </a:p>
        </p:txBody>
      </p:sp>
      <p:sp>
        <p:nvSpPr>
          <p:cNvPr id="5138" name="Line 24"/>
          <p:cNvSpPr>
            <a:spLocks noChangeShapeType="1"/>
          </p:cNvSpPr>
          <p:nvPr/>
        </p:nvSpPr>
        <p:spPr bwMode="auto">
          <a:xfrm flipV="1">
            <a:off x="3198993" y="2899913"/>
            <a:ext cx="536246" cy="547268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136" name="Text Box 22"/>
          <p:cNvSpPr txBox="1">
            <a:spLocks noChangeArrowheads="1"/>
          </p:cNvSpPr>
          <p:nvPr/>
        </p:nvSpPr>
        <p:spPr bwMode="auto">
          <a:xfrm>
            <a:off x="609600" y="4572000"/>
            <a:ext cx="1677062" cy="6502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1400"/>
              <a:t>sudari molekula su</a:t>
            </a:r>
          </a:p>
          <a:p>
            <a:pPr>
              <a:tabLst>
                <a:tab pos="409575" algn="l"/>
              </a:tabLst>
            </a:pPr>
            <a:r>
              <a:rPr lang="en-US" sz="1400"/>
              <a:t>apsolutno elastični</a:t>
            </a:r>
          </a:p>
        </p:txBody>
      </p:sp>
      <p:sp>
        <p:nvSpPr>
          <p:cNvPr id="5140" name="Line 26"/>
          <p:cNvSpPr>
            <a:spLocks noChangeShapeType="1"/>
          </p:cNvSpPr>
          <p:nvPr/>
        </p:nvSpPr>
        <p:spPr bwMode="auto">
          <a:xfrm flipH="1">
            <a:off x="1733908" y="4114800"/>
            <a:ext cx="689360" cy="519023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4191000" y="4495800"/>
            <a:ext cx="4800600" cy="18466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 smtClean="0">
                <a:solidFill>
                  <a:srgbClr val="000099"/>
                </a:solidFill>
              </a:rPr>
              <a:t>Realni gas:</a:t>
            </a:r>
            <a:endParaRPr lang="sr-Latn-CS" smtClean="0">
              <a:solidFill>
                <a:srgbClr val="000099"/>
              </a:solidFill>
            </a:endParaRPr>
          </a:p>
          <a:p>
            <a:pPr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 smtClean="0">
                <a:solidFill>
                  <a:srgbClr val="000099"/>
                </a:solidFill>
              </a:rPr>
              <a:t> </a:t>
            </a:r>
            <a:r>
              <a:rPr lang="sr-Latn-CS" smtClean="0">
                <a:solidFill>
                  <a:srgbClr val="000099"/>
                </a:solidFill>
              </a:rPr>
              <a:t>zapremina molekula nije zanemarljiva,</a:t>
            </a:r>
          </a:p>
          <a:p>
            <a:pPr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 smtClean="0">
                <a:solidFill>
                  <a:srgbClr val="000099"/>
                </a:solidFill>
              </a:rPr>
              <a:t> </a:t>
            </a:r>
            <a:r>
              <a:rPr lang="sr-Latn-CS" smtClean="0">
                <a:solidFill>
                  <a:srgbClr val="000099"/>
                </a:solidFill>
              </a:rPr>
              <a:t>postoji interakcija između molekula,</a:t>
            </a:r>
          </a:p>
          <a:p>
            <a:pPr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 smtClean="0">
                <a:solidFill>
                  <a:srgbClr val="000099"/>
                </a:solidFill>
              </a:rPr>
              <a:t> </a:t>
            </a:r>
            <a:r>
              <a:rPr lang="sr-Latn-CS" smtClean="0">
                <a:solidFill>
                  <a:srgbClr val="000099"/>
                </a:solidFill>
              </a:rPr>
              <a:t>sudari su neelastični</a:t>
            </a:r>
            <a:endParaRPr lang="en-US">
              <a:solidFill>
                <a:srgbClr val="000099"/>
              </a:solidFill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153988" y="990600"/>
            <a:ext cx="4522392" cy="4985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200" b="1">
                <a:solidFill>
                  <a:srgbClr val="000066"/>
                </a:solidFill>
              </a:rPr>
              <a:t>Jednačina stanja </a:t>
            </a:r>
            <a:r>
              <a:rPr lang="sr-Latn-CS" sz="2200" b="1" smtClean="0">
                <a:solidFill>
                  <a:srgbClr val="000066"/>
                </a:solidFill>
              </a:rPr>
              <a:t>realnih </a:t>
            </a:r>
            <a:r>
              <a:rPr lang="sr-Latn-CS" sz="2200" b="1">
                <a:solidFill>
                  <a:srgbClr val="000066"/>
                </a:solidFill>
              </a:rPr>
              <a:t>gasova</a:t>
            </a:r>
            <a:endParaRPr lang="en-US" sz="2200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743200" y="1143000"/>
            <a:ext cx="1726755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Realni </a:t>
            </a:r>
            <a:r>
              <a:rPr lang="sr-Latn-CS" smtClean="0"/>
              <a:t>gasovi</a:t>
            </a:r>
            <a:endParaRPr lang="en-US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181600" y="1143000"/>
            <a:ext cx="1754006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Idealni gasovi</a:t>
            </a:r>
            <a:endParaRPr lang="en-US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4632960" y="1333500"/>
            <a:ext cx="381000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4632960" y="1417320"/>
            <a:ext cx="381000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V="1">
            <a:off x="4701540" y="1276350"/>
            <a:ext cx="243840" cy="19812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" name="Group 22"/>
          <p:cNvGrpSpPr/>
          <p:nvPr/>
        </p:nvGrpSpPr>
        <p:grpSpPr>
          <a:xfrm>
            <a:off x="2743200" y="4572000"/>
            <a:ext cx="4192406" cy="432924"/>
            <a:chOff x="304800" y="2691276"/>
            <a:chExt cx="4192406" cy="432924"/>
          </a:xfrm>
        </p:grpSpPr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304800" y="2696454"/>
              <a:ext cx="1726755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CS"/>
                <a:t>Realni </a:t>
              </a:r>
              <a:r>
                <a:rPr lang="sr-Latn-CS" smtClean="0"/>
                <a:t>gasovi</a:t>
              </a:r>
              <a:endParaRPr lang="en-US"/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2743200" y="2696454"/>
              <a:ext cx="1754006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CS"/>
                <a:t>Idealni gasovi</a:t>
              </a:r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222612" y="2691276"/>
              <a:ext cx="325730" cy="4271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ym typeface="Symbol"/>
                </a:rPr>
                <a:t></a:t>
              </a:r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870382" y="1998565"/>
            <a:ext cx="1851789" cy="42716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sr-Latn-RS" i="1" smtClean="0"/>
              <a:t>p</a:t>
            </a:r>
            <a:r>
              <a:rPr lang="sr-Latn-RS" smtClean="0"/>
              <a:t> </a:t>
            </a:r>
            <a:r>
              <a:rPr lang="sr-Latn-RS" smtClean="0">
                <a:sym typeface="Symbol"/>
              </a:rPr>
              <a:t></a:t>
            </a:r>
            <a:r>
              <a:rPr lang="sr-Latn-RS" smtClean="0"/>
              <a:t> 0, </a:t>
            </a:r>
            <a:r>
              <a:rPr lang="sr-Latn-RS" i="1" smtClean="0"/>
              <a:t>  v</a:t>
            </a:r>
            <a:r>
              <a:rPr lang="sr-Latn-RS" smtClean="0"/>
              <a:t> </a:t>
            </a:r>
            <a:r>
              <a:rPr lang="sr-Latn-RS" smtClean="0">
                <a:sym typeface="Symbol"/>
              </a:rPr>
              <a:t></a:t>
            </a:r>
            <a:r>
              <a:rPr lang="sr-Latn-RS" smtClean="0"/>
              <a:t> </a:t>
            </a:r>
            <a:r>
              <a:rPr lang="sr-Latn-RS" smtClean="0">
                <a:sym typeface="Symbol"/>
              </a:rPr>
              <a:t></a:t>
            </a:r>
            <a:endParaRPr lang="en-US"/>
          </a:p>
        </p:txBody>
      </p:sp>
      <p:sp>
        <p:nvSpPr>
          <p:cNvPr id="21" name="Oval 20"/>
          <p:cNvSpPr/>
          <p:nvPr/>
        </p:nvSpPr>
        <p:spPr bwMode="auto">
          <a:xfrm>
            <a:off x="3657600" y="1905000"/>
            <a:ext cx="2286000" cy="64918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4800600" y="2590800"/>
            <a:ext cx="0" cy="1828800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Rectangle 21"/>
          <p:cNvSpPr/>
          <p:nvPr/>
        </p:nvSpPr>
        <p:spPr>
          <a:xfrm>
            <a:off x="4876800" y="2949071"/>
            <a:ext cx="388620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1800" i="1" smtClean="0"/>
              <a:t>molekuli </a:t>
            </a:r>
            <a:r>
              <a:rPr lang="en-US" sz="1800" i="1" smtClean="0"/>
              <a:t>gasa </a:t>
            </a:r>
            <a:r>
              <a:rPr lang="en-US" sz="1800" i="1" smtClean="0"/>
              <a:t>su </a:t>
            </a:r>
            <a:r>
              <a:rPr lang="en-US" sz="1800" i="1" smtClean="0"/>
              <a:t>dovoljno </a:t>
            </a:r>
            <a:r>
              <a:rPr lang="en-US" sz="1800" i="1" smtClean="0"/>
              <a:t>udaljen</a:t>
            </a:r>
            <a:r>
              <a:rPr lang="sr-Latn-RS" sz="1800" i="1" smtClean="0"/>
              <a:t>i</a:t>
            </a:r>
            <a:r>
              <a:rPr lang="en-US" sz="1800" i="1" smtClean="0"/>
              <a:t> jedn</a:t>
            </a:r>
            <a:r>
              <a:rPr lang="sr-Latn-RS" sz="1800" i="1" smtClean="0"/>
              <a:t>i od </a:t>
            </a:r>
            <a:r>
              <a:rPr lang="en-US" sz="1800" i="1" smtClean="0"/>
              <a:t>drug</a:t>
            </a:r>
            <a:r>
              <a:rPr lang="sr-Latn-RS" sz="1800" i="1" smtClean="0"/>
              <a:t>ih ... </a:t>
            </a:r>
            <a:r>
              <a:rPr lang="pt-BR" sz="1800" i="1" smtClean="0"/>
              <a:t>sile </a:t>
            </a:r>
            <a:r>
              <a:rPr lang="pt-BR" sz="1800" i="1" smtClean="0"/>
              <a:t>privlačenja </a:t>
            </a:r>
            <a:r>
              <a:rPr lang="sr-Latn-RS" sz="1800" i="1" smtClean="0"/>
              <a:t>p</a:t>
            </a:r>
            <a:r>
              <a:rPr lang="pt-BR" sz="1800" i="1" smtClean="0"/>
              <a:t>raktično zanemarljive</a:t>
            </a:r>
            <a:endParaRPr lang="en-US" sz="1800" i="1"/>
          </a:p>
        </p:txBody>
      </p:sp>
      <p:cxnSp>
        <p:nvCxnSpPr>
          <p:cNvPr id="30" name="Straight Arrow Connector 29"/>
          <p:cNvCxnSpPr/>
          <p:nvPr/>
        </p:nvCxnSpPr>
        <p:spPr bwMode="auto">
          <a:xfrm flipH="1" flipV="1">
            <a:off x="735330" y="1854601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731520" y="40497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381000" y="18288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 smtClean="0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2786380" y="3717052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endParaRPr lang="en-US" sz="1800" i="1">
              <a:solidFill>
                <a:srgbClr val="000099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 bwMode="auto">
          <a:xfrm flipH="1">
            <a:off x="982980" y="1676400"/>
            <a:ext cx="160020" cy="533400"/>
          </a:xfrm>
          <a:prstGeom prst="straightConnector1">
            <a:avLst/>
          </a:prstGeom>
          <a:noFill/>
          <a:ln w="41275" cap="flat" cmpd="dbl" algn="ctr">
            <a:solidFill>
              <a:srgbClr val="00B05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5" name="Freeform 54"/>
          <p:cNvSpPr/>
          <p:nvPr/>
        </p:nvSpPr>
        <p:spPr bwMode="auto">
          <a:xfrm>
            <a:off x="983411" y="2147977"/>
            <a:ext cx="1673525" cy="1656272"/>
          </a:xfrm>
          <a:custGeom>
            <a:avLst/>
            <a:gdLst>
              <a:gd name="connsiteX0" fmla="*/ 0 w 1673525"/>
              <a:gd name="connsiteY0" fmla="*/ 0 h 1656272"/>
              <a:gd name="connsiteX1" fmla="*/ 491706 w 1673525"/>
              <a:gd name="connsiteY1" fmla="*/ 1319842 h 1656272"/>
              <a:gd name="connsiteX2" fmla="*/ 1673525 w 1673525"/>
              <a:gd name="connsiteY2" fmla="*/ 1656272 h 1656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3525" h="1656272">
                <a:moveTo>
                  <a:pt x="0" y="0"/>
                </a:moveTo>
                <a:cubicBezTo>
                  <a:pt x="106392" y="521898"/>
                  <a:pt x="212785" y="1043797"/>
                  <a:pt x="491706" y="1319842"/>
                </a:cubicBezTo>
                <a:cubicBezTo>
                  <a:pt x="770627" y="1595887"/>
                  <a:pt x="1222076" y="1626079"/>
                  <a:pt x="1673525" y="1656272"/>
                </a:cubicBezTo>
              </a:path>
            </a:pathLst>
          </a:cu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Freeform 55"/>
          <p:cNvSpPr/>
          <p:nvPr/>
        </p:nvSpPr>
        <p:spPr bwMode="auto">
          <a:xfrm>
            <a:off x="1069388" y="2204739"/>
            <a:ext cx="1673525" cy="1656272"/>
          </a:xfrm>
          <a:custGeom>
            <a:avLst/>
            <a:gdLst>
              <a:gd name="connsiteX0" fmla="*/ 0 w 1673525"/>
              <a:gd name="connsiteY0" fmla="*/ 0 h 1656272"/>
              <a:gd name="connsiteX1" fmla="*/ 491706 w 1673525"/>
              <a:gd name="connsiteY1" fmla="*/ 1319842 h 1656272"/>
              <a:gd name="connsiteX2" fmla="*/ 1673525 w 1673525"/>
              <a:gd name="connsiteY2" fmla="*/ 1656272 h 1656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3525" h="1656272">
                <a:moveTo>
                  <a:pt x="0" y="0"/>
                </a:moveTo>
                <a:cubicBezTo>
                  <a:pt x="106392" y="521898"/>
                  <a:pt x="212785" y="1043797"/>
                  <a:pt x="491706" y="1319842"/>
                </a:cubicBezTo>
                <a:cubicBezTo>
                  <a:pt x="770627" y="1595887"/>
                  <a:pt x="1222076" y="1626079"/>
                  <a:pt x="1673525" y="1656272"/>
                </a:cubicBezTo>
              </a:path>
            </a:pathLst>
          </a:custGeom>
          <a:noFill/>
          <a:ln w="19050" cap="flat" cmpd="sng" algn="ctr">
            <a:solidFill>
              <a:srgbClr val="00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838200" y="1365842"/>
            <a:ext cx="1231427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1600" smtClean="0">
                <a:solidFill>
                  <a:srgbClr val="00B050"/>
                </a:solidFill>
              </a:rPr>
              <a:t>idealan gas</a:t>
            </a:r>
            <a:endParaRPr lang="en-US" sz="1600">
              <a:solidFill>
                <a:srgbClr val="00B050"/>
              </a:solidFill>
            </a:endParaRPr>
          </a:p>
        </p:txBody>
      </p:sp>
      <p:sp>
        <p:nvSpPr>
          <p:cNvPr id="59" name="Text Box 10"/>
          <p:cNvSpPr txBox="1">
            <a:spLocks noChangeArrowheads="1"/>
          </p:cNvSpPr>
          <p:nvPr/>
        </p:nvSpPr>
        <p:spPr bwMode="auto">
          <a:xfrm>
            <a:off x="1371600" y="1920840"/>
            <a:ext cx="1141659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1600" smtClean="0">
                <a:solidFill>
                  <a:schemeClr val="bg1"/>
                </a:solidFill>
              </a:rPr>
              <a:t>realan gas</a:t>
            </a:r>
            <a:endParaRPr lang="en-US" sz="1600">
              <a:solidFill>
                <a:schemeClr val="bg1"/>
              </a:solidFill>
            </a:endParaRPr>
          </a:p>
        </p:txBody>
      </p:sp>
      <p:cxnSp>
        <p:nvCxnSpPr>
          <p:cNvPr id="60" name="Straight Arrow Connector 59"/>
          <p:cNvCxnSpPr/>
          <p:nvPr/>
        </p:nvCxnSpPr>
        <p:spPr bwMode="auto">
          <a:xfrm flipH="1">
            <a:off x="1175637" y="2216989"/>
            <a:ext cx="489261" cy="452886"/>
          </a:xfrm>
          <a:prstGeom prst="straightConnector1">
            <a:avLst/>
          </a:prstGeom>
          <a:noFill/>
          <a:ln w="41275" cap="flat" cmpd="dbl" algn="ctr">
            <a:solidFill>
              <a:schemeClr val="bg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2" name="Text Box 8"/>
          <p:cNvSpPr txBox="1">
            <a:spLocks noChangeArrowheads="1"/>
          </p:cNvSpPr>
          <p:nvPr/>
        </p:nvSpPr>
        <p:spPr bwMode="auto">
          <a:xfrm>
            <a:off x="795068" y="3467819"/>
            <a:ext cx="668773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i="1" smtClean="0"/>
              <a:t>azot</a:t>
            </a:r>
            <a:endParaRPr lang="en-US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52400" y="1676400"/>
            <a:ext cx="815479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/>
              <a:t>Realni gasovi – ne može se primeniti jednačina stanja idealnih gasova.</a:t>
            </a:r>
            <a:endParaRPr lang="en-US"/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153988" y="2315454"/>
            <a:ext cx="86852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/>
              <a:t>Postoji preko 200 jednačina stanja realnih gasova.</a:t>
            </a:r>
            <a:endParaRPr lang="en-US"/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162791" y="3119735"/>
            <a:ext cx="868521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/>
              <a:t>Jednačinama stanja realnih gasova, za razliku od jednačine stanja idealnih gasova, uključuju se veličine koje se zanemaruju uvođenjem aproksimacije da je analizirani gas idealan.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Text Box 17"/>
          <p:cNvSpPr txBox="1">
            <a:spLocks noChangeArrowheads="1"/>
          </p:cNvSpPr>
          <p:nvPr/>
        </p:nvSpPr>
        <p:spPr bwMode="auto">
          <a:xfrm>
            <a:off x="244475" y="914400"/>
            <a:ext cx="621221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b="1"/>
              <a:t>Jednačina van der </a:t>
            </a:r>
            <a:r>
              <a:rPr lang="en-US" b="1" smtClean="0"/>
              <a:t>Valsa</a:t>
            </a:r>
            <a:r>
              <a:rPr lang="sr-Latn-RS" smtClean="0"/>
              <a:t> (predložena 1873. godine)</a:t>
            </a:r>
            <a:endParaRPr lang="en-US"/>
          </a:p>
        </p:txBody>
      </p:sp>
      <p:pic>
        <p:nvPicPr>
          <p:cNvPr id="15370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357258"/>
            <a:ext cx="2655887" cy="8207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494088" y="2057400"/>
            <a:ext cx="34321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(                   – idealni gasovi)</a:t>
            </a:r>
            <a:endParaRPr lang="en-US"/>
          </a:p>
        </p:txBody>
      </p:sp>
      <p:pic>
        <p:nvPicPr>
          <p:cNvPr id="11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0775" y="2153949"/>
            <a:ext cx="1290638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2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6636" y="2241371"/>
            <a:ext cx="533399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3" name="Line 18"/>
          <p:cNvSpPr>
            <a:spLocks noChangeShapeType="1"/>
          </p:cNvSpPr>
          <p:nvPr/>
        </p:nvSpPr>
        <p:spPr bwMode="auto">
          <a:xfrm>
            <a:off x="1143000" y="3155772"/>
            <a:ext cx="228600" cy="762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42888" y="3981271"/>
            <a:ext cx="234791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sz="1800" smtClean="0"/>
              <a:t>međumolekularne sile </a:t>
            </a:r>
            <a:r>
              <a:rPr lang="sr-Latn-CS" sz="1800"/>
              <a:t>privlačenja </a:t>
            </a:r>
            <a:r>
              <a:rPr lang="sr-Latn-CS" sz="1800" smtClean="0"/>
              <a:t>molekula </a:t>
            </a:r>
            <a:r>
              <a:rPr lang="sr-Latn-CS" sz="1800"/>
              <a:t>realnog </a:t>
            </a:r>
            <a:r>
              <a:rPr lang="sr-Latn-CS" sz="1800" smtClean="0"/>
              <a:t>gasa</a:t>
            </a:r>
            <a:endParaRPr lang="en-US" sz="1800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200400" y="3856672"/>
            <a:ext cx="5468938" cy="147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sz="1800" smtClean="0"/>
              <a:t>sile odbijanja ... molekuli ne </a:t>
            </a:r>
            <a:r>
              <a:rPr lang="sr-Latn-CS" sz="1800"/>
              <a:t>mogu da se </a:t>
            </a:r>
            <a:r>
              <a:rPr lang="sr-Latn-CS" sz="1800" smtClean="0"/>
              <a:t>dodiruju ... oko </a:t>
            </a:r>
            <a:r>
              <a:rPr lang="sr-Latn-CS" sz="1800"/>
              <a:t>svakog molekula </a:t>
            </a:r>
            <a:r>
              <a:rPr lang="sr-Latn-CS" sz="1800" smtClean="0"/>
              <a:t>postoji </a:t>
            </a:r>
            <a:r>
              <a:rPr lang="sr-Latn-CS" sz="1800"/>
              <a:t>fiktivna sfera u koju ne dolazi drugi </a:t>
            </a:r>
            <a:r>
              <a:rPr lang="sr-Latn-CS" sz="1800" smtClean="0"/>
              <a:t>molekul ... zapremina </a:t>
            </a:r>
            <a:r>
              <a:rPr lang="sr-Latn-CS" sz="1800"/>
              <a:t>u kojoj se kreću molekuli gasa je manja za </a:t>
            </a:r>
            <a:r>
              <a:rPr lang="sl-SI" sz="1800" smtClean="0"/>
              <a:t>ukupnu </a:t>
            </a:r>
            <a:r>
              <a:rPr lang="sl-SI" sz="1800"/>
              <a:t>zapreminu tih </a:t>
            </a:r>
            <a:r>
              <a:rPr lang="sl-SI" sz="1800" smtClean="0"/>
              <a:t>sfera</a:t>
            </a:r>
            <a:endParaRPr lang="en-US" sz="1800"/>
          </a:p>
        </p:txBody>
      </p:sp>
      <p:pic>
        <p:nvPicPr>
          <p:cNvPr id="16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2165171"/>
            <a:ext cx="533399" cy="99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7" name="Line 18"/>
          <p:cNvSpPr>
            <a:spLocks noChangeShapeType="1"/>
          </p:cNvSpPr>
          <p:nvPr/>
        </p:nvSpPr>
        <p:spPr bwMode="auto">
          <a:xfrm>
            <a:off x="2209800" y="3079571"/>
            <a:ext cx="1143000" cy="838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13"/>
          <p:cNvSpPr txBox="1">
            <a:spLocks noChangeArrowheads="1"/>
          </p:cNvSpPr>
          <p:nvPr/>
        </p:nvSpPr>
        <p:spPr bwMode="auto">
          <a:xfrm>
            <a:off x="230188" y="1143000"/>
            <a:ext cx="6246812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/>
              <a:t>Jednačina stanja realnih gasova definsana na osnovu </a:t>
            </a:r>
            <a:r>
              <a:rPr lang="en-US" b="1"/>
              <a:t>faktora </a:t>
            </a:r>
            <a:r>
              <a:rPr lang="en-US" b="1" smtClean="0"/>
              <a:t>stišljivosti</a:t>
            </a:r>
            <a:r>
              <a:rPr lang="sr-Latn-RS" b="1" smtClean="0"/>
              <a:t> </a:t>
            </a:r>
            <a:r>
              <a:rPr lang="sr-Latn-RS" smtClean="0"/>
              <a:t>(</a:t>
            </a:r>
            <a:r>
              <a:rPr lang="sr-Latn-RS" i="1" smtClean="0"/>
              <a:t>Z</a:t>
            </a:r>
            <a:r>
              <a:rPr lang="sr-Latn-RS" smtClean="0"/>
              <a:t>)</a:t>
            </a:r>
            <a:r>
              <a:rPr lang="en-US" smtClean="0"/>
              <a:t>:</a:t>
            </a:r>
            <a:endParaRPr lang="en-US"/>
          </a:p>
        </p:txBody>
      </p:sp>
      <p:sp>
        <p:nvSpPr>
          <p:cNvPr id="2057" name="Rectangle 15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0" name="Object 14"/>
          <p:cNvGraphicFramePr>
            <a:graphicFrameLocks noChangeAspect="1"/>
          </p:cNvGraphicFramePr>
          <p:nvPr/>
        </p:nvGraphicFramePr>
        <p:xfrm>
          <a:off x="3889375" y="2062163"/>
          <a:ext cx="1138238" cy="854075"/>
        </p:xfrm>
        <a:graphic>
          <a:graphicData uri="http://schemas.openxmlformats.org/presentationml/2006/ole">
            <p:oleObj spid="_x0000_s2050" name="Equation" r:id="rId3" imgW="457002" imgH="342751" progId="Equation.3">
              <p:embed/>
            </p:oleObj>
          </a:graphicData>
        </a:graphic>
      </p:graphicFrame>
      <p:sp>
        <p:nvSpPr>
          <p:cNvPr id="2058" name="Text Box 16"/>
          <p:cNvSpPr txBox="1">
            <a:spLocks noChangeArrowheads="1"/>
          </p:cNvSpPr>
          <p:nvPr/>
        </p:nvSpPr>
        <p:spPr bwMode="auto">
          <a:xfrm>
            <a:off x="2819400" y="3505200"/>
            <a:ext cx="261212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i="1" smtClean="0"/>
              <a:t>Z</a:t>
            </a:r>
            <a:r>
              <a:rPr lang="en-US" i="1" smtClean="0"/>
              <a:t> </a:t>
            </a:r>
            <a:r>
              <a:rPr lang="sr-Latn-RS" i="1" smtClean="0"/>
              <a:t>= f(T, p, vrste gasa)</a:t>
            </a:r>
            <a:endParaRPr lang="en-US"/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3581400" y="4495800"/>
            <a:ext cx="1443024" cy="8894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RS" smtClean="0"/>
              <a:t> </a:t>
            </a:r>
            <a:r>
              <a:rPr lang="en-US" smtClean="0"/>
              <a:t>grafički</a:t>
            </a:r>
            <a:endParaRPr lang="sr-Latn-RS" smtClean="0"/>
          </a:p>
          <a:p>
            <a:pPr>
              <a:buClrTx/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RS" smtClean="0"/>
              <a:t> </a:t>
            </a:r>
            <a:r>
              <a:rPr lang="en-US" smtClean="0"/>
              <a:t>dijagram</a:t>
            </a:r>
            <a:endParaRPr lang="en-US"/>
          </a:p>
        </p:txBody>
      </p:sp>
      <p:sp>
        <p:nvSpPr>
          <p:cNvPr id="8" name="Line 18"/>
          <p:cNvSpPr>
            <a:spLocks noChangeShapeType="1"/>
          </p:cNvSpPr>
          <p:nvPr/>
        </p:nvSpPr>
        <p:spPr bwMode="auto">
          <a:xfrm flipH="1">
            <a:off x="3124200" y="2667000"/>
            <a:ext cx="838200" cy="91439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9" name="Line 18"/>
          <p:cNvSpPr>
            <a:spLocks noChangeShapeType="1"/>
          </p:cNvSpPr>
          <p:nvPr/>
        </p:nvSpPr>
        <p:spPr bwMode="auto">
          <a:xfrm>
            <a:off x="3048000" y="3886200"/>
            <a:ext cx="60960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  <p:bldP spid="7" grpId="0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Text Box 13"/>
          <p:cNvSpPr txBox="1">
            <a:spLocks noChangeArrowheads="1"/>
          </p:cNvSpPr>
          <p:nvPr/>
        </p:nvSpPr>
        <p:spPr bwMode="auto">
          <a:xfrm>
            <a:off x="230188" y="1189038"/>
            <a:ext cx="71024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/>
              <a:t>Jednačine stanja realnih gasova definsane u obliku polinoma:</a:t>
            </a:r>
          </a:p>
        </p:txBody>
      </p:sp>
      <p:sp>
        <p:nvSpPr>
          <p:cNvPr id="3082" name="Rectangle 15"/>
          <p:cNvSpPr>
            <a:spLocks noChangeArrowheads="1"/>
          </p:cNvSpPr>
          <p:nvPr/>
        </p:nvSpPr>
        <p:spPr bwMode="auto">
          <a:xfrm>
            <a:off x="0" y="32385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4" name="Object 14"/>
          <p:cNvGraphicFramePr>
            <a:graphicFrameLocks noChangeAspect="1"/>
          </p:cNvGraphicFramePr>
          <p:nvPr/>
        </p:nvGraphicFramePr>
        <p:xfrm>
          <a:off x="322263" y="1911350"/>
          <a:ext cx="3446462" cy="950913"/>
        </p:xfrm>
        <a:graphic>
          <a:graphicData uri="http://schemas.openxmlformats.org/presentationml/2006/ole">
            <p:oleObj spid="_x0000_s3074" name="Equation" r:id="rId3" imgW="1384300" imgH="381000" progId="Equation.3">
              <p:embed/>
            </p:oleObj>
          </a:graphicData>
        </a:graphic>
      </p:graphicFrame>
      <p:sp>
        <p:nvSpPr>
          <p:cNvPr id="3083" name="Rectangle 17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5" name="Object 16"/>
          <p:cNvGraphicFramePr>
            <a:graphicFrameLocks noChangeAspect="1"/>
          </p:cNvGraphicFramePr>
          <p:nvPr/>
        </p:nvGraphicFramePr>
        <p:xfrm>
          <a:off x="322263" y="2974975"/>
          <a:ext cx="4845050" cy="858838"/>
        </p:xfrm>
        <a:graphic>
          <a:graphicData uri="http://schemas.openxmlformats.org/presentationml/2006/ole">
            <p:oleObj spid="_x0000_s3075" name="Equation" r:id="rId4" imgW="1930400" imgH="342900" progId="Equation.3">
              <p:embed/>
            </p:oleObj>
          </a:graphicData>
        </a:graphic>
      </p:graphicFrame>
      <p:sp>
        <p:nvSpPr>
          <p:cNvPr id="3084" name="Text Box 18"/>
          <p:cNvSpPr txBox="1">
            <a:spLocks noChangeArrowheads="1"/>
          </p:cNvSpPr>
          <p:nvPr/>
        </p:nvSpPr>
        <p:spPr bwMode="auto">
          <a:xfrm>
            <a:off x="306389" y="4186535"/>
            <a:ext cx="51800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i="1" smtClean="0"/>
              <a:t>B</a:t>
            </a:r>
            <a:r>
              <a:rPr lang="en-US" i="1"/>
              <a:t>, B`, C, C`, D, D`,... </a:t>
            </a:r>
            <a:r>
              <a:rPr lang="sr-Latn-RS" i="1" smtClean="0"/>
              <a:t>= f(T, p, vrste gasa)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Text Box 19"/>
          <p:cNvSpPr txBox="1">
            <a:spLocks noChangeArrowheads="1"/>
          </p:cNvSpPr>
          <p:nvPr/>
        </p:nvSpPr>
        <p:spPr bwMode="auto">
          <a:xfrm>
            <a:off x="3875088" y="3706152"/>
            <a:ext cx="16875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b="1" smtClean="0">
                <a:solidFill>
                  <a:srgbClr val="000099"/>
                </a:solidFill>
              </a:rPr>
              <a:t>Idealan </a:t>
            </a:r>
            <a:r>
              <a:rPr lang="sr-Latn-CS" b="1">
                <a:solidFill>
                  <a:srgbClr val="000099"/>
                </a:solidFill>
              </a:rPr>
              <a:t>gas</a:t>
            </a:r>
            <a:endParaRPr lang="en-US" b="1">
              <a:solidFill>
                <a:srgbClr val="000099"/>
              </a:solidFill>
            </a:endParaRPr>
          </a:p>
        </p:txBody>
      </p:sp>
      <p:sp>
        <p:nvSpPr>
          <p:cNvPr id="5137" name="AutoShape 23"/>
          <p:cNvSpPr>
            <a:spLocks noChangeArrowheads="1"/>
          </p:cNvSpPr>
          <p:nvPr/>
        </p:nvSpPr>
        <p:spPr bwMode="auto">
          <a:xfrm>
            <a:off x="3886200" y="3657600"/>
            <a:ext cx="1671637" cy="534987"/>
          </a:xfrm>
          <a:prstGeom prst="roundRect">
            <a:avLst>
              <a:gd name="adj" fmla="val 16667"/>
            </a:avLst>
          </a:prstGeom>
          <a:noFill/>
          <a:ln w="38100" cmpd="dbl" algn="ctr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409575" algn="l"/>
              </a:tabLst>
            </a:pPr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304800" y="838200"/>
            <a:ext cx="4857750" cy="2782887"/>
            <a:chOff x="304800" y="1219200"/>
            <a:chExt cx="4857750" cy="2782887"/>
          </a:xfrm>
        </p:grpSpPr>
        <p:sp>
          <p:nvSpPr>
            <p:cNvPr id="5134" name="Text Box 20"/>
            <p:cNvSpPr txBox="1">
              <a:spLocks noChangeArrowheads="1"/>
            </p:cNvSpPr>
            <p:nvPr/>
          </p:nvSpPr>
          <p:spPr bwMode="auto">
            <a:xfrm>
              <a:off x="304800" y="1219200"/>
              <a:ext cx="4857750" cy="1412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800"/>
                <a:t>molekuli se ponašaju kao tačkaste mase koje ne poseduju zapreminu, tako da je celokupna zapremina suda, u kome se oni nalaze, slobodna za njihovo kretanje</a:t>
              </a:r>
            </a:p>
          </p:txBody>
        </p:sp>
        <p:sp>
          <p:nvSpPr>
            <p:cNvPr id="5139" name="Line 25"/>
            <p:cNvSpPr>
              <a:spLocks noChangeShapeType="1"/>
            </p:cNvSpPr>
            <p:nvPr/>
          </p:nvSpPr>
          <p:spPr bwMode="auto">
            <a:xfrm flipH="1" flipV="1">
              <a:off x="2646096" y="2686556"/>
              <a:ext cx="1225816" cy="1315531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141" name="AutoShape 28"/>
            <p:cNvSpPr>
              <a:spLocks noChangeArrowheads="1"/>
            </p:cNvSpPr>
            <p:nvPr/>
          </p:nvSpPr>
          <p:spPr bwMode="auto">
            <a:xfrm>
              <a:off x="304800" y="1293813"/>
              <a:ext cx="4768850" cy="1330325"/>
            </a:xfrm>
            <a:prstGeom prst="foldedCorner">
              <a:avLst>
                <a:gd name="adj" fmla="val 125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608637" y="1995487"/>
            <a:ext cx="3302001" cy="1717675"/>
            <a:chOff x="5608637" y="2376487"/>
            <a:chExt cx="3302001" cy="1717675"/>
          </a:xfrm>
        </p:grpSpPr>
        <p:sp>
          <p:nvSpPr>
            <p:cNvPr id="5135" name="Text Box 21"/>
            <p:cNvSpPr txBox="1">
              <a:spLocks noChangeArrowheads="1"/>
            </p:cNvSpPr>
            <p:nvPr/>
          </p:nvSpPr>
          <p:spPr bwMode="auto">
            <a:xfrm>
              <a:off x="5875338" y="2376487"/>
              <a:ext cx="3035300" cy="1412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800"/>
                <a:t>molekuli se kreću nezavisno jedan od drugog (ne postoje sile uzajamnog privlačenja i odbijanja</a:t>
              </a:r>
            </a:p>
          </p:txBody>
        </p:sp>
        <p:sp>
          <p:nvSpPr>
            <p:cNvPr id="5138" name="Line 24"/>
            <p:cNvSpPr>
              <a:spLocks noChangeShapeType="1"/>
            </p:cNvSpPr>
            <p:nvPr/>
          </p:nvSpPr>
          <p:spPr bwMode="auto">
            <a:xfrm flipV="1">
              <a:off x="5608637" y="3787775"/>
              <a:ext cx="754063" cy="306387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142" name="AutoShape 29"/>
            <p:cNvSpPr>
              <a:spLocks noChangeArrowheads="1"/>
            </p:cNvSpPr>
            <p:nvPr/>
          </p:nvSpPr>
          <p:spPr bwMode="auto">
            <a:xfrm>
              <a:off x="5867400" y="2438400"/>
              <a:ext cx="2941638" cy="1330325"/>
            </a:xfrm>
            <a:prstGeom prst="foldedCorner">
              <a:avLst>
                <a:gd name="adj" fmla="val 125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57238" y="4189411"/>
            <a:ext cx="3095623" cy="1514477"/>
            <a:chOff x="757238" y="4570411"/>
            <a:chExt cx="3095623" cy="1514477"/>
          </a:xfrm>
        </p:grpSpPr>
        <p:sp>
          <p:nvSpPr>
            <p:cNvPr id="5136" name="Text Box 22"/>
            <p:cNvSpPr txBox="1">
              <a:spLocks noChangeArrowheads="1"/>
            </p:cNvSpPr>
            <p:nvPr/>
          </p:nvSpPr>
          <p:spPr bwMode="auto">
            <a:xfrm>
              <a:off x="757238" y="5203825"/>
              <a:ext cx="2089150" cy="8350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800"/>
                <a:t>sudari molekula su</a:t>
              </a:r>
            </a:p>
            <a:p>
              <a:pPr>
                <a:tabLst>
                  <a:tab pos="409575" algn="l"/>
                </a:tabLst>
              </a:pPr>
              <a:r>
                <a:rPr lang="en-US" sz="1800"/>
                <a:t>apsolutno elastični</a:t>
              </a:r>
            </a:p>
          </p:txBody>
        </p:sp>
        <p:sp>
          <p:nvSpPr>
            <p:cNvPr id="5140" name="Line 26"/>
            <p:cNvSpPr>
              <a:spLocks noChangeShapeType="1"/>
            </p:cNvSpPr>
            <p:nvPr/>
          </p:nvSpPr>
          <p:spPr bwMode="auto">
            <a:xfrm flipH="1">
              <a:off x="2953592" y="4570411"/>
              <a:ext cx="899269" cy="632767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143" name="AutoShape 30"/>
            <p:cNvSpPr>
              <a:spLocks noChangeArrowheads="1"/>
            </p:cNvSpPr>
            <p:nvPr/>
          </p:nvSpPr>
          <p:spPr bwMode="auto">
            <a:xfrm>
              <a:off x="758825" y="5229225"/>
              <a:ext cx="2143125" cy="855663"/>
            </a:xfrm>
            <a:prstGeom prst="foldedCorner">
              <a:avLst>
                <a:gd name="adj" fmla="val 125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4572000" y="4724400"/>
            <a:ext cx="4303713" cy="163121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i="1"/>
              <a:t>Idealni gas – gas kod koga su međumolekularne sile zanemarljivo male, a molekuli imaju masu zanemarljive zapremine, tj. smatraju se materijalnim tačkama.</a:t>
            </a:r>
            <a:endParaRPr lang="en-US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53988" y="1008063"/>
            <a:ext cx="4665060" cy="4985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2200" b="1">
                <a:solidFill>
                  <a:srgbClr val="000066"/>
                </a:solidFill>
              </a:rPr>
              <a:t>Jednačina stanja idealnih gasova</a:t>
            </a:r>
            <a:endParaRPr lang="en-US" sz="2200" b="1">
              <a:solidFill>
                <a:srgbClr val="000066"/>
              </a:solidFill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52400" y="1869281"/>
            <a:ext cx="8440737" cy="166199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mtClean="0"/>
              <a:t>Robert Boyle</a:t>
            </a:r>
            <a:r>
              <a:rPr lang="sr-Latn-RS" smtClean="0"/>
              <a:t>,</a:t>
            </a:r>
            <a:r>
              <a:rPr lang="en-US" smtClean="0"/>
              <a:t> 1962</a:t>
            </a:r>
            <a:r>
              <a:rPr lang="sr-Latn-RS" smtClean="0"/>
              <a:t>.</a:t>
            </a:r>
            <a:r>
              <a:rPr lang="en-US" smtClean="0"/>
              <a:t> – pritisak gasa je obrnuto proporcionalan njegovoj zapremini (</a:t>
            </a:r>
            <a:r>
              <a:rPr lang="sr-Latn-RS" smtClean="0"/>
              <a:t>e</a:t>
            </a:r>
            <a:r>
              <a:rPr lang="en-US" smtClean="0"/>
              <a:t>ksperiment</a:t>
            </a:r>
            <a:r>
              <a:rPr lang="sr-Latn-RS" smtClean="0"/>
              <a:t>)</a:t>
            </a:r>
            <a:r>
              <a:rPr lang="en-US" smtClean="0"/>
              <a:t>.</a:t>
            </a:r>
            <a:endParaRPr lang="en-US"/>
          </a:p>
          <a:p>
            <a:pPr>
              <a:tabLst>
                <a:tab pos="409575" algn="l"/>
              </a:tabLst>
            </a:pPr>
            <a:r>
              <a:rPr lang="en-US"/>
              <a:t>J. </a:t>
            </a:r>
            <a:r>
              <a:rPr lang="en-US" smtClean="0"/>
              <a:t>Charles</a:t>
            </a:r>
            <a:r>
              <a:rPr lang="sr-Latn-RS" smtClean="0"/>
              <a:t>, </a:t>
            </a:r>
            <a:r>
              <a:rPr lang="en-US" smtClean="0"/>
              <a:t>J</a:t>
            </a:r>
            <a:r>
              <a:rPr lang="en-US"/>
              <a:t>. </a:t>
            </a:r>
            <a:r>
              <a:rPr lang="en-US" smtClean="0"/>
              <a:t>Gay-Lussac</a:t>
            </a:r>
            <a:r>
              <a:rPr lang="sr-Latn-RS" smtClean="0"/>
              <a:t>,</a:t>
            </a:r>
            <a:r>
              <a:rPr lang="en-US" smtClean="0"/>
              <a:t> 1802</a:t>
            </a:r>
            <a:r>
              <a:rPr lang="sr-Latn-RS" smtClean="0"/>
              <a:t>.</a:t>
            </a:r>
            <a:r>
              <a:rPr lang="en-US" smtClean="0"/>
              <a:t> </a:t>
            </a:r>
            <a:r>
              <a:rPr lang="sr-Latn-RS" smtClean="0"/>
              <a:t>– </a:t>
            </a:r>
            <a:r>
              <a:rPr lang="en-US" smtClean="0"/>
              <a:t>pritisak </a:t>
            </a:r>
            <a:r>
              <a:rPr lang="en-US"/>
              <a:t>gasa </a:t>
            </a:r>
            <a:r>
              <a:rPr lang="sr-Latn-RS" smtClean="0"/>
              <a:t>je </a:t>
            </a:r>
            <a:r>
              <a:rPr lang="en-US" smtClean="0"/>
              <a:t>proporcionalan </a:t>
            </a:r>
            <a:r>
              <a:rPr lang="en-US"/>
              <a:t>njegovoj </a:t>
            </a:r>
            <a:r>
              <a:rPr lang="en-US" smtClean="0"/>
              <a:t>temperaturi</a:t>
            </a:r>
            <a:r>
              <a:rPr lang="sr-Latn-RS" smtClean="0"/>
              <a:t> </a:t>
            </a:r>
            <a:r>
              <a:rPr lang="en-US" smtClean="0"/>
              <a:t>(</a:t>
            </a:r>
            <a:r>
              <a:rPr lang="sr-Latn-RS" smtClean="0"/>
              <a:t>e</a:t>
            </a:r>
            <a:r>
              <a:rPr lang="en-US" smtClean="0"/>
              <a:t>ksperiment</a:t>
            </a:r>
            <a:r>
              <a:rPr lang="sr-Latn-RS" smtClean="0"/>
              <a:t>)</a:t>
            </a:r>
            <a:r>
              <a:rPr lang="en-US" smtClean="0"/>
              <a:t>.</a:t>
            </a:r>
            <a:endParaRPr lang="en-US"/>
          </a:p>
        </p:txBody>
      </p:sp>
      <p:graphicFrame>
        <p:nvGraphicFramePr>
          <p:cNvPr id="30721" name="Object 17"/>
          <p:cNvGraphicFramePr>
            <a:graphicFrameLocks noChangeAspect="1"/>
          </p:cNvGraphicFramePr>
          <p:nvPr/>
        </p:nvGraphicFramePr>
        <p:xfrm>
          <a:off x="3810000" y="4343400"/>
          <a:ext cx="1508125" cy="447675"/>
        </p:xfrm>
        <a:graphic>
          <a:graphicData uri="http://schemas.openxmlformats.org/presentationml/2006/ole">
            <p:oleObj spid="_x0000_s30721" name="Equation" r:id="rId3" imgW="609336" imgH="177723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304800" y="1219200"/>
            <a:ext cx="252505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mtClean="0"/>
              <a:t>Jednačina Klazijusa:</a:t>
            </a:r>
            <a:endParaRPr lang="en-US"/>
          </a:p>
        </p:txBody>
      </p:sp>
      <p:pic>
        <p:nvPicPr>
          <p:cNvPr id="8200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2062163"/>
            <a:ext cx="1820862" cy="7318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8201" name="Text Box 10"/>
          <p:cNvSpPr txBox="1">
            <a:spLocks noChangeArrowheads="1"/>
          </p:cNvSpPr>
          <p:nvPr/>
        </p:nvSpPr>
        <p:spPr bwMode="auto">
          <a:xfrm>
            <a:off x="169863" y="3041650"/>
            <a:ext cx="4173537" cy="16712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l-SI" sz="1800" i="1" smtClean="0"/>
              <a:t> p</a:t>
            </a:r>
            <a:r>
              <a:rPr lang="sl-SI" sz="1800" smtClean="0"/>
              <a:t> </a:t>
            </a:r>
            <a:r>
              <a:rPr lang="sl-SI" sz="1800"/>
              <a:t>– pritisak gasa,</a:t>
            </a:r>
            <a:endParaRPr lang="sl-SI" sz="1800" i="1"/>
          </a:p>
          <a:p>
            <a:pPr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l-SI" sz="1800" i="1" smtClean="0"/>
              <a:t> n</a:t>
            </a:r>
            <a:r>
              <a:rPr lang="sl-SI" sz="1800" i="1"/>
              <a:t>'</a:t>
            </a:r>
            <a:r>
              <a:rPr lang="sl-SI" sz="1800"/>
              <a:t> – br. molekula u jedinici zapremine,</a:t>
            </a:r>
            <a:endParaRPr lang="sl-SI" sz="1800" i="1"/>
          </a:p>
          <a:p>
            <a:pPr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l-SI" sz="1800" i="1" smtClean="0"/>
              <a:t> m</a:t>
            </a:r>
            <a:r>
              <a:rPr lang="sl-SI" sz="1800" i="1"/>
              <a:t>'</a:t>
            </a:r>
            <a:r>
              <a:rPr lang="sr-Cyrl-CS" sz="1800"/>
              <a:t> – </a:t>
            </a:r>
            <a:r>
              <a:rPr lang="sr-Latn-CS" sz="1800"/>
              <a:t>masa jednog molekula</a:t>
            </a:r>
            <a:r>
              <a:rPr lang="ru-RU" sz="1800"/>
              <a:t>,</a:t>
            </a:r>
            <a:r>
              <a:rPr lang="sr-Cyrl-CS" sz="1800"/>
              <a:t> </a:t>
            </a:r>
            <a:endParaRPr lang="sl-SI" sz="1800" i="1"/>
          </a:p>
          <a:p>
            <a:pPr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l-SI" sz="1800" i="1" smtClean="0"/>
              <a:t> w</a:t>
            </a:r>
            <a:r>
              <a:rPr lang="sr-Cyrl-CS" sz="1800" smtClean="0"/>
              <a:t> </a:t>
            </a:r>
            <a:r>
              <a:rPr lang="sr-Cyrl-CS" sz="1800"/>
              <a:t>– </a:t>
            </a:r>
            <a:r>
              <a:rPr lang="sr-Latn-CS" sz="1800"/>
              <a:t>srednja brzina molekula</a:t>
            </a:r>
            <a:r>
              <a:rPr lang="en-US" sz="1800"/>
              <a:t> 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4800600" y="1214735"/>
            <a:ext cx="320040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mtClean="0"/>
              <a:t>Kinetička teorija gasova:</a:t>
            </a:r>
            <a:endParaRPr lang="en-US"/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2057400"/>
            <a:ext cx="1744662" cy="7635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4800600" y="3048000"/>
            <a:ext cx="3733799" cy="23360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z="1800" i="1" smtClean="0"/>
              <a:t> T</a:t>
            </a:r>
            <a:r>
              <a:rPr lang="sr-Latn-CS" sz="1800" smtClean="0"/>
              <a:t> </a:t>
            </a:r>
            <a:r>
              <a:rPr lang="sr-Latn-CS" sz="1800"/>
              <a:t>– temperatura,</a:t>
            </a:r>
          </a:p>
          <a:p>
            <a:pPr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z="1800" i="1" smtClean="0"/>
              <a:t> w</a:t>
            </a:r>
            <a:r>
              <a:rPr lang="sr-Latn-CS" sz="1800" smtClean="0"/>
              <a:t> </a:t>
            </a:r>
            <a:r>
              <a:rPr lang="sr-Latn-CS" sz="1800"/>
              <a:t>– srednja brzina translatornog kretanja molekula,</a:t>
            </a:r>
          </a:p>
          <a:p>
            <a:pPr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z="1800" i="1" smtClean="0"/>
              <a:t> k</a:t>
            </a:r>
            <a:r>
              <a:rPr lang="sr-Latn-CS" sz="1800" smtClean="0"/>
              <a:t>=1,38 </a:t>
            </a:r>
            <a:r>
              <a:rPr lang="sr-Latn-CS" sz="1800">
                <a:sym typeface="Symbol" pitchFamily="18" charset="2"/>
              </a:rPr>
              <a:t></a:t>
            </a:r>
            <a:r>
              <a:rPr lang="sr-Latn-CS" sz="1800"/>
              <a:t> 10</a:t>
            </a:r>
            <a:r>
              <a:rPr lang="en-US" sz="1800" baseline="30000"/>
              <a:t>-23</a:t>
            </a:r>
            <a:r>
              <a:rPr lang="en-US" sz="1800" baseline="-25000"/>
              <a:t> </a:t>
            </a:r>
            <a:r>
              <a:rPr lang="en-US" sz="1800"/>
              <a:t>J/K</a:t>
            </a:r>
            <a:r>
              <a:rPr lang="sr-Latn-CS" sz="1800"/>
              <a:t> – Bolcmanova konstanta</a:t>
            </a:r>
          </a:p>
          <a:p>
            <a:pPr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z="1800" i="1" smtClean="0"/>
              <a:t> m</a:t>
            </a:r>
            <a:r>
              <a:rPr lang="sr-Latn-CS" sz="1800" i="1"/>
              <a:t>’</a:t>
            </a:r>
            <a:r>
              <a:rPr lang="sr-Latn-CS" sz="1800"/>
              <a:t> – masa jednog molekula</a:t>
            </a: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6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762000"/>
            <a:ext cx="1820862" cy="7318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024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063" y="1749425"/>
            <a:ext cx="1744662" cy="7635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920875" y="685800"/>
            <a:ext cx="684213" cy="1878013"/>
            <a:chOff x="1210" y="582"/>
            <a:chExt cx="431" cy="1183"/>
          </a:xfrm>
        </p:grpSpPr>
        <p:sp>
          <p:nvSpPr>
            <p:cNvPr id="10260" name="Line 11"/>
            <p:cNvSpPr>
              <a:spLocks noChangeShapeType="1"/>
            </p:cNvSpPr>
            <p:nvPr/>
          </p:nvSpPr>
          <p:spPr bwMode="auto">
            <a:xfrm>
              <a:off x="1255" y="582"/>
              <a:ext cx="382" cy="62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261" name="Line 12"/>
            <p:cNvSpPr>
              <a:spLocks noChangeShapeType="1"/>
            </p:cNvSpPr>
            <p:nvPr/>
          </p:nvSpPr>
          <p:spPr bwMode="auto">
            <a:xfrm flipV="1">
              <a:off x="1210" y="1192"/>
              <a:ext cx="431" cy="57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pic>
        <p:nvPicPr>
          <p:cNvPr id="10249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25750" y="1520825"/>
            <a:ext cx="1214438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84336" name="Picture 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25750" y="2432050"/>
            <a:ext cx="911225" cy="682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84337" name="Text Box 17"/>
          <p:cNvSpPr txBox="1">
            <a:spLocks noChangeArrowheads="1"/>
          </p:cNvSpPr>
          <p:nvPr/>
        </p:nvSpPr>
        <p:spPr bwMode="auto">
          <a:xfrm>
            <a:off x="246063" y="5063704"/>
            <a:ext cx="4857750" cy="1371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l-SI" i="1"/>
              <a:t>n'</a:t>
            </a:r>
            <a:r>
              <a:rPr lang="sl-SI"/>
              <a:t> – br. molekula u jedinici zapremine,</a:t>
            </a:r>
            <a:endParaRPr lang="sr-Latn-CS"/>
          </a:p>
          <a:p>
            <a:pPr>
              <a:tabLst>
                <a:tab pos="409575" algn="l"/>
              </a:tabLst>
            </a:pPr>
            <a:r>
              <a:rPr lang="sr-Latn-CS" i="1"/>
              <a:t>N</a:t>
            </a:r>
            <a:r>
              <a:rPr lang="sr-Latn-CS"/>
              <a:t> – ukupan broj molekula radnog tela,</a:t>
            </a:r>
          </a:p>
          <a:p>
            <a:pPr>
              <a:tabLst>
                <a:tab pos="409575" algn="l"/>
              </a:tabLst>
            </a:pPr>
            <a:r>
              <a:rPr lang="sr-Latn-CS" i="1"/>
              <a:t>V</a:t>
            </a:r>
            <a:r>
              <a:rPr lang="sr-Latn-CS"/>
              <a:t> – ukupna zapremina radnog tela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4040188" y="1293813"/>
            <a:ext cx="684212" cy="1878012"/>
            <a:chOff x="1210" y="582"/>
            <a:chExt cx="431" cy="1183"/>
          </a:xfrm>
        </p:grpSpPr>
        <p:sp>
          <p:nvSpPr>
            <p:cNvPr id="10258" name="Line 19"/>
            <p:cNvSpPr>
              <a:spLocks noChangeShapeType="1"/>
            </p:cNvSpPr>
            <p:nvPr/>
          </p:nvSpPr>
          <p:spPr bwMode="auto">
            <a:xfrm>
              <a:off x="1255" y="582"/>
              <a:ext cx="382" cy="62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259" name="Line 20"/>
            <p:cNvSpPr>
              <a:spLocks noChangeShapeType="1"/>
            </p:cNvSpPr>
            <p:nvPr/>
          </p:nvSpPr>
          <p:spPr bwMode="auto">
            <a:xfrm flipV="1">
              <a:off x="1210" y="1192"/>
              <a:ext cx="431" cy="57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pic>
        <p:nvPicPr>
          <p:cNvPr id="184341" name="Picture 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75213" y="2128838"/>
            <a:ext cx="1214437" cy="695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84342" name="Picture 2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00600" y="3124200"/>
            <a:ext cx="3187700" cy="765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84346" name="Picture 2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05363" y="4200525"/>
            <a:ext cx="1973262" cy="682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84347" name="Text Box 27"/>
          <p:cNvSpPr txBox="1">
            <a:spLocks noChangeArrowheads="1"/>
          </p:cNvSpPr>
          <p:nvPr/>
        </p:nvSpPr>
        <p:spPr bwMode="auto">
          <a:xfrm>
            <a:off x="5105400" y="4954587"/>
            <a:ext cx="213552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mtClean="0"/>
              <a:t>gasna </a:t>
            </a:r>
            <a:r>
              <a:rPr lang="sr-Latn-CS"/>
              <a:t>konstanta</a:t>
            </a:r>
            <a:endParaRPr lang="en-US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029200" y="4648200"/>
            <a:ext cx="152400" cy="457200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156632" y="3579966"/>
            <a:ext cx="362743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mtClean="0"/>
              <a:t>procesa i ve</a:t>
            </a:r>
            <a:r>
              <a:rPr lang="en-US" smtClean="0"/>
              <a:t>li</a:t>
            </a:r>
            <a:r>
              <a:rPr lang="sr-Latn-RS" smtClean="0"/>
              <a:t>čina </a:t>
            </a:r>
            <a:r>
              <a:rPr lang="sr-Latn-CS" smtClean="0"/>
              <a:t>stanja gasa</a:t>
            </a:r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263104" y="2786330"/>
            <a:ext cx="278489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Gasna </a:t>
            </a:r>
            <a:r>
              <a:rPr lang="sr-Latn-CS" smtClean="0"/>
              <a:t>konstanta</a:t>
            </a:r>
            <a:endParaRPr lang="sr-Latn-CS"/>
          </a:p>
        </p:txBody>
      </p:sp>
      <p:cxnSp>
        <p:nvCxnSpPr>
          <p:cNvPr id="17" name="Straight Connector 16"/>
          <p:cNvCxnSpPr/>
          <p:nvPr/>
        </p:nvCxnSpPr>
        <p:spPr bwMode="auto">
          <a:xfrm flipH="1" flipV="1">
            <a:off x="1010720" y="3140018"/>
            <a:ext cx="589480" cy="1584382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534834" y="3653984"/>
            <a:ext cx="99060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1800" i="1" smtClean="0"/>
              <a:t>zavisi</a:t>
            </a:r>
            <a:endParaRPr lang="en-US" sz="1800" i="1"/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1137242" y="4629514"/>
            <a:ext cx="14478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mtClean="0"/>
              <a:t>vrste gasa</a:t>
            </a: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2342080" y="3091130"/>
            <a:ext cx="1371600" cy="4247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1800" i="1" smtClean="0"/>
              <a:t>ne zavisi</a:t>
            </a:r>
            <a:endParaRPr lang="en-US" sz="1800" i="1"/>
          </a:p>
        </p:txBody>
      </p:sp>
      <p:cxnSp>
        <p:nvCxnSpPr>
          <p:cNvPr id="22" name="Straight Connector 21"/>
          <p:cNvCxnSpPr/>
          <p:nvPr/>
        </p:nvCxnSpPr>
        <p:spPr bwMode="auto">
          <a:xfrm flipH="1" flipV="1">
            <a:off x="2057400" y="3091130"/>
            <a:ext cx="685800" cy="609600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pic>
        <p:nvPicPr>
          <p:cNvPr id="24" name="Picture 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1524000"/>
            <a:ext cx="1973262" cy="682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5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7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263" y="963613"/>
            <a:ext cx="985837" cy="6778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6925" y="1141413"/>
            <a:ext cx="1290638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86376" name="Line 8"/>
          <p:cNvSpPr>
            <a:spLocks noChangeShapeType="1"/>
          </p:cNvSpPr>
          <p:nvPr/>
        </p:nvSpPr>
        <p:spPr bwMode="auto">
          <a:xfrm>
            <a:off x="1384300" y="1317625"/>
            <a:ext cx="6080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6378" name="Line 10"/>
          <p:cNvSpPr>
            <a:spLocks noChangeShapeType="1"/>
          </p:cNvSpPr>
          <p:nvPr/>
        </p:nvSpPr>
        <p:spPr bwMode="auto">
          <a:xfrm flipH="1">
            <a:off x="3433763" y="1039813"/>
            <a:ext cx="303212" cy="6064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86379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24275" y="1165225"/>
            <a:ext cx="379413" cy="315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86380" name="Text Box 12"/>
          <p:cNvSpPr txBox="1">
            <a:spLocks noChangeArrowheads="1"/>
          </p:cNvSpPr>
          <p:nvPr/>
        </p:nvSpPr>
        <p:spPr bwMode="auto">
          <a:xfrm>
            <a:off x="1460500" y="1835150"/>
            <a:ext cx="28273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/>
              <a:t>Klapejronova jedna</a:t>
            </a:r>
            <a:r>
              <a:rPr lang="sr-Latn-CS"/>
              <a:t>č</a:t>
            </a:r>
            <a:r>
              <a:rPr lang="en-US"/>
              <a:t>ina</a:t>
            </a:r>
          </a:p>
        </p:txBody>
      </p:sp>
      <p:pic>
        <p:nvPicPr>
          <p:cNvPr id="186381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41513" y="2362200"/>
            <a:ext cx="1744662" cy="412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86382" name="Text Box 14"/>
          <p:cNvSpPr txBox="1">
            <a:spLocks noChangeArrowheads="1"/>
          </p:cNvSpPr>
          <p:nvPr/>
        </p:nvSpPr>
        <p:spPr bwMode="auto">
          <a:xfrm>
            <a:off x="1862138" y="3005137"/>
            <a:ext cx="43862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l-SI" i="1"/>
              <a:t>V</a:t>
            </a:r>
            <a:r>
              <a:rPr lang="sl-SI"/>
              <a:t> </a:t>
            </a:r>
            <a:r>
              <a:rPr lang="sr-Cyrl-CS"/>
              <a:t>– </a:t>
            </a:r>
            <a:r>
              <a:rPr lang="sr-Latn-CS"/>
              <a:t>ukupna zapremina gasa mase</a:t>
            </a:r>
            <a:r>
              <a:rPr lang="sr-Cyrl-CS"/>
              <a:t> </a:t>
            </a:r>
            <a:r>
              <a:rPr lang="sl-SI" i="1"/>
              <a:t>m</a:t>
            </a:r>
            <a:r>
              <a:rPr lang="en-US"/>
              <a:t> 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46063" y="4532015"/>
            <a:ext cx="8440737" cy="1187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Gasna konstanta po svojoj fizičkoj suštini predstavlja rad koji izvrši 1 kg gasa, ako se njegova temperatura promeni za 1 K pri konstantnom pritisku.</a:t>
            </a:r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3505200" y="5567065"/>
            <a:ext cx="1402620" cy="889411"/>
            <a:chOff x="1524000" y="4449054"/>
            <a:chExt cx="1402620" cy="889411"/>
          </a:xfrm>
        </p:grpSpPr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1524000" y="4632960"/>
              <a:ext cx="5334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i="1" smtClean="0"/>
                <a:t>R</a:t>
              </a:r>
              <a:r>
                <a:rPr lang="sr-Latn-RS" smtClean="0"/>
                <a:t>,</a:t>
              </a:r>
              <a:endParaRPr lang="en-US"/>
            </a:p>
          </p:txBody>
        </p:sp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1981200" y="4449054"/>
              <a:ext cx="737724" cy="42774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mtClean="0"/>
                <a:t>J</a:t>
              </a:r>
              <a:endParaRPr lang="en-US"/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1859820" y="4876800"/>
              <a:ext cx="10668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mtClean="0"/>
                <a:t>kg  K</a:t>
              </a:r>
              <a:endParaRPr lang="en-US"/>
            </a:p>
          </p:txBody>
        </p:sp>
        <p:cxnSp>
          <p:nvCxnSpPr>
            <p:cNvPr id="15" name="Straight Connector 14"/>
            <p:cNvCxnSpPr/>
            <p:nvPr/>
          </p:nvCxnSpPr>
          <p:spPr bwMode="auto">
            <a:xfrm>
              <a:off x="1981200" y="4876800"/>
              <a:ext cx="762000" cy="0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Oval 15"/>
            <p:cNvSpPr/>
            <p:nvPr/>
          </p:nvSpPr>
          <p:spPr bwMode="auto">
            <a:xfrm>
              <a:off x="2410968" y="5105400"/>
              <a:ext cx="27432" cy="27432"/>
            </a:xfrm>
            <a:prstGeom prst="ellipse">
              <a:avLst/>
            </a:prstGeom>
            <a:solidFill>
              <a:srgbClr val="000000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246063" y="3886200"/>
            <a:ext cx="844073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Gasna konstanta </a:t>
            </a:r>
            <a:r>
              <a:rPr lang="sr-Latn-CS" smtClean="0"/>
              <a:t>– fizička suština – 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86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186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86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186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6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6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6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6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86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86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6" grpId="0" animBg="1"/>
      <p:bldP spid="186378" grpId="0" animBg="1"/>
      <p:bldP spid="186380" grpId="0"/>
      <p:bldP spid="186382" grpId="0"/>
      <p:bldP spid="10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1303338"/>
            <a:ext cx="1290637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3319" name="Line 9"/>
          <p:cNvSpPr>
            <a:spLocks noChangeShapeType="1"/>
          </p:cNvSpPr>
          <p:nvPr/>
        </p:nvSpPr>
        <p:spPr bwMode="auto">
          <a:xfrm flipH="1">
            <a:off x="1612900" y="1176338"/>
            <a:ext cx="303213" cy="6064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332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16113" y="1258888"/>
            <a:ext cx="455612" cy="4238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3321" name="Line 15"/>
          <p:cNvSpPr>
            <a:spLocks noChangeShapeType="1"/>
          </p:cNvSpPr>
          <p:nvPr/>
        </p:nvSpPr>
        <p:spPr bwMode="auto">
          <a:xfrm>
            <a:off x="1081088" y="1758950"/>
            <a:ext cx="0" cy="9874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322" name="Text Box 16"/>
          <p:cNvSpPr txBox="1">
            <a:spLocks noChangeArrowheads="1"/>
          </p:cNvSpPr>
          <p:nvPr/>
        </p:nvSpPr>
        <p:spPr bwMode="auto">
          <a:xfrm>
            <a:off x="1216025" y="2024063"/>
            <a:ext cx="28416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jednačina Mendeljejeva</a:t>
            </a:r>
            <a:endParaRPr lang="en-US"/>
          </a:p>
        </p:txBody>
      </p:sp>
      <p:pic>
        <p:nvPicPr>
          <p:cNvPr id="13323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6063" y="2973388"/>
            <a:ext cx="2579687" cy="428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3324" name="Text Box 18"/>
          <p:cNvSpPr txBox="1">
            <a:spLocks noChangeArrowheads="1"/>
          </p:cNvSpPr>
          <p:nvPr/>
        </p:nvSpPr>
        <p:spPr bwMode="auto">
          <a:xfrm>
            <a:off x="230188" y="3617913"/>
            <a:ext cx="36242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V</a:t>
            </a:r>
            <a:r>
              <a:rPr lang="sr-Latn-CS" baseline="-25000"/>
              <a:t>M</a:t>
            </a:r>
            <a:r>
              <a:rPr lang="sr-Latn-CS"/>
              <a:t> – zapremina jednog kmol-a</a:t>
            </a:r>
            <a:endParaRPr lang="en-US"/>
          </a:p>
        </p:txBody>
      </p:sp>
      <p:pic>
        <p:nvPicPr>
          <p:cNvPr id="13325" name="Picture 1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2263" y="4264025"/>
            <a:ext cx="1062037" cy="3857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3326" name="Text Box 20"/>
          <p:cNvSpPr txBox="1">
            <a:spLocks noChangeArrowheads="1"/>
          </p:cNvSpPr>
          <p:nvPr/>
        </p:nvSpPr>
        <p:spPr bwMode="auto">
          <a:xfrm>
            <a:off x="1520825" y="4148138"/>
            <a:ext cx="36274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– univerzalna gasna konstanta</a:t>
            </a:r>
            <a:endParaRPr lang="en-US"/>
          </a:p>
        </p:txBody>
      </p:sp>
      <p:pic>
        <p:nvPicPr>
          <p:cNvPr id="13327" name="Picture 21"/>
          <p:cNvPicPr>
            <a:picLocks noChangeAspect="1" noChangeArrowheads="1"/>
          </p:cNvPicPr>
          <p:nvPr/>
        </p:nvPicPr>
        <p:blipFill>
          <a:blip r:embed="rId5" cstate="print"/>
          <a:srcRect r="64275"/>
          <a:stretch>
            <a:fillRect/>
          </a:stretch>
        </p:blipFill>
        <p:spPr bwMode="auto">
          <a:xfrm>
            <a:off x="322263" y="4789488"/>
            <a:ext cx="379412" cy="3857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3328" name="Picture 2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7550" y="4835525"/>
            <a:ext cx="227013" cy="238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3329" name="Text Box 24"/>
          <p:cNvSpPr txBox="1">
            <a:spLocks noChangeArrowheads="1"/>
          </p:cNvSpPr>
          <p:nvPr/>
        </p:nvSpPr>
        <p:spPr bwMode="auto">
          <a:xfrm>
            <a:off x="912813" y="4728502"/>
            <a:ext cx="15922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f(vrste gasa)</a:t>
            </a:r>
            <a:endParaRPr lang="en-US"/>
          </a:p>
        </p:txBody>
      </p:sp>
      <p:pic>
        <p:nvPicPr>
          <p:cNvPr id="13330" name="Picture 2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2263" y="5326063"/>
            <a:ext cx="2352675" cy="646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3332" name="Text Box 27"/>
          <p:cNvSpPr txBox="1">
            <a:spLocks noChangeArrowheads="1"/>
          </p:cNvSpPr>
          <p:nvPr/>
        </p:nvSpPr>
        <p:spPr bwMode="auto">
          <a:xfrm>
            <a:off x="2354263" y="1189038"/>
            <a:ext cx="29194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(</a:t>
            </a:r>
            <a:r>
              <a:rPr lang="sr-Latn-CS" i="1"/>
              <a:t>M</a:t>
            </a:r>
            <a:r>
              <a:rPr lang="sr-Latn-CS"/>
              <a:t> – molekularna masa)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1303338"/>
            <a:ext cx="1290637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4343" name="Line 7"/>
          <p:cNvSpPr>
            <a:spLocks noChangeShapeType="1"/>
          </p:cNvSpPr>
          <p:nvPr/>
        </p:nvSpPr>
        <p:spPr bwMode="auto">
          <a:xfrm flipH="1">
            <a:off x="1612900" y="1176338"/>
            <a:ext cx="303213" cy="6064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44" name="Line 9"/>
          <p:cNvSpPr>
            <a:spLocks noChangeShapeType="1"/>
          </p:cNvSpPr>
          <p:nvPr/>
        </p:nvSpPr>
        <p:spPr bwMode="auto">
          <a:xfrm flipH="1">
            <a:off x="1079500" y="1758950"/>
            <a:ext cx="1588" cy="5778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4345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58975" y="1322388"/>
            <a:ext cx="374650" cy="384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4346" name="Picture 20"/>
          <p:cNvPicPr>
            <a:picLocks noChangeAspect="1" noChangeArrowheads="1"/>
          </p:cNvPicPr>
          <p:nvPr/>
        </p:nvPicPr>
        <p:blipFill>
          <a:blip r:embed="rId4" cstate="print"/>
          <a:srcRect b="13911"/>
          <a:stretch>
            <a:fillRect/>
          </a:stretch>
        </p:blipFill>
        <p:spPr bwMode="auto">
          <a:xfrm>
            <a:off x="246063" y="2409825"/>
            <a:ext cx="2020887" cy="2613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4347" name="Picture 21"/>
          <p:cNvPicPr>
            <a:picLocks noChangeAspect="1" noChangeArrowheads="1"/>
          </p:cNvPicPr>
          <p:nvPr/>
        </p:nvPicPr>
        <p:blipFill>
          <a:blip r:embed="rId4" cstate="print"/>
          <a:srcRect t="86140"/>
          <a:stretch>
            <a:fillRect/>
          </a:stretch>
        </p:blipFill>
        <p:spPr bwMode="auto">
          <a:xfrm>
            <a:off x="246063" y="5249863"/>
            <a:ext cx="2579687" cy="536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4349" name="Text Box 23"/>
          <p:cNvSpPr txBox="1">
            <a:spLocks noChangeArrowheads="1"/>
          </p:cNvSpPr>
          <p:nvPr/>
        </p:nvSpPr>
        <p:spPr bwMode="auto">
          <a:xfrm>
            <a:off x="2430463" y="1201738"/>
            <a:ext cx="2470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(</a:t>
            </a:r>
            <a:r>
              <a:rPr lang="sr-Latn-CS" i="1"/>
              <a:t>n</a:t>
            </a:r>
            <a:r>
              <a:rPr lang="sr-Latn-CS"/>
              <a:t> – broj kilomolova)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1917</TotalTime>
  <Words>660</Words>
  <Application>Microsoft Office PowerPoint</Application>
  <PresentationFormat>On-screen Show (4:3)</PresentationFormat>
  <Paragraphs>86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Textured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>saobracajni fakultet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</cp:lastModifiedBy>
  <cp:revision>323</cp:revision>
  <dcterms:created xsi:type="dcterms:W3CDTF">2006-01-31T15:10:17Z</dcterms:created>
  <dcterms:modified xsi:type="dcterms:W3CDTF">2023-10-26T10:03:01Z</dcterms:modified>
</cp:coreProperties>
</file>