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5"/>
  </p:handoutMasterIdLst>
  <p:sldIdLst>
    <p:sldId id="256" r:id="rId2"/>
    <p:sldId id="257" r:id="rId3"/>
    <p:sldId id="268" r:id="rId4"/>
    <p:sldId id="258" r:id="rId5"/>
    <p:sldId id="259" r:id="rId6"/>
    <p:sldId id="260" r:id="rId7"/>
    <p:sldId id="261" r:id="rId8"/>
    <p:sldId id="265" r:id="rId9"/>
    <p:sldId id="267" r:id="rId10"/>
    <p:sldId id="266" r:id="rId11"/>
    <p:sldId id="262" r:id="rId12"/>
    <p:sldId id="263" r:id="rId13"/>
    <p:sldId id="264" r:id="rId14"/>
  </p:sldIdLst>
  <p:sldSz cx="12192000" cy="6858000"/>
  <p:notesSz cx="9928225" cy="67976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49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7" d="100"/>
          <a:sy n="77" d="100"/>
        </p:scale>
        <p:origin x="806" y="6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3698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79DB6A-2833-4558-8EE1-1A3A56D9CC10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3698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DE5FDC-E67C-4513-B769-C0E53FB602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0831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63295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B822D9-E73D-4711-ACDA-BCC96372CB91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11CAE8-686D-4C75-9001-1162C1B026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676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B822D9-E73D-4711-ACDA-BCC96372CB91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11CAE8-686D-4C75-9001-1162C1B026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38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B822D9-E73D-4711-ACDA-BCC96372CB91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11CAE8-686D-4C75-9001-1162C1B026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459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B822D9-E73D-4711-ACDA-BCC96372CB91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11CAE8-686D-4C75-9001-1162C1B026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438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B822D9-E73D-4711-ACDA-BCC96372CB91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11CAE8-686D-4C75-9001-1162C1B026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80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B822D9-E73D-4711-ACDA-BCC96372CB91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11CAE8-686D-4C75-9001-1162C1B026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889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B822D9-E73D-4711-ACDA-BCC96372CB91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11CAE8-686D-4C75-9001-1162C1B026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553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B822D9-E73D-4711-ACDA-BCC96372CB91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11CAE8-686D-4C75-9001-1162C1B026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882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B822D9-E73D-4711-ACDA-BCC96372CB91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11CAE8-686D-4C75-9001-1162C1B026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063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B822D9-E73D-4711-ACDA-BCC96372CB91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11CAE8-686D-4C75-9001-1162C1B026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804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8428384" y="6246524"/>
            <a:ext cx="24741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 dr Radomir Mijailović</a:t>
            </a:r>
          </a:p>
          <a:p>
            <a:pPr algn="r"/>
            <a:r>
              <a:rPr lang="pt-BR" sz="16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doc. dr Đorđe Petrović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61182" y="464234"/>
            <a:ext cx="1086025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2901313" y="13427"/>
            <a:ext cx="6389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r-Cyrl-R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sr-Cyrl-RS" sz="2400" b="1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транспортних средстава и уређаја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5646198" y="6356350"/>
            <a:ext cx="899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b="1"/>
              <a:t>- </a:t>
            </a:r>
            <a:r>
              <a:rPr lang="sr-Latn-RS" b="1"/>
              <a:t>202</a:t>
            </a:r>
            <a:r>
              <a:rPr lang="en-GB" b="1"/>
              <a:t>6</a:t>
            </a:r>
            <a:r>
              <a:rPr lang="sr-Latn-RS" b="1"/>
              <a:t> </a:t>
            </a:r>
            <a:r>
              <a:rPr lang="sr-Cyrl-RS" b="1" dirty="0"/>
              <a:t>-</a:t>
            </a:r>
            <a:endParaRPr lang="en-US" b="1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244802"/>
            <a:ext cx="821788" cy="588144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659988" y="6244802"/>
            <a:ext cx="25480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1400" b="1" dirty="0">
                <a:solidFill>
                  <a:srgbClr val="1649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Универзитет</a:t>
            </a:r>
            <a:r>
              <a:rPr lang="sr-Cyrl-RS" sz="1400" b="1" baseline="0" dirty="0">
                <a:solidFill>
                  <a:srgbClr val="1649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Београду</a:t>
            </a:r>
          </a:p>
          <a:p>
            <a:r>
              <a:rPr lang="sr-Cyrl-RS" sz="1800" b="1" baseline="0" dirty="0">
                <a:solidFill>
                  <a:srgbClr val="1649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Саобраћајни факулте</a:t>
            </a:r>
            <a:r>
              <a:rPr lang="sr-Cyrl-RS" sz="1800" baseline="0" dirty="0">
                <a:solidFill>
                  <a:srgbClr val="1649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lang="en-US" sz="1800" dirty="0">
              <a:solidFill>
                <a:srgbClr val="16498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3429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965278"/>
            <a:ext cx="9144000" cy="2811438"/>
          </a:xfrm>
        </p:spPr>
        <p:txBody>
          <a:bodyPr>
            <a:normAutofit fontScale="90000"/>
          </a:bodyPr>
          <a:lstStyle/>
          <a:p>
            <a:r>
              <a:rPr lang="sr-Cyrl-RS" sz="7200" b="1" dirty="0"/>
              <a:t>Израчунавање тежина критеријума применом методе ентропије</a:t>
            </a:r>
            <a:endParaRPr lang="en-US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86853"/>
            <a:ext cx="9144000" cy="464026"/>
          </a:xfrm>
        </p:spPr>
        <p:txBody>
          <a:bodyPr>
            <a:noAutofit/>
          </a:bodyPr>
          <a:lstStyle/>
          <a:p>
            <a:r>
              <a:rPr lang="sr-Cyrl-RS" sz="2800" i="1" dirty="0">
                <a:solidFill>
                  <a:srgbClr val="FF0000"/>
                </a:solidFill>
              </a:rPr>
              <a:t>- Вежбе - </a:t>
            </a:r>
            <a:endParaRPr lang="en-US" sz="28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6909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Практичан пример</a:t>
            </a:r>
            <a:r>
              <a:rPr lang="sr-Latn-RS" dirty="0"/>
              <a:t> 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b="1" dirty="0"/>
              <a:t>2.</a:t>
            </a:r>
            <a:r>
              <a:rPr lang="sr-Latn-RS" b="1" dirty="0"/>
              <a:t>, 3.</a:t>
            </a:r>
            <a:r>
              <a:rPr lang="sr-Cyrl-RS" b="1" dirty="0"/>
              <a:t> и 4. корак – израчунавање коначних тежина</a:t>
            </a:r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1163590"/>
              </p:ext>
            </p:extLst>
          </p:nvPr>
        </p:nvGraphicFramePr>
        <p:xfrm>
          <a:off x="838200" y="2426432"/>
          <a:ext cx="10800002" cy="22607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91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52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52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52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352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47200">
                <a:tc>
                  <a:txBody>
                    <a:bodyPr/>
                    <a:lstStyle/>
                    <a:p>
                      <a:pPr algn="l"/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CS" sz="1800" b="0" i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Снага мотора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CS" sz="1800" b="0" i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Потрошња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CS" sz="1800" b="0" i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Емисија </a:t>
                      </a:r>
                      <a:r>
                        <a:rPr lang="en-US" sz="1800" b="0" i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CO2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CS" sz="1800" b="0" i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Естетика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7200"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Ентропија (Е)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0,963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7200"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Степен </a:t>
                      </a:r>
                      <a:r>
                        <a:rPr lang="sr-Cyrl-RS" sz="2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диверзификације</a:t>
                      </a:r>
                      <a:r>
                        <a:rPr lang="sr-Cyrl-R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</a:t>
                      </a:r>
                      <a:r>
                        <a:rPr lang="sr-Latn-R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d)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0,037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7200"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Коначна</a:t>
                      </a:r>
                      <a:r>
                        <a:rPr lang="sr-Cyrl-RS" sz="20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тежина (</a:t>
                      </a:r>
                      <a:r>
                        <a:rPr lang="sr-Latn-RS" sz="20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W)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0,190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0,139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0,332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Практичан пример</a:t>
            </a:r>
            <a:r>
              <a:rPr lang="sr-Latn-RS" dirty="0"/>
              <a:t> </a:t>
            </a:r>
            <a:r>
              <a:rPr lang="sr-Cyrl-RS" dirty="0"/>
              <a:t>са субјективним </a:t>
            </a:r>
            <a:r>
              <a:rPr lang="sr-Latn-RS" dirty="0"/>
              <a:t>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/>
              <a:t>У Табели су приказане 4 алтернативе и 4 критеријума. Применом ентропије потребно је одредити коначне тежине критеријума, ако су субјективне тежине респективно 0.2, 0.5, 0.2, 0.1.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6026641"/>
              </p:ext>
            </p:extLst>
          </p:nvPr>
        </p:nvGraphicFramePr>
        <p:xfrm>
          <a:off x="1155700" y="3338513"/>
          <a:ext cx="8626400" cy="273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47200">
                <a:tc>
                  <a:txBody>
                    <a:bodyPr/>
                    <a:lstStyle/>
                    <a:p>
                      <a:pPr algn="l"/>
                      <a:r>
                        <a:rPr lang="sr-Cyrl-RS" sz="2400" dirty="0"/>
                        <a:t>Алтернативе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CS" sz="1800" b="0" i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Снага мотора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CS" sz="1800" b="0" i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Потрошња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CS" sz="1800" b="0" i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Емисија </a:t>
                      </a:r>
                      <a:r>
                        <a:rPr lang="en-US" sz="1800" b="0" i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CO2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CS" sz="1800" b="0" i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Естетика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7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Audi Q5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7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BMW X3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7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Fiat </a:t>
                      </a:r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Stilo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7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Ford Fusion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0048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Практичан пример</a:t>
            </a:r>
            <a:r>
              <a:rPr lang="sr-Latn-RS" dirty="0"/>
              <a:t> </a:t>
            </a:r>
            <a:r>
              <a:rPr lang="sr-Cyrl-RS" dirty="0"/>
              <a:t>са субјективним </a:t>
            </a:r>
            <a:r>
              <a:rPr lang="sr-Latn-RS" dirty="0"/>
              <a:t>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b="1" dirty="0"/>
              <a:t>1. корак</a:t>
            </a:r>
            <a:r>
              <a:rPr lang="sr-Latn-RS" b="1" dirty="0"/>
              <a:t> – </a:t>
            </a:r>
            <a:r>
              <a:rPr lang="sr-Cyrl-RS" b="1" dirty="0"/>
              <a:t>израчунавање релативних вредности алтернатива по критеријумима</a:t>
            </a:r>
          </a:p>
          <a:p>
            <a:endParaRPr lang="en-US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4020161"/>
              </p:ext>
            </p:extLst>
          </p:nvPr>
        </p:nvGraphicFramePr>
        <p:xfrm>
          <a:off x="1587500" y="2830513"/>
          <a:ext cx="8626400" cy="273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47200">
                <a:tc>
                  <a:txBody>
                    <a:bodyPr/>
                    <a:lstStyle/>
                    <a:p>
                      <a:pPr algn="l"/>
                      <a:r>
                        <a:rPr lang="sr-Cyrl-RS" sz="2400" dirty="0"/>
                        <a:t>Алтернативе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CS" sz="1800" b="0" i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Снага мотора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CS" sz="1800" b="0" i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Потрошња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CS" sz="1800" b="0" i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Емисија </a:t>
                      </a:r>
                      <a:r>
                        <a:rPr lang="en-US" sz="1800" b="0" i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CO2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CS" sz="1800" b="0" i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Естетика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7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Audi Q5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0,310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7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BMW X3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0,293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0,241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7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Fiat </a:t>
                      </a:r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Stilo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0,207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7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Ford Fusion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0,187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0,241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57431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Практичан пример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r>
              <a:rPr lang="sr-Cyrl-RS" b="1" dirty="0"/>
              <a:t>2.</a:t>
            </a:r>
            <a:r>
              <a:rPr lang="sr-Latn-RS" b="1" dirty="0"/>
              <a:t>, 3.,</a:t>
            </a:r>
            <a:r>
              <a:rPr lang="sr-Cyrl-RS" b="1" dirty="0"/>
              <a:t> 4.</a:t>
            </a:r>
            <a:r>
              <a:rPr lang="sr-Latn-RS" b="1" dirty="0"/>
              <a:t> </a:t>
            </a:r>
            <a:r>
              <a:rPr lang="sr-Cyrl-RS" b="1" dirty="0"/>
              <a:t>и 5 корак – израчунавање коначних тежина</a:t>
            </a:r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1163590"/>
              </p:ext>
            </p:extLst>
          </p:nvPr>
        </p:nvGraphicFramePr>
        <p:xfrm>
          <a:off x="838200" y="2426432"/>
          <a:ext cx="10800002" cy="34270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91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52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52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52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352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47200">
                <a:tc>
                  <a:txBody>
                    <a:bodyPr/>
                    <a:lstStyle/>
                    <a:p>
                      <a:pPr algn="l"/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CS" sz="1800" b="0" i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Снага мотора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CS" sz="1800" b="0" i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Потрошња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CS" sz="1800" b="0" i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Емисија </a:t>
                      </a:r>
                      <a:r>
                        <a:rPr lang="en-US" sz="1800" b="0" i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CO2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CS" sz="1800" b="0" i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Естетика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7200"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Ентропија (Е)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0,9651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0,9784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0,9850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0,9921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7200"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Степен </a:t>
                      </a:r>
                      <a:r>
                        <a:rPr lang="sr-Cyrl-RS" sz="2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диверзификације</a:t>
                      </a:r>
                      <a:r>
                        <a:rPr lang="sr-Cyrl-R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</a:t>
                      </a:r>
                      <a:r>
                        <a:rPr lang="sr-Latn-R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d)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0,0349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0,0216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0,0150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0,0079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7200"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Објективна</a:t>
                      </a:r>
                      <a:r>
                        <a:rPr lang="sr-Cyrl-RS" sz="20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тежина (</a:t>
                      </a:r>
                      <a:r>
                        <a:rPr lang="sr-Latn-RS" sz="20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</a:t>
                      </a:r>
                      <a:r>
                        <a:rPr lang="sr-Latn-RS" sz="200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  <a:r>
                        <a:rPr lang="sr-Latn-RS" sz="20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7200"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Субјективна</a:t>
                      </a:r>
                      <a:r>
                        <a:rPr lang="sr-Cyrl-RS" sz="20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тежина (</a:t>
                      </a:r>
                      <a:r>
                        <a:rPr lang="sr-Latn-RS" sz="20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α)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</a:t>
                      </a:r>
                      <a:r>
                        <a:rPr lang="sr-Cyrl-R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</a:t>
                      </a:r>
                      <a:r>
                        <a:rPr lang="sr-Cyrl-R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7200"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Коначна</a:t>
                      </a:r>
                      <a:r>
                        <a:rPr lang="sr-Cyrl-RS" sz="20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тежина (</a:t>
                      </a:r>
                      <a:r>
                        <a:rPr lang="sr-Latn-RS" sz="20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W)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0,037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2613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77672"/>
            <a:ext cx="10515600" cy="1213016"/>
          </a:xfrm>
        </p:spPr>
        <p:txBody>
          <a:bodyPr/>
          <a:lstStyle/>
          <a:p>
            <a:r>
              <a:rPr lang="sr-Cyrl-RS" dirty="0"/>
              <a:t>Шта је ентропија?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/>
              <a:t>Ентропија је величина која карактерише неуређеност (неизвесност или </a:t>
            </a:r>
            <a:r>
              <a:rPr lang="sr-Cyrl-RS" dirty="0" err="1"/>
              <a:t>стохастичност</a:t>
            </a:r>
            <a:r>
              <a:rPr lang="sr-Cyrl-RS" dirty="0"/>
              <a:t>) система.</a:t>
            </a:r>
          </a:p>
          <a:p>
            <a:r>
              <a:rPr lang="sr-Cyrl-RS" dirty="0"/>
              <a:t>Појам ентропије се користи у многим научним дисциплинама.</a:t>
            </a:r>
          </a:p>
          <a:p>
            <a:endParaRPr lang="sr-Cyrl-RS" dirty="0"/>
          </a:p>
          <a:p>
            <a:r>
              <a:rPr lang="sr-Cyrl-RS" dirty="0"/>
              <a:t>Одређивање тежина ентропијом је објективан приступ – не постоје субјективни утицаји доносиоца одлука.</a:t>
            </a:r>
          </a:p>
          <a:p>
            <a:r>
              <a:rPr lang="sr-Cyrl-RS" dirty="0"/>
              <a:t>Међутим, могуће је у ентропију имплементирати и субјективне тежине.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6184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61359" y="1981200"/>
            <a:ext cx="10869283" cy="1384995"/>
          </a:xfrm>
          <a:prstGeom prst="rect">
            <a:avLst/>
          </a:prstGeom>
          <a:noFill/>
          <a:ln w="38100">
            <a:solidFill>
              <a:srgbClr val="00B0F0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Тежине играју кључну улогу у многим методама вишекритеријумског одлучивања. </a:t>
            </a:r>
            <a:r>
              <a:rPr lang="sr-Cyrl-RS" sz="2800" b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Наведите две методе вишекритеријумског одлучивања</a:t>
            </a:r>
            <a:r>
              <a:rPr lang="sr-Latn-RS" sz="2800" b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razmisljanje3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328.125"/>
                </p14:media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0408965" y="4877997"/>
            <a:ext cx="609600" cy="609600"/>
          </a:xfrm>
          <a:prstGeom prst="rect">
            <a:avLst/>
          </a:prstGeom>
        </p:spPr>
      </p:pic>
      <p:sp>
        <p:nvSpPr>
          <p:cNvPr id="6" name="10"/>
          <p:cNvSpPr>
            <a:spLocks noChangeArrowheads="1"/>
          </p:cNvSpPr>
          <p:nvPr/>
        </p:nvSpPr>
        <p:spPr bwMode="auto">
          <a:xfrm>
            <a:off x="9799997" y="4376348"/>
            <a:ext cx="1584325" cy="1584325"/>
          </a:xfrm>
          <a:prstGeom prst="ellipse">
            <a:avLst/>
          </a:prstGeom>
          <a:solidFill>
            <a:srgbClr val="00B050"/>
          </a:solidFill>
          <a:ln w="28575">
            <a:solidFill>
              <a:schemeClr val="accent1">
                <a:lumMod val="9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sr-Cyrl-RS" sz="10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en-GB" sz="10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9"/>
          <p:cNvSpPr>
            <a:spLocks noChangeArrowheads="1"/>
          </p:cNvSpPr>
          <p:nvPr/>
        </p:nvSpPr>
        <p:spPr bwMode="auto">
          <a:xfrm>
            <a:off x="9799997" y="4390635"/>
            <a:ext cx="1584325" cy="1584325"/>
          </a:xfrm>
          <a:prstGeom prst="ellipse">
            <a:avLst/>
          </a:prstGeom>
          <a:solidFill>
            <a:srgbClr val="00B050"/>
          </a:solidFill>
          <a:ln w="28575">
            <a:solidFill>
              <a:schemeClr val="accent1">
                <a:lumMod val="9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sr-Cyrl-RS" sz="1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en-GB" sz="11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8"/>
          <p:cNvSpPr>
            <a:spLocks noChangeArrowheads="1"/>
          </p:cNvSpPr>
          <p:nvPr/>
        </p:nvSpPr>
        <p:spPr bwMode="auto">
          <a:xfrm>
            <a:off x="9790472" y="4390635"/>
            <a:ext cx="1582737" cy="158432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accent1">
                <a:lumMod val="9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sr-Cyrl-RS" sz="1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en-GB" sz="11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7"/>
          <p:cNvSpPr>
            <a:spLocks noChangeArrowheads="1"/>
          </p:cNvSpPr>
          <p:nvPr/>
        </p:nvSpPr>
        <p:spPr bwMode="auto">
          <a:xfrm>
            <a:off x="9803172" y="4390635"/>
            <a:ext cx="1584325" cy="158432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accent1">
                <a:lumMod val="9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sr-Cyrl-RS" sz="1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en-GB" sz="11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6"/>
          <p:cNvSpPr>
            <a:spLocks noChangeArrowheads="1"/>
          </p:cNvSpPr>
          <p:nvPr/>
        </p:nvSpPr>
        <p:spPr bwMode="auto">
          <a:xfrm>
            <a:off x="9793647" y="4390635"/>
            <a:ext cx="1584325" cy="158432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accent1">
                <a:lumMod val="9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sr-Cyrl-RS" sz="1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en-GB" sz="11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5"/>
          <p:cNvSpPr>
            <a:spLocks noChangeArrowheads="1"/>
          </p:cNvSpPr>
          <p:nvPr/>
        </p:nvSpPr>
        <p:spPr bwMode="auto">
          <a:xfrm>
            <a:off x="9793647" y="4390635"/>
            <a:ext cx="1584325" cy="1584325"/>
          </a:xfrm>
          <a:prstGeom prst="ellipse">
            <a:avLst/>
          </a:prstGeom>
          <a:solidFill>
            <a:srgbClr val="FFC000"/>
          </a:solidFill>
          <a:ln w="28575">
            <a:solidFill>
              <a:schemeClr val="accent1">
                <a:lumMod val="9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GB" sz="1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</a:p>
        </p:txBody>
      </p:sp>
      <p:sp>
        <p:nvSpPr>
          <p:cNvPr id="12" name="4"/>
          <p:cNvSpPr>
            <a:spLocks noChangeArrowheads="1"/>
          </p:cNvSpPr>
          <p:nvPr/>
        </p:nvSpPr>
        <p:spPr bwMode="auto">
          <a:xfrm>
            <a:off x="9793647" y="4390635"/>
            <a:ext cx="1584325" cy="1584325"/>
          </a:xfrm>
          <a:prstGeom prst="ellipse">
            <a:avLst/>
          </a:prstGeom>
          <a:solidFill>
            <a:srgbClr val="FFC000"/>
          </a:solidFill>
          <a:ln w="28575">
            <a:solidFill>
              <a:schemeClr val="accent1">
                <a:lumMod val="9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GB" sz="1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</a:p>
        </p:txBody>
      </p:sp>
      <p:sp>
        <p:nvSpPr>
          <p:cNvPr id="13" name="3"/>
          <p:cNvSpPr>
            <a:spLocks noChangeArrowheads="1"/>
          </p:cNvSpPr>
          <p:nvPr/>
        </p:nvSpPr>
        <p:spPr bwMode="auto">
          <a:xfrm>
            <a:off x="9793647" y="4390635"/>
            <a:ext cx="1584325" cy="1584325"/>
          </a:xfrm>
          <a:prstGeom prst="ellipse">
            <a:avLst/>
          </a:prstGeom>
          <a:solidFill>
            <a:srgbClr val="FFC000"/>
          </a:solidFill>
          <a:ln w="28575">
            <a:solidFill>
              <a:schemeClr val="accent1">
                <a:lumMod val="9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GB" sz="1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</a:p>
        </p:txBody>
      </p:sp>
      <p:sp>
        <p:nvSpPr>
          <p:cNvPr id="14" name="2"/>
          <p:cNvSpPr>
            <a:spLocks noChangeArrowheads="1"/>
          </p:cNvSpPr>
          <p:nvPr/>
        </p:nvSpPr>
        <p:spPr bwMode="auto">
          <a:xfrm>
            <a:off x="9793647" y="4390635"/>
            <a:ext cx="1584325" cy="158432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accent1">
                <a:lumMod val="9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GB" sz="1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</p:txBody>
      </p:sp>
      <p:sp>
        <p:nvSpPr>
          <p:cNvPr id="15" name="1"/>
          <p:cNvSpPr>
            <a:spLocks noChangeArrowheads="1"/>
          </p:cNvSpPr>
          <p:nvPr/>
        </p:nvSpPr>
        <p:spPr bwMode="auto">
          <a:xfrm>
            <a:off x="9796822" y="4376348"/>
            <a:ext cx="1584325" cy="158432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accent1">
                <a:lumMod val="9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GB" sz="1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</a:p>
        </p:txBody>
      </p:sp>
      <p:sp>
        <p:nvSpPr>
          <p:cNvPr id="16" name="Oval 8"/>
          <p:cNvSpPr>
            <a:spLocks noChangeArrowheads="1"/>
          </p:cNvSpPr>
          <p:nvPr/>
        </p:nvSpPr>
        <p:spPr bwMode="auto">
          <a:xfrm>
            <a:off x="9793647" y="4390635"/>
            <a:ext cx="1584325" cy="158432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accent1">
                <a:lumMod val="9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sr-Cyrl-R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КРАЈ</a:t>
            </a:r>
            <a:endParaRPr lang="en-GB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Donut 16"/>
          <p:cNvSpPr/>
          <p:nvPr/>
        </p:nvSpPr>
        <p:spPr>
          <a:xfrm>
            <a:off x="9506309" y="4103298"/>
            <a:ext cx="2159000" cy="2160587"/>
          </a:xfrm>
          <a:prstGeom prst="donut">
            <a:avLst>
              <a:gd name="adj" fmla="val 12091"/>
            </a:avLst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sr-Latn-R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417942" y="803694"/>
            <a:ext cx="735611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НАГРАДНО ПИТАЊЕ !!!</a:t>
            </a:r>
            <a:endParaRPr lang="en-US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0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1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Метод ентропије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r-Cyrl-RS" dirty="0"/>
                  <a:t>Ентропија се може користити у одређивању тежина критеријума, тако што ће вредности алтернатива по критеријумима утицати на процену тежина.</a:t>
                </a:r>
              </a:p>
              <a:p>
                <a:r>
                  <a:rPr lang="sr-Cyrl-RS" b="1" dirty="0"/>
                  <a:t>1. корак – израчунавање релативних вредности алтернатива по критеријумима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Cyrl-R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sz="3200" b="1" i="1" smtClean="0"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sr-Latn-RS" sz="3200" b="1" i="1" smtClean="0">
                              <a:latin typeface="Cambria Math" panose="02040503050406030204" pitchFamily="18" charset="0"/>
                            </a:rPr>
                            <m:t>𝒊𝒋</m:t>
                          </m:r>
                        </m:sub>
                      </m:sSub>
                      <m:r>
                        <a:rPr lang="sr-Latn-RS" sz="32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sz="3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RS" sz="32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sz="32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sr-Latn-RS" sz="3200" b="1" i="1" smtClean="0">
                                  <a:latin typeface="Cambria Math" panose="02040503050406030204" pitchFamily="18" charset="0"/>
                                </a:rPr>
                                <m:t>𝒊𝒋</m:t>
                              </m:r>
                            </m:sub>
                          </m:sSub>
                        </m:num>
                        <m:den>
                          <m:nary>
                            <m:naryPr>
                              <m:chr m:val="∑"/>
                              <m:ctrlPr>
                                <a:rPr lang="sr-Latn-RS" sz="3200" b="1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sr-Latn-RS" sz="3200" b="1" i="1" smtClean="0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  <m:r>
                                <a:rPr lang="sr-Latn-RS" sz="3200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sr-Latn-RS" sz="32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sr-Latn-RS" sz="3200" b="1" i="1" smtClean="0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sr-Latn-RS" sz="32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RS" sz="32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sr-Latn-RS" sz="3200" b="1" i="1" smtClean="0">
                                      <a:latin typeface="Cambria Math" panose="02040503050406030204" pitchFamily="18" charset="0"/>
                                    </a:rPr>
                                    <m:t>𝒊𝒋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</m:oMath>
                  </m:oMathPara>
                </a14:m>
                <a:endParaRPr lang="sr-Cyrl-RS" sz="3200" b="1" dirty="0"/>
              </a:p>
              <a:p>
                <a:r>
                  <a:rPr lang="sr-Cyrl-RS" dirty="0"/>
                  <a:t>Израчунавање релативних вредности врши се за сваки критеријум.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 cstate="print"/>
                <a:stretch>
                  <a:fillRect l="-1043" t="-2381" r="-1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276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Метод ентропије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r-Cyrl-RS" b="1" dirty="0"/>
                  <a:t>2. корак – израчунавање вредности ентропија за сваки критеријум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1" i="1" smtClean="0"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sr-Latn-RS" b="1" i="1" smtClean="0">
                              <a:latin typeface="Cambria Math" panose="02040503050406030204" pitchFamily="18" charset="0"/>
                            </a:rPr>
                            <m:t>𝒋</m:t>
                          </m:r>
                        </m:sub>
                      </m:sSub>
                      <m:r>
                        <a:rPr lang="sr-Latn-RS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sr-Latn-R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𝜺</m:t>
                      </m:r>
                      <m:r>
                        <a:rPr lang="sr-Latn-R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∗</m:t>
                      </m:r>
                      <m:nary>
                        <m:naryPr>
                          <m:chr m:val="∑"/>
                          <m:ctrlPr>
                            <a:rPr lang="sr-Latn-R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sr-Latn-R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𝒊</m:t>
                          </m:r>
                          <m:r>
                            <a:rPr lang="sr-Latn-R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sr-Latn-R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sr-Latn-R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</m:sup>
                        <m:e>
                          <m:sSub>
                            <m:sSubPr>
                              <m:ctrlPr>
                                <a:rPr lang="sr-Latn-RS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sr-Latn-RS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𝒊𝒋</m:t>
                              </m:r>
                            </m:sub>
                          </m:sSub>
                          <m:r>
                            <a:rPr lang="sr-Latn-R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∗</m:t>
                          </m:r>
                          <m:r>
                            <a:rPr lang="sr-Latn-R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𝒍𝒏</m:t>
                          </m:r>
                        </m:e>
                      </m:nary>
                      <m:sSub>
                        <m:sSubPr>
                          <m:ctrlPr>
                            <a:rPr lang="sr-Latn-R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sr-Latn-R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sr-Latn-R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𝒊𝒋</m:t>
                          </m:r>
                        </m:sub>
                      </m:sSub>
                      <m:r>
                        <a:rPr lang="sr-Latn-R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sr-Latn-RS" b="1" dirty="0">
                  <a:ea typeface="Cambria Math" panose="02040503050406030204" pitchFamily="18" charset="0"/>
                </a:endParaRPr>
              </a:p>
              <a:p>
                <a:r>
                  <a:rPr lang="sr-Cyrl-RS" dirty="0"/>
                  <a:t>Вредност </a:t>
                </a:r>
                <a:r>
                  <a:rPr lang="el-GR" b="1" dirty="0"/>
                  <a:t>ε</a:t>
                </a:r>
                <a:r>
                  <a:rPr lang="sr-Cyrl-RS" dirty="0"/>
                  <a:t> се израчунава: </a:t>
                </a:r>
                <a14:m>
                  <m:oMath xmlns:m="http://schemas.openxmlformats.org/officeDocument/2006/math">
                    <m:r>
                      <a:rPr lang="sr-Cyrl-R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𝜺</m:t>
                    </m:r>
                    <m:r>
                      <a:rPr lang="sr-Latn-R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R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R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sr-Latn-RS" b="1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𝐥𝐧</m:t>
                        </m:r>
                        <m:r>
                          <a:rPr lang="sr-Latn-R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⁡(</m:t>
                        </m:r>
                        <m:r>
                          <a:rPr lang="sr-Latn-R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</m:t>
                        </m:r>
                        <m:r>
                          <a:rPr lang="sr-Latn-R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sr-Latn-RS" b="1" dirty="0"/>
              </a:p>
              <a:p>
                <a:r>
                  <a:rPr lang="sr-Cyrl-RS" dirty="0"/>
                  <a:t>Вредност </a:t>
                </a:r>
                <a:r>
                  <a:rPr lang="sr-Latn-RS" b="1" dirty="0"/>
                  <a:t>m</a:t>
                </a:r>
                <a:r>
                  <a:rPr lang="sr-Latn-RS" dirty="0"/>
                  <a:t> </a:t>
                </a:r>
                <a:r>
                  <a:rPr lang="sr-Cyrl-RS" dirty="0"/>
                  <a:t>представља број алтернатива</a:t>
                </a:r>
              </a:p>
              <a:p>
                <a:r>
                  <a:rPr lang="sr-Cyrl-RS" dirty="0"/>
                  <a:t>Вредност </a:t>
                </a:r>
                <a:r>
                  <a:rPr lang="sr-Cyrl-RS" b="1" dirty="0"/>
                  <a:t>Е</a:t>
                </a:r>
                <a:r>
                  <a:rPr lang="sr-Cyrl-RS" dirty="0"/>
                  <a:t> се креће од 0 до 1.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 cstate="print"/>
                <a:stretch>
                  <a:fillRect l="-1043" t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3274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Метод ентропије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r-Cyrl-RS" b="1" dirty="0"/>
                  <a:t>3. корак – израчунавање степена </a:t>
                </a:r>
                <a:r>
                  <a:rPr lang="sr-Cyrl-RS" b="1" dirty="0" err="1"/>
                  <a:t>диверзификације</a:t>
                </a:r>
                <a:endParaRPr lang="sr-Cyrl-RS" b="1" dirty="0"/>
              </a:p>
              <a:p>
                <a:r>
                  <a:rPr lang="sr-Cyrl-RS" dirty="0"/>
                  <a:t>Степен </a:t>
                </a:r>
                <a:r>
                  <a:rPr lang="sr-Cyrl-RS" dirty="0" err="1"/>
                  <a:t>диверзификације</a:t>
                </a:r>
                <a:r>
                  <a:rPr lang="sr-Cyrl-RS" dirty="0"/>
                  <a:t> је </a:t>
                </a:r>
                <a:r>
                  <a:rPr lang="sr-Cyrl-RS" dirty="0" err="1"/>
                  <a:t>комплемент</a:t>
                </a:r>
                <a:r>
                  <a:rPr lang="sr-Cyrl-RS" dirty="0"/>
                  <a:t> ентропије.</a:t>
                </a:r>
              </a:p>
              <a:p>
                <a:pPr marL="0" indent="0">
                  <a:buNone/>
                </a:pPr>
                <a:endParaRPr lang="sr-Latn-RS" sz="600" b="1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  <m:sub>
                          <m:r>
                            <a:rPr lang="sr-Latn-RS" b="1" i="1" smtClean="0">
                              <a:latin typeface="Cambria Math" panose="02040503050406030204" pitchFamily="18" charset="0"/>
                            </a:rPr>
                            <m:t>𝒋</m:t>
                          </m:r>
                        </m:sub>
                      </m:sSub>
                      <m:r>
                        <a:rPr lang="sr-Latn-RS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sr-Latn-RS" b="1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R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1" i="1" smtClean="0"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sr-Latn-RS" b="1" i="1" smtClean="0">
                              <a:latin typeface="Cambria Math" panose="02040503050406030204" pitchFamily="18" charset="0"/>
                            </a:rPr>
                            <m:t>𝒋</m:t>
                          </m:r>
                        </m:sub>
                      </m:sSub>
                    </m:oMath>
                  </m:oMathPara>
                </a14:m>
                <a:endParaRPr lang="sr-Latn-RS" b="1" dirty="0"/>
              </a:p>
              <a:p>
                <a:r>
                  <a:rPr lang="sr-Latn-RS" b="1" dirty="0"/>
                  <a:t>4. </a:t>
                </a:r>
                <a:r>
                  <a:rPr lang="sr-Cyrl-RS" b="1" dirty="0"/>
                  <a:t>корак – израчунавање тежинских коефицијената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RS" b="1" i="1" smtClean="0"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sr-Latn-RS" b="1" i="1" smtClean="0">
                              <a:latin typeface="Cambria Math" panose="02040503050406030204" pitchFamily="18" charset="0"/>
                            </a:rPr>
                            <m:t>𝒋</m:t>
                          </m:r>
                        </m:sub>
                        <m:sup>
                          <m:r>
                            <a:rPr lang="sr-Latn-RS" b="1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  <m:r>
                        <a:rPr lang="sr-Cyrl-RS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R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Cyrl-RS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b="1" i="1" smtClean="0"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</m:e>
                            <m:sub>
                              <m:r>
                                <a:rPr lang="sr-Latn-RS" b="1" i="1" smtClean="0"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</m:sub>
                          </m:sSub>
                        </m:num>
                        <m:den>
                          <m:nary>
                            <m:naryPr>
                              <m:chr m:val="∑"/>
                              <m:ctrlPr>
                                <a:rPr lang="sr-Cyrl-RS" b="1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sr-Latn-RS" b="1" i="1" smtClean="0"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  <m:r>
                                <a:rPr lang="sr-Latn-R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sr-Latn-RS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sr-Latn-RS" b="1" i="1" smtClean="0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sr-Cyrl-R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RS" b="1" i="1" smtClean="0">
                                      <a:latin typeface="Cambria Math" panose="02040503050406030204" pitchFamily="18" charset="0"/>
                                    </a:rPr>
                                    <m:t>𝒅</m:t>
                                  </m:r>
                                </m:e>
                                <m:sub>
                                  <m:r>
                                    <a:rPr lang="sr-Latn-RS" b="1" i="1" smtClean="0">
                                      <a:latin typeface="Cambria Math" panose="02040503050406030204" pitchFamily="18" charset="0"/>
                                    </a:rPr>
                                    <m:t>𝒋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</m:oMath>
                  </m:oMathPara>
                </a14:m>
                <a:endParaRPr lang="sr-Latn-RS" b="1" dirty="0"/>
              </a:p>
              <a:p>
                <a:r>
                  <a:rPr lang="sr-Cyrl-RS" dirty="0"/>
                  <a:t>Тежине су директно пропорционалне степену </a:t>
                </a:r>
                <a:r>
                  <a:rPr lang="sr-Cyrl-RS" dirty="0" err="1"/>
                  <a:t>диверзификације</a:t>
                </a:r>
                <a:r>
                  <a:rPr lang="sr-Cyrl-RS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 cstate="print"/>
                <a:stretch>
                  <a:fillRect l="-1043" t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526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Метод ентропије</a:t>
            </a:r>
            <a:endParaRPr lang="en-US" dirty="0"/>
          </a:p>
        </p:txBody>
      </p:sp>
      <p:sp>
        <p:nvSpPr>
          <p:cNvPr id="3" name="Content Placeholder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blipFill rotWithShape="0">
            <a:blip r:embed="rId2" cstate="print"/>
            <a:stretch>
              <a:fillRect l="-1043" t="-2381" r="-638"/>
            </a:stretch>
          </a:blipFill>
        </p:spPr>
        <p:txBody>
          <a:bodyPr/>
          <a:lstStyle/>
          <a:p>
            <a:r>
              <a:rPr lang="en-US" dirty="0">
                <a:noFill/>
                <a:latin typeface="+mj-lt"/>
              </a:rPr>
              <a:t> 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142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Практичан пример</a:t>
            </a:r>
            <a:r>
              <a:rPr lang="sr-Latn-RS" dirty="0"/>
              <a:t> 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/>
              <a:t>Израчунати објективне вредности тежинских коефицијената применом методе ентропије.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6026641"/>
              </p:ext>
            </p:extLst>
          </p:nvPr>
        </p:nvGraphicFramePr>
        <p:xfrm>
          <a:off x="996211" y="2817517"/>
          <a:ext cx="8626400" cy="328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47200">
                <a:tc>
                  <a:txBody>
                    <a:bodyPr/>
                    <a:lstStyle/>
                    <a:p>
                      <a:pPr algn="l"/>
                      <a:r>
                        <a:rPr lang="sr-Cyrl-RS" sz="2400" dirty="0"/>
                        <a:t>Алтернативе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CS" sz="1800" b="0" i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Снага мотора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RS" sz="1800" b="0" i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Max </a:t>
                      </a:r>
                      <a:r>
                        <a:rPr lang="sr-Cyrl-RS" sz="1800" b="0" i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брзина</a:t>
                      </a:r>
                      <a:endParaRPr lang="sr-Cyrl-CS" sz="1800" b="0" i="1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800" b="0" i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Полетање (</a:t>
                      </a:r>
                      <a:r>
                        <a:rPr lang="sr-Latn-RS" sz="1800" b="0" i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m)</a:t>
                      </a:r>
                      <a:endParaRPr lang="en-US" sz="1800" b="0" i="1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800" b="0" i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Слетање</a:t>
                      </a:r>
                      <a:r>
                        <a:rPr lang="sr-Cyrl-RS" sz="1800" b="0" i="1" u="none" strike="noStrike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(</a:t>
                      </a:r>
                      <a:r>
                        <a:rPr lang="sr-Latn-RS" sz="1800" b="0" i="1" u="none" strike="noStrike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</a:t>
                      </a:r>
                      <a:r>
                        <a:rPr lang="sr-Cyrl-RS" sz="1800" b="0" i="1" u="none" strike="noStrike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sr-Cyrl-CS" sz="1800" b="0" i="1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7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Cessna 120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460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7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Commander 112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680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7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Piper PA-23 C Aztec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860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7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Beechcraft 55 Baron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1250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7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Mooney TLS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Практичан пример</a:t>
            </a:r>
            <a:r>
              <a:rPr lang="sr-Latn-RS" dirty="0"/>
              <a:t> 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b="1" dirty="0"/>
              <a:t>1. корак</a:t>
            </a:r>
            <a:r>
              <a:rPr lang="sr-Latn-RS" b="1" dirty="0"/>
              <a:t> – </a:t>
            </a:r>
            <a:r>
              <a:rPr lang="sr-Cyrl-RS" b="1" dirty="0"/>
              <a:t>израчунавање релативних вредности алтернатива по критеријумима</a:t>
            </a:r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6026641"/>
              </p:ext>
            </p:extLst>
          </p:nvPr>
        </p:nvGraphicFramePr>
        <p:xfrm>
          <a:off x="996211" y="2817517"/>
          <a:ext cx="8626400" cy="328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47200">
                <a:tc>
                  <a:txBody>
                    <a:bodyPr/>
                    <a:lstStyle/>
                    <a:p>
                      <a:pPr algn="l"/>
                      <a:r>
                        <a:rPr lang="sr-Cyrl-RS" sz="2400" dirty="0"/>
                        <a:t>Алтернативе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CS" sz="1800" b="0" i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Снага мотора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RS" sz="1800" b="0" i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Max </a:t>
                      </a:r>
                      <a:r>
                        <a:rPr lang="sr-Cyrl-RS" sz="1800" b="0" i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брзина</a:t>
                      </a:r>
                      <a:endParaRPr lang="sr-Cyrl-CS" sz="1800" b="0" i="1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800" b="0" i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Полетање (</a:t>
                      </a:r>
                      <a:r>
                        <a:rPr lang="sr-Latn-RS" sz="1800" b="0" i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m)</a:t>
                      </a:r>
                      <a:endParaRPr lang="en-US" sz="1800" b="0" i="1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800" b="0" i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Слетање</a:t>
                      </a:r>
                      <a:r>
                        <a:rPr lang="sr-Cyrl-RS" sz="1800" b="0" i="1" u="none" strike="noStrike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(</a:t>
                      </a:r>
                      <a:r>
                        <a:rPr lang="sr-Latn-RS" sz="1800" b="0" i="1" u="none" strike="noStrike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</a:t>
                      </a:r>
                      <a:r>
                        <a:rPr lang="sr-Cyrl-RS" sz="1800" b="0" i="1" u="none" strike="noStrike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sr-Cyrl-CS" sz="1800" b="0" i="1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7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Cessna 120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0,118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0,139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0,103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7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Commander 112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0,188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0,173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0,188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0,153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7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Piper PA-23 C Aztec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0,175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0,193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7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Beechcraft 55 Baron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0,281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7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Mooney TLS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0,270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2319</TotalTime>
  <Words>564</Words>
  <Application>Microsoft Office PowerPoint</Application>
  <PresentationFormat>Widescreen</PresentationFormat>
  <Paragraphs>212</Paragraphs>
  <Slides>13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Cambria Math</vt:lpstr>
      <vt:lpstr>Times New Roman</vt:lpstr>
      <vt:lpstr>Office Theme</vt:lpstr>
      <vt:lpstr>Израчунавање тежина критеријума применом методе ентропије</vt:lpstr>
      <vt:lpstr>Шта је ентропија?</vt:lpstr>
      <vt:lpstr>PowerPoint Presentation</vt:lpstr>
      <vt:lpstr>Метод ентропије</vt:lpstr>
      <vt:lpstr>Метод ентропије</vt:lpstr>
      <vt:lpstr>Метод ентропије</vt:lpstr>
      <vt:lpstr>Метод ентропије</vt:lpstr>
      <vt:lpstr>Практичан пример W</vt:lpstr>
      <vt:lpstr>Практичан пример W</vt:lpstr>
      <vt:lpstr>Практичан пример W</vt:lpstr>
      <vt:lpstr>Практичан пример са субјективним W</vt:lpstr>
      <vt:lpstr>Практичан пример са субјективним W</vt:lpstr>
      <vt:lpstr>Практичан пример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Доношење одлука применом SAW методе</dc:title>
  <dc:creator>Djordje Petrovic</dc:creator>
  <cp:lastModifiedBy>MRB</cp:lastModifiedBy>
  <cp:revision>102</cp:revision>
  <dcterms:created xsi:type="dcterms:W3CDTF">2017-11-27T19:03:57Z</dcterms:created>
  <dcterms:modified xsi:type="dcterms:W3CDTF">2026-01-12T08:47:56Z</dcterms:modified>
</cp:coreProperties>
</file>