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33"/>
  </p:handoutMasterIdLst>
  <p:sldIdLst>
    <p:sldId id="380" r:id="rId2"/>
    <p:sldId id="366" r:id="rId3"/>
    <p:sldId id="381" r:id="rId4"/>
    <p:sldId id="382" r:id="rId5"/>
    <p:sldId id="383" r:id="rId6"/>
    <p:sldId id="374" r:id="rId7"/>
    <p:sldId id="395" r:id="rId8"/>
    <p:sldId id="397" r:id="rId9"/>
    <p:sldId id="396" r:id="rId10"/>
    <p:sldId id="398" r:id="rId11"/>
    <p:sldId id="399" r:id="rId12"/>
    <p:sldId id="400" r:id="rId13"/>
    <p:sldId id="394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F4F2"/>
    <a:srgbClr val="CC0000"/>
    <a:srgbClr val="EAF0AE"/>
    <a:srgbClr val="336699"/>
    <a:srgbClr val="003399"/>
    <a:srgbClr val="3366CC"/>
    <a:srgbClr val="008080"/>
    <a:srgbClr val="AA6AAC"/>
    <a:srgbClr val="C65085"/>
    <a:srgbClr val="C74F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864" y="7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F4FE7-F213-480A-96D7-42A60D7034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338A5-EE8F-415A-A544-1486FE760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B95C-A0BB-4B97-9C4C-E6D13D016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A59F-186E-47B7-9631-96E8A9174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3EF2-FC27-4426-AFB0-4A7EB1126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07BF9-7CCC-451B-993B-D614EE9EA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4087A-9D38-4FF7-98D8-537F71EA5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0AF18-9797-4B15-8070-E74C9406E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EAAE5-DB77-493D-B1DE-10F4BC5EA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C6DAF-821C-4A79-9BFB-107B39915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99FCB-AAC0-4DCE-88DF-476FE587C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5D1F6-36C6-4759-A11F-2C087C189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96478-836F-4CCF-B56C-9B3F131C2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9633B-7D4C-4CB1-BB63-445FEEA9BA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 smtClean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r>
              <a:rPr lang="sr-Cyrl-RS" sz="3200" b="1" dirty="0" smtClean="0">
                <a:solidFill>
                  <a:srgbClr val="336699"/>
                </a:solidFill>
              </a:rPr>
              <a:t>АНАЛИЗА УТИЦАЈА САОБРАЋАЈА НА УЛИЦУ</a:t>
            </a: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928670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00034" y="1142984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У стварним условима физичка препрека је фасада зграде и сва истраживања почињу од </a:t>
            </a:r>
            <a:r>
              <a:rPr lang="sr-Cyrl-RS" sz="2400" b="1" dirty="0" smtClean="0"/>
              <a:t>положаја изолованог објекта у односу на подужну осу улице</a:t>
            </a:r>
            <a:r>
              <a:rPr lang="sr-Cyrl-RS" sz="2400" dirty="0" smtClean="0"/>
              <a:t>, </a:t>
            </a:r>
            <a:r>
              <a:rPr lang="sr-Cyrl-RS" sz="2400" b="1" dirty="0" smtClean="0">
                <a:solidFill>
                  <a:srgbClr val="FF0000"/>
                </a:solidFill>
              </a:rPr>
              <a:t>УПРАВНОГ И ПАРАЛЕЛНОГ</a:t>
            </a:r>
            <a:r>
              <a:rPr lang="sr-Cyrl-R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У првом случају (управни положај)</a:t>
            </a:r>
            <a:r>
              <a:rPr lang="sr-Cyrl-RS" sz="2400" b="1" dirty="0" smtClean="0"/>
              <a:t> ниво буке на бочним фасадама је увек нижи за (</a:t>
            </a:r>
            <a:r>
              <a:rPr lang="en-US" sz="2400" b="1" dirty="0" smtClean="0">
                <a:solidFill>
                  <a:srgbClr val="00B050"/>
                </a:solidFill>
              </a:rPr>
              <a:t>L-3</a:t>
            </a:r>
            <a:r>
              <a:rPr lang="sr-Cyrl-RS" sz="2400" b="1" dirty="0" smtClean="0"/>
              <a:t>)</a:t>
            </a:r>
            <a:r>
              <a:rPr lang="sr-Cyrl-RS" sz="2400" dirty="0" smtClean="0"/>
              <a:t>, односно знатно </a:t>
            </a:r>
            <a:r>
              <a:rPr lang="sr-Cyrl-RS" sz="2400" b="1" dirty="0" smtClean="0"/>
              <a:t>нижи на задњој фасади у другом случају за (</a:t>
            </a:r>
            <a:r>
              <a:rPr lang="en-US" sz="2400" b="1" dirty="0" smtClean="0">
                <a:solidFill>
                  <a:srgbClr val="00B050"/>
                </a:solidFill>
              </a:rPr>
              <a:t>L-</a:t>
            </a:r>
            <a:r>
              <a:rPr lang="sr-Cyrl-RS" sz="2400" b="1" dirty="0" smtClean="0">
                <a:solidFill>
                  <a:srgbClr val="00B050"/>
                </a:solidFill>
              </a:rPr>
              <a:t>10</a:t>
            </a:r>
            <a:r>
              <a:rPr lang="sr-Cyrl-RS" sz="2400" b="1" dirty="0" smtClean="0"/>
              <a:t>) </a:t>
            </a:r>
            <a:r>
              <a:rPr lang="sr-Cyrl-RS" sz="2400" dirty="0" smtClean="0"/>
              <a:t>у односу на еквивалентни ниво буке </a:t>
            </a:r>
            <a:r>
              <a:rPr lang="en-US" sz="2400" b="1" dirty="0" smtClean="0"/>
              <a:t>L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изражен у </a:t>
            </a:r>
            <a:r>
              <a:rPr lang="en-US" sz="2400" dirty="0" smtClean="0"/>
              <a:t>dB (A)</a:t>
            </a:r>
            <a:r>
              <a:rPr lang="sr-Latn-RS" sz="2400" dirty="0" smtClean="0"/>
              <a:t> </a:t>
            </a:r>
            <a:r>
              <a:rPr lang="sr-Cyrl-RS" sz="2400" b="1" dirty="0" smtClean="0"/>
              <a:t>на</a:t>
            </a:r>
            <a:r>
              <a:rPr lang="sr-Cyrl-RS" sz="2400" dirty="0" smtClean="0"/>
              <a:t> </a:t>
            </a:r>
            <a:r>
              <a:rPr lang="sr-Cyrl-RS" sz="2400" b="1" dirty="0" smtClean="0"/>
              <a:t>фасади директно изложеној буци са улице</a:t>
            </a:r>
            <a:r>
              <a:rPr lang="sr-Cyrl-RS" sz="2400" dirty="0" smtClean="0"/>
              <a:t>.</a:t>
            </a:r>
            <a:endParaRPr lang="sr-Cyrl-BA" sz="24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00570"/>
            <a:ext cx="860425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928670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357158" y="1071546"/>
            <a:ext cx="85011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 улицама </a:t>
            </a:r>
            <a:r>
              <a:rPr lang="sr-Cyrl-RS" sz="2400" b="1" dirty="0" smtClean="0"/>
              <a:t>кањонског типа </a:t>
            </a:r>
            <a:r>
              <a:rPr lang="sr-Cyrl-RS" sz="2400" dirty="0" smtClean="0"/>
              <a:t>ситуација је другачија, јер се </a:t>
            </a:r>
            <a:r>
              <a:rPr lang="sr-Cyrl-RS" sz="2400" b="1" dirty="0" smtClean="0"/>
              <a:t>улица</a:t>
            </a:r>
            <a:r>
              <a:rPr lang="sr-Cyrl-RS" sz="2400" dirty="0" smtClean="0"/>
              <a:t> понаша као са </a:t>
            </a:r>
            <a:r>
              <a:rPr lang="sr-Cyrl-RS" sz="2400" b="1" dirty="0" smtClean="0">
                <a:solidFill>
                  <a:srgbClr val="FF0000"/>
                </a:solidFill>
              </a:rPr>
              <a:t>три стране затворен простор </a:t>
            </a:r>
            <a:r>
              <a:rPr lang="sr-Cyrl-RS" sz="2400" dirty="0" smtClean="0"/>
              <a:t>у коме владају сложене акустичне појаве.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Јавља се дифузна бука као последица мултипликоване рефлексије звука који се шири дуж целе улице иако ниво звучне снаге опада после сваког наиласка возила на препреку.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Појава више возила или саобраћајног тока изазива и “какафонију”, тј. </a:t>
            </a:r>
            <a:r>
              <a:rPr lang="sr-Cyrl-BA" sz="2400" dirty="0" smtClean="0"/>
              <a:t>м</a:t>
            </a:r>
            <a:r>
              <a:rPr lang="sr-Cyrl-RS" sz="2400" dirty="0" smtClean="0"/>
              <a:t>ешање звукова из свих могућих осталих (комуналних) извора стварајући на тај начин често неподношљиве услове за дужи боравак на улици.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928670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77247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28662" y="4929198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Попречно простирање буке</a:t>
            </a:r>
            <a:endParaRPr lang="sr-Cyrl-B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4929198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Подужно простирање буке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 </a:t>
            </a:r>
            <a:r>
              <a:rPr lang="mk-MK" sz="3200" b="1" dirty="0" smtClean="0">
                <a:solidFill>
                  <a:srgbClr val="336699"/>
                </a:solidFill>
              </a:rPr>
              <a:t>– 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214422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Специфичност имисије саобраћајне буке се огледа у самом </a:t>
            </a:r>
            <a:r>
              <a:rPr lang="sr-Cyrl-RS" sz="2400" b="1" dirty="0" smtClean="0">
                <a:solidFill>
                  <a:srgbClr val="FF0000"/>
                </a:solidFill>
              </a:rPr>
              <a:t>трајању</a:t>
            </a:r>
            <a:r>
              <a:rPr lang="sr-Cyrl-RS" sz="2400" dirty="0" smtClean="0"/>
              <a:t> које зависи од </a:t>
            </a:r>
            <a:r>
              <a:rPr lang="sr-Cyrl-RS" sz="2400" b="1" dirty="0" smtClean="0"/>
              <a:t>РАДА</a:t>
            </a:r>
            <a:r>
              <a:rPr lang="sr-Cyrl-RS" sz="2400" dirty="0" smtClean="0"/>
              <a:t> и </a:t>
            </a:r>
            <a:r>
              <a:rPr lang="sr-Cyrl-RS" sz="2400" b="1" dirty="0" smtClean="0"/>
              <a:t>КРЕТАЊА</a:t>
            </a:r>
            <a:r>
              <a:rPr lang="sr-Cyrl-RS" sz="2400" dirty="0" smtClean="0"/>
              <a:t> саобраћајног тока (или возила) а по престанку емитовања исчезава без </a:t>
            </a:r>
            <a:r>
              <a:rPr lang="sr-Cyrl-RS" sz="2400" b="1" dirty="0" smtClean="0"/>
              <a:t>ЗАДРЖАВАЊА</a:t>
            </a:r>
            <a:r>
              <a:rPr lang="sr-Cyrl-RS" sz="2400" dirty="0" smtClean="0"/>
              <a:t> и </a:t>
            </a:r>
            <a:r>
              <a:rPr lang="sr-Cyrl-RS" sz="2400" b="1" dirty="0" smtClean="0"/>
              <a:t>КУМУЛИРАЊА</a:t>
            </a:r>
            <a:r>
              <a:rPr lang="sr-Cyrl-R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Ниво буке је увек само једно одређено, тренутно стање, тако да је моделирање имисије сложен поступак и у фази мерења инструментима и у формирању математичких модела где је неопходно утврдити понашање што већег броја чинилаца ЕМИСИЈЕ и ТРАНСФОРМАЦИЈЕ.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ИМИСИОНИ ниво буке на сваком мерном месту у улици је садржан у природним својствима уграђеног материјала у објекте и у саму улицу!</a:t>
            </a:r>
            <a:endParaRPr lang="sr-Cyrl-B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 </a:t>
            </a:r>
            <a:r>
              <a:rPr lang="mk-MK" sz="3200" b="1" dirty="0" smtClean="0">
                <a:solidFill>
                  <a:srgbClr val="336699"/>
                </a:solidFill>
              </a:rPr>
              <a:t>– 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00108"/>
            <a:ext cx="871540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Акустичне особине сваког од материјала уграђеног у улицу и објекте су различите па је скоро немогуће добити исту звучну слику и у улицама ПРИБЛИЖНЕ ГЕОМЕТРИЈЕ и ИСТОГ САОБРАЋАЈНОГ ОПТЕРЕЋЕЊА.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Зато је веома важно за одређивање ИМИСИЈЕ буке узети у прорачун АКУСТИЧНА СВОЈСТВА УГРАЂЕНОГ МАТЕРИЈАЛА, ПОСЕБНО ОНОГ ЗА </a:t>
            </a:r>
            <a:r>
              <a:rPr lang="sr-Cyrl-BA" sz="2400" dirty="0" smtClean="0"/>
              <a:t>И</a:t>
            </a:r>
            <a:r>
              <a:rPr lang="sr-Cyrl-RS" sz="2400" dirty="0" smtClean="0"/>
              <a:t>ЗРАДУ ФАСАДА!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За поступак утврђивања ОЧЕКИВАНОГ НИВОА БУКЕ, сви материјали су сврстани у три основне зоне проводљивости, и то:</a:t>
            </a:r>
          </a:p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b="1" dirty="0" smtClean="0"/>
              <a:t>к</a:t>
            </a:r>
            <a:r>
              <a:rPr lang="sr-Cyrl-RS" sz="2400" b="1" dirty="0" smtClean="0"/>
              <a:t>оји апсорбују звук</a:t>
            </a:r>
          </a:p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b="1" dirty="0" smtClean="0"/>
              <a:t>к</a:t>
            </a:r>
            <a:r>
              <a:rPr lang="sr-Cyrl-RS" sz="2400" b="1" dirty="0" smtClean="0"/>
              <a:t>оји делимично апсорбују звук</a:t>
            </a:r>
          </a:p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b="1" dirty="0" smtClean="0"/>
              <a:t>к</a:t>
            </a:r>
            <a:r>
              <a:rPr lang="sr-Cyrl-RS" sz="2400" b="1" dirty="0" smtClean="0"/>
              <a:t>оји рефлектују звук са свим последичним ефектима</a:t>
            </a:r>
            <a:endParaRPr lang="sr-Cyrl-B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 </a:t>
            </a:r>
            <a:r>
              <a:rPr lang="mk-MK" sz="3200" b="1" dirty="0" smtClean="0">
                <a:solidFill>
                  <a:srgbClr val="336699"/>
                </a:solidFill>
              </a:rPr>
              <a:t>– 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Због претходних чињеница, посебно деликатан процес моделирања буке је у улицама </a:t>
            </a:r>
            <a:r>
              <a:rPr lang="sr-Cyrl-RS" sz="2400" b="1" dirty="0" smtClean="0"/>
              <a:t>кањонског типа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 Уз стално променљив емисиони ниво буке са улице (и по притиску и по фреквенцијама) уграђени материјал са својим звучним особинама МЕЊА рефлектована својства таласа тако да у одређеним условима саобраћаја (појавом тешких возила и трамваја) може доћи и до РЕЗОНАНЦИЈЕ, при чему се вибрације преносе у затворене просторе.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b="1" dirty="0" smtClean="0"/>
              <a:t> Закључни корак у моделирању имисије буке је утврђивање УГРОЖЕНОГ ПОДРУЧЈА.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Полази се од прорачуна дуж свих страна стамбених блокова на растојању од 100 метара лево и десно од средине улице</a:t>
            </a:r>
            <a:endParaRPr lang="sr-Cyrl-B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 </a:t>
            </a:r>
            <a:r>
              <a:rPr lang="mk-MK" sz="3200" b="1" dirty="0" smtClean="0">
                <a:solidFill>
                  <a:srgbClr val="336699"/>
                </a:solidFill>
              </a:rPr>
              <a:t>– 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>
                <a:solidFill>
                  <a:srgbClr val="FF0000"/>
                </a:solidFill>
              </a:rPr>
              <a:t>Гранична имисиона вредност буке се утврђује директно на озвученој фасади</a:t>
            </a:r>
            <a:r>
              <a:rPr lang="sr-Cyrl-R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Ако дуж улице постоје звучне баријере (заштитне ограде или зеленило) у прорачун се уврштавају фактори смањења емисије од стране извора.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Сумарни имисиони ниво буке дуж стране улице треба да обухвати и додатну буку из праваца који се укрштају са референтним јер се ти звучни нивои премештају и као такви региструју.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Основно мерило сметњи од буке је ДОЗВОЉЕНИ ИМИСИОНИ НИВО законски одређен за период дан/ноћ у односу на врсту околине!</a:t>
            </a:r>
            <a:endParaRPr lang="sr-Cyrl-B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 </a:t>
            </a:r>
            <a:r>
              <a:rPr lang="mk-MK" sz="3200" b="1" dirty="0" smtClean="0">
                <a:solidFill>
                  <a:srgbClr val="336699"/>
                </a:solidFill>
              </a:rPr>
              <a:t>– 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857364"/>
            <a:ext cx="66373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sr-Cyrl-RS" sz="3200" b="1" dirty="0" smtClean="0">
                <a:solidFill>
                  <a:srgbClr val="336699"/>
                </a:solidFill>
              </a:rPr>
              <a:t>6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</a:t>
            </a:r>
            <a:r>
              <a:rPr lang="sr-Cyrl-RS" sz="3200" b="1" dirty="0" smtClean="0">
                <a:solidFill>
                  <a:srgbClr val="336699"/>
                </a:solidFill>
              </a:rPr>
              <a:t>ЕЊЕ ТЛА И ПОДЗЕМНИХ ВОДА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Значај овог критеријума је неоправдано умањен делом због притајеног испољавања у односу на друге (загађење ваздуха, бука), а најчешће због тешкоћа одређивања утицаја дејства на нивоу индикатора.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Саобраћај у градским улицама, сврстан у расути извор загађивања на тло и подземне воде делује присутношћу великог броја штетних агенаса.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То су пре свега: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dirty="0" smtClean="0"/>
              <a:t>У кретању возила, к</a:t>
            </a:r>
            <a:r>
              <a:rPr lang="sr-Cyrl-RS" sz="2400" dirty="0" smtClean="0"/>
              <a:t>оличине издувних гасова које преко киселих киша канализацијом доспевају у тло и воде (поршинске и подземне)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dirty="0" smtClean="0"/>
              <a:t>У</a:t>
            </a:r>
            <a:r>
              <a:rPr lang="sr-Cyrl-RS" sz="2400" dirty="0" smtClean="0"/>
              <a:t> мировању, количине расутих и разливајућих материја (разни чврсти отпаци, мазива, гориво и сл.)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УТИЦАЈ НА АУТОМОБИЛСКИ КОНФЛИКТ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Наслеђени систем путне мреже не задовољава потребе према моторном саобраћају у погледу ДИСПОЗИЦИЈЕ, ПОПРЕЧНИХ ПРОФИЛА и КООРДИНАЦИЈЕ ЗГРАДА у односу на саобраћај који привлачи.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Постојећи и новоизграђени објекти најчешће имају улаз директно са улице што је недостатком простора за паркирање возила узрок настајања </a:t>
            </a:r>
            <a:r>
              <a:rPr lang="sr-Cyrl-RS" sz="2400" b="1" dirty="0" smtClean="0"/>
              <a:t>загушења у саобраћају </a:t>
            </a:r>
            <a:r>
              <a:rPr lang="sr-Cyrl-RS" sz="2400" dirty="0" smtClean="0"/>
              <a:t>које прелази у сопствено ометање по свим параметрима оцене функционисања, тако да је приступачност зони и објектима на улици отежана.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b="1" dirty="0" smtClean="0"/>
              <a:t> </a:t>
            </a:r>
            <a:r>
              <a:rPr lang="sr-Cyrl-RS" sz="2400" dirty="0" smtClean="0"/>
              <a:t>Аутомобилском конфликту на градским улицама су </a:t>
            </a:r>
            <a:r>
              <a:rPr lang="sr-Cyrl-RS" sz="2400" b="1" dirty="0" smtClean="0"/>
              <a:t>изложени људи, пешаци, становници зграда, али и они у возилима.</a:t>
            </a:r>
            <a:endParaRPr lang="sr-Cyrl-B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ОСНОВНИ ОПИС СПЕКТРА УТИЦАЈА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graphicFrame>
        <p:nvGraphicFramePr>
          <p:cNvPr id="52378" name="Group 154"/>
          <p:cNvGraphicFramePr>
            <a:graphicFrameLocks noGrp="1"/>
          </p:cNvGraphicFramePr>
          <p:nvPr/>
        </p:nvGraphicFramePr>
        <p:xfrm>
          <a:off x="971550" y="1125538"/>
          <a:ext cx="6935788" cy="4304348"/>
        </p:xfrm>
        <a:graphic>
          <a:graphicData uri="http://schemas.openxmlformats.org/drawingml/2006/table">
            <a:tbl>
              <a:tblPr/>
              <a:tblGrid>
                <a:gridCol w="4248150"/>
                <a:gridCol w="2687638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Утицај на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Процена утицаја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ШИРЕМ ПЛАНУ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Планирање коришћења земљишта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Планирање уличне мреже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Одржавање уличне мреже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Структуре објеката и улице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Могуће категорије и комуникације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УЖЕМ ПЛАНУ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Животну средину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Аутомобилски конфликт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Улични живот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3" name="Text Box 88"/>
          <p:cNvSpPr txBox="1">
            <a:spLocks noChangeArrowheads="1"/>
          </p:cNvSpPr>
          <p:nvPr/>
        </p:nvSpPr>
        <p:spPr bwMode="auto">
          <a:xfrm>
            <a:off x="971550" y="5421313"/>
            <a:ext cx="712946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RS" sz="1600" dirty="0" smtClean="0"/>
              <a:t>Процена утицаја</a:t>
            </a:r>
            <a:r>
              <a:rPr lang="sr-Latn-CS" sz="1600" dirty="0" smtClean="0"/>
              <a:t>: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   </a:t>
            </a:r>
            <a:r>
              <a:rPr lang="sr-Cyrl-RS" sz="1600" dirty="0" smtClean="0"/>
              <a:t>занемарљиви</a:t>
            </a:r>
            <a:r>
              <a:rPr lang="sr-Latn-CS" sz="1600" dirty="0" smtClean="0"/>
              <a:t> </a:t>
            </a:r>
            <a:r>
              <a:rPr lang="sr-Latn-CS" sz="1600" dirty="0"/>
              <a:t>– </a:t>
            </a:r>
            <a:r>
              <a:rPr lang="sr-Cyrl-RS" sz="1600" dirty="0" smtClean="0"/>
              <a:t>вредновање непотребно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**  </a:t>
            </a:r>
            <a:r>
              <a:rPr lang="sr-Cyrl-RS" sz="1600" dirty="0" smtClean="0"/>
              <a:t>посредни </a:t>
            </a:r>
            <a:r>
              <a:rPr lang="sr-Latn-CS" sz="1600" dirty="0" smtClean="0"/>
              <a:t>– </a:t>
            </a:r>
            <a:r>
              <a:rPr lang="sr-Cyrl-RS" sz="1600" dirty="0" smtClean="0"/>
              <a:t>вредновање пожељно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*** </a:t>
            </a:r>
            <a:r>
              <a:rPr lang="sr-Cyrl-RS" sz="1600" dirty="0" smtClean="0"/>
              <a:t>значајни</a:t>
            </a:r>
            <a:r>
              <a:rPr lang="sr-Latn-CS" sz="1600" dirty="0" smtClean="0"/>
              <a:t> </a:t>
            </a:r>
            <a:r>
              <a:rPr lang="sr-Latn-CS" sz="1600" dirty="0"/>
              <a:t>– </a:t>
            </a:r>
            <a:r>
              <a:rPr lang="sr-Cyrl-RS" sz="1600" dirty="0" smtClean="0"/>
              <a:t>вредновање потребно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УТИЦАЈИ НА АУТОМОБИЛСКИ КОНФЛИКТ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428728" y="1571612"/>
            <a:ext cx="242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dirty="0" smtClean="0"/>
              <a:t>Ометање сопствене функције</a:t>
            </a:r>
            <a:endParaRPr lang="sr-Cyrl-BA" sz="22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200024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1000132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785926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dirty="0" smtClean="0"/>
              <a:t>Саобраћајна загушења</a:t>
            </a:r>
            <a:endParaRPr lang="sr-Cyrl-BA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Б1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2928934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2928934"/>
            <a:ext cx="64294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00037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Безбедност пешака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214686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2928934"/>
            <a:ext cx="2928958" cy="1000132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2928934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Просечно време чекања за прелазак улице</a:t>
            </a:r>
            <a:endParaRPr lang="sr-Cyrl-BA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14324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Б2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21481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21481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28625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Паркирање возила</a:t>
            </a:r>
            <a:endParaRPr lang="sr-Cyrl-BA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50057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21481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199287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Обим дозвољеног/ недозвољеног паркирања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42913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Б3</a:t>
            </a:r>
            <a:endParaRPr lang="sr-Cyrl-BA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КРИТЕРИЈУМ</a:t>
            </a:r>
            <a:endParaRPr lang="sr-Cyrl-BA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00628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ИНДИКАТОР</a:t>
            </a:r>
            <a:endParaRPr lang="sr-Cyrl-BA" b="1" dirty="0"/>
          </a:p>
        </p:txBody>
      </p:sp>
      <p:sp>
        <p:nvSpPr>
          <p:cNvPr id="35" name="Rectangle 34"/>
          <p:cNvSpPr/>
          <p:nvPr/>
        </p:nvSpPr>
        <p:spPr>
          <a:xfrm>
            <a:off x="857224" y="5429264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6" name="Rectangle 35"/>
          <p:cNvSpPr/>
          <p:nvPr/>
        </p:nvSpPr>
        <p:spPr>
          <a:xfrm>
            <a:off x="857224" y="5429264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7" name="TextBox 36"/>
          <p:cNvSpPr txBox="1"/>
          <p:nvPr/>
        </p:nvSpPr>
        <p:spPr>
          <a:xfrm>
            <a:off x="1500166" y="550070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Визуелни несклад</a:t>
            </a:r>
            <a:endParaRPr lang="sr-Cyrl-BA" sz="2400" dirty="0"/>
          </a:p>
        </p:txBody>
      </p:sp>
      <p:sp>
        <p:nvSpPr>
          <p:cNvPr id="38" name="Right Arrow 37"/>
          <p:cNvSpPr/>
          <p:nvPr/>
        </p:nvSpPr>
        <p:spPr>
          <a:xfrm>
            <a:off x="4000496" y="5715016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9" name="Rectangle 38"/>
          <p:cNvSpPr/>
          <p:nvPr/>
        </p:nvSpPr>
        <p:spPr>
          <a:xfrm>
            <a:off x="4857752" y="5429264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0" name="TextBox 39"/>
          <p:cNvSpPr txBox="1"/>
          <p:nvPr/>
        </p:nvSpPr>
        <p:spPr>
          <a:xfrm>
            <a:off x="4857752" y="557214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Елементи саобраћајне инфраструктуре</a:t>
            </a:r>
            <a:endParaRPr lang="sr-Cyrl-BA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785786" y="56435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Б4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Б1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САОБРАЋАЈНА ЗАГУШЕЊА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Последице интензивне урбанизације и раста броја моторних возила огледају се у специфичним облицима ометања сопствене функције од којих су најчешћа </a:t>
            </a:r>
            <a:r>
              <a:rPr lang="sr-Cyrl-RS" sz="2400" b="1" dirty="0" smtClean="0"/>
              <a:t>САОБРАЋАЈНА ЗАГУШЕЊА</a:t>
            </a:r>
            <a:r>
              <a:rPr lang="sr-Cyrl-R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b="1" dirty="0" smtClean="0"/>
              <a:t> </a:t>
            </a:r>
            <a:r>
              <a:rPr lang="sr-Cyrl-RS" sz="2400" dirty="0" smtClean="0"/>
              <a:t>Саобраћајна загушења представљају посебан облик одвијања саобраћаја у коме долази до међусобне интерференције корисника исте инфраструктуре.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Уобичајено је да се појава загушења везује за потребе возила да чекају на пролаз преко раскрснице кумулирањем возила на приступном правцу.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Највећи број ефеката загушења се осећа на градским улицама и сврставају се у две основне групе, и то: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Б1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САОБРАЋАЈНА ЗАГУШЕЊА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Са утицајним деловањем на ефикасност система превоза;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Са утицајним деловањем на све остале аспекте функционисања живота једног града.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Из прве групе карактеристични ефекти се огледају у </a:t>
            </a:r>
            <a:r>
              <a:rPr lang="sr-Cyrl-RS" sz="2400" b="1" dirty="0" smtClean="0"/>
              <a:t>отежаним условима вожње</a:t>
            </a:r>
            <a:r>
              <a:rPr lang="sr-Cyrl-RS" sz="2400" dirty="0" smtClean="0"/>
              <a:t>, </a:t>
            </a:r>
            <a:r>
              <a:rPr lang="sr-Cyrl-RS" sz="2400" b="1" dirty="0" smtClean="0"/>
              <a:t>нижем нивоу безбедности</a:t>
            </a:r>
            <a:r>
              <a:rPr lang="sr-Cyrl-RS" sz="2400" dirty="0" smtClean="0"/>
              <a:t> и </a:t>
            </a:r>
            <a:r>
              <a:rPr lang="sr-Cyrl-RS" sz="2400" b="1" dirty="0" smtClean="0"/>
              <a:t>непотребном трошењу горива у индивидуалном превозу</a:t>
            </a:r>
            <a:r>
              <a:rPr lang="sr-Cyrl-RS" sz="2400" dirty="0" smtClean="0"/>
              <a:t>, а у јавном превозу у </a:t>
            </a:r>
            <a:r>
              <a:rPr lang="sr-Cyrl-RS" sz="2400" b="1" dirty="0" smtClean="0"/>
              <a:t>смањењу брзине </a:t>
            </a:r>
            <a:r>
              <a:rPr lang="sr-Cyrl-RS" sz="2400" dirty="0" smtClean="0"/>
              <a:t>и свих параметара </a:t>
            </a:r>
            <a:r>
              <a:rPr lang="sr-Cyrl-RS" sz="2400" b="1" dirty="0" smtClean="0"/>
              <a:t>удобности вожње</a:t>
            </a:r>
            <a:r>
              <a:rPr lang="sr-Cyrl-RS" sz="2400" dirty="0" smtClean="0"/>
              <a:t>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Б2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БЕЗБЕДНОСТ ПЕШАКА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Основне карактеристике пешачења као вида саобраћаја полазе од ходања као најприоритетнијег начина транспорта, антропометријских особина човека у миру и покрету, и преко издвојених категорија доводе до свих параметара пешачких токова.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Утврђене релације показују директну зависност пешачких кретања од градских активности лоцираних у зградама дуж различитих улица са конфликтима који настају на граничним површинама све ужих тротоара на рачун коловоза и простора за паркирање возила, чиме су пешаци приморани да користе комуникације испод (подземни пролази исл.) или изнад саобраћајница на којима се одвија саобраћај (пасареле исл.).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Б2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БЕЗБЕДНОСТ ПЕШАКА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На улицама је скоро увек присутан саобраћај различитог обима, тако да се критеријум безбедности пешака своди на меру прихватљивости ризика преласка улице – то је време чекања пешака да се створи подесна ситуација за безбедан прелазак улице.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Чекање пешака на прелазак улице зависи од тога када ће се указати “празнина” у саобраћајном току.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b="1" dirty="0" smtClean="0"/>
              <a:t>Просечно време чекања (</a:t>
            </a:r>
            <a:r>
              <a:rPr lang="en-GB" sz="2400" b="1" dirty="0" smtClean="0"/>
              <a:t>w</a:t>
            </a:r>
            <a:r>
              <a:rPr lang="sr-Cyrl-BA" sz="2400" b="1" dirty="0" smtClean="0"/>
              <a:t>) </a:t>
            </a:r>
            <a:r>
              <a:rPr lang="sr-Cyrl-RS" sz="2400" dirty="0" smtClean="0"/>
              <a:t>је</a:t>
            </a:r>
            <a:r>
              <a:rPr lang="sr-Cyrl-RS" sz="2400" b="1" dirty="0" smtClean="0"/>
              <a:t> </a:t>
            </a:r>
            <a:r>
              <a:rPr lang="sr-Cyrl-BA" sz="2400" dirty="0" smtClean="0"/>
              <a:t>у функцији </a:t>
            </a:r>
            <a:r>
              <a:rPr lang="sr-Cyrl-BA" sz="2400" b="1" dirty="0" smtClean="0"/>
              <a:t>обима саобраћаја (</a:t>
            </a:r>
            <a:r>
              <a:rPr lang="en-GB" sz="2400" b="1" dirty="0" smtClean="0"/>
              <a:t>Q</a:t>
            </a:r>
            <a:r>
              <a:rPr lang="sr-Cyrl-BA" sz="2400" b="1" dirty="0" smtClean="0"/>
              <a:t>)</a:t>
            </a:r>
            <a:r>
              <a:rPr lang="sr-Cyrl-BA" sz="2400" dirty="0" smtClean="0"/>
              <a:t> и </a:t>
            </a:r>
            <a:r>
              <a:rPr lang="sr-Cyrl-BA" sz="2400" b="1" dirty="0" smtClean="0"/>
              <a:t>ширине улице (</a:t>
            </a:r>
            <a:r>
              <a:rPr lang="en-GB" sz="2400" b="1" dirty="0" smtClean="0"/>
              <a:t>f</a:t>
            </a:r>
            <a:r>
              <a:rPr lang="sr-Cyrl-BA" sz="2400" b="1" dirty="0" smtClean="0"/>
              <a:t>)</a:t>
            </a:r>
            <a:r>
              <a:rPr lang="sr-Cyrl-RS" sz="2400" dirty="0" smtClean="0"/>
              <a:t>: </a:t>
            </a:r>
            <a:r>
              <a:rPr lang="sr-Cyrl-BA" sz="2400" dirty="0" smtClean="0"/>
              <a:t>уколико су они већи чекање је дуже и обратно, а може се израчунати или представити графичким односима, што је приказано на наредном слајду.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Б2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БЕЗБЕДНОСТ ПЕШАКА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357158" y="3500438"/>
            <a:ext cx="857256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b="1" dirty="0" smtClean="0"/>
              <a:t>Фактор безбедности</a:t>
            </a:r>
            <a:r>
              <a:rPr lang="sr-Cyrl-BA" sz="2400" dirty="0" smtClean="0"/>
              <a:t> (</a:t>
            </a:r>
            <a:r>
              <a:rPr lang="en-GB" sz="2400" b="1" dirty="0" err="1" smtClean="0"/>
              <a:t>F</a:t>
            </a:r>
            <a:r>
              <a:rPr lang="en-GB" sz="2400" b="1" baseline="-25000" dirty="0" err="1" smtClean="0"/>
              <a:t>bz</a:t>
            </a:r>
            <a:r>
              <a:rPr lang="sr-Cyrl-BA" sz="2400" dirty="0" smtClean="0"/>
              <a:t>) који укључује комбинацију свих фактора представља најбољи показатељ за утврђивање нивоа безбедности пешака и представљен је следећом формулом: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BA" sz="2400" dirty="0" smtClean="0"/>
              <a:t>	</a:t>
            </a:r>
            <a:r>
              <a:rPr lang="en-GB" sz="2400" b="1" dirty="0" err="1" smtClean="0">
                <a:solidFill>
                  <a:srgbClr val="FF0000"/>
                </a:solidFill>
              </a:rPr>
              <a:t>Fbz</a:t>
            </a:r>
            <a:r>
              <a:rPr lang="sr-Cyrl-RS" sz="2400" b="1" dirty="0" smtClean="0">
                <a:solidFill>
                  <a:srgbClr val="FF0000"/>
                </a:solidFill>
              </a:rPr>
              <a:t> = f x w x Ip x Sp x Zu x </a:t>
            </a:r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sr-Cyrl-RS" sz="2400" dirty="0" smtClean="0"/>
              <a:t>, </a:t>
            </a:r>
            <a:r>
              <a:rPr lang="sr-Cyrl-BA" sz="2400" dirty="0" smtClean="0"/>
              <a:t>где је: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dirty="0" smtClean="0"/>
              <a:t>	f – ширина улице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dirty="0" smtClean="0"/>
              <a:t>	w – просечно време чекања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dirty="0" smtClean="0"/>
              <a:t>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endParaRPr lang="sr-Cyrl-B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395" y="1000109"/>
            <a:ext cx="4482118" cy="257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Б2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БЕЗБЕДНОСТ ПЕШАКА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357158" y="1071546"/>
            <a:ext cx="85725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dirty="0" smtClean="0"/>
              <a:t>	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/>
              <a:t>I</a:t>
            </a:r>
            <a:r>
              <a:rPr lang="sr-Cyrl-RS" sz="2400" b="1" dirty="0" smtClean="0"/>
              <a:t>p</a:t>
            </a:r>
            <a:r>
              <a:rPr lang="sr-Cyrl-RS" sz="2400" dirty="0" smtClean="0"/>
              <a:t> – </a:t>
            </a:r>
            <a:r>
              <a:rPr lang="sr-Cyrl-BA" sz="2400" dirty="0" smtClean="0"/>
              <a:t>интензитет пешачког тока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BA" sz="2400" dirty="0" smtClean="0"/>
              <a:t>	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b="1" dirty="0" smtClean="0"/>
              <a:t>Sp </a:t>
            </a:r>
            <a:r>
              <a:rPr lang="sr-Cyrl-RS" sz="2400" dirty="0" smtClean="0"/>
              <a:t>–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степен угрожености пешака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b="1" dirty="0" smtClean="0"/>
              <a:t>	 Zu </a:t>
            </a:r>
            <a:r>
              <a:rPr lang="sr-Cyrl-RS" sz="2400" dirty="0" smtClean="0"/>
              <a:t>–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ниво заштите који пружа улица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b="1" dirty="0" smtClean="0"/>
              <a:t>	</a:t>
            </a:r>
            <a:r>
              <a:rPr lang="el-GR" sz="2400" b="1" dirty="0" smtClean="0"/>
              <a:t> α</a:t>
            </a:r>
            <a:r>
              <a:rPr lang="sr-Cyrl-BA" sz="2400" b="1" dirty="0" smtClean="0"/>
              <a:t> </a:t>
            </a:r>
            <a:r>
              <a:rPr lang="sr-Cyrl-BA" sz="2400" dirty="0" smtClean="0"/>
              <a:t>–</a:t>
            </a:r>
            <a:r>
              <a:rPr lang="sr-Cyrl-BA" sz="2400" b="1" dirty="0" smtClean="0"/>
              <a:t> </a:t>
            </a:r>
            <a:r>
              <a:rPr lang="sr-Cyrl-BA" sz="2400" dirty="0" smtClean="0"/>
              <a:t>корективни коефицијент 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У зависности од степена угрожености пешака (</a:t>
            </a:r>
            <a:r>
              <a:rPr lang="sr-Cyrl-RS" sz="2400" b="1" dirty="0" smtClean="0"/>
              <a:t>Sp)</a:t>
            </a:r>
            <a:r>
              <a:rPr lang="sr-Cyrl-BA" sz="2400" dirty="0" smtClean="0"/>
              <a:t>, утврђене су три основне категорије улица, и то са 50, од 20 до 50 и мање од 20% угрожених особа (деце, старијих од 65 година и др.) и пратећим високим, средњим и ниским степеном угрожености.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BA" sz="2400" dirty="0" smtClean="0"/>
              <a:t>Сличан поступак се примењује у анализи утицаја попречног профила улице као места конфликта са саобраћајем различитог обима и структуре. </a:t>
            </a:r>
            <a:endParaRPr lang="sr-Cyrl-RS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RS" sz="2400" b="1" dirty="0" smtClean="0">
                <a:solidFill>
                  <a:srgbClr val="FF0000"/>
                </a:solidFill>
              </a:rPr>
              <a:t>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BA" sz="2400" dirty="0" smtClean="0"/>
              <a:t>	</a:t>
            </a:r>
            <a:r>
              <a:rPr lang="sr-Cyrl-RS" sz="2400" dirty="0" smtClean="0"/>
              <a:t> 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Б2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БЕЗБЕДНОСТ ПЕШАКА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7256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Односи се на положај места прелаза (у нивоу, испод или изнад улице), прегледност, број бочних улица, континуитет тротоара, постојање разделних трака, стање зеленила исл.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С обзиром на ове елементе, улице се могу разврстати на три групе у зависности да ли по својој конфигурацији пружају пешаку ВИСОК, СРЕДЊИ или НИЗАК ниво заштите (</a:t>
            </a:r>
            <a:r>
              <a:rPr lang="sr-Cyrl-RS" sz="2400" b="1" dirty="0" smtClean="0"/>
              <a:t>Zu</a:t>
            </a:r>
            <a:r>
              <a:rPr lang="sr-Cyrl-RS" sz="2400" dirty="0" smtClean="0"/>
              <a:t>).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Остале специфичности сваке улице треба кориговати корективним коефицијентом (</a:t>
            </a:r>
            <a:r>
              <a:rPr lang="el-GR" sz="2400" b="1" dirty="0" smtClean="0"/>
              <a:t>α</a:t>
            </a:r>
            <a:r>
              <a:rPr lang="sr-Cyrl-BA" sz="2400" dirty="0" smtClean="0"/>
              <a:t>), које се односе на </a:t>
            </a:r>
            <a:r>
              <a:rPr lang="el-GR" sz="2400" dirty="0" smtClean="0"/>
              <a:t> </a:t>
            </a:r>
            <a:r>
              <a:rPr lang="sr-Cyrl-BA" sz="2400" dirty="0" smtClean="0"/>
              <a:t>раздвајања конфликта у времену (право првенства пролаза) и простору (хоризонтално или у нивоу), а преко генерисаних пешачких токова завршавају поделом простора за обе врсте кретања на зонама контакта.</a:t>
            </a:r>
            <a:r>
              <a:rPr lang="sr-Cyrl-RS" sz="2400" b="1" dirty="0" smtClean="0"/>
              <a:t>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BA" sz="2400" dirty="0" smtClean="0"/>
              <a:t>	</a:t>
            </a:r>
            <a:r>
              <a:rPr lang="sr-Cyrl-RS" sz="2400" dirty="0" smtClean="0"/>
              <a:t> 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BA" sz="3200" b="1" dirty="0" smtClean="0">
                <a:solidFill>
                  <a:srgbClr val="336699"/>
                </a:solidFill>
              </a:rPr>
              <a:t>В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УТИЦАЈИ НА УЛИЧНИ ЖИВОТ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Rectangle 6"/>
          <p:cNvSpPr/>
          <p:nvPr/>
        </p:nvSpPr>
        <p:spPr>
          <a:xfrm>
            <a:off x="642910" y="1357298"/>
            <a:ext cx="1857388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348" y="150017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/>
              <a:t>Активности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642910" y="2428868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4348" y="257174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Критеријуми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000364" y="1214422"/>
            <a:ext cx="3357586" cy="10715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00364" y="1285860"/>
            <a:ext cx="33575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BA" sz="2000" b="1" dirty="0" smtClean="0"/>
              <a:t>Стање животне средине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BA" sz="2000" b="1" dirty="0" smtClean="0"/>
              <a:t>Аутомобилски конфликт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6786578" y="1357298"/>
            <a:ext cx="1857388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16" y="135729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/>
              <a:t>Одвијање активности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4214810" y="2857496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86248" y="2928934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Безбедност</a:t>
            </a:r>
          </a:p>
          <a:p>
            <a:r>
              <a:rPr lang="sr-Cyrl-BA" sz="2000" dirty="0" smtClean="0"/>
              <a:t>Паркирање возила</a:t>
            </a:r>
          </a:p>
          <a:p>
            <a:r>
              <a:rPr lang="sr-Cyrl-BA" sz="2000" dirty="0" smtClean="0"/>
              <a:t>Визуелни несклад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214810" y="4429132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86248" y="4500570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Аерозагађење</a:t>
            </a:r>
          </a:p>
          <a:p>
            <a:r>
              <a:rPr lang="sr-Cyrl-BA" sz="2000" dirty="0" smtClean="0"/>
              <a:t>Бука</a:t>
            </a:r>
          </a:p>
          <a:p>
            <a:r>
              <a:rPr lang="sr-Cyrl-BA" sz="2000" dirty="0" smtClean="0"/>
              <a:t>Загађење тла/вода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7143768" y="3286124"/>
            <a:ext cx="185738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15206" y="3357562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/>
              <a:t>Саобраћај</a:t>
            </a:r>
            <a:r>
              <a:rPr lang="sr-Cyrl-BA" sz="2000" dirty="0" smtClean="0"/>
              <a:t> (обим, брзина, структура)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428860" y="6000768"/>
            <a:ext cx="1857388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00298" y="614364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/>
              <a:t>Тип улице</a:t>
            </a:r>
            <a:endParaRPr lang="en-US" sz="2000" b="1" dirty="0"/>
          </a:p>
        </p:txBody>
      </p:sp>
      <p:cxnSp>
        <p:nvCxnSpPr>
          <p:cNvPr id="24" name="Straight Arrow Connector 23"/>
          <p:cNvCxnSpPr>
            <a:stCxn id="21" idx="0"/>
          </p:cNvCxnSpPr>
          <p:nvPr/>
        </p:nvCxnSpPr>
        <p:spPr>
          <a:xfrm rot="5400000" flipH="1" flipV="1">
            <a:off x="1500166" y="4143380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1"/>
          </p:cNvCxnSpPr>
          <p:nvPr/>
        </p:nvCxnSpPr>
        <p:spPr>
          <a:xfrm rot="10800000">
            <a:off x="3357554" y="342900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3357554" y="500063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0"/>
            <a:endCxn id="7" idx="2"/>
          </p:cNvCxnSpPr>
          <p:nvPr/>
        </p:nvCxnSpPr>
        <p:spPr>
          <a:xfrm rot="5400000" flipH="1" flipV="1">
            <a:off x="1393009" y="22502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12" idx="1"/>
          </p:cNvCxnSpPr>
          <p:nvPr/>
        </p:nvCxnSpPr>
        <p:spPr>
          <a:xfrm>
            <a:off x="2500298" y="1714488"/>
            <a:ext cx="500066" cy="2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  <a:endCxn id="13" idx="1"/>
          </p:cNvCxnSpPr>
          <p:nvPr/>
        </p:nvCxnSpPr>
        <p:spPr>
          <a:xfrm flipV="1">
            <a:off x="6357951" y="1714488"/>
            <a:ext cx="428627" cy="2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6786578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6786578" y="464344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BA" sz="3200" b="1" dirty="0" smtClean="0">
                <a:solidFill>
                  <a:srgbClr val="336699"/>
                </a:solidFill>
              </a:rPr>
              <a:t>В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УТИЦАЈИ НА УЛИЧНИ ЖИВОТ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984709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984709"/>
            <a:ext cx="64294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428728" y="221455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Јавни живот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2341899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984709"/>
            <a:ext cx="2928958" cy="1000132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2071678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dirty="0" smtClean="0"/>
              <a:t>Одвијање активности у улици</a:t>
            </a:r>
            <a:endParaRPr lang="sr-Cyrl-BA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2199023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В1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270593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270593"/>
            <a:ext cx="64294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428728" y="350043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Приватност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556345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270593"/>
            <a:ext cx="2928958" cy="1000132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TextBox 24"/>
          <p:cNvSpPr txBox="1"/>
          <p:nvPr/>
        </p:nvSpPr>
        <p:spPr>
          <a:xfrm>
            <a:off x="785786" y="34849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В2</a:t>
            </a:r>
            <a:endParaRPr lang="sr-Cyrl-BA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12858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КРИТЕРИЈУМ</a:t>
            </a:r>
            <a:endParaRPr lang="sr-Cyrl-BA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00628" y="12858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ИНДИКАТОР</a:t>
            </a:r>
            <a:endParaRPr lang="sr-Cyrl-BA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929190" y="335756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dirty="0" smtClean="0"/>
              <a:t>Одвијање активности у стану</a:t>
            </a:r>
            <a:endParaRPr lang="sr-Cyrl-BA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82868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2400" dirty="0" smtClean="0"/>
              <a:t>Оквир сагледавања има најшире могуће границе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Утицај саобраћаја на градску улицу почиње потребом њене изградње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Активност је привременог карактера, међутим деградација простора узрокована је присуством технологије и организације извођења радова, а последице се јављају као резултат транспорта и уграђивања великих количина грађевинског материјала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Основна шема утицаја је представљена преко </a:t>
            </a:r>
            <a:r>
              <a:rPr lang="sr-Cyrl-RS" sz="2400" b="1" dirty="0" smtClean="0"/>
              <a:t>ШЕСТ основних кртеријума</a:t>
            </a:r>
            <a:r>
              <a:rPr lang="sr-Cyrl-RS" sz="2400" dirty="0" smtClean="0"/>
              <a:t> и њихових индикатора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В1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ЈАВНИ ЖИВОТ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57158" y="857232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64" y="857232"/>
            <a:ext cx="87154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Оквир одвијања активности становника градске улице увек је у вези са појмом </a:t>
            </a:r>
            <a:r>
              <a:rPr lang="sr-Cyrl-RS" sz="2400" b="1" dirty="0" smtClean="0"/>
              <a:t>територијалности околног простора</a:t>
            </a:r>
            <a:r>
              <a:rPr lang="sr-Cyrl-RS" sz="2400" dirty="0" smtClean="0"/>
              <a:t>, као субјективног осећаја припадности околини.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Наглашен је у свим улицама са малим обимом саобраћаја, а потпуно се губи у улицама са великим обимом саобраћаја, без обзира на евентуалне погодности осталих елемената животне средине и аутомобилског конфликта.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Зависност </a:t>
            </a:r>
            <a:r>
              <a:rPr lang="sr-Cyrl-RS" sz="2400" b="1" dirty="0" smtClean="0"/>
              <a:t>активности</a:t>
            </a:r>
            <a:r>
              <a:rPr lang="sr-Cyrl-RS" sz="2400" dirty="0" smtClean="0"/>
              <a:t> везаних за </a:t>
            </a:r>
            <a:r>
              <a:rPr lang="sr-Cyrl-RS" sz="2400" b="1" dirty="0" smtClean="0"/>
              <a:t>коришћење</a:t>
            </a:r>
            <a:r>
              <a:rPr lang="sr-Cyrl-RS" sz="2400" dirty="0" smtClean="0"/>
              <a:t> тротоара или коловоза – </a:t>
            </a:r>
            <a:r>
              <a:rPr lang="sr-Cyrl-RS" sz="2400" b="1" dirty="0" smtClean="0"/>
              <a:t>улице</a:t>
            </a:r>
            <a:r>
              <a:rPr lang="sr-Cyrl-RS" sz="2400" dirty="0" smtClean="0"/>
              <a:t> и </a:t>
            </a:r>
            <a:r>
              <a:rPr lang="sr-Cyrl-RS" sz="2400" b="1" dirty="0" smtClean="0"/>
              <a:t>присутног саобраћаја </a:t>
            </a:r>
            <a:r>
              <a:rPr lang="sr-Cyrl-RS" sz="2400" dirty="0" smtClean="0"/>
              <a:t>увек је ВИСОКО НЕГАТИВНО ПРОЦЕЊЕНА (могућност за боравак и разговор на улици, </a:t>
            </a:r>
            <a:r>
              <a:rPr lang="sr-Cyrl-RS" sz="2400" smtClean="0"/>
              <a:t>вожњу бициклa </a:t>
            </a:r>
            <a:r>
              <a:rPr lang="sr-Cyrl-RS" sz="2400" dirty="0" smtClean="0"/>
              <a:t>и других активности смањују се геометријском прогресијом)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r>
              <a:rPr lang="sr-Cyrl-BA" sz="2400" dirty="0" smtClean="0"/>
              <a:t>	</a:t>
            </a:r>
            <a:r>
              <a:rPr lang="sr-Cyrl-RS" sz="2400" dirty="0" smtClean="0"/>
              <a:t> 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0"/>
            <a:ext cx="900115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sz="3200" b="1" dirty="0" smtClean="0">
                <a:solidFill>
                  <a:srgbClr val="336699"/>
                </a:solidFill>
              </a:rPr>
              <a:t>В2 </a:t>
            </a:r>
            <a:r>
              <a:rPr lang="mk-MK" sz="3200" b="1" dirty="0" smtClean="0">
                <a:solidFill>
                  <a:srgbClr val="336699"/>
                </a:solidFill>
              </a:rPr>
              <a:t>– </a:t>
            </a:r>
            <a:r>
              <a:rPr lang="sr-Cyrl-RS" sz="3200" b="1" dirty="0" smtClean="0">
                <a:solidFill>
                  <a:srgbClr val="336699"/>
                </a:solidFill>
              </a:rPr>
              <a:t>ПРИВАТНОСТ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57158" y="857232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28564" y="857232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Проблеми који се односе на одвијање активности у стану, односно приватност, се проучавају преко </a:t>
            </a:r>
            <a:r>
              <a:rPr lang="sr-Cyrl-RS" sz="2400" b="1" dirty="0" smtClean="0"/>
              <a:t>функције зидова, врата и прозора објеката</a:t>
            </a:r>
            <a:r>
              <a:rPr lang="sr-Cyrl-RS" sz="2400" dirty="0" smtClean="0"/>
              <a:t>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Активности које обухвата овај критеријум су: спавање, разговори, кретање по стану, бављење разним хобијима, менталне активности исл.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Ове активности су до извесне мере независне од окружења, нарочито у улицама где саобраћај није доминантна функција. У свим осталим случајевима приватност почиње да се нарушава, а број адаптивних функција се увећава.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b="1" dirty="0" smtClean="0"/>
              <a:t>Степен ометања свих активности показује високу зависност од спољашњих услова одвијања саобраћаја и пратећих негативних ефеката. </a:t>
            </a:r>
            <a:r>
              <a:rPr lang="sr-Cyrl-BA" sz="2400" dirty="0" smtClean="0"/>
              <a:t>	</a:t>
            </a:r>
            <a:r>
              <a:rPr lang="sr-Cyrl-RS" sz="2400" dirty="0" smtClean="0"/>
              <a:t> 	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500166" y="164305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Потреба за површином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1928802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64305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С</a:t>
            </a:r>
            <a:r>
              <a:rPr lang="sr-Cyrl-RS" dirty="0" smtClean="0"/>
              <a:t>тварно коришћење површина за одвијање саобраћаја </a:t>
            </a:r>
            <a:endParaRPr lang="sr-Cyrl-BA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А1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14324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14324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Деловање на градску слику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42900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14324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314324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Уклапање у околину</a:t>
            </a:r>
            <a:endParaRPr lang="sr-Cyrl-B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А2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57200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57200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57200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Потрошња горива</a:t>
            </a:r>
            <a:endParaRPr lang="sr-Cyrl-BA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85776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57200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71488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Количине за градски моторни саобраћај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7863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А3</a:t>
            </a:r>
            <a:endParaRPr lang="sr-Cyrl-BA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КРИТЕРИЈУМ</a:t>
            </a:r>
            <a:endParaRPr lang="sr-Cyrl-BA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00628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ИНДИКАТОР</a:t>
            </a:r>
            <a:endParaRPr lang="sr-Cyrl-B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500166" y="164305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Загађивање ваздуха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1928802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643050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Имисија издувних гасова моторних возила</a:t>
            </a:r>
            <a:endParaRPr lang="sr-Cyrl-B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А4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14324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14324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Загађивање буком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42900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14324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314324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Имисија саобраћајне буке</a:t>
            </a:r>
            <a:endParaRPr lang="sr-Cyrl-B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А5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57200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57200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71488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Загађивање тла и подземних вода</a:t>
            </a:r>
            <a:endParaRPr lang="sr-Cyrl-BA" sz="20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85776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57200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71488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Имисија штетних материја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7863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А6</a:t>
            </a:r>
            <a:endParaRPr lang="sr-Cyrl-BA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КРИТЕРИЈУМ</a:t>
            </a:r>
            <a:endParaRPr lang="sr-Cyrl-BA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00628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ИНДИКАТОР</a:t>
            </a:r>
            <a:endParaRPr lang="sr-Cyrl-B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857232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840968"/>
            <a:ext cx="8569325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Појава је другачија од загађивања ваздуха, осим по штетном деловању на здравље људи, а за обе појаве је карактеристична ИМИСИЈА као мера утицаја.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Имисија буке је </a:t>
            </a:r>
            <a:r>
              <a:rPr lang="sr-Cyrl-RS" sz="2400" dirty="0" smtClean="0">
                <a:solidFill>
                  <a:srgbClr val="FF0000"/>
                </a:solidFill>
              </a:rPr>
              <a:t>ДЕЛИМИЧНО СТОХАСТИЧНА </a:t>
            </a:r>
            <a:r>
              <a:rPr lang="sr-Cyrl-RS" sz="2400" dirty="0" smtClean="0"/>
              <a:t>јер се базира на физички једноставнијим принципима и мање је подложна метеоролошким елементима у односу на имисију загађеног ваздуха.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Прелазну фазу од ЕМИСИЈЕ до ИМИСИЈЕ буке чине елементи ТРАНСФОРМАЦИЈЕ нивоа буке преко улице просторне форме </a:t>
            </a:r>
            <a:r>
              <a:rPr lang="en-US" sz="2400" b="1" dirty="0" smtClean="0"/>
              <a:t>U </a:t>
            </a:r>
            <a:r>
              <a:rPr lang="sr-Cyrl-RS" sz="2400" b="1" dirty="0" smtClean="0"/>
              <a:t>или </a:t>
            </a:r>
            <a:r>
              <a:rPr lang="en-US" sz="2400" b="1" dirty="0" smtClean="0"/>
              <a:t>L</a:t>
            </a:r>
            <a:r>
              <a:rPr lang="sr-Cyrl-RS" sz="2400" b="1" dirty="0" smtClean="0"/>
              <a:t> профила</a:t>
            </a:r>
            <a:endParaRPr lang="sr-Cyrl-R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Ради се о буквалној промени нивоа и свих осталих карактеристика буке произашлој из судара звучних таласа извора емисије (возила или саобраћајног тока) са физичким препрекама којима обилује улица као скуп грађених објеката.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857232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8156575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928670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00034" y="1142984"/>
            <a:ext cx="8501122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Суштина проблема загађивања буком је начин простирања звука при чему су, за разлику од загађеног ваздуха, изложени </a:t>
            </a:r>
            <a:r>
              <a:rPr lang="sr-Cyrl-RS" sz="2400" b="1" dirty="0" smtClean="0">
                <a:solidFill>
                  <a:srgbClr val="FF0000"/>
                </a:solidFill>
              </a:rPr>
              <a:t>ЉУДИ и у ЗАТВОРЕНИМ ПРОСТОРИЈАМА!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Иако са растојањем ниво буке опада, ублажава се препрекама и зеленилом, процеси РЕФЛЕКСИЈЕ, АБСОРПЦИЈЕ, ТРАНСМИСИЈЕ и ДИФРАКЦИЈЕ доприносе оној врсти саобраћајне буке која се у градовима сматра најштетнијим еколошким ефектом данашњице.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На наредном слајду је дат пример претходно наведених ефеката који се јављају при емисији буке од стране возила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</a:t>
            </a:r>
            <a:r>
              <a:rPr lang="en-US" sz="3200" b="1" dirty="0" smtClean="0">
                <a:solidFill>
                  <a:srgbClr val="336699"/>
                </a:solidFill>
              </a:rPr>
              <a:t>5</a:t>
            </a:r>
            <a:r>
              <a:rPr lang="mk-MK" sz="3200" b="1" dirty="0" smtClean="0">
                <a:solidFill>
                  <a:srgbClr val="336699"/>
                </a:solidFill>
              </a:rPr>
              <a:t> – ЗАГАЂИВАЊЕ </a:t>
            </a:r>
            <a:r>
              <a:rPr lang="sr-Cyrl-RS" sz="3200" b="1" dirty="0" smtClean="0">
                <a:solidFill>
                  <a:srgbClr val="336699"/>
                </a:solidFill>
              </a:rPr>
              <a:t>БУКОМ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7158" y="928670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456525" y="1787118"/>
            <a:ext cx="8351837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4167</TotalTime>
  <Words>2060</Words>
  <Application>Microsoft Office PowerPoint</Application>
  <PresentationFormat>On-screen Show (4:3)</PresentationFormat>
  <Paragraphs>192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prezentacija_upravljanje konacno</vt:lpstr>
      <vt:lpstr>ТРАНСПОРТ, САОБРАЋАЈ И ОКРУЖЕЊЕ    АНАЛИЗА УТИЦАЈА САОБРАЋАЈА НА УЛИЦУ  </vt:lpstr>
      <vt:lpstr>ОСНОВНИ ОПИС СПЕКТРА УТИЦАЈА</vt:lpstr>
      <vt:lpstr>А – УТИЦАЈИ НА ЖИВОТНУ СРЕДИНУ</vt:lpstr>
      <vt:lpstr>А – УТИЦАЈИ НА ЖИВОТНУ СРЕДИНУ</vt:lpstr>
      <vt:lpstr>А – УТИЦАЈИ НА ЖИВОТНУ СРЕДИНУ</vt:lpstr>
      <vt:lpstr>А5 – ЗАГАЂИВАЊЕ БУКОМ</vt:lpstr>
      <vt:lpstr>А5 – ЗАГАЂИВАЊЕ БУКОМ</vt:lpstr>
      <vt:lpstr>А5 – ЗАГАЂИВАЊЕ БУКОМ</vt:lpstr>
      <vt:lpstr>А5 – ЗАГАЂИВАЊЕ БУКОМ</vt:lpstr>
      <vt:lpstr>А5 – ЗАГАЂИВАЊЕ БУКОМ</vt:lpstr>
      <vt:lpstr>А5 – ЗАГАЂИВАЊЕ БУКОМ</vt:lpstr>
      <vt:lpstr>А5 – ЗАГАЂИВАЊЕ БУКОМ</vt:lpstr>
      <vt:lpstr>А5 – ЗАГАЂИВАЊЕ БУКОМ –  Принципи моделирања имисије</vt:lpstr>
      <vt:lpstr>А5 – ЗАГАЂИВАЊЕ БУКОМ –  Принципи моделирања имисије</vt:lpstr>
      <vt:lpstr>А5 – ЗАГАЂИВАЊЕ БУКОМ –  Принципи моделирања имисије</vt:lpstr>
      <vt:lpstr>А5 – ЗАГАЂИВАЊЕ БУКОМ –  Принципи моделирања имисије</vt:lpstr>
      <vt:lpstr>А5 – ЗАГАЂИВАЊЕ БУКОМ –  Принципи моделирања имисије</vt:lpstr>
      <vt:lpstr>А6 – ЗАГАЂЕЊЕ ТЛА И ПОДЗЕМНИХ ВОДА</vt:lpstr>
      <vt:lpstr>Б – УТИЦАЈ НА АУТОМОБИЛСКИ КОНФЛИКТ</vt:lpstr>
      <vt:lpstr>Б – УТИЦАЈИ НА АУТОМОБИЛСКИ КОНФЛИКТ</vt:lpstr>
      <vt:lpstr>Б1 – САОБРАЋАЈНА ЗАГУШЕЊА</vt:lpstr>
      <vt:lpstr>Б1 – САОБРАЋАЈНА ЗАГУШЕЊА</vt:lpstr>
      <vt:lpstr>Б2 – БЕЗБЕДНОСТ ПЕШАКА</vt:lpstr>
      <vt:lpstr>Б2 – БЕЗБЕДНОСТ ПЕШАКА</vt:lpstr>
      <vt:lpstr>Б2 – БЕЗБЕДНОСТ ПЕШАКА</vt:lpstr>
      <vt:lpstr>Б2 – БЕЗБЕДНОСТ ПЕШАКА</vt:lpstr>
      <vt:lpstr>Б2 – БЕЗБЕДНОСТ ПЕШАКА</vt:lpstr>
      <vt:lpstr>В – УТИЦАЈИ НА УЛИЧНИ ЖИВОТ</vt:lpstr>
      <vt:lpstr>В – УТИЦАЈИ НА УЛИЧНИ ЖИВОТ</vt:lpstr>
      <vt:lpstr>В1 – ЈАВНИ ЖИВОТ</vt:lpstr>
      <vt:lpstr>В2 – ПРИВАТНОСТ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Andrea</cp:lastModifiedBy>
  <cp:revision>483</cp:revision>
  <dcterms:created xsi:type="dcterms:W3CDTF">2005-10-26T20:51:41Z</dcterms:created>
  <dcterms:modified xsi:type="dcterms:W3CDTF">2023-12-27T05:43:29Z</dcterms:modified>
</cp:coreProperties>
</file>