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62" r:id="rId2"/>
    <p:sldId id="260" r:id="rId3"/>
    <p:sldId id="258" r:id="rId4"/>
    <p:sldId id="259" r:id="rId5"/>
    <p:sldId id="264" r:id="rId6"/>
    <p:sldId id="265" r:id="rId7"/>
    <p:sldId id="266"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3A7DBA-E9AA-4731-B3AD-271BF7DE2C94}" type="datetimeFigureOut">
              <a:rPr lang="en-US" smtClean="0"/>
              <a:t>10/13/2025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22BA74-7376-4D18-BABB-E89612A9A0FC}" type="slidenum">
              <a:rPr lang="en-US" smtClean="0"/>
              <a:t>‹#›</a:t>
            </a:fld>
            <a:endParaRPr lang="en-US"/>
          </a:p>
        </p:txBody>
      </p:sp>
    </p:spTree>
    <p:extLst>
      <p:ext uri="{BB962C8B-B14F-4D97-AF65-F5344CB8AC3E}">
        <p14:creationId xmlns:p14="http://schemas.microsoft.com/office/powerpoint/2010/main" val="79935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2E6BB303-BB21-4E12-A981-B21E690B0998}" type="datetimeFigureOut">
              <a:rPr lang="en-US" smtClean="0"/>
              <a:t>10/13/2025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302259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2727107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4102009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9323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1748775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E6BB303-BB21-4E12-A981-B21E690B0998}"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307007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E6BB303-BB21-4E12-A981-B21E690B0998}"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19173649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BB303-BB21-4E12-A981-B21E690B0998}"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10366289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2E6BB303-BB21-4E12-A981-B21E690B0998}" type="datetimeFigureOut">
              <a:rPr lang="en-US" smtClean="0"/>
              <a:t>10/13/2025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91959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BB303-BB21-4E12-A981-B21E690B0998}"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777253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2E6BB303-BB21-4E12-A981-B21E690B0998}" type="datetimeFigureOut">
              <a:rPr lang="en-US" smtClean="0"/>
              <a:t>10/13/2025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587690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981632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6BB303-BB21-4E12-A981-B21E690B0998}" type="datetimeFigureOut">
              <a:rPr lang="en-US" smtClean="0"/>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2420895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6BB303-BB21-4E12-A981-B21E690B0998}"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336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BB303-BB21-4E12-A981-B21E690B0998}" type="datetimeFigureOut">
              <a:rPr lang="en-US" smtClean="0"/>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74760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425806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BB303-BB21-4E12-A981-B21E690B0998}"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5115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E6BB303-BB21-4E12-A981-B21E690B0998}" type="datetimeFigureOut">
              <a:rPr lang="en-US" smtClean="0"/>
              <a:t>10/13/2025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1C98DF9-D9C9-4CB4-B781-4E30417461A1}" type="slidenum">
              <a:rPr lang="en-US" smtClean="0"/>
              <a:t>‹#›</a:t>
            </a:fld>
            <a:endParaRPr lang="en-US"/>
          </a:p>
        </p:txBody>
      </p:sp>
    </p:spTree>
    <p:extLst>
      <p:ext uri="{BB962C8B-B14F-4D97-AF65-F5344CB8AC3E}">
        <p14:creationId xmlns:p14="http://schemas.microsoft.com/office/powerpoint/2010/main" val="77171813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s.stefanovic@sf.bg.ac.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46A5-0215-CE1F-08C3-9FEF35CD3DA1}"/>
              </a:ext>
            </a:extLst>
          </p:cNvPr>
          <p:cNvSpPr>
            <a:spLocks noGrp="1"/>
          </p:cNvSpPr>
          <p:nvPr>
            <p:ph type="ctrTitle"/>
          </p:nvPr>
        </p:nvSpPr>
        <p:spPr>
          <a:xfrm>
            <a:off x="360217" y="1965196"/>
            <a:ext cx="11471565" cy="1739347"/>
          </a:xfrm>
        </p:spPr>
        <p:txBody>
          <a:bodyPr>
            <a:normAutofit/>
          </a:bodyPr>
          <a:lstStyle/>
          <a:p>
            <a:r>
              <a:rPr lang="sr-Latn-RS" sz="8000" dirty="0"/>
              <a:t>English language 2</a:t>
            </a:r>
            <a:endParaRPr lang="en-US" sz="8000" dirty="0"/>
          </a:p>
        </p:txBody>
      </p:sp>
    </p:spTree>
    <p:extLst>
      <p:ext uri="{BB962C8B-B14F-4D97-AF65-F5344CB8AC3E}">
        <p14:creationId xmlns:p14="http://schemas.microsoft.com/office/powerpoint/2010/main" val="190383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26BD3-A6D5-9EBB-8C9A-15FDD0E0B26D}"/>
              </a:ext>
            </a:extLst>
          </p:cNvPr>
          <p:cNvSpPr>
            <a:spLocks noGrp="1"/>
          </p:cNvSpPr>
          <p:nvPr>
            <p:ph type="title"/>
          </p:nvPr>
        </p:nvSpPr>
        <p:spPr>
          <a:xfrm>
            <a:off x="2839329" y="499908"/>
            <a:ext cx="8710245" cy="1293028"/>
          </a:xfrm>
        </p:spPr>
        <p:txBody>
          <a:bodyPr/>
          <a:lstStyle/>
          <a:p>
            <a:r>
              <a:rPr lang="sr-Latn-RS" dirty="0"/>
              <a:t>Welcome to english 2 !</a:t>
            </a:r>
            <a:endParaRPr lang="en-US" dirty="0"/>
          </a:p>
        </p:txBody>
      </p:sp>
      <p:sp>
        <p:nvSpPr>
          <p:cNvPr id="3" name="Content Placeholder 2">
            <a:extLst>
              <a:ext uri="{FF2B5EF4-FFF2-40B4-BE49-F238E27FC236}">
                <a16:creationId xmlns:a16="http://schemas.microsoft.com/office/drawing/2014/main" id="{60690DCF-A99F-48EB-7F9B-794FCD7519C4}"/>
              </a:ext>
            </a:extLst>
          </p:cNvPr>
          <p:cNvSpPr>
            <a:spLocks noGrp="1"/>
          </p:cNvSpPr>
          <p:nvPr>
            <p:ph idx="1"/>
          </p:nvPr>
        </p:nvSpPr>
        <p:spPr>
          <a:xfrm>
            <a:off x="228601" y="1792936"/>
            <a:ext cx="11813344" cy="5065064"/>
          </a:xfrm>
        </p:spPr>
        <p:txBody>
          <a:bodyPr>
            <a:normAutofit fontScale="92500" lnSpcReduction="10000"/>
          </a:bodyPr>
          <a:lstStyle/>
          <a:p>
            <a:r>
              <a:rPr lang="sr-Latn-RS" sz="2800" dirty="0">
                <a:solidFill>
                  <a:schemeClr val="tx1"/>
                </a:solidFill>
              </a:rPr>
              <a:t>E-mail:</a:t>
            </a:r>
            <a:r>
              <a:rPr lang="sr-Latn-RS" sz="2800" dirty="0"/>
              <a:t> </a:t>
            </a:r>
            <a:r>
              <a:rPr lang="sr-Latn-RS" sz="2800" dirty="0">
                <a:hlinkClick r:id="rId2"/>
              </a:rPr>
              <a:t>s.stefanovic@sf.bg.ac.rs</a:t>
            </a:r>
            <a:endParaRPr lang="sr-Latn-RS" sz="2800" dirty="0"/>
          </a:p>
          <a:p>
            <a:endParaRPr lang="sr-Latn-RS" sz="2800" dirty="0"/>
          </a:p>
          <a:p>
            <a:r>
              <a:rPr lang="sr-Latn-RS" sz="2800" dirty="0">
                <a:solidFill>
                  <a:schemeClr val="tx1"/>
                </a:solidFill>
              </a:rPr>
              <a:t>Consultation hours: online, </a:t>
            </a:r>
            <a:r>
              <a:rPr lang="sr-Latn-RS" sz="2800" i="1" dirty="0">
                <a:solidFill>
                  <a:schemeClr val="tx1"/>
                </a:solidFill>
              </a:rPr>
              <a:t>upon agreement; </a:t>
            </a:r>
            <a:r>
              <a:rPr lang="sr-Latn-RS" sz="2800" dirty="0">
                <a:solidFill>
                  <a:schemeClr val="tx1"/>
                </a:solidFill>
              </a:rPr>
              <a:t>if necessary – live, </a:t>
            </a:r>
            <a:r>
              <a:rPr lang="sr-Latn-RS" sz="2800" i="1" dirty="0">
                <a:solidFill>
                  <a:schemeClr val="tx1"/>
                </a:solidFill>
              </a:rPr>
              <a:t>on request (for taking the oral exam, or any questions).</a:t>
            </a:r>
          </a:p>
          <a:p>
            <a:endParaRPr lang="sr-Latn-RS" sz="2800" dirty="0"/>
          </a:p>
          <a:p>
            <a:r>
              <a:rPr lang="en-US" sz="2800" dirty="0"/>
              <a:t>Moodle: nastava.sf.bg.ac.rs</a:t>
            </a:r>
            <a:endParaRPr lang="sr-Latn-RS" sz="2800" dirty="0"/>
          </a:p>
          <a:p>
            <a:endParaRPr lang="sr-Latn-RS" sz="2800" dirty="0"/>
          </a:p>
          <a:p>
            <a:r>
              <a:rPr lang="en-US" sz="2800" dirty="0"/>
              <a:t>Do not forget to sign up for the subject electronically!</a:t>
            </a:r>
            <a:br>
              <a:rPr lang="en-US" sz="2800" dirty="0"/>
            </a:br>
            <a:r>
              <a:rPr lang="en-US" sz="2800" dirty="0"/>
              <a:t>Do not forget to apply for the exam electronically</a:t>
            </a:r>
            <a:r>
              <a:rPr lang="sr-Latn-RS" sz="2800" dirty="0"/>
              <a:t> (all exam terms when you plan to take the exam or get your grade signed in)!</a:t>
            </a:r>
            <a:br>
              <a:rPr lang="sr-Latn-RS" sz="2800" dirty="0"/>
            </a:br>
            <a:r>
              <a:rPr lang="sr-Latn-RS" sz="2800" dirty="0"/>
              <a:t>If you do not have your E1 grade signed – apply for the English 1 exam as well.</a:t>
            </a:r>
            <a:endParaRPr lang="en-US" sz="2800" dirty="0"/>
          </a:p>
          <a:p>
            <a:endParaRPr lang="en-US" sz="2800" dirty="0"/>
          </a:p>
        </p:txBody>
      </p:sp>
    </p:spTree>
    <p:extLst>
      <p:ext uri="{BB962C8B-B14F-4D97-AF65-F5344CB8AC3E}">
        <p14:creationId xmlns:p14="http://schemas.microsoft.com/office/powerpoint/2010/main" val="69612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915E8-C51D-DDBF-42BE-FAAA986806F6}"/>
              </a:ext>
            </a:extLst>
          </p:cNvPr>
          <p:cNvSpPr>
            <a:spLocks noGrp="1"/>
          </p:cNvSpPr>
          <p:nvPr>
            <p:ph type="title"/>
          </p:nvPr>
        </p:nvSpPr>
        <p:spPr>
          <a:xfrm>
            <a:off x="1097280" y="286603"/>
            <a:ext cx="10058400" cy="903005"/>
          </a:xfrm>
        </p:spPr>
        <p:txBody>
          <a:bodyPr>
            <a:normAutofit/>
          </a:bodyPr>
          <a:lstStyle/>
          <a:p>
            <a:r>
              <a:rPr lang="sr-Latn-RS" sz="4000" dirty="0">
                <a:solidFill>
                  <a:schemeClr val="tx1"/>
                </a:solidFill>
              </a:rPr>
              <a:t>EXAM LITERATURE:</a:t>
            </a:r>
          </a:p>
        </p:txBody>
      </p:sp>
      <p:sp>
        <p:nvSpPr>
          <p:cNvPr id="3" name="Content Placeholder 2">
            <a:extLst>
              <a:ext uri="{FF2B5EF4-FFF2-40B4-BE49-F238E27FC236}">
                <a16:creationId xmlns:a16="http://schemas.microsoft.com/office/drawing/2014/main" id="{B346CD49-C2AD-84C2-F731-03CC1A00A6D3}"/>
              </a:ext>
            </a:extLst>
          </p:cNvPr>
          <p:cNvSpPr>
            <a:spLocks noGrp="1"/>
          </p:cNvSpPr>
          <p:nvPr>
            <p:ph idx="1"/>
          </p:nvPr>
        </p:nvSpPr>
        <p:spPr>
          <a:xfrm>
            <a:off x="140678" y="1453896"/>
            <a:ext cx="11945814" cy="5298596"/>
          </a:xfrm>
        </p:spPr>
        <p:txBody>
          <a:bodyPr>
            <a:normAutofit fontScale="92500" lnSpcReduction="20000"/>
          </a:bodyPr>
          <a:lstStyle/>
          <a:p>
            <a:r>
              <a:rPr lang="sr-Latn-RS" sz="3200" dirty="0">
                <a:solidFill>
                  <a:schemeClr val="tx1"/>
                </a:solidFill>
              </a:rPr>
              <a:t>Student books: </a:t>
            </a:r>
          </a:p>
          <a:p>
            <a:endParaRPr lang="sr-Latn-RS" sz="3200" dirty="0"/>
          </a:p>
          <a:p>
            <a:endParaRPr lang="sr-Latn-RS" sz="3200" dirty="0">
              <a:solidFill>
                <a:schemeClr val="tx1"/>
              </a:solidFill>
            </a:endParaRPr>
          </a:p>
          <a:p>
            <a:endParaRPr lang="sr-Latn-RS" sz="3200" dirty="0"/>
          </a:p>
          <a:p>
            <a:endParaRPr lang="sr-Latn-RS" sz="3200" dirty="0">
              <a:solidFill>
                <a:schemeClr val="tx1"/>
              </a:solidFill>
            </a:endParaRPr>
          </a:p>
          <a:p>
            <a:endParaRPr lang="sr-Latn-RS" sz="3200" dirty="0"/>
          </a:p>
          <a:p>
            <a:endParaRPr lang="sr-Latn-RS" sz="3200" dirty="0">
              <a:solidFill>
                <a:schemeClr val="tx1"/>
              </a:solidFill>
            </a:endParaRPr>
          </a:p>
          <a:p>
            <a:endParaRPr lang="sr-Latn-RS" sz="3200" dirty="0">
              <a:solidFill>
                <a:schemeClr val="tx1"/>
              </a:solidFill>
            </a:endParaRPr>
          </a:p>
          <a:p>
            <a:r>
              <a:rPr lang="sr-Latn-RS" sz="3200" dirty="0"/>
              <a:t>The main book this semester is the first one. The names &amp; pages of all the texts from the yellow book (English in Transport and Traffic) that students should prepare for the written vocabulary exam will be posted on the presentations each week as we cover them in class, and in a separate document.</a:t>
            </a:r>
            <a:endParaRPr lang="sr-Latn-RS" sz="3200" dirty="0">
              <a:solidFill>
                <a:schemeClr val="tx1"/>
              </a:solidFill>
            </a:endParaRPr>
          </a:p>
          <a:p>
            <a:endParaRPr lang="sr-Latn-RS" sz="3200" dirty="0">
              <a:solidFill>
                <a:schemeClr val="tx1"/>
              </a:solidFill>
            </a:endParaRPr>
          </a:p>
          <a:p>
            <a:endParaRPr lang="sr-Latn-RS" sz="3200" dirty="0"/>
          </a:p>
        </p:txBody>
      </p:sp>
      <p:pic>
        <p:nvPicPr>
          <p:cNvPr id="10" name="Picture 9">
            <a:extLst>
              <a:ext uri="{FF2B5EF4-FFF2-40B4-BE49-F238E27FC236}">
                <a16:creationId xmlns:a16="http://schemas.microsoft.com/office/drawing/2014/main" id="{67BCD59F-ED98-0966-D30B-D4BFDC039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33975" y="2166223"/>
            <a:ext cx="1924050" cy="2743200"/>
          </a:xfrm>
          <a:prstGeom prst="rect">
            <a:avLst/>
          </a:prstGeom>
        </p:spPr>
      </p:pic>
      <p:pic>
        <p:nvPicPr>
          <p:cNvPr id="12" name="Picture 11">
            <a:extLst>
              <a:ext uri="{FF2B5EF4-FFF2-40B4-BE49-F238E27FC236}">
                <a16:creationId xmlns:a16="http://schemas.microsoft.com/office/drawing/2014/main" id="{8B3B74C1-AE32-EDAD-8103-988678EF34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6208" y="2166223"/>
            <a:ext cx="1924050" cy="2743200"/>
          </a:xfrm>
          <a:prstGeom prst="rect">
            <a:avLst/>
          </a:prstGeom>
        </p:spPr>
      </p:pic>
      <p:pic>
        <p:nvPicPr>
          <p:cNvPr id="16" name="Graphic 15" descr="Books with solid fill">
            <a:extLst>
              <a:ext uri="{FF2B5EF4-FFF2-40B4-BE49-F238E27FC236}">
                <a16:creationId xmlns:a16="http://schemas.microsoft.com/office/drawing/2014/main" id="{CC260792-960A-3AAF-14D3-5BF474B04C3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0"/>
            <a:ext cx="1453896" cy="1453896"/>
          </a:xfrm>
          <a:prstGeom prst="rect">
            <a:avLst/>
          </a:prstGeom>
        </p:spPr>
      </p:pic>
      <p:pic>
        <p:nvPicPr>
          <p:cNvPr id="5" name="Picture 4">
            <a:extLst>
              <a:ext uri="{FF2B5EF4-FFF2-40B4-BE49-F238E27FC236}">
                <a16:creationId xmlns:a16="http://schemas.microsoft.com/office/drawing/2014/main" id="{DFB0C44B-6096-191F-8824-2ED82332833C}"/>
              </a:ext>
            </a:extLst>
          </p:cNvPr>
          <p:cNvPicPr>
            <a:picLocks noChangeAspect="1"/>
          </p:cNvPicPr>
          <p:nvPr/>
        </p:nvPicPr>
        <p:blipFill>
          <a:blip r:embed="rId6"/>
          <a:stretch>
            <a:fillRect/>
          </a:stretch>
        </p:blipFill>
        <p:spPr>
          <a:xfrm>
            <a:off x="1771742" y="2166223"/>
            <a:ext cx="1926503" cy="2743200"/>
          </a:xfrm>
          <a:prstGeom prst="rect">
            <a:avLst/>
          </a:prstGeom>
        </p:spPr>
      </p:pic>
    </p:spTree>
    <p:extLst>
      <p:ext uri="{BB962C8B-B14F-4D97-AF65-F5344CB8AC3E}">
        <p14:creationId xmlns:p14="http://schemas.microsoft.com/office/powerpoint/2010/main" val="329922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12211-F158-9A97-E4DD-065B17E385F7}"/>
              </a:ext>
            </a:extLst>
          </p:cNvPr>
          <p:cNvSpPr>
            <a:spLocks noGrp="1"/>
          </p:cNvSpPr>
          <p:nvPr>
            <p:ph type="title"/>
          </p:nvPr>
        </p:nvSpPr>
        <p:spPr>
          <a:xfrm>
            <a:off x="967666" y="76820"/>
            <a:ext cx="10300556" cy="1276011"/>
          </a:xfrm>
        </p:spPr>
        <p:txBody>
          <a:bodyPr/>
          <a:lstStyle/>
          <a:p>
            <a:r>
              <a:rPr lang="sr-Latn-RS" dirty="0"/>
              <a:t>Exam Structure:</a:t>
            </a:r>
          </a:p>
        </p:txBody>
      </p:sp>
      <p:sp>
        <p:nvSpPr>
          <p:cNvPr id="3" name="Content Placeholder 2">
            <a:extLst>
              <a:ext uri="{FF2B5EF4-FFF2-40B4-BE49-F238E27FC236}">
                <a16:creationId xmlns:a16="http://schemas.microsoft.com/office/drawing/2014/main" id="{62750628-6F37-58E1-7A8D-C27C6526F5FF}"/>
              </a:ext>
            </a:extLst>
          </p:cNvPr>
          <p:cNvSpPr>
            <a:spLocks noGrp="1"/>
          </p:cNvSpPr>
          <p:nvPr>
            <p:ph idx="1"/>
          </p:nvPr>
        </p:nvSpPr>
        <p:spPr>
          <a:xfrm>
            <a:off x="164123" y="1195754"/>
            <a:ext cx="12027877" cy="4946399"/>
          </a:xfrm>
        </p:spPr>
        <p:txBody>
          <a:bodyPr>
            <a:normAutofit/>
          </a:bodyPr>
          <a:lstStyle/>
          <a:p>
            <a:pPr marL="0" indent="0" algn="ctr">
              <a:buNone/>
            </a:pPr>
            <a:r>
              <a:rPr lang="sr-Latn-RS" sz="3200" b="1" dirty="0">
                <a:solidFill>
                  <a:schemeClr val="tx1"/>
                </a:solidFill>
              </a:rPr>
              <a:t>Written Exam</a:t>
            </a:r>
            <a:r>
              <a:rPr lang="sr-Latn-RS" sz="3200" dirty="0">
                <a:solidFill>
                  <a:schemeClr val="tx1"/>
                </a:solidFill>
              </a:rPr>
              <a:t>: + </a:t>
            </a:r>
            <a:r>
              <a:rPr lang="sr-Latn-RS" sz="3200" b="1" dirty="0">
                <a:solidFill>
                  <a:schemeClr val="tx1"/>
                </a:solidFill>
              </a:rPr>
              <a:t>Oral Exam</a:t>
            </a:r>
            <a:endParaRPr lang="sr-Latn-RS" sz="3200" dirty="0">
              <a:solidFill>
                <a:schemeClr val="tx1"/>
              </a:solidFill>
            </a:endParaRPr>
          </a:p>
          <a:p>
            <a:r>
              <a:rPr lang="sr-Latn-RS" sz="2800" dirty="0">
                <a:solidFill>
                  <a:schemeClr val="tx1"/>
                </a:solidFill>
              </a:rPr>
              <a:t>Written Exam              </a:t>
            </a:r>
            <a:r>
              <a:rPr lang="sr-Latn-RS" sz="2000" dirty="0">
                <a:solidFill>
                  <a:schemeClr val="tx1"/>
                </a:solidFill>
              </a:rPr>
              <a:t>Written Test (80 points) – held during regular exam terms, 41 									points minimum to pass.</a:t>
            </a:r>
          </a:p>
          <a:p>
            <a:endParaRPr lang="sr-Latn-RS" sz="1800" dirty="0">
              <a:solidFill>
                <a:schemeClr val="tx1"/>
              </a:solidFill>
            </a:endParaRPr>
          </a:p>
          <a:p>
            <a:r>
              <a:rPr lang="sr-Latn-RS" sz="2800" dirty="0">
                <a:solidFill>
                  <a:schemeClr val="tx1"/>
                </a:solidFill>
              </a:rPr>
              <a:t>Oral Exam                   </a:t>
            </a:r>
            <a:r>
              <a:rPr lang="sr-Latn-RS" sz="2000" dirty="0">
                <a:solidFill>
                  <a:schemeClr val="tx1"/>
                </a:solidFill>
              </a:rPr>
              <a:t>in-class activity (10 </a:t>
            </a:r>
            <a:r>
              <a:rPr lang="sr-Latn-RS" sz="2000" u="sng" dirty="0">
                <a:solidFill>
                  <a:schemeClr val="tx1"/>
                </a:solidFill>
              </a:rPr>
              <a:t>additional</a:t>
            </a:r>
            <a:r>
              <a:rPr lang="sr-Latn-RS" sz="2000" dirty="0">
                <a:solidFill>
                  <a:schemeClr val="tx1"/>
                </a:solidFill>
              </a:rPr>
              <a:t> points – with these you can get up   			     to 110 points. These are extra points that can increase your final grade)</a:t>
            </a:r>
          </a:p>
          <a:p>
            <a:endParaRPr lang="sr-Latn-RS" sz="1800" dirty="0">
              <a:solidFill>
                <a:schemeClr val="tx1"/>
              </a:solidFill>
            </a:endParaRPr>
          </a:p>
          <a:p>
            <a:pPr marL="0" indent="0">
              <a:buNone/>
            </a:pPr>
            <a:r>
              <a:rPr lang="sr-Latn-RS" sz="1800" dirty="0">
                <a:solidFill>
                  <a:schemeClr val="tx1"/>
                </a:solidFill>
              </a:rPr>
              <a:t>                                                       </a:t>
            </a:r>
            <a:r>
              <a:rPr lang="sr-Latn-RS" sz="2000" dirty="0">
                <a:solidFill>
                  <a:schemeClr val="tx1"/>
                </a:solidFill>
              </a:rPr>
              <a:t>oral exam (20 points) – </a:t>
            </a:r>
            <a:r>
              <a:rPr lang="sr-Latn-RS" sz="2000" u="sng" dirty="0">
                <a:solidFill>
                  <a:schemeClr val="tx1"/>
                </a:solidFill>
              </a:rPr>
              <a:t>optional:</a:t>
            </a:r>
            <a:r>
              <a:rPr lang="sr-Latn-RS" sz="2000" dirty="0">
                <a:solidFill>
                  <a:schemeClr val="tx1"/>
                </a:solidFill>
              </a:rPr>
              <a:t> choose one text from the book, and send in a recorded speech on that topic to my email before the written exam (format: </a:t>
            </a:r>
            <a:r>
              <a:rPr lang="sr-Latn-RS" sz="2000" dirty="0"/>
              <a:t>Y</a:t>
            </a:r>
            <a:r>
              <a:rPr lang="sr-Latn-RS" sz="2000" dirty="0">
                <a:solidFill>
                  <a:schemeClr val="tx1"/>
                </a:solidFill>
              </a:rPr>
              <a:t>ouTube, </a:t>
            </a:r>
            <a:r>
              <a:rPr lang="sr-Latn-RS" sz="2000" dirty="0"/>
              <a:t>G</a:t>
            </a:r>
            <a:r>
              <a:rPr lang="sr-Latn-RS" sz="2000" dirty="0">
                <a:solidFill>
                  <a:schemeClr val="tx1"/>
                </a:solidFill>
              </a:rPr>
              <a:t>oogle Drive, WeTransfer; duration: 5 minutes)</a:t>
            </a:r>
          </a:p>
        </p:txBody>
      </p:sp>
      <p:cxnSp>
        <p:nvCxnSpPr>
          <p:cNvPr id="7" name="Straight Arrow Connector 6">
            <a:extLst>
              <a:ext uri="{FF2B5EF4-FFF2-40B4-BE49-F238E27FC236}">
                <a16:creationId xmlns:a16="http://schemas.microsoft.com/office/drawing/2014/main" id="{F398622F-F2B9-5894-5D70-0E4F37F29050}"/>
              </a:ext>
            </a:extLst>
          </p:cNvPr>
          <p:cNvCxnSpPr>
            <a:cxnSpLocks/>
          </p:cNvCxnSpPr>
          <p:nvPr/>
        </p:nvCxnSpPr>
        <p:spPr>
          <a:xfrm>
            <a:off x="2948908" y="2022674"/>
            <a:ext cx="8693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58AD11D-8E20-BA65-57AC-06BC9CF475BB}"/>
              </a:ext>
            </a:extLst>
          </p:cNvPr>
          <p:cNvCxnSpPr>
            <a:cxnSpLocks/>
          </p:cNvCxnSpPr>
          <p:nvPr/>
        </p:nvCxnSpPr>
        <p:spPr>
          <a:xfrm>
            <a:off x="2549482" y="3154199"/>
            <a:ext cx="126881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B24AFBB-0BD7-B021-F474-900DDB05DBBE}"/>
              </a:ext>
            </a:extLst>
          </p:cNvPr>
          <p:cNvCxnSpPr>
            <a:cxnSpLocks/>
          </p:cNvCxnSpPr>
          <p:nvPr/>
        </p:nvCxnSpPr>
        <p:spPr>
          <a:xfrm>
            <a:off x="2391966" y="3476736"/>
            <a:ext cx="1113883" cy="7270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5" name="Graphic 14" descr="Checklist with solid fill">
            <a:extLst>
              <a:ext uri="{FF2B5EF4-FFF2-40B4-BE49-F238E27FC236}">
                <a16:creationId xmlns:a16="http://schemas.microsoft.com/office/drawing/2014/main" id="{D859F27B-C631-73A0-841B-BBF0DB5275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266" y="160372"/>
            <a:ext cx="914400" cy="914400"/>
          </a:xfrm>
          <a:prstGeom prst="rect">
            <a:avLst/>
          </a:prstGeom>
        </p:spPr>
      </p:pic>
      <p:graphicFrame>
        <p:nvGraphicFramePr>
          <p:cNvPr id="12" name="Table 13">
            <a:extLst>
              <a:ext uri="{FF2B5EF4-FFF2-40B4-BE49-F238E27FC236}">
                <a16:creationId xmlns:a16="http://schemas.microsoft.com/office/drawing/2014/main" id="{5133150A-FAA1-6642-5CD4-35042D4B45FF}"/>
              </a:ext>
            </a:extLst>
          </p:cNvPr>
          <p:cNvGraphicFramePr>
            <a:graphicFrameLocks noGrp="1"/>
          </p:cNvGraphicFramePr>
          <p:nvPr>
            <p:extLst>
              <p:ext uri="{D42A27DB-BD31-4B8C-83A1-F6EECF244321}">
                <p14:modId xmlns:p14="http://schemas.microsoft.com/office/powerpoint/2010/main" val="2620345068"/>
              </p:ext>
            </p:extLst>
          </p:nvPr>
        </p:nvGraphicFramePr>
        <p:xfrm>
          <a:off x="7794407" y="4868828"/>
          <a:ext cx="1909956" cy="1828800"/>
        </p:xfrm>
        <a:graphic>
          <a:graphicData uri="http://schemas.openxmlformats.org/drawingml/2006/table">
            <a:tbl>
              <a:tblPr firstRow="1" bandRow="1">
                <a:tableStyleId>{8A107856-5554-42FB-B03E-39F5DBC370BA}</a:tableStyleId>
              </a:tblPr>
              <a:tblGrid>
                <a:gridCol w="1304360">
                  <a:extLst>
                    <a:ext uri="{9D8B030D-6E8A-4147-A177-3AD203B41FA5}">
                      <a16:colId xmlns:a16="http://schemas.microsoft.com/office/drawing/2014/main" val="757425368"/>
                    </a:ext>
                  </a:extLst>
                </a:gridCol>
                <a:gridCol w="605596">
                  <a:extLst>
                    <a:ext uri="{9D8B030D-6E8A-4147-A177-3AD203B41FA5}">
                      <a16:colId xmlns:a16="http://schemas.microsoft.com/office/drawing/2014/main" val="3004723443"/>
                    </a:ext>
                  </a:extLst>
                </a:gridCol>
              </a:tblGrid>
              <a:tr h="254665">
                <a:tc>
                  <a:txBody>
                    <a:bodyPr/>
                    <a:lstStyle/>
                    <a:p>
                      <a:r>
                        <a:rPr lang="sr-Latn-RS" b="1" dirty="0"/>
                        <a:t>51-60.75</a:t>
                      </a:r>
                      <a:endParaRPr lang="en-US" b="1" dirty="0"/>
                    </a:p>
                  </a:txBody>
                  <a:tcPr/>
                </a:tc>
                <a:tc>
                  <a:txBody>
                    <a:bodyPr/>
                    <a:lstStyle/>
                    <a:p>
                      <a:r>
                        <a:rPr lang="sr-Latn-RS" b="1" dirty="0"/>
                        <a:t>6</a:t>
                      </a:r>
                      <a:endParaRPr lang="en-US" b="1" dirty="0"/>
                    </a:p>
                  </a:txBody>
                  <a:tcPr/>
                </a:tc>
                <a:extLst>
                  <a:ext uri="{0D108BD9-81ED-4DB2-BD59-A6C34878D82A}">
                    <a16:rowId xmlns:a16="http://schemas.microsoft.com/office/drawing/2014/main" val="3350673293"/>
                  </a:ext>
                </a:extLst>
              </a:tr>
              <a:tr h="254665">
                <a:tc>
                  <a:txBody>
                    <a:bodyPr/>
                    <a:lstStyle/>
                    <a:p>
                      <a:r>
                        <a:rPr lang="sr-Latn-RS" b="1" dirty="0"/>
                        <a:t>61-70.75</a:t>
                      </a:r>
                      <a:endParaRPr lang="en-US" b="1" dirty="0"/>
                    </a:p>
                  </a:txBody>
                  <a:tcPr/>
                </a:tc>
                <a:tc>
                  <a:txBody>
                    <a:bodyPr/>
                    <a:lstStyle/>
                    <a:p>
                      <a:r>
                        <a:rPr lang="sr-Latn-RS" b="1" dirty="0"/>
                        <a:t>7</a:t>
                      </a:r>
                      <a:endParaRPr lang="en-US" b="1" dirty="0"/>
                    </a:p>
                  </a:txBody>
                  <a:tcPr/>
                </a:tc>
                <a:extLst>
                  <a:ext uri="{0D108BD9-81ED-4DB2-BD59-A6C34878D82A}">
                    <a16:rowId xmlns:a16="http://schemas.microsoft.com/office/drawing/2014/main" val="3812245678"/>
                  </a:ext>
                </a:extLst>
              </a:tr>
              <a:tr h="254665">
                <a:tc>
                  <a:txBody>
                    <a:bodyPr/>
                    <a:lstStyle/>
                    <a:p>
                      <a:r>
                        <a:rPr lang="sr-Latn-RS" b="1" dirty="0"/>
                        <a:t>71-80.75</a:t>
                      </a:r>
                      <a:endParaRPr lang="en-US" b="1" dirty="0"/>
                    </a:p>
                  </a:txBody>
                  <a:tcPr/>
                </a:tc>
                <a:tc>
                  <a:txBody>
                    <a:bodyPr/>
                    <a:lstStyle/>
                    <a:p>
                      <a:r>
                        <a:rPr lang="sr-Latn-RS" b="1" dirty="0"/>
                        <a:t>8</a:t>
                      </a:r>
                      <a:endParaRPr lang="en-US" b="1" dirty="0"/>
                    </a:p>
                  </a:txBody>
                  <a:tcPr/>
                </a:tc>
                <a:extLst>
                  <a:ext uri="{0D108BD9-81ED-4DB2-BD59-A6C34878D82A}">
                    <a16:rowId xmlns:a16="http://schemas.microsoft.com/office/drawing/2014/main" val="436338073"/>
                  </a:ext>
                </a:extLst>
              </a:tr>
              <a:tr h="254665">
                <a:tc>
                  <a:txBody>
                    <a:bodyPr/>
                    <a:lstStyle/>
                    <a:p>
                      <a:r>
                        <a:rPr lang="sr-Latn-RS" b="1" dirty="0"/>
                        <a:t>81-90.75</a:t>
                      </a:r>
                      <a:endParaRPr lang="en-US" b="1" dirty="0"/>
                    </a:p>
                  </a:txBody>
                  <a:tcPr/>
                </a:tc>
                <a:tc>
                  <a:txBody>
                    <a:bodyPr/>
                    <a:lstStyle/>
                    <a:p>
                      <a:r>
                        <a:rPr lang="sr-Latn-RS" b="1" dirty="0"/>
                        <a:t>9</a:t>
                      </a:r>
                      <a:endParaRPr lang="en-US" b="1" dirty="0"/>
                    </a:p>
                  </a:txBody>
                  <a:tcPr/>
                </a:tc>
                <a:extLst>
                  <a:ext uri="{0D108BD9-81ED-4DB2-BD59-A6C34878D82A}">
                    <a16:rowId xmlns:a16="http://schemas.microsoft.com/office/drawing/2014/main" val="923953008"/>
                  </a:ext>
                </a:extLst>
              </a:tr>
              <a:tr h="254665">
                <a:tc>
                  <a:txBody>
                    <a:bodyPr/>
                    <a:lstStyle/>
                    <a:p>
                      <a:r>
                        <a:rPr lang="sr-Latn-RS" b="1" dirty="0"/>
                        <a:t>91-100</a:t>
                      </a:r>
                      <a:endParaRPr lang="en-US" b="1" dirty="0"/>
                    </a:p>
                  </a:txBody>
                  <a:tcPr/>
                </a:tc>
                <a:tc>
                  <a:txBody>
                    <a:bodyPr/>
                    <a:lstStyle/>
                    <a:p>
                      <a:r>
                        <a:rPr lang="sr-Latn-RS" b="1" dirty="0"/>
                        <a:t>10</a:t>
                      </a:r>
                      <a:endParaRPr lang="en-US" b="1" dirty="0"/>
                    </a:p>
                  </a:txBody>
                  <a:tcPr/>
                </a:tc>
                <a:extLst>
                  <a:ext uri="{0D108BD9-81ED-4DB2-BD59-A6C34878D82A}">
                    <a16:rowId xmlns:a16="http://schemas.microsoft.com/office/drawing/2014/main" val="1273273286"/>
                  </a:ext>
                </a:extLst>
              </a:tr>
            </a:tbl>
          </a:graphicData>
        </a:graphic>
      </p:graphicFrame>
      <p:sp>
        <p:nvSpPr>
          <p:cNvPr id="14" name="TextBox 13">
            <a:extLst>
              <a:ext uri="{FF2B5EF4-FFF2-40B4-BE49-F238E27FC236}">
                <a16:creationId xmlns:a16="http://schemas.microsoft.com/office/drawing/2014/main" id="{5919E423-6B88-6BA6-3C02-E6A328480627}"/>
              </a:ext>
            </a:extLst>
          </p:cNvPr>
          <p:cNvSpPr txBox="1"/>
          <p:nvPr/>
        </p:nvSpPr>
        <p:spPr>
          <a:xfrm>
            <a:off x="4501662" y="5583173"/>
            <a:ext cx="2715064" cy="400110"/>
          </a:xfrm>
          <a:prstGeom prst="rect">
            <a:avLst/>
          </a:prstGeom>
          <a:noFill/>
        </p:spPr>
        <p:txBody>
          <a:bodyPr wrap="square" rtlCol="0">
            <a:spAutoFit/>
          </a:bodyPr>
          <a:lstStyle/>
          <a:p>
            <a:r>
              <a:rPr lang="sr-Latn-RS" sz="2000" dirty="0"/>
              <a:t>Total point scale:</a:t>
            </a:r>
            <a:endParaRPr lang="en-US" sz="2000" dirty="0"/>
          </a:p>
        </p:txBody>
      </p:sp>
      <p:cxnSp>
        <p:nvCxnSpPr>
          <p:cNvPr id="17" name="Straight Arrow Connector 16">
            <a:extLst>
              <a:ext uri="{FF2B5EF4-FFF2-40B4-BE49-F238E27FC236}">
                <a16:creationId xmlns:a16="http://schemas.microsoft.com/office/drawing/2014/main" id="{D7517F30-65A8-8947-E130-6FC5AD963731}"/>
              </a:ext>
            </a:extLst>
          </p:cNvPr>
          <p:cNvCxnSpPr>
            <a:cxnSpLocks/>
          </p:cNvCxnSpPr>
          <p:nvPr/>
        </p:nvCxnSpPr>
        <p:spPr>
          <a:xfrm>
            <a:off x="6782034" y="5783228"/>
            <a:ext cx="8693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97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57F12-6AC8-67B3-1AA4-281B19351E02}"/>
              </a:ext>
            </a:extLst>
          </p:cNvPr>
          <p:cNvSpPr>
            <a:spLocks noGrp="1"/>
          </p:cNvSpPr>
          <p:nvPr>
            <p:ph type="title"/>
          </p:nvPr>
        </p:nvSpPr>
        <p:spPr>
          <a:xfrm>
            <a:off x="2895600" y="307173"/>
            <a:ext cx="8610600" cy="1293028"/>
          </a:xfrm>
        </p:spPr>
        <p:txBody>
          <a:bodyPr/>
          <a:lstStyle/>
          <a:p>
            <a:r>
              <a:rPr lang="sr-Latn-RS" dirty="0"/>
              <a:t>Written exam</a:t>
            </a:r>
            <a:endParaRPr lang="en-US" dirty="0"/>
          </a:p>
        </p:txBody>
      </p:sp>
      <p:sp>
        <p:nvSpPr>
          <p:cNvPr id="3" name="Content Placeholder 2">
            <a:extLst>
              <a:ext uri="{FF2B5EF4-FFF2-40B4-BE49-F238E27FC236}">
                <a16:creationId xmlns:a16="http://schemas.microsoft.com/office/drawing/2014/main" id="{338034B8-FEAA-E7E8-0913-13A2AC884412}"/>
              </a:ext>
            </a:extLst>
          </p:cNvPr>
          <p:cNvSpPr>
            <a:spLocks noGrp="1"/>
          </p:cNvSpPr>
          <p:nvPr>
            <p:ph idx="1"/>
          </p:nvPr>
        </p:nvSpPr>
        <p:spPr>
          <a:xfrm>
            <a:off x="398585" y="1312986"/>
            <a:ext cx="11711353" cy="4783014"/>
          </a:xfrm>
        </p:spPr>
        <p:txBody>
          <a:bodyPr/>
          <a:lstStyle/>
          <a:p>
            <a:r>
              <a:rPr lang="sr-Latn-RS" sz="3200" b="1" u="sng" dirty="0"/>
              <a:t>PART 1 - Grammar (40 points): 2 exercises</a:t>
            </a:r>
          </a:p>
          <a:p>
            <a:pPr marL="457200" indent="-457200">
              <a:buFont typeface="+mj-lt"/>
              <a:buAutoNum type="arabicPeriod"/>
            </a:pPr>
            <a:r>
              <a:rPr lang="sr-Latn-RS" b="1" dirty="0"/>
              <a:t>Multiple choice (fill in the blanks with the appropriate choice: a, b, c, or d)</a:t>
            </a:r>
          </a:p>
          <a:p>
            <a:pPr marL="457200" indent="-457200">
              <a:buFont typeface="+mj-lt"/>
              <a:buAutoNum type="arabicPeriod"/>
            </a:pPr>
            <a:endParaRPr lang="sr-Latn-RS" dirty="0"/>
          </a:p>
          <a:p>
            <a:pPr marL="0" indent="0">
              <a:buNone/>
            </a:pPr>
            <a:r>
              <a:rPr lang="en-US" sz="1800" dirty="0"/>
              <a:t>I met _____ girl I told you about yesterday at _____ Indiana University.</a:t>
            </a:r>
          </a:p>
          <a:p>
            <a:pPr marL="0" indent="0">
              <a:buNone/>
            </a:pPr>
            <a:r>
              <a:rPr lang="en-US" sz="1800" dirty="0"/>
              <a:t>a) a/the	      		</a:t>
            </a:r>
            <a:r>
              <a:rPr lang="en-US" sz="1800" dirty="0">
                <a:highlight>
                  <a:srgbClr val="800080"/>
                </a:highlight>
              </a:rPr>
              <a:t>b</a:t>
            </a:r>
            <a:r>
              <a:rPr lang="en-US" sz="1800" dirty="0"/>
              <a:t>) the/-     		c) a/-			d) the/the</a:t>
            </a:r>
          </a:p>
          <a:p>
            <a:pPr marL="457200" indent="-457200">
              <a:buFont typeface="+mj-lt"/>
              <a:buAutoNum type="arabicPeriod"/>
            </a:pPr>
            <a:endParaRPr lang="sr-Latn-RS" dirty="0"/>
          </a:p>
          <a:p>
            <a:pPr marL="457200" indent="-457200">
              <a:buFont typeface="+mj-lt"/>
              <a:buAutoNum type="arabicPeriod" startAt="2"/>
            </a:pPr>
            <a:r>
              <a:rPr lang="sr-Latn-RS" b="1" dirty="0"/>
              <a:t>Sentence transformation (re-write the sentence according to the instructions I give you in the brackets)</a:t>
            </a:r>
          </a:p>
          <a:p>
            <a:pPr marL="457200" indent="-457200">
              <a:buFont typeface="+mj-lt"/>
              <a:buAutoNum type="arabicPeriod" startAt="2"/>
            </a:pPr>
            <a:endParaRPr lang="sr-Latn-RS" dirty="0"/>
          </a:p>
          <a:p>
            <a:pPr marL="0" indent="0">
              <a:buNone/>
            </a:pPr>
            <a:r>
              <a:rPr lang="sr-Latn-RS" sz="1800" dirty="0"/>
              <a:t>This container is five meters </a:t>
            </a:r>
            <a:r>
              <a:rPr lang="sr-Latn-RS" sz="1800" u="sng" dirty="0"/>
              <a:t>wide</a:t>
            </a:r>
            <a:r>
              <a:rPr lang="sr-Latn-RS" sz="1800" dirty="0"/>
              <a:t>. </a:t>
            </a:r>
            <a:r>
              <a:rPr lang="en-US" sz="1800" dirty="0"/>
              <a:t>(replace the underlined with </a:t>
            </a:r>
            <a:r>
              <a:rPr lang="sr-Latn-RS" sz="1800" dirty="0"/>
              <a:t>a suitable noun</a:t>
            </a:r>
            <a:r>
              <a:rPr lang="en-US" sz="1800" dirty="0"/>
              <a:t>)</a:t>
            </a:r>
            <a:endParaRPr lang="sr-Latn-RS" sz="1800" dirty="0"/>
          </a:p>
          <a:p>
            <a:pPr marL="0" indent="0">
              <a:buNone/>
            </a:pPr>
            <a:r>
              <a:rPr lang="sr-Latn-RS" sz="1800" i="1" dirty="0">
                <a:highlight>
                  <a:srgbClr val="800080"/>
                </a:highlight>
              </a:rPr>
              <a:t>The width of the container is five meters / The container’s width is five meters</a:t>
            </a:r>
            <a:r>
              <a:rPr lang="sr-Latn-RS" sz="1800" i="1" dirty="0"/>
              <a:t>.</a:t>
            </a:r>
          </a:p>
        </p:txBody>
      </p:sp>
      <p:sp>
        <p:nvSpPr>
          <p:cNvPr id="5" name="TextBox 4">
            <a:extLst>
              <a:ext uri="{FF2B5EF4-FFF2-40B4-BE49-F238E27FC236}">
                <a16:creationId xmlns:a16="http://schemas.microsoft.com/office/drawing/2014/main" id="{92552A7B-A2C2-171A-3838-1EC4A102ED30}"/>
              </a:ext>
            </a:extLst>
          </p:cNvPr>
          <p:cNvSpPr txBox="1"/>
          <p:nvPr/>
        </p:nvSpPr>
        <p:spPr>
          <a:xfrm>
            <a:off x="987069" y="6010003"/>
            <a:ext cx="10217862" cy="646331"/>
          </a:xfrm>
          <a:prstGeom prst="rect">
            <a:avLst/>
          </a:prstGeom>
          <a:noFill/>
        </p:spPr>
        <p:txBody>
          <a:bodyPr wrap="none" rtlCol="0">
            <a:spAutoFit/>
          </a:bodyPr>
          <a:lstStyle/>
          <a:p>
            <a:r>
              <a:rPr lang="sr-Latn-RS" i="1" dirty="0"/>
              <a:t>Note that the multiple choice example is from a unit we’ve covered in English Language 1</a:t>
            </a:r>
          </a:p>
          <a:p>
            <a:pPr algn="ctr"/>
            <a:r>
              <a:rPr lang="sr-Latn-RS" i="1" dirty="0"/>
              <a:t>(articles - in order to avoid confusion) and will not be a part of the English 2 exam.</a:t>
            </a:r>
            <a:endParaRPr lang="en-US" i="1" dirty="0"/>
          </a:p>
        </p:txBody>
      </p:sp>
    </p:spTree>
    <p:extLst>
      <p:ext uri="{BB962C8B-B14F-4D97-AF65-F5344CB8AC3E}">
        <p14:creationId xmlns:p14="http://schemas.microsoft.com/office/powerpoint/2010/main" val="3018054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57F12-6AC8-67B3-1AA4-281B19351E02}"/>
              </a:ext>
            </a:extLst>
          </p:cNvPr>
          <p:cNvSpPr>
            <a:spLocks noGrp="1"/>
          </p:cNvSpPr>
          <p:nvPr>
            <p:ph type="title"/>
          </p:nvPr>
        </p:nvSpPr>
        <p:spPr>
          <a:xfrm>
            <a:off x="2895600" y="307173"/>
            <a:ext cx="8610600" cy="1293028"/>
          </a:xfrm>
        </p:spPr>
        <p:txBody>
          <a:bodyPr/>
          <a:lstStyle/>
          <a:p>
            <a:r>
              <a:rPr lang="sr-Latn-RS" dirty="0"/>
              <a:t>Written exam</a:t>
            </a:r>
            <a:endParaRPr lang="en-US" dirty="0"/>
          </a:p>
        </p:txBody>
      </p:sp>
      <p:sp>
        <p:nvSpPr>
          <p:cNvPr id="3" name="Content Placeholder 2">
            <a:extLst>
              <a:ext uri="{FF2B5EF4-FFF2-40B4-BE49-F238E27FC236}">
                <a16:creationId xmlns:a16="http://schemas.microsoft.com/office/drawing/2014/main" id="{338034B8-FEAA-E7E8-0913-13A2AC884412}"/>
              </a:ext>
            </a:extLst>
          </p:cNvPr>
          <p:cNvSpPr>
            <a:spLocks noGrp="1"/>
          </p:cNvSpPr>
          <p:nvPr>
            <p:ph idx="1"/>
          </p:nvPr>
        </p:nvSpPr>
        <p:spPr>
          <a:xfrm>
            <a:off x="685800" y="1312985"/>
            <a:ext cx="10931769" cy="5237841"/>
          </a:xfrm>
        </p:spPr>
        <p:txBody>
          <a:bodyPr/>
          <a:lstStyle/>
          <a:p>
            <a:r>
              <a:rPr lang="sr-Latn-RS" sz="3200" b="1" u="sng" dirty="0"/>
              <a:t>PART 2 - Vocabulary (40 points): 2 exercises</a:t>
            </a:r>
          </a:p>
          <a:p>
            <a:pPr marL="457200" indent="-457200">
              <a:buFont typeface="+mj-lt"/>
              <a:buAutoNum type="arabicPeriod"/>
            </a:pPr>
            <a:r>
              <a:rPr lang="sr-Latn-RS" b="1" dirty="0"/>
              <a:t>Multiple choice (fill in the blanks with the appropriate choice: a, b, c, or d)</a:t>
            </a:r>
          </a:p>
          <a:p>
            <a:pPr marL="457200" indent="-457200">
              <a:buFont typeface="+mj-lt"/>
              <a:buAutoNum type="arabicPeriod"/>
            </a:pPr>
            <a:endParaRPr lang="sr-Latn-RS" dirty="0"/>
          </a:p>
          <a:p>
            <a:pPr marL="0" indent="0">
              <a:buNone/>
            </a:pPr>
            <a:r>
              <a:rPr lang="sr-Latn-RS" sz="1800" dirty="0"/>
              <a:t>If a vehicle has the _________, it can move first in traffic.</a:t>
            </a:r>
          </a:p>
          <a:p>
            <a:pPr marL="0" indent="0">
              <a:buNone/>
            </a:pPr>
            <a:r>
              <a:rPr lang="sr-Latn-RS" sz="1800" dirty="0"/>
              <a:t>a) way to yield		b) yield of way		</a:t>
            </a:r>
            <a:r>
              <a:rPr lang="sr-Latn-RS" sz="1800" dirty="0">
                <a:highlight>
                  <a:srgbClr val="800080"/>
                </a:highlight>
              </a:rPr>
              <a:t>c) </a:t>
            </a:r>
            <a:r>
              <a:rPr lang="sr-Latn-RS" sz="1800" dirty="0"/>
              <a:t>right of way		d) right to yield</a:t>
            </a:r>
          </a:p>
          <a:p>
            <a:pPr marL="457200" indent="-457200">
              <a:buFont typeface="+mj-lt"/>
              <a:buAutoNum type="arabicPeriod"/>
            </a:pPr>
            <a:endParaRPr lang="sr-Latn-RS" dirty="0"/>
          </a:p>
          <a:p>
            <a:pPr marL="457200" indent="-457200">
              <a:buFont typeface="+mj-lt"/>
              <a:buAutoNum type="arabicPeriod"/>
            </a:pPr>
            <a:endParaRPr lang="sr-Latn-RS" dirty="0"/>
          </a:p>
          <a:p>
            <a:pPr marL="457200" indent="-457200">
              <a:buFont typeface="+mj-lt"/>
              <a:buAutoNum type="arabicPeriod" startAt="2"/>
            </a:pPr>
            <a:r>
              <a:rPr lang="sr-Latn-RS" b="1" dirty="0"/>
              <a:t>Word transformation (write a suitable form of the word in brackets)</a:t>
            </a:r>
          </a:p>
          <a:p>
            <a:pPr marL="457200" indent="-457200">
              <a:buFont typeface="+mj-lt"/>
              <a:buAutoNum type="arabicPeriod" startAt="2"/>
            </a:pPr>
            <a:endParaRPr lang="sr-Latn-RS" dirty="0"/>
          </a:p>
          <a:p>
            <a:pPr marL="0" indent="0">
              <a:buNone/>
            </a:pPr>
            <a:r>
              <a:rPr lang="sr-Latn-RS" sz="1800" dirty="0"/>
              <a:t>If there are a lot of vehicles, that means that the traffic is ___________ (congestion). – </a:t>
            </a:r>
            <a:r>
              <a:rPr lang="sr-Latn-RS" sz="1800" i="1" dirty="0">
                <a:highlight>
                  <a:srgbClr val="800080"/>
                </a:highlight>
              </a:rPr>
              <a:t>congested</a:t>
            </a:r>
          </a:p>
          <a:p>
            <a:pPr marL="0" indent="0">
              <a:buNone/>
            </a:pPr>
            <a:endParaRPr lang="sr-Latn-RS" sz="1800" i="1" dirty="0">
              <a:highlight>
                <a:srgbClr val="800080"/>
              </a:highlight>
            </a:endParaRPr>
          </a:p>
          <a:p>
            <a:pPr marL="0" indent="0">
              <a:buNone/>
            </a:pPr>
            <a:r>
              <a:rPr lang="sr-Latn-RS" sz="3200" b="1" i="1" dirty="0">
                <a:highlight>
                  <a:srgbClr val="000080"/>
                </a:highlight>
              </a:rPr>
              <a:t>THE MINIMUM for passing the written exam is 41 points!</a:t>
            </a:r>
          </a:p>
        </p:txBody>
      </p:sp>
    </p:spTree>
    <p:extLst>
      <p:ext uri="{BB962C8B-B14F-4D97-AF65-F5344CB8AC3E}">
        <p14:creationId xmlns:p14="http://schemas.microsoft.com/office/powerpoint/2010/main" val="1236790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B1DA-A908-EE97-C38E-C177C1F2F4D4}"/>
              </a:ext>
            </a:extLst>
          </p:cNvPr>
          <p:cNvSpPr>
            <a:spLocks noGrp="1"/>
          </p:cNvSpPr>
          <p:nvPr>
            <p:ph type="title"/>
          </p:nvPr>
        </p:nvSpPr>
        <p:spPr>
          <a:xfrm>
            <a:off x="2895600" y="131327"/>
            <a:ext cx="8610600" cy="1293028"/>
          </a:xfrm>
        </p:spPr>
        <p:txBody>
          <a:bodyPr/>
          <a:lstStyle/>
          <a:p>
            <a:r>
              <a:rPr lang="sr-Latn-RS" dirty="0"/>
              <a:t>Oral exam (optional)</a:t>
            </a:r>
            <a:endParaRPr lang="en-US" dirty="0"/>
          </a:p>
        </p:txBody>
      </p:sp>
      <p:sp>
        <p:nvSpPr>
          <p:cNvPr id="3" name="Content Placeholder 2">
            <a:extLst>
              <a:ext uri="{FF2B5EF4-FFF2-40B4-BE49-F238E27FC236}">
                <a16:creationId xmlns:a16="http://schemas.microsoft.com/office/drawing/2014/main" id="{9D244BEA-2BF5-F17A-1747-A85CAD1FA3F7}"/>
              </a:ext>
            </a:extLst>
          </p:cNvPr>
          <p:cNvSpPr>
            <a:spLocks noGrp="1"/>
          </p:cNvSpPr>
          <p:nvPr>
            <p:ph idx="1"/>
          </p:nvPr>
        </p:nvSpPr>
        <p:spPr>
          <a:xfrm>
            <a:off x="304799" y="1424354"/>
            <a:ext cx="11746523" cy="5433646"/>
          </a:xfrm>
        </p:spPr>
        <p:txBody>
          <a:bodyPr>
            <a:normAutofit fontScale="92500" lnSpcReduction="10000"/>
          </a:bodyPr>
          <a:lstStyle/>
          <a:p>
            <a:r>
              <a:rPr lang="sr-Latn-RS" dirty="0"/>
              <a:t>This part of the exam is optional. It can be used to increase your final grade, OR if you pass the written test with a minimum (41 points) to add needed points for a 6 (see the table on slide 4).</a:t>
            </a:r>
          </a:p>
          <a:p>
            <a:endParaRPr lang="sr-Latn-RS" dirty="0"/>
          </a:p>
          <a:p>
            <a:r>
              <a:rPr lang="sr-Latn-RS" dirty="0"/>
              <a:t>You can choose any text from the yellow book (English in Transport and Traffic Engineering), including the ones we have done and will do in class.</a:t>
            </a:r>
          </a:p>
          <a:p>
            <a:endParaRPr lang="sr-Latn-RS" dirty="0"/>
          </a:p>
          <a:p>
            <a:r>
              <a:rPr lang="sr-Latn-RS" dirty="0"/>
              <a:t>You have 3 options for taking the oral exam:</a:t>
            </a:r>
          </a:p>
          <a:p>
            <a:pPr marL="1371600" lvl="2" indent="-457200">
              <a:buFont typeface="+mj-lt"/>
              <a:buAutoNum type="arabicPeriod"/>
            </a:pPr>
            <a:r>
              <a:rPr lang="sr-Latn-RS" dirty="0"/>
              <a:t>On Zoom (after every scheduled class – dates on slide 8)</a:t>
            </a:r>
          </a:p>
          <a:p>
            <a:pPr marL="1371600" lvl="2" indent="-457200">
              <a:buFont typeface="+mj-lt"/>
              <a:buAutoNum type="arabicPeriod"/>
            </a:pPr>
            <a:r>
              <a:rPr lang="sr-Latn-RS" dirty="0"/>
              <a:t>Live (on the day of the written exam – please schedule this in advance)</a:t>
            </a:r>
          </a:p>
          <a:p>
            <a:pPr marL="1371600" lvl="2" indent="-457200">
              <a:buFont typeface="+mj-lt"/>
              <a:buAutoNum type="arabicPeriod"/>
            </a:pPr>
            <a:r>
              <a:rPr lang="sr-Latn-RS" dirty="0"/>
              <a:t>Via email (record a video and send it to my email via GoogleDrive, WeTransfer, YouTube...)</a:t>
            </a:r>
          </a:p>
          <a:p>
            <a:endParaRPr lang="sr-Latn-RS" dirty="0"/>
          </a:p>
          <a:p>
            <a:r>
              <a:rPr lang="sr-Latn-RS" dirty="0"/>
              <a:t>The deadline for submitting your oral exam via email is the day when you take the written exam. Please have your video </a:t>
            </a:r>
            <a:r>
              <a:rPr lang="sr-Latn-RS"/>
              <a:t>sent on that day at the latest.</a:t>
            </a:r>
            <a:endParaRPr lang="sr-Latn-RS" dirty="0"/>
          </a:p>
          <a:p>
            <a:endParaRPr lang="sr-Latn-RS" dirty="0"/>
          </a:p>
          <a:p>
            <a:r>
              <a:rPr lang="sr-Latn-RS" dirty="0"/>
              <a:t>Most importantly, make sure it is clear from your video that you are NOT READING. Reading decreases the number of points you can get drastically.</a:t>
            </a:r>
            <a:endParaRPr lang="en-US" dirty="0"/>
          </a:p>
        </p:txBody>
      </p:sp>
    </p:spTree>
    <p:extLst>
      <p:ext uri="{BB962C8B-B14F-4D97-AF65-F5344CB8AC3E}">
        <p14:creationId xmlns:p14="http://schemas.microsoft.com/office/powerpoint/2010/main" val="2082665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CFCF6-2290-9AD6-9C5A-DA47120F0FA0}"/>
              </a:ext>
            </a:extLst>
          </p:cNvPr>
          <p:cNvSpPr>
            <a:spLocks noGrp="1"/>
          </p:cNvSpPr>
          <p:nvPr>
            <p:ph type="title"/>
          </p:nvPr>
        </p:nvSpPr>
        <p:spPr>
          <a:xfrm>
            <a:off x="2895600" y="215733"/>
            <a:ext cx="8610600" cy="1293028"/>
          </a:xfrm>
        </p:spPr>
        <p:txBody>
          <a:bodyPr/>
          <a:lstStyle/>
          <a:p>
            <a:r>
              <a:rPr lang="sr-Latn-RS" dirty="0"/>
              <a:t>SCHEDULE:</a:t>
            </a:r>
            <a:endParaRPr lang="en-US" dirty="0"/>
          </a:p>
        </p:txBody>
      </p:sp>
      <p:sp>
        <p:nvSpPr>
          <p:cNvPr id="3" name="Content Placeholder 2">
            <a:extLst>
              <a:ext uri="{FF2B5EF4-FFF2-40B4-BE49-F238E27FC236}">
                <a16:creationId xmlns:a16="http://schemas.microsoft.com/office/drawing/2014/main" id="{13F0BB4B-3C81-268B-BA6E-67F6F9918235}"/>
              </a:ext>
            </a:extLst>
          </p:cNvPr>
          <p:cNvSpPr>
            <a:spLocks noGrp="1"/>
          </p:cNvSpPr>
          <p:nvPr>
            <p:ph idx="1"/>
          </p:nvPr>
        </p:nvSpPr>
        <p:spPr>
          <a:xfrm>
            <a:off x="407963" y="1673352"/>
            <a:ext cx="11422966" cy="4770417"/>
          </a:xfrm>
        </p:spPr>
        <p:txBody>
          <a:bodyPr>
            <a:normAutofit/>
          </a:bodyPr>
          <a:lstStyle/>
          <a:p>
            <a:r>
              <a:rPr lang="sr-Latn-RS" sz="3200" b="1" dirty="0"/>
              <a:t>Mondays</a:t>
            </a:r>
            <a:r>
              <a:rPr lang="sr-Latn-RS" sz="3200" dirty="0"/>
              <a:t>: June 30</a:t>
            </a:r>
            <a:r>
              <a:rPr lang="sr-Latn-RS" sz="3200" baseline="30000" dirty="0"/>
              <a:t>th</a:t>
            </a:r>
            <a:r>
              <a:rPr lang="sr-Latn-RS" sz="3200" dirty="0"/>
              <a:t>; July 21</a:t>
            </a:r>
            <a:r>
              <a:rPr lang="sr-Latn-RS" sz="3200" baseline="30000" dirty="0"/>
              <a:t>st</a:t>
            </a:r>
            <a:r>
              <a:rPr lang="sr-Latn-RS" sz="3200" dirty="0"/>
              <a:t>; August 11</a:t>
            </a:r>
            <a:r>
              <a:rPr lang="sr-Latn-RS" sz="3200" baseline="30000" dirty="0"/>
              <a:t>th</a:t>
            </a:r>
            <a:r>
              <a:rPr lang="sr-Latn-RS" sz="3200" dirty="0"/>
              <a:t>.</a:t>
            </a:r>
          </a:p>
          <a:p>
            <a:r>
              <a:rPr lang="sr-Latn-RS" sz="3200" b="1" dirty="0"/>
              <a:t>Tuesdays</a:t>
            </a:r>
            <a:r>
              <a:rPr lang="sr-Latn-RS" sz="3200" dirty="0"/>
              <a:t>: July 1</a:t>
            </a:r>
            <a:r>
              <a:rPr lang="sr-Latn-RS" sz="3200" baseline="30000" dirty="0"/>
              <a:t>st</a:t>
            </a:r>
            <a:r>
              <a:rPr lang="sr-Latn-RS" sz="3200" dirty="0"/>
              <a:t>, 8</a:t>
            </a:r>
            <a:r>
              <a:rPr lang="sr-Latn-RS" sz="3200" baseline="30000" dirty="0"/>
              <a:t>th</a:t>
            </a:r>
            <a:r>
              <a:rPr lang="sr-Latn-RS" sz="3200" dirty="0"/>
              <a:t>, 22</a:t>
            </a:r>
            <a:r>
              <a:rPr lang="sr-Latn-RS" sz="3200" baseline="30000" dirty="0"/>
              <a:t>nd</a:t>
            </a:r>
            <a:r>
              <a:rPr lang="sr-Latn-RS" sz="3200" dirty="0"/>
              <a:t>, 29</a:t>
            </a:r>
            <a:r>
              <a:rPr lang="sr-Latn-RS" sz="3200" baseline="30000" dirty="0"/>
              <a:t>th</a:t>
            </a:r>
            <a:r>
              <a:rPr lang="sr-Latn-RS" sz="3200" dirty="0"/>
              <a:t>; August 5</a:t>
            </a:r>
            <a:r>
              <a:rPr lang="sr-Latn-RS" sz="3200" baseline="30000" dirty="0"/>
              <a:t>th</a:t>
            </a:r>
            <a:r>
              <a:rPr lang="sr-Latn-RS" sz="3200" dirty="0"/>
              <a:t>, 12</a:t>
            </a:r>
            <a:r>
              <a:rPr lang="sr-Latn-RS" sz="3200" baseline="30000" dirty="0"/>
              <a:t>th</a:t>
            </a:r>
            <a:r>
              <a:rPr lang="sr-Latn-RS" sz="3200" dirty="0"/>
              <a:t>.</a:t>
            </a:r>
          </a:p>
          <a:p>
            <a:r>
              <a:rPr lang="sr-Latn-RS" sz="3200" b="1" dirty="0"/>
              <a:t>Friday</a:t>
            </a:r>
            <a:r>
              <a:rPr lang="sr-Latn-RS" sz="3200" dirty="0"/>
              <a:t>: July 11</a:t>
            </a:r>
            <a:r>
              <a:rPr lang="sr-Latn-RS" sz="3200" baseline="30000" dirty="0"/>
              <a:t>th</a:t>
            </a:r>
            <a:r>
              <a:rPr lang="sr-Latn-RS" sz="3200" dirty="0"/>
              <a:t>.</a:t>
            </a:r>
          </a:p>
          <a:p>
            <a:endParaRPr lang="sr-Latn-RS" sz="3200" dirty="0"/>
          </a:p>
          <a:p>
            <a:pPr marL="0" indent="0">
              <a:buNone/>
            </a:pPr>
            <a:r>
              <a:rPr lang="sr-Latn-RS" sz="3200" i="1" dirty="0"/>
              <a:t>Classes will always begin at 14:15, and end by 16:45h.</a:t>
            </a:r>
          </a:p>
          <a:p>
            <a:pPr marL="0" indent="0">
              <a:buNone/>
            </a:pPr>
            <a:endParaRPr lang="sr-Latn-RS" sz="3200" i="1" dirty="0"/>
          </a:p>
          <a:p>
            <a:pPr marL="0" indent="0">
              <a:buNone/>
            </a:pPr>
            <a:r>
              <a:rPr lang="sr-Latn-RS" sz="3200" dirty="0"/>
              <a:t>All presentations shall be posted on Moodle after classes</a:t>
            </a:r>
            <a:r>
              <a:rPr lang="sr-Latn-RS" sz="3200" i="1" dirty="0"/>
              <a:t>.</a:t>
            </a:r>
            <a:endParaRPr lang="en-US" sz="3200" i="1" dirty="0"/>
          </a:p>
        </p:txBody>
      </p:sp>
    </p:spTree>
    <p:extLst>
      <p:ext uri="{BB962C8B-B14F-4D97-AF65-F5344CB8AC3E}">
        <p14:creationId xmlns:p14="http://schemas.microsoft.com/office/powerpoint/2010/main" val="106821098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213</TotalTime>
  <Words>847</Words>
  <Application>Microsoft Office PowerPoint</Application>
  <PresentationFormat>Widescreen</PresentationFormat>
  <Paragraphs>84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Century Gothic</vt:lpstr>
      <vt:lpstr>Vapor Trail</vt:lpstr>
      <vt:lpstr>English language 2</vt:lpstr>
      <vt:lpstr>Welcome to english 2 !</vt:lpstr>
      <vt:lpstr>EXAM LITERATURE:</vt:lpstr>
      <vt:lpstr>Exam Structure:</vt:lpstr>
      <vt:lpstr>Written exam</vt:lpstr>
      <vt:lpstr>Written exam</vt:lpstr>
      <vt:lpstr>Oral exam (optional)</vt:lpstr>
      <vt:lpstr>SCHEDULE: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2</dc:title>
  <dc:creator>User</dc:creator>
  <cp:lastModifiedBy>Sofija Stefanović</cp:lastModifiedBy>
  <cp:revision>18</cp:revision>
  <dcterms:created xsi:type="dcterms:W3CDTF">2025-06-25T06:43:27Z</dcterms:created>
  <dcterms:modified xsi:type="dcterms:W3CDTF">2025-10-13T15:01:59Z</dcterms:modified>
</cp:coreProperties>
</file>