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15"/>
  </p:notesMasterIdLst>
  <p:handoutMasterIdLst>
    <p:handoutMasterId r:id="rId16"/>
  </p:handoutMasterIdLst>
  <p:sldIdLst>
    <p:sldId id="256" r:id="rId2"/>
    <p:sldId id="283" r:id="rId3"/>
    <p:sldId id="257" r:id="rId4"/>
    <p:sldId id="281" r:id="rId5"/>
    <p:sldId id="261" r:id="rId6"/>
    <p:sldId id="260" r:id="rId7"/>
    <p:sldId id="279" r:id="rId8"/>
    <p:sldId id="285" r:id="rId9"/>
    <p:sldId id="277" r:id="rId10"/>
    <p:sldId id="263" r:id="rId11"/>
    <p:sldId id="264" r:id="rId12"/>
    <p:sldId id="275" r:id="rId13"/>
    <p:sldId id="284" r:id="rId14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lnSpc>
        <a:spcPct val="120000"/>
      </a:lnSpc>
      <a:spcBef>
        <a:spcPct val="30000"/>
      </a:spcBef>
      <a:spcAft>
        <a:spcPct val="0"/>
      </a:spcAft>
      <a:buClr>
        <a:srgbClr val="FF0000"/>
      </a:buClr>
      <a:buSzPct val="100000"/>
      <a:buFont typeface="Wingdings" pitchFamily="2" charset="2"/>
      <a:defRPr sz="2000" kern="1200">
        <a:solidFill>
          <a:srgbClr val="000000"/>
        </a:solidFill>
        <a:latin typeface="Arial" charset="0"/>
        <a:ea typeface="+mn-ea"/>
        <a:cs typeface="+mn-cs"/>
      </a:defRPr>
    </a:lvl1pPr>
    <a:lvl2pPr marL="457200" algn="l" rtl="0" eaLnBrk="0" fontAlgn="base" hangingPunct="0">
      <a:lnSpc>
        <a:spcPct val="120000"/>
      </a:lnSpc>
      <a:spcBef>
        <a:spcPct val="30000"/>
      </a:spcBef>
      <a:spcAft>
        <a:spcPct val="0"/>
      </a:spcAft>
      <a:buClr>
        <a:srgbClr val="FF0000"/>
      </a:buClr>
      <a:buSzPct val="100000"/>
      <a:buFont typeface="Wingdings" pitchFamily="2" charset="2"/>
      <a:defRPr sz="2000" kern="1200">
        <a:solidFill>
          <a:srgbClr val="000000"/>
        </a:solidFill>
        <a:latin typeface="Arial" charset="0"/>
        <a:ea typeface="+mn-ea"/>
        <a:cs typeface="+mn-cs"/>
      </a:defRPr>
    </a:lvl2pPr>
    <a:lvl3pPr marL="914400" algn="l" rtl="0" eaLnBrk="0" fontAlgn="base" hangingPunct="0">
      <a:lnSpc>
        <a:spcPct val="120000"/>
      </a:lnSpc>
      <a:spcBef>
        <a:spcPct val="30000"/>
      </a:spcBef>
      <a:spcAft>
        <a:spcPct val="0"/>
      </a:spcAft>
      <a:buClr>
        <a:srgbClr val="FF0000"/>
      </a:buClr>
      <a:buSzPct val="100000"/>
      <a:buFont typeface="Wingdings" pitchFamily="2" charset="2"/>
      <a:defRPr sz="2000" kern="1200">
        <a:solidFill>
          <a:srgbClr val="000000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lnSpc>
        <a:spcPct val="120000"/>
      </a:lnSpc>
      <a:spcBef>
        <a:spcPct val="30000"/>
      </a:spcBef>
      <a:spcAft>
        <a:spcPct val="0"/>
      </a:spcAft>
      <a:buClr>
        <a:srgbClr val="FF0000"/>
      </a:buClr>
      <a:buSzPct val="100000"/>
      <a:buFont typeface="Wingdings" pitchFamily="2" charset="2"/>
      <a:defRPr sz="2000" kern="1200">
        <a:solidFill>
          <a:srgbClr val="000000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lnSpc>
        <a:spcPct val="120000"/>
      </a:lnSpc>
      <a:spcBef>
        <a:spcPct val="30000"/>
      </a:spcBef>
      <a:spcAft>
        <a:spcPct val="0"/>
      </a:spcAft>
      <a:buClr>
        <a:srgbClr val="FF0000"/>
      </a:buClr>
      <a:buSzPct val="100000"/>
      <a:buFont typeface="Wingdings" pitchFamily="2" charset="2"/>
      <a:defRPr sz="2000" kern="1200">
        <a:solidFill>
          <a:srgbClr val="000000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rgbClr val="000000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rgbClr val="000000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rgbClr val="000000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rgbClr val="000000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000099"/>
    <a:srgbClr val="00004C"/>
    <a:srgbClr val="000000"/>
    <a:srgbClr val="FFCC00"/>
    <a:srgbClr val="99FF33"/>
    <a:srgbClr val="808080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002" autoAdjust="0"/>
    <p:restoredTop sz="94581" autoAdjust="0"/>
  </p:normalViewPr>
  <p:slideViewPr>
    <p:cSldViewPr>
      <p:cViewPr varScale="1">
        <p:scale>
          <a:sx n="82" d="100"/>
          <a:sy n="82" d="100"/>
        </p:scale>
        <p:origin x="1474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05" d="100"/>
          <a:sy n="105" d="100"/>
        </p:scale>
        <p:origin x="2604" y="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20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21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21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B5483B24-888E-4678-A23B-7C432E7CBF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7519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4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4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4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34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4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B74A2AEA-B2A6-4679-9730-31A0344D25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424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ctrTitle" sz="quarter"/>
          </p:nvPr>
        </p:nvSpPr>
        <p:spPr bwMode="auto">
          <a:xfrm>
            <a:off x="685800" y="1676400"/>
            <a:ext cx="7772400" cy="1828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subTitle" sz="quarter" idx="1"/>
          </p:nvPr>
        </p:nvSpPr>
        <p:spPr bwMode="auto">
          <a:xfrm>
            <a:off x="1371600" y="3886200"/>
            <a:ext cx="6400800" cy="17526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quarter" idx="10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fld id="{AA5CE0BA-5AF1-4473-BC0D-AE9E9BCDF5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duotone>
              <a:schemeClr val="bg1"/>
              <a:srgbClr val="FFFFFF"/>
            </a:duotone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3" name="Text Box 9"/>
          <p:cNvSpPr txBox="1">
            <a:spLocks noChangeArrowheads="1"/>
          </p:cNvSpPr>
          <p:nvPr userDrawn="1"/>
        </p:nvSpPr>
        <p:spPr bwMode="auto">
          <a:xfrm>
            <a:off x="2743200" y="161925"/>
            <a:ext cx="6224588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sr-Latn-CS" sz="1500">
                <a:solidFill>
                  <a:srgbClr val="3B3470"/>
                </a:solidFill>
              </a:rPr>
              <a:t>Elementi Transportnih Sredstava i Uređaj</a:t>
            </a:r>
            <a:r>
              <a:rPr lang="en-US" sz="1500">
                <a:solidFill>
                  <a:srgbClr val="3B3470"/>
                </a:solidFill>
              </a:rPr>
              <a:t>a</a:t>
            </a:r>
          </a:p>
        </p:txBody>
      </p:sp>
      <p:sp>
        <p:nvSpPr>
          <p:cNvPr id="16394" name="Line 10"/>
          <p:cNvSpPr>
            <a:spLocks noChangeShapeType="1"/>
          </p:cNvSpPr>
          <p:nvPr userDrawn="1"/>
        </p:nvSpPr>
        <p:spPr bwMode="auto">
          <a:xfrm>
            <a:off x="228600" y="6400800"/>
            <a:ext cx="8683625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6399" name="Line 15"/>
          <p:cNvSpPr>
            <a:spLocks noChangeShapeType="1"/>
          </p:cNvSpPr>
          <p:nvPr userDrawn="1"/>
        </p:nvSpPr>
        <p:spPr bwMode="auto">
          <a:xfrm>
            <a:off x="228600" y="533400"/>
            <a:ext cx="8683625" cy="0"/>
          </a:xfrm>
          <a:prstGeom prst="line">
            <a:avLst/>
          </a:prstGeom>
          <a:noFill/>
          <a:ln w="57150" cmpd="thickThin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14" cstate="print"/>
          <a:srcRect l="44375" t="34444" r="31250" b="21111"/>
          <a:stretch>
            <a:fillRect/>
          </a:stretch>
        </p:blipFill>
        <p:spPr bwMode="auto">
          <a:xfrm>
            <a:off x="8458200" y="609600"/>
            <a:ext cx="520064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Box 8"/>
          <p:cNvSpPr txBox="1">
            <a:spLocks noChangeArrowheads="1"/>
          </p:cNvSpPr>
          <p:nvPr userDrawn="1"/>
        </p:nvSpPr>
        <p:spPr bwMode="auto">
          <a:xfrm>
            <a:off x="6557920" y="6363301"/>
            <a:ext cx="225414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sz="1400" i="1" dirty="0">
                <a:solidFill>
                  <a:srgbClr val="3B34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sr-Latn-RS" sz="1400" i="1" dirty="0">
                <a:solidFill>
                  <a:srgbClr val="3B34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rof. </a:t>
            </a:r>
            <a:r>
              <a:rPr lang="en-US" sz="1400" i="1" dirty="0" err="1">
                <a:solidFill>
                  <a:srgbClr val="3B34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</a:t>
            </a:r>
            <a:r>
              <a:rPr lang="en-US" sz="1400" i="1" dirty="0">
                <a:solidFill>
                  <a:srgbClr val="3B34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solidFill>
                  <a:srgbClr val="3B34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Radomir</a:t>
            </a:r>
            <a:r>
              <a:rPr lang="en-US" sz="1400" i="1" dirty="0">
                <a:solidFill>
                  <a:srgbClr val="3B34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solidFill>
                  <a:srgbClr val="3B34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Mijailovi</a:t>
            </a:r>
            <a:r>
              <a:rPr lang="sr-Latn-CS" sz="1400" i="1" dirty="0">
                <a:solidFill>
                  <a:srgbClr val="3B34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ć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sr-Latn-CS" sz="1400" i="1" dirty="0">
                <a:solidFill>
                  <a:srgbClr val="3B34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doc. dr Đorđe Petrović</a:t>
            </a:r>
            <a:endParaRPr lang="en-US" sz="1400" i="1" dirty="0">
              <a:solidFill>
                <a:srgbClr val="3B347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Box 11"/>
          <p:cNvSpPr txBox="1">
            <a:spLocks noChangeArrowheads="1"/>
          </p:cNvSpPr>
          <p:nvPr userDrawn="1"/>
        </p:nvSpPr>
        <p:spPr bwMode="auto">
          <a:xfrm>
            <a:off x="133350" y="6437313"/>
            <a:ext cx="3491661" cy="328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tabLst>
                <a:tab pos="409575" algn="l"/>
              </a:tabLst>
              <a:defRPr/>
            </a:pPr>
            <a:r>
              <a:rPr lang="sr-Latn-RS" sz="1400" dirty="0">
                <a:solidFill>
                  <a:srgbClr val="3B34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Univerzitet u Beogradu – Saobraćajni fakultet</a:t>
            </a:r>
            <a:endParaRPr lang="en-US" sz="1400" dirty="0">
              <a:solidFill>
                <a:srgbClr val="3B347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Box 11"/>
          <p:cNvSpPr txBox="1">
            <a:spLocks noChangeArrowheads="1"/>
          </p:cNvSpPr>
          <p:nvPr userDrawn="1"/>
        </p:nvSpPr>
        <p:spPr bwMode="auto">
          <a:xfrm>
            <a:off x="4170302" y="6430935"/>
            <a:ext cx="752129" cy="328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defPPr>
              <a:defRPr lang="en-US"/>
            </a:defPPr>
            <a:lvl1pPr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tabLst>
                <a:tab pos="409575" algn="l"/>
              </a:tabLst>
              <a:defRPr/>
            </a:pPr>
            <a:r>
              <a:rPr lang="en-US" sz="1400" dirty="0">
                <a:solidFill>
                  <a:srgbClr val="3B34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400">
                <a:solidFill>
                  <a:srgbClr val="3B34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r>
              <a:rPr lang="sr-Latn-RS" sz="1400">
                <a:solidFill>
                  <a:srgbClr val="3B34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GB" sz="1400">
                <a:solidFill>
                  <a:srgbClr val="3B34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1400">
                <a:solidFill>
                  <a:srgbClr val="3B34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3B34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en-US" dirty="0">
              <a:solidFill>
                <a:srgbClr val="3B347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44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ueleconomy.gov/feg/evtech.shtml" TargetMode="External"/><Relationship Id="rId2" Type="http://schemas.openxmlformats.org/officeDocument/2006/relationships/hyperlink" Target="https://www.euroncap.com/en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nhtsa.gov/technology-innovation/automated-vehicles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WordArt 19"/>
          <p:cNvSpPr>
            <a:spLocks noChangeArrowheads="1" noChangeShapeType="1" noTextEdit="1"/>
          </p:cNvSpPr>
          <p:nvPr/>
        </p:nvSpPr>
        <p:spPr bwMode="auto">
          <a:xfrm>
            <a:off x="1524000" y="1524000"/>
            <a:ext cx="6324600" cy="762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200" b="1" kern="1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chemeClr val="bg1"/>
                </a:solidFill>
                <a:latin typeface="Arial"/>
                <a:cs typeface="Arial"/>
              </a:rPr>
              <a:t>Pojam kvaliteta</a:t>
            </a:r>
          </a:p>
        </p:txBody>
      </p:sp>
      <p:sp>
        <p:nvSpPr>
          <p:cNvPr id="3075" name="TextBox 2"/>
          <p:cNvSpPr txBox="1">
            <a:spLocks noChangeArrowheads="1"/>
          </p:cNvSpPr>
          <p:nvPr/>
        </p:nvSpPr>
        <p:spPr bwMode="auto">
          <a:xfrm>
            <a:off x="304800" y="2732544"/>
            <a:ext cx="8534400" cy="2934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vi-VN"/>
              <a:t>Ciljevi ovog p</a:t>
            </a:r>
            <a:r>
              <a:rPr lang="en-US"/>
              <a:t>redavanja </a:t>
            </a:r>
            <a:r>
              <a:rPr lang="vi-VN"/>
              <a:t>su:</a:t>
            </a:r>
          </a:p>
          <a:p>
            <a:pPr>
              <a:spcBef>
                <a:spcPts val="500"/>
              </a:spcBef>
              <a:buClrTx/>
              <a:buFont typeface="Times New Roman" pitchFamily="18" charset="0"/>
              <a:buChar char="‒"/>
            </a:pPr>
            <a:r>
              <a:rPr lang="en-US"/>
              <a:t> </a:t>
            </a:r>
            <a:r>
              <a:rPr lang="vi-VN"/>
              <a:t>Upoznavanje sa pojmom kvaliteta.</a:t>
            </a:r>
            <a:endParaRPr lang="en-US"/>
          </a:p>
          <a:p>
            <a:pPr>
              <a:spcBef>
                <a:spcPts val="500"/>
              </a:spcBef>
              <a:buClrTx/>
              <a:buFont typeface="Times New Roman" pitchFamily="18" charset="0"/>
              <a:buChar char="‒"/>
            </a:pPr>
            <a:r>
              <a:rPr lang="sr-Latn-RS"/>
              <a:t> </a:t>
            </a:r>
            <a:r>
              <a:rPr lang="vi-VN"/>
              <a:t>Teorijska analiza kontinualnog unapređenja sistema upravljanja kvalitetom.</a:t>
            </a:r>
          </a:p>
          <a:p>
            <a:pPr>
              <a:spcBef>
                <a:spcPts val="500"/>
              </a:spcBef>
              <a:buClrTx/>
              <a:buFont typeface="Times New Roman" pitchFamily="18" charset="0"/>
              <a:buChar char="‒"/>
            </a:pPr>
            <a:r>
              <a:rPr lang="sr-Latn-RS"/>
              <a:t> </a:t>
            </a:r>
            <a:r>
              <a:rPr lang="vi-VN"/>
              <a:t>Primena kontinualnog unapređenja sistema upravljanja kvalitetom na konkretnom slučaju.</a:t>
            </a:r>
          </a:p>
          <a:p>
            <a:pPr>
              <a:spcBef>
                <a:spcPts val="500"/>
              </a:spcBef>
              <a:buClrTx/>
              <a:buFont typeface="Times New Roman" pitchFamily="18" charset="0"/>
              <a:buChar char="‒"/>
            </a:pPr>
            <a:r>
              <a:rPr lang="sr-Latn-RS"/>
              <a:t> </a:t>
            </a:r>
            <a:r>
              <a:rPr lang="vi-VN"/>
              <a:t>Definisanje dimenzija kvaliteta.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Box 1"/>
          <p:cNvSpPr txBox="1">
            <a:spLocks noChangeArrowheads="1"/>
          </p:cNvSpPr>
          <p:nvPr/>
        </p:nvSpPr>
        <p:spPr bwMode="auto">
          <a:xfrm>
            <a:off x="304800" y="838200"/>
            <a:ext cx="8458200" cy="4431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...</a:t>
            </a:r>
          </a:p>
          <a:p>
            <a:pPr>
              <a:buClrTx/>
              <a:buFont typeface="Wingdings" pitchFamily="2" charset="2"/>
              <a:buChar char="q"/>
            </a:pPr>
            <a:r>
              <a:rPr lang="en-US" b="1"/>
              <a:t>Postprodaja</a:t>
            </a:r>
            <a:r>
              <a:rPr lang="en-US"/>
              <a:t>: Postprodaja predstavlja skup aktivnosti usmerenih ka održavanju kvaliteta elemenata, sklopova i transportnog sredstva posle njegove nabavke, a sve u cilju obezbeđenja zadovoljstva kupca.</a:t>
            </a:r>
          </a:p>
          <a:p>
            <a:pPr>
              <a:buClrTx/>
              <a:buFont typeface="Wingdings" pitchFamily="2" charset="2"/>
              <a:buChar char="q"/>
            </a:pPr>
            <a:r>
              <a:rPr lang="en-US" b="1"/>
              <a:t>Estetika</a:t>
            </a:r>
            <a:r>
              <a:rPr lang="en-US"/>
              <a:t>: Estetika predstavlja subjektivnu ocenu nekih od karakteristika transportnog sredstva, kao što su izgled i zvuk.</a:t>
            </a:r>
          </a:p>
          <a:p>
            <a:pPr>
              <a:buClrTx/>
              <a:buFont typeface="Wingdings" pitchFamily="2" charset="2"/>
              <a:buChar char="q"/>
            </a:pPr>
            <a:r>
              <a:rPr lang="en-US" b="1"/>
              <a:t>Pretpostavljen kvalitet</a:t>
            </a:r>
            <a:r>
              <a:rPr lang="en-US"/>
              <a:t>: Kupci često donose odluke o nabavci transportnog sredstva na osnovu nepotpunih podataka o dimezijama kvaliteta. U tom slučaju se često uvodi pretpostavka da nedostajući podaci su isti ili slični sa odgovarajućim podacima sličnih proizvoda istog proizvođača.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Box 1"/>
          <p:cNvSpPr txBox="1">
            <a:spLocks noChangeArrowheads="1"/>
          </p:cNvSpPr>
          <p:nvPr/>
        </p:nvSpPr>
        <p:spPr bwMode="auto">
          <a:xfrm>
            <a:off x="304800" y="1066800"/>
            <a:ext cx="853440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U tehnici se ponašanje sistema najčešće opisuje preko međusobno nezavisnih veličina. U slučaju kvaliteta to nije slučaj.</a:t>
            </a:r>
          </a:p>
          <a:p>
            <a:endParaRPr lang="en-US"/>
          </a:p>
          <a:p>
            <a:r>
              <a:rPr lang="en-US"/>
              <a:t>Promene pojedinih dimenzija kvaliteta mogu uticati na promene drugih dimenzija kvaliteta. Te promene ne moraju uvek da podrazumevaju da se poboljšavanjem jedne dimenzije uslovljava i poboljšavanje drugih dimenzija kvaliteta.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1973898"/>
            <a:ext cx="3429000" cy="1455102"/>
          </a:xfrm>
          <a:prstGeom prst="rect">
            <a:avLst/>
          </a:prstGeom>
          <a:noFill/>
        </p:spPr>
        <p:txBody>
          <a:bodyPr wrap="none">
            <a:prstTxWarp prst="textChevronInverted">
              <a:avLst/>
            </a:prstTxWarp>
            <a:spAutoFit/>
            <a:scene3d>
              <a:camera prst="orthographicFront">
                <a:rot lat="0" lon="21299999" rev="0"/>
              </a:camera>
              <a:lightRig rig="threePt" dir="t"/>
            </a:scene3d>
          </a:bodyPr>
          <a:lstStyle/>
          <a:p>
            <a:pPr algn="ctr">
              <a:defRPr/>
            </a:pPr>
            <a:r>
              <a:rPr lang="sr-Latn-RS" sz="5400" b="1">
                <a:ln w="12700">
                  <a:solidFill>
                    <a:schemeClr val="bg2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Pitanja?</a:t>
            </a:r>
            <a:endParaRPr lang="en-US" sz="5400" b="1">
              <a:ln w="12700">
                <a:solidFill>
                  <a:schemeClr val="bg2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76800" y="3810000"/>
            <a:ext cx="3657600" cy="1452265"/>
          </a:xfrm>
          <a:prstGeom prst="rect">
            <a:avLst/>
          </a:prstGeom>
          <a:noFill/>
        </p:spPr>
        <p:txBody>
          <a:bodyPr wrap="none">
            <a:prstTxWarp prst="textCascadeDown">
              <a:avLst/>
            </a:prstTxWarp>
            <a:spAutoFit/>
          </a:bodyPr>
          <a:lstStyle/>
          <a:p>
            <a:pPr>
              <a:defRPr/>
            </a:pPr>
            <a:r>
              <a:rPr lang="sr-Latn-RS" b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Hvala na pažnji!</a:t>
            </a:r>
            <a:endParaRPr lang="en-US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304800" y="1066800"/>
            <a:ext cx="8534400" cy="2215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U</a:t>
            </a:r>
            <a:r>
              <a:rPr lang="sr-Latn-RS"/>
              <a:t>koliko želite da dodatno proširite znanje, u vezi pojmova koji su pomenuti u ovoj prezentaciji, možete pročitati sledeće tekstove:</a:t>
            </a:r>
          </a:p>
          <a:p>
            <a:pPr>
              <a:buClrTx/>
              <a:buFont typeface="Times New Roman" pitchFamily="18" charset="0"/>
              <a:buChar char="‒"/>
            </a:pPr>
            <a:r>
              <a:rPr lang="sr-Latn-RS"/>
              <a:t> </a:t>
            </a:r>
            <a:r>
              <a:rPr lang="en-US">
                <a:hlinkClick r:id="rId2"/>
              </a:rPr>
              <a:t>https://www.euroncap.com/en</a:t>
            </a:r>
            <a:endParaRPr lang="sr-Latn-RS"/>
          </a:p>
          <a:p>
            <a:pPr>
              <a:buClrTx/>
              <a:buFont typeface="Times New Roman" pitchFamily="18" charset="0"/>
              <a:buChar char="‒"/>
            </a:pPr>
            <a:r>
              <a:rPr lang="sr-Latn-RS"/>
              <a:t> </a:t>
            </a:r>
            <a:r>
              <a:rPr lang="en-US">
                <a:hlinkClick r:id="rId3"/>
              </a:rPr>
              <a:t>https://www.fueleconomy.gov/feg/evtech.shtml</a:t>
            </a:r>
            <a:r>
              <a:rPr lang="en-US"/>
              <a:t> </a:t>
            </a:r>
          </a:p>
          <a:p>
            <a:pPr>
              <a:buClrTx/>
              <a:buFont typeface="Times New Roman" pitchFamily="18" charset="0"/>
              <a:buChar char="‒"/>
            </a:pPr>
            <a:r>
              <a:rPr lang="en-US"/>
              <a:t> </a:t>
            </a:r>
            <a:r>
              <a:rPr lang="en-US">
                <a:hlinkClick r:id="rId4"/>
              </a:rPr>
              <a:t>https://www.nhtsa.gov/technology-innovation/automated-vehicles</a:t>
            </a:r>
            <a:r>
              <a:rPr lang="en-US"/>
              <a:t> </a:t>
            </a:r>
            <a:endParaRPr lang="sr-Latn-R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Box 2"/>
          <p:cNvSpPr txBox="1">
            <a:spLocks noChangeArrowheads="1"/>
          </p:cNvSpPr>
          <p:nvPr/>
        </p:nvSpPr>
        <p:spPr bwMode="auto">
          <a:xfrm>
            <a:off x="304800" y="879475"/>
            <a:ext cx="85344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Nabavka i eksploatacija transportnih i pretovarnih sredstava mogu se posmatrati kao optimizacioni problemi.</a:t>
            </a:r>
          </a:p>
        </p:txBody>
      </p:sp>
      <p:sp>
        <p:nvSpPr>
          <p:cNvPr id="3076" name="TextBox 3"/>
          <p:cNvSpPr txBox="1">
            <a:spLocks noChangeArrowheads="1"/>
          </p:cNvSpPr>
          <p:nvPr/>
        </p:nvSpPr>
        <p:spPr bwMode="auto">
          <a:xfrm>
            <a:off x="304800" y="1752600"/>
            <a:ext cx="8153400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Kupac tokom donošenja odluka vezanih za njihovu nabavku se rukovodi listom svojih zahteva (funkcija</a:t>
            </a:r>
            <a:r>
              <a:rPr lang="sr-Latn-CS"/>
              <a:t>ma</a:t>
            </a:r>
            <a:r>
              <a:rPr lang="en-US"/>
              <a:t> cilja) i ograničenjima.</a:t>
            </a:r>
          </a:p>
        </p:txBody>
      </p:sp>
      <p:sp>
        <p:nvSpPr>
          <p:cNvPr id="3077" name="TextBox 4"/>
          <p:cNvSpPr txBox="1">
            <a:spLocks noChangeArrowheads="1"/>
          </p:cNvSpPr>
          <p:nvPr/>
        </p:nvSpPr>
        <p:spPr bwMode="auto">
          <a:xfrm>
            <a:off x="381000" y="3276600"/>
            <a:ext cx="26670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buClrTx/>
              <a:buFont typeface="Wingdings" pitchFamily="2" charset="2"/>
              <a:buChar char="§"/>
            </a:pPr>
            <a:r>
              <a:rPr lang="sr-Latn-RS"/>
              <a:t> </a:t>
            </a:r>
            <a:r>
              <a:rPr lang="en-US"/>
              <a:t>performanse</a:t>
            </a:r>
            <a:endParaRPr lang="sr-Latn-RS"/>
          </a:p>
          <a:p>
            <a:pPr>
              <a:spcBef>
                <a:spcPts val="0"/>
              </a:spcBef>
              <a:buClrTx/>
              <a:buFont typeface="Wingdings" pitchFamily="2" charset="2"/>
              <a:buChar char="§"/>
            </a:pPr>
            <a:r>
              <a:rPr lang="en-US"/>
              <a:t> pouzdanost</a:t>
            </a:r>
            <a:endParaRPr lang="sr-Latn-RS"/>
          </a:p>
          <a:p>
            <a:pPr>
              <a:spcBef>
                <a:spcPts val="0"/>
              </a:spcBef>
              <a:buClrTx/>
              <a:buFont typeface="Wingdings" pitchFamily="2" charset="2"/>
              <a:buChar char="§"/>
            </a:pPr>
            <a:r>
              <a:rPr lang="sr-Latn-RS"/>
              <a:t> </a:t>
            </a:r>
            <a:r>
              <a:rPr lang="en-US"/>
              <a:t>eksploatacioni vek</a:t>
            </a:r>
            <a:endParaRPr lang="sr-Latn-RS"/>
          </a:p>
          <a:p>
            <a:pPr>
              <a:spcBef>
                <a:spcPts val="0"/>
              </a:spcBef>
              <a:buClrTx/>
              <a:buFont typeface="Wingdings" pitchFamily="2" charset="2"/>
              <a:buChar char="§"/>
            </a:pPr>
            <a:r>
              <a:rPr lang="sr-Latn-RS"/>
              <a:t> </a:t>
            </a:r>
            <a:r>
              <a:rPr lang="en-US"/>
              <a:t>estetika</a:t>
            </a:r>
            <a:r>
              <a:rPr lang="sr-Latn-RS"/>
              <a:t>,</a:t>
            </a:r>
          </a:p>
          <a:p>
            <a:pPr>
              <a:spcBef>
                <a:spcPts val="0"/>
              </a:spcBef>
              <a:buClrTx/>
              <a:buFont typeface="Wingdings" pitchFamily="2" charset="2"/>
              <a:buChar char="§"/>
            </a:pPr>
            <a:r>
              <a:rPr lang="sr-Latn-RS"/>
              <a:t> </a:t>
            </a:r>
            <a:r>
              <a:rPr lang="en-US"/>
              <a:t>...</a:t>
            </a:r>
          </a:p>
        </p:txBody>
      </p:sp>
      <p:sp>
        <p:nvSpPr>
          <p:cNvPr id="3078" name="TextBox 5"/>
          <p:cNvSpPr txBox="1">
            <a:spLocks noChangeArrowheads="1"/>
          </p:cNvSpPr>
          <p:nvPr/>
        </p:nvSpPr>
        <p:spPr bwMode="auto">
          <a:xfrm>
            <a:off x="3962400" y="3200400"/>
            <a:ext cx="1279525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troškovi...</a:t>
            </a:r>
          </a:p>
        </p:txBody>
      </p:sp>
      <p:cxnSp>
        <p:nvCxnSpPr>
          <p:cNvPr id="3079" name="Straight Arrow Connector 7"/>
          <p:cNvCxnSpPr>
            <a:cxnSpLocks noChangeShapeType="1"/>
          </p:cNvCxnSpPr>
          <p:nvPr/>
        </p:nvCxnSpPr>
        <p:spPr bwMode="auto">
          <a:xfrm rot="5400000">
            <a:off x="1600200" y="2743200"/>
            <a:ext cx="533400" cy="228600"/>
          </a:xfrm>
          <a:prstGeom prst="straightConnector1">
            <a:avLst/>
          </a:prstGeom>
          <a:noFill/>
          <a:ln w="12700" algn="ctr">
            <a:solidFill>
              <a:srgbClr val="000000"/>
            </a:solidFill>
            <a:round/>
            <a:headEnd/>
            <a:tailEnd type="arrow" w="med" len="med"/>
          </a:ln>
        </p:spPr>
      </p:cxnSp>
      <p:cxnSp>
        <p:nvCxnSpPr>
          <p:cNvPr id="3080" name="Straight Arrow Connector 8"/>
          <p:cNvCxnSpPr>
            <a:cxnSpLocks noChangeShapeType="1"/>
          </p:cNvCxnSpPr>
          <p:nvPr/>
        </p:nvCxnSpPr>
        <p:spPr bwMode="auto">
          <a:xfrm flipH="1">
            <a:off x="4953000" y="2514600"/>
            <a:ext cx="1371600" cy="838200"/>
          </a:xfrm>
          <a:prstGeom prst="straightConnector1">
            <a:avLst/>
          </a:prstGeom>
          <a:noFill/>
          <a:ln w="12700" algn="ctr">
            <a:solidFill>
              <a:srgbClr val="000000"/>
            </a:solidFill>
            <a:round/>
            <a:headEnd/>
            <a:tailEnd type="arrow" w="med" len="med"/>
          </a:ln>
        </p:spPr>
      </p:cxnSp>
      <p:sp>
        <p:nvSpPr>
          <p:cNvPr id="10" name="TextBox 9"/>
          <p:cNvSpPr txBox="1"/>
          <p:nvPr/>
        </p:nvSpPr>
        <p:spPr>
          <a:xfrm>
            <a:off x="4114800" y="3581400"/>
            <a:ext cx="47244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ClrTx/>
              <a:buFont typeface="Wingdings" pitchFamily="2" charset="2"/>
              <a:buChar char="§"/>
            </a:pPr>
            <a:r>
              <a:rPr lang="sr-Latn-RS" sz="1600"/>
              <a:t>troškovi nabavke,</a:t>
            </a:r>
          </a:p>
          <a:p>
            <a:pPr>
              <a:lnSpc>
                <a:spcPct val="100000"/>
              </a:lnSpc>
              <a:spcBef>
                <a:spcPts val="0"/>
              </a:spcBef>
              <a:buClrTx/>
              <a:buFont typeface="Wingdings" pitchFamily="2" charset="2"/>
              <a:buChar char="§"/>
            </a:pPr>
            <a:r>
              <a:rPr lang="en-US" sz="1600"/>
              <a:t>troškovi goriva,</a:t>
            </a:r>
            <a:endParaRPr lang="sr-Latn-RS" sz="1600"/>
          </a:p>
          <a:p>
            <a:pPr>
              <a:lnSpc>
                <a:spcPct val="100000"/>
              </a:lnSpc>
              <a:spcBef>
                <a:spcPts val="0"/>
              </a:spcBef>
              <a:buClrTx/>
              <a:buFont typeface="Wingdings" pitchFamily="2" charset="2"/>
              <a:buChar char="§"/>
            </a:pPr>
            <a:r>
              <a:rPr lang="en-US" sz="1600"/>
              <a:t>fiksni troškovi održavanja</a:t>
            </a:r>
            <a:r>
              <a:rPr lang="sr-Latn-RS" sz="1600"/>
              <a:t> (</a:t>
            </a:r>
            <a:r>
              <a:rPr lang="en-US" sz="1600"/>
              <a:t>određeni procesom održavanja koje preporučuje proizvođač</a:t>
            </a:r>
            <a:r>
              <a:rPr lang="sr-Latn-RS" sz="1600"/>
              <a:t>) </a:t>
            </a:r>
          </a:p>
          <a:p>
            <a:pPr>
              <a:lnSpc>
                <a:spcPct val="100000"/>
              </a:lnSpc>
              <a:spcBef>
                <a:spcPts val="0"/>
              </a:spcBef>
              <a:buClrTx/>
              <a:buFont typeface="Wingdings" pitchFamily="2" charset="2"/>
              <a:buChar char="§"/>
            </a:pPr>
            <a:r>
              <a:rPr lang="en-US" sz="1600"/>
              <a:t>varijabilni troškovi održavanja</a:t>
            </a:r>
            <a:r>
              <a:rPr lang="sr-Latn-RS" sz="1600"/>
              <a:t> (</a:t>
            </a:r>
            <a:r>
              <a:rPr lang="en-US" sz="1600"/>
              <a:t>uslovljeni iznenadnim zahtevima koji nastaju usled iznenadnih otkaza ili smanjenja performansi</a:t>
            </a:r>
            <a:r>
              <a:rPr lang="sr-Latn-RS" sz="1600"/>
              <a:t> ... </a:t>
            </a:r>
            <a:r>
              <a:rPr lang="en-US" sz="1600"/>
              <a:t>mogu </a:t>
            </a:r>
            <a:r>
              <a:rPr lang="sr-Latn-RS" sz="1600"/>
              <a:t>se </a:t>
            </a:r>
            <a:r>
              <a:rPr lang="en-US" sz="1600"/>
              <a:t>vezati za nedovoljnu pouzdanost kako transportnog sredstva kao celine, tako i njegovih elemenata i sklopova</a:t>
            </a:r>
            <a:r>
              <a:rPr lang="sr-Latn-RS" sz="1600"/>
              <a:t>)</a:t>
            </a:r>
          </a:p>
          <a:p>
            <a:pPr>
              <a:lnSpc>
                <a:spcPct val="100000"/>
              </a:lnSpc>
              <a:spcBef>
                <a:spcPts val="0"/>
              </a:spcBef>
              <a:buClrTx/>
              <a:buFont typeface="Wingdings" pitchFamily="2" charset="2"/>
              <a:buChar char="§"/>
            </a:pPr>
            <a:r>
              <a:rPr lang="sr-Latn-RS" sz="1600"/>
              <a:t>...</a:t>
            </a:r>
            <a:endParaRPr lang="en-US" sz="1600"/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Box 1"/>
          <p:cNvSpPr txBox="1">
            <a:spLocks noChangeArrowheads="1"/>
          </p:cNvSpPr>
          <p:nvPr/>
        </p:nvSpPr>
        <p:spPr bwMode="auto">
          <a:xfrm>
            <a:off x="304800" y="3200400"/>
            <a:ext cx="8534400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Kvalitet predstavlja skup svih karakteristika proizvoda koje se odnose na njihovu mogućnost da zadovolje utvrđene ili izražene potrebe.</a:t>
            </a:r>
          </a:p>
        </p:txBody>
      </p:sp>
      <p:sp>
        <p:nvSpPr>
          <p:cNvPr id="4099" name="TextBox 2"/>
          <p:cNvSpPr txBox="1">
            <a:spLocks noChangeArrowheads="1"/>
          </p:cNvSpPr>
          <p:nvPr/>
        </p:nvSpPr>
        <p:spPr bwMode="auto">
          <a:xfrm>
            <a:off x="304800" y="1360487"/>
            <a:ext cx="8229600" cy="1535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Ne postoji jedna opšte prihvaćena definicija kvaliteta. Razlika se najčešće pravi u zavisnosti da li se prilikom definisanja kvaliteta akcenat stavlja na proizvođača ili kupca, kao i da li je cilj definisati kvalitet procesa, usluge ili proizvoda.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2" descr="Slika 01-01.t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99" y="685800"/>
            <a:ext cx="5888615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4" name="TextBox 6"/>
          <p:cNvSpPr txBox="1">
            <a:spLocks noChangeArrowheads="1"/>
          </p:cNvSpPr>
          <p:nvPr/>
        </p:nvSpPr>
        <p:spPr bwMode="auto">
          <a:xfrm>
            <a:off x="228600" y="4030920"/>
            <a:ext cx="8534400" cy="2369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/>
              <a:t>Najuticajnije veličine prilikom donošenja odluke o kupovinu putničkih automobila:</a:t>
            </a:r>
          </a:p>
          <a:p>
            <a:pPr>
              <a:lnSpc>
                <a:spcPct val="100000"/>
              </a:lnSpc>
              <a:spcBef>
                <a:spcPts val="0"/>
              </a:spcBef>
              <a:buClrTx/>
              <a:buFont typeface="Times New Roman" pitchFamily="18" charset="0"/>
              <a:buChar char="‒"/>
            </a:pPr>
            <a:r>
              <a:rPr lang="en-US"/>
              <a:t> cena – oko 10% kupaca,</a:t>
            </a:r>
          </a:p>
          <a:p>
            <a:pPr>
              <a:lnSpc>
                <a:spcPct val="100000"/>
              </a:lnSpc>
              <a:spcBef>
                <a:spcPts val="0"/>
              </a:spcBef>
              <a:buClrTx/>
              <a:buFont typeface="Times New Roman" pitchFamily="18" charset="0"/>
              <a:buChar char="‒"/>
            </a:pPr>
            <a:r>
              <a:rPr lang="en-US"/>
              <a:t> </a:t>
            </a:r>
            <a:r>
              <a:rPr lang="en-US" i="1"/>
              <a:t>EuroNCAP</a:t>
            </a:r>
            <a:r>
              <a:rPr lang="en-US"/>
              <a:t> test bezbednosti automobila – oko 16%,</a:t>
            </a:r>
          </a:p>
          <a:p>
            <a:pPr>
              <a:lnSpc>
                <a:spcPct val="100000"/>
              </a:lnSpc>
              <a:spcBef>
                <a:spcPts val="0"/>
              </a:spcBef>
              <a:buClrTx/>
              <a:buFont typeface="Times New Roman" pitchFamily="18" charset="0"/>
              <a:buChar char="‒"/>
            </a:pPr>
            <a:r>
              <a:rPr lang="en-US"/>
              <a:t> pouzdanost – oko 10%,</a:t>
            </a:r>
          </a:p>
          <a:p>
            <a:pPr>
              <a:lnSpc>
                <a:spcPct val="100000"/>
              </a:lnSpc>
              <a:spcBef>
                <a:spcPts val="0"/>
              </a:spcBef>
              <a:buClrTx/>
              <a:buFont typeface="Times New Roman" pitchFamily="18" charset="0"/>
              <a:buChar char="‒"/>
            </a:pPr>
            <a:r>
              <a:rPr lang="en-US"/>
              <a:t> performanse – oko 5%,</a:t>
            </a:r>
          </a:p>
          <a:p>
            <a:pPr>
              <a:lnSpc>
                <a:spcPct val="100000"/>
              </a:lnSpc>
              <a:spcBef>
                <a:spcPts val="0"/>
              </a:spcBef>
              <a:buClrTx/>
              <a:buFont typeface="Times New Roman" pitchFamily="18" charset="0"/>
              <a:buChar char="‒"/>
            </a:pPr>
            <a:r>
              <a:rPr lang="en-US"/>
              <a:t> estetika – 4%, ...</a:t>
            </a:r>
          </a:p>
        </p:txBody>
      </p:sp>
      <p:sp>
        <p:nvSpPr>
          <p:cNvPr id="4" name="TextBox 3"/>
          <p:cNvSpPr txBox="1"/>
          <p:nvPr/>
        </p:nvSpPr>
        <p:spPr>
          <a:xfrm rot="5400000">
            <a:off x="6821269" y="781773"/>
            <a:ext cx="1292662" cy="2590800"/>
          </a:xfrm>
          <a:prstGeom prst="rect">
            <a:avLst/>
          </a:prstGeom>
          <a:noFill/>
        </p:spPr>
        <p:txBody>
          <a:bodyPr vert="vert270" wrap="square">
            <a:spAutoFit/>
          </a:bodyPr>
          <a:lstStyle/>
          <a:p>
            <a:pPr>
              <a:defRPr/>
            </a:pPr>
            <a:r>
              <a:rPr lang="en-US" i="1"/>
              <a:t>Šema neprekidnog unapređenja sistema upravljanja kvalitetom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1"/>
          <p:cNvSpPr txBox="1">
            <a:spLocks noChangeArrowheads="1"/>
          </p:cNvSpPr>
          <p:nvPr/>
        </p:nvSpPr>
        <p:spPr bwMode="auto">
          <a:xfrm>
            <a:off x="304800" y="849999"/>
            <a:ext cx="8534400" cy="5398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/>
              <a:t>Primer - ABS:</a:t>
            </a:r>
          </a:p>
          <a:p>
            <a:r>
              <a:rPr lang="en-US" sz="1800"/>
              <a:t>ABS predstavlja sistem koji sprečava pojavu blokiranja točkova tokom kočenja tranportnih sredstava. Njegovom primenom obezbeđuje se kontrolisano zaustavljanje uz obezbeđivanje upravljivosti transportnog sredstva tokom njegovog zaustavljanja.</a:t>
            </a:r>
          </a:p>
          <a:p>
            <a:pPr>
              <a:lnSpc>
                <a:spcPct val="100000"/>
              </a:lnSpc>
            </a:pPr>
            <a:endParaRPr lang="en-US" sz="1000"/>
          </a:p>
          <a:p>
            <a:pPr marL="342900" indent="-342900">
              <a:spcBef>
                <a:spcPts val="0"/>
              </a:spcBef>
              <a:buClrTx/>
              <a:buFont typeface="Symbol" panose="05050102010706020507" pitchFamily="18" charset="2"/>
              <a:buChar char=""/>
            </a:pPr>
            <a:r>
              <a:rPr lang="en-US" sz="1600"/>
              <a:t>1929. - Francuski inženjer Gabriel Voisin je prvi razvio ovaj sistem u vazduhoplovstvu.</a:t>
            </a:r>
          </a:p>
          <a:p>
            <a:pPr marL="342900" indent="-342900">
              <a:spcBef>
                <a:spcPts val="0"/>
              </a:spcBef>
              <a:buClrTx/>
              <a:buFont typeface="Symbol" panose="05050102010706020507" pitchFamily="18" charset="2"/>
              <a:buChar char=""/>
            </a:pPr>
            <a:r>
              <a:rPr lang="en-US" sz="1600"/>
              <a:t>Da li je ABS potreban?</a:t>
            </a:r>
          </a:p>
          <a:p>
            <a:pPr marL="342900" indent="-342900">
              <a:spcBef>
                <a:spcPts val="0"/>
              </a:spcBef>
              <a:buClrTx/>
              <a:buFont typeface="Symbol" panose="05050102010706020507" pitchFamily="18" charset="2"/>
              <a:buChar char=""/>
            </a:pPr>
            <a:r>
              <a:rPr lang="en-US" sz="1600"/>
              <a:t>Nakon 30-tak godina – nastavlja se sa njegovim daljim razvojem</a:t>
            </a:r>
          </a:p>
          <a:p>
            <a:pPr marL="342900" indent="-342900">
              <a:spcBef>
                <a:spcPts val="0"/>
              </a:spcBef>
              <a:buClrTx/>
              <a:buFont typeface="Symbol" panose="05050102010706020507" pitchFamily="18" charset="2"/>
              <a:buChar char=""/>
            </a:pPr>
            <a:r>
              <a:rPr lang="en-US" sz="1600"/>
              <a:t>1960. – Jensen F.F. i Ford Z. razvijaju potpuno mehanički ABS koji ugrađuju u trkački automobil Ferguson P99. Ovaj model ABS-a nije se dalje razvijao zbog prevelike cene.</a:t>
            </a:r>
          </a:p>
          <a:p>
            <a:pPr marL="342900" indent="-342900">
              <a:spcBef>
                <a:spcPts val="0"/>
              </a:spcBef>
              <a:buClrTx/>
              <a:buFont typeface="Symbol" panose="05050102010706020507" pitchFamily="18" charset="2"/>
              <a:buChar char=""/>
            </a:pPr>
            <a:r>
              <a:rPr lang="en-US" sz="1600"/>
              <a:t>1971. – </a:t>
            </a:r>
            <a:r>
              <a:rPr lang="en-US" sz="1600" i="1"/>
              <a:t>Chrysler</a:t>
            </a:r>
            <a:r>
              <a:rPr lang="en-US" sz="1600"/>
              <a:t> i </a:t>
            </a:r>
            <a:r>
              <a:rPr lang="en-US" sz="1600" i="1"/>
              <a:t>Bendix</a:t>
            </a:r>
            <a:r>
              <a:rPr lang="en-US" sz="1600"/>
              <a:t> sa jedne i </a:t>
            </a:r>
            <a:r>
              <a:rPr lang="en-US" sz="1600" i="1"/>
              <a:t>GM</a:t>
            </a:r>
            <a:r>
              <a:rPr lang="en-US" sz="1600"/>
              <a:t> sa druge strane napravili dva nova modela ABS-a: </a:t>
            </a:r>
            <a:r>
              <a:rPr lang="en-US" sz="1600" i="1"/>
              <a:t>Sure brake</a:t>
            </a:r>
            <a:r>
              <a:rPr lang="en-US" sz="1600"/>
              <a:t> i </a:t>
            </a:r>
            <a:r>
              <a:rPr lang="en-US" sz="1600" i="1"/>
              <a:t>Trackmaster</a:t>
            </a:r>
            <a:r>
              <a:rPr lang="en-US" sz="1600"/>
              <a:t> – mehanički modeli</a:t>
            </a:r>
          </a:p>
          <a:p>
            <a:pPr marL="342900" indent="-342900">
              <a:spcBef>
                <a:spcPts val="0"/>
              </a:spcBef>
              <a:buClrTx/>
              <a:buFont typeface="Symbol" panose="05050102010706020507" pitchFamily="18" charset="2"/>
              <a:buChar char=""/>
            </a:pPr>
            <a:r>
              <a:rPr lang="en-US" sz="1600"/>
              <a:t>1978. – </a:t>
            </a:r>
            <a:r>
              <a:rPr lang="en-US" sz="1600" i="1"/>
              <a:t>Bosch</a:t>
            </a:r>
            <a:r>
              <a:rPr lang="en-US" sz="1600"/>
              <a:t> i </a:t>
            </a:r>
            <a:r>
              <a:rPr lang="en-US" sz="1600" i="1"/>
              <a:t>Mercedes-Benz</a:t>
            </a:r>
            <a:r>
              <a:rPr lang="en-US" sz="1600"/>
              <a:t> ugrađuju prvi elektronski ABS u teretna drumska transportna sredstva i </a:t>
            </a:r>
            <a:r>
              <a:rPr lang="en-US" sz="1600" i="1"/>
              <a:t>Mercedes-Benz S</a:t>
            </a:r>
            <a:r>
              <a:rPr lang="en-US" sz="1600"/>
              <a:t> klase – značaj ABS-a više nije sporan</a:t>
            </a:r>
          </a:p>
          <a:p>
            <a:pPr marL="342900" indent="-342900">
              <a:spcBef>
                <a:spcPts val="0"/>
              </a:spcBef>
              <a:buClrTx/>
              <a:buFont typeface="Symbol" panose="05050102010706020507" pitchFamily="18" charset="2"/>
              <a:buChar char=""/>
            </a:pPr>
            <a:r>
              <a:rPr lang="en-US" sz="1600"/>
              <a:t>1988. – primena kod motocikala</a:t>
            </a:r>
          </a:p>
          <a:p>
            <a:pPr marL="342900" indent="-342900">
              <a:spcBef>
                <a:spcPts val="0"/>
              </a:spcBef>
              <a:buClrTx/>
              <a:buFont typeface="Symbol" panose="05050102010706020507" pitchFamily="18" charset="2"/>
              <a:buChar char=""/>
            </a:pPr>
            <a:r>
              <a:rPr lang="en-US" sz="1600"/>
              <a:t>Danas – ABS čini standardnu opremu drumskih transportnih sredstava.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 descr="Slika 01-02.T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98062" y="1652050"/>
            <a:ext cx="6902938" cy="340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TextBox 3"/>
          <p:cNvSpPr txBox="1">
            <a:spLocks noChangeArrowheads="1"/>
          </p:cNvSpPr>
          <p:nvPr/>
        </p:nvSpPr>
        <p:spPr bwMode="auto">
          <a:xfrm>
            <a:off x="228600" y="866775"/>
            <a:ext cx="3276600" cy="494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b="1"/>
              <a:t>Primeri</a:t>
            </a:r>
          </a:p>
        </p:txBody>
      </p:sp>
      <p:pic>
        <p:nvPicPr>
          <p:cNvPr id="5" name="Picture 2" descr="Slika 01-01.t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81600" y="685800"/>
            <a:ext cx="3053988" cy="1659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1" name="Group 10"/>
          <p:cNvGrpSpPr/>
          <p:nvPr/>
        </p:nvGrpSpPr>
        <p:grpSpPr>
          <a:xfrm>
            <a:off x="304800" y="1600200"/>
            <a:ext cx="3581544" cy="2059126"/>
            <a:chOff x="228600" y="1371600"/>
            <a:chExt cx="3581544" cy="2059126"/>
          </a:xfrm>
        </p:grpSpPr>
        <p:sp>
          <p:nvSpPr>
            <p:cNvPr id="4" name="TextBox 3"/>
            <p:cNvSpPr txBox="1"/>
            <p:nvPr/>
          </p:nvSpPr>
          <p:spPr>
            <a:xfrm>
              <a:off x="228600" y="1371600"/>
              <a:ext cx="217880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/>
                <a:t>- Pogonski motori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81000" y="1676400"/>
              <a:ext cx="3429144" cy="17543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lnSpc>
                  <a:spcPct val="100000"/>
                </a:lnSpc>
                <a:spcBef>
                  <a:spcPts val="0"/>
                </a:spcBef>
                <a:buClrTx/>
                <a:buFont typeface="Symbol" panose="05050102010706020507" pitchFamily="18" charset="2"/>
                <a:buChar char="-"/>
              </a:pPr>
              <a:r>
                <a:rPr lang="en-US" sz="1800" i="1"/>
                <a:t>performan</a:t>
              </a:r>
              <a:r>
                <a:rPr lang="sr-Latn-RS" sz="1800" i="1"/>
                <a:t>s</a:t>
              </a:r>
              <a:r>
                <a:rPr lang="en-US" sz="1800" i="1"/>
                <a:t>e</a:t>
              </a:r>
            </a:p>
            <a:p>
              <a:pPr marL="342900" indent="-342900">
                <a:lnSpc>
                  <a:spcPct val="100000"/>
                </a:lnSpc>
                <a:spcBef>
                  <a:spcPts val="0"/>
                </a:spcBef>
                <a:buClrTx/>
                <a:buFont typeface="Symbol" panose="05050102010706020507" pitchFamily="18" charset="2"/>
                <a:buChar char="-"/>
              </a:pPr>
              <a:r>
                <a:rPr lang="en-US" sz="1800" i="1"/>
                <a:t>ekologija</a:t>
              </a:r>
            </a:p>
            <a:p>
              <a:pPr marL="342900" indent="-342900">
                <a:lnSpc>
                  <a:spcPct val="100000"/>
                </a:lnSpc>
                <a:spcBef>
                  <a:spcPts val="0"/>
                </a:spcBef>
                <a:buClrTx/>
                <a:buFont typeface="Symbol" panose="05050102010706020507" pitchFamily="18" charset="2"/>
                <a:buChar char="-"/>
              </a:pPr>
              <a:r>
                <a:rPr lang="en-US" sz="1800" i="1"/>
                <a:t>motori SUS, elektro motori...</a:t>
              </a:r>
            </a:p>
            <a:p>
              <a:pPr marL="342900" indent="-342900">
                <a:lnSpc>
                  <a:spcPct val="100000"/>
                </a:lnSpc>
                <a:spcBef>
                  <a:spcPts val="0"/>
                </a:spcBef>
                <a:buClrTx/>
                <a:buFont typeface="Symbol" panose="05050102010706020507" pitchFamily="18" charset="2"/>
                <a:buChar char="-"/>
              </a:pPr>
              <a:r>
                <a:rPr lang="en-US" sz="1800" i="1"/>
                <a:t>odr</a:t>
              </a:r>
              <a:r>
                <a:rPr lang="sr-Latn-RS" sz="1800" i="1"/>
                <a:t>ž</a:t>
              </a:r>
              <a:r>
                <a:rPr lang="en-US" sz="1800" i="1"/>
                <a:t>avanje</a:t>
              </a:r>
              <a:endParaRPr lang="sr-Latn-RS" sz="1800" i="1"/>
            </a:p>
            <a:p>
              <a:pPr marL="342900" indent="-342900">
                <a:lnSpc>
                  <a:spcPct val="100000"/>
                </a:lnSpc>
                <a:spcBef>
                  <a:spcPts val="0"/>
                </a:spcBef>
                <a:buClrTx/>
                <a:buFont typeface="Symbol" panose="05050102010706020507" pitchFamily="18" charset="2"/>
                <a:buChar char="-"/>
              </a:pPr>
              <a:r>
                <a:rPr lang="sr-Latn-RS" sz="1800" i="1"/>
                <a:t>materijali</a:t>
              </a:r>
            </a:p>
            <a:p>
              <a:pPr marL="342900" indent="-342900">
                <a:lnSpc>
                  <a:spcPct val="100000"/>
                </a:lnSpc>
                <a:spcBef>
                  <a:spcPts val="0"/>
                </a:spcBef>
                <a:buClrTx/>
                <a:buFont typeface="Symbol" panose="05050102010706020507" pitchFamily="18" charset="2"/>
                <a:buChar char="-"/>
              </a:pPr>
              <a:r>
                <a:rPr lang="sr-Latn-RS" sz="1800" i="1"/>
                <a:t>cena...</a:t>
              </a:r>
              <a:endParaRPr lang="en-US" sz="1800" i="1"/>
            </a:p>
          </p:txBody>
        </p:sp>
      </p:grp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4114800" y="2590800"/>
          <a:ext cx="4343400" cy="36626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5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5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58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58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54099">
                <a:tc>
                  <a:txBody>
                    <a:bodyPr/>
                    <a:lstStyle/>
                    <a:p>
                      <a:pPr algn="ctr"/>
                      <a:r>
                        <a:rPr lang="en-US" sz="1500"/>
                        <a:t>Putni</a:t>
                      </a:r>
                      <a:r>
                        <a:rPr lang="sr-Latn-RS" sz="1500"/>
                        <a:t>čki</a:t>
                      </a:r>
                      <a:r>
                        <a:rPr lang="sr-Latn-RS" sz="1500" baseline="0"/>
                        <a:t> automobili</a:t>
                      </a:r>
                      <a:endParaRPr lang="en-US" sz="15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600"/>
                        <a:t>Godina</a:t>
                      </a:r>
                      <a:r>
                        <a:rPr lang="en-US" sz="1600"/>
                        <a:t> </a:t>
                      </a:r>
                      <a:r>
                        <a:rPr lang="sr-Latn-RS" sz="1600"/>
                        <a:t>usvajanja</a:t>
                      </a:r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600"/>
                        <a:t>CO, </a:t>
                      </a:r>
                      <a:r>
                        <a:rPr lang="sr-Latn-RS" sz="1600" i="1"/>
                        <a:t>g/km</a:t>
                      </a:r>
                    </a:p>
                    <a:p>
                      <a:pPr algn="ctr"/>
                      <a:r>
                        <a:rPr lang="sr-Latn-RS" sz="1600"/>
                        <a:t>(Benzin)</a:t>
                      </a:r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600"/>
                        <a:t>CO, </a:t>
                      </a:r>
                      <a:r>
                        <a:rPr lang="sr-Latn-RS" sz="1600" i="1"/>
                        <a:t>g/km</a:t>
                      </a:r>
                      <a:endParaRPr lang="sr-Latn-RS" sz="1600"/>
                    </a:p>
                    <a:p>
                      <a:pPr algn="ctr"/>
                      <a:r>
                        <a:rPr lang="sr-Latn-RS" sz="1600"/>
                        <a:t>(Dizel)</a:t>
                      </a:r>
                      <a:endParaRPr lang="en-US" sz="16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6940"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EURO</a:t>
                      </a:r>
                      <a:r>
                        <a:rPr lang="en-US" sz="1600" baseline="0"/>
                        <a:t> 1</a:t>
                      </a:r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600"/>
                        <a:t>1992.</a:t>
                      </a:r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600"/>
                        <a:t>2,72</a:t>
                      </a:r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600"/>
                        <a:t>2,72</a:t>
                      </a:r>
                      <a:endParaRPr lang="en-US" sz="16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6940"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EURO</a:t>
                      </a:r>
                      <a:r>
                        <a:rPr lang="en-US" sz="1600" baseline="0"/>
                        <a:t> 2</a:t>
                      </a:r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600"/>
                        <a:t>1996.</a:t>
                      </a:r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600"/>
                        <a:t>2,20</a:t>
                      </a:r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600"/>
                        <a:t>1,00</a:t>
                      </a:r>
                      <a:endParaRPr lang="en-US" sz="16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6940"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EURO</a:t>
                      </a:r>
                      <a:r>
                        <a:rPr lang="en-US" sz="1600" baseline="0"/>
                        <a:t> 3</a:t>
                      </a:r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600"/>
                        <a:t>2001.</a:t>
                      </a:r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600"/>
                        <a:t>2,30</a:t>
                      </a:r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600"/>
                        <a:t>0,66</a:t>
                      </a:r>
                      <a:endParaRPr lang="en-US" sz="16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6940"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EURO</a:t>
                      </a:r>
                      <a:r>
                        <a:rPr lang="en-US" sz="1600" baseline="0"/>
                        <a:t> 4</a:t>
                      </a:r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600"/>
                        <a:t>2005.</a:t>
                      </a:r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600"/>
                        <a:t>1,00</a:t>
                      </a:r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600"/>
                        <a:t>0,50</a:t>
                      </a:r>
                      <a:endParaRPr lang="en-US" sz="16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6940"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EURO</a:t>
                      </a:r>
                      <a:r>
                        <a:rPr lang="en-US" sz="1600" baseline="0"/>
                        <a:t> 5</a:t>
                      </a:r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600"/>
                        <a:t>2009.</a:t>
                      </a:r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600"/>
                        <a:t>1,00</a:t>
                      </a:r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600"/>
                        <a:t>0,50</a:t>
                      </a:r>
                      <a:endParaRPr lang="en-US" sz="16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6940"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EURO</a:t>
                      </a:r>
                      <a:r>
                        <a:rPr lang="en-US" sz="1600" baseline="0"/>
                        <a:t> 6</a:t>
                      </a:r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600"/>
                        <a:t>2014.</a:t>
                      </a:r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600"/>
                        <a:t>1,00</a:t>
                      </a:r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600"/>
                        <a:t>0,50</a:t>
                      </a:r>
                      <a:endParaRPr lang="en-US" sz="16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6940"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EURO</a:t>
                      </a:r>
                      <a:r>
                        <a:rPr lang="en-US" sz="1600" baseline="0"/>
                        <a:t> 7</a:t>
                      </a:r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sz="1600"/>
                        <a:t>2025.</a:t>
                      </a:r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302227" y="5791200"/>
            <a:ext cx="1736373" cy="4247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sz="1800" i="1"/>
              <a:t>EURO standari</a:t>
            </a:r>
            <a:endParaRPr lang="en-US" sz="1800" i="1"/>
          </a:p>
        </p:txBody>
      </p:sp>
      <p:sp>
        <p:nvSpPr>
          <p:cNvPr id="9" name="TextBox 8"/>
          <p:cNvSpPr txBox="1"/>
          <p:nvPr/>
        </p:nvSpPr>
        <p:spPr>
          <a:xfrm>
            <a:off x="381000" y="4648200"/>
            <a:ext cx="30059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/>
              <a:t>EURO standardi – CO</a:t>
            </a:r>
            <a:r>
              <a:rPr lang="sr-Latn-RS" baseline="-25000"/>
              <a:t>2</a:t>
            </a:r>
            <a:r>
              <a:rPr lang="sr-Latn-RS"/>
              <a:t>?</a:t>
            </a:r>
            <a:endParaRPr lang="en-US"/>
          </a:p>
        </p:txBody>
      </p:sp>
      <p:grpSp>
        <p:nvGrpSpPr>
          <p:cNvPr id="17" name="Group 16"/>
          <p:cNvGrpSpPr/>
          <p:nvPr/>
        </p:nvGrpSpPr>
        <p:grpSpPr>
          <a:xfrm>
            <a:off x="2743200" y="1097280"/>
            <a:ext cx="1076278" cy="1417320"/>
            <a:chOff x="2743200" y="1097280"/>
            <a:chExt cx="1076278" cy="1417320"/>
          </a:xfrm>
        </p:grpSpPr>
        <p:grpSp>
          <p:nvGrpSpPr>
            <p:cNvPr id="15" name="Group 14"/>
            <p:cNvGrpSpPr/>
            <p:nvPr/>
          </p:nvGrpSpPr>
          <p:grpSpPr>
            <a:xfrm>
              <a:off x="2743200" y="1447800"/>
              <a:ext cx="838200" cy="1066800"/>
              <a:chOff x="2743200" y="1447800"/>
              <a:chExt cx="838200" cy="1066800"/>
            </a:xfrm>
          </p:grpSpPr>
          <p:cxnSp>
            <p:nvCxnSpPr>
              <p:cNvPr id="12" name="Straight Arrow Connector 11"/>
              <p:cNvCxnSpPr/>
              <p:nvPr/>
            </p:nvCxnSpPr>
            <p:spPr bwMode="auto">
              <a:xfrm flipV="1">
                <a:off x="2743200" y="1447800"/>
                <a:ext cx="838200" cy="1066800"/>
              </a:xfrm>
              <a:prstGeom prst="straightConnector1">
                <a:avLst/>
              </a:prstGeom>
              <a:noFill/>
              <a:ln w="9525" cap="flat" cmpd="sng" algn="ctr">
                <a:solidFill>
                  <a:srgbClr val="000066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  <p:sp>
            <p:nvSpPr>
              <p:cNvPr id="14" name="TextBox 13"/>
              <p:cNvSpPr txBox="1"/>
              <p:nvPr/>
            </p:nvSpPr>
            <p:spPr>
              <a:xfrm rot="18448718">
                <a:off x="2602988" y="1756410"/>
                <a:ext cx="821059" cy="3877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/>
                  <a:t>emisija</a:t>
                </a:r>
              </a:p>
            </p:txBody>
          </p:sp>
        </p:grpSp>
        <p:sp>
          <p:nvSpPr>
            <p:cNvPr id="16" name="TextBox 15"/>
            <p:cNvSpPr txBox="1"/>
            <p:nvPr/>
          </p:nvSpPr>
          <p:spPr>
            <a:xfrm>
              <a:off x="3463290" y="1097280"/>
              <a:ext cx="356188" cy="5355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/>
                <a:t>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51881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TextBox 3"/>
          <p:cNvSpPr txBox="1">
            <a:spLocks noChangeArrowheads="1"/>
          </p:cNvSpPr>
          <p:nvPr/>
        </p:nvSpPr>
        <p:spPr bwMode="auto">
          <a:xfrm>
            <a:off x="228600" y="866775"/>
            <a:ext cx="3276600" cy="494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b="1"/>
              <a:t>Primeri</a:t>
            </a:r>
          </a:p>
        </p:txBody>
      </p:sp>
      <p:pic>
        <p:nvPicPr>
          <p:cNvPr id="5" name="Picture 2" descr="Slika 01-01.t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81600" y="838200"/>
            <a:ext cx="3053988" cy="1659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304800" y="2286000"/>
            <a:ext cx="34772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/>
              <a:t>- </a:t>
            </a:r>
            <a:r>
              <a:rPr lang="sr-Latn-RS" i="1"/>
              <a:t>Elementi autonomnih vozila</a:t>
            </a:r>
            <a:endParaRPr lang="en-US" i="1"/>
          </a:p>
        </p:txBody>
      </p:sp>
      <p:sp>
        <p:nvSpPr>
          <p:cNvPr id="13" name="TextBox 12"/>
          <p:cNvSpPr txBox="1"/>
          <p:nvPr/>
        </p:nvSpPr>
        <p:spPr>
          <a:xfrm>
            <a:off x="560392" y="2654188"/>
            <a:ext cx="172354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lnSpc>
                <a:spcPct val="100000"/>
              </a:lnSpc>
              <a:spcBef>
                <a:spcPts val="0"/>
              </a:spcBef>
              <a:buClrTx/>
              <a:buFont typeface="Symbol" panose="05050102010706020507" pitchFamily="18" charset="2"/>
              <a:buChar char="-"/>
            </a:pPr>
            <a:r>
              <a:rPr lang="sr-Latn-RS" sz="1800" i="1"/>
              <a:t>bezbednost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ClrTx/>
              <a:buFont typeface="Symbol" panose="05050102010706020507" pitchFamily="18" charset="2"/>
              <a:buChar char="-"/>
            </a:pPr>
            <a:r>
              <a:rPr lang="sr-Latn-RS" sz="1800" i="1"/>
              <a:t>ekologija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ClrTx/>
              <a:buFont typeface="Symbol" panose="05050102010706020507" pitchFamily="18" charset="2"/>
              <a:buChar char="-"/>
            </a:pPr>
            <a:r>
              <a:rPr lang="sr-Latn-RS" sz="1800" i="1"/>
              <a:t>cena...</a:t>
            </a:r>
            <a:endParaRPr lang="en-US" sz="1800" i="1"/>
          </a:p>
        </p:txBody>
      </p:sp>
    </p:spTree>
    <p:extLst>
      <p:ext uri="{BB962C8B-B14F-4D97-AF65-F5344CB8AC3E}">
        <p14:creationId xmlns:p14="http://schemas.microsoft.com/office/powerpoint/2010/main" val="11518817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Box 3"/>
          <p:cNvSpPr txBox="1">
            <a:spLocks noChangeArrowheads="1"/>
          </p:cNvSpPr>
          <p:nvPr/>
        </p:nvSpPr>
        <p:spPr bwMode="auto">
          <a:xfrm>
            <a:off x="304800" y="708025"/>
            <a:ext cx="8458200" cy="427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Kvalitet proizvoda se može kvantifikovati preko dimenzija kvaliteta.</a:t>
            </a:r>
          </a:p>
        </p:txBody>
      </p:sp>
      <p:sp>
        <p:nvSpPr>
          <p:cNvPr id="3" name="TextBox 3"/>
          <p:cNvSpPr txBox="1">
            <a:spLocks noChangeArrowheads="1"/>
          </p:cNvSpPr>
          <p:nvPr/>
        </p:nvSpPr>
        <p:spPr bwMode="auto">
          <a:xfrm>
            <a:off x="304800" y="1447800"/>
            <a:ext cx="8458200" cy="4616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Dimenzije kvaliteta su:</a:t>
            </a:r>
          </a:p>
          <a:p>
            <a:pPr>
              <a:buClrTx/>
              <a:buFont typeface="Wingdings" pitchFamily="2" charset="2"/>
              <a:buChar char="q"/>
            </a:pPr>
            <a:r>
              <a:rPr lang="en-US" b="1"/>
              <a:t>Performanse</a:t>
            </a:r>
            <a:r>
              <a:rPr lang="en-US"/>
              <a:t>: Performanse predstavljaju osnovne ekslpoatacione karakterisitike.</a:t>
            </a:r>
          </a:p>
          <a:p>
            <a:pPr>
              <a:buClrTx/>
              <a:buFont typeface="Wingdings" pitchFamily="2" charset="2"/>
              <a:buChar char="q"/>
            </a:pPr>
            <a:r>
              <a:rPr lang="en-US" b="1"/>
              <a:t>Osobine</a:t>
            </a:r>
            <a:r>
              <a:rPr lang="en-US"/>
              <a:t>: Osobine predstavljaju dopunske performanse.</a:t>
            </a:r>
          </a:p>
          <a:p>
            <a:pPr>
              <a:buClrTx/>
              <a:buFont typeface="Wingdings" pitchFamily="2" charset="2"/>
              <a:buChar char="q"/>
            </a:pPr>
            <a:r>
              <a:rPr lang="en-US" b="1"/>
              <a:t>Pouzdanost</a:t>
            </a:r>
            <a:r>
              <a:rPr lang="en-US"/>
              <a:t>: Pouzdanost se definiše kao verovatnoća da u određenom vremenskom periodu neće doći do pojave otkaza.</a:t>
            </a:r>
          </a:p>
          <a:p>
            <a:pPr>
              <a:buClrTx/>
              <a:buFont typeface="Wingdings" pitchFamily="2" charset="2"/>
              <a:buChar char="q"/>
            </a:pPr>
            <a:r>
              <a:rPr lang="en-US" b="1"/>
              <a:t>Eksploatacini vek</a:t>
            </a:r>
            <a:r>
              <a:rPr lang="en-US"/>
              <a:t>: Eksploatacini vek predstavlja period u kome se proizvod može koristiti, tj. period između početka njegove eksploatacije i trenutka kada se proizvod povlači iz eksploatacije.</a:t>
            </a:r>
          </a:p>
          <a:p>
            <a:pPr>
              <a:buClrTx/>
              <a:buFont typeface="Wingdings" pitchFamily="2" charset="2"/>
              <a:buChar char="q"/>
            </a:pPr>
            <a:r>
              <a:rPr lang="en-US" b="1"/>
              <a:t>Prilagođavanje standardu</a:t>
            </a:r>
            <a:r>
              <a:rPr lang="en-US"/>
              <a:t>: Prilagođavanje standardu predstavlja stepen prilagođenosti proizvoda standardima i preporukama.</a:t>
            </a:r>
          </a:p>
        </p:txBody>
      </p:sp>
    </p:spTree>
    <p:extLst>
      <p:ext uri="{BB962C8B-B14F-4D97-AF65-F5344CB8AC3E}">
        <p14:creationId xmlns:p14="http://schemas.microsoft.com/office/powerpoint/2010/main" val="445236429"/>
      </p:ext>
    </p:extLst>
  </p:cSld>
  <p:clrMapOvr>
    <a:masterClrMapping/>
  </p:clrMapOvr>
</p:sld>
</file>

<file path=ppt/theme/theme1.xml><?xml version="1.0" encoding="utf-8"?>
<a:theme xmlns:a="http://schemas.openxmlformats.org/drawingml/2006/main" name="Textured">
  <a:themeElements>
    <a:clrScheme name="Textured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20000"/>
          </a:lnSpc>
          <a:spcBef>
            <a:spcPct val="30000"/>
          </a:spcBef>
          <a:spcAft>
            <a:spcPct val="0"/>
          </a:spcAft>
          <a:buClr>
            <a:srgbClr val="FF0000"/>
          </a:buClr>
          <a:buSzPct val="100000"/>
          <a:buFont typeface="Wingdings" pitchFamily="2" charset="2"/>
          <a:buNone/>
          <a:tabLst>
            <a:tab pos="409575" algn="l"/>
          </a:tabLst>
          <a:defRPr kumimoji="0" lang="en-US" sz="20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20000"/>
          </a:lnSpc>
          <a:spcBef>
            <a:spcPct val="30000"/>
          </a:spcBef>
          <a:spcAft>
            <a:spcPct val="0"/>
          </a:spcAft>
          <a:buClr>
            <a:srgbClr val="FF0000"/>
          </a:buClr>
          <a:buSzPct val="100000"/>
          <a:buFont typeface="Wingdings" pitchFamily="2" charset="2"/>
          <a:buNone/>
          <a:tabLst>
            <a:tab pos="409575" algn="l"/>
          </a:tabLst>
          <a:defRPr kumimoji="0" lang="en-US" sz="20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Textured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ed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Fading Grid</Template>
  <TotalTime>1482</TotalTime>
  <Words>809</Words>
  <Application>Microsoft Office PowerPoint</Application>
  <PresentationFormat>On-screen Show (4:3)</PresentationFormat>
  <Paragraphs>108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Calibri</vt:lpstr>
      <vt:lpstr>Symbol</vt:lpstr>
      <vt:lpstr>Tahoma</vt:lpstr>
      <vt:lpstr>Times New Roman</vt:lpstr>
      <vt:lpstr>Wingdings</vt:lpstr>
      <vt:lpstr>Textured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saobracajni fakultet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nastavnik</dc:creator>
  <cp:lastModifiedBy>MRB</cp:lastModifiedBy>
  <cp:revision>265</cp:revision>
  <dcterms:created xsi:type="dcterms:W3CDTF">2006-01-31T15:10:17Z</dcterms:created>
  <dcterms:modified xsi:type="dcterms:W3CDTF">2026-01-12T08:28:51Z</dcterms:modified>
</cp:coreProperties>
</file>