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6" r:id="rId4"/>
    <p:sldId id="261" r:id="rId5"/>
    <p:sldId id="268" r:id="rId6"/>
    <p:sldId id="269" r:id="rId7"/>
    <p:sldId id="270" r:id="rId8"/>
    <p:sldId id="273" r:id="rId9"/>
    <p:sldId id="257" r:id="rId10"/>
    <p:sldId id="271" r:id="rId11"/>
    <p:sldId id="259" r:id="rId12"/>
    <p:sldId id="272" r:id="rId13"/>
    <p:sldId id="25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238DC-D43A-4F72-98EE-DDFBC6CF9BDA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5E4C7-C459-4ECF-AF66-2A9616D83E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573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5E4C7-C459-4ECF-AF66-2A9616D83E37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674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827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07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239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947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971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674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670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118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5793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415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097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47C02-AA4F-4629-B2A0-19AD08F9E323}" type="datetimeFigureOut">
              <a:rPr lang="sr-Latn-RS" smtClean="0"/>
              <a:t>16.9.2020.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47E1-3F0A-42A8-BAD9-5ED1CD85629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595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770606"/>
            <a:ext cx="9144000" cy="2387600"/>
          </a:xfrm>
        </p:spPr>
        <p:txBody>
          <a:bodyPr/>
          <a:lstStyle/>
          <a:p>
            <a:r>
              <a:rPr lang="sr-Latn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TRANSPORTNA SREDSTVA I ODRŽAVANJE</a:t>
            </a:r>
            <a:endParaRPr lang="sr-Latn-R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152"/>
            <a:ext cx="12192000" cy="509625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49389"/>
            <a:ext cx="5759116" cy="2790740"/>
          </a:xfrm>
        </p:spPr>
        <p:txBody>
          <a:bodyPr>
            <a:normAutofit/>
          </a:bodyPr>
          <a:lstStyle/>
          <a:p>
            <a:pPr algn="l"/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Profesori:</a:t>
            </a:r>
          </a:p>
          <a:p>
            <a:pPr algn="l"/>
            <a:r>
              <a:rPr lang="sr-Latn-RS" b="1" dirty="0">
                <a:latin typeface="Cambria" panose="02040503050406030204" pitchFamily="18" charset="0"/>
              </a:rPr>
              <a:t>prof. </a:t>
            </a:r>
            <a:r>
              <a:rPr lang="sr-Latn-RS" b="1" dirty="0" smtClean="0">
                <a:latin typeface="Cambria" panose="02040503050406030204" pitchFamily="18" charset="0"/>
              </a:rPr>
              <a:t>dr Vladimir Momčilović</a:t>
            </a:r>
          </a:p>
          <a:p>
            <a:pPr algn="l"/>
            <a:r>
              <a:rPr lang="sr-Latn-RS" b="1" dirty="0">
                <a:latin typeface="Cambria" panose="02040503050406030204" pitchFamily="18" charset="0"/>
              </a:rPr>
              <a:t>prof. </a:t>
            </a:r>
            <a:r>
              <a:rPr lang="sr-Latn-RS" b="1" dirty="0" smtClean="0">
                <a:latin typeface="Cambria" panose="02040503050406030204" pitchFamily="18" charset="0"/>
              </a:rPr>
              <a:t>dr Davor Vujanović</a:t>
            </a:r>
          </a:p>
          <a:p>
            <a:pPr algn="l"/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l"/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611979" y="2449389"/>
            <a:ext cx="5759116" cy="2790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Asistent:</a:t>
            </a:r>
          </a:p>
          <a:p>
            <a:pPr algn="l"/>
            <a:r>
              <a:rPr lang="sr-Latn-RS" b="1" dirty="0" smtClean="0">
                <a:latin typeface="Cambria" panose="02040503050406030204" pitchFamily="18" charset="0"/>
              </a:rPr>
              <a:t>Mast. inž. Marko Stokić</a:t>
            </a:r>
          </a:p>
          <a:p>
            <a:pPr algn="l"/>
            <a:endParaRPr lang="sr-Latn-RS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l"/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slika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62" y="1250952"/>
            <a:ext cx="7877736" cy="560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" y="54059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ODRŽAVANJE TRANSPORTNIH SREDSTAVA</a:t>
            </a:r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32" y="2576515"/>
            <a:ext cx="49115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Dijagnostika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800" b="1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Koncepcije i intervencije održavanja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800" b="1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Tehnički pregled</a:t>
            </a:r>
          </a:p>
          <a:p>
            <a:endParaRPr lang="sr-Latn-RS" sz="2800" b="1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8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lic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" y="1379621"/>
            <a:ext cx="6771830" cy="547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54059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ODRŽAVANJE TRANSPORTNIH SREDSTAVA</a:t>
            </a:r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93" y="2143378"/>
            <a:ext cx="49115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Osnovne funkcije pogona za održavanje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800" b="1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Tehniče intervencije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800" b="1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Podrška pogona za održavanje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800" b="1" dirty="0" smtClean="0">
              <a:latin typeface="Cambria" panose="02040503050406030204" pitchFamily="18" charset="0"/>
            </a:endParaRPr>
          </a:p>
          <a:p>
            <a:endParaRPr lang="sr-Latn-RS" sz="2800" b="1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8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54059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OPREMA U POGONU ZA ODRŽAVANJE</a:t>
            </a:r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5" descr="nfz-gabelstap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2973387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Резултат слика за balanser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89" y="3676650"/>
            <a:ext cx="39243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езултат слика за ged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" y="1379622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Резултат слика за demonter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044" y="3163638"/>
            <a:ext cx="2744954" cy="3521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27" y="1379622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81" y="20701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3"/>
          <p:cNvSpPr>
            <a:spLocks noChangeArrowheads="1"/>
          </p:cNvSpPr>
          <p:nvPr/>
        </p:nvSpPr>
        <p:spPr bwMode="auto">
          <a:xfrm>
            <a:off x="4472706" y="0"/>
            <a:ext cx="25728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r-Latn-RS" altLang="sr-Latn-R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PITANJA?</a:t>
            </a:r>
            <a:endParaRPr lang="en-US" altLang="sr-Latn-R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1386220"/>
            <a:ext cx="5759116" cy="50502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Profesori:</a:t>
            </a:r>
          </a:p>
          <a:p>
            <a:pPr marL="0" indent="0">
              <a:buNone/>
            </a:pPr>
            <a:r>
              <a:rPr lang="sr-Latn-RS" b="1" dirty="0">
                <a:latin typeface="Cambria" panose="02040503050406030204" pitchFamily="18" charset="0"/>
              </a:rPr>
              <a:t>prof. </a:t>
            </a:r>
            <a:r>
              <a:rPr lang="sr-Latn-RS" b="1" dirty="0" smtClean="0">
                <a:latin typeface="Cambria" panose="02040503050406030204" pitchFamily="18" charset="0"/>
              </a:rPr>
              <a:t>dr Vladimir Momčilović 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sr-Latn-RS" b="1" dirty="0" smtClean="0">
                <a:latin typeface="Cambria" panose="02040503050406030204" pitchFamily="18" charset="0"/>
              </a:rPr>
              <a:t> kabinet 336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sr-Latn-RS" b="1" dirty="0" smtClean="0">
                <a:latin typeface="Cambria" panose="02040503050406030204" pitchFamily="18" charset="0"/>
              </a:rPr>
              <a:t> </a:t>
            </a:r>
            <a:r>
              <a:rPr lang="sr-Latn-RS" b="1" dirty="0" err="1" smtClean="0">
                <a:latin typeface="Cambria" panose="02040503050406030204" pitchFamily="18" charset="0"/>
              </a:rPr>
              <a:t>mail</a:t>
            </a:r>
            <a:r>
              <a:rPr lang="sr-Latn-RS" b="1" dirty="0" smtClean="0">
                <a:latin typeface="Cambria" panose="02040503050406030204" pitchFamily="18" charset="0"/>
              </a:rPr>
              <a:t>: v.momcilovic@sf.bg.ac.rs</a:t>
            </a:r>
          </a:p>
          <a:p>
            <a:pPr>
              <a:buFont typeface="Symbol" panose="05050102010706020507" pitchFamily="18" charset="2"/>
              <a:buChar char=""/>
            </a:pPr>
            <a:endParaRPr lang="sr-Latn-RS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sr-Latn-RS" b="1" dirty="0">
                <a:latin typeface="Cambria" panose="02040503050406030204" pitchFamily="18" charset="0"/>
              </a:rPr>
              <a:t>prof. </a:t>
            </a:r>
            <a:r>
              <a:rPr lang="sr-Latn-RS" b="1" dirty="0" smtClean="0">
                <a:latin typeface="Cambria" panose="02040503050406030204" pitchFamily="18" charset="0"/>
              </a:rPr>
              <a:t>dr Davor Vujanović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sr-Latn-RS" b="1" dirty="0" smtClean="0">
                <a:latin typeface="Cambria" panose="02040503050406030204" pitchFamily="18" charset="0"/>
              </a:rPr>
              <a:t> kabinet 337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sr-Latn-RS" b="1" dirty="0" smtClean="0">
                <a:latin typeface="Cambria" panose="02040503050406030204" pitchFamily="18" charset="0"/>
              </a:rPr>
              <a:t> </a:t>
            </a:r>
            <a:r>
              <a:rPr lang="sr-Latn-RS" b="1" dirty="0" err="1" smtClean="0">
                <a:latin typeface="Cambria" panose="02040503050406030204" pitchFamily="18" charset="0"/>
              </a:rPr>
              <a:t>mail</a:t>
            </a:r>
            <a:r>
              <a:rPr lang="sr-Latn-RS" b="1" dirty="0" smtClean="0">
                <a:latin typeface="Cambria" panose="02040503050406030204" pitchFamily="18" charset="0"/>
              </a:rPr>
              <a:t>: d.vujanovic@sf.bg.ac.rs</a:t>
            </a:r>
            <a:endParaRPr lang="sr-Latn-RS" b="1" dirty="0">
              <a:latin typeface="Cambria" panose="02040503050406030204" pitchFamily="18" charset="0"/>
            </a:endParaRPr>
          </a:p>
          <a:p>
            <a:endParaRPr lang="sr-Latn-RS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715626" y="1386220"/>
            <a:ext cx="5334000" cy="2042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Asistent:</a:t>
            </a:r>
          </a:p>
          <a:p>
            <a:pPr marL="0" indent="0">
              <a:buNone/>
            </a:pPr>
            <a:r>
              <a:rPr lang="sr-Latn-RS" b="1" dirty="0" smtClean="0">
                <a:latin typeface="Cambria" panose="02040503050406030204" pitchFamily="18" charset="0"/>
              </a:rPr>
              <a:t>Marko Stokić</a:t>
            </a:r>
          </a:p>
          <a:p>
            <a:pPr>
              <a:buFont typeface="Symbol" panose="05050102010706020507" pitchFamily="18" charset="2"/>
              <a:buChar char=""/>
            </a:pPr>
            <a:r>
              <a:rPr lang="sr-Latn-RS" b="1" dirty="0" smtClean="0">
                <a:latin typeface="Cambria" panose="02040503050406030204" pitchFamily="18" charset="0"/>
              </a:rPr>
              <a:t> </a:t>
            </a:r>
            <a:r>
              <a:rPr lang="sr-Latn-RS" b="1" smtClean="0">
                <a:latin typeface="Cambria" panose="02040503050406030204" pitchFamily="18" charset="0"/>
              </a:rPr>
              <a:t>kabinet </a:t>
            </a:r>
            <a:r>
              <a:rPr lang="sr-Latn-RS" b="1" smtClean="0">
                <a:latin typeface="Cambria" panose="02040503050406030204" pitchFamily="18" charset="0"/>
              </a:rPr>
              <a:t>337</a:t>
            </a:r>
            <a:endParaRPr lang="sr-Latn-RS" b="1" dirty="0" smtClean="0">
              <a:latin typeface="Cambria" panose="02040503050406030204" pitchFamily="18" charset="0"/>
            </a:endParaRPr>
          </a:p>
          <a:p>
            <a:pPr>
              <a:buFont typeface="Symbol" panose="05050102010706020507" pitchFamily="18" charset="2"/>
              <a:buChar char=""/>
            </a:pPr>
            <a:r>
              <a:rPr lang="sr-Latn-RS" b="1" dirty="0" smtClean="0">
                <a:latin typeface="Cambria" panose="02040503050406030204" pitchFamily="18" charset="0"/>
              </a:rPr>
              <a:t> </a:t>
            </a:r>
            <a:r>
              <a:rPr lang="sr-Latn-RS" b="1" dirty="0" err="1" smtClean="0">
                <a:latin typeface="Cambria" panose="02040503050406030204" pitchFamily="18" charset="0"/>
              </a:rPr>
              <a:t>mail</a:t>
            </a:r>
            <a:r>
              <a:rPr lang="sr-Latn-RS" b="1" dirty="0" smtClean="0">
                <a:latin typeface="Cambria" panose="02040503050406030204" pitchFamily="18" charset="0"/>
              </a:rPr>
              <a:t>: m.stokic@sf.bg.ac.rs</a:t>
            </a:r>
          </a:p>
          <a:p>
            <a:pPr marL="0" indent="0">
              <a:buNone/>
            </a:pPr>
            <a:endParaRPr lang="sr-Latn-RS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052" name="Picture 4" descr="Резултат слика за logist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26" y="3428620"/>
            <a:ext cx="5476374" cy="34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4059"/>
            <a:ext cx="12191999" cy="1201319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SADRŽAJ PREDMETA</a:t>
            </a:r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491" y="1255378"/>
            <a:ext cx="10515600" cy="1359485"/>
          </a:xfrm>
        </p:spPr>
        <p:txBody>
          <a:bodyPr/>
          <a:lstStyle/>
          <a:p>
            <a:r>
              <a:rPr lang="sr-Latn-R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 DEO: </a:t>
            </a:r>
            <a:r>
              <a:rPr lang="sr-Latn-RS" sz="3200" b="1" dirty="0" smtClean="0">
                <a:latin typeface="Cambria" panose="02040503050406030204" pitchFamily="18" charset="0"/>
              </a:rPr>
              <a:t>Transportna sredstva</a:t>
            </a:r>
          </a:p>
          <a:p>
            <a:r>
              <a:rPr lang="sr-Latn-RS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II DEO: </a:t>
            </a:r>
            <a:r>
              <a:rPr lang="sr-Latn-RS" sz="3200" b="1" dirty="0" smtClean="0">
                <a:latin typeface="Cambria" panose="02040503050406030204" pitchFamily="18" charset="0"/>
              </a:rPr>
              <a:t>Održavanje transportnih sredstava</a:t>
            </a:r>
          </a:p>
          <a:p>
            <a:pPr marL="0" indent="0">
              <a:buNone/>
            </a:pP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01" y="2587452"/>
            <a:ext cx="9487394" cy="42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" y="54059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DRUMSKA TRANSPORTNA SREDSTVA</a:t>
            </a:r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9" descr="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0948" y="1219086"/>
            <a:ext cx="3190110" cy="27576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3198"/>
            <a:ext cx="5967664" cy="2804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755"/>
            <a:ext cx="4170948" cy="2854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99" y="1119755"/>
            <a:ext cx="4643967" cy="2956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0722" y="4363452"/>
            <a:ext cx="6086923" cy="22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6" y="2025953"/>
            <a:ext cx="4892842" cy="3844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55" y="2069473"/>
            <a:ext cx="5870448" cy="38008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54059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SISTEMI NA VOZILIMA</a:t>
            </a:r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1" y="1379622"/>
            <a:ext cx="376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LGS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3174" y="1379621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ACC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506" y="6079958"/>
            <a:ext cx="1013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ABS, ESP, ASR …</a:t>
            </a:r>
            <a:endParaRPr lang="sr-Latn-R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61" y="1325358"/>
            <a:ext cx="6954073" cy="2600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94" y="3872079"/>
            <a:ext cx="5308304" cy="298592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-1" y="54059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VAZDUHOPLOVNA TRANSPORTNA SREDSTVA</a:t>
            </a:r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42465"/>
            <a:ext cx="4307882" cy="34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54059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ŽELEZNIČKA TRANSPORTNA SREDSTVA</a:t>
            </a:r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6" y="1253031"/>
            <a:ext cx="9930063" cy="56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54059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VODNA TRANSPORTNA SREDSTVA</a:t>
            </a:r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8" y="1780673"/>
            <a:ext cx="6336630" cy="3801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890"/>
            <a:ext cx="5638798" cy="2835919"/>
          </a:xfrm>
          <a:prstGeom prst="rect">
            <a:avLst/>
          </a:prstGeom>
        </p:spPr>
      </p:pic>
      <p:pic>
        <p:nvPicPr>
          <p:cNvPr id="4098" name="Picture 2" descr="Резултат слика за Barž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5537"/>
            <a:ext cx="5173578" cy="25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93" y="1379622"/>
            <a:ext cx="7633805" cy="547837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" y="54059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TAHOGRAFI</a:t>
            </a:r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379622"/>
            <a:ext cx="42190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Analogni </a:t>
            </a:r>
            <a:r>
              <a:rPr lang="sr-Latn-RS" sz="2800" b="1" dirty="0" err="1" smtClean="0">
                <a:latin typeface="Cambria" panose="02040503050406030204" pitchFamily="18" charset="0"/>
              </a:rPr>
              <a:t>tahograf</a:t>
            </a:r>
            <a:endParaRPr lang="sr-Latn-RS" sz="2800" b="1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Digitalni </a:t>
            </a:r>
            <a:r>
              <a:rPr lang="sr-Latn-RS" sz="2800" b="1" dirty="0" err="1" smtClean="0">
                <a:latin typeface="Cambria" panose="02040503050406030204" pitchFamily="18" charset="0"/>
              </a:rPr>
              <a:t>tahograf</a:t>
            </a:r>
            <a:endParaRPr lang="sr-Latn-RS" sz="2800" b="1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Kartice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Vremena upravljanja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Radna vremena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Odmori </a:t>
            </a:r>
          </a:p>
          <a:p>
            <a:r>
              <a:rPr lang="sr-Latn-RS" sz="2800" b="1" dirty="0" smtClean="0">
                <a:latin typeface="Cambria" panose="02040503050406030204" pitchFamily="18" charset="0"/>
              </a:rPr>
              <a:t>		  .</a:t>
            </a:r>
          </a:p>
          <a:p>
            <a:r>
              <a:rPr lang="sr-Latn-RS" sz="2800" b="1" dirty="0">
                <a:latin typeface="Cambria" panose="02040503050406030204" pitchFamily="18" charset="0"/>
              </a:rPr>
              <a:t>	</a:t>
            </a:r>
            <a:r>
              <a:rPr lang="sr-Latn-RS" sz="2800" b="1" dirty="0" smtClean="0">
                <a:latin typeface="Cambria" panose="02040503050406030204" pitchFamily="18" charset="0"/>
              </a:rPr>
              <a:t>	  .</a:t>
            </a:r>
          </a:p>
          <a:p>
            <a:r>
              <a:rPr lang="sr-Latn-RS" sz="2800" b="1" dirty="0">
                <a:latin typeface="Cambria" panose="02040503050406030204" pitchFamily="18" charset="0"/>
              </a:rPr>
              <a:t>	</a:t>
            </a:r>
            <a:r>
              <a:rPr lang="sr-Latn-RS" sz="2800" b="1" dirty="0" smtClean="0">
                <a:latin typeface="Cambria" panose="02040503050406030204" pitchFamily="18" charset="0"/>
              </a:rPr>
              <a:t>	  .</a:t>
            </a:r>
            <a:endParaRPr lang="sr-Latn-RS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54059"/>
            <a:ext cx="1219199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r-Latn-R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ODRŽAVANJE TRANSPORTNIH SREDSTAVA</a:t>
            </a:r>
            <a:endParaRPr lang="sr-Latn-R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94" y="1379622"/>
            <a:ext cx="7304504" cy="5478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" y="2326106"/>
            <a:ext cx="4379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Uvodna razmatranja i osnovni pojmovi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800" b="1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Osnovni uzročnici promene stanja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800" b="1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 smtClean="0">
                <a:latin typeface="Cambria" panose="02040503050406030204" pitchFamily="18" charset="0"/>
              </a:rPr>
              <a:t>Pogon za održavanje</a:t>
            </a:r>
          </a:p>
        </p:txBody>
      </p:sp>
    </p:spTree>
    <p:extLst>
      <p:ext uri="{BB962C8B-B14F-4D97-AF65-F5344CB8AC3E}">
        <p14:creationId xmlns:p14="http://schemas.microsoft.com/office/powerpoint/2010/main" val="449823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167</Words>
  <Application>Microsoft Office PowerPoint</Application>
  <PresentationFormat>Widescreen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Symbol</vt:lpstr>
      <vt:lpstr>Office Theme</vt:lpstr>
      <vt:lpstr>TRANSPORTNA SREDSTVA I ODRŽAVANJE</vt:lpstr>
      <vt:lpstr>SADRŽAJ PREDMETA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Saobraćajni fakultet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</dc:creator>
  <cp:lastModifiedBy>Marko Stokic</cp:lastModifiedBy>
  <cp:revision>20</cp:revision>
  <dcterms:created xsi:type="dcterms:W3CDTF">2017-09-24T16:32:07Z</dcterms:created>
  <dcterms:modified xsi:type="dcterms:W3CDTF">2020-09-16T09:23:15Z</dcterms:modified>
</cp:coreProperties>
</file>