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27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sr-Latn-RS" sz="1500" i="1" smtClean="0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</a:t>
            </a: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  <a:endParaRPr lang="sr-Latn-C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WordArt 15" descr="White marble"/>
          <p:cNvSpPr>
            <a:spLocks noChangeArrowheads="1" noChangeShapeType="1" noTextEdit="1"/>
          </p:cNvSpPr>
          <p:nvPr/>
        </p:nvSpPr>
        <p:spPr bwMode="auto">
          <a:xfrm>
            <a:off x="2066925" y="1911350"/>
            <a:ext cx="4932363" cy="1820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SAGOREVANJE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212725" y="833438"/>
            <a:ext cx="8382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Toplotna moć goriva se precizno određuje u laboratorijskim uslovima.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12725" y="1373188"/>
            <a:ext cx="838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ea typeface="Times New Roman" pitchFamily="18" charset="0"/>
                <a:cs typeface="Arial" charset="0"/>
              </a:rPr>
              <a:t>T</a:t>
            </a:r>
            <a:r>
              <a:rPr lang="sr-Cyrl-CS">
                <a:ea typeface="Times New Roman" pitchFamily="18" charset="0"/>
                <a:cs typeface="Arial" charset="0"/>
              </a:rPr>
              <a:t>oplotne moći gasovitog goriva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  <a:endParaRPr lang="en-US" sz="24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017713" y="1911350"/>
          <a:ext cx="5253037" cy="860425"/>
        </p:xfrm>
        <a:graphic>
          <a:graphicData uri="http://schemas.openxmlformats.org/presentationml/2006/ole">
            <p:oleObj spid="_x0000_s2050" name="Equation" r:id="rId3" imgW="2616200" imgH="431800" progId="Equation.3">
              <p:embed/>
            </p:oleObj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12725" y="2973388"/>
            <a:ext cx="3303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Donja toplotna moć goriva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  <a:r>
              <a:rPr lang="sr-Cyrl-CS"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1406525" y="3429000"/>
          <a:ext cx="6456363" cy="536575"/>
        </p:xfrm>
        <a:graphic>
          <a:graphicData uri="http://schemas.openxmlformats.org/presentationml/2006/ole">
            <p:oleObj spid="_x0000_s2051" name="Equation" r:id="rId4" imgW="3162300" imgH="266700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12725" y="4124325"/>
            <a:ext cx="8382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Prethodne formule su u osnovi aproksimativne za čvrst</a:t>
            </a:r>
            <a:r>
              <a:rPr lang="sr-Latn-CS">
                <a:ea typeface="Times New Roman" pitchFamily="18" charset="0"/>
                <a:cs typeface="Arial" charset="0"/>
              </a:rPr>
              <a:t>a </a:t>
            </a:r>
            <a:r>
              <a:rPr lang="sr-Cyrl-CS">
                <a:ea typeface="Times New Roman" pitchFamily="18" charset="0"/>
                <a:cs typeface="Arial" charset="0"/>
              </a:rPr>
              <a:t>i posebno tečna goriva, zbog pojave tzv. toplote mešanja. Iz sličnog razloga je približna i </a:t>
            </a:r>
            <a:r>
              <a:rPr lang="sl-SI">
                <a:ea typeface="Times New Roman" pitchFamily="18" charset="0"/>
                <a:cs typeface="Arial" charset="0"/>
              </a:rPr>
              <a:t>VDI (Verein De</a:t>
            </a:r>
            <a:r>
              <a:rPr lang="en-US">
                <a:ea typeface="Times New Roman" pitchFamily="18" charset="0"/>
                <a:cs typeface="Arial" charset="0"/>
              </a:rPr>
              <a:t>u</a:t>
            </a:r>
            <a:r>
              <a:rPr lang="sl-SI">
                <a:ea typeface="Times New Roman" pitchFamily="18" charset="0"/>
                <a:cs typeface="Arial" charset="0"/>
              </a:rPr>
              <a:t>tsche Ingenieure) </a:t>
            </a:r>
            <a:r>
              <a:rPr lang="sr-Cyrl-CS">
                <a:ea typeface="Times New Roman" pitchFamily="18" charset="0"/>
                <a:cs typeface="Arial" charset="0"/>
              </a:rPr>
              <a:t>formula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52488" y="5395913"/>
            <a:ext cx="76581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24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l-SI" sz="2400" i="1" baseline="-25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 =  33900 </a:t>
            </a:r>
            <a:r>
              <a:rPr lang="sl-SI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+ 117000 (</a:t>
            </a:r>
            <a:r>
              <a:rPr lang="sl-SI" sz="24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CS" sz="2400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/8) + 10500 </a:t>
            </a:r>
            <a:r>
              <a:rPr lang="sl-SI" sz="2400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– 2500 </a:t>
            </a:r>
            <a:r>
              <a:rPr lang="sl-SI" sz="2400" i="1">
                <a:latin typeface="Times New Roman" pitchFamily="18" charset="0"/>
                <a:cs typeface="Times New Roman" pitchFamily="18" charset="0"/>
              </a:rPr>
              <a:t>w, 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kJ/kg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169863" y="1189038"/>
            <a:ext cx="44259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/>
              <a:t>Proračun sagorevanja goriva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12725" y="1835150"/>
            <a:ext cx="84582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Iz materijalnog balansa u procesu sagorevanja se određuje:</a:t>
            </a:r>
            <a:endParaRPr lang="en-US">
              <a:ea typeface="Times New Roman" pitchFamily="18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>
                <a:ea typeface="Times New Roman" pitchFamily="18" charset="0"/>
                <a:cs typeface="Arial" charset="0"/>
              </a:rPr>
              <a:t>– </a:t>
            </a:r>
            <a:r>
              <a:rPr lang="sr-Cyrl-CS">
                <a:ea typeface="Times New Roman" pitchFamily="18" charset="0"/>
                <a:cs typeface="Arial" charset="0"/>
              </a:rPr>
              <a:t>potrebna količina kiseonika (vazduha) za sagorevanje</a:t>
            </a:r>
            <a:r>
              <a:rPr lang="ru-RU">
                <a:ea typeface="Times New Roman" pitchFamily="18" charset="0"/>
                <a:cs typeface="Arial" charset="0"/>
              </a:rPr>
              <a:t>,</a:t>
            </a:r>
            <a:endParaRPr lang="en-US">
              <a:ea typeface="Times New Roman" pitchFamily="18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>
                <a:ea typeface="Times New Roman" pitchFamily="18" charset="0"/>
                <a:cs typeface="Arial" charset="0"/>
              </a:rPr>
              <a:t>– </a:t>
            </a:r>
            <a:r>
              <a:rPr lang="sr-Cyrl-CS">
                <a:ea typeface="Times New Roman" pitchFamily="18" charset="0"/>
                <a:cs typeface="Arial" charset="0"/>
              </a:rPr>
              <a:t>sastav </a:t>
            </a:r>
            <a:r>
              <a:rPr lang="sr-Latn-CS">
                <a:ea typeface="Times New Roman" pitchFamily="18" charset="0"/>
                <a:cs typeface="Arial" charset="0"/>
              </a:rPr>
              <a:t>i </a:t>
            </a:r>
            <a:r>
              <a:rPr lang="sr-Cyrl-CS">
                <a:ea typeface="Times New Roman" pitchFamily="18" charset="0"/>
                <a:cs typeface="Arial" charset="0"/>
              </a:rPr>
              <a:t>količina produkata sagorevanja.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12725" y="3505200"/>
            <a:ext cx="8458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Sagorlјivi sastojci u gorivu se u procesu sagorevanja vezuju sa kiseonikom u jednom, tačno određenom, ste</a:t>
            </a:r>
            <a:r>
              <a:rPr lang="sr-Latn-CS">
                <a:ea typeface="Times New Roman" pitchFamily="18" charset="0"/>
                <a:cs typeface="Arial" charset="0"/>
              </a:rPr>
              <a:t>h</a:t>
            </a:r>
            <a:r>
              <a:rPr lang="sr-Cyrl-CS">
                <a:ea typeface="Times New Roman" pitchFamily="18" charset="0"/>
                <a:cs typeface="Arial" charset="0"/>
              </a:rPr>
              <a:t>iometrijskom odnosu.</a:t>
            </a:r>
            <a:endParaRPr lang="en-US">
              <a:ea typeface="Times New Roman" pitchFamily="18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ea typeface="Times New Roman" pitchFamily="18" charset="0"/>
                <a:cs typeface="Arial" charset="0"/>
              </a:rPr>
              <a:t>J</a:t>
            </a:r>
            <a:r>
              <a:rPr lang="sr-Cyrl-CS">
                <a:ea typeface="Times New Roman" pitchFamily="18" charset="0"/>
                <a:cs typeface="Arial" charset="0"/>
              </a:rPr>
              <a:t>ednačina hemijske reakcije saog</a:t>
            </a:r>
            <a:r>
              <a:rPr lang="sr-Latn-CS">
                <a:ea typeface="Times New Roman" pitchFamily="18" charset="0"/>
                <a:cs typeface="Arial" charset="0"/>
              </a:rPr>
              <a:t>o</a:t>
            </a:r>
            <a:r>
              <a:rPr lang="sr-Cyrl-CS">
                <a:ea typeface="Times New Roman" pitchFamily="18" charset="0"/>
                <a:cs typeface="Arial" charset="0"/>
              </a:rPr>
              <a:t>revanja elemenata sa kis</a:t>
            </a:r>
            <a:r>
              <a:rPr lang="sr-Latn-CS">
                <a:ea typeface="Times New Roman" pitchFamily="18" charset="0"/>
                <a:cs typeface="Arial" charset="0"/>
              </a:rPr>
              <a:t>e</a:t>
            </a:r>
            <a:r>
              <a:rPr lang="sr-Cyrl-CS">
                <a:ea typeface="Times New Roman" pitchFamily="18" charset="0"/>
                <a:cs typeface="Arial" charset="0"/>
              </a:rPr>
              <a:t>onikom naziva se stehiometrijska jednačina. </a:t>
            </a:r>
            <a:endParaRPr lang="en-US">
              <a:ea typeface="Times New Roman" pitchFamily="18" charset="0"/>
              <a:cs typeface="Arial" charset="0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ea typeface="Times New Roman" pitchFamily="18" charset="0"/>
                <a:cs typeface="Arial" charset="0"/>
              </a:rPr>
              <a:t>S</a:t>
            </a:r>
            <a:r>
              <a:rPr lang="sr-Cyrl-CS">
                <a:ea typeface="Times New Roman" pitchFamily="18" charset="0"/>
                <a:cs typeface="Arial" charset="0"/>
              </a:rPr>
              <a:t>tehiometrijska jednačina</a:t>
            </a:r>
            <a:r>
              <a:rPr lang="en-US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određuje količinu kiseonika potrebnu za potpuno sagorevanje, sastav i količinu produkata sagorevanja i oslobođenu količinu toplote.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1825" y="2290763"/>
            <a:ext cx="2800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890838"/>
            <a:ext cx="5429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805238"/>
            <a:ext cx="3600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4150" y="4414838"/>
            <a:ext cx="3695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5563" y="5319713"/>
            <a:ext cx="3952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381000" y="1558925"/>
            <a:ext cx="1892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b="1"/>
              <a:t>1. Ugljenik (C)</a:t>
            </a:r>
          </a:p>
        </p:txBody>
      </p:sp>
      <p:sp>
        <p:nvSpPr>
          <p:cNvPr id="19469" name="Rectangle 4"/>
          <p:cNvSpPr>
            <a:spLocks noChangeArrowheads="1"/>
          </p:cNvSpPr>
          <p:nvPr/>
        </p:nvSpPr>
        <p:spPr bwMode="auto">
          <a:xfrm>
            <a:off x="2830513" y="723900"/>
            <a:ext cx="6070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 sz="2400" b="1">
                <a:ea typeface="Times New Roman" pitchFamily="18" charset="0"/>
                <a:cs typeface="Arial" charset="0"/>
              </a:rPr>
              <a:t>Stehiometrijske jednačine sagorevanja čvrstog </a:t>
            </a:r>
            <a:r>
              <a:rPr lang="sr-Latn-CS" sz="2400" b="1">
                <a:ea typeface="Times New Roman" pitchFamily="18" charset="0"/>
                <a:cs typeface="Arial" charset="0"/>
              </a:rPr>
              <a:t>i </a:t>
            </a:r>
            <a:r>
              <a:rPr lang="sr-Cyrl-CS" sz="2400" b="1">
                <a:ea typeface="Times New Roman" pitchFamily="18" charset="0"/>
                <a:cs typeface="Arial" charset="0"/>
              </a:rPr>
              <a:t>tečnog goriva</a:t>
            </a:r>
            <a:endParaRPr lang="en-US" sz="2400" b="1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0"/>
          <p:cNvSpPr txBox="1">
            <a:spLocks noChangeArrowheads="1"/>
          </p:cNvSpPr>
          <p:nvPr/>
        </p:nvSpPr>
        <p:spPr bwMode="auto">
          <a:xfrm>
            <a:off x="381000" y="1076325"/>
            <a:ext cx="1889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2. </a:t>
            </a:r>
            <a:r>
              <a:rPr lang="en-US" b="1"/>
              <a:t>Vodonik (H)</a:t>
            </a:r>
          </a:p>
        </p:txBody>
      </p:sp>
      <p:pic>
        <p:nvPicPr>
          <p:cNvPr id="2048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3700" y="1693863"/>
            <a:ext cx="3276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5488" y="2593975"/>
            <a:ext cx="5153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3663" y="3382963"/>
            <a:ext cx="38766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2275" y="4197350"/>
            <a:ext cx="32194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010150"/>
            <a:ext cx="3352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0"/>
          <p:cNvSpPr txBox="1">
            <a:spLocks noChangeArrowheads="1"/>
          </p:cNvSpPr>
          <p:nvPr/>
        </p:nvSpPr>
        <p:spPr bwMode="auto">
          <a:xfrm>
            <a:off x="381000" y="1303338"/>
            <a:ext cx="18494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3. </a:t>
            </a:r>
            <a:r>
              <a:rPr lang="en-US" b="1"/>
              <a:t>Sumpor (S)</a:t>
            </a:r>
          </a:p>
        </p:txBody>
      </p:sp>
      <p:pic>
        <p:nvPicPr>
          <p:cNvPr id="2150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1825" y="1957388"/>
            <a:ext cx="2800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2313" y="2667000"/>
            <a:ext cx="52768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1925" y="3548063"/>
            <a:ext cx="3857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4184650"/>
            <a:ext cx="3457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0350" y="5086350"/>
            <a:ext cx="35433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69863" y="620713"/>
            <a:ext cx="8382000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>
                <a:ea typeface="Times New Roman" pitchFamily="18" charset="0"/>
                <a:cs typeface="Arial" charset="0"/>
              </a:rPr>
              <a:t>Količina kiseonika (vazduha) za sagorevanje čvrstog i tečnog goriva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169863" y="1608138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Minimalna količina kiseonika potrebna za potpuno sagorevanje jedinice količine čvrstog ili tečnog goriva dobija se na osnovu prethodnih, st</a:t>
            </a:r>
            <a:r>
              <a:rPr lang="en-US">
                <a:ea typeface="Times New Roman" pitchFamily="18" charset="0"/>
                <a:cs typeface="Arial" charset="0"/>
              </a:rPr>
              <a:t>e</a:t>
            </a:r>
            <a:r>
              <a:rPr lang="sr-Cyrl-CS">
                <a:ea typeface="Times New Roman" pitchFamily="18" charset="0"/>
                <a:cs typeface="Arial" charset="0"/>
              </a:rPr>
              <a:t>hiometrijskih jednačina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39963" y="2686050"/>
          <a:ext cx="4664075" cy="695325"/>
        </p:xfrm>
        <a:graphic>
          <a:graphicData uri="http://schemas.openxmlformats.org/presentationml/2006/ole">
            <p:oleObj spid="_x0000_s3074" r:id="rId3" imgW="2616200" imgH="393700" progId="Equation.3">
              <p:embed/>
            </p:oleObj>
          </a:graphicData>
        </a:graphic>
      </p:graphicFrame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2598738" y="3308350"/>
            <a:ext cx="62230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1800" i="1">
                <a:ea typeface="Times New Roman" pitchFamily="18" charset="0"/>
                <a:cs typeface="Arial" charset="0"/>
              </a:rPr>
              <a:t>o</a:t>
            </a:r>
            <a:r>
              <a:rPr lang="sl-SI" sz="1800">
                <a:ea typeface="Times New Roman" pitchFamily="18" charset="0"/>
                <a:cs typeface="Arial" charset="0"/>
              </a:rPr>
              <a:t> </a:t>
            </a:r>
            <a:r>
              <a:rPr lang="sl-SI" sz="1800">
                <a:ea typeface="Times New Roman" pitchFamily="18" charset="0"/>
                <a:cs typeface="Arial" charset="0"/>
                <a:sym typeface="Symbol" pitchFamily="18" charset="2"/>
              </a:rPr>
              <a:t></a:t>
            </a:r>
            <a:r>
              <a:rPr lang="sl-SI" sz="1800">
                <a:ea typeface="Times New Roman" pitchFamily="18" charset="0"/>
                <a:cs typeface="Arial" charset="0"/>
              </a:rPr>
              <a:t>kg O</a:t>
            </a:r>
            <a:r>
              <a:rPr lang="sl-SI" sz="1800" baseline="-25000">
                <a:ea typeface="Times New Roman" pitchFamily="18" charset="0"/>
                <a:cs typeface="Arial" charset="0"/>
              </a:rPr>
              <a:t>2</a:t>
            </a:r>
            <a:r>
              <a:rPr lang="sl-SI" sz="1800">
                <a:ea typeface="Times New Roman" pitchFamily="18" charset="0"/>
                <a:cs typeface="Arial" charset="0"/>
              </a:rPr>
              <a:t>/kg g.</a:t>
            </a:r>
            <a:r>
              <a:rPr lang="sl-SI" sz="1800">
                <a:ea typeface="Times New Roman" pitchFamily="18" charset="0"/>
                <a:cs typeface="Arial" charset="0"/>
                <a:sym typeface="Symbol" pitchFamily="18" charset="2"/>
              </a:rPr>
              <a:t></a:t>
            </a:r>
            <a:r>
              <a:rPr lang="sl-SI" sz="1800">
                <a:ea typeface="Times New Roman" pitchFamily="18" charset="0"/>
                <a:cs typeface="Arial" charset="0"/>
              </a:rPr>
              <a:t> </a:t>
            </a:r>
            <a:r>
              <a:rPr lang="sr-Cyrl-CS" sz="1800">
                <a:ea typeface="Times New Roman" pitchFamily="18" charset="0"/>
                <a:cs typeface="Arial" charset="0"/>
                <a:sym typeface="Symbol" pitchFamily="18" charset="2"/>
              </a:rPr>
              <a:t></a:t>
            </a:r>
            <a:r>
              <a:rPr lang="sr-Cyrl-CS" sz="1800">
                <a:ea typeface="Times New Roman" pitchFamily="18" charset="0"/>
                <a:cs typeface="Arial" charset="0"/>
              </a:rPr>
              <a:t> količina kiseonika već sadržana u gorivu </a:t>
            </a:r>
            <a:endParaRPr lang="en-US" sz="18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03438" y="4340225"/>
          <a:ext cx="4937125" cy="695325"/>
        </p:xfrm>
        <a:graphic>
          <a:graphicData uri="http://schemas.openxmlformats.org/presentationml/2006/ole">
            <p:oleObj spid="_x0000_s3075" r:id="rId4" imgW="3035300" imgH="431800" progId="Equation.3">
              <p:embed/>
            </p:oleObj>
          </a:graphicData>
        </a:graphic>
      </p:graphicFrame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239963" y="3808413"/>
            <a:ext cx="4678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= 2,67 </a:t>
            </a:r>
            <a:r>
              <a:rPr lang="sl-SI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+ 8 (</a:t>
            </a:r>
            <a:r>
              <a:rPr lang="sl-SI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l-SI" i="1">
                <a:latin typeface="Times New Roman" pitchFamily="18" charset="0"/>
                <a:cs typeface="Times New Roman" pitchFamily="18" charset="0"/>
              </a:rPr>
              <a:t>s -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sl-SI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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kg O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/kg g.</a:t>
            </a:r>
            <a:r>
              <a:rPr lang="sl-SI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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009900" y="4987925"/>
          <a:ext cx="3124200" cy="696913"/>
        </p:xfrm>
        <a:graphic>
          <a:graphicData uri="http://schemas.openxmlformats.org/presentationml/2006/ole">
            <p:oleObj spid="_x0000_s3076" r:id="rId5" imgW="1752600" imgH="3937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2263" y="5608638"/>
          <a:ext cx="3989387" cy="704850"/>
        </p:xfrm>
        <a:graphic>
          <a:graphicData uri="http://schemas.openxmlformats.org/presentationml/2006/ole">
            <p:oleObj spid="_x0000_s3077" r:id="rId6" imgW="2425700" imgH="431800" progId="Equation.3">
              <p:embed/>
            </p:oleObj>
          </a:graphicData>
        </a:graphic>
      </p:graphicFrame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4495800" y="5684838"/>
            <a:ext cx="3860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>
                <a:ea typeface="Times New Roman" pitchFamily="18" charset="0"/>
                <a:cs typeface="Arial" charset="0"/>
              </a:rPr>
              <a:t>- Molijerova </a:t>
            </a:r>
            <a:r>
              <a:rPr lang="sr-Cyrl-CS">
                <a:ea typeface="Times New Roman" pitchFamily="18" charset="0"/>
                <a:cs typeface="Arial" charset="0"/>
              </a:rPr>
              <a:t>karakteristika goriva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69863" y="1014413"/>
            <a:ext cx="838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Za sagorevanje se obično ne dovodi čisti kiseonik, već kiseonik iz vazduha. </a:t>
            </a:r>
            <a:r>
              <a:rPr lang="en-US">
                <a:ea typeface="Times New Roman" pitchFamily="18" charset="0"/>
                <a:cs typeface="Arial" charset="0"/>
              </a:rPr>
              <a:t>S obzirom da</a:t>
            </a:r>
            <a:r>
              <a:rPr lang="sr-Cyrl-CS">
                <a:ea typeface="Times New Roman" pitchFamily="18" charset="0"/>
                <a:cs typeface="Arial" charset="0"/>
              </a:rPr>
              <a:t> vazduh</a:t>
            </a:r>
            <a:r>
              <a:rPr lang="en-US">
                <a:ea typeface="Times New Roman" pitchFamily="18" charset="0"/>
                <a:cs typeface="Arial" charset="0"/>
              </a:rPr>
              <a:t> sadrži </a:t>
            </a:r>
            <a:r>
              <a:rPr lang="sr-Cyrl-CS">
                <a:ea typeface="Times New Roman" pitchFamily="18" charset="0"/>
                <a:cs typeface="Arial" charset="0"/>
              </a:rPr>
              <a:t>0,2</a:t>
            </a:r>
            <a:r>
              <a:rPr lang="en-US">
                <a:ea typeface="Times New Roman" pitchFamily="18" charset="0"/>
                <a:cs typeface="Arial" charset="0"/>
              </a:rPr>
              <a:t>1</a:t>
            </a:r>
            <a:r>
              <a:rPr lang="sl-SI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zapremin</a:t>
            </a:r>
            <a:r>
              <a:rPr lang="sr-Latn-CS">
                <a:ea typeface="Times New Roman" pitchFamily="18" charset="0"/>
                <a:cs typeface="Arial" charset="0"/>
              </a:rPr>
              <a:t>ska</a:t>
            </a:r>
            <a:r>
              <a:rPr lang="sr-Cyrl-CS">
                <a:ea typeface="Times New Roman" pitchFamily="18" charset="0"/>
                <a:cs typeface="Arial" charset="0"/>
              </a:rPr>
              <a:t> (molarna) dela ili 0,23 masena (težinska) dela</a:t>
            </a:r>
            <a:r>
              <a:rPr lang="en-US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kiseonika, minimalna količina vazduha</a:t>
            </a:r>
            <a:r>
              <a:rPr lang="en-US">
                <a:ea typeface="Times New Roman" pitchFamily="18" charset="0"/>
                <a:cs typeface="Arial" charset="0"/>
              </a:rPr>
              <a:t> iznosi:</a:t>
            </a:r>
            <a:endParaRPr lang="en-US" sz="24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2540000"/>
          <a:ext cx="4724400" cy="676275"/>
        </p:xfrm>
        <a:graphic>
          <a:graphicData uri="http://schemas.openxmlformats.org/presentationml/2006/ole">
            <p:oleObj spid="_x0000_s4098" r:id="rId3" imgW="2919733" imgH="418918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95600" y="3525838"/>
          <a:ext cx="3505200" cy="661987"/>
        </p:xfrm>
        <a:graphic>
          <a:graphicData uri="http://schemas.openxmlformats.org/presentationml/2006/ole">
            <p:oleObj spid="_x0000_s4099" r:id="rId4" imgW="22225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21"/>
          <p:cNvSpPr>
            <a:spLocks noChangeArrowheads="1"/>
          </p:cNvSpPr>
          <p:nvPr/>
        </p:nvSpPr>
        <p:spPr bwMode="auto">
          <a:xfrm>
            <a:off x="169863" y="1152525"/>
            <a:ext cx="83820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Pri sagorevanju retko se dovodi teoretski potrebna, najmanja količina vazduha, već stvarna količina, koja je obično veća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22536" name="Rectangle 22"/>
          <p:cNvSpPr>
            <a:spLocks noChangeArrowheads="1"/>
          </p:cNvSpPr>
          <p:nvPr/>
        </p:nvSpPr>
        <p:spPr bwMode="auto">
          <a:xfrm>
            <a:off x="1906588" y="2041525"/>
            <a:ext cx="1473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2400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l-SI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sl-SI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l-SI" sz="2400" baseline="-25000">
                <a:latin typeface="Times New Roman" pitchFamily="18" charset="0"/>
                <a:cs typeface="Times New Roman" pitchFamily="18" charset="0"/>
              </a:rPr>
              <a:t>min </a:t>
            </a:r>
            <a:endParaRPr lang="en-US" sz="2400"/>
          </a:p>
        </p:txBody>
      </p:sp>
      <p:sp>
        <p:nvSpPr>
          <p:cNvPr id="22537" name="Rectangle 23"/>
          <p:cNvSpPr>
            <a:spLocks noChangeArrowheads="1"/>
          </p:cNvSpPr>
          <p:nvPr/>
        </p:nvSpPr>
        <p:spPr bwMode="auto">
          <a:xfrm>
            <a:off x="2789238" y="2630488"/>
            <a:ext cx="4435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koeficijent viška (suviška) </a:t>
            </a:r>
            <a:r>
              <a:rPr lang="sr-Latn-CS">
                <a:ea typeface="Times New Roman" pitchFamily="18" charset="0"/>
                <a:cs typeface="Arial" charset="0"/>
              </a:rPr>
              <a:t>vazduha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2538" name="Rectangle 24"/>
          <p:cNvSpPr>
            <a:spLocks noChangeArrowheads="1"/>
          </p:cNvSpPr>
          <p:nvPr/>
        </p:nvSpPr>
        <p:spPr bwMode="auto">
          <a:xfrm>
            <a:off x="169863" y="4370388"/>
            <a:ext cx="13716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l-SI" sz="2400" b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2539" name="Rectangle 25"/>
          <p:cNvSpPr>
            <a:spLocks noChangeArrowheads="1"/>
          </p:cNvSpPr>
          <p:nvPr/>
        </p:nvSpPr>
        <p:spPr bwMode="auto">
          <a:xfrm>
            <a:off x="169863" y="4921250"/>
            <a:ext cx="1371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l-SI" sz="2400" b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2540" name="Rectangle 26"/>
          <p:cNvSpPr>
            <a:spLocks noChangeArrowheads="1"/>
          </p:cNvSpPr>
          <p:nvPr/>
        </p:nvSpPr>
        <p:spPr bwMode="auto">
          <a:xfrm>
            <a:off x="169863" y="5473700"/>
            <a:ext cx="1371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</a:t>
            </a:r>
            <a:r>
              <a:rPr lang="sl-SI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l-SI" sz="2400" b="1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2541" name="Rectangle 27"/>
          <p:cNvSpPr>
            <a:spLocks noChangeArrowheads="1"/>
          </p:cNvSpPr>
          <p:nvPr/>
        </p:nvSpPr>
        <p:spPr bwMode="auto">
          <a:xfrm>
            <a:off x="1541463" y="4403725"/>
            <a:ext cx="3021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ea typeface="Times New Roman" pitchFamily="18" charset="0"/>
                <a:cs typeface="Arial" charset="0"/>
              </a:rPr>
              <a:t>- nepotpuno sagorevanje</a:t>
            </a:r>
          </a:p>
        </p:txBody>
      </p:sp>
      <p:sp>
        <p:nvSpPr>
          <p:cNvPr id="22542" name="Rectangle 28"/>
          <p:cNvSpPr>
            <a:spLocks noChangeArrowheads="1"/>
          </p:cNvSpPr>
          <p:nvPr/>
        </p:nvSpPr>
        <p:spPr bwMode="auto">
          <a:xfrm>
            <a:off x="1541463" y="5526088"/>
            <a:ext cx="4918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ea typeface="Times New Roman" pitchFamily="18" charset="0"/>
                <a:cs typeface="Arial" charset="0"/>
              </a:rPr>
              <a:t>- potencijalno neekonomično sagorevanje</a:t>
            </a:r>
          </a:p>
        </p:txBody>
      </p:sp>
      <p:sp>
        <p:nvSpPr>
          <p:cNvPr id="22543" name="Rectangle 23"/>
          <p:cNvSpPr>
            <a:spLocks noChangeArrowheads="1"/>
          </p:cNvSpPr>
          <p:nvPr/>
        </p:nvSpPr>
        <p:spPr bwMode="auto">
          <a:xfrm>
            <a:off x="169863" y="327025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Višak vazduha</a:t>
            </a:r>
            <a:r>
              <a:rPr lang="en-US">
                <a:ea typeface="Times New Roman" pitchFamily="18" charset="0"/>
                <a:cs typeface="Arial" charset="0"/>
              </a:rPr>
              <a:t> - </a:t>
            </a:r>
            <a:r>
              <a:rPr lang="sr-Cyrl-CS">
                <a:latin typeface="Times New Roman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sl-SI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</a:t>
            </a:r>
            <a:r>
              <a:rPr lang="sl-SI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sl-SI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</a:t>
            </a:r>
            <a:r>
              <a:rPr lang="sr-Cyrl-CS">
                <a:latin typeface="Times New Roman" pitchFamily="18" charset="0"/>
                <a:ea typeface="Times New Roman" pitchFamily="18" charset="0"/>
                <a:cs typeface="Arial" charset="0"/>
              </a:rPr>
              <a:t> 1) </a:t>
            </a:r>
            <a:r>
              <a:rPr lang="sl-SI" i="1">
                <a:latin typeface="Times New Roman" pitchFamily="18" charset="0"/>
                <a:ea typeface="Times New Roman" pitchFamily="18" charset="0"/>
                <a:cs typeface="Arial" charset="0"/>
              </a:rPr>
              <a:t>L</a:t>
            </a:r>
            <a:r>
              <a:rPr lang="sl-SI" baseline="-25000">
                <a:latin typeface="Times New Roman" pitchFamily="18" charset="0"/>
                <a:ea typeface="Times New Roman" pitchFamily="18" charset="0"/>
                <a:cs typeface="Arial" charset="0"/>
              </a:rPr>
              <a:t>min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cxnSp>
        <p:nvCxnSpPr>
          <p:cNvPr id="22544" name="Straight Arrow Connector 2"/>
          <p:cNvCxnSpPr>
            <a:cxnSpLocks noChangeShapeType="1"/>
            <a:stCxn id="22536" idx="2"/>
          </p:cNvCxnSpPr>
          <p:nvPr/>
        </p:nvCxnSpPr>
        <p:spPr bwMode="auto">
          <a:xfrm>
            <a:off x="2643188" y="2536825"/>
            <a:ext cx="241300" cy="2127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900363" y="773113"/>
            <a:ext cx="5921375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>
                <a:ea typeface="Times New Roman" pitchFamily="18" charset="0"/>
                <a:cs typeface="Arial" charset="0"/>
              </a:rPr>
              <a:t>Stehiometrijske jednačine sagorevanja gasovitog goriva</a:t>
            </a:r>
          </a:p>
        </p:txBody>
      </p:sp>
      <p:sp>
        <p:nvSpPr>
          <p:cNvPr id="23555" name="TextBox 13"/>
          <p:cNvSpPr txBox="1">
            <a:spLocks noChangeArrowheads="1"/>
          </p:cNvSpPr>
          <p:nvPr/>
        </p:nvSpPr>
        <p:spPr bwMode="auto">
          <a:xfrm>
            <a:off x="398463" y="1608138"/>
            <a:ext cx="1889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1. </a:t>
            </a:r>
            <a:r>
              <a:rPr lang="en-US" b="1"/>
              <a:t>Vodonik (H)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5113" y="2366963"/>
            <a:ext cx="35337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8775" y="3197225"/>
            <a:ext cx="58864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50" y="3848100"/>
            <a:ext cx="3619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0325" y="4497388"/>
            <a:ext cx="3943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0363" y="5148263"/>
            <a:ext cx="3343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4138" y="5797550"/>
            <a:ext cx="3895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169863" y="1000125"/>
            <a:ext cx="30892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2. </a:t>
            </a:r>
            <a:r>
              <a:rPr lang="en-US" b="1"/>
              <a:t>Ugljenmonoksid (CO)</a:t>
            </a:r>
          </a:p>
        </p:txBody>
      </p:sp>
      <p:pic>
        <p:nvPicPr>
          <p:cNvPr id="2457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8463" y="1835150"/>
            <a:ext cx="32670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6875" y="2574925"/>
            <a:ext cx="5810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7013" y="3192463"/>
            <a:ext cx="36099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4150" y="3808413"/>
            <a:ext cx="3695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8450" y="4425950"/>
            <a:ext cx="3467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5550" y="5041900"/>
            <a:ext cx="4152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0188" y="1112838"/>
            <a:ext cx="8667750" cy="3694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r>
              <a:rPr lang="sr-Cyrl-CS"/>
              <a:t>Sagorevanje predstavlja složen fizičko-hemijski proces, pr</a:t>
            </a:r>
            <a:r>
              <a:rPr lang="sr-Latn-CS"/>
              <a:t>i kome </a:t>
            </a:r>
            <a:r>
              <a:rPr lang="sr-Cyrl-CS"/>
              <a:t>sagorljivi elementi jedinjenja goriva burno reaguju sa oksidatorom (kiseonikom), uz oslobađanje određene količine toplote i visoku temperaturu produkata sagorevanja.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r>
              <a:rPr lang="en-US"/>
              <a:t>S</a:t>
            </a:r>
            <a:r>
              <a:rPr lang="sr-Cyrl-CS"/>
              <a:t>agorevanje </a:t>
            </a:r>
            <a:r>
              <a:rPr lang="en-US"/>
              <a:t>– </a:t>
            </a:r>
            <a:r>
              <a:rPr lang="sr-Cyrl-CS"/>
              <a:t>proces transformacije hemijske energije sadržane u gorivu</a:t>
            </a:r>
            <a:r>
              <a:rPr lang="sr-Latn-CS"/>
              <a:t>, </a:t>
            </a:r>
            <a:r>
              <a:rPr lang="sr-Cyrl-CS"/>
              <a:t>u toplotu.</a:t>
            </a:r>
            <a:endParaRPr lang="en-US"/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r>
              <a:rPr lang="en-US"/>
              <a:t>T</a:t>
            </a:r>
            <a:r>
              <a:rPr lang="sr-Cyrl-CS"/>
              <a:t>emperatura zapaljenja goriva</a:t>
            </a:r>
            <a:r>
              <a:rPr lang="en-US"/>
              <a:t> – g</a:t>
            </a:r>
            <a:r>
              <a:rPr lang="sr-Cyrl-CS"/>
              <a:t>ranična temperatura, ispod koje je oslobađanje toplote oksidacijom sporije, a iznad koje je brže od odvođenja toplote.</a:t>
            </a:r>
            <a:endParaRPr lang="en-US"/>
          </a:p>
        </p:txBody>
      </p:sp>
      <p:pic>
        <p:nvPicPr>
          <p:cNvPr id="11272" name="Picture 7" descr="SLIKA 13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75" y="5037138"/>
            <a:ext cx="72977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169863" y="1000125"/>
            <a:ext cx="30337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3. </a:t>
            </a:r>
            <a:r>
              <a:rPr lang="en-US" b="1"/>
              <a:t>Ugljovodonici (C</a:t>
            </a:r>
            <a:r>
              <a:rPr lang="en-US" b="1" baseline="-25000"/>
              <a:t>m</a:t>
            </a:r>
            <a:r>
              <a:rPr lang="en-US" b="1"/>
              <a:t>H</a:t>
            </a:r>
            <a:r>
              <a:rPr lang="en-US" b="1" baseline="-25000"/>
              <a:t>n</a:t>
            </a:r>
            <a:r>
              <a:rPr lang="en-US" b="1"/>
              <a:t>)</a:t>
            </a:r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0000" y="1911350"/>
            <a:ext cx="6429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714625"/>
            <a:ext cx="6429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7363" y="3398838"/>
            <a:ext cx="56292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7688" y="4079875"/>
            <a:ext cx="8048625" cy="563563"/>
            <a:chOff x="1790700" y="4216575"/>
            <a:chExt cx="8049703" cy="562769"/>
          </a:xfrm>
        </p:grpSpPr>
        <p:pic>
          <p:nvPicPr>
            <p:cNvPr id="25618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0700" y="4216575"/>
              <a:ext cx="43815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92303" y="4217369"/>
              <a:ext cx="3848100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58863" y="4906963"/>
            <a:ext cx="7024687" cy="342900"/>
            <a:chOff x="2347913" y="4876800"/>
            <a:chExt cx="7024687" cy="342900"/>
          </a:xfrm>
        </p:grpSpPr>
        <p:pic>
          <p:nvPicPr>
            <p:cNvPr id="25616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47913" y="4876800"/>
              <a:ext cx="444817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7" name="Picture 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10350" y="4876800"/>
              <a:ext cx="276225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5503863"/>
            <a:ext cx="8351838" cy="504825"/>
            <a:chOff x="381000" y="5495306"/>
            <a:chExt cx="9525000" cy="619125"/>
          </a:xfrm>
        </p:grpSpPr>
        <p:pic>
          <p:nvPicPr>
            <p:cNvPr id="25614" name="Picture 5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5495306"/>
              <a:ext cx="4457700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5" name="Picture 4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29150" y="5495306"/>
              <a:ext cx="5276850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9863" y="773113"/>
            <a:ext cx="8382000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>
                <a:ea typeface="Times New Roman" pitchFamily="18" charset="0"/>
                <a:cs typeface="Arial" charset="0"/>
              </a:rPr>
              <a:t>Količina kiseonika (vazduha) za sagorevanje gasovitog goriva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69863" y="1789113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Minimalno potrebna količina kiseonika za sagorevanje gasovitog goriva u funkciji relativnog zapreminskog sastava</a:t>
            </a:r>
            <a:r>
              <a:rPr lang="sl-SI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određuje se na osnovu stehiometrijskih jednačina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  <a:r>
              <a:rPr lang="sr-Cyrl-CS"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74638" y="3201988"/>
          <a:ext cx="8494712" cy="750887"/>
        </p:xfrm>
        <a:graphic>
          <a:graphicData uri="http://schemas.openxmlformats.org/presentationml/2006/ole">
            <p:oleObj spid="_x0000_s5122" name="Equation" r:id="rId3" imgW="4572000" imgH="406080" progId="Equation.3">
              <p:embed/>
            </p:oleObj>
          </a:graphicData>
        </a:graphic>
      </p:graphicFrame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169863" y="4192588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Minimalno potrebna količina kiseonika u funkciji relativnog masenog sastava</a:t>
            </a:r>
            <a:r>
              <a:rPr lang="en-US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određuje se na osnovu datih stehiometrijskih jednačina</a:t>
            </a:r>
            <a:r>
              <a:rPr lang="en-US">
                <a:ea typeface="Times New Roman" pitchFamily="18" charset="0"/>
                <a:cs typeface="Arial" charset="0"/>
              </a:rPr>
              <a:t>:</a:t>
            </a:r>
            <a:r>
              <a:rPr lang="sr-Cyrl-CS"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81088" y="5126038"/>
          <a:ext cx="7002462" cy="731837"/>
        </p:xfrm>
        <a:graphic>
          <a:graphicData uri="http://schemas.openxmlformats.org/presentationml/2006/ole">
            <p:oleObj spid="_x0000_s5123" name="Equation" r:id="rId4" imgW="347976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69863" y="1152525"/>
            <a:ext cx="83820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ea typeface="Times New Roman" pitchFamily="18" charset="0"/>
                <a:cs typeface="Arial" charset="0"/>
              </a:rPr>
              <a:t>Za sagorevanje se obično ne dovodi čisti kiseonik, već kiseonik iz vazduha</a:t>
            </a:r>
            <a:r>
              <a:rPr lang="en-US">
                <a:ea typeface="Times New Roman" pitchFamily="18" charset="0"/>
                <a:cs typeface="Arial" charset="0"/>
              </a:rPr>
              <a:t>, pa </a:t>
            </a:r>
            <a:r>
              <a:rPr lang="pl-PL">
                <a:ea typeface="Times New Roman" pitchFamily="18" charset="0"/>
                <a:cs typeface="Arial" charset="0"/>
              </a:rPr>
              <a:t>je minimalno potrebna količina vazduha:</a:t>
            </a:r>
            <a:r>
              <a:rPr lang="en-US">
                <a:ea typeface="Times New Roman" pitchFamily="18" charset="0"/>
                <a:cs typeface="Arial" charset="0"/>
              </a:rPr>
              <a:t> </a:t>
            </a:r>
            <a:r>
              <a:rPr lang="sr-Cyrl-CS"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090" y="4608696"/>
            <a:ext cx="5334000" cy="8694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sr-Latn-RS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S</a:t>
            </a:r>
            <a:r>
              <a:rPr lang="sr-Cyrl-CS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tvarna </a:t>
            </a:r>
            <a:r>
              <a:rPr lang="sr-Cyrl-CS" err="1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količina</a:t>
            </a:r>
            <a:r>
              <a:rPr lang="sr-Cyrl-CS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 vazduha</a:t>
            </a:r>
            <a:r>
              <a:rPr lang="sr-Latn-RS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7" indent="457200" algn="just">
              <a:spcAft>
                <a:spcPts val="300"/>
              </a:spcAft>
              <a:defRPr/>
            </a:pPr>
            <a:r>
              <a:rPr lang="sl-SI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l-SI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sl-SI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3167063" y="2130425"/>
          <a:ext cx="1454150" cy="842963"/>
        </p:xfrm>
        <a:graphic>
          <a:graphicData uri="http://schemas.openxmlformats.org/presentationml/2006/ole">
            <p:oleObj spid="_x0000_s6146" name="Equation" r:id="rId3" imgW="723900" imgH="419100" progId="Equation.3">
              <p:embed/>
            </p:oleObj>
          </a:graphicData>
        </a:graphic>
      </p:graphicFrame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3167063" y="3505200"/>
          <a:ext cx="1481137" cy="838200"/>
        </p:xfrm>
        <a:graphic>
          <a:graphicData uri="http://schemas.openxmlformats.org/presentationml/2006/ole">
            <p:oleObj spid="_x0000_s6147" name="Equation" r:id="rId4" imgW="7366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46063" y="696913"/>
            <a:ext cx="83820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Sastav i količina produkata sagorevanja</a:t>
            </a: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246063" y="1716088"/>
            <a:ext cx="8382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latin typeface="Times New Roman" pitchFamily="18" charset="0"/>
                <a:cs typeface="Times New Roman" pitchFamily="18" charset="0"/>
              </a:rPr>
              <a:t>Specifična masa produkata sagorevanja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kod čvrstih i tečnih goriva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962400" y="2178050"/>
          <a:ext cx="1219200" cy="812800"/>
        </p:xfrm>
        <a:graphic>
          <a:graphicData uri="http://schemas.openxmlformats.org/presentationml/2006/ole">
            <p:oleObj spid="_x0000_s7170" r:id="rId3" imgW="685800" imgH="457200" progId="Equation.3">
              <p:embed/>
            </p:oleObj>
          </a:graphicData>
        </a:graphic>
      </p:graphicFrame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246063" y="3275013"/>
            <a:ext cx="838200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latin typeface="Times New Roman" pitchFamily="18" charset="0"/>
                <a:cs typeface="Times New Roman" pitchFamily="18" charset="0"/>
              </a:rPr>
              <a:t>Specifična masa produkata sagorevanja čvrstih i tečnih goriva može da se odredi iz jednačine balansa mase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</a:t>
            </a:r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438525" y="4105275"/>
          <a:ext cx="2266950" cy="482600"/>
        </p:xfrm>
        <a:graphic>
          <a:graphicData uri="http://schemas.openxmlformats.org/presentationml/2006/ole">
            <p:oleObj spid="_x0000_s7171" r:id="rId4" imgW="1205977" imgH="25389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425825" y="4587875"/>
          <a:ext cx="2403475" cy="511175"/>
        </p:xfrm>
        <a:graphic>
          <a:graphicData uri="http://schemas.openxmlformats.org/presentationml/2006/ole">
            <p:oleObj spid="_x0000_s7172" r:id="rId5" imgW="1206500" imgH="2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246063" y="1076325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Latn-CS">
                <a:latin typeface="Times New Roman" pitchFamily="18" charset="0"/>
                <a:cs typeface="Times New Roman" pitchFamily="18" charset="0"/>
              </a:rPr>
              <a:t>Gasoviti produkti sagorevanja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(dimni gasov</a:t>
            </a:r>
            <a:r>
              <a:rPr lang="sr-Latn-CS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CS">
                <a:latin typeface="Times New Roman" pitchFamily="18" charset="0"/>
                <a:cs typeface="Times New Roman" pitchFamily="18" charset="0"/>
              </a:rPr>
              <a:t>sadrže: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sr-Cyrl-C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sr-Cyrl-C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O i 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, zatim azot (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) koga ima u vazduhu i u manjoj meri u samom gorivu, kiseonik (O</a:t>
            </a:r>
            <a:r>
              <a:rPr lang="sr-Cyrl-C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) kada se sagorevanje odvija pri </a:t>
            </a:r>
            <a:r>
              <a:rPr lang="sr-Cyrl-C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 1 i vod</a:t>
            </a:r>
            <a:r>
              <a:rPr lang="sr-Latn-CS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sadržan</a:t>
            </a:r>
            <a:r>
              <a:rPr lang="sr-Latn-CS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neposredno u gorivu.</a:t>
            </a:r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46063" y="2593975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a gasovita goriva sagorevanje je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bez pepela (a = 0)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</a:t>
            </a:r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632200" y="3094038"/>
          <a:ext cx="1876425" cy="544512"/>
        </p:xfrm>
        <a:graphic>
          <a:graphicData uri="http://schemas.openxmlformats.org/presentationml/2006/ole">
            <p:oleObj spid="_x0000_s8194" name="Equation" r:id="rId3" imgW="927000" imgH="266400" progId="Equation.3">
              <p:embed/>
            </p:oleObj>
          </a:graphicData>
        </a:graphic>
      </p:graphicFrame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46063" y="3732213"/>
            <a:ext cx="838200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latin typeface="Times New Roman" pitchFamily="18" charset="0"/>
                <a:cs typeface="Times New Roman" pitchFamily="18" charset="0"/>
              </a:rPr>
              <a:t>Produkti sagorevanja nazivaju se suvim ako ne sadrže 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a vlažnim ako sadrže i(li) 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sl-SI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.</a:t>
            </a:r>
            <a:endParaRPr lang="en-U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46063" y="4792663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sr-Cyrl-CS">
                <a:latin typeface="Times New Roman" pitchFamily="18" charset="0"/>
                <a:cs typeface="Times New Roman" pitchFamily="18" charset="0"/>
              </a:rPr>
              <a:t>Hemijska analiza produkata sagorevanja (dimnih gasova) vrši se pomoću tzv. uređaja Orsa (</a:t>
            </a:r>
            <a:r>
              <a:rPr lang="sl-SI">
                <a:latin typeface="Times New Roman" pitchFamily="18" charset="0"/>
                <a:cs typeface="Times New Roman" pitchFamily="18" charset="0"/>
              </a:rPr>
              <a:t>Orsat)</a:t>
            </a:r>
            <a:r>
              <a:rPr lang="sr-Cyrl-CS">
                <a:latin typeface="Times New Roman" pitchFamily="18" charset="0"/>
                <a:cs typeface="Times New Roman" pitchFamily="18" charset="0"/>
              </a:rPr>
              <a:t>. Tom analizom može da se odredi i koeficijent viška vazduha </a:t>
            </a:r>
            <a:r>
              <a:rPr lang="sr-Cyrl-C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140575" y="4979988"/>
          <a:ext cx="1558925" cy="981075"/>
        </p:xfrm>
        <a:graphic>
          <a:graphicData uri="http://schemas.openxmlformats.org/presentationml/2006/ole">
            <p:oleObj spid="_x0000_s8195" name="Equation" r:id="rId4" imgW="9270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46063" y="1193800"/>
            <a:ext cx="8575675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vi-VN" altLang="sr-Latn-RS" smtClean="0"/>
              <a:t>Sagorevanje</a:t>
            </a:r>
            <a:r>
              <a:rPr lang="en-US" altLang="sr-Latn-RS" smtClean="0"/>
              <a:t>:</a:t>
            </a:r>
          </a:p>
          <a:p>
            <a:pPr marL="342900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potpuno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potpuna oksidacija sagorljivih sastojaka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ugljenik (</a:t>
            </a:r>
            <a:r>
              <a:rPr lang="en-US" altLang="sr-Latn-RS" smtClean="0"/>
              <a:t>C</a:t>
            </a:r>
            <a:r>
              <a:rPr lang="vi-VN" altLang="sr-Latn-RS" smtClean="0"/>
              <a:t>) sagoreva u ugljendioksid (</a:t>
            </a:r>
            <a:r>
              <a:rPr lang="en-US" altLang="sr-Latn-RS" smtClean="0"/>
              <a:t>C</a:t>
            </a:r>
            <a:r>
              <a:rPr lang="vi-VN" altLang="sr-Latn-RS" smtClean="0"/>
              <a:t>O</a:t>
            </a:r>
            <a:r>
              <a:rPr lang="vi-VN" altLang="sr-Latn-RS" baseline="-25000" smtClean="0"/>
              <a:t>2</a:t>
            </a:r>
            <a:r>
              <a:rPr lang="vi-VN" altLang="sr-Latn-RS" smtClean="0"/>
              <a:t>)</a:t>
            </a:r>
            <a:endParaRPr lang="en-US" altLang="sr-Latn-RS" smtClean="0"/>
          </a:p>
          <a:p>
            <a:pPr marL="342900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nepotpuno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reakcija oksidacije, usled nedovoljne količine kiseonika, nije završena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ugljenik (</a:t>
            </a:r>
            <a:r>
              <a:rPr lang="en-US" altLang="sr-Latn-RS" smtClean="0"/>
              <a:t>C</a:t>
            </a:r>
            <a:r>
              <a:rPr lang="vi-VN" altLang="sr-Latn-RS" smtClean="0"/>
              <a:t>) sagoreva u</a:t>
            </a:r>
            <a:r>
              <a:rPr lang="en-US" altLang="sr-Latn-RS" smtClean="0"/>
              <a:t> </a:t>
            </a:r>
            <a:r>
              <a:rPr lang="vi-VN" altLang="sr-Latn-RS" smtClean="0"/>
              <a:t>ugljenmonoksid (</a:t>
            </a:r>
            <a:r>
              <a:rPr lang="en-US" altLang="sr-Latn-RS" smtClean="0"/>
              <a:t>C</a:t>
            </a:r>
            <a:r>
              <a:rPr lang="vi-VN" altLang="sr-Latn-RS" smtClean="0"/>
              <a:t>O)</a:t>
            </a:r>
            <a:r>
              <a:rPr lang="en-US" altLang="sr-Latn-R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46063" y="1282700"/>
            <a:ext cx="85756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vi-VN" altLang="sr-Latn-RS" smtClean="0"/>
              <a:t>Sagorevanje</a:t>
            </a:r>
            <a:r>
              <a:rPr lang="en-US" altLang="sr-Latn-RS" smtClean="0"/>
              <a:t>:</a:t>
            </a:r>
          </a:p>
          <a:p>
            <a:pPr marL="342900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homogeno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gorivo i kiseonik su istog agregatnog stanja</a:t>
            </a:r>
            <a:r>
              <a:rPr lang="en-US" altLang="sr-Latn-RS" smtClean="0"/>
              <a:t> </a:t>
            </a:r>
            <a:r>
              <a:rPr lang="vi-VN" altLang="sr-Latn-RS" smtClean="0"/>
              <a:t>(sagorevanje</a:t>
            </a:r>
            <a:r>
              <a:rPr lang="en-US" altLang="sr-Latn-RS" smtClean="0"/>
              <a:t> gasovitog </a:t>
            </a:r>
            <a:r>
              <a:rPr lang="vi-VN" altLang="sr-Latn-RS" smtClean="0"/>
              <a:t>goriva)</a:t>
            </a:r>
            <a:endParaRPr lang="en-US" altLang="sr-Latn-RS" smtClean="0"/>
          </a:p>
          <a:p>
            <a:pPr marL="342900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heterogeno</a:t>
            </a:r>
            <a:endParaRPr lang="en-US" altLang="sr-Latn-RS" smtClean="0"/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sr-Latn-RS" smtClean="0"/>
              <a:t> </a:t>
            </a:r>
            <a:r>
              <a:rPr lang="vi-VN" altLang="sr-Latn-RS" smtClean="0"/>
              <a:t>gorivo i kiseonik su</a:t>
            </a:r>
            <a:r>
              <a:rPr lang="en-US" altLang="sr-Latn-RS" smtClean="0"/>
              <a:t> </a:t>
            </a:r>
            <a:r>
              <a:rPr lang="vi-VN" altLang="sr-Latn-RS" smtClean="0"/>
              <a:t>različitog agregatnog stanja (sagorevanje čvrstog i tečnog goriva)</a:t>
            </a:r>
            <a:r>
              <a:rPr lang="en-US" altLang="sr-Latn-R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169863" y="1189038"/>
            <a:ext cx="32321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2400" b="1"/>
              <a:t>Karakteristike goriva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15900" y="2746375"/>
            <a:ext cx="5768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Primeri: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čvrsto gorivo – drvo, ugalj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tečno gorivo – nafta, naftini derivati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gasovito gorivo – prirodni gas, generatorski gas</a:t>
            </a:r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528638" y="1981200"/>
            <a:ext cx="33607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b="1" i="1"/>
              <a:t>Elementarni sastav goriva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169863" y="1582738"/>
            <a:ext cx="59277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Sagorljivi sastojci: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ugljenik (C)	 – maseni sastav – </a:t>
            </a:r>
            <a:r>
              <a:rPr lang="en-US" i="1"/>
              <a:t>c</a:t>
            </a:r>
            <a:r>
              <a:rPr lang="en-US"/>
              <a:t>, kg C / kg g. 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vodonik (H</a:t>
            </a:r>
            <a:r>
              <a:rPr lang="en-US" baseline="-25000"/>
              <a:t>2</a:t>
            </a:r>
            <a:r>
              <a:rPr lang="en-US"/>
              <a:t>)	 – maseni sastav – </a:t>
            </a:r>
            <a:r>
              <a:rPr lang="en-US" i="1"/>
              <a:t>h</a:t>
            </a:r>
            <a:r>
              <a:rPr lang="en-US"/>
              <a:t>, kg H</a:t>
            </a:r>
            <a:r>
              <a:rPr lang="en-US" baseline="-25000"/>
              <a:t>2</a:t>
            </a:r>
            <a:r>
              <a:rPr lang="en-US"/>
              <a:t> / kg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sumpor (S) 	 – maseni sastav – </a:t>
            </a:r>
            <a:r>
              <a:rPr lang="en-US" i="1"/>
              <a:t>s</a:t>
            </a:r>
            <a:r>
              <a:rPr lang="en-US"/>
              <a:t>, kg S / kg g.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1157288" y="3700463"/>
            <a:ext cx="5921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Nesagorljivi sastojci: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kiseonik (O</a:t>
            </a:r>
            <a:r>
              <a:rPr lang="en-US" baseline="-25000"/>
              <a:t>2</a:t>
            </a:r>
            <a:r>
              <a:rPr lang="en-US"/>
              <a:t>)	 – maseni sastav – </a:t>
            </a:r>
            <a:r>
              <a:rPr lang="en-US" i="1"/>
              <a:t>o</a:t>
            </a:r>
            <a:r>
              <a:rPr lang="en-US"/>
              <a:t>, kg O</a:t>
            </a:r>
            <a:r>
              <a:rPr lang="en-US" baseline="-25000"/>
              <a:t>2</a:t>
            </a:r>
            <a:r>
              <a:rPr lang="en-US"/>
              <a:t> / kg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azot (N</a:t>
            </a:r>
            <a:r>
              <a:rPr lang="en-US" baseline="-25000"/>
              <a:t>2</a:t>
            </a:r>
            <a:r>
              <a:rPr lang="en-US"/>
              <a:t>)	 – maseni sastav – </a:t>
            </a:r>
            <a:r>
              <a:rPr lang="en-US" i="1"/>
              <a:t>n</a:t>
            </a:r>
            <a:r>
              <a:rPr lang="en-US"/>
              <a:t>, kg N</a:t>
            </a:r>
            <a:r>
              <a:rPr lang="en-US" baseline="-25000"/>
              <a:t>2</a:t>
            </a:r>
            <a:r>
              <a:rPr lang="en-US"/>
              <a:t> / kg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vlaga (W)	 – maseni sastav – </a:t>
            </a:r>
            <a:r>
              <a:rPr lang="en-US" i="1"/>
              <a:t>w</a:t>
            </a:r>
            <a:r>
              <a:rPr lang="en-US"/>
              <a:t>, kg W / kg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pepeo (A)	 – maseni sastav – </a:t>
            </a:r>
            <a:r>
              <a:rPr lang="en-US" i="1"/>
              <a:t>a</a:t>
            </a:r>
            <a:r>
              <a:rPr lang="en-US"/>
              <a:t>, kg A / kg g.</a:t>
            </a: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169863" y="917575"/>
            <a:ext cx="8424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Čvrsto i tečno gorivo – sastoje se od sagorljivih i nesagorljivih sastojaka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69863" y="917575"/>
            <a:ext cx="8424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Gasovito gorivo – sagorljivi i nesagorljivi sastojci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169863" y="1531938"/>
            <a:ext cx="84947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Sagorljivi sastojci: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vodonik (H</a:t>
            </a:r>
            <a:r>
              <a:rPr lang="en-US" baseline="-25000"/>
              <a:t>2</a:t>
            </a:r>
            <a:r>
              <a:rPr lang="en-US"/>
              <a:t>)	 	– rel. zapr. sastav – </a:t>
            </a:r>
            <a:r>
              <a:rPr lang="en-US" i="1"/>
              <a:t>r</a:t>
            </a:r>
            <a:r>
              <a:rPr lang="en-US" i="1" baseline="-25000"/>
              <a:t>H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H</a:t>
            </a:r>
            <a:r>
              <a:rPr lang="en-US" baseline="-25000"/>
              <a:t>2</a:t>
            </a:r>
            <a:r>
              <a:rPr lang="en-US"/>
              <a:t> / m</a:t>
            </a:r>
            <a:r>
              <a:rPr lang="en-US" baseline="-25000"/>
              <a:t>N</a:t>
            </a:r>
            <a:r>
              <a:rPr lang="en-US"/>
              <a:t>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ugljenmonoksid (CO)	– rel. zapr. sastav – </a:t>
            </a:r>
            <a:r>
              <a:rPr lang="en-US" i="1"/>
              <a:t>r</a:t>
            </a:r>
            <a:r>
              <a:rPr lang="en-US" i="1" baseline="-25000"/>
              <a:t>CO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CO / m</a:t>
            </a:r>
            <a:r>
              <a:rPr lang="en-US" baseline="-25000"/>
              <a:t>N</a:t>
            </a:r>
            <a:r>
              <a:rPr lang="en-US"/>
              <a:t> g. 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ugljovodonici (C</a:t>
            </a:r>
            <a:r>
              <a:rPr lang="en-US" baseline="-25000"/>
              <a:t>m</a:t>
            </a:r>
            <a:r>
              <a:rPr lang="en-US"/>
              <a:t>H</a:t>
            </a:r>
            <a:r>
              <a:rPr lang="en-US" baseline="-25000"/>
              <a:t>n</a:t>
            </a:r>
            <a:r>
              <a:rPr lang="en-US"/>
              <a:t>)	– rel. zapr. sastav – </a:t>
            </a:r>
            <a:r>
              <a:rPr lang="en-US" i="1"/>
              <a:t>r</a:t>
            </a:r>
            <a:r>
              <a:rPr lang="en-US" i="1" baseline="-25000"/>
              <a:t>C  H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C</a:t>
            </a:r>
            <a:r>
              <a:rPr lang="en-US" baseline="-25000"/>
              <a:t>m</a:t>
            </a:r>
            <a:r>
              <a:rPr lang="en-US"/>
              <a:t>H</a:t>
            </a:r>
            <a:r>
              <a:rPr lang="en-US" baseline="-25000"/>
              <a:t>n</a:t>
            </a:r>
            <a:r>
              <a:rPr lang="en-US"/>
              <a:t> / m</a:t>
            </a:r>
            <a:r>
              <a:rPr lang="en-US" baseline="-25000"/>
              <a:t>N</a:t>
            </a:r>
            <a:r>
              <a:rPr lang="en-US"/>
              <a:t> g. 	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/>
              <a:t>    (primeri ugljovodonika – metan (CH</a:t>
            </a:r>
            <a:r>
              <a:rPr lang="en-US" baseline="-25000"/>
              <a:t>4</a:t>
            </a:r>
            <a:r>
              <a:rPr lang="en-US"/>
              <a:t>), etan (C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))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5387975" y="2273300"/>
            <a:ext cx="25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2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5805488" y="1995488"/>
            <a:ext cx="255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6696075" y="2008188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5938838" y="2451100"/>
            <a:ext cx="255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6956425" y="2427288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397" name="TextBox 14"/>
          <p:cNvSpPr txBox="1">
            <a:spLocks noChangeArrowheads="1"/>
          </p:cNvSpPr>
          <p:nvPr/>
        </p:nvSpPr>
        <p:spPr bwMode="auto">
          <a:xfrm>
            <a:off x="5360988" y="3205163"/>
            <a:ext cx="292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m</a:t>
            </a:r>
          </a:p>
        </p:txBody>
      </p:sp>
      <p:sp>
        <p:nvSpPr>
          <p:cNvPr id="16398" name="TextBox 15"/>
          <p:cNvSpPr txBox="1">
            <a:spLocks noChangeArrowheads="1"/>
          </p:cNvSpPr>
          <p:nvPr/>
        </p:nvSpPr>
        <p:spPr bwMode="auto">
          <a:xfrm>
            <a:off x="5581650" y="3201988"/>
            <a:ext cx="2555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n</a:t>
            </a:r>
          </a:p>
        </p:txBody>
      </p:sp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6011863" y="2897188"/>
            <a:ext cx="255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7227888" y="2897188"/>
            <a:ext cx="255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1" name="TextBox 7"/>
          <p:cNvSpPr txBox="1">
            <a:spLocks noChangeArrowheads="1"/>
          </p:cNvSpPr>
          <p:nvPr/>
        </p:nvSpPr>
        <p:spPr bwMode="auto">
          <a:xfrm>
            <a:off x="1157288" y="3929063"/>
            <a:ext cx="75152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Nesagorljivi sastojci: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ugljendioksid (CO</a:t>
            </a:r>
            <a:r>
              <a:rPr lang="en-US" baseline="-25000"/>
              <a:t>2</a:t>
            </a:r>
            <a:r>
              <a:rPr lang="en-US"/>
              <a:t>)	– rel. zapr. sastav – </a:t>
            </a:r>
            <a:r>
              <a:rPr lang="en-US" i="1"/>
              <a:t>r</a:t>
            </a:r>
            <a:r>
              <a:rPr lang="en-US" i="1" baseline="-25000"/>
              <a:t>CO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CO</a:t>
            </a:r>
            <a:r>
              <a:rPr lang="en-US" baseline="-25000"/>
              <a:t>2</a:t>
            </a:r>
            <a:r>
              <a:rPr lang="en-US"/>
              <a:t> / m</a:t>
            </a:r>
            <a:r>
              <a:rPr lang="en-US" baseline="-25000"/>
              <a:t>N</a:t>
            </a:r>
            <a:r>
              <a:rPr lang="en-US"/>
              <a:t>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kiseonik (O</a:t>
            </a:r>
            <a:r>
              <a:rPr lang="en-US" baseline="-25000"/>
              <a:t>2</a:t>
            </a:r>
            <a:r>
              <a:rPr lang="en-US"/>
              <a:t>)		– rel. zapr. sastav –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O</a:t>
            </a:r>
            <a:r>
              <a:rPr lang="en-US" baseline="-25000"/>
              <a:t>2</a:t>
            </a:r>
            <a:r>
              <a:rPr lang="en-US"/>
              <a:t> / m</a:t>
            </a:r>
            <a:r>
              <a:rPr lang="en-US" baseline="-25000"/>
              <a:t>N</a:t>
            </a:r>
            <a:r>
              <a:rPr lang="en-US"/>
              <a:t>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azot (N</a:t>
            </a:r>
            <a:r>
              <a:rPr lang="en-US" baseline="-25000"/>
              <a:t>2</a:t>
            </a:r>
            <a:r>
              <a:rPr lang="en-US"/>
              <a:t>)		– rel. zapr. sastav – </a:t>
            </a:r>
            <a:r>
              <a:rPr lang="en-US" i="1"/>
              <a:t>r</a:t>
            </a:r>
            <a:r>
              <a:rPr lang="en-US" i="1" baseline="-25000"/>
              <a:t>N</a:t>
            </a:r>
            <a:r>
              <a:rPr lang="en-US"/>
              <a:t> , m</a:t>
            </a:r>
            <a:r>
              <a:rPr lang="en-US" baseline="-25000"/>
              <a:t>N</a:t>
            </a:r>
            <a:r>
              <a:rPr lang="en-US"/>
              <a:t> N</a:t>
            </a:r>
            <a:r>
              <a:rPr lang="en-US" baseline="-25000"/>
              <a:t>2</a:t>
            </a:r>
            <a:r>
              <a:rPr lang="en-US"/>
              <a:t> / m</a:t>
            </a:r>
            <a:r>
              <a:rPr lang="en-US" baseline="-25000"/>
              <a:t>N</a:t>
            </a:r>
            <a:r>
              <a:rPr lang="en-US"/>
              <a:t> 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vodena para</a:t>
            </a:r>
          </a:p>
        </p:txBody>
      </p:sp>
      <p:sp>
        <p:nvSpPr>
          <p:cNvPr id="16402" name="TextBox 19"/>
          <p:cNvSpPr txBox="1">
            <a:spLocks noChangeArrowheads="1"/>
          </p:cNvSpPr>
          <p:nvPr/>
        </p:nvSpPr>
        <p:spPr bwMode="auto">
          <a:xfrm>
            <a:off x="6499225" y="4635500"/>
            <a:ext cx="2555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2</a:t>
            </a:r>
          </a:p>
        </p:txBody>
      </p:sp>
      <p:sp>
        <p:nvSpPr>
          <p:cNvPr id="16403" name="TextBox 20"/>
          <p:cNvSpPr txBox="1">
            <a:spLocks noChangeArrowheads="1"/>
          </p:cNvSpPr>
          <p:nvPr/>
        </p:nvSpPr>
        <p:spPr bwMode="auto">
          <a:xfrm>
            <a:off x="6929438" y="4370388"/>
            <a:ext cx="25558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4" name="TextBox 21"/>
          <p:cNvSpPr txBox="1">
            <a:spLocks noChangeArrowheads="1"/>
          </p:cNvSpPr>
          <p:nvPr/>
        </p:nvSpPr>
        <p:spPr bwMode="auto">
          <a:xfrm>
            <a:off x="8021638" y="4359275"/>
            <a:ext cx="2555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5" name="TextBox 22"/>
          <p:cNvSpPr txBox="1">
            <a:spLocks noChangeArrowheads="1"/>
          </p:cNvSpPr>
          <p:nvPr/>
        </p:nvSpPr>
        <p:spPr bwMode="auto">
          <a:xfrm>
            <a:off x="6378575" y="5102225"/>
            <a:ext cx="254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2</a:t>
            </a:r>
          </a:p>
        </p:txBody>
      </p:sp>
      <p:sp>
        <p:nvSpPr>
          <p:cNvPr id="16406" name="TextBox 23"/>
          <p:cNvSpPr txBox="1">
            <a:spLocks noChangeArrowheads="1"/>
          </p:cNvSpPr>
          <p:nvPr/>
        </p:nvSpPr>
        <p:spPr bwMode="auto">
          <a:xfrm>
            <a:off x="6819900" y="4835525"/>
            <a:ext cx="2555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7" name="TextBox 24"/>
          <p:cNvSpPr txBox="1">
            <a:spLocks noChangeArrowheads="1"/>
          </p:cNvSpPr>
          <p:nvPr/>
        </p:nvSpPr>
        <p:spPr bwMode="auto">
          <a:xfrm>
            <a:off x="7707313" y="4822825"/>
            <a:ext cx="25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08" name="TextBox 25"/>
          <p:cNvSpPr txBox="1">
            <a:spLocks noChangeArrowheads="1"/>
          </p:cNvSpPr>
          <p:nvPr/>
        </p:nvSpPr>
        <p:spPr bwMode="auto">
          <a:xfrm>
            <a:off x="6356350" y="5556250"/>
            <a:ext cx="25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2</a:t>
            </a:r>
          </a:p>
        </p:txBody>
      </p:sp>
      <p:sp>
        <p:nvSpPr>
          <p:cNvPr id="16409" name="TextBox 26"/>
          <p:cNvSpPr txBox="1">
            <a:spLocks noChangeArrowheads="1"/>
          </p:cNvSpPr>
          <p:nvPr/>
        </p:nvSpPr>
        <p:spPr bwMode="auto">
          <a:xfrm>
            <a:off x="6808788" y="5289550"/>
            <a:ext cx="2555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  <p:sp>
        <p:nvSpPr>
          <p:cNvPr id="16410" name="TextBox 27"/>
          <p:cNvSpPr txBox="1">
            <a:spLocks noChangeArrowheads="1"/>
          </p:cNvSpPr>
          <p:nvPr/>
        </p:nvSpPr>
        <p:spPr bwMode="auto">
          <a:xfrm>
            <a:off x="7708900" y="5287963"/>
            <a:ext cx="254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528638" y="1103313"/>
            <a:ext cx="2697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b="1" i="1"/>
              <a:t>Toplotna moć goriva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246063" y="2062163"/>
            <a:ext cx="85756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Toplotna moć goriva je količina energije koju oslobodi, pri potpunom sagorevanju, jedinica količine goriva (kg, m</a:t>
            </a:r>
            <a:r>
              <a:rPr lang="en-US" baseline="30000"/>
              <a:t>3</a:t>
            </a:r>
            <a:r>
              <a:rPr lang="en-US"/>
              <a:t>, kmol) pri određenim uslovima.</a:t>
            </a: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246063" y="3290888"/>
            <a:ext cx="40989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Toplotna moć goriva: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gornja toplotna moć goriva (</a:t>
            </a:r>
            <a:r>
              <a:rPr lang="en-US" i="1"/>
              <a:t>H</a:t>
            </a:r>
            <a:r>
              <a:rPr lang="en-US" i="1" baseline="-25000"/>
              <a:t>g</a:t>
            </a:r>
            <a:r>
              <a:rPr lang="en-US"/>
              <a:t>),</a:t>
            </a:r>
          </a:p>
          <a:p>
            <a:pPr>
              <a:lnSpc>
                <a:spcPct val="120000"/>
              </a:lnSpc>
              <a:spcBef>
                <a:spcPct val="30000"/>
              </a:spcBef>
              <a:buSzPct val="100000"/>
              <a:buFont typeface="Times New Roman" pitchFamily="18" charset="0"/>
              <a:buChar char="‒"/>
            </a:pPr>
            <a:r>
              <a:rPr lang="en-US"/>
              <a:t> donja toplotna moć goriva (</a:t>
            </a:r>
            <a:r>
              <a:rPr lang="en-US" i="1"/>
              <a:t>H</a:t>
            </a:r>
            <a:r>
              <a:rPr lang="en-US" i="1" baseline="-25000"/>
              <a:t>d</a:t>
            </a:r>
            <a:r>
              <a:rPr lang="en-US"/>
              <a:t>).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4724400" y="3049588"/>
            <a:ext cx="42497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vi-VN" sz="1800" i="1"/>
              <a:t>oslobođen</a:t>
            </a:r>
            <a:r>
              <a:rPr lang="en-US" sz="1800" i="1"/>
              <a:t>a</a:t>
            </a:r>
            <a:r>
              <a:rPr lang="vi-VN" sz="1800" i="1"/>
              <a:t> količin</a:t>
            </a:r>
            <a:r>
              <a:rPr lang="en-US" sz="1800" i="1"/>
              <a:t>a</a:t>
            </a:r>
            <a:r>
              <a:rPr lang="vi-VN" sz="1800" i="1"/>
              <a:t> toplote pri potpunom sagorevanju jedinica količine goriva, pod uslovom da se obrazovana para u produktima sagorevanja nalazi u tečnom stanju (pri </a:t>
            </a:r>
            <a:r>
              <a:rPr lang="en-US" sz="1800" i="1"/>
              <a:t>273K)</a:t>
            </a:r>
          </a:p>
        </p:txBody>
      </p:sp>
      <p:sp>
        <p:nvSpPr>
          <p:cNvPr id="17418" name="TextBox 10"/>
          <p:cNvSpPr txBox="1">
            <a:spLocks noChangeArrowheads="1"/>
          </p:cNvSpPr>
          <p:nvPr/>
        </p:nvSpPr>
        <p:spPr bwMode="auto">
          <a:xfrm>
            <a:off x="852488" y="4946650"/>
            <a:ext cx="683101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 sz="1800" i="1"/>
              <a:t>oslobođena količina toplote pri potpunom sagorevanju jedinice količine goriva, ako se u produktima sagorevanja nalazi voda u stanju pare (ohlađene do 293K)</a:t>
            </a:r>
          </a:p>
        </p:txBody>
      </p:sp>
      <p:cxnSp>
        <p:nvCxnSpPr>
          <p:cNvPr id="17419" name="Straight Arrow Connector 12"/>
          <p:cNvCxnSpPr>
            <a:cxnSpLocks noChangeShapeType="1"/>
          </p:cNvCxnSpPr>
          <p:nvPr/>
        </p:nvCxnSpPr>
        <p:spPr bwMode="auto">
          <a:xfrm flipV="1">
            <a:off x="4040188" y="3732213"/>
            <a:ext cx="684212" cy="152400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7420" name="Straight Arrow Connector 13"/>
          <p:cNvCxnSpPr>
            <a:cxnSpLocks noChangeShapeType="1"/>
          </p:cNvCxnSpPr>
          <p:nvPr/>
        </p:nvCxnSpPr>
        <p:spPr bwMode="auto">
          <a:xfrm>
            <a:off x="1081088" y="4567238"/>
            <a:ext cx="682625" cy="455612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281363" y="1303338"/>
          <a:ext cx="2376487" cy="576262"/>
        </p:xfrm>
        <a:graphic>
          <a:graphicData uri="http://schemas.openxmlformats.org/presentationml/2006/ole">
            <p:oleObj spid="_x0000_s1026" name="Equation" r:id="rId3" imgW="952087" imgH="228501" progId="Equation.3">
              <p:embed/>
            </p:oleObj>
          </a:graphicData>
        </a:graphic>
      </p:graphicFrame>
      <p:sp>
        <p:nvSpPr>
          <p:cNvPr id="1032" name="TextBox 9"/>
          <p:cNvSpPr txBox="1">
            <a:spLocks noChangeArrowheads="1"/>
          </p:cNvSpPr>
          <p:nvPr/>
        </p:nvSpPr>
        <p:spPr bwMode="auto">
          <a:xfrm>
            <a:off x="322263" y="2290763"/>
            <a:ext cx="4173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količina vodene pare u  kg  koja pri sagorevanju jedinice količine goriva prelazi u sagorele gasove</a:t>
            </a:r>
          </a:p>
        </p:txBody>
      </p:sp>
      <p:cxnSp>
        <p:nvCxnSpPr>
          <p:cNvPr id="1033" name="Straight Arrow Connector 10"/>
          <p:cNvCxnSpPr>
            <a:cxnSpLocks noChangeShapeType="1"/>
          </p:cNvCxnSpPr>
          <p:nvPr/>
        </p:nvCxnSpPr>
        <p:spPr bwMode="auto">
          <a:xfrm flipH="1">
            <a:off x="4075113" y="1673225"/>
            <a:ext cx="935037" cy="690563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4951413" y="4114800"/>
            <a:ext cx="3870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SzPct val="100000"/>
              <a:buFont typeface="Wingdings" pitchFamily="2" charset="2"/>
              <a:buNone/>
            </a:pPr>
            <a:r>
              <a:rPr lang="en-US"/>
              <a:t>toplota u  J/kg  potrebna za isparavanje 1 kg vode na 0</a:t>
            </a:r>
            <a:r>
              <a:rPr lang="en-US" baseline="30000"/>
              <a:t>o</a:t>
            </a:r>
            <a:r>
              <a:rPr lang="en-US"/>
              <a:t>C.</a:t>
            </a:r>
          </a:p>
        </p:txBody>
      </p:sp>
      <p:cxnSp>
        <p:nvCxnSpPr>
          <p:cNvPr id="1035" name="Straight Arrow Connector 14"/>
          <p:cNvCxnSpPr>
            <a:cxnSpLocks noChangeShapeType="1"/>
          </p:cNvCxnSpPr>
          <p:nvPr/>
        </p:nvCxnSpPr>
        <p:spPr bwMode="auto">
          <a:xfrm>
            <a:off x="5486400" y="1789113"/>
            <a:ext cx="762000" cy="2246312"/>
          </a:xfrm>
          <a:prstGeom prst="straightConnector1">
            <a:avLst/>
          </a:prstGeom>
          <a:noFill/>
          <a:ln w="19050" algn="ctr">
            <a:solidFill>
              <a:schemeClr val="bg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1489</TotalTime>
  <Words>1004</Words>
  <Application>Microsoft Office PowerPoint</Application>
  <PresentationFormat>On-screen Show (4:3)</PresentationFormat>
  <Paragraphs>120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Textured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275</cp:revision>
  <dcterms:created xsi:type="dcterms:W3CDTF">2006-01-31T15:10:17Z</dcterms:created>
  <dcterms:modified xsi:type="dcterms:W3CDTF">2023-10-26T12:08:03Z</dcterms:modified>
</cp:coreProperties>
</file>