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0"/>
  </p:handout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9" r:id="rId25"/>
    <p:sldId id="290" r:id="rId26"/>
    <p:sldId id="291" r:id="rId27"/>
    <p:sldId id="292" r:id="rId28"/>
    <p:sldId id="293" r:id="rId29"/>
    <p:sldId id="294" r:id="rId30"/>
    <p:sldId id="295" r:id="rId31"/>
    <p:sldId id="297" r:id="rId32"/>
    <p:sldId id="298" r:id="rId33"/>
    <p:sldId id="299" r:id="rId34"/>
    <p:sldId id="300" r:id="rId35"/>
    <p:sldId id="302" r:id="rId36"/>
    <p:sldId id="303" r:id="rId37"/>
    <p:sldId id="304" r:id="rId38"/>
    <p:sldId id="305" r:id="rId39"/>
  </p:sldIdLst>
  <p:sldSz cx="12192000" cy="6858000"/>
  <p:notesSz cx="9928225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49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7" d="100"/>
          <a:sy n="77" d="100"/>
        </p:scale>
        <p:origin x="806" y="62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402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594" y="0"/>
            <a:ext cx="4303313" cy="3402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B66195-607C-4120-B55D-5567ACC4D69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324"/>
            <a:ext cx="4303313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594" y="6456324"/>
            <a:ext cx="4303313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BFF1BF-6C91-45D2-8AFF-F79A576A3D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161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63295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676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8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459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43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80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89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553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82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063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B822D9-E73D-4711-ACDA-BCC96372CB91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B11CAE8-686D-4C75-9001-1162C1B026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804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8934485" y="6246524"/>
            <a:ext cx="24741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6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 Radomir Mijailović</a:t>
            </a:r>
          </a:p>
          <a:p>
            <a:pPr algn="r"/>
            <a:r>
              <a:rPr lang="pt-BR" sz="16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dr Đorđe Petrović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61182" y="464234"/>
            <a:ext cx="1086025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2901313" y="13427"/>
            <a:ext cx="6389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sr-Cyrl-RS" sz="2400" b="1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транспортних средстава и уређаја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5646198" y="6356350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b="1"/>
              <a:t>- </a:t>
            </a:r>
            <a:r>
              <a:rPr lang="sr-Latn-RS" b="1"/>
              <a:t>202</a:t>
            </a:r>
            <a:r>
              <a:rPr lang="en-GB" b="1"/>
              <a:t>6</a:t>
            </a:r>
            <a:r>
              <a:rPr lang="sr-Latn-RS" b="1"/>
              <a:t> </a:t>
            </a:r>
            <a:r>
              <a:rPr lang="sr-Cyrl-RS" b="1" dirty="0"/>
              <a:t>-</a:t>
            </a:r>
            <a:endParaRPr lang="en-US" b="1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4802"/>
            <a:ext cx="821788" cy="588144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1659988" y="6244802"/>
            <a:ext cx="25480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1400" b="1" dirty="0">
                <a:solidFill>
                  <a:srgbClr val="16498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Универзитет</a:t>
            </a:r>
            <a:r>
              <a:rPr lang="sr-Cyrl-RS" sz="1400" b="1" baseline="0" dirty="0">
                <a:solidFill>
                  <a:srgbClr val="16498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Београду</a:t>
            </a:r>
          </a:p>
          <a:p>
            <a:r>
              <a:rPr lang="sr-Cyrl-RS" sz="1800" b="1" baseline="0" dirty="0">
                <a:solidFill>
                  <a:srgbClr val="16498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Саобраћајни факулте</a:t>
            </a:r>
            <a:r>
              <a:rPr lang="sr-Cyrl-RS" sz="1800" baseline="0" dirty="0">
                <a:solidFill>
                  <a:srgbClr val="16498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en-US" sz="1800" dirty="0">
              <a:solidFill>
                <a:srgbClr val="16498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429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65278"/>
            <a:ext cx="9144000" cy="2811438"/>
          </a:xfrm>
        </p:spPr>
        <p:txBody>
          <a:bodyPr>
            <a:normAutofit/>
          </a:bodyPr>
          <a:lstStyle/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SAW</a:t>
            </a:r>
            <a:r>
              <a:rPr lang="sr-Latn-R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</a:t>
            </a:r>
            <a:r>
              <a:rPr lang="sr-Cyrl-RS" sz="7200" b="1" dirty="0"/>
              <a:t>а – решавање задатака</a:t>
            </a:r>
            <a:endParaRPr lang="en-US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6853"/>
            <a:ext cx="9144000" cy="464026"/>
          </a:xfrm>
        </p:spPr>
        <p:txBody>
          <a:bodyPr>
            <a:noAutofit/>
          </a:bodyPr>
          <a:lstStyle/>
          <a:p>
            <a:r>
              <a:rPr lang="sr-Cyrl-RS" sz="2800" i="1" dirty="0">
                <a:solidFill>
                  <a:srgbClr val="FF0000"/>
                </a:solidFill>
              </a:rPr>
              <a:t>- Вежбе - </a:t>
            </a:r>
            <a:endParaRPr lang="en-US" sz="2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690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dirty="0"/>
              <a:t>Посматрајући екстерне трошкове одређених загађујућих материја одредити које је еколошки најприхватљивије, уз претпоставку да су </a:t>
            </a:r>
            <a:r>
              <a:rPr lang="sr-Latn-RS" dirty="0"/>
              <a:t>PM </a:t>
            </a:r>
            <a:r>
              <a:rPr lang="sr-Cyrl-RS" dirty="0"/>
              <a:t>честице три пута опаснији загађивач у односу на друге материје</a:t>
            </a:r>
            <a:r>
              <a:rPr lang="sr-Latn-RS" dirty="0"/>
              <a:t>. 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966474"/>
              </p:ext>
            </p:extLst>
          </p:nvPr>
        </p:nvGraphicFramePr>
        <p:xfrm>
          <a:off x="1596000" y="3465513"/>
          <a:ext cx="9288000" cy="2520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2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dirty="0"/>
                        <a:t>Возило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CO</a:t>
                      </a:r>
                      <a:r>
                        <a:rPr lang="en-US" b="1" baseline="-25000" dirty="0"/>
                        <a:t>2</a:t>
                      </a:r>
                      <a:r>
                        <a:rPr lang="en-US" b="1" dirty="0"/>
                        <a:t> (</a:t>
                      </a:r>
                      <a:r>
                        <a:rPr lang="en-US" b="1" dirty="0">
                          <a:latin typeface="+mn-lt"/>
                          <a:cs typeface="GreekC" panose="00000400000000000000" pitchFamily="2" charset="0"/>
                        </a:rPr>
                        <a:t>EUR</a:t>
                      </a:r>
                      <a:r>
                        <a:rPr lang="en-US" b="1" dirty="0"/>
                        <a:t>/km)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CO (EUR/km)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HC (EUR/km)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PM (EUR/km)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VW Golf</a:t>
                      </a:r>
                      <a:r>
                        <a:rPr lang="sr-Latn-RS" sz="2000" i="1" baseline="0" dirty="0"/>
                        <a:t> VI (2010)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5,04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0,0029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0,028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0,076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Seat Ibiza</a:t>
                      </a:r>
                      <a:r>
                        <a:rPr lang="sr-Latn-RS" sz="2000" i="1" baseline="0" dirty="0"/>
                        <a:t> (2008)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4,62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0,0030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0,031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0,648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Hyundai</a:t>
                      </a:r>
                      <a:r>
                        <a:rPr lang="sr-Latn-RS" sz="2000" i="1" baseline="0" dirty="0"/>
                        <a:t> Santa Fe (2009)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6,13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0,0017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0,132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0,027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Nissan Qashqai</a:t>
                      </a:r>
                      <a:r>
                        <a:rPr lang="sr-Latn-RS" sz="2000" i="1" baseline="0" dirty="0"/>
                        <a:t> (2010)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4,87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0,0021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0,022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1,189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5424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RS" i="1" dirty="0"/>
              <a:t>1. </a:t>
            </a:r>
            <a:r>
              <a:rPr lang="sr-Cyrl-RS" i="1" dirty="0"/>
              <a:t>Корак – Шта је проблем?</a:t>
            </a:r>
          </a:p>
          <a:p>
            <a:pPr marL="0" indent="0">
              <a:buNone/>
            </a:pPr>
            <a:r>
              <a:rPr lang="sr-Cyrl-RS" dirty="0"/>
              <a:t>Одређивање возила које је </a:t>
            </a:r>
            <a:r>
              <a:rPr lang="sr-Cyrl-RS" b="1" dirty="0"/>
              <a:t>еколошки најприхватљивије</a:t>
            </a:r>
            <a:r>
              <a:rPr lang="sr-Cyrl-RS" dirty="0"/>
              <a:t>.</a:t>
            </a:r>
            <a:endParaRPr lang="sr-Cyrl-RS" b="1" dirty="0"/>
          </a:p>
          <a:p>
            <a:pPr marL="0" indent="0">
              <a:buNone/>
            </a:pPr>
            <a:r>
              <a:rPr lang="sr-Cyrl-RS" i="1" dirty="0"/>
              <a:t>2. </a:t>
            </a:r>
            <a:r>
              <a:rPr lang="ru-RU" i="1" dirty="0"/>
              <a:t>Корак – Одређивање алтернатива и критеријума</a:t>
            </a:r>
            <a:endParaRPr lang="sr-Cyrl-RS" i="1" dirty="0"/>
          </a:p>
          <a:p>
            <a:pPr marL="0" indent="0">
              <a:buNone/>
            </a:pPr>
            <a:endParaRPr lang="sr-Cyrl-R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150218"/>
              </p:ext>
            </p:extLst>
          </p:nvPr>
        </p:nvGraphicFramePr>
        <p:xfrm>
          <a:off x="2286128" y="3503806"/>
          <a:ext cx="6840000" cy="2340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8000">
                <a:tc gridSpan="2"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Алтернативе</a:t>
                      </a:r>
                      <a:endParaRPr lang="en-US" sz="2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Критеријуми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VW Golf</a:t>
                      </a:r>
                      <a:r>
                        <a:rPr lang="sr-Latn-RS" sz="2000" i="1" baseline="0" dirty="0"/>
                        <a:t> VI (2010)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dirty="0"/>
                        <a:t>CO</a:t>
                      </a:r>
                      <a:r>
                        <a:rPr lang="en-US" sz="2400" b="0" i="1" baseline="-25000" dirty="0"/>
                        <a:t>2</a:t>
                      </a:r>
                      <a:r>
                        <a:rPr lang="en-US" sz="2400" b="0" i="1" dirty="0"/>
                        <a:t> (</a:t>
                      </a:r>
                      <a:r>
                        <a:rPr lang="sr-Latn-RS" sz="2400" b="0" i="1" dirty="0"/>
                        <a:t>EUR</a:t>
                      </a:r>
                      <a:r>
                        <a:rPr lang="en-US" sz="2400" b="0" i="1" dirty="0"/>
                        <a:t>/km)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Seat Ibiza</a:t>
                      </a:r>
                      <a:r>
                        <a:rPr lang="sr-Latn-RS" sz="2000" i="1" baseline="0" dirty="0"/>
                        <a:t> (2008)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dirty="0"/>
                        <a:t>CO (</a:t>
                      </a:r>
                      <a:r>
                        <a:rPr lang="sr-Latn-RS" sz="2400" b="0" i="1" dirty="0"/>
                        <a:t>EUR</a:t>
                      </a:r>
                      <a:r>
                        <a:rPr lang="en-US" sz="2400" b="0" i="1" dirty="0"/>
                        <a:t>/km)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Hyundai</a:t>
                      </a:r>
                      <a:r>
                        <a:rPr lang="sr-Latn-RS" sz="2000" i="1" baseline="0" dirty="0"/>
                        <a:t> Santa Fe (2009)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0" i="1" dirty="0"/>
                        <a:t>HC (</a:t>
                      </a:r>
                      <a:r>
                        <a:rPr lang="sr-Latn-RS" sz="2400" b="0" i="1" dirty="0"/>
                        <a:t>EUR</a:t>
                      </a:r>
                      <a:r>
                        <a:rPr lang="en-US" sz="2400" b="0" i="1" dirty="0"/>
                        <a:t>/km)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Nissan Qashqai</a:t>
                      </a:r>
                      <a:r>
                        <a:rPr lang="sr-Latn-RS" sz="2000" i="1" baseline="0" dirty="0"/>
                        <a:t> (2010)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0" i="1" dirty="0"/>
                        <a:t>PM (</a:t>
                      </a:r>
                      <a:r>
                        <a:rPr lang="sr-Latn-RS" sz="2400" b="0" i="1" dirty="0"/>
                        <a:t>EUR</a:t>
                      </a:r>
                      <a:r>
                        <a:rPr lang="en-US" sz="2400" b="0" i="1" dirty="0"/>
                        <a:t>/km)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0398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3. </a:t>
            </a:r>
            <a:r>
              <a:rPr lang="ru-RU" i="1" dirty="0"/>
              <a:t>Корак – Одређивање тежина и њихов карактер</a:t>
            </a:r>
            <a:endParaRPr lang="sr-Latn-RS" i="1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59752"/>
              </p:ext>
            </p:extLst>
          </p:nvPr>
        </p:nvGraphicFramePr>
        <p:xfrm>
          <a:off x="2251883" y="2302832"/>
          <a:ext cx="5749067" cy="3528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4290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dirty="0"/>
                        <a:t>K4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5,04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0,0029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0,028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0,076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4,62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0,0030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0,031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0,648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6,13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0,0017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0,132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0,027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A4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4,87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0,0021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0,022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1,189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2156347" y="5404513"/>
            <a:ext cx="5950424" cy="36849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8106771" y="4679797"/>
            <a:ext cx="832514" cy="95534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8939285" y="3912126"/>
            <a:ext cx="2797791" cy="156949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200" dirty="0">
                <a:solidFill>
                  <a:schemeClr val="tx1"/>
                </a:solidFill>
              </a:rPr>
              <a:t>Желимо да одредимо које возило је </a:t>
            </a:r>
            <a:r>
              <a:rPr lang="sr-Cyrl-RS" sz="2200" b="1" dirty="0">
                <a:solidFill>
                  <a:srgbClr val="FF0000"/>
                </a:solidFill>
              </a:rPr>
              <a:t>најмањи загађивач</a:t>
            </a:r>
            <a:endParaRPr lang="en-US" sz="2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98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4. Корак – Нормализација тежина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659488"/>
              </p:ext>
            </p:extLst>
          </p:nvPr>
        </p:nvGraphicFramePr>
        <p:xfrm>
          <a:off x="2837221" y="2330128"/>
          <a:ext cx="5436000" cy="38469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1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dirty="0"/>
                        <a:t>K4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5,04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0,0029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0,028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0,076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4,62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0,0030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0,031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0,648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6,13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0,0017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0,132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0,027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A4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4,87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0,0021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0,022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1,189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0,167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0,167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0,167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0,5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2715905" y="4804011"/>
            <a:ext cx="5677469" cy="60050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92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44284" cy="4351338"/>
          </a:xfrm>
        </p:spPr>
        <p:txBody>
          <a:bodyPr/>
          <a:lstStyle/>
          <a:p>
            <a:pPr marL="0" indent="0">
              <a:buNone/>
            </a:pPr>
            <a:r>
              <a:rPr lang="sr-Cyrl-RS" i="1" dirty="0"/>
              <a:t>5. Корак – Нормализација вредности алтернатива по критеријумима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612766"/>
              </p:ext>
            </p:extLst>
          </p:nvPr>
        </p:nvGraphicFramePr>
        <p:xfrm>
          <a:off x="2837221" y="2330128"/>
          <a:ext cx="5436000" cy="38469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1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dirty="0"/>
                        <a:t>K4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0,92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0,59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0,79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0,37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0,57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0,71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0,04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0,75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A4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0,95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0,81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0,02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0,167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0,167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0,167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0,5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3862316" y="2770496"/>
            <a:ext cx="4503762" cy="2142699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301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6. Корак – Отежавање вредности из претходног корака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3057768"/>
              </p:ext>
            </p:extLst>
          </p:nvPr>
        </p:nvGraphicFramePr>
        <p:xfrm>
          <a:off x="2837221" y="2330128"/>
          <a:ext cx="5436000" cy="38469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1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dirty="0"/>
                        <a:t>K4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0,178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0,09</a:t>
                      </a:r>
                      <a:r>
                        <a:rPr lang="sr-Latn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0,11</a:t>
                      </a:r>
                      <a:r>
                        <a:rPr lang="sr-Latn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0,02</a:t>
                      </a:r>
                      <a:r>
                        <a:rPr lang="sr-Latn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0,12</a:t>
                      </a:r>
                      <a:r>
                        <a:rPr lang="sr-Latn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0,5</a:t>
                      </a:r>
                      <a:r>
                        <a:rPr lang="sr-Latn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A4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0,011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0,167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0,167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0,167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0,5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3862316" y="2770496"/>
            <a:ext cx="4503762" cy="2142699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8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885227" cy="4351338"/>
          </a:xfrm>
        </p:spPr>
        <p:txBody>
          <a:bodyPr/>
          <a:lstStyle/>
          <a:p>
            <a:pPr marL="0" indent="0">
              <a:buNone/>
            </a:pPr>
            <a:r>
              <a:rPr lang="sr-Cyrl-RS" i="1" dirty="0"/>
              <a:t>7. Корак – Сумирање отежаних вредности и рангирање алтернатива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642796"/>
              </p:ext>
            </p:extLst>
          </p:nvPr>
        </p:nvGraphicFramePr>
        <p:xfrm>
          <a:off x="1022069" y="2330003"/>
          <a:ext cx="5832000" cy="35090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9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/>
                        <a:t>К1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/>
                        <a:t>К2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/>
                        <a:t>К3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dirty="0"/>
                        <a:t>K4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/>
                        <a:t>СУМА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А1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0,560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А2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0,09</a:t>
                      </a:r>
                      <a:r>
                        <a:rPr lang="sr-Latn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0,11</a:t>
                      </a:r>
                      <a:r>
                        <a:rPr lang="sr-Latn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0,02</a:t>
                      </a:r>
                      <a:r>
                        <a:rPr lang="sr-Latn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0,</a:t>
                      </a:r>
                      <a:r>
                        <a:rPr lang="sr-Latn-RS" sz="2000" b="1" dirty="0"/>
                        <a:t>401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А3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0,12</a:t>
                      </a:r>
                      <a:r>
                        <a:rPr lang="sr-Latn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0,5</a:t>
                      </a:r>
                      <a:r>
                        <a:rPr lang="sr-Latn-R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0,</a:t>
                      </a:r>
                      <a:r>
                        <a:rPr lang="sr-Latn-RS" sz="2000" b="1" dirty="0"/>
                        <a:t>821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A4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0,167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0,</a:t>
                      </a:r>
                      <a:r>
                        <a:rPr lang="sr-Latn-RS" sz="2000" b="1" dirty="0"/>
                        <a:t>472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W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0,167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0,167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0,167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>
                          <a:solidFill>
                            <a:srgbClr val="00B050"/>
                          </a:solidFill>
                        </a:rPr>
                        <a:t>0,5</a:t>
                      </a:r>
                      <a:endParaRPr lang="en-US" sz="20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/>
                        <a:t>Max/min</a:t>
                      </a:r>
                      <a:endParaRPr lang="en-US" sz="20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8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16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8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18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8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18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8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18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018233"/>
              </p:ext>
            </p:extLst>
          </p:nvPr>
        </p:nvGraphicFramePr>
        <p:xfrm>
          <a:off x="7170018" y="2783284"/>
          <a:ext cx="4355383" cy="2520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5881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9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79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Алтернатива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Сума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Ранг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1800" i="1" dirty="0"/>
                        <a:t>VW Golf</a:t>
                      </a:r>
                      <a:r>
                        <a:rPr lang="sr-Latn-RS" sz="1800" i="1" baseline="0" dirty="0"/>
                        <a:t> VI (2010)</a:t>
                      </a:r>
                      <a:endParaRPr lang="en-US" sz="18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0,560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2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1800" i="1" dirty="0"/>
                        <a:t>Seat Ibiza</a:t>
                      </a:r>
                      <a:r>
                        <a:rPr lang="sr-Latn-RS" sz="1800" i="1" baseline="0" dirty="0"/>
                        <a:t> (2008)</a:t>
                      </a:r>
                      <a:endParaRPr lang="en-US" sz="18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0,</a:t>
                      </a:r>
                      <a:r>
                        <a:rPr lang="sr-Latn-RS" sz="2000" b="1" dirty="0"/>
                        <a:t>401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4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1800" i="1" dirty="0"/>
                        <a:t>Hyundai</a:t>
                      </a:r>
                      <a:r>
                        <a:rPr lang="sr-Latn-RS" sz="1800" i="1" baseline="0" dirty="0"/>
                        <a:t> Santa Fe (2009)</a:t>
                      </a:r>
                      <a:endParaRPr lang="en-US" sz="18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0,</a:t>
                      </a:r>
                      <a:r>
                        <a:rPr lang="sr-Latn-RS" sz="2000" b="1" dirty="0"/>
                        <a:t>821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1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1800" i="1" dirty="0"/>
                        <a:t>Nissan Qashqai</a:t>
                      </a:r>
                      <a:r>
                        <a:rPr lang="sr-Latn-RS" sz="1800" i="1" baseline="0" dirty="0"/>
                        <a:t> (2010)</a:t>
                      </a:r>
                      <a:endParaRPr lang="en-US" sz="18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0,</a:t>
                      </a:r>
                      <a:r>
                        <a:rPr lang="sr-Latn-RS" sz="2000" b="1" dirty="0"/>
                        <a:t>472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3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7069541" y="4217158"/>
            <a:ext cx="4572000" cy="641445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152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RS" dirty="0"/>
              <a:t>O</a:t>
            </a:r>
            <a:r>
              <a:rPr lang="sr-Cyrl-RS" dirty="0"/>
              <a:t>д посматраних возила одредити највећег загађивача животне средине, под претпоставком да је </a:t>
            </a:r>
            <a:r>
              <a:rPr lang="sr-Latn-RS" dirty="0"/>
              <a:t>CO</a:t>
            </a:r>
            <a:r>
              <a:rPr lang="sr-Latn-RS" baseline="-25000" dirty="0"/>
              <a:t>2</a:t>
            </a:r>
            <a:r>
              <a:rPr lang="sr-Latn-RS" dirty="0"/>
              <a:t> </a:t>
            </a:r>
            <a:r>
              <a:rPr lang="sr-Cyrl-RS" dirty="0"/>
              <a:t>дупло опаснији загађивач од </a:t>
            </a:r>
            <a:r>
              <a:rPr lang="sr-Latn-RS" dirty="0"/>
              <a:t>HC+NO</a:t>
            </a:r>
            <a:r>
              <a:rPr lang="sr-Latn-RS" baseline="-25000" dirty="0"/>
              <a:t>X</a:t>
            </a:r>
            <a:r>
              <a:rPr lang="sr-Latn-RS" dirty="0"/>
              <a:t>, a HC+NO</a:t>
            </a:r>
            <a:r>
              <a:rPr lang="sr-Latn-RS" baseline="-25000" dirty="0"/>
              <a:t>X</a:t>
            </a:r>
            <a:r>
              <a:rPr lang="sr-Latn-RS" dirty="0"/>
              <a:t> </a:t>
            </a:r>
            <a:r>
              <a:rPr lang="sr-Cyrl-RS" dirty="0"/>
              <a:t>дупло опаснији од </a:t>
            </a:r>
            <a:r>
              <a:rPr lang="sr-Latn-RS" dirty="0"/>
              <a:t>CO.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78527"/>
              </p:ext>
            </p:extLst>
          </p:nvPr>
        </p:nvGraphicFramePr>
        <p:xfrm>
          <a:off x="1596000" y="3465513"/>
          <a:ext cx="8496000" cy="2520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4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dirty="0"/>
                        <a:t>Возило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CO</a:t>
                      </a:r>
                      <a:r>
                        <a:rPr lang="en-US" b="1" baseline="-25000" dirty="0"/>
                        <a:t>2</a:t>
                      </a:r>
                      <a:r>
                        <a:rPr lang="en-US" b="1" dirty="0"/>
                        <a:t> (g/km)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CO (g/km)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HC</a:t>
                      </a:r>
                      <a:r>
                        <a:rPr lang="sr-Cyrl-RS" b="1" dirty="0"/>
                        <a:t>+</a:t>
                      </a:r>
                      <a:r>
                        <a:rPr lang="en-US" b="1" dirty="0"/>
                        <a:t>NO</a:t>
                      </a:r>
                      <a:r>
                        <a:rPr lang="en-US" b="1" baseline="-25000" dirty="0"/>
                        <a:t>X</a:t>
                      </a:r>
                      <a:r>
                        <a:rPr lang="en-US" b="1" dirty="0"/>
                        <a:t> (g/km)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en-US" sz="2000" i="1" dirty="0"/>
                        <a:t>Volvo S40 (2010)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129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0,16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0,19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en-US" sz="2000" i="1" dirty="0"/>
                        <a:t>Ford Focus (2009)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127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0,04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0,20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en-US" sz="2000" i="1" dirty="0"/>
                        <a:t>Honda</a:t>
                      </a:r>
                      <a:r>
                        <a:rPr lang="en-US" sz="2000" i="1" baseline="0" dirty="0"/>
                        <a:t> Civic (2008)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139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0,14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0,16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en-US" sz="2000" i="1" dirty="0"/>
                        <a:t>Toyota Avensis (2011)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119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0,23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0,16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90490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RS" i="1" dirty="0"/>
              <a:t>1. </a:t>
            </a:r>
            <a:r>
              <a:rPr lang="sr-Cyrl-RS" i="1" dirty="0"/>
              <a:t>Корак – Шта је проблем?</a:t>
            </a:r>
          </a:p>
          <a:p>
            <a:pPr marL="0" indent="0">
              <a:buNone/>
            </a:pPr>
            <a:r>
              <a:rPr lang="sr-Cyrl-RS" dirty="0"/>
              <a:t>Одређивање возила које је </a:t>
            </a:r>
            <a:r>
              <a:rPr lang="sr-Cyrl-RS" b="1" dirty="0"/>
              <a:t>највећи загађивач животне средине</a:t>
            </a:r>
            <a:r>
              <a:rPr lang="sr-Cyrl-RS" dirty="0"/>
              <a:t>.</a:t>
            </a:r>
            <a:endParaRPr lang="sr-Cyrl-RS" b="1" dirty="0"/>
          </a:p>
          <a:p>
            <a:pPr marL="0" indent="0">
              <a:buNone/>
            </a:pPr>
            <a:r>
              <a:rPr lang="sr-Cyrl-RS" i="1" dirty="0"/>
              <a:t>2. </a:t>
            </a:r>
            <a:r>
              <a:rPr lang="ru-RU" i="1" dirty="0"/>
              <a:t>Корак – Одређивање алтернатива и критеријума</a:t>
            </a:r>
            <a:endParaRPr lang="sr-Cyrl-RS" i="1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323613"/>
              </p:ext>
            </p:extLst>
          </p:nvPr>
        </p:nvGraphicFramePr>
        <p:xfrm>
          <a:off x="2286128" y="3503806"/>
          <a:ext cx="7164000" cy="2340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6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8000">
                <a:tc gridSpan="2"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Алтернативе</a:t>
                      </a:r>
                      <a:endParaRPr lang="en-US" sz="2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Критеријуми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i="1" dirty="0"/>
                        <a:t>Volvo S40 (2010)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dirty="0"/>
                        <a:t>CO</a:t>
                      </a:r>
                      <a:r>
                        <a:rPr lang="en-US" sz="2400" b="0" i="1" baseline="-25000" dirty="0"/>
                        <a:t>2</a:t>
                      </a:r>
                      <a:r>
                        <a:rPr lang="en-US" sz="2400" b="0" i="1" dirty="0"/>
                        <a:t> (g/km)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i="1" dirty="0"/>
                        <a:t>Ford Focus (2009)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dirty="0"/>
                        <a:t>CO (g/km)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i="1" dirty="0"/>
                        <a:t>Honda</a:t>
                      </a:r>
                      <a:r>
                        <a:rPr lang="en-US" sz="2000" i="1" baseline="0" dirty="0"/>
                        <a:t> Civic (2008)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0" i="1" dirty="0"/>
                        <a:t>HC</a:t>
                      </a:r>
                      <a:r>
                        <a:rPr lang="sr-Cyrl-RS" sz="2400" b="0" i="1" dirty="0"/>
                        <a:t> + </a:t>
                      </a:r>
                      <a:r>
                        <a:rPr lang="sr-Latn-RS" sz="2400" b="0" i="1" dirty="0"/>
                        <a:t>NO</a:t>
                      </a:r>
                      <a:r>
                        <a:rPr lang="sr-Latn-RS" sz="2400" b="0" i="1" baseline="-25000" dirty="0"/>
                        <a:t>X</a:t>
                      </a:r>
                      <a:r>
                        <a:rPr lang="en-US" sz="2400" b="0" i="1" dirty="0"/>
                        <a:t> (g/km)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i="1" dirty="0"/>
                        <a:t>Toyota Avensis (2011)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-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Latn-RS" sz="2400" b="0" i="1" dirty="0"/>
                        <a:t>-</a:t>
                      </a:r>
                      <a:endParaRPr lang="en-US" sz="2400" b="0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1988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3. </a:t>
            </a:r>
            <a:r>
              <a:rPr lang="ru-RU" i="1" dirty="0"/>
              <a:t>Корак – Одређивање тежина и њихов карактер</a:t>
            </a:r>
            <a:endParaRPr lang="sr-Latn-RS" i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6868831"/>
              </p:ext>
            </p:extLst>
          </p:nvPr>
        </p:nvGraphicFramePr>
        <p:xfrm>
          <a:off x="3216000" y="2421568"/>
          <a:ext cx="5760000" cy="3528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A4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4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2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3139667" y="5404513"/>
            <a:ext cx="5912893" cy="60766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9290372" y="3835020"/>
            <a:ext cx="2797791" cy="156949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200" dirty="0">
                <a:solidFill>
                  <a:schemeClr val="tx1"/>
                </a:solidFill>
              </a:rPr>
              <a:t>Желимо да одредимо које возило је </a:t>
            </a:r>
            <a:r>
              <a:rPr lang="sr-Cyrl-RS" sz="2200" b="1" dirty="0">
                <a:solidFill>
                  <a:srgbClr val="FF0000"/>
                </a:solidFill>
              </a:rPr>
              <a:t>највећи загађивач</a:t>
            </a:r>
            <a:endParaRPr lang="en-US" sz="2200" b="1" dirty="0">
              <a:solidFill>
                <a:srgbClr val="FF0000"/>
              </a:solidFill>
            </a:endParaRPr>
          </a:p>
        </p:txBody>
      </p:sp>
      <p:cxnSp>
        <p:nvCxnSpPr>
          <p:cNvPr id="9" name="Straight Connector 8"/>
          <p:cNvCxnSpPr>
            <a:endCxn id="7" idx="2"/>
          </p:cNvCxnSpPr>
          <p:nvPr/>
        </p:nvCxnSpPr>
        <p:spPr>
          <a:xfrm flipV="1">
            <a:off x="9052560" y="5404513"/>
            <a:ext cx="1636708" cy="26476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5047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3927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r-Cyrl-RS" dirty="0"/>
              <a:t>На основу пет параметара донети одлуку о куповини истог возила са различитим врстама мотора (дизел, бензин, електро). На одлуку параметри утичу на следећи начин: 30% цена, 30% аутономија кретања, 15% емисија </a:t>
            </a:r>
            <a:r>
              <a:rPr lang="sr-Latn-RS" dirty="0"/>
              <a:t>CO</a:t>
            </a:r>
            <a:r>
              <a:rPr lang="sr-Latn-RS" baseline="-25000" dirty="0"/>
              <a:t>2</a:t>
            </a:r>
            <a:r>
              <a:rPr lang="sr-Latn-RS" dirty="0"/>
              <a:t>, 15% </a:t>
            </a:r>
            <a:r>
              <a:rPr lang="sr-Cyrl-RS" dirty="0"/>
              <a:t>снага мотора и 10% старост.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681430"/>
              </p:ext>
            </p:extLst>
          </p:nvPr>
        </p:nvGraphicFramePr>
        <p:xfrm>
          <a:off x="1062835" y="3625168"/>
          <a:ext cx="9645818" cy="23680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4458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dirty="0"/>
                        <a:t>Возило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b="1" dirty="0"/>
                        <a:t>Цена (</a:t>
                      </a:r>
                      <a:r>
                        <a:rPr lang="sr-Latn-RS" b="1" dirty="0"/>
                        <a:t>EUR</a:t>
                      </a:r>
                      <a:r>
                        <a:rPr lang="sr-Cyrl-RS" b="1" dirty="0"/>
                        <a:t>)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b="1" dirty="0"/>
                        <a:t>А</a:t>
                      </a:r>
                      <a:r>
                        <a:rPr lang="sr-Latn-RS" b="1" dirty="0"/>
                        <a:t>K</a:t>
                      </a:r>
                      <a:r>
                        <a:rPr lang="sr-Cyrl-RS" b="1" baseline="0" dirty="0"/>
                        <a:t> (</a:t>
                      </a:r>
                      <a:r>
                        <a:rPr lang="sr-Latn-RS" b="1" baseline="0" dirty="0"/>
                        <a:t>km)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b="1" dirty="0"/>
                        <a:t>Емисија</a:t>
                      </a:r>
                      <a:r>
                        <a:rPr lang="sr-Cyrl-RS" b="1" baseline="0" dirty="0"/>
                        <a:t> </a:t>
                      </a:r>
                      <a:r>
                        <a:rPr lang="sr-Latn-RS" b="1" baseline="0" dirty="0"/>
                        <a:t>CO</a:t>
                      </a:r>
                      <a:r>
                        <a:rPr lang="sr-Latn-RS" b="1" baseline="-25000" dirty="0"/>
                        <a:t>2</a:t>
                      </a:r>
                      <a:r>
                        <a:rPr lang="sr-Latn-RS" b="1" baseline="0" dirty="0"/>
                        <a:t> (g/km)</a:t>
                      </a:r>
                      <a:endParaRPr lang="en-US" b="1" baseline="-25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b="1" dirty="0"/>
                        <a:t>Снага</a:t>
                      </a:r>
                      <a:r>
                        <a:rPr lang="sr-Cyrl-RS" b="1" baseline="0" dirty="0"/>
                        <a:t> мотора (</a:t>
                      </a:r>
                      <a:r>
                        <a:rPr lang="sr-Latn-RS" b="1" baseline="0" dirty="0"/>
                        <a:t>KW)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b="1" dirty="0"/>
                        <a:t>Старост (година)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Kia Soul – </a:t>
                      </a:r>
                      <a:r>
                        <a:rPr lang="sr-Cyrl-RS" sz="2000" i="1" dirty="0"/>
                        <a:t>дизел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23.295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762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137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94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7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Kia Soul – </a:t>
                      </a:r>
                      <a:r>
                        <a:rPr lang="sr-Cyrl-RS" sz="2000" i="1" dirty="0"/>
                        <a:t>бензин</a:t>
                      </a:r>
                      <a:r>
                        <a:rPr lang="sr-Cyrl-RS" sz="2000" i="1" baseline="0" dirty="0"/>
                        <a:t> 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20.995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658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139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103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4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Kia Soul – </a:t>
                      </a:r>
                      <a:r>
                        <a:rPr lang="sr-Cyrl-RS" sz="2000" i="1" dirty="0"/>
                        <a:t>електро</a:t>
                      </a:r>
                      <a:r>
                        <a:rPr lang="sr-Cyrl-RS" sz="2000" i="1" baseline="0" dirty="0"/>
                        <a:t> 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33.495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212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63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81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6789996" y="5500051"/>
            <a:ext cx="677917" cy="44143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>
            <a:stCxn id="5" idx="0"/>
          </p:cNvCxnSpPr>
          <p:nvPr/>
        </p:nvCxnSpPr>
        <p:spPr>
          <a:xfrm flipV="1">
            <a:off x="7128955" y="1704338"/>
            <a:ext cx="1269123" cy="379571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6519629" y="565443"/>
            <a:ext cx="4193628" cy="113889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000" dirty="0">
                <a:solidFill>
                  <a:sysClr val="windowText" lastClr="000000"/>
                </a:solidFill>
              </a:rPr>
              <a:t>Емисија </a:t>
            </a:r>
            <a:r>
              <a:rPr lang="sr-Latn-RS" sz="2000" dirty="0">
                <a:solidFill>
                  <a:sysClr val="windowText" lastClr="000000"/>
                </a:solidFill>
              </a:rPr>
              <a:t>CO</a:t>
            </a:r>
            <a:r>
              <a:rPr lang="sr-Latn-RS" sz="2000" baseline="-25000" dirty="0">
                <a:solidFill>
                  <a:sysClr val="windowText" lastClr="000000"/>
                </a:solidFill>
              </a:rPr>
              <a:t>2</a:t>
            </a:r>
            <a:r>
              <a:rPr lang="sr-Latn-RS" sz="2000" dirty="0">
                <a:solidFill>
                  <a:sysClr val="windowText" lastClr="000000"/>
                </a:solidFill>
              </a:rPr>
              <a:t> </a:t>
            </a:r>
            <a:r>
              <a:rPr lang="sr-Cyrl-RS" sz="2000" dirty="0">
                <a:solidFill>
                  <a:sysClr val="windowText" lastClr="000000"/>
                </a:solidFill>
              </a:rPr>
              <a:t>која настане у производњи електричне енергије за пуњење батерија.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225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4. Корак – Нормализација тежина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546695"/>
              </p:ext>
            </p:extLst>
          </p:nvPr>
        </p:nvGraphicFramePr>
        <p:xfrm>
          <a:off x="3216000" y="2421568"/>
          <a:ext cx="5760000" cy="3528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A4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0,571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0,286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0,143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3234405" y="4895451"/>
            <a:ext cx="5703855" cy="60050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039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11840" cy="4351338"/>
          </a:xfrm>
        </p:spPr>
        <p:txBody>
          <a:bodyPr/>
          <a:lstStyle/>
          <a:p>
            <a:pPr marL="0" indent="0">
              <a:buNone/>
            </a:pPr>
            <a:r>
              <a:rPr lang="sr-Cyrl-RS" i="1" dirty="0"/>
              <a:t>5. Корак – Нормализација вредности алтернатива по критеријумима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54394"/>
              </p:ext>
            </p:extLst>
          </p:nvPr>
        </p:nvGraphicFramePr>
        <p:xfrm>
          <a:off x="3216000" y="2421568"/>
          <a:ext cx="5760000" cy="3528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0,93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Cyrl-RS" sz="2400" b="1" dirty="0"/>
                        <a:t>70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Cyrl-RS" sz="2400" b="1" dirty="0"/>
                        <a:t>95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0,91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Cyrl-RS" sz="2400" b="1" dirty="0"/>
                        <a:t>17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1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0,61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Cyrl-RS" sz="2400" b="1" dirty="0"/>
                        <a:t>80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A4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0,86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Cyrl-RS" sz="2400" b="1" dirty="0"/>
                        <a:t>80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0,571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0,286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0,143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4776716" y="2980672"/>
            <a:ext cx="4094329" cy="242384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9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6. Корак – Отежавање вредности из претходног корака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324062"/>
              </p:ext>
            </p:extLst>
          </p:nvPr>
        </p:nvGraphicFramePr>
        <p:xfrm>
          <a:off x="3216000" y="2421568"/>
          <a:ext cx="5760000" cy="3528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0,531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Latn-RS" sz="2400" b="1" dirty="0"/>
                        <a:t>200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Latn-RS" sz="2400" b="1" dirty="0"/>
                        <a:t>136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520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Cyrl-RS" sz="2400" b="1" dirty="0"/>
                        <a:t>0</a:t>
                      </a:r>
                      <a:r>
                        <a:rPr lang="sr-Latn-RS" sz="2400" b="1" dirty="0"/>
                        <a:t>49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143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571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174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Latn-RS" sz="2400" b="1" dirty="0"/>
                        <a:t>114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A4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491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286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Latn-RS" sz="2400" b="1" dirty="0"/>
                        <a:t>114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0,571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0,286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0,143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4555999" y="2851114"/>
            <a:ext cx="4503762" cy="2142699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41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11840" cy="4351338"/>
          </a:xfrm>
        </p:spPr>
        <p:txBody>
          <a:bodyPr/>
          <a:lstStyle/>
          <a:p>
            <a:pPr marL="0" indent="0">
              <a:buNone/>
            </a:pPr>
            <a:r>
              <a:rPr lang="sr-Cyrl-RS" i="1" dirty="0"/>
              <a:t>7. Корак – Сумирање отежаних вредности и рангирање алтернатива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388577"/>
              </p:ext>
            </p:extLst>
          </p:nvPr>
        </p:nvGraphicFramePr>
        <p:xfrm>
          <a:off x="838200" y="2375848"/>
          <a:ext cx="5616000" cy="3528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Сума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0,531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Latn-RS" sz="2400" b="1" dirty="0"/>
                        <a:t>200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Latn-RS" sz="2400" b="1" dirty="0"/>
                        <a:t>136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0,867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520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Cyrl-RS" sz="2400" b="1" dirty="0"/>
                        <a:t>0</a:t>
                      </a:r>
                      <a:r>
                        <a:rPr lang="sr-Latn-RS" sz="2400" b="1" dirty="0"/>
                        <a:t>49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143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0,711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571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174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Latn-RS" sz="2400" b="1" dirty="0"/>
                        <a:t>114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0,860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A4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491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</a:t>
                      </a:r>
                      <a:r>
                        <a:rPr lang="sr-Latn-RS" sz="2400" b="1" dirty="0"/>
                        <a:t>286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0,</a:t>
                      </a:r>
                      <a:r>
                        <a:rPr lang="sr-Latn-RS" sz="2400" b="1" dirty="0"/>
                        <a:t>114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0,891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0,571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0,286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0,143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312747"/>
              </p:ext>
            </p:extLst>
          </p:nvPr>
        </p:nvGraphicFramePr>
        <p:xfrm>
          <a:off x="7170018" y="2783284"/>
          <a:ext cx="4355383" cy="2520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5881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9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79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Алтернатива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Сума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Ранг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en-US" sz="2000" i="1" dirty="0"/>
                        <a:t>Volvo S40 (2010)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0,867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2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en-US" sz="2000" i="1" dirty="0"/>
                        <a:t>Ford Focus (2009)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0,711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4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en-US" sz="2000" i="1" dirty="0"/>
                        <a:t>Honda</a:t>
                      </a:r>
                      <a:r>
                        <a:rPr lang="en-US" sz="2000" i="1" baseline="0" dirty="0"/>
                        <a:t> Civic (2008)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0,860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3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en-US" sz="2000" i="1" dirty="0"/>
                        <a:t>Toyota Avensis (2011)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0,891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1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7069541" y="4737418"/>
            <a:ext cx="4572000" cy="641445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986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dirty="0"/>
              <a:t>Које возило има најбезбедније перформансе? Маса и дужина возила су најмање важне карактеристике. Постојање </a:t>
            </a:r>
            <a:r>
              <a:rPr lang="sr-Latn-RS" dirty="0"/>
              <a:t>ABS </a:t>
            </a:r>
            <a:r>
              <a:rPr lang="sr-Cyrl-RS" dirty="0"/>
              <a:t>система је дупло значајнија, а број ваздушних јастука три пута значајнија карактеристика у односу на масу и дужину возила.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950585"/>
              </p:ext>
            </p:extLst>
          </p:nvPr>
        </p:nvGraphicFramePr>
        <p:xfrm>
          <a:off x="995499" y="3465513"/>
          <a:ext cx="9288000" cy="26560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2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dirty="0"/>
                        <a:t>Возило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b="1" dirty="0"/>
                        <a:t>Маса</a:t>
                      </a:r>
                      <a:r>
                        <a:rPr lang="sr-Cyrl-RS" b="1" baseline="0" dirty="0"/>
                        <a:t> (</a:t>
                      </a:r>
                      <a:r>
                        <a:rPr lang="sr-Latn-RS" b="1" baseline="0" dirty="0"/>
                        <a:t>kg)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b="1" dirty="0"/>
                        <a:t>Дужина</a:t>
                      </a:r>
                      <a:r>
                        <a:rPr lang="sr-Cyrl-RS" b="1" baseline="0" dirty="0"/>
                        <a:t> (</a:t>
                      </a:r>
                      <a:r>
                        <a:rPr lang="sr-Latn-RS" b="1" baseline="0" dirty="0"/>
                        <a:t>m)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b="1" dirty="0"/>
                        <a:t>Ваздушни</a:t>
                      </a:r>
                      <a:r>
                        <a:rPr lang="sr-Cyrl-RS" b="1" baseline="0" dirty="0"/>
                        <a:t> јастуци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ABS</a:t>
                      </a:r>
                      <a:r>
                        <a:rPr lang="sr-Cyrl-RS" b="1" dirty="0"/>
                        <a:t> (1=</a:t>
                      </a:r>
                      <a:r>
                        <a:rPr lang="sr-Cyrl-RS" b="1" baseline="0" dirty="0"/>
                        <a:t>ДА, </a:t>
                      </a:r>
                      <a:r>
                        <a:rPr lang="sr-Latn-RS" b="1" baseline="0" dirty="0"/>
                        <a:t>0</a:t>
                      </a:r>
                      <a:r>
                        <a:rPr lang="sr-Cyrl-RS" b="1" baseline="0" dirty="0"/>
                        <a:t>=НЕ)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Fiat Punto (2004)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835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3,840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4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Dacia Logan (2005)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950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4,250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2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1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Renault</a:t>
                      </a:r>
                      <a:r>
                        <a:rPr lang="sr-Latn-RS" sz="2000" i="1" baseline="0" dirty="0"/>
                        <a:t> Clio (2003)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890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3,812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3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1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Lada Niva (2002)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1185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3,740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0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b="1" dirty="0"/>
                        <a:t>0</a:t>
                      </a:r>
                      <a:endParaRPr lang="en-US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15834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RS" i="1" dirty="0"/>
              <a:t>1. </a:t>
            </a:r>
            <a:r>
              <a:rPr lang="sr-Cyrl-RS" i="1" dirty="0"/>
              <a:t>Корак – Шта је проблем?</a:t>
            </a:r>
          </a:p>
          <a:p>
            <a:pPr marL="0" indent="0">
              <a:buNone/>
            </a:pPr>
            <a:r>
              <a:rPr lang="sr-Cyrl-RS" dirty="0"/>
              <a:t>Одређивање возила које има најбезбедније карактеристике.</a:t>
            </a:r>
            <a:endParaRPr lang="sr-Cyrl-RS" b="1" dirty="0"/>
          </a:p>
          <a:p>
            <a:pPr marL="0" indent="0">
              <a:buNone/>
            </a:pPr>
            <a:r>
              <a:rPr lang="sr-Cyrl-RS" i="1" dirty="0"/>
              <a:t>2. </a:t>
            </a:r>
            <a:r>
              <a:rPr lang="ru-RU" i="1" dirty="0"/>
              <a:t>Корак – Одређивање алтернатива и критеријума</a:t>
            </a:r>
            <a:endParaRPr lang="sr-Cyrl-RS" i="1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237031"/>
              </p:ext>
            </p:extLst>
          </p:nvPr>
        </p:nvGraphicFramePr>
        <p:xfrm>
          <a:off x="2286128" y="3503806"/>
          <a:ext cx="6840000" cy="2340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8000">
                <a:tc gridSpan="2"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Алтернативе</a:t>
                      </a:r>
                      <a:endParaRPr lang="en-US" sz="2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Критеријуми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Fiat Punto (2004)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2400" b="0" i="1" dirty="0"/>
                        <a:t>Маса (</a:t>
                      </a:r>
                      <a:r>
                        <a:rPr lang="en-US" sz="2400" b="0" i="1" dirty="0"/>
                        <a:t>kg)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Dacia Logan (2005)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2400" b="0" i="1" dirty="0"/>
                        <a:t>Дужина (</a:t>
                      </a:r>
                      <a:r>
                        <a:rPr lang="en-US" sz="2400" b="0" i="1" dirty="0"/>
                        <a:t>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Renault</a:t>
                      </a:r>
                      <a:r>
                        <a:rPr lang="sr-Latn-RS" sz="2000" i="1" baseline="0" dirty="0"/>
                        <a:t> Clio (2003)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Cyrl-CS" sz="2400" b="0" i="1" dirty="0"/>
                        <a:t>В</a:t>
                      </a:r>
                      <a:r>
                        <a:rPr lang="sr-Latn-RS" sz="2400" b="0" i="1" dirty="0"/>
                        <a:t>.</a:t>
                      </a:r>
                      <a:r>
                        <a:rPr lang="sr-Cyrl-CS" sz="2400" b="0" i="1" dirty="0"/>
                        <a:t> јастуци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Lada Niva (2002)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0" i="1" dirty="0"/>
                        <a:t>ABS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7426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3. </a:t>
            </a:r>
            <a:r>
              <a:rPr lang="ru-RU" i="1" dirty="0"/>
              <a:t>Корак – Одређивање тежина и њихов карактер</a:t>
            </a:r>
            <a:endParaRPr lang="sr-Latn-RS" i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5973702"/>
              </p:ext>
            </p:extLst>
          </p:nvPr>
        </p:nvGraphicFramePr>
        <p:xfrm>
          <a:off x="2837221" y="2330128"/>
          <a:ext cx="5436000" cy="38469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1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dirty="0"/>
                        <a:t>K4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835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3,840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4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950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4,250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890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3,812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A4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1185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3,740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2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2350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4. Корак – Нормализација тежина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176510"/>
              </p:ext>
            </p:extLst>
          </p:nvPr>
        </p:nvGraphicFramePr>
        <p:xfrm>
          <a:off x="2837221" y="2330128"/>
          <a:ext cx="5436000" cy="38469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1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dirty="0"/>
                        <a:t>K4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835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3,840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4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950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4,250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890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3,812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A4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1185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3,740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0,143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0,143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0,429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0,286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3072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16988" cy="4351338"/>
          </a:xfrm>
        </p:spPr>
        <p:txBody>
          <a:bodyPr/>
          <a:lstStyle/>
          <a:p>
            <a:pPr marL="0" indent="0">
              <a:buNone/>
            </a:pPr>
            <a:r>
              <a:rPr lang="sr-Cyrl-RS" i="1" dirty="0"/>
              <a:t>5. Корак – Нормализација вредности алтернатива по критеријумима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060440"/>
              </p:ext>
            </p:extLst>
          </p:nvPr>
        </p:nvGraphicFramePr>
        <p:xfrm>
          <a:off x="2837221" y="2330128"/>
          <a:ext cx="5436000" cy="38469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1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dirty="0"/>
                        <a:t>K4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0,879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0,904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1,000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1,000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1,000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0,500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1,000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0,937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0,897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0,750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1,000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A4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0,705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0,880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0,000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0,143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0,143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0,429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0,286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40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6. Корак – Отежавање вредности из претходног корака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88303"/>
              </p:ext>
            </p:extLst>
          </p:nvPr>
        </p:nvGraphicFramePr>
        <p:xfrm>
          <a:off x="2837221" y="2330128"/>
          <a:ext cx="5436000" cy="38469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1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dirty="0"/>
                        <a:t>K4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0,126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0,129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0,429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0,286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0,143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0,143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0,215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0,286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0,134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0,128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0,322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0,286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A4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0,101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0,126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0,000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0,143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0,143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0,429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0,286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6269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RS" i="1" dirty="0"/>
              <a:t>1. </a:t>
            </a:r>
            <a:r>
              <a:rPr lang="sr-Cyrl-RS" i="1" dirty="0"/>
              <a:t>Корак – Шта је проблем?</a:t>
            </a:r>
          </a:p>
          <a:p>
            <a:pPr marL="0" indent="0">
              <a:buNone/>
            </a:pPr>
            <a:r>
              <a:rPr lang="sr-Cyrl-RS" dirty="0"/>
              <a:t>Одређивање возила које је </a:t>
            </a:r>
            <a:r>
              <a:rPr lang="sr-Cyrl-RS" b="1" dirty="0"/>
              <a:t>оптималан избор за купца</a:t>
            </a:r>
            <a:r>
              <a:rPr lang="sr-Cyrl-RS" dirty="0"/>
              <a:t>.</a:t>
            </a:r>
            <a:endParaRPr lang="sr-Cyrl-RS" b="1" dirty="0"/>
          </a:p>
          <a:p>
            <a:pPr marL="0" indent="0">
              <a:buNone/>
            </a:pPr>
            <a:r>
              <a:rPr lang="sr-Cyrl-RS" i="1" dirty="0"/>
              <a:t>2. </a:t>
            </a:r>
            <a:r>
              <a:rPr lang="ru-RU" i="1" dirty="0"/>
              <a:t>Корак – Одређивање алтернатива и критеријума</a:t>
            </a:r>
            <a:endParaRPr lang="sr-Cyrl-RS" i="1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429571"/>
              </p:ext>
            </p:extLst>
          </p:nvPr>
        </p:nvGraphicFramePr>
        <p:xfrm>
          <a:off x="2286128" y="3361912"/>
          <a:ext cx="7236000" cy="2808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8000">
                <a:tc gridSpan="2"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Алтернативе</a:t>
                      </a:r>
                      <a:endParaRPr lang="en-US" sz="2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Критеријуми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Kia Soul – </a:t>
                      </a:r>
                      <a:r>
                        <a:rPr lang="sr-Cyrl-RS" sz="2000" i="1" dirty="0"/>
                        <a:t>дизел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2000" b="0" i="1" dirty="0"/>
                        <a:t>Цена (</a:t>
                      </a:r>
                      <a:r>
                        <a:rPr lang="en-US" sz="2000" b="0" i="1" dirty="0"/>
                        <a:t>EUR)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Kia Soul – </a:t>
                      </a:r>
                      <a:r>
                        <a:rPr lang="sr-Cyrl-RS" sz="2000" i="1" dirty="0"/>
                        <a:t>бензин</a:t>
                      </a:r>
                      <a:r>
                        <a:rPr lang="sr-Cyrl-RS" sz="2000" i="1" baseline="0" dirty="0"/>
                        <a:t> 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2000" b="0" i="1" dirty="0"/>
                        <a:t>А</a:t>
                      </a:r>
                      <a:r>
                        <a:rPr lang="en-US" sz="2000" b="0" i="1" dirty="0"/>
                        <a:t>K (km)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Kia Soul – </a:t>
                      </a:r>
                      <a:r>
                        <a:rPr lang="sr-Cyrl-RS" sz="2000" i="1" dirty="0"/>
                        <a:t>електро</a:t>
                      </a:r>
                      <a:r>
                        <a:rPr lang="sr-Cyrl-RS" sz="2000" i="1" baseline="0" dirty="0"/>
                        <a:t> 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K</a:t>
                      </a:r>
                      <a:r>
                        <a:rPr lang="sr-Cyrl-RS" sz="2400" b="1" dirty="0"/>
                        <a:t>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Cyrl-CS" sz="2000" b="0" i="1" dirty="0"/>
                        <a:t>Емисија </a:t>
                      </a:r>
                      <a:r>
                        <a:rPr lang="en-US" sz="2000" b="0" i="1" dirty="0"/>
                        <a:t>CO</a:t>
                      </a:r>
                      <a:r>
                        <a:rPr lang="en-US" sz="2000" b="0" i="1" baseline="-25000" dirty="0"/>
                        <a:t>2</a:t>
                      </a:r>
                      <a:r>
                        <a:rPr lang="en-US" sz="2000" b="0" i="1" dirty="0"/>
                        <a:t> (g/km)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-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Cyrl-RS" sz="2000" i="1" dirty="0"/>
                        <a:t>-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К4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Cyrl-CS" sz="2000" b="0" i="1" dirty="0"/>
                        <a:t>Снага мотора (</a:t>
                      </a:r>
                      <a:r>
                        <a:rPr lang="en-US" sz="2000" b="0" i="1" dirty="0"/>
                        <a:t>KW)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-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sr-Cyrl-RS" sz="2000" i="1" dirty="0"/>
                        <a:t>-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К5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Cyrl-CS" sz="2000" b="0" i="1" dirty="0"/>
                        <a:t>Старост (година)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4856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39818" cy="4351338"/>
          </a:xfrm>
        </p:spPr>
        <p:txBody>
          <a:bodyPr/>
          <a:lstStyle/>
          <a:p>
            <a:pPr marL="0" indent="0">
              <a:buNone/>
            </a:pPr>
            <a:r>
              <a:rPr lang="sr-Cyrl-RS" i="1" dirty="0"/>
              <a:t>7. Корак – Сумирање отежаних вредности и рангирање алтернатива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075664"/>
              </p:ext>
            </p:extLst>
          </p:nvPr>
        </p:nvGraphicFramePr>
        <p:xfrm>
          <a:off x="1022069" y="2330003"/>
          <a:ext cx="5832000" cy="35090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9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/>
                        <a:t>К1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/>
                        <a:t>К2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/>
                        <a:t>К3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dirty="0"/>
                        <a:t>K4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dirty="0"/>
                        <a:t>СУМА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А1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0,126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0,129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0,429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0,970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А2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0,143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0,143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0,215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0,286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0,787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А3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0,134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0,128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0,322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0,286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0,870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A4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0,101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0,126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0,227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W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0,143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0,143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0,429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0,286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/>
                        <a:t>Max/min</a:t>
                      </a:r>
                      <a:endParaRPr lang="en-US" sz="20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8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16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8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18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8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18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8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18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657714"/>
              </p:ext>
            </p:extLst>
          </p:nvPr>
        </p:nvGraphicFramePr>
        <p:xfrm>
          <a:off x="7170018" y="2783284"/>
          <a:ext cx="4355383" cy="2520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5881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9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79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Алтернатива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Сума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Ранг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Fiat Punto (2004)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0,970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1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Dacia Logan (2005)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0,787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3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Renault</a:t>
                      </a:r>
                      <a:r>
                        <a:rPr lang="sr-Latn-RS" sz="2000" i="1" baseline="0" dirty="0"/>
                        <a:t> Clio (2003)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0,870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2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sr-Latn-RS" sz="2000" i="1" dirty="0"/>
                        <a:t>Lada Niva (2002)</a:t>
                      </a:r>
                      <a:endParaRPr lang="en-US" sz="20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0,227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4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1151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3261" y="1740514"/>
            <a:ext cx="11109278" cy="2345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Купац треба да донесе одлуку о куповини између 3 возила на основу 3 критеријума (Табела). Критеријуми на основу којих компанија треба да донесе одлуку су К1 – потрошња горива (л/км), К2 – снага мотора (КW), К3 – трошкови набавке (нов. јед.). Тежине К1 и К2 имају исту вредност и дупло су веће од тежине К3. Применом САW методе одредити које возило представља оптималан избор за транспортну компанију.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7927758"/>
              </p:ext>
            </p:extLst>
          </p:nvPr>
        </p:nvGraphicFramePr>
        <p:xfrm>
          <a:off x="1869744" y="4139822"/>
          <a:ext cx="7259386" cy="2024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3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5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53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53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Алтернативе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K1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K2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K3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4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70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10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2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8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100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25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3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5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80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20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W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 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503261" y="414951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136116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399" y="685800"/>
            <a:ext cx="4503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корак </a:t>
            </a:r>
            <a:r>
              <a:rPr lang="sr-Latn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одређивање тежина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1676400" y="1295401"/>
            <a:ext cx="8941558" cy="510778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Тежине </a:t>
            </a:r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K1 </a:t>
            </a: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K2 </a:t>
            </a: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имају исту вредност и дупло су веће од </a:t>
            </a:r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K3.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676400" y="1954114"/>
                <a:ext cx="88806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954113"/>
                <a:ext cx="999954" cy="369332"/>
              </a:xfrm>
              <a:prstGeom prst="rect">
                <a:avLst/>
              </a:prstGeom>
              <a:blipFill rotWithShape="0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676400" y="2895400"/>
                <a:ext cx="183729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895399"/>
                <a:ext cx="2126671" cy="369332"/>
              </a:xfrm>
              <a:prstGeom prst="rect">
                <a:avLst/>
              </a:prstGeom>
              <a:blipFill rotWithShape="0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 bwMode="auto">
          <a:xfrm>
            <a:off x="1676400" y="3392938"/>
            <a:ext cx="1920076" cy="0"/>
          </a:xfrm>
          <a:prstGeom prst="line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715738" y="4754377"/>
                <a:ext cx="92307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=0,</m:t>
                      </m:r>
                      <m:r>
                        <a:rPr lang="sr-Latn-RS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737" y="4754376"/>
                <a:ext cx="1037913" cy="369332"/>
              </a:xfrm>
              <a:prstGeom prst="rect">
                <a:avLst/>
              </a:prstGeom>
              <a:blipFill rotWithShape="0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715738" y="5288075"/>
                <a:ext cx="92839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=0,4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737" y="5288074"/>
                <a:ext cx="1043876" cy="369332"/>
              </a:xfrm>
              <a:prstGeom prst="rect">
                <a:avLst/>
              </a:prstGeom>
              <a:blipFill rotWithShape="0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673087" y="2424757"/>
                <a:ext cx="194309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/2=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/2=</m:t>
                      </m:r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087" y="2424756"/>
                <a:ext cx="2241511" cy="369332"/>
              </a:xfrm>
              <a:prstGeom prst="rect">
                <a:avLst/>
              </a:prstGeom>
              <a:blipFill rotWithShape="0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715738" y="3557306"/>
                <a:ext cx="206870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/2=1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737" y="3557305"/>
                <a:ext cx="2311402" cy="369332"/>
              </a:xfrm>
              <a:prstGeom prst="rect">
                <a:avLst/>
              </a:prstGeom>
              <a:blipFill rotWithShape="0"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715737" y="3926637"/>
                <a:ext cx="1089786" cy="5241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sr-Latn-R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737" y="3926637"/>
                <a:ext cx="1222451" cy="698974"/>
              </a:xfrm>
              <a:prstGeom prst="rect">
                <a:avLst/>
              </a:prstGeom>
              <a:blipFill rotWithShape="0"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709190" y="5821773"/>
                <a:ext cx="92839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=0,2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189" y="5821772"/>
                <a:ext cx="1043876" cy="369332"/>
              </a:xfrm>
              <a:prstGeom prst="rect">
                <a:avLst/>
              </a:prstGeom>
              <a:blipFill rotWithShape="0"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225960"/>
              </p:ext>
            </p:extLst>
          </p:nvPr>
        </p:nvGraphicFramePr>
        <p:xfrm>
          <a:off x="3784445" y="4188728"/>
          <a:ext cx="7153443" cy="2024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4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97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97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97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Алтернативе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K1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K2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K3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4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70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10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2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8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100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25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3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5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80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20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W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b="1" dirty="0">
                          <a:solidFill>
                            <a:srgbClr val="FF0000"/>
                          </a:solidFill>
                          <a:effectLst/>
                        </a:rPr>
                        <a:t>0,4 </a:t>
                      </a:r>
                      <a:endParaRPr lang="en-US" sz="2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b="1" dirty="0">
                          <a:solidFill>
                            <a:srgbClr val="FF0000"/>
                          </a:solidFill>
                          <a:effectLst/>
                        </a:rPr>
                        <a:t>0,4</a:t>
                      </a:r>
                      <a:endParaRPr lang="en-US" sz="2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b="1" dirty="0">
                          <a:solidFill>
                            <a:srgbClr val="FF0000"/>
                          </a:solidFill>
                          <a:effectLst/>
                        </a:rPr>
                        <a:t>0,2</a:t>
                      </a:r>
                      <a:endParaRPr lang="en-US" sz="2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92537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5" grpId="0" animBg="1"/>
      <p:bldP spid="16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0" y="685800"/>
            <a:ext cx="41753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корак </a:t>
            </a:r>
            <a:r>
              <a:rPr lang="sr-Latn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нормализација вредности</a:t>
            </a:r>
            <a:endParaRPr lang="sr-Latn-R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ight Arrow 1"/>
          <p:cNvSpPr/>
          <p:nvPr/>
        </p:nvSpPr>
        <p:spPr bwMode="auto">
          <a:xfrm rot="2700000" flipV="1">
            <a:off x="4710640" y="3131882"/>
            <a:ext cx="640080" cy="917079"/>
          </a:xfrm>
          <a:prstGeom prst="righ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" name="Right Arrow 16"/>
          <p:cNvSpPr/>
          <p:nvPr/>
        </p:nvSpPr>
        <p:spPr bwMode="auto">
          <a:xfrm rot="-2700000">
            <a:off x="6212242" y="3131883"/>
            <a:ext cx="640080" cy="917079"/>
          </a:xfrm>
          <a:prstGeom prst="rightArrow">
            <a:avLst/>
          </a:prstGeom>
          <a:solidFill>
            <a:srgbClr val="00B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1325138" y="3323063"/>
            <a:ext cx="2561062" cy="837676"/>
          </a:xfrm>
          <a:prstGeom prst="roundRect">
            <a:avLst/>
          </a:prstGeom>
          <a:noFill/>
          <a:ln w="2857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r>
              <a:rPr lang="sr-Cyrl-RS" dirty="0">
                <a:solidFill>
                  <a:srgbClr val="000000"/>
                </a:solidFill>
                <a:latin typeface="Arial" charset="0"/>
              </a:rPr>
              <a:t>Одређивање типова критеријума</a:t>
            </a: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8991600" y="1765897"/>
            <a:ext cx="1524000" cy="1506016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r>
              <a:rPr lang="sr-Cyrl-RS" sz="1400" dirty="0">
                <a:solidFill>
                  <a:srgbClr val="000000"/>
                </a:solidFill>
                <a:latin typeface="Arial" charset="0"/>
              </a:rPr>
              <a:t>Минимална вредност се дели са свим осталим вредностима</a:t>
            </a: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" name="Right Arrow 20"/>
          <p:cNvSpPr/>
          <p:nvPr/>
        </p:nvSpPr>
        <p:spPr bwMode="auto">
          <a:xfrm rot="2700000" flipV="1">
            <a:off x="9433560" y="952157"/>
            <a:ext cx="640080" cy="917079"/>
          </a:xfrm>
          <a:prstGeom prst="righ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" name="Right Arrow 21"/>
          <p:cNvSpPr/>
          <p:nvPr/>
        </p:nvSpPr>
        <p:spPr bwMode="auto">
          <a:xfrm rot="-2700000">
            <a:off x="9433561" y="3580062"/>
            <a:ext cx="640080" cy="917079"/>
          </a:xfrm>
          <a:prstGeom prst="rightArrow">
            <a:avLst/>
          </a:prstGeom>
          <a:solidFill>
            <a:srgbClr val="00B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" name="Rounded Rectangle 22"/>
          <p:cNvSpPr/>
          <p:nvPr/>
        </p:nvSpPr>
        <p:spPr bwMode="auto">
          <a:xfrm>
            <a:off x="8991600" y="4423967"/>
            <a:ext cx="1524000" cy="1532334"/>
          </a:xfrm>
          <a:prstGeom prst="roundRect">
            <a:avLst/>
          </a:prstGeom>
          <a:noFill/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r>
              <a:rPr lang="sr-Cyrl-RS" sz="1400" dirty="0">
                <a:solidFill>
                  <a:srgbClr val="000000"/>
                </a:solidFill>
                <a:latin typeface="Arial" charset="0"/>
              </a:rPr>
              <a:t>Све вредности се деле са максималном вредношћу</a:t>
            </a:r>
            <a:r>
              <a:rPr lang="sr-Latn-RS" sz="1400" dirty="0">
                <a:solidFill>
                  <a:srgbClr val="000000"/>
                </a:solidFill>
                <a:latin typeface="Arial" charset="0"/>
              </a:rPr>
              <a:t>.</a:t>
            </a: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382165"/>
              </p:ext>
            </p:extLst>
          </p:nvPr>
        </p:nvGraphicFramePr>
        <p:xfrm>
          <a:off x="1676401" y="1194872"/>
          <a:ext cx="7059822" cy="2024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8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7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71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71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Алтернативе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K1 - </a:t>
                      </a:r>
                      <a:r>
                        <a:rPr lang="sr-Cyrl-RS" sz="2300" dirty="0">
                          <a:effectLst/>
                        </a:rPr>
                        <a:t>п</a:t>
                      </a:r>
                      <a:r>
                        <a:rPr lang="sr-Latn-CS" sz="2300" dirty="0">
                          <a:effectLst/>
                        </a:rPr>
                        <a:t>.</a:t>
                      </a:r>
                      <a:r>
                        <a:rPr lang="sr-Cyrl-RS" sz="2300" dirty="0">
                          <a:effectLst/>
                        </a:rPr>
                        <a:t> г.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K2 - </a:t>
                      </a:r>
                      <a:r>
                        <a:rPr lang="sr-Cyrl-RS" sz="2300" dirty="0">
                          <a:effectLst/>
                        </a:rPr>
                        <a:t>снага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K3 - </a:t>
                      </a:r>
                      <a:r>
                        <a:rPr lang="sr-Cyrl-RS" sz="2300" dirty="0" err="1">
                          <a:effectLst/>
                        </a:rPr>
                        <a:t>тр</a:t>
                      </a:r>
                      <a:r>
                        <a:rPr lang="sr-Latn-CS" sz="2300" dirty="0">
                          <a:effectLst/>
                        </a:rPr>
                        <a:t>.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4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70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10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2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8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100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25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3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5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80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20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W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b="1" dirty="0">
                          <a:solidFill>
                            <a:srgbClr val="FF0000"/>
                          </a:solidFill>
                          <a:effectLst/>
                        </a:rPr>
                        <a:t>0,4 </a:t>
                      </a:r>
                      <a:endParaRPr lang="en-US" sz="2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b="1" dirty="0">
                          <a:solidFill>
                            <a:srgbClr val="FF0000"/>
                          </a:solidFill>
                          <a:effectLst/>
                        </a:rPr>
                        <a:t>0,4</a:t>
                      </a:r>
                      <a:endParaRPr lang="en-US" sz="2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b="1" dirty="0">
                          <a:solidFill>
                            <a:srgbClr val="FF0000"/>
                          </a:solidFill>
                          <a:effectLst/>
                        </a:rPr>
                        <a:t>0,2</a:t>
                      </a:r>
                      <a:endParaRPr lang="en-US" sz="2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478211"/>
              </p:ext>
            </p:extLst>
          </p:nvPr>
        </p:nvGraphicFramePr>
        <p:xfrm>
          <a:off x="1676401" y="4264077"/>
          <a:ext cx="7059822" cy="2024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8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7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71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71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Алтернативе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K1 - </a:t>
                      </a:r>
                      <a:r>
                        <a:rPr lang="sr-Cyrl-RS" sz="2300" dirty="0">
                          <a:effectLst/>
                        </a:rPr>
                        <a:t>п</a:t>
                      </a:r>
                      <a:r>
                        <a:rPr lang="sr-Latn-CS" sz="2300" dirty="0">
                          <a:effectLst/>
                        </a:rPr>
                        <a:t>.</a:t>
                      </a:r>
                      <a:r>
                        <a:rPr lang="sr-Cyrl-RS" sz="2300" dirty="0">
                          <a:effectLst/>
                        </a:rPr>
                        <a:t> г.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K2 - </a:t>
                      </a:r>
                      <a:r>
                        <a:rPr lang="sr-Cyrl-RS" sz="2300" dirty="0">
                          <a:effectLst/>
                        </a:rPr>
                        <a:t>снага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K3 - </a:t>
                      </a:r>
                      <a:r>
                        <a:rPr lang="sr-Cyrl-RS" sz="2300" dirty="0" err="1">
                          <a:effectLst/>
                        </a:rPr>
                        <a:t>тр</a:t>
                      </a:r>
                      <a:r>
                        <a:rPr lang="sr-Latn-CS" sz="2300" dirty="0">
                          <a:effectLst/>
                        </a:rPr>
                        <a:t>.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0,7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2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0,5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0,4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3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0,8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0,8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0,5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>
                          <a:effectLst/>
                        </a:rPr>
                        <a:t>W</a:t>
                      </a:r>
                      <a:endParaRPr lang="en-US" sz="2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b="1" dirty="0">
                          <a:solidFill>
                            <a:srgbClr val="FF0000"/>
                          </a:solidFill>
                          <a:effectLst/>
                        </a:rPr>
                        <a:t>0,4 </a:t>
                      </a:r>
                      <a:endParaRPr lang="en-US" sz="2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b="1" dirty="0">
                          <a:solidFill>
                            <a:srgbClr val="FF0000"/>
                          </a:solidFill>
                          <a:effectLst/>
                        </a:rPr>
                        <a:t>0,4</a:t>
                      </a:r>
                      <a:endParaRPr lang="en-US" sz="2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b="1" dirty="0">
                          <a:solidFill>
                            <a:srgbClr val="FF0000"/>
                          </a:solidFill>
                          <a:effectLst/>
                        </a:rPr>
                        <a:t>0,2</a:t>
                      </a:r>
                      <a:endParaRPr lang="en-US" sz="2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6" name="Right Arrow 15"/>
          <p:cNvSpPr/>
          <p:nvPr/>
        </p:nvSpPr>
        <p:spPr bwMode="auto">
          <a:xfrm rot="2700000" flipV="1">
            <a:off x="7713843" y="3163889"/>
            <a:ext cx="640080" cy="917079"/>
          </a:xfrm>
          <a:prstGeom prst="righ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9070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7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1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1" y="685800"/>
            <a:ext cx="7567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корак – отежавање нормализованих вредност и рангирање алтернатива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3205445" y="3245077"/>
            <a:ext cx="5781103" cy="429054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r>
              <a:rPr lang="sr-Cyrl-RS" sz="1600" b="1" dirty="0">
                <a:solidFill>
                  <a:srgbClr val="000000"/>
                </a:solidFill>
                <a:latin typeface="Arial" charset="0"/>
              </a:rPr>
              <a:t>Свака вредност се множи са одговарајућом тежином</a:t>
            </a:r>
            <a:endParaRPr lang="en-US" sz="16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3738000" y="5635741"/>
            <a:ext cx="4715991" cy="429054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r>
              <a:rPr lang="sr-Cyrl-RS" sz="1600" b="1" dirty="0">
                <a:solidFill>
                  <a:srgbClr val="000000"/>
                </a:solidFill>
                <a:latin typeface="Arial" charset="0"/>
              </a:rPr>
              <a:t>Најбоља алтернатива је са највећом сумом</a:t>
            </a:r>
            <a:endParaRPr lang="en-US" sz="1600" b="1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33010"/>
              </p:ext>
            </p:extLst>
          </p:nvPr>
        </p:nvGraphicFramePr>
        <p:xfrm>
          <a:off x="2454078" y="1137677"/>
          <a:ext cx="7283839" cy="2024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9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12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12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12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Алтернативе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K1 - </a:t>
                      </a:r>
                      <a:r>
                        <a:rPr lang="sr-Cyrl-RS" sz="2300" dirty="0">
                          <a:effectLst/>
                        </a:rPr>
                        <a:t>п</a:t>
                      </a:r>
                      <a:r>
                        <a:rPr lang="sr-Latn-CS" sz="2300" dirty="0">
                          <a:effectLst/>
                        </a:rPr>
                        <a:t>.</a:t>
                      </a:r>
                      <a:r>
                        <a:rPr lang="sr-Cyrl-RS" sz="2300" dirty="0">
                          <a:effectLst/>
                        </a:rPr>
                        <a:t> г.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K2 - </a:t>
                      </a:r>
                      <a:r>
                        <a:rPr lang="sr-Cyrl-RS" sz="2300" dirty="0">
                          <a:effectLst/>
                        </a:rPr>
                        <a:t>снага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K3 - </a:t>
                      </a:r>
                      <a:r>
                        <a:rPr lang="sr-Cyrl-RS" sz="2300" dirty="0" err="1">
                          <a:effectLst/>
                        </a:rPr>
                        <a:t>тр</a:t>
                      </a:r>
                      <a:r>
                        <a:rPr lang="sr-Latn-CS" sz="2300" dirty="0">
                          <a:effectLst/>
                        </a:rPr>
                        <a:t>.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0,7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2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0,5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0,4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3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0,8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0,8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0,5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Алтернативе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b="1" dirty="0">
                          <a:solidFill>
                            <a:srgbClr val="FF0000"/>
                          </a:solidFill>
                          <a:effectLst/>
                        </a:rPr>
                        <a:t>0,4 </a:t>
                      </a:r>
                      <a:endParaRPr lang="en-US" sz="2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b="1" dirty="0">
                          <a:solidFill>
                            <a:srgbClr val="FF0000"/>
                          </a:solidFill>
                          <a:effectLst/>
                        </a:rPr>
                        <a:t>0,4</a:t>
                      </a:r>
                      <a:endParaRPr lang="en-US" sz="2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b="1" dirty="0">
                          <a:solidFill>
                            <a:srgbClr val="FF0000"/>
                          </a:solidFill>
                          <a:effectLst/>
                        </a:rPr>
                        <a:t>0,2</a:t>
                      </a:r>
                      <a:endParaRPr lang="en-US" sz="21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6955074"/>
              </p:ext>
            </p:extLst>
          </p:nvPr>
        </p:nvGraphicFramePr>
        <p:xfrm>
          <a:off x="901205" y="3844994"/>
          <a:ext cx="10389587" cy="16198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2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3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3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33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3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933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Алтернативе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</a:rPr>
                        <a:t>K1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</a:rPr>
                        <a:t>K2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</a:rPr>
                        <a:t>K3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1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Сума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1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Ранг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0,40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</a:rPr>
                        <a:t>0,28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200" dirty="0">
                          <a:effectLst/>
                          <a:latin typeface="+mn-lt"/>
                          <a:ea typeface="+mn-ea"/>
                        </a:rPr>
                        <a:t>0,20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RS" sz="2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0,88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RS" sz="22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</a:t>
                      </a:r>
                      <a:endParaRPr lang="en-US" sz="2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2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0,20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0,40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200" dirty="0">
                          <a:effectLst/>
                          <a:latin typeface="+mn-lt"/>
                          <a:ea typeface="+mn-ea"/>
                        </a:rPr>
                        <a:t>0,08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RS" sz="2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0,68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RS" sz="2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971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3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0,32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300" dirty="0">
                          <a:effectLst/>
                          <a:latin typeface="+mn-lt"/>
                          <a:ea typeface="+mn-ea"/>
                        </a:rPr>
                        <a:t>0,32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200" dirty="0">
                          <a:effectLst/>
                          <a:latin typeface="+mn-lt"/>
                          <a:ea typeface="+mn-ea"/>
                        </a:rPr>
                        <a:t>0,10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RS" sz="2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0,74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RS" sz="2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17248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5112" y="1553571"/>
            <a:ext cx="11165575" cy="2352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/>
              <a:t>Транспортна компанија треба да донесе одлуку о куповини између 3 теретна возила на основу 2 критеријума (Табела). Критеријуми на основу којих компанија треба да донесе одлуку су К1 – цена возила (105 нов. јед.), К2 – носивост возила (т). Разлика између тежина К1 и К2 износи 20% у корист тежине К1. Применом САW методе одредити које возило представља оптималан избор за транспортну компанију.</a:t>
            </a:r>
            <a:endParaRPr lang="en-US" sz="20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3369786"/>
              </p:ext>
            </p:extLst>
          </p:nvPr>
        </p:nvGraphicFramePr>
        <p:xfrm>
          <a:off x="3026534" y="4191000"/>
          <a:ext cx="6062729" cy="19177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71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77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7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Алтернативе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K1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K2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2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3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10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W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503261" y="414951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830186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5539601"/>
              </p:ext>
            </p:extLst>
          </p:nvPr>
        </p:nvGraphicFramePr>
        <p:xfrm>
          <a:off x="3004233" y="4304368"/>
          <a:ext cx="6107331" cy="19177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1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28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28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Алтернативе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K1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K2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2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3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10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W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b="1" dirty="0">
                          <a:solidFill>
                            <a:srgbClr val="FF0000"/>
                          </a:solidFill>
                          <a:effectLst/>
                        </a:rPr>
                        <a:t> 0,6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b="1" dirty="0">
                          <a:solidFill>
                            <a:srgbClr val="FF0000"/>
                          </a:solidFill>
                          <a:effectLst/>
                        </a:rPr>
                        <a:t> 0,4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76400" y="685800"/>
            <a:ext cx="32328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1. </a:t>
            </a:r>
            <a:r>
              <a:rPr lang="sr-Cyrl-RS" dirty="0"/>
              <a:t>корак – одређивање тежина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1676400" y="1295401"/>
            <a:ext cx="7010400" cy="408623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RS" dirty="0"/>
              <a:t>Разлика између тежина К1 и К2 износи 20% у корист тежине К1.</a:t>
            </a:r>
            <a:endParaRPr lang="en-US" sz="2000" dirty="0">
              <a:solidFill>
                <a:srgbClr val="000000"/>
              </a:solidFill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676401" y="1970545"/>
                <a:ext cx="146835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=0,2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970544"/>
                <a:ext cx="1644553" cy="369332"/>
              </a:xfrm>
              <a:prstGeom prst="rect">
                <a:avLst/>
              </a:prstGeom>
              <a:blipFill rotWithShape="0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676399" y="2463211"/>
                <a:ext cx="129202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9" y="2463210"/>
                <a:ext cx="1504001" cy="369332"/>
              </a:xfrm>
              <a:prstGeom prst="rect">
                <a:avLst/>
              </a:prstGeom>
              <a:blipFill rotWithShape="0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ounded Rectangle 7"/>
          <p:cNvSpPr/>
          <p:nvPr/>
        </p:nvSpPr>
        <p:spPr bwMode="auto">
          <a:xfrm>
            <a:off x="4152899" y="2396394"/>
            <a:ext cx="3810000" cy="469916"/>
          </a:xfrm>
          <a:prstGeom prst="roundRect">
            <a:avLst/>
          </a:prstGeom>
          <a:noFill/>
          <a:ln w="2857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r>
              <a:rPr lang="sr-Cyrl-RS" dirty="0">
                <a:solidFill>
                  <a:srgbClr val="000000"/>
                </a:solidFill>
                <a:latin typeface="Arial" charset="0"/>
              </a:rPr>
              <a:t>Сума тежина је увек једнака 1</a:t>
            </a: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1676399" y="3048000"/>
            <a:ext cx="1920076" cy="0"/>
          </a:xfrm>
          <a:prstGeom prst="line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Down Arrow 12"/>
          <p:cNvSpPr/>
          <p:nvPr/>
        </p:nvSpPr>
        <p:spPr bwMode="auto">
          <a:xfrm>
            <a:off x="3391305" y="2194371"/>
            <a:ext cx="548640" cy="595610"/>
          </a:xfrm>
          <a:prstGeom prst="downArrow">
            <a:avLst/>
          </a:prstGeom>
          <a:solidFill>
            <a:srgbClr val="00B05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r>
              <a:rPr lang="sr-Latn-RS" sz="2000" b="1" dirty="0">
                <a:solidFill>
                  <a:srgbClr val="000000"/>
                </a:solidFill>
                <a:latin typeface="Arial" charset="0"/>
              </a:rPr>
              <a:t>+</a:t>
            </a:r>
            <a:endParaRPr lang="en-US" sz="2000" b="1" dirty="0">
              <a:solidFill>
                <a:srgbClr val="000000"/>
              </a:solidFill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676400" y="3171335"/>
                <a:ext cx="105131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=1,2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9" y="3171334"/>
                <a:ext cx="1180580" cy="369332"/>
              </a:xfrm>
              <a:prstGeom prst="rect">
                <a:avLst/>
              </a:prstGeom>
              <a:blipFill rotWithShape="0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676400" y="3705033"/>
                <a:ext cx="92307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=0,6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9" y="3705032"/>
                <a:ext cx="1037913" cy="369332"/>
              </a:xfrm>
              <a:prstGeom prst="rect">
                <a:avLst/>
              </a:prstGeom>
              <a:blipFill rotWithShape="0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676400" y="4238731"/>
                <a:ext cx="92839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i="1">
                          <a:latin typeface="Cambria Math" panose="02040503050406030204" pitchFamily="18" charset="0"/>
                        </a:rPr>
                        <m:t>=0,4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9" y="4238730"/>
                <a:ext cx="1043876" cy="369332"/>
              </a:xfrm>
              <a:prstGeom prst="rect">
                <a:avLst/>
              </a:prstGeom>
              <a:blipFill rotWithShape="0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55653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778332"/>
              </p:ext>
            </p:extLst>
          </p:nvPr>
        </p:nvGraphicFramePr>
        <p:xfrm>
          <a:off x="2511188" y="1295400"/>
          <a:ext cx="6046239" cy="19177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18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21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21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Алтернативе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K1 - </a:t>
                      </a:r>
                      <a:r>
                        <a:rPr lang="sr-Cyrl-RS" sz="2100" dirty="0">
                          <a:effectLst/>
                        </a:rPr>
                        <a:t>цена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K2 - </a:t>
                      </a:r>
                      <a:r>
                        <a:rPr lang="sr-Cyrl-RS" sz="2100" dirty="0">
                          <a:effectLst/>
                        </a:rPr>
                        <a:t>носивост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2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3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10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W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b="1" dirty="0">
                          <a:solidFill>
                            <a:srgbClr val="FF0000"/>
                          </a:solidFill>
                          <a:effectLst/>
                        </a:rPr>
                        <a:t> 0,6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b="1" dirty="0">
                          <a:solidFill>
                            <a:srgbClr val="FF0000"/>
                          </a:solidFill>
                          <a:effectLst/>
                        </a:rPr>
                        <a:t> 0,4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76400" y="685800"/>
            <a:ext cx="3834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2. </a:t>
            </a:r>
            <a:r>
              <a:rPr lang="sr-Cyrl-RS" dirty="0"/>
              <a:t>корак – нормализација вредности </a:t>
            </a:r>
            <a:endParaRPr lang="sr-Latn-RS" dirty="0"/>
          </a:p>
        </p:txBody>
      </p:sp>
      <p:sp>
        <p:nvSpPr>
          <p:cNvPr id="2" name="Right Arrow 1"/>
          <p:cNvSpPr/>
          <p:nvPr/>
        </p:nvSpPr>
        <p:spPr bwMode="auto">
          <a:xfrm rot="2700000" flipV="1">
            <a:off x="5225422" y="3148262"/>
            <a:ext cx="640080" cy="917079"/>
          </a:xfrm>
          <a:prstGeom prst="righ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" name="Right Arrow 16"/>
          <p:cNvSpPr/>
          <p:nvPr/>
        </p:nvSpPr>
        <p:spPr bwMode="auto">
          <a:xfrm rot="-2700000">
            <a:off x="7329491" y="3122601"/>
            <a:ext cx="640080" cy="917079"/>
          </a:xfrm>
          <a:prstGeom prst="rightArrow">
            <a:avLst/>
          </a:prstGeom>
          <a:solidFill>
            <a:srgbClr val="00B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8491342"/>
              </p:ext>
            </p:extLst>
          </p:nvPr>
        </p:nvGraphicFramePr>
        <p:xfrm>
          <a:off x="2511187" y="4038600"/>
          <a:ext cx="6046238" cy="19177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1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21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21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Алтернативе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K1 - </a:t>
                      </a:r>
                      <a:r>
                        <a:rPr lang="sr-Cyrl-RS" sz="2100" dirty="0">
                          <a:effectLst/>
                        </a:rPr>
                        <a:t>цена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K2 - </a:t>
                      </a:r>
                      <a:r>
                        <a:rPr lang="sr-Cyrl-RS" sz="2100" dirty="0">
                          <a:effectLst/>
                        </a:rPr>
                        <a:t>носивост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  <a:ea typeface="+mn-ea"/>
                        </a:rPr>
                        <a:t>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0,7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2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  <a:ea typeface="+mn-ea"/>
                        </a:rPr>
                        <a:t>0,8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0,8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3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  <a:ea typeface="+mn-ea"/>
                        </a:rPr>
                        <a:t>0,5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  <a:ea typeface="+mn-ea"/>
                        </a:rPr>
                        <a:t>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W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b="1" dirty="0">
                          <a:solidFill>
                            <a:srgbClr val="FF0000"/>
                          </a:solidFill>
                          <a:effectLst/>
                        </a:rPr>
                        <a:t> 0,6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b="1" dirty="0">
                          <a:solidFill>
                            <a:srgbClr val="FF0000"/>
                          </a:solidFill>
                          <a:effectLst/>
                        </a:rPr>
                        <a:t> 0,4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9" name="Rounded Rectangle 18"/>
          <p:cNvSpPr/>
          <p:nvPr/>
        </p:nvSpPr>
        <p:spPr bwMode="auto">
          <a:xfrm>
            <a:off x="791570" y="3308059"/>
            <a:ext cx="3892257" cy="469916"/>
          </a:xfrm>
          <a:prstGeom prst="roundRect">
            <a:avLst/>
          </a:prstGeom>
          <a:noFill/>
          <a:ln w="2857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r>
              <a:rPr lang="sr-Cyrl-RS" dirty="0">
                <a:solidFill>
                  <a:srgbClr val="000000"/>
                </a:solidFill>
                <a:latin typeface="Arial" charset="0"/>
              </a:rPr>
              <a:t>Одређивање типова критеријума</a:t>
            </a: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" name="Right Arrow 20"/>
          <p:cNvSpPr/>
          <p:nvPr/>
        </p:nvSpPr>
        <p:spPr bwMode="auto">
          <a:xfrm rot="2700000" flipV="1">
            <a:off x="9433560" y="952157"/>
            <a:ext cx="640080" cy="917079"/>
          </a:xfrm>
          <a:prstGeom prst="right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" name="Right Arrow 21"/>
          <p:cNvSpPr/>
          <p:nvPr/>
        </p:nvSpPr>
        <p:spPr bwMode="auto">
          <a:xfrm rot="-2700000">
            <a:off x="9433561" y="3580062"/>
            <a:ext cx="640080" cy="917079"/>
          </a:xfrm>
          <a:prstGeom prst="rightArrow">
            <a:avLst/>
          </a:prstGeom>
          <a:solidFill>
            <a:srgbClr val="00B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8991600" y="1765897"/>
            <a:ext cx="1524000" cy="1506016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r>
              <a:rPr lang="sr-Cyrl-RS" sz="1400" dirty="0">
                <a:solidFill>
                  <a:srgbClr val="000000"/>
                </a:solidFill>
                <a:latin typeface="Arial" charset="0"/>
              </a:rPr>
              <a:t>Минимална вредност се дели са свим осталим вредностима</a:t>
            </a: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8991600" y="4423967"/>
            <a:ext cx="1524000" cy="1532334"/>
          </a:xfrm>
          <a:prstGeom prst="roundRect">
            <a:avLst/>
          </a:prstGeom>
          <a:noFill/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r>
              <a:rPr lang="sr-Cyrl-RS" sz="1400" dirty="0">
                <a:solidFill>
                  <a:srgbClr val="000000"/>
                </a:solidFill>
                <a:latin typeface="Arial" charset="0"/>
              </a:rPr>
              <a:t>Све вредности се деле са максималном вредношћу</a:t>
            </a:r>
            <a:r>
              <a:rPr lang="sr-Latn-RS" sz="1400" dirty="0">
                <a:solidFill>
                  <a:srgbClr val="000000"/>
                </a:solidFill>
                <a:latin typeface="Arial" charset="0"/>
              </a:rPr>
              <a:t>.</a:t>
            </a: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9957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7" grpId="0" animBg="1"/>
      <p:bldP spid="19" grpId="0" animBg="1"/>
      <p:bldP spid="21" grpId="0" animBg="1"/>
      <p:bldP spid="22" grpId="0" animBg="1"/>
      <p:bldP spid="12" grpId="0" animBg="1"/>
      <p:bldP spid="13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1" y="685800"/>
            <a:ext cx="7175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3. </a:t>
            </a:r>
            <a:r>
              <a:rPr lang="sr-Cyrl-RS" dirty="0"/>
              <a:t>корак</a:t>
            </a:r>
            <a:r>
              <a:rPr lang="sr-Latn-RS" dirty="0"/>
              <a:t> – </a:t>
            </a:r>
            <a:r>
              <a:rPr lang="sr-Cyrl-RS" dirty="0"/>
              <a:t>отежавање нормализованих вредности и одређивање ранга</a:t>
            </a:r>
            <a:endParaRPr lang="sr-Latn-RS" dirty="0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0856633"/>
              </p:ext>
            </p:extLst>
          </p:nvPr>
        </p:nvGraphicFramePr>
        <p:xfrm>
          <a:off x="2511189" y="1219200"/>
          <a:ext cx="6046238" cy="19177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1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21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21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Алтернативе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K1 - </a:t>
                      </a:r>
                      <a:r>
                        <a:rPr lang="sr-Cyrl-RS" sz="2100" dirty="0">
                          <a:effectLst/>
                        </a:rPr>
                        <a:t>цена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K2 - </a:t>
                      </a:r>
                      <a:r>
                        <a:rPr lang="sr-Cyrl-RS" sz="2100" dirty="0">
                          <a:effectLst/>
                        </a:rPr>
                        <a:t>носивост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  <a:ea typeface="+mn-ea"/>
                        </a:rPr>
                        <a:t>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0,7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2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  <a:ea typeface="+mn-ea"/>
                        </a:rPr>
                        <a:t>0,8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0,8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3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  <a:ea typeface="+mn-ea"/>
                        </a:rPr>
                        <a:t>0,5</a:t>
                      </a:r>
                      <a:endParaRPr lang="sr-Latn-RS" sz="2000" dirty="0"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  <a:ea typeface="+mn-ea"/>
                        </a:rPr>
                        <a:t>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>
                          <a:effectLst/>
                        </a:rPr>
                        <a:t>W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b="1" dirty="0">
                          <a:solidFill>
                            <a:srgbClr val="FF0000"/>
                          </a:solidFill>
                          <a:effectLst/>
                        </a:rPr>
                        <a:t>0,6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b="1" dirty="0">
                          <a:solidFill>
                            <a:srgbClr val="FF0000"/>
                          </a:solidFill>
                          <a:effectLst/>
                        </a:rPr>
                        <a:t>0,4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777745"/>
              </p:ext>
            </p:extLst>
          </p:nvPr>
        </p:nvGraphicFramePr>
        <p:xfrm>
          <a:off x="1187355" y="3886200"/>
          <a:ext cx="8369903" cy="1534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00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0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0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98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98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Алтернативе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K1 - </a:t>
                      </a:r>
                      <a:r>
                        <a:rPr lang="sr-Cyrl-RS" sz="2100" dirty="0">
                          <a:effectLst/>
                        </a:rPr>
                        <a:t>цена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</a:rPr>
                        <a:t>K2 - </a:t>
                      </a:r>
                      <a:r>
                        <a:rPr lang="sr-Cyrl-RS" sz="2100" dirty="0">
                          <a:effectLst/>
                        </a:rPr>
                        <a:t>носивост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marR="0" lvl="0" indent="-26987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</a:tabLst>
                        <a:defRPr/>
                      </a:pPr>
                      <a:r>
                        <a:rPr lang="sr-Cyrl-RS" sz="2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Сума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Ранг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1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  <a:ea typeface="+mn-ea"/>
                        </a:rPr>
                        <a:t>0,60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</a:rPr>
                        <a:t>0,28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RS" sz="2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0,88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RS" sz="22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</a:t>
                      </a:r>
                      <a:endParaRPr lang="en-US" sz="2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2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  <a:ea typeface="+mn-ea"/>
                        </a:rPr>
                        <a:t>0,48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</a:rPr>
                        <a:t>0,32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RS" sz="2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0,80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RS" sz="2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540">
                <a:tc>
                  <a:txBody>
                    <a:bodyPr/>
                    <a:lstStyle/>
                    <a:p>
                      <a:pPr marL="269875" indent="-269875" algn="l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Cyrl-RS" sz="2300" dirty="0">
                          <a:effectLst/>
                        </a:rPr>
                        <a:t>Возило </a:t>
                      </a:r>
                      <a:r>
                        <a:rPr lang="sr-Latn-CS" sz="2300" dirty="0">
                          <a:effectLst/>
                        </a:rPr>
                        <a:t>3</a:t>
                      </a:r>
                      <a:endParaRPr lang="en-US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28638" marR="128638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  <a:ea typeface="+mn-ea"/>
                        </a:rPr>
                        <a:t>0,30</a:t>
                      </a:r>
                      <a:endParaRPr lang="sr-Latn-RS" sz="2100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CS" sz="2100" dirty="0">
                          <a:effectLst/>
                          <a:latin typeface="+mn-lt"/>
                          <a:ea typeface="+mn-ea"/>
                        </a:rPr>
                        <a:t>0,40</a:t>
                      </a:r>
                      <a:endParaRPr lang="en-US" sz="2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RS" sz="2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0,70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tc>
                  <a:txBody>
                    <a:bodyPr/>
                    <a:lstStyle/>
                    <a:p>
                      <a:pPr marL="269875" indent="-269875" algn="ctr">
                        <a:spcAft>
                          <a:spcPts val="0"/>
                        </a:spcAft>
                        <a:tabLst>
                          <a:tab pos="269875" algn="l"/>
                        </a:tabLst>
                      </a:pPr>
                      <a:r>
                        <a:rPr lang="sr-Latn-RS" sz="2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121830" marR="12183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 bwMode="auto">
          <a:xfrm>
            <a:off x="3273686" y="3241765"/>
            <a:ext cx="5644625" cy="429054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r>
              <a:rPr lang="sr-Cyrl-RS" sz="1600" b="1" dirty="0">
                <a:solidFill>
                  <a:srgbClr val="000000"/>
                </a:solidFill>
                <a:latin typeface="Arial" charset="0"/>
              </a:rPr>
              <a:t>Свака вредност се множи са одговарајућом тежином</a:t>
            </a:r>
            <a:endParaRPr lang="en-US" sz="16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3676588" y="5635741"/>
            <a:ext cx="4838820" cy="429054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409575" algn="l"/>
              </a:tabLst>
            </a:pPr>
            <a:r>
              <a:rPr lang="sr-Cyrl-RS" sz="1600" b="1" dirty="0">
                <a:solidFill>
                  <a:srgbClr val="000000"/>
                </a:solidFill>
                <a:latin typeface="Arial" charset="0"/>
              </a:rPr>
              <a:t>Најбоља алтернатива је са највећом сумом</a:t>
            </a:r>
            <a:endParaRPr lang="en-US" sz="1600" b="1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8575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3. </a:t>
            </a:r>
            <a:r>
              <a:rPr lang="ru-RU" i="1" dirty="0"/>
              <a:t>Корак – Одређивање тежина и њихов карактер</a:t>
            </a:r>
            <a:endParaRPr lang="sr-Latn-RS" i="1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4013252"/>
              </p:ext>
            </p:extLst>
          </p:nvPr>
        </p:nvGraphicFramePr>
        <p:xfrm>
          <a:off x="1992000" y="2421568"/>
          <a:ext cx="8208000" cy="3456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3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К4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К5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23.295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762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137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94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7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20.995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658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139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103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4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33.495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212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63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81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30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30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15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15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10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3674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4. Корак – Нормализација тежина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4383926"/>
              </p:ext>
            </p:extLst>
          </p:nvPr>
        </p:nvGraphicFramePr>
        <p:xfrm>
          <a:off x="1992000" y="2421568"/>
          <a:ext cx="8208000" cy="3456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3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К4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К5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23.295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762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137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94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7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20.995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658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139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103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4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33.495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212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/>
                        <a:t>63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81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2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0,30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0,30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4088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07110" cy="4351338"/>
          </a:xfrm>
        </p:spPr>
        <p:txBody>
          <a:bodyPr/>
          <a:lstStyle/>
          <a:p>
            <a:pPr marL="0" indent="0">
              <a:buNone/>
            </a:pPr>
            <a:r>
              <a:rPr lang="sr-Cyrl-RS" i="1" dirty="0"/>
              <a:t>5. Корак – Нормализација вредности алтернатива по критеријумима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3586703"/>
              </p:ext>
            </p:extLst>
          </p:nvPr>
        </p:nvGraphicFramePr>
        <p:xfrm>
          <a:off x="1992000" y="2421568"/>
          <a:ext cx="8208000" cy="3456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3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К4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К5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0,901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0,460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0,913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0,286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0,864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0,453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0,500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0,627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0,278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0,786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1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0,30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0,30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67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RS" i="1" dirty="0"/>
              <a:t>6. Корак – Отежавање вредности из претходног корака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311568"/>
              </p:ext>
            </p:extLst>
          </p:nvPr>
        </p:nvGraphicFramePr>
        <p:xfrm>
          <a:off x="1992000" y="2421568"/>
          <a:ext cx="8208000" cy="3456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3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К4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К5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0,270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0,300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0,069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0,137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0,003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0,300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0,259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0,068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0,150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0,050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0,188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0,083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0,150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0,118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0,100</a:t>
                      </a:r>
                      <a:endParaRPr lang="en-US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0,30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0,30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160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891345" cy="4351338"/>
          </a:xfrm>
        </p:spPr>
        <p:txBody>
          <a:bodyPr/>
          <a:lstStyle/>
          <a:p>
            <a:pPr marL="0" indent="0">
              <a:buNone/>
            </a:pPr>
            <a:r>
              <a:rPr lang="sr-Cyrl-RS" i="1" dirty="0"/>
              <a:t>7. Корак – Сумирање отежаних вредности и рангирање алтернатива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6077218"/>
              </p:ext>
            </p:extLst>
          </p:nvPr>
        </p:nvGraphicFramePr>
        <p:xfrm>
          <a:off x="1308000" y="2421568"/>
          <a:ext cx="9576000" cy="3456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3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68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К3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К4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К5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/>
                        <a:t>Сума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А1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0,270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0,300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0,069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0,137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0,003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0,779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0,300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0,259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0,068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0,150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0,050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0,827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А3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0,188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0,083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0,150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0,118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dirty="0"/>
                        <a:t>0,100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0,639</a:t>
                      </a:r>
                      <a:endParaRPr lang="en-US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/>
                        <a:t>W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0,30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0,30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0,15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dirty="0">
                          <a:solidFill>
                            <a:srgbClr val="00B050"/>
                          </a:solidFill>
                        </a:rPr>
                        <a:t>0,10</a:t>
                      </a:r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sr-Latn-RS" sz="2400" b="1" i="1" dirty="0"/>
                        <a:t>Max/min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max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000" b="1" i="1" dirty="0">
                          <a:solidFill>
                            <a:srgbClr val="0070C0"/>
                          </a:solidFill>
                        </a:rPr>
                        <a:t>min</a:t>
                      </a:r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1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802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Примена </a:t>
            </a:r>
            <a:r>
              <a:rPr lang="en-US" dirty="0"/>
              <a:t>SAW </a:t>
            </a:r>
            <a:r>
              <a:rPr lang="sr-Cyrl-CS" dirty="0"/>
              <a:t>методе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096297" cy="4351338"/>
          </a:xfrm>
        </p:spPr>
        <p:txBody>
          <a:bodyPr/>
          <a:lstStyle/>
          <a:p>
            <a:pPr marL="0" indent="0">
              <a:buNone/>
            </a:pPr>
            <a:r>
              <a:rPr lang="sr-Cyrl-RS" i="1" dirty="0"/>
              <a:t>7. Корак – Сумирање отежаних вредности и рангирање алтернатива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098710"/>
              </p:ext>
            </p:extLst>
          </p:nvPr>
        </p:nvGraphicFramePr>
        <p:xfrm>
          <a:off x="1722000" y="2483742"/>
          <a:ext cx="8748000" cy="2592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9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sr-Cyrl-RS" sz="2800" dirty="0"/>
                        <a:t>Алтернатива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800" dirty="0"/>
                        <a:t>Сума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800" dirty="0"/>
                        <a:t>Ранг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/>
                      <a:r>
                        <a:rPr lang="sr-Latn-RS" sz="2400" i="1" dirty="0"/>
                        <a:t>Kia Soul – </a:t>
                      </a:r>
                      <a:r>
                        <a:rPr lang="sr-Cyrl-RS" sz="2400" i="1" dirty="0"/>
                        <a:t>дизел</a:t>
                      </a:r>
                      <a:endParaRPr lang="en-US" sz="2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0,779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800" b="1" dirty="0"/>
                        <a:t>2</a:t>
                      </a:r>
                      <a:endParaRPr lang="en-US" sz="2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/>
                      <a:r>
                        <a:rPr lang="sr-Latn-RS" sz="2400" i="1" dirty="0"/>
                        <a:t>Kia Soul – </a:t>
                      </a:r>
                      <a:r>
                        <a:rPr lang="sr-Cyrl-RS" sz="2400" i="1" dirty="0"/>
                        <a:t>бензин</a:t>
                      </a:r>
                      <a:r>
                        <a:rPr lang="sr-Cyrl-RS" sz="2400" i="1" baseline="0" dirty="0"/>
                        <a:t> </a:t>
                      </a:r>
                      <a:endParaRPr lang="en-US" sz="2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0,827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800" b="1" dirty="0"/>
                        <a:t>1</a:t>
                      </a:r>
                      <a:endParaRPr lang="en-US" sz="2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/>
                      <a:r>
                        <a:rPr lang="sr-Latn-RS" sz="2400" i="1" dirty="0"/>
                        <a:t>Kia Soul – </a:t>
                      </a:r>
                      <a:r>
                        <a:rPr lang="sr-Cyrl-RS" sz="2400" i="1" dirty="0"/>
                        <a:t>електро</a:t>
                      </a:r>
                      <a:r>
                        <a:rPr lang="sr-Cyrl-RS" sz="2400" i="1" baseline="0" dirty="0"/>
                        <a:t> </a:t>
                      </a:r>
                      <a:endParaRPr lang="en-US" sz="2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/>
                        <a:t>0,639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2800" b="1" dirty="0"/>
                        <a:t>3</a:t>
                      </a:r>
                      <a:endParaRPr lang="en-US" sz="2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4055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3934</TotalTime>
  <Words>2527</Words>
  <Application>Microsoft Office PowerPoint</Application>
  <PresentationFormat>Widescreen</PresentationFormat>
  <Paragraphs>1223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Arial</vt:lpstr>
      <vt:lpstr>Calibri</vt:lpstr>
      <vt:lpstr>Cambria Math</vt:lpstr>
      <vt:lpstr>Times New Roman</vt:lpstr>
      <vt:lpstr>Office Theme</vt:lpstr>
      <vt:lpstr>SAW метода – решавање задатака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Примена SAW методе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Доношење одлука применом SAW методе</dc:title>
  <dc:creator>Djordje Petrovic</dc:creator>
  <cp:lastModifiedBy>MRB</cp:lastModifiedBy>
  <cp:revision>100</cp:revision>
  <dcterms:created xsi:type="dcterms:W3CDTF">2017-11-27T19:03:57Z</dcterms:created>
  <dcterms:modified xsi:type="dcterms:W3CDTF">2026-01-12T08:48:58Z</dcterms:modified>
</cp:coreProperties>
</file>