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handoutMasterIdLst>
    <p:handoutMasterId r:id="rId26"/>
  </p:handoutMasterIdLst>
  <p:sldIdLst>
    <p:sldId id="256" r:id="rId2"/>
    <p:sldId id="287" r:id="rId3"/>
    <p:sldId id="276" r:id="rId4"/>
    <p:sldId id="277" r:id="rId5"/>
    <p:sldId id="278" r:id="rId6"/>
    <p:sldId id="279" r:id="rId7"/>
    <p:sldId id="280" r:id="rId8"/>
    <p:sldId id="281" r:id="rId9"/>
    <p:sldId id="283" r:id="rId10"/>
    <p:sldId id="284" r:id="rId11"/>
    <p:sldId id="289" r:id="rId12"/>
    <p:sldId id="290" r:id="rId13"/>
    <p:sldId id="291" r:id="rId14"/>
    <p:sldId id="292" r:id="rId15"/>
    <p:sldId id="294" r:id="rId16"/>
    <p:sldId id="295" r:id="rId17"/>
    <p:sldId id="296" r:id="rId18"/>
    <p:sldId id="297" r:id="rId19"/>
    <p:sldId id="298" r:id="rId20"/>
    <p:sldId id="299" r:id="rId21"/>
    <p:sldId id="300" r:id="rId22"/>
    <p:sldId id="301" r:id="rId23"/>
    <p:sldId id="275" r:id="rId24"/>
  </p:sldIdLst>
  <p:sldSz cx="9144000" cy="6858000" type="screen4x3"/>
  <p:notesSz cx="6858000" cy="9144000"/>
  <p:defaultTex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C"/>
    <a:srgbClr val="000000"/>
    <a:srgbClr val="000099"/>
    <a:srgbClr val="000066"/>
    <a:srgbClr val="FFCC00"/>
    <a:srgbClr val="99FF33"/>
    <a:srgbClr val="80808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2" autoAdjust="0"/>
    <p:restoredTop sz="94581" autoAdjust="0"/>
  </p:normalViewPr>
  <p:slideViewPr>
    <p:cSldViewPr>
      <p:cViewPr varScale="1">
        <p:scale>
          <a:sx n="82" d="100"/>
          <a:sy n="82" d="100"/>
        </p:scale>
        <p:origin x="147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34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7B992B75-179F-438C-927E-948DAC2CF0B7}" type="slidenum">
              <a:rPr lang="en-US"/>
              <a:pPr>
                <a:defRPr/>
              </a:pPr>
              <a:t>‹#›</a:t>
            </a:fld>
            <a:endParaRPr lang="en-US"/>
          </a:p>
        </p:txBody>
      </p:sp>
    </p:spTree>
    <p:extLst>
      <p:ext uri="{BB962C8B-B14F-4D97-AF65-F5344CB8AC3E}">
        <p14:creationId xmlns:p14="http://schemas.microsoft.com/office/powerpoint/2010/main" val="2080890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31B2DBCD-D16C-4320-92D5-C1FD697A0286}" type="slidenum">
              <a:rPr lang="en-US"/>
              <a:pPr>
                <a:defRPr/>
              </a:pPr>
              <a:t>‹#›</a:t>
            </a:fld>
            <a:endParaRPr lang="en-US"/>
          </a:p>
        </p:txBody>
      </p:sp>
    </p:spTree>
    <p:extLst>
      <p:ext uri="{BB962C8B-B14F-4D97-AF65-F5344CB8AC3E}">
        <p14:creationId xmlns:p14="http://schemas.microsoft.com/office/powerpoint/2010/main" val="2247268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bwMode="auto">
          <a:xfrm>
            <a:off x="685800" y="1676400"/>
            <a:ext cx="7772400" cy="1828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17411" name="Rectangle 3"/>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fld id="{8DD2436A-79CF-43F7-89CB-C1546FC166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tile tx="0" ty="0" sx="100000" sy="100000" flip="none" algn="tl"/>
        </a:blipFill>
        <a:effectLst/>
      </p:bgPr>
    </p:bg>
    <p:spTree>
      <p:nvGrpSpPr>
        <p:cNvPr id="1" name=""/>
        <p:cNvGrpSpPr/>
        <p:nvPr/>
      </p:nvGrpSpPr>
      <p:grpSpPr>
        <a:xfrm>
          <a:off x="0" y="0"/>
          <a:ext cx="0" cy="0"/>
          <a:chOff x="0" y="0"/>
          <a:chExt cx="0" cy="0"/>
        </a:xfrm>
      </p:grpSpPr>
      <p:sp>
        <p:nvSpPr>
          <p:cNvPr id="16393" name="Text Box 9"/>
          <p:cNvSpPr txBox="1">
            <a:spLocks noChangeArrowheads="1"/>
          </p:cNvSpPr>
          <p:nvPr userDrawn="1"/>
        </p:nvSpPr>
        <p:spPr bwMode="auto">
          <a:xfrm>
            <a:off x="2743200" y="161925"/>
            <a:ext cx="6224588" cy="323850"/>
          </a:xfrm>
          <a:prstGeom prst="rect">
            <a:avLst/>
          </a:prstGeom>
          <a:noFill/>
          <a:ln w="9525">
            <a:noFill/>
            <a:miter lim="800000"/>
            <a:headEnd/>
            <a:tailEnd/>
          </a:ln>
          <a:effectLst/>
        </p:spPr>
        <p:txBody>
          <a:bodyPr>
            <a:spAutoFit/>
          </a:bodyPr>
          <a:lstStyle/>
          <a:p>
            <a:pPr>
              <a:lnSpc>
                <a:spcPct val="100000"/>
              </a:lnSpc>
              <a:spcBef>
                <a:spcPct val="0"/>
              </a:spcBef>
              <a:buClrTx/>
              <a:buSzTx/>
              <a:buFontTx/>
              <a:buNone/>
              <a:defRPr/>
            </a:pPr>
            <a:r>
              <a:rPr lang="sr-Latn-CS" sz="1500">
                <a:solidFill>
                  <a:srgbClr val="3B3470"/>
                </a:solidFill>
              </a:rPr>
              <a:t>Elementi Transportnih Sredstava i Uređaja</a:t>
            </a:r>
            <a:endParaRPr lang="en-US" sz="1500">
              <a:solidFill>
                <a:srgbClr val="3B3470"/>
              </a:solidFill>
            </a:endParaRPr>
          </a:p>
        </p:txBody>
      </p:sp>
      <p:sp>
        <p:nvSpPr>
          <p:cNvPr id="16394" name="Line 10"/>
          <p:cNvSpPr>
            <a:spLocks noChangeShapeType="1"/>
          </p:cNvSpPr>
          <p:nvPr userDrawn="1"/>
        </p:nvSpPr>
        <p:spPr bwMode="auto">
          <a:xfrm>
            <a:off x="228600" y="6400800"/>
            <a:ext cx="8683625" cy="0"/>
          </a:xfrm>
          <a:prstGeom prst="line">
            <a:avLst/>
          </a:prstGeom>
          <a:noFill/>
          <a:ln w="19050">
            <a:solidFill>
              <a:schemeClr val="bg1"/>
            </a:solidFill>
            <a:round/>
            <a:headEnd/>
            <a:tailEnd/>
          </a:ln>
          <a:effectLst/>
        </p:spPr>
        <p:txBody>
          <a:bodyPr wrap="none" anchor="ctr"/>
          <a:lstStyle/>
          <a:p>
            <a:pPr>
              <a:defRPr/>
            </a:pPr>
            <a:endParaRPr lang="en-US"/>
          </a:p>
        </p:txBody>
      </p:sp>
      <p:sp>
        <p:nvSpPr>
          <p:cNvPr id="16399" name="Line 15"/>
          <p:cNvSpPr>
            <a:spLocks noChangeShapeType="1"/>
          </p:cNvSpPr>
          <p:nvPr userDrawn="1"/>
        </p:nvSpPr>
        <p:spPr bwMode="auto">
          <a:xfrm>
            <a:off x="228600" y="533400"/>
            <a:ext cx="8683625" cy="0"/>
          </a:xfrm>
          <a:prstGeom prst="line">
            <a:avLst/>
          </a:prstGeom>
          <a:noFill/>
          <a:ln w="57150" cmpd="thickThin">
            <a:solidFill>
              <a:schemeClr val="bg1"/>
            </a:solidFill>
            <a:round/>
            <a:headEnd/>
            <a:tailEnd/>
          </a:ln>
          <a:effectLst/>
        </p:spPr>
        <p:txBody>
          <a:bodyPr wrap="none" anchor="ctr"/>
          <a:lstStyle/>
          <a:p>
            <a:pPr>
              <a:defRPr/>
            </a:pPr>
            <a:endParaRPr lang="en-US"/>
          </a:p>
        </p:txBody>
      </p:sp>
      <p:pic>
        <p:nvPicPr>
          <p:cNvPr id="8" name="Picture 7"/>
          <p:cNvPicPr>
            <a:picLocks noChangeAspect="1" noChangeArrowheads="1"/>
          </p:cNvPicPr>
          <p:nvPr userDrawn="1"/>
        </p:nvPicPr>
        <p:blipFill>
          <a:blip r:embed="rId14" cstate="print"/>
          <a:srcRect l="44375" t="34444" r="31250" b="21111"/>
          <a:stretch>
            <a:fillRect/>
          </a:stretch>
        </p:blipFill>
        <p:spPr bwMode="auto">
          <a:xfrm>
            <a:off x="8382000" y="685800"/>
            <a:ext cx="520064" cy="533400"/>
          </a:xfrm>
          <a:prstGeom prst="rect">
            <a:avLst/>
          </a:prstGeom>
          <a:noFill/>
          <a:ln w="9525">
            <a:noFill/>
            <a:miter lim="800000"/>
            <a:headEnd/>
            <a:tailEnd/>
          </a:ln>
        </p:spPr>
      </p:pic>
      <p:sp>
        <p:nvSpPr>
          <p:cNvPr id="9" name="Text Box 8"/>
          <p:cNvSpPr txBox="1">
            <a:spLocks noChangeArrowheads="1"/>
          </p:cNvSpPr>
          <p:nvPr userDrawn="1"/>
        </p:nvSpPr>
        <p:spPr bwMode="auto">
          <a:xfrm>
            <a:off x="6557920" y="6363301"/>
            <a:ext cx="2254143" cy="52322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defRPr/>
            </a:pPr>
            <a:r>
              <a:rPr lang="en-US" sz="1400" i="1" dirty="0">
                <a:solidFill>
                  <a:srgbClr val="3B3470"/>
                </a:solidFill>
                <a:latin typeface="Times New Roman" panose="02020603050405020304" pitchFamily="18" charset="0"/>
                <a:cs typeface="Times New Roman" panose="02020603050405020304" pitchFamily="18" charset="0"/>
              </a:rPr>
              <a:t>p</a:t>
            </a:r>
            <a:r>
              <a:rPr lang="sr-Latn-RS" sz="1400" i="1" dirty="0">
                <a:solidFill>
                  <a:srgbClr val="3B3470"/>
                </a:solidFill>
                <a:latin typeface="Times New Roman" panose="02020603050405020304" pitchFamily="18" charset="0"/>
                <a:cs typeface="Times New Roman" panose="02020603050405020304" pitchFamily="18" charset="0"/>
              </a:rPr>
              <a:t>rof. </a:t>
            </a:r>
            <a:r>
              <a:rPr lang="en-US" sz="1400" i="1" dirty="0" err="1">
                <a:solidFill>
                  <a:srgbClr val="3B3470"/>
                </a:solidFill>
                <a:latin typeface="Times New Roman" panose="02020603050405020304" pitchFamily="18" charset="0"/>
                <a:cs typeface="Times New Roman" panose="02020603050405020304" pitchFamily="18" charset="0"/>
              </a:rPr>
              <a:t>dr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Radomir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Mijailovi</a:t>
            </a:r>
            <a:r>
              <a:rPr lang="sr-Latn-CS" sz="1400" i="1" dirty="0">
                <a:solidFill>
                  <a:srgbClr val="3B3470"/>
                </a:solidFill>
                <a:latin typeface="Times New Roman" panose="02020603050405020304" pitchFamily="18" charset="0"/>
                <a:cs typeface="Times New Roman" panose="02020603050405020304" pitchFamily="18" charset="0"/>
              </a:rPr>
              <a:t>ć</a:t>
            </a:r>
          </a:p>
          <a:p>
            <a:pPr>
              <a:lnSpc>
                <a:spcPct val="100000"/>
              </a:lnSpc>
              <a:spcBef>
                <a:spcPct val="0"/>
              </a:spcBef>
              <a:buClrTx/>
              <a:buSzTx/>
              <a:buFontTx/>
              <a:buNone/>
              <a:defRPr/>
            </a:pPr>
            <a:r>
              <a:rPr lang="sr-Latn-CS" sz="1400" i="1" dirty="0">
                <a:solidFill>
                  <a:srgbClr val="3B3470"/>
                </a:solidFill>
                <a:latin typeface="Times New Roman" panose="02020603050405020304" pitchFamily="18" charset="0"/>
                <a:cs typeface="Times New Roman" panose="02020603050405020304" pitchFamily="18" charset="0"/>
              </a:rPr>
              <a:t>doc. dr Đorđe Petrović</a:t>
            </a:r>
            <a:endParaRPr lang="en-US" sz="1400" i="1" dirty="0">
              <a:solidFill>
                <a:srgbClr val="3B3470"/>
              </a:solidFill>
              <a:latin typeface="Times New Roman" panose="02020603050405020304" pitchFamily="18" charset="0"/>
              <a:cs typeface="Times New Roman" panose="02020603050405020304" pitchFamily="18" charset="0"/>
            </a:endParaRPr>
          </a:p>
        </p:txBody>
      </p:sp>
      <p:sp>
        <p:nvSpPr>
          <p:cNvPr id="10" name="Text Box 11"/>
          <p:cNvSpPr txBox="1">
            <a:spLocks noChangeArrowheads="1"/>
          </p:cNvSpPr>
          <p:nvPr userDrawn="1"/>
        </p:nvSpPr>
        <p:spPr bwMode="auto">
          <a:xfrm>
            <a:off x="133350" y="6437313"/>
            <a:ext cx="3491661" cy="328360"/>
          </a:xfrm>
          <a:prstGeom prst="rect">
            <a:avLst/>
          </a:prstGeom>
          <a:noFill/>
          <a:ln w="9525">
            <a:noFill/>
            <a:miter lim="800000"/>
            <a:headEnd/>
            <a:tailEnd/>
          </a:ln>
          <a:effectLst/>
        </p:spPr>
        <p:txBody>
          <a:bodyPr wrap="none">
            <a:spAutoFit/>
          </a:bodyPr>
          <a:lstStyle/>
          <a:p>
            <a:pPr>
              <a:tabLst>
                <a:tab pos="409575" algn="l"/>
              </a:tabLst>
              <a:defRPr/>
            </a:pPr>
            <a:r>
              <a:rPr lang="sr-Latn-RS" sz="1400" dirty="0">
                <a:solidFill>
                  <a:srgbClr val="3B3470"/>
                </a:solidFill>
                <a:latin typeface="Times New Roman" panose="02020603050405020304" pitchFamily="18" charset="0"/>
                <a:cs typeface="Times New Roman" panose="02020603050405020304" pitchFamily="18" charset="0"/>
              </a:rPr>
              <a:t>Univerzitet u Beogradu – Saobraćajni fakultet</a:t>
            </a:r>
            <a:endParaRPr lang="en-US" sz="1400" dirty="0">
              <a:solidFill>
                <a:srgbClr val="3B347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userDrawn="1"/>
        </p:nvSpPr>
        <p:spPr bwMode="auto">
          <a:xfrm>
            <a:off x="4170302" y="6430935"/>
            <a:ext cx="752129" cy="328360"/>
          </a:xfrm>
          <a:prstGeom prst="rect">
            <a:avLst/>
          </a:prstGeom>
          <a:noFill/>
          <a:ln w="9525">
            <a:noFill/>
            <a:miter lim="800000"/>
            <a:headEnd/>
            <a:tailEnd/>
          </a:ln>
          <a:effectLst/>
        </p:spPr>
        <p:txBody>
          <a:bodyPr wrap="none">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pPr>
              <a:tabLst>
                <a:tab pos="409575" algn="l"/>
              </a:tabLst>
              <a:defRPr/>
            </a:pPr>
            <a:r>
              <a:rPr lang="en-US" sz="1400" dirty="0">
                <a:solidFill>
                  <a:srgbClr val="3B3470"/>
                </a:solidFill>
                <a:latin typeface="Times New Roman" panose="02020603050405020304" pitchFamily="18" charset="0"/>
                <a:cs typeface="Times New Roman" panose="02020603050405020304" pitchFamily="18" charset="0"/>
              </a:rPr>
              <a:t>- </a:t>
            </a:r>
            <a:r>
              <a:rPr lang="en-US" sz="1400">
                <a:solidFill>
                  <a:srgbClr val="3B3470"/>
                </a:solidFill>
                <a:latin typeface="Times New Roman" panose="02020603050405020304" pitchFamily="18" charset="0"/>
                <a:cs typeface="Times New Roman" panose="02020603050405020304" pitchFamily="18" charset="0"/>
              </a:rPr>
              <a:t>20</a:t>
            </a:r>
            <a:r>
              <a:rPr lang="sr-Latn-RS" sz="1400">
                <a:solidFill>
                  <a:srgbClr val="3B3470"/>
                </a:solidFill>
                <a:latin typeface="Times New Roman" panose="02020603050405020304" pitchFamily="18" charset="0"/>
                <a:cs typeface="Times New Roman" panose="02020603050405020304" pitchFamily="18" charset="0"/>
              </a:rPr>
              <a:t>2</a:t>
            </a:r>
            <a:r>
              <a:rPr lang="en-GB" sz="1400">
                <a:solidFill>
                  <a:srgbClr val="3B3470"/>
                </a:solidFill>
                <a:latin typeface="Times New Roman" panose="02020603050405020304" pitchFamily="18" charset="0"/>
                <a:cs typeface="Times New Roman" panose="02020603050405020304" pitchFamily="18" charset="0"/>
              </a:rPr>
              <a:t>6</a:t>
            </a:r>
            <a:r>
              <a:rPr lang="en-US" sz="1400">
                <a:solidFill>
                  <a:srgbClr val="3B3470"/>
                </a:solidFill>
                <a:latin typeface="Times New Roman" panose="02020603050405020304" pitchFamily="18" charset="0"/>
                <a:cs typeface="Times New Roman" panose="02020603050405020304" pitchFamily="18" charset="0"/>
              </a:rPr>
              <a:t> </a:t>
            </a:r>
            <a:r>
              <a:rPr lang="en-US" sz="1400" dirty="0">
                <a:solidFill>
                  <a:srgbClr val="3B3470"/>
                </a:solidFill>
                <a:latin typeface="Times New Roman" panose="02020603050405020304" pitchFamily="18" charset="0"/>
                <a:cs typeface="Times New Roman" panose="02020603050405020304" pitchFamily="18" charset="0"/>
              </a:rPr>
              <a:t>-</a:t>
            </a:r>
            <a:endParaRPr lang="en-US" dirty="0">
              <a:solidFill>
                <a:srgbClr val="3B3470"/>
              </a:solidFill>
              <a:latin typeface="Times New Roman" panose="02020603050405020304" pitchFamily="18" charset="0"/>
              <a:cs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20.tiff"/><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20.tiff"/><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5.wmf"/><Relationship Id="rId10" Type="http://schemas.openxmlformats.org/officeDocument/2006/relationships/image" Target="../media/image8.tiff"/><Relationship Id="rId4" Type="http://schemas.openxmlformats.org/officeDocument/2006/relationships/oleObject" Target="../embeddings/oleObject2.bin"/><Relationship Id="rId9"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2.wmf"/><Relationship Id="rId7" Type="http://schemas.openxmlformats.org/officeDocument/2006/relationships/oleObject" Target="../embeddings/oleObject7.bin"/><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wmf"/><Relationship Id="rId10" Type="http://schemas.openxmlformats.org/officeDocument/2006/relationships/image" Target="../media/image16.wmf"/><Relationship Id="rId4" Type="http://schemas.openxmlformats.org/officeDocument/2006/relationships/oleObject" Target="../embeddings/oleObject6.bin"/><Relationship Id="rId9"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WordArt 19"/>
          <p:cNvSpPr>
            <a:spLocks noChangeArrowheads="1" noChangeShapeType="1" noTextEdit="1"/>
          </p:cNvSpPr>
          <p:nvPr/>
        </p:nvSpPr>
        <p:spPr bwMode="auto">
          <a:xfrm>
            <a:off x="1524000" y="1524000"/>
            <a:ext cx="6324600" cy="762000"/>
          </a:xfrm>
          <a:prstGeom prst="rect">
            <a:avLst/>
          </a:prstGeom>
        </p:spPr>
        <p:txBody>
          <a:bodyPr wrap="none" fromWordArt="1">
            <a:prstTxWarp prst="textPlain">
              <a:avLst>
                <a:gd name="adj" fmla="val 50000"/>
              </a:avLst>
            </a:prstTxWarp>
          </a:bodyPr>
          <a:lstStyle/>
          <a:p>
            <a:pPr algn="ctr"/>
            <a:r>
              <a:rPr lang="en-US" sz="3200" b="1" kern="10">
                <a:ln w="9525">
                  <a:solidFill>
                    <a:schemeClr val="bg1"/>
                  </a:solidFill>
                  <a:round/>
                  <a:headEnd/>
                  <a:tailEnd/>
                </a:ln>
                <a:solidFill>
                  <a:schemeClr val="bg1"/>
                </a:solidFill>
                <a:latin typeface="Arial"/>
                <a:cs typeface="Arial"/>
              </a:rPr>
              <a:t>POU</a:t>
            </a:r>
            <a:r>
              <a:rPr lang="sr-Latn-RS" sz="3200" b="1" kern="10">
                <a:ln w="9525">
                  <a:solidFill>
                    <a:schemeClr val="bg1"/>
                  </a:solidFill>
                  <a:round/>
                  <a:headEnd/>
                  <a:tailEnd/>
                </a:ln>
                <a:solidFill>
                  <a:schemeClr val="bg1"/>
                </a:solidFill>
                <a:latin typeface="Arial"/>
                <a:cs typeface="Arial"/>
              </a:rPr>
              <a:t>ZDANOST</a:t>
            </a:r>
            <a:endParaRPr lang="en-US" sz="3200" b="1" kern="10">
              <a:ln w="9525">
                <a:solidFill>
                  <a:schemeClr val="bg1"/>
                </a:solidFill>
                <a:round/>
                <a:headEnd/>
                <a:tailEnd/>
              </a:ln>
              <a:solidFill>
                <a:schemeClr val="bg1"/>
              </a:solidFill>
              <a:latin typeface="Arial"/>
              <a:cs typeface="Arial"/>
            </a:endParaRPr>
          </a:p>
        </p:txBody>
      </p:sp>
      <p:sp>
        <p:nvSpPr>
          <p:cNvPr id="9" name="TextBox 8"/>
          <p:cNvSpPr txBox="1"/>
          <p:nvPr/>
        </p:nvSpPr>
        <p:spPr>
          <a:xfrm>
            <a:off x="304800" y="3438942"/>
            <a:ext cx="8534400" cy="2123658"/>
          </a:xfrm>
          <a:prstGeom prst="rect">
            <a:avLst/>
          </a:prstGeom>
          <a:noFill/>
        </p:spPr>
        <p:txBody>
          <a:bodyPr wrap="square" rtlCol="0">
            <a:spAutoFit/>
          </a:bodyPr>
          <a:lstStyle/>
          <a:p>
            <a:r>
              <a:rPr lang="sr-Latn-CS">
                <a:solidFill>
                  <a:srgbClr val="00004C"/>
                </a:solidFill>
              </a:rPr>
              <a:t>Pouzdanost se definiše kao verovatnoća da u određenom vremenskom periodu neće doći do pojave otkaza.</a:t>
            </a:r>
            <a:endParaRPr lang="en-US">
              <a:solidFill>
                <a:srgbClr val="00004C"/>
              </a:solidFill>
            </a:endParaRPr>
          </a:p>
          <a:p>
            <a:endParaRPr lang="sr-Latn-CS">
              <a:solidFill>
                <a:srgbClr val="00004C"/>
              </a:solidFill>
            </a:endParaRPr>
          </a:p>
          <a:p>
            <a:r>
              <a:rPr lang="sr-Latn-CS">
                <a:solidFill>
                  <a:srgbClr val="00004C"/>
                </a:solidFill>
              </a:rPr>
              <a:t>Pod pojmom otkaza može se smatrati delimični ili potpuni gubitak radne sposobnosti analiziranog sistema.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446601"/>
            <a:ext cx="4343400" cy="2293003"/>
          </a:xfrm>
          <a:prstGeom prst="rect">
            <a:avLst/>
          </a:prstGeom>
        </p:spPr>
      </p:pic>
      <p:sp>
        <p:nvSpPr>
          <p:cNvPr id="3" name="TextBox 2"/>
          <p:cNvSpPr txBox="1"/>
          <p:nvPr/>
        </p:nvSpPr>
        <p:spPr>
          <a:xfrm>
            <a:off x="248156" y="768744"/>
            <a:ext cx="1263487" cy="494751"/>
          </a:xfrm>
          <a:prstGeom prst="rect">
            <a:avLst/>
          </a:prstGeom>
          <a:noFill/>
        </p:spPr>
        <p:txBody>
          <a:bodyPr wrap="none" rtlCol="0">
            <a:spAutoFit/>
          </a:bodyPr>
          <a:lstStyle/>
          <a:p>
            <a:r>
              <a:rPr lang="en-US" sz="2400" b="1">
                <a:solidFill>
                  <a:srgbClr val="00004C"/>
                </a:solidFill>
              </a:rPr>
              <a:t>Primer: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8385" y="1447801"/>
            <a:ext cx="4158341" cy="2307692"/>
          </a:xfrm>
          <a:prstGeom prst="rect">
            <a:avLst/>
          </a:prstGeom>
        </p:spPr>
      </p:pic>
      <p:pic>
        <p:nvPicPr>
          <p:cNvPr id="6" name="Picture 2" descr="Figure%2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886200"/>
            <a:ext cx="4267200" cy="248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0" y="5562600"/>
            <a:ext cx="3172663" cy="646331"/>
          </a:xfrm>
          <a:prstGeom prst="rect">
            <a:avLst/>
          </a:prstGeom>
          <a:noFill/>
        </p:spPr>
        <p:txBody>
          <a:bodyPr wrap="none" rtlCol="0">
            <a:spAutoFit/>
          </a:bodyPr>
          <a:lstStyle/>
          <a:p>
            <a:pPr>
              <a:lnSpc>
                <a:spcPct val="100000"/>
              </a:lnSpc>
              <a:spcBef>
                <a:spcPts val="0"/>
              </a:spcBef>
            </a:pPr>
            <a:r>
              <a:rPr lang="sr-Latn-RS" sz="1800" i="1"/>
              <a:t>Zavisnost emisije CO</a:t>
            </a:r>
            <a:r>
              <a:rPr lang="sr-Latn-RS" sz="1800" i="1" baseline="-25000"/>
              <a:t>2</a:t>
            </a:r>
            <a:r>
              <a:rPr lang="sr-Latn-RS" sz="1800" i="1"/>
              <a:t> od</a:t>
            </a:r>
            <a:endParaRPr lang="en-US" sz="1800" i="1"/>
          </a:p>
          <a:p>
            <a:pPr>
              <a:lnSpc>
                <a:spcPct val="100000"/>
              </a:lnSpc>
              <a:spcBef>
                <a:spcPts val="0"/>
              </a:spcBef>
            </a:pPr>
            <a:r>
              <a:rPr lang="sr-Latn-RS" sz="1800" i="1"/>
              <a:t>starosti putničkog automobila</a:t>
            </a:r>
          </a:p>
        </p:txBody>
      </p:sp>
    </p:spTree>
    <p:extLst>
      <p:ext uri="{BB962C8B-B14F-4D97-AF65-F5344CB8AC3E}">
        <p14:creationId xmlns:p14="http://schemas.microsoft.com/office/powerpoint/2010/main" val="349690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676400" y="1143000"/>
            <a:ext cx="58674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r-Latn-RS" sz="3600" kern="10">
                <a:solidFill>
                  <a:srgbClr val="3B347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Pouzdanost složenih sistema</a:t>
            </a:r>
          </a:p>
        </p:txBody>
      </p:sp>
      <p:sp>
        <p:nvSpPr>
          <p:cNvPr id="4" name="Rectangle 2"/>
          <p:cNvSpPr>
            <a:spLocks noChangeArrowheads="1"/>
          </p:cNvSpPr>
          <p:nvPr/>
        </p:nvSpPr>
        <p:spPr bwMode="auto">
          <a:xfrm>
            <a:off x="4191000" y="3810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sp>
        <p:nvSpPr>
          <p:cNvPr id="3" name="TextBox 2"/>
          <p:cNvSpPr txBox="1"/>
          <p:nvPr/>
        </p:nvSpPr>
        <p:spPr>
          <a:xfrm>
            <a:off x="381000" y="3112459"/>
            <a:ext cx="8382000" cy="1569660"/>
          </a:xfrm>
          <a:prstGeom prst="rect">
            <a:avLst/>
          </a:prstGeom>
          <a:noFill/>
        </p:spPr>
        <p:txBody>
          <a:bodyPr wrap="square" rtlCol="0">
            <a:spAutoFit/>
          </a:bodyPr>
          <a:lstStyle/>
          <a:p>
            <a:r>
              <a:rPr lang="sr-Latn-CS" dirty="0">
                <a:solidFill>
                  <a:srgbClr val="00004C"/>
                </a:solidFill>
              </a:rPr>
              <a:t>Transportno sredstvo i sklopovi koji ga čine sastavljeni</a:t>
            </a:r>
            <a:r>
              <a:rPr lang="en-US" dirty="0">
                <a:solidFill>
                  <a:srgbClr val="00004C"/>
                </a:solidFill>
              </a:rPr>
              <a:t> </a:t>
            </a:r>
            <a:r>
              <a:rPr lang="sr-Latn-CS" dirty="0">
                <a:solidFill>
                  <a:srgbClr val="00004C"/>
                </a:solidFill>
              </a:rPr>
              <a:t>su od većeg broja elemenata. Transportno sredstvo i većina njegovih sklopova predstavljaju složene sisteme čija pouzdanost zavisi od pouzdanosti svakog od elemenata, kao i od njihovih međusobnih veza.</a:t>
            </a:r>
            <a:endParaRPr lang="sr-Latn-RS">
              <a:solidFill>
                <a:srgbClr val="00004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28600" y="1391483"/>
            <a:ext cx="8686800" cy="4247317"/>
          </a:xfrm>
          <a:prstGeom prst="rect">
            <a:avLst/>
          </a:prstGeom>
          <a:noFill/>
        </p:spPr>
        <p:txBody>
          <a:bodyPr wrap="square" rtlCol="0">
            <a:spAutoFit/>
          </a:bodyPr>
          <a:lstStyle/>
          <a:p>
            <a:r>
              <a:rPr lang="sr-Latn-RS">
                <a:solidFill>
                  <a:srgbClr val="00004C"/>
                </a:solidFill>
              </a:rPr>
              <a:t>Pouzdanost sistema često se određuje primenom Bulove teorije sistema. </a:t>
            </a:r>
            <a:endParaRPr lang="en-US" dirty="0">
              <a:solidFill>
                <a:srgbClr val="00004C"/>
              </a:solidFill>
            </a:endParaRPr>
          </a:p>
          <a:p>
            <a:endParaRPr lang="en-US" dirty="0">
              <a:solidFill>
                <a:srgbClr val="00004C"/>
              </a:solidFill>
            </a:endParaRPr>
          </a:p>
          <a:p>
            <a:r>
              <a:rPr lang="en-US" dirty="0">
                <a:solidFill>
                  <a:srgbClr val="00004C"/>
                </a:solidFill>
              </a:rPr>
              <a:t>P</a:t>
            </a:r>
            <a:r>
              <a:rPr lang="sr-Latn-RS">
                <a:solidFill>
                  <a:srgbClr val="00004C"/>
                </a:solidFill>
              </a:rPr>
              <a:t>rimena</a:t>
            </a:r>
            <a:r>
              <a:rPr lang="en-US" dirty="0">
                <a:solidFill>
                  <a:srgbClr val="00004C"/>
                </a:solidFill>
              </a:rPr>
              <a:t> </a:t>
            </a:r>
            <a:r>
              <a:rPr lang="sr-Latn-RS">
                <a:solidFill>
                  <a:srgbClr val="00004C"/>
                </a:solidFill>
              </a:rPr>
              <a:t>Bulove teorije sistema moguća</a:t>
            </a:r>
            <a:r>
              <a:rPr lang="en-US" dirty="0">
                <a:solidFill>
                  <a:srgbClr val="00004C"/>
                </a:solidFill>
              </a:rPr>
              <a:t> je</a:t>
            </a:r>
            <a:r>
              <a:rPr lang="sr-Latn-RS">
                <a:solidFill>
                  <a:srgbClr val="00004C"/>
                </a:solidFill>
              </a:rPr>
              <a:t> ukoliko su zadovoljeni sledeći uslovi:</a:t>
            </a:r>
          </a:p>
          <a:p>
            <a:pPr marL="342900" indent="-342900">
              <a:buClrTx/>
              <a:buFont typeface="Symbol" panose="05050102010706020507" pitchFamily="18" charset="2"/>
              <a:buChar char=""/>
            </a:pPr>
            <a:r>
              <a:rPr lang="sr-Latn-RS" i="1">
                <a:solidFill>
                  <a:srgbClr val="00004C"/>
                </a:solidFill>
              </a:rPr>
              <a:t>sistem je nepopravljiv</a:t>
            </a:r>
            <a:r>
              <a:rPr lang="en-US" dirty="0">
                <a:solidFill>
                  <a:srgbClr val="00004C"/>
                </a:solidFill>
              </a:rPr>
              <a:t> </a:t>
            </a:r>
            <a:r>
              <a:rPr lang="sr-Latn-RS">
                <a:solidFill>
                  <a:srgbClr val="00004C"/>
                </a:solidFill>
              </a:rPr>
              <a:t>- ukoliko je sistem nepopravljiv to znači da se u teoretskom smislu poklapaju trenutci pojave prvog otkaza i kraja eksploatacionog veka sistema,</a:t>
            </a:r>
          </a:p>
          <a:p>
            <a:pPr marL="342900" indent="-342900">
              <a:buClrTx/>
              <a:buFont typeface="Symbol" panose="05050102010706020507" pitchFamily="18" charset="2"/>
              <a:buChar char=""/>
            </a:pPr>
            <a:r>
              <a:rPr lang="sr-Latn-RS" i="1">
                <a:solidFill>
                  <a:srgbClr val="00004C"/>
                </a:solidFill>
              </a:rPr>
              <a:t>elementi se mogu naći samo u jednom od sledeća dva stanja</a:t>
            </a:r>
            <a:r>
              <a:rPr lang="sr-Latn-RS">
                <a:solidFill>
                  <a:srgbClr val="00004C"/>
                </a:solidFill>
              </a:rPr>
              <a:t> – ispravan ili neispravan (u stanju potpunog otkaza) - isključuju se delimični otkazi,</a:t>
            </a:r>
          </a:p>
          <a:p>
            <a:pPr marL="342900" indent="-342900">
              <a:buClrTx/>
              <a:buFont typeface="Symbol" panose="05050102010706020507" pitchFamily="18" charset="2"/>
              <a:buChar char=""/>
            </a:pPr>
            <a:r>
              <a:rPr lang="sr-Latn-RS" i="1">
                <a:solidFill>
                  <a:srgbClr val="00004C"/>
                </a:solidFill>
              </a:rPr>
              <a:t>otkazi elemenata su međusobno nezavisni</a:t>
            </a:r>
            <a:r>
              <a:rPr lang="sr-Latn-RS">
                <a:solidFill>
                  <a:srgbClr val="00004C"/>
                </a:solidFill>
              </a:rPr>
              <a:t> - isključuju se zavisni otkazi.</a:t>
            </a:r>
          </a:p>
        </p:txBody>
      </p:sp>
    </p:spTree>
    <p:extLst>
      <p:ext uri="{BB962C8B-B14F-4D97-AF65-F5344CB8AC3E}">
        <p14:creationId xmlns:p14="http://schemas.microsoft.com/office/powerpoint/2010/main" val="390201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04800" y="1020054"/>
            <a:ext cx="2820003" cy="427746"/>
          </a:xfrm>
          <a:prstGeom prst="rect">
            <a:avLst/>
          </a:prstGeom>
          <a:noFill/>
        </p:spPr>
        <p:txBody>
          <a:bodyPr wrap="none" rtlCol="0">
            <a:spAutoFit/>
          </a:bodyPr>
          <a:lstStyle/>
          <a:p>
            <a:r>
              <a:rPr lang="sr-Latn-CS" dirty="0">
                <a:solidFill>
                  <a:srgbClr val="00004C"/>
                </a:solidFill>
              </a:rPr>
              <a:t>Osnovni tipovi veza su:</a:t>
            </a:r>
            <a:endParaRPr lang="en-US" dirty="0">
              <a:solidFill>
                <a:srgbClr val="00004C"/>
              </a:solidFill>
            </a:endParaRPr>
          </a:p>
        </p:txBody>
      </p:sp>
      <p:sp>
        <p:nvSpPr>
          <p:cNvPr id="4" name="TextBox 3"/>
          <p:cNvSpPr txBox="1"/>
          <p:nvPr/>
        </p:nvSpPr>
        <p:spPr>
          <a:xfrm>
            <a:off x="381000" y="3581400"/>
            <a:ext cx="2270173" cy="923330"/>
          </a:xfrm>
          <a:prstGeom prst="rect">
            <a:avLst/>
          </a:prstGeom>
          <a:noFill/>
        </p:spPr>
        <p:txBody>
          <a:bodyPr wrap="none" rtlCol="0">
            <a:spAutoFit/>
          </a:bodyPr>
          <a:lstStyle/>
          <a:p>
            <a:pPr marL="342900" lvl="0" indent="-342900">
              <a:buClrTx/>
              <a:buFont typeface="Symbol" panose="05050102010706020507" pitchFamily="18" charset="2"/>
              <a:buChar char=""/>
            </a:pPr>
            <a:r>
              <a:rPr lang="sr-Latn-CS" dirty="0">
                <a:solidFill>
                  <a:srgbClr val="00004C"/>
                </a:solidFill>
              </a:rPr>
              <a:t>redna i</a:t>
            </a:r>
            <a:endParaRPr lang="sr-Latn-RS">
              <a:solidFill>
                <a:srgbClr val="00004C"/>
              </a:solidFill>
            </a:endParaRPr>
          </a:p>
          <a:p>
            <a:pPr marL="342900" indent="-342900">
              <a:buClrTx/>
              <a:buFont typeface="Symbol" panose="05050102010706020507" pitchFamily="18" charset="2"/>
              <a:buChar char=""/>
            </a:pPr>
            <a:r>
              <a:rPr lang="sr-Latn-CS" dirty="0">
                <a:solidFill>
                  <a:srgbClr val="00004C"/>
                </a:solidFill>
              </a:rPr>
              <a:t>paralelna veza.</a:t>
            </a:r>
            <a:endParaRPr lang="sr-Latn-RS">
              <a:solidFill>
                <a:srgbClr val="00004C"/>
              </a:solidFill>
            </a:endParaRPr>
          </a:p>
        </p:txBody>
      </p:sp>
      <p:sp>
        <p:nvSpPr>
          <p:cNvPr id="2" name="Rectangle 1"/>
          <p:cNvSpPr/>
          <p:nvPr/>
        </p:nvSpPr>
        <p:spPr>
          <a:xfrm>
            <a:off x="1295400" y="1752600"/>
            <a:ext cx="607859" cy="997902"/>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t>
            </a:r>
          </a:p>
        </p:txBody>
      </p:sp>
      <p:sp>
        <p:nvSpPr>
          <p:cNvPr id="7" name="TextBox 6"/>
          <p:cNvSpPr txBox="1"/>
          <p:nvPr/>
        </p:nvSpPr>
        <p:spPr>
          <a:xfrm>
            <a:off x="3505200" y="2514600"/>
            <a:ext cx="4051109" cy="1384995"/>
          </a:xfrm>
          <a:prstGeom prst="rect">
            <a:avLst/>
          </a:prstGeom>
          <a:noFill/>
        </p:spPr>
        <p:txBody>
          <a:bodyPr wrap="none" rtlCol="0">
            <a:spAutoFit/>
          </a:bodyPr>
          <a:lstStyle/>
          <a:p>
            <a:pPr marL="342900" lvl="0" indent="-342900">
              <a:buClrTx/>
              <a:buFont typeface="Symbol" panose="05050102010706020507" pitchFamily="18" charset="2"/>
              <a:buChar char=""/>
            </a:pPr>
            <a:r>
              <a:rPr lang="en-US" dirty="0">
                <a:solidFill>
                  <a:srgbClr val="00004C"/>
                </a:solidFill>
              </a:rPr>
              <a:t>s</a:t>
            </a:r>
            <a:r>
              <a:rPr lang="sr-Latn-RS">
                <a:solidFill>
                  <a:srgbClr val="00004C"/>
                </a:solidFill>
              </a:rPr>
              <a:t>i</a:t>
            </a:r>
            <a:r>
              <a:rPr lang="en-US" dirty="0">
                <a:solidFill>
                  <a:srgbClr val="00004C"/>
                </a:solidFill>
              </a:rPr>
              <a:t>stem </a:t>
            </a:r>
            <a:r>
              <a:rPr lang="en-US" dirty="0" err="1">
                <a:solidFill>
                  <a:srgbClr val="00004C"/>
                </a:solidFill>
              </a:rPr>
              <a:t>za</a:t>
            </a:r>
            <a:r>
              <a:rPr lang="en-US">
                <a:solidFill>
                  <a:srgbClr val="00004C"/>
                </a:solidFill>
              </a:rPr>
              <a:t> prenos snage,</a:t>
            </a:r>
            <a:endParaRPr lang="sr-Latn-RS">
              <a:solidFill>
                <a:srgbClr val="00004C"/>
              </a:solidFill>
            </a:endParaRPr>
          </a:p>
          <a:p>
            <a:pPr marL="342900" indent="-342900">
              <a:buClrTx/>
              <a:buFont typeface="Symbol" panose="05050102010706020507" pitchFamily="18" charset="2"/>
              <a:buChar char=""/>
            </a:pPr>
            <a:r>
              <a:rPr lang="en-US">
                <a:solidFill>
                  <a:srgbClr val="00004C"/>
                </a:solidFill>
              </a:rPr>
              <a:t>ko</a:t>
            </a:r>
            <a:r>
              <a:rPr lang="sr-Latn-RS">
                <a:solidFill>
                  <a:srgbClr val="00004C"/>
                </a:solidFill>
              </a:rPr>
              <a:t>č</a:t>
            </a:r>
            <a:r>
              <a:rPr lang="en-US">
                <a:solidFill>
                  <a:srgbClr val="00004C"/>
                </a:solidFill>
              </a:rPr>
              <a:t>ioni sistem</a:t>
            </a:r>
            <a:r>
              <a:rPr lang="sr-Latn-RS">
                <a:solidFill>
                  <a:srgbClr val="00004C"/>
                </a:solidFill>
              </a:rPr>
              <a:t>,</a:t>
            </a:r>
          </a:p>
          <a:p>
            <a:pPr marL="342900" indent="-342900">
              <a:buClrTx/>
              <a:buFont typeface="Symbol" panose="05050102010706020507" pitchFamily="18" charset="2"/>
              <a:buChar char=""/>
            </a:pPr>
            <a:r>
              <a:rPr lang="sr-Latn-RS">
                <a:solidFill>
                  <a:srgbClr val="00004C"/>
                </a:solidFill>
              </a:rPr>
              <a:t>merenje visine vazduhoplova...</a:t>
            </a:r>
          </a:p>
        </p:txBody>
      </p:sp>
    </p:spTree>
    <p:extLst>
      <p:ext uri="{BB962C8B-B14F-4D97-AF65-F5344CB8AC3E}">
        <p14:creationId xmlns:p14="http://schemas.microsoft.com/office/powerpoint/2010/main" val="268082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66908"/>
          <a:stretch/>
        </p:blipFill>
        <p:spPr>
          <a:xfrm>
            <a:off x="298566" y="838200"/>
            <a:ext cx="4806834" cy="1565921"/>
          </a:xfrm>
          <a:prstGeom prst="rect">
            <a:avLst/>
          </a:prstGeom>
        </p:spPr>
      </p:pic>
      <p:sp>
        <p:nvSpPr>
          <p:cNvPr id="4" name="TextBox 3"/>
          <p:cNvSpPr txBox="1"/>
          <p:nvPr/>
        </p:nvSpPr>
        <p:spPr>
          <a:xfrm>
            <a:off x="222366" y="2667000"/>
            <a:ext cx="8693034" cy="2031325"/>
          </a:xfrm>
          <a:prstGeom prst="rect">
            <a:avLst/>
          </a:prstGeom>
          <a:noFill/>
        </p:spPr>
        <p:txBody>
          <a:bodyPr wrap="square" rtlCol="0">
            <a:spAutoFit/>
          </a:bodyPr>
          <a:lstStyle/>
          <a:p>
            <a:r>
              <a:rPr lang="sr-Latn-RS">
                <a:solidFill>
                  <a:srgbClr val="00004C"/>
                </a:solidFill>
              </a:rPr>
              <a:t>Ukoliko su elementi vezani redno sistem dolazi u stanje otkaza ukoliko se pojavio otkaz u jednom od elemenata.</a:t>
            </a:r>
          </a:p>
          <a:p>
            <a:r>
              <a:rPr lang="sr-Latn-RS">
                <a:solidFill>
                  <a:srgbClr val="00004C"/>
                </a:solidFill>
              </a:rPr>
              <a:t>Primer redne veze je sistem za prenos snage. Transportno sredstvo se može kretati jedino ukoliko su ispravni svi sklopovi koji učestvuju u prenosu snage od motora do kretača.</a:t>
            </a:r>
          </a:p>
        </p:txBody>
      </p:sp>
      <p:sp>
        <p:nvSpPr>
          <p:cNvPr id="5" name="TextBox 4"/>
          <p:cNvSpPr txBox="1"/>
          <p:nvPr/>
        </p:nvSpPr>
        <p:spPr>
          <a:xfrm>
            <a:off x="5334000" y="1371600"/>
            <a:ext cx="1415772" cy="394210"/>
          </a:xfrm>
          <a:prstGeom prst="rect">
            <a:avLst/>
          </a:prstGeom>
          <a:noFill/>
        </p:spPr>
        <p:txBody>
          <a:bodyPr wrap="none" rtlCol="0">
            <a:spAutoFit/>
          </a:bodyPr>
          <a:lstStyle/>
          <a:p>
            <a:r>
              <a:rPr lang="sr-Latn-RS" sz="1800" i="1">
                <a:solidFill>
                  <a:srgbClr val="00004C"/>
                </a:solidFill>
              </a:rPr>
              <a:t>Redna veza</a:t>
            </a:r>
          </a:p>
        </p:txBody>
      </p:sp>
      <p:sp>
        <p:nvSpPr>
          <p:cNvPr id="6" name="Rectangle 2"/>
          <p:cNvSpPr>
            <a:spLocks noChangeArrowheads="1"/>
          </p:cNvSpPr>
          <p:nvPr/>
        </p:nvSpPr>
        <p:spPr bwMode="auto">
          <a:xfrm>
            <a:off x="2009775" y="53927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aphicFrame>
        <p:nvGraphicFramePr>
          <p:cNvPr id="65537" name="Object 1"/>
          <p:cNvGraphicFramePr>
            <a:graphicFrameLocks noChangeAspect="1"/>
          </p:cNvGraphicFramePr>
          <p:nvPr/>
        </p:nvGraphicFramePr>
        <p:xfrm>
          <a:off x="444500" y="5105400"/>
          <a:ext cx="8318500" cy="977900"/>
        </p:xfrm>
        <a:graphic>
          <a:graphicData uri="http://schemas.openxmlformats.org/presentationml/2006/ole">
            <mc:AlternateContent xmlns:mc="http://schemas.openxmlformats.org/markup-compatibility/2006">
              <mc:Choice xmlns:v="urn:schemas-microsoft-com:vml" Requires="v">
                <p:oleObj spid="_x0000_s65537" name="Equation" r:id="rId3" imgW="3327400" imgH="393700" progId="Equation.3">
                  <p:embed/>
                </p:oleObj>
              </mc:Choice>
              <mc:Fallback>
                <p:oleObj name="Equation" r:id="rId3" imgW="3327400" imgH="3937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5105400"/>
                        <a:ext cx="83185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29149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2754"/>
          <a:stretch/>
        </p:blipFill>
        <p:spPr>
          <a:xfrm>
            <a:off x="298566" y="762000"/>
            <a:ext cx="4806834" cy="2708892"/>
          </a:xfrm>
          <a:prstGeom prst="rect">
            <a:avLst/>
          </a:prstGeom>
        </p:spPr>
      </p:pic>
      <p:sp>
        <p:nvSpPr>
          <p:cNvPr id="3" name="TextBox 2"/>
          <p:cNvSpPr txBox="1"/>
          <p:nvPr/>
        </p:nvSpPr>
        <p:spPr>
          <a:xfrm>
            <a:off x="5334000" y="1371600"/>
            <a:ext cx="1710725" cy="394210"/>
          </a:xfrm>
          <a:prstGeom prst="rect">
            <a:avLst/>
          </a:prstGeom>
          <a:noFill/>
        </p:spPr>
        <p:txBody>
          <a:bodyPr wrap="none" rtlCol="0">
            <a:spAutoFit/>
          </a:bodyPr>
          <a:lstStyle/>
          <a:p>
            <a:r>
              <a:rPr lang="sr-Latn-RS" sz="1800" i="1">
                <a:solidFill>
                  <a:srgbClr val="00004C"/>
                </a:solidFill>
              </a:rPr>
              <a:t>Paralelna veza</a:t>
            </a:r>
          </a:p>
        </p:txBody>
      </p:sp>
      <p:sp>
        <p:nvSpPr>
          <p:cNvPr id="4" name="TextBox 3"/>
          <p:cNvSpPr txBox="1"/>
          <p:nvPr/>
        </p:nvSpPr>
        <p:spPr>
          <a:xfrm>
            <a:off x="222366" y="3733800"/>
            <a:ext cx="8540634" cy="797078"/>
          </a:xfrm>
          <a:prstGeom prst="rect">
            <a:avLst/>
          </a:prstGeom>
          <a:noFill/>
        </p:spPr>
        <p:txBody>
          <a:bodyPr wrap="square" rtlCol="0">
            <a:spAutoFit/>
          </a:bodyPr>
          <a:lstStyle/>
          <a:p>
            <a:r>
              <a:rPr lang="sr-Latn-RS">
                <a:solidFill>
                  <a:srgbClr val="00004C"/>
                </a:solidFill>
              </a:rPr>
              <a:t>Ukoliko su elementi vezani paralelno do otkaza sistema dolazi jedino u slučaju kada su svi elementi koji čine analizirani sistem u stanju otkaza.</a:t>
            </a:r>
          </a:p>
        </p:txBody>
      </p:sp>
      <p:sp>
        <p:nvSpPr>
          <p:cNvPr id="5" name="Rectangle 2"/>
          <p:cNvSpPr>
            <a:spLocks noChangeArrowheads="1"/>
          </p:cNvSpPr>
          <p:nvPr/>
        </p:nvSpPr>
        <p:spPr bwMode="auto">
          <a:xfrm>
            <a:off x="457200" y="50985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aphicFrame>
        <p:nvGraphicFramePr>
          <p:cNvPr id="6" name="Object 5"/>
          <p:cNvGraphicFramePr>
            <a:graphicFrameLocks noChangeAspect="1"/>
          </p:cNvGraphicFramePr>
          <p:nvPr>
            <p:extLst>
              <p:ext uri="{D42A27DB-BD31-4B8C-83A1-F6EECF244321}">
                <p14:modId xmlns:p14="http://schemas.microsoft.com/office/powerpoint/2010/main" val="2102313634"/>
              </p:ext>
            </p:extLst>
          </p:nvPr>
        </p:nvGraphicFramePr>
        <p:xfrm>
          <a:off x="266700" y="4876800"/>
          <a:ext cx="8496300" cy="1387151"/>
        </p:xfrm>
        <a:graphic>
          <a:graphicData uri="http://schemas.openxmlformats.org/presentationml/2006/ole">
            <mc:AlternateContent xmlns:mc="http://schemas.openxmlformats.org/markup-compatibility/2006">
              <mc:Choice xmlns:v="urn:schemas-microsoft-com:vml" Requires="v">
                <p:oleObj spid="_x0000_s56322" name="Equation" r:id="rId3" imgW="3733800" imgH="609600" progId="Equation.3">
                  <p:embed/>
                </p:oleObj>
              </mc:Choice>
              <mc:Fallback>
                <p:oleObj name="Equation" r:id="rId3" imgW="3733800" imgH="609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4876800"/>
                        <a:ext cx="8496300" cy="13871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94697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190" y="609600"/>
            <a:ext cx="2961410" cy="2624744"/>
          </a:xfrm>
          <a:prstGeom prst="rect">
            <a:avLst/>
          </a:prstGeom>
        </p:spPr>
      </p:pic>
      <p:sp>
        <p:nvSpPr>
          <p:cNvPr id="3" name="TextBox 2"/>
          <p:cNvSpPr txBox="1"/>
          <p:nvPr/>
        </p:nvSpPr>
        <p:spPr>
          <a:xfrm>
            <a:off x="3505200" y="1371600"/>
            <a:ext cx="4416594" cy="394210"/>
          </a:xfrm>
          <a:prstGeom prst="rect">
            <a:avLst/>
          </a:prstGeom>
          <a:noFill/>
        </p:spPr>
        <p:txBody>
          <a:bodyPr wrap="none" rtlCol="0">
            <a:spAutoFit/>
          </a:bodyPr>
          <a:lstStyle/>
          <a:p>
            <a:r>
              <a:rPr lang="es-ES" sz="1800" i="1">
                <a:solidFill>
                  <a:srgbClr val="00004C"/>
                </a:solidFill>
              </a:rPr>
              <a:t>Pasivna paralelna veza (pasivna rezerva)</a:t>
            </a:r>
            <a:endParaRPr lang="sr-Latn-RS" sz="1800" i="1">
              <a:solidFill>
                <a:srgbClr val="00004C"/>
              </a:solidFill>
            </a:endParaRPr>
          </a:p>
        </p:txBody>
      </p:sp>
      <p:sp>
        <p:nvSpPr>
          <p:cNvPr id="4" name="TextBox 3"/>
          <p:cNvSpPr txBox="1"/>
          <p:nvPr/>
        </p:nvSpPr>
        <p:spPr>
          <a:xfrm>
            <a:off x="152400" y="3210760"/>
            <a:ext cx="8839200" cy="3190040"/>
          </a:xfrm>
          <a:prstGeom prst="rect">
            <a:avLst/>
          </a:prstGeom>
          <a:noFill/>
        </p:spPr>
        <p:txBody>
          <a:bodyPr wrap="square" rtlCol="0">
            <a:spAutoFit/>
          </a:bodyPr>
          <a:lstStyle/>
          <a:p>
            <a:pPr>
              <a:lnSpc>
                <a:spcPct val="110000"/>
              </a:lnSpc>
              <a:spcBef>
                <a:spcPts val="600"/>
              </a:spcBef>
            </a:pPr>
            <a:r>
              <a:rPr lang="sr-Latn-RS">
                <a:solidFill>
                  <a:srgbClr val="00004C"/>
                </a:solidFill>
              </a:rPr>
              <a:t>Tokom eksploatacije sistema elemenat </a:t>
            </a:r>
            <a:r>
              <a:rPr lang="sr-Latn-RS">
                <a:solidFill>
                  <a:srgbClr val="00004C"/>
                </a:solidFill>
                <a:sym typeface="Symbol" panose="05050102010706020507" pitchFamily="18" charset="2"/>
              </a:rPr>
              <a:t></a:t>
            </a:r>
            <a:r>
              <a:rPr lang="sr-Latn-RS">
                <a:solidFill>
                  <a:srgbClr val="00004C"/>
                </a:solidFill>
              </a:rPr>
              <a:t>1</a:t>
            </a:r>
            <a:r>
              <a:rPr lang="sr-Latn-RS">
                <a:solidFill>
                  <a:srgbClr val="00004C"/>
                </a:solidFill>
                <a:sym typeface="Symbol" panose="05050102010706020507" pitchFamily="18" charset="2"/>
              </a:rPr>
              <a:t></a:t>
            </a:r>
            <a:r>
              <a:rPr lang="sr-Latn-RS">
                <a:solidFill>
                  <a:srgbClr val="00004C"/>
                </a:solidFill>
              </a:rPr>
              <a:t> je aktivan, dok se elemenat </a:t>
            </a:r>
            <a:r>
              <a:rPr lang="sr-Latn-RS">
                <a:solidFill>
                  <a:srgbClr val="00004C"/>
                </a:solidFill>
                <a:sym typeface="Symbol" panose="05050102010706020507" pitchFamily="18" charset="2"/>
              </a:rPr>
              <a:t></a:t>
            </a:r>
            <a:r>
              <a:rPr lang="sr-Latn-RS">
                <a:solidFill>
                  <a:srgbClr val="00004C"/>
                </a:solidFill>
              </a:rPr>
              <a:t>2</a:t>
            </a:r>
            <a:r>
              <a:rPr lang="sr-Latn-RS">
                <a:solidFill>
                  <a:srgbClr val="00004C"/>
                </a:solidFill>
                <a:sym typeface="Symbol" panose="05050102010706020507" pitchFamily="18" charset="2"/>
              </a:rPr>
              <a:t></a:t>
            </a:r>
            <a:r>
              <a:rPr lang="sr-Latn-RS">
                <a:solidFill>
                  <a:srgbClr val="00004C"/>
                </a:solidFill>
              </a:rPr>
              <a:t> ne koristi. Elemenat </a:t>
            </a:r>
            <a:r>
              <a:rPr lang="sr-Latn-RS">
                <a:solidFill>
                  <a:srgbClr val="00004C"/>
                </a:solidFill>
                <a:sym typeface="Symbol" panose="05050102010706020507" pitchFamily="18" charset="2"/>
              </a:rPr>
              <a:t></a:t>
            </a:r>
            <a:r>
              <a:rPr lang="sr-Latn-RS">
                <a:solidFill>
                  <a:srgbClr val="00004C"/>
                </a:solidFill>
              </a:rPr>
              <a:t>2</a:t>
            </a:r>
            <a:r>
              <a:rPr lang="sr-Latn-RS">
                <a:solidFill>
                  <a:srgbClr val="00004C"/>
                </a:solidFill>
                <a:sym typeface="Symbol" panose="05050102010706020507" pitchFamily="18" charset="2"/>
              </a:rPr>
              <a:t></a:t>
            </a:r>
            <a:r>
              <a:rPr lang="sr-Latn-RS">
                <a:solidFill>
                  <a:srgbClr val="00004C"/>
                </a:solidFill>
              </a:rPr>
              <a:t> je u tom slučaju pasivan i usled toga se ova veza naziva i pasivna rezerva. Elemenat </a:t>
            </a:r>
            <a:r>
              <a:rPr lang="sr-Latn-RS">
                <a:solidFill>
                  <a:srgbClr val="00004C"/>
                </a:solidFill>
                <a:sym typeface="Symbol" panose="05050102010706020507" pitchFamily="18" charset="2"/>
              </a:rPr>
              <a:t></a:t>
            </a:r>
            <a:r>
              <a:rPr lang="sr-Latn-RS">
                <a:solidFill>
                  <a:srgbClr val="00004C"/>
                </a:solidFill>
              </a:rPr>
              <a:t>2</a:t>
            </a:r>
            <a:r>
              <a:rPr lang="sr-Latn-RS">
                <a:solidFill>
                  <a:srgbClr val="00004C"/>
                </a:solidFill>
                <a:sym typeface="Symbol" panose="05050102010706020507" pitchFamily="18" charset="2"/>
              </a:rPr>
              <a:t></a:t>
            </a:r>
            <a:r>
              <a:rPr lang="sr-Latn-RS">
                <a:solidFill>
                  <a:srgbClr val="00004C"/>
                </a:solidFill>
              </a:rPr>
              <a:t> postaje aktivan tek u slučaju otkaza elementa </a:t>
            </a:r>
            <a:r>
              <a:rPr lang="sr-Latn-RS">
                <a:solidFill>
                  <a:srgbClr val="00004C"/>
                </a:solidFill>
                <a:sym typeface="Symbol" panose="05050102010706020507" pitchFamily="18" charset="2"/>
              </a:rPr>
              <a:t></a:t>
            </a:r>
            <a:r>
              <a:rPr lang="sr-Latn-RS">
                <a:solidFill>
                  <a:srgbClr val="00004C"/>
                </a:solidFill>
              </a:rPr>
              <a:t>1</a:t>
            </a:r>
            <a:r>
              <a:rPr lang="sr-Latn-RS">
                <a:solidFill>
                  <a:srgbClr val="00004C"/>
                </a:solidFill>
                <a:sym typeface="Symbol" panose="05050102010706020507" pitchFamily="18" charset="2"/>
              </a:rPr>
              <a:t></a:t>
            </a:r>
            <a:r>
              <a:rPr lang="sr-Latn-RS">
                <a:solidFill>
                  <a:srgbClr val="00004C"/>
                </a:solidFill>
              </a:rPr>
              <a:t>. Ukoliko je sistem sastavljen iz jednog aktivnog i više pasivnih elemenata sistem prelazi u stanje otkaza tek u slučaju otkaza aktivnog i svih pasivnih elemenata. </a:t>
            </a:r>
          </a:p>
          <a:p>
            <a:pPr>
              <a:lnSpc>
                <a:spcPct val="110000"/>
              </a:lnSpc>
              <a:spcBef>
                <a:spcPts val="600"/>
              </a:spcBef>
            </a:pPr>
            <a:r>
              <a:rPr lang="sr-Latn-RS">
                <a:solidFill>
                  <a:srgbClr val="00004C"/>
                </a:solidFill>
              </a:rPr>
              <a:t>Pasivna paralelna veza se može primeniti za modeliranje pouzdanosti sistema za kočenje</a:t>
            </a:r>
            <a:r>
              <a:rPr lang="en-US">
                <a:solidFill>
                  <a:srgbClr val="00004C"/>
                </a:solidFill>
              </a:rPr>
              <a:t> - </a:t>
            </a:r>
            <a:r>
              <a:rPr lang="sr-Latn-RS">
                <a:solidFill>
                  <a:srgbClr val="00004C"/>
                </a:solidFill>
              </a:rPr>
              <a:t>pomoćna kočnica se primenjuje tek u slučaju otkaza radne kočnice.</a:t>
            </a:r>
          </a:p>
        </p:txBody>
      </p:sp>
    </p:spTree>
    <p:extLst>
      <p:ext uri="{BB962C8B-B14F-4D97-AF65-F5344CB8AC3E}">
        <p14:creationId xmlns:p14="http://schemas.microsoft.com/office/powerpoint/2010/main" val="2593203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752" y="630936"/>
            <a:ext cx="4498848" cy="3102864"/>
          </a:xfrm>
          <a:prstGeom prst="rect">
            <a:avLst/>
          </a:prstGeom>
        </p:spPr>
      </p:pic>
      <p:sp>
        <p:nvSpPr>
          <p:cNvPr id="3" name="TextBox 2"/>
          <p:cNvSpPr txBox="1"/>
          <p:nvPr/>
        </p:nvSpPr>
        <p:spPr>
          <a:xfrm>
            <a:off x="4953000" y="1447800"/>
            <a:ext cx="3810000" cy="726609"/>
          </a:xfrm>
          <a:prstGeom prst="rect">
            <a:avLst/>
          </a:prstGeom>
          <a:noFill/>
        </p:spPr>
        <p:txBody>
          <a:bodyPr wrap="square" rtlCol="0">
            <a:spAutoFit/>
          </a:bodyPr>
          <a:lstStyle/>
          <a:p>
            <a:r>
              <a:rPr lang="sr-Latn-RS" sz="1800" i="1">
                <a:solidFill>
                  <a:srgbClr val="00004C"/>
                </a:solidFill>
              </a:rPr>
              <a:t>Primena fiktivnih elemenata u modeliranju pouzdanosti</a:t>
            </a:r>
          </a:p>
        </p:txBody>
      </p:sp>
      <p:sp>
        <p:nvSpPr>
          <p:cNvPr id="4" name="TextBox 3"/>
          <p:cNvSpPr txBox="1"/>
          <p:nvPr/>
        </p:nvSpPr>
        <p:spPr>
          <a:xfrm>
            <a:off x="152400" y="3810000"/>
            <a:ext cx="8915400" cy="2677656"/>
          </a:xfrm>
          <a:prstGeom prst="rect">
            <a:avLst/>
          </a:prstGeom>
          <a:noFill/>
        </p:spPr>
        <p:txBody>
          <a:bodyPr wrap="square" rtlCol="0">
            <a:spAutoFit/>
          </a:bodyPr>
          <a:lstStyle/>
          <a:p>
            <a:r>
              <a:rPr lang="en-US">
                <a:solidFill>
                  <a:srgbClr val="00004C"/>
                </a:solidFill>
              </a:rPr>
              <a:t>Primena Bulove </a:t>
            </a:r>
            <a:r>
              <a:rPr lang="sr-Latn-RS">
                <a:solidFill>
                  <a:srgbClr val="00004C"/>
                </a:solidFill>
              </a:rPr>
              <a:t>teorija sistema je uslovljena zadovoljenjem brojnih ograničenja. Jedan od zahteva je da elemenat može da bude u jednom od sledeća dva stanja: ispravan ili neispravan. Prethodni zahtev onemogućava primenu Bulove teorije u rešavanju brojnih praktičnih problema koji podrazumevaju da elemenat može biti u stanju delimičnog otkaza. Kako bi se mogli rešiti i ovi problemi u modele se uključuju fiktivni elementi kojima se modeliraju delimični otkazi.</a:t>
            </a:r>
          </a:p>
        </p:txBody>
      </p:sp>
    </p:spTree>
    <p:extLst>
      <p:ext uri="{BB962C8B-B14F-4D97-AF65-F5344CB8AC3E}">
        <p14:creationId xmlns:p14="http://schemas.microsoft.com/office/powerpoint/2010/main" val="2973745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455" t="75442"/>
          <a:stretch/>
        </p:blipFill>
        <p:spPr>
          <a:xfrm>
            <a:off x="1239444" y="1295400"/>
            <a:ext cx="6512711" cy="1143717"/>
          </a:xfrm>
          <a:prstGeom prst="rect">
            <a:avLst/>
          </a:prstGeom>
        </p:spPr>
      </p:pic>
      <p:sp>
        <p:nvSpPr>
          <p:cNvPr id="3" name="TextBox 2"/>
          <p:cNvSpPr txBox="1"/>
          <p:nvPr/>
        </p:nvSpPr>
        <p:spPr>
          <a:xfrm>
            <a:off x="228600" y="3330476"/>
            <a:ext cx="8534400" cy="2308324"/>
          </a:xfrm>
          <a:prstGeom prst="rect">
            <a:avLst/>
          </a:prstGeom>
          <a:noFill/>
        </p:spPr>
        <p:txBody>
          <a:bodyPr wrap="square" rtlCol="0">
            <a:spAutoFit/>
          </a:bodyPr>
          <a:lstStyle/>
          <a:p>
            <a:r>
              <a:rPr lang="en-US">
                <a:solidFill>
                  <a:srgbClr val="00004C"/>
                </a:solidFill>
              </a:rPr>
              <a:t>U posmatranom slučaju dolazi do delimičnog otkaza kočionog sistema kojim je obuhvaćeno smanjenje intenziteta kočenja desnih točkova (elemenat 2). Ovaj delimični otkaz je modeliran dodavanjem fiktivnog elementa. Delimičan otkaz ne prouzrokuje potpuni gubitak sposobnosti kočenja, ali kao posledicu može imati da transportno sredstvo nije tehnički ispravno.</a:t>
            </a:r>
            <a:endParaRPr lang="sr-Latn-RS">
              <a:solidFill>
                <a:srgbClr val="00004C"/>
              </a:solidFill>
            </a:endParaRPr>
          </a:p>
        </p:txBody>
      </p:sp>
    </p:spTree>
    <p:extLst>
      <p:ext uri="{BB962C8B-B14F-4D97-AF65-F5344CB8AC3E}">
        <p14:creationId xmlns:p14="http://schemas.microsoft.com/office/powerpoint/2010/main" val="315819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020054"/>
            <a:ext cx="8534400" cy="427746"/>
          </a:xfrm>
          <a:prstGeom prst="rect">
            <a:avLst/>
          </a:prstGeom>
          <a:noFill/>
        </p:spPr>
        <p:txBody>
          <a:bodyPr wrap="square" rtlCol="0">
            <a:spAutoFit/>
          </a:bodyPr>
          <a:lstStyle/>
          <a:p>
            <a:r>
              <a:rPr lang="sr-Latn-RS" i="1">
                <a:solidFill>
                  <a:srgbClr val="00004C"/>
                </a:solidFill>
              </a:rPr>
              <a:t>Pouzdanost aviobrzinomera</a:t>
            </a:r>
            <a:r>
              <a:rPr lang="sr-Latn-RS">
                <a:solidFill>
                  <a:srgbClr val="00004C"/>
                </a:solidFill>
              </a:rPr>
              <a:t>:</a:t>
            </a:r>
          </a:p>
        </p:txBody>
      </p:sp>
      <p:sp>
        <p:nvSpPr>
          <p:cNvPr id="5" name="TextBox 4"/>
          <p:cNvSpPr txBox="1"/>
          <p:nvPr/>
        </p:nvSpPr>
        <p:spPr>
          <a:xfrm>
            <a:off x="228600" y="2111276"/>
            <a:ext cx="8534400" cy="2769989"/>
          </a:xfrm>
          <a:prstGeom prst="rect">
            <a:avLst/>
          </a:prstGeom>
          <a:noFill/>
        </p:spPr>
        <p:txBody>
          <a:bodyPr wrap="square" rtlCol="0">
            <a:spAutoFit/>
          </a:bodyPr>
          <a:lstStyle/>
          <a:p>
            <a:r>
              <a:rPr lang="sr-Latn-RS">
                <a:solidFill>
                  <a:srgbClr val="00004C"/>
                </a:solidFill>
              </a:rPr>
              <a:t>Sistem za merenje brzine čine tri nezavisna brzinomera</a:t>
            </a:r>
            <a:r>
              <a:rPr lang="ru-RU">
                <a:solidFill>
                  <a:srgbClr val="00004C"/>
                </a:solidFill>
              </a:rPr>
              <a:t>.</a:t>
            </a:r>
            <a:endParaRPr lang="sr-Latn-RS">
              <a:solidFill>
                <a:srgbClr val="00004C"/>
              </a:solidFill>
            </a:endParaRPr>
          </a:p>
          <a:p>
            <a:pPr marL="342900" indent="-342900">
              <a:buClrTx/>
              <a:buFont typeface="Symbol" panose="05050102010706020507" pitchFamily="18" charset="2"/>
              <a:buChar char="-"/>
            </a:pPr>
            <a:r>
              <a:rPr lang="sr-Latn-RS">
                <a:solidFill>
                  <a:srgbClr val="00004C"/>
                </a:solidFill>
              </a:rPr>
              <a:t>Brzinomer 1 se nalazi ispred kapetana vazduhoplova.</a:t>
            </a:r>
          </a:p>
          <a:p>
            <a:pPr marL="342900" indent="-342900">
              <a:buClrTx/>
              <a:buFont typeface="Symbol" panose="05050102010706020507" pitchFamily="18" charset="2"/>
              <a:buChar char="-"/>
            </a:pPr>
            <a:r>
              <a:rPr lang="sr-Latn-RS">
                <a:solidFill>
                  <a:srgbClr val="00004C"/>
                </a:solidFill>
              </a:rPr>
              <a:t>Brzinomer </a:t>
            </a:r>
            <a:r>
              <a:rPr lang="en-US">
                <a:solidFill>
                  <a:srgbClr val="00004C"/>
                </a:solidFill>
              </a:rPr>
              <a:t>2</a:t>
            </a:r>
            <a:r>
              <a:rPr lang="sr-Latn-RS">
                <a:solidFill>
                  <a:srgbClr val="00004C"/>
                </a:solidFill>
              </a:rPr>
              <a:t> se nalazi ispred kopilota.</a:t>
            </a:r>
          </a:p>
          <a:p>
            <a:pPr marL="342900" indent="-342900">
              <a:buClrTx/>
              <a:buFont typeface="Symbol" panose="05050102010706020507" pitchFamily="18" charset="2"/>
              <a:buChar char="-"/>
            </a:pPr>
            <a:r>
              <a:rPr lang="sr-Latn-RS">
                <a:solidFill>
                  <a:srgbClr val="00004C"/>
                </a:solidFill>
              </a:rPr>
              <a:t>Pomoćni brzinomer se nalazi između kapetana i kopilota.</a:t>
            </a:r>
          </a:p>
          <a:p>
            <a:endParaRPr lang="sr-Latn-RS">
              <a:solidFill>
                <a:srgbClr val="00004C"/>
              </a:solidFill>
            </a:endParaRPr>
          </a:p>
          <a:p>
            <a:r>
              <a:rPr lang="sr-Latn-RS">
                <a:solidFill>
                  <a:srgbClr val="00004C"/>
                </a:solidFill>
              </a:rPr>
              <a:t>Svi brzinomeri rade nezavisno jedan od drugog.</a:t>
            </a:r>
          </a:p>
        </p:txBody>
      </p:sp>
    </p:spTree>
    <p:extLst>
      <p:ext uri="{BB962C8B-B14F-4D97-AF65-F5344CB8AC3E}">
        <p14:creationId xmlns:p14="http://schemas.microsoft.com/office/powerpoint/2010/main" val="368931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Box 8"/>
          <p:cNvSpPr txBox="1"/>
          <p:nvPr/>
        </p:nvSpPr>
        <p:spPr>
          <a:xfrm>
            <a:off x="304800" y="1210270"/>
            <a:ext cx="8534400" cy="427746"/>
          </a:xfrm>
          <a:prstGeom prst="rect">
            <a:avLst/>
          </a:prstGeom>
          <a:noFill/>
        </p:spPr>
        <p:txBody>
          <a:bodyPr wrap="square" rtlCol="0">
            <a:spAutoFit/>
          </a:bodyPr>
          <a:lstStyle/>
          <a:p>
            <a:r>
              <a:rPr lang="sr-Latn-RS">
                <a:solidFill>
                  <a:srgbClr val="00004C"/>
                </a:solidFill>
              </a:rPr>
              <a:t>Pouzdanost – </a:t>
            </a:r>
            <a:r>
              <a:rPr lang="sr-Latn-CS">
                <a:solidFill>
                  <a:srgbClr val="00004C"/>
                </a:solidFill>
              </a:rPr>
              <a:t>multidiscliplinarni problem.</a:t>
            </a:r>
          </a:p>
        </p:txBody>
      </p:sp>
      <p:sp>
        <p:nvSpPr>
          <p:cNvPr id="4" name="TextBox 3"/>
          <p:cNvSpPr txBox="1"/>
          <p:nvPr/>
        </p:nvSpPr>
        <p:spPr>
          <a:xfrm>
            <a:off x="304800" y="2429470"/>
            <a:ext cx="990600" cy="427746"/>
          </a:xfrm>
          <a:prstGeom prst="rect">
            <a:avLst/>
          </a:prstGeom>
          <a:noFill/>
        </p:spPr>
        <p:txBody>
          <a:bodyPr wrap="square" rtlCol="0">
            <a:spAutoFit/>
          </a:bodyPr>
          <a:lstStyle/>
          <a:p>
            <a:r>
              <a:rPr lang="sr-Latn-CS">
                <a:solidFill>
                  <a:srgbClr val="00004C"/>
                </a:solidFill>
              </a:rPr>
              <a:t>Vejbul</a:t>
            </a:r>
            <a:endParaRPr lang="en-US">
              <a:solidFill>
                <a:srgbClr val="00004C"/>
              </a:solidFill>
            </a:endParaRPr>
          </a:p>
        </p:txBody>
      </p:sp>
      <p:sp>
        <p:nvSpPr>
          <p:cNvPr id="5" name="TextBox 4"/>
          <p:cNvSpPr txBox="1"/>
          <p:nvPr/>
        </p:nvSpPr>
        <p:spPr>
          <a:xfrm>
            <a:off x="1143000" y="2417619"/>
            <a:ext cx="7391400" cy="427746"/>
          </a:xfrm>
          <a:prstGeom prst="rect">
            <a:avLst/>
          </a:prstGeom>
          <a:noFill/>
        </p:spPr>
        <p:txBody>
          <a:bodyPr wrap="square" rtlCol="0">
            <a:spAutoFit/>
          </a:bodyPr>
          <a:lstStyle/>
          <a:p>
            <a:r>
              <a:rPr lang="sr-Latn-CS">
                <a:solidFill>
                  <a:srgbClr val="00004C"/>
                </a:solidFill>
              </a:rPr>
              <a:t>– povezao rešavanje inženjerskih i matematičkih problema.</a:t>
            </a:r>
            <a:endParaRPr lang="en-US">
              <a:solidFill>
                <a:srgbClr val="00004C"/>
              </a:solidFill>
            </a:endParaRPr>
          </a:p>
        </p:txBody>
      </p:sp>
      <p:sp>
        <p:nvSpPr>
          <p:cNvPr id="7" name="TextBox 6"/>
          <p:cNvSpPr txBox="1"/>
          <p:nvPr/>
        </p:nvSpPr>
        <p:spPr>
          <a:xfrm>
            <a:off x="1143000" y="3048000"/>
            <a:ext cx="7391400" cy="427746"/>
          </a:xfrm>
          <a:prstGeom prst="rect">
            <a:avLst/>
          </a:prstGeom>
          <a:noFill/>
        </p:spPr>
        <p:txBody>
          <a:bodyPr wrap="square" rtlCol="0">
            <a:spAutoFit/>
          </a:bodyPr>
          <a:lstStyle/>
          <a:p>
            <a:r>
              <a:rPr lang="sr-Latn-CS">
                <a:solidFill>
                  <a:srgbClr val="00004C"/>
                </a:solidFill>
              </a:rPr>
              <a:t>– </a:t>
            </a:r>
            <a:r>
              <a:rPr lang="en-US">
                <a:solidFill>
                  <a:srgbClr val="00004C"/>
                </a:solidFill>
              </a:rPr>
              <a:t>Vejbulova raspodela</a:t>
            </a:r>
          </a:p>
        </p:txBody>
      </p:sp>
    </p:spTree>
    <p:extLst>
      <p:ext uri="{BB962C8B-B14F-4D97-AF65-F5344CB8AC3E}">
        <p14:creationId xmlns:p14="http://schemas.microsoft.com/office/powerpoint/2010/main" val="2451427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7" presetClass="entr" presetSubtype="0" fill="hold" grpId="0" nodeType="afterEffect">
                                  <p:stCondLst>
                                    <p:cond delay="7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10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23067"/>
            <a:ext cx="8686800" cy="5601533"/>
          </a:xfrm>
          <a:prstGeom prst="rect">
            <a:avLst/>
          </a:prstGeom>
          <a:noFill/>
        </p:spPr>
        <p:txBody>
          <a:bodyPr wrap="square" rtlCol="0">
            <a:spAutoFit/>
          </a:bodyPr>
          <a:lstStyle/>
          <a:p>
            <a:r>
              <a:rPr lang="sr-Latn-RS">
                <a:solidFill>
                  <a:srgbClr val="00004C"/>
                </a:solidFill>
              </a:rPr>
              <a:t>U toku leta vrednosti koje se očitavaju na brzinomerima kapetana i kopilota se upoređuju.</a:t>
            </a:r>
          </a:p>
          <a:p>
            <a:pPr marL="342900" indent="-342900">
              <a:buClrTx/>
              <a:buFont typeface="Symbol" panose="05050102010706020507" pitchFamily="18" charset="2"/>
              <a:buChar char="-"/>
            </a:pPr>
            <a:r>
              <a:rPr lang="sr-Latn-RS">
                <a:solidFill>
                  <a:srgbClr val="00004C"/>
                </a:solidFill>
              </a:rPr>
              <a:t>Brzinomeri su ispravni ukoliko je razlika u vrednostima koje se očitavaju na brzinomerima manja od maksimalne dozvoljene vrednosti. </a:t>
            </a:r>
          </a:p>
          <a:p>
            <a:pPr marL="342900" indent="-342900">
              <a:buClrTx/>
              <a:buFont typeface="Symbol" panose="05050102010706020507" pitchFamily="18" charset="2"/>
              <a:buChar char="-"/>
            </a:pPr>
            <a:r>
              <a:rPr lang="sr-Latn-RS">
                <a:solidFill>
                  <a:srgbClr val="00004C"/>
                </a:solidFill>
              </a:rPr>
              <a:t>Brzinomer je u stanju otkaza - razlika između vrednosti koje su očitane na brzinomerima kapetana i kopilota je veća od maksimalne dozvoljene vrednosti</a:t>
            </a:r>
          </a:p>
          <a:p>
            <a:pPr marL="800100" lvl="1" indent="-342900">
              <a:lnSpc>
                <a:spcPct val="100000"/>
              </a:lnSpc>
              <a:buClrTx/>
              <a:buFont typeface="Symbol" panose="05050102010706020507" pitchFamily="18" charset="2"/>
              <a:buChar char="-"/>
            </a:pPr>
            <a:r>
              <a:rPr lang="sr-Latn-RS">
                <a:solidFill>
                  <a:srgbClr val="00004C"/>
                </a:solidFill>
              </a:rPr>
              <a:t>U ovom slučaju se obe očitane vrednosti porede sa vrednošću koja se očitava na pomoćnom brzinomeru. </a:t>
            </a:r>
          </a:p>
          <a:p>
            <a:pPr marL="800100" lvl="1" indent="-342900">
              <a:lnSpc>
                <a:spcPct val="100000"/>
              </a:lnSpc>
              <a:buClrTx/>
              <a:buFont typeface="Symbol" panose="05050102010706020507" pitchFamily="18" charset="2"/>
              <a:buChar char="-"/>
            </a:pPr>
            <a:r>
              <a:rPr lang="sr-Latn-RS">
                <a:solidFill>
                  <a:srgbClr val="00004C"/>
                </a:solidFill>
              </a:rPr>
              <a:t>Brzinomer je u otkazu ukoliko je razlika u vrednosti koja je na njemu očitana i vrednosti koja je očitana na pomoćnom brzinomeru veća od maksimalne dozvoljene vrednosti.</a:t>
            </a:r>
          </a:p>
          <a:p>
            <a:pPr marL="800100" lvl="1" indent="-342900">
              <a:lnSpc>
                <a:spcPct val="100000"/>
              </a:lnSpc>
              <a:buClrTx/>
              <a:buFont typeface="Symbol" panose="05050102010706020507" pitchFamily="18" charset="2"/>
              <a:buChar char="-"/>
            </a:pPr>
            <a:r>
              <a:rPr lang="sr-Latn-RS">
                <a:solidFill>
                  <a:srgbClr val="00004C"/>
                </a:solidFill>
              </a:rPr>
              <a:t>Nedostatak ovakvog pristupa - mogućnost da su oba brzinomera u stanju otkaza i da pokazuju istu vrednost. Ovakav slučaj se može javiti u slučaju zaleđivanja.</a:t>
            </a:r>
          </a:p>
        </p:txBody>
      </p:sp>
    </p:spTree>
    <p:extLst>
      <p:ext uri="{BB962C8B-B14F-4D97-AF65-F5344CB8AC3E}">
        <p14:creationId xmlns:p14="http://schemas.microsoft.com/office/powerpoint/2010/main" val="2604265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20054"/>
            <a:ext cx="8534400" cy="1754326"/>
          </a:xfrm>
          <a:prstGeom prst="rect">
            <a:avLst/>
          </a:prstGeom>
          <a:noFill/>
        </p:spPr>
        <p:txBody>
          <a:bodyPr wrap="square" rtlCol="0">
            <a:spAutoFit/>
          </a:bodyPr>
          <a:lstStyle/>
          <a:p>
            <a:r>
              <a:rPr lang="sr-Latn-RS">
                <a:solidFill>
                  <a:srgbClr val="00004C"/>
                </a:solidFill>
              </a:rPr>
              <a:t>Modeliranje - aviobrzinomer:</a:t>
            </a:r>
          </a:p>
          <a:p>
            <a:pPr marL="342900" indent="-342900">
              <a:buClrTx/>
              <a:buFont typeface="Symbol" panose="05050102010706020507" pitchFamily="18" charset="2"/>
              <a:buChar char="-"/>
            </a:pPr>
            <a:r>
              <a:rPr lang="sr-Latn-RS">
                <a:solidFill>
                  <a:srgbClr val="00004C"/>
                </a:solidFill>
              </a:rPr>
              <a:t>brzinomeri kapetana i kopilota su vezani </a:t>
            </a:r>
            <a:r>
              <a:rPr lang="sr-Latn-RS" i="1">
                <a:solidFill>
                  <a:srgbClr val="00004C"/>
                </a:solidFill>
              </a:rPr>
              <a:t>paralelnom</a:t>
            </a:r>
            <a:r>
              <a:rPr lang="sr-Latn-RS">
                <a:solidFill>
                  <a:srgbClr val="00004C"/>
                </a:solidFill>
              </a:rPr>
              <a:t> vezom,</a:t>
            </a:r>
          </a:p>
          <a:p>
            <a:pPr marL="342900" indent="-342900">
              <a:buClrTx/>
              <a:buFont typeface="Symbol" panose="05050102010706020507" pitchFamily="18" charset="2"/>
              <a:buChar char="-"/>
            </a:pPr>
            <a:r>
              <a:rPr lang="sr-Latn-RS">
                <a:solidFill>
                  <a:srgbClr val="00004C"/>
                </a:solidFill>
              </a:rPr>
              <a:t>pomoćni brzinomer je </a:t>
            </a:r>
            <a:r>
              <a:rPr lang="sr-Latn-RS" i="1">
                <a:solidFill>
                  <a:srgbClr val="00004C"/>
                </a:solidFill>
              </a:rPr>
              <a:t>pasivnom paralelnom </a:t>
            </a:r>
            <a:r>
              <a:rPr lang="sr-Latn-RS">
                <a:solidFill>
                  <a:srgbClr val="00004C"/>
                </a:solidFill>
              </a:rPr>
              <a:t>vezom vezan sa brzinomerima kapetana i kopilota.</a:t>
            </a:r>
          </a:p>
        </p:txBody>
      </p:sp>
    </p:spTree>
    <p:extLst>
      <p:ext uri="{BB962C8B-B14F-4D97-AF65-F5344CB8AC3E}">
        <p14:creationId xmlns:p14="http://schemas.microsoft.com/office/powerpoint/2010/main" val="3678275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600200" y="1143000"/>
            <a:ext cx="57150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r-Latn-RS" sz="3600" kern="10">
                <a:solidFill>
                  <a:srgbClr val="3B347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Uticaj održavanja na pouzdanost</a:t>
            </a:r>
          </a:p>
        </p:txBody>
      </p:sp>
      <p:sp>
        <p:nvSpPr>
          <p:cNvPr id="3" name="TextBox 2"/>
          <p:cNvSpPr txBox="1"/>
          <p:nvPr/>
        </p:nvSpPr>
        <p:spPr>
          <a:xfrm>
            <a:off x="228600" y="2291477"/>
            <a:ext cx="8534400" cy="2585323"/>
          </a:xfrm>
          <a:prstGeom prst="rect">
            <a:avLst/>
          </a:prstGeom>
          <a:noFill/>
        </p:spPr>
        <p:txBody>
          <a:bodyPr wrap="square" rtlCol="0">
            <a:spAutoFit/>
          </a:bodyPr>
          <a:lstStyle/>
          <a:p>
            <a:r>
              <a:rPr lang="en-US">
                <a:solidFill>
                  <a:srgbClr val="00004C"/>
                </a:solidFill>
              </a:rPr>
              <a:t>Održavanje čini skup aktivnosti kojima se obezbeđuje da performanse elemenata, sklopova ili transportnih sredstava budu u unapred određenim granicama.</a:t>
            </a:r>
            <a:endParaRPr lang="sr-Latn-RS">
              <a:solidFill>
                <a:srgbClr val="00004C"/>
              </a:solidFill>
            </a:endParaRPr>
          </a:p>
          <a:p>
            <a:r>
              <a:rPr lang="en-US">
                <a:solidFill>
                  <a:srgbClr val="00004C"/>
                </a:solidFill>
              </a:rPr>
              <a:t>Osnovni tipovi održavanja su</a:t>
            </a:r>
            <a:r>
              <a:rPr lang="sr-Latn-RS">
                <a:solidFill>
                  <a:srgbClr val="00004C"/>
                </a:solidFill>
              </a:rPr>
              <a:t>:</a:t>
            </a:r>
          </a:p>
          <a:p>
            <a:pPr marL="342900" indent="-342900">
              <a:buClrTx/>
              <a:buFont typeface="Wingdings" panose="05000000000000000000" pitchFamily="2" charset="2"/>
              <a:buChar char="q"/>
            </a:pPr>
            <a:r>
              <a:rPr lang="en-US">
                <a:solidFill>
                  <a:srgbClr val="00004C"/>
                </a:solidFill>
              </a:rPr>
              <a:t>korektivno i</a:t>
            </a:r>
            <a:endParaRPr lang="sr-Latn-RS">
              <a:solidFill>
                <a:srgbClr val="00004C"/>
              </a:solidFill>
            </a:endParaRPr>
          </a:p>
          <a:p>
            <a:pPr marL="342900" indent="-342900">
              <a:buClrTx/>
              <a:buFont typeface="Wingdings" panose="05000000000000000000" pitchFamily="2" charset="2"/>
              <a:buChar char="q"/>
            </a:pPr>
            <a:r>
              <a:rPr lang="en-US">
                <a:solidFill>
                  <a:srgbClr val="00004C"/>
                </a:solidFill>
              </a:rPr>
              <a:t>preventivno održavanje.</a:t>
            </a:r>
            <a:endParaRPr lang="sr-Latn-RS">
              <a:solidFill>
                <a:srgbClr val="00004C"/>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3636931"/>
            <a:ext cx="4283964" cy="2662315"/>
          </a:xfrm>
          <a:prstGeom prst="rect">
            <a:avLst/>
          </a:prstGeom>
        </p:spPr>
      </p:pic>
      <p:sp>
        <p:nvSpPr>
          <p:cNvPr id="5" name="TextBox 4"/>
          <p:cNvSpPr txBox="1"/>
          <p:nvPr/>
        </p:nvSpPr>
        <p:spPr>
          <a:xfrm>
            <a:off x="913512" y="5638800"/>
            <a:ext cx="3506088" cy="646331"/>
          </a:xfrm>
          <a:prstGeom prst="rect">
            <a:avLst/>
          </a:prstGeom>
          <a:noFill/>
        </p:spPr>
        <p:txBody>
          <a:bodyPr wrap="none" rtlCol="0">
            <a:spAutoFit/>
          </a:bodyPr>
          <a:lstStyle/>
          <a:p>
            <a:pPr algn="r">
              <a:lnSpc>
                <a:spcPct val="100000"/>
              </a:lnSpc>
              <a:spcBef>
                <a:spcPts val="0"/>
              </a:spcBef>
            </a:pPr>
            <a:r>
              <a:rPr lang="sr-Latn-CS" sz="1800" i="1">
                <a:solidFill>
                  <a:srgbClr val="00004C"/>
                </a:solidFill>
              </a:rPr>
              <a:t>Uticaj preventivnog i korektivnog</a:t>
            </a:r>
            <a:endParaRPr lang="en-US" sz="1800" i="1">
              <a:solidFill>
                <a:srgbClr val="00004C"/>
              </a:solidFill>
            </a:endParaRPr>
          </a:p>
          <a:p>
            <a:pPr algn="r">
              <a:lnSpc>
                <a:spcPct val="100000"/>
              </a:lnSpc>
              <a:spcBef>
                <a:spcPts val="0"/>
              </a:spcBef>
            </a:pPr>
            <a:r>
              <a:rPr lang="sr-Latn-CS" sz="1800" i="1">
                <a:solidFill>
                  <a:srgbClr val="00004C"/>
                </a:solidFill>
              </a:rPr>
              <a:t>održavanja na pouzdanost</a:t>
            </a:r>
            <a:endParaRPr lang="sr-Latn-RS" sz="1800" i="1">
              <a:solidFill>
                <a:srgbClr val="00004C"/>
              </a:solidFill>
            </a:endParaRPr>
          </a:p>
        </p:txBody>
      </p:sp>
    </p:spTree>
    <p:extLst>
      <p:ext uri="{BB962C8B-B14F-4D97-AF65-F5344CB8AC3E}">
        <p14:creationId xmlns:p14="http://schemas.microsoft.com/office/powerpoint/2010/main" val="114419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73898"/>
            <a:ext cx="3429000" cy="1455102"/>
          </a:xfrm>
          <a:prstGeom prst="rect">
            <a:avLst/>
          </a:prstGeom>
          <a:noFill/>
        </p:spPr>
        <p:txBody>
          <a:bodyPr wrap="none">
            <a:prstTxWarp prst="textChevronInverted">
              <a:avLst/>
            </a:prstTxWarp>
            <a:spAutoFit/>
            <a:scene3d>
              <a:camera prst="orthographicFront">
                <a:rot lat="0" lon="21299999" rev="0"/>
              </a:camera>
              <a:lightRig rig="threePt" dir="t"/>
            </a:scene3d>
          </a:bodyPr>
          <a:lstStyle/>
          <a:p>
            <a:pPr algn="ctr">
              <a:defRPr/>
            </a:pPr>
            <a:r>
              <a:rPr lang="sr-Latn-R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rPr>
              <a:t>Pitanja?</a:t>
            </a:r>
            <a:endParaRPr lang="en-U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4876800" y="3810000"/>
            <a:ext cx="3657600" cy="1452265"/>
          </a:xfrm>
          <a:prstGeom prst="rect">
            <a:avLst/>
          </a:prstGeom>
          <a:noFill/>
        </p:spPr>
        <p:txBody>
          <a:bodyPr wrap="none">
            <a:prstTxWarp prst="textCascadeDown">
              <a:avLst/>
            </a:prstTxWarp>
            <a:spAutoFit/>
          </a:bodyPr>
          <a:lstStyle/>
          <a:p>
            <a:pPr>
              <a:defRPr/>
            </a:pPr>
            <a:r>
              <a:rPr lang="sr-Latn-R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Hvala na pažnji!</a:t>
            </a:r>
            <a:endParaRPr lang="en-U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ka 01-01.tif"/>
          <p:cNvPicPr>
            <a:picLocks noChangeAspect="1"/>
          </p:cNvPicPr>
          <p:nvPr/>
        </p:nvPicPr>
        <p:blipFill>
          <a:blip r:embed="rId2" cstate="print"/>
          <a:stretch>
            <a:fillRect/>
          </a:stretch>
        </p:blipFill>
        <p:spPr>
          <a:xfrm>
            <a:off x="1825411" y="762000"/>
            <a:ext cx="5565990" cy="3025162"/>
          </a:xfrm>
          <a:prstGeom prst="rect">
            <a:avLst/>
          </a:prstGeom>
        </p:spPr>
      </p:pic>
      <p:sp>
        <p:nvSpPr>
          <p:cNvPr id="3" name="TextBox 2"/>
          <p:cNvSpPr txBox="1"/>
          <p:nvPr/>
        </p:nvSpPr>
        <p:spPr>
          <a:xfrm>
            <a:off x="304800" y="3962400"/>
            <a:ext cx="8458200" cy="2308324"/>
          </a:xfrm>
          <a:prstGeom prst="rect">
            <a:avLst/>
          </a:prstGeom>
          <a:noFill/>
        </p:spPr>
        <p:txBody>
          <a:bodyPr wrap="square" rtlCol="0">
            <a:spAutoFit/>
          </a:bodyPr>
          <a:lstStyle/>
          <a:p>
            <a:r>
              <a:rPr lang="sr-Latn-CS">
                <a:solidFill>
                  <a:srgbClr val="00004C"/>
                </a:solidFill>
              </a:rPr>
              <a:t>Pouzdanost predstavlja ulaznu veličinu koja se zadaje na početku procesa projektovanja. Njena zadata vrednost je određena kako željama kupaca tako i željama proizvođača</a:t>
            </a:r>
            <a:r>
              <a:rPr lang="en-US">
                <a:solidFill>
                  <a:srgbClr val="00004C"/>
                </a:solidFill>
              </a:rPr>
              <a:t>.</a:t>
            </a:r>
          </a:p>
          <a:p>
            <a:endParaRPr lang="sr-Latn-CS" sz="1200">
              <a:solidFill>
                <a:srgbClr val="00004C"/>
              </a:solidFill>
            </a:endParaRPr>
          </a:p>
          <a:p>
            <a:r>
              <a:rPr lang="en-US">
                <a:solidFill>
                  <a:srgbClr val="00004C"/>
                </a:solidFill>
              </a:rPr>
              <a:t>P</a:t>
            </a:r>
            <a:r>
              <a:rPr lang="sr-Latn-CS">
                <a:solidFill>
                  <a:srgbClr val="00004C"/>
                </a:solidFill>
              </a:rPr>
              <a:t>ouzdanost se sa najmanjom greškom može odrediti tek tokom eksploatacije.</a:t>
            </a:r>
            <a:endParaRPr lang="en-US">
              <a:solidFill>
                <a:srgbClr val="00004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2677336" cy="494751"/>
          </a:xfrm>
          <a:prstGeom prst="rect">
            <a:avLst/>
          </a:prstGeom>
          <a:noFill/>
        </p:spPr>
        <p:txBody>
          <a:bodyPr wrap="none" rtlCol="0">
            <a:spAutoFit/>
          </a:bodyPr>
          <a:lstStyle/>
          <a:p>
            <a:r>
              <a:rPr lang="sr-Latn-CS" sz="2400" b="1">
                <a:solidFill>
                  <a:srgbClr val="00004C"/>
                </a:solidFill>
              </a:rPr>
              <a:t>Osnovni pojmovi</a:t>
            </a:r>
            <a:endParaRPr lang="en-US" sz="2400" b="1">
              <a:solidFill>
                <a:srgbClr val="00004C"/>
              </a:solidFill>
            </a:endParaRPr>
          </a:p>
        </p:txBody>
      </p:sp>
      <p:sp>
        <p:nvSpPr>
          <p:cNvPr id="3" name="TextBox 2"/>
          <p:cNvSpPr txBox="1"/>
          <p:nvPr/>
        </p:nvSpPr>
        <p:spPr>
          <a:xfrm>
            <a:off x="304800" y="2133600"/>
            <a:ext cx="8382000" cy="3693319"/>
          </a:xfrm>
          <a:prstGeom prst="rect">
            <a:avLst/>
          </a:prstGeom>
          <a:noFill/>
        </p:spPr>
        <p:txBody>
          <a:bodyPr wrap="square" rtlCol="0">
            <a:spAutoFit/>
          </a:bodyPr>
          <a:lstStyle/>
          <a:p>
            <a:r>
              <a:rPr lang="sr-Latn-CS" b="1">
                <a:solidFill>
                  <a:srgbClr val="00004C"/>
                </a:solidFill>
              </a:rPr>
              <a:t>Otkaz predstavlja delimični ili potpuni gubitak radne sposobnosti analiziranog sistema.</a:t>
            </a:r>
          </a:p>
          <a:p>
            <a:endParaRPr lang="en-US">
              <a:solidFill>
                <a:srgbClr val="00004C"/>
              </a:solidFill>
            </a:endParaRPr>
          </a:p>
          <a:p>
            <a:r>
              <a:rPr lang="sr-Latn-CS">
                <a:solidFill>
                  <a:srgbClr val="00004C"/>
                </a:solidFill>
              </a:rPr>
              <a:t>Ukoliko se projektovanjem, proizvodnjom i montažom analiziranog sistema zadovolje svi uslovi propisani </a:t>
            </a:r>
            <a:r>
              <a:rPr lang="sr-Latn-CS" b="1">
                <a:solidFill>
                  <a:srgbClr val="00004C"/>
                </a:solidFill>
              </a:rPr>
              <a:t>važećim standardima i preporukama</a:t>
            </a:r>
            <a:r>
              <a:rPr lang="sr-Latn-CS">
                <a:solidFill>
                  <a:srgbClr val="00004C"/>
                </a:solidFill>
              </a:rPr>
              <a:t> tada se pojava otkaza analiziranog sistema može smatrati </a:t>
            </a:r>
            <a:r>
              <a:rPr lang="sr-Latn-CS" b="1">
                <a:solidFill>
                  <a:srgbClr val="00004C"/>
                </a:solidFill>
              </a:rPr>
              <a:t>slučajnom veličinom</a:t>
            </a:r>
            <a:r>
              <a:rPr lang="sr-Latn-CS">
                <a:solidFill>
                  <a:srgbClr val="00004C"/>
                </a:solidFill>
              </a:rPr>
              <a:t>.</a:t>
            </a:r>
            <a:endParaRPr lang="en-US">
              <a:solidFill>
                <a:srgbClr val="00004C"/>
              </a:solidFill>
            </a:endParaRPr>
          </a:p>
          <a:p>
            <a:r>
              <a:rPr lang="sr-Latn-CS">
                <a:solidFill>
                  <a:srgbClr val="00004C"/>
                </a:solidFill>
              </a:rPr>
              <a:t>Zahvaljući tome se problem pouzdanosti rešava primenom teorije verovatnoće.</a:t>
            </a:r>
            <a:endParaRPr lang="en-US">
              <a:solidFill>
                <a:srgbClr val="00004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47800"/>
            <a:ext cx="8534400" cy="3323987"/>
          </a:xfrm>
          <a:prstGeom prst="rect">
            <a:avLst/>
          </a:prstGeom>
          <a:noFill/>
        </p:spPr>
        <p:txBody>
          <a:bodyPr wrap="square" rtlCol="0">
            <a:spAutoFit/>
          </a:bodyPr>
          <a:lstStyle/>
          <a:p>
            <a:r>
              <a:rPr lang="sr-Latn-CS">
                <a:solidFill>
                  <a:srgbClr val="00004C"/>
                </a:solidFill>
              </a:rPr>
              <a:t>Pouzdanost (</a:t>
            </a:r>
            <a:r>
              <a:rPr lang="sr-Latn-CS" i="1">
                <a:solidFill>
                  <a:srgbClr val="00004C"/>
                </a:solidFill>
              </a:rPr>
              <a:t>R</a:t>
            </a:r>
            <a:r>
              <a:rPr lang="sr-Latn-CS">
                <a:solidFill>
                  <a:srgbClr val="00004C"/>
                </a:solidFill>
              </a:rPr>
              <a:t>(</a:t>
            </a:r>
            <a:r>
              <a:rPr lang="sr-Latn-CS" i="1">
                <a:solidFill>
                  <a:srgbClr val="00004C"/>
                </a:solidFill>
              </a:rPr>
              <a:t>t</a:t>
            </a:r>
            <a:r>
              <a:rPr lang="sr-Latn-CS">
                <a:solidFill>
                  <a:srgbClr val="00004C"/>
                </a:solidFill>
              </a:rPr>
              <a:t>)) definiše se kao verovatnoća da u toku vremenskog intervala  </a:t>
            </a:r>
            <a:r>
              <a:rPr lang="sr-Latn-CS" i="1">
                <a:solidFill>
                  <a:srgbClr val="00004C"/>
                </a:solidFill>
              </a:rPr>
              <a:t>t</a:t>
            </a:r>
            <a:r>
              <a:rPr lang="sr-Latn-CS">
                <a:solidFill>
                  <a:srgbClr val="00004C"/>
                </a:solidFill>
              </a:rPr>
              <a:t>  neće doći do pojave otkaza.</a:t>
            </a:r>
            <a:endParaRPr lang="en-US">
              <a:solidFill>
                <a:srgbClr val="00004C"/>
              </a:solidFill>
            </a:endParaRPr>
          </a:p>
          <a:p>
            <a:endParaRPr lang="sr-Latn-CS">
              <a:solidFill>
                <a:srgbClr val="00004C"/>
              </a:solidFill>
            </a:endParaRPr>
          </a:p>
          <a:p>
            <a:r>
              <a:rPr lang="sr-Latn-CS">
                <a:solidFill>
                  <a:srgbClr val="00004C"/>
                </a:solidFill>
              </a:rPr>
              <a:t>Nepouzdanost, tj. funkcija raspodele otkaza (</a:t>
            </a:r>
            <a:r>
              <a:rPr lang="sr-Latn-CS" i="1">
                <a:solidFill>
                  <a:srgbClr val="00004C"/>
                </a:solidFill>
              </a:rPr>
              <a:t>F</a:t>
            </a:r>
            <a:r>
              <a:rPr lang="sr-Latn-CS">
                <a:solidFill>
                  <a:srgbClr val="00004C"/>
                </a:solidFill>
              </a:rPr>
              <a:t>(</a:t>
            </a:r>
            <a:r>
              <a:rPr lang="sr-Latn-CS" i="1">
                <a:solidFill>
                  <a:srgbClr val="00004C"/>
                </a:solidFill>
              </a:rPr>
              <a:t>t</a:t>
            </a:r>
            <a:r>
              <a:rPr lang="sr-Latn-CS">
                <a:solidFill>
                  <a:srgbClr val="00004C"/>
                </a:solidFill>
              </a:rPr>
              <a:t>)) definiše se kao verovatnoća da će u toku vremenskog intervala  </a:t>
            </a:r>
            <a:r>
              <a:rPr lang="sr-Latn-CS" i="1">
                <a:solidFill>
                  <a:srgbClr val="00004C"/>
                </a:solidFill>
              </a:rPr>
              <a:t>t</a:t>
            </a:r>
            <a:r>
              <a:rPr lang="sr-Latn-CS">
                <a:solidFill>
                  <a:srgbClr val="00004C"/>
                </a:solidFill>
              </a:rPr>
              <a:t>  doći do pojave otkaza.</a:t>
            </a:r>
            <a:endParaRPr lang="en-US">
              <a:solidFill>
                <a:srgbClr val="00004C"/>
              </a:solidFill>
            </a:endParaRPr>
          </a:p>
          <a:p>
            <a:endParaRPr lang="en-US">
              <a:solidFill>
                <a:srgbClr val="00004C"/>
              </a:solidFill>
            </a:endParaRPr>
          </a:p>
          <a:p>
            <a:pPr algn="ctr"/>
            <a:r>
              <a:rPr lang="en-US" sz="3200" b="1" i="1">
                <a:solidFill>
                  <a:srgbClr val="00004C"/>
                </a:solidFill>
              </a:rPr>
              <a:t>R(t)</a:t>
            </a:r>
            <a:r>
              <a:rPr lang="en-US" sz="3200" b="1">
                <a:solidFill>
                  <a:srgbClr val="00004C"/>
                </a:solidFill>
              </a:rPr>
              <a:t>+</a:t>
            </a:r>
            <a:r>
              <a:rPr lang="en-US" sz="3200" b="1" i="1">
                <a:solidFill>
                  <a:srgbClr val="00004C"/>
                </a:solidFill>
              </a:rPr>
              <a:t>F(t)</a:t>
            </a:r>
            <a:r>
              <a:rPr lang="en-US" sz="3200" b="1">
                <a:solidFill>
                  <a:srgbClr val="00004C"/>
                </a:solidFill>
              </a:rPr>
              <a:t>=1</a:t>
            </a:r>
            <a:r>
              <a:rPr lang="sr-Latn-CS" sz="3200">
                <a:solidFill>
                  <a:srgbClr val="00004C"/>
                </a:solidFill>
              </a:rPr>
              <a:t> </a:t>
            </a:r>
            <a:endParaRPr lang="en-US" sz="3200">
              <a:solidFill>
                <a:srgbClr val="00004C"/>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95400"/>
            <a:ext cx="8458200" cy="427746"/>
          </a:xfrm>
          <a:prstGeom prst="rect">
            <a:avLst/>
          </a:prstGeom>
          <a:noFill/>
        </p:spPr>
        <p:txBody>
          <a:bodyPr wrap="square" rtlCol="0">
            <a:spAutoFit/>
          </a:bodyPr>
          <a:lstStyle/>
          <a:p>
            <a:r>
              <a:rPr lang="sr-Latn-CS">
                <a:solidFill>
                  <a:srgbClr val="00004C"/>
                </a:solidFill>
              </a:rPr>
              <a:t>Gustina pojave otkaza:</a:t>
            </a:r>
            <a:endParaRPr lang="en-US">
              <a:solidFill>
                <a:srgbClr val="00004C"/>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793" name="Object 1"/>
          <p:cNvGraphicFramePr>
            <a:graphicFrameLocks noChangeAspect="1"/>
          </p:cNvGraphicFramePr>
          <p:nvPr/>
        </p:nvGraphicFramePr>
        <p:xfrm>
          <a:off x="1600200" y="1981200"/>
          <a:ext cx="1919288" cy="923925"/>
        </p:xfrm>
        <a:graphic>
          <a:graphicData uri="http://schemas.openxmlformats.org/presentationml/2006/ole">
            <mc:AlternateContent xmlns:mc="http://schemas.openxmlformats.org/markup-compatibility/2006">
              <mc:Choice xmlns:v="urn:schemas-microsoft-com:vml" Requires="v">
                <p:oleObj spid="_x0000_s33935" name="Equation" r:id="rId2" imgW="774364" imgH="368140" progId="Equation.3">
                  <p:embed/>
                </p:oleObj>
              </mc:Choice>
              <mc:Fallback>
                <p:oleObj name="Equation" r:id="rId2" imgW="774364" imgH="368140" progId="Equation.3">
                  <p:embed/>
                  <p:pic>
                    <p:nvPicPr>
                      <p:cNvPr id="0" name="Picture 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81200"/>
                        <a:ext cx="1919288"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795" name="Object 3"/>
          <p:cNvGraphicFramePr>
            <a:graphicFrameLocks noChangeAspect="1"/>
          </p:cNvGraphicFramePr>
          <p:nvPr/>
        </p:nvGraphicFramePr>
        <p:xfrm>
          <a:off x="1600200" y="3657600"/>
          <a:ext cx="2157413" cy="920750"/>
        </p:xfrm>
        <a:graphic>
          <a:graphicData uri="http://schemas.openxmlformats.org/presentationml/2006/ole">
            <mc:AlternateContent xmlns:mc="http://schemas.openxmlformats.org/markup-compatibility/2006">
              <mc:Choice xmlns:v="urn:schemas-microsoft-com:vml" Requires="v">
                <p:oleObj spid="_x0000_s33936" name="Equation" r:id="rId4" imgW="863225" imgH="368140" progId="Equation.3">
                  <p:embed/>
                </p:oleObj>
              </mc:Choice>
              <mc:Fallback>
                <p:oleObj name="Equation" r:id="rId4" imgW="863225" imgH="368140" progId="Equation.3">
                  <p:embed/>
                  <p:pic>
                    <p:nvPicPr>
                      <p:cNvPr id="0" name="Picture 1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657600"/>
                        <a:ext cx="2157413"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bwMode="auto">
          <a:xfrm rot="5400000">
            <a:off x="2286794" y="3352800"/>
            <a:ext cx="761206" cy="794"/>
          </a:xfrm>
          <a:prstGeom prst="straightConnector1">
            <a:avLst/>
          </a:prstGeom>
          <a:noFill/>
          <a:ln w="28575" cap="flat" cmpd="sng" algn="ctr">
            <a:solidFill>
              <a:srgbClr val="000000"/>
            </a:solidFill>
            <a:prstDash val="solid"/>
            <a:round/>
            <a:headEnd type="none" w="med" len="med"/>
            <a:tailEnd type="arrow"/>
          </a:ln>
          <a:effectLst/>
        </p:spPr>
      </p:cxnSp>
      <p:graphicFrame>
        <p:nvGraphicFramePr>
          <p:cNvPr id="33797" name="Object 5"/>
          <p:cNvGraphicFramePr>
            <a:graphicFrameLocks noChangeAspect="1"/>
          </p:cNvGraphicFramePr>
          <p:nvPr/>
        </p:nvGraphicFramePr>
        <p:xfrm>
          <a:off x="2743200" y="3124200"/>
          <a:ext cx="1709738" cy="384175"/>
        </p:xfrm>
        <a:graphic>
          <a:graphicData uri="http://schemas.openxmlformats.org/presentationml/2006/ole">
            <mc:AlternateContent xmlns:mc="http://schemas.openxmlformats.org/markup-compatibility/2006">
              <mc:Choice xmlns:v="urn:schemas-microsoft-com:vml" Requires="v">
                <p:oleObj spid="_x0000_s33937" name="Equation" r:id="rId6" imgW="850531" imgH="190417" progId="Equation.3">
                  <p:embed/>
                </p:oleObj>
              </mc:Choice>
              <mc:Fallback>
                <p:oleObj name="Equation" r:id="rId6" imgW="850531" imgH="190417" progId="Equation.3">
                  <p:embed/>
                  <p:pic>
                    <p:nvPicPr>
                      <p:cNvPr id="0" name="Picture 1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3124200"/>
                        <a:ext cx="1709738"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798" name="Object 6"/>
          <p:cNvGraphicFramePr>
            <a:graphicFrameLocks noChangeAspect="1"/>
          </p:cNvGraphicFramePr>
          <p:nvPr/>
        </p:nvGraphicFramePr>
        <p:xfrm>
          <a:off x="228600" y="5181600"/>
          <a:ext cx="5491163" cy="1047750"/>
        </p:xfrm>
        <a:graphic>
          <a:graphicData uri="http://schemas.openxmlformats.org/presentationml/2006/ole">
            <mc:AlternateContent xmlns:mc="http://schemas.openxmlformats.org/markup-compatibility/2006">
              <mc:Choice xmlns:v="urn:schemas-microsoft-com:vml" Requires="v">
                <p:oleObj spid="_x0000_s33938" name="Equation" r:id="rId8" imgW="2197100" imgH="419100" progId="Equation.3">
                  <p:embed/>
                </p:oleObj>
              </mc:Choice>
              <mc:Fallback>
                <p:oleObj name="Equation" r:id="rId8" imgW="2197100" imgH="419100" progId="Equation.3">
                  <p:embed/>
                  <p:pic>
                    <p:nvPicPr>
                      <p:cNvPr id="0" name="Picture 1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181600"/>
                        <a:ext cx="5491163"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Arrow Connector 13"/>
          <p:cNvCxnSpPr/>
          <p:nvPr/>
        </p:nvCxnSpPr>
        <p:spPr bwMode="auto">
          <a:xfrm rot="5400000">
            <a:off x="2286794" y="4876800"/>
            <a:ext cx="761206" cy="794"/>
          </a:xfrm>
          <a:prstGeom prst="straightConnector1">
            <a:avLst/>
          </a:prstGeom>
          <a:noFill/>
          <a:ln w="28575" cap="flat" cmpd="sng" algn="ctr">
            <a:solidFill>
              <a:srgbClr val="000000"/>
            </a:solidFill>
            <a:prstDash val="solid"/>
            <a:round/>
            <a:headEnd type="none" w="med" len="med"/>
            <a:tailEnd type="arrow"/>
          </a:ln>
          <a:effectLst/>
        </p:spPr>
      </p:cxnSp>
      <p:pic>
        <p:nvPicPr>
          <p:cNvPr id="15" name="Picture 14" descr="Slika 03-01.TIF"/>
          <p:cNvPicPr>
            <a:picLocks noChangeAspect="1"/>
          </p:cNvPicPr>
          <p:nvPr/>
        </p:nvPicPr>
        <p:blipFill>
          <a:blip r:embed="rId10" cstate="print"/>
          <a:stretch>
            <a:fillRect/>
          </a:stretch>
        </p:blipFill>
        <p:spPr>
          <a:xfrm>
            <a:off x="5334000" y="762000"/>
            <a:ext cx="3509211" cy="2133600"/>
          </a:xfrm>
          <a:prstGeom prst="rect">
            <a:avLst/>
          </a:prstGeom>
        </p:spPr>
      </p:pic>
      <p:sp>
        <p:nvSpPr>
          <p:cNvPr id="16" name="TextBox 15"/>
          <p:cNvSpPr txBox="1"/>
          <p:nvPr/>
        </p:nvSpPr>
        <p:spPr>
          <a:xfrm>
            <a:off x="5257800" y="3048000"/>
            <a:ext cx="3581400" cy="1938992"/>
          </a:xfrm>
          <a:prstGeom prst="rect">
            <a:avLst/>
          </a:prstGeom>
          <a:noFill/>
        </p:spPr>
        <p:txBody>
          <a:bodyPr wrap="square" rtlCol="0">
            <a:spAutoFit/>
          </a:bodyPr>
          <a:lstStyle/>
          <a:p>
            <a:pPr algn="r"/>
            <a:r>
              <a:rPr lang="sr-Latn-CS">
                <a:solidFill>
                  <a:srgbClr val="00004C"/>
                </a:solidFill>
              </a:rPr>
              <a:t>Pouzdanost u trenutku </a:t>
            </a:r>
            <a:r>
              <a:rPr lang="sr-Latn-CS" i="1">
                <a:solidFill>
                  <a:srgbClr val="00004C"/>
                </a:solidFill>
              </a:rPr>
              <a:t>t</a:t>
            </a:r>
            <a:r>
              <a:rPr lang="sr-Latn-CS" baseline="-25000">
                <a:solidFill>
                  <a:srgbClr val="00004C"/>
                </a:solidFill>
              </a:rPr>
              <a:t>1</a:t>
            </a:r>
            <a:r>
              <a:rPr lang="sr-Latn-CS">
                <a:solidFill>
                  <a:srgbClr val="00004C"/>
                </a:solidFill>
              </a:rPr>
              <a:t> u grafičkom smislu predstavlja površinu ispod krive </a:t>
            </a:r>
            <a:r>
              <a:rPr lang="sr-Latn-CS" i="1">
                <a:solidFill>
                  <a:srgbClr val="00004C"/>
                </a:solidFill>
              </a:rPr>
              <a:t>f</a:t>
            </a:r>
            <a:r>
              <a:rPr lang="sr-Latn-CS">
                <a:solidFill>
                  <a:srgbClr val="00004C"/>
                </a:solidFill>
              </a:rPr>
              <a:t>(</a:t>
            </a:r>
            <a:r>
              <a:rPr lang="sr-Latn-CS" i="1">
                <a:solidFill>
                  <a:srgbClr val="00004C"/>
                </a:solidFill>
              </a:rPr>
              <a:t>t</a:t>
            </a:r>
            <a:r>
              <a:rPr lang="sr-Latn-CS">
                <a:solidFill>
                  <a:srgbClr val="00004C"/>
                </a:solidFill>
              </a:rPr>
              <a:t>) i apcise u rasponu vremenskog intervala od </a:t>
            </a:r>
            <a:r>
              <a:rPr lang="sr-Latn-CS" i="1">
                <a:solidFill>
                  <a:srgbClr val="00004C"/>
                </a:solidFill>
              </a:rPr>
              <a:t>t</a:t>
            </a:r>
            <a:r>
              <a:rPr lang="sr-Latn-CS" baseline="-25000">
                <a:solidFill>
                  <a:srgbClr val="00004C"/>
                </a:solidFill>
              </a:rPr>
              <a:t>1</a:t>
            </a:r>
            <a:r>
              <a:rPr lang="sr-Latn-CS">
                <a:solidFill>
                  <a:srgbClr val="00004C"/>
                </a:solidFill>
              </a:rPr>
              <a:t> do </a:t>
            </a:r>
            <a:r>
              <a:rPr lang="sr-Latn-CS">
                <a:solidFill>
                  <a:srgbClr val="00004C"/>
                </a:solidFill>
                <a:sym typeface="Symbol"/>
              </a:rPr>
              <a:t></a:t>
            </a:r>
            <a:r>
              <a:rPr lang="sr-Latn-CS">
                <a:solidFill>
                  <a:srgbClr val="00004C"/>
                </a:solidFill>
              </a:rPr>
              <a:t>.</a:t>
            </a:r>
            <a:endParaRPr lang="en-US">
              <a:solidFill>
                <a:srgbClr val="00004C"/>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down)">
                                      <p:cBhvr>
                                        <p:cTn id="7" dur="500"/>
                                        <p:tgtEl>
                                          <p:spTgt spid="33797"/>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33795"/>
                                        </p:tgtEl>
                                        <p:attrNameLst>
                                          <p:attrName>style.visibility</p:attrName>
                                        </p:attrNameLst>
                                      </p:cBhvr>
                                      <p:to>
                                        <p:strVal val="visible"/>
                                      </p:to>
                                    </p:set>
                                    <p:animEffect transition="in" filter="box(in)">
                                      <p:cBhvr>
                                        <p:cTn id="15" dur="500"/>
                                        <p:tgtEl>
                                          <p:spTgt spid="3379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heckerboard(across)">
                                      <p:cBhvr>
                                        <p:cTn id="20" dur="500"/>
                                        <p:tgtEl>
                                          <p:spTgt spid="14"/>
                                        </p:tgtEl>
                                      </p:cBhvr>
                                    </p:animEffect>
                                  </p:childTnLst>
                                </p:cTn>
                              </p:par>
                              <p:par>
                                <p:cTn id="21" presetID="5" presetClass="entr" presetSubtype="10" fill="hold" nodeType="withEffect">
                                  <p:stCondLst>
                                    <p:cond delay="0"/>
                                  </p:stCondLst>
                                  <p:childTnLst>
                                    <p:set>
                                      <p:cBhvr>
                                        <p:cTn id="22" dur="1" fill="hold">
                                          <p:stCondLst>
                                            <p:cond delay="0"/>
                                          </p:stCondLst>
                                        </p:cTn>
                                        <p:tgtEl>
                                          <p:spTgt spid="33798"/>
                                        </p:tgtEl>
                                        <p:attrNameLst>
                                          <p:attrName>style.visibility</p:attrName>
                                        </p:attrNameLst>
                                      </p:cBhvr>
                                      <p:to>
                                        <p:strVal val="visible"/>
                                      </p:to>
                                    </p:set>
                                    <p:animEffect transition="in" filter="checkerboard(across)">
                                      <p:cBhvr>
                                        <p:cTn id="23" dur="500"/>
                                        <p:tgtEl>
                                          <p:spTgt spid="3379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1000"/>
                                        <p:tgtEl>
                                          <p:spTgt spid="1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ka 03-02a.TIF"/>
          <p:cNvPicPr>
            <a:picLocks noChangeAspect="1"/>
          </p:cNvPicPr>
          <p:nvPr/>
        </p:nvPicPr>
        <p:blipFill>
          <a:blip r:embed="rId2" cstate="print"/>
          <a:stretch>
            <a:fillRect/>
          </a:stretch>
        </p:blipFill>
        <p:spPr>
          <a:xfrm>
            <a:off x="1312164" y="1143000"/>
            <a:ext cx="2980944" cy="1563624"/>
          </a:xfrm>
          <a:prstGeom prst="rect">
            <a:avLst/>
          </a:prstGeom>
        </p:spPr>
      </p:pic>
      <p:pic>
        <p:nvPicPr>
          <p:cNvPr id="4" name="Picture 3" descr="Slika 03-02b.TIF"/>
          <p:cNvPicPr>
            <a:picLocks noChangeAspect="1"/>
          </p:cNvPicPr>
          <p:nvPr/>
        </p:nvPicPr>
        <p:blipFill>
          <a:blip r:embed="rId3" cstate="print"/>
          <a:stretch>
            <a:fillRect/>
          </a:stretch>
        </p:blipFill>
        <p:spPr>
          <a:xfrm>
            <a:off x="4741164" y="1066800"/>
            <a:ext cx="2880360" cy="1778508"/>
          </a:xfrm>
          <a:prstGeom prst="rect">
            <a:avLst/>
          </a:prstGeom>
        </p:spPr>
      </p:pic>
      <p:pic>
        <p:nvPicPr>
          <p:cNvPr id="5" name="Picture 4" descr="Slika 03-02c-d.TIF"/>
          <p:cNvPicPr>
            <a:picLocks noChangeAspect="1"/>
          </p:cNvPicPr>
          <p:nvPr/>
        </p:nvPicPr>
        <p:blipFill>
          <a:blip r:embed="rId4" cstate="print"/>
          <a:stretch>
            <a:fillRect/>
          </a:stretch>
        </p:blipFill>
        <p:spPr>
          <a:xfrm>
            <a:off x="1235964" y="3048000"/>
            <a:ext cx="6460236" cy="1787652"/>
          </a:xfrm>
          <a:prstGeom prst="rect">
            <a:avLst/>
          </a:prstGeom>
        </p:spPr>
      </p:pic>
      <p:sp>
        <p:nvSpPr>
          <p:cNvPr id="6" name="TextBox 5"/>
          <p:cNvSpPr txBox="1"/>
          <p:nvPr/>
        </p:nvSpPr>
        <p:spPr>
          <a:xfrm>
            <a:off x="1524000" y="5031938"/>
            <a:ext cx="5791200" cy="1172629"/>
          </a:xfrm>
          <a:prstGeom prst="rect">
            <a:avLst/>
          </a:prstGeom>
          <a:noFill/>
        </p:spPr>
        <p:txBody>
          <a:bodyPr wrap="square" rtlCol="0">
            <a:spAutoFit/>
          </a:bodyPr>
          <a:lstStyle/>
          <a:p>
            <a:pPr algn="ctr"/>
            <a:r>
              <a:rPr lang="sr-Latn-CS" sz="1800" i="1">
                <a:solidFill>
                  <a:srgbClr val="00004C"/>
                </a:solidFill>
              </a:rPr>
              <a:t>Grafici gustine pojave otkaza, nepo</a:t>
            </a:r>
            <a:r>
              <a:rPr lang="sr-Latn-RS" sz="1800" i="1">
                <a:solidFill>
                  <a:srgbClr val="00004C"/>
                </a:solidFill>
              </a:rPr>
              <a:t>uzdanosti</a:t>
            </a:r>
            <a:r>
              <a:rPr lang="sr-Latn-CS" sz="1800" i="1">
                <a:solidFill>
                  <a:srgbClr val="00004C"/>
                </a:solidFill>
              </a:rPr>
              <a:t> i pouzdanosti za slučaj menjačkog prenosnika</a:t>
            </a:r>
          </a:p>
          <a:p>
            <a:pPr algn="ctr"/>
            <a:r>
              <a:rPr lang="sr-Latn-CS" sz="1800" i="1">
                <a:solidFill>
                  <a:srgbClr val="00004C"/>
                </a:solidFill>
              </a:rPr>
              <a:t>(t – period eksploatacije, T – životni ciklus)</a:t>
            </a:r>
            <a:endParaRPr lang="en-US" sz="1800" i="1">
              <a:solidFill>
                <a:srgbClr val="00004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8458200" cy="427746"/>
          </a:xfrm>
          <a:prstGeom prst="rect">
            <a:avLst/>
          </a:prstGeom>
          <a:noFill/>
        </p:spPr>
        <p:txBody>
          <a:bodyPr wrap="square" rtlCol="0">
            <a:spAutoFit/>
          </a:bodyPr>
          <a:lstStyle/>
          <a:p>
            <a:r>
              <a:rPr lang="sr-Latn-CS">
                <a:solidFill>
                  <a:srgbClr val="00004C"/>
                </a:solidFill>
              </a:rPr>
              <a:t>Intenzitet otkaza:</a:t>
            </a:r>
            <a:endParaRPr lang="sr-Latn-RS">
              <a:solidFill>
                <a:srgbClr val="00004C"/>
              </a:solidFill>
            </a:endParaRPr>
          </a:p>
        </p:txBody>
      </p:sp>
      <p:sp>
        <p:nvSpPr>
          <p:cNvPr id="3" name="Rectangle 2"/>
          <p:cNvSpPr>
            <a:spLocks noChangeArrowheads="1"/>
          </p:cNvSpPr>
          <p:nvPr/>
        </p:nvSpPr>
        <p:spPr bwMode="auto">
          <a:xfrm>
            <a:off x="38100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pSp>
        <p:nvGrpSpPr>
          <p:cNvPr id="28" name="Group 27"/>
          <p:cNvGrpSpPr/>
          <p:nvPr/>
        </p:nvGrpSpPr>
        <p:grpSpPr>
          <a:xfrm>
            <a:off x="3451354" y="1752600"/>
            <a:ext cx="4473446" cy="984250"/>
            <a:chOff x="381000" y="1752600"/>
            <a:chExt cx="4473446" cy="984250"/>
          </a:xfrm>
        </p:grpSpPr>
        <p:graphicFrame>
          <p:nvGraphicFramePr>
            <p:cNvPr id="4" name="Object 3"/>
            <p:cNvGraphicFramePr>
              <a:graphicFrameLocks noChangeAspect="1"/>
            </p:cNvGraphicFramePr>
            <p:nvPr>
              <p:extLst>
                <p:ext uri="{D42A27DB-BD31-4B8C-83A1-F6EECF244321}">
                  <p14:modId xmlns:p14="http://schemas.microsoft.com/office/powerpoint/2010/main" val="702431604"/>
                </p:ext>
              </p:extLst>
            </p:nvPr>
          </p:nvGraphicFramePr>
          <p:xfrm>
            <a:off x="381000" y="1752600"/>
            <a:ext cx="1714500" cy="984250"/>
          </p:xfrm>
          <a:graphic>
            <a:graphicData uri="http://schemas.openxmlformats.org/presentationml/2006/ole">
              <mc:AlternateContent xmlns:mc="http://schemas.openxmlformats.org/markup-compatibility/2006">
                <mc:Choice xmlns:v="urn:schemas-microsoft-com:vml" Requires="v">
                  <p:oleObj spid="_x0000_s35979" name="Equation" r:id="rId2" imgW="685800" imgH="393700" progId="Equation.3">
                    <p:embed/>
                  </p:oleObj>
                </mc:Choice>
                <mc:Fallback>
                  <p:oleObj name="Equation" r:id="rId2" imgW="685800" imgH="393700" progId="Equation.3">
                    <p:embed/>
                    <p:pic>
                      <p:nvPicPr>
                        <p:cNvPr id="0" name="Picture 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1714500"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2438400" y="1994420"/>
              <a:ext cx="2416046" cy="394210"/>
            </a:xfrm>
            <a:prstGeom prst="rect">
              <a:avLst/>
            </a:prstGeom>
            <a:noFill/>
          </p:spPr>
          <p:txBody>
            <a:bodyPr wrap="none" rtlCol="0">
              <a:spAutoFit/>
            </a:bodyPr>
            <a:lstStyle/>
            <a:p>
              <a:r>
                <a:rPr lang="sr-Latn-CS" sz="1800">
                  <a:solidFill>
                    <a:srgbClr val="00004C"/>
                  </a:solidFill>
                </a:rPr>
                <a:t>gustin</a:t>
              </a:r>
              <a:r>
                <a:rPr lang="en-US" sz="1800">
                  <a:solidFill>
                    <a:srgbClr val="00004C"/>
                  </a:solidFill>
                </a:rPr>
                <a:t>a</a:t>
              </a:r>
              <a:r>
                <a:rPr lang="sr-Latn-CS" sz="1800">
                  <a:solidFill>
                    <a:srgbClr val="00004C"/>
                  </a:solidFill>
                </a:rPr>
                <a:t> pojave otkaza</a:t>
              </a:r>
              <a:endParaRPr lang="sr-Latn-RS" sz="1800">
                <a:solidFill>
                  <a:srgbClr val="00004C"/>
                </a:solidFill>
              </a:endParaRPr>
            </a:p>
          </p:txBody>
        </p:sp>
        <p:sp>
          <p:nvSpPr>
            <p:cNvPr id="6" name="TextBox 5"/>
            <p:cNvSpPr txBox="1"/>
            <p:nvPr/>
          </p:nvSpPr>
          <p:spPr>
            <a:xfrm>
              <a:off x="2362200" y="2318468"/>
              <a:ext cx="1377300" cy="394210"/>
            </a:xfrm>
            <a:prstGeom prst="rect">
              <a:avLst/>
            </a:prstGeom>
            <a:noFill/>
          </p:spPr>
          <p:txBody>
            <a:bodyPr wrap="none" rtlCol="0">
              <a:spAutoFit/>
            </a:bodyPr>
            <a:lstStyle/>
            <a:p>
              <a:r>
                <a:rPr lang="sr-Latn-CS" sz="1800">
                  <a:solidFill>
                    <a:srgbClr val="00004C"/>
                  </a:solidFill>
                </a:rPr>
                <a:t>pouzdanost</a:t>
              </a:r>
              <a:endParaRPr lang="sr-Latn-RS" sz="1800">
                <a:solidFill>
                  <a:srgbClr val="00004C"/>
                </a:solidFill>
              </a:endParaRPr>
            </a:p>
          </p:txBody>
        </p:sp>
        <p:cxnSp>
          <p:nvCxnSpPr>
            <p:cNvPr id="17" name="Straight Arrow Connector 16"/>
            <p:cNvCxnSpPr/>
            <p:nvPr/>
          </p:nvCxnSpPr>
          <p:spPr bwMode="auto">
            <a:xfrm>
              <a:off x="2033587" y="2111062"/>
              <a:ext cx="404813" cy="95724"/>
            </a:xfrm>
            <a:prstGeom prst="straightConnector1">
              <a:avLst/>
            </a:prstGeom>
            <a:noFill/>
            <a:ln w="19050" cap="flat" cmpd="sng" algn="ctr">
              <a:solidFill>
                <a:schemeClr val="bg2"/>
              </a:solidFill>
              <a:prstDash val="solid"/>
              <a:round/>
              <a:headEnd type="none" w="med" len="med"/>
              <a:tailEnd type="triangle"/>
            </a:ln>
            <a:effectLst/>
          </p:spPr>
        </p:cxnSp>
        <p:cxnSp>
          <p:nvCxnSpPr>
            <p:cNvPr id="20" name="Straight Arrow Connector 19"/>
            <p:cNvCxnSpPr>
              <a:endCxn id="6" idx="1"/>
            </p:cNvCxnSpPr>
            <p:nvPr/>
          </p:nvCxnSpPr>
          <p:spPr bwMode="auto">
            <a:xfrm>
              <a:off x="2064544" y="2514600"/>
              <a:ext cx="297656" cy="973"/>
            </a:xfrm>
            <a:prstGeom prst="straightConnector1">
              <a:avLst/>
            </a:prstGeom>
            <a:noFill/>
            <a:ln w="19050" cap="flat" cmpd="sng" algn="ctr">
              <a:solidFill>
                <a:schemeClr val="bg2"/>
              </a:solidFill>
              <a:prstDash val="solid"/>
              <a:round/>
              <a:headEnd type="none" w="med" len="med"/>
              <a:tailEnd type="triangle"/>
            </a:ln>
            <a:effectLst/>
          </p:spPr>
        </p:cxnSp>
      </p:grpSp>
      <p:sp>
        <p:nvSpPr>
          <p:cNvPr id="23" name="Rectangle 5"/>
          <p:cNvSpPr>
            <a:spLocks noChangeArrowheads="1"/>
          </p:cNvSpPr>
          <p:nvPr/>
        </p:nvSpPr>
        <p:spPr bwMode="auto">
          <a:xfrm>
            <a:off x="457200" y="3581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pSp>
        <p:nvGrpSpPr>
          <p:cNvPr id="31" name="Group 30"/>
          <p:cNvGrpSpPr/>
          <p:nvPr/>
        </p:nvGrpSpPr>
        <p:grpSpPr>
          <a:xfrm>
            <a:off x="304800" y="2827986"/>
            <a:ext cx="3658394" cy="3327981"/>
            <a:chOff x="304800" y="2827986"/>
            <a:chExt cx="3658394" cy="3327981"/>
          </a:xfrm>
        </p:grpSpPr>
        <p:graphicFrame>
          <p:nvGraphicFramePr>
            <p:cNvPr id="24" name="Object 23"/>
            <p:cNvGraphicFramePr>
              <a:graphicFrameLocks noChangeAspect="1"/>
            </p:cNvGraphicFramePr>
            <p:nvPr>
              <p:extLst>
                <p:ext uri="{D42A27DB-BD31-4B8C-83A1-F6EECF244321}">
                  <p14:modId xmlns:p14="http://schemas.microsoft.com/office/powerpoint/2010/main" val="14315189"/>
                </p:ext>
              </p:extLst>
            </p:nvPr>
          </p:nvGraphicFramePr>
          <p:xfrm>
            <a:off x="685800" y="4631967"/>
            <a:ext cx="2635250" cy="1524000"/>
          </p:xfrm>
          <a:graphic>
            <a:graphicData uri="http://schemas.openxmlformats.org/presentationml/2006/ole">
              <mc:AlternateContent xmlns:mc="http://schemas.openxmlformats.org/markup-compatibility/2006">
                <mc:Choice xmlns:v="urn:schemas-microsoft-com:vml" Requires="v">
                  <p:oleObj spid="_x0000_s35980" name="Equation" r:id="rId4" imgW="1054100" imgH="609600" progId="Equation.3">
                    <p:embed/>
                  </p:oleObj>
                </mc:Choice>
                <mc:Fallback>
                  <p:oleObj name="Equation" r:id="rId4" imgW="1054100" imgH="609600" progId="Equation.3">
                    <p:embed/>
                    <p:pic>
                      <p:nvPicPr>
                        <p:cNvPr id="0" name="Picture 1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631967"/>
                          <a:ext cx="263525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 name="Straight Arrow Connector 26"/>
            <p:cNvCxnSpPr/>
            <p:nvPr/>
          </p:nvCxnSpPr>
          <p:spPr bwMode="auto">
            <a:xfrm flipH="1">
              <a:off x="3124200" y="2827986"/>
              <a:ext cx="838994" cy="1803981"/>
            </a:xfrm>
            <a:prstGeom prst="straightConnector1">
              <a:avLst/>
            </a:prstGeom>
            <a:noFill/>
            <a:ln w="28575" cap="flat" cmpd="sng" algn="ctr">
              <a:solidFill>
                <a:srgbClr val="000000"/>
              </a:solidFill>
              <a:prstDash val="solid"/>
              <a:round/>
              <a:headEnd type="none" w="med" len="med"/>
              <a:tailEnd type="arrow"/>
            </a:ln>
            <a:effectLst/>
          </p:spPr>
        </p:cxnSp>
        <p:pic>
          <p:nvPicPr>
            <p:cNvPr id="29" name="Picture 28"/>
            <p:cNvPicPr/>
            <p:nvPr/>
          </p:nvPicPr>
          <p:blipFill rotWithShape="1">
            <a:blip r:embed="rId6" cstate="print">
              <a:extLst>
                <a:ext uri="{28A0092B-C50C-407E-A947-70E740481C1C}">
                  <a14:useLocalDpi xmlns:a14="http://schemas.microsoft.com/office/drawing/2010/main" val="0"/>
                </a:ext>
              </a:extLst>
            </a:blip>
            <a:srcRect r="26828"/>
            <a:stretch/>
          </p:blipFill>
          <p:spPr bwMode="auto">
            <a:xfrm>
              <a:off x="304800" y="3200400"/>
              <a:ext cx="3207124" cy="841456"/>
            </a:xfrm>
            <a:prstGeom prst="rect">
              <a:avLst/>
            </a:prstGeom>
            <a:noFill/>
            <a:ln>
              <a:noFill/>
            </a:ln>
            <a:extLst>
              <a:ext uri="{53640926-AAD7-44D8-BBD7-CCE9431645EC}">
                <a14:shadowObscured xmlns:a14="http://schemas.microsoft.com/office/drawing/2010/main"/>
              </a:ext>
            </a:extLst>
          </p:spPr>
        </p:pic>
      </p:grpSp>
      <p:sp>
        <p:nvSpPr>
          <p:cNvPr id="34" name="Rectangle 10"/>
          <p:cNvSpPr>
            <a:spLocks noChangeArrowheads="1"/>
          </p:cNvSpPr>
          <p:nvPr/>
        </p:nvSpPr>
        <p:spPr bwMode="auto">
          <a:xfrm>
            <a:off x="4724400" y="5105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pSp>
        <p:nvGrpSpPr>
          <p:cNvPr id="38" name="Group 37"/>
          <p:cNvGrpSpPr/>
          <p:nvPr/>
        </p:nvGrpSpPr>
        <p:grpSpPr>
          <a:xfrm>
            <a:off x="4746754" y="2851867"/>
            <a:ext cx="3178046" cy="2780156"/>
            <a:chOff x="4746754" y="2851867"/>
            <a:chExt cx="3178046" cy="2780156"/>
          </a:xfrm>
        </p:grpSpPr>
        <p:cxnSp>
          <p:nvCxnSpPr>
            <p:cNvPr id="32" name="Straight Arrow Connector 31"/>
            <p:cNvCxnSpPr/>
            <p:nvPr/>
          </p:nvCxnSpPr>
          <p:spPr bwMode="auto">
            <a:xfrm>
              <a:off x="4746754" y="2851867"/>
              <a:ext cx="762000" cy="1780100"/>
            </a:xfrm>
            <a:prstGeom prst="straightConnector1">
              <a:avLst/>
            </a:prstGeom>
            <a:noFill/>
            <a:ln w="28575" cap="flat" cmpd="sng" algn="ctr">
              <a:solidFill>
                <a:srgbClr val="000000"/>
              </a:solidFill>
              <a:prstDash val="solid"/>
              <a:round/>
              <a:headEnd type="none" w="med" len="med"/>
              <a:tailEnd type="arrow"/>
            </a:ln>
            <a:effectLst/>
          </p:spPr>
        </p:cxnSp>
        <p:graphicFrame>
          <p:nvGraphicFramePr>
            <p:cNvPr id="35" name="Object 34"/>
            <p:cNvGraphicFramePr>
              <a:graphicFrameLocks noChangeAspect="1"/>
            </p:cNvGraphicFramePr>
            <p:nvPr>
              <p:extLst>
                <p:ext uri="{D42A27DB-BD31-4B8C-83A1-F6EECF244321}">
                  <p14:modId xmlns:p14="http://schemas.microsoft.com/office/powerpoint/2010/main" val="4199461990"/>
                </p:ext>
              </p:extLst>
            </p:nvPr>
          </p:nvGraphicFramePr>
          <p:xfrm>
            <a:off x="5100275" y="4648200"/>
            <a:ext cx="2824525" cy="983823"/>
          </p:xfrm>
          <a:graphic>
            <a:graphicData uri="http://schemas.openxmlformats.org/presentationml/2006/ole">
              <mc:AlternateContent xmlns:mc="http://schemas.openxmlformats.org/markup-compatibility/2006">
                <mc:Choice xmlns:v="urn:schemas-microsoft-com:vml" Requires="v">
                  <p:oleObj spid="_x0000_s35981" name="Equation" r:id="rId7" imgW="1129810" imgH="393529" progId="Equation.3">
                    <p:embed/>
                  </p:oleObj>
                </mc:Choice>
                <mc:Fallback>
                  <p:oleObj name="Equation" r:id="rId7" imgW="1129810" imgH="393529" progId="Equation.3">
                    <p:embed/>
                    <p:pic>
                      <p:nvPicPr>
                        <p:cNvPr id="0" name="Picture 1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0275" y="4648200"/>
                          <a:ext cx="2824525" cy="983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3"/>
            <p:cNvGraphicFramePr>
              <a:graphicFrameLocks noChangeAspect="1"/>
            </p:cNvGraphicFramePr>
            <p:nvPr>
              <p:extLst>
                <p:ext uri="{D42A27DB-BD31-4B8C-83A1-F6EECF244321}">
                  <p14:modId xmlns:p14="http://schemas.microsoft.com/office/powerpoint/2010/main" val="1201904660"/>
                </p:ext>
              </p:extLst>
            </p:nvPr>
          </p:nvGraphicFramePr>
          <p:xfrm>
            <a:off x="5334000" y="3252546"/>
            <a:ext cx="1726450" cy="736280"/>
          </p:xfrm>
          <a:graphic>
            <a:graphicData uri="http://schemas.openxmlformats.org/presentationml/2006/ole">
              <mc:AlternateContent xmlns:mc="http://schemas.openxmlformats.org/markup-compatibility/2006">
                <mc:Choice xmlns:v="urn:schemas-microsoft-com:vml" Requires="v">
                  <p:oleObj spid="_x0000_s35982" name="Equation" r:id="rId9" imgW="863225" imgH="368140" progId="Equation.3">
                    <p:embed/>
                  </p:oleObj>
                </mc:Choice>
                <mc:Fallback>
                  <p:oleObj name="Equation" r:id="rId9" imgW="863225" imgH="368140" progId="Equation.3">
                    <p:embed/>
                    <p:pic>
                      <p:nvPicPr>
                        <p:cNvPr id="0" name="Picture 1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3252546"/>
                          <a:ext cx="1726450" cy="736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1+#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0"/>
            <a:ext cx="8382000" cy="4062651"/>
          </a:xfrm>
          <a:prstGeom prst="rect">
            <a:avLst/>
          </a:prstGeom>
          <a:noFill/>
        </p:spPr>
        <p:txBody>
          <a:bodyPr wrap="square" rtlCol="0">
            <a:spAutoFit/>
          </a:bodyPr>
          <a:lstStyle/>
          <a:p>
            <a:r>
              <a:rPr lang="sr-Latn-CS">
                <a:solidFill>
                  <a:srgbClr val="00004C"/>
                </a:solidFill>
              </a:rPr>
              <a:t>U rešavanju problema pouzdanosti pojava otkaza se modelira različitim raspodelama.</a:t>
            </a:r>
          </a:p>
          <a:p>
            <a:r>
              <a:rPr lang="sr-Latn-CS">
                <a:solidFill>
                  <a:srgbClr val="00004C"/>
                </a:solidFill>
              </a:rPr>
              <a:t>Neke od njih su:</a:t>
            </a:r>
          </a:p>
          <a:p>
            <a:pPr marL="342900" indent="-342900">
              <a:buClrTx/>
              <a:buFont typeface="Wingdings" panose="05000000000000000000" pitchFamily="2" charset="2"/>
              <a:buChar char="q"/>
            </a:pPr>
            <a:r>
              <a:rPr lang="sr-Latn-CS">
                <a:solidFill>
                  <a:srgbClr val="00004C"/>
                </a:solidFill>
              </a:rPr>
              <a:t>eksponencijalna,</a:t>
            </a:r>
          </a:p>
          <a:p>
            <a:pPr marL="342900" indent="-342900">
              <a:buClrTx/>
              <a:buFont typeface="Wingdings" panose="05000000000000000000" pitchFamily="2" charset="2"/>
              <a:buChar char="q"/>
            </a:pPr>
            <a:r>
              <a:rPr lang="sr-Latn-CS">
                <a:solidFill>
                  <a:srgbClr val="00004C"/>
                </a:solidFill>
              </a:rPr>
              <a:t>normalna,</a:t>
            </a:r>
          </a:p>
          <a:p>
            <a:pPr marL="342900" indent="-342900">
              <a:buClrTx/>
              <a:buFont typeface="Wingdings" panose="05000000000000000000" pitchFamily="2" charset="2"/>
              <a:buChar char="q"/>
            </a:pPr>
            <a:r>
              <a:rPr lang="sr-Latn-CS">
                <a:solidFill>
                  <a:srgbClr val="00004C"/>
                </a:solidFill>
              </a:rPr>
              <a:t>lognormalna,</a:t>
            </a:r>
          </a:p>
          <a:p>
            <a:pPr marL="342900" indent="-342900">
              <a:buClrTx/>
              <a:buFont typeface="Wingdings" panose="05000000000000000000" pitchFamily="2" charset="2"/>
              <a:buChar char="q"/>
            </a:pPr>
            <a:r>
              <a:rPr lang="sr-Latn-CS">
                <a:solidFill>
                  <a:srgbClr val="00004C"/>
                </a:solidFill>
              </a:rPr>
              <a:t>Vejbulova,</a:t>
            </a:r>
          </a:p>
          <a:p>
            <a:pPr marL="342900" indent="-342900">
              <a:buClrTx/>
              <a:buFont typeface="Wingdings" panose="05000000000000000000" pitchFamily="2" charset="2"/>
              <a:buChar char="q"/>
            </a:pPr>
            <a:r>
              <a:rPr lang="sr-Latn-CS">
                <a:solidFill>
                  <a:srgbClr val="00004C"/>
                </a:solidFill>
              </a:rPr>
              <a:t>gama i</a:t>
            </a:r>
          </a:p>
          <a:p>
            <a:pPr marL="342900" indent="-342900">
              <a:buClrTx/>
              <a:buFont typeface="Wingdings" panose="05000000000000000000" pitchFamily="2" charset="2"/>
              <a:buChar char="q"/>
            </a:pPr>
            <a:r>
              <a:rPr lang="sr-Latn-CS">
                <a:solidFill>
                  <a:srgbClr val="00004C"/>
                </a:solidFill>
              </a:rPr>
              <a:t>beta raspodela.</a:t>
            </a:r>
            <a:endParaRPr lang="sr-Latn-RS">
              <a:solidFill>
                <a:srgbClr val="00004C"/>
              </a:solidFill>
            </a:endParaRPr>
          </a:p>
        </p:txBody>
      </p:sp>
    </p:spTree>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1237</TotalTime>
  <Words>1017</Words>
  <Application>Microsoft Office PowerPoint</Application>
  <PresentationFormat>On-screen Show (4:3)</PresentationFormat>
  <Paragraphs>90</Paragraphs>
  <Slides>23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Symbol</vt:lpstr>
      <vt:lpstr>Tahoma</vt:lpstr>
      <vt:lpstr>Times New Roman</vt:lpstr>
      <vt:lpstr>Wingdings</vt:lpstr>
      <vt:lpstr>Textured</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saobracajni fakultet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nastavnik</dc:creator>
  <cp:lastModifiedBy>MRB</cp:lastModifiedBy>
  <cp:revision>275</cp:revision>
  <dcterms:created xsi:type="dcterms:W3CDTF">2006-01-31T15:10:17Z</dcterms:created>
  <dcterms:modified xsi:type="dcterms:W3CDTF">2026-01-12T08:30:43Z</dcterms:modified>
</cp:coreProperties>
</file>