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22" r:id="rId2"/>
  </p:sldMasterIdLst>
  <p:notesMasterIdLst>
    <p:notesMasterId r:id="rId13"/>
  </p:notesMasterIdLst>
  <p:handoutMasterIdLst>
    <p:handoutMasterId r:id="rId14"/>
  </p:handoutMasterIdLst>
  <p:sldIdLst>
    <p:sldId id="256" r:id="rId3"/>
    <p:sldId id="281" r:id="rId4"/>
    <p:sldId id="284" r:id="rId5"/>
    <p:sldId id="292" r:id="rId6"/>
    <p:sldId id="280" r:id="rId7"/>
    <p:sldId id="291" r:id="rId8"/>
    <p:sldId id="288" r:id="rId9"/>
    <p:sldId id="289" r:id="rId10"/>
    <p:sldId id="293" r:id="rId11"/>
    <p:sldId id="263" r:id="rId1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Đorđe" initials="Đ" lastIdx="1" clrIdx="0">
    <p:extLst>
      <p:ext uri="{19B8F6BF-5375-455C-9EA6-DF929625EA0E}">
        <p15:presenceInfo xmlns:p15="http://schemas.microsoft.com/office/powerpoint/2012/main" userId="eddac27b20c8de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42A7A"/>
    <a:srgbClr val="FFCC00"/>
    <a:srgbClr val="99FF33"/>
    <a:srgbClr val="808080"/>
    <a:srgbClr val="66FFFF"/>
    <a:srgbClr val="3B3470"/>
    <a:srgbClr val="295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6984" autoAdjust="0"/>
  </p:normalViewPr>
  <p:slideViewPr>
    <p:cSldViewPr>
      <p:cViewPr varScale="1">
        <p:scale>
          <a:sx n="81" d="100"/>
          <a:sy n="81" d="100"/>
        </p:scale>
        <p:origin x="1574" y="1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32" y="-8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4C5351-5073-4F99-AD25-E2B735938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1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A2B83D8-9B1B-4807-8BEB-AA64FD301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96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B83D8-9B1B-4807-8BEB-AA64FD3012C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44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71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7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7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7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7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7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05744DE7-B441-4086-B096-7AD8FBA87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20.6.2025.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96566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20.6.2025.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24553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20.6.2025.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54036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20.6.2025.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36519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20.6.2025.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15688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20.6.2025.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00041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20.6.2025.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9372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20.6.2025.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294853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20.6.2025.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480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20.6.2025.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118419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20.6.2025.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9253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9092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128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</a:t>
            </a:r>
            <a:r>
              <a:rPr lang="en-US" sz="15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sz="15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Radomir</a:t>
            </a:r>
            <a:r>
              <a:rPr lang="en-US" sz="15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Mijailovi</a:t>
            </a:r>
            <a:r>
              <a:rPr lang="sr-Latn-CS" sz="15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5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</a:t>
            </a:r>
            <a:r>
              <a:rPr lang="sr-Latn-CS" sz="15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dr Đorđe Petrović</a:t>
            </a:r>
            <a:endParaRPr lang="en-US" sz="1500" i="1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3503611" y="171747"/>
            <a:ext cx="21336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5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Tehnička termodinamika</a:t>
            </a:r>
            <a:endParaRPr lang="en-US" sz="1500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3491661" cy="32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Univerzitet</a:t>
            </a: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Beogradu</a:t>
            </a: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Saobra</a:t>
            </a:r>
            <a:r>
              <a:rPr lang="sr-Latn-R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ćajni</a:t>
            </a:r>
            <a:r>
              <a:rPr lang="sr-Latn-R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fakultet</a:t>
            </a:r>
            <a:endParaRPr lang="en-US" i="1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752129" cy="32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sr-Latn-RS" sz="140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140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40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 cstate="print"/>
          <a:srcRect l="44375" t="34444" r="31250" b="21111"/>
          <a:stretch>
            <a:fillRect/>
          </a:stretch>
        </p:blipFill>
        <p:spPr bwMode="auto">
          <a:xfrm>
            <a:off x="8578906" y="71652"/>
            <a:ext cx="381000" cy="390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21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31E49-C82C-4B7A-AC41-4D7DD35182B2}" type="datetimeFigureOut">
              <a:rPr lang="sr-Latn-RS" smtClean="0"/>
              <a:pPr/>
              <a:t>20.6.2025.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479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j.petrovic@sf.bg.ac.rs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adomirm@sf.bg.ac.r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8"/>
          <p:cNvSpPr txBox="1">
            <a:spLocks noChangeArrowheads="1"/>
          </p:cNvSpPr>
          <p:nvPr/>
        </p:nvSpPr>
        <p:spPr bwMode="auto">
          <a:xfrm>
            <a:off x="2057400" y="4191000"/>
            <a:ext cx="4680064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sr-Latn-C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metni nastavni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ci:</a:t>
            </a:r>
            <a:endParaRPr lang="sr-Latn-C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</a:t>
            </a:r>
            <a:r>
              <a:rPr lang="en-US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Radomir</a:t>
            </a: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Mijailovi</a:t>
            </a:r>
            <a:r>
              <a:rPr lang="sr-Latn-C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kabinet</a:t>
            </a:r>
            <a:r>
              <a:rPr 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106)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</a:t>
            </a:r>
            <a:r>
              <a:rPr lang="en-US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Đorđe Petrović </a:t>
            </a:r>
            <a:r>
              <a:rPr lang="sr-Latn-R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(kabinet 011)</a:t>
            </a:r>
            <a:endParaRPr lang="sr-Latn-CS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WordArt 19"/>
          <p:cNvSpPr>
            <a:spLocks noChangeArrowheads="1" noChangeShapeType="1" noTextEdit="1"/>
          </p:cNvSpPr>
          <p:nvPr/>
        </p:nvSpPr>
        <p:spPr bwMode="auto">
          <a:xfrm>
            <a:off x="1447800" y="2057400"/>
            <a:ext cx="6324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r-Latn-RS" sz="3200" b="1" dirty="0">
                <a:solidFill>
                  <a:schemeClr val="bg1"/>
                </a:solidFill>
              </a:rPr>
              <a:t>Tehnička termodinamika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5" t="7742" r="18065" b="4517"/>
          <a:stretch/>
        </p:blipFill>
        <p:spPr>
          <a:xfrm>
            <a:off x="4953000" y="3505200"/>
            <a:ext cx="2514600" cy="2590800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FB70887-AE91-4EE8-E22D-FD831243CDC1}"/>
              </a:ext>
            </a:extLst>
          </p:cNvPr>
          <p:cNvSpPr/>
          <p:nvPr/>
        </p:nvSpPr>
        <p:spPr bwMode="auto">
          <a:xfrm>
            <a:off x="182880" y="1143000"/>
            <a:ext cx="8778240" cy="89215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ClrTx/>
              <a:buSzTx/>
            </a:pPr>
            <a:r>
              <a:rPr lang="sr-Latn-CS" dirty="0">
                <a:solidFill>
                  <a:schemeClr val="bg1"/>
                </a:solidFill>
              </a:rPr>
              <a:t>Odgovore na sva dodatna pitanja možete dobiti prve nedelje u terminu predavanja ili na mejl: </a:t>
            </a:r>
            <a:r>
              <a:rPr lang="sr-Latn-CS" dirty="0">
                <a:solidFill>
                  <a:schemeClr val="bg1"/>
                </a:solidFill>
                <a:hlinkClick r:id="rId3"/>
              </a:rPr>
              <a:t>dj.petrovic@</a:t>
            </a:r>
            <a:r>
              <a:rPr lang="en-GB" dirty="0">
                <a:solidFill>
                  <a:schemeClr val="bg1"/>
                </a:solidFill>
                <a:hlinkClick r:id="rId3"/>
              </a:rPr>
              <a:t>sf.bg.ac.rs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ili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  <a:hlinkClick r:id="rId4"/>
              </a:rPr>
              <a:t>radomirm</a:t>
            </a:r>
            <a:r>
              <a:rPr lang="sr-Latn-CS" dirty="0">
                <a:solidFill>
                  <a:schemeClr val="bg1"/>
                </a:solidFill>
                <a:hlinkClick r:id="rId4"/>
              </a:rPr>
              <a:t>@</a:t>
            </a:r>
            <a:r>
              <a:rPr lang="en-GB" dirty="0">
                <a:solidFill>
                  <a:schemeClr val="bg1"/>
                </a:solidFill>
                <a:hlinkClick r:id="rId4"/>
              </a:rPr>
              <a:t>sf.bg.ac.rs</a:t>
            </a:r>
            <a:r>
              <a:rPr lang="en-GB" dirty="0">
                <a:solidFill>
                  <a:schemeClr val="bg1"/>
                </a:solidFill>
              </a:rPr>
              <a:t> </a:t>
            </a:r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030456" y="2514600"/>
            <a:ext cx="7122944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vi-VN" sz="3200" b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Tehnička</a:t>
            </a:r>
            <a:r>
              <a:rPr lang="sr-Latn-RS" sz="3200" b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vi-VN" sz="3200" b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termodinamika</a:t>
            </a:r>
            <a:endParaRPr lang="en-US" sz="3200" b="1" kern="1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5" name="Group 28"/>
          <p:cNvGrpSpPr/>
          <p:nvPr/>
        </p:nvGrpSpPr>
        <p:grpSpPr>
          <a:xfrm>
            <a:off x="5257800" y="1143000"/>
            <a:ext cx="2133600" cy="988064"/>
            <a:chOff x="5410200" y="1145536"/>
            <a:chExt cx="2133600" cy="988064"/>
          </a:xfrm>
        </p:grpSpPr>
        <p:sp>
          <p:nvSpPr>
            <p:cNvPr id="8" name="TextBox 7"/>
            <p:cNvSpPr txBox="1"/>
            <p:nvPr/>
          </p:nvSpPr>
          <p:spPr>
            <a:xfrm>
              <a:off x="5867400" y="1374136"/>
              <a:ext cx="1178528" cy="535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korisno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sp>
          <p:nvSpPr>
            <p:cNvPr id="17" name="Cloud Callout 16"/>
            <p:cNvSpPr/>
            <p:nvPr/>
          </p:nvSpPr>
          <p:spPr bwMode="auto">
            <a:xfrm>
              <a:off x="5410200" y="1145536"/>
              <a:ext cx="2133600" cy="988064"/>
            </a:xfrm>
            <a:prstGeom prst="cloudCallout">
              <a:avLst/>
            </a:prstGeom>
            <a:noFill/>
            <a:ln w="9525" cap="flat" cmpd="sng" algn="ctr">
              <a:solidFill>
                <a:srgbClr val="342A7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6" name="Group 27"/>
          <p:cNvGrpSpPr/>
          <p:nvPr/>
        </p:nvGrpSpPr>
        <p:grpSpPr>
          <a:xfrm>
            <a:off x="1676400" y="1219200"/>
            <a:ext cx="2895600" cy="819329"/>
            <a:chOff x="1069364" y="1145536"/>
            <a:chExt cx="3197836" cy="988064"/>
          </a:xfrm>
        </p:grpSpPr>
        <p:sp>
          <p:nvSpPr>
            <p:cNvPr id="2" name="TextBox 1"/>
            <p:cNvSpPr txBox="1"/>
            <p:nvPr/>
          </p:nvSpPr>
          <p:spPr>
            <a:xfrm>
              <a:off x="1644022" y="1295602"/>
              <a:ext cx="1880643" cy="535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interesantno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sp>
          <p:nvSpPr>
            <p:cNvPr id="19" name="Cloud Callout 18"/>
            <p:cNvSpPr/>
            <p:nvPr/>
          </p:nvSpPr>
          <p:spPr bwMode="auto">
            <a:xfrm flipH="1">
              <a:off x="1069364" y="1145536"/>
              <a:ext cx="3197836" cy="988064"/>
            </a:xfrm>
            <a:prstGeom prst="cloudCallout">
              <a:avLst/>
            </a:prstGeom>
            <a:noFill/>
            <a:ln w="9525" cap="flat" cmpd="sng" algn="ctr">
              <a:solidFill>
                <a:srgbClr val="342A7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 rot="20319846">
            <a:off x="231072" y="554702"/>
            <a:ext cx="1571264" cy="1048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Ciljevi</a:t>
            </a:r>
            <a:endParaRPr lang="sr-Latn-RS" sz="2400" b="1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r>
              <a:rPr lang="en-US" sz="2400" b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predmeta</a:t>
            </a:r>
            <a:endParaRPr lang="sr-Latn-RS" sz="2400" b="1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67000" y="4953000"/>
            <a:ext cx="3936353" cy="1200329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sr-Latn-RS" sz="2400" b="1" dirty="0">
                <a:solidFill>
                  <a:srgbClr val="FF0000"/>
                </a:solidFill>
              </a:rPr>
              <a:t>Moguć</a:t>
            </a:r>
            <a:r>
              <a:rPr lang="en-US" sz="2400" b="1" dirty="0" err="1">
                <a:solidFill>
                  <a:srgbClr val="FF0000"/>
                </a:solidFill>
              </a:rPr>
              <a:t>nost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polaganja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ispita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preko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kolokvijuma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predroka</a:t>
            </a:r>
            <a:endParaRPr lang="sr-Latn-RS" sz="2400" b="1" dirty="0">
              <a:solidFill>
                <a:srgbClr val="FF0000"/>
              </a:solidFill>
            </a:endParaRPr>
          </a:p>
        </p:txBody>
      </p:sp>
      <p:sp>
        <p:nvSpPr>
          <p:cNvPr id="16" name="Snip Diagonal Corner Rectangle 15"/>
          <p:cNvSpPr/>
          <p:nvPr/>
        </p:nvSpPr>
        <p:spPr bwMode="auto">
          <a:xfrm>
            <a:off x="990600" y="3505200"/>
            <a:ext cx="2362200" cy="914400"/>
          </a:xfrm>
          <a:prstGeom prst="snip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Snip Diagonal Corner Rectangle 22"/>
          <p:cNvSpPr/>
          <p:nvPr/>
        </p:nvSpPr>
        <p:spPr bwMode="auto">
          <a:xfrm>
            <a:off x="304800" y="3711565"/>
            <a:ext cx="4267200" cy="936635"/>
          </a:xfrm>
          <a:prstGeom prst="snip2DiagRect">
            <a:avLst/>
          </a:prstGeom>
          <a:noFill/>
          <a:ln w="1905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500" i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sr-Latn-CS" sz="1500" i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nanja koja će biti usvojena u okviru ovog predmeta će biti nadograđena u okviru drugih stručnih predmeta u nastavku studija</a:t>
            </a:r>
            <a:endParaRPr lang="sr-Latn-CS" sz="1500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nip Diagonal Corner Rectangle 24"/>
          <p:cNvSpPr/>
          <p:nvPr/>
        </p:nvSpPr>
        <p:spPr bwMode="auto">
          <a:xfrm>
            <a:off x="4876800" y="3711565"/>
            <a:ext cx="3886200" cy="936635"/>
          </a:xfrm>
          <a:prstGeom prst="snip2DiagRect">
            <a:avLst/>
          </a:prstGeom>
          <a:noFill/>
          <a:ln w="1905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tabLst>
                <a:tab pos="409575" algn="l"/>
              </a:tabLst>
            </a:pPr>
            <a:r>
              <a:rPr lang="sr-Latn-CS" sz="1500" i="1">
                <a:solidFill>
                  <a:srgbClr val="00B050"/>
                </a:solidFill>
              </a:rPr>
              <a:t>Pruž</a:t>
            </a:r>
            <a:r>
              <a:rPr lang="en-US" sz="1500" i="1">
                <a:solidFill>
                  <a:srgbClr val="00B050"/>
                </a:solidFill>
              </a:rPr>
              <a:t>a</a:t>
            </a:r>
            <a:r>
              <a:rPr lang="sr-Latn-CS" sz="1500" i="1">
                <a:solidFill>
                  <a:srgbClr val="00B050"/>
                </a:solidFill>
              </a:rPr>
              <a:t> neophodna znanja koja će </a:t>
            </a:r>
            <a:r>
              <a:rPr lang="en-US" sz="1500" i="1">
                <a:solidFill>
                  <a:srgbClr val="00B050"/>
                </a:solidFill>
              </a:rPr>
              <a:t>studentima </a:t>
            </a:r>
            <a:r>
              <a:rPr lang="sr-Latn-CS" sz="1500" i="1">
                <a:solidFill>
                  <a:srgbClr val="00B050"/>
                </a:solidFill>
              </a:rPr>
              <a:t>biti neophodna za uspešno praćenje nastave u nastavku studija</a:t>
            </a:r>
            <a:endParaRPr lang="sr-Latn-CS" sz="15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875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08961" y="800649"/>
            <a:ext cx="8550275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RS" sz="2400" b="1" u="sng">
                <a:solidFill>
                  <a:schemeClr val="bg1"/>
                </a:solidFill>
              </a:rPr>
              <a:t>Sadržaj predmeta</a:t>
            </a:r>
            <a:endParaRPr lang="sr-Latn-CS" sz="1200" dirty="0">
              <a:solidFill>
                <a:schemeClr val="bg1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6523DE6-3EDD-43F8-B96A-470679694AA6}"/>
              </a:ext>
            </a:extLst>
          </p:cNvPr>
          <p:cNvSpPr/>
          <p:nvPr/>
        </p:nvSpPr>
        <p:spPr bwMode="auto">
          <a:xfrm>
            <a:off x="-2514600" y="1981200"/>
            <a:ext cx="8550275" cy="1676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A29BF8F-6D51-467F-AACF-A871CEF30ABC}"/>
              </a:ext>
            </a:extLst>
          </p:cNvPr>
          <p:cNvSpPr/>
          <p:nvPr/>
        </p:nvSpPr>
        <p:spPr bwMode="auto">
          <a:xfrm>
            <a:off x="-1447800" y="1828800"/>
            <a:ext cx="762000" cy="12192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9C1E5B-4E8C-4A2D-A7AF-9E782C3CD6FB}"/>
              </a:ext>
            </a:extLst>
          </p:cNvPr>
          <p:cNvSpPr/>
          <p:nvPr/>
        </p:nvSpPr>
        <p:spPr bwMode="auto">
          <a:xfrm>
            <a:off x="156799" y="1829759"/>
            <a:ext cx="8778240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vi-VN">
                <a:solidFill>
                  <a:schemeClr val="bg1"/>
                </a:solidFill>
              </a:rPr>
              <a:t>Cilj predmeta je da studente upozna sa termodinamičkim principima sa kojima će se studenti susresti u toku svog praktičnog rada.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Rectangle: Rounded Corners 3">
            <a:extLst>
              <a:ext uri="{FF2B5EF4-FFF2-40B4-BE49-F238E27FC236}">
                <a16:creationId xmlns:a16="http://schemas.microsoft.com/office/drawing/2014/main" id="{179C1E5B-4E8C-4A2D-A7AF-9E782C3CD6FB}"/>
              </a:ext>
            </a:extLst>
          </p:cNvPr>
          <p:cNvSpPr/>
          <p:nvPr/>
        </p:nvSpPr>
        <p:spPr bwMode="auto">
          <a:xfrm>
            <a:off x="152400" y="3226594"/>
            <a:ext cx="8778240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vi-VN">
                <a:solidFill>
                  <a:schemeClr val="bg1"/>
                </a:solidFill>
              </a:rPr>
              <a:t>Cilj predmeta je da studentima pruži neophodna znanja koja bi dalje trebali da nadograđuju u okviru drugih stručnih predmeta u nastavku studija.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Rectangle: Rounded Corners 5">
            <a:extLst>
              <a:ext uri="{FF2B5EF4-FFF2-40B4-BE49-F238E27FC236}">
                <a16:creationId xmlns:a16="http://schemas.microsoft.com/office/drawing/2014/main" id="{E4E75426-DB75-4563-8AD2-192C63E574AD}"/>
              </a:ext>
            </a:extLst>
          </p:cNvPr>
          <p:cNvSpPr/>
          <p:nvPr/>
        </p:nvSpPr>
        <p:spPr bwMode="auto">
          <a:xfrm>
            <a:off x="156799" y="4615577"/>
            <a:ext cx="8778240" cy="13280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Saobraćajni inženjer se u svom praktičnom radu bavi eksploatacijom transportnih sredstava. Iz tog razloga u ovom predmetu </a:t>
            </a:r>
            <a:r>
              <a:rPr lang="sr-Latn-C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akcenat će biti </a:t>
            </a:r>
            <a:r>
              <a:rPr lang="sr-Latn-C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stavljen </a:t>
            </a:r>
            <a:r>
              <a:rPr lang="sr-Latn-C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 </a:t>
            </a:r>
            <a:r>
              <a:rPr lang="en-U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prakt</a:t>
            </a:r>
            <a:r>
              <a:rPr lang="sr-Latn-R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ičnu primenu termodinamike</a:t>
            </a:r>
            <a:r>
              <a:rPr lang="sr-Latn-C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6523DE6-3EDD-43F8-B96A-470679694AA6}"/>
              </a:ext>
            </a:extLst>
          </p:cNvPr>
          <p:cNvSpPr/>
          <p:nvPr/>
        </p:nvSpPr>
        <p:spPr bwMode="auto">
          <a:xfrm>
            <a:off x="-2514600" y="1981200"/>
            <a:ext cx="8550275" cy="1676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A29BF8F-6D51-467F-AACF-A871CEF30ABC}"/>
              </a:ext>
            </a:extLst>
          </p:cNvPr>
          <p:cNvSpPr/>
          <p:nvPr/>
        </p:nvSpPr>
        <p:spPr bwMode="auto">
          <a:xfrm>
            <a:off x="-1447800" y="1828800"/>
            <a:ext cx="762000" cy="12192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Rectangle: Rounded Corners 3">
            <a:extLst>
              <a:ext uri="{FF2B5EF4-FFF2-40B4-BE49-F238E27FC236}">
                <a16:creationId xmlns:a16="http://schemas.microsoft.com/office/drawing/2014/main" id="{179C1E5B-4E8C-4A2D-A7AF-9E782C3CD6FB}"/>
              </a:ext>
            </a:extLst>
          </p:cNvPr>
          <p:cNvSpPr/>
          <p:nvPr/>
        </p:nvSpPr>
        <p:spPr bwMode="auto">
          <a:xfrm>
            <a:off x="152400" y="3200400"/>
            <a:ext cx="8778240" cy="51077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vi-VN">
                <a:solidFill>
                  <a:schemeClr val="bg1"/>
                </a:solidFill>
              </a:rPr>
              <a:t>Sadržaj predmeta biće prezentovan na nizu praktičnih primera.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1" name="Rectangle: Rounded Corners 3">
            <a:extLst>
              <a:ext uri="{FF2B5EF4-FFF2-40B4-BE49-F238E27FC236}">
                <a16:creationId xmlns:a16="http://schemas.microsoft.com/office/drawing/2014/main" id="{179C1E5B-4E8C-4A2D-A7AF-9E782C3CD6FB}"/>
              </a:ext>
            </a:extLst>
          </p:cNvPr>
          <p:cNvSpPr/>
          <p:nvPr/>
        </p:nvSpPr>
        <p:spPr bwMode="auto">
          <a:xfrm>
            <a:off x="152400" y="1066800"/>
            <a:ext cx="8778240" cy="173664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Studenti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će na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učiti da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primen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termodinamičke zakone na realn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slučajev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ima,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analizira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ju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termodinamičke procese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definišu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termodinamičke modele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dimenzioniš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određene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uređaje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upored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termodinamičke karakteristike nekih uređaja.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: Rounded Corners 3">
            <a:extLst>
              <a:ext uri="{FF2B5EF4-FFF2-40B4-BE49-F238E27FC236}">
                <a16:creationId xmlns:a16="http://schemas.microsoft.com/office/drawing/2014/main" id="{179C1E5B-4E8C-4A2D-A7AF-9E782C3CD6FB}"/>
              </a:ext>
            </a:extLst>
          </p:cNvPr>
          <p:cNvSpPr/>
          <p:nvPr/>
        </p:nvSpPr>
        <p:spPr bwMode="auto">
          <a:xfrm>
            <a:off x="152400" y="4375927"/>
            <a:ext cx="8778240" cy="88187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Za slušanje i polaganje ovog predmeta nije potrebno prethodno predznanje iz drugih predmeta.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6D98E24-C9FE-4133-93DD-D2F17B703D35}"/>
              </a:ext>
            </a:extLst>
          </p:cNvPr>
          <p:cNvSpPr/>
          <p:nvPr/>
        </p:nvSpPr>
        <p:spPr bwMode="auto">
          <a:xfrm>
            <a:off x="182880" y="3110579"/>
            <a:ext cx="8778240" cy="919401"/>
          </a:xfrm>
          <a:prstGeom prst="roundRect">
            <a:avLst/>
          </a:prstGeom>
          <a:solidFill>
            <a:schemeClr val="tx2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vi-VN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okviru predmeta predviđena </a:t>
            </a:r>
            <a:r>
              <a:rPr lang="sr-Latn-R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izrada</a:t>
            </a:r>
            <a:r>
              <a:rPr lang="vi-VN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seminarskog rada</a:t>
            </a:r>
            <a:r>
              <a:rPr lang="sr-Latn-R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koji nije obavezan i nije uslov za polaganje ispita</a:t>
            </a:r>
            <a:r>
              <a:rPr lang="vi-VN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Seminarski rad radi grupa studenata.</a:t>
            </a:r>
            <a:endParaRPr lang="en-US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8CB6F38-99ED-49F1-B330-04A92BFB291A}"/>
              </a:ext>
            </a:extLst>
          </p:cNvPr>
          <p:cNvSpPr/>
          <p:nvPr/>
        </p:nvSpPr>
        <p:spPr bwMode="auto">
          <a:xfrm>
            <a:off x="182880" y="4495800"/>
            <a:ext cx="8778240" cy="173664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r-Latn-RS" b="1">
                <a:solidFill>
                  <a:schemeClr val="bg1"/>
                </a:solidFill>
              </a:rPr>
              <a:t>Literatura</a:t>
            </a:r>
            <a:r>
              <a:rPr lang="en-US" b="1">
                <a:solidFill>
                  <a:schemeClr val="bg1"/>
                </a:solidFill>
              </a:rPr>
              <a:t>:</a:t>
            </a:r>
          </a:p>
          <a:p>
            <a:pPr>
              <a:spcBef>
                <a:spcPct val="0"/>
              </a:spcBef>
              <a:buClrTx/>
              <a:buSzTx/>
            </a:pPr>
            <a:r>
              <a:rPr lang="en-US">
                <a:solidFill>
                  <a:schemeClr val="bg1"/>
                </a:solidFill>
              </a:rPr>
              <a:t>Ratko R. Šelmić, Tehnička termodinamika, Saobraćajni fakultet, Beograd, 2006.</a:t>
            </a:r>
          </a:p>
          <a:p>
            <a:pPr>
              <a:spcBef>
                <a:spcPct val="0"/>
              </a:spcBef>
              <a:buClrTx/>
              <a:buSzTx/>
            </a:pPr>
            <a:r>
              <a:rPr lang="en-US">
                <a:solidFill>
                  <a:schemeClr val="bg1"/>
                </a:solidFill>
              </a:rPr>
              <a:t>Ratko R. Šelmić, Zbirka zadataka iz termodinamike i pogonskih mašina, Saobraćajni fakultet, Beograd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3254787-6994-46EF-B894-0171F9D9B041}"/>
              </a:ext>
            </a:extLst>
          </p:cNvPr>
          <p:cNvSpPr/>
          <p:nvPr/>
        </p:nvSpPr>
        <p:spPr bwMode="auto">
          <a:xfrm>
            <a:off x="182880" y="1752600"/>
            <a:ext cx="8778240" cy="892159"/>
          </a:xfrm>
          <a:prstGeom prst="roundRect">
            <a:avLst/>
          </a:prstGeom>
          <a:solidFill>
            <a:schemeClr val="tx2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  <a:defRPr/>
            </a:pPr>
            <a:r>
              <a:rPr kumimoji="0" lang="sr-Latn-RS" sz="2000" b="1" i="0" u="none" strike="noStrike" kern="1200" cap="none" spc="0" normalizeH="0" baseline="0" noProof="0">
                <a:ln>
                  <a:noFill/>
                </a:ln>
                <a:solidFill>
                  <a:srgbClr val="2B548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</a:t>
            </a:r>
            <a:r>
              <a:rPr kumimoji="0" lang="vi-VN" sz="2000" b="1" i="0" u="none" strike="noStrike" kern="1200" cap="none" spc="0" normalizeH="0" baseline="0" noProof="0">
                <a:ln>
                  <a:noFill/>
                </a:ln>
                <a:solidFill>
                  <a:srgbClr val="2B548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redavanja</a:t>
            </a:r>
            <a:r>
              <a:rPr kumimoji="0" lang="sr-Latn-RS" sz="2000" b="1" i="0" u="none" strike="noStrike" kern="1200" cap="none" spc="0" normalizeH="0" baseline="0" noProof="0">
                <a:ln>
                  <a:noFill/>
                </a:ln>
                <a:solidFill>
                  <a:srgbClr val="2B548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i vežbe</a:t>
            </a:r>
            <a:r>
              <a:rPr kumimoji="0" lang="vi-VN" sz="2000" b="0" i="0" u="none" strike="noStrike" kern="1200" cap="none" spc="0" normalizeH="0" baseline="0" noProof="0">
                <a:ln>
                  <a:noFill/>
                </a:ln>
                <a:solidFill>
                  <a:srgbClr val="2B548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– </a:t>
            </a:r>
            <a:r>
              <a:rPr kumimoji="0" lang="sr-Latn-RS" sz="2000" b="0" i="0" u="none" strike="noStrike" kern="1200" cap="none" spc="0" normalizeH="0" baseline="0" noProof="0">
                <a:ln>
                  <a:noFill/>
                </a:ln>
                <a:solidFill>
                  <a:srgbClr val="2B548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Nastava će biti organizovana na daljinu prema rasporedu dostupnom na sajtu Fakulteta. </a:t>
            </a:r>
            <a:r>
              <a:rPr lang="sr-Latn-RS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vi-VN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733D5272-092C-E033-D004-40A338FD2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4" y="739949"/>
            <a:ext cx="8550275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RS" sz="2400" b="1" u="sng" dirty="0">
                <a:solidFill>
                  <a:schemeClr val="bg1"/>
                </a:solidFill>
              </a:rPr>
              <a:t>Organizacija nastave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2880" y="1066800"/>
            <a:ext cx="8550275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CS" sz="2400" b="1" u="sng" dirty="0">
                <a:solidFill>
                  <a:schemeClr val="bg1"/>
                </a:solidFill>
              </a:rPr>
              <a:t>Polaganje ispita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8CB6F38-99ED-49F1-B330-04A92BFB291A}"/>
              </a:ext>
            </a:extLst>
          </p:cNvPr>
          <p:cNvSpPr/>
          <p:nvPr/>
        </p:nvSpPr>
        <p:spPr bwMode="auto">
          <a:xfrm>
            <a:off x="182880" y="1806446"/>
            <a:ext cx="8778240" cy="401812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CS" dirty="0">
                <a:solidFill>
                  <a:schemeClr val="bg1"/>
                </a:solidFill>
              </a:rPr>
              <a:t>Ispit se može polagati </a:t>
            </a:r>
            <a:r>
              <a:rPr lang="sr-Latn-CS" b="1" dirty="0">
                <a:solidFill>
                  <a:schemeClr val="bg1"/>
                </a:solidFill>
              </a:rPr>
              <a:t>parcijalno</a:t>
            </a:r>
            <a:r>
              <a:rPr lang="sr-Latn-CS" dirty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CS" dirty="0">
                <a:solidFill>
                  <a:schemeClr val="bg1"/>
                </a:solidFill>
              </a:rPr>
              <a:t>Ukoliko okolnosti dozovole, u toku semestra će se organizovati polaganje jednog </a:t>
            </a:r>
            <a:r>
              <a:rPr lang="sr-Latn-CS" b="1" dirty="0">
                <a:solidFill>
                  <a:schemeClr val="bg1"/>
                </a:solidFill>
              </a:rPr>
              <a:t>kolokvijuma</a:t>
            </a:r>
            <a:r>
              <a:rPr lang="sr-Latn-CS" dirty="0">
                <a:solidFill>
                  <a:schemeClr val="bg1"/>
                </a:solidFill>
              </a:rPr>
              <a:t> koji studente oslobađa polaganja tog dela gradiva na ispitu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CS" dirty="0">
                <a:solidFill>
                  <a:schemeClr val="bg1"/>
                </a:solidFill>
              </a:rPr>
              <a:t>Takođe,</a:t>
            </a:r>
            <a:r>
              <a:rPr lang="en-GB" dirty="0">
                <a:solidFill>
                  <a:schemeClr val="bg1"/>
                </a:solidFill>
              </a:rPr>
              <a:t> u</a:t>
            </a:r>
            <a:r>
              <a:rPr lang="sr-Latn-CS" dirty="0">
                <a:solidFill>
                  <a:schemeClr val="bg1"/>
                </a:solidFill>
              </a:rPr>
              <a:t>koliko okolnosti dozovole</a:t>
            </a:r>
            <a:r>
              <a:rPr lang="en-GB" dirty="0">
                <a:solidFill>
                  <a:schemeClr val="bg1"/>
                </a:solidFill>
              </a:rPr>
              <a:t>,</a:t>
            </a:r>
            <a:r>
              <a:rPr lang="sr-Latn-CS" dirty="0">
                <a:solidFill>
                  <a:schemeClr val="bg1"/>
                </a:solidFill>
              </a:rPr>
              <a:t> na kraju semestra u okviru nastave biće organizovan </a:t>
            </a:r>
            <a:r>
              <a:rPr lang="sr-Latn-CS" b="1" dirty="0">
                <a:solidFill>
                  <a:schemeClr val="bg1"/>
                </a:solidFill>
              </a:rPr>
              <a:t>predrok</a:t>
            </a:r>
            <a:r>
              <a:rPr lang="en-US" dirty="0">
                <a:solidFill>
                  <a:schemeClr val="bg1"/>
                </a:solidFill>
              </a:rPr>
              <a:t> – </a:t>
            </a:r>
            <a:r>
              <a:rPr lang="en-US" dirty="0" err="1">
                <a:solidFill>
                  <a:schemeClr val="bg1"/>
                </a:solidFill>
              </a:rPr>
              <a:t>drugi</a:t>
            </a:r>
            <a:r>
              <a:rPr lang="en-US" dirty="0">
                <a:solidFill>
                  <a:schemeClr val="bg1"/>
                </a:solidFill>
              </a:rPr>
              <a:t> deo </a:t>
            </a:r>
            <a:r>
              <a:rPr lang="en-US" dirty="0" err="1">
                <a:solidFill>
                  <a:schemeClr val="bg1"/>
                </a:solidFill>
              </a:rPr>
              <a:t>gradiva</a:t>
            </a:r>
            <a:r>
              <a:rPr lang="sr-Latn-CS" dirty="0">
                <a:solidFill>
                  <a:schemeClr val="bg1"/>
                </a:solidFill>
              </a:rPr>
              <a:t> (izlazak na predrok nije obavezan)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sr-Latn-CS" dirty="0">
                <a:solidFill>
                  <a:schemeClr val="bg1"/>
                </a:solidFill>
              </a:rPr>
              <a:t>Student na ovaj način ima </a:t>
            </a:r>
            <a:r>
              <a:rPr lang="sr-Latn-CS" b="1" dirty="0">
                <a:solidFill>
                  <a:schemeClr val="bg1"/>
                </a:solidFill>
              </a:rPr>
              <a:t>MOGUĆNOST POLAGANJA ISPITA U PREDROKU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sr-Latn-RS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RS" dirty="0">
                <a:solidFill>
                  <a:schemeClr val="bg1"/>
                </a:solidFill>
              </a:rPr>
              <a:t>Ako organizacioni uslovi dozvole, studentima će biti omogućeni i </a:t>
            </a:r>
            <a:r>
              <a:rPr lang="en-US" b="1" dirty="0">
                <a:solidFill>
                  <a:schemeClr val="bg1"/>
                </a:solidFill>
              </a:rPr>
              <a:t>DODATNI </a:t>
            </a:r>
            <a:r>
              <a:rPr lang="sr-Latn-RS" b="1" dirty="0">
                <a:solidFill>
                  <a:schemeClr val="bg1"/>
                </a:solidFill>
              </a:rPr>
              <a:t>termini za polaganje kolokvijuma i predroka</a:t>
            </a:r>
            <a:r>
              <a:rPr lang="sr-Latn-RS" dirty="0">
                <a:solidFill>
                  <a:schemeClr val="bg1"/>
                </a:solidFill>
              </a:rPr>
              <a:t>, na kojima je moguće popraviti prethodno ostvarene rezultate. </a:t>
            </a:r>
          </a:p>
          <a:p>
            <a:pPr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RS" dirty="0">
                <a:solidFill>
                  <a:schemeClr val="bg1"/>
                </a:solidFill>
              </a:rPr>
              <a:t>Polaganje kolokvijuma i predroka biće organizovano u zgradi Fakulteta.</a:t>
            </a:r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7E21021-D9D8-461C-8779-751DE2FE0601}"/>
              </a:ext>
            </a:extLst>
          </p:cNvPr>
          <p:cNvSpPr/>
          <p:nvPr/>
        </p:nvSpPr>
        <p:spPr bwMode="auto">
          <a:xfrm>
            <a:off x="182880" y="1404930"/>
            <a:ext cx="8778240" cy="13007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CS" b="1" dirty="0">
                <a:solidFill>
                  <a:schemeClr val="bg1"/>
                </a:solidFill>
              </a:rPr>
              <a:t>Ukoliko student položi samo deo gradiva koji je obuhvaćen kolokvijumom ili predrokom tada će na pismenom i usmenom delu ispita polagati samo onaj deo gradiva koji nije položio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endParaRPr lang="sr-Latn-RS" b="1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4F7C797-EE95-4875-A2A6-D9BA038C8E27}"/>
              </a:ext>
            </a:extLst>
          </p:cNvPr>
          <p:cNvSpPr/>
          <p:nvPr/>
        </p:nvSpPr>
        <p:spPr bwMode="auto">
          <a:xfrm>
            <a:off x="182880" y="2971800"/>
            <a:ext cx="8778240" cy="89215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RS" dirty="0">
                <a:solidFill>
                  <a:schemeClr val="bg1"/>
                </a:solidFill>
              </a:rPr>
              <a:t>Ispit se može polagati i klasičnim putem u ispitnom roku (pismeni + usmeni deo ispita).</a:t>
            </a:r>
          </a:p>
        </p:txBody>
      </p:sp>
      <p:sp>
        <p:nvSpPr>
          <p:cNvPr id="4" name="Rectangle: Rounded Corners 7">
            <a:extLst>
              <a:ext uri="{FF2B5EF4-FFF2-40B4-BE49-F238E27FC236}">
                <a16:creationId xmlns:a16="http://schemas.microsoft.com/office/drawing/2014/main" id="{D4F7C797-EE95-4875-A2A6-D9BA038C8E27}"/>
              </a:ext>
            </a:extLst>
          </p:cNvPr>
          <p:cNvSpPr/>
          <p:nvPr/>
        </p:nvSpPr>
        <p:spPr bwMode="auto">
          <a:xfrm>
            <a:off x="178856" y="4411266"/>
            <a:ext cx="8778240" cy="153233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en-US" dirty="0" err="1">
                <a:solidFill>
                  <a:schemeClr val="bg1"/>
                </a:solidFill>
              </a:rPr>
              <a:t>Prolaznost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prosečna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ocena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studenata</a:t>
            </a:r>
            <a:r>
              <a:rPr lang="sr-Latn-RS" dirty="0">
                <a:solidFill>
                  <a:schemeClr val="bg1"/>
                </a:solidFill>
              </a:rPr>
              <a:t>:</a:t>
            </a:r>
          </a:p>
          <a:p>
            <a:pPr>
              <a:buClr>
                <a:schemeClr val="bg1"/>
              </a:buClr>
              <a:buFont typeface="Wingdings" pitchFamily="2" charset="2"/>
              <a:buChar char="ü"/>
              <a:tabLst>
                <a:tab pos="409575" algn="l"/>
              </a:tabLst>
            </a:pPr>
            <a:r>
              <a:rPr lang="sr-Latn-RS" dirty="0">
                <a:solidFill>
                  <a:schemeClr val="bg1"/>
                </a:solidFill>
              </a:rPr>
              <a:t> p</a:t>
            </a:r>
            <a:r>
              <a:rPr lang="en-US" dirty="0" err="1">
                <a:solidFill>
                  <a:schemeClr val="bg1"/>
                </a:solidFill>
              </a:rPr>
              <a:t>rolaznost</a:t>
            </a:r>
            <a:r>
              <a:rPr lang="sr-Latn-RS" dirty="0">
                <a:solidFill>
                  <a:schemeClr val="bg1"/>
                </a:solidFill>
              </a:rPr>
              <a:t> oko 8</a:t>
            </a:r>
            <a:r>
              <a:rPr lang="en-GB" dirty="0">
                <a:solidFill>
                  <a:schemeClr val="bg1"/>
                </a:solidFill>
              </a:rPr>
              <a:t>5</a:t>
            </a:r>
            <a:r>
              <a:rPr lang="sr-Latn-RS" dirty="0">
                <a:solidFill>
                  <a:schemeClr val="bg1"/>
                </a:solidFill>
              </a:rPr>
              <a:t>%,</a:t>
            </a:r>
          </a:p>
          <a:p>
            <a:pPr>
              <a:buClr>
                <a:schemeClr val="bg1"/>
              </a:buClr>
              <a:buFont typeface="Wingdings" pitchFamily="2" charset="2"/>
              <a:buChar char="ü"/>
              <a:tabLst>
                <a:tab pos="409575" algn="l"/>
              </a:tabLst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prosečna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ocena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sr-Latn-RS" dirty="0">
                <a:solidFill>
                  <a:schemeClr val="bg1"/>
                </a:solidFill>
              </a:rPr>
              <a:t>oko 8.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2D478BA9-3753-4CE9-EFE6-34FB4DFC7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4" y="739949"/>
            <a:ext cx="8550275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RS" sz="2400" b="1" u="sng" dirty="0">
                <a:solidFill>
                  <a:schemeClr val="bg1"/>
                </a:solidFill>
              </a:rPr>
              <a:t>Prolaznost i prosečna ocena studenata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8A0D53-00E5-5F98-8A98-9132F578F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260" y="1447800"/>
            <a:ext cx="8229602" cy="475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109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BCC2D76-82A8-9B83-8CFE-772C7B1D5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234698"/>
            <a:ext cx="3156633" cy="2388603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i="1" dirty="0" err="1">
                <a:solidFill>
                  <a:schemeClr val="bg1"/>
                </a:solidFill>
              </a:rPr>
              <a:t>Konačna</a:t>
            </a:r>
            <a:r>
              <a:rPr lang="en-US" sz="1800" b="1" i="1" dirty="0">
                <a:solidFill>
                  <a:schemeClr val="bg1"/>
                </a:solidFill>
              </a:rPr>
              <a:t> </a:t>
            </a:r>
            <a:r>
              <a:rPr lang="en-US" sz="1800" b="1" i="1" dirty="0" err="1">
                <a:solidFill>
                  <a:schemeClr val="bg1"/>
                </a:solidFill>
              </a:rPr>
              <a:t>ocena</a:t>
            </a:r>
            <a:r>
              <a:rPr lang="sr-Latn-CS" sz="1800" b="1" i="1" dirty="0">
                <a:solidFill>
                  <a:schemeClr val="bg1"/>
                </a:solidFill>
              </a:rPr>
              <a:t>: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sz="1800" i="1" dirty="0">
                <a:solidFill>
                  <a:schemeClr val="bg1"/>
                </a:solidFill>
              </a:rPr>
              <a:t> 0–50 bodova = ocena 5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sz="1800" i="1" dirty="0">
                <a:solidFill>
                  <a:schemeClr val="bg1"/>
                </a:solidFill>
              </a:rPr>
              <a:t> 51–60 bodova = ocena 6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sz="1800" i="1" dirty="0">
                <a:solidFill>
                  <a:schemeClr val="bg1"/>
                </a:solidFill>
              </a:rPr>
              <a:t> 61–70 bodova = ocena 7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sz="1800" i="1" dirty="0">
                <a:solidFill>
                  <a:schemeClr val="bg1"/>
                </a:solidFill>
              </a:rPr>
              <a:t> 71–80 bodova = ocena 8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sz="1800" i="1" dirty="0">
                <a:solidFill>
                  <a:schemeClr val="bg1"/>
                </a:solidFill>
              </a:rPr>
              <a:t> 81–90 bodova = ocena 9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sz="1800" i="1" dirty="0">
                <a:solidFill>
                  <a:schemeClr val="bg1"/>
                </a:solidFill>
              </a:rPr>
              <a:t> 91–100 bodova = ocena </a:t>
            </a:r>
            <a:r>
              <a:rPr lang="en-US" sz="1800" b="1" i="1" dirty="0">
                <a:solidFill>
                  <a:schemeClr val="bg1"/>
                </a:solidFill>
              </a:rPr>
              <a:t>10</a:t>
            </a:r>
            <a:endParaRPr lang="en-US" sz="1800" i="1" dirty="0">
              <a:solidFill>
                <a:schemeClr val="bg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7D8E40B-4CF2-164E-B0CF-754A81291C8F}"/>
              </a:ext>
            </a:extLst>
          </p:cNvPr>
          <p:cNvSpPr/>
          <p:nvPr/>
        </p:nvSpPr>
        <p:spPr bwMode="auto">
          <a:xfrm>
            <a:off x="228600" y="1505069"/>
            <a:ext cx="4876799" cy="3847862"/>
          </a:xfrm>
          <a:prstGeom prst="roundRect">
            <a:avLst/>
          </a:prstGeom>
          <a:solidFill>
            <a:schemeClr val="tx2">
              <a:lumMod val="90000"/>
            </a:schemeClr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GB" b="1" dirty="0" err="1">
                <a:solidFill>
                  <a:schemeClr val="bg1"/>
                </a:solidFill>
                <a:cs typeface="Times New Roman" pitchFamily="18" charset="0"/>
              </a:rPr>
              <a:t>Parcijalno</a:t>
            </a:r>
            <a:r>
              <a:rPr lang="en-GB" b="1" dirty="0">
                <a:solidFill>
                  <a:schemeClr val="bg1"/>
                </a:solidFill>
                <a:cs typeface="Times New Roman" pitchFamily="18" charset="0"/>
              </a:rPr>
              <a:t> p</a:t>
            </a:r>
            <a:r>
              <a:rPr lang="sr-Latn-RS" b="1" dirty="0">
                <a:solidFill>
                  <a:schemeClr val="bg1"/>
                </a:solidFill>
                <a:cs typeface="Times New Roman" pitchFamily="18" charset="0"/>
              </a:rPr>
              <a:t>olaganje ispita (</a:t>
            </a:r>
            <a:r>
              <a:rPr lang="en-US" b="1" dirty="0" err="1">
                <a:solidFill>
                  <a:schemeClr val="bg1"/>
                </a:solidFill>
                <a:cs typeface="Times New Roman" pitchFamily="18" charset="0"/>
              </a:rPr>
              <a:t>bodov</a:t>
            </a:r>
            <a:r>
              <a:rPr lang="sr-Latn-RS" b="1" dirty="0">
                <a:solidFill>
                  <a:schemeClr val="bg1"/>
                </a:solidFill>
                <a:cs typeface="Times New Roman" pitchFamily="18" charset="0"/>
              </a:rPr>
              <a:t>i)</a:t>
            </a:r>
            <a:r>
              <a:rPr lang="sr-Latn-CS" b="1" dirty="0">
                <a:solidFill>
                  <a:schemeClr val="bg1"/>
                </a:solidFill>
                <a:cs typeface="Times New Roman" pitchFamily="18" charset="0"/>
              </a:rPr>
              <a:t> =</a:t>
            </a:r>
            <a:endParaRPr lang="sr-Latn-CS" dirty="0">
              <a:solidFill>
                <a:schemeClr val="bg1"/>
              </a:solidFill>
              <a:cs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r-Latn-CS" dirty="0">
                <a:solidFill>
                  <a:schemeClr val="bg1"/>
                </a:solidFill>
                <a:cs typeface="Arial" charset="0"/>
              </a:rPr>
              <a:t>    =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GB" b="1" i="1" u="sng" dirty="0">
                <a:solidFill>
                  <a:schemeClr val="bg1"/>
                </a:solidFill>
                <a:cs typeface="Arial" charset="0"/>
              </a:rPr>
              <a:t>45</a:t>
            </a:r>
            <a:r>
              <a:rPr lang="sr-Latn-CS" b="1" i="1" u="sng" dirty="0">
                <a:solidFill>
                  <a:schemeClr val="bg1"/>
                </a:solidFill>
                <a:cs typeface="Arial" charset="0"/>
              </a:rPr>
              <a:t> bodova </a:t>
            </a: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(kolokvijum – </a:t>
            </a:r>
            <a:r>
              <a:rPr lang="en-GB" dirty="0">
                <a:solidFill>
                  <a:schemeClr val="bg1"/>
                </a:solidFill>
                <a:cs typeface="Times New Roman" pitchFamily="18" charset="0"/>
              </a:rPr>
              <a:t>I deo </a:t>
            </a:r>
            <a:r>
              <a:rPr lang="en-GB" dirty="0" err="1">
                <a:solidFill>
                  <a:schemeClr val="bg1"/>
                </a:solidFill>
                <a:cs typeface="Times New Roman" pitchFamily="18" charset="0"/>
              </a:rPr>
              <a:t>gradiva</a:t>
            </a:r>
            <a:r>
              <a:rPr lang="en-GB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chemeClr val="bg1"/>
                </a:solidFill>
                <a:cs typeface="Times New Roman" pitchFamily="18" charset="0"/>
              </a:rPr>
              <a:t>na</a:t>
            </a:r>
            <a:r>
              <a:rPr lang="en-GB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chemeClr val="bg1"/>
                </a:solidFill>
                <a:cs typeface="Times New Roman" pitchFamily="18" charset="0"/>
              </a:rPr>
              <a:t>ispitu</a:t>
            </a: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)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    +</a:t>
            </a:r>
            <a:r>
              <a:rPr lang="sr-Latn-CS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b="1" i="1" u="sng" dirty="0">
                <a:solidFill>
                  <a:schemeClr val="bg1"/>
                </a:solidFill>
                <a:cs typeface="Arial" charset="0"/>
              </a:rPr>
              <a:t>45</a:t>
            </a:r>
            <a:r>
              <a:rPr lang="sr-Latn-CS" b="1" i="1" u="sng" dirty="0">
                <a:solidFill>
                  <a:schemeClr val="bg1"/>
                </a:solidFill>
                <a:cs typeface="Arial" charset="0"/>
              </a:rPr>
              <a:t> bodova</a:t>
            </a:r>
            <a:r>
              <a:rPr lang="sr-Latn-CS" b="1" i="1" u="sng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(predrok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 - </a:t>
            </a:r>
            <a:r>
              <a:rPr lang="en-US" dirty="0" err="1">
                <a:solidFill>
                  <a:schemeClr val="bg1"/>
                </a:solidFill>
                <a:cs typeface="Times New Roman" pitchFamily="18" charset="0"/>
              </a:rPr>
              <a:t>orga</a:t>
            </a:r>
            <a:r>
              <a:rPr lang="sr-Latn-RS" dirty="0">
                <a:solidFill>
                  <a:schemeClr val="bg1"/>
                </a:solidFill>
                <a:cs typeface="Times New Roman" pitchFamily="18" charset="0"/>
              </a:rPr>
              <a:t>nizuje se u toku semestral</a:t>
            </a:r>
            <a:r>
              <a:rPr lang="en-GB" dirty="0">
                <a:solidFill>
                  <a:schemeClr val="bg1"/>
                </a:solidFill>
                <a:cs typeface="Times New Roman" pitchFamily="18" charset="0"/>
              </a:rPr>
              <a:t> – II deo </a:t>
            </a:r>
            <a:r>
              <a:rPr lang="en-GB" dirty="0" err="1">
                <a:solidFill>
                  <a:schemeClr val="bg1"/>
                </a:solidFill>
                <a:cs typeface="Times New Roman" pitchFamily="18" charset="0"/>
              </a:rPr>
              <a:t>gradiva</a:t>
            </a:r>
            <a:r>
              <a:rPr lang="en-GB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chemeClr val="bg1"/>
                </a:solidFill>
                <a:cs typeface="Times New Roman" pitchFamily="18" charset="0"/>
              </a:rPr>
              <a:t>na</a:t>
            </a:r>
            <a:r>
              <a:rPr lang="en-GB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chemeClr val="bg1"/>
                </a:solidFill>
                <a:cs typeface="Times New Roman" pitchFamily="18" charset="0"/>
              </a:rPr>
              <a:t>ispitu</a:t>
            </a: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    +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b="1" i="1" u="sng" dirty="0">
                <a:solidFill>
                  <a:schemeClr val="bg1"/>
                </a:solidFill>
                <a:cs typeface="Arial" charset="0"/>
              </a:rPr>
              <a:t>10</a:t>
            </a:r>
            <a:r>
              <a:rPr lang="sr-Latn-CS" b="1" i="1" u="sng" dirty="0">
                <a:solidFill>
                  <a:schemeClr val="bg1"/>
                </a:solidFill>
                <a:cs typeface="Arial" charset="0"/>
              </a:rPr>
              <a:t> bodova </a:t>
            </a:r>
            <a:r>
              <a:rPr lang="sr-Latn-CS" dirty="0">
                <a:solidFill>
                  <a:schemeClr val="bg1"/>
                </a:solidFill>
                <a:cs typeface="Arial" charset="0"/>
              </a:rPr>
              <a:t>(seminarski rad - </a:t>
            </a:r>
            <a:r>
              <a:rPr lang="sr-Latn-CS" i="1" dirty="0">
                <a:solidFill>
                  <a:schemeClr val="bg1"/>
                </a:solidFill>
                <a:cs typeface="Arial" charset="0"/>
              </a:rPr>
              <a:t>opciono</a:t>
            </a:r>
            <a:r>
              <a:rPr lang="sr-Latn-CS" dirty="0">
                <a:solidFill>
                  <a:schemeClr val="bg1"/>
                </a:solidFill>
                <a:cs typeface="Arial" charset="0"/>
              </a:rPr>
              <a:t>)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r-Latn-CS" dirty="0">
                <a:solidFill>
                  <a:schemeClr val="bg1"/>
                </a:solidFill>
                <a:cs typeface="Arial" charset="0"/>
              </a:rPr>
              <a:t>    +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bonus bodovi (aktivnosti na času)</a:t>
            </a:r>
            <a:endParaRPr lang="en-US" dirty="0">
              <a:solidFill>
                <a:schemeClr val="bg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050848"/>
      </p:ext>
    </p:extLst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1470</TotalTime>
  <Words>610</Words>
  <Application>Microsoft Office PowerPoint</Application>
  <PresentationFormat>On-screen Show (4:3)</PresentationFormat>
  <Paragraphs>61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Times New Roman</vt:lpstr>
      <vt:lpstr>Wingdings</vt:lpstr>
      <vt:lpstr>Textured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Djordje Petrovic</cp:lastModifiedBy>
  <cp:revision>276</cp:revision>
  <cp:lastPrinted>2017-02-18T19:14:43Z</cp:lastPrinted>
  <dcterms:created xsi:type="dcterms:W3CDTF">2006-01-31T15:10:17Z</dcterms:created>
  <dcterms:modified xsi:type="dcterms:W3CDTF">2025-06-20T11:48:39Z</dcterms:modified>
</cp:coreProperties>
</file>