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4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CA464BB6-7C06-4A93-8F5F-3A0BA2B24ACF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FBECEB74-18C1-484C-A6E8-758F24F86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069030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64BB6-7C06-4A93-8F5F-3A0BA2B24ACF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CEB74-18C1-484C-A6E8-758F24F86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736741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64BB6-7C06-4A93-8F5F-3A0BA2B24ACF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CEB74-18C1-484C-A6E8-758F24F86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385595"/>
      </p:ext>
    </p:extLst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64BB6-7C06-4A93-8F5F-3A0BA2B24ACF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CEB74-18C1-484C-A6E8-758F24F86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162450"/>
      </p:ext>
    </p:extLst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64BB6-7C06-4A93-8F5F-3A0BA2B24ACF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CEB74-18C1-484C-A6E8-758F24F86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437544"/>
      </p:ext>
    </p:extLst>
  </p:cSld>
  <p:clrMapOvr>
    <a:masterClrMapping/>
  </p:clrMapOvr>
  <p:transition spd="slow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64BB6-7C06-4A93-8F5F-3A0BA2B24ACF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CEB74-18C1-484C-A6E8-758F24F86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723303"/>
      </p:ext>
    </p:extLst>
  </p:cSld>
  <p:clrMapOvr>
    <a:masterClrMapping/>
  </p:clrMapOvr>
  <p:transition spd="slow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64BB6-7C06-4A93-8F5F-3A0BA2B24ACF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CEB74-18C1-484C-A6E8-758F24F86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623303"/>
      </p:ext>
    </p:extLst>
  </p:cSld>
  <p:clrMapOvr>
    <a:masterClrMapping/>
  </p:clrMapOvr>
  <p:transition spd="slow">
    <p:push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CA464BB6-7C06-4A93-8F5F-3A0BA2B24ACF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CEB74-18C1-484C-A6E8-758F24F86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643157"/>
      </p:ext>
    </p:extLst>
  </p:cSld>
  <p:clrMapOvr>
    <a:masterClrMapping/>
  </p:clrMapOvr>
  <p:transition spd="slow">
    <p:push dir="u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A464BB6-7C06-4A93-8F5F-3A0BA2B24ACF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CEB74-18C1-484C-A6E8-758F24F86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150441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64BB6-7C06-4A93-8F5F-3A0BA2B24ACF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CEB74-18C1-484C-A6E8-758F24F86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687720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64BB6-7C06-4A93-8F5F-3A0BA2B24ACF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CEB74-18C1-484C-A6E8-758F24F86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309242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64BB6-7C06-4A93-8F5F-3A0BA2B24ACF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CEB74-18C1-484C-A6E8-758F24F86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879422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64BB6-7C06-4A93-8F5F-3A0BA2B24ACF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CEB74-18C1-484C-A6E8-758F24F86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623121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64BB6-7C06-4A93-8F5F-3A0BA2B24ACF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CEB74-18C1-484C-A6E8-758F24F86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933695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64BB6-7C06-4A93-8F5F-3A0BA2B24ACF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CEB74-18C1-484C-A6E8-758F24F86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814419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64BB6-7C06-4A93-8F5F-3A0BA2B24ACF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CEB74-18C1-484C-A6E8-758F24F86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773355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64BB6-7C06-4A93-8F5F-3A0BA2B24ACF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CEB74-18C1-484C-A6E8-758F24F86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076360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CA464BB6-7C06-4A93-8F5F-3A0BA2B24ACF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FBECEB74-18C1-484C-A6E8-758F24F86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95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  <p:sldLayoutId id="2147483743" r:id="rId17"/>
  </p:sldLayoutIdLst>
  <p:transition spd="slow">
    <p:push dir="u"/>
  </p:transition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CONDITIONALS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2075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Inversion -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22751"/>
            <a:ext cx="9442461" cy="4028306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If </a:t>
            </a:r>
            <a:r>
              <a:rPr lang="en-US" dirty="0">
                <a:solidFill>
                  <a:schemeClr val="tx1"/>
                </a:solidFill>
              </a:rPr>
              <a:t>he had studied harder, he would have passed the exam.</a:t>
            </a:r>
          </a:p>
          <a:p>
            <a:pPr marL="400050" lvl="1" indent="0">
              <a:buNone/>
            </a:pPr>
            <a:r>
              <a:rPr lang="en-US" sz="1800" dirty="0">
                <a:solidFill>
                  <a:schemeClr val="tx1"/>
                </a:solidFill>
              </a:rPr>
              <a:t>Had _____________________________________________________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If </a:t>
            </a:r>
            <a:r>
              <a:rPr lang="en-US" dirty="0">
                <a:solidFill>
                  <a:schemeClr val="tx1"/>
                </a:solidFill>
              </a:rPr>
              <a:t>my alarm had gone off, I wouldn’t have been late to work.</a:t>
            </a:r>
          </a:p>
          <a:p>
            <a:pPr marL="400050" lvl="1" indent="0">
              <a:buNone/>
            </a:pPr>
            <a:r>
              <a:rPr lang="en-US" sz="1800" dirty="0">
                <a:solidFill>
                  <a:schemeClr val="tx1"/>
                </a:solidFill>
              </a:rPr>
              <a:t>Had _____________________________________________________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If </a:t>
            </a:r>
            <a:r>
              <a:rPr lang="en-US" dirty="0">
                <a:solidFill>
                  <a:schemeClr val="tx1"/>
                </a:solidFill>
              </a:rPr>
              <a:t>you had told me about the meeting, I wouldn’t have missed it.</a:t>
            </a:r>
          </a:p>
          <a:p>
            <a:pPr marL="400050" lvl="1" indent="0">
              <a:buNone/>
            </a:pPr>
            <a:r>
              <a:rPr lang="en-US" sz="1800" dirty="0">
                <a:solidFill>
                  <a:schemeClr val="tx1"/>
                </a:solidFill>
              </a:rPr>
              <a:t>Had _____________________________________________________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If </a:t>
            </a:r>
            <a:r>
              <a:rPr lang="en-US" dirty="0">
                <a:solidFill>
                  <a:schemeClr val="tx1"/>
                </a:solidFill>
              </a:rPr>
              <a:t>we had missed the flight yesterday, we wouldn’t be in Paris now.</a:t>
            </a:r>
          </a:p>
          <a:p>
            <a:pPr marL="400050" lvl="1" indent="0">
              <a:buNone/>
            </a:pPr>
            <a:r>
              <a:rPr lang="en-US" sz="1800" dirty="0">
                <a:solidFill>
                  <a:schemeClr val="tx1"/>
                </a:solidFill>
              </a:rPr>
              <a:t>Had _____________________________________________________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0305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Inversion -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999699" cy="4009056"/>
          </a:xfrm>
        </p:spPr>
        <p:txBody>
          <a:bodyPr>
            <a:normAutofit/>
          </a:bodyPr>
          <a:lstStyle/>
          <a:p>
            <a:r>
              <a:rPr lang="en-US" dirty="0"/>
              <a:t>If she were to be rich, she would be horribly obnoxious.</a:t>
            </a:r>
          </a:p>
          <a:p>
            <a:pPr marL="400050" lvl="1" indent="0">
              <a:buNone/>
            </a:pPr>
            <a:r>
              <a:rPr lang="en-US" sz="1800" dirty="0"/>
              <a:t>Were ____________________________________________________</a:t>
            </a:r>
          </a:p>
          <a:p>
            <a:r>
              <a:rPr lang="en-US" dirty="0" smtClean="0"/>
              <a:t>If </a:t>
            </a:r>
            <a:r>
              <a:rPr lang="en-US" dirty="0"/>
              <a:t>I were to have no friends, who would I spend my time with?</a:t>
            </a:r>
          </a:p>
          <a:p>
            <a:pPr marL="400050" lvl="1" indent="0">
              <a:buNone/>
            </a:pPr>
            <a:r>
              <a:rPr lang="en-US" sz="1800" dirty="0"/>
              <a:t>Were ____________________________________________________</a:t>
            </a:r>
          </a:p>
          <a:p>
            <a:r>
              <a:rPr lang="en-US" dirty="0" smtClean="0"/>
              <a:t>If </a:t>
            </a:r>
            <a:r>
              <a:rPr lang="en-US" dirty="0"/>
              <a:t>Nathan were to be my boss, this job would be intolerable.</a:t>
            </a:r>
          </a:p>
          <a:p>
            <a:pPr marL="400050" lvl="1" indent="0">
              <a:buNone/>
            </a:pPr>
            <a:r>
              <a:rPr lang="en-US" sz="1800" dirty="0"/>
              <a:t>Were ____________________________________________________</a:t>
            </a:r>
          </a:p>
          <a:p>
            <a:r>
              <a:rPr lang="en-US" dirty="0" smtClean="0"/>
              <a:t>If </a:t>
            </a:r>
            <a:r>
              <a:rPr lang="en-US" dirty="0"/>
              <a:t>he were to fail his driving test tomorrow, he would have to take it again.</a:t>
            </a:r>
          </a:p>
          <a:p>
            <a:pPr marL="400050" lvl="1" indent="0">
              <a:buNone/>
            </a:pPr>
            <a:r>
              <a:rPr lang="en-US" sz="1800" dirty="0"/>
              <a:t>Were ____________________________________________________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264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353242"/>
            <a:ext cx="9057450" cy="450475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What would your second choice for a university or degree subject have been? How would your life be different now if you had done that instead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</a:p>
          <a:p>
            <a:r>
              <a:rPr lang="en-US" dirty="0">
                <a:solidFill>
                  <a:schemeClr val="tx1"/>
                </a:solidFill>
              </a:rPr>
              <a:t>If you could change three things about the world today, what would you change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</a:p>
          <a:p>
            <a:r>
              <a:rPr lang="en-US" dirty="0">
                <a:solidFill>
                  <a:schemeClr val="tx1"/>
                </a:solidFill>
              </a:rPr>
              <a:t>If you had a time machine and could travel to three times in history, which times would you want to visit, and why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</a:p>
          <a:p>
            <a:r>
              <a:rPr lang="en-US" dirty="0">
                <a:solidFill>
                  <a:schemeClr val="tx1"/>
                </a:solidFill>
              </a:rPr>
              <a:t>If you could change one thing about your body or personality, what would it be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</a:p>
          <a:p>
            <a:r>
              <a:rPr lang="en-US" dirty="0">
                <a:solidFill>
                  <a:schemeClr val="tx1"/>
                </a:solidFill>
              </a:rPr>
              <a:t>What would you have done this week if you’d had more time? Why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</a:p>
          <a:p>
            <a:r>
              <a:rPr lang="en-US" dirty="0">
                <a:solidFill>
                  <a:schemeClr val="tx1"/>
                </a:solidFill>
              </a:rPr>
              <a:t>Think of an important exam you passed or failed in the past, how could things have happened differently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</a:p>
          <a:p>
            <a:r>
              <a:rPr lang="en-US" dirty="0">
                <a:solidFill>
                  <a:schemeClr val="tx1"/>
                </a:solidFill>
              </a:rPr>
              <a:t>How would your life have been different if you had been born a girl/ boy?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1380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points on conditionals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Conditional clause (if-clause)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Main clause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54954" y="3767051"/>
            <a:ext cx="507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I had a car</a:t>
            </a:r>
            <a:r>
              <a:rPr lang="en-US" dirty="0" smtClean="0">
                <a:solidFill>
                  <a:srgbClr val="FF0000"/>
                </a:solidFill>
              </a:rPr>
              <a:t>,</a:t>
            </a:r>
            <a:r>
              <a:rPr lang="en-US" dirty="0" smtClean="0"/>
              <a:t> I would take you.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857676" y="4161686"/>
            <a:ext cx="0" cy="5643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691211" y="4136383"/>
            <a:ext cx="9625" cy="5683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164579" y="4704741"/>
            <a:ext cx="1809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Conditional</a:t>
            </a:r>
          </a:p>
          <a:p>
            <a:r>
              <a:rPr lang="en-US" dirty="0" smtClean="0"/>
              <a:t>clause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368764" y="4726004"/>
            <a:ext cx="16266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Main </a:t>
            </a:r>
          </a:p>
          <a:p>
            <a:r>
              <a:rPr lang="en-US" dirty="0" smtClean="0"/>
              <a:t>clause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293894" y="3751374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 would take you if I had a car.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686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Zero conditional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468746"/>
            <a:ext cx="9817846" cy="4605822"/>
          </a:xfrm>
        </p:spPr>
        <p:txBody>
          <a:bodyPr>
            <a:normAutofit/>
          </a:bodyPr>
          <a:lstStyle/>
          <a:p>
            <a:r>
              <a:rPr lang="en-US" u="sng" dirty="0" smtClean="0">
                <a:solidFill>
                  <a:schemeClr val="tx1"/>
                </a:solidFill>
              </a:rPr>
              <a:t>Also known as</a:t>
            </a:r>
            <a:r>
              <a:rPr lang="en-US" dirty="0" smtClean="0">
                <a:solidFill>
                  <a:schemeClr val="tx1"/>
                </a:solidFill>
              </a:rPr>
              <a:t>: the general conditional</a:t>
            </a:r>
          </a:p>
          <a:p>
            <a:r>
              <a:rPr lang="en-US" u="sng" dirty="0" smtClean="0">
                <a:solidFill>
                  <a:schemeClr val="tx1"/>
                </a:solidFill>
              </a:rPr>
              <a:t>Form</a:t>
            </a:r>
            <a:r>
              <a:rPr lang="en-US" dirty="0" smtClean="0">
                <a:solidFill>
                  <a:schemeClr val="tx1"/>
                </a:solidFill>
              </a:rPr>
              <a:t>: if + present simple, present simple</a:t>
            </a:r>
          </a:p>
          <a:p>
            <a:pPr marL="400050" lvl="1" indent="0"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If you </a:t>
            </a:r>
            <a:r>
              <a:rPr lang="en-US" sz="1800" b="1" dirty="0" smtClean="0">
                <a:solidFill>
                  <a:schemeClr val="tx1"/>
                </a:solidFill>
              </a:rPr>
              <a:t>don’t look </a:t>
            </a:r>
            <a:r>
              <a:rPr lang="en-US" sz="1800" dirty="0" smtClean="0">
                <a:solidFill>
                  <a:schemeClr val="tx1"/>
                </a:solidFill>
              </a:rPr>
              <a:t>after tomato plants, they </a:t>
            </a:r>
            <a:r>
              <a:rPr lang="en-US" sz="1800" b="1" dirty="0" smtClean="0">
                <a:solidFill>
                  <a:schemeClr val="tx1"/>
                </a:solidFill>
              </a:rPr>
              <a:t>die</a:t>
            </a:r>
            <a:r>
              <a:rPr lang="en-US" sz="1800" dirty="0" smtClean="0">
                <a:solidFill>
                  <a:schemeClr val="tx1"/>
                </a:solidFill>
              </a:rPr>
              <a:t> very quickly.</a:t>
            </a:r>
          </a:p>
          <a:p>
            <a:pPr marL="285750"/>
            <a:r>
              <a:rPr lang="en-US" dirty="0" smtClean="0">
                <a:solidFill>
                  <a:schemeClr val="tx1"/>
                </a:solidFill>
              </a:rPr>
              <a:t>OR other present tenses:</a:t>
            </a:r>
          </a:p>
          <a:p>
            <a:pPr marL="400050" lvl="1" indent="0"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Prawns </a:t>
            </a:r>
            <a:r>
              <a:rPr lang="en-US" sz="1800" b="1" dirty="0" smtClean="0">
                <a:solidFill>
                  <a:schemeClr val="tx1"/>
                </a:solidFill>
              </a:rPr>
              <a:t>are</a:t>
            </a:r>
            <a:r>
              <a:rPr lang="en-US" sz="1800" dirty="0" smtClean="0">
                <a:solidFill>
                  <a:schemeClr val="tx1"/>
                </a:solidFill>
              </a:rPr>
              <a:t> very risky to eat if they </a:t>
            </a:r>
            <a:r>
              <a:rPr lang="en-US" sz="1800" b="1" dirty="0" smtClean="0">
                <a:solidFill>
                  <a:schemeClr val="tx1"/>
                </a:solidFill>
              </a:rPr>
              <a:t>haven’t been kept </a:t>
            </a:r>
            <a:r>
              <a:rPr lang="en-US" sz="1800" dirty="0" smtClean="0">
                <a:solidFill>
                  <a:schemeClr val="tx1"/>
                </a:solidFill>
              </a:rPr>
              <a:t>at the right temperature.</a:t>
            </a:r>
          </a:p>
          <a:p>
            <a:r>
              <a:rPr lang="en-US" u="sng" dirty="0" smtClean="0">
                <a:solidFill>
                  <a:schemeClr val="tx1"/>
                </a:solidFill>
              </a:rPr>
              <a:t>Use</a:t>
            </a:r>
            <a:r>
              <a:rPr lang="en-US" dirty="0" smtClean="0">
                <a:solidFill>
                  <a:schemeClr val="tx1"/>
                </a:solidFill>
              </a:rPr>
              <a:t>: general truths, scientific facts, actions which always have the same result</a:t>
            </a:r>
          </a:p>
          <a:p>
            <a:pPr marL="400050" lvl="1" indent="0"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If you heat water, it boils.</a:t>
            </a:r>
          </a:p>
          <a:p>
            <a:pPr marL="400050" lvl="1" indent="0"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If I eat dairy products, I get red spots on my skin.</a:t>
            </a:r>
          </a:p>
          <a:p>
            <a:r>
              <a:rPr lang="en-US" u="sng" dirty="0" smtClean="0">
                <a:solidFill>
                  <a:schemeClr val="tx1"/>
                </a:solidFill>
              </a:rPr>
              <a:t>Alternatives to if</a:t>
            </a:r>
            <a:r>
              <a:rPr lang="en-US" dirty="0" smtClean="0">
                <a:solidFill>
                  <a:schemeClr val="tx1"/>
                </a:solidFill>
              </a:rPr>
              <a:t>: when</a:t>
            </a:r>
          </a:p>
          <a:p>
            <a:pPr marL="400050" lvl="1" indent="0">
              <a:buNone/>
            </a:pPr>
            <a:r>
              <a:rPr lang="en-US" sz="1800" b="1" dirty="0" smtClean="0">
                <a:solidFill>
                  <a:schemeClr val="tx1"/>
                </a:solidFill>
              </a:rPr>
              <a:t>When</a:t>
            </a:r>
            <a:r>
              <a:rPr lang="en-US" sz="1800" dirty="0" smtClean="0">
                <a:solidFill>
                  <a:schemeClr val="tx1"/>
                </a:solidFill>
              </a:rPr>
              <a:t> you press this key, the game starts.</a:t>
            </a:r>
          </a:p>
        </p:txBody>
      </p:sp>
    </p:spTree>
    <p:extLst>
      <p:ext uri="{BB962C8B-B14F-4D97-AF65-F5344CB8AC3E}">
        <p14:creationId xmlns:p14="http://schemas.microsoft.com/office/powerpoint/2010/main" val="36131907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conditional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6196" y="2256990"/>
            <a:ext cx="10876625" cy="4490319"/>
          </a:xfrm>
        </p:spPr>
        <p:txBody>
          <a:bodyPr>
            <a:normAutofit lnSpcReduction="10000"/>
          </a:bodyPr>
          <a:lstStyle/>
          <a:p>
            <a:r>
              <a:rPr lang="en-US" u="sng" dirty="0" smtClean="0">
                <a:solidFill>
                  <a:schemeClr val="tx1"/>
                </a:solidFill>
              </a:rPr>
              <a:t>Also known as</a:t>
            </a:r>
            <a:r>
              <a:rPr lang="en-US" dirty="0" smtClean="0">
                <a:solidFill>
                  <a:schemeClr val="tx1"/>
                </a:solidFill>
              </a:rPr>
              <a:t>: the likely or possible conditional</a:t>
            </a:r>
          </a:p>
          <a:p>
            <a:r>
              <a:rPr lang="en-US" u="sng" dirty="0" smtClean="0">
                <a:solidFill>
                  <a:schemeClr val="tx1"/>
                </a:solidFill>
              </a:rPr>
              <a:t>Form</a:t>
            </a:r>
            <a:r>
              <a:rPr lang="en-US" dirty="0" smtClean="0">
                <a:solidFill>
                  <a:schemeClr val="tx1"/>
                </a:solidFill>
              </a:rPr>
              <a:t>: if + present simple, </a:t>
            </a:r>
            <a:r>
              <a:rPr lang="en-US" dirty="0" err="1" smtClean="0">
                <a:solidFill>
                  <a:schemeClr val="tx1"/>
                </a:solidFill>
              </a:rPr>
              <a:t>will+infinitive</a:t>
            </a:r>
            <a:r>
              <a:rPr lang="en-US" dirty="0" smtClean="0">
                <a:solidFill>
                  <a:schemeClr val="tx1"/>
                </a:solidFill>
              </a:rPr>
              <a:t> (future simple)</a:t>
            </a:r>
          </a:p>
          <a:p>
            <a:pPr marL="400050" lvl="1" indent="0"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If the museum </a:t>
            </a:r>
            <a:r>
              <a:rPr lang="en-US" sz="1800" b="1" dirty="0" smtClean="0">
                <a:solidFill>
                  <a:schemeClr val="tx1"/>
                </a:solidFill>
              </a:rPr>
              <a:t>charges</a:t>
            </a:r>
            <a:r>
              <a:rPr lang="en-US" sz="1800" dirty="0" smtClean="0">
                <a:solidFill>
                  <a:schemeClr val="tx1"/>
                </a:solidFill>
              </a:rPr>
              <a:t> for entry, a lot of people </a:t>
            </a:r>
            <a:r>
              <a:rPr lang="en-US" sz="1800" b="1" dirty="0" smtClean="0">
                <a:solidFill>
                  <a:schemeClr val="tx1"/>
                </a:solidFill>
              </a:rPr>
              <a:t>won’t be able </a:t>
            </a:r>
            <a:r>
              <a:rPr lang="en-US" sz="1800" dirty="0" smtClean="0">
                <a:solidFill>
                  <a:schemeClr val="tx1"/>
                </a:solidFill>
              </a:rPr>
              <a:t>to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visit it.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OR other present tenses:</a:t>
            </a:r>
          </a:p>
          <a:p>
            <a:pPr marL="400050" lvl="1" indent="0">
              <a:buNone/>
            </a:pPr>
            <a:r>
              <a:rPr lang="en-US" sz="1800" dirty="0">
                <a:solidFill>
                  <a:schemeClr val="tx1"/>
                </a:solidFill>
              </a:rPr>
              <a:t>If you</a:t>
            </a:r>
            <a:r>
              <a:rPr lang="en-US" sz="1800" b="1" dirty="0">
                <a:solidFill>
                  <a:schemeClr val="tx1"/>
                </a:solidFill>
              </a:rPr>
              <a:t>’re coming </a:t>
            </a:r>
            <a:r>
              <a:rPr lang="en-US" sz="1800" dirty="0">
                <a:solidFill>
                  <a:schemeClr val="tx1"/>
                </a:solidFill>
              </a:rPr>
              <a:t>on the highway, you’ll need change for the tolls</a:t>
            </a:r>
            <a:r>
              <a:rPr lang="en-US" sz="1800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Other future forms:</a:t>
            </a:r>
          </a:p>
          <a:p>
            <a:pPr marL="400050" lvl="1" indent="0">
              <a:buNone/>
            </a:pPr>
            <a:r>
              <a:rPr lang="en-US" sz="1800" dirty="0">
                <a:solidFill>
                  <a:schemeClr val="tx1"/>
                </a:solidFill>
              </a:rPr>
              <a:t>If the results of the customer survey are favorable, the supermarket </a:t>
            </a:r>
            <a:r>
              <a:rPr lang="en-US" sz="1800" b="1" dirty="0">
                <a:solidFill>
                  <a:schemeClr val="tx1"/>
                </a:solidFill>
              </a:rPr>
              <a:t>is going to introduce</a:t>
            </a:r>
            <a:r>
              <a:rPr lang="en-US" sz="1800" dirty="0">
                <a:solidFill>
                  <a:schemeClr val="tx1"/>
                </a:solidFill>
              </a:rPr>
              <a:t> a new range</a:t>
            </a:r>
            <a:r>
              <a:rPr lang="en-US" sz="1800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Other modal verbs:</a:t>
            </a:r>
          </a:p>
          <a:p>
            <a:pPr marL="400050" lvl="1" indent="0">
              <a:buNone/>
            </a:pPr>
            <a:r>
              <a:rPr lang="en-US" sz="1800" dirty="0">
                <a:solidFill>
                  <a:schemeClr val="tx1"/>
                </a:solidFill>
              </a:rPr>
              <a:t>If the cases are too heavy, I </a:t>
            </a:r>
            <a:r>
              <a:rPr lang="en-US" sz="1800" b="1" dirty="0">
                <a:solidFill>
                  <a:schemeClr val="tx1"/>
                </a:solidFill>
              </a:rPr>
              <a:t>can help </a:t>
            </a:r>
            <a:r>
              <a:rPr lang="en-US" sz="1800" dirty="0">
                <a:solidFill>
                  <a:schemeClr val="tx1"/>
                </a:solidFill>
              </a:rPr>
              <a:t>you carry them</a:t>
            </a:r>
            <a:r>
              <a:rPr lang="en-US" sz="1800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Imperative:</a:t>
            </a:r>
          </a:p>
          <a:p>
            <a:pPr marL="400050" lvl="1" indent="0">
              <a:buNone/>
            </a:pPr>
            <a:r>
              <a:rPr lang="en-US" sz="1800" b="1" dirty="0" smtClean="0">
                <a:solidFill>
                  <a:schemeClr val="tx1"/>
                </a:solidFill>
              </a:rPr>
              <a:t>Get </a:t>
            </a:r>
            <a:r>
              <a:rPr lang="en-US" sz="1800" dirty="0" smtClean="0">
                <a:solidFill>
                  <a:schemeClr val="tx1"/>
                </a:solidFill>
              </a:rPr>
              <a:t>me some cigarettes, and I’ll pay you later.</a:t>
            </a:r>
            <a:endParaRPr lang="en-US" sz="1800" b="1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pPr marL="400050" lvl="1" indent="0">
              <a:buNone/>
            </a:pPr>
            <a:endParaRPr lang="en-US" sz="1800" dirty="0" smtClean="0">
              <a:solidFill>
                <a:schemeClr val="tx1"/>
              </a:solidFill>
            </a:endParaRPr>
          </a:p>
          <a:p>
            <a:pPr marL="400050" lvl="1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2575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conditional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314742"/>
            <a:ext cx="9557964" cy="4403692"/>
          </a:xfrm>
        </p:spPr>
        <p:txBody>
          <a:bodyPr>
            <a:normAutofit/>
          </a:bodyPr>
          <a:lstStyle/>
          <a:p>
            <a:r>
              <a:rPr lang="en-US" u="sng" dirty="0" smtClean="0">
                <a:solidFill>
                  <a:schemeClr val="tx1"/>
                </a:solidFill>
              </a:rPr>
              <a:t>Use</a:t>
            </a:r>
            <a:r>
              <a:rPr lang="en-US" dirty="0" smtClean="0">
                <a:solidFill>
                  <a:schemeClr val="tx1"/>
                </a:solidFill>
              </a:rPr>
              <a:t>: possible future events or situations and their results</a:t>
            </a:r>
          </a:p>
          <a:p>
            <a:pPr marL="400050" lvl="1" indent="0"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The bank will be starting a recruitment drive if it receives head office approval.</a:t>
            </a:r>
          </a:p>
          <a:p>
            <a:r>
              <a:rPr lang="en-US" u="sng" dirty="0" smtClean="0">
                <a:solidFill>
                  <a:schemeClr val="tx1"/>
                </a:solidFill>
              </a:rPr>
              <a:t>Alternatives to if</a:t>
            </a:r>
            <a:r>
              <a:rPr lang="en-US" dirty="0" smtClean="0">
                <a:solidFill>
                  <a:schemeClr val="tx1"/>
                </a:solidFill>
              </a:rPr>
              <a:t>: unless, provided/providing (that), so/as long as, on (the) condition that</a:t>
            </a:r>
          </a:p>
          <a:p>
            <a:pPr marL="400050" lvl="1" indent="0">
              <a:buNone/>
            </a:pPr>
            <a:r>
              <a:rPr lang="en-US" sz="1800" b="1" dirty="0" smtClean="0">
                <a:solidFill>
                  <a:schemeClr val="tx1"/>
                </a:solidFill>
              </a:rPr>
              <a:t>Unless</a:t>
            </a:r>
            <a:r>
              <a:rPr lang="en-US" sz="1800" dirty="0" smtClean="0">
                <a:solidFill>
                  <a:schemeClr val="tx1"/>
                </a:solidFill>
              </a:rPr>
              <a:t> you leave at once, I’ll call the police.</a:t>
            </a:r>
          </a:p>
          <a:p>
            <a:pPr marL="400050" lvl="1" indent="0">
              <a:buNone/>
            </a:pPr>
            <a:r>
              <a:rPr lang="en-US" sz="1800" b="1" dirty="0" smtClean="0">
                <a:solidFill>
                  <a:schemeClr val="tx1"/>
                </a:solidFill>
              </a:rPr>
              <a:t>Provided </a:t>
            </a:r>
            <a:r>
              <a:rPr lang="en-US" sz="1800" dirty="0" smtClean="0">
                <a:solidFill>
                  <a:schemeClr val="tx1"/>
                </a:solidFill>
              </a:rPr>
              <a:t>you leave now, you’ll catch the train.</a:t>
            </a:r>
          </a:p>
          <a:p>
            <a:pPr marL="400050" lvl="1" indent="0"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He will speak to the reporters </a:t>
            </a:r>
            <a:r>
              <a:rPr lang="en-US" sz="1800" b="1" dirty="0" smtClean="0">
                <a:solidFill>
                  <a:schemeClr val="tx1"/>
                </a:solidFill>
              </a:rPr>
              <a:t>on condition that </a:t>
            </a:r>
            <a:r>
              <a:rPr lang="en-US" sz="1800" dirty="0" smtClean="0">
                <a:solidFill>
                  <a:schemeClr val="tx1"/>
                </a:solidFill>
              </a:rPr>
              <a:t> he is not identified.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Should</a:t>
            </a:r>
          </a:p>
          <a:p>
            <a:pPr marL="400050" lvl="1" indent="0">
              <a:buNone/>
            </a:pPr>
            <a:r>
              <a:rPr lang="en-US" sz="1800" b="1" dirty="0" smtClean="0">
                <a:solidFill>
                  <a:schemeClr val="tx1"/>
                </a:solidFill>
              </a:rPr>
              <a:t>Should </a:t>
            </a:r>
            <a:r>
              <a:rPr lang="en-US" sz="1800" dirty="0" smtClean="0">
                <a:solidFill>
                  <a:schemeClr val="tx1"/>
                </a:solidFill>
              </a:rPr>
              <a:t>you </a:t>
            </a:r>
            <a:r>
              <a:rPr lang="en-US" sz="1800" b="1" dirty="0" smtClean="0">
                <a:solidFill>
                  <a:schemeClr val="tx1"/>
                </a:solidFill>
              </a:rPr>
              <a:t>see</a:t>
            </a:r>
            <a:r>
              <a:rPr lang="en-US" sz="1800" dirty="0" smtClean="0">
                <a:solidFill>
                  <a:schemeClr val="tx1"/>
                </a:solidFill>
              </a:rPr>
              <a:t> John, can you give him a message?</a:t>
            </a:r>
          </a:p>
          <a:p>
            <a:pPr marL="400050" lvl="1" indent="0">
              <a:buNone/>
            </a:pPr>
            <a:r>
              <a:rPr lang="en-US" sz="1800" b="1" dirty="0" smtClean="0">
                <a:solidFill>
                  <a:schemeClr val="tx1"/>
                </a:solidFill>
              </a:rPr>
              <a:t>Should </a:t>
            </a:r>
            <a:r>
              <a:rPr lang="en-US" sz="1800" dirty="0" smtClean="0">
                <a:solidFill>
                  <a:schemeClr val="tx1"/>
                </a:solidFill>
              </a:rPr>
              <a:t>you </a:t>
            </a:r>
            <a:r>
              <a:rPr lang="en-US" sz="1800" b="1" dirty="0" smtClean="0">
                <a:solidFill>
                  <a:schemeClr val="tx1"/>
                </a:solidFill>
              </a:rPr>
              <a:t>be</a:t>
            </a:r>
            <a:r>
              <a:rPr lang="en-US" sz="1800" dirty="0" smtClean="0">
                <a:solidFill>
                  <a:schemeClr val="tx1"/>
                </a:solidFill>
              </a:rPr>
              <a:t> unsatisfied with our product, we will refund your money immediately.</a:t>
            </a:r>
            <a:endParaRPr lang="en-US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2066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conditional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314742"/>
            <a:ext cx="9654217" cy="4543258"/>
          </a:xfrm>
        </p:spPr>
        <p:txBody>
          <a:bodyPr>
            <a:noAutofit/>
          </a:bodyPr>
          <a:lstStyle/>
          <a:p>
            <a:r>
              <a:rPr lang="en-US" u="sng" dirty="0" smtClean="0">
                <a:solidFill>
                  <a:schemeClr val="tx1"/>
                </a:solidFill>
              </a:rPr>
              <a:t>Also known as</a:t>
            </a:r>
            <a:r>
              <a:rPr lang="en-US" dirty="0" smtClean="0">
                <a:solidFill>
                  <a:schemeClr val="tx1"/>
                </a:solidFill>
              </a:rPr>
              <a:t>: the unlikely or the improbable conditional</a:t>
            </a:r>
          </a:p>
          <a:p>
            <a:r>
              <a:rPr lang="en-US" u="sng" dirty="0" smtClean="0">
                <a:solidFill>
                  <a:schemeClr val="tx1"/>
                </a:solidFill>
              </a:rPr>
              <a:t>Form</a:t>
            </a:r>
            <a:r>
              <a:rPr lang="en-US" dirty="0" smtClean="0">
                <a:solidFill>
                  <a:schemeClr val="tx1"/>
                </a:solidFill>
              </a:rPr>
              <a:t>: if + past simple, </a:t>
            </a:r>
            <a:r>
              <a:rPr lang="en-US" dirty="0" err="1" smtClean="0">
                <a:solidFill>
                  <a:schemeClr val="tx1"/>
                </a:solidFill>
              </a:rPr>
              <a:t>would+infinitive</a:t>
            </a:r>
            <a:endParaRPr lang="en-US" dirty="0" smtClean="0">
              <a:solidFill>
                <a:schemeClr val="tx1"/>
              </a:solidFill>
            </a:endParaRPr>
          </a:p>
          <a:p>
            <a:pPr marL="400050" lvl="1" indent="0"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If I </a:t>
            </a:r>
            <a:r>
              <a:rPr lang="en-US" sz="1800" b="1" dirty="0" smtClean="0">
                <a:solidFill>
                  <a:schemeClr val="tx1"/>
                </a:solidFill>
              </a:rPr>
              <a:t>won</a:t>
            </a:r>
            <a:r>
              <a:rPr lang="en-US" sz="1800" dirty="0" smtClean="0">
                <a:solidFill>
                  <a:schemeClr val="tx1"/>
                </a:solidFill>
              </a:rPr>
              <a:t> the lottery, I </a:t>
            </a:r>
            <a:r>
              <a:rPr lang="en-US" sz="1800" b="1" dirty="0" smtClean="0">
                <a:solidFill>
                  <a:schemeClr val="tx1"/>
                </a:solidFill>
              </a:rPr>
              <a:t>would buy </a:t>
            </a:r>
            <a:r>
              <a:rPr lang="en-US" sz="1800" dirty="0" smtClean="0">
                <a:solidFill>
                  <a:schemeClr val="tx1"/>
                </a:solidFill>
              </a:rPr>
              <a:t>a new car.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OR other past tenses (but not past perfect):</a:t>
            </a:r>
          </a:p>
          <a:p>
            <a:pPr marL="400050" lvl="1" indent="0"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If a celebrity </a:t>
            </a:r>
            <a:r>
              <a:rPr lang="en-US" sz="1800" b="1" dirty="0" smtClean="0">
                <a:solidFill>
                  <a:schemeClr val="tx1"/>
                </a:solidFill>
              </a:rPr>
              <a:t>were staying </a:t>
            </a:r>
            <a:r>
              <a:rPr lang="en-US" sz="1800" dirty="0" smtClean="0">
                <a:solidFill>
                  <a:schemeClr val="tx1"/>
                </a:solidFill>
              </a:rPr>
              <a:t>in the hotel, security would be tightened.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Other modals: </a:t>
            </a:r>
          </a:p>
          <a:p>
            <a:pPr marL="400050" lvl="1" indent="0"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If we didn’t have to work so hard, we </a:t>
            </a:r>
            <a:r>
              <a:rPr lang="en-US" sz="1800" b="1" dirty="0" smtClean="0">
                <a:solidFill>
                  <a:schemeClr val="tx1"/>
                </a:solidFill>
              </a:rPr>
              <a:t>could spend</a:t>
            </a:r>
            <a:r>
              <a:rPr lang="en-US" sz="1800" dirty="0" smtClean="0">
                <a:solidFill>
                  <a:schemeClr val="tx1"/>
                </a:solidFill>
              </a:rPr>
              <a:t> more time together.</a:t>
            </a:r>
            <a:endParaRPr lang="en-US" sz="1800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Were to:</a:t>
            </a:r>
          </a:p>
          <a:p>
            <a:pPr marL="400050" lvl="1" indent="0"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If you </a:t>
            </a:r>
            <a:r>
              <a:rPr lang="en-US" sz="1800" b="1" dirty="0" smtClean="0">
                <a:solidFill>
                  <a:schemeClr val="tx1"/>
                </a:solidFill>
              </a:rPr>
              <a:t>were to listen</a:t>
            </a:r>
            <a:r>
              <a:rPr lang="en-US" sz="1800" dirty="0" smtClean="0">
                <a:solidFill>
                  <a:schemeClr val="tx1"/>
                </a:solidFill>
              </a:rPr>
              <a:t> more carefully, you might understand a little more.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INVERSION:</a:t>
            </a:r>
          </a:p>
          <a:p>
            <a:pPr marL="400050" lvl="1" indent="0">
              <a:buNone/>
            </a:pPr>
            <a:r>
              <a:rPr lang="en-US" sz="1800" b="1" dirty="0" smtClean="0">
                <a:solidFill>
                  <a:schemeClr val="tx1"/>
                </a:solidFill>
              </a:rPr>
              <a:t>Were you to listen </a:t>
            </a:r>
            <a:r>
              <a:rPr lang="en-US" sz="1800" dirty="0" smtClean="0">
                <a:solidFill>
                  <a:schemeClr val="tx1"/>
                </a:solidFill>
              </a:rPr>
              <a:t>more carefully, you might understand a little more.</a:t>
            </a:r>
            <a:endParaRPr lang="en-US" sz="1800" b="1" dirty="0" smtClean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30627" y="3853731"/>
            <a:ext cx="25699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</a:t>
            </a:r>
            <a:r>
              <a:rPr lang="en-US" b="1" dirty="0" smtClean="0"/>
              <a:t>were </a:t>
            </a:r>
            <a:r>
              <a:rPr lang="en-US" dirty="0" smtClean="0"/>
              <a:t>instead of </a:t>
            </a:r>
            <a:r>
              <a:rPr lang="en-US" b="1" dirty="0" smtClean="0"/>
              <a:t>was </a:t>
            </a:r>
            <a:r>
              <a:rPr lang="en-US" dirty="0" smtClean="0"/>
              <a:t>- formal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6075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conditional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>
                <a:solidFill>
                  <a:schemeClr val="tx1"/>
                </a:solidFill>
              </a:rPr>
              <a:t>Use</a:t>
            </a:r>
            <a:r>
              <a:rPr lang="en-US" dirty="0" smtClean="0">
                <a:solidFill>
                  <a:schemeClr val="tx1"/>
                </a:solidFill>
              </a:rPr>
              <a:t>: unlikely future event or hypothetical current situation</a:t>
            </a:r>
          </a:p>
          <a:p>
            <a:pPr marL="400050" lvl="1" indent="0"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If you became a millionaire, you might be unhappy.</a:t>
            </a:r>
          </a:p>
          <a:p>
            <a:pPr marL="400050" lvl="1" indent="0"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If I were taller, I would join the basketball team.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5750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Third conditional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228114"/>
            <a:ext cx="10202857" cy="4721326"/>
          </a:xfrm>
        </p:spPr>
        <p:txBody>
          <a:bodyPr>
            <a:normAutofit/>
          </a:bodyPr>
          <a:lstStyle/>
          <a:p>
            <a:r>
              <a:rPr lang="en-US" u="sng" dirty="0" smtClean="0">
                <a:solidFill>
                  <a:schemeClr val="tx1"/>
                </a:solidFill>
              </a:rPr>
              <a:t>Also known as</a:t>
            </a:r>
            <a:r>
              <a:rPr lang="en-US" dirty="0" smtClean="0">
                <a:solidFill>
                  <a:schemeClr val="tx1"/>
                </a:solidFill>
              </a:rPr>
              <a:t>: the past or impossible conditional</a:t>
            </a:r>
          </a:p>
          <a:p>
            <a:r>
              <a:rPr lang="en-US" u="sng" dirty="0" smtClean="0">
                <a:solidFill>
                  <a:schemeClr val="tx1"/>
                </a:solidFill>
              </a:rPr>
              <a:t>Form</a:t>
            </a:r>
            <a:r>
              <a:rPr lang="en-US" dirty="0" smtClean="0">
                <a:solidFill>
                  <a:schemeClr val="tx1"/>
                </a:solidFill>
              </a:rPr>
              <a:t>: if + past perfect, </a:t>
            </a:r>
            <a:r>
              <a:rPr lang="en-US" dirty="0" err="1" smtClean="0">
                <a:solidFill>
                  <a:schemeClr val="tx1"/>
                </a:solidFill>
              </a:rPr>
              <a:t>would+perfect</a:t>
            </a:r>
            <a:r>
              <a:rPr lang="en-US" dirty="0" smtClean="0">
                <a:solidFill>
                  <a:schemeClr val="tx1"/>
                </a:solidFill>
              </a:rPr>
              <a:t> infinitive</a:t>
            </a:r>
          </a:p>
          <a:p>
            <a:pPr marL="400050" lvl="1" indent="0"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If they </a:t>
            </a:r>
            <a:r>
              <a:rPr lang="en-US" sz="1800" b="1" dirty="0" smtClean="0">
                <a:solidFill>
                  <a:schemeClr val="tx1"/>
                </a:solidFill>
              </a:rPr>
              <a:t>had paid </a:t>
            </a:r>
            <a:r>
              <a:rPr lang="en-US" sz="1800" dirty="0" smtClean="0">
                <a:solidFill>
                  <a:schemeClr val="tx1"/>
                </a:solidFill>
              </a:rPr>
              <a:t>their employees more, they </a:t>
            </a:r>
            <a:r>
              <a:rPr lang="en-US" sz="1800" b="1" dirty="0" smtClean="0">
                <a:solidFill>
                  <a:schemeClr val="tx1"/>
                </a:solidFill>
              </a:rPr>
              <a:t>wouldn’t have left</a:t>
            </a:r>
            <a:r>
              <a:rPr lang="en-US" sz="1800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OR past perfect continuous:</a:t>
            </a:r>
          </a:p>
          <a:p>
            <a:pPr marL="400050" lvl="1" indent="0"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If someone </a:t>
            </a:r>
            <a:r>
              <a:rPr lang="en-US" sz="1800" b="1" dirty="0" smtClean="0">
                <a:solidFill>
                  <a:schemeClr val="tx1"/>
                </a:solidFill>
              </a:rPr>
              <a:t>had been teasing </a:t>
            </a:r>
            <a:r>
              <a:rPr lang="en-US" sz="1800" dirty="0" smtClean="0">
                <a:solidFill>
                  <a:schemeClr val="tx1"/>
                </a:solidFill>
              </a:rPr>
              <a:t>your child so nastily, you would have reacted in the same way.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Other modals:</a:t>
            </a:r>
          </a:p>
          <a:p>
            <a:pPr marL="400050" lvl="1" indent="0"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It </a:t>
            </a:r>
            <a:r>
              <a:rPr lang="en-US" sz="1800" b="1" dirty="0" smtClean="0">
                <a:solidFill>
                  <a:schemeClr val="tx1"/>
                </a:solidFill>
              </a:rPr>
              <a:t>might have been </a:t>
            </a:r>
            <a:r>
              <a:rPr lang="en-US" sz="1800" dirty="0" smtClean="0">
                <a:solidFill>
                  <a:schemeClr val="tx1"/>
                </a:solidFill>
              </a:rPr>
              <a:t>easier to break the news if I had known her a bit better.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INVERSION:</a:t>
            </a:r>
          </a:p>
          <a:p>
            <a:pPr marL="400050" lvl="1" indent="0">
              <a:buNone/>
            </a:pPr>
            <a:r>
              <a:rPr lang="en-US" sz="1800" b="1" dirty="0" smtClean="0">
                <a:solidFill>
                  <a:schemeClr val="tx1"/>
                </a:solidFill>
              </a:rPr>
              <a:t>Had they paid</a:t>
            </a:r>
            <a:r>
              <a:rPr lang="en-US" sz="1800" dirty="0" smtClean="0">
                <a:solidFill>
                  <a:schemeClr val="tx1"/>
                </a:solidFill>
              </a:rPr>
              <a:t> their employees more, they wouldn’t have left.</a:t>
            </a:r>
            <a:endParaRPr lang="en-US" sz="1800" b="1" dirty="0">
              <a:solidFill>
                <a:schemeClr val="tx1"/>
              </a:solidFill>
            </a:endParaRPr>
          </a:p>
          <a:p>
            <a:r>
              <a:rPr lang="en-US" u="sng" dirty="0" smtClean="0">
                <a:solidFill>
                  <a:schemeClr val="tx1"/>
                </a:solidFill>
              </a:rPr>
              <a:t>Use</a:t>
            </a:r>
            <a:r>
              <a:rPr lang="en-US" dirty="0" smtClean="0">
                <a:solidFill>
                  <a:schemeClr val="tx1"/>
                </a:solidFill>
              </a:rPr>
              <a:t>: hypothetical situation in the past</a:t>
            </a:r>
          </a:p>
          <a:p>
            <a:pPr marL="400050" lvl="1" indent="0"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If you had been driving more slowly, you could have stopped in time.</a:t>
            </a:r>
          </a:p>
        </p:txBody>
      </p:sp>
    </p:spTree>
    <p:extLst>
      <p:ext uri="{BB962C8B-B14F-4D97-AF65-F5344CB8AC3E}">
        <p14:creationId xmlns:p14="http://schemas.microsoft.com/office/powerpoint/2010/main" val="20560399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Mixed conditionals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921134"/>
            <a:ext cx="8825659" cy="3416300"/>
          </a:xfrm>
        </p:spPr>
        <p:txBody>
          <a:bodyPr/>
          <a:lstStyle/>
          <a:p>
            <a:r>
              <a:rPr lang="en-US" u="sng" dirty="0" smtClean="0">
                <a:solidFill>
                  <a:schemeClr val="tx1"/>
                </a:solidFill>
              </a:rPr>
              <a:t>Mixed third/second</a:t>
            </a:r>
            <a:r>
              <a:rPr lang="en-US" dirty="0" smtClean="0">
                <a:solidFill>
                  <a:schemeClr val="tx1"/>
                </a:solidFill>
              </a:rPr>
              <a:t>: hypothetical situation in the past, result in the present</a:t>
            </a:r>
          </a:p>
          <a:p>
            <a:pPr marL="400050" lvl="1" indent="0"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If you </a:t>
            </a:r>
            <a:r>
              <a:rPr lang="en-US" sz="1800" b="1" dirty="0" smtClean="0">
                <a:solidFill>
                  <a:schemeClr val="tx1"/>
                </a:solidFill>
              </a:rPr>
              <a:t>had saved </a:t>
            </a:r>
            <a:r>
              <a:rPr lang="en-US" sz="1800" dirty="0" smtClean="0">
                <a:solidFill>
                  <a:schemeClr val="tx1"/>
                </a:solidFill>
              </a:rPr>
              <a:t>some money, you </a:t>
            </a:r>
            <a:r>
              <a:rPr lang="en-US" sz="1800" b="1" dirty="0" smtClean="0">
                <a:solidFill>
                  <a:schemeClr val="tx1"/>
                </a:solidFill>
              </a:rPr>
              <a:t>wouldn’t be </a:t>
            </a:r>
            <a:r>
              <a:rPr lang="en-US" sz="1800" dirty="0" smtClean="0">
                <a:solidFill>
                  <a:schemeClr val="tx1"/>
                </a:solidFill>
              </a:rPr>
              <a:t>so hard up.</a:t>
            </a:r>
          </a:p>
          <a:p>
            <a:r>
              <a:rPr lang="en-US" u="sng" dirty="0" smtClean="0">
                <a:solidFill>
                  <a:schemeClr val="tx1"/>
                </a:solidFill>
              </a:rPr>
              <a:t>Mixed second/third</a:t>
            </a:r>
            <a:r>
              <a:rPr lang="en-US" dirty="0" smtClean="0">
                <a:solidFill>
                  <a:schemeClr val="tx1"/>
                </a:solidFill>
              </a:rPr>
              <a:t>: hypothetical situation in the present, result in the past</a:t>
            </a:r>
          </a:p>
          <a:p>
            <a:pPr marL="400050" lvl="1" indent="0"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If the island </a:t>
            </a:r>
            <a:r>
              <a:rPr lang="en-US" sz="1800" b="1" dirty="0" smtClean="0">
                <a:solidFill>
                  <a:schemeClr val="tx1"/>
                </a:solidFill>
              </a:rPr>
              <a:t>were</a:t>
            </a:r>
            <a:r>
              <a:rPr lang="en-US" sz="1800" dirty="0" smtClean="0">
                <a:solidFill>
                  <a:schemeClr val="tx1"/>
                </a:solidFill>
              </a:rPr>
              <a:t> still a tourist attraction, last week’s earthquake </a:t>
            </a:r>
            <a:r>
              <a:rPr lang="en-US" sz="1800" b="1" dirty="0" smtClean="0">
                <a:solidFill>
                  <a:schemeClr val="tx1"/>
                </a:solidFill>
              </a:rPr>
              <a:t>would have caused</a:t>
            </a:r>
            <a:r>
              <a:rPr lang="en-US" sz="1800" dirty="0" smtClean="0">
                <a:solidFill>
                  <a:schemeClr val="tx1"/>
                </a:solidFill>
              </a:rPr>
              <a:t> far more deaths.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1035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136</TotalTime>
  <Words>973</Words>
  <Application>Microsoft Office PowerPoint</Application>
  <PresentationFormat>Widescreen</PresentationFormat>
  <Paragraphs>104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Ion Boardroom</vt:lpstr>
      <vt:lpstr>CONDITIONALS</vt:lpstr>
      <vt:lpstr>General points on conditionals</vt:lpstr>
      <vt:lpstr>Zero conditional</vt:lpstr>
      <vt:lpstr>First conditional</vt:lpstr>
      <vt:lpstr>First conditional</vt:lpstr>
      <vt:lpstr>Second conditional</vt:lpstr>
      <vt:lpstr>Second conditional</vt:lpstr>
      <vt:lpstr>Third conditional</vt:lpstr>
      <vt:lpstr>Mixed conditionals </vt:lpstr>
      <vt:lpstr>Inversion - practice</vt:lpstr>
      <vt:lpstr>Inversion - practice</vt:lpstr>
      <vt:lpstr>Discussion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CONDITIONALS</dc:title>
  <dc:creator>Tamara</dc:creator>
  <cp:lastModifiedBy>Tamara</cp:lastModifiedBy>
  <cp:revision>15</cp:revision>
  <dcterms:created xsi:type="dcterms:W3CDTF">2021-11-29T21:53:36Z</dcterms:created>
  <dcterms:modified xsi:type="dcterms:W3CDTF">2021-11-30T11:21:19Z</dcterms:modified>
</cp:coreProperties>
</file>