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6" r:id="rId2"/>
    <p:sldId id="287" r:id="rId3"/>
    <p:sldId id="276" r:id="rId4"/>
    <p:sldId id="277" r:id="rId5"/>
    <p:sldId id="278" r:id="rId6"/>
    <p:sldId id="279" r:id="rId7"/>
    <p:sldId id="280" r:id="rId8"/>
    <p:sldId id="281" r:id="rId9"/>
    <p:sldId id="283" r:id="rId10"/>
    <p:sldId id="284" r:id="rId11"/>
    <p:sldId id="289" r:id="rId12"/>
    <p:sldId id="290" r:id="rId13"/>
    <p:sldId id="291" r:id="rId14"/>
    <p:sldId id="292" r:id="rId15"/>
    <p:sldId id="294" r:id="rId16"/>
    <p:sldId id="295" r:id="rId17"/>
    <p:sldId id="296" r:id="rId18"/>
    <p:sldId id="297" r:id="rId19"/>
    <p:sldId id="298" r:id="rId20"/>
    <p:sldId id="299" r:id="rId21"/>
    <p:sldId id="300" r:id="rId22"/>
    <p:sldId id="301" r:id="rId23"/>
    <p:sldId id="275" r:id="rId24"/>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C"/>
    <a:srgbClr val="000000"/>
    <a:srgbClr val="000099"/>
    <a:srgbClr val="000066"/>
    <a:srgbClr val="FFCC00"/>
    <a:srgbClr val="99FF33"/>
    <a:srgbClr val="808080"/>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8" d="100"/>
          <a:sy n="88"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a:t>
            </a:r>
            <a:r>
              <a:rPr lang="sr-Latn-CS" sz="1500" smtClean="0">
                <a:solidFill>
                  <a:srgbClr val="3B3470"/>
                </a:solidFill>
              </a:rPr>
              <a:t>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7"/>
          <p:cNvPicPr>
            <a:picLocks noChangeAspect="1" noChangeArrowheads="1"/>
          </p:cNvPicPr>
          <p:nvPr userDrawn="1"/>
        </p:nvPicPr>
        <p:blipFill>
          <a:blip r:embed="rId14" cstate="print"/>
          <a:srcRect l="44375" t="34444" r="31250" b="21111"/>
          <a:stretch>
            <a:fillRect/>
          </a:stretch>
        </p:blipFill>
        <p:spPr bwMode="auto">
          <a:xfrm>
            <a:off x="8382000" y="685800"/>
            <a:ext cx="520064" cy="53340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- 20</a:t>
            </a:r>
            <a:r>
              <a:rPr lang="sr-Latn-RS" sz="1400" dirty="0">
                <a:solidFill>
                  <a:srgbClr val="3B3470"/>
                </a:solidFill>
                <a:latin typeface="Times New Roman" panose="02020603050405020304" pitchFamily="18" charset="0"/>
                <a:cs typeface="Times New Roman" panose="02020603050405020304" pitchFamily="18" charset="0"/>
              </a:rPr>
              <a:t>2</a:t>
            </a:r>
            <a:r>
              <a:rPr lang="en-US" sz="1400" dirty="0">
                <a:solidFill>
                  <a:srgbClr val="3B3470"/>
                </a:solidFill>
                <a:latin typeface="Times New Roman" panose="02020603050405020304" pitchFamily="18" charset="0"/>
                <a:cs typeface="Times New Roman" panose="02020603050405020304" pitchFamily="18" charset="0"/>
              </a:rPr>
              <a:t>4 -</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tif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1524000" y="1524000"/>
            <a:ext cx="6324600" cy="762000"/>
          </a:xfrm>
          <a:prstGeom prst="rect">
            <a:avLst/>
          </a:prstGeom>
        </p:spPr>
        <p:txBody>
          <a:bodyPr wrap="none" fromWordArt="1">
            <a:prstTxWarp prst="textPlain">
              <a:avLst>
                <a:gd name="adj" fmla="val 50000"/>
              </a:avLst>
            </a:prstTxWarp>
          </a:bodyPr>
          <a:lstStyle/>
          <a:p>
            <a:pPr algn="ctr"/>
            <a:r>
              <a:rPr lang="en-US" sz="3200" b="1" kern="10" smtClean="0">
                <a:ln w="9525">
                  <a:solidFill>
                    <a:schemeClr val="bg1"/>
                  </a:solidFill>
                  <a:round/>
                  <a:headEnd/>
                  <a:tailEnd/>
                </a:ln>
                <a:solidFill>
                  <a:schemeClr val="bg1"/>
                </a:solidFill>
                <a:latin typeface="Arial"/>
                <a:cs typeface="Arial"/>
              </a:rPr>
              <a:t>POU</a:t>
            </a:r>
            <a:r>
              <a:rPr lang="sr-Latn-RS" sz="3200" b="1" kern="10" smtClean="0">
                <a:ln w="9525">
                  <a:solidFill>
                    <a:schemeClr val="bg1"/>
                  </a:solidFill>
                  <a:round/>
                  <a:headEnd/>
                  <a:tailEnd/>
                </a:ln>
                <a:solidFill>
                  <a:schemeClr val="bg1"/>
                </a:solidFill>
                <a:latin typeface="Arial"/>
                <a:cs typeface="Arial"/>
              </a:rPr>
              <a:t>ZDANOST</a:t>
            </a:r>
            <a:endParaRPr lang="en-US" sz="3200" b="1" kern="10">
              <a:ln w="9525">
                <a:solidFill>
                  <a:schemeClr val="bg1"/>
                </a:solidFill>
                <a:round/>
                <a:headEnd/>
                <a:tailEnd/>
              </a:ln>
              <a:solidFill>
                <a:schemeClr val="bg1"/>
              </a:solidFill>
              <a:latin typeface="Arial"/>
              <a:cs typeface="Arial"/>
            </a:endParaRPr>
          </a:p>
        </p:txBody>
      </p:sp>
      <p:sp>
        <p:nvSpPr>
          <p:cNvPr id="9" name="TextBox 8"/>
          <p:cNvSpPr txBox="1"/>
          <p:nvPr/>
        </p:nvSpPr>
        <p:spPr>
          <a:xfrm>
            <a:off x="304800" y="3438942"/>
            <a:ext cx="8534400" cy="2123658"/>
          </a:xfrm>
          <a:prstGeom prst="rect">
            <a:avLst/>
          </a:prstGeom>
          <a:noFill/>
        </p:spPr>
        <p:txBody>
          <a:bodyPr wrap="square" rtlCol="0">
            <a:spAutoFit/>
          </a:bodyPr>
          <a:lstStyle/>
          <a:p>
            <a:r>
              <a:rPr lang="sr-Latn-CS" smtClean="0">
                <a:solidFill>
                  <a:srgbClr val="00004C"/>
                </a:solidFill>
              </a:rPr>
              <a:t>Pouzdanost se definiše kao verovatnoća da u određenom vremenskom periodu neće doći do pojave otkaza.</a:t>
            </a:r>
            <a:endParaRPr lang="en-US" smtClean="0">
              <a:solidFill>
                <a:srgbClr val="00004C"/>
              </a:solidFill>
            </a:endParaRPr>
          </a:p>
          <a:p>
            <a:endParaRPr lang="sr-Latn-CS" smtClean="0">
              <a:solidFill>
                <a:srgbClr val="00004C"/>
              </a:solidFill>
            </a:endParaRPr>
          </a:p>
          <a:p>
            <a:r>
              <a:rPr lang="sr-Latn-CS" smtClean="0">
                <a:solidFill>
                  <a:srgbClr val="00004C"/>
                </a:solidFill>
              </a:rPr>
              <a:t>Pod pojmom otkaza može se smatrati delimični ili potpuni gubitak radne sposobnosti analiziranog sistema.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446601"/>
            <a:ext cx="4343400" cy="2293003"/>
          </a:xfrm>
          <a:prstGeom prst="rect">
            <a:avLst/>
          </a:prstGeom>
        </p:spPr>
      </p:pic>
      <p:sp>
        <p:nvSpPr>
          <p:cNvPr id="3" name="TextBox 2"/>
          <p:cNvSpPr txBox="1"/>
          <p:nvPr/>
        </p:nvSpPr>
        <p:spPr>
          <a:xfrm>
            <a:off x="248156" y="768744"/>
            <a:ext cx="1263487" cy="494751"/>
          </a:xfrm>
          <a:prstGeom prst="rect">
            <a:avLst/>
          </a:prstGeom>
          <a:noFill/>
        </p:spPr>
        <p:txBody>
          <a:bodyPr wrap="none" rtlCol="0">
            <a:spAutoFit/>
          </a:bodyPr>
          <a:lstStyle/>
          <a:p>
            <a:r>
              <a:rPr lang="en-US" sz="2400" b="1" smtClean="0">
                <a:solidFill>
                  <a:srgbClr val="00004C"/>
                </a:solidFill>
              </a:rPr>
              <a:t>Primer:</a:t>
            </a:r>
            <a:endParaRPr lang="en-US" sz="2400" b="1">
              <a:solidFill>
                <a:srgbClr val="00004C"/>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8385" y="1447801"/>
            <a:ext cx="4158341" cy="2307692"/>
          </a:xfrm>
          <a:prstGeom prst="rect">
            <a:avLst/>
          </a:prstGeom>
        </p:spPr>
      </p:pic>
      <p:pic>
        <p:nvPicPr>
          <p:cNvPr id="6" name="Picture 2" descr="Figure%20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3886200"/>
            <a:ext cx="4267200" cy="2482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4572000" y="5562600"/>
            <a:ext cx="3172663" cy="646331"/>
          </a:xfrm>
          <a:prstGeom prst="rect">
            <a:avLst/>
          </a:prstGeom>
          <a:noFill/>
        </p:spPr>
        <p:txBody>
          <a:bodyPr wrap="none" rtlCol="0">
            <a:spAutoFit/>
          </a:bodyPr>
          <a:lstStyle/>
          <a:p>
            <a:pPr>
              <a:lnSpc>
                <a:spcPct val="100000"/>
              </a:lnSpc>
              <a:spcBef>
                <a:spcPts val="0"/>
              </a:spcBef>
            </a:pPr>
            <a:r>
              <a:rPr lang="sr-Latn-RS" sz="1800" i="1" smtClean="0"/>
              <a:t>Zavisnost emisije CO</a:t>
            </a:r>
            <a:r>
              <a:rPr lang="sr-Latn-RS" sz="1800" i="1" baseline="-25000" smtClean="0"/>
              <a:t>2</a:t>
            </a:r>
            <a:r>
              <a:rPr lang="sr-Latn-RS" sz="1800" i="1" smtClean="0"/>
              <a:t> od</a:t>
            </a:r>
            <a:endParaRPr lang="en-US" sz="1800" i="1" smtClean="0"/>
          </a:p>
          <a:p>
            <a:pPr>
              <a:lnSpc>
                <a:spcPct val="100000"/>
              </a:lnSpc>
              <a:spcBef>
                <a:spcPts val="0"/>
              </a:spcBef>
            </a:pPr>
            <a:r>
              <a:rPr lang="sr-Latn-RS" sz="1800" i="1" smtClean="0"/>
              <a:t>starosti putničkog automobila</a:t>
            </a:r>
          </a:p>
        </p:txBody>
      </p:sp>
    </p:spTree>
    <p:extLst>
      <p:ext uri="{BB962C8B-B14F-4D97-AF65-F5344CB8AC3E}">
        <p14:creationId xmlns="" xmlns:p14="http://schemas.microsoft.com/office/powerpoint/2010/main" val="3496901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676400" y="1143000"/>
            <a:ext cx="5867400" cy="990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r-Latn-RS" sz="3600" kern="10" smtClean="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Pouzdanost </a:t>
            </a:r>
            <a:r>
              <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složenih sistema</a:t>
            </a:r>
          </a:p>
        </p:txBody>
      </p:sp>
      <p:sp>
        <p:nvSpPr>
          <p:cNvPr id="4" name="Rectangle 2"/>
          <p:cNvSpPr>
            <a:spLocks noChangeArrowheads="1"/>
          </p:cNvSpPr>
          <p:nvPr/>
        </p:nvSpPr>
        <p:spPr bwMode="auto">
          <a:xfrm>
            <a:off x="4191000" y="38100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sp>
        <p:nvSpPr>
          <p:cNvPr id="3" name="TextBox 2"/>
          <p:cNvSpPr txBox="1"/>
          <p:nvPr/>
        </p:nvSpPr>
        <p:spPr>
          <a:xfrm>
            <a:off x="381000" y="3112459"/>
            <a:ext cx="8382000" cy="1569660"/>
          </a:xfrm>
          <a:prstGeom prst="rect">
            <a:avLst/>
          </a:prstGeom>
          <a:noFill/>
        </p:spPr>
        <p:txBody>
          <a:bodyPr wrap="square" rtlCol="0">
            <a:spAutoFit/>
          </a:bodyPr>
          <a:lstStyle/>
          <a:p>
            <a:r>
              <a:rPr lang="sr-Latn-CS" dirty="0">
                <a:solidFill>
                  <a:srgbClr val="00004C"/>
                </a:solidFill>
              </a:rPr>
              <a:t>Transportno sredstvo i sklopovi koji ga čine </a:t>
            </a:r>
            <a:r>
              <a:rPr lang="sr-Latn-CS" dirty="0" smtClean="0">
                <a:solidFill>
                  <a:srgbClr val="00004C"/>
                </a:solidFill>
              </a:rPr>
              <a:t>sastavljeni</a:t>
            </a:r>
            <a:r>
              <a:rPr lang="en-US" dirty="0" smtClean="0">
                <a:solidFill>
                  <a:srgbClr val="00004C"/>
                </a:solidFill>
              </a:rPr>
              <a:t> </a:t>
            </a:r>
            <a:r>
              <a:rPr lang="sr-Latn-CS" dirty="0" smtClean="0">
                <a:solidFill>
                  <a:srgbClr val="00004C"/>
                </a:solidFill>
              </a:rPr>
              <a:t>su </a:t>
            </a:r>
            <a:r>
              <a:rPr lang="sr-Latn-CS" dirty="0">
                <a:solidFill>
                  <a:srgbClr val="00004C"/>
                </a:solidFill>
              </a:rPr>
              <a:t>od većeg broja elemenata. Transportno sredstvo i većina njegovih sklopova predstavljaju složene sisteme čija pouzdanost zavisi od pouzdanosti svakog od elemenata, kao i od njihovih međusobnih veza.</a:t>
            </a:r>
            <a:endParaRPr lang="sr-Latn-RS">
              <a:solidFill>
                <a:srgbClr val="00004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8600" y="1391483"/>
            <a:ext cx="8686800" cy="4247317"/>
          </a:xfrm>
          <a:prstGeom prst="rect">
            <a:avLst/>
          </a:prstGeom>
          <a:noFill/>
        </p:spPr>
        <p:txBody>
          <a:bodyPr wrap="square" rtlCol="0">
            <a:spAutoFit/>
          </a:bodyPr>
          <a:lstStyle/>
          <a:p>
            <a:r>
              <a:rPr lang="sr-Latn-RS">
                <a:solidFill>
                  <a:srgbClr val="00004C"/>
                </a:solidFill>
              </a:rPr>
              <a:t>Pouzdanost sistema često se određuje primenom Bulove teorije </a:t>
            </a:r>
            <a:r>
              <a:rPr lang="sr-Latn-RS" smtClean="0">
                <a:solidFill>
                  <a:srgbClr val="00004C"/>
                </a:solidFill>
              </a:rPr>
              <a:t>sistema. </a:t>
            </a:r>
            <a:endParaRPr lang="en-US" dirty="0" smtClean="0">
              <a:solidFill>
                <a:srgbClr val="00004C"/>
              </a:solidFill>
            </a:endParaRPr>
          </a:p>
          <a:p>
            <a:endParaRPr lang="en-US" dirty="0" smtClean="0">
              <a:solidFill>
                <a:srgbClr val="00004C"/>
              </a:solidFill>
            </a:endParaRPr>
          </a:p>
          <a:p>
            <a:r>
              <a:rPr lang="en-US" dirty="0" smtClean="0">
                <a:solidFill>
                  <a:srgbClr val="00004C"/>
                </a:solidFill>
              </a:rPr>
              <a:t>P</a:t>
            </a:r>
            <a:r>
              <a:rPr lang="sr-Latn-RS" smtClean="0">
                <a:solidFill>
                  <a:srgbClr val="00004C"/>
                </a:solidFill>
              </a:rPr>
              <a:t>rimena</a:t>
            </a:r>
            <a:r>
              <a:rPr lang="en-US" dirty="0" smtClean="0">
                <a:solidFill>
                  <a:srgbClr val="00004C"/>
                </a:solidFill>
              </a:rPr>
              <a:t> </a:t>
            </a:r>
            <a:r>
              <a:rPr lang="sr-Latn-RS">
                <a:solidFill>
                  <a:srgbClr val="00004C"/>
                </a:solidFill>
              </a:rPr>
              <a:t>Bulove teorije sistema</a:t>
            </a:r>
            <a:r>
              <a:rPr lang="sr-Latn-RS" smtClean="0">
                <a:solidFill>
                  <a:srgbClr val="00004C"/>
                </a:solidFill>
              </a:rPr>
              <a:t> moguća</a:t>
            </a:r>
            <a:r>
              <a:rPr lang="en-US" dirty="0" smtClean="0">
                <a:solidFill>
                  <a:srgbClr val="00004C"/>
                </a:solidFill>
              </a:rPr>
              <a:t> je</a:t>
            </a:r>
            <a:r>
              <a:rPr lang="sr-Latn-RS" smtClean="0">
                <a:solidFill>
                  <a:srgbClr val="00004C"/>
                </a:solidFill>
              </a:rPr>
              <a:t> </a:t>
            </a:r>
            <a:r>
              <a:rPr lang="sr-Latn-RS">
                <a:solidFill>
                  <a:srgbClr val="00004C"/>
                </a:solidFill>
              </a:rPr>
              <a:t>ukoliko su zadovoljeni sledeći </a:t>
            </a:r>
            <a:r>
              <a:rPr lang="sr-Latn-RS" smtClean="0">
                <a:solidFill>
                  <a:srgbClr val="00004C"/>
                </a:solidFill>
              </a:rPr>
              <a:t>uslovi:</a:t>
            </a:r>
            <a:endParaRPr lang="sr-Latn-RS">
              <a:solidFill>
                <a:srgbClr val="00004C"/>
              </a:solidFill>
            </a:endParaRPr>
          </a:p>
          <a:p>
            <a:pPr marL="342900" indent="-342900">
              <a:buClrTx/>
              <a:buFont typeface="Symbol" panose="05050102010706020507" pitchFamily="18" charset="2"/>
              <a:buChar char=""/>
            </a:pPr>
            <a:r>
              <a:rPr lang="sr-Latn-RS" i="1" smtClean="0">
                <a:solidFill>
                  <a:srgbClr val="00004C"/>
                </a:solidFill>
              </a:rPr>
              <a:t>sistem </a:t>
            </a:r>
            <a:r>
              <a:rPr lang="sr-Latn-RS" i="1">
                <a:solidFill>
                  <a:srgbClr val="00004C"/>
                </a:solidFill>
              </a:rPr>
              <a:t>je </a:t>
            </a:r>
            <a:r>
              <a:rPr lang="sr-Latn-RS" i="1" smtClean="0">
                <a:solidFill>
                  <a:srgbClr val="00004C"/>
                </a:solidFill>
              </a:rPr>
              <a:t>nepopravljiv</a:t>
            </a:r>
            <a:r>
              <a:rPr lang="en-US" dirty="0" smtClean="0">
                <a:solidFill>
                  <a:srgbClr val="00004C"/>
                </a:solidFill>
              </a:rPr>
              <a:t> </a:t>
            </a:r>
            <a:r>
              <a:rPr lang="sr-Latn-RS" smtClean="0">
                <a:solidFill>
                  <a:srgbClr val="00004C"/>
                </a:solidFill>
              </a:rPr>
              <a:t>- ukoliko </a:t>
            </a:r>
            <a:r>
              <a:rPr lang="sr-Latn-RS">
                <a:solidFill>
                  <a:srgbClr val="00004C"/>
                </a:solidFill>
              </a:rPr>
              <a:t>je sistem nepopravljiv to znači da se u teoretskom smislu poklapaju trenutci pojave prvog otkaza i kraja eksploatacionog veka </a:t>
            </a:r>
            <a:r>
              <a:rPr lang="sr-Latn-RS" smtClean="0">
                <a:solidFill>
                  <a:srgbClr val="00004C"/>
                </a:solidFill>
              </a:rPr>
              <a:t>sistema,</a:t>
            </a:r>
            <a:endParaRPr lang="sr-Latn-RS">
              <a:solidFill>
                <a:srgbClr val="00004C"/>
              </a:solidFill>
            </a:endParaRPr>
          </a:p>
          <a:p>
            <a:pPr marL="342900" indent="-342900">
              <a:buClrTx/>
              <a:buFont typeface="Symbol" panose="05050102010706020507" pitchFamily="18" charset="2"/>
              <a:buChar char=""/>
            </a:pPr>
            <a:r>
              <a:rPr lang="sr-Latn-RS" i="1" smtClean="0">
                <a:solidFill>
                  <a:srgbClr val="00004C"/>
                </a:solidFill>
              </a:rPr>
              <a:t>elementi </a:t>
            </a:r>
            <a:r>
              <a:rPr lang="sr-Latn-RS" i="1">
                <a:solidFill>
                  <a:srgbClr val="00004C"/>
                </a:solidFill>
              </a:rPr>
              <a:t>se mogu naći samo u jednom od sledeća dva stanja</a:t>
            </a:r>
            <a:r>
              <a:rPr lang="sr-Latn-RS">
                <a:solidFill>
                  <a:srgbClr val="00004C"/>
                </a:solidFill>
              </a:rPr>
              <a:t> – ispravan ili neispravan (u stanju potpunog otkaza</a:t>
            </a:r>
            <a:r>
              <a:rPr lang="sr-Latn-RS" smtClean="0">
                <a:solidFill>
                  <a:srgbClr val="00004C"/>
                </a:solidFill>
              </a:rPr>
              <a:t>) - </a:t>
            </a:r>
            <a:r>
              <a:rPr lang="sr-Latn-RS">
                <a:solidFill>
                  <a:srgbClr val="00004C"/>
                </a:solidFill>
              </a:rPr>
              <a:t>isključuju </a:t>
            </a:r>
            <a:r>
              <a:rPr lang="sr-Latn-RS" smtClean="0">
                <a:solidFill>
                  <a:srgbClr val="00004C"/>
                </a:solidFill>
              </a:rPr>
              <a:t>se delimični </a:t>
            </a:r>
            <a:r>
              <a:rPr lang="sr-Latn-RS">
                <a:solidFill>
                  <a:srgbClr val="00004C"/>
                </a:solidFill>
              </a:rPr>
              <a:t>otkazi</a:t>
            </a:r>
            <a:r>
              <a:rPr lang="sr-Latn-RS" smtClean="0">
                <a:solidFill>
                  <a:srgbClr val="00004C"/>
                </a:solidFill>
              </a:rPr>
              <a:t>,</a:t>
            </a:r>
            <a:endParaRPr lang="sr-Latn-RS">
              <a:solidFill>
                <a:srgbClr val="00004C"/>
              </a:solidFill>
            </a:endParaRPr>
          </a:p>
          <a:p>
            <a:pPr marL="342900" indent="-342900">
              <a:buClrTx/>
              <a:buFont typeface="Symbol" panose="05050102010706020507" pitchFamily="18" charset="2"/>
              <a:buChar char=""/>
            </a:pPr>
            <a:r>
              <a:rPr lang="sr-Latn-RS" i="1" smtClean="0">
                <a:solidFill>
                  <a:srgbClr val="00004C"/>
                </a:solidFill>
              </a:rPr>
              <a:t>otkazi </a:t>
            </a:r>
            <a:r>
              <a:rPr lang="sr-Latn-RS" i="1">
                <a:solidFill>
                  <a:srgbClr val="00004C"/>
                </a:solidFill>
              </a:rPr>
              <a:t>elemenata su međusobno </a:t>
            </a:r>
            <a:r>
              <a:rPr lang="sr-Latn-RS" i="1" smtClean="0">
                <a:solidFill>
                  <a:srgbClr val="00004C"/>
                </a:solidFill>
              </a:rPr>
              <a:t>nezavisni</a:t>
            </a:r>
            <a:r>
              <a:rPr lang="sr-Latn-RS" smtClean="0">
                <a:solidFill>
                  <a:srgbClr val="00004C"/>
                </a:solidFill>
              </a:rPr>
              <a:t> </a:t>
            </a:r>
            <a:r>
              <a:rPr lang="sr-Latn-RS">
                <a:solidFill>
                  <a:srgbClr val="00004C"/>
                </a:solidFill>
              </a:rPr>
              <a:t>- isključuju se zavisni otkazi</a:t>
            </a:r>
            <a:r>
              <a:rPr lang="sr-Latn-RS" smtClean="0">
                <a:solidFill>
                  <a:srgbClr val="00004C"/>
                </a:solidFill>
              </a:rPr>
              <a:t>.</a:t>
            </a:r>
            <a:endParaRPr lang="sr-Latn-RS">
              <a:solidFill>
                <a:srgbClr val="00004C"/>
              </a:solidFill>
            </a:endParaRPr>
          </a:p>
        </p:txBody>
      </p:sp>
    </p:spTree>
    <p:extLst>
      <p:ext uri="{BB962C8B-B14F-4D97-AF65-F5344CB8AC3E}">
        <p14:creationId xmlns="" xmlns:p14="http://schemas.microsoft.com/office/powerpoint/2010/main" val="3902019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4800" y="1020054"/>
            <a:ext cx="2820003" cy="427746"/>
          </a:xfrm>
          <a:prstGeom prst="rect">
            <a:avLst/>
          </a:prstGeom>
          <a:noFill/>
        </p:spPr>
        <p:txBody>
          <a:bodyPr wrap="none" rtlCol="0">
            <a:spAutoFit/>
          </a:bodyPr>
          <a:lstStyle/>
          <a:p>
            <a:r>
              <a:rPr lang="sr-Latn-CS" dirty="0">
                <a:solidFill>
                  <a:srgbClr val="00004C"/>
                </a:solidFill>
              </a:rPr>
              <a:t>Osnovni tipovi </a:t>
            </a:r>
            <a:r>
              <a:rPr lang="sr-Latn-CS" dirty="0" smtClean="0">
                <a:solidFill>
                  <a:srgbClr val="00004C"/>
                </a:solidFill>
              </a:rPr>
              <a:t>veza </a:t>
            </a:r>
            <a:r>
              <a:rPr lang="sr-Latn-CS" dirty="0">
                <a:solidFill>
                  <a:srgbClr val="00004C"/>
                </a:solidFill>
              </a:rPr>
              <a:t>su</a:t>
            </a:r>
            <a:r>
              <a:rPr lang="sr-Latn-CS" dirty="0" smtClean="0">
                <a:solidFill>
                  <a:srgbClr val="00004C"/>
                </a:solidFill>
              </a:rPr>
              <a:t>:</a:t>
            </a:r>
            <a:endParaRPr lang="en-US" dirty="0" smtClean="0">
              <a:solidFill>
                <a:srgbClr val="00004C"/>
              </a:solidFill>
            </a:endParaRPr>
          </a:p>
        </p:txBody>
      </p:sp>
      <p:sp>
        <p:nvSpPr>
          <p:cNvPr id="4" name="TextBox 3"/>
          <p:cNvSpPr txBox="1"/>
          <p:nvPr/>
        </p:nvSpPr>
        <p:spPr>
          <a:xfrm>
            <a:off x="381000" y="3581400"/>
            <a:ext cx="2270173" cy="923330"/>
          </a:xfrm>
          <a:prstGeom prst="rect">
            <a:avLst/>
          </a:prstGeom>
          <a:noFill/>
        </p:spPr>
        <p:txBody>
          <a:bodyPr wrap="none" rtlCol="0">
            <a:spAutoFit/>
          </a:bodyPr>
          <a:lstStyle/>
          <a:p>
            <a:pPr marL="342900" lvl="0" indent="-342900">
              <a:buClrTx/>
              <a:buFont typeface="Symbol" panose="05050102010706020507" pitchFamily="18" charset="2"/>
              <a:buChar char=""/>
            </a:pPr>
            <a:r>
              <a:rPr lang="sr-Latn-CS" dirty="0" smtClean="0">
                <a:solidFill>
                  <a:srgbClr val="00004C"/>
                </a:solidFill>
              </a:rPr>
              <a:t>redna </a:t>
            </a:r>
            <a:r>
              <a:rPr lang="sr-Latn-CS" dirty="0">
                <a:solidFill>
                  <a:srgbClr val="00004C"/>
                </a:solidFill>
              </a:rPr>
              <a:t>i</a:t>
            </a:r>
            <a:endParaRPr lang="sr-Latn-RS">
              <a:solidFill>
                <a:srgbClr val="00004C"/>
              </a:solidFill>
            </a:endParaRPr>
          </a:p>
          <a:p>
            <a:pPr marL="342900" indent="-342900">
              <a:buClrTx/>
              <a:buFont typeface="Symbol" panose="05050102010706020507" pitchFamily="18" charset="2"/>
              <a:buChar char=""/>
            </a:pPr>
            <a:r>
              <a:rPr lang="sr-Latn-CS" dirty="0">
                <a:solidFill>
                  <a:srgbClr val="00004C"/>
                </a:solidFill>
              </a:rPr>
              <a:t>paralelna veza.</a:t>
            </a:r>
            <a:endParaRPr lang="sr-Latn-RS">
              <a:solidFill>
                <a:srgbClr val="00004C"/>
              </a:solidFill>
            </a:endParaRPr>
          </a:p>
        </p:txBody>
      </p:sp>
      <p:sp>
        <p:nvSpPr>
          <p:cNvPr id="2" name="Rectangle 1"/>
          <p:cNvSpPr/>
          <p:nvPr/>
        </p:nvSpPr>
        <p:spPr>
          <a:xfrm>
            <a:off x="1295400" y="1752600"/>
            <a:ext cx="607859" cy="997902"/>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3505200" y="2514600"/>
            <a:ext cx="4051109" cy="1384995"/>
          </a:xfrm>
          <a:prstGeom prst="rect">
            <a:avLst/>
          </a:prstGeom>
          <a:noFill/>
        </p:spPr>
        <p:txBody>
          <a:bodyPr wrap="none" rtlCol="0">
            <a:spAutoFit/>
          </a:bodyPr>
          <a:lstStyle/>
          <a:p>
            <a:pPr marL="342900" lvl="0" indent="-342900">
              <a:buClrTx/>
              <a:buFont typeface="Symbol" panose="05050102010706020507" pitchFamily="18" charset="2"/>
              <a:buChar char=""/>
            </a:pPr>
            <a:r>
              <a:rPr lang="en-US" dirty="0" smtClean="0">
                <a:solidFill>
                  <a:srgbClr val="00004C"/>
                </a:solidFill>
              </a:rPr>
              <a:t>s</a:t>
            </a:r>
            <a:r>
              <a:rPr lang="sr-Latn-RS" smtClean="0">
                <a:solidFill>
                  <a:srgbClr val="00004C"/>
                </a:solidFill>
              </a:rPr>
              <a:t>i</a:t>
            </a:r>
            <a:r>
              <a:rPr lang="en-US" dirty="0" smtClean="0">
                <a:solidFill>
                  <a:srgbClr val="00004C"/>
                </a:solidFill>
              </a:rPr>
              <a:t>stem </a:t>
            </a:r>
            <a:r>
              <a:rPr lang="en-US" dirty="0" err="1" smtClean="0">
                <a:solidFill>
                  <a:srgbClr val="00004C"/>
                </a:solidFill>
              </a:rPr>
              <a:t>za</a:t>
            </a:r>
            <a:r>
              <a:rPr lang="en-US" smtClean="0">
                <a:solidFill>
                  <a:srgbClr val="00004C"/>
                </a:solidFill>
              </a:rPr>
              <a:t> prenos snage,</a:t>
            </a:r>
            <a:endParaRPr lang="sr-Latn-RS">
              <a:solidFill>
                <a:srgbClr val="00004C"/>
              </a:solidFill>
            </a:endParaRPr>
          </a:p>
          <a:p>
            <a:pPr marL="342900" indent="-342900">
              <a:buClrTx/>
              <a:buFont typeface="Symbol" panose="05050102010706020507" pitchFamily="18" charset="2"/>
              <a:buChar char=""/>
            </a:pPr>
            <a:r>
              <a:rPr lang="en-US" smtClean="0">
                <a:solidFill>
                  <a:srgbClr val="00004C"/>
                </a:solidFill>
              </a:rPr>
              <a:t>ko</a:t>
            </a:r>
            <a:r>
              <a:rPr lang="sr-Latn-RS" smtClean="0">
                <a:solidFill>
                  <a:srgbClr val="00004C"/>
                </a:solidFill>
              </a:rPr>
              <a:t>č</a:t>
            </a:r>
            <a:r>
              <a:rPr lang="en-US" smtClean="0">
                <a:solidFill>
                  <a:srgbClr val="00004C"/>
                </a:solidFill>
              </a:rPr>
              <a:t>ioni sistem</a:t>
            </a:r>
            <a:r>
              <a:rPr lang="sr-Latn-RS" smtClean="0">
                <a:solidFill>
                  <a:srgbClr val="00004C"/>
                </a:solidFill>
              </a:rPr>
              <a:t>,</a:t>
            </a:r>
          </a:p>
          <a:p>
            <a:pPr marL="342900" indent="-342900">
              <a:buClrTx/>
              <a:buFont typeface="Symbol" panose="05050102010706020507" pitchFamily="18" charset="2"/>
              <a:buChar char=""/>
            </a:pPr>
            <a:r>
              <a:rPr lang="sr-Latn-RS" smtClean="0">
                <a:solidFill>
                  <a:srgbClr val="00004C"/>
                </a:solidFill>
              </a:rPr>
              <a:t>merenje visine vazduhoplova...</a:t>
            </a:r>
            <a:endParaRPr lang="sr-Latn-RS">
              <a:solidFill>
                <a:srgbClr val="00004C"/>
              </a:solidFill>
            </a:endParaRPr>
          </a:p>
        </p:txBody>
      </p:sp>
    </p:spTree>
    <p:extLst>
      <p:ext uri="{BB962C8B-B14F-4D97-AF65-F5344CB8AC3E}">
        <p14:creationId xmlns="" xmlns:p14="http://schemas.microsoft.com/office/powerpoint/2010/main" val="26808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b="66908"/>
          <a:stretch/>
        </p:blipFill>
        <p:spPr>
          <a:xfrm>
            <a:off x="298566" y="838200"/>
            <a:ext cx="4806834" cy="1565921"/>
          </a:xfrm>
          <a:prstGeom prst="rect">
            <a:avLst/>
          </a:prstGeom>
        </p:spPr>
      </p:pic>
      <p:sp>
        <p:nvSpPr>
          <p:cNvPr id="4" name="TextBox 3"/>
          <p:cNvSpPr txBox="1"/>
          <p:nvPr/>
        </p:nvSpPr>
        <p:spPr>
          <a:xfrm>
            <a:off x="222366" y="2667000"/>
            <a:ext cx="8693034" cy="2031325"/>
          </a:xfrm>
          <a:prstGeom prst="rect">
            <a:avLst/>
          </a:prstGeom>
          <a:noFill/>
        </p:spPr>
        <p:txBody>
          <a:bodyPr wrap="square" rtlCol="0">
            <a:spAutoFit/>
          </a:bodyPr>
          <a:lstStyle/>
          <a:p>
            <a:r>
              <a:rPr lang="sr-Latn-RS">
                <a:solidFill>
                  <a:srgbClr val="00004C"/>
                </a:solidFill>
              </a:rPr>
              <a:t>Ukoliko su elementi vezani redno </a:t>
            </a:r>
            <a:r>
              <a:rPr lang="sr-Latn-RS" smtClean="0">
                <a:solidFill>
                  <a:srgbClr val="00004C"/>
                </a:solidFill>
              </a:rPr>
              <a:t>sistem </a:t>
            </a:r>
            <a:r>
              <a:rPr lang="sr-Latn-RS">
                <a:solidFill>
                  <a:srgbClr val="00004C"/>
                </a:solidFill>
              </a:rPr>
              <a:t>dolazi u stanje otkaza ukoliko se pojavio otkaz u jednom od </a:t>
            </a:r>
            <a:r>
              <a:rPr lang="sr-Latn-RS" smtClean="0">
                <a:solidFill>
                  <a:srgbClr val="00004C"/>
                </a:solidFill>
              </a:rPr>
              <a:t>elemenata.</a:t>
            </a:r>
          </a:p>
          <a:p>
            <a:r>
              <a:rPr lang="sr-Latn-RS" smtClean="0">
                <a:solidFill>
                  <a:srgbClr val="00004C"/>
                </a:solidFill>
              </a:rPr>
              <a:t>Primer </a:t>
            </a:r>
            <a:r>
              <a:rPr lang="sr-Latn-RS">
                <a:solidFill>
                  <a:srgbClr val="00004C"/>
                </a:solidFill>
              </a:rPr>
              <a:t>redne veze je sistem za prenos snage. Transportno sredstvo se može kretati jedino ukoliko su ispravni svi sklopovi koji učestvuju u prenosu snage od motora do kretača.</a:t>
            </a:r>
          </a:p>
        </p:txBody>
      </p:sp>
      <p:sp>
        <p:nvSpPr>
          <p:cNvPr id="5" name="TextBox 4"/>
          <p:cNvSpPr txBox="1"/>
          <p:nvPr/>
        </p:nvSpPr>
        <p:spPr>
          <a:xfrm>
            <a:off x="5334000" y="1371600"/>
            <a:ext cx="1415772" cy="394210"/>
          </a:xfrm>
          <a:prstGeom prst="rect">
            <a:avLst/>
          </a:prstGeom>
          <a:noFill/>
        </p:spPr>
        <p:txBody>
          <a:bodyPr wrap="none" rtlCol="0">
            <a:spAutoFit/>
          </a:bodyPr>
          <a:lstStyle/>
          <a:p>
            <a:r>
              <a:rPr lang="sr-Latn-RS" sz="1800" i="1" smtClean="0">
                <a:solidFill>
                  <a:srgbClr val="00004C"/>
                </a:solidFill>
              </a:rPr>
              <a:t>Redna veza</a:t>
            </a:r>
            <a:endParaRPr lang="sr-Latn-RS" sz="1800" i="1">
              <a:solidFill>
                <a:srgbClr val="00004C"/>
              </a:solidFill>
            </a:endParaRPr>
          </a:p>
        </p:txBody>
      </p:sp>
      <p:sp>
        <p:nvSpPr>
          <p:cNvPr id="6" name="Rectangle 2"/>
          <p:cNvSpPr>
            <a:spLocks noChangeArrowheads="1"/>
          </p:cNvSpPr>
          <p:nvPr/>
        </p:nvSpPr>
        <p:spPr bwMode="auto">
          <a:xfrm>
            <a:off x="2009775" y="5392746"/>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65537" name="Object 1"/>
          <p:cNvGraphicFramePr>
            <a:graphicFrameLocks noChangeAspect="1"/>
          </p:cNvGraphicFramePr>
          <p:nvPr/>
        </p:nvGraphicFramePr>
        <p:xfrm>
          <a:off x="444500" y="5105400"/>
          <a:ext cx="8318500" cy="977900"/>
        </p:xfrm>
        <a:graphic>
          <a:graphicData uri="http://schemas.openxmlformats.org/presentationml/2006/ole">
            <p:oleObj spid="_x0000_s65537" name="Equation" r:id="rId4" imgW="3327400" imgH="393700" progId="Equation.3">
              <p:embed/>
            </p:oleObj>
          </a:graphicData>
        </a:graphic>
      </p:graphicFrame>
    </p:spTree>
    <p:extLst>
      <p:ext uri="{BB962C8B-B14F-4D97-AF65-F5344CB8AC3E}">
        <p14:creationId xmlns="" xmlns:p14="http://schemas.microsoft.com/office/powerpoint/2010/main" val="142914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t="42754"/>
          <a:stretch/>
        </p:blipFill>
        <p:spPr>
          <a:xfrm>
            <a:off x="298566" y="762000"/>
            <a:ext cx="4806834" cy="2708892"/>
          </a:xfrm>
          <a:prstGeom prst="rect">
            <a:avLst/>
          </a:prstGeom>
        </p:spPr>
      </p:pic>
      <p:sp>
        <p:nvSpPr>
          <p:cNvPr id="3" name="TextBox 2"/>
          <p:cNvSpPr txBox="1"/>
          <p:nvPr/>
        </p:nvSpPr>
        <p:spPr>
          <a:xfrm>
            <a:off x="5334000" y="1371600"/>
            <a:ext cx="1710725" cy="394210"/>
          </a:xfrm>
          <a:prstGeom prst="rect">
            <a:avLst/>
          </a:prstGeom>
          <a:noFill/>
        </p:spPr>
        <p:txBody>
          <a:bodyPr wrap="none" rtlCol="0">
            <a:spAutoFit/>
          </a:bodyPr>
          <a:lstStyle/>
          <a:p>
            <a:r>
              <a:rPr lang="sr-Latn-RS" sz="1800" i="1" smtClean="0">
                <a:solidFill>
                  <a:srgbClr val="00004C"/>
                </a:solidFill>
              </a:rPr>
              <a:t>Paralelna veza</a:t>
            </a:r>
            <a:endParaRPr lang="sr-Latn-RS" sz="1800" i="1">
              <a:solidFill>
                <a:srgbClr val="00004C"/>
              </a:solidFill>
            </a:endParaRPr>
          </a:p>
        </p:txBody>
      </p:sp>
      <p:sp>
        <p:nvSpPr>
          <p:cNvPr id="4" name="TextBox 3"/>
          <p:cNvSpPr txBox="1"/>
          <p:nvPr/>
        </p:nvSpPr>
        <p:spPr>
          <a:xfrm>
            <a:off x="222366" y="3733800"/>
            <a:ext cx="8540634" cy="797078"/>
          </a:xfrm>
          <a:prstGeom prst="rect">
            <a:avLst/>
          </a:prstGeom>
          <a:noFill/>
        </p:spPr>
        <p:txBody>
          <a:bodyPr wrap="square" rtlCol="0">
            <a:spAutoFit/>
          </a:bodyPr>
          <a:lstStyle/>
          <a:p>
            <a:r>
              <a:rPr lang="sr-Latn-RS">
                <a:solidFill>
                  <a:srgbClr val="00004C"/>
                </a:solidFill>
              </a:rPr>
              <a:t>Ukoliko su elementi vezani paralelno </a:t>
            </a:r>
            <a:r>
              <a:rPr lang="sr-Latn-RS" smtClean="0">
                <a:solidFill>
                  <a:srgbClr val="00004C"/>
                </a:solidFill>
              </a:rPr>
              <a:t>do </a:t>
            </a:r>
            <a:r>
              <a:rPr lang="sr-Latn-RS">
                <a:solidFill>
                  <a:srgbClr val="00004C"/>
                </a:solidFill>
              </a:rPr>
              <a:t>otkaza sistema dolazi jedino u slučaju kada su svi elementi koji čine analizirani sistem u stanju otkaza.</a:t>
            </a:r>
          </a:p>
        </p:txBody>
      </p:sp>
      <p:sp>
        <p:nvSpPr>
          <p:cNvPr id="5" name="Rectangle 2"/>
          <p:cNvSpPr>
            <a:spLocks noChangeArrowheads="1"/>
          </p:cNvSpPr>
          <p:nvPr/>
        </p:nvSpPr>
        <p:spPr bwMode="auto">
          <a:xfrm>
            <a:off x="457200" y="5098586"/>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6" name="Object 5"/>
          <p:cNvGraphicFramePr>
            <a:graphicFrameLocks noChangeAspect="1"/>
          </p:cNvGraphicFramePr>
          <p:nvPr>
            <p:extLst>
              <p:ext uri="{D42A27DB-BD31-4B8C-83A1-F6EECF244321}">
                <p14:modId xmlns="" xmlns:p14="http://schemas.microsoft.com/office/powerpoint/2010/main" val="2102313634"/>
              </p:ext>
            </p:extLst>
          </p:nvPr>
        </p:nvGraphicFramePr>
        <p:xfrm>
          <a:off x="266700" y="4876800"/>
          <a:ext cx="8496300" cy="1387151"/>
        </p:xfrm>
        <a:graphic>
          <a:graphicData uri="http://schemas.openxmlformats.org/presentationml/2006/ole">
            <p:oleObj spid="_x0000_s56322" name="Equation" r:id="rId4" imgW="3733800" imgH="609600" progId="Equation.3">
              <p:embed/>
            </p:oleObj>
          </a:graphicData>
        </a:graphic>
      </p:graphicFrame>
    </p:spTree>
    <p:extLst>
      <p:ext uri="{BB962C8B-B14F-4D97-AF65-F5344CB8AC3E}">
        <p14:creationId xmlns="" xmlns:p14="http://schemas.microsoft.com/office/powerpoint/2010/main" val="169469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5190" y="609600"/>
            <a:ext cx="2961410" cy="2624744"/>
          </a:xfrm>
          <a:prstGeom prst="rect">
            <a:avLst/>
          </a:prstGeom>
        </p:spPr>
      </p:pic>
      <p:sp>
        <p:nvSpPr>
          <p:cNvPr id="3" name="TextBox 2"/>
          <p:cNvSpPr txBox="1"/>
          <p:nvPr/>
        </p:nvSpPr>
        <p:spPr>
          <a:xfrm>
            <a:off x="3505200" y="1371600"/>
            <a:ext cx="4416594" cy="394210"/>
          </a:xfrm>
          <a:prstGeom prst="rect">
            <a:avLst/>
          </a:prstGeom>
          <a:noFill/>
        </p:spPr>
        <p:txBody>
          <a:bodyPr wrap="none" rtlCol="0">
            <a:spAutoFit/>
          </a:bodyPr>
          <a:lstStyle/>
          <a:p>
            <a:r>
              <a:rPr lang="es-ES" sz="1800" i="1">
                <a:solidFill>
                  <a:srgbClr val="00004C"/>
                </a:solidFill>
              </a:rPr>
              <a:t>Pasivna paralelna veza (pasivna rezerva)</a:t>
            </a:r>
            <a:endParaRPr lang="sr-Latn-RS" sz="1800" i="1">
              <a:solidFill>
                <a:srgbClr val="00004C"/>
              </a:solidFill>
            </a:endParaRPr>
          </a:p>
        </p:txBody>
      </p:sp>
      <p:sp>
        <p:nvSpPr>
          <p:cNvPr id="4" name="TextBox 3"/>
          <p:cNvSpPr txBox="1"/>
          <p:nvPr/>
        </p:nvSpPr>
        <p:spPr>
          <a:xfrm>
            <a:off x="152400" y="3210760"/>
            <a:ext cx="8839200" cy="3190040"/>
          </a:xfrm>
          <a:prstGeom prst="rect">
            <a:avLst/>
          </a:prstGeom>
          <a:noFill/>
        </p:spPr>
        <p:txBody>
          <a:bodyPr wrap="square" rtlCol="0">
            <a:spAutoFit/>
          </a:bodyPr>
          <a:lstStyle/>
          <a:p>
            <a:pPr>
              <a:lnSpc>
                <a:spcPct val="110000"/>
              </a:lnSpc>
              <a:spcBef>
                <a:spcPts val="600"/>
              </a:spcBef>
            </a:pPr>
            <a:r>
              <a:rPr lang="sr-Latn-RS" smtClean="0">
                <a:solidFill>
                  <a:srgbClr val="00004C"/>
                </a:solidFill>
              </a:rPr>
              <a:t>Tokom </a:t>
            </a:r>
            <a:r>
              <a:rPr lang="sr-Latn-RS">
                <a:solidFill>
                  <a:srgbClr val="00004C"/>
                </a:solidFill>
              </a:rPr>
              <a:t>eksploatacije sistema elemenat </a:t>
            </a:r>
            <a:r>
              <a:rPr lang="sr-Latn-RS">
                <a:solidFill>
                  <a:srgbClr val="00004C"/>
                </a:solidFill>
                <a:sym typeface="Symbol" panose="05050102010706020507" pitchFamily="18" charset="2"/>
              </a:rPr>
              <a:t></a:t>
            </a:r>
            <a:r>
              <a:rPr lang="sr-Latn-RS">
                <a:solidFill>
                  <a:srgbClr val="00004C"/>
                </a:solidFill>
              </a:rPr>
              <a:t>1</a:t>
            </a:r>
            <a:r>
              <a:rPr lang="sr-Latn-RS">
                <a:solidFill>
                  <a:srgbClr val="00004C"/>
                </a:solidFill>
                <a:sym typeface="Symbol" panose="05050102010706020507" pitchFamily="18" charset="2"/>
              </a:rPr>
              <a:t></a:t>
            </a:r>
            <a:r>
              <a:rPr lang="sr-Latn-RS">
                <a:solidFill>
                  <a:srgbClr val="00004C"/>
                </a:solidFill>
              </a:rPr>
              <a:t> </a:t>
            </a:r>
            <a:r>
              <a:rPr lang="sr-Latn-RS" smtClean="0">
                <a:solidFill>
                  <a:srgbClr val="00004C"/>
                </a:solidFill>
              </a:rPr>
              <a:t>je </a:t>
            </a:r>
            <a:r>
              <a:rPr lang="sr-Latn-RS">
                <a:solidFill>
                  <a:srgbClr val="00004C"/>
                </a:solidFill>
              </a:rPr>
              <a:t>aktivan, dok se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ne koristi.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je u tom slučaju pasivan i usled toga se ova veza naziva i pasivna rezerva.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a:t>
            </a:r>
            <a:r>
              <a:rPr lang="sr-Latn-RS" smtClean="0">
                <a:solidFill>
                  <a:srgbClr val="00004C"/>
                </a:solidFill>
              </a:rPr>
              <a:t>postaje </a:t>
            </a:r>
            <a:r>
              <a:rPr lang="sr-Latn-RS">
                <a:solidFill>
                  <a:srgbClr val="00004C"/>
                </a:solidFill>
              </a:rPr>
              <a:t>aktivan tek u slučaju otkaza elementa </a:t>
            </a:r>
            <a:r>
              <a:rPr lang="sr-Latn-RS">
                <a:solidFill>
                  <a:srgbClr val="00004C"/>
                </a:solidFill>
                <a:sym typeface="Symbol" panose="05050102010706020507" pitchFamily="18" charset="2"/>
              </a:rPr>
              <a:t></a:t>
            </a:r>
            <a:r>
              <a:rPr lang="sr-Latn-RS">
                <a:solidFill>
                  <a:srgbClr val="00004C"/>
                </a:solidFill>
              </a:rPr>
              <a:t>1</a:t>
            </a:r>
            <a:r>
              <a:rPr lang="sr-Latn-RS">
                <a:solidFill>
                  <a:srgbClr val="00004C"/>
                </a:solidFill>
                <a:sym typeface="Symbol" panose="05050102010706020507" pitchFamily="18" charset="2"/>
              </a:rPr>
              <a:t></a:t>
            </a:r>
            <a:r>
              <a:rPr lang="sr-Latn-RS">
                <a:solidFill>
                  <a:srgbClr val="00004C"/>
                </a:solidFill>
              </a:rPr>
              <a:t>. Ukoliko je sistem sastavljen iz jednog aktivnog i više pasivnih elemenata sistem prelazi u stanje otkaza tek u slučaju otkaza aktivnog i svih pasivnih elemenata. </a:t>
            </a:r>
            <a:endParaRPr lang="sr-Latn-RS" smtClean="0">
              <a:solidFill>
                <a:srgbClr val="00004C"/>
              </a:solidFill>
            </a:endParaRPr>
          </a:p>
          <a:p>
            <a:pPr>
              <a:lnSpc>
                <a:spcPct val="110000"/>
              </a:lnSpc>
              <a:spcBef>
                <a:spcPts val="600"/>
              </a:spcBef>
            </a:pPr>
            <a:r>
              <a:rPr lang="sr-Latn-RS" smtClean="0">
                <a:solidFill>
                  <a:srgbClr val="00004C"/>
                </a:solidFill>
              </a:rPr>
              <a:t>Pasivna </a:t>
            </a:r>
            <a:r>
              <a:rPr lang="sr-Latn-RS">
                <a:solidFill>
                  <a:srgbClr val="00004C"/>
                </a:solidFill>
              </a:rPr>
              <a:t>paralelna veza se može primeniti za modeliranje pouzdanosti sistema za </a:t>
            </a:r>
            <a:r>
              <a:rPr lang="sr-Latn-RS" smtClean="0">
                <a:solidFill>
                  <a:srgbClr val="00004C"/>
                </a:solidFill>
              </a:rPr>
              <a:t>kočenje</a:t>
            </a:r>
            <a:r>
              <a:rPr lang="en-US" smtClean="0">
                <a:solidFill>
                  <a:srgbClr val="00004C"/>
                </a:solidFill>
              </a:rPr>
              <a:t> - </a:t>
            </a:r>
            <a:r>
              <a:rPr lang="sr-Latn-RS" smtClean="0">
                <a:solidFill>
                  <a:srgbClr val="00004C"/>
                </a:solidFill>
              </a:rPr>
              <a:t>pomoćna </a:t>
            </a:r>
            <a:r>
              <a:rPr lang="sr-Latn-RS">
                <a:solidFill>
                  <a:srgbClr val="00004C"/>
                </a:solidFill>
              </a:rPr>
              <a:t>kočnica se primenjuje tek u slučaju otkaza radne kočnice.</a:t>
            </a:r>
          </a:p>
        </p:txBody>
      </p:sp>
    </p:spTree>
    <p:extLst>
      <p:ext uri="{BB962C8B-B14F-4D97-AF65-F5344CB8AC3E}">
        <p14:creationId xmlns="" xmlns:p14="http://schemas.microsoft.com/office/powerpoint/2010/main" val="2593203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1752" y="630936"/>
            <a:ext cx="4498848" cy="3102864"/>
          </a:xfrm>
          <a:prstGeom prst="rect">
            <a:avLst/>
          </a:prstGeom>
        </p:spPr>
      </p:pic>
      <p:sp>
        <p:nvSpPr>
          <p:cNvPr id="3" name="TextBox 2"/>
          <p:cNvSpPr txBox="1"/>
          <p:nvPr/>
        </p:nvSpPr>
        <p:spPr>
          <a:xfrm>
            <a:off x="4953000" y="1447800"/>
            <a:ext cx="3810000" cy="726609"/>
          </a:xfrm>
          <a:prstGeom prst="rect">
            <a:avLst/>
          </a:prstGeom>
          <a:noFill/>
        </p:spPr>
        <p:txBody>
          <a:bodyPr wrap="square" rtlCol="0">
            <a:spAutoFit/>
          </a:bodyPr>
          <a:lstStyle/>
          <a:p>
            <a:r>
              <a:rPr lang="sr-Latn-RS" sz="1800" i="1">
                <a:solidFill>
                  <a:srgbClr val="00004C"/>
                </a:solidFill>
              </a:rPr>
              <a:t>Primena fiktivnih elemenata u modeliranju pouzdanosti</a:t>
            </a:r>
          </a:p>
        </p:txBody>
      </p:sp>
      <p:sp>
        <p:nvSpPr>
          <p:cNvPr id="4" name="TextBox 3"/>
          <p:cNvSpPr txBox="1"/>
          <p:nvPr/>
        </p:nvSpPr>
        <p:spPr>
          <a:xfrm>
            <a:off x="152400" y="3810000"/>
            <a:ext cx="8915400" cy="2677656"/>
          </a:xfrm>
          <a:prstGeom prst="rect">
            <a:avLst/>
          </a:prstGeom>
          <a:noFill/>
        </p:spPr>
        <p:txBody>
          <a:bodyPr wrap="square" rtlCol="0">
            <a:spAutoFit/>
          </a:bodyPr>
          <a:lstStyle/>
          <a:p>
            <a:r>
              <a:rPr lang="en-US">
                <a:solidFill>
                  <a:srgbClr val="00004C"/>
                </a:solidFill>
              </a:rPr>
              <a:t>Primena Bulove </a:t>
            </a:r>
            <a:r>
              <a:rPr lang="sr-Latn-RS">
                <a:solidFill>
                  <a:srgbClr val="00004C"/>
                </a:solidFill>
              </a:rPr>
              <a:t>teorija sistema je uslovljena zadovoljenjem brojnih ograničenja. Jedan od zahteva je da elemenat može da bude u jednom od sledeća dva stanja: ispravan ili neispravan. Prethodni zahtev onemogućava primenu Bulove teorije u rešavanju brojnih praktičnih problema koji podrazumevaju da elemenat može biti u stanju delimičnog otkaza. Kako bi se mogli rešiti i ovi problemi u modele se uključuju fiktivni elementi kojima se modeliraju delimični </a:t>
            </a:r>
            <a:r>
              <a:rPr lang="sr-Latn-RS" smtClean="0">
                <a:solidFill>
                  <a:srgbClr val="00004C"/>
                </a:solidFill>
              </a:rPr>
              <a:t>otkazi.</a:t>
            </a:r>
            <a:endParaRPr lang="sr-Latn-RS">
              <a:solidFill>
                <a:srgbClr val="00004C"/>
              </a:solidFill>
            </a:endParaRPr>
          </a:p>
        </p:txBody>
      </p:sp>
    </p:spTree>
    <p:extLst>
      <p:ext uri="{BB962C8B-B14F-4D97-AF65-F5344CB8AC3E}">
        <p14:creationId xmlns="" xmlns:p14="http://schemas.microsoft.com/office/powerpoint/2010/main" val="2973745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3455" t="75442"/>
          <a:stretch/>
        </p:blipFill>
        <p:spPr>
          <a:xfrm>
            <a:off x="1239444" y="1295400"/>
            <a:ext cx="6512711" cy="1143717"/>
          </a:xfrm>
          <a:prstGeom prst="rect">
            <a:avLst/>
          </a:prstGeom>
        </p:spPr>
      </p:pic>
      <p:sp>
        <p:nvSpPr>
          <p:cNvPr id="3" name="TextBox 2"/>
          <p:cNvSpPr txBox="1"/>
          <p:nvPr/>
        </p:nvSpPr>
        <p:spPr>
          <a:xfrm>
            <a:off x="228600" y="3330476"/>
            <a:ext cx="8534400" cy="2308324"/>
          </a:xfrm>
          <a:prstGeom prst="rect">
            <a:avLst/>
          </a:prstGeom>
          <a:noFill/>
        </p:spPr>
        <p:txBody>
          <a:bodyPr wrap="square" rtlCol="0">
            <a:spAutoFit/>
          </a:bodyPr>
          <a:lstStyle/>
          <a:p>
            <a:r>
              <a:rPr lang="en-US">
                <a:solidFill>
                  <a:srgbClr val="00004C"/>
                </a:solidFill>
              </a:rPr>
              <a:t>U posmatranom slučaju dolazi do delimičnog otkaza kočionog sistema kojim je obuhvaćeno smanjenje intenziteta kočenja desnih točkova (elemenat 2). Ovaj delimični otkaz je modeliran dodavanjem fiktivnog elementa. Delimičan otkaz ne prouzrokuje potpuni gubitak sposobnosti kočenja, ali kao posledicu može imati da transportno sredstvo nije tehnički ispravno</a:t>
            </a:r>
            <a:r>
              <a:rPr lang="en-US" smtClean="0">
                <a:solidFill>
                  <a:srgbClr val="00004C"/>
                </a:solidFill>
              </a:rPr>
              <a:t>.</a:t>
            </a:r>
            <a:endParaRPr lang="sr-Latn-RS">
              <a:solidFill>
                <a:srgbClr val="00004C"/>
              </a:solidFill>
            </a:endParaRPr>
          </a:p>
        </p:txBody>
      </p:sp>
    </p:spTree>
    <p:extLst>
      <p:ext uri="{BB962C8B-B14F-4D97-AF65-F5344CB8AC3E}">
        <p14:creationId xmlns="" xmlns:p14="http://schemas.microsoft.com/office/powerpoint/2010/main" val="315819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20054"/>
            <a:ext cx="8534400" cy="427746"/>
          </a:xfrm>
          <a:prstGeom prst="rect">
            <a:avLst/>
          </a:prstGeom>
          <a:noFill/>
        </p:spPr>
        <p:txBody>
          <a:bodyPr wrap="square" rtlCol="0">
            <a:spAutoFit/>
          </a:bodyPr>
          <a:lstStyle/>
          <a:p>
            <a:r>
              <a:rPr lang="sr-Latn-RS" i="1" smtClean="0">
                <a:solidFill>
                  <a:srgbClr val="00004C"/>
                </a:solidFill>
              </a:rPr>
              <a:t>Pouzdanost aviobrzinomera</a:t>
            </a:r>
            <a:r>
              <a:rPr lang="sr-Latn-RS" smtClean="0">
                <a:solidFill>
                  <a:srgbClr val="00004C"/>
                </a:solidFill>
              </a:rPr>
              <a:t>:</a:t>
            </a:r>
            <a:endParaRPr lang="sr-Latn-RS">
              <a:solidFill>
                <a:srgbClr val="00004C"/>
              </a:solidFill>
            </a:endParaRPr>
          </a:p>
        </p:txBody>
      </p:sp>
      <p:sp>
        <p:nvSpPr>
          <p:cNvPr id="5" name="TextBox 4"/>
          <p:cNvSpPr txBox="1"/>
          <p:nvPr/>
        </p:nvSpPr>
        <p:spPr>
          <a:xfrm>
            <a:off x="228600" y="2111276"/>
            <a:ext cx="8534400" cy="2769989"/>
          </a:xfrm>
          <a:prstGeom prst="rect">
            <a:avLst/>
          </a:prstGeom>
          <a:noFill/>
        </p:spPr>
        <p:txBody>
          <a:bodyPr wrap="square" rtlCol="0">
            <a:spAutoFit/>
          </a:bodyPr>
          <a:lstStyle/>
          <a:p>
            <a:r>
              <a:rPr lang="sr-Latn-RS" smtClean="0">
                <a:solidFill>
                  <a:srgbClr val="00004C"/>
                </a:solidFill>
              </a:rPr>
              <a:t>Sistem za merenje brzine čine tri nezavisna brzinomera</a:t>
            </a:r>
            <a:r>
              <a:rPr lang="ru-RU" smtClean="0">
                <a:solidFill>
                  <a:srgbClr val="00004C"/>
                </a:solidFill>
              </a:rPr>
              <a:t>.</a:t>
            </a:r>
            <a:endParaRPr lang="sr-Latn-RS" smtClean="0">
              <a:solidFill>
                <a:srgbClr val="00004C"/>
              </a:solidFill>
            </a:endParaRPr>
          </a:p>
          <a:p>
            <a:pPr marL="342900" indent="-342900">
              <a:buClrTx/>
              <a:buFont typeface="Symbol" panose="05050102010706020507" pitchFamily="18" charset="2"/>
              <a:buChar char="-"/>
            </a:pPr>
            <a:r>
              <a:rPr lang="sr-Latn-RS" smtClean="0">
                <a:solidFill>
                  <a:srgbClr val="00004C"/>
                </a:solidFill>
              </a:rPr>
              <a:t>Brzinomer 1 se nalazi ispred kapetana vazduhoplova.</a:t>
            </a:r>
          </a:p>
          <a:p>
            <a:pPr marL="342900" indent="-342900">
              <a:buClrTx/>
              <a:buFont typeface="Symbol" panose="05050102010706020507" pitchFamily="18" charset="2"/>
              <a:buChar char="-"/>
            </a:pPr>
            <a:r>
              <a:rPr lang="sr-Latn-RS" smtClean="0">
                <a:solidFill>
                  <a:srgbClr val="00004C"/>
                </a:solidFill>
              </a:rPr>
              <a:t>Brzinomer </a:t>
            </a:r>
            <a:r>
              <a:rPr lang="en-US" smtClean="0">
                <a:solidFill>
                  <a:srgbClr val="00004C"/>
                </a:solidFill>
              </a:rPr>
              <a:t>2</a:t>
            </a:r>
            <a:r>
              <a:rPr lang="sr-Latn-RS" smtClean="0">
                <a:solidFill>
                  <a:srgbClr val="00004C"/>
                </a:solidFill>
              </a:rPr>
              <a:t> se nalazi ispred kopilota.</a:t>
            </a:r>
          </a:p>
          <a:p>
            <a:pPr marL="342900" indent="-342900">
              <a:buClrTx/>
              <a:buFont typeface="Symbol" panose="05050102010706020507" pitchFamily="18" charset="2"/>
              <a:buChar char="-"/>
            </a:pPr>
            <a:r>
              <a:rPr lang="sr-Latn-RS" smtClean="0">
                <a:solidFill>
                  <a:srgbClr val="00004C"/>
                </a:solidFill>
              </a:rPr>
              <a:t>Pomoćni brzinomer se nalazi između kapetana i kopilota.</a:t>
            </a:r>
          </a:p>
          <a:p>
            <a:endParaRPr lang="sr-Latn-RS" smtClean="0">
              <a:solidFill>
                <a:srgbClr val="00004C"/>
              </a:solidFill>
            </a:endParaRPr>
          </a:p>
          <a:p>
            <a:r>
              <a:rPr lang="sr-Latn-RS" smtClean="0">
                <a:solidFill>
                  <a:srgbClr val="00004C"/>
                </a:solidFill>
              </a:rPr>
              <a:t>Svi brzinomeri rade nezavisno jedan od drugog.</a:t>
            </a:r>
          </a:p>
        </p:txBody>
      </p:sp>
    </p:spTree>
    <p:extLst>
      <p:ext uri="{BB962C8B-B14F-4D97-AF65-F5344CB8AC3E}">
        <p14:creationId xmlns="" xmlns:p14="http://schemas.microsoft.com/office/powerpoint/2010/main" val="368931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8"/>
          <p:cNvSpPr txBox="1"/>
          <p:nvPr/>
        </p:nvSpPr>
        <p:spPr>
          <a:xfrm>
            <a:off x="304800" y="1210270"/>
            <a:ext cx="8534400" cy="427746"/>
          </a:xfrm>
          <a:prstGeom prst="rect">
            <a:avLst/>
          </a:prstGeom>
          <a:noFill/>
        </p:spPr>
        <p:txBody>
          <a:bodyPr wrap="square" rtlCol="0">
            <a:spAutoFit/>
          </a:bodyPr>
          <a:lstStyle/>
          <a:p>
            <a:r>
              <a:rPr lang="sr-Latn-RS" smtClean="0">
                <a:solidFill>
                  <a:srgbClr val="00004C"/>
                </a:solidFill>
              </a:rPr>
              <a:t>Pouzdanost – </a:t>
            </a:r>
            <a:r>
              <a:rPr lang="sr-Latn-CS" smtClean="0">
                <a:solidFill>
                  <a:srgbClr val="00004C"/>
                </a:solidFill>
              </a:rPr>
              <a:t>multidiscliplinarni problem.</a:t>
            </a:r>
          </a:p>
        </p:txBody>
      </p:sp>
      <p:sp>
        <p:nvSpPr>
          <p:cNvPr id="4" name="TextBox 3"/>
          <p:cNvSpPr txBox="1"/>
          <p:nvPr/>
        </p:nvSpPr>
        <p:spPr>
          <a:xfrm>
            <a:off x="304800" y="2429470"/>
            <a:ext cx="990600" cy="427746"/>
          </a:xfrm>
          <a:prstGeom prst="rect">
            <a:avLst/>
          </a:prstGeom>
          <a:noFill/>
        </p:spPr>
        <p:txBody>
          <a:bodyPr wrap="square" rtlCol="0">
            <a:spAutoFit/>
          </a:bodyPr>
          <a:lstStyle/>
          <a:p>
            <a:r>
              <a:rPr lang="sr-Latn-CS" smtClean="0">
                <a:solidFill>
                  <a:srgbClr val="00004C"/>
                </a:solidFill>
              </a:rPr>
              <a:t>Vejbul</a:t>
            </a:r>
            <a:endParaRPr lang="en-US">
              <a:solidFill>
                <a:srgbClr val="00004C"/>
              </a:solidFill>
            </a:endParaRPr>
          </a:p>
        </p:txBody>
      </p:sp>
      <p:sp>
        <p:nvSpPr>
          <p:cNvPr id="5" name="TextBox 4"/>
          <p:cNvSpPr txBox="1"/>
          <p:nvPr/>
        </p:nvSpPr>
        <p:spPr>
          <a:xfrm>
            <a:off x="1143000" y="2417619"/>
            <a:ext cx="7391400" cy="427746"/>
          </a:xfrm>
          <a:prstGeom prst="rect">
            <a:avLst/>
          </a:prstGeom>
          <a:noFill/>
        </p:spPr>
        <p:txBody>
          <a:bodyPr wrap="square" rtlCol="0">
            <a:spAutoFit/>
          </a:bodyPr>
          <a:lstStyle/>
          <a:p>
            <a:r>
              <a:rPr lang="sr-Latn-CS" smtClean="0">
                <a:solidFill>
                  <a:srgbClr val="00004C"/>
                </a:solidFill>
              </a:rPr>
              <a:t>– povezao rešavanje inženjerskih i matematičkih problema.</a:t>
            </a:r>
            <a:endParaRPr lang="en-US">
              <a:solidFill>
                <a:srgbClr val="00004C"/>
              </a:solidFill>
            </a:endParaRPr>
          </a:p>
        </p:txBody>
      </p:sp>
      <p:sp>
        <p:nvSpPr>
          <p:cNvPr id="7" name="TextBox 6"/>
          <p:cNvSpPr txBox="1"/>
          <p:nvPr/>
        </p:nvSpPr>
        <p:spPr>
          <a:xfrm>
            <a:off x="1143000" y="3048000"/>
            <a:ext cx="7391400" cy="427746"/>
          </a:xfrm>
          <a:prstGeom prst="rect">
            <a:avLst/>
          </a:prstGeom>
          <a:noFill/>
        </p:spPr>
        <p:txBody>
          <a:bodyPr wrap="square" rtlCol="0">
            <a:spAutoFit/>
          </a:bodyPr>
          <a:lstStyle/>
          <a:p>
            <a:r>
              <a:rPr lang="sr-Latn-CS" smtClean="0">
                <a:solidFill>
                  <a:srgbClr val="00004C"/>
                </a:solidFill>
              </a:rPr>
              <a:t>– </a:t>
            </a:r>
            <a:r>
              <a:rPr lang="en-US" smtClean="0">
                <a:solidFill>
                  <a:srgbClr val="00004C"/>
                </a:solidFill>
              </a:rPr>
              <a:t>Vejbulova raspodela</a:t>
            </a:r>
            <a:endParaRPr lang="en-US">
              <a:solidFill>
                <a:srgbClr val="00004C"/>
              </a:solidFill>
            </a:endParaRPr>
          </a:p>
        </p:txBody>
      </p:sp>
    </p:spTree>
    <p:extLst>
      <p:ext uri="{BB962C8B-B14F-4D97-AF65-F5344CB8AC3E}">
        <p14:creationId xmlns="" xmlns:p14="http://schemas.microsoft.com/office/powerpoint/2010/main" val="245142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7" presetClass="entr" presetSubtype="0" fill="hold" grpId="0" nodeType="after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23067"/>
            <a:ext cx="8686800" cy="5601533"/>
          </a:xfrm>
          <a:prstGeom prst="rect">
            <a:avLst/>
          </a:prstGeom>
          <a:noFill/>
        </p:spPr>
        <p:txBody>
          <a:bodyPr wrap="square" rtlCol="0">
            <a:spAutoFit/>
          </a:bodyPr>
          <a:lstStyle/>
          <a:p>
            <a:r>
              <a:rPr lang="sr-Latn-RS" smtClean="0">
                <a:solidFill>
                  <a:srgbClr val="00004C"/>
                </a:solidFill>
              </a:rPr>
              <a:t>U </a:t>
            </a:r>
            <a:r>
              <a:rPr lang="sr-Latn-RS">
                <a:solidFill>
                  <a:srgbClr val="00004C"/>
                </a:solidFill>
              </a:rPr>
              <a:t>toku leta vrednosti koje se očitavaju na brzinomerima kapetana </a:t>
            </a:r>
            <a:r>
              <a:rPr lang="sr-Latn-RS" smtClean="0">
                <a:solidFill>
                  <a:srgbClr val="00004C"/>
                </a:solidFill>
              </a:rPr>
              <a:t>i kopilota </a:t>
            </a:r>
            <a:r>
              <a:rPr lang="sr-Latn-RS">
                <a:solidFill>
                  <a:srgbClr val="00004C"/>
                </a:solidFill>
              </a:rPr>
              <a:t>se </a:t>
            </a:r>
            <a:r>
              <a:rPr lang="sr-Latn-RS" smtClean="0">
                <a:solidFill>
                  <a:srgbClr val="00004C"/>
                </a:solidFill>
              </a:rPr>
              <a:t>upoređuju.</a:t>
            </a:r>
          </a:p>
          <a:p>
            <a:pPr marL="342900" indent="-342900">
              <a:buClrTx/>
              <a:buFont typeface="Symbol" panose="05050102010706020507" pitchFamily="18" charset="2"/>
              <a:buChar char="-"/>
            </a:pPr>
            <a:r>
              <a:rPr lang="sr-Latn-RS" smtClean="0">
                <a:solidFill>
                  <a:srgbClr val="00004C"/>
                </a:solidFill>
              </a:rPr>
              <a:t>Brzinomeri su ispravni ukoliko </a:t>
            </a:r>
            <a:r>
              <a:rPr lang="sr-Latn-RS">
                <a:solidFill>
                  <a:srgbClr val="00004C"/>
                </a:solidFill>
              </a:rPr>
              <a:t>je razlika u vrednostima koje se očitavaju na brzinomerima manja od maksimalne dozvoljene vrednosti. </a:t>
            </a:r>
            <a:endParaRPr lang="sr-Latn-RS" smtClean="0">
              <a:solidFill>
                <a:srgbClr val="00004C"/>
              </a:solidFill>
            </a:endParaRPr>
          </a:p>
          <a:p>
            <a:pPr marL="342900" indent="-342900">
              <a:buClrTx/>
              <a:buFont typeface="Symbol" panose="05050102010706020507" pitchFamily="18" charset="2"/>
              <a:buChar char="-"/>
            </a:pPr>
            <a:r>
              <a:rPr lang="sr-Latn-RS" smtClean="0">
                <a:solidFill>
                  <a:srgbClr val="00004C"/>
                </a:solidFill>
              </a:rPr>
              <a:t>Brzinomer je u stanju otkaza - razlika između vrednosti koje su očitane na brzinomerima kapetana </a:t>
            </a:r>
            <a:r>
              <a:rPr lang="sr-Latn-RS">
                <a:solidFill>
                  <a:srgbClr val="00004C"/>
                </a:solidFill>
              </a:rPr>
              <a:t>i </a:t>
            </a:r>
            <a:r>
              <a:rPr lang="sr-Latn-RS" smtClean="0">
                <a:solidFill>
                  <a:srgbClr val="00004C"/>
                </a:solidFill>
              </a:rPr>
              <a:t>kopilota je veća </a:t>
            </a:r>
            <a:r>
              <a:rPr lang="sr-Latn-RS">
                <a:solidFill>
                  <a:srgbClr val="00004C"/>
                </a:solidFill>
              </a:rPr>
              <a:t>od maksimalne dozvoljene </a:t>
            </a:r>
            <a:r>
              <a:rPr lang="sr-Latn-RS" smtClean="0">
                <a:solidFill>
                  <a:srgbClr val="00004C"/>
                </a:solidFill>
              </a:rPr>
              <a:t>vrednosti</a:t>
            </a:r>
          </a:p>
          <a:p>
            <a:pPr marL="800100" lvl="1" indent="-342900">
              <a:lnSpc>
                <a:spcPct val="100000"/>
              </a:lnSpc>
              <a:buClrTx/>
              <a:buFont typeface="Symbol" panose="05050102010706020507" pitchFamily="18" charset="2"/>
              <a:buChar char="-"/>
            </a:pPr>
            <a:r>
              <a:rPr lang="sr-Latn-RS" smtClean="0">
                <a:solidFill>
                  <a:srgbClr val="00004C"/>
                </a:solidFill>
              </a:rPr>
              <a:t>U ovom slučaju se obe očitane vrednosti porede sa vrednošću koja se očitava na pomoćnom brzinomeru. </a:t>
            </a:r>
          </a:p>
          <a:p>
            <a:pPr marL="800100" lvl="1" indent="-342900">
              <a:lnSpc>
                <a:spcPct val="100000"/>
              </a:lnSpc>
              <a:buClrTx/>
              <a:buFont typeface="Symbol" panose="05050102010706020507" pitchFamily="18" charset="2"/>
              <a:buChar char="-"/>
            </a:pPr>
            <a:r>
              <a:rPr lang="sr-Latn-RS" smtClean="0">
                <a:solidFill>
                  <a:srgbClr val="00004C"/>
                </a:solidFill>
              </a:rPr>
              <a:t>Brzinomer je u otkazu ukoliko je razlika u vrednosti koja je na njemu očitana i vrednosti koja je očitana na pomoćnom brzinomeru veća</a:t>
            </a:r>
            <a:r>
              <a:rPr lang="sr-Latn-RS">
                <a:solidFill>
                  <a:srgbClr val="00004C"/>
                </a:solidFill>
              </a:rPr>
              <a:t> od maksimalne dozvoljene </a:t>
            </a:r>
            <a:r>
              <a:rPr lang="sr-Latn-RS" smtClean="0">
                <a:solidFill>
                  <a:srgbClr val="00004C"/>
                </a:solidFill>
              </a:rPr>
              <a:t>vrednosti.</a:t>
            </a:r>
          </a:p>
          <a:p>
            <a:pPr marL="800100" lvl="1" indent="-342900">
              <a:lnSpc>
                <a:spcPct val="100000"/>
              </a:lnSpc>
              <a:buClrTx/>
              <a:buFont typeface="Symbol" panose="05050102010706020507" pitchFamily="18" charset="2"/>
              <a:buChar char="-"/>
            </a:pPr>
            <a:r>
              <a:rPr lang="sr-Latn-RS" smtClean="0">
                <a:solidFill>
                  <a:srgbClr val="00004C"/>
                </a:solidFill>
              </a:rPr>
              <a:t>Nedostatak ovakvog pristupa - mogućnost da su oba brzinomera u stanju otkaza i da pokazuju istu vrednost. Ovakav slučaj se može javiti u slučaju zaleđivanja.</a:t>
            </a:r>
          </a:p>
        </p:txBody>
      </p:sp>
    </p:spTree>
    <p:extLst>
      <p:ext uri="{BB962C8B-B14F-4D97-AF65-F5344CB8AC3E}">
        <p14:creationId xmlns="" xmlns:p14="http://schemas.microsoft.com/office/powerpoint/2010/main" val="2604265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20054"/>
            <a:ext cx="8534400" cy="1754326"/>
          </a:xfrm>
          <a:prstGeom prst="rect">
            <a:avLst/>
          </a:prstGeom>
          <a:noFill/>
        </p:spPr>
        <p:txBody>
          <a:bodyPr wrap="square" rtlCol="0">
            <a:spAutoFit/>
          </a:bodyPr>
          <a:lstStyle/>
          <a:p>
            <a:r>
              <a:rPr lang="sr-Latn-RS" smtClean="0">
                <a:solidFill>
                  <a:srgbClr val="00004C"/>
                </a:solidFill>
              </a:rPr>
              <a:t>Modeliranje - aviobrzinomer:</a:t>
            </a:r>
          </a:p>
          <a:p>
            <a:pPr marL="342900" indent="-342900">
              <a:buClrTx/>
              <a:buFont typeface="Symbol" panose="05050102010706020507" pitchFamily="18" charset="2"/>
              <a:buChar char="-"/>
            </a:pPr>
            <a:r>
              <a:rPr lang="sr-Latn-RS" smtClean="0">
                <a:solidFill>
                  <a:srgbClr val="00004C"/>
                </a:solidFill>
              </a:rPr>
              <a:t>brzinomeri kapetana i kopilota su vezani </a:t>
            </a:r>
            <a:r>
              <a:rPr lang="sr-Latn-RS" i="1" smtClean="0">
                <a:solidFill>
                  <a:srgbClr val="00004C"/>
                </a:solidFill>
              </a:rPr>
              <a:t>paralelnom</a:t>
            </a:r>
            <a:r>
              <a:rPr lang="sr-Latn-RS" smtClean="0">
                <a:solidFill>
                  <a:srgbClr val="00004C"/>
                </a:solidFill>
              </a:rPr>
              <a:t> vezom,</a:t>
            </a:r>
          </a:p>
          <a:p>
            <a:pPr marL="342900" indent="-342900">
              <a:buClrTx/>
              <a:buFont typeface="Symbol" panose="05050102010706020507" pitchFamily="18" charset="2"/>
              <a:buChar char="-"/>
            </a:pPr>
            <a:r>
              <a:rPr lang="sr-Latn-RS" smtClean="0">
                <a:solidFill>
                  <a:srgbClr val="00004C"/>
                </a:solidFill>
              </a:rPr>
              <a:t>pomoćni brzinomer je </a:t>
            </a:r>
            <a:r>
              <a:rPr lang="sr-Latn-RS" i="1" smtClean="0">
                <a:solidFill>
                  <a:srgbClr val="00004C"/>
                </a:solidFill>
              </a:rPr>
              <a:t>pasivnom paralelnom </a:t>
            </a:r>
            <a:r>
              <a:rPr lang="sr-Latn-RS" smtClean="0">
                <a:solidFill>
                  <a:srgbClr val="00004C"/>
                </a:solidFill>
              </a:rPr>
              <a:t>vezom vezan sa brzinomerima </a:t>
            </a:r>
            <a:r>
              <a:rPr lang="sr-Latn-RS">
                <a:solidFill>
                  <a:srgbClr val="00004C"/>
                </a:solidFill>
              </a:rPr>
              <a:t>kapetana i </a:t>
            </a:r>
            <a:r>
              <a:rPr lang="sr-Latn-RS" smtClean="0">
                <a:solidFill>
                  <a:srgbClr val="00004C"/>
                </a:solidFill>
              </a:rPr>
              <a:t>kopilota.</a:t>
            </a:r>
            <a:endParaRPr lang="sr-Latn-RS">
              <a:solidFill>
                <a:srgbClr val="00004C"/>
              </a:solidFill>
            </a:endParaRPr>
          </a:p>
        </p:txBody>
      </p:sp>
    </p:spTree>
    <p:extLst>
      <p:ext uri="{BB962C8B-B14F-4D97-AF65-F5344CB8AC3E}">
        <p14:creationId xmlns="" xmlns:p14="http://schemas.microsoft.com/office/powerpoint/2010/main" val="3678275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600200" y="1143000"/>
            <a:ext cx="5715000" cy="990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Uticaj održavanja na pouzdanost</a:t>
            </a:r>
          </a:p>
        </p:txBody>
      </p:sp>
      <p:sp>
        <p:nvSpPr>
          <p:cNvPr id="3" name="TextBox 2"/>
          <p:cNvSpPr txBox="1"/>
          <p:nvPr/>
        </p:nvSpPr>
        <p:spPr>
          <a:xfrm>
            <a:off x="228600" y="2291477"/>
            <a:ext cx="8534400" cy="2585323"/>
          </a:xfrm>
          <a:prstGeom prst="rect">
            <a:avLst/>
          </a:prstGeom>
          <a:noFill/>
        </p:spPr>
        <p:txBody>
          <a:bodyPr wrap="square" rtlCol="0">
            <a:spAutoFit/>
          </a:bodyPr>
          <a:lstStyle/>
          <a:p>
            <a:r>
              <a:rPr lang="en-US">
                <a:solidFill>
                  <a:srgbClr val="00004C"/>
                </a:solidFill>
              </a:rPr>
              <a:t>Održavanje čini skup aktivnosti kojima se obezbeđuje da performanse elemenata, sklopova ili transportnih sredstava budu u unapred određenim </a:t>
            </a:r>
            <a:r>
              <a:rPr lang="en-US" smtClean="0">
                <a:solidFill>
                  <a:srgbClr val="00004C"/>
                </a:solidFill>
              </a:rPr>
              <a:t>granicama.</a:t>
            </a:r>
            <a:endParaRPr lang="sr-Latn-RS" smtClean="0">
              <a:solidFill>
                <a:srgbClr val="00004C"/>
              </a:solidFill>
            </a:endParaRPr>
          </a:p>
          <a:p>
            <a:r>
              <a:rPr lang="en-US" smtClean="0">
                <a:solidFill>
                  <a:srgbClr val="00004C"/>
                </a:solidFill>
              </a:rPr>
              <a:t>Osnovni </a:t>
            </a:r>
            <a:r>
              <a:rPr lang="en-US">
                <a:solidFill>
                  <a:srgbClr val="00004C"/>
                </a:solidFill>
              </a:rPr>
              <a:t>tipovi održavanja </a:t>
            </a:r>
            <a:r>
              <a:rPr lang="en-US" smtClean="0">
                <a:solidFill>
                  <a:srgbClr val="00004C"/>
                </a:solidFill>
              </a:rPr>
              <a:t>su</a:t>
            </a:r>
            <a:r>
              <a:rPr lang="sr-Latn-RS" smtClean="0">
                <a:solidFill>
                  <a:srgbClr val="00004C"/>
                </a:solidFill>
              </a:rPr>
              <a:t>:</a:t>
            </a:r>
          </a:p>
          <a:p>
            <a:pPr marL="342900" indent="-342900">
              <a:buClrTx/>
              <a:buFont typeface="Wingdings" panose="05000000000000000000" pitchFamily="2" charset="2"/>
              <a:buChar char="q"/>
            </a:pPr>
            <a:r>
              <a:rPr lang="en-US" smtClean="0">
                <a:solidFill>
                  <a:srgbClr val="00004C"/>
                </a:solidFill>
              </a:rPr>
              <a:t>korektivno i</a:t>
            </a:r>
            <a:endParaRPr lang="sr-Latn-RS" smtClean="0">
              <a:solidFill>
                <a:srgbClr val="00004C"/>
              </a:solidFill>
            </a:endParaRPr>
          </a:p>
          <a:p>
            <a:pPr marL="342900" indent="-342900">
              <a:buClrTx/>
              <a:buFont typeface="Wingdings" panose="05000000000000000000" pitchFamily="2" charset="2"/>
              <a:buChar char="q"/>
            </a:pPr>
            <a:r>
              <a:rPr lang="en-US" smtClean="0">
                <a:solidFill>
                  <a:srgbClr val="00004C"/>
                </a:solidFill>
              </a:rPr>
              <a:t>preventivno </a:t>
            </a:r>
            <a:r>
              <a:rPr lang="en-US">
                <a:solidFill>
                  <a:srgbClr val="00004C"/>
                </a:solidFill>
              </a:rPr>
              <a:t>održavanje.</a:t>
            </a:r>
            <a:endParaRPr lang="sr-Latn-RS">
              <a:solidFill>
                <a:srgbClr val="00004C"/>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5800" y="3636931"/>
            <a:ext cx="4283964" cy="2662315"/>
          </a:xfrm>
          <a:prstGeom prst="rect">
            <a:avLst/>
          </a:prstGeom>
        </p:spPr>
      </p:pic>
      <p:sp>
        <p:nvSpPr>
          <p:cNvPr id="5" name="TextBox 4"/>
          <p:cNvSpPr txBox="1"/>
          <p:nvPr/>
        </p:nvSpPr>
        <p:spPr>
          <a:xfrm>
            <a:off x="913512" y="5638800"/>
            <a:ext cx="3506088" cy="646331"/>
          </a:xfrm>
          <a:prstGeom prst="rect">
            <a:avLst/>
          </a:prstGeom>
          <a:noFill/>
        </p:spPr>
        <p:txBody>
          <a:bodyPr wrap="none" rtlCol="0">
            <a:spAutoFit/>
          </a:bodyPr>
          <a:lstStyle/>
          <a:p>
            <a:pPr algn="r">
              <a:lnSpc>
                <a:spcPct val="100000"/>
              </a:lnSpc>
              <a:spcBef>
                <a:spcPts val="0"/>
              </a:spcBef>
            </a:pPr>
            <a:r>
              <a:rPr lang="sr-Latn-CS" sz="1800" i="1">
                <a:solidFill>
                  <a:srgbClr val="00004C"/>
                </a:solidFill>
              </a:rPr>
              <a:t>Uticaj preventivnog i </a:t>
            </a:r>
            <a:r>
              <a:rPr lang="sr-Latn-CS" sz="1800" i="1" smtClean="0">
                <a:solidFill>
                  <a:srgbClr val="00004C"/>
                </a:solidFill>
              </a:rPr>
              <a:t>korektivnog</a:t>
            </a:r>
            <a:endParaRPr lang="en-US" sz="1800" i="1" smtClean="0">
              <a:solidFill>
                <a:srgbClr val="00004C"/>
              </a:solidFill>
            </a:endParaRPr>
          </a:p>
          <a:p>
            <a:pPr algn="r">
              <a:lnSpc>
                <a:spcPct val="100000"/>
              </a:lnSpc>
              <a:spcBef>
                <a:spcPts val="0"/>
              </a:spcBef>
            </a:pPr>
            <a:r>
              <a:rPr lang="sr-Latn-CS" sz="1800" i="1" smtClean="0">
                <a:solidFill>
                  <a:srgbClr val="00004C"/>
                </a:solidFill>
              </a:rPr>
              <a:t>održavanja </a:t>
            </a:r>
            <a:r>
              <a:rPr lang="sr-Latn-CS" sz="1800" i="1">
                <a:solidFill>
                  <a:srgbClr val="00004C"/>
                </a:solidFill>
              </a:rPr>
              <a:t>na pouzdanost</a:t>
            </a:r>
            <a:endParaRPr lang="sr-Latn-RS" sz="1800" i="1">
              <a:solidFill>
                <a:srgbClr val="00004C"/>
              </a:solidFill>
            </a:endParaRPr>
          </a:p>
        </p:txBody>
      </p:sp>
    </p:spTree>
    <p:extLst>
      <p:ext uri="{BB962C8B-B14F-4D97-AF65-F5344CB8AC3E}">
        <p14:creationId xmlns="" xmlns:p14="http://schemas.microsoft.com/office/powerpoint/2010/main" val="11441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ka 01-01.tif"/>
          <p:cNvPicPr>
            <a:picLocks noChangeAspect="1"/>
          </p:cNvPicPr>
          <p:nvPr/>
        </p:nvPicPr>
        <p:blipFill>
          <a:blip r:embed="rId2" cstate="print"/>
          <a:stretch>
            <a:fillRect/>
          </a:stretch>
        </p:blipFill>
        <p:spPr>
          <a:xfrm>
            <a:off x="1825411" y="762000"/>
            <a:ext cx="5565990" cy="3025162"/>
          </a:xfrm>
          <a:prstGeom prst="rect">
            <a:avLst/>
          </a:prstGeom>
        </p:spPr>
      </p:pic>
      <p:sp>
        <p:nvSpPr>
          <p:cNvPr id="3" name="TextBox 2"/>
          <p:cNvSpPr txBox="1"/>
          <p:nvPr/>
        </p:nvSpPr>
        <p:spPr>
          <a:xfrm>
            <a:off x="304800" y="3962400"/>
            <a:ext cx="8458200" cy="2308324"/>
          </a:xfrm>
          <a:prstGeom prst="rect">
            <a:avLst/>
          </a:prstGeom>
          <a:noFill/>
        </p:spPr>
        <p:txBody>
          <a:bodyPr wrap="square" rtlCol="0">
            <a:spAutoFit/>
          </a:bodyPr>
          <a:lstStyle/>
          <a:p>
            <a:r>
              <a:rPr lang="sr-Latn-CS" smtClean="0">
                <a:solidFill>
                  <a:srgbClr val="00004C"/>
                </a:solidFill>
              </a:rPr>
              <a:t>Pouzdanost predstavlja ulaznu veličinu koja se zadaje na početku procesa projektovanja. Njena zadata vrednost je određena kako željama kupaca tako i željama proizvođača</a:t>
            </a:r>
            <a:r>
              <a:rPr lang="en-US" smtClean="0">
                <a:solidFill>
                  <a:srgbClr val="00004C"/>
                </a:solidFill>
              </a:rPr>
              <a:t>.</a:t>
            </a:r>
          </a:p>
          <a:p>
            <a:endParaRPr lang="sr-Latn-CS" sz="1200" smtClean="0">
              <a:solidFill>
                <a:srgbClr val="00004C"/>
              </a:solidFill>
            </a:endParaRPr>
          </a:p>
          <a:p>
            <a:r>
              <a:rPr lang="en-US" smtClean="0">
                <a:solidFill>
                  <a:srgbClr val="00004C"/>
                </a:solidFill>
              </a:rPr>
              <a:t>P</a:t>
            </a:r>
            <a:r>
              <a:rPr lang="sr-Latn-CS" smtClean="0">
                <a:solidFill>
                  <a:srgbClr val="00004C"/>
                </a:solidFill>
              </a:rPr>
              <a:t>ouzdanost se sa najmanjom greškom može odrediti tek tokom eksploatacije.</a:t>
            </a:r>
            <a:endParaRPr lang="en-US">
              <a:solidFill>
                <a:srgbClr val="00004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2677336" cy="494751"/>
          </a:xfrm>
          <a:prstGeom prst="rect">
            <a:avLst/>
          </a:prstGeom>
          <a:noFill/>
        </p:spPr>
        <p:txBody>
          <a:bodyPr wrap="none" rtlCol="0">
            <a:spAutoFit/>
          </a:bodyPr>
          <a:lstStyle/>
          <a:p>
            <a:r>
              <a:rPr lang="sr-Latn-CS" sz="2400" b="1" smtClean="0">
                <a:solidFill>
                  <a:srgbClr val="00004C"/>
                </a:solidFill>
              </a:rPr>
              <a:t>Osnovni pojmovi</a:t>
            </a:r>
            <a:endParaRPr lang="en-US" sz="2400" b="1">
              <a:solidFill>
                <a:srgbClr val="00004C"/>
              </a:solidFill>
            </a:endParaRPr>
          </a:p>
        </p:txBody>
      </p:sp>
      <p:sp>
        <p:nvSpPr>
          <p:cNvPr id="3" name="TextBox 2"/>
          <p:cNvSpPr txBox="1"/>
          <p:nvPr/>
        </p:nvSpPr>
        <p:spPr>
          <a:xfrm>
            <a:off x="304800" y="2133600"/>
            <a:ext cx="8382000" cy="3693319"/>
          </a:xfrm>
          <a:prstGeom prst="rect">
            <a:avLst/>
          </a:prstGeom>
          <a:noFill/>
        </p:spPr>
        <p:txBody>
          <a:bodyPr wrap="square" rtlCol="0">
            <a:spAutoFit/>
          </a:bodyPr>
          <a:lstStyle/>
          <a:p>
            <a:r>
              <a:rPr lang="sr-Latn-CS" b="1" smtClean="0">
                <a:solidFill>
                  <a:srgbClr val="00004C"/>
                </a:solidFill>
              </a:rPr>
              <a:t>Otkaz predstavlja delimični ili potpuni gubitak radne sposobnosti analiziranog sistema.</a:t>
            </a:r>
          </a:p>
          <a:p>
            <a:endParaRPr lang="en-US" smtClean="0">
              <a:solidFill>
                <a:srgbClr val="00004C"/>
              </a:solidFill>
            </a:endParaRPr>
          </a:p>
          <a:p>
            <a:r>
              <a:rPr lang="sr-Latn-CS" smtClean="0">
                <a:solidFill>
                  <a:srgbClr val="00004C"/>
                </a:solidFill>
              </a:rPr>
              <a:t>Ukoliko se projektovanjem, proizvodnjom i montažom analiziranog sistema zadovolje svi uslovi propisani </a:t>
            </a:r>
            <a:r>
              <a:rPr lang="sr-Latn-CS" b="1" smtClean="0">
                <a:solidFill>
                  <a:srgbClr val="00004C"/>
                </a:solidFill>
              </a:rPr>
              <a:t>važećim standardima i preporukama</a:t>
            </a:r>
            <a:r>
              <a:rPr lang="sr-Latn-CS" smtClean="0">
                <a:solidFill>
                  <a:srgbClr val="00004C"/>
                </a:solidFill>
              </a:rPr>
              <a:t> tada se pojava otkaza analiziranog sistema može smatrati </a:t>
            </a:r>
            <a:r>
              <a:rPr lang="sr-Latn-CS" b="1" smtClean="0">
                <a:solidFill>
                  <a:srgbClr val="00004C"/>
                </a:solidFill>
              </a:rPr>
              <a:t>slučajnom veličinom</a:t>
            </a:r>
            <a:r>
              <a:rPr lang="sr-Latn-CS" smtClean="0">
                <a:solidFill>
                  <a:srgbClr val="00004C"/>
                </a:solidFill>
              </a:rPr>
              <a:t>.</a:t>
            </a:r>
            <a:endParaRPr lang="en-US" smtClean="0">
              <a:solidFill>
                <a:srgbClr val="00004C"/>
              </a:solidFill>
            </a:endParaRPr>
          </a:p>
          <a:p>
            <a:r>
              <a:rPr lang="sr-Latn-CS" smtClean="0">
                <a:solidFill>
                  <a:srgbClr val="00004C"/>
                </a:solidFill>
              </a:rPr>
              <a:t>Zahvaljući tome se problem pouzdanosti rešava primenom teorije verovatnoće.</a:t>
            </a:r>
            <a:endParaRPr lang="en-US">
              <a:solidFill>
                <a:srgbClr val="00004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534400" cy="3323987"/>
          </a:xfrm>
          <a:prstGeom prst="rect">
            <a:avLst/>
          </a:prstGeom>
          <a:noFill/>
        </p:spPr>
        <p:txBody>
          <a:bodyPr wrap="square" rtlCol="0">
            <a:spAutoFit/>
          </a:bodyPr>
          <a:lstStyle/>
          <a:p>
            <a:r>
              <a:rPr lang="sr-Latn-CS" smtClean="0">
                <a:solidFill>
                  <a:srgbClr val="00004C"/>
                </a:solidFill>
              </a:rPr>
              <a:t>Pouzdanost (</a:t>
            </a:r>
            <a:r>
              <a:rPr lang="sr-Latn-CS" i="1" smtClean="0">
                <a:solidFill>
                  <a:srgbClr val="00004C"/>
                </a:solidFill>
              </a:rPr>
              <a:t>R</a:t>
            </a:r>
            <a:r>
              <a:rPr lang="sr-Latn-CS" smtClean="0">
                <a:solidFill>
                  <a:srgbClr val="00004C"/>
                </a:solidFill>
              </a:rPr>
              <a:t>(</a:t>
            </a:r>
            <a:r>
              <a:rPr lang="sr-Latn-CS" i="1" smtClean="0">
                <a:solidFill>
                  <a:srgbClr val="00004C"/>
                </a:solidFill>
              </a:rPr>
              <a:t>t</a:t>
            </a:r>
            <a:r>
              <a:rPr lang="sr-Latn-CS" smtClean="0">
                <a:solidFill>
                  <a:srgbClr val="00004C"/>
                </a:solidFill>
              </a:rPr>
              <a:t>)) definiše se kao verovatnoća da u toku vremenskog intervala  </a:t>
            </a:r>
            <a:r>
              <a:rPr lang="sr-Latn-CS" i="1" smtClean="0">
                <a:solidFill>
                  <a:srgbClr val="00004C"/>
                </a:solidFill>
              </a:rPr>
              <a:t>t</a:t>
            </a:r>
            <a:r>
              <a:rPr lang="sr-Latn-CS" smtClean="0">
                <a:solidFill>
                  <a:srgbClr val="00004C"/>
                </a:solidFill>
              </a:rPr>
              <a:t>  neće doći do pojave otkaza.</a:t>
            </a:r>
            <a:endParaRPr lang="en-US" smtClean="0">
              <a:solidFill>
                <a:srgbClr val="00004C"/>
              </a:solidFill>
            </a:endParaRPr>
          </a:p>
          <a:p>
            <a:endParaRPr lang="sr-Latn-CS" smtClean="0">
              <a:solidFill>
                <a:srgbClr val="00004C"/>
              </a:solidFill>
            </a:endParaRPr>
          </a:p>
          <a:p>
            <a:r>
              <a:rPr lang="sr-Latn-CS" smtClean="0">
                <a:solidFill>
                  <a:srgbClr val="00004C"/>
                </a:solidFill>
              </a:rPr>
              <a:t>Nepouzdanost, tj. funkcija raspodele otkaza (</a:t>
            </a:r>
            <a:r>
              <a:rPr lang="sr-Latn-CS" i="1" smtClean="0">
                <a:solidFill>
                  <a:srgbClr val="00004C"/>
                </a:solidFill>
              </a:rPr>
              <a:t>F</a:t>
            </a:r>
            <a:r>
              <a:rPr lang="sr-Latn-CS" smtClean="0">
                <a:solidFill>
                  <a:srgbClr val="00004C"/>
                </a:solidFill>
              </a:rPr>
              <a:t>(</a:t>
            </a:r>
            <a:r>
              <a:rPr lang="sr-Latn-CS" i="1" smtClean="0">
                <a:solidFill>
                  <a:srgbClr val="00004C"/>
                </a:solidFill>
              </a:rPr>
              <a:t>t</a:t>
            </a:r>
            <a:r>
              <a:rPr lang="sr-Latn-CS" smtClean="0">
                <a:solidFill>
                  <a:srgbClr val="00004C"/>
                </a:solidFill>
              </a:rPr>
              <a:t>)) definiše se kao verovatnoća da će u toku vremenskog intervala  </a:t>
            </a:r>
            <a:r>
              <a:rPr lang="sr-Latn-CS" i="1" smtClean="0">
                <a:solidFill>
                  <a:srgbClr val="00004C"/>
                </a:solidFill>
              </a:rPr>
              <a:t>t</a:t>
            </a:r>
            <a:r>
              <a:rPr lang="sr-Latn-CS" smtClean="0">
                <a:solidFill>
                  <a:srgbClr val="00004C"/>
                </a:solidFill>
              </a:rPr>
              <a:t>  doći do pojave otkaza.</a:t>
            </a:r>
            <a:endParaRPr lang="en-US" smtClean="0">
              <a:solidFill>
                <a:srgbClr val="00004C"/>
              </a:solidFill>
            </a:endParaRPr>
          </a:p>
          <a:p>
            <a:endParaRPr lang="en-US" smtClean="0">
              <a:solidFill>
                <a:srgbClr val="00004C"/>
              </a:solidFill>
            </a:endParaRPr>
          </a:p>
          <a:p>
            <a:pPr algn="ctr"/>
            <a:r>
              <a:rPr lang="en-US" sz="3200" b="1" i="1" smtClean="0">
                <a:solidFill>
                  <a:srgbClr val="00004C"/>
                </a:solidFill>
              </a:rPr>
              <a:t>R(t)</a:t>
            </a:r>
            <a:r>
              <a:rPr lang="en-US" sz="3200" b="1" smtClean="0">
                <a:solidFill>
                  <a:srgbClr val="00004C"/>
                </a:solidFill>
              </a:rPr>
              <a:t>+</a:t>
            </a:r>
            <a:r>
              <a:rPr lang="en-US" sz="3200" b="1" i="1" smtClean="0">
                <a:solidFill>
                  <a:srgbClr val="00004C"/>
                </a:solidFill>
              </a:rPr>
              <a:t>F(t)</a:t>
            </a:r>
            <a:r>
              <a:rPr lang="en-US" sz="3200" b="1" smtClean="0">
                <a:solidFill>
                  <a:srgbClr val="00004C"/>
                </a:solidFill>
              </a:rPr>
              <a:t>=1</a:t>
            </a:r>
            <a:r>
              <a:rPr lang="sr-Latn-CS" sz="3200" smtClean="0">
                <a:solidFill>
                  <a:srgbClr val="00004C"/>
                </a:solidFill>
              </a:rPr>
              <a:t> </a:t>
            </a:r>
            <a:endParaRPr lang="en-US" sz="3200">
              <a:solidFill>
                <a:srgbClr val="00004C"/>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458200" cy="427746"/>
          </a:xfrm>
          <a:prstGeom prst="rect">
            <a:avLst/>
          </a:prstGeom>
          <a:noFill/>
        </p:spPr>
        <p:txBody>
          <a:bodyPr wrap="square" rtlCol="0">
            <a:spAutoFit/>
          </a:bodyPr>
          <a:lstStyle/>
          <a:p>
            <a:r>
              <a:rPr lang="sr-Latn-CS" smtClean="0">
                <a:solidFill>
                  <a:srgbClr val="00004C"/>
                </a:solidFill>
              </a:rPr>
              <a:t>Gustina pojave otkaza:</a:t>
            </a:r>
            <a:endParaRPr lang="en-US">
              <a:solidFill>
                <a:srgbClr val="00004C"/>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3" name="Object 1"/>
          <p:cNvGraphicFramePr>
            <a:graphicFrameLocks noChangeAspect="1"/>
          </p:cNvGraphicFramePr>
          <p:nvPr/>
        </p:nvGraphicFramePr>
        <p:xfrm>
          <a:off x="1600200" y="1981200"/>
          <a:ext cx="1919288" cy="923925"/>
        </p:xfrm>
        <a:graphic>
          <a:graphicData uri="http://schemas.openxmlformats.org/presentationml/2006/ole">
            <p:oleObj spid="_x0000_s33935" name="Equation" r:id="rId3" imgW="774364" imgH="368140" progId="Equation.3">
              <p:embed/>
            </p:oleObj>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5" name="Object 3"/>
          <p:cNvGraphicFramePr>
            <a:graphicFrameLocks noChangeAspect="1"/>
          </p:cNvGraphicFramePr>
          <p:nvPr/>
        </p:nvGraphicFramePr>
        <p:xfrm>
          <a:off x="1600200" y="3657600"/>
          <a:ext cx="2157413" cy="920750"/>
        </p:xfrm>
        <a:graphic>
          <a:graphicData uri="http://schemas.openxmlformats.org/presentationml/2006/ole">
            <p:oleObj spid="_x0000_s33936" name="Equation" r:id="rId4" imgW="863225" imgH="368140" progId="Equation.3">
              <p:embed/>
            </p:oleObj>
          </a:graphicData>
        </a:graphic>
      </p:graphicFrame>
      <p:cxnSp>
        <p:nvCxnSpPr>
          <p:cNvPr id="8" name="Straight Arrow Connector 7"/>
          <p:cNvCxnSpPr/>
          <p:nvPr/>
        </p:nvCxnSpPr>
        <p:spPr bwMode="auto">
          <a:xfrm rot="5400000">
            <a:off x="2286794" y="3352800"/>
            <a:ext cx="761206" cy="794"/>
          </a:xfrm>
          <a:prstGeom prst="straightConnector1">
            <a:avLst/>
          </a:prstGeom>
          <a:noFill/>
          <a:ln w="28575" cap="flat" cmpd="sng" algn="ctr">
            <a:solidFill>
              <a:srgbClr val="000000"/>
            </a:solidFill>
            <a:prstDash val="solid"/>
            <a:round/>
            <a:headEnd type="none" w="med" len="med"/>
            <a:tailEnd type="arrow"/>
          </a:ln>
          <a:effectLst/>
        </p:spPr>
      </p:cxnSp>
      <p:graphicFrame>
        <p:nvGraphicFramePr>
          <p:cNvPr id="33797" name="Object 5"/>
          <p:cNvGraphicFramePr>
            <a:graphicFrameLocks noChangeAspect="1"/>
          </p:cNvGraphicFramePr>
          <p:nvPr/>
        </p:nvGraphicFramePr>
        <p:xfrm>
          <a:off x="2743200" y="3124200"/>
          <a:ext cx="1709738" cy="384175"/>
        </p:xfrm>
        <a:graphic>
          <a:graphicData uri="http://schemas.openxmlformats.org/presentationml/2006/ole">
            <p:oleObj spid="_x0000_s33937" name="Equation" r:id="rId5" imgW="850531" imgH="190417" progId="Equation.3">
              <p:embed/>
            </p:oleObj>
          </a:graphicData>
        </a:graphic>
      </p:graphicFrame>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8" name="Object 6"/>
          <p:cNvGraphicFramePr>
            <a:graphicFrameLocks noChangeAspect="1"/>
          </p:cNvGraphicFramePr>
          <p:nvPr/>
        </p:nvGraphicFramePr>
        <p:xfrm>
          <a:off x="228600" y="5181600"/>
          <a:ext cx="5491163" cy="1047750"/>
        </p:xfrm>
        <a:graphic>
          <a:graphicData uri="http://schemas.openxmlformats.org/presentationml/2006/ole">
            <p:oleObj spid="_x0000_s33938" name="Equation" r:id="rId6" imgW="2197100" imgH="419100" progId="Equation.3">
              <p:embed/>
            </p:oleObj>
          </a:graphicData>
        </a:graphic>
      </p:graphicFrame>
      <p:cxnSp>
        <p:nvCxnSpPr>
          <p:cNvPr id="14" name="Straight Arrow Connector 13"/>
          <p:cNvCxnSpPr/>
          <p:nvPr/>
        </p:nvCxnSpPr>
        <p:spPr bwMode="auto">
          <a:xfrm rot="5400000">
            <a:off x="2286794" y="4876800"/>
            <a:ext cx="761206" cy="794"/>
          </a:xfrm>
          <a:prstGeom prst="straightConnector1">
            <a:avLst/>
          </a:prstGeom>
          <a:noFill/>
          <a:ln w="28575" cap="flat" cmpd="sng" algn="ctr">
            <a:solidFill>
              <a:srgbClr val="000000"/>
            </a:solidFill>
            <a:prstDash val="solid"/>
            <a:round/>
            <a:headEnd type="none" w="med" len="med"/>
            <a:tailEnd type="arrow"/>
          </a:ln>
          <a:effectLst/>
        </p:spPr>
      </p:cxnSp>
      <p:pic>
        <p:nvPicPr>
          <p:cNvPr id="15" name="Picture 14" descr="Slika 03-01.TIF"/>
          <p:cNvPicPr>
            <a:picLocks noChangeAspect="1"/>
          </p:cNvPicPr>
          <p:nvPr/>
        </p:nvPicPr>
        <p:blipFill>
          <a:blip r:embed="rId7" cstate="print"/>
          <a:stretch>
            <a:fillRect/>
          </a:stretch>
        </p:blipFill>
        <p:spPr>
          <a:xfrm>
            <a:off x="5334000" y="762000"/>
            <a:ext cx="3509211" cy="2133600"/>
          </a:xfrm>
          <a:prstGeom prst="rect">
            <a:avLst/>
          </a:prstGeom>
        </p:spPr>
      </p:pic>
      <p:sp>
        <p:nvSpPr>
          <p:cNvPr id="16" name="TextBox 15"/>
          <p:cNvSpPr txBox="1"/>
          <p:nvPr/>
        </p:nvSpPr>
        <p:spPr>
          <a:xfrm>
            <a:off x="5257800" y="3048000"/>
            <a:ext cx="3581400" cy="1938992"/>
          </a:xfrm>
          <a:prstGeom prst="rect">
            <a:avLst/>
          </a:prstGeom>
          <a:noFill/>
        </p:spPr>
        <p:txBody>
          <a:bodyPr wrap="square" rtlCol="0">
            <a:spAutoFit/>
          </a:bodyPr>
          <a:lstStyle/>
          <a:p>
            <a:pPr algn="r"/>
            <a:r>
              <a:rPr lang="sr-Latn-CS" smtClean="0">
                <a:solidFill>
                  <a:srgbClr val="00004C"/>
                </a:solidFill>
              </a:rPr>
              <a:t>Pouzdanost u trenutku </a:t>
            </a:r>
            <a:r>
              <a:rPr lang="sr-Latn-CS" i="1" smtClean="0">
                <a:solidFill>
                  <a:srgbClr val="00004C"/>
                </a:solidFill>
              </a:rPr>
              <a:t>t</a:t>
            </a:r>
            <a:r>
              <a:rPr lang="sr-Latn-CS" baseline="-25000" smtClean="0">
                <a:solidFill>
                  <a:srgbClr val="00004C"/>
                </a:solidFill>
              </a:rPr>
              <a:t>1</a:t>
            </a:r>
            <a:r>
              <a:rPr lang="sr-Latn-CS" smtClean="0">
                <a:solidFill>
                  <a:srgbClr val="00004C"/>
                </a:solidFill>
              </a:rPr>
              <a:t> u grafičkom smislu predstavlja površinu ispod krive </a:t>
            </a:r>
            <a:r>
              <a:rPr lang="sr-Latn-CS" i="1" smtClean="0">
                <a:solidFill>
                  <a:srgbClr val="00004C"/>
                </a:solidFill>
              </a:rPr>
              <a:t>f</a:t>
            </a:r>
            <a:r>
              <a:rPr lang="sr-Latn-CS" smtClean="0">
                <a:solidFill>
                  <a:srgbClr val="00004C"/>
                </a:solidFill>
              </a:rPr>
              <a:t>(</a:t>
            </a:r>
            <a:r>
              <a:rPr lang="sr-Latn-CS" i="1" smtClean="0">
                <a:solidFill>
                  <a:srgbClr val="00004C"/>
                </a:solidFill>
              </a:rPr>
              <a:t>t</a:t>
            </a:r>
            <a:r>
              <a:rPr lang="sr-Latn-CS" smtClean="0">
                <a:solidFill>
                  <a:srgbClr val="00004C"/>
                </a:solidFill>
              </a:rPr>
              <a:t>) i apcise u rasponu vremenskog intervala od </a:t>
            </a:r>
            <a:r>
              <a:rPr lang="sr-Latn-CS" i="1" smtClean="0">
                <a:solidFill>
                  <a:srgbClr val="00004C"/>
                </a:solidFill>
              </a:rPr>
              <a:t>t</a:t>
            </a:r>
            <a:r>
              <a:rPr lang="sr-Latn-CS" baseline="-25000" smtClean="0">
                <a:solidFill>
                  <a:srgbClr val="00004C"/>
                </a:solidFill>
              </a:rPr>
              <a:t>1</a:t>
            </a:r>
            <a:r>
              <a:rPr lang="sr-Latn-CS" smtClean="0">
                <a:solidFill>
                  <a:srgbClr val="00004C"/>
                </a:solidFill>
              </a:rPr>
              <a:t> do </a:t>
            </a:r>
            <a:r>
              <a:rPr lang="sr-Latn-CS" smtClean="0">
                <a:solidFill>
                  <a:srgbClr val="00004C"/>
                </a:solidFill>
                <a:sym typeface="Symbol"/>
              </a:rPr>
              <a:t></a:t>
            </a:r>
            <a:r>
              <a:rPr lang="sr-Latn-CS" smtClean="0">
                <a:solidFill>
                  <a:srgbClr val="00004C"/>
                </a:solidFill>
              </a:rPr>
              <a:t>.</a:t>
            </a:r>
            <a:endParaRPr lang="en-US">
              <a:solidFill>
                <a:srgbClr val="00004C"/>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00"/>
                                        <p:tgtEl>
                                          <p:spTgt spid="3379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3795"/>
                                        </p:tgtEl>
                                        <p:attrNameLst>
                                          <p:attrName>style.visibility</p:attrName>
                                        </p:attrNameLst>
                                      </p:cBhvr>
                                      <p:to>
                                        <p:strVal val="visible"/>
                                      </p:to>
                                    </p:set>
                                    <p:animEffect transition="in" filter="box(in)">
                                      <p:cBhvr>
                                        <p:cTn id="15" dur="500"/>
                                        <p:tgtEl>
                                          <p:spTgt spid="3379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par>
                                <p:cTn id="21" presetID="5" presetClass="entr" presetSubtype="10" fill="hold" nodeType="withEffect">
                                  <p:stCondLst>
                                    <p:cond delay="0"/>
                                  </p:stCondLst>
                                  <p:childTnLst>
                                    <p:set>
                                      <p:cBhvr>
                                        <p:cTn id="22" dur="1" fill="hold">
                                          <p:stCondLst>
                                            <p:cond delay="0"/>
                                          </p:stCondLst>
                                        </p:cTn>
                                        <p:tgtEl>
                                          <p:spTgt spid="33798"/>
                                        </p:tgtEl>
                                        <p:attrNameLst>
                                          <p:attrName>style.visibility</p:attrName>
                                        </p:attrNameLst>
                                      </p:cBhvr>
                                      <p:to>
                                        <p:strVal val="visible"/>
                                      </p:to>
                                    </p:set>
                                    <p:animEffect transition="in" filter="checkerboard(across)">
                                      <p:cBhvr>
                                        <p:cTn id="23" dur="500"/>
                                        <p:tgtEl>
                                          <p:spTgt spid="3379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10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ka 03-02a.TIF"/>
          <p:cNvPicPr>
            <a:picLocks noChangeAspect="1"/>
          </p:cNvPicPr>
          <p:nvPr/>
        </p:nvPicPr>
        <p:blipFill>
          <a:blip r:embed="rId2" cstate="print"/>
          <a:stretch>
            <a:fillRect/>
          </a:stretch>
        </p:blipFill>
        <p:spPr>
          <a:xfrm>
            <a:off x="1312164" y="1143000"/>
            <a:ext cx="2980944" cy="1563624"/>
          </a:xfrm>
          <a:prstGeom prst="rect">
            <a:avLst/>
          </a:prstGeom>
        </p:spPr>
      </p:pic>
      <p:pic>
        <p:nvPicPr>
          <p:cNvPr id="4" name="Picture 3" descr="Slika 03-02b.TIF"/>
          <p:cNvPicPr>
            <a:picLocks noChangeAspect="1"/>
          </p:cNvPicPr>
          <p:nvPr/>
        </p:nvPicPr>
        <p:blipFill>
          <a:blip r:embed="rId3" cstate="print"/>
          <a:stretch>
            <a:fillRect/>
          </a:stretch>
        </p:blipFill>
        <p:spPr>
          <a:xfrm>
            <a:off x="4741164" y="1066800"/>
            <a:ext cx="2880360" cy="1778508"/>
          </a:xfrm>
          <a:prstGeom prst="rect">
            <a:avLst/>
          </a:prstGeom>
        </p:spPr>
      </p:pic>
      <p:pic>
        <p:nvPicPr>
          <p:cNvPr id="5" name="Picture 4" descr="Slika 03-02c-d.TIF"/>
          <p:cNvPicPr>
            <a:picLocks noChangeAspect="1"/>
          </p:cNvPicPr>
          <p:nvPr/>
        </p:nvPicPr>
        <p:blipFill>
          <a:blip r:embed="rId4" cstate="print"/>
          <a:stretch>
            <a:fillRect/>
          </a:stretch>
        </p:blipFill>
        <p:spPr>
          <a:xfrm>
            <a:off x="1235964" y="3048000"/>
            <a:ext cx="6460236" cy="1787652"/>
          </a:xfrm>
          <a:prstGeom prst="rect">
            <a:avLst/>
          </a:prstGeom>
        </p:spPr>
      </p:pic>
      <p:sp>
        <p:nvSpPr>
          <p:cNvPr id="6" name="TextBox 5"/>
          <p:cNvSpPr txBox="1"/>
          <p:nvPr/>
        </p:nvSpPr>
        <p:spPr>
          <a:xfrm>
            <a:off x="1524000" y="5031938"/>
            <a:ext cx="5791200" cy="1172629"/>
          </a:xfrm>
          <a:prstGeom prst="rect">
            <a:avLst/>
          </a:prstGeom>
          <a:noFill/>
        </p:spPr>
        <p:txBody>
          <a:bodyPr wrap="square" rtlCol="0">
            <a:spAutoFit/>
          </a:bodyPr>
          <a:lstStyle/>
          <a:p>
            <a:pPr algn="ctr"/>
            <a:r>
              <a:rPr lang="sr-Latn-CS" sz="1800" i="1" smtClean="0">
                <a:solidFill>
                  <a:srgbClr val="00004C"/>
                </a:solidFill>
              </a:rPr>
              <a:t>Grafici gustine pojave otkaza, nepo</a:t>
            </a:r>
            <a:r>
              <a:rPr lang="sr-Latn-RS" sz="1800" i="1" smtClean="0">
                <a:solidFill>
                  <a:srgbClr val="00004C"/>
                </a:solidFill>
              </a:rPr>
              <a:t>uzdanosti</a:t>
            </a:r>
            <a:r>
              <a:rPr lang="sr-Latn-CS" sz="1800" i="1" smtClean="0">
                <a:solidFill>
                  <a:srgbClr val="00004C"/>
                </a:solidFill>
              </a:rPr>
              <a:t> i pouzdanosti za slučaj menjačkog prenosnika</a:t>
            </a:r>
          </a:p>
          <a:p>
            <a:pPr algn="ctr"/>
            <a:r>
              <a:rPr lang="sr-Latn-CS" sz="1800" i="1" smtClean="0">
                <a:solidFill>
                  <a:srgbClr val="00004C"/>
                </a:solidFill>
              </a:rPr>
              <a:t>(t – period eksploatacije, T – životni ciklus)</a:t>
            </a:r>
            <a:endParaRPr lang="en-US" sz="1800" i="1">
              <a:solidFill>
                <a:srgbClr val="00004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458200" cy="427746"/>
          </a:xfrm>
          <a:prstGeom prst="rect">
            <a:avLst/>
          </a:prstGeom>
          <a:noFill/>
        </p:spPr>
        <p:txBody>
          <a:bodyPr wrap="square" rtlCol="0">
            <a:spAutoFit/>
          </a:bodyPr>
          <a:lstStyle/>
          <a:p>
            <a:r>
              <a:rPr lang="sr-Latn-CS">
                <a:solidFill>
                  <a:srgbClr val="00004C"/>
                </a:solidFill>
              </a:rPr>
              <a:t>Intenzitet </a:t>
            </a:r>
            <a:r>
              <a:rPr lang="sr-Latn-CS" smtClean="0">
                <a:solidFill>
                  <a:srgbClr val="00004C"/>
                </a:solidFill>
              </a:rPr>
              <a:t>otkaza:</a:t>
            </a:r>
            <a:endParaRPr lang="sr-Latn-RS">
              <a:solidFill>
                <a:srgbClr val="00004C"/>
              </a:solidFill>
            </a:endParaRPr>
          </a:p>
        </p:txBody>
      </p:sp>
      <p:sp>
        <p:nvSpPr>
          <p:cNvPr id="3" name="Rectangle 2"/>
          <p:cNvSpPr>
            <a:spLocks noChangeArrowheads="1"/>
          </p:cNvSpPr>
          <p:nvPr/>
        </p:nvSpPr>
        <p:spPr bwMode="auto">
          <a:xfrm>
            <a:off x="381000" y="2209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28" name="Group 27"/>
          <p:cNvGrpSpPr/>
          <p:nvPr/>
        </p:nvGrpSpPr>
        <p:grpSpPr>
          <a:xfrm>
            <a:off x="3451354" y="1752600"/>
            <a:ext cx="4473446" cy="984250"/>
            <a:chOff x="381000" y="1752600"/>
            <a:chExt cx="4473446" cy="984250"/>
          </a:xfrm>
        </p:grpSpPr>
        <p:graphicFrame>
          <p:nvGraphicFramePr>
            <p:cNvPr id="4" name="Object 3"/>
            <p:cNvGraphicFramePr>
              <a:graphicFrameLocks noChangeAspect="1"/>
            </p:cNvGraphicFramePr>
            <p:nvPr>
              <p:extLst>
                <p:ext uri="{D42A27DB-BD31-4B8C-83A1-F6EECF244321}">
                  <p14:modId xmlns="" xmlns:p14="http://schemas.microsoft.com/office/powerpoint/2010/main" val="702431604"/>
                </p:ext>
              </p:extLst>
            </p:nvPr>
          </p:nvGraphicFramePr>
          <p:xfrm>
            <a:off x="381000" y="1752600"/>
            <a:ext cx="1714500" cy="984250"/>
          </p:xfrm>
          <a:graphic>
            <a:graphicData uri="http://schemas.openxmlformats.org/presentationml/2006/ole">
              <p:oleObj spid="_x0000_s35979" name="Equation" r:id="rId3" imgW="685800" imgH="393700" progId="Equation.3">
                <p:embed/>
              </p:oleObj>
            </a:graphicData>
          </a:graphic>
        </p:graphicFrame>
        <p:sp>
          <p:nvSpPr>
            <p:cNvPr id="5" name="TextBox 4"/>
            <p:cNvSpPr txBox="1"/>
            <p:nvPr/>
          </p:nvSpPr>
          <p:spPr>
            <a:xfrm>
              <a:off x="2438400" y="1994420"/>
              <a:ext cx="2416046" cy="394210"/>
            </a:xfrm>
            <a:prstGeom prst="rect">
              <a:avLst/>
            </a:prstGeom>
            <a:noFill/>
          </p:spPr>
          <p:txBody>
            <a:bodyPr wrap="none" rtlCol="0">
              <a:spAutoFit/>
            </a:bodyPr>
            <a:lstStyle/>
            <a:p>
              <a:r>
                <a:rPr lang="sr-Latn-CS" sz="1800" smtClean="0">
                  <a:solidFill>
                    <a:srgbClr val="00004C"/>
                  </a:solidFill>
                </a:rPr>
                <a:t>gustin</a:t>
              </a:r>
              <a:r>
                <a:rPr lang="en-US" sz="1800" smtClean="0">
                  <a:solidFill>
                    <a:srgbClr val="00004C"/>
                  </a:solidFill>
                </a:rPr>
                <a:t>a</a:t>
              </a:r>
              <a:r>
                <a:rPr lang="sr-Latn-CS" sz="1800">
                  <a:solidFill>
                    <a:srgbClr val="00004C"/>
                  </a:solidFill>
                </a:rPr>
                <a:t> </a:t>
              </a:r>
              <a:r>
                <a:rPr lang="sr-Latn-CS" sz="1800" smtClean="0">
                  <a:solidFill>
                    <a:srgbClr val="00004C"/>
                  </a:solidFill>
                </a:rPr>
                <a:t>pojave </a:t>
              </a:r>
              <a:r>
                <a:rPr lang="sr-Latn-CS" sz="1800">
                  <a:solidFill>
                    <a:srgbClr val="00004C"/>
                  </a:solidFill>
                </a:rPr>
                <a:t>otkaza</a:t>
              </a:r>
              <a:endParaRPr lang="sr-Latn-RS" sz="1800">
                <a:solidFill>
                  <a:srgbClr val="00004C"/>
                </a:solidFill>
              </a:endParaRPr>
            </a:p>
          </p:txBody>
        </p:sp>
        <p:sp>
          <p:nvSpPr>
            <p:cNvPr id="6" name="TextBox 5"/>
            <p:cNvSpPr txBox="1"/>
            <p:nvPr/>
          </p:nvSpPr>
          <p:spPr>
            <a:xfrm>
              <a:off x="2362200" y="2318468"/>
              <a:ext cx="1377300" cy="394210"/>
            </a:xfrm>
            <a:prstGeom prst="rect">
              <a:avLst/>
            </a:prstGeom>
            <a:noFill/>
          </p:spPr>
          <p:txBody>
            <a:bodyPr wrap="none" rtlCol="0">
              <a:spAutoFit/>
            </a:bodyPr>
            <a:lstStyle/>
            <a:p>
              <a:r>
                <a:rPr lang="sr-Latn-CS" sz="1800">
                  <a:solidFill>
                    <a:srgbClr val="00004C"/>
                  </a:solidFill>
                </a:rPr>
                <a:t>pouzdanost</a:t>
              </a:r>
              <a:endParaRPr lang="sr-Latn-RS" sz="1800">
                <a:solidFill>
                  <a:srgbClr val="00004C"/>
                </a:solidFill>
              </a:endParaRPr>
            </a:p>
          </p:txBody>
        </p:sp>
        <p:cxnSp>
          <p:nvCxnSpPr>
            <p:cNvPr id="17" name="Straight Arrow Connector 16"/>
            <p:cNvCxnSpPr/>
            <p:nvPr/>
          </p:nvCxnSpPr>
          <p:spPr bwMode="auto">
            <a:xfrm>
              <a:off x="2033587" y="2111062"/>
              <a:ext cx="404813" cy="95724"/>
            </a:xfrm>
            <a:prstGeom prst="straightConnector1">
              <a:avLst/>
            </a:prstGeom>
            <a:noFill/>
            <a:ln w="19050" cap="flat" cmpd="sng" algn="ctr">
              <a:solidFill>
                <a:schemeClr val="bg2"/>
              </a:solidFill>
              <a:prstDash val="solid"/>
              <a:round/>
              <a:headEnd type="none" w="med" len="med"/>
              <a:tailEnd type="triangle"/>
            </a:ln>
            <a:effectLst/>
          </p:spPr>
        </p:cxnSp>
        <p:cxnSp>
          <p:nvCxnSpPr>
            <p:cNvPr id="20" name="Straight Arrow Connector 19"/>
            <p:cNvCxnSpPr>
              <a:endCxn id="6" idx="1"/>
            </p:cNvCxnSpPr>
            <p:nvPr/>
          </p:nvCxnSpPr>
          <p:spPr bwMode="auto">
            <a:xfrm>
              <a:off x="2064544" y="2514600"/>
              <a:ext cx="297656" cy="973"/>
            </a:xfrm>
            <a:prstGeom prst="straightConnector1">
              <a:avLst/>
            </a:prstGeom>
            <a:noFill/>
            <a:ln w="19050" cap="flat" cmpd="sng" algn="ctr">
              <a:solidFill>
                <a:schemeClr val="bg2"/>
              </a:solidFill>
              <a:prstDash val="solid"/>
              <a:round/>
              <a:headEnd type="none" w="med" len="med"/>
              <a:tailEnd type="triangle"/>
            </a:ln>
            <a:effectLst/>
          </p:spPr>
        </p:cxnSp>
      </p:grpSp>
      <p:sp>
        <p:nvSpPr>
          <p:cNvPr id="23" name="Rectangle 5"/>
          <p:cNvSpPr>
            <a:spLocks noChangeArrowheads="1"/>
          </p:cNvSpPr>
          <p:nvPr/>
        </p:nvSpPr>
        <p:spPr bwMode="auto">
          <a:xfrm>
            <a:off x="457200" y="3581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31" name="Group 30"/>
          <p:cNvGrpSpPr/>
          <p:nvPr/>
        </p:nvGrpSpPr>
        <p:grpSpPr>
          <a:xfrm>
            <a:off x="304800" y="2827986"/>
            <a:ext cx="3658394" cy="3327981"/>
            <a:chOff x="304800" y="2827986"/>
            <a:chExt cx="3658394" cy="3327981"/>
          </a:xfrm>
        </p:grpSpPr>
        <p:graphicFrame>
          <p:nvGraphicFramePr>
            <p:cNvPr id="24" name="Object 23"/>
            <p:cNvGraphicFramePr>
              <a:graphicFrameLocks noChangeAspect="1"/>
            </p:cNvGraphicFramePr>
            <p:nvPr>
              <p:extLst>
                <p:ext uri="{D42A27DB-BD31-4B8C-83A1-F6EECF244321}">
                  <p14:modId xmlns="" xmlns:p14="http://schemas.microsoft.com/office/powerpoint/2010/main" val="14315189"/>
                </p:ext>
              </p:extLst>
            </p:nvPr>
          </p:nvGraphicFramePr>
          <p:xfrm>
            <a:off x="685800" y="4631967"/>
            <a:ext cx="2635250" cy="1524000"/>
          </p:xfrm>
          <a:graphic>
            <a:graphicData uri="http://schemas.openxmlformats.org/presentationml/2006/ole">
              <p:oleObj spid="_x0000_s35980" name="Equation" r:id="rId4" imgW="1054100" imgH="609600" progId="Equation.3">
                <p:embed/>
              </p:oleObj>
            </a:graphicData>
          </a:graphic>
        </p:graphicFrame>
        <p:cxnSp>
          <p:nvCxnSpPr>
            <p:cNvPr id="27" name="Straight Arrow Connector 26"/>
            <p:cNvCxnSpPr/>
            <p:nvPr/>
          </p:nvCxnSpPr>
          <p:spPr bwMode="auto">
            <a:xfrm flipH="1">
              <a:off x="3124200" y="2827986"/>
              <a:ext cx="838994" cy="1803981"/>
            </a:xfrm>
            <a:prstGeom prst="straightConnector1">
              <a:avLst/>
            </a:prstGeom>
            <a:noFill/>
            <a:ln w="28575" cap="flat" cmpd="sng" algn="ctr">
              <a:solidFill>
                <a:srgbClr val="000000"/>
              </a:solidFill>
              <a:prstDash val="solid"/>
              <a:round/>
              <a:headEnd type="none" w="med" len="med"/>
              <a:tailEnd type="arrow"/>
            </a:ln>
            <a:effectLst/>
          </p:spPr>
        </p:cxnSp>
        <p:pic>
          <p:nvPicPr>
            <p:cNvPr id="29" name="Picture 28"/>
            <p:cNvPicPr/>
            <p:nvPr/>
          </p:nvPicPr>
          <p:blipFill rotWithShape="1">
            <a:blip r:embed="rId5" cstate="print">
              <a:extLst>
                <a:ext uri="{28A0092B-C50C-407E-A947-70E740481C1C}">
                  <a14:useLocalDpi xmlns="" xmlns:a14="http://schemas.microsoft.com/office/drawing/2010/main" val="0"/>
                </a:ext>
              </a:extLst>
            </a:blip>
            <a:srcRect r="26828"/>
            <a:stretch/>
          </p:blipFill>
          <p:spPr bwMode="auto">
            <a:xfrm>
              <a:off x="304800" y="3200400"/>
              <a:ext cx="3207124" cy="841456"/>
            </a:xfrm>
            <a:prstGeom prst="rect">
              <a:avLst/>
            </a:prstGeom>
            <a:noFill/>
            <a:ln>
              <a:noFill/>
            </a:ln>
            <a:extLst>
              <a:ext uri="{53640926-AAD7-44D8-BBD7-CCE9431645EC}">
                <a14:shadowObscured xmlns="" xmlns:a14="http://schemas.microsoft.com/office/drawing/2010/main"/>
              </a:ext>
            </a:extLst>
          </p:spPr>
        </p:pic>
      </p:grpSp>
      <p:sp>
        <p:nvSpPr>
          <p:cNvPr id="34" name="Rectangle 10"/>
          <p:cNvSpPr>
            <a:spLocks noChangeArrowheads="1"/>
          </p:cNvSpPr>
          <p:nvPr/>
        </p:nvSpPr>
        <p:spPr bwMode="auto">
          <a:xfrm>
            <a:off x="4724400" y="5105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38" name="Group 37"/>
          <p:cNvGrpSpPr/>
          <p:nvPr/>
        </p:nvGrpSpPr>
        <p:grpSpPr>
          <a:xfrm>
            <a:off x="4746754" y="2851867"/>
            <a:ext cx="3178046" cy="2780156"/>
            <a:chOff x="4746754" y="2851867"/>
            <a:chExt cx="3178046" cy="2780156"/>
          </a:xfrm>
        </p:grpSpPr>
        <p:cxnSp>
          <p:nvCxnSpPr>
            <p:cNvPr id="32" name="Straight Arrow Connector 31"/>
            <p:cNvCxnSpPr/>
            <p:nvPr/>
          </p:nvCxnSpPr>
          <p:spPr bwMode="auto">
            <a:xfrm>
              <a:off x="4746754" y="2851867"/>
              <a:ext cx="762000" cy="1780100"/>
            </a:xfrm>
            <a:prstGeom prst="straightConnector1">
              <a:avLst/>
            </a:prstGeom>
            <a:noFill/>
            <a:ln w="28575" cap="flat" cmpd="sng" algn="ctr">
              <a:solidFill>
                <a:srgbClr val="000000"/>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 xmlns:p14="http://schemas.microsoft.com/office/powerpoint/2010/main" val="4199461990"/>
                </p:ext>
              </p:extLst>
            </p:nvPr>
          </p:nvGraphicFramePr>
          <p:xfrm>
            <a:off x="5100275" y="4648200"/>
            <a:ext cx="2824525" cy="983823"/>
          </p:xfrm>
          <a:graphic>
            <a:graphicData uri="http://schemas.openxmlformats.org/presentationml/2006/ole">
              <p:oleObj spid="_x0000_s35981" name="Equation" r:id="rId6" imgW="1129810" imgH="393529" progId="Equation.3">
                <p:embed/>
              </p:oleObj>
            </a:graphicData>
          </a:graphic>
        </p:graphicFrame>
        <p:graphicFrame>
          <p:nvGraphicFramePr>
            <p:cNvPr id="37" name="Object 3"/>
            <p:cNvGraphicFramePr>
              <a:graphicFrameLocks noChangeAspect="1"/>
            </p:cNvGraphicFramePr>
            <p:nvPr>
              <p:extLst>
                <p:ext uri="{D42A27DB-BD31-4B8C-83A1-F6EECF244321}">
                  <p14:modId xmlns="" xmlns:p14="http://schemas.microsoft.com/office/powerpoint/2010/main" val="1201904660"/>
                </p:ext>
              </p:extLst>
            </p:nvPr>
          </p:nvGraphicFramePr>
          <p:xfrm>
            <a:off x="5334000" y="3252546"/>
            <a:ext cx="1726450" cy="736280"/>
          </p:xfrm>
          <a:graphic>
            <a:graphicData uri="http://schemas.openxmlformats.org/presentationml/2006/ole">
              <p:oleObj spid="_x0000_s35982" name="Equation" r:id="rId7" imgW="863225" imgH="36814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1+#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382000" cy="4062651"/>
          </a:xfrm>
          <a:prstGeom prst="rect">
            <a:avLst/>
          </a:prstGeom>
          <a:noFill/>
        </p:spPr>
        <p:txBody>
          <a:bodyPr wrap="square" rtlCol="0">
            <a:spAutoFit/>
          </a:bodyPr>
          <a:lstStyle/>
          <a:p>
            <a:r>
              <a:rPr lang="sr-Latn-CS">
                <a:solidFill>
                  <a:srgbClr val="00004C"/>
                </a:solidFill>
              </a:rPr>
              <a:t>U rešavanju problema pouzdanosti pojava otkaza se modelira različitim </a:t>
            </a:r>
            <a:r>
              <a:rPr lang="sr-Latn-CS" smtClean="0">
                <a:solidFill>
                  <a:srgbClr val="00004C"/>
                </a:solidFill>
              </a:rPr>
              <a:t>raspodelama.</a:t>
            </a:r>
          </a:p>
          <a:p>
            <a:r>
              <a:rPr lang="sr-Latn-CS" smtClean="0">
                <a:solidFill>
                  <a:srgbClr val="00004C"/>
                </a:solidFill>
              </a:rPr>
              <a:t>Neke </a:t>
            </a:r>
            <a:r>
              <a:rPr lang="sr-Latn-CS">
                <a:solidFill>
                  <a:srgbClr val="00004C"/>
                </a:solidFill>
              </a:rPr>
              <a:t>od njih </a:t>
            </a:r>
            <a:r>
              <a:rPr lang="sr-Latn-CS" smtClean="0">
                <a:solidFill>
                  <a:srgbClr val="00004C"/>
                </a:solidFill>
              </a:rPr>
              <a:t>su:</a:t>
            </a:r>
          </a:p>
          <a:p>
            <a:pPr marL="342900" indent="-342900">
              <a:buClrTx/>
              <a:buFont typeface="Wingdings" panose="05000000000000000000" pitchFamily="2" charset="2"/>
              <a:buChar char="q"/>
            </a:pPr>
            <a:r>
              <a:rPr lang="sr-Latn-CS" smtClean="0">
                <a:solidFill>
                  <a:srgbClr val="00004C"/>
                </a:solidFill>
              </a:rPr>
              <a:t>eksponencijalna,</a:t>
            </a:r>
          </a:p>
          <a:p>
            <a:pPr marL="342900" indent="-342900">
              <a:buClrTx/>
              <a:buFont typeface="Wingdings" panose="05000000000000000000" pitchFamily="2" charset="2"/>
              <a:buChar char="q"/>
            </a:pPr>
            <a:r>
              <a:rPr lang="sr-Latn-CS" smtClean="0">
                <a:solidFill>
                  <a:srgbClr val="00004C"/>
                </a:solidFill>
              </a:rPr>
              <a:t>normalna,</a:t>
            </a:r>
          </a:p>
          <a:p>
            <a:pPr marL="342900" indent="-342900">
              <a:buClrTx/>
              <a:buFont typeface="Wingdings" panose="05000000000000000000" pitchFamily="2" charset="2"/>
              <a:buChar char="q"/>
            </a:pPr>
            <a:r>
              <a:rPr lang="sr-Latn-CS" smtClean="0">
                <a:solidFill>
                  <a:srgbClr val="00004C"/>
                </a:solidFill>
              </a:rPr>
              <a:t>lognormalna,</a:t>
            </a:r>
          </a:p>
          <a:p>
            <a:pPr marL="342900" indent="-342900">
              <a:buClrTx/>
              <a:buFont typeface="Wingdings" panose="05000000000000000000" pitchFamily="2" charset="2"/>
              <a:buChar char="q"/>
            </a:pPr>
            <a:r>
              <a:rPr lang="sr-Latn-CS" smtClean="0">
                <a:solidFill>
                  <a:srgbClr val="00004C"/>
                </a:solidFill>
              </a:rPr>
              <a:t>Vejbulova,</a:t>
            </a:r>
          </a:p>
          <a:p>
            <a:pPr marL="342900" indent="-342900">
              <a:buClrTx/>
              <a:buFont typeface="Wingdings" panose="05000000000000000000" pitchFamily="2" charset="2"/>
              <a:buChar char="q"/>
            </a:pPr>
            <a:r>
              <a:rPr lang="sr-Latn-CS" smtClean="0">
                <a:solidFill>
                  <a:srgbClr val="00004C"/>
                </a:solidFill>
              </a:rPr>
              <a:t>gama i</a:t>
            </a:r>
          </a:p>
          <a:p>
            <a:pPr marL="342900" indent="-342900">
              <a:buClrTx/>
              <a:buFont typeface="Wingdings" panose="05000000000000000000" pitchFamily="2" charset="2"/>
              <a:buChar char="q"/>
            </a:pPr>
            <a:r>
              <a:rPr lang="sr-Latn-CS" smtClean="0">
                <a:solidFill>
                  <a:srgbClr val="00004C"/>
                </a:solidFill>
              </a:rPr>
              <a:t>beta </a:t>
            </a:r>
            <a:r>
              <a:rPr lang="sr-Latn-CS">
                <a:solidFill>
                  <a:srgbClr val="00004C"/>
                </a:solidFill>
              </a:rPr>
              <a:t>raspodela.</a:t>
            </a:r>
            <a:endParaRPr lang="sr-Latn-RS">
              <a:solidFill>
                <a:srgbClr val="00004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1237</TotalTime>
  <Words>1007</Words>
  <Application>Microsoft Office PowerPoint</Application>
  <PresentationFormat>On-screen Show (4:3)</PresentationFormat>
  <Paragraphs>90</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Textured</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saobracajni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cp:lastModifiedBy>
  <cp:revision>274</cp:revision>
  <dcterms:created xsi:type="dcterms:W3CDTF">2006-01-31T15:10:17Z</dcterms:created>
  <dcterms:modified xsi:type="dcterms:W3CDTF">2024-02-05T12:37:28Z</dcterms:modified>
</cp:coreProperties>
</file>