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487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318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862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79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208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808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86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8310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258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5621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86EA1-EBAB-4129-844D-1451BB5A2306}" type="datetimeFigureOut">
              <a:rPr lang="sr-Latn-RS" smtClean="0"/>
              <a:t>3.11.2024.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F1D6771-6630-4926-82E0-CF871EF278A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90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07561-F8C6-2B99-50CF-0C85E9BBEB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8000" dirty="0"/>
              <a:t>The Passive Voice</a:t>
            </a:r>
          </a:p>
        </p:txBody>
      </p:sp>
    </p:spTree>
    <p:extLst>
      <p:ext uri="{BB962C8B-B14F-4D97-AF65-F5344CB8AC3E}">
        <p14:creationId xmlns:p14="http://schemas.microsoft.com/office/powerpoint/2010/main" val="288011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DFE0D-23B6-DC1E-7B91-13AA0EFD2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249" y="-122"/>
            <a:ext cx="4208106" cy="685799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r-Latn-RS" sz="2400" dirty="0"/>
              <a:t>gas turbine engine</a:t>
            </a:r>
          </a:p>
          <a:p>
            <a:pPr>
              <a:lnSpc>
                <a:spcPct val="150000"/>
              </a:lnSpc>
            </a:pPr>
            <a:r>
              <a:rPr lang="sr-Latn-RS" sz="2400" dirty="0"/>
              <a:t>jet-propelled engine</a:t>
            </a:r>
          </a:p>
          <a:p>
            <a:pPr>
              <a:lnSpc>
                <a:spcPct val="150000"/>
              </a:lnSpc>
            </a:pPr>
            <a:r>
              <a:rPr lang="sr-Latn-RS" sz="2400" dirty="0"/>
              <a:t>thrust</a:t>
            </a:r>
          </a:p>
          <a:p>
            <a:pPr>
              <a:lnSpc>
                <a:spcPct val="150000"/>
              </a:lnSpc>
            </a:pPr>
            <a:r>
              <a:rPr lang="sr-Latn-RS" sz="2400" dirty="0"/>
              <a:t>turbine blades</a:t>
            </a:r>
          </a:p>
          <a:p>
            <a:pPr>
              <a:lnSpc>
                <a:spcPct val="150000"/>
              </a:lnSpc>
            </a:pPr>
            <a:r>
              <a:rPr lang="sr-Latn-RS" sz="2400" dirty="0"/>
              <a:t>shaft</a:t>
            </a:r>
          </a:p>
          <a:p>
            <a:pPr>
              <a:lnSpc>
                <a:spcPct val="150000"/>
              </a:lnSpc>
            </a:pPr>
            <a:r>
              <a:rPr lang="sr-Latn-RS" sz="2400" dirty="0"/>
              <a:t>hard metal alloys</a:t>
            </a:r>
          </a:p>
          <a:p>
            <a:pPr>
              <a:lnSpc>
                <a:spcPct val="150000"/>
              </a:lnSpc>
            </a:pPr>
            <a:r>
              <a:rPr lang="sr-Latn-RS" sz="2400" dirty="0"/>
              <a:t>internal-combustion</a:t>
            </a:r>
          </a:p>
          <a:p>
            <a:pPr>
              <a:lnSpc>
                <a:spcPct val="150000"/>
              </a:lnSpc>
            </a:pPr>
            <a:r>
              <a:rPr lang="sr-Latn-RS" sz="2400" dirty="0"/>
              <a:t>steam engine</a:t>
            </a:r>
          </a:p>
          <a:p>
            <a:pPr>
              <a:lnSpc>
                <a:spcPct val="150000"/>
              </a:lnSpc>
            </a:pPr>
            <a:r>
              <a:rPr lang="sr-Latn-RS" sz="2400" dirty="0"/>
              <a:t>recycle</a:t>
            </a:r>
          </a:p>
          <a:p>
            <a:pPr>
              <a:lnSpc>
                <a:spcPct val="150000"/>
              </a:lnSpc>
            </a:pPr>
            <a:r>
              <a:rPr lang="sr-Latn-RS" sz="2400" dirty="0"/>
              <a:t>cumbersome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AA8B81-B252-5EA1-0886-0D6047F17902}"/>
              </a:ext>
            </a:extLst>
          </p:cNvPr>
          <p:cNvSpPr txBox="1"/>
          <p:nvPr/>
        </p:nvSpPr>
        <p:spPr>
          <a:xfrm>
            <a:off x="5626360" y="129789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gasni turbomotor</a:t>
            </a:r>
            <a:endParaRPr lang="en-US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1332EC-733F-CCF7-8CAF-FC1497D5FE4A}"/>
              </a:ext>
            </a:extLst>
          </p:cNvPr>
          <p:cNvSpPr txBox="1"/>
          <p:nvPr/>
        </p:nvSpPr>
        <p:spPr>
          <a:xfrm>
            <a:off x="5626355" y="812651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mlazni motor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50228E-1D4C-2319-D6C4-68726C685096}"/>
              </a:ext>
            </a:extLst>
          </p:cNvPr>
          <p:cNvSpPr txBox="1"/>
          <p:nvPr/>
        </p:nvSpPr>
        <p:spPr>
          <a:xfrm>
            <a:off x="5626355" y="1454316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potisak, vučna sila</a:t>
            </a:r>
            <a:endParaRPr lang="en-US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FE947B-D29C-7459-7AF8-BF555DD9B200}"/>
              </a:ext>
            </a:extLst>
          </p:cNvPr>
          <p:cNvSpPr txBox="1"/>
          <p:nvPr/>
        </p:nvSpPr>
        <p:spPr>
          <a:xfrm>
            <a:off x="5626355" y="2137178"/>
            <a:ext cx="47866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lopatice turbine</a:t>
            </a:r>
            <a:endParaRPr lang="en-US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E544F9-BC5A-7625-06B5-E43EF65750D0}"/>
              </a:ext>
            </a:extLst>
          </p:cNvPr>
          <p:cNvSpPr txBox="1"/>
          <p:nvPr/>
        </p:nvSpPr>
        <p:spPr>
          <a:xfrm>
            <a:off x="5626355" y="2837985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osovina</a:t>
            </a:r>
            <a:endParaRPr lang="en-US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7D19EE-42E2-0AFC-6147-C1A861EACA75}"/>
              </a:ext>
            </a:extLst>
          </p:cNvPr>
          <p:cNvSpPr txBox="1"/>
          <p:nvPr/>
        </p:nvSpPr>
        <p:spPr>
          <a:xfrm>
            <a:off x="5626355" y="3548374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legure tvrdih metala</a:t>
            </a:r>
            <a:endParaRPr lang="en-US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92695C-F677-D159-7D5F-270278003C71}"/>
              </a:ext>
            </a:extLst>
          </p:cNvPr>
          <p:cNvSpPr txBox="1"/>
          <p:nvPr/>
        </p:nvSpPr>
        <p:spPr>
          <a:xfrm>
            <a:off x="5626355" y="4236024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unutrašnje sagorevanje</a:t>
            </a:r>
            <a:endParaRPr lang="en-US" sz="2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21EF52-9380-B9A1-DC64-FCB3A20C18C3}"/>
              </a:ext>
            </a:extLst>
          </p:cNvPr>
          <p:cNvSpPr txBox="1"/>
          <p:nvPr/>
        </p:nvSpPr>
        <p:spPr>
          <a:xfrm>
            <a:off x="5626355" y="4918886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parni motor</a:t>
            </a:r>
            <a:endParaRPr lang="en-US" sz="2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54EFE4-836B-0141-1879-0B876FFA1113}"/>
              </a:ext>
            </a:extLst>
          </p:cNvPr>
          <p:cNvSpPr txBox="1"/>
          <p:nvPr/>
        </p:nvSpPr>
        <p:spPr>
          <a:xfrm>
            <a:off x="5626355" y="5560551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obnavlja, reciklira</a:t>
            </a:r>
            <a:endParaRPr lang="en-US" sz="2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49C425-D56F-E815-5D42-EF753069F0D9}"/>
              </a:ext>
            </a:extLst>
          </p:cNvPr>
          <p:cNvSpPr txBox="1"/>
          <p:nvPr/>
        </p:nvSpPr>
        <p:spPr>
          <a:xfrm>
            <a:off x="5626355" y="6216212"/>
            <a:ext cx="48705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glomazan, nezgrapan, neodgovarajuć</a:t>
            </a:r>
            <a:endParaRPr lang="en-US" sz="2200" dirty="0"/>
          </a:p>
        </p:txBody>
      </p:sp>
      <p:grpSp>
        <p:nvGrpSpPr>
          <p:cNvPr id="15" name="Google Shape;1672;p73">
            <a:extLst>
              <a:ext uri="{FF2B5EF4-FFF2-40B4-BE49-F238E27FC236}">
                <a16:creationId xmlns:a16="http://schemas.microsoft.com/office/drawing/2014/main" id="{D6C12C00-F329-C699-7F8C-9D377F78DD02}"/>
              </a:ext>
            </a:extLst>
          </p:cNvPr>
          <p:cNvGrpSpPr/>
          <p:nvPr/>
        </p:nvGrpSpPr>
        <p:grpSpPr>
          <a:xfrm>
            <a:off x="8938250" y="3399725"/>
            <a:ext cx="3253750" cy="2704100"/>
            <a:chOff x="4121100" y="1850450"/>
            <a:chExt cx="3253750" cy="2704100"/>
          </a:xfrm>
        </p:grpSpPr>
        <p:sp>
          <p:nvSpPr>
            <p:cNvPr id="16" name="Google Shape;1673;p73">
              <a:extLst>
                <a:ext uri="{FF2B5EF4-FFF2-40B4-BE49-F238E27FC236}">
                  <a16:creationId xmlns:a16="http://schemas.microsoft.com/office/drawing/2014/main" id="{4CEEB5E2-F562-E3E3-0EEE-FFD2F4F34EC1}"/>
                </a:ext>
              </a:extLst>
            </p:cNvPr>
            <p:cNvSpPr/>
            <p:nvPr/>
          </p:nvSpPr>
          <p:spPr>
            <a:xfrm>
              <a:off x="7231325" y="3736475"/>
              <a:ext cx="143525" cy="241225"/>
            </a:xfrm>
            <a:custGeom>
              <a:avLst/>
              <a:gdLst/>
              <a:ahLst/>
              <a:cxnLst/>
              <a:rect l="l" t="t" r="r" b="b"/>
              <a:pathLst>
                <a:path w="5741" h="9649" extrusionOk="0">
                  <a:moveTo>
                    <a:pt x="4818" y="0"/>
                  </a:moveTo>
                  <a:cubicBezTo>
                    <a:pt x="2155" y="0"/>
                    <a:pt x="0" y="2168"/>
                    <a:pt x="0" y="4831"/>
                  </a:cubicBezTo>
                  <a:cubicBezTo>
                    <a:pt x="0" y="7494"/>
                    <a:pt x="2155" y="9649"/>
                    <a:pt x="4818" y="9649"/>
                  </a:cubicBezTo>
                  <a:cubicBezTo>
                    <a:pt x="5139" y="9649"/>
                    <a:pt x="5447" y="9622"/>
                    <a:pt x="5741" y="9568"/>
                  </a:cubicBezTo>
                  <a:lnTo>
                    <a:pt x="5741" y="94"/>
                  </a:lnTo>
                  <a:cubicBezTo>
                    <a:pt x="5447" y="27"/>
                    <a:pt x="5139" y="0"/>
                    <a:pt x="4818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674;p73">
              <a:extLst>
                <a:ext uri="{FF2B5EF4-FFF2-40B4-BE49-F238E27FC236}">
                  <a16:creationId xmlns:a16="http://schemas.microsoft.com/office/drawing/2014/main" id="{9D6EC4C0-6E90-E040-288E-0146880AB1C7}"/>
                </a:ext>
              </a:extLst>
            </p:cNvPr>
            <p:cNvSpPr/>
            <p:nvPr/>
          </p:nvSpPr>
          <p:spPr>
            <a:xfrm>
              <a:off x="6816150" y="3854725"/>
              <a:ext cx="558700" cy="699750"/>
            </a:xfrm>
            <a:custGeom>
              <a:avLst/>
              <a:gdLst/>
              <a:ahLst/>
              <a:cxnLst/>
              <a:rect l="l" t="t" r="r" b="b"/>
              <a:pathLst>
                <a:path w="22348" h="27990" extrusionOk="0">
                  <a:moveTo>
                    <a:pt x="10107" y="0"/>
                  </a:moveTo>
                  <a:cubicBezTo>
                    <a:pt x="6922" y="0"/>
                    <a:pt x="3768" y="576"/>
                    <a:pt x="1312" y="2242"/>
                  </a:cubicBezTo>
                  <a:cubicBezTo>
                    <a:pt x="1312" y="2242"/>
                    <a:pt x="1" y="23733"/>
                    <a:pt x="3654" y="26383"/>
                  </a:cubicBezTo>
                  <a:cubicBezTo>
                    <a:pt x="5009" y="27363"/>
                    <a:pt x="8622" y="27989"/>
                    <a:pt x="12377" y="27989"/>
                  </a:cubicBezTo>
                  <a:cubicBezTo>
                    <a:pt x="16411" y="27989"/>
                    <a:pt x="20609" y="27267"/>
                    <a:pt x="22348" y="25486"/>
                  </a:cubicBezTo>
                  <a:lnTo>
                    <a:pt x="22348" y="2135"/>
                  </a:lnTo>
                  <a:cubicBezTo>
                    <a:pt x="19666" y="1278"/>
                    <a:pt x="14851" y="0"/>
                    <a:pt x="101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675;p73">
              <a:extLst>
                <a:ext uri="{FF2B5EF4-FFF2-40B4-BE49-F238E27FC236}">
                  <a16:creationId xmlns:a16="http://schemas.microsoft.com/office/drawing/2014/main" id="{E8EAF04B-5751-ECD6-EA0D-1440230CD859}"/>
                </a:ext>
              </a:extLst>
            </p:cNvPr>
            <p:cNvSpPr/>
            <p:nvPr/>
          </p:nvSpPr>
          <p:spPr>
            <a:xfrm>
              <a:off x="4397775" y="3854750"/>
              <a:ext cx="612575" cy="699800"/>
            </a:xfrm>
            <a:custGeom>
              <a:avLst/>
              <a:gdLst/>
              <a:ahLst/>
              <a:cxnLst/>
              <a:rect l="l" t="t" r="r" b="b"/>
              <a:pathLst>
                <a:path w="24503" h="27992" extrusionOk="0">
                  <a:moveTo>
                    <a:pt x="10099" y="0"/>
                  </a:moveTo>
                  <a:cubicBezTo>
                    <a:pt x="6917" y="0"/>
                    <a:pt x="3766" y="576"/>
                    <a:pt x="1312" y="2241"/>
                  </a:cubicBezTo>
                  <a:cubicBezTo>
                    <a:pt x="1312" y="2241"/>
                    <a:pt x="0" y="23732"/>
                    <a:pt x="3640" y="26382"/>
                  </a:cubicBezTo>
                  <a:cubicBezTo>
                    <a:pt x="4998" y="27364"/>
                    <a:pt x="8616" y="27992"/>
                    <a:pt x="12376" y="27992"/>
                  </a:cubicBezTo>
                  <a:cubicBezTo>
                    <a:pt x="17215" y="27992"/>
                    <a:pt x="22287" y="26952"/>
                    <a:pt x="23070" y="24294"/>
                  </a:cubicBezTo>
                  <a:cubicBezTo>
                    <a:pt x="24475" y="19584"/>
                    <a:pt x="24502" y="2884"/>
                    <a:pt x="24502" y="2884"/>
                  </a:cubicBezTo>
                  <a:cubicBezTo>
                    <a:pt x="24502" y="2884"/>
                    <a:pt x="17221" y="0"/>
                    <a:pt x="100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676;p73">
              <a:extLst>
                <a:ext uri="{FF2B5EF4-FFF2-40B4-BE49-F238E27FC236}">
                  <a16:creationId xmlns:a16="http://schemas.microsoft.com/office/drawing/2014/main" id="{AF771572-836C-82A3-B600-6D80150C87FE}"/>
                </a:ext>
              </a:extLst>
            </p:cNvPr>
            <p:cNvSpPr/>
            <p:nvPr/>
          </p:nvSpPr>
          <p:spPr>
            <a:xfrm>
              <a:off x="4837325" y="3951500"/>
              <a:ext cx="912750" cy="399700"/>
            </a:xfrm>
            <a:custGeom>
              <a:avLst/>
              <a:gdLst/>
              <a:ahLst/>
              <a:cxnLst/>
              <a:rect l="l" t="t" r="r" b="b"/>
              <a:pathLst>
                <a:path w="36510" h="15988" extrusionOk="0">
                  <a:moveTo>
                    <a:pt x="29475" y="0"/>
                  </a:moveTo>
                  <a:cubicBezTo>
                    <a:pt x="29145" y="0"/>
                    <a:pt x="28787" y="6"/>
                    <a:pt x="28397" y="17"/>
                  </a:cubicBezTo>
                  <a:cubicBezTo>
                    <a:pt x="19699" y="285"/>
                    <a:pt x="3949" y="11900"/>
                    <a:pt x="3949" y="11900"/>
                  </a:cubicBezTo>
                  <a:lnTo>
                    <a:pt x="2892" y="9786"/>
                  </a:lnTo>
                  <a:cubicBezTo>
                    <a:pt x="2892" y="9786"/>
                    <a:pt x="0" y="15988"/>
                    <a:pt x="1858" y="15988"/>
                  </a:cubicBezTo>
                  <a:cubicBezTo>
                    <a:pt x="2444" y="15988"/>
                    <a:pt x="3503" y="15370"/>
                    <a:pt x="5274" y="13747"/>
                  </a:cubicBezTo>
                  <a:cubicBezTo>
                    <a:pt x="12661" y="6976"/>
                    <a:pt x="30258" y="2479"/>
                    <a:pt x="30258" y="2479"/>
                  </a:cubicBezTo>
                  <a:cubicBezTo>
                    <a:pt x="30258" y="2479"/>
                    <a:pt x="36510" y="0"/>
                    <a:pt x="29475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677;p73">
              <a:extLst>
                <a:ext uri="{FF2B5EF4-FFF2-40B4-BE49-F238E27FC236}">
                  <a16:creationId xmlns:a16="http://schemas.microsoft.com/office/drawing/2014/main" id="{AEBD7B27-222D-3B19-4A07-304CF80B736A}"/>
                </a:ext>
              </a:extLst>
            </p:cNvPr>
            <p:cNvSpPr/>
            <p:nvPr/>
          </p:nvSpPr>
          <p:spPr>
            <a:xfrm>
              <a:off x="6103525" y="3951500"/>
              <a:ext cx="912950" cy="399700"/>
            </a:xfrm>
            <a:custGeom>
              <a:avLst/>
              <a:gdLst/>
              <a:ahLst/>
              <a:cxnLst/>
              <a:rect l="l" t="t" r="r" b="b"/>
              <a:pathLst>
                <a:path w="36518" h="15988" extrusionOk="0">
                  <a:moveTo>
                    <a:pt x="7035" y="0"/>
                  </a:moveTo>
                  <a:cubicBezTo>
                    <a:pt x="1" y="0"/>
                    <a:pt x="6266" y="2479"/>
                    <a:pt x="6266" y="2479"/>
                  </a:cubicBezTo>
                  <a:cubicBezTo>
                    <a:pt x="6266" y="2479"/>
                    <a:pt x="23862" y="6976"/>
                    <a:pt x="31249" y="13747"/>
                  </a:cubicBezTo>
                  <a:cubicBezTo>
                    <a:pt x="33020" y="15370"/>
                    <a:pt x="34078" y="15988"/>
                    <a:pt x="34663" y="15988"/>
                  </a:cubicBezTo>
                  <a:cubicBezTo>
                    <a:pt x="36517" y="15988"/>
                    <a:pt x="33618" y="9786"/>
                    <a:pt x="33618" y="9786"/>
                  </a:cubicBezTo>
                  <a:lnTo>
                    <a:pt x="32560" y="11900"/>
                  </a:lnTo>
                  <a:cubicBezTo>
                    <a:pt x="32560" y="11900"/>
                    <a:pt x="16824" y="285"/>
                    <a:pt x="8112" y="17"/>
                  </a:cubicBezTo>
                  <a:cubicBezTo>
                    <a:pt x="7723" y="6"/>
                    <a:pt x="7364" y="0"/>
                    <a:pt x="7035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678;p73">
              <a:extLst>
                <a:ext uri="{FF2B5EF4-FFF2-40B4-BE49-F238E27FC236}">
                  <a16:creationId xmlns:a16="http://schemas.microsoft.com/office/drawing/2014/main" id="{442E8C23-B9E6-EFC0-D49A-A7EE1D4C0E12}"/>
                </a:ext>
              </a:extLst>
            </p:cNvPr>
            <p:cNvSpPr/>
            <p:nvPr/>
          </p:nvSpPr>
          <p:spPr>
            <a:xfrm>
              <a:off x="7238350" y="2601725"/>
              <a:ext cx="136500" cy="321500"/>
            </a:xfrm>
            <a:custGeom>
              <a:avLst/>
              <a:gdLst/>
              <a:ahLst/>
              <a:cxnLst/>
              <a:rect l="l" t="t" r="r" b="b"/>
              <a:pathLst>
                <a:path w="5460" h="12860" extrusionOk="0">
                  <a:moveTo>
                    <a:pt x="5460" y="0"/>
                  </a:moveTo>
                  <a:cubicBezTo>
                    <a:pt x="2342" y="1017"/>
                    <a:pt x="67" y="5447"/>
                    <a:pt x="67" y="5447"/>
                  </a:cubicBezTo>
                  <a:cubicBezTo>
                    <a:pt x="0" y="10317"/>
                    <a:pt x="3961" y="12860"/>
                    <a:pt x="3961" y="12860"/>
                  </a:cubicBezTo>
                  <a:lnTo>
                    <a:pt x="5460" y="12860"/>
                  </a:lnTo>
                  <a:lnTo>
                    <a:pt x="5460" y="0"/>
                  </a:lnTo>
                  <a:close/>
                </a:path>
              </a:pathLst>
            </a:custGeom>
            <a:solidFill>
              <a:srgbClr val="006E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679;p73">
              <a:extLst>
                <a:ext uri="{FF2B5EF4-FFF2-40B4-BE49-F238E27FC236}">
                  <a16:creationId xmlns:a16="http://schemas.microsoft.com/office/drawing/2014/main" id="{F5C620A2-3D04-40F2-9439-692159E71DD5}"/>
                </a:ext>
              </a:extLst>
            </p:cNvPr>
            <p:cNvSpPr/>
            <p:nvPr/>
          </p:nvSpPr>
          <p:spPr>
            <a:xfrm>
              <a:off x="4121100" y="2594725"/>
              <a:ext cx="494150" cy="328500"/>
            </a:xfrm>
            <a:custGeom>
              <a:avLst/>
              <a:gdLst/>
              <a:ahLst/>
              <a:cxnLst/>
              <a:rect l="l" t="t" r="r" b="b"/>
              <a:pathLst>
                <a:path w="19766" h="13140" extrusionOk="0">
                  <a:moveTo>
                    <a:pt x="8647" y="1"/>
                  </a:moveTo>
                  <a:cubicBezTo>
                    <a:pt x="5297" y="1"/>
                    <a:pt x="1901" y="66"/>
                    <a:pt x="1901" y="66"/>
                  </a:cubicBezTo>
                  <a:cubicBezTo>
                    <a:pt x="1901" y="66"/>
                    <a:pt x="1" y="147"/>
                    <a:pt x="1" y="3131"/>
                  </a:cubicBezTo>
                  <a:lnTo>
                    <a:pt x="1" y="10838"/>
                  </a:lnTo>
                  <a:cubicBezTo>
                    <a:pt x="1" y="10838"/>
                    <a:pt x="1" y="13140"/>
                    <a:pt x="1834" y="13140"/>
                  </a:cubicBezTo>
                  <a:lnTo>
                    <a:pt x="15818" y="13140"/>
                  </a:lnTo>
                  <a:cubicBezTo>
                    <a:pt x="15818" y="13140"/>
                    <a:pt x="19765" y="10597"/>
                    <a:pt x="19712" y="5727"/>
                  </a:cubicBezTo>
                  <a:cubicBezTo>
                    <a:pt x="19712" y="5727"/>
                    <a:pt x="16875" y="227"/>
                    <a:pt x="13208" y="66"/>
                  </a:cubicBezTo>
                  <a:cubicBezTo>
                    <a:pt x="11986" y="17"/>
                    <a:pt x="10323" y="1"/>
                    <a:pt x="8647" y="1"/>
                  </a:cubicBezTo>
                  <a:close/>
                </a:path>
              </a:pathLst>
            </a:custGeom>
            <a:solidFill>
              <a:srgbClr val="006E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680;p73">
              <a:extLst>
                <a:ext uri="{FF2B5EF4-FFF2-40B4-BE49-F238E27FC236}">
                  <a16:creationId xmlns:a16="http://schemas.microsoft.com/office/drawing/2014/main" id="{991CCF77-5CBA-6AF7-33F1-18AB5883361F}"/>
                </a:ext>
              </a:extLst>
            </p:cNvPr>
            <p:cNvSpPr/>
            <p:nvPr/>
          </p:nvSpPr>
          <p:spPr>
            <a:xfrm>
              <a:off x="4364650" y="1850450"/>
              <a:ext cx="3010200" cy="2262075"/>
            </a:xfrm>
            <a:custGeom>
              <a:avLst/>
              <a:gdLst/>
              <a:ahLst/>
              <a:cxnLst/>
              <a:rect l="l" t="t" r="r" b="b"/>
              <a:pathLst>
                <a:path w="120408" h="90483" extrusionOk="0">
                  <a:moveTo>
                    <a:pt x="59350" y="0"/>
                  </a:moveTo>
                  <a:cubicBezTo>
                    <a:pt x="44129" y="0"/>
                    <a:pt x="34426" y="1785"/>
                    <a:pt x="30163" y="2017"/>
                  </a:cubicBezTo>
                  <a:cubicBezTo>
                    <a:pt x="22789" y="2432"/>
                    <a:pt x="21344" y="6607"/>
                    <a:pt x="21344" y="6607"/>
                  </a:cubicBezTo>
                  <a:lnTo>
                    <a:pt x="7253" y="38736"/>
                  </a:lnTo>
                  <a:cubicBezTo>
                    <a:pt x="603" y="39606"/>
                    <a:pt x="1" y="45775"/>
                    <a:pt x="1" y="47273"/>
                  </a:cubicBezTo>
                  <a:cubicBezTo>
                    <a:pt x="1" y="47273"/>
                    <a:pt x="1" y="76151"/>
                    <a:pt x="134" y="82841"/>
                  </a:cubicBezTo>
                  <a:cubicBezTo>
                    <a:pt x="268" y="89519"/>
                    <a:pt x="7481" y="90188"/>
                    <a:pt x="7481" y="90188"/>
                  </a:cubicBezTo>
                  <a:cubicBezTo>
                    <a:pt x="7481" y="90188"/>
                    <a:pt x="80616" y="90483"/>
                    <a:pt x="107066" y="90483"/>
                  </a:cubicBezTo>
                  <a:cubicBezTo>
                    <a:pt x="111474" y="90483"/>
                    <a:pt x="114585" y="90475"/>
                    <a:pt x="115845" y="90456"/>
                  </a:cubicBezTo>
                  <a:cubicBezTo>
                    <a:pt x="117732" y="90429"/>
                    <a:pt x="119230" y="90148"/>
                    <a:pt x="120408" y="89733"/>
                  </a:cubicBezTo>
                  <a:lnTo>
                    <a:pt x="120408" y="40890"/>
                  </a:lnTo>
                  <a:cubicBezTo>
                    <a:pt x="119097" y="39753"/>
                    <a:pt x="117959" y="39298"/>
                    <a:pt x="117959" y="39298"/>
                  </a:cubicBezTo>
                  <a:cubicBezTo>
                    <a:pt x="117959" y="39298"/>
                    <a:pt x="108164" y="14957"/>
                    <a:pt x="105742" y="9390"/>
                  </a:cubicBezTo>
                  <a:cubicBezTo>
                    <a:pt x="103549" y="4391"/>
                    <a:pt x="101867" y="4142"/>
                    <a:pt x="101553" y="4142"/>
                  </a:cubicBezTo>
                  <a:cubicBezTo>
                    <a:pt x="101518" y="4142"/>
                    <a:pt x="101500" y="4145"/>
                    <a:pt x="101500" y="4145"/>
                  </a:cubicBezTo>
                  <a:cubicBezTo>
                    <a:pt x="84494" y="950"/>
                    <a:pt x="70454" y="0"/>
                    <a:pt x="593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681;p73">
              <a:extLst>
                <a:ext uri="{FF2B5EF4-FFF2-40B4-BE49-F238E27FC236}">
                  <a16:creationId xmlns:a16="http://schemas.microsoft.com/office/drawing/2014/main" id="{9C1D909A-BA88-A295-B91E-B44C64BB0090}"/>
                </a:ext>
              </a:extLst>
            </p:cNvPr>
            <p:cNvSpPr/>
            <p:nvPr/>
          </p:nvSpPr>
          <p:spPr>
            <a:xfrm>
              <a:off x="4652700" y="1935800"/>
              <a:ext cx="2539850" cy="883725"/>
            </a:xfrm>
            <a:custGeom>
              <a:avLst/>
              <a:gdLst/>
              <a:ahLst/>
              <a:cxnLst/>
              <a:rect l="l" t="t" r="r" b="b"/>
              <a:pathLst>
                <a:path w="101594" h="35349" extrusionOk="0">
                  <a:moveTo>
                    <a:pt x="51179" y="0"/>
                  </a:moveTo>
                  <a:cubicBezTo>
                    <a:pt x="34066" y="0"/>
                    <a:pt x="19995" y="2081"/>
                    <a:pt x="17691" y="2403"/>
                  </a:cubicBezTo>
                  <a:cubicBezTo>
                    <a:pt x="14051" y="2912"/>
                    <a:pt x="13342" y="5334"/>
                    <a:pt x="13342" y="5334"/>
                  </a:cubicBezTo>
                  <a:lnTo>
                    <a:pt x="0" y="35349"/>
                  </a:lnTo>
                  <a:cubicBezTo>
                    <a:pt x="17797" y="34308"/>
                    <a:pt x="35080" y="33962"/>
                    <a:pt x="50193" y="33962"/>
                  </a:cubicBezTo>
                  <a:cubicBezTo>
                    <a:pt x="80158" y="33962"/>
                    <a:pt x="101593" y="35322"/>
                    <a:pt x="101593" y="35322"/>
                  </a:cubicBezTo>
                  <a:cubicBezTo>
                    <a:pt x="101593" y="35322"/>
                    <a:pt x="90232" y="9790"/>
                    <a:pt x="88238" y="6324"/>
                  </a:cubicBezTo>
                  <a:cubicBezTo>
                    <a:pt x="86231" y="2845"/>
                    <a:pt x="82297" y="2845"/>
                    <a:pt x="82297" y="2845"/>
                  </a:cubicBezTo>
                  <a:cubicBezTo>
                    <a:pt x="72035" y="699"/>
                    <a:pt x="61096" y="0"/>
                    <a:pt x="511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682;p73">
              <a:extLst>
                <a:ext uri="{FF2B5EF4-FFF2-40B4-BE49-F238E27FC236}">
                  <a16:creationId xmlns:a16="http://schemas.microsoft.com/office/drawing/2014/main" id="{4BE3ED9F-6B3C-243C-2A2E-AE71142129DF}"/>
                </a:ext>
              </a:extLst>
            </p:cNvPr>
            <p:cNvSpPr/>
            <p:nvPr/>
          </p:nvSpPr>
          <p:spPr>
            <a:xfrm>
              <a:off x="6836900" y="2428100"/>
              <a:ext cx="355650" cy="390750"/>
            </a:xfrm>
            <a:custGeom>
              <a:avLst/>
              <a:gdLst/>
              <a:ahLst/>
              <a:cxnLst/>
              <a:rect l="l" t="t" r="r" b="b"/>
              <a:pathLst>
                <a:path w="14226" h="15630" extrusionOk="0">
                  <a:moveTo>
                    <a:pt x="7200" y="0"/>
                  </a:moveTo>
                  <a:cubicBezTo>
                    <a:pt x="5674" y="4711"/>
                    <a:pt x="3386" y="9796"/>
                    <a:pt x="0" y="14961"/>
                  </a:cubicBezTo>
                  <a:cubicBezTo>
                    <a:pt x="8966" y="15295"/>
                    <a:pt x="14225" y="15630"/>
                    <a:pt x="14225" y="15630"/>
                  </a:cubicBezTo>
                  <a:cubicBezTo>
                    <a:pt x="14225" y="15630"/>
                    <a:pt x="10679" y="7641"/>
                    <a:pt x="7200" y="0"/>
                  </a:cubicBezTo>
                  <a:close/>
                </a:path>
              </a:pathLst>
            </a:custGeom>
            <a:solidFill>
              <a:srgbClr val="F9D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683;p73">
              <a:extLst>
                <a:ext uri="{FF2B5EF4-FFF2-40B4-BE49-F238E27FC236}">
                  <a16:creationId xmlns:a16="http://schemas.microsoft.com/office/drawing/2014/main" id="{91E68292-C5F0-21D9-D135-0C1BE9B8BC70}"/>
                </a:ext>
              </a:extLst>
            </p:cNvPr>
            <p:cNvSpPr/>
            <p:nvPr/>
          </p:nvSpPr>
          <p:spPr>
            <a:xfrm>
              <a:off x="4810925" y="1935825"/>
              <a:ext cx="1281650" cy="875000"/>
            </a:xfrm>
            <a:custGeom>
              <a:avLst/>
              <a:gdLst/>
              <a:ahLst/>
              <a:cxnLst/>
              <a:rect l="l" t="t" r="r" b="b"/>
              <a:pathLst>
                <a:path w="51266" h="35000" extrusionOk="0">
                  <a:moveTo>
                    <a:pt x="44966" y="0"/>
                  </a:moveTo>
                  <a:cubicBezTo>
                    <a:pt x="42687" y="0"/>
                    <a:pt x="40461" y="38"/>
                    <a:pt x="38312" y="101"/>
                  </a:cubicBezTo>
                  <a:cubicBezTo>
                    <a:pt x="28691" y="11649"/>
                    <a:pt x="25345" y="24428"/>
                    <a:pt x="24368" y="34157"/>
                  </a:cubicBezTo>
                  <a:cubicBezTo>
                    <a:pt x="29039" y="34063"/>
                    <a:pt x="33588" y="33996"/>
                    <a:pt x="37978" y="33983"/>
                  </a:cubicBezTo>
                  <a:cubicBezTo>
                    <a:pt x="39316" y="19932"/>
                    <a:pt x="45699" y="8049"/>
                    <a:pt x="51265" y="101"/>
                  </a:cubicBezTo>
                  <a:cubicBezTo>
                    <a:pt x="49135" y="31"/>
                    <a:pt x="47029" y="0"/>
                    <a:pt x="44966" y="0"/>
                  </a:cubicBezTo>
                  <a:close/>
                  <a:moveTo>
                    <a:pt x="32839" y="328"/>
                  </a:moveTo>
                  <a:lnTo>
                    <a:pt x="32839" y="328"/>
                  </a:lnTo>
                  <a:cubicBezTo>
                    <a:pt x="26898" y="636"/>
                    <a:pt x="21746" y="1131"/>
                    <a:pt x="17959" y="1559"/>
                  </a:cubicBezTo>
                  <a:cubicBezTo>
                    <a:pt x="17838" y="15222"/>
                    <a:pt x="7749" y="27546"/>
                    <a:pt x="1" y="35000"/>
                  </a:cubicBezTo>
                  <a:cubicBezTo>
                    <a:pt x="6959" y="34652"/>
                    <a:pt x="13810" y="34411"/>
                    <a:pt x="20448" y="34237"/>
                  </a:cubicBezTo>
                  <a:cubicBezTo>
                    <a:pt x="20943" y="19491"/>
                    <a:pt x="28182" y="6925"/>
                    <a:pt x="32839" y="328"/>
                  </a:cubicBezTo>
                  <a:close/>
                </a:path>
              </a:pathLst>
            </a:custGeom>
            <a:solidFill>
              <a:srgbClr val="F9D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684;p73">
              <a:extLst>
                <a:ext uri="{FF2B5EF4-FFF2-40B4-BE49-F238E27FC236}">
                  <a16:creationId xmlns:a16="http://schemas.microsoft.com/office/drawing/2014/main" id="{46CBC2B0-8452-775B-E68D-B81A1BE5228C}"/>
                </a:ext>
              </a:extLst>
            </p:cNvPr>
            <p:cNvSpPr/>
            <p:nvPr/>
          </p:nvSpPr>
          <p:spPr>
            <a:xfrm>
              <a:off x="4268650" y="3581050"/>
              <a:ext cx="3106200" cy="555425"/>
            </a:xfrm>
            <a:custGeom>
              <a:avLst/>
              <a:gdLst/>
              <a:ahLst/>
              <a:cxnLst/>
              <a:rect l="l" t="t" r="r" b="b"/>
              <a:pathLst>
                <a:path w="124248" h="22217" extrusionOk="0">
                  <a:moveTo>
                    <a:pt x="8671" y="0"/>
                  </a:moveTo>
                  <a:cubicBezTo>
                    <a:pt x="713" y="0"/>
                    <a:pt x="535" y="3956"/>
                    <a:pt x="535" y="3956"/>
                  </a:cubicBezTo>
                  <a:cubicBezTo>
                    <a:pt x="535" y="3956"/>
                    <a:pt x="0" y="8158"/>
                    <a:pt x="80" y="15036"/>
                  </a:cubicBezTo>
                  <a:cubicBezTo>
                    <a:pt x="157" y="21583"/>
                    <a:pt x="2767" y="21740"/>
                    <a:pt x="3018" y="21740"/>
                  </a:cubicBezTo>
                  <a:cubicBezTo>
                    <a:pt x="3031" y="21740"/>
                    <a:pt x="3038" y="21740"/>
                    <a:pt x="3038" y="21740"/>
                  </a:cubicBezTo>
                  <a:cubicBezTo>
                    <a:pt x="3038" y="21740"/>
                    <a:pt x="77223" y="22216"/>
                    <a:pt x="110948" y="22216"/>
                  </a:cubicBezTo>
                  <a:cubicBezTo>
                    <a:pt x="116798" y="22216"/>
                    <a:pt x="121431" y="22202"/>
                    <a:pt x="124248" y="22168"/>
                  </a:cubicBezTo>
                  <a:lnTo>
                    <a:pt x="124248" y="22"/>
                  </a:lnTo>
                  <a:lnTo>
                    <a:pt x="35247" y="22"/>
                  </a:lnTo>
                  <a:cubicBezTo>
                    <a:pt x="35247" y="22"/>
                    <a:pt x="27882" y="101"/>
                    <a:pt x="20376" y="101"/>
                  </a:cubicBezTo>
                  <a:cubicBezTo>
                    <a:pt x="16355" y="101"/>
                    <a:pt x="12293" y="78"/>
                    <a:pt x="9300" y="8"/>
                  </a:cubicBezTo>
                  <a:cubicBezTo>
                    <a:pt x="9085" y="3"/>
                    <a:pt x="8875" y="0"/>
                    <a:pt x="8671" y="0"/>
                  </a:cubicBezTo>
                  <a:close/>
                </a:path>
              </a:pathLst>
            </a:custGeom>
            <a:solidFill>
              <a:srgbClr val="006E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685;p73">
              <a:extLst>
                <a:ext uri="{FF2B5EF4-FFF2-40B4-BE49-F238E27FC236}">
                  <a16:creationId xmlns:a16="http://schemas.microsoft.com/office/drawing/2014/main" id="{4F31BE46-2469-BBD8-C316-6336A8425708}"/>
                </a:ext>
              </a:extLst>
            </p:cNvPr>
            <p:cNvSpPr/>
            <p:nvPr/>
          </p:nvSpPr>
          <p:spPr>
            <a:xfrm>
              <a:off x="4652700" y="1935800"/>
              <a:ext cx="2539850" cy="883725"/>
            </a:xfrm>
            <a:custGeom>
              <a:avLst/>
              <a:gdLst/>
              <a:ahLst/>
              <a:cxnLst/>
              <a:rect l="l" t="t" r="r" b="b"/>
              <a:pathLst>
                <a:path w="101594" h="35349" extrusionOk="0">
                  <a:moveTo>
                    <a:pt x="51179" y="0"/>
                  </a:moveTo>
                  <a:cubicBezTo>
                    <a:pt x="34066" y="0"/>
                    <a:pt x="19995" y="2081"/>
                    <a:pt x="17691" y="2403"/>
                  </a:cubicBezTo>
                  <a:cubicBezTo>
                    <a:pt x="14051" y="2912"/>
                    <a:pt x="13342" y="5334"/>
                    <a:pt x="13342" y="5334"/>
                  </a:cubicBezTo>
                  <a:lnTo>
                    <a:pt x="0" y="35349"/>
                  </a:lnTo>
                  <a:cubicBezTo>
                    <a:pt x="709" y="35309"/>
                    <a:pt x="1405" y="35268"/>
                    <a:pt x="2101" y="35228"/>
                  </a:cubicBezTo>
                  <a:lnTo>
                    <a:pt x="13930" y="7074"/>
                  </a:lnTo>
                  <a:cubicBezTo>
                    <a:pt x="13930" y="7074"/>
                    <a:pt x="14626" y="4558"/>
                    <a:pt x="18199" y="4023"/>
                  </a:cubicBezTo>
                  <a:cubicBezTo>
                    <a:pt x="20471" y="3692"/>
                    <a:pt x="34341" y="1525"/>
                    <a:pt x="51200" y="1525"/>
                  </a:cubicBezTo>
                  <a:cubicBezTo>
                    <a:pt x="60955" y="1525"/>
                    <a:pt x="71712" y="2251"/>
                    <a:pt x="81802" y="4478"/>
                  </a:cubicBezTo>
                  <a:cubicBezTo>
                    <a:pt x="81802" y="4478"/>
                    <a:pt x="85682" y="4491"/>
                    <a:pt x="87649" y="8104"/>
                  </a:cubicBezTo>
                  <a:cubicBezTo>
                    <a:pt x="89202" y="10954"/>
                    <a:pt x="96495" y="28096"/>
                    <a:pt x="99506" y="35202"/>
                  </a:cubicBezTo>
                  <a:cubicBezTo>
                    <a:pt x="100870" y="35268"/>
                    <a:pt x="101593" y="35322"/>
                    <a:pt x="101593" y="35322"/>
                  </a:cubicBezTo>
                  <a:cubicBezTo>
                    <a:pt x="101593" y="35322"/>
                    <a:pt x="90232" y="9790"/>
                    <a:pt x="88238" y="6324"/>
                  </a:cubicBezTo>
                  <a:cubicBezTo>
                    <a:pt x="86231" y="2845"/>
                    <a:pt x="82297" y="2845"/>
                    <a:pt x="82297" y="2845"/>
                  </a:cubicBezTo>
                  <a:cubicBezTo>
                    <a:pt x="72035" y="699"/>
                    <a:pt x="61096" y="0"/>
                    <a:pt x="51179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686;p73">
              <a:extLst>
                <a:ext uri="{FF2B5EF4-FFF2-40B4-BE49-F238E27FC236}">
                  <a16:creationId xmlns:a16="http://schemas.microsoft.com/office/drawing/2014/main" id="{EEADB637-CD76-BA2E-62B9-56C8B39A1550}"/>
                </a:ext>
              </a:extLst>
            </p:cNvPr>
            <p:cNvSpPr/>
            <p:nvPr/>
          </p:nvSpPr>
          <p:spPr>
            <a:xfrm>
              <a:off x="4664400" y="3732975"/>
              <a:ext cx="2500375" cy="248400"/>
            </a:xfrm>
            <a:custGeom>
              <a:avLst/>
              <a:gdLst/>
              <a:ahLst/>
              <a:cxnLst/>
              <a:rect l="l" t="t" r="r" b="b"/>
              <a:pathLst>
                <a:path w="100015" h="9936" extrusionOk="0">
                  <a:moveTo>
                    <a:pt x="92415" y="1"/>
                  </a:moveTo>
                  <a:cubicBezTo>
                    <a:pt x="91710" y="1"/>
                    <a:pt x="91249" y="47"/>
                    <a:pt x="91249" y="47"/>
                  </a:cubicBezTo>
                  <a:lnTo>
                    <a:pt x="5714" y="47"/>
                  </a:lnTo>
                  <a:cubicBezTo>
                    <a:pt x="5714" y="47"/>
                    <a:pt x="1" y="100"/>
                    <a:pt x="134" y="5065"/>
                  </a:cubicBezTo>
                  <a:cubicBezTo>
                    <a:pt x="276" y="9849"/>
                    <a:pt x="5388" y="9936"/>
                    <a:pt x="5760" y="9936"/>
                  </a:cubicBezTo>
                  <a:cubicBezTo>
                    <a:pt x="5774" y="9936"/>
                    <a:pt x="5781" y="9936"/>
                    <a:pt x="5781" y="9936"/>
                  </a:cubicBezTo>
                  <a:lnTo>
                    <a:pt x="92949" y="9936"/>
                  </a:lnTo>
                  <a:cubicBezTo>
                    <a:pt x="92949" y="9936"/>
                    <a:pt x="100014" y="9695"/>
                    <a:pt x="99693" y="4463"/>
                  </a:cubicBezTo>
                  <a:cubicBezTo>
                    <a:pt x="99459" y="475"/>
                    <a:pt x="94676" y="1"/>
                    <a:pt x="924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687;p73">
              <a:extLst>
                <a:ext uri="{FF2B5EF4-FFF2-40B4-BE49-F238E27FC236}">
                  <a16:creationId xmlns:a16="http://schemas.microsoft.com/office/drawing/2014/main" id="{6A0CA24F-5999-22E8-894D-706F865DDF75}"/>
                </a:ext>
              </a:extLst>
            </p:cNvPr>
            <p:cNvSpPr/>
            <p:nvPr/>
          </p:nvSpPr>
          <p:spPr>
            <a:xfrm>
              <a:off x="5193650" y="3195050"/>
              <a:ext cx="1440200" cy="248075"/>
            </a:xfrm>
            <a:custGeom>
              <a:avLst/>
              <a:gdLst/>
              <a:ahLst/>
              <a:cxnLst/>
              <a:rect l="l" t="t" r="r" b="b"/>
              <a:pathLst>
                <a:path w="57608" h="9923" extrusionOk="0">
                  <a:moveTo>
                    <a:pt x="53234" y="0"/>
                  </a:moveTo>
                  <a:cubicBezTo>
                    <a:pt x="52828" y="0"/>
                    <a:pt x="52563" y="46"/>
                    <a:pt x="52563" y="46"/>
                  </a:cubicBezTo>
                  <a:lnTo>
                    <a:pt x="3292" y="46"/>
                  </a:lnTo>
                  <a:cubicBezTo>
                    <a:pt x="3292" y="46"/>
                    <a:pt x="0" y="86"/>
                    <a:pt x="67" y="5064"/>
                  </a:cubicBezTo>
                  <a:cubicBezTo>
                    <a:pt x="144" y="9824"/>
                    <a:pt x="3062" y="9922"/>
                    <a:pt x="3303" y="9922"/>
                  </a:cubicBezTo>
                  <a:cubicBezTo>
                    <a:pt x="3313" y="9922"/>
                    <a:pt x="3319" y="9922"/>
                    <a:pt x="3319" y="9922"/>
                  </a:cubicBezTo>
                  <a:lnTo>
                    <a:pt x="53540" y="9922"/>
                  </a:lnTo>
                  <a:cubicBezTo>
                    <a:pt x="53540" y="9922"/>
                    <a:pt x="57608" y="9694"/>
                    <a:pt x="57420" y="4462"/>
                  </a:cubicBezTo>
                  <a:cubicBezTo>
                    <a:pt x="57288" y="474"/>
                    <a:pt x="54536" y="0"/>
                    <a:pt x="53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688;p73">
              <a:extLst>
                <a:ext uri="{FF2B5EF4-FFF2-40B4-BE49-F238E27FC236}">
                  <a16:creationId xmlns:a16="http://schemas.microsoft.com/office/drawing/2014/main" id="{86FA3C49-3A90-2E5E-A829-CBD503B2E8A9}"/>
                </a:ext>
              </a:extLst>
            </p:cNvPr>
            <p:cNvSpPr/>
            <p:nvPr/>
          </p:nvSpPr>
          <p:spPr>
            <a:xfrm>
              <a:off x="4352600" y="3736475"/>
              <a:ext cx="241250" cy="241225"/>
            </a:xfrm>
            <a:custGeom>
              <a:avLst/>
              <a:gdLst/>
              <a:ahLst/>
              <a:cxnLst/>
              <a:rect l="l" t="t" r="r" b="b"/>
              <a:pathLst>
                <a:path w="9650" h="9649" extrusionOk="0">
                  <a:moveTo>
                    <a:pt x="4818" y="0"/>
                  </a:moveTo>
                  <a:cubicBezTo>
                    <a:pt x="2155" y="0"/>
                    <a:pt x="1" y="2168"/>
                    <a:pt x="1" y="4831"/>
                  </a:cubicBezTo>
                  <a:cubicBezTo>
                    <a:pt x="1" y="7494"/>
                    <a:pt x="2155" y="9649"/>
                    <a:pt x="4818" y="9649"/>
                  </a:cubicBezTo>
                  <a:cubicBezTo>
                    <a:pt x="7481" y="9649"/>
                    <a:pt x="9649" y="7494"/>
                    <a:pt x="9649" y="4831"/>
                  </a:cubicBezTo>
                  <a:cubicBezTo>
                    <a:pt x="9649" y="2168"/>
                    <a:pt x="7481" y="0"/>
                    <a:pt x="48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689;p73">
              <a:extLst>
                <a:ext uri="{FF2B5EF4-FFF2-40B4-BE49-F238E27FC236}">
                  <a16:creationId xmlns:a16="http://schemas.microsoft.com/office/drawing/2014/main" id="{2594B43D-15EA-8323-0C16-DFACE782DA8C}"/>
                </a:ext>
              </a:extLst>
            </p:cNvPr>
            <p:cNvSpPr/>
            <p:nvPr/>
          </p:nvSpPr>
          <p:spPr>
            <a:xfrm>
              <a:off x="4636625" y="3029925"/>
              <a:ext cx="481100" cy="481100"/>
            </a:xfrm>
            <a:custGeom>
              <a:avLst/>
              <a:gdLst/>
              <a:ahLst/>
              <a:cxnLst/>
              <a:rect l="l" t="t" r="r" b="b"/>
              <a:pathLst>
                <a:path w="19244" h="19244" extrusionOk="0">
                  <a:moveTo>
                    <a:pt x="9622" y="1"/>
                  </a:moveTo>
                  <a:cubicBezTo>
                    <a:pt x="4310" y="1"/>
                    <a:pt x="1" y="4310"/>
                    <a:pt x="1" y="9622"/>
                  </a:cubicBezTo>
                  <a:cubicBezTo>
                    <a:pt x="1" y="14934"/>
                    <a:pt x="4310" y="19243"/>
                    <a:pt x="9622" y="19243"/>
                  </a:cubicBezTo>
                  <a:cubicBezTo>
                    <a:pt x="14935" y="19243"/>
                    <a:pt x="19244" y="14934"/>
                    <a:pt x="19244" y="9622"/>
                  </a:cubicBezTo>
                  <a:cubicBezTo>
                    <a:pt x="19244" y="4310"/>
                    <a:pt x="14935" y="1"/>
                    <a:pt x="9622" y="1"/>
                  </a:cubicBezTo>
                  <a:close/>
                </a:path>
              </a:pathLst>
            </a:custGeom>
            <a:solidFill>
              <a:srgbClr val="006E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690;p73">
              <a:extLst>
                <a:ext uri="{FF2B5EF4-FFF2-40B4-BE49-F238E27FC236}">
                  <a16:creationId xmlns:a16="http://schemas.microsoft.com/office/drawing/2014/main" id="{61850B61-EA85-2FD4-DBFA-54F487AA1B6E}"/>
                </a:ext>
              </a:extLst>
            </p:cNvPr>
            <p:cNvSpPr/>
            <p:nvPr/>
          </p:nvSpPr>
          <p:spPr>
            <a:xfrm>
              <a:off x="4610200" y="2986100"/>
              <a:ext cx="463700" cy="463375"/>
            </a:xfrm>
            <a:custGeom>
              <a:avLst/>
              <a:gdLst/>
              <a:ahLst/>
              <a:cxnLst/>
              <a:rect l="l" t="t" r="r" b="b"/>
              <a:pathLst>
                <a:path w="18548" h="18535" extrusionOk="0">
                  <a:moveTo>
                    <a:pt x="9274" y="1"/>
                  </a:moveTo>
                  <a:cubicBezTo>
                    <a:pt x="4149" y="1"/>
                    <a:pt x="1" y="4149"/>
                    <a:pt x="1" y="9274"/>
                  </a:cubicBezTo>
                  <a:cubicBezTo>
                    <a:pt x="1" y="14386"/>
                    <a:pt x="4149" y="18534"/>
                    <a:pt x="9274" y="18534"/>
                  </a:cubicBezTo>
                  <a:cubicBezTo>
                    <a:pt x="14399" y="18534"/>
                    <a:pt x="18548" y="14386"/>
                    <a:pt x="18548" y="9274"/>
                  </a:cubicBezTo>
                  <a:cubicBezTo>
                    <a:pt x="18548" y="4149"/>
                    <a:pt x="14399" y="1"/>
                    <a:pt x="927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691;p73">
              <a:extLst>
                <a:ext uri="{FF2B5EF4-FFF2-40B4-BE49-F238E27FC236}">
                  <a16:creationId xmlns:a16="http://schemas.microsoft.com/office/drawing/2014/main" id="{863A838E-C960-F662-FDFF-F47ECF401F5B}"/>
                </a:ext>
              </a:extLst>
            </p:cNvPr>
            <p:cNvSpPr/>
            <p:nvPr/>
          </p:nvSpPr>
          <p:spPr>
            <a:xfrm>
              <a:off x="6833550" y="3029925"/>
              <a:ext cx="481100" cy="481100"/>
            </a:xfrm>
            <a:custGeom>
              <a:avLst/>
              <a:gdLst/>
              <a:ahLst/>
              <a:cxnLst/>
              <a:rect l="l" t="t" r="r" b="b"/>
              <a:pathLst>
                <a:path w="19244" h="19244" extrusionOk="0">
                  <a:moveTo>
                    <a:pt x="9622" y="1"/>
                  </a:moveTo>
                  <a:cubicBezTo>
                    <a:pt x="4309" y="1"/>
                    <a:pt x="1" y="4310"/>
                    <a:pt x="1" y="9622"/>
                  </a:cubicBezTo>
                  <a:cubicBezTo>
                    <a:pt x="1" y="14934"/>
                    <a:pt x="4309" y="19243"/>
                    <a:pt x="9622" y="19243"/>
                  </a:cubicBezTo>
                  <a:cubicBezTo>
                    <a:pt x="14934" y="19243"/>
                    <a:pt x="19243" y="14934"/>
                    <a:pt x="19243" y="9622"/>
                  </a:cubicBezTo>
                  <a:cubicBezTo>
                    <a:pt x="19243" y="4310"/>
                    <a:pt x="14934" y="1"/>
                    <a:pt x="9622" y="1"/>
                  </a:cubicBezTo>
                  <a:close/>
                </a:path>
              </a:pathLst>
            </a:custGeom>
            <a:solidFill>
              <a:srgbClr val="006E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692;p73">
              <a:extLst>
                <a:ext uri="{FF2B5EF4-FFF2-40B4-BE49-F238E27FC236}">
                  <a16:creationId xmlns:a16="http://schemas.microsoft.com/office/drawing/2014/main" id="{B04A69BD-450B-F7FE-BDD9-590C62458CDA}"/>
                </a:ext>
              </a:extLst>
            </p:cNvPr>
            <p:cNvSpPr/>
            <p:nvPr/>
          </p:nvSpPr>
          <p:spPr>
            <a:xfrm>
              <a:off x="6780025" y="2986100"/>
              <a:ext cx="463375" cy="463375"/>
            </a:xfrm>
            <a:custGeom>
              <a:avLst/>
              <a:gdLst/>
              <a:ahLst/>
              <a:cxnLst/>
              <a:rect l="l" t="t" r="r" b="b"/>
              <a:pathLst>
                <a:path w="18535" h="18535" extrusionOk="0">
                  <a:moveTo>
                    <a:pt x="9261" y="1"/>
                  </a:moveTo>
                  <a:cubicBezTo>
                    <a:pt x="4149" y="1"/>
                    <a:pt x="1" y="4149"/>
                    <a:pt x="1" y="9274"/>
                  </a:cubicBezTo>
                  <a:cubicBezTo>
                    <a:pt x="1" y="14386"/>
                    <a:pt x="4149" y="18534"/>
                    <a:pt x="9261" y="18534"/>
                  </a:cubicBezTo>
                  <a:cubicBezTo>
                    <a:pt x="14386" y="18534"/>
                    <a:pt x="18534" y="14386"/>
                    <a:pt x="18534" y="9274"/>
                  </a:cubicBezTo>
                  <a:cubicBezTo>
                    <a:pt x="18534" y="4149"/>
                    <a:pt x="14386" y="1"/>
                    <a:pt x="92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693;p73">
              <a:extLst>
                <a:ext uri="{FF2B5EF4-FFF2-40B4-BE49-F238E27FC236}">
                  <a16:creationId xmlns:a16="http://schemas.microsoft.com/office/drawing/2014/main" id="{654B144D-388F-8482-25A5-A2B9ADED7792}"/>
                </a:ext>
              </a:extLst>
            </p:cNvPr>
            <p:cNvSpPr/>
            <p:nvPr/>
          </p:nvSpPr>
          <p:spPr>
            <a:xfrm>
              <a:off x="6805450" y="3012525"/>
              <a:ext cx="412850" cy="411850"/>
            </a:xfrm>
            <a:custGeom>
              <a:avLst/>
              <a:gdLst/>
              <a:ahLst/>
              <a:cxnLst/>
              <a:rect l="l" t="t" r="r" b="b"/>
              <a:pathLst>
                <a:path w="16514" h="16474" extrusionOk="0">
                  <a:moveTo>
                    <a:pt x="9113" y="1"/>
                  </a:moveTo>
                  <a:lnTo>
                    <a:pt x="9113" y="1"/>
                  </a:lnTo>
                  <a:cubicBezTo>
                    <a:pt x="11830" y="964"/>
                    <a:pt x="13784" y="3560"/>
                    <a:pt x="13784" y="6611"/>
                  </a:cubicBezTo>
                  <a:cubicBezTo>
                    <a:pt x="13784" y="10492"/>
                    <a:pt x="10639" y="13637"/>
                    <a:pt x="6772" y="13637"/>
                  </a:cubicBezTo>
                  <a:cubicBezTo>
                    <a:pt x="3533" y="13637"/>
                    <a:pt x="803" y="11429"/>
                    <a:pt x="1" y="8445"/>
                  </a:cubicBezTo>
                  <a:lnTo>
                    <a:pt x="1" y="8445"/>
                  </a:lnTo>
                  <a:cubicBezTo>
                    <a:pt x="121" y="12901"/>
                    <a:pt x="3761" y="16474"/>
                    <a:pt x="8244" y="16474"/>
                  </a:cubicBezTo>
                  <a:cubicBezTo>
                    <a:pt x="12807" y="16474"/>
                    <a:pt x="16513" y="12780"/>
                    <a:pt x="16513" y="8217"/>
                  </a:cubicBezTo>
                  <a:cubicBezTo>
                    <a:pt x="16513" y="3948"/>
                    <a:pt x="13275" y="429"/>
                    <a:pt x="9113" y="1"/>
                  </a:cubicBezTo>
                  <a:close/>
                </a:path>
              </a:pathLst>
            </a:custGeom>
            <a:solidFill>
              <a:srgbClr val="F9D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694;p73">
              <a:extLst>
                <a:ext uri="{FF2B5EF4-FFF2-40B4-BE49-F238E27FC236}">
                  <a16:creationId xmlns:a16="http://schemas.microsoft.com/office/drawing/2014/main" id="{067575A8-3DD4-9D69-067E-57ACC25143B4}"/>
                </a:ext>
              </a:extLst>
            </p:cNvPr>
            <p:cNvSpPr/>
            <p:nvPr/>
          </p:nvSpPr>
          <p:spPr>
            <a:xfrm>
              <a:off x="4631275" y="3012525"/>
              <a:ext cx="412850" cy="411850"/>
            </a:xfrm>
            <a:custGeom>
              <a:avLst/>
              <a:gdLst/>
              <a:ahLst/>
              <a:cxnLst/>
              <a:rect l="l" t="t" r="r" b="b"/>
              <a:pathLst>
                <a:path w="16514" h="16474" extrusionOk="0">
                  <a:moveTo>
                    <a:pt x="9127" y="1"/>
                  </a:moveTo>
                  <a:cubicBezTo>
                    <a:pt x="11843" y="964"/>
                    <a:pt x="13797" y="3560"/>
                    <a:pt x="13797" y="6611"/>
                  </a:cubicBezTo>
                  <a:cubicBezTo>
                    <a:pt x="13797" y="10492"/>
                    <a:pt x="10652" y="13637"/>
                    <a:pt x="6772" y="13637"/>
                  </a:cubicBezTo>
                  <a:cubicBezTo>
                    <a:pt x="3533" y="13637"/>
                    <a:pt x="804" y="11429"/>
                    <a:pt x="1" y="8445"/>
                  </a:cubicBezTo>
                  <a:lnTo>
                    <a:pt x="1" y="8445"/>
                  </a:lnTo>
                  <a:cubicBezTo>
                    <a:pt x="121" y="12901"/>
                    <a:pt x="3774" y="16474"/>
                    <a:pt x="8257" y="16474"/>
                  </a:cubicBezTo>
                  <a:cubicBezTo>
                    <a:pt x="12820" y="16474"/>
                    <a:pt x="16514" y="12780"/>
                    <a:pt x="16514" y="8217"/>
                  </a:cubicBezTo>
                  <a:cubicBezTo>
                    <a:pt x="16514" y="3948"/>
                    <a:pt x="13275" y="429"/>
                    <a:pt x="9127" y="1"/>
                  </a:cubicBezTo>
                  <a:close/>
                </a:path>
              </a:pathLst>
            </a:custGeom>
            <a:solidFill>
              <a:srgbClr val="F9D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695;p73">
              <a:extLst>
                <a:ext uri="{FF2B5EF4-FFF2-40B4-BE49-F238E27FC236}">
                  <a16:creationId xmlns:a16="http://schemas.microsoft.com/office/drawing/2014/main" id="{2D0FABCF-2233-332B-E291-8DFD5C4B03F7}"/>
                </a:ext>
              </a:extLst>
            </p:cNvPr>
            <p:cNvSpPr/>
            <p:nvPr/>
          </p:nvSpPr>
          <p:spPr>
            <a:xfrm>
              <a:off x="4938725" y="2800675"/>
              <a:ext cx="1834300" cy="369600"/>
            </a:xfrm>
            <a:custGeom>
              <a:avLst/>
              <a:gdLst/>
              <a:ahLst/>
              <a:cxnLst/>
              <a:rect l="l" t="t" r="r" b="b"/>
              <a:pathLst>
                <a:path w="73372" h="14784" extrusionOk="0">
                  <a:moveTo>
                    <a:pt x="46279" y="1"/>
                  </a:moveTo>
                  <a:cubicBezTo>
                    <a:pt x="30961" y="1"/>
                    <a:pt x="13212" y="684"/>
                    <a:pt x="5781" y="821"/>
                  </a:cubicBezTo>
                  <a:cubicBezTo>
                    <a:pt x="0" y="941"/>
                    <a:pt x="7119" y="14055"/>
                    <a:pt x="10558" y="14323"/>
                  </a:cubicBezTo>
                  <a:cubicBezTo>
                    <a:pt x="13984" y="14590"/>
                    <a:pt x="51988" y="14604"/>
                    <a:pt x="59374" y="14778"/>
                  </a:cubicBezTo>
                  <a:cubicBezTo>
                    <a:pt x="59537" y="14781"/>
                    <a:pt x="59697" y="14783"/>
                    <a:pt x="59855" y="14783"/>
                  </a:cubicBezTo>
                  <a:cubicBezTo>
                    <a:pt x="66848" y="14783"/>
                    <a:pt x="68802" y="11031"/>
                    <a:pt x="72100" y="5691"/>
                  </a:cubicBezTo>
                  <a:cubicBezTo>
                    <a:pt x="73372" y="3644"/>
                    <a:pt x="72435" y="1864"/>
                    <a:pt x="69946" y="1289"/>
                  </a:cubicBezTo>
                  <a:cubicBezTo>
                    <a:pt x="65696" y="307"/>
                    <a:pt x="56532" y="1"/>
                    <a:pt x="46279" y="1"/>
                  </a:cubicBezTo>
                  <a:close/>
                </a:path>
              </a:pathLst>
            </a:custGeom>
            <a:solidFill>
              <a:srgbClr val="5DA8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5444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42A32-1360-3D7B-3857-350F834F9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279901"/>
            <a:ext cx="9520158" cy="1049235"/>
          </a:xfrm>
        </p:spPr>
        <p:txBody>
          <a:bodyPr>
            <a:normAutofit/>
          </a:bodyPr>
          <a:lstStyle/>
          <a:p>
            <a:r>
              <a:rPr lang="sr-Latn-RS" sz="4000" dirty="0"/>
              <a:t>How do we make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FDE83-7B98-9D95-5EFC-E4EB999E7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1864312"/>
            <a:ext cx="11949344" cy="4189170"/>
          </a:xfrm>
        </p:spPr>
        <p:txBody>
          <a:bodyPr>
            <a:normAutofit/>
          </a:bodyPr>
          <a:lstStyle/>
          <a:p>
            <a:r>
              <a:rPr lang="en-GB" sz="2800" dirty="0"/>
              <a:t>The only tenses we do not passivize are perfect progressive tenses</a:t>
            </a:r>
            <a:r>
              <a:rPr lang="sr-Latn-RS" sz="2800" dirty="0"/>
              <a:t>!</a:t>
            </a:r>
            <a:endParaRPr lang="en-GB" sz="2800" dirty="0"/>
          </a:p>
          <a:p>
            <a:endParaRPr lang="en-GB" sz="2800" dirty="0"/>
          </a:p>
          <a:p>
            <a:r>
              <a:rPr lang="en-GB" sz="2600" dirty="0"/>
              <a:t>When we want to hide the agent (performer of the action), and/or emphasize the action itself or the patient (receiver of the action</a:t>
            </a:r>
            <a:r>
              <a:rPr lang="sr-Latn-RS" sz="2600" dirty="0"/>
              <a:t>).</a:t>
            </a:r>
          </a:p>
          <a:p>
            <a:endParaRPr lang="sr-Latn-RS" sz="2600" dirty="0"/>
          </a:p>
          <a:p>
            <a:r>
              <a:rPr lang="sr-Latn-RS" sz="2600" dirty="0"/>
              <a:t>A verb can have two objects, and both can take on the agent role in the passive.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4120857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42A32-1360-3D7B-3857-350F834F9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279901"/>
            <a:ext cx="9520158" cy="1049235"/>
          </a:xfrm>
        </p:spPr>
        <p:txBody>
          <a:bodyPr>
            <a:normAutofit/>
          </a:bodyPr>
          <a:lstStyle/>
          <a:p>
            <a:r>
              <a:rPr lang="sr-Latn-RS" sz="4000" dirty="0"/>
              <a:t>How do we make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FDE83-7B98-9D95-5EFC-E4EB999E7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575" y="1864312"/>
            <a:ext cx="10806279" cy="4189170"/>
          </a:xfrm>
        </p:spPr>
        <p:txBody>
          <a:bodyPr>
            <a:normAutofit/>
          </a:bodyPr>
          <a:lstStyle/>
          <a:p>
            <a:r>
              <a:rPr lang="en-GB" sz="2800" dirty="0"/>
              <a:t>For </a:t>
            </a:r>
            <a:r>
              <a:rPr lang="en-GB" sz="2800" b="1" dirty="0"/>
              <a:t>every </a:t>
            </a:r>
            <a:r>
              <a:rPr lang="en-GB" sz="2800" dirty="0"/>
              <a:t>tense:</a:t>
            </a:r>
            <a:endParaRPr lang="en-GB" sz="2600" dirty="0"/>
          </a:p>
          <a:p>
            <a:endParaRPr lang="en-GB" sz="2600" dirty="0"/>
          </a:p>
          <a:p>
            <a:pPr algn="ctr"/>
            <a:r>
              <a:rPr lang="en-GB" sz="2600" dirty="0"/>
              <a:t>Auxiliary </a:t>
            </a:r>
            <a:r>
              <a:rPr lang="en-GB" sz="2600" b="1" dirty="0"/>
              <a:t>TO BE </a:t>
            </a:r>
            <a:r>
              <a:rPr lang="en-GB" sz="2600" dirty="0"/>
              <a:t>(in the exact same tense we are passivizing)</a:t>
            </a:r>
            <a:endParaRPr lang="sr-Latn-RS" sz="2600" dirty="0"/>
          </a:p>
          <a:p>
            <a:pPr marL="0" indent="0" algn="ctr">
              <a:buNone/>
            </a:pPr>
            <a:r>
              <a:rPr lang="sr-Latn-RS" sz="2600" dirty="0"/>
              <a:t>+</a:t>
            </a:r>
          </a:p>
          <a:p>
            <a:pPr algn="ctr"/>
            <a:r>
              <a:rPr lang="sr-Latn-RS" sz="2600" dirty="0"/>
              <a:t>Past Participle</a:t>
            </a:r>
          </a:p>
          <a:p>
            <a:pPr algn="ctr"/>
            <a:endParaRPr lang="sr-Latn-RS" sz="2600" dirty="0"/>
          </a:p>
          <a:p>
            <a:pPr algn="ctr"/>
            <a:r>
              <a:rPr lang="sr-Latn-RS" sz="2600" dirty="0"/>
              <a:t>+ (optional) by-clause</a:t>
            </a:r>
          </a:p>
        </p:txBody>
      </p:sp>
    </p:spTree>
    <p:extLst>
      <p:ext uri="{BB962C8B-B14F-4D97-AF65-F5344CB8AC3E}">
        <p14:creationId xmlns:p14="http://schemas.microsoft.com/office/powerpoint/2010/main" val="1999907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070D9-A9B6-8977-4A12-22CD85B5F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0"/>
            <a:ext cx="9651168" cy="699657"/>
          </a:xfrm>
        </p:spPr>
        <p:txBody>
          <a:bodyPr>
            <a:normAutofit/>
          </a:bodyPr>
          <a:lstStyle/>
          <a:p>
            <a:r>
              <a:rPr lang="sr-Latn-RS" sz="4000" dirty="0"/>
              <a:t>Simple tenses = to be + past participle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156DE-BF0E-A608-53E1-DB1C69A7D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961" y="763480"/>
            <a:ext cx="11816179" cy="58681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RS" sz="2800" i="1" dirty="0"/>
              <a:t>The police catch/caught/will catch the criminals.</a:t>
            </a:r>
          </a:p>
          <a:p>
            <a:r>
              <a:rPr lang="sr-Latn-RS" sz="2800" dirty="0"/>
              <a:t>Present Simple: </a:t>
            </a:r>
          </a:p>
          <a:p>
            <a:endParaRPr lang="sr-Latn-RS" sz="2800" dirty="0"/>
          </a:p>
          <a:p>
            <a:endParaRPr lang="sr-Latn-RS" sz="2800" dirty="0"/>
          </a:p>
          <a:p>
            <a:r>
              <a:rPr lang="sr-Latn-RS" sz="2800" dirty="0"/>
              <a:t>Past Simple:</a:t>
            </a:r>
          </a:p>
          <a:p>
            <a:endParaRPr lang="sr-Latn-RS" sz="2800" dirty="0"/>
          </a:p>
          <a:p>
            <a:endParaRPr lang="sr-Latn-RS" sz="2800" dirty="0"/>
          </a:p>
          <a:p>
            <a:r>
              <a:rPr lang="sr-Latn-RS" sz="2800" dirty="0"/>
              <a:t>Future Simple:</a:t>
            </a:r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4A78F1-58D0-688D-80E4-3FCB876C37A3}"/>
              </a:ext>
            </a:extLst>
          </p:cNvPr>
          <p:cNvSpPr txBox="1"/>
          <p:nvPr/>
        </p:nvSpPr>
        <p:spPr>
          <a:xfrm>
            <a:off x="2793506" y="2352582"/>
            <a:ext cx="66049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The criminals </a:t>
            </a:r>
            <a:r>
              <a:rPr lang="sr-Latn-RS" sz="2800" i="1" dirty="0"/>
              <a:t>are caught </a:t>
            </a:r>
            <a:r>
              <a:rPr lang="sr-Latn-RS" sz="2800" dirty="0"/>
              <a:t>(by the police).</a:t>
            </a:r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1FC71C-BF6C-FE85-EC48-0AE799652B26}"/>
              </a:ext>
            </a:extLst>
          </p:cNvPr>
          <p:cNvSpPr txBox="1"/>
          <p:nvPr/>
        </p:nvSpPr>
        <p:spPr>
          <a:xfrm>
            <a:off x="2793506" y="4221889"/>
            <a:ext cx="6809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The criminals </a:t>
            </a:r>
            <a:r>
              <a:rPr lang="sr-Latn-RS" sz="2800" i="1" dirty="0"/>
              <a:t>were caught </a:t>
            </a:r>
            <a:r>
              <a:rPr lang="sr-Latn-RS" sz="2800" dirty="0"/>
              <a:t>(by the police).</a:t>
            </a:r>
            <a:endParaRPr lang="en-GB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D36EAF-D6F2-ED33-D15C-8D13002F9A7A}"/>
              </a:ext>
            </a:extLst>
          </p:cNvPr>
          <p:cNvSpPr txBox="1"/>
          <p:nvPr/>
        </p:nvSpPr>
        <p:spPr>
          <a:xfrm>
            <a:off x="2793506" y="6091197"/>
            <a:ext cx="7652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The criminals </a:t>
            </a:r>
            <a:r>
              <a:rPr lang="sr-Latn-RS" sz="2800" i="1" dirty="0"/>
              <a:t>will be caught </a:t>
            </a:r>
            <a:r>
              <a:rPr lang="sr-Latn-RS" sz="2800" dirty="0"/>
              <a:t>(by the police).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4815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070D9-A9B6-8977-4A12-22CD85B5F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144" y="0"/>
            <a:ext cx="10457895" cy="699657"/>
          </a:xfrm>
        </p:spPr>
        <p:txBody>
          <a:bodyPr>
            <a:normAutofit/>
          </a:bodyPr>
          <a:lstStyle/>
          <a:p>
            <a:r>
              <a:rPr lang="sr-Latn-RS" sz="4000" dirty="0"/>
              <a:t>Continuous tenses = to be + past participle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156DE-BF0E-A608-53E1-DB1C69A7D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961" y="763480"/>
            <a:ext cx="11816179" cy="58681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RS" sz="2800" i="1" dirty="0"/>
              <a:t>Traffic engineers are designing the new rail.</a:t>
            </a:r>
          </a:p>
          <a:p>
            <a:r>
              <a:rPr lang="sr-Latn-RS" sz="2800" dirty="0"/>
              <a:t>Present Continuous: </a:t>
            </a:r>
          </a:p>
          <a:p>
            <a:endParaRPr lang="sr-Latn-RS" sz="2800" dirty="0"/>
          </a:p>
          <a:p>
            <a:endParaRPr lang="sr-Latn-RS" sz="2800" dirty="0"/>
          </a:p>
          <a:p>
            <a:r>
              <a:rPr lang="sr-Latn-RS" sz="2800" dirty="0"/>
              <a:t>Past Continuous:</a:t>
            </a:r>
          </a:p>
          <a:p>
            <a:endParaRPr lang="sr-Latn-RS" sz="2800" dirty="0"/>
          </a:p>
          <a:p>
            <a:endParaRPr lang="sr-Latn-RS" sz="2800" dirty="0"/>
          </a:p>
          <a:p>
            <a:r>
              <a:rPr lang="sr-Latn-RS" sz="2800" dirty="0"/>
              <a:t>Future Continuous:</a:t>
            </a:r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4A78F1-58D0-688D-80E4-3FCB876C37A3}"/>
              </a:ext>
            </a:extLst>
          </p:cNvPr>
          <p:cNvSpPr txBox="1"/>
          <p:nvPr/>
        </p:nvSpPr>
        <p:spPr>
          <a:xfrm>
            <a:off x="2092169" y="2374501"/>
            <a:ext cx="8211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The new rail </a:t>
            </a:r>
            <a:r>
              <a:rPr lang="sr-Latn-RS" sz="2800" i="1" dirty="0"/>
              <a:t>is being designed </a:t>
            </a:r>
            <a:r>
              <a:rPr lang="sr-Latn-RS" sz="2800" dirty="0"/>
              <a:t>(by traffic engineers).</a:t>
            </a:r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1FC71C-BF6C-FE85-EC48-0AE799652B26}"/>
              </a:ext>
            </a:extLst>
          </p:cNvPr>
          <p:cNvSpPr txBox="1"/>
          <p:nvPr/>
        </p:nvSpPr>
        <p:spPr>
          <a:xfrm>
            <a:off x="2175030" y="4232849"/>
            <a:ext cx="8501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The new rail </a:t>
            </a:r>
            <a:r>
              <a:rPr lang="sr-Latn-RS" sz="2800" i="1" dirty="0"/>
              <a:t>was being designed </a:t>
            </a:r>
            <a:r>
              <a:rPr lang="sr-Latn-RS" sz="2800" dirty="0"/>
              <a:t>(by traffic engineers).</a:t>
            </a:r>
            <a:endParaRPr lang="en-GB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D36EAF-D6F2-ED33-D15C-8D13002F9A7A}"/>
              </a:ext>
            </a:extLst>
          </p:cNvPr>
          <p:cNvSpPr txBox="1"/>
          <p:nvPr/>
        </p:nvSpPr>
        <p:spPr>
          <a:xfrm>
            <a:off x="1642366" y="6108399"/>
            <a:ext cx="9111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strike="sngStrike" dirty="0"/>
              <a:t>The new rail </a:t>
            </a:r>
            <a:r>
              <a:rPr lang="sr-Latn-RS" sz="2800" i="1" strike="sngStrike" dirty="0"/>
              <a:t>will be being designed </a:t>
            </a:r>
            <a:r>
              <a:rPr lang="sr-Latn-RS" sz="2800" strike="sngStrike" dirty="0"/>
              <a:t>(by traffic engineers).</a:t>
            </a:r>
            <a:endParaRPr lang="en-GB" sz="2800" strike="sngStrike" dirty="0"/>
          </a:p>
        </p:txBody>
      </p:sp>
    </p:spTree>
    <p:extLst>
      <p:ext uri="{BB962C8B-B14F-4D97-AF65-F5344CB8AC3E}">
        <p14:creationId xmlns:p14="http://schemas.microsoft.com/office/powerpoint/2010/main" val="252008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070D9-A9B6-8977-4A12-22CD85B5F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143" y="0"/>
            <a:ext cx="10457895" cy="699657"/>
          </a:xfrm>
        </p:spPr>
        <p:txBody>
          <a:bodyPr>
            <a:normAutofit/>
          </a:bodyPr>
          <a:lstStyle/>
          <a:p>
            <a:r>
              <a:rPr lang="sr-Latn-RS" sz="4000" dirty="0"/>
              <a:t>Perfect tenses = to be + past participle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156DE-BF0E-A608-53E1-DB1C69A7D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961" y="763480"/>
            <a:ext cx="11816179" cy="58681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RS" sz="2800" i="1" dirty="0"/>
              <a:t>The infrastructure has supported traffic development.</a:t>
            </a:r>
          </a:p>
          <a:p>
            <a:r>
              <a:rPr lang="sr-Latn-RS" sz="2800" dirty="0"/>
              <a:t>Present Perfect: </a:t>
            </a:r>
          </a:p>
          <a:p>
            <a:endParaRPr lang="sr-Latn-RS" sz="2800" dirty="0"/>
          </a:p>
          <a:p>
            <a:endParaRPr lang="sr-Latn-RS" sz="2800" dirty="0"/>
          </a:p>
          <a:p>
            <a:r>
              <a:rPr lang="sr-Latn-RS" sz="2800" dirty="0"/>
              <a:t>Past Perfect:</a:t>
            </a:r>
          </a:p>
          <a:p>
            <a:endParaRPr lang="sr-Latn-RS" sz="2800" dirty="0"/>
          </a:p>
          <a:p>
            <a:endParaRPr lang="sr-Latn-RS" sz="2800" dirty="0"/>
          </a:p>
          <a:p>
            <a:r>
              <a:rPr lang="sr-Latn-RS" sz="2800" dirty="0"/>
              <a:t>Future Perfect:</a:t>
            </a:r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4A78F1-58D0-688D-80E4-3FCB876C37A3}"/>
              </a:ext>
            </a:extLst>
          </p:cNvPr>
          <p:cNvSpPr txBox="1"/>
          <p:nvPr/>
        </p:nvSpPr>
        <p:spPr>
          <a:xfrm>
            <a:off x="1118587" y="2370340"/>
            <a:ext cx="9954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Traffic development </a:t>
            </a:r>
            <a:r>
              <a:rPr lang="sr-Latn-RS" sz="2800" i="1" dirty="0"/>
              <a:t>has been supported </a:t>
            </a:r>
            <a:r>
              <a:rPr lang="sr-Latn-RS" sz="2800" dirty="0"/>
              <a:t>(by the infrastructure).</a:t>
            </a:r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1FC71C-BF6C-FE85-EC48-0AE799652B26}"/>
              </a:ext>
            </a:extLst>
          </p:cNvPr>
          <p:cNvSpPr txBox="1"/>
          <p:nvPr/>
        </p:nvSpPr>
        <p:spPr>
          <a:xfrm>
            <a:off x="1220677" y="4264202"/>
            <a:ext cx="9954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Traffic development </a:t>
            </a:r>
            <a:r>
              <a:rPr lang="sr-Latn-RS" sz="2800" i="1" dirty="0"/>
              <a:t>had been supported </a:t>
            </a:r>
            <a:r>
              <a:rPr lang="sr-Latn-RS" sz="2800" dirty="0"/>
              <a:t>(by the infrastructure).</a:t>
            </a:r>
            <a:endParaRPr lang="en-GB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D36EAF-D6F2-ED33-D15C-8D13002F9A7A}"/>
              </a:ext>
            </a:extLst>
          </p:cNvPr>
          <p:cNvSpPr txBox="1"/>
          <p:nvPr/>
        </p:nvSpPr>
        <p:spPr>
          <a:xfrm>
            <a:off x="841158" y="6108399"/>
            <a:ext cx="10713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Traffic development </a:t>
            </a:r>
            <a:r>
              <a:rPr lang="sr-Latn-RS" sz="2800" i="1" dirty="0"/>
              <a:t>will have been supported </a:t>
            </a:r>
            <a:r>
              <a:rPr lang="sr-Latn-RS" sz="2800" dirty="0"/>
              <a:t>(by the infrastructure).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4273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80ED9-C183-ADBA-439D-EEA3382F2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43" y="79900"/>
            <a:ext cx="12055875" cy="6778100"/>
          </a:xfrm>
        </p:spPr>
        <p:txBody>
          <a:bodyPr numCol="2">
            <a:normAutofit/>
          </a:bodyPr>
          <a:lstStyle/>
          <a:p>
            <a:r>
              <a:rPr lang="sr-Latn-RS" b="1" dirty="0"/>
              <a:t>English Grammar: </a:t>
            </a:r>
            <a:r>
              <a:rPr lang="sr-Latn-RS" dirty="0"/>
              <a:t>page 23/24, sentence 2, 3, 5, 7, 9, 10, 11, 12, 14-22, 24</a:t>
            </a:r>
          </a:p>
          <a:p>
            <a:r>
              <a:rPr lang="sr-Latn-RS" b="1" dirty="0"/>
              <a:t>Testovi: </a:t>
            </a:r>
            <a:r>
              <a:rPr lang="sr-Latn-RS" dirty="0"/>
              <a:t>Page 6, sentence 1, 2 (translations)</a:t>
            </a:r>
          </a:p>
          <a:p>
            <a:pPr marL="0" indent="0">
              <a:buNone/>
            </a:pPr>
            <a:r>
              <a:rPr lang="sr-Latn-RS" b="1" dirty="0"/>
              <a:t>	</a:t>
            </a:r>
            <a:r>
              <a:rPr lang="sr-Latn-RS" dirty="0"/>
              <a:t>page 8 sentence 1, 3 (translation) + 3</a:t>
            </a:r>
          </a:p>
          <a:p>
            <a:pPr marL="0" indent="0">
              <a:buNone/>
            </a:pPr>
            <a:r>
              <a:rPr lang="sr-Latn-RS" b="1" dirty="0"/>
              <a:t>	</a:t>
            </a:r>
            <a:r>
              <a:rPr lang="sr-Latn-RS" dirty="0"/>
              <a:t>page 10 sentence 4 (translation)</a:t>
            </a:r>
          </a:p>
          <a:p>
            <a:pPr marL="0" indent="0">
              <a:buNone/>
            </a:pPr>
            <a:r>
              <a:rPr lang="sr-Latn-RS" dirty="0"/>
              <a:t>	page 11 sentence 3</a:t>
            </a:r>
          </a:p>
          <a:p>
            <a:pPr marL="0" indent="0">
              <a:buNone/>
            </a:pPr>
            <a:r>
              <a:rPr lang="sr-Latn-RS" dirty="0"/>
              <a:t>	page 12 exercise IV (all sentences)</a:t>
            </a:r>
          </a:p>
          <a:p>
            <a:pPr marL="0" indent="0">
              <a:buNone/>
            </a:pPr>
            <a:r>
              <a:rPr lang="sr-Latn-RS" dirty="0"/>
              <a:t>	page 14 sentence 1</a:t>
            </a:r>
          </a:p>
          <a:p>
            <a:pPr marL="0" indent="0">
              <a:buNone/>
            </a:pPr>
            <a:r>
              <a:rPr lang="sr-Latn-RS" dirty="0"/>
              <a:t>	page 16 exercise IV (all sentences)</a:t>
            </a:r>
          </a:p>
          <a:p>
            <a:pPr marL="0" indent="0">
              <a:buNone/>
            </a:pPr>
            <a:r>
              <a:rPr lang="sr-Latn-RS" dirty="0"/>
              <a:t>	page 18 sentence 6 (translation) + 4</a:t>
            </a:r>
          </a:p>
          <a:p>
            <a:pPr marL="0" indent="0">
              <a:buNone/>
            </a:pPr>
            <a:r>
              <a:rPr lang="sr-Latn-RS" dirty="0"/>
              <a:t>	page 20 exercise IV (all sentences)</a:t>
            </a:r>
          </a:p>
          <a:p>
            <a:pPr marL="0" indent="0">
              <a:buNone/>
            </a:pPr>
            <a:r>
              <a:rPr lang="sr-Latn-RS" dirty="0"/>
              <a:t>	page 22 sentence 5 (translation)</a:t>
            </a:r>
          </a:p>
          <a:p>
            <a:pPr marL="0" indent="0">
              <a:buNone/>
            </a:pPr>
            <a:r>
              <a:rPr lang="sr-Latn-RS" dirty="0"/>
              <a:t>	page 23 sentence 2 (translation) + 1</a:t>
            </a:r>
          </a:p>
          <a:p>
            <a:pPr marL="0" indent="0">
              <a:buNone/>
            </a:pPr>
            <a:r>
              <a:rPr lang="sr-Latn-RS" dirty="0"/>
              <a:t>	page 26 sentence 1, 2 (translation) +3</a:t>
            </a:r>
          </a:p>
          <a:p>
            <a:pPr marL="0" indent="0">
              <a:buNone/>
            </a:pPr>
            <a:r>
              <a:rPr lang="sr-Latn-RS" dirty="0"/>
              <a:t>	</a:t>
            </a:r>
          </a:p>
          <a:p>
            <a:pPr marL="0" indent="0">
              <a:buNone/>
            </a:pPr>
            <a:r>
              <a:rPr lang="sr-Latn-RS" dirty="0"/>
              <a:t>	Page 31 sentence 1</a:t>
            </a:r>
          </a:p>
          <a:p>
            <a:pPr marL="0" indent="0">
              <a:buNone/>
            </a:pPr>
            <a:r>
              <a:rPr lang="sr-Latn-RS" dirty="0"/>
              <a:t>	page 39 sentence 2 (translation)</a:t>
            </a:r>
          </a:p>
          <a:p>
            <a:pPr marL="0" indent="0">
              <a:buNone/>
            </a:pPr>
            <a:r>
              <a:rPr lang="sr-Latn-RS" dirty="0"/>
              <a:t>	page 43 sentence 2 (translation)</a:t>
            </a:r>
          </a:p>
          <a:p>
            <a:pPr marL="0" indent="0">
              <a:buNone/>
            </a:pPr>
            <a:r>
              <a:rPr lang="sr-Latn-RS" dirty="0"/>
              <a:t>	page 44 sentence 6</a:t>
            </a:r>
          </a:p>
          <a:p>
            <a:pPr marL="0" indent="0">
              <a:buNone/>
            </a:pPr>
            <a:r>
              <a:rPr lang="sr-Latn-RS" dirty="0"/>
              <a:t>	page 55 exercise IV (all sentences)</a:t>
            </a:r>
          </a:p>
          <a:p>
            <a:pPr marL="0" indent="0">
              <a:buNone/>
            </a:pPr>
            <a:r>
              <a:rPr lang="sr-Latn-RS" dirty="0"/>
              <a:t>	page 62 exercise IV (all sentences)</a:t>
            </a:r>
          </a:p>
          <a:p>
            <a:pPr marL="0" indent="0">
              <a:buNone/>
            </a:pPr>
            <a:r>
              <a:rPr lang="sr-Latn-RS" dirty="0"/>
              <a:t>	page 67 exercise IV (all sentences)</a:t>
            </a:r>
          </a:p>
          <a:p>
            <a:pPr marL="0" indent="0">
              <a:buNone/>
            </a:pPr>
            <a:r>
              <a:rPr lang="sr-Latn-RS" dirty="0"/>
              <a:t>	page 72 exercise IV (all sentences)</a:t>
            </a:r>
          </a:p>
          <a:p>
            <a:pPr marL="0" indent="0">
              <a:buNone/>
            </a:pPr>
            <a:r>
              <a:rPr lang="sr-Latn-RS" dirty="0"/>
              <a:t>	page 89 exercise II (all sentences)</a:t>
            </a:r>
          </a:p>
          <a:p>
            <a:pPr marL="0" indent="0">
              <a:buNone/>
            </a:pPr>
            <a:r>
              <a:rPr lang="sr-Latn-RS" dirty="0"/>
              <a:t>	page 91 exercise IV (all sentences)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u="sng" dirty="0"/>
              <a:t>page 93 exercise IV (all sentences)</a:t>
            </a:r>
          </a:p>
          <a:p>
            <a:pPr marL="0" indent="0">
              <a:buNone/>
            </a:pPr>
            <a:r>
              <a:rPr lang="sr-Latn-RS" dirty="0"/>
              <a:t>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042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EB5AE-2F1F-91B6-3704-C93AF3FBA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882818" cy="2541431"/>
          </a:xfrm>
        </p:spPr>
        <p:txBody>
          <a:bodyPr/>
          <a:lstStyle/>
          <a:p>
            <a:r>
              <a:rPr lang="sr-Latn-RS" dirty="0"/>
              <a:t>The Automobile of the Future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E5CB18-B8A3-93D8-D866-BE3899B116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sz="2000" dirty="0"/>
              <a:t>May 1994, page 7</a:t>
            </a:r>
            <a:endParaRPr lang="en-US" sz="2000" dirty="0"/>
          </a:p>
        </p:txBody>
      </p:sp>
      <p:grpSp>
        <p:nvGrpSpPr>
          <p:cNvPr id="4" name="Google Shape;681;p51">
            <a:extLst>
              <a:ext uri="{FF2B5EF4-FFF2-40B4-BE49-F238E27FC236}">
                <a16:creationId xmlns:a16="http://schemas.microsoft.com/office/drawing/2014/main" id="{7FA477C6-C1F2-7DC6-D26D-0B31A4C32121}"/>
              </a:ext>
            </a:extLst>
          </p:cNvPr>
          <p:cNvGrpSpPr/>
          <p:nvPr/>
        </p:nvGrpSpPr>
        <p:grpSpPr>
          <a:xfrm>
            <a:off x="8770776" y="3088434"/>
            <a:ext cx="3421224" cy="3044490"/>
            <a:chOff x="4121100" y="1850450"/>
            <a:chExt cx="3253750" cy="2704100"/>
          </a:xfrm>
        </p:grpSpPr>
        <p:sp>
          <p:nvSpPr>
            <p:cNvPr id="5" name="Google Shape;682;p51">
              <a:extLst>
                <a:ext uri="{FF2B5EF4-FFF2-40B4-BE49-F238E27FC236}">
                  <a16:creationId xmlns:a16="http://schemas.microsoft.com/office/drawing/2014/main" id="{E5537470-15CE-0DB1-BF19-952F98BB20DB}"/>
                </a:ext>
              </a:extLst>
            </p:cNvPr>
            <p:cNvSpPr/>
            <p:nvPr/>
          </p:nvSpPr>
          <p:spPr>
            <a:xfrm>
              <a:off x="7231325" y="3736475"/>
              <a:ext cx="143525" cy="241225"/>
            </a:xfrm>
            <a:custGeom>
              <a:avLst/>
              <a:gdLst/>
              <a:ahLst/>
              <a:cxnLst/>
              <a:rect l="l" t="t" r="r" b="b"/>
              <a:pathLst>
                <a:path w="5741" h="9649" extrusionOk="0">
                  <a:moveTo>
                    <a:pt x="4818" y="0"/>
                  </a:moveTo>
                  <a:cubicBezTo>
                    <a:pt x="2155" y="0"/>
                    <a:pt x="0" y="2168"/>
                    <a:pt x="0" y="4831"/>
                  </a:cubicBezTo>
                  <a:cubicBezTo>
                    <a:pt x="0" y="7494"/>
                    <a:pt x="2155" y="9649"/>
                    <a:pt x="4818" y="9649"/>
                  </a:cubicBezTo>
                  <a:cubicBezTo>
                    <a:pt x="5139" y="9649"/>
                    <a:pt x="5447" y="9622"/>
                    <a:pt x="5741" y="9568"/>
                  </a:cubicBezTo>
                  <a:lnTo>
                    <a:pt x="5741" y="94"/>
                  </a:lnTo>
                  <a:cubicBezTo>
                    <a:pt x="5447" y="27"/>
                    <a:pt x="5139" y="0"/>
                    <a:pt x="4818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683;p51">
              <a:extLst>
                <a:ext uri="{FF2B5EF4-FFF2-40B4-BE49-F238E27FC236}">
                  <a16:creationId xmlns:a16="http://schemas.microsoft.com/office/drawing/2014/main" id="{9DACB1E5-F639-7818-B90A-DB2E3398FEBC}"/>
                </a:ext>
              </a:extLst>
            </p:cNvPr>
            <p:cNvSpPr/>
            <p:nvPr/>
          </p:nvSpPr>
          <p:spPr>
            <a:xfrm>
              <a:off x="6816150" y="3854725"/>
              <a:ext cx="558700" cy="699750"/>
            </a:xfrm>
            <a:custGeom>
              <a:avLst/>
              <a:gdLst/>
              <a:ahLst/>
              <a:cxnLst/>
              <a:rect l="l" t="t" r="r" b="b"/>
              <a:pathLst>
                <a:path w="22348" h="27990" extrusionOk="0">
                  <a:moveTo>
                    <a:pt x="10107" y="0"/>
                  </a:moveTo>
                  <a:cubicBezTo>
                    <a:pt x="6922" y="0"/>
                    <a:pt x="3768" y="576"/>
                    <a:pt x="1312" y="2242"/>
                  </a:cubicBezTo>
                  <a:cubicBezTo>
                    <a:pt x="1312" y="2242"/>
                    <a:pt x="1" y="23733"/>
                    <a:pt x="3654" y="26383"/>
                  </a:cubicBezTo>
                  <a:cubicBezTo>
                    <a:pt x="5009" y="27363"/>
                    <a:pt x="8622" y="27989"/>
                    <a:pt x="12377" y="27989"/>
                  </a:cubicBezTo>
                  <a:cubicBezTo>
                    <a:pt x="16411" y="27989"/>
                    <a:pt x="20609" y="27267"/>
                    <a:pt x="22348" y="25486"/>
                  </a:cubicBezTo>
                  <a:lnTo>
                    <a:pt x="22348" y="2135"/>
                  </a:lnTo>
                  <a:cubicBezTo>
                    <a:pt x="19666" y="1278"/>
                    <a:pt x="14851" y="0"/>
                    <a:pt x="101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684;p51">
              <a:extLst>
                <a:ext uri="{FF2B5EF4-FFF2-40B4-BE49-F238E27FC236}">
                  <a16:creationId xmlns:a16="http://schemas.microsoft.com/office/drawing/2014/main" id="{54ADAC66-8E67-B822-8E48-121D7FC4BA7B}"/>
                </a:ext>
              </a:extLst>
            </p:cNvPr>
            <p:cNvSpPr/>
            <p:nvPr/>
          </p:nvSpPr>
          <p:spPr>
            <a:xfrm>
              <a:off x="4397775" y="3854750"/>
              <a:ext cx="612575" cy="699800"/>
            </a:xfrm>
            <a:custGeom>
              <a:avLst/>
              <a:gdLst/>
              <a:ahLst/>
              <a:cxnLst/>
              <a:rect l="l" t="t" r="r" b="b"/>
              <a:pathLst>
                <a:path w="24503" h="27992" extrusionOk="0">
                  <a:moveTo>
                    <a:pt x="10099" y="0"/>
                  </a:moveTo>
                  <a:cubicBezTo>
                    <a:pt x="6917" y="0"/>
                    <a:pt x="3766" y="576"/>
                    <a:pt x="1312" y="2241"/>
                  </a:cubicBezTo>
                  <a:cubicBezTo>
                    <a:pt x="1312" y="2241"/>
                    <a:pt x="0" y="23732"/>
                    <a:pt x="3640" y="26382"/>
                  </a:cubicBezTo>
                  <a:cubicBezTo>
                    <a:pt x="4998" y="27364"/>
                    <a:pt x="8616" y="27992"/>
                    <a:pt x="12376" y="27992"/>
                  </a:cubicBezTo>
                  <a:cubicBezTo>
                    <a:pt x="17215" y="27992"/>
                    <a:pt x="22287" y="26952"/>
                    <a:pt x="23070" y="24294"/>
                  </a:cubicBezTo>
                  <a:cubicBezTo>
                    <a:pt x="24475" y="19584"/>
                    <a:pt x="24502" y="2884"/>
                    <a:pt x="24502" y="2884"/>
                  </a:cubicBezTo>
                  <a:cubicBezTo>
                    <a:pt x="24502" y="2884"/>
                    <a:pt x="17221" y="0"/>
                    <a:pt x="100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685;p51">
              <a:extLst>
                <a:ext uri="{FF2B5EF4-FFF2-40B4-BE49-F238E27FC236}">
                  <a16:creationId xmlns:a16="http://schemas.microsoft.com/office/drawing/2014/main" id="{5EDB890F-4F09-D073-F777-26B7032C5A92}"/>
                </a:ext>
              </a:extLst>
            </p:cNvPr>
            <p:cNvSpPr/>
            <p:nvPr/>
          </p:nvSpPr>
          <p:spPr>
            <a:xfrm>
              <a:off x="4837325" y="3951500"/>
              <a:ext cx="912750" cy="399700"/>
            </a:xfrm>
            <a:custGeom>
              <a:avLst/>
              <a:gdLst/>
              <a:ahLst/>
              <a:cxnLst/>
              <a:rect l="l" t="t" r="r" b="b"/>
              <a:pathLst>
                <a:path w="36510" h="15988" extrusionOk="0">
                  <a:moveTo>
                    <a:pt x="29475" y="0"/>
                  </a:moveTo>
                  <a:cubicBezTo>
                    <a:pt x="29145" y="0"/>
                    <a:pt x="28787" y="6"/>
                    <a:pt x="28397" y="17"/>
                  </a:cubicBezTo>
                  <a:cubicBezTo>
                    <a:pt x="19699" y="285"/>
                    <a:pt x="3949" y="11900"/>
                    <a:pt x="3949" y="11900"/>
                  </a:cubicBezTo>
                  <a:lnTo>
                    <a:pt x="2892" y="9786"/>
                  </a:lnTo>
                  <a:cubicBezTo>
                    <a:pt x="2892" y="9786"/>
                    <a:pt x="0" y="15988"/>
                    <a:pt x="1858" y="15988"/>
                  </a:cubicBezTo>
                  <a:cubicBezTo>
                    <a:pt x="2444" y="15988"/>
                    <a:pt x="3503" y="15370"/>
                    <a:pt x="5274" y="13747"/>
                  </a:cubicBezTo>
                  <a:cubicBezTo>
                    <a:pt x="12661" y="6976"/>
                    <a:pt x="30258" y="2479"/>
                    <a:pt x="30258" y="2479"/>
                  </a:cubicBezTo>
                  <a:cubicBezTo>
                    <a:pt x="30258" y="2479"/>
                    <a:pt x="36510" y="0"/>
                    <a:pt x="29475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686;p51">
              <a:extLst>
                <a:ext uri="{FF2B5EF4-FFF2-40B4-BE49-F238E27FC236}">
                  <a16:creationId xmlns:a16="http://schemas.microsoft.com/office/drawing/2014/main" id="{C9DB3700-167C-77DF-F77F-39000703129E}"/>
                </a:ext>
              </a:extLst>
            </p:cNvPr>
            <p:cNvSpPr/>
            <p:nvPr/>
          </p:nvSpPr>
          <p:spPr>
            <a:xfrm>
              <a:off x="6103525" y="3951500"/>
              <a:ext cx="912950" cy="399700"/>
            </a:xfrm>
            <a:custGeom>
              <a:avLst/>
              <a:gdLst/>
              <a:ahLst/>
              <a:cxnLst/>
              <a:rect l="l" t="t" r="r" b="b"/>
              <a:pathLst>
                <a:path w="36518" h="15988" extrusionOk="0">
                  <a:moveTo>
                    <a:pt x="7035" y="0"/>
                  </a:moveTo>
                  <a:cubicBezTo>
                    <a:pt x="1" y="0"/>
                    <a:pt x="6266" y="2479"/>
                    <a:pt x="6266" y="2479"/>
                  </a:cubicBezTo>
                  <a:cubicBezTo>
                    <a:pt x="6266" y="2479"/>
                    <a:pt x="23862" y="6976"/>
                    <a:pt x="31249" y="13747"/>
                  </a:cubicBezTo>
                  <a:cubicBezTo>
                    <a:pt x="33020" y="15370"/>
                    <a:pt x="34078" y="15988"/>
                    <a:pt x="34663" y="15988"/>
                  </a:cubicBezTo>
                  <a:cubicBezTo>
                    <a:pt x="36517" y="15988"/>
                    <a:pt x="33618" y="9786"/>
                    <a:pt x="33618" y="9786"/>
                  </a:cubicBezTo>
                  <a:lnTo>
                    <a:pt x="32560" y="11900"/>
                  </a:lnTo>
                  <a:cubicBezTo>
                    <a:pt x="32560" y="11900"/>
                    <a:pt x="16824" y="285"/>
                    <a:pt x="8112" y="17"/>
                  </a:cubicBezTo>
                  <a:cubicBezTo>
                    <a:pt x="7723" y="6"/>
                    <a:pt x="7364" y="0"/>
                    <a:pt x="7035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87;p51">
              <a:extLst>
                <a:ext uri="{FF2B5EF4-FFF2-40B4-BE49-F238E27FC236}">
                  <a16:creationId xmlns:a16="http://schemas.microsoft.com/office/drawing/2014/main" id="{EA60AB99-344A-9E47-9FC2-8AF943F30A83}"/>
                </a:ext>
              </a:extLst>
            </p:cNvPr>
            <p:cNvSpPr/>
            <p:nvPr/>
          </p:nvSpPr>
          <p:spPr>
            <a:xfrm>
              <a:off x="7238350" y="2601725"/>
              <a:ext cx="136500" cy="321500"/>
            </a:xfrm>
            <a:custGeom>
              <a:avLst/>
              <a:gdLst/>
              <a:ahLst/>
              <a:cxnLst/>
              <a:rect l="l" t="t" r="r" b="b"/>
              <a:pathLst>
                <a:path w="5460" h="12860" extrusionOk="0">
                  <a:moveTo>
                    <a:pt x="5460" y="0"/>
                  </a:moveTo>
                  <a:cubicBezTo>
                    <a:pt x="2342" y="1017"/>
                    <a:pt x="67" y="5447"/>
                    <a:pt x="67" y="5447"/>
                  </a:cubicBezTo>
                  <a:cubicBezTo>
                    <a:pt x="0" y="10317"/>
                    <a:pt x="3961" y="12860"/>
                    <a:pt x="3961" y="12860"/>
                  </a:cubicBezTo>
                  <a:lnTo>
                    <a:pt x="5460" y="12860"/>
                  </a:lnTo>
                  <a:lnTo>
                    <a:pt x="5460" y="0"/>
                  </a:lnTo>
                  <a:close/>
                </a:path>
              </a:pathLst>
            </a:custGeom>
            <a:solidFill>
              <a:srgbClr val="D04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88;p51">
              <a:extLst>
                <a:ext uri="{FF2B5EF4-FFF2-40B4-BE49-F238E27FC236}">
                  <a16:creationId xmlns:a16="http://schemas.microsoft.com/office/drawing/2014/main" id="{53C057F7-A148-12A9-595F-0693B099935F}"/>
                </a:ext>
              </a:extLst>
            </p:cNvPr>
            <p:cNvSpPr/>
            <p:nvPr/>
          </p:nvSpPr>
          <p:spPr>
            <a:xfrm>
              <a:off x="4121100" y="2594725"/>
              <a:ext cx="494150" cy="328500"/>
            </a:xfrm>
            <a:custGeom>
              <a:avLst/>
              <a:gdLst/>
              <a:ahLst/>
              <a:cxnLst/>
              <a:rect l="l" t="t" r="r" b="b"/>
              <a:pathLst>
                <a:path w="19766" h="13140" extrusionOk="0">
                  <a:moveTo>
                    <a:pt x="8647" y="1"/>
                  </a:moveTo>
                  <a:cubicBezTo>
                    <a:pt x="5297" y="1"/>
                    <a:pt x="1901" y="66"/>
                    <a:pt x="1901" y="66"/>
                  </a:cubicBezTo>
                  <a:cubicBezTo>
                    <a:pt x="1901" y="66"/>
                    <a:pt x="1" y="147"/>
                    <a:pt x="1" y="3131"/>
                  </a:cubicBezTo>
                  <a:lnTo>
                    <a:pt x="1" y="10838"/>
                  </a:lnTo>
                  <a:cubicBezTo>
                    <a:pt x="1" y="10838"/>
                    <a:pt x="1" y="13140"/>
                    <a:pt x="1834" y="13140"/>
                  </a:cubicBezTo>
                  <a:lnTo>
                    <a:pt x="15818" y="13140"/>
                  </a:lnTo>
                  <a:cubicBezTo>
                    <a:pt x="15818" y="13140"/>
                    <a:pt x="19765" y="10597"/>
                    <a:pt x="19712" y="5727"/>
                  </a:cubicBezTo>
                  <a:cubicBezTo>
                    <a:pt x="19712" y="5727"/>
                    <a:pt x="16875" y="227"/>
                    <a:pt x="13208" y="66"/>
                  </a:cubicBezTo>
                  <a:cubicBezTo>
                    <a:pt x="11986" y="17"/>
                    <a:pt x="10323" y="1"/>
                    <a:pt x="8647" y="1"/>
                  </a:cubicBezTo>
                  <a:close/>
                </a:path>
              </a:pathLst>
            </a:custGeom>
            <a:solidFill>
              <a:srgbClr val="D04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89;p51">
              <a:extLst>
                <a:ext uri="{FF2B5EF4-FFF2-40B4-BE49-F238E27FC236}">
                  <a16:creationId xmlns:a16="http://schemas.microsoft.com/office/drawing/2014/main" id="{E311721D-1294-3B3D-ED3C-C3B3622B5257}"/>
                </a:ext>
              </a:extLst>
            </p:cNvPr>
            <p:cNvSpPr/>
            <p:nvPr/>
          </p:nvSpPr>
          <p:spPr>
            <a:xfrm>
              <a:off x="4364650" y="1850450"/>
              <a:ext cx="3010200" cy="2262075"/>
            </a:xfrm>
            <a:custGeom>
              <a:avLst/>
              <a:gdLst/>
              <a:ahLst/>
              <a:cxnLst/>
              <a:rect l="l" t="t" r="r" b="b"/>
              <a:pathLst>
                <a:path w="120408" h="90483" extrusionOk="0">
                  <a:moveTo>
                    <a:pt x="59350" y="0"/>
                  </a:moveTo>
                  <a:cubicBezTo>
                    <a:pt x="44129" y="0"/>
                    <a:pt x="34426" y="1785"/>
                    <a:pt x="30163" y="2017"/>
                  </a:cubicBezTo>
                  <a:cubicBezTo>
                    <a:pt x="22789" y="2432"/>
                    <a:pt x="21344" y="6607"/>
                    <a:pt x="21344" y="6607"/>
                  </a:cubicBezTo>
                  <a:lnTo>
                    <a:pt x="7253" y="38736"/>
                  </a:lnTo>
                  <a:cubicBezTo>
                    <a:pt x="603" y="39606"/>
                    <a:pt x="1" y="45775"/>
                    <a:pt x="1" y="47273"/>
                  </a:cubicBezTo>
                  <a:cubicBezTo>
                    <a:pt x="1" y="47273"/>
                    <a:pt x="1" y="76151"/>
                    <a:pt x="134" y="82841"/>
                  </a:cubicBezTo>
                  <a:cubicBezTo>
                    <a:pt x="268" y="89519"/>
                    <a:pt x="7481" y="90188"/>
                    <a:pt x="7481" y="90188"/>
                  </a:cubicBezTo>
                  <a:cubicBezTo>
                    <a:pt x="7481" y="90188"/>
                    <a:pt x="80616" y="90483"/>
                    <a:pt x="107066" y="90483"/>
                  </a:cubicBezTo>
                  <a:cubicBezTo>
                    <a:pt x="111474" y="90483"/>
                    <a:pt x="114585" y="90475"/>
                    <a:pt x="115845" y="90456"/>
                  </a:cubicBezTo>
                  <a:cubicBezTo>
                    <a:pt x="117732" y="90429"/>
                    <a:pt x="119230" y="90148"/>
                    <a:pt x="120408" y="89733"/>
                  </a:cubicBezTo>
                  <a:lnTo>
                    <a:pt x="120408" y="40890"/>
                  </a:lnTo>
                  <a:cubicBezTo>
                    <a:pt x="119097" y="39753"/>
                    <a:pt x="117959" y="39298"/>
                    <a:pt x="117959" y="39298"/>
                  </a:cubicBezTo>
                  <a:cubicBezTo>
                    <a:pt x="117959" y="39298"/>
                    <a:pt x="108164" y="14957"/>
                    <a:pt x="105742" y="9390"/>
                  </a:cubicBezTo>
                  <a:cubicBezTo>
                    <a:pt x="103549" y="4391"/>
                    <a:pt x="101867" y="4142"/>
                    <a:pt x="101553" y="4142"/>
                  </a:cubicBezTo>
                  <a:cubicBezTo>
                    <a:pt x="101518" y="4142"/>
                    <a:pt x="101500" y="4145"/>
                    <a:pt x="101500" y="4145"/>
                  </a:cubicBezTo>
                  <a:cubicBezTo>
                    <a:pt x="84494" y="950"/>
                    <a:pt x="70454" y="0"/>
                    <a:pt x="593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90;p51">
              <a:extLst>
                <a:ext uri="{FF2B5EF4-FFF2-40B4-BE49-F238E27FC236}">
                  <a16:creationId xmlns:a16="http://schemas.microsoft.com/office/drawing/2014/main" id="{F4552423-8080-BC31-74B7-F0999BD1B8D6}"/>
                </a:ext>
              </a:extLst>
            </p:cNvPr>
            <p:cNvSpPr/>
            <p:nvPr/>
          </p:nvSpPr>
          <p:spPr>
            <a:xfrm>
              <a:off x="4652700" y="1935800"/>
              <a:ext cx="2539850" cy="883725"/>
            </a:xfrm>
            <a:custGeom>
              <a:avLst/>
              <a:gdLst/>
              <a:ahLst/>
              <a:cxnLst/>
              <a:rect l="l" t="t" r="r" b="b"/>
              <a:pathLst>
                <a:path w="101594" h="35349" extrusionOk="0">
                  <a:moveTo>
                    <a:pt x="51179" y="0"/>
                  </a:moveTo>
                  <a:cubicBezTo>
                    <a:pt x="34066" y="0"/>
                    <a:pt x="19995" y="2081"/>
                    <a:pt x="17691" y="2403"/>
                  </a:cubicBezTo>
                  <a:cubicBezTo>
                    <a:pt x="14051" y="2912"/>
                    <a:pt x="13342" y="5334"/>
                    <a:pt x="13342" y="5334"/>
                  </a:cubicBezTo>
                  <a:lnTo>
                    <a:pt x="0" y="35349"/>
                  </a:lnTo>
                  <a:cubicBezTo>
                    <a:pt x="17797" y="34308"/>
                    <a:pt x="35080" y="33962"/>
                    <a:pt x="50193" y="33962"/>
                  </a:cubicBezTo>
                  <a:cubicBezTo>
                    <a:pt x="80158" y="33962"/>
                    <a:pt x="101593" y="35322"/>
                    <a:pt x="101593" y="35322"/>
                  </a:cubicBezTo>
                  <a:cubicBezTo>
                    <a:pt x="101593" y="35322"/>
                    <a:pt x="90232" y="9790"/>
                    <a:pt x="88238" y="6324"/>
                  </a:cubicBezTo>
                  <a:cubicBezTo>
                    <a:pt x="86231" y="2845"/>
                    <a:pt x="82297" y="2845"/>
                    <a:pt x="82297" y="2845"/>
                  </a:cubicBezTo>
                  <a:cubicBezTo>
                    <a:pt x="72035" y="699"/>
                    <a:pt x="61096" y="0"/>
                    <a:pt x="511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91;p51">
              <a:extLst>
                <a:ext uri="{FF2B5EF4-FFF2-40B4-BE49-F238E27FC236}">
                  <a16:creationId xmlns:a16="http://schemas.microsoft.com/office/drawing/2014/main" id="{A5779864-2F29-EB64-2553-F4AEEF91D569}"/>
                </a:ext>
              </a:extLst>
            </p:cNvPr>
            <p:cNvSpPr/>
            <p:nvPr/>
          </p:nvSpPr>
          <p:spPr>
            <a:xfrm>
              <a:off x="6836900" y="2428100"/>
              <a:ext cx="355650" cy="390750"/>
            </a:xfrm>
            <a:custGeom>
              <a:avLst/>
              <a:gdLst/>
              <a:ahLst/>
              <a:cxnLst/>
              <a:rect l="l" t="t" r="r" b="b"/>
              <a:pathLst>
                <a:path w="14226" h="15630" extrusionOk="0">
                  <a:moveTo>
                    <a:pt x="7200" y="0"/>
                  </a:moveTo>
                  <a:cubicBezTo>
                    <a:pt x="5674" y="4711"/>
                    <a:pt x="3386" y="9796"/>
                    <a:pt x="0" y="14961"/>
                  </a:cubicBezTo>
                  <a:cubicBezTo>
                    <a:pt x="8966" y="15295"/>
                    <a:pt x="14225" y="15630"/>
                    <a:pt x="14225" y="15630"/>
                  </a:cubicBezTo>
                  <a:cubicBezTo>
                    <a:pt x="14225" y="15630"/>
                    <a:pt x="10679" y="7641"/>
                    <a:pt x="7200" y="0"/>
                  </a:cubicBezTo>
                  <a:close/>
                </a:path>
              </a:pathLst>
            </a:custGeom>
            <a:solidFill>
              <a:srgbClr val="F9D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92;p51">
              <a:extLst>
                <a:ext uri="{FF2B5EF4-FFF2-40B4-BE49-F238E27FC236}">
                  <a16:creationId xmlns:a16="http://schemas.microsoft.com/office/drawing/2014/main" id="{475D2B7C-EECC-9A32-4DD7-C62F0AF522A2}"/>
                </a:ext>
              </a:extLst>
            </p:cNvPr>
            <p:cNvSpPr/>
            <p:nvPr/>
          </p:nvSpPr>
          <p:spPr>
            <a:xfrm>
              <a:off x="4810925" y="1935825"/>
              <a:ext cx="1281650" cy="875000"/>
            </a:xfrm>
            <a:custGeom>
              <a:avLst/>
              <a:gdLst/>
              <a:ahLst/>
              <a:cxnLst/>
              <a:rect l="l" t="t" r="r" b="b"/>
              <a:pathLst>
                <a:path w="51266" h="35000" extrusionOk="0">
                  <a:moveTo>
                    <a:pt x="44966" y="0"/>
                  </a:moveTo>
                  <a:cubicBezTo>
                    <a:pt x="42687" y="0"/>
                    <a:pt x="40461" y="38"/>
                    <a:pt x="38312" y="101"/>
                  </a:cubicBezTo>
                  <a:cubicBezTo>
                    <a:pt x="28691" y="11649"/>
                    <a:pt x="25345" y="24428"/>
                    <a:pt x="24368" y="34157"/>
                  </a:cubicBezTo>
                  <a:cubicBezTo>
                    <a:pt x="29039" y="34063"/>
                    <a:pt x="33588" y="33996"/>
                    <a:pt x="37978" y="33983"/>
                  </a:cubicBezTo>
                  <a:cubicBezTo>
                    <a:pt x="39316" y="19932"/>
                    <a:pt x="45699" y="8049"/>
                    <a:pt x="51265" y="101"/>
                  </a:cubicBezTo>
                  <a:cubicBezTo>
                    <a:pt x="49135" y="31"/>
                    <a:pt x="47029" y="0"/>
                    <a:pt x="44966" y="0"/>
                  </a:cubicBezTo>
                  <a:close/>
                  <a:moveTo>
                    <a:pt x="32839" y="328"/>
                  </a:moveTo>
                  <a:lnTo>
                    <a:pt x="32839" y="328"/>
                  </a:lnTo>
                  <a:cubicBezTo>
                    <a:pt x="26898" y="636"/>
                    <a:pt x="21746" y="1131"/>
                    <a:pt x="17959" y="1559"/>
                  </a:cubicBezTo>
                  <a:cubicBezTo>
                    <a:pt x="17838" y="15222"/>
                    <a:pt x="7749" y="27546"/>
                    <a:pt x="1" y="35000"/>
                  </a:cubicBezTo>
                  <a:cubicBezTo>
                    <a:pt x="6959" y="34652"/>
                    <a:pt x="13810" y="34411"/>
                    <a:pt x="20448" y="34237"/>
                  </a:cubicBezTo>
                  <a:cubicBezTo>
                    <a:pt x="20943" y="19491"/>
                    <a:pt x="28182" y="6925"/>
                    <a:pt x="32839" y="328"/>
                  </a:cubicBezTo>
                  <a:close/>
                </a:path>
              </a:pathLst>
            </a:custGeom>
            <a:solidFill>
              <a:srgbClr val="F9D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93;p51">
              <a:extLst>
                <a:ext uri="{FF2B5EF4-FFF2-40B4-BE49-F238E27FC236}">
                  <a16:creationId xmlns:a16="http://schemas.microsoft.com/office/drawing/2014/main" id="{EDDED2DC-8ABE-D0CA-78DF-C5419501ED97}"/>
                </a:ext>
              </a:extLst>
            </p:cNvPr>
            <p:cNvSpPr/>
            <p:nvPr/>
          </p:nvSpPr>
          <p:spPr>
            <a:xfrm>
              <a:off x="4268650" y="3581050"/>
              <a:ext cx="3106200" cy="555425"/>
            </a:xfrm>
            <a:custGeom>
              <a:avLst/>
              <a:gdLst/>
              <a:ahLst/>
              <a:cxnLst/>
              <a:rect l="l" t="t" r="r" b="b"/>
              <a:pathLst>
                <a:path w="124248" h="22217" extrusionOk="0">
                  <a:moveTo>
                    <a:pt x="8671" y="0"/>
                  </a:moveTo>
                  <a:cubicBezTo>
                    <a:pt x="713" y="0"/>
                    <a:pt x="535" y="3956"/>
                    <a:pt x="535" y="3956"/>
                  </a:cubicBezTo>
                  <a:cubicBezTo>
                    <a:pt x="535" y="3956"/>
                    <a:pt x="0" y="8158"/>
                    <a:pt x="80" y="15036"/>
                  </a:cubicBezTo>
                  <a:cubicBezTo>
                    <a:pt x="157" y="21583"/>
                    <a:pt x="2767" y="21740"/>
                    <a:pt x="3018" y="21740"/>
                  </a:cubicBezTo>
                  <a:cubicBezTo>
                    <a:pt x="3031" y="21740"/>
                    <a:pt x="3038" y="21740"/>
                    <a:pt x="3038" y="21740"/>
                  </a:cubicBezTo>
                  <a:cubicBezTo>
                    <a:pt x="3038" y="21740"/>
                    <a:pt x="77223" y="22216"/>
                    <a:pt x="110948" y="22216"/>
                  </a:cubicBezTo>
                  <a:cubicBezTo>
                    <a:pt x="116798" y="22216"/>
                    <a:pt x="121431" y="22202"/>
                    <a:pt x="124248" y="22168"/>
                  </a:cubicBezTo>
                  <a:lnTo>
                    <a:pt x="124248" y="22"/>
                  </a:lnTo>
                  <a:lnTo>
                    <a:pt x="35247" y="22"/>
                  </a:lnTo>
                  <a:cubicBezTo>
                    <a:pt x="35247" y="22"/>
                    <a:pt x="27882" y="101"/>
                    <a:pt x="20376" y="101"/>
                  </a:cubicBezTo>
                  <a:cubicBezTo>
                    <a:pt x="16355" y="101"/>
                    <a:pt x="12293" y="78"/>
                    <a:pt x="9300" y="8"/>
                  </a:cubicBezTo>
                  <a:cubicBezTo>
                    <a:pt x="9085" y="3"/>
                    <a:pt x="8875" y="0"/>
                    <a:pt x="8671" y="0"/>
                  </a:cubicBezTo>
                  <a:close/>
                </a:path>
              </a:pathLst>
            </a:custGeom>
            <a:solidFill>
              <a:srgbClr val="D04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94;p51">
              <a:extLst>
                <a:ext uri="{FF2B5EF4-FFF2-40B4-BE49-F238E27FC236}">
                  <a16:creationId xmlns:a16="http://schemas.microsoft.com/office/drawing/2014/main" id="{BEA94046-919F-477C-7D96-CD3ABA55656C}"/>
                </a:ext>
              </a:extLst>
            </p:cNvPr>
            <p:cNvSpPr/>
            <p:nvPr/>
          </p:nvSpPr>
          <p:spPr>
            <a:xfrm>
              <a:off x="4652700" y="1935800"/>
              <a:ext cx="2539850" cy="883725"/>
            </a:xfrm>
            <a:custGeom>
              <a:avLst/>
              <a:gdLst/>
              <a:ahLst/>
              <a:cxnLst/>
              <a:rect l="l" t="t" r="r" b="b"/>
              <a:pathLst>
                <a:path w="101594" h="35349" extrusionOk="0">
                  <a:moveTo>
                    <a:pt x="51179" y="0"/>
                  </a:moveTo>
                  <a:cubicBezTo>
                    <a:pt x="34066" y="0"/>
                    <a:pt x="19995" y="2081"/>
                    <a:pt x="17691" y="2403"/>
                  </a:cubicBezTo>
                  <a:cubicBezTo>
                    <a:pt x="14051" y="2912"/>
                    <a:pt x="13342" y="5334"/>
                    <a:pt x="13342" y="5334"/>
                  </a:cubicBezTo>
                  <a:lnTo>
                    <a:pt x="0" y="35349"/>
                  </a:lnTo>
                  <a:cubicBezTo>
                    <a:pt x="709" y="35309"/>
                    <a:pt x="1405" y="35268"/>
                    <a:pt x="2101" y="35228"/>
                  </a:cubicBezTo>
                  <a:lnTo>
                    <a:pt x="13930" y="7074"/>
                  </a:lnTo>
                  <a:cubicBezTo>
                    <a:pt x="13930" y="7074"/>
                    <a:pt x="14626" y="4558"/>
                    <a:pt x="18199" y="4023"/>
                  </a:cubicBezTo>
                  <a:cubicBezTo>
                    <a:pt x="20471" y="3692"/>
                    <a:pt x="34341" y="1525"/>
                    <a:pt x="51200" y="1525"/>
                  </a:cubicBezTo>
                  <a:cubicBezTo>
                    <a:pt x="60955" y="1525"/>
                    <a:pt x="71712" y="2251"/>
                    <a:pt x="81802" y="4478"/>
                  </a:cubicBezTo>
                  <a:cubicBezTo>
                    <a:pt x="81802" y="4478"/>
                    <a:pt x="85682" y="4491"/>
                    <a:pt x="87649" y="8104"/>
                  </a:cubicBezTo>
                  <a:cubicBezTo>
                    <a:pt x="89202" y="10954"/>
                    <a:pt x="96495" y="28096"/>
                    <a:pt x="99506" y="35202"/>
                  </a:cubicBezTo>
                  <a:cubicBezTo>
                    <a:pt x="100870" y="35268"/>
                    <a:pt x="101593" y="35322"/>
                    <a:pt x="101593" y="35322"/>
                  </a:cubicBezTo>
                  <a:cubicBezTo>
                    <a:pt x="101593" y="35322"/>
                    <a:pt x="90232" y="9790"/>
                    <a:pt x="88238" y="6324"/>
                  </a:cubicBezTo>
                  <a:cubicBezTo>
                    <a:pt x="86231" y="2845"/>
                    <a:pt x="82297" y="2845"/>
                    <a:pt x="82297" y="2845"/>
                  </a:cubicBezTo>
                  <a:cubicBezTo>
                    <a:pt x="72035" y="699"/>
                    <a:pt x="61096" y="0"/>
                    <a:pt x="51179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95;p51">
              <a:extLst>
                <a:ext uri="{FF2B5EF4-FFF2-40B4-BE49-F238E27FC236}">
                  <a16:creationId xmlns:a16="http://schemas.microsoft.com/office/drawing/2014/main" id="{507D11C6-E406-D988-7F8F-EAD9F2B38EFD}"/>
                </a:ext>
              </a:extLst>
            </p:cNvPr>
            <p:cNvSpPr/>
            <p:nvPr/>
          </p:nvSpPr>
          <p:spPr>
            <a:xfrm>
              <a:off x="4664400" y="3732975"/>
              <a:ext cx="2500375" cy="248400"/>
            </a:xfrm>
            <a:custGeom>
              <a:avLst/>
              <a:gdLst/>
              <a:ahLst/>
              <a:cxnLst/>
              <a:rect l="l" t="t" r="r" b="b"/>
              <a:pathLst>
                <a:path w="100015" h="9936" extrusionOk="0">
                  <a:moveTo>
                    <a:pt x="92415" y="1"/>
                  </a:moveTo>
                  <a:cubicBezTo>
                    <a:pt x="91710" y="1"/>
                    <a:pt x="91249" y="47"/>
                    <a:pt x="91249" y="47"/>
                  </a:cubicBezTo>
                  <a:lnTo>
                    <a:pt x="5714" y="47"/>
                  </a:lnTo>
                  <a:cubicBezTo>
                    <a:pt x="5714" y="47"/>
                    <a:pt x="1" y="100"/>
                    <a:pt x="134" y="5065"/>
                  </a:cubicBezTo>
                  <a:cubicBezTo>
                    <a:pt x="276" y="9849"/>
                    <a:pt x="5388" y="9936"/>
                    <a:pt x="5760" y="9936"/>
                  </a:cubicBezTo>
                  <a:cubicBezTo>
                    <a:pt x="5774" y="9936"/>
                    <a:pt x="5781" y="9936"/>
                    <a:pt x="5781" y="9936"/>
                  </a:cubicBezTo>
                  <a:lnTo>
                    <a:pt x="92949" y="9936"/>
                  </a:lnTo>
                  <a:cubicBezTo>
                    <a:pt x="92949" y="9936"/>
                    <a:pt x="100014" y="9695"/>
                    <a:pt x="99693" y="4463"/>
                  </a:cubicBezTo>
                  <a:cubicBezTo>
                    <a:pt x="99459" y="475"/>
                    <a:pt x="94676" y="1"/>
                    <a:pt x="924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96;p51">
              <a:extLst>
                <a:ext uri="{FF2B5EF4-FFF2-40B4-BE49-F238E27FC236}">
                  <a16:creationId xmlns:a16="http://schemas.microsoft.com/office/drawing/2014/main" id="{588FB31D-5708-6B5E-F1D8-689C7E5A2058}"/>
                </a:ext>
              </a:extLst>
            </p:cNvPr>
            <p:cNvSpPr/>
            <p:nvPr/>
          </p:nvSpPr>
          <p:spPr>
            <a:xfrm>
              <a:off x="5193650" y="3195050"/>
              <a:ext cx="1440200" cy="248075"/>
            </a:xfrm>
            <a:custGeom>
              <a:avLst/>
              <a:gdLst/>
              <a:ahLst/>
              <a:cxnLst/>
              <a:rect l="l" t="t" r="r" b="b"/>
              <a:pathLst>
                <a:path w="57608" h="9923" extrusionOk="0">
                  <a:moveTo>
                    <a:pt x="53234" y="0"/>
                  </a:moveTo>
                  <a:cubicBezTo>
                    <a:pt x="52828" y="0"/>
                    <a:pt x="52563" y="46"/>
                    <a:pt x="52563" y="46"/>
                  </a:cubicBezTo>
                  <a:lnTo>
                    <a:pt x="3292" y="46"/>
                  </a:lnTo>
                  <a:cubicBezTo>
                    <a:pt x="3292" y="46"/>
                    <a:pt x="0" y="86"/>
                    <a:pt x="67" y="5064"/>
                  </a:cubicBezTo>
                  <a:cubicBezTo>
                    <a:pt x="144" y="9824"/>
                    <a:pt x="3062" y="9922"/>
                    <a:pt x="3303" y="9922"/>
                  </a:cubicBezTo>
                  <a:cubicBezTo>
                    <a:pt x="3313" y="9922"/>
                    <a:pt x="3319" y="9922"/>
                    <a:pt x="3319" y="9922"/>
                  </a:cubicBezTo>
                  <a:lnTo>
                    <a:pt x="53540" y="9922"/>
                  </a:lnTo>
                  <a:cubicBezTo>
                    <a:pt x="53540" y="9922"/>
                    <a:pt x="57608" y="9694"/>
                    <a:pt x="57420" y="4462"/>
                  </a:cubicBezTo>
                  <a:cubicBezTo>
                    <a:pt x="57288" y="474"/>
                    <a:pt x="54536" y="0"/>
                    <a:pt x="53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97;p51">
              <a:extLst>
                <a:ext uri="{FF2B5EF4-FFF2-40B4-BE49-F238E27FC236}">
                  <a16:creationId xmlns:a16="http://schemas.microsoft.com/office/drawing/2014/main" id="{49154AB6-2205-A775-5859-47F86787D6B6}"/>
                </a:ext>
              </a:extLst>
            </p:cNvPr>
            <p:cNvSpPr/>
            <p:nvPr/>
          </p:nvSpPr>
          <p:spPr>
            <a:xfrm>
              <a:off x="4352600" y="3736475"/>
              <a:ext cx="241250" cy="241225"/>
            </a:xfrm>
            <a:custGeom>
              <a:avLst/>
              <a:gdLst/>
              <a:ahLst/>
              <a:cxnLst/>
              <a:rect l="l" t="t" r="r" b="b"/>
              <a:pathLst>
                <a:path w="9650" h="9649" extrusionOk="0">
                  <a:moveTo>
                    <a:pt x="4818" y="0"/>
                  </a:moveTo>
                  <a:cubicBezTo>
                    <a:pt x="2155" y="0"/>
                    <a:pt x="1" y="2168"/>
                    <a:pt x="1" y="4831"/>
                  </a:cubicBezTo>
                  <a:cubicBezTo>
                    <a:pt x="1" y="7494"/>
                    <a:pt x="2155" y="9649"/>
                    <a:pt x="4818" y="9649"/>
                  </a:cubicBezTo>
                  <a:cubicBezTo>
                    <a:pt x="7481" y="9649"/>
                    <a:pt x="9649" y="7494"/>
                    <a:pt x="9649" y="4831"/>
                  </a:cubicBezTo>
                  <a:cubicBezTo>
                    <a:pt x="9649" y="2168"/>
                    <a:pt x="7481" y="0"/>
                    <a:pt x="48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98;p51">
              <a:extLst>
                <a:ext uri="{FF2B5EF4-FFF2-40B4-BE49-F238E27FC236}">
                  <a16:creationId xmlns:a16="http://schemas.microsoft.com/office/drawing/2014/main" id="{801261CE-F951-4ACC-8534-8367B36951FC}"/>
                </a:ext>
              </a:extLst>
            </p:cNvPr>
            <p:cNvSpPr/>
            <p:nvPr/>
          </p:nvSpPr>
          <p:spPr>
            <a:xfrm>
              <a:off x="4636625" y="3029925"/>
              <a:ext cx="481100" cy="481100"/>
            </a:xfrm>
            <a:custGeom>
              <a:avLst/>
              <a:gdLst/>
              <a:ahLst/>
              <a:cxnLst/>
              <a:rect l="l" t="t" r="r" b="b"/>
              <a:pathLst>
                <a:path w="19244" h="19244" extrusionOk="0">
                  <a:moveTo>
                    <a:pt x="9622" y="1"/>
                  </a:moveTo>
                  <a:cubicBezTo>
                    <a:pt x="4310" y="1"/>
                    <a:pt x="1" y="4310"/>
                    <a:pt x="1" y="9622"/>
                  </a:cubicBezTo>
                  <a:cubicBezTo>
                    <a:pt x="1" y="14934"/>
                    <a:pt x="4310" y="19243"/>
                    <a:pt x="9622" y="19243"/>
                  </a:cubicBezTo>
                  <a:cubicBezTo>
                    <a:pt x="14935" y="19243"/>
                    <a:pt x="19244" y="14934"/>
                    <a:pt x="19244" y="9622"/>
                  </a:cubicBezTo>
                  <a:cubicBezTo>
                    <a:pt x="19244" y="4310"/>
                    <a:pt x="14935" y="1"/>
                    <a:pt x="9622" y="1"/>
                  </a:cubicBezTo>
                  <a:close/>
                </a:path>
              </a:pathLst>
            </a:custGeom>
            <a:solidFill>
              <a:srgbClr val="D04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99;p51">
              <a:extLst>
                <a:ext uri="{FF2B5EF4-FFF2-40B4-BE49-F238E27FC236}">
                  <a16:creationId xmlns:a16="http://schemas.microsoft.com/office/drawing/2014/main" id="{D15B12F2-5A23-AE3A-1ADE-834C826A3C03}"/>
                </a:ext>
              </a:extLst>
            </p:cNvPr>
            <p:cNvSpPr/>
            <p:nvPr/>
          </p:nvSpPr>
          <p:spPr>
            <a:xfrm>
              <a:off x="4610200" y="2986100"/>
              <a:ext cx="463700" cy="463375"/>
            </a:xfrm>
            <a:custGeom>
              <a:avLst/>
              <a:gdLst/>
              <a:ahLst/>
              <a:cxnLst/>
              <a:rect l="l" t="t" r="r" b="b"/>
              <a:pathLst>
                <a:path w="18548" h="18535" extrusionOk="0">
                  <a:moveTo>
                    <a:pt x="9274" y="1"/>
                  </a:moveTo>
                  <a:cubicBezTo>
                    <a:pt x="4149" y="1"/>
                    <a:pt x="1" y="4149"/>
                    <a:pt x="1" y="9274"/>
                  </a:cubicBezTo>
                  <a:cubicBezTo>
                    <a:pt x="1" y="14386"/>
                    <a:pt x="4149" y="18534"/>
                    <a:pt x="9274" y="18534"/>
                  </a:cubicBezTo>
                  <a:cubicBezTo>
                    <a:pt x="14399" y="18534"/>
                    <a:pt x="18548" y="14386"/>
                    <a:pt x="18548" y="9274"/>
                  </a:cubicBezTo>
                  <a:cubicBezTo>
                    <a:pt x="18548" y="4149"/>
                    <a:pt x="14399" y="1"/>
                    <a:pt x="927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00;p51">
              <a:extLst>
                <a:ext uri="{FF2B5EF4-FFF2-40B4-BE49-F238E27FC236}">
                  <a16:creationId xmlns:a16="http://schemas.microsoft.com/office/drawing/2014/main" id="{173D50EA-854E-3190-4E1A-9D657FD1A484}"/>
                </a:ext>
              </a:extLst>
            </p:cNvPr>
            <p:cNvSpPr/>
            <p:nvPr/>
          </p:nvSpPr>
          <p:spPr>
            <a:xfrm>
              <a:off x="6833550" y="3029925"/>
              <a:ext cx="481100" cy="481100"/>
            </a:xfrm>
            <a:custGeom>
              <a:avLst/>
              <a:gdLst/>
              <a:ahLst/>
              <a:cxnLst/>
              <a:rect l="l" t="t" r="r" b="b"/>
              <a:pathLst>
                <a:path w="19244" h="19244" extrusionOk="0">
                  <a:moveTo>
                    <a:pt x="9622" y="1"/>
                  </a:moveTo>
                  <a:cubicBezTo>
                    <a:pt x="4309" y="1"/>
                    <a:pt x="1" y="4310"/>
                    <a:pt x="1" y="9622"/>
                  </a:cubicBezTo>
                  <a:cubicBezTo>
                    <a:pt x="1" y="14934"/>
                    <a:pt x="4309" y="19243"/>
                    <a:pt x="9622" y="19243"/>
                  </a:cubicBezTo>
                  <a:cubicBezTo>
                    <a:pt x="14934" y="19243"/>
                    <a:pt x="19243" y="14934"/>
                    <a:pt x="19243" y="9622"/>
                  </a:cubicBezTo>
                  <a:cubicBezTo>
                    <a:pt x="19243" y="4310"/>
                    <a:pt x="14934" y="1"/>
                    <a:pt x="9622" y="1"/>
                  </a:cubicBezTo>
                  <a:close/>
                </a:path>
              </a:pathLst>
            </a:custGeom>
            <a:solidFill>
              <a:srgbClr val="D04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01;p51">
              <a:extLst>
                <a:ext uri="{FF2B5EF4-FFF2-40B4-BE49-F238E27FC236}">
                  <a16:creationId xmlns:a16="http://schemas.microsoft.com/office/drawing/2014/main" id="{4068E1BD-703C-7C17-9E1C-A30F8189CE90}"/>
                </a:ext>
              </a:extLst>
            </p:cNvPr>
            <p:cNvSpPr/>
            <p:nvPr/>
          </p:nvSpPr>
          <p:spPr>
            <a:xfrm>
              <a:off x="6780025" y="2986100"/>
              <a:ext cx="463375" cy="463375"/>
            </a:xfrm>
            <a:custGeom>
              <a:avLst/>
              <a:gdLst/>
              <a:ahLst/>
              <a:cxnLst/>
              <a:rect l="l" t="t" r="r" b="b"/>
              <a:pathLst>
                <a:path w="18535" h="18535" extrusionOk="0">
                  <a:moveTo>
                    <a:pt x="9261" y="1"/>
                  </a:moveTo>
                  <a:cubicBezTo>
                    <a:pt x="4149" y="1"/>
                    <a:pt x="1" y="4149"/>
                    <a:pt x="1" y="9274"/>
                  </a:cubicBezTo>
                  <a:cubicBezTo>
                    <a:pt x="1" y="14386"/>
                    <a:pt x="4149" y="18534"/>
                    <a:pt x="9261" y="18534"/>
                  </a:cubicBezTo>
                  <a:cubicBezTo>
                    <a:pt x="14386" y="18534"/>
                    <a:pt x="18534" y="14386"/>
                    <a:pt x="18534" y="9274"/>
                  </a:cubicBezTo>
                  <a:cubicBezTo>
                    <a:pt x="18534" y="4149"/>
                    <a:pt x="14386" y="1"/>
                    <a:pt x="92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02;p51">
              <a:extLst>
                <a:ext uri="{FF2B5EF4-FFF2-40B4-BE49-F238E27FC236}">
                  <a16:creationId xmlns:a16="http://schemas.microsoft.com/office/drawing/2014/main" id="{AC33A9F4-F84C-49AC-76F3-FF3C023F2557}"/>
                </a:ext>
              </a:extLst>
            </p:cNvPr>
            <p:cNvSpPr/>
            <p:nvPr/>
          </p:nvSpPr>
          <p:spPr>
            <a:xfrm>
              <a:off x="6805450" y="3012525"/>
              <a:ext cx="412850" cy="411850"/>
            </a:xfrm>
            <a:custGeom>
              <a:avLst/>
              <a:gdLst/>
              <a:ahLst/>
              <a:cxnLst/>
              <a:rect l="l" t="t" r="r" b="b"/>
              <a:pathLst>
                <a:path w="16514" h="16474" extrusionOk="0">
                  <a:moveTo>
                    <a:pt x="9113" y="1"/>
                  </a:moveTo>
                  <a:lnTo>
                    <a:pt x="9113" y="1"/>
                  </a:lnTo>
                  <a:cubicBezTo>
                    <a:pt x="11830" y="964"/>
                    <a:pt x="13784" y="3560"/>
                    <a:pt x="13784" y="6611"/>
                  </a:cubicBezTo>
                  <a:cubicBezTo>
                    <a:pt x="13784" y="10492"/>
                    <a:pt x="10639" y="13637"/>
                    <a:pt x="6772" y="13637"/>
                  </a:cubicBezTo>
                  <a:cubicBezTo>
                    <a:pt x="3533" y="13637"/>
                    <a:pt x="803" y="11429"/>
                    <a:pt x="1" y="8445"/>
                  </a:cubicBezTo>
                  <a:lnTo>
                    <a:pt x="1" y="8445"/>
                  </a:lnTo>
                  <a:cubicBezTo>
                    <a:pt x="121" y="12901"/>
                    <a:pt x="3761" y="16474"/>
                    <a:pt x="8244" y="16474"/>
                  </a:cubicBezTo>
                  <a:cubicBezTo>
                    <a:pt x="12807" y="16474"/>
                    <a:pt x="16513" y="12780"/>
                    <a:pt x="16513" y="8217"/>
                  </a:cubicBezTo>
                  <a:cubicBezTo>
                    <a:pt x="16513" y="3948"/>
                    <a:pt x="13275" y="429"/>
                    <a:pt x="9113" y="1"/>
                  </a:cubicBezTo>
                  <a:close/>
                </a:path>
              </a:pathLst>
            </a:custGeom>
            <a:solidFill>
              <a:srgbClr val="F9D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03;p51">
              <a:extLst>
                <a:ext uri="{FF2B5EF4-FFF2-40B4-BE49-F238E27FC236}">
                  <a16:creationId xmlns:a16="http://schemas.microsoft.com/office/drawing/2014/main" id="{5EEA84A9-8AFE-0901-22A2-E38129584491}"/>
                </a:ext>
              </a:extLst>
            </p:cNvPr>
            <p:cNvSpPr/>
            <p:nvPr/>
          </p:nvSpPr>
          <p:spPr>
            <a:xfrm>
              <a:off x="4631275" y="3012525"/>
              <a:ext cx="412850" cy="411850"/>
            </a:xfrm>
            <a:custGeom>
              <a:avLst/>
              <a:gdLst/>
              <a:ahLst/>
              <a:cxnLst/>
              <a:rect l="l" t="t" r="r" b="b"/>
              <a:pathLst>
                <a:path w="16514" h="16474" extrusionOk="0">
                  <a:moveTo>
                    <a:pt x="9127" y="1"/>
                  </a:moveTo>
                  <a:cubicBezTo>
                    <a:pt x="11843" y="964"/>
                    <a:pt x="13797" y="3560"/>
                    <a:pt x="13797" y="6611"/>
                  </a:cubicBezTo>
                  <a:cubicBezTo>
                    <a:pt x="13797" y="10492"/>
                    <a:pt x="10652" y="13637"/>
                    <a:pt x="6772" y="13637"/>
                  </a:cubicBezTo>
                  <a:cubicBezTo>
                    <a:pt x="3533" y="13637"/>
                    <a:pt x="804" y="11429"/>
                    <a:pt x="1" y="8445"/>
                  </a:cubicBezTo>
                  <a:lnTo>
                    <a:pt x="1" y="8445"/>
                  </a:lnTo>
                  <a:cubicBezTo>
                    <a:pt x="121" y="12901"/>
                    <a:pt x="3774" y="16474"/>
                    <a:pt x="8257" y="16474"/>
                  </a:cubicBezTo>
                  <a:cubicBezTo>
                    <a:pt x="12820" y="16474"/>
                    <a:pt x="16514" y="12780"/>
                    <a:pt x="16514" y="8217"/>
                  </a:cubicBezTo>
                  <a:cubicBezTo>
                    <a:pt x="16514" y="3948"/>
                    <a:pt x="13275" y="429"/>
                    <a:pt x="9127" y="1"/>
                  </a:cubicBezTo>
                  <a:close/>
                </a:path>
              </a:pathLst>
            </a:custGeom>
            <a:solidFill>
              <a:srgbClr val="F9D8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04;p51">
              <a:extLst>
                <a:ext uri="{FF2B5EF4-FFF2-40B4-BE49-F238E27FC236}">
                  <a16:creationId xmlns:a16="http://schemas.microsoft.com/office/drawing/2014/main" id="{49BE7A17-2E5C-025D-10B8-C6BDA87BBEE4}"/>
                </a:ext>
              </a:extLst>
            </p:cNvPr>
            <p:cNvSpPr/>
            <p:nvPr/>
          </p:nvSpPr>
          <p:spPr>
            <a:xfrm>
              <a:off x="4938725" y="2800675"/>
              <a:ext cx="1834300" cy="369600"/>
            </a:xfrm>
            <a:custGeom>
              <a:avLst/>
              <a:gdLst/>
              <a:ahLst/>
              <a:cxnLst/>
              <a:rect l="l" t="t" r="r" b="b"/>
              <a:pathLst>
                <a:path w="73372" h="14784" extrusionOk="0">
                  <a:moveTo>
                    <a:pt x="46279" y="1"/>
                  </a:moveTo>
                  <a:cubicBezTo>
                    <a:pt x="30961" y="1"/>
                    <a:pt x="13212" y="684"/>
                    <a:pt x="5781" y="821"/>
                  </a:cubicBezTo>
                  <a:cubicBezTo>
                    <a:pt x="0" y="941"/>
                    <a:pt x="7119" y="14055"/>
                    <a:pt x="10558" y="14323"/>
                  </a:cubicBezTo>
                  <a:cubicBezTo>
                    <a:pt x="13984" y="14590"/>
                    <a:pt x="51988" y="14604"/>
                    <a:pt x="59374" y="14778"/>
                  </a:cubicBezTo>
                  <a:cubicBezTo>
                    <a:pt x="59537" y="14781"/>
                    <a:pt x="59697" y="14783"/>
                    <a:pt x="59855" y="14783"/>
                  </a:cubicBezTo>
                  <a:cubicBezTo>
                    <a:pt x="66848" y="14783"/>
                    <a:pt x="68802" y="11031"/>
                    <a:pt x="72100" y="5691"/>
                  </a:cubicBezTo>
                  <a:cubicBezTo>
                    <a:pt x="73372" y="3644"/>
                    <a:pt x="72435" y="1864"/>
                    <a:pt x="69946" y="1289"/>
                  </a:cubicBezTo>
                  <a:cubicBezTo>
                    <a:pt x="65696" y="307"/>
                    <a:pt x="56532" y="1"/>
                    <a:pt x="46279" y="1"/>
                  </a:cubicBezTo>
                  <a:close/>
                </a:path>
              </a:pathLst>
            </a:custGeom>
            <a:solidFill>
              <a:srgbClr val="F17F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5694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DFE0D-23B6-DC1E-7B91-13AA0EFD2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249" y="-122"/>
            <a:ext cx="4208106" cy="6857999"/>
          </a:xfrm>
        </p:spPr>
        <p:txBody>
          <a:bodyPr>
            <a:normAutofit/>
          </a:bodyPr>
          <a:lstStyle/>
          <a:p>
            <a:r>
              <a:rPr lang="sr-Latn-RS" sz="2400" dirty="0"/>
              <a:t>economical (to operate)</a:t>
            </a:r>
          </a:p>
          <a:p>
            <a:r>
              <a:rPr lang="sr-Latn-RS" sz="2400" dirty="0"/>
              <a:t>conventional</a:t>
            </a:r>
          </a:p>
          <a:p>
            <a:r>
              <a:rPr lang="sr-Latn-RS" sz="2400" dirty="0"/>
              <a:t>urban areas</a:t>
            </a:r>
          </a:p>
          <a:p>
            <a:r>
              <a:rPr lang="sr-Latn-RS" sz="2400" dirty="0"/>
              <a:t>quest</a:t>
            </a:r>
          </a:p>
          <a:p>
            <a:r>
              <a:rPr lang="sr-Latn-RS" sz="2400" dirty="0"/>
              <a:t>pollution-free</a:t>
            </a:r>
          </a:p>
          <a:p>
            <a:r>
              <a:rPr lang="sr-Latn-RS" sz="2400" dirty="0"/>
              <a:t>power sources</a:t>
            </a:r>
          </a:p>
          <a:p>
            <a:r>
              <a:rPr lang="sr-Latn-RS" sz="2400" dirty="0"/>
              <a:t>electricity</a:t>
            </a:r>
          </a:p>
          <a:p>
            <a:r>
              <a:rPr lang="sr-Latn-RS" sz="2400" dirty="0"/>
              <a:t>widespread use</a:t>
            </a:r>
          </a:p>
          <a:p>
            <a:r>
              <a:rPr lang="sr-Latn-RS" sz="2400" dirty="0"/>
              <a:t>batteries</a:t>
            </a:r>
          </a:p>
          <a:p>
            <a:r>
              <a:rPr lang="sr-Latn-RS" sz="2400" dirty="0"/>
              <a:t>power supply</a:t>
            </a:r>
          </a:p>
          <a:p>
            <a:r>
              <a:rPr lang="sr-Latn-RS" sz="2400" dirty="0"/>
              <a:t>emergency situations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AA8B81-B252-5EA1-0886-0D6047F17902}"/>
              </a:ext>
            </a:extLst>
          </p:cNvPr>
          <p:cNvSpPr txBox="1"/>
          <p:nvPr/>
        </p:nvSpPr>
        <p:spPr>
          <a:xfrm>
            <a:off x="5626360" y="129789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(radiće) ekonomičnije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5E853A-0F87-6C6A-B28F-013AF9286A3F}"/>
              </a:ext>
            </a:extLst>
          </p:cNvPr>
          <p:cNvSpPr txBox="1"/>
          <p:nvPr/>
        </p:nvSpPr>
        <p:spPr>
          <a:xfrm>
            <a:off x="5626360" y="570006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uobičajeno</a:t>
            </a:r>
            <a:endParaRPr lang="en-US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1332EC-733F-CCF7-8CAF-FC1497D5FE4A}"/>
              </a:ext>
            </a:extLst>
          </p:cNvPr>
          <p:cNvSpPr txBox="1"/>
          <p:nvPr/>
        </p:nvSpPr>
        <p:spPr>
          <a:xfrm>
            <a:off x="5626360" y="1168597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gradske sredine/zone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50228E-1D4C-2319-D6C4-68726C685096}"/>
              </a:ext>
            </a:extLst>
          </p:cNvPr>
          <p:cNvSpPr txBox="1"/>
          <p:nvPr/>
        </p:nvSpPr>
        <p:spPr>
          <a:xfrm>
            <a:off x="5626360" y="1767188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potraga, zahtev, potreba</a:t>
            </a:r>
            <a:endParaRPr lang="en-US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FE947B-D29C-7459-7AF8-BF555DD9B200}"/>
              </a:ext>
            </a:extLst>
          </p:cNvPr>
          <p:cNvSpPr txBox="1"/>
          <p:nvPr/>
        </p:nvSpPr>
        <p:spPr>
          <a:xfrm>
            <a:off x="5626359" y="2365779"/>
            <a:ext cx="47866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koji ne zagađuju životnu sredinu</a:t>
            </a:r>
            <a:endParaRPr lang="en-US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E544F9-BC5A-7625-06B5-E43EF65750D0}"/>
              </a:ext>
            </a:extLst>
          </p:cNvPr>
          <p:cNvSpPr txBox="1"/>
          <p:nvPr/>
        </p:nvSpPr>
        <p:spPr>
          <a:xfrm>
            <a:off x="5626360" y="2919395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izvor pogona/energije</a:t>
            </a:r>
            <a:endParaRPr lang="en-US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7D19EE-42E2-0AFC-6147-C1A861EACA75}"/>
              </a:ext>
            </a:extLst>
          </p:cNvPr>
          <p:cNvSpPr txBox="1"/>
          <p:nvPr/>
        </p:nvSpPr>
        <p:spPr>
          <a:xfrm>
            <a:off x="5626359" y="3429122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električna struja</a:t>
            </a:r>
            <a:endParaRPr lang="en-US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92695C-F677-D159-7D5F-270278003C71}"/>
              </a:ext>
            </a:extLst>
          </p:cNvPr>
          <p:cNvSpPr txBox="1"/>
          <p:nvPr/>
        </p:nvSpPr>
        <p:spPr>
          <a:xfrm>
            <a:off x="5626358" y="3982738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široka primena</a:t>
            </a:r>
            <a:endParaRPr lang="en-US" sz="2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21EF52-9380-B9A1-DC64-FCB3A20C18C3}"/>
              </a:ext>
            </a:extLst>
          </p:cNvPr>
          <p:cNvSpPr txBox="1"/>
          <p:nvPr/>
        </p:nvSpPr>
        <p:spPr>
          <a:xfrm>
            <a:off x="5626357" y="4582638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akumulator</a:t>
            </a:r>
            <a:endParaRPr lang="en-US" sz="2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54EFE4-836B-0141-1879-0B876FFA1113}"/>
              </a:ext>
            </a:extLst>
          </p:cNvPr>
          <p:cNvSpPr txBox="1"/>
          <p:nvPr/>
        </p:nvSpPr>
        <p:spPr>
          <a:xfrm>
            <a:off x="5626356" y="5134945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napajanje</a:t>
            </a:r>
            <a:endParaRPr lang="en-US" sz="2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49C425-D56F-E815-5D42-EF753069F0D9}"/>
              </a:ext>
            </a:extLst>
          </p:cNvPr>
          <p:cNvSpPr txBox="1"/>
          <p:nvPr/>
        </p:nvSpPr>
        <p:spPr>
          <a:xfrm>
            <a:off x="5626355" y="5708900"/>
            <a:ext cx="334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200" dirty="0"/>
              <a:t>vanredne situacije</a:t>
            </a:r>
            <a:endParaRPr lang="en-US" sz="2200" dirty="0"/>
          </a:p>
        </p:txBody>
      </p:sp>
      <p:grpSp>
        <p:nvGrpSpPr>
          <p:cNvPr id="15" name="Google Shape;1144;p61">
            <a:extLst>
              <a:ext uri="{FF2B5EF4-FFF2-40B4-BE49-F238E27FC236}">
                <a16:creationId xmlns:a16="http://schemas.microsoft.com/office/drawing/2014/main" id="{7866BB6C-C666-441E-388F-6F7AF05BC123}"/>
              </a:ext>
            </a:extLst>
          </p:cNvPr>
          <p:cNvGrpSpPr/>
          <p:nvPr/>
        </p:nvGrpSpPr>
        <p:grpSpPr>
          <a:xfrm>
            <a:off x="8375073" y="4705787"/>
            <a:ext cx="3493466" cy="1434000"/>
            <a:chOff x="2591525" y="3835500"/>
            <a:chExt cx="2575225" cy="1014250"/>
          </a:xfrm>
        </p:grpSpPr>
        <p:sp>
          <p:nvSpPr>
            <p:cNvPr id="16" name="Google Shape;1145;p61">
              <a:extLst>
                <a:ext uri="{FF2B5EF4-FFF2-40B4-BE49-F238E27FC236}">
                  <a16:creationId xmlns:a16="http://schemas.microsoft.com/office/drawing/2014/main" id="{4F0D71A6-2B4D-D894-417F-274EDC17C6E3}"/>
                </a:ext>
              </a:extLst>
            </p:cNvPr>
            <p:cNvSpPr/>
            <p:nvPr/>
          </p:nvSpPr>
          <p:spPr>
            <a:xfrm>
              <a:off x="3450925" y="4369025"/>
              <a:ext cx="1705725" cy="388800"/>
            </a:xfrm>
            <a:custGeom>
              <a:avLst/>
              <a:gdLst/>
              <a:ahLst/>
              <a:cxnLst/>
              <a:rect l="l" t="t" r="r" b="b"/>
              <a:pathLst>
                <a:path w="68229" h="15552" extrusionOk="0">
                  <a:moveTo>
                    <a:pt x="63306" y="15551"/>
                  </a:moveTo>
                  <a:lnTo>
                    <a:pt x="1" y="14468"/>
                  </a:lnTo>
                  <a:lnTo>
                    <a:pt x="1048" y="4303"/>
                  </a:lnTo>
                  <a:cubicBezTo>
                    <a:pt x="1048" y="4303"/>
                    <a:pt x="1258" y="0"/>
                    <a:pt x="4803" y="133"/>
                  </a:cubicBezTo>
                  <a:cubicBezTo>
                    <a:pt x="8354" y="277"/>
                    <a:pt x="25319" y="211"/>
                    <a:pt x="26848" y="277"/>
                  </a:cubicBezTo>
                  <a:cubicBezTo>
                    <a:pt x="28370" y="343"/>
                    <a:pt x="61826" y="277"/>
                    <a:pt x="61826" y="277"/>
                  </a:cubicBezTo>
                  <a:cubicBezTo>
                    <a:pt x="65461" y="4399"/>
                    <a:pt x="68229" y="11459"/>
                    <a:pt x="63306" y="15551"/>
                  </a:cubicBezTo>
                  <a:close/>
                </a:path>
              </a:pathLst>
            </a:custGeom>
            <a:solidFill>
              <a:srgbClr val="3928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146;p61">
              <a:extLst>
                <a:ext uri="{FF2B5EF4-FFF2-40B4-BE49-F238E27FC236}">
                  <a16:creationId xmlns:a16="http://schemas.microsoft.com/office/drawing/2014/main" id="{A12EE992-23B4-3852-1796-81BF43706EDA}"/>
                </a:ext>
              </a:extLst>
            </p:cNvPr>
            <p:cNvSpPr/>
            <p:nvPr/>
          </p:nvSpPr>
          <p:spPr>
            <a:xfrm>
              <a:off x="4579200" y="4441225"/>
              <a:ext cx="456350" cy="405650"/>
            </a:xfrm>
            <a:custGeom>
              <a:avLst/>
              <a:gdLst/>
              <a:ahLst/>
              <a:cxnLst/>
              <a:rect l="l" t="t" r="r" b="b"/>
              <a:pathLst>
                <a:path w="18254" h="16226" extrusionOk="0">
                  <a:moveTo>
                    <a:pt x="12482" y="1"/>
                  </a:moveTo>
                  <a:cubicBezTo>
                    <a:pt x="15671" y="1"/>
                    <a:pt x="18253" y="3636"/>
                    <a:pt x="18253" y="8107"/>
                  </a:cubicBezTo>
                  <a:cubicBezTo>
                    <a:pt x="18253" y="12591"/>
                    <a:pt x="15671" y="16226"/>
                    <a:pt x="12482" y="16226"/>
                  </a:cubicBezTo>
                  <a:lnTo>
                    <a:pt x="5771" y="16226"/>
                  </a:lnTo>
                  <a:cubicBezTo>
                    <a:pt x="2582" y="16226"/>
                    <a:pt x="0" y="12591"/>
                    <a:pt x="0" y="8107"/>
                  </a:cubicBezTo>
                  <a:cubicBezTo>
                    <a:pt x="0" y="3636"/>
                    <a:pt x="2582" y="1"/>
                    <a:pt x="5771" y="1"/>
                  </a:cubicBezTo>
                  <a:close/>
                </a:path>
              </a:pathLst>
            </a:custGeom>
            <a:solidFill>
              <a:srgbClr val="3928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147;p61">
              <a:extLst>
                <a:ext uri="{FF2B5EF4-FFF2-40B4-BE49-F238E27FC236}">
                  <a16:creationId xmlns:a16="http://schemas.microsoft.com/office/drawing/2014/main" id="{7679CCAA-CBFF-0E71-EDB1-B845388CFB9E}"/>
                </a:ext>
              </a:extLst>
            </p:cNvPr>
            <p:cNvSpPr/>
            <p:nvPr/>
          </p:nvSpPr>
          <p:spPr>
            <a:xfrm>
              <a:off x="4789825" y="4497200"/>
              <a:ext cx="206900" cy="291150"/>
            </a:xfrm>
            <a:custGeom>
              <a:avLst/>
              <a:gdLst/>
              <a:ahLst/>
              <a:cxnLst/>
              <a:rect l="l" t="t" r="r" b="b"/>
              <a:pathLst>
                <a:path w="8276" h="11646" extrusionOk="0">
                  <a:moveTo>
                    <a:pt x="4141" y="11646"/>
                  </a:moveTo>
                  <a:cubicBezTo>
                    <a:pt x="6416" y="11646"/>
                    <a:pt x="8276" y="9022"/>
                    <a:pt x="8276" y="5820"/>
                  </a:cubicBezTo>
                  <a:cubicBezTo>
                    <a:pt x="8276" y="2619"/>
                    <a:pt x="6416" y="1"/>
                    <a:pt x="4141" y="1"/>
                  </a:cubicBezTo>
                  <a:cubicBezTo>
                    <a:pt x="1854" y="1"/>
                    <a:pt x="1" y="2619"/>
                    <a:pt x="1" y="5820"/>
                  </a:cubicBezTo>
                  <a:cubicBezTo>
                    <a:pt x="1" y="9022"/>
                    <a:pt x="1854" y="11646"/>
                    <a:pt x="4141" y="1164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148;p61">
              <a:extLst>
                <a:ext uri="{FF2B5EF4-FFF2-40B4-BE49-F238E27FC236}">
                  <a16:creationId xmlns:a16="http://schemas.microsoft.com/office/drawing/2014/main" id="{0DFB09DD-E602-513E-862C-4C5686DC904D}"/>
                </a:ext>
              </a:extLst>
            </p:cNvPr>
            <p:cNvSpPr/>
            <p:nvPr/>
          </p:nvSpPr>
          <p:spPr>
            <a:xfrm>
              <a:off x="4847600" y="4578450"/>
              <a:ext cx="91500" cy="128675"/>
            </a:xfrm>
            <a:custGeom>
              <a:avLst/>
              <a:gdLst/>
              <a:ahLst/>
              <a:cxnLst/>
              <a:rect l="l" t="t" r="r" b="b"/>
              <a:pathLst>
                <a:path w="3660" h="5147" extrusionOk="0">
                  <a:moveTo>
                    <a:pt x="1830" y="5146"/>
                  </a:moveTo>
                  <a:cubicBezTo>
                    <a:pt x="2835" y="5146"/>
                    <a:pt x="3660" y="3985"/>
                    <a:pt x="3660" y="2570"/>
                  </a:cubicBezTo>
                  <a:cubicBezTo>
                    <a:pt x="3660" y="1156"/>
                    <a:pt x="2835" y="1"/>
                    <a:pt x="1830" y="1"/>
                  </a:cubicBezTo>
                  <a:cubicBezTo>
                    <a:pt x="819" y="1"/>
                    <a:pt x="1" y="1156"/>
                    <a:pt x="1" y="2570"/>
                  </a:cubicBezTo>
                  <a:cubicBezTo>
                    <a:pt x="1" y="3985"/>
                    <a:pt x="819" y="5146"/>
                    <a:pt x="1830" y="5146"/>
                  </a:cubicBezTo>
                  <a:close/>
                </a:path>
              </a:pathLst>
            </a:custGeom>
            <a:solidFill>
              <a:srgbClr val="3928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149;p61">
              <a:extLst>
                <a:ext uri="{FF2B5EF4-FFF2-40B4-BE49-F238E27FC236}">
                  <a16:creationId xmlns:a16="http://schemas.microsoft.com/office/drawing/2014/main" id="{870B85AE-350B-0BC8-EFFA-71A900285958}"/>
                </a:ext>
              </a:extLst>
            </p:cNvPr>
            <p:cNvSpPr/>
            <p:nvPr/>
          </p:nvSpPr>
          <p:spPr>
            <a:xfrm>
              <a:off x="2849250" y="4466500"/>
              <a:ext cx="371050" cy="383250"/>
            </a:xfrm>
            <a:custGeom>
              <a:avLst/>
              <a:gdLst/>
              <a:ahLst/>
              <a:cxnLst/>
              <a:rect l="l" t="t" r="r" b="b"/>
              <a:pathLst>
                <a:path w="14842" h="15330" extrusionOk="0">
                  <a:moveTo>
                    <a:pt x="5766" y="1"/>
                  </a:moveTo>
                  <a:cubicBezTo>
                    <a:pt x="8294" y="1"/>
                    <a:pt x="10430" y="2119"/>
                    <a:pt x="11213" y="5074"/>
                  </a:cubicBezTo>
                  <a:cubicBezTo>
                    <a:pt x="12952" y="5399"/>
                    <a:pt x="14372" y="6434"/>
                    <a:pt x="14499" y="7921"/>
                  </a:cubicBezTo>
                  <a:cubicBezTo>
                    <a:pt x="14842" y="12043"/>
                    <a:pt x="12525" y="14583"/>
                    <a:pt x="11213" y="15004"/>
                  </a:cubicBezTo>
                  <a:cubicBezTo>
                    <a:pt x="10184" y="15329"/>
                    <a:pt x="7060" y="15197"/>
                    <a:pt x="5772" y="15119"/>
                  </a:cubicBezTo>
                  <a:lnTo>
                    <a:pt x="5766" y="15119"/>
                  </a:lnTo>
                  <a:cubicBezTo>
                    <a:pt x="5580" y="15119"/>
                    <a:pt x="5399" y="15113"/>
                    <a:pt x="5219" y="15089"/>
                  </a:cubicBezTo>
                  <a:lnTo>
                    <a:pt x="5213" y="15089"/>
                  </a:lnTo>
                  <a:cubicBezTo>
                    <a:pt x="2282" y="14721"/>
                    <a:pt x="1" y="11496"/>
                    <a:pt x="1" y="7566"/>
                  </a:cubicBezTo>
                  <a:cubicBezTo>
                    <a:pt x="1" y="3383"/>
                    <a:pt x="2583" y="1"/>
                    <a:pt x="5766" y="1"/>
                  </a:cubicBezTo>
                  <a:close/>
                </a:path>
              </a:pathLst>
            </a:custGeom>
            <a:solidFill>
              <a:srgbClr val="3928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150;p61">
              <a:extLst>
                <a:ext uri="{FF2B5EF4-FFF2-40B4-BE49-F238E27FC236}">
                  <a16:creationId xmlns:a16="http://schemas.microsoft.com/office/drawing/2014/main" id="{C1E0B5C0-824D-825F-4E5D-603326878369}"/>
                </a:ext>
              </a:extLst>
            </p:cNvPr>
            <p:cNvSpPr/>
            <p:nvPr/>
          </p:nvSpPr>
          <p:spPr>
            <a:xfrm>
              <a:off x="3467475" y="4441225"/>
              <a:ext cx="456200" cy="405650"/>
            </a:xfrm>
            <a:custGeom>
              <a:avLst/>
              <a:gdLst/>
              <a:ahLst/>
              <a:cxnLst/>
              <a:rect l="l" t="t" r="r" b="b"/>
              <a:pathLst>
                <a:path w="18248" h="16226" extrusionOk="0">
                  <a:moveTo>
                    <a:pt x="12482" y="1"/>
                  </a:moveTo>
                  <a:cubicBezTo>
                    <a:pt x="15666" y="1"/>
                    <a:pt x="18248" y="3636"/>
                    <a:pt x="18248" y="8107"/>
                  </a:cubicBezTo>
                  <a:cubicBezTo>
                    <a:pt x="18248" y="12591"/>
                    <a:pt x="15666" y="16226"/>
                    <a:pt x="12482" y="16226"/>
                  </a:cubicBezTo>
                  <a:lnTo>
                    <a:pt x="5766" y="16226"/>
                  </a:lnTo>
                  <a:cubicBezTo>
                    <a:pt x="2588" y="16226"/>
                    <a:pt x="1" y="12591"/>
                    <a:pt x="1" y="8107"/>
                  </a:cubicBezTo>
                  <a:cubicBezTo>
                    <a:pt x="1" y="3636"/>
                    <a:pt x="2588" y="1"/>
                    <a:pt x="5766" y="1"/>
                  </a:cubicBezTo>
                  <a:close/>
                </a:path>
              </a:pathLst>
            </a:custGeom>
            <a:solidFill>
              <a:srgbClr val="3928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151;p61">
              <a:extLst>
                <a:ext uri="{FF2B5EF4-FFF2-40B4-BE49-F238E27FC236}">
                  <a16:creationId xmlns:a16="http://schemas.microsoft.com/office/drawing/2014/main" id="{80DEA7D3-DA94-6C9A-E0FC-8581BA1D76F0}"/>
                </a:ext>
              </a:extLst>
            </p:cNvPr>
            <p:cNvSpPr/>
            <p:nvPr/>
          </p:nvSpPr>
          <p:spPr>
            <a:xfrm>
              <a:off x="3677975" y="4497200"/>
              <a:ext cx="206900" cy="291150"/>
            </a:xfrm>
            <a:custGeom>
              <a:avLst/>
              <a:gdLst/>
              <a:ahLst/>
              <a:cxnLst/>
              <a:rect l="l" t="t" r="r" b="b"/>
              <a:pathLst>
                <a:path w="8276" h="11646" extrusionOk="0">
                  <a:moveTo>
                    <a:pt x="4141" y="11646"/>
                  </a:moveTo>
                  <a:cubicBezTo>
                    <a:pt x="6421" y="11646"/>
                    <a:pt x="8275" y="9022"/>
                    <a:pt x="8275" y="5820"/>
                  </a:cubicBezTo>
                  <a:cubicBezTo>
                    <a:pt x="8275" y="2619"/>
                    <a:pt x="6421" y="1"/>
                    <a:pt x="4141" y="1"/>
                  </a:cubicBezTo>
                  <a:cubicBezTo>
                    <a:pt x="1866" y="1"/>
                    <a:pt x="0" y="2619"/>
                    <a:pt x="0" y="5820"/>
                  </a:cubicBezTo>
                  <a:cubicBezTo>
                    <a:pt x="0" y="9022"/>
                    <a:pt x="1866" y="11646"/>
                    <a:pt x="4141" y="1164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152;p61">
              <a:extLst>
                <a:ext uri="{FF2B5EF4-FFF2-40B4-BE49-F238E27FC236}">
                  <a16:creationId xmlns:a16="http://schemas.microsoft.com/office/drawing/2014/main" id="{C2648100-E252-8E2E-E195-E049D6F6E5C3}"/>
                </a:ext>
              </a:extLst>
            </p:cNvPr>
            <p:cNvSpPr/>
            <p:nvPr/>
          </p:nvSpPr>
          <p:spPr>
            <a:xfrm>
              <a:off x="3735750" y="4578450"/>
              <a:ext cx="91500" cy="128675"/>
            </a:xfrm>
            <a:custGeom>
              <a:avLst/>
              <a:gdLst/>
              <a:ahLst/>
              <a:cxnLst/>
              <a:rect l="l" t="t" r="r" b="b"/>
              <a:pathLst>
                <a:path w="3660" h="5147" extrusionOk="0">
                  <a:moveTo>
                    <a:pt x="1830" y="5146"/>
                  </a:moveTo>
                  <a:cubicBezTo>
                    <a:pt x="2835" y="5146"/>
                    <a:pt x="3659" y="3985"/>
                    <a:pt x="3659" y="2570"/>
                  </a:cubicBezTo>
                  <a:cubicBezTo>
                    <a:pt x="3659" y="1156"/>
                    <a:pt x="2835" y="1"/>
                    <a:pt x="1830" y="1"/>
                  </a:cubicBezTo>
                  <a:cubicBezTo>
                    <a:pt x="819" y="1"/>
                    <a:pt x="0" y="1156"/>
                    <a:pt x="0" y="2570"/>
                  </a:cubicBezTo>
                  <a:cubicBezTo>
                    <a:pt x="0" y="3985"/>
                    <a:pt x="819" y="5146"/>
                    <a:pt x="1830" y="5146"/>
                  </a:cubicBezTo>
                  <a:close/>
                </a:path>
              </a:pathLst>
            </a:custGeom>
            <a:solidFill>
              <a:srgbClr val="3928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153;p61">
              <a:extLst>
                <a:ext uri="{FF2B5EF4-FFF2-40B4-BE49-F238E27FC236}">
                  <a16:creationId xmlns:a16="http://schemas.microsoft.com/office/drawing/2014/main" id="{86174960-CD10-25D1-76E2-7E6CFB46AC44}"/>
                </a:ext>
              </a:extLst>
            </p:cNvPr>
            <p:cNvSpPr/>
            <p:nvPr/>
          </p:nvSpPr>
          <p:spPr>
            <a:xfrm>
              <a:off x="3951200" y="4466500"/>
              <a:ext cx="371025" cy="383250"/>
            </a:xfrm>
            <a:custGeom>
              <a:avLst/>
              <a:gdLst/>
              <a:ahLst/>
              <a:cxnLst/>
              <a:rect l="l" t="t" r="r" b="b"/>
              <a:pathLst>
                <a:path w="14841" h="15330" extrusionOk="0">
                  <a:moveTo>
                    <a:pt x="5766" y="1"/>
                  </a:moveTo>
                  <a:cubicBezTo>
                    <a:pt x="8293" y="1"/>
                    <a:pt x="10436" y="2119"/>
                    <a:pt x="11224" y="5074"/>
                  </a:cubicBezTo>
                  <a:cubicBezTo>
                    <a:pt x="12963" y="5399"/>
                    <a:pt x="14372" y="6434"/>
                    <a:pt x="14498" y="7921"/>
                  </a:cubicBezTo>
                  <a:cubicBezTo>
                    <a:pt x="14841" y="12043"/>
                    <a:pt x="12524" y="14583"/>
                    <a:pt x="11218" y="15004"/>
                  </a:cubicBezTo>
                  <a:cubicBezTo>
                    <a:pt x="10183" y="15329"/>
                    <a:pt x="7059" y="15197"/>
                    <a:pt x="5778" y="15119"/>
                  </a:cubicBezTo>
                  <a:lnTo>
                    <a:pt x="5766" y="15119"/>
                  </a:lnTo>
                  <a:cubicBezTo>
                    <a:pt x="5585" y="15119"/>
                    <a:pt x="5398" y="15113"/>
                    <a:pt x="5224" y="15089"/>
                  </a:cubicBezTo>
                  <a:lnTo>
                    <a:pt x="5212" y="15089"/>
                  </a:lnTo>
                  <a:cubicBezTo>
                    <a:pt x="2287" y="14721"/>
                    <a:pt x="0" y="11496"/>
                    <a:pt x="0" y="7566"/>
                  </a:cubicBezTo>
                  <a:cubicBezTo>
                    <a:pt x="0" y="3383"/>
                    <a:pt x="2588" y="1"/>
                    <a:pt x="5766" y="1"/>
                  </a:cubicBezTo>
                  <a:close/>
                </a:path>
              </a:pathLst>
            </a:custGeom>
            <a:solidFill>
              <a:srgbClr val="3928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154;p61">
              <a:extLst>
                <a:ext uri="{FF2B5EF4-FFF2-40B4-BE49-F238E27FC236}">
                  <a16:creationId xmlns:a16="http://schemas.microsoft.com/office/drawing/2014/main" id="{019746E8-94B4-3ADA-6664-EDEBBD78C920}"/>
                </a:ext>
              </a:extLst>
            </p:cNvPr>
            <p:cNvSpPr/>
            <p:nvPr/>
          </p:nvSpPr>
          <p:spPr>
            <a:xfrm>
              <a:off x="2591525" y="3837750"/>
              <a:ext cx="2575225" cy="921125"/>
            </a:xfrm>
            <a:custGeom>
              <a:avLst/>
              <a:gdLst/>
              <a:ahLst/>
              <a:cxnLst/>
              <a:rect l="l" t="t" r="r" b="b"/>
              <a:pathLst>
                <a:path w="103009" h="36845" extrusionOk="0">
                  <a:moveTo>
                    <a:pt x="84827" y="15077"/>
                  </a:moveTo>
                  <a:cubicBezTo>
                    <a:pt x="84827" y="15077"/>
                    <a:pt x="76245" y="169"/>
                    <a:pt x="59406" y="188"/>
                  </a:cubicBezTo>
                  <a:cubicBezTo>
                    <a:pt x="42579" y="194"/>
                    <a:pt x="30597" y="1"/>
                    <a:pt x="26023" y="2661"/>
                  </a:cubicBezTo>
                  <a:cubicBezTo>
                    <a:pt x="21437" y="5327"/>
                    <a:pt x="11832" y="12711"/>
                    <a:pt x="11832" y="12711"/>
                  </a:cubicBezTo>
                  <a:cubicBezTo>
                    <a:pt x="11832" y="12711"/>
                    <a:pt x="5995" y="12013"/>
                    <a:pt x="5321" y="14469"/>
                  </a:cubicBezTo>
                  <a:cubicBezTo>
                    <a:pt x="4641" y="16912"/>
                    <a:pt x="4051" y="21895"/>
                    <a:pt x="4051" y="21895"/>
                  </a:cubicBezTo>
                  <a:cubicBezTo>
                    <a:pt x="4051" y="21895"/>
                    <a:pt x="1770" y="21811"/>
                    <a:pt x="1264" y="24429"/>
                  </a:cubicBezTo>
                  <a:cubicBezTo>
                    <a:pt x="753" y="27053"/>
                    <a:pt x="1" y="34395"/>
                    <a:pt x="3208" y="34906"/>
                  </a:cubicBezTo>
                  <a:cubicBezTo>
                    <a:pt x="4550" y="35117"/>
                    <a:pt x="21901" y="35496"/>
                    <a:pt x="41592" y="35857"/>
                  </a:cubicBezTo>
                  <a:cubicBezTo>
                    <a:pt x="41261" y="34756"/>
                    <a:pt x="41063" y="33528"/>
                    <a:pt x="41063" y="32246"/>
                  </a:cubicBezTo>
                  <a:cubicBezTo>
                    <a:pt x="41063" y="27245"/>
                    <a:pt x="43952" y="23183"/>
                    <a:pt x="47520" y="23183"/>
                  </a:cubicBezTo>
                  <a:cubicBezTo>
                    <a:pt x="51083" y="23183"/>
                    <a:pt x="53966" y="27245"/>
                    <a:pt x="53966" y="32246"/>
                  </a:cubicBezTo>
                  <a:cubicBezTo>
                    <a:pt x="53966" y="33613"/>
                    <a:pt x="53755" y="34906"/>
                    <a:pt x="53370" y="36074"/>
                  </a:cubicBezTo>
                  <a:cubicBezTo>
                    <a:pt x="65256" y="36285"/>
                    <a:pt x="77040" y="36477"/>
                    <a:pt x="85850" y="36622"/>
                  </a:cubicBezTo>
                  <a:cubicBezTo>
                    <a:pt x="85399" y="35352"/>
                    <a:pt x="85146" y="33925"/>
                    <a:pt x="85146" y="32421"/>
                  </a:cubicBezTo>
                  <a:cubicBezTo>
                    <a:pt x="85146" y="27251"/>
                    <a:pt x="88125" y="23063"/>
                    <a:pt x="91796" y="23063"/>
                  </a:cubicBezTo>
                  <a:cubicBezTo>
                    <a:pt x="95473" y="23063"/>
                    <a:pt x="98452" y="27251"/>
                    <a:pt x="98452" y="32421"/>
                  </a:cubicBezTo>
                  <a:cubicBezTo>
                    <a:pt x="98452" y="34004"/>
                    <a:pt x="98175" y="35496"/>
                    <a:pt x="97682" y="36802"/>
                  </a:cubicBezTo>
                  <a:lnTo>
                    <a:pt x="100607" y="36844"/>
                  </a:lnTo>
                  <a:cubicBezTo>
                    <a:pt x="100607" y="36844"/>
                    <a:pt x="102623" y="36706"/>
                    <a:pt x="102816" y="34672"/>
                  </a:cubicBezTo>
                  <a:cubicBezTo>
                    <a:pt x="103008" y="32644"/>
                    <a:pt x="102430" y="25205"/>
                    <a:pt x="102430" y="25205"/>
                  </a:cubicBezTo>
                  <a:cubicBezTo>
                    <a:pt x="102430" y="25205"/>
                    <a:pt x="99626" y="17478"/>
                    <a:pt x="84827" y="150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155;p61">
              <a:extLst>
                <a:ext uri="{FF2B5EF4-FFF2-40B4-BE49-F238E27FC236}">
                  <a16:creationId xmlns:a16="http://schemas.microsoft.com/office/drawing/2014/main" id="{16620C04-3554-0A74-7BD9-F4DD7D518DAE}"/>
                </a:ext>
              </a:extLst>
            </p:cNvPr>
            <p:cNvSpPr/>
            <p:nvPr/>
          </p:nvSpPr>
          <p:spPr>
            <a:xfrm>
              <a:off x="3670150" y="3871175"/>
              <a:ext cx="977825" cy="343500"/>
            </a:xfrm>
            <a:custGeom>
              <a:avLst/>
              <a:gdLst/>
              <a:ahLst/>
              <a:cxnLst/>
              <a:rect l="l" t="t" r="r" b="b"/>
              <a:pathLst>
                <a:path w="39113" h="13740" extrusionOk="0">
                  <a:moveTo>
                    <a:pt x="18657" y="1162"/>
                  </a:moveTo>
                  <a:cubicBezTo>
                    <a:pt x="17995" y="1077"/>
                    <a:pt x="17302" y="1017"/>
                    <a:pt x="16604" y="975"/>
                  </a:cubicBezTo>
                  <a:cubicBezTo>
                    <a:pt x="54" y="0"/>
                    <a:pt x="0" y="11952"/>
                    <a:pt x="0" y="11952"/>
                  </a:cubicBezTo>
                  <a:lnTo>
                    <a:pt x="15876" y="12674"/>
                  </a:lnTo>
                  <a:cubicBezTo>
                    <a:pt x="17026" y="12735"/>
                    <a:pt x="18007" y="11862"/>
                    <a:pt x="18103" y="10718"/>
                  </a:cubicBezTo>
                  <a:cubicBezTo>
                    <a:pt x="18344" y="7733"/>
                    <a:pt x="18530" y="4116"/>
                    <a:pt x="18657" y="1162"/>
                  </a:cubicBezTo>
                  <a:close/>
                  <a:moveTo>
                    <a:pt x="39112" y="13740"/>
                  </a:moveTo>
                  <a:cubicBezTo>
                    <a:pt x="39112" y="13740"/>
                    <a:pt x="34003" y="3635"/>
                    <a:pt x="20107" y="1360"/>
                  </a:cubicBezTo>
                  <a:cubicBezTo>
                    <a:pt x="19728" y="4147"/>
                    <a:pt x="19361" y="7613"/>
                    <a:pt x="19078" y="10586"/>
                  </a:cubicBezTo>
                  <a:cubicBezTo>
                    <a:pt x="19018" y="11188"/>
                    <a:pt x="19192" y="11729"/>
                    <a:pt x="19589" y="12187"/>
                  </a:cubicBezTo>
                  <a:cubicBezTo>
                    <a:pt x="19981" y="12644"/>
                    <a:pt x="20492" y="12897"/>
                    <a:pt x="21100" y="129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156;p61">
              <a:extLst>
                <a:ext uri="{FF2B5EF4-FFF2-40B4-BE49-F238E27FC236}">
                  <a16:creationId xmlns:a16="http://schemas.microsoft.com/office/drawing/2014/main" id="{83D451F9-8280-CD8C-6976-2D880CE5CF13}"/>
                </a:ext>
              </a:extLst>
            </p:cNvPr>
            <p:cNvSpPr/>
            <p:nvPr/>
          </p:nvSpPr>
          <p:spPr>
            <a:xfrm>
              <a:off x="3612675" y="4249100"/>
              <a:ext cx="1166050" cy="127325"/>
            </a:xfrm>
            <a:custGeom>
              <a:avLst/>
              <a:gdLst/>
              <a:ahLst/>
              <a:cxnLst/>
              <a:rect l="l" t="t" r="r" b="b"/>
              <a:pathLst>
                <a:path w="46642" h="5093" extrusionOk="0">
                  <a:moveTo>
                    <a:pt x="46641" y="5092"/>
                  </a:moveTo>
                  <a:lnTo>
                    <a:pt x="0" y="3166"/>
                  </a:lnTo>
                  <a:cubicBezTo>
                    <a:pt x="0" y="3166"/>
                    <a:pt x="23044" y="1"/>
                    <a:pt x="46641" y="5092"/>
                  </a:cubicBezTo>
                  <a:close/>
                </a:path>
              </a:pathLst>
            </a:custGeom>
            <a:solidFill>
              <a:srgbClr val="006E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157;p61">
              <a:extLst>
                <a:ext uri="{FF2B5EF4-FFF2-40B4-BE49-F238E27FC236}">
                  <a16:creationId xmlns:a16="http://schemas.microsoft.com/office/drawing/2014/main" id="{E3510BB8-CFF8-8ACB-C267-D5BA931CD4E4}"/>
                </a:ext>
              </a:extLst>
            </p:cNvPr>
            <p:cNvSpPr/>
            <p:nvPr/>
          </p:nvSpPr>
          <p:spPr>
            <a:xfrm>
              <a:off x="3990300" y="4637575"/>
              <a:ext cx="708825" cy="72400"/>
            </a:xfrm>
            <a:custGeom>
              <a:avLst/>
              <a:gdLst/>
              <a:ahLst/>
              <a:cxnLst/>
              <a:rect l="l" t="t" r="r" b="b"/>
              <a:pathLst>
                <a:path w="28353" h="2896" extrusionOk="0">
                  <a:moveTo>
                    <a:pt x="1" y="2420"/>
                  </a:moveTo>
                  <a:lnTo>
                    <a:pt x="28353" y="2895"/>
                  </a:lnTo>
                  <a:cubicBezTo>
                    <a:pt x="28353" y="2895"/>
                    <a:pt x="13891" y="1"/>
                    <a:pt x="1" y="2420"/>
                  </a:cubicBezTo>
                  <a:close/>
                </a:path>
              </a:pathLst>
            </a:custGeom>
            <a:solidFill>
              <a:srgbClr val="006E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158;p61">
              <a:extLst>
                <a:ext uri="{FF2B5EF4-FFF2-40B4-BE49-F238E27FC236}">
                  <a16:creationId xmlns:a16="http://schemas.microsoft.com/office/drawing/2014/main" id="{EAEB71D9-B11E-C248-090F-06A1501534D9}"/>
                </a:ext>
              </a:extLst>
            </p:cNvPr>
            <p:cNvSpPr/>
            <p:nvPr/>
          </p:nvSpPr>
          <p:spPr>
            <a:xfrm>
              <a:off x="2591525" y="3835500"/>
              <a:ext cx="1284600" cy="895675"/>
            </a:xfrm>
            <a:custGeom>
              <a:avLst/>
              <a:gdLst/>
              <a:ahLst/>
              <a:cxnLst/>
              <a:rect l="l" t="t" r="r" b="b"/>
              <a:pathLst>
                <a:path w="51384" h="35827" extrusionOk="0">
                  <a:moveTo>
                    <a:pt x="51384" y="278"/>
                  </a:moveTo>
                  <a:cubicBezTo>
                    <a:pt x="37867" y="1"/>
                    <a:pt x="28641" y="1168"/>
                    <a:pt x="26023" y="2751"/>
                  </a:cubicBezTo>
                  <a:cubicBezTo>
                    <a:pt x="23393" y="4346"/>
                    <a:pt x="11832" y="12801"/>
                    <a:pt x="11832" y="12801"/>
                  </a:cubicBezTo>
                  <a:cubicBezTo>
                    <a:pt x="11832" y="12801"/>
                    <a:pt x="5995" y="12103"/>
                    <a:pt x="5321" y="14559"/>
                  </a:cubicBezTo>
                  <a:cubicBezTo>
                    <a:pt x="4641" y="17002"/>
                    <a:pt x="4051" y="21985"/>
                    <a:pt x="4051" y="21985"/>
                  </a:cubicBezTo>
                  <a:cubicBezTo>
                    <a:pt x="4051" y="21985"/>
                    <a:pt x="1770" y="21901"/>
                    <a:pt x="1264" y="24519"/>
                  </a:cubicBezTo>
                  <a:cubicBezTo>
                    <a:pt x="753" y="27143"/>
                    <a:pt x="1" y="34485"/>
                    <a:pt x="3208" y="34996"/>
                  </a:cubicBezTo>
                  <a:cubicBezTo>
                    <a:pt x="4406" y="35183"/>
                    <a:pt x="18302" y="35502"/>
                    <a:pt x="35237" y="35827"/>
                  </a:cubicBezTo>
                  <a:cubicBezTo>
                    <a:pt x="35057" y="32992"/>
                    <a:pt x="34786" y="28346"/>
                    <a:pt x="34906" y="27173"/>
                  </a:cubicBezTo>
                  <a:cubicBezTo>
                    <a:pt x="35081" y="25446"/>
                    <a:pt x="35376" y="24278"/>
                    <a:pt x="36904" y="24170"/>
                  </a:cubicBezTo>
                  <a:cubicBezTo>
                    <a:pt x="36904" y="24170"/>
                    <a:pt x="36928" y="13644"/>
                    <a:pt x="39077" y="13355"/>
                  </a:cubicBezTo>
                  <a:cubicBezTo>
                    <a:pt x="39077" y="13355"/>
                    <a:pt x="39372" y="4442"/>
                    <a:pt x="50541" y="1866"/>
                  </a:cubicBezTo>
                  <a:cubicBezTo>
                    <a:pt x="50541" y="1866"/>
                    <a:pt x="50704" y="976"/>
                    <a:pt x="51384" y="278"/>
                  </a:cubicBezTo>
                  <a:close/>
                </a:path>
              </a:pathLst>
            </a:custGeom>
            <a:solidFill>
              <a:srgbClr val="006E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159;p61">
              <a:extLst>
                <a:ext uri="{FF2B5EF4-FFF2-40B4-BE49-F238E27FC236}">
                  <a16:creationId xmlns:a16="http://schemas.microsoft.com/office/drawing/2014/main" id="{D26465C8-4919-D044-E230-185BAC1B38C6}"/>
                </a:ext>
              </a:extLst>
            </p:cNvPr>
            <p:cNvSpPr/>
            <p:nvPr/>
          </p:nvSpPr>
          <p:spPr>
            <a:xfrm>
              <a:off x="2969925" y="3855375"/>
              <a:ext cx="885150" cy="314025"/>
            </a:xfrm>
            <a:custGeom>
              <a:avLst/>
              <a:gdLst/>
              <a:ahLst/>
              <a:cxnLst/>
              <a:rect l="l" t="t" r="r" b="b"/>
              <a:pathLst>
                <a:path w="35406" h="12561" extrusionOk="0">
                  <a:moveTo>
                    <a:pt x="23941" y="12560"/>
                  </a:moveTo>
                  <a:cubicBezTo>
                    <a:pt x="24705" y="6939"/>
                    <a:pt x="30555" y="2389"/>
                    <a:pt x="35405" y="1071"/>
                  </a:cubicBezTo>
                  <a:cubicBezTo>
                    <a:pt x="35405" y="1071"/>
                    <a:pt x="20035" y="0"/>
                    <a:pt x="13656" y="2112"/>
                  </a:cubicBezTo>
                  <a:cubicBezTo>
                    <a:pt x="7282" y="4207"/>
                    <a:pt x="0" y="12012"/>
                    <a:pt x="0" y="12012"/>
                  </a:cubicBezTo>
                  <a:close/>
                </a:path>
              </a:pathLst>
            </a:custGeom>
            <a:solidFill>
              <a:srgbClr val="FFDA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160;p61">
              <a:extLst>
                <a:ext uri="{FF2B5EF4-FFF2-40B4-BE49-F238E27FC236}">
                  <a16:creationId xmlns:a16="http://schemas.microsoft.com/office/drawing/2014/main" id="{5B1A0968-8B4F-7F88-E78F-656938E97F2F}"/>
                </a:ext>
              </a:extLst>
            </p:cNvPr>
            <p:cNvSpPr/>
            <p:nvPr/>
          </p:nvSpPr>
          <p:spPr>
            <a:xfrm>
              <a:off x="3046200" y="3887250"/>
              <a:ext cx="363825" cy="273400"/>
            </a:xfrm>
            <a:custGeom>
              <a:avLst/>
              <a:gdLst/>
              <a:ahLst/>
              <a:cxnLst/>
              <a:rect l="l" t="t" r="r" b="b"/>
              <a:pathLst>
                <a:path w="14553" h="10936" extrusionOk="0">
                  <a:moveTo>
                    <a:pt x="14553" y="1"/>
                  </a:moveTo>
                  <a:cubicBezTo>
                    <a:pt x="13855" y="97"/>
                    <a:pt x="13180" y="206"/>
                    <a:pt x="12555" y="332"/>
                  </a:cubicBezTo>
                  <a:cubicBezTo>
                    <a:pt x="6326" y="3564"/>
                    <a:pt x="2402" y="7524"/>
                    <a:pt x="1" y="10810"/>
                  </a:cubicBezTo>
                  <a:lnTo>
                    <a:pt x="5549" y="10936"/>
                  </a:lnTo>
                  <a:cubicBezTo>
                    <a:pt x="7439" y="5646"/>
                    <a:pt x="11182" y="2180"/>
                    <a:pt x="1455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161;p61">
              <a:extLst>
                <a:ext uri="{FF2B5EF4-FFF2-40B4-BE49-F238E27FC236}">
                  <a16:creationId xmlns:a16="http://schemas.microsoft.com/office/drawing/2014/main" id="{4DB30270-1ED8-9D50-A657-32FE9DE0FE69}"/>
                </a:ext>
              </a:extLst>
            </p:cNvPr>
            <p:cNvSpPr/>
            <p:nvPr/>
          </p:nvSpPr>
          <p:spPr>
            <a:xfrm>
              <a:off x="3162800" y="4298000"/>
              <a:ext cx="292375" cy="109850"/>
            </a:xfrm>
            <a:custGeom>
              <a:avLst/>
              <a:gdLst/>
              <a:ahLst/>
              <a:cxnLst/>
              <a:rect l="l" t="t" r="r" b="b"/>
              <a:pathLst>
                <a:path w="11695" h="4394" extrusionOk="0">
                  <a:moveTo>
                    <a:pt x="801" y="1234"/>
                  </a:moveTo>
                  <a:cubicBezTo>
                    <a:pt x="801" y="1234"/>
                    <a:pt x="8167" y="1"/>
                    <a:pt x="9070" y="338"/>
                  </a:cubicBezTo>
                  <a:cubicBezTo>
                    <a:pt x="9979" y="675"/>
                    <a:pt x="11694" y="3618"/>
                    <a:pt x="10846" y="4009"/>
                  </a:cubicBezTo>
                  <a:cubicBezTo>
                    <a:pt x="9997" y="4394"/>
                    <a:pt x="350" y="4268"/>
                    <a:pt x="193" y="3786"/>
                  </a:cubicBezTo>
                  <a:cubicBezTo>
                    <a:pt x="31" y="3299"/>
                    <a:pt x="1" y="1565"/>
                    <a:pt x="801" y="123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162;p61">
              <a:extLst>
                <a:ext uri="{FF2B5EF4-FFF2-40B4-BE49-F238E27FC236}">
                  <a16:creationId xmlns:a16="http://schemas.microsoft.com/office/drawing/2014/main" id="{67194530-9DC6-78B0-8893-D154AEE66C8F}"/>
                </a:ext>
              </a:extLst>
            </p:cNvPr>
            <p:cNvSpPr/>
            <p:nvPr/>
          </p:nvSpPr>
          <p:spPr>
            <a:xfrm>
              <a:off x="2692775" y="4287475"/>
              <a:ext cx="213675" cy="106850"/>
            </a:xfrm>
            <a:custGeom>
              <a:avLst/>
              <a:gdLst/>
              <a:ahLst/>
              <a:cxnLst/>
              <a:rect l="l" t="t" r="r" b="b"/>
              <a:pathLst>
                <a:path w="8547" h="4274" extrusionOk="0">
                  <a:moveTo>
                    <a:pt x="7909" y="1824"/>
                  </a:moveTo>
                  <a:cubicBezTo>
                    <a:pt x="7909" y="1824"/>
                    <a:pt x="2589" y="434"/>
                    <a:pt x="549" y="0"/>
                  </a:cubicBezTo>
                  <a:cubicBezTo>
                    <a:pt x="181" y="2209"/>
                    <a:pt x="1" y="3906"/>
                    <a:pt x="1" y="3906"/>
                  </a:cubicBezTo>
                  <a:cubicBezTo>
                    <a:pt x="669" y="4249"/>
                    <a:pt x="8077" y="4273"/>
                    <a:pt x="8204" y="3876"/>
                  </a:cubicBezTo>
                  <a:cubicBezTo>
                    <a:pt x="8330" y="3479"/>
                    <a:pt x="8547" y="2125"/>
                    <a:pt x="7909" y="18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163;p61">
              <a:extLst>
                <a:ext uri="{FF2B5EF4-FFF2-40B4-BE49-F238E27FC236}">
                  <a16:creationId xmlns:a16="http://schemas.microsoft.com/office/drawing/2014/main" id="{001F6E71-E493-3F1E-DBF4-D7414803FE05}"/>
                </a:ext>
              </a:extLst>
            </p:cNvPr>
            <p:cNvSpPr/>
            <p:nvPr/>
          </p:nvSpPr>
          <p:spPr>
            <a:xfrm>
              <a:off x="2657725" y="4417625"/>
              <a:ext cx="706125" cy="65150"/>
            </a:xfrm>
            <a:custGeom>
              <a:avLst/>
              <a:gdLst/>
              <a:ahLst/>
              <a:cxnLst/>
              <a:rect l="l" t="t" r="r" b="b"/>
              <a:pathLst>
                <a:path w="28245" h="2606" extrusionOk="0">
                  <a:moveTo>
                    <a:pt x="28244" y="632"/>
                  </a:moveTo>
                  <a:cubicBezTo>
                    <a:pt x="28244" y="632"/>
                    <a:pt x="2083" y="0"/>
                    <a:pt x="1042" y="78"/>
                  </a:cubicBezTo>
                  <a:cubicBezTo>
                    <a:pt x="1" y="145"/>
                    <a:pt x="17339" y="2606"/>
                    <a:pt x="28244" y="63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164;p61">
              <a:extLst>
                <a:ext uri="{FF2B5EF4-FFF2-40B4-BE49-F238E27FC236}">
                  <a16:creationId xmlns:a16="http://schemas.microsoft.com/office/drawing/2014/main" id="{AAD00B4D-FB51-3860-DF0D-8DC78B9CE813}"/>
                </a:ext>
              </a:extLst>
            </p:cNvPr>
            <p:cNvSpPr/>
            <p:nvPr/>
          </p:nvSpPr>
          <p:spPr>
            <a:xfrm>
              <a:off x="2821875" y="4574225"/>
              <a:ext cx="391950" cy="116500"/>
            </a:xfrm>
            <a:custGeom>
              <a:avLst/>
              <a:gdLst/>
              <a:ahLst/>
              <a:cxnLst/>
              <a:rect l="l" t="t" r="r" b="b"/>
              <a:pathLst>
                <a:path w="15678" h="4660" extrusionOk="0">
                  <a:moveTo>
                    <a:pt x="717" y="621"/>
                  </a:moveTo>
                  <a:cubicBezTo>
                    <a:pt x="717" y="621"/>
                    <a:pt x="13523" y="1"/>
                    <a:pt x="14601" y="958"/>
                  </a:cubicBezTo>
                  <a:cubicBezTo>
                    <a:pt x="15678" y="1915"/>
                    <a:pt x="15515" y="4184"/>
                    <a:pt x="13884" y="4298"/>
                  </a:cubicBezTo>
                  <a:cubicBezTo>
                    <a:pt x="12260" y="4424"/>
                    <a:pt x="717" y="4659"/>
                    <a:pt x="362" y="3979"/>
                  </a:cubicBezTo>
                  <a:cubicBezTo>
                    <a:pt x="0" y="3305"/>
                    <a:pt x="85" y="681"/>
                    <a:pt x="717" y="62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" name="Google Shape;1165;p61">
            <a:extLst>
              <a:ext uri="{FF2B5EF4-FFF2-40B4-BE49-F238E27FC236}">
                <a16:creationId xmlns:a16="http://schemas.microsoft.com/office/drawing/2014/main" id="{A554B74A-189C-DC74-C609-C4569F0FABA9}"/>
              </a:ext>
            </a:extLst>
          </p:cNvPr>
          <p:cNvGrpSpPr/>
          <p:nvPr/>
        </p:nvGrpSpPr>
        <p:grpSpPr>
          <a:xfrm>
            <a:off x="224345" y="5134946"/>
            <a:ext cx="681227" cy="987860"/>
            <a:chOff x="6021000" y="3520900"/>
            <a:chExt cx="605750" cy="675275"/>
          </a:xfrm>
        </p:grpSpPr>
        <p:sp>
          <p:nvSpPr>
            <p:cNvPr id="37" name="Google Shape;1166;p61">
              <a:extLst>
                <a:ext uri="{FF2B5EF4-FFF2-40B4-BE49-F238E27FC236}">
                  <a16:creationId xmlns:a16="http://schemas.microsoft.com/office/drawing/2014/main" id="{D4384EDD-22B5-A902-61DB-1C7BF3A95F9B}"/>
                </a:ext>
              </a:extLst>
            </p:cNvPr>
            <p:cNvSpPr/>
            <p:nvPr/>
          </p:nvSpPr>
          <p:spPr>
            <a:xfrm>
              <a:off x="6021000" y="3520900"/>
              <a:ext cx="605750" cy="675275"/>
            </a:xfrm>
            <a:custGeom>
              <a:avLst/>
              <a:gdLst/>
              <a:ahLst/>
              <a:cxnLst/>
              <a:rect l="l" t="t" r="r" b="b"/>
              <a:pathLst>
                <a:path w="24230" h="27011" extrusionOk="0">
                  <a:moveTo>
                    <a:pt x="3966" y="22400"/>
                  </a:moveTo>
                  <a:cubicBezTo>
                    <a:pt x="6632" y="16322"/>
                    <a:pt x="11339" y="97"/>
                    <a:pt x="12753" y="55"/>
                  </a:cubicBezTo>
                  <a:cubicBezTo>
                    <a:pt x="14173" y="1"/>
                    <a:pt x="18940" y="16954"/>
                    <a:pt x="21245" y="22683"/>
                  </a:cubicBezTo>
                  <a:cubicBezTo>
                    <a:pt x="23044" y="23195"/>
                    <a:pt x="24230" y="23875"/>
                    <a:pt x="24230" y="25042"/>
                  </a:cubicBezTo>
                  <a:cubicBezTo>
                    <a:pt x="24230" y="26204"/>
                    <a:pt x="19150" y="27010"/>
                    <a:pt x="12025" y="26914"/>
                  </a:cubicBezTo>
                  <a:cubicBezTo>
                    <a:pt x="4899" y="26824"/>
                    <a:pt x="0" y="26270"/>
                    <a:pt x="0" y="25042"/>
                  </a:cubicBezTo>
                  <a:cubicBezTo>
                    <a:pt x="0" y="23809"/>
                    <a:pt x="1475" y="22936"/>
                    <a:pt x="3966" y="2240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167;p61">
              <a:extLst>
                <a:ext uri="{FF2B5EF4-FFF2-40B4-BE49-F238E27FC236}">
                  <a16:creationId xmlns:a16="http://schemas.microsoft.com/office/drawing/2014/main" id="{418D86CC-CB1A-7874-B87C-6F23A7EF6583}"/>
                </a:ext>
              </a:extLst>
            </p:cNvPr>
            <p:cNvSpPr/>
            <p:nvPr/>
          </p:nvSpPr>
          <p:spPr>
            <a:xfrm>
              <a:off x="6120150" y="3589200"/>
              <a:ext cx="431975" cy="523775"/>
            </a:xfrm>
            <a:custGeom>
              <a:avLst/>
              <a:gdLst/>
              <a:ahLst/>
              <a:cxnLst/>
              <a:rect l="l" t="t" r="r" b="b"/>
              <a:pathLst>
                <a:path w="17279" h="20951" extrusionOk="0">
                  <a:moveTo>
                    <a:pt x="4658" y="6814"/>
                  </a:moveTo>
                  <a:cubicBezTo>
                    <a:pt x="5573" y="4196"/>
                    <a:pt x="6440" y="1764"/>
                    <a:pt x="7180" y="13"/>
                  </a:cubicBezTo>
                  <a:cubicBezTo>
                    <a:pt x="8275" y="31"/>
                    <a:pt x="9353" y="25"/>
                    <a:pt x="10376" y="1"/>
                  </a:cubicBezTo>
                  <a:cubicBezTo>
                    <a:pt x="11116" y="1788"/>
                    <a:pt x="11977" y="4298"/>
                    <a:pt x="12879" y="6982"/>
                  </a:cubicBezTo>
                  <a:cubicBezTo>
                    <a:pt x="9756" y="7151"/>
                    <a:pt x="6831" y="7000"/>
                    <a:pt x="4658" y="6814"/>
                  </a:cubicBezTo>
                  <a:close/>
                  <a:moveTo>
                    <a:pt x="0" y="19668"/>
                  </a:moveTo>
                  <a:cubicBezTo>
                    <a:pt x="620" y="18266"/>
                    <a:pt x="1348" y="16310"/>
                    <a:pt x="2113" y="14138"/>
                  </a:cubicBezTo>
                  <a:cubicBezTo>
                    <a:pt x="7078" y="15161"/>
                    <a:pt x="12007" y="14637"/>
                    <a:pt x="15196" y="14041"/>
                  </a:cubicBezTo>
                  <a:cubicBezTo>
                    <a:pt x="15985" y="16419"/>
                    <a:pt x="16707" y="18537"/>
                    <a:pt x="17279" y="19951"/>
                  </a:cubicBezTo>
                  <a:cubicBezTo>
                    <a:pt x="6933" y="20950"/>
                    <a:pt x="0" y="19668"/>
                    <a:pt x="0" y="1966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92744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211</TotalTime>
  <Words>600</Words>
  <Application>Microsoft Office PowerPoint</Application>
  <PresentationFormat>Widescreen</PresentationFormat>
  <Paragraphs>121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Palatino Linotype</vt:lpstr>
      <vt:lpstr>Gallery</vt:lpstr>
      <vt:lpstr>The Passive Voice</vt:lpstr>
      <vt:lpstr>How do we make it?</vt:lpstr>
      <vt:lpstr>How do we make it?</vt:lpstr>
      <vt:lpstr>Simple tenses = to be + past participle</vt:lpstr>
      <vt:lpstr>Continuous tenses = to be + past participle</vt:lpstr>
      <vt:lpstr>Perfect tenses = to be + past participle</vt:lpstr>
      <vt:lpstr>PowerPoint Presentation</vt:lpstr>
      <vt:lpstr>The Automobile of the Future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Passive Voice</dc:title>
  <dc:creator>Sofija Stefanović</dc:creator>
  <cp:lastModifiedBy>Sofija Stefanović</cp:lastModifiedBy>
  <cp:revision>19</cp:revision>
  <dcterms:created xsi:type="dcterms:W3CDTF">2023-11-05T17:21:07Z</dcterms:created>
  <dcterms:modified xsi:type="dcterms:W3CDTF">2024-11-03T16:51:36Z</dcterms:modified>
</cp:coreProperties>
</file>