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77" r:id="rId2"/>
    <p:sldId id="295" r:id="rId3"/>
    <p:sldId id="304" r:id="rId4"/>
    <p:sldId id="279" r:id="rId5"/>
    <p:sldId id="281" r:id="rId6"/>
    <p:sldId id="299" r:id="rId7"/>
    <p:sldId id="297" r:id="rId8"/>
    <p:sldId id="282" r:id="rId9"/>
    <p:sldId id="300" r:id="rId10"/>
    <p:sldId id="283" r:id="rId11"/>
    <p:sldId id="301" r:id="rId12"/>
    <p:sldId id="302" r:id="rId13"/>
    <p:sldId id="284" r:id="rId14"/>
    <p:sldId id="305" r:id="rId15"/>
    <p:sldId id="285" r:id="rId16"/>
    <p:sldId id="303" r:id="rId17"/>
    <p:sldId id="306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7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30000"/>
      </a:spcBef>
      <a:spcAft>
        <a:spcPct val="0"/>
      </a:spcAft>
      <a:buClr>
        <a:srgbClr val="FF0000"/>
      </a:buClr>
      <a:buSzPct val="100000"/>
      <a:buFont typeface="Wingdings" pitchFamily="2" charset="2"/>
      <a:defRPr sz="20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C"/>
    <a:srgbClr val="000000"/>
    <a:srgbClr val="000099"/>
    <a:srgbClr val="000066"/>
    <a:srgbClr val="FFCC00"/>
    <a:srgbClr val="99FF33"/>
    <a:srgbClr val="8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 autoAdjust="0"/>
    <p:restoredTop sz="94581" autoAdjust="0"/>
  </p:normalViewPr>
  <p:slideViewPr>
    <p:cSldViewPr>
      <p:cViewPr varScale="1">
        <p:scale>
          <a:sx n="85" d="100"/>
          <a:sy n="85" d="100"/>
        </p:scale>
        <p:origin x="14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52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992B75-179F-438C-927E-948DAC2CF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90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B2DBCD-D16C-4320-92D5-C1FD697A0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68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676400"/>
            <a:ext cx="7772400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8DD2436A-79CF-43F7-89CB-C1546FC16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2743200" y="161925"/>
            <a:ext cx="62245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500" dirty="0">
                <a:solidFill>
                  <a:srgbClr val="3B3470"/>
                </a:solidFill>
              </a:rPr>
              <a:t>Elementi Transportnih Sredstava i Uređaja</a:t>
            </a:r>
            <a:endParaRPr lang="en-US" sz="1500" dirty="0">
              <a:solidFill>
                <a:srgbClr val="3B3470"/>
              </a:solidFill>
            </a:endParaRPr>
          </a:p>
        </p:txBody>
      </p:sp>
      <p:sp>
        <p:nvSpPr>
          <p:cNvPr id="16394" name="Line 10"/>
          <p:cNvSpPr>
            <a:spLocks noChangeShapeType="1"/>
          </p:cNvSpPr>
          <p:nvPr userDrawn="1"/>
        </p:nvSpPr>
        <p:spPr bwMode="auto">
          <a:xfrm>
            <a:off x="228600" y="6400800"/>
            <a:ext cx="8683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9" name="Line 15"/>
          <p:cNvSpPr>
            <a:spLocks noChangeShapeType="1"/>
          </p:cNvSpPr>
          <p:nvPr userDrawn="1"/>
        </p:nvSpPr>
        <p:spPr bwMode="auto">
          <a:xfrm>
            <a:off x="228600" y="533400"/>
            <a:ext cx="8683625" cy="0"/>
          </a:xfrm>
          <a:prstGeom prst="line">
            <a:avLst/>
          </a:prstGeom>
          <a:noFill/>
          <a:ln w="57150" cmpd="thickThin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 l="44375" t="34444" r="31250" b="21111"/>
          <a:stretch>
            <a:fillRect/>
          </a:stretch>
        </p:blipFill>
        <p:spPr bwMode="auto">
          <a:xfrm>
            <a:off x="4343400" y="5943600"/>
            <a:ext cx="381000" cy="3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557920" y="6363301"/>
            <a:ext cx="2254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r-Latn-R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rof.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Radomir</a:t>
            </a:r>
            <a:r>
              <a:rPr lang="en-U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Mijailovi</a:t>
            </a: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r-Latn-CS" sz="1400" i="1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doc. dr Đorđe Petrović</a:t>
            </a:r>
            <a:endParaRPr lang="en-US" sz="1400" i="1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133350" y="6437313"/>
            <a:ext cx="3491661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09575" algn="l"/>
              </a:tabLst>
              <a:defRPr/>
            </a:pPr>
            <a:r>
              <a:rPr lang="sr-Latn-R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Univerzitet u Beogradu – Saobraćajni fakultet</a:t>
            </a:r>
            <a:endParaRPr lang="en-US" sz="1400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4170302" y="6430935"/>
            <a:ext cx="752129" cy="32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09575" algn="l"/>
              </a:tabLst>
              <a:defRPr/>
            </a:pP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sr-Latn-R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3B34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solidFill>
                <a:srgbClr val="3B34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3877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Kreš testovi će biti prikazani kao primer testova koji za cilj imaju simulaciju realnih situacija koje se mogu javiti tokom eksploatacije vozila i to u delu pojave saobraćajnih nezgoda.</a:t>
            </a:r>
            <a:endParaRPr lang="en-US" dirty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Testovi su definisani na način kojim će se simulirati određena realna saobraćajna nezgoda. Primenom testova proizvođači vozila i korisnici dobijaju informaciju o tome šta mogu očekivati da se desi tokom nezgode, kao i da dobiju informaciju o njenim posledicama (deformacije vozila, oštećenja, povrede vozača putnika, pešaka...). Takođe, testovi omogućavaju uočavanje slabosti vozila u pogledu njegove bezbednosti i mogućnosti za unapređenje </a:t>
            </a:r>
            <a:r>
              <a:rPr lang="sr-Latn-RS">
                <a:solidFill>
                  <a:srgbClr val="00004C"/>
                </a:solidFill>
              </a:rPr>
              <a:t>performansi </a:t>
            </a:r>
            <a:r>
              <a:rPr lang="en-US">
                <a:solidFill>
                  <a:srgbClr val="00004C"/>
                </a:solidFill>
              </a:rPr>
              <a:t>ure</a:t>
            </a:r>
            <a:r>
              <a:rPr lang="sr-Latn-RS">
                <a:solidFill>
                  <a:srgbClr val="00004C"/>
                </a:solidFill>
              </a:rPr>
              <a:t>đ</a:t>
            </a:r>
            <a:r>
              <a:rPr lang="en-US">
                <a:solidFill>
                  <a:srgbClr val="00004C"/>
                </a:solidFill>
              </a:rPr>
              <a:t>aja</a:t>
            </a:r>
            <a:r>
              <a:rPr lang="sr-Latn-RS">
                <a:solidFill>
                  <a:srgbClr val="00004C"/>
                </a:solidFill>
              </a:rPr>
              <a:t> </a:t>
            </a:r>
            <a:r>
              <a:rPr lang="sr-Latn-RS" dirty="0">
                <a:solidFill>
                  <a:srgbClr val="00004C"/>
                </a:solidFill>
              </a:rPr>
              <a:t>i konstrukcije vozila. </a:t>
            </a:r>
          </a:p>
        </p:txBody>
      </p:sp>
    </p:spTree>
    <p:extLst>
      <p:ext uri="{BB962C8B-B14F-4D97-AF65-F5344CB8AC3E}">
        <p14:creationId xmlns:p14="http://schemas.microsoft.com/office/powerpoint/2010/main" val="341331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Pun čeoni sudar </a:t>
            </a:r>
            <a:r>
              <a:rPr lang="sr-Latn-RS" dirty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24200"/>
            <a:ext cx="5381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9473" y="2733518"/>
            <a:ext cx="2579728" cy="198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Pun</a:t>
            </a:r>
            <a:r>
              <a:rPr lang="en-US" dirty="0">
                <a:solidFill>
                  <a:srgbClr val="00004C"/>
                </a:solidFill>
              </a:rPr>
              <a:t>im</a:t>
            </a:r>
            <a:r>
              <a:rPr lang="sr-Latn-RS" dirty="0">
                <a:solidFill>
                  <a:srgbClr val="00004C"/>
                </a:solidFill>
              </a:rPr>
              <a:t> čeonim sudarom simuliraju se nezgode u kome učestvuju dva vozila koja se kreću u suprotnom smeru.</a:t>
            </a:r>
            <a:endParaRPr lang="en-U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562722"/>
            <a:ext cx="3592537" cy="20092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28123" y="3464814"/>
            <a:ext cx="113842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9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916595"/>
            <a:ext cx="8839200" cy="276998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Kao posledica delimično i punog čeonog sudara javljaju se maksimalne deformacije u čeonom </a:t>
            </a:r>
            <a:r>
              <a:rPr lang="sr-Latn-RS">
                <a:solidFill>
                  <a:srgbClr val="00004C"/>
                </a:solidFill>
              </a:rPr>
              <a:t>delu vozila.</a:t>
            </a:r>
          </a:p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Jedno </a:t>
            </a:r>
            <a:r>
              <a:rPr lang="sr-Latn-RS" dirty="0">
                <a:solidFill>
                  <a:srgbClr val="00004C"/>
                </a:solidFill>
              </a:rPr>
              <a:t>od pitanja koje se može postaviti je pri kojoj brzini u trenutku sudara će deformacije čeonog dela vozila imate takve vrednosti koje će za posledicu imati deformisanje dela vozila u kome su smešteni vozač i putnici. Takav podatak je bitan iz </a:t>
            </a:r>
            <a:r>
              <a:rPr lang="sr-Latn-RS">
                <a:solidFill>
                  <a:srgbClr val="00004C"/>
                </a:solidFill>
              </a:rPr>
              <a:t>razloga što se </a:t>
            </a:r>
            <a:r>
              <a:rPr lang="sr-Latn-RS" dirty="0">
                <a:solidFill>
                  <a:srgbClr val="00004C"/>
                </a:solidFill>
              </a:rPr>
              <a:t>u </a:t>
            </a:r>
            <a:r>
              <a:rPr lang="sr-Latn-RS">
                <a:solidFill>
                  <a:srgbClr val="00004C"/>
                </a:solidFill>
              </a:rPr>
              <a:t>tom slučaju </a:t>
            </a:r>
            <a:r>
              <a:rPr lang="sr-Latn-RS" dirty="0">
                <a:solidFill>
                  <a:srgbClr val="00004C"/>
                </a:solidFill>
              </a:rPr>
              <a:t>javljaju veće posledice po vozača i putnike.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6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6425" y="3124200"/>
            <a:ext cx="53911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3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3886200" cy="2183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03" y="3200400"/>
            <a:ext cx="3342132" cy="2316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52400" y="5527522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Bočnim </a:t>
            </a:r>
            <a:r>
              <a:rPr lang="sr-Latn-RS" dirty="0">
                <a:solidFill>
                  <a:srgbClr val="00004C"/>
                </a:solidFill>
              </a:rPr>
              <a:t>sudarom sa pokretnom </a:t>
            </a:r>
            <a:r>
              <a:rPr lang="sr-Latn-RS">
                <a:solidFill>
                  <a:srgbClr val="00004C"/>
                </a:solidFill>
              </a:rPr>
              <a:t>preprekom se </a:t>
            </a:r>
            <a:r>
              <a:rPr lang="sr-Latn-RS" dirty="0">
                <a:solidFill>
                  <a:srgbClr val="00004C"/>
                </a:solidFill>
              </a:rPr>
              <a:t>simulira saobraćajna nezgoda u raskrsnici.</a:t>
            </a:r>
          </a:p>
        </p:txBody>
      </p:sp>
    </p:spTree>
    <p:extLst>
      <p:ext uri="{BB962C8B-B14F-4D97-AF65-F5344CB8AC3E}">
        <p14:creationId xmlns:p14="http://schemas.microsoft.com/office/powerpoint/2010/main" val="414884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6106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</a:t>
            </a:r>
            <a:r>
              <a:rPr lang="sr-Latn-RS">
                <a:solidFill>
                  <a:srgbClr val="00004C"/>
                </a:solidFill>
              </a:rPr>
              <a:t>od 32 </a:t>
            </a:r>
            <a:r>
              <a:rPr lang="sr-Latn-RS" dirty="0">
                <a:solidFill>
                  <a:srgbClr val="00004C"/>
                </a:solidFill>
              </a:rPr>
              <a:t>km/h, pod uglom od 15</a:t>
            </a:r>
            <a:r>
              <a:rPr lang="sr-Latn-RS" dirty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912" y="3152775"/>
            <a:ext cx="52101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4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814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>
                <a:solidFill>
                  <a:srgbClr val="00004C"/>
                </a:solidFill>
                <a:latin typeface="+mj-lt"/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</a:t>
            </a:r>
            <a:r>
              <a:rPr lang="sr-Latn-RS" dirty="0">
                <a:solidFill>
                  <a:srgbClr val="00004C"/>
                </a:solidFill>
                <a:latin typeface="+mj-lt"/>
              </a:rPr>
              <a:t>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00400"/>
            <a:ext cx="3886200" cy="2252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9800" y="2952448"/>
            <a:ext cx="1397672" cy="2813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3800" y="3733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deformacija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7162800" y="3926115"/>
            <a:ext cx="432136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3252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3083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v-SE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i Udar vozila u stub simuliraju saobraćajne nezgode koje su po kriterijumu povreda vozača i putnika najčešće nepovoljnije u poređenju sa čeonim sudarima. Jedan od razloga je što mesto kontakta u slučaju bočnog sudara je bliže vozaču/putniku u poređenju sa čeonim sudarom. Takođe, čvrstoća čeonog dela vozila je veća u poređenju </a:t>
            </a:r>
            <a:r>
              <a:rPr lang="sr-Latn-RS">
                <a:solidFill>
                  <a:srgbClr val="00004C"/>
                </a:solidFill>
              </a:rPr>
              <a:t>sa čvrstoćom bočnog dela.</a:t>
            </a:r>
            <a:endParaRPr lang="sr-Latn-RS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54" y="4148780"/>
            <a:ext cx="5496502" cy="19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2926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5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Trzajne povrede vrata </a:t>
            </a:r>
            <a:r>
              <a:rPr lang="sr-Latn-RS" dirty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  <a:endParaRPr lang="sr-Latn-RS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5950" y="3124200"/>
            <a:ext cx="53721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9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6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City sistema </a:t>
            </a:r>
            <a:r>
              <a:rPr lang="sr-Latn-RS" dirty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uslovima.</a:t>
            </a:r>
            <a:endParaRPr lang="sr-Latn-RS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532953"/>
            <a:ext cx="4891087" cy="27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9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60020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Kreš testovi predstavljaju testove koji podrazumevaju sudare automobila sa različitim preprekama u kontrolisanim uslovima, u cilju ocene bezbednosti vozila.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vozila podrazumeva ocenu bezbednosti putnika u vozilu (bezbednost odraslih putnika i bezbednost dece), ocenu bezbednosti ranjivih učesnika u saobraćaju od strane putničkog vozila i opremljenost vozila </a:t>
            </a:r>
            <a:r>
              <a:rPr lang="sr-Latn-RS">
                <a:solidFill>
                  <a:srgbClr val="00004C"/>
                </a:solidFill>
              </a:rPr>
              <a:t>bezbedonosnim uređajima.</a:t>
            </a:r>
            <a:endParaRPr lang="sr-Latn-RS" dirty="0">
              <a:solidFill>
                <a:srgbClr val="00004C"/>
              </a:solidFill>
            </a:endParaRP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Još uvek nije utvrđen jedinstven protokol za ocenjivanje bezbednosti vozila na svetskom nivou.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0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dece u vozilu obuhvata 3 različita testa: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Performanse dečijih zaštitnih sistema </a:t>
            </a:r>
            <a:r>
              <a:rPr lang="sr-Latn-RS" dirty="0">
                <a:solidFill>
                  <a:srgbClr val="00004C"/>
                </a:solidFill>
              </a:rPr>
              <a:t>– Ispitivanje nastajanja povreda kod dece koja se prevoze u odgovarajućim dečijim sedištima tokom čeonih i bočnih sudara.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Opremljenost vozila </a:t>
            </a:r>
            <a:r>
              <a:rPr lang="sr-Latn-RS" dirty="0">
                <a:solidFill>
                  <a:srgbClr val="00004C"/>
                </a:solidFill>
              </a:rPr>
              <a:t>– Ispitivanje da li vozila ispunjavaju standard „i-size“. Ovaj standard podrazumeva postojanje ISOFIX priključka za fiksiranje dečijih sedišta i drugih pomoćnih sistema za zaštitu dece.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Mogućnost postavljanja dečijih sedišta </a:t>
            </a:r>
            <a:r>
              <a:rPr lang="sr-Latn-RS" dirty="0">
                <a:solidFill>
                  <a:srgbClr val="00004C"/>
                </a:solidFill>
              </a:rPr>
              <a:t>– Ovaj deo testiranja podrazumeva ispitivanje koliko pouzdano i lako se može postaviti odgovarajuće dečije sedište na svim odgovarajućim pozicijama u vozilu.</a:t>
            </a:r>
            <a:endParaRPr lang="sr-Latn-RS" b="1" dirty="0">
              <a:solidFill>
                <a:srgbClr val="00004C"/>
              </a:solidFill>
              <a:latin typeface="+mj-lt"/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547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20313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glave pešaka </a:t>
            </a:r>
            <a:r>
              <a:rPr lang="sr-Latn-RS" dirty="0">
                <a:solidFill>
                  <a:srgbClr val="00004C"/>
                </a:solidFill>
              </a:rPr>
              <a:t>– Ispituje se rizik od povreda glave kod pešaka (odraslih i dece) prilikom sudara sa vozilom koje se kreće brzinom 40 km/h.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6937" y="3505200"/>
            <a:ext cx="48101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2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754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gornjeg dela nogu pešaka </a:t>
            </a:r>
            <a:r>
              <a:rPr lang="sr-Latn-RS" dirty="0">
                <a:solidFill>
                  <a:srgbClr val="00004C"/>
                </a:solidFill>
              </a:rPr>
              <a:t>– Isti uslovi kao u 1. testu.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2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donjeg dela nogu pešaka</a:t>
            </a:r>
            <a:r>
              <a:rPr lang="sr-Latn-RS" dirty="0">
                <a:solidFill>
                  <a:srgbClr val="00004C"/>
                </a:solidFill>
              </a:rPr>
              <a:t> – Isti uslovi kao u 1. testu.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660000"/>
            <a:ext cx="4419600" cy="243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886" y="3660000"/>
            <a:ext cx="4364714" cy="2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6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970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ranjivih učesnika u saobraćaju obuhvata 5 različitih testova: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sistema za pešake </a:t>
            </a:r>
            <a:r>
              <a:rPr lang="sr-Latn-RS" dirty="0">
                <a:solidFill>
                  <a:srgbClr val="00004C"/>
                </a:solidFill>
              </a:rPr>
              <a:t>– Ispitivanje kako AEB sistem reaguje na pojavu pešaka u različitim situacijama. Testiranja se vrše za više karakterističnih scenarija: istrčavanje deteta između parkiranih vozila, kretanje pešaka u mraku, pretrčavanje ulice sa leve strane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sistema za dvotočkaše </a:t>
            </a:r>
            <a:r>
              <a:rPr lang="sr-Latn-RS" dirty="0">
                <a:solidFill>
                  <a:srgbClr val="00004C"/>
                </a:solidFill>
              </a:rPr>
              <a:t>– Testiranje AEB sistema za dvotočkaše obraćuje 2 scenarija: prelazak dvotočkaša preko ulice ispred vozila i kretanje dvotočkaša ispred vozila u pravcu i smeru kretanja vozila.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0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40626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4C"/>
              </a:buCl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opremljenost bezbedonosnim 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ESC (Electronic Stability Control) </a:t>
            </a:r>
            <a:r>
              <a:rPr lang="sr-Latn-RS" dirty="0">
                <a:solidFill>
                  <a:srgbClr val="00004C"/>
                </a:solidFill>
              </a:rPr>
              <a:t>– Ocenjivanje ovog sistema vrši se naglom rotacijom točka upravljača za 270° pri brzini od 80 km/h, a ocenjuje se odstupanje od idealne putanje.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SBR (Seat Belt Reminder) </a:t>
            </a:r>
            <a:r>
              <a:rPr lang="sr-Latn-RS" dirty="0">
                <a:solidFill>
                  <a:srgbClr val="00004C"/>
                </a:solidFill>
              </a:rPr>
              <a:t>– Testira se jasnoća i vidljivost ovog sistema za sva mesta u vozilu.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SAS (Speed Assistance System) </a:t>
            </a:r>
            <a:r>
              <a:rPr lang="sr-Latn-RS" dirty="0">
                <a:solidFill>
                  <a:srgbClr val="00004C"/>
                </a:solidFill>
              </a:rPr>
              <a:t>– Testovima se ocenjuje da li vozač ima informacije o trenutnom ograničenju brzine, da li je vozač upozoren da je prekoračio brzinu i mogućnost vozila da održava zadatu brzinu.</a:t>
            </a:r>
            <a:endParaRPr lang="sr-Latn-RS" b="1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8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opremljenost bezbedonosnim sistemima obuhvata ocenjivanje 5 različitih sistema: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AEB Interurban </a:t>
            </a:r>
            <a:r>
              <a:rPr lang="sr-Latn-RS" dirty="0">
                <a:solidFill>
                  <a:srgbClr val="00004C"/>
                </a:solidFill>
              </a:rPr>
              <a:t>– Ocenjivanje AEB sistema u tipičnim situacijama koje se dešavaju na putevima van naselja. Neki od testiranih scenarija su: kretanje prema zaustavljenom vozilu brzinama 30-80 km/h, kretanje iza vozila 50 km/h koje iznenadno počinje da koči itd.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 startAt="4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Lane Support </a:t>
            </a:r>
            <a:r>
              <a:rPr lang="sr-Latn-RS" dirty="0">
                <a:solidFill>
                  <a:srgbClr val="00004C"/>
                </a:solidFill>
              </a:rPr>
              <a:t>– Ocenjivanje performansi sistema koji održavaju kretanje vozila u traci. Konkretno, posmatraju se performanse dva sistema LKA (Lane Keep Assist) i ELK (Emergency Lane Keeping).</a:t>
            </a:r>
            <a:endParaRPr lang="sr-Latn-RS" b="1" dirty="0">
              <a:solidFill>
                <a:srgbClr val="00004C"/>
              </a:solidFill>
            </a:endParaRP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7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720840"/>
            <a:ext cx="8839200" cy="1661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/>
              <a:t>Agregacijom svih ocena na testovima, uzimajući u obzir odgovarajuće težinske koeficijente za svaku oblast i svaki test, dobija se jedinstvena ocena bezbednosti vozila primenom Euro NCAP protokola. </a:t>
            </a:r>
          </a:p>
          <a:p>
            <a:pPr>
              <a:tabLst>
                <a:tab pos="409575" algn="l"/>
              </a:tabLst>
            </a:pPr>
            <a:r>
              <a:rPr lang="sr-Latn-RS" dirty="0"/>
              <a:t>Primer ocenjenog vozila – </a:t>
            </a:r>
            <a:r>
              <a:rPr lang="sr-Latn-RS" b="1" dirty="0"/>
              <a:t>VOLVO S60</a:t>
            </a:r>
            <a:endParaRPr lang="sr-Latn-RS" dirty="0"/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9700" y="3505200"/>
            <a:ext cx="6324600" cy="27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80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5853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/>
              <a:t>Ova prezentacija je obrađivala slučaj kreš testova vozila. Suštinski, problemi i principi u rešavanju ovog problema su slični i kod drugih vrsta transportnih sredstava</a:t>
            </a:r>
          </a:p>
          <a:p>
            <a:pPr>
              <a:tabLst>
                <a:tab pos="409575" algn="l"/>
              </a:tabLst>
            </a:pPr>
            <a:endParaRPr lang="sr-Latn-RS" dirty="0"/>
          </a:p>
          <a:p>
            <a:pPr>
              <a:tabLst>
                <a:tab pos="409575" algn="l"/>
              </a:tabLst>
            </a:pPr>
            <a:r>
              <a:rPr lang="sr-Latn-RS" dirty="0"/>
              <a:t>...</a:t>
            </a:r>
          </a:p>
          <a:p>
            <a:pPr>
              <a:tabLst>
                <a:tab pos="409575" algn="l"/>
              </a:tabLst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887240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73898"/>
            <a:ext cx="3429000" cy="1455102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sr-Latn-RS" sz="5400" b="1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Pitanja?</a:t>
            </a:r>
            <a:endParaRPr lang="en-US" sz="5400" b="1" dirty="0">
              <a:ln w="12700">
                <a:solidFill>
                  <a:schemeClr val="bg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810000"/>
            <a:ext cx="3657600" cy="1452265"/>
          </a:xfrm>
          <a:prstGeom prst="rect">
            <a:avLst/>
          </a:prstGeom>
          <a:noFill/>
        </p:spPr>
        <p:txBody>
          <a:bodyPr wrap="none">
            <a:prstTxWarp prst="textCascadeDown">
              <a:avLst/>
            </a:prstTxWarp>
            <a:spAutoFit/>
          </a:bodyPr>
          <a:lstStyle/>
          <a:p>
            <a:pPr>
              <a:defRPr/>
            </a:pPr>
            <a:r>
              <a:rPr lang="sr-Latn-R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Slika 01-0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7574" y="622738"/>
            <a:ext cx="5443826" cy="295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228600" y="3569256"/>
            <a:ext cx="8534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00004C"/>
                </a:solidFill>
              </a:rPr>
              <a:t>Najuticajnije veličine prilikom donošenja odluke o kupovinu putničkih automobila: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cena – oko 10% kupaca,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</a:t>
            </a:r>
            <a:r>
              <a:rPr lang="sr-Latn-RS" b="1" i="1" dirty="0">
                <a:solidFill>
                  <a:srgbClr val="00004C"/>
                </a:solidFill>
              </a:rPr>
              <a:t>EuroNCAP</a:t>
            </a:r>
            <a:r>
              <a:rPr lang="sr-Latn-RS" b="1" dirty="0">
                <a:solidFill>
                  <a:srgbClr val="00004C"/>
                </a:solidFill>
              </a:rPr>
              <a:t> test bezbednosti automobila – oko 16%,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pouzdanost – oko 10%,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performanse – oko 5%,</a:t>
            </a:r>
          </a:p>
          <a:p>
            <a:pPr>
              <a:lnSpc>
                <a:spcPct val="100000"/>
              </a:lnSpc>
              <a:buClrTx/>
              <a:buFont typeface="Times New Roman" pitchFamily="18" charset="0"/>
              <a:buChar char="‒"/>
            </a:pPr>
            <a:r>
              <a:rPr lang="sr-Latn-RS" dirty="0">
                <a:solidFill>
                  <a:srgbClr val="00004C"/>
                </a:solidFill>
              </a:rPr>
              <a:t> estetika – 4%, ...</a:t>
            </a:r>
          </a:p>
        </p:txBody>
      </p:sp>
    </p:spTree>
    <p:extLst>
      <p:ext uri="{BB962C8B-B14F-4D97-AF65-F5344CB8AC3E}">
        <p14:creationId xmlns:p14="http://schemas.microsoft.com/office/powerpoint/2010/main" val="153749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6175088" cy="628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Kreš testovi putničkih automobila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2400" y="1447800"/>
            <a:ext cx="8839200" cy="489364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Širom sveta postoje mnogobrojne organizacije koje su definisale protokole za ocenu bezbednosti vozila kreš testovim: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EURO NCAP (The European New Car Assessment Programe) 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IIHS program (Insurance Institute for Highway Safety)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ANCAP (Australasian New Car Assessment 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Latin NCAP (New Car Assessment Programe)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ASEAN NCAP</a:t>
            </a:r>
            <a:r>
              <a:rPr lang="en-US" dirty="0">
                <a:solidFill>
                  <a:srgbClr val="00004C"/>
                </a:solidFill>
              </a:rPr>
              <a:t> </a:t>
            </a:r>
            <a:r>
              <a:rPr lang="sr-Latn-RS" dirty="0">
                <a:solidFill>
                  <a:srgbClr val="00004C"/>
                </a:solidFill>
              </a:rPr>
              <a:t>(</a:t>
            </a:r>
            <a:r>
              <a:rPr lang="en-US" dirty="0">
                <a:solidFill>
                  <a:srgbClr val="00004C"/>
                </a:solidFill>
              </a:rPr>
              <a:t>New Car Assessment Program for Southeast Asian Countries</a:t>
            </a:r>
            <a:r>
              <a:rPr lang="sr-Latn-RS" dirty="0">
                <a:solidFill>
                  <a:srgbClr val="00004C"/>
                </a:solidFill>
              </a:rPr>
              <a:t>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C-NCAP (Chinese New Car Assessment Program)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JNCAP (Japan New Car Assessment Program)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…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1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600200"/>
            <a:ext cx="8839200" cy="2677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Organizacija Euro NCAP je od 2009. godine uvela proceduru ocenjivanja novih vozila prema 4 oblasti: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odraslih u vozilu (vozača i putnika);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dece u vozilu;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Bezbednost ranjivih učesnika u saobraćaju (pešaka i dvotočkaša);</a:t>
            </a:r>
          </a:p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Opremljenost bezbedonosnim sistemima.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2400" y="4419600"/>
            <a:ext cx="8839200" cy="4277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Postavlja se pitanje zašto su izabrane baš ove oblasti?</a:t>
            </a:r>
            <a:endParaRPr lang="en-US" dirty="0">
              <a:solidFill>
                <a:srgbClr val="00004C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4876800"/>
            <a:ext cx="8839200" cy="1569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Ukoliko analiziramo izveštaje o bezbednosti saobraćaja možemo zaključiti kako prethodne oblasti predstavljaju njihova ključna poglavlja (primer su izveštaji Agencije za bezbednost saobraćaja Republike Srbije, u daljem tekstu ABS).</a:t>
            </a:r>
            <a:endParaRPr lang="en-US" dirty="0">
              <a:solidFill>
                <a:srgbClr val="0000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1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295400"/>
            <a:ext cx="8839200" cy="53245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Ocena bezbednosti odraslih obuhvata 6 različitih testova: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Delimičan čeoni sudar </a:t>
            </a:r>
            <a:r>
              <a:rPr lang="sr-Latn-RS" dirty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Pun čeoni sudar </a:t>
            </a:r>
            <a:r>
              <a:rPr lang="sr-Latn-RS" dirty="0">
                <a:solidFill>
                  <a:srgbClr val="00004C"/>
                </a:solidFill>
              </a:rPr>
              <a:t>– Udar u čvrstu prepreku brzinom od 50 km/h sa potpunim preklapanjem čeonog dela vozila sa preprekom.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Bočni sudar sa pokretnom preprekom </a:t>
            </a:r>
            <a:r>
              <a:rPr lang="sr-Latn-RS" dirty="0">
                <a:solidFill>
                  <a:srgbClr val="00004C"/>
                </a:solidFill>
              </a:rPr>
              <a:t>– Udar pokretne prepreke u levi bok vozila brzinom od 50 km/h pod pravim uglom.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Udar u stub </a:t>
            </a:r>
            <a:r>
              <a:rPr lang="sr-Latn-RS" dirty="0">
                <a:solidFill>
                  <a:srgbClr val="00004C"/>
                </a:solidFill>
              </a:rPr>
              <a:t>– Udarac vozila u stub prečnika 254 mm brzinom od 32 km/h, pod uglom od 15</a:t>
            </a:r>
            <a:r>
              <a:rPr lang="sr-Latn-RS" dirty="0">
                <a:solidFill>
                  <a:srgbClr val="00004C"/>
                </a:solidFill>
                <a:cs typeface="GreekC" panose="00000400000000000000" pitchFamily="2" charset="0"/>
              </a:rPr>
              <a:t>° </a:t>
            </a:r>
            <a:r>
              <a:rPr lang="sr-Latn-RS" dirty="0">
                <a:solidFill>
                  <a:srgbClr val="00004C"/>
                </a:solidFill>
              </a:rPr>
              <a:t>zaokrenutim od normalnog položaja ka levo.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Trzajne povrede vrata </a:t>
            </a:r>
            <a:r>
              <a:rPr lang="sr-Latn-RS" dirty="0">
                <a:solidFill>
                  <a:srgbClr val="00004C"/>
                </a:solidFill>
              </a:rPr>
              <a:t>– Testiranje uticaja zaustavljanja vozila pri brzinama od 16 do 24 km/h na trzajne povrede vrata (osiguranja).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Testiranje AEB City sistema </a:t>
            </a:r>
            <a:r>
              <a:rPr lang="sr-Latn-RS" dirty="0">
                <a:solidFill>
                  <a:srgbClr val="00004C"/>
                </a:solidFill>
              </a:rPr>
              <a:t>– Testiranje AEB (Autonomous Emergency Braking) sistema se vrši pri različitim brzinama i različitim nivoima preklapanja vozila prilikom kretanja u koloni u gradskim uslovima.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8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885414"/>
            <a:ext cx="8839200" cy="36009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Prema rezultatima koji se mogu naći na sajtu ABS u 2018. godini oko 57% nezgoda u Srbiji </a:t>
            </a:r>
            <a:r>
              <a:rPr lang="sr-Latn-RS">
                <a:solidFill>
                  <a:srgbClr val="00004C"/>
                </a:solidFill>
              </a:rPr>
              <a:t>su nezgode </a:t>
            </a:r>
            <a:r>
              <a:rPr lang="sr-Latn-RS" dirty="0">
                <a:solidFill>
                  <a:srgbClr val="00004C"/>
                </a:solidFill>
              </a:rPr>
              <a:t>u kojima su učestvovala </a:t>
            </a:r>
            <a:r>
              <a:rPr lang="sr-Latn-RS">
                <a:solidFill>
                  <a:srgbClr val="00004C"/>
                </a:solidFill>
              </a:rPr>
              <a:t>dva vozila.</a:t>
            </a:r>
          </a:p>
          <a:p>
            <a:pPr>
              <a:tabLst>
                <a:tab pos="409575" algn="l"/>
              </a:tabLst>
            </a:pPr>
            <a:r>
              <a:rPr lang="sr-Latn-RS">
                <a:solidFill>
                  <a:srgbClr val="00004C"/>
                </a:solidFill>
              </a:rPr>
              <a:t>Pitanje </a:t>
            </a:r>
            <a:r>
              <a:rPr lang="sr-Latn-RS" dirty="0">
                <a:solidFill>
                  <a:srgbClr val="00004C"/>
                </a:solidFill>
              </a:rPr>
              <a:t>koje se postavlja je koje realne situacije, tj. saobraćajne nezgode u kojima učestvuju dva vozila, potrebno simulirati.</a:t>
            </a:r>
          </a:p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Prema rezultatima ABS u 2018. godini oko 33% saobraćajnih nezgoda su nezgode bez skretanja, a oko 24% su nezgode sa skretanjem ili prelazak. Takođe, u 2018. godini oko 32% nastradalih (poginuli+povređeni) se vezuju za saobraćajne nezgoda bez skretanja, a oko 27% za nezgode sa skretanjem ili prelazak.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2248378"/>
            <a:ext cx="8839200" cy="8309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Clr>
                <a:srgbClr val="00004C"/>
              </a:buClr>
              <a:buFont typeface="+mj-lt"/>
              <a:buAutoNum type="arabicPeriod"/>
              <a:tabLst>
                <a:tab pos="409575" algn="l"/>
              </a:tabLst>
            </a:pPr>
            <a:r>
              <a:rPr lang="sr-Latn-RS" b="1" dirty="0">
                <a:solidFill>
                  <a:srgbClr val="00004C"/>
                </a:solidFill>
              </a:rPr>
              <a:t>Delimičan čeoni sudar </a:t>
            </a:r>
            <a:r>
              <a:rPr lang="sr-Latn-RS" dirty="0">
                <a:solidFill>
                  <a:srgbClr val="00004C"/>
                </a:solidFill>
              </a:rPr>
              <a:t>– Udar u deformabilnu prepreku brzinom od 64 km/h sa 40% preklapanja čeonog dela vozila sa preprekom.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87" y="3171825"/>
            <a:ext cx="5381625" cy="3000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2400" y="1371600"/>
            <a:ext cx="80010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Saobraćajne nezgode u kojima su učestvovala dva vozila bez skretanja (Srbija, 2018. godina) - 50% poginulih u čeonim sudarima.</a:t>
            </a:r>
          </a:p>
        </p:txBody>
      </p:sp>
    </p:spTree>
    <p:extLst>
      <p:ext uri="{BB962C8B-B14F-4D97-AF65-F5344CB8AC3E}">
        <p14:creationId xmlns:p14="http://schemas.microsoft.com/office/powerpoint/2010/main" val="338308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868944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FF0000"/>
              </a:buClr>
              <a:buSzPct val="100000"/>
              <a:buFont typeface="Wingdings" pitchFamily="2" charset="2"/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r-Latn-RS" sz="3200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NCAP protokol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52400" y="1371600"/>
            <a:ext cx="8839200" cy="7970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409575" algn="l"/>
              </a:tabLst>
            </a:pPr>
            <a:r>
              <a:rPr lang="sr-Latn-RS" dirty="0">
                <a:solidFill>
                  <a:srgbClr val="00004C"/>
                </a:solidFill>
              </a:rPr>
              <a:t>Delimičnim čeonim sudarom simuliraju se nezgode u kome učestvuju dva vozila koja se kreću u suprotnom smeru</a:t>
            </a:r>
          </a:p>
        </p:txBody>
      </p:sp>
      <p:pic>
        <p:nvPicPr>
          <p:cNvPr id="1028" name="Picture 4" descr="Image result for euro nc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369" y="609600"/>
            <a:ext cx="214923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2261883"/>
            <a:ext cx="3323488" cy="1852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2882" y="3001518"/>
            <a:ext cx="1645920" cy="4482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58363" y="2455164"/>
            <a:ext cx="1138428" cy="2324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3352800"/>
            <a:ext cx="1109599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/>
              <a:t>deformacija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980138" y="3545115"/>
            <a:ext cx="420662" cy="15855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9404800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20000"/>
          </a:lnSpc>
          <a:spcBef>
            <a:spcPct val="30000"/>
          </a:spcBef>
          <a:spcAft>
            <a:spcPct val="0"/>
          </a:spcAft>
          <a:buClr>
            <a:srgbClr val="FF0000"/>
          </a:buClr>
          <a:buSzPct val="100000"/>
          <a:buFont typeface="Wingdings" pitchFamily="2" charset="2"/>
          <a:buNone/>
          <a:tabLst>
            <a:tab pos="409575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1826</TotalTime>
  <Words>1715</Words>
  <Application>Microsoft Office PowerPoint</Application>
  <PresentationFormat>On-screen Show (4:3)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GreekC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saobracajni fakultet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nastavnik</dc:creator>
  <cp:lastModifiedBy>MRB</cp:lastModifiedBy>
  <cp:revision>375</cp:revision>
  <dcterms:created xsi:type="dcterms:W3CDTF">2006-01-31T15:10:17Z</dcterms:created>
  <dcterms:modified xsi:type="dcterms:W3CDTF">2025-06-21T07:11:01Z</dcterms:modified>
</cp:coreProperties>
</file>