
<file path=[Content_Types].xml><?xml version="1.0" encoding="utf-8"?>
<Types xmlns="http://schemas.openxmlformats.org/package/2006/content-types">
  <Default Extension="emf" ContentType="image/x-emf"/>
  <Default Extension="glb" ContentType="model/gltf.binary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  <p:sldId id="260" r:id="rId9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3F19"/>
    <a:srgbClr val="002850"/>
    <a:srgbClr val="CCFFCC"/>
    <a:srgbClr val="FFCCCC"/>
    <a:srgbClr val="9E480E"/>
    <a:srgbClr val="1E57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52" autoAdjust="0"/>
    <p:restoredTop sz="94660"/>
  </p:normalViewPr>
  <p:slideViewPr>
    <p:cSldViewPr snapToGrid="0">
      <p:cViewPr varScale="1">
        <p:scale>
          <a:sx n="72" d="100"/>
          <a:sy n="72" d="100"/>
        </p:scale>
        <p:origin x="9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dirty="0"/>
              <a:t>Наслов графикона</a:t>
            </a:r>
            <a:endParaRPr lang="sr-Latn-R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Серија 1</c:v>
                </c:pt>
              </c:strCache>
            </c:strRef>
          </c:tx>
          <c:spPr>
            <a:solidFill>
              <a:schemeClr val="accent5">
                <a:shade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Категорија 1</c:v>
                </c:pt>
                <c:pt idx="1">
                  <c:v>Категорија 2</c:v>
                </c:pt>
                <c:pt idx="2">
                  <c:v>Категорија 3</c:v>
                </c:pt>
                <c:pt idx="3">
                  <c:v>Категорија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EF-496F-968C-12F1CF57627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Серија 2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Категорија 1</c:v>
                </c:pt>
                <c:pt idx="1">
                  <c:v>Категорија 2</c:v>
                </c:pt>
                <c:pt idx="2">
                  <c:v>Категорија 3</c:v>
                </c:pt>
                <c:pt idx="3">
                  <c:v>Категорија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2EF-496F-968C-12F1CF57627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Серија 3</c:v>
                </c:pt>
              </c:strCache>
            </c:strRef>
          </c:tx>
          <c:spPr>
            <a:solidFill>
              <a:schemeClr val="accent5">
                <a:tint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Категорија 1</c:v>
                </c:pt>
                <c:pt idx="1">
                  <c:v>Категорија 2</c:v>
                </c:pt>
                <c:pt idx="2">
                  <c:v>Категорија 3</c:v>
                </c:pt>
                <c:pt idx="3">
                  <c:v>Категорија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2EF-496F-968C-12F1CF57627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99787136"/>
        <c:axId val="99788672"/>
      </c:barChart>
      <c:catAx>
        <c:axId val="99787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9788672"/>
        <c:crosses val="autoZero"/>
        <c:auto val="1"/>
        <c:lblAlgn val="ctr"/>
        <c:lblOffset val="100"/>
        <c:noMultiLvlLbl val="0"/>
      </c:catAx>
      <c:valAx>
        <c:axId val="99788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9787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0D714E-108F-47C8-9868-3FFA577D6B22}" type="datetimeFigureOut">
              <a:rPr lang="sr-Latn-RS" smtClean="0"/>
              <a:pPr/>
              <a:t>5.10.2024.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215E9B-F8F8-4FA8-BE3A-00BE8F406980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9884008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4DF269-521E-4B12-A6E5-D59C88C2B601}" type="datetimeFigureOut">
              <a:rPr lang="sr-Latn-RS" smtClean="0"/>
              <a:pPr/>
              <a:t>5.10.2024.</a:t>
            </a:fld>
            <a:endParaRPr lang="sr-Latn-R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R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E4B4A3-5BD7-4D53-BBD1-F3178D2FE7E0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65273760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chart" Target="../charts/chart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rgbClr val="1E578E"/>
                </a:solidFill>
                <a:latin typeface="Tw Cen MT (Body)"/>
              </a:defRPr>
            </a:lvl1pPr>
          </a:lstStyle>
          <a:p>
            <a:r>
              <a:rPr lang="sr-Cyrl-RS" dirty="0"/>
              <a:t>Наслов презентације</a:t>
            </a:r>
            <a:endParaRPr lang="sr-Latn-R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06475-5A6F-42DC-A20E-5CD6159ADAA8}" type="datetime1">
              <a:rPr lang="sr-Latn-RS" smtClean="0"/>
              <a:pPr/>
              <a:t>5.10.2024.</a:t>
            </a:fld>
            <a:endParaRPr lang="sr-Latn-R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  <a:latin typeface="Tw Cen MT (Body)"/>
              </a:defRPr>
            </a:lvl1pPr>
          </a:lstStyle>
          <a:p>
            <a:endParaRPr lang="sr-Latn-R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784" y="3602038"/>
            <a:ext cx="4103216" cy="3255962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>
                    <a:lumMod val="50000"/>
                  </a:schemeClr>
                </a:solidFill>
                <a:latin typeface="Tw Cen MT (Body)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r-Cyrl-RS" dirty="0"/>
              <a:t>Поднаслов презентације</a:t>
            </a:r>
            <a:endParaRPr lang="sr-Latn-RS" dirty="0"/>
          </a:p>
        </p:txBody>
      </p:sp>
      <p:sp>
        <p:nvSpPr>
          <p:cNvPr id="12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1524000" y="5691673"/>
            <a:ext cx="9144000" cy="528152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1">
                    <a:tint val="75000"/>
                  </a:schemeClr>
                </a:solidFill>
                <a:latin typeface="Tw Cen MT (Body)Body)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Cyrl-RS" dirty="0"/>
              <a:t>Место и датум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013" y="1122363"/>
            <a:ext cx="5001975" cy="77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43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1E578E"/>
                </a:solidFill>
              </a:defRPr>
            </a:lvl1pPr>
          </a:lstStyle>
          <a:p>
            <a:r>
              <a:rPr lang="sr-Cyrl-RS" dirty="0"/>
              <a:t>Наслов</a:t>
            </a:r>
            <a:endParaRPr lang="sr-Latn-R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Cyrl-RS" dirty="0"/>
              <a:t>Текст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fld id="{C863CF42-AF2D-467E-A86E-921779ACBB86}" type="datetime1">
              <a:rPr lang="sr-Latn-RS" smtClean="0"/>
              <a:pPr/>
              <a:t>5.10.2024.</a:t>
            </a:fld>
            <a:endParaRPr lang="sr-Latn-R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dy)"/>
              </a:defRPr>
            </a:lvl1pPr>
          </a:lstStyle>
          <a:p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 b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sz="280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sz="240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200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sz="20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r-Cyrl-RS" dirty="0"/>
              <a:t>Текст</a:t>
            </a:r>
            <a:endParaRPr lang="sr-Latn-R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16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1E578E"/>
                </a:solidFill>
              </a:defRPr>
            </a:lvl1pPr>
          </a:lstStyle>
          <a:p>
            <a:r>
              <a:rPr lang="sr-Cyrl-RS" dirty="0"/>
              <a:t>Наслов</a:t>
            </a:r>
            <a:endParaRPr lang="sr-Latn-R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Cyrl-RS" dirty="0"/>
              <a:t>Текст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dy)"/>
              </a:defRPr>
            </a:lvl1pPr>
          </a:lstStyle>
          <a:p>
            <a:fld id="{41E0A76F-A858-4830-884B-9E9914C82A13}" type="datetime1">
              <a:rPr lang="sr-Latn-RS" smtClean="0"/>
              <a:pPr/>
              <a:t>5.10.2024.</a:t>
            </a:fld>
            <a:endParaRPr lang="sr-Latn-R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dy)"/>
              </a:defRPr>
            </a:lvl1pPr>
          </a:lstStyle>
          <a:p>
            <a:endParaRPr lang="sr-Latn-R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r-Cyrl-RS" dirty="0"/>
              <a:t>Слика</a:t>
            </a:r>
            <a:endParaRPr lang="sr-Latn-R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301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1E578E"/>
                </a:solidFill>
              </a:defRPr>
            </a:lvl1pPr>
          </a:lstStyle>
          <a:p>
            <a:r>
              <a:rPr lang="sr-Cyrl-RS" dirty="0"/>
              <a:t>Наслов</a:t>
            </a:r>
            <a:endParaRPr lang="sr-Latn-R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dy)"/>
              </a:defRPr>
            </a:lvl1pPr>
          </a:lstStyle>
          <a:p>
            <a:fld id="{B327E440-2A8B-43FA-8E62-283731874734}" type="datetime1">
              <a:rPr lang="sr-Latn-RS" smtClean="0"/>
              <a:pPr/>
              <a:t>5.10.2024.</a:t>
            </a:fld>
            <a:endParaRPr lang="sr-Latn-R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dy)"/>
              </a:defRPr>
            </a:lvl1pPr>
          </a:lstStyle>
          <a:p>
            <a:endParaRPr lang="sr-Latn-R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sr-Cyrl-RS" dirty="0"/>
              <a:t>Текст</a:t>
            </a:r>
            <a:endParaRPr lang="sr-Latn-R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814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502507"/>
            <a:ext cx="7734300" cy="5674455"/>
          </a:xfrm>
        </p:spPr>
        <p:txBody>
          <a:bodyPr vert="eaVert"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sr-Cyrl-RS" dirty="0"/>
              <a:t>Текст</a:t>
            </a:r>
            <a:endParaRPr lang="sr-Latn-R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dy)"/>
              </a:defRPr>
            </a:lvl1pPr>
          </a:lstStyle>
          <a:p>
            <a:fld id="{8C4348E8-5F32-4135-9735-14DFEF197A78}" type="datetime1">
              <a:rPr lang="sr-Latn-RS" smtClean="0"/>
              <a:pPr/>
              <a:t>5.10.2024.</a:t>
            </a:fld>
            <a:endParaRPr lang="sr-Latn-R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dy)"/>
              </a:defRPr>
            </a:lvl1pPr>
          </a:lstStyle>
          <a:p>
            <a:endParaRPr lang="sr-Latn-R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502508"/>
            <a:ext cx="2628900" cy="5674454"/>
          </a:xfrm>
        </p:spPr>
        <p:txBody>
          <a:bodyPr vert="eaVert"/>
          <a:lstStyle>
            <a:lvl1pPr>
              <a:defRPr>
                <a:solidFill>
                  <a:srgbClr val="1E578E"/>
                </a:solidFill>
              </a:defRPr>
            </a:lvl1pPr>
          </a:lstStyle>
          <a:p>
            <a:r>
              <a:rPr lang="sr-Cyrl-RS" dirty="0"/>
              <a:t>Наслов</a:t>
            </a:r>
            <a:endParaRPr lang="sr-Latn-R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9246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784" y="3602038"/>
            <a:ext cx="4103216" cy="3255962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dy)"/>
              </a:defRPr>
            </a:lvl1pPr>
          </a:lstStyle>
          <a:p>
            <a:fld id="{D77415B9-F7E1-4329-86C5-BFD9CA71CB2B}" type="datetime1">
              <a:rPr lang="sr-Latn-RS" smtClean="0"/>
              <a:pPr/>
              <a:t>5.10.2024.</a:t>
            </a:fld>
            <a:endParaRPr lang="sr-Latn-R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dy)"/>
              </a:defRPr>
            </a:lvl1pPr>
          </a:lstStyle>
          <a:p>
            <a:endParaRPr lang="sr-Latn-R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5250076" y="4549867"/>
            <a:ext cx="14798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sr-Latn-RS" dirty="0">
                <a:solidFill>
                  <a:schemeClr val="bg1">
                    <a:lumMod val="50000"/>
                  </a:schemeClr>
                </a:solidFill>
              </a:rPr>
              <a:t>ww.sf.bg.ac.rs</a:t>
            </a:r>
            <a:endParaRPr lang="en-US" dirty="0">
              <a:solidFill>
                <a:schemeClr val="bg1">
                  <a:lumMod val="50000"/>
                </a:schemeClr>
              </a:solidFill>
              <a:latin typeface="Tw Cen MT (Body)Body)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838200" y="1374682"/>
            <a:ext cx="10515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sr-Cyrl-RS" sz="3600" b="1" dirty="0">
                <a:solidFill>
                  <a:schemeClr val="accent1">
                    <a:lumMod val="50000"/>
                  </a:schemeClr>
                </a:solidFill>
                <a:latin typeface="Tw Cen MT (Body)Body)"/>
              </a:rPr>
              <a:t>ХВАЛА НА ПАЖЊИ</a:t>
            </a:r>
            <a:endParaRPr lang="en-US" sz="3600" b="1" dirty="0">
              <a:solidFill>
                <a:schemeClr val="accent1">
                  <a:lumMod val="50000"/>
                </a:schemeClr>
              </a:solidFill>
              <a:latin typeface="Tw Cen MT (Body)Body)"/>
            </a:endParaRP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2553738"/>
            <a:ext cx="9144000" cy="75079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>
                    <a:lumMod val="50000"/>
                  </a:schemeClr>
                </a:solidFill>
                <a:latin typeface="Tw Cen MT (Body)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r-Cyrl-RS" dirty="0"/>
              <a:t>Текст</a:t>
            </a:r>
            <a:endParaRPr lang="sr-Latn-R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6000" y="5100435"/>
            <a:ext cx="720000" cy="7200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9396" y="3872332"/>
            <a:ext cx="3933209" cy="608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307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 b="1">
                <a:solidFill>
                  <a:srgbClr val="1E578E"/>
                </a:solidFill>
                <a:latin typeface="Tw Cen MT (Body)"/>
              </a:defRPr>
            </a:lvl1pPr>
          </a:lstStyle>
          <a:p>
            <a:r>
              <a:rPr lang="sr-Cyrl-RS" dirty="0"/>
              <a:t>Наслов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  <a:latin typeface="Tw Cen MT (Body)Body)"/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  <a:latin typeface="Tw Cen MT (Body)Body)"/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  <a:latin typeface="Tw Cen MT (Body)Body)"/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  <a:latin typeface="Tw Cen MT (Body)Body)"/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  <a:latin typeface="Tw Cen MT (Body)Body)"/>
              </a:defRPr>
            </a:lvl5pPr>
          </a:lstStyle>
          <a:p>
            <a:pPr lvl="0"/>
            <a:r>
              <a:rPr lang="sr-Cyrl-RS" dirty="0"/>
              <a:t>Текст</a:t>
            </a:r>
            <a:endParaRPr lang="sr-Latn-R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endParaRPr lang="sr-Latn-R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endParaRPr lang="sr-Latn-R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93404216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rgbClr val="1E578E"/>
                </a:solidFill>
                <a:latin typeface="Tw Cen MT (Body)Body)"/>
              </a:defRPr>
            </a:lvl1pPr>
          </a:lstStyle>
          <a:p>
            <a:r>
              <a:rPr lang="sr-Cyrl-RS" dirty="0"/>
              <a:t>Наслов</a:t>
            </a:r>
            <a:endParaRPr lang="sr-Latn-R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Tw Cen MT (Body)Body)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Cyrl-RS" dirty="0"/>
              <a:t>Поднаслов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fld id="{D77415B9-F7E1-4329-86C5-BFD9CA71CB2B}" type="datetime1">
              <a:rPr lang="sr-Latn-RS" smtClean="0"/>
              <a:pPr/>
              <a:t>5.10.2024.</a:t>
            </a:fld>
            <a:endParaRPr lang="sr-Latn-R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endParaRPr lang="sr-Latn-R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850" y="562011"/>
            <a:ext cx="5001975" cy="77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567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 b="1">
                <a:solidFill>
                  <a:srgbClr val="1E578E"/>
                </a:solidFill>
                <a:latin typeface="Tw Cen MT (Body)Body)"/>
              </a:defRPr>
            </a:lvl1pPr>
          </a:lstStyle>
          <a:p>
            <a:r>
              <a:rPr lang="sr-Cyrl-RS" dirty="0"/>
              <a:t>Наслов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sr-Cyrl-RS" dirty="0"/>
              <a:t>Текст</a:t>
            </a:r>
            <a:endParaRPr lang="sr-Latn-R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fld id="{3E24CC09-28A3-4024-98F4-C9F66E8E8861}" type="datetime1">
              <a:rPr lang="sr-Latn-RS" smtClean="0"/>
              <a:pPr/>
              <a:t>5.10.2024.</a:t>
            </a:fld>
            <a:endParaRPr lang="sr-Latn-R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sr-Cyrl-RS" dirty="0"/>
              <a:t>Текст</a:t>
            </a:r>
            <a:endParaRPr lang="sr-Latn-R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  <p:sp>
        <p:nvSpPr>
          <p:cNvPr id="14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latin typeface="Tw Cen MT (Body)"/>
              </a:defRPr>
            </a:lvl1pPr>
          </a:lstStyle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589731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rgbClr val="1E578E"/>
                </a:solidFill>
              </a:defRPr>
            </a:lvl1pPr>
          </a:lstStyle>
          <a:p>
            <a:r>
              <a:rPr lang="sr-Cyrl-RS" dirty="0"/>
              <a:t>Наслов</a:t>
            </a:r>
            <a:endParaRPr lang="sr-Latn-R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1E578E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Cyrl-RS" dirty="0"/>
              <a:t>Текст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sr-Cyrl-RS" dirty="0"/>
              <a:t>Текст</a:t>
            </a:r>
            <a:endParaRPr lang="sr-Latn-R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1E578E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Cyrl-RS" dirty="0"/>
              <a:t>Текст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fld id="{A825FD8A-1FFE-4238-BA14-C5F811CB1A6B}" type="datetime1">
              <a:rPr lang="sr-Latn-RS" smtClean="0"/>
              <a:pPr/>
              <a:t>5.10.2024.</a:t>
            </a:fld>
            <a:endParaRPr lang="sr-Latn-R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endParaRPr lang="sr-Latn-R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sr-Cyrl-RS" dirty="0"/>
              <a:t>Текст</a:t>
            </a:r>
            <a:endParaRPr lang="sr-Latn-R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568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1E578E"/>
                </a:solidFill>
              </a:defRPr>
            </a:lvl1pPr>
          </a:lstStyle>
          <a:p>
            <a:r>
              <a:rPr lang="sr-Cyrl-RS" dirty="0"/>
              <a:t>Наслов</a:t>
            </a:r>
            <a:endParaRPr lang="sr-Latn-R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fld id="{36DA588A-F02A-49FE-B4BB-62E9D891C6D0}" type="datetime1">
              <a:rPr lang="sr-Latn-RS" smtClean="0"/>
              <a:pPr/>
              <a:t>5.10.2024.</a:t>
            </a:fld>
            <a:endParaRPr lang="sr-Latn-R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endParaRPr lang="sr-Latn-R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549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fld id="{36DA588A-F02A-49FE-B4BB-62E9D891C6D0}" type="datetime1">
              <a:rPr lang="sr-Latn-RS" smtClean="0"/>
              <a:pPr/>
              <a:t>5.10.2024.</a:t>
            </a:fld>
            <a:endParaRPr lang="sr-Latn-R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endParaRPr lang="sr-Latn-R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418357086"/>
              </p:ext>
            </p:extLst>
          </p:nvPr>
        </p:nvGraphicFramePr>
        <p:xfrm>
          <a:off x="838200" y="2287207"/>
          <a:ext cx="10515600" cy="3283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1807481349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85935733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4859358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64784358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157887910"/>
                    </a:ext>
                  </a:extLst>
                </a:gridCol>
              </a:tblGrid>
              <a:tr h="820792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0"/>
                        </a:spcBef>
                      </a:pPr>
                      <a:r>
                        <a:rPr lang="sr-Cyrl-RS" dirty="0"/>
                        <a:t>Колона 1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sr-Cyrl-RS" dirty="0"/>
                        <a:t>Колона 2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sr-Cyrl-RS" dirty="0"/>
                        <a:t>Колона 3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sr-Cyrl-RS" dirty="0"/>
                        <a:t>Колона 4</a:t>
                      </a:r>
                      <a:endParaRPr lang="sr-Latn-R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2590650"/>
                  </a:ext>
                </a:extLst>
              </a:tr>
              <a:tr h="820792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sr-Cyrl-RS" dirty="0"/>
                        <a:t>Ред 1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381148"/>
                  </a:ext>
                </a:extLst>
              </a:tr>
              <a:tr h="820792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sr-Cyrl-RS" dirty="0"/>
                        <a:t>Ред 2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2485372"/>
                  </a:ext>
                </a:extLst>
              </a:tr>
              <a:tr h="820792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sr-Cyrl-RS" dirty="0"/>
                        <a:t>Ред 3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1515901"/>
                  </a:ext>
                </a:extLst>
              </a:tr>
            </a:tbl>
          </a:graphicData>
        </a:graphic>
      </p:graphicFrame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>
                <a:solidFill>
                  <a:srgbClr val="1E578E"/>
                </a:solidFill>
              </a:defRPr>
            </a:lvl1pPr>
          </a:lstStyle>
          <a:p>
            <a:r>
              <a:rPr lang="sr-Cyrl-RS" dirty="0"/>
              <a:t>Табела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225417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fld id="{36DA588A-F02A-49FE-B4BB-62E9D891C6D0}" type="datetime1">
              <a:rPr lang="sr-Latn-RS" smtClean="0"/>
              <a:pPr/>
              <a:t>5.10.2024.</a:t>
            </a:fld>
            <a:endParaRPr lang="sr-Latn-R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endParaRPr lang="sr-Latn-R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  <p:graphicFrame>
        <p:nvGraphicFramePr>
          <p:cNvPr id="12" name="Content Placeholder 3">
            <a:extLst>
              <a:ext uri="{FF2B5EF4-FFF2-40B4-BE49-F238E27FC236}">
                <a16:creationId xmlns:a16="http://schemas.microsoft.com/office/drawing/2014/main" id="{C068A37D-29CE-3143-9685-3E757B766BAC}"/>
              </a:ext>
            </a:extLst>
          </p:cNvPr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2823881815"/>
              </p:ext>
            </p:extLst>
          </p:nvPr>
        </p:nvGraphicFramePr>
        <p:xfrm>
          <a:off x="838200" y="1734937"/>
          <a:ext cx="10515600" cy="3965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>
                <a:solidFill>
                  <a:srgbClr val="1E578E"/>
                </a:solidFill>
              </a:defRPr>
            </a:lvl1pPr>
          </a:lstStyle>
          <a:p>
            <a:r>
              <a:rPr lang="sr-Cyrl-RS" dirty="0"/>
              <a:t>Графикон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804494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fld id="{D9CD9DD0-17BE-4D06-B789-47356A50A0A7}" type="datetime1">
              <a:rPr lang="sr-Latn-RS" smtClean="0"/>
              <a:pPr/>
              <a:t>5.10.2024.</a:t>
            </a:fld>
            <a:endParaRPr lang="sr-Latn-R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endParaRPr lang="sr-Latn-R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8649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Latn-R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415B9-F7E1-4329-86C5-BFD9CA71CB2B}" type="datetime1">
              <a:rPr lang="sr-Latn-RS" smtClean="0"/>
              <a:pPr/>
              <a:t>5.10.2024.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697356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1" r:id="rId7"/>
    <p:sldLayoutId id="2147483660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2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1E578E"/>
          </a:solidFill>
          <a:latin typeface="Tw Cen MT (Body)Body)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w Cen MT (Body)Body)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w Cen MT (Body)Body)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w Cen MT (Body)Body)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w Cen MT (Body)Body)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w Cen MT (Body)Body)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euprava.gov.rs/usluge/7075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microsoft.com/office/2017/06/relationships/model3d" Target="../media/model3d1.glb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4182" y="2821576"/>
            <a:ext cx="9144000" cy="1328465"/>
          </a:xfrm>
        </p:spPr>
        <p:txBody>
          <a:bodyPr>
            <a:normAutofit/>
          </a:bodyPr>
          <a:lstStyle/>
          <a:p>
            <a:r>
              <a:rPr lang="sr-Cyrl-RS" sz="4000" dirty="0">
                <a:latin typeface="Cambria" pitchFamily="18" charset="0"/>
                <a:ea typeface="Cambria" pitchFamily="18" charset="0"/>
              </a:rPr>
              <a:t>Семинарски рад</a:t>
            </a:r>
            <a:br>
              <a:rPr lang="sr-Cyrl-RS" sz="4000" dirty="0">
                <a:latin typeface="Cambria" pitchFamily="18" charset="0"/>
                <a:ea typeface="Cambria" pitchFamily="18" charset="0"/>
              </a:rPr>
            </a:br>
            <a:endParaRPr lang="sr-Latn-RS" sz="4000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5623" y="3602036"/>
            <a:ext cx="9144000" cy="656455"/>
          </a:xfrm>
        </p:spPr>
        <p:txBody>
          <a:bodyPr>
            <a:normAutofit/>
          </a:bodyPr>
          <a:lstStyle/>
          <a:p>
            <a:r>
              <a:rPr lang="sr-Cyrl-RS" sz="3500" dirty="0">
                <a:latin typeface="Cambria" pitchFamily="18" charset="0"/>
                <a:ea typeface="Cambria" pitchFamily="18" charset="0"/>
              </a:rPr>
              <a:t>теме</a:t>
            </a:r>
            <a:endParaRPr lang="sr-Latn-RS" sz="3500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3"/>
          </p:nvPr>
        </p:nvSpPr>
        <p:spPr>
          <a:xfrm>
            <a:off x="1484812" y="6329848"/>
            <a:ext cx="9144000" cy="528152"/>
          </a:xfrm>
        </p:spPr>
        <p:txBody>
          <a:bodyPr>
            <a:normAutofit/>
          </a:bodyPr>
          <a:lstStyle/>
          <a:p>
            <a:r>
              <a:rPr lang="sr-Cyrl-RS" sz="2000" dirty="0">
                <a:latin typeface="Cambria" pitchFamily="18" charset="0"/>
                <a:ea typeface="Cambria" pitchFamily="18" charset="0"/>
              </a:rPr>
              <a:t>Београд, 2024. </a:t>
            </a:r>
            <a:endParaRPr lang="sr-Latn-RS" sz="2000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352698" y="4316140"/>
            <a:ext cx="4611189" cy="20585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r-Cyrl-RS" sz="2000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sr-Cyrl-RS" sz="2000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Предметни наставници:</a:t>
            </a:r>
          </a:p>
          <a:p>
            <a:pPr lvl="0" algn="just">
              <a:lnSpc>
                <a:spcPct val="90000"/>
              </a:lnSpc>
              <a:spcAft>
                <a:spcPts val="300"/>
              </a:spcAft>
            </a:pPr>
            <a:r>
              <a:rPr lang="en-US" sz="2000" dirty="0" err="1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Проф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. </a:t>
            </a:r>
            <a:r>
              <a:rPr lang="en-US" sz="2000" dirty="0" err="1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др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000" dirty="0" err="1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Радомир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000" dirty="0" err="1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Мијаиловић</a:t>
            </a:r>
            <a:endParaRPr lang="sr-Cyrl-RS" sz="2000" dirty="0">
              <a:solidFill>
                <a:schemeClr val="bg1">
                  <a:lumMod val="50000"/>
                </a:schemeClr>
              </a:solidFill>
              <a:latin typeface="Cambria" pitchFamily="18" charset="0"/>
              <a:ea typeface="Cambria" pitchFamily="18" charset="0"/>
            </a:endParaRPr>
          </a:p>
          <a:p>
            <a:pPr lvl="0" algn="just">
              <a:lnSpc>
                <a:spcPct val="90000"/>
              </a:lnSpc>
              <a:spcAft>
                <a:spcPts val="300"/>
              </a:spcAft>
            </a:pPr>
            <a:r>
              <a:rPr lang="sr-Cyrl-RS" sz="2000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Проф. др Далибор Пешић</a:t>
            </a:r>
          </a:p>
          <a:p>
            <a:pPr lvl="0" algn="just">
              <a:lnSpc>
                <a:spcPct val="90000"/>
              </a:lnSpc>
              <a:spcAft>
                <a:spcPts val="300"/>
              </a:spcAft>
            </a:pPr>
            <a:r>
              <a:rPr lang="sr-Cyrl-RS" sz="2000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Доц. др Ђорђе Петровић</a:t>
            </a:r>
            <a:endParaRPr kumimoji="0" lang="sr-Latn-RS" sz="20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mbria" pitchFamily="18" charset="0"/>
              <a:ea typeface="Cambria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6646" y="2204498"/>
            <a:ext cx="1143870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Cyrl-RS" sz="3000" b="1" i="1" dirty="0">
                <a:solidFill>
                  <a:schemeClr val="tx2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Предмет: Безбедност особа са инвалидитетом у саобраћају</a:t>
            </a:r>
            <a:endParaRPr lang="en-US" sz="3000" b="1" i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0434249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4D846F4-49BD-2A3C-2CC2-C872212A3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2</a:t>
            </a:fld>
            <a:endParaRPr lang="sr-Latn-R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C3341BE-FD9C-04A6-27E0-FD0129044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Семинарски рад - правила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FB2864-DB81-A750-BC90-580347883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72B50B9-22E7-2777-4E26-731C5D383E30}"/>
              </a:ext>
            </a:extLst>
          </p:cNvPr>
          <p:cNvSpPr/>
          <p:nvPr/>
        </p:nvSpPr>
        <p:spPr>
          <a:xfrm>
            <a:off x="3810000" y="2192944"/>
            <a:ext cx="4572000" cy="731520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400" b="1" i="1" dirty="0">
                <a:latin typeface="Cambria" panose="02040503050406030204" pitchFamily="18" charset="0"/>
                <a:ea typeface="Cambria" panose="02040503050406030204" pitchFamily="18" charset="0"/>
              </a:rPr>
              <a:t>Број поена</a:t>
            </a:r>
            <a:r>
              <a:rPr lang="sr-Cyrl-RS" sz="2400" i="1" dirty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sr-Cyrl-R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30 (мин 16)</a:t>
            </a:r>
            <a:endParaRPr lang="en-US" sz="2400" b="1" i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708A156-54EC-3B0F-1BA1-9A8229AC1D67}"/>
              </a:ext>
            </a:extLst>
          </p:cNvPr>
          <p:cNvSpPr/>
          <p:nvPr/>
        </p:nvSpPr>
        <p:spPr>
          <a:xfrm>
            <a:off x="838200" y="4913599"/>
            <a:ext cx="4572000" cy="731520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400" b="1" i="1" dirty="0">
                <a:latin typeface="Cambria" panose="02040503050406030204" pitchFamily="18" charset="0"/>
                <a:ea typeface="Cambria" panose="02040503050406030204" pitchFamily="18" charset="0"/>
              </a:rPr>
              <a:t>Одбрана</a:t>
            </a:r>
            <a:r>
              <a:rPr lang="sr-Cyrl-RS" sz="2400" i="1" dirty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sr-Cyrl-R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ОБАВЕЗНА</a:t>
            </a:r>
            <a:endParaRPr lang="en-US" sz="2400" i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0D414A7F-8570-CFE8-75CA-965CCC15B4EE}"/>
              </a:ext>
            </a:extLst>
          </p:cNvPr>
          <p:cNvSpPr/>
          <p:nvPr/>
        </p:nvSpPr>
        <p:spPr>
          <a:xfrm>
            <a:off x="838200" y="3554945"/>
            <a:ext cx="4572000" cy="731520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400" b="1" i="1" dirty="0">
                <a:latin typeface="Cambria" panose="02040503050406030204" pitchFamily="18" charset="0"/>
                <a:ea typeface="Cambria" panose="02040503050406030204" pitchFamily="18" charset="0"/>
              </a:rPr>
              <a:t>Услов</a:t>
            </a:r>
            <a:r>
              <a:rPr lang="sr-Cyrl-RS" sz="2400" i="1" dirty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sr-Cyrl-R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ОБАВЕЗАН</a:t>
            </a:r>
            <a:endParaRPr lang="en-US" sz="2400" b="1" i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4C68DD9-1BE3-6C29-35CC-422F94EEB4D9}"/>
              </a:ext>
            </a:extLst>
          </p:cNvPr>
          <p:cNvSpPr/>
          <p:nvPr/>
        </p:nvSpPr>
        <p:spPr>
          <a:xfrm>
            <a:off x="6781800" y="3554945"/>
            <a:ext cx="4572000" cy="731520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400" b="1" i="1" dirty="0">
                <a:latin typeface="Cambria" panose="02040503050406030204" pitchFamily="18" charset="0"/>
                <a:ea typeface="Cambria" panose="02040503050406030204" pitchFamily="18" charset="0"/>
              </a:rPr>
              <a:t>Потребан материјал</a:t>
            </a:r>
            <a:r>
              <a:rPr lang="sr-Cyrl-RS" sz="2400" i="1" dirty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.doc </a:t>
            </a:r>
            <a:r>
              <a:rPr lang="sr-Cyrl-R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и 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.ppt</a:t>
            </a:r>
            <a:endParaRPr lang="en-US" sz="2400" i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4B3F61C-8923-C57C-932A-B9D35D118EB6}"/>
              </a:ext>
            </a:extLst>
          </p:cNvPr>
          <p:cNvSpPr/>
          <p:nvPr/>
        </p:nvSpPr>
        <p:spPr>
          <a:xfrm>
            <a:off x="6781800" y="4913599"/>
            <a:ext cx="4572000" cy="731520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400" b="1" i="1" dirty="0">
                <a:latin typeface="Cambria" panose="02040503050406030204" pitchFamily="18" charset="0"/>
                <a:ea typeface="Cambria" panose="02040503050406030204" pitchFamily="18" charset="0"/>
              </a:rPr>
              <a:t>Термин одбране</a:t>
            </a:r>
            <a:r>
              <a:rPr lang="sr-Cyrl-RS" sz="2400" i="1" dirty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sr-Cyrl-R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по договору (пре 31.12)</a:t>
            </a:r>
            <a:endParaRPr lang="en-US" sz="2400" i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133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4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1FABC2C-7D4E-D83D-1846-2A32E12F5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3</a:t>
            </a:fld>
            <a:endParaRPr lang="sr-Latn-R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96F232D-D653-38B9-B934-43B4085A2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Ваше ИДЕЈЕ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393C45-6131-C129-B58C-D102B6A99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 dirty="0"/>
          </a:p>
        </p:txBody>
      </p:sp>
      <p:pic>
        <p:nvPicPr>
          <p:cNvPr id="6" name="Graphic 5" descr="Classroom">
            <a:extLst>
              <a:ext uri="{FF2B5EF4-FFF2-40B4-BE49-F238E27FC236}">
                <a16:creationId xmlns:a16="http://schemas.microsoft.com/office/drawing/2014/main" id="{EE91BB55-3F2E-0DBB-01AC-2470712709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200" y="1661298"/>
            <a:ext cx="4797083" cy="4797083"/>
          </a:xfrm>
          <a:prstGeom prst="rect">
            <a:avLst/>
          </a:prstGeom>
        </p:spPr>
      </p:pic>
      <p:pic>
        <p:nvPicPr>
          <p:cNvPr id="8" name="Graphic 7" descr="Thought bubble">
            <a:extLst>
              <a:ext uri="{FF2B5EF4-FFF2-40B4-BE49-F238E27FC236}">
                <a16:creationId xmlns:a16="http://schemas.microsoft.com/office/drawing/2014/main" id="{0D04D28B-7044-13D0-38F2-B2F74CC020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141743" y="856821"/>
            <a:ext cx="4339882" cy="4339882"/>
          </a:xfrm>
          <a:prstGeom prst="rect">
            <a:avLst/>
          </a:prstGeom>
        </p:spPr>
      </p:pic>
      <p:pic>
        <p:nvPicPr>
          <p:cNvPr id="13" name="Graphic 12" descr="Lightbulb and gear">
            <a:extLst>
              <a:ext uri="{FF2B5EF4-FFF2-40B4-BE49-F238E27FC236}">
                <a16:creationId xmlns:a16="http://schemas.microsoft.com/office/drawing/2014/main" id="{2F2A2C13-F242-D6AE-351D-C2B626AF0B9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671604" y="1847011"/>
            <a:ext cx="1280160" cy="128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858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1FABC2C-7D4E-D83D-1846-2A32E12F5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4</a:t>
            </a:fld>
            <a:endParaRPr lang="sr-Latn-R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96F232D-D653-38B9-B934-43B4085A2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Предложене теме – Тема бр. 1 (1-2 групе)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393C45-6131-C129-B58C-D102B6A99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97D878B-8D79-CDD8-5B79-83072191157F}"/>
              </a:ext>
            </a:extLst>
          </p:cNvPr>
          <p:cNvSpPr/>
          <p:nvPr/>
        </p:nvSpPr>
        <p:spPr>
          <a:xfrm>
            <a:off x="851452" y="1690688"/>
            <a:ext cx="10515600" cy="914400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400" b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Паркирање особа са инвалидитетом – процедура </a:t>
            </a:r>
            <a:r>
              <a:rPr lang="ru-RU" sz="2400" b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издавања паркинг карте и паркинг места за особе са инвалидитетом</a:t>
            </a:r>
            <a:endParaRPr lang="en-US" sz="3200" b="1" i="1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8557CBB-9DAF-676C-3064-CCAACE5DD1DD}"/>
              </a:ext>
            </a:extLst>
          </p:cNvPr>
          <p:cNvSpPr/>
          <p:nvPr/>
        </p:nvSpPr>
        <p:spPr>
          <a:xfrm>
            <a:off x="838200" y="3063239"/>
            <a:ext cx="4846320" cy="2820725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sr-Cyrl-R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Проблем: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Cyrl-RS" sz="2200" b="1" dirty="0">
                <a:latin typeface="Cambria" panose="02040503050406030204" pitchFamily="18" charset="0"/>
                <a:ea typeface="Cambria" panose="02040503050406030204" pitchFamily="18" charset="0"/>
              </a:rPr>
              <a:t>Неусаглашеност процедура на нивоу Републике.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Cyrl-RS" sz="2200" b="1" dirty="0">
                <a:latin typeface="Cambria" panose="02040503050406030204" pitchFamily="18" charset="0"/>
                <a:ea typeface="Cambria" panose="02040503050406030204" pitchFamily="18" charset="0"/>
              </a:rPr>
              <a:t>Свака ЛС дефинише процедуру на свој начин.</a:t>
            </a:r>
            <a:endParaRPr lang="sr-Cyrl-RS" sz="2200" b="1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BFD2DAA-0B27-719F-C1B7-70400416C0DC}"/>
              </a:ext>
            </a:extLst>
          </p:cNvPr>
          <p:cNvSpPr/>
          <p:nvPr/>
        </p:nvSpPr>
        <p:spPr>
          <a:xfrm>
            <a:off x="6507480" y="3063240"/>
            <a:ext cx="4846320" cy="2820724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sr-Cyrl-R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Задатак: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Cyrl-R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Истражити и систематизовати процедуре (ко има право, потребна документа…) </a:t>
            </a:r>
            <a:r>
              <a:rPr lang="en-U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hlinkClick r:id="rId2"/>
              </a:rPr>
              <a:t>https://euprava.gov.rs/usluge/7075</a:t>
            </a:r>
            <a:r>
              <a:rPr lang="sr-Cyrl-R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Cyrl-R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Најбоље решење</a:t>
            </a:r>
          </a:p>
        </p:txBody>
      </p:sp>
    </p:spTree>
    <p:extLst>
      <p:ext uri="{BB962C8B-B14F-4D97-AF65-F5344CB8AC3E}">
        <p14:creationId xmlns:p14="http://schemas.microsoft.com/office/powerpoint/2010/main" val="2022714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1FABC2C-7D4E-D83D-1846-2A32E12F5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5</a:t>
            </a:fld>
            <a:endParaRPr lang="sr-Latn-R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96F232D-D653-38B9-B934-43B4085A2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Предложене теме – Тема бр. 2 (више група)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393C45-6131-C129-B58C-D102B6A99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97D878B-8D79-CDD8-5B79-83072191157F}"/>
              </a:ext>
            </a:extLst>
          </p:cNvPr>
          <p:cNvSpPr/>
          <p:nvPr/>
        </p:nvSpPr>
        <p:spPr>
          <a:xfrm>
            <a:off x="851452" y="1690688"/>
            <a:ext cx="10515600" cy="914400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300" b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Савремена решења за унапређење безбедности и приступачности особа са инвалидитетом у различитим својствима учешћа у саобраћају</a:t>
            </a:r>
            <a:endParaRPr lang="en-US" sz="2300" b="1" i="1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8557CBB-9DAF-676C-3064-CCAACE5DD1DD}"/>
              </a:ext>
            </a:extLst>
          </p:cNvPr>
          <p:cNvSpPr/>
          <p:nvPr/>
        </p:nvSpPr>
        <p:spPr>
          <a:xfrm>
            <a:off x="838200" y="3063239"/>
            <a:ext cx="4846320" cy="2820725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sr-Cyrl-R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Проблем: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Cyrl-RS" sz="2200" b="1" dirty="0">
                <a:latin typeface="Cambria" panose="02040503050406030204" pitchFamily="18" charset="0"/>
                <a:ea typeface="Cambria" panose="02040503050406030204" pitchFamily="18" charset="0"/>
              </a:rPr>
              <a:t>Особе са инвалидитетом се сусрећу са бројним баријерама приликом учешћа у саобраћају.</a:t>
            </a:r>
            <a:endParaRPr lang="sr-Cyrl-RS" sz="2200" b="1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BFD2DAA-0B27-719F-C1B7-70400416C0DC}"/>
              </a:ext>
            </a:extLst>
          </p:cNvPr>
          <p:cNvSpPr/>
          <p:nvPr/>
        </p:nvSpPr>
        <p:spPr>
          <a:xfrm>
            <a:off x="6507480" y="3063240"/>
            <a:ext cx="4846320" cy="2820724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sr-Cyrl-R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Задатак: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Cyrl-R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Фокус на једно својство (нпр. пешак).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Cyrl-R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Претрага релевантне литературе (извештаји, радови).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Cyrl-RS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Представљање решења и осврт на имплементацију код нас.</a:t>
            </a:r>
          </a:p>
        </p:txBody>
      </p:sp>
    </p:spTree>
    <p:extLst>
      <p:ext uri="{BB962C8B-B14F-4D97-AF65-F5344CB8AC3E}">
        <p14:creationId xmlns:p14="http://schemas.microsoft.com/office/powerpoint/2010/main" val="2205151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1FABC2C-7D4E-D83D-1846-2A32E12F5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6</a:t>
            </a:fld>
            <a:endParaRPr lang="sr-Latn-R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96F232D-D653-38B9-B934-43B4085A2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Предложене теме – Тема бр. 3 (1 група)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393C45-6131-C129-B58C-D102B6A99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97D878B-8D79-CDD8-5B79-83072191157F}"/>
              </a:ext>
            </a:extLst>
          </p:cNvPr>
          <p:cNvSpPr/>
          <p:nvPr/>
        </p:nvSpPr>
        <p:spPr>
          <a:xfrm>
            <a:off x="851452" y="1690688"/>
            <a:ext cx="10515600" cy="914400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300" b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Acoustic Vehicle Alerting System - (AVAS)</a:t>
            </a:r>
            <a:endParaRPr lang="en-US" sz="2300" b="1" i="1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8557CBB-9DAF-676C-3064-CCAACE5DD1DD}"/>
              </a:ext>
            </a:extLst>
          </p:cNvPr>
          <p:cNvSpPr/>
          <p:nvPr/>
        </p:nvSpPr>
        <p:spPr>
          <a:xfrm>
            <a:off x="838200" y="3063239"/>
            <a:ext cx="4846320" cy="2820725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sr-Cyrl-R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Проблем: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Cyrl-RS" sz="2200" b="1" dirty="0">
                <a:latin typeface="Cambria" panose="02040503050406030204" pitchFamily="18" charset="0"/>
                <a:ea typeface="Cambria" panose="02040503050406030204" pitchFamily="18" charset="0"/>
              </a:rPr>
              <a:t>Бука коју емитује возило битан фактор приликом преласка улице слепих и слабовидих особа.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Cyrl-RS" sz="2200" b="1" dirty="0">
                <a:latin typeface="Cambria" panose="02040503050406030204" pitchFamily="18" charset="0"/>
                <a:ea typeface="Cambria" panose="02040503050406030204" pitchFamily="18" charset="0"/>
              </a:rPr>
              <a:t>Електро возила – ниска бука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BFD2DAA-0B27-719F-C1B7-70400416C0DC}"/>
              </a:ext>
            </a:extLst>
          </p:cNvPr>
          <p:cNvSpPr/>
          <p:nvPr/>
        </p:nvSpPr>
        <p:spPr>
          <a:xfrm>
            <a:off x="6507480" y="3063240"/>
            <a:ext cx="4846320" cy="2820724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sr-Cyrl-R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Задатак: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Cyrl-RS" sz="22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Значај система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Cyrl-RS" sz="22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Принцип рада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Cyrl-RS" sz="22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Регулатива (ЕУ директива)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Cyrl-RS" sz="22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Досадашњи ефекти увођења овог система.</a:t>
            </a:r>
          </a:p>
        </p:txBody>
      </p:sp>
    </p:spTree>
    <p:extLst>
      <p:ext uri="{BB962C8B-B14F-4D97-AF65-F5344CB8AC3E}">
        <p14:creationId xmlns:p14="http://schemas.microsoft.com/office/powerpoint/2010/main" val="2998439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1FABC2C-7D4E-D83D-1846-2A32E12F5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7</a:t>
            </a:fld>
            <a:endParaRPr lang="sr-Latn-R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96F232D-D653-38B9-B934-43B4085A2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Предложене теме – Тема бр. </a:t>
            </a:r>
            <a:r>
              <a:rPr lang="sr-Latn-RS" dirty="0"/>
              <a:t>4</a:t>
            </a:r>
            <a:r>
              <a:rPr lang="sr-Cyrl-RS" dirty="0"/>
              <a:t> (1</a:t>
            </a:r>
            <a:r>
              <a:rPr lang="sr-Latn-RS" dirty="0"/>
              <a:t>-2</a:t>
            </a:r>
            <a:r>
              <a:rPr lang="sr-Cyrl-RS" dirty="0"/>
              <a:t> група)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393C45-6131-C129-B58C-D102B6A99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97D878B-8D79-CDD8-5B79-83072191157F}"/>
              </a:ext>
            </a:extLst>
          </p:cNvPr>
          <p:cNvSpPr/>
          <p:nvPr/>
        </p:nvSpPr>
        <p:spPr>
          <a:xfrm>
            <a:off x="851452" y="1690688"/>
            <a:ext cx="10515600" cy="914400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300" b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Безбедност и приступачност у с</a:t>
            </a:r>
            <a:r>
              <a:rPr lang="ru-RU" sz="2300" b="1" dirty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тратешким документима везаним за особе са инвалидитетом </a:t>
            </a:r>
            <a:endParaRPr lang="en-US" sz="2300" b="1" i="1" dirty="0">
              <a:solidFill>
                <a:srgbClr val="FFFF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8557CBB-9DAF-676C-3064-CCAACE5DD1DD}"/>
              </a:ext>
            </a:extLst>
          </p:cNvPr>
          <p:cNvSpPr/>
          <p:nvPr/>
        </p:nvSpPr>
        <p:spPr>
          <a:xfrm>
            <a:off x="838200" y="3063239"/>
            <a:ext cx="4846320" cy="2820725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sr-Cyrl-R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Проблем: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Cyrl-RS" sz="2200" b="1" dirty="0">
                <a:latin typeface="Cambria" panose="02040503050406030204" pitchFamily="18" charset="0"/>
                <a:ea typeface="Cambria" panose="02040503050406030204" pitchFamily="18" charset="0"/>
              </a:rPr>
              <a:t>Положај саобраћаја у стратешким документима.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Cyrl-RS" sz="2200" b="1" dirty="0">
                <a:latin typeface="Cambria" panose="02040503050406030204" pitchFamily="18" charset="0"/>
                <a:ea typeface="Cambria" panose="02040503050406030204" pitchFamily="18" charset="0"/>
              </a:rPr>
              <a:t>У којим контекстима се помиње.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BFD2DAA-0B27-719F-C1B7-70400416C0DC}"/>
              </a:ext>
            </a:extLst>
          </p:cNvPr>
          <p:cNvSpPr/>
          <p:nvPr/>
        </p:nvSpPr>
        <p:spPr>
          <a:xfrm>
            <a:off x="6507480" y="3063240"/>
            <a:ext cx="4846320" cy="2820724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sr-Cyrl-R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Задатак: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Cyrl-RS" sz="22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Анализа садржаја одабраних докумената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r-Cyrl-RS" sz="22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Конвенција УН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r-Cyrl-RS" sz="22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Стратегије ЕУ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r-Cyrl-RS" sz="22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Домаће законодавство</a:t>
            </a:r>
          </a:p>
        </p:txBody>
      </p:sp>
    </p:spTree>
    <p:extLst>
      <p:ext uri="{BB962C8B-B14F-4D97-AF65-F5344CB8AC3E}">
        <p14:creationId xmlns:p14="http://schemas.microsoft.com/office/powerpoint/2010/main" val="2762902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m3d="http://schemas.microsoft.com/office/drawing/2017/model3d" Requires="am3d">
          <p:graphicFrame>
            <p:nvGraphicFramePr>
              <p:cNvPr id="2" name="3D Model 1" descr="Red Question mark">
                <a:extLst>
                  <a:ext uri="{FF2B5EF4-FFF2-40B4-BE49-F238E27FC236}">
                    <a16:creationId xmlns:a16="http://schemas.microsoft.com/office/drawing/2014/main" id="{29DC1EA6-A880-696E-93E3-ADA591CDE11E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2646507270"/>
                  </p:ext>
                </p:extLst>
              </p:nvPr>
            </p:nvGraphicFramePr>
            <p:xfrm>
              <a:off x="4750593" y="2061847"/>
              <a:ext cx="2690813" cy="1800000"/>
            </p:xfrm>
            <a:graphic>
              <a:graphicData uri="http://schemas.microsoft.com/office/drawing/2017/model3d">
                <am3d:model3d r:embed="rId2">
                  <am3d:spPr>
                    <a:xfrm>
                      <a:off x="0" y="0"/>
                      <a:ext cx="2690813" cy="1800000"/>
                    </a:xfrm>
                    <a:prstGeom prst="rect">
                      <a:avLst/>
                    </a:prstGeom>
                  </am3d:spPr>
                  <am3d:camera>
                    <am3d:pos x="0" y="0" z="55389530"/>
                    <am3d:up dx="0" dy="36000000" dz="0"/>
                    <am3d:lookAt x="0" y="0" z="0"/>
                    <am3d:perspective fov="2700000"/>
                  </am3d:camera>
                  <am3d:trans>
                    <am3d:meterPerModelUnit n="3517042" d="1000000"/>
                    <am3d:preTrans dx="0" dy="-18004113" dz="-4973"/>
                    <am3d:scale>
                      <am3d:sx n="1000000" d="1000000"/>
                      <am3d:sy n="1000000" d="1000000"/>
                      <am3d:sz n="1000000" d="1000000"/>
                    </am3d:scale>
                    <am3d:rot/>
                    <am3d:postTrans dx="0" dy="0" dz="0"/>
                  </am3d:trans>
                  <am3d:raster rName="Office3DRenderer" rVer="16.0.8326">
                    <am3d:blip r:embed="rId3"/>
                  </am3d:raster>
                  <am3d:objViewport viewportSz="2236633"/>
                  <am3d:ambientLight>
                    <am3d:clr>
                      <a:scrgbClr r="50000" g="50000" b="50000"/>
                    </am3d:clr>
                    <am3d:illuminance n="500000" d="1000000"/>
                  </am3d:ambientLight>
                  <am3d:ptLight rad="0">
                    <am3d:clr>
                      <a:scrgbClr r="100000" g="75000" b="50000"/>
                    </am3d:clr>
                    <am3d:intensity n="9765625" d="1000000"/>
                    <am3d:pos x="21959998" y="70920001" z="16344003"/>
                  </am3d:ptLight>
                  <am3d:ptLight rad="0">
                    <am3d:clr>
                      <a:scrgbClr r="40000" g="60000" b="95000"/>
                    </am3d:clr>
                    <am3d:intensity n="12250000" d="1000000"/>
                    <am3d:pos x="-37964106" y="51130435" z="57631972"/>
                  </am3d:ptLight>
                  <am3d:ptLight rad="0">
                    <am3d:clr>
                      <a:scrgbClr r="86837" g="72700" b="100000"/>
                    </am3d:clr>
                    <am3d:intensity n="3125000" d="1000000"/>
                    <am3d:pos x="-37739122" y="58056624" z="-34769649"/>
                  </am3d:ptLight>
                </am3d:model3d>
              </a:graphicData>
            </a:graphic>
          </p:graphicFrame>
        </mc:Choice>
        <mc:Fallback>
          <p:pic>
            <p:nvPicPr>
              <p:cNvPr id="2" name="3D Model 1" descr="Red Question mark">
                <a:extLst>
                  <a:ext uri="{FF2B5EF4-FFF2-40B4-BE49-F238E27FC236}">
                    <a16:creationId xmlns:a16="http://schemas.microsoft.com/office/drawing/2014/main" id="{29DC1EA6-A880-696E-93E3-ADA591CDE11E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750593" y="2061847"/>
                <a:ext cx="2690813" cy="1800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73460"/>
      </p:ext>
    </p:extLst>
  </p:cSld>
  <p:clrMapOvr>
    <a:masterClrMapping/>
  </p:clrMapOvr>
  <p:transition>
    <p:random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F_ppt_template_cir" id="{813B8F39-54D3-4201-886D-9A46251399D4}" vid="{BFF285B5-F1C9-41A9-A7DA-F2E1A9F227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SF_ppt_template_cir</Template>
  <TotalTime>1399</TotalTime>
  <Words>325</Words>
  <Application>Microsoft Office PowerPoint</Application>
  <PresentationFormat>Widescreen</PresentationFormat>
  <Paragraphs>57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Cambria</vt:lpstr>
      <vt:lpstr>Tw Cen MT (Body)</vt:lpstr>
      <vt:lpstr>Tw Cen MT (Body)Body)</vt:lpstr>
      <vt:lpstr>Tw Cen MT (Body)dy)</vt:lpstr>
      <vt:lpstr>Office Theme</vt:lpstr>
      <vt:lpstr>Семинарски рад </vt:lpstr>
      <vt:lpstr>Семинарски рад - правила</vt:lpstr>
      <vt:lpstr>Ваше ИДЕЈЕ</vt:lpstr>
      <vt:lpstr>Предложене теме – Тема бр. 1 (1-2 групе)</vt:lpstr>
      <vt:lpstr>Предложене теме – Тема бр. 2 (више група)</vt:lpstr>
      <vt:lpstr>Предложене теме – Тема бр. 3 (1 група)</vt:lpstr>
      <vt:lpstr>Предложене теме – Тема бр. 4 (1-2 група)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 са инвалидитетом  </dc:title>
  <dc:creator>Đorđe Petrović</dc:creator>
  <cp:lastModifiedBy>Đorđe Petrović</cp:lastModifiedBy>
  <cp:revision>44</cp:revision>
  <dcterms:created xsi:type="dcterms:W3CDTF">2024-09-10T17:28:23Z</dcterms:created>
  <dcterms:modified xsi:type="dcterms:W3CDTF">2024-10-05T20:24:33Z</dcterms:modified>
</cp:coreProperties>
</file>