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3" r:id="rId3"/>
    <p:sldId id="257" r:id="rId4"/>
    <p:sldId id="281" r:id="rId5"/>
    <p:sldId id="261" r:id="rId6"/>
    <p:sldId id="260" r:id="rId7"/>
    <p:sldId id="279" r:id="rId8"/>
    <p:sldId id="285" r:id="rId9"/>
    <p:sldId id="277" r:id="rId10"/>
    <p:sldId id="263" r:id="rId11"/>
    <p:sldId id="264" r:id="rId12"/>
    <p:sldId id="275" r:id="rId13"/>
    <p:sldId id="284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  <a:srgbClr val="00004C"/>
    <a:srgbClr val="000000"/>
    <a:srgbClr val="FFCC00"/>
    <a:srgbClr val="99FF33"/>
    <a:srgbClr val="808080"/>
    <a:srgbClr val="66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02" autoAdjust="0"/>
    <p:restoredTop sz="94581" autoAdjust="0"/>
  </p:normalViewPr>
  <p:slideViewPr>
    <p:cSldViewPr>
      <p:cViewPr varScale="1">
        <p:scale>
          <a:sx n="88" d="100"/>
          <a:sy n="88" d="100"/>
        </p:scale>
        <p:origin x="-1358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5" d="100"/>
          <a:sy n="105" d="100"/>
        </p:scale>
        <p:origin x="2604" y="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5483B24-888E-4678-A23B-7C432E7CB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9751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4A2AEA-B2A6-4679-9730-31A0344D2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142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A5CE0BA-5AF1-4473-BC0D-AE9E9BCDF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2743200" y="161925"/>
            <a:ext cx="622458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CS" sz="1500">
                <a:solidFill>
                  <a:srgbClr val="3B3470"/>
                </a:solidFill>
              </a:rPr>
              <a:t>Elementi Transportnih Sredstava i </a:t>
            </a:r>
            <a:r>
              <a:rPr lang="sr-Latn-CS" sz="1500" smtClean="0">
                <a:solidFill>
                  <a:srgbClr val="3B3470"/>
                </a:solidFill>
              </a:rPr>
              <a:t>Uređaj</a:t>
            </a:r>
            <a:r>
              <a:rPr lang="en-US" sz="1500" smtClean="0">
                <a:solidFill>
                  <a:srgbClr val="3B3470"/>
                </a:solidFill>
              </a:rPr>
              <a:t>a</a:t>
            </a:r>
            <a:endParaRPr lang="en-US" sz="1500">
              <a:solidFill>
                <a:srgbClr val="3B347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 l="44375" t="34444" r="31250" b="21111"/>
          <a:stretch>
            <a:fillRect/>
          </a:stretch>
        </p:blipFill>
        <p:spPr bwMode="auto">
          <a:xfrm>
            <a:off x="8458200" y="609600"/>
            <a:ext cx="52006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6557920" y="6363301"/>
            <a:ext cx="22541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r-Latn-R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rof. </a:t>
            </a:r>
            <a:r>
              <a:rPr lang="en-US" sz="14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en-U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Radomir</a:t>
            </a:r>
            <a:r>
              <a:rPr lang="en-U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Mijailovi</a:t>
            </a:r>
            <a:r>
              <a:rPr lang="sr-Latn-C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C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dr Đorđe Petrović</a:t>
            </a:r>
            <a:endParaRPr lang="en-US" sz="1400" i="1" dirty="0">
              <a:solidFill>
                <a:srgbClr val="3B347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3491661" cy="328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RS" sz="1400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Univerzitet u Beogradu – Saobraćajni fakultet</a:t>
            </a:r>
            <a:endParaRPr lang="en-US" sz="1400" dirty="0">
              <a:solidFill>
                <a:srgbClr val="3B347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752129" cy="328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- 20</a:t>
            </a:r>
            <a:r>
              <a:rPr lang="sr-Latn-RS" sz="1400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400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4 -</a:t>
            </a:r>
            <a:endParaRPr lang="en-US" dirty="0">
              <a:solidFill>
                <a:srgbClr val="3B347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eleconomy.gov/feg/evtech.shtml" TargetMode="External"/><Relationship Id="rId2" Type="http://schemas.openxmlformats.org/officeDocument/2006/relationships/hyperlink" Target="https://www.euroncap.com/en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nhtsa.gov/technology-innovation/automated-vehicle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19"/>
          <p:cNvSpPr>
            <a:spLocks noChangeArrowheads="1" noChangeShapeType="1" noTextEdit="1"/>
          </p:cNvSpPr>
          <p:nvPr/>
        </p:nvSpPr>
        <p:spPr bwMode="auto">
          <a:xfrm>
            <a:off x="1524000" y="1524000"/>
            <a:ext cx="63246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rPr>
              <a:t>Pojam kvaliteta</a:t>
            </a:r>
          </a:p>
        </p:txBody>
      </p:sp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304800" y="2732544"/>
            <a:ext cx="8534400" cy="293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 smtClean="0"/>
              <a:t>Ciljevi ovog p</a:t>
            </a:r>
            <a:r>
              <a:rPr lang="en-US" smtClean="0"/>
              <a:t>redavanja </a:t>
            </a:r>
            <a:r>
              <a:rPr lang="vi-VN" smtClean="0"/>
              <a:t>su:</a:t>
            </a:r>
          </a:p>
          <a:p>
            <a:pPr>
              <a:spcBef>
                <a:spcPts val="500"/>
              </a:spcBef>
              <a:buClrTx/>
              <a:buFont typeface="Times New Roman" pitchFamily="18" charset="0"/>
              <a:buChar char="‒"/>
            </a:pPr>
            <a:r>
              <a:rPr lang="en-US" smtClean="0"/>
              <a:t> </a:t>
            </a:r>
            <a:r>
              <a:rPr lang="vi-VN" smtClean="0"/>
              <a:t>Upoznavanje sa pojmom kvaliteta.</a:t>
            </a:r>
            <a:endParaRPr lang="en-US" smtClean="0"/>
          </a:p>
          <a:p>
            <a:pPr>
              <a:spcBef>
                <a:spcPts val="500"/>
              </a:spcBef>
              <a:buClrTx/>
              <a:buFont typeface="Times New Roman" pitchFamily="18" charset="0"/>
              <a:buChar char="‒"/>
            </a:pPr>
            <a:r>
              <a:rPr lang="sr-Latn-RS" smtClean="0"/>
              <a:t> </a:t>
            </a:r>
            <a:r>
              <a:rPr lang="vi-VN" smtClean="0"/>
              <a:t>Teorijska analiza kontinualnog unapređenja sistema upravljanja kvalitetom.</a:t>
            </a:r>
          </a:p>
          <a:p>
            <a:pPr>
              <a:spcBef>
                <a:spcPts val="500"/>
              </a:spcBef>
              <a:buClrTx/>
              <a:buFont typeface="Times New Roman" pitchFamily="18" charset="0"/>
              <a:buChar char="‒"/>
            </a:pPr>
            <a:r>
              <a:rPr lang="sr-Latn-RS" smtClean="0"/>
              <a:t> </a:t>
            </a:r>
            <a:r>
              <a:rPr lang="vi-VN" smtClean="0"/>
              <a:t>Primena kontinualnog unapređenja sistema upravljanja kvalitetom na konkretnom slučaju.</a:t>
            </a:r>
          </a:p>
          <a:p>
            <a:pPr>
              <a:spcBef>
                <a:spcPts val="500"/>
              </a:spcBef>
              <a:buClrTx/>
              <a:buFont typeface="Times New Roman" pitchFamily="18" charset="0"/>
              <a:buChar char="‒"/>
            </a:pPr>
            <a:r>
              <a:rPr lang="sr-Latn-RS" smtClean="0"/>
              <a:t> </a:t>
            </a:r>
            <a:r>
              <a:rPr lang="vi-VN" smtClean="0"/>
              <a:t>Definisanje dimenzija kvaliteta.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304800" y="838200"/>
            <a:ext cx="8458200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...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en-US" b="1"/>
              <a:t>Postprodaja</a:t>
            </a:r>
            <a:r>
              <a:rPr lang="en-US"/>
              <a:t>: Postprodaja predstavlja skup aktivnosti usmerenih ka održavanju kvaliteta elemenata, sklopova i transportnog sredstva posle njegove nabavke, a sve u cilju obezbeđenja zadovoljstva kupca</a:t>
            </a:r>
            <a:r>
              <a:rPr lang="en-US" smtClean="0"/>
              <a:t>.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en-US" b="1" smtClean="0"/>
              <a:t>Estetika</a:t>
            </a:r>
            <a:r>
              <a:rPr lang="en-US"/>
              <a:t>: Estetika predstavlja subjektivnu ocenu nekih od karakteristika transportnog sredstva, kao što su izgled i zvuk</a:t>
            </a:r>
            <a:r>
              <a:rPr lang="en-US" smtClean="0"/>
              <a:t>.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en-US" b="1" smtClean="0"/>
              <a:t>Pretpostavljen </a:t>
            </a:r>
            <a:r>
              <a:rPr lang="en-US" b="1"/>
              <a:t>kvalitet</a:t>
            </a:r>
            <a:r>
              <a:rPr lang="en-US"/>
              <a:t>: Kupci često donose odluke o nabavci transportnog sredstva na osnovu nepotpunih podataka o dimezijama kvaliteta. U tom slučaju se često uvodi pretpostavka da nedostajući podaci su isti ili slični sa odgovarajućim podacima sličnih proizvoda istog proizvođača.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304800" y="1066800"/>
            <a:ext cx="85344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U tehnici se ponašanje sistema najčešće opisuje preko međusobno nezavisnih veličina. U slučaju kvaliteta to nije </a:t>
            </a:r>
            <a:r>
              <a:rPr lang="en-US" smtClean="0"/>
              <a:t>slučaj.</a:t>
            </a:r>
          </a:p>
          <a:p>
            <a:endParaRPr lang="en-US" smtClean="0"/>
          </a:p>
          <a:p>
            <a:r>
              <a:rPr lang="en-US" smtClean="0"/>
              <a:t>Promene </a:t>
            </a:r>
            <a:r>
              <a:rPr lang="en-US"/>
              <a:t>pojedinih dimenzija kvaliteta mogu uticati na promene drugih dimenzija kvaliteta. Te promene ne moraju uvek da podrazumevaju da se poboljšavanjem jedne dimenzije uslovljava i poboljšavanje drugih dimenzija kvaliteta</a:t>
            </a:r>
            <a:r>
              <a:rPr lang="en-US" smtClean="0"/>
              <a:t>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304800" y="1066800"/>
            <a:ext cx="85344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mtClean="0"/>
              <a:t>U</a:t>
            </a:r>
            <a:r>
              <a:rPr lang="sr-Latn-RS" smtClean="0"/>
              <a:t>koliko želite da dodatno proširite znanje, u vezi pojmova koji su pomenuti u ovoj prezentaciji, možete pročitati sledeće tekstove:</a:t>
            </a:r>
          </a:p>
          <a:p>
            <a:pPr>
              <a:buClrTx/>
              <a:buFont typeface="Times New Roman" pitchFamily="18" charset="0"/>
              <a:buChar char="‒"/>
            </a:pPr>
            <a:r>
              <a:rPr lang="sr-Latn-RS" smtClean="0"/>
              <a:t> </a:t>
            </a:r>
            <a:r>
              <a:rPr lang="en-US" smtClean="0">
                <a:hlinkClick r:id="rId2"/>
              </a:rPr>
              <a:t>https://www.euroncap.com/en</a:t>
            </a:r>
            <a:endParaRPr lang="sr-Latn-RS" smtClean="0"/>
          </a:p>
          <a:p>
            <a:pPr>
              <a:buClrTx/>
              <a:buFont typeface="Times New Roman" pitchFamily="18" charset="0"/>
              <a:buChar char="‒"/>
            </a:pPr>
            <a:r>
              <a:rPr lang="sr-Latn-RS" smtClean="0"/>
              <a:t> </a:t>
            </a:r>
            <a:r>
              <a:rPr lang="en-US" smtClean="0">
                <a:hlinkClick r:id="rId3"/>
              </a:rPr>
              <a:t>https://www.fueleconomy.gov/feg/evtech.shtml</a:t>
            </a:r>
            <a:r>
              <a:rPr lang="en-US" smtClean="0"/>
              <a:t> </a:t>
            </a:r>
          </a:p>
          <a:p>
            <a:pPr>
              <a:buClrTx/>
              <a:buFont typeface="Times New Roman" pitchFamily="18" charset="0"/>
              <a:buChar char="‒"/>
            </a:pPr>
            <a:r>
              <a:rPr lang="en-US" smtClean="0"/>
              <a:t> </a:t>
            </a:r>
            <a:r>
              <a:rPr lang="en-US" smtClean="0">
                <a:hlinkClick r:id="rId4"/>
              </a:rPr>
              <a:t>https://www.nhtsa.gov/technology-innovation/automated-vehicles</a:t>
            </a:r>
            <a:r>
              <a:rPr lang="en-US" smtClean="0"/>
              <a:t> </a:t>
            </a:r>
            <a:endParaRPr lang="sr-Latn-R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304800" y="879475"/>
            <a:ext cx="8534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Nabavka i eksploatacija transportnih i pretovarnih sredstava mogu se posmatrati kao optimizacioni problemi.</a:t>
            </a: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304800" y="1752600"/>
            <a:ext cx="81534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Kupac tokom donošenja odluka vezanih za njihovu nabavku se rukovodi listom svojih zahteva (funkcija</a:t>
            </a:r>
            <a:r>
              <a:rPr lang="sr-Latn-CS"/>
              <a:t>ma</a:t>
            </a:r>
            <a:r>
              <a:rPr lang="en-US"/>
              <a:t> cilja) i ograničenjima.</a:t>
            </a:r>
          </a:p>
        </p:txBody>
      </p:sp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381000" y="3276600"/>
            <a:ext cx="2667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Tx/>
              <a:buFont typeface="Wingdings" pitchFamily="2" charset="2"/>
              <a:buChar char="§"/>
            </a:pPr>
            <a:r>
              <a:rPr lang="sr-Latn-RS" smtClean="0"/>
              <a:t> </a:t>
            </a:r>
            <a:r>
              <a:rPr lang="en-US" smtClean="0"/>
              <a:t>performanse</a:t>
            </a:r>
            <a:endParaRPr lang="sr-Latn-RS" smtClean="0"/>
          </a:p>
          <a:p>
            <a:pPr>
              <a:spcBef>
                <a:spcPts val="0"/>
              </a:spcBef>
              <a:buClrTx/>
              <a:buFont typeface="Wingdings" pitchFamily="2" charset="2"/>
              <a:buChar char="§"/>
            </a:pPr>
            <a:r>
              <a:rPr lang="en-US" smtClean="0"/>
              <a:t> pouzdanost</a:t>
            </a:r>
            <a:endParaRPr lang="sr-Latn-RS" smtClean="0"/>
          </a:p>
          <a:p>
            <a:pPr>
              <a:spcBef>
                <a:spcPts val="0"/>
              </a:spcBef>
              <a:buClrTx/>
              <a:buFont typeface="Wingdings" pitchFamily="2" charset="2"/>
              <a:buChar char="§"/>
            </a:pPr>
            <a:r>
              <a:rPr lang="sr-Latn-RS" smtClean="0"/>
              <a:t> </a:t>
            </a:r>
            <a:r>
              <a:rPr lang="en-US" smtClean="0"/>
              <a:t>eksploatacioni vek</a:t>
            </a:r>
            <a:endParaRPr lang="sr-Latn-RS" smtClean="0"/>
          </a:p>
          <a:p>
            <a:pPr>
              <a:spcBef>
                <a:spcPts val="0"/>
              </a:spcBef>
              <a:buClrTx/>
              <a:buFont typeface="Wingdings" pitchFamily="2" charset="2"/>
              <a:buChar char="§"/>
            </a:pPr>
            <a:r>
              <a:rPr lang="sr-Latn-RS" smtClean="0"/>
              <a:t> </a:t>
            </a:r>
            <a:r>
              <a:rPr lang="en-US" smtClean="0"/>
              <a:t>estetika</a:t>
            </a:r>
            <a:r>
              <a:rPr lang="sr-Latn-RS" smtClean="0"/>
              <a:t>,</a:t>
            </a:r>
          </a:p>
          <a:p>
            <a:pPr>
              <a:spcBef>
                <a:spcPts val="0"/>
              </a:spcBef>
              <a:buClrTx/>
              <a:buFont typeface="Wingdings" pitchFamily="2" charset="2"/>
              <a:buChar char="§"/>
            </a:pPr>
            <a:r>
              <a:rPr lang="sr-Latn-RS" smtClean="0"/>
              <a:t> </a:t>
            </a:r>
            <a:r>
              <a:rPr lang="en-US" smtClean="0"/>
              <a:t>...</a:t>
            </a:r>
            <a:endParaRPr lang="en-US"/>
          </a:p>
        </p:txBody>
      </p:sp>
      <p:sp>
        <p:nvSpPr>
          <p:cNvPr id="3078" name="TextBox 5"/>
          <p:cNvSpPr txBox="1">
            <a:spLocks noChangeArrowheads="1"/>
          </p:cNvSpPr>
          <p:nvPr/>
        </p:nvSpPr>
        <p:spPr bwMode="auto">
          <a:xfrm>
            <a:off x="3962400" y="3200400"/>
            <a:ext cx="12795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troškovi...</a:t>
            </a:r>
          </a:p>
        </p:txBody>
      </p:sp>
      <p:cxnSp>
        <p:nvCxnSpPr>
          <p:cNvPr id="3079" name="Straight Arrow Connector 7"/>
          <p:cNvCxnSpPr>
            <a:cxnSpLocks noChangeShapeType="1"/>
          </p:cNvCxnSpPr>
          <p:nvPr/>
        </p:nvCxnSpPr>
        <p:spPr bwMode="auto">
          <a:xfrm rot="5400000">
            <a:off x="1600200" y="2743200"/>
            <a:ext cx="533400" cy="228600"/>
          </a:xfrm>
          <a:prstGeom prst="straightConnector1">
            <a:avLst/>
          </a:prstGeom>
          <a:noFill/>
          <a:ln w="12700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3080" name="Straight Arrow Connector 8"/>
          <p:cNvCxnSpPr>
            <a:cxnSpLocks noChangeShapeType="1"/>
          </p:cNvCxnSpPr>
          <p:nvPr/>
        </p:nvCxnSpPr>
        <p:spPr bwMode="auto">
          <a:xfrm flipH="1">
            <a:off x="4953000" y="2514600"/>
            <a:ext cx="1371600" cy="838200"/>
          </a:xfrm>
          <a:prstGeom prst="straightConnector1">
            <a:avLst/>
          </a:prstGeom>
          <a:noFill/>
          <a:ln w="12700" algn="ctr">
            <a:solidFill>
              <a:srgbClr val="000000"/>
            </a:solidFill>
            <a:round/>
            <a:headEnd/>
            <a:tailEnd type="arrow" w="med" len="med"/>
          </a:ln>
        </p:spPr>
      </p:cxnSp>
      <p:sp>
        <p:nvSpPr>
          <p:cNvPr id="10" name="TextBox 9"/>
          <p:cNvSpPr txBox="1"/>
          <p:nvPr/>
        </p:nvSpPr>
        <p:spPr>
          <a:xfrm>
            <a:off x="4114800" y="3581400"/>
            <a:ext cx="4724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Tx/>
              <a:buFont typeface="Wingdings" pitchFamily="2" charset="2"/>
              <a:buChar char="§"/>
            </a:pPr>
            <a:r>
              <a:rPr lang="sr-Latn-RS" sz="1600" smtClean="0"/>
              <a:t>troškovi nabavke,</a:t>
            </a:r>
          </a:p>
          <a:p>
            <a:pPr>
              <a:lnSpc>
                <a:spcPct val="100000"/>
              </a:lnSpc>
              <a:spcBef>
                <a:spcPts val="0"/>
              </a:spcBef>
              <a:buClrTx/>
              <a:buFont typeface="Wingdings" pitchFamily="2" charset="2"/>
              <a:buChar char="§"/>
            </a:pPr>
            <a:r>
              <a:rPr lang="en-US" sz="1600" smtClean="0"/>
              <a:t>troškovi goriva,</a:t>
            </a:r>
            <a:endParaRPr lang="sr-Latn-RS" sz="1600" smtClean="0"/>
          </a:p>
          <a:p>
            <a:pPr>
              <a:lnSpc>
                <a:spcPct val="100000"/>
              </a:lnSpc>
              <a:spcBef>
                <a:spcPts val="0"/>
              </a:spcBef>
              <a:buClrTx/>
              <a:buFont typeface="Wingdings" pitchFamily="2" charset="2"/>
              <a:buChar char="§"/>
            </a:pPr>
            <a:r>
              <a:rPr lang="en-US" sz="1600" smtClean="0"/>
              <a:t>fiksni troškovi održavanja</a:t>
            </a:r>
            <a:r>
              <a:rPr lang="sr-Latn-RS" sz="1600" smtClean="0"/>
              <a:t> (</a:t>
            </a:r>
            <a:r>
              <a:rPr lang="en-US" sz="1600" smtClean="0"/>
              <a:t>određeni procesom održavanja koje preporučuje proizvođač</a:t>
            </a:r>
            <a:r>
              <a:rPr lang="sr-Latn-RS" sz="1600" smtClean="0"/>
              <a:t>) </a:t>
            </a:r>
          </a:p>
          <a:p>
            <a:pPr>
              <a:lnSpc>
                <a:spcPct val="100000"/>
              </a:lnSpc>
              <a:spcBef>
                <a:spcPts val="0"/>
              </a:spcBef>
              <a:buClrTx/>
              <a:buFont typeface="Wingdings" pitchFamily="2" charset="2"/>
              <a:buChar char="§"/>
            </a:pPr>
            <a:r>
              <a:rPr lang="en-US" sz="1600" smtClean="0"/>
              <a:t>varijabilni troškovi održavanja</a:t>
            </a:r>
            <a:r>
              <a:rPr lang="sr-Latn-RS" sz="1600" smtClean="0"/>
              <a:t> (</a:t>
            </a:r>
            <a:r>
              <a:rPr lang="en-US" sz="1600" smtClean="0"/>
              <a:t>uslovljeni iznenadnim zahtevima koji nastaju usled iznenadnih otkaza ili smanjenja performansi</a:t>
            </a:r>
            <a:r>
              <a:rPr lang="sr-Latn-RS" sz="1600" smtClean="0"/>
              <a:t> ... </a:t>
            </a:r>
            <a:r>
              <a:rPr lang="en-US" sz="1600" smtClean="0"/>
              <a:t>mogu </a:t>
            </a:r>
            <a:r>
              <a:rPr lang="sr-Latn-RS" sz="1600" smtClean="0"/>
              <a:t>se </a:t>
            </a:r>
            <a:r>
              <a:rPr lang="en-US" sz="1600" smtClean="0"/>
              <a:t>vezati za nedovoljnu pouzdanost kako transportnog sredstva kao celine, tako i njegovih elemenata i sklopova</a:t>
            </a:r>
            <a:r>
              <a:rPr lang="sr-Latn-RS" sz="160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ClrTx/>
              <a:buFont typeface="Wingdings" pitchFamily="2" charset="2"/>
              <a:buChar char="§"/>
            </a:pPr>
            <a:r>
              <a:rPr lang="sr-Latn-RS" sz="1600" smtClean="0"/>
              <a:t>...</a:t>
            </a:r>
            <a:endParaRPr 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304800" y="3200400"/>
            <a:ext cx="85344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Kvalitet predstavlja skup svih karakteristika proizvoda koje se odnose na njihovu mogućnost da zadovolje utvrđene ili izražene potrebe.</a:t>
            </a:r>
          </a:p>
        </p:txBody>
      </p:sp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304800" y="1360487"/>
            <a:ext cx="8229600" cy="153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Ne postoji jedna opšte prihvaćena definicija kvaliteta. Razlika se najčešće pravi u zavisnosti da li se prilikom definisanja kvaliteta akcenat stavlja na proizvođača ili kupca, kao i da li je cilj definisati kvalitet procesa, usluge ili proizvoda.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2" descr="Slika 01-01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9" y="685800"/>
            <a:ext cx="5888615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Box 6"/>
          <p:cNvSpPr txBox="1">
            <a:spLocks noChangeArrowheads="1"/>
          </p:cNvSpPr>
          <p:nvPr/>
        </p:nvSpPr>
        <p:spPr bwMode="auto">
          <a:xfrm>
            <a:off x="228600" y="4030920"/>
            <a:ext cx="85344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mtClean="0"/>
              <a:t>Najuticajnije veličine prilikom donošenja odluke o kupovinu putničkih automobila:</a:t>
            </a:r>
          </a:p>
          <a:p>
            <a:pPr>
              <a:lnSpc>
                <a:spcPct val="100000"/>
              </a:lnSpc>
              <a:spcBef>
                <a:spcPts val="0"/>
              </a:spcBef>
              <a:buClrTx/>
              <a:buFont typeface="Times New Roman" pitchFamily="18" charset="0"/>
              <a:buChar char="‒"/>
            </a:pPr>
            <a:r>
              <a:rPr lang="en-US" smtClean="0"/>
              <a:t> cena – oko </a:t>
            </a:r>
            <a:r>
              <a:rPr lang="en-US"/>
              <a:t>10% </a:t>
            </a:r>
            <a:r>
              <a:rPr lang="en-US" smtClean="0"/>
              <a:t>kupaca,</a:t>
            </a:r>
          </a:p>
          <a:p>
            <a:pPr>
              <a:lnSpc>
                <a:spcPct val="100000"/>
              </a:lnSpc>
              <a:spcBef>
                <a:spcPts val="0"/>
              </a:spcBef>
              <a:buClrTx/>
              <a:buFont typeface="Times New Roman" pitchFamily="18" charset="0"/>
              <a:buChar char="‒"/>
            </a:pPr>
            <a:r>
              <a:rPr lang="en-US" smtClean="0"/>
              <a:t> </a:t>
            </a:r>
            <a:r>
              <a:rPr lang="en-US" i="1" smtClean="0"/>
              <a:t>EuroNCAP</a:t>
            </a:r>
            <a:r>
              <a:rPr lang="en-US" smtClean="0"/>
              <a:t> test </a:t>
            </a:r>
            <a:r>
              <a:rPr lang="en-US"/>
              <a:t>bezbednosti automobila </a:t>
            </a:r>
            <a:r>
              <a:rPr lang="en-US" smtClean="0"/>
              <a:t>– oko 16%,</a:t>
            </a:r>
          </a:p>
          <a:p>
            <a:pPr>
              <a:lnSpc>
                <a:spcPct val="100000"/>
              </a:lnSpc>
              <a:spcBef>
                <a:spcPts val="0"/>
              </a:spcBef>
              <a:buClrTx/>
              <a:buFont typeface="Times New Roman" pitchFamily="18" charset="0"/>
              <a:buChar char="‒"/>
            </a:pPr>
            <a:r>
              <a:rPr lang="en-US" smtClean="0"/>
              <a:t> pouzdanost – oko </a:t>
            </a:r>
            <a:r>
              <a:rPr lang="en-US"/>
              <a:t>10</a:t>
            </a:r>
            <a:r>
              <a:rPr lang="en-US" smtClean="0"/>
              <a:t>%,</a:t>
            </a:r>
          </a:p>
          <a:p>
            <a:pPr>
              <a:lnSpc>
                <a:spcPct val="100000"/>
              </a:lnSpc>
              <a:spcBef>
                <a:spcPts val="0"/>
              </a:spcBef>
              <a:buClrTx/>
              <a:buFont typeface="Times New Roman" pitchFamily="18" charset="0"/>
              <a:buChar char="‒"/>
            </a:pPr>
            <a:r>
              <a:rPr lang="en-US" smtClean="0"/>
              <a:t> </a:t>
            </a:r>
            <a:r>
              <a:rPr lang="en-US"/>
              <a:t>performanse </a:t>
            </a:r>
            <a:r>
              <a:rPr lang="en-US" smtClean="0"/>
              <a:t>– oko 5%,</a:t>
            </a:r>
          </a:p>
          <a:p>
            <a:pPr>
              <a:lnSpc>
                <a:spcPct val="100000"/>
              </a:lnSpc>
              <a:spcBef>
                <a:spcPts val="0"/>
              </a:spcBef>
              <a:buClrTx/>
              <a:buFont typeface="Times New Roman" pitchFamily="18" charset="0"/>
              <a:buChar char="‒"/>
            </a:pPr>
            <a:r>
              <a:rPr lang="en-US" smtClean="0"/>
              <a:t> </a:t>
            </a:r>
            <a:r>
              <a:rPr lang="en-US"/>
              <a:t>estetika </a:t>
            </a:r>
            <a:r>
              <a:rPr lang="en-US" smtClean="0"/>
              <a:t>– 4%, ...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 rot="5400000">
            <a:off x="6821269" y="781773"/>
            <a:ext cx="1292662" cy="2590800"/>
          </a:xfrm>
          <a:prstGeom prst="rect">
            <a:avLst/>
          </a:prstGeom>
          <a:noFill/>
        </p:spPr>
        <p:txBody>
          <a:bodyPr vert="vert270" wrap="square">
            <a:spAutoFit/>
          </a:bodyPr>
          <a:lstStyle/>
          <a:p>
            <a:pPr>
              <a:defRPr/>
            </a:pPr>
            <a:r>
              <a:rPr lang="en-US" i="1"/>
              <a:t>Šema neprekidnog unapređenja sistema upravljanja kvalitetom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304800" y="849999"/>
            <a:ext cx="8534400" cy="5398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Primer - ABS:</a:t>
            </a:r>
          </a:p>
          <a:p>
            <a:r>
              <a:rPr lang="en-US" sz="1800"/>
              <a:t>ABS predstavlja sistem koji sprečava pojavu blokiranja točkova tokom kočenja tranportnih sredstava. Njegovom primenom obezbeđuje se kontrolisano zaustavljanje uz obezbeđivanje upravljivosti transportnog sredstva tokom njegovog zaustavljanja</a:t>
            </a:r>
            <a:r>
              <a:rPr lang="en-US" sz="1800" smtClean="0"/>
              <a:t>.</a:t>
            </a:r>
          </a:p>
          <a:p>
            <a:pPr>
              <a:lnSpc>
                <a:spcPct val="100000"/>
              </a:lnSpc>
            </a:pPr>
            <a:endParaRPr lang="en-US" sz="1000"/>
          </a:p>
          <a:p>
            <a:pPr marL="342900" indent="-342900">
              <a:spcBef>
                <a:spcPts val="0"/>
              </a:spcBef>
              <a:buClrTx/>
              <a:buFont typeface="Symbol" panose="05050102010706020507" pitchFamily="18" charset="2"/>
              <a:buChar char=""/>
            </a:pPr>
            <a:r>
              <a:rPr lang="en-US" sz="1600" smtClean="0"/>
              <a:t>1929</a:t>
            </a:r>
            <a:r>
              <a:rPr lang="en-US" sz="1600"/>
              <a:t>. - Francuski inženjer Gabriel Voisin je prvi razvio ovaj sistem u vazduhoplovstvu.</a:t>
            </a:r>
          </a:p>
          <a:p>
            <a:pPr marL="342900" indent="-342900">
              <a:spcBef>
                <a:spcPts val="0"/>
              </a:spcBef>
              <a:buClrTx/>
              <a:buFont typeface="Symbol" panose="05050102010706020507" pitchFamily="18" charset="2"/>
              <a:buChar char=""/>
            </a:pPr>
            <a:r>
              <a:rPr lang="en-US" sz="1600"/>
              <a:t>Da li je ABS potreban?</a:t>
            </a:r>
          </a:p>
          <a:p>
            <a:pPr marL="342900" indent="-342900">
              <a:spcBef>
                <a:spcPts val="0"/>
              </a:spcBef>
              <a:buClrTx/>
              <a:buFont typeface="Symbol" panose="05050102010706020507" pitchFamily="18" charset="2"/>
              <a:buChar char=""/>
            </a:pPr>
            <a:r>
              <a:rPr lang="en-US" sz="1600"/>
              <a:t>Nakon 30-tak godina – nastavlja se sa njegovim daljim razvojem</a:t>
            </a:r>
          </a:p>
          <a:p>
            <a:pPr marL="342900" indent="-342900">
              <a:spcBef>
                <a:spcPts val="0"/>
              </a:spcBef>
              <a:buClrTx/>
              <a:buFont typeface="Symbol" panose="05050102010706020507" pitchFamily="18" charset="2"/>
              <a:buChar char=""/>
            </a:pPr>
            <a:r>
              <a:rPr lang="en-US" sz="1600"/>
              <a:t>1960. – Jensen F.F. i Ford Z. razvijaju potpuno mehanički ABS koji ugrađuju u trkački automobil Ferguson P99. Ovaj model ABS-a nije se dalje razvijao zbog prevelike cene.</a:t>
            </a:r>
          </a:p>
          <a:p>
            <a:pPr marL="342900" indent="-342900">
              <a:spcBef>
                <a:spcPts val="0"/>
              </a:spcBef>
              <a:buClrTx/>
              <a:buFont typeface="Symbol" panose="05050102010706020507" pitchFamily="18" charset="2"/>
              <a:buChar char=""/>
            </a:pPr>
            <a:r>
              <a:rPr lang="en-US" sz="1600" smtClean="0"/>
              <a:t>1971</a:t>
            </a:r>
            <a:r>
              <a:rPr lang="en-US" sz="1600"/>
              <a:t>. – </a:t>
            </a:r>
            <a:r>
              <a:rPr lang="en-US" sz="1600" i="1"/>
              <a:t>Chrysler</a:t>
            </a:r>
            <a:r>
              <a:rPr lang="en-US" sz="1600"/>
              <a:t> i </a:t>
            </a:r>
            <a:r>
              <a:rPr lang="en-US" sz="1600" i="1"/>
              <a:t>Bendix</a:t>
            </a:r>
            <a:r>
              <a:rPr lang="en-US" sz="1600"/>
              <a:t> sa jedne i </a:t>
            </a:r>
            <a:r>
              <a:rPr lang="en-US" sz="1600" i="1"/>
              <a:t>GM</a:t>
            </a:r>
            <a:r>
              <a:rPr lang="en-US" sz="1600"/>
              <a:t> sa druge strane napravili dva nova modela ABS-a: </a:t>
            </a:r>
            <a:r>
              <a:rPr lang="en-US" sz="1600" i="1"/>
              <a:t>Sure brake</a:t>
            </a:r>
            <a:r>
              <a:rPr lang="en-US" sz="1600"/>
              <a:t> i </a:t>
            </a:r>
            <a:r>
              <a:rPr lang="en-US" sz="1600" i="1"/>
              <a:t>Trackmaster</a:t>
            </a:r>
            <a:r>
              <a:rPr lang="en-US" sz="1600"/>
              <a:t> – mehanički modeli</a:t>
            </a:r>
          </a:p>
          <a:p>
            <a:pPr marL="342900" indent="-342900">
              <a:spcBef>
                <a:spcPts val="0"/>
              </a:spcBef>
              <a:buClrTx/>
              <a:buFont typeface="Symbol" panose="05050102010706020507" pitchFamily="18" charset="2"/>
              <a:buChar char=""/>
            </a:pPr>
            <a:r>
              <a:rPr lang="en-US" sz="1600"/>
              <a:t>1978. – </a:t>
            </a:r>
            <a:r>
              <a:rPr lang="en-US" sz="1600" i="1"/>
              <a:t>Bosch</a:t>
            </a:r>
            <a:r>
              <a:rPr lang="en-US" sz="1600"/>
              <a:t> i </a:t>
            </a:r>
            <a:r>
              <a:rPr lang="en-US" sz="1600" i="1"/>
              <a:t>Mercedes-Benz</a:t>
            </a:r>
            <a:r>
              <a:rPr lang="en-US" sz="1600"/>
              <a:t> ugrađuju prvi elektronski ABS u teretna drumska transportna sredstva i </a:t>
            </a:r>
            <a:r>
              <a:rPr lang="en-US" sz="1600" i="1"/>
              <a:t>Mercedes-Benz S</a:t>
            </a:r>
            <a:r>
              <a:rPr lang="en-US" sz="1600"/>
              <a:t> klase – značaj ABS-a više nije sporan</a:t>
            </a:r>
          </a:p>
          <a:p>
            <a:pPr marL="342900" indent="-342900">
              <a:spcBef>
                <a:spcPts val="0"/>
              </a:spcBef>
              <a:buClrTx/>
              <a:buFont typeface="Symbol" panose="05050102010706020507" pitchFamily="18" charset="2"/>
              <a:buChar char=""/>
            </a:pPr>
            <a:r>
              <a:rPr lang="en-US" sz="1600"/>
              <a:t>1988. – primena kod motocikala</a:t>
            </a:r>
          </a:p>
          <a:p>
            <a:pPr marL="342900" indent="-342900">
              <a:spcBef>
                <a:spcPts val="0"/>
              </a:spcBef>
              <a:buClrTx/>
              <a:buFont typeface="Symbol" panose="05050102010706020507" pitchFamily="18" charset="2"/>
              <a:buChar char=""/>
            </a:pPr>
            <a:r>
              <a:rPr lang="en-US" sz="1600"/>
              <a:t>Danas – ABS čini standardnu opremu drumskih transportnih sredstava.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 descr="Slika 01-02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8062" y="1652050"/>
            <a:ext cx="6902938" cy="340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228600" y="866775"/>
            <a:ext cx="3276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smtClean="0"/>
              <a:t>Primeri</a:t>
            </a:r>
          </a:p>
        </p:txBody>
      </p:sp>
      <p:pic>
        <p:nvPicPr>
          <p:cNvPr id="5" name="Picture 2" descr="Slika 01-01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685800"/>
            <a:ext cx="3053988" cy="1659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Group 10"/>
          <p:cNvGrpSpPr/>
          <p:nvPr/>
        </p:nvGrpSpPr>
        <p:grpSpPr>
          <a:xfrm>
            <a:off x="304800" y="1600200"/>
            <a:ext cx="3581544" cy="2059126"/>
            <a:chOff x="228600" y="1371600"/>
            <a:chExt cx="3581544" cy="2059126"/>
          </a:xfrm>
        </p:grpSpPr>
        <p:sp>
          <p:nvSpPr>
            <p:cNvPr id="4" name="TextBox 3"/>
            <p:cNvSpPr txBox="1"/>
            <p:nvPr/>
          </p:nvSpPr>
          <p:spPr>
            <a:xfrm>
              <a:off x="228600" y="1371600"/>
              <a:ext cx="21788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/>
                <a:t>- </a:t>
              </a:r>
              <a:r>
                <a:rPr lang="en-US" i="1" smtClean="0"/>
                <a:t>Pogonski motori</a:t>
              </a:r>
              <a:endParaRPr lang="en-US" i="1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81000" y="1676400"/>
              <a:ext cx="3429144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lnSpc>
                  <a:spcPct val="100000"/>
                </a:lnSpc>
                <a:spcBef>
                  <a:spcPts val="0"/>
                </a:spcBef>
                <a:buClrTx/>
                <a:buFont typeface="Symbol" panose="05050102010706020507" pitchFamily="18" charset="2"/>
                <a:buChar char="-"/>
              </a:pPr>
              <a:r>
                <a:rPr lang="en-US" sz="1800" i="1" smtClean="0"/>
                <a:t>performan</a:t>
              </a:r>
              <a:r>
                <a:rPr lang="sr-Latn-RS" sz="1800" i="1" smtClean="0"/>
                <a:t>s</a:t>
              </a:r>
              <a:r>
                <a:rPr lang="en-US" sz="1800" i="1" smtClean="0"/>
                <a:t>e</a:t>
              </a:r>
            </a:p>
            <a:p>
              <a:pPr marL="342900" indent="-342900">
                <a:lnSpc>
                  <a:spcPct val="100000"/>
                </a:lnSpc>
                <a:spcBef>
                  <a:spcPts val="0"/>
                </a:spcBef>
                <a:buClrTx/>
                <a:buFont typeface="Symbol" panose="05050102010706020507" pitchFamily="18" charset="2"/>
                <a:buChar char="-"/>
              </a:pPr>
              <a:r>
                <a:rPr lang="en-US" sz="1800" i="1" smtClean="0"/>
                <a:t>ekologija</a:t>
              </a:r>
            </a:p>
            <a:p>
              <a:pPr marL="342900" indent="-342900">
                <a:lnSpc>
                  <a:spcPct val="100000"/>
                </a:lnSpc>
                <a:spcBef>
                  <a:spcPts val="0"/>
                </a:spcBef>
                <a:buClrTx/>
                <a:buFont typeface="Symbol" panose="05050102010706020507" pitchFamily="18" charset="2"/>
                <a:buChar char="-"/>
              </a:pPr>
              <a:r>
                <a:rPr lang="en-US" sz="1800" i="1" smtClean="0"/>
                <a:t>motori SUS, elektro motori...</a:t>
              </a:r>
            </a:p>
            <a:p>
              <a:pPr marL="342900" indent="-342900">
                <a:lnSpc>
                  <a:spcPct val="100000"/>
                </a:lnSpc>
                <a:spcBef>
                  <a:spcPts val="0"/>
                </a:spcBef>
                <a:buClrTx/>
                <a:buFont typeface="Symbol" panose="05050102010706020507" pitchFamily="18" charset="2"/>
                <a:buChar char="-"/>
              </a:pPr>
              <a:r>
                <a:rPr lang="en-US" sz="1800" i="1" smtClean="0"/>
                <a:t>odr</a:t>
              </a:r>
              <a:r>
                <a:rPr lang="sr-Latn-RS" sz="1800" i="1" smtClean="0"/>
                <a:t>ž</a:t>
              </a:r>
              <a:r>
                <a:rPr lang="en-US" sz="1800" i="1" smtClean="0"/>
                <a:t>avanje</a:t>
              </a:r>
              <a:endParaRPr lang="sr-Latn-RS" sz="1800" i="1" smtClean="0"/>
            </a:p>
            <a:p>
              <a:pPr marL="342900" indent="-342900">
                <a:lnSpc>
                  <a:spcPct val="100000"/>
                </a:lnSpc>
                <a:spcBef>
                  <a:spcPts val="0"/>
                </a:spcBef>
                <a:buClrTx/>
                <a:buFont typeface="Symbol" panose="05050102010706020507" pitchFamily="18" charset="2"/>
                <a:buChar char="-"/>
              </a:pPr>
              <a:r>
                <a:rPr lang="sr-Latn-RS" sz="1800" i="1" smtClean="0"/>
                <a:t>materijali</a:t>
              </a:r>
            </a:p>
            <a:p>
              <a:pPr marL="342900" indent="-342900">
                <a:lnSpc>
                  <a:spcPct val="100000"/>
                </a:lnSpc>
                <a:spcBef>
                  <a:spcPts val="0"/>
                </a:spcBef>
                <a:buClrTx/>
                <a:buFont typeface="Symbol" panose="05050102010706020507" pitchFamily="18" charset="2"/>
                <a:buChar char="-"/>
              </a:pPr>
              <a:r>
                <a:rPr lang="sr-Latn-RS" sz="1800" i="1" smtClean="0"/>
                <a:t>cena...</a:t>
              </a:r>
              <a:endParaRPr lang="en-US" sz="1800" i="1" smtClean="0"/>
            </a:p>
          </p:txBody>
        </p:sp>
      </p:grp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114800" y="2590800"/>
          <a:ext cx="4343400" cy="3662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850"/>
                <a:gridCol w="1085850"/>
                <a:gridCol w="1085850"/>
                <a:gridCol w="1085850"/>
              </a:tblGrid>
              <a:tr h="954099">
                <a:tc>
                  <a:txBody>
                    <a:bodyPr/>
                    <a:lstStyle/>
                    <a:p>
                      <a:pPr algn="ctr"/>
                      <a:r>
                        <a:rPr lang="en-US" sz="1500" smtClean="0"/>
                        <a:t>Putni</a:t>
                      </a:r>
                      <a:r>
                        <a:rPr lang="sr-Latn-RS" sz="1500" smtClean="0"/>
                        <a:t>čki</a:t>
                      </a:r>
                      <a:r>
                        <a:rPr lang="sr-Latn-RS" sz="1500" baseline="0" smtClean="0"/>
                        <a:t> automobili</a:t>
                      </a:r>
                      <a:endParaRPr 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smtClean="0"/>
                        <a:t>Godina</a:t>
                      </a:r>
                      <a:r>
                        <a:rPr lang="en-US" sz="1600" smtClean="0"/>
                        <a:t> </a:t>
                      </a:r>
                      <a:r>
                        <a:rPr lang="sr-Latn-RS" sz="1600" smtClean="0"/>
                        <a:t>usvajanja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smtClean="0"/>
                        <a:t>CO, </a:t>
                      </a:r>
                      <a:r>
                        <a:rPr lang="sr-Latn-RS" sz="1600" i="1" smtClean="0"/>
                        <a:t>g/km</a:t>
                      </a:r>
                    </a:p>
                    <a:p>
                      <a:pPr algn="ctr"/>
                      <a:r>
                        <a:rPr lang="sr-Latn-RS" sz="1600" smtClean="0"/>
                        <a:t>(Benzin)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smtClean="0"/>
                        <a:t>CO, </a:t>
                      </a:r>
                      <a:r>
                        <a:rPr lang="sr-Latn-RS" sz="1600" i="1" smtClean="0"/>
                        <a:t>g/km</a:t>
                      </a:r>
                      <a:endParaRPr lang="sr-Latn-RS" sz="1600" smtClean="0"/>
                    </a:p>
                    <a:p>
                      <a:pPr algn="ctr"/>
                      <a:r>
                        <a:rPr lang="sr-Latn-RS" sz="1600" smtClean="0"/>
                        <a:t>(Dizel)</a:t>
                      </a:r>
                      <a:endParaRPr lang="en-US" sz="1600"/>
                    </a:p>
                  </a:txBody>
                  <a:tcPr anchor="ctr"/>
                </a:tc>
              </a:tr>
              <a:tr h="386940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EURO</a:t>
                      </a:r>
                      <a:r>
                        <a:rPr lang="en-US" sz="1600" baseline="0" smtClean="0"/>
                        <a:t> 1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smtClean="0"/>
                        <a:t>1992.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smtClean="0"/>
                        <a:t>2,72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smtClean="0"/>
                        <a:t>2,72</a:t>
                      </a:r>
                      <a:endParaRPr lang="en-US" sz="1600"/>
                    </a:p>
                  </a:txBody>
                  <a:tcPr anchor="ctr"/>
                </a:tc>
              </a:tr>
              <a:tr h="386940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EURO</a:t>
                      </a:r>
                      <a:r>
                        <a:rPr lang="en-US" sz="1600" baseline="0" smtClean="0"/>
                        <a:t> 2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smtClean="0"/>
                        <a:t>1996.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smtClean="0"/>
                        <a:t>2,20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smtClean="0"/>
                        <a:t>1,00</a:t>
                      </a:r>
                      <a:endParaRPr lang="en-US" sz="1600"/>
                    </a:p>
                  </a:txBody>
                  <a:tcPr anchor="ctr"/>
                </a:tc>
              </a:tr>
              <a:tr h="386940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EURO</a:t>
                      </a:r>
                      <a:r>
                        <a:rPr lang="en-US" sz="1600" baseline="0" smtClean="0"/>
                        <a:t> 3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smtClean="0"/>
                        <a:t>2001.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smtClean="0"/>
                        <a:t>2,30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smtClean="0"/>
                        <a:t>0,66</a:t>
                      </a:r>
                      <a:endParaRPr lang="en-US" sz="1600"/>
                    </a:p>
                  </a:txBody>
                  <a:tcPr anchor="ctr"/>
                </a:tc>
              </a:tr>
              <a:tr h="386940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EURO</a:t>
                      </a:r>
                      <a:r>
                        <a:rPr lang="en-US" sz="1600" baseline="0" smtClean="0"/>
                        <a:t> 4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smtClean="0"/>
                        <a:t>2005.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smtClean="0"/>
                        <a:t>1,00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smtClean="0"/>
                        <a:t>0,50</a:t>
                      </a:r>
                      <a:endParaRPr lang="en-US" sz="1600"/>
                    </a:p>
                  </a:txBody>
                  <a:tcPr anchor="ctr"/>
                </a:tc>
              </a:tr>
              <a:tr h="386940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EURO</a:t>
                      </a:r>
                      <a:r>
                        <a:rPr lang="en-US" sz="1600" baseline="0" smtClean="0"/>
                        <a:t> 5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smtClean="0"/>
                        <a:t>2009.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smtClean="0"/>
                        <a:t>1,00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smtClean="0"/>
                        <a:t>0,50</a:t>
                      </a:r>
                      <a:endParaRPr lang="en-US" sz="1600"/>
                    </a:p>
                  </a:txBody>
                  <a:tcPr anchor="ctr"/>
                </a:tc>
              </a:tr>
              <a:tr h="386940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EURO</a:t>
                      </a:r>
                      <a:r>
                        <a:rPr lang="en-US" sz="1600" baseline="0" smtClean="0"/>
                        <a:t> 6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smtClean="0"/>
                        <a:t>2014.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smtClean="0"/>
                        <a:t>1,00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smtClean="0"/>
                        <a:t>0,50</a:t>
                      </a:r>
                      <a:endParaRPr lang="en-US" sz="1600"/>
                    </a:p>
                  </a:txBody>
                  <a:tcPr anchor="ctr"/>
                </a:tc>
              </a:tr>
              <a:tr h="386940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EURO</a:t>
                      </a:r>
                      <a:r>
                        <a:rPr lang="en-US" sz="1600" baseline="0" smtClean="0"/>
                        <a:t> 7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smtClean="0"/>
                        <a:t>2025.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302227" y="5791200"/>
            <a:ext cx="1736373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800" i="1" smtClean="0"/>
              <a:t>EURO standari</a:t>
            </a:r>
            <a:endParaRPr lang="en-US" sz="1800" i="1"/>
          </a:p>
        </p:txBody>
      </p:sp>
      <p:sp>
        <p:nvSpPr>
          <p:cNvPr id="9" name="TextBox 8"/>
          <p:cNvSpPr txBox="1"/>
          <p:nvPr/>
        </p:nvSpPr>
        <p:spPr>
          <a:xfrm>
            <a:off x="381000" y="4648200"/>
            <a:ext cx="30059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mtClean="0"/>
              <a:t>EURO standardi – CO</a:t>
            </a:r>
            <a:r>
              <a:rPr lang="sr-Latn-RS" baseline="-25000" smtClean="0"/>
              <a:t>2</a:t>
            </a:r>
            <a:r>
              <a:rPr lang="sr-Latn-RS" smtClean="0"/>
              <a:t>?</a:t>
            </a:r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2743200" y="1097280"/>
            <a:ext cx="1076278" cy="1417320"/>
            <a:chOff x="2743200" y="1097280"/>
            <a:chExt cx="1076278" cy="1417320"/>
          </a:xfrm>
        </p:grpSpPr>
        <p:grpSp>
          <p:nvGrpSpPr>
            <p:cNvPr id="15" name="Group 14"/>
            <p:cNvGrpSpPr/>
            <p:nvPr/>
          </p:nvGrpSpPr>
          <p:grpSpPr>
            <a:xfrm>
              <a:off x="2743200" y="1447800"/>
              <a:ext cx="838200" cy="1066800"/>
              <a:chOff x="2743200" y="1447800"/>
              <a:chExt cx="838200" cy="1066800"/>
            </a:xfrm>
          </p:grpSpPr>
          <p:cxnSp>
            <p:nvCxnSpPr>
              <p:cNvPr id="12" name="Straight Arrow Connector 11"/>
              <p:cNvCxnSpPr/>
              <p:nvPr/>
            </p:nvCxnSpPr>
            <p:spPr bwMode="auto">
              <a:xfrm flipV="1">
                <a:off x="2743200" y="1447800"/>
                <a:ext cx="838200" cy="106680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4" name="TextBox 13"/>
              <p:cNvSpPr txBox="1"/>
              <p:nvPr/>
            </p:nvSpPr>
            <p:spPr>
              <a:xfrm rot="18448718">
                <a:off x="2602988" y="1756410"/>
                <a:ext cx="821059" cy="3877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smtClean="0"/>
                  <a:t>emisija</a:t>
                </a:r>
                <a:endParaRPr lang="en-US" sz="1600"/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3463290" y="1097280"/>
              <a:ext cx="356188" cy="5355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/>
                <a:t>?</a:t>
              </a:r>
              <a:endParaRPr lang="en-US" sz="2400"/>
            </a:p>
          </p:txBody>
        </p:sp>
      </p:grpSp>
    </p:spTree>
    <p:extLst>
      <p:ext uri="{BB962C8B-B14F-4D97-AF65-F5344CB8AC3E}">
        <p14:creationId xmlns="" xmlns:p14="http://schemas.microsoft.com/office/powerpoint/2010/main" val="1151881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228600" y="866775"/>
            <a:ext cx="3276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smtClean="0"/>
              <a:t>Primeri</a:t>
            </a:r>
          </a:p>
        </p:txBody>
      </p:sp>
      <p:pic>
        <p:nvPicPr>
          <p:cNvPr id="5" name="Picture 2" descr="Slika 01-01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838200"/>
            <a:ext cx="3053988" cy="1659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04800" y="2286000"/>
            <a:ext cx="34772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- </a:t>
            </a:r>
            <a:r>
              <a:rPr lang="sr-Latn-RS" i="1" smtClean="0"/>
              <a:t>Elementi autonomnih vozila</a:t>
            </a:r>
            <a:endParaRPr lang="en-US" i="1"/>
          </a:p>
        </p:txBody>
      </p:sp>
      <p:sp>
        <p:nvSpPr>
          <p:cNvPr id="13" name="TextBox 12"/>
          <p:cNvSpPr txBox="1"/>
          <p:nvPr/>
        </p:nvSpPr>
        <p:spPr>
          <a:xfrm>
            <a:off x="560392" y="2654188"/>
            <a:ext cx="17235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buClrTx/>
              <a:buFont typeface="Symbol" panose="05050102010706020507" pitchFamily="18" charset="2"/>
              <a:buChar char="-"/>
            </a:pPr>
            <a:r>
              <a:rPr lang="sr-Latn-RS" sz="1800" i="1" smtClean="0"/>
              <a:t>bezbednost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ClrTx/>
              <a:buFont typeface="Symbol" panose="05050102010706020507" pitchFamily="18" charset="2"/>
              <a:buChar char="-"/>
            </a:pPr>
            <a:r>
              <a:rPr lang="sr-Latn-RS" sz="1800" i="1" smtClean="0"/>
              <a:t>ekologija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ClrTx/>
              <a:buFont typeface="Symbol" panose="05050102010706020507" pitchFamily="18" charset="2"/>
              <a:buChar char="-"/>
            </a:pPr>
            <a:r>
              <a:rPr lang="sr-Latn-RS" sz="1800" i="1" smtClean="0"/>
              <a:t>cena...</a:t>
            </a:r>
            <a:endParaRPr lang="en-US" sz="1800" i="1" smtClean="0"/>
          </a:p>
        </p:txBody>
      </p:sp>
    </p:spTree>
    <p:extLst>
      <p:ext uri="{BB962C8B-B14F-4D97-AF65-F5344CB8AC3E}">
        <p14:creationId xmlns="" xmlns:p14="http://schemas.microsoft.com/office/powerpoint/2010/main" val="115188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3"/>
          <p:cNvSpPr txBox="1">
            <a:spLocks noChangeArrowheads="1"/>
          </p:cNvSpPr>
          <p:nvPr/>
        </p:nvSpPr>
        <p:spPr bwMode="auto">
          <a:xfrm>
            <a:off x="304800" y="708025"/>
            <a:ext cx="8458200" cy="42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Kvalitet proizvoda se može kvantifikovati preko dimenzija kvaliteta</a:t>
            </a:r>
            <a:r>
              <a:rPr lang="en-US" smtClean="0"/>
              <a:t>.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304800" y="1447800"/>
            <a:ext cx="845820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mtClean="0"/>
              <a:t>Dimenzije </a:t>
            </a:r>
            <a:r>
              <a:rPr lang="en-US"/>
              <a:t>kvaliteta su</a:t>
            </a:r>
            <a:r>
              <a:rPr lang="en-US" smtClean="0"/>
              <a:t>:</a:t>
            </a:r>
            <a:endParaRPr lang="en-US"/>
          </a:p>
          <a:p>
            <a:pPr>
              <a:buClrTx/>
              <a:buFont typeface="Wingdings" pitchFamily="2" charset="2"/>
              <a:buChar char="q"/>
            </a:pPr>
            <a:r>
              <a:rPr lang="en-US" b="1"/>
              <a:t>Performanse</a:t>
            </a:r>
            <a:r>
              <a:rPr lang="en-US"/>
              <a:t>: </a:t>
            </a:r>
            <a:r>
              <a:rPr lang="en-US" smtClean="0"/>
              <a:t>Performanse </a:t>
            </a:r>
            <a:r>
              <a:rPr lang="en-US"/>
              <a:t>predstavljaju osnovne ekslpoatacione karakterisitike</a:t>
            </a:r>
            <a:r>
              <a:rPr lang="en-US" smtClean="0"/>
              <a:t>.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en-US" b="1" smtClean="0"/>
              <a:t>Osobine</a:t>
            </a:r>
            <a:r>
              <a:rPr lang="en-US"/>
              <a:t>: Osobine predstavljaju dopunske performanse</a:t>
            </a:r>
            <a:r>
              <a:rPr lang="en-US" smtClean="0"/>
              <a:t>.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en-US" b="1"/>
              <a:t>Pouzdanost</a:t>
            </a:r>
            <a:r>
              <a:rPr lang="en-US"/>
              <a:t>: Pouzdanost se definiše kao verovatnoća da u određenom vremenskom periodu neće doći do pojave otkaza.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en-US" b="1"/>
              <a:t>Eksploatacini vek</a:t>
            </a:r>
            <a:r>
              <a:rPr lang="en-US"/>
              <a:t>: Eksploatacini vek predstavlja period u kome se proizvod može koristiti, tj. period između početka njegove eksploatacije i trenutka kada se proizvod povlači iz eksploatacije.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en-US" b="1"/>
              <a:t>Prilagođavanje standardu</a:t>
            </a:r>
            <a:r>
              <a:rPr lang="en-US"/>
              <a:t>: Prilagođavanje standardu predstavlja stepen prilagođenosti proizvoda standardima i preporukama</a:t>
            </a:r>
            <a:r>
              <a:rPr lang="en-US" smtClean="0"/>
              <a:t>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523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1480</TotalTime>
  <Words>779</Words>
  <Application>Microsoft Office PowerPoint</Application>
  <PresentationFormat>On-screen Show (4:3)</PresentationFormat>
  <Paragraphs>108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Textured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saobracajni fakultet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</cp:lastModifiedBy>
  <cp:revision>264</cp:revision>
  <dcterms:created xsi:type="dcterms:W3CDTF">2006-01-31T15:10:17Z</dcterms:created>
  <dcterms:modified xsi:type="dcterms:W3CDTF">2024-02-05T11:41:50Z</dcterms:modified>
</cp:coreProperties>
</file>