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57" r:id="rId4"/>
    <p:sldId id="281" r:id="rId5"/>
    <p:sldId id="261" r:id="rId6"/>
    <p:sldId id="260" r:id="rId7"/>
    <p:sldId id="279" r:id="rId8"/>
    <p:sldId id="285" r:id="rId9"/>
    <p:sldId id="277" r:id="rId10"/>
    <p:sldId id="263" r:id="rId11"/>
    <p:sldId id="264" r:id="rId12"/>
    <p:sldId id="275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2604" y="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27432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>
                <a:solidFill>
                  <a:srgbClr val="3B3470"/>
                </a:solidFill>
              </a:rPr>
              <a:t>Elementi Transportnih Sredstava i </a:t>
            </a:r>
            <a:r>
              <a:rPr lang="sr-Latn-CS" sz="1500" smtClean="0">
                <a:solidFill>
                  <a:srgbClr val="3B3470"/>
                </a:solidFill>
              </a:rPr>
              <a:t>Uređaj</a:t>
            </a:r>
            <a:r>
              <a:rPr lang="en-U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63301"/>
            <a:ext cx="2254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rof.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 Đorđe Petrović</a:t>
            </a:r>
            <a:endParaRPr lang="en-US" sz="14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Beogradu – Saobraćajni fakultet</a:t>
            </a:r>
            <a:endParaRPr lang="en-US" sz="14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</a:t>
            </a: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eleconomy.gov/feg/evtech.shtml" TargetMode="External"/><Relationship Id="rId2" Type="http://schemas.openxmlformats.org/officeDocument/2006/relationships/hyperlink" Target="https://www.euroncap.com/e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htsa.gov/technology-innovation/automated-vehic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9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Pojam kvaliteta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4800" y="2732544"/>
            <a:ext cx="8534400" cy="29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mtClean="0"/>
              <a:t>Ciljevi ovog p</a:t>
            </a:r>
            <a:r>
              <a:rPr lang="en-US" smtClean="0"/>
              <a:t>redavanja </a:t>
            </a:r>
            <a:r>
              <a:rPr lang="vi-VN" smtClean="0"/>
              <a:t>su: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</a:t>
            </a:r>
            <a:r>
              <a:rPr lang="vi-VN" smtClean="0"/>
              <a:t>Upoznavanje sa pojmom kvaliteta.</a:t>
            </a:r>
            <a:endParaRPr lang="en-US" smtClean="0"/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 smtClean="0"/>
              <a:t> </a:t>
            </a:r>
            <a:r>
              <a:rPr lang="vi-VN" smtClean="0"/>
              <a:t>Teorijska analiza kontinualnog unapređenja sistema upravljanja kvalitetom.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 smtClean="0"/>
              <a:t> </a:t>
            </a:r>
            <a:r>
              <a:rPr lang="vi-VN" smtClean="0"/>
              <a:t>Primena kontinualnog unapređenja sistema upravljanja kvalitetom na konkretnom slučaju.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 smtClean="0"/>
              <a:t> </a:t>
            </a:r>
            <a:r>
              <a:rPr lang="vi-VN" smtClean="0"/>
              <a:t>Definisanje dimenzija kvaliteta.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838200"/>
            <a:ext cx="84582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...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Postprodaja</a:t>
            </a:r>
            <a:r>
              <a:rPr lang="en-US"/>
              <a:t>: Postprodaja predstavlja skup aktivnosti usmerenih ka održavanju kvaliteta elemenata, sklopova i transportnog sredstva posle njegove nabavke, a sve u cilju obezbeđenja zadovoljstva kupca</a:t>
            </a:r>
            <a:r>
              <a:rPr lang="en-US" smtClean="0"/>
              <a:t>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 smtClean="0"/>
              <a:t>Estetika</a:t>
            </a:r>
            <a:r>
              <a:rPr lang="en-US"/>
              <a:t>: Estetika predstavlja subjektivnu ocenu nekih od karakteristika transportnog sredstva, kao što su izgled i zvuk</a:t>
            </a:r>
            <a:r>
              <a:rPr lang="en-US" smtClean="0"/>
              <a:t>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 smtClean="0"/>
              <a:t>Pretpostavljen </a:t>
            </a:r>
            <a:r>
              <a:rPr lang="en-US" b="1"/>
              <a:t>kvalitet</a:t>
            </a:r>
            <a:r>
              <a:rPr lang="en-US"/>
              <a:t>: Kupci često donose odluke o nabavci transportnog sredstva na osnovu nepotpunih podataka o dimezijama kvaliteta. U tom slučaju se često uvodi pretpostavka da nedostajući podaci su isti ili slični sa odgovarajućim podacima sličnih proizvoda istog proizvođača.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853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 tehnici se ponašanje sistema najčešće opisuje preko međusobno nezavisnih veličina. U slučaju kvaliteta to nije </a:t>
            </a:r>
            <a:r>
              <a:rPr lang="en-US" smtClean="0"/>
              <a:t>slučaj.</a:t>
            </a:r>
          </a:p>
          <a:p>
            <a:endParaRPr lang="en-US" smtClean="0"/>
          </a:p>
          <a:p>
            <a:r>
              <a:rPr lang="en-US" smtClean="0"/>
              <a:t>Promene </a:t>
            </a:r>
            <a:r>
              <a:rPr lang="en-US"/>
              <a:t>pojedinih dimenzija kvaliteta mogu uticati na promene drugih dimenzija kvaliteta. Te promene ne moraju uvek da podrazumevaju da se poboljšavanjem jedne dimenzije uslovljava i poboljšavanje drugih dimenzija kvaliteta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85344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/>
              <a:t>U</a:t>
            </a:r>
            <a:r>
              <a:rPr lang="sr-Latn-RS" smtClean="0"/>
              <a:t>koliko želite da dodatno proširite znanje, u vezi pojmova koji su pomenuti u ovoj prezentaciji, možete pročitati sledeće tekstove: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 smtClean="0"/>
              <a:t> </a:t>
            </a:r>
            <a:r>
              <a:rPr lang="en-US" smtClean="0">
                <a:hlinkClick r:id="rId2"/>
              </a:rPr>
              <a:t>https://www.euroncap.com/en</a:t>
            </a:r>
            <a:endParaRPr lang="sr-Latn-RS" smtClean="0"/>
          </a:p>
          <a:p>
            <a:pPr>
              <a:buClrTx/>
              <a:buFont typeface="Times New Roman" pitchFamily="18" charset="0"/>
              <a:buChar char="‒"/>
            </a:pPr>
            <a:r>
              <a:rPr lang="sr-Latn-RS" smtClean="0"/>
              <a:t> </a:t>
            </a:r>
            <a:r>
              <a:rPr lang="en-US" smtClean="0">
                <a:hlinkClick r:id="rId3"/>
              </a:rPr>
              <a:t>https://www.fueleconomy.gov/feg/evtech.shtml</a:t>
            </a:r>
            <a:r>
              <a:rPr lang="en-US" smtClean="0"/>
              <a:t> 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en-US" smtClean="0"/>
              <a:t> </a:t>
            </a:r>
            <a:r>
              <a:rPr lang="en-US" smtClean="0">
                <a:hlinkClick r:id="rId4"/>
              </a:rPr>
              <a:t>https://www.nhtsa.gov/technology-innovation/automated-vehicles</a:t>
            </a:r>
            <a:r>
              <a:rPr lang="en-US" smtClean="0"/>
              <a:t> </a:t>
            </a:r>
            <a:endParaRPr 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4800" y="879475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Nabavka i eksploatacija transportnih i pretovarnih sredstava mogu se posmatrati kao optimizacioni problemi.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04800" y="1752600"/>
            <a:ext cx="8153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Kupac tokom donošenja odluka vezanih za njihovu nabavku se rukovodi listom svojih zahteva (funkcija</a:t>
            </a:r>
            <a:r>
              <a:rPr lang="sr-Latn-CS"/>
              <a:t>ma</a:t>
            </a:r>
            <a:r>
              <a:rPr lang="en-US"/>
              <a:t> cilja) i ograničenjima.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81000" y="3276600"/>
            <a:ext cx="2667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mtClean="0"/>
              <a:t> </a:t>
            </a:r>
            <a:r>
              <a:rPr lang="en-US" smtClean="0"/>
              <a:t>performanse</a:t>
            </a:r>
            <a:endParaRPr lang="sr-Latn-RS" smtClean="0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mtClean="0"/>
              <a:t> pouzdanost</a:t>
            </a:r>
            <a:endParaRPr lang="sr-Latn-RS" smtClean="0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mtClean="0"/>
              <a:t> </a:t>
            </a:r>
            <a:r>
              <a:rPr lang="en-US" smtClean="0"/>
              <a:t>eksploatacioni vek</a:t>
            </a:r>
            <a:endParaRPr lang="sr-Latn-RS" smtClean="0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mtClean="0"/>
              <a:t> </a:t>
            </a:r>
            <a:r>
              <a:rPr lang="en-US" smtClean="0"/>
              <a:t>estetika</a:t>
            </a:r>
            <a:r>
              <a:rPr lang="sr-Latn-RS" smtClean="0"/>
              <a:t>,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mtClean="0"/>
              <a:t> </a:t>
            </a:r>
            <a:r>
              <a:rPr lang="en-US" smtClean="0"/>
              <a:t>...</a:t>
            </a:r>
            <a:endParaRPr lang="en-US"/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3962400" y="3200400"/>
            <a:ext cx="1279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troškovi...</a:t>
            </a:r>
          </a:p>
        </p:txBody>
      </p:sp>
      <p:cxnSp>
        <p:nvCxnSpPr>
          <p:cNvPr id="3079" name="Straight Arrow Connector 7"/>
          <p:cNvCxnSpPr>
            <a:cxnSpLocks noChangeShapeType="1"/>
          </p:cNvCxnSpPr>
          <p:nvPr/>
        </p:nvCxnSpPr>
        <p:spPr bwMode="auto">
          <a:xfrm rot="5400000">
            <a:off x="1600200" y="2743200"/>
            <a:ext cx="533400" cy="2286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080" name="Straight Arrow Connector 8"/>
          <p:cNvCxnSpPr>
            <a:cxnSpLocks noChangeShapeType="1"/>
          </p:cNvCxnSpPr>
          <p:nvPr/>
        </p:nvCxnSpPr>
        <p:spPr bwMode="auto">
          <a:xfrm flipH="1">
            <a:off x="4953000" y="2514600"/>
            <a:ext cx="1371600" cy="8382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114800" y="3581400"/>
            <a:ext cx="472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z="1600" smtClean="0"/>
              <a:t>troškovi nabavke,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 smtClean="0"/>
              <a:t>troškovi goriva,</a:t>
            </a:r>
            <a:endParaRPr lang="sr-Latn-RS" sz="160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 smtClean="0"/>
              <a:t>fiksni troškovi održavanja</a:t>
            </a:r>
            <a:r>
              <a:rPr lang="sr-Latn-RS" sz="1600" smtClean="0"/>
              <a:t> (</a:t>
            </a:r>
            <a:r>
              <a:rPr lang="en-US" sz="1600" smtClean="0"/>
              <a:t>određeni procesom održavanja koje preporučuje proizvođač</a:t>
            </a:r>
            <a:r>
              <a:rPr lang="sr-Latn-RS" sz="1600" smtClean="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 smtClean="0"/>
              <a:t>varijabilni troškovi održavanja</a:t>
            </a:r>
            <a:r>
              <a:rPr lang="sr-Latn-RS" sz="1600" smtClean="0"/>
              <a:t> (</a:t>
            </a:r>
            <a:r>
              <a:rPr lang="en-US" sz="1600" smtClean="0"/>
              <a:t>uslovljeni iznenadnim zahtevima koji nastaju usled iznenadnih otkaza ili smanjenja performansi</a:t>
            </a:r>
            <a:r>
              <a:rPr lang="sr-Latn-RS" sz="1600" smtClean="0"/>
              <a:t> ... </a:t>
            </a:r>
            <a:r>
              <a:rPr lang="en-US" sz="1600" smtClean="0"/>
              <a:t>mogu </a:t>
            </a:r>
            <a:r>
              <a:rPr lang="sr-Latn-RS" sz="1600" smtClean="0"/>
              <a:t>se </a:t>
            </a:r>
            <a:r>
              <a:rPr lang="en-US" sz="1600" smtClean="0"/>
              <a:t>vezati za nedovoljnu pouzdanost kako transportnog sredstva kao celine, tako i njegovih elemenata i sklopova</a:t>
            </a:r>
            <a:r>
              <a:rPr lang="sr-Latn-RS" sz="160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z="1600" smtClean="0"/>
              <a:t>...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04800" y="3200400"/>
            <a:ext cx="8534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Kvalitet predstavlja skup svih karakteristika proizvoda koje se odnose na njihovu mogućnost da zadovolje utvrđene ili izražene potrebe.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4800" y="1360487"/>
            <a:ext cx="82296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 postoji jedna opšte prihvaćena definicija kvaliteta. Razlika se najčešće pravi u zavisnosti da li se prilikom definisanja kvaliteta akcenat stavlja na proizvođača ili kupca, kao i da li je cilj definisati kvalitet procesa, usluge ili proizvoda.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685800"/>
            <a:ext cx="588861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228600" y="4030920"/>
            <a:ext cx="8534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mtClean="0"/>
              <a:t>Najuticajnije veličine prilikom donošenja odluke o kupovinu putničkih automobila: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cena – oko </a:t>
            </a:r>
            <a:r>
              <a:rPr lang="en-US"/>
              <a:t>10% </a:t>
            </a:r>
            <a:r>
              <a:rPr lang="en-US" smtClean="0"/>
              <a:t>kupaca,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</a:t>
            </a:r>
            <a:r>
              <a:rPr lang="en-US" i="1" smtClean="0"/>
              <a:t>EuroNCAP</a:t>
            </a:r>
            <a:r>
              <a:rPr lang="en-US" smtClean="0"/>
              <a:t> test </a:t>
            </a:r>
            <a:r>
              <a:rPr lang="en-US"/>
              <a:t>bezbednosti automobila </a:t>
            </a:r>
            <a:r>
              <a:rPr lang="en-US" smtClean="0"/>
              <a:t>– oko 16%,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pouzdanost – oko </a:t>
            </a:r>
            <a:r>
              <a:rPr lang="en-US"/>
              <a:t>10</a:t>
            </a:r>
            <a:r>
              <a:rPr lang="en-US" smtClean="0"/>
              <a:t>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</a:t>
            </a:r>
            <a:r>
              <a:rPr lang="en-US"/>
              <a:t>performanse </a:t>
            </a:r>
            <a:r>
              <a:rPr lang="en-US" smtClean="0"/>
              <a:t>– oko 5%,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 smtClean="0"/>
              <a:t> </a:t>
            </a:r>
            <a:r>
              <a:rPr lang="en-US"/>
              <a:t>estetika </a:t>
            </a:r>
            <a:r>
              <a:rPr lang="en-US" smtClean="0"/>
              <a:t>– 4%, ...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5400000">
            <a:off x="6821269" y="781773"/>
            <a:ext cx="1292662" cy="25908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en-US" i="1"/>
              <a:t>Šema neprekidnog unapređenja sistema upravljanja kvalitetom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04800" y="849999"/>
            <a:ext cx="8534400" cy="539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Primer - ABS:</a:t>
            </a:r>
          </a:p>
          <a:p>
            <a:r>
              <a:rPr lang="en-US" sz="1800"/>
              <a:t>ABS predstavlja sistem koji sprečava pojavu blokiranja točkova tokom kočenja tranportnih sredstava. Njegovom primenom obezbeđuje se kontrolisano zaustavljanje uz obezbeđivanje upravljivosti transportnog sredstva tokom njegovog zaustavljanja</a:t>
            </a:r>
            <a:r>
              <a:rPr lang="en-US" sz="1800" smtClean="0"/>
              <a:t>.</a:t>
            </a:r>
          </a:p>
          <a:p>
            <a:pPr>
              <a:lnSpc>
                <a:spcPct val="100000"/>
              </a:lnSpc>
            </a:pPr>
            <a:endParaRPr lang="en-US" sz="1000"/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 smtClean="0"/>
              <a:t>1929</a:t>
            </a:r>
            <a:r>
              <a:rPr lang="en-US" sz="1600"/>
              <a:t>. - Francuski inženjer Gabriel Voisin je prvi razvio ovaj sistem u vazduhoplovstvu.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Da li je ABS potreban?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Nakon 30-tak godina – nastavlja se sa njegovim daljim razvojem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1960. – Jensen F.F. i Ford Z. razvijaju potpuno mehanički ABS koji ugrađuju u trkački automobil Ferguson P99. Ovaj model ABS-a nije se dalje razvijao zbog prevelike cene.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 smtClean="0"/>
              <a:t>1971</a:t>
            </a:r>
            <a:r>
              <a:rPr lang="en-US" sz="1600"/>
              <a:t>. – </a:t>
            </a:r>
            <a:r>
              <a:rPr lang="en-US" sz="1600" i="1"/>
              <a:t>Chrysler</a:t>
            </a:r>
            <a:r>
              <a:rPr lang="en-US" sz="1600"/>
              <a:t> i </a:t>
            </a:r>
            <a:r>
              <a:rPr lang="en-US" sz="1600" i="1"/>
              <a:t>Bendix</a:t>
            </a:r>
            <a:r>
              <a:rPr lang="en-US" sz="1600"/>
              <a:t> sa jedne i </a:t>
            </a:r>
            <a:r>
              <a:rPr lang="en-US" sz="1600" i="1"/>
              <a:t>GM</a:t>
            </a:r>
            <a:r>
              <a:rPr lang="en-US" sz="1600"/>
              <a:t> sa druge strane napravili dva nova modela ABS-a: </a:t>
            </a:r>
            <a:r>
              <a:rPr lang="en-US" sz="1600" i="1"/>
              <a:t>Sure brake</a:t>
            </a:r>
            <a:r>
              <a:rPr lang="en-US" sz="1600"/>
              <a:t> i </a:t>
            </a:r>
            <a:r>
              <a:rPr lang="en-US" sz="1600" i="1"/>
              <a:t>Trackmaster</a:t>
            </a:r>
            <a:r>
              <a:rPr lang="en-US" sz="1600"/>
              <a:t> – mehanički modeli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1978. – </a:t>
            </a:r>
            <a:r>
              <a:rPr lang="en-US" sz="1600" i="1"/>
              <a:t>Bosch</a:t>
            </a:r>
            <a:r>
              <a:rPr lang="en-US" sz="1600"/>
              <a:t> i </a:t>
            </a:r>
            <a:r>
              <a:rPr lang="en-US" sz="1600" i="1"/>
              <a:t>Mercedes-Benz</a:t>
            </a:r>
            <a:r>
              <a:rPr lang="en-US" sz="1600"/>
              <a:t> ugrađuju prvi elektronski ABS u teretna drumska transportna sredstva i </a:t>
            </a:r>
            <a:r>
              <a:rPr lang="en-US" sz="1600" i="1"/>
              <a:t>Mercedes-Benz S</a:t>
            </a:r>
            <a:r>
              <a:rPr lang="en-US" sz="1600"/>
              <a:t> klase – značaj ABS-a više nije sporan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1988. – primena kod motocikala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Danas – ABS čini standardnu opremu drumskih transportnih sredstava.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Slika 01-02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062" y="1652050"/>
            <a:ext cx="6902938" cy="340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866775"/>
            <a:ext cx="3276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smtClean="0"/>
              <a:t>Primeri</a:t>
            </a:r>
          </a:p>
        </p:txBody>
      </p:sp>
      <p:pic>
        <p:nvPicPr>
          <p:cNvPr id="5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85800"/>
            <a:ext cx="3053988" cy="165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304800" y="1600200"/>
            <a:ext cx="3581544" cy="2059126"/>
            <a:chOff x="228600" y="1371600"/>
            <a:chExt cx="3581544" cy="2059126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1371600"/>
              <a:ext cx="2178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- </a:t>
              </a:r>
              <a:r>
                <a:rPr lang="en-US" i="1" smtClean="0"/>
                <a:t>Pogonski motori</a:t>
              </a:r>
              <a:endParaRPr lang="en-US" i="1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676400"/>
              <a:ext cx="342914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 smtClean="0"/>
                <a:t>performan</a:t>
              </a:r>
              <a:r>
                <a:rPr lang="sr-Latn-RS" sz="1800" i="1" smtClean="0"/>
                <a:t>s</a:t>
              </a:r>
              <a:r>
                <a:rPr lang="en-US" sz="1800" i="1" smtClean="0"/>
                <a:t>e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 smtClean="0"/>
                <a:t>ekologija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 smtClean="0"/>
                <a:t>motori SUS, elektro motori...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 smtClean="0"/>
                <a:t>odr</a:t>
              </a:r>
              <a:r>
                <a:rPr lang="sr-Latn-RS" sz="1800" i="1" smtClean="0"/>
                <a:t>ž</a:t>
              </a:r>
              <a:r>
                <a:rPr lang="en-US" sz="1800" i="1" smtClean="0"/>
                <a:t>avanje</a:t>
              </a:r>
              <a:endParaRPr lang="sr-Latn-RS" sz="1800" i="1" smtClean="0"/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sr-Latn-RS" sz="1800" i="1" smtClean="0"/>
                <a:t>materijali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sr-Latn-RS" sz="1800" i="1" smtClean="0"/>
                <a:t>cena...</a:t>
              </a:r>
              <a:endParaRPr lang="en-US" sz="1800" i="1" smtClean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14800" y="2590800"/>
          <a:ext cx="4343400" cy="366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954099"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Putni</a:t>
                      </a:r>
                      <a:r>
                        <a:rPr lang="sr-Latn-RS" sz="1500" smtClean="0"/>
                        <a:t>čki</a:t>
                      </a:r>
                      <a:r>
                        <a:rPr lang="sr-Latn-RS" sz="1500" baseline="0" smtClean="0"/>
                        <a:t> automobili</a:t>
                      </a:r>
                      <a:endParaRPr 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Godina</a:t>
                      </a:r>
                      <a:r>
                        <a:rPr lang="en-US" sz="1600" smtClean="0"/>
                        <a:t> </a:t>
                      </a:r>
                      <a:r>
                        <a:rPr lang="sr-Latn-RS" sz="1600" smtClean="0"/>
                        <a:t>usvajanja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CO, </a:t>
                      </a:r>
                      <a:r>
                        <a:rPr lang="sr-Latn-RS" sz="1600" i="1" smtClean="0"/>
                        <a:t>g/km</a:t>
                      </a:r>
                    </a:p>
                    <a:p>
                      <a:pPr algn="ctr"/>
                      <a:r>
                        <a:rPr lang="sr-Latn-RS" sz="1600" smtClean="0"/>
                        <a:t>(Benzin)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CO, </a:t>
                      </a:r>
                      <a:r>
                        <a:rPr lang="sr-Latn-RS" sz="1600" i="1" smtClean="0"/>
                        <a:t>g/km</a:t>
                      </a:r>
                      <a:endParaRPr lang="sr-Latn-RS" sz="1600" smtClean="0"/>
                    </a:p>
                    <a:p>
                      <a:pPr algn="ctr"/>
                      <a:r>
                        <a:rPr lang="sr-Latn-RS" sz="1600" smtClean="0"/>
                        <a:t>(Dizel)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1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1992.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2,72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2,72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2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1996.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2,20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1,00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3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2001.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2,30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0,66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4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2005.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0,50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5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2009.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0,50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6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2014.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0,50</a:t>
                      </a:r>
                      <a:endParaRPr lang="en-US" sz="1600"/>
                    </a:p>
                  </a:txBody>
                  <a:tcPr anchor="ctr"/>
                </a:tc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EURO</a:t>
                      </a:r>
                      <a:r>
                        <a:rPr lang="en-US" sz="1600" baseline="0" smtClean="0"/>
                        <a:t> 7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smtClean="0"/>
                        <a:t>2025.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02227" y="5791200"/>
            <a:ext cx="17363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i="1" smtClean="0"/>
              <a:t>EURO standari</a:t>
            </a:r>
            <a:endParaRPr lang="en-US" sz="1800" i="1"/>
          </a:p>
        </p:txBody>
      </p:sp>
      <p:sp>
        <p:nvSpPr>
          <p:cNvPr id="9" name="TextBox 8"/>
          <p:cNvSpPr txBox="1"/>
          <p:nvPr/>
        </p:nvSpPr>
        <p:spPr>
          <a:xfrm>
            <a:off x="381000" y="4648200"/>
            <a:ext cx="3005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mtClean="0"/>
              <a:t>EURO standardi – CO</a:t>
            </a:r>
            <a:r>
              <a:rPr lang="sr-Latn-RS" baseline="-25000" smtClean="0"/>
              <a:t>2</a:t>
            </a:r>
            <a:r>
              <a:rPr lang="sr-Latn-RS" smtClean="0"/>
              <a:t>?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43200" y="1097280"/>
            <a:ext cx="1076278" cy="1417320"/>
            <a:chOff x="2743200" y="1097280"/>
            <a:chExt cx="1076278" cy="1417320"/>
          </a:xfrm>
        </p:grpSpPr>
        <p:grpSp>
          <p:nvGrpSpPr>
            <p:cNvPr id="15" name="Group 14"/>
            <p:cNvGrpSpPr/>
            <p:nvPr/>
          </p:nvGrpSpPr>
          <p:grpSpPr>
            <a:xfrm>
              <a:off x="2743200" y="1447800"/>
              <a:ext cx="838200" cy="1066800"/>
              <a:chOff x="2743200" y="1447800"/>
              <a:chExt cx="838200" cy="1066800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 flipV="1">
                <a:off x="2743200" y="1447800"/>
                <a:ext cx="838200" cy="106680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 rot="18448718">
                <a:off x="2602988" y="1756410"/>
                <a:ext cx="821059" cy="387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smtClean="0"/>
                  <a:t>emisija</a:t>
                </a:r>
                <a:endParaRPr lang="en-US" sz="160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463290" y="1097280"/>
              <a:ext cx="356188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?</a:t>
              </a:r>
              <a:endParaRPr lang="en-US" sz="2400"/>
            </a:p>
          </p:txBody>
        </p:sp>
      </p:grpSp>
    </p:spTree>
    <p:extLst>
      <p:ext uri="{BB962C8B-B14F-4D97-AF65-F5344CB8AC3E}">
        <p14:creationId xmlns="" xmlns:p14="http://schemas.microsoft.com/office/powerpoint/2010/main" val="11518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866775"/>
            <a:ext cx="3276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smtClean="0"/>
              <a:t>Primeri</a:t>
            </a:r>
          </a:p>
        </p:txBody>
      </p:sp>
      <p:pic>
        <p:nvPicPr>
          <p:cNvPr id="5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838200"/>
            <a:ext cx="3053988" cy="165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2286000"/>
            <a:ext cx="347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- </a:t>
            </a:r>
            <a:r>
              <a:rPr lang="sr-Latn-RS" i="1" smtClean="0"/>
              <a:t>Elementi autonomnih vozila</a:t>
            </a:r>
            <a:endParaRPr lang="en-US" i="1"/>
          </a:p>
        </p:txBody>
      </p:sp>
      <p:sp>
        <p:nvSpPr>
          <p:cNvPr id="13" name="TextBox 12"/>
          <p:cNvSpPr txBox="1"/>
          <p:nvPr/>
        </p:nvSpPr>
        <p:spPr>
          <a:xfrm>
            <a:off x="560392" y="2654188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 smtClean="0"/>
              <a:t>bezbednost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 smtClean="0"/>
              <a:t>ekologija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 smtClean="0"/>
              <a:t>cena...</a:t>
            </a:r>
            <a:endParaRPr lang="en-US" sz="1800" i="1" smtClean="0"/>
          </a:p>
        </p:txBody>
      </p:sp>
    </p:spTree>
    <p:extLst>
      <p:ext uri="{BB962C8B-B14F-4D97-AF65-F5344CB8AC3E}">
        <p14:creationId xmlns="" xmlns:p14="http://schemas.microsoft.com/office/powerpoint/2010/main" val="115188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" y="708025"/>
            <a:ext cx="84582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Kvalitet proizvoda se može kvantifikovati preko dimenzija kvaliteta</a:t>
            </a:r>
            <a:r>
              <a:rPr lang="en-US" smtClean="0"/>
              <a:t>.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458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/>
              <a:t>Dimenzije </a:t>
            </a:r>
            <a:r>
              <a:rPr lang="en-US"/>
              <a:t>kvaliteta su</a:t>
            </a:r>
            <a:r>
              <a:rPr lang="en-US" smtClean="0"/>
              <a:t>:</a:t>
            </a:r>
            <a:endParaRPr lang="en-US"/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Performanse</a:t>
            </a:r>
            <a:r>
              <a:rPr lang="en-US"/>
              <a:t>: </a:t>
            </a:r>
            <a:r>
              <a:rPr lang="en-US" smtClean="0"/>
              <a:t>Performanse </a:t>
            </a:r>
            <a:r>
              <a:rPr lang="en-US"/>
              <a:t>predstavljaju osnovne ekslpoatacione karakterisitike</a:t>
            </a:r>
            <a:r>
              <a:rPr lang="en-US" smtClean="0"/>
              <a:t>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 smtClean="0"/>
              <a:t>Osobine</a:t>
            </a:r>
            <a:r>
              <a:rPr lang="en-US"/>
              <a:t>: Osobine predstavljaju dopunske performanse</a:t>
            </a:r>
            <a:r>
              <a:rPr lang="en-US" smtClean="0"/>
              <a:t>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Pouzdanost</a:t>
            </a:r>
            <a:r>
              <a:rPr lang="en-US"/>
              <a:t>: Pouzdanost se definiše kao verovatnoća da u određenom vremenskom periodu neće doći do pojave otkaza.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Eksploatacini vek</a:t>
            </a:r>
            <a:r>
              <a:rPr lang="en-US"/>
              <a:t>: Eksploatacini vek predstavlja period u kome se proizvod može koristiti, tj. period između početka njegove eksploatacije i trenutka kada se proizvod povlači iz eksploatacije.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Prilagođavanje standardu</a:t>
            </a:r>
            <a:r>
              <a:rPr lang="en-US"/>
              <a:t>: Prilagođavanje standardu predstavlja stepen prilagođenosti proizvoda standardima i preporukama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2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1480</TotalTime>
  <Words>779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264</cp:revision>
  <dcterms:created xsi:type="dcterms:W3CDTF">2006-01-31T15:10:17Z</dcterms:created>
  <dcterms:modified xsi:type="dcterms:W3CDTF">2024-02-05T11:41:50Z</dcterms:modified>
</cp:coreProperties>
</file>