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9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3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70ED-0E74-4C9E-99F2-D9BAFC9F045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ELEKTROTEHNIKA</a:t>
            </a:r>
            <a:br>
              <a:rPr lang="en-US" dirty="0" smtClean="0"/>
            </a:br>
            <a:r>
              <a:rPr lang="en-US" sz="3600" dirty="0" err="1" smtClean="0"/>
              <a:t>Udžbenik</a:t>
            </a:r>
            <a:r>
              <a:rPr lang="en-US" sz="3600" dirty="0" smtClean="0"/>
              <a:t> se </a:t>
            </a:r>
            <a:r>
              <a:rPr lang="en-US" sz="3600" dirty="0" err="1" smtClean="0"/>
              <a:t>može</a:t>
            </a:r>
            <a:r>
              <a:rPr lang="en-US" sz="3600" dirty="0" smtClean="0"/>
              <a:t> </a:t>
            </a:r>
            <a:r>
              <a:rPr lang="en-US" sz="3600" dirty="0" err="1" smtClean="0"/>
              <a:t>nabaviti</a:t>
            </a:r>
            <a:r>
              <a:rPr lang="en-US" sz="3600" dirty="0" smtClean="0"/>
              <a:t> u </a:t>
            </a:r>
            <a:r>
              <a:rPr lang="en-US" sz="3600" dirty="0" err="1" smtClean="0"/>
              <a:t>skriptarnici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predmetu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angažovani</a:t>
            </a:r>
            <a:r>
              <a:rPr lang="en-US" dirty="0" smtClean="0"/>
              <a:t>: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Dr</a:t>
            </a:r>
            <a:r>
              <a:rPr lang="en-US" dirty="0" smtClean="0"/>
              <a:t> Dragutin </a:t>
            </a:r>
            <a:r>
              <a:rPr lang="en-US" dirty="0" err="1" smtClean="0"/>
              <a:t>Kostić,redovni</a:t>
            </a:r>
            <a:r>
              <a:rPr lang="en-US" dirty="0" smtClean="0"/>
              <a:t> professor:  </a:t>
            </a:r>
            <a:r>
              <a:rPr lang="en-US" dirty="0" err="1" smtClean="0"/>
              <a:t>d.kostic@sf.bg.ac.rsa</a:t>
            </a:r>
            <a:endParaRPr lang="en-US" dirty="0" smtClean="0"/>
          </a:p>
          <a:p>
            <a:pPr marL="457200" indent="-457200" algn="just">
              <a:buAutoNum type="arabicPeriod"/>
            </a:pP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Marija</a:t>
            </a:r>
            <a:r>
              <a:rPr lang="en-US" dirty="0" smtClean="0"/>
              <a:t> </a:t>
            </a:r>
            <a:r>
              <a:rPr lang="en-US" dirty="0" err="1" smtClean="0"/>
              <a:t>Malnar,vanredni</a:t>
            </a:r>
            <a:r>
              <a:rPr lang="en-US" dirty="0" smtClean="0"/>
              <a:t> professor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Nenad</a:t>
            </a:r>
            <a:r>
              <a:rPr lang="en-US" dirty="0" smtClean="0"/>
              <a:t> </a:t>
            </a:r>
            <a:r>
              <a:rPr lang="en-US" dirty="0" err="1" smtClean="0"/>
              <a:t>Jevtić,docent</a:t>
            </a:r>
            <a:endParaRPr lang="en-US" dirty="0" smtClean="0"/>
          </a:p>
          <a:p>
            <a:pPr marL="457200" indent="-457200" algn="just">
              <a:buAutoNum type="arabicPeriod"/>
            </a:pP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Petar</a:t>
            </a:r>
            <a:r>
              <a:rPr lang="en-US" dirty="0" smtClean="0"/>
              <a:t> </a:t>
            </a:r>
            <a:r>
              <a:rPr lang="en-US" dirty="0" err="1" smtClean="0"/>
              <a:t>Marković</a:t>
            </a:r>
            <a:r>
              <a:rPr lang="en-US" dirty="0" smtClean="0"/>
              <a:t> </a:t>
            </a:r>
            <a:r>
              <a:rPr lang="en-US" dirty="0" err="1" smtClean="0"/>
              <a:t>asistent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3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Polje</a:t>
            </a:r>
            <a:r>
              <a:rPr lang="en-US" dirty="0" smtClean="0"/>
              <a:t> </a:t>
            </a:r>
            <a:r>
              <a:rPr lang="en-US" dirty="0" err="1" smtClean="0"/>
              <a:t>ravnomerno</a:t>
            </a:r>
            <a:r>
              <a:rPr lang="en-US" dirty="0" smtClean="0"/>
              <a:t> </a:t>
            </a:r>
            <a:r>
              <a:rPr lang="en-US" dirty="0" err="1" smtClean="0"/>
              <a:t>raspoređenog</a:t>
            </a:r>
            <a:r>
              <a:rPr lang="en-US" dirty="0" smtClean="0"/>
              <a:t> </a:t>
            </a:r>
            <a:r>
              <a:rPr lang="en-US" dirty="0" err="1" smtClean="0"/>
              <a:t>površinskog</a:t>
            </a:r>
            <a:r>
              <a:rPr lang="en-US" dirty="0" smtClean="0"/>
              <a:t> I </a:t>
            </a:r>
            <a:r>
              <a:rPr lang="en-US" dirty="0" err="1" smtClean="0"/>
              <a:t>linijskog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3876"/>
            <a:ext cx="5181600" cy="38948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1088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Naelektrisavanje</a:t>
            </a:r>
            <a:r>
              <a:rPr lang="en-US" dirty="0" smtClean="0"/>
              <a:t> </a:t>
            </a:r>
            <a:r>
              <a:rPr lang="en-US" dirty="0" err="1" smtClean="0"/>
              <a:t>provodnih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0" y="2215305"/>
            <a:ext cx="9415463" cy="15097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77" y="3501958"/>
            <a:ext cx="7490297" cy="3305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77" y="3654358"/>
            <a:ext cx="7490297" cy="3305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012" y="3654358"/>
            <a:ext cx="7490297" cy="33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3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Osobine</a:t>
            </a:r>
            <a:r>
              <a:rPr lang="en-US" sz="3200" dirty="0"/>
              <a:t> </a:t>
            </a:r>
            <a:r>
              <a:rPr lang="en-US" sz="3200" dirty="0" err="1" smtClean="0"/>
              <a:t>statičkog</a:t>
            </a:r>
            <a:r>
              <a:rPr lang="en-US" sz="3200" dirty="0" smtClean="0"/>
              <a:t> </a:t>
            </a:r>
            <a:r>
              <a:rPr lang="en-US" sz="3200" dirty="0" err="1" smtClean="0"/>
              <a:t>naelektrisanja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provodnom</a:t>
            </a:r>
            <a:r>
              <a:rPr lang="en-US" sz="3200" dirty="0" smtClean="0"/>
              <a:t> </a:t>
            </a:r>
            <a:r>
              <a:rPr lang="en-US" sz="3200" dirty="0" err="1" smtClean="0"/>
              <a:t>telu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9" y="2351797"/>
            <a:ext cx="7410450" cy="1081088"/>
          </a:xfrm>
        </p:spPr>
      </p:pic>
    </p:spTree>
    <p:extLst>
      <p:ext uri="{BB962C8B-B14F-4D97-AF65-F5344CB8AC3E}">
        <p14:creationId xmlns:p14="http://schemas.microsoft.com/office/powerpoint/2010/main" val="75282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Provodnik</a:t>
            </a:r>
            <a:r>
              <a:rPr lang="en-US" dirty="0" smtClean="0"/>
              <a:t> u </a:t>
            </a:r>
            <a:r>
              <a:rPr lang="en-US" dirty="0" err="1" smtClean="0"/>
              <a:t>stranom</a:t>
            </a:r>
            <a:r>
              <a:rPr lang="en-US" dirty="0" smtClean="0"/>
              <a:t> </a:t>
            </a:r>
            <a:r>
              <a:rPr lang="en-US" dirty="0" err="1" smtClean="0"/>
              <a:t>elektrostatičkom</a:t>
            </a:r>
            <a:r>
              <a:rPr lang="en-US" dirty="0" smtClean="0"/>
              <a:t> </a:t>
            </a:r>
            <a:r>
              <a:rPr lang="en-US" dirty="0" err="1" smtClean="0"/>
              <a:t>polju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18" y="2701131"/>
            <a:ext cx="3052763" cy="2600325"/>
          </a:xfrm>
        </p:spPr>
      </p:pic>
    </p:spTree>
    <p:extLst>
      <p:ext uri="{BB962C8B-B14F-4D97-AF65-F5344CB8AC3E}">
        <p14:creationId xmlns:p14="http://schemas.microsoft.com/office/powerpoint/2010/main" val="122137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Fluks</a:t>
            </a:r>
            <a:r>
              <a:rPr lang="en-US" sz="3200" dirty="0" smtClean="0"/>
              <a:t> </a:t>
            </a:r>
            <a:r>
              <a:rPr lang="en-US" sz="3200" dirty="0" err="1" smtClean="0"/>
              <a:t>vektora</a:t>
            </a:r>
            <a:r>
              <a:rPr lang="en-US" sz="3200" dirty="0" smtClean="0"/>
              <a:t> </a:t>
            </a:r>
            <a:r>
              <a:rPr lang="en-US" sz="3200" dirty="0" err="1" smtClean="0"/>
              <a:t>elektrostatičkog</a:t>
            </a:r>
            <a:r>
              <a:rPr lang="en-US" sz="3200" dirty="0" smtClean="0"/>
              <a:t> </a:t>
            </a:r>
            <a:r>
              <a:rPr lang="en-US" sz="3200" dirty="0" err="1" smtClean="0"/>
              <a:t>polja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err="1" smtClean="0"/>
              <a:t>Slučaj</a:t>
            </a:r>
            <a:r>
              <a:rPr lang="en-US" sz="2400" dirty="0" smtClean="0"/>
              <a:t> </a:t>
            </a:r>
            <a:r>
              <a:rPr lang="en-US" sz="2400" dirty="0" err="1" smtClean="0"/>
              <a:t>ravne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I </a:t>
            </a:r>
            <a:r>
              <a:rPr lang="en-US" sz="2400" dirty="0" err="1" smtClean="0"/>
              <a:t>homogenog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elektrostatičkog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56464"/>
            <a:ext cx="5181600" cy="188965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650" y="2315369"/>
            <a:ext cx="48387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Fluks</a:t>
            </a:r>
            <a:r>
              <a:rPr lang="en-US" sz="3600" dirty="0" smtClean="0"/>
              <a:t> </a:t>
            </a:r>
            <a:r>
              <a:rPr lang="en-US" sz="3600" dirty="0" err="1" smtClean="0"/>
              <a:t>vektora</a:t>
            </a:r>
            <a:r>
              <a:rPr lang="en-US" sz="3600" dirty="0" smtClean="0"/>
              <a:t> </a:t>
            </a:r>
            <a:r>
              <a:rPr lang="en-US" sz="3600" dirty="0" err="1" smtClean="0"/>
              <a:t>elektrostatičkog</a:t>
            </a:r>
            <a:r>
              <a:rPr lang="en-US" sz="3600" dirty="0" smtClean="0"/>
              <a:t> </a:t>
            </a:r>
            <a:r>
              <a:rPr lang="en-US" sz="3600" dirty="0" err="1" smtClean="0"/>
              <a:t>polja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opšti</a:t>
            </a:r>
            <a:r>
              <a:rPr lang="en-US" sz="3600" dirty="0" smtClean="0"/>
              <a:t> </a:t>
            </a:r>
            <a:r>
              <a:rPr lang="en-US" sz="3600" dirty="0" err="1" smtClean="0"/>
              <a:t>slučaj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9529"/>
            <a:ext cx="5181600" cy="31235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0362" y="1853406"/>
            <a:ext cx="41052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GAUSOV ZAKON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 err="1" smtClean="0"/>
              <a:t>Elektrostatički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fluks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kroz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zatvorenu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površinu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proizvoljnog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oblika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brojno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jednak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količniku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ukupnog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električnog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opterećenja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zahvaćenog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površi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dielektrične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sredine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kojoj</a:t>
            </a:r>
            <a:r>
              <a:rPr lang="en-US" sz="2000" b="1" dirty="0" smtClean="0"/>
              <a:t> se  </a:t>
            </a:r>
            <a:r>
              <a:rPr lang="en-US" sz="2000" b="1" dirty="0" err="1" smtClean="0"/>
              <a:t>opterećenje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nalazi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40" y="2308292"/>
            <a:ext cx="3567113" cy="34575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2" y="3547961"/>
            <a:ext cx="3276600" cy="1581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FLUKS KROZ ZATVORENU POVRŠINU NE ZAVISI OD OBLIKA POVRŠINE VEĆ ISKLJUČIVO OD UKUPNOG NAELEKTRISANJA UNUTAR TE ZATVORENE POVRŠINE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7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Fluks</a:t>
            </a:r>
            <a:r>
              <a:rPr lang="en-US" b="1" dirty="0" smtClean="0"/>
              <a:t> </a:t>
            </a:r>
            <a:r>
              <a:rPr lang="en-US" b="1" dirty="0" err="1" smtClean="0"/>
              <a:t>kroz</a:t>
            </a:r>
            <a:r>
              <a:rPr lang="en-US" b="1" dirty="0" smtClean="0"/>
              <a:t> </a:t>
            </a:r>
            <a:r>
              <a:rPr lang="en-US" b="1" dirty="0" err="1" smtClean="0"/>
              <a:t>zatvorenu</a:t>
            </a:r>
            <a:r>
              <a:rPr lang="en-US" b="1" dirty="0" smtClean="0"/>
              <a:t> </a:t>
            </a:r>
            <a:r>
              <a:rPr lang="en-US" b="1" dirty="0" err="1" smtClean="0"/>
              <a:t>površ</a:t>
            </a:r>
            <a:r>
              <a:rPr lang="en-US" b="1" dirty="0" smtClean="0"/>
              <a:t> u </a:t>
            </a:r>
            <a:r>
              <a:rPr lang="en-US" b="1" dirty="0" err="1" smtClean="0"/>
              <a:t>kojoj</a:t>
            </a:r>
            <a:r>
              <a:rPr lang="en-US" b="1" dirty="0" smtClean="0"/>
              <a:t> </a:t>
            </a:r>
            <a:r>
              <a:rPr lang="en-US" b="1" dirty="0" err="1" smtClean="0"/>
              <a:t>nema</a:t>
            </a:r>
            <a:r>
              <a:rPr lang="en-US" b="1" dirty="0" smtClean="0"/>
              <a:t> </a:t>
            </a:r>
            <a:r>
              <a:rPr lang="en-US" b="1" dirty="0" err="1" smtClean="0"/>
              <a:t>naelektrisanja</a:t>
            </a:r>
            <a:r>
              <a:rPr lang="en-US" b="1" dirty="0" smtClean="0"/>
              <a:t> je </a:t>
            </a:r>
            <a:r>
              <a:rPr lang="en-US" b="1" dirty="0" err="1" smtClean="0"/>
              <a:t>jednak</a:t>
            </a:r>
            <a:r>
              <a:rPr lang="en-US" b="1" dirty="0" smtClean="0"/>
              <a:t> </a:t>
            </a:r>
            <a:r>
              <a:rPr lang="en-US" b="1" dirty="0" err="1" smtClean="0"/>
              <a:t>nuli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9787" y="3586956"/>
            <a:ext cx="2638425" cy="8286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34" y="2650787"/>
            <a:ext cx="3835770" cy="2893979"/>
          </a:xfrm>
        </p:spPr>
      </p:pic>
    </p:spTree>
    <p:extLst>
      <p:ext uri="{BB962C8B-B14F-4D97-AF65-F5344CB8AC3E}">
        <p14:creationId xmlns:p14="http://schemas.microsoft.com/office/powerpoint/2010/main" val="337401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Gausovog</a:t>
            </a:r>
            <a:r>
              <a:rPr lang="en-US" dirty="0" smtClean="0"/>
              <a:t> </a:t>
            </a:r>
            <a:r>
              <a:rPr lang="en-US" dirty="0" err="1" smtClean="0"/>
              <a:t>zakona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 smtClean="0"/>
              <a:t>intenziteta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650" y="2474914"/>
            <a:ext cx="5010725" cy="26223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18" y="2565400"/>
            <a:ext cx="3738563" cy="2871788"/>
          </a:xfrm>
        </p:spPr>
      </p:pic>
    </p:spTree>
    <p:extLst>
      <p:ext uri="{BB962C8B-B14F-4D97-AF65-F5344CB8AC3E}">
        <p14:creationId xmlns:p14="http://schemas.microsoft.com/office/powerpoint/2010/main" val="239381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UTICAJ  DIELEKTRIKA NA ELEKTROSTATIČKO POLJE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7894" y="1027906"/>
            <a:ext cx="2990850" cy="19145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4579" y="1825625"/>
            <a:ext cx="4976842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48962"/>
            <a:ext cx="5410200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755" y="4522855"/>
            <a:ext cx="36861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današnjeg</a:t>
            </a:r>
            <a:r>
              <a:rPr lang="en-US" dirty="0" smtClean="0"/>
              <a:t> </a:t>
            </a:r>
            <a:r>
              <a:rPr lang="en-US" dirty="0" err="1" smtClean="0"/>
              <a:t>predavanja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496" y="1825624"/>
            <a:ext cx="10477303" cy="46841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	</a:t>
            </a:r>
            <a:r>
              <a:rPr lang="en-GB" sz="4100" dirty="0" err="1"/>
              <a:t>Pregled</a:t>
            </a:r>
            <a:r>
              <a:rPr lang="en-GB" sz="4100" dirty="0"/>
              <a:t> </a:t>
            </a:r>
            <a:r>
              <a:rPr lang="en-GB" sz="4100" dirty="0" err="1"/>
              <a:t>i</a:t>
            </a:r>
            <a:r>
              <a:rPr lang="en-GB" sz="4100" dirty="0"/>
              <a:t> </a:t>
            </a:r>
            <a:r>
              <a:rPr lang="en-GB" sz="4100" dirty="0" err="1"/>
              <a:t>primena</a:t>
            </a:r>
            <a:r>
              <a:rPr lang="en-GB" sz="4100" dirty="0"/>
              <a:t> </a:t>
            </a:r>
            <a:r>
              <a:rPr lang="en-GB" sz="4100" dirty="0" err="1"/>
              <a:t>osnovnih</a:t>
            </a:r>
            <a:r>
              <a:rPr lang="en-GB" sz="4100" dirty="0"/>
              <a:t> </a:t>
            </a:r>
            <a:r>
              <a:rPr lang="en-GB" sz="4100" dirty="0" err="1"/>
              <a:t>zakona</a:t>
            </a:r>
            <a:r>
              <a:rPr lang="en-GB" sz="4100" dirty="0"/>
              <a:t> </a:t>
            </a:r>
            <a:r>
              <a:rPr lang="en-GB" sz="4100" dirty="0" err="1"/>
              <a:t>elektrostatike</a:t>
            </a:r>
            <a:r>
              <a:rPr lang="en-GB" sz="4100" dirty="0"/>
              <a:t> </a:t>
            </a:r>
            <a:r>
              <a:rPr lang="en-GB" dirty="0"/>
              <a:t>	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Pojam</a:t>
            </a:r>
            <a:r>
              <a:rPr lang="en-GB" dirty="0"/>
              <a:t> </a:t>
            </a:r>
            <a:r>
              <a:rPr lang="en-GB" dirty="0" err="1"/>
              <a:t>električne</a:t>
            </a:r>
            <a:r>
              <a:rPr lang="en-GB" dirty="0"/>
              <a:t> sile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naelektrisanja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Jedinica</a:t>
            </a:r>
            <a:r>
              <a:rPr lang="en-GB" dirty="0"/>
              <a:t> </a:t>
            </a:r>
            <a:r>
              <a:rPr lang="en-GB" dirty="0" err="1"/>
              <a:t>naelektrisanja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Provodnici</a:t>
            </a:r>
            <a:r>
              <a:rPr lang="en-GB" dirty="0"/>
              <a:t>, </a:t>
            </a:r>
            <a:r>
              <a:rPr lang="en-GB" dirty="0" err="1"/>
              <a:t>izolatori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poluprovodnici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Kulonov</a:t>
            </a:r>
            <a:r>
              <a:rPr lang="en-GB" dirty="0"/>
              <a:t> </a:t>
            </a:r>
            <a:r>
              <a:rPr lang="en-GB" dirty="0" err="1"/>
              <a:t>zakon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Elektrostatičko</a:t>
            </a:r>
            <a:r>
              <a:rPr lang="en-GB" dirty="0"/>
              <a:t> </a:t>
            </a:r>
            <a:r>
              <a:rPr lang="en-GB" dirty="0" err="1"/>
              <a:t>polje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Fluks</a:t>
            </a:r>
            <a:r>
              <a:rPr lang="en-GB" dirty="0"/>
              <a:t> </a:t>
            </a:r>
            <a:r>
              <a:rPr lang="en-GB" dirty="0" err="1"/>
              <a:t>vektora</a:t>
            </a:r>
            <a:r>
              <a:rPr lang="en-GB" dirty="0"/>
              <a:t> </a:t>
            </a:r>
            <a:r>
              <a:rPr lang="en-GB" dirty="0" err="1"/>
              <a:t>elektrostatičkog</a:t>
            </a:r>
            <a:r>
              <a:rPr lang="en-GB" dirty="0"/>
              <a:t> </a:t>
            </a:r>
            <a:r>
              <a:rPr lang="en-GB" dirty="0" err="1" smtClean="0"/>
              <a:t>polja</a:t>
            </a:r>
            <a:endParaRPr lang="en-GB" dirty="0"/>
          </a:p>
          <a:p>
            <a:r>
              <a:rPr lang="en-GB" dirty="0" smtClean="0"/>
              <a:t>         </a:t>
            </a:r>
            <a:r>
              <a:rPr lang="en-GB" dirty="0" err="1" smtClean="0"/>
              <a:t>Gausov</a:t>
            </a:r>
            <a:r>
              <a:rPr lang="en-GB" dirty="0" smtClean="0"/>
              <a:t> </a:t>
            </a:r>
            <a:r>
              <a:rPr lang="en-GB" dirty="0" err="1" smtClean="0"/>
              <a:t>zakon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smtClean="0"/>
              <a:t>Rad </a:t>
            </a:r>
            <a:r>
              <a:rPr lang="en-GB" dirty="0" err="1" smtClean="0"/>
              <a:t>sila</a:t>
            </a:r>
            <a:r>
              <a:rPr lang="en-GB" dirty="0" smtClean="0"/>
              <a:t> </a:t>
            </a:r>
            <a:r>
              <a:rPr lang="en-GB" dirty="0" err="1" smtClean="0"/>
              <a:t>elektrostati</a:t>
            </a:r>
            <a:r>
              <a:rPr lang="en-US" dirty="0" err="1" smtClean="0"/>
              <a:t>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5450" y="1593293"/>
            <a:ext cx="3105150" cy="13335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8539" y="2079068"/>
            <a:ext cx="5038725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480" y="2699426"/>
            <a:ext cx="2948056" cy="714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039" y="3553614"/>
            <a:ext cx="4003034" cy="22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Pojam</a:t>
            </a:r>
            <a:r>
              <a:rPr lang="en-US" sz="2000" dirty="0" smtClean="0"/>
              <a:t> </a:t>
            </a:r>
            <a:r>
              <a:rPr lang="en-US" sz="2000" dirty="0" err="1" smtClean="0"/>
              <a:t>električne</a:t>
            </a:r>
            <a:r>
              <a:rPr lang="en-US" sz="2000" dirty="0" smtClean="0"/>
              <a:t> </a:t>
            </a:r>
            <a:r>
              <a:rPr lang="en-US" sz="2000" dirty="0" err="1" smtClean="0"/>
              <a:t>sile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naelektrisanja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63" y="1706063"/>
            <a:ext cx="6670824" cy="35900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err="1" smtClean="0"/>
              <a:t>Struktura</a:t>
            </a:r>
            <a:r>
              <a:rPr lang="en-US" dirty="0" smtClean="0"/>
              <a:t> I </a:t>
            </a:r>
            <a:r>
              <a:rPr lang="en-US" dirty="0" err="1" smtClean="0"/>
              <a:t>elementarne</a:t>
            </a:r>
            <a:r>
              <a:rPr lang="en-US" dirty="0" smtClean="0"/>
              <a:t> 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uzajamnog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čestica</a:t>
            </a:r>
            <a:r>
              <a:rPr lang="en-US" dirty="0" smtClean="0"/>
              <a:t> </a:t>
            </a:r>
            <a:r>
              <a:rPr lang="en-US" dirty="0" err="1" smtClean="0"/>
              <a:t>jezgra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Zone </a:t>
            </a:r>
            <a:r>
              <a:rPr lang="en-US" dirty="0" err="1" smtClean="0"/>
              <a:t>omotača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elektrona</a:t>
            </a:r>
            <a:r>
              <a:rPr lang="en-US" dirty="0" smtClean="0"/>
              <a:t> u </a:t>
            </a:r>
            <a:r>
              <a:rPr lang="en-US" dirty="0" err="1" smtClean="0"/>
              <a:t>delovima</a:t>
            </a:r>
            <a:r>
              <a:rPr lang="en-US" dirty="0" smtClean="0"/>
              <a:t> </a:t>
            </a:r>
            <a:r>
              <a:rPr lang="en-US" dirty="0" err="1" smtClean="0"/>
              <a:t>omotača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Neutralni</a:t>
            </a:r>
            <a:r>
              <a:rPr lang="en-US" dirty="0" smtClean="0"/>
              <a:t> </a:t>
            </a:r>
            <a:r>
              <a:rPr lang="en-US" dirty="0" err="1" smtClean="0"/>
              <a:t>atomi</a:t>
            </a:r>
            <a:r>
              <a:rPr lang="en-US" dirty="0" smtClean="0"/>
              <a:t> I </a:t>
            </a:r>
            <a:r>
              <a:rPr lang="en-US" dirty="0" err="1" smtClean="0"/>
              <a:t>naelektrisani</a:t>
            </a:r>
            <a:r>
              <a:rPr lang="en-US" dirty="0" smtClean="0"/>
              <a:t> </a:t>
            </a:r>
            <a:r>
              <a:rPr lang="en-US" dirty="0" err="1" smtClean="0"/>
              <a:t>joni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Elementarna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Prirodna</a:t>
            </a:r>
            <a:r>
              <a:rPr lang="en-US" dirty="0" smtClean="0"/>
              <a:t> I </a:t>
            </a:r>
            <a:r>
              <a:rPr lang="en-US" dirty="0" err="1" smtClean="0"/>
              <a:t>tehnička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Provodnici</a:t>
            </a:r>
            <a:r>
              <a:rPr lang="en-US" dirty="0" smtClean="0"/>
              <a:t> , </a:t>
            </a:r>
            <a:r>
              <a:rPr lang="en-US" dirty="0" err="1" smtClean="0"/>
              <a:t>Izolatori</a:t>
            </a:r>
            <a:r>
              <a:rPr lang="en-US" dirty="0" smtClean="0"/>
              <a:t> ,</a:t>
            </a:r>
            <a:r>
              <a:rPr lang="en-US" dirty="0" err="1" smtClean="0"/>
              <a:t>Poluprovodnici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27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KULONOV ZAKON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56" y="2586831"/>
            <a:ext cx="6415088" cy="2828925"/>
          </a:xfrm>
        </p:spPr>
      </p:pic>
    </p:spTree>
    <p:extLst>
      <p:ext uri="{BB962C8B-B14F-4D97-AF65-F5344CB8AC3E}">
        <p14:creationId xmlns:p14="http://schemas.microsoft.com/office/powerpoint/2010/main" val="418453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VEKTORSKA</a:t>
            </a:r>
            <a:r>
              <a:rPr lang="en-US" sz="2000" dirty="0" smtClean="0"/>
              <a:t>  </a:t>
            </a:r>
            <a:r>
              <a:rPr lang="en-US" sz="2000" b="1" dirty="0" smtClean="0"/>
              <a:t>INTERPRETACIJA KULONOVOG</a:t>
            </a:r>
            <a:br>
              <a:rPr lang="en-US" sz="2000" b="1" dirty="0" smtClean="0"/>
            </a:br>
            <a:r>
              <a:rPr lang="en-US" sz="2000" b="1" dirty="0" smtClean="0"/>
              <a:t>ZAKONA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sz="1400" dirty="0"/>
              <a:t>Za na­e­lek­tri­sa­nje se ko­ri­sti ozna­ka </a:t>
            </a:r>
            <a:r>
              <a:rPr lang="sr-Latn-CS" sz="1400" i="1" dirty="0"/>
              <a:t>Q</a:t>
            </a:r>
            <a:r>
              <a:rPr lang="sr-Latn-CS" sz="1400" dirty="0"/>
              <a:t>. Ka­ko ono mo­že ima­ti po­zi­tiv­nu i ne­ga­tiv­nu vred­nost ka­že se da je </a:t>
            </a:r>
            <a:r>
              <a:rPr lang="sr-Latn-CS" sz="1400" i="1" dirty="0"/>
              <a:t>Q</a:t>
            </a:r>
            <a:r>
              <a:rPr lang="sr-Latn-CS" sz="1400" dirty="0"/>
              <a:t> al­ge­bar­ska vred­nost </a:t>
            </a:r>
            <a:r>
              <a:rPr lang="sr-Latn-CS" sz="1400" dirty="0" smtClean="0"/>
              <a:t>op­te­re­će­nja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Jeddinstven</a:t>
            </a:r>
            <a:r>
              <a:rPr lang="en-US" sz="1400" dirty="0" smtClean="0"/>
              <a:t> </a:t>
            </a:r>
            <a:r>
              <a:rPr lang="en-US" sz="1400" dirty="0" err="1" smtClean="0"/>
              <a:t>vektorski</a:t>
            </a:r>
            <a:r>
              <a:rPr lang="en-US" sz="1400" dirty="0" smtClean="0"/>
              <a:t> </a:t>
            </a:r>
            <a:r>
              <a:rPr lang="en-US" sz="1400" dirty="0" err="1" smtClean="0"/>
              <a:t>izraz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silu</a:t>
            </a:r>
            <a:r>
              <a:rPr lang="en-US" sz="1400" dirty="0" smtClean="0"/>
              <a:t> </a:t>
            </a:r>
            <a:r>
              <a:rPr lang="en-US" sz="1400" dirty="0" err="1" smtClean="0"/>
              <a:t>uzajamnog</a:t>
            </a:r>
            <a:r>
              <a:rPr lang="en-US" sz="1400" dirty="0" smtClean="0"/>
              <a:t> </a:t>
            </a:r>
            <a:r>
              <a:rPr lang="en-US" sz="1400" dirty="0" err="1" smtClean="0"/>
              <a:t>dejstva</a:t>
            </a:r>
            <a:r>
              <a:rPr lang="en-US" sz="1400" dirty="0" smtClean="0"/>
              <a:t>  je: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8" y="2927975"/>
            <a:ext cx="3841174" cy="290428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73" y="3122891"/>
            <a:ext cx="4419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4" y="365125"/>
            <a:ext cx="10534156" cy="1643712"/>
          </a:xfrm>
        </p:spPr>
        <p:txBody>
          <a:bodyPr>
            <a:normAutofit/>
          </a:bodyPr>
          <a:lstStyle/>
          <a:p>
            <a:r>
              <a:rPr lang="en-US" sz="1600" b="1" dirty="0" err="1" smtClean="0"/>
              <a:t>Električno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polje</a:t>
            </a:r>
            <a:r>
              <a:rPr lang="en-US" sz="1600" b="1" dirty="0" smtClean="0"/>
              <a:t>  se </a:t>
            </a:r>
            <a:r>
              <a:rPr lang="en-US" sz="1600" b="1" dirty="0" err="1" smtClean="0"/>
              <a:t>javlja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prostoru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detektuje</a:t>
            </a:r>
            <a:r>
              <a:rPr lang="en-US" sz="1600" b="1" dirty="0" smtClean="0"/>
              <a:t> se </a:t>
            </a:r>
            <a:r>
              <a:rPr lang="en-US" sz="1600" b="1" dirty="0" err="1" smtClean="0"/>
              <a:t>pojavom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deluje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drugo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koje</a:t>
            </a:r>
            <a:r>
              <a:rPr lang="en-US" sz="1600" b="1" dirty="0" smtClean="0"/>
              <a:t> je </a:t>
            </a:r>
            <a:r>
              <a:rPr lang="en-US" sz="1600" b="1" dirty="0" err="1" smtClean="0"/>
              <a:t>uneto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taj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prostor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Električno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polje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prostoru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prostorno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nepokretnog</a:t>
            </a:r>
            <a:r>
              <a:rPr lang="en-US" sz="1600" b="1" dirty="0" smtClean="0"/>
              <a:t> I </a:t>
            </a:r>
            <a:r>
              <a:rPr lang="en-US" sz="1600" b="1" dirty="0" err="1" smtClean="0"/>
              <a:t>vremenski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nepromenljivog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nazivamo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elektrostatičko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polje</a:t>
            </a: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en-US" sz="1600" b="1" dirty="0" err="1" smtClean="0"/>
              <a:t>Ako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prostor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Q </a:t>
            </a:r>
            <a:r>
              <a:rPr lang="en-US" sz="1600" b="1" dirty="0" err="1" smtClean="0"/>
              <a:t>unesemo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veoma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pozitivno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tačkasto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naelektrisanje-probno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tada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količnik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vektora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kojom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Q </a:t>
            </a:r>
            <a:r>
              <a:rPr lang="en-US" sz="1600" b="1" dirty="0" err="1" smtClean="0"/>
              <a:t>deluje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probno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I </a:t>
            </a:r>
            <a:r>
              <a:rPr lang="en-US" sz="1600" b="1" dirty="0" err="1" smtClean="0"/>
              <a:t>probnog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definiše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vektor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električnog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polja</a:t>
            </a:r>
            <a:r>
              <a:rPr lang="en-US" sz="1600" b="1" dirty="0" smtClean="0"/>
              <a:t>  u </a:t>
            </a:r>
            <a:r>
              <a:rPr lang="en-US" sz="1600" b="1" dirty="0" err="1" smtClean="0"/>
              <a:t>tački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gde</a:t>
            </a:r>
            <a:r>
              <a:rPr lang="en-US" sz="1600" b="1" dirty="0" smtClean="0"/>
              <a:t> se </a:t>
            </a:r>
            <a:r>
              <a:rPr lang="en-US" sz="1600" b="1" dirty="0" err="1" smtClean="0"/>
              <a:t>nalazi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probno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396" y="2158627"/>
            <a:ext cx="3924300" cy="16954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10" y="3068183"/>
            <a:ext cx="3155552" cy="27757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58" y="3378226"/>
            <a:ext cx="55054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8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/>
              <a:t>Električno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polje</a:t>
            </a:r>
            <a:r>
              <a:rPr lang="en-US" sz="2400" b="1" dirty="0" smtClean="0"/>
              <a:t> u  </a:t>
            </a:r>
            <a:r>
              <a:rPr lang="en-US" sz="2400" b="1" dirty="0" err="1" smtClean="0"/>
              <a:t>tački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prostora</a:t>
            </a:r>
            <a:r>
              <a:rPr lang="en-US" sz="2400" b="1" dirty="0" smtClean="0"/>
              <a:t> u </a:t>
            </a:r>
            <a:r>
              <a:rPr lang="en-US" sz="2400" b="1" dirty="0" err="1" smtClean="0"/>
              <a:t>kom</a:t>
            </a:r>
            <a:r>
              <a:rPr lang="en-US" sz="2400" b="1" dirty="0" smtClean="0"/>
              <a:t> je </a:t>
            </a:r>
            <a:r>
              <a:rPr lang="en-US" sz="2400" b="1" dirty="0" err="1" smtClean="0"/>
              <a:t>raspoređeno</a:t>
            </a:r>
            <a:r>
              <a:rPr lang="en-US" sz="2400" b="1" dirty="0" smtClean="0"/>
              <a:t> n </a:t>
            </a:r>
            <a:r>
              <a:rPr lang="en-US" sz="2400" b="1" dirty="0" err="1" smtClean="0"/>
              <a:t>tačkastih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naelektrisanja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dobija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vektorski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parcijalnih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potiču</a:t>
            </a:r>
            <a:r>
              <a:rPr lang="en-US" sz="2400" b="1" dirty="0" smtClean="0"/>
              <a:t> od </a:t>
            </a:r>
            <a:r>
              <a:rPr lang="en-US" sz="2400" b="1" dirty="0" err="1" smtClean="0"/>
              <a:t>pojedinih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naelektrisanja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491706"/>
            <a:ext cx="3276600" cy="10191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26" y="2564968"/>
            <a:ext cx="3312319" cy="3418977"/>
          </a:xfrm>
        </p:spPr>
      </p:pic>
    </p:spTree>
    <p:extLst>
      <p:ext uri="{BB962C8B-B14F-4D97-AF65-F5344CB8AC3E}">
        <p14:creationId xmlns:p14="http://schemas.microsoft.com/office/powerpoint/2010/main" val="217817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Geometrijsko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predstavljanje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električnog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</a:t>
            </a:r>
            <a:r>
              <a:rPr lang="en-US" sz="2400" dirty="0" err="1" smtClean="0"/>
              <a:t>pomoću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orijentisanih</a:t>
            </a:r>
            <a:r>
              <a:rPr lang="en-US" sz="2400" dirty="0" smtClean="0"/>
              <a:t> </a:t>
            </a:r>
            <a:r>
              <a:rPr lang="en-US" sz="2400" dirty="0" err="1" smtClean="0"/>
              <a:t>krivih</a:t>
            </a:r>
            <a:r>
              <a:rPr lang="en-US" sz="2400" dirty="0" smtClean="0"/>
              <a:t> </a:t>
            </a:r>
            <a:r>
              <a:rPr lang="en-US" sz="2400" dirty="0" err="1" smtClean="0"/>
              <a:t>linija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nazivamo</a:t>
            </a:r>
            <a:r>
              <a:rPr lang="en-US" sz="2400" dirty="0" smtClean="0"/>
              <a:t>  </a:t>
            </a:r>
            <a:r>
              <a:rPr lang="en-US" sz="2400" dirty="0" err="1" smtClean="0"/>
              <a:t>linije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električnog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U </a:t>
            </a:r>
            <a:r>
              <a:rPr lang="en-US" sz="2400" dirty="0" err="1" smtClean="0"/>
              <a:t>proizvoljnoj</a:t>
            </a:r>
            <a:r>
              <a:rPr lang="en-US" sz="2400" dirty="0" smtClean="0"/>
              <a:t> </a:t>
            </a:r>
            <a:r>
              <a:rPr lang="en-US" sz="2400" dirty="0" err="1" smtClean="0"/>
              <a:t>tački</a:t>
            </a:r>
            <a:r>
              <a:rPr lang="en-US" sz="2400" dirty="0" smtClean="0"/>
              <a:t> u </a:t>
            </a:r>
            <a:r>
              <a:rPr lang="en-US" sz="2400" dirty="0" err="1" smtClean="0"/>
              <a:t>prostoru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</a:t>
            </a:r>
            <a:r>
              <a:rPr lang="en-US" sz="2400" dirty="0" err="1" smtClean="0"/>
              <a:t>postoji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električno</a:t>
            </a:r>
            <a:r>
              <a:rPr lang="en-US" sz="2400" dirty="0" smtClean="0"/>
              <a:t> </a:t>
            </a:r>
            <a:r>
              <a:rPr lang="en-US" sz="2400" dirty="0" err="1" smtClean="0"/>
              <a:t>polje</a:t>
            </a:r>
            <a:r>
              <a:rPr lang="en-US" sz="2400" dirty="0" smtClean="0"/>
              <a:t> </a:t>
            </a:r>
            <a:r>
              <a:rPr lang="en-US" sz="2400" dirty="0" err="1" smtClean="0"/>
              <a:t>vektor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pravac</a:t>
            </a:r>
            <a:r>
              <a:rPr lang="en-US" sz="2400" dirty="0" smtClean="0"/>
              <a:t> </a:t>
            </a:r>
            <a:r>
              <a:rPr lang="en-US" sz="2400" dirty="0" err="1" smtClean="0"/>
              <a:t>tangente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liniju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u </a:t>
            </a:r>
            <a:r>
              <a:rPr lang="en-US" sz="2400" dirty="0" err="1" smtClean="0"/>
              <a:t>toj</a:t>
            </a:r>
            <a:r>
              <a:rPr lang="en-US" sz="2400" dirty="0" smtClean="0"/>
              <a:t> </a:t>
            </a:r>
            <a:r>
              <a:rPr lang="en-US" sz="2400" dirty="0" err="1" smtClean="0"/>
              <a:t>tački</a:t>
            </a:r>
            <a:r>
              <a:rPr lang="en-US" sz="2400" dirty="0" smtClean="0"/>
              <a:t> a </a:t>
            </a:r>
            <a:r>
              <a:rPr lang="en-US" sz="2400" dirty="0" err="1" smtClean="0"/>
              <a:t>smer</a:t>
            </a:r>
            <a:r>
              <a:rPr lang="en-US" sz="2400" dirty="0" smtClean="0"/>
              <a:t> je </a:t>
            </a:r>
            <a:r>
              <a:rPr lang="en-US" sz="2400" dirty="0" err="1" smtClean="0"/>
              <a:t>određen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</a:t>
            </a:r>
            <a:r>
              <a:rPr lang="en-US" sz="2400" dirty="0" err="1" smtClean="0"/>
              <a:t>smera</a:t>
            </a:r>
            <a:r>
              <a:rPr lang="en-US" sz="2400" dirty="0" smtClean="0"/>
              <a:t> </a:t>
            </a:r>
            <a:r>
              <a:rPr lang="en-US" sz="2400" dirty="0" err="1" smtClean="0"/>
              <a:t>linije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zajedničkog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pozitivnog</a:t>
            </a:r>
            <a:r>
              <a:rPr lang="en-US" dirty="0" smtClean="0"/>
              <a:t> I </a:t>
            </a:r>
            <a:r>
              <a:rPr lang="en-US" dirty="0" err="1" smtClean="0"/>
              <a:t>negativnog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3106737"/>
            <a:ext cx="3529013" cy="248126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usamljenog</a:t>
            </a:r>
            <a:r>
              <a:rPr lang="en-US" dirty="0" smtClean="0"/>
              <a:t> </a:t>
            </a:r>
            <a:r>
              <a:rPr lang="en-US" dirty="0" err="1" smtClean="0"/>
              <a:t>pozitivnog</a:t>
            </a:r>
            <a:r>
              <a:rPr lang="en-US" dirty="0" smtClean="0"/>
              <a:t> </a:t>
            </a:r>
            <a:r>
              <a:rPr lang="en-US" dirty="0" err="1" smtClean="0"/>
              <a:t>tačkastog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2951956"/>
            <a:ext cx="2871788" cy="2790825"/>
          </a:xfrm>
        </p:spPr>
      </p:pic>
    </p:spTree>
    <p:extLst>
      <p:ext uri="{BB962C8B-B14F-4D97-AF65-F5344CB8AC3E}">
        <p14:creationId xmlns:p14="http://schemas.microsoft.com/office/powerpoint/2010/main" val="27903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err="1" smtClean="0"/>
              <a:t>Kontinualno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raspodeljena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naelektrisanja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karakteristični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primeri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polja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ovakvih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tipova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naelektrisanja</a:t>
            </a:r>
            <a:endParaRPr lang="en-US" sz="2000" b="1" i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236362"/>
            <a:ext cx="6172200" cy="237575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281247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raspodeljenih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kontinualnosti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primenjivati</a:t>
            </a:r>
            <a:r>
              <a:rPr lang="en-US" dirty="0" smtClean="0"/>
              <a:t>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izvedeni</a:t>
            </a:r>
            <a:r>
              <a:rPr lang="en-US" dirty="0" smtClean="0"/>
              <a:t>  </a:t>
            </a:r>
            <a:r>
              <a:rPr lang="en-US" dirty="0" err="1" smtClean="0"/>
              <a:t>zaključci</a:t>
            </a:r>
            <a:r>
              <a:rPr lang="en-US" dirty="0" smtClean="0"/>
              <a:t> I </a:t>
            </a:r>
            <a:r>
              <a:rPr lang="en-US" dirty="0" err="1" smtClean="0"/>
              <a:t>relacije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važe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diskretno</a:t>
            </a:r>
            <a:r>
              <a:rPr lang="en-US" dirty="0" smtClean="0"/>
              <a:t> </a:t>
            </a:r>
            <a:r>
              <a:rPr lang="en-US" dirty="0" err="1" smtClean="0"/>
              <a:t>raspoređena</a:t>
            </a:r>
            <a:r>
              <a:rPr lang="en-US" dirty="0" smtClean="0"/>
              <a:t> </a:t>
            </a:r>
            <a:r>
              <a:rPr lang="en-US" dirty="0" err="1" smtClean="0"/>
              <a:t>tačkasta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 smtClean="0"/>
              <a:t>električnog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egzaktan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je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kompleksan</a:t>
            </a:r>
            <a:r>
              <a:rPr lang="en-US" dirty="0" smtClean="0"/>
              <a:t> problem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izvan</a:t>
            </a:r>
            <a:r>
              <a:rPr lang="en-US" dirty="0" smtClean="0"/>
              <a:t> </a:t>
            </a:r>
            <a:r>
              <a:rPr lang="en-US" dirty="0" err="1" smtClean="0"/>
              <a:t>opsega</a:t>
            </a:r>
            <a:r>
              <a:rPr lang="en-US" dirty="0" smtClean="0"/>
              <a:t> </a:t>
            </a:r>
            <a:r>
              <a:rPr lang="en-US" dirty="0" err="1" smtClean="0"/>
              <a:t>našeg</a:t>
            </a:r>
            <a:r>
              <a:rPr lang="en-US" dirty="0" smtClean="0"/>
              <a:t> </a:t>
            </a:r>
            <a:r>
              <a:rPr lang="en-US" dirty="0" err="1" smtClean="0"/>
              <a:t>kursa</a:t>
            </a:r>
            <a:r>
              <a:rPr lang="en-US" dirty="0" smtClean="0"/>
              <a:t>. U </a:t>
            </a:r>
            <a:r>
              <a:rPr lang="en-US" dirty="0" err="1" smtClean="0"/>
              <a:t>pojedim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ravnomerne</a:t>
            </a:r>
            <a:r>
              <a:rPr lang="en-US" dirty="0" smtClean="0"/>
              <a:t> </a:t>
            </a:r>
            <a:r>
              <a:rPr lang="en-US" dirty="0" err="1" smtClean="0"/>
              <a:t>raspodele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 </a:t>
            </a:r>
            <a:r>
              <a:rPr lang="en-US" dirty="0" err="1" smtClean="0"/>
              <a:t>moguće</a:t>
            </a:r>
            <a:r>
              <a:rPr lang="en-US" dirty="0" smtClean="0"/>
              <a:t> je </a:t>
            </a:r>
            <a:r>
              <a:rPr lang="en-US" dirty="0" err="1" smtClean="0"/>
              <a:t>polazeći</a:t>
            </a:r>
            <a:r>
              <a:rPr lang="en-US" dirty="0" smtClean="0"/>
              <a:t> od </a:t>
            </a:r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 smtClean="0"/>
              <a:t>simetrije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 do </a:t>
            </a:r>
            <a:r>
              <a:rPr lang="en-US" dirty="0" err="1" smtClean="0"/>
              <a:t>zaključaka</a:t>
            </a:r>
            <a:r>
              <a:rPr lang="en-US" dirty="0" smtClean="0"/>
              <a:t> o </a:t>
            </a:r>
            <a:r>
              <a:rPr lang="en-US" dirty="0" err="1" smtClean="0"/>
              <a:t>prirodi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I </a:t>
            </a:r>
            <a:r>
              <a:rPr lang="en-US" dirty="0" err="1" smtClean="0"/>
              <a:t>karakteristikama</a:t>
            </a:r>
            <a:r>
              <a:rPr lang="en-US" dirty="0" smtClean="0"/>
              <a:t> </a:t>
            </a:r>
            <a:r>
              <a:rPr lang="en-US" dirty="0" err="1" smtClean="0"/>
              <a:t>linija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342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ELEKTROTEHNIKA Udžbenik se može nabaviti u skriptarnici</vt:lpstr>
      <vt:lpstr>Sadržaj današnjeg predavanja:</vt:lpstr>
      <vt:lpstr>Pojam električne sile i naelektrisanja</vt:lpstr>
      <vt:lpstr>KULONOV ZAKON</vt:lpstr>
      <vt:lpstr>VEKTORSKA  INTERPRETACIJA KULONOVOG ZAKONA</vt:lpstr>
      <vt:lpstr>Električno polje  se javlja u prostoru oko naelektrisanja  i detektuje se pojavom sile koja deluje na drugo naelektrisanje koje je uneto u taj prostor. Električno polje u prostoru oko prostorno nepokretnog I vremenski nepromenljivog naelektrisanja nazivamo elektrostatičko polje. Ako u prostor oko naelektrisanja Q unesemo veoma malo pozitivno tačkasto naelektrisanje-probno naelektrisanje tada  količnik vektora sile kojom naelektrisanje Q deluje na probno naelektrisanje I probnog naelektrisanja definiše vektor električnog polja  u tački gde se nalazi probno naelektrisanje.</vt:lpstr>
      <vt:lpstr>Električno polje u  tački  prostora u kom je raspoređeno n tačkastih naelektrisanja se dobija kao vektorski zbir parcijalnih polja koja potiču od pojedinih naelektrisanja</vt:lpstr>
      <vt:lpstr>Geometrijsko  predstavljanje električnog polja pomoću orijentisanih krivih linija koje nazivamo  linije električnog polja  U proizvoljnoj tački u prostoru gde postoji električno polje vektor polja ima pravac tangente na liniju polja u toj tački a smer je određen na osnovu smera linije polja</vt:lpstr>
      <vt:lpstr>Kontinualno raspodeljena naelektrisanja i karakteristični primeri polja ovakvih tipova naelektrisanja</vt:lpstr>
      <vt:lpstr>Polje ravnomerno raspoređenog površinskog I linijskog naelektrisanja</vt:lpstr>
      <vt:lpstr>Naelektrisavanje provodnih tela</vt:lpstr>
      <vt:lpstr>Osobine statičkog naelektrisanja na provodnom telu</vt:lpstr>
      <vt:lpstr>Provodnik u stranom elektrostatičkom polju</vt:lpstr>
      <vt:lpstr>Fluks vektora elektrostatičkog polja Slučaj ravne površine I homogenog elektrostatičkog polja</vt:lpstr>
      <vt:lpstr>Fluks vektora elektrostatičkog polja  opšti slučaj</vt:lpstr>
      <vt:lpstr>GAUSOV ZAKON  Elektrostatički fluks kroz zatvorenu površinu proizvoljnog oblika brojno je jednak  količniku ukupnog električnog opterećenja zahvaćenog u površi I dielektrične sredine u kojoj se  opterećenje nalazi</vt:lpstr>
      <vt:lpstr>Fluks kroz zatvorenu površ u kojoj nema naelektrisanja je jednak nuli</vt:lpstr>
      <vt:lpstr>Primena Gausovog zakona na određivanje intenziteta elektrostatičkog polja</vt:lpstr>
      <vt:lpstr>UTICAJ  DIELEKTRIKA NA ELEKTROSTATIČKO POLJE</vt:lpstr>
      <vt:lpstr>Rad sila elektrostatičkog polja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ELEKTROTEHNIKA</dc:title>
  <dc:creator>Dragutin Kostic</dc:creator>
  <cp:lastModifiedBy>Dragutin Kostic</cp:lastModifiedBy>
  <cp:revision>40</cp:revision>
  <dcterms:created xsi:type="dcterms:W3CDTF">2020-10-05T07:43:47Z</dcterms:created>
  <dcterms:modified xsi:type="dcterms:W3CDTF">2021-08-11T07:00:01Z</dcterms:modified>
</cp:coreProperties>
</file>