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6"/>
  </p:notesMasterIdLst>
  <p:sldIdLst>
    <p:sldId id="334" r:id="rId2"/>
    <p:sldId id="331" r:id="rId3"/>
    <p:sldId id="302" r:id="rId4"/>
    <p:sldId id="346" r:id="rId5"/>
    <p:sldId id="320" r:id="rId6"/>
    <p:sldId id="339" r:id="rId7"/>
    <p:sldId id="337" r:id="rId8"/>
    <p:sldId id="347" r:id="rId9"/>
    <p:sldId id="333" r:id="rId10"/>
    <p:sldId id="341" r:id="rId11"/>
    <p:sldId id="342" r:id="rId12"/>
    <p:sldId id="343" r:id="rId13"/>
    <p:sldId id="335" r:id="rId14"/>
    <p:sldId id="345" r:id="rId15"/>
  </p:sldIdLst>
  <p:sldSz cx="9144000" cy="6858000" type="screen4x3"/>
  <p:notesSz cx="6742113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edja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579B"/>
    <a:srgbClr val="004273"/>
    <a:srgbClr val="000000"/>
    <a:srgbClr val="EE4F16"/>
    <a:srgbClr val="9AC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65" autoAdjust="0"/>
    <p:restoredTop sz="99565" autoAdjust="0"/>
  </p:normalViewPr>
  <p:slideViewPr>
    <p:cSldViewPr snapToGrid="0" snapToObjects="1">
      <p:cViewPr varScale="1">
        <p:scale>
          <a:sx n="95" d="100"/>
          <a:sy n="95" d="100"/>
        </p:scale>
        <p:origin x="509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C9E4E5-923F-41F5-BCBA-E9C633FDFD61}" type="doc">
      <dgm:prSet loTypeId="urn:microsoft.com/office/officeart/2005/8/layout/gear1" loCatId="process" qsTypeId="urn:microsoft.com/office/officeart/2005/8/quickstyle/3d2#1" qsCatId="3D" csTypeId="urn:microsoft.com/office/officeart/2005/8/colors/accent2_1" csCatId="accent2" phldr="1"/>
      <dgm:spPr/>
    </dgm:pt>
    <dgm:pt modelId="{B0DE5D3B-A692-49CD-910A-DAB1716C2755}">
      <dgm:prSet phldrT="[Text]" custT="1"/>
      <dgm:spPr/>
      <dgm:t>
        <a:bodyPr/>
        <a:lstStyle/>
        <a:p>
          <a:r>
            <a:rPr lang="sr-Latn-RS" sz="1400" b="1" dirty="0">
              <a:solidFill>
                <a:srgbClr val="FF0000"/>
              </a:solidFill>
            </a:rPr>
            <a:t>Transportni</a:t>
          </a:r>
        </a:p>
        <a:p>
          <a:r>
            <a:rPr lang="sr-Latn-RS" sz="1400" b="1" dirty="0">
              <a:solidFill>
                <a:srgbClr val="FF0000"/>
              </a:solidFill>
            </a:rPr>
            <a:t>inženjering</a:t>
          </a:r>
        </a:p>
      </dgm:t>
    </dgm:pt>
    <dgm:pt modelId="{EC5D8165-9680-4966-8567-5DC58A1DC18D}" type="parTrans" cxnId="{9B49E0D7-806B-4A3C-9178-578F0FBB7BD0}">
      <dgm:prSet/>
      <dgm:spPr/>
      <dgm:t>
        <a:bodyPr/>
        <a:lstStyle/>
        <a:p>
          <a:endParaRPr lang="en-US" b="1">
            <a:solidFill>
              <a:srgbClr val="FF0000"/>
            </a:solidFill>
          </a:endParaRPr>
        </a:p>
      </dgm:t>
    </dgm:pt>
    <dgm:pt modelId="{C4BDA0AA-EAB5-4E46-AF31-594FA631DCD4}" type="sibTrans" cxnId="{9B49E0D7-806B-4A3C-9178-578F0FBB7BD0}">
      <dgm:prSet/>
      <dgm:spPr/>
      <dgm:t>
        <a:bodyPr/>
        <a:lstStyle/>
        <a:p>
          <a:endParaRPr lang="en-US" b="1">
            <a:solidFill>
              <a:srgbClr val="FF0000"/>
            </a:solidFill>
          </a:endParaRPr>
        </a:p>
      </dgm:t>
    </dgm:pt>
    <dgm:pt modelId="{E47614F5-2941-47B8-9138-4C3AAD8D45A4}">
      <dgm:prSet phldrT="[Text]" custT="1"/>
      <dgm:spPr/>
      <dgm:t>
        <a:bodyPr/>
        <a:lstStyle/>
        <a:p>
          <a:r>
            <a:rPr lang="sr-Latn-RS" sz="1400" b="1" dirty="0">
              <a:solidFill>
                <a:srgbClr val="FF0000"/>
              </a:solidFill>
            </a:rPr>
            <a:t>Sistemski</a:t>
          </a:r>
        </a:p>
        <a:p>
          <a:r>
            <a:rPr lang="sr-Latn-RS" sz="1400" b="1" dirty="0">
              <a:solidFill>
                <a:srgbClr val="FF0000"/>
              </a:solidFill>
            </a:rPr>
            <a:t>pristup</a:t>
          </a:r>
          <a:endParaRPr lang="en-US" sz="1400" b="1" dirty="0">
            <a:solidFill>
              <a:srgbClr val="FF0000"/>
            </a:solidFill>
          </a:endParaRPr>
        </a:p>
      </dgm:t>
    </dgm:pt>
    <dgm:pt modelId="{D06C5521-CA48-41A7-A6B2-C8F2ED68FBB1}" type="parTrans" cxnId="{356B04FD-6EA9-490F-91BC-BD1194D09ED2}">
      <dgm:prSet/>
      <dgm:spPr/>
      <dgm:t>
        <a:bodyPr/>
        <a:lstStyle/>
        <a:p>
          <a:endParaRPr lang="en-US" b="1">
            <a:solidFill>
              <a:srgbClr val="FF0000"/>
            </a:solidFill>
          </a:endParaRPr>
        </a:p>
      </dgm:t>
    </dgm:pt>
    <dgm:pt modelId="{33EF8072-15A3-432B-ADF7-B8CBD27DA82E}" type="sibTrans" cxnId="{356B04FD-6EA9-490F-91BC-BD1194D09ED2}">
      <dgm:prSet/>
      <dgm:spPr/>
      <dgm:t>
        <a:bodyPr/>
        <a:lstStyle/>
        <a:p>
          <a:endParaRPr lang="en-US" b="1">
            <a:solidFill>
              <a:srgbClr val="FF0000"/>
            </a:solidFill>
          </a:endParaRPr>
        </a:p>
      </dgm:t>
    </dgm:pt>
    <dgm:pt modelId="{35B03EF7-65D7-48A0-A979-45C69FAE1F84}">
      <dgm:prSet phldrT="[Text]"/>
      <dgm:spPr/>
      <dgm:t>
        <a:bodyPr/>
        <a:lstStyle/>
        <a:p>
          <a:endParaRPr lang="en-US" dirty="0"/>
        </a:p>
      </dgm:t>
    </dgm:pt>
    <dgm:pt modelId="{FF855042-607B-4D99-9765-795C7285D7A1}" type="parTrans" cxnId="{6F5506C7-BD96-422B-B73E-8494495D7687}">
      <dgm:prSet/>
      <dgm:spPr/>
      <dgm:t>
        <a:bodyPr/>
        <a:lstStyle/>
        <a:p>
          <a:endParaRPr lang="en-US" b="1">
            <a:solidFill>
              <a:srgbClr val="FF0000"/>
            </a:solidFill>
          </a:endParaRPr>
        </a:p>
      </dgm:t>
    </dgm:pt>
    <dgm:pt modelId="{44625C1C-3F51-4B77-86DD-24EE87CA64A8}" type="sibTrans" cxnId="{6F5506C7-BD96-422B-B73E-8494495D7687}">
      <dgm:prSet/>
      <dgm:spPr/>
      <dgm:t>
        <a:bodyPr/>
        <a:lstStyle/>
        <a:p>
          <a:endParaRPr lang="en-US" b="1">
            <a:solidFill>
              <a:srgbClr val="FF0000"/>
            </a:solidFill>
          </a:endParaRPr>
        </a:p>
      </dgm:t>
    </dgm:pt>
    <dgm:pt modelId="{4296A552-FA23-4A14-96FF-9267838AD0C0}">
      <dgm:prSet phldrT="[Text]" custT="1"/>
      <dgm:spPr/>
      <dgm:t>
        <a:bodyPr/>
        <a:lstStyle/>
        <a:p>
          <a:r>
            <a:rPr lang="sr-Latn-RS" sz="1400" b="1" dirty="0">
              <a:solidFill>
                <a:srgbClr val="FF0000"/>
              </a:solidFill>
            </a:rPr>
            <a:t>Savremen</a:t>
          </a:r>
        </a:p>
        <a:p>
          <a:r>
            <a:rPr lang="sr-Latn-RS" sz="1400" b="1" dirty="0">
              <a:solidFill>
                <a:srgbClr val="FF0000"/>
              </a:solidFill>
            </a:rPr>
            <a:t>nastavni</a:t>
          </a:r>
        </a:p>
        <a:p>
          <a:r>
            <a:rPr lang="sr-Latn-RS" sz="1400" b="1" dirty="0">
              <a:solidFill>
                <a:srgbClr val="FF0000"/>
              </a:solidFill>
            </a:rPr>
            <a:t>program</a:t>
          </a:r>
          <a:endParaRPr lang="en-US" sz="1400" b="1" dirty="0">
            <a:solidFill>
              <a:srgbClr val="FF0000"/>
            </a:solidFill>
          </a:endParaRPr>
        </a:p>
      </dgm:t>
    </dgm:pt>
    <dgm:pt modelId="{386E6863-93F9-40B0-BA74-199EAA98F53C}" type="parTrans" cxnId="{3E0FBE40-D68B-4E8F-BA5E-8F554A81C405}">
      <dgm:prSet/>
      <dgm:spPr/>
      <dgm:t>
        <a:bodyPr/>
        <a:lstStyle/>
        <a:p>
          <a:endParaRPr lang="en-US"/>
        </a:p>
      </dgm:t>
    </dgm:pt>
    <dgm:pt modelId="{B52EB931-0D56-40EA-B9DB-119B2DD28458}" type="sibTrans" cxnId="{3E0FBE40-D68B-4E8F-BA5E-8F554A81C405}">
      <dgm:prSet/>
      <dgm:spPr/>
      <dgm:t>
        <a:bodyPr/>
        <a:lstStyle/>
        <a:p>
          <a:endParaRPr lang="en-US"/>
        </a:p>
      </dgm:t>
    </dgm:pt>
    <dgm:pt modelId="{5101DDDD-A3A0-4D37-8649-A2CCEDFDA98C}" type="pres">
      <dgm:prSet presAssocID="{4AC9E4E5-923F-41F5-BCBA-E9C633FDFD6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11FAF4E-27E2-4CB3-83A2-D10EC3071AC3}" type="pres">
      <dgm:prSet presAssocID="{B0DE5D3B-A692-49CD-910A-DAB1716C2755}" presName="gear1" presStyleLbl="node1" presStyleIdx="0" presStyleCnt="3">
        <dgm:presLayoutVars>
          <dgm:chMax val="1"/>
          <dgm:bulletEnabled val="1"/>
        </dgm:presLayoutVars>
      </dgm:prSet>
      <dgm:spPr/>
    </dgm:pt>
    <dgm:pt modelId="{138BE240-0123-4B04-B0F0-9850935B1D8E}" type="pres">
      <dgm:prSet presAssocID="{B0DE5D3B-A692-49CD-910A-DAB1716C2755}" presName="gear1srcNode" presStyleLbl="node1" presStyleIdx="0" presStyleCnt="3"/>
      <dgm:spPr/>
    </dgm:pt>
    <dgm:pt modelId="{2B792C9E-4483-4D3F-95CE-52CB4320741C}" type="pres">
      <dgm:prSet presAssocID="{B0DE5D3B-A692-49CD-910A-DAB1716C2755}" presName="gear1dstNode" presStyleLbl="node1" presStyleIdx="0" presStyleCnt="3"/>
      <dgm:spPr/>
    </dgm:pt>
    <dgm:pt modelId="{D322F980-0960-4D9A-B1AC-1801F55A03DE}" type="pres">
      <dgm:prSet presAssocID="{E47614F5-2941-47B8-9138-4C3AAD8D45A4}" presName="gear2" presStyleLbl="node1" presStyleIdx="1" presStyleCnt="3">
        <dgm:presLayoutVars>
          <dgm:chMax val="1"/>
          <dgm:bulletEnabled val="1"/>
        </dgm:presLayoutVars>
      </dgm:prSet>
      <dgm:spPr/>
    </dgm:pt>
    <dgm:pt modelId="{DC8CBFD3-A715-44A7-A415-E1B748689C39}" type="pres">
      <dgm:prSet presAssocID="{E47614F5-2941-47B8-9138-4C3AAD8D45A4}" presName="gear2srcNode" presStyleLbl="node1" presStyleIdx="1" presStyleCnt="3"/>
      <dgm:spPr/>
    </dgm:pt>
    <dgm:pt modelId="{C57348DA-BCB3-4E76-A5C6-DCCD22CA9842}" type="pres">
      <dgm:prSet presAssocID="{E47614F5-2941-47B8-9138-4C3AAD8D45A4}" presName="gear2dstNode" presStyleLbl="node1" presStyleIdx="1" presStyleCnt="3"/>
      <dgm:spPr/>
    </dgm:pt>
    <dgm:pt modelId="{30E1AEA8-C840-4C13-9BD5-28E0D61C9875}" type="pres">
      <dgm:prSet presAssocID="{4296A552-FA23-4A14-96FF-9267838AD0C0}" presName="gear3" presStyleLbl="node1" presStyleIdx="2" presStyleCnt="3"/>
      <dgm:spPr/>
    </dgm:pt>
    <dgm:pt modelId="{8653BF4A-A8B6-403F-94F3-BFA620CFCE08}" type="pres">
      <dgm:prSet presAssocID="{4296A552-FA23-4A14-96FF-9267838AD0C0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638F17AD-A3BB-4A93-AF64-5371A902B467}" type="pres">
      <dgm:prSet presAssocID="{4296A552-FA23-4A14-96FF-9267838AD0C0}" presName="gear3srcNode" presStyleLbl="node1" presStyleIdx="2" presStyleCnt="3"/>
      <dgm:spPr/>
    </dgm:pt>
    <dgm:pt modelId="{06030AE4-CEA4-4F21-B5AD-D9BE4A5F730A}" type="pres">
      <dgm:prSet presAssocID="{4296A552-FA23-4A14-96FF-9267838AD0C0}" presName="gear3dstNode" presStyleLbl="node1" presStyleIdx="2" presStyleCnt="3"/>
      <dgm:spPr/>
    </dgm:pt>
    <dgm:pt modelId="{FAA9A5DE-EC0A-42B2-9DF7-9A78998D0B4D}" type="pres">
      <dgm:prSet presAssocID="{C4BDA0AA-EAB5-4E46-AF31-594FA631DCD4}" presName="connector1" presStyleLbl="sibTrans2D1" presStyleIdx="0" presStyleCnt="3"/>
      <dgm:spPr/>
    </dgm:pt>
    <dgm:pt modelId="{C6F8E860-1027-4C77-A94C-9AA9986DF133}" type="pres">
      <dgm:prSet presAssocID="{33EF8072-15A3-432B-ADF7-B8CBD27DA82E}" presName="connector2" presStyleLbl="sibTrans2D1" presStyleIdx="1" presStyleCnt="3"/>
      <dgm:spPr/>
    </dgm:pt>
    <dgm:pt modelId="{CEB8EB77-45A8-46A0-B389-53578A1A3FBB}" type="pres">
      <dgm:prSet presAssocID="{B52EB931-0D56-40EA-B9DB-119B2DD28458}" presName="connector3" presStyleLbl="sibTrans2D1" presStyleIdx="2" presStyleCnt="3"/>
      <dgm:spPr/>
    </dgm:pt>
  </dgm:ptLst>
  <dgm:cxnLst>
    <dgm:cxn modelId="{C53AFF11-8382-4AA2-812C-B09929E5B307}" type="presOf" srcId="{B0DE5D3B-A692-49CD-910A-DAB1716C2755}" destId="{111FAF4E-27E2-4CB3-83A2-D10EC3071AC3}" srcOrd="0" destOrd="0" presId="urn:microsoft.com/office/officeart/2005/8/layout/gear1"/>
    <dgm:cxn modelId="{230E6914-8D3E-4C3F-AE62-4B82E2B676E3}" type="presOf" srcId="{4296A552-FA23-4A14-96FF-9267838AD0C0}" destId="{8653BF4A-A8B6-403F-94F3-BFA620CFCE08}" srcOrd="1" destOrd="0" presId="urn:microsoft.com/office/officeart/2005/8/layout/gear1"/>
    <dgm:cxn modelId="{5E7E582A-321B-4600-B505-2D950612EB03}" type="presOf" srcId="{E47614F5-2941-47B8-9138-4C3AAD8D45A4}" destId="{DC8CBFD3-A715-44A7-A415-E1B748689C39}" srcOrd="1" destOrd="0" presId="urn:microsoft.com/office/officeart/2005/8/layout/gear1"/>
    <dgm:cxn modelId="{52AEDD31-8DAC-4BE8-827B-88FB3B3CB42D}" type="presOf" srcId="{4AC9E4E5-923F-41F5-BCBA-E9C633FDFD61}" destId="{5101DDDD-A3A0-4D37-8649-A2CCEDFDA98C}" srcOrd="0" destOrd="0" presId="urn:microsoft.com/office/officeart/2005/8/layout/gear1"/>
    <dgm:cxn modelId="{3E0FBE40-D68B-4E8F-BA5E-8F554A81C405}" srcId="{4AC9E4E5-923F-41F5-BCBA-E9C633FDFD61}" destId="{4296A552-FA23-4A14-96FF-9267838AD0C0}" srcOrd="2" destOrd="0" parTransId="{386E6863-93F9-40B0-BA74-199EAA98F53C}" sibTransId="{B52EB931-0D56-40EA-B9DB-119B2DD28458}"/>
    <dgm:cxn modelId="{65713B64-3BBE-462F-976B-039337BE6E60}" type="presOf" srcId="{B52EB931-0D56-40EA-B9DB-119B2DD28458}" destId="{CEB8EB77-45A8-46A0-B389-53578A1A3FBB}" srcOrd="0" destOrd="0" presId="urn:microsoft.com/office/officeart/2005/8/layout/gear1"/>
    <dgm:cxn modelId="{900CBF68-7A4B-4BC2-8CD3-C10A004BA206}" type="presOf" srcId="{E47614F5-2941-47B8-9138-4C3AAD8D45A4}" destId="{C57348DA-BCB3-4E76-A5C6-DCCD22CA9842}" srcOrd="2" destOrd="0" presId="urn:microsoft.com/office/officeart/2005/8/layout/gear1"/>
    <dgm:cxn modelId="{270CE272-0476-4830-8BA4-94BA13829F42}" type="presOf" srcId="{4296A552-FA23-4A14-96FF-9267838AD0C0}" destId="{638F17AD-A3BB-4A93-AF64-5371A902B467}" srcOrd="2" destOrd="0" presId="urn:microsoft.com/office/officeart/2005/8/layout/gear1"/>
    <dgm:cxn modelId="{0E612E87-9EFE-4EAE-9BE0-B744B70E7E75}" type="presOf" srcId="{4296A552-FA23-4A14-96FF-9267838AD0C0}" destId="{06030AE4-CEA4-4F21-B5AD-D9BE4A5F730A}" srcOrd="3" destOrd="0" presId="urn:microsoft.com/office/officeart/2005/8/layout/gear1"/>
    <dgm:cxn modelId="{91664D9B-94A1-473F-8CF1-AD552C109E1A}" type="presOf" srcId="{4296A552-FA23-4A14-96FF-9267838AD0C0}" destId="{30E1AEA8-C840-4C13-9BD5-28E0D61C9875}" srcOrd="0" destOrd="0" presId="urn:microsoft.com/office/officeart/2005/8/layout/gear1"/>
    <dgm:cxn modelId="{98990B9C-7BCA-4C3B-9397-F1007317E398}" type="presOf" srcId="{E47614F5-2941-47B8-9138-4C3AAD8D45A4}" destId="{D322F980-0960-4D9A-B1AC-1801F55A03DE}" srcOrd="0" destOrd="0" presId="urn:microsoft.com/office/officeart/2005/8/layout/gear1"/>
    <dgm:cxn modelId="{6F5506C7-BD96-422B-B73E-8494495D7687}" srcId="{4AC9E4E5-923F-41F5-BCBA-E9C633FDFD61}" destId="{35B03EF7-65D7-48A0-A979-45C69FAE1F84}" srcOrd="3" destOrd="0" parTransId="{FF855042-607B-4D99-9765-795C7285D7A1}" sibTransId="{44625C1C-3F51-4B77-86DD-24EE87CA64A8}"/>
    <dgm:cxn modelId="{9CD7ABCA-410A-49E2-B302-E7541A12CF5E}" type="presOf" srcId="{33EF8072-15A3-432B-ADF7-B8CBD27DA82E}" destId="{C6F8E860-1027-4C77-A94C-9AA9986DF133}" srcOrd="0" destOrd="0" presId="urn:microsoft.com/office/officeart/2005/8/layout/gear1"/>
    <dgm:cxn modelId="{9B49E0D7-806B-4A3C-9178-578F0FBB7BD0}" srcId="{4AC9E4E5-923F-41F5-BCBA-E9C633FDFD61}" destId="{B0DE5D3B-A692-49CD-910A-DAB1716C2755}" srcOrd="0" destOrd="0" parTransId="{EC5D8165-9680-4966-8567-5DC58A1DC18D}" sibTransId="{C4BDA0AA-EAB5-4E46-AF31-594FA631DCD4}"/>
    <dgm:cxn modelId="{C63F9BE8-263B-459E-BAD2-8A9FB4B98479}" type="presOf" srcId="{C4BDA0AA-EAB5-4E46-AF31-594FA631DCD4}" destId="{FAA9A5DE-EC0A-42B2-9DF7-9A78998D0B4D}" srcOrd="0" destOrd="0" presId="urn:microsoft.com/office/officeart/2005/8/layout/gear1"/>
    <dgm:cxn modelId="{5392CDF5-586C-4544-BCA8-905BFA093109}" type="presOf" srcId="{B0DE5D3B-A692-49CD-910A-DAB1716C2755}" destId="{138BE240-0123-4B04-B0F0-9850935B1D8E}" srcOrd="1" destOrd="0" presId="urn:microsoft.com/office/officeart/2005/8/layout/gear1"/>
    <dgm:cxn modelId="{356B04FD-6EA9-490F-91BC-BD1194D09ED2}" srcId="{4AC9E4E5-923F-41F5-BCBA-E9C633FDFD61}" destId="{E47614F5-2941-47B8-9138-4C3AAD8D45A4}" srcOrd="1" destOrd="0" parTransId="{D06C5521-CA48-41A7-A6B2-C8F2ED68FBB1}" sibTransId="{33EF8072-15A3-432B-ADF7-B8CBD27DA82E}"/>
    <dgm:cxn modelId="{69D2E7FD-4E0F-450D-B05C-CFE301C3C27E}" type="presOf" srcId="{B0DE5D3B-A692-49CD-910A-DAB1716C2755}" destId="{2B792C9E-4483-4D3F-95CE-52CB4320741C}" srcOrd="2" destOrd="0" presId="urn:microsoft.com/office/officeart/2005/8/layout/gear1"/>
    <dgm:cxn modelId="{E7CBDB80-84F8-4572-939F-CD8AACEE6722}" type="presParOf" srcId="{5101DDDD-A3A0-4D37-8649-A2CCEDFDA98C}" destId="{111FAF4E-27E2-4CB3-83A2-D10EC3071AC3}" srcOrd="0" destOrd="0" presId="urn:microsoft.com/office/officeart/2005/8/layout/gear1"/>
    <dgm:cxn modelId="{0730678C-86E4-41DC-AC2A-6F344E28047B}" type="presParOf" srcId="{5101DDDD-A3A0-4D37-8649-A2CCEDFDA98C}" destId="{138BE240-0123-4B04-B0F0-9850935B1D8E}" srcOrd="1" destOrd="0" presId="urn:microsoft.com/office/officeart/2005/8/layout/gear1"/>
    <dgm:cxn modelId="{6229AEFD-184D-473B-873A-9EAFE0C9B55B}" type="presParOf" srcId="{5101DDDD-A3A0-4D37-8649-A2CCEDFDA98C}" destId="{2B792C9E-4483-4D3F-95CE-52CB4320741C}" srcOrd="2" destOrd="0" presId="urn:microsoft.com/office/officeart/2005/8/layout/gear1"/>
    <dgm:cxn modelId="{1415ED47-0AAD-4DAD-9712-C647159008EB}" type="presParOf" srcId="{5101DDDD-A3A0-4D37-8649-A2CCEDFDA98C}" destId="{D322F980-0960-4D9A-B1AC-1801F55A03DE}" srcOrd="3" destOrd="0" presId="urn:microsoft.com/office/officeart/2005/8/layout/gear1"/>
    <dgm:cxn modelId="{6780954D-77DD-4C70-BDE6-99E69A70A8E7}" type="presParOf" srcId="{5101DDDD-A3A0-4D37-8649-A2CCEDFDA98C}" destId="{DC8CBFD3-A715-44A7-A415-E1B748689C39}" srcOrd="4" destOrd="0" presId="urn:microsoft.com/office/officeart/2005/8/layout/gear1"/>
    <dgm:cxn modelId="{BFBE3CEC-F12F-4437-B00D-0EB8A7404D5D}" type="presParOf" srcId="{5101DDDD-A3A0-4D37-8649-A2CCEDFDA98C}" destId="{C57348DA-BCB3-4E76-A5C6-DCCD22CA9842}" srcOrd="5" destOrd="0" presId="urn:microsoft.com/office/officeart/2005/8/layout/gear1"/>
    <dgm:cxn modelId="{05708474-AEB5-4624-919D-5810EDF2FF66}" type="presParOf" srcId="{5101DDDD-A3A0-4D37-8649-A2CCEDFDA98C}" destId="{30E1AEA8-C840-4C13-9BD5-28E0D61C9875}" srcOrd="6" destOrd="0" presId="urn:microsoft.com/office/officeart/2005/8/layout/gear1"/>
    <dgm:cxn modelId="{B38ED676-41E8-4592-A6C7-2D0C4809FA36}" type="presParOf" srcId="{5101DDDD-A3A0-4D37-8649-A2CCEDFDA98C}" destId="{8653BF4A-A8B6-403F-94F3-BFA620CFCE08}" srcOrd="7" destOrd="0" presId="urn:microsoft.com/office/officeart/2005/8/layout/gear1"/>
    <dgm:cxn modelId="{139C76E3-8D44-4927-A3B4-F123D5630074}" type="presParOf" srcId="{5101DDDD-A3A0-4D37-8649-A2CCEDFDA98C}" destId="{638F17AD-A3BB-4A93-AF64-5371A902B467}" srcOrd="8" destOrd="0" presId="urn:microsoft.com/office/officeart/2005/8/layout/gear1"/>
    <dgm:cxn modelId="{26657210-2E3D-403E-9C0B-5D926B10AB53}" type="presParOf" srcId="{5101DDDD-A3A0-4D37-8649-A2CCEDFDA98C}" destId="{06030AE4-CEA4-4F21-B5AD-D9BE4A5F730A}" srcOrd="9" destOrd="0" presId="urn:microsoft.com/office/officeart/2005/8/layout/gear1"/>
    <dgm:cxn modelId="{E41C97A3-F532-4E1E-951D-8C047C541413}" type="presParOf" srcId="{5101DDDD-A3A0-4D37-8649-A2CCEDFDA98C}" destId="{FAA9A5DE-EC0A-42B2-9DF7-9A78998D0B4D}" srcOrd="10" destOrd="0" presId="urn:microsoft.com/office/officeart/2005/8/layout/gear1"/>
    <dgm:cxn modelId="{55BAA980-490B-4857-BA13-AE5C9A8F274C}" type="presParOf" srcId="{5101DDDD-A3A0-4D37-8649-A2CCEDFDA98C}" destId="{C6F8E860-1027-4C77-A94C-9AA9986DF133}" srcOrd="11" destOrd="0" presId="urn:microsoft.com/office/officeart/2005/8/layout/gear1"/>
    <dgm:cxn modelId="{869F65C1-E0CE-409C-9662-089A5A3EA0C2}" type="presParOf" srcId="{5101DDDD-A3A0-4D37-8649-A2CCEDFDA98C}" destId="{CEB8EB77-45A8-46A0-B389-53578A1A3FB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1FAF4E-27E2-4CB3-83A2-D10EC3071AC3}">
      <dsp:nvSpPr>
        <dsp:cNvPr id="0" name=""/>
        <dsp:cNvSpPr/>
      </dsp:nvSpPr>
      <dsp:spPr>
        <a:xfrm>
          <a:off x="3335647" y="2042558"/>
          <a:ext cx="2496459" cy="2496459"/>
        </a:xfrm>
        <a:prstGeom prst="gear9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400" b="1" kern="1200" dirty="0">
              <a:solidFill>
                <a:srgbClr val="FF0000"/>
              </a:solidFill>
            </a:rPr>
            <a:t>Transportni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400" b="1" kern="1200" dirty="0">
              <a:solidFill>
                <a:srgbClr val="FF0000"/>
              </a:solidFill>
            </a:rPr>
            <a:t>inženjering</a:t>
          </a:r>
        </a:p>
      </dsp:txBody>
      <dsp:txXfrm>
        <a:off x="3837546" y="2627342"/>
        <a:ext cx="1492661" cy="1283231"/>
      </dsp:txXfrm>
    </dsp:sp>
    <dsp:sp modelId="{D322F980-0960-4D9A-B1AC-1801F55A03DE}">
      <dsp:nvSpPr>
        <dsp:cNvPr id="0" name=""/>
        <dsp:cNvSpPr/>
      </dsp:nvSpPr>
      <dsp:spPr>
        <a:xfrm>
          <a:off x="1883161" y="1452485"/>
          <a:ext cx="1815607" cy="1815607"/>
        </a:xfrm>
        <a:prstGeom prst="gear6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400" b="1" kern="1200" dirty="0">
              <a:solidFill>
                <a:srgbClr val="FF0000"/>
              </a:solidFill>
            </a:rPr>
            <a:t>Sistemski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400" b="1" kern="1200" dirty="0">
              <a:solidFill>
                <a:srgbClr val="FF0000"/>
              </a:solidFill>
            </a:rPr>
            <a:t>pristup</a:t>
          </a:r>
          <a:endParaRPr lang="en-US" sz="1400" b="1" kern="1200" dirty="0">
            <a:solidFill>
              <a:srgbClr val="FF0000"/>
            </a:solidFill>
          </a:endParaRPr>
        </a:p>
      </dsp:txBody>
      <dsp:txXfrm>
        <a:off x="2340246" y="1912332"/>
        <a:ext cx="901437" cy="895913"/>
      </dsp:txXfrm>
    </dsp:sp>
    <dsp:sp modelId="{30E1AEA8-C840-4C13-9BD5-28E0D61C9875}">
      <dsp:nvSpPr>
        <dsp:cNvPr id="0" name=""/>
        <dsp:cNvSpPr/>
      </dsp:nvSpPr>
      <dsp:spPr>
        <a:xfrm rot="20700000">
          <a:off x="2900087" y="199902"/>
          <a:ext cx="1778924" cy="1778924"/>
        </a:xfrm>
        <a:prstGeom prst="gear6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400" b="1" kern="1200" dirty="0">
              <a:solidFill>
                <a:srgbClr val="FF0000"/>
              </a:solidFill>
            </a:rPr>
            <a:t>Savremen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400" b="1" kern="1200" dirty="0">
              <a:solidFill>
                <a:srgbClr val="FF0000"/>
              </a:solidFill>
            </a:rPr>
            <a:t>nastavni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400" b="1" kern="1200" dirty="0">
              <a:solidFill>
                <a:srgbClr val="FF0000"/>
              </a:solidFill>
            </a:rPr>
            <a:t>program</a:t>
          </a:r>
          <a:endParaRPr lang="en-US" sz="1400" b="1" kern="1200" dirty="0">
            <a:solidFill>
              <a:srgbClr val="FF0000"/>
            </a:solidFill>
          </a:endParaRPr>
        </a:p>
      </dsp:txBody>
      <dsp:txXfrm rot="-20700000">
        <a:off x="3290257" y="590072"/>
        <a:ext cx="998583" cy="998583"/>
      </dsp:txXfrm>
    </dsp:sp>
    <dsp:sp modelId="{FAA9A5DE-EC0A-42B2-9DF7-9A78998D0B4D}">
      <dsp:nvSpPr>
        <dsp:cNvPr id="0" name=""/>
        <dsp:cNvSpPr/>
      </dsp:nvSpPr>
      <dsp:spPr>
        <a:xfrm>
          <a:off x="3147485" y="1663683"/>
          <a:ext cx="3195468" cy="3195468"/>
        </a:xfrm>
        <a:prstGeom prst="circularArrow">
          <a:avLst>
            <a:gd name="adj1" fmla="val 4687"/>
            <a:gd name="adj2" fmla="val 299029"/>
            <a:gd name="adj3" fmla="val 2523842"/>
            <a:gd name="adj4" fmla="val 15844839"/>
            <a:gd name="adj5" fmla="val 5469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F8E860-1027-4C77-A94C-9AA9986DF133}">
      <dsp:nvSpPr>
        <dsp:cNvPr id="0" name=""/>
        <dsp:cNvSpPr/>
      </dsp:nvSpPr>
      <dsp:spPr>
        <a:xfrm>
          <a:off x="1561621" y="1049281"/>
          <a:ext cx="2321707" cy="232170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B8EB77-45A8-46A0-B389-53578A1A3FBB}">
      <dsp:nvSpPr>
        <dsp:cNvPr id="0" name=""/>
        <dsp:cNvSpPr/>
      </dsp:nvSpPr>
      <dsp:spPr>
        <a:xfrm>
          <a:off x="2488603" y="-191228"/>
          <a:ext cx="2503268" cy="250326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456C4-615B-BA44-B033-2ABA0A64B5BB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1233488"/>
            <a:ext cx="4440237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4212" y="4751219"/>
            <a:ext cx="539369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8971" y="9377317"/>
            <a:ext cx="2921582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D9D09-08B0-3944-A0B1-C2524BAFD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68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 noChangeAspect="1"/>
          </p:cNvSpPr>
          <p:nvPr>
            <p:ph type="title" hasCustomPrompt="1"/>
          </p:nvPr>
        </p:nvSpPr>
        <p:spPr>
          <a:xfrm>
            <a:off x="611660" y="4434423"/>
            <a:ext cx="7920681" cy="594777"/>
          </a:xfrm>
          <a:prstGeom prst="rect">
            <a:avLst/>
          </a:prstGeom>
        </p:spPr>
        <p:txBody>
          <a:bodyPr lIns="67355" tIns="33677" rIns="67355" bIns="33677">
            <a:noAutofit/>
          </a:bodyPr>
          <a:lstStyle>
            <a:lvl1pPr algn="ctr">
              <a:defRPr sz="3600" b="0" i="0">
                <a:solidFill>
                  <a:srgbClr val="00589D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11660" y="5308470"/>
            <a:ext cx="7920681" cy="859249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1700">
                <a:solidFill>
                  <a:srgbClr val="03579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629943" y="6305111"/>
            <a:ext cx="7802155" cy="48909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7"/>
          <p:cNvSpPr txBox="1">
            <a:spLocks/>
          </p:cNvSpPr>
          <p:nvPr userDrawn="1"/>
        </p:nvSpPr>
        <p:spPr>
          <a:xfrm>
            <a:off x="612898" y="6360283"/>
            <a:ext cx="7802155" cy="41261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1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UNIVERZITET U BEOGRADU – SAOBRAĆAJNI FAKULTET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100" b="1" i="0" u="none" strike="noStrike" kern="1200" cap="none" spc="2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Katedra za drumski i gradski transport</a:t>
            </a:r>
            <a:endParaRPr kumimoji="0" lang="sr-Latn-RS" sz="1100" b="0" i="0" u="none" strike="noStrike" kern="1200" cap="none" spc="21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1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Vojvode Stepe 305, 11000, Beograd, Srbija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18067" y="6305111"/>
            <a:ext cx="0" cy="489098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F-LOGO-PN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239" y="6310286"/>
            <a:ext cx="509324" cy="50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2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57" y="1688124"/>
            <a:ext cx="2832262" cy="1582614"/>
          </a:xfrm>
        </p:spPr>
        <p:txBody>
          <a:bodyPr anchor="b"/>
          <a:lstStyle>
            <a:lvl1pPr>
              <a:defRPr sz="3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2218350"/>
            <a:ext cx="4419366" cy="368087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6757" y="3288324"/>
            <a:ext cx="2832262" cy="25822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299200"/>
            <a:ext cx="1027981" cy="41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571788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sp>
        <p:nvSpPr>
          <p:cNvPr id="19" name="Title 1"/>
          <p:cNvSpPr txBox="1">
            <a:spLocks/>
          </p:cNvSpPr>
          <p:nvPr userDrawn="1"/>
        </p:nvSpPr>
        <p:spPr>
          <a:xfrm>
            <a:off x="746757" y="417881"/>
            <a:ext cx="7560000" cy="5115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3579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6C12D-8043-A346-940F-C3E2FC67B032}" type="datetime5">
              <a:rPr lang="en-US" smtClean="0"/>
              <a:pPr/>
              <a:t>18-Mar-26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4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6757" y="417881"/>
            <a:ext cx="7560000" cy="511567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03579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757" y="1825625"/>
            <a:ext cx="7560000" cy="4088925"/>
          </a:xfrm>
        </p:spPr>
        <p:txBody>
          <a:bodyPr numCol="3" spcCol="360000"/>
          <a:lstStyle>
            <a:lvl1pPr marL="0" indent="0">
              <a:lnSpc>
                <a:spcPts val="3360"/>
              </a:lnSpc>
              <a:buFont typeface="+mj-lt"/>
              <a:buNone/>
              <a:defRPr>
                <a:latin typeface="+mj-lt"/>
              </a:defRPr>
            </a:lvl1pPr>
            <a:lvl2pPr marL="457200" indent="0">
              <a:lnSpc>
                <a:spcPts val="3360"/>
              </a:lnSpc>
              <a:buFont typeface="+mj-lt"/>
              <a:buNone/>
              <a:defRPr/>
            </a:lvl2pPr>
            <a:lvl3pPr marL="914400" indent="0">
              <a:lnSpc>
                <a:spcPts val="3360"/>
              </a:lnSpc>
              <a:buFont typeface="+mj-lt"/>
              <a:buNone/>
              <a:defRPr/>
            </a:lvl3pPr>
            <a:lvl4pPr marL="1371600" indent="0">
              <a:lnSpc>
                <a:spcPts val="3360"/>
              </a:lnSpc>
              <a:buFont typeface="+mj-lt"/>
              <a:buNone/>
              <a:defRPr/>
            </a:lvl4pPr>
            <a:lvl5pPr marL="1828800" indent="0">
              <a:lnSpc>
                <a:spcPts val="3360"/>
              </a:lnSpc>
              <a:buFont typeface="+mj-lt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299200"/>
            <a:ext cx="1027981" cy="41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46757" y="1105167"/>
            <a:ext cx="7560000" cy="504029"/>
          </a:xfrm>
          <a:prstGeom prst="rect">
            <a:avLst/>
          </a:prstGeom>
        </p:spPr>
        <p:txBody>
          <a:bodyPr lIns="67355" tIns="33677" rIns="67355" bIns="33677" anchor="ctr">
            <a:spAutoFit/>
          </a:bodyPr>
          <a:lstStyle>
            <a:lvl1pPr marL="0" indent="0" algn="ctr">
              <a:buNone/>
              <a:defRPr sz="2000" b="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Box 10"/>
          <p:cNvSpPr txBox="1">
            <a:spLocks noChangeArrowheads="1"/>
          </p:cNvSpPr>
          <p:nvPr userDrawn="1"/>
        </p:nvSpPr>
        <p:spPr bwMode="auto">
          <a:xfrm>
            <a:off x="1571788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4BD8D82-564A-624D-87AE-CD6E4FF00599}" type="datetime5">
              <a:rPr lang="en-US" smtClean="0"/>
              <a:pPr/>
              <a:t>18-Mar-26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99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6757" y="417881"/>
            <a:ext cx="7560000" cy="511567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03579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757" y="1825625"/>
            <a:ext cx="7560000" cy="4088925"/>
          </a:xfrm>
        </p:spPr>
        <p:txBody>
          <a:bodyPr numCol="2" spcCol="360000"/>
          <a:lstStyle>
            <a:lvl1pPr marL="0" indent="0">
              <a:lnSpc>
                <a:spcPts val="3360"/>
              </a:lnSpc>
              <a:buFont typeface="+mj-lt"/>
              <a:buNone/>
              <a:defRPr>
                <a:latin typeface="+mj-lt"/>
              </a:defRPr>
            </a:lvl1pPr>
            <a:lvl2pPr marL="457200" indent="0">
              <a:lnSpc>
                <a:spcPts val="3360"/>
              </a:lnSpc>
              <a:buFont typeface="+mj-lt"/>
              <a:buNone/>
              <a:defRPr/>
            </a:lvl2pPr>
            <a:lvl3pPr marL="914400" indent="0">
              <a:lnSpc>
                <a:spcPts val="3360"/>
              </a:lnSpc>
              <a:buFont typeface="+mj-lt"/>
              <a:buNone/>
              <a:defRPr/>
            </a:lvl3pPr>
            <a:lvl4pPr marL="1371600" indent="0">
              <a:lnSpc>
                <a:spcPts val="3360"/>
              </a:lnSpc>
              <a:buFont typeface="+mj-lt"/>
              <a:buNone/>
              <a:defRPr/>
            </a:lvl4pPr>
            <a:lvl5pPr marL="1828800" indent="0">
              <a:lnSpc>
                <a:spcPts val="3360"/>
              </a:lnSpc>
              <a:buFont typeface="+mj-lt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299200"/>
            <a:ext cx="1027981" cy="41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46757" y="1105167"/>
            <a:ext cx="7560000" cy="504029"/>
          </a:xfrm>
          <a:prstGeom prst="rect">
            <a:avLst/>
          </a:prstGeom>
        </p:spPr>
        <p:txBody>
          <a:bodyPr lIns="67355" tIns="33677" rIns="67355" bIns="33677" anchor="ctr">
            <a:spAutoFit/>
          </a:bodyPr>
          <a:lstStyle>
            <a:lvl1pPr marL="0" indent="0" algn="ctr">
              <a:buNone/>
              <a:defRPr sz="2000" b="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Box 10"/>
          <p:cNvSpPr txBox="1">
            <a:spLocks noChangeArrowheads="1"/>
          </p:cNvSpPr>
          <p:nvPr userDrawn="1"/>
        </p:nvSpPr>
        <p:spPr bwMode="auto">
          <a:xfrm>
            <a:off x="1571788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E68C7F8-BC8D-684A-B123-988BA47D75AF}" type="datetime5">
              <a:rPr lang="en-US" smtClean="0"/>
              <a:pPr/>
              <a:t>18-Mar-26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32"/>
          <p:cNvSpPr txBox="1">
            <a:spLocks noChangeArrowheads="1"/>
          </p:cNvSpPr>
          <p:nvPr userDrawn="1"/>
        </p:nvSpPr>
        <p:spPr bwMode="auto">
          <a:xfrm>
            <a:off x="0" y="2303475"/>
            <a:ext cx="9144000" cy="90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charset="-128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charset="-128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charset="-128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charset="-128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charset="-128"/>
              </a:defRPr>
            </a:lvl9pPr>
          </a:lstStyle>
          <a:p>
            <a:pPr algn="ctr" eaLnBrk="1" hangingPunct="1"/>
            <a:r>
              <a:rPr lang="sr-Latn-RS" altLang="en-US" sz="5300" b="1" dirty="0">
                <a:solidFill>
                  <a:srgbClr val="03579B"/>
                </a:solidFill>
                <a:latin typeface="Calibri" charset="0"/>
              </a:rPr>
              <a:t>Hvala vam</a:t>
            </a:r>
            <a:r>
              <a:rPr lang="en-US" altLang="en-US" sz="5300" b="1" dirty="0">
                <a:solidFill>
                  <a:srgbClr val="03579B"/>
                </a:solidFill>
                <a:latin typeface="Calibri" charset="0"/>
              </a:rPr>
              <a:t>!</a:t>
            </a:r>
            <a:endParaRPr lang="id-ID" altLang="en-US" sz="5300" b="1" dirty="0">
              <a:solidFill>
                <a:srgbClr val="03579B"/>
              </a:solidFill>
              <a:latin typeface="Calibri" charset="0"/>
            </a:endParaRPr>
          </a:p>
        </p:txBody>
      </p:sp>
      <p:pic>
        <p:nvPicPr>
          <p:cNvPr id="9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090" y="3163055"/>
            <a:ext cx="2477820" cy="100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 userDrawn="1"/>
        </p:nvSpPr>
        <p:spPr>
          <a:xfrm>
            <a:off x="1711842" y="4188677"/>
            <a:ext cx="5709683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sr-Latn-RS" sz="1700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Kontakt za više informacija o projektu</a:t>
            </a:r>
            <a:r>
              <a:rPr lang="en-GB" sz="1700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  <a:r>
              <a:rPr lang="en-GB" sz="17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br>
              <a:rPr lang="en-GB" sz="17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sr-Latn-RS" sz="1700" b="1" kern="1200" baseline="30000" dirty="0">
                <a:solidFill>
                  <a:srgbClr val="EE4F16"/>
                </a:solidFill>
                <a:latin typeface="Calibri" charset="0"/>
                <a:ea typeface="Calibri" charset="0"/>
                <a:cs typeface="Calibri" charset="0"/>
              </a:rPr>
              <a:t>Univerzitet u Beogradu – Saobraćajni fakultet – Katedra za drumski i gradski transport</a:t>
            </a:r>
            <a:r>
              <a:rPr lang="sr-Latn-RS" sz="1700" b="1" kern="1200" baseline="0" dirty="0">
                <a:solidFill>
                  <a:srgbClr val="EE4F16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sr-Cyrl-RS" sz="1700" b="1" kern="1200" baseline="30000" dirty="0">
              <a:solidFill>
                <a:srgbClr val="EE4F16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lnSpc>
                <a:spcPts val="1700"/>
              </a:lnSpc>
            </a:pPr>
            <a:r>
              <a:rPr lang="sr-Latn-RS" sz="1700" b="1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Prof</a:t>
            </a:r>
            <a:r>
              <a:rPr lang="sr-Latn-RS" sz="1700" b="1" kern="1200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. dr Slaven Tica</a:t>
            </a:r>
            <a:r>
              <a:rPr lang="en-GB" sz="1700" b="1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,</a:t>
            </a:r>
            <a:r>
              <a:rPr lang="en-GB" sz="1700" b="1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sr-Latn-RS" sz="1700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Tel</a:t>
            </a:r>
            <a:r>
              <a:rPr lang="en-GB" sz="1700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GB" sz="1700" b="1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+3</a:t>
            </a:r>
            <a:r>
              <a:rPr lang="sr-Latn-RS" sz="1700" b="1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81</a:t>
            </a:r>
            <a:r>
              <a:rPr lang="en-GB" sz="1700" b="1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sr-Latn-RS" sz="1700" b="1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11</a:t>
            </a:r>
            <a:r>
              <a:rPr lang="en-GB" sz="1700" b="1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sr-Latn-RS" sz="1700" b="1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3091384</a:t>
            </a:r>
            <a:r>
              <a:rPr lang="en-GB" sz="1700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,</a:t>
            </a:r>
            <a:r>
              <a:rPr lang="en-GB" sz="17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700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Email: </a:t>
            </a:r>
            <a:r>
              <a:rPr lang="sr-Latn-RS" sz="1700" b="1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slaven.tica</a:t>
            </a:r>
            <a:r>
              <a:rPr lang="en-GB" sz="1700" b="1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@</a:t>
            </a:r>
            <a:r>
              <a:rPr lang="sr-Latn-RS" sz="1700" b="1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sf.bg.ac.rs</a:t>
            </a:r>
          </a:p>
          <a:p>
            <a:pPr marL="0" marR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1700" b="1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Asis. Predrag Živanović</a:t>
            </a:r>
            <a:r>
              <a:rPr lang="en-GB" sz="1700" b="1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,</a:t>
            </a:r>
            <a:r>
              <a:rPr lang="en-GB" sz="1700" b="1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sr-Latn-RS" sz="1700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Tel</a:t>
            </a:r>
            <a:r>
              <a:rPr lang="en-GB" sz="1700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en-GB" sz="1700" b="1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+3</a:t>
            </a:r>
            <a:r>
              <a:rPr lang="sr-Latn-RS" sz="1700" b="1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81</a:t>
            </a:r>
            <a:r>
              <a:rPr lang="en-GB" sz="1700" b="1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sr-Latn-RS" sz="1700" b="1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11</a:t>
            </a:r>
            <a:r>
              <a:rPr lang="en-GB" sz="1700" b="1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sr-Latn-RS" sz="1700" b="1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3091226</a:t>
            </a:r>
            <a:r>
              <a:rPr lang="en-GB" sz="1700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,</a:t>
            </a:r>
            <a:r>
              <a:rPr lang="en-GB" sz="17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700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Email: </a:t>
            </a:r>
            <a:r>
              <a:rPr lang="sr-Latn-RS" sz="1700" b="1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p.zivanovic</a:t>
            </a:r>
            <a:r>
              <a:rPr lang="en-GB" sz="1700" b="1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@</a:t>
            </a:r>
            <a:r>
              <a:rPr lang="sr-Latn-RS" sz="1700" b="1" baseline="30000" dirty="0">
                <a:solidFill>
                  <a:srgbClr val="03579B"/>
                </a:solidFill>
                <a:latin typeface="Calibri" charset="0"/>
                <a:ea typeface="Calibri" charset="0"/>
                <a:cs typeface="Calibri" charset="0"/>
              </a:rPr>
              <a:t>sf.bg.ac.rs</a:t>
            </a:r>
            <a:endParaRPr lang="en-US" sz="1700" b="1" dirty="0">
              <a:solidFill>
                <a:srgbClr val="03579B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0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757" y="1825625"/>
            <a:ext cx="7560000" cy="408892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8513354" y="385599"/>
            <a:ext cx="396000" cy="445057"/>
          </a:xfrm>
        </p:spPr>
        <p:txBody>
          <a:bodyPr/>
          <a:lstStyle/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6778" y="6342675"/>
            <a:ext cx="7802155" cy="48909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629943" y="6305111"/>
            <a:ext cx="7802155" cy="48909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PTC-FLAJER - KONACNO.tif"/>
          <p:cNvPicPr>
            <a:picLocks noChangeAspect="1"/>
          </p:cNvPicPr>
          <p:nvPr userDrawn="1"/>
        </p:nvPicPr>
        <p:blipFill>
          <a:blip r:embed="rId2"/>
          <a:srcRect t="23926" r="6473"/>
          <a:stretch>
            <a:fillRect/>
          </a:stretch>
        </p:blipFill>
        <p:spPr>
          <a:xfrm>
            <a:off x="0" y="1647825"/>
            <a:ext cx="9144000" cy="5239408"/>
          </a:xfrm>
          <a:prstGeom prst="rect">
            <a:avLst/>
          </a:prstGeom>
        </p:spPr>
      </p:pic>
      <p:pic>
        <p:nvPicPr>
          <p:cNvPr id="10" name="Picture 9" descr="SF - FLAJER - KONACNO.jpg"/>
          <p:cNvPicPr>
            <a:picLocks noChangeAspect="1"/>
          </p:cNvPicPr>
          <p:nvPr userDrawn="1"/>
        </p:nvPicPr>
        <p:blipFill>
          <a:blip r:embed="rId3"/>
          <a:srcRect r="63750" b="75831"/>
          <a:stretch>
            <a:fillRect/>
          </a:stretch>
        </p:blipFill>
        <p:spPr>
          <a:xfrm>
            <a:off x="1009650" y="115892"/>
            <a:ext cx="1631950" cy="790964"/>
          </a:xfrm>
          <a:prstGeom prst="rect">
            <a:avLst/>
          </a:prstGeom>
        </p:spPr>
      </p:pic>
      <p:pic>
        <p:nvPicPr>
          <p:cNvPr id="12" name="Picture 11" descr="PTC-FLAJER - KONACNO.tif"/>
          <p:cNvPicPr>
            <a:picLocks noChangeAspect="1"/>
          </p:cNvPicPr>
          <p:nvPr userDrawn="1"/>
        </p:nvPicPr>
        <p:blipFill>
          <a:blip r:embed="rId2"/>
          <a:srcRect l="3994" r="65804" b="79791"/>
          <a:stretch>
            <a:fillRect/>
          </a:stretch>
        </p:blipFill>
        <p:spPr>
          <a:xfrm>
            <a:off x="1187450" y="970913"/>
            <a:ext cx="1289050" cy="60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5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8513354" y="385599"/>
            <a:ext cx="396000" cy="445057"/>
          </a:xfrm>
        </p:spPr>
        <p:txBody>
          <a:bodyPr/>
          <a:lstStyle/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76778" y="6342675"/>
            <a:ext cx="7802155" cy="48909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629943" y="6305111"/>
            <a:ext cx="7802155" cy="48909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F - FLAJER - KONACN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9076"/>
            <a:ext cx="9144000" cy="664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46757" y="365126"/>
            <a:ext cx="7560000" cy="1265966"/>
          </a:xfrm>
          <a:solidFill>
            <a:schemeClr val="bg2"/>
          </a:solidFill>
        </p:spPr>
        <p:txBody>
          <a:bodyPr anchor="t">
            <a:noAutofit/>
          </a:bodyPr>
          <a:lstStyle>
            <a:lvl1pPr algn="ctr">
              <a:defRPr sz="4000" b="1">
                <a:solidFill>
                  <a:srgbClr val="03579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46757" y="1825625"/>
            <a:ext cx="7560000" cy="408892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299200"/>
            <a:ext cx="1027981" cy="41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0"/>
          <p:cNvSpPr txBox="1">
            <a:spLocks noChangeArrowheads="1"/>
          </p:cNvSpPr>
          <p:nvPr userDrawn="1"/>
        </p:nvSpPr>
        <p:spPr bwMode="auto">
          <a:xfrm>
            <a:off x="1571788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24EBE-66B3-E546-B268-E7A397D92309}" type="datetime5">
              <a:rPr lang="en-US" smtClean="0"/>
              <a:pPr/>
              <a:t>18-Mar-26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 descr="Krug PLAVI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460033" y="6286520"/>
            <a:ext cx="432048" cy="42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oter Placeholder 7"/>
          <p:cNvSpPr txBox="1">
            <a:spLocks/>
          </p:cNvSpPr>
          <p:nvPr userDrawn="1"/>
        </p:nvSpPr>
        <p:spPr>
          <a:xfrm>
            <a:off x="2845901" y="6303461"/>
            <a:ext cx="2067844" cy="41261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University of Belgrade – </a:t>
            </a:r>
            <a:endParaRPr kumimoji="0" lang="sr-Latn-RS" sz="7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Faculty of Transport and Traffic Engineering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3579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8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46757" y="417881"/>
            <a:ext cx="7560000" cy="511567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03579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746757" y="1825625"/>
            <a:ext cx="7560000" cy="4088925"/>
          </a:xfrm>
        </p:spPr>
        <p:txBody>
          <a:bodyPr/>
          <a:lstStyle>
            <a:lvl1pPr marL="457200" indent="-457200">
              <a:spcAft>
                <a:spcPts val="1000"/>
              </a:spcAft>
              <a:buFont typeface="Arial" charset="0"/>
              <a:buChar char="•"/>
              <a:defRPr>
                <a:latin typeface="+mj-lt"/>
              </a:defRPr>
            </a:lvl1pPr>
            <a:lvl2pPr marL="800100" indent="-342900">
              <a:spcAft>
                <a:spcPts val="500"/>
              </a:spcAft>
              <a:buFont typeface="Arial" charset="0"/>
              <a:buChar char="•"/>
              <a:defRPr/>
            </a:lvl2pPr>
            <a:lvl3pPr marL="1257300" indent="-342900">
              <a:spcAft>
                <a:spcPts val="500"/>
              </a:spcAft>
              <a:buFont typeface="Courier New" charset="0"/>
              <a:buChar char="o"/>
              <a:defRPr/>
            </a:lvl3pPr>
            <a:lvl4pPr marL="1714500" indent="-342900">
              <a:spcAft>
                <a:spcPts val="500"/>
              </a:spcAft>
              <a:buFont typeface="+mj-lt"/>
              <a:buAutoNum type="arabicPeriod"/>
              <a:defRPr/>
            </a:lvl4pPr>
            <a:lvl5pPr marL="2171700" indent="-342900">
              <a:spcAft>
                <a:spcPts val="500"/>
              </a:spcAft>
              <a:buFont typeface="+mj-lt"/>
              <a:buAutoNum type="alphaL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299200"/>
            <a:ext cx="1027981" cy="41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46757" y="1105167"/>
            <a:ext cx="7560000" cy="504029"/>
          </a:xfrm>
          <a:prstGeom prst="rect">
            <a:avLst/>
          </a:prstGeom>
        </p:spPr>
        <p:txBody>
          <a:bodyPr lIns="67355" tIns="33677" rIns="67355" bIns="33677" anchor="ctr">
            <a:spAutoFit/>
          </a:bodyPr>
          <a:lstStyle>
            <a:lvl1pPr marL="0" indent="0" algn="ctr">
              <a:buNone/>
              <a:defRPr sz="2000" b="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Box 10"/>
          <p:cNvSpPr txBox="1">
            <a:spLocks noChangeArrowheads="1"/>
          </p:cNvSpPr>
          <p:nvPr userDrawn="1"/>
        </p:nvSpPr>
        <p:spPr bwMode="auto">
          <a:xfrm>
            <a:off x="1571788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CFF39DB-9F3B-AE43-AEB3-A7C659109FE1}" type="datetime5">
              <a:rPr lang="en-US" smtClean="0"/>
              <a:pPr/>
              <a:t>18-Mar-26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884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46757" y="350499"/>
            <a:ext cx="7560000" cy="646331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03579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299200"/>
            <a:ext cx="1027981" cy="41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46757" y="1105167"/>
            <a:ext cx="7560000" cy="504029"/>
          </a:xfrm>
          <a:prstGeom prst="rect">
            <a:avLst/>
          </a:prstGeom>
        </p:spPr>
        <p:txBody>
          <a:bodyPr lIns="67355" tIns="33677" rIns="67355" bIns="33677" anchor="ctr">
            <a:spAutoFit/>
          </a:bodyPr>
          <a:lstStyle>
            <a:lvl1pPr marL="0" indent="0" algn="ctr">
              <a:buNone/>
              <a:defRPr sz="2000" b="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1571788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sp>
        <p:nvSpPr>
          <p:cNvPr id="20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741019" y="2146562"/>
            <a:ext cx="3785738" cy="3600000"/>
          </a:xfrm>
        </p:spPr>
        <p:txBody>
          <a:bodyPr rtlCol="0">
            <a:normAutofit/>
          </a:bodyPr>
          <a:lstStyle>
            <a:lvl1pPr marL="0" indent="0">
              <a:buNone/>
              <a:defRPr sz="3199">
                <a:latin typeface="Calibri Light"/>
                <a:cs typeface="Calibri Light"/>
              </a:defRPr>
            </a:lvl1pPr>
          </a:lstStyle>
          <a:p>
            <a:pPr lvl="0"/>
            <a:endParaRPr lang="id-ID" noProof="0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717258" y="2146562"/>
            <a:ext cx="3589500" cy="1018669"/>
          </a:xfrm>
          <a:prstGeom prst="rect">
            <a:avLst/>
          </a:prstGeom>
        </p:spPr>
        <p:txBody>
          <a:bodyPr lIns="67355" tIns="33677" rIns="67355" bIns="33677">
            <a:normAutofit/>
          </a:bodyPr>
          <a:lstStyle>
            <a:lvl1pPr marL="0" indent="0" algn="l">
              <a:buNone/>
              <a:defRPr sz="2800" b="1" i="0">
                <a:solidFill>
                  <a:srgbClr val="041B3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17257" y="3165231"/>
            <a:ext cx="3589500" cy="258133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200"/>
            </a:lvl1pPr>
            <a:lvl2pPr marL="457200" indent="0">
              <a:lnSpc>
                <a:spcPct val="100000"/>
              </a:lnSpc>
              <a:buNone/>
              <a:defRPr/>
            </a:lvl2pPr>
            <a:lvl3pPr marL="914400" indent="0">
              <a:lnSpc>
                <a:spcPct val="100000"/>
              </a:lnSpc>
              <a:buNone/>
              <a:defRPr/>
            </a:lvl3pPr>
            <a:lvl4pPr marL="1371600" indent="0">
              <a:lnSpc>
                <a:spcPct val="100000"/>
              </a:lnSpc>
              <a:buNone/>
              <a:defRPr/>
            </a:lvl4pPr>
            <a:lvl5pPr marL="18288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80F7101-BA80-C549-9511-34B052607460}" type="datetime5">
              <a:rPr lang="en-US" smtClean="0"/>
              <a:pPr/>
              <a:t>18-Mar-26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2" descr="Krug PLAVI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460033" y="6286520"/>
            <a:ext cx="432048" cy="421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ooter Placeholder 7"/>
          <p:cNvSpPr txBox="1">
            <a:spLocks/>
          </p:cNvSpPr>
          <p:nvPr userDrawn="1"/>
        </p:nvSpPr>
        <p:spPr>
          <a:xfrm>
            <a:off x="2845901" y="6303461"/>
            <a:ext cx="2067844" cy="41261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University of Belgrade – </a:t>
            </a:r>
            <a:endParaRPr kumimoji="0" lang="sr-Latn-RS" sz="7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Faculty of Transport and Traffic Engineering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3579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135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6756" y="1681163"/>
            <a:ext cx="3594263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6756" y="2505075"/>
            <a:ext cx="3594263" cy="3262679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677607" cy="82391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677607" cy="3262679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746757" y="417881"/>
            <a:ext cx="7560000" cy="511567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03579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299200"/>
            <a:ext cx="1027981" cy="41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 userDrawn="1"/>
        </p:nvSpPr>
        <p:spPr bwMode="auto">
          <a:xfrm>
            <a:off x="1571788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8D857-21BC-2B4E-BF66-3FA66604BE74}" type="datetime5">
              <a:rPr lang="en-US" smtClean="0"/>
              <a:pPr/>
              <a:t>18-Mar-26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707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46757" y="417881"/>
            <a:ext cx="7560000" cy="511567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03579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46757" y="2180492"/>
            <a:ext cx="7560000" cy="3734058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  <a:lvl2pPr marL="800100" indent="-342900">
              <a:buFont typeface="Arial" charset="0"/>
              <a:buChar char="•"/>
              <a:defRPr/>
            </a:lvl2pPr>
            <a:lvl3pPr marL="1257300" indent="-342900">
              <a:buFont typeface="Courier New" charset="0"/>
              <a:buChar char="o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lphaLcPeriod"/>
              <a:defRPr/>
            </a:lvl5pPr>
          </a:lstStyle>
          <a:p>
            <a:pPr lvl="0"/>
            <a:endParaRPr lang="en-US" dirty="0"/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299200"/>
            <a:ext cx="1027981" cy="41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746757" y="1105167"/>
            <a:ext cx="7560000" cy="504029"/>
          </a:xfrm>
          <a:prstGeom prst="rect">
            <a:avLst/>
          </a:prstGeom>
        </p:spPr>
        <p:txBody>
          <a:bodyPr lIns="67355" tIns="33677" rIns="67355" bIns="33677" anchor="ctr">
            <a:spAutoFit/>
          </a:bodyPr>
          <a:lstStyle>
            <a:lvl1pPr marL="0" indent="0" algn="ctr">
              <a:buNone/>
              <a:defRPr sz="2000" b="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Box 10"/>
          <p:cNvSpPr txBox="1">
            <a:spLocks noChangeArrowheads="1"/>
          </p:cNvSpPr>
          <p:nvPr userDrawn="1"/>
        </p:nvSpPr>
        <p:spPr bwMode="auto">
          <a:xfrm>
            <a:off x="1571788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E7ED2EF-F01F-2B43-A708-913645EFB585}" type="datetime5">
              <a:rPr lang="en-US" smtClean="0"/>
              <a:pPr/>
              <a:t>18-Mar-26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681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46756" y="1681163"/>
            <a:ext cx="3594263" cy="408659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681163"/>
            <a:ext cx="3677607" cy="408659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746757" y="417881"/>
            <a:ext cx="7560000" cy="511567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03579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299200"/>
            <a:ext cx="1027981" cy="41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 userDrawn="1"/>
        </p:nvSpPr>
        <p:spPr bwMode="auto">
          <a:xfrm>
            <a:off x="1571788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D5EC3-A71C-3449-93BB-9B73E4EBC12E}" type="datetime5">
              <a:rPr lang="en-US" smtClean="0"/>
              <a:pPr/>
              <a:t>18-Mar-26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329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65447" y="4877261"/>
            <a:ext cx="3402107" cy="908077"/>
          </a:xfrm>
        </p:spPr>
        <p:txBody>
          <a:bodyPr>
            <a:normAutofit/>
          </a:bodyPr>
          <a:lstStyle>
            <a:lvl1pPr marL="6350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1500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1pPr>
            <a:lvl2pPr marL="355607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2pPr>
            <a:lvl3pPr marL="719151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3pPr>
            <a:lvl4pPr marL="1082692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4pPr>
            <a:lvl5pPr marL="1433538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GB" sz="2701" dirty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765449" y="4311892"/>
            <a:ext cx="3402107" cy="356373"/>
          </a:xfrm>
          <a:prstGeom prst="rect">
            <a:avLst/>
          </a:prstGeom>
        </p:spPr>
        <p:txBody>
          <a:bodyPr lIns="67355" tIns="33677" rIns="67355" bIns="33677">
            <a:normAutofit/>
          </a:bodyPr>
          <a:lstStyle>
            <a:lvl1pPr marL="0" indent="0" algn="ctr">
              <a:buNone/>
              <a:defRPr sz="1500" b="1" i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7"/>
          </p:nvPr>
        </p:nvSpPr>
        <p:spPr>
          <a:xfrm>
            <a:off x="765447" y="1553768"/>
            <a:ext cx="3402107" cy="2549128"/>
          </a:xfrm>
        </p:spPr>
        <p:txBody>
          <a:bodyPr/>
          <a:lstStyle>
            <a:lvl1pPr marL="6350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1pPr>
            <a:lvl2pPr marL="355607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2pPr>
            <a:lvl3pPr marL="719151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3pPr>
            <a:lvl4pPr marL="1082692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4pPr>
            <a:lvl5pPr marL="1433538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GB" sz="2701" dirty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746757" y="417881"/>
            <a:ext cx="7560000" cy="511567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rgbClr val="03579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299200"/>
            <a:ext cx="1027981" cy="41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>
            <a:spLocks noChangeArrowheads="1"/>
          </p:cNvSpPr>
          <p:nvPr userDrawn="1"/>
        </p:nvSpPr>
        <p:spPr bwMode="auto">
          <a:xfrm>
            <a:off x="1571788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8"/>
          </p:nvPr>
        </p:nvSpPr>
        <p:spPr>
          <a:xfrm>
            <a:off x="4915416" y="4877261"/>
            <a:ext cx="3402107" cy="908077"/>
          </a:xfrm>
        </p:spPr>
        <p:txBody>
          <a:bodyPr>
            <a:normAutofit/>
          </a:bodyPr>
          <a:lstStyle>
            <a:lvl1pPr marL="6350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1500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1pPr>
            <a:lvl2pPr marL="355607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2pPr>
            <a:lvl3pPr marL="719151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3pPr>
            <a:lvl4pPr marL="1082692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4pPr>
            <a:lvl5pPr marL="1433538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GB" sz="2701" dirty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915418" y="4311892"/>
            <a:ext cx="3402107" cy="356373"/>
          </a:xfrm>
          <a:prstGeom prst="rect">
            <a:avLst/>
          </a:prstGeom>
        </p:spPr>
        <p:txBody>
          <a:bodyPr lIns="67355" tIns="33677" rIns="67355" bIns="33677">
            <a:normAutofit/>
          </a:bodyPr>
          <a:lstStyle>
            <a:lvl1pPr marL="0" indent="0" algn="ctr">
              <a:buNone/>
              <a:defRPr sz="1500" b="1" i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20"/>
          </p:nvPr>
        </p:nvSpPr>
        <p:spPr>
          <a:xfrm>
            <a:off x="4915416" y="1553768"/>
            <a:ext cx="3402107" cy="2549128"/>
          </a:xfrm>
        </p:spPr>
        <p:txBody>
          <a:bodyPr/>
          <a:lstStyle>
            <a:lvl1pPr marL="6350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1pPr>
            <a:lvl2pPr marL="355607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2pPr>
            <a:lvl3pPr marL="719151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3pPr>
            <a:lvl4pPr marL="1082692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US" sz="2701" dirty="0" smtClean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4pPr>
            <a:lvl5pPr marL="1433538" indent="0" algn="ct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BCCF2F"/>
              </a:buClr>
              <a:buFont typeface="Arial" pitchFamily="34" charset="0"/>
              <a:buNone/>
              <a:defRPr lang="en-GB" sz="2701" dirty="0">
                <a:solidFill>
                  <a:srgbClr val="041B31"/>
                </a:solidFill>
                <a:latin typeface="Calibri" charset="0"/>
                <a:ea typeface="Calibri" charset="0"/>
                <a:cs typeface="Calibri" charset="0"/>
                <a:sym typeface="Helvetica" pitchFamily="-1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DA0E2CA0-F3D8-054D-960A-F6F1BD6A7C52}" type="datetime5">
              <a:rPr lang="en-US" smtClean="0"/>
              <a:pPr/>
              <a:t>18-Mar-26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254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000" y="365127"/>
            <a:ext cx="7560000" cy="496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 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000" y="1825625"/>
            <a:ext cx="7560000" cy="408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94653" y="6299200"/>
            <a:ext cx="692088" cy="4168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3579B"/>
                </a:solidFill>
              </a:defRPr>
            </a:lvl1pPr>
          </a:lstStyle>
          <a:p>
            <a:fld id="{A8232B7E-4CC2-D844-B5E1-379F6F64DBED}" type="datetime5">
              <a:rPr lang="en-US" smtClean="0"/>
              <a:pPr/>
              <a:t>18-Mar-26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13853" y="6303461"/>
            <a:ext cx="2289885" cy="4126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3579B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6530" y="365127"/>
            <a:ext cx="396000" cy="4450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3579B"/>
                </a:solidFill>
              </a:defRPr>
            </a:lvl1pPr>
          </a:lstStyle>
          <a:p>
            <a:fld id="{F717DA96-AA4F-5D44-92EC-608885C0EB9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>
            <a:spLocks noChangeAspect="1"/>
          </p:cNvSpPr>
          <p:nvPr userDrawn="1"/>
        </p:nvSpPr>
        <p:spPr>
          <a:xfrm>
            <a:off x="8506530" y="413365"/>
            <a:ext cx="396000" cy="396819"/>
          </a:xfrm>
          <a:prstGeom prst="ellipse">
            <a:avLst/>
          </a:prstGeom>
          <a:noFill/>
          <a:ln w="19050">
            <a:solidFill>
              <a:srgbClr val="0357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512" dirty="0">
              <a:solidFill>
                <a:srgbClr val="FFFFFF"/>
              </a:solidFill>
              <a:latin typeface="Calibri Light" charset="0"/>
              <a:ea typeface="MS PGothic" pitchFamily="34" charset="-128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 userDrawn="1"/>
        </p:nvSpPr>
        <p:spPr bwMode="auto">
          <a:xfrm>
            <a:off x="1571788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pic>
        <p:nvPicPr>
          <p:cNvPr id="9" name="Picture 8"/>
          <p:cNvPicPr>
            <a:picLocks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600" y="6453624"/>
            <a:ext cx="3416400" cy="6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299200"/>
            <a:ext cx="1027981" cy="41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/>
          <p:cNvSpPr txBox="1">
            <a:spLocks noChangeArrowheads="1"/>
          </p:cNvSpPr>
          <p:nvPr userDrawn="1"/>
        </p:nvSpPr>
        <p:spPr bwMode="auto">
          <a:xfrm>
            <a:off x="2283240" y="6359035"/>
            <a:ext cx="1848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5pPr>
            <a:lvl6pPr marL="25146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6pPr>
            <a:lvl7pPr marL="29718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7pPr>
            <a:lvl8pPr marL="34290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8pPr>
            <a:lvl9pPr marL="3886200" indent="-228600" defTabSz="18272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id-ID" sz="1100" dirty="0">
                <a:solidFill>
                  <a:srgbClr val="03579B"/>
                </a:solidFill>
                <a:latin typeface="Calibri Light" pitchFamily="34" charset="0"/>
              </a:rPr>
              <a:t>|</a:t>
            </a:r>
          </a:p>
        </p:txBody>
      </p:sp>
      <p:grpSp>
        <p:nvGrpSpPr>
          <p:cNvPr id="19" name="Group 12"/>
          <p:cNvGrpSpPr>
            <a:grpSpLocks/>
          </p:cNvGrpSpPr>
          <p:nvPr userDrawn="1"/>
        </p:nvGrpSpPr>
        <p:grpSpPr bwMode="auto">
          <a:xfrm>
            <a:off x="4341019" y="995536"/>
            <a:ext cx="461963" cy="88900"/>
            <a:chOff x="11125200" y="1888690"/>
            <a:chExt cx="923925" cy="178594"/>
          </a:xfrm>
        </p:grpSpPr>
        <p:pic>
          <p:nvPicPr>
            <p:cNvPr id="20" name="Picture 18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5200" y="1888690"/>
              <a:ext cx="171450" cy="178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1" name="Picture 18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96675" y="1888690"/>
              <a:ext cx="171450" cy="178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2" name="Picture 18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7675" y="1888690"/>
              <a:ext cx="171450" cy="178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05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  <p:sldLayoutId id="2147483664" r:id="rId5"/>
    <p:sldLayoutId id="2147483665" r:id="rId6"/>
    <p:sldLayoutId id="2147483673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4" r:id="rId14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3579B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36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indent="0" algn="l" defTabSz="914400" rtl="0" eaLnBrk="1" latinLnBrk="0" hangingPunct="1">
        <a:lnSpc>
          <a:spcPts val="336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ts val="336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ts val="336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ts val="336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astava.sf.bg.ac.rs/course/view.php?id=312" TargetMode="External"/><Relationship Id="rId2" Type="http://schemas.openxmlformats.org/officeDocument/2006/relationships/hyperlink" Target="https://nastava.sf.bg.ac.rs/course/index.php?categoryid=3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26" Type="http://schemas.openxmlformats.org/officeDocument/2006/relationships/image" Target="../media/image48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34" Type="http://schemas.openxmlformats.org/officeDocument/2006/relationships/image" Target="../media/image56.png"/><Relationship Id="rId7" Type="http://schemas.openxmlformats.org/officeDocument/2006/relationships/image" Target="../media/image29.png"/><Relationship Id="rId12" Type="http://schemas.openxmlformats.org/officeDocument/2006/relationships/image" Target="../media/image34.tiff"/><Relationship Id="rId17" Type="http://schemas.openxmlformats.org/officeDocument/2006/relationships/image" Target="../media/image39.jpeg"/><Relationship Id="rId25" Type="http://schemas.openxmlformats.org/officeDocument/2006/relationships/image" Target="../media/image47.jpeg"/><Relationship Id="rId33" Type="http://schemas.openxmlformats.org/officeDocument/2006/relationships/image" Target="../media/image55.png"/><Relationship Id="rId2" Type="http://schemas.openxmlformats.org/officeDocument/2006/relationships/image" Target="../media/image14.png"/><Relationship Id="rId16" Type="http://schemas.openxmlformats.org/officeDocument/2006/relationships/image" Target="../media/image38.png"/><Relationship Id="rId20" Type="http://schemas.openxmlformats.org/officeDocument/2006/relationships/image" Target="../media/image42.jpe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24" Type="http://schemas.openxmlformats.org/officeDocument/2006/relationships/image" Target="../media/image46.jpeg"/><Relationship Id="rId32" Type="http://schemas.openxmlformats.org/officeDocument/2006/relationships/image" Target="../media/image54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jpeg"/><Relationship Id="rId28" Type="http://schemas.openxmlformats.org/officeDocument/2006/relationships/image" Target="../media/image50.jpeg"/><Relationship Id="rId10" Type="http://schemas.openxmlformats.org/officeDocument/2006/relationships/image" Target="../media/image32.jpeg"/><Relationship Id="rId19" Type="http://schemas.openxmlformats.org/officeDocument/2006/relationships/image" Target="../media/image41.png"/><Relationship Id="rId31" Type="http://schemas.openxmlformats.org/officeDocument/2006/relationships/image" Target="../media/image53.emf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gif"/><Relationship Id="rId22" Type="http://schemas.openxmlformats.org/officeDocument/2006/relationships/image" Target="../media/image44.png"/><Relationship Id="rId27" Type="http://schemas.openxmlformats.org/officeDocument/2006/relationships/image" Target="../media/image49.jpeg"/><Relationship Id="rId30" Type="http://schemas.openxmlformats.org/officeDocument/2006/relationships/image" Target="../media/image52.png"/><Relationship Id="rId8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-144463"/>
            <a:ext cx="9144000" cy="6157585"/>
            <a:chOff x="0" y="-144463"/>
            <a:chExt cx="9144000" cy="6157585"/>
          </a:xfrm>
        </p:grpSpPr>
        <p:sp>
          <p:nvSpPr>
            <p:cNvPr id="19458" name="AutoShape 2" descr="Image result for truck pictogram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" name="Picture 7" descr="189972-SMPE-02-028261-original-144965747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52900"/>
              <a:ext cx="4729017" cy="5290572"/>
            </a:xfrm>
            <a:prstGeom prst="rect">
              <a:avLst/>
            </a:prstGeom>
            <a:ln w="19050">
              <a:noFill/>
            </a:ln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0" y="5688419"/>
              <a:ext cx="1988288" cy="0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308758" y="2327564"/>
              <a:ext cx="4001985" cy="16862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369184" y="4334494"/>
              <a:ext cx="1431292" cy="4275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itle 1"/>
            <p:cNvSpPr txBox="1">
              <a:spLocks/>
            </p:cNvSpPr>
            <p:nvPr/>
          </p:nvSpPr>
          <p:spPr>
            <a:xfrm>
              <a:off x="1548053" y="2541324"/>
              <a:ext cx="2673061" cy="581892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67355" tIns="33677" rIns="67355" bIns="33677" rtlCol="0" anchor="ctr">
              <a:noAutofit/>
            </a:bodyPr>
            <a:lstStyle/>
            <a:p>
              <a:pPr>
                <a:defRPr/>
              </a:pPr>
              <a:r>
                <a:rPr lang="sr-Latn-RS" sz="3600" b="1" dirty="0">
                  <a:solidFill>
                    <a:srgbClr val="FF0000"/>
                  </a:solidFill>
                </a:rPr>
                <a:t>K</a:t>
              </a:r>
              <a:r>
                <a:rPr lang="sr-Latn-RS" sz="3600" dirty="0">
                  <a:solidFill>
                    <a:srgbClr val="03579B"/>
                  </a:solidFill>
                </a:rPr>
                <a:t>atedra za</a:t>
              </a:r>
            </a:p>
          </p:txBody>
        </p:sp>
        <p:sp>
          <p:nvSpPr>
            <p:cNvPr id="32" name="Title 1"/>
            <p:cNvSpPr txBox="1">
              <a:spLocks/>
            </p:cNvSpPr>
            <p:nvPr/>
          </p:nvSpPr>
          <p:spPr>
            <a:xfrm>
              <a:off x="2385583" y="3241519"/>
              <a:ext cx="2673061" cy="581892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67355" tIns="33677" rIns="67355" bIns="33677" rtlCol="0" anchor="ctr">
              <a:noAutofit/>
            </a:bodyPr>
            <a:lstStyle/>
            <a:p>
              <a:pPr>
                <a:defRPr/>
              </a:pPr>
              <a:r>
                <a:rPr lang="sr-Latn-RS" sz="3600" b="1" dirty="0">
                  <a:solidFill>
                    <a:srgbClr val="FF0000"/>
                  </a:solidFill>
                </a:rPr>
                <a:t>D</a:t>
              </a:r>
              <a:r>
                <a:rPr lang="sr-Latn-RS" sz="3600" dirty="0">
                  <a:solidFill>
                    <a:srgbClr val="03579B"/>
                  </a:solidFill>
                </a:rPr>
                <a:t>rumski i</a:t>
              </a:r>
            </a:p>
          </p:txBody>
        </p:sp>
        <p:sp>
          <p:nvSpPr>
            <p:cNvPr id="33" name="Title 1"/>
            <p:cNvSpPr txBox="1">
              <a:spLocks/>
            </p:cNvSpPr>
            <p:nvPr/>
          </p:nvSpPr>
          <p:spPr>
            <a:xfrm>
              <a:off x="3282632" y="3865746"/>
              <a:ext cx="2673061" cy="581892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67355" tIns="33677" rIns="67355" bIns="33677" rtlCol="0" anchor="ctr">
              <a:noAutofit/>
            </a:bodyPr>
            <a:lstStyle/>
            <a:p>
              <a:pPr>
                <a:defRPr/>
              </a:pPr>
              <a:r>
                <a:rPr lang="sr-Latn-RS" sz="3600" b="1" dirty="0">
                  <a:solidFill>
                    <a:srgbClr val="FF0000"/>
                  </a:solidFill>
                </a:rPr>
                <a:t>G</a:t>
              </a:r>
              <a:r>
                <a:rPr lang="sr-Latn-RS" sz="3600" dirty="0">
                  <a:solidFill>
                    <a:srgbClr val="03579B"/>
                  </a:solidFill>
                </a:rPr>
                <a:t>radski</a:t>
              </a: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>
              <a:off x="5752485" y="5211311"/>
              <a:ext cx="7352" cy="801809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3096358" y="5226831"/>
              <a:ext cx="2673061" cy="2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 descr="trolleybus160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687" y="442048"/>
              <a:ext cx="621753" cy="621753"/>
            </a:xfrm>
            <a:prstGeom prst="rect">
              <a:avLst/>
            </a:prstGeom>
          </p:spPr>
        </p:pic>
        <p:pic>
          <p:nvPicPr>
            <p:cNvPr id="21" name="Picture 20" descr="SF-LOGO-PNG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734" y="2541324"/>
              <a:ext cx="1219200" cy="1219200"/>
            </a:xfrm>
            <a:prstGeom prst="rect">
              <a:avLst/>
            </a:prstGeom>
          </p:spPr>
        </p:pic>
        <p:sp>
          <p:nvSpPr>
            <p:cNvPr id="22" name="Title 1"/>
            <p:cNvSpPr txBox="1">
              <a:spLocks/>
            </p:cNvSpPr>
            <p:nvPr/>
          </p:nvSpPr>
          <p:spPr>
            <a:xfrm>
              <a:off x="3934374" y="4564196"/>
              <a:ext cx="2673061" cy="581892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lIns="67355" tIns="33677" rIns="67355" bIns="33677" rtlCol="0" anchor="ctr">
              <a:noAutofit/>
            </a:bodyPr>
            <a:lstStyle/>
            <a:p>
              <a:pPr>
                <a:defRPr/>
              </a:pPr>
              <a:r>
                <a:rPr lang="sr-Latn-RS" sz="3600" b="1" dirty="0">
                  <a:solidFill>
                    <a:srgbClr val="FF0000"/>
                  </a:solidFill>
                </a:rPr>
                <a:t>T</a:t>
              </a:r>
              <a:r>
                <a:rPr lang="sr-Latn-RS" sz="3600" dirty="0">
                  <a:solidFill>
                    <a:srgbClr val="03579B"/>
                  </a:solidFill>
                </a:rPr>
                <a:t>ransport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5752485" y="6013122"/>
              <a:ext cx="3391515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>
              <a:off x="533400" y="1438275"/>
              <a:ext cx="438150" cy="0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371934" y="744279"/>
              <a:ext cx="475916" cy="8646"/>
            </a:xfrm>
            <a:prstGeom prst="line">
              <a:avLst/>
            </a:prstGeom>
            <a:ln w="1905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 descr="images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24337" y="2447065"/>
              <a:ext cx="742826" cy="742826"/>
            </a:xfrm>
            <a:prstGeom prst="rect">
              <a:avLst/>
            </a:prstGeom>
          </p:spPr>
        </p:pic>
        <p:pic>
          <p:nvPicPr>
            <p:cNvPr id="23" name="Picture 20" descr="Untitled-1.png"/>
            <p:cNvPicPr>
              <a:picLocks noChangeAspect="1"/>
            </p:cNvPicPr>
            <p:nvPr/>
          </p:nvPicPr>
          <p:blipFill>
            <a:blip r:embed="rId6"/>
            <a:srcRect b="42351"/>
            <a:stretch>
              <a:fillRect/>
            </a:stretch>
          </p:blipFill>
          <p:spPr bwMode="auto">
            <a:xfrm>
              <a:off x="4039150" y="0"/>
              <a:ext cx="5104850" cy="1035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385498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3515096" y="159534"/>
            <a:ext cx="0" cy="957086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451875" y="1250411"/>
            <a:ext cx="5607460" cy="506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Clr>
                <a:srgbClr val="FF3300"/>
              </a:buClr>
            </a:pPr>
            <a:r>
              <a:rPr lang="en-US" sz="1700" b="1" dirty="0" err="1">
                <a:solidFill>
                  <a:schemeClr val="accent2">
                    <a:lumMod val="75000"/>
                  </a:schemeClr>
                </a:solidFill>
              </a:rPr>
              <a:t>Cilj</a:t>
            </a:r>
            <a:r>
              <a:rPr lang="en-US" sz="17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700" b="1" dirty="0" err="1">
                <a:solidFill>
                  <a:schemeClr val="accent2">
                    <a:lumMod val="75000"/>
                  </a:schemeClr>
                </a:solidFill>
              </a:rPr>
              <a:t>predmeta</a:t>
            </a:r>
            <a:r>
              <a:rPr lang="en-US" sz="1700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1700" b="1" dirty="0" err="1">
                <a:solidFill>
                  <a:srgbClr val="FF0000"/>
                </a:solidFill>
              </a:rPr>
              <a:t>Ovladavanje</a:t>
            </a:r>
            <a:r>
              <a:rPr lang="en-US" sz="1700" b="1" dirty="0">
                <a:solidFill>
                  <a:srgbClr val="FF0000"/>
                </a:solidFill>
              </a:rPr>
              <a:t> </a:t>
            </a:r>
            <a:r>
              <a:rPr lang="en-US" sz="1700" b="1" dirty="0" err="1">
                <a:solidFill>
                  <a:srgbClr val="FF0000"/>
                </a:solidFill>
              </a:rPr>
              <a:t>najnovijim</a:t>
            </a:r>
            <a:r>
              <a:rPr lang="en-US" sz="1700" b="1" dirty="0">
                <a:solidFill>
                  <a:srgbClr val="FF0000"/>
                </a:solidFill>
              </a:rPr>
              <a:t> </a:t>
            </a:r>
            <a:r>
              <a:rPr lang="en-US" sz="1700" b="1" dirty="0" err="1">
                <a:solidFill>
                  <a:srgbClr val="FF0000"/>
                </a:solidFill>
              </a:rPr>
              <a:t>teorijskim</a:t>
            </a:r>
            <a:r>
              <a:rPr lang="en-US" sz="1700" b="1" dirty="0">
                <a:solidFill>
                  <a:srgbClr val="FF0000"/>
                </a:solidFill>
              </a:rPr>
              <a:t> </a:t>
            </a:r>
            <a:r>
              <a:rPr lang="en-US" sz="1700" b="1" dirty="0" err="1">
                <a:solidFill>
                  <a:srgbClr val="FF0000"/>
                </a:solidFill>
              </a:rPr>
              <a:t>i</a:t>
            </a:r>
            <a:r>
              <a:rPr lang="en-US" sz="1700" b="1" dirty="0">
                <a:solidFill>
                  <a:srgbClr val="FF0000"/>
                </a:solidFill>
              </a:rPr>
              <a:t> </a:t>
            </a:r>
            <a:r>
              <a:rPr lang="en-US" sz="1700" b="1" dirty="0" err="1">
                <a:solidFill>
                  <a:srgbClr val="FF0000"/>
                </a:solidFill>
              </a:rPr>
              <a:t>praktičnim</a:t>
            </a:r>
            <a:r>
              <a:rPr lang="en-US" sz="1700" b="1" dirty="0">
                <a:solidFill>
                  <a:srgbClr val="FF0000"/>
                </a:solidFill>
              </a:rPr>
              <a:t> </a:t>
            </a:r>
            <a:r>
              <a:rPr lang="en-US" sz="1700" b="1" dirty="0" err="1">
                <a:solidFill>
                  <a:srgbClr val="FF0000"/>
                </a:solidFill>
              </a:rPr>
              <a:t>znanjima</a:t>
            </a:r>
            <a:r>
              <a:rPr lang="en-US" sz="1700" b="1" dirty="0">
                <a:solidFill>
                  <a:srgbClr val="FF0000"/>
                </a:solidFill>
              </a:rPr>
              <a:t>, </a:t>
            </a:r>
            <a:r>
              <a:rPr lang="en-US" sz="1700" b="1" dirty="0" err="1">
                <a:solidFill>
                  <a:srgbClr val="FF0000"/>
                </a:solidFill>
              </a:rPr>
              <a:t>metodama</a:t>
            </a:r>
            <a:r>
              <a:rPr lang="en-US" sz="1700" b="1" dirty="0">
                <a:solidFill>
                  <a:srgbClr val="FF0000"/>
                </a:solidFill>
              </a:rPr>
              <a:t> </a:t>
            </a:r>
            <a:r>
              <a:rPr lang="en-US" sz="1700" b="1" dirty="0" err="1">
                <a:solidFill>
                  <a:srgbClr val="FF0000"/>
                </a:solidFill>
              </a:rPr>
              <a:t>i</a:t>
            </a:r>
            <a:r>
              <a:rPr lang="en-US" sz="1700" b="1" dirty="0">
                <a:solidFill>
                  <a:srgbClr val="FF0000"/>
                </a:solidFill>
              </a:rPr>
              <a:t> </a:t>
            </a:r>
            <a:r>
              <a:rPr lang="en-US" sz="1700" b="1" dirty="0" err="1">
                <a:solidFill>
                  <a:srgbClr val="FF0000"/>
                </a:solidFill>
              </a:rPr>
              <a:t>modelima</a:t>
            </a:r>
            <a:r>
              <a:rPr lang="en-US" sz="1700" b="1" dirty="0">
                <a:solidFill>
                  <a:srgbClr val="FF0000"/>
                </a:solidFill>
              </a:rPr>
              <a:t> o </a:t>
            </a:r>
            <a:r>
              <a:rPr lang="en-US" sz="1700" b="1" dirty="0" err="1">
                <a:solidFill>
                  <a:srgbClr val="FF0000"/>
                </a:solidFill>
              </a:rPr>
              <a:t>tehnologiji</a:t>
            </a:r>
            <a:r>
              <a:rPr lang="en-US" sz="1700" b="1" dirty="0">
                <a:solidFill>
                  <a:srgbClr val="FF0000"/>
                </a:solidFill>
              </a:rPr>
              <a:t>, </a:t>
            </a:r>
            <a:r>
              <a:rPr lang="en-US" sz="1700" b="1" dirty="0" err="1">
                <a:solidFill>
                  <a:srgbClr val="FF0000"/>
                </a:solidFill>
              </a:rPr>
              <a:t>funkcionisanju</a:t>
            </a:r>
            <a:r>
              <a:rPr lang="en-US" sz="1700" b="1" dirty="0">
                <a:solidFill>
                  <a:srgbClr val="FF0000"/>
                </a:solidFill>
              </a:rPr>
              <a:t>, </a:t>
            </a:r>
            <a:r>
              <a:rPr lang="en-US" sz="1700" b="1" dirty="0" err="1">
                <a:solidFill>
                  <a:srgbClr val="FF0000"/>
                </a:solidFill>
              </a:rPr>
              <a:t>organizaciji</a:t>
            </a:r>
            <a:r>
              <a:rPr lang="en-US" sz="1700" b="1" dirty="0">
                <a:solidFill>
                  <a:srgbClr val="FF0000"/>
                </a:solidFill>
              </a:rPr>
              <a:t> </a:t>
            </a:r>
            <a:r>
              <a:rPr lang="en-US" sz="1700" b="1" dirty="0" err="1">
                <a:solidFill>
                  <a:srgbClr val="FF0000"/>
                </a:solidFill>
              </a:rPr>
              <a:t>i</a:t>
            </a:r>
            <a:r>
              <a:rPr lang="en-US" sz="1700" b="1" dirty="0">
                <a:solidFill>
                  <a:srgbClr val="FF0000"/>
                </a:solidFill>
              </a:rPr>
              <a:t> </a:t>
            </a:r>
            <a:r>
              <a:rPr lang="en-US" sz="1700" b="1" dirty="0" err="1">
                <a:solidFill>
                  <a:srgbClr val="FF0000"/>
                </a:solidFill>
              </a:rPr>
              <a:t>upravljanju</a:t>
            </a:r>
            <a:r>
              <a:rPr lang="en-US" sz="1700" b="1" dirty="0">
                <a:solidFill>
                  <a:srgbClr val="FF0000"/>
                </a:solidFill>
              </a:rPr>
              <a:t> </a:t>
            </a:r>
            <a:r>
              <a:rPr lang="en-US" sz="1700" b="1" dirty="0" err="1">
                <a:solidFill>
                  <a:srgbClr val="FF0000"/>
                </a:solidFill>
              </a:rPr>
              <a:t>sistemima</a:t>
            </a:r>
            <a:r>
              <a:rPr lang="en-US" sz="1700" b="1" dirty="0">
                <a:solidFill>
                  <a:srgbClr val="FF0000"/>
                </a:solidFill>
              </a:rPr>
              <a:t> </a:t>
            </a:r>
            <a:r>
              <a:rPr lang="en-US" sz="1700" b="1" dirty="0" err="1">
                <a:solidFill>
                  <a:srgbClr val="FF0000"/>
                </a:solidFill>
              </a:rPr>
              <a:t>drumskog</a:t>
            </a:r>
            <a:r>
              <a:rPr lang="en-US" sz="1700" b="1" dirty="0">
                <a:solidFill>
                  <a:srgbClr val="FF0000"/>
                </a:solidFill>
              </a:rPr>
              <a:t> </a:t>
            </a:r>
            <a:r>
              <a:rPr lang="en-US" sz="1700" b="1" dirty="0" err="1">
                <a:solidFill>
                  <a:srgbClr val="FF0000"/>
                </a:solidFill>
              </a:rPr>
              <a:t>linijskog</a:t>
            </a:r>
            <a:r>
              <a:rPr lang="en-US" sz="1700" b="1" dirty="0">
                <a:solidFill>
                  <a:srgbClr val="FF0000"/>
                </a:solidFill>
              </a:rPr>
              <a:t> </a:t>
            </a:r>
            <a:r>
              <a:rPr lang="en-US" sz="1700" b="1" dirty="0" err="1">
                <a:solidFill>
                  <a:srgbClr val="FF0000"/>
                </a:solidFill>
              </a:rPr>
              <a:t>transporta</a:t>
            </a:r>
            <a:r>
              <a:rPr lang="en-US" sz="1700" b="1" dirty="0">
                <a:solidFill>
                  <a:srgbClr val="FF0000"/>
                </a:solidFill>
              </a:rPr>
              <a:t>.</a:t>
            </a:r>
            <a:endParaRPr lang="sr-Latn-RS" sz="1700" b="1" dirty="0">
              <a:solidFill>
                <a:srgbClr val="FF0000"/>
              </a:solidFill>
            </a:endParaRPr>
          </a:p>
          <a:p>
            <a:pPr algn="just">
              <a:buClr>
                <a:srgbClr val="FF3300"/>
              </a:buClr>
            </a:pPr>
            <a:endParaRPr lang="sr-Latn-RS" sz="17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tabLst>
                <a:tab pos="0" algn="l"/>
              </a:tabLst>
            </a:pPr>
            <a:r>
              <a:rPr lang="en-US" sz="1700" b="1" dirty="0" err="1">
                <a:solidFill>
                  <a:schemeClr val="accent2">
                    <a:lumMod val="75000"/>
                  </a:schemeClr>
                </a:solidFill>
              </a:rPr>
              <a:t>Teorijska</a:t>
            </a:r>
            <a:r>
              <a:rPr lang="en-US" sz="17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700" b="1" dirty="0" err="1">
                <a:solidFill>
                  <a:schemeClr val="accent2">
                    <a:lumMod val="75000"/>
                  </a:schemeClr>
                </a:solidFill>
              </a:rPr>
              <a:t>znanja</a:t>
            </a:r>
            <a:r>
              <a:rPr lang="en-US" sz="1700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Osnovni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pojmovi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teorije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transporta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i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transportne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tehnologije</a:t>
            </a:r>
            <a:r>
              <a:rPr lang="en-US" sz="1700" dirty="0">
                <a:solidFill>
                  <a:srgbClr val="0070C0"/>
                </a:solidFill>
              </a:rPr>
              <a:t>.</a:t>
            </a:r>
            <a:r>
              <a:rPr lang="sr-Latn-R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Osnovna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struktura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i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klasifikacije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transportnih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sistema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i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podsistema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drumskog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transporta</a:t>
            </a:r>
            <a:r>
              <a:rPr lang="en-US" sz="1700" dirty="0">
                <a:solidFill>
                  <a:srgbClr val="0070C0"/>
                </a:solidFill>
              </a:rPr>
              <a:t>.</a:t>
            </a:r>
            <a:r>
              <a:rPr lang="sr-Latn-R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Osnovne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osobine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i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karakteristike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transportne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usluge</a:t>
            </a:r>
            <a:r>
              <a:rPr lang="en-US" sz="1700" dirty="0">
                <a:solidFill>
                  <a:srgbClr val="0070C0"/>
                </a:solidFill>
              </a:rPr>
              <a:t>.</a:t>
            </a:r>
            <a:r>
              <a:rPr lang="sr-Latn-R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Osnovne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tehničke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i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eksploatacione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karakteristike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sistema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drumskog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transporta</a:t>
            </a:r>
            <a:r>
              <a:rPr lang="en-US" sz="1700" dirty="0">
                <a:solidFill>
                  <a:srgbClr val="0070C0"/>
                </a:solidFill>
              </a:rPr>
              <a:t>.</a:t>
            </a:r>
            <a:r>
              <a:rPr lang="sr-Latn-RS" sz="1700" dirty="0">
                <a:solidFill>
                  <a:srgbClr val="0070C0"/>
                </a:solidFill>
              </a:rPr>
              <a:t> Linija sistema javnog transporta. </a:t>
            </a:r>
            <a:r>
              <a:rPr lang="en-US" sz="1700" dirty="0" err="1">
                <a:solidFill>
                  <a:srgbClr val="0070C0"/>
                </a:solidFill>
              </a:rPr>
              <a:t>Transportne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potrebe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i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transportni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zahtevi</a:t>
            </a:r>
            <a:r>
              <a:rPr lang="en-US" sz="1700" dirty="0">
                <a:solidFill>
                  <a:srgbClr val="0070C0"/>
                </a:solidFill>
              </a:rPr>
              <a:t>. </a:t>
            </a:r>
            <a:r>
              <a:rPr lang="en-US" sz="1700" dirty="0" err="1">
                <a:solidFill>
                  <a:srgbClr val="0070C0"/>
                </a:solidFill>
              </a:rPr>
              <a:t>Osnovni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procesi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i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podprocesi</a:t>
            </a:r>
            <a:r>
              <a:rPr lang="en-US" sz="1700" dirty="0">
                <a:solidFill>
                  <a:srgbClr val="0070C0"/>
                </a:solidFill>
              </a:rPr>
              <a:t> u </a:t>
            </a:r>
            <a:r>
              <a:rPr lang="en-US" sz="1700" dirty="0" err="1">
                <a:solidFill>
                  <a:srgbClr val="0070C0"/>
                </a:solidFill>
              </a:rPr>
              <a:t>drumskom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transportu</a:t>
            </a:r>
            <a:r>
              <a:rPr lang="en-US" sz="1700" dirty="0">
                <a:solidFill>
                  <a:srgbClr val="0070C0"/>
                </a:solidFill>
              </a:rPr>
              <a:t>.</a:t>
            </a:r>
            <a:r>
              <a:rPr lang="sr-Latn-R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Ključni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pokaztelji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performansi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rada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sistema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drumskog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transporta</a:t>
            </a:r>
            <a:r>
              <a:rPr lang="en-US" sz="1700" dirty="0">
                <a:solidFill>
                  <a:srgbClr val="0070C0"/>
                </a:solidFill>
              </a:rPr>
              <a:t> (KPI).</a:t>
            </a:r>
            <a:r>
              <a:rPr lang="sr-Latn-R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Osnovna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svojstva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i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oblici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kvaliteta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sistema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i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usluge</a:t>
            </a:r>
            <a:r>
              <a:rPr lang="en-US" sz="1700" dirty="0">
                <a:solidFill>
                  <a:srgbClr val="0070C0"/>
                </a:solidFill>
              </a:rPr>
              <a:t>. </a:t>
            </a:r>
            <a:r>
              <a:rPr lang="en-US" sz="1700" dirty="0" err="1">
                <a:solidFill>
                  <a:srgbClr val="0070C0"/>
                </a:solidFill>
              </a:rPr>
              <a:t>Transportni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proces</a:t>
            </a:r>
            <a:r>
              <a:rPr lang="en-US" sz="1700" dirty="0">
                <a:solidFill>
                  <a:srgbClr val="0070C0"/>
                </a:solidFill>
              </a:rPr>
              <a:t>.</a:t>
            </a:r>
          </a:p>
          <a:p>
            <a:pPr algn="just"/>
            <a:endParaRPr lang="en-US" sz="17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Clr>
                <a:srgbClr val="FF3300"/>
              </a:buClr>
            </a:pPr>
            <a:r>
              <a:rPr lang="en-US" sz="1700" b="1" dirty="0" err="1">
                <a:solidFill>
                  <a:schemeClr val="accent2">
                    <a:lumMod val="75000"/>
                  </a:schemeClr>
                </a:solidFill>
              </a:rPr>
              <a:t>Praktična</a:t>
            </a:r>
            <a:r>
              <a:rPr lang="en-US" sz="17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700" b="1" dirty="0" err="1">
                <a:solidFill>
                  <a:schemeClr val="accent2">
                    <a:lumMod val="75000"/>
                  </a:schemeClr>
                </a:solidFill>
              </a:rPr>
              <a:t>nastava</a:t>
            </a:r>
            <a:r>
              <a:rPr lang="en-US" sz="1700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Računske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vežbe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iz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oblasti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transporta</a:t>
            </a:r>
            <a:r>
              <a:rPr lang="en-US" sz="1700" dirty="0">
                <a:solidFill>
                  <a:srgbClr val="0070C0"/>
                </a:solidFill>
              </a:rPr>
              <a:t> robe </a:t>
            </a:r>
            <a:r>
              <a:rPr lang="en-US" sz="1700" dirty="0" err="1">
                <a:solidFill>
                  <a:srgbClr val="0070C0"/>
                </a:solidFill>
              </a:rPr>
              <a:t>i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transporta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putnika</a:t>
            </a:r>
            <a:r>
              <a:rPr lang="sr-Cyrl-RS" sz="1700" dirty="0">
                <a:solidFill>
                  <a:srgbClr val="0070C0"/>
                </a:solidFill>
              </a:rPr>
              <a:t> (</a:t>
            </a:r>
            <a:r>
              <a:rPr lang="en-US" sz="1700" dirty="0" err="1">
                <a:solidFill>
                  <a:srgbClr val="0070C0"/>
                </a:solidFill>
              </a:rPr>
              <a:t>optimizacije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strukture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i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funkcionisanja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linije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drumskog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 err="1">
                <a:solidFill>
                  <a:srgbClr val="0070C0"/>
                </a:solidFill>
              </a:rPr>
              <a:t>transporta</a:t>
            </a:r>
            <a:r>
              <a:rPr lang="sr-Cyrl-RS" sz="1700" dirty="0">
                <a:solidFill>
                  <a:srgbClr val="0070C0"/>
                </a:solidFill>
              </a:rPr>
              <a:t>)</a:t>
            </a:r>
            <a:r>
              <a:rPr lang="en-US" sz="1700" dirty="0">
                <a:solidFill>
                  <a:srgbClr val="0070C0"/>
                </a:solidFill>
              </a:rPr>
              <a:t>. </a:t>
            </a:r>
            <a:endParaRPr lang="en-US" sz="17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43671" y="175986"/>
            <a:ext cx="5617029" cy="893134"/>
          </a:xfrm>
          <a:prstGeom prst="rect">
            <a:avLst/>
          </a:prstGeom>
          <a:solidFill>
            <a:schemeClr val="bg2"/>
          </a:solidFill>
        </p:spPr>
        <p:txBody>
          <a:bodyPr vert="horz" lIns="67355" tIns="33677" rIns="67355" bIns="33677" rtlCol="0" anchor="ctr">
            <a:noAutofit/>
          </a:bodyPr>
          <a:lstStyle/>
          <a:p>
            <a:pPr>
              <a:defRPr/>
            </a:pPr>
            <a:r>
              <a:rPr lang="sr-Latn-RS" sz="2000" b="1" dirty="0">
                <a:solidFill>
                  <a:srgbClr val="FF0000"/>
                </a:solidFill>
              </a:rPr>
              <a:t>O</a:t>
            </a:r>
            <a:r>
              <a:rPr lang="sr-Latn-RS" sz="2000" b="1" dirty="0">
                <a:solidFill>
                  <a:schemeClr val="accent2">
                    <a:lumMod val="75000"/>
                  </a:schemeClr>
                </a:solidFill>
              </a:rPr>
              <a:t>snovi tehnologije drumskog linijskog transporta</a:t>
            </a:r>
          </a:p>
        </p:txBody>
      </p:sp>
    </p:spTree>
    <p:extLst>
      <p:ext uri="{BB962C8B-B14F-4D97-AF65-F5344CB8AC3E}">
        <p14:creationId xmlns:p14="http://schemas.microsoft.com/office/powerpoint/2010/main" val="743329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3515096" y="159534"/>
            <a:ext cx="0" cy="957086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451875" y="1564736"/>
            <a:ext cx="560746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7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Studenti treba da savladaju: </a:t>
            </a:r>
          </a:p>
          <a:p>
            <a:pPr>
              <a:defRPr/>
            </a:pPr>
            <a:endParaRPr lang="vi-VN" sz="1700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pPr marL="358775" indent="-358775" algn="just">
              <a:buFont typeface="Wingdings" pitchFamily="2" charset="2"/>
              <a:buChar char="ü"/>
              <a:defRPr/>
            </a:pPr>
            <a:r>
              <a:rPr lang="vi-VN" sz="17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Osnovne pojmove iz oblasti drumskog transporta.</a:t>
            </a:r>
          </a:p>
          <a:p>
            <a:pPr marL="358775" indent="-358775" algn="just">
              <a:buFont typeface="Wingdings" pitchFamily="2" charset="2"/>
              <a:buChar char="ü"/>
              <a:defRPr/>
            </a:pPr>
            <a:r>
              <a:rPr lang="vi-VN" sz="17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Osnovne elemente linije.</a:t>
            </a:r>
          </a:p>
          <a:p>
            <a:pPr marL="358775" indent="-358775" algn="just">
              <a:buFont typeface="Wingdings" pitchFamily="2" charset="2"/>
              <a:buChar char="ü"/>
              <a:defRPr/>
            </a:pPr>
            <a:r>
              <a:rPr lang="vi-VN" sz="17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Osnovne elemente transportnog procesa.</a:t>
            </a:r>
          </a:p>
          <a:p>
            <a:pPr marL="358775" indent="-358775" algn="just">
              <a:buFont typeface="Wingdings" pitchFamily="2" charset="2"/>
              <a:buChar char="ü"/>
              <a:defRPr/>
            </a:pPr>
            <a:r>
              <a:rPr lang="vi-VN" sz="17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Osnovne metode za planiranje i projektovanje linije.</a:t>
            </a:r>
          </a:p>
          <a:p>
            <a:pPr marL="358775" indent="-358775" algn="just">
              <a:buFont typeface="Wingdings" pitchFamily="2" charset="2"/>
              <a:buChar char="ü"/>
              <a:defRPr/>
            </a:pPr>
            <a:r>
              <a:rPr lang="vi-VN" sz="17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Ključne pokazatelje performansi (KPI) rada transportnih sistema.</a:t>
            </a:r>
          </a:p>
          <a:p>
            <a:pPr marL="358775" indent="-358775" algn="just">
              <a:buFont typeface="Wingdings" pitchFamily="2" charset="2"/>
              <a:buChar char="ü"/>
              <a:defRPr/>
            </a:pPr>
            <a:r>
              <a:rPr lang="vi-VN" sz="17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Osnovne pojmove o svojstvima kvaliteta sistema i usluga u drumskom transportu.</a:t>
            </a:r>
          </a:p>
          <a:p>
            <a:pPr marL="358775" indent="-358775" algn="just">
              <a:buFont typeface="Wingdings" pitchFamily="2" charset="2"/>
              <a:buChar char="ü"/>
              <a:defRPr/>
            </a:pPr>
            <a:r>
              <a:rPr lang="vi-VN" sz="17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Osnovne podprocese u transportnom procesu. </a:t>
            </a:r>
          </a:p>
          <a:p>
            <a:pPr algn="just">
              <a:defRPr/>
            </a:pPr>
            <a:endParaRPr lang="vi-VN" sz="1700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vi-VN" sz="17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Ova znanja omogućiće studentima da mogu da sagledaju mesto i značaj drumskog transporta putnika u transportnom sistemu, mogućnosti njegovog razvoja i unapređenja, kao i ocene kvaliteta sistema i transportne usluge.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43671" y="175986"/>
            <a:ext cx="5617029" cy="893134"/>
          </a:xfrm>
          <a:prstGeom prst="rect">
            <a:avLst/>
          </a:prstGeom>
          <a:solidFill>
            <a:schemeClr val="bg2"/>
          </a:solidFill>
        </p:spPr>
        <p:txBody>
          <a:bodyPr vert="horz" lIns="67355" tIns="33677" rIns="67355" bIns="33677" rtlCol="0" anchor="ctr">
            <a:noAutofit/>
          </a:bodyPr>
          <a:lstStyle/>
          <a:p>
            <a:pPr>
              <a:defRPr/>
            </a:pPr>
            <a:r>
              <a:rPr lang="sr-Latn-RS" sz="2000" b="1" dirty="0">
                <a:solidFill>
                  <a:srgbClr val="FF0000"/>
                </a:solidFill>
              </a:rPr>
              <a:t>O</a:t>
            </a:r>
            <a:r>
              <a:rPr lang="sr-Latn-RS" sz="2000" b="1" dirty="0">
                <a:solidFill>
                  <a:schemeClr val="accent2">
                    <a:lumMod val="75000"/>
                  </a:schemeClr>
                </a:solidFill>
              </a:rPr>
              <a:t>snovi tehnologije drumskog linijskog transporta</a:t>
            </a:r>
          </a:p>
        </p:txBody>
      </p:sp>
    </p:spTree>
    <p:extLst>
      <p:ext uri="{BB962C8B-B14F-4D97-AF65-F5344CB8AC3E}">
        <p14:creationId xmlns:p14="http://schemas.microsoft.com/office/powerpoint/2010/main" val="743329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3515096" y="159534"/>
            <a:ext cx="0" cy="957086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25950" y="1864261"/>
            <a:ext cx="572651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Tica  S., </a:t>
            </a:r>
            <a:r>
              <a:rPr lang="en-US" sz="1100" b="1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Živanović</a:t>
            </a:r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P., </a:t>
            </a:r>
            <a:r>
              <a:rPr lang="en-US" sz="1100" b="1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Bajčetić</a:t>
            </a:r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S.</a:t>
            </a:r>
            <a:r>
              <a:rPr lang="sr-Latn-R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, Nađ A.</a:t>
            </a:r>
            <a:endParaRPr lang="en-US" sz="1100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  <a:p>
            <a:pPr algn="just"/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Pisana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–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autorizovana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predavanja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iz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sr-Latn-R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Osnova tehnologije drumskog linijskog transporta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, </a:t>
            </a:r>
          </a:p>
          <a:p>
            <a:pPr algn="just"/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internet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sajt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:</a:t>
            </a:r>
            <a:r>
              <a:rPr lang="sr-Latn-R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VZ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  <a:hlinkClick r:id="rId2"/>
              </a:rPr>
              <a:t>https://nastava.sf.bg.ac.rs/course/index.php?categoryid=3</a:t>
            </a:r>
            <a:endParaRPr lang="sr-Latn-RS" sz="1100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  <a:p>
            <a:pPr algn="just"/>
            <a:r>
              <a:rPr lang="sr-Latn-RS" sz="1100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                       PS: </a:t>
            </a:r>
            <a:r>
              <a:rPr lang="sr-Latn-RS" sz="1100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  <a:hlinkClick r:id="rId3"/>
              </a:rPr>
              <a:t>https://nastava.sf.bg.ac.rs/course/view.php?id=312</a:t>
            </a:r>
            <a:r>
              <a:rPr lang="sr-Latn-RS" sz="1100" dirty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 </a:t>
            </a:r>
            <a:endParaRPr lang="en-US" sz="1100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3425950" y="1400711"/>
            <a:ext cx="572651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Tica  S. 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(2016),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Sistemi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transporta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putnika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–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Elementi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tehnologije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,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organizacije</a:t>
            </a:r>
            <a:endParaRPr lang="sr-Latn-RS" sz="1100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  <a:p>
            <a:pPr algn="just"/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i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upravljanja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,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Univerzitet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u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Beogradu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–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Saobraćajni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fakultet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, 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218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</a:rPr>
              <a:t>strana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, ISBN</a:t>
            </a:r>
            <a:r>
              <a:rPr lang="sr-Latn-CS" sz="1100" dirty="0">
                <a:solidFill>
                  <a:schemeClr val="accent2">
                    <a:lumMod val="75000"/>
                  </a:schemeClr>
                </a:solidFill>
              </a:rPr>
              <a:t> 978-86-7395-350-2</a:t>
            </a:r>
            <a:endParaRPr lang="en-US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543671" y="175986"/>
            <a:ext cx="5617029" cy="893134"/>
          </a:xfrm>
          <a:prstGeom prst="rect">
            <a:avLst/>
          </a:prstGeom>
          <a:solidFill>
            <a:schemeClr val="bg2"/>
          </a:solidFill>
        </p:spPr>
        <p:txBody>
          <a:bodyPr vert="horz" lIns="67355" tIns="33677" rIns="67355" bIns="33677" rtlCol="0" anchor="ctr">
            <a:noAutofit/>
          </a:bodyPr>
          <a:lstStyle/>
          <a:p>
            <a:pPr>
              <a:defRPr/>
            </a:pPr>
            <a:r>
              <a:rPr lang="sr-Latn-RS" sz="2000" b="1" dirty="0">
                <a:solidFill>
                  <a:srgbClr val="FF0000"/>
                </a:solidFill>
              </a:rPr>
              <a:t>O</a:t>
            </a:r>
            <a:r>
              <a:rPr lang="sr-Latn-RS" sz="2000" b="1" dirty="0">
                <a:solidFill>
                  <a:schemeClr val="accent2">
                    <a:lumMod val="75000"/>
                  </a:schemeClr>
                </a:solidFill>
              </a:rPr>
              <a:t>snovi tehnologije drumskog linijskog transporta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196E007-E623-142D-AF8D-CACF283BB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5608" y="971485"/>
            <a:ext cx="572651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100" b="1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Tica</a:t>
            </a:r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 S., </a:t>
            </a:r>
            <a:r>
              <a:rPr lang="en-US" sz="1100" b="1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Živanović</a:t>
            </a:r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P., </a:t>
            </a:r>
            <a:r>
              <a:rPr lang="en-US" sz="1100" b="1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Bajčetić</a:t>
            </a:r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S.</a:t>
            </a:r>
            <a:r>
              <a:rPr lang="sr-Latn-R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(20</a:t>
            </a:r>
            <a:r>
              <a:rPr lang="sr-Latn-R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21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), </a:t>
            </a:r>
            <a:r>
              <a:rPr lang="sr-Latn-R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Tehnologija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transporta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putnika</a:t>
            </a:r>
            <a:endParaRPr lang="sr-Latn-RS" sz="1100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  <a:p>
            <a:pPr algn="just"/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Univerzitet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u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Beogradu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–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Saobraćajni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fakultet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, </a:t>
            </a:r>
            <a:r>
              <a:rPr lang="sr-Latn-RS" sz="1100" dirty="0">
                <a:solidFill>
                  <a:schemeClr val="accent2">
                    <a:lumMod val="75000"/>
                  </a:schemeClr>
                </a:solidFill>
              </a:rPr>
              <a:t>376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</a:rPr>
              <a:t>strana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, ISBN</a:t>
            </a:r>
            <a:r>
              <a:rPr lang="sr-Latn-CS" sz="1100" dirty="0">
                <a:solidFill>
                  <a:schemeClr val="accent2">
                    <a:lumMod val="75000"/>
                  </a:schemeClr>
                </a:solidFill>
              </a:rPr>
              <a:t> 978-86-7395-439-4</a:t>
            </a:r>
            <a:endParaRPr lang="en-US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7E7C37D-D6F0-44FB-B787-76578FF4D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950" y="2824596"/>
            <a:ext cx="572651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100" b="1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Filipović</a:t>
            </a:r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S. 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(1995),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Optimizacije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u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sistemu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javnog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gradskog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putničkog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prevoza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, </a:t>
            </a:r>
            <a:endParaRPr lang="sr-Latn-RS" sz="1100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  <a:p>
            <a:pPr algn="just"/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Univerzitet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u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Beogradu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–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Saobraćajni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fakultet</a:t>
            </a:r>
            <a:endParaRPr lang="en-US" sz="1100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3F4940DF-FAAE-A3AB-A30A-E774E315A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950" y="3202421"/>
            <a:ext cx="572651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100" b="1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Banković</a:t>
            </a:r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R. 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(1995),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Organizacija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i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tehnologija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javnog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gradskog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putničkog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prevoza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, </a:t>
            </a:r>
            <a:endParaRPr lang="sr-Latn-RS" sz="1100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  <a:p>
            <a:pPr algn="just"/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Univerzitet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u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Beogradu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–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Saobraćajni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fakultet</a:t>
            </a:r>
            <a:endParaRPr lang="en-US" sz="1100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AC2D32E2-5EAC-139B-9CBD-41B95CD8B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950" y="3585539"/>
            <a:ext cx="572651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Vu</a:t>
            </a:r>
            <a:r>
              <a:rPr lang="sr-Latn-R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chic</a:t>
            </a:r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V. 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(1985),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Javni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gradski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prevoz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: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Sistemi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i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tehnika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,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Naučna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knjiga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, Beograd, 1985.</a:t>
            </a:r>
            <a:endParaRPr lang="en-US" sz="1100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49CC78-E696-8BE7-21C8-97FEEA4D4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4418" y="3807786"/>
            <a:ext cx="57180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Vu</a:t>
            </a:r>
            <a:r>
              <a:rPr lang="sr-Latn-R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chic</a:t>
            </a:r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V. 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(2005), Urban Transit Operation, Planning and Economics, </a:t>
            </a:r>
            <a:endParaRPr lang="sr-Latn-RS" sz="1100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  <a:p>
            <a:pPr algn="just"/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John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Viley</a:t>
            </a:r>
            <a:r>
              <a:rPr lang="sr-Latn-R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&amp;</a:t>
            </a:r>
            <a:r>
              <a:rPr lang="sr-Latn-R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Sons Inc, Hoboken, New Jersey</a:t>
            </a:r>
            <a:endParaRPr lang="en-US" sz="1100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AD4000-BA94-1D16-064C-82113F6BE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950" y="4943376"/>
            <a:ext cx="572651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Tica  S., </a:t>
            </a:r>
            <a:r>
              <a:rPr lang="en-US" sz="1100" b="1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Gavrilović</a:t>
            </a:r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S., </a:t>
            </a:r>
            <a:r>
              <a:rPr lang="en-US" sz="1100" b="1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Živanović</a:t>
            </a:r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P., </a:t>
            </a:r>
            <a:r>
              <a:rPr lang="en-US" sz="1100" b="1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Bajčetić</a:t>
            </a:r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S. </a:t>
            </a:r>
            <a:r>
              <a:rPr lang="en-US" sz="1100" b="1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Milovanović</a:t>
            </a:r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B. </a:t>
            </a:r>
            <a:r>
              <a:rPr lang="en-US" sz="1100" b="1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Nađ</a:t>
            </a:r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A.</a:t>
            </a:r>
            <a:endParaRPr lang="en-US" sz="1100" dirty="0">
              <a:solidFill>
                <a:schemeClr val="accent2">
                  <a:lumMod val="75000"/>
                </a:schemeClr>
              </a:solidFill>
              <a:cs typeface="Times New Roman" pitchFamily="18" charset="0"/>
            </a:endParaRPr>
          </a:p>
          <a:p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Objavljeni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naučno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-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stručni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radovi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,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projekti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,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studije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,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ekspertize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i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sl.</a:t>
            </a:r>
            <a:endParaRPr lang="en-US" sz="1100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0A66F7-436F-CF6A-DD42-B6CB54EA1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951" y="4558146"/>
            <a:ext cx="572651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100" b="1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Vučić</a:t>
            </a:r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V. 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(1999), 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Transportation for livable cities; </a:t>
            </a:r>
            <a:endParaRPr lang="sr-Latn-RS" sz="11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Center for Urban Policy Research Civic Square, New Jersey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11584E-D7FE-EED4-3CA2-1D6D1305E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950" y="4178734"/>
            <a:ext cx="572651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100" b="1" dirty="0" err="1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Vučić</a:t>
            </a:r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V. 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(2007), 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Urban Transit - Systems and Technology; </a:t>
            </a:r>
            <a:endParaRPr lang="sr-Latn-RS" sz="11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John Willey 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&amp; 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Sons. Inc., New </a:t>
            </a:r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</a:rPr>
              <a:t>Jersy</a:t>
            </a:r>
            <a:endParaRPr lang="en-US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52C4EEC9-FEFE-20CB-C371-7B82240FB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4417" y="5324376"/>
            <a:ext cx="426178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solidFill>
                  <a:schemeClr val="accent2">
                    <a:lumMod val="75000"/>
                  </a:schemeClr>
                </a:solidFill>
              </a:rPr>
              <a:t>http://www.uitp.com</a:t>
            </a:r>
            <a:endParaRPr lang="en-US" sz="1100" dirty="0">
              <a:solidFill>
                <a:schemeClr val="accent2">
                  <a:lumMod val="75000"/>
                </a:schemeClr>
              </a:solidFill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329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15096" y="175986"/>
            <a:ext cx="4789241" cy="893134"/>
          </a:xfrm>
          <a:prstGeom prst="rect">
            <a:avLst/>
          </a:prstGeom>
          <a:solidFill>
            <a:schemeClr val="bg2"/>
          </a:solidFill>
        </p:spPr>
        <p:txBody>
          <a:bodyPr vert="horz" lIns="67355" tIns="33677" rIns="67355" bIns="33677" rtlCol="0" anchor="ctr">
            <a:noAutofit/>
          </a:bodyPr>
          <a:lstStyle/>
          <a:p>
            <a:pPr>
              <a:defRPr/>
            </a:pPr>
            <a:r>
              <a:rPr lang="sr-Latn-RS" sz="2800" u="sng" dirty="0">
                <a:solidFill>
                  <a:srgbClr val="FF0000"/>
                </a:solidFill>
              </a:rPr>
              <a:t>K</a:t>
            </a:r>
            <a:r>
              <a:rPr lang="sr-Latn-RS" sz="2800" u="sng" dirty="0">
                <a:solidFill>
                  <a:srgbClr val="03579B"/>
                </a:solidFill>
              </a:rPr>
              <a:t>ontakt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515096" y="159534"/>
            <a:ext cx="0" cy="957086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Connector 4"/>
          <p:cNvSpPr/>
          <p:nvPr/>
        </p:nvSpPr>
        <p:spPr>
          <a:xfrm>
            <a:off x="8110848" y="95343"/>
            <a:ext cx="973777" cy="973777"/>
          </a:xfrm>
          <a:prstGeom prst="flowChartConnector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311" y="280886"/>
            <a:ext cx="653204" cy="618427"/>
          </a:xfrm>
          <a:prstGeom prst="rect">
            <a:avLst/>
          </a:prstGeom>
        </p:spPr>
      </p:pic>
      <p:sp>
        <p:nvSpPr>
          <p:cNvPr id="11" name="Footer Placeholder 7"/>
          <p:cNvSpPr txBox="1">
            <a:spLocks/>
          </p:cNvSpPr>
          <p:nvPr/>
        </p:nvSpPr>
        <p:spPr>
          <a:xfrm>
            <a:off x="3515095" y="2438409"/>
            <a:ext cx="5628905" cy="3479811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r-Latn-RS" sz="2000" spc="300" noProof="0" dirty="0">
                <a:solidFill>
                  <a:srgbClr val="FF0000"/>
                </a:solidFill>
                <a:cs typeface="Arial" pitchFamily="34" charset="0"/>
              </a:rPr>
              <a:t>Katedra za drumski i gradski transport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Vojvode Stepe 305, 11000, Beograd, Srbija </a:t>
            </a:r>
          </a:p>
          <a:p>
            <a:pPr lvl="0">
              <a:defRPr/>
            </a:pPr>
            <a:r>
              <a:rPr kumimoji="0" lang="sr-Latn-R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tel. +381 11 3091.3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68</a:t>
            </a:r>
            <a:r>
              <a:rPr kumimoji="0" lang="sr-Latn-R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 </a:t>
            </a: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+381 11 3091.226; </a:t>
            </a:r>
            <a:endParaRPr kumimoji="0" lang="sr-Latn-RS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e-mail: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5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slaven.tica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@</a:t>
            </a:r>
            <a:r>
              <a:rPr kumimoji="0" lang="sr-Latn-RS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sf.bg.ac.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rs</a:t>
            </a:r>
            <a:endParaRPr kumimoji="0" lang="sr-Latn-RS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p.zivanovic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@</a:t>
            </a: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sf.bg.ac.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rs</a:t>
            </a:r>
            <a:endParaRPr lang="sr-Latn-RS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s.bajcetic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@</a:t>
            </a: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sf.bg.ac.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rs</a:t>
            </a:r>
            <a:endParaRPr lang="sr-Latn-RS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andrea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@</a:t>
            </a: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sf.bg.ac.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rs</a:t>
            </a:r>
            <a:endParaRPr lang="sr-Latn-RS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endParaRPr lang="sr-Latn-RS" dirty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defRPr/>
            </a:pP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Kabineti:</a:t>
            </a:r>
          </a:p>
          <a:p>
            <a:pPr lvl="0">
              <a:defRPr/>
            </a:pPr>
            <a:endParaRPr lang="sr-Latn-RS" sz="500" dirty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defRPr/>
            </a:pP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23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, 333, 3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42</a:t>
            </a:r>
            <a:endParaRPr lang="sr-Latn-RS" sz="2000" dirty="0">
              <a:solidFill>
                <a:srgbClr val="002060"/>
              </a:solidFill>
            </a:endParaRPr>
          </a:p>
          <a:p>
            <a:pPr>
              <a:defRPr/>
            </a:pPr>
            <a:endParaRPr lang="sr-Latn-RS" dirty="0">
              <a:solidFill>
                <a:schemeClr val="accent2">
                  <a:lumMod val="7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329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15096" y="175986"/>
            <a:ext cx="2267637" cy="893134"/>
          </a:xfrm>
          <a:prstGeom prst="rect">
            <a:avLst/>
          </a:prstGeom>
          <a:solidFill>
            <a:schemeClr val="bg2"/>
          </a:solidFill>
        </p:spPr>
        <p:txBody>
          <a:bodyPr vert="horz" lIns="67355" tIns="33677" rIns="67355" bIns="33677" rtlCol="0" anchor="ctr">
            <a:noAutofit/>
          </a:bodyPr>
          <a:lstStyle/>
          <a:p>
            <a:pPr>
              <a:defRPr/>
            </a:pPr>
            <a:r>
              <a:rPr lang="sr-Latn-RS" sz="2800" u="sng" dirty="0">
                <a:solidFill>
                  <a:srgbClr val="FF0000"/>
                </a:solidFill>
              </a:rPr>
              <a:t>M</a:t>
            </a:r>
            <a:r>
              <a:rPr lang="sr-Latn-RS" sz="2800" u="sng" dirty="0">
                <a:solidFill>
                  <a:srgbClr val="03579B"/>
                </a:solidFill>
              </a:rPr>
              <a:t>isija Katedre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515096" y="159534"/>
            <a:ext cx="0" cy="957086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lowchart: Connector 4"/>
          <p:cNvSpPr/>
          <p:nvPr/>
        </p:nvSpPr>
        <p:spPr>
          <a:xfrm>
            <a:off x="8110848" y="95343"/>
            <a:ext cx="973777" cy="973777"/>
          </a:xfrm>
          <a:prstGeom prst="flowChartConnector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311" y="280886"/>
            <a:ext cx="653204" cy="618427"/>
          </a:xfrm>
          <a:prstGeom prst="rect">
            <a:avLst/>
          </a:prstGeom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9694" y="1657785"/>
            <a:ext cx="5639755" cy="3904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3329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3515096" y="159534"/>
            <a:ext cx="0" cy="957086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/>
          <p:cNvSpPr/>
          <p:nvPr/>
        </p:nvSpPr>
        <p:spPr>
          <a:xfrm>
            <a:off x="8110848" y="95343"/>
            <a:ext cx="973777" cy="973777"/>
          </a:xfrm>
          <a:prstGeom prst="flowChartConnector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partner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311" y="280886"/>
            <a:ext cx="653204" cy="618427"/>
          </a:xfrm>
          <a:prstGeom prst="rect">
            <a:avLst/>
          </a:prstGeom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BF9DA56B-EBC5-8EC0-8264-C6AC0DC23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735" y="1633165"/>
            <a:ext cx="50793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0070C0"/>
                </a:solidFill>
                <a:latin typeface="Calibri" pitchFamily="34" charset="0"/>
              </a:rPr>
              <a:t>Prof. dr Slaven M.TICA, dipl.inž.saobraćaja </a:t>
            </a:r>
            <a:endParaRPr lang="en-US" sz="1600" b="1" dirty="0">
              <a:solidFill>
                <a:srgbClr val="0070C0"/>
              </a:solidFill>
              <a:latin typeface="Calibri" pitchFamily="34" charset="0"/>
            </a:endParaRPr>
          </a:p>
          <a:p>
            <a:endParaRPr lang="en-US" sz="300" dirty="0">
              <a:solidFill>
                <a:srgbClr val="0070C0"/>
              </a:solidFill>
              <a:latin typeface="Calibri" pitchFamily="34" charset="0"/>
            </a:endParaRPr>
          </a:p>
          <a:p>
            <a:r>
              <a:rPr lang="en-US" sz="1300" dirty="0">
                <a:solidFill>
                  <a:srgbClr val="0070C0"/>
                </a:solidFill>
                <a:latin typeface="Calibri" pitchFamily="34" charset="0"/>
              </a:rPr>
              <a:t>Vice-President of International Association of Public Transport (</a:t>
            </a:r>
            <a:r>
              <a:rPr lang="sr-Latn-RS" sz="1300" dirty="0">
                <a:solidFill>
                  <a:srgbClr val="0070C0"/>
                </a:solidFill>
                <a:latin typeface="Calibri" pitchFamily="34" charset="0"/>
              </a:rPr>
              <a:t>UITP)</a:t>
            </a:r>
            <a:endParaRPr lang="pl-PL" sz="13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3" name="Picture 2" descr="IMG_5679">
            <a:extLst>
              <a:ext uri="{FF2B5EF4-FFF2-40B4-BE49-F238E27FC236}">
                <a16:creationId xmlns:a16="http://schemas.microsoft.com/office/drawing/2014/main" id="{2300DE25-09EB-41C1-E644-6C3CA3B8FC6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4" b="21617"/>
          <a:stretch>
            <a:fillRect/>
          </a:stretch>
        </p:blipFill>
        <p:spPr bwMode="auto">
          <a:xfrm>
            <a:off x="3568094" y="2712470"/>
            <a:ext cx="699106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459D7D8C-8401-228E-94B3-0F04D91E6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735" y="3008965"/>
            <a:ext cx="4841265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0070C0"/>
                </a:solidFill>
                <a:latin typeface="Calibri" pitchFamily="34" charset="0"/>
              </a:rPr>
              <a:t>Prof. dr Predrag ŽIVANOVIĆ, dipl.inž.saobraćaja </a:t>
            </a:r>
            <a:endParaRPr lang="en-US" sz="1600" b="1" dirty="0">
              <a:solidFill>
                <a:srgbClr val="0070C0"/>
              </a:solidFill>
              <a:latin typeface="Calibri" pitchFamily="34" charset="0"/>
            </a:endParaRPr>
          </a:p>
          <a:p>
            <a:endParaRPr lang="en-US" sz="3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58DBC1DD-4798-62AE-74F2-CBF390868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735" y="4046690"/>
            <a:ext cx="4841265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0070C0"/>
                </a:solidFill>
                <a:latin typeface="Calibri" pitchFamily="34" charset="0"/>
              </a:rPr>
              <a:t>Prof. dr Stanko BAJČETIĆ, dipl.inž.saobraćaja </a:t>
            </a:r>
            <a:endParaRPr lang="en-US" sz="1600" b="1" dirty="0">
              <a:solidFill>
                <a:srgbClr val="0070C0"/>
              </a:solidFill>
              <a:latin typeface="Calibri" pitchFamily="34" charset="0"/>
            </a:endParaRPr>
          </a:p>
          <a:p>
            <a:endParaRPr lang="en-US" sz="3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E0EE68A5-7CFB-CFD4-B00D-AF0D3F03B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735" y="5098765"/>
            <a:ext cx="4841265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0070C0"/>
                </a:solidFill>
                <a:latin typeface="Calibri" pitchFamily="34" charset="0"/>
              </a:rPr>
              <a:t>Doc. dr Andrea NAĐ, dipl.inž.saobraćaja </a:t>
            </a:r>
            <a:endParaRPr lang="en-US" sz="1600" b="1" dirty="0">
              <a:solidFill>
                <a:srgbClr val="0070C0"/>
              </a:solidFill>
              <a:latin typeface="Calibri" pitchFamily="34" charset="0"/>
            </a:endParaRPr>
          </a:p>
          <a:p>
            <a:endParaRPr lang="en-US" sz="3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7" name="Picture 6" descr="Bajcetic_Stanko_FOTO.jpg">
            <a:extLst>
              <a:ext uri="{FF2B5EF4-FFF2-40B4-BE49-F238E27FC236}">
                <a16:creationId xmlns:a16="http://schemas.microsoft.com/office/drawing/2014/main" id="{1A0FDA29-D461-676A-46B0-2A837AC91EE4}"/>
              </a:ext>
            </a:extLst>
          </p:cNvPr>
          <p:cNvPicPr/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3568094" y="3750029"/>
            <a:ext cx="692755" cy="877166"/>
          </a:xfrm>
          <a:prstGeom prst="rect">
            <a:avLst/>
          </a:prstGeom>
        </p:spPr>
      </p:pic>
      <p:pic>
        <p:nvPicPr>
          <p:cNvPr id="8" name="Picture 7" descr="image1.jpeg">
            <a:extLst>
              <a:ext uri="{FF2B5EF4-FFF2-40B4-BE49-F238E27FC236}">
                <a16:creationId xmlns:a16="http://schemas.microsoft.com/office/drawing/2014/main" id="{DD9863CA-662D-2222-8DED-047174D52DB2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3532559" y="4877520"/>
            <a:ext cx="734641" cy="899051"/>
          </a:xfrm>
          <a:prstGeom prst="rect">
            <a:avLst/>
          </a:prstGeom>
        </p:spPr>
      </p:pic>
      <p:pic>
        <p:nvPicPr>
          <p:cNvPr id="9" name="Picture 8" descr="Tica_Slaven_FOTO.JPG">
            <a:extLst>
              <a:ext uri="{FF2B5EF4-FFF2-40B4-BE49-F238E27FC236}">
                <a16:creationId xmlns:a16="http://schemas.microsoft.com/office/drawing/2014/main" id="{7F5123AB-34D9-1863-3090-35C86F4CF796}"/>
              </a:ext>
            </a:extLst>
          </p:cNvPr>
          <p:cNvPicPr/>
          <p:nvPr/>
        </p:nvPicPr>
        <p:blipFill>
          <a:blip r:embed="rId6" cstate="print">
            <a:grayscl/>
          </a:blip>
          <a:stretch>
            <a:fillRect/>
          </a:stretch>
        </p:blipFill>
        <p:spPr>
          <a:xfrm>
            <a:off x="3568094" y="1524000"/>
            <a:ext cx="692755" cy="91304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88B2D0F-CDA0-85F6-0B2A-D61E3F78BE1E}"/>
              </a:ext>
            </a:extLst>
          </p:cNvPr>
          <p:cNvSpPr txBox="1">
            <a:spLocks/>
          </p:cNvSpPr>
          <p:nvPr/>
        </p:nvSpPr>
        <p:spPr>
          <a:xfrm>
            <a:off x="3515096" y="175986"/>
            <a:ext cx="4789241" cy="893134"/>
          </a:xfrm>
          <a:prstGeom prst="rect">
            <a:avLst/>
          </a:prstGeom>
          <a:solidFill>
            <a:schemeClr val="bg2"/>
          </a:solidFill>
        </p:spPr>
        <p:txBody>
          <a:bodyPr vert="horz" lIns="67355" tIns="33677" rIns="67355" bIns="33677" rtlCol="0" anchor="ctr">
            <a:noAutofit/>
          </a:bodyPr>
          <a:lstStyle/>
          <a:p>
            <a:pPr>
              <a:defRPr/>
            </a:pPr>
            <a:r>
              <a:rPr lang="sr-Latn-RS" sz="2400" u="sng" dirty="0">
                <a:solidFill>
                  <a:srgbClr val="FF0000"/>
                </a:solidFill>
              </a:rPr>
              <a:t>T</a:t>
            </a:r>
            <a:r>
              <a:rPr lang="sr-Latn-RS" sz="2400" u="sng" dirty="0">
                <a:solidFill>
                  <a:srgbClr val="03579B"/>
                </a:solidFill>
              </a:rPr>
              <a:t>im</a:t>
            </a:r>
          </a:p>
        </p:txBody>
      </p:sp>
    </p:spTree>
    <p:extLst>
      <p:ext uri="{BB962C8B-B14F-4D97-AF65-F5344CB8AC3E}">
        <p14:creationId xmlns:p14="http://schemas.microsoft.com/office/powerpoint/2010/main" val="743329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3682091" y="4750156"/>
            <a:ext cx="5189516" cy="1460665"/>
          </a:xfrm>
          <a:prstGeom prst="rect">
            <a:avLst/>
          </a:prstGeom>
          <a:solidFill>
            <a:schemeClr val="bg2"/>
          </a:solidFill>
        </p:spPr>
        <p:txBody>
          <a:bodyPr vert="horz" lIns="67355" tIns="33677" rIns="67355" bIns="33677" rtlCol="0" anchor="ctr">
            <a:noAutofit/>
          </a:bodyPr>
          <a:lstStyle/>
          <a:p>
            <a:pPr algn="just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Iskusni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smo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u </a:t>
            </a: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stvaranju i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razvoju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izbalansiranog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transportn</a:t>
            </a: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og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sistem</a:t>
            </a: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, u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kome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su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proizvodna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ekonomska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energetska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efikasnost</a:t>
            </a: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podignut</a:t>
            </a: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na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optim</a:t>
            </a: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um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503221" y="970210"/>
            <a:ext cx="5368386" cy="1460665"/>
          </a:xfrm>
          <a:prstGeom prst="rect">
            <a:avLst/>
          </a:prstGeom>
          <a:solidFill>
            <a:schemeClr val="bg2"/>
          </a:solidFill>
        </p:spPr>
        <p:txBody>
          <a:bodyPr vert="horz" lIns="67355" tIns="33677" rIns="67355" bIns="33677" rtlCol="0" anchor="ctr">
            <a:noAutofit/>
          </a:bodyPr>
          <a:lstStyle/>
          <a:p>
            <a:pPr algn="just"/>
            <a:r>
              <a:rPr lang="en-US" b="1" dirty="0" err="1">
                <a:solidFill>
                  <a:srgbClr val="0070C0"/>
                </a:solidFill>
                <a:latin typeface="Calibri" pitchFamily="34" charset="0"/>
              </a:rPr>
              <a:t>Katedra</a:t>
            </a:r>
            <a:r>
              <a:rPr lang="en-US" b="1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je </a:t>
            </a:r>
            <a:r>
              <a:rPr lang="en-US" dirty="0" err="1">
                <a:solidFill>
                  <a:srgbClr val="0070C0"/>
                </a:solidFill>
                <a:latin typeface="Calibri" pitchFamily="34" charset="0"/>
              </a:rPr>
              <a:t>najznačajni</a:t>
            </a:r>
            <a:r>
              <a:rPr lang="sr-Latn-RS" dirty="0">
                <a:solidFill>
                  <a:srgbClr val="0070C0"/>
                </a:solidFill>
                <a:latin typeface="Calibri" pitchFamily="34" charset="0"/>
              </a:rPr>
              <a:t>ji obrazovni i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itchFamily="34" charset="0"/>
              </a:rPr>
              <a:t>naučno</a:t>
            </a:r>
            <a:r>
              <a:rPr lang="sr-Latn-RS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– </a:t>
            </a:r>
            <a:r>
              <a:rPr lang="en-US" dirty="0" err="1">
                <a:solidFill>
                  <a:srgbClr val="0070C0"/>
                </a:solidFill>
                <a:latin typeface="Calibri" pitchFamily="34" charset="0"/>
              </a:rPr>
              <a:t>istraživački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itchFamily="34" charset="0"/>
              </a:rPr>
              <a:t>centar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 u </a:t>
            </a:r>
            <a:r>
              <a:rPr lang="en-US" dirty="0" err="1">
                <a:solidFill>
                  <a:srgbClr val="0070C0"/>
                </a:solidFill>
                <a:latin typeface="Calibri" pitchFamily="34" charset="0"/>
              </a:rPr>
              <a:t>Republici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itchFamily="34" charset="0"/>
              </a:rPr>
              <a:t>Srbiji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itchFamily="34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itchFamily="34" charset="0"/>
              </a:rPr>
              <a:t>regionu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Calibri" pitchFamily="34" charset="0"/>
              </a:rPr>
              <a:t>orijentisana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itchFamily="34" charset="0"/>
              </a:rPr>
              <a:t>na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itchFamily="34" charset="0"/>
              </a:rPr>
              <a:t>rešavanje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itchFamily="34" charset="0"/>
              </a:rPr>
              <a:t>svih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itchFamily="34" charset="0"/>
              </a:rPr>
              <a:t>vrsta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itchFamily="34" charset="0"/>
              </a:rPr>
              <a:t>problema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 u </a:t>
            </a:r>
            <a:r>
              <a:rPr lang="en-US" dirty="0" err="1">
                <a:solidFill>
                  <a:srgbClr val="0070C0"/>
                </a:solidFill>
                <a:latin typeface="Calibri" pitchFamily="34" charset="0"/>
              </a:rPr>
              <a:t>sektoru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sr-Latn-RS" dirty="0">
                <a:solidFill>
                  <a:srgbClr val="0070C0"/>
                </a:solidFill>
                <a:latin typeface="Calibri" pitchFamily="34" charset="0"/>
              </a:rPr>
              <a:t>drumskog </a:t>
            </a:r>
            <a:r>
              <a:rPr lang="en-US" dirty="0" err="1">
                <a:solidFill>
                  <a:srgbClr val="0070C0"/>
                </a:solidFill>
                <a:latin typeface="Calibri" pitchFamily="34" charset="0"/>
              </a:rPr>
              <a:t>transporta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itchFamily="34" charset="0"/>
              </a:rPr>
              <a:t>putnika</a:t>
            </a:r>
            <a:r>
              <a:rPr lang="sr-Latn-RS" dirty="0">
                <a:solidFill>
                  <a:srgbClr val="0070C0"/>
                </a:solidFill>
                <a:latin typeface="Calibri" pitchFamily="34" charset="0"/>
              </a:rPr>
              <a:t> i robe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</a:rPr>
              <a:t>. </a:t>
            </a:r>
            <a:endParaRPr lang="en-US" b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16" name="Picture 15" descr="customer-loyalty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254" y="2422351"/>
            <a:ext cx="3141317" cy="2324575"/>
          </a:xfrm>
          <a:prstGeom prst="rect">
            <a:avLst/>
          </a:prstGeom>
        </p:spPr>
      </p:pic>
      <p:sp>
        <p:nvSpPr>
          <p:cNvPr id="6" name="Rectangle 40"/>
          <p:cNvSpPr>
            <a:spLocks noChangeArrowheads="1"/>
          </p:cNvSpPr>
          <p:nvPr/>
        </p:nvSpPr>
        <p:spPr bwMode="auto">
          <a:xfrm>
            <a:off x="3407971" y="253451"/>
            <a:ext cx="5526478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360" tIns="45680" rIns="91360" bIns="45680" anchor="ctr"/>
          <a:lstStyle/>
          <a:p>
            <a:pPr algn="ctr"/>
            <a:r>
              <a:rPr lang="sr-Latn-RS" sz="2400" b="1" dirty="0">
                <a:solidFill>
                  <a:srgbClr val="FF0000"/>
                </a:solidFill>
              </a:rPr>
              <a:t>KATEDRA </a:t>
            </a:r>
            <a:r>
              <a:rPr lang="sr-Latn-RS" sz="2400" b="1" dirty="0">
                <a:solidFill>
                  <a:srgbClr val="FF0000"/>
                </a:solidFill>
                <a:cs typeface="Arial" pitchFamily="34" charset="0"/>
              </a:rPr>
              <a:t>JE </a:t>
            </a:r>
            <a:r>
              <a:rPr lang="ru-RU" sz="2400" b="1" dirty="0">
                <a:solidFill>
                  <a:srgbClr val="FF0000"/>
                </a:solidFill>
              </a:rPr>
              <a:t>FORMULA </a:t>
            </a:r>
            <a:endParaRPr lang="sr-Latn-RS" sz="2400" b="1" dirty="0">
              <a:solidFill>
                <a:srgbClr val="FF0000"/>
              </a:solidFill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POSLOVNOSTI, KVALITETA I POVERENJA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837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3682091" y="1037704"/>
            <a:ext cx="5189516" cy="3019945"/>
          </a:xfrm>
          <a:prstGeom prst="rect">
            <a:avLst/>
          </a:prstGeom>
          <a:solidFill>
            <a:schemeClr val="bg2"/>
          </a:solidFill>
        </p:spPr>
        <p:txBody>
          <a:bodyPr vert="horz" lIns="67355" tIns="33677" rIns="67355" bIns="33677" rtlCol="0" anchor="ctr">
            <a:noAutofit/>
          </a:bodyPr>
          <a:lstStyle/>
          <a:p>
            <a:pPr algn="just"/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Katedra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postavlja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najviše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profesionalne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etičke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standarde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fokus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svojih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aktivnosti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sr-Latn-RS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Članovi Katedre čine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napore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inspirišu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angažuj</a:t>
            </a: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u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najbolje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studente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koji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su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zainteresovani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za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dubinsko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proučavanje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transportnih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sistema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praktičnu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primenu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metoda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transportnog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inženjeringa</a:t>
            </a: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sr-Latn-RS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endParaRPr lang="sr-Latn-RS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Vodimo brigu o pojedincu i njihovom napretku,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jer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to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nas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dugoročno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čini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r-Latn-RS" dirty="0">
                <a:solidFill>
                  <a:schemeClr val="accent2">
                    <a:lumMod val="75000"/>
                  </a:schemeClr>
                </a:solidFill>
              </a:rPr>
              <a:t>izvrsnim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sr-Latn-R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40"/>
          <p:cNvSpPr>
            <a:spLocks noChangeArrowheads="1"/>
          </p:cNvSpPr>
          <p:nvPr/>
        </p:nvSpPr>
        <p:spPr bwMode="auto">
          <a:xfrm>
            <a:off x="3407971" y="253451"/>
            <a:ext cx="5526478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1360" tIns="45680" rIns="91360" bIns="45680" anchor="ctr"/>
          <a:lstStyle/>
          <a:p>
            <a:pPr algn="ctr"/>
            <a:r>
              <a:rPr lang="sr-Latn-RS" sz="2400" b="1" dirty="0">
                <a:solidFill>
                  <a:srgbClr val="FF0000"/>
                </a:solidFill>
              </a:rPr>
              <a:t>KATEDRA </a:t>
            </a:r>
            <a:r>
              <a:rPr lang="sr-Latn-RS" sz="2400" b="1" dirty="0">
                <a:solidFill>
                  <a:srgbClr val="FF0000"/>
                </a:solidFill>
                <a:cs typeface="Arial" pitchFamily="34" charset="0"/>
              </a:rPr>
              <a:t>JE </a:t>
            </a:r>
            <a:r>
              <a:rPr lang="ru-RU" sz="2400" b="1" dirty="0">
                <a:solidFill>
                  <a:srgbClr val="FF0000"/>
                </a:solidFill>
              </a:rPr>
              <a:t>FORMULA </a:t>
            </a:r>
            <a:endParaRPr lang="sr-Latn-RS" sz="2400" b="1" dirty="0">
              <a:solidFill>
                <a:srgbClr val="FF0000"/>
              </a:solidFill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POSLOVNOSTI, KVALITETA I POVERENJA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605337" y="3927300"/>
            <a:ext cx="3740667" cy="2324575"/>
            <a:chOff x="4681537" y="3765375"/>
            <a:chExt cx="3740667" cy="2324575"/>
          </a:xfrm>
        </p:grpSpPr>
        <p:pic>
          <p:nvPicPr>
            <p:cNvPr id="16" name="Picture 15" descr="customer-loyalty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80887" y="3765375"/>
              <a:ext cx="3141317" cy="2324575"/>
            </a:xfrm>
            <a:prstGeom prst="rect">
              <a:avLst/>
            </a:prstGeom>
          </p:spPr>
        </p:pic>
        <p:pic>
          <p:nvPicPr>
            <p:cNvPr id="7" name="Picture 17" descr="studenti1_1382368708_670x0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81537" y="3905249"/>
              <a:ext cx="1938338" cy="143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107051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nteroperabilit.jpg"/>
          <p:cNvPicPr>
            <a:picLocks noChangeAspect="1"/>
          </p:cNvPicPr>
          <p:nvPr/>
        </p:nvPicPr>
        <p:blipFill>
          <a:blip r:embed="rId2"/>
          <a:srcRect l="8795"/>
          <a:stretch>
            <a:fillRect/>
          </a:stretch>
        </p:blipFill>
        <p:spPr>
          <a:xfrm>
            <a:off x="7291449" y="171698"/>
            <a:ext cx="1600941" cy="8358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27616" y="890647"/>
            <a:ext cx="700644" cy="20004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/>
          <p:cNvGraphicFramePr/>
          <p:nvPr/>
        </p:nvGraphicFramePr>
        <p:xfrm>
          <a:off x="1923803" y="71282"/>
          <a:ext cx="7125197" cy="4539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90b53e02efed0c68d7133d9e3d78e181.jpg"/>
          <p:cNvPicPr>
            <a:picLocks noChangeAspect="1"/>
          </p:cNvPicPr>
          <p:nvPr/>
        </p:nvPicPr>
        <p:blipFill>
          <a:blip r:embed="rId8"/>
          <a:srcRect t="7032"/>
          <a:stretch>
            <a:fillRect/>
          </a:stretch>
        </p:blipFill>
        <p:spPr>
          <a:xfrm>
            <a:off x="3518833" y="4902386"/>
            <a:ext cx="2734335" cy="12710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 rot="20441599">
            <a:off x="6162156" y="4591152"/>
            <a:ext cx="1924359" cy="1363088"/>
            <a:chOff x="5853406" y="4519902"/>
            <a:chExt cx="1924359" cy="1363088"/>
          </a:xfrm>
        </p:grpSpPr>
        <p:pic>
          <p:nvPicPr>
            <p:cNvPr id="10" name="Picture 9" descr="communication-1293975_960_720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3689766">
              <a:off x="6134042" y="4239266"/>
              <a:ext cx="1363088" cy="1924359"/>
            </a:xfrm>
            <a:prstGeom prst="rect">
              <a:avLst/>
            </a:prstGeom>
          </p:spPr>
        </p:pic>
        <p:sp>
          <p:nvSpPr>
            <p:cNvPr id="11" name="Title 1"/>
            <p:cNvSpPr txBox="1">
              <a:spLocks/>
            </p:cNvSpPr>
            <p:nvPr/>
          </p:nvSpPr>
          <p:spPr>
            <a:xfrm>
              <a:off x="5966440" y="5106398"/>
              <a:ext cx="1281195" cy="4811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7355" tIns="33677" rIns="67355" bIns="33677" rtlCol="0" anchor="ctr">
              <a:noAutofit/>
            </a:bodyPr>
            <a:lstStyle/>
            <a:p>
              <a:pPr algn="ctr">
                <a:defRPr/>
              </a:pPr>
              <a:r>
                <a:rPr lang="sr-Latn-RS" sz="1400" b="1" dirty="0">
                  <a:solidFill>
                    <a:schemeClr val="accent1">
                      <a:lumMod val="75000"/>
                    </a:schemeClr>
                  </a:solidFill>
                </a:rPr>
                <a:t>Student</a:t>
              </a:r>
            </a:p>
            <a:p>
              <a:pPr algn="ctr">
                <a:defRPr/>
              </a:pPr>
              <a:r>
                <a:rPr lang="sr-Latn-RS" sz="1400" b="1" dirty="0">
                  <a:solidFill>
                    <a:schemeClr val="accent1">
                      <a:lumMod val="75000"/>
                    </a:schemeClr>
                  </a:solidFill>
                </a:rPr>
                <a:t>u fokusu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3329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3547536" y="1523999"/>
            <a:ext cx="5516690" cy="2066925"/>
          </a:xfrm>
          <a:prstGeom prst="rect">
            <a:avLst/>
          </a:prstGeom>
          <a:solidFill>
            <a:schemeClr val="bg2"/>
          </a:solidFill>
        </p:spPr>
        <p:txBody>
          <a:bodyPr vert="horz" lIns="67355" tIns="33677" rIns="67355" bIns="33677" rtlCol="0" anchor="ctr">
            <a:noAutofit/>
          </a:bodyPr>
          <a:lstStyle/>
          <a:p>
            <a:pPr algn="just"/>
            <a:r>
              <a:rPr lang="en-US" dirty="0">
                <a:solidFill>
                  <a:srgbClr val="03579B"/>
                </a:solidFill>
              </a:rPr>
              <a:t>U </a:t>
            </a:r>
            <a:r>
              <a:rPr lang="en-US" dirty="0" err="1">
                <a:solidFill>
                  <a:srgbClr val="03579B"/>
                </a:solidFill>
              </a:rPr>
              <a:t>okviru</a:t>
            </a:r>
            <a:r>
              <a:rPr lang="en-US" dirty="0">
                <a:solidFill>
                  <a:srgbClr val="03579B"/>
                </a:solidFill>
              </a:rPr>
              <a:t> </a:t>
            </a:r>
            <a:r>
              <a:rPr lang="en-US" b="1" dirty="0" err="1">
                <a:solidFill>
                  <a:srgbClr val="03579B"/>
                </a:solidFill>
              </a:rPr>
              <a:t>Katedr</a:t>
            </a:r>
            <a:r>
              <a:rPr lang="sr-Latn-RS" b="1" dirty="0">
                <a:solidFill>
                  <a:srgbClr val="03579B"/>
                </a:solidFill>
              </a:rPr>
              <a:t>e</a:t>
            </a:r>
            <a:r>
              <a:rPr lang="en-US" dirty="0">
                <a:solidFill>
                  <a:srgbClr val="03579B"/>
                </a:solidFill>
              </a:rPr>
              <a:t>, </a:t>
            </a:r>
            <a:r>
              <a:rPr lang="en-US" dirty="0" err="1">
                <a:solidFill>
                  <a:srgbClr val="03579B"/>
                </a:solidFill>
              </a:rPr>
              <a:t>postoj</a:t>
            </a:r>
            <a:r>
              <a:rPr lang="sr-Latn-RS" dirty="0">
                <a:solidFill>
                  <a:srgbClr val="03579B"/>
                </a:solidFill>
              </a:rPr>
              <a:t>e</a:t>
            </a:r>
            <a:r>
              <a:rPr lang="en-US" dirty="0">
                <a:solidFill>
                  <a:srgbClr val="03579B"/>
                </a:solidFill>
              </a:rPr>
              <a:t> </a:t>
            </a:r>
            <a:r>
              <a:rPr lang="sr-Latn-RS" b="1" dirty="0">
                <a:solidFill>
                  <a:srgbClr val="03579B"/>
                </a:solidFill>
              </a:rPr>
              <a:t>dve</a:t>
            </a:r>
            <a:r>
              <a:rPr lang="en-US" dirty="0">
                <a:solidFill>
                  <a:srgbClr val="03579B"/>
                </a:solidFill>
              </a:rPr>
              <a:t> </a:t>
            </a:r>
            <a:r>
              <a:rPr lang="en-US" dirty="0" err="1">
                <a:solidFill>
                  <a:srgbClr val="03579B"/>
                </a:solidFill>
              </a:rPr>
              <a:t>specijalizovan</a:t>
            </a:r>
            <a:r>
              <a:rPr lang="sr-Latn-RS" dirty="0">
                <a:solidFill>
                  <a:srgbClr val="03579B"/>
                </a:solidFill>
              </a:rPr>
              <a:t>e</a:t>
            </a:r>
            <a:r>
              <a:rPr lang="en-US" dirty="0">
                <a:solidFill>
                  <a:srgbClr val="03579B"/>
                </a:solidFill>
              </a:rPr>
              <a:t> </a:t>
            </a:r>
            <a:r>
              <a:rPr lang="en-US" dirty="0" err="1">
                <a:solidFill>
                  <a:srgbClr val="03579B"/>
                </a:solidFill>
              </a:rPr>
              <a:t>nastavn</a:t>
            </a:r>
            <a:r>
              <a:rPr lang="sr-Latn-RS" dirty="0">
                <a:solidFill>
                  <a:srgbClr val="03579B"/>
                </a:solidFill>
              </a:rPr>
              <a:t>e</a:t>
            </a:r>
            <a:r>
              <a:rPr lang="en-US" dirty="0">
                <a:solidFill>
                  <a:srgbClr val="03579B"/>
                </a:solidFill>
              </a:rPr>
              <a:t> </a:t>
            </a:r>
            <a:r>
              <a:rPr lang="en-US" dirty="0" err="1">
                <a:solidFill>
                  <a:srgbClr val="03579B"/>
                </a:solidFill>
              </a:rPr>
              <a:t>i</a:t>
            </a:r>
            <a:r>
              <a:rPr lang="sr-Latn-RS" dirty="0">
                <a:solidFill>
                  <a:srgbClr val="03579B"/>
                </a:solidFill>
              </a:rPr>
              <a:t> </a:t>
            </a:r>
            <a:r>
              <a:rPr lang="en-US" dirty="0" err="1">
                <a:solidFill>
                  <a:srgbClr val="03579B"/>
                </a:solidFill>
              </a:rPr>
              <a:t>naučno-istraživačk</a:t>
            </a:r>
            <a:r>
              <a:rPr lang="sr-Latn-RS" dirty="0">
                <a:solidFill>
                  <a:srgbClr val="03579B"/>
                </a:solidFill>
              </a:rPr>
              <a:t>e</a:t>
            </a:r>
            <a:r>
              <a:rPr lang="en-US" dirty="0">
                <a:solidFill>
                  <a:srgbClr val="03579B"/>
                </a:solidFill>
              </a:rPr>
              <a:t> </a:t>
            </a:r>
            <a:r>
              <a:rPr lang="en-US" dirty="0" err="1">
                <a:solidFill>
                  <a:srgbClr val="03579B"/>
                </a:solidFill>
              </a:rPr>
              <a:t>laboratorij</a:t>
            </a:r>
            <a:r>
              <a:rPr lang="sr-Latn-RS" dirty="0">
                <a:solidFill>
                  <a:srgbClr val="03579B"/>
                </a:solidFill>
              </a:rPr>
              <a:t>e</a:t>
            </a:r>
            <a:r>
              <a:rPr lang="en-US" dirty="0">
                <a:solidFill>
                  <a:srgbClr val="03579B"/>
                </a:solidFill>
              </a:rPr>
              <a:t> u </a:t>
            </a:r>
            <a:r>
              <a:rPr lang="en-US" dirty="0" err="1">
                <a:solidFill>
                  <a:srgbClr val="03579B"/>
                </a:solidFill>
              </a:rPr>
              <a:t>kojima</a:t>
            </a:r>
            <a:r>
              <a:rPr lang="en-US" dirty="0">
                <a:solidFill>
                  <a:srgbClr val="03579B"/>
                </a:solidFill>
              </a:rPr>
              <a:t> se </a:t>
            </a:r>
            <a:r>
              <a:rPr lang="en-US" dirty="0" err="1">
                <a:solidFill>
                  <a:srgbClr val="03579B"/>
                </a:solidFill>
              </a:rPr>
              <a:t>izvode</a:t>
            </a:r>
            <a:r>
              <a:rPr lang="en-US" dirty="0">
                <a:solidFill>
                  <a:srgbClr val="03579B"/>
                </a:solidFill>
              </a:rPr>
              <a:t> </a:t>
            </a:r>
            <a:r>
              <a:rPr lang="en-US" dirty="0" err="1">
                <a:solidFill>
                  <a:srgbClr val="03579B"/>
                </a:solidFill>
              </a:rPr>
              <a:t>vežbe</a:t>
            </a:r>
            <a:r>
              <a:rPr lang="en-US" dirty="0">
                <a:solidFill>
                  <a:srgbClr val="03579B"/>
                </a:solidFill>
              </a:rPr>
              <a:t> </a:t>
            </a:r>
            <a:r>
              <a:rPr lang="en-US" dirty="0" err="1">
                <a:solidFill>
                  <a:srgbClr val="03579B"/>
                </a:solidFill>
              </a:rPr>
              <a:t>sa</a:t>
            </a:r>
            <a:r>
              <a:rPr lang="en-US" dirty="0">
                <a:solidFill>
                  <a:srgbClr val="03579B"/>
                </a:solidFill>
              </a:rPr>
              <a:t> </a:t>
            </a:r>
            <a:r>
              <a:rPr lang="en-US" dirty="0" err="1">
                <a:solidFill>
                  <a:srgbClr val="03579B"/>
                </a:solidFill>
              </a:rPr>
              <a:t>studentima</a:t>
            </a:r>
            <a:r>
              <a:rPr lang="en-US" dirty="0">
                <a:solidFill>
                  <a:srgbClr val="03579B"/>
                </a:solidFill>
              </a:rPr>
              <a:t> </a:t>
            </a:r>
            <a:r>
              <a:rPr lang="en-US" dirty="0" err="1">
                <a:solidFill>
                  <a:srgbClr val="03579B"/>
                </a:solidFill>
              </a:rPr>
              <a:t>na</a:t>
            </a:r>
            <a:r>
              <a:rPr lang="en-US" dirty="0">
                <a:solidFill>
                  <a:srgbClr val="03579B"/>
                </a:solidFill>
              </a:rPr>
              <a:t> </a:t>
            </a:r>
            <a:r>
              <a:rPr lang="en-US" dirty="0" err="1">
                <a:solidFill>
                  <a:srgbClr val="03579B"/>
                </a:solidFill>
              </a:rPr>
              <a:t>svim</a:t>
            </a:r>
            <a:r>
              <a:rPr lang="en-US" dirty="0">
                <a:solidFill>
                  <a:srgbClr val="03579B"/>
                </a:solidFill>
              </a:rPr>
              <a:t> </a:t>
            </a:r>
            <a:r>
              <a:rPr lang="en-US" dirty="0" err="1">
                <a:solidFill>
                  <a:srgbClr val="03579B"/>
                </a:solidFill>
              </a:rPr>
              <a:t>nivoima</a:t>
            </a:r>
            <a:r>
              <a:rPr lang="en-US" dirty="0">
                <a:solidFill>
                  <a:srgbClr val="03579B"/>
                </a:solidFill>
              </a:rPr>
              <a:t> </a:t>
            </a:r>
            <a:r>
              <a:rPr lang="en-US" dirty="0" err="1">
                <a:solidFill>
                  <a:srgbClr val="03579B"/>
                </a:solidFill>
              </a:rPr>
              <a:t>studija</a:t>
            </a:r>
            <a:r>
              <a:rPr lang="en-US" dirty="0">
                <a:solidFill>
                  <a:srgbClr val="03579B"/>
                </a:solidFill>
              </a:rPr>
              <a:t>, </a:t>
            </a:r>
            <a:r>
              <a:rPr lang="en-US" dirty="0" err="1">
                <a:solidFill>
                  <a:srgbClr val="03579B"/>
                </a:solidFill>
              </a:rPr>
              <a:t>vrše</a:t>
            </a:r>
            <a:r>
              <a:rPr lang="en-US" dirty="0">
                <a:solidFill>
                  <a:srgbClr val="03579B"/>
                </a:solidFill>
              </a:rPr>
              <a:t> </a:t>
            </a:r>
            <a:r>
              <a:rPr lang="en-US" dirty="0" err="1">
                <a:solidFill>
                  <a:srgbClr val="03579B"/>
                </a:solidFill>
              </a:rPr>
              <a:t>naučna</a:t>
            </a:r>
            <a:r>
              <a:rPr lang="en-US" dirty="0">
                <a:solidFill>
                  <a:srgbClr val="03579B"/>
                </a:solidFill>
              </a:rPr>
              <a:t> </a:t>
            </a:r>
            <a:r>
              <a:rPr lang="en-US" dirty="0" err="1">
                <a:solidFill>
                  <a:srgbClr val="03579B"/>
                </a:solidFill>
              </a:rPr>
              <a:t>istraživanja</a:t>
            </a:r>
            <a:r>
              <a:rPr lang="en-US" dirty="0">
                <a:solidFill>
                  <a:srgbClr val="03579B"/>
                </a:solidFill>
              </a:rPr>
              <a:t> </a:t>
            </a:r>
            <a:r>
              <a:rPr lang="en-US" dirty="0" err="1">
                <a:solidFill>
                  <a:srgbClr val="03579B"/>
                </a:solidFill>
              </a:rPr>
              <a:t>na</a:t>
            </a:r>
            <a:r>
              <a:rPr lang="en-US" dirty="0">
                <a:solidFill>
                  <a:srgbClr val="03579B"/>
                </a:solidFill>
              </a:rPr>
              <a:t> </a:t>
            </a:r>
            <a:r>
              <a:rPr lang="en-US" dirty="0" err="1">
                <a:solidFill>
                  <a:srgbClr val="03579B"/>
                </a:solidFill>
              </a:rPr>
              <a:t>doktorskim</a:t>
            </a:r>
            <a:r>
              <a:rPr lang="en-US" dirty="0">
                <a:solidFill>
                  <a:srgbClr val="03579B"/>
                </a:solidFill>
              </a:rPr>
              <a:t> </a:t>
            </a:r>
            <a:r>
              <a:rPr lang="en-US" dirty="0" err="1">
                <a:solidFill>
                  <a:srgbClr val="03579B"/>
                </a:solidFill>
              </a:rPr>
              <a:t>studijama</a:t>
            </a:r>
            <a:r>
              <a:rPr lang="en-US" dirty="0">
                <a:solidFill>
                  <a:srgbClr val="03579B"/>
                </a:solidFill>
              </a:rPr>
              <a:t>, </a:t>
            </a:r>
            <a:r>
              <a:rPr lang="sr-Latn-RS" dirty="0">
                <a:solidFill>
                  <a:srgbClr val="03579B"/>
                </a:solidFill>
              </a:rPr>
              <a:t>vrši se izrada studija</a:t>
            </a:r>
            <a:r>
              <a:rPr lang="en-US" dirty="0">
                <a:solidFill>
                  <a:srgbClr val="03579B"/>
                </a:solidFill>
              </a:rPr>
              <a:t>, </a:t>
            </a:r>
            <a:r>
              <a:rPr lang="sr-Latn-RS" dirty="0">
                <a:solidFill>
                  <a:srgbClr val="03579B"/>
                </a:solidFill>
              </a:rPr>
              <a:t>projekata, </a:t>
            </a:r>
            <a:r>
              <a:rPr lang="en-US" dirty="0" err="1">
                <a:solidFill>
                  <a:srgbClr val="03579B"/>
                </a:solidFill>
              </a:rPr>
              <a:t>ekspertiz</a:t>
            </a:r>
            <a:r>
              <a:rPr lang="sr-Latn-RS" dirty="0">
                <a:solidFill>
                  <a:srgbClr val="03579B"/>
                </a:solidFill>
              </a:rPr>
              <a:t>a, itd...</a:t>
            </a:r>
            <a:endParaRPr lang="en-US" dirty="0">
              <a:solidFill>
                <a:srgbClr val="03579B"/>
              </a:solidFill>
            </a:endParaRPr>
          </a:p>
        </p:txBody>
      </p:sp>
      <p:pic>
        <p:nvPicPr>
          <p:cNvPr id="9" name="Picture 17" descr="studenti1_1382368708_670x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5662" y="0"/>
            <a:ext cx="1938338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ransit_Generic_Web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563" y="3726588"/>
            <a:ext cx="5408612" cy="239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86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3515096" y="175986"/>
            <a:ext cx="4789241" cy="893134"/>
          </a:xfrm>
          <a:prstGeom prst="rect">
            <a:avLst/>
          </a:prstGeom>
          <a:solidFill>
            <a:schemeClr val="bg2"/>
          </a:solidFill>
        </p:spPr>
        <p:txBody>
          <a:bodyPr vert="horz" lIns="67355" tIns="33677" rIns="67355" bIns="33677" rtlCol="0" anchor="ctr">
            <a:noAutofit/>
          </a:bodyPr>
          <a:lstStyle/>
          <a:p>
            <a:pPr>
              <a:defRPr/>
            </a:pPr>
            <a:r>
              <a:rPr lang="sr-Latn-RS" sz="2800" u="sng" dirty="0">
                <a:solidFill>
                  <a:srgbClr val="FF0000"/>
                </a:solidFill>
              </a:rPr>
              <a:t>P</a:t>
            </a:r>
            <a:r>
              <a:rPr lang="sr-Latn-RS" sz="2800" u="sng" dirty="0">
                <a:solidFill>
                  <a:srgbClr val="03579B"/>
                </a:solidFill>
              </a:rPr>
              <a:t>artneri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3515096" y="159534"/>
            <a:ext cx="0" cy="957086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/>
          <p:cNvSpPr/>
          <p:nvPr/>
        </p:nvSpPr>
        <p:spPr>
          <a:xfrm>
            <a:off x="8110848" y="95343"/>
            <a:ext cx="973777" cy="973777"/>
          </a:xfrm>
          <a:prstGeom prst="flowChartConnector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partner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8311" y="280886"/>
            <a:ext cx="653204" cy="618427"/>
          </a:xfrm>
          <a:prstGeom prst="rect">
            <a:avLst/>
          </a:prstGeom>
        </p:spPr>
      </p:pic>
      <p:pic>
        <p:nvPicPr>
          <p:cNvPr id="37" name="Picture 36" descr="ARRIVA - LOGO SLIKA - png - mala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92462" y="1069120"/>
            <a:ext cx="829439" cy="827861"/>
          </a:xfrm>
          <a:prstGeom prst="rect">
            <a:avLst/>
          </a:prstGeom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6393265" y="2017293"/>
            <a:ext cx="685455" cy="682698"/>
            <a:chOff x="611560" y="4151865"/>
            <a:chExt cx="2160240" cy="1634044"/>
          </a:xfrm>
        </p:grpSpPr>
        <p:pic>
          <p:nvPicPr>
            <p:cNvPr id="67" name="Picture 14" descr="images.png"/>
            <p:cNvPicPr>
              <a:picLocks noChangeAspect="1"/>
            </p:cNvPicPr>
            <p:nvPr/>
          </p:nvPicPr>
          <p:blipFill>
            <a:blip r:embed="rId4"/>
            <a:srcRect t="36958" b="36160"/>
            <a:stretch>
              <a:fillRect/>
            </a:stretch>
          </p:blipFill>
          <p:spPr bwMode="auto">
            <a:xfrm>
              <a:off x="611560" y="5205244"/>
              <a:ext cx="2160240" cy="580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16" descr="brand.gif"/>
            <p:cNvPicPr>
              <a:picLocks noChangeAspect="1"/>
            </p:cNvPicPr>
            <p:nvPr/>
          </p:nvPicPr>
          <p:blipFill>
            <a:blip r:embed="rId5"/>
            <a:srcRect l="3780" t="22681" r="5501" b="24400"/>
            <a:stretch>
              <a:fillRect/>
            </a:stretch>
          </p:blipFill>
          <p:spPr bwMode="auto">
            <a:xfrm>
              <a:off x="611560" y="4151865"/>
              <a:ext cx="2160240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9" name="Picture 38" descr="kragujevac_city_coat_of_arm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715" y="1937750"/>
            <a:ext cx="821901" cy="1236706"/>
          </a:xfrm>
          <a:prstGeom prst="rect">
            <a:avLst/>
          </a:prstGeom>
        </p:spPr>
      </p:pic>
      <p:pic>
        <p:nvPicPr>
          <p:cNvPr id="42" name="Picture 41" descr="LOGO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8153" y="4483614"/>
            <a:ext cx="533406" cy="517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"/>
          <p:cNvPicPr>
            <a:picLocks noChangeAspect="1"/>
          </p:cNvPicPr>
          <p:nvPr/>
        </p:nvPicPr>
        <p:blipFill>
          <a:blip r:embed="rId8"/>
          <a:srcRect l="2835" t="14281" r="86366" b="65561"/>
          <a:stretch>
            <a:fillRect/>
          </a:stretch>
        </p:blipFill>
        <p:spPr bwMode="auto">
          <a:xfrm>
            <a:off x="8410438" y="2073202"/>
            <a:ext cx="620373" cy="67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grad-skopje-logo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8153" y="2459751"/>
            <a:ext cx="732654" cy="953231"/>
          </a:xfrm>
          <a:prstGeom prst="rect">
            <a:avLst/>
          </a:prstGeom>
        </p:spPr>
      </p:pic>
      <p:pic>
        <p:nvPicPr>
          <p:cNvPr id="45" name="Picture 44" descr="grbGrada.jpg"/>
          <p:cNvPicPr>
            <a:picLocks noChangeAspect="1"/>
          </p:cNvPicPr>
          <p:nvPr/>
        </p:nvPicPr>
        <p:blipFill>
          <a:blip r:embed="rId10"/>
          <a:srcRect l="19289" t="9488" r="17444" b="13590"/>
          <a:stretch>
            <a:fillRect/>
          </a:stretch>
        </p:blipFill>
        <p:spPr>
          <a:xfrm>
            <a:off x="3720668" y="5180647"/>
            <a:ext cx="723935" cy="814955"/>
          </a:xfrm>
          <a:prstGeom prst="rect">
            <a:avLst/>
          </a:prstGeom>
        </p:spPr>
      </p:pic>
      <p:pic>
        <p:nvPicPr>
          <p:cNvPr id="46" name="Picture 45" descr="logo_cir.png"/>
          <p:cNvPicPr>
            <a:picLocks noChangeAspect="1"/>
          </p:cNvPicPr>
          <p:nvPr/>
        </p:nvPicPr>
        <p:blipFill>
          <a:blip r:embed="rId11"/>
          <a:srcRect b="8533"/>
          <a:stretch>
            <a:fillRect/>
          </a:stretch>
        </p:blipFill>
        <p:spPr>
          <a:xfrm>
            <a:off x="3568844" y="1198532"/>
            <a:ext cx="1106323" cy="1209856"/>
          </a:xfrm>
          <a:prstGeom prst="rect">
            <a:avLst/>
          </a:prstGeom>
        </p:spPr>
      </p:pic>
      <p:pic>
        <p:nvPicPr>
          <p:cNvPr id="48" name="Picture 47" descr="Grb-Kotora-VELIKO.tif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958868" y="3300214"/>
            <a:ext cx="847746" cy="879738"/>
          </a:xfrm>
          <a:prstGeom prst="rect">
            <a:avLst/>
          </a:prstGeom>
        </p:spPr>
      </p:pic>
      <p:pic>
        <p:nvPicPr>
          <p:cNvPr id="49" name="Picture 48" descr="преузимање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76196" y="2915944"/>
            <a:ext cx="1102524" cy="485888"/>
          </a:xfrm>
          <a:prstGeom prst="rect">
            <a:avLst/>
          </a:prstGeom>
        </p:spPr>
      </p:pic>
      <p:pic>
        <p:nvPicPr>
          <p:cNvPr id="50" name="Picture 49" descr="apexmanji.gif"/>
          <p:cNvPicPr>
            <a:picLocks noChangeAspect="1"/>
          </p:cNvPicPr>
          <p:nvPr/>
        </p:nvPicPr>
        <p:blipFill>
          <a:blip r:embed="rId14"/>
          <a:srcRect t="34239" b="25344"/>
          <a:stretch>
            <a:fillRect/>
          </a:stretch>
        </p:blipFill>
        <p:spPr>
          <a:xfrm>
            <a:off x="7261310" y="3085027"/>
            <a:ext cx="1132466" cy="469994"/>
          </a:xfrm>
          <a:prstGeom prst="rect">
            <a:avLst/>
          </a:prstGeom>
        </p:spPr>
      </p:pic>
      <p:pic>
        <p:nvPicPr>
          <p:cNvPr id="51" name="Picture 50" descr="преузимање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74442" y="3849371"/>
            <a:ext cx="1086868" cy="445163"/>
          </a:xfrm>
          <a:prstGeom prst="rect">
            <a:avLst/>
          </a:prstGeom>
        </p:spPr>
      </p:pic>
      <p:pic>
        <p:nvPicPr>
          <p:cNvPr id="52" name="Picture 51" descr="преузимање (1)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11005" y="4503731"/>
            <a:ext cx="735339" cy="699987"/>
          </a:xfrm>
          <a:prstGeom prst="rect">
            <a:avLst/>
          </a:prstGeom>
        </p:spPr>
      </p:pic>
      <p:pic>
        <p:nvPicPr>
          <p:cNvPr id="53" name="Picture 52" descr="jsp_logo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31032" y="3635985"/>
            <a:ext cx="698310" cy="730585"/>
          </a:xfrm>
          <a:prstGeom prst="rect">
            <a:avLst/>
          </a:prstGeom>
        </p:spPr>
      </p:pic>
      <p:pic>
        <p:nvPicPr>
          <p:cNvPr id="54" name="Picture 53" descr="40b579254267eb979a7db9b8b0ad472a_3282405946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68509" y="2205456"/>
            <a:ext cx="999802" cy="646548"/>
          </a:xfrm>
          <a:prstGeom prst="rect">
            <a:avLst/>
          </a:prstGeom>
        </p:spPr>
      </p:pic>
      <p:pic>
        <p:nvPicPr>
          <p:cNvPr id="55" name="Picture 54" descr="logo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16495" y="5514372"/>
            <a:ext cx="1534934" cy="354259"/>
          </a:xfrm>
          <a:prstGeom prst="rect">
            <a:avLst/>
          </a:prstGeom>
        </p:spPr>
      </p:pic>
      <p:pic>
        <p:nvPicPr>
          <p:cNvPr id="56" name="Picture 55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62" y="4407655"/>
            <a:ext cx="716835" cy="766583"/>
          </a:xfrm>
          <a:prstGeom prst="rect">
            <a:avLst/>
          </a:prstGeom>
        </p:spPr>
      </p:pic>
      <p:pic>
        <p:nvPicPr>
          <p:cNvPr id="57" name="Picture 56" descr="2013.08.13.20.52.40_JGSP NS logo.png"/>
          <p:cNvPicPr>
            <a:picLocks noChangeAspect="1"/>
          </p:cNvPicPr>
          <p:nvPr/>
        </p:nvPicPr>
        <p:blipFill>
          <a:blip r:embed="rId21"/>
          <a:srcRect t="14992" b="16635"/>
          <a:stretch>
            <a:fillRect/>
          </a:stretch>
        </p:blipFill>
        <p:spPr>
          <a:xfrm>
            <a:off x="7189283" y="5393415"/>
            <a:ext cx="1119823" cy="511038"/>
          </a:xfrm>
          <a:prstGeom prst="rect">
            <a:avLst/>
          </a:prstGeom>
        </p:spPr>
      </p:pic>
      <p:pic>
        <p:nvPicPr>
          <p:cNvPr id="58" name="Picture 57" descr="logo_sutrans.jpg"/>
          <p:cNvPicPr>
            <a:picLocks noChangeAspect="1"/>
          </p:cNvPicPr>
          <p:nvPr/>
        </p:nvPicPr>
        <p:blipFill>
          <a:blip r:embed="rId22"/>
          <a:srcRect l="5584" t="11207" r="9394" b="24091"/>
          <a:stretch>
            <a:fillRect/>
          </a:stretch>
        </p:blipFill>
        <p:spPr>
          <a:xfrm>
            <a:off x="6230241" y="719380"/>
            <a:ext cx="761527" cy="595085"/>
          </a:xfrm>
          <a:prstGeom prst="rect">
            <a:avLst/>
          </a:prstGeom>
        </p:spPr>
      </p:pic>
      <p:pic>
        <p:nvPicPr>
          <p:cNvPr id="59" name="Picture 58" descr="pancevo-i-bk-pancevo.jpg"/>
          <p:cNvPicPr>
            <a:picLocks noChangeAspect="1"/>
          </p:cNvPicPr>
          <p:nvPr/>
        </p:nvPicPr>
        <p:blipFill>
          <a:blip r:embed="rId23"/>
          <a:srcRect r="45055"/>
          <a:stretch>
            <a:fillRect/>
          </a:stretch>
        </p:blipFill>
        <p:spPr>
          <a:xfrm>
            <a:off x="5415236" y="4504291"/>
            <a:ext cx="1120049" cy="885083"/>
          </a:xfrm>
          <a:prstGeom prst="rect">
            <a:avLst/>
          </a:prstGeom>
        </p:spPr>
      </p:pic>
      <p:pic>
        <p:nvPicPr>
          <p:cNvPr id="60" name="Picture 59" descr="Coat_of_arms_of_Užice.jp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695754" y="3446435"/>
            <a:ext cx="858507" cy="881552"/>
          </a:xfrm>
          <a:prstGeom prst="rect">
            <a:avLst/>
          </a:prstGeom>
        </p:spPr>
      </p:pic>
      <p:pic>
        <p:nvPicPr>
          <p:cNvPr id="61" name="Picture 11" descr="J:\PEAK SOURCING\PEAK SOURCING 2015\POLIS\TRACE\TRACE logo 2015\JPG\TRACE logo_2015_rgb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41" y="1314465"/>
            <a:ext cx="1687995" cy="70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 descr="преузимање (2)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852063" y="1537996"/>
            <a:ext cx="1377279" cy="399753"/>
          </a:xfrm>
          <a:prstGeom prst="rect">
            <a:avLst/>
          </a:prstGeom>
        </p:spPr>
      </p:pic>
      <p:pic>
        <p:nvPicPr>
          <p:cNvPr id="63" name="Picture 62" descr="download.jpg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73" r="21114"/>
          <a:stretch>
            <a:fillRect/>
          </a:stretch>
        </p:blipFill>
        <p:spPr>
          <a:xfrm>
            <a:off x="8424176" y="2792419"/>
            <a:ext cx="606634" cy="843566"/>
          </a:xfrm>
          <a:prstGeom prst="rect">
            <a:avLst/>
          </a:prstGeom>
        </p:spPr>
      </p:pic>
      <p:pic>
        <p:nvPicPr>
          <p:cNvPr id="38" name="Picture 55" descr="pks.jpg"/>
          <p:cNvPicPr>
            <a:picLocks noChangeAspect="1"/>
          </p:cNvPicPr>
          <p:nvPr/>
        </p:nvPicPr>
        <p:blipFill>
          <a:blip r:embed="rId28"/>
          <a:srcRect l="8769" t="14876" r="12312" b="10728"/>
          <a:stretch>
            <a:fillRect/>
          </a:stretch>
        </p:blipFill>
        <p:spPr bwMode="auto">
          <a:xfrm>
            <a:off x="4938874" y="765772"/>
            <a:ext cx="1235568" cy="54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16" descr="subotica-grb-srednji.png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4656660" y="5331918"/>
            <a:ext cx="604415" cy="60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20" descr="PTC - LOGO SLIKA - png.png"/>
          <p:cNvPicPr>
            <a:picLocks noChangeAspect="1"/>
          </p:cNvPicPr>
          <p:nvPr/>
        </p:nvPicPr>
        <p:blipFill>
          <a:blip r:embed="rId30"/>
          <a:srcRect r="71510"/>
          <a:stretch>
            <a:fillRect/>
          </a:stretch>
        </p:blipFill>
        <p:spPr bwMode="auto">
          <a:xfrm>
            <a:off x="7316288" y="719380"/>
            <a:ext cx="562505" cy="543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" name="Rectangle 43"/>
          <p:cNvSpPr>
            <a:spLocks noChangeArrowheads="1"/>
          </p:cNvSpPr>
          <p:nvPr/>
        </p:nvSpPr>
        <p:spPr bwMode="auto">
          <a:xfrm>
            <a:off x="6991768" y="1250402"/>
            <a:ext cx="112667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700" b="1" dirty="0">
                <a:solidFill>
                  <a:srgbClr val="FF7C80"/>
                </a:solidFill>
                <a:cs typeface="Tahoma" pitchFamily="34" charset="0"/>
              </a:rPr>
              <a:t>Public Transport Consult</a:t>
            </a:r>
            <a:endParaRPr lang="en-US" sz="700" dirty="0"/>
          </a:p>
        </p:txBody>
      </p:sp>
      <p:pic>
        <p:nvPicPr>
          <p:cNvPr id="73" name="Picture 51"/>
          <p:cNvPicPr>
            <a:picLocks noChangeAspect="1"/>
          </p:cNvPicPr>
          <p:nvPr/>
        </p:nvPicPr>
        <p:blipFill>
          <a:blip r:embed="rId31"/>
          <a:srcRect l="77975" t="14815" r="9003" b="68369"/>
          <a:stretch>
            <a:fillRect/>
          </a:stretch>
        </p:blipFill>
        <p:spPr bwMode="auto">
          <a:xfrm>
            <a:off x="8329738" y="3568249"/>
            <a:ext cx="7921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52"/>
          <p:cNvPicPr>
            <a:picLocks noChangeAspect="1"/>
          </p:cNvPicPr>
          <p:nvPr/>
        </p:nvPicPr>
        <p:blipFill>
          <a:blip r:embed="rId31"/>
          <a:srcRect l="32985" t="89095" r="38600"/>
          <a:stretch>
            <a:fillRect/>
          </a:stretch>
        </p:blipFill>
        <p:spPr bwMode="auto">
          <a:xfrm>
            <a:off x="4936812" y="5873708"/>
            <a:ext cx="1331028" cy="431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49"/>
          <p:cNvPicPr>
            <a:picLocks noChangeAspect="1"/>
          </p:cNvPicPr>
          <p:nvPr/>
        </p:nvPicPr>
        <p:blipFill>
          <a:blip r:embed="rId31"/>
          <a:srcRect l="41272" t="16216" r="40968" b="71172"/>
          <a:stretch>
            <a:fillRect/>
          </a:stretch>
        </p:blipFill>
        <p:spPr bwMode="auto">
          <a:xfrm>
            <a:off x="8329738" y="5380791"/>
            <a:ext cx="814262" cy="48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57"/>
          <p:cNvPicPr>
            <a:picLocks noChangeAspect="1"/>
          </p:cNvPicPr>
          <p:nvPr/>
        </p:nvPicPr>
        <p:blipFill>
          <a:blip r:embed="rId31"/>
          <a:srcRect l="64951" t="66670" b="26321"/>
          <a:stretch>
            <a:fillRect/>
          </a:stretch>
        </p:blipFill>
        <p:spPr bwMode="auto">
          <a:xfrm>
            <a:off x="7011988" y="5936333"/>
            <a:ext cx="213201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77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386069" y="4804034"/>
            <a:ext cx="1017119" cy="435008"/>
          </a:xfrm>
          <a:prstGeom prst="rect">
            <a:avLst/>
          </a:prstGeom>
        </p:spPr>
      </p:pic>
      <p:pic>
        <p:nvPicPr>
          <p:cNvPr id="79" name="Picture 50"/>
          <p:cNvPicPr>
            <a:picLocks noChangeAspect="1"/>
          </p:cNvPicPr>
          <p:nvPr/>
        </p:nvPicPr>
        <p:blipFill>
          <a:blip r:embed="rId31"/>
          <a:srcRect t="14815" r="77670" b="69769"/>
          <a:stretch>
            <a:fillRect/>
          </a:stretch>
        </p:blipFill>
        <p:spPr bwMode="auto">
          <a:xfrm>
            <a:off x="8042242" y="4382253"/>
            <a:ext cx="1119694" cy="71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79" descr="logo-kpmg.png"/>
          <p:cNvPicPr>
            <a:picLocks noChangeAspect="1"/>
          </p:cNvPicPr>
          <p:nvPr/>
        </p:nvPicPr>
        <p:blipFill>
          <a:blip r:embed="rId33"/>
          <a:srcRect t="16181" r="28155" b="5800"/>
          <a:stretch>
            <a:fillRect/>
          </a:stretch>
        </p:blipFill>
        <p:spPr>
          <a:xfrm>
            <a:off x="4927593" y="161939"/>
            <a:ext cx="1162440" cy="506639"/>
          </a:xfrm>
          <a:prstGeom prst="rect">
            <a:avLst/>
          </a:prstGeom>
        </p:spPr>
      </p:pic>
      <p:pic>
        <p:nvPicPr>
          <p:cNvPr id="81" name="Picture 80" descr="European_Bank_for_Reconstruction_and_Development_EBRD_logo_wordmark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170972" y="178873"/>
            <a:ext cx="1888205" cy="39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23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3476997" y="9525"/>
            <a:ext cx="5568942" cy="962245"/>
          </a:xfrm>
          <a:prstGeom prst="rect">
            <a:avLst/>
          </a:prstGeom>
          <a:solidFill>
            <a:schemeClr val="bg2"/>
          </a:solidFill>
        </p:spPr>
        <p:txBody>
          <a:bodyPr vert="horz" lIns="67355" tIns="33677" rIns="67355" bIns="33677" rtlCol="0" anchor="ctr">
            <a:noAutofit/>
          </a:bodyPr>
          <a:lstStyle/>
          <a:p>
            <a:pPr>
              <a:defRPr/>
            </a:pPr>
            <a:r>
              <a:rPr lang="sr-Latn-R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</a:t>
            </a:r>
            <a:r>
              <a:rPr lang="sr-Latn-RS" sz="28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e create future</a:t>
            </a:r>
            <a:endParaRPr lang="sr-Latn-RS" sz="2800" dirty="0">
              <a:solidFill>
                <a:srgbClr val="00206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476996" y="111909"/>
            <a:ext cx="1" cy="784802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DpiS51iWsAAfi4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432" y="3621395"/>
            <a:ext cx="5568943" cy="2606059"/>
          </a:xfrm>
          <a:prstGeom prst="rect">
            <a:avLst/>
          </a:prstGeom>
        </p:spPr>
      </p:pic>
      <p:pic>
        <p:nvPicPr>
          <p:cNvPr id="10" name="Picture 9" descr="maxresdefau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331" y="933670"/>
            <a:ext cx="5568943" cy="222706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496047" y="2895380"/>
            <a:ext cx="5568942" cy="962245"/>
          </a:xfrm>
          <a:prstGeom prst="rect">
            <a:avLst/>
          </a:prstGeom>
          <a:noFill/>
        </p:spPr>
        <p:txBody>
          <a:bodyPr vert="horz" lIns="67355" tIns="33677" rIns="67355" bIns="33677" rtlCol="0" anchor="ctr">
            <a:noAutofit/>
          </a:bodyPr>
          <a:lstStyle/>
          <a:p>
            <a:pPr>
              <a:defRPr/>
            </a:pPr>
            <a:r>
              <a:rPr lang="sr-Latn-RS" sz="28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</a:t>
            </a:r>
            <a:r>
              <a:rPr lang="sr-Latn-RS" sz="28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e turn transport into art</a:t>
            </a:r>
            <a:endParaRPr lang="sr-Latn-R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494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3543671" y="175986"/>
            <a:ext cx="5617029" cy="893134"/>
          </a:xfrm>
          <a:prstGeom prst="rect">
            <a:avLst/>
          </a:prstGeom>
          <a:solidFill>
            <a:schemeClr val="bg2"/>
          </a:solidFill>
        </p:spPr>
        <p:txBody>
          <a:bodyPr vert="horz" lIns="67355" tIns="33677" rIns="67355" bIns="33677" rtlCol="0" anchor="ctr">
            <a:noAutofit/>
          </a:bodyPr>
          <a:lstStyle/>
          <a:p>
            <a:pPr>
              <a:defRPr/>
            </a:pPr>
            <a:r>
              <a:rPr lang="sr-Latn-RS" sz="2000" b="1" dirty="0">
                <a:solidFill>
                  <a:srgbClr val="FF0000"/>
                </a:solidFill>
              </a:rPr>
              <a:t>O</a:t>
            </a:r>
            <a:r>
              <a:rPr lang="sr-Latn-RS" sz="2000" b="1" dirty="0">
                <a:solidFill>
                  <a:schemeClr val="accent2">
                    <a:lumMod val="75000"/>
                  </a:schemeClr>
                </a:solidFill>
              </a:rPr>
              <a:t>snovi tehnologije drumskog linijskog transporta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515096" y="159534"/>
            <a:ext cx="0" cy="957086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553240" y="1252587"/>
            <a:ext cx="5607460" cy="48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Clr>
                <a:srgbClr val="FF3300"/>
              </a:buClr>
            </a:pPr>
            <a:r>
              <a:rPr lang="en-US" sz="1700" b="1" dirty="0">
                <a:solidFill>
                  <a:schemeClr val="accent2">
                    <a:lumMod val="75000"/>
                  </a:schemeClr>
                </a:solidFill>
              </a:rPr>
              <a:t>Moduli: </a:t>
            </a:r>
            <a:r>
              <a:rPr lang="en-US" sz="1700" dirty="0" err="1">
                <a:solidFill>
                  <a:schemeClr val="accent2">
                    <a:lumMod val="75000"/>
                  </a:schemeClr>
                </a:solidFill>
              </a:rPr>
              <a:t>Vazdu</a:t>
            </a:r>
            <a:r>
              <a:rPr lang="sr-Latn-RS" sz="1700" dirty="0">
                <a:solidFill>
                  <a:schemeClr val="accent2">
                    <a:lumMod val="75000"/>
                  </a:schemeClr>
                </a:solidFill>
              </a:rPr>
              <a:t>šni saobraćaj i transport</a:t>
            </a:r>
          </a:p>
          <a:p>
            <a:pPr algn="just">
              <a:buClr>
                <a:srgbClr val="FF3300"/>
              </a:buClr>
            </a:pPr>
            <a:r>
              <a:rPr lang="sr-Latn-RS" sz="1700" dirty="0">
                <a:solidFill>
                  <a:schemeClr val="accent2">
                    <a:lumMod val="75000"/>
                  </a:schemeClr>
                </a:solidFill>
              </a:rPr>
              <a:t>               Poštanski saobraćaj i informacione tehnologije</a:t>
            </a:r>
          </a:p>
          <a:p>
            <a:pPr algn="just">
              <a:buClr>
                <a:srgbClr val="FF3300"/>
              </a:buClr>
            </a:pPr>
            <a:r>
              <a:rPr lang="sr-Latn-RS" sz="1700" dirty="0">
                <a:solidFill>
                  <a:schemeClr val="accent2">
                    <a:lumMod val="75000"/>
                  </a:schemeClr>
                </a:solidFill>
              </a:rPr>
              <a:t>               Telekomunikacioni saobraćaj i mreže</a:t>
            </a:r>
            <a:endParaRPr lang="en-US" sz="17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Clr>
                <a:srgbClr val="FF3300"/>
              </a:buClr>
            </a:pPr>
            <a:endParaRPr lang="en-US" sz="5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Clr>
                <a:srgbClr val="FF3300"/>
              </a:buClr>
            </a:pPr>
            <a:r>
              <a:rPr lang="en-US" sz="1700" b="1" dirty="0" err="1">
                <a:solidFill>
                  <a:schemeClr val="accent2">
                    <a:lumMod val="75000"/>
                  </a:schemeClr>
                </a:solidFill>
              </a:rPr>
              <a:t>Predmet</a:t>
            </a:r>
            <a:r>
              <a:rPr lang="en-US" sz="1700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sr-Latn-RS" sz="1700" dirty="0">
                <a:solidFill>
                  <a:schemeClr val="accent2">
                    <a:lumMod val="75000"/>
                  </a:schemeClr>
                </a:solidFill>
              </a:rPr>
              <a:t>Osnovi tehnologije drumskog linijskog transporta</a:t>
            </a:r>
            <a:endParaRPr lang="en-US" sz="17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Clr>
                <a:srgbClr val="FF3300"/>
              </a:buClr>
            </a:pPr>
            <a:endParaRPr lang="en-US" sz="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Clr>
                <a:srgbClr val="FF3300"/>
              </a:buClr>
            </a:pPr>
            <a:r>
              <a:rPr lang="en-US" sz="1700" b="1" dirty="0">
                <a:solidFill>
                  <a:schemeClr val="accent2">
                    <a:lumMod val="75000"/>
                  </a:schemeClr>
                </a:solidFill>
              </a:rPr>
              <a:t>Status </a:t>
            </a:r>
            <a:r>
              <a:rPr lang="en-US" sz="1700" b="1" dirty="0" err="1">
                <a:solidFill>
                  <a:schemeClr val="accent2">
                    <a:lumMod val="75000"/>
                  </a:schemeClr>
                </a:solidFill>
              </a:rPr>
              <a:t>predmeta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sr-Latn-RS" sz="1700" dirty="0">
                <a:solidFill>
                  <a:schemeClr val="accent2">
                    <a:lumMod val="75000"/>
                  </a:schemeClr>
                </a:solidFill>
              </a:rPr>
              <a:t>Izborni</a:t>
            </a:r>
            <a:endParaRPr lang="en-US" sz="17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Clr>
                <a:srgbClr val="FF3300"/>
              </a:buClr>
            </a:pP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Clr>
                <a:srgbClr val="FF3300"/>
              </a:buClr>
            </a:pPr>
            <a:r>
              <a:rPr lang="en-US" sz="1700" b="1" dirty="0" err="1">
                <a:solidFill>
                  <a:schemeClr val="accent2">
                    <a:lumMod val="75000"/>
                  </a:schemeClr>
                </a:solidFill>
              </a:rPr>
              <a:t>Broj</a:t>
            </a:r>
            <a:r>
              <a:rPr lang="en-US" sz="1700" b="1" dirty="0">
                <a:solidFill>
                  <a:schemeClr val="accent2">
                    <a:lumMod val="75000"/>
                  </a:schemeClr>
                </a:solidFill>
              </a:rPr>
              <a:t> ESPB: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r-Latn-RS" sz="1700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endParaRPr lang="en-US" sz="17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Clr>
                <a:srgbClr val="FF3300"/>
              </a:buClr>
            </a:pPr>
            <a:endParaRPr lang="sr-Latn-RS" sz="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Clr>
                <a:srgbClr val="FF3300"/>
              </a:buClr>
            </a:pPr>
            <a:r>
              <a:rPr lang="sr-Latn-RS" sz="1700" b="1" dirty="0">
                <a:solidFill>
                  <a:schemeClr val="accent2">
                    <a:lumMod val="75000"/>
                  </a:schemeClr>
                </a:solidFill>
              </a:rPr>
              <a:t>Polaganje ispita</a:t>
            </a:r>
            <a:r>
              <a:rPr lang="en-US" sz="1700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sr-Latn-RS" sz="1700" dirty="0">
                <a:solidFill>
                  <a:schemeClr val="accent2">
                    <a:lumMod val="75000"/>
                  </a:schemeClr>
                </a:solidFill>
              </a:rPr>
              <a:t>Pismeni i usmeni deo</a:t>
            </a:r>
          </a:p>
          <a:p>
            <a:pPr algn="just">
              <a:buClr>
                <a:srgbClr val="FF3300"/>
              </a:buClr>
            </a:pPr>
            <a:r>
              <a:rPr lang="en-US" sz="1700" b="1" dirty="0" err="1">
                <a:solidFill>
                  <a:schemeClr val="accent2">
                    <a:lumMod val="75000"/>
                  </a:schemeClr>
                </a:solidFill>
              </a:rPr>
              <a:t>Pismeni</a:t>
            </a:r>
            <a:r>
              <a:rPr lang="en-US" sz="17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700" b="1" dirty="0" err="1">
                <a:solidFill>
                  <a:schemeClr val="accent2">
                    <a:lumMod val="75000"/>
                  </a:schemeClr>
                </a:solidFill>
              </a:rPr>
              <a:t>ispit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</a:rPr>
              <a:t> se </a:t>
            </a:r>
            <a:r>
              <a:rPr lang="en-US" sz="1700" dirty="0" err="1">
                <a:solidFill>
                  <a:schemeClr val="accent2">
                    <a:lumMod val="75000"/>
                  </a:schemeClr>
                </a:solidFill>
              </a:rPr>
              <a:t>sastoji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accent2">
                    <a:lumMod val="75000"/>
                  </a:schemeClr>
                </a:solidFill>
              </a:rPr>
              <a:t>obično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</a:rPr>
              <a:t> od 3 - 4 </a:t>
            </a:r>
            <a:r>
              <a:rPr lang="en-US" sz="1700" dirty="0" err="1">
                <a:solidFill>
                  <a:schemeClr val="accent2">
                    <a:lumMod val="75000"/>
                  </a:schemeClr>
                </a:solidFill>
              </a:rPr>
              <a:t>računska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accent2">
                    <a:lumMod val="75000"/>
                  </a:schemeClr>
                </a:solidFill>
              </a:rPr>
              <a:t>zadatka</a:t>
            </a:r>
            <a:r>
              <a:rPr lang="sr-Latn-RS" sz="17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>
              <a:buClr>
                <a:srgbClr val="FF3300"/>
              </a:buClr>
            </a:pPr>
            <a:r>
              <a:rPr lang="fi-FI" sz="1700" b="1" dirty="0">
                <a:solidFill>
                  <a:schemeClr val="accent2">
                    <a:lumMod val="75000"/>
                  </a:schemeClr>
                </a:solidFill>
              </a:rPr>
              <a:t>Usmeni ispit</a:t>
            </a:r>
            <a:r>
              <a:rPr lang="fi-FI" sz="1700" dirty="0">
                <a:solidFill>
                  <a:schemeClr val="accent2">
                    <a:lumMod val="75000"/>
                  </a:schemeClr>
                </a:solidFill>
              </a:rPr>
              <a:t> se sastoji se od </a:t>
            </a:r>
            <a:r>
              <a:rPr lang="sr-Latn-RS" sz="1700" dirty="0">
                <a:solidFill>
                  <a:schemeClr val="accent2">
                    <a:lumMod val="75000"/>
                  </a:schemeClr>
                </a:solidFill>
              </a:rPr>
              <a:t>4-6</a:t>
            </a:r>
            <a:r>
              <a:rPr lang="fi-FI" sz="1700" dirty="0">
                <a:solidFill>
                  <a:schemeClr val="accent2">
                    <a:lumMod val="75000"/>
                  </a:schemeClr>
                </a:solidFill>
              </a:rPr>
              <a:t> pitanja</a:t>
            </a:r>
            <a:r>
              <a:rPr lang="sr-Latn-RS" sz="1700" dirty="0">
                <a:solidFill>
                  <a:schemeClr val="accent2">
                    <a:lumMod val="75000"/>
                  </a:schemeClr>
                </a:solidFill>
              </a:rPr>
              <a:t> i polaže se pismeno jednovremeno kada i pismeni</a:t>
            </a:r>
            <a:endParaRPr lang="en-US" sz="17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Clr>
                <a:srgbClr val="FF3300"/>
              </a:buClr>
            </a:pP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Clr>
                <a:srgbClr val="FF3300"/>
              </a:buClr>
            </a:pPr>
            <a:r>
              <a:rPr lang="en-US" sz="1700" b="1" dirty="0" err="1">
                <a:solidFill>
                  <a:schemeClr val="accent2">
                    <a:lumMod val="75000"/>
                  </a:schemeClr>
                </a:solidFill>
              </a:rPr>
              <a:t>Ocena</a:t>
            </a:r>
            <a:r>
              <a:rPr lang="en-US" sz="17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700" b="1" dirty="0" err="1">
                <a:solidFill>
                  <a:schemeClr val="accent2">
                    <a:lumMod val="75000"/>
                  </a:schemeClr>
                </a:solidFill>
              </a:rPr>
              <a:t>znanja</a:t>
            </a:r>
            <a:r>
              <a:rPr lang="en-US" sz="1700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</a:rPr>
              <a:t>100 </a:t>
            </a:r>
            <a:r>
              <a:rPr lang="en-US" sz="1700" dirty="0" err="1">
                <a:solidFill>
                  <a:schemeClr val="accent2">
                    <a:lumMod val="75000"/>
                  </a:schemeClr>
                </a:solidFill>
              </a:rPr>
              <a:t>poena</a:t>
            </a:r>
            <a:endParaRPr lang="en-US" sz="17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buClr>
                <a:srgbClr val="FF3300"/>
              </a:buClr>
            </a:pPr>
            <a:endParaRPr lang="en-US" sz="500" dirty="0">
              <a:solidFill>
                <a:schemeClr val="accent2">
                  <a:lumMod val="75000"/>
                </a:schemeClr>
              </a:solidFill>
            </a:endParaRPr>
          </a:p>
          <a:p>
            <a:pPr lvl="2" algn="just">
              <a:lnSpc>
                <a:spcPct val="120000"/>
              </a:lnSpc>
              <a:buClr>
                <a:srgbClr val="FF3300"/>
              </a:buClr>
            </a:pPr>
            <a:r>
              <a:rPr lang="en-US" sz="1700" dirty="0" err="1">
                <a:solidFill>
                  <a:schemeClr val="accent2">
                    <a:lumMod val="75000"/>
                  </a:schemeClr>
                </a:solidFill>
              </a:rPr>
              <a:t>Pismeni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accent2">
                    <a:lumMod val="75000"/>
                  </a:schemeClr>
                </a:solidFill>
              </a:rPr>
              <a:t>ispit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</a:rPr>
              <a:t> - 5</a:t>
            </a:r>
            <a:r>
              <a:rPr lang="sr-Latn-RS" sz="1700" dirty="0">
                <a:solidFill>
                  <a:schemeClr val="accent2">
                    <a:lumMod val="75000"/>
                  </a:schemeClr>
                </a:solidFill>
              </a:rPr>
              <a:t>0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accent2">
                    <a:lumMod val="75000"/>
                  </a:schemeClr>
                </a:solidFill>
              </a:rPr>
              <a:t>poena</a:t>
            </a:r>
            <a:endParaRPr lang="en-US" sz="1700" dirty="0">
              <a:solidFill>
                <a:schemeClr val="accent2">
                  <a:lumMod val="75000"/>
                </a:schemeClr>
              </a:solidFill>
            </a:endParaRPr>
          </a:p>
          <a:p>
            <a:pPr lvl="2" algn="just">
              <a:lnSpc>
                <a:spcPct val="120000"/>
              </a:lnSpc>
              <a:buClr>
                <a:srgbClr val="FF3300"/>
              </a:buClr>
            </a:pPr>
            <a:r>
              <a:rPr lang="en-US" sz="1700" dirty="0" err="1">
                <a:solidFill>
                  <a:schemeClr val="accent2">
                    <a:lumMod val="75000"/>
                  </a:schemeClr>
                </a:solidFill>
              </a:rPr>
              <a:t>Usmeni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accent2">
                    <a:lumMod val="75000"/>
                  </a:schemeClr>
                </a:solidFill>
              </a:rPr>
              <a:t>ispit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</a:rPr>
              <a:t> - </a:t>
            </a:r>
            <a:r>
              <a:rPr lang="sr-Latn-RS" sz="1700" dirty="0">
                <a:solidFill>
                  <a:schemeClr val="accent2">
                    <a:lumMod val="75000"/>
                  </a:schemeClr>
                </a:solidFill>
              </a:rPr>
              <a:t>50</a:t>
            </a:r>
            <a:r>
              <a:rPr lang="en-US" sz="17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accent2">
                    <a:lumMod val="75000"/>
                  </a:schemeClr>
                </a:solidFill>
              </a:rPr>
              <a:t>poena</a:t>
            </a:r>
            <a:endParaRPr lang="sr-Latn-RS" sz="1700" dirty="0">
              <a:solidFill>
                <a:schemeClr val="accent2">
                  <a:lumMod val="75000"/>
                </a:schemeClr>
              </a:solidFill>
            </a:endParaRPr>
          </a:p>
          <a:p>
            <a:pPr lvl="2" algn="just">
              <a:lnSpc>
                <a:spcPct val="120000"/>
              </a:lnSpc>
              <a:buClr>
                <a:srgbClr val="FF3300"/>
              </a:buClr>
            </a:pPr>
            <a:endParaRPr lang="sr-Latn-RS" sz="1700" dirty="0">
              <a:solidFill>
                <a:schemeClr val="accent2">
                  <a:lumMod val="75000"/>
                </a:schemeClr>
              </a:solidFill>
            </a:endParaRPr>
          </a:p>
          <a:p>
            <a:pPr lvl="2" algn="just">
              <a:lnSpc>
                <a:spcPct val="120000"/>
              </a:lnSpc>
              <a:buClr>
                <a:srgbClr val="FF3300"/>
              </a:buClr>
            </a:pPr>
            <a:endParaRPr lang="en-US" sz="17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29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RACE colors">
      <a:dk1>
        <a:srgbClr val="292C32"/>
      </a:dk1>
      <a:lt1>
        <a:srgbClr val="FFFFFF"/>
      </a:lt1>
      <a:dk2>
        <a:srgbClr val="3D424A"/>
      </a:dk2>
      <a:lt2>
        <a:srgbClr val="FFFFFF"/>
      </a:lt2>
      <a:accent1>
        <a:srgbClr val="00599D"/>
      </a:accent1>
      <a:accent2>
        <a:srgbClr val="0083E6"/>
      </a:accent2>
      <a:accent3>
        <a:srgbClr val="F05B29"/>
      </a:accent3>
      <a:accent4>
        <a:srgbClr val="E43D53"/>
      </a:accent4>
      <a:accent5>
        <a:srgbClr val="525964"/>
      </a:accent5>
      <a:accent6>
        <a:srgbClr val="F47F5A"/>
      </a:accent6>
      <a:hlink>
        <a:srgbClr val="F33B48"/>
      </a:hlink>
      <a:folHlink>
        <a:srgbClr val="FFC000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3659</TotalTime>
  <Words>965</Words>
  <Application>Microsoft Office PowerPoint</Application>
  <PresentationFormat>On-screen Show (4:3)</PresentationFormat>
  <Paragraphs>114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Sanda Arsenić</dc:creator>
  <cp:lastModifiedBy>A</cp:lastModifiedBy>
  <cp:revision>208</cp:revision>
  <dcterms:created xsi:type="dcterms:W3CDTF">2015-12-02T11:59:45Z</dcterms:created>
  <dcterms:modified xsi:type="dcterms:W3CDTF">2026-03-18T22:07:44Z</dcterms:modified>
</cp:coreProperties>
</file>