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811-2983-40F6-B179-00F596FAA63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B162-4CAE-4DB4-8074-75A23787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06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811-2983-40F6-B179-00F596FAA63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B162-4CAE-4DB4-8074-75A23787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84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811-2983-40F6-B179-00F596FAA63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B162-4CAE-4DB4-8074-75A23787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2917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811-2983-40F6-B179-00F596FAA63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B162-4CAE-4DB4-8074-75A2378775A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15146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811-2983-40F6-B179-00F596FAA63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B162-4CAE-4DB4-8074-75A23787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5415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811-2983-40F6-B179-00F596FAA63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B162-4CAE-4DB4-8074-75A23787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7625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811-2983-40F6-B179-00F596FAA63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B162-4CAE-4DB4-8074-75A23787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3200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811-2983-40F6-B179-00F596FAA63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B162-4CAE-4DB4-8074-75A23787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7936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811-2983-40F6-B179-00F596FAA63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B162-4CAE-4DB4-8074-75A23787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592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811-2983-40F6-B179-00F596FAA63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B162-4CAE-4DB4-8074-75A23787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348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811-2983-40F6-B179-00F596FAA63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B162-4CAE-4DB4-8074-75A23787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374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811-2983-40F6-B179-00F596FAA63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B162-4CAE-4DB4-8074-75A23787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579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811-2983-40F6-B179-00F596FAA63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B162-4CAE-4DB4-8074-75A23787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855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811-2983-40F6-B179-00F596FAA63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B162-4CAE-4DB4-8074-75A23787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768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811-2983-40F6-B179-00F596FAA63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B162-4CAE-4DB4-8074-75A23787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419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811-2983-40F6-B179-00F596FAA63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B162-4CAE-4DB4-8074-75A23787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420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45811-2983-40F6-B179-00F596FAA63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B162-4CAE-4DB4-8074-75A23787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674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ADA45811-2983-40F6-B179-00F596FAA63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9D55B162-4CAE-4DB4-8074-75A237877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4031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ED498-145F-2FA1-C8C6-32E91A7611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b="1" dirty="0"/>
              <a:t>Airbus Industrie</a:t>
            </a:r>
            <a:endParaRPr lang="en-US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4E5EC6-20F5-E05C-F22B-2E877A8738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RS" sz="4000" dirty="0"/>
              <a:t>June 1994, page 8</a:t>
            </a:r>
            <a:endParaRPr lang="en-US" sz="4000" dirty="0"/>
          </a:p>
        </p:txBody>
      </p:sp>
      <p:pic>
        <p:nvPicPr>
          <p:cNvPr id="4" name="Graphic 3" descr="Airplane with solid fill">
            <a:extLst>
              <a:ext uri="{FF2B5EF4-FFF2-40B4-BE49-F238E27FC236}">
                <a16:creationId xmlns:a16="http://schemas.microsoft.com/office/drawing/2014/main" id="{2110EF71-9B77-9991-4091-2F9E1E4EF6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079492">
            <a:off x="2721227" y="577331"/>
            <a:ext cx="1873113" cy="1873113"/>
          </a:xfrm>
          <a:prstGeom prst="rect">
            <a:avLst/>
          </a:prstGeom>
        </p:spPr>
      </p:pic>
      <p:pic>
        <p:nvPicPr>
          <p:cNvPr id="8" name="Graphic 7" descr="Cloud with solid fill">
            <a:extLst>
              <a:ext uri="{FF2B5EF4-FFF2-40B4-BE49-F238E27FC236}">
                <a16:creationId xmlns:a16="http://schemas.microsoft.com/office/drawing/2014/main" id="{9A911199-7AB8-EC5E-12E2-A1C508DB04B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8212" y="151801"/>
            <a:ext cx="2686550" cy="2880409"/>
          </a:xfrm>
          <a:prstGeom prst="rect">
            <a:avLst/>
          </a:prstGeom>
        </p:spPr>
      </p:pic>
      <p:pic>
        <p:nvPicPr>
          <p:cNvPr id="7" name="Graphic 6" descr="Cloud with solid fill">
            <a:extLst>
              <a:ext uri="{FF2B5EF4-FFF2-40B4-BE49-F238E27FC236}">
                <a16:creationId xmlns:a16="http://schemas.microsoft.com/office/drawing/2014/main" id="{97CACEFB-3423-3E3C-DB2A-20C00ADEBD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1917" y="612335"/>
            <a:ext cx="2565811" cy="2750958"/>
          </a:xfrm>
          <a:prstGeom prst="rect">
            <a:avLst/>
          </a:prstGeom>
        </p:spPr>
      </p:pic>
      <p:pic>
        <p:nvPicPr>
          <p:cNvPr id="5" name="Graphic 4" descr="Cloud with solid fill">
            <a:extLst>
              <a:ext uri="{FF2B5EF4-FFF2-40B4-BE49-F238E27FC236}">
                <a16:creationId xmlns:a16="http://schemas.microsoft.com/office/drawing/2014/main" id="{479EBED9-9C36-C34B-8F58-E7CDE178B8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73930" y="1306071"/>
            <a:ext cx="2029364" cy="2175801"/>
          </a:xfrm>
          <a:prstGeom prst="rect">
            <a:avLst/>
          </a:prstGeom>
        </p:spPr>
      </p:pic>
      <p:pic>
        <p:nvPicPr>
          <p:cNvPr id="6" name="Graphic 5" descr="Cloud with solid fill">
            <a:extLst>
              <a:ext uri="{FF2B5EF4-FFF2-40B4-BE49-F238E27FC236}">
                <a16:creationId xmlns:a16="http://schemas.microsoft.com/office/drawing/2014/main" id="{A4A9D896-C0FA-754D-CC69-A03550D129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763987" y="1858787"/>
            <a:ext cx="1832788" cy="1965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648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575C17-4BA3-2B09-8914-28A4DE7ED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624" y="310896"/>
            <a:ext cx="11448288" cy="628192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sr-Latn-RS" dirty="0"/>
              <a:t>posed</a:t>
            </a:r>
          </a:p>
          <a:p>
            <a:pPr>
              <a:lnSpc>
                <a:spcPct val="150000"/>
              </a:lnSpc>
            </a:pPr>
            <a:r>
              <a:rPr lang="sr-Latn-RS" dirty="0"/>
              <a:t>longest range</a:t>
            </a:r>
          </a:p>
          <a:p>
            <a:pPr>
              <a:lnSpc>
                <a:spcPct val="150000"/>
              </a:lnSpc>
            </a:pPr>
            <a:r>
              <a:rPr lang="sr-Latn-RS" dirty="0"/>
              <a:t>(air)liner</a:t>
            </a:r>
          </a:p>
          <a:p>
            <a:pPr>
              <a:lnSpc>
                <a:spcPct val="150000"/>
              </a:lnSpc>
            </a:pPr>
            <a:r>
              <a:rPr lang="sr-Latn-RS" dirty="0"/>
              <a:t>flight trial</a:t>
            </a:r>
          </a:p>
          <a:p>
            <a:pPr>
              <a:lnSpc>
                <a:spcPct val="150000"/>
              </a:lnSpc>
            </a:pPr>
            <a:r>
              <a:rPr lang="sr-Latn-RS" dirty="0"/>
              <a:t>launched</a:t>
            </a:r>
          </a:p>
          <a:p>
            <a:pPr>
              <a:lnSpc>
                <a:spcPct val="150000"/>
              </a:lnSpc>
            </a:pPr>
            <a:r>
              <a:rPr lang="sr-Latn-RS" dirty="0"/>
              <a:t>commitment</a:t>
            </a:r>
          </a:p>
          <a:p>
            <a:pPr>
              <a:lnSpc>
                <a:spcPct val="150000"/>
              </a:lnSpc>
            </a:pPr>
            <a:r>
              <a:rPr lang="sr-Latn-RS" dirty="0"/>
              <a:t>firm order</a:t>
            </a:r>
          </a:p>
          <a:p>
            <a:pPr>
              <a:lnSpc>
                <a:spcPct val="150000"/>
              </a:lnSpc>
            </a:pPr>
            <a:r>
              <a:rPr lang="sr-Latn-RS" dirty="0"/>
              <a:t>compromise</a:t>
            </a:r>
          </a:p>
          <a:p>
            <a:pPr>
              <a:lnSpc>
                <a:spcPct val="150000"/>
              </a:lnSpc>
            </a:pPr>
            <a:r>
              <a:rPr lang="sr-Latn-RS" dirty="0"/>
              <a:t>studies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EDD828-342E-2B37-66B1-440F9D072ABB}"/>
              </a:ext>
            </a:extLst>
          </p:cNvPr>
          <p:cNvSpPr txBox="1"/>
          <p:nvPr/>
        </p:nvSpPr>
        <p:spPr>
          <a:xfrm>
            <a:off x="3232404" y="457200"/>
            <a:ext cx="4992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predstavljen, zamišljen, napravljen</a:t>
            </a:r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428F41-F76E-D4EB-923C-A4E9325D91BB}"/>
              </a:ext>
            </a:extLst>
          </p:cNvPr>
          <p:cNvSpPr txBox="1"/>
          <p:nvPr/>
        </p:nvSpPr>
        <p:spPr>
          <a:xfrm>
            <a:off x="3712464" y="1139952"/>
            <a:ext cx="4992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najduži dolet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BA9ACB-80CB-E918-24E6-5578D354967F}"/>
              </a:ext>
            </a:extLst>
          </p:cNvPr>
          <p:cNvSpPr txBox="1"/>
          <p:nvPr/>
        </p:nvSpPr>
        <p:spPr>
          <a:xfrm>
            <a:off x="3462528" y="1830324"/>
            <a:ext cx="3770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linijski (avion)</a:t>
            </a: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A24276-5745-516B-B068-7AC26BDC20D6}"/>
              </a:ext>
            </a:extLst>
          </p:cNvPr>
          <p:cNvSpPr txBox="1"/>
          <p:nvPr/>
        </p:nvSpPr>
        <p:spPr>
          <a:xfrm>
            <a:off x="3462528" y="2505456"/>
            <a:ext cx="4992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probni let</a:t>
            </a:r>
            <a:endParaRPr lang="en-US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220DC6-5A50-995D-1749-B4C313FB88E7}"/>
              </a:ext>
            </a:extLst>
          </p:cNvPr>
          <p:cNvSpPr txBox="1"/>
          <p:nvPr/>
        </p:nvSpPr>
        <p:spPr>
          <a:xfrm>
            <a:off x="3197352" y="3183636"/>
            <a:ext cx="4992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pustiti u prodaju</a:t>
            </a:r>
            <a:endParaRPr lang="en-US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62120A-70B9-E989-D9E8-0AAE7FAE64B0}"/>
              </a:ext>
            </a:extLst>
          </p:cNvPr>
          <p:cNvSpPr txBox="1"/>
          <p:nvPr/>
        </p:nvSpPr>
        <p:spPr>
          <a:xfrm>
            <a:off x="3599688" y="3861816"/>
            <a:ext cx="4992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added to cart – moguće porudžbine</a:t>
            </a:r>
            <a:endParaRPr lang="en-US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3CD3B7-8598-A425-B577-9AD2B2B5AEE0}"/>
              </a:ext>
            </a:extLst>
          </p:cNvPr>
          <p:cNvSpPr txBox="1"/>
          <p:nvPr/>
        </p:nvSpPr>
        <p:spPr>
          <a:xfrm>
            <a:off x="3383280" y="4549140"/>
            <a:ext cx="4992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issued invoice – porudžbenica</a:t>
            </a:r>
            <a:endParaRPr lang="en-US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927D8CA-9E78-6CE3-35C4-939A021A2E59}"/>
              </a:ext>
            </a:extLst>
          </p:cNvPr>
          <p:cNvSpPr txBox="1"/>
          <p:nvPr/>
        </p:nvSpPr>
        <p:spPr>
          <a:xfrm>
            <a:off x="3648456" y="5227320"/>
            <a:ext cx="4992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napraviti kompromis / ugroziti</a:t>
            </a:r>
            <a:endParaRPr lang="en-US" sz="2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DC27919-D42A-2ED1-8CF2-FB1EEF01FE38}"/>
              </a:ext>
            </a:extLst>
          </p:cNvPr>
          <p:cNvSpPr txBox="1"/>
          <p:nvPr/>
        </p:nvSpPr>
        <p:spPr>
          <a:xfrm>
            <a:off x="3462528" y="5910072"/>
            <a:ext cx="4992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research</a:t>
            </a:r>
            <a:endParaRPr lang="en-US" sz="2400" dirty="0"/>
          </a:p>
        </p:txBody>
      </p:sp>
      <p:pic>
        <p:nvPicPr>
          <p:cNvPr id="15" name="Graphic 14" descr="Airplane with solid fill">
            <a:extLst>
              <a:ext uri="{FF2B5EF4-FFF2-40B4-BE49-F238E27FC236}">
                <a16:creationId xmlns:a16="http://schemas.microsoft.com/office/drawing/2014/main" id="{FFACD451-7DA5-1E7A-57D2-1D5CDB6D44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9052622">
            <a:off x="8841782" y="2309628"/>
            <a:ext cx="1873113" cy="1873113"/>
          </a:xfrm>
          <a:prstGeom prst="rect">
            <a:avLst/>
          </a:prstGeom>
        </p:spPr>
      </p:pic>
      <p:pic>
        <p:nvPicPr>
          <p:cNvPr id="17" name="Graphic 16" descr="Cloud with solid fill">
            <a:extLst>
              <a:ext uri="{FF2B5EF4-FFF2-40B4-BE49-F238E27FC236}">
                <a16:creationId xmlns:a16="http://schemas.microsoft.com/office/drawing/2014/main" id="{EC63B6B8-FB00-92A9-F219-163265A472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71446" y="831007"/>
            <a:ext cx="1831126" cy="1963258"/>
          </a:xfrm>
          <a:prstGeom prst="rect">
            <a:avLst/>
          </a:prstGeom>
        </p:spPr>
      </p:pic>
      <p:pic>
        <p:nvPicPr>
          <p:cNvPr id="18" name="Graphic 17" descr="Cloud with solid fill">
            <a:extLst>
              <a:ext uri="{FF2B5EF4-FFF2-40B4-BE49-F238E27FC236}">
                <a16:creationId xmlns:a16="http://schemas.microsoft.com/office/drawing/2014/main" id="{4B7C2DBF-58B8-9A7C-B7D0-87C404D0DE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037786" y="1262943"/>
            <a:ext cx="1831126" cy="1963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91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9FD4E2-8E4E-D1D2-C5B4-A18C2D171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184" y="292608"/>
            <a:ext cx="11024616" cy="634593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sr-Latn-RS" dirty="0"/>
              <a:t>aircraft</a:t>
            </a:r>
          </a:p>
          <a:p>
            <a:pPr>
              <a:lnSpc>
                <a:spcPct val="150000"/>
              </a:lnSpc>
            </a:pPr>
            <a:r>
              <a:rPr lang="sr-Latn-RS" dirty="0"/>
              <a:t>wing</a:t>
            </a:r>
          </a:p>
          <a:p>
            <a:pPr>
              <a:lnSpc>
                <a:spcPct val="150000"/>
              </a:lnSpc>
            </a:pPr>
            <a:r>
              <a:rPr lang="sr-Latn-RS" dirty="0"/>
              <a:t>fuselage</a:t>
            </a:r>
          </a:p>
          <a:p>
            <a:pPr>
              <a:lnSpc>
                <a:spcPct val="150000"/>
              </a:lnSpc>
            </a:pPr>
            <a:r>
              <a:rPr lang="sr-Latn-RS" dirty="0"/>
              <a:t>tail</a:t>
            </a:r>
          </a:p>
          <a:p>
            <a:pPr>
              <a:lnSpc>
                <a:spcPct val="150000"/>
              </a:lnSpc>
            </a:pPr>
            <a:r>
              <a:rPr lang="sr-Latn-RS" dirty="0"/>
              <a:t>industry standard</a:t>
            </a:r>
          </a:p>
          <a:p>
            <a:pPr>
              <a:lnSpc>
                <a:spcPct val="150000"/>
              </a:lnSpc>
            </a:pPr>
            <a:r>
              <a:rPr lang="sr-Latn-RS" dirty="0"/>
              <a:t>advances</a:t>
            </a:r>
          </a:p>
          <a:p>
            <a:pPr>
              <a:lnSpc>
                <a:spcPct val="150000"/>
              </a:lnSpc>
            </a:pPr>
            <a:r>
              <a:rPr lang="sr-Latn-RS" dirty="0"/>
              <a:t>safety-enhancing</a:t>
            </a:r>
          </a:p>
          <a:p>
            <a:pPr>
              <a:lnSpc>
                <a:spcPct val="150000"/>
              </a:lnSpc>
            </a:pPr>
            <a:r>
              <a:rPr lang="sr-Latn-RS" dirty="0"/>
              <a:t>fly-by-wire flight control system</a:t>
            </a:r>
          </a:p>
          <a:p>
            <a:pPr>
              <a:lnSpc>
                <a:spcPct val="150000"/>
              </a:lnSpc>
            </a:pPr>
            <a:r>
              <a:rPr lang="sr-Latn-RS" dirty="0"/>
              <a:t>fuel saving</a:t>
            </a:r>
          </a:p>
          <a:p>
            <a:pPr>
              <a:lnSpc>
                <a:spcPct val="150000"/>
              </a:lnSpc>
            </a:pPr>
            <a:r>
              <a:rPr lang="sr-Latn-RS" dirty="0"/>
              <a:t>advanced aerodynamics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25E3C3-D49D-940B-38F6-AFFB2F01DDC3}"/>
              </a:ext>
            </a:extLst>
          </p:cNvPr>
          <p:cNvSpPr txBox="1"/>
          <p:nvPr/>
        </p:nvSpPr>
        <p:spPr>
          <a:xfrm>
            <a:off x="3345180" y="359664"/>
            <a:ext cx="4992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letelica (ne letilica)</a:t>
            </a:r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2592F6-4AEA-05A3-D5CD-0B49B80D8179}"/>
              </a:ext>
            </a:extLst>
          </p:cNvPr>
          <p:cNvSpPr txBox="1"/>
          <p:nvPr/>
        </p:nvSpPr>
        <p:spPr>
          <a:xfrm>
            <a:off x="3345180" y="990600"/>
            <a:ext cx="4992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krilo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FC6F61-85C7-71D5-94A8-6EACA133EACC}"/>
              </a:ext>
            </a:extLst>
          </p:cNvPr>
          <p:cNvSpPr txBox="1"/>
          <p:nvPr/>
        </p:nvSpPr>
        <p:spPr>
          <a:xfrm>
            <a:off x="3345180" y="1621536"/>
            <a:ext cx="4992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trup</a:t>
            </a: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B7264B-65F8-EDCF-A0C9-365C3D99EB67}"/>
              </a:ext>
            </a:extLst>
          </p:cNvPr>
          <p:cNvSpPr txBox="1"/>
          <p:nvPr/>
        </p:nvSpPr>
        <p:spPr>
          <a:xfrm>
            <a:off x="3345180" y="2258568"/>
            <a:ext cx="4992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rep</a:t>
            </a:r>
            <a:endParaRPr lang="en-US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4D44E5-EBF1-B731-4938-4684A8418C0C}"/>
              </a:ext>
            </a:extLst>
          </p:cNvPr>
          <p:cNvSpPr txBox="1"/>
          <p:nvPr/>
        </p:nvSpPr>
        <p:spPr>
          <a:xfrm>
            <a:off x="3883152" y="2895600"/>
            <a:ext cx="4992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industrijski standard</a:t>
            </a:r>
            <a:endParaRPr lang="en-US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57CEE3A-EC41-E28B-EF9F-F5FDC9A806B0}"/>
              </a:ext>
            </a:extLst>
          </p:cNvPr>
          <p:cNvSpPr txBox="1"/>
          <p:nvPr/>
        </p:nvSpPr>
        <p:spPr>
          <a:xfrm>
            <a:off x="3169920" y="3593592"/>
            <a:ext cx="4992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unapređenja</a:t>
            </a:r>
            <a:endParaRPr lang="en-US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1CA0822-0A47-5472-99D0-06FB6D4FCDB2}"/>
              </a:ext>
            </a:extLst>
          </p:cNvPr>
          <p:cNvSpPr txBox="1"/>
          <p:nvPr/>
        </p:nvSpPr>
        <p:spPr>
          <a:xfrm>
            <a:off x="3883152" y="4270248"/>
            <a:ext cx="4992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koji poboljšava bezbednost</a:t>
            </a:r>
            <a:endParaRPr lang="en-US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A4963B-DC64-48BB-50F4-82D7FDA11064}"/>
              </a:ext>
            </a:extLst>
          </p:cNvPr>
          <p:cNvSpPr txBox="1"/>
          <p:nvPr/>
        </p:nvSpPr>
        <p:spPr>
          <a:xfrm>
            <a:off x="5949696" y="4907280"/>
            <a:ext cx="4992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sistem kontrole leta fly by wire</a:t>
            </a:r>
            <a:endParaRPr lang="en-US" sz="2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7921ABB-C2C4-070E-C6FA-C6A3BE30146E}"/>
              </a:ext>
            </a:extLst>
          </p:cNvPr>
          <p:cNvSpPr txBox="1"/>
          <p:nvPr/>
        </p:nvSpPr>
        <p:spPr>
          <a:xfrm>
            <a:off x="3736848" y="5498592"/>
            <a:ext cx="4992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koji štede gorivo</a:t>
            </a:r>
            <a:endParaRPr lang="en-US" sz="2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C25A9EA-34B0-CDD9-2032-477AC29D7D69}"/>
              </a:ext>
            </a:extLst>
          </p:cNvPr>
          <p:cNvSpPr txBox="1"/>
          <p:nvPr/>
        </p:nvSpPr>
        <p:spPr>
          <a:xfrm>
            <a:off x="4706112" y="6175248"/>
            <a:ext cx="4992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poboljšana aerodinamičnost</a:t>
            </a:r>
            <a:endParaRPr lang="en-US" sz="2400" dirty="0"/>
          </a:p>
        </p:txBody>
      </p:sp>
      <p:pic>
        <p:nvPicPr>
          <p:cNvPr id="15" name="Picture 14" descr="Clouds in sky">
            <a:extLst>
              <a:ext uri="{FF2B5EF4-FFF2-40B4-BE49-F238E27FC236}">
                <a16:creationId xmlns:a16="http://schemas.microsoft.com/office/drawing/2014/main" id="{65840368-28D8-9790-D664-9D404A058D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461504" y="-23074"/>
            <a:ext cx="4730496" cy="3547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054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75FBC-E5C6-B6C5-1A44-C36F37C10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68731"/>
          </a:xfrm>
        </p:spPr>
        <p:txBody>
          <a:bodyPr>
            <a:normAutofit fontScale="90000"/>
          </a:bodyPr>
          <a:lstStyle/>
          <a:p>
            <a:r>
              <a:rPr lang="sr-Latn-RS" dirty="0"/>
              <a:t>Discussion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C50DE-D029-DBA6-319F-FD2E27D79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056" y="768731"/>
            <a:ext cx="11155680" cy="5750941"/>
          </a:xfrm>
        </p:spPr>
        <p:txBody>
          <a:bodyPr>
            <a:normAutofit/>
          </a:bodyPr>
          <a:lstStyle/>
          <a:p>
            <a:r>
              <a:rPr lang="en-US" dirty="0"/>
              <a:t>Have you ever been on an airplane? Where to? Describe the experience.</a:t>
            </a:r>
          </a:p>
          <a:p>
            <a:r>
              <a:rPr lang="en-US" dirty="0"/>
              <a:t>Was your luggage ever lost at an airport?</a:t>
            </a:r>
          </a:p>
          <a:p>
            <a:r>
              <a:rPr lang="en-US" dirty="0"/>
              <a:t>How do you think airplanes will change in the future?</a:t>
            </a:r>
          </a:p>
          <a:p>
            <a:r>
              <a:rPr lang="en-US" dirty="0"/>
              <a:t>How have airplanes already changed over the past decade?</a:t>
            </a:r>
          </a:p>
          <a:p>
            <a:r>
              <a:rPr lang="en-US" dirty="0"/>
              <a:t>Do you know any stories of a plane making a rapid descent?</a:t>
            </a:r>
          </a:p>
          <a:p>
            <a:r>
              <a:rPr lang="en-US" dirty="0"/>
              <a:t>Which qualities do you think a pilot must have? What about a flight attendant? And an Air Traffic Control operative/engineer?</a:t>
            </a:r>
          </a:p>
          <a:p>
            <a:r>
              <a:rPr lang="en-US" dirty="0"/>
              <a:t>How do airplanes fly?</a:t>
            </a:r>
          </a:p>
          <a:p>
            <a:r>
              <a:rPr lang="en-US" dirty="0"/>
              <a:t>What is the difference between lighter-than-air and heavier-than-air aircraft?</a:t>
            </a:r>
          </a:p>
          <a:p>
            <a:r>
              <a:rPr lang="en-US" dirty="0"/>
              <a:t>Why do we have to switch on airplane mode on our phones when flying?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546809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27</TotalTime>
  <Words>208</Words>
  <Application>Microsoft Office PowerPoint</Application>
  <PresentationFormat>Widescreen</PresentationFormat>
  <Paragraphs>50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Corbel</vt:lpstr>
      <vt:lpstr>Depth</vt:lpstr>
      <vt:lpstr>Airbus Industrie</vt:lpstr>
      <vt:lpstr>PowerPoint Presentation</vt:lpstr>
      <vt:lpstr>PowerPoint Presentation</vt:lpstr>
      <vt:lpstr>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Airbus Industrie</dc:title>
  <dc:creator>Sofija Stefanović</dc:creator>
  <cp:lastModifiedBy>Sofija Stefanović</cp:lastModifiedBy>
  <cp:revision>2</cp:revision>
  <dcterms:created xsi:type="dcterms:W3CDTF">2025-11-28T18:56:09Z</dcterms:created>
  <dcterms:modified xsi:type="dcterms:W3CDTF">2025-12-01T11:00:47Z</dcterms:modified>
</cp:coreProperties>
</file>