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722" r:id="rId2"/>
  </p:sldMasterIdLst>
  <p:notesMasterIdLst>
    <p:notesMasterId r:id="rId33"/>
  </p:notesMasterIdLst>
  <p:handoutMasterIdLst>
    <p:handoutMasterId r:id="rId34"/>
  </p:handoutMasterIdLst>
  <p:sldIdLst>
    <p:sldId id="256" r:id="rId3"/>
    <p:sldId id="257" r:id="rId4"/>
    <p:sldId id="277" r:id="rId5"/>
    <p:sldId id="278" r:id="rId6"/>
    <p:sldId id="260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67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274" r:id="rId3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Đorđe" initials="Đ" lastIdx="1" clrIdx="0">
    <p:extLst>
      <p:ext uri="{19B8F6BF-5375-455C-9EA6-DF929625EA0E}">
        <p15:presenceInfo xmlns:p15="http://schemas.microsoft.com/office/powerpoint/2012/main" userId="eddac27b20c8deb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42A7A"/>
    <a:srgbClr val="FFCC00"/>
    <a:srgbClr val="99FF33"/>
    <a:srgbClr val="808080"/>
    <a:srgbClr val="66FFFF"/>
    <a:srgbClr val="3B3470"/>
    <a:srgbClr val="2950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02" autoAdjust="0"/>
    <p:restoredTop sz="96984" autoAdjust="0"/>
  </p:normalViewPr>
  <p:slideViewPr>
    <p:cSldViewPr>
      <p:cViewPr varScale="1">
        <p:scale>
          <a:sx n="85" d="100"/>
          <a:sy n="85" d="100"/>
        </p:scale>
        <p:origin x="1454" y="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149" y="-8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commentAuthors" Target="commentAuthor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04C5351-5073-4F99-AD25-E2B7359386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91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A2B83D8-9B1B-4807-8BEB-AA64FD3012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5960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2B83D8-9B1B-4807-8BEB-AA64FD3012C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44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05744DE7-B441-4086-B096-7AD8FBA87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1.7.2025.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96566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1.7.2025.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824553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1.7.2025.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54036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1.7.2025.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365196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1.7.2025.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15688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1.7.2025.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000417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1.7.2025.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93726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1.7.2025.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294853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1.7.2025.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4807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1.7.2025.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118419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1.7.2025.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92531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90923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Text Box 8"/>
          <p:cNvSpPr txBox="1">
            <a:spLocks noChangeArrowheads="1"/>
          </p:cNvSpPr>
          <p:nvPr userDrawn="1"/>
        </p:nvSpPr>
        <p:spPr bwMode="auto">
          <a:xfrm>
            <a:off x="6557920" y="6350238"/>
            <a:ext cx="24336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Prof. </a:t>
            </a: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dr Radomir Mijailovi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GB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Doc. dr 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Đorđe Petrović</a:t>
            </a:r>
            <a:endParaRPr lang="en-US" sz="1500" i="1">
              <a:solidFill>
                <a:srgbClr val="3B34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3429000" y="161925"/>
            <a:ext cx="2286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CS" sz="1500" dirty="0">
                <a:solidFill>
                  <a:srgbClr val="3B3470"/>
                </a:solidFill>
              </a:rPr>
              <a:t>Tehnička termodinamika</a:t>
            </a:r>
            <a:endParaRPr lang="en-US" sz="1500" dirty="0">
              <a:solidFill>
                <a:srgbClr val="3B347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25098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CS" sz="1400">
                <a:solidFill>
                  <a:srgbClr val="3B3470"/>
                </a:solidFill>
              </a:rPr>
              <a:t>Saobraćajni fakultet, Beograd</a:t>
            </a:r>
            <a:endParaRPr lang="en-US">
              <a:solidFill>
                <a:srgbClr val="3B3470"/>
              </a:solidFill>
            </a:endParaRPr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800219" cy="327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>
                <a:solidFill>
                  <a:srgbClr val="3B3470"/>
                </a:solidFill>
              </a:rPr>
              <a:t>- 20</a:t>
            </a:r>
            <a:r>
              <a:rPr lang="sr-Latn-RS" sz="1400">
                <a:solidFill>
                  <a:srgbClr val="3B3470"/>
                </a:solidFill>
              </a:rPr>
              <a:t>2</a:t>
            </a:r>
            <a:r>
              <a:rPr lang="en-GB" sz="1400">
                <a:solidFill>
                  <a:srgbClr val="3B3470"/>
                </a:solidFill>
              </a:rPr>
              <a:t>5</a:t>
            </a:r>
            <a:r>
              <a:rPr lang="en-US" sz="1400">
                <a:solidFill>
                  <a:srgbClr val="3B3470"/>
                </a:solidFill>
              </a:rPr>
              <a:t> </a:t>
            </a:r>
            <a:r>
              <a:rPr lang="en-US" sz="1400" dirty="0">
                <a:solidFill>
                  <a:srgbClr val="3B3470"/>
                </a:solidFill>
              </a:rPr>
              <a:t>-</a:t>
            </a:r>
            <a:endParaRPr lang="en-US" dirty="0">
              <a:solidFill>
                <a:srgbClr val="3B34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21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31E49-C82C-4B7A-AC41-4D7DD35182B2}" type="datetimeFigureOut">
              <a:rPr lang="sr-Latn-RS" smtClean="0"/>
              <a:pPr/>
              <a:t>1.7.2025.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34795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microsoft.com/office/2007/relationships/media" Target="../media/media1.mp3"/><Relationship Id="rId1" Type="http://schemas.openxmlformats.org/officeDocument/2006/relationships/audio" Target="NULL" TargetMode="Externa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18988" y="2065436"/>
            <a:ext cx="4706033" cy="904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sz="4400" b="1" dirty="0">
                <a:solidFill>
                  <a:schemeClr val="bg1"/>
                </a:solidFill>
              </a:rPr>
              <a:t>Vežbe 2 – Smeše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1842171" cy="5642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Zadatak 3.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1295400"/>
            <a:ext cx="838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U rezervoaru zapremine 150 m</a:t>
            </a:r>
            <a:r>
              <a:rPr lang="sr-Latn-RS" sz="24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nalazi se gas zapreminskog sastava u procentima H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– 45%, CH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– 32%, CO – 15% i N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– 8%, pri pritisku od 6 bar i temperaturi 27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C. Posle potrošnje dela gasa, pritisak se smanjio na 3,2 bar, a temperatura na 17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C. Odrediti masu potrošenog gasa.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1000" y="3593675"/>
            <a:ext cx="2222275" cy="4294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Poznate vrednosti!</a:t>
            </a: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4800" y="4114800"/>
            <a:ext cx="5096267" cy="230832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= 150 m</a:t>
            </a:r>
            <a:r>
              <a:rPr lang="sr-Latn-RS" baseline="30000" dirty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r>
              <a:rPr lang="sr-Latn-RS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= 6 bar = 6*10</a:t>
            </a:r>
            <a:r>
              <a:rPr lang="sr-Latn-RS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Pa; p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= 3,2 bar = 3,2*10</a:t>
            </a:r>
            <a:r>
              <a:rPr lang="sr-Latn-RS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Pa</a:t>
            </a:r>
          </a:p>
          <a:p>
            <a:r>
              <a:rPr lang="sr-Latn-R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= 27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C -&gt; T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= 273+27 = 300 K</a:t>
            </a:r>
          </a:p>
          <a:p>
            <a:r>
              <a:rPr lang="sr-Latn-R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= 17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C -&gt; T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= 273+17 = 290 K</a:t>
            </a:r>
          </a:p>
          <a:p>
            <a:r>
              <a:rPr lang="sr-Latn-RS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r-Latn-RS" baseline="-4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= 0,45; r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sr-Latn-RS" baseline="-4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= 0,32; r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= 0,15; r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= 0,08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02794" y="3593675"/>
            <a:ext cx="3355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Nepoznate (tražene) vrednosti!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91200" y="4114800"/>
            <a:ext cx="2776722" cy="5355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m = m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– m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5" grpId="0"/>
      <p:bldP spid="16" grpId="0" animBg="1"/>
      <p:bldP spid="19" grpId="0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2231637" cy="564257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V = 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1 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1524000"/>
            <a:ext cx="2231637" cy="564257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V = 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2 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2514600"/>
            <a:ext cx="2791855" cy="564257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(p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V)/(R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sr-Latn-RS" sz="28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7731" y="3276600"/>
            <a:ext cx="2759089" cy="564257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(p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V)/(R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sr-Latn-RS" sz="28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4343602"/>
            <a:ext cx="6886822" cy="60939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i="1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m = 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– 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((p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V)/(R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))-((p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V)/(R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)) </a:t>
            </a:r>
            <a:endParaRPr lang="en-US" sz="2800" b="1" i="1" dirty="0"/>
          </a:p>
        </p:txBody>
      </p:sp>
      <p:sp>
        <p:nvSpPr>
          <p:cNvPr id="7" name="Rectangle 6"/>
          <p:cNvSpPr/>
          <p:nvPr/>
        </p:nvSpPr>
        <p:spPr>
          <a:xfrm>
            <a:off x="228600" y="5258002"/>
            <a:ext cx="4512774" cy="60939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i="1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m = (V/R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)((p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/T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)-(p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/T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)) </a:t>
            </a:r>
            <a:endParaRPr lang="en-US" sz="2800" b="1" i="1" dirty="0"/>
          </a:p>
        </p:txBody>
      </p:sp>
      <p:sp>
        <p:nvSpPr>
          <p:cNvPr id="8" name="Rounded Rectangle 7"/>
          <p:cNvSpPr/>
          <p:nvPr/>
        </p:nvSpPr>
        <p:spPr bwMode="auto">
          <a:xfrm>
            <a:off x="1600200" y="5257800"/>
            <a:ext cx="468000" cy="612000"/>
          </a:xfrm>
          <a:prstGeom prst="round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0" y="1809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990600"/>
            <a:ext cx="4343400" cy="127635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</p:pic>
      <p:sp>
        <p:nvSpPr>
          <p:cNvPr id="3" name="Rectangle 2"/>
          <p:cNvSpPr/>
          <p:nvPr/>
        </p:nvSpPr>
        <p:spPr>
          <a:xfrm>
            <a:off x="228600" y="2819602"/>
            <a:ext cx="2765501" cy="609398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666,4 J/kgK </a:t>
            </a:r>
            <a:endParaRPr lang="sr-Latn-RS" sz="28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4800600"/>
            <a:ext cx="2419252" cy="60939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i="1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m = 201,8 kg </a:t>
            </a:r>
            <a:endParaRPr lang="en-US" sz="2800" b="1" i="1" dirty="0"/>
          </a:p>
        </p:txBody>
      </p:sp>
      <p:sp>
        <p:nvSpPr>
          <p:cNvPr id="5" name="Rectangle 4"/>
          <p:cNvSpPr/>
          <p:nvPr/>
        </p:nvSpPr>
        <p:spPr>
          <a:xfrm>
            <a:off x="5486400" y="914400"/>
            <a:ext cx="2579552" cy="535531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4.125 J/kgK </a:t>
            </a:r>
            <a:endParaRPr lang="en-US" sz="2400" b="1" i="1" dirty="0"/>
          </a:p>
        </p:txBody>
      </p:sp>
      <p:sp>
        <p:nvSpPr>
          <p:cNvPr id="6" name="Rectangle 5"/>
          <p:cNvSpPr/>
          <p:nvPr/>
        </p:nvSpPr>
        <p:spPr>
          <a:xfrm>
            <a:off x="5486400" y="1598069"/>
            <a:ext cx="2484976" cy="535531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519 J/kgK </a:t>
            </a:r>
            <a:endParaRPr lang="en-US" sz="2400" b="1" i="1" dirty="0"/>
          </a:p>
        </p:txBody>
      </p:sp>
      <p:sp>
        <p:nvSpPr>
          <p:cNvPr id="7" name="Rectangle 6"/>
          <p:cNvSpPr/>
          <p:nvPr/>
        </p:nvSpPr>
        <p:spPr>
          <a:xfrm>
            <a:off x="5486400" y="2286000"/>
            <a:ext cx="2369559" cy="535531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297 J/kgK </a:t>
            </a:r>
            <a:endParaRPr lang="en-US" sz="2400" b="1" i="1" dirty="0"/>
          </a:p>
        </p:txBody>
      </p:sp>
      <p:sp>
        <p:nvSpPr>
          <p:cNvPr id="8" name="Rectangle 7"/>
          <p:cNvSpPr/>
          <p:nvPr/>
        </p:nvSpPr>
        <p:spPr>
          <a:xfrm>
            <a:off x="5486400" y="3048000"/>
            <a:ext cx="2335896" cy="535531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297 J/kgK </a:t>
            </a:r>
            <a:endParaRPr lang="en-US" sz="2400" b="1" i="1" dirty="0"/>
          </a:p>
        </p:txBody>
      </p:sp>
      <p:sp>
        <p:nvSpPr>
          <p:cNvPr id="9" name="Rectangle 8"/>
          <p:cNvSpPr/>
          <p:nvPr/>
        </p:nvSpPr>
        <p:spPr>
          <a:xfrm>
            <a:off x="228600" y="3886200"/>
            <a:ext cx="7031092" cy="60939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i="1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m = (150/666,4)((6*10</a:t>
            </a:r>
            <a:r>
              <a:rPr lang="sr-Latn-RS" sz="2800" b="1" i="1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/300)-(3,2*10</a:t>
            </a:r>
            <a:r>
              <a:rPr lang="sr-Latn-RS" sz="2800" b="1" i="1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/290)) </a:t>
            </a:r>
            <a:endParaRPr lang="en-US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1842171" cy="5642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Zadatak 4.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1295400"/>
            <a:ext cx="8382000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Smeša idealnih gasova ima sledeći sastav O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– 8kg, N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– 7 kg, CH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– 8 kg. Potrebno je odrediti, molekularnu masu i gasnu konstantu smeše, relativni zapreminski sastav smeše i parcijalne pritiske smeše, ako je pritisak smeše 4 bar.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1000" y="3190351"/>
            <a:ext cx="2222275" cy="4294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Poznate vrednosti!</a:t>
            </a: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4800" y="3711476"/>
            <a:ext cx="3932487" cy="138499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= 4 bar = 4*10</a:t>
            </a:r>
            <a:r>
              <a:rPr lang="sr-Latn-RS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Pa</a:t>
            </a:r>
          </a:p>
          <a:p>
            <a:r>
              <a:rPr lang="sr-Latn-RS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baseline="-4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= 8 kg; m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= 7 kg; m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sr-Latn-RS" baseline="-4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= 8 kg</a:t>
            </a:r>
          </a:p>
          <a:p>
            <a:r>
              <a:rPr lang="sr-Latn-RS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= 23 kg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02794" y="3190351"/>
            <a:ext cx="3355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Nepoznate (tražene) vrednosti!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76800" y="3733800"/>
            <a:ext cx="1274708" cy="219752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???</a:t>
            </a: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???</a:t>
            </a: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???</a:t>
            </a: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5" grpId="0"/>
      <p:bldP spid="16" grpId="0" animBg="1"/>
      <p:bldP spid="19" grpId="0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85800"/>
            <a:ext cx="6607899" cy="496867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Date su mase gasova -&gt; relativni maseni sastavi (g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371600"/>
            <a:ext cx="4270721" cy="609398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= 8/23 = 0,348</a:t>
            </a:r>
          </a:p>
        </p:txBody>
      </p:sp>
      <p:sp>
        <p:nvSpPr>
          <p:cNvPr id="4" name="Rectangle 3"/>
          <p:cNvSpPr/>
          <p:nvPr/>
        </p:nvSpPr>
        <p:spPr>
          <a:xfrm>
            <a:off x="225079" y="2133600"/>
            <a:ext cx="4270721" cy="609398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= 7/23 = 0,304</a:t>
            </a:r>
          </a:p>
        </p:txBody>
      </p:sp>
      <p:sp>
        <p:nvSpPr>
          <p:cNvPr id="5" name="Rectangle 4"/>
          <p:cNvSpPr/>
          <p:nvPr/>
        </p:nvSpPr>
        <p:spPr>
          <a:xfrm>
            <a:off x="225079" y="2895600"/>
            <a:ext cx="4616970" cy="564257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= 8/23 = 0,348</a:t>
            </a:r>
          </a:p>
        </p:txBody>
      </p:sp>
      <p:sp>
        <p:nvSpPr>
          <p:cNvPr id="7" name="Rectangle 6"/>
          <p:cNvSpPr/>
          <p:nvPr/>
        </p:nvSpPr>
        <p:spPr>
          <a:xfrm>
            <a:off x="225079" y="3657600"/>
            <a:ext cx="1519968" cy="564257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???</a:t>
            </a: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50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4343400"/>
            <a:ext cx="3543300" cy="1276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1809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8600" y="5715000"/>
            <a:ext cx="3254417" cy="60939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22,998 kg/kmol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410200" y="3884069"/>
            <a:ext cx="2523448" cy="535531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32 kg/kmol </a:t>
            </a:r>
            <a:endParaRPr lang="en-US" sz="2400" b="1" i="1" dirty="0"/>
          </a:p>
        </p:txBody>
      </p:sp>
      <p:sp>
        <p:nvSpPr>
          <p:cNvPr id="16" name="Rectangle 15"/>
          <p:cNvSpPr/>
          <p:nvPr/>
        </p:nvSpPr>
        <p:spPr>
          <a:xfrm>
            <a:off x="5410200" y="4567738"/>
            <a:ext cx="2523448" cy="535531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28 kg/kmol </a:t>
            </a:r>
            <a:endParaRPr lang="en-US" sz="2400" b="1" i="1" dirty="0"/>
          </a:p>
        </p:txBody>
      </p:sp>
      <p:sp>
        <p:nvSpPr>
          <p:cNvPr id="17" name="Rectangle 16"/>
          <p:cNvSpPr/>
          <p:nvPr/>
        </p:nvSpPr>
        <p:spPr>
          <a:xfrm>
            <a:off x="5410200" y="5255669"/>
            <a:ext cx="2672526" cy="535531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16 kg/kmol </a:t>
            </a:r>
            <a:endParaRPr lang="en-US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5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7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600" y="762000"/>
            <a:ext cx="1439818" cy="60939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???</a:t>
            </a: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1809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8600" y="1600200"/>
            <a:ext cx="7550465" cy="60939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*g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+ 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*g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+ 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*g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361,2 J/kgK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28600" y="2438400"/>
            <a:ext cx="1367682" cy="564257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???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8600" y="3200400"/>
            <a:ext cx="7149714" cy="609398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*(M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= 0,348*(22,998/32) = 0,25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28600" y="4038600"/>
            <a:ext cx="7059946" cy="564257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*(M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= 0,304*(22,998/28) = 0,25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8600" y="4876800"/>
            <a:ext cx="7579319" cy="564257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*(M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= 0,348*(22,998/16) = 0,50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1407758" cy="609398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???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1828800"/>
            <a:ext cx="5639685" cy="609398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*p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= 0,25 * 4 * 10</a:t>
            </a:r>
            <a:r>
              <a:rPr lang="sr-Latn-RS" sz="2800" b="1" i="1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10</a:t>
            </a:r>
            <a:r>
              <a:rPr lang="sr-Latn-RS" sz="2800" b="1" i="1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Pa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2743200"/>
            <a:ext cx="5639685" cy="564257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*p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= 0,25 * 4 * 10</a:t>
            </a:r>
            <a:r>
              <a:rPr lang="sr-Latn-RS" sz="2800" b="1" i="1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10</a:t>
            </a:r>
            <a:r>
              <a:rPr lang="sr-Latn-RS" sz="2800" b="1" i="1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Pa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" y="3657600"/>
            <a:ext cx="6165470" cy="564257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*p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= 0,5 * 4 * 10</a:t>
            </a:r>
            <a:r>
              <a:rPr lang="sr-Latn-RS" sz="2800" b="1" i="1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2*10</a:t>
            </a:r>
            <a:r>
              <a:rPr lang="sr-Latn-RS" sz="2800" b="1" i="1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Pa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913402" y="838200"/>
            <a:ext cx="7317196" cy="901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48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NAGRADNO PITANJE !!!</a:t>
            </a:r>
            <a:endParaRPr lang="en-US" sz="48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" y="1981200"/>
            <a:ext cx="8382000" cy="1643527"/>
          </a:xfrm>
          <a:prstGeom prst="rect">
            <a:avLst/>
          </a:prstGeom>
          <a:noFill/>
          <a:ln w="38100">
            <a:solidFill>
              <a:srgbClr val="00B0F0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U prethodnom zadatku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posmatran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je gas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je prouzrokovao veliki broj nezgoda u rudnicima širom sveta. Koji gas je u pitanju?</a:t>
            </a:r>
            <a:endParaRPr lang="en-US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razmisljanje30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end="20328.125"/>
                </p14:media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7760656" y="5041899"/>
            <a:ext cx="609600" cy="609600"/>
          </a:xfrm>
          <a:prstGeom prst="rect">
            <a:avLst/>
          </a:prstGeom>
        </p:spPr>
      </p:pic>
      <p:sp>
        <p:nvSpPr>
          <p:cNvPr id="14" name="10"/>
          <p:cNvSpPr>
            <a:spLocks noChangeArrowheads="1"/>
          </p:cNvSpPr>
          <p:nvPr/>
        </p:nvSpPr>
        <p:spPr bwMode="auto">
          <a:xfrm>
            <a:off x="7151688" y="4540250"/>
            <a:ext cx="1584325" cy="1584325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10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en-GB" sz="10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9"/>
          <p:cNvSpPr>
            <a:spLocks noChangeArrowheads="1"/>
          </p:cNvSpPr>
          <p:nvPr/>
        </p:nvSpPr>
        <p:spPr bwMode="auto">
          <a:xfrm>
            <a:off x="7151688" y="4554537"/>
            <a:ext cx="1584325" cy="1584325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en-GB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8"/>
          <p:cNvSpPr>
            <a:spLocks noChangeArrowheads="1"/>
          </p:cNvSpPr>
          <p:nvPr/>
        </p:nvSpPr>
        <p:spPr bwMode="auto">
          <a:xfrm>
            <a:off x="7142163" y="4554537"/>
            <a:ext cx="1582737" cy="15843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endParaRPr lang="en-GB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7"/>
          <p:cNvSpPr>
            <a:spLocks noChangeArrowheads="1"/>
          </p:cNvSpPr>
          <p:nvPr/>
        </p:nvSpPr>
        <p:spPr bwMode="auto">
          <a:xfrm>
            <a:off x="7154863" y="4554537"/>
            <a:ext cx="1584325" cy="15843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GB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6"/>
          <p:cNvSpPr>
            <a:spLocks noChangeArrowheads="1"/>
          </p:cNvSpPr>
          <p:nvPr/>
        </p:nvSpPr>
        <p:spPr bwMode="auto">
          <a:xfrm>
            <a:off x="7145338" y="4554537"/>
            <a:ext cx="1584325" cy="15843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GB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5"/>
          <p:cNvSpPr>
            <a:spLocks noChangeArrowheads="1"/>
          </p:cNvSpPr>
          <p:nvPr/>
        </p:nvSpPr>
        <p:spPr bwMode="auto">
          <a:xfrm>
            <a:off x="7145338" y="4554537"/>
            <a:ext cx="1584325" cy="1584325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20" name="4"/>
          <p:cNvSpPr>
            <a:spLocks noChangeArrowheads="1"/>
          </p:cNvSpPr>
          <p:nvPr/>
        </p:nvSpPr>
        <p:spPr bwMode="auto">
          <a:xfrm>
            <a:off x="7145338" y="4554537"/>
            <a:ext cx="1584325" cy="1584325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sp>
        <p:nvSpPr>
          <p:cNvPr id="21" name="3"/>
          <p:cNvSpPr>
            <a:spLocks noChangeArrowheads="1"/>
          </p:cNvSpPr>
          <p:nvPr/>
        </p:nvSpPr>
        <p:spPr bwMode="auto">
          <a:xfrm>
            <a:off x="7145338" y="4554537"/>
            <a:ext cx="1584325" cy="1584325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22" name="2"/>
          <p:cNvSpPr>
            <a:spLocks noChangeArrowheads="1"/>
          </p:cNvSpPr>
          <p:nvPr/>
        </p:nvSpPr>
        <p:spPr bwMode="auto">
          <a:xfrm>
            <a:off x="7145338" y="4554537"/>
            <a:ext cx="1584325" cy="15843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23" name="1"/>
          <p:cNvSpPr>
            <a:spLocks noChangeArrowheads="1"/>
          </p:cNvSpPr>
          <p:nvPr/>
        </p:nvSpPr>
        <p:spPr bwMode="auto">
          <a:xfrm>
            <a:off x="7148513" y="4540250"/>
            <a:ext cx="1584325" cy="15843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24" name="Oval 8"/>
          <p:cNvSpPr>
            <a:spLocks noChangeArrowheads="1"/>
          </p:cNvSpPr>
          <p:nvPr/>
        </p:nvSpPr>
        <p:spPr bwMode="auto">
          <a:xfrm>
            <a:off x="7145338" y="4554537"/>
            <a:ext cx="1584325" cy="15843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КРАЈ</a:t>
            </a:r>
            <a:endParaRPr lang="en-GB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Donut 24"/>
          <p:cNvSpPr/>
          <p:nvPr/>
        </p:nvSpPr>
        <p:spPr>
          <a:xfrm>
            <a:off x="6858000" y="4267200"/>
            <a:ext cx="2159000" cy="2160587"/>
          </a:xfrm>
          <a:prstGeom prst="donut">
            <a:avLst>
              <a:gd name="adj" fmla="val 12091"/>
            </a:avLst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r-Latn-R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 descr="Метан — Википедија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6600" y="4114800"/>
            <a:ext cx="2590800" cy="19507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0000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1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4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  <p:bldLst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1842171" cy="5642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Zadatak 5.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1295400"/>
            <a:ext cx="8382000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Gustina smeše N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, CO i H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pri temperaturi od 327 K i pritisku od 2 bar je 0,3 kg/m</a:t>
            </a:r>
            <a:r>
              <a:rPr lang="sr-Latn-RS" sz="24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. Mase CO i N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su jednake. Naći prividnu molekularnu masu smeše, relativni maseni sastav smeše i parcijalne pritiske komponenata smeše.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1000" y="3190351"/>
            <a:ext cx="2222275" cy="4294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Poznate vrednosti!</a:t>
            </a: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4800" y="3711476"/>
            <a:ext cx="2363147" cy="184665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= 2 bar = 2*10</a:t>
            </a:r>
            <a:r>
              <a:rPr lang="sr-Latn-RS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Pa</a:t>
            </a:r>
          </a:p>
          <a:p>
            <a:r>
              <a:rPr lang="sr-Latn-R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= 327 K</a:t>
            </a:r>
          </a:p>
          <a:p>
            <a:r>
              <a:rPr lang="el-GR" dirty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= 0,3 kg/m</a:t>
            </a:r>
            <a:r>
              <a:rPr lang="sr-Latn-RS" baseline="30000" dirty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r>
              <a:rPr lang="sr-Latn-RS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=  m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CO</a:t>
            </a:r>
            <a:endParaRPr lang="sr-Latn-R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02794" y="3190351"/>
            <a:ext cx="3355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Nepoznate (tražene) vrednosti!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43600" y="3733800"/>
            <a:ext cx="1274708" cy="164352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???</a:t>
            </a: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???</a:t>
            </a: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5" grpId="0"/>
      <p:bldP spid="16" grpId="0" animBg="1"/>
      <p:bldP spid="19" grpId="0"/>
      <p:bldP spid="2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1764329" cy="564257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 </a:t>
            </a:r>
          </a:p>
        </p:txBody>
      </p:sp>
      <p:sp>
        <p:nvSpPr>
          <p:cNvPr id="3" name="Rectangle 2"/>
          <p:cNvSpPr/>
          <p:nvPr/>
        </p:nvSpPr>
        <p:spPr>
          <a:xfrm>
            <a:off x="2667000" y="762000"/>
            <a:ext cx="3366627" cy="564257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1/</a:t>
            </a:r>
            <a:r>
              <a:rPr lang="el-GR" sz="2800" b="1" i="1" dirty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= 3,33 m</a:t>
            </a:r>
            <a:r>
              <a:rPr lang="sr-Latn-RS" sz="2800" b="1" i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/kg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1600200"/>
            <a:ext cx="4202497" cy="609398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/T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= 2043,7 J/kgK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2438400"/>
            <a:ext cx="1407758" cy="60939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???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" y="3276600"/>
            <a:ext cx="1645002" cy="564257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 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CO</a:t>
            </a:r>
            <a:endParaRPr lang="sr-Latn-R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4114800"/>
            <a:ext cx="2856872" cy="60939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+ 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+ 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= 1</a:t>
            </a:r>
          </a:p>
        </p:txBody>
      </p:sp>
      <p:sp>
        <p:nvSpPr>
          <p:cNvPr id="9" name="Rectangle 8"/>
          <p:cNvSpPr/>
          <p:nvPr/>
        </p:nvSpPr>
        <p:spPr>
          <a:xfrm>
            <a:off x="228600" y="5029200"/>
            <a:ext cx="5240537" cy="60939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*g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+ 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*g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+ 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*g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sr-Latn-R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57600" y="4114800"/>
            <a:ext cx="2196435" cy="564257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= 1 - 2g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CO</a:t>
            </a:r>
            <a:endParaRPr lang="sr-Latn-R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00" y="5715000"/>
            <a:ext cx="6167073" cy="564257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sr-Latn-RS" sz="28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r-Latn-RS" sz="2800" b="1" i="1" baseline="-25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+ 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*g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+ 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sr-Latn-RS" sz="28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(1 - 2g</a:t>
            </a:r>
            <a:r>
              <a:rPr lang="sr-Latn-RS" sz="2800" b="1" i="1" baseline="-25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8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400800" y="4038600"/>
            <a:ext cx="2579552" cy="535531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4.125 J/kgK </a:t>
            </a:r>
            <a:endParaRPr lang="en-US" sz="2400" b="1" i="1" dirty="0"/>
          </a:p>
        </p:txBody>
      </p:sp>
      <p:sp>
        <p:nvSpPr>
          <p:cNvPr id="13" name="Rectangle 12"/>
          <p:cNvSpPr/>
          <p:nvPr/>
        </p:nvSpPr>
        <p:spPr>
          <a:xfrm>
            <a:off x="6400800" y="3352800"/>
            <a:ext cx="2369559" cy="535531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297 J/kgK </a:t>
            </a:r>
            <a:endParaRPr lang="en-US" sz="2400" b="1" i="1" dirty="0"/>
          </a:p>
        </p:txBody>
      </p:sp>
      <p:sp>
        <p:nvSpPr>
          <p:cNvPr id="14" name="Rectangle 13"/>
          <p:cNvSpPr/>
          <p:nvPr/>
        </p:nvSpPr>
        <p:spPr>
          <a:xfrm>
            <a:off x="6400800" y="2667000"/>
            <a:ext cx="2335896" cy="535531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297 J/kgK </a:t>
            </a:r>
            <a:endParaRPr lang="en-US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1" grpId="1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1003801" cy="5642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Uvod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1295400"/>
            <a:ext cx="4440639" cy="1643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Relativni maseni sastav (g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Relativni zapreminski sastav (r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Relativni molarni sastav (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ν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1266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76800" y="685800"/>
            <a:ext cx="1181100" cy="84772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34200" y="1524000"/>
            <a:ext cx="1038225" cy="9144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182" name="Picture 1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76800" y="2362200"/>
            <a:ext cx="1076325" cy="84772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28600" y="4572000"/>
            <a:ext cx="5562600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Daltonov zakon (parcijalni pritsci)</a:t>
            </a:r>
          </a:p>
          <a:p>
            <a:pPr>
              <a:buFont typeface="Arial" pitchFamily="34" charset="0"/>
              <a:buChar char="•"/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Amagaov zakon (parcijalne zapremine)</a:t>
            </a: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185" name="Picture 1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47875" y="3581400"/>
            <a:ext cx="5048250" cy="8763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914400"/>
            <a:ext cx="6396303" cy="60939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(R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-R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)/((R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+ 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)-2R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) = 0,284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1752600"/>
            <a:ext cx="1850186" cy="60939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0,284</a:t>
            </a:r>
          </a:p>
        </p:txBody>
      </p:sp>
      <p:sp>
        <p:nvSpPr>
          <p:cNvPr id="5" name="Rectangle 4"/>
          <p:cNvSpPr/>
          <p:nvPr/>
        </p:nvSpPr>
        <p:spPr>
          <a:xfrm>
            <a:off x="2590800" y="1752600"/>
            <a:ext cx="1863011" cy="60939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0,432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" y="2667000"/>
            <a:ext cx="1519968" cy="564257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???</a:t>
            </a:r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812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3524250"/>
            <a:ext cx="3419475" cy="127635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</p:pic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0" y="1809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34000" y="2893469"/>
            <a:ext cx="2523448" cy="535531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28 kg/kmol </a:t>
            </a:r>
            <a:endParaRPr lang="en-US" sz="2400" b="1" i="1" dirty="0"/>
          </a:p>
        </p:txBody>
      </p:sp>
      <p:sp>
        <p:nvSpPr>
          <p:cNvPr id="11" name="Rectangle 10"/>
          <p:cNvSpPr/>
          <p:nvPr/>
        </p:nvSpPr>
        <p:spPr>
          <a:xfrm>
            <a:off x="5334000" y="3577138"/>
            <a:ext cx="2557110" cy="535531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28 kg/kmol </a:t>
            </a:r>
            <a:endParaRPr lang="en-US" sz="2400" b="1" i="1" dirty="0"/>
          </a:p>
        </p:txBody>
      </p:sp>
      <p:sp>
        <p:nvSpPr>
          <p:cNvPr id="12" name="Rectangle 11"/>
          <p:cNvSpPr/>
          <p:nvPr/>
        </p:nvSpPr>
        <p:spPr>
          <a:xfrm>
            <a:off x="5334000" y="4265069"/>
            <a:ext cx="2382383" cy="535531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2 kg/kmol </a:t>
            </a:r>
            <a:endParaRPr lang="en-US" sz="2400" b="1" i="1" dirty="0"/>
          </a:p>
        </p:txBody>
      </p:sp>
      <p:sp>
        <p:nvSpPr>
          <p:cNvPr id="13" name="Rectangle 12"/>
          <p:cNvSpPr/>
          <p:nvPr/>
        </p:nvSpPr>
        <p:spPr>
          <a:xfrm>
            <a:off x="228600" y="5257800"/>
            <a:ext cx="2895344" cy="609398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4,23 kg/kmol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0" y="1809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8600" y="762000"/>
            <a:ext cx="1407758" cy="609398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???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28600" y="1676400"/>
            <a:ext cx="5763116" cy="535531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*p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= g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*(M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)*p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8.584,9 Pa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28600" y="2590800"/>
            <a:ext cx="5897768" cy="535531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*p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= g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*(M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)*p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8.584,9 Pa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8600" y="3505200"/>
            <a:ext cx="6122189" cy="535531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*p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= g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*(M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)*p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182.822,4 Pa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7" grpId="0" animBg="1"/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1842171" cy="5642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Zadatak 6.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1295400"/>
            <a:ext cx="838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>
                <a:latin typeface="Times New Roman" pitchFamily="18" charset="0"/>
                <a:cs typeface="Times New Roman" pitchFamily="18" charset="0"/>
              </a:rPr>
              <a:t>U cilindru sa nepokretnim klipom nalazi se smeša gasova mase 1,2 kg. Smešu gasova čine N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, CO i O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. Relativni zapreminski sastav N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iznosi 0,3, a CO 0,2. Početni pritisak i temperature smeše iznosi 10</a:t>
            </a:r>
            <a:r>
              <a:rPr lang="sr-Latn-RS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Pa i 293 K. Smeši se dovede 1 MJ toplote. Odrediti: 1) relativne masene sastave smeše; 2) gasna konstanta smeše; 3) parcijalne pritiske komponenata smeše pre dovođenja toplote; 4) pritisak nakon dovođenja toplote.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1000" y="3499616"/>
            <a:ext cx="2222275" cy="4294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Poznate vrednosti!</a:t>
            </a: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4800" y="4020741"/>
            <a:ext cx="5029200" cy="230832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sr-Latn-RS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= 10</a:t>
            </a:r>
            <a:r>
              <a:rPr lang="sr-Latn-RS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Pa</a:t>
            </a:r>
          </a:p>
          <a:p>
            <a:r>
              <a:rPr lang="sr-Latn-R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= 293K</a:t>
            </a:r>
          </a:p>
          <a:p>
            <a:r>
              <a:rPr lang="sr-Latn-RS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baseline="-4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= 0,2; r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= 0,3; r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= 1 – 0,2 – 0,3 = 0,5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= 1,2 kg</a:t>
            </a:r>
          </a:p>
          <a:p>
            <a:r>
              <a:rPr lang="sr-Latn-RS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= 1 MJ = 10</a:t>
            </a:r>
            <a:r>
              <a:rPr lang="sr-Latn-RS" baseline="300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J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86400" y="3429000"/>
            <a:ext cx="3355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Nepoznate (tražene) vrednosti!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00800" y="3962400"/>
            <a:ext cx="1513556" cy="219752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1) g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???</a:t>
            </a: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2) R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= ???</a:t>
            </a: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3) p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???</a:t>
            </a: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4) p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5" grpId="0"/>
      <p:bldP spid="16" grpId="0" animBg="1"/>
      <p:bldP spid="19" grpId="0"/>
      <p:bldP spid="2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85800"/>
            <a:ext cx="1407758" cy="60939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???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1600200"/>
            <a:ext cx="5351145" cy="564257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*r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+ 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*r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+ 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*r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sr-Latn-R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00800" y="685800"/>
            <a:ext cx="2523448" cy="535531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28 kg/kmol </a:t>
            </a:r>
            <a:endParaRPr lang="en-US" sz="2400" b="1" i="1" dirty="0"/>
          </a:p>
        </p:txBody>
      </p:sp>
      <p:sp>
        <p:nvSpPr>
          <p:cNvPr id="5" name="Rectangle 4"/>
          <p:cNvSpPr/>
          <p:nvPr/>
        </p:nvSpPr>
        <p:spPr>
          <a:xfrm>
            <a:off x="6400800" y="1369469"/>
            <a:ext cx="2557110" cy="535531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28 kg/kmol </a:t>
            </a:r>
            <a:endParaRPr lang="en-US" sz="2400" b="1" i="1" dirty="0"/>
          </a:p>
        </p:txBody>
      </p:sp>
      <p:sp>
        <p:nvSpPr>
          <p:cNvPr id="6" name="Rectangle 5"/>
          <p:cNvSpPr/>
          <p:nvPr/>
        </p:nvSpPr>
        <p:spPr>
          <a:xfrm>
            <a:off x="6400800" y="2057400"/>
            <a:ext cx="2523448" cy="535531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32 kg/kmol </a:t>
            </a:r>
            <a:endParaRPr lang="en-US" sz="2400" b="1" i="1" dirty="0"/>
          </a:p>
        </p:txBody>
      </p:sp>
      <p:sp>
        <p:nvSpPr>
          <p:cNvPr id="7" name="Rectangle 6"/>
          <p:cNvSpPr/>
          <p:nvPr/>
        </p:nvSpPr>
        <p:spPr>
          <a:xfrm>
            <a:off x="228600" y="2438400"/>
            <a:ext cx="2626040" cy="609398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30 kg/kmol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" y="5257800"/>
            <a:ext cx="6252033" cy="60939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*(M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= 0,5*(32/30) = 0,533</a:t>
            </a:r>
          </a:p>
        </p:txBody>
      </p:sp>
      <p:sp>
        <p:nvSpPr>
          <p:cNvPr id="9" name="Rectangle 8"/>
          <p:cNvSpPr/>
          <p:nvPr/>
        </p:nvSpPr>
        <p:spPr>
          <a:xfrm>
            <a:off x="228600" y="3429000"/>
            <a:ext cx="6252033" cy="60939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*(M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= 0,3*(28/30) = 0,280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8600" y="4343400"/>
            <a:ext cx="6551794" cy="60939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*(M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= 0,2*(28/30) = 0,187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85800"/>
            <a:ext cx="1467068" cy="60939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???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1524000"/>
            <a:ext cx="5125121" cy="564257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*g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+ 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*g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+ 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*g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sr-Latn-R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2362200"/>
            <a:ext cx="2855269" cy="60939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277,14 J/kgK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" y="3124301"/>
            <a:ext cx="1407758" cy="609398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???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" y="3962400"/>
            <a:ext cx="4174541" cy="564257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* 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= 0,3 * 10</a:t>
            </a:r>
            <a:r>
              <a:rPr lang="sr-Latn-RS" sz="2800" b="1" i="1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Pa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" y="4876800"/>
            <a:ext cx="4254691" cy="564257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* 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= 0,2 * 10</a:t>
            </a:r>
            <a:r>
              <a:rPr lang="sr-Latn-RS" sz="2800" b="1" i="1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Pa</a:t>
            </a:r>
          </a:p>
        </p:txBody>
      </p:sp>
      <p:sp>
        <p:nvSpPr>
          <p:cNvPr id="9" name="Rectangle 8"/>
          <p:cNvSpPr/>
          <p:nvPr/>
        </p:nvSpPr>
        <p:spPr>
          <a:xfrm>
            <a:off x="228600" y="5791200"/>
            <a:ext cx="4174541" cy="564257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* 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= 0,5 * 10</a:t>
            </a:r>
            <a:r>
              <a:rPr lang="sr-Latn-RS" sz="2800" b="1" i="1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Pa</a:t>
            </a:r>
          </a:p>
        </p:txBody>
      </p:sp>
      <p:sp>
        <p:nvSpPr>
          <p:cNvPr id="10" name="Rectangle 9"/>
          <p:cNvSpPr/>
          <p:nvPr/>
        </p:nvSpPr>
        <p:spPr>
          <a:xfrm>
            <a:off x="6172200" y="2362200"/>
            <a:ext cx="2335896" cy="535531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260 J/kgK </a:t>
            </a:r>
            <a:endParaRPr lang="en-US" sz="2400" b="1" i="1" dirty="0"/>
          </a:p>
        </p:txBody>
      </p:sp>
      <p:sp>
        <p:nvSpPr>
          <p:cNvPr id="11" name="Rectangle 10"/>
          <p:cNvSpPr/>
          <p:nvPr/>
        </p:nvSpPr>
        <p:spPr>
          <a:xfrm>
            <a:off x="6172200" y="1676400"/>
            <a:ext cx="2369559" cy="535531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297 J/kgK </a:t>
            </a:r>
            <a:endParaRPr lang="en-US" sz="2400" b="1" i="1" dirty="0"/>
          </a:p>
        </p:txBody>
      </p:sp>
      <p:sp>
        <p:nvSpPr>
          <p:cNvPr id="12" name="Rectangle 11"/>
          <p:cNvSpPr/>
          <p:nvPr/>
        </p:nvSpPr>
        <p:spPr>
          <a:xfrm>
            <a:off x="6172200" y="990600"/>
            <a:ext cx="2335896" cy="535531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297 J/kgK </a:t>
            </a:r>
            <a:endParaRPr lang="en-US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85800"/>
            <a:ext cx="1407758" cy="564257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???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1447800"/>
            <a:ext cx="2250937" cy="60939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/V</a:t>
            </a:r>
            <a:endParaRPr lang="sr-Latn-RS" sz="28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71800" y="1447800"/>
            <a:ext cx="1552028" cy="564257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=V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=V</a:t>
            </a:r>
            <a:endParaRPr lang="sr-Latn-RS" sz="28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29200" y="1447800"/>
            <a:ext cx="3954865" cy="564257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V = 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/p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= 0,974 m</a:t>
            </a:r>
            <a:r>
              <a:rPr lang="sr-Latn-RS" sz="2800" b="1" i="1" baseline="300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67000" y="838200"/>
            <a:ext cx="2717411" cy="42774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b="1" i="1" dirty="0"/>
              <a:t>Klip se ne pomera !!!</a:t>
            </a:r>
            <a:endParaRPr lang="en-US" b="1" i="1" dirty="0"/>
          </a:p>
        </p:txBody>
      </p:sp>
      <p:sp>
        <p:nvSpPr>
          <p:cNvPr id="7" name="Oval 6"/>
          <p:cNvSpPr/>
          <p:nvPr/>
        </p:nvSpPr>
        <p:spPr bwMode="auto">
          <a:xfrm>
            <a:off x="1676400" y="1371600"/>
            <a:ext cx="360000" cy="720000"/>
          </a:xfrm>
          <a:prstGeom prst="ellipse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2438400"/>
            <a:ext cx="3231975" cy="683264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T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(Q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sr-Latn-RS" sz="28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819400" y="2438400"/>
            <a:ext cx="504000" cy="684000"/>
          </a:xfrm>
          <a:prstGeom prst="ellipse">
            <a:avLst/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43400" y="2362200"/>
            <a:ext cx="4267200" cy="106054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Specifičan toplotni kapacitet smeše </a:t>
            </a:r>
            <a:r>
              <a:rPr lang="sr-Latn-RS" sz="1800">
                <a:latin typeface="Times New Roman" pitchFamily="18" charset="0"/>
                <a:cs typeface="Times New Roman" pitchFamily="18" charset="0"/>
              </a:rPr>
              <a:t>pri konstantno</a:t>
            </a:r>
            <a:r>
              <a:rPr lang="en-GB" sz="1800">
                <a:latin typeface="Times New Roman" pitchFamily="18" charset="0"/>
                <a:cs typeface="Times New Roman" pitchFamily="18" charset="0"/>
              </a:rPr>
              <a:t>j zapremini </a:t>
            </a:r>
            <a:r>
              <a:rPr lang="sr-Latn-RS" sz="18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klip se ne pomera) !!!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8600" y="3352800"/>
            <a:ext cx="5227713" cy="564257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c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vN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*g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+ c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vCO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*g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+ c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vO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*g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8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sr-Latn-R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324600" y="4800600"/>
            <a:ext cx="2358338" cy="535531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vO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653 J/kgK </a:t>
            </a:r>
            <a:endParaRPr lang="en-US" sz="2400" b="1" i="1" dirty="0"/>
          </a:p>
        </p:txBody>
      </p:sp>
      <p:sp>
        <p:nvSpPr>
          <p:cNvPr id="14" name="Rectangle 13"/>
          <p:cNvSpPr/>
          <p:nvPr/>
        </p:nvSpPr>
        <p:spPr>
          <a:xfrm>
            <a:off x="6324600" y="4114800"/>
            <a:ext cx="2392001" cy="535531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vCO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754 J/kgK </a:t>
            </a:r>
            <a:endParaRPr lang="en-US" sz="2400" b="1" i="1" dirty="0"/>
          </a:p>
        </p:txBody>
      </p:sp>
      <p:sp>
        <p:nvSpPr>
          <p:cNvPr id="15" name="Rectangle 14"/>
          <p:cNvSpPr/>
          <p:nvPr/>
        </p:nvSpPr>
        <p:spPr>
          <a:xfrm>
            <a:off x="6324600" y="3429000"/>
            <a:ext cx="2358338" cy="535531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vN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746 J/kgK </a:t>
            </a:r>
            <a:endParaRPr lang="en-US" sz="2400" b="1" i="1" dirty="0"/>
          </a:p>
        </p:txBody>
      </p:sp>
      <p:sp>
        <p:nvSpPr>
          <p:cNvPr id="17" name="Rectangle 16"/>
          <p:cNvSpPr/>
          <p:nvPr/>
        </p:nvSpPr>
        <p:spPr>
          <a:xfrm>
            <a:off x="228600" y="4114800"/>
            <a:ext cx="2880917" cy="609398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697,89 J/kgK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8600" y="4953000"/>
            <a:ext cx="2404826" cy="609398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1487,07 K</a:t>
            </a:r>
            <a:endParaRPr lang="sr-Latn-RS" sz="28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8600" y="5715000"/>
            <a:ext cx="2704587" cy="60939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507532,3 Pa</a:t>
            </a:r>
            <a:endParaRPr lang="sr-Latn-RS" sz="28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1842171" cy="5642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Zadatak 7.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1295400"/>
            <a:ext cx="8382000" cy="2419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800" dirty="0">
                <a:latin typeface="Times New Roman" pitchFamily="18" charset="0"/>
                <a:cs typeface="Times New Roman" pitchFamily="18" charset="0"/>
              </a:rPr>
              <a:t>U cilindru sa nepokretnim klipom se nalazi smeša gasova mase 0,9 kg. Smešu gasova čine vazduh, azot (N</a:t>
            </a:r>
            <a:r>
              <a:rPr lang="sl-SI" sz="1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l-SI" sz="1800" dirty="0">
                <a:latin typeface="Times New Roman" pitchFamily="18" charset="0"/>
                <a:cs typeface="Times New Roman" pitchFamily="18" charset="0"/>
              </a:rPr>
              <a:t>), argon (A) i kiseonik (O</a:t>
            </a:r>
            <a:r>
              <a:rPr lang="sl-SI" sz="1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l-SI" sz="1800" dirty="0">
                <a:latin typeface="Times New Roman" pitchFamily="18" charset="0"/>
                <a:cs typeface="Times New Roman" pitchFamily="18" charset="0"/>
              </a:rPr>
              <a:t>). Relativni zapreminski sastav vazduha iznosi 0,2. Relativni zapreminski sastav azota je 0,45, dok je relativni zapreminski sastav kiseonika 0,1. Početni pritisak i temperatura smeše gasova iznose 1,07 bar i 30 </a:t>
            </a:r>
            <a:r>
              <a:rPr lang="sl-SI" sz="1800" baseline="30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l-SI" sz="1800" dirty="0">
                <a:latin typeface="Times New Roman" pitchFamily="18" charset="0"/>
                <a:cs typeface="Times New Roman" pitchFamily="18" charset="0"/>
              </a:rPr>
              <a:t>C. Smeši gasova se odvede 50 kJ toplote. Odrediti: 1) relativne masene sastave smeše, </a:t>
            </a: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sl-SI" sz="1800" dirty="0">
                <a:latin typeface="Times New Roman" pitchFamily="18" charset="0"/>
                <a:cs typeface="Times New Roman" pitchFamily="18" charset="0"/>
              </a:rPr>
              <a:t> gasnu konstantnu smeše, 3) parcijalne pritiske komponenata smeše u pre odvođenja toplote 4) pritisak smeše posle odvođenja toplote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sr-Latn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4800" y="3581400"/>
            <a:ext cx="2222275" cy="4294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Poznate vrednosti!</a:t>
            </a: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4800" y="4020741"/>
            <a:ext cx="5562600" cy="230832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sr-Latn-RS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= 1,07*10</a:t>
            </a:r>
            <a:r>
              <a:rPr lang="sr-Latn-RS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Pa</a:t>
            </a:r>
          </a:p>
          <a:p>
            <a:r>
              <a:rPr lang="sr-Latn-R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= 303 K</a:t>
            </a:r>
          </a:p>
          <a:p>
            <a:r>
              <a:rPr lang="sr-Latn-RS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baseline="-4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= 0,2; r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= 0,45; r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= 0,1; </a:t>
            </a:r>
            <a:r>
              <a:rPr lang="sr-Latn-R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0,25</a:t>
            </a:r>
          </a:p>
          <a:p>
            <a:r>
              <a:rPr lang="sr-Latn-RS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= 0,9 kg</a:t>
            </a:r>
          </a:p>
          <a:p>
            <a:r>
              <a:rPr lang="sr-Latn-RS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=  </a:t>
            </a:r>
            <a:r>
              <a:rPr lang="sr-Latn-R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50 kJ = </a:t>
            </a:r>
            <a:r>
              <a:rPr lang="sr-Latn-R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5*10</a:t>
            </a:r>
            <a:r>
              <a:rPr lang="sr-Latn-RS" baseline="3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J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86400" y="3429000"/>
            <a:ext cx="3355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Nepoznate (tražene) vrednosti!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48400" y="3964633"/>
            <a:ext cx="1513556" cy="219752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1) g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???</a:t>
            </a: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2) R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= ???</a:t>
            </a: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3) p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???</a:t>
            </a: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4) p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5" grpId="0"/>
      <p:bldP spid="16" grpId="0" animBg="1"/>
      <p:bldP spid="19" grpId="0"/>
      <p:bldP spid="2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85800"/>
            <a:ext cx="1407758" cy="60939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???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1600200"/>
            <a:ext cx="5437707" cy="496867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M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*r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+ M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*r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+ M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*r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+ M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*r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V</a:t>
            </a:r>
            <a:endParaRPr lang="sr-Latn-RS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77000" y="609600"/>
            <a:ext cx="2132315" cy="429092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sr-Latn-RS" b="1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b="1" i="1" dirty="0">
                <a:latin typeface="Times New Roman" pitchFamily="18" charset="0"/>
                <a:cs typeface="Times New Roman" pitchFamily="18" charset="0"/>
              </a:rPr>
              <a:t> = 28 kg/kmol </a:t>
            </a:r>
            <a:endParaRPr lang="en-US" b="1" i="1" dirty="0"/>
          </a:p>
        </p:txBody>
      </p:sp>
      <p:sp>
        <p:nvSpPr>
          <p:cNvPr id="5" name="Rectangle 4"/>
          <p:cNvSpPr/>
          <p:nvPr/>
        </p:nvSpPr>
        <p:spPr>
          <a:xfrm>
            <a:off x="6477000" y="1293269"/>
            <a:ext cx="2028312" cy="429092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sr-Latn-RS" b="1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b="1" i="1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b="1" i="1" dirty="0">
                <a:latin typeface="Times New Roman" pitchFamily="18" charset="0"/>
                <a:cs typeface="Times New Roman" pitchFamily="18" charset="0"/>
              </a:rPr>
              <a:t> = 40 kg/kmol </a:t>
            </a:r>
            <a:endParaRPr lang="en-US" b="1" i="1" dirty="0"/>
          </a:p>
        </p:txBody>
      </p:sp>
      <p:sp>
        <p:nvSpPr>
          <p:cNvPr id="6" name="Rectangle 5"/>
          <p:cNvSpPr/>
          <p:nvPr/>
        </p:nvSpPr>
        <p:spPr>
          <a:xfrm>
            <a:off x="6477000" y="1981200"/>
            <a:ext cx="2132315" cy="429092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sr-Latn-RS" b="1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b="1" i="1" dirty="0">
                <a:latin typeface="Times New Roman" pitchFamily="18" charset="0"/>
                <a:cs typeface="Times New Roman" pitchFamily="18" charset="0"/>
              </a:rPr>
              <a:t> = 32 kg/kmol </a:t>
            </a:r>
            <a:endParaRPr lang="en-US" b="1" i="1" dirty="0"/>
          </a:p>
        </p:txBody>
      </p:sp>
      <p:sp>
        <p:nvSpPr>
          <p:cNvPr id="7" name="Rectangle 6"/>
          <p:cNvSpPr/>
          <p:nvPr/>
        </p:nvSpPr>
        <p:spPr>
          <a:xfrm>
            <a:off x="228600" y="2438400"/>
            <a:ext cx="2507418" cy="496867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31,6 kg/kmol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" y="4933065"/>
            <a:ext cx="5609228" cy="496867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*(M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= 0,1*(32/31,6) = 0,101</a:t>
            </a:r>
          </a:p>
        </p:txBody>
      </p:sp>
      <p:sp>
        <p:nvSpPr>
          <p:cNvPr id="9" name="Rectangle 8"/>
          <p:cNvSpPr/>
          <p:nvPr/>
        </p:nvSpPr>
        <p:spPr>
          <a:xfrm>
            <a:off x="228600" y="3276600"/>
            <a:ext cx="5763116" cy="496867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*(M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= 0,45*(28/31,6) = 0,399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8600" y="4094966"/>
            <a:ext cx="5410327" cy="496867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*(M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= 0,25*(40/31,6) = 0,316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477000" y="2667000"/>
            <a:ext cx="2034660" cy="429092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sr-Latn-RS" b="1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b="1" i="1" baseline="-250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b="1" i="1" dirty="0">
                <a:latin typeface="Times New Roman" pitchFamily="18" charset="0"/>
                <a:cs typeface="Times New Roman" pitchFamily="18" charset="0"/>
              </a:rPr>
              <a:t> = 29 kg/kmol </a:t>
            </a:r>
            <a:endParaRPr lang="en-US" b="1" i="1" dirty="0"/>
          </a:p>
        </p:txBody>
      </p:sp>
      <p:sp>
        <p:nvSpPr>
          <p:cNvPr id="15" name="Rectangle 14"/>
          <p:cNvSpPr/>
          <p:nvPr/>
        </p:nvSpPr>
        <p:spPr>
          <a:xfrm>
            <a:off x="228600" y="5715000"/>
            <a:ext cx="5264070" cy="496867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*(M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= 0,2*(29/31,6) = 0,184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85800"/>
            <a:ext cx="1260281" cy="496867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???</a:t>
            </a:r>
          </a:p>
        </p:txBody>
      </p:sp>
      <p:sp>
        <p:nvSpPr>
          <p:cNvPr id="3" name="Rectangle 2"/>
          <p:cNvSpPr/>
          <p:nvPr/>
        </p:nvSpPr>
        <p:spPr>
          <a:xfrm>
            <a:off x="239621" y="1371600"/>
            <a:ext cx="5222135" cy="496867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*g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+ 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*g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+ 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*g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+ 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*g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V</a:t>
            </a:r>
            <a:endParaRPr lang="sr-Latn-RS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2133600"/>
            <a:ext cx="2473754" cy="535531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263,34 J/kgK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2932133"/>
            <a:ext cx="1231427" cy="496867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???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" y="3733800"/>
            <a:ext cx="3342582" cy="535531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* p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= 48.150 Pa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" y="4419600"/>
            <a:ext cx="3103607" cy="535531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* p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= 26.750 Pa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" y="5105400"/>
            <a:ext cx="3342582" cy="535531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* p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= 10.700 Pa</a:t>
            </a:r>
          </a:p>
        </p:txBody>
      </p:sp>
      <p:sp>
        <p:nvSpPr>
          <p:cNvPr id="9" name="Rectangle 8"/>
          <p:cNvSpPr/>
          <p:nvPr/>
        </p:nvSpPr>
        <p:spPr>
          <a:xfrm>
            <a:off x="6172200" y="1828800"/>
            <a:ext cx="1978427" cy="429092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b="1" i="1" dirty="0">
                <a:latin typeface="Times New Roman" pitchFamily="18" charset="0"/>
                <a:cs typeface="Times New Roman" pitchFamily="18" charset="0"/>
              </a:rPr>
              <a:t> = 260 J/kgK </a:t>
            </a:r>
            <a:endParaRPr lang="en-US" b="1" i="1" dirty="0"/>
          </a:p>
        </p:txBody>
      </p:sp>
      <p:sp>
        <p:nvSpPr>
          <p:cNvPr id="10" name="Rectangle 9"/>
          <p:cNvSpPr/>
          <p:nvPr/>
        </p:nvSpPr>
        <p:spPr>
          <a:xfrm>
            <a:off x="6172200" y="1219200"/>
            <a:ext cx="1874424" cy="461665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b="1" i="1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b="1" i="1" dirty="0">
                <a:latin typeface="Times New Roman" pitchFamily="18" charset="0"/>
                <a:cs typeface="Times New Roman" pitchFamily="18" charset="0"/>
              </a:rPr>
              <a:t> = 209 J/kgK </a:t>
            </a:r>
            <a:endParaRPr lang="en-US" b="1" i="1" dirty="0"/>
          </a:p>
        </p:txBody>
      </p:sp>
      <p:sp>
        <p:nvSpPr>
          <p:cNvPr id="11" name="Rectangle 10"/>
          <p:cNvSpPr/>
          <p:nvPr/>
        </p:nvSpPr>
        <p:spPr>
          <a:xfrm>
            <a:off x="6172200" y="609600"/>
            <a:ext cx="1978427" cy="429092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b="1" i="1" dirty="0">
                <a:latin typeface="Times New Roman" pitchFamily="18" charset="0"/>
                <a:cs typeface="Times New Roman" pitchFamily="18" charset="0"/>
              </a:rPr>
              <a:t> = 297 J/kgK </a:t>
            </a:r>
            <a:endParaRPr lang="en-US" b="1" i="1" dirty="0"/>
          </a:p>
        </p:txBody>
      </p:sp>
      <p:sp>
        <p:nvSpPr>
          <p:cNvPr id="16" name="Rectangle 15"/>
          <p:cNvSpPr/>
          <p:nvPr/>
        </p:nvSpPr>
        <p:spPr>
          <a:xfrm>
            <a:off x="6172200" y="2438400"/>
            <a:ext cx="1876155" cy="461665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b="1" i="1" baseline="-250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b="1" i="1" dirty="0">
                <a:latin typeface="Times New Roman" pitchFamily="18" charset="0"/>
                <a:cs typeface="Times New Roman" pitchFamily="18" charset="0"/>
              </a:rPr>
              <a:t> = 287 J/kgK </a:t>
            </a:r>
            <a:endParaRPr lang="en-US" b="1" i="1" dirty="0"/>
          </a:p>
        </p:txBody>
      </p:sp>
      <p:sp>
        <p:nvSpPr>
          <p:cNvPr id="17" name="Rectangle 16"/>
          <p:cNvSpPr/>
          <p:nvPr/>
        </p:nvSpPr>
        <p:spPr>
          <a:xfrm>
            <a:off x="228600" y="5791200"/>
            <a:ext cx="3111236" cy="535531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* p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= 21.400 Pa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6" grpId="0" animBg="1"/>
      <p:bldP spid="1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85800"/>
            <a:ext cx="1407758" cy="564257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???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1447800"/>
            <a:ext cx="2250937" cy="60939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/V</a:t>
            </a:r>
            <a:endParaRPr lang="sr-Latn-RS" sz="28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71800" y="1447800"/>
            <a:ext cx="1552028" cy="564257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=V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=V</a:t>
            </a:r>
            <a:endParaRPr lang="sr-Latn-RS" sz="28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29200" y="1447800"/>
            <a:ext cx="3895554" cy="60939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V = 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/p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= 0,671 m</a:t>
            </a:r>
            <a:r>
              <a:rPr lang="sr-Latn-RS" sz="2800" b="1" i="1" baseline="300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67000" y="838200"/>
            <a:ext cx="2717411" cy="42774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b="1" i="1" dirty="0"/>
              <a:t>Klip se ne pomera !!!</a:t>
            </a:r>
            <a:endParaRPr lang="en-US" b="1" i="1" dirty="0"/>
          </a:p>
        </p:txBody>
      </p:sp>
      <p:sp>
        <p:nvSpPr>
          <p:cNvPr id="7" name="Oval 6"/>
          <p:cNvSpPr/>
          <p:nvPr/>
        </p:nvSpPr>
        <p:spPr bwMode="auto">
          <a:xfrm>
            <a:off x="1676400" y="1371600"/>
            <a:ext cx="360000" cy="720000"/>
          </a:xfrm>
          <a:prstGeom prst="ellipse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2438400"/>
            <a:ext cx="3231975" cy="683264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T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(Q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sr-Latn-RS" sz="28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667000" y="2438400"/>
            <a:ext cx="504000" cy="684000"/>
          </a:xfrm>
          <a:prstGeom prst="ellipse">
            <a:avLst/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8600" y="3352800"/>
            <a:ext cx="5339923" cy="496867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c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vN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*g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+ c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*g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+ c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vO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*g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+ c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vV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*g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V</a:t>
            </a:r>
            <a:endParaRPr lang="sr-Latn-RS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324600" y="4800600"/>
            <a:ext cx="2358338" cy="535531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vO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653 J/kgK </a:t>
            </a:r>
            <a:endParaRPr lang="en-US" sz="2400" b="1" i="1" dirty="0"/>
          </a:p>
        </p:txBody>
      </p:sp>
      <p:sp>
        <p:nvSpPr>
          <p:cNvPr id="14" name="Rectangle 13"/>
          <p:cNvSpPr/>
          <p:nvPr/>
        </p:nvSpPr>
        <p:spPr>
          <a:xfrm>
            <a:off x="6324600" y="4114800"/>
            <a:ext cx="2233175" cy="535531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322 J/kgK </a:t>
            </a:r>
            <a:endParaRPr lang="en-US" sz="2400" b="1" i="1" dirty="0"/>
          </a:p>
        </p:txBody>
      </p:sp>
      <p:sp>
        <p:nvSpPr>
          <p:cNvPr id="15" name="Rectangle 14"/>
          <p:cNvSpPr/>
          <p:nvPr/>
        </p:nvSpPr>
        <p:spPr>
          <a:xfrm>
            <a:off x="6324600" y="3429000"/>
            <a:ext cx="2358338" cy="535531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vN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746 J/kgK </a:t>
            </a:r>
            <a:endParaRPr lang="en-US" sz="2400" b="1" i="1" dirty="0"/>
          </a:p>
        </p:txBody>
      </p:sp>
      <p:sp>
        <p:nvSpPr>
          <p:cNvPr id="17" name="Rectangle 16"/>
          <p:cNvSpPr/>
          <p:nvPr/>
        </p:nvSpPr>
        <p:spPr>
          <a:xfrm>
            <a:off x="228600" y="4114800"/>
            <a:ext cx="2701381" cy="609398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597,6 J/kgK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8600" y="4953000"/>
            <a:ext cx="2225289" cy="609398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210,04 K</a:t>
            </a:r>
            <a:endParaRPr lang="sr-Latn-RS" sz="28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8600" y="5715000"/>
            <a:ext cx="2614818" cy="60939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74.172,7 Pa</a:t>
            </a:r>
            <a:endParaRPr lang="sr-Latn-RS" sz="28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324600" y="5486400"/>
            <a:ext cx="2240806" cy="535531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vV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720 J/kgK </a:t>
            </a:r>
            <a:endParaRPr lang="en-US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1003801" cy="5642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Uvod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1295400"/>
            <a:ext cx="7795083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Srednja (prividna) molekularna masa smeše (M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sr-Cyrl-RS" sz="2400" b="1" dirty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[</a:t>
            </a:r>
            <a:r>
              <a:rPr lang="sr-Latn-RS" sz="2400" b="1" i="1" dirty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kg/kmol</a:t>
            </a:r>
            <a:r>
              <a:rPr lang="sr-Cyrl-RS" sz="2400" b="1" dirty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]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1266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2257425"/>
            <a:ext cx="3114675" cy="117157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0" y="1704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6871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2209800"/>
            <a:ext cx="3514725" cy="8763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8600" y="3657600"/>
            <a:ext cx="3789820" cy="4968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Gasna konstanta smeše (R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6874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4572000"/>
            <a:ext cx="3486150" cy="8763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6877" name="Picture 1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572000"/>
            <a:ext cx="2971800" cy="117157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0" y="1704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1003801" cy="5642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Uvod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1295400"/>
            <a:ext cx="4445448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Međusobni odnosi sastava smeše</a:t>
            </a: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1266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0" y="1704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8600" y="3161234"/>
            <a:ext cx="5559535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Parcijalan pritisak komponente smeše (p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0" y="1704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2057400"/>
            <a:ext cx="1524000" cy="9144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2057400"/>
            <a:ext cx="1524000" cy="9144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2362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789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3886200"/>
            <a:ext cx="1362075" cy="4953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28600" y="4648200"/>
            <a:ext cx="6184065" cy="4964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Specifični toplotni kapacitet smeše (c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r-Cyrl-R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400" b="1" dirty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[</a:t>
            </a:r>
            <a:r>
              <a:rPr lang="sr-Latn-RS" sz="2400" b="1" i="1" dirty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J/kgK</a:t>
            </a:r>
            <a:r>
              <a:rPr lang="sr-Cyrl-RS" sz="2400" b="1" dirty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]</a:t>
            </a:r>
            <a:endParaRPr lang="sr-Latn-R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7897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5372100"/>
            <a:ext cx="2209800" cy="8763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7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7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1842171" cy="5642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Zadatak 1.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1295400"/>
            <a:ext cx="8382000" cy="164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3 kg smeše O</a:t>
            </a:r>
            <a:r>
              <a:rPr lang="sr-Latn-R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 i CO</a:t>
            </a:r>
            <a:r>
              <a:rPr lang="sr-Latn-R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 zauzimaju zapreminu od 2 m</a:t>
            </a:r>
            <a:r>
              <a:rPr lang="sr-Latn-RS" sz="28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 na pritisku od 1,5 bar i temperaturi 220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C. Odrediti zapreminski sastav smeše?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1000" y="2971800"/>
            <a:ext cx="2222275" cy="4294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Poznate vrednosti!</a:t>
            </a: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" y="3505200"/>
            <a:ext cx="4779065" cy="219752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3 kg</a:t>
            </a:r>
            <a:endParaRPr lang="sr-Latn-RS" sz="2400" baseline="30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2 m</a:t>
            </a:r>
            <a:r>
              <a:rPr lang="sr-Latn-RS" sz="2400" baseline="30000" dirty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1,5 bar = 1,5*10</a:t>
            </a:r>
            <a:r>
              <a:rPr lang="sr-Latn-RS" sz="2400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Pa</a:t>
            </a: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220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C -&gt; T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273+220 = 493 K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02794" y="2971800"/>
            <a:ext cx="3355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Nepoznate (tražene) vrednosti!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91200" y="3505200"/>
            <a:ext cx="1409360" cy="108952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400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???</a:t>
            </a: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400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5" grpId="0"/>
      <p:bldP spid="16" grpId="0" animBg="1"/>
      <p:bldP spid="19" grpId="0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85800"/>
            <a:ext cx="2209259" cy="5642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>
                <a:latin typeface="Times New Roman" pitchFamily="18" charset="0"/>
                <a:cs typeface="Times New Roman" pitchFamily="18" charset="0"/>
              </a:rPr>
              <a:t>Početni uslov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891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1371600"/>
            <a:ext cx="3648075" cy="8763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0" y="1409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2514600"/>
            <a:ext cx="2381250" cy="1266825"/>
          </a:xfrm>
          <a:prstGeom prst="rect">
            <a:avLst/>
          </a:prstGeom>
          <a:noFill/>
        </p:spPr>
      </p:pic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1800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0" y="2438400"/>
            <a:ext cx="2565126" cy="496483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189 J/kgK </a:t>
            </a:r>
            <a:endParaRPr lang="en-US" sz="2400" b="1" i="1" dirty="0"/>
          </a:p>
        </p:txBody>
      </p:sp>
      <p:sp>
        <p:nvSpPr>
          <p:cNvPr id="10" name="Rectangle 9"/>
          <p:cNvSpPr/>
          <p:nvPr/>
        </p:nvSpPr>
        <p:spPr>
          <a:xfrm>
            <a:off x="4572000" y="3122069"/>
            <a:ext cx="2417650" cy="496483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260 J/kgK </a:t>
            </a:r>
            <a:endParaRPr lang="en-US" sz="2400" b="1" i="1" dirty="0"/>
          </a:p>
        </p:txBody>
      </p:sp>
      <p:sp>
        <p:nvSpPr>
          <p:cNvPr id="11" name="Oval 10"/>
          <p:cNvSpPr/>
          <p:nvPr/>
        </p:nvSpPr>
        <p:spPr bwMode="auto">
          <a:xfrm>
            <a:off x="884400" y="3276600"/>
            <a:ext cx="792000" cy="649188"/>
          </a:xfrm>
          <a:prstGeom prst="ellipse">
            <a:avLst/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1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828800" y="3276600"/>
            <a:ext cx="792000" cy="601492"/>
          </a:xfrm>
          <a:prstGeom prst="ellipse">
            <a:avLst/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1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76200" y="2667000"/>
            <a:ext cx="609600" cy="60149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1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8600" y="4114800"/>
            <a:ext cx="2157065" cy="564257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28600" y="4876800"/>
            <a:ext cx="2839945" cy="564257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(p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)/(m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28600" y="5638800"/>
            <a:ext cx="2937022" cy="564257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202,84 J/kgK</a:t>
            </a: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8919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3886200"/>
            <a:ext cx="3009900" cy="133350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</p:pic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0" y="1866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72000" y="5484269"/>
            <a:ext cx="1527982" cy="496483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0,25 </a:t>
            </a:r>
            <a:endParaRPr lang="en-US" sz="2400" b="1" i="1" dirty="0"/>
          </a:p>
        </p:txBody>
      </p:sp>
      <p:sp>
        <p:nvSpPr>
          <p:cNvPr id="21" name="Rectangle 20"/>
          <p:cNvSpPr/>
          <p:nvPr/>
        </p:nvSpPr>
        <p:spPr>
          <a:xfrm>
            <a:off x="6629400" y="5484269"/>
            <a:ext cx="1675459" cy="496483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0,75 </a:t>
            </a:r>
            <a:endParaRPr lang="en-US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4" grpId="1" animBg="1"/>
      <p:bldP spid="15" grpId="0" animBg="1"/>
      <p:bldP spid="16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1842171" cy="5642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Zadatak 2.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1295400"/>
            <a:ext cx="8382000" cy="164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Koliko molova i kilograma ima 1 m</a:t>
            </a:r>
            <a:r>
              <a:rPr lang="sr-Latn-RS" sz="28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 idealnog gasa zapreminskog sastava r</a:t>
            </a:r>
            <a:r>
              <a:rPr lang="sr-Latn-RS" sz="2800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800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 = 0,1; r</a:t>
            </a:r>
            <a:r>
              <a:rPr lang="sr-Latn-RS" sz="2800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800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 = 0,11; r</a:t>
            </a:r>
            <a:r>
              <a:rPr lang="sr-Latn-RS" sz="2800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800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 = 0,79 pri pritisku od 5 bar i temperaturi od 150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C?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1000" y="2971800"/>
            <a:ext cx="2222275" cy="4294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Poznate vrednosti!</a:t>
            </a: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" y="3505200"/>
            <a:ext cx="4698915" cy="219752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1 m</a:t>
            </a:r>
            <a:r>
              <a:rPr lang="sr-Latn-RS" sz="2400" baseline="30000" dirty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5 bar = 5*10</a:t>
            </a:r>
            <a:r>
              <a:rPr lang="sr-Latn-RS" sz="2400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Pa</a:t>
            </a: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150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C -&gt; T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273+150 = 423 K</a:t>
            </a: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400" baseline="-4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= 0,1; r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400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0,11; r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400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0,79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02794" y="2971800"/>
            <a:ext cx="3355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Nepoznate (tražene) vrednosti!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91200" y="3505200"/>
            <a:ext cx="1239442" cy="108952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???</a:t>
            </a: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5" grpId="0"/>
      <p:bldP spid="16" grpId="0" animBg="1"/>
      <p:bldP spid="19" grpId="0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2216376" cy="609398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 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1600200"/>
            <a:ext cx="2737352" cy="609398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(p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)/(R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sr-Latn-RS" sz="28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 bwMode="auto">
          <a:xfrm>
            <a:off x="2057400" y="1600200"/>
            <a:ext cx="457200" cy="576000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2514600"/>
            <a:ext cx="3362325" cy="1276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sp>
        <p:nvSpPr>
          <p:cNvPr id="11" name="Rectangle 10"/>
          <p:cNvSpPr/>
          <p:nvPr/>
        </p:nvSpPr>
        <p:spPr>
          <a:xfrm>
            <a:off x="4572000" y="1371600"/>
            <a:ext cx="2565126" cy="496483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189 J/kgK </a:t>
            </a:r>
            <a:endParaRPr lang="en-US" sz="2400" b="1" i="1" dirty="0"/>
          </a:p>
        </p:txBody>
      </p:sp>
      <p:sp>
        <p:nvSpPr>
          <p:cNvPr id="12" name="Rectangle 11"/>
          <p:cNvSpPr/>
          <p:nvPr/>
        </p:nvSpPr>
        <p:spPr>
          <a:xfrm>
            <a:off x="4572000" y="2055269"/>
            <a:ext cx="2417650" cy="496483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260 J/kgK </a:t>
            </a:r>
            <a:endParaRPr lang="en-US" sz="2400" b="1" i="1" dirty="0"/>
          </a:p>
        </p:txBody>
      </p:sp>
      <p:sp>
        <p:nvSpPr>
          <p:cNvPr id="13" name="Rectangle 12"/>
          <p:cNvSpPr/>
          <p:nvPr/>
        </p:nvSpPr>
        <p:spPr>
          <a:xfrm>
            <a:off x="4572000" y="2743200"/>
            <a:ext cx="2335896" cy="535531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400" b="1" i="1" baseline="-4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297 J/kgK </a:t>
            </a:r>
            <a:endParaRPr lang="en-US" sz="2400" b="1" i="1" dirty="0"/>
          </a:p>
        </p:txBody>
      </p:sp>
      <p:sp>
        <p:nvSpPr>
          <p:cNvPr id="14" name="Rectangle 13"/>
          <p:cNvSpPr/>
          <p:nvPr/>
        </p:nvSpPr>
        <p:spPr>
          <a:xfrm>
            <a:off x="228600" y="4114800"/>
            <a:ext cx="2765501" cy="60939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276,6 J/kgK </a:t>
            </a:r>
            <a:endParaRPr lang="sr-Latn-RS" sz="28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5105400"/>
            <a:ext cx="5617243" cy="609398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(5*10</a:t>
            </a:r>
            <a:r>
              <a:rPr lang="sr-Latn-RS" sz="2800" b="1" i="1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*1)/(276,6*423)= 4,27 kg</a:t>
            </a:r>
            <a:endParaRPr lang="sr-Latn-RS" sz="28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9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1308371" cy="609398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n = ???</a:t>
            </a:r>
            <a:endParaRPr lang="sr-Latn-RS" sz="28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28600" y="1676602"/>
            <a:ext cx="8073044" cy="535531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Jednačina stanja idealnog gasa u kojoj figurira broj molova n !!!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8600" y="2514802"/>
            <a:ext cx="2118593" cy="564257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n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8600" y="3429202"/>
            <a:ext cx="2698880" cy="564257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(p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)/(R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sr-Latn-RS" sz="28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8600" y="4343602"/>
            <a:ext cx="4346062" cy="609398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(5*10</a:t>
            </a:r>
            <a:r>
              <a:rPr lang="sr-Latn-RS" sz="2800" b="1" i="1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*1)/(8314,4*423)</a:t>
            </a:r>
            <a:endParaRPr lang="sr-Latn-RS" sz="28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8600" y="5258002"/>
            <a:ext cx="2497800" cy="609398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 = 0,142 kmol</a:t>
            </a:r>
            <a:endParaRPr lang="sr-Latn-RS" sz="28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2853</TotalTime>
  <Words>2064</Words>
  <Application>Microsoft Office PowerPoint</Application>
  <PresentationFormat>On-screen Show (4:3)</PresentationFormat>
  <Paragraphs>255</Paragraphs>
  <Slides>30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Calibri</vt:lpstr>
      <vt:lpstr>Calibri Light</vt:lpstr>
      <vt:lpstr>Cambria Math</vt:lpstr>
      <vt:lpstr>Tahoma</vt:lpstr>
      <vt:lpstr>Times New Roman</vt:lpstr>
      <vt:lpstr>Wingdings</vt:lpstr>
      <vt:lpstr>Textured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saobracajni fakultet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MRB</cp:lastModifiedBy>
  <cp:revision>289</cp:revision>
  <cp:lastPrinted>2017-02-18T19:14:43Z</cp:lastPrinted>
  <dcterms:created xsi:type="dcterms:W3CDTF">2006-01-31T15:10:17Z</dcterms:created>
  <dcterms:modified xsi:type="dcterms:W3CDTF">2025-07-01T07:45:44Z</dcterms:modified>
</cp:coreProperties>
</file>