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r-Latn-R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D1EE0F-A273-4394-82A6-E76F0F0EF3D6}" type="datetimeFigureOut">
              <a:rPr lang="sr-Latn-RS" smtClean="0"/>
              <a:t>4.4.2022.</a:t>
            </a:fld>
            <a:endParaRPr lang="sr-Latn-R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r-Latn-R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r-Latn-R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CD9BA6-F8AE-4831-A1D7-4E77E4507418}" type="slidenum">
              <a:rPr lang="sr-Latn-RS" smtClean="0"/>
              <a:t>‹#›</a:t>
            </a:fld>
            <a:endParaRPr lang="sr-Latn-RS"/>
          </a:p>
        </p:txBody>
      </p:sp>
    </p:spTree>
    <p:extLst>
      <p:ext uri="{BB962C8B-B14F-4D97-AF65-F5344CB8AC3E}">
        <p14:creationId xmlns:p14="http://schemas.microsoft.com/office/powerpoint/2010/main" val="1421577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F8CD9BA6-F8AE-4831-A1D7-4E77E4507418}" type="slidenum">
              <a:rPr lang="sr-Latn-RS" smtClean="0"/>
              <a:t>5</a:t>
            </a:fld>
            <a:endParaRPr lang="sr-Latn-RS"/>
          </a:p>
        </p:txBody>
      </p:sp>
    </p:spTree>
    <p:extLst>
      <p:ext uri="{BB962C8B-B14F-4D97-AF65-F5344CB8AC3E}">
        <p14:creationId xmlns:p14="http://schemas.microsoft.com/office/powerpoint/2010/main" val="24131610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AA14D5B3-99AB-4D42-BF2A-28A98BD2D209}" type="datetimeFigureOut">
              <a:rPr lang="sr-Latn-RS" smtClean="0"/>
              <a:t>4.4.2022.</a:t>
            </a:fld>
            <a:endParaRPr lang="sr-Latn-RS"/>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7C7220EB-4882-4690-A108-E57D5B78AA0D}" type="slidenum">
              <a:rPr lang="sr-Latn-RS" smtClean="0"/>
              <a:t>‹#›</a:t>
            </a:fld>
            <a:endParaRPr lang="sr-Latn-RS"/>
          </a:p>
        </p:txBody>
      </p:sp>
      <p:sp>
        <p:nvSpPr>
          <p:cNvPr id="15" name="Footer Placeholder 14"/>
          <p:cNvSpPr>
            <a:spLocks noGrp="1"/>
          </p:cNvSpPr>
          <p:nvPr>
            <p:ph type="ftr" sz="quarter" idx="12"/>
          </p:nvPr>
        </p:nvSpPr>
        <p:spPr>
          <a:xfrm>
            <a:off x="3581400" y="6296248"/>
            <a:ext cx="2820987" cy="152400"/>
          </a:xfrm>
        </p:spPr>
        <p:txBody>
          <a:bodyPr/>
          <a:lstStyle/>
          <a:p>
            <a:endParaRPr lang="sr-Latn-R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AA14D5B3-99AB-4D42-BF2A-28A98BD2D209}" type="datetimeFigureOut">
              <a:rPr lang="sr-Latn-RS" smtClean="0"/>
              <a:t>4.4.2022.</a:t>
            </a:fld>
            <a:endParaRPr lang="sr-Latn-RS"/>
          </a:p>
        </p:txBody>
      </p:sp>
      <p:sp>
        <p:nvSpPr>
          <p:cNvPr id="14" name="Slide Number Placeholder 13"/>
          <p:cNvSpPr>
            <a:spLocks noGrp="1"/>
          </p:cNvSpPr>
          <p:nvPr>
            <p:ph type="sldNum" sz="quarter" idx="11"/>
          </p:nvPr>
        </p:nvSpPr>
        <p:spPr/>
        <p:txBody>
          <a:bodyPr/>
          <a:lstStyle/>
          <a:p>
            <a:fld id="{7C7220EB-4882-4690-A108-E57D5B78AA0D}" type="slidenum">
              <a:rPr lang="sr-Latn-RS" smtClean="0"/>
              <a:t>‹#›</a:t>
            </a:fld>
            <a:endParaRPr lang="sr-Latn-RS"/>
          </a:p>
        </p:txBody>
      </p:sp>
      <p:sp>
        <p:nvSpPr>
          <p:cNvPr id="15" name="Footer Placeholder 14"/>
          <p:cNvSpPr>
            <a:spLocks noGrp="1"/>
          </p:cNvSpPr>
          <p:nvPr>
            <p:ph type="ftr" sz="quarter" idx="12"/>
          </p:nvPr>
        </p:nvSpPr>
        <p:spPr/>
        <p:txBody>
          <a:bodyPr/>
          <a:lstStyle/>
          <a:p>
            <a:endParaRPr lang="sr-Latn-R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AA14D5B3-99AB-4D42-BF2A-28A98BD2D209}" type="datetimeFigureOut">
              <a:rPr lang="sr-Latn-RS" smtClean="0"/>
              <a:t>4.4.2022.</a:t>
            </a:fld>
            <a:endParaRPr lang="sr-Latn-RS"/>
          </a:p>
        </p:txBody>
      </p:sp>
      <p:sp>
        <p:nvSpPr>
          <p:cNvPr id="14" name="Slide Number Placeholder 13"/>
          <p:cNvSpPr>
            <a:spLocks noGrp="1"/>
          </p:cNvSpPr>
          <p:nvPr>
            <p:ph type="sldNum" sz="quarter" idx="11"/>
          </p:nvPr>
        </p:nvSpPr>
        <p:spPr/>
        <p:txBody>
          <a:bodyPr/>
          <a:lstStyle/>
          <a:p>
            <a:fld id="{7C7220EB-4882-4690-A108-E57D5B78AA0D}" type="slidenum">
              <a:rPr lang="sr-Latn-RS" smtClean="0"/>
              <a:t>‹#›</a:t>
            </a:fld>
            <a:endParaRPr lang="sr-Latn-RS"/>
          </a:p>
        </p:txBody>
      </p:sp>
      <p:sp>
        <p:nvSpPr>
          <p:cNvPr id="15" name="Footer Placeholder 14"/>
          <p:cNvSpPr>
            <a:spLocks noGrp="1"/>
          </p:cNvSpPr>
          <p:nvPr>
            <p:ph type="ftr" sz="quarter" idx="12"/>
          </p:nvPr>
        </p:nvSpPr>
        <p:spPr/>
        <p:txBody>
          <a:bodyPr/>
          <a:lstStyle/>
          <a:p>
            <a:endParaRPr lang="sr-Latn-R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AA14D5B3-99AB-4D42-BF2A-28A98BD2D209}" type="datetimeFigureOut">
              <a:rPr lang="sr-Latn-RS" smtClean="0"/>
              <a:t>4.4.2022.</a:t>
            </a:fld>
            <a:endParaRPr lang="sr-Latn-RS"/>
          </a:p>
        </p:txBody>
      </p:sp>
      <p:sp>
        <p:nvSpPr>
          <p:cNvPr id="11" name="Slide Number Placeholder 10"/>
          <p:cNvSpPr>
            <a:spLocks noGrp="1"/>
          </p:cNvSpPr>
          <p:nvPr>
            <p:ph type="sldNum" sz="quarter" idx="11"/>
          </p:nvPr>
        </p:nvSpPr>
        <p:spPr/>
        <p:txBody>
          <a:bodyPr/>
          <a:lstStyle/>
          <a:p>
            <a:fld id="{7C7220EB-4882-4690-A108-E57D5B78AA0D}" type="slidenum">
              <a:rPr lang="sr-Latn-RS" smtClean="0"/>
              <a:t>‹#›</a:t>
            </a:fld>
            <a:endParaRPr lang="sr-Latn-RS"/>
          </a:p>
        </p:txBody>
      </p:sp>
      <p:sp>
        <p:nvSpPr>
          <p:cNvPr id="12" name="Footer Placeholder 11"/>
          <p:cNvSpPr>
            <a:spLocks noGrp="1"/>
          </p:cNvSpPr>
          <p:nvPr>
            <p:ph type="ftr" sz="quarter" idx="12"/>
          </p:nvPr>
        </p:nvSpPr>
        <p:spPr/>
        <p:txBody>
          <a:bodyPr/>
          <a:lstStyle/>
          <a:p>
            <a:endParaRPr lang="sr-Latn-R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AA14D5B3-99AB-4D42-BF2A-28A98BD2D209}" type="datetimeFigureOut">
              <a:rPr lang="sr-Latn-RS" smtClean="0"/>
              <a:t>4.4.2022.</a:t>
            </a:fld>
            <a:endParaRPr lang="sr-Latn-RS"/>
          </a:p>
        </p:txBody>
      </p:sp>
      <p:sp>
        <p:nvSpPr>
          <p:cNvPr id="13" name="Slide Number Placeholder 12"/>
          <p:cNvSpPr>
            <a:spLocks noGrp="1"/>
          </p:cNvSpPr>
          <p:nvPr>
            <p:ph type="sldNum" sz="quarter" idx="11"/>
          </p:nvPr>
        </p:nvSpPr>
        <p:spPr>
          <a:xfrm>
            <a:off x="4116388" y="6400800"/>
            <a:ext cx="533400" cy="152400"/>
          </a:xfrm>
        </p:spPr>
        <p:txBody>
          <a:bodyPr/>
          <a:lstStyle/>
          <a:p>
            <a:fld id="{7C7220EB-4882-4690-A108-E57D5B78AA0D}" type="slidenum">
              <a:rPr lang="sr-Latn-RS" smtClean="0"/>
              <a:t>‹#›</a:t>
            </a:fld>
            <a:endParaRPr lang="sr-Latn-RS"/>
          </a:p>
        </p:txBody>
      </p:sp>
      <p:sp>
        <p:nvSpPr>
          <p:cNvPr id="14" name="Footer Placeholder 13"/>
          <p:cNvSpPr>
            <a:spLocks noGrp="1"/>
          </p:cNvSpPr>
          <p:nvPr>
            <p:ph type="ftr" sz="quarter" idx="12"/>
          </p:nvPr>
        </p:nvSpPr>
        <p:spPr>
          <a:xfrm>
            <a:off x="838200" y="6296248"/>
            <a:ext cx="2820987" cy="152400"/>
          </a:xfrm>
        </p:spPr>
        <p:txBody>
          <a:bodyPr/>
          <a:lstStyle/>
          <a:p>
            <a:endParaRPr lang="sr-Latn-RS"/>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AA14D5B3-99AB-4D42-BF2A-28A98BD2D209}" type="datetimeFigureOut">
              <a:rPr lang="sr-Latn-RS" smtClean="0"/>
              <a:t>4.4.2022.</a:t>
            </a:fld>
            <a:endParaRPr lang="sr-Latn-RS"/>
          </a:p>
        </p:txBody>
      </p:sp>
      <p:sp>
        <p:nvSpPr>
          <p:cNvPr id="13" name="Slide Number Placeholder 12"/>
          <p:cNvSpPr>
            <a:spLocks noGrp="1"/>
          </p:cNvSpPr>
          <p:nvPr>
            <p:ph type="sldNum" sz="quarter" idx="11"/>
          </p:nvPr>
        </p:nvSpPr>
        <p:spPr/>
        <p:txBody>
          <a:bodyPr/>
          <a:lstStyle/>
          <a:p>
            <a:fld id="{7C7220EB-4882-4690-A108-E57D5B78AA0D}" type="slidenum">
              <a:rPr lang="sr-Latn-RS" smtClean="0"/>
              <a:t>‹#›</a:t>
            </a:fld>
            <a:endParaRPr lang="sr-Latn-RS"/>
          </a:p>
        </p:txBody>
      </p:sp>
      <p:sp>
        <p:nvSpPr>
          <p:cNvPr id="14" name="Footer Placeholder 13"/>
          <p:cNvSpPr>
            <a:spLocks noGrp="1"/>
          </p:cNvSpPr>
          <p:nvPr>
            <p:ph type="ftr" sz="quarter" idx="12"/>
          </p:nvPr>
        </p:nvSpPr>
        <p:spPr/>
        <p:txBody>
          <a:bodyPr/>
          <a:lstStyle/>
          <a:p>
            <a:endParaRPr lang="sr-Latn-R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AA14D5B3-99AB-4D42-BF2A-28A98BD2D209}" type="datetimeFigureOut">
              <a:rPr lang="sr-Latn-RS" smtClean="0"/>
              <a:t>4.4.2022.</a:t>
            </a:fld>
            <a:endParaRPr lang="sr-Latn-RS"/>
          </a:p>
        </p:txBody>
      </p:sp>
      <p:sp>
        <p:nvSpPr>
          <p:cNvPr id="14" name="Slide Number Placeholder 13"/>
          <p:cNvSpPr>
            <a:spLocks noGrp="1"/>
          </p:cNvSpPr>
          <p:nvPr>
            <p:ph type="sldNum" sz="quarter" idx="11"/>
          </p:nvPr>
        </p:nvSpPr>
        <p:spPr/>
        <p:txBody>
          <a:bodyPr/>
          <a:lstStyle/>
          <a:p>
            <a:fld id="{7C7220EB-4882-4690-A108-E57D5B78AA0D}" type="slidenum">
              <a:rPr lang="sr-Latn-RS" smtClean="0"/>
              <a:t>‹#›</a:t>
            </a:fld>
            <a:endParaRPr lang="sr-Latn-RS"/>
          </a:p>
        </p:txBody>
      </p:sp>
      <p:sp>
        <p:nvSpPr>
          <p:cNvPr id="16" name="Footer Placeholder 15"/>
          <p:cNvSpPr>
            <a:spLocks noGrp="1"/>
          </p:cNvSpPr>
          <p:nvPr>
            <p:ph type="ftr" sz="quarter" idx="12"/>
          </p:nvPr>
        </p:nvSpPr>
        <p:spPr/>
        <p:txBody>
          <a:bodyPr/>
          <a:lstStyle/>
          <a:p>
            <a:endParaRPr lang="sr-Latn-R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AA14D5B3-99AB-4D42-BF2A-28A98BD2D209}" type="datetimeFigureOut">
              <a:rPr lang="sr-Latn-RS" smtClean="0"/>
              <a:t>4.4.2022.</a:t>
            </a:fld>
            <a:endParaRPr lang="sr-Latn-RS"/>
          </a:p>
        </p:txBody>
      </p:sp>
      <p:sp>
        <p:nvSpPr>
          <p:cNvPr id="10" name="Slide Number Placeholder 9"/>
          <p:cNvSpPr>
            <a:spLocks noGrp="1"/>
          </p:cNvSpPr>
          <p:nvPr>
            <p:ph type="sldNum" sz="quarter" idx="11"/>
          </p:nvPr>
        </p:nvSpPr>
        <p:spPr/>
        <p:txBody>
          <a:bodyPr/>
          <a:lstStyle/>
          <a:p>
            <a:fld id="{7C7220EB-4882-4690-A108-E57D5B78AA0D}" type="slidenum">
              <a:rPr lang="sr-Latn-RS" smtClean="0"/>
              <a:t>‹#›</a:t>
            </a:fld>
            <a:endParaRPr lang="sr-Latn-RS"/>
          </a:p>
        </p:txBody>
      </p:sp>
      <p:sp>
        <p:nvSpPr>
          <p:cNvPr id="11" name="Footer Placeholder 10"/>
          <p:cNvSpPr>
            <a:spLocks noGrp="1"/>
          </p:cNvSpPr>
          <p:nvPr>
            <p:ph type="ftr" sz="quarter" idx="12"/>
          </p:nvPr>
        </p:nvSpPr>
        <p:spPr/>
        <p:txBody>
          <a:bodyPr/>
          <a:lstStyle/>
          <a:p>
            <a:endParaRPr lang="sr-Latn-R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AA14D5B3-99AB-4D42-BF2A-28A98BD2D209}" type="datetimeFigureOut">
              <a:rPr lang="sr-Latn-RS" smtClean="0"/>
              <a:t>4.4.2022.</a:t>
            </a:fld>
            <a:endParaRPr lang="sr-Latn-RS"/>
          </a:p>
        </p:txBody>
      </p:sp>
      <p:sp>
        <p:nvSpPr>
          <p:cNvPr id="9" name="Slide Number Placeholder 8"/>
          <p:cNvSpPr>
            <a:spLocks noGrp="1"/>
          </p:cNvSpPr>
          <p:nvPr>
            <p:ph type="sldNum" sz="quarter" idx="11"/>
          </p:nvPr>
        </p:nvSpPr>
        <p:spPr/>
        <p:txBody>
          <a:bodyPr/>
          <a:lstStyle/>
          <a:p>
            <a:fld id="{7C7220EB-4882-4690-A108-E57D5B78AA0D}" type="slidenum">
              <a:rPr lang="sr-Latn-RS" smtClean="0"/>
              <a:t>‹#›</a:t>
            </a:fld>
            <a:endParaRPr lang="sr-Latn-RS"/>
          </a:p>
        </p:txBody>
      </p:sp>
      <p:sp>
        <p:nvSpPr>
          <p:cNvPr id="10" name="Footer Placeholder 9"/>
          <p:cNvSpPr>
            <a:spLocks noGrp="1"/>
          </p:cNvSpPr>
          <p:nvPr>
            <p:ph type="ftr" sz="quarter" idx="12"/>
          </p:nvPr>
        </p:nvSpPr>
        <p:spPr/>
        <p:txBody>
          <a:bodyPr/>
          <a:lstStyle/>
          <a:p>
            <a:endParaRPr lang="sr-Latn-R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AA14D5B3-99AB-4D42-BF2A-28A98BD2D209}" type="datetimeFigureOut">
              <a:rPr lang="sr-Latn-RS" smtClean="0"/>
              <a:t>4.4.2022.</a:t>
            </a:fld>
            <a:endParaRPr lang="sr-Latn-RS"/>
          </a:p>
        </p:txBody>
      </p:sp>
      <p:sp>
        <p:nvSpPr>
          <p:cNvPr id="16" name="Slide Number Placeholder 15"/>
          <p:cNvSpPr>
            <a:spLocks noGrp="1"/>
          </p:cNvSpPr>
          <p:nvPr>
            <p:ph type="sldNum" sz="quarter" idx="11"/>
          </p:nvPr>
        </p:nvSpPr>
        <p:spPr/>
        <p:txBody>
          <a:bodyPr/>
          <a:lstStyle/>
          <a:p>
            <a:fld id="{7C7220EB-4882-4690-A108-E57D5B78AA0D}" type="slidenum">
              <a:rPr lang="sr-Latn-RS" smtClean="0"/>
              <a:t>‹#›</a:t>
            </a:fld>
            <a:endParaRPr lang="sr-Latn-RS"/>
          </a:p>
        </p:txBody>
      </p:sp>
      <p:sp>
        <p:nvSpPr>
          <p:cNvPr id="17" name="Footer Placeholder 16"/>
          <p:cNvSpPr>
            <a:spLocks noGrp="1"/>
          </p:cNvSpPr>
          <p:nvPr>
            <p:ph type="ftr" sz="quarter" idx="12"/>
          </p:nvPr>
        </p:nvSpPr>
        <p:spPr/>
        <p:txBody>
          <a:bodyPr/>
          <a:lstStyle/>
          <a:p>
            <a:endParaRPr lang="sr-Latn-R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AA14D5B3-99AB-4D42-BF2A-28A98BD2D209}" type="datetimeFigureOut">
              <a:rPr lang="sr-Latn-RS" smtClean="0"/>
              <a:t>4.4.2022.</a:t>
            </a:fld>
            <a:endParaRPr lang="sr-Latn-RS"/>
          </a:p>
        </p:txBody>
      </p:sp>
      <p:sp>
        <p:nvSpPr>
          <p:cNvPr id="17" name="Slide Number Placeholder 16"/>
          <p:cNvSpPr>
            <a:spLocks noGrp="1"/>
          </p:cNvSpPr>
          <p:nvPr>
            <p:ph type="sldNum" sz="quarter" idx="11"/>
          </p:nvPr>
        </p:nvSpPr>
        <p:spPr/>
        <p:txBody>
          <a:bodyPr/>
          <a:lstStyle/>
          <a:p>
            <a:fld id="{7C7220EB-4882-4690-A108-E57D5B78AA0D}" type="slidenum">
              <a:rPr lang="sr-Latn-RS" smtClean="0"/>
              <a:t>‹#›</a:t>
            </a:fld>
            <a:endParaRPr lang="sr-Latn-RS"/>
          </a:p>
        </p:txBody>
      </p:sp>
      <p:sp>
        <p:nvSpPr>
          <p:cNvPr id="18" name="Footer Placeholder 17"/>
          <p:cNvSpPr>
            <a:spLocks noGrp="1"/>
          </p:cNvSpPr>
          <p:nvPr>
            <p:ph type="ftr" sz="quarter" idx="12"/>
          </p:nvPr>
        </p:nvSpPr>
        <p:spPr/>
        <p:txBody>
          <a:bodyPr/>
          <a:lstStyle/>
          <a:p>
            <a:endParaRPr lang="sr-Latn-R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7C7220EB-4882-4690-A108-E57D5B78AA0D}" type="slidenum">
              <a:rPr lang="sr-Latn-RS" smtClean="0"/>
              <a:t>‹#›</a:t>
            </a:fld>
            <a:endParaRPr lang="sr-Latn-RS"/>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AA14D5B3-99AB-4D42-BF2A-28A98BD2D209}" type="datetimeFigureOut">
              <a:rPr lang="sr-Latn-RS" smtClean="0"/>
              <a:t>4.4.2022.</a:t>
            </a:fld>
            <a:endParaRPr lang="sr-Latn-RS"/>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sr-Latn-R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27784" y="4365104"/>
            <a:ext cx="3962400" cy="2133600"/>
          </a:xfrm>
        </p:spPr>
        <p:txBody>
          <a:bodyPr>
            <a:normAutofit/>
          </a:bodyPr>
          <a:lstStyle/>
          <a:p>
            <a:endParaRPr lang="sr-Latn-RS" sz="2000" dirty="0"/>
          </a:p>
        </p:txBody>
      </p:sp>
      <p:sp>
        <p:nvSpPr>
          <p:cNvPr id="2" name="Title 1"/>
          <p:cNvSpPr>
            <a:spLocks noGrp="1"/>
          </p:cNvSpPr>
          <p:nvPr>
            <p:ph type="title"/>
          </p:nvPr>
        </p:nvSpPr>
        <p:spPr>
          <a:xfrm>
            <a:off x="1115616" y="692696"/>
            <a:ext cx="5285184" cy="1512168"/>
          </a:xfrm>
        </p:spPr>
        <p:txBody>
          <a:bodyPr>
            <a:normAutofit/>
          </a:bodyPr>
          <a:lstStyle/>
          <a:p>
            <a:pPr algn="ctr"/>
            <a:endParaRPr lang="sr-Latn-RS" sz="3600" dirty="0">
              <a:solidFill>
                <a:srgbClr val="00206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536" y="0"/>
            <a:ext cx="9893774" cy="6858000"/>
          </a:xfrm>
          <a:prstGeom prst="rect">
            <a:avLst/>
          </a:prstGeom>
        </p:spPr>
      </p:pic>
      <p:sp>
        <p:nvSpPr>
          <p:cNvPr id="6" name="Rectangle 5"/>
          <p:cNvSpPr/>
          <p:nvPr/>
        </p:nvSpPr>
        <p:spPr>
          <a:xfrm>
            <a:off x="5796135" y="188640"/>
            <a:ext cx="3701961" cy="129614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sr-Latn-RS" sz="2800" dirty="0" smtClean="0">
                <a:solidFill>
                  <a:schemeClr val="tx1"/>
                </a:solidFill>
              </a:rPr>
              <a:t>intelligence artificielle</a:t>
            </a:r>
          </a:p>
          <a:p>
            <a:pPr algn="ctr"/>
            <a:r>
              <a:rPr lang="sr-Latn-RS" sz="2800" dirty="0" smtClean="0">
                <a:solidFill>
                  <a:schemeClr val="tx1"/>
                </a:solidFill>
              </a:rPr>
              <a:t>mythe ou vérité</a:t>
            </a:r>
            <a:endParaRPr lang="sr-Latn-RS" sz="2800" dirty="0">
              <a:solidFill>
                <a:schemeClr val="tx1"/>
              </a:solidFill>
            </a:endParaRPr>
          </a:p>
        </p:txBody>
      </p:sp>
    </p:spTree>
    <p:extLst>
      <p:ext uri="{BB962C8B-B14F-4D97-AF65-F5344CB8AC3E}">
        <p14:creationId xmlns:p14="http://schemas.microsoft.com/office/powerpoint/2010/main" val="4097615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476672"/>
            <a:ext cx="3657600" cy="2465797"/>
          </a:xfrm>
        </p:spPr>
      </p:pic>
      <p:sp>
        <p:nvSpPr>
          <p:cNvPr id="3" name="Title 2"/>
          <p:cNvSpPr>
            <a:spLocks noGrp="1"/>
          </p:cNvSpPr>
          <p:nvPr>
            <p:ph type="title"/>
          </p:nvPr>
        </p:nvSpPr>
        <p:spPr>
          <a:xfrm>
            <a:off x="4355976" y="188640"/>
            <a:ext cx="4104456" cy="2736304"/>
          </a:xfrm>
        </p:spPr>
        <p:txBody>
          <a:bodyPr>
            <a:normAutofit fontScale="90000"/>
          </a:bodyPr>
          <a:lstStyle/>
          <a:p>
            <a:pPr algn="ctr"/>
            <a:r>
              <a:rPr lang="sr-Latn-RS" sz="2400" dirty="0"/>
              <a:t>La technologie avance très vite. Aujourd'hui, nous avons des logiciels de reconnaissance faciale et de voiture qui n'ont pas besoin de conducteur, de villes intelligentes, de téléphones et d'autres appareils</a:t>
            </a:r>
            <a:endParaRPr lang="sr-Latn-R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140968"/>
            <a:ext cx="6566805" cy="3384376"/>
          </a:xfrm>
          <a:prstGeom prst="rect">
            <a:avLst/>
          </a:prstGeom>
        </p:spPr>
      </p:pic>
    </p:spTree>
    <p:extLst>
      <p:ext uri="{BB962C8B-B14F-4D97-AF65-F5344CB8AC3E}">
        <p14:creationId xmlns:p14="http://schemas.microsoft.com/office/powerpoint/2010/main" val="1226479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052736"/>
            <a:ext cx="4572000" cy="3240360"/>
          </a:xfrm>
        </p:spPr>
      </p:pic>
      <p:sp>
        <p:nvSpPr>
          <p:cNvPr id="3" name="Title 2"/>
          <p:cNvSpPr>
            <a:spLocks noGrp="1"/>
          </p:cNvSpPr>
          <p:nvPr>
            <p:ph type="title"/>
          </p:nvPr>
        </p:nvSpPr>
        <p:spPr>
          <a:xfrm>
            <a:off x="4876800" y="457200"/>
            <a:ext cx="3727648" cy="5204048"/>
          </a:xfrm>
        </p:spPr>
        <p:txBody>
          <a:bodyPr/>
          <a:lstStyle/>
          <a:p>
            <a:pPr algn="ctr"/>
            <a:r>
              <a:rPr lang="sr-Latn-RS" sz="2000" dirty="0" smtClean="0"/>
              <a:t>D</a:t>
            </a:r>
            <a:r>
              <a:rPr lang="fr-FR" sz="2000" dirty="0" smtClean="0"/>
              <a:t>es </a:t>
            </a:r>
            <a:r>
              <a:rPr lang="fr-FR" sz="2000" dirty="0"/>
              <a:t>lunettes intelligentes pour chiens qui détectent les explosions soulèvent vraiment la question de savoir si cela est possible?</a:t>
            </a:r>
            <a:br>
              <a:rPr lang="fr-FR" sz="2000" dirty="0"/>
            </a:br>
            <a:r>
              <a:rPr lang="fr-FR" sz="2000" dirty="0"/>
              <a:t>Selon le journal, il est utilisé dans notre armée ainsi que partout dans le </a:t>
            </a:r>
            <a:r>
              <a:rPr lang="fr-FR" sz="2000" dirty="0" smtClean="0"/>
              <a:t>mon</a:t>
            </a:r>
            <a:r>
              <a:rPr lang="sr-Latn-RS" sz="2000" dirty="0" smtClean="0"/>
              <a:t>de</a:t>
            </a:r>
            <a:endParaRPr lang="sr-Latn-RS" dirty="0"/>
          </a:p>
        </p:txBody>
      </p:sp>
    </p:spTree>
    <p:extLst>
      <p:ext uri="{BB962C8B-B14F-4D97-AF65-F5344CB8AC3E}">
        <p14:creationId xmlns:p14="http://schemas.microsoft.com/office/powerpoint/2010/main" val="3565569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395536"/>
            <a:ext cx="3657600" cy="5714999"/>
          </a:xfrm>
        </p:spPr>
        <p:txBody>
          <a:bodyPr>
            <a:normAutofit/>
          </a:bodyPr>
          <a:lstStyle/>
          <a:p>
            <a:pPr algn="ctr"/>
            <a:r>
              <a:rPr lang="fr-FR" sz="4000" dirty="0">
                <a:solidFill>
                  <a:srgbClr val="FF0000"/>
                </a:solidFill>
              </a:rPr>
              <a:t>applications inhabituelles de l'intelligence artificielle</a:t>
            </a:r>
            <a:endParaRPr lang="sr-Latn-RS" sz="4000" dirty="0">
              <a:solidFill>
                <a:srgbClr val="FF0000"/>
              </a:solidFill>
            </a:endParaRPr>
          </a:p>
        </p:txBody>
      </p:sp>
      <p:sp>
        <p:nvSpPr>
          <p:cNvPr id="3" name="Title 2"/>
          <p:cNvSpPr>
            <a:spLocks noGrp="1"/>
          </p:cNvSpPr>
          <p:nvPr>
            <p:ph type="title"/>
          </p:nvPr>
        </p:nvSpPr>
        <p:spPr>
          <a:xfrm>
            <a:off x="4876800" y="457200"/>
            <a:ext cx="3007568" cy="6400800"/>
          </a:xfrm>
        </p:spPr>
        <p:txBody>
          <a:bodyPr>
            <a:normAutofit fontScale="90000"/>
          </a:bodyPr>
          <a:lstStyle/>
          <a:p>
            <a:pPr algn="l"/>
            <a:r>
              <a:rPr lang="sr-Latn-RS" sz="2400" dirty="0" smtClean="0">
                <a:solidFill>
                  <a:srgbClr val="002060"/>
                </a:solidFill>
              </a:rPr>
              <a:t>-L'intelligence </a:t>
            </a:r>
            <a:r>
              <a:rPr lang="sr-Latn-RS" sz="2400" dirty="0">
                <a:solidFill>
                  <a:srgbClr val="002060"/>
                </a:solidFill>
              </a:rPr>
              <a:t>artificielle a ravivé la voix du chanteur décédé </a:t>
            </a:r>
            <a:r>
              <a:rPr lang="sr-Latn-RS" sz="2400" dirty="0" smtClean="0">
                <a:solidFill>
                  <a:srgbClr val="002060"/>
                </a:solidFill>
              </a:rPr>
              <a:t/>
            </a:r>
            <a:br>
              <a:rPr lang="sr-Latn-RS" sz="2400" dirty="0" smtClean="0">
                <a:solidFill>
                  <a:srgbClr val="002060"/>
                </a:solidFill>
              </a:rPr>
            </a:br>
            <a:r>
              <a:rPr lang="sr-Latn-RS" sz="2400" dirty="0" smtClean="0">
                <a:solidFill>
                  <a:srgbClr val="002060"/>
                </a:solidFill>
              </a:rPr>
              <a:t>-le </a:t>
            </a:r>
            <a:r>
              <a:rPr lang="sr-Latn-RS" sz="2400" dirty="0">
                <a:solidFill>
                  <a:srgbClr val="002060"/>
                </a:solidFill>
              </a:rPr>
              <a:t>premier robot artiste au </a:t>
            </a:r>
            <a:r>
              <a:rPr lang="sr-Latn-RS" sz="2400" dirty="0" smtClean="0">
                <a:solidFill>
                  <a:srgbClr val="002060"/>
                </a:solidFill>
              </a:rPr>
              <a:t>monde</a:t>
            </a:r>
            <a:br>
              <a:rPr lang="sr-Latn-RS" sz="2400" dirty="0" smtClean="0">
                <a:solidFill>
                  <a:srgbClr val="002060"/>
                </a:solidFill>
              </a:rPr>
            </a:br>
            <a:r>
              <a:rPr lang="sr-Latn-RS" sz="2400" dirty="0" smtClean="0">
                <a:solidFill>
                  <a:srgbClr val="002060"/>
                </a:solidFill>
              </a:rPr>
              <a:t>-Indiens </a:t>
            </a:r>
            <a:r>
              <a:rPr lang="sr-Latn-RS" sz="2400" dirty="0">
                <a:solidFill>
                  <a:srgbClr val="002060"/>
                </a:solidFill>
              </a:rPr>
              <a:t>et Pakistanais </a:t>
            </a:r>
            <a:r>
              <a:rPr lang="sr-Latn-RS" sz="2400" dirty="0" smtClean="0">
                <a:solidFill>
                  <a:srgbClr val="002060"/>
                </a:solidFill>
              </a:rPr>
              <a:t>„rentrent“ </a:t>
            </a:r>
            <a:r>
              <a:rPr lang="sr-Latn-RS" sz="2400" dirty="0">
                <a:solidFill>
                  <a:srgbClr val="002060"/>
                </a:solidFill>
              </a:rPr>
              <a:t>chez eux grâce à la réalité </a:t>
            </a:r>
            <a:r>
              <a:rPr lang="sr-Latn-RS" sz="2400" dirty="0" smtClean="0">
                <a:solidFill>
                  <a:srgbClr val="002060"/>
                </a:solidFill>
              </a:rPr>
              <a:t>virtuelle (</a:t>
            </a:r>
            <a:r>
              <a:rPr lang="sr-Latn-RS" sz="2000" dirty="0">
                <a:solidFill>
                  <a:srgbClr val="C00000"/>
                </a:solidFill>
              </a:rPr>
              <a:t>grâce à la réalité virtuelle, ils peuvent visiter les maisons qu'ils ont laissées derrière </a:t>
            </a:r>
            <a:r>
              <a:rPr lang="sr-Latn-RS" sz="2000" dirty="0" smtClean="0">
                <a:solidFill>
                  <a:srgbClr val="C00000"/>
                </a:solidFill>
              </a:rPr>
              <a:t>eux</a:t>
            </a:r>
            <a:r>
              <a:rPr lang="sr-Latn-RS" sz="2400" dirty="0" smtClean="0">
                <a:solidFill>
                  <a:srgbClr val="C00000"/>
                </a:solidFill>
              </a:rPr>
              <a:t>)</a:t>
            </a:r>
            <a:br>
              <a:rPr lang="sr-Latn-RS" sz="2400" dirty="0" smtClean="0">
                <a:solidFill>
                  <a:srgbClr val="C00000"/>
                </a:solidFill>
              </a:rPr>
            </a:br>
            <a:r>
              <a:rPr lang="sr-Latn-RS" sz="2400" dirty="0" smtClean="0"/>
              <a:t>-</a:t>
            </a:r>
            <a:r>
              <a:rPr lang="fr-FR" sz="2400" dirty="0">
                <a:solidFill>
                  <a:srgbClr val="002060"/>
                </a:solidFill>
              </a:rPr>
              <a:t>une brosse à dents pourrait-elle sentir comme si vous aviez une maladie à </a:t>
            </a:r>
            <a:r>
              <a:rPr lang="fr-FR" sz="2400" dirty="0" smtClean="0">
                <a:solidFill>
                  <a:srgbClr val="002060"/>
                </a:solidFill>
              </a:rPr>
              <a:t>l'avenir</a:t>
            </a:r>
            <a:r>
              <a:rPr lang="sr-Latn-RS" sz="2400" dirty="0" smtClean="0">
                <a:solidFill>
                  <a:srgbClr val="002060"/>
                </a:solidFill>
              </a:rPr>
              <a:t/>
            </a:r>
            <a:br>
              <a:rPr lang="sr-Latn-RS" sz="2400" dirty="0" smtClean="0">
                <a:solidFill>
                  <a:srgbClr val="002060"/>
                </a:solidFill>
              </a:rPr>
            </a:br>
            <a:r>
              <a:rPr lang="sr-Latn-RS" sz="2400" dirty="0" smtClean="0">
                <a:solidFill>
                  <a:srgbClr val="002060"/>
                </a:solidFill>
              </a:rPr>
              <a:t>-Est-il </a:t>
            </a:r>
            <a:r>
              <a:rPr lang="sr-Latn-RS" sz="2400" dirty="0">
                <a:solidFill>
                  <a:srgbClr val="002060"/>
                </a:solidFill>
              </a:rPr>
              <a:t>possible de détecter un trouble mental basé sur la photographie </a:t>
            </a:r>
            <a:r>
              <a:rPr lang="sr-Latn-RS" sz="2400" dirty="0" smtClean="0">
                <a:solidFill>
                  <a:srgbClr val="002060"/>
                </a:solidFill>
              </a:rPr>
              <a:t>?</a:t>
            </a:r>
            <a:r>
              <a:rPr lang="sr-Latn-RS" sz="2400" dirty="0">
                <a:solidFill>
                  <a:srgbClr val="002060"/>
                </a:solidFill>
              </a:rPr>
              <a:t/>
            </a:r>
            <a:br>
              <a:rPr lang="sr-Latn-RS" sz="2400" dirty="0">
                <a:solidFill>
                  <a:srgbClr val="002060"/>
                </a:solidFill>
              </a:rPr>
            </a:br>
            <a:endParaRPr lang="sr-Latn-RS" sz="2400" dirty="0">
              <a:solidFill>
                <a:srgbClr val="00206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636912"/>
            <a:ext cx="3384376" cy="3802023"/>
          </a:xfrm>
          <a:prstGeom prst="rect">
            <a:avLst/>
          </a:prstGeom>
        </p:spPr>
      </p:pic>
    </p:spTree>
    <p:extLst>
      <p:ext uri="{BB962C8B-B14F-4D97-AF65-F5344CB8AC3E}">
        <p14:creationId xmlns:p14="http://schemas.microsoft.com/office/powerpoint/2010/main" val="878817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0"/>
            <a:ext cx="8219256" cy="2924944"/>
          </a:xfrm>
        </p:spPr>
        <p:txBody>
          <a:bodyPr>
            <a:normAutofit/>
          </a:bodyPr>
          <a:lstStyle/>
          <a:p>
            <a:pPr marL="0" indent="0" algn="ctr">
              <a:buNone/>
            </a:pPr>
            <a:r>
              <a:rPr lang="sr-Latn-RS" sz="4800" dirty="0">
                <a:solidFill>
                  <a:srgbClr val="FF0000"/>
                </a:solidFill>
              </a:rPr>
              <a:t>Danger de l'intelligence artificielle</a:t>
            </a:r>
          </a:p>
          <a:p>
            <a:pPr algn="ctr"/>
            <a:endParaRPr lang="sr-Latn-RS" sz="4800" dirty="0"/>
          </a:p>
        </p:txBody>
      </p:sp>
      <p:sp>
        <p:nvSpPr>
          <p:cNvPr id="3" name="Title 2"/>
          <p:cNvSpPr>
            <a:spLocks noGrp="1"/>
          </p:cNvSpPr>
          <p:nvPr>
            <p:ph type="title"/>
          </p:nvPr>
        </p:nvSpPr>
        <p:spPr>
          <a:xfrm>
            <a:off x="683568" y="1988840"/>
            <a:ext cx="7272808" cy="7443192"/>
          </a:xfrm>
        </p:spPr>
        <p:txBody>
          <a:bodyPr>
            <a:normAutofit/>
          </a:bodyPr>
          <a:lstStyle/>
          <a:p>
            <a:pPr algn="l"/>
            <a:r>
              <a:rPr lang="sr-Latn-RS" sz="2400" dirty="0" smtClean="0"/>
              <a:t>-le </a:t>
            </a:r>
            <a:r>
              <a:rPr lang="sr-Latn-RS" sz="2400" dirty="0"/>
              <a:t>fondateur d'une société d'intelligence </a:t>
            </a:r>
            <a:r>
              <a:rPr lang="sr-Latn-RS" sz="2400" dirty="0" smtClean="0"/>
              <a:t>artificielle (Dave Coplin)</a:t>
            </a:r>
            <a:br>
              <a:rPr lang="sr-Latn-RS" sz="2400" dirty="0" smtClean="0"/>
            </a:br>
            <a:r>
              <a:rPr lang="sr-Latn-RS" sz="2400" dirty="0" smtClean="0">
                <a:solidFill>
                  <a:srgbClr val="FF0000"/>
                </a:solidFill>
              </a:rPr>
              <a:t>-Les </a:t>
            </a:r>
            <a:r>
              <a:rPr lang="sr-Latn-RS" sz="2400" dirty="0">
                <a:solidFill>
                  <a:srgbClr val="FF0000"/>
                </a:solidFill>
              </a:rPr>
              <a:t>systèmes d'intelligence artificielle pourraient également conduire à une augmentation des inégalités entre les classes, car de tels outils seront plus accessibles aux riches, qui ont déjà tous les avantages.</a:t>
            </a:r>
            <a:br>
              <a:rPr lang="sr-Latn-RS" sz="2400" dirty="0">
                <a:solidFill>
                  <a:srgbClr val="FF0000"/>
                </a:solidFill>
              </a:rPr>
            </a:br>
            <a:r>
              <a:rPr lang="sr-Latn-RS" sz="2400" dirty="0" smtClean="0">
                <a:solidFill>
                  <a:srgbClr val="FF0000"/>
                </a:solidFill>
              </a:rPr>
              <a:t>-</a:t>
            </a:r>
            <a:r>
              <a:rPr lang="fr-FR" sz="2400" dirty="0" smtClean="0">
                <a:solidFill>
                  <a:srgbClr val="FF0000"/>
                </a:solidFill>
              </a:rPr>
              <a:t>les </a:t>
            </a:r>
            <a:r>
              <a:rPr lang="fr-FR" sz="2400" dirty="0">
                <a:solidFill>
                  <a:srgbClr val="FF0000"/>
                </a:solidFill>
              </a:rPr>
              <a:t>contenus générés par ordinateur deviennent de plus en plus difficiles à distinguer. </a:t>
            </a:r>
            <a:r>
              <a:rPr lang="sr-Latn-RS" sz="2400" dirty="0" smtClean="0">
                <a:solidFill>
                  <a:srgbClr val="FF0000"/>
                </a:solidFill>
              </a:rPr>
              <a:t/>
            </a:r>
            <a:br>
              <a:rPr lang="sr-Latn-RS" sz="2400" dirty="0" smtClean="0">
                <a:solidFill>
                  <a:srgbClr val="FF0000"/>
                </a:solidFill>
              </a:rPr>
            </a:br>
            <a:r>
              <a:rPr lang="sr-Latn-RS" sz="2400" dirty="0" smtClean="0"/>
              <a:t/>
            </a:r>
            <a:br>
              <a:rPr lang="sr-Latn-RS" sz="2400" dirty="0" smtClean="0"/>
            </a:br>
            <a:endParaRPr lang="sr-Latn-R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057" y="1196752"/>
            <a:ext cx="2475384" cy="2481813"/>
          </a:xfrm>
          <a:prstGeom prst="rect">
            <a:avLst/>
          </a:prstGeom>
        </p:spPr>
      </p:pic>
    </p:spTree>
    <p:extLst>
      <p:ext uri="{BB962C8B-B14F-4D97-AF65-F5344CB8AC3E}">
        <p14:creationId xmlns:p14="http://schemas.microsoft.com/office/powerpoint/2010/main" val="3681633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11760" y="188641"/>
            <a:ext cx="4392488" cy="1728192"/>
          </a:xfrm>
        </p:spPr>
        <p:txBody>
          <a:bodyPr>
            <a:noAutofit/>
          </a:bodyPr>
          <a:lstStyle/>
          <a:p>
            <a:pPr marL="0" indent="0" algn="ctr">
              <a:buNone/>
            </a:pPr>
            <a:r>
              <a:rPr lang="sr-Latn-RS" sz="2800" dirty="0">
                <a:solidFill>
                  <a:srgbClr val="FF0000"/>
                </a:solidFill>
              </a:rPr>
              <a:t>Possibilité d'abus</a:t>
            </a:r>
          </a:p>
        </p:txBody>
      </p:sp>
      <p:sp>
        <p:nvSpPr>
          <p:cNvPr id="3" name="Title 2"/>
          <p:cNvSpPr>
            <a:spLocks noGrp="1"/>
          </p:cNvSpPr>
          <p:nvPr>
            <p:ph type="title"/>
          </p:nvPr>
        </p:nvSpPr>
        <p:spPr>
          <a:xfrm>
            <a:off x="683568" y="1196752"/>
            <a:ext cx="7344816" cy="3168352"/>
          </a:xfrm>
        </p:spPr>
        <p:txBody>
          <a:bodyPr>
            <a:normAutofit/>
          </a:bodyPr>
          <a:lstStyle/>
          <a:p>
            <a:pPr algn="l"/>
            <a:r>
              <a:rPr lang="sr-Latn-RS" dirty="0" smtClean="0"/>
              <a:t>S</a:t>
            </a:r>
            <a:r>
              <a:rPr lang="fr-FR" dirty="0" smtClean="0"/>
              <a:t>i </a:t>
            </a:r>
            <a:r>
              <a:rPr lang="fr-FR" dirty="0"/>
              <a:t>l'intelligence artificielle apporte déjà beaucoup de bien, il y a certainement des utilisateurs qui s'en serviront pour faire quelque chose de </a:t>
            </a:r>
            <a:r>
              <a:rPr lang="fr-FR" dirty="0" smtClean="0"/>
              <a:t>mal</a:t>
            </a:r>
            <a:r>
              <a:rPr lang="sr-Latn-RS" dirty="0" smtClean="0"/>
              <a:t>.</a:t>
            </a:r>
            <a:r>
              <a:rPr lang="fr-FR" dirty="0"/>
              <a:t/>
            </a:r>
            <a:br>
              <a:rPr lang="fr-FR" dirty="0"/>
            </a:br>
            <a:r>
              <a:rPr lang="sr-Latn-RS" dirty="0" smtClean="0"/>
              <a:t>P</a:t>
            </a:r>
            <a:r>
              <a:rPr lang="fr-FR" dirty="0" err="1" smtClean="0"/>
              <a:t>ar</a:t>
            </a:r>
            <a:r>
              <a:rPr lang="fr-FR" dirty="0" smtClean="0"/>
              <a:t> </a:t>
            </a:r>
            <a:r>
              <a:rPr lang="fr-FR" dirty="0"/>
              <a:t>conséquent, des précautions doivent être prises lorsque vous laissez des données en ligne</a:t>
            </a:r>
            <a:endParaRPr lang="sr-Latn-RS" dirty="0"/>
          </a:p>
        </p:txBody>
      </p:sp>
    </p:spTree>
    <p:extLst>
      <p:ext uri="{BB962C8B-B14F-4D97-AF65-F5344CB8AC3E}">
        <p14:creationId xmlns:p14="http://schemas.microsoft.com/office/powerpoint/2010/main" val="3338952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7283152" cy="2107703"/>
          </a:xfrm>
        </p:spPr>
        <p:txBody>
          <a:bodyPr>
            <a:normAutofit/>
          </a:bodyPr>
          <a:lstStyle/>
          <a:p>
            <a:r>
              <a:rPr lang="sr-Latn-RS" sz="4400" dirty="0">
                <a:solidFill>
                  <a:srgbClr val="FF0000"/>
                </a:solidFill>
              </a:rPr>
              <a:t>conclusion</a:t>
            </a:r>
          </a:p>
        </p:txBody>
      </p:sp>
      <p:sp>
        <p:nvSpPr>
          <p:cNvPr id="3" name="Title 2"/>
          <p:cNvSpPr>
            <a:spLocks noGrp="1"/>
          </p:cNvSpPr>
          <p:nvPr>
            <p:ph type="title"/>
          </p:nvPr>
        </p:nvSpPr>
        <p:spPr>
          <a:xfrm>
            <a:off x="251520" y="1844824"/>
            <a:ext cx="7300664" cy="4392488"/>
          </a:xfrm>
        </p:spPr>
        <p:txBody>
          <a:bodyPr>
            <a:normAutofit fontScale="90000"/>
          </a:bodyPr>
          <a:lstStyle/>
          <a:p>
            <a:pPr algn="l"/>
            <a:r>
              <a:rPr lang="sr-Latn-RS" sz="2400" dirty="0" smtClean="0"/>
              <a:t>-</a:t>
            </a:r>
            <a:r>
              <a:rPr lang="fr-FR" sz="3100" dirty="0" smtClean="0">
                <a:solidFill>
                  <a:srgbClr val="002060"/>
                </a:solidFill>
              </a:rPr>
              <a:t>l'intelligence </a:t>
            </a:r>
            <a:r>
              <a:rPr lang="fr-FR" sz="3100" dirty="0">
                <a:solidFill>
                  <a:srgbClr val="002060"/>
                </a:solidFill>
              </a:rPr>
              <a:t>artificielle a un grand pouvoir. Avec le temps, nous deviendrons de plus en plus sûrs qu'il ne s'agit pas d'un mythe, mais d'une intelligence artificielle qui permet l'impossible</a:t>
            </a:r>
            <a:r>
              <a:rPr lang="fr-FR" sz="3100" dirty="0" smtClean="0">
                <a:solidFill>
                  <a:srgbClr val="002060"/>
                </a:solidFill>
              </a:rPr>
              <a:t>.</a:t>
            </a:r>
            <a:r>
              <a:rPr lang="sr-Latn-RS" sz="3100" dirty="0" smtClean="0">
                <a:solidFill>
                  <a:srgbClr val="002060"/>
                </a:solidFill>
              </a:rPr>
              <a:t/>
            </a:r>
            <a:br>
              <a:rPr lang="sr-Latn-RS" sz="3100" dirty="0" smtClean="0">
                <a:solidFill>
                  <a:srgbClr val="002060"/>
                </a:solidFill>
              </a:rPr>
            </a:br>
            <a:r>
              <a:rPr lang="sr-Latn-RS" sz="3100" dirty="0" smtClean="0">
                <a:solidFill>
                  <a:srgbClr val="002060"/>
                </a:solidFill>
              </a:rPr>
              <a:t>-j'aimerais </a:t>
            </a:r>
            <a:r>
              <a:rPr lang="sr-Latn-RS" sz="3100" dirty="0">
                <a:solidFill>
                  <a:srgbClr val="002060"/>
                </a:solidFill>
              </a:rPr>
              <a:t>que l'intelligence artificielle soit utilisé pour des choses utiles et bonnes. Je ne voudrais pas que quiconque abuse du pouvoir de l'intelligence </a:t>
            </a:r>
            <a:r>
              <a:rPr lang="sr-Latn-RS" sz="3100" dirty="0" smtClean="0">
                <a:solidFill>
                  <a:srgbClr val="002060"/>
                </a:solidFill>
              </a:rPr>
              <a:t>artificielle</a:t>
            </a:r>
            <a:br>
              <a:rPr lang="sr-Latn-RS" sz="3100" dirty="0" smtClean="0">
                <a:solidFill>
                  <a:srgbClr val="002060"/>
                </a:solidFill>
              </a:rPr>
            </a:br>
            <a:endParaRPr lang="sr-Latn-RS" sz="3100" dirty="0">
              <a:solidFill>
                <a:srgbClr val="002060"/>
              </a:solidFill>
            </a:endParaRPr>
          </a:p>
        </p:txBody>
      </p:sp>
    </p:spTree>
    <p:extLst>
      <p:ext uri="{BB962C8B-B14F-4D97-AF65-F5344CB8AC3E}">
        <p14:creationId xmlns:p14="http://schemas.microsoft.com/office/powerpoint/2010/main" val="3057552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1"/>
            <a:ext cx="7859216" cy="2539752"/>
          </a:xfrm>
        </p:spPr>
        <p:txBody>
          <a:bodyPr>
            <a:normAutofit/>
          </a:bodyPr>
          <a:lstStyle/>
          <a:p>
            <a:pPr algn="ctr"/>
            <a:r>
              <a:rPr lang="sr-Latn-RS" sz="3600" dirty="0">
                <a:solidFill>
                  <a:srgbClr val="002060"/>
                </a:solidFill>
              </a:rPr>
              <a:t>Merci pour votre </a:t>
            </a:r>
            <a:r>
              <a:rPr lang="sr-Latn-RS" sz="3600" dirty="0" smtClean="0">
                <a:solidFill>
                  <a:srgbClr val="002060"/>
                </a:solidFill>
              </a:rPr>
              <a:t>attention</a:t>
            </a:r>
            <a:endParaRPr lang="sr-Latn-RS" sz="3600" dirty="0">
              <a:solidFill>
                <a:srgbClr val="002060"/>
              </a:solidFill>
            </a:endParaRPr>
          </a:p>
        </p:txBody>
      </p:sp>
      <p:sp>
        <p:nvSpPr>
          <p:cNvPr id="3" name="Title 2"/>
          <p:cNvSpPr>
            <a:spLocks noGrp="1"/>
          </p:cNvSpPr>
          <p:nvPr>
            <p:ph type="title"/>
          </p:nvPr>
        </p:nvSpPr>
        <p:spPr>
          <a:xfrm>
            <a:off x="4876800" y="5517232"/>
            <a:ext cx="4015680" cy="654968"/>
          </a:xfrm>
        </p:spPr>
        <p:txBody>
          <a:bodyPr/>
          <a:lstStyle/>
          <a:p>
            <a:r>
              <a:rPr lang="sr-Latn-RS" dirty="0" smtClean="0"/>
              <a:t>Marko Đogo TS190274</a:t>
            </a:r>
            <a:endParaRPr lang="sr-Latn-RS" dirty="0"/>
          </a:p>
        </p:txBody>
      </p:sp>
    </p:spTree>
    <p:extLst>
      <p:ext uri="{BB962C8B-B14F-4D97-AF65-F5344CB8AC3E}">
        <p14:creationId xmlns:p14="http://schemas.microsoft.com/office/powerpoint/2010/main" val="3859612429"/>
      </p:ext>
    </p:extLst>
  </p:cSld>
  <p:clrMapOvr>
    <a:masterClrMapping/>
  </p:clrMapOvr>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64</TotalTime>
  <Words>161</Words>
  <Application>Microsoft Office PowerPoint</Application>
  <PresentationFormat>On-screen Show (4:3)</PresentationFormat>
  <Paragraphs>15</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Composite</vt:lpstr>
      <vt:lpstr>PowerPoint Presentation</vt:lpstr>
      <vt:lpstr>La technologie avance très vite. Aujourd'hui, nous avons des logiciels de reconnaissance faciale et de voiture qui n'ont pas besoin de conducteur, de villes intelligentes, de téléphones et d'autres appareils</vt:lpstr>
      <vt:lpstr>Des lunettes intelligentes pour chiens qui détectent les explosions soulèvent vraiment la question de savoir si cela est possible? Selon le journal, il est utilisé dans notre armée ainsi que partout dans le monde</vt:lpstr>
      <vt:lpstr>-L'intelligence artificielle a ravivé la voix du chanteur décédé  -le premier robot artiste au monde -Indiens et Pakistanais „rentrent“ chez eux grâce à la réalité virtuelle (grâce à la réalité virtuelle, ils peuvent visiter les maisons qu'ils ont laissées derrière eux) -une brosse à dents pourrait-elle sentir comme si vous aviez une maladie à l'avenir -Est-il possible de détecter un trouble mental basé sur la photographie ? </vt:lpstr>
      <vt:lpstr>-le fondateur d'une société d'intelligence artificielle (Dave Coplin) -Les systèmes d'intelligence artificielle pourraient également conduire à une augmentation des inégalités entre les classes, car de tels outils seront plus accessibles aux riches, qui ont déjà tous les avantages. -les contenus générés par ordinateur deviennent de plus en plus difficiles à distinguer.   </vt:lpstr>
      <vt:lpstr>Si l'intelligence artificielle apporte déjà beaucoup de bien, il y a certainement des utilisateurs qui s'en serviront pour faire quelque chose de mal. Par conséquent, des précautions doivent être prises lorsque vous laissez des données en ligne</vt:lpstr>
      <vt:lpstr>-l'intelligence artificielle a un grand pouvoir. Avec le temps, nous deviendrons de plus en plus sûrs qu'il ne s'agit pas d'un mythe, mais d'une intelligence artificielle qui permet l'impossible. -j'aimerais que l'intelligence artificielle soit utilisé pour des choses utiles et bonnes. Je ne voudrais pas que quiconque abuse du pouvoir de l'intelligence artificielle </vt:lpstr>
      <vt:lpstr>Marko Đogo TS190274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korisnik</dc:creator>
  <cp:lastModifiedBy>korisnik</cp:lastModifiedBy>
  <cp:revision>6</cp:revision>
  <dcterms:created xsi:type="dcterms:W3CDTF">2022-04-04T12:12:50Z</dcterms:created>
  <dcterms:modified xsi:type="dcterms:W3CDTF">2022-04-04T13:17:02Z</dcterms:modified>
</cp:coreProperties>
</file>