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62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83" y="3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66195-607C-4120-B55D-5567ACC4D69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4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FF1BF-6C91-45D2-8AFF-F79A576A3D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16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29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6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070016" y="6246524"/>
            <a:ext cx="2832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r-Cyrl-RS" sz="1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</a:t>
            </a:r>
            <a:r>
              <a:rPr lang="pt-BR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R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pt-BR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Радомир Мијаиловић</a:t>
            </a:r>
            <a:endParaRPr lang="pt-BR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sr-Cyrl-RS" sz="1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</a:t>
            </a:r>
            <a:r>
              <a:rPr lang="pt-BR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R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pt-BR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Ђорђе Петровић</a:t>
            </a:r>
            <a:endParaRPr lang="pt-BR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1182" y="464234"/>
            <a:ext cx="1086025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901313" y="13427"/>
            <a:ext cx="638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sr-Cyrl-RS" sz="2400" b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транспортних средстава и уређаја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646198" y="635635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b="1"/>
              <a:t>- </a:t>
            </a:r>
            <a:r>
              <a:rPr lang="sr-Latn-RS" b="1"/>
              <a:t>202</a:t>
            </a:r>
            <a:r>
              <a:rPr lang="en-GB" b="1"/>
              <a:t>5</a:t>
            </a:r>
            <a:r>
              <a:rPr lang="sr-Latn-RS" b="1"/>
              <a:t> </a:t>
            </a:r>
            <a:r>
              <a:rPr lang="sr-Cyrl-RS" b="1" dirty="0"/>
              <a:t>-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4802"/>
            <a:ext cx="821788" cy="58814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59988" y="6244802"/>
            <a:ext cx="2548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400" b="1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Универзитет</a:t>
            </a:r>
            <a:r>
              <a:rPr lang="sr-Cyrl-RS" sz="14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Београду</a:t>
            </a:r>
          </a:p>
          <a:p>
            <a:r>
              <a:rPr lang="sr-Cyrl-RS" sz="18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 факулте</a:t>
            </a:r>
            <a:r>
              <a:rPr lang="sr-Cyrl-RS" sz="1800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en-US" sz="1800" dirty="0">
              <a:solidFill>
                <a:srgbClr val="16498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65278"/>
            <a:ext cx="9144000" cy="2811438"/>
          </a:xfrm>
        </p:spPr>
        <p:txBody>
          <a:bodyPr>
            <a:normAutofit fontScale="90000"/>
          </a:bodyPr>
          <a:lstStyle/>
          <a:p>
            <a:r>
              <a:rPr lang="sr-Cyrl-RS" sz="7200" b="1" dirty="0"/>
              <a:t>Д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оношење одлука применом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методе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853"/>
            <a:ext cx="9144000" cy="464026"/>
          </a:xfrm>
        </p:spPr>
        <p:txBody>
          <a:bodyPr>
            <a:noAutofit/>
          </a:bodyPr>
          <a:lstStyle/>
          <a:p>
            <a:r>
              <a:rPr lang="sr-Cyrl-RS" sz="2800" i="1" dirty="0">
                <a:solidFill>
                  <a:srgbClr val="FF0000"/>
                </a:solidFill>
              </a:rPr>
              <a:t>- Вежбе - 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9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19826-A102-BA61-9749-BDFA8F481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3FE74-2E32-21C0-2330-EE2EB5E28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11A0A-2E8E-F208-471D-CC6780A9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3: формирање матрице одлучивања</a:t>
            </a:r>
          </a:p>
          <a:p>
            <a:pPr marL="0" indent="0">
              <a:buNone/>
            </a:pPr>
            <a:r>
              <a:rPr lang="sr-Cyrl-RS" sz="2400" b="1" dirty="0"/>
              <a:t>П</a:t>
            </a:r>
            <a:r>
              <a:rPr lang="ru-RU" sz="2400" b="1" dirty="0"/>
              <a:t>рикупљање података за свако возило по сваком критеријуму</a:t>
            </a:r>
            <a:r>
              <a:rPr lang="sr-Cyrl-RS" sz="2400" b="1" dirty="0"/>
              <a:t>.</a:t>
            </a:r>
          </a:p>
          <a:p>
            <a:pPr marL="0" indent="0">
              <a:buNone/>
            </a:pPr>
            <a:r>
              <a:rPr lang="sr-Cyrl-RS" sz="2400" dirty="0"/>
              <a:t>Подаци се могу преузети са јавно доступних сајтова.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73252A4-85CB-AABC-5A05-14EA4344147D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586883"/>
          <a:ext cx="9611410" cy="259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22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Потрошња горива (</a:t>
                      </a:r>
                      <a:r>
                        <a:rPr lang="sr-Latn-RS" sz="1800" dirty="0"/>
                        <a:t>l/100km)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Снага мотора (</a:t>
                      </a:r>
                      <a:r>
                        <a:rPr lang="sr-Latn-RS" sz="1800" dirty="0"/>
                        <a:t>kW)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Емисија </a:t>
                      </a:r>
                      <a:r>
                        <a:rPr lang="sr-Latn-RS" dirty="0"/>
                        <a:t>CO</a:t>
                      </a:r>
                      <a:r>
                        <a:rPr lang="sr-Latn-RS" baseline="-25000" dirty="0"/>
                        <a:t>2 </a:t>
                      </a:r>
                      <a:r>
                        <a:rPr lang="sr-Cyrl-RS" sz="1800" dirty="0"/>
                        <a:t>(</a:t>
                      </a:r>
                      <a:r>
                        <a:rPr lang="sr-Latn-RS" sz="1800" dirty="0"/>
                        <a:t>g/km)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Набавна цена (нов. јед</a:t>
                      </a:r>
                      <a:r>
                        <a:rPr lang="sr-Latn-RS" sz="1800" dirty="0"/>
                        <a:t>)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5,2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27.000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5,6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24.710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5,1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116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21.190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4,9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24.320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55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3392C-8C27-12A7-412C-7A18C2D32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6A8BD-1093-1933-2433-E3FC4628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DC9BE-F1B0-352F-FD14-F0258B189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4: нормализација матрице одлучивања</a:t>
            </a:r>
          </a:p>
          <a:p>
            <a:pPr marL="0" indent="0">
              <a:buNone/>
            </a:pPr>
            <a:r>
              <a:rPr lang="sr-Cyrl-RS" sz="2400" dirty="0"/>
              <a:t>Одређивање </a:t>
            </a:r>
            <a:r>
              <a:rPr lang="sr-Cyrl-RS" sz="2400" b="1" dirty="0"/>
              <a:t>типа критеријума</a:t>
            </a:r>
            <a:r>
              <a:rPr lang="sr-Cyrl-RS" sz="2400" dirty="0"/>
              <a:t>:</a:t>
            </a:r>
            <a:r>
              <a:rPr lang="sr-Latn-RS" sz="2400" dirty="0"/>
              <a:t> </a:t>
            </a:r>
            <a:r>
              <a:rPr lang="sr-Cyrl-RS" sz="2400" i="1" dirty="0" err="1"/>
              <a:t>максимизациони</a:t>
            </a:r>
            <a:r>
              <a:rPr lang="sr-Cyrl-RS" sz="2400" dirty="0"/>
              <a:t> (већа вредност већи квалитет) и </a:t>
            </a:r>
            <a:r>
              <a:rPr lang="sr-Cyrl-RS" sz="2400" i="1" dirty="0" err="1"/>
              <a:t>минимизациони</a:t>
            </a:r>
            <a:r>
              <a:rPr lang="sr-Cyrl-RS" sz="2400" i="1" dirty="0"/>
              <a:t> </a:t>
            </a:r>
            <a:r>
              <a:rPr lang="sr-Cyrl-RS" sz="2400" dirty="0"/>
              <a:t>(мања вредност, већи квалитет).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844D8F-0D1B-633E-0CD1-42EB1E5550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416947"/>
              </p:ext>
            </p:extLst>
          </p:nvPr>
        </p:nvGraphicFramePr>
        <p:xfrm>
          <a:off x="838200" y="3160163"/>
          <a:ext cx="9611410" cy="298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22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Потрошња горива (</a:t>
                      </a:r>
                      <a:r>
                        <a:rPr lang="sr-Latn-RS" sz="1800" dirty="0"/>
                        <a:t>l/100km)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Снага мотора (</a:t>
                      </a:r>
                      <a:r>
                        <a:rPr lang="sr-Latn-RS" sz="1800" dirty="0"/>
                        <a:t>kW)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Емисија </a:t>
                      </a:r>
                      <a:r>
                        <a:rPr lang="sr-Latn-RS" dirty="0"/>
                        <a:t>CO</a:t>
                      </a:r>
                      <a:r>
                        <a:rPr lang="sr-Latn-RS" baseline="-25000" dirty="0"/>
                        <a:t>2 </a:t>
                      </a:r>
                      <a:r>
                        <a:rPr lang="sr-Cyrl-RS" sz="1800" dirty="0"/>
                        <a:t>(</a:t>
                      </a:r>
                      <a:r>
                        <a:rPr lang="sr-Latn-RS" sz="1800" dirty="0"/>
                        <a:t>g/km)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Набавна цена (нов. јед</a:t>
                      </a:r>
                      <a:r>
                        <a:rPr lang="sr-Latn-RS" sz="1800" dirty="0"/>
                        <a:t>)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5,2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27.000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5,6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24.710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5,1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116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21.190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4,9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24.320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Тип критеријума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4383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86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717F9-F18A-6216-41C1-73BD72981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9C55B-DDD5-E302-0F58-A61F5FD03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52DA9-23F4-C236-4270-3B641CC09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4: нормализација матрице одлучивања</a:t>
            </a:r>
          </a:p>
          <a:p>
            <a:pPr marL="0" indent="0">
              <a:buNone/>
            </a:pPr>
            <a:r>
              <a:rPr lang="sr-Cyrl-RS" sz="2400" dirty="0"/>
              <a:t>Израчунавање нормализованих вредности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884A28-6008-095F-B4DA-E46D5A8DD2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2484"/>
              </p:ext>
            </p:extLst>
          </p:nvPr>
        </p:nvGraphicFramePr>
        <p:xfrm>
          <a:off x="838200" y="3144923"/>
          <a:ext cx="4932000" cy="297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К3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К4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5,2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27.000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5,6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24.710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5,1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116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21.190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4,9</a:t>
                      </a:r>
                      <a:endParaRPr lang="en-GB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24.320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Тип критеријума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8541892"/>
                  </a:ext>
                </a:extLst>
              </a:tr>
            </a:tbl>
          </a:graphicData>
        </a:graphic>
      </p:graphicFrame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C34DEFA0-9457-0B71-62F9-3FA2141F6CE6}"/>
              </a:ext>
            </a:extLst>
          </p:cNvPr>
          <p:cNvSpPr/>
          <p:nvPr/>
        </p:nvSpPr>
        <p:spPr>
          <a:xfrm>
            <a:off x="3900417" y="2497718"/>
            <a:ext cx="2195583" cy="5011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= </a:t>
            </a:r>
            <a:r>
              <a:rPr lang="en-US" sz="2400" b="1" dirty="0" err="1">
                <a:solidFill>
                  <a:schemeClr val="tx1"/>
                </a:solidFill>
              </a:rPr>
              <a:t>R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/ </a:t>
            </a:r>
            <a:r>
              <a:rPr lang="en-US" sz="2400" b="1" dirty="0" err="1">
                <a:solidFill>
                  <a:schemeClr val="tx1"/>
                </a:solidFill>
              </a:rPr>
              <a:t>R</a:t>
            </a:r>
            <a:r>
              <a:rPr lang="en-US" sz="2400" b="1" baseline="-25000" dirty="0" err="1">
                <a:solidFill>
                  <a:schemeClr val="tx1"/>
                </a:solidFill>
              </a:rPr>
              <a:t>max</a:t>
            </a:r>
            <a:endParaRPr lang="en-US" sz="2400" b="1" baseline="-25000" dirty="0">
              <a:solidFill>
                <a:schemeClr val="tx1"/>
              </a:solidFill>
            </a:endParaRPr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F46FC5D8-13E5-788D-1428-05EF4F84C49C}"/>
              </a:ext>
            </a:extLst>
          </p:cNvPr>
          <p:cNvSpPr/>
          <p:nvPr/>
        </p:nvSpPr>
        <p:spPr>
          <a:xfrm>
            <a:off x="9158217" y="2497718"/>
            <a:ext cx="2195583" cy="5011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= R</a:t>
            </a:r>
            <a:r>
              <a:rPr lang="sr-Latn-RS" sz="2400" b="1" baseline="-25000" dirty="0">
                <a:solidFill>
                  <a:schemeClr val="tx1"/>
                </a:solidFill>
              </a:rPr>
              <a:t>min</a:t>
            </a:r>
            <a:r>
              <a:rPr lang="en-US" sz="2400" b="1" dirty="0">
                <a:solidFill>
                  <a:schemeClr val="tx1"/>
                </a:solidFill>
              </a:rPr>
              <a:t> / R</a:t>
            </a:r>
            <a:r>
              <a:rPr lang="sr-Latn-RS" sz="2400" b="1" baseline="-25000" dirty="0">
                <a:solidFill>
                  <a:schemeClr val="tx1"/>
                </a:solidFill>
              </a:rPr>
              <a:t>ij</a:t>
            </a:r>
            <a:endParaRPr lang="en-US" sz="2400" b="1" baseline="-250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E9D453-4E82-D1EF-BE0B-ACDD6546AAAB}"/>
              </a:ext>
            </a:extLst>
          </p:cNvPr>
          <p:cNvSpPr txBox="1"/>
          <p:nvPr/>
        </p:nvSpPr>
        <p:spPr>
          <a:xfrm>
            <a:off x="2494363" y="2487571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rgbClr val="FF0000"/>
                </a:solidFill>
              </a:rPr>
              <a:t>MAX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39EA9-849F-3DC9-D0FF-AFE4442B1D2B}"/>
              </a:ext>
            </a:extLst>
          </p:cNvPr>
          <p:cNvSpPr txBox="1"/>
          <p:nvPr/>
        </p:nvSpPr>
        <p:spPr>
          <a:xfrm>
            <a:off x="7797883" y="2517460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rgbClr val="FF0000"/>
                </a:solidFill>
              </a:rPr>
              <a:t>MIN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45DFF6A-3E45-C37A-9909-AACDBCCEE8B6}"/>
              </a:ext>
            </a:extLst>
          </p:cNvPr>
          <p:cNvSpPr/>
          <p:nvPr/>
        </p:nvSpPr>
        <p:spPr>
          <a:xfrm>
            <a:off x="2466000" y="4973699"/>
            <a:ext cx="792480" cy="3352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CBF980E-EE4E-3D7C-3A7D-CBEDB6DCB138}"/>
              </a:ext>
            </a:extLst>
          </p:cNvPr>
          <p:cNvSpPr/>
          <p:nvPr/>
        </p:nvSpPr>
        <p:spPr>
          <a:xfrm>
            <a:off x="3288960" y="3801764"/>
            <a:ext cx="792480" cy="3352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61917A9-1C65-3563-BD33-1EA4B1445B71}"/>
              </a:ext>
            </a:extLst>
          </p:cNvPr>
          <p:cNvSpPr/>
          <p:nvPr/>
        </p:nvSpPr>
        <p:spPr>
          <a:xfrm>
            <a:off x="4118100" y="4963918"/>
            <a:ext cx="792480" cy="3352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F9FE88-F8ED-39DE-5EE4-346AADEA18DF}"/>
              </a:ext>
            </a:extLst>
          </p:cNvPr>
          <p:cNvSpPr/>
          <p:nvPr/>
        </p:nvSpPr>
        <p:spPr>
          <a:xfrm>
            <a:off x="4935300" y="4563356"/>
            <a:ext cx="792480" cy="3352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64D23E6-5B4F-F360-8307-2EFF3AFBE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184955"/>
              </p:ext>
            </p:extLst>
          </p:nvPr>
        </p:nvGraphicFramePr>
        <p:xfrm>
          <a:off x="6629820" y="3144923"/>
          <a:ext cx="4932000" cy="297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К3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К4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0,942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0,950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0,785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0,875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0,966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0,891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0,858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0,961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0,682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0,983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0,716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0,871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Тип критеријума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8541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33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969F-847C-B25E-BFA6-A54FB013F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2AF6B-1EF6-4E84-D6A9-7C287F87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77A37-58B3-B7C3-94C6-4C71F6A14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</a:t>
            </a:r>
            <a:r>
              <a:rPr lang="en-GB" b="1" i="1" u="sng" dirty="0"/>
              <a:t>5</a:t>
            </a:r>
            <a:r>
              <a:rPr lang="ru-RU" b="1" i="1" u="sng" dirty="0"/>
              <a:t>: отежавање нормализоване матрице одлучивања</a:t>
            </a:r>
          </a:p>
          <a:p>
            <a:pPr marL="0" indent="0">
              <a:buNone/>
            </a:pPr>
            <a:r>
              <a:rPr lang="sr-Cyrl-RS" dirty="0"/>
              <a:t>Множење нормализованих вредности са припадајућим тежинама критеријума.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E93A4C-E439-8F26-3919-19B911785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868162"/>
              </p:ext>
            </p:extLst>
          </p:nvPr>
        </p:nvGraphicFramePr>
        <p:xfrm>
          <a:off x="838200" y="3144923"/>
          <a:ext cx="4932000" cy="297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К3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К4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0,942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0,950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0,785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0,875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0,966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0,891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0,858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0,961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0,682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0,983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0,716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1,000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0,871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Тип критеријума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Latn-RS" sz="20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endParaRPr lang="en-GB" sz="2000" b="1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854189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03637FF-FEE8-4DA4-A60C-C6EDB737E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065311"/>
              </p:ext>
            </p:extLst>
          </p:nvPr>
        </p:nvGraphicFramePr>
        <p:xfrm>
          <a:off x="6629820" y="3534923"/>
          <a:ext cx="4932000" cy="219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К3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К4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0,283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0,150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0,143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0,314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0,263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0,145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0,134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0,343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0,288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0,102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0,147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0,400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0,107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0,150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0,349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177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09309-5F28-D688-E1D8-382BD3CC0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E5D9-0BED-F117-C597-A8B08C741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811F0-D40D-31DC-72CA-92CAD1C2D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</a:t>
            </a:r>
            <a:r>
              <a:rPr lang="sr-Cyrl-RS" b="1" i="1" u="sng" dirty="0"/>
              <a:t>6</a:t>
            </a:r>
            <a:r>
              <a:rPr lang="ru-RU" b="1" i="1" u="sng" dirty="0"/>
              <a:t>: рангирање алтернатива</a:t>
            </a:r>
          </a:p>
          <a:p>
            <a:pPr marL="0" indent="0">
              <a:buNone/>
            </a:pPr>
            <a:r>
              <a:rPr lang="sr-Cyrl-RS" dirty="0"/>
              <a:t>Сумирање отежаних нормализованих вредности за сваку алтернативу посебно и њихово рангирање (од највеће ка најмањој).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FAF95A-9697-C3E6-B593-26EB63ADD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131691"/>
              </p:ext>
            </p:extLst>
          </p:nvPr>
        </p:nvGraphicFramePr>
        <p:xfrm>
          <a:off x="838200" y="3534923"/>
          <a:ext cx="6840000" cy="219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47070126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764010542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К2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К3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К4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Сума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Ранг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0,283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0,150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0,314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</a:t>
                      </a: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890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А2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0,263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0,145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0,134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0,343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</a:t>
                      </a: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885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0,288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0,102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0,147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0,400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</a:t>
                      </a:r>
                      <a:r>
                        <a:rPr lang="sr-Cyrl-R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937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Cyrl-RS" sz="1800" b="1" dirty="0"/>
                        <a:t>А4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0,300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0,107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0,150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0,349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0,</a:t>
                      </a:r>
                      <a:r>
                        <a:rPr lang="sr-Cyrl-R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906</a:t>
                      </a:r>
                      <a:endParaRPr lang="en-GB" sz="1800" b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en-GB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6374290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53A0A6B-56BE-E628-80FA-21D6A7197A96}"/>
              </a:ext>
            </a:extLst>
          </p:cNvPr>
          <p:cNvSpPr/>
          <p:nvPr/>
        </p:nvSpPr>
        <p:spPr>
          <a:xfrm>
            <a:off x="6794280" y="4973699"/>
            <a:ext cx="792480" cy="3352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7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E07D5-4EB1-6CAD-2994-9CA1CD9C4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D6ABF-230C-86A2-342D-92F964E0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EDE86-9721-9217-422D-558E2B36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943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b="1" i="1" u="sng" dirty="0"/>
              <a:t>Закључна разматрања:</a:t>
            </a:r>
            <a:endParaRPr lang="ru-RU" b="1" i="1" u="sng" dirty="0"/>
          </a:p>
          <a:p>
            <a:pPr marL="0" indent="0">
              <a:buNone/>
            </a:pPr>
            <a:r>
              <a:rPr lang="ru-RU" dirty="0"/>
              <a:t>Возило 3 је оптималан избор – </a:t>
            </a:r>
            <a:r>
              <a:rPr lang="ru-RU" b="1" dirty="0"/>
              <a:t>ЗАШТО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Анализом почетних вредности уочава се да је алтернатива возило 3 најбоља у само једном од четири критеријума (</a:t>
            </a:r>
            <a:r>
              <a:rPr lang="ru-RU" i="1" dirty="0"/>
              <a:t>Набавна цена возила</a:t>
            </a:r>
            <a:r>
              <a:rPr lang="ru-RU" dirty="0"/>
              <a:t>). Међутим, управо тај критеријум је сматран најважнијим са оценом 0,40. </a:t>
            </a:r>
          </a:p>
          <a:p>
            <a:pPr marL="0" indent="0">
              <a:buNone/>
            </a:pPr>
            <a:r>
              <a:rPr lang="ru-RU" dirty="0"/>
              <a:t>Алтернатива која је оптималан избор била је најбоља по најважнијем критеријуму. Са друге стране, иако је ова алтернатива била најлошија по критеријуму </a:t>
            </a:r>
            <a:r>
              <a:rPr lang="ru-RU" i="1" dirty="0"/>
              <a:t>Снага мотора </a:t>
            </a:r>
            <a:r>
              <a:rPr lang="ru-RU" dirty="0"/>
              <a:t>овај критеријум је сматран као један од два најмање битна па ова чињеница није имала превелики утицај.</a:t>
            </a:r>
          </a:p>
        </p:txBody>
      </p:sp>
    </p:spTree>
    <p:extLst>
      <p:ext uri="{BB962C8B-B14F-4D97-AF65-F5344CB8AC3E}">
        <p14:creationId xmlns:p14="http://schemas.microsoft.com/office/powerpoint/2010/main" val="1462174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7125-F6FA-68DB-361A-1165AD069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3C9DF-74ED-7180-A0FA-59244B3F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5CBFA-416E-D71F-42BC-7923C6C6A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b="1" i="1" u="sng" dirty="0"/>
              <a:t>Закључна разматрања:</a:t>
            </a:r>
            <a:endParaRPr lang="ru-RU" b="1" i="1" u="sng" dirty="0"/>
          </a:p>
          <a:p>
            <a:pPr marL="0" indent="0">
              <a:buNone/>
            </a:pPr>
            <a:r>
              <a:rPr lang="sr-Cyrl-RS" dirty="0"/>
              <a:t>К</a:t>
            </a:r>
            <a:r>
              <a:rPr lang="ru-RU" dirty="0"/>
              <a:t>ључни сегмент примене методе једноставног додавања тежина је одређивање самих тежина, тако да резултати ове методе зависе првенствено од ове чињенице. </a:t>
            </a:r>
          </a:p>
          <a:p>
            <a:pPr marL="0" indent="0">
              <a:buNone/>
            </a:pPr>
            <a:r>
              <a:rPr lang="ru-RU" dirty="0"/>
              <a:t>Из тог разлога је веома важан поступак дефинисања тежина који треба да буде заснован првенствено на стручности експерата и релевантним карактеристикама проблема за који се тражи решење.</a:t>
            </a:r>
          </a:p>
        </p:txBody>
      </p:sp>
    </p:spTree>
    <p:extLst>
      <p:ext uri="{BB962C8B-B14F-4D97-AF65-F5344CB8AC3E}">
        <p14:creationId xmlns:p14="http://schemas.microsoft.com/office/powerpoint/2010/main" val="200599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Методе </a:t>
            </a:r>
            <a:r>
              <a:rPr lang="sr-Cyrl-RS" dirty="0" err="1"/>
              <a:t>вишекритеријумског</a:t>
            </a:r>
            <a:r>
              <a:rPr lang="sr-Cyrl-RS" dirty="0"/>
              <a:t> одлучивања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Последњих деценија дошло је до снажног развоја и необичне популарности вишекритеријумског доношења одлука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Разлози овог феномена су и теоријске и практичне природе: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теоријском смислу вишекритеријумска анализа је атрактивна јер се бави недовољно структуираним проблемима, у којима нема класичног оптимума какав је познат у проблемима једнокритеријумске оптимизације,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практичном смислу нуди велику помоћ у решавању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свакодневних задатака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избора одлука, управљачких акција, алат су у пројектовању и методолошкој подршци у пројектовању и експлоатацији најразноврснијих система, јер су ближи реалним поставкама проблема имајући у виду да је често тешко интерпретирати систем вредности кроз само један оптимизациони критеријум.</a:t>
            </a:r>
          </a:p>
          <a:p>
            <a:pPr marL="0" indent="0">
              <a:buNone/>
            </a:pPr>
            <a:r>
              <a:rPr lang="sr-Latn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етоде вишекритеријумског одлучивања пружају велику помоћ у избору правих решења у задацима одлучивања, управљања, у пројектовању и експлоатацији.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33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Методе </a:t>
            </a:r>
            <a:r>
              <a:rPr lang="sr-Cyrl-CS" dirty="0" err="1"/>
              <a:t>вишекритеријумског</a:t>
            </a:r>
            <a:r>
              <a:rPr lang="sr-Cyrl-CS" dirty="0"/>
              <a:t> одлучивања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У складу са приступом у решавању и типом информација којима располаже поставка вишекритеријумског задатка, методе се могу поделити и на:</a:t>
            </a:r>
            <a:endParaRPr lang="sr-Latn-RS" sz="2000" dirty="0"/>
          </a:p>
          <a:p>
            <a:pPr marL="457200" indent="-457200">
              <a:buAutoNum type="arabicPeriod"/>
            </a:pPr>
            <a:r>
              <a:rPr lang="ru-RU" sz="2000" b="1" dirty="0"/>
              <a:t>Компензацијске методе</a:t>
            </a:r>
            <a:r>
              <a:rPr lang="ru-RU" sz="2000" dirty="0"/>
              <a:t>, чијом применом испољавамо активан однос према конфликту између појединих критеријума и настојимо да га решимо тако што толеришемо неке лоше особине алтернативе под условом да су остале особине веома повољне. За ове методе се каже да дозвољавају „трампу</a:t>
            </a:r>
            <a:r>
              <a:rPr lang="sr-Latn-RS" sz="2000" dirty="0"/>
              <a:t>“</a:t>
            </a:r>
            <a:r>
              <a:rPr lang="ru-RU" sz="2000" dirty="0"/>
              <a:t> по различитим критеријумима. Најпознатије компензацијске методе: </a:t>
            </a:r>
            <a:r>
              <a:rPr lang="en-US" sz="2400" b="1" dirty="0">
                <a:solidFill>
                  <a:srgbClr val="FF0000"/>
                </a:solidFill>
              </a:rPr>
              <a:t>SAW</a:t>
            </a:r>
            <a:r>
              <a:rPr lang="sr-Cyrl-RS" sz="2000" dirty="0"/>
              <a:t>, </a:t>
            </a:r>
            <a:r>
              <a:rPr lang="en-US" sz="2000" dirty="0"/>
              <a:t>TOPSIS</a:t>
            </a:r>
            <a:r>
              <a:rPr lang="sr-Cyrl-RS" sz="2000" dirty="0"/>
              <a:t>, </a:t>
            </a:r>
            <a:r>
              <a:rPr lang="en-US" sz="2000" dirty="0"/>
              <a:t>VIKOR</a:t>
            </a:r>
            <a:r>
              <a:rPr lang="sr-Cyrl-RS" sz="2000" dirty="0"/>
              <a:t>,</a:t>
            </a:r>
            <a:r>
              <a:rPr lang="en-US" sz="2000" dirty="0"/>
              <a:t> PROMETHEE</a:t>
            </a:r>
            <a:r>
              <a:rPr lang="sr-Cyrl-RS" sz="2000" dirty="0"/>
              <a:t>, </a:t>
            </a:r>
            <a:r>
              <a:rPr lang="en-US" sz="2000" dirty="0"/>
              <a:t>ELECTRE</a:t>
            </a:r>
            <a:r>
              <a:rPr lang="sr-Cyrl-RS" sz="2000" dirty="0"/>
              <a:t>, </a:t>
            </a:r>
            <a:r>
              <a:rPr lang="en-US" sz="2400" b="1" dirty="0">
                <a:solidFill>
                  <a:srgbClr val="FF0000"/>
                </a:solidFill>
              </a:rPr>
              <a:t>AHP</a:t>
            </a:r>
            <a:r>
              <a:rPr lang="sr-Cyrl-RS" sz="2000" dirty="0"/>
              <a:t>.</a:t>
            </a:r>
            <a:r>
              <a:rPr lang="en-US" sz="2000" dirty="0"/>
              <a:t> </a:t>
            </a:r>
          </a:p>
          <a:p>
            <a:pPr marL="457200" indent="-457200">
              <a:buAutoNum type="arabicPeriod"/>
            </a:pPr>
            <a:r>
              <a:rPr lang="ru-RU" sz="2000" b="1" dirty="0"/>
              <a:t>Некомпензацијске методе</a:t>
            </a:r>
            <a:r>
              <a:rPr lang="ru-RU" sz="2000" dirty="0"/>
              <a:t>, не дозвољавају трампу описану код компензацијских метода. Да би биле изабране алтернтативе морају да испуне одговарајуће услове по неком или сваком критеријуму посебно. Некомпензацијске методе: метода доминације, лексикографска метода, метода елиминације по аспектима, </a:t>
            </a:r>
            <a:r>
              <a:rPr lang="en-US" sz="2000" dirty="0"/>
              <a:t>max-max, max-min, </a:t>
            </a:r>
            <a:r>
              <a:rPr lang="en-US" sz="2000" dirty="0" err="1"/>
              <a:t>Hurwiczova</a:t>
            </a:r>
            <a:r>
              <a:rPr lang="en-US" sz="2000" dirty="0"/>
              <a:t> (</a:t>
            </a:r>
            <a:r>
              <a:rPr lang="ru-RU" sz="2000" dirty="0"/>
              <a:t>комбинација </a:t>
            </a:r>
            <a:r>
              <a:rPr lang="en-US" sz="2000" dirty="0"/>
              <a:t>max-max </a:t>
            </a:r>
            <a:r>
              <a:rPr lang="ru-RU" sz="2000" dirty="0"/>
              <a:t>и </a:t>
            </a:r>
            <a:r>
              <a:rPr lang="en-US" sz="2000" dirty="0"/>
              <a:t>max-min </a:t>
            </a:r>
            <a:r>
              <a:rPr lang="ru-RU" sz="2000" dirty="0"/>
              <a:t>метода), дисјунктивна, коњуктивна.</a:t>
            </a: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6270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Могућност примене ВКО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/>
              <a:t>Квантификовање квалитета </a:t>
            </a:r>
            <a:r>
              <a:rPr lang="sr-Cyrl-RS" sz="2400" dirty="0"/>
              <a:t>производа</a:t>
            </a:r>
            <a:r>
              <a:rPr lang="sr-Cyrl-RS" sz="2400" b="1" dirty="0"/>
              <a:t> </a:t>
            </a:r>
            <a:r>
              <a:rPr lang="sr-Cyrl-RS" sz="2400" dirty="0"/>
              <a:t>преко димензија квалитета.</a:t>
            </a:r>
          </a:p>
          <a:p>
            <a:pPr marL="0" indent="0">
              <a:buNone/>
            </a:pPr>
            <a:r>
              <a:rPr lang="sr-Cyrl-RS" sz="2400" dirty="0"/>
              <a:t>Димензије квалитета су: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Перформансе,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Особине,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Поузданост,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Експлоатациони век,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Прилагођавање стандарду,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err="1"/>
              <a:t>Постпродаја</a:t>
            </a:r>
            <a:r>
              <a:rPr lang="sr-Cyrl-RS" dirty="0"/>
              <a:t>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Естетика,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Претпостављен квалитет.</a:t>
            </a:r>
          </a:p>
        </p:txBody>
      </p:sp>
    </p:spTree>
    <p:extLst>
      <p:ext uri="{BB962C8B-B14F-4D97-AF65-F5344CB8AC3E}">
        <p14:creationId xmlns:p14="http://schemas.microsoft.com/office/powerpoint/2010/main" val="572547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F8D5C-B9F5-A590-23DE-B1EE824BA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377"/>
            <a:ext cx="10515600" cy="1325563"/>
          </a:xfrm>
        </p:spPr>
        <p:txBody>
          <a:bodyPr/>
          <a:lstStyle/>
          <a:p>
            <a:r>
              <a:rPr lang="sr-Cyrl-RS" dirty="0"/>
              <a:t>Метод једноставног додавања тежина – </a:t>
            </a:r>
            <a:r>
              <a:rPr lang="sr-Latn-RS" i="1" dirty="0"/>
              <a:t>Simple Additive Weighting - SAW</a:t>
            </a:r>
            <a:endParaRPr lang="en-GB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ACCB6-1A49-74BB-6293-D274C1F65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4593"/>
            <a:ext cx="10515600" cy="3789112"/>
          </a:xfrm>
        </p:spPr>
        <p:txBody>
          <a:bodyPr>
            <a:normAutofit/>
          </a:bodyPr>
          <a:lstStyle/>
          <a:p>
            <a:r>
              <a:rPr lang="sr-Cyrl-RS" dirty="0"/>
              <a:t>Метода једноставног додавања тежина (</a:t>
            </a:r>
            <a:r>
              <a:rPr lang="en-GB" dirty="0"/>
              <a:t>Simple Additive Weighting - SAW </a:t>
            </a:r>
            <a:r>
              <a:rPr lang="sr-Cyrl-RS" dirty="0"/>
              <a:t>метода) представља једну од најједноставнијих компензацијских метода вишекритеријумског одлучивања. Ова метода заснива се на линеарној комбинацији тежинских вредности критеријума и нормализованих вредности алтернатива.</a:t>
            </a:r>
            <a:endParaRPr lang="sr-Latn-RS" dirty="0"/>
          </a:p>
          <a:p>
            <a:r>
              <a:rPr lang="ru-RU" dirty="0"/>
              <a:t>Процедура примене ове методе се може описати помоћу следећих шест фаза: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58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24426-F5BA-7570-F552-D8B859087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547F-014A-B4E4-72B3-B323E827D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377"/>
            <a:ext cx="10515600" cy="1325563"/>
          </a:xfrm>
        </p:spPr>
        <p:txBody>
          <a:bodyPr/>
          <a:lstStyle/>
          <a:p>
            <a:r>
              <a:rPr lang="sr-Cyrl-RS" dirty="0"/>
              <a:t>Метод једноставног додавања тежина – </a:t>
            </a:r>
            <a:r>
              <a:rPr lang="sr-Latn-RS" i="1" dirty="0"/>
              <a:t>Simple Additive Weighting - SAW</a:t>
            </a:r>
            <a:endParaRPr lang="en-GB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A8609-1163-3EAE-7C7B-6E8C724FF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3811"/>
            <a:ext cx="10515600" cy="3642310"/>
          </a:xfrm>
        </p:spPr>
        <p:txBody>
          <a:bodyPr>
            <a:normAutofit/>
          </a:bodyPr>
          <a:lstStyle/>
          <a:p>
            <a:r>
              <a:rPr lang="sr-Cyrl-RS" dirty="0"/>
              <a:t>фаза 1: дефинисање проблема, алтернатива и критеријума,</a:t>
            </a:r>
          </a:p>
          <a:p>
            <a:r>
              <a:rPr lang="sr-Cyrl-RS" dirty="0"/>
              <a:t>фаза 2: одређивање тежина критеријума,</a:t>
            </a:r>
          </a:p>
          <a:p>
            <a:r>
              <a:rPr lang="sr-Cyrl-RS" dirty="0"/>
              <a:t>фаза 3: формирање матрице одлучивања,</a:t>
            </a:r>
          </a:p>
          <a:p>
            <a:r>
              <a:rPr lang="sr-Cyrl-RS" dirty="0"/>
              <a:t>фаза 4: нормализација матрице одлучивања,</a:t>
            </a:r>
          </a:p>
          <a:p>
            <a:r>
              <a:rPr lang="sr-Cyrl-RS" dirty="0"/>
              <a:t>фаза 5: отежавање нормализоване матрице одлучивања,</a:t>
            </a:r>
          </a:p>
          <a:p>
            <a:r>
              <a:rPr lang="sr-Cyrl-RS" dirty="0"/>
              <a:t>фаза 6: рангирање алтернатива.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693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Процедура </a:t>
            </a:r>
            <a:r>
              <a:rPr lang="sr-Latn-RS" dirty="0"/>
              <a:t>SAW </a:t>
            </a:r>
            <a:r>
              <a:rPr lang="sr-Cyrl-R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7747"/>
            <a:ext cx="10515600" cy="4749216"/>
          </a:xfrm>
        </p:spPr>
        <p:txBody>
          <a:bodyPr/>
          <a:lstStyle/>
          <a:p>
            <a:pPr marL="0" indent="0">
              <a:buNone/>
            </a:pPr>
            <a:r>
              <a:rPr lang="sr-Cyrl-RS" b="1" dirty="0"/>
              <a:t>Задатак</a:t>
            </a:r>
            <a:r>
              <a:rPr lang="sr-Cyrl-RS" dirty="0"/>
              <a:t>: Одабир оптималног возила за компанију. 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Graphic 5" descr="Office worker">
            <a:extLst>
              <a:ext uri="{FF2B5EF4-FFF2-40B4-BE49-F238E27FC236}">
                <a16:creationId xmlns:a16="http://schemas.microsoft.com/office/drawing/2014/main" id="{72A77E64-056A-3A35-8C19-6F37F2C1F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7348" y="2587710"/>
            <a:ext cx="2160000" cy="2160000"/>
          </a:xfrm>
          <a:prstGeom prst="rect">
            <a:avLst/>
          </a:prstGeom>
        </p:spPr>
      </p:pic>
      <p:pic>
        <p:nvPicPr>
          <p:cNvPr id="10" name="Graphic 9" descr="Head with gears">
            <a:extLst>
              <a:ext uri="{FF2B5EF4-FFF2-40B4-BE49-F238E27FC236}">
                <a16:creationId xmlns:a16="http://schemas.microsoft.com/office/drawing/2014/main" id="{FB90CFE1-09FF-7EA3-622B-C07EEE3CD7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79005" y="2947710"/>
            <a:ext cx="1440000" cy="1440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8AE7823A-463E-C01D-A2E2-65EA9C92B32E}"/>
              </a:ext>
            </a:extLst>
          </p:cNvPr>
          <p:cNvGrpSpPr/>
          <p:nvPr/>
        </p:nvGrpSpPr>
        <p:grpSpPr>
          <a:xfrm>
            <a:off x="4085896" y="2693846"/>
            <a:ext cx="2276061" cy="1828800"/>
            <a:chOff x="4085896" y="2693846"/>
            <a:chExt cx="2276061" cy="1828800"/>
          </a:xfrm>
        </p:grpSpPr>
        <p:pic>
          <p:nvPicPr>
            <p:cNvPr id="8" name="Graphic 7" descr="Car">
              <a:extLst>
                <a:ext uri="{FF2B5EF4-FFF2-40B4-BE49-F238E27FC236}">
                  <a16:creationId xmlns:a16="http://schemas.microsoft.com/office/drawing/2014/main" id="{A6635DB0-456B-1B20-F638-E17B446F4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85896" y="2693846"/>
              <a:ext cx="914400" cy="914400"/>
            </a:xfrm>
            <a:prstGeom prst="rect">
              <a:avLst/>
            </a:prstGeom>
          </p:spPr>
        </p:pic>
        <p:pic>
          <p:nvPicPr>
            <p:cNvPr id="11" name="Graphic 10" descr="Car">
              <a:extLst>
                <a:ext uri="{FF2B5EF4-FFF2-40B4-BE49-F238E27FC236}">
                  <a16:creationId xmlns:a16="http://schemas.microsoft.com/office/drawing/2014/main" id="{B16585DE-7F98-63B4-4D71-A349ABFA2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447557" y="2693846"/>
              <a:ext cx="914400" cy="914400"/>
            </a:xfrm>
            <a:prstGeom prst="rect">
              <a:avLst/>
            </a:prstGeom>
          </p:spPr>
        </p:pic>
        <p:pic>
          <p:nvPicPr>
            <p:cNvPr id="12" name="Graphic 11" descr="Car">
              <a:extLst>
                <a:ext uri="{FF2B5EF4-FFF2-40B4-BE49-F238E27FC236}">
                  <a16:creationId xmlns:a16="http://schemas.microsoft.com/office/drawing/2014/main" id="{27B5FC0C-ED29-BEC4-FBE2-22DB56594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447557" y="3608246"/>
              <a:ext cx="914400" cy="914400"/>
            </a:xfrm>
            <a:prstGeom prst="rect">
              <a:avLst/>
            </a:prstGeom>
          </p:spPr>
        </p:pic>
        <p:pic>
          <p:nvPicPr>
            <p:cNvPr id="13" name="Graphic 12" descr="Car">
              <a:extLst>
                <a:ext uri="{FF2B5EF4-FFF2-40B4-BE49-F238E27FC236}">
                  <a16:creationId xmlns:a16="http://schemas.microsoft.com/office/drawing/2014/main" id="{70004D6C-3868-49E7-CC39-93BD399752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085896" y="3608246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DF9A2BF-E32F-3D41-5C7F-7B3EDEA47528}"/>
              </a:ext>
            </a:extLst>
          </p:cNvPr>
          <p:cNvSpPr txBox="1"/>
          <p:nvPr/>
        </p:nvSpPr>
        <p:spPr>
          <a:xfrm>
            <a:off x="740209" y="4936846"/>
            <a:ext cx="2274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b="1" dirty="0"/>
              <a:t>Доносилац одлуке</a:t>
            </a:r>
          </a:p>
          <a:p>
            <a:pPr algn="ctr"/>
            <a:r>
              <a:rPr lang="sr-Cyrl-RS" sz="2000" b="1" dirty="0"/>
              <a:t>- инжењер -</a:t>
            </a:r>
            <a:endParaRPr lang="en-GB" sz="2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D09D4E-E84A-5299-129E-0053072BCFDF}"/>
              </a:ext>
            </a:extLst>
          </p:cNvPr>
          <p:cNvSpPr txBox="1"/>
          <p:nvPr/>
        </p:nvSpPr>
        <p:spPr>
          <a:xfrm>
            <a:off x="4630474" y="4933944"/>
            <a:ext cx="1634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b="1" dirty="0"/>
              <a:t>Алтернативе</a:t>
            </a:r>
          </a:p>
          <a:p>
            <a:pPr algn="ctr"/>
            <a:r>
              <a:rPr lang="sr-Cyrl-RS" sz="2000" b="1" dirty="0"/>
              <a:t>- возила -</a:t>
            </a:r>
            <a:endParaRPr lang="en-GB" sz="2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258B8-AA52-03F3-0405-0CA30D045F44}"/>
              </a:ext>
            </a:extLst>
          </p:cNvPr>
          <p:cNvSpPr txBox="1"/>
          <p:nvPr/>
        </p:nvSpPr>
        <p:spPr>
          <a:xfrm>
            <a:off x="7240723" y="4938079"/>
            <a:ext cx="2609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000" b="1" dirty="0"/>
              <a:t>Критеријуми и</a:t>
            </a:r>
          </a:p>
          <a:p>
            <a:pPr algn="ctr"/>
            <a:r>
              <a:rPr lang="sr-Cyrl-RS" sz="2000" b="1" dirty="0"/>
              <a:t>примена </a:t>
            </a:r>
            <a:r>
              <a:rPr lang="sr-Latn-RS" sz="2000" b="1" dirty="0"/>
              <a:t>SAW </a:t>
            </a:r>
            <a:r>
              <a:rPr lang="sr-Cyrl-RS" sz="2000" b="1" dirty="0"/>
              <a:t>методе</a:t>
            </a:r>
            <a:endParaRPr lang="en-GB" sz="2000" b="1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30F717C-373D-B97D-81DC-A7836A5CBFDB}"/>
              </a:ext>
            </a:extLst>
          </p:cNvPr>
          <p:cNvSpPr/>
          <p:nvPr/>
        </p:nvSpPr>
        <p:spPr>
          <a:xfrm>
            <a:off x="3676078" y="2591246"/>
            <a:ext cx="3201801" cy="21600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Graphic 18" descr="Car">
            <a:extLst>
              <a:ext uri="{FF2B5EF4-FFF2-40B4-BE49-F238E27FC236}">
                <a16:creationId xmlns:a16="http://schemas.microsoft.com/office/drawing/2014/main" id="{17333510-55C5-14C8-A5BD-FEBE00B343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531749" y="3068246"/>
            <a:ext cx="1080000" cy="108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729191E-044D-3EB5-BA49-CD5DF2ABFF60}"/>
              </a:ext>
            </a:extLst>
          </p:cNvPr>
          <p:cNvSpPr txBox="1"/>
          <p:nvPr/>
        </p:nvSpPr>
        <p:spPr>
          <a:xfrm>
            <a:off x="10259680" y="4938079"/>
            <a:ext cx="15039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000" b="1" dirty="0"/>
              <a:t>Оптималан </a:t>
            </a:r>
          </a:p>
          <a:p>
            <a:pPr algn="ctr"/>
            <a:r>
              <a:rPr lang="sr-Cyrl-RS" sz="2000" b="1" dirty="0"/>
              <a:t>избор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400916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b="1" i="1" u="sng" dirty="0"/>
              <a:t>Фаза</a:t>
            </a:r>
            <a:r>
              <a:rPr lang="sr-Latn-RS" b="1" i="1" u="sng" dirty="0"/>
              <a:t> 1</a:t>
            </a:r>
            <a:r>
              <a:rPr lang="sr-Cyrl-RS" b="1" i="1" u="sng" dirty="0"/>
              <a:t> – </a:t>
            </a:r>
            <a:r>
              <a:rPr lang="ru-RU" b="1" i="1" u="sng" dirty="0"/>
              <a:t>дефинисање проблема, алтернатива и критеријума</a:t>
            </a:r>
            <a:endParaRPr lang="sr-Cyrl-RS" b="1" i="1" u="sng" dirty="0"/>
          </a:p>
          <a:p>
            <a:pPr marL="0" indent="0">
              <a:buNone/>
            </a:pPr>
            <a:r>
              <a:rPr lang="ru-RU" b="1" dirty="0"/>
              <a:t>ПРОБЛЕМ</a:t>
            </a:r>
            <a:r>
              <a:rPr lang="ru-RU" dirty="0"/>
              <a:t>: Одабир оптималног путничког аутомобила за потребе компаније</a:t>
            </a:r>
            <a:r>
              <a:rPr lang="sr-Cyrl-RS" dirty="0"/>
              <a:t>.</a:t>
            </a:r>
          </a:p>
          <a:p>
            <a:pPr marL="0" indent="0">
              <a:buNone/>
            </a:pPr>
            <a:r>
              <a:rPr lang="sr-Cyrl-RS" i="1" dirty="0"/>
              <a:t>Одређивање алтернатива и критеријума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286229"/>
              </p:ext>
            </p:extLst>
          </p:nvPr>
        </p:nvGraphicFramePr>
        <p:xfrm>
          <a:off x="1349612" y="3749842"/>
          <a:ext cx="8772956" cy="228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877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9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1600" i="1" dirty="0"/>
                        <a:t>Возило 1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1800" i="1" dirty="0"/>
                        <a:t>Потрошња горива</a:t>
                      </a:r>
                      <a:r>
                        <a:rPr lang="sr-Latn-RS" sz="1800" i="1" dirty="0"/>
                        <a:t> (l/100km)</a:t>
                      </a:r>
                      <a:endParaRPr lang="en-US" sz="18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1" dirty="0"/>
                        <a:t>Возило 2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i="1" dirty="0"/>
                        <a:t>Снага</a:t>
                      </a:r>
                      <a:r>
                        <a:rPr lang="sr-Cyrl-RS" sz="1800" i="1" baseline="0" dirty="0"/>
                        <a:t> мотора</a:t>
                      </a:r>
                      <a:r>
                        <a:rPr lang="sr-Latn-RS" sz="1800" i="1" baseline="0" dirty="0"/>
                        <a:t> (KW)</a:t>
                      </a:r>
                      <a:endParaRPr lang="en-US" sz="18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1" dirty="0"/>
                        <a:t>Возило 3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i="1" dirty="0"/>
                        <a:t>Емисија</a:t>
                      </a:r>
                      <a:r>
                        <a:rPr lang="sr-Cyrl-RS" sz="1800" i="1" baseline="0" dirty="0"/>
                        <a:t> </a:t>
                      </a:r>
                      <a:r>
                        <a:rPr lang="sr-Latn-RS" sz="1800" i="1" baseline="0" dirty="0"/>
                        <a:t>CO</a:t>
                      </a:r>
                      <a:r>
                        <a:rPr lang="sr-Latn-RS" sz="1800" i="1" baseline="-25000" dirty="0"/>
                        <a:t>2</a:t>
                      </a:r>
                      <a:r>
                        <a:rPr lang="sr-Latn-RS" sz="1800" i="1" baseline="0" dirty="0"/>
                        <a:t> (g/km)</a:t>
                      </a:r>
                      <a:endParaRPr lang="en-US" sz="1800" i="1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1" dirty="0"/>
                        <a:t>Возило 4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i="1" dirty="0"/>
                        <a:t>Набавна цена </a:t>
                      </a:r>
                      <a:r>
                        <a:rPr lang="sr-Latn-RS" sz="1800" i="1" dirty="0"/>
                        <a:t>(</a:t>
                      </a:r>
                      <a:r>
                        <a:rPr lang="sr-Cyrl-RS" sz="1800" i="1" dirty="0"/>
                        <a:t>нов. јед</a:t>
                      </a:r>
                      <a:r>
                        <a:rPr lang="sr-Latn-RS" sz="1800" i="1" dirty="0"/>
                        <a:t>)</a:t>
                      </a:r>
                      <a:endParaRPr lang="en-US" sz="18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4653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76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/>
          <a:lstStyle/>
          <a:p>
            <a:pPr marL="0" indent="0">
              <a:buNone/>
            </a:pPr>
            <a:r>
              <a:rPr lang="ru-RU" b="1" i="1" u="sng" dirty="0"/>
              <a:t>фаза 2: одређивање тежина критеријума</a:t>
            </a:r>
          </a:p>
          <a:p>
            <a:pPr marL="0" indent="0">
              <a:buNone/>
            </a:pPr>
            <a:r>
              <a:rPr lang="en-GB" sz="2400" b="1" dirty="0"/>
              <a:t>T</a:t>
            </a:r>
            <a:r>
              <a:rPr lang="ru-RU" sz="2400" b="1" dirty="0"/>
              <a:t>ежине критеријума </a:t>
            </a:r>
            <a:r>
              <a:rPr lang="ru-RU" sz="2400" dirty="0"/>
              <a:t>(експертска процена): набавна цена је најважниј</a:t>
            </a:r>
            <a:r>
              <a:rPr lang="sr-Cyrl-RS" sz="2400" dirty="0"/>
              <a:t>и критеријум</a:t>
            </a:r>
            <a:r>
              <a:rPr lang="ru-RU" sz="2400" dirty="0"/>
              <a:t> и има вредност 0,40; потрошња горива је следећи критеријум по важности - 0,30; преостала два критеријума су подједнако важна и узимају вредност 0,15.</a:t>
            </a:r>
            <a:endParaRPr lang="sr-Latn-RS" sz="2400" dirty="0"/>
          </a:p>
          <a:p>
            <a:pPr marL="0" indent="0">
              <a:buNone/>
            </a:pPr>
            <a:r>
              <a:rPr lang="sr-Cyrl-RS" sz="2400" dirty="0"/>
              <a:t>УСЛОВ: Сума тежина је увек једнака 1 !!!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43D821-B86A-993A-F92A-FD58DFAFD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908205"/>
              </p:ext>
            </p:extLst>
          </p:nvPr>
        </p:nvGraphicFramePr>
        <p:xfrm>
          <a:off x="838200" y="4580796"/>
          <a:ext cx="9611410" cy="103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22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1811044138"/>
                    </a:ext>
                  </a:extLst>
                </a:gridCol>
                <a:gridCol w="192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Потрошња горива (</a:t>
                      </a:r>
                      <a:r>
                        <a:rPr lang="sr-Latn-RS" sz="1800" dirty="0"/>
                        <a:t>l/100km)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Снага мотора (</a:t>
                      </a:r>
                      <a:r>
                        <a:rPr lang="sr-Latn-RS" sz="1800" dirty="0"/>
                        <a:t>kW)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/>
                        <a:t>Емисија </a:t>
                      </a:r>
                      <a:r>
                        <a:rPr lang="sr-Latn-RS" dirty="0"/>
                        <a:t>CO</a:t>
                      </a:r>
                      <a:r>
                        <a:rPr lang="sr-Latn-RS" baseline="-25000" dirty="0"/>
                        <a:t>2 </a:t>
                      </a:r>
                      <a:r>
                        <a:rPr lang="sr-Cyrl-RS" sz="1800" dirty="0"/>
                        <a:t>(</a:t>
                      </a:r>
                      <a:r>
                        <a:rPr lang="sr-Latn-RS" sz="1800" dirty="0"/>
                        <a:t>g/km)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/>
                        <a:t>Набавна цена (нов. јед</a:t>
                      </a:r>
                      <a:r>
                        <a:rPr lang="sr-Latn-RS" sz="1800" dirty="0"/>
                        <a:t>)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i="0" dirty="0"/>
                        <a:t>Тежине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0,15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0,40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65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87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5186</TotalTime>
  <Words>1173</Words>
  <Application>Microsoft Office PowerPoint</Application>
  <PresentationFormat>Widescreen</PresentationFormat>
  <Paragraphs>344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Доношење одлука применом SAW методе</vt:lpstr>
      <vt:lpstr>Методе вишекритеријумског одлучивања</vt:lpstr>
      <vt:lpstr>Методе вишекритеријумског одлучивања</vt:lpstr>
      <vt:lpstr>Могућност примене ВКО</vt:lpstr>
      <vt:lpstr>Метод једноставног додавања тежина – Simple Additive Weighting - SAW</vt:lpstr>
      <vt:lpstr>Метод једноставног додавања тежина – Simple Additive Weighting - SAW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Доношење одлука применом SAW методе</dc:title>
  <dc:creator>Djordje Petrovic</dc:creator>
  <cp:lastModifiedBy>Djordje Petrovic</cp:lastModifiedBy>
  <cp:revision>102</cp:revision>
  <dcterms:created xsi:type="dcterms:W3CDTF">2017-11-27T19:03:57Z</dcterms:created>
  <dcterms:modified xsi:type="dcterms:W3CDTF">2025-06-30T12:01:20Z</dcterms:modified>
</cp:coreProperties>
</file>