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27"/>
  </p:notesMasterIdLst>
  <p:sldIdLst>
    <p:sldId id="282"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defPPr>
      <a:defRPr lang="en-GB"/>
    </a:defPPr>
    <a:lvl1pPr algn="l" defTabSz="449263" rtl="0" fontAlgn="base">
      <a:spcBef>
        <a:spcPct val="0"/>
      </a:spcBef>
      <a:spcAft>
        <a:spcPct val="0"/>
      </a:spcAft>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gn="l" defTabSz="449263" rtl="0" fontAlgn="base">
      <a:spcBef>
        <a:spcPct val="0"/>
      </a:spcBef>
      <a:spcAft>
        <a:spcPct val="0"/>
      </a:spcAft>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gn="l" defTabSz="449263" rtl="0" fontAlgn="base">
      <a:spcBef>
        <a:spcPct val="0"/>
      </a:spcBef>
      <a:spcAft>
        <a:spcPct val="0"/>
      </a:spcAft>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gn="l" defTabSz="449263" rtl="0" fontAlgn="base">
      <a:spcBef>
        <a:spcPct val="0"/>
      </a:spcBef>
      <a:spcAft>
        <a:spcPct val="0"/>
      </a:spcAft>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4pPr>
    <a:lvl5pPr marL="2057400" indent="-228600" algn="l" defTabSz="449263" rtl="0" fontAlgn="base">
      <a:spcBef>
        <a:spcPct val="0"/>
      </a:spcBef>
      <a:spcAft>
        <a:spcPct val="0"/>
      </a:spcAft>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2334" y="34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AutoShape 1">
            <a:extLst>
              <a:ext uri="{FF2B5EF4-FFF2-40B4-BE49-F238E27FC236}">
                <a16:creationId xmlns:a16="http://schemas.microsoft.com/office/drawing/2014/main" id="{652E81E7-4DA9-67B3-8F94-55A37EB0E838}"/>
              </a:ext>
            </a:extLst>
          </p:cNvPr>
          <p:cNvSpPr>
            <a:spLocks noChangeArrowheads="1"/>
          </p:cNvSpPr>
          <p:nvPr/>
        </p:nvSpPr>
        <p:spPr bwMode="auto">
          <a:xfrm>
            <a:off x="0" y="0"/>
            <a:ext cx="6858000" cy="9144000"/>
          </a:xfrm>
          <a:prstGeom prst="roundRect">
            <a:avLst>
              <a:gd name="adj" fmla="val 23"/>
            </a:avLst>
          </a:prstGeom>
          <a:solidFill>
            <a:srgbClr val="FFFFFF"/>
          </a:solid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26627" name="AutoShape 2">
            <a:extLst>
              <a:ext uri="{FF2B5EF4-FFF2-40B4-BE49-F238E27FC236}">
                <a16:creationId xmlns:a16="http://schemas.microsoft.com/office/drawing/2014/main" id="{4618F8B6-87F6-D8D7-67B0-A8CFF452D4DE}"/>
              </a:ext>
            </a:extLst>
          </p:cNvPr>
          <p:cNvSpPr>
            <a:spLocks noChangeArrowheads="1"/>
          </p:cNvSpPr>
          <p:nvPr/>
        </p:nvSpPr>
        <p:spPr bwMode="auto">
          <a:xfrm>
            <a:off x="0" y="0"/>
            <a:ext cx="6858000" cy="9144000"/>
          </a:xfrm>
          <a:prstGeom prst="roundRect">
            <a:avLst>
              <a:gd name="adj" fmla="val 23"/>
            </a:avLst>
          </a:prstGeom>
          <a:solidFill>
            <a:srgbClr val="FFFFFF"/>
          </a:solid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26628" name="AutoShape 3">
            <a:extLst>
              <a:ext uri="{FF2B5EF4-FFF2-40B4-BE49-F238E27FC236}">
                <a16:creationId xmlns:a16="http://schemas.microsoft.com/office/drawing/2014/main" id="{D354F550-1ECA-A1E1-A2D7-4C496FD4D6F5}"/>
              </a:ext>
            </a:extLst>
          </p:cNvPr>
          <p:cNvSpPr>
            <a:spLocks noChangeArrowheads="1"/>
          </p:cNvSpPr>
          <p:nvPr/>
        </p:nvSpPr>
        <p:spPr bwMode="auto">
          <a:xfrm>
            <a:off x="0" y="0"/>
            <a:ext cx="6858000" cy="9144000"/>
          </a:xfrm>
          <a:prstGeom prst="roundRect">
            <a:avLst>
              <a:gd name="adj" fmla="val 23"/>
            </a:avLst>
          </a:prstGeom>
          <a:solidFill>
            <a:srgbClr val="FFFFFF"/>
          </a:solid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26629" name="Text Box 4">
            <a:extLst>
              <a:ext uri="{FF2B5EF4-FFF2-40B4-BE49-F238E27FC236}">
                <a16:creationId xmlns:a16="http://schemas.microsoft.com/office/drawing/2014/main" id="{1BF629DB-368A-36AD-5D6D-BDF18443060E}"/>
              </a:ext>
            </a:extLst>
          </p:cNvPr>
          <p:cNvSpPr txBox="1">
            <a:spLocks noChangeArrowheads="1"/>
          </p:cNvSpPr>
          <p:nvPr/>
        </p:nvSpPr>
        <p:spPr bwMode="auto">
          <a:xfrm>
            <a:off x="0" y="0"/>
            <a:ext cx="2971800" cy="45720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5125" name="Rectangle 5">
            <a:extLst>
              <a:ext uri="{FF2B5EF4-FFF2-40B4-BE49-F238E27FC236}">
                <a16:creationId xmlns:a16="http://schemas.microsoft.com/office/drawing/2014/main" id="{5AEB2D57-829B-4A07-D4C1-68909868A822}"/>
              </a:ext>
            </a:extLst>
          </p:cNvPr>
          <p:cNvSpPr>
            <a:spLocks noGrp="1" noChangeArrowheads="1"/>
          </p:cNvSpPr>
          <p:nvPr>
            <p:ph type="dt"/>
          </p:nvPr>
        </p:nvSpPr>
        <p:spPr bwMode="auto">
          <a:xfrm>
            <a:off x="3884613" y="0"/>
            <a:ext cx="2967037" cy="452438"/>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Microsoft YaHei" pitchFamily="32" charset="-122"/>
                <a:cs typeface="Segoe UI" pitchFamily="32" charset="0"/>
              </a:defRPr>
            </a:lvl1pPr>
          </a:lstStyle>
          <a:p>
            <a:pPr>
              <a:defRPr/>
            </a:pPr>
            <a:r>
              <a:rPr lang="en-US"/>
              <a:t> </a:t>
            </a:r>
            <a:fld id="{C30254B7-D2E0-4003-91E8-3A187B4D87E0}" type="datetime1">
              <a:rPr lang="en-US"/>
              <a:pPr>
                <a:defRPr/>
              </a:pPr>
              <a:t>24-Jul-25</a:t>
            </a:fld>
            <a:endParaRPr lang="en-US"/>
          </a:p>
        </p:txBody>
      </p:sp>
      <p:sp>
        <p:nvSpPr>
          <p:cNvPr id="27655" name="Rectangle 6">
            <a:extLst>
              <a:ext uri="{FF2B5EF4-FFF2-40B4-BE49-F238E27FC236}">
                <a16:creationId xmlns:a16="http://schemas.microsoft.com/office/drawing/2014/main" id="{D700902F-32BB-C560-D7FD-EC3A034AA1B9}"/>
              </a:ext>
            </a:extLst>
          </p:cNvPr>
          <p:cNvSpPr>
            <a:spLocks noGrp="1" noRot="1" noChangeAspect="1" noChangeArrowheads="1"/>
          </p:cNvSpPr>
          <p:nvPr>
            <p:ph type="sldImg"/>
          </p:nvPr>
        </p:nvSpPr>
        <p:spPr bwMode="auto">
          <a:xfrm>
            <a:off x="1143000" y="685800"/>
            <a:ext cx="4567238" cy="3424238"/>
          </a:xfrm>
          <a:prstGeom prst="rect">
            <a:avLst/>
          </a:prstGeom>
          <a:noFill/>
          <a:ln w="936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7" name="Rectangle 7">
            <a:extLst>
              <a:ext uri="{FF2B5EF4-FFF2-40B4-BE49-F238E27FC236}">
                <a16:creationId xmlns:a16="http://schemas.microsoft.com/office/drawing/2014/main" id="{335515D3-BEC5-ED33-495D-0D36FA55FD57}"/>
              </a:ext>
            </a:extLst>
          </p:cNvPr>
          <p:cNvSpPr>
            <a:spLocks noGrp="1" noChangeArrowheads="1"/>
          </p:cNvSpPr>
          <p:nvPr>
            <p:ph type="body"/>
          </p:nvPr>
        </p:nvSpPr>
        <p:spPr bwMode="auto">
          <a:xfrm>
            <a:off x="685800" y="4356100"/>
            <a:ext cx="5481638" cy="4110038"/>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26633" name="Text Box 8">
            <a:extLst>
              <a:ext uri="{FF2B5EF4-FFF2-40B4-BE49-F238E27FC236}">
                <a16:creationId xmlns:a16="http://schemas.microsoft.com/office/drawing/2014/main" id="{40E4DB6D-98FB-842B-318D-F31EE040C1EB}"/>
              </a:ext>
            </a:extLst>
          </p:cNvPr>
          <p:cNvSpPr txBox="1">
            <a:spLocks noChangeArrowheads="1"/>
          </p:cNvSpPr>
          <p:nvPr/>
        </p:nvSpPr>
        <p:spPr bwMode="auto">
          <a:xfrm>
            <a:off x="0" y="8685213"/>
            <a:ext cx="2971800" cy="45720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5129" name="Rectangle 9">
            <a:extLst>
              <a:ext uri="{FF2B5EF4-FFF2-40B4-BE49-F238E27FC236}">
                <a16:creationId xmlns:a16="http://schemas.microsoft.com/office/drawing/2014/main" id="{CF64A362-85E9-241C-1C6C-AD4C82DB52CB}"/>
              </a:ext>
            </a:extLst>
          </p:cNvPr>
          <p:cNvSpPr>
            <a:spLocks noGrp="1" noChangeArrowheads="1"/>
          </p:cNvSpPr>
          <p:nvPr>
            <p:ph type="sldNum"/>
          </p:nvPr>
        </p:nvSpPr>
        <p:spPr bwMode="auto">
          <a:xfrm>
            <a:off x="3884613" y="8685213"/>
            <a:ext cx="2967037" cy="452437"/>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cs typeface="Segoe UI" panose="020B0502040204020203" pitchFamily="34" charset="0"/>
              </a:defRPr>
            </a:lvl1pPr>
          </a:lstStyle>
          <a:p>
            <a:fld id="{F6A0F5BA-F5E1-47FF-9058-7DCAFC6B743D}"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8ECE9CE9-CF11-AE5E-3BF7-86B16570E01E}"/>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cs typeface="Segoe UI" panose="020B0502040204020203" pitchFamily="34" charset="0"/>
              </a:rPr>
              <a:t> </a:t>
            </a:r>
            <a:fld id="{B38A7B7E-0645-4344-8399-2162E7DAEB60}" type="datetime1">
              <a:rPr lang="en-US" altLang="en-US" smtClean="0">
                <a:solidFill>
                  <a:srgbClr val="000000"/>
                </a:solidFill>
                <a:cs typeface="Segoe UI" panose="020B0502040204020203" pitchFamily="34" charset="0"/>
              </a:rPr>
              <a:pPr eaLnBrk="1" hangingPunct="1">
                <a:buClrTx/>
                <a:buFontTx/>
                <a:buNone/>
              </a:pPr>
              <a:t>24-Jul-25</a:t>
            </a:fld>
            <a:endParaRPr lang="en-US" altLang="en-US">
              <a:solidFill>
                <a:srgbClr val="000000"/>
              </a:solidFill>
              <a:cs typeface="Segoe UI" panose="020B0502040204020203" pitchFamily="34" charset="0"/>
            </a:endParaRPr>
          </a:p>
        </p:txBody>
      </p:sp>
      <p:sp>
        <p:nvSpPr>
          <p:cNvPr id="28675" name="Rectangle 9">
            <a:extLst>
              <a:ext uri="{FF2B5EF4-FFF2-40B4-BE49-F238E27FC236}">
                <a16:creationId xmlns:a16="http://schemas.microsoft.com/office/drawing/2014/main" id="{3B2EF23E-6187-5F11-111A-362FB203C2F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32ACAD23-2201-4F61-9349-3C452573B2F4}" type="slidenum">
              <a:rPr lang="en-US" altLang="en-US">
                <a:solidFill>
                  <a:srgbClr val="000000"/>
                </a:solidFill>
              </a:rPr>
              <a:pPr eaLnBrk="1" hangingPunct="1">
                <a:buClrTx/>
                <a:buFontTx/>
                <a:buNone/>
              </a:pPr>
              <a:t>15</a:t>
            </a:fld>
            <a:endParaRPr lang="en-US" altLang="en-US">
              <a:solidFill>
                <a:srgbClr val="000000"/>
              </a:solidFill>
            </a:endParaRPr>
          </a:p>
        </p:txBody>
      </p:sp>
      <p:sp>
        <p:nvSpPr>
          <p:cNvPr id="28676" name="Text Box 1">
            <a:extLst>
              <a:ext uri="{FF2B5EF4-FFF2-40B4-BE49-F238E27FC236}">
                <a16:creationId xmlns:a16="http://schemas.microsoft.com/office/drawing/2014/main" id="{D70097D5-E0C9-66C6-E161-AAFEC475A474}"/>
              </a:ext>
            </a:extLst>
          </p:cNvPr>
          <p:cNvSpPr txBox="1">
            <a:spLocks noChangeArrowheads="1"/>
          </p:cNvSpPr>
          <p:nvPr/>
        </p:nvSpPr>
        <p:spPr bwMode="auto">
          <a:xfrm>
            <a:off x="3884613" y="0"/>
            <a:ext cx="297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r>
              <a:rPr lang="en-US" altLang="en-US" sz="1200">
                <a:solidFill>
                  <a:srgbClr val="000000"/>
                </a:solidFill>
                <a:cs typeface="Segoe UI" panose="020B0502040204020203" pitchFamily="34" charset="0"/>
              </a:rPr>
              <a:t> </a:t>
            </a:r>
            <a:fld id="{CC495DF2-481C-4A44-9608-9CEED832FCC9}" type="datetime1">
              <a:rPr lang="en-US" altLang="en-US" sz="1200">
                <a:solidFill>
                  <a:srgbClr val="000000"/>
                </a:solidFill>
                <a:cs typeface="Segoe UI" panose="020B0502040204020203" pitchFamily="34" charset="0"/>
              </a:rPr>
              <a:pPr algn="r" eaLnBrk="1" hangingPunct="1">
                <a:buClrTx/>
                <a:buFontTx/>
                <a:buNone/>
              </a:pPr>
              <a:t>24-Jul-25</a:t>
            </a:fld>
            <a:endParaRPr lang="en-US" altLang="en-US" sz="1200">
              <a:solidFill>
                <a:srgbClr val="000000"/>
              </a:solidFill>
              <a:cs typeface="Segoe UI" panose="020B0502040204020203" pitchFamily="34" charset="0"/>
            </a:endParaRPr>
          </a:p>
        </p:txBody>
      </p:sp>
      <p:sp>
        <p:nvSpPr>
          <p:cNvPr id="28677" name="Text Box 2">
            <a:extLst>
              <a:ext uri="{FF2B5EF4-FFF2-40B4-BE49-F238E27FC236}">
                <a16:creationId xmlns:a16="http://schemas.microsoft.com/office/drawing/2014/main" id="{9C924870-CEFD-EFD2-8D8C-07ED852CD45A}"/>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5624FD11-CFC1-4332-82D7-A19B4499FE6E}" type="slidenum">
              <a:rPr lang="en-US" altLang="en-US" sz="1200">
                <a:solidFill>
                  <a:srgbClr val="000000"/>
                </a:solidFill>
                <a:cs typeface="Segoe UI" panose="020B0502040204020203" pitchFamily="34" charset="0"/>
              </a:rPr>
              <a:pPr algn="r" eaLnBrk="1" hangingPunct="1">
                <a:buClrTx/>
                <a:buFontTx/>
                <a:buNone/>
              </a:pPr>
              <a:t>15</a:t>
            </a:fld>
            <a:endParaRPr lang="en-US" altLang="en-US" sz="1200">
              <a:solidFill>
                <a:srgbClr val="000000"/>
              </a:solidFill>
              <a:cs typeface="Segoe UI" panose="020B0502040204020203" pitchFamily="34" charset="0"/>
            </a:endParaRPr>
          </a:p>
        </p:txBody>
      </p:sp>
      <p:sp>
        <p:nvSpPr>
          <p:cNvPr id="28678" name="Rectangle 3">
            <a:extLst>
              <a:ext uri="{FF2B5EF4-FFF2-40B4-BE49-F238E27FC236}">
                <a16:creationId xmlns:a16="http://schemas.microsoft.com/office/drawing/2014/main" id="{96ADD98D-4E79-B0DF-AA13-A5450CF605EE}"/>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8679" name="Text Box 4">
            <a:extLst>
              <a:ext uri="{FF2B5EF4-FFF2-40B4-BE49-F238E27FC236}">
                <a16:creationId xmlns:a16="http://schemas.microsoft.com/office/drawing/2014/main" id="{31B78160-5806-E433-88AE-B9C6F84F9A42}"/>
              </a:ext>
            </a:extLst>
          </p:cNvPr>
          <p:cNvSpPr txBox="1">
            <a:spLocks noChangeArrowheads="1"/>
          </p:cNvSpPr>
          <p:nvPr/>
        </p:nvSpPr>
        <p:spPr bwMode="auto">
          <a:xfrm>
            <a:off x="685800" y="43561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5">
            <a:extLst>
              <a:ext uri="{FF2B5EF4-FFF2-40B4-BE49-F238E27FC236}">
                <a16:creationId xmlns:a16="http://schemas.microsoft.com/office/drawing/2014/main" id="{8F9A3E86-6B23-409C-9F42-3AC7D37FCFE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cs typeface="Segoe UI" panose="020B0502040204020203" pitchFamily="34" charset="0"/>
              </a:rPr>
              <a:t> </a:t>
            </a:r>
            <a:fld id="{CFC337B5-7A21-42F6-9D3A-61607D80E9BB}" type="datetime1">
              <a:rPr lang="en-US" altLang="en-US" smtClean="0">
                <a:solidFill>
                  <a:srgbClr val="000000"/>
                </a:solidFill>
                <a:cs typeface="Segoe UI" panose="020B0502040204020203" pitchFamily="34" charset="0"/>
              </a:rPr>
              <a:pPr eaLnBrk="1" hangingPunct="1">
                <a:buClrTx/>
                <a:buFontTx/>
                <a:buNone/>
              </a:pPr>
              <a:t>24-Jul-25</a:t>
            </a:fld>
            <a:endParaRPr lang="en-US" altLang="en-US">
              <a:solidFill>
                <a:srgbClr val="000000"/>
              </a:solidFill>
              <a:cs typeface="Segoe UI" panose="020B0502040204020203" pitchFamily="34" charset="0"/>
            </a:endParaRPr>
          </a:p>
        </p:txBody>
      </p:sp>
      <p:sp>
        <p:nvSpPr>
          <p:cNvPr id="29699" name="Rectangle 9">
            <a:extLst>
              <a:ext uri="{FF2B5EF4-FFF2-40B4-BE49-F238E27FC236}">
                <a16:creationId xmlns:a16="http://schemas.microsoft.com/office/drawing/2014/main" id="{D3EB2645-BF66-C537-7086-9EAF9399C9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E65940AF-A78B-47A3-AE3E-696ECF2FA6AE}" type="slidenum">
              <a:rPr lang="en-US" altLang="en-US">
                <a:solidFill>
                  <a:srgbClr val="000000"/>
                </a:solidFill>
              </a:rPr>
              <a:pPr eaLnBrk="1" hangingPunct="1">
                <a:buClrTx/>
                <a:buFontTx/>
                <a:buNone/>
              </a:pPr>
              <a:t>16</a:t>
            </a:fld>
            <a:endParaRPr lang="en-US" altLang="en-US">
              <a:solidFill>
                <a:srgbClr val="000000"/>
              </a:solidFill>
            </a:endParaRPr>
          </a:p>
        </p:txBody>
      </p:sp>
      <p:sp>
        <p:nvSpPr>
          <p:cNvPr id="29700" name="Text Box 1">
            <a:extLst>
              <a:ext uri="{FF2B5EF4-FFF2-40B4-BE49-F238E27FC236}">
                <a16:creationId xmlns:a16="http://schemas.microsoft.com/office/drawing/2014/main" id="{935DDB66-59B3-026F-667A-E88E206F4EEF}"/>
              </a:ext>
            </a:extLst>
          </p:cNvPr>
          <p:cNvSpPr txBox="1">
            <a:spLocks noChangeArrowheads="1"/>
          </p:cNvSpPr>
          <p:nvPr/>
        </p:nvSpPr>
        <p:spPr bwMode="auto">
          <a:xfrm>
            <a:off x="3884613" y="0"/>
            <a:ext cx="297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r>
              <a:rPr lang="en-US" altLang="en-US" sz="1200">
                <a:solidFill>
                  <a:srgbClr val="000000"/>
                </a:solidFill>
                <a:cs typeface="Segoe UI" panose="020B0502040204020203" pitchFamily="34" charset="0"/>
              </a:rPr>
              <a:t> </a:t>
            </a:r>
            <a:fld id="{F20D17F5-4B78-4C31-8F8B-A1B9C52C0B3F}" type="datetime1">
              <a:rPr lang="en-US" altLang="en-US" sz="1200">
                <a:solidFill>
                  <a:srgbClr val="000000"/>
                </a:solidFill>
                <a:cs typeface="Segoe UI" panose="020B0502040204020203" pitchFamily="34" charset="0"/>
              </a:rPr>
              <a:pPr algn="r" eaLnBrk="1" hangingPunct="1">
                <a:buClrTx/>
                <a:buFontTx/>
                <a:buNone/>
              </a:pPr>
              <a:t>24-Jul-25</a:t>
            </a:fld>
            <a:endParaRPr lang="en-US" altLang="en-US" sz="1200">
              <a:solidFill>
                <a:srgbClr val="000000"/>
              </a:solidFill>
              <a:cs typeface="Segoe UI" panose="020B0502040204020203" pitchFamily="34" charset="0"/>
            </a:endParaRPr>
          </a:p>
        </p:txBody>
      </p:sp>
      <p:sp>
        <p:nvSpPr>
          <p:cNvPr id="29701" name="Text Box 2">
            <a:extLst>
              <a:ext uri="{FF2B5EF4-FFF2-40B4-BE49-F238E27FC236}">
                <a16:creationId xmlns:a16="http://schemas.microsoft.com/office/drawing/2014/main" id="{333042EB-4E86-F41B-FE1A-5B8390F7CA5C}"/>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16FBB6D4-CB6F-4CD7-9474-E97E0B1E28AA}" type="slidenum">
              <a:rPr lang="en-US" altLang="en-US" sz="1200">
                <a:solidFill>
                  <a:srgbClr val="000000"/>
                </a:solidFill>
                <a:cs typeface="Segoe UI" panose="020B0502040204020203" pitchFamily="34" charset="0"/>
              </a:rPr>
              <a:pPr algn="r" eaLnBrk="1" hangingPunct="1">
                <a:buClrTx/>
                <a:buFontTx/>
                <a:buNone/>
              </a:pPr>
              <a:t>16</a:t>
            </a:fld>
            <a:endParaRPr lang="en-US" altLang="en-US" sz="1200">
              <a:solidFill>
                <a:srgbClr val="000000"/>
              </a:solidFill>
              <a:cs typeface="Segoe UI" panose="020B0502040204020203" pitchFamily="34" charset="0"/>
            </a:endParaRPr>
          </a:p>
        </p:txBody>
      </p:sp>
      <p:sp>
        <p:nvSpPr>
          <p:cNvPr id="29702" name="Rectangle 3">
            <a:extLst>
              <a:ext uri="{FF2B5EF4-FFF2-40B4-BE49-F238E27FC236}">
                <a16:creationId xmlns:a16="http://schemas.microsoft.com/office/drawing/2014/main" id="{A7AFD685-4BDD-E2EE-93D9-20BD04D36CA5}"/>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29703" name="Text Box 4">
            <a:extLst>
              <a:ext uri="{FF2B5EF4-FFF2-40B4-BE49-F238E27FC236}">
                <a16:creationId xmlns:a16="http://schemas.microsoft.com/office/drawing/2014/main" id="{E8E29C64-8D22-B3F7-5D0C-E5A8C4FB7459}"/>
              </a:ext>
            </a:extLst>
          </p:cNvPr>
          <p:cNvSpPr txBox="1">
            <a:spLocks noChangeArrowheads="1"/>
          </p:cNvSpPr>
          <p:nvPr/>
        </p:nvSpPr>
        <p:spPr bwMode="auto">
          <a:xfrm>
            <a:off x="685800" y="43561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5343C880-3079-5D5B-404A-7A976B8C52E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cs typeface="Segoe UI" panose="020B0502040204020203" pitchFamily="34" charset="0"/>
              </a:rPr>
              <a:t> </a:t>
            </a:r>
            <a:fld id="{99F02F33-DC26-4606-BC4D-D9C6A5CA9A30}" type="datetime1">
              <a:rPr lang="en-US" altLang="en-US" smtClean="0">
                <a:solidFill>
                  <a:srgbClr val="000000"/>
                </a:solidFill>
                <a:cs typeface="Segoe UI" panose="020B0502040204020203" pitchFamily="34" charset="0"/>
              </a:rPr>
              <a:pPr eaLnBrk="1" hangingPunct="1">
                <a:buClrTx/>
                <a:buFontTx/>
                <a:buNone/>
              </a:pPr>
              <a:t>24-Jul-25</a:t>
            </a:fld>
            <a:endParaRPr lang="en-US" altLang="en-US">
              <a:solidFill>
                <a:srgbClr val="000000"/>
              </a:solidFill>
              <a:cs typeface="Segoe UI" panose="020B0502040204020203" pitchFamily="34" charset="0"/>
            </a:endParaRPr>
          </a:p>
        </p:txBody>
      </p:sp>
      <p:sp>
        <p:nvSpPr>
          <p:cNvPr id="30723" name="Rectangle 9">
            <a:extLst>
              <a:ext uri="{FF2B5EF4-FFF2-40B4-BE49-F238E27FC236}">
                <a16:creationId xmlns:a16="http://schemas.microsoft.com/office/drawing/2014/main" id="{CE57D4E9-AF47-8FB3-0D5E-862DE8FEBB3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40A2DBB4-EAA4-44CD-A9C8-803812DF349C}" type="slidenum">
              <a:rPr lang="en-US" altLang="en-US">
                <a:solidFill>
                  <a:srgbClr val="000000"/>
                </a:solidFill>
              </a:rPr>
              <a:pPr eaLnBrk="1" hangingPunct="1">
                <a:buClrTx/>
                <a:buFontTx/>
                <a:buNone/>
              </a:pPr>
              <a:t>17</a:t>
            </a:fld>
            <a:endParaRPr lang="en-US" altLang="en-US">
              <a:solidFill>
                <a:srgbClr val="000000"/>
              </a:solidFill>
            </a:endParaRPr>
          </a:p>
        </p:txBody>
      </p:sp>
      <p:sp>
        <p:nvSpPr>
          <p:cNvPr id="30724" name="Text Box 1">
            <a:extLst>
              <a:ext uri="{FF2B5EF4-FFF2-40B4-BE49-F238E27FC236}">
                <a16:creationId xmlns:a16="http://schemas.microsoft.com/office/drawing/2014/main" id="{D6E92C60-59C2-A89D-44CB-99FDC14172E4}"/>
              </a:ext>
            </a:extLst>
          </p:cNvPr>
          <p:cNvSpPr txBox="1">
            <a:spLocks noChangeArrowheads="1"/>
          </p:cNvSpPr>
          <p:nvPr/>
        </p:nvSpPr>
        <p:spPr bwMode="auto">
          <a:xfrm>
            <a:off x="3884613" y="0"/>
            <a:ext cx="297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r>
              <a:rPr lang="en-US" altLang="en-US" sz="1200">
                <a:solidFill>
                  <a:srgbClr val="000000"/>
                </a:solidFill>
                <a:cs typeface="Segoe UI" panose="020B0502040204020203" pitchFamily="34" charset="0"/>
              </a:rPr>
              <a:t> </a:t>
            </a:r>
            <a:fld id="{87E3F7F6-3AF2-45BF-B57C-FA1F0EBD1062}" type="datetime1">
              <a:rPr lang="en-US" altLang="en-US" sz="1200">
                <a:solidFill>
                  <a:srgbClr val="000000"/>
                </a:solidFill>
                <a:cs typeface="Segoe UI" panose="020B0502040204020203" pitchFamily="34" charset="0"/>
              </a:rPr>
              <a:pPr algn="r" eaLnBrk="1" hangingPunct="1">
                <a:buClrTx/>
                <a:buFontTx/>
                <a:buNone/>
              </a:pPr>
              <a:t>24-Jul-25</a:t>
            </a:fld>
            <a:endParaRPr lang="en-US" altLang="en-US" sz="1200">
              <a:solidFill>
                <a:srgbClr val="000000"/>
              </a:solidFill>
              <a:cs typeface="Segoe UI" panose="020B0502040204020203" pitchFamily="34" charset="0"/>
            </a:endParaRPr>
          </a:p>
        </p:txBody>
      </p:sp>
      <p:sp>
        <p:nvSpPr>
          <p:cNvPr id="30725" name="Text Box 2">
            <a:extLst>
              <a:ext uri="{FF2B5EF4-FFF2-40B4-BE49-F238E27FC236}">
                <a16:creationId xmlns:a16="http://schemas.microsoft.com/office/drawing/2014/main" id="{8E18B909-748F-0C8F-867F-FE1CAF0430A0}"/>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7B82107C-7275-4C6E-BBC7-DD2BA14A1A92}" type="slidenum">
              <a:rPr lang="en-US" altLang="en-US" sz="1200">
                <a:solidFill>
                  <a:srgbClr val="000000"/>
                </a:solidFill>
                <a:cs typeface="Segoe UI" panose="020B0502040204020203" pitchFamily="34" charset="0"/>
              </a:rPr>
              <a:pPr algn="r" eaLnBrk="1" hangingPunct="1">
                <a:buClrTx/>
                <a:buFontTx/>
                <a:buNone/>
              </a:pPr>
              <a:t>17</a:t>
            </a:fld>
            <a:endParaRPr lang="en-US" altLang="en-US" sz="1200">
              <a:solidFill>
                <a:srgbClr val="000000"/>
              </a:solidFill>
              <a:cs typeface="Segoe UI" panose="020B0502040204020203" pitchFamily="34" charset="0"/>
            </a:endParaRPr>
          </a:p>
        </p:txBody>
      </p:sp>
      <p:sp>
        <p:nvSpPr>
          <p:cNvPr id="30726" name="Rectangle 3">
            <a:extLst>
              <a:ext uri="{FF2B5EF4-FFF2-40B4-BE49-F238E27FC236}">
                <a16:creationId xmlns:a16="http://schemas.microsoft.com/office/drawing/2014/main" id="{B546355D-2402-E2CB-5867-41DAB708C224}"/>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0727" name="Text Box 4">
            <a:extLst>
              <a:ext uri="{FF2B5EF4-FFF2-40B4-BE49-F238E27FC236}">
                <a16:creationId xmlns:a16="http://schemas.microsoft.com/office/drawing/2014/main" id="{1F3A71CA-7401-EF6C-A0A3-BBCE30AF4316}"/>
              </a:ext>
            </a:extLst>
          </p:cNvPr>
          <p:cNvSpPr txBox="1">
            <a:spLocks noChangeArrowheads="1"/>
          </p:cNvSpPr>
          <p:nvPr/>
        </p:nvSpPr>
        <p:spPr bwMode="auto">
          <a:xfrm>
            <a:off x="685800" y="43561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7B2AB909-E27A-D12E-FA53-C123CA567B1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cs typeface="Segoe UI" panose="020B0502040204020203" pitchFamily="34" charset="0"/>
              </a:rPr>
              <a:t> </a:t>
            </a:r>
            <a:fld id="{03C23E54-5587-4167-9367-0B00D649B8DB}" type="datetime1">
              <a:rPr lang="en-US" altLang="en-US" smtClean="0">
                <a:solidFill>
                  <a:srgbClr val="000000"/>
                </a:solidFill>
                <a:cs typeface="Segoe UI" panose="020B0502040204020203" pitchFamily="34" charset="0"/>
              </a:rPr>
              <a:pPr eaLnBrk="1" hangingPunct="1">
                <a:buClrTx/>
                <a:buFontTx/>
                <a:buNone/>
              </a:pPr>
              <a:t>24-Jul-25</a:t>
            </a:fld>
            <a:endParaRPr lang="en-US" altLang="en-US">
              <a:solidFill>
                <a:srgbClr val="000000"/>
              </a:solidFill>
              <a:cs typeface="Segoe UI" panose="020B0502040204020203" pitchFamily="34" charset="0"/>
            </a:endParaRPr>
          </a:p>
        </p:txBody>
      </p:sp>
      <p:sp>
        <p:nvSpPr>
          <p:cNvPr id="31747" name="Rectangle 9">
            <a:extLst>
              <a:ext uri="{FF2B5EF4-FFF2-40B4-BE49-F238E27FC236}">
                <a16:creationId xmlns:a16="http://schemas.microsoft.com/office/drawing/2014/main" id="{030AFDBB-3500-D613-36CF-D0145A66571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1B8D0712-B4DB-41E6-8941-82CB8B097B3E}" type="slidenum">
              <a:rPr lang="en-US" altLang="en-US">
                <a:solidFill>
                  <a:srgbClr val="000000"/>
                </a:solidFill>
              </a:rPr>
              <a:pPr eaLnBrk="1" hangingPunct="1">
                <a:buClrTx/>
                <a:buFontTx/>
                <a:buNone/>
              </a:pPr>
              <a:t>18</a:t>
            </a:fld>
            <a:endParaRPr lang="en-US" altLang="en-US">
              <a:solidFill>
                <a:srgbClr val="000000"/>
              </a:solidFill>
            </a:endParaRPr>
          </a:p>
        </p:txBody>
      </p:sp>
      <p:sp>
        <p:nvSpPr>
          <p:cNvPr id="31748" name="Text Box 1">
            <a:extLst>
              <a:ext uri="{FF2B5EF4-FFF2-40B4-BE49-F238E27FC236}">
                <a16:creationId xmlns:a16="http://schemas.microsoft.com/office/drawing/2014/main" id="{C84D8E3F-24D4-1D73-F952-154552EACCC3}"/>
              </a:ext>
            </a:extLst>
          </p:cNvPr>
          <p:cNvSpPr txBox="1">
            <a:spLocks noChangeArrowheads="1"/>
          </p:cNvSpPr>
          <p:nvPr/>
        </p:nvSpPr>
        <p:spPr bwMode="auto">
          <a:xfrm>
            <a:off x="3884613" y="0"/>
            <a:ext cx="297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r>
              <a:rPr lang="en-US" altLang="en-US" sz="1200">
                <a:solidFill>
                  <a:srgbClr val="000000"/>
                </a:solidFill>
                <a:cs typeface="Segoe UI" panose="020B0502040204020203" pitchFamily="34" charset="0"/>
              </a:rPr>
              <a:t> </a:t>
            </a:r>
            <a:fld id="{2FC17625-A04C-409F-904C-E605C032BCAC}" type="datetime1">
              <a:rPr lang="en-US" altLang="en-US" sz="1200">
                <a:solidFill>
                  <a:srgbClr val="000000"/>
                </a:solidFill>
                <a:cs typeface="Segoe UI" panose="020B0502040204020203" pitchFamily="34" charset="0"/>
              </a:rPr>
              <a:pPr algn="r" eaLnBrk="1" hangingPunct="1">
                <a:buClrTx/>
                <a:buFontTx/>
                <a:buNone/>
              </a:pPr>
              <a:t>24-Jul-25</a:t>
            </a:fld>
            <a:endParaRPr lang="en-US" altLang="en-US" sz="1200">
              <a:solidFill>
                <a:srgbClr val="000000"/>
              </a:solidFill>
              <a:cs typeface="Segoe UI" panose="020B0502040204020203" pitchFamily="34" charset="0"/>
            </a:endParaRPr>
          </a:p>
        </p:txBody>
      </p:sp>
      <p:sp>
        <p:nvSpPr>
          <p:cNvPr id="31749" name="Text Box 2">
            <a:extLst>
              <a:ext uri="{FF2B5EF4-FFF2-40B4-BE49-F238E27FC236}">
                <a16:creationId xmlns:a16="http://schemas.microsoft.com/office/drawing/2014/main" id="{6CDD5E14-EC0C-EE1D-DE70-2D6921B5D803}"/>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C65932FA-F7ED-4931-8E73-CB77D2B46D9A}" type="slidenum">
              <a:rPr lang="en-US" altLang="en-US" sz="1200">
                <a:solidFill>
                  <a:srgbClr val="000000"/>
                </a:solidFill>
                <a:cs typeface="Segoe UI" panose="020B0502040204020203" pitchFamily="34" charset="0"/>
              </a:rPr>
              <a:pPr algn="r" eaLnBrk="1" hangingPunct="1">
                <a:buClrTx/>
                <a:buFontTx/>
                <a:buNone/>
              </a:pPr>
              <a:t>18</a:t>
            </a:fld>
            <a:endParaRPr lang="en-US" altLang="en-US" sz="1200">
              <a:solidFill>
                <a:srgbClr val="000000"/>
              </a:solidFill>
              <a:cs typeface="Segoe UI" panose="020B0502040204020203" pitchFamily="34" charset="0"/>
            </a:endParaRPr>
          </a:p>
        </p:txBody>
      </p:sp>
      <p:sp>
        <p:nvSpPr>
          <p:cNvPr id="31750" name="Rectangle 3">
            <a:extLst>
              <a:ext uri="{FF2B5EF4-FFF2-40B4-BE49-F238E27FC236}">
                <a16:creationId xmlns:a16="http://schemas.microsoft.com/office/drawing/2014/main" id="{29E00314-AE70-BF0F-74A8-5AB7D3B83DE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1751" name="Text Box 4">
            <a:extLst>
              <a:ext uri="{FF2B5EF4-FFF2-40B4-BE49-F238E27FC236}">
                <a16:creationId xmlns:a16="http://schemas.microsoft.com/office/drawing/2014/main" id="{DB59783C-1019-38A1-C75F-CC91529CC859}"/>
              </a:ext>
            </a:extLst>
          </p:cNvPr>
          <p:cNvSpPr txBox="1">
            <a:spLocks noChangeArrowheads="1"/>
          </p:cNvSpPr>
          <p:nvPr/>
        </p:nvSpPr>
        <p:spPr bwMode="auto">
          <a:xfrm>
            <a:off x="685800" y="43561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639BF831-9641-9937-9ED5-EE6131696E57}"/>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cs typeface="Segoe UI" panose="020B0502040204020203" pitchFamily="34" charset="0"/>
              </a:rPr>
              <a:t> </a:t>
            </a:r>
            <a:fld id="{408EC44E-622C-4FC6-96B0-E2A91465E98F}" type="datetime1">
              <a:rPr lang="en-US" altLang="en-US" smtClean="0">
                <a:solidFill>
                  <a:srgbClr val="000000"/>
                </a:solidFill>
                <a:cs typeface="Segoe UI" panose="020B0502040204020203" pitchFamily="34" charset="0"/>
              </a:rPr>
              <a:pPr eaLnBrk="1" hangingPunct="1">
                <a:buClrTx/>
                <a:buFontTx/>
                <a:buNone/>
              </a:pPr>
              <a:t>24-Jul-25</a:t>
            </a:fld>
            <a:endParaRPr lang="en-US" altLang="en-US">
              <a:solidFill>
                <a:srgbClr val="000000"/>
              </a:solidFill>
              <a:cs typeface="Segoe UI" panose="020B0502040204020203" pitchFamily="34" charset="0"/>
            </a:endParaRPr>
          </a:p>
        </p:txBody>
      </p:sp>
      <p:sp>
        <p:nvSpPr>
          <p:cNvPr id="32771" name="Rectangle 9">
            <a:extLst>
              <a:ext uri="{FF2B5EF4-FFF2-40B4-BE49-F238E27FC236}">
                <a16:creationId xmlns:a16="http://schemas.microsoft.com/office/drawing/2014/main" id="{1B87E657-BDDD-83A0-E03F-53B38B5510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B021C37A-3C63-44AD-9A3F-CAC4D9F09D73}" type="slidenum">
              <a:rPr lang="en-US" altLang="en-US">
                <a:solidFill>
                  <a:srgbClr val="000000"/>
                </a:solidFill>
              </a:rPr>
              <a:pPr eaLnBrk="1" hangingPunct="1">
                <a:buClrTx/>
                <a:buFontTx/>
                <a:buNone/>
              </a:pPr>
              <a:t>19</a:t>
            </a:fld>
            <a:endParaRPr lang="en-US" altLang="en-US">
              <a:solidFill>
                <a:srgbClr val="000000"/>
              </a:solidFill>
            </a:endParaRPr>
          </a:p>
        </p:txBody>
      </p:sp>
      <p:sp>
        <p:nvSpPr>
          <p:cNvPr id="32772" name="Text Box 1">
            <a:extLst>
              <a:ext uri="{FF2B5EF4-FFF2-40B4-BE49-F238E27FC236}">
                <a16:creationId xmlns:a16="http://schemas.microsoft.com/office/drawing/2014/main" id="{B3A0CE22-2445-D0E1-7CB7-6E7774716413}"/>
              </a:ext>
            </a:extLst>
          </p:cNvPr>
          <p:cNvSpPr txBox="1">
            <a:spLocks noChangeArrowheads="1"/>
          </p:cNvSpPr>
          <p:nvPr/>
        </p:nvSpPr>
        <p:spPr bwMode="auto">
          <a:xfrm>
            <a:off x="3884613" y="0"/>
            <a:ext cx="297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r>
              <a:rPr lang="en-US" altLang="en-US" sz="1200">
                <a:solidFill>
                  <a:srgbClr val="000000"/>
                </a:solidFill>
                <a:cs typeface="Segoe UI" panose="020B0502040204020203" pitchFamily="34" charset="0"/>
              </a:rPr>
              <a:t> </a:t>
            </a:r>
            <a:fld id="{36BEF2F1-B50D-48D5-BC1B-6572FFC3B50D}" type="datetime1">
              <a:rPr lang="en-US" altLang="en-US" sz="1200">
                <a:solidFill>
                  <a:srgbClr val="000000"/>
                </a:solidFill>
                <a:cs typeface="Segoe UI" panose="020B0502040204020203" pitchFamily="34" charset="0"/>
              </a:rPr>
              <a:pPr algn="r" eaLnBrk="1" hangingPunct="1">
                <a:buClrTx/>
                <a:buFontTx/>
                <a:buNone/>
              </a:pPr>
              <a:t>24-Jul-25</a:t>
            </a:fld>
            <a:endParaRPr lang="en-US" altLang="en-US" sz="1200">
              <a:solidFill>
                <a:srgbClr val="000000"/>
              </a:solidFill>
              <a:cs typeface="Segoe UI" panose="020B0502040204020203" pitchFamily="34" charset="0"/>
            </a:endParaRPr>
          </a:p>
        </p:txBody>
      </p:sp>
      <p:sp>
        <p:nvSpPr>
          <p:cNvPr id="32773" name="Text Box 2">
            <a:extLst>
              <a:ext uri="{FF2B5EF4-FFF2-40B4-BE49-F238E27FC236}">
                <a16:creationId xmlns:a16="http://schemas.microsoft.com/office/drawing/2014/main" id="{A2F82A8C-CB46-224B-2BB0-2465F555C364}"/>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671A0FB5-6287-4894-B4BB-F892F023E285}" type="slidenum">
              <a:rPr lang="en-US" altLang="en-US" sz="1200">
                <a:solidFill>
                  <a:srgbClr val="000000"/>
                </a:solidFill>
                <a:cs typeface="Segoe UI" panose="020B0502040204020203" pitchFamily="34" charset="0"/>
              </a:rPr>
              <a:pPr algn="r" eaLnBrk="1" hangingPunct="1">
                <a:buClrTx/>
                <a:buFontTx/>
                <a:buNone/>
              </a:pPr>
              <a:t>19</a:t>
            </a:fld>
            <a:endParaRPr lang="en-US" altLang="en-US" sz="1200">
              <a:solidFill>
                <a:srgbClr val="000000"/>
              </a:solidFill>
              <a:cs typeface="Segoe UI" panose="020B0502040204020203" pitchFamily="34" charset="0"/>
            </a:endParaRPr>
          </a:p>
        </p:txBody>
      </p:sp>
      <p:sp>
        <p:nvSpPr>
          <p:cNvPr id="32774" name="Rectangle 3">
            <a:extLst>
              <a:ext uri="{FF2B5EF4-FFF2-40B4-BE49-F238E27FC236}">
                <a16:creationId xmlns:a16="http://schemas.microsoft.com/office/drawing/2014/main" id="{19D2015E-98BE-3BC3-0720-DC6E2932589A}"/>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2775" name="Text Box 4">
            <a:extLst>
              <a:ext uri="{FF2B5EF4-FFF2-40B4-BE49-F238E27FC236}">
                <a16:creationId xmlns:a16="http://schemas.microsoft.com/office/drawing/2014/main" id="{82DA2993-A2BA-0142-44AB-C92D208BC6C2}"/>
              </a:ext>
            </a:extLst>
          </p:cNvPr>
          <p:cNvSpPr txBox="1">
            <a:spLocks noChangeArrowheads="1"/>
          </p:cNvSpPr>
          <p:nvPr/>
        </p:nvSpPr>
        <p:spPr bwMode="auto">
          <a:xfrm>
            <a:off x="685800" y="43561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450"/>
              </a:spcBef>
              <a:buClrTx/>
              <a:buFontTx/>
              <a:buNone/>
            </a:pPr>
            <a:r>
              <a:rPr lang="en-US" altLang="en-US" sz="1200">
                <a:solidFill>
                  <a:srgbClr val="000000"/>
                </a:solidFill>
                <a:latin typeface="Times New Roman" panose="02020603050405020304" pitchFamily="18"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5">
            <a:extLst>
              <a:ext uri="{FF2B5EF4-FFF2-40B4-BE49-F238E27FC236}">
                <a16:creationId xmlns:a16="http://schemas.microsoft.com/office/drawing/2014/main" id="{6CA33A08-F03E-1D3B-B07F-850858F05EB2}"/>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cs typeface="Segoe UI" panose="020B0502040204020203" pitchFamily="34" charset="0"/>
              </a:rPr>
              <a:t> </a:t>
            </a:r>
            <a:fld id="{A686BFE9-AB43-4ABC-9959-C169293BCD54}" type="datetime1">
              <a:rPr lang="en-US" altLang="en-US" smtClean="0">
                <a:solidFill>
                  <a:srgbClr val="000000"/>
                </a:solidFill>
                <a:cs typeface="Segoe UI" panose="020B0502040204020203" pitchFamily="34" charset="0"/>
              </a:rPr>
              <a:pPr eaLnBrk="1" hangingPunct="1">
                <a:buClrTx/>
                <a:buFontTx/>
                <a:buNone/>
              </a:pPr>
              <a:t>24-Jul-25</a:t>
            </a:fld>
            <a:endParaRPr lang="en-US" altLang="en-US">
              <a:solidFill>
                <a:srgbClr val="000000"/>
              </a:solidFill>
              <a:cs typeface="Segoe UI" panose="020B0502040204020203" pitchFamily="34" charset="0"/>
            </a:endParaRPr>
          </a:p>
        </p:txBody>
      </p:sp>
      <p:sp>
        <p:nvSpPr>
          <p:cNvPr id="33795" name="Rectangle 9">
            <a:extLst>
              <a:ext uri="{FF2B5EF4-FFF2-40B4-BE49-F238E27FC236}">
                <a16:creationId xmlns:a16="http://schemas.microsoft.com/office/drawing/2014/main" id="{D039F3D2-BCE6-89C8-D422-B9C60808B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C0C1C7E0-3A45-4F1A-81E0-BFCF58BDB6BD}" type="slidenum">
              <a:rPr lang="en-US" altLang="en-US">
                <a:solidFill>
                  <a:srgbClr val="000000"/>
                </a:solidFill>
              </a:rPr>
              <a:pPr eaLnBrk="1" hangingPunct="1">
                <a:buClrTx/>
                <a:buFontTx/>
                <a:buNone/>
              </a:pPr>
              <a:t>20</a:t>
            </a:fld>
            <a:endParaRPr lang="en-US" altLang="en-US">
              <a:solidFill>
                <a:srgbClr val="000000"/>
              </a:solidFill>
            </a:endParaRPr>
          </a:p>
        </p:txBody>
      </p:sp>
      <p:sp>
        <p:nvSpPr>
          <p:cNvPr id="33796" name="Text Box 1">
            <a:extLst>
              <a:ext uri="{FF2B5EF4-FFF2-40B4-BE49-F238E27FC236}">
                <a16:creationId xmlns:a16="http://schemas.microsoft.com/office/drawing/2014/main" id="{A3B39019-31A0-D489-BC60-B5FC16F7AD1D}"/>
              </a:ext>
            </a:extLst>
          </p:cNvPr>
          <p:cNvSpPr txBox="1">
            <a:spLocks noChangeArrowheads="1"/>
          </p:cNvSpPr>
          <p:nvPr/>
        </p:nvSpPr>
        <p:spPr bwMode="auto">
          <a:xfrm>
            <a:off x="3884613" y="0"/>
            <a:ext cx="297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r>
              <a:rPr lang="en-US" altLang="en-US" sz="1200">
                <a:solidFill>
                  <a:srgbClr val="000000"/>
                </a:solidFill>
                <a:cs typeface="Segoe UI" panose="020B0502040204020203" pitchFamily="34" charset="0"/>
              </a:rPr>
              <a:t> </a:t>
            </a:r>
            <a:fld id="{579654A0-92E9-41EA-93A2-C498D60A4274}" type="datetime1">
              <a:rPr lang="en-US" altLang="en-US" sz="1200">
                <a:solidFill>
                  <a:srgbClr val="000000"/>
                </a:solidFill>
                <a:cs typeface="Segoe UI" panose="020B0502040204020203" pitchFamily="34" charset="0"/>
              </a:rPr>
              <a:pPr algn="r" eaLnBrk="1" hangingPunct="1">
                <a:buClrTx/>
                <a:buFontTx/>
                <a:buNone/>
              </a:pPr>
              <a:t>24-Jul-25</a:t>
            </a:fld>
            <a:endParaRPr lang="en-US" altLang="en-US" sz="1200">
              <a:solidFill>
                <a:srgbClr val="000000"/>
              </a:solidFill>
              <a:cs typeface="Segoe UI" panose="020B0502040204020203" pitchFamily="34" charset="0"/>
            </a:endParaRPr>
          </a:p>
        </p:txBody>
      </p:sp>
      <p:sp>
        <p:nvSpPr>
          <p:cNvPr id="33797" name="Text Box 2">
            <a:extLst>
              <a:ext uri="{FF2B5EF4-FFF2-40B4-BE49-F238E27FC236}">
                <a16:creationId xmlns:a16="http://schemas.microsoft.com/office/drawing/2014/main" id="{7ED0A2B6-1C7A-1158-37C9-928D383B5489}"/>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9B492BCC-1BCC-42BF-A88A-0414C9782357}" type="slidenum">
              <a:rPr lang="en-US" altLang="en-US" sz="1200">
                <a:solidFill>
                  <a:srgbClr val="000000"/>
                </a:solidFill>
                <a:cs typeface="Segoe UI" panose="020B0502040204020203" pitchFamily="34" charset="0"/>
              </a:rPr>
              <a:pPr algn="r" eaLnBrk="1" hangingPunct="1">
                <a:buClrTx/>
                <a:buFontTx/>
                <a:buNone/>
              </a:pPr>
              <a:t>20</a:t>
            </a:fld>
            <a:endParaRPr lang="en-US" altLang="en-US" sz="1200">
              <a:solidFill>
                <a:srgbClr val="000000"/>
              </a:solidFill>
              <a:cs typeface="Segoe UI" panose="020B0502040204020203" pitchFamily="34" charset="0"/>
            </a:endParaRPr>
          </a:p>
        </p:txBody>
      </p:sp>
      <p:sp>
        <p:nvSpPr>
          <p:cNvPr id="33798" name="Rectangle 3">
            <a:extLst>
              <a:ext uri="{FF2B5EF4-FFF2-40B4-BE49-F238E27FC236}">
                <a16:creationId xmlns:a16="http://schemas.microsoft.com/office/drawing/2014/main" id="{BAA1E9E8-7702-91C7-BCAA-E31166AA6BE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3799" name="Text Box 4">
            <a:extLst>
              <a:ext uri="{FF2B5EF4-FFF2-40B4-BE49-F238E27FC236}">
                <a16:creationId xmlns:a16="http://schemas.microsoft.com/office/drawing/2014/main" id="{1734C07F-0D4B-F000-B570-0FFBAEFDFB93}"/>
              </a:ext>
            </a:extLst>
          </p:cNvPr>
          <p:cNvSpPr txBox="1">
            <a:spLocks noChangeArrowheads="1"/>
          </p:cNvSpPr>
          <p:nvPr/>
        </p:nvSpPr>
        <p:spPr bwMode="auto">
          <a:xfrm>
            <a:off x="685800" y="43561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450"/>
              </a:spcBef>
              <a:buClrTx/>
              <a:buFontTx/>
              <a:buNone/>
            </a:pPr>
            <a:r>
              <a:rPr lang="en-US" altLang="en-US" sz="1200">
                <a:solidFill>
                  <a:srgbClr val="000000"/>
                </a:solidFill>
                <a:latin typeface="Times New Roman" panose="02020603050405020304" pitchFamily="18"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094F956D-E827-F5E2-DB76-9159E9473A0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cs typeface="Segoe UI" panose="020B0502040204020203" pitchFamily="34" charset="0"/>
              </a:rPr>
              <a:t> </a:t>
            </a:r>
            <a:fld id="{AE4A1E48-D8ED-4DE4-80EB-795AF0CB850F}" type="datetime1">
              <a:rPr lang="en-US" altLang="en-US" smtClean="0">
                <a:solidFill>
                  <a:srgbClr val="000000"/>
                </a:solidFill>
                <a:cs typeface="Segoe UI" panose="020B0502040204020203" pitchFamily="34" charset="0"/>
              </a:rPr>
              <a:pPr eaLnBrk="1" hangingPunct="1">
                <a:buClrTx/>
                <a:buFontTx/>
                <a:buNone/>
              </a:pPr>
              <a:t>24-Jul-25</a:t>
            </a:fld>
            <a:endParaRPr lang="en-US" altLang="en-US">
              <a:solidFill>
                <a:srgbClr val="000000"/>
              </a:solidFill>
              <a:cs typeface="Segoe UI" panose="020B0502040204020203" pitchFamily="34" charset="0"/>
            </a:endParaRPr>
          </a:p>
        </p:txBody>
      </p:sp>
      <p:sp>
        <p:nvSpPr>
          <p:cNvPr id="34819" name="Rectangle 9">
            <a:extLst>
              <a:ext uri="{FF2B5EF4-FFF2-40B4-BE49-F238E27FC236}">
                <a16:creationId xmlns:a16="http://schemas.microsoft.com/office/drawing/2014/main" id="{C828ADB0-C004-DFB5-461F-3C86530089A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AF9F403F-1743-4DD0-8E49-06072E77F566}" type="slidenum">
              <a:rPr lang="en-US" altLang="en-US">
                <a:solidFill>
                  <a:srgbClr val="000000"/>
                </a:solidFill>
              </a:rPr>
              <a:pPr eaLnBrk="1" hangingPunct="1">
                <a:buClrTx/>
                <a:buFontTx/>
                <a:buNone/>
              </a:pPr>
              <a:t>21</a:t>
            </a:fld>
            <a:endParaRPr lang="en-US" altLang="en-US">
              <a:solidFill>
                <a:srgbClr val="000000"/>
              </a:solidFill>
            </a:endParaRPr>
          </a:p>
        </p:txBody>
      </p:sp>
      <p:sp>
        <p:nvSpPr>
          <p:cNvPr id="34820" name="Text Box 1">
            <a:extLst>
              <a:ext uri="{FF2B5EF4-FFF2-40B4-BE49-F238E27FC236}">
                <a16:creationId xmlns:a16="http://schemas.microsoft.com/office/drawing/2014/main" id="{56BF57E9-45DC-912B-EC92-2BAA30B68549}"/>
              </a:ext>
            </a:extLst>
          </p:cNvPr>
          <p:cNvSpPr txBox="1">
            <a:spLocks noChangeArrowheads="1"/>
          </p:cNvSpPr>
          <p:nvPr/>
        </p:nvSpPr>
        <p:spPr bwMode="auto">
          <a:xfrm>
            <a:off x="3884613" y="0"/>
            <a:ext cx="297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r>
              <a:rPr lang="en-US" altLang="en-US" sz="1200">
                <a:solidFill>
                  <a:srgbClr val="000000"/>
                </a:solidFill>
                <a:cs typeface="Segoe UI" panose="020B0502040204020203" pitchFamily="34" charset="0"/>
              </a:rPr>
              <a:t> </a:t>
            </a:r>
            <a:fld id="{1A528EB3-6DFE-4A96-B4AA-31A55E5F761C}" type="datetime1">
              <a:rPr lang="en-US" altLang="en-US" sz="1200">
                <a:solidFill>
                  <a:srgbClr val="000000"/>
                </a:solidFill>
                <a:cs typeface="Segoe UI" panose="020B0502040204020203" pitchFamily="34" charset="0"/>
              </a:rPr>
              <a:pPr algn="r" eaLnBrk="1" hangingPunct="1">
                <a:buClrTx/>
                <a:buFontTx/>
                <a:buNone/>
              </a:pPr>
              <a:t>24-Jul-25</a:t>
            </a:fld>
            <a:endParaRPr lang="en-US" altLang="en-US" sz="1200">
              <a:solidFill>
                <a:srgbClr val="000000"/>
              </a:solidFill>
              <a:cs typeface="Segoe UI" panose="020B0502040204020203" pitchFamily="34" charset="0"/>
            </a:endParaRPr>
          </a:p>
        </p:txBody>
      </p:sp>
      <p:sp>
        <p:nvSpPr>
          <p:cNvPr id="34821" name="Text Box 2">
            <a:extLst>
              <a:ext uri="{FF2B5EF4-FFF2-40B4-BE49-F238E27FC236}">
                <a16:creationId xmlns:a16="http://schemas.microsoft.com/office/drawing/2014/main" id="{5A98E30A-634F-FB47-6A12-EAF4007FE158}"/>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9E9EB510-3167-4B37-8940-3A99638BC686}" type="slidenum">
              <a:rPr lang="en-US" altLang="en-US" sz="1200">
                <a:solidFill>
                  <a:srgbClr val="000000"/>
                </a:solidFill>
                <a:cs typeface="Segoe UI" panose="020B0502040204020203" pitchFamily="34" charset="0"/>
              </a:rPr>
              <a:pPr algn="r" eaLnBrk="1" hangingPunct="1">
                <a:buClrTx/>
                <a:buFontTx/>
                <a:buNone/>
              </a:pPr>
              <a:t>21</a:t>
            </a:fld>
            <a:endParaRPr lang="en-US" altLang="en-US" sz="1200">
              <a:solidFill>
                <a:srgbClr val="000000"/>
              </a:solidFill>
              <a:cs typeface="Segoe UI" panose="020B0502040204020203" pitchFamily="34" charset="0"/>
            </a:endParaRPr>
          </a:p>
        </p:txBody>
      </p:sp>
      <p:sp>
        <p:nvSpPr>
          <p:cNvPr id="34822" name="Rectangle 3">
            <a:extLst>
              <a:ext uri="{FF2B5EF4-FFF2-40B4-BE49-F238E27FC236}">
                <a16:creationId xmlns:a16="http://schemas.microsoft.com/office/drawing/2014/main" id="{3775DE61-F651-29D6-803E-788191AF9FFF}"/>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4823" name="Text Box 4">
            <a:extLst>
              <a:ext uri="{FF2B5EF4-FFF2-40B4-BE49-F238E27FC236}">
                <a16:creationId xmlns:a16="http://schemas.microsoft.com/office/drawing/2014/main" id="{A8C86F4E-C672-3CAA-0CB1-8D4E51B72AA6}"/>
              </a:ext>
            </a:extLst>
          </p:cNvPr>
          <p:cNvSpPr txBox="1">
            <a:spLocks noChangeArrowheads="1"/>
          </p:cNvSpPr>
          <p:nvPr/>
        </p:nvSpPr>
        <p:spPr bwMode="auto">
          <a:xfrm>
            <a:off x="685800" y="43561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450"/>
              </a:spcBef>
              <a:buClrTx/>
              <a:buFontTx/>
              <a:buNone/>
            </a:pPr>
            <a:r>
              <a:rPr lang="en-US" altLang="en-US" sz="1200">
                <a:solidFill>
                  <a:srgbClr val="000000"/>
                </a:solidFill>
                <a:latin typeface="Times New Roman" panose="02020603050405020304" pitchFamily="18" charset="0"/>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5">
            <a:extLst>
              <a:ext uri="{FF2B5EF4-FFF2-40B4-BE49-F238E27FC236}">
                <a16:creationId xmlns:a16="http://schemas.microsoft.com/office/drawing/2014/main" id="{C47CDF00-475A-81CC-6567-B240373FE630}"/>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r>
              <a:rPr lang="en-US" altLang="en-US">
                <a:solidFill>
                  <a:srgbClr val="000000"/>
                </a:solidFill>
                <a:cs typeface="Segoe UI" panose="020B0502040204020203" pitchFamily="34" charset="0"/>
              </a:rPr>
              <a:t> </a:t>
            </a:r>
            <a:fld id="{5D12D7E2-948E-44D5-B540-FFED75B55B3D}" type="datetime1">
              <a:rPr lang="en-US" altLang="en-US" smtClean="0">
                <a:solidFill>
                  <a:srgbClr val="000000"/>
                </a:solidFill>
                <a:cs typeface="Segoe UI" panose="020B0502040204020203" pitchFamily="34" charset="0"/>
              </a:rPr>
              <a:pPr eaLnBrk="1" hangingPunct="1">
                <a:buClrTx/>
                <a:buFontTx/>
                <a:buNone/>
              </a:pPr>
              <a:t>24-Jul-25</a:t>
            </a:fld>
            <a:endParaRPr lang="en-US" altLang="en-US">
              <a:solidFill>
                <a:srgbClr val="000000"/>
              </a:solidFill>
              <a:cs typeface="Segoe UI" panose="020B0502040204020203" pitchFamily="34" charset="0"/>
            </a:endParaRPr>
          </a:p>
        </p:txBody>
      </p:sp>
      <p:sp>
        <p:nvSpPr>
          <p:cNvPr id="35843" name="Rectangle 9">
            <a:extLst>
              <a:ext uri="{FF2B5EF4-FFF2-40B4-BE49-F238E27FC236}">
                <a16:creationId xmlns:a16="http://schemas.microsoft.com/office/drawing/2014/main" id="{595CD36C-6FB6-34A5-4D4D-625DE711069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7DD79644-B668-4D77-9D60-8931A9836244}" type="slidenum">
              <a:rPr lang="en-US" altLang="en-US">
                <a:solidFill>
                  <a:srgbClr val="000000"/>
                </a:solidFill>
              </a:rPr>
              <a:pPr eaLnBrk="1" hangingPunct="1">
                <a:buClrTx/>
                <a:buFontTx/>
                <a:buNone/>
              </a:pPr>
              <a:t>22</a:t>
            </a:fld>
            <a:endParaRPr lang="en-US" altLang="en-US">
              <a:solidFill>
                <a:srgbClr val="000000"/>
              </a:solidFill>
            </a:endParaRPr>
          </a:p>
        </p:txBody>
      </p:sp>
      <p:sp>
        <p:nvSpPr>
          <p:cNvPr id="35844" name="Text Box 1">
            <a:extLst>
              <a:ext uri="{FF2B5EF4-FFF2-40B4-BE49-F238E27FC236}">
                <a16:creationId xmlns:a16="http://schemas.microsoft.com/office/drawing/2014/main" id="{37E130E9-B38E-2EF2-42AD-FC6DD33B70AF}"/>
              </a:ext>
            </a:extLst>
          </p:cNvPr>
          <p:cNvSpPr txBox="1">
            <a:spLocks noChangeArrowheads="1"/>
          </p:cNvSpPr>
          <p:nvPr/>
        </p:nvSpPr>
        <p:spPr bwMode="auto">
          <a:xfrm>
            <a:off x="3884613" y="0"/>
            <a:ext cx="297021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r>
              <a:rPr lang="en-US" altLang="en-US" sz="1200">
                <a:solidFill>
                  <a:srgbClr val="000000"/>
                </a:solidFill>
                <a:cs typeface="Segoe UI" panose="020B0502040204020203" pitchFamily="34" charset="0"/>
              </a:rPr>
              <a:t> </a:t>
            </a:r>
            <a:fld id="{78EB8F3E-9553-4B57-A4E5-A35A5749C7A3}" type="datetime1">
              <a:rPr lang="en-US" altLang="en-US" sz="1200">
                <a:solidFill>
                  <a:srgbClr val="000000"/>
                </a:solidFill>
                <a:cs typeface="Segoe UI" panose="020B0502040204020203" pitchFamily="34" charset="0"/>
              </a:rPr>
              <a:pPr algn="r" eaLnBrk="1" hangingPunct="1">
                <a:buClrTx/>
                <a:buFontTx/>
                <a:buNone/>
              </a:pPr>
              <a:t>24-Jul-25</a:t>
            </a:fld>
            <a:endParaRPr lang="en-US" altLang="en-US" sz="1200">
              <a:solidFill>
                <a:srgbClr val="000000"/>
              </a:solidFill>
              <a:cs typeface="Segoe UI" panose="020B0502040204020203" pitchFamily="34" charset="0"/>
            </a:endParaRPr>
          </a:p>
        </p:txBody>
      </p:sp>
      <p:sp>
        <p:nvSpPr>
          <p:cNvPr id="35845" name="Text Box 2">
            <a:extLst>
              <a:ext uri="{FF2B5EF4-FFF2-40B4-BE49-F238E27FC236}">
                <a16:creationId xmlns:a16="http://schemas.microsoft.com/office/drawing/2014/main" id="{5BA532D0-0089-7D8C-2B93-D09D210ABDA7}"/>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C09BBCD0-6804-4747-B700-5404E8527776}" type="slidenum">
              <a:rPr lang="en-US" altLang="en-US" sz="1200">
                <a:solidFill>
                  <a:srgbClr val="000000"/>
                </a:solidFill>
                <a:cs typeface="Segoe UI" panose="020B0502040204020203" pitchFamily="34" charset="0"/>
              </a:rPr>
              <a:pPr algn="r" eaLnBrk="1" hangingPunct="1">
                <a:buClrTx/>
                <a:buFontTx/>
                <a:buNone/>
              </a:pPr>
              <a:t>22</a:t>
            </a:fld>
            <a:endParaRPr lang="en-US" altLang="en-US" sz="1200">
              <a:solidFill>
                <a:srgbClr val="000000"/>
              </a:solidFill>
              <a:cs typeface="Segoe UI" panose="020B0502040204020203" pitchFamily="34" charset="0"/>
            </a:endParaRPr>
          </a:p>
        </p:txBody>
      </p:sp>
      <p:sp>
        <p:nvSpPr>
          <p:cNvPr id="35846" name="Rectangle 3">
            <a:extLst>
              <a:ext uri="{FF2B5EF4-FFF2-40B4-BE49-F238E27FC236}">
                <a16:creationId xmlns:a16="http://schemas.microsoft.com/office/drawing/2014/main" id="{C7764570-ABD3-1760-3D80-5063E678E031}"/>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35847" name="Text Box 4">
            <a:extLst>
              <a:ext uri="{FF2B5EF4-FFF2-40B4-BE49-F238E27FC236}">
                <a16:creationId xmlns:a16="http://schemas.microsoft.com/office/drawing/2014/main" id="{50C9FA89-C34E-4E1A-7605-1652247D826F}"/>
              </a:ext>
            </a:extLst>
          </p:cNvPr>
          <p:cNvSpPr txBox="1">
            <a:spLocks noChangeArrowheads="1"/>
          </p:cNvSpPr>
          <p:nvPr/>
        </p:nvSpPr>
        <p:spPr bwMode="auto">
          <a:xfrm>
            <a:off x="685800" y="43561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spcBef>
                <a:spcPts val="450"/>
              </a:spcBef>
              <a:buClrTx/>
              <a:buFontTx/>
              <a:buNone/>
            </a:pPr>
            <a:r>
              <a:rPr lang="en-US" altLang="en-US" sz="1200">
                <a:solidFill>
                  <a:srgbClr val="000000"/>
                </a:solidFill>
                <a:latin typeface="Times New Roman" panose="02020603050405020304" pitchFamily="18"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E5D74EE9-8A27-DA4F-AFCE-7FF1103B3345}"/>
              </a:ext>
            </a:extLst>
          </p:cNvPr>
          <p:cNvSpPr>
            <a:spLocks noGrp="1" noChangeArrowheads="1"/>
          </p:cNvSpPr>
          <p:nvPr>
            <p:ph type="sldNum" idx="10"/>
          </p:nvPr>
        </p:nvSpPr>
        <p:spPr>
          <a:ln/>
        </p:spPr>
        <p:txBody>
          <a:bodyPr/>
          <a:lstStyle>
            <a:lvl1pPr>
              <a:defRPr/>
            </a:lvl1pPr>
          </a:lstStyle>
          <a:p>
            <a:fld id="{114CB94F-48EF-48BF-A21A-A09E2D805606}" type="slidenum">
              <a:rPr lang="en-US" altLang="en-US"/>
              <a:pPr/>
              <a:t>‹#›</a:t>
            </a:fld>
            <a:endParaRPr lang="en-US" altLang="en-US"/>
          </a:p>
        </p:txBody>
      </p:sp>
    </p:spTree>
    <p:extLst>
      <p:ext uri="{BB962C8B-B14F-4D97-AF65-F5344CB8AC3E}">
        <p14:creationId xmlns:p14="http://schemas.microsoft.com/office/powerpoint/2010/main" val="422514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D47132CE-3CB0-B56E-18CD-20BAA8A9445C}"/>
              </a:ext>
            </a:extLst>
          </p:cNvPr>
          <p:cNvSpPr>
            <a:spLocks noGrp="1" noChangeArrowheads="1"/>
          </p:cNvSpPr>
          <p:nvPr>
            <p:ph type="sldNum" idx="10"/>
          </p:nvPr>
        </p:nvSpPr>
        <p:spPr>
          <a:ln/>
        </p:spPr>
        <p:txBody>
          <a:bodyPr/>
          <a:lstStyle>
            <a:lvl1pPr>
              <a:defRPr/>
            </a:lvl1pPr>
          </a:lstStyle>
          <a:p>
            <a:fld id="{6BEC41F9-3270-4C85-872A-37C5A2488A43}" type="slidenum">
              <a:rPr lang="en-US" altLang="en-US"/>
              <a:pPr/>
              <a:t>‹#›</a:t>
            </a:fld>
            <a:endParaRPr lang="en-US" altLang="en-US"/>
          </a:p>
        </p:txBody>
      </p:sp>
    </p:spTree>
    <p:extLst>
      <p:ext uri="{BB962C8B-B14F-4D97-AF65-F5344CB8AC3E}">
        <p14:creationId xmlns:p14="http://schemas.microsoft.com/office/powerpoint/2010/main" val="342092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704850"/>
            <a:ext cx="2055813" cy="56149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6625" cy="5614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3C525EC3-AD17-EA91-0A3E-77C693F61E12}"/>
              </a:ext>
            </a:extLst>
          </p:cNvPr>
          <p:cNvSpPr>
            <a:spLocks noGrp="1" noChangeArrowheads="1"/>
          </p:cNvSpPr>
          <p:nvPr>
            <p:ph type="sldNum" idx="10"/>
          </p:nvPr>
        </p:nvSpPr>
        <p:spPr>
          <a:ln/>
        </p:spPr>
        <p:txBody>
          <a:bodyPr/>
          <a:lstStyle>
            <a:lvl1pPr>
              <a:defRPr/>
            </a:lvl1pPr>
          </a:lstStyle>
          <a:p>
            <a:fld id="{5D4DBB77-8B4D-4ED2-83AF-EF4491C3B330}" type="slidenum">
              <a:rPr lang="en-US" altLang="en-US"/>
              <a:pPr/>
              <a:t>‹#›</a:t>
            </a:fld>
            <a:endParaRPr lang="en-US" altLang="en-US"/>
          </a:p>
        </p:txBody>
      </p:sp>
    </p:spTree>
    <p:extLst>
      <p:ext uri="{BB962C8B-B14F-4D97-AF65-F5344CB8AC3E}">
        <p14:creationId xmlns:p14="http://schemas.microsoft.com/office/powerpoint/2010/main" val="424607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a:extLst>
              <a:ext uri="{FF2B5EF4-FFF2-40B4-BE49-F238E27FC236}">
                <a16:creationId xmlns:a16="http://schemas.microsoft.com/office/drawing/2014/main" id="{E9E9C6E1-6ED4-E7A9-3B33-BE28E6D74132}"/>
              </a:ext>
            </a:extLst>
          </p:cNvPr>
          <p:cNvSpPr>
            <a:spLocks noGrp="1" noChangeArrowheads="1"/>
          </p:cNvSpPr>
          <p:nvPr>
            <p:ph type="dt" idx="10"/>
          </p:nvPr>
        </p:nvSpPr>
        <p:spPr>
          <a:ln/>
        </p:spPr>
        <p:txBody>
          <a:bodyPr/>
          <a:lstStyle>
            <a:lvl1pPr>
              <a:defRPr/>
            </a:lvl1pPr>
          </a:lstStyle>
          <a:p>
            <a:pPr>
              <a:defRPr/>
            </a:pPr>
            <a:fld id="{CC258233-4776-4741-825D-798F8A951C9F}" type="datetime1">
              <a:rPr lang="en-US"/>
              <a:pPr>
                <a:defRPr/>
              </a:pPr>
              <a:t>24-Jul-25</a:t>
            </a:fld>
            <a:endParaRPr lang="en-US"/>
          </a:p>
        </p:txBody>
      </p:sp>
      <p:sp>
        <p:nvSpPr>
          <p:cNvPr id="5" name="Rectangle 14">
            <a:extLst>
              <a:ext uri="{FF2B5EF4-FFF2-40B4-BE49-F238E27FC236}">
                <a16:creationId xmlns:a16="http://schemas.microsoft.com/office/drawing/2014/main" id="{680C47C3-3D3A-C28B-F6DD-0236C4214FE2}"/>
              </a:ext>
            </a:extLst>
          </p:cNvPr>
          <p:cNvSpPr>
            <a:spLocks noGrp="1" noChangeArrowheads="1"/>
          </p:cNvSpPr>
          <p:nvPr>
            <p:ph type="sldNum" idx="11"/>
          </p:nvPr>
        </p:nvSpPr>
        <p:spPr>
          <a:ln/>
        </p:spPr>
        <p:txBody>
          <a:bodyPr/>
          <a:lstStyle>
            <a:lvl1pPr>
              <a:defRPr/>
            </a:lvl1pPr>
          </a:lstStyle>
          <a:p>
            <a:fld id="{D5C9038B-8C27-4FF7-96E1-D369F71843AE}" type="slidenum">
              <a:rPr lang="en-US" altLang="en-US"/>
              <a:pPr/>
              <a:t>‹#›</a:t>
            </a:fld>
            <a:endParaRPr lang="en-US" altLang="en-US"/>
          </a:p>
        </p:txBody>
      </p:sp>
    </p:spTree>
    <p:extLst>
      <p:ext uri="{BB962C8B-B14F-4D97-AF65-F5344CB8AC3E}">
        <p14:creationId xmlns:p14="http://schemas.microsoft.com/office/powerpoint/2010/main" val="3683297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14A2883C-A72B-3C13-2244-6B233BDD9C2C}"/>
              </a:ext>
            </a:extLst>
          </p:cNvPr>
          <p:cNvSpPr>
            <a:spLocks noGrp="1" noChangeArrowheads="1"/>
          </p:cNvSpPr>
          <p:nvPr>
            <p:ph type="dt" idx="10"/>
          </p:nvPr>
        </p:nvSpPr>
        <p:spPr>
          <a:ln/>
        </p:spPr>
        <p:txBody>
          <a:bodyPr/>
          <a:lstStyle>
            <a:lvl1pPr>
              <a:defRPr/>
            </a:lvl1pPr>
          </a:lstStyle>
          <a:p>
            <a:pPr>
              <a:defRPr/>
            </a:pPr>
            <a:fld id="{04400F49-4421-4C30-BB5B-400654D00070}" type="datetime1">
              <a:rPr lang="en-US"/>
              <a:pPr>
                <a:defRPr/>
              </a:pPr>
              <a:t>24-Jul-25</a:t>
            </a:fld>
            <a:endParaRPr lang="en-US"/>
          </a:p>
        </p:txBody>
      </p:sp>
      <p:sp>
        <p:nvSpPr>
          <p:cNvPr id="5" name="Rectangle 14">
            <a:extLst>
              <a:ext uri="{FF2B5EF4-FFF2-40B4-BE49-F238E27FC236}">
                <a16:creationId xmlns:a16="http://schemas.microsoft.com/office/drawing/2014/main" id="{9FFA7FE7-ED86-8FCA-7EC7-0B2EE35F325D}"/>
              </a:ext>
            </a:extLst>
          </p:cNvPr>
          <p:cNvSpPr>
            <a:spLocks noGrp="1" noChangeArrowheads="1"/>
          </p:cNvSpPr>
          <p:nvPr>
            <p:ph type="sldNum" idx="11"/>
          </p:nvPr>
        </p:nvSpPr>
        <p:spPr>
          <a:ln/>
        </p:spPr>
        <p:txBody>
          <a:bodyPr/>
          <a:lstStyle>
            <a:lvl1pPr>
              <a:defRPr/>
            </a:lvl1pPr>
          </a:lstStyle>
          <a:p>
            <a:fld id="{0A83B01F-A36A-4343-8472-FC160C7E9099}" type="slidenum">
              <a:rPr lang="en-US" altLang="en-US"/>
              <a:pPr/>
              <a:t>‹#›</a:t>
            </a:fld>
            <a:endParaRPr lang="en-US" altLang="en-US"/>
          </a:p>
        </p:txBody>
      </p:sp>
    </p:spTree>
    <p:extLst>
      <p:ext uri="{BB962C8B-B14F-4D97-AF65-F5344CB8AC3E}">
        <p14:creationId xmlns:p14="http://schemas.microsoft.com/office/powerpoint/2010/main" val="346033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7CB522A1-260C-D9CD-02D2-3BBBCCCE989F}"/>
              </a:ext>
            </a:extLst>
          </p:cNvPr>
          <p:cNvSpPr>
            <a:spLocks noGrp="1" noChangeArrowheads="1"/>
          </p:cNvSpPr>
          <p:nvPr>
            <p:ph type="dt" idx="10"/>
          </p:nvPr>
        </p:nvSpPr>
        <p:spPr>
          <a:ln/>
        </p:spPr>
        <p:txBody>
          <a:bodyPr/>
          <a:lstStyle>
            <a:lvl1pPr>
              <a:defRPr/>
            </a:lvl1pPr>
          </a:lstStyle>
          <a:p>
            <a:pPr>
              <a:defRPr/>
            </a:pPr>
            <a:fld id="{E57CE51B-A5A2-4BEA-936C-52A180F1310E}" type="datetime1">
              <a:rPr lang="en-US"/>
              <a:pPr>
                <a:defRPr/>
              </a:pPr>
              <a:t>24-Jul-25</a:t>
            </a:fld>
            <a:endParaRPr lang="en-US"/>
          </a:p>
        </p:txBody>
      </p:sp>
      <p:sp>
        <p:nvSpPr>
          <p:cNvPr id="5" name="Rectangle 14">
            <a:extLst>
              <a:ext uri="{FF2B5EF4-FFF2-40B4-BE49-F238E27FC236}">
                <a16:creationId xmlns:a16="http://schemas.microsoft.com/office/drawing/2014/main" id="{03D76B9E-C1F7-824E-1137-D98245DD7D1E}"/>
              </a:ext>
            </a:extLst>
          </p:cNvPr>
          <p:cNvSpPr>
            <a:spLocks noGrp="1" noChangeArrowheads="1"/>
          </p:cNvSpPr>
          <p:nvPr>
            <p:ph type="sldNum" idx="11"/>
          </p:nvPr>
        </p:nvSpPr>
        <p:spPr>
          <a:ln/>
        </p:spPr>
        <p:txBody>
          <a:bodyPr/>
          <a:lstStyle>
            <a:lvl1pPr>
              <a:defRPr/>
            </a:lvl1pPr>
          </a:lstStyle>
          <a:p>
            <a:fld id="{362FCADC-3003-4945-8A73-980E692149AA}" type="slidenum">
              <a:rPr lang="en-US" altLang="en-US"/>
              <a:pPr/>
              <a:t>‹#›</a:t>
            </a:fld>
            <a:endParaRPr lang="en-US" altLang="en-US"/>
          </a:p>
        </p:txBody>
      </p:sp>
    </p:spTree>
    <p:extLst>
      <p:ext uri="{BB962C8B-B14F-4D97-AF65-F5344CB8AC3E}">
        <p14:creationId xmlns:p14="http://schemas.microsoft.com/office/powerpoint/2010/main" val="326755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54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35163"/>
            <a:ext cx="4037013"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E7EF848D-84D6-7786-65C8-4DBC5BA87E4E}"/>
              </a:ext>
            </a:extLst>
          </p:cNvPr>
          <p:cNvSpPr>
            <a:spLocks noGrp="1" noChangeArrowheads="1"/>
          </p:cNvSpPr>
          <p:nvPr>
            <p:ph type="dt" idx="10"/>
          </p:nvPr>
        </p:nvSpPr>
        <p:spPr>
          <a:ln/>
        </p:spPr>
        <p:txBody>
          <a:bodyPr/>
          <a:lstStyle>
            <a:lvl1pPr>
              <a:defRPr/>
            </a:lvl1pPr>
          </a:lstStyle>
          <a:p>
            <a:pPr>
              <a:defRPr/>
            </a:pPr>
            <a:fld id="{F612E5A2-A533-4B9E-808F-C37861660355}" type="datetime1">
              <a:rPr lang="en-US"/>
              <a:pPr>
                <a:defRPr/>
              </a:pPr>
              <a:t>24-Jul-25</a:t>
            </a:fld>
            <a:endParaRPr lang="en-US"/>
          </a:p>
        </p:txBody>
      </p:sp>
      <p:sp>
        <p:nvSpPr>
          <p:cNvPr id="6" name="Rectangle 14">
            <a:extLst>
              <a:ext uri="{FF2B5EF4-FFF2-40B4-BE49-F238E27FC236}">
                <a16:creationId xmlns:a16="http://schemas.microsoft.com/office/drawing/2014/main" id="{51D38375-F4D2-E73D-4634-797655D4D2F5}"/>
              </a:ext>
            </a:extLst>
          </p:cNvPr>
          <p:cNvSpPr>
            <a:spLocks noGrp="1" noChangeArrowheads="1"/>
          </p:cNvSpPr>
          <p:nvPr>
            <p:ph type="sldNum" idx="11"/>
          </p:nvPr>
        </p:nvSpPr>
        <p:spPr>
          <a:ln/>
        </p:spPr>
        <p:txBody>
          <a:bodyPr/>
          <a:lstStyle>
            <a:lvl1pPr>
              <a:defRPr/>
            </a:lvl1pPr>
          </a:lstStyle>
          <a:p>
            <a:fld id="{7FE6657F-71C5-4EFD-8C1A-B6843D058D0E}" type="slidenum">
              <a:rPr lang="en-US" altLang="en-US"/>
              <a:pPr/>
              <a:t>‹#›</a:t>
            </a:fld>
            <a:endParaRPr lang="en-US" altLang="en-US"/>
          </a:p>
        </p:txBody>
      </p:sp>
    </p:spTree>
    <p:extLst>
      <p:ext uri="{BB962C8B-B14F-4D97-AF65-F5344CB8AC3E}">
        <p14:creationId xmlns:p14="http://schemas.microsoft.com/office/powerpoint/2010/main" val="391937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108E9558-F04B-C786-D42B-51A8AE79418F}"/>
              </a:ext>
            </a:extLst>
          </p:cNvPr>
          <p:cNvSpPr>
            <a:spLocks noGrp="1" noChangeArrowheads="1"/>
          </p:cNvSpPr>
          <p:nvPr>
            <p:ph type="dt" idx="10"/>
          </p:nvPr>
        </p:nvSpPr>
        <p:spPr>
          <a:ln/>
        </p:spPr>
        <p:txBody>
          <a:bodyPr/>
          <a:lstStyle>
            <a:lvl1pPr>
              <a:defRPr/>
            </a:lvl1pPr>
          </a:lstStyle>
          <a:p>
            <a:pPr>
              <a:defRPr/>
            </a:pPr>
            <a:fld id="{C2ADECED-20DB-407C-95B6-5F7C550CA291}" type="datetime1">
              <a:rPr lang="en-US"/>
              <a:pPr>
                <a:defRPr/>
              </a:pPr>
              <a:t>24-Jul-25</a:t>
            </a:fld>
            <a:endParaRPr lang="en-US"/>
          </a:p>
        </p:txBody>
      </p:sp>
      <p:sp>
        <p:nvSpPr>
          <p:cNvPr id="8" name="Rectangle 14">
            <a:extLst>
              <a:ext uri="{FF2B5EF4-FFF2-40B4-BE49-F238E27FC236}">
                <a16:creationId xmlns:a16="http://schemas.microsoft.com/office/drawing/2014/main" id="{8535CA1C-9CCD-BF8C-A16D-83BEE59A3B33}"/>
              </a:ext>
            </a:extLst>
          </p:cNvPr>
          <p:cNvSpPr>
            <a:spLocks noGrp="1" noChangeArrowheads="1"/>
          </p:cNvSpPr>
          <p:nvPr>
            <p:ph type="sldNum" idx="11"/>
          </p:nvPr>
        </p:nvSpPr>
        <p:spPr>
          <a:ln/>
        </p:spPr>
        <p:txBody>
          <a:bodyPr/>
          <a:lstStyle>
            <a:lvl1pPr>
              <a:defRPr/>
            </a:lvl1pPr>
          </a:lstStyle>
          <a:p>
            <a:fld id="{2E6E8F84-C71C-4BF8-9241-7DE981914F10}" type="slidenum">
              <a:rPr lang="en-US" altLang="en-US"/>
              <a:pPr/>
              <a:t>‹#›</a:t>
            </a:fld>
            <a:endParaRPr lang="en-US" altLang="en-US"/>
          </a:p>
        </p:txBody>
      </p:sp>
    </p:spTree>
    <p:extLst>
      <p:ext uri="{BB962C8B-B14F-4D97-AF65-F5344CB8AC3E}">
        <p14:creationId xmlns:p14="http://schemas.microsoft.com/office/powerpoint/2010/main" val="1187815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0C58F231-D3CA-3F89-4188-6770B64F1FED}"/>
              </a:ext>
            </a:extLst>
          </p:cNvPr>
          <p:cNvSpPr>
            <a:spLocks noGrp="1" noChangeArrowheads="1"/>
          </p:cNvSpPr>
          <p:nvPr>
            <p:ph type="dt" idx="10"/>
          </p:nvPr>
        </p:nvSpPr>
        <p:spPr>
          <a:ln/>
        </p:spPr>
        <p:txBody>
          <a:bodyPr/>
          <a:lstStyle>
            <a:lvl1pPr>
              <a:defRPr/>
            </a:lvl1pPr>
          </a:lstStyle>
          <a:p>
            <a:pPr>
              <a:defRPr/>
            </a:pPr>
            <a:fld id="{B5F01C07-8FB2-4D73-A77B-3D84D2EF6BB3}" type="datetime1">
              <a:rPr lang="en-US"/>
              <a:pPr>
                <a:defRPr/>
              </a:pPr>
              <a:t>24-Jul-25</a:t>
            </a:fld>
            <a:endParaRPr lang="en-US"/>
          </a:p>
        </p:txBody>
      </p:sp>
      <p:sp>
        <p:nvSpPr>
          <p:cNvPr id="4" name="Rectangle 14">
            <a:extLst>
              <a:ext uri="{FF2B5EF4-FFF2-40B4-BE49-F238E27FC236}">
                <a16:creationId xmlns:a16="http://schemas.microsoft.com/office/drawing/2014/main" id="{0ED0CE73-A29F-2E31-572E-F62B743844B3}"/>
              </a:ext>
            </a:extLst>
          </p:cNvPr>
          <p:cNvSpPr>
            <a:spLocks noGrp="1" noChangeArrowheads="1"/>
          </p:cNvSpPr>
          <p:nvPr>
            <p:ph type="sldNum" idx="11"/>
          </p:nvPr>
        </p:nvSpPr>
        <p:spPr>
          <a:ln/>
        </p:spPr>
        <p:txBody>
          <a:bodyPr/>
          <a:lstStyle>
            <a:lvl1pPr>
              <a:defRPr/>
            </a:lvl1pPr>
          </a:lstStyle>
          <a:p>
            <a:fld id="{00F8A9E2-A2FF-4D43-BA41-0075D8CB80F2}" type="slidenum">
              <a:rPr lang="en-US" altLang="en-US"/>
              <a:pPr/>
              <a:t>‹#›</a:t>
            </a:fld>
            <a:endParaRPr lang="en-US" altLang="en-US"/>
          </a:p>
        </p:txBody>
      </p:sp>
    </p:spTree>
    <p:extLst>
      <p:ext uri="{BB962C8B-B14F-4D97-AF65-F5344CB8AC3E}">
        <p14:creationId xmlns:p14="http://schemas.microsoft.com/office/powerpoint/2010/main" val="2421780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C38EE1F7-540B-B147-9F2B-C4D1007577CD}"/>
              </a:ext>
            </a:extLst>
          </p:cNvPr>
          <p:cNvSpPr>
            <a:spLocks noGrp="1" noChangeArrowheads="1"/>
          </p:cNvSpPr>
          <p:nvPr>
            <p:ph type="dt" idx="10"/>
          </p:nvPr>
        </p:nvSpPr>
        <p:spPr>
          <a:ln/>
        </p:spPr>
        <p:txBody>
          <a:bodyPr/>
          <a:lstStyle>
            <a:lvl1pPr>
              <a:defRPr/>
            </a:lvl1pPr>
          </a:lstStyle>
          <a:p>
            <a:pPr>
              <a:defRPr/>
            </a:pPr>
            <a:fld id="{8EC6BF3A-0163-411E-824F-C0517447427D}" type="datetime1">
              <a:rPr lang="en-US"/>
              <a:pPr>
                <a:defRPr/>
              </a:pPr>
              <a:t>24-Jul-25</a:t>
            </a:fld>
            <a:endParaRPr lang="en-US"/>
          </a:p>
        </p:txBody>
      </p:sp>
      <p:sp>
        <p:nvSpPr>
          <p:cNvPr id="3" name="Rectangle 14">
            <a:extLst>
              <a:ext uri="{FF2B5EF4-FFF2-40B4-BE49-F238E27FC236}">
                <a16:creationId xmlns:a16="http://schemas.microsoft.com/office/drawing/2014/main" id="{3CD7CA88-DF1F-B390-39E1-DDA989054406}"/>
              </a:ext>
            </a:extLst>
          </p:cNvPr>
          <p:cNvSpPr>
            <a:spLocks noGrp="1" noChangeArrowheads="1"/>
          </p:cNvSpPr>
          <p:nvPr>
            <p:ph type="sldNum" idx="11"/>
          </p:nvPr>
        </p:nvSpPr>
        <p:spPr>
          <a:ln/>
        </p:spPr>
        <p:txBody>
          <a:bodyPr/>
          <a:lstStyle>
            <a:lvl1pPr>
              <a:defRPr/>
            </a:lvl1pPr>
          </a:lstStyle>
          <a:p>
            <a:fld id="{D5C9F451-E89D-4712-8E20-4010101A9A20}" type="slidenum">
              <a:rPr lang="en-US" altLang="en-US"/>
              <a:pPr/>
              <a:t>‹#›</a:t>
            </a:fld>
            <a:endParaRPr lang="en-US" altLang="en-US"/>
          </a:p>
        </p:txBody>
      </p:sp>
    </p:spTree>
    <p:extLst>
      <p:ext uri="{BB962C8B-B14F-4D97-AF65-F5344CB8AC3E}">
        <p14:creationId xmlns:p14="http://schemas.microsoft.com/office/powerpoint/2010/main" val="1846397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DD01837A-D4C4-9828-BD1E-C4F50FDFF090}"/>
              </a:ext>
            </a:extLst>
          </p:cNvPr>
          <p:cNvSpPr>
            <a:spLocks noGrp="1" noChangeArrowheads="1"/>
          </p:cNvSpPr>
          <p:nvPr>
            <p:ph type="dt" idx="10"/>
          </p:nvPr>
        </p:nvSpPr>
        <p:spPr>
          <a:ln/>
        </p:spPr>
        <p:txBody>
          <a:bodyPr/>
          <a:lstStyle>
            <a:lvl1pPr>
              <a:defRPr/>
            </a:lvl1pPr>
          </a:lstStyle>
          <a:p>
            <a:pPr>
              <a:defRPr/>
            </a:pPr>
            <a:fld id="{52855D7B-13A1-45EB-AD43-1046D1EDF7D5}" type="datetime1">
              <a:rPr lang="en-US"/>
              <a:pPr>
                <a:defRPr/>
              </a:pPr>
              <a:t>24-Jul-25</a:t>
            </a:fld>
            <a:endParaRPr lang="en-US"/>
          </a:p>
        </p:txBody>
      </p:sp>
      <p:sp>
        <p:nvSpPr>
          <p:cNvPr id="6" name="Rectangle 14">
            <a:extLst>
              <a:ext uri="{FF2B5EF4-FFF2-40B4-BE49-F238E27FC236}">
                <a16:creationId xmlns:a16="http://schemas.microsoft.com/office/drawing/2014/main" id="{8C571421-0A5C-9159-08F5-8D1C4B808734}"/>
              </a:ext>
            </a:extLst>
          </p:cNvPr>
          <p:cNvSpPr>
            <a:spLocks noGrp="1" noChangeArrowheads="1"/>
          </p:cNvSpPr>
          <p:nvPr>
            <p:ph type="sldNum" idx="11"/>
          </p:nvPr>
        </p:nvSpPr>
        <p:spPr>
          <a:ln/>
        </p:spPr>
        <p:txBody>
          <a:bodyPr/>
          <a:lstStyle>
            <a:lvl1pPr>
              <a:defRPr/>
            </a:lvl1pPr>
          </a:lstStyle>
          <a:p>
            <a:fld id="{36D44B49-3780-444A-8302-94D12C7B434E}" type="slidenum">
              <a:rPr lang="en-US" altLang="en-US"/>
              <a:pPr/>
              <a:t>‹#›</a:t>
            </a:fld>
            <a:endParaRPr lang="en-US" altLang="en-US"/>
          </a:p>
        </p:txBody>
      </p:sp>
    </p:spTree>
    <p:extLst>
      <p:ext uri="{BB962C8B-B14F-4D97-AF65-F5344CB8AC3E}">
        <p14:creationId xmlns:p14="http://schemas.microsoft.com/office/powerpoint/2010/main" val="3968155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7F442AF-8DA4-63A8-34A3-DC75F1166372}"/>
              </a:ext>
            </a:extLst>
          </p:cNvPr>
          <p:cNvSpPr>
            <a:spLocks noGrp="1" noChangeArrowheads="1"/>
          </p:cNvSpPr>
          <p:nvPr>
            <p:ph type="sldNum" idx="10"/>
          </p:nvPr>
        </p:nvSpPr>
        <p:spPr>
          <a:ln/>
        </p:spPr>
        <p:txBody>
          <a:bodyPr/>
          <a:lstStyle>
            <a:lvl1pPr>
              <a:defRPr/>
            </a:lvl1pPr>
          </a:lstStyle>
          <a:p>
            <a:fld id="{940CF826-A165-45F3-966D-3926937A2EB2}" type="slidenum">
              <a:rPr lang="en-US" altLang="en-US"/>
              <a:pPr/>
              <a:t>‹#›</a:t>
            </a:fld>
            <a:endParaRPr lang="en-US" altLang="en-US"/>
          </a:p>
        </p:txBody>
      </p:sp>
    </p:spTree>
    <p:extLst>
      <p:ext uri="{BB962C8B-B14F-4D97-AF65-F5344CB8AC3E}">
        <p14:creationId xmlns:p14="http://schemas.microsoft.com/office/powerpoint/2010/main" val="3882658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162B5486-C684-F545-A436-D1101E12BAAD}"/>
              </a:ext>
            </a:extLst>
          </p:cNvPr>
          <p:cNvSpPr>
            <a:spLocks noGrp="1" noChangeArrowheads="1"/>
          </p:cNvSpPr>
          <p:nvPr>
            <p:ph type="dt" idx="10"/>
          </p:nvPr>
        </p:nvSpPr>
        <p:spPr>
          <a:ln/>
        </p:spPr>
        <p:txBody>
          <a:bodyPr/>
          <a:lstStyle>
            <a:lvl1pPr>
              <a:defRPr/>
            </a:lvl1pPr>
          </a:lstStyle>
          <a:p>
            <a:pPr>
              <a:defRPr/>
            </a:pPr>
            <a:fld id="{7B3C3591-1414-46F5-AE07-C4600BC6028A}" type="datetime1">
              <a:rPr lang="en-US"/>
              <a:pPr>
                <a:defRPr/>
              </a:pPr>
              <a:t>24-Jul-25</a:t>
            </a:fld>
            <a:endParaRPr lang="en-US"/>
          </a:p>
        </p:txBody>
      </p:sp>
      <p:sp>
        <p:nvSpPr>
          <p:cNvPr id="6" name="Rectangle 14">
            <a:extLst>
              <a:ext uri="{FF2B5EF4-FFF2-40B4-BE49-F238E27FC236}">
                <a16:creationId xmlns:a16="http://schemas.microsoft.com/office/drawing/2014/main" id="{D823B286-2F1F-1602-AF99-0DA6496BE88E}"/>
              </a:ext>
            </a:extLst>
          </p:cNvPr>
          <p:cNvSpPr>
            <a:spLocks noGrp="1" noChangeArrowheads="1"/>
          </p:cNvSpPr>
          <p:nvPr>
            <p:ph type="sldNum" idx="11"/>
          </p:nvPr>
        </p:nvSpPr>
        <p:spPr>
          <a:ln/>
        </p:spPr>
        <p:txBody>
          <a:bodyPr/>
          <a:lstStyle>
            <a:lvl1pPr>
              <a:defRPr/>
            </a:lvl1pPr>
          </a:lstStyle>
          <a:p>
            <a:fld id="{1DFD330B-BA97-4AF8-9CFA-4818257A1F44}" type="slidenum">
              <a:rPr lang="en-US" altLang="en-US"/>
              <a:pPr/>
              <a:t>‹#›</a:t>
            </a:fld>
            <a:endParaRPr lang="en-US" altLang="en-US"/>
          </a:p>
        </p:txBody>
      </p:sp>
    </p:spTree>
    <p:extLst>
      <p:ext uri="{BB962C8B-B14F-4D97-AF65-F5344CB8AC3E}">
        <p14:creationId xmlns:p14="http://schemas.microsoft.com/office/powerpoint/2010/main" val="2241459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A3E11AA-8700-7A39-DEC9-2E650578CBDE}"/>
              </a:ext>
            </a:extLst>
          </p:cNvPr>
          <p:cNvSpPr>
            <a:spLocks noGrp="1" noChangeArrowheads="1"/>
          </p:cNvSpPr>
          <p:nvPr>
            <p:ph type="dt" idx="10"/>
          </p:nvPr>
        </p:nvSpPr>
        <p:spPr>
          <a:ln/>
        </p:spPr>
        <p:txBody>
          <a:bodyPr/>
          <a:lstStyle>
            <a:lvl1pPr>
              <a:defRPr/>
            </a:lvl1pPr>
          </a:lstStyle>
          <a:p>
            <a:pPr>
              <a:defRPr/>
            </a:pPr>
            <a:fld id="{D009BF95-6C04-497A-8BE7-69F815E4388A}" type="datetime1">
              <a:rPr lang="en-US"/>
              <a:pPr>
                <a:defRPr/>
              </a:pPr>
              <a:t>24-Jul-25</a:t>
            </a:fld>
            <a:endParaRPr lang="en-US"/>
          </a:p>
        </p:txBody>
      </p:sp>
      <p:sp>
        <p:nvSpPr>
          <p:cNvPr id="5" name="Rectangle 14">
            <a:extLst>
              <a:ext uri="{FF2B5EF4-FFF2-40B4-BE49-F238E27FC236}">
                <a16:creationId xmlns:a16="http://schemas.microsoft.com/office/drawing/2014/main" id="{C48B74DF-0C56-493A-1084-B376F03B1630}"/>
              </a:ext>
            </a:extLst>
          </p:cNvPr>
          <p:cNvSpPr>
            <a:spLocks noGrp="1" noChangeArrowheads="1"/>
          </p:cNvSpPr>
          <p:nvPr>
            <p:ph type="sldNum" idx="11"/>
          </p:nvPr>
        </p:nvSpPr>
        <p:spPr>
          <a:ln/>
        </p:spPr>
        <p:txBody>
          <a:bodyPr/>
          <a:lstStyle>
            <a:lvl1pPr>
              <a:defRPr/>
            </a:lvl1pPr>
          </a:lstStyle>
          <a:p>
            <a:fld id="{F2863C67-15F2-46D2-89AC-E1FBC57B9BA6}" type="slidenum">
              <a:rPr lang="en-US" altLang="en-US"/>
              <a:pPr/>
              <a:t>‹#›</a:t>
            </a:fld>
            <a:endParaRPr lang="en-US" altLang="en-US"/>
          </a:p>
        </p:txBody>
      </p:sp>
    </p:spTree>
    <p:extLst>
      <p:ext uri="{BB962C8B-B14F-4D97-AF65-F5344CB8AC3E}">
        <p14:creationId xmlns:p14="http://schemas.microsoft.com/office/powerpoint/2010/main" val="435215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704850"/>
            <a:ext cx="2055813" cy="56149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6625" cy="5614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401C5E3-F5DB-79F2-7F0D-9FE4D354F28A}"/>
              </a:ext>
            </a:extLst>
          </p:cNvPr>
          <p:cNvSpPr>
            <a:spLocks noGrp="1" noChangeArrowheads="1"/>
          </p:cNvSpPr>
          <p:nvPr>
            <p:ph type="dt" idx="10"/>
          </p:nvPr>
        </p:nvSpPr>
        <p:spPr>
          <a:ln/>
        </p:spPr>
        <p:txBody>
          <a:bodyPr/>
          <a:lstStyle>
            <a:lvl1pPr>
              <a:defRPr/>
            </a:lvl1pPr>
          </a:lstStyle>
          <a:p>
            <a:pPr>
              <a:defRPr/>
            </a:pPr>
            <a:fld id="{39865B41-DBEB-42BB-A445-C86D3F27D7E2}" type="datetime1">
              <a:rPr lang="en-US"/>
              <a:pPr>
                <a:defRPr/>
              </a:pPr>
              <a:t>24-Jul-25</a:t>
            </a:fld>
            <a:endParaRPr lang="en-US"/>
          </a:p>
        </p:txBody>
      </p:sp>
      <p:sp>
        <p:nvSpPr>
          <p:cNvPr id="5" name="Rectangle 14">
            <a:extLst>
              <a:ext uri="{FF2B5EF4-FFF2-40B4-BE49-F238E27FC236}">
                <a16:creationId xmlns:a16="http://schemas.microsoft.com/office/drawing/2014/main" id="{DA9DCE58-9843-B7AD-A2D9-52355CF4D0DC}"/>
              </a:ext>
            </a:extLst>
          </p:cNvPr>
          <p:cNvSpPr>
            <a:spLocks noGrp="1" noChangeArrowheads="1"/>
          </p:cNvSpPr>
          <p:nvPr>
            <p:ph type="sldNum" idx="11"/>
          </p:nvPr>
        </p:nvSpPr>
        <p:spPr>
          <a:ln/>
        </p:spPr>
        <p:txBody>
          <a:bodyPr/>
          <a:lstStyle>
            <a:lvl1pPr>
              <a:defRPr/>
            </a:lvl1pPr>
          </a:lstStyle>
          <a:p>
            <a:fld id="{CF16DDE8-6960-42E6-ADB4-1D2B43C864F0}" type="slidenum">
              <a:rPr lang="en-US" altLang="en-US"/>
              <a:pPr/>
              <a:t>‹#›</a:t>
            </a:fld>
            <a:endParaRPr lang="en-US" altLang="en-US"/>
          </a:p>
        </p:txBody>
      </p:sp>
    </p:spTree>
    <p:extLst>
      <p:ext uri="{BB962C8B-B14F-4D97-AF65-F5344CB8AC3E}">
        <p14:creationId xmlns:p14="http://schemas.microsoft.com/office/powerpoint/2010/main" val="3986661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a:extLst>
              <a:ext uri="{FF2B5EF4-FFF2-40B4-BE49-F238E27FC236}">
                <a16:creationId xmlns:a16="http://schemas.microsoft.com/office/drawing/2014/main" id="{11FDB54E-51A5-00A8-3275-17F613016732}"/>
              </a:ext>
            </a:extLst>
          </p:cNvPr>
          <p:cNvSpPr>
            <a:spLocks noGrp="1" noChangeArrowheads="1"/>
          </p:cNvSpPr>
          <p:nvPr>
            <p:ph type="dt" idx="10"/>
          </p:nvPr>
        </p:nvSpPr>
        <p:spPr>
          <a:ln/>
        </p:spPr>
        <p:txBody>
          <a:bodyPr/>
          <a:lstStyle>
            <a:lvl1pPr>
              <a:defRPr/>
            </a:lvl1pPr>
          </a:lstStyle>
          <a:p>
            <a:pPr>
              <a:defRPr/>
            </a:pPr>
            <a:fld id="{089FDEFD-29BA-453B-ACBF-EB58C7372309}" type="datetime1">
              <a:rPr lang="en-US"/>
              <a:pPr>
                <a:defRPr/>
              </a:pPr>
              <a:t>24-Jul-25</a:t>
            </a:fld>
            <a:endParaRPr lang="en-US"/>
          </a:p>
        </p:txBody>
      </p:sp>
      <p:sp>
        <p:nvSpPr>
          <p:cNvPr id="5" name="Rectangle 14">
            <a:extLst>
              <a:ext uri="{FF2B5EF4-FFF2-40B4-BE49-F238E27FC236}">
                <a16:creationId xmlns:a16="http://schemas.microsoft.com/office/drawing/2014/main" id="{1ECB4EC6-C0E1-3FC0-B34D-AD626FE3B1BA}"/>
              </a:ext>
            </a:extLst>
          </p:cNvPr>
          <p:cNvSpPr>
            <a:spLocks noGrp="1" noChangeArrowheads="1"/>
          </p:cNvSpPr>
          <p:nvPr>
            <p:ph type="sldNum" idx="11"/>
          </p:nvPr>
        </p:nvSpPr>
        <p:spPr>
          <a:ln/>
        </p:spPr>
        <p:txBody>
          <a:bodyPr/>
          <a:lstStyle>
            <a:lvl1pPr>
              <a:defRPr/>
            </a:lvl1pPr>
          </a:lstStyle>
          <a:p>
            <a:fld id="{F83FC10E-ACF0-4E49-9C20-C537572C1CF0}" type="slidenum">
              <a:rPr lang="en-US" altLang="en-US"/>
              <a:pPr/>
              <a:t>‹#›</a:t>
            </a:fld>
            <a:endParaRPr lang="en-US" altLang="en-US"/>
          </a:p>
        </p:txBody>
      </p:sp>
    </p:spTree>
    <p:extLst>
      <p:ext uri="{BB962C8B-B14F-4D97-AF65-F5344CB8AC3E}">
        <p14:creationId xmlns:p14="http://schemas.microsoft.com/office/powerpoint/2010/main" val="3931960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28978A2-151B-9964-F3CD-4FA398A6A373}"/>
              </a:ext>
            </a:extLst>
          </p:cNvPr>
          <p:cNvSpPr>
            <a:spLocks noGrp="1" noChangeArrowheads="1"/>
          </p:cNvSpPr>
          <p:nvPr>
            <p:ph type="dt" idx="10"/>
          </p:nvPr>
        </p:nvSpPr>
        <p:spPr>
          <a:ln/>
        </p:spPr>
        <p:txBody>
          <a:bodyPr/>
          <a:lstStyle>
            <a:lvl1pPr>
              <a:defRPr/>
            </a:lvl1pPr>
          </a:lstStyle>
          <a:p>
            <a:pPr>
              <a:defRPr/>
            </a:pPr>
            <a:fld id="{3ADB7358-0526-4640-A4F7-ACB2395153A5}" type="datetime1">
              <a:rPr lang="en-US"/>
              <a:pPr>
                <a:defRPr/>
              </a:pPr>
              <a:t>24-Jul-25</a:t>
            </a:fld>
            <a:endParaRPr lang="en-US"/>
          </a:p>
        </p:txBody>
      </p:sp>
      <p:sp>
        <p:nvSpPr>
          <p:cNvPr id="5" name="Rectangle 14">
            <a:extLst>
              <a:ext uri="{FF2B5EF4-FFF2-40B4-BE49-F238E27FC236}">
                <a16:creationId xmlns:a16="http://schemas.microsoft.com/office/drawing/2014/main" id="{435D3308-541A-B7C3-EA4D-DD632830A51B}"/>
              </a:ext>
            </a:extLst>
          </p:cNvPr>
          <p:cNvSpPr>
            <a:spLocks noGrp="1" noChangeArrowheads="1"/>
          </p:cNvSpPr>
          <p:nvPr>
            <p:ph type="sldNum" idx="11"/>
          </p:nvPr>
        </p:nvSpPr>
        <p:spPr>
          <a:ln/>
        </p:spPr>
        <p:txBody>
          <a:bodyPr/>
          <a:lstStyle>
            <a:lvl1pPr>
              <a:defRPr/>
            </a:lvl1pPr>
          </a:lstStyle>
          <a:p>
            <a:fld id="{15CF7702-5442-45A9-87A5-E0EF3644B62B}" type="slidenum">
              <a:rPr lang="en-US" altLang="en-US"/>
              <a:pPr/>
              <a:t>‹#›</a:t>
            </a:fld>
            <a:endParaRPr lang="en-US" altLang="en-US"/>
          </a:p>
        </p:txBody>
      </p:sp>
    </p:spTree>
    <p:extLst>
      <p:ext uri="{BB962C8B-B14F-4D97-AF65-F5344CB8AC3E}">
        <p14:creationId xmlns:p14="http://schemas.microsoft.com/office/powerpoint/2010/main" val="62847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E0932762-2F5D-F109-EAA3-9F6FEB0A0B76}"/>
              </a:ext>
            </a:extLst>
          </p:cNvPr>
          <p:cNvSpPr>
            <a:spLocks noGrp="1" noChangeArrowheads="1"/>
          </p:cNvSpPr>
          <p:nvPr>
            <p:ph type="dt" idx="10"/>
          </p:nvPr>
        </p:nvSpPr>
        <p:spPr>
          <a:ln/>
        </p:spPr>
        <p:txBody>
          <a:bodyPr/>
          <a:lstStyle>
            <a:lvl1pPr>
              <a:defRPr/>
            </a:lvl1pPr>
          </a:lstStyle>
          <a:p>
            <a:pPr>
              <a:defRPr/>
            </a:pPr>
            <a:fld id="{37EB0E23-9D9D-406F-AD26-6A0D962969CB}" type="datetime1">
              <a:rPr lang="en-US"/>
              <a:pPr>
                <a:defRPr/>
              </a:pPr>
              <a:t>24-Jul-25</a:t>
            </a:fld>
            <a:endParaRPr lang="en-US"/>
          </a:p>
        </p:txBody>
      </p:sp>
      <p:sp>
        <p:nvSpPr>
          <p:cNvPr id="5" name="Rectangle 14">
            <a:extLst>
              <a:ext uri="{FF2B5EF4-FFF2-40B4-BE49-F238E27FC236}">
                <a16:creationId xmlns:a16="http://schemas.microsoft.com/office/drawing/2014/main" id="{D05EEB80-249D-660E-8501-B9F3A3224793}"/>
              </a:ext>
            </a:extLst>
          </p:cNvPr>
          <p:cNvSpPr>
            <a:spLocks noGrp="1" noChangeArrowheads="1"/>
          </p:cNvSpPr>
          <p:nvPr>
            <p:ph type="sldNum" idx="11"/>
          </p:nvPr>
        </p:nvSpPr>
        <p:spPr>
          <a:ln/>
        </p:spPr>
        <p:txBody>
          <a:bodyPr/>
          <a:lstStyle>
            <a:lvl1pPr>
              <a:defRPr/>
            </a:lvl1pPr>
          </a:lstStyle>
          <a:p>
            <a:fld id="{4AD9E259-9447-42A2-A6C9-DBC62BC98028}" type="slidenum">
              <a:rPr lang="en-US" altLang="en-US"/>
              <a:pPr/>
              <a:t>‹#›</a:t>
            </a:fld>
            <a:endParaRPr lang="en-US" altLang="en-US"/>
          </a:p>
        </p:txBody>
      </p:sp>
    </p:spTree>
    <p:extLst>
      <p:ext uri="{BB962C8B-B14F-4D97-AF65-F5344CB8AC3E}">
        <p14:creationId xmlns:p14="http://schemas.microsoft.com/office/powerpoint/2010/main" val="2464233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54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35163"/>
            <a:ext cx="4037013"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B86C39E2-FC74-38AB-1BD9-6730E6A46779}"/>
              </a:ext>
            </a:extLst>
          </p:cNvPr>
          <p:cNvSpPr>
            <a:spLocks noGrp="1" noChangeArrowheads="1"/>
          </p:cNvSpPr>
          <p:nvPr>
            <p:ph type="dt" idx="10"/>
          </p:nvPr>
        </p:nvSpPr>
        <p:spPr>
          <a:ln/>
        </p:spPr>
        <p:txBody>
          <a:bodyPr/>
          <a:lstStyle>
            <a:lvl1pPr>
              <a:defRPr/>
            </a:lvl1pPr>
          </a:lstStyle>
          <a:p>
            <a:pPr>
              <a:defRPr/>
            </a:pPr>
            <a:fld id="{6B350742-7CA3-43DD-BE7F-9770110B8563}" type="datetime1">
              <a:rPr lang="en-US"/>
              <a:pPr>
                <a:defRPr/>
              </a:pPr>
              <a:t>24-Jul-25</a:t>
            </a:fld>
            <a:endParaRPr lang="en-US"/>
          </a:p>
        </p:txBody>
      </p:sp>
      <p:sp>
        <p:nvSpPr>
          <p:cNvPr id="6" name="Rectangle 14">
            <a:extLst>
              <a:ext uri="{FF2B5EF4-FFF2-40B4-BE49-F238E27FC236}">
                <a16:creationId xmlns:a16="http://schemas.microsoft.com/office/drawing/2014/main" id="{EACD3DA1-3896-D3F8-7B8B-E89C4467FF46}"/>
              </a:ext>
            </a:extLst>
          </p:cNvPr>
          <p:cNvSpPr>
            <a:spLocks noGrp="1" noChangeArrowheads="1"/>
          </p:cNvSpPr>
          <p:nvPr>
            <p:ph type="sldNum" idx="11"/>
          </p:nvPr>
        </p:nvSpPr>
        <p:spPr>
          <a:ln/>
        </p:spPr>
        <p:txBody>
          <a:bodyPr/>
          <a:lstStyle>
            <a:lvl1pPr>
              <a:defRPr/>
            </a:lvl1pPr>
          </a:lstStyle>
          <a:p>
            <a:fld id="{6CE921C3-982C-4980-915F-B3FB2644FCA0}" type="slidenum">
              <a:rPr lang="en-US" altLang="en-US"/>
              <a:pPr/>
              <a:t>‹#›</a:t>
            </a:fld>
            <a:endParaRPr lang="en-US" altLang="en-US"/>
          </a:p>
        </p:txBody>
      </p:sp>
    </p:spTree>
    <p:extLst>
      <p:ext uri="{BB962C8B-B14F-4D97-AF65-F5344CB8AC3E}">
        <p14:creationId xmlns:p14="http://schemas.microsoft.com/office/powerpoint/2010/main" val="4244783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3FC88051-DC7B-FF14-FEBD-FB1C1A8FB4A2}"/>
              </a:ext>
            </a:extLst>
          </p:cNvPr>
          <p:cNvSpPr>
            <a:spLocks noGrp="1" noChangeArrowheads="1"/>
          </p:cNvSpPr>
          <p:nvPr>
            <p:ph type="dt" idx="10"/>
          </p:nvPr>
        </p:nvSpPr>
        <p:spPr>
          <a:ln/>
        </p:spPr>
        <p:txBody>
          <a:bodyPr/>
          <a:lstStyle>
            <a:lvl1pPr>
              <a:defRPr/>
            </a:lvl1pPr>
          </a:lstStyle>
          <a:p>
            <a:pPr>
              <a:defRPr/>
            </a:pPr>
            <a:fld id="{575F1FE6-408E-427B-B894-31714E12AF67}" type="datetime1">
              <a:rPr lang="en-US"/>
              <a:pPr>
                <a:defRPr/>
              </a:pPr>
              <a:t>24-Jul-25</a:t>
            </a:fld>
            <a:endParaRPr lang="en-US"/>
          </a:p>
        </p:txBody>
      </p:sp>
      <p:sp>
        <p:nvSpPr>
          <p:cNvPr id="8" name="Rectangle 14">
            <a:extLst>
              <a:ext uri="{FF2B5EF4-FFF2-40B4-BE49-F238E27FC236}">
                <a16:creationId xmlns:a16="http://schemas.microsoft.com/office/drawing/2014/main" id="{D63AF989-7B80-6BF1-CC52-1919A2D01900}"/>
              </a:ext>
            </a:extLst>
          </p:cNvPr>
          <p:cNvSpPr>
            <a:spLocks noGrp="1" noChangeArrowheads="1"/>
          </p:cNvSpPr>
          <p:nvPr>
            <p:ph type="sldNum" idx="11"/>
          </p:nvPr>
        </p:nvSpPr>
        <p:spPr>
          <a:ln/>
        </p:spPr>
        <p:txBody>
          <a:bodyPr/>
          <a:lstStyle>
            <a:lvl1pPr>
              <a:defRPr/>
            </a:lvl1pPr>
          </a:lstStyle>
          <a:p>
            <a:fld id="{7DDB599E-17FC-4DEC-9D38-8DB756BED262}" type="slidenum">
              <a:rPr lang="en-US" altLang="en-US"/>
              <a:pPr/>
              <a:t>‹#›</a:t>
            </a:fld>
            <a:endParaRPr lang="en-US" altLang="en-US"/>
          </a:p>
        </p:txBody>
      </p:sp>
    </p:spTree>
    <p:extLst>
      <p:ext uri="{BB962C8B-B14F-4D97-AF65-F5344CB8AC3E}">
        <p14:creationId xmlns:p14="http://schemas.microsoft.com/office/powerpoint/2010/main" val="3281683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D83D6609-31DD-5884-9C5E-157C1852D597}"/>
              </a:ext>
            </a:extLst>
          </p:cNvPr>
          <p:cNvSpPr>
            <a:spLocks noGrp="1" noChangeArrowheads="1"/>
          </p:cNvSpPr>
          <p:nvPr>
            <p:ph type="dt" idx="10"/>
          </p:nvPr>
        </p:nvSpPr>
        <p:spPr>
          <a:ln/>
        </p:spPr>
        <p:txBody>
          <a:bodyPr/>
          <a:lstStyle>
            <a:lvl1pPr>
              <a:defRPr/>
            </a:lvl1pPr>
          </a:lstStyle>
          <a:p>
            <a:pPr>
              <a:defRPr/>
            </a:pPr>
            <a:fld id="{560A3918-3920-49CF-96B2-1CC52F63A720}" type="datetime1">
              <a:rPr lang="en-US"/>
              <a:pPr>
                <a:defRPr/>
              </a:pPr>
              <a:t>24-Jul-25</a:t>
            </a:fld>
            <a:endParaRPr lang="en-US"/>
          </a:p>
        </p:txBody>
      </p:sp>
      <p:sp>
        <p:nvSpPr>
          <p:cNvPr id="4" name="Rectangle 14">
            <a:extLst>
              <a:ext uri="{FF2B5EF4-FFF2-40B4-BE49-F238E27FC236}">
                <a16:creationId xmlns:a16="http://schemas.microsoft.com/office/drawing/2014/main" id="{0E5C8993-E9F1-263B-CF45-3549BBA4C682}"/>
              </a:ext>
            </a:extLst>
          </p:cNvPr>
          <p:cNvSpPr>
            <a:spLocks noGrp="1" noChangeArrowheads="1"/>
          </p:cNvSpPr>
          <p:nvPr>
            <p:ph type="sldNum" idx="11"/>
          </p:nvPr>
        </p:nvSpPr>
        <p:spPr>
          <a:ln/>
        </p:spPr>
        <p:txBody>
          <a:bodyPr/>
          <a:lstStyle>
            <a:lvl1pPr>
              <a:defRPr/>
            </a:lvl1pPr>
          </a:lstStyle>
          <a:p>
            <a:fld id="{18F29D53-E220-4ADA-92A9-E6BC1AFD4716}" type="slidenum">
              <a:rPr lang="en-US" altLang="en-US"/>
              <a:pPr/>
              <a:t>‹#›</a:t>
            </a:fld>
            <a:endParaRPr lang="en-US" altLang="en-US"/>
          </a:p>
        </p:txBody>
      </p:sp>
    </p:spTree>
    <p:extLst>
      <p:ext uri="{BB962C8B-B14F-4D97-AF65-F5344CB8AC3E}">
        <p14:creationId xmlns:p14="http://schemas.microsoft.com/office/powerpoint/2010/main" val="3515067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A7467799-F188-58FC-1256-B02912F3CC1E}"/>
              </a:ext>
            </a:extLst>
          </p:cNvPr>
          <p:cNvSpPr>
            <a:spLocks noGrp="1" noChangeArrowheads="1"/>
          </p:cNvSpPr>
          <p:nvPr>
            <p:ph type="dt" idx="10"/>
          </p:nvPr>
        </p:nvSpPr>
        <p:spPr>
          <a:ln/>
        </p:spPr>
        <p:txBody>
          <a:bodyPr/>
          <a:lstStyle>
            <a:lvl1pPr>
              <a:defRPr/>
            </a:lvl1pPr>
          </a:lstStyle>
          <a:p>
            <a:pPr>
              <a:defRPr/>
            </a:pPr>
            <a:fld id="{3FA569FE-ECF1-44BF-9E93-3048EB8F0616}" type="datetime1">
              <a:rPr lang="en-US"/>
              <a:pPr>
                <a:defRPr/>
              </a:pPr>
              <a:t>24-Jul-25</a:t>
            </a:fld>
            <a:endParaRPr lang="en-US"/>
          </a:p>
        </p:txBody>
      </p:sp>
      <p:sp>
        <p:nvSpPr>
          <p:cNvPr id="3" name="Rectangle 14">
            <a:extLst>
              <a:ext uri="{FF2B5EF4-FFF2-40B4-BE49-F238E27FC236}">
                <a16:creationId xmlns:a16="http://schemas.microsoft.com/office/drawing/2014/main" id="{B6842A6D-4464-3976-78BC-B4D9399AC208}"/>
              </a:ext>
            </a:extLst>
          </p:cNvPr>
          <p:cNvSpPr>
            <a:spLocks noGrp="1" noChangeArrowheads="1"/>
          </p:cNvSpPr>
          <p:nvPr>
            <p:ph type="sldNum" idx="11"/>
          </p:nvPr>
        </p:nvSpPr>
        <p:spPr>
          <a:ln/>
        </p:spPr>
        <p:txBody>
          <a:bodyPr/>
          <a:lstStyle>
            <a:lvl1pPr>
              <a:defRPr/>
            </a:lvl1pPr>
          </a:lstStyle>
          <a:p>
            <a:fld id="{8A81982E-A9F8-42CD-B42C-16960801E8CA}" type="slidenum">
              <a:rPr lang="en-US" altLang="en-US"/>
              <a:pPr/>
              <a:t>‹#›</a:t>
            </a:fld>
            <a:endParaRPr lang="en-US" altLang="en-US"/>
          </a:p>
        </p:txBody>
      </p:sp>
    </p:spTree>
    <p:extLst>
      <p:ext uri="{BB962C8B-B14F-4D97-AF65-F5344CB8AC3E}">
        <p14:creationId xmlns:p14="http://schemas.microsoft.com/office/powerpoint/2010/main" val="51831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58AFFFA1-825D-C77D-DCDC-A7C50E2FDABC}"/>
              </a:ext>
            </a:extLst>
          </p:cNvPr>
          <p:cNvSpPr>
            <a:spLocks noGrp="1" noChangeArrowheads="1"/>
          </p:cNvSpPr>
          <p:nvPr>
            <p:ph type="sldNum" idx="10"/>
          </p:nvPr>
        </p:nvSpPr>
        <p:spPr>
          <a:ln/>
        </p:spPr>
        <p:txBody>
          <a:bodyPr/>
          <a:lstStyle>
            <a:lvl1pPr>
              <a:defRPr/>
            </a:lvl1pPr>
          </a:lstStyle>
          <a:p>
            <a:fld id="{BF2A6ACD-061F-45AD-AF6C-38A0EAD60739}" type="slidenum">
              <a:rPr lang="en-US" altLang="en-US"/>
              <a:pPr/>
              <a:t>‹#›</a:t>
            </a:fld>
            <a:endParaRPr lang="en-US" altLang="en-US"/>
          </a:p>
        </p:txBody>
      </p:sp>
    </p:spTree>
    <p:extLst>
      <p:ext uri="{BB962C8B-B14F-4D97-AF65-F5344CB8AC3E}">
        <p14:creationId xmlns:p14="http://schemas.microsoft.com/office/powerpoint/2010/main" val="1903778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E2A3CF1D-B9B0-E456-B88F-E797D3B93FDD}"/>
              </a:ext>
            </a:extLst>
          </p:cNvPr>
          <p:cNvSpPr>
            <a:spLocks noGrp="1" noChangeArrowheads="1"/>
          </p:cNvSpPr>
          <p:nvPr>
            <p:ph type="dt" idx="10"/>
          </p:nvPr>
        </p:nvSpPr>
        <p:spPr>
          <a:ln/>
        </p:spPr>
        <p:txBody>
          <a:bodyPr/>
          <a:lstStyle>
            <a:lvl1pPr>
              <a:defRPr/>
            </a:lvl1pPr>
          </a:lstStyle>
          <a:p>
            <a:pPr>
              <a:defRPr/>
            </a:pPr>
            <a:fld id="{4EEA431A-6872-4E07-8E55-FF5F5B9907E1}" type="datetime1">
              <a:rPr lang="en-US"/>
              <a:pPr>
                <a:defRPr/>
              </a:pPr>
              <a:t>24-Jul-25</a:t>
            </a:fld>
            <a:endParaRPr lang="en-US"/>
          </a:p>
        </p:txBody>
      </p:sp>
      <p:sp>
        <p:nvSpPr>
          <p:cNvPr id="6" name="Rectangle 14">
            <a:extLst>
              <a:ext uri="{FF2B5EF4-FFF2-40B4-BE49-F238E27FC236}">
                <a16:creationId xmlns:a16="http://schemas.microsoft.com/office/drawing/2014/main" id="{EE648243-8B78-8D19-01D8-19F62A7C493B}"/>
              </a:ext>
            </a:extLst>
          </p:cNvPr>
          <p:cNvSpPr>
            <a:spLocks noGrp="1" noChangeArrowheads="1"/>
          </p:cNvSpPr>
          <p:nvPr>
            <p:ph type="sldNum" idx="11"/>
          </p:nvPr>
        </p:nvSpPr>
        <p:spPr>
          <a:ln/>
        </p:spPr>
        <p:txBody>
          <a:bodyPr/>
          <a:lstStyle>
            <a:lvl1pPr>
              <a:defRPr/>
            </a:lvl1pPr>
          </a:lstStyle>
          <a:p>
            <a:fld id="{407B6409-FA9D-4ECE-9CEB-16C12BB2ED50}" type="slidenum">
              <a:rPr lang="en-US" altLang="en-US"/>
              <a:pPr/>
              <a:t>‹#›</a:t>
            </a:fld>
            <a:endParaRPr lang="en-US" altLang="en-US"/>
          </a:p>
        </p:txBody>
      </p:sp>
    </p:spTree>
    <p:extLst>
      <p:ext uri="{BB962C8B-B14F-4D97-AF65-F5344CB8AC3E}">
        <p14:creationId xmlns:p14="http://schemas.microsoft.com/office/powerpoint/2010/main" val="557941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6AD15EDD-887B-9A5C-92C5-077F5B3F3CFC}"/>
              </a:ext>
            </a:extLst>
          </p:cNvPr>
          <p:cNvSpPr>
            <a:spLocks noGrp="1" noChangeArrowheads="1"/>
          </p:cNvSpPr>
          <p:nvPr>
            <p:ph type="dt" idx="10"/>
          </p:nvPr>
        </p:nvSpPr>
        <p:spPr>
          <a:ln/>
        </p:spPr>
        <p:txBody>
          <a:bodyPr/>
          <a:lstStyle>
            <a:lvl1pPr>
              <a:defRPr/>
            </a:lvl1pPr>
          </a:lstStyle>
          <a:p>
            <a:pPr>
              <a:defRPr/>
            </a:pPr>
            <a:fld id="{CF891940-317E-4197-B70E-169543B521A3}" type="datetime1">
              <a:rPr lang="en-US"/>
              <a:pPr>
                <a:defRPr/>
              </a:pPr>
              <a:t>24-Jul-25</a:t>
            </a:fld>
            <a:endParaRPr lang="en-US"/>
          </a:p>
        </p:txBody>
      </p:sp>
      <p:sp>
        <p:nvSpPr>
          <p:cNvPr id="6" name="Rectangle 14">
            <a:extLst>
              <a:ext uri="{FF2B5EF4-FFF2-40B4-BE49-F238E27FC236}">
                <a16:creationId xmlns:a16="http://schemas.microsoft.com/office/drawing/2014/main" id="{70CCB389-3C22-EC90-60C7-320782A791B2}"/>
              </a:ext>
            </a:extLst>
          </p:cNvPr>
          <p:cNvSpPr>
            <a:spLocks noGrp="1" noChangeArrowheads="1"/>
          </p:cNvSpPr>
          <p:nvPr>
            <p:ph type="sldNum" idx="11"/>
          </p:nvPr>
        </p:nvSpPr>
        <p:spPr>
          <a:ln/>
        </p:spPr>
        <p:txBody>
          <a:bodyPr/>
          <a:lstStyle>
            <a:lvl1pPr>
              <a:defRPr/>
            </a:lvl1pPr>
          </a:lstStyle>
          <a:p>
            <a:fld id="{7CD9328C-9645-4947-8934-4769867CFCEF}" type="slidenum">
              <a:rPr lang="en-US" altLang="en-US"/>
              <a:pPr/>
              <a:t>‹#›</a:t>
            </a:fld>
            <a:endParaRPr lang="en-US" altLang="en-US"/>
          </a:p>
        </p:txBody>
      </p:sp>
    </p:spTree>
    <p:extLst>
      <p:ext uri="{BB962C8B-B14F-4D97-AF65-F5344CB8AC3E}">
        <p14:creationId xmlns:p14="http://schemas.microsoft.com/office/powerpoint/2010/main" val="87958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31DD1298-78AD-18DB-77BD-00C92B7D22EC}"/>
              </a:ext>
            </a:extLst>
          </p:cNvPr>
          <p:cNvSpPr>
            <a:spLocks noGrp="1" noChangeArrowheads="1"/>
          </p:cNvSpPr>
          <p:nvPr>
            <p:ph type="dt" idx="10"/>
          </p:nvPr>
        </p:nvSpPr>
        <p:spPr>
          <a:ln/>
        </p:spPr>
        <p:txBody>
          <a:bodyPr/>
          <a:lstStyle>
            <a:lvl1pPr>
              <a:defRPr/>
            </a:lvl1pPr>
          </a:lstStyle>
          <a:p>
            <a:pPr>
              <a:defRPr/>
            </a:pPr>
            <a:fld id="{EE47228E-BE24-4879-8CCE-08279D6ABF04}" type="datetime1">
              <a:rPr lang="en-US"/>
              <a:pPr>
                <a:defRPr/>
              </a:pPr>
              <a:t>24-Jul-25</a:t>
            </a:fld>
            <a:endParaRPr lang="en-US"/>
          </a:p>
        </p:txBody>
      </p:sp>
      <p:sp>
        <p:nvSpPr>
          <p:cNvPr id="5" name="Rectangle 14">
            <a:extLst>
              <a:ext uri="{FF2B5EF4-FFF2-40B4-BE49-F238E27FC236}">
                <a16:creationId xmlns:a16="http://schemas.microsoft.com/office/drawing/2014/main" id="{E113B4B2-B796-7B10-69D3-D9B668FC4AFF}"/>
              </a:ext>
            </a:extLst>
          </p:cNvPr>
          <p:cNvSpPr>
            <a:spLocks noGrp="1" noChangeArrowheads="1"/>
          </p:cNvSpPr>
          <p:nvPr>
            <p:ph type="sldNum" idx="11"/>
          </p:nvPr>
        </p:nvSpPr>
        <p:spPr>
          <a:ln/>
        </p:spPr>
        <p:txBody>
          <a:bodyPr/>
          <a:lstStyle>
            <a:lvl1pPr>
              <a:defRPr/>
            </a:lvl1pPr>
          </a:lstStyle>
          <a:p>
            <a:fld id="{CB4173D6-6360-4DA9-B7D8-098A0BE5146F}" type="slidenum">
              <a:rPr lang="en-US" altLang="en-US"/>
              <a:pPr/>
              <a:t>‹#›</a:t>
            </a:fld>
            <a:endParaRPr lang="en-US" altLang="en-US"/>
          </a:p>
        </p:txBody>
      </p:sp>
    </p:spTree>
    <p:extLst>
      <p:ext uri="{BB962C8B-B14F-4D97-AF65-F5344CB8AC3E}">
        <p14:creationId xmlns:p14="http://schemas.microsoft.com/office/powerpoint/2010/main" val="4150767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704850"/>
            <a:ext cx="2055813" cy="56149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6625" cy="5614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4CAAB33-0318-8D0C-B1DB-6E888AC360D7}"/>
              </a:ext>
            </a:extLst>
          </p:cNvPr>
          <p:cNvSpPr>
            <a:spLocks noGrp="1" noChangeArrowheads="1"/>
          </p:cNvSpPr>
          <p:nvPr>
            <p:ph type="dt" idx="10"/>
          </p:nvPr>
        </p:nvSpPr>
        <p:spPr>
          <a:ln/>
        </p:spPr>
        <p:txBody>
          <a:bodyPr/>
          <a:lstStyle>
            <a:lvl1pPr>
              <a:defRPr/>
            </a:lvl1pPr>
          </a:lstStyle>
          <a:p>
            <a:pPr>
              <a:defRPr/>
            </a:pPr>
            <a:fld id="{FCFC5DF7-56CD-4E2C-B9E1-C9FD8C9B9B39}" type="datetime1">
              <a:rPr lang="en-US"/>
              <a:pPr>
                <a:defRPr/>
              </a:pPr>
              <a:t>24-Jul-25</a:t>
            </a:fld>
            <a:endParaRPr lang="en-US"/>
          </a:p>
        </p:txBody>
      </p:sp>
      <p:sp>
        <p:nvSpPr>
          <p:cNvPr id="5" name="Rectangle 14">
            <a:extLst>
              <a:ext uri="{FF2B5EF4-FFF2-40B4-BE49-F238E27FC236}">
                <a16:creationId xmlns:a16="http://schemas.microsoft.com/office/drawing/2014/main" id="{F0C93F2E-4C8B-D672-AFC4-C7A664DE8F75}"/>
              </a:ext>
            </a:extLst>
          </p:cNvPr>
          <p:cNvSpPr>
            <a:spLocks noGrp="1" noChangeArrowheads="1"/>
          </p:cNvSpPr>
          <p:nvPr>
            <p:ph type="sldNum" idx="11"/>
          </p:nvPr>
        </p:nvSpPr>
        <p:spPr>
          <a:ln/>
        </p:spPr>
        <p:txBody>
          <a:bodyPr/>
          <a:lstStyle>
            <a:lvl1pPr>
              <a:defRPr/>
            </a:lvl1pPr>
          </a:lstStyle>
          <a:p>
            <a:fld id="{F55DDE23-6673-4AFB-88D6-A807F4F5E293}" type="slidenum">
              <a:rPr lang="en-US" altLang="en-US"/>
              <a:pPr/>
              <a:t>‹#›</a:t>
            </a:fld>
            <a:endParaRPr lang="en-US" altLang="en-US"/>
          </a:p>
        </p:txBody>
      </p:sp>
    </p:spTree>
    <p:extLst>
      <p:ext uri="{BB962C8B-B14F-4D97-AF65-F5344CB8AC3E}">
        <p14:creationId xmlns:p14="http://schemas.microsoft.com/office/powerpoint/2010/main" val="3223720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6">
            <a:extLst>
              <a:ext uri="{FF2B5EF4-FFF2-40B4-BE49-F238E27FC236}">
                <a16:creationId xmlns:a16="http://schemas.microsoft.com/office/drawing/2014/main" id="{5A444A31-425B-25E6-23AD-F07E4BDC8C18}"/>
              </a:ext>
            </a:extLst>
          </p:cNvPr>
          <p:cNvSpPr>
            <a:spLocks noGrp="1" noChangeArrowheads="1"/>
          </p:cNvSpPr>
          <p:nvPr>
            <p:ph type="dt" idx="10"/>
          </p:nvPr>
        </p:nvSpPr>
        <p:spPr>
          <a:ln/>
        </p:spPr>
        <p:txBody>
          <a:bodyPr/>
          <a:lstStyle>
            <a:lvl1pPr>
              <a:defRPr/>
            </a:lvl1pPr>
          </a:lstStyle>
          <a:p>
            <a:pPr>
              <a:defRPr/>
            </a:pPr>
            <a:fld id="{502D70F2-960A-4474-92A6-E1EB0C603AAA}" type="datetime1">
              <a:rPr lang="en-US"/>
              <a:pPr>
                <a:defRPr/>
              </a:pPr>
              <a:t>24-Jul-25</a:t>
            </a:fld>
            <a:endParaRPr lang="en-US"/>
          </a:p>
        </p:txBody>
      </p:sp>
      <p:sp>
        <p:nvSpPr>
          <p:cNvPr id="5" name="Rectangle 18">
            <a:extLst>
              <a:ext uri="{FF2B5EF4-FFF2-40B4-BE49-F238E27FC236}">
                <a16:creationId xmlns:a16="http://schemas.microsoft.com/office/drawing/2014/main" id="{8740CFB7-E4FA-805E-5DEF-7B3B57B6B2DA}"/>
              </a:ext>
            </a:extLst>
          </p:cNvPr>
          <p:cNvSpPr>
            <a:spLocks noGrp="1" noChangeArrowheads="1"/>
          </p:cNvSpPr>
          <p:nvPr>
            <p:ph type="sldNum" idx="11"/>
          </p:nvPr>
        </p:nvSpPr>
        <p:spPr>
          <a:ln/>
        </p:spPr>
        <p:txBody>
          <a:bodyPr/>
          <a:lstStyle>
            <a:lvl1pPr>
              <a:defRPr/>
            </a:lvl1pPr>
          </a:lstStyle>
          <a:p>
            <a:fld id="{1D1F92B5-DF4D-480F-A9CF-AC82D33611D6}" type="slidenum">
              <a:rPr lang="en-US" altLang="en-US"/>
              <a:pPr/>
              <a:t>‹#›</a:t>
            </a:fld>
            <a:endParaRPr lang="en-US" altLang="en-US"/>
          </a:p>
        </p:txBody>
      </p:sp>
    </p:spTree>
    <p:extLst>
      <p:ext uri="{BB962C8B-B14F-4D97-AF65-F5344CB8AC3E}">
        <p14:creationId xmlns:p14="http://schemas.microsoft.com/office/powerpoint/2010/main" val="134827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a:extLst>
              <a:ext uri="{FF2B5EF4-FFF2-40B4-BE49-F238E27FC236}">
                <a16:creationId xmlns:a16="http://schemas.microsoft.com/office/drawing/2014/main" id="{83F6EA38-555B-C0FF-E00B-BA720372AEEA}"/>
              </a:ext>
            </a:extLst>
          </p:cNvPr>
          <p:cNvSpPr>
            <a:spLocks noGrp="1" noChangeArrowheads="1"/>
          </p:cNvSpPr>
          <p:nvPr>
            <p:ph type="dt" idx="10"/>
          </p:nvPr>
        </p:nvSpPr>
        <p:spPr>
          <a:ln/>
        </p:spPr>
        <p:txBody>
          <a:bodyPr/>
          <a:lstStyle>
            <a:lvl1pPr>
              <a:defRPr/>
            </a:lvl1pPr>
          </a:lstStyle>
          <a:p>
            <a:pPr>
              <a:defRPr/>
            </a:pPr>
            <a:fld id="{D3B11631-A261-485A-902A-A965DEE3839A}" type="datetime1">
              <a:rPr lang="en-US"/>
              <a:pPr>
                <a:defRPr/>
              </a:pPr>
              <a:t>24-Jul-25</a:t>
            </a:fld>
            <a:endParaRPr lang="en-US"/>
          </a:p>
        </p:txBody>
      </p:sp>
      <p:sp>
        <p:nvSpPr>
          <p:cNvPr id="5" name="Rectangle 18">
            <a:extLst>
              <a:ext uri="{FF2B5EF4-FFF2-40B4-BE49-F238E27FC236}">
                <a16:creationId xmlns:a16="http://schemas.microsoft.com/office/drawing/2014/main" id="{663FC6DB-8710-0FF1-6BB7-9169272433D9}"/>
              </a:ext>
            </a:extLst>
          </p:cNvPr>
          <p:cNvSpPr>
            <a:spLocks noGrp="1" noChangeArrowheads="1"/>
          </p:cNvSpPr>
          <p:nvPr>
            <p:ph type="sldNum" idx="11"/>
          </p:nvPr>
        </p:nvSpPr>
        <p:spPr>
          <a:ln/>
        </p:spPr>
        <p:txBody>
          <a:bodyPr/>
          <a:lstStyle>
            <a:lvl1pPr>
              <a:defRPr/>
            </a:lvl1pPr>
          </a:lstStyle>
          <a:p>
            <a:fld id="{1B5F1588-EE0E-49DB-AA4A-C85398629A49}" type="slidenum">
              <a:rPr lang="en-US" altLang="en-US"/>
              <a:pPr/>
              <a:t>‹#›</a:t>
            </a:fld>
            <a:endParaRPr lang="en-US" altLang="en-US"/>
          </a:p>
        </p:txBody>
      </p:sp>
    </p:spTree>
    <p:extLst>
      <p:ext uri="{BB962C8B-B14F-4D97-AF65-F5344CB8AC3E}">
        <p14:creationId xmlns:p14="http://schemas.microsoft.com/office/powerpoint/2010/main" val="4095693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6">
            <a:extLst>
              <a:ext uri="{FF2B5EF4-FFF2-40B4-BE49-F238E27FC236}">
                <a16:creationId xmlns:a16="http://schemas.microsoft.com/office/drawing/2014/main" id="{127611A1-C04E-717F-D7D5-FC7A51859D62}"/>
              </a:ext>
            </a:extLst>
          </p:cNvPr>
          <p:cNvSpPr>
            <a:spLocks noGrp="1" noChangeArrowheads="1"/>
          </p:cNvSpPr>
          <p:nvPr>
            <p:ph type="dt" idx="10"/>
          </p:nvPr>
        </p:nvSpPr>
        <p:spPr>
          <a:ln/>
        </p:spPr>
        <p:txBody>
          <a:bodyPr/>
          <a:lstStyle>
            <a:lvl1pPr>
              <a:defRPr/>
            </a:lvl1pPr>
          </a:lstStyle>
          <a:p>
            <a:pPr>
              <a:defRPr/>
            </a:pPr>
            <a:fld id="{362D945F-BEEE-4754-AC34-DF59F4DEC111}" type="datetime1">
              <a:rPr lang="en-US"/>
              <a:pPr>
                <a:defRPr/>
              </a:pPr>
              <a:t>24-Jul-25</a:t>
            </a:fld>
            <a:endParaRPr lang="en-US"/>
          </a:p>
        </p:txBody>
      </p:sp>
      <p:sp>
        <p:nvSpPr>
          <p:cNvPr id="5" name="Rectangle 18">
            <a:extLst>
              <a:ext uri="{FF2B5EF4-FFF2-40B4-BE49-F238E27FC236}">
                <a16:creationId xmlns:a16="http://schemas.microsoft.com/office/drawing/2014/main" id="{2B6F1AC3-DB37-EBB5-1E47-0979E2CB0370}"/>
              </a:ext>
            </a:extLst>
          </p:cNvPr>
          <p:cNvSpPr>
            <a:spLocks noGrp="1" noChangeArrowheads="1"/>
          </p:cNvSpPr>
          <p:nvPr>
            <p:ph type="sldNum" idx="11"/>
          </p:nvPr>
        </p:nvSpPr>
        <p:spPr>
          <a:ln/>
        </p:spPr>
        <p:txBody>
          <a:bodyPr/>
          <a:lstStyle>
            <a:lvl1pPr>
              <a:defRPr/>
            </a:lvl1pPr>
          </a:lstStyle>
          <a:p>
            <a:fld id="{0E10C109-CE73-4E65-AC63-3E08AD3C62A0}" type="slidenum">
              <a:rPr lang="en-US" altLang="en-US"/>
              <a:pPr/>
              <a:t>‹#›</a:t>
            </a:fld>
            <a:endParaRPr lang="en-US" altLang="en-US"/>
          </a:p>
        </p:txBody>
      </p:sp>
    </p:spTree>
    <p:extLst>
      <p:ext uri="{BB962C8B-B14F-4D97-AF65-F5344CB8AC3E}">
        <p14:creationId xmlns:p14="http://schemas.microsoft.com/office/powerpoint/2010/main" val="4017793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54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35163"/>
            <a:ext cx="4037013"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
            <a:extLst>
              <a:ext uri="{FF2B5EF4-FFF2-40B4-BE49-F238E27FC236}">
                <a16:creationId xmlns:a16="http://schemas.microsoft.com/office/drawing/2014/main" id="{72D9F65D-9BC9-5706-1484-5D7D9FE025BD}"/>
              </a:ext>
            </a:extLst>
          </p:cNvPr>
          <p:cNvSpPr>
            <a:spLocks noGrp="1" noChangeArrowheads="1"/>
          </p:cNvSpPr>
          <p:nvPr>
            <p:ph type="dt" idx="10"/>
          </p:nvPr>
        </p:nvSpPr>
        <p:spPr>
          <a:ln/>
        </p:spPr>
        <p:txBody>
          <a:bodyPr/>
          <a:lstStyle>
            <a:lvl1pPr>
              <a:defRPr/>
            </a:lvl1pPr>
          </a:lstStyle>
          <a:p>
            <a:pPr>
              <a:defRPr/>
            </a:pPr>
            <a:fld id="{0CFBCD90-09A0-43AF-87DF-1AD8ED9DFEC9}" type="datetime1">
              <a:rPr lang="en-US"/>
              <a:pPr>
                <a:defRPr/>
              </a:pPr>
              <a:t>24-Jul-25</a:t>
            </a:fld>
            <a:endParaRPr lang="en-US"/>
          </a:p>
        </p:txBody>
      </p:sp>
      <p:sp>
        <p:nvSpPr>
          <p:cNvPr id="6" name="Rectangle 18">
            <a:extLst>
              <a:ext uri="{FF2B5EF4-FFF2-40B4-BE49-F238E27FC236}">
                <a16:creationId xmlns:a16="http://schemas.microsoft.com/office/drawing/2014/main" id="{00EBA95C-1B35-02D5-6817-5C9A6410F087}"/>
              </a:ext>
            </a:extLst>
          </p:cNvPr>
          <p:cNvSpPr>
            <a:spLocks noGrp="1" noChangeArrowheads="1"/>
          </p:cNvSpPr>
          <p:nvPr>
            <p:ph type="sldNum" idx="11"/>
          </p:nvPr>
        </p:nvSpPr>
        <p:spPr>
          <a:ln/>
        </p:spPr>
        <p:txBody>
          <a:bodyPr/>
          <a:lstStyle>
            <a:lvl1pPr>
              <a:defRPr/>
            </a:lvl1pPr>
          </a:lstStyle>
          <a:p>
            <a:fld id="{33FE80A3-7ED6-48DF-9DFC-B5327ED63159}" type="slidenum">
              <a:rPr lang="en-US" altLang="en-US"/>
              <a:pPr/>
              <a:t>‹#›</a:t>
            </a:fld>
            <a:endParaRPr lang="en-US" altLang="en-US"/>
          </a:p>
        </p:txBody>
      </p:sp>
    </p:spTree>
    <p:extLst>
      <p:ext uri="{BB962C8B-B14F-4D97-AF65-F5344CB8AC3E}">
        <p14:creationId xmlns:p14="http://schemas.microsoft.com/office/powerpoint/2010/main" val="1550263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a:extLst>
              <a:ext uri="{FF2B5EF4-FFF2-40B4-BE49-F238E27FC236}">
                <a16:creationId xmlns:a16="http://schemas.microsoft.com/office/drawing/2014/main" id="{B9DA7310-79B7-35F3-1088-C58E25EAF5F4}"/>
              </a:ext>
            </a:extLst>
          </p:cNvPr>
          <p:cNvSpPr>
            <a:spLocks noGrp="1" noChangeArrowheads="1"/>
          </p:cNvSpPr>
          <p:nvPr>
            <p:ph type="dt" idx="10"/>
          </p:nvPr>
        </p:nvSpPr>
        <p:spPr>
          <a:ln/>
        </p:spPr>
        <p:txBody>
          <a:bodyPr/>
          <a:lstStyle>
            <a:lvl1pPr>
              <a:defRPr/>
            </a:lvl1pPr>
          </a:lstStyle>
          <a:p>
            <a:pPr>
              <a:defRPr/>
            </a:pPr>
            <a:fld id="{CA814BAA-FD51-41D4-A34A-47618DDF9A3C}" type="datetime1">
              <a:rPr lang="en-US"/>
              <a:pPr>
                <a:defRPr/>
              </a:pPr>
              <a:t>24-Jul-25</a:t>
            </a:fld>
            <a:endParaRPr lang="en-US"/>
          </a:p>
        </p:txBody>
      </p:sp>
      <p:sp>
        <p:nvSpPr>
          <p:cNvPr id="8" name="Rectangle 18">
            <a:extLst>
              <a:ext uri="{FF2B5EF4-FFF2-40B4-BE49-F238E27FC236}">
                <a16:creationId xmlns:a16="http://schemas.microsoft.com/office/drawing/2014/main" id="{B24F3CC9-9AF4-9522-CC08-52CB9575E327}"/>
              </a:ext>
            </a:extLst>
          </p:cNvPr>
          <p:cNvSpPr>
            <a:spLocks noGrp="1" noChangeArrowheads="1"/>
          </p:cNvSpPr>
          <p:nvPr>
            <p:ph type="sldNum" idx="11"/>
          </p:nvPr>
        </p:nvSpPr>
        <p:spPr>
          <a:ln/>
        </p:spPr>
        <p:txBody>
          <a:bodyPr/>
          <a:lstStyle>
            <a:lvl1pPr>
              <a:defRPr/>
            </a:lvl1pPr>
          </a:lstStyle>
          <a:p>
            <a:fld id="{6359E4D8-BF19-4AB0-AFFF-3E70C6A69EAB}" type="slidenum">
              <a:rPr lang="en-US" altLang="en-US"/>
              <a:pPr/>
              <a:t>‹#›</a:t>
            </a:fld>
            <a:endParaRPr lang="en-US" altLang="en-US"/>
          </a:p>
        </p:txBody>
      </p:sp>
    </p:spTree>
    <p:extLst>
      <p:ext uri="{BB962C8B-B14F-4D97-AF65-F5344CB8AC3E}">
        <p14:creationId xmlns:p14="http://schemas.microsoft.com/office/powerpoint/2010/main" val="2129445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6">
            <a:extLst>
              <a:ext uri="{FF2B5EF4-FFF2-40B4-BE49-F238E27FC236}">
                <a16:creationId xmlns:a16="http://schemas.microsoft.com/office/drawing/2014/main" id="{96F5E3E3-C18D-52AF-7539-5B5421C252FE}"/>
              </a:ext>
            </a:extLst>
          </p:cNvPr>
          <p:cNvSpPr>
            <a:spLocks noGrp="1" noChangeArrowheads="1"/>
          </p:cNvSpPr>
          <p:nvPr>
            <p:ph type="dt" idx="10"/>
          </p:nvPr>
        </p:nvSpPr>
        <p:spPr>
          <a:ln/>
        </p:spPr>
        <p:txBody>
          <a:bodyPr/>
          <a:lstStyle>
            <a:lvl1pPr>
              <a:defRPr/>
            </a:lvl1pPr>
          </a:lstStyle>
          <a:p>
            <a:pPr>
              <a:defRPr/>
            </a:pPr>
            <a:fld id="{26FB12D3-75D9-4F44-AC1B-A264BF67CE89}" type="datetime1">
              <a:rPr lang="en-US"/>
              <a:pPr>
                <a:defRPr/>
              </a:pPr>
              <a:t>24-Jul-25</a:t>
            </a:fld>
            <a:endParaRPr lang="en-US"/>
          </a:p>
        </p:txBody>
      </p:sp>
      <p:sp>
        <p:nvSpPr>
          <p:cNvPr id="4" name="Rectangle 18">
            <a:extLst>
              <a:ext uri="{FF2B5EF4-FFF2-40B4-BE49-F238E27FC236}">
                <a16:creationId xmlns:a16="http://schemas.microsoft.com/office/drawing/2014/main" id="{C6C47D5D-5AE6-0AA9-3B11-E4D637FB6DB8}"/>
              </a:ext>
            </a:extLst>
          </p:cNvPr>
          <p:cNvSpPr>
            <a:spLocks noGrp="1" noChangeArrowheads="1"/>
          </p:cNvSpPr>
          <p:nvPr>
            <p:ph type="sldNum" idx="11"/>
          </p:nvPr>
        </p:nvSpPr>
        <p:spPr>
          <a:ln/>
        </p:spPr>
        <p:txBody>
          <a:bodyPr/>
          <a:lstStyle>
            <a:lvl1pPr>
              <a:defRPr/>
            </a:lvl1pPr>
          </a:lstStyle>
          <a:p>
            <a:fld id="{F8D65F01-C698-4105-8B37-3E800AFD81BF}" type="slidenum">
              <a:rPr lang="en-US" altLang="en-US"/>
              <a:pPr/>
              <a:t>‹#›</a:t>
            </a:fld>
            <a:endParaRPr lang="en-US" altLang="en-US"/>
          </a:p>
        </p:txBody>
      </p:sp>
    </p:spTree>
    <p:extLst>
      <p:ext uri="{BB962C8B-B14F-4D97-AF65-F5344CB8AC3E}">
        <p14:creationId xmlns:p14="http://schemas.microsoft.com/office/powerpoint/2010/main" val="18635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542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35163"/>
            <a:ext cx="4037013"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4F7EFE40-775D-C1D1-E5B7-669DF5E9A90E}"/>
              </a:ext>
            </a:extLst>
          </p:cNvPr>
          <p:cNvSpPr>
            <a:spLocks noGrp="1" noChangeArrowheads="1"/>
          </p:cNvSpPr>
          <p:nvPr>
            <p:ph type="sldNum" idx="10"/>
          </p:nvPr>
        </p:nvSpPr>
        <p:spPr>
          <a:ln/>
        </p:spPr>
        <p:txBody>
          <a:bodyPr/>
          <a:lstStyle>
            <a:lvl1pPr>
              <a:defRPr/>
            </a:lvl1pPr>
          </a:lstStyle>
          <a:p>
            <a:fld id="{AF753B43-23A5-4B8F-8D9E-06706113A01D}" type="slidenum">
              <a:rPr lang="en-US" altLang="en-US"/>
              <a:pPr/>
              <a:t>‹#›</a:t>
            </a:fld>
            <a:endParaRPr lang="en-US" altLang="en-US"/>
          </a:p>
        </p:txBody>
      </p:sp>
    </p:spTree>
    <p:extLst>
      <p:ext uri="{BB962C8B-B14F-4D97-AF65-F5344CB8AC3E}">
        <p14:creationId xmlns:p14="http://schemas.microsoft.com/office/powerpoint/2010/main" val="1934505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367BD894-BA5A-16DA-73BC-22F03C428F7F}"/>
              </a:ext>
            </a:extLst>
          </p:cNvPr>
          <p:cNvSpPr>
            <a:spLocks noGrp="1" noChangeArrowheads="1"/>
          </p:cNvSpPr>
          <p:nvPr>
            <p:ph type="dt" idx="10"/>
          </p:nvPr>
        </p:nvSpPr>
        <p:spPr>
          <a:ln/>
        </p:spPr>
        <p:txBody>
          <a:bodyPr/>
          <a:lstStyle>
            <a:lvl1pPr>
              <a:defRPr/>
            </a:lvl1pPr>
          </a:lstStyle>
          <a:p>
            <a:pPr>
              <a:defRPr/>
            </a:pPr>
            <a:fld id="{1513C305-CCCF-47AA-B302-EF95773BB8C9}" type="datetime1">
              <a:rPr lang="en-US"/>
              <a:pPr>
                <a:defRPr/>
              </a:pPr>
              <a:t>24-Jul-25</a:t>
            </a:fld>
            <a:endParaRPr lang="en-US"/>
          </a:p>
        </p:txBody>
      </p:sp>
      <p:sp>
        <p:nvSpPr>
          <p:cNvPr id="3" name="Rectangle 18">
            <a:extLst>
              <a:ext uri="{FF2B5EF4-FFF2-40B4-BE49-F238E27FC236}">
                <a16:creationId xmlns:a16="http://schemas.microsoft.com/office/drawing/2014/main" id="{46A89C69-FA92-1713-C130-5A247C518F08}"/>
              </a:ext>
            </a:extLst>
          </p:cNvPr>
          <p:cNvSpPr>
            <a:spLocks noGrp="1" noChangeArrowheads="1"/>
          </p:cNvSpPr>
          <p:nvPr>
            <p:ph type="sldNum" idx="11"/>
          </p:nvPr>
        </p:nvSpPr>
        <p:spPr>
          <a:ln/>
        </p:spPr>
        <p:txBody>
          <a:bodyPr/>
          <a:lstStyle>
            <a:lvl1pPr>
              <a:defRPr/>
            </a:lvl1pPr>
          </a:lstStyle>
          <a:p>
            <a:fld id="{8437DE9F-CA95-45A3-B326-1ACE2CA647F9}" type="slidenum">
              <a:rPr lang="en-US" altLang="en-US"/>
              <a:pPr/>
              <a:t>‹#›</a:t>
            </a:fld>
            <a:endParaRPr lang="en-US" altLang="en-US"/>
          </a:p>
        </p:txBody>
      </p:sp>
    </p:spTree>
    <p:extLst>
      <p:ext uri="{BB962C8B-B14F-4D97-AF65-F5344CB8AC3E}">
        <p14:creationId xmlns:p14="http://schemas.microsoft.com/office/powerpoint/2010/main" val="3154472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a:extLst>
              <a:ext uri="{FF2B5EF4-FFF2-40B4-BE49-F238E27FC236}">
                <a16:creationId xmlns:a16="http://schemas.microsoft.com/office/drawing/2014/main" id="{58E14907-6F9B-D5EA-5C55-A7231F722B36}"/>
              </a:ext>
            </a:extLst>
          </p:cNvPr>
          <p:cNvSpPr>
            <a:spLocks noGrp="1" noChangeArrowheads="1"/>
          </p:cNvSpPr>
          <p:nvPr>
            <p:ph type="dt" idx="10"/>
          </p:nvPr>
        </p:nvSpPr>
        <p:spPr>
          <a:ln/>
        </p:spPr>
        <p:txBody>
          <a:bodyPr/>
          <a:lstStyle>
            <a:lvl1pPr>
              <a:defRPr/>
            </a:lvl1pPr>
          </a:lstStyle>
          <a:p>
            <a:pPr>
              <a:defRPr/>
            </a:pPr>
            <a:fld id="{EC7D36B7-A02D-4E53-AC36-06F59A0F3315}" type="datetime1">
              <a:rPr lang="en-US"/>
              <a:pPr>
                <a:defRPr/>
              </a:pPr>
              <a:t>24-Jul-25</a:t>
            </a:fld>
            <a:endParaRPr lang="en-US"/>
          </a:p>
        </p:txBody>
      </p:sp>
      <p:sp>
        <p:nvSpPr>
          <p:cNvPr id="6" name="Rectangle 18">
            <a:extLst>
              <a:ext uri="{FF2B5EF4-FFF2-40B4-BE49-F238E27FC236}">
                <a16:creationId xmlns:a16="http://schemas.microsoft.com/office/drawing/2014/main" id="{8CF9B824-6F88-2959-55D6-74A501402193}"/>
              </a:ext>
            </a:extLst>
          </p:cNvPr>
          <p:cNvSpPr>
            <a:spLocks noGrp="1" noChangeArrowheads="1"/>
          </p:cNvSpPr>
          <p:nvPr>
            <p:ph type="sldNum" idx="11"/>
          </p:nvPr>
        </p:nvSpPr>
        <p:spPr>
          <a:ln/>
        </p:spPr>
        <p:txBody>
          <a:bodyPr/>
          <a:lstStyle>
            <a:lvl1pPr>
              <a:defRPr/>
            </a:lvl1pPr>
          </a:lstStyle>
          <a:p>
            <a:fld id="{9D97537F-FF86-4D34-95EE-AF36A928A006}" type="slidenum">
              <a:rPr lang="en-US" altLang="en-US"/>
              <a:pPr/>
              <a:t>‹#›</a:t>
            </a:fld>
            <a:endParaRPr lang="en-US" altLang="en-US"/>
          </a:p>
        </p:txBody>
      </p:sp>
    </p:spTree>
    <p:extLst>
      <p:ext uri="{BB962C8B-B14F-4D97-AF65-F5344CB8AC3E}">
        <p14:creationId xmlns:p14="http://schemas.microsoft.com/office/powerpoint/2010/main" val="17652576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a:extLst>
              <a:ext uri="{FF2B5EF4-FFF2-40B4-BE49-F238E27FC236}">
                <a16:creationId xmlns:a16="http://schemas.microsoft.com/office/drawing/2014/main" id="{55307FFD-3F36-E49D-A422-166E63DE7287}"/>
              </a:ext>
            </a:extLst>
          </p:cNvPr>
          <p:cNvSpPr>
            <a:spLocks noGrp="1" noChangeArrowheads="1"/>
          </p:cNvSpPr>
          <p:nvPr>
            <p:ph type="dt" idx="10"/>
          </p:nvPr>
        </p:nvSpPr>
        <p:spPr>
          <a:ln/>
        </p:spPr>
        <p:txBody>
          <a:bodyPr/>
          <a:lstStyle>
            <a:lvl1pPr>
              <a:defRPr/>
            </a:lvl1pPr>
          </a:lstStyle>
          <a:p>
            <a:pPr>
              <a:defRPr/>
            </a:pPr>
            <a:fld id="{25C4DC3C-7F6D-4AA2-8DDA-FDB799C4DDA6}" type="datetime1">
              <a:rPr lang="en-US"/>
              <a:pPr>
                <a:defRPr/>
              </a:pPr>
              <a:t>24-Jul-25</a:t>
            </a:fld>
            <a:endParaRPr lang="en-US"/>
          </a:p>
        </p:txBody>
      </p:sp>
      <p:sp>
        <p:nvSpPr>
          <p:cNvPr id="6" name="Rectangle 18">
            <a:extLst>
              <a:ext uri="{FF2B5EF4-FFF2-40B4-BE49-F238E27FC236}">
                <a16:creationId xmlns:a16="http://schemas.microsoft.com/office/drawing/2014/main" id="{4822DC9D-CCDF-D18C-0665-15E0B96AF18B}"/>
              </a:ext>
            </a:extLst>
          </p:cNvPr>
          <p:cNvSpPr>
            <a:spLocks noGrp="1" noChangeArrowheads="1"/>
          </p:cNvSpPr>
          <p:nvPr>
            <p:ph type="sldNum" idx="11"/>
          </p:nvPr>
        </p:nvSpPr>
        <p:spPr>
          <a:ln/>
        </p:spPr>
        <p:txBody>
          <a:bodyPr/>
          <a:lstStyle>
            <a:lvl1pPr>
              <a:defRPr/>
            </a:lvl1pPr>
          </a:lstStyle>
          <a:p>
            <a:fld id="{49603299-3419-46BE-94D4-50830E869F76}" type="slidenum">
              <a:rPr lang="en-US" altLang="en-US"/>
              <a:pPr/>
              <a:t>‹#›</a:t>
            </a:fld>
            <a:endParaRPr lang="en-US" altLang="en-US"/>
          </a:p>
        </p:txBody>
      </p:sp>
    </p:spTree>
    <p:extLst>
      <p:ext uri="{BB962C8B-B14F-4D97-AF65-F5344CB8AC3E}">
        <p14:creationId xmlns:p14="http://schemas.microsoft.com/office/powerpoint/2010/main" val="2758470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a:extLst>
              <a:ext uri="{FF2B5EF4-FFF2-40B4-BE49-F238E27FC236}">
                <a16:creationId xmlns:a16="http://schemas.microsoft.com/office/drawing/2014/main" id="{62A677DE-4AE3-016E-51BF-0FC354CA64E7}"/>
              </a:ext>
            </a:extLst>
          </p:cNvPr>
          <p:cNvSpPr>
            <a:spLocks noGrp="1" noChangeArrowheads="1"/>
          </p:cNvSpPr>
          <p:nvPr>
            <p:ph type="dt" idx="10"/>
          </p:nvPr>
        </p:nvSpPr>
        <p:spPr>
          <a:ln/>
        </p:spPr>
        <p:txBody>
          <a:bodyPr/>
          <a:lstStyle>
            <a:lvl1pPr>
              <a:defRPr/>
            </a:lvl1pPr>
          </a:lstStyle>
          <a:p>
            <a:pPr>
              <a:defRPr/>
            </a:pPr>
            <a:fld id="{9C20AA97-681D-4B63-BB48-0358435C5BC6}" type="datetime1">
              <a:rPr lang="en-US"/>
              <a:pPr>
                <a:defRPr/>
              </a:pPr>
              <a:t>24-Jul-25</a:t>
            </a:fld>
            <a:endParaRPr lang="en-US"/>
          </a:p>
        </p:txBody>
      </p:sp>
      <p:sp>
        <p:nvSpPr>
          <p:cNvPr id="5" name="Rectangle 18">
            <a:extLst>
              <a:ext uri="{FF2B5EF4-FFF2-40B4-BE49-F238E27FC236}">
                <a16:creationId xmlns:a16="http://schemas.microsoft.com/office/drawing/2014/main" id="{EB393BD8-8DDC-3833-2F0A-89DF44B79B64}"/>
              </a:ext>
            </a:extLst>
          </p:cNvPr>
          <p:cNvSpPr>
            <a:spLocks noGrp="1" noChangeArrowheads="1"/>
          </p:cNvSpPr>
          <p:nvPr>
            <p:ph type="sldNum" idx="11"/>
          </p:nvPr>
        </p:nvSpPr>
        <p:spPr>
          <a:ln/>
        </p:spPr>
        <p:txBody>
          <a:bodyPr/>
          <a:lstStyle>
            <a:lvl1pPr>
              <a:defRPr/>
            </a:lvl1pPr>
          </a:lstStyle>
          <a:p>
            <a:fld id="{5A157FB6-CDE1-44D0-8CD4-482E6ECF1D57}" type="slidenum">
              <a:rPr lang="en-US" altLang="en-US"/>
              <a:pPr/>
              <a:t>‹#›</a:t>
            </a:fld>
            <a:endParaRPr lang="en-US" altLang="en-US"/>
          </a:p>
        </p:txBody>
      </p:sp>
    </p:spTree>
    <p:extLst>
      <p:ext uri="{BB962C8B-B14F-4D97-AF65-F5344CB8AC3E}">
        <p14:creationId xmlns:p14="http://schemas.microsoft.com/office/powerpoint/2010/main" val="1717686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704850"/>
            <a:ext cx="2055813" cy="56149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6625" cy="5614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a:extLst>
              <a:ext uri="{FF2B5EF4-FFF2-40B4-BE49-F238E27FC236}">
                <a16:creationId xmlns:a16="http://schemas.microsoft.com/office/drawing/2014/main" id="{09C9293D-5B7B-4846-53D2-6DFC8742A0D6}"/>
              </a:ext>
            </a:extLst>
          </p:cNvPr>
          <p:cNvSpPr>
            <a:spLocks noGrp="1" noChangeArrowheads="1"/>
          </p:cNvSpPr>
          <p:nvPr>
            <p:ph type="dt" idx="10"/>
          </p:nvPr>
        </p:nvSpPr>
        <p:spPr>
          <a:ln/>
        </p:spPr>
        <p:txBody>
          <a:bodyPr/>
          <a:lstStyle>
            <a:lvl1pPr>
              <a:defRPr/>
            </a:lvl1pPr>
          </a:lstStyle>
          <a:p>
            <a:pPr>
              <a:defRPr/>
            </a:pPr>
            <a:fld id="{B02C22A8-56C0-45A1-9243-F4EE9182EB0F}" type="datetime1">
              <a:rPr lang="en-US"/>
              <a:pPr>
                <a:defRPr/>
              </a:pPr>
              <a:t>24-Jul-25</a:t>
            </a:fld>
            <a:endParaRPr lang="en-US"/>
          </a:p>
        </p:txBody>
      </p:sp>
      <p:sp>
        <p:nvSpPr>
          <p:cNvPr id="5" name="Rectangle 18">
            <a:extLst>
              <a:ext uri="{FF2B5EF4-FFF2-40B4-BE49-F238E27FC236}">
                <a16:creationId xmlns:a16="http://schemas.microsoft.com/office/drawing/2014/main" id="{5D6B18D0-9765-460C-AC94-8B15AE92A07C}"/>
              </a:ext>
            </a:extLst>
          </p:cNvPr>
          <p:cNvSpPr>
            <a:spLocks noGrp="1" noChangeArrowheads="1"/>
          </p:cNvSpPr>
          <p:nvPr>
            <p:ph type="sldNum" idx="11"/>
          </p:nvPr>
        </p:nvSpPr>
        <p:spPr>
          <a:ln/>
        </p:spPr>
        <p:txBody>
          <a:bodyPr/>
          <a:lstStyle>
            <a:lvl1pPr>
              <a:defRPr/>
            </a:lvl1pPr>
          </a:lstStyle>
          <a:p>
            <a:fld id="{BEC7AA2B-BE69-4D91-BED9-B82CEAB29109}" type="slidenum">
              <a:rPr lang="en-US" altLang="en-US"/>
              <a:pPr/>
              <a:t>‹#›</a:t>
            </a:fld>
            <a:endParaRPr lang="en-US" altLang="en-US"/>
          </a:p>
        </p:txBody>
      </p:sp>
    </p:spTree>
    <p:extLst>
      <p:ext uri="{BB962C8B-B14F-4D97-AF65-F5344CB8AC3E}">
        <p14:creationId xmlns:p14="http://schemas.microsoft.com/office/powerpoint/2010/main" val="265937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03AE363A-B4B3-97B8-A9B7-3DE01C5A7B6B}"/>
              </a:ext>
            </a:extLst>
          </p:cNvPr>
          <p:cNvSpPr>
            <a:spLocks noGrp="1" noChangeArrowheads="1"/>
          </p:cNvSpPr>
          <p:nvPr>
            <p:ph type="sldNum" idx="10"/>
          </p:nvPr>
        </p:nvSpPr>
        <p:spPr>
          <a:ln/>
        </p:spPr>
        <p:txBody>
          <a:bodyPr/>
          <a:lstStyle>
            <a:lvl1pPr>
              <a:defRPr/>
            </a:lvl1pPr>
          </a:lstStyle>
          <a:p>
            <a:fld id="{27EE386D-79C8-4E4B-9F9C-27583451A42B}" type="slidenum">
              <a:rPr lang="en-US" altLang="en-US"/>
              <a:pPr/>
              <a:t>‹#›</a:t>
            </a:fld>
            <a:endParaRPr lang="en-US" altLang="en-US"/>
          </a:p>
        </p:txBody>
      </p:sp>
    </p:spTree>
    <p:extLst>
      <p:ext uri="{BB962C8B-B14F-4D97-AF65-F5344CB8AC3E}">
        <p14:creationId xmlns:p14="http://schemas.microsoft.com/office/powerpoint/2010/main" val="322814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ECACC9E7-80CF-AD73-14B4-37FC8669A48D}"/>
              </a:ext>
            </a:extLst>
          </p:cNvPr>
          <p:cNvSpPr>
            <a:spLocks noGrp="1" noChangeArrowheads="1"/>
          </p:cNvSpPr>
          <p:nvPr>
            <p:ph type="sldNum" idx="10"/>
          </p:nvPr>
        </p:nvSpPr>
        <p:spPr>
          <a:ln/>
        </p:spPr>
        <p:txBody>
          <a:bodyPr/>
          <a:lstStyle>
            <a:lvl1pPr>
              <a:defRPr/>
            </a:lvl1pPr>
          </a:lstStyle>
          <a:p>
            <a:fld id="{6F1943B3-6141-46E5-AC43-ECC764F30169}" type="slidenum">
              <a:rPr lang="en-US" altLang="en-US"/>
              <a:pPr/>
              <a:t>‹#›</a:t>
            </a:fld>
            <a:endParaRPr lang="en-US" altLang="en-US"/>
          </a:p>
        </p:txBody>
      </p:sp>
    </p:spTree>
    <p:extLst>
      <p:ext uri="{BB962C8B-B14F-4D97-AF65-F5344CB8AC3E}">
        <p14:creationId xmlns:p14="http://schemas.microsoft.com/office/powerpoint/2010/main" val="419537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D9BDDAF-3B06-3F09-F03D-F85B8EBD496A}"/>
              </a:ext>
            </a:extLst>
          </p:cNvPr>
          <p:cNvSpPr>
            <a:spLocks noGrp="1" noChangeArrowheads="1"/>
          </p:cNvSpPr>
          <p:nvPr>
            <p:ph type="sldNum" idx="10"/>
          </p:nvPr>
        </p:nvSpPr>
        <p:spPr>
          <a:ln/>
        </p:spPr>
        <p:txBody>
          <a:bodyPr/>
          <a:lstStyle>
            <a:lvl1pPr>
              <a:defRPr/>
            </a:lvl1pPr>
          </a:lstStyle>
          <a:p>
            <a:fld id="{40670B83-9491-450C-B2FA-F90889C9240C}" type="slidenum">
              <a:rPr lang="en-US" altLang="en-US"/>
              <a:pPr/>
              <a:t>‹#›</a:t>
            </a:fld>
            <a:endParaRPr lang="en-US" altLang="en-US"/>
          </a:p>
        </p:txBody>
      </p:sp>
    </p:spTree>
    <p:extLst>
      <p:ext uri="{BB962C8B-B14F-4D97-AF65-F5344CB8AC3E}">
        <p14:creationId xmlns:p14="http://schemas.microsoft.com/office/powerpoint/2010/main" val="302240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F38B2BDC-482F-CE02-0173-142DA2B3490D}"/>
              </a:ext>
            </a:extLst>
          </p:cNvPr>
          <p:cNvSpPr>
            <a:spLocks noGrp="1" noChangeArrowheads="1"/>
          </p:cNvSpPr>
          <p:nvPr>
            <p:ph type="sldNum" idx="10"/>
          </p:nvPr>
        </p:nvSpPr>
        <p:spPr>
          <a:ln/>
        </p:spPr>
        <p:txBody>
          <a:bodyPr/>
          <a:lstStyle>
            <a:lvl1pPr>
              <a:defRPr/>
            </a:lvl1pPr>
          </a:lstStyle>
          <a:p>
            <a:fld id="{D7E788A3-3E51-4A70-BE44-32C8C061D35C}" type="slidenum">
              <a:rPr lang="en-US" altLang="en-US"/>
              <a:pPr/>
              <a:t>‹#›</a:t>
            </a:fld>
            <a:endParaRPr lang="en-US" altLang="en-US"/>
          </a:p>
        </p:txBody>
      </p:sp>
    </p:spTree>
    <p:extLst>
      <p:ext uri="{BB962C8B-B14F-4D97-AF65-F5344CB8AC3E}">
        <p14:creationId xmlns:p14="http://schemas.microsoft.com/office/powerpoint/2010/main" val="1021933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878F6E5F-17AC-B08A-7392-126EAF6411C4}"/>
              </a:ext>
            </a:extLst>
          </p:cNvPr>
          <p:cNvSpPr>
            <a:spLocks noGrp="1" noChangeArrowheads="1"/>
          </p:cNvSpPr>
          <p:nvPr>
            <p:ph type="sldNum" idx="10"/>
          </p:nvPr>
        </p:nvSpPr>
        <p:spPr>
          <a:ln/>
        </p:spPr>
        <p:txBody>
          <a:bodyPr/>
          <a:lstStyle>
            <a:lvl1pPr>
              <a:defRPr/>
            </a:lvl1pPr>
          </a:lstStyle>
          <a:p>
            <a:fld id="{50E7223D-0725-420E-A17C-1155CD80DB84}" type="slidenum">
              <a:rPr lang="en-US" altLang="en-US"/>
              <a:pPr/>
              <a:t>‹#›</a:t>
            </a:fld>
            <a:endParaRPr lang="en-US" altLang="en-US"/>
          </a:p>
        </p:txBody>
      </p:sp>
    </p:spTree>
    <p:extLst>
      <p:ext uri="{BB962C8B-B14F-4D97-AF65-F5344CB8AC3E}">
        <p14:creationId xmlns:p14="http://schemas.microsoft.com/office/powerpoint/2010/main" val="213122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Freeform 1">
            <a:extLst>
              <a:ext uri="{FF2B5EF4-FFF2-40B4-BE49-F238E27FC236}">
                <a16:creationId xmlns:a16="http://schemas.microsoft.com/office/drawing/2014/main" id="{113A3344-E710-9383-B5D4-4147AD961069}"/>
              </a:ext>
            </a:extLst>
          </p:cNvPr>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8000"/>
                </a:srgbClr>
              </a:gs>
              <a:gs pos="100000">
                <a:srgbClr val="00EBF8">
                  <a:alpha val="57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sp>
        <p:nvSpPr>
          <p:cNvPr id="1027" name="Freeform 2">
            <a:extLst>
              <a:ext uri="{FF2B5EF4-FFF2-40B4-BE49-F238E27FC236}">
                <a16:creationId xmlns:a16="http://schemas.microsoft.com/office/drawing/2014/main" id="{71E933CE-EA5B-2954-1F08-6DBF75A04F42}"/>
              </a:ext>
            </a:extLst>
          </p:cNvPr>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8000"/>
                </a:srgbClr>
              </a:gs>
              <a:gs pos="100000">
                <a:srgbClr val="009BE5">
                  <a:alpha val="32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sp>
        <p:nvSpPr>
          <p:cNvPr id="8196" name="Rectangle 3">
            <a:extLst>
              <a:ext uri="{FF2B5EF4-FFF2-40B4-BE49-F238E27FC236}">
                <a16:creationId xmlns:a16="http://schemas.microsoft.com/office/drawing/2014/main" id="{15FA1D89-8580-FCCC-F842-46B3F2D37BDF}"/>
              </a:ext>
            </a:extLst>
          </p:cNvPr>
          <p:cNvSpPr>
            <a:spLocks noGrp="1" noChangeArrowheads="1"/>
          </p:cNvSpPr>
          <p:nvPr>
            <p:ph type="title"/>
          </p:nvPr>
        </p:nvSpPr>
        <p:spPr bwMode="auto">
          <a:xfrm>
            <a:off x="457200" y="704850"/>
            <a:ext cx="82248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0" bIns="0" numCol="1" anchor="b" anchorCtr="0" compatLnSpc="1">
            <a:prstTxWarp prst="textNoShape">
              <a:avLst/>
            </a:prstTxWarp>
          </a:bodyPr>
          <a:lstStyle/>
          <a:p>
            <a:pPr lvl="0"/>
            <a:r>
              <a:rPr lang="en-GB" altLang="en-US"/>
              <a:t>Click to edit the title text format</a:t>
            </a:r>
          </a:p>
        </p:txBody>
      </p:sp>
      <p:sp>
        <p:nvSpPr>
          <p:cNvPr id="8197" name="Rectangle 4">
            <a:extLst>
              <a:ext uri="{FF2B5EF4-FFF2-40B4-BE49-F238E27FC236}">
                <a16:creationId xmlns:a16="http://schemas.microsoft.com/office/drawing/2014/main" id="{841625E1-63E5-08B6-07E1-59C2DA018FC6}"/>
              </a:ext>
            </a:extLst>
          </p:cNvPr>
          <p:cNvSpPr>
            <a:spLocks noGrp="1" noChangeArrowheads="1"/>
          </p:cNvSpPr>
          <p:nvPr>
            <p:ph type="body" idx="1"/>
          </p:nvPr>
        </p:nvSpPr>
        <p:spPr bwMode="auto">
          <a:xfrm>
            <a:off x="457200" y="1935163"/>
            <a:ext cx="822483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30" name="Text Box 5">
            <a:extLst>
              <a:ext uri="{FF2B5EF4-FFF2-40B4-BE49-F238E27FC236}">
                <a16:creationId xmlns:a16="http://schemas.microsoft.com/office/drawing/2014/main" id="{59A5399D-06B0-3B69-5E1E-71A4A5A6CDF7}"/>
              </a:ext>
            </a:extLst>
          </p:cNvPr>
          <p:cNvSpPr txBox="1">
            <a:spLocks noChangeArrowheads="1"/>
          </p:cNvSpPr>
          <p:nvPr/>
        </p:nvSpPr>
        <p:spPr bwMode="auto">
          <a:xfrm>
            <a:off x="457200" y="6356350"/>
            <a:ext cx="2132013" cy="363538"/>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1031" name="Text Box 6">
            <a:extLst>
              <a:ext uri="{FF2B5EF4-FFF2-40B4-BE49-F238E27FC236}">
                <a16:creationId xmlns:a16="http://schemas.microsoft.com/office/drawing/2014/main" id="{0BA30B27-913D-BDB4-39B2-CA76CA177B6A}"/>
              </a:ext>
            </a:extLst>
          </p:cNvPr>
          <p:cNvSpPr txBox="1">
            <a:spLocks noChangeArrowheads="1"/>
          </p:cNvSpPr>
          <p:nvPr/>
        </p:nvSpPr>
        <p:spPr bwMode="auto">
          <a:xfrm>
            <a:off x="2667000" y="6356350"/>
            <a:ext cx="3352800" cy="365125"/>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2" name="Rectangle 7">
            <a:extLst>
              <a:ext uri="{FF2B5EF4-FFF2-40B4-BE49-F238E27FC236}">
                <a16:creationId xmlns:a16="http://schemas.microsoft.com/office/drawing/2014/main" id="{8F4712BB-70D6-DAE7-9ADD-1FBFB4AC6B5A}"/>
              </a:ext>
            </a:extLst>
          </p:cNvPr>
          <p:cNvSpPr>
            <a:spLocks noGrp="1" noChangeArrowheads="1"/>
          </p:cNvSpPr>
          <p:nvPr>
            <p:ph type="sldNum"/>
          </p:nvPr>
        </p:nvSpPr>
        <p:spPr bwMode="auto">
          <a:xfrm>
            <a:off x="7924800" y="6356350"/>
            <a:ext cx="757238" cy="360363"/>
          </a:xfrm>
          <a:prstGeom prst="rect">
            <a:avLst/>
          </a:prstGeom>
          <a:noFill/>
          <a:ln>
            <a:noFill/>
          </a:ln>
          <a:effectLst/>
        </p:spPr>
        <p:txBody>
          <a:bodyPr vert="horz" wrap="square" lIns="0" tIns="0" rIns="0" bIns="0" numCol="1" anchor="b" anchorCtr="0" compatLnSpc="1">
            <a:prstTxWarp prst="textNoShape">
              <a:avLst/>
            </a:prstTxWarp>
          </a:bodyPr>
          <a:lstStyle>
            <a:lvl1pPr>
              <a:buSzPct val="100000"/>
              <a:defRPr>
                <a:solidFill>
                  <a:srgbClr val="FFFFFF"/>
                </a:solidFill>
              </a:defRPr>
            </a:lvl1pPr>
          </a:lstStyle>
          <a:p>
            <a:fld id="{33B5F3CF-5A58-4A16-A623-ACB7972320D6}" type="slidenum">
              <a:rPr lang="en-US" altLang="en-US"/>
              <a:pPr/>
              <a:t>‹#›</a:t>
            </a:fld>
            <a:endParaRPr lang="en-US" altLang="en-US"/>
          </a:p>
        </p:txBody>
      </p:sp>
      <p:grpSp>
        <p:nvGrpSpPr>
          <p:cNvPr id="8201" name="Group 8">
            <a:extLst>
              <a:ext uri="{FF2B5EF4-FFF2-40B4-BE49-F238E27FC236}">
                <a16:creationId xmlns:a16="http://schemas.microsoft.com/office/drawing/2014/main" id="{6D4323C3-881C-5FDA-2429-288944CF0101}"/>
              </a:ext>
            </a:extLst>
          </p:cNvPr>
          <p:cNvGrpSpPr>
            <a:grpSpLocks/>
          </p:cNvGrpSpPr>
          <p:nvPr/>
        </p:nvGrpSpPr>
        <p:grpSpPr bwMode="auto">
          <a:xfrm>
            <a:off x="-19050" y="203200"/>
            <a:ext cx="9175750" cy="642938"/>
            <a:chOff x="-12" y="128"/>
            <a:chExt cx="5780" cy="405"/>
          </a:xfrm>
        </p:grpSpPr>
        <p:grpSp>
          <p:nvGrpSpPr>
            <p:cNvPr id="8202" name="Group 9">
              <a:extLst>
                <a:ext uri="{FF2B5EF4-FFF2-40B4-BE49-F238E27FC236}">
                  <a16:creationId xmlns:a16="http://schemas.microsoft.com/office/drawing/2014/main" id="{137AE6F7-01D3-F6FE-5D60-F8ED0BE85FEB}"/>
                </a:ext>
              </a:extLst>
            </p:cNvPr>
            <p:cNvGrpSpPr>
              <a:grpSpLocks/>
            </p:cNvGrpSpPr>
            <p:nvPr/>
          </p:nvGrpSpPr>
          <p:grpSpPr bwMode="auto">
            <a:xfrm>
              <a:off x="-12" y="128"/>
              <a:ext cx="5765" cy="405"/>
              <a:chOff x="-12" y="128"/>
              <a:chExt cx="5765" cy="405"/>
            </a:xfrm>
          </p:grpSpPr>
          <p:pic>
            <p:nvPicPr>
              <p:cNvPr id="8206" name="Picture 10">
                <a:extLst>
                  <a:ext uri="{FF2B5EF4-FFF2-40B4-BE49-F238E27FC236}">
                    <a16:creationId xmlns:a16="http://schemas.microsoft.com/office/drawing/2014/main" id="{E10C0131-4968-08A4-F257-0901DEB45A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28"/>
                <a:ext cx="5751"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Text Box 11">
                <a:extLst>
                  <a:ext uri="{FF2B5EF4-FFF2-40B4-BE49-F238E27FC236}">
                    <a16:creationId xmlns:a16="http://schemas.microsoft.com/office/drawing/2014/main" id="{95DD245C-6C0A-060A-6398-8832322F2585}"/>
                  </a:ext>
                </a:extLst>
              </p:cNvPr>
              <p:cNvSpPr txBox="1">
                <a:spLocks noChangeArrowheads="1"/>
              </p:cNvSpPr>
              <p:nvPr/>
            </p:nvSpPr>
            <p:spPr bwMode="auto">
              <a:xfrm rot="-180000">
                <a:off x="-12" y="302"/>
                <a:ext cx="0" cy="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grpSp>
        <p:grpSp>
          <p:nvGrpSpPr>
            <p:cNvPr id="8203" name="Group 12">
              <a:extLst>
                <a:ext uri="{FF2B5EF4-FFF2-40B4-BE49-F238E27FC236}">
                  <a16:creationId xmlns:a16="http://schemas.microsoft.com/office/drawing/2014/main" id="{B69C2AB0-0411-44CA-F090-9DD24D8734DD}"/>
                </a:ext>
              </a:extLst>
            </p:cNvPr>
            <p:cNvGrpSpPr>
              <a:grpSpLocks/>
            </p:cNvGrpSpPr>
            <p:nvPr/>
          </p:nvGrpSpPr>
          <p:grpSpPr bwMode="auto">
            <a:xfrm>
              <a:off x="-12" y="156"/>
              <a:ext cx="5780" cy="351"/>
              <a:chOff x="-12" y="156"/>
              <a:chExt cx="5780" cy="351"/>
            </a:xfrm>
          </p:grpSpPr>
          <p:pic>
            <p:nvPicPr>
              <p:cNvPr id="8204" name="Picture 13">
                <a:extLst>
                  <a:ext uri="{FF2B5EF4-FFF2-40B4-BE49-F238E27FC236}">
                    <a16:creationId xmlns:a16="http://schemas.microsoft.com/office/drawing/2014/main" id="{37DBBC4E-533A-2C14-55DD-E3A59D30823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 y="156"/>
                <a:ext cx="577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 Box 14">
                <a:extLst>
                  <a:ext uri="{FF2B5EF4-FFF2-40B4-BE49-F238E27FC236}">
                    <a16:creationId xmlns:a16="http://schemas.microsoft.com/office/drawing/2014/main" id="{01447C29-E241-1CCB-AD75-E6FC55B0A188}"/>
                  </a:ext>
                </a:extLst>
              </p:cNvPr>
              <p:cNvSpPr txBox="1">
                <a:spLocks noChangeArrowheads="1"/>
              </p:cNvSpPr>
              <p:nvPr/>
            </p:nvSpPr>
            <p:spPr bwMode="auto">
              <a:xfrm rot="-180000">
                <a:off x="-12" y="330"/>
                <a:ext cx="0" cy="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gr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pitchFamily="32"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Freeform 1">
            <a:extLst>
              <a:ext uri="{FF2B5EF4-FFF2-40B4-BE49-F238E27FC236}">
                <a16:creationId xmlns:a16="http://schemas.microsoft.com/office/drawing/2014/main" id="{7F9FA174-BF46-0B6A-C6BE-B90B3F115B7D}"/>
              </a:ext>
            </a:extLst>
          </p:cNvPr>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8000"/>
                </a:srgbClr>
              </a:gs>
              <a:gs pos="100000">
                <a:srgbClr val="00EBF8">
                  <a:alpha val="57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sp>
        <p:nvSpPr>
          <p:cNvPr id="2051" name="Freeform 2">
            <a:extLst>
              <a:ext uri="{FF2B5EF4-FFF2-40B4-BE49-F238E27FC236}">
                <a16:creationId xmlns:a16="http://schemas.microsoft.com/office/drawing/2014/main" id="{8C22AA6F-212C-B99C-0ECF-8D710D92C5A7}"/>
              </a:ext>
            </a:extLst>
          </p:cNvPr>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8000"/>
                </a:srgbClr>
              </a:gs>
              <a:gs pos="100000">
                <a:srgbClr val="009BE5">
                  <a:alpha val="32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grpSp>
        <p:nvGrpSpPr>
          <p:cNvPr id="9220" name="Group 3">
            <a:extLst>
              <a:ext uri="{FF2B5EF4-FFF2-40B4-BE49-F238E27FC236}">
                <a16:creationId xmlns:a16="http://schemas.microsoft.com/office/drawing/2014/main" id="{53E40FF5-9484-3D2A-2586-0918EB6BF638}"/>
              </a:ext>
            </a:extLst>
          </p:cNvPr>
          <p:cNvGrpSpPr>
            <a:grpSpLocks/>
          </p:cNvGrpSpPr>
          <p:nvPr/>
        </p:nvGrpSpPr>
        <p:grpSpPr bwMode="auto">
          <a:xfrm>
            <a:off x="-19050" y="203200"/>
            <a:ext cx="9175750" cy="642938"/>
            <a:chOff x="-12" y="128"/>
            <a:chExt cx="5780" cy="405"/>
          </a:xfrm>
        </p:grpSpPr>
        <p:grpSp>
          <p:nvGrpSpPr>
            <p:cNvPr id="9226" name="Group 4">
              <a:extLst>
                <a:ext uri="{FF2B5EF4-FFF2-40B4-BE49-F238E27FC236}">
                  <a16:creationId xmlns:a16="http://schemas.microsoft.com/office/drawing/2014/main" id="{444CAFA7-7CA8-5638-6F56-1D405C392B91}"/>
                </a:ext>
              </a:extLst>
            </p:cNvPr>
            <p:cNvGrpSpPr>
              <a:grpSpLocks/>
            </p:cNvGrpSpPr>
            <p:nvPr/>
          </p:nvGrpSpPr>
          <p:grpSpPr bwMode="auto">
            <a:xfrm>
              <a:off x="-12" y="128"/>
              <a:ext cx="5765" cy="405"/>
              <a:chOff x="-12" y="128"/>
              <a:chExt cx="5765" cy="405"/>
            </a:xfrm>
          </p:grpSpPr>
          <p:pic>
            <p:nvPicPr>
              <p:cNvPr id="9230" name="Picture 5">
                <a:extLst>
                  <a:ext uri="{FF2B5EF4-FFF2-40B4-BE49-F238E27FC236}">
                    <a16:creationId xmlns:a16="http://schemas.microsoft.com/office/drawing/2014/main" id="{74E01E6D-B612-11FD-19E4-CF22931CD3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28"/>
                <a:ext cx="5751"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Text Box 6">
                <a:extLst>
                  <a:ext uri="{FF2B5EF4-FFF2-40B4-BE49-F238E27FC236}">
                    <a16:creationId xmlns:a16="http://schemas.microsoft.com/office/drawing/2014/main" id="{A240ADBC-EAE4-7B48-1344-63E05C07DDFD}"/>
                  </a:ext>
                </a:extLst>
              </p:cNvPr>
              <p:cNvSpPr txBox="1">
                <a:spLocks noChangeArrowheads="1"/>
              </p:cNvSpPr>
              <p:nvPr/>
            </p:nvSpPr>
            <p:spPr bwMode="auto">
              <a:xfrm rot="-180000">
                <a:off x="-12" y="302"/>
                <a:ext cx="0" cy="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grpSp>
        <p:grpSp>
          <p:nvGrpSpPr>
            <p:cNvPr id="9227" name="Group 7">
              <a:extLst>
                <a:ext uri="{FF2B5EF4-FFF2-40B4-BE49-F238E27FC236}">
                  <a16:creationId xmlns:a16="http://schemas.microsoft.com/office/drawing/2014/main" id="{CB17728B-935D-9D56-8B5C-98DF22402FBF}"/>
                </a:ext>
              </a:extLst>
            </p:cNvPr>
            <p:cNvGrpSpPr>
              <a:grpSpLocks/>
            </p:cNvGrpSpPr>
            <p:nvPr/>
          </p:nvGrpSpPr>
          <p:grpSpPr bwMode="auto">
            <a:xfrm>
              <a:off x="-12" y="156"/>
              <a:ext cx="5780" cy="351"/>
              <a:chOff x="-12" y="156"/>
              <a:chExt cx="5780" cy="351"/>
            </a:xfrm>
          </p:grpSpPr>
          <p:pic>
            <p:nvPicPr>
              <p:cNvPr id="9228" name="Picture 8">
                <a:extLst>
                  <a:ext uri="{FF2B5EF4-FFF2-40B4-BE49-F238E27FC236}">
                    <a16:creationId xmlns:a16="http://schemas.microsoft.com/office/drawing/2014/main" id="{D91A2740-AA3E-1E1B-4730-AFBA5A38FAA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 y="156"/>
                <a:ext cx="577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9">
                <a:extLst>
                  <a:ext uri="{FF2B5EF4-FFF2-40B4-BE49-F238E27FC236}">
                    <a16:creationId xmlns:a16="http://schemas.microsoft.com/office/drawing/2014/main" id="{8A16C5EA-5ED6-6D6D-EAA7-AE1F736EF6EE}"/>
                  </a:ext>
                </a:extLst>
              </p:cNvPr>
              <p:cNvSpPr txBox="1">
                <a:spLocks noChangeArrowheads="1"/>
              </p:cNvSpPr>
              <p:nvPr/>
            </p:nvSpPr>
            <p:spPr bwMode="auto">
              <a:xfrm rot="-180000">
                <a:off x="-12" y="330"/>
                <a:ext cx="0" cy="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grpSp>
      </p:grpSp>
      <p:sp>
        <p:nvSpPr>
          <p:cNvPr id="9221" name="Rectangle 10">
            <a:extLst>
              <a:ext uri="{FF2B5EF4-FFF2-40B4-BE49-F238E27FC236}">
                <a16:creationId xmlns:a16="http://schemas.microsoft.com/office/drawing/2014/main" id="{70E68AFA-C820-362A-586C-8DCAC73E927B}"/>
              </a:ext>
            </a:extLst>
          </p:cNvPr>
          <p:cNvSpPr>
            <a:spLocks noGrp="1" noChangeArrowheads="1"/>
          </p:cNvSpPr>
          <p:nvPr>
            <p:ph type="title"/>
          </p:nvPr>
        </p:nvSpPr>
        <p:spPr bwMode="auto">
          <a:xfrm>
            <a:off x="457200" y="704850"/>
            <a:ext cx="82248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0" bIns="0" numCol="1" anchor="b" anchorCtr="0" compatLnSpc="1">
            <a:prstTxWarp prst="textNoShape">
              <a:avLst/>
            </a:prstTxWarp>
          </a:bodyPr>
          <a:lstStyle/>
          <a:p>
            <a:pPr lvl="0"/>
            <a:r>
              <a:rPr lang="en-GB" altLang="en-US"/>
              <a:t>Click to edit the title text format</a:t>
            </a:r>
          </a:p>
        </p:txBody>
      </p:sp>
      <p:sp>
        <p:nvSpPr>
          <p:cNvPr id="9222" name="Rectangle 11">
            <a:extLst>
              <a:ext uri="{FF2B5EF4-FFF2-40B4-BE49-F238E27FC236}">
                <a16:creationId xmlns:a16="http://schemas.microsoft.com/office/drawing/2014/main" id="{44DCBAE0-1C7F-4282-DBD1-2EF31F98B23D}"/>
              </a:ext>
            </a:extLst>
          </p:cNvPr>
          <p:cNvSpPr>
            <a:spLocks noGrp="1" noChangeArrowheads="1"/>
          </p:cNvSpPr>
          <p:nvPr>
            <p:ph type="body" idx="1"/>
          </p:nvPr>
        </p:nvSpPr>
        <p:spPr bwMode="auto">
          <a:xfrm>
            <a:off x="457200" y="1935163"/>
            <a:ext cx="822483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060" name="Rectangle 12">
            <a:extLst>
              <a:ext uri="{FF2B5EF4-FFF2-40B4-BE49-F238E27FC236}">
                <a16:creationId xmlns:a16="http://schemas.microsoft.com/office/drawing/2014/main" id="{8ABB9CF5-DCA0-C71A-902F-3B43F67A8EF4}"/>
              </a:ext>
            </a:extLst>
          </p:cNvPr>
          <p:cNvSpPr>
            <a:spLocks noGrp="1" noChangeArrowheads="1"/>
          </p:cNvSpPr>
          <p:nvPr>
            <p:ph type="dt"/>
          </p:nvPr>
        </p:nvSpPr>
        <p:spPr bwMode="auto">
          <a:xfrm>
            <a:off x="457200" y="6356350"/>
            <a:ext cx="2128838" cy="360363"/>
          </a:xfrm>
          <a:prstGeom prst="rect">
            <a:avLst/>
          </a:prstGeom>
          <a:noFill/>
          <a:ln>
            <a:noFill/>
          </a:ln>
          <a:effectLst/>
        </p:spPr>
        <p:txBody>
          <a:bodyPr vert="horz" wrap="square" lIns="0" tIns="0" rIns="0" bIns="0" numCol="1" anchor="b" anchorCtr="0" compatLnSpc="1">
            <a:prstTxWarp prst="textNoShape">
              <a:avLst/>
            </a:prstTxWarp>
          </a:bodyPr>
          <a:lstStyle>
            <a:lvl1pPr>
              <a:buClrTx/>
              <a:buSzPct val="100000"/>
              <a:buFontTx/>
              <a:buNone/>
              <a:tabLst>
                <a:tab pos="449263" algn="l"/>
                <a:tab pos="898525" algn="l"/>
                <a:tab pos="1347788" algn="l"/>
                <a:tab pos="1797050" algn="l"/>
              </a:tabLst>
              <a:defRPr sz="1200">
                <a:solidFill>
                  <a:srgbClr val="D1EAEE"/>
                </a:solidFill>
                <a:latin typeface="Times New Roman" pitchFamily="16" charset="0"/>
                <a:ea typeface="Microsoft YaHei" pitchFamily="32" charset="-122"/>
                <a:cs typeface="Segoe UI" pitchFamily="32" charset="0"/>
              </a:defRPr>
            </a:lvl1pPr>
          </a:lstStyle>
          <a:p>
            <a:pPr>
              <a:defRPr/>
            </a:pPr>
            <a:fld id="{F54F3210-1D99-424C-A42F-FAAEF54DB520}" type="datetime1">
              <a:rPr lang="en-US"/>
              <a:pPr>
                <a:defRPr/>
              </a:pPr>
              <a:t>24-Jul-25</a:t>
            </a:fld>
            <a:endParaRPr lang="en-US"/>
          </a:p>
        </p:txBody>
      </p:sp>
      <p:sp>
        <p:nvSpPr>
          <p:cNvPr id="2056" name="Text Box 13">
            <a:extLst>
              <a:ext uri="{FF2B5EF4-FFF2-40B4-BE49-F238E27FC236}">
                <a16:creationId xmlns:a16="http://schemas.microsoft.com/office/drawing/2014/main" id="{7FD823BE-8875-C26E-4EE3-546114F96B2E}"/>
              </a:ext>
            </a:extLst>
          </p:cNvPr>
          <p:cNvSpPr txBox="1">
            <a:spLocks noChangeArrowheads="1"/>
          </p:cNvSpPr>
          <p:nvPr/>
        </p:nvSpPr>
        <p:spPr bwMode="auto">
          <a:xfrm>
            <a:off x="2667000" y="6356350"/>
            <a:ext cx="3352800" cy="365125"/>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2062" name="Rectangle 14">
            <a:extLst>
              <a:ext uri="{FF2B5EF4-FFF2-40B4-BE49-F238E27FC236}">
                <a16:creationId xmlns:a16="http://schemas.microsoft.com/office/drawing/2014/main" id="{FB4E2248-D252-0FE7-8FDB-EFA82C4FFB63}"/>
              </a:ext>
            </a:extLst>
          </p:cNvPr>
          <p:cNvSpPr>
            <a:spLocks noGrp="1" noChangeArrowheads="1"/>
          </p:cNvSpPr>
          <p:nvPr>
            <p:ph type="sldNum"/>
          </p:nvPr>
        </p:nvSpPr>
        <p:spPr bwMode="auto">
          <a:xfrm>
            <a:off x="7924800" y="6356350"/>
            <a:ext cx="757238" cy="360363"/>
          </a:xfrm>
          <a:prstGeom prst="rect">
            <a:avLst/>
          </a:prstGeom>
          <a:noFill/>
          <a:ln>
            <a:noFill/>
          </a:ln>
          <a:effectLst/>
        </p:spPr>
        <p:txBody>
          <a:bodyPr vert="horz" wrap="square" lIns="0" tIns="0" rIns="0" bIns="0" numCol="1" anchor="b" anchorCtr="0" compatLnSpc="1">
            <a:prstTxWarp prst="textNoShape">
              <a:avLst/>
            </a:prstTxWarp>
          </a:bodyPr>
          <a:lstStyle>
            <a:lvl1pPr algn="r">
              <a:buSzPct val="100000"/>
              <a:defRPr sz="1200">
                <a:solidFill>
                  <a:srgbClr val="D1EAEE"/>
                </a:solidFill>
                <a:latin typeface="Times New Roman" panose="02020603050405020304" pitchFamily="18" charset="0"/>
                <a:cs typeface="Segoe UI" panose="020B0502040204020203" pitchFamily="34" charset="0"/>
              </a:defRPr>
            </a:lvl1pPr>
          </a:lstStyle>
          <a:p>
            <a:fld id="{2D111805-B19F-434A-8B43-0FE912C0ED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pitchFamily="32"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Freeform 1">
            <a:extLst>
              <a:ext uri="{FF2B5EF4-FFF2-40B4-BE49-F238E27FC236}">
                <a16:creationId xmlns:a16="http://schemas.microsoft.com/office/drawing/2014/main" id="{F2643C16-7F26-4EE0-4B60-E532D78FE332}"/>
              </a:ext>
            </a:extLst>
          </p:cNvPr>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8000"/>
                </a:srgbClr>
              </a:gs>
              <a:gs pos="100000">
                <a:srgbClr val="00EBF8">
                  <a:alpha val="57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sp>
        <p:nvSpPr>
          <p:cNvPr id="3075" name="Freeform 2">
            <a:extLst>
              <a:ext uri="{FF2B5EF4-FFF2-40B4-BE49-F238E27FC236}">
                <a16:creationId xmlns:a16="http://schemas.microsoft.com/office/drawing/2014/main" id="{0CAA3F87-837F-35E8-C903-3FA181965B7C}"/>
              </a:ext>
            </a:extLst>
          </p:cNvPr>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8000"/>
                </a:srgbClr>
              </a:gs>
              <a:gs pos="100000">
                <a:srgbClr val="009BE5">
                  <a:alpha val="32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grpSp>
        <p:nvGrpSpPr>
          <p:cNvPr id="10244" name="Group 3">
            <a:extLst>
              <a:ext uri="{FF2B5EF4-FFF2-40B4-BE49-F238E27FC236}">
                <a16:creationId xmlns:a16="http://schemas.microsoft.com/office/drawing/2014/main" id="{E05FB489-38FD-E8C8-62B0-AC38D298DAB0}"/>
              </a:ext>
            </a:extLst>
          </p:cNvPr>
          <p:cNvGrpSpPr>
            <a:grpSpLocks/>
          </p:cNvGrpSpPr>
          <p:nvPr/>
        </p:nvGrpSpPr>
        <p:grpSpPr bwMode="auto">
          <a:xfrm>
            <a:off x="-19050" y="203200"/>
            <a:ext cx="9175750" cy="642938"/>
            <a:chOff x="-12" y="128"/>
            <a:chExt cx="5780" cy="405"/>
          </a:xfrm>
        </p:grpSpPr>
        <p:grpSp>
          <p:nvGrpSpPr>
            <p:cNvPr id="10250" name="Group 4">
              <a:extLst>
                <a:ext uri="{FF2B5EF4-FFF2-40B4-BE49-F238E27FC236}">
                  <a16:creationId xmlns:a16="http://schemas.microsoft.com/office/drawing/2014/main" id="{CF072FCE-5523-499D-7633-5B4EDF3E8843}"/>
                </a:ext>
              </a:extLst>
            </p:cNvPr>
            <p:cNvGrpSpPr>
              <a:grpSpLocks/>
            </p:cNvGrpSpPr>
            <p:nvPr/>
          </p:nvGrpSpPr>
          <p:grpSpPr bwMode="auto">
            <a:xfrm>
              <a:off x="-12" y="128"/>
              <a:ext cx="5765" cy="405"/>
              <a:chOff x="-12" y="128"/>
              <a:chExt cx="5765" cy="405"/>
            </a:xfrm>
          </p:grpSpPr>
          <p:pic>
            <p:nvPicPr>
              <p:cNvPr id="10254" name="Picture 5">
                <a:extLst>
                  <a:ext uri="{FF2B5EF4-FFF2-40B4-BE49-F238E27FC236}">
                    <a16:creationId xmlns:a16="http://schemas.microsoft.com/office/drawing/2014/main" id="{6882889B-A42F-6EE7-E897-5CF13057C83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28"/>
                <a:ext cx="5751"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 Box 6">
                <a:extLst>
                  <a:ext uri="{FF2B5EF4-FFF2-40B4-BE49-F238E27FC236}">
                    <a16:creationId xmlns:a16="http://schemas.microsoft.com/office/drawing/2014/main" id="{D3B17D97-E223-3E94-F002-AEC8F3204533}"/>
                  </a:ext>
                </a:extLst>
              </p:cNvPr>
              <p:cNvSpPr txBox="1">
                <a:spLocks noChangeArrowheads="1"/>
              </p:cNvSpPr>
              <p:nvPr/>
            </p:nvSpPr>
            <p:spPr bwMode="auto">
              <a:xfrm rot="-180000">
                <a:off x="-12" y="302"/>
                <a:ext cx="0" cy="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grpSp>
        <p:grpSp>
          <p:nvGrpSpPr>
            <p:cNvPr id="10251" name="Group 7">
              <a:extLst>
                <a:ext uri="{FF2B5EF4-FFF2-40B4-BE49-F238E27FC236}">
                  <a16:creationId xmlns:a16="http://schemas.microsoft.com/office/drawing/2014/main" id="{7E19FD76-5520-335A-F3F2-636C399D9F2D}"/>
                </a:ext>
              </a:extLst>
            </p:cNvPr>
            <p:cNvGrpSpPr>
              <a:grpSpLocks/>
            </p:cNvGrpSpPr>
            <p:nvPr/>
          </p:nvGrpSpPr>
          <p:grpSpPr bwMode="auto">
            <a:xfrm>
              <a:off x="-12" y="156"/>
              <a:ext cx="5780" cy="351"/>
              <a:chOff x="-12" y="156"/>
              <a:chExt cx="5780" cy="351"/>
            </a:xfrm>
          </p:grpSpPr>
          <p:pic>
            <p:nvPicPr>
              <p:cNvPr id="10252" name="Picture 8">
                <a:extLst>
                  <a:ext uri="{FF2B5EF4-FFF2-40B4-BE49-F238E27FC236}">
                    <a16:creationId xmlns:a16="http://schemas.microsoft.com/office/drawing/2014/main" id="{3E3634F3-A7BA-1A98-C07C-EA4F994373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 y="156"/>
                <a:ext cx="577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9">
                <a:extLst>
                  <a:ext uri="{FF2B5EF4-FFF2-40B4-BE49-F238E27FC236}">
                    <a16:creationId xmlns:a16="http://schemas.microsoft.com/office/drawing/2014/main" id="{1EF66764-68B5-9202-7DC0-C8AC283A32C4}"/>
                  </a:ext>
                </a:extLst>
              </p:cNvPr>
              <p:cNvSpPr txBox="1">
                <a:spLocks noChangeArrowheads="1"/>
              </p:cNvSpPr>
              <p:nvPr/>
            </p:nvSpPr>
            <p:spPr bwMode="auto">
              <a:xfrm rot="-180000">
                <a:off x="-12" y="330"/>
                <a:ext cx="0" cy="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grpSp>
      </p:grpSp>
      <p:sp>
        <p:nvSpPr>
          <p:cNvPr id="10245" name="Rectangle 10">
            <a:extLst>
              <a:ext uri="{FF2B5EF4-FFF2-40B4-BE49-F238E27FC236}">
                <a16:creationId xmlns:a16="http://schemas.microsoft.com/office/drawing/2014/main" id="{D23E2140-28EC-7DE9-3AEB-4402FEE88EB6}"/>
              </a:ext>
            </a:extLst>
          </p:cNvPr>
          <p:cNvSpPr>
            <a:spLocks noGrp="1" noChangeArrowheads="1"/>
          </p:cNvSpPr>
          <p:nvPr>
            <p:ph type="title"/>
          </p:nvPr>
        </p:nvSpPr>
        <p:spPr bwMode="auto">
          <a:xfrm>
            <a:off x="457200" y="704850"/>
            <a:ext cx="82248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0" bIns="0" numCol="1" anchor="b" anchorCtr="0" compatLnSpc="1">
            <a:prstTxWarp prst="textNoShape">
              <a:avLst/>
            </a:prstTxWarp>
          </a:bodyPr>
          <a:lstStyle/>
          <a:p>
            <a:pPr lvl="0"/>
            <a:r>
              <a:rPr lang="en-GB" altLang="en-US"/>
              <a:t>Click to edit the title text format</a:t>
            </a:r>
          </a:p>
        </p:txBody>
      </p:sp>
      <p:sp>
        <p:nvSpPr>
          <p:cNvPr id="10246" name="Rectangle 11">
            <a:extLst>
              <a:ext uri="{FF2B5EF4-FFF2-40B4-BE49-F238E27FC236}">
                <a16:creationId xmlns:a16="http://schemas.microsoft.com/office/drawing/2014/main" id="{6E22FF64-2353-8EDD-05BC-EB1612E5A6A0}"/>
              </a:ext>
            </a:extLst>
          </p:cNvPr>
          <p:cNvSpPr>
            <a:spLocks noGrp="1" noChangeArrowheads="1"/>
          </p:cNvSpPr>
          <p:nvPr>
            <p:ph type="body" idx="1"/>
          </p:nvPr>
        </p:nvSpPr>
        <p:spPr bwMode="auto">
          <a:xfrm>
            <a:off x="457200" y="1935163"/>
            <a:ext cx="822483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3084" name="Rectangle 12">
            <a:extLst>
              <a:ext uri="{FF2B5EF4-FFF2-40B4-BE49-F238E27FC236}">
                <a16:creationId xmlns:a16="http://schemas.microsoft.com/office/drawing/2014/main" id="{237C8B5F-87AE-A447-8F6A-5DD33164FE3B}"/>
              </a:ext>
            </a:extLst>
          </p:cNvPr>
          <p:cNvSpPr>
            <a:spLocks noGrp="1" noChangeArrowheads="1"/>
          </p:cNvSpPr>
          <p:nvPr>
            <p:ph type="dt"/>
          </p:nvPr>
        </p:nvSpPr>
        <p:spPr bwMode="auto">
          <a:xfrm>
            <a:off x="457200" y="6356350"/>
            <a:ext cx="2128838" cy="360363"/>
          </a:xfrm>
          <a:prstGeom prst="rect">
            <a:avLst/>
          </a:prstGeom>
          <a:noFill/>
          <a:ln>
            <a:noFill/>
          </a:ln>
          <a:effectLst/>
        </p:spPr>
        <p:txBody>
          <a:bodyPr vert="horz" wrap="square" lIns="0" tIns="0" rIns="0" bIns="0" numCol="1" anchor="b" anchorCtr="0" compatLnSpc="1">
            <a:prstTxWarp prst="textNoShape">
              <a:avLst/>
            </a:prstTxWarp>
          </a:bodyPr>
          <a:lstStyle>
            <a:lvl1pPr>
              <a:buClrTx/>
              <a:buSzPct val="100000"/>
              <a:buFontTx/>
              <a:buNone/>
              <a:tabLst>
                <a:tab pos="449263" algn="l"/>
                <a:tab pos="898525" algn="l"/>
                <a:tab pos="1347788" algn="l"/>
                <a:tab pos="1797050" algn="l"/>
              </a:tabLst>
              <a:defRPr sz="1200">
                <a:solidFill>
                  <a:srgbClr val="D1EAEE"/>
                </a:solidFill>
                <a:latin typeface="Times New Roman" pitchFamily="16" charset="0"/>
                <a:ea typeface="Microsoft YaHei" pitchFamily="32" charset="-122"/>
                <a:cs typeface="Segoe UI" pitchFamily="32" charset="0"/>
              </a:defRPr>
            </a:lvl1pPr>
          </a:lstStyle>
          <a:p>
            <a:pPr>
              <a:defRPr/>
            </a:pPr>
            <a:fld id="{6F298FB4-DB47-4CD4-9C6F-AB2A3C5DF6AE}" type="datetime1">
              <a:rPr lang="en-US"/>
              <a:pPr>
                <a:defRPr/>
              </a:pPr>
              <a:t>24-Jul-25</a:t>
            </a:fld>
            <a:endParaRPr lang="en-US"/>
          </a:p>
        </p:txBody>
      </p:sp>
      <p:sp>
        <p:nvSpPr>
          <p:cNvPr id="3080" name="Text Box 13">
            <a:extLst>
              <a:ext uri="{FF2B5EF4-FFF2-40B4-BE49-F238E27FC236}">
                <a16:creationId xmlns:a16="http://schemas.microsoft.com/office/drawing/2014/main" id="{B0EC2E15-D2BC-7A39-F59D-C94FDF5F0435}"/>
              </a:ext>
            </a:extLst>
          </p:cNvPr>
          <p:cNvSpPr txBox="1">
            <a:spLocks noChangeArrowheads="1"/>
          </p:cNvSpPr>
          <p:nvPr/>
        </p:nvSpPr>
        <p:spPr bwMode="auto">
          <a:xfrm>
            <a:off x="2667000" y="6356350"/>
            <a:ext cx="3352800" cy="365125"/>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3086" name="Rectangle 14">
            <a:extLst>
              <a:ext uri="{FF2B5EF4-FFF2-40B4-BE49-F238E27FC236}">
                <a16:creationId xmlns:a16="http://schemas.microsoft.com/office/drawing/2014/main" id="{C0D4F705-480C-57D6-A379-26652DBDE93B}"/>
              </a:ext>
            </a:extLst>
          </p:cNvPr>
          <p:cNvSpPr>
            <a:spLocks noGrp="1" noChangeArrowheads="1"/>
          </p:cNvSpPr>
          <p:nvPr>
            <p:ph type="sldNum"/>
          </p:nvPr>
        </p:nvSpPr>
        <p:spPr bwMode="auto">
          <a:xfrm>
            <a:off x="7924800" y="6356350"/>
            <a:ext cx="757238" cy="360363"/>
          </a:xfrm>
          <a:prstGeom prst="rect">
            <a:avLst/>
          </a:prstGeom>
          <a:noFill/>
          <a:ln>
            <a:noFill/>
          </a:ln>
          <a:effectLst/>
        </p:spPr>
        <p:txBody>
          <a:bodyPr vert="horz" wrap="square" lIns="0" tIns="0" rIns="0" bIns="0" numCol="1" anchor="b" anchorCtr="0" compatLnSpc="1">
            <a:prstTxWarp prst="textNoShape">
              <a:avLst/>
            </a:prstTxWarp>
          </a:bodyPr>
          <a:lstStyle>
            <a:lvl1pPr algn="r">
              <a:buSzPct val="100000"/>
              <a:defRPr sz="1200">
                <a:solidFill>
                  <a:srgbClr val="D1EAEE"/>
                </a:solidFill>
                <a:latin typeface="Times New Roman" panose="02020603050405020304" pitchFamily="18" charset="0"/>
                <a:cs typeface="Segoe UI" panose="020B0502040204020203" pitchFamily="34" charset="0"/>
              </a:defRPr>
            </a:lvl1pPr>
          </a:lstStyle>
          <a:p>
            <a:fld id="{8D64B2D0-E682-49F6-80EF-2B7BE0B1E5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DBF5F9"/>
          </a:solidFill>
          <a:latin typeface="Calibri" pitchFamily="32"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DBF5F9"/>
          </a:solidFill>
          <a:latin typeface="Calibri" pitchFamily="32" charset="0"/>
          <a:ea typeface="Microsoft YaHei" pitchFamily="32"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FFFFFF"/>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FFFFFF"/>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FFFFFF"/>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FFFFFF"/>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Freeform 1">
            <a:extLst>
              <a:ext uri="{FF2B5EF4-FFF2-40B4-BE49-F238E27FC236}">
                <a16:creationId xmlns:a16="http://schemas.microsoft.com/office/drawing/2014/main" id="{59C662F7-E9BB-E6F0-97FF-C8412165B187}"/>
              </a:ext>
            </a:extLst>
          </p:cNvPr>
          <p:cNvSpPr>
            <a:spLocks noChangeArrowheads="1"/>
          </p:cNvSpPr>
          <p:nvPr/>
        </p:nvSpPr>
        <p:spPr bwMode="auto">
          <a:xfrm>
            <a:off x="-9525" y="-7938"/>
            <a:ext cx="9163050" cy="1041401"/>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8000"/>
                </a:srgbClr>
              </a:gs>
              <a:gs pos="100000">
                <a:srgbClr val="00EBF8">
                  <a:alpha val="57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sp>
        <p:nvSpPr>
          <p:cNvPr id="4099" name="Freeform 2">
            <a:extLst>
              <a:ext uri="{FF2B5EF4-FFF2-40B4-BE49-F238E27FC236}">
                <a16:creationId xmlns:a16="http://schemas.microsoft.com/office/drawing/2014/main" id="{07693E68-36AB-E935-4137-8E38F5B3666E}"/>
              </a:ext>
            </a:extLst>
          </p:cNvPr>
          <p:cNvSpPr>
            <a:spLocks noChangeArrowheads="1"/>
          </p:cNvSpPr>
          <p:nvPr/>
        </p:nvSpPr>
        <p:spPr bwMode="auto">
          <a:xfrm>
            <a:off x="4381500" y="-7938"/>
            <a:ext cx="4762500" cy="638176"/>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8000"/>
                </a:srgbClr>
              </a:gs>
              <a:gs pos="100000">
                <a:srgbClr val="009BE5">
                  <a:alpha val="32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grpSp>
        <p:nvGrpSpPr>
          <p:cNvPr id="11268" name="Group 3">
            <a:extLst>
              <a:ext uri="{FF2B5EF4-FFF2-40B4-BE49-F238E27FC236}">
                <a16:creationId xmlns:a16="http://schemas.microsoft.com/office/drawing/2014/main" id="{35FB494C-AACA-BA2B-8FC6-9A5B6312077A}"/>
              </a:ext>
            </a:extLst>
          </p:cNvPr>
          <p:cNvGrpSpPr>
            <a:grpSpLocks/>
          </p:cNvGrpSpPr>
          <p:nvPr/>
        </p:nvGrpSpPr>
        <p:grpSpPr bwMode="auto">
          <a:xfrm>
            <a:off x="-19050" y="203200"/>
            <a:ext cx="9175750" cy="642938"/>
            <a:chOff x="-12" y="128"/>
            <a:chExt cx="5780" cy="405"/>
          </a:xfrm>
        </p:grpSpPr>
        <p:grpSp>
          <p:nvGrpSpPr>
            <p:cNvPr id="11278" name="Group 4">
              <a:extLst>
                <a:ext uri="{FF2B5EF4-FFF2-40B4-BE49-F238E27FC236}">
                  <a16:creationId xmlns:a16="http://schemas.microsoft.com/office/drawing/2014/main" id="{D30B84BA-6D9F-9041-BCB9-A8A7E8E8CE4D}"/>
                </a:ext>
              </a:extLst>
            </p:cNvPr>
            <p:cNvGrpSpPr>
              <a:grpSpLocks/>
            </p:cNvGrpSpPr>
            <p:nvPr/>
          </p:nvGrpSpPr>
          <p:grpSpPr bwMode="auto">
            <a:xfrm>
              <a:off x="-12" y="128"/>
              <a:ext cx="5765" cy="405"/>
              <a:chOff x="-12" y="128"/>
              <a:chExt cx="5765" cy="405"/>
            </a:xfrm>
          </p:grpSpPr>
          <p:pic>
            <p:nvPicPr>
              <p:cNvPr id="11282" name="Picture 5">
                <a:extLst>
                  <a:ext uri="{FF2B5EF4-FFF2-40B4-BE49-F238E27FC236}">
                    <a16:creationId xmlns:a16="http://schemas.microsoft.com/office/drawing/2014/main" id="{8E9E1AD9-C875-43E4-38A6-60C5D0FEA0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28"/>
                <a:ext cx="5751"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6">
                <a:extLst>
                  <a:ext uri="{FF2B5EF4-FFF2-40B4-BE49-F238E27FC236}">
                    <a16:creationId xmlns:a16="http://schemas.microsoft.com/office/drawing/2014/main" id="{DB1D8CA3-8DCA-18B3-2E7D-2DCD360EDBD9}"/>
                  </a:ext>
                </a:extLst>
              </p:cNvPr>
              <p:cNvSpPr txBox="1">
                <a:spLocks noChangeArrowheads="1"/>
              </p:cNvSpPr>
              <p:nvPr/>
            </p:nvSpPr>
            <p:spPr bwMode="auto">
              <a:xfrm rot="-180000">
                <a:off x="-12" y="302"/>
                <a:ext cx="0" cy="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grpSp>
        <p:grpSp>
          <p:nvGrpSpPr>
            <p:cNvPr id="11279" name="Group 7">
              <a:extLst>
                <a:ext uri="{FF2B5EF4-FFF2-40B4-BE49-F238E27FC236}">
                  <a16:creationId xmlns:a16="http://schemas.microsoft.com/office/drawing/2014/main" id="{21D29726-5026-22D0-87D0-BE3825CBB3AF}"/>
                </a:ext>
              </a:extLst>
            </p:cNvPr>
            <p:cNvGrpSpPr>
              <a:grpSpLocks/>
            </p:cNvGrpSpPr>
            <p:nvPr/>
          </p:nvGrpSpPr>
          <p:grpSpPr bwMode="auto">
            <a:xfrm>
              <a:off x="-12" y="156"/>
              <a:ext cx="5780" cy="351"/>
              <a:chOff x="-12" y="156"/>
              <a:chExt cx="5780" cy="351"/>
            </a:xfrm>
          </p:grpSpPr>
          <p:pic>
            <p:nvPicPr>
              <p:cNvPr id="11280" name="Picture 8">
                <a:extLst>
                  <a:ext uri="{FF2B5EF4-FFF2-40B4-BE49-F238E27FC236}">
                    <a16:creationId xmlns:a16="http://schemas.microsoft.com/office/drawing/2014/main" id="{C4FC5F7B-4949-B6FC-6072-97424B9FE9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 y="156"/>
                <a:ext cx="577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9">
                <a:extLst>
                  <a:ext uri="{FF2B5EF4-FFF2-40B4-BE49-F238E27FC236}">
                    <a16:creationId xmlns:a16="http://schemas.microsoft.com/office/drawing/2014/main" id="{260712CD-8B3E-E309-0257-9FAA1E350594}"/>
                  </a:ext>
                </a:extLst>
              </p:cNvPr>
              <p:cNvSpPr txBox="1">
                <a:spLocks noChangeArrowheads="1"/>
              </p:cNvSpPr>
              <p:nvPr/>
            </p:nvSpPr>
            <p:spPr bwMode="auto">
              <a:xfrm rot="-180000">
                <a:off x="-12" y="330"/>
                <a:ext cx="0" cy="0"/>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grpSp>
      </p:grpSp>
      <p:sp>
        <p:nvSpPr>
          <p:cNvPr id="4101" name="Freeform 10">
            <a:extLst>
              <a:ext uri="{FF2B5EF4-FFF2-40B4-BE49-F238E27FC236}">
                <a16:creationId xmlns:a16="http://schemas.microsoft.com/office/drawing/2014/main" id="{51C0C44A-BC83-A9CE-790F-C1E8DBC94A6D}"/>
              </a:ext>
            </a:extLst>
          </p:cNvPr>
          <p:cNvSpPr>
            <a:spLocks noChangeArrowheads="1"/>
          </p:cNvSpPr>
          <p:nvPr/>
        </p:nvSpPr>
        <p:spPr bwMode="auto">
          <a:xfrm rot="420000" flipV="1">
            <a:off x="3163888"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240" cap="rnd">
            <a:solidFill>
              <a:srgbClr val="C0C0C0"/>
            </a:solidFill>
            <a:round/>
            <a:headEnd/>
            <a:tailEnd/>
          </a:ln>
          <a:effectLst>
            <a:outerShdw dist="38547" dir="7483740" algn="ctr" rotWithShape="0">
              <a:srgbClr val="000000">
                <a:alpha val="25040"/>
              </a:srgbClr>
            </a:outerShdw>
          </a:effectLst>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sp>
        <p:nvSpPr>
          <p:cNvPr id="4102" name="AutoShape 11">
            <a:extLst>
              <a:ext uri="{FF2B5EF4-FFF2-40B4-BE49-F238E27FC236}">
                <a16:creationId xmlns:a16="http://schemas.microsoft.com/office/drawing/2014/main" id="{971A18DF-40FF-0661-79DE-BD183A19118A}"/>
              </a:ext>
            </a:extLst>
          </p:cNvPr>
          <p:cNvSpPr>
            <a:spLocks noChangeArrowheads="1"/>
          </p:cNvSpPr>
          <p:nvPr/>
        </p:nvSpPr>
        <p:spPr bwMode="auto">
          <a:xfrm rot="420000" flipV="1">
            <a:off x="7999413" y="5359400"/>
            <a:ext cx="155575" cy="155575"/>
          </a:xfrm>
          <a:prstGeom prst="rtTriangle">
            <a:avLst/>
          </a:prstGeom>
          <a:solidFill>
            <a:srgbClr val="FFFFFF"/>
          </a:solidFill>
          <a:ln w="12600" cap="sq">
            <a:solidFill>
              <a:srgbClr val="FFFFFF"/>
            </a:solidFill>
            <a:bevel/>
            <a:headEnd/>
            <a:tailEnd/>
          </a:ln>
          <a:effectLst>
            <a:outerShdw dist="6194" dir="12932261" algn="ctr" rotWithShape="0">
              <a:srgbClr val="000000">
                <a:alpha val="47028"/>
              </a:srgbClr>
            </a:outerShdw>
          </a:effectLst>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4103" name="Freeform 12">
            <a:extLst>
              <a:ext uri="{FF2B5EF4-FFF2-40B4-BE49-F238E27FC236}">
                <a16:creationId xmlns:a16="http://schemas.microsoft.com/office/drawing/2014/main" id="{00FDE727-0215-1AFD-7C7B-C6663DCF15F4}"/>
              </a:ext>
            </a:extLst>
          </p:cNvPr>
          <p:cNvSpPr>
            <a:spLocks noChangeArrowheads="1"/>
          </p:cNvSpPr>
          <p:nvPr/>
        </p:nvSpPr>
        <p:spPr bwMode="auto">
          <a:xfrm flipV="1">
            <a:off x="-9525" y="5815013"/>
            <a:ext cx="9163050" cy="1041400"/>
          </a:xfrm>
          <a:custGeom>
            <a:avLst/>
            <a:gdLst>
              <a:gd name="T0" fmla="*/ 2147483647 w 5772"/>
              <a:gd name="T1" fmla="*/ 2147483647 h 656"/>
              <a:gd name="T2" fmla="*/ 2147483647 w 5772"/>
              <a:gd name="T3" fmla="*/ 0 h 656"/>
              <a:gd name="T4" fmla="*/ 2147483647 w 5772"/>
              <a:gd name="T5" fmla="*/ 2147483647 h 656"/>
              <a:gd name="T6" fmla="*/ 2147483647 w 5772"/>
              <a:gd name="T7" fmla="*/ 2147483647 h 656"/>
              <a:gd name="T8" fmla="*/ 2147483647 w 5772"/>
              <a:gd name="T9" fmla="*/ 2147483647 h 656"/>
              <a:gd name="T10" fmla="*/ 2147483647 w 5772"/>
              <a:gd name="T11" fmla="*/ 2147483647 h 656"/>
              <a:gd name="T12" fmla="*/ 2147483647 w 5772"/>
              <a:gd name="T13" fmla="*/ 2147483647 h 656"/>
              <a:gd name="T14" fmla="*/ 0 w 5772"/>
              <a:gd name="T15" fmla="*/ 2147483647 h 656"/>
              <a:gd name="T16" fmla="*/ 2147483647 w 5772"/>
              <a:gd name="T17" fmla="*/ 2147483647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72"/>
              <a:gd name="T28" fmla="*/ 0 h 656"/>
              <a:gd name="T29" fmla="*/ 5772 w 5772"/>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8000"/>
                </a:srgbClr>
              </a:gs>
              <a:gs pos="100000">
                <a:srgbClr val="00EBF8">
                  <a:alpha val="57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sp>
        <p:nvSpPr>
          <p:cNvPr id="4104" name="Freeform 13">
            <a:extLst>
              <a:ext uri="{FF2B5EF4-FFF2-40B4-BE49-F238E27FC236}">
                <a16:creationId xmlns:a16="http://schemas.microsoft.com/office/drawing/2014/main" id="{B4FE23D9-97CD-3087-1B37-AE977E2AC342}"/>
              </a:ext>
            </a:extLst>
          </p:cNvPr>
          <p:cNvSpPr>
            <a:spLocks noChangeArrowheads="1"/>
          </p:cNvSpPr>
          <p:nvPr/>
        </p:nvSpPr>
        <p:spPr bwMode="auto">
          <a:xfrm flipV="1">
            <a:off x="4381500" y="6218238"/>
            <a:ext cx="4762500" cy="638175"/>
          </a:xfrm>
          <a:custGeom>
            <a:avLst/>
            <a:gdLst>
              <a:gd name="T0" fmla="*/ 0 w 3000"/>
              <a:gd name="T1" fmla="*/ 0 h 595"/>
              <a:gd name="T2" fmla="*/ 2147483647 w 3000"/>
              <a:gd name="T3" fmla="*/ 2147483647 h 595"/>
              <a:gd name="T4" fmla="*/ 2147483647 w 3000"/>
              <a:gd name="T5" fmla="*/ 2147483647 h 595"/>
              <a:gd name="T6" fmla="*/ 2147483647 w 3000"/>
              <a:gd name="T7" fmla="*/ 2147483647 h 595"/>
              <a:gd name="T8" fmla="*/ 0 w 3000"/>
              <a:gd name="T9" fmla="*/ 0 h 595"/>
              <a:gd name="T10" fmla="*/ 0 60000 65536"/>
              <a:gd name="T11" fmla="*/ 0 60000 65536"/>
              <a:gd name="T12" fmla="*/ 0 60000 65536"/>
              <a:gd name="T13" fmla="*/ 0 60000 65536"/>
              <a:gd name="T14" fmla="*/ 0 60000 65536"/>
              <a:gd name="T15" fmla="*/ 0 w 3000"/>
              <a:gd name="T16" fmla="*/ 0 h 595"/>
              <a:gd name="T17" fmla="*/ 3000 w 3000"/>
              <a:gd name="T18" fmla="*/ 595 h 595"/>
            </a:gdLst>
            <a:ahLst/>
            <a:cxnLst>
              <a:cxn ang="T10">
                <a:pos x="T0" y="T1"/>
              </a:cxn>
              <a:cxn ang="T11">
                <a:pos x="T2" y="T3"/>
              </a:cxn>
              <a:cxn ang="T12">
                <a:pos x="T4" y="T5"/>
              </a:cxn>
              <a:cxn ang="T13">
                <a:pos x="T6" y="T7"/>
              </a:cxn>
              <a:cxn ang="T14">
                <a:pos x="T8" y="T9"/>
              </a:cxn>
            </a:cxnLst>
            <a:rect l="T15" t="T16" r="T17" b="T18"/>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DB6">
                  <a:alpha val="48000"/>
                </a:srgbClr>
              </a:gs>
              <a:gs pos="100000">
                <a:srgbClr val="009BE5">
                  <a:alpha val="32999"/>
                </a:srgbClr>
              </a:gs>
            </a:gsLst>
            <a:lin ang="5400000" scaled="1"/>
          </a:gradFill>
          <a:ln>
            <a:noFill/>
          </a:ln>
        </p:spPr>
        <p:txBody>
          <a:bodyPr wrap="none" anchor="ctr"/>
          <a:lstStyle/>
          <a:p>
            <a:pPr>
              <a:buClr>
                <a:srgbClr val="000000"/>
              </a:buClr>
              <a:buSzPct val="100000"/>
              <a:buFont typeface="Times New Roman" panose="02020603050405020304" pitchFamily="18" charset="0"/>
              <a:buNone/>
              <a:defRPr/>
            </a:pPr>
            <a:endParaRPr lang="en-US">
              <a:cs typeface="+mn-cs"/>
            </a:endParaRPr>
          </a:p>
        </p:txBody>
      </p:sp>
      <p:sp>
        <p:nvSpPr>
          <p:cNvPr id="11273" name="Rectangle 14">
            <a:extLst>
              <a:ext uri="{FF2B5EF4-FFF2-40B4-BE49-F238E27FC236}">
                <a16:creationId xmlns:a16="http://schemas.microsoft.com/office/drawing/2014/main" id="{07150D32-22C4-90AF-56FE-4F91F6090560}"/>
              </a:ext>
            </a:extLst>
          </p:cNvPr>
          <p:cNvSpPr>
            <a:spLocks noGrp="1" noChangeArrowheads="1"/>
          </p:cNvSpPr>
          <p:nvPr>
            <p:ph type="title"/>
          </p:nvPr>
        </p:nvSpPr>
        <p:spPr bwMode="auto">
          <a:xfrm>
            <a:off x="457200" y="704850"/>
            <a:ext cx="82248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0" bIns="0" numCol="1" anchor="b" anchorCtr="0" compatLnSpc="1">
            <a:prstTxWarp prst="textNoShape">
              <a:avLst/>
            </a:prstTxWarp>
          </a:bodyPr>
          <a:lstStyle/>
          <a:p>
            <a:pPr lvl="0"/>
            <a:r>
              <a:rPr lang="en-GB" altLang="en-US"/>
              <a:t>Click to edit the title text format</a:t>
            </a:r>
          </a:p>
        </p:txBody>
      </p:sp>
      <p:sp>
        <p:nvSpPr>
          <p:cNvPr id="11274" name="Rectangle 15">
            <a:extLst>
              <a:ext uri="{FF2B5EF4-FFF2-40B4-BE49-F238E27FC236}">
                <a16:creationId xmlns:a16="http://schemas.microsoft.com/office/drawing/2014/main" id="{1DC7B16A-17E3-14A3-DCC4-F866ECD64EA3}"/>
              </a:ext>
            </a:extLst>
          </p:cNvPr>
          <p:cNvSpPr>
            <a:spLocks noGrp="1" noChangeArrowheads="1"/>
          </p:cNvSpPr>
          <p:nvPr>
            <p:ph type="body" idx="1"/>
          </p:nvPr>
        </p:nvSpPr>
        <p:spPr bwMode="auto">
          <a:xfrm>
            <a:off x="457200" y="1935163"/>
            <a:ext cx="822483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4112" name="Rectangle 16">
            <a:extLst>
              <a:ext uri="{FF2B5EF4-FFF2-40B4-BE49-F238E27FC236}">
                <a16:creationId xmlns:a16="http://schemas.microsoft.com/office/drawing/2014/main" id="{B6A373FE-EC26-0E2D-61B1-C3495F284FD9}"/>
              </a:ext>
            </a:extLst>
          </p:cNvPr>
          <p:cNvSpPr>
            <a:spLocks noGrp="1" noChangeArrowheads="1"/>
          </p:cNvSpPr>
          <p:nvPr>
            <p:ph type="dt"/>
          </p:nvPr>
        </p:nvSpPr>
        <p:spPr bwMode="auto">
          <a:xfrm>
            <a:off x="457200" y="6356350"/>
            <a:ext cx="2128838" cy="360363"/>
          </a:xfrm>
          <a:prstGeom prst="rect">
            <a:avLst/>
          </a:prstGeom>
          <a:noFill/>
          <a:ln>
            <a:noFill/>
          </a:ln>
          <a:effectLst/>
        </p:spPr>
        <p:txBody>
          <a:bodyPr vert="horz" wrap="square" lIns="0" tIns="0" rIns="0" bIns="0" numCol="1" anchor="b" anchorCtr="0" compatLnSpc="1">
            <a:prstTxWarp prst="textNoShape">
              <a:avLst/>
            </a:prstTxWarp>
          </a:bodyPr>
          <a:lstStyle>
            <a:lvl1pPr>
              <a:buClrTx/>
              <a:buSzPct val="100000"/>
              <a:buFontTx/>
              <a:buNone/>
              <a:tabLst>
                <a:tab pos="449263" algn="l"/>
                <a:tab pos="898525" algn="l"/>
                <a:tab pos="1347788" algn="l"/>
                <a:tab pos="1797050" algn="l"/>
              </a:tabLst>
              <a:defRPr sz="1200">
                <a:solidFill>
                  <a:srgbClr val="045C75"/>
                </a:solidFill>
                <a:latin typeface="Times New Roman" pitchFamily="16" charset="0"/>
                <a:ea typeface="Microsoft YaHei" pitchFamily="32" charset="-122"/>
                <a:cs typeface="Segoe UI" pitchFamily="32" charset="0"/>
              </a:defRPr>
            </a:lvl1pPr>
          </a:lstStyle>
          <a:p>
            <a:pPr>
              <a:defRPr/>
            </a:pPr>
            <a:fld id="{96BF4C1A-E47E-4FA0-8C31-82D419DE5F02}" type="datetime1">
              <a:rPr lang="en-US"/>
              <a:pPr>
                <a:defRPr/>
              </a:pPr>
              <a:t>24-Jul-25</a:t>
            </a:fld>
            <a:endParaRPr lang="en-US"/>
          </a:p>
        </p:txBody>
      </p:sp>
      <p:sp>
        <p:nvSpPr>
          <p:cNvPr id="4108" name="Text Box 17">
            <a:extLst>
              <a:ext uri="{FF2B5EF4-FFF2-40B4-BE49-F238E27FC236}">
                <a16:creationId xmlns:a16="http://schemas.microsoft.com/office/drawing/2014/main" id="{4FDC528D-4240-8513-13B5-3BEA5EBFF24C}"/>
              </a:ext>
            </a:extLst>
          </p:cNvPr>
          <p:cNvSpPr txBox="1">
            <a:spLocks noChangeArrowheads="1"/>
          </p:cNvSpPr>
          <p:nvPr/>
        </p:nvSpPr>
        <p:spPr bwMode="auto">
          <a:xfrm>
            <a:off x="2667000" y="6356350"/>
            <a:ext cx="3352800" cy="365125"/>
          </a:xfrm>
          <a:prstGeom prst="rect">
            <a:avLst/>
          </a:prstGeom>
          <a:noFill/>
          <a:ln>
            <a:noFill/>
          </a:ln>
        </p:spPr>
        <p:txBody>
          <a:bodyPr wrap="none" anchor="ctr"/>
          <a:lstStyle/>
          <a:p>
            <a:pPr>
              <a:buClr>
                <a:srgbClr val="000000"/>
              </a:buClr>
              <a:buSzPct val="100000"/>
              <a:buFont typeface="Times New Roman" panose="02020603050405020304" pitchFamily="18" charset="0"/>
              <a:buNone/>
              <a:defRPr/>
            </a:pPr>
            <a:endParaRPr lang="en-US" altLang="en-US">
              <a:cs typeface="+mn-cs"/>
            </a:endParaRPr>
          </a:p>
        </p:txBody>
      </p:sp>
      <p:sp>
        <p:nvSpPr>
          <p:cNvPr id="4114" name="Rectangle 18">
            <a:extLst>
              <a:ext uri="{FF2B5EF4-FFF2-40B4-BE49-F238E27FC236}">
                <a16:creationId xmlns:a16="http://schemas.microsoft.com/office/drawing/2014/main" id="{ACCBC198-D6DF-C6B0-68F1-449C07E4D811}"/>
              </a:ext>
            </a:extLst>
          </p:cNvPr>
          <p:cNvSpPr>
            <a:spLocks noGrp="1" noChangeArrowheads="1"/>
          </p:cNvSpPr>
          <p:nvPr>
            <p:ph type="sldNum"/>
          </p:nvPr>
        </p:nvSpPr>
        <p:spPr bwMode="auto">
          <a:xfrm>
            <a:off x="8077200" y="6356350"/>
            <a:ext cx="604838" cy="360363"/>
          </a:xfrm>
          <a:prstGeom prst="rect">
            <a:avLst/>
          </a:prstGeom>
          <a:noFill/>
          <a:ln>
            <a:noFill/>
          </a:ln>
          <a:effectLst/>
        </p:spPr>
        <p:txBody>
          <a:bodyPr vert="horz" wrap="square" lIns="0" tIns="0" rIns="0" bIns="0" numCol="1" anchor="b" anchorCtr="0" compatLnSpc="1">
            <a:prstTxWarp prst="textNoShape">
              <a:avLst/>
            </a:prstTxWarp>
          </a:bodyPr>
          <a:lstStyle>
            <a:lvl1pPr algn="r">
              <a:buSzPct val="100000"/>
              <a:defRPr sz="1200">
                <a:solidFill>
                  <a:srgbClr val="045C75"/>
                </a:solidFill>
                <a:latin typeface="Times New Roman" panose="02020603050405020304" pitchFamily="18" charset="0"/>
                <a:cs typeface="Segoe UI" panose="020B0502040204020203" pitchFamily="34" charset="0"/>
              </a:defRPr>
            </a:lvl1pPr>
          </a:lstStyle>
          <a:p>
            <a:fld id="{BCF3CD82-512A-458A-ADEA-2C66BD45062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pitchFamily="32"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pitchFamily="32"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pitchFamily="32"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5000">
          <a:solidFill>
            <a:srgbClr val="04617B"/>
          </a:solidFill>
          <a:latin typeface="Calibri" pitchFamily="32" charset="0"/>
          <a:ea typeface="Microsoft YaHei" pitchFamily="32"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pitchFamily="32"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pitchFamily="32"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pitchFamily="32"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5000">
          <a:solidFill>
            <a:srgbClr val="04617B"/>
          </a:solidFill>
          <a:latin typeface="Calibri" pitchFamily="32" charset="0"/>
          <a:ea typeface="Microsoft YaHei" pitchFamily="32" charset="-122"/>
        </a:defRPr>
      </a:lvl9pPr>
    </p:titleStyle>
    <p:bodyStyle>
      <a:lvl1pPr marL="342900" indent="-342900" algn="l" defTabSz="449263" rtl="0" eaLnBrk="0" fontAlgn="base" hangingPunct="0">
        <a:spcBef>
          <a:spcPts val="650"/>
        </a:spcBef>
        <a:spcAft>
          <a:spcPct val="0"/>
        </a:spcAft>
        <a:buClr>
          <a:srgbClr val="000000"/>
        </a:buClr>
        <a:buSzPct val="100000"/>
        <a:buFont typeface="Times New Roman" panose="02020603050405020304" pitchFamily="18" charset="0"/>
        <a:defRPr sz="26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1.wmf"/><Relationship Id="rId12" Type="http://schemas.openxmlformats.org/officeDocument/2006/relationships/oleObject" Target="../embeddings/oleObject5.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15.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7.wmf"/><Relationship Id="rId9" Type="http://schemas.openxmlformats.org/officeDocument/2006/relationships/image" Target="../media/image1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9.png"/><Relationship Id="rId7" Type="http://schemas.openxmlformats.org/officeDocument/2006/relationships/image" Target="../media/image21.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20.wmf"/><Relationship Id="rId10" Type="http://schemas.openxmlformats.org/officeDocument/2006/relationships/image" Target="../media/image23.emf"/><Relationship Id="rId4" Type="http://schemas.openxmlformats.org/officeDocument/2006/relationships/oleObject" Target="../embeddings/oleObject11.bin"/><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9.png"/><Relationship Id="rId7" Type="http://schemas.openxmlformats.org/officeDocument/2006/relationships/image" Target="../media/image25.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oleObject" Target="../embeddings/oleObject15.bin"/><Relationship Id="rId5" Type="http://schemas.openxmlformats.org/officeDocument/2006/relationships/image" Target="../media/image24.wmf"/><Relationship Id="rId4" Type="http://schemas.openxmlformats.org/officeDocument/2006/relationships/oleObject" Target="../embeddings/oleObject14.bin"/><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31.wmf"/><Relationship Id="rId3" Type="http://schemas.openxmlformats.org/officeDocument/2006/relationships/image" Target="../media/image9.png"/><Relationship Id="rId7" Type="http://schemas.openxmlformats.org/officeDocument/2006/relationships/image" Target="../media/image28.wmf"/><Relationship Id="rId12" Type="http://schemas.openxmlformats.org/officeDocument/2006/relationships/oleObject" Target="../embeddings/oleObject20.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18.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2.wmf"/><Relationship Id="rId10" Type="http://schemas.openxmlformats.org/officeDocument/2006/relationships/oleObject" Target="../embeddings/oleObject19.bin"/><Relationship Id="rId4" Type="http://schemas.openxmlformats.org/officeDocument/2006/relationships/oleObject" Target="../embeddings/oleObject17.bin"/><Relationship Id="rId9" Type="http://schemas.openxmlformats.org/officeDocument/2006/relationships/image" Target="../media/image29.wmf"/><Relationship Id="rId1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a:extLst>
              <a:ext uri="{FF2B5EF4-FFF2-40B4-BE49-F238E27FC236}">
                <a16:creationId xmlns:a16="http://schemas.microsoft.com/office/drawing/2014/main" id="{539ADB06-6B1F-6BF3-56D7-DA08CB03E40F}"/>
              </a:ext>
            </a:extLst>
          </p:cNvPr>
          <p:cNvSpPr txBox="1">
            <a:spLocks noChangeArrowheads="1"/>
          </p:cNvSpPr>
          <p:nvPr/>
        </p:nvSpPr>
        <p:spPr bwMode="auto">
          <a:xfrm>
            <a:off x="381000" y="5562600"/>
            <a:ext cx="822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pPr>
            <a:r>
              <a:rPr lang="en-US" altLang="en-US" sz="1200" dirty="0" err="1">
                <a:solidFill>
                  <a:schemeClr val="tx1"/>
                </a:solidFill>
                <a:latin typeface="Calibri" panose="020F0502020204030204" pitchFamily="34" charset="0"/>
              </a:rPr>
              <a:t>Sva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autorska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prava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autora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prezenatacije</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i</a:t>
            </a:r>
            <a:r>
              <a:rPr lang="en-US" altLang="en-US" sz="1200" dirty="0">
                <a:solidFill>
                  <a:schemeClr val="tx1"/>
                </a:solidFill>
                <a:latin typeface="Calibri" panose="020F0502020204030204" pitchFamily="34" charset="0"/>
              </a:rPr>
              <a:t> video </a:t>
            </a:r>
            <a:r>
              <a:rPr lang="en-US" altLang="en-US" sz="1200" dirty="0" err="1">
                <a:solidFill>
                  <a:schemeClr val="tx1"/>
                </a:solidFill>
                <a:latin typeface="Calibri" panose="020F0502020204030204" pitchFamily="34" charset="0"/>
              </a:rPr>
              <a:t>snimaka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su</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zaštićena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Snim</a:t>
            </a:r>
            <a:r>
              <a:rPr lang="sr-Latn-RS" altLang="en-US" sz="1200" dirty="0">
                <a:solidFill>
                  <a:schemeClr val="tx1"/>
                </a:solidFill>
                <a:latin typeface="Calibri" panose="020F0502020204030204" pitchFamily="34" charset="0"/>
              </a:rPr>
              <a:t>ci</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ili</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prezentacije</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mogu</a:t>
            </a:r>
            <a:r>
              <a:rPr lang="en-US" altLang="en-US" sz="1200" dirty="0">
                <a:solidFill>
                  <a:schemeClr val="tx1"/>
                </a:solidFill>
                <a:latin typeface="Calibri" panose="020F0502020204030204" pitchFamily="34" charset="0"/>
              </a:rPr>
              <a:t> se </a:t>
            </a:r>
            <a:r>
              <a:rPr lang="en-US" altLang="en-US" sz="1200" dirty="0" err="1">
                <a:solidFill>
                  <a:schemeClr val="tx1"/>
                </a:solidFill>
                <a:latin typeface="Calibri" panose="020F0502020204030204" pitchFamily="34" charset="0"/>
              </a:rPr>
              <a:t>koristiti</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samo</a:t>
            </a:r>
            <a:r>
              <a:rPr lang="en-US" altLang="en-US" sz="1200" dirty="0">
                <a:solidFill>
                  <a:schemeClr val="tx1"/>
                </a:solidFill>
                <a:latin typeface="Calibri" panose="020F0502020204030204" pitchFamily="34" charset="0"/>
              </a:rPr>
              <a:t> za </a:t>
            </a:r>
            <a:r>
              <a:rPr lang="en-US" altLang="en-US" sz="1200" dirty="0" err="1">
                <a:solidFill>
                  <a:schemeClr val="tx1"/>
                </a:solidFill>
                <a:latin typeface="Calibri" panose="020F0502020204030204" pitchFamily="34" charset="0"/>
              </a:rPr>
              <a:t>nastavu</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na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daljinu</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studenta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Saobraćajnog</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fakulteta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Univerziteta</a:t>
            </a:r>
            <a:r>
              <a:rPr lang="en-US" altLang="en-US" sz="1200" dirty="0">
                <a:solidFill>
                  <a:schemeClr val="tx1"/>
                </a:solidFill>
                <a:latin typeface="Calibri" panose="020F0502020204030204" pitchFamily="34" charset="0"/>
              </a:rPr>
              <a:t> u </a:t>
            </a:r>
            <a:r>
              <a:rPr lang="en-US" altLang="en-US" sz="1200" dirty="0" err="1">
                <a:solidFill>
                  <a:schemeClr val="tx1"/>
                </a:solidFill>
                <a:latin typeface="Calibri" panose="020F0502020204030204" pitchFamily="34" charset="0"/>
              </a:rPr>
              <a:t>Beogradu</a:t>
            </a:r>
            <a:r>
              <a:rPr lang="en-US" altLang="en-US" sz="1200" dirty="0">
                <a:solidFill>
                  <a:schemeClr val="tx1"/>
                </a:solidFill>
                <a:latin typeface="Calibri" panose="020F0502020204030204" pitchFamily="34" charset="0"/>
              </a:rPr>
              <a:t> u </a:t>
            </a:r>
            <a:r>
              <a:rPr lang="en-US" altLang="en-US" sz="1200" dirty="0" err="1">
                <a:solidFill>
                  <a:schemeClr val="tx1"/>
                </a:solidFill>
                <a:latin typeface="Calibri" panose="020F0502020204030204" pitchFamily="34" charset="0"/>
              </a:rPr>
              <a:t>školskoj</a:t>
            </a:r>
            <a:r>
              <a:rPr lang="en-US" altLang="en-US" sz="1200" dirty="0">
                <a:solidFill>
                  <a:schemeClr val="tx1"/>
                </a:solidFill>
                <a:latin typeface="Calibri" panose="020F0502020204030204" pitchFamily="34" charset="0"/>
              </a:rPr>
              <a:t> 202</a:t>
            </a:r>
            <a:r>
              <a:rPr lang="sr-Latn-RS" altLang="en-US" sz="1200" dirty="0">
                <a:solidFill>
                  <a:schemeClr val="tx1"/>
                </a:solidFill>
                <a:latin typeface="Calibri" panose="020F0502020204030204" pitchFamily="34" charset="0"/>
              </a:rPr>
              <a:t>4</a:t>
            </a:r>
            <a:r>
              <a:rPr lang="en-US" altLang="en-US" sz="1200" dirty="0">
                <a:solidFill>
                  <a:schemeClr val="tx1"/>
                </a:solidFill>
                <a:latin typeface="Calibri" panose="020F0502020204030204" pitchFamily="34" charset="0"/>
              </a:rPr>
              <a:t>/202</a:t>
            </a:r>
            <a:r>
              <a:rPr lang="sr-Latn-RS" altLang="en-US" sz="1200" dirty="0">
                <a:solidFill>
                  <a:schemeClr val="tx1"/>
                </a:solidFill>
                <a:latin typeface="Calibri" panose="020F0502020204030204" pitchFamily="34" charset="0"/>
              </a:rPr>
              <a:t>5</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i</a:t>
            </a:r>
            <a:r>
              <a:rPr lang="en-US" altLang="en-US" sz="1200" dirty="0">
                <a:solidFill>
                  <a:schemeClr val="tx1"/>
                </a:solidFill>
                <a:latin typeface="Calibri" panose="020F0502020204030204" pitchFamily="34" charset="0"/>
              </a:rPr>
              <a:t> ne </a:t>
            </a:r>
            <a:r>
              <a:rPr lang="en-US" altLang="en-US" sz="1200" dirty="0" err="1">
                <a:solidFill>
                  <a:schemeClr val="tx1"/>
                </a:solidFill>
                <a:latin typeface="Calibri" panose="020F0502020204030204" pitchFamily="34" charset="0"/>
              </a:rPr>
              <a:t>mogu</a:t>
            </a:r>
            <a:r>
              <a:rPr lang="en-US" altLang="en-US" sz="1200" dirty="0">
                <a:solidFill>
                  <a:schemeClr val="tx1"/>
                </a:solidFill>
                <a:latin typeface="Calibri" panose="020F0502020204030204" pitchFamily="34" charset="0"/>
              </a:rPr>
              <a:t> se </a:t>
            </a:r>
            <a:r>
              <a:rPr lang="en-US" altLang="en-US" sz="1200" dirty="0" err="1">
                <a:solidFill>
                  <a:schemeClr val="tx1"/>
                </a:solidFill>
                <a:latin typeface="Calibri" panose="020F0502020204030204" pitchFamily="34" charset="0"/>
              </a:rPr>
              <a:t>koristiti</a:t>
            </a:r>
            <a:r>
              <a:rPr lang="en-US" altLang="en-US" sz="1200" dirty="0">
                <a:solidFill>
                  <a:schemeClr val="tx1"/>
                </a:solidFill>
                <a:latin typeface="Calibri" panose="020F0502020204030204" pitchFamily="34" charset="0"/>
              </a:rPr>
              <a:t> za </a:t>
            </a:r>
            <a:r>
              <a:rPr lang="en-US" altLang="en-US" sz="1200" dirty="0" err="1">
                <a:solidFill>
                  <a:schemeClr val="tx1"/>
                </a:solidFill>
                <a:latin typeface="Calibri" panose="020F0502020204030204" pitchFamily="34" charset="0"/>
              </a:rPr>
              <a:t>druge</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svrhe</a:t>
            </a:r>
            <a:r>
              <a:rPr lang="en-US" altLang="en-US" sz="1200" dirty="0">
                <a:solidFill>
                  <a:schemeClr val="tx1"/>
                </a:solidFill>
                <a:latin typeface="Calibri" panose="020F0502020204030204" pitchFamily="34" charset="0"/>
              </a:rPr>
              <a:t> bez </a:t>
            </a:r>
            <a:r>
              <a:rPr lang="en-US" altLang="en-US" sz="1200" dirty="0" err="1">
                <a:solidFill>
                  <a:schemeClr val="tx1"/>
                </a:solidFill>
                <a:latin typeface="Calibri" panose="020F0502020204030204" pitchFamily="34" charset="0"/>
              </a:rPr>
              <a:t>pismene</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saglasnosti</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autora</a:t>
            </a:r>
            <a:r>
              <a:rPr lang="en-US" altLang="en-US" sz="1200" dirty="0">
                <a:solidFill>
                  <a:schemeClr val="tx1"/>
                </a:solidFill>
                <a:latin typeface="Calibri" panose="020F0502020204030204" pitchFamily="34" charset="0"/>
              </a:rPr>
              <a:t> </a:t>
            </a:r>
            <a:r>
              <a:rPr lang="en-US" altLang="en-US" sz="1200" dirty="0" err="1">
                <a:solidFill>
                  <a:schemeClr val="tx1"/>
                </a:solidFill>
                <a:latin typeface="Calibri" panose="020F0502020204030204" pitchFamily="34" charset="0"/>
              </a:rPr>
              <a:t>materijala</a:t>
            </a:r>
            <a:r>
              <a:rPr lang="en-US" altLang="en-US" sz="1200" dirty="0">
                <a:solidFill>
                  <a:schemeClr val="tx1"/>
                </a:solidFill>
                <a:latin typeface="Calibri" panose="020F0502020204030204" pitchFamily="34" charset="0"/>
              </a:rPr>
              <a:t>.</a:t>
            </a:r>
          </a:p>
        </p:txBody>
      </p:sp>
      <p:sp>
        <p:nvSpPr>
          <p:cNvPr id="12291" name="TextBox 14">
            <a:extLst>
              <a:ext uri="{FF2B5EF4-FFF2-40B4-BE49-F238E27FC236}">
                <a16:creationId xmlns:a16="http://schemas.microsoft.com/office/drawing/2014/main" id="{8F97E206-ED63-2936-5BE9-C311E62097D8}"/>
              </a:ext>
            </a:extLst>
          </p:cNvPr>
          <p:cNvSpPr txBox="1">
            <a:spLocks noChangeArrowheads="1"/>
          </p:cNvSpPr>
          <p:nvPr/>
        </p:nvSpPr>
        <p:spPr bwMode="auto">
          <a:xfrm>
            <a:off x="381000" y="4321175"/>
            <a:ext cx="8229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pPr>
            <a:r>
              <a:rPr lang="en-US" altLang="en-US" sz="1400">
                <a:solidFill>
                  <a:schemeClr val="tx1"/>
                </a:solidFill>
                <a:latin typeface="Calibri" panose="020F0502020204030204" pitchFamily="34" charset="0"/>
              </a:rPr>
              <a:t>Autor:</a:t>
            </a:r>
          </a:p>
          <a:p>
            <a:pPr algn="just">
              <a:buClr>
                <a:srgbClr val="000000"/>
              </a:buClr>
              <a:buSzPct val="100000"/>
            </a:pPr>
            <a:r>
              <a:rPr lang="en-US" altLang="en-US" sz="1600" b="1">
                <a:solidFill>
                  <a:schemeClr val="tx1"/>
                </a:solidFill>
                <a:latin typeface="Calibri" panose="020F0502020204030204" pitchFamily="34" charset="0"/>
              </a:rPr>
              <a:t>Dr Gordana </a:t>
            </a:r>
            <a:r>
              <a:rPr lang="sr-Latn-RS" altLang="en-US" sz="1600" b="1">
                <a:solidFill>
                  <a:schemeClr val="tx1"/>
                </a:solidFill>
                <a:latin typeface="Calibri" panose="020F0502020204030204" pitchFamily="34" charset="0"/>
              </a:rPr>
              <a:t>K</a:t>
            </a:r>
            <a:r>
              <a:rPr lang="en-US" altLang="en-US" sz="1600" b="1">
                <a:solidFill>
                  <a:schemeClr val="tx1"/>
                </a:solidFill>
                <a:latin typeface="Calibri" panose="020F0502020204030204" pitchFamily="34" charset="0"/>
              </a:rPr>
              <a:t>astratovi</a:t>
            </a:r>
            <a:r>
              <a:rPr lang="sr-Latn-RS" altLang="en-US" sz="1600" b="1">
                <a:solidFill>
                  <a:schemeClr val="tx1"/>
                </a:solidFill>
                <a:latin typeface="Calibri" panose="020F0502020204030204" pitchFamily="34" charset="0"/>
              </a:rPr>
              <a:t>ć, redovni profesor</a:t>
            </a:r>
          </a:p>
        </p:txBody>
      </p:sp>
      <p:sp>
        <p:nvSpPr>
          <p:cNvPr id="12292" name="TextBox 1">
            <a:extLst>
              <a:ext uri="{FF2B5EF4-FFF2-40B4-BE49-F238E27FC236}">
                <a16:creationId xmlns:a16="http://schemas.microsoft.com/office/drawing/2014/main" id="{F1098012-DC15-4A33-A2C8-14136CA43D0A}"/>
              </a:ext>
            </a:extLst>
          </p:cNvPr>
          <p:cNvSpPr txBox="1">
            <a:spLocks noChangeArrowheads="1"/>
          </p:cNvSpPr>
          <p:nvPr/>
        </p:nvSpPr>
        <p:spPr bwMode="auto">
          <a:xfrm>
            <a:off x="2247900" y="1981200"/>
            <a:ext cx="4648200" cy="233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4800">
                <a:solidFill>
                  <a:srgbClr val="00B0F0"/>
                </a:solidFill>
                <a:latin typeface="Comic Sans MS" panose="030F0702030302020204" pitchFamily="66" charset="0"/>
              </a:rPr>
              <a:t>MEHANIKA FLUIDA</a:t>
            </a:r>
          </a:p>
          <a:p>
            <a:pPr algn="ctr">
              <a:buClr>
                <a:srgbClr val="000000"/>
              </a:buClr>
              <a:buSzPct val="100000"/>
              <a:buFont typeface="Times New Roman" panose="02020603050405020304" pitchFamily="18" charset="0"/>
              <a:buNone/>
            </a:pPr>
            <a:endParaRPr lang="en-US" altLang="en-US" sz="1600">
              <a:solidFill>
                <a:srgbClr val="00B0F0"/>
              </a:solidFill>
              <a:latin typeface="Comic Sans MS" panose="030F0702030302020204" pitchFamily="66" charset="0"/>
            </a:endParaRPr>
          </a:p>
          <a:p>
            <a:pPr algn="ctr">
              <a:buClr>
                <a:srgbClr val="000000"/>
              </a:buClr>
              <a:buSzPct val="100000"/>
              <a:buFont typeface="Times New Roman" panose="02020603050405020304" pitchFamily="18" charset="0"/>
              <a:buNone/>
            </a:pPr>
            <a:r>
              <a:rPr lang="en-US" altLang="en-US" sz="1600">
                <a:solidFill>
                  <a:srgbClr val="00B0F0"/>
                </a:solidFill>
                <a:latin typeface="Comic Sans MS" panose="030F0702030302020204" pitchFamily="66" charset="0"/>
              </a:rPr>
              <a:t>deveto predavanje</a:t>
            </a:r>
          </a:p>
          <a:p>
            <a:pPr algn="ctr">
              <a:buClr>
                <a:srgbClr val="000000"/>
              </a:buClr>
              <a:buSzPct val="100000"/>
              <a:buFont typeface="Times New Roman" panose="02020603050405020304" pitchFamily="18" charset="0"/>
              <a:buNone/>
            </a:pPr>
            <a:endParaRPr lang="en-US" altLang="en-US">
              <a:solidFill>
                <a:srgbClr val="00B0F0"/>
              </a:solidFill>
              <a:latin typeface="Comic Sans MS" panose="030F0702030302020204" pitchFamily="66" charset="0"/>
            </a:endParaRPr>
          </a:p>
        </p:txBody>
      </p:sp>
      <p:pic>
        <p:nvPicPr>
          <p:cNvPr id="12293" name="Picture 7">
            <a:extLst>
              <a:ext uri="{FF2B5EF4-FFF2-40B4-BE49-F238E27FC236}">
                <a16:creationId xmlns:a16="http://schemas.microsoft.com/office/drawing/2014/main" id="{A41C227F-9F17-5951-7699-57E215348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3505200" cy="52546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2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a:extLst>
              <a:ext uri="{FF2B5EF4-FFF2-40B4-BE49-F238E27FC236}">
                <a16:creationId xmlns:a16="http://schemas.microsoft.com/office/drawing/2014/main" id="{5712FA97-DF71-CA2F-BEA8-053BCB51BCB9}"/>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507" name="Text Box 3">
            <a:extLst>
              <a:ext uri="{FF2B5EF4-FFF2-40B4-BE49-F238E27FC236}">
                <a16:creationId xmlns:a16="http://schemas.microsoft.com/office/drawing/2014/main" id="{64A51165-4413-B972-AA8A-DA508F3DE792}"/>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21508" name="WordArt 4">
            <a:extLst>
              <a:ext uri="{FF2B5EF4-FFF2-40B4-BE49-F238E27FC236}">
                <a16:creationId xmlns:a16="http://schemas.microsoft.com/office/drawing/2014/main" id="{3368696E-CF9D-AC70-99BF-FED680F1EFED}"/>
              </a:ext>
            </a:extLst>
          </p:cNvPr>
          <p:cNvSpPr>
            <a:spLocks noChangeArrowheads="1" noChangeShapeType="1" noTextEdit="1"/>
          </p:cNvSpPr>
          <p:nvPr/>
        </p:nvSpPr>
        <p:spPr bwMode="auto">
          <a:xfrm>
            <a:off x="358775" y="657225"/>
            <a:ext cx="8424863"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NAGLAVKE</a:t>
            </a:r>
          </a:p>
        </p:txBody>
      </p:sp>
      <p:sp>
        <p:nvSpPr>
          <p:cNvPr id="225285" name="Text Box 5">
            <a:extLst>
              <a:ext uri="{FF2B5EF4-FFF2-40B4-BE49-F238E27FC236}">
                <a16:creationId xmlns:a16="http://schemas.microsoft.com/office/drawing/2014/main" id="{03600438-6B5F-C5A9-E66F-4B53EB10B2F4}"/>
              </a:ext>
            </a:extLst>
          </p:cNvPr>
          <p:cNvSpPr txBox="1">
            <a:spLocks noChangeArrowheads="1"/>
          </p:cNvSpPr>
          <p:nvPr/>
        </p:nvSpPr>
        <p:spPr bwMode="auto">
          <a:xfrm>
            <a:off x="473075" y="1376363"/>
            <a:ext cx="3019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Bordin naglavak</a:t>
            </a:r>
            <a:endParaRPr lang="en-US" altLang="en-US" b="1">
              <a:solidFill>
                <a:schemeClr val="tx1"/>
              </a:solidFill>
            </a:endParaRPr>
          </a:p>
        </p:txBody>
      </p:sp>
      <p:pic>
        <p:nvPicPr>
          <p:cNvPr id="225286" name="Picture 6" descr="BD10263_">
            <a:extLst>
              <a:ext uri="{FF2B5EF4-FFF2-40B4-BE49-F238E27FC236}">
                <a16:creationId xmlns:a16="http://schemas.microsoft.com/office/drawing/2014/main" id="{50F51C50-B055-2852-4841-519C649D4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458913"/>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7" name="Text Box 7">
            <a:extLst>
              <a:ext uri="{FF2B5EF4-FFF2-40B4-BE49-F238E27FC236}">
                <a16:creationId xmlns:a16="http://schemas.microsoft.com/office/drawing/2014/main" id="{FD371189-B6DE-F7CE-09CD-141CA83D35CC}"/>
              </a:ext>
            </a:extLst>
          </p:cNvPr>
          <p:cNvSpPr txBox="1">
            <a:spLocks noChangeArrowheads="1"/>
          </p:cNvSpPr>
          <p:nvPr/>
        </p:nvSpPr>
        <p:spPr bwMode="auto">
          <a:xfrm>
            <a:off x="3313113" y="1908175"/>
            <a:ext cx="5508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U pitanju je kratka cilindrična cev postavljena sa unutrašnje strane suda.</a:t>
            </a:r>
            <a:endParaRPr lang="sr-Latn-CS" altLang="en-US" sz="1600" b="1">
              <a:solidFill>
                <a:schemeClr val="tx1"/>
              </a:solidFill>
              <a:sym typeface="Symbol" panose="05050102010706020507" pitchFamily="18" charset="2"/>
            </a:endParaRPr>
          </a:p>
        </p:txBody>
      </p:sp>
      <p:pic>
        <p:nvPicPr>
          <p:cNvPr id="225288" name="Picture 8" descr="BD14868_">
            <a:extLst>
              <a:ext uri="{FF2B5EF4-FFF2-40B4-BE49-F238E27FC236}">
                <a16:creationId xmlns:a16="http://schemas.microsoft.com/office/drawing/2014/main" id="{A24387B8-A856-13B9-77C6-3E547C3F21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987550"/>
            <a:ext cx="1412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Text Box 9">
            <a:extLst>
              <a:ext uri="{FF2B5EF4-FFF2-40B4-BE49-F238E27FC236}">
                <a16:creationId xmlns:a16="http://schemas.microsoft.com/office/drawing/2014/main" id="{2380A286-79E9-BB00-1F52-40DB8C52D7A1}"/>
              </a:ext>
            </a:extLst>
          </p:cNvPr>
          <p:cNvSpPr txBox="1">
            <a:spLocks noChangeArrowheads="1"/>
          </p:cNvSpPr>
          <p:nvPr/>
        </p:nvSpPr>
        <p:spPr bwMode="auto">
          <a:xfrm>
            <a:off x="3341688" y="2447925"/>
            <a:ext cx="548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Mlaz se sužava više nego kod Venturijevog naglavka. </a:t>
            </a:r>
            <a:endParaRPr lang="sr-Latn-CS" altLang="en-US" sz="1600" b="1">
              <a:solidFill>
                <a:schemeClr val="tx1"/>
              </a:solidFill>
              <a:sym typeface="Symbol" panose="05050102010706020507" pitchFamily="18" charset="2"/>
            </a:endParaRPr>
          </a:p>
        </p:txBody>
      </p:sp>
      <p:pic>
        <p:nvPicPr>
          <p:cNvPr id="225290" name="Picture 10" descr="BD14868_">
            <a:extLst>
              <a:ext uri="{FF2B5EF4-FFF2-40B4-BE49-F238E27FC236}">
                <a16:creationId xmlns:a16="http://schemas.microsoft.com/office/drawing/2014/main" id="{71B6B4C3-88DD-0BCA-5244-8EE887350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2540000"/>
            <a:ext cx="1412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239">
            <a:extLst>
              <a:ext uri="{FF2B5EF4-FFF2-40B4-BE49-F238E27FC236}">
                <a16:creationId xmlns:a16="http://schemas.microsoft.com/office/drawing/2014/main" id="{090A8A69-665F-3233-6577-6D60B10B117E}"/>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1516" name="Line 240">
            <a:extLst>
              <a:ext uri="{FF2B5EF4-FFF2-40B4-BE49-F238E27FC236}">
                <a16:creationId xmlns:a16="http://schemas.microsoft.com/office/drawing/2014/main" id="{8B26EB2C-A39B-ACD1-C537-39DF9F5BCAF6}"/>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nvGrpSpPr>
          <p:cNvPr id="2" name="Group 249">
            <a:extLst>
              <a:ext uri="{FF2B5EF4-FFF2-40B4-BE49-F238E27FC236}">
                <a16:creationId xmlns:a16="http://schemas.microsoft.com/office/drawing/2014/main" id="{734512BA-496F-C00F-B2AE-87AE5E020781}"/>
              </a:ext>
            </a:extLst>
          </p:cNvPr>
          <p:cNvGrpSpPr>
            <a:grpSpLocks noChangeAspect="1"/>
          </p:cNvGrpSpPr>
          <p:nvPr/>
        </p:nvGrpSpPr>
        <p:grpSpPr bwMode="auto">
          <a:xfrm>
            <a:off x="611188" y="1808163"/>
            <a:ext cx="1982787" cy="1651000"/>
            <a:chOff x="567" y="1076"/>
            <a:chExt cx="1249" cy="1040"/>
          </a:xfrm>
        </p:grpSpPr>
        <p:sp>
          <p:nvSpPr>
            <p:cNvPr id="21668" name="AutoShape 248">
              <a:extLst>
                <a:ext uri="{FF2B5EF4-FFF2-40B4-BE49-F238E27FC236}">
                  <a16:creationId xmlns:a16="http://schemas.microsoft.com/office/drawing/2014/main" id="{58849592-61EE-8723-9D90-A2B20F7ADC64}"/>
                </a:ext>
              </a:extLst>
            </p:cNvPr>
            <p:cNvSpPr>
              <a:spLocks noChangeAspect="1" noChangeArrowheads="1" noTextEdit="1"/>
            </p:cNvSpPr>
            <p:nvPr/>
          </p:nvSpPr>
          <p:spPr bwMode="auto">
            <a:xfrm>
              <a:off x="567" y="1076"/>
              <a:ext cx="1249"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669" name="Rectangle 250">
              <a:extLst>
                <a:ext uri="{FF2B5EF4-FFF2-40B4-BE49-F238E27FC236}">
                  <a16:creationId xmlns:a16="http://schemas.microsoft.com/office/drawing/2014/main" id="{6FAC6DC3-F2D4-E29E-4A2D-786FA31D722B}"/>
                </a:ext>
              </a:extLst>
            </p:cNvPr>
            <p:cNvSpPr>
              <a:spLocks noChangeArrowheads="1"/>
            </p:cNvSpPr>
            <p:nvPr/>
          </p:nvSpPr>
          <p:spPr bwMode="auto">
            <a:xfrm>
              <a:off x="1061" y="1498"/>
              <a:ext cx="672" cy="1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0" name="Rectangle 251">
              <a:extLst>
                <a:ext uri="{FF2B5EF4-FFF2-40B4-BE49-F238E27FC236}">
                  <a16:creationId xmlns:a16="http://schemas.microsoft.com/office/drawing/2014/main" id="{2AD06EE3-6D4F-C89A-39BA-13F509098B00}"/>
                </a:ext>
              </a:extLst>
            </p:cNvPr>
            <p:cNvSpPr>
              <a:spLocks noChangeArrowheads="1"/>
            </p:cNvSpPr>
            <p:nvPr/>
          </p:nvSpPr>
          <p:spPr bwMode="auto">
            <a:xfrm>
              <a:off x="1737" y="1103"/>
              <a:ext cx="8" cy="40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1" name="Rectangle 252">
              <a:extLst>
                <a:ext uri="{FF2B5EF4-FFF2-40B4-BE49-F238E27FC236}">
                  <a16:creationId xmlns:a16="http://schemas.microsoft.com/office/drawing/2014/main" id="{56F97275-FF56-0BC9-741F-683D8B8F6397}"/>
                </a:ext>
              </a:extLst>
            </p:cNvPr>
            <p:cNvSpPr>
              <a:spLocks noChangeArrowheads="1"/>
            </p:cNvSpPr>
            <p:nvPr/>
          </p:nvSpPr>
          <p:spPr bwMode="auto">
            <a:xfrm>
              <a:off x="1737" y="1700"/>
              <a:ext cx="8" cy="40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2" name="Rectangle 253">
              <a:extLst>
                <a:ext uri="{FF2B5EF4-FFF2-40B4-BE49-F238E27FC236}">
                  <a16:creationId xmlns:a16="http://schemas.microsoft.com/office/drawing/2014/main" id="{1A1B2B03-6E7B-54E8-27A9-AC993793058A}"/>
                </a:ext>
              </a:extLst>
            </p:cNvPr>
            <p:cNvSpPr>
              <a:spLocks noChangeArrowheads="1"/>
            </p:cNvSpPr>
            <p:nvPr/>
          </p:nvSpPr>
          <p:spPr bwMode="auto">
            <a:xfrm>
              <a:off x="582" y="1602"/>
              <a:ext cx="9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3" name="Rectangle 254">
              <a:extLst>
                <a:ext uri="{FF2B5EF4-FFF2-40B4-BE49-F238E27FC236}">
                  <a16:creationId xmlns:a16="http://schemas.microsoft.com/office/drawing/2014/main" id="{CA74D4FA-EA8C-36CF-4AB2-C6733AEB3DE0}"/>
                </a:ext>
              </a:extLst>
            </p:cNvPr>
            <p:cNvSpPr>
              <a:spLocks noChangeArrowheads="1"/>
            </p:cNvSpPr>
            <p:nvPr/>
          </p:nvSpPr>
          <p:spPr bwMode="auto">
            <a:xfrm>
              <a:off x="705" y="1602"/>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4" name="Rectangle 255">
              <a:extLst>
                <a:ext uri="{FF2B5EF4-FFF2-40B4-BE49-F238E27FC236}">
                  <a16:creationId xmlns:a16="http://schemas.microsoft.com/office/drawing/2014/main" id="{AB167C03-30DA-0DFB-E605-4DB310691146}"/>
                </a:ext>
              </a:extLst>
            </p:cNvPr>
            <p:cNvSpPr>
              <a:spLocks noChangeArrowheads="1"/>
            </p:cNvSpPr>
            <p:nvPr/>
          </p:nvSpPr>
          <p:spPr bwMode="auto">
            <a:xfrm>
              <a:off x="740" y="1602"/>
              <a:ext cx="9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5" name="Rectangle 256">
              <a:extLst>
                <a:ext uri="{FF2B5EF4-FFF2-40B4-BE49-F238E27FC236}">
                  <a16:creationId xmlns:a16="http://schemas.microsoft.com/office/drawing/2014/main" id="{1A3478BB-1BD7-4657-5879-F8BE15206596}"/>
                </a:ext>
              </a:extLst>
            </p:cNvPr>
            <p:cNvSpPr>
              <a:spLocks noChangeArrowheads="1"/>
            </p:cNvSpPr>
            <p:nvPr/>
          </p:nvSpPr>
          <p:spPr bwMode="auto">
            <a:xfrm>
              <a:off x="861" y="1602"/>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6" name="Rectangle 257">
              <a:extLst>
                <a:ext uri="{FF2B5EF4-FFF2-40B4-BE49-F238E27FC236}">
                  <a16:creationId xmlns:a16="http://schemas.microsoft.com/office/drawing/2014/main" id="{C50BE3F2-B2CC-7997-194C-5ADD2B8E48EC}"/>
                </a:ext>
              </a:extLst>
            </p:cNvPr>
            <p:cNvSpPr>
              <a:spLocks noChangeArrowheads="1"/>
            </p:cNvSpPr>
            <p:nvPr/>
          </p:nvSpPr>
          <p:spPr bwMode="auto">
            <a:xfrm>
              <a:off x="896" y="1602"/>
              <a:ext cx="9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7" name="Rectangle 258">
              <a:extLst>
                <a:ext uri="{FF2B5EF4-FFF2-40B4-BE49-F238E27FC236}">
                  <a16:creationId xmlns:a16="http://schemas.microsoft.com/office/drawing/2014/main" id="{728483B1-7CCA-3590-6D00-265D01613C62}"/>
                </a:ext>
              </a:extLst>
            </p:cNvPr>
            <p:cNvSpPr>
              <a:spLocks noChangeArrowheads="1"/>
            </p:cNvSpPr>
            <p:nvPr/>
          </p:nvSpPr>
          <p:spPr bwMode="auto">
            <a:xfrm>
              <a:off x="1019" y="1602"/>
              <a:ext cx="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8" name="Rectangle 259">
              <a:extLst>
                <a:ext uri="{FF2B5EF4-FFF2-40B4-BE49-F238E27FC236}">
                  <a16:creationId xmlns:a16="http://schemas.microsoft.com/office/drawing/2014/main" id="{4AF1266D-CBB5-7FAA-838F-43640F7BD65B}"/>
                </a:ext>
              </a:extLst>
            </p:cNvPr>
            <p:cNvSpPr>
              <a:spLocks noChangeArrowheads="1"/>
            </p:cNvSpPr>
            <p:nvPr/>
          </p:nvSpPr>
          <p:spPr bwMode="auto">
            <a:xfrm>
              <a:off x="1051" y="1602"/>
              <a:ext cx="9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79" name="Rectangle 260">
              <a:extLst>
                <a:ext uri="{FF2B5EF4-FFF2-40B4-BE49-F238E27FC236}">
                  <a16:creationId xmlns:a16="http://schemas.microsoft.com/office/drawing/2014/main" id="{0CA8FB89-9C7A-9AFF-B8D3-C8EC55FE05D3}"/>
                </a:ext>
              </a:extLst>
            </p:cNvPr>
            <p:cNvSpPr>
              <a:spLocks noChangeArrowheads="1"/>
            </p:cNvSpPr>
            <p:nvPr/>
          </p:nvSpPr>
          <p:spPr bwMode="auto">
            <a:xfrm>
              <a:off x="1174" y="1602"/>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0" name="Rectangle 261">
              <a:extLst>
                <a:ext uri="{FF2B5EF4-FFF2-40B4-BE49-F238E27FC236}">
                  <a16:creationId xmlns:a16="http://schemas.microsoft.com/office/drawing/2014/main" id="{2DAA3EBA-66B6-1FC2-042E-2BAC2FEA8F8D}"/>
                </a:ext>
              </a:extLst>
            </p:cNvPr>
            <p:cNvSpPr>
              <a:spLocks noChangeArrowheads="1"/>
            </p:cNvSpPr>
            <p:nvPr/>
          </p:nvSpPr>
          <p:spPr bwMode="auto">
            <a:xfrm>
              <a:off x="1209" y="1602"/>
              <a:ext cx="9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1" name="Rectangle 262">
              <a:extLst>
                <a:ext uri="{FF2B5EF4-FFF2-40B4-BE49-F238E27FC236}">
                  <a16:creationId xmlns:a16="http://schemas.microsoft.com/office/drawing/2014/main" id="{048A3BCD-AD97-61AC-02B9-006FA829B05D}"/>
                </a:ext>
              </a:extLst>
            </p:cNvPr>
            <p:cNvSpPr>
              <a:spLocks noChangeArrowheads="1"/>
            </p:cNvSpPr>
            <p:nvPr/>
          </p:nvSpPr>
          <p:spPr bwMode="auto">
            <a:xfrm>
              <a:off x="1332" y="1602"/>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2" name="Rectangle 263">
              <a:extLst>
                <a:ext uri="{FF2B5EF4-FFF2-40B4-BE49-F238E27FC236}">
                  <a16:creationId xmlns:a16="http://schemas.microsoft.com/office/drawing/2014/main" id="{FF7B0EA6-88C6-6D3B-37C6-73297BA5D2B3}"/>
                </a:ext>
              </a:extLst>
            </p:cNvPr>
            <p:cNvSpPr>
              <a:spLocks noChangeArrowheads="1"/>
            </p:cNvSpPr>
            <p:nvPr/>
          </p:nvSpPr>
          <p:spPr bwMode="auto">
            <a:xfrm>
              <a:off x="1364" y="1602"/>
              <a:ext cx="9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3" name="Rectangle 264">
              <a:extLst>
                <a:ext uri="{FF2B5EF4-FFF2-40B4-BE49-F238E27FC236}">
                  <a16:creationId xmlns:a16="http://schemas.microsoft.com/office/drawing/2014/main" id="{A3A82F06-2024-BC7A-F8FB-E9CE4FFB7B18}"/>
                </a:ext>
              </a:extLst>
            </p:cNvPr>
            <p:cNvSpPr>
              <a:spLocks noChangeArrowheads="1"/>
            </p:cNvSpPr>
            <p:nvPr/>
          </p:nvSpPr>
          <p:spPr bwMode="auto">
            <a:xfrm>
              <a:off x="1487" y="1602"/>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4" name="Rectangle 265">
              <a:extLst>
                <a:ext uri="{FF2B5EF4-FFF2-40B4-BE49-F238E27FC236}">
                  <a16:creationId xmlns:a16="http://schemas.microsoft.com/office/drawing/2014/main" id="{97838014-5CDD-583F-4739-B71F3841DCE7}"/>
                </a:ext>
              </a:extLst>
            </p:cNvPr>
            <p:cNvSpPr>
              <a:spLocks noChangeArrowheads="1"/>
            </p:cNvSpPr>
            <p:nvPr/>
          </p:nvSpPr>
          <p:spPr bwMode="auto">
            <a:xfrm>
              <a:off x="1522" y="1602"/>
              <a:ext cx="9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5" name="Rectangle 266">
              <a:extLst>
                <a:ext uri="{FF2B5EF4-FFF2-40B4-BE49-F238E27FC236}">
                  <a16:creationId xmlns:a16="http://schemas.microsoft.com/office/drawing/2014/main" id="{697DB5DA-D285-77F7-9957-D4FB0D4782B8}"/>
                </a:ext>
              </a:extLst>
            </p:cNvPr>
            <p:cNvSpPr>
              <a:spLocks noChangeArrowheads="1"/>
            </p:cNvSpPr>
            <p:nvPr/>
          </p:nvSpPr>
          <p:spPr bwMode="auto">
            <a:xfrm>
              <a:off x="1645" y="1602"/>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6" name="Rectangle 267">
              <a:extLst>
                <a:ext uri="{FF2B5EF4-FFF2-40B4-BE49-F238E27FC236}">
                  <a16:creationId xmlns:a16="http://schemas.microsoft.com/office/drawing/2014/main" id="{C0ED46C1-4682-5600-8580-2BF0AAD980C2}"/>
                </a:ext>
              </a:extLst>
            </p:cNvPr>
            <p:cNvSpPr>
              <a:spLocks noChangeArrowheads="1"/>
            </p:cNvSpPr>
            <p:nvPr/>
          </p:nvSpPr>
          <p:spPr bwMode="auto">
            <a:xfrm>
              <a:off x="1678" y="1602"/>
              <a:ext cx="9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7" name="Rectangle 268">
              <a:extLst>
                <a:ext uri="{FF2B5EF4-FFF2-40B4-BE49-F238E27FC236}">
                  <a16:creationId xmlns:a16="http://schemas.microsoft.com/office/drawing/2014/main" id="{01FA8CFF-4883-242A-E9C2-C3E88E40E974}"/>
                </a:ext>
              </a:extLst>
            </p:cNvPr>
            <p:cNvSpPr>
              <a:spLocks noChangeArrowheads="1"/>
            </p:cNvSpPr>
            <p:nvPr/>
          </p:nvSpPr>
          <p:spPr bwMode="auto">
            <a:xfrm>
              <a:off x="1801" y="1602"/>
              <a:ext cx="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8" name="Rectangle 269">
              <a:extLst>
                <a:ext uri="{FF2B5EF4-FFF2-40B4-BE49-F238E27FC236}">
                  <a16:creationId xmlns:a16="http://schemas.microsoft.com/office/drawing/2014/main" id="{5585C081-19BF-306B-44C5-29191A32D054}"/>
                </a:ext>
              </a:extLst>
            </p:cNvPr>
            <p:cNvSpPr>
              <a:spLocks noChangeArrowheads="1"/>
            </p:cNvSpPr>
            <p:nvPr/>
          </p:nvSpPr>
          <p:spPr bwMode="auto">
            <a:xfrm>
              <a:off x="1061" y="1702"/>
              <a:ext cx="672"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689" name="Line 270">
              <a:extLst>
                <a:ext uri="{FF2B5EF4-FFF2-40B4-BE49-F238E27FC236}">
                  <a16:creationId xmlns:a16="http://schemas.microsoft.com/office/drawing/2014/main" id="{5490FBA3-EBC7-10E1-AB11-08C9B0C95FB6}"/>
                </a:ext>
              </a:extLst>
            </p:cNvPr>
            <p:cNvSpPr>
              <a:spLocks noChangeShapeType="1"/>
            </p:cNvSpPr>
            <p:nvPr/>
          </p:nvSpPr>
          <p:spPr bwMode="auto">
            <a:xfrm flipH="1">
              <a:off x="575" y="1160"/>
              <a:ext cx="116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90" name="Line 271">
              <a:extLst>
                <a:ext uri="{FF2B5EF4-FFF2-40B4-BE49-F238E27FC236}">
                  <a16:creationId xmlns:a16="http://schemas.microsoft.com/office/drawing/2014/main" id="{008CCD76-E168-A833-E71D-38553E7AC81D}"/>
                </a:ext>
              </a:extLst>
            </p:cNvPr>
            <p:cNvSpPr>
              <a:spLocks noChangeShapeType="1"/>
            </p:cNvSpPr>
            <p:nvPr/>
          </p:nvSpPr>
          <p:spPr bwMode="auto">
            <a:xfrm flipV="1">
              <a:off x="1735" y="1755"/>
              <a:ext cx="1" cy="35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91" name="Line 272">
              <a:extLst>
                <a:ext uri="{FF2B5EF4-FFF2-40B4-BE49-F238E27FC236}">
                  <a16:creationId xmlns:a16="http://schemas.microsoft.com/office/drawing/2014/main" id="{B7B18795-1394-5C76-0324-A0EF3A4D1A20}"/>
                </a:ext>
              </a:extLst>
            </p:cNvPr>
            <p:cNvSpPr>
              <a:spLocks noChangeShapeType="1"/>
            </p:cNvSpPr>
            <p:nvPr/>
          </p:nvSpPr>
          <p:spPr bwMode="auto">
            <a:xfrm flipV="1">
              <a:off x="1063" y="1934"/>
              <a:ext cx="1" cy="172"/>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92" name="Freeform 273">
              <a:extLst>
                <a:ext uri="{FF2B5EF4-FFF2-40B4-BE49-F238E27FC236}">
                  <a16:creationId xmlns:a16="http://schemas.microsoft.com/office/drawing/2014/main" id="{98FCD70A-3478-B345-CFAD-F7848876B269}"/>
                </a:ext>
              </a:extLst>
            </p:cNvPr>
            <p:cNvSpPr>
              <a:spLocks/>
            </p:cNvSpPr>
            <p:nvPr/>
          </p:nvSpPr>
          <p:spPr bwMode="auto">
            <a:xfrm>
              <a:off x="1430" y="1088"/>
              <a:ext cx="98" cy="63"/>
            </a:xfrm>
            <a:custGeom>
              <a:avLst/>
              <a:gdLst>
                <a:gd name="T0" fmla="*/ 50 w 98"/>
                <a:gd name="T1" fmla="*/ 63 h 63"/>
                <a:gd name="T2" fmla="*/ 25 w 98"/>
                <a:gd name="T3" fmla="*/ 30 h 63"/>
                <a:gd name="T4" fmla="*/ 0 w 98"/>
                <a:gd name="T5" fmla="*/ 0 h 63"/>
                <a:gd name="T6" fmla="*/ 50 w 98"/>
                <a:gd name="T7" fmla="*/ 0 h 63"/>
                <a:gd name="T8" fmla="*/ 98 w 98"/>
                <a:gd name="T9" fmla="*/ 0 h 63"/>
                <a:gd name="T10" fmla="*/ 75 w 98"/>
                <a:gd name="T11" fmla="*/ 30 h 63"/>
                <a:gd name="T12" fmla="*/ 50 w 98"/>
                <a:gd name="T13" fmla="*/ 63 h 63"/>
                <a:gd name="T14" fmla="*/ 0 60000 65536"/>
                <a:gd name="T15" fmla="*/ 0 60000 65536"/>
                <a:gd name="T16" fmla="*/ 0 60000 65536"/>
                <a:gd name="T17" fmla="*/ 0 60000 65536"/>
                <a:gd name="T18" fmla="*/ 0 60000 65536"/>
                <a:gd name="T19" fmla="*/ 0 60000 65536"/>
                <a:gd name="T20" fmla="*/ 0 60000 65536"/>
                <a:gd name="T21" fmla="*/ 0 w 98"/>
                <a:gd name="T22" fmla="*/ 0 h 63"/>
                <a:gd name="T23" fmla="*/ 98 w 98"/>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63">
                  <a:moveTo>
                    <a:pt x="50" y="63"/>
                  </a:moveTo>
                  <a:lnTo>
                    <a:pt x="25" y="30"/>
                  </a:lnTo>
                  <a:lnTo>
                    <a:pt x="0" y="0"/>
                  </a:lnTo>
                  <a:lnTo>
                    <a:pt x="50" y="0"/>
                  </a:lnTo>
                  <a:lnTo>
                    <a:pt x="98" y="0"/>
                  </a:lnTo>
                  <a:lnTo>
                    <a:pt x="75" y="30"/>
                  </a:lnTo>
                  <a:lnTo>
                    <a:pt x="50" y="63"/>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93" name="Rectangle 274">
              <a:extLst>
                <a:ext uri="{FF2B5EF4-FFF2-40B4-BE49-F238E27FC236}">
                  <a16:creationId xmlns:a16="http://schemas.microsoft.com/office/drawing/2014/main" id="{918687A1-13FA-F644-F8F1-4F59858A8951}"/>
                </a:ext>
              </a:extLst>
            </p:cNvPr>
            <p:cNvSpPr>
              <a:spLocks noChangeArrowheads="1"/>
            </p:cNvSpPr>
            <p:nvPr/>
          </p:nvSpPr>
          <p:spPr bwMode="auto">
            <a:xfrm>
              <a:off x="655" y="131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1694" name="Rectangle 275">
              <a:extLst>
                <a:ext uri="{FF2B5EF4-FFF2-40B4-BE49-F238E27FC236}">
                  <a16:creationId xmlns:a16="http://schemas.microsoft.com/office/drawing/2014/main" id="{FA6426D1-1FE9-0D27-090D-6FC839AB2E97}"/>
                </a:ext>
              </a:extLst>
            </p:cNvPr>
            <p:cNvSpPr>
              <a:spLocks noChangeArrowheads="1"/>
            </p:cNvSpPr>
            <p:nvPr/>
          </p:nvSpPr>
          <p:spPr bwMode="auto">
            <a:xfrm>
              <a:off x="1368" y="1833"/>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L</a:t>
              </a:r>
              <a:endParaRPr lang="en-US" altLang="en-US"/>
            </a:p>
          </p:txBody>
        </p:sp>
        <p:sp>
          <p:nvSpPr>
            <p:cNvPr id="21695" name="Rectangle 276">
              <a:extLst>
                <a:ext uri="{FF2B5EF4-FFF2-40B4-BE49-F238E27FC236}">
                  <a16:creationId xmlns:a16="http://schemas.microsoft.com/office/drawing/2014/main" id="{3972E21B-6158-D33F-ABEF-48C4E41A10F4}"/>
                </a:ext>
              </a:extLst>
            </p:cNvPr>
            <p:cNvSpPr>
              <a:spLocks noChangeArrowheads="1"/>
            </p:cNvSpPr>
            <p:nvPr/>
          </p:nvSpPr>
          <p:spPr bwMode="auto">
            <a:xfrm>
              <a:off x="1651" y="1513"/>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d</a:t>
              </a:r>
              <a:endParaRPr lang="en-US" altLang="en-US"/>
            </a:p>
          </p:txBody>
        </p:sp>
        <p:sp>
          <p:nvSpPr>
            <p:cNvPr id="21696" name="Freeform 277">
              <a:extLst>
                <a:ext uri="{FF2B5EF4-FFF2-40B4-BE49-F238E27FC236}">
                  <a16:creationId xmlns:a16="http://schemas.microsoft.com/office/drawing/2014/main" id="{08D3823A-C4FD-4993-651C-B76BBD4B76D3}"/>
                </a:ext>
              </a:extLst>
            </p:cNvPr>
            <p:cNvSpPr>
              <a:spLocks/>
            </p:cNvSpPr>
            <p:nvPr/>
          </p:nvSpPr>
          <p:spPr bwMode="auto">
            <a:xfrm>
              <a:off x="609" y="1166"/>
              <a:ext cx="37" cy="56"/>
            </a:xfrm>
            <a:custGeom>
              <a:avLst/>
              <a:gdLst>
                <a:gd name="T0" fmla="*/ 19 w 37"/>
                <a:gd name="T1" fmla="*/ 0 h 56"/>
                <a:gd name="T2" fmla="*/ 37 w 37"/>
                <a:gd name="T3" fmla="*/ 56 h 56"/>
                <a:gd name="T4" fmla="*/ 37 w 37"/>
                <a:gd name="T5" fmla="*/ 56 h 56"/>
                <a:gd name="T6" fmla="*/ 37 w 37"/>
                <a:gd name="T7" fmla="*/ 56 h 56"/>
                <a:gd name="T8" fmla="*/ 35 w 37"/>
                <a:gd name="T9" fmla="*/ 54 h 56"/>
                <a:gd name="T10" fmla="*/ 35 w 37"/>
                <a:gd name="T11" fmla="*/ 54 h 56"/>
                <a:gd name="T12" fmla="*/ 33 w 37"/>
                <a:gd name="T13" fmla="*/ 54 h 56"/>
                <a:gd name="T14" fmla="*/ 31 w 37"/>
                <a:gd name="T15" fmla="*/ 54 h 56"/>
                <a:gd name="T16" fmla="*/ 31 w 37"/>
                <a:gd name="T17" fmla="*/ 52 h 56"/>
                <a:gd name="T18" fmla="*/ 29 w 37"/>
                <a:gd name="T19" fmla="*/ 52 h 56"/>
                <a:gd name="T20" fmla="*/ 29 w 37"/>
                <a:gd name="T21" fmla="*/ 52 h 56"/>
                <a:gd name="T22" fmla="*/ 27 w 37"/>
                <a:gd name="T23" fmla="*/ 52 h 56"/>
                <a:gd name="T24" fmla="*/ 25 w 37"/>
                <a:gd name="T25" fmla="*/ 50 h 56"/>
                <a:gd name="T26" fmla="*/ 25 w 37"/>
                <a:gd name="T27" fmla="*/ 50 h 56"/>
                <a:gd name="T28" fmla="*/ 23 w 37"/>
                <a:gd name="T29" fmla="*/ 50 h 56"/>
                <a:gd name="T30" fmla="*/ 23 w 37"/>
                <a:gd name="T31" fmla="*/ 50 h 56"/>
                <a:gd name="T32" fmla="*/ 21 w 37"/>
                <a:gd name="T33" fmla="*/ 50 h 56"/>
                <a:gd name="T34" fmla="*/ 19 w 37"/>
                <a:gd name="T35" fmla="*/ 50 h 56"/>
                <a:gd name="T36" fmla="*/ 19 w 37"/>
                <a:gd name="T37" fmla="*/ 50 h 56"/>
                <a:gd name="T38" fmla="*/ 18 w 37"/>
                <a:gd name="T39" fmla="*/ 50 h 56"/>
                <a:gd name="T40" fmla="*/ 16 w 37"/>
                <a:gd name="T41" fmla="*/ 50 h 56"/>
                <a:gd name="T42" fmla="*/ 16 w 37"/>
                <a:gd name="T43" fmla="*/ 50 h 56"/>
                <a:gd name="T44" fmla="*/ 14 w 37"/>
                <a:gd name="T45" fmla="*/ 50 h 56"/>
                <a:gd name="T46" fmla="*/ 14 w 37"/>
                <a:gd name="T47" fmla="*/ 50 h 56"/>
                <a:gd name="T48" fmla="*/ 12 w 37"/>
                <a:gd name="T49" fmla="*/ 52 h 56"/>
                <a:gd name="T50" fmla="*/ 10 w 37"/>
                <a:gd name="T51" fmla="*/ 52 h 56"/>
                <a:gd name="T52" fmla="*/ 10 w 37"/>
                <a:gd name="T53" fmla="*/ 52 h 56"/>
                <a:gd name="T54" fmla="*/ 8 w 37"/>
                <a:gd name="T55" fmla="*/ 52 h 56"/>
                <a:gd name="T56" fmla="*/ 8 w 37"/>
                <a:gd name="T57" fmla="*/ 52 h 56"/>
                <a:gd name="T58" fmla="*/ 6 w 37"/>
                <a:gd name="T59" fmla="*/ 54 h 56"/>
                <a:gd name="T60" fmla="*/ 4 w 37"/>
                <a:gd name="T61" fmla="*/ 54 h 56"/>
                <a:gd name="T62" fmla="*/ 4 w 37"/>
                <a:gd name="T63" fmla="*/ 54 h 56"/>
                <a:gd name="T64" fmla="*/ 2 w 37"/>
                <a:gd name="T65" fmla="*/ 54 h 56"/>
                <a:gd name="T66" fmla="*/ 2 w 37"/>
                <a:gd name="T67" fmla="*/ 56 h 56"/>
                <a:gd name="T68" fmla="*/ 0 w 37"/>
                <a:gd name="T69" fmla="*/ 56 h 56"/>
                <a:gd name="T70" fmla="*/ 19 w 37"/>
                <a:gd name="T71" fmla="*/ 0 h 56"/>
                <a:gd name="T72" fmla="*/ 19 w 37"/>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56"/>
                <a:gd name="T113" fmla="*/ 37 w 37"/>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56">
                  <a:moveTo>
                    <a:pt x="19" y="0"/>
                  </a:moveTo>
                  <a:lnTo>
                    <a:pt x="37" y="56"/>
                  </a:lnTo>
                  <a:lnTo>
                    <a:pt x="35" y="54"/>
                  </a:lnTo>
                  <a:lnTo>
                    <a:pt x="33" y="54"/>
                  </a:lnTo>
                  <a:lnTo>
                    <a:pt x="31" y="54"/>
                  </a:lnTo>
                  <a:lnTo>
                    <a:pt x="31" y="52"/>
                  </a:lnTo>
                  <a:lnTo>
                    <a:pt x="29" y="52"/>
                  </a:lnTo>
                  <a:lnTo>
                    <a:pt x="27" y="52"/>
                  </a:lnTo>
                  <a:lnTo>
                    <a:pt x="25" y="50"/>
                  </a:lnTo>
                  <a:lnTo>
                    <a:pt x="23" y="50"/>
                  </a:lnTo>
                  <a:lnTo>
                    <a:pt x="21" y="50"/>
                  </a:lnTo>
                  <a:lnTo>
                    <a:pt x="19" y="50"/>
                  </a:lnTo>
                  <a:lnTo>
                    <a:pt x="18" y="50"/>
                  </a:lnTo>
                  <a:lnTo>
                    <a:pt x="16" y="50"/>
                  </a:lnTo>
                  <a:lnTo>
                    <a:pt x="14" y="50"/>
                  </a:lnTo>
                  <a:lnTo>
                    <a:pt x="12" y="52"/>
                  </a:lnTo>
                  <a:lnTo>
                    <a:pt x="10" y="52"/>
                  </a:lnTo>
                  <a:lnTo>
                    <a:pt x="8" y="52"/>
                  </a:lnTo>
                  <a:lnTo>
                    <a:pt x="6" y="54"/>
                  </a:lnTo>
                  <a:lnTo>
                    <a:pt x="4" y="54"/>
                  </a:lnTo>
                  <a:lnTo>
                    <a:pt x="2" y="54"/>
                  </a:lnTo>
                  <a:lnTo>
                    <a:pt x="2" y="56"/>
                  </a:lnTo>
                  <a:lnTo>
                    <a:pt x="0" y="56"/>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7" name="Freeform 278">
              <a:extLst>
                <a:ext uri="{FF2B5EF4-FFF2-40B4-BE49-F238E27FC236}">
                  <a16:creationId xmlns:a16="http://schemas.microsoft.com/office/drawing/2014/main" id="{097EEBEF-C25F-6BB8-ECF4-5C50DAF26BC3}"/>
                </a:ext>
              </a:extLst>
            </p:cNvPr>
            <p:cNvSpPr>
              <a:spLocks/>
            </p:cNvSpPr>
            <p:nvPr/>
          </p:nvSpPr>
          <p:spPr bwMode="auto">
            <a:xfrm>
              <a:off x="625" y="1195"/>
              <a:ext cx="7" cy="378"/>
            </a:xfrm>
            <a:custGeom>
              <a:avLst/>
              <a:gdLst>
                <a:gd name="T0" fmla="*/ 7 w 7"/>
                <a:gd name="T1" fmla="*/ 378 h 378"/>
                <a:gd name="T2" fmla="*/ 5 w 7"/>
                <a:gd name="T3" fmla="*/ 0 h 378"/>
                <a:gd name="T4" fmla="*/ 0 w 7"/>
                <a:gd name="T5" fmla="*/ 0 h 378"/>
                <a:gd name="T6" fmla="*/ 2 w 7"/>
                <a:gd name="T7" fmla="*/ 378 h 378"/>
                <a:gd name="T8" fmla="*/ 7 w 7"/>
                <a:gd name="T9" fmla="*/ 378 h 378"/>
                <a:gd name="T10" fmla="*/ 0 60000 65536"/>
                <a:gd name="T11" fmla="*/ 0 60000 65536"/>
                <a:gd name="T12" fmla="*/ 0 60000 65536"/>
                <a:gd name="T13" fmla="*/ 0 60000 65536"/>
                <a:gd name="T14" fmla="*/ 0 60000 65536"/>
                <a:gd name="T15" fmla="*/ 0 w 7"/>
                <a:gd name="T16" fmla="*/ 0 h 378"/>
                <a:gd name="T17" fmla="*/ 7 w 7"/>
                <a:gd name="T18" fmla="*/ 378 h 378"/>
              </a:gdLst>
              <a:ahLst/>
              <a:cxnLst>
                <a:cxn ang="T10">
                  <a:pos x="T0" y="T1"/>
                </a:cxn>
                <a:cxn ang="T11">
                  <a:pos x="T2" y="T3"/>
                </a:cxn>
                <a:cxn ang="T12">
                  <a:pos x="T4" y="T5"/>
                </a:cxn>
                <a:cxn ang="T13">
                  <a:pos x="T6" y="T7"/>
                </a:cxn>
                <a:cxn ang="T14">
                  <a:pos x="T8" y="T9"/>
                </a:cxn>
              </a:cxnLst>
              <a:rect l="T15" t="T16" r="T17" b="T18"/>
              <a:pathLst>
                <a:path w="7" h="378">
                  <a:moveTo>
                    <a:pt x="7" y="378"/>
                  </a:moveTo>
                  <a:lnTo>
                    <a:pt x="5" y="0"/>
                  </a:lnTo>
                  <a:lnTo>
                    <a:pt x="0" y="0"/>
                  </a:lnTo>
                  <a:lnTo>
                    <a:pt x="2" y="378"/>
                  </a:lnTo>
                  <a:lnTo>
                    <a:pt x="7" y="37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8" name="Freeform 279">
              <a:extLst>
                <a:ext uri="{FF2B5EF4-FFF2-40B4-BE49-F238E27FC236}">
                  <a16:creationId xmlns:a16="http://schemas.microsoft.com/office/drawing/2014/main" id="{7D7940FD-6F67-99A5-DFAE-38C0E6EC0644}"/>
                </a:ext>
              </a:extLst>
            </p:cNvPr>
            <p:cNvSpPr>
              <a:spLocks/>
            </p:cNvSpPr>
            <p:nvPr/>
          </p:nvSpPr>
          <p:spPr bwMode="auto">
            <a:xfrm>
              <a:off x="611" y="1544"/>
              <a:ext cx="37" cy="58"/>
            </a:xfrm>
            <a:custGeom>
              <a:avLst/>
              <a:gdLst>
                <a:gd name="T0" fmla="*/ 19 w 37"/>
                <a:gd name="T1" fmla="*/ 58 h 58"/>
                <a:gd name="T2" fmla="*/ 37 w 37"/>
                <a:gd name="T3" fmla="*/ 0 h 58"/>
                <a:gd name="T4" fmla="*/ 37 w 37"/>
                <a:gd name="T5" fmla="*/ 0 h 58"/>
                <a:gd name="T6" fmla="*/ 37 w 37"/>
                <a:gd name="T7" fmla="*/ 2 h 58"/>
                <a:gd name="T8" fmla="*/ 35 w 37"/>
                <a:gd name="T9" fmla="*/ 2 h 58"/>
                <a:gd name="T10" fmla="*/ 33 w 37"/>
                <a:gd name="T11" fmla="*/ 4 h 58"/>
                <a:gd name="T12" fmla="*/ 33 w 37"/>
                <a:gd name="T13" fmla="*/ 4 h 58"/>
                <a:gd name="T14" fmla="*/ 31 w 37"/>
                <a:gd name="T15" fmla="*/ 4 h 58"/>
                <a:gd name="T16" fmla="*/ 31 w 37"/>
                <a:gd name="T17" fmla="*/ 4 h 58"/>
                <a:gd name="T18" fmla="*/ 29 w 37"/>
                <a:gd name="T19" fmla="*/ 6 h 58"/>
                <a:gd name="T20" fmla="*/ 27 w 37"/>
                <a:gd name="T21" fmla="*/ 6 h 58"/>
                <a:gd name="T22" fmla="*/ 27 w 37"/>
                <a:gd name="T23" fmla="*/ 6 h 58"/>
                <a:gd name="T24" fmla="*/ 25 w 37"/>
                <a:gd name="T25" fmla="*/ 6 h 58"/>
                <a:gd name="T26" fmla="*/ 25 w 37"/>
                <a:gd name="T27" fmla="*/ 6 h 58"/>
                <a:gd name="T28" fmla="*/ 23 w 37"/>
                <a:gd name="T29" fmla="*/ 6 h 58"/>
                <a:gd name="T30" fmla="*/ 21 w 37"/>
                <a:gd name="T31" fmla="*/ 8 h 58"/>
                <a:gd name="T32" fmla="*/ 21 w 37"/>
                <a:gd name="T33" fmla="*/ 8 h 58"/>
                <a:gd name="T34" fmla="*/ 19 w 37"/>
                <a:gd name="T35" fmla="*/ 8 h 58"/>
                <a:gd name="T36" fmla="*/ 19 w 37"/>
                <a:gd name="T37" fmla="*/ 8 h 58"/>
                <a:gd name="T38" fmla="*/ 17 w 37"/>
                <a:gd name="T39" fmla="*/ 8 h 58"/>
                <a:gd name="T40" fmla="*/ 16 w 37"/>
                <a:gd name="T41" fmla="*/ 8 h 58"/>
                <a:gd name="T42" fmla="*/ 16 w 37"/>
                <a:gd name="T43" fmla="*/ 8 h 58"/>
                <a:gd name="T44" fmla="*/ 14 w 37"/>
                <a:gd name="T45" fmla="*/ 6 h 58"/>
                <a:gd name="T46" fmla="*/ 12 w 37"/>
                <a:gd name="T47" fmla="*/ 6 h 58"/>
                <a:gd name="T48" fmla="*/ 12 w 37"/>
                <a:gd name="T49" fmla="*/ 6 h 58"/>
                <a:gd name="T50" fmla="*/ 10 w 37"/>
                <a:gd name="T51" fmla="*/ 6 h 58"/>
                <a:gd name="T52" fmla="*/ 10 w 37"/>
                <a:gd name="T53" fmla="*/ 6 h 58"/>
                <a:gd name="T54" fmla="*/ 8 w 37"/>
                <a:gd name="T55" fmla="*/ 6 h 58"/>
                <a:gd name="T56" fmla="*/ 6 w 37"/>
                <a:gd name="T57" fmla="*/ 4 h 58"/>
                <a:gd name="T58" fmla="*/ 6 w 37"/>
                <a:gd name="T59" fmla="*/ 4 h 58"/>
                <a:gd name="T60" fmla="*/ 4 w 37"/>
                <a:gd name="T61" fmla="*/ 4 h 58"/>
                <a:gd name="T62" fmla="*/ 4 w 37"/>
                <a:gd name="T63" fmla="*/ 4 h 58"/>
                <a:gd name="T64" fmla="*/ 2 w 37"/>
                <a:gd name="T65" fmla="*/ 2 h 58"/>
                <a:gd name="T66" fmla="*/ 0 w 37"/>
                <a:gd name="T67" fmla="*/ 2 h 58"/>
                <a:gd name="T68" fmla="*/ 0 w 37"/>
                <a:gd name="T69" fmla="*/ 2 h 58"/>
                <a:gd name="T70" fmla="*/ 19 w 37"/>
                <a:gd name="T71" fmla="*/ 58 h 58"/>
                <a:gd name="T72" fmla="*/ 19 w 37"/>
                <a:gd name="T73" fmla="*/ 5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58"/>
                <a:gd name="T113" fmla="*/ 37 w 37"/>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58">
                  <a:moveTo>
                    <a:pt x="19" y="58"/>
                  </a:moveTo>
                  <a:lnTo>
                    <a:pt x="37" y="0"/>
                  </a:lnTo>
                  <a:lnTo>
                    <a:pt x="37" y="2"/>
                  </a:lnTo>
                  <a:lnTo>
                    <a:pt x="35" y="2"/>
                  </a:lnTo>
                  <a:lnTo>
                    <a:pt x="33" y="4"/>
                  </a:lnTo>
                  <a:lnTo>
                    <a:pt x="31" y="4"/>
                  </a:lnTo>
                  <a:lnTo>
                    <a:pt x="29" y="6"/>
                  </a:lnTo>
                  <a:lnTo>
                    <a:pt x="27" y="6"/>
                  </a:lnTo>
                  <a:lnTo>
                    <a:pt x="25" y="6"/>
                  </a:lnTo>
                  <a:lnTo>
                    <a:pt x="23" y="6"/>
                  </a:lnTo>
                  <a:lnTo>
                    <a:pt x="21" y="8"/>
                  </a:lnTo>
                  <a:lnTo>
                    <a:pt x="19" y="8"/>
                  </a:lnTo>
                  <a:lnTo>
                    <a:pt x="17" y="8"/>
                  </a:lnTo>
                  <a:lnTo>
                    <a:pt x="16" y="8"/>
                  </a:lnTo>
                  <a:lnTo>
                    <a:pt x="14" y="6"/>
                  </a:lnTo>
                  <a:lnTo>
                    <a:pt x="12" y="6"/>
                  </a:lnTo>
                  <a:lnTo>
                    <a:pt x="10" y="6"/>
                  </a:lnTo>
                  <a:lnTo>
                    <a:pt x="8" y="6"/>
                  </a:lnTo>
                  <a:lnTo>
                    <a:pt x="6" y="4"/>
                  </a:lnTo>
                  <a:lnTo>
                    <a:pt x="4" y="4"/>
                  </a:lnTo>
                  <a:lnTo>
                    <a:pt x="2" y="2"/>
                  </a:lnTo>
                  <a:lnTo>
                    <a:pt x="0" y="2"/>
                  </a:lnTo>
                  <a:lnTo>
                    <a:pt x="19"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99" name="Freeform 280">
              <a:extLst>
                <a:ext uri="{FF2B5EF4-FFF2-40B4-BE49-F238E27FC236}">
                  <a16:creationId xmlns:a16="http://schemas.microsoft.com/office/drawing/2014/main" id="{D4FEF3A5-91E9-4B74-3488-3C23729D843D}"/>
                </a:ext>
              </a:extLst>
            </p:cNvPr>
            <p:cNvSpPr>
              <a:spLocks/>
            </p:cNvSpPr>
            <p:nvPr/>
          </p:nvSpPr>
          <p:spPr bwMode="auto">
            <a:xfrm>
              <a:off x="1074" y="1978"/>
              <a:ext cx="58" cy="38"/>
            </a:xfrm>
            <a:custGeom>
              <a:avLst/>
              <a:gdLst>
                <a:gd name="T0" fmla="*/ 0 w 58"/>
                <a:gd name="T1" fmla="*/ 19 h 38"/>
                <a:gd name="T2" fmla="*/ 56 w 58"/>
                <a:gd name="T3" fmla="*/ 0 h 38"/>
                <a:gd name="T4" fmla="*/ 56 w 58"/>
                <a:gd name="T5" fmla="*/ 0 h 38"/>
                <a:gd name="T6" fmla="*/ 56 w 58"/>
                <a:gd name="T7" fmla="*/ 2 h 38"/>
                <a:gd name="T8" fmla="*/ 56 w 58"/>
                <a:gd name="T9" fmla="*/ 2 h 38"/>
                <a:gd name="T10" fmla="*/ 54 w 58"/>
                <a:gd name="T11" fmla="*/ 4 h 38"/>
                <a:gd name="T12" fmla="*/ 54 w 58"/>
                <a:gd name="T13" fmla="*/ 6 h 38"/>
                <a:gd name="T14" fmla="*/ 54 w 58"/>
                <a:gd name="T15" fmla="*/ 6 h 38"/>
                <a:gd name="T16" fmla="*/ 54 w 58"/>
                <a:gd name="T17" fmla="*/ 8 h 38"/>
                <a:gd name="T18" fmla="*/ 52 w 58"/>
                <a:gd name="T19" fmla="*/ 8 h 38"/>
                <a:gd name="T20" fmla="*/ 52 w 58"/>
                <a:gd name="T21" fmla="*/ 9 h 38"/>
                <a:gd name="T22" fmla="*/ 52 w 58"/>
                <a:gd name="T23" fmla="*/ 11 h 38"/>
                <a:gd name="T24" fmla="*/ 52 w 58"/>
                <a:gd name="T25" fmla="*/ 11 h 38"/>
                <a:gd name="T26" fmla="*/ 52 w 58"/>
                <a:gd name="T27" fmla="*/ 13 h 38"/>
                <a:gd name="T28" fmla="*/ 52 w 58"/>
                <a:gd name="T29" fmla="*/ 13 h 38"/>
                <a:gd name="T30" fmla="*/ 50 w 58"/>
                <a:gd name="T31" fmla="*/ 15 h 38"/>
                <a:gd name="T32" fmla="*/ 50 w 58"/>
                <a:gd name="T33" fmla="*/ 17 h 38"/>
                <a:gd name="T34" fmla="*/ 50 w 58"/>
                <a:gd name="T35" fmla="*/ 17 h 38"/>
                <a:gd name="T36" fmla="*/ 50 w 58"/>
                <a:gd name="T37" fmla="*/ 19 h 38"/>
                <a:gd name="T38" fmla="*/ 50 w 58"/>
                <a:gd name="T39" fmla="*/ 21 h 38"/>
                <a:gd name="T40" fmla="*/ 50 w 58"/>
                <a:gd name="T41" fmla="*/ 21 h 38"/>
                <a:gd name="T42" fmla="*/ 50 w 58"/>
                <a:gd name="T43" fmla="*/ 23 h 38"/>
                <a:gd name="T44" fmla="*/ 52 w 58"/>
                <a:gd name="T45" fmla="*/ 23 h 38"/>
                <a:gd name="T46" fmla="*/ 52 w 58"/>
                <a:gd name="T47" fmla="*/ 25 h 38"/>
                <a:gd name="T48" fmla="*/ 52 w 58"/>
                <a:gd name="T49" fmla="*/ 27 h 38"/>
                <a:gd name="T50" fmla="*/ 52 w 58"/>
                <a:gd name="T51" fmla="*/ 27 h 38"/>
                <a:gd name="T52" fmla="*/ 52 w 58"/>
                <a:gd name="T53" fmla="*/ 29 h 38"/>
                <a:gd name="T54" fmla="*/ 52 w 58"/>
                <a:gd name="T55" fmla="*/ 29 h 38"/>
                <a:gd name="T56" fmla="*/ 54 w 58"/>
                <a:gd name="T57" fmla="*/ 31 h 38"/>
                <a:gd name="T58" fmla="*/ 54 w 58"/>
                <a:gd name="T59" fmla="*/ 32 h 38"/>
                <a:gd name="T60" fmla="*/ 54 w 58"/>
                <a:gd name="T61" fmla="*/ 32 h 38"/>
                <a:gd name="T62" fmla="*/ 54 w 58"/>
                <a:gd name="T63" fmla="*/ 34 h 38"/>
                <a:gd name="T64" fmla="*/ 56 w 58"/>
                <a:gd name="T65" fmla="*/ 34 h 38"/>
                <a:gd name="T66" fmla="*/ 56 w 58"/>
                <a:gd name="T67" fmla="*/ 36 h 38"/>
                <a:gd name="T68" fmla="*/ 58 w 58"/>
                <a:gd name="T69" fmla="*/ 38 h 38"/>
                <a:gd name="T70" fmla="*/ 0 w 58"/>
                <a:gd name="T71" fmla="*/ 19 h 38"/>
                <a:gd name="T72" fmla="*/ 0 w 58"/>
                <a:gd name="T73" fmla="*/ 19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38"/>
                <a:gd name="T113" fmla="*/ 58 w 58"/>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38">
                  <a:moveTo>
                    <a:pt x="0" y="19"/>
                  </a:moveTo>
                  <a:lnTo>
                    <a:pt x="56" y="0"/>
                  </a:lnTo>
                  <a:lnTo>
                    <a:pt x="56" y="2"/>
                  </a:lnTo>
                  <a:lnTo>
                    <a:pt x="54" y="4"/>
                  </a:lnTo>
                  <a:lnTo>
                    <a:pt x="54" y="6"/>
                  </a:lnTo>
                  <a:lnTo>
                    <a:pt x="54" y="8"/>
                  </a:lnTo>
                  <a:lnTo>
                    <a:pt x="52" y="8"/>
                  </a:lnTo>
                  <a:lnTo>
                    <a:pt x="52" y="9"/>
                  </a:lnTo>
                  <a:lnTo>
                    <a:pt x="52" y="11"/>
                  </a:lnTo>
                  <a:lnTo>
                    <a:pt x="52" y="13"/>
                  </a:lnTo>
                  <a:lnTo>
                    <a:pt x="50" y="15"/>
                  </a:lnTo>
                  <a:lnTo>
                    <a:pt x="50" y="17"/>
                  </a:lnTo>
                  <a:lnTo>
                    <a:pt x="50" y="19"/>
                  </a:lnTo>
                  <a:lnTo>
                    <a:pt x="50" y="21"/>
                  </a:lnTo>
                  <a:lnTo>
                    <a:pt x="50" y="23"/>
                  </a:lnTo>
                  <a:lnTo>
                    <a:pt x="52" y="23"/>
                  </a:lnTo>
                  <a:lnTo>
                    <a:pt x="52" y="25"/>
                  </a:lnTo>
                  <a:lnTo>
                    <a:pt x="52" y="27"/>
                  </a:lnTo>
                  <a:lnTo>
                    <a:pt x="52" y="29"/>
                  </a:lnTo>
                  <a:lnTo>
                    <a:pt x="54" y="31"/>
                  </a:lnTo>
                  <a:lnTo>
                    <a:pt x="54" y="32"/>
                  </a:lnTo>
                  <a:lnTo>
                    <a:pt x="54" y="34"/>
                  </a:lnTo>
                  <a:lnTo>
                    <a:pt x="56" y="34"/>
                  </a:lnTo>
                  <a:lnTo>
                    <a:pt x="56" y="36"/>
                  </a:lnTo>
                  <a:lnTo>
                    <a:pt x="58" y="38"/>
                  </a:lnTo>
                  <a:lnTo>
                    <a:pt x="0"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0" name="Freeform 281">
              <a:extLst>
                <a:ext uri="{FF2B5EF4-FFF2-40B4-BE49-F238E27FC236}">
                  <a16:creationId xmlns:a16="http://schemas.microsoft.com/office/drawing/2014/main" id="{D3BE2F39-1AEC-CD87-F558-544148D6E6E2}"/>
                </a:ext>
              </a:extLst>
            </p:cNvPr>
            <p:cNvSpPr>
              <a:spLocks/>
            </p:cNvSpPr>
            <p:nvPr/>
          </p:nvSpPr>
          <p:spPr bwMode="auto">
            <a:xfrm>
              <a:off x="1103" y="1991"/>
              <a:ext cx="605" cy="10"/>
            </a:xfrm>
            <a:custGeom>
              <a:avLst/>
              <a:gdLst>
                <a:gd name="T0" fmla="*/ 605 w 605"/>
                <a:gd name="T1" fmla="*/ 0 h 10"/>
                <a:gd name="T2" fmla="*/ 0 w 605"/>
                <a:gd name="T3" fmla="*/ 2 h 10"/>
                <a:gd name="T4" fmla="*/ 0 w 605"/>
                <a:gd name="T5" fmla="*/ 10 h 10"/>
                <a:gd name="T6" fmla="*/ 605 w 605"/>
                <a:gd name="T7" fmla="*/ 8 h 10"/>
                <a:gd name="T8" fmla="*/ 605 w 605"/>
                <a:gd name="T9" fmla="*/ 0 h 10"/>
                <a:gd name="T10" fmla="*/ 0 60000 65536"/>
                <a:gd name="T11" fmla="*/ 0 60000 65536"/>
                <a:gd name="T12" fmla="*/ 0 60000 65536"/>
                <a:gd name="T13" fmla="*/ 0 60000 65536"/>
                <a:gd name="T14" fmla="*/ 0 60000 65536"/>
                <a:gd name="T15" fmla="*/ 0 w 605"/>
                <a:gd name="T16" fmla="*/ 0 h 10"/>
                <a:gd name="T17" fmla="*/ 605 w 605"/>
                <a:gd name="T18" fmla="*/ 10 h 10"/>
              </a:gdLst>
              <a:ahLst/>
              <a:cxnLst>
                <a:cxn ang="T10">
                  <a:pos x="T0" y="T1"/>
                </a:cxn>
                <a:cxn ang="T11">
                  <a:pos x="T2" y="T3"/>
                </a:cxn>
                <a:cxn ang="T12">
                  <a:pos x="T4" y="T5"/>
                </a:cxn>
                <a:cxn ang="T13">
                  <a:pos x="T6" y="T7"/>
                </a:cxn>
                <a:cxn ang="T14">
                  <a:pos x="T8" y="T9"/>
                </a:cxn>
              </a:cxnLst>
              <a:rect l="T15" t="T16" r="T17" b="T18"/>
              <a:pathLst>
                <a:path w="605" h="10">
                  <a:moveTo>
                    <a:pt x="605" y="0"/>
                  </a:moveTo>
                  <a:lnTo>
                    <a:pt x="0" y="2"/>
                  </a:lnTo>
                  <a:lnTo>
                    <a:pt x="0" y="10"/>
                  </a:lnTo>
                  <a:lnTo>
                    <a:pt x="605" y="8"/>
                  </a:lnTo>
                  <a:lnTo>
                    <a:pt x="60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1" name="Freeform 282">
              <a:extLst>
                <a:ext uri="{FF2B5EF4-FFF2-40B4-BE49-F238E27FC236}">
                  <a16:creationId xmlns:a16="http://schemas.microsoft.com/office/drawing/2014/main" id="{C62B573B-89BD-2213-17A0-9ED358F0D256}"/>
                </a:ext>
              </a:extLst>
            </p:cNvPr>
            <p:cNvSpPr>
              <a:spLocks/>
            </p:cNvSpPr>
            <p:nvPr/>
          </p:nvSpPr>
          <p:spPr bwMode="auto">
            <a:xfrm>
              <a:off x="1680" y="1976"/>
              <a:ext cx="55" cy="38"/>
            </a:xfrm>
            <a:custGeom>
              <a:avLst/>
              <a:gdLst>
                <a:gd name="T0" fmla="*/ 55 w 55"/>
                <a:gd name="T1" fmla="*/ 19 h 38"/>
                <a:gd name="T2" fmla="*/ 0 w 55"/>
                <a:gd name="T3" fmla="*/ 0 h 38"/>
                <a:gd name="T4" fmla="*/ 0 w 55"/>
                <a:gd name="T5" fmla="*/ 0 h 38"/>
                <a:gd name="T6" fmla="*/ 0 w 55"/>
                <a:gd name="T7" fmla="*/ 2 h 38"/>
                <a:gd name="T8" fmla="*/ 1 w 55"/>
                <a:gd name="T9" fmla="*/ 2 h 38"/>
                <a:gd name="T10" fmla="*/ 1 w 55"/>
                <a:gd name="T11" fmla="*/ 4 h 38"/>
                <a:gd name="T12" fmla="*/ 1 w 55"/>
                <a:gd name="T13" fmla="*/ 6 h 38"/>
                <a:gd name="T14" fmla="*/ 3 w 55"/>
                <a:gd name="T15" fmla="*/ 6 h 38"/>
                <a:gd name="T16" fmla="*/ 3 w 55"/>
                <a:gd name="T17" fmla="*/ 8 h 38"/>
                <a:gd name="T18" fmla="*/ 3 w 55"/>
                <a:gd name="T19" fmla="*/ 8 h 38"/>
                <a:gd name="T20" fmla="*/ 3 w 55"/>
                <a:gd name="T21" fmla="*/ 10 h 38"/>
                <a:gd name="T22" fmla="*/ 5 w 55"/>
                <a:gd name="T23" fmla="*/ 11 h 38"/>
                <a:gd name="T24" fmla="*/ 5 w 55"/>
                <a:gd name="T25" fmla="*/ 11 h 38"/>
                <a:gd name="T26" fmla="*/ 5 w 55"/>
                <a:gd name="T27" fmla="*/ 13 h 38"/>
                <a:gd name="T28" fmla="*/ 5 w 55"/>
                <a:gd name="T29" fmla="*/ 15 h 38"/>
                <a:gd name="T30" fmla="*/ 5 w 55"/>
                <a:gd name="T31" fmla="*/ 15 h 38"/>
                <a:gd name="T32" fmla="*/ 5 w 55"/>
                <a:gd name="T33" fmla="*/ 17 h 38"/>
                <a:gd name="T34" fmla="*/ 5 w 55"/>
                <a:gd name="T35" fmla="*/ 17 h 38"/>
                <a:gd name="T36" fmla="*/ 5 w 55"/>
                <a:gd name="T37" fmla="*/ 19 h 38"/>
                <a:gd name="T38" fmla="*/ 5 w 55"/>
                <a:gd name="T39" fmla="*/ 21 h 38"/>
                <a:gd name="T40" fmla="*/ 5 w 55"/>
                <a:gd name="T41" fmla="*/ 21 h 38"/>
                <a:gd name="T42" fmla="*/ 5 w 55"/>
                <a:gd name="T43" fmla="*/ 23 h 38"/>
                <a:gd name="T44" fmla="*/ 5 w 55"/>
                <a:gd name="T45" fmla="*/ 23 h 38"/>
                <a:gd name="T46" fmla="*/ 5 w 55"/>
                <a:gd name="T47" fmla="*/ 25 h 38"/>
                <a:gd name="T48" fmla="*/ 5 w 55"/>
                <a:gd name="T49" fmla="*/ 27 h 38"/>
                <a:gd name="T50" fmla="*/ 5 w 55"/>
                <a:gd name="T51" fmla="*/ 27 h 38"/>
                <a:gd name="T52" fmla="*/ 3 w 55"/>
                <a:gd name="T53" fmla="*/ 29 h 38"/>
                <a:gd name="T54" fmla="*/ 3 w 55"/>
                <a:gd name="T55" fmla="*/ 29 h 38"/>
                <a:gd name="T56" fmla="*/ 3 w 55"/>
                <a:gd name="T57" fmla="*/ 31 h 38"/>
                <a:gd name="T58" fmla="*/ 3 w 55"/>
                <a:gd name="T59" fmla="*/ 33 h 38"/>
                <a:gd name="T60" fmla="*/ 1 w 55"/>
                <a:gd name="T61" fmla="*/ 33 h 38"/>
                <a:gd name="T62" fmla="*/ 1 w 55"/>
                <a:gd name="T63" fmla="*/ 34 h 38"/>
                <a:gd name="T64" fmla="*/ 1 w 55"/>
                <a:gd name="T65" fmla="*/ 36 h 38"/>
                <a:gd name="T66" fmla="*/ 0 w 55"/>
                <a:gd name="T67" fmla="*/ 36 h 38"/>
                <a:gd name="T68" fmla="*/ 0 w 55"/>
                <a:gd name="T69" fmla="*/ 38 h 38"/>
                <a:gd name="T70" fmla="*/ 55 w 55"/>
                <a:gd name="T71" fmla="*/ 19 h 38"/>
                <a:gd name="T72" fmla="*/ 55 w 55"/>
                <a:gd name="T73" fmla="*/ 19 h 3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38"/>
                <a:gd name="T113" fmla="*/ 55 w 55"/>
                <a:gd name="T114" fmla="*/ 38 h 3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38">
                  <a:moveTo>
                    <a:pt x="55" y="19"/>
                  </a:moveTo>
                  <a:lnTo>
                    <a:pt x="0" y="0"/>
                  </a:lnTo>
                  <a:lnTo>
                    <a:pt x="0" y="2"/>
                  </a:lnTo>
                  <a:lnTo>
                    <a:pt x="1" y="2"/>
                  </a:lnTo>
                  <a:lnTo>
                    <a:pt x="1" y="4"/>
                  </a:lnTo>
                  <a:lnTo>
                    <a:pt x="1" y="6"/>
                  </a:lnTo>
                  <a:lnTo>
                    <a:pt x="3" y="6"/>
                  </a:lnTo>
                  <a:lnTo>
                    <a:pt x="3" y="8"/>
                  </a:lnTo>
                  <a:lnTo>
                    <a:pt x="3" y="10"/>
                  </a:lnTo>
                  <a:lnTo>
                    <a:pt x="5" y="11"/>
                  </a:lnTo>
                  <a:lnTo>
                    <a:pt x="5" y="13"/>
                  </a:lnTo>
                  <a:lnTo>
                    <a:pt x="5" y="15"/>
                  </a:lnTo>
                  <a:lnTo>
                    <a:pt x="5" y="17"/>
                  </a:lnTo>
                  <a:lnTo>
                    <a:pt x="5" y="19"/>
                  </a:lnTo>
                  <a:lnTo>
                    <a:pt x="5" y="21"/>
                  </a:lnTo>
                  <a:lnTo>
                    <a:pt x="5" y="23"/>
                  </a:lnTo>
                  <a:lnTo>
                    <a:pt x="5" y="25"/>
                  </a:lnTo>
                  <a:lnTo>
                    <a:pt x="5" y="27"/>
                  </a:lnTo>
                  <a:lnTo>
                    <a:pt x="3" y="29"/>
                  </a:lnTo>
                  <a:lnTo>
                    <a:pt x="3" y="31"/>
                  </a:lnTo>
                  <a:lnTo>
                    <a:pt x="3" y="33"/>
                  </a:lnTo>
                  <a:lnTo>
                    <a:pt x="1" y="33"/>
                  </a:lnTo>
                  <a:lnTo>
                    <a:pt x="1" y="34"/>
                  </a:lnTo>
                  <a:lnTo>
                    <a:pt x="1" y="36"/>
                  </a:lnTo>
                  <a:lnTo>
                    <a:pt x="0" y="36"/>
                  </a:lnTo>
                  <a:lnTo>
                    <a:pt x="0" y="38"/>
                  </a:lnTo>
                  <a:lnTo>
                    <a:pt x="55"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2" name="Freeform 283">
              <a:extLst>
                <a:ext uri="{FF2B5EF4-FFF2-40B4-BE49-F238E27FC236}">
                  <a16:creationId xmlns:a16="http://schemas.microsoft.com/office/drawing/2014/main" id="{DB7CD886-3E1F-88F4-A073-50552751D2A5}"/>
                </a:ext>
              </a:extLst>
            </p:cNvPr>
            <p:cNvSpPr>
              <a:spLocks/>
            </p:cNvSpPr>
            <p:nvPr/>
          </p:nvSpPr>
          <p:spPr bwMode="auto">
            <a:xfrm>
              <a:off x="1607" y="1506"/>
              <a:ext cx="25" cy="57"/>
            </a:xfrm>
            <a:custGeom>
              <a:avLst/>
              <a:gdLst>
                <a:gd name="T0" fmla="*/ 11 w 25"/>
                <a:gd name="T1" fmla="*/ 0 h 57"/>
                <a:gd name="T2" fmla="*/ 25 w 25"/>
                <a:gd name="T3" fmla="*/ 55 h 57"/>
                <a:gd name="T4" fmla="*/ 25 w 25"/>
                <a:gd name="T5" fmla="*/ 55 h 57"/>
                <a:gd name="T6" fmla="*/ 25 w 25"/>
                <a:gd name="T7" fmla="*/ 55 h 57"/>
                <a:gd name="T8" fmla="*/ 25 w 25"/>
                <a:gd name="T9" fmla="*/ 55 h 57"/>
                <a:gd name="T10" fmla="*/ 23 w 25"/>
                <a:gd name="T11" fmla="*/ 54 h 57"/>
                <a:gd name="T12" fmla="*/ 23 w 25"/>
                <a:gd name="T13" fmla="*/ 54 h 57"/>
                <a:gd name="T14" fmla="*/ 21 w 25"/>
                <a:gd name="T15" fmla="*/ 54 h 57"/>
                <a:gd name="T16" fmla="*/ 21 w 25"/>
                <a:gd name="T17" fmla="*/ 52 h 57"/>
                <a:gd name="T18" fmla="*/ 19 w 25"/>
                <a:gd name="T19" fmla="*/ 52 h 57"/>
                <a:gd name="T20" fmla="*/ 19 w 25"/>
                <a:gd name="T21" fmla="*/ 52 h 57"/>
                <a:gd name="T22" fmla="*/ 19 w 25"/>
                <a:gd name="T23" fmla="*/ 52 h 57"/>
                <a:gd name="T24" fmla="*/ 17 w 25"/>
                <a:gd name="T25" fmla="*/ 52 h 57"/>
                <a:gd name="T26" fmla="*/ 17 w 25"/>
                <a:gd name="T27" fmla="*/ 52 h 57"/>
                <a:gd name="T28" fmla="*/ 15 w 25"/>
                <a:gd name="T29" fmla="*/ 50 h 57"/>
                <a:gd name="T30" fmla="*/ 15 w 25"/>
                <a:gd name="T31" fmla="*/ 50 h 57"/>
                <a:gd name="T32" fmla="*/ 13 w 25"/>
                <a:gd name="T33" fmla="*/ 50 h 57"/>
                <a:gd name="T34" fmla="*/ 13 w 25"/>
                <a:gd name="T35" fmla="*/ 50 h 57"/>
                <a:gd name="T36" fmla="*/ 11 w 25"/>
                <a:gd name="T37" fmla="*/ 50 h 57"/>
                <a:gd name="T38" fmla="*/ 11 w 25"/>
                <a:gd name="T39" fmla="*/ 50 h 57"/>
                <a:gd name="T40" fmla="*/ 11 w 25"/>
                <a:gd name="T41" fmla="*/ 50 h 57"/>
                <a:gd name="T42" fmla="*/ 9 w 25"/>
                <a:gd name="T43" fmla="*/ 50 h 57"/>
                <a:gd name="T44" fmla="*/ 9 w 25"/>
                <a:gd name="T45" fmla="*/ 52 h 57"/>
                <a:gd name="T46" fmla="*/ 7 w 25"/>
                <a:gd name="T47" fmla="*/ 52 h 57"/>
                <a:gd name="T48" fmla="*/ 7 w 25"/>
                <a:gd name="T49" fmla="*/ 52 h 57"/>
                <a:gd name="T50" fmla="*/ 5 w 25"/>
                <a:gd name="T51" fmla="*/ 52 h 57"/>
                <a:gd name="T52" fmla="*/ 5 w 25"/>
                <a:gd name="T53" fmla="*/ 52 h 57"/>
                <a:gd name="T54" fmla="*/ 5 w 25"/>
                <a:gd name="T55" fmla="*/ 52 h 57"/>
                <a:gd name="T56" fmla="*/ 3 w 25"/>
                <a:gd name="T57" fmla="*/ 54 h 57"/>
                <a:gd name="T58" fmla="*/ 3 w 25"/>
                <a:gd name="T59" fmla="*/ 54 h 57"/>
                <a:gd name="T60" fmla="*/ 1 w 25"/>
                <a:gd name="T61" fmla="*/ 54 h 57"/>
                <a:gd name="T62" fmla="*/ 1 w 25"/>
                <a:gd name="T63" fmla="*/ 54 h 57"/>
                <a:gd name="T64" fmla="*/ 0 w 25"/>
                <a:gd name="T65" fmla="*/ 55 h 57"/>
                <a:gd name="T66" fmla="*/ 0 w 25"/>
                <a:gd name="T67" fmla="*/ 55 h 57"/>
                <a:gd name="T68" fmla="*/ 0 w 25"/>
                <a:gd name="T69" fmla="*/ 57 h 57"/>
                <a:gd name="T70" fmla="*/ 11 w 25"/>
                <a:gd name="T71" fmla="*/ 0 h 57"/>
                <a:gd name="T72" fmla="*/ 11 w 25"/>
                <a:gd name="T73" fmla="*/ 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57"/>
                <a:gd name="T113" fmla="*/ 25 w 25"/>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57">
                  <a:moveTo>
                    <a:pt x="11" y="0"/>
                  </a:moveTo>
                  <a:lnTo>
                    <a:pt x="25" y="55"/>
                  </a:lnTo>
                  <a:lnTo>
                    <a:pt x="23" y="54"/>
                  </a:lnTo>
                  <a:lnTo>
                    <a:pt x="21" y="54"/>
                  </a:lnTo>
                  <a:lnTo>
                    <a:pt x="21" y="52"/>
                  </a:lnTo>
                  <a:lnTo>
                    <a:pt x="19" y="52"/>
                  </a:lnTo>
                  <a:lnTo>
                    <a:pt x="17" y="52"/>
                  </a:lnTo>
                  <a:lnTo>
                    <a:pt x="15" y="50"/>
                  </a:lnTo>
                  <a:lnTo>
                    <a:pt x="13" y="50"/>
                  </a:lnTo>
                  <a:lnTo>
                    <a:pt x="11" y="50"/>
                  </a:lnTo>
                  <a:lnTo>
                    <a:pt x="9" y="50"/>
                  </a:lnTo>
                  <a:lnTo>
                    <a:pt x="9" y="52"/>
                  </a:lnTo>
                  <a:lnTo>
                    <a:pt x="7" y="52"/>
                  </a:lnTo>
                  <a:lnTo>
                    <a:pt x="5" y="52"/>
                  </a:lnTo>
                  <a:lnTo>
                    <a:pt x="3" y="54"/>
                  </a:lnTo>
                  <a:lnTo>
                    <a:pt x="1" y="54"/>
                  </a:lnTo>
                  <a:lnTo>
                    <a:pt x="0" y="55"/>
                  </a:lnTo>
                  <a:lnTo>
                    <a:pt x="0" y="5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3" name="Freeform 284">
              <a:extLst>
                <a:ext uri="{FF2B5EF4-FFF2-40B4-BE49-F238E27FC236}">
                  <a16:creationId xmlns:a16="http://schemas.microsoft.com/office/drawing/2014/main" id="{F21E1425-68A3-8412-8262-4651BD183538}"/>
                </a:ext>
              </a:extLst>
            </p:cNvPr>
            <p:cNvSpPr>
              <a:spLocks/>
            </p:cNvSpPr>
            <p:nvPr/>
          </p:nvSpPr>
          <p:spPr bwMode="auto">
            <a:xfrm>
              <a:off x="1616" y="1535"/>
              <a:ext cx="8" cy="140"/>
            </a:xfrm>
            <a:custGeom>
              <a:avLst/>
              <a:gdLst>
                <a:gd name="T0" fmla="*/ 8 w 8"/>
                <a:gd name="T1" fmla="*/ 140 h 140"/>
                <a:gd name="T2" fmla="*/ 6 w 8"/>
                <a:gd name="T3" fmla="*/ 0 h 140"/>
                <a:gd name="T4" fmla="*/ 0 w 8"/>
                <a:gd name="T5" fmla="*/ 0 h 140"/>
                <a:gd name="T6" fmla="*/ 0 w 8"/>
                <a:gd name="T7" fmla="*/ 140 h 140"/>
                <a:gd name="T8" fmla="*/ 8 w 8"/>
                <a:gd name="T9" fmla="*/ 140 h 140"/>
                <a:gd name="T10" fmla="*/ 0 60000 65536"/>
                <a:gd name="T11" fmla="*/ 0 60000 65536"/>
                <a:gd name="T12" fmla="*/ 0 60000 65536"/>
                <a:gd name="T13" fmla="*/ 0 60000 65536"/>
                <a:gd name="T14" fmla="*/ 0 60000 65536"/>
                <a:gd name="T15" fmla="*/ 0 w 8"/>
                <a:gd name="T16" fmla="*/ 0 h 140"/>
                <a:gd name="T17" fmla="*/ 8 w 8"/>
                <a:gd name="T18" fmla="*/ 140 h 140"/>
              </a:gdLst>
              <a:ahLst/>
              <a:cxnLst>
                <a:cxn ang="T10">
                  <a:pos x="T0" y="T1"/>
                </a:cxn>
                <a:cxn ang="T11">
                  <a:pos x="T2" y="T3"/>
                </a:cxn>
                <a:cxn ang="T12">
                  <a:pos x="T4" y="T5"/>
                </a:cxn>
                <a:cxn ang="T13">
                  <a:pos x="T6" y="T7"/>
                </a:cxn>
                <a:cxn ang="T14">
                  <a:pos x="T8" y="T9"/>
                </a:cxn>
              </a:cxnLst>
              <a:rect l="T15" t="T16" r="T17" b="T18"/>
              <a:pathLst>
                <a:path w="8" h="140">
                  <a:moveTo>
                    <a:pt x="8" y="140"/>
                  </a:moveTo>
                  <a:lnTo>
                    <a:pt x="6" y="0"/>
                  </a:lnTo>
                  <a:lnTo>
                    <a:pt x="0" y="0"/>
                  </a:lnTo>
                  <a:lnTo>
                    <a:pt x="0" y="140"/>
                  </a:lnTo>
                  <a:lnTo>
                    <a:pt x="8" y="1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4" name="Freeform 285">
              <a:extLst>
                <a:ext uri="{FF2B5EF4-FFF2-40B4-BE49-F238E27FC236}">
                  <a16:creationId xmlns:a16="http://schemas.microsoft.com/office/drawing/2014/main" id="{6CA5EC83-89D8-6A39-9BE1-8419DC459B31}"/>
                </a:ext>
              </a:extLst>
            </p:cNvPr>
            <p:cNvSpPr>
              <a:spLocks/>
            </p:cNvSpPr>
            <p:nvPr/>
          </p:nvSpPr>
          <p:spPr bwMode="auto">
            <a:xfrm>
              <a:off x="1607" y="1646"/>
              <a:ext cx="26" cy="57"/>
            </a:xfrm>
            <a:custGeom>
              <a:avLst/>
              <a:gdLst>
                <a:gd name="T0" fmla="*/ 13 w 26"/>
                <a:gd name="T1" fmla="*/ 57 h 57"/>
                <a:gd name="T2" fmla="*/ 26 w 26"/>
                <a:gd name="T3" fmla="*/ 0 h 57"/>
                <a:gd name="T4" fmla="*/ 26 w 26"/>
                <a:gd name="T5" fmla="*/ 0 h 57"/>
                <a:gd name="T6" fmla="*/ 25 w 26"/>
                <a:gd name="T7" fmla="*/ 2 h 57"/>
                <a:gd name="T8" fmla="*/ 25 w 26"/>
                <a:gd name="T9" fmla="*/ 2 h 57"/>
                <a:gd name="T10" fmla="*/ 25 w 26"/>
                <a:gd name="T11" fmla="*/ 4 h 57"/>
                <a:gd name="T12" fmla="*/ 23 w 26"/>
                <a:gd name="T13" fmla="*/ 4 h 57"/>
                <a:gd name="T14" fmla="*/ 23 w 26"/>
                <a:gd name="T15" fmla="*/ 4 h 57"/>
                <a:gd name="T16" fmla="*/ 21 w 26"/>
                <a:gd name="T17" fmla="*/ 4 h 57"/>
                <a:gd name="T18" fmla="*/ 21 w 26"/>
                <a:gd name="T19" fmla="*/ 6 h 57"/>
                <a:gd name="T20" fmla="*/ 19 w 26"/>
                <a:gd name="T21" fmla="*/ 6 h 57"/>
                <a:gd name="T22" fmla="*/ 19 w 26"/>
                <a:gd name="T23" fmla="*/ 6 h 57"/>
                <a:gd name="T24" fmla="*/ 19 w 26"/>
                <a:gd name="T25" fmla="*/ 6 h 57"/>
                <a:gd name="T26" fmla="*/ 17 w 26"/>
                <a:gd name="T27" fmla="*/ 6 h 57"/>
                <a:gd name="T28" fmla="*/ 17 w 26"/>
                <a:gd name="T29" fmla="*/ 6 h 57"/>
                <a:gd name="T30" fmla="*/ 15 w 26"/>
                <a:gd name="T31" fmla="*/ 8 h 57"/>
                <a:gd name="T32" fmla="*/ 15 w 26"/>
                <a:gd name="T33" fmla="*/ 8 h 57"/>
                <a:gd name="T34" fmla="*/ 13 w 26"/>
                <a:gd name="T35" fmla="*/ 8 h 57"/>
                <a:gd name="T36" fmla="*/ 13 w 26"/>
                <a:gd name="T37" fmla="*/ 8 h 57"/>
                <a:gd name="T38" fmla="*/ 13 w 26"/>
                <a:gd name="T39" fmla="*/ 8 h 57"/>
                <a:gd name="T40" fmla="*/ 11 w 26"/>
                <a:gd name="T41" fmla="*/ 8 h 57"/>
                <a:gd name="T42" fmla="*/ 11 w 26"/>
                <a:gd name="T43" fmla="*/ 8 h 57"/>
                <a:gd name="T44" fmla="*/ 9 w 26"/>
                <a:gd name="T45" fmla="*/ 6 h 57"/>
                <a:gd name="T46" fmla="*/ 9 w 26"/>
                <a:gd name="T47" fmla="*/ 6 h 57"/>
                <a:gd name="T48" fmla="*/ 7 w 26"/>
                <a:gd name="T49" fmla="*/ 6 h 57"/>
                <a:gd name="T50" fmla="*/ 7 w 26"/>
                <a:gd name="T51" fmla="*/ 6 h 57"/>
                <a:gd name="T52" fmla="*/ 7 w 26"/>
                <a:gd name="T53" fmla="*/ 6 h 57"/>
                <a:gd name="T54" fmla="*/ 5 w 26"/>
                <a:gd name="T55" fmla="*/ 6 h 57"/>
                <a:gd name="T56" fmla="*/ 5 w 26"/>
                <a:gd name="T57" fmla="*/ 4 h 57"/>
                <a:gd name="T58" fmla="*/ 3 w 26"/>
                <a:gd name="T59" fmla="*/ 4 h 57"/>
                <a:gd name="T60" fmla="*/ 3 w 26"/>
                <a:gd name="T61" fmla="*/ 4 h 57"/>
                <a:gd name="T62" fmla="*/ 1 w 26"/>
                <a:gd name="T63" fmla="*/ 4 h 57"/>
                <a:gd name="T64" fmla="*/ 1 w 26"/>
                <a:gd name="T65" fmla="*/ 2 h 57"/>
                <a:gd name="T66" fmla="*/ 0 w 26"/>
                <a:gd name="T67" fmla="*/ 2 h 57"/>
                <a:gd name="T68" fmla="*/ 0 w 26"/>
                <a:gd name="T69" fmla="*/ 2 h 57"/>
                <a:gd name="T70" fmla="*/ 13 w 26"/>
                <a:gd name="T71" fmla="*/ 57 h 57"/>
                <a:gd name="T72" fmla="*/ 13 w 26"/>
                <a:gd name="T73" fmla="*/ 5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57"/>
                <a:gd name="T113" fmla="*/ 26 w 26"/>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57">
                  <a:moveTo>
                    <a:pt x="13" y="57"/>
                  </a:moveTo>
                  <a:lnTo>
                    <a:pt x="26" y="0"/>
                  </a:lnTo>
                  <a:lnTo>
                    <a:pt x="25" y="2"/>
                  </a:lnTo>
                  <a:lnTo>
                    <a:pt x="25" y="4"/>
                  </a:lnTo>
                  <a:lnTo>
                    <a:pt x="23" y="4"/>
                  </a:lnTo>
                  <a:lnTo>
                    <a:pt x="21" y="4"/>
                  </a:lnTo>
                  <a:lnTo>
                    <a:pt x="21" y="6"/>
                  </a:lnTo>
                  <a:lnTo>
                    <a:pt x="19" y="6"/>
                  </a:lnTo>
                  <a:lnTo>
                    <a:pt x="17" y="6"/>
                  </a:lnTo>
                  <a:lnTo>
                    <a:pt x="15" y="8"/>
                  </a:lnTo>
                  <a:lnTo>
                    <a:pt x="13" y="8"/>
                  </a:lnTo>
                  <a:lnTo>
                    <a:pt x="11" y="8"/>
                  </a:lnTo>
                  <a:lnTo>
                    <a:pt x="9" y="6"/>
                  </a:lnTo>
                  <a:lnTo>
                    <a:pt x="7" y="6"/>
                  </a:lnTo>
                  <a:lnTo>
                    <a:pt x="5" y="6"/>
                  </a:lnTo>
                  <a:lnTo>
                    <a:pt x="5" y="4"/>
                  </a:lnTo>
                  <a:lnTo>
                    <a:pt x="3" y="4"/>
                  </a:lnTo>
                  <a:lnTo>
                    <a:pt x="1" y="4"/>
                  </a:lnTo>
                  <a:lnTo>
                    <a:pt x="1" y="2"/>
                  </a:lnTo>
                  <a:lnTo>
                    <a:pt x="0" y="2"/>
                  </a:lnTo>
                  <a:lnTo>
                    <a:pt x="13" y="5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5" name="Freeform 286">
              <a:extLst>
                <a:ext uri="{FF2B5EF4-FFF2-40B4-BE49-F238E27FC236}">
                  <a16:creationId xmlns:a16="http://schemas.microsoft.com/office/drawing/2014/main" id="{0D51DCD7-EBC3-F2CD-48C5-9F4E0681068A}"/>
                </a:ext>
              </a:extLst>
            </p:cNvPr>
            <p:cNvSpPr>
              <a:spLocks/>
            </p:cNvSpPr>
            <p:nvPr/>
          </p:nvSpPr>
          <p:spPr bwMode="auto">
            <a:xfrm>
              <a:off x="1020" y="1531"/>
              <a:ext cx="29" cy="38"/>
            </a:xfrm>
            <a:custGeom>
              <a:avLst/>
              <a:gdLst>
                <a:gd name="T0" fmla="*/ 29 w 29"/>
                <a:gd name="T1" fmla="*/ 38 h 38"/>
                <a:gd name="T2" fmla="*/ 0 w 29"/>
                <a:gd name="T3" fmla="*/ 13 h 38"/>
                <a:gd name="T4" fmla="*/ 0 w 29"/>
                <a:gd name="T5" fmla="*/ 13 h 38"/>
                <a:gd name="T6" fmla="*/ 2 w 29"/>
                <a:gd name="T7" fmla="*/ 13 h 38"/>
                <a:gd name="T8" fmla="*/ 4 w 29"/>
                <a:gd name="T9" fmla="*/ 13 h 38"/>
                <a:gd name="T10" fmla="*/ 4 w 29"/>
                <a:gd name="T11" fmla="*/ 13 h 38"/>
                <a:gd name="T12" fmla="*/ 6 w 29"/>
                <a:gd name="T13" fmla="*/ 11 h 38"/>
                <a:gd name="T14" fmla="*/ 6 w 29"/>
                <a:gd name="T15" fmla="*/ 11 h 38"/>
                <a:gd name="T16" fmla="*/ 6 w 29"/>
                <a:gd name="T17" fmla="*/ 11 h 38"/>
                <a:gd name="T18" fmla="*/ 8 w 29"/>
                <a:gd name="T19" fmla="*/ 11 h 38"/>
                <a:gd name="T20" fmla="*/ 8 w 29"/>
                <a:gd name="T21" fmla="*/ 11 h 38"/>
                <a:gd name="T22" fmla="*/ 8 w 29"/>
                <a:gd name="T23" fmla="*/ 11 h 38"/>
                <a:gd name="T24" fmla="*/ 10 w 29"/>
                <a:gd name="T25" fmla="*/ 11 h 38"/>
                <a:gd name="T26" fmla="*/ 10 w 29"/>
                <a:gd name="T27" fmla="*/ 11 h 38"/>
                <a:gd name="T28" fmla="*/ 10 w 29"/>
                <a:gd name="T29" fmla="*/ 11 h 38"/>
                <a:gd name="T30" fmla="*/ 12 w 29"/>
                <a:gd name="T31" fmla="*/ 9 h 38"/>
                <a:gd name="T32" fmla="*/ 12 w 29"/>
                <a:gd name="T33" fmla="*/ 9 h 38"/>
                <a:gd name="T34" fmla="*/ 12 w 29"/>
                <a:gd name="T35" fmla="*/ 9 h 38"/>
                <a:gd name="T36" fmla="*/ 14 w 29"/>
                <a:gd name="T37" fmla="*/ 9 h 38"/>
                <a:gd name="T38" fmla="*/ 14 w 29"/>
                <a:gd name="T39" fmla="*/ 9 h 38"/>
                <a:gd name="T40" fmla="*/ 14 w 29"/>
                <a:gd name="T41" fmla="*/ 7 h 38"/>
                <a:gd name="T42" fmla="*/ 14 w 29"/>
                <a:gd name="T43" fmla="*/ 7 h 38"/>
                <a:gd name="T44" fmla="*/ 16 w 29"/>
                <a:gd name="T45" fmla="*/ 7 h 38"/>
                <a:gd name="T46" fmla="*/ 16 w 29"/>
                <a:gd name="T47" fmla="*/ 7 h 38"/>
                <a:gd name="T48" fmla="*/ 16 w 29"/>
                <a:gd name="T49" fmla="*/ 6 h 38"/>
                <a:gd name="T50" fmla="*/ 16 w 29"/>
                <a:gd name="T51" fmla="*/ 6 h 38"/>
                <a:gd name="T52" fmla="*/ 18 w 29"/>
                <a:gd name="T53" fmla="*/ 6 h 38"/>
                <a:gd name="T54" fmla="*/ 18 w 29"/>
                <a:gd name="T55" fmla="*/ 4 h 38"/>
                <a:gd name="T56" fmla="*/ 18 w 29"/>
                <a:gd name="T57" fmla="*/ 4 h 38"/>
                <a:gd name="T58" fmla="*/ 18 w 29"/>
                <a:gd name="T59" fmla="*/ 2 h 38"/>
                <a:gd name="T60" fmla="*/ 20 w 29"/>
                <a:gd name="T61" fmla="*/ 0 h 38"/>
                <a:gd name="T62" fmla="*/ 29 w 29"/>
                <a:gd name="T63" fmla="*/ 38 h 38"/>
                <a:gd name="T64" fmla="*/ 29 w 29"/>
                <a:gd name="T65" fmla="*/ 38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38"/>
                <a:gd name="T101" fmla="*/ 29 w 2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38">
                  <a:moveTo>
                    <a:pt x="29" y="38"/>
                  </a:moveTo>
                  <a:lnTo>
                    <a:pt x="0" y="13"/>
                  </a:lnTo>
                  <a:lnTo>
                    <a:pt x="2" y="13"/>
                  </a:lnTo>
                  <a:lnTo>
                    <a:pt x="4" y="13"/>
                  </a:lnTo>
                  <a:lnTo>
                    <a:pt x="6" y="11"/>
                  </a:lnTo>
                  <a:lnTo>
                    <a:pt x="8" y="11"/>
                  </a:lnTo>
                  <a:lnTo>
                    <a:pt x="10" y="11"/>
                  </a:lnTo>
                  <a:lnTo>
                    <a:pt x="12" y="9"/>
                  </a:lnTo>
                  <a:lnTo>
                    <a:pt x="14" y="9"/>
                  </a:lnTo>
                  <a:lnTo>
                    <a:pt x="14" y="7"/>
                  </a:lnTo>
                  <a:lnTo>
                    <a:pt x="16" y="7"/>
                  </a:lnTo>
                  <a:lnTo>
                    <a:pt x="16" y="6"/>
                  </a:lnTo>
                  <a:lnTo>
                    <a:pt x="18" y="6"/>
                  </a:lnTo>
                  <a:lnTo>
                    <a:pt x="18" y="4"/>
                  </a:lnTo>
                  <a:lnTo>
                    <a:pt x="18" y="2"/>
                  </a:lnTo>
                  <a:lnTo>
                    <a:pt x="20" y="0"/>
                  </a:lnTo>
                  <a:lnTo>
                    <a:pt x="29" y="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6" name="Freeform 287">
              <a:extLst>
                <a:ext uri="{FF2B5EF4-FFF2-40B4-BE49-F238E27FC236}">
                  <a16:creationId xmlns:a16="http://schemas.microsoft.com/office/drawing/2014/main" id="{3A17E6D4-2048-480A-C48B-B45BCCC2FB6D}"/>
                </a:ext>
              </a:extLst>
            </p:cNvPr>
            <p:cNvSpPr>
              <a:spLocks/>
            </p:cNvSpPr>
            <p:nvPr/>
          </p:nvSpPr>
          <p:spPr bwMode="auto">
            <a:xfrm>
              <a:off x="1005" y="1389"/>
              <a:ext cx="44" cy="157"/>
            </a:xfrm>
            <a:custGeom>
              <a:avLst/>
              <a:gdLst>
                <a:gd name="T0" fmla="*/ 39 w 44"/>
                <a:gd name="T1" fmla="*/ 0 h 157"/>
                <a:gd name="T2" fmla="*/ 25 w 44"/>
                <a:gd name="T3" fmla="*/ 17 h 157"/>
                <a:gd name="T4" fmla="*/ 14 w 44"/>
                <a:gd name="T5" fmla="*/ 36 h 157"/>
                <a:gd name="T6" fmla="*/ 4 w 44"/>
                <a:gd name="T7" fmla="*/ 53 h 157"/>
                <a:gd name="T8" fmla="*/ 0 w 44"/>
                <a:gd name="T9" fmla="*/ 73 h 157"/>
                <a:gd name="T10" fmla="*/ 0 w 44"/>
                <a:gd name="T11" fmla="*/ 80 h 157"/>
                <a:gd name="T12" fmla="*/ 0 w 44"/>
                <a:gd name="T13" fmla="*/ 90 h 157"/>
                <a:gd name="T14" fmla="*/ 2 w 44"/>
                <a:gd name="T15" fmla="*/ 101 h 157"/>
                <a:gd name="T16" fmla="*/ 4 w 44"/>
                <a:gd name="T17" fmla="*/ 111 h 157"/>
                <a:gd name="T18" fmla="*/ 14 w 44"/>
                <a:gd name="T19" fmla="*/ 134 h 157"/>
                <a:gd name="T20" fmla="*/ 27 w 44"/>
                <a:gd name="T21" fmla="*/ 157 h 157"/>
                <a:gd name="T22" fmla="*/ 33 w 44"/>
                <a:gd name="T23" fmla="*/ 155 h 157"/>
                <a:gd name="T24" fmla="*/ 19 w 44"/>
                <a:gd name="T25" fmla="*/ 130 h 157"/>
                <a:gd name="T26" fmla="*/ 10 w 44"/>
                <a:gd name="T27" fmla="*/ 109 h 157"/>
                <a:gd name="T28" fmla="*/ 8 w 44"/>
                <a:gd name="T29" fmla="*/ 100 h 157"/>
                <a:gd name="T30" fmla="*/ 6 w 44"/>
                <a:gd name="T31" fmla="*/ 90 h 157"/>
                <a:gd name="T32" fmla="*/ 6 w 44"/>
                <a:gd name="T33" fmla="*/ 80 h 157"/>
                <a:gd name="T34" fmla="*/ 6 w 44"/>
                <a:gd name="T35" fmla="*/ 73 h 157"/>
                <a:gd name="T36" fmla="*/ 10 w 44"/>
                <a:gd name="T37" fmla="*/ 55 h 157"/>
                <a:gd name="T38" fmla="*/ 17 w 44"/>
                <a:gd name="T39" fmla="*/ 38 h 157"/>
                <a:gd name="T40" fmla="*/ 29 w 44"/>
                <a:gd name="T41" fmla="*/ 21 h 157"/>
                <a:gd name="T42" fmla="*/ 44 w 44"/>
                <a:gd name="T43" fmla="*/ 2 h 157"/>
                <a:gd name="T44" fmla="*/ 39 w 44"/>
                <a:gd name="T45" fmla="*/ 0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157"/>
                <a:gd name="T71" fmla="*/ 44 w 44"/>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157">
                  <a:moveTo>
                    <a:pt x="39" y="0"/>
                  </a:moveTo>
                  <a:lnTo>
                    <a:pt x="25" y="17"/>
                  </a:lnTo>
                  <a:lnTo>
                    <a:pt x="14" y="36"/>
                  </a:lnTo>
                  <a:lnTo>
                    <a:pt x="4" y="53"/>
                  </a:lnTo>
                  <a:lnTo>
                    <a:pt x="0" y="73"/>
                  </a:lnTo>
                  <a:lnTo>
                    <a:pt x="0" y="80"/>
                  </a:lnTo>
                  <a:lnTo>
                    <a:pt x="0" y="90"/>
                  </a:lnTo>
                  <a:lnTo>
                    <a:pt x="2" y="101"/>
                  </a:lnTo>
                  <a:lnTo>
                    <a:pt x="4" y="111"/>
                  </a:lnTo>
                  <a:lnTo>
                    <a:pt x="14" y="134"/>
                  </a:lnTo>
                  <a:lnTo>
                    <a:pt x="27" y="157"/>
                  </a:lnTo>
                  <a:lnTo>
                    <a:pt x="33" y="155"/>
                  </a:lnTo>
                  <a:lnTo>
                    <a:pt x="19" y="130"/>
                  </a:lnTo>
                  <a:lnTo>
                    <a:pt x="10" y="109"/>
                  </a:lnTo>
                  <a:lnTo>
                    <a:pt x="8" y="100"/>
                  </a:lnTo>
                  <a:lnTo>
                    <a:pt x="6" y="90"/>
                  </a:lnTo>
                  <a:lnTo>
                    <a:pt x="6" y="80"/>
                  </a:lnTo>
                  <a:lnTo>
                    <a:pt x="6" y="73"/>
                  </a:lnTo>
                  <a:lnTo>
                    <a:pt x="10" y="55"/>
                  </a:lnTo>
                  <a:lnTo>
                    <a:pt x="17" y="38"/>
                  </a:lnTo>
                  <a:lnTo>
                    <a:pt x="29" y="21"/>
                  </a:lnTo>
                  <a:lnTo>
                    <a:pt x="44" y="2"/>
                  </a:lnTo>
                  <a:lnTo>
                    <a:pt x="3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7" name="Freeform 288">
              <a:extLst>
                <a:ext uri="{FF2B5EF4-FFF2-40B4-BE49-F238E27FC236}">
                  <a16:creationId xmlns:a16="http://schemas.microsoft.com/office/drawing/2014/main" id="{6D92774C-05A6-7938-145E-D1FEA9DC0E9E}"/>
                </a:ext>
              </a:extLst>
            </p:cNvPr>
            <p:cNvSpPr>
              <a:spLocks/>
            </p:cNvSpPr>
            <p:nvPr/>
          </p:nvSpPr>
          <p:spPr bwMode="auto">
            <a:xfrm>
              <a:off x="1028" y="1644"/>
              <a:ext cx="31" cy="36"/>
            </a:xfrm>
            <a:custGeom>
              <a:avLst/>
              <a:gdLst>
                <a:gd name="T0" fmla="*/ 31 w 31"/>
                <a:gd name="T1" fmla="*/ 0 h 36"/>
                <a:gd name="T2" fmla="*/ 19 w 31"/>
                <a:gd name="T3" fmla="*/ 36 h 36"/>
                <a:gd name="T4" fmla="*/ 19 w 31"/>
                <a:gd name="T5" fmla="*/ 36 h 36"/>
                <a:gd name="T6" fmla="*/ 19 w 31"/>
                <a:gd name="T7" fmla="*/ 36 h 36"/>
                <a:gd name="T8" fmla="*/ 17 w 31"/>
                <a:gd name="T9" fmla="*/ 35 h 36"/>
                <a:gd name="T10" fmla="*/ 17 w 31"/>
                <a:gd name="T11" fmla="*/ 33 h 36"/>
                <a:gd name="T12" fmla="*/ 17 w 31"/>
                <a:gd name="T13" fmla="*/ 33 h 36"/>
                <a:gd name="T14" fmla="*/ 17 w 31"/>
                <a:gd name="T15" fmla="*/ 33 h 36"/>
                <a:gd name="T16" fmla="*/ 17 w 31"/>
                <a:gd name="T17" fmla="*/ 31 h 36"/>
                <a:gd name="T18" fmla="*/ 16 w 31"/>
                <a:gd name="T19" fmla="*/ 31 h 36"/>
                <a:gd name="T20" fmla="*/ 16 w 31"/>
                <a:gd name="T21" fmla="*/ 31 h 36"/>
                <a:gd name="T22" fmla="*/ 16 w 31"/>
                <a:gd name="T23" fmla="*/ 31 h 36"/>
                <a:gd name="T24" fmla="*/ 16 w 31"/>
                <a:gd name="T25" fmla="*/ 29 h 36"/>
                <a:gd name="T26" fmla="*/ 14 w 31"/>
                <a:gd name="T27" fmla="*/ 29 h 36"/>
                <a:gd name="T28" fmla="*/ 14 w 31"/>
                <a:gd name="T29" fmla="*/ 29 h 36"/>
                <a:gd name="T30" fmla="*/ 14 w 31"/>
                <a:gd name="T31" fmla="*/ 29 h 36"/>
                <a:gd name="T32" fmla="*/ 12 w 31"/>
                <a:gd name="T33" fmla="*/ 29 h 36"/>
                <a:gd name="T34" fmla="*/ 12 w 31"/>
                <a:gd name="T35" fmla="*/ 27 h 36"/>
                <a:gd name="T36" fmla="*/ 12 w 31"/>
                <a:gd name="T37" fmla="*/ 27 h 36"/>
                <a:gd name="T38" fmla="*/ 10 w 31"/>
                <a:gd name="T39" fmla="*/ 27 h 36"/>
                <a:gd name="T40" fmla="*/ 10 w 31"/>
                <a:gd name="T41" fmla="*/ 27 h 36"/>
                <a:gd name="T42" fmla="*/ 10 w 31"/>
                <a:gd name="T43" fmla="*/ 27 h 36"/>
                <a:gd name="T44" fmla="*/ 8 w 31"/>
                <a:gd name="T45" fmla="*/ 27 h 36"/>
                <a:gd name="T46" fmla="*/ 8 w 31"/>
                <a:gd name="T47" fmla="*/ 27 h 36"/>
                <a:gd name="T48" fmla="*/ 8 w 31"/>
                <a:gd name="T49" fmla="*/ 25 h 36"/>
                <a:gd name="T50" fmla="*/ 6 w 31"/>
                <a:gd name="T51" fmla="*/ 25 h 36"/>
                <a:gd name="T52" fmla="*/ 6 w 31"/>
                <a:gd name="T53" fmla="*/ 25 h 36"/>
                <a:gd name="T54" fmla="*/ 4 w 31"/>
                <a:gd name="T55" fmla="*/ 25 h 36"/>
                <a:gd name="T56" fmla="*/ 4 w 31"/>
                <a:gd name="T57" fmla="*/ 25 h 36"/>
                <a:gd name="T58" fmla="*/ 2 w 31"/>
                <a:gd name="T59" fmla="*/ 25 h 36"/>
                <a:gd name="T60" fmla="*/ 0 w 31"/>
                <a:gd name="T61" fmla="*/ 25 h 36"/>
                <a:gd name="T62" fmla="*/ 31 w 31"/>
                <a:gd name="T63" fmla="*/ 0 h 36"/>
                <a:gd name="T64" fmla="*/ 31 w 31"/>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6"/>
                <a:gd name="T101" fmla="*/ 31 w 31"/>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6">
                  <a:moveTo>
                    <a:pt x="31" y="0"/>
                  </a:moveTo>
                  <a:lnTo>
                    <a:pt x="19" y="36"/>
                  </a:lnTo>
                  <a:lnTo>
                    <a:pt x="17" y="35"/>
                  </a:lnTo>
                  <a:lnTo>
                    <a:pt x="17" y="33"/>
                  </a:lnTo>
                  <a:lnTo>
                    <a:pt x="17" y="31"/>
                  </a:lnTo>
                  <a:lnTo>
                    <a:pt x="16" y="31"/>
                  </a:lnTo>
                  <a:lnTo>
                    <a:pt x="16" y="29"/>
                  </a:lnTo>
                  <a:lnTo>
                    <a:pt x="14" y="29"/>
                  </a:lnTo>
                  <a:lnTo>
                    <a:pt x="12" y="29"/>
                  </a:lnTo>
                  <a:lnTo>
                    <a:pt x="12" y="27"/>
                  </a:lnTo>
                  <a:lnTo>
                    <a:pt x="10" y="27"/>
                  </a:lnTo>
                  <a:lnTo>
                    <a:pt x="8" y="27"/>
                  </a:lnTo>
                  <a:lnTo>
                    <a:pt x="8" y="25"/>
                  </a:lnTo>
                  <a:lnTo>
                    <a:pt x="6" y="25"/>
                  </a:lnTo>
                  <a:lnTo>
                    <a:pt x="4" y="25"/>
                  </a:lnTo>
                  <a:lnTo>
                    <a:pt x="2" y="25"/>
                  </a:lnTo>
                  <a:lnTo>
                    <a:pt x="0" y="25"/>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8" name="Freeform 289">
              <a:extLst>
                <a:ext uri="{FF2B5EF4-FFF2-40B4-BE49-F238E27FC236}">
                  <a16:creationId xmlns:a16="http://schemas.microsoft.com/office/drawing/2014/main" id="{2384C35F-A102-7176-128A-7995F08169F2}"/>
                </a:ext>
              </a:extLst>
            </p:cNvPr>
            <p:cNvSpPr>
              <a:spLocks/>
            </p:cNvSpPr>
            <p:nvPr/>
          </p:nvSpPr>
          <p:spPr bwMode="auto">
            <a:xfrm>
              <a:off x="1013" y="1665"/>
              <a:ext cx="44" cy="159"/>
            </a:xfrm>
            <a:custGeom>
              <a:avLst/>
              <a:gdLst>
                <a:gd name="T0" fmla="*/ 44 w 44"/>
                <a:gd name="T1" fmla="*/ 156 h 159"/>
                <a:gd name="T2" fmla="*/ 29 w 44"/>
                <a:gd name="T3" fmla="*/ 138 h 159"/>
                <a:gd name="T4" fmla="*/ 19 w 44"/>
                <a:gd name="T5" fmla="*/ 121 h 159"/>
                <a:gd name="T6" fmla="*/ 11 w 44"/>
                <a:gd name="T7" fmla="*/ 104 h 159"/>
                <a:gd name="T8" fmla="*/ 6 w 44"/>
                <a:gd name="T9" fmla="*/ 86 h 159"/>
                <a:gd name="T10" fmla="*/ 6 w 44"/>
                <a:gd name="T11" fmla="*/ 77 h 159"/>
                <a:gd name="T12" fmla="*/ 6 w 44"/>
                <a:gd name="T13" fmla="*/ 69 h 159"/>
                <a:gd name="T14" fmla="*/ 7 w 44"/>
                <a:gd name="T15" fmla="*/ 60 h 159"/>
                <a:gd name="T16" fmla="*/ 11 w 44"/>
                <a:gd name="T17" fmla="*/ 50 h 159"/>
                <a:gd name="T18" fmla="*/ 19 w 44"/>
                <a:gd name="T19" fmla="*/ 27 h 159"/>
                <a:gd name="T20" fmla="*/ 32 w 44"/>
                <a:gd name="T21" fmla="*/ 4 h 159"/>
                <a:gd name="T22" fmla="*/ 29 w 44"/>
                <a:gd name="T23" fmla="*/ 0 h 159"/>
                <a:gd name="T24" fmla="*/ 13 w 44"/>
                <a:gd name="T25" fmla="*/ 25 h 159"/>
                <a:gd name="T26" fmla="*/ 6 w 44"/>
                <a:gd name="T27" fmla="*/ 48 h 159"/>
                <a:gd name="T28" fmla="*/ 2 w 44"/>
                <a:gd name="T29" fmla="*/ 58 h 159"/>
                <a:gd name="T30" fmla="*/ 2 w 44"/>
                <a:gd name="T31" fmla="*/ 67 h 159"/>
                <a:gd name="T32" fmla="*/ 0 w 44"/>
                <a:gd name="T33" fmla="*/ 77 h 159"/>
                <a:gd name="T34" fmla="*/ 2 w 44"/>
                <a:gd name="T35" fmla="*/ 86 h 159"/>
                <a:gd name="T36" fmla="*/ 6 w 44"/>
                <a:gd name="T37" fmla="*/ 106 h 159"/>
                <a:gd name="T38" fmla="*/ 13 w 44"/>
                <a:gd name="T39" fmla="*/ 123 h 159"/>
                <a:gd name="T40" fmla="*/ 25 w 44"/>
                <a:gd name="T41" fmla="*/ 140 h 159"/>
                <a:gd name="T42" fmla="*/ 40 w 44"/>
                <a:gd name="T43" fmla="*/ 159 h 159"/>
                <a:gd name="T44" fmla="*/ 44 w 44"/>
                <a:gd name="T45" fmla="*/ 156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
                <a:gd name="T70" fmla="*/ 0 h 159"/>
                <a:gd name="T71" fmla="*/ 44 w 44"/>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 h="159">
                  <a:moveTo>
                    <a:pt x="44" y="156"/>
                  </a:moveTo>
                  <a:lnTo>
                    <a:pt x="29" y="138"/>
                  </a:lnTo>
                  <a:lnTo>
                    <a:pt x="19" y="121"/>
                  </a:lnTo>
                  <a:lnTo>
                    <a:pt x="11" y="104"/>
                  </a:lnTo>
                  <a:lnTo>
                    <a:pt x="6" y="86"/>
                  </a:lnTo>
                  <a:lnTo>
                    <a:pt x="6" y="77"/>
                  </a:lnTo>
                  <a:lnTo>
                    <a:pt x="6" y="69"/>
                  </a:lnTo>
                  <a:lnTo>
                    <a:pt x="7" y="60"/>
                  </a:lnTo>
                  <a:lnTo>
                    <a:pt x="11" y="50"/>
                  </a:lnTo>
                  <a:lnTo>
                    <a:pt x="19" y="27"/>
                  </a:lnTo>
                  <a:lnTo>
                    <a:pt x="32" y="4"/>
                  </a:lnTo>
                  <a:lnTo>
                    <a:pt x="29" y="0"/>
                  </a:lnTo>
                  <a:lnTo>
                    <a:pt x="13" y="25"/>
                  </a:lnTo>
                  <a:lnTo>
                    <a:pt x="6" y="48"/>
                  </a:lnTo>
                  <a:lnTo>
                    <a:pt x="2" y="58"/>
                  </a:lnTo>
                  <a:lnTo>
                    <a:pt x="2" y="67"/>
                  </a:lnTo>
                  <a:lnTo>
                    <a:pt x="0" y="77"/>
                  </a:lnTo>
                  <a:lnTo>
                    <a:pt x="2" y="86"/>
                  </a:lnTo>
                  <a:lnTo>
                    <a:pt x="6" y="106"/>
                  </a:lnTo>
                  <a:lnTo>
                    <a:pt x="13" y="123"/>
                  </a:lnTo>
                  <a:lnTo>
                    <a:pt x="25" y="140"/>
                  </a:lnTo>
                  <a:lnTo>
                    <a:pt x="40" y="159"/>
                  </a:lnTo>
                  <a:lnTo>
                    <a:pt x="44" y="1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09" name="Freeform 290">
              <a:extLst>
                <a:ext uri="{FF2B5EF4-FFF2-40B4-BE49-F238E27FC236}">
                  <a16:creationId xmlns:a16="http://schemas.microsoft.com/office/drawing/2014/main" id="{913F16F8-0A93-B06E-4E79-87B856EC62C6}"/>
                </a:ext>
              </a:extLst>
            </p:cNvPr>
            <p:cNvSpPr>
              <a:spLocks/>
            </p:cNvSpPr>
            <p:nvPr/>
          </p:nvSpPr>
          <p:spPr bwMode="auto">
            <a:xfrm>
              <a:off x="886" y="1512"/>
              <a:ext cx="35" cy="34"/>
            </a:xfrm>
            <a:custGeom>
              <a:avLst/>
              <a:gdLst>
                <a:gd name="T0" fmla="*/ 35 w 35"/>
                <a:gd name="T1" fmla="*/ 34 h 34"/>
                <a:gd name="T2" fmla="*/ 0 w 35"/>
                <a:gd name="T3" fmla="*/ 15 h 34"/>
                <a:gd name="T4" fmla="*/ 0 w 35"/>
                <a:gd name="T5" fmla="*/ 15 h 34"/>
                <a:gd name="T6" fmla="*/ 2 w 35"/>
                <a:gd name="T7" fmla="*/ 15 h 34"/>
                <a:gd name="T8" fmla="*/ 4 w 35"/>
                <a:gd name="T9" fmla="*/ 15 h 34"/>
                <a:gd name="T10" fmla="*/ 4 w 35"/>
                <a:gd name="T11" fmla="*/ 15 h 34"/>
                <a:gd name="T12" fmla="*/ 4 w 35"/>
                <a:gd name="T13" fmla="*/ 15 h 34"/>
                <a:gd name="T14" fmla="*/ 6 w 35"/>
                <a:gd name="T15" fmla="*/ 13 h 34"/>
                <a:gd name="T16" fmla="*/ 6 w 35"/>
                <a:gd name="T17" fmla="*/ 13 h 34"/>
                <a:gd name="T18" fmla="*/ 6 w 35"/>
                <a:gd name="T19" fmla="*/ 13 h 34"/>
                <a:gd name="T20" fmla="*/ 8 w 35"/>
                <a:gd name="T21" fmla="*/ 13 h 34"/>
                <a:gd name="T22" fmla="*/ 8 w 35"/>
                <a:gd name="T23" fmla="*/ 13 h 34"/>
                <a:gd name="T24" fmla="*/ 8 w 35"/>
                <a:gd name="T25" fmla="*/ 13 h 34"/>
                <a:gd name="T26" fmla="*/ 10 w 35"/>
                <a:gd name="T27" fmla="*/ 11 h 34"/>
                <a:gd name="T28" fmla="*/ 10 w 35"/>
                <a:gd name="T29" fmla="*/ 11 h 34"/>
                <a:gd name="T30" fmla="*/ 10 w 35"/>
                <a:gd name="T31" fmla="*/ 11 h 34"/>
                <a:gd name="T32" fmla="*/ 10 w 35"/>
                <a:gd name="T33" fmla="*/ 11 h 34"/>
                <a:gd name="T34" fmla="*/ 12 w 35"/>
                <a:gd name="T35" fmla="*/ 9 h 34"/>
                <a:gd name="T36" fmla="*/ 12 w 35"/>
                <a:gd name="T37" fmla="*/ 9 h 34"/>
                <a:gd name="T38" fmla="*/ 12 w 35"/>
                <a:gd name="T39" fmla="*/ 9 h 34"/>
                <a:gd name="T40" fmla="*/ 12 w 35"/>
                <a:gd name="T41" fmla="*/ 9 h 34"/>
                <a:gd name="T42" fmla="*/ 13 w 35"/>
                <a:gd name="T43" fmla="*/ 7 h 34"/>
                <a:gd name="T44" fmla="*/ 13 w 35"/>
                <a:gd name="T45" fmla="*/ 7 h 34"/>
                <a:gd name="T46" fmla="*/ 13 w 35"/>
                <a:gd name="T47" fmla="*/ 7 h 34"/>
                <a:gd name="T48" fmla="*/ 13 w 35"/>
                <a:gd name="T49" fmla="*/ 5 h 34"/>
                <a:gd name="T50" fmla="*/ 13 w 35"/>
                <a:gd name="T51" fmla="*/ 5 h 34"/>
                <a:gd name="T52" fmla="*/ 13 w 35"/>
                <a:gd name="T53" fmla="*/ 5 h 34"/>
                <a:gd name="T54" fmla="*/ 15 w 35"/>
                <a:gd name="T55" fmla="*/ 3 h 34"/>
                <a:gd name="T56" fmla="*/ 15 w 35"/>
                <a:gd name="T57" fmla="*/ 3 h 34"/>
                <a:gd name="T58" fmla="*/ 15 w 35"/>
                <a:gd name="T59" fmla="*/ 1 h 34"/>
                <a:gd name="T60" fmla="*/ 15 w 35"/>
                <a:gd name="T61" fmla="*/ 0 h 34"/>
                <a:gd name="T62" fmla="*/ 35 w 35"/>
                <a:gd name="T63" fmla="*/ 34 h 34"/>
                <a:gd name="T64" fmla="*/ 35 w 35"/>
                <a:gd name="T65" fmla="*/ 34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4"/>
                <a:gd name="T101" fmla="*/ 35 w 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4">
                  <a:moveTo>
                    <a:pt x="35" y="34"/>
                  </a:moveTo>
                  <a:lnTo>
                    <a:pt x="0" y="15"/>
                  </a:lnTo>
                  <a:lnTo>
                    <a:pt x="2" y="15"/>
                  </a:lnTo>
                  <a:lnTo>
                    <a:pt x="4" y="15"/>
                  </a:lnTo>
                  <a:lnTo>
                    <a:pt x="6" y="13"/>
                  </a:lnTo>
                  <a:lnTo>
                    <a:pt x="8" y="13"/>
                  </a:lnTo>
                  <a:lnTo>
                    <a:pt x="10" y="11"/>
                  </a:lnTo>
                  <a:lnTo>
                    <a:pt x="12" y="9"/>
                  </a:lnTo>
                  <a:lnTo>
                    <a:pt x="13" y="7"/>
                  </a:lnTo>
                  <a:lnTo>
                    <a:pt x="13" y="5"/>
                  </a:lnTo>
                  <a:lnTo>
                    <a:pt x="15" y="3"/>
                  </a:lnTo>
                  <a:lnTo>
                    <a:pt x="15" y="1"/>
                  </a:lnTo>
                  <a:lnTo>
                    <a:pt x="15" y="0"/>
                  </a:lnTo>
                  <a:lnTo>
                    <a:pt x="35"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0" name="Freeform 291">
              <a:extLst>
                <a:ext uri="{FF2B5EF4-FFF2-40B4-BE49-F238E27FC236}">
                  <a16:creationId xmlns:a16="http://schemas.microsoft.com/office/drawing/2014/main" id="{9DE9AD02-4296-E3CF-45FF-9844E040B948}"/>
                </a:ext>
              </a:extLst>
            </p:cNvPr>
            <p:cNvSpPr>
              <a:spLocks/>
            </p:cNvSpPr>
            <p:nvPr/>
          </p:nvSpPr>
          <p:spPr bwMode="auto">
            <a:xfrm>
              <a:off x="824" y="1354"/>
              <a:ext cx="79" cy="175"/>
            </a:xfrm>
            <a:custGeom>
              <a:avLst/>
              <a:gdLst>
                <a:gd name="T0" fmla="*/ 4 w 79"/>
                <a:gd name="T1" fmla="*/ 0 h 175"/>
                <a:gd name="T2" fmla="*/ 0 w 79"/>
                <a:gd name="T3" fmla="*/ 19 h 175"/>
                <a:gd name="T4" fmla="*/ 0 w 79"/>
                <a:gd name="T5" fmla="*/ 41 h 175"/>
                <a:gd name="T6" fmla="*/ 2 w 79"/>
                <a:gd name="T7" fmla="*/ 60 h 175"/>
                <a:gd name="T8" fmla="*/ 8 w 79"/>
                <a:gd name="T9" fmla="*/ 81 h 175"/>
                <a:gd name="T10" fmla="*/ 18 w 79"/>
                <a:gd name="T11" fmla="*/ 102 h 175"/>
                <a:gd name="T12" fmla="*/ 31 w 79"/>
                <a:gd name="T13" fmla="*/ 123 h 175"/>
                <a:gd name="T14" fmla="*/ 50 w 79"/>
                <a:gd name="T15" fmla="*/ 148 h 175"/>
                <a:gd name="T16" fmla="*/ 74 w 79"/>
                <a:gd name="T17" fmla="*/ 175 h 175"/>
                <a:gd name="T18" fmla="*/ 79 w 79"/>
                <a:gd name="T19" fmla="*/ 171 h 175"/>
                <a:gd name="T20" fmla="*/ 54 w 79"/>
                <a:gd name="T21" fmla="*/ 144 h 175"/>
                <a:gd name="T22" fmla="*/ 35 w 79"/>
                <a:gd name="T23" fmla="*/ 119 h 175"/>
                <a:gd name="T24" fmla="*/ 22 w 79"/>
                <a:gd name="T25" fmla="*/ 98 h 175"/>
                <a:gd name="T26" fmla="*/ 12 w 79"/>
                <a:gd name="T27" fmla="*/ 79 h 175"/>
                <a:gd name="T28" fmla="*/ 8 w 79"/>
                <a:gd name="T29" fmla="*/ 60 h 175"/>
                <a:gd name="T30" fmla="*/ 6 w 79"/>
                <a:gd name="T31" fmla="*/ 41 h 175"/>
                <a:gd name="T32" fmla="*/ 6 w 79"/>
                <a:gd name="T33" fmla="*/ 21 h 175"/>
                <a:gd name="T34" fmla="*/ 10 w 79"/>
                <a:gd name="T35" fmla="*/ 0 h 175"/>
                <a:gd name="T36" fmla="*/ 4 w 79"/>
                <a:gd name="T37" fmla="*/ 0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175"/>
                <a:gd name="T59" fmla="*/ 79 w 79"/>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175">
                  <a:moveTo>
                    <a:pt x="4" y="0"/>
                  </a:moveTo>
                  <a:lnTo>
                    <a:pt x="0" y="19"/>
                  </a:lnTo>
                  <a:lnTo>
                    <a:pt x="0" y="41"/>
                  </a:lnTo>
                  <a:lnTo>
                    <a:pt x="2" y="60"/>
                  </a:lnTo>
                  <a:lnTo>
                    <a:pt x="8" y="81"/>
                  </a:lnTo>
                  <a:lnTo>
                    <a:pt x="18" y="102"/>
                  </a:lnTo>
                  <a:lnTo>
                    <a:pt x="31" y="123"/>
                  </a:lnTo>
                  <a:lnTo>
                    <a:pt x="50" y="148"/>
                  </a:lnTo>
                  <a:lnTo>
                    <a:pt x="74" y="175"/>
                  </a:lnTo>
                  <a:lnTo>
                    <a:pt x="79" y="171"/>
                  </a:lnTo>
                  <a:lnTo>
                    <a:pt x="54" y="144"/>
                  </a:lnTo>
                  <a:lnTo>
                    <a:pt x="35" y="119"/>
                  </a:lnTo>
                  <a:lnTo>
                    <a:pt x="22" y="98"/>
                  </a:lnTo>
                  <a:lnTo>
                    <a:pt x="12" y="79"/>
                  </a:lnTo>
                  <a:lnTo>
                    <a:pt x="8" y="60"/>
                  </a:lnTo>
                  <a:lnTo>
                    <a:pt x="6" y="41"/>
                  </a:lnTo>
                  <a:lnTo>
                    <a:pt x="6" y="21"/>
                  </a:lnTo>
                  <a:lnTo>
                    <a:pt x="10" y="0"/>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1" name="Freeform 292">
              <a:extLst>
                <a:ext uri="{FF2B5EF4-FFF2-40B4-BE49-F238E27FC236}">
                  <a16:creationId xmlns:a16="http://schemas.microsoft.com/office/drawing/2014/main" id="{F7A6CF29-B9F3-5649-A82B-00716A6E8FF9}"/>
                </a:ext>
              </a:extLst>
            </p:cNvPr>
            <p:cNvSpPr>
              <a:spLocks/>
            </p:cNvSpPr>
            <p:nvPr/>
          </p:nvSpPr>
          <p:spPr bwMode="auto">
            <a:xfrm>
              <a:off x="894" y="1665"/>
              <a:ext cx="34" cy="37"/>
            </a:xfrm>
            <a:custGeom>
              <a:avLst/>
              <a:gdLst>
                <a:gd name="T0" fmla="*/ 34 w 34"/>
                <a:gd name="T1" fmla="*/ 0 h 37"/>
                <a:gd name="T2" fmla="*/ 15 w 34"/>
                <a:gd name="T3" fmla="*/ 37 h 37"/>
                <a:gd name="T4" fmla="*/ 15 w 34"/>
                <a:gd name="T5" fmla="*/ 37 h 37"/>
                <a:gd name="T6" fmla="*/ 15 w 34"/>
                <a:gd name="T7" fmla="*/ 35 h 37"/>
                <a:gd name="T8" fmla="*/ 15 w 34"/>
                <a:gd name="T9" fmla="*/ 33 h 37"/>
                <a:gd name="T10" fmla="*/ 15 w 34"/>
                <a:gd name="T11" fmla="*/ 33 h 37"/>
                <a:gd name="T12" fmla="*/ 15 w 34"/>
                <a:gd name="T13" fmla="*/ 31 h 37"/>
                <a:gd name="T14" fmla="*/ 15 w 34"/>
                <a:gd name="T15" fmla="*/ 31 h 37"/>
                <a:gd name="T16" fmla="*/ 15 w 34"/>
                <a:gd name="T17" fmla="*/ 29 h 37"/>
                <a:gd name="T18" fmla="*/ 13 w 34"/>
                <a:gd name="T19" fmla="*/ 29 h 37"/>
                <a:gd name="T20" fmla="*/ 13 w 34"/>
                <a:gd name="T21" fmla="*/ 29 h 37"/>
                <a:gd name="T22" fmla="*/ 13 w 34"/>
                <a:gd name="T23" fmla="*/ 29 h 37"/>
                <a:gd name="T24" fmla="*/ 13 w 34"/>
                <a:gd name="T25" fmla="*/ 27 h 37"/>
                <a:gd name="T26" fmla="*/ 13 w 34"/>
                <a:gd name="T27" fmla="*/ 27 h 37"/>
                <a:gd name="T28" fmla="*/ 11 w 34"/>
                <a:gd name="T29" fmla="*/ 27 h 37"/>
                <a:gd name="T30" fmla="*/ 11 w 34"/>
                <a:gd name="T31" fmla="*/ 25 h 37"/>
                <a:gd name="T32" fmla="*/ 11 w 34"/>
                <a:gd name="T33" fmla="*/ 25 h 37"/>
                <a:gd name="T34" fmla="*/ 11 w 34"/>
                <a:gd name="T35" fmla="*/ 25 h 37"/>
                <a:gd name="T36" fmla="*/ 9 w 34"/>
                <a:gd name="T37" fmla="*/ 25 h 37"/>
                <a:gd name="T38" fmla="*/ 9 w 34"/>
                <a:gd name="T39" fmla="*/ 23 h 37"/>
                <a:gd name="T40" fmla="*/ 9 w 34"/>
                <a:gd name="T41" fmla="*/ 23 h 37"/>
                <a:gd name="T42" fmla="*/ 7 w 34"/>
                <a:gd name="T43" fmla="*/ 23 h 37"/>
                <a:gd name="T44" fmla="*/ 7 w 34"/>
                <a:gd name="T45" fmla="*/ 23 h 37"/>
                <a:gd name="T46" fmla="*/ 7 w 34"/>
                <a:gd name="T47" fmla="*/ 23 h 37"/>
                <a:gd name="T48" fmla="*/ 5 w 34"/>
                <a:gd name="T49" fmla="*/ 23 h 37"/>
                <a:gd name="T50" fmla="*/ 5 w 34"/>
                <a:gd name="T51" fmla="*/ 21 h 37"/>
                <a:gd name="T52" fmla="*/ 5 w 34"/>
                <a:gd name="T53" fmla="*/ 21 h 37"/>
                <a:gd name="T54" fmla="*/ 4 w 34"/>
                <a:gd name="T55" fmla="*/ 21 h 37"/>
                <a:gd name="T56" fmla="*/ 4 w 34"/>
                <a:gd name="T57" fmla="*/ 21 h 37"/>
                <a:gd name="T58" fmla="*/ 2 w 34"/>
                <a:gd name="T59" fmla="*/ 21 h 37"/>
                <a:gd name="T60" fmla="*/ 0 w 34"/>
                <a:gd name="T61" fmla="*/ 21 h 37"/>
                <a:gd name="T62" fmla="*/ 34 w 34"/>
                <a:gd name="T63" fmla="*/ 0 h 37"/>
                <a:gd name="T64" fmla="*/ 34 w 34"/>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37"/>
                <a:gd name="T101" fmla="*/ 34 w 34"/>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37">
                  <a:moveTo>
                    <a:pt x="34" y="0"/>
                  </a:moveTo>
                  <a:lnTo>
                    <a:pt x="15" y="37"/>
                  </a:lnTo>
                  <a:lnTo>
                    <a:pt x="15" y="35"/>
                  </a:lnTo>
                  <a:lnTo>
                    <a:pt x="15" y="33"/>
                  </a:lnTo>
                  <a:lnTo>
                    <a:pt x="15" y="31"/>
                  </a:lnTo>
                  <a:lnTo>
                    <a:pt x="15" y="29"/>
                  </a:lnTo>
                  <a:lnTo>
                    <a:pt x="13" y="29"/>
                  </a:lnTo>
                  <a:lnTo>
                    <a:pt x="13" y="27"/>
                  </a:lnTo>
                  <a:lnTo>
                    <a:pt x="11" y="27"/>
                  </a:lnTo>
                  <a:lnTo>
                    <a:pt x="11" y="25"/>
                  </a:lnTo>
                  <a:lnTo>
                    <a:pt x="9" y="25"/>
                  </a:lnTo>
                  <a:lnTo>
                    <a:pt x="9" y="23"/>
                  </a:lnTo>
                  <a:lnTo>
                    <a:pt x="7" y="23"/>
                  </a:lnTo>
                  <a:lnTo>
                    <a:pt x="5" y="23"/>
                  </a:lnTo>
                  <a:lnTo>
                    <a:pt x="5" y="21"/>
                  </a:lnTo>
                  <a:lnTo>
                    <a:pt x="4" y="21"/>
                  </a:lnTo>
                  <a:lnTo>
                    <a:pt x="2" y="21"/>
                  </a:lnTo>
                  <a:lnTo>
                    <a:pt x="0" y="21"/>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2" name="Freeform 293">
              <a:extLst>
                <a:ext uri="{FF2B5EF4-FFF2-40B4-BE49-F238E27FC236}">
                  <a16:creationId xmlns:a16="http://schemas.microsoft.com/office/drawing/2014/main" id="{32D64028-A11F-CA87-4C65-07AEC6D0BDFB}"/>
                </a:ext>
              </a:extLst>
            </p:cNvPr>
            <p:cNvSpPr>
              <a:spLocks/>
            </p:cNvSpPr>
            <p:nvPr/>
          </p:nvSpPr>
          <p:spPr bwMode="auto">
            <a:xfrm>
              <a:off x="832" y="1684"/>
              <a:ext cx="79" cy="175"/>
            </a:xfrm>
            <a:custGeom>
              <a:avLst/>
              <a:gdLst>
                <a:gd name="T0" fmla="*/ 10 w 79"/>
                <a:gd name="T1" fmla="*/ 175 h 175"/>
                <a:gd name="T2" fmla="*/ 6 w 79"/>
                <a:gd name="T3" fmla="*/ 154 h 175"/>
                <a:gd name="T4" fmla="*/ 6 w 79"/>
                <a:gd name="T5" fmla="*/ 135 h 175"/>
                <a:gd name="T6" fmla="*/ 8 w 79"/>
                <a:gd name="T7" fmla="*/ 115 h 175"/>
                <a:gd name="T8" fmla="*/ 14 w 79"/>
                <a:gd name="T9" fmla="*/ 96 h 175"/>
                <a:gd name="T10" fmla="*/ 23 w 79"/>
                <a:gd name="T11" fmla="*/ 77 h 175"/>
                <a:gd name="T12" fmla="*/ 37 w 79"/>
                <a:gd name="T13" fmla="*/ 54 h 175"/>
                <a:gd name="T14" fmla="*/ 54 w 79"/>
                <a:gd name="T15" fmla="*/ 31 h 175"/>
                <a:gd name="T16" fmla="*/ 79 w 79"/>
                <a:gd name="T17" fmla="*/ 4 h 175"/>
                <a:gd name="T18" fmla="*/ 75 w 79"/>
                <a:gd name="T19" fmla="*/ 0 h 175"/>
                <a:gd name="T20" fmla="*/ 50 w 79"/>
                <a:gd name="T21" fmla="*/ 27 h 175"/>
                <a:gd name="T22" fmla="*/ 31 w 79"/>
                <a:gd name="T23" fmla="*/ 52 h 175"/>
                <a:gd name="T24" fmla="*/ 17 w 79"/>
                <a:gd name="T25" fmla="*/ 73 h 175"/>
                <a:gd name="T26" fmla="*/ 8 w 79"/>
                <a:gd name="T27" fmla="*/ 94 h 175"/>
                <a:gd name="T28" fmla="*/ 2 w 79"/>
                <a:gd name="T29" fmla="*/ 115 h 175"/>
                <a:gd name="T30" fmla="*/ 0 w 79"/>
                <a:gd name="T31" fmla="*/ 135 h 175"/>
                <a:gd name="T32" fmla="*/ 0 w 79"/>
                <a:gd name="T33" fmla="*/ 154 h 175"/>
                <a:gd name="T34" fmla="*/ 4 w 79"/>
                <a:gd name="T35" fmla="*/ 175 h 175"/>
                <a:gd name="T36" fmla="*/ 10 w 79"/>
                <a:gd name="T37" fmla="*/ 175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
                <a:gd name="T58" fmla="*/ 0 h 175"/>
                <a:gd name="T59" fmla="*/ 79 w 79"/>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 h="175">
                  <a:moveTo>
                    <a:pt x="10" y="175"/>
                  </a:moveTo>
                  <a:lnTo>
                    <a:pt x="6" y="154"/>
                  </a:lnTo>
                  <a:lnTo>
                    <a:pt x="6" y="135"/>
                  </a:lnTo>
                  <a:lnTo>
                    <a:pt x="8" y="115"/>
                  </a:lnTo>
                  <a:lnTo>
                    <a:pt x="14" y="96"/>
                  </a:lnTo>
                  <a:lnTo>
                    <a:pt x="23" y="77"/>
                  </a:lnTo>
                  <a:lnTo>
                    <a:pt x="37" y="54"/>
                  </a:lnTo>
                  <a:lnTo>
                    <a:pt x="54" y="31"/>
                  </a:lnTo>
                  <a:lnTo>
                    <a:pt x="79" y="4"/>
                  </a:lnTo>
                  <a:lnTo>
                    <a:pt x="75" y="0"/>
                  </a:lnTo>
                  <a:lnTo>
                    <a:pt x="50" y="27"/>
                  </a:lnTo>
                  <a:lnTo>
                    <a:pt x="31" y="52"/>
                  </a:lnTo>
                  <a:lnTo>
                    <a:pt x="17" y="73"/>
                  </a:lnTo>
                  <a:lnTo>
                    <a:pt x="8" y="94"/>
                  </a:lnTo>
                  <a:lnTo>
                    <a:pt x="2" y="115"/>
                  </a:lnTo>
                  <a:lnTo>
                    <a:pt x="0" y="135"/>
                  </a:lnTo>
                  <a:lnTo>
                    <a:pt x="0" y="154"/>
                  </a:lnTo>
                  <a:lnTo>
                    <a:pt x="4" y="175"/>
                  </a:lnTo>
                  <a:lnTo>
                    <a:pt x="10" y="17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3" name="Freeform 294">
              <a:extLst>
                <a:ext uri="{FF2B5EF4-FFF2-40B4-BE49-F238E27FC236}">
                  <a16:creationId xmlns:a16="http://schemas.microsoft.com/office/drawing/2014/main" id="{7616A6AC-8C96-115E-1590-BC987DC8AF66}"/>
                </a:ext>
              </a:extLst>
            </p:cNvPr>
            <p:cNvSpPr>
              <a:spLocks/>
            </p:cNvSpPr>
            <p:nvPr/>
          </p:nvSpPr>
          <p:spPr bwMode="auto">
            <a:xfrm>
              <a:off x="1363" y="1508"/>
              <a:ext cx="42" cy="34"/>
            </a:xfrm>
            <a:custGeom>
              <a:avLst/>
              <a:gdLst>
                <a:gd name="T0" fmla="*/ 13 w 42"/>
                <a:gd name="T1" fmla="*/ 30 h 34"/>
                <a:gd name="T2" fmla="*/ 42 w 42"/>
                <a:gd name="T3" fmla="*/ 0 h 34"/>
                <a:gd name="T4" fmla="*/ 34 w 42"/>
                <a:gd name="T5" fmla="*/ 0 h 34"/>
                <a:gd name="T6" fmla="*/ 0 w 42"/>
                <a:gd name="T7" fmla="*/ 34 h 34"/>
                <a:gd name="T8" fmla="*/ 7 w 42"/>
                <a:gd name="T9" fmla="*/ 32 h 34"/>
                <a:gd name="T10" fmla="*/ 13 w 42"/>
                <a:gd name="T11" fmla="*/ 30 h 34"/>
                <a:gd name="T12" fmla="*/ 0 60000 65536"/>
                <a:gd name="T13" fmla="*/ 0 60000 65536"/>
                <a:gd name="T14" fmla="*/ 0 60000 65536"/>
                <a:gd name="T15" fmla="*/ 0 60000 65536"/>
                <a:gd name="T16" fmla="*/ 0 60000 65536"/>
                <a:gd name="T17" fmla="*/ 0 60000 65536"/>
                <a:gd name="T18" fmla="*/ 0 w 42"/>
                <a:gd name="T19" fmla="*/ 0 h 34"/>
                <a:gd name="T20" fmla="*/ 42 w 4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2" h="34">
                  <a:moveTo>
                    <a:pt x="13" y="30"/>
                  </a:moveTo>
                  <a:lnTo>
                    <a:pt x="42" y="0"/>
                  </a:lnTo>
                  <a:lnTo>
                    <a:pt x="34" y="0"/>
                  </a:lnTo>
                  <a:lnTo>
                    <a:pt x="0" y="34"/>
                  </a:lnTo>
                  <a:lnTo>
                    <a:pt x="7" y="32"/>
                  </a:lnTo>
                  <a:lnTo>
                    <a:pt x="1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4" name="Freeform 295">
              <a:extLst>
                <a:ext uri="{FF2B5EF4-FFF2-40B4-BE49-F238E27FC236}">
                  <a16:creationId xmlns:a16="http://schemas.microsoft.com/office/drawing/2014/main" id="{CB606573-3214-0C8A-9F67-20941DC52F40}"/>
                </a:ext>
              </a:extLst>
            </p:cNvPr>
            <p:cNvSpPr>
              <a:spLocks/>
            </p:cNvSpPr>
            <p:nvPr/>
          </p:nvSpPr>
          <p:spPr bwMode="auto">
            <a:xfrm>
              <a:off x="1328" y="1508"/>
              <a:ext cx="48" cy="42"/>
            </a:xfrm>
            <a:custGeom>
              <a:avLst/>
              <a:gdLst>
                <a:gd name="T0" fmla="*/ 10 w 48"/>
                <a:gd name="T1" fmla="*/ 40 h 42"/>
                <a:gd name="T2" fmla="*/ 48 w 48"/>
                <a:gd name="T3" fmla="*/ 0 h 42"/>
                <a:gd name="T4" fmla="*/ 40 w 48"/>
                <a:gd name="T5" fmla="*/ 0 h 42"/>
                <a:gd name="T6" fmla="*/ 0 w 48"/>
                <a:gd name="T7" fmla="*/ 42 h 42"/>
                <a:gd name="T8" fmla="*/ 4 w 48"/>
                <a:gd name="T9" fmla="*/ 40 h 42"/>
                <a:gd name="T10" fmla="*/ 10 w 48"/>
                <a:gd name="T11" fmla="*/ 40 h 42"/>
                <a:gd name="T12" fmla="*/ 0 60000 65536"/>
                <a:gd name="T13" fmla="*/ 0 60000 65536"/>
                <a:gd name="T14" fmla="*/ 0 60000 65536"/>
                <a:gd name="T15" fmla="*/ 0 60000 65536"/>
                <a:gd name="T16" fmla="*/ 0 60000 65536"/>
                <a:gd name="T17" fmla="*/ 0 60000 65536"/>
                <a:gd name="T18" fmla="*/ 0 w 48"/>
                <a:gd name="T19" fmla="*/ 0 h 42"/>
                <a:gd name="T20" fmla="*/ 48 w 48"/>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8" h="42">
                  <a:moveTo>
                    <a:pt x="10" y="40"/>
                  </a:moveTo>
                  <a:lnTo>
                    <a:pt x="48" y="0"/>
                  </a:lnTo>
                  <a:lnTo>
                    <a:pt x="40" y="0"/>
                  </a:lnTo>
                  <a:lnTo>
                    <a:pt x="0" y="42"/>
                  </a:lnTo>
                  <a:lnTo>
                    <a:pt x="4" y="40"/>
                  </a:lnTo>
                  <a:lnTo>
                    <a:pt x="1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5" name="Freeform 296">
              <a:extLst>
                <a:ext uri="{FF2B5EF4-FFF2-40B4-BE49-F238E27FC236}">
                  <a16:creationId xmlns:a16="http://schemas.microsoft.com/office/drawing/2014/main" id="{AB0A4744-60EC-11AE-8A6D-3D79138E05E4}"/>
                </a:ext>
              </a:extLst>
            </p:cNvPr>
            <p:cNvSpPr>
              <a:spLocks/>
            </p:cNvSpPr>
            <p:nvPr/>
          </p:nvSpPr>
          <p:spPr bwMode="auto">
            <a:xfrm>
              <a:off x="1297" y="1508"/>
              <a:ext cx="52" cy="44"/>
            </a:xfrm>
            <a:custGeom>
              <a:avLst/>
              <a:gdLst>
                <a:gd name="T0" fmla="*/ 10 w 52"/>
                <a:gd name="T1" fmla="*/ 44 h 44"/>
                <a:gd name="T2" fmla="*/ 52 w 52"/>
                <a:gd name="T3" fmla="*/ 0 h 44"/>
                <a:gd name="T4" fmla="*/ 44 w 52"/>
                <a:gd name="T5" fmla="*/ 0 h 44"/>
                <a:gd name="T6" fmla="*/ 0 w 52"/>
                <a:gd name="T7" fmla="*/ 44 h 44"/>
                <a:gd name="T8" fmla="*/ 4 w 52"/>
                <a:gd name="T9" fmla="*/ 44 h 44"/>
                <a:gd name="T10" fmla="*/ 10 w 52"/>
                <a:gd name="T11" fmla="*/ 44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0" y="44"/>
                  </a:moveTo>
                  <a:lnTo>
                    <a:pt x="52" y="0"/>
                  </a:lnTo>
                  <a:lnTo>
                    <a:pt x="44" y="0"/>
                  </a:lnTo>
                  <a:lnTo>
                    <a:pt x="0" y="44"/>
                  </a:lnTo>
                  <a:lnTo>
                    <a:pt x="4" y="44"/>
                  </a:lnTo>
                  <a:lnTo>
                    <a:pt x="1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6" name="Freeform 297">
              <a:extLst>
                <a:ext uri="{FF2B5EF4-FFF2-40B4-BE49-F238E27FC236}">
                  <a16:creationId xmlns:a16="http://schemas.microsoft.com/office/drawing/2014/main" id="{638BB61F-2F07-DD5A-7EC6-91F23C457BAC}"/>
                </a:ext>
              </a:extLst>
            </p:cNvPr>
            <p:cNvSpPr>
              <a:spLocks/>
            </p:cNvSpPr>
            <p:nvPr/>
          </p:nvSpPr>
          <p:spPr bwMode="auto">
            <a:xfrm>
              <a:off x="1268" y="1508"/>
              <a:ext cx="52" cy="44"/>
            </a:xfrm>
            <a:custGeom>
              <a:avLst/>
              <a:gdLst>
                <a:gd name="T0" fmla="*/ 8 w 52"/>
                <a:gd name="T1" fmla="*/ 44 h 44"/>
                <a:gd name="T2" fmla="*/ 52 w 52"/>
                <a:gd name="T3" fmla="*/ 0 h 44"/>
                <a:gd name="T4" fmla="*/ 45 w 52"/>
                <a:gd name="T5" fmla="*/ 0 h 44"/>
                <a:gd name="T6" fmla="*/ 0 w 52"/>
                <a:gd name="T7" fmla="*/ 44 h 44"/>
                <a:gd name="T8" fmla="*/ 4 w 52"/>
                <a:gd name="T9" fmla="*/ 44 h 44"/>
                <a:gd name="T10" fmla="*/ 8 w 52"/>
                <a:gd name="T11" fmla="*/ 44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8" y="44"/>
                  </a:moveTo>
                  <a:lnTo>
                    <a:pt x="52" y="0"/>
                  </a:lnTo>
                  <a:lnTo>
                    <a:pt x="45" y="0"/>
                  </a:lnTo>
                  <a:lnTo>
                    <a:pt x="0" y="44"/>
                  </a:lnTo>
                  <a:lnTo>
                    <a:pt x="4" y="44"/>
                  </a:lnTo>
                  <a:lnTo>
                    <a:pt x="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7" name="Freeform 298">
              <a:extLst>
                <a:ext uri="{FF2B5EF4-FFF2-40B4-BE49-F238E27FC236}">
                  <a16:creationId xmlns:a16="http://schemas.microsoft.com/office/drawing/2014/main" id="{B01995B3-815D-C43D-002B-02652793EFB7}"/>
                </a:ext>
              </a:extLst>
            </p:cNvPr>
            <p:cNvSpPr>
              <a:spLocks/>
            </p:cNvSpPr>
            <p:nvPr/>
          </p:nvSpPr>
          <p:spPr bwMode="auto">
            <a:xfrm>
              <a:off x="1240" y="1508"/>
              <a:ext cx="51" cy="44"/>
            </a:xfrm>
            <a:custGeom>
              <a:avLst/>
              <a:gdLst>
                <a:gd name="T0" fmla="*/ 7 w 51"/>
                <a:gd name="T1" fmla="*/ 44 h 44"/>
                <a:gd name="T2" fmla="*/ 51 w 51"/>
                <a:gd name="T3" fmla="*/ 0 h 44"/>
                <a:gd name="T4" fmla="*/ 44 w 51"/>
                <a:gd name="T5" fmla="*/ 0 h 44"/>
                <a:gd name="T6" fmla="*/ 0 w 51"/>
                <a:gd name="T7" fmla="*/ 44 h 44"/>
                <a:gd name="T8" fmla="*/ 3 w 51"/>
                <a:gd name="T9" fmla="*/ 44 h 44"/>
                <a:gd name="T10" fmla="*/ 7 w 51"/>
                <a:gd name="T11" fmla="*/ 44 h 44"/>
                <a:gd name="T12" fmla="*/ 0 60000 65536"/>
                <a:gd name="T13" fmla="*/ 0 60000 65536"/>
                <a:gd name="T14" fmla="*/ 0 60000 65536"/>
                <a:gd name="T15" fmla="*/ 0 60000 65536"/>
                <a:gd name="T16" fmla="*/ 0 60000 65536"/>
                <a:gd name="T17" fmla="*/ 0 60000 65536"/>
                <a:gd name="T18" fmla="*/ 0 w 51"/>
                <a:gd name="T19" fmla="*/ 0 h 44"/>
                <a:gd name="T20" fmla="*/ 51 w 5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1" h="44">
                  <a:moveTo>
                    <a:pt x="7" y="44"/>
                  </a:moveTo>
                  <a:lnTo>
                    <a:pt x="51" y="0"/>
                  </a:lnTo>
                  <a:lnTo>
                    <a:pt x="44" y="0"/>
                  </a:lnTo>
                  <a:lnTo>
                    <a:pt x="0" y="44"/>
                  </a:lnTo>
                  <a:lnTo>
                    <a:pt x="3" y="44"/>
                  </a:lnTo>
                  <a:lnTo>
                    <a:pt x="7"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8" name="Freeform 299">
              <a:extLst>
                <a:ext uri="{FF2B5EF4-FFF2-40B4-BE49-F238E27FC236}">
                  <a16:creationId xmlns:a16="http://schemas.microsoft.com/office/drawing/2014/main" id="{D7D194A3-C0A7-11CE-E42E-EB82BCCF6384}"/>
                </a:ext>
              </a:extLst>
            </p:cNvPr>
            <p:cNvSpPr>
              <a:spLocks/>
            </p:cNvSpPr>
            <p:nvPr/>
          </p:nvSpPr>
          <p:spPr bwMode="auto">
            <a:xfrm>
              <a:off x="1213" y="1508"/>
              <a:ext cx="50" cy="42"/>
            </a:xfrm>
            <a:custGeom>
              <a:avLst/>
              <a:gdLst>
                <a:gd name="T0" fmla="*/ 7 w 50"/>
                <a:gd name="T1" fmla="*/ 42 h 42"/>
                <a:gd name="T2" fmla="*/ 50 w 50"/>
                <a:gd name="T3" fmla="*/ 0 h 42"/>
                <a:gd name="T4" fmla="*/ 42 w 50"/>
                <a:gd name="T5" fmla="*/ 0 h 42"/>
                <a:gd name="T6" fmla="*/ 0 w 50"/>
                <a:gd name="T7" fmla="*/ 42 h 42"/>
                <a:gd name="T8" fmla="*/ 3 w 50"/>
                <a:gd name="T9" fmla="*/ 42 h 42"/>
                <a:gd name="T10" fmla="*/ 7 w 50"/>
                <a:gd name="T11" fmla="*/ 42 h 42"/>
                <a:gd name="T12" fmla="*/ 0 60000 65536"/>
                <a:gd name="T13" fmla="*/ 0 60000 65536"/>
                <a:gd name="T14" fmla="*/ 0 60000 65536"/>
                <a:gd name="T15" fmla="*/ 0 60000 65536"/>
                <a:gd name="T16" fmla="*/ 0 60000 65536"/>
                <a:gd name="T17" fmla="*/ 0 60000 65536"/>
                <a:gd name="T18" fmla="*/ 0 w 50"/>
                <a:gd name="T19" fmla="*/ 0 h 42"/>
                <a:gd name="T20" fmla="*/ 50 w 50"/>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 h="42">
                  <a:moveTo>
                    <a:pt x="7" y="42"/>
                  </a:moveTo>
                  <a:lnTo>
                    <a:pt x="50" y="0"/>
                  </a:lnTo>
                  <a:lnTo>
                    <a:pt x="42" y="0"/>
                  </a:lnTo>
                  <a:lnTo>
                    <a:pt x="0" y="42"/>
                  </a:lnTo>
                  <a:lnTo>
                    <a:pt x="3" y="42"/>
                  </a:lnTo>
                  <a:lnTo>
                    <a:pt x="7"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19" name="Freeform 300">
              <a:extLst>
                <a:ext uri="{FF2B5EF4-FFF2-40B4-BE49-F238E27FC236}">
                  <a16:creationId xmlns:a16="http://schemas.microsoft.com/office/drawing/2014/main" id="{BD45D623-38B6-38EA-62B1-E9CDCADF0DC0}"/>
                </a:ext>
              </a:extLst>
            </p:cNvPr>
            <p:cNvSpPr>
              <a:spLocks/>
            </p:cNvSpPr>
            <p:nvPr/>
          </p:nvSpPr>
          <p:spPr bwMode="auto">
            <a:xfrm>
              <a:off x="1188" y="1508"/>
              <a:ext cx="48" cy="40"/>
            </a:xfrm>
            <a:custGeom>
              <a:avLst/>
              <a:gdLst>
                <a:gd name="T0" fmla="*/ 7 w 48"/>
                <a:gd name="T1" fmla="*/ 40 h 40"/>
                <a:gd name="T2" fmla="*/ 48 w 48"/>
                <a:gd name="T3" fmla="*/ 0 h 40"/>
                <a:gd name="T4" fmla="*/ 38 w 48"/>
                <a:gd name="T5" fmla="*/ 0 h 40"/>
                <a:gd name="T6" fmla="*/ 0 w 48"/>
                <a:gd name="T7" fmla="*/ 40 h 40"/>
                <a:gd name="T8" fmla="*/ 4 w 48"/>
                <a:gd name="T9" fmla="*/ 40 h 40"/>
                <a:gd name="T10" fmla="*/ 7 w 48"/>
                <a:gd name="T11" fmla="*/ 40 h 40"/>
                <a:gd name="T12" fmla="*/ 0 60000 65536"/>
                <a:gd name="T13" fmla="*/ 0 60000 65536"/>
                <a:gd name="T14" fmla="*/ 0 60000 65536"/>
                <a:gd name="T15" fmla="*/ 0 60000 65536"/>
                <a:gd name="T16" fmla="*/ 0 60000 65536"/>
                <a:gd name="T17" fmla="*/ 0 60000 65536"/>
                <a:gd name="T18" fmla="*/ 0 w 48"/>
                <a:gd name="T19" fmla="*/ 0 h 40"/>
                <a:gd name="T20" fmla="*/ 48 w 4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8" h="40">
                  <a:moveTo>
                    <a:pt x="7" y="40"/>
                  </a:moveTo>
                  <a:lnTo>
                    <a:pt x="48" y="0"/>
                  </a:lnTo>
                  <a:lnTo>
                    <a:pt x="38" y="0"/>
                  </a:lnTo>
                  <a:lnTo>
                    <a:pt x="0" y="40"/>
                  </a:lnTo>
                  <a:lnTo>
                    <a:pt x="4" y="40"/>
                  </a:lnTo>
                  <a:lnTo>
                    <a:pt x="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0" name="Freeform 301">
              <a:extLst>
                <a:ext uri="{FF2B5EF4-FFF2-40B4-BE49-F238E27FC236}">
                  <a16:creationId xmlns:a16="http://schemas.microsoft.com/office/drawing/2014/main" id="{8A883B74-54BF-1F45-3B4B-D43FCDE9B957}"/>
                </a:ext>
              </a:extLst>
            </p:cNvPr>
            <p:cNvSpPr>
              <a:spLocks/>
            </p:cNvSpPr>
            <p:nvPr/>
          </p:nvSpPr>
          <p:spPr bwMode="auto">
            <a:xfrm>
              <a:off x="1163" y="1508"/>
              <a:ext cx="44" cy="36"/>
            </a:xfrm>
            <a:custGeom>
              <a:avLst/>
              <a:gdLst>
                <a:gd name="T0" fmla="*/ 7 w 44"/>
                <a:gd name="T1" fmla="*/ 36 h 36"/>
                <a:gd name="T2" fmla="*/ 44 w 44"/>
                <a:gd name="T3" fmla="*/ 0 h 36"/>
                <a:gd name="T4" fmla="*/ 34 w 44"/>
                <a:gd name="T5" fmla="*/ 0 h 36"/>
                <a:gd name="T6" fmla="*/ 0 w 44"/>
                <a:gd name="T7" fmla="*/ 36 h 36"/>
                <a:gd name="T8" fmla="*/ 4 w 44"/>
                <a:gd name="T9" fmla="*/ 36 h 36"/>
                <a:gd name="T10" fmla="*/ 7 w 44"/>
                <a:gd name="T11" fmla="*/ 36 h 36"/>
                <a:gd name="T12" fmla="*/ 0 60000 65536"/>
                <a:gd name="T13" fmla="*/ 0 60000 65536"/>
                <a:gd name="T14" fmla="*/ 0 60000 65536"/>
                <a:gd name="T15" fmla="*/ 0 60000 65536"/>
                <a:gd name="T16" fmla="*/ 0 60000 65536"/>
                <a:gd name="T17" fmla="*/ 0 60000 65536"/>
                <a:gd name="T18" fmla="*/ 0 w 44"/>
                <a:gd name="T19" fmla="*/ 0 h 36"/>
                <a:gd name="T20" fmla="*/ 44 w 44"/>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4" h="36">
                  <a:moveTo>
                    <a:pt x="7" y="36"/>
                  </a:moveTo>
                  <a:lnTo>
                    <a:pt x="44" y="0"/>
                  </a:lnTo>
                  <a:lnTo>
                    <a:pt x="34" y="0"/>
                  </a:lnTo>
                  <a:lnTo>
                    <a:pt x="0" y="36"/>
                  </a:lnTo>
                  <a:lnTo>
                    <a:pt x="4" y="36"/>
                  </a:lnTo>
                  <a:lnTo>
                    <a:pt x="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1" name="Freeform 302">
              <a:extLst>
                <a:ext uri="{FF2B5EF4-FFF2-40B4-BE49-F238E27FC236}">
                  <a16:creationId xmlns:a16="http://schemas.microsoft.com/office/drawing/2014/main" id="{E177505A-566B-1502-089D-F0BFB3E8B9EC}"/>
                </a:ext>
              </a:extLst>
            </p:cNvPr>
            <p:cNvSpPr>
              <a:spLocks/>
            </p:cNvSpPr>
            <p:nvPr/>
          </p:nvSpPr>
          <p:spPr bwMode="auto">
            <a:xfrm>
              <a:off x="1138" y="1508"/>
              <a:ext cx="40" cy="32"/>
            </a:xfrm>
            <a:custGeom>
              <a:avLst/>
              <a:gdLst>
                <a:gd name="T0" fmla="*/ 7 w 40"/>
                <a:gd name="T1" fmla="*/ 32 h 32"/>
                <a:gd name="T2" fmla="*/ 40 w 40"/>
                <a:gd name="T3" fmla="*/ 0 h 32"/>
                <a:gd name="T4" fmla="*/ 30 w 40"/>
                <a:gd name="T5" fmla="*/ 0 h 32"/>
                <a:gd name="T6" fmla="*/ 0 w 40"/>
                <a:gd name="T7" fmla="*/ 30 h 32"/>
                <a:gd name="T8" fmla="*/ 4 w 40"/>
                <a:gd name="T9" fmla="*/ 32 h 32"/>
                <a:gd name="T10" fmla="*/ 7 w 40"/>
                <a:gd name="T11" fmla="*/ 32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7" y="32"/>
                  </a:moveTo>
                  <a:lnTo>
                    <a:pt x="40" y="0"/>
                  </a:lnTo>
                  <a:lnTo>
                    <a:pt x="30" y="0"/>
                  </a:lnTo>
                  <a:lnTo>
                    <a:pt x="0" y="30"/>
                  </a:lnTo>
                  <a:lnTo>
                    <a:pt x="4" y="32"/>
                  </a:lnTo>
                  <a:lnTo>
                    <a:pt x="7"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2" name="Freeform 303">
              <a:extLst>
                <a:ext uri="{FF2B5EF4-FFF2-40B4-BE49-F238E27FC236}">
                  <a16:creationId xmlns:a16="http://schemas.microsoft.com/office/drawing/2014/main" id="{E4CFD457-F006-72C9-F9D7-6514EB75E868}"/>
                </a:ext>
              </a:extLst>
            </p:cNvPr>
            <p:cNvSpPr>
              <a:spLocks/>
            </p:cNvSpPr>
            <p:nvPr/>
          </p:nvSpPr>
          <p:spPr bwMode="auto">
            <a:xfrm>
              <a:off x="1115" y="1508"/>
              <a:ext cx="34" cy="27"/>
            </a:xfrm>
            <a:custGeom>
              <a:avLst/>
              <a:gdLst>
                <a:gd name="T0" fmla="*/ 7 w 34"/>
                <a:gd name="T1" fmla="*/ 27 h 27"/>
                <a:gd name="T2" fmla="*/ 34 w 34"/>
                <a:gd name="T3" fmla="*/ 0 h 27"/>
                <a:gd name="T4" fmla="*/ 25 w 34"/>
                <a:gd name="T5" fmla="*/ 0 h 27"/>
                <a:gd name="T6" fmla="*/ 0 w 34"/>
                <a:gd name="T7" fmla="*/ 25 h 27"/>
                <a:gd name="T8" fmla="*/ 3 w 34"/>
                <a:gd name="T9" fmla="*/ 27 h 27"/>
                <a:gd name="T10" fmla="*/ 7 w 34"/>
                <a:gd name="T11" fmla="*/ 27 h 27"/>
                <a:gd name="T12" fmla="*/ 0 60000 65536"/>
                <a:gd name="T13" fmla="*/ 0 60000 65536"/>
                <a:gd name="T14" fmla="*/ 0 60000 65536"/>
                <a:gd name="T15" fmla="*/ 0 60000 65536"/>
                <a:gd name="T16" fmla="*/ 0 60000 65536"/>
                <a:gd name="T17" fmla="*/ 0 60000 65536"/>
                <a:gd name="T18" fmla="*/ 0 w 34"/>
                <a:gd name="T19" fmla="*/ 0 h 27"/>
                <a:gd name="T20" fmla="*/ 34 w 3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4" h="27">
                  <a:moveTo>
                    <a:pt x="7" y="27"/>
                  </a:moveTo>
                  <a:lnTo>
                    <a:pt x="34" y="0"/>
                  </a:lnTo>
                  <a:lnTo>
                    <a:pt x="25" y="0"/>
                  </a:lnTo>
                  <a:lnTo>
                    <a:pt x="0" y="25"/>
                  </a:lnTo>
                  <a:lnTo>
                    <a:pt x="3" y="27"/>
                  </a:lnTo>
                  <a:lnTo>
                    <a:pt x="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3" name="Freeform 304">
              <a:extLst>
                <a:ext uri="{FF2B5EF4-FFF2-40B4-BE49-F238E27FC236}">
                  <a16:creationId xmlns:a16="http://schemas.microsoft.com/office/drawing/2014/main" id="{10DD2741-FCA8-CFDF-9924-3CF00071892A}"/>
                </a:ext>
              </a:extLst>
            </p:cNvPr>
            <p:cNvSpPr>
              <a:spLocks/>
            </p:cNvSpPr>
            <p:nvPr/>
          </p:nvSpPr>
          <p:spPr bwMode="auto">
            <a:xfrm>
              <a:off x="1095" y="1508"/>
              <a:ext cx="25" cy="21"/>
            </a:xfrm>
            <a:custGeom>
              <a:avLst/>
              <a:gdLst>
                <a:gd name="T0" fmla="*/ 6 w 25"/>
                <a:gd name="T1" fmla="*/ 21 h 21"/>
                <a:gd name="T2" fmla="*/ 25 w 25"/>
                <a:gd name="T3" fmla="*/ 0 h 21"/>
                <a:gd name="T4" fmla="*/ 18 w 25"/>
                <a:gd name="T5" fmla="*/ 0 h 21"/>
                <a:gd name="T6" fmla="*/ 0 w 25"/>
                <a:gd name="T7" fmla="*/ 17 h 21"/>
                <a:gd name="T8" fmla="*/ 2 w 25"/>
                <a:gd name="T9" fmla="*/ 19 h 21"/>
                <a:gd name="T10" fmla="*/ 6 w 25"/>
                <a:gd name="T11" fmla="*/ 21 h 21"/>
                <a:gd name="T12" fmla="*/ 0 60000 65536"/>
                <a:gd name="T13" fmla="*/ 0 60000 65536"/>
                <a:gd name="T14" fmla="*/ 0 60000 65536"/>
                <a:gd name="T15" fmla="*/ 0 60000 65536"/>
                <a:gd name="T16" fmla="*/ 0 60000 65536"/>
                <a:gd name="T17" fmla="*/ 0 60000 65536"/>
                <a:gd name="T18" fmla="*/ 0 w 25"/>
                <a:gd name="T19" fmla="*/ 0 h 21"/>
                <a:gd name="T20" fmla="*/ 25 w 2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5" h="21">
                  <a:moveTo>
                    <a:pt x="6" y="21"/>
                  </a:moveTo>
                  <a:lnTo>
                    <a:pt x="25" y="0"/>
                  </a:lnTo>
                  <a:lnTo>
                    <a:pt x="18" y="0"/>
                  </a:lnTo>
                  <a:lnTo>
                    <a:pt x="0" y="17"/>
                  </a:lnTo>
                  <a:lnTo>
                    <a:pt x="2" y="19"/>
                  </a:lnTo>
                  <a:lnTo>
                    <a:pt x="6"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4" name="Freeform 305">
              <a:extLst>
                <a:ext uri="{FF2B5EF4-FFF2-40B4-BE49-F238E27FC236}">
                  <a16:creationId xmlns:a16="http://schemas.microsoft.com/office/drawing/2014/main" id="{7B8ED010-CFF6-DC91-B427-6B6380DB7BAA}"/>
                </a:ext>
              </a:extLst>
            </p:cNvPr>
            <p:cNvSpPr>
              <a:spLocks/>
            </p:cNvSpPr>
            <p:nvPr/>
          </p:nvSpPr>
          <p:spPr bwMode="auto">
            <a:xfrm>
              <a:off x="1074" y="1508"/>
              <a:ext cx="18" cy="11"/>
            </a:xfrm>
            <a:custGeom>
              <a:avLst/>
              <a:gdLst>
                <a:gd name="T0" fmla="*/ 6 w 18"/>
                <a:gd name="T1" fmla="*/ 11 h 11"/>
                <a:gd name="T2" fmla="*/ 18 w 18"/>
                <a:gd name="T3" fmla="*/ 0 h 11"/>
                <a:gd name="T4" fmla="*/ 10 w 18"/>
                <a:gd name="T5" fmla="*/ 0 h 11"/>
                <a:gd name="T6" fmla="*/ 0 w 18"/>
                <a:gd name="T7" fmla="*/ 9 h 11"/>
                <a:gd name="T8" fmla="*/ 4 w 18"/>
                <a:gd name="T9" fmla="*/ 9 h 11"/>
                <a:gd name="T10" fmla="*/ 6 w 18"/>
                <a:gd name="T11" fmla="*/ 11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6" y="11"/>
                  </a:moveTo>
                  <a:lnTo>
                    <a:pt x="18" y="0"/>
                  </a:lnTo>
                  <a:lnTo>
                    <a:pt x="10" y="0"/>
                  </a:lnTo>
                  <a:lnTo>
                    <a:pt x="0" y="9"/>
                  </a:lnTo>
                  <a:lnTo>
                    <a:pt x="4" y="9"/>
                  </a:lnTo>
                  <a:lnTo>
                    <a:pt x="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5" name="Rectangle 306">
              <a:extLst>
                <a:ext uri="{FF2B5EF4-FFF2-40B4-BE49-F238E27FC236}">
                  <a16:creationId xmlns:a16="http://schemas.microsoft.com/office/drawing/2014/main" id="{367FFA83-0B27-CFCA-93B7-B0C4B87F74AF}"/>
                </a:ext>
              </a:extLst>
            </p:cNvPr>
            <p:cNvSpPr>
              <a:spLocks noChangeArrowheads="1"/>
            </p:cNvSpPr>
            <p:nvPr/>
          </p:nvSpPr>
          <p:spPr bwMode="auto">
            <a:xfrm>
              <a:off x="1063" y="1508"/>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726" name="Freeform 307">
              <a:extLst>
                <a:ext uri="{FF2B5EF4-FFF2-40B4-BE49-F238E27FC236}">
                  <a16:creationId xmlns:a16="http://schemas.microsoft.com/office/drawing/2014/main" id="{94B8013C-1581-2125-2E21-7F20013990CC}"/>
                </a:ext>
              </a:extLst>
            </p:cNvPr>
            <p:cNvSpPr>
              <a:spLocks/>
            </p:cNvSpPr>
            <p:nvPr/>
          </p:nvSpPr>
          <p:spPr bwMode="auto">
            <a:xfrm>
              <a:off x="1063" y="1508"/>
              <a:ext cx="346" cy="44"/>
            </a:xfrm>
            <a:custGeom>
              <a:avLst/>
              <a:gdLst>
                <a:gd name="T0" fmla="*/ 173 w 346"/>
                <a:gd name="T1" fmla="*/ 0 h 44"/>
                <a:gd name="T2" fmla="*/ 0 w 346"/>
                <a:gd name="T3" fmla="*/ 0 h 44"/>
                <a:gd name="T4" fmla="*/ 15 w 346"/>
                <a:gd name="T5" fmla="*/ 9 h 44"/>
                <a:gd name="T6" fmla="*/ 34 w 346"/>
                <a:gd name="T7" fmla="*/ 19 h 44"/>
                <a:gd name="T8" fmla="*/ 57 w 346"/>
                <a:gd name="T9" fmla="*/ 27 h 44"/>
                <a:gd name="T10" fmla="*/ 84 w 346"/>
                <a:gd name="T11" fmla="*/ 32 h 44"/>
                <a:gd name="T12" fmla="*/ 115 w 346"/>
                <a:gd name="T13" fmla="*/ 38 h 44"/>
                <a:gd name="T14" fmla="*/ 146 w 346"/>
                <a:gd name="T15" fmla="*/ 42 h 44"/>
                <a:gd name="T16" fmla="*/ 180 w 346"/>
                <a:gd name="T17" fmla="*/ 44 h 44"/>
                <a:gd name="T18" fmla="*/ 215 w 346"/>
                <a:gd name="T19" fmla="*/ 44 h 44"/>
                <a:gd name="T20" fmla="*/ 248 w 346"/>
                <a:gd name="T21" fmla="*/ 42 h 44"/>
                <a:gd name="T22" fmla="*/ 275 w 346"/>
                <a:gd name="T23" fmla="*/ 40 h 44"/>
                <a:gd name="T24" fmla="*/ 296 w 346"/>
                <a:gd name="T25" fmla="*/ 36 h 44"/>
                <a:gd name="T26" fmla="*/ 313 w 346"/>
                <a:gd name="T27" fmla="*/ 30 h 44"/>
                <a:gd name="T28" fmla="*/ 324 w 346"/>
                <a:gd name="T29" fmla="*/ 23 h 44"/>
                <a:gd name="T30" fmla="*/ 334 w 346"/>
                <a:gd name="T31" fmla="*/ 17 h 44"/>
                <a:gd name="T32" fmla="*/ 340 w 346"/>
                <a:gd name="T33" fmla="*/ 9 h 44"/>
                <a:gd name="T34" fmla="*/ 346 w 346"/>
                <a:gd name="T35" fmla="*/ 0 h 44"/>
                <a:gd name="T36" fmla="*/ 173 w 346"/>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6"/>
                <a:gd name="T58" fmla="*/ 0 h 44"/>
                <a:gd name="T59" fmla="*/ 346 w 346"/>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6" h="44">
                  <a:moveTo>
                    <a:pt x="173" y="0"/>
                  </a:moveTo>
                  <a:lnTo>
                    <a:pt x="0" y="0"/>
                  </a:lnTo>
                  <a:lnTo>
                    <a:pt x="15" y="9"/>
                  </a:lnTo>
                  <a:lnTo>
                    <a:pt x="34" y="19"/>
                  </a:lnTo>
                  <a:lnTo>
                    <a:pt x="57" y="27"/>
                  </a:lnTo>
                  <a:lnTo>
                    <a:pt x="84" y="32"/>
                  </a:lnTo>
                  <a:lnTo>
                    <a:pt x="115" y="38"/>
                  </a:lnTo>
                  <a:lnTo>
                    <a:pt x="146" y="42"/>
                  </a:lnTo>
                  <a:lnTo>
                    <a:pt x="180" y="44"/>
                  </a:lnTo>
                  <a:lnTo>
                    <a:pt x="215" y="44"/>
                  </a:lnTo>
                  <a:lnTo>
                    <a:pt x="248" y="42"/>
                  </a:lnTo>
                  <a:lnTo>
                    <a:pt x="275" y="40"/>
                  </a:lnTo>
                  <a:lnTo>
                    <a:pt x="296" y="36"/>
                  </a:lnTo>
                  <a:lnTo>
                    <a:pt x="313" y="30"/>
                  </a:lnTo>
                  <a:lnTo>
                    <a:pt x="324" y="23"/>
                  </a:lnTo>
                  <a:lnTo>
                    <a:pt x="334" y="17"/>
                  </a:lnTo>
                  <a:lnTo>
                    <a:pt x="340" y="9"/>
                  </a:lnTo>
                  <a:lnTo>
                    <a:pt x="346" y="0"/>
                  </a:lnTo>
                  <a:lnTo>
                    <a:pt x="173" y="0"/>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27" name="Freeform 308">
              <a:extLst>
                <a:ext uri="{FF2B5EF4-FFF2-40B4-BE49-F238E27FC236}">
                  <a16:creationId xmlns:a16="http://schemas.microsoft.com/office/drawing/2014/main" id="{BD0D9FB0-C544-31E1-E10A-7F27B446461E}"/>
                </a:ext>
              </a:extLst>
            </p:cNvPr>
            <p:cNvSpPr>
              <a:spLocks/>
            </p:cNvSpPr>
            <p:nvPr/>
          </p:nvSpPr>
          <p:spPr bwMode="auto">
            <a:xfrm>
              <a:off x="1382" y="1684"/>
              <a:ext cx="21" cy="16"/>
            </a:xfrm>
            <a:custGeom>
              <a:avLst/>
              <a:gdLst>
                <a:gd name="T0" fmla="*/ 9 w 21"/>
                <a:gd name="T1" fmla="*/ 16 h 16"/>
                <a:gd name="T2" fmla="*/ 21 w 21"/>
                <a:gd name="T3" fmla="*/ 4 h 16"/>
                <a:gd name="T4" fmla="*/ 19 w 21"/>
                <a:gd name="T5" fmla="*/ 2 h 16"/>
                <a:gd name="T6" fmla="*/ 17 w 21"/>
                <a:gd name="T7" fmla="*/ 0 h 16"/>
                <a:gd name="T8" fmla="*/ 0 w 21"/>
                <a:gd name="T9" fmla="*/ 16 h 16"/>
                <a:gd name="T10" fmla="*/ 9 w 21"/>
                <a:gd name="T11" fmla="*/ 16 h 16"/>
                <a:gd name="T12" fmla="*/ 0 60000 65536"/>
                <a:gd name="T13" fmla="*/ 0 60000 65536"/>
                <a:gd name="T14" fmla="*/ 0 60000 65536"/>
                <a:gd name="T15" fmla="*/ 0 60000 65536"/>
                <a:gd name="T16" fmla="*/ 0 60000 65536"/>
                <a:gd name="T17" fmla="*/ 0 60000 65536"/>
                <a:gd name="T18" fmla="*/ 0 w 21"/>
                <a:gd name="T19" fmla="*/ 0 h 16"/>
                <a:gd name="T20" fmla="*/ 21 w 2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1" h="16">
                  <a:moveTo>
                    <a:pt x="9" y="16"/>
                  </a:moveTo>
                  <a:lnTo>
                    <a:pt x="21" y="4"/>
                  </a:lnTo>
                  <a:lnTo>
                    <a:pt x="19" y="2"/>
                  </a:lnTo>
                  <a:lnTo>
                    <a:pt x="17" y="0"/>
                  </a:lnTo>
                  <a:lnTo>
                    <a:pt x="0" y="16"/>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8" name="Freeform 309">
              <a:extLst>
                <a:ext uri="{FF2B5EF4-FFF2-40B4-BE49-F238E27FC236}">
                  <a16:creationId xmlns:a16="http://schemas.microsoft.com/office/drawing/2014/main" id="{094D6AEC-CA44-6886-79A9-2FAD0170D331}"/>
                </a:ext>
              </a:extLst>
            </p:cNvPr>
            <p:cNvSpPr>
              <a:spLocks/>
            </p:cNvSpPr>
            <p:nvPr/>
          </p:nvSpPr>
          <p:spPr bwMode="auto">
            <a:xfrm>
              <a:off x="1355" y="1673"/>
              <a:ext cx="32" cy="27"/>
            </a:xfrm>
            <a:custGeom>
              <a:avLst/>
              <a:gdLst>
                <a:gd name="T0" fmla="*/ 8 w 32"/>
                <a:gd name="T1" fmla="*/ 27 h 27"/>
                <a:gd name="T2" fmla="*/ 32 w 32"/>
                <a:gd name="T3" fmla="*/ 2 h 27"/>
                <a:gd name="T4" fmla="*/ 29 w 32"/>
                <a:gd name="T5" fmla="*/ 2 h 27"/>
                <a:gd name="T6" fmla="*/ 27 w 32"/>
                <a:gd name="T7" fmla="*/ 0 h 27"/>
                <a:gd name="T8" fmla="*/ 0 w 32"/>
                <a:gd name="T9" fmla="*/ 27 h 27"/>
                <a:gd name="T10" fmla="*/ 8 w 32"/>
                <a:gd name="T11" fmla="*/ 27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8" y="27"/>
                  </a:moveTo>
                  <a:lnTo>
                    <a:pt x="32" y="2"/>
                  </a:lnTo>
                  <a:lnTo>
                    <a:pt x="29" y="2"/>
                  </a:lnTo>
                  <a:lnTo>
                    <a:pt x="27" y="0"/>
                  </a:lnTo>
                  <a:lnTo>
                    <a:pt x="0" y="27"/>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29" name="Freeform 310">
              <a:extLst>
                <a:ext uri="{FF2B5EF4-FFF2-40B4-BE49-F238E27FC236}">
                  <a16:creationId xmlns:a16="http://schemas.microsoft.com/office/drawing/2014/main" id="{0C5D57B6-721F-4279-414F-7689AEA6284F}"/>
                </a:ext>
              </a:extLst>
            </p:cNvPr>
            <p:cNvSpPr>
              <a:spLocks/>
            </p:cNvSpPr>
            <p:nvPr/>
          </p:nvSpPr>
          <p:spPr bwMode="auto">
            <a:xfrm>
              <a:off x="1326" y="1665"/>
              <a:ext cx="40" cy="35"/>
            </a:xfrm>
            <a:custGeom>
              <a:avLst/>
              <a:gdLst>
                <a:gd name="T0" fmla="*/ 8 w 40"/>
                <a:gd name="T1" fmla="*/ 35 h 35"/>
                <a:gd name="T2" fmla="*/ 40 w 40"/>
                <a:gd name="T3" fmla="*/ 2 h 35"/>
                <a:gd name="T4" fmla="*/ 38 w 40"/>
                <a:gd name="T5" fmla="*/ 0 h 35"/>
                <a:gd name="T6" fmla="*/ 35 w 40"/>
                <a:gd name="T7" fmla="*/ 0 h 35"/>
                <a:gd name="T8" fmla="*/ 0 w 40"/>
                <a:gd name="T9" fmla="*/ 35 h 35"/>
                <a:gd name="T10" fmla="*/ 8 w 40"/>
                <a:gd name="T11" fmla="*/ 35 h 35"/>
                <a:gd name="T12" fmla="*/ 0 60000 65536"/>
                <a:gd name="T13" fmla="*/ 0 60000 65536"/>
                <a:gd name="T14" fmla="*/ 0 60000 65536"/>
                <a:gd name="T15" fmla="*/ 0 60000 65536"/>
                <a:gd name="T16" fmla="*/ 0 60000 65536"/>
                <a:gd name="T17" fmla="*/ 0 60000 65536"/>
                <a:gd name="T18" fmla="*/ 0 w 40"/>
                <a:gd name="T19" fmla="*/ 0 h 35"/>
                <a:gd name="T20" fmla="*/ 40 w 4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0" h="35">
                  <a:moveTo>
                    <a:pt x="8" y="35"/>
                  </a:moveTo>
                  <a:lnTo>
                    <a:pt x="40" y="2"/>
                  </a:lnTo>
                  <a:lnTo>
                    <a:pt x="38" y="0"/>
                  </a:lnTo>
                  <a:lnTo>
                    <a:pt x="35"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0" name="Freeform 311">
              <a:extLst>
                <a:ext uri="{FF2B5EF4-FFF2-40B4-BE49-F238E27FC236}">
                  <a16:creationId xmlns:a16="http://schemas.microsoft.com/office/drawing/2014/main" id="{E57EC003-CB7A-FF06-9D13-A0C4FA5BD757}"/>
                </a:ext>
              </a:extLst>
            </p:cNvPr>
            <p:cNvSpPr>
              <a:spLocks/>
            </p:cNvSpPr>
            <p:nvPr/>
          </p:nvSpPr>
          <p:spPr bwMode="auto">
            <a:xfrm>
              <a:off x="1297" y="1659"/>
              <a:ext cx="48" cy="41"/>
            </a:xfrm>
            <a:custGeom>
              <a:avLst/>
              <a:gdLst>
                <a:gd name="T0" fmla="*/ 8 w 48"/>
                <a:gd name="T1" fmla="*/ 41 h 41"/>
                <a:gd name="T2" fmla="*/ 48 w 48"/>
                <a:gd name="T3" fmla="*/ 2 h 41"/>
                <a:gd name="T4" fmla="*/ 44 w 48"/>
                <a:gd name="T5" fmla="*/ 2 h 41"/>
                <a:gd name="T6" fmla="*/ 41 w 48"/>
                <a:gd name="T7" fmla="*/ 0 h 41"/>
                <a:gd name="T8" fmla="*/ 0 w 48"/>
                <a:gd name="T9" fmla="*/ 41 h 41"/>
                <a:gd name="T10" fmla="*/ 8 w 48"/>
                <a:gd name="T11" fmla="*/ 41 h 41"/>
                <a:gd name="T12" fmla="*/ 0 60000 65536"/>
                <a:gd name="T13" fmla="*/ 0 60000 65536"/>
                <a:gd name="T14" fmla="*/ 0 60000 65536"/>
                <a:gd name="T15" fmla="*/ 0 60000 65536"/>
                <a:gd name="T16" fmla="*/ 0 60000 65536"/>
                <a:gd name="T17" fmla="*/ 0 60000 65536"/>
                <a:gd name="T18" fmla="*/ 0 w 48"/>
                <a:gd name="T19" fmla="*/ 0 h 41"/>
                <a:gd name="T20" fmla="*/ 48 w 48"/>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8" h="41">
                  <a:moveTo>
                    <a:pt x="8" y="41"/>
                  </a:moveTo>
                  <a:lnTo>
                    <a:pt x="48" y="2"/>
                  </a:lnTo>
                  <a:lnTo>
                    <a:pt x="44" y="2"/>
                  </a:lnTo>
                  <a:lnTo>
                    <a:pt x="41"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1" name="Freeform 312">
              <a:extLst>
                <a:ext uri="{FF2B5EF4-FFF2-40B4-BE49-F238E27FC236}">
                  <a16:creationId xmlns:a16="http://schemas.microsoft.com/office/drawing/2014/main" id="{E019D97A-54DF-70C6-526E-C2925C550B80}"/>
                </a:ext>
              </a:extLst>
            </p:cNvPr>
            <p:cNvSpPr>
              <a:spLocks/>
            </p:cNvSpPr>
            <p:nvPr/>
          </p:nvSpPr>
          <p:spPr bwMode="auto">
            <a:xfrm>
              <a:off x="1268" y="1657"/>
              <a:ext cx="50" cy="43"/>
            </a:xfrm>
            <a:custGeom>
              <a:avLst/>
              <a:gdLst>
                <a:gd name="T0" fmla="*/ 8 w 50"/>
                <a:gd name="T1" fmla="*/ 43 h 43"/>
                <a:gd name="T2" fmla="*/ 50 w 50"/>
                <a:gd name="T3" fmla="*/ 0 h 43"/>
                <a:gd name="T4" fmla="*/ 46 w 50"/>
                <a:gd name="T5" fmla="*/ 0 h 43"/>
                <a:gd name="T6" fmla="*/ 43 w 50"/>
                <a:gd name="T7" fmla="*/ 0 h 43"/>
                <a:gd name="T8" fmla="*/ 0 w 50"/>
                <a:gd name="T9" fmla="*/ 43 h 43"/>
                <a:gd name="T10" fmla="*/ 8 w 50"/>
                <a:gd name="T11" fmla="*/ 43 h 43"/>
                <a:gd name="T12" fmla="*/ 0 60000 65536"/>
                <a:gd name="T13" fmla="*/ 0 60000 65536"/>
                <a:gd name="T14" fmla="*/ 0 60000 65536"/>
                <a:gd name="T15" fmla="*/ 0 60000 65536"/>
                <a:gd name="T16" fmla="*/ 0 60000 65536"/>
                <a:gd name="T17" fmla="*/ 0 60000 65536"/>
                <a:gd name="T18" fmla="*/ 0 w 50"/>
                <a:gd name="T19" fmla="*/ 0 h 43"/>
                <a:gd name="T20" fmla="*/ 50 w 50"/>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 h="43">
                  <a:moveTo>
                    <a:pt x="8" y="43"/>
                  </a:moveTo>
                  <a:lnTo>
                    <a:pt x="50" y="0"/>
                  </a:lnTo>
                  <a:lnTo>
                    <a:pt x="46" y="0"/>
                  </a:lnTo>
                  <a:lnTo>
                    <a:pt x="43" y="0"/>
                  </a:lnTo>
                  <a:lnTo>
                    <a:pt x="0" y="43"/>
                  </a:lnTo>
                  <a:lnTo>
                    <a:pt x="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2" name="Freeform 313">
              <a:extLst>
                <a:ext uri="{FF2B5EF4-FFF2-40B4-BE49-F238E27FC236}">
                  <a16:creationId xmlns:a16="http://schemas.microsoft.com/office/drawing/2014/main" id="{D723D113-7C23-04E3-0BDF-FAD874026D86}"/>
                </a:ext>
              </a:extLst>
            </p:cNvPr>
            <p:cNvSpPr>
              <a:spLocks/>
            </p:cNvSpPr>
            <p:nvPr/>
          </p:nvSpPr>
          <p:spPr bwMode="auto">
            <a:xfrm>
              <a:off x="1240" y="1655"/>
              <a:ext cx="51" cy="45"/>
            </a:xfrm>
            <a:custGeom>
              <a:avLst/>
              <a:gdLst>
                <a:gd name="T0" fmla="*/ 9 w 51"/>
                <a:gd name="T1" fmla="*/ 45 h 45"/>
                <a:gd name="T2" fmla="*/ 51 w 51"/>
                <a:gd name="T3" fmla="*/ 2 h 45"/>
                <a:gd name="T4" fmla="*/ 48 w 51"/>
                <a:gd name="T5" fmla="*/ 2 h 45"/>
                <a:gd name="T6" fmla="*/ 44 w 51"/>
                <a:gd name="T7" fmla="*/ 0 h 45"/>
                <a:gd name="T8" fmla="*/ 0 w 51"/>
                <a:gd name="T9" fmla="*/ 45 h 45"/>
                <a:gd name="T10" fmla="*/ 9 w 51"/>
                <a:gd name="T11" fmla="*/ 45 h 45"/>
                <a:gd name="T12" fmla="*/ 0 60000 65536"/>
                <a:gd name="T13" fmla="*/ 0 60000 65536"/>
                <a:gd name="T14" fmla="*/ 0 60000 65536"/>
                <a:gd name="T15" fmla="*/ 0 60000 65536"/>
                <a:gd name="T16" fmla="*/ 0 60000 65536"/>
                <a:gd name="T17" fmla="*/ 0 60000 65536"/>
                <a:gd name="T18" fmla="*/ 0 w 51"/>
                <a:gd name="T19" fmla="*/ 0 h 45"/>
                <a:gd name="T20" fmla="*/ 51 w 51"/>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1" h="45">
                  <a:moveTo>
                    <a:pt x="9" y="45"/>
                  </a:moveTo>
                  <a:lnTo>
                    <a:pt x="51" y="2"/>
                  </a:lnTo>
                  <a:lnTo>
                    <a:pt x="48" y="2"/>
                  </a:lnTo>
                  <a:lnTo>
                    <a:pt x="44" y="0"/>
                  </a:lnTo>
                  <a:lnTo>
                    <a:pt x="0" y="45"/>
                  </a:lnTo>
                  <a:lnTo>
                    <a:pt x="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3" name="Freeform 314">
              <a:extLst>
                <a:ext uri="{FF2B5EF4-FFF2-40B4-BE49-F238E27FC236}">
                  <a16:creationId xmlns:a16="http://schemas.microsoft.com/office/drawing/2014/main" id="{82C616BC-969B-D76E-108C-2CA73FD5508C}"/>
                </a:ext>
              </a:extLst>
            </p:cNvPr>
            <p:cNvSpPr>
              <a:spLocks/>
            </p:cNvSpPr>
            <p:nvPr/>
          </p:nvSpPr>
          <p:spPr bwMode="auto">
            <a:xfrm>
              <a:off x="1211" y="1655"/>
              <a:ext cx="52" cy="45"/>
            </a:xfrm>
            <a:custGeom>
              <a:avLst/>
              <a:gdLst>
                <a:gd name="T0" fmla="*/ 9 w 52"/>
                <a:gd name="T1" fmla="*/ 45 h 45"/>
                <a:gd name="T2" fmla="*/ 52 w 52"/>
                <a:gd name="T3" fmla="*/ 0 h 45"/>
                <a:gd name="T4" fmla="*/ 48 w 52"/>
                <a:gd name="T5" fmla="*/ 0 h 45"/>
                <a:gd name="T6" fmla="*/ 44 w 52"/>
                <a:gd name="T7" fmla="*/ 2 h 45"/>
                <a:gd name="T8" fmla="*/ 0 w 52"/>
                <a:gd name="T9" fmla="*/ 45 h 45"/>
                <a:gd name="T10" fmla="*/ 9 w 52"/>
                <a:gd name="T11" fmla="*/ 45 h 45"/>
                <a:gd name="T12" fmla="*/ 0 60000 65536"/>
                <a:gd name="T13" fmla="*/ 0 60000 65536"/>
                <a:gd name="T14" fmla="*/ 0 60000 65536"/>
                <a:gd name="T15" fmla="*/ 0 60000 65536"/>
                <a:gd name="T16" fmla="*/ 0 60000 65536"/>
                <a:gd name="T17" fmla="*/ 0 60000 65536"/>
                <a:gd name="T18" fmla="*/ 0 w 52"/>
                <a:gd name="T19" fmla="*/ 0 h 45"/>
                <a:gd name="T20" fmla="*/ 52 w 5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2" h="45">
                  <a:moveTo>
                    <a:pt x="9" y="45"/>
                  </a:moveTo>
                  <a:lnTo>
                    <a:pt x="52" y="0"/>
                  </a:lnTo>
                  <a:lnTo>
                    <a:pt x="48" y="0"/>
                  </a:lnTo>
                  <a:lnTo>
                    <a:pt x="44" y="2"/>
                  </a:lnTo>
                  <a:lnTo>
                    <a:pt x="0" y="45"/>
                  </a:lnTo>
                  <a:lnTo>
                    <a:pt x="9"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4" name="Freeform 315">
              <a:extLst>
                <a:ext uri="{FF2B5EF4-FFF2-40B4-BE49-F238E27FC236}">
                  <a16:creationId xmlns:a16="http://schemas.microsoft.com/office/drawing/2014/main" id="{3DEE12D8-A9D2-E30E-D540-B02E1F96B347}"/>
                </a:ext>
              </a:extLst>
            </p:cNvPr>
            <p:cNvSpPr>
              <a:spLocks/>
            </p:cNvSpPr>
            <p:nvPr/>
          </p:nvSpPr>
          <p:spPr bwMode="auto">
            <a:xfrm>
              <a:off x="1184" y="1657"/>
              <a:ext cx="50" cy="43"/>
            </a:xfrm>
            <a:custGeom>
              <a:avLst/>
              <a:gdLst>
                <a:gd name="T0" fmla="*/ 8 w 50"/>
                <a:gd name="T1" fmla="*/ 43 h 43"/>
                <a:gd name="T2" fmla="*/ 50 w 50"/>
                <a:gd name="T3" fmla="*/ 0 h 43"/>
                <a:gd name="T4" fmla="*/ 46 w 50"/>
                <a:gd name="T5" fmla="*/ 0 h 43"/>
                <a:gd name="T6" fmla="*/ 42 w 50"/>
                <a:gd name="T7" fmla="*/ 0 h 43"/>
                <a:gd name="T8" fmla="*/ 0 w 50"/>
                <a:gd name="T9" fmla="*/ 43 h 43"/>
                <a:gd name="T10" fmla="*/ 8 w 50"/>
                <a:gd name="T11" fmla="*/ 43 h 43"/>
                <a:gd name="T12" fmla="*/ 0 60000 65536"/>
                <a:gd name="T13" fmla="*/ 0 60000 65536"/>
                <a:gd name="T14" fmla="*/ 0 60000 65536"/>
                <a:gd name="T15" fmla="*/ 0 60000 65536"/>
                <a:gd name="T16" fmla="*/ 0 60000 65536"/>
                <a:gd name="T17" fmla="*/ 0 60000 65536"/>
                <a:gd name="T18" fmla="*/ 0 w 50"/>
                <a:gd name="T19" fmla="*/ 0 h 43"/>
                <a:gd name="T20" fmla="*/ 50 w 50"/>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0" h="43">
                  <a:moveTo>
                    <a:pt x="8" y="43"/>
                  </a:moveTo>
                  <a:lnTo>
                    <a:pt x="50" y="0"/>
                  </a:lnTo>
                  <a:lnTo>
                    <a:pt x="46" y="0"/>
                  </a:lnTo>
                  <a:lnTo>
                    <a:pt x="42" y="0"/>
                  </a:lnTo>
                  <a:lnTo>
                    <a:pt x="0" y="43"/>
                  </a:lnTo>
                  <a:lnTo>
                    <a:pt x="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5" name="Freeform 316">
              <a:extLst>
                <a:ext uri="{FF2B5EF4-FFF2-40B4-BE49-F238E27FC236}">
                  <a16:creationId xmlns:a16="http://schemas.microsoft.com/office/drawing/2014/main" id="{A53BD97A-893B-1392-08E5-6450B5944BC7}"/>
                </a:ext>
              </a:extLst>
            </p:cNvPr>
            <p:cNvSpPr>
              <a:spLocks/>
            </p:cNvSpPr>
            <p:nvPr/>
          </p:nvSpPr>
          <p:spPr bwMode="auto">
            <a:xfrm>
              <a:off x="1155" y="1659"/>
              <a:ext cx="48" cy="41"/>
            </a:xfrm>
            <a:custGeom>
              <a:avLst/>
              <a:gdLst>
                <a:gd name="T0" fmla="*/ 8 w 48"/>
                <a:gd name="T1" fmla="*/ 41 h 41"/>
                <a:gd name="T2" fmla="*/ 48 w 48"/>
                <a:gd name="T3" fmla="*/ 0 h 41"/>
                <a:gd name="T4" fmla="*/ 44 w 48"/>
                <a:gd name="T5" fmla="*/ 0 h 41"/>
                <a:gd name="T6" fmla="*/ 38 w 48"/>
                <a:gd name="T7" fmla="*/ 2 h 41"/>
                <a:gd name="T8" fmla="*/ 0 w 48"/>
                <a:gd name="T9" fmla="*/ 41 h 41"/>
                <a:gd name="T10" fmla="*/ 8 w 48"/>
                <a:gd name="T11" fmla="*/ 41 h 41"/>
                <a:gd name="T12" fmla="*/ 0 60000 65536"/>
                <a:gd name="T13" fmla="*/ 0 60000 65536"/>
                <a:gd name="T14" fmla="*/ 0 60000 65536"/>
                <a:gd name="T15" fmla="*/ 0 60000 65536"/>
                <a:gd name="T16" fmla="*/ 0 60000 65536"/>
                <a:gd name="T17" fmla="*/ 0 60000 65536"/>
                <a:gd name="T18" fmla="*/ 0 w 48"/>
                <a:gd name="T19" fmla="*/ 0 h 41"/>
                <a:gd name="T20" fmla="*/ 48 w 48"/>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8" h="41">
                  <a:moveTo>
                    <a:pt x="8" y="41"/>
                  </a:moveTo>
                  <a:lnTo>
                    <a:pt x="48" y="0"/>
                  </a:lnTo>
                  <a:lnTo>
                    <a:pt x="44" y="0"/>
                  </a:lnTo>
                  <a:lnTo>
                    <a:pt x="38" y="2"/>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6" name="Freeform 317">
              <a:extLst>
                <a:ext uri="{FF2B5EF4-FFF2-40B4-BE49-F238E27FC236}">
                  <a16:creationId xmlns:a16="http://schemas.microsoft.com/office/drawing/2014/main" id="{7D0AE015-159D-B311-7B0A-94DF93DA71F0}"/>
                </a:ext>
              </a:extLst>
            </p:cNvPr>
            <p:cNvSpPr>
              <a:spLocks/>
            </p:cNvSpPr>
            <p:nvPr/>
          </p:nvSpPr>
          <p:spPr bwMode="auto">
            <a:xfrm>
              <a:off x="1126" y="1663"/>
              <a:ext cx="44" cy="37"/>
            </a:xfrm>
            <a:custGeom>
              <a:avLst/>
              <a:gdLst>
                <a:gd name="T0" fmla="*/ 8 w 44"/>
                <a:gd name="T1" fmla="*/ 37 h 37"/>
                <a:gd name="T2" fmla="*/ 44 w 44"/>
                <a:gd name="T3" fmla="*/ 0 h 37"/>
                <a:gd name="T4" fmla="*/ 41 w 44"/>
                <a:gd name="T5" fmla="*/ 2 h 37"/>
                <a:gd name="T6" fmla="*/ 35 w 44"/>
                <a:gd name="T7" fmla="*/ 2 h 37"/>
                <a:gd name="T8" fmla="*/ 0 w 44"/>
                <a:gd name="T9" fmla="*/ 37 h 37"/>
                <a:gd name="T10" fmla="*/ 8 w 44"/>
                <a:gd name="T11" fmla="*/ 37 h 37"/>
                <a:gd name="T12" fmla="*/ 0 60000 65536"/>
                <a:gd name="T13" fmla="*/ 0 60000 65536"/>
                <a:gd name="T14" fmla="*/ 0 60000 65536"/>
                <a:gd name="T15" fmla="*/ 0 60000 65536"/>
                <a:gd name="T16" fmla="*/ 0 60000 65536"/>
                <a:gd name="T17" fmla="*/ 0 60000 65536"/>
                <a:gd name="T18" fmla="*/ 0 w 44"/>
                <a:gd name="T19" fmla="*/ 0 h 37"/>
                <a:gd name="T20" fmla="*/ 44 w 4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4" h="37">
                  <a:moveTo>
                    <a:pt x="8" y="37"/>
                  </a:moveTo>
                  <a:lnTo>
                    <a:pt x="44" y="0"/>
                  </a:lnTo>
                  <a:lnTo>
                    <a:pt x="41" y="2"/>
                  </a:lnTo>
                  <a:lnTo>
                    <a:pt x="35" y="2"/>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7" name="Freeform 318">
              <a:extLst>
                <a:ext uri="{FF2B5EF4-FFF2-40B4-BE49-F238E27FC236}">
                  <a16:creationId xmlns:a16="http://schemas.microsoft.com/office/drawing/2014/main" id="{C35F033F-FE75-5622-864A-355D4A4F910C}"/>
                </a:ext>
              </a:extLst>
            </p:cNvPr>
            <p:cNvSpPr>
              <a:spLocks/>
            </p:cNvSpPr>
            <p:nvPr/>
          </p:nvSpPr>
          <p:spPr bwMode="auto">
            <a:xfrm>
              <a:off x="1097" y="1671"/>
              <a:ext cx="39" cy="29"/>
            </a:xfrm>
            <a:custGeom>
              <a:avLst/>
              <a:gdLst>
                <a:gd name="T0" fmla="*/ 8 w 39"/>
                <a:gd name="T1" fmla="*/ 29 h 29"/>
                <a:gd name="T2" fmla="*/ 39 w 39"/>
                <a:gd name="T3" fmla="*/ 0 h 29"/>
                <a:gd name="T4" fmla="*/ 33 w 39"/>
                <a:gd name="T5" fmla="*/ 2 h 29"/>
                <a:gd name="T6" fmla="*/ 27 w 39"/>
                <a:gd name="T7" fmla="*/ 2 h 29"/>
                <a:gd name="T8" fmla="*/ 0 w 39"/>
                <a:gd name="T9" fmla="*/ 29 h 29"/>
                <a:gd name="T10" fmla="*/ 8 w 39"/>
                <a:gd name="T11" fmla="*/ 29 h 29"/>
                <a:gd name="T12" fmla="*/ 0 60000 65536"/>
                <a:gd name="T13" fmla="*/ 0 60000 65536"/>
                <a:gd name="T14" fmla="*/ 0 60000 65536"/>
                <a:gd name="T15" fmla="*/ 0 60000 65536"/>
                <a:gd name="T16" fmla="*/ 0 60000 65536"/>
                <a:gd name="T17" fmla="*/ 0 60000 65536"/>
                <a:gd name="T18" fmla="*/ 0 w 39"/>
                <a:gd name="T19" fmla="*/ 0 h 29"/>
                <a:gd name="T20" fmla="*/ 39 w 39"/>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9" h="29">
                  <a:moveTo>
                    <a:pt x="8" y="29"/>
                  </a:moveTo>
                  <a:lnTo>
                    <a:pt x="39" y="0"/>
                  </a:lnTo>
                  <a:lnTo>
                    <a:pt x="33" y="2"/>
                  </a:lnTo>
                  <a:lnTo>
                    <a:pt x="27" y="2"/>
                  </a:lnTo>
                  <a:lnTo>
                    <a:pt x="0" y="29"/>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8" name="Freeform 319">
              <a:extLst>
                <a:ext uri="{FF2B5EF4-FFF2-40B4-BE49-F238E27FC236}">
                  <a16:creationId xmlns:a16="http://schemas.microsoft.com/office/drawing/2014/main" id="{9ED738F7-85F6-1DB6-0A31-4C414EC4987B}"/>
                </a:ext>
              </a:extLst>
            </p:cNvPr>
            <p:cNvSpPr>
              <a:spLocks/>
            </p:cNvSpPr>
            <p:nvPr/>
          </p:nvSpPr>
          <p:spPr bwMode="auto">
            <a:xfrm>
              <a:off x="1069" y="1682"/>
              <a:ext cx="26" cy="18"/>
            </a:xfrm>
            <a:custGeom>
              <a:avLst/>
              <a:gdLst>
                <a:gd name="T0" fmla="*/ 9 w 26"/>
                <a:gd name="T1" fmla="*/ 18 h 18"/>
                <a:gd name="T2" fmla="*/ 26 w 26"/>
                <a:gd name="T3" fmla="*/ 0 h 18"/>
                <a:gd name="T4" fmla="*/ 17 w 26"/>
                <a:gd name="T5" fmla="*/ 4 h 18"/>
                <a:gd name="T6" fmla="*/ 11 w 26"/>
                <a:gd name="T7" fmla="*/ 8 h 18"/>
                <a:gd name="T8" fmla="*/ 0 w 26"/>
                <a:gd name="T9" fmla="*/ 18 h 18"/>
                <a:gd name="T10" fmla="*/ 9 w 26"/>
                <a:gd name="T11" fmla="*/ 18 h 18"/>
                <a:gd name="T12" fmla="*/ 0 60000 65536"/>
                <a:gd name="T13" fmla="*/ 0 60000 65536"/>
                <a:gd name="T14" fmla="*/ 0 60000 65536"/>
                <a:gd name="T15" fmla="*/ 0 60000 65536"/>
                <a:gd name="T16" fmla="*/ 0 60000 65536"/>
                <a:gd name="T17" fmla="*/ 0 60000 65536"/>
                <a:gd name="T18" fmla="*/ 0 w 26"/>
                <a:gd name="T19" fmla="*/ 0 h 18"/>
                <a:gd name="T20" fmla="*/ 26 w 26"/>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6" h="18">
                  <a:moveTo>
                    <a:pt x="9" y="18"/>
                  </a:moveTo>
                  <a:lnTo>
                    <a:pt x="26" y="0"/>
                  </a:lnTo>
                  <a:lnTo>
                    <a:pt x="17" y="4"/>
                  </a:lnTo>
                  <a:lnTo>
                    <a:pt x="11" y="8"/>
                  </a:lnTo>
                  <a:lnTo>
                    <a:pt x="0" y="18"/>
                  </a:lnTo>
                  <a:lnTo>
                    <a:pt x="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739" name="Freeform 320">
              <a:extLst>
                <a:ext uri="{FF2B5EF4-FFF2-40B4-BE49-F238E27FC236}">
                  <a16:creationId xmlns:a16="http://schemas.microsoft.com/office/drawing/2014/main" id="{CB204359-E338-5EC3-E3AF-D163CF162259}"/>
                </a:ext>
              </a:extLst>
            </p:cNvPr>
            <p:cNvSpPr>
              <a:spLocks/>
            </p:cNvSpPr>
            <p:nvPr/>
          </p:nvSpPr>
          <p:spPr bwMode="auto">
            <a:xfrm>
              <a:off x="1063" y="1655"/>
              <a:ext cx="348" cy="45"/>
            </a:xfrm>
            <a:custGeom>
              <a:avLst/>
              <a:gdLst>
                <a:gd name="T0" fmla="*/ 173 w 348"/>
                <a:gd name="T1" fmla="*/ 45 h 45"/>
                <a:gd name="T2" fmla="*/ 0 w 348"/>
                <a:gd name="T3" fmla="*/ 45 h 45"/>
                <a:gd name="T4" fmla="*/ 15 w 348"/>
                <a:gd name="T5" fmla="*/ 35 h 45"/>
                <a:gd name="T6" fmla="*/ 34 w 348"/>
                <a:gd name="T7" fmla="*/ 27 h 45"/>
                <a:gd name="T8" fmla="*/ 59 w 348"/>
                <a:gd name="T9" fmla="*/ 20 h 45"/>
                <a:gd name="T10" fmla="*/ 86 w 348"/>
                <a:gd name="T11" fmla="*/ 12 h 45"/>
                <a:gd name="T12" fmla="*/ 115 w 348"/>
                <a:gd name="T13" fmla="*/ 8 h 45"/>
                <a:gd name="T14" fmla="*/ 148 w 348"/>
                <a:gd name="T15" fmla="*/ 4 h 45"/>
                <a:gd name="T16" fmla="*/ 182 w 348"/>
                <a:gd name="T17" fmla="*/ 2 h 45"/>
                <a:gd name="T18" fmla="*/ 217 w 348"/>
                <a:gd name="T19" fmla="*/ 0 h 45"/>
                <a:gd name="T20" fmla="*/ 250 w 348"/>
                <a:gd name="T21" fmla="*/ 2 h 45"/>
                <a:gd name="T22" fmla="*/ 276 w 348"/>
                <a:gd name="T23" fmla="*/ 6 h 45"/>
                <a:gd name="T24" fmla="*/ 298 w 348"/>
                <a:gd name="T25" fmla="*/ 10 h 45"/>
                <a:gd name="T26" fmla="*/ 313 w 348"/>
                <a:gd name="T27" fmla="*/ 16 h 45"/>
                <a:gd name="T28" fmla="*/ 326 w 348"/>
                <a:gd name="T29" fmla="*/ 22 h 45"/>
                <a:gd name="T30" fmla="*/ 334 w 348"/>
                <a:gd name="T31" fmla="*/ 29 h 45"/>
                <a:gd name="T32" fmla="*/ 342 w 348"/>
                <a:gd name="T33" fmla="*/ 37 h 45"/>
                <a:gd name="T34" fmla="*/ 348 w 348"/>
                <a:gd name="T35" fmla="*/ 45 h 45"/>
                <a:gd name="T36" fmla="*/ 173 w 348"/>
                <a:gd name="T37" fmla="*/ 45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8"/>
                <a:gd name="T58" fmla="*/ 0 h 45"/>
                <a:gd name="T59" fmla="*/ 348 w 348"/>
                <a:gd name="T60" fmla="*/ 45 h 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8" h="45">
                  <a:moveTo>
                    <a:pt x="173" y="45"/>
                  </a:moveTo>
                  <a:lnTo>
                    <a:pt x="0" y="45"/>
                  </a:lnTo>
                  <a:lnTo>
                    <a:pt x="15" y="35"/>
                  </a:lnTo>
                  <a:lnTo>
                    <a:pt x="34" y="27"/>
                  </a:lnTo>
                  <a:lnTo>
                    <a:pt x="59" y="20"/>
                  </a:lnTo>
                  <a:lnTo>
                    <a:pt x="86" y="12"/>
                  </a:lnTo>
                  <a:lnTo>
                    <a:pt x="115" y="8"/>
                  </a:lnTo>
                  <a:lnTo>
                    <a:pt x="148" y="4"/>
                  </a:lnTo>
                  <a:lnTo>
                    <a:pt x="182" y="2"/>
                  </a:lnTo>
                  <a:lnTo>
                    <a:pt x="217" y="0"/>
                  </a:lnTo>
                  <a:lnTo>
                    <a:pt x="250" y="2"/>
                  </a:lnTo>
                  <a:lnTo>
                    <a:pt x="276" y="6"/>
                  </a:lnTo>
                  <a:lnTo>
                    <a:pt x="298" y="10"/>
                  </a:lnTo>
                  <a:lnTo>
                    <a:pt x="313" y="16"/>
                  </a:lnTo>
                  <a:lnTo>
                    <a:pt x="326" y="22"/>
                  </a:lnTo>
                  <a:lnTo>
                    <a:pt x="334" y="29"/>
                  </a:lnTo>
                  <a:lnTo>
                    <a:pt x="342" y="37"/>
                  </a:lnTo>
                  <a:lnTo>
                    <a:pt x="348" y="45"/>
                  </a:lnTo>
                  <a:lnTo>
                    <a:pt x="173" y="45"/>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740" name="Line 321">
              <a:extLst>
                <a:ext uri="{FF2B5EF4-FFF2-40B4-BE49-F238E27FC236}">
                  <a16:creationId xmlns:a16="http://schemas.microsoft.com/office/drawing/2014/main" id="{2F5A97FF-BC1B-67CF-BAA0-31B984DE89FD}"/>
                </a:ext>
              </a:extLst>
            </p:cNvPr>
            <p:cNvSpPr>
              <a:spLocks noChangeShapeType="1"/>
            </p:cNvSpPr>
            <p:nvPr/>
          </p:nvSpPr>
          <p:spPr bwMode="auto">
            <a:xfrm>
              <a:off x="769" y="1270"/>
              <a:ext cx="79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1" name="Line 322">
              <a:extLst>
                <a:ext uri="{FF2B5EF4-FFF2-40B4-BE49-F238E27FC236}">
                  <a16:creationId xmlns:a16="http://schemas.microsoft.com/office/drawing/2014/main" id="{0492388D-4CF2-9EA7-8311-58BADC85E6DA}"/>
                </a:ext>
              </a:extLst>
            </p:cNvPr>
            <p:cNvSpPr>
              <a:spLocks noChangeShapeType="1"/>
            </p:cNvSpPr>
            <p:nvPr/>
          </p:nvSpPr>
          <p:spPr bwMode="auto">
            <a:xfrm>
              <a:off x="667" y="1183"/>
              <a:ext cx="319"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2" name="Line 323">
              <a:extLst>
                <a:ext uri="{FF2B5EF4-FFF2-40B4-BE49-F238E27FC236}">
                  <a16:creationId xmlns:a16="http://schemas.microsoft.com/office/drawing/2014/main" id="{51F0863C-3E4B-58BF-41C1-D51B54CD6F30}"/>
                </a:ext>
              </a:extLst>
            </p:cNvPr>
            <p:cNvSpPr>
              <a:spLocks noChangeShapeType="1"/>
            </p:cNvSpPr>
            <p:nvPr/>
          </p:nvSpPr>
          <p:spPr bwMode="auto">
            <a:xfrm>
              <a:off x="705" y="1224"/>
              <a:ext cx="119"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3" name="Line 324">
              <a:extLst>
                <a:ext uri="{FF2B5EF4-FFF2-40B4-BE49-F238E27FC236}">
                  <a16:creationId xmlns:a16="http://schemas.microsoft.com/office/drawing/2014/main" id="{F1C3D546-25CA-22E9-F039-D3BC1950A349}"/>
                </a:ext>
              </a:extLst>
            </p:cNvPr>
            <p:cNvSpPr>
              <a:spLocks noChangeShapeType="1"/>
            </p:cNvSpPr>
            <p:nvPr/>
          </p:nvSpPr>
          <p:spPr bwMode="auto">
            <a:xfrm>
              <a:off x="1030" y="1183"/>
              <a:ext cx="229"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4" name="Line 325">
              <a:extLst>
                <a:ext uri="{FF2B5EF4-FFF2-40B4-BE49-F238E27FC236}">
                  <a16:creationId xmlns:a16="http://schemas.microsoft.com/office/drawing/2014/main" id="{F773DAB8-0E30-7B90-BC51-78B82EB1D0BC}"/>
                </a:ext>
              </a:extLst>
            </p:cNvPr>
            <p:cNvSpPr>
              <a:spLocks noChangeShapeType="1"/>
            </p:cNvSpPr>
            <p:nvPr/>
          </p:nvSpPr>
          <p:spPr bwMode="auto">
            <a:xfrm>
              <a:off x="882" y="1224"/>
              <a:ext cx="38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5" name="Line 326">
              <a:extLst>
                <a:ext uri="{FF2B5EF4-FFF2-40B4-BE49-F238E27FC236}">
                  <a16:creationId xmlns:a16="http://schemas.microsoft.com/office/drawing/2014/main" id="{156F6833-DCCF-A9F0-F617-B864F85C2CBB}"/>
                </a:ext>
              </a:extLst>
            </p:cNvPr>
            <p:cNvSpPr>
              <a:spLocks noChangeShapeType="1"/>
            </p:cNvSpPr>
            <p:nvPr/>
          </p:nvSpPr>
          <p:spPr bwMode="auto">
            <a:xfrm>
              <a:off x="1301" y="1183"/>
              <a:ext cx="40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6" name="Line 327">
              <a:extLst>
                <a:ext uri="{FF2B5EF4-FFF2-40B4-BE49-F238E27FC236}">
                  <a16:creationId xmlns:a16="http://schemas.microsoft.com/office/drawing/2014/main" id="{47145F2A-D9C4-C4B0-1470-6E5CE80662B3}"/>
                </a:ext>
              </a:extLst>
            </p:cNvPr>
            <p:cNvSpPr>
              <a:spLocks noChangeShapeType="1"/>
            </p:cNvSpPr>
            <p:nvPr/>
          </p:nvSpPr>
          <p:spPr bwMode="auto">
            <a:xfrm>
              <a:off x="1318" y="1224"/>
              <a:ext cx="219"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747" name="Line 328">
              <a:extLst>
                <a:ext uri="{FF2B5EF4-FFF2-40B4-BE49-F238E27FC236}">
                  <a16:creationId xmlns:a16="http://schemas.microsoft.com/office/drawing/2014/main" id="{08D9AD65-30FA-21A5-313F-2CB92E279256}"/>
                </a:ext>
              </a:extLst>
            </p:cNvPr>
            <p:cNvSpPr>
              <a:spLocks noChangeShapeType="1"/>
            </p:cNvSpPr>
            <p:nvPr/>
          </p:nvSpPr>
          <p:spPr bwMode="auto">
            <a:xfrm>
              <a:off x="1566" y="1224"/>
              <a:ext cx="71"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25609" name="Text Box 329">
            <a:extLst>
              <a:ext uri="{FF2B5EF4-FFF2-40B4-BE49-F238E27FC236}">
                <a16:creationId xmlns:a16="http://schemas.microsoft.com/office/drawing/2014/main" id="{AD93E48B-BE48-20A8-6175-19AD8812E0AA}"/>
              </a:ext>
            </a:extLst>
          </p:cNvPr>
          <p:cNvSpPr txBox="1">
            <a:spLocks noChangeArrowheads="1"/>
          </p:cNvSpPr>
          <p:nvPr/>
        </p:nvSpPr>
        <p:spPr bwMode="auto">
          <a:xfrm>
            <a:off x="3341688" y="2811463"/>
            <a:ext cx="55514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Kada je dužina L </a:t>
            </a:r>
            <a:r>
              <a:rPr lang="en-US" altLang="en-US" sz="1600" b="1">
                <a:solidFill>
                  <a:schemeClr val="tx1"/>
                </a:solidFill>
              </a:rPr>
              <a:t>&gt;</a:t>
            </a:r>
            <a:r>
              <a:rPr lang="sr-Latn-CS" altLang="en-US" sz="1600" b="1">
                <a:solidFill>
                  <a:schemeClr val="tx1"/>
                </a:solidFill>
              </a:rPr>
              <a:t> 3d, koeficijent isticanja je 0.71, kada je L </a:t>
            </a:r>
            <a:r>
              <a:rPr lang="en-US" altLang="en-US" sz="1600" b="1">
                <a:solidFill>
                  <a:schemeClr val="tx1"/>
                </a:solidFill>
              </a:rPr>
              <a:t>&lt;</a:t>
            </a:r>
            <a:r>
              <a:rPr lang="sr-Latn-CS" altLang="en-US" sz="1600" b="1">
                <a:solidFill>
                  <a:schemeClr val="tx1"/>
                </a:solidFill>
              </a:rPr>
              <a:t> 3d, </a:t>
            </a:r>
            <a:r>
              <a:rPr lang="sr-Latn-CS" altLang="en-US" sz="1600" b="1">
                <a:solidFill>
                  <a:schemeClr val="tx1"/>
                </a:solidFill>
                <a:sym typeface="Symbol" panose="05050102010706020507" pitchFamily="18" charset="2"/>
              </a:rPr>
              <a:t>=0.51, što je manje nego za prost otvor.</a:t>
            </a:r>
          </a:p>
        </p:txBody>
      </p:sp>
      <p:pic>
        <p:nvPicPr>
          <p:cNvPr id="225610" name="Picture 330" descr="BD14868_">
            <a:extLst>
              <a:ext uri="{FF2B5EF4-FFF2-40B4-BE49-F238E27FC236}">
                <a16:creationId xmlns:a16="http://schemas.microsoft.com/office/drawing/2014/main" id="{42311873-CD7E-5B10-1584-D89827426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2903538"/>
            <a:ext cx="1412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1" name="Text Box 331">
            <a:extLst>
              <a:ext uri="{FF2B5EF4-FFF2-40B4-BE49-F238E27FC236}">
                <a16:creationId xmlns:a16="http://schemas.microsoft.com/office/drawing/2014/main" id="{1B994128-6A06-D00B-F34E-9A5AF74481AE}"/>
              </a:ext>
            </a:extLst>
          </p:cNvPr>
          <p:cNvSpPr txBox="1">
            <a:spLocks noChangeArrowheads="1"/>
          </p:cNvSpPr>
          <p:nvPr/>
        </p:nvSpPr>
        <p:spPr bwMode="auto">
          <a:xfrm>
            <a:off x="466725" y="3530600"/>
            <a:ext cx="453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Suženi (konvergentni) naglavak</a:t>
            </a:r>
            <a:endParaRPr lang="en-US" altLang="en-US" b="1">
              <a:solidFill>
                <a:schemeClr val="tx1"/>
              </a:solidFill>
            </a:endParaRPr>
          </a:p>
        </p:txBody>
      </p:sp>
      <p:pic>
        <p:nvPicPr>
          <p:cNvPr id="225612" name="Picture 332" descr="BD10263_">
            <a:extLst>
              <a:ext uri="{FF2B5EF4-FFF2-40B4-BE49-F238E27FC236}">
                <a16:creationId xmlns:a16="http://schemas.microsoft.com/office/drawing/2014/main" id="{AAB88A48-8F60-0B64-F7D6-32908A61C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613150"/>
            <a:ext cx="1793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335">
            <a:extLst>
              <a:ext uri="{FF2B5EF4-FFF2-40B4-BE49-F238E27FC236}">
                <a16:creationId xmlns:a16="http://schemas.microsoft.com/office/drawing/2014/main" id="{C9612702-E4C3-84ED-2857-521019C4E86C}"/>
              </a:ext>
            </a:extLst>
          </p:cNvPr>
          <p:cNvGrpSpPr>
            <a:grpSpLocks noChangeAspect="1"/>
          </p:cNvGrpSpPr>
          <p:nvPr/>
        </p:nvGrpSpPr>
        <p:grpSpPr bwMode="auto">
          <a:xfrm>
            <a:off x="107950" y="4149725"/>
            <a:ext cx="3014663" cy="1651000"/>
            <a:chOff x="408" y="2614"/>
            <a:chExt cx="1899" cy="1040"/>
          </a:xfrm>
        </p:grpSpPr>
        <p:sp>
          <p:nvSpPr>
            <p:cNvPr id="21531" name="AutoShape 334">
              <a:extLst>
                <a:ext uri="{FF2B5EF4-FFF2-40B4-BE49-F238E27FC236}">
                  <a16:creationId xmlns:a16="http://schemas.microsoft.com/office/drawing/2014/main" id="{C2BB74C9-8AF2-DCE8-35AE-C6B94D50C4CE}"/>
                </a:ext>
              </a:extLst>
            </p:cNvPr>
            <p:cNvSpPr>
              <a:spLocks noChangeAspect="1" noChangeArrowheads="1" noTextEdit="1"/>
            </p:cNvSpPr>
            <p:nvPr/>
          </p:nvSpPr>
          <p:spPr bwMode="auto">
            <a:xfrm>
              <a:off x="408" y="2614"/>
              <a:ext cx="1899"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532" name="Freeform 336">
              <a:extLst>
                <a:ext uri="{FF2B5EF4-FFF2-40B4-BE49-F238E27FC236}">
                  <a16:creationId xmlns:a16="http://schemas.microsoft.com/office/drawing/2014/main" id="{828FE60F-7D26-56A0-2340-092E18988E7B}"/>
                </a:ext>
              </a:extLst>
            </p:cNvPr>
            <p:cNvSpPr>
              <a:spLocks/>
            </p:cNvSpPr>
            <p:nvPr/>
          </p:nvSpPr>
          <p:spPr bwMode="auto">
            <a:xfrm>
              <a:off x="1089" y="3038"/>
              <a:ext cx="420" cy="50"/>
            </a:xfrm>
            <a:custGeom>
              <a:avLst/>
              <a:gdLst>
                <a:gd name="T0" fmla="*/ 420 w 420"/>
                <a:gd name="T1" fmla="*/ 42 h 50"/>
                <a:gd name="T2" fmla="*/ 2 w 420"/>
                <a:gd name="T3" fmla="*/ 0 h 50"/>
                <a:gd name="T4" fmla="*/ 0 w 420"/>
                <a:gd name="T5" fmla="*/ 8 h 50"/>
                <a:gd name="T6" fmla="*/ 418 w 420"/>
                <a:gd name="T7" fmla="*/ 50 h 50"/>
                <a:gd name="T8" fmla="*/ 420 w 420"/>
                <a:gd name="T9" fmla="*/ 42 h 50"/>
                <a:gd name="T10" fmla="*/ 0 60000 65536"/>
                <a:gd name="T11" fmla="*/ 0 60000 65536"/>
                <a:gd name="T12" fmla="*/ 0 60000 65536"/>
                <a:gd name="T13" fmla="*/ 0 60000 65536"/>
                <a:gd name="T14" fmla="*/ 0 60000 65536"/>
                <a:gd name="T15" fmla="*/ 0 w 420"/>
                <a:gd name="T16" fmla="*/ 0 h 50"/>
                <a:gd name="T17" fmla="*/ 420 w 420"/>
                <a:gd name="T18" fmla="*/ 50 h 50"/>
              </a:gdLst>
              <a:ahLst/>
              <a:cxnLst>
                <a:cxn ang="T10">
                  <a:pos x="T0" y="T1"/>
                </a:cxn>
                <a:cxn ang="T11">
                  <a:pos x="T2" y="T3"/>
                </a:cxn>
                <a:cxn ang="T12">
                  <a:pos x="T4" y="T5"/>
                </a:cxn>
                <a:cxn ang="T13">
                  <a:pos x="T6" y="T7"/>
                </a:cxn>
                <a:cxn ang="T14">
                  <a:pos x="T8" y="T9"/>
                </a:cxn>
              </a:cxnLst>
              <a:rect l="T15" t="T16" r="T17" b="T18"/>
              <a:pathLst>
                <a:path w="420" h="50">
                  <a:moveTo>
                    <a:pt x="420" y="42"/>
                  </a:moveTo>
                  <a:lnTo>
                    <a:pt x="2" y="0"/>
                  </a:lnTo>
                  <a:lnTo>
                    <a:pt x="0" y="8"/>
                  </a:lnTo>
                  <a:lnTo>
                    <a:pt x="418" y="50"/>
                  </a:lnTo>
                  <a:lnTo>
                    <a:pt x="420" y="4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3" name="Freeform 337">
              <a:extLst>
                <a:ext uri="{FF2B5EF4-FFF2-40B4-BE49-F238E27FC236}">
                  <a16:creationId xmlns:a16="http://schemas.microsoft.com/office/drawing/2014/main" id="{9C878715-9BE9-C257-CE6E-B0E05E0DE4BE}"/>
                </a:ext>
              </a:extLst>
            </p:cNvPr>
            <p:cNvSpPr>
              <a:spLocks/>
            </p:cNvSpPr>
            <p:nvPr/>
          </p:nvSpPr>
          <p:spPr bwMode="auto">
            <a:xfrm>
              <a:off x="1091" y="3038"/>
              <a:ext cx="31" cy="10"/>
            </a:xfrm>
            <a:custGeom>
              <a:avLst/>
              <a:gdLst>
                <a:gd name="T0" fmla="*/ 31 w 31"/>
                <a:gd name="T1" fmla="*/ 4 h 10"/>
                <a:gd name="T2" fmla="*/ 31 w 31"/>
                <a:gd name="T3" fmla="*/ 10 h 10"/>
                <a:gd name="T4" fmla="*/ 0 w 31"/>
                <a:gd name="T5" fmla="*/ 8 h 10"/>
                <a:gd name="T6" fmla="*/ 0 w 31"/>
                <a:gd name="T7" fmla="*/ 0 h 10"/>
                <a:gd name="T8" fmla="*/ 31 w 31"/>
                <a:gd name="T9" fmla="*/ 4 h 10"/>
                <a:gd name="T10" fmla="*/ 0 60000 65536"/>
                <a:gd name="T11" fmla="*/ 0 60000 65536"/>
                <a:gd name="T12" fmla="*/ 0 60000 65536"/>
                <a:gd name="T13" fmla="*/ 0 60000 65536"/>
                <a:gd name="T14" fmla="*/ 0 60000 65536"/>
                <a:gd name="T15" fmla="*/ 0 w 31"/>
                <a:gd name="T16" fmla="*/ 0 h 10"/>
                <a:gd name="T17" fmla="*/ 31 w 31"/>
                <a:gd name="T18" fmla="*/ 10 h 10"/>
              </a:gdLst>
              <a:ahLst/>
              <a:cxnLst>
                <a:cxn ang="T10">
                  <a:pos x="T0" y="T1"/>
                </a:cxn>
                <a:cxn ang="T11">
                  <a:pos x="T2" y="T3"/>
                </a:cxn>
                <a:cxn ang="T12">
                  <a:pos x="T4" y="T5"/>
                </a:cxn>
                <a:cxn ang="T13">
                  <a:pos x="T6" y="T7"/>
                </a:cxn>
                <a:cxn ang="T14">
                  <a:pos x="T8" y="T9"/>
                </a:cxn>
              </a:cxnLst>
              <a:rect l="T15" t="T16" r="T17" b="T18"/>
              <a:pathLst>
                <a:path w="31" h="10">
                  <a:moveTo>
                    <a:pt x="31" y="4"/>
                  </a:moveTo>
                  <a:lnTo>
                    <a:pt x="31" y="10"/>
                  </a:lnTo>
                  <a:lnTo>
                    <a:pt x="0" y="8"/>
                  </a:lnTo>
                  <a:lnTo>
                    <a:pt x="0" y="0"/>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4" name="Freeform 338">
              <a:extLst>
                <a:ext uri="{FF2B5EF4-FFF2-40B4-BE49-F238E27FC236}">
                  <a16:creationId xmlns:a16="http://schemas.microsoft.com/office/drawing/2014/main" id="{8A2B1F54-30EA-EF57-4ED3-B9971666517C}"/>
                </a:ext>
              </a:extLst>
            </p:cNvPr>
            <p:cNvSpPr>
              <a:spLocks/>
            </p:cNvSpPr>
            <p:nvPr/>
          </p:nvSpPr>
          <p:spPr bwMode="auto">
            <a:xfrm>
              <a:off x="1141" y="3044"/>
              <a:ext cx="32" cy="9"/>
            </a:xfrm>
            <a:custGeom>
              <a:avLst/>
              <a:gdLst>
                <a:gd name="T0" fmla="*/ 32 w 32"/>
                <a:gd name="T1" fmla="*/ 4 h 9"/>
                <a:gd name="T2" fmla="*/ 30 w 32"/>
                <a:gd name="T3" fmla="*/ 9 h 9"/>
                <a:gd name="T4" fmla="*/ 0 w 32"/>
                <a:gd name="T5" fmla="*/ 6 h 9"/>
                <a:gd name="T6" fmla="*/ 0 w 32"/>
                <a:gd name="T7" fmla="*/ 0 h 9"/>
                <a:gd name="T8" fmla="*/ 32 w 32"/>
                <a:gd name="T9" fmla="*/ 4 h 9"/>
                <a:gd name="T10" fmla="*/ 0 60000 65536"/>
                <a:gd name="T11" fmla="*/ 0 60000 65536"/>
                <a:gd name="T12" fmla="*/ 0 60000 65536"/>
                <a:gd name="T13" fmla="*/ 0 60000 65536"/>
                <a:gd name="T14" fmla="*/ 0 60000 65536"/>
                <a:gd name="T15" fmla="*/ 0 w 32"/>
                <a:gd name="T16" fmla="*/ 0 h 9"/>
                <a:gd name="T17" fmla="*/ 32 w 32"/>
                <a:gd name="T18" fmla="*/ 9 h 9"/>
              </a:gdLst>
              <a:ahLst/>
              <a:cxnLst>
                <a:cxn ang="T10">
                  <a:pos x="T0" y="T1"/>
                </a:cxn>
                <a:cxn ang="T11">
                  <a:pos x="T2" y="T3"/>
                </a:cxn>
                <a:cxn ang="T12">
                  <a:pos x="T4" y="T5"/>
                </a:cxn>
                <a:cxn ang="T13">
                  <a:pos x="T6" y="T7"/>
                </a:cxn>
                <a:cxn ang="T14">
                  <a:pos x="T8" y="T9"/>
                </a:cxn>
              </a:cxnLst>
              <a:rect l="T15" t="T16" r="T17" b="T18"/>
              <a:pathLst>
                <a:path w="32" h="9">
                  <a:moveTo>
                    <a:pt x="32" y="4"/>
                  </a:moveTo>
                  <a:lnTo>
                    <a:pt x="30" y="9"/>
                  </a:lnTo>
                  <a:lnTo>
                    <a:pt x="0" y="6"/>
                  </a:lnTo>
                  <a:lnTo>
                    <a:pt x="0" y="0"/>
                  </a:lnTo>
                  <a:lnTo>
                    <a:pt x="3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5" name="Freeform 339">
              <a:extLst>
                <a:ext uri="{FF2B5EF4-FFF2-40B4-BE49-F238E27FC236}">
                  <a16:creationId xmlns:a16="http://schemas.microsoft.com/office/drawing/2014/main" id="{795D1DAD-F891-FFCA-714B-504643DBBE00}"/>
                </a:ext>
              </a:extLst>
            </p:cNvPr>
            <p:cNvSpPr>
              <a:spLocks/>
            </p:cNvSpPr>
            <p:nvPr/>
          </p:nvSpPr>
          <p:spPr bwMode="auto">
            <a:xfrm>
              <a:off x="1191" y="3050"/>
              <a:ext cx="32" cy="9"/>
            </a:xfrm>
            <a:custGeom>
              <a:avLst/>
              <a:gdLst>
                <a:gd name="T0" fmla="*/ 32 w 32"/>
                <a:gd name="T1" fmla="*/ 1 h 9"/>
                <a:gd name="T2" fmla="*/ 32 w 32"/>
                <a:gd name="T3" fmla="*/ 9 h 9"/>
                <a:gd name="T4" fmla="*/ 0 w 32"/>
                <a:gd name="T5" fmla="*/ 5 h 9"/>
                <a:gd name="T6" fmla="*/ 2 w 32"/>
                <a:gd name="T7" fmla="*/ 0 h 9"/>
                <a:gd name="T8" fmla="*/ 32 w 32"/>
                <a:gd name="T9" fmla="*/ 1 h 9"/>
                <a:gd name="T10" fmla="*/ 0 60000 65536"/>
                <a:gd name="T11" fmla="*/ 0 60000 65536"/>
                <a:gd name="T12" fmla="*/ 0 60000 65536"/>
                <a:gd name="T13" fmla="*/ 0 60000 65536"/>
                <a:gd name="T14" fmla="*/ 0 60000 65536"/>
                <a:gd name="T15" fmla="*/ 0 w 32"/>
                <a:gd name="T16" fmla="*/ 0 h 9"/>
                <a:gd name="T17" fmla="*/ 32 w 32"/>
                <a:gd name="T18" fmla="*/ 9 h 9"/>
              </a:gdLst>
              <a:ahLst/>
              <a:cxnLst>
                <a:cxn ang="T10">
                  <a:pos x="T0" y="T1"/>
                </a:cxn>
                <a:cxn ang="T11">
                  <a:pos x="T2" y="T3"/>
                </a:cxn>
                <a:cxn ang="T12">
                  <a:pos x="T4" y="T5"/>
                </a:cxn>
                <a:cxn ang="T13">
                  <a:pos x="T6" y="T7"/>
                </a:cxn>
                <a:cxn ang="T14">
                  <a:pos x="T8" y="T9"/>
                </a:cxn>
              </a:cxnLst>
              <a:rect l="T15" t="T16" r="T17" b="T18"/>
              <a:pathLst>
                <a:path w="32" h="9">
                  <a:moveTo>
                    <a:pt x="32" y="1"/>
                  </a:moveTo>
                  <a:lnTo>
                    <a:pt x="32" y="9"/>
                  </a:lnTo>
                  <a:lnTo>
                    <a:pt x="0" y="5"/>
                  </a:lnTo>
                  <a:lnTo>
                    <a:pt x="2" y="0"/>
                  </a:lnTo>
                  <a:lnTo>
                    <a:pt x="32"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6" name="Freeform 340">
              <a:extLst>
                <a:ext uri="{FF2B5EF4-FFF2-40B4-BE49-F238E27FC236}">
                  <a16:creationId xmlns:a16="http://schemas.microsoft.com/office/drawing/2014/main" id="{38AB5ED5-2A0E-4826-70D5-99F64B871E86}"/>
                </a:ext>
              </a:extLst>
            </p:cNvPr>
            <p:cNvSpPr>
              <a:spLocks/>
            </p:cNvSpPr>
            <p:nvPr/>
          </p:nvSpPr>
          <p:spPr bwMode="auto">
            <a:xfrm>
              <a:off x="1242" y="3053"/>
              <a:ext cx="31" cy="10"/>
            </a:xfrm>
            <a:custGeom>
              <a:avLst/>
              <a:gdLst>
                <a:gd name="T0" fmla="*/ 31 w 31"/>
                <a:gd name="T1" fmla="*/ 4 h 10"/>
                <a:gd name="T2" fmla="*/ 31 w 31"/>
                <a:gd name="T3" fmla="*/ 10 h 10"/>
                <a:gd name="T4" fmla="*/ 0 w 31"/>
                <a:gd name="T5" fmla="*/ 8 h 10"/>
                <a:gd name="T6" fmla="*/ 0 w 31"/>
                <a:gd name="T7" fmla="*/ 0 h 10"/>
                <a:gd name="T8" fmla="*/ 31 w 31"/>
                <a:gd name="T9" fmla="*/ 4 h 10"/>
                <a:gd name="T10" fmla="*/ 0 60000 65536"/>
                <a:gd name="T11" fmla="*/ 0 60000 65536"/>
                <a:gd name="T12" fmla="*/ 0 60000 65536"/>
                <a:gd name="T13" fmla="*/ 0 60000 65536"/>
                <a:gd name="T14" fmla="*/ 0 60000 65536"/>
                <a:gd name="T15" fmla="*/ 0 w 31"/>
                <a:gd name="T16" fmla="*/ 0 h 10"/>
                <a:gd name="T17" fmla="*/ 31 w 31"/>
                <a:gd name="T18" fmla="*/ 10 h 10"/>
              </a:gdLst>
              <a:ahLst/>
              <a:cxnLst>
                <a:cxn ang="T10">
                  <a:pos x="T0" y="T1"/>
                </a:cxn>
                <a:cxn ang="T11">
                  <a:pos x="T2" y="T3"/>
                </a:cxn>
                <a:cxn ang="T12">
                  <a:pos x="T4" y="T5"/>
                </a:cxn>
                <a:cxn ang="T13">
                  <a:pos x="T6" y="T7"/>
                </a:cxn>
                <a:cxn ang="T14">
                  <a:pos x="T8" y="T9"/>
                </a:cxn>
              </a:cxnLst>
              <a:rect l="T15" t="T16" r="T17" b="T18"/>
              <a:pathLst>
                <a:path w="31" h="10">
                  <a:moveTo>
                    <a:pt x="31" y="4"/>
                  </a:moveTo>
                  <a:lnTo>
                    <a:pt x="31" y="10"/>
                  </a:lnTo>
                  <a:lnTo>
                    <a:pt x="0" y="8"/>
                  </a:lnTo>
                  <a:lnTo>
                    <a:pt x="0" y="0"/>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7" name="Freeform 341">
              <a:extLst>
                <a:ext uri="{FF2B5EF4-FFF2-40B4-BE49-F238E27FC236}">
                  <a16:creationId xmlns:a16="http://schemas.microsoft.com/office/drawing/2014/main" id="{E3B65E47-94FF-4F94-EE80-73B294FC29F9}"/>
                </a:ext>
              </a:extLst>
            </p:cNvPr>
            <p:cNvSpPr>
              <a:spLocks/>
            </p:cNvSpPr>
            <p:nvPr/>
          </p:nvSpPr>
          <p:spPr bwMode="auto">
            <a:xfrm>
              <a:off x="1292" y="3059"/>
              <a:ext cx="33" cy="10"/>
            </a:xfrm>
            <a:custGeom>
              <a:avLst/>
              <a:gdLst>
                <a:gd name="T0" fmla="*/ 33 w 33"/>
                <a:gd name="T1" fmla="*/ 4 h 10"/>
                <a:gd name="T2" fmla="*/ 31 w 33"/>
                <a:gd name="T3" fmla="*/ 10 h 10"/>
                <a:gd name="T4" fmla="*/ 0 w 33"/>
                <a:gd name="T5" fmla="*/ 6 h 10"/>
                <a:gd name="T6" fmla="*/ 0 w 33"/>
                <a:gd name="T7" fmla="*/ 0 h 10"/>
                <a:gd name="T8" fmla="*/ 33 w 33"/>
                <a:gd name="T9" fmla="*/ 4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3" y="4"/>
                  </a:moveTo>
                  <a:lnTo>
                    <a:pt x="31" y="10"/>
                  </a:lnTo>
                  <a:lnTo>
                    <a:pt x="0" y="6"/>
                  </a:lnTo>
                  <a:lnTo>
                    <a:pt x="0" y="0"/>
                  </a:lnTo>
                  <a:lnTo>
                    <a:pt x="3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8" name="Freeform 342">
              <a:extLst>
                <a:ext uri="{FF2B5EF4-FFF2-40B4-BE49-F238E27FC236}">
                  <a16:creationId xmlns:a16="http://schemas.microsoft.com/office/drawing/2014/main" id="{00F004EE-FFA2-C2A1-A768-AAD7BB017419}"/>
                </a:ext>
              </a:extLst>
            </p:cNvPr>
            <p:cNvSpPr>
              <a:spLocks/>
            </p:cNvSpPr>
            <p:nvPr/>
          </p:nvSpPr>
          <p:spPr bwMode="auto">
            <a:xfrm>
              <a:off x="1342" y="3065"/>
              <a:ext cx="33" cy="10"/>
            </a:xfrm>
            <a:custGeom>
              <a:avLst/>
              <a:gdLst>
                <a:gd name="T0" fmla="*/ 33 w 33"/>
                <a:gd name="T1" fmla="*/ 2 h 10"/>
                <a:gd name="T2" fmla="*/ 33 w 33"/>
                <a:gd name="T3" fmla="*/ 10 h 10"/>
                <a:gd name="T4" fmla="*/ 0 w 33"/>
                <a:gd name="T5" fmla="*/ 6 h 10"/>
                <a:gd name="T6" fmla="*/ 2 w 33"/>
                <a:gd name="T7" fmla="*/ 0 h 10"/>
                <a:gd name="T8" fmla="*/ 33 w 33"/>
                <a:gd name="T9" fmla="*/ 2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3" y="2"/>
                  </a:moveTo>
                  <a:lnTo>
                    <a:pt x="33" y="10"/>
                  </a:lnTo>
                  <a:lnTo>
                    <a:pt x="0" y="6"/>
                  </a:lnTo>
                  <a:lnTo>
                    <a:pt x="2" y="0"/>
                  </a:lnTo>
                  <a:lnTo>
                    <a:pt x="3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39" name="Freeform 343">
              <a:extLst>
                <a:ext uri="{FF2B5EF4-FFF2-40B4-BE49-F238E27FC236}">
                  <a16:creationId xmlns:a16="http://schemas.microsoft.com/office/drawing/2014/main" id="{7582DAFA-112D-EEBE-FCF2-F06E0D5C8ABC}"/>
                </a:ext>
              </a:extLst>
            </p:cNvPr>
            <p:cNvSpPr>
              <a:spLocks/>
            </p:cNvSpPr>
            <p:nvPr/>
          </p:nvSpPr>
          <p:spPr bwMode="auto">
            <a:xfrm>
              <a:off x="1394" y="3069"/>
              <a:ext cx="31" cy="9"/>
            </a:xfrm>
            <a:custGeom>
              <a:avLst/>
              <a:gdLst>
                <a:gd name="T0" fmla="*/ 31 w 31"/>
                <a:gd name="T1" fmla="*/ 4 h 9"/>
                <a:gd name="T2" fmla="*/ 31 w 31"/>
                <a:gd name="T3" fmla="*/ 9 h 9"/>
                <a:gd name="T4" fmla="*/ 0 w 31"/>
                <a:gd name="T5" fmla="*/ 7 h 9"/>
                <a:gd name="T6" fmla="*/ 0 w 31"/>
                <a:gd name="T7" fmla="*/ 0 h 9"/>
                <a:gd name="T8" fmla="*/ 31 w 31"/>
                <a:gd name="T9" fmla="*/ 4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31" y="4"/>
                  </a:moveTo>
                  <a:lnTo>
                    <a:pt x="31" y="9"/>
                  </a:lnTo>
                  <a:lnTo>
                    <a:pt x="0" y="7"/>
                  </a:lnTo>
                  <a:lnTo>
                    <a:pt x="0" y="0"/>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0" name="Freeform 344">
              <a:extLst>
                <a:ext uri="{FF2B5EF4-FFF2-40B4-BE49-F238E27FC236}">
                  <a16:creationId xmlns:a16="http://schemas.microsoft.com/office/drawing/2014/main" id="{D1E9AEF7-347B-3597-CADC-DE6CF39C75B2}"/>
                </a:ext>
              </a:extLst>
            </p:cNvPr>
            <p:cNvSpPr>
              <a:spLocks/>
            </p:cNvSpPr>
            <p:nvPr/>
          </p:nvSpPr>
          <p:spPr bwMode="auto">
            <a:xfrm>
              <a:off x="1444" y="3075"/>
              <a:ext cx="32" cy="9"/>
            </a:xfrm>
            <a:custGeom>
              <a:avLst/>
              <a:gdLst>
                <a:gd name="T0" fmla="*/ 32 w 32"/>
                <a:gd name="T1" fmla="*/ 3 h 9"/>
                <a:gd name="T2" fmla="*/ 31 w 32"/>
                <a:gd name="T3" fmla="*/ 9 h 9"/>
                <a:gd name="T4" fmla="*/ 0 w 32"/>
                <a:gd name="T5" fmla="*/ 5 h 9"/>
                <a:gd name="T6" fmla="*/ 0 w 32"/>
                <a:gd name="T7" fmla="*/ 0 h 9"/>
                <a:gd name="T8" fmla="*/ 32 w 32"/>
                <a:gd name="T9" fmla="*/ 3 h 9"/>
                <a:gd name="T10" fmla="*/ 0 60000 65536"/>
                <a:gd name="T11" fmla="*/ 0 60000 65536"/>
                <a:gd name="T12" fmla="*/ 0 60000 65536"/>
                <a:gd name="T13" fmla="*/ 0 60000 65536"/>
                <a:gd name="T14" fmla="*/ 0 60000 65536"/>
                <a:gd name="T15" fmla="*/ 0 w 32"/>
                <a:gd name="T16" fmla="*/ 0 h 9"/>
                <a:gd name="T17" fmla="*/ 32 w 32"/>
                <a:gd name="T18" fmla="*/ 9 h 9"/>
              </a:gdLst>
              <a:ahLst/>
              <a:cxnLst>
                <a:cxn ang="T10">
                  <a:pos x="T0" y="T1"/>
                </a:cxn>
                <a:cxn ang="T11">
                  <a:pos x="T2" y="T3"/>
                </a:cxn>
                <a:cxn ang="T12">
                  <a:pos x="T4" y="T5"/>
                </a:cxn>
                <a:cxn ang="T13">
                  <a:pos x="T6" y="T7"/>
                </a:cxn>
                <a:cxn ang="T14">
                  <a:pos x="T8" y="T9"/>
                </a:cxn>
              </a:cxnLst>
              <a:rect l="T15" t="T16" r="T17" b="T18"/>
              <a:pathLst>
                <a:path w="32" h="9">
                  <a:moveTo>
                    <a:pt x="32" y="3"/>
                  </a:moveTo>
                  <a:lnTo>
                    <a:pt x="31" y="9"/>
                  </a:lnTo>
                  <a:lnTo>
                    <a:pt x="0" y="5"/>
                  </a:lnTo>
                  <a:lnTo>
                    <a:pt x="0" y="0"/>
                  </a:lnTo>
                  <a:lnTo>
                    <a:pt x="32"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1" name="Freeform 345">
              <a:extLst>
                <a:ext uri="{FF2B5EF4-FFF2-40B4-BE49-F238E27FC236}">
                  <a16:creationId xmlns:a16="http://schemas.microsoft.com/office/drawing/2014/main" id="{1FEA5AA7-A4E3-E907-4C24-863F60F5D22E}"/>
                </a:ext>
              </a:extLst>
            </p:cNvPr>
            <p:cNvSpPr>
              <a:spLocks/>
            </p:cNvSpPr>
            <p:nvPr/>
          </p:nvSpPr>
          <p:spPr bwMode="auto">
            <a:xfrm>
              <a:off x="1494" y="3080"/>
              <a:ext cx="32" cy="8"/>
            </a:xfrm>
            <a:custGeom>
              <a:avLst/>
              <a:gdLst>
                <a:gd name="T0" fmla="*/ 32 w 32"/>
                <a:gd name="T1" fmla="*/ 2 h 8"/>
                <a:gd name="T2" fmla="*/ 32 w 32"/>
                <a:gd name="T3" fmla="*/ 8 h 8"/>
                <a:gd name="T4" fmla="*/ 0 w 32"/>
                <a:gd name="T5" fmla="*/ 6 h 8"/>
                <a:gd name="T6" fmla="*/ 2 w 32"/>
                <a:gd name="T7" fmla="*/ 0 h 8"/>
                <a:gd name="T8" fmla="*/ 32 w 32"/>
                <a:gd name="T9" fmla="*/ 2 h 8"/>
                <a:gd name="T10" fmla="*/ 0 60000 65536"/>
                <a:gd name="T11" fmla="*/ 0 60000 65536"/>
                <a:gd name="T12" fmla="*/ 0 60000 65536"/>
                <a:gd name="T13" fmla="*/ 0 60000 65536"/>
                <a:gd name="T14" fmla="*/ 0 60000 65536"/>
                <a:gd name="T15" fmla="*/ 0 w 32"/>
                <a:gd name="T16" fmla="*/ 0 h 8"/>
                <a:gd name="T17" fmla="*/ 32 w 32"/>
                <a:gd name="T18" fmla="*/ 8 h 8"/>
              </a:gdLst>
              <a:ahLst/>
              <a:cxnLst>
                <a:cxn ang="T10">
                  <a:pos x="T0" y="T1"/>
                </a:cxn>
                <a:cxn ang="T11">
                  <a:pos x="T2" y="T3"/>
                </a:cxn>
                <a:cxn ang="T12">
                  <a:pos x="T4" y="T5"/>
                </a:cxn>
                <a:cxn ang="T13">
                  <a:pos x="T6" y="T7"/>
                </a:cxn>
                <a:cxn ang="T14">
                  <a:pos x="T8" y="T9"/>
                </a:cxn>
              </a:cxnLst>
              <a:rect l="T15" t="T16" r="T17" b="T18"/>
              <a:pathLst>
                <a:path w="32" h="8">
                  <a:moveTo>
                    <a:pt x="32" y="2"/>
                  </a:moveTo>
                  <a:lnTo>
                    <a:pt x="32" y="8"/>
                  </a:lnTo>
                  <a:lnTo>
                    <a:pt x="0" y="6"/>
                  </a:lnTo>
                  <a:lnTo>
                    <a:pt x="2" y="0"/>
                  </a:lnTo>
                  <a:lnTo>
                    <a:pt x="3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2" name="Freeform 346">
              <a:extLst>
                <a:ext uri="{FF2B5EF4-FFF2-40B4-BE49-F238E27FC236}">
                  <a16:creationId xmlns:a16="http://schemas.microsoft.com/office/drawing/2014/main" id="{2159975D-CCBA-F2F6-9131-1FB16C29FA50}"/>
                </a:ext>
              </a:extLst>
            </p:cNvPr>
            <p:cNvSpPr>
              <a:spLocks/>
            </p:cNvSpPr>
            <p:nvPr/>
          </p:nvSpPr>
          <p:spPr bwMode="auto">
            <a:xfrm>
              <a:off x="1545" y="3084"/>
              <a:ext cx="31" cy="10"/>
            </a:xfrm>
            <a:custGeom>
              <a:avLst/>
              <a:gdLst>
                <a:gd name="T0" fmla="*/ 31 w 31"/>
                <a:gd name="T1" fmla="*/ 4 h 10"/>
                <a:gd name="T2" fmla="*/ 31 w 31"/>
                <a:gd name="T3" fmla="*/ 10 h 10"/>
                <a:gd name="T4" fmla="*/ 0 w 31"/>
                <a:gd name="T5" fmla="*/ 6 h 10"/>
                <a:gd name="T6" fmla="*/ 0 w 31"/>
                <a:gd name="T7" fmla="*/ 0 h 10"/>
                <a:gd name="T8" fmla="*/ 31 w 31"/>
                <a:gd name="T9" fmla="*/ 4 h 10"/>
                <a:gd name="T10" fmla="*/ 0 60000 65536"/>
                <a:gd name="T11" fmla="*/ 0 60000 65536"/>
                <a:gd name="T12" fmla="*/ 0 60000 65536"/>
                <a:gd name="T13" fmla="*/ 0 60000 65536"/>
                <a:gd name="T14" fmla="*/ 0 60000 65536"/>
                <a:gd name="T15" fmla="*/ 0 w 31"/>
                <a:gd name="T16" fmla="*/ 0 h 10"/>
                <a:gd name="T17" fmla="*/ 31 w 31"/>
                <a:gd name="T18" fmla="*/ 10 h 10"/>
              </a:gdLst>
              <a:ahLst/>
              <a:cxnLst>
                <a:cxn ang="T10">
                  <a:pos x="T0" y="T1"/>
                </a:cxn>
                <a:cxn ang="T11">
                  <a:pos x="T2" y="T3"/>
                </a:cxn>
                <a:cxn ang="T12">
                  <a:pos x="T4" y="T5"/>
                </a:cxn>
                <a:cxn ang="T13">
                  <a:pos x="T6" y="T7"/>
                </a:cxn>
                <a:cxn ang="T14">
                  <a:pos x="T8" y="T9"/>
                </a:cxn>
              </a:cxnLst>
              <a:rect l="T15" t="T16" r="T17" b="T18"/>
              <a:pathLst>
                <a:path w="31" h="10">
                  <a:moveTo>
                    <a:pt x="31" y="4"/>
                  </a:moveTo>
                  <a:lnTo>
                    <a:pt x="31" y="10"/>
                  </a:lnTo>
                  <a:lnTo>
                    <a:pt x="0" y="6"/>
                  </a:lnTo>
                  <a:lnTo>
                    <a:pt x="0" y="0"/>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3" name="Freeform 347">
              <a:extLst>
                <a:ext uri="{FF2B5EF4-FFF2-40B4-BE49-F238E27FC236}">
                  <a16:creationId xmlns:a16="http://schemas.microsoft.com/office/drawing/2014/main" id="{CB08EF19-95F5-A311-C70F-991B4F6EDB1C}"/>
                </a:ext>
              </a:extLst>
            </p:cNvPr>
            <p:cNvSpPr>
              <a:spLocks/>
            </p:cNvSpPr>
            <p:nvPr/>
          </p:nvSpPr>
          <p:spPr bwMode="auto">
            <a:xfrm>
              <a:off x="1595" y="3090"/>
              <a:ext cx="33" cy="9"/>
            </a:xfrm>
            <a:custGeom>
              <a:avLst/>
              <a:gdLst>
                <a:gd name="T0" fmla="*/ 33 w 33"/>
                <a:gd name="T1" fmla="*/ 2 h 9"/>
                <a:gd name="T2" fmla="*/ 31 w 33"/>
                <a:gd name="T3" fmla="*/ 9 h 9"/>
                <a:gd name="T4" fmla="*/ 0 w 33"/>
                <a:gd name="T5" fmla="*/ 6 h 9"/>
                <a:gd name="T6" fmla="*/ 0 w 33"/>
                <a:gd name="T7" fmla="*/ 0 h 9"/>
                <a:gd name="T8" fmla="*/ 33 w 33"/>
                <a:gd name="T9" fmla="*/ 2 h 9"/>
                <a:gd name="T10" fmla="*/ 0 60000 65536"/>
                <a:gd name="T11" fmla="*/ 0 60000 65536"/>
                <a:gd name="T12" fmla="*/ 0 60000 65536"/>
                <a:gd name="T13" fmla="*/ 0 60000 65536"/>
                <a:gd name="T14" fmla="*/ 0 60000 65536"/>
                <a:gd name="T15" fmla="*/ 0 w 33"/>
                <a:gd name="T16" fmla="*/ 0 h 9"/>
                <a:gd name="T17" fmla="*/ 33 w 33"/>
                <a:gd name="T18" fmla="*/ 9 h 9"/>
              </a:gdLst>
              <a:ahLst/>
              <a:cxnLst>
                <a:cxn ang="T10">
                  <a:pos x="T0" y="T1"/>
                </a:cxn>
                <a:cxn ang="T11">
                  <a:pos x="T2" y="T3"/>
                </a:cxn>
                <a:cxn ang="T12">
                  <a:pos x="T4" y="T5"/>
                </a:cxn>
                <a:cxn ang="T13">
                  <a:pos x="T6" y="T7"/>
                </a:cxn>
                <a:cxn ang="T14">
                  <a:pos x="T8" y="T9"/>
                </a:cxn>
              </a:cxnLst>
              <a:rect l="T15" t="T16" r="T17" b="T18"/>
              <a:pathLst>
                <a:path w="33" h="9">
                  <a:moveTo>
                    <a:pt x="33" y="2"/>
                  </a:moveTo>
                  <a:lnTo>
                    <a:pt x="31" y="9"/>
                  </a:lnTo>
                  <a:lnTo>
                    <a:pt x="0" y="6"/>
                  </a:lnTo>
                  <a:lnTo>
                    <a:pt x="0" y="0"/>
                  </a:lnTo>
                  <a:lnTo>
                    <a:pt x="3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4" name="Freeform 348">
              <a:extLst>
                <a:ext uri="{FF2B5EF4-FFF2-40B4-BE49-F238E27FC236}">
                  <a16:creationId xmlns:a16="http://schemas.microsoft.com/office/drawing/2014/main" id="{CD069F03-D664-555C-9059-1E673F079E86}"/>
                </a:ext>
              </a:extLst>
            </p:cNvPr>
            <p:cNvSpPr>
              <a:spLocks/>
            </p:cNvSpPr>
            <p:nvPr/>
          </p:nvSpPr>
          <p:spPr bwMode="auto">
            <a:xfrm>
              <a:off x="1645" y="3094"/>
              <a:ext cx="33" cy="9"/>
            </a:xfrm>
            <a:custGeom>
              <a:avLst/>
              <a:gdLst>
                <a:gd name="T0" fmla="*/ 33 w 33"/>
                <a:gd name="T1" fmla="*/ 4 h 9"/>
                <a:gd name="T2" fmla="*/ 33 w 33"/>
                <a:gd name="T3" fmla="*/ 9 h 9"/>
                <a:gd name="T4" fmla="*/ 0 w 33"/>
                <a:gd name="T5" fmla="*/ 7 h 9"/>
                <a:gd name="T6" fmla="*/ 2 w 33"/>
                <a:gd name="T7" fmla="*/ 0 h 9"/>
                <a:gd name="T8" fmla="*/ 33 w 33"/>
                <a:gd name="T9" fmla="*/ 4 h 9"/>
                <a:gd name="T10" fmla="*/ 0 60000 65536"/>
                <a:gd name="T11" fmla="*/ 0 60000 65536"/>
                <a:gd name="T12" fmla="*/ 0 60000 65536"/>
                <a:gd name="T13" fmla="*/ 0 60000 65536"/>
                <a:gd name="T14" fmla="*/ 0 60000 65536"/>
                <a:gd name="T15" fmla="*/ 0 w 33"/>
                <a:gd name="T16" fmla="*/ 0 h 9"/>
                <a:gd name="T17" fmla="*/ 33 w 33"/>
                <a:gd name="T18" fmla="*/ 9 h 9"/>
              </a:gdLst>
              <a:ahLst/>
              <a:cxnLst>
                <a:cxn ang="T10">
                  <a:pos x="T0" y="T1"/>
                </a:cxn>
                <a:cxn ang="T11">
                  <a:pos x="T2" y="T3"/>
                </a:cxn>
                <a:cxn ang="T12">
                  <a:pos x="T4" y="T5"/>
                </a:cxn>
                <a:cxn ang="T13">
                  <a:pos x="T6" y="T7"/>
                </a:cxn>
                <a:cxn ang="T14">
                  <a:pos x="T8" y="T9"/>
                </a:cxn>
              </a:cxnLst>
              <a:rect l="T15" t="T16" r="T17" b="T18"/>
              <a:pathLst>
                <a:path w="33" h="9">
                  <a:moveTo>
                    <a:pt x="33" y="4"/>
                  </a:moveTo>
                  <a:lnTo>
                    <a:pt x="33" y="9"/>
                  </a:lnTo>
                  <a:lnTo>
                    <a:pt x="0" y="7"/>
                  </a:lnTo>
                  <a:lnTo>
                    <a:pt x="2" y="0"/>
                  </a:lnTo>
                  <a:lnTo>
                    <a:pt x="3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5" name="Freeform 349">
              <a:extLst>
                <a:ext uri="{FF2B5EF4-FFF2-40B4-BE49-F238E27FC236}">
                  <a16:creationId xmlns:a16="http://schemas.microsoft.com/office/drawing/2014/main" id="{02633F88-4E2F-CC58-5AF2-FB17C066D577}"/>
                </a:ext>
              </a:extLst>
            </p:cNvPr>
            <p:cNvSpPr>
              <a:spLocks/>
            </p:cNvSpPr>
            <p:nvPr/>
          </p:nvSpPr>
          <p:spPr bwMode="auto">
            <a:xfrm>
              <a:off x="1697" y="3099"/>
              <a:ext cx="31" cy="10"/>
            </a:xfrm>
            <a:custGeom>
              <a:avLst/>
              <a:gdLst>
                <a:gd name="T0" fmla="*/ 31 w 31"/>
                <a:gd name="T1" fmla="*/ 4 h 10"/>
                <a:gd name="T2" fmla="*/ 31 w 31"/>
                <a:gd name="T3" fmla="*/ 10 h 10"/>
                <a:gd name="T4" fmla="*/ 0 w 31"/>
                <a:gd name="T5" fmla="*/ 6 h 10"/>
                <a:gd name="T6" fmla="*/ 0 w 31"/>
                <a:gd name="T7" fmla="*/ 0 h 10"/>
                <a:gd name="T8" fmla="*/ 31 w 31"/>
                <a:gd name="T9" fmla="*/ 4 h 10"/>
                <a:gd name="T10" fmla="*/ 0 60000 65536"/>
                <a:gd name="T11" fmla="*/ 0 60000 65536"/>
                <a:gd name="T12" fmla="*/ 0 60000 65536"/>
                <a:gd name="T13" fmla="*/ 0 60000 65536"/>
                <a:gd name="T14" fmla="*/ 0 60000 65536"/>
                <a:gd name="T15" fmla="*/ 0 w 31"/>
                <a:gd name="T16" fmla="*/ 0 h 10"/>
                <a:gd name="T17" fmla="*/ 31 w 31"/>
                <a:gd name="T18" fmla="*/ 10 h 10"/>
              </a:gdLst>
              <a:ahLst/>
              <a:cxnLst>
                <a:cxn ang="T10">
                  <a:pos x="T0" y="T1"/>
                </a:cxn>
                <a:cxn ang="T11">
                  <a:pos x="T2" y="T3"/>
                </a:cxn>
                <a:cxn ang="T12">
                  <a:pos x="T4" y="T5"/>
                </a:cxn>
                <a:cxn ang="T13">
                  <a:pos x="T6" y="T7"/>
                </a:cxn>
                <a:cxn ang="T14">
                  <a:pos x="T8" y="T9"/>
                </a:cxn>
              </a:cxnLst>
              <a:rect l="T15" t="T16" r="T17" b="T18"/>
              <a:pathLst>
                <a:path w="31" h="10">
                  <a:moveTo>
                    <a:pt x="31" y="4"/>
                  </a:moveTo>
                  <a:lnTo>
                    <a:pt x="31" y="10"/>
                  </a:lnTo>
                  <a:lnTo>
                    <a:pt x="0" y="6"/>
                  </a:lnTo>
                  <a:lnTo>
                    <a:pt x="0" y="0"/>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6" name="Freeform 350">
              <a:extLst>
                <a:ext uri="{FF2B5EF4-FFF2-40B4-BE49-F238E27FC236}">
                  <a16:creationId xmlns:a16="http://schemas.microsoft.com/office/drawing/2014/main" id="{30056840-17AE-B6FD-7C5A-2273863D8398}"/>
                </a:ext>
              </a:extLst>
            </p:cNvPr>
            <p:cNvSpPr>
              <a:spLocks/>
            </p:cNvSpPr>
            <p:nvPr/>
          </p:nvSpPr>
          <p:spPr bwMode="auto">
            <a:xfrm>
              <a:off x="1747" y="3105"/>
              <a:ext cx="33" cy="10"/>
            </a:xfrm>
            <a:custGeom>
              <a:avLst/>
              <a:gdLst>
                <a:gd name="T0" fmla="*/ 33 w 33"/>
                <a:gd name="T1" fmla="*/ 2 h 10"/>
                <a:gd name="T2" fmla="*/ 31 w 33"/>
                <a:gd name="T3" fmla="*/ 10 h 10"/>
                <a:gd name="T4" fmla="*/ 0 w 33"/>
                <a:gd name="T5" fmla="*/ 6 h 10"/>
                <a:gd name="T6" fmla="*/ 0 w 33"/>
                <a:gd name="T7" fmla="*/ 0 h 10"/>
                <a:gd name="T8" fmla="*/ 33 w 33"/>
                <a:gd name="T9" fmla="*/ 2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3" y="2"/>
                  </a:moveTo>
                  <a:lnTo>
                    <a:pt x="31" y="10"/>
                  </a:lnTo>
                  <a:lnTo>
                    <a:pt x="0" y="6"/>
                  </a:lnTo>
                  <a:lnTo>
                    <a:pt x="0" y="0"/>
                  </a:lnTo>
                  <a:lnTo>
                    <a:pt x="3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7" name="Freeform 351">
              <a:extLst>
                <a:ext uri="{FF2B5EF4-FFF2-40B4-BE49-F238E27FC236}">
                  <a16:creationId xmlns:a16="http://schemas.microsoft.com/office/drawing/2014/main" id="{C8EFD75D-F09F-CA14-0BEA-595330452362}"/>
                </a:ext>
              </a:extLst>
            </p:cNvPr>
            <p:cNvSpPr>
              <a:spLocks/>
            </p:cNvSpPr>
            <p:nvPr/>
          </p:nvSpPr>
          <p:spPr bwMode="auto">
            <a:xfrm>
              <a:off x="1797" y="3109"/>
              <a:ext cx="32" cy="10"/>
            </a:xfrm>
            <a:custGeom>
              <a:avLst/>
              <a:gdLst>
                <a:gd name="T0" fmla="*/ 32 w 32"/>
                <a:gd name="T1" fmla="*/ 4 h 10"/>
                <a:gd name="T2" fmla="*/ 32 w 32"/>
                <a:gd name="T3" fmla="*/ 10 h 10"/>
                <a:gd name="T4" fmla="*/ 0 w 32"/>
                <a:gd name="T5" fmla="*/ 8 h 10"/>
                <a:gd name="T6" fmla="*/ 2 w 32"/>
                <a:gd name="T7" fmla="*/ 0 h 10"/>
                <a:gd name="T8" fmla="*/ 32 w 32"/>
                <a:gd name="T9" fmla="*/ 4 h 10"/>
                <a:gd name="T10" fmla="*/ 0 60000 65536"/>
                <a:gd name="T11" fmla="*/ 0 60000 65536"/>
                <a:gd name="T12" fmla="*/ 0 60000 65536"/>
                <a:gd name="T13" fmla="*/ 0 60000 65536"/>
                <a:gd name="T14" fmla="*/ 0 60000 65536"/>
                <a:gd name="T15" fmla="*/ 0 w 32"/>
                <a:gd name="T16" fmla="*/ 0 h 10"/>
                <a:gd name="T17" fmla="*/ 32 w 32"/>
                <a:gd name="T18" fmla="*/ 10 h 10"/>
              </a:gdLst>
              <a:ahLst/>
              <a:cxnLst>
                <a:cxn ang="T10">
                  <a:pos x="T0" y="T1"/>
                </a:cxn>
                <a:cxn ang="T11">
                  <a:pos x="T2" y="T3"/>
                </a:cxn>
                <a:cxn ang="T12">
                  <a:pos x="T4" y="T5"/>
                </a:cxn>
                <a:cxn ang="T13">
                  <a:pos x="T6" y="T7"/>
                </a:cxn>
                <a:cxn ang="T14">
                  <a:pos x="T8" y="T9"/>
                </a:cxn>
              </a:cxnLst>
              <a:rect l="T15" t="T16" r="T17" b="T18"/>
              <a:pathLst>
                <a:path w="32" h="10">
                  <a:moveTo>
                    <a:pt x="32" y="4"/>
                  </a:moveTo>
                  <a:lnTo>
                    <a:pt x="32" y="10"/>
                  </a:lnTo>
                  <a:lnTo>
                    <a:pt x="0" y="8"/>
                  </a:lnTo>
                  <a:lnTo>
                    <a:pt x="2" y="0"/>
                  </a:lnTo>
                  <a:lnTo>
                    <a:pt x="32"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8" name="Freeform 352">
              <a:extLst>
                <a:ext uri="{FF2B5EF4-FFF2-40B4-BE49-F238E27FC236}">
                  <a16:creationId xmlns:a16="http://schemas.microsoft.com/office/drawing/2014/main" id="{3F80DCCB-4CA8-8A92-13F5-B94C0AC9835B}"/>
                </a:ext>
              </a:extLst>
            </p:cNvPr>
            <p:cNvSpPr>
              <a:spLocks/>
            </p:cNvSpPr>
            <p:nvPr/>
          </p:nvSpPr>
          <p:spPr bwMode="auto">
            <a:xfrm>
              <a:off x="1849" y="3115"/>
              <a:ext cx="30" cy="9"/>
            </a:xfrm>
            <a:custGeom>
              <a:avLst/>
              <a:gdLst>
                <a:gd name="T0" fmla="*/ 30 w 30"/>
                <a:gd name="T1" fmla="*/ 4 h 9"/>
                <a:gd name="T2" fmla="*/ 30 w 30"/>
                <a:gd name="T3" fmla="*/ 9 h 9"/>
                <a:gd name="T4" fmla="*/ 0 w 30"/>
                <a:gd name="T5" fmla="*/ 6 h 9"/>
                <a:gd name="T6" fmla="*/ 0 w 30"/>
                <a:gd name="T7" fmla="*/ 0 h 9"/>
                <a:gd name="T8" fmla="*/ 30 w 30"/>
                <a:gd name="T9" fmla="*/ 4 h 9"/>
                <a:gd name="T10" fmla="*/ 0 60000 65536"/>
                <a:gd name="T11" fmla="*/ 0 60000 65536"/>
                <a:gd name="T12" fmla="*/ 0 60000 65536"/>
                <a:gd name="T13" fmla="*/ 0 60000 65536"/>
                <a:gd name="T14" fmla="*/ 0 60000 65536"/>
                <a:gd name="T15" fmla="*/ 0 w 30"/>
                <a:gd name="T16" fmla="*/ 0 h 9"/>
                <a:gd name="T17" fmla="*/ 30 w 30"/>
                <a:gd name="T18" fmla="*/ 9 h 9"/>
              </a:gdLst>
              <a:ahLst/>
              <a:cxnLst>
                <a:cxn ang="T10">
                  <a:pos x="T0" y="T1"/>
                </a:cxn>
                <a:cxn ang="T11">
                  <a:pos x="T2" y="T3"/>
                </a:cxn>
                <a:cxn ang="T12">
                  <a:pos x="T4" y="T5"/>
                </a:cxn>
                <a:cxn ang="T13">
                  <a:pos x="T6" y="T7"/>
                </a:cxn>
                <a:cxn ang="T14">
                  <a:pos x="T8" y="T9"/>
                </a:cxn>
              </a:cxnLst>
              <a:rect l="T15" t="T16" r="T17" b="T18"/>
              <a:pathLst>
                <a:path w="30" h="9">
                  <a:moveTo>
                    <a:pt x="30" y="4"/>
                  </a:moveTo>
                  <a:lnTo>
                    <a:pt x="30" y="9"/>
                  </a:lnTo>
                  <a:lnTo>
                    <a:pt x="0" y="6"/>
                  </a:lnTo>
                  <a:lnTo>
                    <a:pt x="0" y="0"/>
                  </a:lnTo>
                  <a:lnTo>
                    <a:pt x="3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49" name="Freeform 353">
              <a:extLst>
                <a:ext uri="{FF2B5EF4-FFF2-40B4-BE49-F238E27FC236}">
                  <a16:creationId xmlns:a16="http://schemas.microsoft.com/office/drawing/2014/main" id="{F9E5F44D-312F-123A-3CF9-D352EB63B39A}"/>
                </a:ext>
              </a:extLst>
            </p:cNvPr>
            <p:cNvSpPr>
              <a:spLocks/>
            </p:cNvSpPr>
            <p:nvPr/>
          </p:nvSpPr>
          <p:spPr bwMode="auto">
            <a:xfrm>
              <a:off x="1898" y="3121"/>
              <a:ext cx="33" cy="9"/>
            </a:xfrm>
            <a:custGeom>
              <a:avLst/>
              <a:gdLst>
                <a:gd name="T0" fmla="*/ 33 w 33"/>
                <a:gd name="T1" fmla="*/ 1 h 9"/>
                <a:gd name="T2" fmla="*/ 31 w 33"/>
                <a:gd name="T3" fmla="*/ 9 h 9"/>
                <a:gd name="T4" fmla="*/ 0 w 33"/>
                <a:gd name="T5" fmla="*/ 5 h 9"/>
                <a:gd name="T6" fmla="*/ 0 w 33"/>
                <a:gd name="T7" fmla="*/ 0 h 9"/>
                <a:gd name="T8" fmla="*/ 33 w 33"/>
                <a:gd name="T9" fmla="*/ 1 h 9"/>
                <a:gd name="T10" fmla="*/ 0 60000 65536"/>
                <a:gd name="T11" fmla="*/ 0 60000 65536"/>
                <a:gd name="T12" fmla="*/ 0 60000 65536"/>
                <a:gd name="T13" fmla="*/ 0 60000 65536"/>
                <a:gd name="T14" fmla="*/ 0 60000 65536"/>
                <a:gd name="T15" fmla="*/ 0 w 33"/>
                <a:gd name="T16" fmla="*/ 0 h 9"/>
                <a:gd name="T17" fmla="*/ 33 w 33"/>
                <a:gd name="T18" fmla="*/ 9 h 9"/>
              </a:gdLst>
              <a:ahLst/>
              <a:cxnLst>
                <a:cxn ang="T10">
                  <a:pos x="T0" y="T1"/>
                </a:cxn>
                <a:cxn ang="T11">
                  <a:pos x="T2" y="T3"/>
                </a:cxn>
                <a:cxn ang="T12">
                  <a:pos x="T4" y="T5"/>
                </a:cxn>
                <a:cxn ang="T13">
                  <a:pos x="T6" y="T7"/>
                </a:cxn>
                <a:cxn ang="T14">
                  <a:pos x="T8" y="T9"/>
                </a:cxn>
              </a:cxnLst>
              <a:rect l="T15" t="T16" r="T17" b="T18"/>
              <a:pathLst>
                <a:path w="33" h="9">
                  <a:moveTo>
                    <a:pt x="33" y="1"/>
                  </a:moveTo>
                  <a:lnTo>
                    <a:pt x="31" y="9"/>
                  </a:lnTo>
                  <a:lnTo>
                    <a:pt x="0" y="5"/>
                  </a:lnTo>
                  <a:lnTo>
                    <a:pt x="0" y="0"/>
                  </a:lnTo>
                  <a:lnTo>
                    <a:pt x="33" y="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0" name="Freeform 354">
              <a:extLst>
                <a:ext uri="{FF2B5EF4-FFF2-40B4-BE49-F238E27FC236}">
                  <a16:creationId xmlns:a16="http://schemas.microsoft.com/office/drawing/2014/main" id="{26DAD53A-0FC0-D9B5-ED53-D5BCF5395D70}"/>
                </a:ext>
              </a:extLst>
            </p:cNvPr>
            <p:cNvSpPr>
              <a:spLocks/>
            </p:cNvSpPr>
            <p:nvPr/>
          </p:nvSpPr>
          <p:spPr bwMode="auto">
            <a:xfrm>
              <a:off x="1948" y="3124"/>
              <a:ext cx="33" cy="10"/>
            </a:xfrm>
            <a:custGeom>
              <a:avLst/>
              <a:gdLst>
                <a:gd name="T0" fmla="*/ 33 w 33"/>
                <a:gd name="T1" fmla="*/ 4 h 10"/>
                <a:gd name="T2" fmla="*/ 33 w 33"/>
                <a:gd name="T3" fmla="*/ 10 h 10"/>
                <a:gd name="T4" fmla="*/ 0 w 33"/>
                <a:gd name="T5" fmla="*/ 8 h 10"/>
                <a:gd name="T6" fmla="*/ 2 w 33"/>
                <a:gd name="T7" fmla="*/ 0 h 10"/>
                <a:gd name="T8" fmla="*/ 33 w 33"/>
                <a:gd name="T9" fmla="*/ 4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3" y="4"/>
                  </a:moveTo>
                  <a:lnTo>
                    <a:pt x="33" y="10"/>
                  </a:lnTo>
                  <a:lnTo>
                    <a:pt x="0" y="8"/>
                  </a:lnTo>
                  <a:lnTo>
                    <a:pt x="2" y="0"/>
                  </a:lnTo>
                  <a:lnTo>
                    <a:pt x="33"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1" name="Freeform 355">
              <a:extLst>
                <a:ext uri="{FF2B5EF4-FFF2-40B4-BE49-F238E27FC236}">
                  <a16:creationId xmlns:a16="http://schemas.microsoft.com/office/drawing/2014/main" id="{E6A5C910-7DE0-9AF4-6CC7-CFC86FF3145F}"/>
                </a:ext>
              </a:extLst>
            </p:cNvPr>
            <p:cNvSpPr>
              <a:spLocks/>
            </p:cNvSpPr>
            <p:nvPr/>
          </p:nvSpPr>
          <p:spPr bwMode="auto">
            <a:xfrm>
              <a:off x="2000" y="3130"/>
              <a:ext cx="31" cy="10"/>
            </a:xfrm>
            <a:custGeom>
              <a:avLst/>
              <a:gdLst>
                <a:gd name="T0" fmla="*/ 31 w 31"/>
                <a:gd name="T1" fmla="*/ 4 h 10"/>
                <a:gd name="T2" fmla="*/ 31 w 31"/>
                <a:gd name="T3" fmla="*/ 10 h 10"/>
                <a:gd name="T4" fmla="*/ 0 w 31"/>
                <a:gd name="T5" fmla="*/ 6 h 10"/>
                <a:gd name="T6" fmla="*/ 0 w 31"/>
                <a:gd name="T7" fmla="*/ 0 h 10"/>
                <a:gd name="T8" fmla="*/ 31 w 31"/>
                <a:gd name="T9" fmla="*/ 4 h 10"/>
                <a:gd name="T10" fmla="*/ 0 60000 65536"/>
                <a:gd name="T11" fmla="*/ 0 60000 65536"/>
                <a:gd name="T12" fmla="*/ 0 60000 65536"/>
                <a:gd name="T13" fmla="*/ 0 60000 65536"/>
                <a:gd name="T14" fmla="*/ 0 60000 65536"/>
                <a:gd name="T15" fmla="*/ 0 w 31"/>
                <a:gd name="T16" fmla="*/ 0 h 10"/>
                <a:gd name="T17" fmla="*/ 31 w 31"/>
                <a:gd name="T18" fmla="*/ 10 h 10"/>
              </a:gdLst>
              <a:ahLst/>
              <a:cxnLst>
                <a:cxn ang="T10">
                  <a:pos x="T0" y="T1"/>
                </a:cxn>
                <a:cxn ang="T11">
                  <a:pos x="T2" y="T3"/>
                </a:cxn>
                <a:cxn ang="T12">
                  <a:pos x="T4" y="T5"/>
                </a:cxn>
                <a:cxn ang="T13">
                  <a:pos x="T6" y="T7"/>
                </a:cxn>
                <a:cxn ang="T14">
                  <a:pos x="T8" y="T9"/>
                </a:cxn>
              </a:cxnLst>
              <a:rect l="T15" t="T16" r="T17" b="T18"/>
              <a:pathLst>
                <a:path w="31" h="10">
                  <a:moveTo>
                    <a:pt x="31" y="4"/>
                  </a:moveTo>
                  <a:lnTo>
                    <a:pt x="31" y="10"/>
                  </a:lnTo>
                  <a:lnTo>
                    <a:pt x="0" y="6"/>
                  </a:lnTo>
                  <a:lnTo>
                    <a:pt x="0" y="0"/>
                  </a:lnTo>
                  <a:lnTo>
                    <a:pt x="3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2" name="Freeform 356">
              <a:extLst>
                <a:ext uri="{FF2B5EF4-FFF2-40B4-BE49-F238E27FC236}">
                  <a16:creationId xmlns:a16="http://schemas.microsoft.com/office/drawing/2014/main" id="{5F7CAA07-D921-77FB-BC9E-5C6FC8A3A328}"/>
                </a:ext>
              </a:extLst>
            </p:cNvPr>
            <p:cNvSpPr>
              <a:spLocks/>
            </p:cNvSpPr>
            <p:nvPr/>
          </p:nvSpPr>
          <p:spPr bwMode="auto">
            <a:xfrm>
              <a:off x="2050" y="3136"/>
              <a:ext cx="19" cy="8"/>
            </a:xfrm>
            <a:custGeom>
              <a:avLst/>
              <a:gdLst>
                <a:gd name="T0" fmla="*/ 19 w 19"/>
                <a:gd name="T1" fmla="*/ 0 h 8"/>
                <a:gd name="T2" fmla="*/ 0 w 19"/>
                <a:gd name="T3" fmla="*/ 0 h 8"/>
                <a:gd name="T4" fmla="*/ 0 w 19"/>
                <a:gd name="T5" fmla="*/ 6 h 8"/>
                <a:gd name="T6" fmla="*/ 19 w 19"/>
                <a:gd name="T7" fmla="*/ 8 h 8"/>
                <a:gd name="T8" fmla="*/ 19 w 19"/>
                <a:gd name="T9" fmla="*/ 0 h 8"/>
                <a:gd name="T10" fmla="*/ 0 60000 65536"/>
                <a:gd name="T11" fmla="*/ 0 60000 65536"/>
                <a:gd name="T12" fmla="*/ 0 60000 65536"/>
                <a:gd name="T13" fmla="*/ 0 60000 65536"/>
                <a:gd name="T14" fmla="*/ 0 60000 65536"/>
                <a:gd name="T15" fmla="*/ 0 w 19"/>
                <a:gd name="T16" fmla="*/ 0 h 8"/>
                <a:gd name="T17" fmla="*/ 19 w 19"/>
                <a:gd name="T18" fmla="*/ 8 h 8"/>
              </a:gdLst>
              <a:ahLst/>
              <a:cxnLst>
                <a:cxn ang="T10">
                  <a:pos x="T0" y="T1"/>
                </a:cxn>
                <a:cxn ang="T11">
                  <a:pos x="T2" y="T3"/>
                </a:cxn>
                <a:cxn ang="T12">
                  <a:pos x="T4" y="T5"/>
                </a:cxn>
                <a:cxn ang="T13">
                  <a:pos x="T6" y="T7"/>
                </a:cxn>
                <a:cxn ang="T14">
                  <a:pos x="T8" y="T9"/>
                </a:cxn>
              </a:cxnLst>
              <a:rect l="T15" t="T16" r="T17" b="T18"/>
              <a:pathLst>
                <a:path w="19" h="8">
                  <a:moveTo>
                    <a:pt x="19" y="0"/>
                  </a:moveTo>
                  <a:lnTo>
                    <a:pt x="0" y="0"/>
                  </a:lnTo>
                  <a:lnTo>
                    <a:pt x="0" y="6"/>
                  </a:lnTo>
                  <a:lnTo>
                    <a:pt x="19" y="8"/>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53" name="Rectangle 357">
              <a:extLst>
                <a:ext uri="{FF2B5EF4-FFF2-40B4-BE49-F238E27FC236}">
                  <a16:creationId xmlns:a16="http://schemas.microsoft.com/office/drawing/2014/main" id="{58DCC625-87CD-FB4B-98D5-5C2A0C2E3188}"/>
                </a:ext>
              </a:extLst>
            </p:cNvPr>
            <p:cNvSpPr>
              <a:spLocks noChangeArrowheads="1"/>
            </p:cNvSpPr>
            <p:nvPr/>
          </p:nvSpPr>
          <p:spPr bwMode="auto">
            <a:xfrm>
              <a:off x="1093" y="2643"/>
              <a:ext cx="9" cy="40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54" name="Rectangle 358">
              <a:extLst>
                <a:ext uri="{FF2B5EF4-FFF2-40B4-BE49-F238E27FC236}">
                  <a16:creationId xmlns:a16="http://schemas.microsoft.com/office/drawing/2014/main" id="{3F786234-D44C-462A-1FBA-F6E6E1DA384D}"/>
                </a:ext>
              </a:extLst>
            </p:cNvPr>
            <p:cNvSpPr>
              <a:spLocks noChangeArrowheads="1"/>
            </p:cNvSpPr>
            <p:nvPr/>
          </p:nvSpPr>
          <p:spPr bwMode="auto">
            <a:xfrm>
              <a:off x="1093" y="3238"/>
              <a:ext cx="9" cy="40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55" name="Rectangle 359">
              <a:extLst>
                <a:ext uri="{FF2B5EF4-FFF2-40B4-BE49-F238E27FC236}">
                  <a16:creationId xmlns:a16="http://schemas.microsoft.com/office/drawing/2014/main" id="{83AFB271-82F9-B4D1-76E3-A47472472C1D}"/>
                </a:ext>
              </a:extLst>
            </p:cNvPr>
            <p:cNvSpPr>
              <a:spLocks noChangeArrowheads="1"/>
            </p:cNvSpPr>
            <p:nvPr/>
          </p:nvSpPr>
          <p:spPr bwMode="auto">
            <a:xfrm>
              <a:off x="418" y="3140"/>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56" name="Rectangle 360">
              <a:extLst>
                <a:ext uri="{FF2B5EF4-FFF2-40B4-BE49-F238E27FC236}">
                  <a16:creationId xmlns:a16="http://schemas.microsoft.com/office/drawing/2014/main" id="{D5541C9D-736E-5096-97B9-23DCBEA489B0}"/>
                </a:ext>
              </a:extLst>
            </p:cNvPr>
            <p:cNvSpPr>
              <a:spLocks noChangeArrowheads="1"/>
            </p:cNvSpPr>
            <p:nvPr/>
          </p:nvSpPr>
          <p:spPr bwMode="auto">
            <a:xfrm>
              <a:off x="527"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57" name="Rectangle 361">
              <a:extLst>
                <a:ext uri="{FF2B5EF4-FFF2-40B4-BE49-F238E27FC236}">
                  <a16:creationId xmlns:a16="http://schemas.microsoft.com/office/drawing/2014/main" id="{9EE654E2-53B0-7D38-CBBF-3E2462FD3638}"/>
                </a:ext>
              </a:extLst>
            </p:cNvPr>
            <p:cNvSpPr>
              <a:spLocks noChangeArrowheads="1"/>
            </p:cNvSpPr>
            <p:nvPr/>
          </p:nvSpPr>
          <p:spPr bwMode="auto">
            <a:xfrm>
              <a:off x="558"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58" name="Rectangle 362">
              <a:extLst>
                <a:ext uri="{FF2B5EF4-FFF2-40B4-BE49-F238E27FC236}">
                  <a16:creationId xmlns:a16="http://schemas.microsoft.com/office/drawing/2014/main" id="{B83EF93E-A487-6114-9F6D-3A5523BF6E5C}"/>
                </a:ext>
              </a:extLst>
            </p:cNvPr>
            <p:cNvSpPr>
              <a:spLocks noChangeArrowheads="1"/>
            </p:cNvSpPr>
            <p:nvPr/>
          </p:nvSpPr>
          <p:spPr bwMode="auto">
            <a:xfrm>
              <a:off x="667" y="3140"/>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59" name="Rectangle 363">
              <a:extLst>
                <a:ext uri="{FF2B5EF4-FFF2-40B4-BE49-F238E27FC236}">
                  <a16:creationId xmlns:a16="http://schemas.microsoft.com/office/drawing/2014/main" id="{957A2C6A-3D2E-B990-DA0F-24536FD4DC10}"/>
                </a:ext>
              </a:extLst>
            </p:cNvPr>
            <p:cNvSpPr>
              <a:spLocks noChangeArrowheads="1"/>
            </p:cNvSpPr>
            <p:nvPr/>
          </p:nvSpPr>
          <p:spPr bwMode="auto">
            <a:xfrm>
              <a:off x="698"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0" name="Rectangle 364">
              <a:extLst>
                <a:ext uri="{FF2B5EF4-FFF2-40B4-BE49-F238E27FC236}">
                  <a16:creationId xmlns:a16="http://schemas.microsoft.com/office/drawing/2014/main" id="{C0326234-C59A-E71D-0A54-42FEE08CC130}"/>
                </a:ext>
              </a:extLst>
            </p:cNvPr>
            <p:cNvSpPr>
              <a:spLocks noChangeArrowheads="1"/>
            </p:cNvSpPr>
            <p:nvPr/>
          </p:nvSpPr>
          <p:spPr bwMode="auto">
            <a:xfrm>
              <a:off x="809"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1" name="Rectangle 365">
              <a:extLst>
                <a:ext uri="{FF2B5EF4-FFF2-40B4-BE49-F238E27FC236}">
                  <a16:creationId xmlns:a16="http://schemas.microsoft.com/office/drawing/2014/main" id="{4AA77260-9F9B-0953-9116-A66B6B7A8958}"/>
                </a:ext>
              </a:extLst>
            </p:cNvPr>
            <p:cNvSpPr>
              <a:spLocks noChangeArrowheads="1"/>
            </p:cNvSpPr>
            <p:nvPr/>
          </p:nvSpPr>
          <p:spPr bwMode="auto">
            <a:xfrm>
              <a:off x="840" y="3140"/>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2" name="Rectangle 366">
              <a:extLst>
                <a:ext uri="{FF2B5EF4-FFF2-40B4-BE49-F238E27FC236}">
                  <a16:creationId xmlns:a16="http://schemas.microsoft.com/office/drawing/2014/main" id="{0FA204E2-BFAE-9ACE-5239-37B70A4E3232}"/>
                </a:ext>
              </a:extLst>
            </p:cNvPr>
            <p:cNvSpPr>
              <a:spLocks noChangeArrowheads="1"/>
            </p:cNvSpPr>
            <p:nvPr/>
          </p:nvSpPr>
          <p:spPr bwMode="auto">
            <a:xfrm>
              <a:off x="949"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3" name="Rectangle 367">
              <a:extLst>
                <a:ext uri="{FF2B5EF4-FFF2-40B4-BE49-F238E27FC236}">
                  <a16:creationId xmlns:a16="http://schemas.microsoft.com/office/drawing/2014/main" id="{98479A59-B45C-035A-CE09-0D29D5CA12BD}"/>
                </a:ext>
              </a:extLst>
            </p:cNvPr>
            <p:cNvSpPr>
              <a:spLocks noChangeArrowheads="1"/>
            </p:cNvSpPr>
            <p:nvPr/>
          </p:nvSpPr>
          <p:spPr bwMode="auto">
            <a:xfrm>
              <a:off x="980"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4" name="Rectangle 368">
              <a:extLst>
                <a:ext uri="{FF2B5EF4-FFF2-40B4-BE49-F238E27FC236}">
                  <a16:creationId xmlns:a16="http://schemas.microsoft.com/office/drawing/2014/main" id="{0F52CE45-C927-17FF-725F-59AB404A4E44}"/>
                </a:ext>
              </a:extLst>
            </p:cNvPr>
            <p:cNvSpPr>
              <a:spLocks noChangeArrowheads="1"/>
            </p:cNvSpPr>
            <p:nvPr/>
          </p:nvSpPr>
          <p:spPr bwMode="auto">
            <a:xfrm>
              <a:off x="1091"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5" name="Rectangle 369">
              <a:extLst>
                <a:ext uri="{FF2B5EF4-FFF2-40B4-BE49-F238E27FC236}">
                  <a16:creationId xmlns:a16="http://schemas.microsoft.com/office/drawing/2014/main" id="{38F8F4C3-903F-4C55-377A-155AF1F3CB42}"/>
                </a:ext>
              </a:extLst>
            </p:cNvPr>
            <p:cNvSpPr>
              <a:spLocks noChangeArrowheads="1"/>
            </p:cNvSpPr>
            <p:nvPr/>
          </p:nvSpPr>
          <p:spPr bwMode="auto">
            <a:xfrm>
              <a:off x="1120"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6" name="Rectangle 370">
              <a:extLst>
                <a:ext uri="{FF2B5EF4-FFF2-40B4-BE49-F238E27FC236}">
                  <a16:creationId xmlns:a16="http://schemas.microsoft.com/office/drawing/2014/main" id="{7944496E-B470-76A7-A8CB-399C9F4262DA}"/>
                </a:ext>
              </a:extLst>
            </p:cNvPr>
            <p:cNvSpPr>
              <a:spLocks noChangeArrowheads="1"/>
            </p:cNvSpPr>
            <p:nvPr/>
          </p:nvSpPr>
          <p:spPr bwMode="auto">
            <a:xfrm>
              <a:off x="1231"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7" name="Rectangle 371">
              <a:extLst>
                <a:ext uri="{FF2B5EF4-FFF2-40B4-BE49-F238E27FC236}">
                  <a16:creationId xmlns:a16="http://schemas.microsoft.com/office/drawing/2014/main" id="{CFF323F3-B8D8-E2BC-A843-BAF532F8DAE0}"/>
                </a:ext>
              </a:extLst>
            </p:cNvPr>
            <p:cNvSpPr>
              <a:spLocks noChangeArrowheads="1"/>
            </p:cNvSpPr>
            <p:nvPr/>
          </p:nvSpPr>
          <p:spPr bwMode="auto">
            <a:xfrm>
              <a:off x="1262"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8" name="Rectangle 372">
              <a:extLst>
                <a:ext uri="{FF2B5EF4-FFF2-40B4-BE49-F238E27FC236}">
                  <a16:creationId xmlns:a16="http://schemas.microsoft.com/office/drawing/2014/main" id="{4BF51B72-40E5-03F6-72DD-3FFA5DD8FAEF}"/>
                </a:ext>
              </a:extLst>
            </p:cNvPr>
            <p:cNvSpPr>
              <a:spLocks noChangeArrowheads="1"/>
            </p:cNvSpPr>
            <p:nvPr/>
          </p:nvSpPr>
          <p:spPr bwMode="auto">
            <a:xfrm>
              <a:off x="1371"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69" name="Rectangle 373">
              <a:extLst>
                <a:ext uri="{FF2B5EF4-FFF2-40B4-BE49-F238E27FC236}">
                  <a16:creationId xmlns:a16="http://schemas.microsoft.com/office/drawing/2014/main" id="{07EB27D6-E111-478E-E4F3-771B37D5F908}"/>
                </a:ext>
              </a:extLst>
            </p:cNvPr>
            <p:cNvSpPr>
              <a:spLocks noChangeArrowheads="1"/>
            </p:cNvSpPr>
            <p:nvPr/>
          </p:nvSpPr>
          <p:spPr bwMode="auto">
            <a:xfrm>
              <a:off x="1402"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0" name="Rectangle 374">
              <a:extLst>
                <a:ext uri="{FF2B5EF4-FFF2-40B4-BE49-F238E27FC236}">
                  <a16:creationId xmlns:a16="http://schemas.microsoft.com/office/drawing/2014/main" id="{CEA04CD5-40E1-B4E5-23C9-E8D7D70C208D}"/>
                </a:ext>
              </a:extLst>
            </p:cNvPr>
            <p:cNvSpPr>
              <a:spLocks noChangeArrowheads="1"/>
            </p:cNvSpPr>
            <p:nvPr/>
          </p:nvSpPr>
          <p:spPr bwMode="auto">
            <a:xfrm>
              <a:off x="1513"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1" name="Rectangle 375">
              <a:extLst>
                <a:ext uri="{FF2B5EF4-FFF2-40B4-BE49-F238E27FC236}">
                  <a16:creationId xmlns:a16="http://schemas.microsoft.com/office/drawing/2014/main" id="{A267AA26-AC0F-0FC5-61BF-67A04734A38F}"/>
                </a:ext>
              </a:extLst>
            </p:cNvPr>
            <p:cNvSpPr>
              <a:spLocks noChangeArrowheads="1"/>
            </p:cNvSpPr>
            <p:nvPr/>
          </p:nvSpPr>
          <p:spPr bwMode="auto">
            <a:xfrm>
              <a:off x="1544" y="3140"/>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2" name="Rectangle 376">
              <a:extLst>
                <a:ext uri="{FF2B5EF4-FFF2-40B4-BE49-F238E27FC236}">
                  <a16:creationId xmlns:a16="http://schemas.microsoft.com/office/drawing/2014/main" id="{45B1D43A-A5F3-C124-22BD-09DE860A5874}"/>
                </a:ext>
              </a:extLst>
            </p:cNvPr>
            <p:cNvSpPr>
              <a:spLocks noChangeArrowheads="1"/>
            </p:cNvSpPr>
            <p:nvPr/>
          </p:nvSpPr>
          <p:spPr bwMode="auto">
            <a:xfrm>
              <a:off x="1653"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3" name="Rectangle 377">
              <a:extLst>
                <a:ext uri="{FF2B5EF4-FFF2-40B4-BE49-F238E27FC236}">
                  <a16:creationId xmlns:a16="http://schemas.microsoft.com/office/drawing/2014/main" id="{2882B4D7-9BDC-D77B-17E3-CDDBEFA74B57}"/>
                </a:ext>
              </a:extLst>
            </p:cNvPr>
            <p:cNvSpPr>
              <a:spLocks noChangeArrowheads="1"/>
            </p:cNvSpPr>
            <p:nvPr/>
          </p:nvSpPr>
          <p:spPr bwMode="auto">
            <a:xfrm>
              <a:off x="1684"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4" name="Rectangle 378">
              <a:extLst>
                <a:ext uri="{FF2B5EF4-FFF2-40B4-BE49-F238E27FC236}">
                  <a16:creationId xmlns:a16="http://schemas.microsoft.com/office/drawing/2014/main" id="{D82A4C1A-DFF4-0FEE-7ADA-4C8F3E9CF208}"/>
                </a:ext>
              </a:extLst>
            </p:cNvPr>
            <p:cNvSpPr>
              <a:spLocks noChangeArrowheads="1"/>
            </p:cNvSpPr>
            <p:nvPr/>
          </p:nvSpPr>
          <p:spPr bwMode="auto">
            <a:xfrm>
              <a:off x="1793" y="3140"/>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5" name="Rectangle 379">
              <a:extLst>
                <a:ext uri="{FF2B5EF4-FFF2-40B4-BE49-F238E27FC236}">
                  <a16:creationId xmlns:a16="http://schemas.microsoft.com/office/drawing/2014/main" id="{CBBADAD1-5490-0D1A-EB7B-BD00618FE2A0}"/>
                </a:ext>
              </a:extLst>
            </p:cNvPr>
            <p:cNvSpPr>
              <a:spLocks noChangeArrowheads="1"/>
            </p:cNvSpPr>
            <p:nvPr/>
          </p:nvSpPr>
          <p:spPr bwMode="auto">
            <a:xfrm>
              <a:off x="1824"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6" name="Rectangle 380">
              <a:extLst>
                <a:ext uri="{FF2B5EF4-FFF2-40B4-BE49-F238E27FC236}">
                  <a16:creationId xmlns:a16="http://schemas.microsoft.com/office/drawing/2014/main" id="{A21BFB53-99DF-D3DB-F9A7-BA9AA804CF8C}"/>
                </a:ext>
              </a:extLst>
            </p:cNvPr>
            <p:cNvSpPr>
              <a:spLocks noChangeArrowheads="1"/>
            </p:cNvSpPr>
            <p:nvPr/>
          </p:nvSpPr>
          <p:spPr bwMode="auto">
            <a:xfrm>
              <a:off x="1935"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7" name="Rectangle 381">
              <a:extLst>
                <a:ext uri="{FF2B5EF4-FFF2-40B4-BE49-F238E27FC236}">
                  <a16:creationId xmlns:a16="http://schemas.microsoft.com/office/drawing/2014/main" id="{4326F16B-502D-C311-1FDE-BAF6AE4464D9}"/>
                </a:ext>
              </a:extLst>
            </p:cNvPr>
            <p:cNvSpPr>
              <a:spLocks noChangeArrowheads="1"/>
            </p:cNvSpPr>
            <p:nvPr/>
          </p:nvSpPr>
          <p:spPr bwMode="auto">
            <a:xfrm>
              <a:off x="1966" y="3140"/>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8" name="Rectangle 382">
              <a:extLst>
                <a:ext uri="{FF2B5EF4-FFF2-40B4-BE49-F238E27FC236}">
                  <a16:creationId xmlns:a16="http://schemas.microsoft.com/office/drawing/2014/main" id="{98130BC8-2437-4427-7975-3C1D8C9906EB}"/>
                </a:ext>
              </a:extLst>
            </p:cNvPr>
            <p:cNvSpPr>
              <a:spLocks noChangeArrowheads="1"/>
            </p:cNvSpPr>
            <p:nvPr/>
          </p:nvSpPr>
          <p:spPr bwMode="auto">
            <a:xfrm>
              <a:off x="2075" y="3140"/>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79" name="Rectangle 383">
              <a:extLst>
                <a:ext uri="{FF2B5EF4-FFF2-40B4-BE49-F238E27FC236}">
                  <a16:creationId xmlns:a16="http://schemas.microsoft.com/office/drawing/2014/main" id="{7CA404D2-1544-4E9F-671B-6A2AB2BAD84C}"/>
                </a:ext>
              </a:extLst>
            </p:cNvPr>
            <p:cNvSpPr>
              <a:spLocks noChangeArrowheads="1"/>
            </p:cNvSpPr>
            <p:nvPr/>
          </p:nvSpPr>
          <p:spPr bwMode="auto">
            <a:xfrm>
              <a:off x="2106" y="3140"/>
              <a:ext cx="6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1580" name="Line 384">
              <a:extLst>
                <a:ext uri="{FF2B5EF4-FFF2-40B4-BE49-F238E27FC236}">
                  <a16:creationId xmlns:a16="http://schemas.microsoft.com/office/drawing/2014/main" id="{9B28B796-625E-55A7-6325-156C6EC65EA7}"/>
                </a:ext>
              </a:extLst>
            </p:cNvPr>
            <p:cNvSpPr>
              <a:spLocks noChangeShapeType="1"/>
            </p:cNvSpPr>
            <p:nvPr/>
          </p:nvSpPr>
          <p:spPr bwMode="auto">
            <a:xfrm>
              <a:off x="1354" y="3117"/>
              <a:ext cx="846" cy="1"/>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1" name="Line 385">
              <a:extLst>
                <a:ext uri="{FF2B5EF4-FFF2-40B4-BE49-F238E27FC236}">
                  <a16:creationId xmlns:a16="http://schemas.microsoft.com/office/drawing/2014/main" id="{F843E701-B9E4-0B6C-0D1E-6FE6AACFAE3B}"/>
                </a:ext>
              </a:extLst>
            </p:cNvPr>
            <p:cNvSpPr>
              <a:spLocks noChangeShapeType="1"/>
            </p:cNvSpPr>
            <p:nvPr/>
          </p:nvSpPr>
          <p:spPr bwMode="auto">
            <a:xfrm>
              <a:off x="1342" y="3172"/>
              <a:ext cx="861" cy="1"/>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582" name="Freeform 386">
              <a:extLst>
                <a:ext uri="{FF2B5EF4-FFF2-40B4-BE49-F238E27FC236}">
                  <a16:creationId xmlns:a16="http://schemas.microsoft.com/office/drawing/2014/main" id="{1851F54E-32D8-83BF-BB28-1FA8EFBBE1E8}"/>
                </a:ext>
              </a:extLst>
            </p:cNvPr>
            <p:cNvSpPr>
              <a:spLocks/>
            </p:cNvSpPr>
            <p:nvPr/>
          </p:nvSpPr>
          <p:spPr bwMode="auto">
            <a:xfrm>
              <a:off x="1097" y="3197"/>
              <a:ext cx="404" cy="50"/>
            </a:xfrm>
            <a:custGeom>
              <a:avLst/>
              <a:gdLst>
                <a:gd name="T0" fmla="*/ 404 w 404"/>
                <a:gd name="T1" fmla="*/ 0 h 50"/>
                <a:gd name="T2" fmla="*/ 0 w 404"/>
                <a:gd name="T3" fmla="*/ 41 h 50"/>
                <a:gd name="T4" fmla="*/ 2 w 404"/>
                <a:gd name="T5" fmla="*/ 50 h 50"/>
                <a:gd name="T6" fmla="*/ 404 w 404"/>
                <a:gd name="T7" fmla="*/ 10 h 50"/>
                <a:gd name="T8" fmla="*/ 404 w 404"/>
                <a:gd name="T9" fmla="*/ 0 h 50"/>
                <a:gd name="T10" fmla="*/ 0 60000 65536"/>
                <a:gd name="T11" fmla="*/ 0 60000 65536"/>
                <a:gd name="T12" fmla="*/ 0 60000 65536"/>
                <a:gd name="T13" fmla="*/ 0 60000 65536"/>
                <a:gd name="T14" fmla="*/ 0 60000 65536"/>
                <a:gd name="T15" fmla="*/ 0 w 404"/>
                <a:gd name="T16" fmla="*/ 0 h 50"/>
                <a:gd name="T17" fmla="*/ 404 w 404"/>
                <a:gd name="T18" fmla="*/ 50 h 50"/>
              </a:gdLst>
              <a:ahLst/>
              <a:cxnLst>
                <a:cxn ang="T10">
                  <a:pos x="T0" y="T1"/>
                </a:cxn>
                <a:cxn ang="T11">
                  <a:pos x="T2" y="T3"/>
                </a:cxn>
                <a:cxn ang="T12">
                  <a:pos x="T4" y="T5"/>
                </a:cxn>
                <a:cxn ang="T13">
                  <a:pos x="T6" y="T7"/>
                </a:cxn>
                <a:cxn ang="T14">
                  <a:pos x="T8" y="T9"/>
                </a:cxn>
              </a:cxnLst>
              <a:rect l="T15" t="T16" r="T17" b="T18"/>
              <a:pathLst>
                <a:path w="404" h="50">
                  <a:moveTo>
                    <a:pt x="404" y="0"/>
                  </a:moveTo>
                  <a:lnTo>
                    <a:pt x="0" y="41"/>
                  </a:lnTo>
                  <a:lnTo>
                    <a:pt x="2" y="50"/>
                  </a:lnTo>
                  <a:lnTo>
                    <a:pt x="404" y="10"/>
                  </a:lnTo>
                  <a:lnTo>
                    <a:pt x="40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83" name="Freeform 387">
              <a:extLst>
                <a:ext uri="{FF2B5EF4-FFF2-40B4-BE49-F238E27FC236}">
                  <a16:creationId xmlns:a16="http://schemas.microsoft.com/office/drawing/2014/main" id="{2CFD9A5C-9A2E-1FF2-237D-FB26AFFB23B6}"/>
                </a:ext>
              </a:extLst>
            </p:cNvPr>
            <p:cNvSpPr>
              <a:spLocks/>
            </p:cNvSpPr>
            <p:nvPr/>
          </p:nvSpPr>
          <p:spPr bwMode="auto">
            <a:xfrm>
              <a:off x="1097" y="3236"/>
              <a:ext cx="32" cy="9"/>
            </a:xfrm>
            <a:custGeom>
              <a:avLst/>
              <a:gdLst>
                <a:gd name="T0" fmla="*/ 32 w 32"/>
                <a:gd name="T1" fmla="*/ 0 h 9"/>
                <a:gd name="T2" fmla="*/ 32 w 32"/>
                <a:gd name="T3" fmla="*/ 7 h 9"/>
                <a:gd name="T4" fmla="*/ 2 w 32"/>
                <a:gd name="T5" fmla="*/ 9 h 9"/>
                <a:gd name="T6" fmla="*/ 0 w 32"/>
                <a:gd name="T7" fmla="*/ 4 h 9"/>
                <a:gd name="T8" fmla="*/ 32 w 32"/>
                <a:gd name="T9" fmla="*/ 0 h 9"/>
                <a:gd name="T10" fmla="*/ 0 60000 65536"/>
                <a:gd name="T11" fmla="*/ 0 60000 65536"/>
                <a:gd name="T12" fmla="*/ 0 60000 65536"/>
                <a:gd name="T13" fmla="*/ 0 60000 65536"/>
                <a:gd name="T14" fmla="*/ 0 60000 65536"/>
                <a:gd name="T15" fmla="*/ 0 w 32"/>
                <a:gd name="T16" fmla="*/ 0 h 9"/>
                <a:gd name="T17" fmla="*/ 32 w 32"/>
                <a:gd name="T18" fmla="*/ 9 h 9"/>
              </a:gdLst>
              <a:ahLst/>
              <a:cxnLst>
                <a:cxn ang="T10">
                  <a:pos x="T0" y="T1"/>
                </a:cxn>
                <a:cxn ang="T11">
                  <a:pos x="T2" y="T3"/>
                </a:cxn>
                <a:cxn ang="T12">
                  <a:pos x="T4" y="T5"/>
                </a:cxn>
                <a:cxn ang="T13">
                  <a:pos x="T6" y="T7"/>
                </a:cxn>
                <a:cxn ang="T14">
                  <a:pos x="T8" y="T9"/>
                </a:cxn>
              </a:cxnLst>
              <a:rect l="T15" t="T16" r="T17" b="T18"/>
              <a:pathLst>
                <a:path w="32" h="9">
                  <a:moveTo>
                    <a:pt x="32" y="0"/>
                  </a:moveTo>
                  <a:lnTo>
                    <a:pt x="32" y="7"/>
                  </a:lnTo>
                  <a:lnTo>
                    <a:pt x="2" y="9"/>
                  </a:lnTo>
                  <a:lnTo>
                    <a:pt x="0"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84" name="Freeform 388">
              <a:extLst>
                <a:ext uri="{FF2B5EF4-FFF2-40B4-BE49-F238E27FC236}">
                  <a16:creationId xmlns:a16="http://schemas.microsoft.com/office/drawing/2014/main" id="{6BDF1879-4B25-EF66-C376-0D7ED2E831A6}"/>
                </a:ext>
              </a:extLst>
            </p:cNvPr>
            <p:cNvSpPr>
              <a:spLocks/>
            </p:cNvSpPr>
            <p:nvPr/>
          </p:nvSpPr>
          <p:spPr bwMode="auto">
            <a:xfrm>
              <a:off x="1148" y="3232"/>
              <a:ext cx="31" cy="9"/>
            </a:xfrm>
            <a:custGeom>
              <a:avLst/>
              <a:gdLst>
                <a:gd name="T0" fmla="*/ 31 w 31"/>
                <a:gd name="T1" fmla="*/ 0 h 9"/>
                <a:gd name="T2" fmla="*/ 31 w 31"/>
                <a:gd name="T3" fmla="*/ 6 h 9"/>
                <a:gd name="T4" fmla="*/ 0 w 31"/>
                <a:gd name="T5" fmla="*/ 9 h 9"/>
                <a:gd name="T6" fmla="*/ 0 w 31"/>
                <a:gd name="T7" fmla="*/ 2 h 9"/>
                <a:gd name="T8" fmla="*/ 31 w 31"/>
                <a:gd name="T9" fmla="*/ 0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31" y="0"/>
                  </a:moveTo>
                  <a:lnTo>
                    <a:pt x="31" y="6"/>
                  </a:lnTo>
                  <a:lnTo>
                    <a:pt x="0" y="9"/>
                  </a:lnTo>
                  <a:lnTo>
                    <a:pt x="0" y="2"/>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85" name="Freeform 389">
              <a:extLst>
                <a:ext uri="{FF2B5EF4-FFF2-40B4-BE49-F238E27FC236}">
                  <a16:creationId xmlns:a16="http://schemas.microsoft.com/office/drawing/2014/main" id="{98D9D1DF-77E3-E743-F01B-9931DE1A988C}"/>
                </a:ext>
              </a:extLst>
            </p:cNvPr>
            <p:cNvSpPr>
              <a:spLocks/>
            </p:cNvSpPr>
            <p:nvPr/>
          </p:nvSpPr>
          <p:spPr bwMode="auto">
            <a:xfrm>
              <a:off x="1198" y="3226"/>
              <a:ext cx="33" cy="10"/>
            </a:xfrm>
            <a:custGeom>
              <a:avLst/>
              <a:gdLst>
                <a:gd name="T0" fmla="*/ 31 w 33"/>
                <a:gd name="T1" fmla="*/ 0 h 10"/>
                <a:gd name="T2" fmla="*/ 33 w 33"/>
                <a:gd name="T3" fmla="*/ 6 h 10"/>
                <a:gd name="T4" fmla="*/ 0 w 33"/>
                <a:gd name="T5" fmla="*/ 10 h 10"/>
                <a:gd name="T6" fmla="*/ 0 w 33"/>
                <a:gd name="T7" fmla="*/ 4 h 10"/>
                <a:gd name="T8" fmla="*/ 31 w 33"/>
                <a:gd name="T9" fmla="*/ 0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1" y="0"/>
                  </a:moveTo>
                  <a:lnTo>
                    <a:pt x="33" y="6"/>
                  </a:lnTo>
                  <a:lnTo>
                    <a:pt x="0" y="10"/>
                  </a:lnTo>
                  <a:lnTo>
                    <a:pt x="0" y="4"/>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86" name="Freeform 390">
              <a:extLst>
                <a:ext uri="{FF2B5EF4-FFF2-40B4-BE49-F238E27FC236}">
                  <a16:creationId xmlns:a16="http://schemas.microsoft.com/office/drawing/2014/main" id="{5DEA72D2-51BB-773C-D525-C4D3C3731DCB}"/>
                </a:ext>
              </a:extLst>
            </p:cNvPr>
            <p:cNvSpPr>
              <a:spLocks/>
            </p:cNvSpPr>
            <p:nvPr/>
          </p:nvSpPr>
          <p:spPr bwMode="auto">
            <a:xfrm>
              <a:off x="1248" y="3220"/>
              <a:ext cx="33" cy="10"/>
            </a:xfrm>
            <a:custGeom>
              <a:avLst/>
              <a:gdLst>
                <a:gd name="T0" fmla="*/ 33 w 33"/>
                <a:gd name="T1" fmla="*/ 0 h 10"/>
                <a:gd name="T2" fmla="*/ 33 w 33"/>
                <a:gd name="T3" fmla="*/ 8 h 10"/>
                <a:gd name="T4" fmla="*/ 2 w 33"/>
                <a:gd name="T5" fmla="*/ 10 h 10"/>
                <a:gd name="T6" fmla="*/ 0 w 33"/>
                <a:gd name="T7" fmla="*/ 4 h 10"/>
                <a:gd name="T8" fmla="*/ 33 w 33"/>
                <a:gd name="T9" fmla="*/ 0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3" y="0"/>
                  </a:moveTo>
                  <a:lnTo>
                    <a:pt x="33" y="8"/>
                  </a:lnTo>
                  <a:lnTo>
                    <a:pt x="2" y="10"/>
                  </a:lnTo>
                  <a:lnTo>
                    <a:pt x="0" y="4"/>
                  </a:lnTo>
                  <a:lnTo>
                    <a:pt x="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87" name="Freeform 391">
              <a:extLst>
                <a:ext uri="{FF2B5EF4-FFF2-40B4-BE49-F238E27FC236}">
                  <a16:creationId xmlns:a16="http://schemas.microsoft.com/office/drawing/2014/main" id="{B40719D8-20B5-D1B1-F9C0-53E8B7E824CA}"/>
                </a:ext>
              </a:extLst>
            </p:cNvPr>
            <p:cNvSpPr>
              <a:spLocks/>
            </p:cNvSpPr>
            <p:nvPr/>
          </p:nvSpPr>
          <p:spPr bwMode="auto">
            <a:xfrm>
              <a:off x="1300" y="3217"/>
              <a:ext cx="31" cy="9"/>
            </a:xfrm>
            <a:custGeom>
              <a:avLst/>
              <a:gdLst>
                <a:gd name="T0" fmla="*/ 31 w 31"/>
                <a:gd name="T1" fmla="*/ 0 h 9"/>
                <a:gd name="T2" fmla="*/ 31 w 31"/>
                <a:gd name="T3" fmla="*/ 5 h 9"/>
                <a:gd name="T4" fmla="*/ 0 w 31"/>
                <a:gd name="T5" fmla="*/ 9 h 9"/>
                <a:gd name="T6" fmla="*/ 0 w 31"/>
                <a:gd name="T7" fmla="*/ 1 h 9"/>
                <a:gd name="T8" fmla="*/ 31 w 31"/>
                <a:gd name="T9" fmla="*/ 0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31" y="0"/>
                  </a:moveTo>
                  <a:lnTo>
                    <a:pt x="31" y="5"/>
                  </a:lnTo>
                  <a:lnTo>
                    <a:pt x="0" y="9"/>
                  </a:lnTo>
                  <a:lnTo>
                    <a:pt x="0" y="1"/>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88" name="Freeform 392">
              <a:extLst>
                <a:ext uri="{FF2B5EF4-FFF2-40B4-BE49-F238E27FC236}">
                  <a16:creationId xmlns:a16="http://schemas.microsoft.com/office/drawing/2014/main" id="{C6054020-0080-310F-5456-533D989686E5}"/>
                </a:ext>
              </a:extLst>
            </p:cNvPr>
            <p:cNvSpPr>
              <a:spLocks/>
            </p:cNvSpPr>
            <p:nvPr/>
          </p:nvSpPr>
          <p:spPr bwMode="auto">
            <a:xfrm>
              <a:off x="1350" y="3211"/>
              <a:ext cx="32" cy="9"/>
            </a:xfrm>
            <a:custGeom>
              <a:avLst/>
              <a:gdLst>
                <a:gd name="T0" fmla="*/ 31 w 32"/>
                <a:gd name="T1" fmla="*/ 0 h 9"/>
                <a:gd name="T2" fmla="*/ 32 w 32"/>
                <a:gd name="T3" fmla="*/ 6 h 9"/>
                <a:gd name="T4" fmla="*/ 0 w 32"/>
                <a:gd name="T5" fmla="*/ 9 h 9"/>
                <a:gd name="T6" fmla="*/ 0 w 32"/>
                <a:gd name="T7" fmla="*/ 4 h 9"/>
                <a:gd name="T8" fmla="*/ 31 w 32"/>
                <a:gd name="T9" fmla="*/ 0 h 9"/>
                <a:gd name="T10" fmla="*/ 0 60000 65536"/>
                <a:gd name="T11" fmla="*/ 0 60000 65536"/>
                <a:gd name="T12" fmla="*/ 0 60000 65536"/>
                <a:gd name="T13" fmla="*/ 0 60000 65536"/>
                <a:gd name="T14" fmla="*/ 0 60000 65536"/>
                <a:gd name="T15" fmla="*/ 0 w 32"/>
                <a:gd name="T16" fmla="*/ 0 h 9"/>
                <a:gd name="T17" fmla="*/ 32 w 32"/>
                <a:gd name="T18" fmla="*/ 9 h 9"/>
              </a:gdLst>
              <a:ahLst/>
              <a:cxnLst>
                <a:cxn ang="T10">
                  <a:pos x="T0" y="T1"/>
                </a:cxn>
                <a:cxn ang="T11">
                  <a:pos x="T2" y="T3"/>
                </a:cxn>
                <a:cxn ang="T12">
                  <a:pos x="T4" y="T5"/>
                </a:cxn>
                <a:cxn ang="T13">
                  <a:pos x="T6" y="T7"/>
                </a:cxn>
                <a:cxn ang="T14">
                  <a:pos x="T8" y="T9"/>
                </a:cxn>
              </a:cxnLst>
              <a:rect l="T15" t="T16" r="T17" b="T18"/>
              <a:pathLst>
                <a:path w="32" h="9">
                  <a:moveTo>
                    <a:pt x="31" y="0"/>
                  </a:moveTo>
                  <a:lnTo>
                    <a:pt x="32" y="6"/>
                  </a:lnTo>
                  <a:lnTo>
                    <a:pt x="0" y="9"/>
                  </a:lnTo>
                  <a:lnTo>
                    <a:pt x="0" y="4"/>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89" name="Freeform 393">
              <a:extLst>
                <a:ext uri="{FF2B5EF4-FFF2-40B4-BE49-F238E27FC236}">
                  <a16:creationId xmlns:a16="http://schemas.microsoft.com/office/drawing/2014/main" id="{D10A3DDA-C379-F243-13B7-15D6535D30E7}"/>
                </a:ext>
              </a:extLst>
            </p:cNvPr>
            <p:cNvSpPr>
              <a:spLocks/>
            </p:cNvSpPr>
            <p:nvPr/>
          </p:nvSpPr>
          <p:spPr bwMode="auto">
            <a:xfrm>
              <a:off x="1400" y="3205"/>
              <a:ext cx="32" cy="10"/>
            </a:xfrm>
            <a:custGeom>
              <a:avLst/>
              <a:gdLst>
                <a:gd name="T0" fmla="*/ 32 w 32"/>
                <a:gd name="T1" fmla="*/ 0 h 10"/>
                <a:gd name="T2" fmla="*/ 32 w 32"/>
                <a:gd name="T3" fmla="*/ 8 h 10"/>
                <a:gd name="T4" fmla="*/ 2 w 32"/>
                <a:gd name="T5" fmla="*/ 10 h 10"/>
                <a:gd name="T6" fmla="*/ 0 w 32"/>
                <a:gd name="T7" fmla="*/ 4 h 10"/>
                <a:gd name="T8" fmla="*/ 32 w 32"/>
                <a:gd name="T9" fmla="*/ 0 h 10"/>
                <a:gd name="T10" fmla="*/ 0 60000 65536"/>
                <a:gd name="T11" fmla="*/ 0 60000 65536"/>
                <a:gd name="T12" fmla="*/ 0 60000 65536"/>
                <a:gd name="T13" fmla="*/ 0 60000 65536"/>
                <a:gd name="T14" fmla="*/ 0 60000 65536"/>
                <a:gd name="T15" fmla="*/ 0 w 32"/>
                <a:gd name="T16" fmla="*/ 0 h 10"/>
                <a:gd name="T17" fmla="*/ 32 w 32"/>
                <a:gd name="T18" fmla="*/ 10 h 10"/>
              </a:gdLst>
              <a:ahLst/>
              <a:cxnLst>
                <a:cxn ang="T10">
                  <a:pos x="T0" y="T1"/>
                </a:cxn>
                <a:cxn ang="T11">
                  <a:pos x="T2" y="T3"/>
                </a:cxn>
                <a:cxn ang="T12">
                  <a:pos x="T4" y="T5"/>
                </a:cxn>
                <a:cxn ang="T13">
                  <a:pos x="T6" y="T7"/>
                </a:cxn>
                <a:cxn ang="T14">
                  <a:pos x="T8" y="T9"/>
                </a:cxn>
              </a:cxnLst>
              <a:rect l="T15" t="T16" r="T17" b="T18"/>
              <a:pathLst>
                <a:path w="32" h="10">
                  <a:moveTo>
                    <a:pt x="32" y="0"/>
                  </a:moveTo>
                  <a:lnTo>
                    <a:pt x="32" y="8"/>
                  </a:lnTo>
                  <a:lnTo>
                    <a:pt x="2" y="10"/>
                  </a:lnTo>
                  <a:lnTo>
                    <a:pt x="0"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0" name="Freeform 394">
              <a:extLst>
                <a:ext uri="{FF2B5EF4-FFF2-40B4-BE49-F238E27FC236}">
                  <a16:creationId xmlns:a16="http://schemas.microsoft.com/office/drawing/2014/main" id="{38995CCB-4B82-7731-373B-D9037DD54716}"/>
                </a:ext>
              </a:extLst>
            </p:cNvPr>
            <p:cNvSpPr>
              <a:spLocks/>
            </p:cNvSpPr>
            <p:nvPr/>
          </p:nvSpPr>
          <p:spPr bwMode="auto">
            <a:xfrm>
              <a:off x="1451" y="3201"/>
              <a:ext cx="31" cy="10"/>
            </a:xfrm>
            <a:custGeom>
              <a:avLst/>
              <a:gdLst>
                <a:gd name="T0" fmla="*/ 31 w 31"/>
                <a:gd name="T1" fmla="*/ 0 h 10"/>
                <a:gd name="T2" fmla="*/ 31 w 31"/>
                <a:gd name="T3" fmla="*/ 6 h 10"/>
                <a:gd name="T4" fmla="*/ 0 w 31"/>
                <a:gd name="T5" fmla="*/ 10 h 10"/>
                <a:gd name="T6" fmla="*/ 0 w 31"/>
                <a:gd name="T7" fmla="*/ 2 h 10"/>
                <a:gd name="T8" fmla="*/ 31 w 31"/>
                <a:gd name="T9" fmla="*/ 0 h 10"/>
                <a:gd name="T10" fmla="*/ 0 60000 65536"/>
                <a:gd name="T11" fmla="*/ 0 60000 65536"/>
                <a:gd name="T12" fmla="*/ 0 60000 65536"/>
                <a:gd name="T13" fmla="*/ 0 60000 65536"/>
                <a:gd name="T14" fmla="*/ 0 60000 65536"/>
                <a:gd name="T15" fmla="*/ 0 w 31"/>
                <a:gd name="T16" fmla="*/ 0 h 10"/>
                <a:gd name="T17" fmla="*/ 31 w 31"/>
                <a:gd name="T18" fmla="*/ 10 h 10"/>
              </a:gdLst>
              <a:ahLst/>
              <a:cxnLst>
                <a:cxn ang="T10">
                  <a:pos x="T0" y="T1"/>
                </a:cxn>
                <a:cxn ang="T11">
                  <a:pos x="T2" y="T3"/>
                </a:cxn>
                <a:cxn ang="T12">
                  <a:pos x="T4" y="T5"/>
                </a:cxn>
                <a:cxn ang="T13">
                  <a:pos x="T6" y="T7"/>
                </a:cxn>
                <a:cxn ang="T14">
                  <a:pos x="T8" y="T9"/>
                </a:cxn>
              </a:cxnLst>
              <a:rect l="T15" t="T16" r="T17" b="T18"/>
              <a:pathLst>
                <a:path w="31" h="10">
                  <a:moveTo>
                    <a:pt x="31" y="0"/>
                  </a:moveTo>
                  <a:lnTo>
                    <a:pt x="31" y="6"/>
                  </a:lnTo>
                  <a:lnTo>
                    <a:pt x="0" y="10"/>
                  </a:lnTo>
                  <a:lnTo>
                    <a:pt x="0" y="2"/>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1" name="Freeform 395">
              <a:extLst>
                <a:ext uri="{FF2B5EF4-FFF2-40B4-BE49-F238E27FC236}">
                  <a16:creationId xmlns:a16="http://schemas.microsoft.com/office/drawing/2014/main" id="{9C1CF467-ECEF-1183-7C73-F6E9CEDC1F9C}"/>
                </a:ext>
              </a:extLst>
            </p:cNvPr>
            <p:cNvSpPr>
              <a:spLocks/>
            </p:cNvSpPr>
            <p:nvPr/>
          </p:nvSpPr>
          <p:spPr bwMode="auto">
            <a:xfrm>
              <a:off x="1501" y="3195"/>
              <a:ext cx="33" cy="10"/>
            </a:xfrm>
            <a:custGeom>
              <a:avLst/>
              <a:gdLst>
                <a:gd name="T0" fmla="*/ 31 w 33"/>
                <a:gd name="T1" fmla="*/ 0 h 10"/>
                <a:gd name="T2" fmla="*/ 33 w 33"/>
                <a:gd name="T3" fmla="*/ 6 h 10"/>
                <a:gd name="T4" fmla="*/ 0 w 33"/>
                <a:gd name="T5" fmla="*/ 10 h 10"/>
                <a:gd name="T6" fmla="*/ 0 w 33"/>
                <a:gd name="T7" fmla="*/ 4 h 10"/>
                <a:gd name="T8" fmla="*/ 31 w 33"/>
                <a:gd name="T9" fmla="*/ 0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1" y="0"/>
                  </a:moveTo>
                  <a:lnTo>
                    <a:pt x="33" y="6"/>
                  </a:lnTo>
                  <a:lnTo>
                    <a:pt x="0" y="10"/>
                  </a:lnTo>
                  <a:lnTo>
                    <a:pt x="0" y="4"/>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2" name="Freeform 396">
              <a:extLst>
                <a:ext uri="{FF2B5EF4-FFF2-40B4-BE49-F238E27FC236}">
                  <a16:creationId xmlns:a16="http://schemas.microsoft.com/office/drawing/2014/main" id="{305B627D-3D4F-3889-1B13-7ADA27C79C91}"/>
                </a:ext>
              </a:extLst>
            </p:cNvPr>
            <p:cNvSpPr>
              <a:spLocks/>
            </p:cNvSpPr>
            <p:nvPr/>
          </p:nvSpPr>
          <p:spPr bwMode="auto">
            <a:xfrm>
              <a:off x="1551" y="3190"/>
              <a:ext cx="33" cy="9"/>
            </a:xfrm>
            <a:custGeom>
              <a:avLst/>
              <a:gdLst>
                <a:gd name="T0" fmla="*/ 33 w 33"/>
                <a:gd name="T1" fmla="*/ 0 h 9"/>
                <a:gd name="T2" fmla="*/ 33 w 33"/>
                <a:gd name="T3" fmla="*/ 7 h 9"/>
                <a:gd name="T4" fmla="*/ 2 w 33"/>
                <a:gd name="T5" fmla="*/ 9 h 9"/>
                <a:gd name="T6" fmla="*/ 0 w 33"/>
                <a:gd name="T7" fmla="*/ 3 h 9"/>
                <a:gd name="T8" fmla="*/ 33 w 33"/>
                <a:gd name="T9" fmla="*/ 0 h 9"/>
                <a:gd name="T10" fmla="*/ 0 60000 65536"/>
                <a:gd name="T11" fmla="*/ 0 60000 65536"/>
                <a:gd name="T12" fmla="*/ 0 60000 65536"/>
                <a:gd name="T13" fmla="*/ 0 60000 65536"/>
                <a:gd name="T14" fmla="*/ 0 60000 65536"/>
                <a:gd name="T15" fmla="*/ 0 w 33"/>
                <a:gd name="T16" fmla="*/ 0 h 9"/>
                <a:gd name="T17" fmla="*/ 33 w 33"/>
                <a:gd name="T18" fmla="*/ 9 h 9"/>
              </a:gdLst>
              <a:ahLst/>
              <a:cxnLst>
                <a:cxn ang="T10">
                  <a:pos x="T0" y="T1"/>
                </a:cxn>
                <a:cxn ang="T11">
                  <a:pos x="T2" y="T3"/>
                </a:cxn>
                <a:cxn ang="T12">
                  <a:pos x="T4" y="T5"/>
                </a:cxn>
                <a:cxn ang="T13">
                  <a:pos x="T6" y="T7"/>
                </a:cxn>
                <a:cxn ang="T14">
                  <a:pos x="T8" y="T9"/>
                </a:cxn>
              </a:cxnLst>
              <a:rect l="T15" t="T16" r="T17" b="T18"/>
              <a:pathLst>
                <a:path w="33" h="9">
                  <a:moveTo>
                    <a:pt x="33" y="0"/>
                  </a:moveTo>
                  <a:lnTo>
                    <a:pt x="33" y="7"/>
                  </a:lnTo>
                  <a:lnTo>
                    <a:pt x="2" y="9"/>
                  </a:lnTo>
                  <a:lnTo>
                    <a:pt x="0" y="3"/>
                  </a:lnTo>
                  <a:lnTo>
                    <a:pt x="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3" name="Freeform 397">
              <a:extLst>
                <a:ext uri="{FF2B5EF4-FFF2-40B4-BE49-F238E27FC236}">
                  <a16:creationId xmlns:a16="http://schemas.microsoft.com/office/drawing/2014/main" id="{A24D75FD-110D-10B3-249F-0D20567EF7D6}"/>
                </a:ext>
              </a:extLst>
            </p:cNvPr>
            <p:cNvSpPr>
              <a:spLocks/>
            </p:cNvSpPr>
            <p:nvPr/>
          </p:nvSpPr>
          <p:spPr bwMode="auto">
            <a:xfrm>
              <a:off x="1603" y="3186"/>
              <a:ext cx="31" cy="9"/>
            </a:xfrm>
            <a:custGeom>
              <a:avLst/>
              <a:gdLst>
                <a:gd name="T0" fmla="*/ 31 w 31"/>
                <a:gd name="T1" fmla="*/ 0 h 9"/>
                <a:gd name="T2" fmla="*/ 31 w 31"/>
                <a:gd name="T3" fmla="*/ 6 h 9"/>
                <a:gd name="T4" fmla="*/ 0 w 31"/>
                <a:gd name="T5" fmla="*/ 9 h 9"/>
                <a:gd name="T6" fmla="*/ 0 w 31"/>
                <a:gd name="T7" fmla="*/ 2 h 9"/>
                <a:gd name="T8" fmla="*/ 31 w 31"/>
                <a:gd name="T9" fmla="*/ 0 h 9"/>
                <a:gd name="T10" fmla="*/ 0 60000 65536"/>
                <a:gd name="T11" fmla="*/ 0 60000 65536"/>
                <a:gd name="T12" fmla="*/ 0 60000 65536"/>
                <a:gd name="T13" fmla="*/ 0 60000 65536"/>
                <a:gd name="T14" fmla="*/ 0 60000 65536"/>
                <a:gd name="T15" fmla="*/ 0 w 31"/>
                <a:gd name="T16" fmla="*/ 0 h 9"/>
                <a:gd name="T17" fmla="*/ 31 w 31"/>
                <a:gd name="T18" fmla="*/ 9 h 9"/>
              </a:gdLst>
              <a:ahLst/>
              <a:cxnLst>
                <a:cxn ang="T10">
                  <a:pos x="T0" y="T1"/>
                </a:cxn>
                <a:cxn ang="T11">
                  <a:pos x="T2" y="T3"/>
                </a:cxn>
                <a:cxn ang="T12">
                  <a:pos x="T4" y="T5"/>
                </a:cxn>
                <a:cxn ang="T13">
                  <a:pos x="T6" y="T7"/>
                </a:cxn>
                <a:cxn ang="T14">
                  <a:pos x="T8" y="T9"/>
                </a:cxn>
              </a:cxnLst>
              <a:rect l="T15" t="T16" r="T17" b="T18"/>
              <a:pathLst>
                <a:path w="31" h="9">
                  <a:moveTo>
                    <a:pt x="31" y="0"/>
                  </a:moveTo>
                  <a:lnTo>
                    <a:pt x="31" y="6"/>
                  </a:lnTo>
                  <a:lnTo>
                    <a:pt x="0" y="9"/>
                  </a:lnTo>
                  <a:lnTo>
                    <a:pt x="0" y="2"/>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4" name="Freeform 398">
              <a:extLst>
                <a:ext uri="{FF2B5EF4-FFF2-40B4-BE49-F238E27FC236}">
                  <a16:creationId xmlns:a16="http://schemas.microsoft.com/office/drawing/2014/main" id="{2463A638-CD83-467D-749B-44FCAFC694F0}"/>
                </a:ext>
              </a:extLst>
            </p:cNvPr>
            <p:cNvSpPr>
              <a:spLocks/>
            </p:cNvSpPr>
            <p:nvPr/>
          </p:nvSpPr>
          <p:spPr bwMode="auto">
            <a:xfrm>
              <a:off x="1653" y="3180"/>
              <a:ext cx="33" cy="10"/>
            </a:xfrm>
            <a:custGeom>
              <a:avLst/>
              <a:gdLst>
                <a:gd name="T0" fmla="*/ 31 w 33"/>
                <a:gd name="T1" fmla="*/ 0 h 10"/>
                <a:gd name="T2" fmla="*/ 33 w 33"/>
                <a:gd name="T3" fmla="*/ 6 h 10"/>
                <a:gd name="T4" fmla="*/ 0 w 33"/>
                <a:gd name="T5" fmla="*/ 10 h 10"/>
                <a:gd name="T6" fmla="*/ 0 w 33"/>
                <a:gd name="T7" fmla="*/ 4 h 10"/>
                <a:gd name="T8" fmla="*/ 31 w 33"/>
                <a:gd name="T9" fmla="*/ 0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1" y="0"/>
                  </a:moveTo>
                  <a:lnTo>
                    <a:pt x="33" y="6"/>
                  </a:lnTo>
                  <a:lnTo>
                    <a:pt x="0" y="10"/>
                  </a:lnTo>
                  <a:lnTo>
                    <a:pt x="0" y="4"/>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5" name="Freeform 399">
              <a:extLst>
                <a:ext uri="{FF2B5EF4-FFF2-40B4-BE49-F238E27FC236}">
                  <a16:creationId xmlns:a16="http://schemas.microsoft.com/office/drawing/2014/main" id="{5C1CE26D-922B-9181-E6A0-5C232023A687}"/>
                </a:ext>
              </a:extLst>
            </p:cNvPr>
            <p:cNvSpPr>
              <a:spLocks/>
            </p:cNvSpPr>
            <p:nvPr/>
          </p:nvSpPr>
          <p:spPr bwMode="auto">
            <a:xfrm>
              <a:off x="1703" y="3174"/>
              <a:ext cx="32" cy="10"/>
            </a:xfrm>
            <a:custGeom>
              <a:avLst/>
              <a:gdLst>
                <a:gd name="T0" fmla="*/ 32 w 32"/>
                <a:gd name="T1" fmla="*/ 0 h 10"/>
                <a:gd name="T2" fmla="*/ 32 w 32"/>
                <a:gd name="T3" fmla="*/ 6 h 10"/>
                <a:gd name="T4" fmla="*/ 2 w 32"/>
                <a:gd name="T5" fmla="*/ 10 h 10"/>
                <a:gd name="T6" fmla="*/ 0 w 32"/>
                <a:gd name="T7" fmla="*/ 4 h 10"/>
                <a:gd name="T8" fmla="*/ 32 w 32"/>
                <a:gd name="T9" fmla="*/ 0 h 10"/>
                <a:gd name="T10" fmla="*/ 0 60000 65536"/>
                <a:gd name="T11" fmla="*/ 0 60000 65536"/>
                <a:gd name="T12" fmla="*/ 0 60000 65536"/>
                <a:gd name="T13" fmla="*/ 0 60000 65536"/>
                <a:gd name="T14" fmla="*/ 0 60000 65536"/>
                <a:gd name="T15" fmla="*/ 0 w 32"/>
                <a:gd name="T16" fmla="*/ 0 h 10"/>
                <a:gd name="T17" fmla="*/ 32 w 32"/>
                <a:gd name="T18" fmla="*/ 10 h 10"/>
              </a:gdLst>
              <a:ahLst/>
              <a:cxnLst>
                <a:cxn ang="T10">
                  <a:pos x="T0" y="T1"/>
                </a:cxn>
                <a:cxn ang="T11">
                  <a:pos x="T2" y="T3"/>
                </a:cxn>
                <a:cxn ang="T12">
                  <a:pos x="T4" y="T5"/>
                </a:cxn>
                <a:cxn ang="T13">
                  <a:pos x="T6" y="T7"/>
                </a:cxn>
                <a:cxn ang="T14">
                  <a:pos x="T8" y="T9"/>
                </a:cxn>
              </a:cxnLst>
              <a:rect l="T15" t="T16" r="T17" b="T18"/>
              <a:pathLst>
                <a:path w="32" h="10">
                  <a:moveTo>
                    <a:pt x="32" y="0"/>
                  </a:moveTo>
                  <a:lnTo>
                    <a:pt x="32" y="6"/>
                  </a:lnTo>
                  <a:lnTo>
                    <a:pt x="2" y="10"/>
                  </a:lnTo>
                  <a:lnTo>
                    <a:pt x="0" y="4"/>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6" name="Freeform 400">
              <a:extLst>
                <a:ext uri="{FF2B5EF4-FFF2-40B4-BE49-F238E27FC236}">
                  <a16:creationId xmlns:a16="http://schemas.microsoft.com/office/drawing/2014/main" id="{45BB4CD5-2513-A922-B1B9-9BEAF5EC922A}"/>
                </a:ext>
              </a:extLst>
            </p:cNvPr>
            <p:cNvSpPr>
              <a:spLocks/>
            </p:cNvSpPr>
            <p:nvPr/>
          </p:nvSpPr>
          <p:spPr bwMode="auto">
            <a:xfrm>
              <a:off x="1755" y="3170"/>
              <a:ext cx="30" cy="8"/>
            </a:xfrm>
            <a:custGeom>
              <a:avLst/>
              <a:gdLst>
                <a:gd name="T0" fmla="*/ 30 w 30"/>
                <a:gd name="T1" fmla="*/ 0 h 8"/>
                <a:gd name="T2" fmla="*/ 30 w 30"/>
                <a:gd name="T3" fmla="*/ 6 h 8"/>
                <a:gd name="T4" fmla="*/ 0 w 30"/>
                <a:gd name="T5" fmla="*/ 8 h 8"/>
                <a:gd name="T6" fmla="*/ 0 w 30"/>
                <a:gd name="T7" fmla="*/ 2 h 8"/>
                <a:gd name="T8" fmla="*/ 30 w 30"/>
                <a:gd name="T9" fmla="*/ 0 h 8"/>
                <a:gd name="T10" fmla="*/ 0 60000 65536"/>
                <a:gd name="T11" fmla="*/ 0 60000 65536"/>
                <a:gd name="T12" fmla="*/ 0 60000 65536"/>
                <a:gd name="T13" fmla="*/ 0 60000 65536"/>
                <a:gd name="T14" fmla="*/ 0 60000 65536"/>
                <a:gd name="T15" fmla="*/ 0 w 30"/>
                <a:gd name="T16" fmla="*/ 0 h 8"/>
                <a:gd name="T17" fmla="*/ 30 w 30"/>
                <a:gd name="T18" fmla="*/ 8 h 8"/>
              </a:gdLst>
              <a:ahLst/>
              <a:cxnLst>
                <a:cxn ang="T10">
                  <a:pos x="T0" y="T1"/>
                </a:cxn>
                <a:cxn ang="T11">
                  <a:pos x="T2" y="T3"/>
                </a:cxn>
                <a:cxn ang="T12">
                  <a:pos x="T4" y="T5"/>
                </a:cxn>
                <a:cxn ang="T13">
                  <a:pos x="T6" y="T7"/>
                </a:cxn>
                <a:cxn ang="T14">
                  <a:pos x="T8" y="T9"/>
                </a:cxn>
              </a:cxnLst>
              <a:rect l="T15" t="T16" r="T17" b="T18"/>
              <a:pathLst>
                <a:path w="30" h="8">
                  <a:moveTo>
                    <a:pt x="30" y="0"/>
                  </a:moveTo>
                  <a:lnTo>
                    <a:pt x="30" y="6"/>
                  </a:lnTo>
                  <a:lnTo>
                    <a:pt x="0" y="8"/>
                  </a:lnTo>
                  <a:lnTo>
                    <a:pt x="0" y="2"/>
                  </a:lnTo>
                  <a:lnTo>
                    <a:pt x="3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7" name="Freeform 401">
              <a:extLst>
                <a:ext uri="{FF2B5EF4-FFF2-40B4-BE49-F238E27FC236}">
                  <a16:creationId xmlns:a16="http://schemas.microsoft.com/office/drawing/2014/main" id="{F7560150-A3BB-DEDD-0823-B99C12946FB9}"/>
                </a:ext>
              </a:extLst>
            </p:cNvPr>
            <p:cNvSpPr>
              <a:spLocks/>
            </p:cNvSpPr>
            <p:nvPr/>
          </p:nvSpPr>
          <p:spPr bwMode="auto">
            <a:xfrm>
              <a:off x="1804" y="3165"/>
              <a:ext cx="33" cy="9"/>
            </a:xfrm>
            <a:custGeom>
              <a:avLst/>
              <a:gdLst>
                <a:gd name="T0" fmla="*/ 31 w 33"/>
                <a:gd name="T1" fmla="*/ 0 h 9"/>
                <a:gd name="T2" fmla="*/ 33 w 33"/>
                <a:gd name="T3" fmla="*/ 5 h 9"/>
                <a:gd name="T4" fmla="*/ 0 w 33"/>
                <a:gd name="T5" fmla="*/ 9 h 9"/>
                <a:gd name="T6" fmla="*/ 0 w 33"/>
                <a:gd name="T7" fmla="*/ 4 h 9"/>
                <a:gd name="T8" fmla="*/ 31 w 33"/>
                <a:gd name="T9" fmla="*/ 0 h 9"/>
                <a:gd name="T10" fmla="*/ 0 60000 65536"/>
                <a:gd name="T11" fmla="*/ 0 60000 65536"/>
                <a:gd name="T12" fmla="*/ 0 60000 65536"/>
                <a:gd name="T13" fmla="*/ 0 60000 65536"/>
                <a:gd name="T14" fmla="*/ 0 60000 65536"/>
                <a:gd name="T15" fmla="*/ 0 w 33"/>
                <a:gd name="T16" fmla="*/ 0 h 9"/>
                <a:gd name="T17" fmla="*/ 33 w 33"/>
                <a:gd name="T18" fmla="*/ 9 h 9"/>
              </a:gdLst>
              <a:ahLst/>
              <a:cxnLst>
                <a:cxn ang="T10">
                  <a:pos x="T0" y="T1"/>
                </a:cxn>
                <a:cxn ang="T11">
                  <a:pos x="T2" y="T3"/>
                </a:cxn>
                <a:cxn ang="T12">
                  <a:pos x="T4" y="T5"/>
                </a:cxn>
                <a:cxn ang="T13">
                  <a:pos x="T6" y="T7"/>
                </a:cxn>
                <a:cxn ang="T14">
                  <a:pos x="T8" y="T9"/>
                </a:cxn>
              </a:cxnLst>
              <a:rect l="T15" t="T16" r="T17" b="T18"/>
              <a:pathLst>
                <a:path w="33" h="9">
                  <a:moveTo>
                    <a:pt x="31" y="0"/>
                  </a:moveTo>
                  <a:lnTo>
                    <a:pt x="33" y="5"/>
                  </a:lnTo>
                  <a:lnTo>
                    <a:pt x="0" y="9"/>
                  </a:lnTo>
                  <a:lnTo>
                    <a:pt x="0" y="4"/>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8" name="Freeform 402">
              <a:extLst>
                <a:ext uri="{FF2B5EF4-FFF2-40B4-BE49-F238E27FC236}">
                  <a16:creationId xmlns:a16="http://schemas.microsoft.com/office/drawing/2014/main" id="{EF7EDFC6-D433-32BC-A7C8-51A82A5A07C5}"/>
                </a:ext>
              </a:extLst>
            </p:cNvPr>
            <p:cNvSpPr>
              <a:spLocks/>
            </p:cNvSpPr>
            <p:nvPr/>
          </p:nvSpPr>
          <p:spPr bwMode="auto">
            <a:xfrm>
              <a:off x="1854" y="3159"/>
              <a:ext cx="33" cy="10"/>
            </a:xfrm>
            <a:custGeom>
              <a:avLst/>
              <a:gdLst>
                <a:gd name="T0" fmla="*/ 33 w 33"/>
                <a:gd name="T1" fmla="*/ 0 h 10"/>
                <a:gd name="T2" fmla="*/ 33 w 33"/>
                <a:gd name="T3" fmla="*/ 6 h 10"/>
                <a:gd name="T4" fmla="*/ 2 w 33"/>
                <a:gd name="T5" fmla="*/ 10 h 10"/>
                <a:gd name="T6" fmla="*/ 0 w 33"/>
                <a:gd name="T7" fmla="*/ 4 h 10"/>
                <a:gd name="T8" fmla="*/ 33 w 33"/>
                <a:gd name="T9" fmla="*/ 0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3" y="0"/>
                  </a:moveTo>
                  <a:lnTo>
                    <a:pt x="33" y="6"/>
                  </a:lnTo>
                  <a:lnTo>
                    <a:pt x="2" y="10"/>
                  </a:lnTo>
                  <a:lnTo>
                    <a:pt x="0" y="4"/>
                  </a:lnTo>
                  <a:lnTo>
                    <a:pt x="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99" name="Freeform 403">
              <a:extLst>
                <a:ext uri="{FF2B5EF4-FFF2-40B4-BE49-F238E27FC236}">
                  <a16:creationId xmlns:a16="http://schemas.microsoft.com/office/drawing/2014/main" id="{9D6B5E10-83E9-3D37-0E3A-6258B92F3D83}"/>
                </a:ext>
              </a:extLst>
            </p:cNvPr>
            <p:cNvSpPr>
              <a:spLocks/>
            </p:cNvSpPr>
            <p:nvPr/>
          </p:nvSpPr>
          <p:spPr bwMode="auto">
            <a:xfrm>
              <a:off x="1906" y="3155"/>
              <a:ext cx="31" cy="8"/>
            </a:xfrm>
            <a:custGeom>
              <a:avLst/>
              <a:gdLst>
                <a:gd name="T0" fmla="*/ 31 w 31"/>
                <a:gd name="T1" fmla="*/ 0 h 8"/>
                <a:gd name="T2" fmla="*/ 31 w 31"/>
                <a:gd name="T3" fmla="*/ 6 h 8"/>
                <a:gd name="T4" fmla="*/ 0 w 31"/>
                <a:gd name="T5" fmla="*/ 8 h 8"/>
                <a:gd name="T6" fmla="*/ 0 w 31"/>
                <a:gd name="T7" fmla="*/ 2 h 8"/>
                <a:gd name="T8" fmla="*/ 31 w 31"/>
                <a:gd name="T9" fmla="*/ 0 h 8"/>
                <a:gd name="T10" fmla="*/ 0 60000 65536"/>
                <a:gd name="T11" fmla="*/ 0 60000 65536"/>
                <a:gd name="T12" fmla="*/ 0 60000 65536"/>
                <a:gd name="T13" fmla="*/ 0 60000 65536"/>
                <a:gd name="T14" fmla="*/ 0 60000 65536"/>
                <a:gd name="T15" fmla="*/ 0 w 31"/>
                <a:gd name="T16" fmla="*/ 0 h 8"/>
                <a:gd name="T17" fmla="*/ 31 w 31"/>
                <a:gd name="T18" fmla="*/ 8 h 8"/>
              </a:gdLst>
              <a:ahLst/>
              <a:cxnLst>
                <a:cxn ang="T10">
                  <a:pos x="T0" y="T1"/>
                </a:cxn>
                <a:cxn ang="T11">
                  <a:pos x="T2" y="T3"/>
                </a:cxn>
                <a:cxn ang="T12">
                  <a:pos x="T4" y="T5"/>
                </a:cxn>
                <a:cxn ang="T13">
                  <a:pos x="T6" y="T7"/>
                </a:cxn>
                <a:cxn ang="T14">
                  <a:pos x="T8" y="T9"/>
                </a:cxn>
              </a:cxnLst>
              <a:rect l="T15" t="T16" r="T17" b="T18"/>
              <a:pathLst>
                <a:path w="31" h="8">
                  <a:moveTo>
                    <a:pt x="31" y="0"/>
                  </a:moveTo>
                  <a:lnTo>
                    <a:pt x="31" y="6"/>
                  </a:lnTo>
                  <a:lnTo>
                    <a:pt x="0" y="8"/>
                  </a:lnTo>
                  <a:lnTo>
                    <a:pt x="0" y="2"/>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0" name="Freeform 404">
              <a:extLst>
                <a:ext uri="{FF2B5EF4-FFF2-40B4-BE49-F238E27FC236}">
                  <a16:creationId xmlns:a16="http://schemas.microsoft.com/office/drawing/2014/main" id="{44560D3E-3300-B254-220E-343F46AA802C}"/>
                </a:ext>
              </a:extLst>
            </p:cNvPr>
            <p:cNvSpPr>
              <a:spLocks/>
            </p:cNvSpPr>
            <p:nvPr/>
          </p:nvSpPr>
          <p:spPr bwMode="auto">
            <a:xfrm>
              <a:off x="1956" y="3149"/>
              <a:ext cx="33" cy="10"/>
            </a:xfrm>
            <a:custGeom>
              <a:avLst/>
              <a:gdLst>
                <a:gd name="T0" fmla="*/ 31 w 33"/>
                <a:gd name="T1" fmla="*/ 0 h 10"/>
                <a:gd name="T2" fmla="*/ 33 w 33"/>
                <a:gd name="T3" fmla="*/ 6 h 10"/>
                <a:gd name="T4" fmla="*/ 0 w 33"/>
                <a:gd name="T5" fmla="*/ 10 h 10"/>
                <a:gd name="T6" fmla="*/ 0 w 33"/>
                <a:gd name="T7" fmla="*/ 4 h 10"/>
                <a:gd name="T8" fmla="*/ 31 w 33"/>
                <a:gd name="T9" fmla="*/ 0 h 10"/>
                <a:gd name="T10" fmla="*/ 0 60000 65536"/>
                <a:gd name="T11" fmla="*/ 0 60000 65536"/>
                <a:gd name="T12" fmla="*/ 0 60000 65536"/>
                <a:gd name="T13" fmla="*/ 0 60000 65536"/>
                <a:gd name="T14" fmla="*/ 0 60000 65536"/>
                <a:gd name="T15" fmla="*/ 0 w 33"/>
                <a:gd name="T16" fmla="*/ 0 h 10"/>
                <a:gd name="T17" fmla="*/ 33 w 33"/>
                <a:gd name="T18" fmla="*/ 10 h 10"/>
              </a:gdLst>
              <a:ahLst/>
              <a:cxnLst>
                <a:cxn ang="T10">
                  <a:pos x="T0" y="T1"/>
                </a:cxn>
                <a:cxn ang="T11">
                  <a:pos x="T2" y="T3"/>
                </a:cxn>
                <a:cxn ang="T12">
                  <a:pos x="T4" y="T5"/>
                </a:cxn>
                <a:cxn ang="T13">
                  <a:pos x="T6" y="T7"/>
                </a:cxn>
                <a:cxn ang="T14">
                  <a:pos x="T8" y="T9"/>
                </a:cxn>
              </a:cxnLst>
              <a:rect l="T15" t="T16" r="T17" b="T18"/>
              <a:pathLst>
                <a:path w="33" h="10">
                  <a:moveTo>
                    <a:pt x="31" y="0"/>
                  </a:moveTo>
                  <a:lnTo>
                    <a:pt x="33" y="6"/>
                  </a:lnTo>
                  <a:lnTo>
                    <a:pt x="0" y="10"/>
                  </a:lnTo>
                  <a:lnTo>
                    <a:pt x="0" y="4"/>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1" name="Freeform 405">
              <a:extLst>
                <a:ext uri="{FF2B5EF4-FFF2-40B4-BE49-F238E27FC236}">
                  <a16:creationId xmlns:a16="http://schemas.microsoft.com/office/drawing/2014/main" id="{DC973E95-AD13-92FA-CD07-98092A9003FC}"/>
                </a:ext>
              </a:extLst>
            </p:cNvPr>
            <p:cNvSpPr>
              <a:spLocks/>
            </p:cNvSpPr>
            <p:nvPr/>
          </p:nvSpPr>
          <p:spPr bwMode="auto">
            <a:xfrm>
              <a:off x="2006" y="3144"/>
              <a:ext cx="32" cy="9"/>
            </a:xfrm>
            <a:custGeom>
              <a:avLst/>
              <a:gdLst>
                <a:gd name="T0" fmla="*/ 32 w 32"/>
                <a:gd name="T1" fmla="*/ 0 h 9"/>
                <a:gd name="T2" fmla="*/ 32 w 32"/>
                <a:gd name="T3" fmla="*/ 5 h 9"/>
                <a:gd name="T4" fmla="*/ 2 w 32"/>
                <a:gd name="T5" fmla="*/ 9 h 9"/>
                <a:gd name="T6" fmla="*/ 0 w 32"/>
                <a:gd name="T7" fmla="*/ 3 h 9"/>
                <a:gd name="T8" fmla="*/ 32 w 32"/>
                <a:gd name="T9" fmla="*/ 0 h 9"/>
                <a:gd name="T10" fmla="*/ 0 60000 65536"/>
                <a:gd name="T11" fmla="*/ 0 60000 65536"/>
                <a:gd name="T12" fmla="*/ 0 60000 65536"/>
                <a:gd name="T13" fmla="*/ 0 60000 65536"/>
                <a:gd name="T14" fmla="*/ 0 60000 65536"/>
                <a:gd name="T15" fmla="*/ 0 w 32"/>
                <a:gd name="T16" fmla="*/ 0 h 9"/>
                <a:gd name="T17" fmla="*/ 32 w 32"/>
                <a:gd name="T18" fmla="*/ 9 h 9"/>
              </a:gdLst>
              <a:ahLst/>
              <a:cxnLst>
                <a:cxn ang="T10">
                  <a:pos x="T0" y="T1"/>
                </a:cxn>
                <a:cxn ang="T11">
                  <a:pos x="T2" y="T3"/>
                </a:cxn>
                <a:cxn ang="T12">
                  <a:pos x="T4" y="T5"/>
                </a:cxn>
                <a:cxn ang="T13">
                  <a:pos x="T6" y="T7"/>
                </a:cxn>
                <a:cxn ang="T14">
                  <a:pos x="T8" y="T9"/>
                </a:cxn>
              </a:cxnLst>
              <a:rect l="T15" t="T16" r="T17" b="T18"/>
              <a:pathLst>
                <a:path w="32" h="9">
                  <a:moveTo>
                    <a:pt x="32" y="0"/>
                  </a:moveTo>
                  <a:lnTo>
                    <a:pt x="32" y="5"/>
                  </a:lnTo>
                  <a:lnTo>
                    <a:pt x="2" y="9"/>
                  </a:lnTo>
                  <a:lnTo>
                    <a:pt x="0" y="3"/>
                  </a:lnTo>
                  <a:lnTo>
                    <a:pt x="3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2" name="Freeform 406">
              <a:extLst>
                <a:ext uri="{FF2B5EF4-FFF2-40B4-BE49-F238E27FC236}">
                  <a16:creationId xmlns:a16="http://schemas.microsoft.com/office/drawing/2014/main" id="{6B4E4CFE-ACEE-40F2-1B3D-7A8984CD67BC}"/>
                </a:ext>
              </a:extLst>
            </p:cNvPr>
            <p:cNvSpPr>
              <a:spLocks/>
            </p:cNvSpPr>
            <p:nvPr/>
          </p:nvSpPr>
          <p:spPr bwMode="auto">
            <a:xfrm>
              <a:off x="2058" y="3140"/>
              <a:ext cx="11" cy="7"/>
            </a:xfrm>
            <a:custGeom>
              <a:avLst/>
              <a:gdLst>
                <a:gd name="T0" fmla="*/ 11 w 11"/>
                <a:gd name="T1" fmla="*/ 0 h 7"/>
                <a:gd name="T2" fmla="*/ 0 w 11"/>
                <a:gd name="T3" fmla="*/ 2 h 7"/>
                <a:gd name="T4" fmla="*/ 0 w 11"/>
                <a:gd name="T5" fmla="*/ 7 h 7"/>
                <a:gd name="T6" fmla="*/ 11 w 11"/>
                <a:gd name="T7" fmla="*/ 7 h 7"/>
                <a:gd name="T8" fmla="*/ 11 w 11"/>
                <a:gd name="T9" fmla="*/ 0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11" y="0"/>
                  </a:moveTo>
                  <a:lnTo>
                    <a:pt x="0" y="2"/>
                  </a:lnTo>
                  <a:lnTo>
                    <a:pt x="0" y="7"/>
                  </a:lnTo>
                  <a:lnTo>
                    <a:pt x="11" y="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03" name="Line 407">
              <a:extLst>
                <a:ext uri="{FF2B5EF4-FFF2-40B4-BE49-F238E27FC236}">
                  <a16:creationId xmlns:a16="http://schemas.microsoft.com/office/drawing/2014/main" id="{201AA4FC-E9A2-6BE6-FBC5-CCC5C5A12AE2}"/>
                </a:ext>
              </a:extLst>
            </p:cNvPr>
            <p:cNvSpPr>
              <a:spLocks noChangeShapeType="1"/>
            </p:cNvSpPr>
            <p:nvPr/>
          </p:nvSpPr>
          <p:spPr bwMode="auto">
            <a:xfrm flipH="1">
              <a:off x="418" y="2698"/>
              <a:ext cx="67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4" name="Line 408">
              <a:extLst>
                <a:ext uri="{FF2B5EF4-FFF2-40B4-BE49-F238E27FC236}">
                  <a16:creationId xmlns:a16="http://schemas.microsoft.com/office/drawing/2014/main" id="{0537A6FE-0179-B9FC-54FA-0AD4A1A0DA0D}"/>
                </a:ext>
              </a:extLst>
            </p:cNvPr>
            <p:cNvSpPr>
              <a:spLocks noChangeShapeType="1"/>
            </p:cNvSpPr>
            <p:nvPr/>
          </p:nvSpPr>
          <p:spPr bwMode="auto">
            <a:xfrm flipV="1">
              <a:off x="1505" y="3293"/>
              <a:ext cx="1" cy="351"/>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05" name="Freeform 409">
              <a:extLst>
                <a:ext uri="{FF2B5EF4-FFF2-40B4-BE49-F238E27FC236}">
                  <a16:creationId xmlns:a16="http://schemas.microsoft.com/office/drawing/2014/main" id="{0F0D1388-66F8-F2EA-EF73-5CB175704D4B}"/>
                </a:ext>
              </a:extLst>
            </p:cNvPr>
            <p:cNvSpPr>
              <a:spLocks/>
            </p:cNvSpPr>
            <p:nvPr/>
          </p:nvSpPr>
          <p:spPr bwMode="auto">
            <a:xfrm>
              <a:off x="786" y="2626"/>
              <a:ext cx="100" cy="65"/>
            </a:xfrm>
            <a:custGeom>
              <a:avLst/>
              <a:gdLst>
                <a:gd name="T0" fmla="*/ 50 w 100"/>
                <a:gd name="T1" fmla="*/ 65 h 65"/>
                <a:gd name="T2" fmla="*/ 25 w 100"/>
                <a:gd name="T3" fmla="*/ 32 h 65"/>
                <a:gd name="T4" fmla="*/ 0 w 100"/>
                <a:gd name="T5" fmla="*/ 0 h 65"/>
                <a:gd name="T6" fmla="*/ 50 w 100"/>
                <a:gd name="T7" fmla="*/ 0 h 65"/>
                <a:gd name="T8" fmla="*/ 100 w 100"/>
                <a:gd name="T9" fmla="*/ 0 h 65"/>
                <a:gd name="T10" fmla="*/ 75 w 100"/>
                <a:gd name="T11" fmla="*/ 32 h 65"/>
                <a:gd name="T12" fmla="*/ 50 w 100"/>
                <a:gd name="T13" fmla="*/ 65 h 65"/>
                <a:gd name="T14" fmla="*/ 0 60000 65536"/>
                <a:gd name="T15" fmla="*/ 0 60000 65536"/>
                <a:gd name="T16" fmla="*/ 0 60000 65536"/>
                <a:gd name="T17" fmla="*/ 0 60000 65536"/>
                <a:gd name="T18" fmla="*/ 0 60000 65536"/>
                <a:gd name="T19" fmla="*/ 0 60000 65536"/>
                <a:gd name="T20" fmla="*/ 0 60000 65536"/>
                <a:gd name="T21" fmla="*/ 0 w 100"/>
                <a:gd name="T22" fmla="*/ 0 h 65"/>
                <a:gd name="T23" fmla="*/ 100 w 100"/>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65">
                  <a:moveTo>
                    <a:pt x="50" y="65"/>
                  </a:moveTo>
                  <a:lnTo>
                    <a:pt x="25" y="32"/>
                  </a:lnTo>
                  <a:lnTo>
                    <a:pt x="0" y="0"/>
                  </a:lnTo>
                  <a:lnTo>
                    <a:pt x="50" y="0"/>
                  </a:lnTo>
                  <a:lnTo>
                    <a:pt x="100" y="0"/>
                  </a:lnTo>
                  <a:lnTo>
                    <a:pt x="75" y="32"/>
                  </a:lnTo>
                  <a:lnTo>
                    <a:pt x="50" y="65"/>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06" name="Rectangle 410">
              <a:extLst>
                <a:ext uri="{FF2B5EF4-FFF2-40B4-BE49-F238E27FC236}">
                  <a16:creationId xmlns:a16="http://schemas.microsoft.com/office/drawing/2014/main" id="{F5DFDC65-D6F3-4DF1-8511-2BA4CE977EA8}"/>
                </a:ext>
              </a:extLst>
            </p:cNvPr>
            <p:cNvSpPr>
              <a:spLocks noChangeArrowheads="1"/>
            </p:cNvSpPr>
            <p:nvPr/>
          </p:nvSpPr>
          <p:spPr bwMode="auto">
            <a:xfrm>
              <a:off x="508" y="2851"/>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1607" name="Rectangle 411">
              <a:extLst>
                <a:ext uri="{FF2B5EF4-FFF2-40B4-BE49-F238E27FC236}">
                  <a16:creationId xmlns:a16="http://schemas.microsoft.com/office/drawing/2014/main" id="{FB66EA3C-7801-2D70-DD1F-5EEBBEDA5BBE}"/>
                </a:ext>
              </a:extLst>
            </p:cNvPr>
            <p:cNvSpPr>
              <a:spLocks noChangeArrowheads="1"/>
            </p:cNvSpPr>
            <p:nvPr/>
          </p:nvSpPr>
          <p:spPr bwMode="auto">
            <a:xfrm>
              <a:off x="1298" y="3371"/>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L</a:t>
              </a:r>
              <a:endParaRPr lang="en-US" altLang="en-US"/>
            </a:p>
          </p:txBody>
        </p:sp>
        <p:sp>
          <p:nvSpPr>
            <p:cNvPr id="21608" name="Rectangle 412">
              <a:extLst>
                <a:ext uri="{FF2B5EF4-FFF2-40B4-BE49-F238E27FC236}">
                  <a16:creationId xmlns:a16="http://schemas.microsoft.com/office/drawing/2014/main" id="{92BD0F5B-6343-CF2A-9910-703A11827864}"/>
                </a:ext>
              </a:extLst>
            </p:cNvPr>
            <p:cNvSpPr>
              <a:spLocks noChangeArrowheads="1"/>
            </p:cNvSpPr>
            <p:nvPr/>
          </p:nvSpPr>
          <p:spPr bwMode="auto">
            <a:xfrm>
              <a:off x="2226" y="3051"/>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d</a:t>
              </a:r>
              <a:endParaRPr lang="en-US" altLang="en-US"/>
            </a:p>
          </p:txBody>
        </p:sp>
        <p:sp>
          <p:nvSpPr>
            <p:cNvPr id="21609" name="Rectangle 413">
              <a:extLst>
                <a:ext uri="{FF2B5EF4-FFF2-40B4-BE49-F238E27FC236}">
                  <a16:creationId xmlns:a16="http://schemas.microsoft.com/office/drawing/2014/main" id="{4F4C63FD-4A9F-8AB9-DA8B-117C451383E2}"/>
                </a:ext>
              </a:extLst>
            </p:cNvPr>
            <p:cNvSpPr>
              <a:spLocks noChangeArrowheads="1"/>
            </p:cNvSpPr>
            <p:nvPr/>
          </p:nvSpPr>
          <p:spPr bwMode="auto">
            <a:xfrm>
              <a:off x="1795" y="2871"/>
              <a:ext cx="7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Symbol" panose="05050102010706020507" pitchFamily="18" charset="2"/>
                </a:rPr>
                <a:t>b</a:t>
              </a:r>
              <a:endParaRPr lang="en-US" altLang="en-US"/>
            </a:p>
          </p:txBody>
        </p:sp>
        <p:sp>
          <p:nvSpPr>
            <p:cNvPr id="21610" name="Freeform 414">
              <a:extLst>
                <a:ext uri="{FF2B5EF4-FFF2-40B4-BE49-F238E27FC236}">
                  <a16:creationId xmlns:a16="http://schemas.microsoft.com/office/drawing/2014/main" id="{7DC6A484-DB15-6B82-E403-9810EDE2FE00}"/>
                </a:ext>
              </a:extLst>
            </p:cNvPr>
            <p:cNvSpPr>
              <a:spLocks/>
            </p:cNvSpPr>
            <p:nvPr/>
          </p:nvSpPr>
          <p:spPr bwMode="auto">
            <a:xfrm>
              <a:off x="467" y="2704"/>
              <a:ext cx="27" cy="58"/>
            </a:xfrm>
            <a:custGeom>
              <a:avLst/>
              <a:gdLst>
                <a:gd name="T0" fmla="*/ 14 w 27"/>
                <a:gd name="T1" fmla="*/ 0 h 58"/>
                <a:gd name="T2" fmla="*/ 27 w 27"/>
                <a:gd name="T3" fmla="*/ 58 h 58"/>
                <a:gd name="T4" fmla="*/ 27 w 27"/>
                <a:gd name="T5" fmla="*/ 58 h 58"/>
                <a:gd name="T6" fmla="*/ 27 w 27"/>
                <a:gd name="T7" fmla="*/ 56 h 58"/>
                <a:gd name="T8" fmla="*/ 25 w 27"/>
                <a:gd name="T9" fmla="*/ 56 h 58"/>
                <a:gd name="T10" fmla="*/ 25 w 27"/>
                <a:gd name="T11" fmla="*/ 56 h 58"/>
                <a:gd name="T12" fmla="*/ 23 w 27"/>
                <a:gd name="T13" fmla="*/ 54 h 58"/>
                <a:gd name="T14" fmla="*/ 23 w 27"/>
                <a:gd name="T15" fmla="*/ 54 h 58"/>
                <a:gd name="T16" fmla="*/ 22 w 27"/>
                <a:gd name="T17" fmla="*/ 54 h 58"/>
                <a:gd name="T18" fmla="*/ 22 w 27"/>
                <a:gd name="T19" fmla="*/ 54 h 58"/>
                <a:gd name="T20" fmla="*/ 22 w 27"/>
                <a:gd name="T21" fmla="*/ 52 h 58"/>
                <a:gd name="T22" fmla="*/ 20 w 27"/>
                <a:gd name="T23" fmla="*/ 52 h 58"/>
                <a:gd name="T24" fmla="*/ 20 w 27"/>
                <a:gd name="T25" fmla="*/ 52 h 58"/>
                <a:gd name="T26" fmla="*/ 18 w 27"/>
                <a:gd name="T27" fmla="*/ 52 h 58"/>
                <a:gd name="T28" fmla="*/ 18 w 27"/>
                <a:gd name="T29" fmla="*/ 52 h 58"/>
                <a:gd name="T30" fmla="*/ 16 w 27"/>
                <a:gd name="T31" fmla="*/ 52 h 58"/>
                <a:gd name="T32" fmla="*/ 16 w 27"/>
                <a:gd name="T33" fmla="*/ 52 h 58"/>
                <a:gd name="T34" fmla="*/ 16 w 27"/>
                <a:gd name="T35" fmla="*/ 52 h 58"/>
                <a:gd name="T36" fmla="*/ 14 w 27"/>
                <a:gd name="T37" fmla="*/ 52 h 58"/>
                <a:gd name="T38" fmla="*/ 14 w 27"/>
                <a:gd name="T39" fmla="*/ 52 h 58"/>
                <a:gd name="T40" fmla="*/ 12 w 27"/>
                <a:gd name="T41" fmla="*/ 52 h 58"/>
                <a:gd name="T42" fmla="*/ 12 w 27"/>
                <a:gd name="T43" fmla="*/ 52 h 58"/>
                <a:gd name="T44" fmla="*/ 10 w 27"/>
                <a:gd name="T45" fmla="*/ 52 h 58"/>
                <a:gd name="T46" fmla="*/ 10 w 27"/>
                <a:gd name="T47" fmla="*/ 52 h 58"/>
                <a:gd name="T48" fmla="*/ 10 w 27"/>
                <a:gd name="T49" fmla="*/ 52 h 58"/>
                <a:gd name="T50" fmla="*/ 8 w 27"/>
                <a:gd name="T51" fmla="*/ 52 h 58"/>
                <a:gd name="T52" fmla="*/ 8 w 27"/>
                <a:gd name="T53" fmla="*/ 52 h 58"/>
                <a:gd name="T54" fmla="*/ 6 w 27"/>
                <a:gd name="T55" fmla="*/ 54 h 58"/>
                <a:gd name="T56" fmla="*/ 6 w 27"/>
                <a:gd name="T57" fmla="*/ 54 h 58"/>
                <a:gd name="T58" fmla="*/ 4 w 27"/>
                <a:gd name="T59" fmla="*/ 54 h 58"/>
                <a:gd name="T60" fmla="*/ 4 w 27"/>
                <a:gd name="T61" fmla="*/ 54 h 58"/>
                <a:gd name="T62" fmla="*/ 4 w 27"/>
                <a:gd name="T63" fmla="*/ 56 h 58"/>
                <a:gd name="T64" fmla="*/ 2 w 27"/>
                <a:gd name="T65" fmla="*/ 56 h 58"/>
                <a:gd name="T66" fmla="*/ 2 w 27"/>
                <a:gd name="T67" fmla="*/ 56 h 58"/>
                <a:gd name="T68" fmla="*/ 0 w 27"/>
                <a:gd name="T69" fmla="*/ 58 h 58"/>
                <a:gd name="T70" fmla="*/ 14 w 27"/>
                <a:gd name="T71" fmla="*/ 0 h 58"/>
                <a:gd name="T72" fmla="*/ 14 w 27"/>
                <a:gd name="T73" fmla="*/ 0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8"/>
                <a:gd name="T113" fmla="*/ 27 w 27"/>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8">
                  <a:moveTo>
                    <a:pt x="14" y="0"/>
                  </a:moveTo>
                  <a:lnTo>
                    <a:pt x="27" y="58"/>
                  </a:lnTo>
                  <a:lnTo>
                    <a:pt x="27" y="56"/>
                  </a:lnTo>
                  <a:lnTo>
                    <a:pt x="25" y="56"/>
                  </a:lnTo>
                  <a:lnTo>
                    <a:pt x="23" y="54"/>
                  </a:lnTo>
                  <a:lnTo>
                    <a:pt x="22" y="54"/>
                  </a:lnTo>
                  <a:lnTo>
                    <a:pt x="22" y="52"/>
                  </a:lnTo>
                  <a:lnTo>
                    <a:pt x="20" y="52"/>
                  </a:lnTo>
                  <a:lnTo>
                    <a:pt x="18" y="52"/>
                  </a:lnTo>
                  <a:lnTo>
                    <a:pt x="16" y="52"/>
                  </a:lnTo>
                  <a:lnTo>
                    <a:pt x="14" y="52"/>
                  </a:lnTo>
                  <a:lnTo>
                    <a:pt x="12" y="52"/>
                  </a:lnTo>
                  <a:lnTo>
                    <a:pt x="10" y="52"/>
                  </a:lnTo>
                  <a:lnTo>
                    <a:pt x="8" y="52"/>
                  </a:lnTo>
                  <a:lnTo>
                    <a:pt x="6" y="54"/>
                  </a:lnTo>
                  <a:lnTo>
                    <a:pt x="4" y="54"/>
                  </a:lnTo>
                  <a:lnTo>
                    <a:pt x="4" y="56"/>
                  </a:lnTo>
                  <a:lnTo>
                    <a:pt x="2" y="56"/>
                  </a:lnTo>
                  <a:lnTo>
                    <a:pt x="0" y="58"/>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1" name="Freeform 415">
              <a:extLst>
                <a:ext uri="{FF2B5EF4-FFF2-40B4-BE49-F238E27FC236}">
                  <a16:creationId xmlns:a16="http://schemas.microsoft.com/office/drawing/2014/main" id="{09923CEF-17F0-E81B-5338-9B8618036753}"/>
                </a:ext>
              </a:extLst>
            </p:cNvPr>
            <p:cNvSpPr>
              <a:spLocks/>
            </p:cNvSpPr>
            <p:nvPr/>
          </p:nvSpPr>
          <p:spPr bwMode="auto">
            <a:xfrm>
              <a:off x="477" y="2733"/>
              <a:ext cx="10" cy="378"/>
            </a:xfrm>
            <a:custGeom>
              <a:avLst/>
              <a:gdLst>
                <a:gd name="T0" fmla="*/ 10 w 10"/>
                <a:gd name="T1" fmla="*/ 378 h 378"/>
                <a:gd name="T2" fmla="*/ 8 w 10"/>
                <a:gd name="T3" fmla="*/ 0 h 378"/>
                <a:gd name="T4" fmla="*/ 0 w 10"/>
                <a:gd name="T5" fmla="*/ 0 h 378"/>
                <a:gd name="T6" fmla="*/ 2 w 10"/>
                <a:gd name="T7" fmla="*/ 378 h 378"/>
                <a:gd name="T8" fmla="*/ 10 w 10"/>
                <a:gd name="T9" fmla="*/ 378 h 378"/>
                <a:gd name="T10" fmla="*/ 0 60000 65536"/>
                <a:gd name="T11" fmla="*/ 0 60000 65536"/>
                <a:gd name="T12" fmla="*/ 0 60000 65536"/>
                <a:gd name="T13" fmla="*/ 0 60000 65536"/>
                <a:gd name="T14" fmla="*/ 0 60000 65536"/>
                <a:gd name="T15" fmla="*/ 0 w 10"/>
                <a:gd name="T16" fmla="*/ 0 h 378"/>
                <a:gd name="T17" fmla="*/ 10 w 10"/>
                <a:gd name="T18" fmla="*/ 378 h 378"/>
              </a:gdLst>
              <a:ahLst/>
              <a:cxnLst>
                <a:cxn ang="T10">
                  <a:pos x="T0" y="T1"/>
                </a:cxn>
                <a:cxn ang="T11">
                  <a:pos x="T2" y="T3"/>
                </a:cxn>
                <a:cxn ang="T12">
                  <a:pos x="T4" y="T5"/>
                </a:cxn>
                <a:cxn ang="T13">
                  <a:pos x="T6" y="T7"/>
                </a:cxn>
                <a:cxn ang="T14">
                  <a:pos x="T8" y="T9"/>
                </a:cxn>
              </a:cxnLst>
              <a:rect l="T15" t="T16" r="T17" b="T18"/>
              <a:pathLst>
                <a:path w="10" h="378">
                  <a:moveTo>
                    <a:pt x="10" y="378"/>
                  </a:moveTo>
                  <a:lnTo>
                    <a:pt x="8" y="0"/>
                  </a:lnTo>
                  <a:lnTo>
                    <a:pt x="0" y="0"/>
                  </a:lnTo>
                  <a:lnTo>
                    <a:pt x="2" y="378"/>
                  </a:lnTo>
                  <a:lnTo>
                    <a:pt x="10" y="37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2" name="Freeform 416">
              <a:extLst>
                <a:ext uri="{FF2B5EF4-FFF2-40B4-BE49-F238E27FC236}">
                  <a16:creationId xmlns:a16="http://schemas.microsoft.com/office/drawing/2014/main" id="{CE43D367-CDC2-B9A1-96B2-9FDAD90BDC39}"/>
                </a:ext>
              </a:extLst>
            </p:cNvPr>
            <p:cNvSpPr>
              <a:spLocks/>
            </p:cNvSpPr>
            <p:nvPr/>
          </p:nvSpPr>
          <p:spPr bwMode="auto">
            <a:xfrm>
              <a:off x="471" y="3094"/>
              <a:ext cx="23" cy="46"/>
            </a:xfrm>
            <a:custGeom>
              <a:avLst/>
              <a:gdLst>
                <a:gd name="T0" fmla="*/ 12 w 23"/>
                <a:gd name="T1" fmla="*/ 46 h 46"/>
                <a:gd name="T2" fmla="*/ 23 w 23"/>
                <a:gd name="T3" fmla="*/ 0 h 46"/>
                <a:gd name="T4" fmla="*/ 23 w 23"/>
                <a:gd name="T5" fmla="*/ 0 h 46"/>
                <a:gd name="T6" fmla="*/ 23 w 23"/>
                <a:gd name="T7" fmla="*/ 0 h 46"/>
                <a:gd name="T8" fmla="*/ 23 w 23"/>
                <a:gd name="T9" fmla="*/ 0 h 46"/>
                <a:gd name="T10" fmla="*/ 21 w 23"/>
                <a:gd name="T11" fmla="*/ 2 h 46"/>
                <a:gd name="T12" fmla="*/ 21 w 23"/>
                <a:gd name="T13" fmla="*/ 2 h 46"/>
                <a:gd name="T14" fmla="*/ 19 w 23"/>
                <a:gd name="T15" fmla="*/ 2 h 46"/>
                <a:gd name="T16" fmla="*/ 19 w 23"/>
                <a:gd name="T17" fmla="*/ 2 h 46"/>
                <a:gd name="T18" fmla="*/ 19 w 23"/>
                <a:gd name="T19" fmla="*/ 4 h 46"/>
                <a:gd name="T20" fmla="*/ 18 w 23"/>
                <a:gd name="T21" fmla="*/ 4 h 46"/>
                <a:gd name="T22" fmla="*/ 18 w 23"/>
                <a:gd name="T23" fmla="*/ 4 h 46"/>
                <a:gd name="T24" fmla="*/ 16 w 23"/>
                <a:gd name="T25" fmla="*/ 4 h 46"/>
                <a:gd name="T26" fmla="*/ 16 w 23"/>
                <a:gd name="T27" fmla="*/ 4 h 46"/>
                <a:gd name="T28" fmla="*/ 16 w 23"/>
                <a:gd name="T29" fmla="*/ 4 h 46"/>
                <a:gd name="T30" fmla="*/ 14 w 23"/>
                <a:gd name="T31" fmla="*/ 4 h 46"/>
                <a:gd name="T32" fmla="*/ 14 w 23"/>
                <a:gd name="T33" fmla="*/ 4 h 46"/>
                <a:gd name="T34" fmla="*/ 12 w 23"/>
                <a:gd name="T35" fmla="*/ 4 h 46"/>
                <a:gd name="T36" fmla="*/ 12 w 23"/>
                <a:gd name="T37" fmla="*/ 4 h 46"/>
                <a:gd name="T38" fmla="*/ 12 w 23"/>
                <a:gd name="T39" fmla="*/ 4 h 46"/>
                <a:gd name="T40" fmla="*/ 10 w 23"/>
                <a:gd name="T41" fmla="*/ 4 h 46"/>
                <a:gd name="T42" fmla="*/ 10 w 23"/>
                <a:gd name="T43" fmla="*/ 4 h 46"/>
                <a:gd name="T44" fmla="*/ 8 w 23"/>
                <a:gd name="T45" fmla="*/ 4 h 46"/>
                <a:gd name="T46" fmla="*/ 8 w 23"/>
                <a:gd name="T47" fmla="*/ 4 h 46"/>
                <a:gd name="T48" fmla="*/ 8 w 23"/>
                <a:gd name="T49" fmla="*/ 4 h 46"/>
                <a:gd name="T50" fmla="*/ 6 w 23"/>
                <a:gd name="T51" fmla="*/ 4 h 46"/>
                <a:gd name="T52" fmla="*/ 6 w 23"/>
                <a:gd name="T53" fmla="*/ 4 h 46"/>
                <a:gd name="T54" fmla="*/ 4 w 23"/>
                <a:gd name="T55" fmla="*/ 4 h 46"/>
                <a:gd name="T56" fmla="*/ 4 w 23"/>
                <a:gd name="T57" fmla="*/ 2 h 46"/>
                <a:gd name="T58" fmla="*/ 4 w 23"/>
                <a:gd name="T59" fmla="*/ 2 h 46"/>
                <a:gd name="T60" fmla="*/ 2 w 23"/>
                <a:gd name="T61" fmla="*/ 2 h 46"/>
                <a:gd name="T62" fmla="*/ 2 w 23"/>
                <a:gd name="T63" fmla="*/ 2 h 46"/>
                <a:gd name="T64" fmla="*/ 0 w 23"/>
                <a:gd name="T65" fmla="*/ 0 h 46"/>
                <a:gd name="T66" fmla="*/ 0 w 23"/>
                <a:gd name="T67" fmla="*/ 0 h 46"/>
                <a:gd name="T68" fmla="*/ 0 w 23"/>
                <a:gd name="T69" fmla="*/ 0 h 46"/>
                <a:gd name="T70" fmla="*/ 12 w 23"/>
                <a:gd name="T71" fmla="*/ 46 h 46"/>
                <a:gd name="T72" fmla="*/ 12 w 23"/>
                <a:gd name="T73" fmla="*/ 46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
                <a:gd name="T112" fmla="*/ 0 h 46"/>
                <a:gd name="T113" fmla="*/ 23 w 23"/>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 h="46">
                  <a:moveTo>
                    <a:pt x="12" y="46"/>
                  </a:moveTo>
                  <a:lnTo>
                    <a:pt x="23" y="0"/>
                  </a:lnTo>
                  <a:lnTo>
                    <a:pt x="21" y="2"/>
                  </a:lnTo>
                  <a:lnTo>
                    <a:pt x="19" y="2"/>
                  </a:lnTo>
                  <a:lnTo>
                    <a:pt x="19" y="4"/>
                  </a:lnTo>
                  <a:lnTo>
                    <a:pt x="18" y="4"/>
                  </a:lnTo>
                  <a:lnTo>
                    <a:pt x="16" y="4"/>
                  </a:lnTo>
                  <a:lnTo>
                    <a:pt x="14" y="4"/>
                  </a:lnTo>
                  <a:lnTo>
                    <a:pt x="12" y="4"/>
                  </a:lnTo>
                  <a:lnTo>
                    <a:pt x="10" y="4"/>
                  </a:lnTo>
                  <a:lnTo>
                    <a:pt x="8" y="4"/>
                  </a:lnTo>
                  <a:lnTo>
                    <a:pt x="6" y="4"/>
                  </a:lnTo>
                  <a:lnTo>
                    <a:pt x="4" y="4"/>
                  </a:lnTo>
                  <a:lnTo>
                    <a:pt x="4" y="2"/>
                  </a:lnTo>
                  <a:lnTo>
                    <a:pt x="2" y="2"/>
                  </a:lnTo>
                  <a:lnTo>
                    <a:pt x="0" y="0"/>
                  </a:lnTo>
                  <a:lnTo>
                    <a:pt x="12"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3" name="Freeform 417">
              <a:extLst>
                <a:ext uri="{FF2B5EF4-FFF2-40B4-BE49-F238E27FC236}">
                  <a16:creationId xmlns:a16="http://schemas.microsoft.com/office/drawing/2014/main" id="{F26028AE-8245-9F5D-6133-A3E90C1ECE41}"/>
                </a:ext>
              </a:extLst>
            </p:cNvPr>
            <p:cNvSpPr>
              <a:spLocks/>
            </p:cNvSpPr>
            <p:nvPr/>
          </p:nvSpPr>
          <p:spPr bwMode="auto">
            <a:xfrm>
              <a:off x="1104" y="3522"/>
              <a:ext cx="56" cy="26"/>
            </a:xfrm>
            <a:custGeom>
              <a:avLst/>
              <a:gdLst>
                <a:gd name="T0" fmla="*/ 0 w 56"/>
                <a:gd name="T1" fmla="*/ 13 h 26"/>
                <a:gd name="T2" fmla="*/ 56 w 56"/>
                <a:gd name="T3" fmla="*/ 0 h 26"/>
                <a:gd name="T4" fmla="*/ 56 w 56"/>
                <a:gd name="T5" fmla="*/ 0 h 26"/>
                <a:gd name="T6" fmla="*/ 56 w 56"/>
                <a:gd name="T7" fmla="*/ 0 h 26"/>
                <a:gd name="T8" fmla="*/ 56 w 56"/>
                <a:gd name="T9" fmla="*/ 2 h 26"/>
                <a:gd name="T10" fmla="*/ 54 w 56"/>
                <a:gd name="T11" fmla="*/ 2 h 26"/>
                <a:gd name="T12" fmla="*/ 54 w 56"/>
                <a:gd name="T13" fmla="*/ 3 h 26"/>
                <a:gd name="T14" fmla="*/ 54 w 56"/>
                <a:gd name="T15" fmla="*/ 3 h 26"/>
                <a:gd name="T16" fmla="*/ 52 w 56"/>
                <a:gd name="T17" fmla="*/ 5 h 26"/>
                <a:gd name="T18" fmla="*/ 52 w 56"/>
                <a:gd name="T19" fmla="*/ 5 h 26"/>
                <a:gd name="T20" fmla="*/ 52 w 56"/>
                <a:gd name="T21" fmla="*/ 5 h 26"/>
                <a:gd name="T22" fmla="*/ 52 w 56"/>
                <a:gd name="T23" fmla="*/ 7 h 26"/>
                <a:gd name="T24" fmla="*/ 52 w 56"/>
                <a:gd name="T25" fmla="*/ 7 h 26"/>
                <a:gd name="T26" fmla="*/ 52 w 56"/>
                <a:gd name="T27" fmla="*/ 9 h 26"/>
                <a:gd name="T28" fmla="*/ 50 w 56"/>
                <a:gd name="T29" fmla="*/ 9 h 26"/>
                <a:gd name="T30" fmla="*/ 50 w 56"/>
                <a:gd name="T31" fmla="*/ 11 h 26"/>
                <a:gd name="T32" fmla="*/ 50 w 56"/>
                <a:gd name="T33" fmla="*/ 11 h 26"/>
                <a:gd name="T34" fmla="*/ 50 w 56"/>
                <a:gd name="T35" fmla="*/ 11 h 26"/>
                <a:gd name="T36" fmla="*/ 50 w 56"/>
                <a:gd name="T37" fmla="*/ 13 h 26"/>
                <a:gd name="T38" fmla="*/ 50 w 56"/>
                <a:gd name="T39" fmla="*/ 13 h 26"/>
                <a:gd name="T40" fmla="*/ 50 w 56"/>
                <a:gd name="T41" fmla="*/ 15 h 26"/>
                <a:gd name="T42" fmla="*/ 50 w 56"/>
                <a:gd name="T43" fmla="*/ 15 h 26"/>
                <a:gd name="T44" fmla="*/ 50 w 56"/>
                <a:gd name="T45" fmla="*/ 17 h 26"/>
                <a:gd name="T46" fmla="*/ 52 w 56"/>
                <a:gd name="T47" fmla="*/ 17 h 26"/>
                <a:gd name="T48" fmla="*/ 52 w 56"/>
                <a:gd name="T49" fmla="*/ 19 h 26"/>
                <a:gd name="T50" fmla="*/ 52 w 56"/>
                <a:gd name="T51" fmla="*/ 19 h 26"/>
                <a:gd name="T52" fmla="*/ 52 w 56"/>
                <a:gd name="T53" fmla="*/ 19 h 26"/>
                <a:gd name="T54" fmla="*/ 52 w 56"/>
                <a:gd name="T55" fmla="*/ 21 h 26"/>
                <a:gd name="T56" fmla="*/ 52 w 56"/>
                <a:gd name="T57" fmla="*/ 21 h 26"/>
                <a:gd name="T58" fmla="*/ 54 w 56"/>
                <a:gd name="T59" fmla="*/ 23 h 26"/>
                <a:gd name="T60" fmla="*/ 54 w 56"/>
                <a:gd name="T61" fmla="*/ 23 h 26"/>
                <a:gd name="T62" fmla="*/ 54 w 56"/>
                <a:gd name="T63" fmla="*/ 25 h 26"/>
                <a:gd name="T64" fmla="*/ 56 w 56"/>
                <a:gd name="T65" fmla="*/ 25 h 26"/>
                <a:gd name="T66" fmla="*/ 56 w 56"/>
                <a:gd name="T67" fmla="*/ 25 h 26"/>
                <a:gd name="T68" fmla="*/ 56 w 56"/>
                <a:gd name="T69" fmla="*/ 26 h 26"/>
                <a:gd name="T70" fmla="*/ 0 w 56"/>
                <a:gd name="T71" fmla="*/ 13 h 26"/>
                <a:gd name="T72" fmla="*/ 0 w 56"/>
                <a:gd name="T73" fmla="*/ 13 h 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6"/>
                <a:gd name="T113" fmla="*/ 56 w 56"/>
                <a:gd name="T114" fmla="*/ 26 h 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6">
                  <a:moveTo>
                    <a:pt x="0" y="13"/>
                  </a:moveTo>
                  <a:lnTo>
                    <a:pt x="56" y="0"/>
                  </a:lnTo>
                  <a:lnTo>
                    <a:pt x="56" y="2"/>
                  </a:lnTo>
                  <a:lnTo>
                    <a:pt x="54" y="2"/>
                  </a:lnTo>
                  <a:lnTo>
                    <a:pt x="54" y="3"/>
                  </a:lnTo>
                  <a:lnTo>
                    <a:pt x="52" y="5"/>
                  </a:lnTo>
                  <a:lnTo>
                    <a:pt x="52" y="7"/>
                  </a:lnTo>
                  <a:lnTo>
                    <a:pt x="52" y="9"/>
                  </a:lnTo>
                  <a:lnTo>
                    <a:pt x="50" y="9"/>
                  </a:lnTo>
                  <a:lnTo>
                    <a:pt x="50" y="11"/>
                  </a:lnTo>
                  <a:lnTo>
                    <a:pt x="50" y="13"/>
                  </a:lnTo>
                  <a:lnTo>
                    <a:pt x="50" y="15"/>
                  </a:lnTo>
                  <a:lnTo>
                    <a:pt x="50" y="17"/>
                  </a:lnTo>
                  <a:lnTo>
                    <a:pt x="52" y="17"/>
                  </a:lnTo>
                  <a:lnTo>
                    <a:pt x="52" y="19"/>
                  </a:lnTo>
                  <a:lnTo>
                    <a:pt x="52" y="21"/>
                  </a:lnTo>
                  <a:lnTo>
                    <a:pt x="54" y="23"/>
                  </a:lnTo>
                  <a:lnTo>
                    <a:pt x="54" y="25"/>
                  </a:lnTo>
                  <a:lnTo>
                    <a:pt x="56" y="25"/>
                  </a:lnTo>
                  <a:lnTo>
                    <a:pt x="56" y="26"/>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4" name="Freeform 418">
              <a:extLst>
                <a:ext uri="{FF2B5EF4-FFF2-40B4-BE49-F238E27FC236}">
                  <a16:creationId xmlns:a16="http://schemas.microsoft.com/office/drawing/2014/main" id="{6DD69115-9C7D-117B-5B4B-3516C076B654}"/>
                </a:ext>
              </a:extLst>
            </p:cNvPr>
            <p:cNvSpPr>
              <a:spLocks/>
            </p:cNvSpPr>
            <p:nvPr/>
          </p:nvSpPr>
          <p:spPr bwMode="auto">
            <a:xfrm>
              <a:off x="1133" y="3529"/>
              <a:ext cx="336" cy="10"/>
            </a:xfrm>
            <a:custGeom>
              <a:avLst/>
              <a:gdLst>
                <a:gd name="T0" fmla="*/ 336 w 336"/>
                <a:gd name="T1" fmla="*/ 0 h 10"/>
                <a:gd name="T2" fmla="*/ 0 w 336"/>
                <a:gd name="T3" fmla="*/ 2 h 10"/>
                <a:gd name="T4" fmla="*/ 0 w 336"/>
                <a:gd name="T5" fmla="*/ 10 h 10"/>
                <a:gd name="T6" fmla="*/ 336 w 336"/>
                <a:gd name="T7" fmla="*/ 8 h 10"/>
                <a:gd name="T8" fmla="*/ 336 w 336"/>
                <a:gd name="T9" fmla="*/ 0 h 10"/>
                <a:gd name="T10" fmla="*/ 0 60000 65536"/>
                <a:gd name="T11" fmla="*/ 0 60000 65536"/>
                <a:gd name="T12" fmla="*/ 0 60000 65536"/>
                <a:gd name="T13" fmla="*/ 0 60000 65536"/>
                <a:gd name="T14" fmla="*/ 0 60000 65536"/>
                <a:gd name="T15" fmla="*/ 0 w 336"/>
                <a:gd name="T16" fmla="*/ 0 h 10"/>
                <a:gd name="T17" fmla="*/ 336 w 336"/>
                <a:gd name="T18" fmla="*/ 10 h 10"/>
              </a:gdLst>
              <a:ahLst/>
              <a:cxnLst>
                <a:cxn ang="T10">
                  <a:pos x="T0" y="T1"/>
                </a:cxn>
                <a:cxn ang="T11">
                  <a:pos x="T2" y="T3"/>
                </a:cxn>
                <a:cxn ang="T12">
                  <a:pos x="T4" y="T5"/>
                </a:cxn>
                <a:cxn ang="T13">
                  <a:pos x="T6" y="T7"/>
                </a:cxn>
                <a:cxn ang="T14">
                  <a:pos x="T8" y="T9"/>
                </a:cxn>
              </a:cxnLst>
              <a:rect l="T15" t="T16" r="T17" b="T18"/>
              <a:pathLst>
                <a:path w="336" h="10">
                  <a:moveTo>
                    <a:pt x="336" y="0"/>
                  </a:moveTo>
                  <a:lnTo>
                    <a:pt x="0" y="2"/>
                  </a:lnTo>
                  <a:lnTo>
                    <a:pt x="0" y="10"/>
                  </a:lnTo>
                  <a:lnTo>
                    <a:pt x="336" y="8"/>
                  </a:lnTo>
                  <a:lnTo>
                    <a:pt x="3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5" name="Freeform 419">
              <a:extLst>
                <a:ext uri="{FF2B5EF4-FFF2-40B4-BE49-F238E27FC236}">
                  <a16:creationId xmlns:a16="http://schemas.microsoft.com/office/drawing/2014/main" id="{38471C64-DF11-E018-539C-A345BD5AEDEC}"/>
                </a:ext>
              </a:extLst>
            </p:cNvPr>
            <p:cNvSpPr>
              <a:spLocks/>
            </p:cNvSpPr>
            <p:nvPr/>
          </p:nvSpPr>
          <p:spPr bwMode="auto">
            <a:xfrm>
              <a:off x="1451" y="3522"/>
              <a:ext cx="47" cy="23"/>
            </a:xfrm>
            <a:custGeom>
              <a:avLst/>
              <a:gdLst>
                <a:gd name="T0" fmla="*/ 47 w 47"/>
                <a:gd name="T1" fmla="*/ 11 h 23"/>
                <a:gd name="T2" fmla="*/ 0 w 47"/>
                <a:gd name="T3" fmla="*/ 0 h 23"/>
                <a:gd name="T4" fmla="*/ 0 w 47"/>
                <a:gd name="T5" fmla="*/ 0 h 23"/>
                <a:gd name="T6" fmla="*/ 0 w 47"/>
                <a:gd name="T7" fmla="*/ 0 h 23"/>
                <a:gd name="T8" fmla="*/ 0 w 47"/>
                <a:gd name="T9" fmla="*/ 2 h 23"/>
                <a:gd name="T10" fmla="*/ 0 w 47"/>
                <a:gd name="T11" fmla="*/ 2 h 23"/>
                <a:gd name="T12" fmla="*/ 2 w 47"/>
                <a:gd name="T13" fmla="*/ 2 h 23"/>
                <a:gd name="T14" fmla="*/ 2 w 47"/>
                <a:gd name="T15" fmla="*/ 3 h 23"/>
                <a:gd name="T16" fmla="*/ 2 w 47"/>
                <a:gd name="T17" fmla="*/ 3 h 23"/>
                <a:gd name="T18" fmla="*/ 2 w 47"/>
                <a:gd name="T19" fmla="*/ 5 h 23"/>
                <a:gd name="T20" fmla="*/ 4 w 47"/>
                <a:gd name="T21" fmla="*/ 5 h 23"/>
                <a:gd name="T22" fmla="*/ 4 w 47"/>
                <a:gd name="T23" fmla="*/ 5 h 23"/>
                <a:gd name="T24" fmla="*/ 4 w 47"/>
                <a:gd name="T25" fmla="*/ 7 h 23"/>
                <a:gd name="T26" fmla="*/ 4 w 47"/>
                <a:gd name="T27" fmla="*/ 7 h 23"/>
                <a:gd name="T28" fmla="*/ 4 w 47"/>
                <a:gd name="T29" fmla="*/ 9 h 23"/>
                <a:gd name="T30" fmla="*/ 4 w 47"/>
                <a:gd name="T31" fmla="*/ 9 h 23"/>
                <a:gd name="T32" fmla="*/ 4 w 47"/>
                <a:gd name="T33" fmla="*/ 9 h 23"/>
                <a:gd name="T34" fmla="*/ 4 w 47"/>
                <a:gd name="T35" fmla="*/ 11 h 23"/>
                <a:gd name="T36" fmla="*/ 4 w 47"/>
                <a:gd name="T37" fmla="*/ 11 h 23"/>
                <a:gd name="T38" fmla="*/ 4 w 47"/>
                <a:gd name="T39" fmla="*/ 11 h 23"/>
                <a:gd name="T40" fmla="*/ 4 w 47"/>
                <a:gd name="T41" fmla="*/ 13 h 23"/>
                <a:gd name="T42" fmla="*/ 4 w 47"/>
                <a:gd name="T43" fmla="*/ 13 h 23"/>
                <a:gd name="T44" fmla="*/ 4 w 47"/>
                <a:gd name="T45" fmla="*/ 15 h 23"/>
                <a:gd name="T46" fmla="*/ 4 w 47"/>
                <a:gd name="T47" fmla="*/ 15 h 23"/>
                <a:gd name="T48" fmla="*/ 4 w 47"/>
                <a:gd name="T49" fmla="*/ 15 h 23"/>
                <a:gd name="T50" fmla="*/ 4 w 47"/>
                <a:gd name="T51" fmla="*/ 17 h 23"/>
                <a:gd name="T52" fmla="*/ 4 w 47"/>
                <a:gd name="T53" fmla="*/ 17 h 23"/>
                <a:gd name="T54" fmla="*/ 2 w 47"/>
                <a:gd name="T55" fmla="*/ 19 h 23"/>
                <a:gd name="T56" fmla="*/ 2 w 47"/>
                <a:gd name="T57" fmla="*/ 19 h 23"/>
                <a:gd name="T58" fmla="*/ 2 w 47"/>
                <a:gd name="T59" fmla="*/ 19 h 23"/>
                <a:gd name="T60" fmla="*/ 2 w 47"/>
                <a:gd name="T61" fmla="*/ 21 h 23"/>
                <a:gd name="T62" fmla="*/ 0 w 47"/>
                <a:gd name="T63" fmla="*/ 21 h 23"/>
                <a:gd name="T64" fmla="*/ 0 w 47"/>
                <a:gd name="T65" fmla="*/ 23 h 23"/>
                <a:gd name="T66" fmla="*/ 0 w 47"/>
                <a:gd name="T67" fmla="*/ 23 h 23"/>
                <a:gd name="T68" fmla="*/ 0 w 47"/>
                <a:gd name="T69" fmla="*/ 23 h 23"/>
                <a:gd name="T70" fmla="*/ 47 w 47"/>
                <a:gd name="T71" fmla="*/ 11 h 23"/>
                <a:gd name="T72" fmla="*/ 47 w 47"/>
                <a:gd name="T73" fmla="*/ 11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23"/>
                <a:gd name="T113" fmla="*/ 47 w 47"/>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23">
                  <a:moveTo>
                    <a:pt x="47" y="11"/>
                  </a:moveTo>
                  <a:lnTo>
                    <a:pt x="0" y="0"/>
                  </a:lnTo>
                  <a:lnTo>
                    <a:pt x="0" y="2"/>
                  </a:lnTo>
                  <a:lnTo>
                    <a:pt x="2" y="2"/>
                  </a:lnTo>
                  <a:lnTo>
                    <a:pt x="2" y="3"/>
                  </a:lnTo>
                  <a:lnTo>
                    <a:pt x="2" y="5"/>
                  </a:lnTo>
                  <a:lnTo>
                    <a:pt x="4" y="5"/>
                  </a:lnTo>
                  <a:lnTo>
                    <a:pt x="4" y="7"/>
                  </a:lnTo>
                  <a:lnTo>
                    <a:pt x="4" y="9"/>
                  </a:lnTo>
                  <a:lnTo>
                    <a:pt x="4" y="11"/>
                  </a:lnTo>
                  <a:lnTo>
                    <a:pt x="4" y="13"/>
                  </a:lnTo>
                  <a:lnTo>
                    <a:pt x="4" y="15"/>
                  </a:lnTo>
                  <a:lnTo>
                    <a:pt x="4" y="17"/>
                  </a:lnTo>
                  <a:lnTo>
                    <a:pt x="2" y="19"/>
                  </a:lnTo>
                  <a:lnTo>
                    <a:pt x="2" y="21"/>
                  </a:lnTo>
                  <a:lnTo>
                    <a:pt x="0" y="21"/>
                  </a:lnTo>
                  <a:lnTo>
                    <a:pt x="0" y="23"/>
                  </a:lnTo>
                  <a:lnTo>
                    <a:pt x="47"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6" name="Freeform 420">
              <a:extLst>
                <a:ext uri="{FF2B5EF4-FFF2-40B4-BE49-F238E27FC236}">
                  <a16:creationId xmlns:a16="http://schemas.microsoft.com/office/drawing/2014/main" id="{FF36BCA3-A7C4-B587-E073-75B30A8BEB3F}"/>
                </a:ext>
              </a:extLst>
            </p:cNvPr>
            <p:cNvSpPr>
              <a:spLocks/>
            </p:cNvSpPr>
            <p:nvPr/>
          </p:nvSpPr>
          <p:spPr bwMode="auto">
            <a:xfrm>
              <a:off x="1018" y="3071"/>
              <a:ext cx="36" cy="34"/>
            </a:xfrm>
            <a:custGeom>
              <a:avLst/>
              <a:gdLst>
                <a:gd name="T0" fmla="*/ 36 w 36"/>
                <a:gd name="T1" fmla="*/ 34 h 34"/>
                <a:gd name="T2" fmla="*/ 0 w 36"/>
                <a:gd name="T3" fmla="*/ 15 h 34"/>
                <a:gd name="T4" fmla="*/ 0 w 36"/>
                <a:gd name="T5" fmla="*/ 15 h 34"/>
                <a:gd name="T6" fmla="*/ 2 w 36"/>
                <a:gd name="T7" fmla="*/ 15 h 34"/>
                <a:gd name="T8" fmla="*/ 4 w 36"/>
                <a:gd name="T9" fmla="*/ 15 h 34"/>
                <a:gd name="T10" fmla="*/ 4 w 36"/>
                <a:gd name="T11" fmla="*/ 15 h 34"/>
                <a:gd name="T12" fmla="*/ 6 w 36"/>
                <a:gd name="T13" fmla="*/ 15 h 34"/>
                <a:gd name="T14" fmla="*/ 6 w 36"/>
                <a:gd name="T15" fmla="*/ 15 h 34"/>
                <a:gd name="T16" fmla="*/ 6 w 36"/>
                <a:gd name="T17" fmla="*/ 13 h 34"/>
                <a:gd name="T18" fmla="*/ 8 w 36"/>
                <a:gd name="T19" fmla="*/ 13 h 34"/>
                <a:gd name="T20" fmla="*/ 8 w 36"/>
                <a:gd name="T21" fmla="*/ 13 h 34"/>
                <a:gd name="T22" fmla="*/ 8 w 36"/>
                <a:gd name="T23" fmla="*/ 13 h 34"/>
                <a:gd name="T24" fmla="*/ 10 w 36"/>
                <a:gd name="T25" fmla="*/ 13 h 34"/>
                <a:gd name="T26" fmla="*/ 10 w 36"/>
                <a:gd name="T27" fmla="*/ 11 h 34"/>
                <a:gd name="T28" fmla="*/ 10 w 36"/>
                <a:gd name="T29" fmla="*/ 11 h 34"/>
                <a:gd name="T30" fmla="*/ 11 w 36"/>
                <a:gd name="T31" fmla="*/ 11 h 34"/>
                <a:gd name="T32" fmla="*/ 11 w 36"/>
                <a:gd name="T33" fmla="*/ 11 h 34"/>
                <a:gd name="T34" fmla="*/ 11 w 36"/>
                <a:gd name="T35" fmla="*/ 9 h 34"/>
                <a:gd name="T36" fmla="*/ 11 w 36"/>
                <a:gd name="T37" fmla="*/ 9 h 34"/>
                <a:gd name="T38" fmla="*/ 11 w 36"/>
                <a:gd name="T39" fmla="*/ 9 h 34"/>
                <a:gd name="T40" fmla="*/ 13 w 36"/>
                <a:gd name="T41" fmla="*/ 9 h 34"/>
                <a:gd name="T42" fmla="*/ 13 w 36"/>
                <a:gd name="T43" fmla="*/ 7 h 34"/>
                <a:gd name="T44" fmla="*/ 13 w 36"/>
                <a:gd name="T45" fmla="*/ 7 h 34"/>
                <a:gd name="T46" fmla="*/ 13 w 36"/>
                <a:gd name="T47" fmla="*/ 7 h 34"/>
                <a:gd name="T48" fmla="*/ 13 w 36"/>
                <a:gd name="T49" fmla="*/ 5 h 34"/>
                <a:gd name="T50" fmla="*/ 15 w 36"/>
                <a:gd name="T51" fmla="*/ 5 h 34"/>
                <a:gd name="T52" fmla="*/ 15 w 36"/>
                <a:gd name="T53" fmla="*/ 5 h 34"/>
                <a:gd name="T54" fmla="*/ 15 w 36"/>
                <a:gd name="T55" fmla="*/ 4 h 34"/>
                <a:gd name="T56" fmla="*/ 15 w 36"/>
                <a:gd name="T57" fmla="*/ 4 h 34"/>
                <a:gd name="T58" fmla="*/ 15 w 36"/>
                <a:gd name="T59" fmla="*/ 2 h 34"/>
                <a:gd name="T60" fmla="*/ 15 w 36"/>
                <a:gd name="T61" fmla="*/ 0 h 34"/>
                <a:gd name="T62" fmla="*/ 36 w 36"/>
                <a:gd name="T63" fmla="*/ 34 h 34"/>
                <a:gd name="T64" fmla="*/ 36 w 36"/>
                <a:gd name="T65" fmla="*/ 34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34"/>
                <a:gd name="T101" fmla="*/ 36 w 36"/>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34">
                  <a:moveTo>
                    <a:pt x="36" y="34"/>
                  </a:moveTo>
                  <a:lnTo>
                    <a:pt x="0" y="15"/>
                  </a:lnTo>
                  <a:lnTo>
                    <a:pt x="2" y="15"/>
                  </a:lnTo>
                  <a:lnTo>
                    <a:pt x="4" y="15"/>
                  </a:lnTo>
                  <a:lnTo>
                    <a:pt x="6" y="15"/>
                  </a:lnTo>
                  <a:lnTo>
                    <a:pt x="6" y="13"/>
                  </a:lnTo>
                  <a:lnTo>
                    <a:pt x="8" y="13"/>
                  </a:lnTo>
                  <a:lnTo>
                    <a:pt x="10" y="13"/>
                  </a:lnTo>
                  <a:lnTo>
                    <a:pt x="10" y="11"/>
                  </a:lnTo>
                  <a:lnTo>
                    <a:pt x="11" y="11"/>
                  </a:lnTo>
                  <a:lnTo>
                    <a:pt x="11" y="9"/>
                  </a:lnTo>
                  <a:lnTo>
                    <a:pt x="13" y="9"/>
                  </a:lnTo>
                  <a:lnTo>
                    <a:pt x="13" y="7"/>
                  </a:lnTo>
                  <a:lnTo>
                    <a:pt x="13" y="5"/>
                  </a:lnTo>
                  <a:lnTo>
                    <a:pt x="15" y="5"/>
                  </a:lnTo>
                  <a:lnTo>
                    <a:pt x="15" y="4"/>
                  </a:lnTo>
                  <a:lnTo>
                    <a:pt x="15" y="2"/>
                  </a:lnTo>
                  <a:lnTo>
                    <a:pt x="15" y="0"/>
                  </a:lnTo>
                  <a:lnTo>
                    <a:pt x="36"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7" name="Freeform 421">
              <a:extLst>
                <a:ext uri="{FF2B5EF4-FFF2-40B4-BE49-F238E27FC236}">
                  <a16:creationId xmlns:a16="http://schemas.microsoft.com/office/drawing/2014/main" id="{FFA96472-84B3-B5BF-006E-DE9D9072306B}"/>
                </a:ext>
              </a:extLst>
            </p:cNvPr>
            <p:cNvSpPr>
              <a:spLocks/>
            </p:cNvSpPr>
            <p:nvPr/>
          </p:nvSpPr>
          <p:spPr bwMode="auto">
            <a:xfrm>
              <a:off x="972" y="2892"/>
              <a:ext cx="63" cy="196"/>
            </a:xfrm>
            <a:custGeom>
              <a:avLst/>
              <a:gdLst>
                <a:gd name="T0" fmla="*/ 11 w 63"/>
                <a:gd name="T1" fmla="*/ 0 h 196"/>
                <a:gd name="T2" fmla="*/ 6 w 63"/>
                <a:gd name="T3" fmla="*/ 29 h 196"/>
                <a:gd name="T4" fmla="*/ 2 w 63"/>
                <a:gd name="T5" fmla="*/ 56 h 196"/>
                <a:gd name="T6" fmla="*/ 0 w 63"/>
                <a:gd name="T7" fmla="*/ 81 h 196"/>
                <a:gd name="T8" fmla="*/ 2 w 63"/>
                <a:gd name="T9" fmla="*/ 106 h 196"/>
                <a:gd name="T10" fmla="*/ 6 w 63"/>
                <a:gd name="T11" fmla="*/ 117 h 196"/>
                <a:gd name="T12" fmla="*/ 10 w 63"/>
                <a:gd name="T13" fmla="*/ 127 h 196"/>
                <a:gd name="T14" fmla="*/ 15 w 63"/>
                <a:gd name="T15" fmla="*/ 138 h 196"/>
                <a:gd name="T16" fmla="*/ 21 w 63"/>
                <a:gd name="T17" fmla="*/ 150 h 196"/>
                <a:gd name="T18" fmla="*/ 36 w 63"/>
                <a:gd name="T19" fmla="*/ 173 h 196"/>
                <a:gd name="T20" fmla="*/ 59 w 63"/>
                <a:gd name="T21" fmla="*/ 196 h 196"/>
                <a:gd name="T22" fmla="*/ 63 w 63"/>
                <a:gd name="T23" fmla="*/ 192 h 196"/>
                <a:gd name="T24" fmla="*/ 42 w 63"/>
                <a:gd name="T25" fmla="*/ 169 h 196"/>
                <a:gd name="T26" fmla="*/ 25 w 63"/>
                <a:gd name="T27" fmla="*/ 146 h 196"/>
                <a:gd name="T28" fmla="*/ 19 w 63"/>
                <a:gd name="T29" fmla="*/ 136 h 196"/>
                <a:gd name="T30" fmla="*/ 15 w 63"/>
                <a:gd name="T31" fmla="*/ 125 h 196"/>
                <a:gd name="T32" fmla="*/ 11 w 63"/>
                <a:gd name="T33" fmla="*/ 115 h 196"/>
                <a:gd name="T34" fmla="*/ 8 w 63"/>
                <a:gd name="T35" fmla="*/ 104 h 196"/>
                <a:gd name="T36" fmla="*/ 6 w 63"/>
                <a:gd name="T37" fmla="*/ 81 h 196"/>
                <a:gd name="T38" fmla="*/ 8 w 63"/>
                <a:gd name="T39" fmla="*/ 58 h 196"/>
                <a:gd name="T40" fmla="*/ 11 w 63"/>
                <a:gd name="T41" fmla="*/ 31 h 196"/>
                <a:gd name="T42" fmla="*/ 17 w 63"/>
                <a:gd name="T43" fmla="*/ 2 h 196"/>
                <a:gd name="T44" fmla="*/ 11 w 63"/>
                <a:gd name="T45" fmla="*/ 0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196"/>
                <a:gd name="T71" fmla="*/ 63 w 63"/>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196">
                  <a:moveTo>
                    <a:pt x="11" y="0"/>
                  </a:moveTo>
                  <a:lnTo>
                    <a:pt x="6" y="29"/>
                  </a:lnTo>
                  <a:lnTo>
                    <a:pt x="2" y="56"/>
                  </a:lnTo>
                  <a:lnTo>
                    <a:pt x="0" y="81"/>
                  </a:lnTo>
                  <a:lnTo>
                    <a:pt x="2" y="106"/>
                  </a:lnTo>
                  <a:lnTo>
                    <a:pt x="6" y="117"/>
                  </a:lnTo>
                  <a:lnTo>
                    <a:pt x="10" y="127"/>
                  </a:lnTo>
                  <a:lnTo>
                    <a:pt x="15" y="138"/>
                  </a:lnTo>
                  <a:lnTo>
                    <a:pt x="21" y="150"/>
                  </a:lnTo>
                  <a:lnTo>
                    <a:pt x="36" y="173"/>
                  </a:lnTo>
                  <a:lnTo>
                    <a:pt x="59" y="196"/>
                  </a:lnTo>
                  <a:lnTo>
                    <a:pt x="63" y="192"/>
                  </a:lnTo>
                  <a:lnTo>
                    <a:pt x="42" y="169"/>
                  </a:lnTo>
                  <a:lnTo>
                    <a:pt x="25" y="146"/>
                  </a:lnTo>
                  <a:lnTo>
                    <a:pt x="19" y="136"/>
                  </a:lnTo>
                  <a:lnTo>
                    <a:pt x="15" y="125"/>
                  </a:lnTo>
                  <a:lnTo>
                    <a:pt x="11" y="115"/>
                  </a:lnTo>
                  <a:lnTo>
                    <a:pt x="8" y="104"/>
                  </a:lnTo>
                  <a:lnTo>
                    <a:pt x="6" y="81"/>
                  </a:lnTo>
                  <a:lnTo>
                    <a:pt x="8" y="58"/>
                  </a:lnTo>
                  <a:lnTo>
                    <a:pt x="11" y="31"/>
                  </a:lnTo>
                  <a:lnTo>
                    <a:pt x="17" y="2"/>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8" name="Freeform 422">
              <a:extLst>
                <a:ext uri="{FF2B5EF4-FFF2-40B4-BE49-F238E27FC236}">
                  <a16:creationId xmlns:a16="http://schemas.microsoft.com/office/drawing/2014/main" id="{AE0B76FC-CA8F-7DE4-8F15-98A36435720E}"/>
                </a:ext>
              </a:extLst>
            </p:cNvPr>
            <p:cNvSpPr>
              <a:spLocks/>
            </p:cNvSpPr>
            <p:nvPr/>
          </p:nvSpPr>
          <p:spPr bwMode="auto">
            <a:xfrm>
              <a:off x="1031" y="3193"/>
              <a:ext cx="37" cy="35"/>
            </a:xfrm>
            <a:custGeom>
              <a:avLst/>
              <a:gdLst>
                <a:gd name="T0" fmla="*/ 37 w 37"/>
                <a:gd name="T1" fmla="*/ 0 h 35"/>
                <a:gd name="T2" fmla="*/ 16 w 37"/>
                <a:gd name="T3" fmla="*/ 35 h 35"/>
                <a:gd name="T4" fmla="*/ 16 w 37"/>
                <a:gd name="T5" fmla="*/ 35 h 35"/>
                <a:gd name="T6" fmla="*/ 16 w 37"/>
                <a:gd name="T7" fmla="*/ 35 h 35"/>
                <a:gd name="T8" fmla="*/ 16 w 37"/>
                <a:gd name="T9" fmla="*/ 33 h 35"/>
                <a:gd name="T10" fmla="*/ 16 w 37"/>
                <a:gd name="T11" fmla="*/ 31 h 35"/>
                <a:gd name="T12" fmla="*/ 16 w 37"/>
                <a:gd name="T13" fmla="*/ 31 h 35"/>
                <a:gd name="T14" fmla="*/ 16 w 37"/>
                <a:gd name="T15" fmla="*/ 31 h 35"/>
                <a:gd name="T16" fmla="*/ 16 w 37"/>
                <a:gd name="T17" fmla="*/ 29 h 35"/>
                <a:gd name="T18" fmla="*/ 14 w 37"/>
                <a:gd name="T19" fmla="*/ 29 h 35"/>
                <a:gd name="T20" fmla="*/ 14 w 37"/>
                <a:gd name="T21" fmla="*/ 29 h 35"/>
                <a:gd name="T22" fmla="*/ 14 w 37"/>
                <a:gd name="T23" fmla="*/ 27 h 35"/>
                <a:gd name="T24" fmla="*/ 14 w 37"/>
                <a:gd name="T25" fmla="*/ 27 h 35"/>
                <a:gd name="T26" fmla="*/ 14 w 37"/>
                <a:gd name="T27" fmla="*/ 27 h 35"/>
                <a:gd name="T28" fmla="*/ 12 w 37"/>
                <a:gd name="T29" fmla="*/ 25 h 35"/>
                <a:gd name="T30" fmla="*/ 12 w 37"/>
                <a:gd name="T31" fmla="*/ 25 h 35"/>
                <a:gd name="T32" fmla="*/ 12 w 37"/>
                <a:gd name="T33" fmla="*/ 25 h 35"/>
                <a:gd name="T34" fmla="*/ 12 w 37"/>
                <a:gd name="T35" fmla="*/ 24 h 35"/>
                <a:gd name="T36" fmla="*/ 10 w 37"/>
                <a:gd name="T37" fmla="*/ 24 h 35"/>
                <a:gd name="T38" fmla="*/ 10 w 37"/>
                <a:gd name="T39" fmla="*/ 24 h 35"/>
                <a:gd name="T40" fmla="*/ 10 w 37"/>
                <a:gd name="T41" fmla="*/ 24 h 35"/>
                <a:gd name="T42" fmla="*/ 10 w 37"/>
                <a:gd name="T43" fmla="*/ 24 h 35"/>
                <a:gd name="T44" fmla="*/ 8 w 37"/>
                <a:gd name="T45" fmla="*/ 22 h 35"/>
                <a:gd name="T46" fmla="*/ 8 w 37"/>
                <a:gd name="T47" fmla="*/ 22 h 35"/>
                <a:gd name="T48" fmla="*/ 8 w 37"/>
                <a:gd name="T49" fmla="*/ 22 h 35"/>
                <a:gd name="T50" fmla="*/ 6 w 37"/>
                <a:gd name="T51" fmla="*/ 22 h 35"/>
                <a:gd name="T52" fmla="*/ 6 w 37"/>
                <a:gd name="T53" fmla="*/ 22 h 35"/>
                <a:gd name="T54" fmla="*/ 4 w 37"/>
                <a:gd name="T55" fmla="*/ 22 h 35"/>
                <a:gd name="T56" fmla="*/ 4 w 37"/>
                <a:gd name="T57" fmla="*/ 20 h 35"/>
                <a:gd name="T58" fmla="*/ 2 w 37"/>
                <a:gd name="T59" fmla="*/ 20 h 35"/>
                <a:gd name="T60" fmla="*/ 0 w 37"/>
                <a:gd name="T61" fmla="*/ 20 h 35"/>
                <a:gd name="T62" fmla="*/ 37 w 37"/>
                <a:gd name="T63" fmla="*/ 0 h 35"/>
                <a:gd name="T64" fmla="*/ 37 w 37"/>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5"/>
                <a:gd name="T101" fmla="*/ 37 w 37"/>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5">
                  <a:moveTo>
                    <a:pt x="37" y="0"/>
                  </a:moveTo>
                  <a:lnTo>
                    <a:pt x="16" y="35"/>
                  </a:lnTo>
                  <a:lnTo>
                    <a:pt x="16" y="33"/>
                  </a:lnTo>
                  <a:lnTo>
                    <a:pt x="16" y="31"/>
                  </a:lnTo>
                  <a:lnTo>
                    <a:pt x="16" y="29"/>
                  </a:lnTo>
                  <a:lnTo>
                    <a:pt x="14" y="29"/>
                  </a:lnTo>
                  <a:lnTo>
                    <a:pt x="14" y="27"/>
                  </a:lnTo>
                  <a:lnTo>
                    <a:pt x="12" y="25"/>
                  </a:lnTo>
                  <a:lnTo>
                    <a:pt x="12" y="24"/>
                  </a:lnTo>
                  <a:lnTo>
                    <a:pt x="10" y="24"/>
                  </a:lnTo>
                  <a:lnTo>
                    <a:pt x="8" y="22"/>
                  </a:lnTo>
                  <a:lnTo>
                    <a:pt x="6" y="22"/>
                  </a:lnTo>
                  <a:lnTo>
                    <a:pt x="4" y="22"/>
                  </a:lnTo>
                  <a:lnTo>
                    <a:pt x="4" y="20"/>
                  </a:lnTo>
                  <a:lnTo>
                    <a:pt x="2" y="20"/>
                  </a:lnTo>
                  <a:lnTo>
                    <a:pt x="0" y="20"/>
                  </a:lnTo>
                  <a:lnTo>
                    <a:pt x="3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19" name="Freeform 423">
              <a:extLst>
                <a:ext uri="{FF2B5EF4-FFF2-40B4-BE49-F238E27FC236}">
                  <a16:creationId xmlns:a16="http://schemas.microsoft.com/office/drawing/2014/main" id="{8C8CEDB9-8263-2806-0C62-5C04C60A3B1F}"/>
                </a:ext>
              </a:extLst>
            </p:cNvPr>
            <p:cNvSpPr>
              <a:spLocks/>
            </p:cNvSpPr>
            <p:nvPr/>
          </p:nvSpPr>
          <p:spPr bwMode="auto">
            <a:xfrm>
              <a:off x="985" y="3213"/>
              <a:ext cx="64" cy="195"/>
            </a:xfrm>
            <a:custGeom>
              <a:avLst/>
              <a:gdLst>
                <a:gd name="T0" fmla="*/ 18 w 64"/>
                <a:gd name="T1" fmla="*/ 193 h 195"/>
                <a:gd name="T2" fmla="*/ 12 w 64"/>
                <a:gd name="T3" fmla="*/ 165 h 195"/>
                <a:gd name="T4" fmla="*/ 8 w 64"/>
                <a:gd name="T5" fmla="*/ 138 h 195"/>
                <a:gd name="T6" fmla="*/ 6 w 64"/>
                <a:gd name="T7" fmla="*/ 113 h 195"/>
                <a:gd name="T8" fmla="*/ 8 w 64"/>
                <a:gd name="T9" fmla="*/ 90 h 195"/>
                <a:gd name="T10" fmla="*/ 12 w 64"/>
                <a:gd name="T11" fmla="*/ 80 h 195"/>
                <a:gd name="T12" fmla="*/ 16 w 64"/>
                <a:gd name="T13" fmla="*/ 69 h 195"/>
                <a:gd name="T14" fmla="*/ 20 w 64"/>
                <a:gd name="T15" fmla="*/ 59 h 195"/>
                <a:gd name="T16" fmla="*/ 27 w 64"/>
                <a:gd name="T17" fmla="*/ 48 h 195"/>
                <a:gd name="T18" fmla="*/ 43 w 64"/>
                <a:gd name="T19" fmla="*/ 27 h 195"/>
                <a:gd name="T20" fmla="*/ 64 w 64"/>
                <a:gd name="T21" fmla="*/ 4 h 195"/>
                <a:gd name="T22" fmla="*/ 60 w 64"/>
                <a:gd name="T23" fmla="*/ 0 h 195"/>
                <a:gd name="T24" fmla="*/ 39 w 64"/>
                <a:gd name="T25" fmla="*/ 23 h 195"/>
                <a:gd name="T26" fmla="*/ 21 w 64"/>
                <a:gd name="T27" fmla="*/ 44 h 195"/>
                <a:gd name="T28" fmla="*/ 16 w 64"/>
                <a:gd name="T29" fmla="*/ 55 h 195"/>
                <a:gd name="T30" fmla="*/ 10 w 64"/>
                <a:gd name="T31" fmla="*/ 67 h 195"/>
                <a:gd name="T32" fmla="*/ 6 w 64"/>
                <a:gd name="T33" fmla="*/ 78 h 195"/>
                <a:gd name="T34" fmla="*/ 4 w 64"/>
                <a:gd name="T35" fmla="*/ 90 h 195"/>
                <a:gd name="T36" fmla="*/ 0 w 64"/>
                <a:gd name="T37" fmla="*/ 113 h 195"/>
                <a:gd name="T38" fmla="*/ 2 w 64"/>
                <a:gd name="T39" fmla="*/ 138 h 195"/>
                <a:gd name="T40" fmla="*/ 6 w 64"/>
                <a:gd name="T41" fmla="*/ 165 h 195"/>
                <a:gd name="T42" fmla="*/ 14 w 64"/>
                <a:gd name="T43" fmla="*/ 195 h 195"/>
                <a:gd name="T44" fmla="*/ 18 w 64"/>
                <a:gd name="T45" fmla="*/ 193 h 1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
                <a:gd name="T70" fmla="*/ 0 h 195"/>
                <a:gd name="T71" fmla="*/ 64 w 64"/>
                <a:gd name="T72" fmla="*/ 195 h 1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 h="195">
                  <a:moveTo>
                    <a:pt x="18" y="193"/>
                  </a:moveTo>
                  <a:lnTo>
                    <a:pt x="12" y="165"/>
                  </a:lnTo>
                  <a:lnTo>
                    <a:pt x="8" y="138"/>
                  </a:lnTo>
                  <a:lnTo>
                    <a:pt x="6" y="113"/>
                  </a:lnTo>
                  <a:lnTo>
                    <a:pt x="8" y="90"/>
                  </a:lnTo>
                  <a:lnTo>
                    <a:pt x="12" y="80"/>
                  </a:lnTo>
                  <a:lnTo>
                    <a:pt x="16" y="69"/>
                  </a:lnTo>
                  <a:lnTo>
                    <a:pt x="20" y="59"/>
                  </a:lnTo>
                  <a:lnTo>
                    <a:pt x="27" y="48"/>
                  </a:lnTo>
                  <a:lnTo>
                    <a:pt x="43" y="27"/>
                  </a:lnTo>
                  <a:lnTo>
                    <a:pt x="64" y="4"/>
                  </a:lnTo>
                  <a:lnTo>
                    <a:pt x="60" y="0"/>
                  </a:lnTo>
                  <a:lnTo>
                    <a:pt x="39" y="23"/>
                  </a:lnTo>
                  <a:lnTo>
                    <a:pt x="21" y="44"/>
                  </a:lnTo>
                  <a:lnTo>
                    <a:pt x="16" y="55"/>
                  </a:lnTo>
                  <a:lnTo>
                    <a:pt x="10" y="67"/>
                  </a:lnTo>
                  <a:lnTo>
                    <a:pt x="6" y="78"/>
                  </a:lnTo>
                  <a:lnTo>
                    <a:pt x="4" y="90"/>
                  </a:lnTo>
                  <a:lnTo>
                    <a:pt x="0" y="113"/>
                  </a:lnTo>
                  <a:lnTo>
                    <a:pt x="2" y="138"/>
                  </a:lnTo>
                  <a:lnTo>
                    <a:pt x="6" y="165"/>
                  </a:lnTo>
                  <a:lnTo>
                    <a:pt x="14" y="195"/>
                  </a:lnTo>
                  <a:lnTo>
                    <a:pt x="18" y="1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0" name="Freeform 424">
              <a:extLst>
                <a:ext uri="{FF2B5EF4-FFF2-40B4-BE49-F238E27FC236}">
                  <a16:creationId xmlns:a16="http://schemas.microsoft.com/office/drawing/2014/main" id="{2DFF815D-9E07-3E27-C110-954A7D11D642}"/>
                </a:ext>
              </a:extLst>
            </p:cNvPr>
            <p:cNvSpPr>
              <a:spLocks/>
            </p:cNvSpPr>
            <p:nvPr/>
          </p:nvSpPr>
          <p:spPr bwMode="auto">
            <a:xfrm>
              <a:off x="865" y="3055"/>
              <a:ext cx="38" cy="29"/>
            </a:xfrm>
            <a:custGeom>
              <a:avLst/>
              <a:gdLst>
                <a:gd name="T0" fmla="*/ 38 w 38"/>
                <a:gd name="T1" fmla="*/ 29 h 29"/>
                <a:gd name="T2" fmla="*/ 0 w 38"/>
                <a:gd name="T3" fmla="*/ 18 h 29"/>
                <a:gd name="T4" fmla="*/ 0 w 38"/>
                <a:gd name="T5" fmla="*/ 18 h 29"/>
                <a:gd name="T6" fmla="*/ 1 w 38"/>
                <a:gd name="T7" fmla="*/ 18 h 29"/>
                <a:gd name="T8" fmla="*/ 3 w 38"/>
                <a:gd name="T9" fmla="*/ 18 h 29"/>
                <a:gd name="T10" fmla="*/ 3 w 38"/>
                <a:gd name="T11" fmla="*/ 16 h 29"/>
                <a:gd name="T12" fmla="*/ 5 w 38"/>
                <a:gd name="T13" fmla="*/ 16 h 29"/>
                <a:gd name="T14" fmla="*/ 5 w 38"/>
                <a:gd name="T15" fmla="*/ 16 h 29"/>
                <a:gd name="T16" fmla="*/ 5 w 38"/>
                <a:gd name="T17" fmla="*/ 16 h 29"/>
                <a:gd name="T18" fmla="*/ 5 w 38"/>
                <a:gd name="T19" fmla="*/ 16 h 29"/>
                <a:gd name="T20" fmla="*/ 7 w 38"/>
                <a:gd name="T21" fmla="*/ 14 h 29"/>
                <a:gd name="T22" fmla="*/ 7 w 38"/>
                <a:gd name="T23" fmla="*/ 14 h 29"/>
                <a:gd name="T24" fmla="*/ 7 w 38"/>
                <a:gd name="T25" fmla="*/ 14 h 29"/>
                <a:gd name="T26" fmla="*/ 9 w 38"/>
                <a:gd name="T27" fmla="*/ 14 h 29"/>
                <a:gd name="T28" fmla="*/ 9 w 38"/>
                <a:gd name="T29" fmla="*/ 12 h 29"/>
                <a:gd name="T30" fmla="*/ 9 w 38"/>
                <a:gd name="T31" fmla="*/ 12 h 29"/>
                <a:gd name="T32" fmla="*/ 9 w 38"/>
                <a:gd name="T33" fmla="*/ 12 h 29"/>
                <a:gd name="T34" fmla="*/ 9 w 38"/>
                <a:gd name="T35" fmla="*/ 10 h 29"/>
                <a:gd name="T36" fmla="*/ 11 w 38"/>
                <a:gd name="T37" fmla="*/ 10 h 29"/>
                <a:gd name="T38" fmla="*/ 11 w 38"/>
                <a:gd name="T39" fmla="*/ 10 h 29"/>
                <a:gd name="T40" fmla="*/ 11 w 38"/>
                <a:gd name="T41" fmla="*/ 8 h 29"/>
                <a:gd name="T42" fmla="*/ 11 w 38"/>
                <a:gd name="T43" fmla="*/ 8 h 29"/>
                <a:gd name="T44" fmla="*/ 11 w 38"/>
                <a:gd name="T45" fmla="*/ 8 h 29"/>
                <a:gd name="T46" fmla="*/ 11 w 38"/>
                <a:gd name="T47" fmla="*/ 6 h 29"/>
                <a:gd name="T48" fmla="*/ 11 w 38"/>
                <a:gd name="T49" fmla="*/ 6 h 29"/>
                <a:gd name="T50" fmla="*/ 11 w 38"/>
                <a:gd name="T51" fmla="*/ 6 h 29"/>
                <a:gd name="T52" fmla="*/ 11 w 38"/>
                <a:gd name="T53" fmla="*/ 4 h 29"/>
                <a:gd name="T54" fmla="*/ 13 w 38"/>
                <a:gd name="T55" fmla="*/ 4 h 29"/>
                <a:gd name="T56" fmla="*/ 13 w 38"/>
                <a:gd name="T57" fmla="*/ 2 h 29"/>
                <a:gd name="T58" fmla="*/ 13 w 38"/>
                <a:gd name="T59" fmla="*/ 2 h 29"/>
                <a:gd name="T60" fmla="*/ 13 w 38"/>
                <a:gd name="T61" fmla="*/ 0 h 29"/>
                <a:gd name="T62" fmla="*/ 38 w 38"/>
                <a:gd name="T63" fmla="*/ 29 h 29"/>
                <a:gd name="T64" fmla="*/ 38 w 38"/>
                <a:gd name="T65" fmla="*/ 29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9"/>
                <a:gd name="T101" fmla="*/ 38 w 3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9">
                  <a:moveTo>
                    <a:pt x="38" y="29"/>
                  </a:moveTo>
                  <a:lnTo>
                    <a:pt x="0" y="18"/>
                  </a:lnTo>
                  <a:lnTo>
                    <a:pt x="1" y="18"/>
                  </a:lnTo>
                  <a:lnTo>
                    <a:pt x="3" y="18"/>
                  </a:lnTo>
                  <a:lnTo>
                    <a:pt x="3" y="16"/>
                  </a:lnTo>
                  <a:lnTo>
                    <a:pt x="5" y="16"/>
                  </a:lnTo>
                  <a:lnTo>
                    <a:pt x="7" y="14"/>
                  </a:lnTo>
                  <a:lnTo>
                    <a:pt x="9" y="14"/>
                  </a:lnTo>
                  <a:lnTo>
                    <a:pt x="9" y="12"/>
                  </a:lnTo>
                  <a:lnTo>
                    <a:pt x="9" y="10"/>
                  </a:lnTo>
                  <a:lnTo>
                    <a:pt x="11" y="10"/>
                  </a:lnTo>
                  <a:lnTo>
                    <a:pt x="11" y="8"/>
                  </a:lnTo>
                  <a:lnTo>
                    <a:pt x="11" y="6"/>
                  </a:lnTo>
                  <a:lnTo>
                    <a:pt x="11" y="4"/>
                  </a:lnTo>
                  <a:lnTo>
                    <a:pt x="13" y="4"/>
                  </a:lnTo>
                  <a:lnTo>
                    <a:pt x="13" y="2"/>
                  </a:lnTo>
                  <a:lnTo>
                    <a:pt x="13" y="0"/>
                  </a:lnTo>
                  <a:lnTo>
                    <a:pt x="38" y="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1" name="Freeform 425">
              <a:extLst>
                <a:ext uri="{FF2B5EF4-FFF2-40B4-BE49-F238E27FC236}">
                  <a16:creationId xmlns:a16="http://schemas.microsoft.com/office/drawing/2014/main" id="{0CE6E192-3346-25F8-09EA-6872E143CA65}"/>
                </a:ext>
              </a:extLst>
            </p:cNvPr>
            <p:cNvSpPr>
              <a:spLocks/>
            </p:cNvSpPr>
            <p:nvPr/>
          </p:nvSpPr>
          <p:spPr bwMode="auto">
            <a:xfrm>
              <a:off x="728" y="2858"/>
              <a:ext cx="152" cy="213"/>
            </a:xfrm>
            <a:custGeom>
              <a:avLst/>
              <a:gdLst>
                <a:gd name="T0" fmla="*/ 0 w 152"/>
                <a:gd name="T1" fmla="*/ 0 h 213"/>
                <a:gd name="T2" fmla="*/ 2 w 152"/>
                <a:gd name="T3" fmla="*/ 28 h 213"/>
                <a:gd name="T4" fmla="*/ 8 w 152"/>
                <a:gd name="T5" fmla="*/ 55 h 213"/>
                <a:gd name="T6" fmla="*/ 12 w 152"/>
                <a:gd name="T7" fmla="*/ 69 h 213"/>
                <a:gd name="T8" fmla="*/ 18 w 152"/>
                <a:gd name="T9" fmla="*/ 82 h 213"/>
                <a:gd name="T10" fmla="*/ 23 w 152"/>
                <a:gd name="T11" fmla="*/ 96 h 213"/>
                <a:gd name="T12" fmla="*/ 31 w 152"/>
                <a:gd name="T13" fmla="*/ 107 h 213"/>
                <a:gd name="T14" fmla="*/ 39 w 152"/>
                <a:gd name="T15" fmla="*/ 121 h 213"/>
                <a:gd name="T16" fmla="*/ 50 w 152"/>
                <a:gd name="T17" fmla="*/ 132 h 213"/>
                <a:gd name="T18" fmla="*/ 62 w 152"/>
                <a:gd name="T19" fmla="*/ 146 h 213"/>
                <a:gd name="T20" fmla="*/ 75 w 152"/>
                <a:gd name="T21" fmla="*/ 159 h 213"/>
                <a:gd name="T22" fmla="*/ 108 w 152"/>
                <a:gd name="T23" fmla="*/ 184 h 213"/>
                <a:gd name="T24" fmla="*/ 150 w 152"/>
                <a:gd name="T25" fmla="*/ 213 h 213"/>
                <a:gd name="T26" fmla="*/ 152 w 152"/>
                <a:gd name="T27" fmla="*/ 209 h 213"/>
                <a:gd name="T28" fmla="*/ 112 w 152"/>
                <a:gd name="T29" fmla="*/ 180 h 213"/>
                <a:gd name="T30" fmla="*/ 79 w 152"/>
                <a:gd name="T31" fmla="*/ 153 h 213"/>
                <a:gd name="T32" fmla="*/ 66 w 152"/>
                <a:gd name="T33" fmla="*/ 142 h 213"/>
                <a:gd name="T34" fmla="*/ 54 w 152"/>
                <a:gd name="T35" fmla="*/ 128 h 213"/>
                <a:gd name="T36" fmla="*/ 44 w 152"/>
                <a:gd name="T37" fmla="*/ 117 h 213"/>
                <a:gd name="T38" fmla="*/ 35 w 152"/>
                <a:gd name="T39" fmla="*/ 103 h 213"/>
                <a:gd name="T40" fmla="*/ 27 w 152"/>
                <a:gd name="T41" fmla="*/ 92 h 213"/>
                <a:gd name="T42" fmla="*/ 21 w 152"/>
                <a:gd name="T43" fmla="*/ 80 h 213"/>
                <a:gd name="T44" fmla="*/ 18 w 152"/>
                <a:gd name="T45" fmla="*/ 67 h 213"/>
                <a:gd name="T46" fmla="*/ 14 w 152"/>
                <a:gd name="T47" fmla="*/ 55 h 213"/>
                <a:gd name="T48" fmla="*/ 8 w 152"/>
                <a:gd name="T49" fmla="*/ 28 h 213"/>
                <a:gd name="T50" fmla="*/ 6 w 152"/>
                <a:gd name="T51" fmla="*/ 0 h 213"/>
                <a:gd name="T52" fmla="*/ 0 w 152"/>
                <a:gd name="T53" fmla="*/ 0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213"/>
                <a:gd name="T83" fmla="*/ 152 w 152"/>
                <a:gd name="T84" fmla="*/ 213 h 2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213">
                  <a:moveTo>
                    <a:pt x="0" y="0"/>
                  </a:moveTo>
                  <a:lnTo>
                    <a:pt x="2" y="28"/>
                  </a:lnTo>
                  <a:lnTo>
                    <a:pt x="8" y="55"/>
                  </a:lnTo>
                  <a:lnTo>
                    <a:pt x="12" y="69"/>
                  </a:lnTo>
                  <a:lnTo>
                    <a:pt x="18" y="82"/>
                  </a:lnTo>
                  <a:lnTo>
                    <a:pt x="23" y="96"/>
                  </a:lnTo>
                  <a:lnTo>
                    <a:pt x="31" y="107"/>
                  </a:lnTo>
                  <a:lnTo>
                    <a:pt x="39" y="121"/>
                  </a:lnTo>
                  <a:lnTo>
                    <a:pt x="50" y="132"/>
                  </a:lnTo>
                  <a:lnTo>
                    <a:pt x="62" y="146"/>
                  </a:lnTo>
                  <a:lnTo>
                    <a:pt x="75" y="159"/>
                  </a:lnTo>
                  <a:lnTo>
                    <a:pt x="108" y="184"/>
                  </a:lnTo>
                  <a:lnTo>
                    <a:pt x="150" y="213"/>
                  </a:lnTo>
                  <a:lnTo>
                    <a:pt x="152" y="209"/>
                  </a:lnTo>
                  <a:lnTo>
                    <a:pt x="112" y="180"/>
                  </a:lnTo>
                  <a:lnTo>
                    <a:pt x="79" y="153"/>
                  </a:lnTo>
                  <a:lnTo>
                    <a:pt x="66" y="142"/>
                  </a:lnTo>
                  <a:lnTo>
                    <a:pt x="54" y="128"/>
                  </a:lnTo>
                  <a:lnTo>
                    <a:pt x="44" y="117"/>
                  </a:lnTo>
                  <a:lnTo>
                    <a:pt x="35" y="103"/>
                  </a:lnTo>
                  <a:lnTo>
                    <a:pt x="27" y="92"/>
                  </a:lnTo>
                  <a:lnTo>
                    <a:pt x="21" y="80"/>
                  </a:lnTo>
                  <a:lnTo>
                    <a:pt x="18" y="67"/>
                  </a:lnTo>
                  <a:lnTo>
                    <a:pt x="14" y="55"/>
                  </a:lnTo>
                  <a:lnTo>
                    <a:pt x="8" y="28"/>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2" name="Freeform 426">
              <a:extLst>
                <a:ext uri="{FF2B5EF4-FFF2-40B4-BE49-F238E27FC236}">
                  <a16:creationId xmlns:a16="http://schemas.microsoft.com/office/drawing/2014/main" id="{9AB079A4-52F0-DECE-41F1-334C87B1E31C}"/>
                </a:ext>
              </a:extLst>
            </p:cNvPr>
            <p:cNvSpPr>
              <a:spLocks/>
            </p:cNvSpPr>
            <p:nvPr/>
          </p:nvSpPr>
          <p:spPr bwMode="auto">
            <a:xfrm>
              <a:off x="878" y="3215"/>
              <a:ext cx="38" cy="30"/>
            </a:xfrm>
            <a:custGeom>
              <a:avLst/>
              <a:gdLst>
                <a:gd name="T0" fmla="*/ 38 w 38"/>
                <a:gd name="T1" fmla="*/ 0 h 30"/>
                <a:gd name="T2" fmla="*/ 13 w 38"/>
                <a:gd name="T3" fmla="*/ 30 h 30"/>
                <a:gd name="T4" fmla="*/ 13 w 38"/>
                <a:gd name="T5" fmla="*/ 30 h 30"/>
                <a:gd name="T6" fmla="*/ 13 w 38"/>
                <a:gd name="T7" fmla="*/ 28 h 30"/>
                <a:gd name="T8" fmla="*/ 13 w 38"/>
                <a:gd name="T9" fmla="*/ 26 h 30"/>
                <a:gd name="T10" fmla="*/ 13 w 38"/>
                <a:gd name="T11" fmla="*/ 26 h 30"/>
                <a:gd name="T12" fmla="*/ 13 w 38"/>
                <a:gd name="T13" fmla="*/ 25 h 30"/>
                <a:gd name="T14" fmla="*/ 13 w 38"/>
                <a:gd name="T15" fmla="*/ 25 h 30"/>
                <a:gd name="T16" fmla="*/ 11 w 38"/>
                <a:gd name="T17" fmla="*/ 23 h 30"/>
                <a:gd name="T18" fmla="*/ 11 w 38"/>
                <a:gd name="T19" fmla="*/ 23 h 30"/>
                <a:gd name="T20" fmla="*/ 11 w 38"/>
                <a:gd name="T21" fmla="*/ 23 h 30"/>
                <a:gd name="T22" fmla="*/ 11 w 38"/>
                <a:gd name="T23" fmla="*/ 21 h 30"/>
                <a:gd name="T24" fmla="*/ 11 w 38"/>
                <a:gd name="T25" fmla="*/ 21 h 30"/>
                <a:gd name="T26" fmla="*/ 11 w 38"/>
                <a:gd name="T27" fmla="*/ 21 h 30"/>
                <a:gd name="T28" fmla="*/ 11 w 38"/>
                <a:gd name="T29" fmla="*/ 19 h 30"/>
                <a:gd name="T30" fmla="*/ 11 w 38"/>
                <a:gd name="T31" fmla="*/ 19 h 30"/>
                <a:gd name="T32" fmla="*/ 10 w 38"/>
                <a:gd name="T33" fmla="*/ 19 h 30"/>
                <a:gd name="T34" fmla="*/ 10 w 38"/>
                <a:gd name="T35" fmla="*/ 17 h 30"/>
                <a:gd name="T36" fmla="*/ 10 w 38"/>
                <a:gd name="T37" fmla="*/ 17 h 30"/>
                <a:gd name="T38" fmla="*/ 10 w 38"/>
                <a:gd name="T39" fmla="*/ 17 h 30"/>
                <a:gd name="T40" fmla="*/ 8 w 38"/>
                <a:gd name="T41" fmla="*/ 17 h 30"/>
                <a:gd name="T42" fmla="*/ 8 w 38"/>
                <a:gd name="T43" fmla="*/ 15 h 30"/>
                <a:gd name="T44" fmla="*/ 8 w 38"/>
                <a:gd name="T45" fmla="*/ 15 h 30"/>
                <a:gd name="T46" fmla="*/ 8 w 38"/>
                <a:gd name="T47" fmla="*/ 15 h 30"/>
                <a:gd name="T48" fmla="*/ 6 w 38"/>
                <a:gd name="T49" fmla="*/ 15 h 30"/>
                <a:gd name="T50" fmla="*/ 6 w 38"/>
                <a:gd name="T51" fmla="*/ 13 h 30"/>
                <a:gd name="T52" fmla="*/ 6 w 38"/>
                <a:gd name="T53" fmla="*/ 13 h 30"/>
                <a:gd name="T54" fmla="*/ 4 w 38"/>
                <a:gd name="T55" fmla="*/ 13 h 30"/>
                <a:gd name="T56" fmla="*/ 4 w 38"/>
                <a:gd name="T57" fmla="*/ 13 h 30"/>
                <a:gd name="T58" fmla="*/ 2 w 38"/>
                <a:gd name="T59" fmla="*/ 11 h 30"/>
                <a:gd name="T60" fmla="*/ 0 w 38"/>
                <a:gd name="T61" fmla="*/ 11 h 30"/>
                <a:gd name="T62" fmla="*/ 38 w 38"/>
                <a:gd name="T63" fmla="*/ 0 h 30"/>
                <a:gd name="T64" fmla="*/ 38 w 38"/>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0"/>
                <a:gd name="T101" fmla="*/ 38 w 3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0">
                  <a:moveTo>
                    <a:pt x="38" y="0"/>
                  </a:moveTo>
                  <a:lnTo>
                    <a:pt x="13" y="30"/>
                  </a:lnTo>
                  <a:lnTo>
                    <a:pt x="13" y="28"/>
                  </a:lnTo>
                  <a:lnTo>
                    <a:pt x="13" y="26"/>
                  </a:lnTo>
                  <a:lnTo>
                    <a:pt x="13" y="25"/>
                  </a:lnTo>
                  <a:lnTo>
                    <a:pt x="11" y="23"/>
                  </a:lnTo>
                  <a:lnTo>
                    <a:pt x="11" y="21"/>
                  </a:lnTo>
                  <a:lnTo>
                    <a:pt x="11" y="19"/>
                  </a:lnTo>
                  <a:lnTo>
                    <a:pt x="10" y="19"/>
                  </a:lnTo>
                  <a:lnTo>
                    <a:pt x="10" y="17"/>
                  </a:lnTo>
                  <a:lnTo>
                    <a:pt x="8" y="17"/>
                  </a:lnTo>
                  <a:lnTo>
                    <a:pt x="8" y="15"/>
                  </a:lnTo>
                  <a:lnTo>
                    <a:pt x="6" y="15"/>
                  </a:lnTo>
                  <a:lnTo>
                    <a:pt x="6" y="13"/>
                  </a:lnTo>
                  <a:lnTo>
                    <a:pt x="4" y="13"/>
                  </a:lnTo>
                  <a:lnTo>
                    <a:pt x="2" y="11"/>
                  </a:lnTo>
                  <a:lnTo>
                    <a:pt x="0" y="11"/>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3" name="Freeform 427">
              <a:extLst>
                <a:ext uri="{FF2B5EF4-FFF2-40B4-BE49-F238E27FC236}">
                  <a16:creationId xmlns:a16="http://schemas.microsoft.com/office/drawing/2014/main" id="{E5F0D749-4B46-CBD4-94DF-884A69F9F35B}"/>
                </a:ext>
              </a:extLst>
            </p:cNvPr>
            <p:cNvSpPr>
              <a:spLocks/>
            </p:cNvSpPr>
            <p:nvPr/>
          </p:nvSpPr>
          <p:spPr bwMode="auto">
            <a:xfrm>
              <a:off x="744" y="3228"/>
              <a:ext cx="151" cy="213"/>
            </a:xfrm>
            <a:custGeom>
              <a:avLst/>
              <a:gdLst>
                <a:gd name="T0" fmla="*/ 4 w 151"/>
                <a:gd name="T1" fmla="*/ 213 h 213"/>
                <a:gd name="T2" fmla="*/ 7 w 151"/>
                <a:gd name="T3" fmla="*/ 186 h 213"/>
                <a:gd name="T4" fmla="*/ 11 w 151"/>
                <a:gd name="T5" fmla="*/ 159 h 213"/>
                <a:gd name="T6" fmla="*/ 15 w 151"/>
                <a:gd name="T7" fmla="*/ 146 h 213"/>
                <a:gd name="T8" fmla="*/ 21 w 151"/>
                <a:gd name="T9" fmla="*/ 134 h 213"/>
                <a:gd name="T10" fmla="*/ 27 w 151"/>
                <a:gd name="T11" fmla="*/ 121 h 213"/>
                <a:gd name="T12" fmla="*/ 32 w 151"/>
                <a:gd name="T13" fmla="*/ 109 h 213"/>
                <a:gd name="T14" fmla="*/ 42 w 151"/>
                <a:gd name="T15" fmla="*/ 98 h 213"/>
                <a:gd name="T16" fmla="*/ 51 w 151"/>
                <a:gd name="T17" fmla="*/ 84 h 213"/>
                <a:gd name="T18" fmla="*/ 63 w 151"/>
                <a:gd name="T19" fmla="*/ 73 h 213"/>
                <a:gd name="T20" fmla="*/ 76 w 151"/>
                <a:gd name="T21" fmla="*/ 60 h 213"/>
                <a:gd name="T22" fmla="*/ 109 w 151"/>
                <a:gd name="T23" fmla="*/ 33 h 213"/>
                <a:gd name="T24" fmla="*/ 151 w 151"/>
                <a:gd name="T25" fmla="*/ 4 h 213"/>
                <a:gd name="T26" fmla="*/ 147 w 151"/>
                <a:gd name="T27" fmla="*/ 0 h 213"/>
                <a:gd name="T28" fmla="*/ 107 w 151"/>
                <a:gd name="T29" fmla="*/ 29 h 213"/>
                <a:gd name="T30" fmla="*/ 73 w 151"/>
                <a:gd name="T31" fmla="*/ 56 h 213"/>
                <a:gd name="T32" fmla="*/ 59 w 151"/>
                <a:gd name="T33" fmla="*/ 69 h 213"/>
                <a:gd name="T34" fmla="*/ 48 w 151"/>
                <a:gd name="T35" fmla="*/ 81 h 213"/>
                <a:gd name="T36" fmla="*/ 38 w 151"/>
                <a:gd name="T37" fmla="*/ 94 h 213"/>
                <a:gd name="T38" fmla="*/ 28 w 151"/>
                <a:gd name="T39" fmla="*/ 106 h 213"/>
                <a:gd name="T40" fmla="*/ 21 w 151"/>
                <a:gd name="T41" fmla="*/ 119 h 213"/>
                <a:gd name="T42" fmla="*/ 15 w 151"/>
                <a:gd name="T43" fmla="*/ 132 h 213"/>
                <a:gd name="T44" fmla="*/ 9 w 151"/>
                <a:gd name="T45" fmla="*/ 144 h 213"/>
                <a:gd name="T46" fmla="*/ 5 w 151"/>
                <a:gd name="T47" fmla="*/ 157 h 213"/>
                <a:gd name="T48" fmla="*/ 2 w 151"/>
                <a:gd name="T49" fmla="*/ 184 h 213"/>
                <a:gd name="T50" fmla="*/ 0 w 151"/>
                <a:gd name="T51" fmla="*/ 213 h 213"/>
                <a:gd name="T52" fmla="*/ 4 w 151"/>
                <a:gd name="T53" fmla="*/ 213 h 2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
                <a:gd name="T82" fmla="*/ 0 h 213"/>
                <a:gd name="T83" fmla="*/ 151 w 151"/>
                <a:gd name="T84" fmla="*/ 213 h 2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 h="213">
                  <a:moveTo>
                    <a:pt x="4" y="213"/>
                  </a:moveTo>
                  <a:lnTo>
                    <a:pt x="7" y="186"/>
                  </a:lnTo>
                  <a:lnTo>
                    <a:pt x="11" y="159"/>
                  </a:lnTo>
                  <a:lnTo>
                    <a:pt x="15" y="146"/>
                  </a:lnTo>
                  <a:lnTo>
                    <a:pt x="21" y="134"/>
                  </a:lnTo>
                  <a:lnTo>
                    <a:pt x="27" y="121"/>
                  </a:lnTo>
                  <a:lnTo>
                    <a:pt x="32" y="109"/>
                  </a:lnTo>
                  <a:lnTo>
                    <a:pt x="42" y="98"/>
                  </a:lnTo>
                  <a:lnTo>
                    <a:pt x="51" y="84"/>
                  </a:lnTo>
                  <a:lnTo>
                    <a:pt x="63" y="73"/>
                  </a:lnTo>
                  <a:lnTo>
                    <a:pt x="76" y="60"/>
                  </a:lnTo>
                  <a:lnTo>
                    <a:pt x="109" y="33"/>
                  </a:lnTo>
                  <a:lnTo>
                    <a:pt x="151" y="4"/>
                  </a:lnTo>
                  <a:lnTo>
                    <a:pt x="147" y="0"/>
                  </a:lnTo>
                  <a:lnTo>
                    <a:pt x="107" y="29"/>
                  </a:lnTo>
                  <a:lnTo>
                    <a:pt x="73" y="56"/>
                  </a:lnTo>
                  <a:lnTo>
                    <a:pt x="59" y="69"/>
                  </a:lnTo>
                  <a:lnTo>
                    <a:pt x="48" y="81"/>
                  </a:lnTo>
                  <a:lnTo>
                    <a:pt x="38" y="94"/>
                  </a:lnTo>
                  <a:lnTo>
                    <a:pt x="28" y="106"/>
                  </a:lnTo>
                  <a:lnTo>
                    <a:pt x="21" y="119"/>
                  </a:lnTo>
                  <a:lnTo>
                    <a:pt x="15" y="132"/>
                  </a:lnTo>
                  <a:lnTo>
                    <a:pt x="9" y="144"/>
                  </a:lnTo>
                  <a:lnTo>
                    <a:pt x="5" y="157"/>
                  </a:lnTo>
                  <a:lnTo>
                    <a:pt x="2" y="184"/>
                  </a:lnTo>
                  <a:lnTo>
                    <a:pt x="0" y="213"/>
                  </a:lnTo>
                  <a:lnTo>
                    <a:pt x="4" y="2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4" name="Freeform 428">
              <a:extLst>
                <a:ext uri="{FF2B5EF4-FFF2-40B4-BE49-F238E27FC236}">
                  <a16:creationId xmlns:a16="http://schemas.microsoft.com/office/drawing/2014/main" id="{528FD10F-9E50-14F2-59EC-5858CA0DAC2F}"/>
                </a:ext>
              </a:extLst>
            </p:cNvPr>
            <p:cNvSpPr>
              <a:spLocks/>
            </p:cNvSpPr>
            <p:nvPr/>
          </p:nvSpPr>
          <p:spPr bwMode="auto">
            <a:xfrm>
              <a:off x="1411" y="3084"/>
              <a:ext cx="25" cy="23"/>
            </a:xfrm>
            <a:custGeom>
              <a:avLst/>
              <a:gdLst>
                <a:gd name="T0" fmla="*/ 21 w 25"/>
                <a:gd name="T1" fmla="*/ 0 h 23"/>
                <a:gd name="T2" fmla="*/ 0 w 25"/>
                <a:gd name="T3" fmla="*/ 23 h 23"/>
                <a:gd name="T4" fmla="*/ 8 w 25"/>
                <a:gd name="T5" fmla="*/ 17 h 23"/>
                <a:gd name="T6" fmla="*/ 16 w 25"/>
                <a:gd name="T7" fmla="*/ 12 h 23"/>
                <a:gd name="T8" fmla="*/ 21 w 25"/>
                <a:gd name="T9" fmla="*/ 6 h 23"/>
                <a:gd name="T10" fmla="*/ 25 w 25"/>
                <a:gd name="T11" fmla="*/ 0 h 23"/>
                <a:gd name="T12" fmla="*/ 21 w 25"/>
                <a:gd name="T13" fmla="*/ 0 h 23"/>
                <a:gd name="T14" fmla="*/ 0 60000 65536"/>
                <a:gd name="T15" fmla="*/ 0 60000 65536"/>
                <a:gd name="T16" fmla="*/ 0 60000 65536"/>
                <a:gd name="T17" fmla="*/ 0 60000 65536"/>
                <a:gd name="T18" fmla="*/ 0 60000 65536"/>
                <a:gd name="T19" fmla="*/ 0 60000 65536"/>
                <a:gd name="T20" fmla="*/ 0 60000 65536"/>
                <a:gd name="T21" fmla="*/ 0 w 25"/>
                <a:gd name="T22" fmla="*/ 0 h 23"/>
                <a:gd name="T23" fmla="*/ 25 w 2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3">
                  <a:moveTo>
                    <a:pt x="21" y="0"/>
                  </a:moveTo>
                  <a:lnTo>
                    <a:pt x="0" y="23"/>
                  </a:lnTo>
                  <a:lnTo>
                    <a:pt x="8" y="17"/>
                  </a:lnTo>
                  <a:lnTo>
                    <a:pt x="16" y="12"/>
                  </a:lnTo>
                  <a:lnTo>
                    <a:pt x="21" y="6"/>
                  </a:lnTo>
                  <a:lnTo>
                    <a:pt x="25"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5" name="Freeform 429">
              <a:extLst>
                <a:ext uri="{FF2B5EF4-FFF2-40B4-BE49-F238E27FC236}">
                  <a16:creationId xmlns:a16="http://schemas.microsoft.com/office/drawing/2014/main" id="{DF7C7B26-B53B-B47A-0081-0487203C13F6}"/>
                </a:ext>
              </a:extLst>
            </p:cNvPr>
            <p:cNvSpPr>
              <a:spLocks/>
            </p:cNvSpPr>
            <p:nvPr/>
          </p:nvSpPr>
          <p:spPr bwMode="auto">
            <a:xfrm>
              <a:off x="1373" y="3080"/>
              <a:ext cx="42" cy="35"/>
            </a:xfrm>
            <a:custGeom>
              <a:avLst/>
              <a:gdLst>
                <a:gd name="T0" fmla="*/ 9 w 42"/>
                <a:gd name="T1" fmla="*/ 35 h 35"/>
                <a:gd name="T2" fmla="*/ 42 w 42"/>
                <a:gd name="T3" fmla="*/ 2 h 35"/>
                <a:gd name="T4" fmla="*/ 34 w 42"/>
                <a:gd name="T5" fmla="*/ 0 h 35"/>
                <a:gd name="T6" fmla="*/ 0 w 42"/>
                <a:gd name="T7" fmla="*/ 35 h 35"/>
                <a:gd name="T8" fmla="*/ 6 w 42"/>
                <a:gd name="T9" fmla="*/ 35 h 35"/>
                <a:gd name="T10" fmla="*/ 9 w 42"/>
                <a:gd name="T11" fmla="*/ 35 h 35"/>
                <a:gd name="T12" fmla="*/ 0 60000 65536"/>
                <a:gd name="T13" fmla="*/ 0 60000 65536"/>
                <a:gd name="T14" fmla="*/ 0 60000 65536"/>
                <a:gd name="T15" fmla="*/ 0 60000 65536"/>
                <a:gd name="T16" fmla="*/ 0 60000 65536"/>
                <a:gd name="T17" fmla="*/ 0 60000 65536"/>
                <a:gd name="T18" fmla="*/ 0 w 42"/>
                <a:gd name="T19" fmla="*/ 0 h 35"/>
                <a:gd name="T20" fmla="*/ 42 w 4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2" h="35">
                  <a:moveTo>
                    <a:pt x="9" y="35"/>
                  </a:moveTo>
                  <a:lnTo>
                    <a:pt x="42" y="2"/>
                  </a:lnTo>
                  <a:lnTo>
                    <a:pt x="34" y="0"/>
                  </a:lnTo>
                  <a:lnTo>
                    <a:pt x="0" y="35"/>
                  </a:lnTo>
                  <a:lnTo>
                    <a:pt x="6" y="35"/>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6" name="Freeform 430">
              <a:extLst>
                <a:ext uri="{FF2B5EF4-FFF2-40B4-BE49-F238E27FC236}">
                  <a16:creationId xmlns:a16="http://schemas.microsoft.com/office/drawing/2014/main" id="{93688018-3269-8A21-B6EC-740BD06F2E7B}"/>
                </a:ext>
              </a:extLst>
            </p:cNvPr>
            <p:cNvSpPr>
              <a:spLocks/>
            </p:cNvSpPr>
            <p:nvPr/>
          </p:nvSpPr>
          <p:spPr bwMode="auto">
            <a:xfrm>
              <a:off x="1344" y="3078"/>
              <a:ext cx="44" cy="39"/>
            </a:xfrm>
            <a:custGeom>
              <a:avLst/>
              <a:gdLst>
                <a:gd name="T0" fmla="*/ 8 w 44"/>
                <a:gd name="T1" fmla="*/ 39 h 39"/>
                <a:gd name="T2" fmla="*/ 44 w 44"/>
                <a:gd name="T3" fmla="*/ 0 h 39"/>
                <a:gd name="T4" fmla="*/ 38 w 44"/>
                <a:gd name="T5" fmla="*/ 0 h 39"/>
                <a:gd name="T6" fmla="*/ 0 w 44"/>
                <a:gd name="T7" fmla="*/ 39 h 39"/>
                <a:gd name="T8" fmla="*/ 4 w 44"/>
                <a:gd name="T9" fmla="*/ 39 h 39"/>
                <a:gd name="T10" fmla="*/ 8 w 44"/>
                <a:gd name="T11" fmla="*/ 39 h 39"/>
                <a:gd name="T12" fmla="*/ 0 60000 65536"/>
                <a:gd name="T13" fmla="*/ 0 60000 65536"/>
                <a:gd name="T14" fmla="*/ 0 60000 65536"/>
                <a:gd name="T15" fmla="*/ 0 60000 65536"/>
                <a:gd name="T16" fmla="*/ 0 60000 65536"/>
                <a:gd name="T17" fmla="*/ 0 60000 65536"/>
                <a:gd name="T18" fmla="*/ 0 w 44"/>
                <a:gd name="T19" fmla="*/ 0 h 39"/>
                <a:gd name="T20" fmla="*/ 44 w 44"/>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4" h="39">
                  <a:moveTo>
                    <a:pt x="8" y="39"/>
                  </a:moveTo>
                  <a:lnTo>
                    <a:pt x="44" y="0"/>
                  </a:lnTo>
                  <a:lnTo>
                    <a:pt x="38" y="0"/>
                  </a:lnTo>
                  <a:lnTo>
                    <a:pt x="0" y="39"/>
                  </a:lnTo>
                  <a:lnTo>
                    <a:pt x="4"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7" name="Freeform 431">
              <a:extLst>
                <a:ext uri="{FF2B5EF4-FFF2-40B4-BE49-F238E27FC236}">
                  <a16:creationId xmlns:a16="http://schemas.microsoft.com/office/drawing/2014/main" id="{AA7EB006-A521-0E4C-CD61-B107C260D14A}"/>
                </a:ext>
              </a:extLst>
            </p:cNvPr>
            <p:cNvSpPr>
              <a:spLocks/>
            </p:cNvSpPr>
            <p:nvPr/>
          </p:nvSpPr>
          <p:spPr bwMode="auto">
            <a:xfrm>
              <a:off x="1317" y="3076"/>
              <a:ext cx="46" cy="39"/>
            </a:xfrm>
            <a:custGeom>
              <a:avLst/>
              <a:gdLst>
                <a:gd name="T0" fmla="*/ 8 w 46"/>
                <a:gd name="T1" fmla="*/ 39 h 39"/>
                <a:gd name="T2" fmla="*/ 46 w 46"/>
                <a:gd name="T3" fmla="*/ 0 h 39"/>
                <a:gd name="T4" fmla="*/ 39 w 46"/>
                <a:gd name="T5" fmla="*/ 0 h 39"/>
                <a:gd name="T6" fmla="*/ 0 w 46"/>
                <a:gd name="T7" fmla="*/ 39 h 39"/>
                <a:gd name="T8" fmla="*/ 4 w 46"/>
                <a:gd name="T9" fmla="*/ 39 h 39"/>
                <a:gd name="T10" fmla="*/ 8 w 46"/>
                <a:gd name="T11" fmla="*/ 39 h 39"/>
                <a:gd name="T12" fmla="*/ 0 60000 65536"/>
                <a:gd name="T13" fmla="*/ 0 60000 65536"/>
                <a:gd name="T14" fmla="*/ 0 60000 65536"/>
                <a:gd name="T15" fmla="*/ 0 60000 65536"/>
                <a:gd name="T16" fmla="*/ 0 60000 65536"/>
                <a:gd name="T17" fmla="*/ 0 60000 65536"/>
                <a:gd name="T18" fmla="*/ 0 w 46"/>
                <a:gd name="T19" fmla="*/ 0 h 39"/>
                <a:gd name="T20" fmla="*/ 46 w 46"/>
                <a:gd name="T21" fmla="*/ 39 h 39"/>
              </a:gdLst>
              <a:ahLst/>
              <a:cxnLst>
                <a:cxn ang="T12">
                  <a:pos x="T0" y="T1"/>
                </a:cxn>
                <a:cxn ang="T13">
                  <a:pos x="T2" y="T3"/>
                </a:cxn>
                <a:cxn ang="T14">
                  <a:pos x="T4" y="T5"/>
                </a:cxn>
                <a:cxn ang="T15">
                  <a:pos x="T6" y="T7"/>
                </a:cxn>
                <a:cxn ang="T16">
                  <a:pos x="T8" y="T9"/>
                </a:cxn>
                <a:cxn ang="T17">
                  <a:pos x="T10" y="T11"/>
                </a:cxn>
              </a:cxnLst>
              <a:rect l="T18" t="T19" r="T20" b="T21"/>
              <a:pathLst>
                <a:path w="46" h="39">
                  <a:moveTo>
                    <a:pt x="8" y="39"/>
                  </a:moveTo>
                  <a:lnTo>
                    <a:pt x="46" y="0"/>
                  </a:lnTo>
                  <a:lnTo>
                    <a:pt x="39" y="0"/>
                  </a:lnTo>
                  <a:lnTo>
                    <a:pt x="0" y="39"/>
                  </a:lnTo>
                  <a:lnTo>
                    <a:pt x="4"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8" name="Freeform 432">
              <a:extLst>
                <a:ext uri="{FF2B5EF4-FFF2-40B4-BE49-F238E27FC236}">
                  <a16:creationId xmlns:a16="http://schemas.microsoft.com/office/drawing/2014/main" id="{27B40F8C-91D1-EFA2-3CA7-4699C8D7C4F8}"/>
                </a:ext>
              </a:extLst>
            </p:cNvPr>
            <p:cNvSpPr>
              <a:spLocks/>
            </p:cNvSpPr>
            <p:nvPr/>
          </p:nvSpPr>
          <p:spPr bwMode="auto">
            <a:xfrm>
              <a:off x="1290" y="3073"/>
              <a:ext cx="48" cy="40"/>
            </a:xfrm>
            <a:custGeom>
              <a:avLst/>
              <a:gdLst>
                <a:gd name="T0" fmla="*/ 8 w 48"/>
                <a:gd name="T1" fmla="*/ 40 h 40"/>
                <a:gd name="T2" fmla="*/ 48 w 48"/>
                <a:gd name="T3" fmla="*/ 0 h 40"/>
                <a:gd name="T4" fmla="*/ 41 w 48"/>
                <a:gd name="T5" fmla="*/ 0 h 40"/>
                <a:gd name="T6" fmla="*/ 0 w 48"/>
                <a:gd name="T7" fmla="*/ 40 h 40"/>
                <a:gd name="T8" fmla="*/ 4 w 48"/>
                <a:gd name="T9" fmla="*/ 40 h 40"/>
                <a:gd name="T10" fmla="*/ 8 w 48"/>
                <a:gd name="T11" fmla="*/ 40 h 40"/>
                <a:gd name="T12" fmla="*/ 0 60000 65536"/>
                <a:gd name="T13" fmla="*/ 0 60000 65536"/>
                <a:gd name="T14" fmla="*/ 0 60000 65536"/>
                <a:gd name="T15" fmla="*/ 0 60000 65536"/>
                <a:gd name="T16" fmla="*/ 0 60000 65536"/>
                <a:gd name="T17" fmla="*/ 0 60000 65536"/>
                <a:gd name="T18" fmla="*/ 0 w 48"/>
                <a:gd name="T19" fmla="*/ 0 h 40"/>
                <a:gd name="T20" fmla="*/ 48 w 4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8" h="40">
                  <a:moveTo>
                    <a:pt x="8" y="40"/>
                  </a:moveTo>
                  <a:lnTo>
                    <a:pt x="48" y="0"/>
                  </a:lnTo>
                  <a:lnTo>
                    <a:pt x="41" y="0"/>
                  </a:lnTo>
                  <a:lnTo>
                    <a:pt x="0" y="40"/>
                  </a:lnTo>
                  <a:lnTo>
                    <a:pt x="4" y="40"/>
                  </a:ln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29" name="Freeform 433">
              <a:extLst>
                <a:ext uri="{FF2B5EF4-FFF2-40B4-BE49-F238E27FC236}">
                  <a16:creationId xmlns:a16="http://schemas.microsoft.com/office/drawing/2014/main" id="{4DFFC6A2-CB3F-3631-EF4D-66F9D218AD44}"/>
                </a:ext>
              </a:extLst>
            </p:cNvPr>
            <p:cNvSpPr>
              <a:spLocks/>
            </p:cNvSpPr>
            <p:nvPr/>
          </p:nvSpPr>
          <p:spPr bwMode="auto">
            <a:xfrm>
              <a:off x="1265" y="3071"/>
              <a:ext cx="46" cy="40"/>
            </a:xfrm>
            <a:custGeom>
              <a:avLst/>
              <a:gdLst>
                <a:gd name="T0" fmla="*/ 8 w 46"/>
                <a:gd name="T1" fmla="*/ 40 h 40"/>
                <a:gd name="T2" fmla="*/ 46 w 46"/>
                <a:gd name="T3" fmla="*/ 0 h 40"/>
                <a:gd name="T4" fmla="*/ 41 w 46"/>
                <a:gd name="T5" fmla="*/ 0 h 40"/>
                <a:gd name="T6" fmla="*/ 0 w 46"/>
                <a:gd name="T7" fmla="*/ 38 h 40"/>
                <a:gd name="T8" fmla="*/ 4 w 46"/>
                <a:gd name="T9" fmla="*/ 38 h 40"/>
                <a:gd name="T10" fmla="*/ 8 w 46"/>
                <a:gd name="T11" fmla="*/ 40 h 40"/>
                <a:gd name="T12" fmla="*/ 0 60000 65536"/>
                <a:gd name="T13" fmla="*/ 0 60000 65536"/>
                <a:gd name="T14" fmla="*/ 0 60000 65536"/>
                <a:gd name="T15" fmla="*/ 0 60000 65536"/>
                <a:gd name="T16" fmla="*/ 0 60000 65536"/>
                <a:gd name="T17" fmla="*/ 0 60000 65536"/>
                <a:gd name="T18" fmla="*/ 0 w 46"/>
                <a:gd name="T19" fmla="*/ 0 h 40"/>
                <a:gd name="T20" fmla="*/ 46 w 46"/>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6" h="40">
                  <a:moveTo>
                    <a:pt x="8" y="40"/>
                  </a:moveTo>
                  <a:lnTo>
                    <a:pt x="46" y="0"/>
                  </a:lnTo>
                  <a:lnTo>
                    <a:pt x="41" y="0"/>
                  </a:lnTo>
                  <a:lnTo>
                    <a:pt x="0" y="38"/>
                  </a:lnTo>
                  <a:lnTo>
                    <a:pt x="4" y="38"/>
                  </a:ln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0" name="Freeform 434">
              <a:extLst>
                <a:ext uri="{FF2B5EF4-FFF2-40B4-BE49-F238E27FC236}">
                  <a16:creationId xmlns:a16="http://schemas.microsoft.com/office/drawing/2014/main" id="{A639D26E-DEC6-4A2C-53B2-16AF3B52AD20}"/>
                </a:ext>
              </a:extLst>
            </p:cNvPr>
            <p:cNvSpPr>
              <a:spLocks/>
            </p:cNvSpPr>
            <p:nvPr/>
          </p:nvSpPr>
          <p:spPr bwMode="auto">
            <a:xfrm>
              <a:off x="1240" y="3067"/>
              <a:ext cx="47" cy="40"/>
            </a:xfrm>
            <a:custGeom>
              <a:avLst/>
              <a:gdLst>
                <a:gd name="T0" fmla="*/ 8 w 47"/>
                <a:gd name="T1" fmla="*/ 40 h 40"/>
                <a:gd name="T2" fmla="*/ 47 w 47"/>
                <a:gd name="T3" fmla="*/ 2 h 40"/>
                <a:gd name="T4" fmla="*/ 39 w 47"/>
                <a:gd name="T5" fmla="*/ 0 h 40"/>
                <a:gd name="T6" fmla="*/ 0 w 47"/>
                <a:gd name="T7" fmla="*/ 38 h 40"/>
                <a:gd name="T8" fmla="*/ 4 w 47"/>
                <a:gd name="T9" fmla="*/ 38 h 40"/>
                <a:gd name="T10" fmla="*/ 8 w 47"/>
                <a:gd name="T11" fmla="*/ 40 h 40"/>
                <a:gd name="T12" fmla="*/ 0 60000 65536"/>
                <a:gd name="T13" fmla="*/ 0 60000 65536"/>
                <a:gd name="T14" fmla="*/ 0 60000 65536"/>
                <a:gd name="T15" fmla="*/ 0 60000 65536"/>
                <a:gd name="T16" fmla="*/ 0 60000 65536"/>
                <a:gd name="T17" fmla="*/ 0 60000 65536"/>
                <a:gd name="T18" fmla="*/ 0 w 47"/>
                <a:gd name="T19" fmla="*/ 0 h 40"/>
                <a:gd name="T20" fmla="*/ 47 w 4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7" h="40">
                  <a:moveTo>
                    <a:pt x="8" y="40"/>
                  </a:moveTo>
                  <a:lnTo>
                    <a:pt x="47" y="2"/>
                  </a:lnTo>
                  <a:lnTo>
                    <a:pt x="39" y="0"/>
                  </a:lnTo>
                  <a:lnTo>
                    <a:pt x="0" y="38"/>
                  </a:lnTo>
                  <a:lnTo>
                    <a:pt x="4" y="38"/>
                  </a:ln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1" name="Freeform 435">
              <a:extLst>
                <a:ext uri="{FF2B5EF4-FFF2-40B4-BE49-F238E27FC236}">
                  <a16:creationId xmlns:a16="http://schemas.microsoft.com/office/drawing/2014/main" id="{CA421FF5-4531-611B-31C2-EEB0DD4765D5}"/>
                </a:ext>
              </a:extLst>
            </p:cNvPr>
            <p:cNvSpPr>
              <a:spLocks/>
            </p:cNvSpPr>
            <p:nvPr/>
          </p:nvSpPr>
          <p:spPr bwMode="auto">
            <a:xfrm>
              <a:off x="1217" y="3065"/>
              <a:ext cx="43" cy="36"/>
            </a:xfrm>
            <a:custGeom>
              <a:avLst/>
              <a:gdLst>
                <a:gd name="T0" fmla="*/ 6 w 43"/>
                <a:gd name="T1" fmla="*/ 36 h 36"/>
                <a:gd name="T2" fmla="*/ 43 w 43"/>
                <a:gd name="T3" fmla="*/ 0 h 36"/>
                <a:gd name="T4" fmla="*/ 37 w 43"/>
                <a:gd name="T5" fmla="*/ 0 h 36"/>
                <a:gd name="T6" fmla="*/ 0 w 43"/>
                <a:gd name="T7" fmla="*/ 34 h 36"/>
                <a:gd name="T8" fmla="*/ 4 w 43"/>
                <a:gd name="T9" fmla="*/ 36 h 36"/>
                <a:gd name="T10" fmla="*/ 6 w 43"/>
                <a:gd name="T11" fmla="*/ 36 h 36"/>
                <a:gd name="T12" fmla="*/ 0 60000 65536"/>
                <a:gd name="T13" fmla="*/ 0 60000 65536"/>
                <a:gd name="T14" fmla="*/ 0 60000 65536"/>
                <a:gd name="T15" fmla="*/ 0 60000 65536"/>
                <a:gd name="T16" fmla="*/ 0 60000 65536"/>
                <a:gd name="T17" fmla="*/ 0 60000 65536"/>
                <a:gd name="T18" fmla="*/ 0 w 43"/>
                <a:gd name="T19" fmla="*/ 0 h 36"/>
                <a:gd name="T20" fmla="*/ 43 w 43"/>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3" h="36">
                  <a:moveTo>
                    <a:pt x="6" y="36"/>
                  </a:moveTo>
                  <a:lnTo>
                    <a:pt x="43" y="0"/>
                  </a:lnTo>
                  <a:lnTo>
                    <a:pt x="37" y="0"/>
                  </a:lnTo>
                  <a:lnTo>
                    <a:pt x="0" y="34"/>
                  </a:lnTo>
                  <a:lnTo>
                    <a:pt x="4" y="36"/>
                  </a:lnTo>
                  <a:lnTo>
                    <a:pt x="6"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2" name="Freeform 436">
              <a:extLst>
                <a:ext uri="{FF2B5EF4-FFF2-40B4-BE49-F238E27FC236}">
                  <a16:creationId xmlns:a16="http://schemas.microsoft.com/office/drawing/2014/main" id="{BE2EFE82-73E4-9786-6BE0-8D0667C10B43}"/>
                </a:ext>
              </a:extLst>
            </p:cNvPr>
            <p:cNvSpPr>
              <a:spLocks/>
            </p:cNvSpPr>
            <p:nvPr/>
          </p:nvSpPr>
          <p:spPr bwMode="auto">
            <a:xfrm>
              <a:off x="1194" y="3061"/>
              <a:ext cx="41" cy="35"/>
            </a:xfrm>
            <a:custGeom>
              <a:avLst/>
              <a:gdLst>
                <a:gd name="T0" fmla="*/ 6 w 41"/>
                <a:gd name="T1" fmla="*/ 35 h 35"/>
                <a:gd name="T2" fmla="*/ 41 w 41"/>
                <a:gd name="T3" fmla="*/ 2 h 35"/>
                <a:gd name="T4" fmla="*/ 33 w 41"/>
                <a:gd name="T5" fmla="*/ 0 h 35"/>
                <a:gd name="T6" fmla="*/ 0 w 41"/>
                <a:gd name="T7" fmla="*/ 35 h 35"/>
                <a:gd name="T8" fmla="*/ 4 w 41"/>
                <a:gd name="T9" fmla="*/ 35 h 35"/>
                <a:gd name="T10" fmla="*/ 6 w 41"/>
                <a:gd name="T11" fmla="*/ 35 h 35"/>
                <a:gd name="T12" fmla="*/ 0 60000 65536"/>
                <a:gd name="T13" fmla="*/ 0 60000 65536"/>
                <a:gd name="T14" fmla="*/ 0 60000 65536"/>
                <a:gd name="T15" fmla="*/ 0 60000 65536"/>
                <a:gd name="T16" fmla="*/ 0 60000 65536"/>
                <a:gd name="T17" fmla="*/ 0 60000 65536"/>
                <a:gd name="T18" fmla="*/ 0 w 41"/>
                <a:gd name="T19" fmla="*/ 0 h 35"/>
                <a:gd name="T20" fmla="*/ 41 w 4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1" h="35">
                  <a:moveTo>
                    <a:pt x="6" y="35"/>
                  </a:moveTo>
                  <a:lnTo>
                    <a:pt x="41" y="2"/>
                  </a:lnTo>
                  <a:lnTo>
                    <a:pt x="33" y="0"/>
                  </a:lnTo>
                  <a:lnTo>
                    <a:pt x="0" y="35"/>
                  </a:lnTo>
                  <a:lnTo>
                    <a:pt x="4" y="35"/>
                  </a:lnTo>
                  <a:lnTo>
                    <a:pt x="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3" name="Freeform 437">
              <a:extLst>
                <a:ext uri="{FF2B5EF4-FFF2-40B4-BE49-F238E27FC236}">
                  <a16:creationId xmlns:a16="http://schemas.microsoft.com/office/drawing/2014/main" id="{96DD0F6C-5A76-8445-54D4-7553EDB0445B}"/>
                </a:ext>
              </a:extLst>
            </p:cNvPr>
            <p:cNvSpPr>
              <a:spLocks/>
            </p:cNvSpPr>
            <p:nvPr/>
          </p:nvSpPr>
          <p:spPr bwMode="auto">
            <a:xfrm>
              <a:off x="1173" y="3059"/>
              <a:ext cx="37" cy="31"/>
            </a:xfrm>
            <a:custGeom>
              <a:avLst/>
              <a:gdLst>
                <a:gd name="T0" fmla="*/ 6 w 37"/>
                <a:gd name="T1" fmla="*/ 31 h 31"/>
                <a:gd name="T2" fmla="*/ 37 w 37"/>
                <a:gd name="T3" fmla="*/ 0 h 31"/>
                <a:gd name="T4" fmla="*/ 29 w 37"/>
                <a:gd name="T5" fmla="*/ 0 h 31"/>
                <a:gd name="T6" fmla="*/ 0 w 37"/>
                <a:gd name="T7" fmla="*/ 29 h 31"/>
                <a:gd name="T8" fmla="*/ 2 w 37"/>
                <a:gd name="T9" fmla="*/ 31 h 31"/>
                <a:gd name="T10" fmla="*/ 6 w 37"/>
                <a:gd name="T11" fmla="*/ 31 h 31"/>
                <a:gd name="T12" fmla="*/ 0 60000 65536"/>
                <a:gd name="T13" fmla="*/ 0 60000 65536"/>
                <a:gd name="T14" fmla="*/ 0 60000 65536"/>
                <a:gd name="T15" fmla="*/ 0 60000 65536"/>
                <a:gd name="T16" fmla="*/ 0 60000 65536"/>
                <a:gd name="T17" fmla="*/ 0 60000 65536"/>
                <a:gd name="T18" fmla="*/ 0 w 37"/>
                <a:gd name="T19" fmla="*/ 0 h 31"/>
                <a:gd name="T20" fmla="*/ 37 w 37"/>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7" h="31">
                  <a:moveTo>
                    <a:pt x="6" y="31"/>
                  </a:moveTo>
                  <a:lnTo>
                    <a:pt x="37" y="0"/>
                  </a:lnTo>
                  <a:lnTo>
                    <a:pt x="29" y="0"/>
                  </a:lnTo>
                  <a:lnTo>
                    <a:pt x="0" y="29"/>
                  </a:lnTo>
                  <a:lnTo>
                    <a:pt x="2"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4" name="Freeform 438">
              <a:extLst>
                <a:ext uri="{FF2B5EF4-FFF2-40B4-BE49-F238E27FC236}">
                  <a16:creationId xmlns:a16="http://schemas.microsoft.com/office/drawing/2014/main" id="{7D8AF289-FF51-67A2-2A3C-37A9E4FBE701}"/>
                </a:ext>
              </a:extLst>
            </p:cNvPr>
            <p:cNvSpPr>
              <a:spLocks/>
            </p:cNvSpPr>
            <p:nvPr/>
          </p:nvSpPr>
          <p:spPr bwMode="auto">
            <a:xfrm>
              <a:off x="1150" y="3055"/>
              <a:ext cx="33" cy="27"/>
            </a:xfrm>
            <a:custGeom>
              <a:avLst/>
              <a:gdLst>
                <a:gd name="T0" fmla="*/ 6 w 33"/>
                <a:gd name="T1" fmla="*/ 27 h 27"/>
                <a:gd name="T2" fmla="*/ 33 w 33"/>
                <a:gd name="T3" fmla="*/ 2 h 27"/>
                <a:gd name="T4" fmla="*/ 25 w 33"/>
                <a:gd name="T5" fmla="*/ 0 h 27"/>
                <a:gd name="T6" fmla="*/ 0 w 33"/>
                <a:gd name="T7" fmla="*/ 25 h 27"/>
                <a:gd name="T8" fmla="*/ 4 w 33"/>
                <a:gd name="T9" fmla="*/ 27 h 27"/>
                <a:gd name="T10" fmla="*/ 6 w 33"/>
                <a:gd name="T11" fmla="*/ 27 h 27"/>
                <a:gd name="T12" fmla="*/ 0 60000 65536"/>
                <a:gd name="T13" fmla="*/ 0 60000 65536"/>
                <a:gd name="T14" fmla="*/ 0 60000 65536"/>
                <a:gd name="T15" fmla="*/ 0 60000 65536"/>
                <a:gd name="T16" fmla="*/ 0 60000 65536"/>
                <a:gd name="T17" fmla="*/ 0 60000 65536"/>
                <a:gd name="T18" fmla="*/ 0 w 33"/>
                <a:gd name="T19" fmla="*/ 0 h 27"/>
                <a:gd name="T20" fmla="*/ 33 w 33"/>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3" h="27">
                  <a:moveTo>
                    <a:pt x="6" y="27"/>
                  </a:moveTo>
                  <a:lnTo>
                    <a:pt x="33" y="2"/>
                  </a:lnTo>
                  <a:lnTo>
                    <a:pt x="25" y="0"/>
                  </a:lnTo>
                  <a:lnTo>
                    <a:pt x="0" y="25"/>
                  </a:lnTo>
                  <a:lnTo>
                    <a:pt x="4" y="27"/>
                  </a:lnTo>
                  <a:lnTo>
                    <a:pt x="6"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5" name="Freeform 439">
              <a:extLst>
                <a:ext uri="{FF2B5EF4-FFF2-40B4-BE49-F238E27FC236}">
                  <a16:creationId xmlns:a16="http://schemas.microsoft.com/office/drawing/2014/main" id="{24C05892-ACC4-5838-5623-BCC09627DB4D}"/>
                </a:ext>
              </a:extLst>
            </p:cNvPr>
            <p:cNvSpPr>
              <a:spLocks/>
            </p:cNvSpPr>
            <p:nvPr/>
          </p:nvSpPr>
          <p:spPr bwMode="auto">
            <a:xfrm>
              <a:off x="1131" y="3053"/>
              <a:ext cx="27" cy="22"/>
            </a:xfrm>
            <a:custGeom>
              <a:avLst/>
              <a:gdLst>
                <a:gd name="T0" fmla="*/ 6 w 27"/>
                <a:gd name="T1" fmla="*/ 22 h 22"/>
                <a:gd name="T2" fmla="*/ 27 w 27"/>
                <a:gd name="T3" fmla="*/ 0 h 22"/>
                <a:gd name="T4" fmla="*/ 19 w 27"/>
                <a:gd name="T5" fmla="*/ 0 h 22"/>
                <a:gd name="T6" fmla="*/ 0 w 27"/>
                <a:gd name="T7" fmla="*/ 20 h 22"/>
                <a:gd name="T8" fmla="*/ 4 w 27"/>
                <a:gd name="T9" fmla="*/ 22 h 22"/>
                <a:gd name="T10" fmla="*/ 6 w 27"/>
                <a:gd name="T11" fmla="*/ 22 h 22"/>
                <a:gd name="T12" fmla="*/ 0 60000 65536"/>
                <a:gd name="T13" fmla="*/ 0 60000 65536"/>
                <a:gd name="T14" fmla="*/ 0 60000 65536"/>
                <a:gd name="T15" fmla="*/ 0 60000 65536"/>
                <a:gd name="T16" fmla="*/ 0 60000 65536"/>
                <a:gd name="T17" fmla="*/ 0 60000 65536"/>
                <a:gd name="T18" fmla="*/ 0 w 27"/>
                <a:gd name="T19" fmla="*/ 0 h 22"/>
                <a:gd name="T20" fmla="*/ 27 w 27"/>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7" h="22">
                  <a:moveTo>
                    <a:pt x="6" y="22"/>
                  </a:moveTo>
                  <a:lnTo>
                    <a:pt x="27" y="0"/>
                  </a:lnTo>
                  <a:lnTo>
                    <a:pt x="19" y="0"/>
                  </a:lnTo>
                  <a:lnTo>
                    <a:pt x="0" y="20"/>
                  </a:lnTo>
                  <a:lnTo>
                    <a:pt x="4" y="22"/>
                  </a:lnTo>
                  <a:lnTo>
                    <a:pt x="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6" name="Freeform 440">
              <a:extLst>
                <a:ext uri="{FF2B5EF4-FFF2-40B4-BE49-F238E27FC236}">
                  <a16:creationId xmlns:a16="http://schemas.microsoft.com/office/drawing/2014/main" id="{9C886088-AAB3-EBA8-9199-BD574BE576C9}"/>
                </a:ext>
              </a:extLst>
            </p:cNvPr>
            <p:cNvSpPr>
              <a:spLocks/>
            </p:cNvSpPr>
            <p:nvPr/>
          </p:nvSpPr>
          <p:spPr bwMode="auto">
            <a:xfrm>
              <a:off x="1112" y="3051"/>
              <a:ext cx="19" cy="14"/>
            </a:xfrm>
            <a:custGeom>
              <a:avLst/>
              <a:gdLst>
                <a:gd name="T0" fmla="*/ 6 w 19"/>
                <a:gd name="T1" fmla="*/ 14 h 14"/>
                <a:gd name="T2" fmla="*/ 19 w 19"/>
                <a:gd name="T3" fmla="*/ 0 h 14"/>
                <a:gd name="T4" fmla="*/ 11 w 19"/>
                <a:gd name="T5" fmla="*/ 0 h 14"/>
                <a:gd name="T6" fmla="*/ 0 w 19"/>
                <a:gd name="T7" fmla="*/ 12 h 14"/>
                <a:gd name="T8" fmla="*/ 4 w 19"/>
                <a:gd name="T9" fmla="*/ 14 h 14"/>
                <a:gd name="T10" fmla="*/ 6 w 19"/>
                <a:gd name="T11" fmla="*/ 14 h 14"/>
                <a:gd name="T12" fmla="*/ 0 60000 65536"/>
                <a:gd name="T13" fmla="*/ 0 60000 65536"/>
                <a:gd name="T14" fmla="*/ 0 60000 65536"/>
                <a:gd name="T15" fmla="*/ 0 60000 65536"/>
                <a:gd name="T16" fmla="*/ 0 60000 65536"/>
                <a:gd name="T17" fmla="*/ 0 60000 65536"/>
                <a:gd name="T18" fmla="*/ 0 w 19"/>
                <a:gd name="T19" fmla="*/ 0 h 14"/>
                <a:gd name="T20" fmla="*/ 19 w 19"/>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9" h="14">
                  <a:moveTo>
                    <a:pt x="6" y="14"/>
                  </a:moveTo>
                  <a:lnTo>
                    <a:pt x="19" y="0"/>
                  </a:lnTo>
                  <a:lnTo>
                    <a:pt x="11" y="0"/>
                  </a:lnTo>
                  <a:lnTo>
                    <a:pt x="0" y="12"/>
                  </a:lnTo>
                  <a:lnTo>
                    <a:pt x="4" y="14"/>
                  </a:lnTo>
                  <a:lnTo>
                    <a:pt x="6"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7" name="Freeform 441">
              <a:extLst>
                <a:ext uri="{FF2B5EF4-FFF2-40B4-BE49-F238E27FC236}">
                  <a16:creationId xmlns:a16="http://schemas.microsoft.com/office/drawing/2014/main" id="{94750718-2B3F-F2FC-6606-3AC117DBD851}"/>
                </a:ext>
              </a:extLst>
            </p:cNvPr>
            <p:cNvSpPr>
              <a:spLocks/>
            </p:cNvSpPr>
            <p:nvPr/>
          </p:nvSpPr>
          <p:spPr bwMode="auto">
            <a:xfrm>
              <a:off x="1097" y="3048"/>
              <a:ext cx="9" cy="7"/>
            </a:xfrm>
            <a:custGeom>
              <a:avLst/>
              <a:gdLst>
                <a:gd name="T0" fmla="*/ 3 w 9"/>
                <a:gd name="T1" fmla="*/ 7 h 7"/>
                <a:gd name="T2" fmla="*/ 9 w 9"/>
                <a:gd name="T3" fmla="*/ 2 h 7"/>
                <a:gd name="T4" fmla="*/ 2 w 9"/>
                <a:gd name="T5" fmla="*/ 0 h 7"/>
                <a:gd name="T6" fmla="*/ 0 w 9"/>
                <a:gd name="T7" fmla="*/ 3 h 7"/>
                <a:gd name="T8" fmla="*/ 2 w 9"/>
                <a:gd name="T9" fmla="*/ 5 h 7"/>
                <a:gd name="T10" fmla="*/ 3 w 9"/>
                <a:gd name="T11" fmla="*/ 7 h 7"/>
                <a:gd name="T12" fmla="*/ 0 60000 65536"/>
                <a:gd name="T13" fmla="*/ 0 60000 65536"/>
                <a:gd name="T14" fmla="*/ 0 60000 65536"/>
                <a:gd name="T15" fmla="*/ 0 60000 65536"/>
                <a:gd name="T16" fmla="*/ 0 60000 65536"/>
                <a:gd name="T17" fmla="*/ 0 60000 65536"/>
                <a:gd name="T18" fmla="*/ 0 w 9"/>
                <a:gd name="T19" fmla="*/ 0 h 7"/>
                <a:gd name="T20" fmla="*/ 9 w 9"/>
                <a:gd name="T21" fmla="*/ 7 h 7"/>
              </a:gdLst>
              <a:ahLst/>
              <a:cxnLst>
                <a:cxn ang="T12">
                  <a:pos x="T0" y="T1"/>
                </a:cxn>
                <a:cxn ang="T13">
                  <a:pos x="T2" y="T3"/>
                </a:cxn>
                <a:cxn ang="T14">
                  <a:pos x="T4" y="T5"/>
                </a:cxn>
                <a:cxn ang="T15">
                  <a:pos x="T6" y="T7"/>
                </a:cxn>
                <a:cxn ang="T16">
                  <a:pos x="T8" y="T9"/>
                </a:cxn>
                <a:cxn ang="T17">
                  <a:pos x="T10" y="T11"/>
                </a:cxn>
              </a:cxnLst>
              <a:rect l="T18" t="T19" r="T20" b="T21"/>
              <a:pathLst>
                <a:path w="9" h="7">
                  <a:moveTo>
                    <a:pt x="3" y="7"/>
                  </a:moveTo>
                  <a:lnTo>
                    <a:pt x="9" y="2"/>
                  </a:lnTo>
                  <a:lnTo>
                    <a:pt x="2" y="0"/>
                  </a:lnTo>
                  <a:lnTo>
                    <a:pt x="0" y="3"/>
                  </a:lnTo>
                  <a:lnTo>
                    <a:pt x="2" y="5"/>
                  </a:lnTo>
                  <a:lnTo>
                    <a:pt x="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38" name="Freeform 442">
              <a:extLst>
                <a:ext uri="{FF2B5EF4-FFF2-40B4-BE49-F238E27FC236}">
                  <a16:creationId xmlns:a16="http://schemas.microsoft.com/office/drawing/2014/main" id="{D51BC559-DFA2-B660-6B5F-83E9581C7652}"/>
                </a:ext>
              </a:extLst>
            </p:cNvPr>
            <p:cNvSpPr>
              <a:spLocks/>
            </p:cNvSpPr>
            <p:nvPr/>
          </p:nvSpPr>
          <p:spPr bwMode="auto">
            <a:xfrm>
              <a:off x="1093" y="3048"/>
              <a:ext cx="343" cy="69"/>
            </a:xfrm>
            <a:custGeom>
              <a:avLst/>
              <a:gdLst>
                <a:gd name="T0" fmla="*/ 171 w 343"/>
                <a:gd name="T1" fmla="*/ 17 h 69"/>
                <a:gd name="T2" fmla="*/ 0 w 343"/>
                <a:gd name="T3" fmla="*/ 0 h 69"/>
                <a:gd name="T4" fmla="*/ 13 w 343"/>
                <a:gd name="T5" fmla="*/ 11 h 69"/>
                <a:gd name="T6" fmla="*/ 32 w 343"/>
                <a:gd name="T7" fmla="*/ 21 h 69"/>
                <a:gd name="T8" fmla="*/ 55 w 343"/>
                <a:gd name="T9" fmla="*/ 32 h 69"/>
                <a:gd name="T10" fmla="*/ 80 w 343"/>
                <a:gd name="T11" fmla="*/ 40 h 69"/>
                <a:gd name="T12" fmla="*/ 109 w 343"/>
                <a:gd name="T13" fmla="*/ 50 h 69"/>
                <a:gd name="T14" fmla="*/ 142 w 343"/>
                <a:gd name="T15" fmla="*/ 55 h 69"/>
                <a:gd name="T16" fmla="*/ 174 w 343"/>
                <a:gd name="T17" fmla="*/ 61 h 69"/>
                <a:gd name="T18" fmla="*/ 211 w 343"/>
                <a:gd name="T19" fmla="*/ 65 h 69"/>
                <a:gd name="T20" fmla="*/ 243 w 343"/>
                <a:gd name="T21" fmla="*/ 69 h 69"/>
                <a:gd name="T22" fmla="*/ 268 w 343"/>
                <a:gd name="T23" fmla="*/ 69 h 69"/>
                <a:gd name="T24" fmla="*/ 291 w 343"/>
                <a:gd name="T25" fmla="*/ 67 h 69"/>
                <a:gd name="T26" fmla="*/ 307 w 343"/>
                <a:gd name="T27" fmla="*/ 63 h 69"/>
                <a:gd name="T28" fmla="*/ 320 w 343"/>
                <a:gd name="T29" fmla="*/ 57 h 69"/>
                <a:gd name="T30" fmla="*/ 330 w 343"/>
                <a:gd name="T31" fmla="*/ 51 h 69"/>
                <a:gd name="T32" fmla="*/ 337 w 343"/>
                <a:gd name="T33" fmla="*/ 44 h 69"/>
                <a:gd name="T34" fmla="*/ 343 w 343"/>
                <a:gd name="T35" fmla="*/ 36 h 69"/>
                <a:gd name="T36" fmla="*/ 171 w 343"/>
                <a:gd name="T37" fmla="*/ 17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3"/>
                <a:gd name="T58" fmla="*/ 0 h 69"/>
                <a:gd name="T59" fmla="*/ 343 w 34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3" h="69">
                  <a:moveTo>
                    <a:pt x="171" y="17"/>
                  </a:moveTo>
                  <a:lnTo>
                    <a:pt x="0" y="0"/>
                  </a:lnTo>
                  <a:lnTo>
                    <a:pt x="13" y="11"/>
                  </a:lnTo>
                  <a:lnTo>
                    <a:pt x="32" y="21"/>
                  </a:lnTo>
                  <a:lnTo>
                    <a:pt x="55" y="32"/>
                  </a:lnTo>
                  <a:lnTo>
                    <a:pt x="80" y="40"/>
                  </a:lnTo>
                  <a:lnTo>
                    <a:pt x="109" y="50"/>
                  </a:lnTo>
                  <a:lnTo>
                    <a:pt x="142" y="55"/>
                  </a:lnTo>
                  <a:lnTo>
                    <a:pt x="174" y="61"/>
                  </a:lnTo>
                  <a:lnTo>
                    <a:pt x="211" y="65"/>
                  </a:lnTo>
                  <a:lnTo>
                    <a:pt x="243" y="69"/>
                  </a:lnTo>
                  <a:lnTo>
                    <a:pt x="268" y="69"/>
                  </a:lnTo>
                  <a:lnTo>
                    <a:pt x="291" y="67"/>
                  </a:lnTo>
                  <a:lnTo>
                    <a:pt x="307" y="63"/>
                  </a:lnTo>
                  <a:lnTo>
                    <a:pt x="320" y="57"/>
                  </a:lnTo>
                  <a:lnTo>
                    <a:pt x="330" y="51"/>
                  </a:lnTo>
                  <a:lnTo>
                    <a:pt x="337" y="44"/>
                  </a:lnTo>
                  <a:lnTo>
                    <a:pt x="343" y="36"/>
                  </a:lnTo>
                  <a:lnTo>
                    <a:pt x="171" y="17"/>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39" name="Freeform 443">
              <a:extLst>
                <a:ext uri="{FF2B5EF4-FFF2-40B4-BE49-F238E27FC236}">
                  <a16:creationId xmlns:a16="http://schemas.microsoft.com/office/drawing/2014/main" id="{F064A58C-9180-5B5A-428C-148FE4BA34CE}"/>
                </a:ext>
              </a:extLst>
            </p:cNvPr>
            <p:cNvSpPr>
              <a:spLocks/>
            </p:cNvSpPr>
            <p:nvPr/>
          </p:nvSpPr>
          <p:spPr bwMode="auto">
            <a:xfrm>
              <a:off x="1405" y="3190"/>
              <a:ext cx="23" cy="17"/>
            </a:xfrm>
            <a:custGeom>
              <a:avLst/>
              <a:gdLst>
                <a:gd name="T0" fmla="*/ 10 w 23"/>
                <a:gd name="T1" fmla="*/ 17 h 17"/>
                <a:gd name="T2" fmla="*/ 23 w 23"/>
                <a:gd name="T3" fmla="*/ 3 h 17"/>
                <a:gd name="T4" fmla="*/ 22 w 23"/>
                <a:gd name="T5" fmla="*/ 2 h 17"/>
                <a:gd name="T6" fmla="*/ 20 w 23"/>
                <a:gd name="T7" fmla="*/ 0 h 17"/>
                <a:gd name="T8" fmla="*/ 0 w 23"/>
                <a:gd name="T9" fmla="*/ 17 h 17"/>
                <a:gd name="T10" fmla="*/ 1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10" y="17"/>
                  </a:moveTo>
                  <a:lnTo>
                    <a:pt x="23" y="3"/>
                  </a:lnTo>
                  <a:lnTo>
                    <a:pt x="22" y="2"/>
                  </a:lnTo>
                  <a:lnTo>
                    <a:pt x="20" y="0"/>
                  </a:lnTo>
                  <a:lnTo>
                    <a:pt x="0" y="17"/>
                  </a:lnTo>
                  <a:lnTo>
                    <a:pt x="1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0" name="Freeform 444">
              <a:extLst>
                <a:ext uri="{FF2B5EF4-FFF2-40B4-BE49-F238E27FC236}">
                  <a16:creationId xmlns:a16="http://schemas.microsoft.com/office/drawing/2014/main" id="{8D3E788B-FCB7-D12A-57A1-EB871E0743EE}"/>
                </a:ext>
              </a:extLst>
            </p:cNvPr>
            <p:cNvSpPr>
              <a:spLocks/>
            </p:cNvSpPr>
            <p:nvPr/>
          </p:nvSpPr>
          <p:spPr bwMode="auto">
            <a:xfrm>
              <a:off x="1375" y="3180"/>
              <a:ext cx="36" cy="31"/>
            </a:xfrm>
            <a:custGeom>
              <a:avLst/>
              <a:gdLst>
                <a:gd name="T0" fmla="*/ 9 w 36"/>
                <a:gd name="T1" fmla="*/ 31 h 31"/>
                <a:gd name="T2" fmla="*/ 36 w 36"/>
                <a:gd name="T3" fmla="*/ 2 h 31"/>
                <a:gd name="T4" fmla="*/ 34 w 36"/>
                <a:gd name="T5" fmla="*/ 0 h 31"/>
                <a:gd name="T6" fmla="*/ 30 w 36"/>
                <a:gd name="T7" fmla="*/ 0 h 31"/>
                <a:gd name="T8" fmla="*/ 0 w 36"/>
                <a:gd name="T9" fmla="*/ 31 h 31"/>
                <a:gd name="T10" fmla="*/ 9 w 36"/>
                <a:gd name="T11" fmla="*/ 31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9" y="31"/>
                  </a:moveTo>
                  <a:lnTo>
                    <a:pt x="36" y="2"/>
                  </a:lnTo>
                  <a:lnTo>
                    <a:pt x="34" y="0"/>
                  </a:lnTo>
                  <a:lnTo>
                    <a:pt x="30" y="0"/>
                  </a:lnTo>
                  <a:lnTo>
                    <a:pt x="0" y="31"/>
                  </a:lnTo>
                  <a:lnTo>
                    <a:pt x="9"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1" name="Freeform 445">
              <a:extLst>
                <a:ext uri="{FF2B5EF4-FFF2-40B4-BE49-F238E27FC236}">
                  <a16:creationId xmlns:a16="http://schemas.microsoft.com/office/drawing/2014/main" id="{8C23D960-C3E8-4CF1-2E4C-494A6045B294}"/>
                </a:ext>
              </a:extLst>
            </p:cNvPr>
            <p:cNvSpPr>
              <a:spLocks/>
            </p:cNvSpPr>
            <p:nvPr/>
          </p:nvSpPr>
          <p:spPr bwMode="auto">
            <a:xfrm>
              <a:off x="1342" y="3174"/>
              <a:ext cx="48" cy="41"/>
            </a:xfrm>
            <a:custGeom>
              <a:avLst/>
              <a:gdLst>
                <a:gd name="T0" fmla="*/ 10 w 48"/>
                <a:gd name="T1" fmla="*/ 39 h 41"/>
                <a:gd name="T2" fmla="*/ 48 w 48"/>
                <a:gd name="T3" fmla="*/ 0 h 41"/>
                <a:gd name="T4" fmla="*/ 44 w 48"/>
                <a:gd name="T5" fmla="*/ 0 h 41"/>
                <a:gd name="T6" fmla="*/ 40 w 48"/>
                <a:gd name="T7" fmla="*/ 0 h 41"/>
                <a:gd name="T8" fmla="*/ 0 w 48"/>
                <a:gd name="T9" fmla="*/ 41 h 41"/>
                <a:gd name="T10" fmla="*/ 10 w 48"/>
                <a:gd name="T11" fmla="*/ 39 h 41"/>
                <a:gd name="T12" fmla="*/ 0 60000 65536"/>
                <a:gd name="T13" fmla="*/ 0 60000 65536"/>
                <a:gd name="T14" fmla="*/ 0 60000 65536"/>
                <a:gd name="T15" fmla="*/ 0 60000 65536"/>
                <a:gd name="T16" fmla="*/ 0 60000 65536"/>
                <a:gd name="T17" fmla="*/ 0 60000 65536"/>
                <a:gd name="T18" fmla="*/ 0 w 48"/>
                <a:gd name="T19" fmla="*/ 0 h 41"/>
                <a:gd name="T20" fmla="*/ 48 w 48"/>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8" h="41">
                  <a:moveTo>
                    <a:pt x="10" y="39"/>
                  </a:moveTo>
                  <a:lnTo>
                    <a:pt x="48" y="0"/>
                  </a:lnTo>
                  <a:lnTo>
                    <a:pt x="44" y="0"/>
                  </a:lnTo>
                  <a:lnTo>
                    <a:pt x="40" y="0"/>
                  </a:lnTo>
                  <a:lnTo>
                    <a:pt x="0" y="41"/>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2" name="Freeform 446">
              <a:extLst>
                <a:ext uri="{FF2B5EF4-FFF2-40B4-BE49-F238E27FC236}">
                  <a16:creationId xmlns:a16="http://schemas.microsoft.com/office/drawing/2014/main" id="{C1F2DC36-97B3-8AC7-52C0-2050A9E8540E}"/>
                </a:ext>
              </a:extLst>
            </p:cNvPr>
            <p:cNvSpPr>
              <a:spLocks/>
            </p:cNvSpPr>
            <p:nvPr/>
          </p:nvSpPr>
          <p:spPr bwMode="auto">
            <a:xfrm>
              <a:off x="1311" y="3172"/>
              <a:ext cx="52" cy="45"/>
            </a:xfrm>
            <a:custGeom>
              <a:avLst/>
              <a:gdLst>
                <a:gd name="T0" fmla="*/ 10 w 52"/>
                <a:gd name="T1" fmla="*/ 45 h 45"/>
                <a:gd name="T2" fmla="*/ 52 w 52"/>
                <a:gd name="T3" fmla="*/ 0 h 45"/>
                <a:gd name="T4" fmla="*/ 48 w 52"/>
                <a:gd name="T5" fmla="*/ 0 h 45"/>
                <a:gd name="T6" fmla="*/ 45 w 52"/>
                <a:gd name="T7" fmla="*/ 0 h 45"/>
                <a:gd name="T8" fmla="*/ 0 w 52"/>
                <a:gd name="T9" fmla="*/ 45 h 45"/>
                <a:gd name="T10" fmla="*/ 10 w 52"/>
                <a:gd name="T11" fmla="*/ 45 h 45"/>
                <a:gd name="T12" fmla="*/ 0 60000 65536"/>
                <a:gd name="T13" fmla="*/ 0 60000 65536"/>
                <a:gd name="T14" fmla="*/ 0 60000 65536"/>
                <a:gd name="T15" fmla="*/ 0 60000 65536"/>
                <a:gd name="T16" fmla="*/ 0 60000 65536"/>
                <a:gd name="T17" fmla="*/ 0 60000 65536"/>
                <a:gd name="T18" fmla="*/ 0 w 52"/>
                <a:gd name="T19" fmla="*/ 0 h 45"/>
                <a:gd name="T20" fmla="*/ 52 w 5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2" h="45">
                  <a:moveTo>
                    <a:pt x="10" y="45"/>
                  </a:moveTo>
                  <a:lnTo>
                    <a:pt x="52" y="0"/>
                  </a:lnTo>
                  <a:lnTo>
                    <a:pt x="48" y="0"/>
                  </a:lnTo>
                  <a:lnTo>
                    <a:pt x="45" y="0"/>
                  </a:lnTo>
                  <a:lnTo>
                    <a:pt x="0" y="45"/>
                  </a:lnTo>
                  <a:lnTo>
                    <a:pt x="1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3" name="Freeform 447">
              <a:extLst>
                <a:ext uri="{FF2B5EF4-FFF2-40B4-BE49-F238E27FC236}">
                  <a16:creationId xmlns:a16="http://schemas.microsoft.com/office/drawing/2014/main" id="{19B1D099-1460-5695-8BE4-3958BE2411B4}"/>
                </a:ext>
              </a:extLst>
            </p:cNvPr>
            <p:cNvSpPr>
              <a:spLocks/>
            </p:cNvSpPr>
            <p:nvPr/>
          </p:nvSpPr>
          <p:spPr bwMode="auto">
            <a:xfrm>
              <a:off x="1281" y="3172"/>
              <a:ext cx="55" cy="48"/>
            </a:xfrm>
            <a:custGeom>
              <a:avLst/>
              <a:gdLst>
                <a:gd name="T0" fmla="*/ 7 w 55"/>
                <a:gd name="T1" fmla="*/ 46 h 48"/>
                <a:gd name="T2" fmla="*/ 55 w 55"/>
                <a:gd name="T3" fmla="*/ 0 h 48"/>
                <a:gd name="T4" fmla="*/ 52 w 55"/>
                <a:gd name="T5" fmla="*/ 0 h 48"/>
                <a:gd name="T6" fmla="*/ 48 w 55"/>
                <a:gd name="T7" fmla="*/ 0 h 48"/>
                <a:gd name="T8" fmla="*/ 0 w 55"/>
                <a:gd name="T9" fmla="*/ 48 h 48"/>
                <a:gd name="T10" fmla="*/ 7 w 55"/>
                <a:gd name="T11" fmla="*/ 46 h 48"/>
                <a:gd name="T12" fmla="*/ 0 60000 65536"/>
                <a:gd name="T13" fmla="*/ 0 60000 65536"/>
                <a:gd name="T14" fmla="*/ 0 60000 65536"/>
                <a:gd name="T15" fmla="*/ 0 60000 65536"/>
                <a:gd name="T16" fmla="*/ 0 60000 65536"/>
                <a:gd name="T17" fmla="*/ 0 60000 65536"/>
                <a:gd name="T18" fmla="*/ 0 w 55"/>
                <a:gd name="T19" fmla="*/ 0 h 48"/>
                <a:gd name="T20" fmla="*/ 55 w 5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55" h="48">
                  <a:moveTo>
                    <a:pt x="7" y="46"/>
                  </a:moveTo>
                  <a:lnTo>
                    <a:pt x="55" y="0"/>
                  </a:lnTo>
                  <a:lnTo>
                    <a:pt x="52" y="0"/>
                  </a:lnTo>
                  <a:lnTo>
                    <a:pt x="48" y="0"/>
                  </a:lnTo>
                  <a:lnTo>
                    <a:pt x="0" y="48"/>
                  </a:lnTo>
                  <a:lnTo>
                    <a:pt x="7"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4" name="Freeform 448">
              <a:extLst>
                <a:ext uri="{FF2B5EF4-FFF2-40B4-BE49-F238E27FC236}">
                  <a16:creationId xmlns:a16="http://schemas.microsoft.com/office/drawing/2014/main" id="{BDF2D228-2C46-2AD0-C4DA-C3DC699CF345}"/>
                </a:ext>
              </a:extLst>
            </p:cNvPr>
            <p:cNvSpPr>
              <a:spLocks/>
            </p:cNvSpPr>
            <p:nvPr/>
          </p:nvSpPr>
          <p:spPr bwMode="auto">
            <a:xfrm>
              <a:off x="1248" y="3174"/>
              <a:ext cx="58" cy="50"/>
            </a:xfrm>
            <a:custGeom>
              <a:avLst/>
              <a:gdLst>
                <a:gd name="T0" fmla="*/ 10 w 58"/>
                <a:gd name="T1" fmla="*/ 48 h 50"/>
                <a:gd name="T2" fmla="*/ 58 w 58"/>
                <a:gd name="T3" fmla="*/ 0 h 50"/>
                <a:gd name="T4" fmla="*/ 58 w 58"/>
                <a:gd name="T5" fmla="*/ 0 h 50"/>
                <a:gd name="T6" fmla="*/ 56 w 58"/>
                <a:gd name="T7" fmla="*/ 0 h 50"/>
                <a:gd name="T8" fmla="*/ 52 w 58"/>
                <a:gd name="T9" fmla="*/ 0 h 50"/>
                <a:gd name="T10" fmla="*/ 48 w 58"/>
                <a:gd name="T11" fmla="*/ 0 h 50"/>
                <a:gd name="T12" fmla="*/ 0 w 58"/>
                <a:gd name="T13" fmla="*/ 50 h 50"/>
                <a:gd name="T14" fmla="*/ 10 w 58"/>
                <a:gd name="T15" fmla="*/ 48 h 50"/>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50"/>
                <a:gd name="T26" fmla="*/ 58 w 58"/>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50">
                  <a:moveTo>
                    <a:pt x="10" y="48"/>
                  </a:moveTo>
                  <a:lnTo>
                    <a:pt x="58" y="0"/>
                  </a:lnTo>
                  <a:lnTo>
                    <a:pt x="56" y="0"/>
                  </a:lnTo>
                  <a:lnTo>
                    <a:pt x="52" y="0"/>
                  </a:lnTo>
                  <a:lnTo>
                    <a:pt x="48" y="0"/>
                  </a:lnTo>
                  <a:lnTo>
                    <a:pt x="0" y="50"/>
                  </a:lnTo>
                  <a:lnTo>
                    <a:pt x="1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5" name="Freeform 449">
              <a:extLst>
                <a:ext uri="{FF2B5EF4-FFF2-40B4-BE49-F238E27FC236}">
                  <a16:creationId xmlns:a16="http://schemas.microsoft.com/office/drawing/2014/main" id="{22117523-090E-2DB5-E3DE-9FBCB40845B9}"/>
                </a:ext>
              </a:extLst>
            </p:cNvPr>
            <p:cNvSpPr>
              <a:spLocks/>
            </p:cNvSpPr>
            <p:nvPr/>
          </p:nvSpPr>
          <p:spPr bwMode="auto">
            <a:xfrm>
              <a:off x="1217" y="3176"/>
              <a:ext cx="58" cy="50"/>
            </a:xfrm>
            <a:custGeom>
              <a:avLst/>
              <a:gdLst>
                <a:gd name="T0" fmla="*/ 8 w 58"/>
                <a:gd name="T1" fmla="*/ 50 h 50"/>
                <a:gd name="T2" fmla="*/ 58 w 58"/>
                <a:gd name="T3" fmla="*/ 0 h 50"/>
                <a:gd name="T4" fmla="*/ 52 w 58"/>
                <a:gd name="T5" fmla="*/ 2 h 50"/>
                <a:gd name="T6" fmla="*/ 48 w 58"/>
                <a:gd name="T7" fmla="*/ 2 h 50"/>
                <a:gd name="T8" fmla="*/ 0 w 58"/>
                <a:gd name="T9" fmla="*/ 50 h 50"/>
                <a:gd name="T10" fmla="*/ 8 w 58"/>
                <a:gd name="T11" fmla="*/ 50 h 50"/>
                <a:gd name="T12" fmla="*/ 0 60000 65536"/>
                <a:gd name="T13" fmla="*/ 0 60000 65536"/>
                <a:gd name="T14" fmla="*/ 0 60000 65536"/>
                <a:gd name="T15" fmla="*/ 0 60000 65536"/>
                <a:gd name="T16" fmla="*/ 0 60000 65536"/>
                <a:gd name="T17" fmla="*/ 0 60000 65536"/>
                <a:gd name="T18" fmla="*/ 0 w 58"/>
                <a:gd name="T19" fmla="*/ 0 h 50"/>
                <a:gd name="T20" fmla="*/ 58 w 58"/>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8" h="50">
                  <a:moveTo>
                    <a:pt x="8" y="50"/>
                  </a:moveTo>
                  <a:lnTo>
                    <a:pt x="58" y="0"/>
                  </a:lnTo>
                  <a:lnTo>
                    <a:pt x="52" y="2"/>
                  </a:lnTo>
                  <a:lnTo>
                    <a:pt x="48" y="2"/>
                  </a:lnTo>
                  <a:lnTo>
                    <a:pt x="0" y="50"/>
                  </a:lnTo>
                  <a:lnTo>
                    <a:pt x="8"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6" name="Freeform 450">
              <a:extLst>
                <a:ext uri="{FF2B5EF4-FFF2-40B4-BE49-F238E27FC236}">
                  <a16:creationId xmlns:a16="http://schemas.microsoft.com/office/drawing/2014/main" id="{595840F7-A2A6-1442-6A5C-7F674E5CA93B}"/>
                </a:ext>
              </a:extLst>
            </p:cNvPr>
            <p:cNvSpPr>
              <a:spLocks/>
            </p:cNvSpPr>
            <p:nvPr/>
          </p:nvSpPr>
          <p:spPr bwMode="auto">
            <a:xfrm>
              <a:off x="1185" y="3182"/>
              <a:ext cx="55" cy="48"/>
            </a:xfrm>
            <a:custGeom>
              <a:avLst/>
              <a:gdLst>
                <a:gd name="T0" fmla="*/ 9 w 55"/>
                <a:gd name="T1" fmla="*/ 46 h 48"/>
                <a:gd name="T2" fmla="*/ 55 w 55"/>
                <a:gd name="T3" fmla="*/ 0 h 48"/>
                <a:gd name="T4" fmla="*/ 50 w 55"/>
                <a:gd name="T5" fmla="*/ 2 h 48"/>
                <a:gd name="T6" fmla="*/ 46 w 55"/>
                <a:gd name="T7" fmla="*/ 2 h 48"/>
                <a:gd name="T8" fmla="*/ 0 w 55"/>
                <a:gd name="T9" fmla="*/ 48 h 48"/>
                <a:gd name="T10" fmla="*/ 9 w 55"/>
                <a:gd name="T11" fmla="*/ 46 h 48"/>
                <a:gd name="T12" fmla="*/ 0 60000 65536"/>
                <a:gd name="T13" fmla="*/ 0 60000 65536"/>
                <a:gd name="T14" fmla="*/ 0 60000 65536"/>
                <a:gd name="T15" fmla="*/ 0 60000 65536"/>
                <a:gd name="T16" fmla="*/ 0 60000 65536"/>
                <a:gd name="T17" fmla="*/ 0 60000 65536"/>
                <a:gd name="T18" fmla="*/ 0 w 55"/>
                <a:gd name="T19" fmla="*/ 0 h 48"/>
                <a:gd name="T20" fmla="*/ 55 w 55"/>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55" h="48">
                  <a:moveTo>
                    <a:pt x="9" y="46"/>
                  </a:moveTo>
                  <a:lnTo>
                    <a:pt x="55" y="0"/>
                  </a:lnTo>
                  <a:lnTo>
                    <a:pt x="50" y="2"/>
                  </a:lnTo>
                  <a:lnTo>
                    <a:pt x="46" y="2"/>
                  </a:lnTo>
                  <a:lnTo>
                    <a:pt x="0" y="48"/>
                  </a:lnTo>
                  <a:lnTo>
                    <a:pt x="9"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7" name="Freeform 451">
              <a:extLst>
                <a:ext uri="{FF2B5EF4-FFF2-40B4-BE49-F238E27FC236}">
                  <a16:creationId xmlns:a16="http://schemas.microsoft.com/office/drawing/2014/main" id="{7B5C606E-8611-5955-36EB-13FD21232BBE}"/>
                </a:ext>
              </a:extLst>
            </p:cNvPr>
            <p:cNvSpPr>
              <a:spLocks/>
            </p:cNvSpPr>
            <p:nvPr/>
          </p:nvSpPr>
          <p:spPr bwMode="auto">
            <a:xfrm>
              <a:off x="1154" y="3190"/>
              <a:ext cx="50" cy="42"/>
            </a:xfrm>
            <a:custGeom>
              <a:avLst/>
              <a:gdLst>
                <a:gd name="T0" fmla="*/ 8 w 50"/>
                <a:gd name="T1" fmla="*/ 42 h 42"/>
                <a:gd name="T2" fmla="*/ 50 w 50"/>
                <a:gd name="T3" fmla="*/ 0 h 42"/>
                <a:gd name="T4" fmla="*/ 44 w 50"/>
                <a:gd name="T5" fmla="*/ 2 h 42"/>
                <a:gd name="T6" fmla="*/ 39 w 50"/>
                <a:gd name="T7" fmla="*/ 3 h 42"/>
                <a:gd name="T8" fmla="*/ 0 w 50"/>
                <a:gd name="T9" fmla="*/ 42 h 42"/>
                <a:gd name="T10" fmla="*/ 8 w 50"/>
                <a:gd name="T11" fmla="*/ 42 h 42"/>
                <a:gd name="T12" fmla="*/ 0 60000 65536"/>
                <a:gd name="T13" fmla="*/ 0 60000 65536"/>
                <a:gd name="T14" fmla="*/ 0 60000 65536"/>
                <a:gd name="T15" fmla="*/ 0 60000 65536"/>
                <a:gd name="T16" fmla="*/ 0 60000 65536"/>
                <a:gd name="T17" fmla="*/ 0 60000 65536"/>
                <a:gd name="T18" fmla="*/ 0 w 50"/>
                <a:gd name="T19" fmla="*/ 0 h 42"/>
                <a:gd name="T20" fmla="*/ 50 w 50"/>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 h="42">
                  <a:moveTo>
                    <a:pt x="8" y="42"/>
                  </a:moveTo>
                  <a:lnTo>
                    <a:pt x="50" y="0"/>
                  </a:lnTo>
                  <a:lnTo>
                    <a:pt x="44" y="2"/>
                  </a:lnTo>
                  <a:lnTo>
                    <a:pt x="39" y="3"/>
                  </a:lnTo>
                  <a:lnTo>
                    <a:pt x="0" y="42"/>
                  </a:lnTo>
                  <a:lnTo>
                    <a:pt x="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8" name="Freeform 452">
              <a:extLst>
                <a:ext uri="{FF2B5EF4-FFF2-40B4-BE49-F238E27FC236}">
                  <a16:creationId xmlns:a16="http://schemas.microsoft.com/office/drawing/2014/main" id="{B4FCEBFC-038B-9F5A-5342-E3F8DC3277B4}"/>
                </a:ext>
              </a:extLst>
            </p:cNvPr>
            <p:cNvSpPr>
              <a:spLocks/>
            </p:cNvSpPr>
            <p:nvPr/>
          </p:nvSpPr>
          <p:spPr bwMode="auto">
            <a:xfrm>
              <a:off x="1122" y="3201"/>
              <a:ext cx="42" cy="35"/>
            </a:xfrm>
            <a:custGeom>
              <a:avLst/>
              <a:gdLst>
                <a:gd name="T0" fmla="*/ 9 w 42"/>
                <a:gd name="T1" fmla="*/ 35 h 35"/>
                <a:gd name="T2" fmla="*/ 42 w 42"/>
                <a:gd name="T3" fmla="*/ 0 h 35"/>
                <a:gd name="T4" fmla="*/ 36 w 42"/>
                <a:gd name="T5" fmla="*/ 2 h 35"/>
                <a:gd name="T6" fmla="*/ 30 w 42"/>
                <a:gd name="T7" fmla="*/ 4 h 35"/>
                <a:gd name="T8" fmla="*/ 0 w 42"/>
                <a:gd name="T9" fmla="*/ 35 h 35"/>
                <a:gd name="T10" fmla="*/ 9 w 42"/>
                <a:gd name="T11" fmla="*/ 35 h 35"/>
                <a:gd name="T12" fmla="*/ 0 60000 65536"/>
                <a:gd name="T13" fmla="*/ 0 60000 65536"/>
                <a:gd name="T14" fmla="*/ 0 60000 65536"/>
                <a:gd name="T15" fmla="*/ 0 60000 65536"/>
                <a:gd name="T16" fmla="*/ 0 60000 65536"/>
                <a:gd name="T17" fmla="*/ 0 60000 65536"/>
                <a:gd name="T18" fmla="*/ 0 w 42"/>
                <a:gd name="T19" fmla="*/ 0 h 35"/>
                <a:gd name="T20" fmla="*/ 42 w 4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2" h="35">
                  <a:moveTo>
                    <a:pt x="9" y="35"/>
                  </a:moveTo>
                  <a:lnTo>
                    <a:pt x="42" y="0"/>
                  </a:lnTo>
                  <a:lnTo>
                    <a:pt x="36" y="2"/>
                  </a:lnTo>
                  <a:lnTo>
                    <a:pt x="30" y="4"/>
                  </a:lnTo>
                  <a:lnTo>
                    <a:pt x="0" y="35"/>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49" name="Freeform 453">
              <a:extLst>
                <a:ext uri="{FF2B5EF4-FFF2-40B4-BE49-F238E27FC236}">
                  <a16:creationId xmlns:a16="http://schemas.microsoft.com/office/drawing/2014/main" id="{B68960AA-0968-E965-A1A0-F7A87994A37B}"/>
                </a:ext>
              </a:extLst>
            </p:cNvPr>
            <p:cNvSpPr>
              <a:spLocks/>
            </p:cNvSpPr>
            <p:nvPr/>
          </p:nvSpPr>
          <p:spPr bwMode="auto">
            <a:xfrm>
              <a:off x="1093" y="3222"/>
              <a:ext cx="21" cy="18"/>
            </a:xfrm>
            <a:custGeom>
              <a:avLst/>
              <a:gdLst>
                <a:gd name="T0" fmla="*/ 6 w 21"/>
                <a:gd name="T1" fmla="*/ 16 h 18"/>
                <a:gd name="T2" fmla="*/ 21 w 21"/>
                <a:gd name="T3" fmla="*/ 0 h 18"/>
                <a:gd name="T4" fmla="*/ 9 w 21"/>
                <a:gd name="T5" fmla="*/ 8 h 18"/>
                <a:gd name="T6" fmla="*/ 0 w 21"/>
                <a:gd name="T7" fmla="*/ 18 h 18"/>
                <a:gd name="T8" fmla="*/ 6 w 21"/>
                <a:gd name="T9" fmla="*/ 16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6" y="16"/>
                  </a:moveTo>
                  <a:lnTo>
                    <a:pt x="21" y="0"/>
                  </a:lnTo>
                  <a:lnTo>
                    <a:pt x="9" y="8"/>
                  </a:lnTo>
                  <a:lnTo>
                    <a:pt x="0" y="18"/>
                  </a:lnTo>
                  <a:lnTo>
                    <a:pt x="6"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50" name="Freeform 454">
              <a:extLst>
                <a:ext uri="{FF2B5EF4-FFF2-40B4-BE49-F238E27FC236}">
                  <a16:creationId xmlns:a16="http://schemas.microsoft.com/office/drawing/2014/main" id="{17A188A4-BA8A-8920-8B21-8159E0F72ED8}"/>
                </a:ext>
              </a:extLst>
            </p:cNvPr>
            <p:cNvSpPr>
              <a:spLocks/>
            </p:cNvSpPr>
            <p:nvPr/>
          </p:nvSpPr>
          <p:spPr bwMode="auto">
            <a:xfrm>
              <a:off x="1093" y="3172"/>
              <a:ext cx="345" cy="68"/>
            </a:xfrm>
            <a:custGeom>
              <a:avLst/>
              <a:gdLst>
                <a:gd name="T0" fmla="*/ 172 w 345"/>
                <a:gd name="T1" fmla="*/ 50 h 68"/>
                <a:gd name="T2" fmla="*/ 0 w 345"/>
                <a:gd name="T3" fmla="*/ 68 h 68"/>
                <a:gd name="T4" fmla="*/ 15 w 345"/>
                <a:gd name="T5" fmla="*/ 56 h 68"/>
                <a:gd name="T6" fmla="*/ 32 w 345"/>
                <a:gd name="T7" fmla="*/ 45 h 68"/>
                <a:gd name="T8" fmla="*/ 55 w 345"/>
                <a:gd name="T9" fmla="*/ 35 h 68"/>
                <a:gd name="T10" fmla="*/ 82 w 345"/>
                <a:gd name="T11" fmla="*/ 25 h 68"/>
                <a:gd name="T12" fmla="*/ 111 w 345"/>
                <a:gd name="T13" fmla="*/ 18 h 68"/>
                <a:gd name="T14" fmla="*/ 142 w 345"/>
                <a:gd name="T15" fmla="*/ 12 h 68"/>
                <a:gd name="T16" fmla="*/ 176 w 345"/>
                <a:gd name="T17" fmla="*/ 6 h 68"/>
                <a:gd name="T18" fmla="*/ 211 w 345"/>
                <a:gd name="T19" fmla="*/ 2 h 68"/>
                <a:gd name="T20" fmla="*/ 243 w 345"/>
                <a:gd name="T21" fmla="*/ 0 h 68"/>
                <a:gd name="T22" fmla="*/ 270 w 345"/>
                <a:gd name="T23" fmla="*/ 0 h 68"/>
                <a:gd name="T24" fmla="*/ 291 w 345"/>
                <a:gd name="T25" fmla="*/ 2 h 68"/>
                <a:gd name="T26" fmla="*/ 309 w 345"/>
                <a:gd name="T27" fmla="*/ 6 h 68"/>
                <a:gd name="T28" fmla="*/ 322 w 345"/>
                <a:gd name="T29" fmla="*/ 12 h 68"/>
                <a:gd name="T30" fmla="*/ 332 w 345"/>
                <a:gd name="T31" fmla="*/ 18 h 68"/>
                <a:gd name="T32" fmla="*/ 339 w 345"/>
                <a:gd name="T33" fmla="*/ 25 h 68"/>
                <a:gd name="T34" fmla="*/ 345 w 345"/>
                <a:gd name="T35" fmla="*/ 33 h 68"/>
                <a:gd name="T36" fmla="*/ 172 w 345"/>
                <a:gd name="T37" fmla="*/ 5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68"/>
                <a:gd name="T59" fmla="*/ 345 w 345"/>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68">
                  <a:moveTo>
                    <a:pt x="172" y="50"/>
                  </a:moveTo>
                  <a:lnTo>
                    <a:pt x="0" y="68"/>
                  </a:lnTo>
                  <a:lnTo>
                    <a:pt x="15" y="56"/>
                  </a:lnTo>
                  <a:lnTo>
                    <a:pt x="32" y="45"/>
                  </a:lnTo>
                  <a:lnTo>
                    <a:pt x="55" y="35"/>
                  </a:lnTo>
                  <a:lnTo>
                    <a:pt x="82" y="25"/>
                  </a:lnTo>
                  <a:lnTo>
                    <a:pt x="111" y="18"/>
                  </a:lnTo>
                  <a:lnTo>
                    <a:pt x="142" y="12"/>
                  </a:lnTo>
                  <a:lnTo>
                    <a:pt x="176" y="6"/>
                  </a:lnTo>
                  <a:lnTo>
                    <a:pt x="211" y="2"/>
                  </a:lnTo>
                  <a:lnTo>
                    <a:pt x="243" y="0"/>
                  </a:lnTo>
                  <a:lnTo>
                    <a:pt x="270" y="0"/>
                  </a:lnTo>
                  <a:lnTo>
                    <a:pt x="291" y="2"/>
                  </a:lnTo>
                  <a:lnTo>
                    <a:pt x="309" y="6"/>
                  </a:lnTo>
                  <a:lnTo>
                    <a:pt x="322" y="12"/>
                  </a:lnTo>
                  <a:lnTo>
                    <a:pt x="332" y="18"/>
                  </a:lnTo>
                  <a:lnTo>
                    <a:pt x="339" y="25"/>
                  </a:lnTo>
                  <a:lnTo>
                    <a:pt x="345" y="33"/>
                  </a:lnTo>
                  <a:lnTo>
                    <a:pt x="172" y="50"/>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51" name="Line 455">
              <a:extLst>
                <a:ext uri="{FF2B5EF4-FFF2-40B4-BE49-F238E27FC236}">
                  <a16:creationId xmlns:a16="http://schemas.microsoft.com/office/drawing/2014/main" id="{931C0802-7893-3FA0-EACD-CCA4CA638DDC}"/>
                </a:ext>
              </a:extLst>
            </p:cNvPr>
            <p:cNvSpPr>
              <a:spLocks noChangeShapeType="1"/>
            </p:cNvSpPr>
            <p:nvPr/>
          </p:nvSpPr>
          <p:spPr bwMode="auto">
            <a:xfrm>
              <a:off x="492" y="2810"/>
              <a:ext cx="48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52" name="Line 456">
              <a:extLst>
                <a:ext uri="{FF2B5EF4-FFF2-40B4-BE49-F238E27FC236}">
                  <a16:creationId xmlns:a16="http://schemas.microsoft.com/office/drawing/2014/main" id="{AFF29699-C042-25F5-AE1D-373C57E1D9CD}"/>
                </a:ext>
              </a:extLst>
            </p:cNvPr>
            <p:cNvSpPr>
              <a:spLocks noChangeShapeType="1"/>
            </p:cNvSpPr>
            <p:nvPr/>
          </p:nvSpPr>
          <p:spPr bwMode="auto">
            <a:xfrm>
              <a:off x="431" y="2723"/>
              <a:ext cx="19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53" name="Line 457">
              <a:extLst>
                <a:ext uri="{FF2B5EF4-FFF2-40B4-BE49-F238E27FC236}">
                  <a16:creationId xmlns:a16="http://schemas.microsoft.com/office/drawing/2014/main" id="{A4212056-397E-ABBD-4AB4-4D3715176667}"/>
                </a:ext>
              </a:extLst>
            </p:cNvPr>
            <p:cNvSpPr>
              <a:spLocks noChangeShapeType="1"/>
            </p:cNvSpPr>
            <p:nvPr/>
          </p:nvSpPr>
          <p:spPr bwMode="auto">
            <a:xfrm>
              <a:off x="454" y="2762"/>
              <a:ext cx="7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54" name="Line 458">
              <a:extLst>
                <a:ext uri="{FF2B5EF4-FFF2-40B4-BE49-F238E27FC236}">
                  <a16:creationId xmlns:a16="http://schemas.microsoft.com/office/drawing/2014/main" id="{61D3565E-EBF0-E57B-062B-8160B6D13673}"/>
                </a:ext>
              </a:extLst>
            </p:cNvPr>
            <p:cNvSpPr>
              <a:spLocks noChangeShapeType="1"/>
            </p:cNvSpPr>
            <p:nvPr/>
          </p:nvSpPr>
          <p:spPr bwMode="auto">
            <a:xfrm>
              <a:off x="652" y="2723"/>
              <a:ext cx="13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55" name="Line 459">
              <a:extLst>
                <a:ext uri="{FF2B5EF4-FFF2-40B4-BE49-F238E27FC236}">
                  <a16:creationId xmlns:a16="http://schemas.microsoft.com/office/drawing/2014/main" id="{2382D253-4D05-FAD1-F5EC-16DA00986331}"/>
                </a:ext>
              </a:extLst>
            </p:cNvPr>
            <p:cNvSpPr>
              <a:spLocks noChangeShapeType="1"/>
            </p:cNvSpPr>
            <p:nvPr/>
          </p:nvSpPr>
          <p:spPr bwMode="auto">
            <a:xfrm>
              <a:off x="561" y="2762"/>
              <a:ext cx="23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56" name="Line 460">
              <a:extLst>
                <a:ext uri="{FF2B5EF4-FFF2-40B4-BE49-F238E27FC236}">
                  <a16:creationId xmlns:a16="http://schemas.microsoft.com/office/drawing/2014/main" id="{36523ED8-1D4B-0572-F276-EF4BA4AF79A0}"/>
                </a:ext>
              </a:extLst>
            </p:cNvPr>
            <p:cNvSpPr>
              <a:spLocks noChangeShapeType="1"/>
            </p:cNvSpPr>
            <p:nvPr/>
          </p:nvSpPr>
          <p:spPr bwMode="auto">
            <a:xfrm>
              <a:off x="815" y="2723"/>
              <a:ext cx="241"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57" name="Line 461">
              <a:extLst>
                <a:ext uri="{FF2B5EF4-FFF2-40B4-BE49-F238E27FC236}">
                  <a16:creationId xmlns:a16="http://schemas.microsoft.com/office/drawing/2014/main" id="{A1C22D3A-7547-CC0E-F792-4BE4C453DF9D}"/>
                </a:ext>
              </a:extLst>
            </p:cNvPr>
            <p:cNvSpPr>
              <a:spLocks noChangeShapeType="1"/>
            </p:cNvSpPr>
            <p:nvPr/>
          </p:nvSpPr>
          <p:spPr bwMode="auto">
            <a:xfrm>
              <a:off x="824" y="2762"/>
              <a:ext cx="13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58" name="Line 462">
              <a:extLst>
                <a:ext uri="{FF2B5EF4-FFF2-40B4-BE49-F238E27FC236}">
                  <a16:creationId xmlns:a16="http://schemas.microsoft.com/office/drawing/2014/main" id="{4BBBE828-01E6-34C9-D9DE-676FF0A04E1F}"/>
                </a:ext>
              </a:extLst>
            </p:cNvPr>
            <p:cNvSpPr>
              <a:spLocks noChangeShapeType="1"/>
            </p:cNvSpPr>
            <p:nvPr/>
          </p:nvSpPr>
          <p:spPr bwMode="auto">
            <a:xfrm>
              <a:off x="976" y="2762"/>
              <a:ext cx="4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659" name="Freeform 463">
              <a:extLst>
                <a:ext uri="{FF2B5EF4-FFF2-40B4-BE49-F238E27FC236}">
                  <a16:creationId xmlns:a16="http://schemas.microsoft.com/office/drawing/2014/main" id="{D8944A4F-8060-E842-E298-F1579940ABA2}"/>
                </a:ext>
              </a:extLst>
            </p:cNvPr>
            <p:cNvSpPr>
              <a:spLocks/>
            </p:cNvSpPr>
            <p:nvPr/>
          </p:nvSpPr>
          <p:spPr bwMode="auto">
            <a:xfrm>
              <a:off x="1716" y="3051"/>
              <a:ext cx="21" cy="39"/>
            </a:xfrm>
            <a:custGeom>
              <a:avLst/>
              <a:gdLst>
                <a:gd name="T0" fmla="*/ 6 w 21"/>
                <a:gd name="T1" fmla="*/ 39 h 39"/>
                <a:gd name="T2" fmla="*/ 0 w 21"/>
                <a:gd name="T3" fmla="*/ 0 h 39"/>
                <a:gd name="T4" fmla="*/ 0 w 21"/>
                <a:gd name="T5" fmla="*/ 0 h 39"/>
                <a:gd name="T6" fmla="*/ 0 w 21"/>
                <a:gd name="T7" fmla="*/ 0 h 39"/>
                <a:gd name="T8" fmla="*/ 2 w 21"/>
                <a:gd name="T9" fmla="*/ 2 h 39"/>
                <a:gd name="T10" fmla="*/ 2 w 21"/>
                <a:gd name="T11" fmla="*/ 2 h 39"/>
                <a:gd name="T12" fmla="*/ 4 w 21"/>
                <a:gd name="T13" fmla="*/ 2 h 39"/>
                <a:gd name="T14" fmla="*/ 4 w 21"/>
                <a:gd name="T15" fmla="*/ 2 h 39"/>
                <a:gd name="T16" fmla="*/ 4 w 21"/>
                <a:gd name="T17" fmla="*/ 4 h 39"/>
                <a:gd name="T18" fmla="*/ 6 w 21"/>
                <a:gd name="T19" fmla="*/ 4 h 39"/>
                <a:gd name="T20" fmla="*/ 6 w 21"/>
                <a:gd name="T21" fmla="*/ 4 h 39"/>
                <a:gd name="T22" fmla="*/ 6 w 21"/>
                <a:gd name="T23" fmla="*/ 4 h 39"/>
                <a:gd name="T24" fmla="*/ 8 w 21"/>
                <a:gd name="T25" fmla="*/ 4 h 39"/>
                <a:gd name="T26" fmla="*/ 8 w 21"/>
                <a:gd name="T27" fmla="*/ 4 h 39"/>
                <a:gd name="T28" fmla="*/ 8 w 21"/>
                <a:gd name="T29" fmla="*/ 4 h 39"/>
                <a:gd name="T30" fmla="*/ 10 w 21"/>
                <a:gd name="T31" fmla="*/ 4 h 39"/>
                <a:gd name="T32" fmla="*/ 10 w 21"/>
                <a:gd name="T33" fmla="*/ 4 h 39"/>
                <a:gd name="T34" fmla="*/ 10 w 21"/>
                <a:gd name="T35" fmla="*/ 4 h 39"/>
                <a:gd name="T36" fmla="*/ 12 w 21"/>
                <a:gd name="T37" fmla="*/ 4 h 39"/>
                <a:gd name="T38" fmla="*/ 12 w 21"/>
                <a:gd name="T39" fmla="*/ 4 h 39"/>
                <a:gd name="T40" fmla="*/ 12 w 21"/>
                <a:gd name="T41" fmla="*/ 4 h 39"/>
                <a:gd name="T42" fmla="*/ 14 w 21"/>
                <a:gd name="T43" fmla="*/ 4 h 39"/>
                <a:gd name="T44" fmla="*/ 14 w 21"/>
                <a:gd name="T45" fmla="*/ 4 h 39"/>
                <a:gd name="T46" fmla="*/ 16 w 21"/>
                <a:gd name="T47" fmla="*/ 4 h 39"/>
                <a:gd name="T48" fmla="*/ 16 w 21"/>
                <a:gd name="T49" fmla="*/ 4 h 39"/>
                <a:gd name="T50" fmla="*/ 16 w 21"/>
                <a:gd name="T51" fmla="*/ 4 h 39"/>
                <a:gd name="T52" fmla="*/ 17 w 21"/>
                <a:gd name="T53" fmla="*/ 4 h 39"/>
                <a:gd name="T54" fmla="*/ 17 w 21"/>
                <a:gd name="T55" fmla="*/ 4 h 39"/>
                <a:gd name="T56" fmla="*/ 17 w 21"/>
                <a:gd name="T57" fmla="*/ 4 h 39"/>
                <a:gd name="T58" fmla="*/ 19 w 21"/>
                <a:gd name="T59" fmla="*/ 2 h 39"/>
                <a:gd name="T60" fmla="*/ 21 w 21"/>
                <a:gd name="T61" fmla="*/ 2 h 39"/>
                <a:gd name="T62" fmla="*/ 6 w 21"/>
                <a:gd name="T63" fmla="*/ 39 h 39"/>
                <a:gd name="T64" fmla="*/ 6 w 21"/>
                <a:gd name="T65" fmla="*/ 39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39"/>
                <a:gd name="T101" fmla="*/ 21 w 21"/>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39">
                  <a:moveTo>
                    <a:pt x="6" y="39"/>
                  </a:moveTo>
                  <a:lnTo>
                    <a:pt x="0" y="0"/>
                  </a:lnTo>
                  <a:lnTo>
                    <a:pt x="2" y="2"/>
                  </a:lnTo>
                  <a:lnTo>
                    <a:pt x="4" y="2"/>
                  </a:lnTo>
                  <a:lnTo>
                    <a:pt x="4" y="4"/>
                  </a:lnTo>
                  <a:lnTo>
                    <a:pt x="6" y="4"/>
                  </a:lnTo>
                  <a:lnTo>
                    <a:pt x="8" y="4"/>
                  </a:lnTo>
                  <a:lnTo>
                    <a:pt x="10" y="4"/>
                  </a:lnTo>
                  <a:lnTo>
                    <a:pt x="12" y="4"/>
                  </a:lnTo>
                  <a:lnTo>
                    <a:pt x="14" y="4"/>
                  </a:lnTo>
                  <a:lnTo>
                    <a:pt x="16" y="4"/>
                  </a:lnTo>
                  <a:lnTo>
                    <a:pt x="17" y="4"/>
                  </a:lnTo>
                  <a:lnTo>
                    <a:pt x="19" y="2"/>
                  </a:lnTo>
                  <a:lnTo>
                    <a:pt x="21" y="2"/>
                  </a:lnTo>
                  <a:lnTo>
                    <a:pt x="6"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0" name="Freeform 464">
              <a:extLst>
                <a:ext uri="{FF2B5EF4-FFF2-40B4-BE49-F238E27FC236}">
                  <a16:creationId xmlns:a16="http://schemas.microsoft.com/office/drawing/2014/main" id="{9CB7A061-A117-47ED-2161-0C3691983068}"/>
                </a:ext>
              </a:extLst>
            </p:cNvPr>
            <p:cNvSpPr>
              <a:spLocks/>
            </p:cNvSpPr>
            <p:nvPr/>
          </p:nvSpPr>
          <p:spPr bwMode="auto">
            <a:xfrm>
              <a:off x="1724" y="2946"/>
              <a:ext cx="44" cy="115"/>
            </a:xfrm>
            <a:custGeom>
              <a:avLst/>
              <a:gdLst>
                <a:gd name="T0" fmla="*/ 40 w 44"/>
                <a:gd name="T1" fmla="*/ 0 h 115"/>
                <a:gd name="T2" fmla="*/ 25 w 44"/>
                <a:gd name="T3" fmla="*/ 27 h 115"/>
                <a:gd name="T4" fmla="*/ 13 w 44"/>
                <a:gd name="T5" fmla="*/ 56 h 115"/>
                <a:gd name="T6" fmla="*/ 4 w 44"/>
                <a:gd name="T7" fmla="*/ 84 h 115"/>
                <a:gd name="T8" fmla="*/ 0 w 44"/>
                <a:gd name="T9" fmla="*/ 115 h 115"/>
                <a:gd name="T10" fmla="*/ 4 w 44"/>
                <a:gd name="T11" fmla="*/ 115 h 115"/>
                <a:gd name="T12" fmla="*/ 9 w 44"/>
                <a:gd name="T13" fmla="*/ 86 h 115"/>
                <a:gd name="T14" fmla="*/ 17 w 44"/>
                <a:gd name="T15" fmla="*/ 58 h 115"/>
                <a:gd name="T16" fmla="*/ 29 w 44"/>
                <a:gd name="T17" fmla="*/ 29 h 115"/>
                <a:gd name="T18" fmla="*/ 44 w 44"/>
                <a:gd name="T19" fmla="*/ 2 h 115"/>
                <a:gd name="T20" fmla="*/ 40 w 44"/>
                <a:gd name="T21" fmla="*/ 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15"/>
                <a:gd name="T35" fmla="*/ 44 w 44"/>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15">
                  <a:moveTo>
                    <a:pt x="40" y="0"/>
                  </a:moveTo>
                  <a:lnTo>
                    <a:pt x="25" y="27"/>
                  </a:lnTo>
                  <a:lnTo>
                    <a:pt x="13" y="56"/>
                  </a:lnTo>
                  <a:lnTo>
                    <a:pt x="4" y="84"/>
                  </a:lnTo>
                  <a:lnTo>
                    <a:pt x="0" y="115"/>
                  </a:lnTo>
                  <a:lnTo>
                    <a:pt x="4" y="115"/>
                  </a:lnTo>
                  <a:lnTo>
                    <a:pt x="9" y="86"/>
                  </a:lnTo>
                  <a:lnTo>
                    <a:pt x="17" y="58"/>
                  </a:lnTo>
                  <a:lnTo>
                    <a:pt x="29" y="29"/>
                  </a:lnTo>
                  <a:lnTo>
                    <a:pt x="44" y="2"/>
                  </a:lnTo>
                  <a:lnTo>
                    <a:pt x="4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1" name="Freeform 465">
              <a:extLst>
                <a:ext uri="{FF2B5EF4-FFF2-40B4-BE49-F238E27FC236}">
                  <a16:creationId xmlns:a16="http://schemas.microsoft.com/office/drawing/2014/main" id="{F6E4A684-81DB-B3EA-3124-B0B90E605F22}"/>
                </a:ext>
              </a:extLst>
            </p:cNvPr>
            <p:cNvSpPr>
              <a:spLocks/>
            </p:cNvSpPr>
            <p:nvPr/>
          </p:nvSpPr>
          <p:spPr bwMode="auto">
            <a:xfrm>
              <a:off x="1722" y="3103"/>
              <a:ext cx="2" cy="75"/>
            </a:xfrm>
            <a:custGeom>
              <a:avLst/>
              <a:gdLst>
                <a:gd name="T0" fmla="*/ 0 w 2"/>
                <a:gd name="T1" fmla="*/ 75 h 75"/>
                <a:gd name="T2" fmla="*/ 0 w 2"/>
                <a:gd name="T3" fmla="*/ 62 h 75"/>
                <a:gd name="T4" fmla="*/ 0 w 2"/>
                <a:gd name="T5" fmla="*/ 46 h 75"/>
                <a:gd name="T6" fmla="*/ 0 w 2"/>
                <a:gd name="T7" fmla="*/ 23 h 75"/>
                <a:gd name="T8" fmla="*/ 2 w 2"/>
                <a:gd name="T9" fmla="*/ 0 h 75"/>
                <a:gd name="T10" fmla="*/ 0 60000 65536"/>
                <a:gd name="T11" fmla="*/ 0 60000 65536"/>
                <a:gd name="T12" fmla="*/ 0 60000 65536"/>
                <a:gd name="T13" fmla="*/ 0 60000 65536"/>
                <a:gd name="T14" fmla="*/ 0 60000 65536"/>
                <a:gd name="T15" fmla="*/ 0 w 2"/>
                <a:gd name="T16" fmla="*/ 0 h 75"/>
                <a:gd name="T17" fmla="*/ 2 w 2"/>
                <a:gd name="T18" fmla="*/ 75 h 75"/>
              </a:gdLst>
              <a:ahLst/>
              <a:cxnLst>
                <a:cxn ang="T10">
                  <a:pos x="T0" y="T1"/>
                </a:cxn>
                <a:cxn ang="T11">
                  <a:pos x="T2" y="T3"/>
                </a:cxn>
                <a:cxn ang="T12">
                  <a:pos x="T4" y="T5"/>
                </a:cxn>
                <a:cxn ang="T13">
                  <a:pos x="T6" y="T7"/>
                </a:cxn>
                <a:cxn ang="T14">
                  <a:pos x="T8" y="T9"/>
                </a:cxn>
              </a:cxnLst>
              <a:rect l="T15" t="T16" r="T17" b="T18"/>
              <a:pathLst>
                <a:path w="2" h="75">
                  <a:moveTo>
                    <a:pt x="0" y="75"/>
                  </a:moveTo>
                  <a:lnTo>
                    <a:pt x="0" y="62"/>
                  </a:lnTo>
                  <a:lnTo>
                    <a:pt x="0" y="46"/>
                  </a:lnTo>
                  <a:lnTo>
                    <a:pt x="0" y="23"/>
                  </a:lnTo>
                  <a:lnTo>
                    <a:pt x="2"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662" name="Freeform 466">
              <a:extLst>
                <a:ext uri="{FF2B5EF4-FFF2-40B4-BE49-F238E27FC236}">
                  <a16:creationId xmlns:a16="http://schemas.microsoft.com/office/drawing/2014/main" id="{F15E9436-5FB9-B7C7-8A07-D55EB7FE3AFC}"/>
                </a:ext>
              </a:extLst>
            </p:cNvPr>
            <p:cNvSpPr>
              <a:spLocks/>
            </p:cNvSpPr>
            <p:nvPr/>
          </p:nvSpPr>
          <p:spPr bwMode="auto">
            <a:xfrm>
              <a:off x="1716" y="3195"/>
              <a:ext cx="21" cy="39"/>
            </a:xfrm>
            <a:custGeom>
              <a:avLst/>
              <a:gdLst>
                <a:gd name="T0" fmla="*/ 8 w 21"/>
                <a:gd name="T1" fmla="*/ 0 h 39"/>
                <a:gd name="T2" fmla="*/ 21 w 21"/>
                <a:gd name="T3" fmla="*/ 37 h 39"/>
                <a:gd name="T4" fmla="*/ 21 w 21"/>
                <a:gd name="T5" fmla="*/ 37 h 39"/>
                <a:gd name="T6" fmla="*/ 21 w 21"/>
                <a:gd name="T7" fmla="*/ 35 h 39"/>
                <a:gd name="T8" fmla="*/ 19 w 21"/>
                <a:gd name="T9" fmla="*/ 35 h 39"/>
                <a:gd name="T10" fmla="*/ 17 w 21"/>
                <a:gd name="T11" fmla="*/ 35 h 39"/>
                <a:gd name="T12" fmla="*/ 17 w 21"/>
                <a:gd name="T13" fmla="*/ 35 h 39"/>
                <a:gd name="T14" fmla="*/ 17 w 21"/>
                <a:gd name="T15" fmla="*/ 35 h 39"/>
                <a:gd name="T16" fmla="*/ 16 w 21"/>
                <a:gd name="T17" fmla="*/ 33 h 39"/>
                <a:gd name="T18" fmla="*/ 16 w 21"/>
                <a:gd name="T19" fmla="*/ 33 h 39"/>
                <a:gd name="T20" fmla="*/ 16 w 21"/>
                <a:gd name="T21" fmla="*/ 33 h 39"/>
                <a:gd name="T22" fmla="*/ 14 w 21"/>
                <a:gd name="T23" fmla="*/ 33 h 39"/>
                <a:gd name="T24" fmla="*/ 14 w 21"/>
                <a:gd name="T25" fmla="*/ 33 h 39"/>
                <a:gd name="T26" fmla="*/ 12 w 21"/>
                <a:gd name="T27" fmla="*/ 33 h 39"/>
                <a:gd name="T28" fmla="*/ 12 w 21"/>
                <a:gd name="T29" fmla="*/ 33 h 39"/>
                <a:gd name="T30" fmla="*/ 12 w 21"/>
                <a:gd name="T31" fmla="*/ 33 h 39"/>
                <a:gd name="T32" fmla="*/ 10 w 21"/>
                <a:gd name="T33" fmla="*/ 33 h 39"/>
                <a:gd name="T34" fmla="*/ 10 w 21"/>
                <a:gd name="T35" fmla="*/ 33 h 39"/>
                <a:gd name="T36" fmla="*/ 10 w 21"/>
                <a:gd name="T37" fmla="*/ 33 h 39"/>
                <a:gd name="T38" fmla="*/ 8 w 21"/>
                <a:gd name="T39" fmla="*/ 33 h 39"/>
                <a:gd name="T40" fmla="*/ 8 w 21"/>
                <a:gd name="T41" fmla="*/ 35 h 39"/>
                <a:gd name="T42" fmla="*/ 8 w 21"/>
                <a:gd name="T43" fmla="*/ 35 h 39"/>
                <a:gd name="T44" fmla="*/ 6 w 21"/>
                <a:gd name="T45" fmla="*/ 35 h 39"/>
                <a:gd name="T46" fmla="*/ 6 w 21"/>
                <a:gd name="T47" fmla="*/ 35 h 39"/>
                <a:gd name="T48" fmla="*/ 6 w 21"/>
                <a:gd name="T49" fmla="*/ 35 h 39"/>
                <a:gd name="T50" fmla="*/ 4 w 21"/>
                <a:gd name="T51" fmla="*/ 35 h 39"/>
                <a:gd name="T52" fmla="*/ 4 w 21"/>
                <a:gd name="T53" fmla="*/ 35 h 39"/>
                <a:gd name="T54" fmla="*/ 4 w 21"/>
                <a:gd name="T55" fmla="*/ 37 h 39"/>
                <a:gd name="T56" fmla="*/ 2 w 21"/>
                <a:gd name="T57" fmla="*/ 37 h 39"/>
                <a:gd name="T58" fmla="*/ 2 w 21"/>
                <a:gd name="T59" fmla="*/ 37 h 39"/>
                <a:gd name="T60" fmla="*/ 0 w 21"/>
                <a:gd name="T61" fmla="*/ 39 h 39"/>
                <a:gd name="T62" fmla="*/ 8 w 21"/>
                <a:gd name="T63" fmla="*/ 0 h 39"/>
                <a:gd name="T64" fmla="*/ 8 w 21"/>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39"/>
                <a:gd name="T101" fmla="*/ 21 w 21"/>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39">
                  <a:moveTo>
                    <a:pt x="8" y="0"/>
                  </a:moveTo>
                  <a:lnTo>
                    <a:pt x="21" y="37"/>
                  </a:lnTo>
                  <a:lnTo>
                    <a:pt x="21" y="35"/>
                  </a:lnTo>
                  <a:lnTo>
                    <a:pt x="19" y="35"/>
                  </a:lnTo>
                  <a:lnTo>
                    <a:pt x="17" y="35"/>
                  </a:lnTo>
                  <a:lnTo>
                    <a:pt x="16" y="33"/>
                  </a:lnTo>
                  <a:lnTo>
                    <a:pt x="14" y="33"/>
                  </a:lnTo>
                  <a:lnTo>
                    <a:pt x="12" y="33"/>
                  </a:lnTo>
                  <a:lnTo>
                    <a:pt x="10" y="33"/>
                  </a:lnTo>
                  <a:lnTo>
                    <a:pt x="8" y="33"/>
                  </a:lnTo>
                  <a:lnTo>
                    <a:pt x="8" y="35"/>
                  </a:lnTo>
                  <a:lnTo>
                    <a:pt x="6" y="35"/>
                  </a:lnTo>
                  <a:lnTo>
                    <a:pt x="4" y="35"/>
                  </a:lnTo>
                  <a:lnTo>
                    <a:pt x="4" y="37"/>
                  </a:lnTo>
                  <a:lnTo>
                    <a:pt x="2" y="37"/>
                  </a:lnTo>
                  <a:lnTo>
                    <a:pt x="0" y="39"/>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3" name="Freeform 467">
              <a:extLst>
                <a:ext uri="{FF2B5EF4-FFF2-40B4-BE49-F238E27FC236}">
                  <a16:creationId xmlns:a16="http://schemas.microsoft.com/office/drawing/2014/main" id="{987D2295-6B45-DD4A-800D-02F967196A1E}"/>
                </a:ext>
              </a:extLst>
            </p:cNvPr>
            <p:cNvSpPr>
              <a:spLocks/>
            </p:cNvSpPr>
            <p:nvPr/>
          </p:nvSpPr>
          <p:spPr bwMode="auto">
            <a:xfrm>
              <a:off x="1724" y="3222"/>
              <a:ext cx="46" cy="117"/>
            </a:xfrm>
            <a:custGeom>
              <a:avLst/>
              <a:gdLst>
                <a:gd name="T0" fmla="*/ 46 w 46"/>
                <a:gd name="T1" fmla="*/ 113 h 117"/>
                <a:gd name="T2" fmla="*/ 31 w 46"/>
                <a:gd name="T3" fmla="*/ 89 h 117"/>
                <a:gd name="T4" fmla="*/ 19 w 46"/>
                <a:gd name="T5" fmla="*/ 60 h 117"/>
                <a:gd name="T6" fmla="*/ 9 w 46"/>
                <a:gd name="T7" fmla="*/ 31 h 117"/>
                <a:gd name="T8" fmla="*/ 4 w 46"/>
                <a:gd name="T9" fmla="*/ 0 h 117"/>
                <a:gd name="T10" fmla="*/ 0 w 46"/>
                <a:gd name="T11" fmla="*/ 2 h 117"/>
                <a:gd name="T12" fmla="*/ 6 w 46"/>
                <a:gd name="T13" fmla="*/ 31 h 117"/>
                <a:gd name="T14" fmla="*/ 13 w 46"/>
                <a:gd name="T15" fmla="*/ 62 h 117"/>
                <a:gd name="T16" fmla="*/ 27 w 46"/>
                <a:gd name="T17" fmla="*/ 90 h 117"/>
                <a:gd name="T18" fmla="*/ 42 w 46"/>
                <a:gd name="T19" fmla="*/ 117 h 117"/>
                <a:gd name="T20" fmla="*/ 46 w 46"/>
                <a:gd name="T21" fmla="*/ 113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17"/>
                <a:gd name="T35" fmla="*/ 46 w 46"/>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17">
                  <a:moveTo>
                    <a:pt x="46" y="113"/>
                  </a:moveTo>
                  <a:lnTo>
                    <a:pt x="31" y="89"/>
                  </a:lnTo>
                  <a:lnTo>
                    <a:pt x="19" y="60"/>
                  </a:lnTo>
                  <a:lnTo>
                    <a:pt x="9" y="31"/>
                  </a:lnTo>
                  <a:lnTo>
                    <a:pt x="4" y="0"/>
                  </a:lnTo>
                  <a:lnTo>
                    <a:pt x="0" y="2"/>
                  </a:lnTo>
                  <a:lnTo>
                    <a:pt x="6" y="31"/>
                  </a:lnTo>
                  <a:lnTo>
                    <a:pt x="13" y="62"/>
                  </a:lnTo>
                  <a:lnTo>
                    <a:pt x="27" y="90"/>
                  </a:lnTo>
                  <a:lnTo>
                    <a:pt x="42" y="117"/>
                  </a:lnTo>
                  <a:lnTo>
                    <a:pt x="46" y="1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4" name="Freeform 468">
              <a:extLst>
                <a:ext uri="{FF2B5EF4-FFF2-40B4-BE49-F238E27FC236}">
                  <a16:creationId xmlns:a16="http://schemas.microsoft.com/office/drawing/2014/main" id="{F66FBD0D-E764-9C10-5CB4-A0167A97E61D}"/>
                </a:ext>
              </a:extLst>
            </p:cNvPr>
            <p:cNvSpPr>
              <a:spLocks/>
            </p:cNvSpPr>
            <p:nvPr/>
          </p:nvSpPr>
          <p:spPr bwMode="auto">
            <a:xfrm>
              <a:off x="2144" y="2956"/>
              <a:ext cx="10" cy="126"/>
            </a:xfrm>
            <a:custGeom>
              <a:avLst/>
              <a:gdLst>
                <a:gd name="T0" fmla="*/ 10 w 10"/>
                <a:gd name="T1" fmla="*/ 126 h 126"/>
                <a:gd name="T2" fmla="*/ 8 w 10"/>
                <a:gd name="T3" fmla="*/ 0 h 126"/>
                <a:gd name="T4" fmla="*/ 0 w 10"/>
                <a:gd name="T5" fmla="*/ 0 h 126"/>
                <a:gd name="T6" fmla="*/ 2 w 10"/>
                <a:gd name="T7" fmla="*/ 126 h 126"/>
                <a:gd name="T8" fmla="*/ 10 w 10"/>
                <a:gd name="T9" fmla="*/ 126 h 126"/>
                <a:gd name="T10" fmla="*/ 0 60000 65536"/>
                <a:gd name="T11" fmla="*/ 0 60000 65536"/>
                <a:gd name="T12" fmla="*/ 0 60000 65536"/>
                <a:gd name="T13" fmla="*/ 0 60000 65536"/>
                <a:gd name="T14" fmla="*/ 0 60000 65536"/>
                <a:gd name="T15" fmla="*/ 0 w 10"/>
                <a:gd name="T16" fmla="*/ 0 h 126"/>
                <a:gd name="T17" fmla="*/ 10 w 10"/>
                <a:gd name="T18" fmla="*/ 126 h 126"/>
              </a:gdLst>
              <a:ahLst/>
              <a:cxnLst>
                <a:cxn ang="T10">
                  <a:pos x="T0" y="T1"/>
                </a:cxn>
                <a:cxn ang="T11">
                  <a:pos x="T2" y="T3"/>
                </a:cxn>
                <a:cxn ang="T12">
                  <a:pos x="T4" y="T5"/>
                </a:cxn>
                <a:cxn ang="T13">
                  <a:pos x="T6" y="T7"/>
                </a:cxn>
                <a:cxn ang="T14">
                  <a:pos x="T8" y="T9"/>
                </a:cxn>
              </a:cxnLst>
              <a:rect l="T15" t="T16" r="T17" b="T18"/>
              <a:pathLst>
                <a:path w="10" h="126">
                  <a:moveTo>
                    <a:pt x="10" y="126"/>
                  </a:moveTo>
                  <a:lnTo>
                    <a:pt x="8" y="0"/>
                  </a:lnTo>
                  <a:lnTo>
                    <a:pt x="0" y="0"/>
                  </a:lnTo>
                  <a:lnTo>
                    <a:pt x="2" y="126"/>
                  </a:lnTo>
                  <a:lnTo>
                    <a:pt x="10" y="1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5" name="Freeform 469">
              <a:extLst>
                <a:ext uri="{FF2B5EF4-FFF2-40B4-BE49-F238E27FC236}">
                  <a16:creationId xmlns:a16="http://schemas.microsoft.com/office/drawing/2014/main" id="{7988DCF7-2D0B-1BD4-1D02-0D71F395C800}"/>
                </a:ext>
              </a:extLst>
            </p:cNvPr>
            <p:cNvSpPr>
              <a:spLocks/>
            </p:cNvSpPr>
            <p:nvPr/>
          </p:nvSpPr>
          <p:spPr bwMode="auto">
            <a:xfrm>
              <a:off x="2136" y="3055"/>
              <a:ext cx="27" cy="56"/>
            </a:xfrm>
            <a:custGeom>
              <a:avLst/>
              <a:gdLst>
                <a:gd name="T0" fmla="*/ 14 w 27"/>
                <a:gd name="T1" fmla="*/ 56 h 56"/>
                <a:gd name="T2" fmla="*/ 27 w 27"/>
                <a:gd name="T3" fmla="*/ 0 h 56"/>
                <a:gd name="T4" fmla="*/ 27 w 27"/>
                <a:gd name="T5" fmla="*/ 0 h 56"/>
                <a:gd name="T6" fmla="*/ 25 w 27"/>
                <a:gd name="T7" fmla="*/ 0 h 56"/>
                <a:gd name="T8" fmla="*/ 25 w 27"/>
                <a:gd name="T9" fmla="*/ 0 h 56"/>
                <a:gd name="T10" fmla="*/ 23 w 27"/>
                <a:gd name="T11" fmla="*/ 2 h 56"/>
                <a:gd name="T12" fmla="*/ 23 w 27"/>
                <a:gd name="T13" fmla="*/ 2 h 56"/>
                <a:gd name="T14" fmla="*/ 21 w 27"/>
                <a:gd name="T15" fmla="*/ 2 h 56"/>
                <a:gd name="T16" fmla="*/ 21 w 27"/>
                <a:gd name="T17" fmla="*/ 4 h 56"/>
                <a:gd name="T18" fmla="*/ 21 w 27"/>
                <a:gd name="T19" fmla="*/ 4 h 56"/>
                <a:gd name="T20" fmla="*/ 19 w 27"/>
                <a:gd name="T21" fmla="*/ 4 h 56"/>
                <a:gd name="T22" fmla="*/ 19 w 27"/>
                <a:gd name="T23" fmla="*/ 4 h 56"/>
                <a:gd name="T24" fmla="*/ 18 w 27"/>
                <a:gd name="T25" fmla="*/ 4 h 56"/>
                <a:gd name="T26" fmla="*/ 18 w 27"/>
                <a:gd name="T27" fmla="*/ 4 h 56"/>
                <a:gd name="T28" fmla="*/ 16 w 27"/>
                <a:gd name="T29" fmla="*/ 6 h 56"/>
                <a:gd name="T30" fmla="*/ 16 w 27"/>
                <a:gd name="T31" fmla="*/ 6 h 56"/>
                <a:gd name="T32" fmla="*/ 16 w 27"/>
                <a:gd name="T33" fmla="*/ 6 h 56"/>
                <a:gd name="T34" fmla="*/ 14 w 27"/>
                <a:gd name="T35" fmla="*/ 6 h 56"/>
                <a:gd name="T36" fmla="*/ 14 w 27"/>
                <a:gd name="T37" fmla="*/ 6 h 56"/>
                <a:gd name="T38" fmla="*/ 12 w 27"/>
                <a:gd name="T39" fmla="*/ 6 h 56"/>
                <a:gd name="T40" fmla="*/ 12 w 27"/>
                <a:gd name="T41" fmla="*/ 6 h 56"/>
                <a:gd name="T42" fmla="*/ 10 w 27"/>
                <a:gd name="T43" fmla="*/ 6 h 56"/>
                <a:gd name="T44" fmla="*/ 10 w 27"/>
                <a:gd name="T45" fmla="*/ 6 h 56"/>
                <a:gd name="T46" fmla="*/ 8 w 27"/>
                <a:gd name="T47" fmla="*/ 6 h 56"/>
                <a:gd name="T48" fmla="*/ 8 w 27"/>
                <a:gd name="T49" fmla="*/ 4 h 56"/>
                <a:gd name="T50" fmla="*/ 8 w 27"/>
                <a:gd name="T51" fmla="*/ 4 h 56"/>
                <a:gd name="T52" fmla="*/ 6 w 27"/>
                <a:gd name="T53" fmla="*/ 4 h 56"/>
                <a:gd name="T54" fmla="*/ 6 w 27"/>
                <a:gd name="T55" fmla="*/ 4 h 56"/>
                <a:gd name="T56" fmla="*/ 4 w 27"/>
                <a:gd name="T57" fmla="*/ 4 h 56"/>
                <a:gd name="T58" fmla="*/ 4 w 27"/>
                <a:gd name="T59" fmla="*/ 2 h 56"/>
                <a:gd name="T60" fmla="*/ 2 w 27"/>
                <a:gd name="T61" fmla="*/ 2 h 56"/>
                <a:gd name="T62" fmla="*/ 2 w 27"/>
                <a:gd name="T63" fmla="*/ 2 h 56"/>
                <a:gd name="T64" fmla="*/ 2 w 27"/>
                <a:gd name="T65" fmla="*/ 0 h 56"/>
                <a:gd name="T66" fmla="*/ 0 w 27"/>
                <a:gd name="T67" fmla="*/ 0 h 56"/>
                <a:gd name="T68" fmla="*/ 0 w 27"/>
                <a:gd name="T69" fmla="*/ 0 h 56"/>
                <a:gd name="T70" fmla="*/ 14 w 27"/>
                <a:gd name="T71" fmla="*/ 56 h 56"/>
                <a:gd name="T72" fmla="*/ 14 w 27"/>
                <a:gd name="T73" fmla="*/ 56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6"/>
                <a:gd name="T113" fmla="*/ 27 w 27"/>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6">
                  <a:moveTo>
                    <a:pt x="14" y="56"/>
                  </a:moveTo>
                  <a:lnTo>
                    <a:pt x="27" y="0"/>
                  </a:lnTo>
                  <a:lnTo>
                    <a:pt x="25" y="0"/>
                  </a:lnTo>
                  <a:lnTo>
                    <a:pt x="23" y="2"/>
                  </a:lnTo>
                  <a:lnTo>
                    <a:pt x="21" y="2"/>
                  </a:lnTo>
                  <a:lnTo>
                    <a:pt x="21" y="4"/>
                  </a:lnTo>
                  <a:lnTo>
                    <a:pt x="19" y="4"/>
                  </a:lnTo>
                  <a:lnTo>
                    <a:pt x="18" y="4"/>
                  </a:lnTo>
                  <a:lnTo>
                    <a:pt x="16" y="6"/>
                  </a:lnTo>
                  <a:lnTo>
                    <a:pt x="14" y="6"/>
                  </a:lnTo>
                  <a:lnTo>
                    <a:pt x="12" y="6"/>
                  </a:lnTo>
                  <a:lnTo>
                    <a:pt x="10" y="6"/>
                  </a:lnTo>
                  <a:lnTo>
                    <a:pt x="8" y="6"/>
                  </a:lnTo>
                  <a:lnTo>
                    <a:pt x="8" y="4"/>
                  </a:lnTo>
                  <a:lnTo>
                    <a:pt x="6" y="4"/>
                  </a:lnTo>
                  <a:lnTo>
                    <a:pt x="4" y="4"/>
                  </a:lnTo>
                  <a:lnTo>
                    <a:pt x="4" y="2"/>
                  </a:lnTo>
                  <a:lnTo>
                    <a:pt x="2" y="2"/>
                  </a:lnTo>
                  <a:lnTo>
                    <a:pt x="2" y="0"/>
                  </a:lnTo>
                  <a:lnTo>
                    <a:pt x="0" y="0"/>
                  </a:lnTo>
                  <a:lnTo>
                    <a:pt x="14"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6" name="Freeform 470">
              <a:extLst>
                <a:ext uri="{FF2B5EF4-FFF2-40B4-BE49-F238E27FC236}">
                  <a16:creationId xmlns:a16="http://schemas.microsoft.com/office/drawing/2014/main" id="{059E924E-FFF2-ACA4-F065-D57ED69ADB0F}"/>
                </a:ext>
              </a:extLst>
            </p:cNvPr>
            <p:cNvSpPr>
              <a:spLocks/>
            </p:cNvSpPr>
            <p:nvPr/>
          </p:nvSpPr>
          <p:spPr bwMode="auto">
            <a:xfrm>
              <a:off x="2144" y="3213"/>
              <a:ext cx="10" cy="136"/>
            </a:xfrm>
            <a:custGeom>
              <a:avLst/>
              <a:gdLst>
                <a:gd name="T0" fmla="*/ 2 w 10"/>
                <a:gd name="T1" fmla="*/ 0 h 136"/>
                <a:gd name="T2" fmla="*/ 0 w 10"/>
                <a:gd name="T3" fmla="*/ 136 h 136"/>
                <a:gd name="T4" fmla="*/ 8 w 10"/>
                <a:gd name="T5" fmla="*/ 136 h 136"/>
                <a:gd name="T6" fmla="*/ 10 w 10"/>
                <a:gd name="T7" fmla="*/ 0 h 136"/>
                <a:gd name="T8" fmla="*/ 2 w 10"/>
                <a:gd name="T9" fmla="*/ 0 h 136"/>
                <a:gd name="T10" fmla="*/ 0 60000 65536"/>
                <a:gd name="T11" fmla="*/ 0 60000 65536"/>
                <a:gd name="T12" fmla="*/ 0 60000 65536"/>
                <a:gd name="T13" fmla="*/ 0 60000 65536"/>
                <a:gd name="T14" fmla="*/ 0 60000 65536"/>
                <a:gd name="T15" fmla="*/ 0 w 10"/>
                <a:gd name="T16" fmla="*/ 0 h 136"/>
                <a:gd name="T17" fmla="*/ 10 w 10"/>
                <a:gd name="T18" fmla="*/ 136 h 136"/>
              </a:gdLst>
              <a:ahLst/>
              <a:cxnLst>
                <a:cxn ang="T10">
                  <a:pos x="T0" y="T1"/>
                </a:cxn>
                <a:cxn ang="T11">
                  <a:pos x="T2" y="T3"/>
                </a:cxn>
                <a:cxn ang="T12">
                  <a:pos x="T4" y="T5"/>
                </a:cxn>
                <a:cxn ang="T13">
                  <a:pos x="T6" y="T7"/>
                </a:cxn>
                <a:cxn ang="T14">
                  <a:pos x="T8" y="T9"/>
                </a:cxn>
              </a:cxnLst>
              <a:rect l="T15" t="T16" r="T17" b="T18"/>
              <a:pathLst>
                <a:path w="10" h="136">
                  <a:moveTo>
                    <a:pt x="2" y="0"/>
                  </a:moveTo>
                  <a:lnTo>
                    <a:pt x="0" y="136"/>
                  </a:lnTo>
                  <a:lnTo>
                    <a:pt x="8" y="136"/>
                  </a:lnTo>
                  <a:lnTo>
                    <a:pt x="10" y="0"/>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67" name="Freeform 471">
              <a:extLst>
                <a:ext uri="{FF2B5EF4-FFF2-40B4-BE49-F238E27FC236}">
                  <a16:creationId xmlns:a16="http://schemas.microsoft.com/office/drawing/2014/main" id="{98942B03-8AA7-B533-CFE3-993F74A13CA5}"/>
                </a:ext>
              </a:extLst>
            </p:cNvPr>
            <p:cNvSpPr>
              <a:spLocks/>
            </p:cNvSpPr>
            <p:nvPr/>
          </p:nvSpPr>
          <p:spPr bwMode="auto">
            <a:xfrm>
              <a:off x="2136" y="3184"/>
              <a:ext cx="27" cy="57"/>
            </a:xfrm>
            <a:custGeom>
              <a:avLst/>
              <a:gdLst>
                <a:gd name="T0" fmla="*/ 14 w 27"/>
                <a:gd name="T1" fmla="*/ 0 h 57"/>
                <a:gd name="T2" fmla="*/ 0 w 27"/>
                <a:gd name="T3" fmla="*/ 57 h 57"/>
                <a:gd name="T4" fmla="*/ 0 w 27"/>
                <a:gd name="T5" fmla="*/ 57 h 57"/>
                <a:gd name="T6" fmla="*/ 0 w 27"/>
                <a:gd name="T7" fmla="*/ 56 h 57"/>
                <a:gd name="T8" fmla="*/ 2 w 27"/>
                <a:gd name="T9" fmla="*/ 56 h 57"/>
                <a:gd name="T10" fmla="*/ 2 w 27"/>
                <a:gd name="T11" fmla="*/ 56 h 57"/>
                <a:gd name="T12" fmla="*/ 2 w 27"/>
                <a:gd name="T13" fmla="*/ 54 h 57"/>
                <a:gd name="T14" fmla="*/ 4 w 27"/>
                <a:gd name="T15" fmla="*/ 54 h 57"/>
                <a:gd name="T16" fmla="*/ 4 w 27"/>
                <a:gd name="T17" fmla="*/ 54 h 57"/>
                <a:gd name="T18" fmla="*/ 6 w 27"/>
                <a:gd name="T19" fmla="*/ 54 h 57"/>
                <a:gd name="T20" fmla="*/ 6 w 27"/>
                <a:gd name="T21" fmla="*/ 52 h 57"/>
                <a:gd name="T22" fmla="*/ 8 w 27"/>
                <a:gd name="T23" fmla="*/ 52 h 57"/>
                <a:gd name="T24" fmla="*/ 8 w 27"/>
                <a:gd name="T25" fmla="*/ 52 h 57"/>
                <a:gd name="T26" fmla="*/ 10 w 27"/>
                <a:gd name="T27" fmla="*/ 52 h 57"/>
                <a:gd name="T28" fmla="*/ 10 w 27"/>
                <a:gd name="T29" fmla="*/ 52 h 57"/>
                <a:gd name="T30" fmla="*/ 10 w 27"/>
                <a:gd name="T31" fmla="*/ 52 h 57"/>
                <a:gd name="T32" fmla="*/ 12 w 27"/>
                <a:gd name="T33" fmla="*/ 52 h 57"/>
                <a:gd name="T34" fmla="*/ 12 w 27"/>
                <a:gd name="T35" fmla="*/ 52 h 57"/>
                <a:gd name="T36" fmla="*/ 14 w 27"/>
                <a:gd name="T37" fmla="*/ 52 h 57"/>
                <a:gd name="T38" fmla="*/ 14 w 27"/>
                <a:gd name="T39" fmla="*/ 52 h 57"/>
                <a:gd name="T40" fmla="*/ 16 w 27"/>
                <a:gd name="T41" fmla="*/ 52 h 57"/>
                <a:gd name="T42" fmla="*/ 16 w 27"/>
                <a:gd name="T43" fmla="*/ 52 h 57"/>
                <a:gd name="T44" fmla="*/ 16 w 27"/>
                <a:gd name="T45" fmla="*/ 52 h 57"/>
                <a:gd name="T46" fmla="*/ 18 w 27"/>
                <a:gd name="T47" fmla="*/ 52 h 57"/>
                <a:gd name="T48" fmla="*/ 18 w 27"/>
                <a:gd name="T49" fmla="*/ 52 h 57"/>
                <a:gd name="T50" fmla="*/ 19 w 27"/>
                <a:gd name="T51" fmla="*/ 52 h 57"/>
                <a:gd name="T52" fmla="*/ 19 w 27"/>
                <a:gd name="T53" fmla="*/ 52 h 57"/>
                <a:gd name="T54" fmla="*/ 21 w 27"/>
                <a:gd name="T55" fmla="*/ 54 h 57"/>
                <a:gd name="T56" fmla="*/ 21 w 27"/>
                <a:gd name="T57" fmla="*/ 54 h 57"/>
                <a:gd name="T58" fmla="*/ 21 w 27"/>
                <a:gd name="T59" fmla="*/ 54 h 57"/>
                <a:gd name="T60" fmla="*/ 23 w 27"/>
                <a:gd name="T61" fmla="*/ 54 h 57"/>
                <a:gd name="T62" fmla="*/ 23 w 27"/>
                <a:gd name="T63" fmla="*/ 56 h 57"/>
                <a:gd name="T64" fmla="*/ 25 w 27"/>
                <a:gd name="T65" fmla="*/ 56 h 57"/>
                <a:gd name="T66" fmla="*/ 25 w 27"/>
                <a:gd name="T67" fmla="*/ 56 h 57"/>
                <a:gd name="T68" fmla="*/ 27 w 27"/>
                <a:gd name="T69" fmla="*/ 57 h 57"/>
                <a:gd name="T70" fmla="*/ 14 w 27"/>
                <a:gd name="T71" fmla="*/ 0 h 57"/>
                <a:gd name="T72" fmla="*/ 14 w 27"/>
                <a:gd name="T73" fmla="*/ 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7"/>
                <a:gd name="T113" fmla="*/ 27 w 27"/>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7">
                  <a:moveTo>
                    <a:pt x="14" y="0"/>
                  </a:moveTo>
                  <a:lnTo>
                    <a:pt x="0" y="57"/>
                  </a:lnTo>
                  <a:lnTo>
                    <a:pt x="0" y="56"/>
                  </a:lnTo>
                  <a:lnTo>
                    <a:pt x="2" y="56"/>
                  </a:lnTo>
                  <a:lnTo>
                    <a:pt x="2" y="54"/>
                  </a:lnTo>
                  <a:lnTo>
                    <a:pt x="4" y="54"/>
                  </a:lnTo>
                  <a:lnTo>
                    <a:pt x="6" y="54"/>
                  </a:lnTo>
                  <a:lnTo>
                    <a:pt x="6" y="52"/>
                  </a:lnTo>
                  <a:lnTo>
                    <a:pt x="8" y="52"/>
                  </a:lnTo>
                  <a:lnTo>
                    <a:pt x="10" y="52"/>
                  </a:lnTo>
                  <a:lnTo>
                    <a:pt x="12" y="52"/>
                  </a:lnTo>
                  <a:lnTo>
                    <a:pt x="14" y="52"/>
                  </a:lnTo>
                  <a:lnTo>
                    <a:pt x="16" y="52"/>
                  </a:lnTo>
                  <a:lnTo>
                    <a:pt x="18" y="52"/>
                  </a:lnTo>
                  <a:lnTo>
                    <a:pt x="19" y="52"/>
                  </a:lnTo>
                  <a:lnTo>
                    <a:pt x="21" y="54"/>
                  </a:lnTo>
                  <a:lnTo>
                    <a:pt x="23" y="54"/>
                  </a:lnTo>
                  <a:lnTo>
                    <a:pt x="23" y="56"/>
                  </a:lnTo>
                  <a:lnTo>
                    <a:pt x="25" y="56"/>
                  </a:lnTo>
                  <a:lnTo>
                    <a:pt x="27" y="57"/>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25752" name="Text Box 472">
            <a:extLst>
              <a:ext uri="{FF2B5EF4-FFF2-40B4-BE49-F238E27FC236}">
                <a16:creationId xmlns:a16="http://schemas.microsoft.com/office/drawing/2014/main" id="{1847059E-EEC9-079E-0AF9-CD92208FD3DA}"/>
              </a:ext>
            </a:extLst>
          </p:cNvPr>
          <p:cNvSpPr txBox="1">
            <a:spLocks noChangeArrowheads="1"/>
          </p:cNvSpPr>
          <p:nvPr/>
        </p:nvSpPr>
        <p:spPr bwMode="auto">
          <a:xfrm>
            <a:off x="3327400" y="3960813"/>
            <a:ext cx="5508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Ima oblik zarubljene kupe koja se sužava u smeru strujanja.</a:t>
            </a:r>
            <a:endParaRPr lang="sr-Latn-CS" altLang="en-US" sz="1600" b="1">
              <a:solidFill>
                <a:schemeClr val="tx1"/>
              </a:solidFill>
              <a:sym typeface="Symbol" panose="05050102010706020507" pitchFamily="18" charset="2"/>
            </a:endParaRPr>
          </a:p>
        </p:txBody>
      </p:sp>
      <p:pic>
        <p:nvPicPr>
          <p:cNvPr id="225753" name="Picture 473" descr="BD14868_">
            <a:extLst>
              <a:ext uri="{FF2B5EF4-FFF2-40B4-BE49-F238E27FC236}">
                <a16:creationId xmlns:a16="http://schemas.microsoft.com/office/drawing/2014/main" id="{D295B640-2A0F-55F9-3502-502E509A6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040188"/>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54" name="Text Box 474">
            <a:extLst>
              <a:ext uri="{FF2B5EF4-FFF2-40B4-BE49-F238E27FC236}">
                <a16:creationId xmlns:a16="http://schemas.microsoft.com/office/drawing/2014/main" id="{D900AEB5-1200-2D47-B3AF-EC19652A6563}"/>
              </a:ext>
            </a:extLst>
          </p:cNvPr>
          <p:cNvSpPr txBox="1">
            <a:spLocks noChangeArrowheads="1"/>
          </p:cNvSpPr>
          <p:nvPr/>
        </p:nvSpPr>
        <p:spPr bwMode="auto">
          <a:xfrm>
            <a:off x="3355975" y="4500563"/>
            <a:ext cx="5480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Zbog manjeg odvajanja mlaza </a:t>
            </a:r>
            <a:r>
              <a:rPr lang="sr-Latn-CS" altLang="en-US" sz="1600" b="1">
                <a:solidFill>
                  <a:schemeClr val="tx1"/>
                </a:solidFill>
                <a:sym typeface="Symbol" panose="05050102010706020507" pitchFamily="18" charset="2"/>
              </a:rPr>
              <a:t> je veće nego kod cilindričnog naglavka.</a:t>
            </a:r>
          </a:p>
        </p:txBody>
      </p:sp>
      <p:pic>
        <p:nvPicPr>
          <p:cNvPr id="225755" name="Picture 475" descr="BD14868_">
            <a:extLst>
              <a:ext uri="{FF2B5EF4-FFF2-40B4-BE49-F238E27FC236}">
                <a16:creationId xmlns:a16="http://schemas.microsoft.com/office/drawing/2014/main" id="{2A8CD800-F742-5C99-3368-CDD9F5116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4592638"/>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56" name="Text Box 476">
            <a:extLst>
              <a:ext uri="{FF2B5EF4-FFF2-40B4-BE49-F238E27FC236}">
                <a16:creationId xmlns:a16="http://schemas.microsoft.com/office/drawing/2014/main" id="{C10B1088-3A14-0C03-F8EE-E3470F3FED50}"/>
              </a:ext>
            </a:extLst>
          </p:cNvPr>
          <p:cNvSpPr txBox="1">
            <a:spLocks noChangeArrowheads="1"/>
          </p:cNvSpPr>
          <p:nvPr/>
        </p:nvSpPr>
        <p:spPr bwMode="auto">
          <a:xfrm>
            <a:off x="3355975" y="5037138"/>
            <a:ext cx="5551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Kada je dužina L = 40 mm, d = 15mm i H = 3m, najveća vrednost </a:t>
            </a:r>
            <a:r>
              <a:rPr lang="sr-Latn-CS" altLang="en-US" sz="1600" b="1">
                <a:solidFill>
                  <a:schemeClr val="tx1"/>
                </a:solidFill>
                <a:sym typeface="Symbol" panose="05050102010706020507" pitchFamily="18" charset="2"/>
              </a:rPr>
              <a:t> = 0.946, prema Dobisonovom eksperimentu.</a:t>
            </a:r>
          </a:p>
        </p:txBody>
      </p:sp>
      <p:pic>
        <p:nvPicPr>
          <p:cNvPr id="225757" name="Picture 477" descr="BD14868_">
            <a:extLst>
              <a:ext uri="{FF2B5EF4-FFF2-40B4-BE49-F238E27FC236}">
                <a16:creationId xmlns:a16="http://schemas.microsoft.com/office/drawing/2014/main" id="{752DFCAD-F469-C728-9CCE-DDAE64242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5129213"/>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58" name="Text Box 478">
            <a:extLst>
              <a:ext uri="{FF2B5EF4-FFF2-40B4-BE49-F238E27FC236}">
                <a16:creationId xmlns:a16="http://schemas.microsoft.com/office/drawing/2014/main" id="{813423E4-8D58-ED80-C91C-A3CCA49602C2}"/>
              </a:ext>
            </a:extLst>
          </p:cNvPr>
          <p:cNvSpPr txBox="1">
            <a:spLocks noChangeArrowheads="1"/>
          </p:cNvSpPr>
          <p:nvPr/>
        </p:nvSpPr>
        <p:spPr bwMode="auto">
          <a:xfrm>
            <a:off x="3355975" y="5584825"/>
            <a:ext cx="5551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Daju neprekidni m</a:t>
            </a:r>
            <a:r>
              <a:rPr lang="en-US" altLang="en-US" sz="1600" b="1">
                <a:solidFill>
                  <a:schemeClr val="tx1"/>
                </a:solidFill>
              </a:rPr>
              <a:t>laz</a:t>
            </a:r>
            <a:r>
              <a:rPr lang="sr-Latn-CS" altLang="en-US" sz="1600" b="1">
                <a:solidFill>
                  <a:schemeClr val="tx1"/>
                </a:solidFill>
              </a:rPr>
              <a:t> velike brzine pa imaju veliku inženjersku primenu ( vatrogasni šmrkovi, pumpe i sl.).</a:t>
            </a:r>
            <a:endParaRPr lang="sr-Latn-CS" altLang="en-US" sz="1600" b="1">
              <a:solidFill>
                <a:schemeClr val="tx1"/>
              </a:solidFill>
              <a:sym typeface="Symbol" panose="05050102010706020507" pitchFamily="18" charset="2"/>
            </a:endParaRPr>
          </a:p>
        </p:txBody>
      </p:sp>
      <p:pic>
        <p:nvPicPr>
          <p:cNvPr id="225759" name="Picture 479" descr="BD14868_">
            <a:extLst>
              <a:ext uri="{FF2B5EF4-FFF2-40B4-BE49-F238E27FC236}">
                <a16:creationId xmlns:a16="http://schemas.microsoft.com/office/drawing/2014/main" id="{3F885678-8236-735D-FFE2-55D456C8A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5676900"/>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5286"/>
                                        </p:tgtEl>
                                        <p:attrNameLst>
                                          <p:attrName>style.visibility</p:attrName>
                                        </p:attrNameLst>
                                      </p:cBhvr>
                                      <p:to>
                                        <p:strVal val="visible"/>
                                      </p:to>
                                    </p:set>
                                    <p:anim calcmode="lin" valueType="num">
                                      <p:cBhvr>
                                        <p:cTn id="7" dur="500" fill="hold"/>
                                        <p:tgtEl>
                                          <p:spTgt spid="225286"/>
                                        </p:tgtEl>
                                        <p:attrNameLst>
                                          <p:attrName>ppt_w</p:attrName>
                                        </p:attrNameLst>
                                      </p:cBhvr>
                                      <p:tavLst>
                                        <p:tav tm="0">
                                          <p:val>
                                            <p:fltVal val="0"/>
                                          </p:val>
                                        </p:tav>
                                        <p:tav tm="100000">
                                          <p:val>
                                            <p:strVal val="#ppt_w"/>
                                          </p:val>
                                        </p:tav>
                                      </p:tavLst>
                                    </p:anim>
                                    <p:anim calcmode="lin" valueType="num">
                                      <p:cBhvr>
                                        <p:cTn id="8" dur="500" fill="hold"/>
                                        <p:tgtEl>
                                          <p:spTgt spid="225286"/>
                                        </p:tgtEl>
                                        <p:attrNameLst>
                                          <p:attrName>ppt_h</p:attrName>
                                        </p:attrNameLst>
                                      </p:cBhvr>
                                      <p:tavLst>
                                        <p:tav tm="0">
                                          <p:val>
                                            <p:fltVal val="0"/>
                                          </p:val>
                                        </p:tav>
                                        <p:tav tm="100000">
                                          <p:val>
                                            <p:strVal val="#ppt_h"/>
                                          </p:val>
                                        </p:tav>
                                      </p:tavLst>
                                    </p:anim>
                                    <p:anim calcmode="lin" valueType="num">
                                      <p:cBhvr>
                                        <p:cTn id="9" dur="500" fill="hold"/>
                                        <p:tgtEl>
                                          <p:spTgt spid="225286"/>
                                        </p:tgtEl>
                                        <p:attrNameLst>
                                          <p:attrName>style.rotation</p:attrName>
                                        </p:attrNameLst>
                                      </p:cBhvr>
                                      <p:tavLst>
                                        <p:tav tm="0">
                                          <p:val>
                                            <p:fltVal val="360"/>
                                          </p:val>
                                        </p:tav>
                                        <p:tav tm="100000">
                                          <p:val>
                                            <p:fltVal val="0"/>
                                          </p:val>
                                        </p:tav>
                                      </p:tavLst>
                                    </p:anim>
                                    <p:animEffect transition="in" filter="fade">
                                      <p:cBhvr>
                                        <p:cTn id="10" dur="500"/>
                                        <p:tgtEl>
                                          <p:spTgt spid="225286"/>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25285"/>
                                        </p:tgtEl>
                                        <p:attrNameLst>
                                          <p:attrName>style.visibility</p:attrName>
                                        </p:attrNameLst>
                                      </p:cBhvr>
                                      <p:to>
                                        <p:strVal val="visible"/>
                                      </p:to>
                                    </p:set>
                                    <p:anim calcmode="discrete" valueType="clr">
                                      <p:cBhvr override="childStyle">
                                        <p:cTn id="14" dur="80"/>
                                        <p:tgtEl>
                                          <p:spTgt spid="22528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5285"/>
                                        </p:tgtEl>
                                        <p:attrNameLst>
                                          <p:attrName>fillcolor</p:attrName>
                                        </p:attrNameLst>
                                      </p:cBhvr>
                                      <p:tavLst>
                                        <p:tav tm="0">
                                          <p:val>
                                            <p:clrVal>
                                              <a:schemeClr val="accent2"/>
                                            </p:clrVal>
                                          </p:val>
                                        </p:tav>
                                        <p:tav tm="50000">
                                          <p:val>
                                            <p:clrVal>
                                              <a:schemeClr val="hlink"/>
                                            </p:clrVal>
                                          </p:val>
                                        </p:tav>
                                      </p:tavLst>
                                    </p:anim>
                                    <p:set>
                                      <p:cBhvr>
                                        <p:cTn id="16" dur="80"/>
                                        <p:tgtEl>
                                          <p:spTgt spid="225285"/>
                                        </p:tgtEl>
                                        <p:attrNameLst>
                                          <p:attrName>fill.type</p:attrName>
                                        </p:attrNameLst>
                                      </p:cBhvr>
                                      <p:to>
                                        <p:strVal val="solid"/>
                                      </p:to>
                                    </p:set>
                                  </p:childTnLst>
                                </p:cTn>
                              </p:par>
                            </p:childTnLst>
                          </p:cTn>
                        </p:par>
                        <p:par>
                          <p:cTn id="17" fill="hold" nodeType="afterGroup">
                            <p:stCondLst>
                              <p:cond delay="110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nodeType="afterGroup">
                            <p:stCondLst>
                              <p:cond delay="1600"/>
                            </p:stCondLst>
                            <p:childTnLst>
                              <p:par>
                                <p:cTn id="22" presetID="55" presetClass="entr" presetSubtype="0" fill="hold" nodeType="afterEffect">
                                  <p:stCondLst>
                                    <p:cond delay="0"/>
                                  </p:stCondLst>
                                  <p:childTnLst>
                                    <p:set>
                                      <p:cBhvr>
                                        <p:cTn id="23" dur="1" fill="hold">
                                          <p:stCondLst>
                                            <p:cond delay="0"/>
                                          </p:stCondLst>
                                        </p:cTn>
                                        <p:tgtEl>
                                          <p:spTgt spid="225288"/>
                                        </p:tgtEl>
                                        <p:attrNameLst>
                                          <p:attrName>style.visibility</p:attrName>
                                        </p:attrNameLst>
                                      </p:cBhvr>
                                      <p:to>
                                        <p:strVal val="visible"/>
                                      </p:to>
                                    </p:set>
                                    <p:anim calcmode="lin" valueType="num">
                                      <p:cBhvr>
                                        <p:cTn id="24" dur="1000" fill="hold"/>
                                        <p:tgtEl>
                                          <p:spTgt spid="225288"/>
                                        </p:tgtEl>
                                        <p:attrNameLst>
                                          <p:attrName>ppt_w</p:attrName>
                                        </p:attrNameLst>
                                      </p:cBhvr>
                                      <p:tavLst>
                                        <p:tav tm="0">
                                          <p:val>
                                            <p:strVal val="#ppt_w*0.70"/>
                                          </p:val>
                                        </p:tav>
                                        <p:tav tm="100000">
                                          <p:val>
                                            <p:strVal val="#ppt_w"/>
                                          </p:val>
                                        </p:tav>
                                      </p:tavLst>
                                    </p:anim>
                                    <p:anim calcmode="lin" valueType="num">
                                      <p:cBhvr>
                                        <p:cTn id="25" dur="1000" fill="hold"/>
                                        <p:tgtEl>
                                          <p:spTgt spid="225288"/>
                                        </p:tgtEl>
                                        <p:attrNameLst>
                                          <p:attrName>ppt_h</p:attrName>
                                        </p:attrNameLst>
                                      </p:cBhvr>
                                      <p:tavLst>
                                        <p:tav tm="0">
                                          <p:val>
                                            <p:strVal val="#ppt_h"/>
                                          </p:val>
                                        </p:tav>
                                        <p:tav tm="100000">
                                          <p:val>
                                            <p:strVal val="#ppt_h"/>
                                          </p:val>
                                        </p:tav>
                                      </p:tavLst>
                                    </p:anim>
                                    <p:animEffect transition="in" filter="fade">
                                      <p:cBhvr>
                                        <p:cTn id="26" dur="1000"/>
                                        <p:tgtEl>
                                          <p:spTgt spid="225288"/>
                                        </p:tgtEl>
                                      </p:cBhvr>
                                    </p:animEffect>
                                  </p:childTnLst>
                                </p:cTn>
                              </p:par>
                            </p:childTnLst>
                          </p:cTn>
                        </p:par>
                        <p:par>
                          <p:cTn id="27" fill="hold" nodeType="afterGroup">
                            <p:stCondLst>
                              <p:cond delay="2600"/>
                            </p:stCondLst>
                            <p:childTnLst>
                              <p:par>
                                <p:cTn id="28" presetID="22" presetClass="entr" presetSubtype="8" fill="hold" grpId="0" nodeType="afterEffect">
                                  <p:stCondLst>
                                    <p:cond delay="0"/>
                                  </p:stCondLst>
                                  <p:childTnLst>
                                    <p:set>
                                      <p:cBhvr>
                                        <p:cTn id="29" dur="1" fill="hold">
                                          <p:stCondLst>
                                            <p:cond delay="0"/>
                                          </p:stCondLst>
                                        </p:cTn>
                                        <p:tgtEl>
                                          <p:spTgt spid="225287"/>
                                        </p:tgtEl>
                                        <p:attrNameLst>
                                          <p:attrName>style.visibility</p:attrName>
                                        </p:attrNameLst>
                                      </p:cBhvr>
                                      <p:to>
                                        <p:strVal val="visible"/>
                                      </p:to>
                                    </p:set>
                                    <p:animEffect transition="in" filter="wipe(left)">
                                      <p:cBhvr>
                                        <p:cTn id="30" dur="500"/>
                                        <p:tgtEl>
                                          <p:spTgt spid="225287"/>
                                        </p:tgtEl>
                                      </p:cBhvr>
                                    </p:animEffect>
                                  </p:childTnLst>
                                </p:cTn>
                              </p:par>
                            </p:childTnLst>
                          </p:cTn>
                        </p:par>
                        <p:par>
                          <p:cTn id="31" fill="hold" nodeType="afterGroup">
                            <p:stCondLst>
                              <p:cond delay="3100"/>
                            </p:stCondLst>
                            <p:childTnLst>
                              <p:par>
                                <p:cTn id="32" presetID="55" presetClass="entr" presetSubtype="0" fill="hold" nodeType="afterEffect">
                                  <p:stCondLst>
                                    <p:cond delay="0"/>
                                  </p:stCondLst>
                                  <p:childTnLst>
                                    <p:set>
                                      <p:cBhvr>
                                        <p:cTn id="33" dur="1" fill="hold">
                                          <p:stCondLst>
                                            <p:cond delay="0"/>
                                          </p:stCondLst>
                                        </p:cTn>
                                        <p:tgtEl>
                                          <p:spTgt spid="225290"/>
                                        </p:tgtEl>
                                        <p:attrNameLst>
                                          <p:attrName>style.visibility</p:attrName>
                                        </p:attrNameLst>
                                      </p:cBhvr>
                                      <p:to>
                                        <p:strVal val="visible"/>
                                      </p:to>
                                    </p:set>
                                    <p:anim calcmode="lin" valueType="num">
                                      <p:cBhvr>
                                        <p:cTn id="34" dur="1000" fill="hold"/>
                                        <p:tgtEl>
                                          <p:spTgt spid="225290"/>
                                        </p:tgtEl>
                                        <p:attrNameLst>
                                          <p:attrName>ppt_w</p:attrName>
                                        </p:attrNameLst>
                                      </p:cBhvr>
                                      <p:tavLst>
                                        <p:tav tm="0">
                                          <p:val>
                                            <p:strVal val="#ppt_w*0.70"/>
                                          </p:val>
                                        </p:tav>
                                        <p:tav tm="100000">
                                          <p:val>
                                            <p:strVal val="#ppt_w"/>
                                          </p:val>
                                        </p:tav>
                                      </p:tavLst>
                                    </p:anim>
                                    <p:anim calcmode="lin" valueType="num">
                                      <p:cBhvr>
                                        <p:cTn id="35" dur="1000" fill="hold"/>
                                        <p:tgtEl>
                                          <p:spTgt spid="225290"/>
                                        </p:tgtEl>
                                        <p:attrNameLst>
                                          <p:attrName>ppt_h</p:attrName>
                                        </p:attrNameLst>
                                      </p:cBhvr>
                                      <p:tavLst>
                                        <p:tav tm="0">
                                          <p:val>
                                            <p:strVal val="#ppt_h"/>
                                          </p:val>
                                        </p:tav>
                                        <p:tav tm="100000">
                                          <p:val>
                                            <p:strVal val="#ppt_h"/>
                                          </p:val>
                                        </p:tav>
                                      </p:tavLst>
                                    </p:anim>
                                    <p:animEffect transition="in" filter="fade">
                                      <p:cBhvr>
                                        <p:cTn id="36" dur="1000"/>
                                        <p:tgtEl>
                                          <p:spTgt spid="225290"/>
                                        </p:tgtEl>
                                      </p:cBhvr>
                                    </p:animEffect>
                                  </p:childTnLst>
                                </p:cTn>
                              </p:par>
                            </p:childTnLst>
                          </p:cTn>
                        </p:par>
                        <p:par>
                          <p:cTn id="37" fill="hold" nodeType="afterGroup">
                            <p:stCondLst>
                              <p:cond delay="4100"/>
                            </p:stCondLst>
                            <p:childTnLst>
                              <p:par>
                                <p:cTn id="38" presetID="22" presetClass="entr" presetSubtype="8" fill="hold" grpId="0" nodeType="afterEffect">
                                  <p:stCondLst>
                                    <p:cond delay="0"/>
                                  </p:stCondLst>
                                  <p:childTnLst>
                                    <p:set>
                                      <p:cBhvr>
                                        <p:cTn id="39" dur="1" fill="hold">
                                          <p:stCondLst>
                                            <p:cond delay="0"/>
                                          </p:stCondLst>
                                        </p:cTn>
                                        <p:tgtEl>
                                          <p:spTgt spid="225289"/>
                                        </p:tgtEl>
                                        <p:attrNameLst>
                                          <p:attrName>style.visibility</p:attrName>
                                        </p:attrNameLst>
                                      </p:cBhvr>
                                      <p:to>
                                        <p:strVal val="visible"/>
                                      </p:to>
                                    </p:set>
                                    <p:animEffect transition="in" filter="wipe(left)">
                                      <p:cBhvr>
                                        <p:cTn id="40" dur="500"/>
                                        <p:tgtEl>
                                          <p:spTgt spid="225289"/>
                                        </p:tgtEl>
                                      </p:cBhvr>
                                    </p:animEffect>
                                  </p:childTnLst>
                                </p:cTn>
                              </p:par>
                            </p:childTnLst>
                          </p:cTn>
                        </p:par>
                        <p:par>
                          <p:cTn id="41" fill="hold" nodeType="afterGroup">
                            <p:stCondLst>
                              <p:cond delay="4600"/>
                            </p:stCondLst>
                            <p:childTnLst>
                              <p:par>
                                <p:cTn id="42" presetID="55" presetClass="entr" presetSubtype="0" fill="hold" nodeType="afterEffect">
                                  <p:stCondLst>
                                    <p:cond delay="0"/>
                                  </p:stCondLst>
                                  <p:childTnLst>
                                    <p:set>
                                      <p:cBhvr>
                                        <p:cTn id="43" dur="1" fill="hold">
                                          <p:stCondLst>
                                            <p:cond delay="0"/>
                                          </p:stCondLst>
                                        </p:cTn>
                                        <p:tgtEl>
                                          <p:spTgt spid="225610"/>
                                        </p:tgtEl>
                                        <p:attrNameLst>
                                          <p:attrName>style.visibility</p:attrName>
                                        </p:attrNameLst>
                                      </p:cBhvr>
                                      <p:to>
                                        <p:strVal val="visible"/>
                                      </p:to>
                                    </p:set>
                                    <p:anim calcmode="lin" valueType="num">
                                      <p:cBhvr>
                                        <p:cTn id="44" dur="1000" fill="hold"/>
                                        <p:tgtEl>
                                          <p:spTgt spid="225610"/>
                                        </p:tgtEl>
                                        <p:attrNameLst>
                                          <p:attrName>ppt_w</p:attrName>
                                        </p:attrNameLst>
                                      </p:cBhvr>
                                      <p:tavLst>
                                        <p:tav tm="0">
                                          <p:val>
                                            <p:strVal val="#ppt_w*0.70"/>
                                          </p:val>
                                        </p:tav>
                                        <p:tav tm="100000">
                                          <p:val>
                                            <p:strVal val="#ppt_w"/>
                                          </p:val>
                                        </p:tav>
                                      </p:tavLst>
                                    </p:anim>
                                    <p:anim calcmode="lin" valueType="num">
                                      <p:cBhvr>
                                        <p:cTn id="45" dur="1000" fill="hold"/>
                                        <p:tgtEl>
                                          <p:spTgt spid="225610"/>
                                        </p:tgtEl>
                                        <p:attrNameLst>
                                          <p:attrName>ppt_h</p:attrName>
                                        </p:attrNameLst>
                                      </p:cBhvr>
                                      <p:tavLst>
                                        <p:tav tm="0">
                                          <p:val>
                                            <p:strVal val="#ppt_h"/>
                                          </p:val>
                                        </p:tav>
                                        <p:tav tm="100000">
                                          <p:val>
                                            <p:strVal val="#ppt_h"/>
                                          </p:val>
                                        </p:tav>
                                      </p:tavLst>
                                    </p:anim>
                                    <p:animEffect transition="in" filter="fade">
                                      <p:cBhvr>
                                        <p:cTn id="46" dur="1000"/>
                                        <p:tgtEl>
                                          <p:spTgt spid="225610"/>
                                        </p:tgtEl>
                                      </p:cBhvr>
                                    </p:animEffect>
                                  </p:childTnLst>
                                </p:cTn>
                              </p:par>
                            </p:childTnLst>
                          </p:cTn>
                        </p:par>
                        <p:par>
                          <p:cTn id="47" fill="hold" nodeType="afterGroup">
                            <p:stCondLst>
                              <p:cond delay="5600"/>
                            </p:stCondLst>
                            <p:childTnLst>
                              <p:par>
                                <p:cTn id="48" presetID="22" presetClass="entr" presetSubtype="8" fill="hold" grpId="0" nodeType="afterEffect">
                                  <p:stCondLst>
                                    <p:cond delay="0"/>
                                  </p:stCondLst>
                                  <p:childTnLst>
                                    <p:set>
                                      <p:cBhvr>
                                        <p:cTn id="49" dur="1" fill="hold">
                                          <p:stCondLst>
                                            <p:cond delay="0"/>
                                          </p:stCondLst>
                                        </p:cTn>
                                        <p:tgtEl>
                                          <p:spTgt spid="225609"/>
                                        </p:tgtEl>
                                        <p:attrNameLst>
                                          <p:attrName>style.visibility</p:attrName>
                                        </p:attrNameLst>
                                      </p:cBhvr>
                                      <p:to>
                                        <p:strVal val="visible"/>
                                      </p:to>
                                    </p:set>
                                    <p:animEffect transition="in" filter="wipe(left)">
                                      <p:cBhvr>
                                        <p:cTn id="50" dur="500"/>
                                        <p:tgtEl>
                                          <p:spTgt spid="22560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225612"/>
                                        </p:tgtEl>
                                        <p:attrNameLst>
                                          <p:attrName>style.visibility</p:attrName>
                                        </p:attrNameLst>
                                      </p:cBhvr>
                                      <p:to>
                                        <p:strVal val="visible"/>
                                      </p:to>
                                    </p:set>
                                    <p:anim calcmode="lin" valueType="num">
                                      <p:cBhvr>
                                        <p:cTn id="55" dur="500" fill="hold"/>
                                        <p:tgtEl>
                                          <p:spTgt spid="225612"/>
                                        </p:tgtEl>
                                        <p:attrNameLst>
                                          <p:attrName>ppt_w</p:attrName>
                                        </p:attrNameLst>
                                      </p:cBhvr>
                                      <p:tavLst>
                                        <p:tav tm="0">
                                          <p:val>
                                            <p:fltVal val="0"/>
                                          </p:val>
                                        </p:tav>
                                        <p:tav tm="100000">
                                          <p:val>
                                            <p:strVal val="#ppt_w"/>
                                          </p:val>
                                        </p:tav>
                                      </p:tavLst>
                                    </p:anim>
                                    <p:anim calcmode="lin" valueType="num">
                                      <p:cBhvr>
                                        <p:cTn id="56" dur="500" fill="hold"/>
                                        <p:tgtEl>
                                          <p:spTgt spid="225612"/>
                                        </p:tgtEl>
                                        <p:attrNameLst>
                                          <p:attrName>ppt_h</p:attrName>
                                        </p:attrNameLst>
                                      </p:cBhvr>
                                      <p:tavLst>
                                        <p:tav tm="0">
                                          <p:val>
                                            <p:fltVal val="0"/>
                                          </p:val>
                                        </p:tav>
                                        <p:tav tm="100000">
                                          <p:val>
                                            <p:strVal val="#ppt_h"/>
                                          </p:val>
                                        </p:tav>
                                      </p:tavLst>
                                    </p:anim>
                                    <p:anim calcmode="lin" valueType="num">
                                      <p:cBhvr>
                                        <p:cTn id="57" dur="500" fill="hold"/>
                                        <p:tgtEl>
                                          <p:spTgt spid="225612"/>
                                        </p:tgtEl>
                                        <p:attrNameLst>
                                          <p:attrName>style.rotation</p:attrName>
                                        </p:attrNameLst>
                                      </p:cBhvr>
                                      <p:tavLst>
                                        <p:tav tm="0">
                                          <p:val>
                                            <p:fltVal val="360"/>
                                          </p:val>
                                        </p:tav>
                                        <p:tav tm="100000">
                                          <p:val>
                                            <p:fltVal val="0"/>
                                          </p:val>
                                        </p:tav>
                                      </p:tavLst>
                                    </p:anim>
                                    <p:animEffect transition="in" filter="fade">
                                      <p:cBhvr>
                                        <p:cTn id="58" dur="500"/>
                                        <p:tgtEl>
                                          <p:spTgt spid="225612"/>
                                        </p:tgtEl>
                                      </p:cBhvr>
                                    </p:animEffect>
                                  </p:childTnLst>
                                </p:cTn>
                              </p:par>
                            </p:childTnLst>
                          </p:cTn>
                        </p:par>
                        <p:par>
                          <p:cTn id="59" fill="hold" nodeType="afterGroup">
                            <p:stCondLst>
                              <p:cond delay="5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225611"/>
                                        </p:tgtEl>
                                        <p:attrNameLst>
                                          <p:attrName>style.visibility</p:attrName>
                                        </p:attrNameLst>
                                      </p:cBhvr>
                                      <p:to>
                                        <p:strVal val="visible"/>
                                      </p:to>
                                    </p:set>
                                    <p:anim calcmode="discrete" valueType="clr">
                                      <p:cBhvr override="childStyle">
                                        <p:cTn id="62" dur="80"/>
                                        <p:tgtEl>
                                          <p:spTgt spid="225611"/>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25611"/>
                                        </p:tgtEl>
                                        <p:attrNameLst>
                                          <p:attrName>fillcolor</p:attrName>
                                        </p:attrNameLst>
                                      </p:cBhvr>
                                      <p:tavLst>
                                        <p:tav tm="0">
                                          <p:val>
                                            <p:clrVal>
                                              <a:schemeClr val="accent2"/>
                                            </p:clrVal>
                                          </p:val>
                                        </p:tav>
                                        <p:tav tm="50000">
                                          <p:val>
                                            <p:clrVal>
                                              <a:schemeClr val="hlink"/>
                                            </p:clrVal>
                                          </p:val>
                                        </p:tav>
                                      </p:tavLst>
                                    </p:anim>
                                    <p:set>
                                      <p:cBhvr>
                                        <p:cTn id="64" dur="80"/>
                                        <p:tgtEl>
                                          <p:spTgt spid="225611"/>
                                        </p:tgtEl>
                                        <p:attrNameLst>
                                          <p:attrName>fill.type</p:attrName>
                                        </p:attrNameLst>
                                      </p:cBhvr>
                                      <p:to>
                                        <p:strVal val="solid"/>
                                      </p:to>
                                    </p:set>
                                  </p:childTnLst>
                                </p:cTn>
                              </p:par>
                            </p:childTnLst>
                          </p:cTn>
                        </p:par>
                        <p:par>
                          <p:cTn id="65" fill="hold" nodeType="afterGroup">
                            <p:stCondLst>
                              <p:cond delay="1660"/>
                            </p:stCondLst>
                            <p:childTnLst>
                              <p:par>
                                <p:cTn id="66" presetID="9" presetClass="entr" presetSubtype="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par>
                          <p:cTn id="69" fill="hold" nodeType="afterGroup">
                            <p:stCondLst>
                              <p:cond delay="2160"/>
                            </p:stCondLst>
                            <p:childTnLst>
                              <p:par>
                                <p:cTn id="70" presetID="55" presetClass="entr" presetSubtype="0" fill="hold" nodeType="afterEffect">
                                  <p:stCondLst>
                                    <p:cond delay="0"/>
                                  </p:stCondLst>
                                  <p:childTnLst>
                                    <p:set>
                                      <p:cBhvr>
                                        <p:cTn id="71" dur="1" fill="hold">
                                          <p:stCondLst>
                                            <p:cond delay="0"/>
                                          </p:stCondLst>
                                        </p:cTn>
                                        <p:tgtEl>
                                          <p:spTgt spid="225753"/>
                                        </p:tgtEl>
                                        <p:attrNameLst>
                                          <p:attrName>style.visibility</p:attrName>
                                        </p:attrNameLst>
                                      </p:cBhvr>
                                      <p:to>
                                        <p:strVal val="visible"/>
                                      </p:to>
                                    </p:set>
                                    <p:anim calcmode="lin" valueType="num">
                                      <p:cBhvr>
                                        <p:cTn id="72" dur="1000" fill="hold"/>
                                        <p:tgtEl>
                                          <p:spTgt spid="225753"/>
                                        </p:tgtEl>
                                        <p:attrNameLst>
                                          <p:attrName>ppt_w</p:attrName>
                                        </p:attrNameLst>
                                      </p:cBhvr>
                                      <p:tavLst>
                                        <p:tav tm="0">
                                          <p:val>
                                            <p:strVal val="#ppt_w*0.70"/>
                                          </p:val>
                                        </p:tav>
                                        <p:tav tm="100000">
                                          <p:val>
                                            <p:strVal val="#ppt_w"/>
                                          </p:val>
                                        </p:tav>
                                      </p:tavLst>
                                    </p:anim>
                                    <p:anim calcmode="lin" valueType="num">
                                      <p:cBhvr>
                                        <p:cTn id="73" dur="1000" fill="hold"/>
                                        <p:tgtEl>
                                          <p:spTgt spid="225753"/>
                                        </p:tgtEl>
                                        <p:attrNameLst>
                                          <p:attrName>ppt_h</p:attrName>
                                        </p:attrNameLst>
                                      </p:cBhvr>
                                      <p:tavLst>
                                        <p:tav tm="0">
                                          <p:val>
                                            <p:strVal val="#ppt_h"/>
                                          </p:val>
                                        </p:tav>
                                        <p:tav tm="100000">
                                          <p:val>
                                            <p:strVal val="#ppt_h"/>
                                          </p:val>
                                        </p:tav>
                                      </p:tavLst>
                                    </p:anim>
                                    <p:animEffect transition="in" filter="fade">
                                      <p:cBhvr>
                                        <p:cTn id="74" dur="1000"/>
                                        <p:tgtEl>
                                          <p:spTgt spid="225753"/>
                                        </p:tgtEl>
                                      </p:cBhvr>
                                    </p:animEffect>
                                  </p:childTnLst>
                                </p:cTn>
                              </p:par>
                            </p:childTnLst>
                          </p:cTn>
                        </p:par>
                        <p:par>
                          <p:cTn id="75" fill="hold" nodeType="afterGroup">
                            <p:stCondLst>
                              <p:cond delay="3160"/>
                            </p:stCondLst>
                            <p:childTnLst>
                              <p:par>
                                <p:cTn id="76" presetID="22" presetClass="entr" presetSubtype="8" fill="hold" grpId="0" nodeType="afterEffect">
                                  <p:stCondLst>
                                    <p:cond delay="0"/>
                                  </p:stCondLst>
                                  <p:childTnLst>
                                    <p:set>
                                      <p:cBhvr>
                                        <p:cTn id="77" dur="1" fill="hold">
                                          <p:stCondLst>
                                            <p:cond delay="0"/>
                                          </p:stCondLst>
                                        </p:cTn>
                                        <p:tgtEl>
                                          <p:spTgt spid="225752"/>
                                        </p:tgtEl>
                                        <p:attrNameLst>
                                          <p:attrName>style.visibility</p:attrName>
                                        </p:attrNameLst>
                                      </p:cBhvr>
                                      <p:to>
                                        <p:strVal val="visible"/>
                                      </p:to>
                                    </p:set>
                                    <p:animEffect transition="in" filter="wipe(left)">
                                      <p:cBhvr>
                                        <p:cTn id="78" dur="500"/>
                                        <p:tgtEl>
                                          <p:spTgt spid="225752"/>
                                        </p:tgtEl>
                                      </p:cBhvr>
                                    </p:animEffect>
                                  </p:childTnLst>
                                </p:cTn>
                              </p:par>
                            </p:childTnLst>
                          </p:cTn>
                        </p:par>
                        <p:par>
                          <p:cTn id="79" fill="hold" nodeType="afterGroup">
                            <p:stCondLst>
                              <p:cond delay="3660"/>
                            </p:stCondLst>
                            <p:childTnLst>
                              <p:par>
                                <p:cTn id="80" presetID="55" presetClass="entr" presetSubtype="0" fill="hold" nodeType="afterEffect">
                                  <p:stCondLst>
                                    <p:cond delay="0"/>
                                  </p:stCondLst>
                                  <p:childTnLst>
                                    <p:set>
                                      <p:cBhvr>
                                        <p:cTn id="81" dur="1" fill="hold">
                                          <p:stCondLst>
                                            <p:cond delay="0"/>
                                          </p:stCondLst>
                                        </p:cTn>
                                        <p:tgtEl>
                                          <p:spTgt spid="225755"/>
                                        </p:tgtEl>
                                        <p:attrNameLst>
                                          <p:attrName>style.visibility</p:attrName>
                                        </p:attrNameLst>
                                      </p:cBhvr>
                                      <p:to>
                                        <p:strVal val="visible"/>
                                      </p:to>
                                    </p:set>
                                    <p:anim calcmode="lin" valueType="num">
                                      <p:cBhvr>
                                        <p:cTn id="82" dur="1000" fill="hold"/>
                                        <p:tgtEl>
                                          <p:spTgt spid="225755"/>
                                        </p:tgtEl>
                                        <p:attrNameLst>
                                          <p:attrName>ppt_w</p:attrName>
                                        </p:attrNameLst>
                                      </p:cBhvr>
                                      <p:tavLst>
                                        <p:tav tm="0">
                                          <p:val>
                                            <p:strVal val="#ppt_w*0.70"/>
                                          </p:val>
                                        </p:tav>
                                        <p:tav tm="100000">
                                          <p:val>
                                            <p:strVal val="#ppt_w"/>
                                          </p:val>
                                        </p:tav>
                                      </p:tavLst>
                                    </p:anim>
                                    <p:anim calcmode="lin" valueType="num">
                                      <p:cBhvr>
                                        <p:cTn id="83" dur="1000" fill="hold"/>
                                        <p:tgtEl>
                                          <p:spTgt spid="225755"/>
                                        </p:tgtEl>
                                        <p:attrNameLst>
                                          <p:attrName>ppt_h</p:attrName>
                                        </p:attrNameLst>
                                      </p:cBhvr>
                                      <p:tavLst>
                                        <p:tav tm="0">
                                          <p:val>
                                            <p:strVal val="#ppt_h"/>
                                          </p:val>
                                        </p:tav>
                                        <p:tav tm="100000">
                                          <p:val>
                                            <p:strVal val="#ppt_h"/>
                                          </p:val>
                                        </p:tav>
                                      </p:tavLst>
                                    </p:anim>
                                    <p:animEffect transition="in" filter="fade">
                                      <p:cBhvr>
                                        <p:cTn id="84" dur="1000"/>
                                        <p:tgtEl>
                                          <p:spTgt spid="225755"/>
                                        </p:tgtEl>
                                      </p:cBhvr>
                                    </p:animEffect>
                                  </p:childTnLst>
                                </p:cTn>
                              </p:par>
                            </p:childTnLst>
                          </p:cTn>
                        </p:par>
                        <p:par>
                          <p:cTn id="85" fill="hold" nodeType="afterGroup">
                            <p:stCondLst>
                              <p:cond delay="4660"/>
                            </p:stCondLst>
                            <p:childTnLst>
                              <p:par>
                                <p:cTn id="86" presetID="22" presetClass="entr" presetSubtype="8" fill="hold" grpId="0" nodeType="afterEffect">
                                  <p:stCondLst>
                                    <p:cond delay="0"/>
                                  </p:stCondLst>
                                  <p:childTnLst>
                                    <p:set>
                                      <p:cBhvr>
                                        <p:cTn id="87" dur="1" fill="hold">
                                          <p:stCondLst>
                                            <p:cond delay="0"/>
                                          </p:stCondLst>
                                        </p:cTn>
                                        <p:tgtEl>
                                          <p:spTgt spid="225754"/>
                                        </p:tgtEl>
                                        <p:attrNameLst>
                                          <p:attrName>style.visibility</p:attrName>
                                        </p:attrNameLst>
                                      </p:cBhvr>
                                      <p:to>
                                        <p:strVal val="visible"/>
                                      </p:to>
                                    </p:set>
                                    <p:animEffect transition="in" filter="wipe(left)">
                                      <p:cBhvr>
                                        <p:cTn id="88" dur="500"/>
                                        <p:tgtEl>
                                          <p:spTgt spid="225754"/>
                                        </p:tgtEl>
                                      </p:cBhvr>
                                    </p:animEffect>
                                  </p:childTnLst>
                                </p:cTn>
                              </p:par>
                            </p:childTnLst>
                          </p:cTn>
                        </p:par>
                        <p:par>
                          <p:cTn id="89" fill="hold" nodeType="afterGroup">
                            <p:stCondLst>
                              <p:cond delay="5160"/>
                            </p:stCondLst>
                            <p:childTnLst>
                              <p:par>
                                <p:cTn id="90" presetID="55" presetClass="entr" presetSubtype="0" fill="hold" nodeType="afterEffect">
                                  <p:stCondLst>
                                    <p:cond delay="0"/>
                                  </p:stCondLst>
                                  <p:childTnLst>
                                    <p:set>
                                      <p:cBhvr>
                                        <p:cTn id="91" dur="1" fill="hold">
                                          <p:stCondLst>
                                            <p:cond delay="0"/>
                                          </p:stCondLst>
                                        </p:cTn>
                                        <p:tgtEl>
                                          <p:spTgt spid="225757"/>
                                        </p:tgtEl>
                                        <p:attrNameLst>
                                          <p:attrName>style.visibility</p:attrName>
                                        </p:attrNameLst>
                                      </p:cBhvr>
                                      <p:to>
                                        <p:strVal val="visible"/>
                                      </p:to>
                                    </p:set>
                                    <p:anim calcmode="lin" valueType="num">
                                      <p:cBhvr>
                                        <p:cTn id="92" dur="1000" fill="hold"/>
                                        <p:tgtEl>
                                          <p:spTgt spid="225757"/>
                                        </p:tgtEl>
                                        <p:attrNameLst>
                                          <p:attrName>ppt_w</p:attrName>
                                        </p:attrNameLst>
                                      </p:cBhvr>
                                      <p:tavLst>
                                        <p:tav tm="0">
                                          <p:val>
                                            <p:strVal val="#ppt_w*0.70"/>
                                          </p:val>
                                        </p:tav>
                                        <p:tav tm="100000">
                                          <p:val>
                                            <p:strVal val="#ppt_w"/>
                                          </p:val>
                                        </p:tav>
                                      </p:tavLst>
                                    </p:anim>
                                    <p:anim calcmode="lin" valueType="num">
                                      <p:cBhvr>
                                        <p:cTn id="93" dur="1000" fill="hold"/>
                                        <p:tgtEl>
                                          <p:spTgt spid="225757"/>
                                        </p:tgtEl>
                                        <p:attrNameLst>
                                          <p:attrName>ppt_h</p:attrName>
                                        </p:attrNameLst>
                                      </p:cBhvr>
                                      <p:tavLst>
                                        <p:tav tm="0">
                                          <p:val>
                                            <p:strVal val="#ppt_h"/>
                                          </p:val>
                                        </p:tav>
                                        <p:tav tm="100000">
                                          <p:val>
                                            <p:strVal val="#ppt_h"/>
                                          </p:val>
                                        </p:tav>
                                      </p:tavLst>
                                    </p:anim>
                                    <p:animEffect transition="in" filter="fade">
                                      <p:cBhvr>
                                        <p:cTn id="94" dur="1000"/>
                                        <p:tgtEl>
                                          <p:spTgt spid="225757"/>
                                        </p:tgtEl>
                                      </p:cBhvr>
                                    </p:animEffect>
                                  </p:childTnLst>
                                </p:cTn>
                              </p:par>
                            </p:childTnLst>
                          </p:cTn>
                        </p:par>
                        <p:par>
                          <p:cTn id="95" fill="hold" nodeType="afterGroup">
                            <p:stCondLst>
                              <p:cond delay="6160"/>
                            </p:stCondLst>
                            <p:childTnLst>
                              <p:par>
                                <p:cTn id="96" presetID="22" presetClass="entr" presetSubtype="8" fill="hold" grpId="0" nodeType="afterEffect">
                                  <p:stCondLst>
                                    <p:cond delay="0"/>
                                  </p:stCondLst>
                                  <p:childTnLst>
                                    <p:set>
                                      <p:cBhvr>
                                        <p:cTn id="97" dur="1" fill="hold">
                                          <p:stCondLst>
                                            <p:cond delay="0"/>
                                          </p:stCondLst>
                                        </p:cTn>
                                        <p:tgtEl>
                                          <p:spTgt spid="225756"/>
                                        </p:tgtEl>
                                        <p:attrNameLst>
                                          <p:attrName>style.visibility</p:attrName>
                                        </p:attrNameLst>
                                      </p:cBhvr>
                                      <p:to>
                                        <p:strVal val="visible"/>
                                      </p:to>
                                    </p:set>
                                    <p:animEffect transition="in" filter="wipe(left)">
                                      <p:cBhvr>
                                        <p:cTn id="98" dur="500"/>
                                        <p:tgtEl>
                                          <p:spTgt spid="225756"/>
                                        </p:tgtEl>
                                      </p:cBhvr>
                                    </p:animEffect>
                                  </p:childTnLst>
                                </p:cTn>
                              </p:par>
                            </p:childTnLst>
                          </p:cTn>
                        </p:par>
                        <p:par>
                          <p:cTn id="99" fill="hold" nodeType="afterGroup">
                            <p:stCondLst>
                              <p:cond delay="6660"/>
                            </p:stCondLst>
                            <p:childTnLst>
                              <p:par>
                                <p:cTn id="100" presetID="55" presetClass="entr" presetSubtype="0" fill="hold" nodeType="afterEffect">
                                  <p:stCondLst>
                                    <p:cond delay="0"/>
                                  </p:stCondLst>
                                  <p:childTnLst>
                                    <p:set>
                                      <p:cBhvr>
                                        <p:cTn id="101" dur="1" fill="hold">
                                          <p:stCondLst>
                                            <p:cond delay="0"/>
                                          </p:stCondLst>
                                        </p:cTn>
                                        <p:tgtEl>
                                          <p:spTgt spid="225759"/>
                                        </p:tgtEl>
                                        <p:attrNameLst>
                                          <p:attrName>style.visibility</p:attrName>
                                        </p:attrNameLst>
                                      </p:cBhvr>
                                      <p:to>
                                        <p:strVal val="visible"/>
                                      </p:to>
                                    </p:set>
                                    <p:anim calcmode="lin" valueType="num">
                                      <p:cBhvr>
                                        <p:cTn id="102" dur="1000" fill="hold"/>
                                        <p:tgtEl>
                                          <p:spTgt spid="225759"/>
                                        </p:tgtEl>
                                        <p:attrNameLst>
                                          <p:attrName>ppt_w</p:attrName>
                                        </p:attrNameLst>
                                      </p:cBhvr>
                                      <p:tavLst>
                                        <p:tav tm="0">
                                          <p:val>
                                            <p:strVal val="#ppt_w*0.70"/>
                                          </p:val>
                                        </p:tav>
                                        <p:tav tm="100000">
                                          <p:val>
                                            <p:strVal val="#ppt_w"/>
                                          </p:val>
                                        </p:tav>
                                      </p:tavLst>
                                    </p:anim>
                                    <p:anim calcmode="lin" valueType="num">
                                      <p:cBhvr>
                                        <p:cTn id="103" dur="1000" fill="hold"/>
                                        <p:tgtEl>
                                          <p:spTgt spid="225759"/>
                                        </p:tgtEl>
                                        <p:attrNameLst>
                                          <p:attrName>ppt_h</p:attrName>
                                        </p:attrNameLst>
                                      </p:cBhvr>
                                      <p:tavLst>
                                        <p:tav tm="0">
                                          <p:val>
                                            <p:strVal val="#ppt_h"/>
                                          </p:val>
                                        </p:tav>
                                        <p:tav tm="100000">
                                          <p:val>
                                            <p:strVal val="#ppt_h"/>
                                          </p:val>
                                        </p:tav>
                                      </p:tavLst>
                                    </p:anim>
                                    <p:animEffect transition="in" filter="fade">
                                      <p:cBhvr>
                                        <p:cTn id="104" dur="1000"/>
                                        <p:tgtEl>
                                          <p:spTgt spid="225759"/>
                                        </p:tgtEl>
                                      </p:cBhvr>
                                    </p:animEffect>
                                  </p:childTnLst>
                                </p:cTn>
                              </p:par>
                            </p:childTnLst>
                          </p:cTn>
                        </p:par>
                        <p:par>
                          <p:cTn id="105" fill="hold" nodeType="afterGroup">
                            <p:stCondLst>
                              <p:cond delay="7660"/>
                            </p:stCondLst>
                            <p:childTnLst>
                              <p:par>
                                <p:cTn id="106" presetID="22" presetClass="entr" presetSubtype="8" fill="hold" grpId="0" nodeType="afterEffect">
                                  <p:stCondLst>
                                    <p:cond delay="0"/>
                                  </p:stCondLst>
                                  <p:childTnLst>
                                    <p:set>
                                      <p:cBhvr>
                                        <p:cTn id="107" dur="1" fill="hold">
                                          <p:stCondLst>
                                            <p:cond delay="0"/>
                                          </p:stCondLst>
                                        </p:cTn>
                                        <p:tgtEl>
                                          <p:spTgt spid="225758"/>
                                        </p:tgtEl>
                                        <p:attrNameLst>
                                          <p:attrName>style.visibility</p:attrName>
                                        </p:attrNameLst>
                                      </p:cBhvr>
                                      <p:to>
                                        <p:strVal val="visible"/>
                                      </p:to>
                                    </p:set>
                                    <p:animEffect transition="in" filter="wipe(left)">
                                      <p:cBhvr>
                                        <p:cTn id="108" dur="500"/>
                                        <p:tgtEl>
                                          <p:spTgt spid="225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P spid="225287" grpId="0"/>
      <p:bldP spid="225289" grpId="0"/>
      <p:bldP spid="225609" grpId="0"/>
      <p:bldP spid="225611" grpId="0"/>
      <p:bldP spid="225752" grpId="0"/>
      <p:bldP spid="225754" grpId="0"/>
      <p:bldP spid="225756" grpId="0"/>
      <p:bldP spid="2257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a:extLst>
              <a:ext uri="{FF2B5EF4-FFF2-40B4-BE49-F238E27FC236}">
                <a16:creationId xmlns:a16="http://schemas.microsoft.com/office/drawing/2014/main" id="{6CAAF5A1-2336-7446-3F50-697C531AB1BE}"/>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531" name="Text Box 3">
            <a:extLst>
              <a:ext uri="{FF2B5EF4-FFF2-40B4-BE49-F238E27FC236}">
                <a16:creationId xmlns:a16="http://schemas.microsoft.com/office/drawing/2014/main" id="{DCE02FFE-A001-F9FE-1706-4079CF5541D4}"/>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22532" name="WordArt 4">
            <a:extLst>
              <a:ext uri="{FF2B5EF4-FFF2-40B4-BE49-F238E27FC236}">
                <a16:creationId xmlns:a16="http://schemas.microsoft.com/office/drawing/2014/main" id="{15C37763-DC64-DAF2-79E8-81AC18C7DDFF}"/>
              </a:ext>
            </a:extLst>
          </p:cNvPr>
          <p:cNvSpPr>
            <a:spLocks noChangeArrowheads="1" noChangeShapeType="1" noTextEdit="1"/>
          </p:cNvSpPr>
          <p:nvPr/>
        </p:nvSpPr>
        <p:spPr bwMode="auto">
          <a:xfrm>
            <a:off x="358775" y="657225"/>
            <a:ext cx="8424863"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NAGLAVKE</a:t>
            </a:r>
          </a:p>
        </p:txBody>
      </p:sp>
      <p:sp>
        <p:nvSpPr>
          <p:cNvPr id="227333" name="Text Box 5">
            <a:extLst>
              <a:ext uri="{FF2B5EF4-FFF2-40B4-BE49-F238E27FC236}">
                <a16:creationId xmlns:a16="http://schemas.microsoft.com/office/drawing/2014/main" id="{F36C33E5-7BB6-34F3-ECDE-EA598B9FDFFF}"/>
              </a:ext>
            </a:extLst>
          </p:cNvPr>
          <p:cNvSpPr txBox="1">
            <a:spLocks noChangeArrowheads="1"/>
          </p:cNvSpPr>
          <p:nvPr/>
        </p:nvSpPr>
        <p:spPr bwMode="auto">
          <a:xfrm>
            <a:off x="473075" y="1376363"/>
            <a:ext cx="3990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Prošireni (divergentni) naglavak</a:t>
            </a:r>
            <a:endParaRPr lang="en-US" altLang="en-US" b="1">
              <a:solidFill>
                <a:schemeClr val="tx1"/>
              </a:solidFill>
            </a:endParaRPr>
          </a:p>
        </p:txBody>
      </p:sp>
      <p:pic>
        <p:nvPicPr>
          <p:cNvPr id="227334" name="Picture 6" descr="BD10263_">
            <a:extLst>
              <a:ext uri="{FF2B5EF4-FFF2-40B4-BE49-F238E27FC236}">
                <a16:creationId xmlns:a16="http://schemas.microsoft.com/office/drawing/2014/main" id="{CAF29ADE-3422-2B46-483C-AB5143E3A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458913"/>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5" name="Text Box 7">
            <a:extLst>
              <a:ext uri="{FF2B5EF4-FFF2-40B4-BE49-F238E27FC236}">
                <a16:creationId xmlns:a16="http://schemas.microsoft.com/office/drawing/2014/main" id="{251DAC4D-EC68-A45C-791A-C5510017E28E}"/>
              </a:ext>
            </a:extLst>
          </p:cNvPr>
          <p:cNvSpPr txBox="1">
            <a:spLocks noChangeArrowheads="1"/>
          </p:cNvSpPr>
          <p:nvPr/>
        </p:nvSpPr>
        <p:spPr bwMode="auto">
          <a:xfrm>
            <a:off x="3313113" y="1773238"/>
            <a:ext cx="5508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Ima oblik zarubljene kupe koja se širi u smeru strujanja.</a:t>
            </a:r>
            <a:endParaRPr lang="sr-Latn-CS" altLang="en-US" sz="1600" b="1">
              <a:solidFill>
                <a:schemeClr val="tx1"/>
              </a:solidFill>
              <a:sym typeface="Symbol" panose="05050102010706020507" pitchFamily="18" charset="2"/>
            </a:endParaRPr>
          </a:p>
        </p:txBody>
      </p:sp>
      <p:pic>
        <p:nvPicPr>
          <p:cNvPr id="227336" name="Picture 8" descr="BD14868_">
            <a:extLst>
              <a:ext uri="{FF2B5EF4-FFF2-40B4-BE49-F238E27FC236}">
                <a16:creationId xmlns:a16="http://schemas.microsoft.com/office/drawing/2014/main" id="{9D58707E-AF3E-7B58-7755-25D88FA72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852613"/>
            <a:ext cx="1412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7" name="Text Box 9">
            <a:extLst>
              <a:ext uri="{FF2B5EF4-FFF2-40B4-BE49-F238E27FC236}">
                <a16:creationId xmlns:a16="http://schemas.microsoft.com/office/drawing/2014/main" id="{A6176581-0697-26CA-A9BE-905C84A378A2}"/>
              </a:ext>
            </a:extLst>
          </p:cNvPr>
          <p:cNvSpPr txBox="1">
            <a:spLocks noChangeArrowheads="1"/>
          </p:cNvSpPr>
          <p:nvPr/>
        </p:nvSpPr>
        <p:spPr bwMode="auto">
          <a:xfrm>
            <a:off x="3341688" y="2312988"/>
            <a:ext cx="5480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Zbog olakšanog odvajanja mlaza i znatnog gubitka pritiska ugao </a:t>
            </a:r>
            <a:r>
              <a:rPr lang="sr-Latn-CS" altLang="en-US" sz="1600" b="1">
                <a:solidFill>
                  <a:schemeClr val="tx1"/>
                </a:solidFill>
                <a:sym typeface="Symbol" panose="05050102010706020507" pitchFamily="18" charset="2"/>
              </a:rPr>
              <a:t> </a:t>
            </a:r>
            <a:r>
              <a:rPr lang="en-US" altLang="en-US" sz="1600" b="1">
                <a:solidFill>
                  <a:schemeClr val="tx1"/>
                </a:solidFill>
                <a:sym typeface="Symbol" panose="05050102010706020507" pitchFamily="18" charset="2"/>
              </a:rPr>
              <a:t>se kr</a:t>
            </a:r>
            <a:r>
              <a:rPr lang="sr-Latn-CS" altLang="en-US" sz="1600" b="1">
                <a:solidFill>
                  <a:schemeClr val="tx1"/>
                </a:solidFill>
                <a:sym typeface="Symbol" panose="05050102010706020507" pitchFamily="18" charset="2"/>
              </a:rPr>
              <a:t>eće između 5</a:t>
            </a:r>
            <a:r>
              <a:rPr lang="en-US" altLang="en-US" sz="1600" b="1">
                <a:solidFill>
                  <a:schemeClr val="tx1"/>
                </a:solidFill>
                <a:sym typeface="Symbol" panose="05050102010706020507" pitchFamily="18" charset="2"/>
              </a:rPr>
              <a:t>°</a:t>
            </a:r>
            <a:r>
              <a:rPr lang="sr-Latn-CS" altLang="en-US" sz="1600" b="1">
                <a:solidFill>
                  <a:schemeClr val="tx1"/>
                </a:solidFill>
                <a:sym typeface="Symbol" panose="05050102010706020507" pitchFamily="18" charset="2"/>
              </a:rPr>
              <a:t>-7</a:t>
            </a:r>
            <a:r>
              <a:rPr lang="en-US" altLang="en-US" sz="1600" b="1">
                <a:solidFill>
                  <a:schemeClr val="tx1"/>
                </a:solidFill>
                <a:sym typeface="Symbol" panose="05050102010706020507" pitchFamily="18" charset="2"/>
              </a:rPr>
              <a:t>°</a:t>
            </a:r>
            <a:r>
              <a:rPr lang="sr-Latn-CS" altLang="en-US" sz="1600" b="1">
                <a:solidFill>
                  <a:schemeClr val="tx1"/>
                </a:solidFill>
                <a:sym typeface="Symbol" panose="05050102010706020507" pitchFamily="18" charset="2"/>
              </a:rPr>
              <a:t>.</a:t>
            </a:r>
            <a:endParaRPr lang="en-US" altLang="en-US" sz="1600" b="1">
              <a:solidFill>
                <a:schemeClr val="tx1"/>
              </a:solidFill>
              <a:sym typeface="Symbol" panose="05050102010706020507" pitchFamily="18" charset="2"/>
            </a:endParaRPr>
          </a:p>
        </p:txBody>
      </p:sp>
      <p:pic>
        <p:nvPicPr>
          <p:cNvPr id="227338" name="Picture 10" descr="BD14868_">
            <a:extLst>
              <a:ext uri="{FF2B5EF4-FFF2-40B4-BE49-F238E27FC236}">
                <a16:creationId xmlns:a16="http://schemas.microsoft.com/office/drawing/2014/main" id="{5B51C48C-FFE6-7FC5-0FD4-D88016E27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2405063"/>
            <a:ext cx="1412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Text Box 11">
            <a:extLst>
              <a:ext uri="{FF2B5EF4-FFF2-40B4-BE49-F238E27FC236}">
                <a16:creationId xmlns:a16="http://schemas.microsoft.com/office/drawing/2014/main" id="{BCA83F45-D5C4-FF2F-67AF-525894851AF1}"/>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2540" name="Line 12">
            <a:extLst>
              <a:ext uri="{FF2B5EF4-FFF2-40B4-BE49-F238E27FC236}">
                <a16:creationId xmlns:a16="http://schemas.microsoft.com/office/drawing/2014/main" id="{2CF992B0-1A75-1D5E-089D-74605000ACAB}"/>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7422" name="Text Box 94">
            <a:extLst>
              <a:ext uri="{FF2B5EF4-FFF2-40B4-BE49-F238E27FC236}">
                <a16:creationId xmlns:a16="http://schemas.microsoft.com/office/drawing/2014/main" id="{932B70AC-9D70-8DE0-7AD4-F5783531B6D9}"/>
              </a:ext>
            </a:extLst>
          </p:cNvPr>
          <p:cNvSpPr txBox="1">
            <a:spLocks noChangeArrowheads="1"/>
          </p:cNvSpPr>
          <p:nvPr/>
        </p:nvSpPr>
        <p:spPr bwMode="auto">
          <a:xfrm>
            <a:off x="3341688" y="2855913"/>
            <a:ext cx="55514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Prosečna vrednost koeficijenta isticanja je 0.45, a koriste se kada se pri velikom protoku žele manje izlazne brzine.</a:t>
            </a:r>
            <a:endParaRPr lang="sr-Latn-CS" altLang="en-US" sz="1600" b="1">
              <a:solidFill>
                <a:schemeClr val="tx1"/>
              </a:solidFill>
              <a:sym typeface="Symbol" panose="05050102010706020507" pitchFamily="18" charset="2"/>
            </a:endParaRPr>
          </a:p>
        </p:txBody>
      </p:sp>
      <p:pic>
        <p:nvPicPr>
          <p:cNvPr id="227423" name="Picture 95" descr="BD14868_">
            <a:extLst>
              <a:ext uri="{FF2B5EF4-FFF2-40B4-BE49-F238E27FC236}">
                <a16:creationId xmlns:a16="http://schemas.microsoft.com/office/drawing/2014/main" id="{41CCC5F0-6150-5284-9EE8-F8B9221EE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713" y="2947988"/>
            <a:ext cx="14128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424" name="Text Box 96">
            <a:extLst>
              <a:ext uri="{FF2B5EF4-FFF2-40B4-BE49-F238E27FC236}">
                <a16:creationId xmlns:a16="http://schemas.microsoft.com/office/drawing/2014/main" id="{4824BD27-003F-0817-19BC-97F8DCD9E220}"/>
              </a:ext>
            </a:extLst>
          </p:cNvPr>
          <p:cNvSpPr txBox="1">
            <a:spLocks noChangeArrowheads="1"/>
          </p:cNvSpPr>
          <p:nvPr/>
        </p:nvSpPr>
        <p:spPr bwMode="auto">
          <a:xfrm>
            <a:off x="466725" y="3746500"/>
            <a:ext cx="4537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Konoidni naglavak</a:t>
            </a:r>
            <a:endParaRPr lang="en-US" altLang="en-US" b="1">
              <a:solidFill>
                <a:schemeClr val="tx1"/>
              </a:solidFill>
            </a:endParaRPr>
          </a:p>
        </p:txBody>
      </p:sp>
      <p:pic>
        <p:nvPicPr>
          <p:cNvPr id="227425" name="Picture 97" descr="BD10263_">
            <a:extLst>
              <a:ext uri="{FF2B5EF4-FFF2-40B4-BE49-F238E27FC236}">
                <a16:creationId xmlns:a16="http://schemas.microsoft.com/office/drawing/2014/main" id="{6C73CB18-C265-F7C6-D395-41CF30EC1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829050"/>
            <a:ext cx="1793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564" name="Text Box 236">
            <a:extLst>
              <a:ext uri="{FF2B5EF4-FFF2-40B4-BE49-F238E27FC236}">
                <a16:creationId xmlns:a16="http://schemas.microsoft.com/office/drawing/2014/main" id="{71EE2D42-1E9B-D746-EE1A-4DB0158F4E8D}"/>
              </a:ext>
            </a:extLst>
          </p:cNvPr>
          <p:cNvSpPr txBox="1">
            <a:spLocks noChangeArrowheads="1"/>
          </p:cNvSpPr>
          <p:nvPr/>
        </p:nvSpPr>
        <p:spPr bwMode="auto">
          <a:xfrm>
            <a:off x="3327400" y="4206875"/>
            <a:ext cx="5508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Konstruiše se prema konturi površi mlaza koji ističe iz otvora.</a:t>
            </a:r>
            <a:endParaRPr lang="sr-Latn-CS" altLang="en-US" sz="1600" b="1">
              <a:solidFill>
                <a:schemeClr val="tx1"/>
              </a:solidFill>
              <a:sym typeface="Symbol" panose="05050102010706020507" pitchFamily="18" charset="2"/>
            </a:endParaRPr>
          </a:p>
        </p:txBody>
      </p:sp>
      <p:pic>
        <p:nvPicPr>
          <p:cNvPr id="227565" name="Picture 237" descr="BD14868_">
            <a:extLst>
              <a:ext uri="{FF2B5EF4-FFF2-40B4-BE49-F238E27FC236}">
                <a16:creationId xmlns:a16="http://schemas.microsoft.com/office/drawing/2014/main" id="{FFF17201-BB90-94A0-0D6D-E8ED7ED1C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4286250"/>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566" name="Text Box 238">
            <a:extLst>
              <a:ext uri="{FF2B5EF4-FFF2-40B4-BE49-F238E27FC236}">
                <a16:creationId xmlns:a16="http://schemas.microsoft.com/office/drawing/2014/main" id="{3E06B110-E507-E1BD-7DFD-A7A2BF788E26}"/>
              </a:ext>
            </a:extLst>
          </p:cNvPr>
          <p:cNvSpPr txBox="1">
            <a:spLocks noChangeArrowheads="1"/>
          </p:cNvSpPr>
          <p:nvPr/>
        </p:nvSpPr>
        <p:spPr bwMode="auto">
          <a:xfrm>
            <a:off x="3355975" y="4746625"/>
            <a:ext cx="548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Odvajanje mlaza svedeno na minimum.</a:t>
            </a:r>
            <a:endParaRPr lang="sr-Latn-CS" altLang="en-US" sz="1600" b="1">
              <a:solidFill>
                <a:schemeClr val="tx1"/>
              </a:solidFill>
              <a:sym typeface="Symbol" panose="05050102010706020507" pitchFamily="18" charset="2"/>
            </a:endParaRPr>
          </a:p>
        </p:txBody>
      </p:sp>
      <p:pic>
        <p:nvPicPr>
          <p:cNvPr id="227567" name="Picture 239" descr="BD14868_">
            <a:extLst>
              <a:ext uri="{FF2B5EF4-FFF2-40B4-BE49-F238E27FC236}">
                <a16:creationId xmlns:a16="http://schemas.microsoft.com/office/drawing/2014/main" id="{12E69E42-A45A-A4CB-24C7-8316E631B6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4838700"/>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568" name="Text Box 240">
            <a:extLst>
              <a:ext uri="{FF2B5EF4-FFF2-40B4-BE49-F238E27FC236}">
                <a16:creationId xmlns:a16="http://schemas.microsoft.com/office/drawing/2014/main" id="{4EBD57C8-9D50-B549-5B8A-AD05564192A0}"/>
              </a:ext>
            </a:extLst>
          </p:cNvPr>
          <p:cNvSpPr txBox="1">
            <a:spLocks noChangeArrowheads="1"/>
          </p:cNvSpPr>
          <p:nvPr/>
        </p:nvSpPr>
        <p:spPr bwMode="auto">
          <a:xfrm>
            <a:off x="3355975" y="5080000"/>
            <a:ext cx="5551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Koeficijent isticanja je jako visok i kreće se od 0.97 do 0.99.</a:t>
            </a:r>
            <a:endParaRPr lang="sr-Latn-CS" altLang="en-US" sz="1600" b="1">
              <a:solidFill>
                <a:schemeClr val="tx1"/>
              </a:solidFill>
              <a:sym typeface="Symbol" panose="05050102010706020507" pitchFamily="18" charset="2"/>
            </a:endParaRPr>
          </a:p>
        </p:txBody>
      </p:sp>
      <p:pic>
        <p:nvPicPr>
          <p:cNvPr id="227569" name="Picture 241" descr="BD14868_">
            <a:extLst>
              <a:ext uri="{FF2B5EF4-FFF2-40B4-BE49-F238E27FC236}">
                <a16:creationId xmlns:a16="http://schemas.microsoft.com/office/drawing/2014/main" id="{F8BBA088-4749-D77A-7384-E5AA627BE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5172075"/>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570" name="Text Box 242">
            <a:extLst>
              <a:ext uri="{FF2B5EF4-FFF2-40B4-BE49-F238E27FC236}">
                <a16:creationId xmlns:a16="http://schemas.microsoft.com/office/drawing/2014/main" id="{0AB69D8F-3511-96CE-2B4E-A3046B186E2A}"/>
              </a:ext>
            </a:extLst>
          </p:cNvPr>
          <p:cNvSpPr txBox="1">
            <a:spLocks noChangeArrowheads="1"/>
          </p:cNvSpPr>
          <p:nvPr/>
        </p:nvSpPr>
        <p:spPr bwMode="auto">
          <a:xfrm>
            <a:off x="3355975" y="5584825"/>
            <a:ext cx="5551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Zbog skupe izrade se retko koriste.</a:t>
            </a:r>
            <a:endParaRPr lang="sr-Latn-CS" altLang="en-US" sz="1600" b="1">
              <a:solidFill>
                <a:schemeClr val="tx1"/>
              </a:solidFill>
              <a:sym typeface="Symbol" panose="05050102010706020507" pitchFamily="18" charset="2"/>
            </a:endParaRPr>
          </a:p>
        </p:txBody>
      </p:sp>
      <p:pic>
        <p:nvPicPr>
          <p:cNvPr id="227571" name="Picture 243" descr="BD14868_">
            <a:extLst>
              <a:ext uri="{FF2B5EF4-FFF2-40B4-BE49-F238E27FC236}">
                <a16:creationId xmlns:a16="http://schemas.microsoft.com/office/drawing/2014/main" id="{462E8F0E-10FC-8DE9-F061-B97F34C40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5676900"/>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46">
            <a:extLst>
              <a:ext uri="{FF2B5EF4-FFF2-40B4-BE49-F238E27FC236}">
                <a16:creationId xmlns:a16="http://schemas.microsoft.com/office/drawing/2014/main" id="{535D8549-B0D5-8403-2A54-D574BBFE06AA}"/>
              </a:ext>
            </a:extLst>
          </p:cNvPr>
          <p:cNvGrpSpPr>
            <a:grpSpLocks noChangeAspect="1"/>
          </p:cNvGrpSpPr>
          <p:nvPr/>
        </p:nvGrpSpPr>
        <p:grpSpPr bwMode="auto">
          <a:xfrm>
            <a:off x="827088" y="1793875"/>
            <a:ext cx="1474787" cy="1654175"/>
            <a:chOff x="521" y="1130"/>
            <a:chExt cx="929" cy="1042"/>
          </a:xfrm>
        </p:grpSpPr>
        <p:sp>
          <p:nvSpPr>
            <p:cNvPr id="22600" name="AutoShape 245">
              <a:extLst>
                <a:ext uri="{FF2B5EF4-FFF2-40B4-BE49-F238E27FC236}">
                  <a16:creationId xmlns:a16="http://schemas.microsoft.com/office/drawing/2014/main" id="{B0501737-4793-05D3-CC3F-D4EBF749A1E3}"/>
                </a:ext>
              </a:extLst>
            </p:cNvPr>
            <p:cNvSpPr>
              <a:spLocks noChangeAspect="1" noChangeArrowheads="1" noTextEdit="1"/>
            </p:cNvSpPr>
            <p:nvPr/>
          </p:nvSpPr>
          <p:spPr bwMode="auto">
            <a:xfrm>
              <a:off x="521" y="1130"/>
              <a:ext cx="929"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601" name="Freeform 247">
              <a:extLst>
                <a:ext uri="{FF2B5EF4-FFF2-40B4-BE49-F238E27FC236}">
                  <a16:creationId xmlns:a16="http://schemas.microsoft.com/office/drawing/2014/main" id="{6751309F-431D-F5B7-53C7-68EC95730180}"/>
                </a:ext>
              </a:extLst>
            </p:cNvPr>
            <p:cNvSpPr>
              <a:spLocks/>
            </p:cNvSpPr>
            <p:nvPr/>
          </p:nvSpPr>
          <p:spPr bwMode="auto">
            <a:xfrm>
              <a:off x="1210" y="1505"/>
              <a:ext cx="223" cy="75"/>
            </a:xfrm>
            <a:custGeom>
              <a:avLst/>
              <a:gdLst>
                <a:gd name="T0" fmla="*/ 2 w 223"/>
                <a:gd name="T1" fmla="*/ 75 h 75"/>
                <a:gd name="T2" fmla="*/ 223 w 223"/>
                <a:gd name="T3" fmla="*/ 10 h 75"/>
                <a:gd name="T4" fmla="*/ 221 w 223"/>
                <a:gd name="T5" fmla="*/ 0 h 75"/>
                <a:gd name="T6" fmla="*/ 0 w 223"/>
                <a:gd name="T7" fmla="*/ 65 h 75"/>
                <a:gd name="T8" fmla="*/ 2 w 223"/>
                <a:gd name="T9" fmla="*/ 75 h 75"/>
                <a:gd name="T10" fmla="*/ 0 60000 65536"/>
                <a:gd name="T11" fmla="*/ 0 60000 65536"/>
                <a:gd name="T12" fmla="*/ 0 60000 65536"/>
                <a:gd name="T13" fmla="*/ 0 60000 65536"/>
                <a:gd name="T14" fmla="*/ 0 60000 65536"/>
                <a:gd name="T15" fmla="*/ 0 w 223"/>
                <a:gd name="T16" fmla="*/ 0 h 75"/>
                <a:gd name="T17" fmla="*/ 223 w 223"/>
                <a:gd name="T18" fmla="*/ 75 h 75"/>
              </a:gdLst>
              <a:ahLst/>
              <a:cxnLst>
                <a:cxn ang="T10">
                  <a:pos x="T0" y="T1"/>
                </a:cxn>
                <a:cxn ang="T11">
                  <a:pos x="T2" y="T3"/>
                </a:cxn>
                <a:cxn ang="T12">
                  <a:pos x="T4" y="T5"/>
                </a:cxn>
                <a:cxn ang="T13">
                  <a:pos x="T6" y="T7"/>
                </a:cxn>
                <a:cxn ang="T14">
                  <a:pos x="T8" y="T9"/>
                </a:cxn>
              </a:cxnLst>
              <a:rect l="T15" t="T16" r="T17" b="T18"/>
              <a:pathLst>
                <a:path w="223" h="75">
                  <a:moveTo>
                    <a:pt x="2" y="75"/>
                  </a:moveTo>
                  <a:lnTo>
                    <a:pt x="223" y="10"/>
                  </a:lnTo>
                  <a:lnTo>
                    <a:pt x="221" y="0"/>
                  </a:lnTo>
                  <a:lnTo>
                    <a:pt x="0" y="65"/>
                  </a:lnTo>
                  <a:lnTo>
                    <a:pt x="2" y="7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02" name="Freeform 248">
              <a:extLst>
                <a:ext uri="{FF2B5EF4-FFF2-40B4-BE49-F238E27FC236}">
                  <a16:creationId xmlns:a16="http://schemas.microsoft.com/office/drawing/2014/main" id="{6182900D-68B8-4C83-E2B2-73FA859C3FA3}"/>
                </a:ext>
              </a:extLst>
            </p:cNvPr>
            <p:cNvSpPr>
              <a:spLocks/>
            </p:cNvSpPr>
            <p:nvPr/>
          </p:nvSpPr>
          <p:spPr bwMode="auto">
            <a:xfrm>
              <a:off x="1404" y="1507"/>
              <a:ext cx="29" cy="13"/>
            </a:xfrm>
            <a:custGeom>
              <a:avLst/>
              <a:gdLst>
                <a:gd name="T0" fmla="*/ 2 w 29"/>
                <a:gd name="T1" fmla="*/ 13 h 13"/>
                <a:gd name="T2" fmla="*/ 0 w 29"/>
                <a:gd name="T3" fmla="*/ 8 h 13"/>
                <a:gd name="T4" fmla="*/ 27 w 29"/>
                <a:gd name="T5" fmla="*/ 0 h 13"/>
                <a:gd name="T6" fmla="*/ 29 w 29"/>
                <a:gd name="T7" fmla="*/ 6 h 13"/>
                <a:gd name="T8" fmla="*/ 2 w 29"/>
                <a:gd name="T9" fmla="*/ 13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2" y="13"/>
                  </a:moveTo>
                  <a:lnTo>
                    <a:pt x="0" y="8"/>
                  </a:lnTo>
                  <a:lnTo>
                    <a:pt x="27" y="0"/>
                  </a:lnTo>
                  <a:lnTo>
                    <a:pt x="29" y="6"/>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03" name="Freeform 249">
              <a:extLst>
                <a:ext uri="{FF2B5EF4-FFF2-40B4-BE49-F238E27FC236}">
                  <a16:creationId xmlns:a16="http://schemas.microsoft.com/office/drawing/2014/main" id="{D5620A6D-E19E-88F7-0BA2-31A3F1708A7F}"/>
                </a:ext>
              </a:extLst>
            </p:cNvPr>
            <p:cNvSpPr>
              <a:spLocks/>
            </p:cNvSpPr>
            <p:nvPr/>
          </p:nvSpPr>
          <p:spPr bwMode="auto">
            <a:xfrm>
              <a:off x="1360" y="1520"/>
              <a:ext cx="29" cy="14"/>
            </a:xfrm>
            <a:custGeom>
              <a:avLst/>
              <a:gdLst>
                <a:gd name="T0" fmla="*/ 2 w 29"/>
                <a:gd name="T1" fmla="*/ 14 h 14"/>
                <a:gd name="T2" fmla="*/ 0 w 29"/>
                <a:gd name="T3" fmla="*/ 8 h 14"/>
                <a:gd name="T4" fmla="*/ 29 w 29"/>
                <a:gd name="T5" fmla="*/ 0 h 14"/>
                <a:gd name="T6" fmla="*/ 29 w 29"/>
                <a:gd name="T7" fmla="*/ 6 h 14"/>
                <a:gd name="T8" fmla="*/ 2 w 29"/>
                <a:gd name="T9" fmla="*/ 14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2" y="14"/>
                  </a:moveTo>
                  <a:lnTo>
                    <a:pt x="0" y="8"/>
                  </a:lnTo>
                  <a:lnTo>
                    <a:pt x="29" y="0"/>
                  </a:lnTo>
                  <a:lnTo>
                    <a:pt x="29" y="6"/>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04" name="Freeform 250">
              <a:extLst>
                <a:ext uri="{FF2B5EF4-FFF2-40B4-BE49-F238E27FC236}">
                  <a16:creationId xmlns:a16="http://schemas.microsoft.com/office/drawing/2014/main" id="{6305A58E-2857-4117-27A7-472812B3A62B}"/>
                </a:ext>
              </a:extLst>
            </p:cNvPr>
            <p:cNvSpPr>
              <a:spLocks/>
            </p:cNvSpPr>
            <p:nvPr/>
          </p:nvSpPr>
          <p:spPr bwMode="auto">
            <a:xfrm>
              <a:off x="1318" y="1534"/>
              <a:ext cx="28" cy="11"/>
            </a:xfrm>
            <a:custGeom>
              <a:avLst/>
              <a:gdLst>
                <a:gd name="T0" fmla="*/ 1 w 28"/>
                <a:gd name="T1" fmla="*/ 11 h 11"/>
                <a:gd name="T2" fmla="*/ 0 w 28"/>
                <a:gd name="T3" fmla="*/ 7 h 11"/>
                <a:gd name="T4" fmla="*/ 26 w 28"/>
                <a:gd name="T5" fmla="*/ 0 h 11"/>
                <a:gd name="T6" fmla="*/ 28 w 28"/>
                <a:gd name="T7" fmla="*/ 4 h 11"/>
                <a:gd name="T8" fmla="*/ 1 w 28"/>
                <a:gd name="T9" fmla="*/ 11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lnTo>
                    <a:pt x="0" y="7"/>
                  </a:lnTo>
                  <a:lnTo>
                    <a:pt x="26" y="0"/>
                  </a:lnTo>
                  <a:lnTo>
                    <a:pt x="28" y="4"/>
                  </a:lnTo>
                  <a:lnTo>
                    <a:pt x="1"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05" name="Freeform 251">
              <a:extLst>
                <a:ext uri="{FF2B5EF4-FFF2-40B4-BE49-F238E27FC236}">
                  <a16:creationId xmlns:a16="http://schemas.microsoft.com/office/drawing/2014/main" id="{45CF6296-A7D5-AA88-FD83-B3B5F3FBC35C}"/>
                </a:ext>
              </a:extLst>
            </p:cNvPr>
            <p:cNvSpPr>
              <a:spLocks/>
            </p:cNvSpPr>
            <p:nvPr/>
          </p:nvSpPr>
          <p:spPr bwMode="auto">
            <a:xfrm>
              <a:off x="1273" y="1545"/>
              <a:ext cx="29" cy="14"/>
            </a:xfrm>
            <a:custGeom>
              <a:avLst/>
              <a:gdLst>
                <a:gd name="T0" fmla="*/ 2 w 29"/>
                <a:gd name="T1" fmla="*/ 14 h 14"/>
                <a:gd name="T2" fmla="*/ 0 w 29"/>
                <a:gd name="T3" fmla="*/ 8 h 14"/>
                <a:gd name="T4" fmla="*/ 27 w 29"/>
                <a:gd name="T5" fmla="*/ 0 h 14"/>
                <a:gd name="T6" fmla="*/ 29 w 29"/>
                <a:gd name="T7" fmla="*/ 6 h 14"/>
                <a:gd name="T8" fmla="*/ 2 w 29"/>
                <a:gd name="T9" fmla="*/ 14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2" y="14"/>
                  </a:moveTo>
                  <a:lnTo>
                    <a:pt x="0" y="8"/>
                  </a:lnTo>
                  <a:lnTo>
                    <a:pt x="27" y="0"/>
                  </a:lnTo>
                  <a:lnTo>
                    <a:pt x="29" y="6"/>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06" name="Freeform 252">
              <a:extLst>
                <a:ext uri="{FF2B5EF4-FFF2-40B4-BE49-F238E27FC236}">
                  <a16:creationId xmlns:a16="http://schemas.microsoft.com/office/drawing/2014/main" id="{539241EE-804A-9512-5C61-5319BBE76B00}"/>
                </a:ext>
              </a:extLst>
            </p:cNvPr>
            <p:cNvSpPr>
              <a:spLocks/>
            </p:cNvSpPr>
            <p:nvPr/>
          </p:nvSpPr>
          <p:spPr bwMode="auto">
            <a:xfrm>
              <a:off x="1229" y="1559"/>
              <a:ext cx="29" cy="13"/>
            </a:xfrm>
            <a:custGeom>
              <a:avLst/>
              <a:gdLst>
                <a:gd name="T0" fmla="*/ 2 w 29"/>
                <a:gd name="T1" fmla="*/ 13 h 13"/>
                <a:gd name="T2" fmla="*/ 0 w 29"/>
                <a:gd name="T3" fmla="*/ 7 h 13"/>
                <a:gd name="T4" fmla="*/ 29 w 29"/>
                <a:gd name="T5" fmla="*/ 0 h 13"/>
                <a:gd name="T6" fmla="*/ 29 w 29"/>
                <a:gd name="T7" fmla="*/ 5 h 13"/>
                <a:gd name="T8" fmla="*/ 2 w 29"/>
                <a:gd name="T9" fmla="*/ 13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2" y="13"/>
                  </a:moveTo>
                  <a:lnTo>
                    <a:pt x="0" y="7"/>
                  </a:lnTo>
                  <a:lnTo>
                    <a:pt x="29" y="0"/>
                  </a:lnTo>
                  <a:lnTo>
                    <a:pt x="29" y="5"/>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07" name="Freeform 253">
              <a:extLst>
                <a:ext uri="{FF2B5EF4-FFF2-40B4-BE49-F238E27FC236}">
                  <a16:creationId xmlns:a16="http://schemas.microsoft.com/office/drawing/2014/main" id="{7C5FCD22-893D-0568-45DB-17FDB03CA8E3}"/>
                </a:ext>
              </a:extLst>
            </p:cNvPr>
            <p:cNvSpPr>
              <a:spLocks/>
            </p:cNvSpPr>
            <p:nvPr/>
          </p:nvSpPr>
          <p:spPr bwMode="auto">
            <a:xfrm>
              <a:off x="1187" y="1570"/>
              <a:ext cx="29" cy="14"/>
            </a:xfrm>
            <a:custGeom>
              <a:avLst/>
              <a:gdLst>
                <a:gd name="T0" fmla="*/ 2 w 29"/>
                <a:gd name="T1" fmla="*/ 14 h 14"/>
                <a:gd name="T2" fmla="*/ 0 w 29"/>
                <a:gd name="T3" fmla="*/ 10 h 14"/>
                <a:gd name="T4" fmla="*/ 27 w 29"/>
                <a:gd name="T5" fmla="*/ 0 h 14"/>
                <a:gd name="T6" fmla="*/ 29 w 29"/>
                <a:gd name="T7" fmla="*/ 6 h 14"/>
                <a:gd name="T8" fmla="*/ 2 w 29"/>
                <a:gd name="T9" fmla="*/ 14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2" y="14"/>
                  </a:moveTo>
                  <a:lnTo>
                    <a:pt x="0" y="10"/>
                  </a:lnTo>
                  <a:lnTo>
                    <a:pt x="27" y="0"/>
                  </a:lnTo>
                  <a:lnTo>
                    <a:pt x="29" y="6"/>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08" name="Freeform 254">
              <a:extLst>
                <a:ext uri="{FF2B5EF4-FFF2-40B4-BE49-F238E27FC236}">
                  <a16:creationId xmlns:a16="http://schemas.microsoft.com/office/drawing/2014/main" id="{3FB51870-1D42-7F19-EDAE-9661D5507ECC}"/>
                </a:ext>
              </a:extLst>
            </p:cNvPr>
            <p:cNvSpPr>
              <a:spLocks/>
            </p:cNvSpPr>
            <p:nvPr/>
          </p:nvSpPr>
          <p:spPr bwMode="auto">
            <a:xfrm>
              <a:off x="1143" y="1584"/>
              <a:ext cx="29" cy="13"/>
            </a:xfrm>
            <a:custGeom>
              <a:avLst/>
              <a:gdLst>
                <a:gd name="T0" fmla="*/ 2 w 29"/>
                <a:gd name="T1" fmla="*/ 13 h 13"/>
                <a:gd name="T2" fmla="*/ 0 w 29"/>
                <a:gd name="T3" fmla="*/ 7 h 13"/>
                <a:gd name="T4" fmla="*/ 27 w 29"/>
                <a:gd name="T5" fmla="*/ 0 h 13"/>
                <a:gd name="T6" fmla="*/ 29 w 29"/>
                <a:gd name="T7" fmla="*/ 5 h 13"/>
                <a:gd name="T8" fmla="*/ 2 w 29"/>
                <a:gd name="T9" fmla="*/ 13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2" y="13"/>
                  </a:moveTo>
                  <a:lnTo>
                    <a:pt x="0" y="7"/>
                  </a:lnTo>
                  <a:lnTo>
                    <a:pt x="27" y="0"/>
                  </a:lnTo>
                  <a:lnTo>
                    <a:pt x="29" y="5"/>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09" name="Freeform 255">
              <a:extLst>
                <a:ext uri="{FF2B5EF4-FFF2-40B4-BE49-F238E27FC236}">
                  <a16:creationId xmlns:a16="http://schemas.microsoft.com/office/drawing/2014/main" id="{784608E1-89A9-8134-E272-FD7FCA0BD3AB}"/>
                </a:ext>
              </a:extLst>
            </p:cNvPr>
            <p:cNvSpPr>
              <a:spLocks/>
            </p:cNvSpPr>
            <p:nvPr/>
          </p:nvSpPr>
          <p:spPr bwMode="auto">
            <a:xfrm>
              <a:off x="1099" y="1597"/>
              <a:ext cx="29" cy="14"/>
            </a:xfrm>
            <a:custGeom>
              <a:avLst/>
              <a:gdLst>
                <a:gd name="T0" fmla="*/ 2 w 29"/>
                <a:gd name="T1" fmla="*/ 14 h 14"/>
                <a:gd name="T2" fmla="*/ 0 w 29"/>
                <a:gd name="T3" fmla="*/ 8 h 14"/>
                <a:gd name="T4" fmla="*/ 29 w 29"/>
                <a:gd name="T5" fmla="*/ 0 h 14"/>
                <a:gd name="T6" fmla="*/ 29 w 29"/>
                <a:gd name="T7" fmla="*/ 6 h 14"/>
                <a:gd name="T8" fmla="*/ 2 w 29"/>
                <a:gd name="T9" fmla="*/ 14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2" y="14"/>
                  </a:moveTo>
                  <a:lnTo>
                    <a:pt x="0" y="8"/>
                  </a:lnTo>
                  <a:lnTo>
                    <a:pt x="29" y="0"/>
                  </a:lnTo>
                  <a:lnTo>
                    <a:pt x="29" y="6"/>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10" name="Freeform 256">
              <a:extLst>
                <a:ext uri="{FF2B5EF4-FFF2-40B4-BE49-F238E27FC236}">
                  <a16:creationId xmlns:a16="http://schemas.microsoft.com/office/drawing/2014/main" id="{C0046A14-F922-12F0-77F4-2170D56C5F90}"/>
                </a:ext>
              </a:extLst>
            </p:cNvPr>
            <p:cNvSpPr>
              <a:spLocks/>
            </p:cNvSpPr>
            <p:nvPr/>
          </p:nvSpPr>
          <p:spPr bwMode="auto">
            <a:xfrm>
              <a:off x="1057" y="1609"/>
              <a:ext cx="28" cy="13"/>
            </a:xfrm>
            <a:custGeom>
              <a:avLst/>
              <a:gdLst>
                <a:gd name="T0" fmla="*/ 0 w 28"/>
                <a:gd name="T1" fmla="*/ 13 h 13"/>
                <a:gd name="T2" fmla="*/ 0 w 28"/>
                <a:gd name="T3" fmla="*/ 9 h 13"/>
                <a:gd name="T4" fmla="*/ 26 w 28"/>
                <a:gd name="T5" fmla="*/ 0 h 13"/>
                <a:gd name="T6" fmla="*/ 28 w 28"/>
                <a:gd name="T7" fmla="*/ 5 h 13"/>
                <a:gd name="T8" fmla="*/ 0 w 28"/>
                <a:gd name="T9" fmla="*/ 13 h 13"/>
                <a:gd name="T10" fmla="*/ 0 60000 65536"/>
                <a:gd name="T11" fmla="*/ 0 60000 65536"/>
                <a:gd name="T12" fmla="*/ 0 60000 65536"/>
                <a:gd name="T13" fmla="*/ 0 60000 65536"/>
                <a:gd name="T14" fmla="*/ 0 60000 65536"/>
                <a:gd name="T15" fmla="*/ 0 w 28"/>
                <a:gd name="T16" fmla="*/ 0 h 13"/>
                <a:gd name="T17" fmla="*/ 28 w 28"/>
                <a:gd name="T18" fmla="*/ 13 h 13"/>
              </a:gdLst>
              <a:ahLst/>
              <a:cxnLst>
                <a:cxn ang="T10">
                  <a:pos x="T0" y="T1"/>
                </a:cxn>
                <a:cxn ang="T11">
                  <a:pos x="T2" y="T3"/>
                </a:cxn>
                <a:cxn ang="T12">
                  <a:pos x="T4" y="T5"/>
                </a:cxn>
                <a:cxn ang="T13">
                  <a:pos x="T6" y="T7"/>
                </a:cxn>
                <a:cxn ang="T14">
                  <a:pos x="T8" y="T9"/>
                </a:cxn>
              </a:cxnLst>
              <a:rect l="T15" t="T16" r="T17" b="T18"/>
              <a:pathLst>
                <a:path w="28" h="13">
                  <a:moveTo>
                    <a:pt x="0" y="13"/>
                  </a:moveTo>
                  <a:lnTo>
                    <a:pt x="0" y="9"/>
                  </a:lnTo>
                  <a:lnTo>
                    <a:pt x="26" y="0"/>
                  </a:lnTo>
                  <a:lnTo>
                    <a:pt x="28" y="5"/>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11" name="Freeform 257">
              <a:extLst>
                <a:ext uri="{FF2B5EF4-FFF2-40B4-BE49-F238E27FC236}">
                  <a16:creationId xmlns:a16="http://schemas.microsoft.com/office/drawing/2014/main" id="{AEAB7F58-FBEE-BD3F-6452-BF3B9C412495}"/>
                </a:ext>
              </a:extLst>
            </p:cNvPr>
            <p:cNvSpPr>
              <a:spLocks/>
            </p:cNvSpPr>
            <p:nvPr/>
          </p:nvSpPr>
          <p:spPr bwMode="auto">
            <a:xfrm>
              <a:off x="1012" y="1622"/>
              <a:ext cx="29" cy="14"/>
            </a:xfrm>
            <a:custGeom>
              <a:avLst/>
              <a:gdLst>
                <a:gd name="T0" fmla="*/ 2 w 29"/>
                <a:gd name="T1" fmla="*/ 14 h 14"/>
                <a:gd name="T2" fmla="*/ 0 w 29"/>
                <a:gd name="T3" fmla="*/ 8 h 14"/>
                <a:gd name="T4" fmla="*/ 27 w 29"/>
                <a:gd name="T5" fmla="*/ 0 h 14"/>
                <a:gd name="T6" fmla="*/ 29 w 29"/>
                <a:gd name="T7" fmla="*/ 6 h 14"/>
                <a:gd name="T8" fmla="*/ 2 w 29"/>
                <a:gd name="T9" fmla="*/ 14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2" y="14"/>
                  </a:moveTo>
                  <a:lnTo>
                    <a:pt x="0" y="8"/>
                  </a:lnTo>
                  <a:lnTo>
                    <a:pt x="27" y="0"/>
                  </a:lnTo>
                  <a:lnTo>
                    <a:pt x="29" y="6"/>
                  </a:lnTo>
                  <a:lnTo>
                    <a:pt x="2"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12" name="Freeform 258">
              <a:extLst>
                <a:ext uri="{FF2B5EF4-FFF2-40B4-BE49-F238E27FC236}">
                  <a16:creationId xmlns:a16="http://schemas.microsoft.com/office/drawing/2014/main" id="{7A02D669-1101-72DC-65E7-F27AC756605C}"/>
                </a:ext>
              </a:extLst>
            </p:cNvPr>
            <p:cNvSpPr>
              <a:spLocks/>
            </p:cNvSpPr>
            <p:nvPr/>
          </p:nvSpPr>
          <p:spPr bwMode="auto">
            <a:xfrm>
              <a:off x="968" y="1636"/>
              <a:ext cx="29" cy="13"/>
            </a:xfrm>
            <a:custGeom>
              <a:avLst/>
              <a:gdLst>
                <a:gd name="T0" fmla="*/ 2 w 29"/>
                <a:gd name="T1" fmla="*/ 13 h 13"/>
                <a:gd name="T2" fmla="*/ 0 w 29"/>
                <a:gd name="T3" fmla="*/ 7 h 13"/>
                <a:gd name="T4" fmla="*/ 27 w 29"/>
                <a:gd name="T5" fmla="*/ 0 h 13"/>
                <a:gd name="T6" fmla="*/ 29 w 29"/>
                <a:gd name="T7" fmla="*/ 3 h 13"/>
                <a:gd name="T8" fmla="*/ 2 w 29"/>
                <a:gd name="T9" fmla="*/ 13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2" y="13"/>
                  </a:moveTo>
                  <a:lnTo>
                    <a:pt x="0" y="7"/>
                  </a:lnTo>
                  <a:lnTo>
                    <a:pt x="27" y="0"/>
                  </a:lnTo>
                  <a:lnTo>
                    <a:pt x="29" y="3"/>
                  </a:lnTo>
                  <a:lnTo>
                    <a:pt x="2"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13" name="Freeform 259">
              <a:extLst>
                <a:ext uri="{FF2B5EF4-FFF2-40B4-BE49-F238E27FC236}">
                  <a16:creationId xmlns:a16="http://schemas.microsoft.com/office/drawing/2014/main" id="{995D9D2D-A657-8A94-1CC3-5B806B72950D}"/>
                </a:ext>
              </a:extLst>
            </p:cNvPr>
            <p:cNvSpPr>
              <a:spLocks/>
            </p:cNvSpPr>
            <p:nvPr/>
          </p:nvSpPr>
          <p:spPr bwMode="auto">
            <a:xfrm>
              <a:off x="926" y="1647"/>
              <a:ext cx="29" cy="14"/>
            </a:xfrm>
            <a:custGeom>
              <a:avLst/>
              <a:gdLst>
                <a:gd name="T0" fmla="*/ 0 w 29"/>
                <a:gd name="T1" fmla="*/ 14 h 14"/>
                <a:gd name="T2" fmla="*/ 0 w 29"/>
                <a:gd name="T3" fmla="*/ 8 h 14"/>
                <a:gd name="T4" fmla="*/ 27 w 29"/>
                <a:gd name="T5" fmla="*/ 0 h 14"/>
                <a:gd name="T6" fmla="*/ 29 w 29"/>
                <a:gd name="T7" fmla="*/ 6 h 14"/>
                <a:gd name="T8" fmla="*/ 0 w 29"/>
                <a:gd name="T9" fmla="*/ 14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0" y="14"/>
                  </a:moveTo>
                  <a:lnTo>
                    <a:pt x="0" y="8"/>
                  </a:lnTo>
                  <a:lnTo>
                    <a:pt x="27" y="0"/>
                  </a:lnTo>
                  <a:lnTo>
                    <a:pt x="29" y="6"/>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14" name="Rectangle 260">
              <a:extLst>
                <a:ext uri="{FF2B5EF4-FFF2-40B4-BE49-F238E27FC236}">
                  <a16:creationId xmlns:a16="http://schemas.microsoft.com/office/drawing/2014/main" id="{F68980B5-9FC4-AEDB-638F-F8B68F2FE8A5}"/>
                </a:ext>
              </a:extLst>
            </p:cNvPr>
            <p:cNvSpPr>
              <a:spLocks noChangeArrowheads="1"/>
            </p:cNvSpPr>
            <p:nvPr/>
          </p:nvSpPr>
          <p:spPr bwMode="auto">
            <a:xfrm>
              <a:off x="1210" y="1159"/>
              <a:ext cx="8" cy="41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15" name="Rectangle 261">
              <a:extLst>
                <a:ext uri="{FF2B5EF4-FFF2-40B4-BE49-F238E27FC236}">
                  <a16:creationId xmlns:a16="http://schemas.microsoft.com/office/drawing/2014/main" id="{CE4EB775-E159-9EDB-993E-868BA0AADCC1}"/>
                </a:ext>
              </a:extLst>
            </p:cNvPr>
            <p:cNvSpPr>
              <a:spLocks noChangeArrowheads="1"/>
            </p:cNvSpPr>
            <p:nvPr/>
          </p:nvSpPr>
          <p:spPr bwMode="auto">
            <a:xfrm>
              <a:off x="1210" y="1757"/>
              <a:ext cx="8" cy="40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16" name="Rectangle 262">
              <a:extLst>
                <a:ext uri="{FF2B5EF4-FFF2-40B4-BE49-F238E27FC236}">
                  <a16:creationId xmlns:a16="http://schemas.microsoft.com/office/drawing/2014/main" id="{3465069B-EE0D-05E3-C30C-20778D6CF1D3}"/>
                </a:ext>
              </a:extLst>
            </p:cNvPr>
            <p:cNvSpPr>
              <a:spLocks noChangeArrowheads="1"/>
            </p:cNvSpPr>
            <p:nvPr/>
          </p:nvSpPr>
          <p:spPr bwMode="auto">
            <a:xfrm>
              <a:off x="531" y="1659"/>
              <a:ext cx="94"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17" name="Rectangle 263">
              <a:extLst>
                <a:ext uri="{FF2B5EF4-FFF2-40B4-BE49-F238E27FC236}">
                  <a16:creationId xmlns:a16="http://schemas.microsoft.com/office/drawing/2014/main" id="{2833DA4F-38CB-E3B4-A275-3EE6F63D3FD3}"/>
                </a:ext>
              </a:extLst>
            </p:cNvPr>
            <p:cNvSpPr>
              <a:spLocks noChangeArrowheads="1"/>
            </p:cNvSpPr>
            <p:nvPr/>
          </p:nvSpPr>
          <p:spPr bwMode="auto">
            <a:xfrm>
              <a:off x="652" y="1659"/>
              <a:ext cx="7"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18" name="Rectangle 264">
              <a:extLst>
                <a:ext uri="{FF2B5EF4-FFF2-40B4-BE49-F238E27FC236}">
                  <a16:creationId xmlns:a16="http://schemas.microsoft.com/office/drawing/2014/main" id="{5846C6C2-1C05-405F-825C-B9C04852BA50}"/>
                </a:ext>
              </a:extLst>
            </p:cNvPr>
            <p:cNvSpPr>
              <a:spLocks noChangeArrowheads="1"/>
            </p:cNvSpPr>
            <p:nvPr/>
          </p:nvSpPr>
          <p:spPr bwMode="auto">
            <a:xfrm>
              <a:off x="686" y="1659"/>
              <a:ext cx="96"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19" name="Rectangle 265">
              <a:extLst>
                <a:ext uri="{FF2B5EF4-FFF2-40B4-BE49-F238E27FC236}">
                  <a16:creationId xmlns:a16="http://schemas.microsoft.com/office/drawing/2014/main" id="{42B3E588-C306-8FDA-9835-FC200E45275D}"/>
                </a:ext>
              </a:extLst>
            </p:cNvPr>
            <p:cNvSpPr>
              <a:spLocks noChangeArrowheads="1"/>
            </p:cNvSpPr>
            <p:nvPr/>
          </p:nvSpPr>
          <p:spPr bwMode="auto">
            <a:xfrm>
              <a:off x="809" y="1659"/>
              <a:ext cx="6"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0" name="Rectangle 266">
              <a:extLst>
                <a:ext uri="{FF2B5EF4-FFF2-40B4-BE49-F238E27FC236}">
                  <a16:creationId xmlns:a16="http://schemas.microsoft.com/office/drawing/2014/main" id="{2FE0C4FD-0B22-3CCA-3F5B-0226B591337A}"/>
                </a:ext>
              </a:extLst>
            </p:cNvPr>
            <p:cNvSpPr>
              <a:spLocks noChangeArrowheads="1"/>
            </p:cNvSpPr>
            <p:nvPr/>
          </p:nvSpPr>
          <p:spPr bwMode="auto">
            <a:xfrm>
              <a:off x="843" y="1659"/>
              <a:ext cx="95"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1" name="Rectangle 267">
              <a:extLst>
                <a:ext uri="{FF2B5EF4-FFF2-40B4-BE49-F238E27FC236}">
                  <a16:creationId xmlns:a16="http://schemas.microsoft.com/office/drawing/2014/main" id="{5CC2984D-E7B0-6A6F-390E-D9DC32C1D962}"/>
                </a:ext>
              </a:extLst>
            </p:cNvPr>
            <p:cNvSpPr>
              <a:spLocks noChangeArrowheads="1"/>
            </p:cNvSpPr>
            <p:nvPr/>
          </p:nvSpPr>
          <p:spPr bwMode="auto">
            <a:xfrm>
              <a:off x="964" y="1659"/>
              <a:ext cx="8"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2" name="Rectangle 268">
              <a:extLst>
                <a:ext uri="{FF2B5EF4-FFF2-40B4-BE49-F238E27FC236}">
                  <a16:creationId xmlns:a16="http://schemas.microsoft.com/office/drawing/2014/main" id="{16597832-CF72-AB7B-7AC5-8EF431A3F3CB}"/>
                </a:ext>
              </a:extLst>
            </p:cNvPr>
            <p:cNvSpPr>
              <a:spLocks noChangeArrowheads="1"/>
            </p:cNvSpPr>
            <p:nvPr/>
          </p:nvSpPr>
          <p:spPr bwMode="auto">
            <a:xfrm>
              <a:off x="999" y="1659"/>
              <a:ext cx="96"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3" name="Rectangle 269">
              <a:extLst>
                <a:ext uri="{FF2B5EF4-FFF2-40B4-BE49-F238E27FC236}">
                  <a16:creationId xmlns:a16="http://schemas.microsoft.com/office/drawing/2014/main" id="{816F6C01-7082-FEF9-F52B-046D719C2A67}"/>
                </a:ext>
              </a:extLst>
            </p:cNvPr>
            <p:cNvSpPr>
              <a:spLocks noChangeArrowheads="1"/>
            </p:cNvSpPr>
            <p:nvPr/>
          </p:nvSpPr>
          <p:spPr bwMode="auto">
            <a:xfrm>
              <a:off x="1122" y="1659"/>
              <a:ext cx="6"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4" name="Rectangle 270">
              <a:extLst>
                <a:ext uri="{FF2B5EF4-FFF2-40B4-BE49-F238E27FC236}">
                  <a16:creationId xmlns:a16="http://schemas.microsoft.com/office/drawing/2014/main" id="{24EB511C-C752-D1E6-7F52-BE732C1AF273}"/>
                </a:ext>
              </a:extLst>
            </p:cNvPr>
            <p:cNvSpPr>
              <a:spLocks noChangeArrowheads="1"/>
            </p:cNvSpPr>
            <p:nvPr/>
          </p:nvSpPr>
          <p:spPr bwMode="auto">
            <a:xfrm>
              <a:off x="1156" y="1659"/>
              <a:ext cx="94"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5" name="Rectangle 271">
              <a:extLst>
                <a:ext uri="{FF2B5EF4-FFF2-40B4-BE49-F238E27FC236}">
                  <a16:creationId xmlns:a16="http://schemas.microsoft.com/office/drawing/2014/main" id="{28E988F4-4EBB-5C46-CD99-5314381E78F3}"/>
                </a:ext>
              </a:extLst>
            </p:cNvPr>
            <p:cNvSpPr>
              <a:spLocks noChangeArrowheads="1"/>
            </p:cNvSpPr>
            <p:nvPr/>
          </p:nvSpPr>
          <p:spPr bwMode="auto">
            <a:xfrm>
              <a:off x="1277" y="1659"/>
              <a:ext cx="8"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6" name="Rectangle 272">
              <a:extLst>
                <a:ext uri="{FF2B5EF4-FFF2-40B4-BE49-F238E27FC236}">
                  <a16:creationId xmlns:a16="http://schemas.microsoft.com/office/drawing/2014/main" id="{B5AF6F4E-0504-DB9E-91E0-F4AE585C00E3}"/>
                </a:ext>
              </a:extLst>
            </p:cNvPr>
            <p:cNvSpPr>
              <a:spLocks noChangeArrowheads="1"/>
            </p:cNvSpPr>
            <p:nvPr/>
          </p:nvSpPr>
          <p:spPr bwMode="auto">
            <a:xfrm>
              <a:off x="1312" y="1659"/>
              <a:ext cx="96"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7" name="Rectangle 273">
              <a:extLst>
                <a:ext uri="{FF2B5EF4-FFF2-40B4-BE49-F238E27FC236}">
                  <a16:creationId xmlns:a16="http://schemas.microsoft.com/office/drawing/2014/main" id="{26CE4087-526E-441D-29ED-DF183CB34FA7}"/>
                </a:ext>
              </a:extLst>
            </p:cNvPr>
            <p:cNvSpPr>
              <a:spLocks noChangeArrowheads="1"/>
            </p:cNvSpPr>
            <p:nvPr/>
          </p:nvSpPr>
          <p:spPr bwMode="auto">
            <a:xfrm>
              <a:off x="1435" y="1659"/>
              <a:ext cx="5" cy="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628" name="Freeform 274">
              <a:extLst>
                <a:ext uri="{FF2B5EF4-FFF2-40B4-BE49-F238E27FC236}">
                  <a16:creationId xmlns:a16="http://schemas.microsoft.com/office/drawing/2014/main" id="{0C29735A-B128-7C50-EB20-C33E63998C9B}"/>
                </a:ext>
              </a:extLst>
            </p:cNvPr>
            <p:cNvSpPr>
              <a:spLocks/>
            </p:cNvSpPr>
            <p:nvPr/>
          </p:nvSpPr>
          <p:spPr bwMode="auto">
            <a:xfrm>
              <a:off x="1214" y="1753"/>
              <a:ext cx="215" cy="71"/>
            </a:xfrm>
            <a:custGeom>
              <a:avLst/>
              <a:gdLst>
                <a:gd name="T0" fmla="*/ 0 w 215"/>
                <a:gd name="T1" fmla="*/ 8 h 71"/>
                <a:gd name="T2" fmla="*/ 213 w 215"/>
                <a:gd name="T3" fmla="*/ 71 h 71"/>
                <a:gd name="T4" fmla="*/ 215 w 215"/>
                <a:gd name="T5" fmla="*/ 63 h 71"/>
                <a:gd name="T6" fmla="*/ 2 w 215"/>
                <a:gd name="T7" fmla="*/ 0 h 71"/>
                <a:gd name="T8" fmla="*/ 0 w 215"/>
                <a:gd name="T9" fmla="*/ 8 h 71"/>
                <a:gd name="T10" fmla="*/ 0 60000 65536"/>
                <a:gd name="T11" fmla="*/ 0 60000 65536"/>
                <a:gd name="T12" fmla="*/ 0 60000 65536"/>
                <a:gd name="T13" fmla="*/ 0 60000 65536"/>
                <a:gd name="T14" fmla="*/ 0 60000 65536"/>
                <a:gd name="T15" fmla="*/ 0 w 215"/>
                <a:gd name="T16" fmla="*/ 0 h 71"/>
                <a:gd name="T17" fmla="*/ 215 w 215"/>
                <a:gd name="T18" fmla="*/ 71 h 71"/>
              </a:gdLst>
              <a:ahLst/>
              <a:cxnLst>
                <a:cxn ang="T10">
                  <a:pos x="T0" y="T1"/>
                </a:cxn>
                <a:cxn ang="T11">
                  <a:pos x="T2" y="T3"/>
                </a:cxn>
                <a:cxn ang="T12">
                  <a:pos x="T4" y="T5"/>
                </a:cxn>
                <a:cxn ang="T13">
                  <a:pos x="T6" y="T7"/>
                </a:cxn>
                <a:cxn ang="T14">
                  <a:pos x="T8" y="T9"/>
                </a:cxn>
              </a:cxnLst>
              <a:rect l="T15" t="T16" r="T17" b="T18"/>
              <a:pathLst>
                <a:path w="215" h="71">
                  <a:moveTo>
                    <a:pt x="0" y="8"/>
                  </a:moveTo>
                  <a:lnTo>
                    <a:pt x="213" y="71"/>
                  </a:lnTo>
                  <a:lnTo>
                    <a:pt x="215" y="63"/>
                  </a:lnTo>
                  <a:lnTo>
                    <a:pt x="2" y="0"/>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29" name="Freeform 275">
              <a:extLst>
                <a:ext uri="{FF2B5EF4-FFF2-40B4-BE49-F238E27FC236}">
                  <a16:creationId xmlns:a16="http://schemas.microsoft.com/office/drawing/2014/main" id="{66393621-595F-8B3E-F0B2-4AB0F0952048}"/>
                </a:ext>
              </a:extLst>
            </p:cNvPr>
            <p:cNvSpPr>
              <a:spLocks/>
            </p:cNvSpPr>
            <p:nvPr/>
          </p:nvSpPr>
          <p:spPr bwMode="auto">
            <a:xfrm>
              <a:off x="1400" y="1809"/>
              <a:ext cx="29" cy="13"/>
            </a:xfrm>
            <a:custGeom>
              <a:avLst/>
              <a:gdLst>
                <a:gd name="T0" fmla="*/ 0 w 29"/>
                <a:gd name="T1" fmla="*/ 5 h 13"/>
                <a:gd name="T2" fmla="*/ 2 w 29"/>
                <a:gd name="T3" fmla="*/ 0 h 13"/>
                <a:gd name="T4" fmla="*/ 29 w 29"/>
                <a:gd name="T5" fmla="*/ 9 h 13"/>
                <a:gd name="T6" fmla="*/ 27 w 29"/>
                <a:gd name="T7" fmla="*/ 13 h 13"/>
                <a:gd name="T8" fmla="*/ 0 w 29"/>
                <a:gd name="T9" fmla="*/ 5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0" y="5"/>
                  </a:moveTo>
                  <a:lnTo>
                    <a:pt x="2" y="0"/>
                  </a:lnTo>
                  <a:lnTo>
                    <a:pt x="29" y="9"/>
                  </a:lnTo>
                  <a:lnTo>
                    <a:pt x="27" y="13"/>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0" name="Freeform 276">
              <a:extLst>
                <a:ext uri="{FF2B5EF4-FFF2-40B4-BE49-F238E27FC236}">
                  <a16:creationId xmlns:a16="http://schemas.microsoft.com/office/drawing/2014/main" id="{A3CEEFD4-7B06-2072-1063-01819BE76BE4}"/>
                </a:ext>
              </a:extLst>
            </p:cNvPr>
            <p:cNvSpPr>
              <a:spLocks/>
            </p:cNvSpPr>
            <p:nvPr/>
          </p:nvSpPr>
          <p:spPr bwMode="auto">
            <a:xfrm>
              <a:off x="1356" y="1797"/>
              <a:ext cx="29" cy="14"/>
            </a:xfrm>
            <a:custGeom>
              <a:avLst/>
              <a:gdLst>
                <a:gd name="T0" fmla="*/ 0 w 29"/>
                <a:gd name="T1" fmla="*/ 4 h 14"/>
                <a:gd name="T2" fmla="*/ 2 w 29"/>
                <a:gd name="T3" fmla="*/ 0 h 14"/>
                <a:gd name="T4" fmla="*/ 29 w 29"/>
                <a:gd name="T5" fmla="*/ 8 h 14"/>
                <a:gd name="T6" fmla="*/ 29 w 29"/>
                <a:gd name="T7" fmla="*/ 14 h 14"/>
                <a:gd name="T8" fmla="*/ 0 w 29"/>
                <a:gd name="T9" fmla="*/ 4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0" y="4"/>
                  </a:moveTo>
                  <a:lnTo>
                    <a:pt x="2" y="0"/>
                  </a:lnTo>
                  <a:lnTo>
                    <a:pt x="29" y="8"/>
                  </a:lnTo>
                  <a:lnTo>
                    <a:pt x="29" y="14"/>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1" name="Freeform 277">
              <a:extLst>
                <a:ext uri="{FF2B5EF4-FFF2-40B4-BE49-F238E27FC236}">
                  <a16:creationId xmlns:a16="http://schemas.microsoft.com/office/drawing/2014/main" id="{82B22B3F-782F-96F4-9FAD-3B56D4A046F8}"/>
                </a:ext>
              </a:extLst>
            </p:cNvPr>
            <p:cNvSpPr>
              <a:spLocks/>
            </p:cNvSpPr>
            <p:nvPr/>
          </p:nvSpPr>
          <p:spPr bwMode="auto">
            <a:xfrm>
              <a:off x="1314" y="1784"/>
              <a:ext cx="29" cy="13"/>
            </a:xfrm>
            <a:custGeom>
              <a:avLst/>
              <a:gdLst>
                <a:gd name="T0" fmla="*/ 0 w 29"/>
                <a:gd name="T1" fmla="*/ 5 h 13"/>
                <a:gd name="T2" fmla="*/ 2 w 29"/>
                <a:gd name="T3" fmla="*/ 0 h 13"/>
                <a:gd name="T4" fmla="*/ 29 w 29"/>
                <a:gd name="T5" fmla="*/ 7 h 13"/>
                <a:gd name="T6" fmla="*/ 27 w 29"/>
                <a:gd name="T7" fmla="*/ 13 h 13"/>
                <a:gd name="T8" fmla="*/ 0 w 29"/>
                <a:gd name="T9" fmla="*/ 5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0" y="5"/>
                  </a:moveTo>
                  <a:lnTo>
                    <a:pt x="2" y="0"/>
                  </a:lnTo>
                  <a:lnTo>
                    <a:pt x="29" y="7"/>
                  </a:lnTo>
                  <a:lnTo>
                    <a:pt x="27" y="13"/>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2" name="Freeform 278">
              <a:extLst>
                <a:ext uri="{FF2B5EF4-FFF2-40B4-BE49-F238E27FC236}">
                  <a16:creationId xmlns:a16="http://schemas.microsoft.com/office/drawing/2014/main" id="{26AD68E2-8C12-E3AE-1BD0-78F6AD7A0166}"/>
                </a:ext>
              </a:extLst>
            </p:cNvPr>
            <p:cNvSpPr>
              <a:spLocks/>
            </p:cNvSpPr>
            <p:nvPr/>
          </p:nvSpPr>
          <p:spPr bwMode="auto">
            <a:xfrm>
              <a:off x="1270" y="1770"/>
              <a:ext cx="28" cy="14"/>
            </a:xfrm>
            <a:custGeom>
              <a:avLst/>
              <a:gdLst>
                <a:gd name="T0" fmla="*/ 0 w 28"/>
                <a:gd name="T1" fmla="*/ 6 h 14"/>
                <a:gd name="T2" fmla="*/ 1 w 28"/>
                <a:gd name="T3" fmla="*/ 0 h 14"/>
                <a:gd name="T4" fmla="*/ 28 w 28"/>
                <a:gd name="T5" fmla="*/ 8 h 14"/>
                <a:gd name="T6" fmla="*/ 26 w 28"/>
                <a:gd name="T7" fmla="*/ 14 h 14"/>
                <a:gd name="T8" fmla="*/ 0 w 28"/>
                <a:gd name="T9" fmla="*/ 6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6"/>
                  </a:moveTo>
                  <a:lnTo>
                    <a:pt x="1" y="0"/>
                  </a:lnTo>
                  <a:lnTo>
                    <a:pt x="28" y="8"/>
                  </a:lnTo>
                  <a:lnTo>
                    <a:pt x="26" y="14"/>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3" name="Freeform 279">
              <a:extLst>
                <a:ext uri="{FF2B5EF4-FFF2-40B4-BE49-F238E27FC236}">
                  <a16:creationId xmlns:a16="http://schemas.microsoft.com/office/drawing/2014/main" id="{D8650270-437F-2073-F91B-5C84E0F62541}"/>
                </a:ext>
              </a:extLst>
            </p:cNvPr>
            <p:cNvSpPr>
              <a:spLocks/>
            </p:cNvSpPr>
            <p:nvPr/>
          </p:nvSpPr>
          <p:spPr bwMode="auto">
            <a:xfrm>
              <a:off x="1227" y="1757"/>
              <a:ext cx="29" cy="13"/>
            </a:xfrm>
            <a:custGeom>
              <a:avLst/>
              <a:gdLst>
                <a:gd name="T0" fmla="*/ 0 w 29"/>
                <a:gd name="T1" fmla="*/ 6 h 13"/>
                <a:gd name="T2" fmla="*/ 0 w 29"/>
                <a:gd name="T3" fmla="*/ 0 h 13"/>
                <a:gd name="T4" fmla="*/ 29 w 29"/>
                <a:gd name="T5" fmla="*/ 9 h 13"/>
                <a:gd name="T6" fmla="*/ 27 w 29"/>
                <a:gd name="T7" fmla="*/ 13 h 13"/>
                <a:gd name="T8" fmla="*/ 0 w 29"/>
                <a:gd name="T9" fmla="*/ 6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0" y="6"/>
                  </a:moveTo>
                  <a:lnTo>
                    <a:pt x="0" y="0"/>
                  </a:lnTo>
                  <a:lnTo>
                    <a:pt x="29" y="9"/>
                  </a:lnTo>
                  <a:lnTo>
                    <a:pt x="27" y="13"/>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4" name="Freeform 280">
              <a:extLst>
                <a:ext uri="{FF2B5EF4-FFF2-40B4-BE49-F238E27FC236}">
                  <a16:creationId xmlns:a16="http://schemas.microsoft.com/office/drawing/2014/main" id="{EAD39A2D-6416-EB9C-E40C-56F4AB1D71DB}"/>
                </a:ext>
              </a:extLst>
            </p:cNvPr>
            <p:cNvSpPr>
              <a:spLocks/>
            </p:cNvSpPr>
            <p:nvPr/>
          </p:nvSpPr>
          <p:spPr bwMode="auto">
            <a:xfrm>
              <a:off x="1183" y="1745"/>
              <a:ext cx="29" cy="14"/>
            </a:xfrm>
            <a:custGeom>
              <a:avLst/>
              <a:gdLst>
                <a:gd name="T0" fmla="*/ 0 w 29"/>
                <a:gd name="T1" fmla="*/ 6 h 14"/>
                <a:gd name="T2" fmla="*/ 2 w 29"/>
                <a:gd name="T3" fmla="*/ 0 h 14"/>
                <a:gd name="T4" fmla="*/ 29 w 29"/>
                <a:gd name="T5" fmla="*/ 8 h 14"/>
                <a:gd name="T6" fmla="*/ 27 w 29"/>
                <a:gd name="T7" fmla="*/ 14 h 14"/>
                <a:gd name="T8" fmla="*/ 0 w 29"/>
                <a:gd name="T9" fmla="*/ 6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0" y="6"/>
                  </a:moveTo>
                  <a:lnTo>
                    <a:pt x="2" y="0"/>
                  </a:lnTo>
                  <a:lnTo>
                    <a:pt x="29" y="8"/>
                  </a:lnTo>
                  <a:lnTo>
                    <a:pt x="27" y="14"/>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5" name="Freeform 281">
              <a:extLst>
                <a:ext uri="{FF2B5EF4-FFF2-40B4-BE49-F238E27FC236}">
                  <a16:creationId xmlns:a16="http://schemas.microsoft.com/office/drawing/2014/main" id="{56D7F3E4-AA3B-6D86-19A2-6AC74591CB50}"/>
                </a:ext>
              </a:extLst>
            </p:cNvPr>
            <p:cNvSpPr>
              <a:spLocks/>
            </p:cNvSpPr>
            <p:nvPr/>
          </p:nvSpPr>
          <p:spPr bwMode="auto">
            <a:xfrm>
              <a:off x="1139" y="1732"/>
              <a:ext cx="29" cy="13"/>
            </a:xfrm>
            <a:custGeom>
              <a:avLst/>
              <a:gdLst>
                <a:gd name="T0" fmla="*/ 0 w 29"/>
                <a:gd name="T1" fmla="*/ 6 h 13"/>
                <a:gd name="T2" fmla="*/ 2 w 29"/>
                <a:gd name="T3" fmla="*/ 0 h 13"/>
                <a:gd name="T4" fmla="*/ 29 w 29"/>
                <a:gd name="T5" fmla="*/ 7 h 13"/>
                <a:gd name="T6" fmla="*/ 27 w 29"/>
                <a:gd name="T7" fmla="*/ 13 h 13"/>
                <a:gd name="T8" fmla="*/ 0 w 29"/>
                <a:gd name="T9" fmla="*/ 6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0" y="6"/>
                  </a:moveTo>
                  <a:lnTo>
                    <a:pt x="2" y="0"/>
                  </a:lnTo>
                  <a:lnTo>
                    <a:pt x="29" y="7"/>
                  </a:lnTo>
                  <a:lnTo>
                    <a:pt x="27" y="13"/>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6" name="Freeform 282">
              <a:extLst>
                <a:ext uri="{FF2B5EF4-FFF2-40B4-BE49-F238E27FC236}">
                  <a16:creationId xmlns:a16="http://schemas.microsoft.com/office/drawing/2014/main" id="{618F58CF-86C2-E6E8-8026-77341A99258B}"/>
                </a:ext>
              </a:extLst>
            </p:cNvPr>
            <p:cNvSpPr>
              <a:spLocks/>
            </p:cNvSpPr>
            <p:nvPr/>
          </p:nvSpPr>
          <p:spPr bwMode="auto">
            <a:xfrm>
              <a:off x="1097" y="1718"/>
              <a:ext cx="29" cy="14"/>
            </a:xfrm>
            <a:custGeom>
              <a:avLst/>
              <a:gdLst>
                <a:gd name="T0" fmla="*/ 0 w 29"/>
                <a:gd name="T1" fmla="*/ 6 h 14"/>
                <a:gd name="T2" fmla="*/ 0 w 29"/>
                <a:gd name="T3" fmla="*/ 0 h 14"/>
                <a:gd name="T4" fmla="*/ 29 w 29"/>
                <a:gd name="T5" fmla="*/ 8 h 14"/>
                <a:gd name="T6" fmla="*/ 27 w 29"/>
                <a:gd name="T7" fmla="*/ 14 h 14"/>
                <a:gd name="T8" fmla="*/ 0 w 29"/>
                <a:gd name="T9" fmla="*/ 6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0" y="6"/>
                  </a:moveTo>
                  <a:lnTo>
                    <a:pt x="0" y="0"/>
                  </a:lnTo>
                  <a:lnTo>
                    <a:pt x="29" y="8"/>
                  </a:lnTo>
                  <a:lnTo>
                    <a:pt x="27" y="14"/>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7" name="Freeform 283">
              <a:extLst>
                <a:ext uri="{FF2B5EF4-FFF2-40B4-BE49-F238E27FC236}">
                  <a16:creationId xmlns:a16="http://schemas.microsoft.com/office/drawing/2014/main" id="{7FD5FE7F-8714-9403-6732-E9B06C95D65F}"/>
                </a:ext>
              </a:extLst>
            </p:cNvPr>
            <p:cNvSpPr>
              <a:spLocks/>
            </p:cNvSpPr>
            <p:nvPr/>
          </p:nvSpPr>
          <p:spPr bwMode="auto">
            <a:xfrm>
              <a:off x="1053" y="1707"/>
              <a:ext cx="28" cy="13"/>
            </a:xfrm>
            <a:custGeom>
              <a:avLst/>
              <a:gdLst>
                <a:gd name="T0" fmla="*/ 0 w 28"/>
                <a:gd name="T1" fmla="*/ 4 h 13"/>
                <a:gd name="T2" fmla="*/ 2 w 28"/>
                <a:gd name="T3" fmla="*/ 0 h 13"/>
                <a:gd name="T4" fmla="*/ 28 w 28"/>
                <a:gd name="T5" fmla="*/ 7 h 13"/>
                <a:gd name="T6" fmla="*/ 27 w 28"/>
                <a:gd name="T7" fmla="*/ 13 h 13"/>
                <a:gd name="T8" fmla="*/ 0 w 28"/>
                <a:gd name="T9" fmla="*/ 4 h 13"/>
                <a:gd name="T10" fmla="*/ 0 60000 65536"/>
                <a:gd name="T11" fmla="*/ 0 60000 65536"/>
                <a:gd name="T12" fmla="*/ 0 60000 65536"/>
                <a:gd name="T13" fmla="*/ 0 60000 65536"/>
                <a:gd name="T14" fmla="*/ 0 60000 65536"/>
                <a:gd name="T15" fmla="*/ 0 w 28"/>
                <a:gd name="T16" fmla="*/ 0 h 13"/>
                <a:gd name="T17" fmla="*/ 28 w 28"/>
                <a:gd name="T18" fmla="*/ 13 h 13"/>
              </a:gdLst>
              <a:ahLst/>
              <a:cxnLst>
                <a:cxn ang="T10">
                  <a:pos x="T0" y="T1"/>
                </a:cxn>
                <a:cxn ang="T11">
                  <a:pos x="T2" y="T3"/>
                </a:cxn>
                <a:cxn ang="T12">
                  <a:pos x="T4" y="T5"/>
                </a:cxn>
                <a:cxn ang="T13">
                  <a:pos x="T6" y="T7"/>
                </a:cxn>
                <a:cxn ang="T14">
                  <a:pos x="T8" y="T9"/>
                </a:cxn>
              </a:cxnLst>
              <a:rect l="T15" t="T16" r="T17" b="T18"/>
              <a:pathLst>
                <a:path w="28" h="13">
                  <a:moveTo>
                    <a:pt x="0" y="4"/>
                  </a:moveTo>
                  <a:lnTo>
                    <a:pt x="2" y="0"/>
                  </a:lnTo>
                  <a:lnTo>
                    <a:pt x="28" y="7"/>
                  </a:lnTo>
                  <a:lnTo>
                    <a:pt x="27" y="13"/>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8" name="Freeform 284">
              <a:extLst>
                <a:ext uri="{FF2B5EF4-FFF2-40B4-BE49-F238E27FC236}">
                  <a16:creationId xmlns:a16="http://schemas.microsoft.com/office/drawing/2014/main" id="{973CFF8A-068D-F14E-7207-08A4891C3850}"/>
                </a:ext>
              </a:extLst>
            </p:cNvPr>
            <p:cNvSpPr>
              <a:spLocks/>
            </p:cNvSpPr>
            <p:nvPr/>
          </p:nvSpPr>
          <p:spPr bwMode="auto">
            <a:xfrm>
              <a:off x="1009" y="1693"/>
              <a:ext cx="28" cy="14"/>
            </a:xfrm>
            <a:custGeom>
              <a:avLst/>
              <a:gdLst>
                <a:gd name="T0" fmla="*/ 0 w 28"/>
                <a:gd name="T1" fmla="*/ 6 h 14"/>
                <a:gd name="T2" fmla="*/ 1 w 28"/>
                <a:gd name="T3" fmla="*/ 0 h 14"/>
                <a:gd name="T4" fmla="*/ 28 w 28"/>
                <a:gd name="T5" fmla="*/ 8 h 14"/>
                <a:gd name="T6" fmla="*/ 26 w 28"/>
                <a:gd name="T7" fmla="*/ 14 h 14"/>
                <a:gd name="T8" fmla="*/ 0 w 28"/>
                <a:gd name="T9" fmla="*/ 6 h 14"/>
                <a:gd name="T10" fmla="*/ 0 60000 65536"/>
                <a:gd name="T11" fmla="*/ 0 60000 65536"/>
                <a:gd name="T12" fmla="*/ 0 60000 65536"/>
                <a:gd name="T13" fmla="*/ 0 60000 65536"/>
                <a:gd name="T14" fmla="*/ 0 60000 65536"/>
                <a:gd name="T15" fmla="*/ 0 w 28"/>
                <a:gd name="T16" fmla="*/ 0 h 14"/>
                <a:gd name="T17" fmla="*/ 28 w 28"/>
                <a:gd name="T18" fmla="*/ 14 h 14"/>
              </a:gdLst>
              <a:ahLst/>
              <a:cxnLst>
                <a:cxn ang="T10">
                  <a:pos x="T0" y="T1"/>
                </a:cxn>
                <a:cxn ang="T11">
                  <a:pos x="T2" y="T3"/>
                </a:cxn>
                <a:cxn ang="T12">
                  <a:pos x="T4" y="T5"/>
                </a:cxn>
                <a:cxn ang="T13">
                  <a:pos x="T6" y="T7"/>
                </a:cxn>
                <a:cxn ang="T14">
                  <a:pos x="T8" y="T9"/>
                </a:cxn>
              </a:cxnLst>
              <a:rect l="T15" t="T16" r="T17" b="T18"/>
              <a:pathLst>
                <a:path w="28" h="14">
                  <a:moveTo>
                    <a:pt x="0" y="6"/>
                  </a:moveTo>
                  <a:lnTo>
                    <a:pt x="1" y="0"/>
                  </a:lnTo>
                  <a:lnTo>
                    <a:pt x="28" y="8"/>
                  </a:lnTo>
                  <a:lnTo>
                    <a:pt x="26" y="14"/>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39" name="Freeform 285">
              <a:extLst>
                <a:ext uri="{FF2B5EF4-FFF2-40B4-BE49-F238E27FC236}">
                  <a16:creationId xmlns:a16="http://schemas.microsoft.com/office/drawing/2014/main" id="{4BAEFD8F-7444-ECC7-E6D7-287980A26BD2}"/>
                </a:ext>
              </a:extLst>
            </p:cNvPr>
            <p:cNvSpPr>
              <a:spLocks/>
            </p:cNvSpPr>
            <p:nvPr/>
          </p:nvSpPr>
          <p:spPr bwMode="auto">
            <a:xfrm>
              <a:off x="966" y="1680"/>
              <a:ext cx="29" cy="13"/>
            </a:xfrm>
            <a:custGeom>
              <a:avLst/>
              <a:gdLst>
                <a:gd name="T0" fmla="*/ 0 w 29"/>
                <a:gd name="T1" fmla="*/ 6 h 13"/>
                <a:gd name="T2" fmla="*/ 0 w 29"/>
                <a:gd name="T3" fmla="*/ 0 h 13"/>
                <a:gd name="T4" fmla="*/ 29 w 29"/>
                <a:gd name="T5" fmla="*/ 8 h 13"/>
                <a:gd name="T6" fmla="*/ 27 w 29"/>
                <a:gd name="T7" fmla="*/ 13 h 13"/>
                <a:gd name="T8" fmla="*/ 0 w 29"/>
                <a:gd name="T9" fmla="*/ 6 h 13"/>
                <a:gd name="T10" fmla="*/ 0 60000 65536"/>
                <a:gd name="T11" fmla="*/ 0 60000 65536"/>
                <a:gd name="T12" fmla="*/ 0 60000 65536"/>
                <a:gd name="T13" fmla="*/ 0 60000 65536"/>
                <a:gd name="T14" fmla="*/ 0 60000 65536"/>
                <a:gd name="T15" fmla="*/ 0 w 29"/>
                <a:gd name="T16" fmla="*/ 0 h 13"/>
                <a:gd name="T17" fmla="*/ 29 w 29"/>
                <a:gd name="T18" fmla="*/ 13 h 13"/>
              </a:gdLst>
              <a:ahLst/>
              <a:cxnLst>
                <a:cxn ang="T10">
                  <a:pos x="T0" y="T1"/>
                </a:cxn>
                <a:cxn ang="T11">
                  <a:pos x="T2" y="T3"/>
                </a:cxn>
                <a:cxn ang="T12">
                  <a:pos x="T4" y="T5"/>
                </a:cxn>
                <a:cxn ang="T13">
                  <a:pos x="T6" y="T7"/>
                </a:cxn>
                <a:cxn ang="T14">
                  <a:pos x="T8" y="T9"/>
                </a:cxn>
              </a:cxnLst>
              <a:rect l="T15" t="T16" r="T17" b="T18"/>
              <a:pathLst>
                <a:path w="29" h="13">
                  <a:moveTo>
                    <a:pt x="0" y="6"/>
                  </a:moveTo>
                  <a:lnTo>
                    <a:pt x="0" y="0"/>
                  </a:lnTo>
                  <a:lnTo>
                    <a:pt x="29" y="8"/>
                  </a:lnTo>
                  <a:lnTo>
                    <a:pt x="27" y="13"/>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40" name="Freeform 286">
              <a:extLst>
                <a:ext uri="{FF2B5EF4-FFF2-40B4-BE49-F238E27FC236}">
                  <a16:creationId xmlns:a16="http://schemas.microsoft.com/office/drawing/2014/main" id="{962D3EA6-DCC7-4C3E-077D-6C8096EEEDCF}"/>
                </a:ext>
              </a:extLst>
            </p:cNvPr>
            <p:cNvSpPr>
              <a:spLocks/>
            </p:cNvSpPr>
            <p:nvPr/>
          </p:nvSpPr>
          <p:spPr bwMode="auto">
            <a:xfrm>
              <a:off x="922" y="1666"/>
              <a:ext cx="29" cy="14"/>
            </a:xfrm>
            <a:custGeom>
              <a:avLst/>
              <a:gdLst>
                <a:gd name="T0" fmla="*/ 0 w 29"/>
                <a:gd name="T1" fmla="*/ 6 h 14"/>
                <a:gd name="T2" fmla="*/ 2 w 29"/>
                <a:gd name="T3" fmla="*/ 0 h 14"/>
                <a:gd name="T4" fmla="*/ 29 w 29"/>
                <a:gd name="T5" fmla="*/ 10 h 14"/>
                <a:gd name="T6" fmla="*/ 27 w 29"/>
                <a:gd name="T7" fmla="*/ 14 h 14"/>
                <a:gd name="T8" fmla="*/ 0 w 29"/>
                <a:gd name="T9" fmla="*/ 6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0" y="6"/>
                  </a:moveTo>
                  <a:lnTo>
                    <a:pt x="2" y="0"/>
                  </a:lnTo>
                  <a:lnTo>
                    <a:pt x="29" y="10"/>
                  </a:lnTo>
                  <a:lnTo>
                    <a:pt x="27" y="14"/>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41" name="Line 287">
              <a:extLst>
                <a:ext uri="{FF2B5EF4-FFF2-40B4-BE49-F238E27FC236}">
                  <a16:creationId xmlns:a16="http://schemas.microsoft.com/office/drawing/2014/main" id="{D064801B-CE4A-C473-7C60-8C8C5F3978CA}"/>
                </a:ext>
              </a:extLst>
            </p:cNvPr>
            <p:cNvSpPr>
              <a:spLocks noChangeShapeType="1"/>
            </p:cNvSpPr>
            <p:nvPr/>
          </p:nvSpPr>
          <p:spPr bwMode="auto">
            <a:xfrm flipH="1">
              <a:off x="531" y="1215"/>
              <a:ext cx="677"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42" name="Freeform 288">
              <a:extLst>
                <a:ext uri="{FF2B5EF4-FFF2-40B4-BE49-F238E27FC236}">
                  <a16:creationId xmlns:a16="http://schemas.microsoft.com/office/drawing/2014/main" id="{77A1FF6D-6F69-C504-B0E6-B74C3E3450C1}"/>
                </a:ext>
              </a:extLst>
            </p:cNvPr>
            <p:cNvSpPr>
              <a:spLocks/>
            </p:cNvSpPr>
            <p:nvPr/>
          </p:nvSpPr>
          <p:spPr bwMode="auto">
            <a:xfrm>
              <a:off x="901" y="1142"/>
              <a:ext cx="100" cy="65"/>
            </a:xfrm>
            <a:custGeom>
              <a:avLst/>
              <a:gdLst>
                <a:gd name="T0" fmla="*/ 50 w 100"/>
                <a:gd name="T1" fmla="*/ 65 h 65"/>
                <a:gd name="T2" fmla="*/ 25 w 100"/>
                <a:gd name="T3" fmla="*/ 32 h 65"/>
                <a:gd name="T4" fmla="*/ 0 w 100"/>
                <a:gd name="T5" fmla="*/ 0 h 65"/>
                <a:gd name="T6" fmla="*/ 50 w 100"/>
                <a:gd name="T7" fmla="*/ 0 h 65"/>
                <a:gd name="T8" fmla="*/ 100 w 100"/>
                <a:gd name="T9" fmla="*/ 0 h 65"/>
                <a:gd name="T10" fmla="*/ 75 w 100"/>
                <a:gd name="T11" fmla="*/ 32 h 65"/>
                <a:gd name="T12" fmla="*/ 50 w 100"/>
                <a:gd name="T13" fmla="*/ 65 h 65"/>
                <a:gd name="T14" fmla="*/ 0 60000 65536"/>
                <a:gd name="T15" fmla="*/ 0 60000 65536"/>
                <a:gd name="T16" fmla="*/ 0 60000 65536"/>
                <a:gd name="T17" fmla="*/ 0 60000 65536"/>
                <a:gd name="T18" fmla="*/ 0 60000 65536"/>
                <a:gd name="T19" fmla="*/ 0 60000 65536"/>
                <a:gd name="T20" fmla="*/ 0 60000 65536"/>
                <a:gd name="T21" fmla="*/ 0 w 100"/>
                <a:gd name="T22" fmla="*/ 0 h 65"/>
                <a:gd name="T23" fmla="*/ 100 w 100"/>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65">
                  <a:moveTo>
                    <a:pt x="50" y="65"/>
                  </a:moveTo>
                  <a:lnTo>
                    <a:pt x="25" y="32"/>
                  </a:lnTo>
                  <a:lnTo>
                    <a:pt x="0" y="0"/>
                  </a:lnTo>
                  <a:lnTo>
                    <a:pt x="50" y="0"/>
                  </a:lnTo>
                  <a:lnTo>
                    <a:pt x="100" y="0"/>
                  </a:lnTo>
                  <a:lnTo>
                    <a:pt x="75" y="32"/>
                  </a:lnTo>
                  <a:lnTo>
                    <a:pt x="50" y="65"/>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43" name="Rectangle 289">
              <a:extLst>
                <a:ext uri="{FF2B5EF4-FFF2-40B4-BE49-F238E27FC236}">
                  <a16:creationId xmlns:a16="http://schemas.microsoft.com/office/drawing/2014/main" id="{62B6D412-F64B-C4E0-AF53-0C3C049F34A2}"/>
                </a:ext>
              </a:extLst>
            </p:cNvPr>
            <p:cNvSpPr>
              <a:spLocks noChangeArrowheads="1"/>
            </p:cNvSpPr>
            <p:nvPr/>
          </p:nvSpPr>
          <p:spPr bwMode="auto">
            <a:xfrm>
              <a:off x="621" y="1370"/>
              <a:ext cx="161"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2644" name="Rectangle 290">
              <a:extLst>
                <a:ext uri="{FF2B5EF4-FFF2-40B4-BE49-F238E27FC236}">
                  <a16:creationId xmlns:a16="http://schemas.microsoft.com/office/drawing/2014/main" id="{1FF7E11D-3C0C-EE8F-9FD6-5E38273EEEEA}"/>
                </a:ext>
              </a:extLst>
            </p:cNvPr>
            <p:cNvSpPr>
              <a:spLocks noChangeArrowheads="1"/>
            </p:cNvSpPr>
            <p:nvPr/>
          </p:nvSpPr>
          <p:spPr bwMode="auto">
            <a:xfrm>
              <a:off x="1174" y="1559"/>
              <a:ext cx="169"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Symbol" panose="05050102010706020507" pitchFamily="18" charset="2"/>
                </a:rPr>
                <a:t>b</a:t>
              </a:r>
              <a:endParaRPr lang="en-US" altLang="en-US"/>
            </a:p>
          </p:txBody>
        </p:sp>
        <p:sp>
          <p:nvSpPr>
            <p:cNvPr id="22645" name="Freeform 291">
              <a:extLst>
                <a:ext uri="{FF2B5EF4-FFF2-40B4-BE49-F238E27FC236}">
                  <a16:creationId xmlns:a16="http://schemas.microsoft.com/office/drawing/2014/main" id="{E08B563F-CCF4-AC3F-EEAA-5E55F0C57CE2}"/>
                </a:ext>
              </a:extLst>
            </p:cNvPr>
            <p:cNvSpPr>
              <a:spLocks/>
            </p:cNvSpPr>
            <p:nvPr/>
          </p:nvSpPr>
          <p:spPr bwMode="auto">
            <a:xfrm>
              <a:off x="586" y="1220"/>
              <a:ext cx="16" cy="35"/>
            </a:xfrm>
            <a:custGeom>
              <a:avLst/>
              <a:gdLst>
                <a:gd name="T0" fmla="*/ 8 w 16"/>
                <a:gd name="T1" fmla="*/ 0 h 35"/>
                <a:gd name="T2" fmla="*/ 16 w 16"/>
                <a:gd name="T3" fmla="*/ 35 h 35"/>
                <a:gd name="T4" fmla="*/ 16 w 16"/>
                <a:gd name="T5" fmla="*/ 35 h 35"/>
                <a:gd name="T6" fmla="*/ 16 w 16"/>
                <a:gd name="T7" fmla="*/ 33 h 35"/>
                <a:gd name="T8" fmla="*/ 14 w 16"/>
                <a:gd name="T9" fmla="*/ 33 h 35"/>
                <a:gd name="T10" fmla="*/ 14 w 16"/>
                <a:gd name="T11" fmla="*/ 33 h 35"/>
                <a:gd name="T12" fmla="*/ 12 w 16"/>
                <a:gd name="T13" fmla="*/ 31 h 35"/>
                <a:gd name="T14" fmla="*/ 12 w 16"/>
                <a:gd name="T15" fmla="*/ 31 h 35"/>
                <a:gd name="T16" fmla="*/ 10 w 16"/>
                <a:gd name="T17" fmla="*/ 31 h 35"/>
                <a:gd name="T18" fmla="*/ 10 w 16"/>
                <a:gd name="T19" fmla="*/ 31 h 35"/>
                <a:gd name="T20" fmla="*/ 10 w 16"/>
                <a:gd name="T21" fmla="*/ 31 h 35"/>
                <a:gd name="T22" fmla="*/ 10 w 16"/>
                <a:gd name="T23" fmla="*/ 31 h 35"/>
                <a:gd name="T24" fmla="*/ 8 w 16"/>
                <a:gd name="T25" fmla="*/ 31 h 35"/>
                <a:gd name="T26" fmla="*/ 8 w 16"/>
                <a:gd name="T27" fmla="*/ 31 h 35"/>
                <a:gd name="T28" fmla="*/ 8 w 16"/>
                <a:gd name="T29" fmla="*/ 31 h 35"/>
                <a:gd name="T30" fmla="*/ 8 w 16"/>
                <a:gd name="T31" fmla="*/ 31 h 35"/>
                <a:gd name="T32" fmla="*/ 6 w 16"/>
                <a:gd name="T33" fmla="*/ 31 h 35"/>
                <a:gd name="T34" fmla="*/ 6 w 16"/>
                <a:gd name="T35" fmla="*/ 31 h 35"/>
                <a:gd name="T36" fmla="*/ 4 w 16"/>
                <a:gd name="T37" fmla="*/ 31 h 35"/>
                <a:gd name="T38" fmla="*/ 4 w 16"/>
                <a:gd name="T39" fmla="*/ 33 h 35"/>
                <a:gd name="T40" fmla="*/ 2 w 16"/>
                <a:gd name="T41" fmla="*/ 33 h 35"/>
                <a:gd name="T42" fmla="*/ 2 w 16"/>
                <a:gd name="T43" fmla="*/ 33 h 35"/>
                <a:gd name="T44" fmla="*/ 0 w 16"/>
                <a:gd name="T45" fmla="*/ 35 h 35"/>
                <a:gd name="T46" fmla="*/ 8 w 16"/>
                <a:gd name="T47" fmla="*/ 0 h 35"/>
                <a:gd name="T48" fmla="*/ 8 w 16"/>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5"/>
                <a:gd name="T77" fmla="*/ 16 w 16"/>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5">
                  <a:moveTo>
                    <a:pt x="8" y="0"/>
                  </a:moveTo>
                  <a:lnTo>
                    <a:pt x="16" y="35"/>
                  </a:lnTo>
                  <a:lnTo>
                    <a:pt x="16" y="33"/>
                  </a:lnTo>
                  <a:lnTo>
                    <a:pt x="14" y="33"/>
                  </a:lnTo>
                  <a:lnTo>
                    <a:pt x="12" y="31"/>
                  </a:lnTo>
                  <a:lnTo>
                    <a:pt x="10" y="31"/>
                  </a:lnTo>
                  <a:lnTo>
                    <a:pt x="8" y="31"/>
                  </a:lnTo>
                  <a:lnTo>
                    <a:pt x="6" y="31"/>
                  </a:lnTo>
                  <a:lnTo>
                    <a:pt x="4" y="31"/>
                  </a:lnTo>
                  <a:lnTo>
                    <a:pt x="4" y="33"/>
                  </a:lnTo>
                  <a:lnTo>
                    <a:pt x="2" y="33"/>
                  </a:lnTo>
                  <a:lnTo>
                    <a:pt x="0" y="35"/>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46" name="Freeform 292">
              <a:extLst>
                <a:ext uri="{FF2B5EF4-FFF2-40B4-BE49-F238E27FC236}">
                  <a16:creationId xmlns:a16="http://schemas.microsoft.com/office/drawing/2014/main" id="{87EF1A94-3271-6722-D976-46E4BAE84A6C}"/>
                </a:ext>
              </a:extLst>
            </p:cNvPr>
            <p:cNvSpPr>
              <a:spLocks/>
            </p:cNvSpPr>
            <p:nvPr/>
          </p:nvSpPr>
          <p:spPr bwMode="auto">
            <a:xfrm>
              <a:off x="592" y="1247"/>
              <a:ext cx="6" cy="385"/>
            </a:xfrm>
            <a:custGeom>
              <a:avLst/>
              <a:gdLst>
                <a:gd name="T0" fmla="*/ 6 w 6"/>
                <a:gd name="T1" fmla="*/ 385 h 385"/>
                <a:gd name="T2" fmla="*/ 4 w 6"/>
                <a:gd name="T3" fmla="*/ 0 h 385"/>
                <a:gd name="T4" fmla="*/ 0 w 6"/>
                <a:gd name="T5" fmla="*/ 0 h 385"/>
                <a:gd name="T6" fmla="*/ 2 w 6"/>
                <a:gd name="T7" fmla="*/ 385 h 385"/>
                <a:gd name="T8" fmla="*/ 6 w 6"/>
                <a:gd name="T9" fmla="*/ 385 h 385"/>
                <a:gd name="T10" fmla="*/ 0 60000 65536"/>
                <a:gd name="T11" fmla="*/ 0 60000 65536"/>
                <a:gd name="T12" fmla="*/ 0 60000 65536"/>
                <a:gd name="T13" fmla="*/ 0 60000 65536"/>
                <a:gd name="T14" fmla="*/ 0 60000 65536"/>
                <a:gd name="T15" fmla="*/ 0 w 6"/>
                <a:gd name="T16" fmla="*/ 0 h 385"/>
                <a:gd name="T17" fmla="*/ 6 w 6"/>
                <a:gd name="T18" fmla="*/ 385 h 385"/>
              </a:gdLst>
              <a:ahLst/>
              <a:cxnLst>
                <a:cxn ang="T10">
                  <a:pos x="T0" y="T1"/>
                </a:cxn>
                <a:cxn ang="T11">
                  <a:pos x="T2" y="T3"/>
                </a:cxn>
                <a:cxn ang="T12">
                  <a:pos x="T4" y="T5"/>
                </a:cxn>
                <a:cxn ang="T13">
                  <a:pos x="T6" y="T7"/>
                </a:cxn>
                <a:cxn ang="T14">
                  <a:pos x="T8" y="T9"/>
                </a:cxn>
              </a:cxnLst>
              <a:rect l="T15" t="T16" r="T17" b="T18"/>
              <a:pathLst>
                <a:path w="6" h="385">
                  <a:moveTo>
                    <a:pt x="6" y="385"/>
                  </a:moveTo>
                  <a:lnTo>
                    <a:pt x="4" y="0"/>
                  </a:lnTo>
                  <a:lnTo>
                    <a:pt x="0" y="0"/>
                  </a:lnTo>
                  <a:lnTo>
                    <a:pt x="2" y="385"/>
                  </a:lnTo>
                  <a:lnTo>
                    <a:pt x="6" y="3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47" name="Freeform 293">
              <a:extLst>
                <a:ext uri="{FF2B5EF4-FFF2-40B4-BE49-F238E27FC236}">
                  <a16:creationId xmlns:a16="http://schemas.microsoft.com/office/drawing/2014/main" id="{ECFF611A-A565-C3DA-5172-35DB19AE6495}"/>
                </a:ext>
              </a:extLst>
            </p:cNvPr>
            <p:cNvSpPr>
              <a:spLocks/>
            </p:cNvSpPr>
            <p:nvPr/>
          </p:nvSpPr>
          <p:spPr bwMode="auto">
            <a:xfrm>
              <a:off x="588" y="1626"/>
              <a:ext cx="16" cy="33"/>
            </a:xfrm>
            <a:custGeom>
              <a:avLst/>
              <a:gdLst>
                <a:gd name="T0" fmla="*/ 8 w 16"/>
                <a:gd name="T1" fmla="*/ 33 h 33"/>
                <a:gd name="T2" fmla="*/ 16 w 16"/>
                <a:gd name="T3" fmla="*/ 0 h 33"/>
                <a:gd name="T4" fmla="*/ 16 w 16"/>
                <a:gd name="T5" fmla="*/ 0 h 33"/>
                <a:gd name="T6" fmla="*/ 16 w 16"/>
                <a:gd name="T7" fmla="*/ 0 h 33"/>
                <a:gd name="T8" fmla="*/ 14 w 16"/>
                <a:gd name="T9" fmla="*/ 2 h 33"/>
                <a:gd name="T10" fmla="*/ 14 w 16"/>
                <a:gd name="T11" fmla="*/ 2 h 33"/>
                <a:gd name="T12" fmla="*/ 12 w 16"/>
                <a:gd name="T13" fmla="*/ 2 h 33"/>
                <a:gd name="T14" fmla="*/ 12 w 16"/>
                <a:gd name="T15" fmla="*/ 2 h 33"/>
                <a:gd name="T16" fmla="*/ 10 w 16"/>
                <a:gd name="T17" fmla="*/ 2 h 33"/>
                <a:gd name="T18" fmla="*/ 10 w 16"/>
                <a:gd name="T19" fmla="*/ 4 h 33"/>
                <a:gd name="T20" fmla="*/ 10 w 16"/>
                <a:gd name="T21" fmla="*/ 4 h 33"/>
                <a:gd name="T22" fmla="*/ 8 w 16"/>
                <a:gd name="T23" fmla="*/ 4 h 33"/>
                <a:gd name="T24" fmla="*/ 8 w 16"/>
                <a:gd name="T25" fmla="*/ 4 h 33"/>
                <a:gd name="T26" fmla="*/ 8 w 16"/>
                <a:gd name="T27" fmla="*/ 4 h 33"/>
                <a:gd name="T28" fmla="*/ 8 w 16"/>
                <a:gd name="T29" fmla="*/ 4 h 33"/>
                <a:gd name="T30" fmla="*/ 8 w 16"/>
                <a:gd name="T31" fmla="*/ 4 h 33"/>
                <a:gd name="T32" fmla="*/ 6 w 16"/>
                <a:gd name="T33" fmla="*/ 2 h 33"/>
                <a:gd name="T34" fmla="*/ 6 w 16"/>
                <a:gd name="T35" fmla="*/ 2 h 33"/>
                <a:gd name="T36" fmla="*/ 4 w 16"/>
                <a:gd name="T37" fmla="*/ 2 h 33"/>
                <a:gd name="T38" fmla="*/ 4 w 16"/>
                <a:gd name="T39" fmla="*/ 2 h 33"/>
                <a:gd name="T40" fmla="*/ 2 w 16"/>
                <a:gd name="T41" fmla="*/ 2 h 33"/>
                <a:gd name="T42" fmla="*/ 2 w 16"/>
                <a:gd name="T43" fmla="*/ 0 h 33"/>
                <a:gd name="T44" fmla="*/ 0 w 16"/>
                <a:gd name="T45" fmla="*/ 0 h 33"/>
                <a:gd name="T46" fmla="*/ 8 w 16"/>
                <a:gd name="T47" fmla="*/ 33 h 33"/>
                <a:gd name="T48" fmla="*/ 8 w 16"/>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3"/>
                <a:gd name="T77" fmla="*/ 16 w 1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3">
                  <a:moveTo>
                    <a:pt x="8" y="33"/>
                  </a:moveTo>
                  <a:lnTo>
                    <a:pt x="16" y="0"/>
                  </a:lnTo>
                  <a:lnTo>
                    <a:pt x="14" y="2"/>
                  </a:lnTo>
                  <a:lnTo>
                    <a:pt x="12" y="2"/>
                  </a:lnTo>
                  <a:lnTo>
                    <a:pt x="10" y="2"/>
                  </a:lnTo>
                  <a:lnTo>
                    <a:pt x="10" y="4"/>
                  </a:lnTo>
                  <a:lnTo>
                    <a:pt x="8" y="4"/>
                  </a:lnTo>
                  <a:lnTo>
                    <a:pt x="6" y="2"/>
                  </a:lnTo>
                  <a:lnTo>
                    <a:pt x="4" y="2"/>
                  </a:lnTo>
                  <a:lnTo>
                    <a:pt x="2" y="2"/>
                  </a:lnTo>
                  <a:lnTo>
                    <a:pt x="2" y="0"/>
                  </a:lnTo>
                  <a:lnTo>
                    <a:pt x="0" y="0"/>
                  </a:lnTo>
                  <a:lnTo>
                    <a:pt x="8"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48" name="Freeform 294">
              <a:extLst>
                <a:ext uri="{FF2B5EF4-FFF2-40B4-BE49-F238E27FC236}">
                  <a16:creationId xmlns:a16="http://schemas.microsoft.com/office/drawing/2014/main" id="{BDFFAAEC-C66A-938A-1A89-23C23CE28243}"/>
                </a:ext>
              </a:extLst>
            </p:cNvPr>
            <p:cNvSpPr>
              <a:spLocks/>
            </p:cNvSpPr>
            <p:nvPr/>
          </p:nvSpPr>
          <p:spPr bwMode="auto">
            <a:xfrm>
              <a:off x="980" y="1563"/>
              <a:ext cx="38" cy="30"/>
            </a:xfrm>
            <a:custGeom>
              <a:avLst/>
              <a:gdLst>
                <a:gd name="T0" fmla="*/ 38 w 38"/>
                <a:gd name="T1" fmla="*/ 30 h 30"/>
                <a:gd name="T2" fmla="*/ 0 w 38"/>
                <a:gd name="T3" fmla="*/ 17 h 30"/>
                <a:gd name="T4" fmla="*/ 0 w 38"/>
                <a:gd name="T5" fmla="*/ 17 h 30"/>
                <a:gd name="T6" fmla="*/ 2 w 38"/>
                <a:gd name="T7" fmla="*/ 17 h 30"/>
                <a:gd name="T8" fmla="*/ 4 w 38"/>
                <a:gd name="T9" fmla="*/ 17 h 30"/>
                <a:gd name="T10" fmla="*/ 4 w 38"/>
                <a:gd name="T11" fmla="*/ 17 h 30"/>
                <a:gd name="T12" fmla="*/ 6 w 38"/>
                <a:gd name="T13" fmla="*/ 15 h 30"/>
                <a:gd name="T14" fmla="*/ 6 w 38"/>
                <a:gd name="T15" fmla="*/ 15 h 30"/>
                <a:gd name="T16" fmla="*/ 6 w 38"/>
                <a:gd name="T17" fmla="*/ 15 h 30"/>
                <a:gd name="T18" fmla="*/ 7 w 38"/>
                <a:gd name="T19" fmla="*/ 15 h 30"/>
                <a:gd name="T20" fmla="*/ 7 w 38"/>
                <a:gd name="T21" fmla="*/ 13 h 30"/>
                <a:gd name="T22" fmla="*/ 7 w 38"/>
                <a:gd name="T23" fmla="*/ 13 h 30"/>
                <a:gd name="T24" fmla="*/ 7 w 38"/>
                <a:gd name="T25" fmla="*/ 13 h 30"/>
                <a:gd name="T26" fmla="*/ 9 w 38"/>
                <a:gd name="T27" fmla="*/ 13 h 30"/>
                <a:gd name="T28" fmla="*/ 9 w 38"/>
                <a:gd name="T29" fmla="*/ 11 h 30"/>
                <a:gd name="T30" fmla="*/ 9 w 38"/>
                <a:gd name="T31" fmla="*/ 11 h 30"/>
                <a:gd name="T32" fmla="*/ 9 w 38"/>
                <a:gd name="T33" fmla="*/ 11 h 30"/>
                <a:gd name="T34" fmla="*/ 11 w 38"/>
                <a:gd name="T35" fmla="*/ 11 h 30"/>
                <a:gd name="T36" fmla="*/ 11 w 38"/>
                <a:gd name="T37" fmla="*/ 9 h 30"/>
                <a:gd name="T38" fmla="*/ 11 w 38"/>
                <a:gd name="T39" fmla="*/ 9 h 30"/>
                <a:gd name="T40" fmla="*/ 11 w 38"/>
                <a:gd name="T41" fmla="*/ 9 h 30"/>
                <a:gd name="T42" fmla="*/ 11 w 38"/>
                <a:gd name="T43" fmla="*/ 7 h 30"/>
                <a:gd name="T44" fmla="*/ 11 w 38"/>
                <a:gd name="T45" fmla="*/ 7 h 30"/>
                <a:gd name="T46" fmla="*/ 11 w 38"/>
                <a:gd name="T47" fmla="*/ 7 h 30"/>
                <a:gd name="T48" fmla="*/ 11 w 38"/>
                <a:gd name="T49" fmla="*/ 5 h 30"/>
                <a:gd name="T50" fmla="*/ 13 w 38"/>
                <a:gd name="T51" fmla="*/ 5 h 30"/>
                <a:gd name="T52" fmla="*/ 13 w 38"/>
                <a:gd name="T53" fmla="*/ 3 h 30"/>
                <a:gd name="T54" fmla="*/ 13 w 38"/>
                <a:gd name="T55" fmla="*/ 3 h 30"/>
                <a:gd name="T56" fmla="*/ 13 w 38"/>
                <a:gd name="T57" fmla="*/ 3 h 30"/>
                <a:gd name="T58" fmla="*/ 13 w 38"/>
                <a:gd name="T59" fmla="*/ 1 h 30"/>
                <a:gd name="T60" fmla="*/ 13 w 38"/>
                <a:gd name="T61" fmla="*/ 0 h 30"/>
                <a:gd name="T62" fmla="*/ 38 w 38"/>
                <a:gd name="T63" fmla="*/ 30 h 30"/>
                <a:gd name="T64" fmla="*/ 38 w 38"/>
                <a:gd name="T65" fmla="*/ 3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0"/>
                <a:gd name="T101" fmla="*/ 38 w 3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0">
                  <a:moveTo>
                    <a:pt x="38" y="30"/>
                  </a:moveTo>
                  <a:lnTo>
                    <a:pt x="0" y="17"/>
                  </a:lnTo>
                  <a:lnTo>
                    <a:pt x="2" y="17"/>
                  </a:lnTo>
                  <a:lnTo>
                    <a:pt x="4" y="17"/>
                  </a:lnTo>
                  <a:lnTo>
                    <a:pt x="6" y="15"/>
                  </a:lnTo>
                  <a:lnTo>
                    <a:pt x="7" y="15"/>
                  </a:lnTo>
                  <a:lnTo>
                    <a:pt x="7" y="13"/>
                  </a:lnTo>
                  <a:lnTo>
                    <a:pt x="9" y="13"/>
                  </a:lnTo>
                  <a:lnTo>
                    <a:pt x="9" y="11"/>
                  </a:lnTo>
                  <a:lnTo>
                    <a:pt x="11" y="11"/>
                  </a:lnTo>
                  <a:lnTo>
                    <a:pt x="11" y="9"/>
                  </a:lnTo>
                  <a:lnTo>
                    <a:pt x="11" y="7"/>
                  </a:lnTo>
                  <a:lnTo>
                    <a:pt x="11" y="5"/>
                  </a:lnTo>
                  <a:lnTo>
                    <a:pt x="13" y="5"/>
                  </a:lnTo>
                  <a:lnTo>
                    <a:pt x="13" y="3"/>
                  </a:lnTo>
                  <a:lnTo>
                    <a:pt x="13" y="1"/>
                  </a:lnTo>
                  <a:lnTo>
                    <a:pt x="13" y="0"/>
                  </a:lnTo>
                  <a:lnTo>
                    <a:pt x="38"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49" name="Freeform 295">
              <a:extLst>
                <a:ext uri="{FF2B5EF4-FFF2-40B4-BE49-F238E27FC236}">
                  <a16:creationId xmlns:a16="http://schemas.microsoft.com/office/drawing/2014/main" id="{883DCF55-7E69-3FD6-6092-52BF9E794524}"/>
                </a:ext>
              </a:extLst>
            </p:cNvPr>
            <p:cNvSpPr>
              <a:spLocks/>
            </p:cNvSpPr>
            <p:nvPr/>
          </p:nvSpPr>
          <p:spPr bwMode="auto">
            <a:xfrm>
              <a:off x="843" y="1365"/>
              <a:ext cx="154" cy="215"/>
            </a:xfrm>
            <a:custGeom>
              <a:avLst/>
              <a:gdLst>
                <a:gd name="T0" fmla="*/ 0 w 154"/>
                <a:gd name="T1" fmla="*/ 0 h 215"/>
                <a:gd name="T2" fmla="*/ 2 w 154"/>
                <a:gd name="T3" fmla="*/ 28 h 215"/>
                <a:gd name="T4" fmla="*/ 8 w 154"/>
                <a:gd name="T5" fmla="*/ 55 h 215"/>
                <a:gd name="T6" fmla="*/ 12 w 154"/>
                <a:gd name="T7" fmla="*/ 69 h 215"/>
                <a:gd name="T8" fmla="*/ 16 w 154"/>
                <a:gd name="T9" fmla="*/ 82 h 215"/>
                <a:gd name="T10" fmla="*/ 23 w 154"/>
                <a:gd name="T11" fmla="*/ 96 h 215"/>
                <a:gd name="T12" fmla="*/ 31 w 154"/>
                <a:gd name="T13" fmla="*/ 107 h 215"/>
                <a:gd name="T14" fmla="*/ 39 w 154"/>
                <a:gd name="T15" fmla="*/ 121 h 215"/>
                <a:gd name="T16" fmla="*/ 50 w 154"/>
                <a:gd name="T17" fmla="*/ 132 h 215"/>
                <a:gd name="T18" fmla="*/ 62 w 154"/>
                <a:gd name="T19" fmla="*/ 146 h 215"/>
                <a:gd name="T20" fmla="*/ 75 w 154"/>
                <a:gd name="T21" fmla="*/ 159 h 215"/>
                <a:gd name="T22" fmla="*/ 108 w 154"/>
                <a:gd name="T23" fmla="*/ 186 h 215"/>
                <a:gd name="T24" fmla="*/ 150 w 154"/>
                <a:gd name="T25" fmla="*/ 215 h 215"/>
                <a:gd name="T26" fmla="*/ 154 w 154"/>
                <a:gd name="T27" fmla="*/ 209 h 215"/>
                <a:gd name="T28" fmla="*/ 112 w 154"/>
                <a:gd name="T29" fmla="*/ 180 h 215"/>
                <a:gd name="T30" fmla="*/ 79 w 154"/>
                <a:gd name="T31" fmla="*/ 153 h 215"/>
                <a:gd name="T32" fmla="*/ 66 w 154"/>
                <a:gd name="T33" fmla="*/ 142 h 215"/>
                <a:gd name="T34" fmla="*/ 54 w 154"/>
                <a:gd name="T35" fmla="*/ 128 h 215"/>
                <a:gd name="T36" fmla="*/ 45 w 154"/>
                <a:gd name="T37" fmla="*/ 117 h 215"/>
                <a:gd name="T38" fmla="*/ 35 w 154"/>
                <a:gd name="T39" fmla="*/ 103 h 215"/>
                <a:gd name="T40" fmla="*/ 27 w 154"/>
                <a:gd name="T41" fmla="*/ 92 h 215"/>
                <a:gd name="T42" fmla="*/ 22 w 154"/>
                <a:gd name="T43" fmla="*/ 80 h 215"/>
                <a:gd name="T44" fmla="*/ 18 w 154"/>
                <a:gd name="T45" fmla="*/ 67 h 215"/>
                <a:gd name="T46" fmla="*/ 14 w 154"/>
                <a:gd name="T47" fmla="*/ 55 h 215"/>
                <a:gd name="T48" fmla="*/ 8 w 154"/>
                <a:gd name="T49" fmla="*/ 28 h 215"/>
                <a:gd name="T50" fmla="*/ 6 w 154"/>
                <a:gd name="T51" fmla="*/ 0 h 215"/>
                <a:gd name="T52" fmla="*/ 0 w 154"/>
                <a:gd name="T53" fmla="*/ 0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4"/>
                <a:gd name="T82" fmla="*/ 0 h 215"/>
                <a:gd name="T83" fmla="*/ 154 w 154"/>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4" h="215">
                  <a:moveTo>
                    <a:pt x="0" y="0"/>
                  </a:moveTo>
                  <a:lnTo>
                    <a:pt x="2" y="28"/>
                  </a:lnTo>
                  <a:lnTo>
                    <a:pt x="8" y="55"/>
                  </a:lnTo>
                  <a:lnTo>
                    <a:pt x="12" y="69"/>
                  </a:lnTo>
                  <a:lnTo>
                    <a:pt x="16" y="82"/>
                  </a:lnTo>
                  <a:lnTo>
                    <a:pt x="23" y="96"/>
                  </a:lnTo>
                  <a:lnTo>
                    <a:pt x="31" y="107"/>
                  </a:lnTo>
                  <a:lnTo>
                    <a:pt x="39" y="121"/>
                  </a:lnTo>
                  <a:lnTo>
                    <a:pt x="50" y="132"/>
                  </a:lnTo>
                  <a:lnTo>
                    <a:pt x="62" y="146"/>
                  </a:lnTo>
                  <a:lnTo>
                    <a:pt x="75" y="159"/>
                  </a:lnTo>
                  <a:lnTo>
                    <a:pt x="108" y="186"/>
                  </a:lnTo>
                  <a:lnTo>
                    <a:pt x="150" y="215"/>
                  </a:lnTo>
                  <a:lnTo>
                    <a:pt x="154" y="209"/>
                  </a:lnTo>
                  <a:lnTo>
                    <a:pt x="112" y="180"/>
                  </a:lnTo>
                  <a:lnTo>
                    <a:pt x="79" y="153"/>
                  </a:lnTo>
                  <a:lnTo>
                    <a:pt x="66" y="142"/>
                  </a:lnTo>
                  <a:lnTo>
                    <a:pt x="54" y="128"/>
                  </a:lnTo>
                  <a:lnTo>
                    <a:pt x="45" y="117"/>
                  </a:lnTo>
                  <a:lnTo>
                    <a:pt x="35" y="103"/>
                  </a:lnTo>
                  <a:lnTo>
                    <a:pt x="27" y="92"/>
                  </a:lnTo>
                  <a:lnTo>
                    <a:pt x="22" y="80"/>
                  </a:lnTo>
                  <a:lnTo>
                    <a:pt x="18" y="67"/>
                  </a:lnTo>
                  <a:lnTo>
                    <a:pt x="14" y="55"/>
                  </a:lnTo>
                  <a:lnTo>
                    <a:pt x="8" y="28"/>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0" name="Freeform 296">
              <a:extLst>
                <a:ext uri="{FF2B5EF4-FFF2-40B4-BE49-F238E27FC236}">
                  <a16:creationId xmlns:a16="http://schemas.microsoft.com/office/drawing/2014/main" id="{447B7D4C-2552-9288-F934-588C6ED871DD}"/>
                </a:ext>
              </a:extLst>
            </p:cNvPr>
            <p:cNvSpPr>
              <a:spLocks/>
            </p:cNvSpPr>
            <p:nvPr/>
          </p:nvSpPr>
          <p:spPr bwMode="auto">
            <a:xfrm>
              <a:off x="995" y="1734"/>
              <a:ext cx="37" cy="30"/>
            </a:xfrm>
            <a:custGeom>
              <a:avLst/>
              <a:gdLst>
                <a:gd name="T0" fmla="*/ 37 w 37"/>
                <a:gd name="T1" fmla="*/ 0 h 30"/>
                <a:gd name="T2" fmla="*/ 12 w 37"/>
                <a:gd name="T3" fmla="*/ 30 h 30"/>
                <a:gd name="T4" fmla="*/ 12 w 37"/>
                <a:gd name="T5" fmla="*/ 30 h 30"/>
                <a:gd name="T6" fmla="*/ 12 w 37"/>
                <a:gd name="T7" fmla="*/ 29 h 30"/>
                <a:gd name="T8" fmla="*/ 12 w 37"/>
                <a:gd name="T9" fmla="*/ 27 h 30"/>
                <a:gd name="T10" fmla="*/ 12 w 37"/>
                <a:gd name="T11" fmla="*/ 27 h 30"/>
                <a:gd name="T12" fmla="*/ 12 w 37"/>
                <a:gd name="T13" fmla="*/ 25 h 30"/>
                <a:gd name="T14" fmla="*/ 12 w 37"/>
                <a:gd name="T15" fmla="*/ 25 h 30"/>
                <a:gd name="T16" fmla="*/ 12 w 37"/>
                <a:gd name="T17" fmla="*/ 25 h 30"/>
                <a:gd name="T18" fmla="*/ 12 w 37"/>
                <a:gd name="T19" fmla="*/ 23 h 30"/>
                <a:gd name="T20" fmla="*/ 10 w 37"/>
                <a:gd name="T21" fmla="*/ 23 h 30"/>
                <a:gd name="T22" fmla="*/ 10 w 37"/>
                <a:gd name="T23" fmla="*/ 23 h 30"/>
                <a:gd name="T24" fmla="*/ 10 w 37"/>
                <a:gd name="T25" fmla="*/ 21 h 30"/>
                <a:gd name="T26" fmla="*/ 10 w 37"/>
                <a:gd name="T27" fmla="*/ 21 h 30"/>
                <a:gd name="T28" fmla="*/ 10 w 37"/>
                <a:gd name="T29" fmla="*/ 21 h 30"/>
                <a:gd name="T30" fmla="*/ 10 w 37"/>
                <a:gd name="T31" fmla="*/ 19 h 30"/>
                <a:gd name="T32" fmla="*/ 10 w 37"/>
                <a:gd name="T33" fmla="*/ 19 h 30"/>
                <a:gd name="T34" fmla="*/ 8 w 37"/>
                <a:gd name="T35" fmla="*/ 19 h 30"/>
                <a:gd name="T36" fmla="*/ 8 w 37"/>
                <a:gd name="T37" fmla="*/ 17 h 30"/>
                <a:gd name="T38" fmla="*/ 8 w 37"/>
                <a:gd name="T39" fmla="*/ 17 h 30"/>
                <a:gd name="T40" fmla="*/ 8 w 37"/>
                <a:gd name="T41" fmla="*/ 17 h 30"/>
                <a:gd name="T42" fmla="*/ 6 w 37"/>
                <a:gd name="T43" fmla="*/ 17 h 30"/>
                <a:gd name="T44" fmla="*/ 6 w 37"/>
                <a:gd name="T45" fmla="*/ 15 h 30"/>
                <a:gd name="T46" fmla="*/ 6 w 37"/>
                <a:gd name="T47" fmla="*/ 15 h 30"/>
                <a:gd name="T48" fmla="*/ 6 w 37"/>
                <a:gd name="T49" fmla="*/ 15 h 30"/>
                <a:gd name="T50" fmla="*/ 4 w 37"/>
                <a:gd name="T51" fmla="*/ 15 h 30"/>
                <a:gd name="T52" fmla="*/ 4 w 37"/>
                <a:gd name="T53" fmla="*/ 13 h 30"/>
                <a:gd name="T54" fmla="*/ 4 w 37"/>
                <a:gd name="T55" fmla="*/ 13 h 30"/>
                <a:gd name="T56" fmla="*/ 2 w 37"/>
                <a:gd name="T57" fmla="*/ 13 h 30"/>
                <a:gd name="T58" fmla="*/ 0 w 37"/>
                <a:gd name="T59" fmla="*/ 13 h 30"/>
                <a:gd name="T60" fmla="*/ 0 w 37"/>
                <a:gd name="T61" fmla="*/ 11 h 30"/>
                <a:gd name="T62" fmla="*/ 37 w 37"/>
                <a:gd name="T63" fmla="*/ 0 h 30"/>
                <a:gd name="T64" fmla="*/ 37 w 37"/>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0"/>
                <a:gd name="T101" fmla="*/ 37 w 37"/>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0">
                  <a:moveTo>
                    <a:pt x="37" y="0"/>
                  </a:moveTo>
                  <a:lnTo>
                    <a:pt x="12" y="30"/>
                  </a:lnTo>
                  <a:lnTo>
                    <a:pt x="12" y="29"/>
                  </a:lnTo>
                  <a:lnTo>
                    <a:pt x="12" y="27"/>
                  </a:lnTo>
                  <a:lnTo>
                    <a:pt x="12" y="25"/>
                  </a:lnTo>
                  <a:lnTo>
                    <a:pt x="12" y="23"/>
                  </a:lnTo>
                  <a:lnTo>
                    <a:pt x="10" y="23"/>
                  </a:lnTo>
                  <a:lnTo>
                    <a:pt x="10" y="21"/>
                  </a:lnTo>
                  <a:lnTo>
                    <a:pt x="10" y="19"/>
                  </a:lnTo>
                  <a:lnTo>
                    <a:pt x="8" y="19"/>
                  </a:lnTo>
                  <a:lnTo>
                    <a:pt x="8" y="17"/>
                  </a:lnTo>
                  <a:lnTo>
                    <a:pt x="6" y="17"/>
                  </a:lnTo>
                  <a:lnTo>
                    <a:pt x="6" y="15"/>
                  </a:lnTo>
                  <a:lnTo>
                    <a:pt x="4" y="15"/>
                  </a:lnTo>
                  <a:lnTo>
                    <a:pt x="4" y="13"/>
                  </a:lnTo>
                  <a:lnTo>
                    <a:pt x="2" y="13"/>
                  </a:lnTo>
                  <a:lnTo>
                    <a:pt x="0" y="13"/>
                  </a:lnTo>
                  <a:lnTo>
                    <a:pt x="0" y="11"/>
                  </a:lnTo>
                  <a:lnTo>
                    <a:pt x="3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1" name="Freeform 297">
              <a:extLst>
                <a:ext uri="{FF2B5EF4-FFF2-40B4-BE49-F238E27FC236}">
                  <a16:creationId xmlns:a16="http://schemas.microsoft.com/office/drawing/2014/main" id="{2C80100A-7334-B8F4-9CF9-FC5C914EF08C}"/>
                </a:ext>
              </a:extLst>
            </p:cNvPr>
            <p:cNvSpPr>
              <a:spLocks/>
            </p:cNvSpPr>
            <p:nvPr/>
          </p:nvSpPr>
          <p:spPr bwMode="auto">
            <a:xfrm>
              <a:off x="857" y="1747"/>
              <a:ext cx="153" cy="215"/>
            </a:xfrm>
            <a:custGeom>
              <a:avLst/>
              <a:gdLst>
                <a:gd name="T0" fmla="*/ 6 w 153"/>
                <a:gd name="T1" fmla="*/ 215 h 215"/>
                <a:gd name="T2" fmla="*/ 8 w 153"/>
                <a:gd name="T3" fmla="*/ 187 h 215"/>
                <a:gd name="T4" fmla="*/ 13 w 153"/>
                <a:gd name="T5" fmla="*/ 160 h 215"/>
                <a:gd name="T6" fmla="*/ 17 w 153"/>
                <a:gd name="T7" fmla="*/ 148 h 215"/>
                <a:gd name="T8" fmla="*/ 21 w 153"/>
                <a:gd name="T9" fmla="*/ 135 h 215"/>
                <a:gd name="T10" fmla="*/ 29 w 153"/>
                <a:gd name="T11" fmla="*/ 123 h 215"/>
                <a:gd name="T12" fmla="*/ 34 w 153"/>
                <a:gd name="T13" fmla="*/ 110 h 215"/>
                <a:gd name="T14" fmla="*/ 44 w 153"/>
                <a:gd name="T15" fmla="*/ 98 h 215"/>
                <a:gd name="T16" fmla="*/ 54 w 153"/>
                <a:gd name="T17" fmla="*/ 87 h 215"/>
                <a:gd name="T18" fmla="*/ 65 w 153"/>
                <a:gd name="T19" fmla="*/ 73 h 215"/>
                <a:gd name="T20" fmla="*/ 79 w 153"/>
                <a:gd name="T21" fmla="*/ 60 h 215"/>
                <a:gd name="T22" fmla="*/ 111 w 153"/>
                <a:gd name="T23" fmla="*/ 35 h 215"/>
                <a:gd name="T24" fmla="*/ 153 w 153"/>
                <a:gd name="T25" fmla="*/ 6 h 215"/>
                <a:gd name="T26" fmla="*/ 150 w 153"/>
                <a:gd name="T27" fmla="*/ 0 h 215"/>
                <a:gd name="T28" fmla="*/ 109 w 153"/>
                <a:gd name="T29" fmla="*/ 29 h 215"/>
                <a:gd name="T30" fmla="*/ 75 w 153"/>
                <a:gd name="T31" fmla="*/ 56 h 215"/>
                <a:gd name="T32" fmla="*/ 61 w 153"/>
                <a:gd name="T33" fmla="*/ 69 h 215"/>
                <a:gd name="T34" fmla="*/ 50 w 153"/>
                <a:gd name="T35" fmla="*/ 81 h 215"/>
                <a:gd name="T36" fmla="*/ 38 w 153"/>
                <a:gd name="T37" fmla="*/ 94 h 215"/>
                <a:gd name="T38" fmla="*/ 31 w 153"/>
                <a:gd name="T39" fmla="*/ 108 h 215"/>
                <a:gd name="T40" fmla="*/ 23 w 153"/>
                <a:gd name="T41" fmla="*/ 119 h 215"/>
                <a:gd name="T42" fmla="*/ 17 w 153"/>
                <a:gd name="T43" fmla="*/ 133 h 215"/>
                <a:gd name="T44" fmla="*/ 11 w 153"/>
                <a:gd name="T45" fmla="*/ 146 h 215"/>
                <a:gd name="T46" fmla="*/ 8 w 153"/>
                <a:gd name="T47" fmla="*/ 158 h 215"/>
                <a:gd name="T48" fmla="*/ 2 w 153"/>
                <a:gd name="T49" fmla="*/ 187 h 215"/>
                <a:gd name="T50" fmla="*/ 0 w 153"/>
                <a:gd name="T51" fmla="*/ 215 h 215"/>
                <a:gd name="T52" fmla="*/ 6 w 153"/>
                <a:gd name="T53" fmla="*/ 215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215"/>
                <a:gd name="T83" fmla="*/ 153 w 153"/>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215">
                  <a:moveTo>
                    <a:pt x="6" y="215"/>
                  </a:moveTo>
                  <a:lnTo>
                    <a:pt x="8" y="187"/>
                  </a:lnTo>
                  <a:lnTo>
                    <a:pt x="13" y="160"/>
                  </a:lnTo>
                  <a:lnTo>
                    <a:pt x="17" y="148"/>
                  </a:lnTo>
                  <a:lnTo>
                    <a:pt x="21" y="135"/>
                  </a:lnTo>
                  <a:lnTo>
                    <a:pt x="29" y="123"/>
                  </a:lnTo>
                  <a:lnTo>
                    <a:pt x="34" y="110"/>
                  </a:lnTo>
                  <a:lnTo>
                    <a:pt x="44" y="98"/>
                  </a:lnTo>
                  <a:lnTo>
                    <a:pt x="54" y="87"/>
                  </a:lnTo>
                  <a:lnTo>
                    <a:pt x="65" y="73"/>
                  </a:lnTo>
                  <a:lnTo>
                    <a:pt x="79" y="60"/>
                  </a:lnTo>
                  <a:lnTo>
                    <a:pt x="111" y="35"/>
                  </a:lnTo>
                  <a:lnTo>
                    <a:pt x="153" y="6"/>
                  </a:lnTo>
                  <a:lnTo>
                    <a:pt x="150" y="0"/>
                  </a:lnTo>
                  <a:lnTo>
                    <a:pt x="109" y="29"/>
                  </a:lnTo>
                  <a:lnTo>
                    <a:pt x="75" y="56"/>
                  </a:lnTo>
                  <a:lnTo>
                    <a:pt x="61" y="69"/>
                  </a:lnTo>
                  <a:lnTo>
                    <a:pt x="50" y="81"/>
                  </a:lnTo>
                  <a:lnTo>
                    <a:pt x="38" y="94"/>
                  </a:lnTo>
                  <a:lnTo>
                    <a:pt x="31" y="108"/>
                  </a:lnTo>
                  <a:lnTo>
                    <a:pt x="23" y="119"/>
                  </a:lnTo>
                  <a:lnTo>
                    <a:pt x="17" y="133"/>
                  </a:lnTo>
                  <a:lnTo>
                    <a:pt x="11" y="146"/>
                  </a:lnTo>
                  <a:lnTo>
                    <a:pt x="8" y="158"/>
                  </a:lnTo>
                  <a:lnTo>
                    <a:pt x="2" y="187"/>
                  </a:lnTo>
                  <a:lnTo>
                    <a:pt x="0" y="215"/>
                  </a:lnTo>
                  <a:lnTo>
                    <a:pt x="6"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2" name="Freeform 298">
              <a:extLst>
                <a:ext uri="{FF2B5EF4-FFF2-40B4-BE49-F238E27FC236}">
                  <a16:creationId xmlns:a16="http://schemas.microsoft.com/office/drawing/2014/main" id="{43C9884E-F56D-265E-38E3-B44D0B09519A}"/>
                </a:ext>
              </a:extLst>
            </p:cNvPr>
            <p:cNvSpPr>
              <a:spLocks/>
            </p:cNvSpPr>
            <p:nvPr/>
          </p:nvSpPr>
          <p:spPr bwMode="auto">
            <a:xfrm>
              <a:off x="1327" y="1532"/>
              <a:ext cx="39" cy="36"/>
            </a:xfrm>
            <a:custGeom>
              <a:avLst/>
              <a:gdLst>
                <a:gd name="T0" fmla="*/ 35 w 39"/>
                <a:gd name="T1" fmla="*/ 2 h 36"/>
                <a:gd name="T2" fmla="*/ 0 w 39"/>
                <a:gd name="T3" fmla="*/ 36 h 36"/>
                <a:gd name="T4" fmla="*/ 12 w 39"/>
                <a:gd name="T5" fmla="*/ 27 h 36"/>
                <a:gd name="T6" fmla="*/ 23 w 39"/>
                <a:gd name="T7" fmla="*/ 19 h 36"/>
                <a:gd name="T8" fmla="*/ 31 w 39"/>
                <a:gd name="T9" fmla="*/ 9 h 36"/>
                <a:gd name="T10" fmla="*/ 39 w 39"/>
                <a:gd name="T11" fmla="*/ 0 h 36"/>
                <a:gd name="T12" fmla="*/ 35 w 39"/>
                <a:gd name="T13" fmla="*/ 2 h 36"/>
                <a:gd name="T14" fmla="*/ 0 60000 65536"/>
                <a:gd name="T15" fmla="*/ 0 60000 65536"/>
                <a:gd name="T16" fmla="*/ 0 60000 65536"/>
                <a:gd name="T17" fmla="*/ 0 60000 65536"/>
                <a:gd name="T18" fmla="*/ 0 60000 65536"/>
                <a:gd name="T19" fmla="*/ 0 60000 65536"/>
                <a:gd name="T20" fmla="*/ 0 60000 65536"/>
                <a:gd name="T21" fmla="*/ 0 w 39"/>
                <a:gd name="T22" fmla="*/ 0 h 36"/>
                <a:gd name="T23" fmla="*/ 39 w 39"/>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6">
                  <a:moveTo>
                    <a:pt x="35" y="2"/>
                  </a:moveTo>
                  <a:lnTo>
                    <a:pt x="0" y="36"/>
                  </a:lnTo>
                  <a:lnTo>
                    <a:pt x="12" y="27"/>
                  </a:lnTo>
                  <a:lnTo>
                    <a:pt x="23" y="19"/>
                  </a:lnTo>
                  <a:lnTo>
                    <a:pt x="31" y="9"/>
                  </a:lnTo>
                  <a:lnTo>
                    <a:pt x="39" y="0"/>
                  </a:lnTo>
                  <a:lnTo>
                    <a:pt x="3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3" name="Freeform 299">
              <a:extLst>
                <a:ext uri="{FF2B5EF4-FFF2-40B4-BE49-F238E27FC236}">
                  <a16:creationId xmlns:a16="http://schemas.microsoft.com/office/drawing/2014/main" id="{663FB02C-3017-7DB6-68CA-0589AD65794B}"/>
                </a:ext>
              </a:extLst>
            </p:cNvPr>
            <p:cNvSpPr>
              <a:spLocks/>
            </p:cNvSpPr>
            <p:nvPr/>
          </p:nvSpPr>
          <p:spPr bwMode="auto">
            <a:xfrm>
              <a:off x="1279" y="1541"/>
              <a:ext cx="54" cy="47"/>
            </a:xfrm>
            <a:custGeom>
              <a:avLst/>
              <a:gdLst>
                <a:gd name="T0" fmla="*/ 12 w 54"/>
                <a:gd name="T1" fmla="*/ 43 h 47"/>
                <a:gd name="T2" fmla="*/ 54 w 54"/>
                <a:gd name="T3" fmla="*/ 0 h 47"/>
                <a:gd name="T4" fmla="*/ 42 w 54"/>
                <a:gd name="T5" fmla="*/ 4 h 47"/>
                <a:gd name="T6" fmla="*/ 0 w 54"/>
                <a:gd name="T7" fmla="*/ 47 h 47"/>
                <a:gd name="T8" fmla="*/ 6 w 54"/>
                <a:gd name="T9" fmla="*/ 45 h 47"/>
                <a:gd name="T10" fmla="*/ 12 w 54"/>
                <a:gd name="T11" fmla="*/ 43 h 47"/>
                <a:gd name="T12" fmla="*/ 0 60000 65536"/>
                <a:gd name="T13" fmla="*/ 0 60000 65536"/>
                <a:gd name="T14" fmla="*/ 0 60000 65536"/>
                <a:gd name="T15" fmla="*/ 0 60000 65536"/>
                <a:gd name="T16" fmla="*/ 0 60000 65536"/>
                <a:gd name="T17" fmla="*/ 0 60000 65536"/>
                <a:gd name="T18" fmla="*/ 0 w 54"/>
                <a:gd name="T19" fmla="*/ 0 h 47"/>
                <a:gd name="T20" fmla="*/ 54 w 54"/>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54" h="47">
                  <a:moveTo>
                    <a:pt x="12" y="43"/>
                  </a:moveTo>
                  <a:lnTo>
                    <a:pt x="54" y="0"/>
                  </a:lnTo>
                  <a:lnTo>
                    <a:pt x="42" y="4"/>
                  </a:lnTo>
                  <a:lnTo>
                    <a:pt x="0" y="47"/>
                  </a:lnTo>
                  <a:lnTo>
                    <a:pt x="6" y="45"/>
                  </a:lnTo>
                  <a:lnTo>
                    <a:pt x="12"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4" name="Freeform 300">
              <a:extLst>
                <a:ext uri="{FF2B5EF4-FFF2-40B4-BE49-F238E27FC236}">
                  <a16:creationId xmlns:a16="http://schemas.microsoft.com/office/drawing/2014/main" id="{FE3A89EA-2E40-351C-9CE1-F835578CC537}"/>
                </a:ext>
              </a:extLst>
            </p:cNvPr>
            <p:cNvSpPr>
              <a:spLocks/>
            </p:cNvSpPr>
            <p:nvPr/>
          </p:nvSpPr>
          <p:spPr bwMode="auto">
            <a:xfrm>
              <a:off x="1245" y="1553"/>
              <a:ext cx="48" cy="40"/>
            </a:xfrm>
            <a:custGeom>
              <a:avLst/>
              <a:gdLst>
                <a:gd name="T0" fmla="*/ 7 w 48"/>
                <a:gd name="T1" fmla="*/ 40 h 40"/>
                <a:gd name="T2" fmla="*/ 48 w 48"/>
                <a:gd name="T3" fmla="*/ 0 h 40"/>
                <a:gd name="T4" fmla="*/ 44 w 48"/>
                <a:gd name="T5" fmla="*/ 2 h 40"/>
                <a:gd name="T6" fmla="*/ 36 w 48"/>
                <a:gd name="T7" fmla="*/ 4 h 40"/>
                <a:gd name="T8" fmla="*/ 0 w 48"/>
                <a:gd name="T9" fmla="*/ 40 h 40"/>
                <a:gd name="T10" fmla="*/ 3 w 48"/>
                <a:gd name="T11" fmla="*/ 40 h 40"/>
                <a:gd name="T12" fmla="*/ 7 w 48"/>
                <a:gd name="T13" fmla="*/ 40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7" y="40"/>
                  </a:moveTo>
                  <a:lnTo>
                    <a:pt x="48" y="0"/>
                  </a:lnTo>
                  <a:lnTo>
                    <a:pt x="44" y="2"/>
                  </a:lnTo>
                  <a:lnTo>
                    <a:pt x="36" y="4"/>
                  </a:lnTo>
                  <a:lnTo>
                    <a:pt x="0" y="40"/>
                  </a:lnTo>
                  <a:lnTo>
                    <a:pt x="3" y="40"/>
                  </a:lnTo>
                  <a:lnTo>
                    <a:pt x="7"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5" name="Freeform 301">
              <a:extLst>
                <a:ext uri="{FF2B5EF4-FFF2-40B4-BE49-F238E27FC236}">
                  <a16:creationId xmlns:a16="http://schemas.microsoft.com/office/drawing/2014/main" id="{788C4CFB-7B3D-DFBC-6535-26CA2D639A93}"/>
                </a:ext>
              </a:extLst>
            </p:cNvPr>
            <p:cNvSpPr>
              <a:spLocks/>
            </p:cNvSpPr>
            <p:nvPr/>
          </p:nvSpPr>
          <p:spPr bwMode="auto">
            <a:xfrm>
              <a:off x="1222" y="1564"/>
              <a:ext cx="30" cy="25"/>
            </a:xfrm>
            <a:custGeom>
              <a:avLst/>
              <a:gdLst>
                <a:gd name="T0" fmla="*/ 5 w 30"/>
                <a:gd name="T1" fmla="*/ 25 h 25"/>
                <a:gd name="T2" fmla="*/ 30 w 30"/>
                <a:gd name="T3" fmla="*/ 0 h 25"/>
                <a:gd name="T4" fmla="*/ 19 w 30"/>
                <a:gd name="T5" fmla="*/ 2 h 25"/>
                <a:gd name="T6" fmla="*/ 0 w 30"/>
                <a:gd name="T7" fmla="*/ 22 h 25"/>
                <a:gd name="T8" fmla="*/ 3 w 30"/>
                <a:gd name="T9" fmla="*/ 24 h 25"/>
                <a:gd name="T10" fmla="*/ 5 w 30"/>
                <a:gd name="T11" fmla="*/ 25 h 25"/>
                <a:gd name="T12" fmla="*/ 0 60000 65536"/>
                <a:gd name="T13" fmla="*/ 0 60000 65536"/>
                <a:gd name="T14" fmla="*/ 0 60000 65536"/>
                <a:gd name="T15" fmla="*/ 0 60000 65536"/>
                <a:gd name="T16" fmla="*/ 0 60000 65536"/>
                <a:gd name="T17" fmla="*/ 0 60000 65536"/>
                <a:gd name="T18" fmla="*/ 0 w 30"/>
                <a:gd name="T19" fmla="*/ 0 h 25"/>
                <a:gd name="T20" fmla="*/ 30 w 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0" h="25">
                  <a:moveTo>
                    <a:pt x="5" y="25"/>
                  </a:moveTo>
                  <a:lnTo>
                    <a:pt x="30" y="0"/>
                  </a:lnTo>
                  <a:lnTo>
                    <a:pt x="19" y="2"/>
                  </a:lnTo>
                  <a:lnTo>
                    <a:pt x="0" y="22"/>
                  </a:lnTo>
                  <a:lnTo>
                    <a:pt x="3" y="24"/>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6" name="Freeform 302">
              <a:extLst>
                <a:ext uri="{FF2B5EF4-FFF2-40B4-BE49-F238E27FC236}">
                  <a16:creationId xmlns:a16="http://schemas.microsoft.com/office/drawing/2014/main" id="{FA288ECA-DD93-68AE-57FC-CEBA0F17E0EF}"/>
                </a:ext>
              </a:extLst>
            </p:cNvPr>
            <p:cNvSpPr>
              <a:spLocks/>
            </p:cNvSpPr>
            <p:nvPr/>
          </p:nvSpPr>
          <p:spPr bwMode="auto">
            <a:xfrm>
              <a:off x="1212" y="1532"/>
              <a:ext cx="154" cy="61"/>
            </a:xfrm>
            <a:custGeom>
              <a:avLst/>
              <a:gdLst>
                <a:gd name="T0" fmla="*/ 77 w 154"/>
                <a:gd name="T1" fmla="*/ 23 h 61"/>
                <a:gd name="T2" fmla="*/ 154 w 154"/>
                <a:gd name="T3" fmla="*/ 0 h 61"/>
                <a:gd name="T4" fmla="*/ 148 w 154"/>
                <a:gd name="T5" fmla="*/ 9 h 61"/>
                <a:gd name="T6" fmla="*/ 140 w 154"/>
                <a:gd name="T7" fmla="*/ 17 h 61"/>
                <a:gd name="T8" fmla="*/ 131 w 154"/>
                <a:gd name="T9" fmla="*/ 25 h 61"/>
                <a:gd name="T10" fmla="*/ 119 w 154"/>
                <a:gd name="T11" fmla="*/ 32 h 61"/>
                <a:gd name="T12" fmla="*/ 107 w 154"/>
                <a:gd name="T13" fmla="*/ 40 h 61"/>
                <a:gd name="T14" fmla="*/ 94 w 154"/>
                <a:gd name="T15" fmla="*/ 46 h 61"/>
                <a:gd name="T16" fmla="*/ 79 w 154"/>
                <a:gd name="T17" fmla="*/ 52 h 61"/>
                <a:gd name="T18" fmla="*/ 63 w 154"/>
                <a:gd name="T19" fmla="*/ 56 h 61"/>
                <a:gd name="T20" fmla="*/ 48 w 154"/>
                <a:gd name="T21" fmla="*/ 59 h 61"/>
                <a:gd name="T22" fmla="*/ 36 w 154"/>
                <a:gd name="T23" fmla="*/ 61 h 61"/>
                <a:gd name="T24" fmla="*/ 27 w 154"/>
                <a:gd name="T25" fmla="*/ 61 h 61"/>
                <a:gd name="T26" fmla="*/ 19 w 154"/>
                <a:gd name="T27" fmla="*/ 59 h 61"/>
                <a:gd name="T28" fmla="*/ 13 w 154"/>
                <a:gd name="T29" fmla="*/ 56 h 61"/>
                <a:gd name="T30" fmla="*/ 8 w 154"/>
                <a:gd name="T31" fmla="*/ 54 h 61"/>
                <a:gd name="T32" fmla="*/ 4 w 154"/>
                <a:gd name="T33" fmla="*/ 48 h 61"/>
                <a:gd name="T34" fmla="*/ 0 w 154"/>
                <a:gd name="T35" fmla="*/ 44 h 61"/>
                <a:gd name="T36" fmla="*/ 77 w 154"/>
                <a:gd name="T37" fmla="*/ 23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61"/>
                <a:gd name="T59" fmla="*/ 154 w 154"/>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61">
                  <a:moveTo>
                    <a:pt x="77" y="23"/>
                  </a:moveTo>
                  <a:lnTo>
                    <a:pt x="154" y="0"/>
                  </a:lnTo>
                  <a:lnTo>
                    <a:pt x="148" y="9"/>
                  </a:lnTo>
                  <a:lnTo>
                    <a:pt x="140" y="17"/>
                  </a:lnTo>
                  <a:lnTo>
                    <a:pt x="131" y="25"/>
                  </a:lnTo>
                  <a:lnTo>
                    <a:pt x="119" y="32"/>
                  </a:lnTo>
                  <a:lnTo>
                    <a:pt x="107" y="40"/>
                  </a:lnTo>
                  <a:lnTo>
                    <a:pt x="94" y="46"/>
                  </a:lnTo>
                  <a:lnTo>
                    <a:pt x="79" y="52"/>
                  </a:lnTo>
                  <a:lnTo>
                    <a:pt x="63" y="56"/>
                  </a:lnTo>
                  <a:lnTo>
                    <a:pt x="48" y="59"/>
                  </a:lnTo>
                  <a:lnTo>
                    <a:pt x="36" y="61"/>
                  </a:lnTo>
                  <a:lnTo>
                    <a:pt x="27" y="61"/>
                  </a:lnTo>
                  <a:lnTo>
                    <a:pt x="19" y="59"/>
                  </a:lnTo>
                  <a:lnTo>
                    <a:pt x="13" y="56"/>
                  </a:lnTo>
                  <a:lnTo>
                    <a:pt x="8" y="54"/>
                  </a:lnTo>
                  <a:lnTo>
                    <a:pt x="4" y="48"/>
                  </a:lnTo>
                  <a:lnTo>
                    <a:pt x="0" y="44"/>
                  </a:lnTo>
                  <a:lnTo>
                    <a:pt x="77" y="23"/>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57" name="Freeform 303">
              <a:extLst>
                <a:ext uri="{FF2B5EF4-FFF2-40B4-BE49-F238E27FC236}">
                  <a16:creationId xmlns:a16="http://schemas.microsoft.com/office/drawing/2014/main" id="{156FC1CF-38E8-7B59-9795-4F9E5854FC7C}"/>
                </a:ext>
              </a:extLst>
            </p:cNvPr>
            <p:cNvSpPr>
              <a:spLocks/>
            </p:cNvSpPr>
            <p:nvPr/>
          </p:nvSpPr>
          <p:spPr bwMode="auto">
            <a:xfrm>
              <a:off x="1356" y="1791"/>
              <a:ext cx="6" cy="6"/>
            </a:xfrm>
            <a:custGeom>
              <a:avLst/>
              <a:gdLst>
                <a:gd name="T0" fmla="*/ 4 w 6"/>
                <a:gd name="T1" fmla="*/ 0 h 6"/>
                <a:gd name="T2" fmla="*/ 0 w 6"/>
                <a:gd name="T3" fmla="*/ 4 h 6"/>
                <a:gd name="T4" fmla="*/ 6 w 6"/>
                <a:gd name="T5" fmla="*/ 6 h 6"/>
                <a:gd name="T6" fmla="*/ 6 w 6"/>
                <a:gd name="T7" fmla="*/ 4 h 6"/>
                <a:gd name="T8" fmla="*/ 4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4" y="0"/>
                  </a:moveTo>
                  <a:lnTo>
                    <a:pt x="0" y="4"/>
                  </a:lnTo>
                  <a:lnTo>
                    <a:pt x="6" y="6"/>
                  </a:lnTo>
                  <a:lnTo>
                    <a:pt x="6" y="4"/>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8" name="Freeform 304">
              <a:extLst>
                <a:ext uri="{FF2B5EF4-FFF2-40B4-BE49-F238E27FC236}">
                  <a16:creationId xmlns:a16="http://schemas.microsoft.com/office/drawing/2014/main" id="{EA1FEE7F-48FF-1EBF-AB5A-B9F78D92453B}"/>
                </a:ext>
              </a:extLst>
            </p:cNvPr>
            <p:cNvSpPr>
              <a:spLocks/>
            </p:cNvSpPr>
            <p:nvPr/>
          </p:nvSpPr>
          <p:spPr bwMode="auto">
            <a:xfrm>
              <a:off x="1335" y="1776"/>
              <a:ext cx="15" cy="13"/>
            </a:xfrm>
            <a:custGeom>
              <a:avLst/>
              <a:gdLst>
                <a:gd name="T0" fmla="*/ 6 w 15"/>
                <a:gd name="T1" fmla="*/ 13 h 13"/>
                <a:gd name="T2" fmla="*/ 15 w 15"/>
                <a:gd name="T3" fmla="*/ 4 h 13"/>
                <a:gd name="T4" fmla="*/ 13 w 15"/>
                <a:gd name="T5" fmla="*/ 2 h 13"/>
                <a:gd name="T6" fmla="*/ 11 w 15"/>
                <a:gd name="T7" fmla="*/ 0 h 13"/>
                <a:gd name="T8" fmla="*/ 0 w 15"/>
                <a:gd name="T9" fmla="*/ 13 h 13"/>
                <a:gd name="T10" fmla="*/ 6 w 15"/>
                <a:gd name="T11" fmla="*/ 13 h 13"/>
                <a:gd name="T12" fmla="*/ 0 60000 65536"/>
                <a:gd name="T13" fmla="*/ 0 60000 65536"/>
                <a:gd name="T14" fmla="*/ 0 60000 65536"/>
                <a:gd name="T15" fmla="*/ 0 60000 65536"/>
                <a:gd name="T16" fmla="*/ 0 60000 65536"/>
                <a:gd name="T17" fmla="*/ 0 60000 65536"/>
                <a:gd name="T18" fmla="*/ 0 w 15"/>
                <a:gd name="T19" fmla="*/ 0 h 13"/>
                <a:gd name="T20" fmla="*/ 15 w 15"/>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 h="13">
                  <a:moveTo>
                    <a:pt x="6" y="13"/>
                  </a:moveTo>
                  <a:lnTo>
                    <a:pt x="15" y="4"/>
                  </a:lnTo>
                  <a:lnTo>
                    <a:pt x="13" y="2"/>
                  </a:lnTo>
                  <a:lnTo>
                    <a:pt x="11" y="0"/>
                  </a:lnTo>
                  <a:lnTo>
                    <a:pt x="0" y="13"/>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59" name="Freeform 305">
              <a:extLst>
                <a:ext uri="{FF2B5EF4-FFF2-40B4-BE49-F238E27FC236}">
                  <a16:creationId xmlns:a16="http://schemas.microsoft.com/office/drawing/2014/main" id="{9362E43D-3847-D062-8EC8-4CB4E1BF3E19}"/>
                </a:ext>
              </a:extLst>
            </p:cNvPr>
            <p:cNvSpPr>
              <a:spLocks/>
            </p:cNvSpPr>
            <p:nvPr/>
          </p:nvSpPr>
          <p:spPr bwMode="auto">
            <a:xfrm>
              <a:off x="1312" y="1764"/>
              <a:ext cx="23" cy="20"/>
            </a:xfrm>
            <a:custGeom>
              <a:avLst/>
              <a:gdLst>
                <a:gd name="T0" fmla="*/ 6 w 23"/>
                <a:gd name="T1" fmla="*/ 20 h 20"/>
                <a:gd name="T2" fmla="*/ 23 w 23"/>
                <a:gd name="T3" fmla="*/ 4 h 20"/>
                <a:gd name="T4" fmla="*/ 21 w 23"/>
                <a:gd name="T5" fmla="*/ 2 h 20"/>
                <a:gd name="T6" fmla="*/ 17 w 23"/>
                <a:gd name="T7" fmla="*/ 0 h 20"/>
                <a:gd name="T8" fmla="*/ 0 w 23"/>
                <a:gd name="T9" fmla="*/ 18 h 20"/>
                <a:gd name="T10" fmla="*/ 6 w 23"/>
                <a:gd name="T11" fmla="*/ 20 h 20"/>
                <a:gd name="T12" fmla="*/ 0 60000 65536"/>
                <a:gd name="T13" fmla="*/ 0 60000 65536"/>
                <a:gd name="T14" fmla="*/ 0 60000 65536"/>
                <a:gd name="T15" fmla="*/ 0 60000 65536"/>
                <a:gd name="T16" fmla="*/ 0 60000 65536"/>
                <a:gd name="T17" fmla="*/ 0 60000 65536"/>
                <a:gd name="T18" fmla="*/ 0 w 23"/>
                <a:gd name="T19" fmla="*/ 0 h 20"/>
                <a:gd name="T20" fmla="*/ 23 w 23"/>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3" h="20">
                  <a:moveTo>
                    <a:pt x="6" y="20"/>
                  </a:moveTo>
                  <a:lnTo>
                    <a:pt x="23" y="4"/>
                  </a:lnTo>
                  <a:lnTo>
                    <a:pt x="21" y="2"/>
                  </a:lnTo>
                  <a:lnTo>
                    <a:pt x="17" y="0"/>
                  </a:lnTo>
                  <a:lnTo>
                    <a:pt x="0" y="18"/>
                  </a:lnTo>
                  <a:lnTo>
                    <a:pt x="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60" name="Freeform 306">
              <a:extLst>
                <a:ext uri="{FF2B5EF4-FFF2-40B4-BE49-F238E27FC236}">
                  <a16:creationId xmlns:a16="http://schemas.microsoft.com/office/drawing/2014/main" id="{19B4FFA8-E3AF-723A-B224-FA221D1C6657}"/>
                </a:ext>
              </a:extLst>
            </p:cNvPr>
            <p:cNvSpPr>
              <a:spLocks/>
            </p:cNvSpPr>
            <p:nvPr/>
          </p:nvSpPr>
          <p:spPr bwMode="auto">
            <a:xfrm>
              <a:off x="1291" y="1755"/>
              <a:ext cx="27" cy="23"/>
            </a:xfrm>
            <a:custGeom>
              <a:avLst/>
              <a:gdLst>
                <a:gd name="T0" fmla="*/ 5 w 27"/>
                <a:gd name="T1" fmla="*/ 23 h 23"/>
                <a:gd name="T2" fmla="*/ 27 w 27"/>
                <a:gd name="T3" fmla="*/ 2 h 23"/>
                <a:gd name="T4" fmla="*/ 23 w 27"/>
                <a:gd name="T5" fmla="*/ 0 h 23"/>
                <a:gd name="T6" fmla="*/ 21 w 27"/>
                <a:gd name="T7" fmla="*/ 0 h 23"/>
                <a:gd name="T8" fmla="*/ 0 w 27"/>
                <a:gd name="T9" fmla="*/ 21 h 23"/>
                <a:gd name="T10" fmla="*/ 5 w 27"/>
                <a:gd name="T11" fmla="*/ 23 h 23"/>
                <a:gd name="T12" fmla="*/ 0 60000 65536"/>
                <a:gd name="T13" fmla="*/ 0 60000 65536"/>
                <a:gd name="T14" fmla="*/ 0 60000 65536"/>
                <a:gd name="T15" fmla="*/ 0 60000 65536"/>
                <a:gd name="T16" fmla="*/ 0 60000 65536"/>
                <a:gd name="T17" fmla="*/ 0 60000 65536"/>
                <a:gd name="T18" fmla="*/ 0 w 27"/>
                <a:gd name="T19" fmla="*/ 0 h 23"/>
                <a:gd name="T20" fmla="*/ 27 w 2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7" h="23">
                  <a:moveTo>
                    <a:pt x="5" y="23"/>
                  </a:moveTo>
                  <a:lnTo>
                    <a:pt x="27" y="2"/>
                  </a:lnTo>
                  <a:lnTo>
                    <a:pt x="23" y="0"/>
                  </a:lnTo>
                  <a:lnTo>
                    <a:pt x="21" y="0"/>
                  </a:lnTo>
                  <a:lnTo>
                    <a:pt x="0" y="21"/>
                  </a:lnTo>
                  <a:lnTo>
                    <a:pt x="5"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61" name="Freeform 307">
              <a:extLst>
                <a:ext uri="{FF2B5EF4-FFF2-40B4-BE49-F238E27FC236}">
                  <a16:creationId xmlns:a16="http://schemas.microsoft.com/office/drawing/2014/main" id="{23AA7D06-9565-9BD3-5BA7-52EA6EFBB38B}"/>
                </a:ext>
              </a:extLst>
            </p:cNvPr>
            <p:cNvSpPr>
              <a:spLocks/>
            </p:cNvSpPr>
            <p:nvPr/>
          </p:nvSpPr>
          <p:spPr bwMode="auto">
            <a:xfrm>
              <a:off x="1268" y="1745"/>
              <a:ext cx="28" cy="25"/>
            </a:xfrm>
            <a:custGeom>
              <a:avLst/>
              <a:gdLst>
                <a:gd name="T0" fmla="*/ 7 w 28"/>
                <a:gd name="T1" fmla="*/ 25 h 25"/>
                <a:gd name="T2" fmla="*/ 28 w 28"/>
                <a:gd name="T3" fmla="*/ 2 h 25"/>
                <a:gd name="T4" fmla="*/ 27 w 28"/>
                <a:gd name="T5" fmla="*/ 2 h 25"/>
                <a:gd name="T6" fmla="*/ 23 w 28"/>
                <a:gd name="T7" fmla="*/ 0 h 25"/>
                <a:gd name="T8" fmla="*/ 0 w 28"/>
                <a:gd name="T9" fmla="*/ 23 h 25"/>
                <a:gd name="T10" fmla="*/ 7 w 28"/>
                <a:gd name="T11" fmla="*/ 25 h 25"/>
                <a:gd name="T12" fmla="*/ 0 60000 65536"/>
                <a:gd name="T13" fmla="*/ 0 60000 65536"/>
                <a:gd name="T14" fmla="*/ 0 60000 65536"/>
                <a:gd name="T15" fmla="*/ 0 60000 65536"/>
                <a:gd name="T16" fmla="*/ 0 60000 65536"/>
                <a:gd name="T17" fmla="*/ 0 60000 65536"/>
                <a:gd name="T18" fmla="*/ 0 w 28"/>
                <a:gd name="T19" fmla="*/ 0 h 25"/>
                <a:gd name="T20" fmla="*/ 28 w 28"/>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8" h="25">
                  <a:moveTo>
                    <a:pt x="7" y="25"/>
                  </a:moveTo>
                  <a:lnTo>
                    <a:pt x="28" y="2"/>
                  </a:lnTo>
                  <a:lnTo>
                    <a:pt x="27" y="2"/>
                  </a:lnTo>
                  <a:lnTo>
                    <a:pt x="23" y="0"/>
                  </a:lnTo>
                  <a:lnTo>
                    <a:pt x="0" y="23"/>
                  </a:lnTo>
                  <a:lnTo>
                    <a:pt x="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62" name="Freeform 308">
              <a:extLst>
                <a:ext uri="{FF2B5EF4-FFF2-40B4-BE49-F238E27FC236}">
                  <a16:creationId xmlns:a16="http://schemas.microsoft.com/office/drawing/2014/main" id="{9AA93A23-0685-7BA0-1558-93C41545C53C}"/>
                </a:ext>
              </a:extLst>
            </p:cNvPr>
            <p:cNvSpPr>
              <a:spLocks/>
            </p:cNvSpPr>
            <p:nvPr/>
          </p:nvSpPr>
          <p:spPr bwMode="auto">
            <a:xfrm>
              <a:off x="1247" y="1739"/>
              <a:ext cx="30" cy="25"/>
            </a:xfrm>
            <a:custGeom>
              <a:avLst/>
              <a:gdLst>
                <a:gd name="T0" fmla="*/ 5 w 30"/>
                <a:gd name="T1" fmla="*/ 25 h 25"/>
                <a:gd name="T2" fmla="*/ 30 w 30"/>
                <a:gd name="T3" fmla="*/ 2 h 25"/>
                <a:gd name="T4" fmla="*/ 28 w 30"/>
                <a:gd name="T5" fmla="*/ 0 h 25"/>
                <a:gd name="T6" fmla="*/ 26 w 30"/>
                <a:gd name="T7" fmla="*/ 0 h 25"/>
                <a:gd name="T8" fmla="*/ 24 w 30"/>
                <a:gd name="T9" fmla="*/ 0 h 25"/>
                <a:gd name="T10" fmla="*/ 23 w 30"/>
                <a:gd name="T11" fmla="*/ 0 h 25"/>
                <a:gd name="T12" fmla="*/ 0 w 30"/>
                <a:gd name="T13" fmla="*/ 24 h 25"/>
                <a:gd name="T14" fmla="*/ 5 w 30"/>
                <a:gd name="T15" fmla="*/ 25 h 25"/>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5"/>
                <a:gd name="T26" fmla="*/ 30 w 30"/>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5">
                  <a:moveTo>
                    <a:pt x="5" y="25"/>
                  </a:moveTo>
                  <a:lnTo>
                    <a:pt x="30" y="2"/>
                  </a:lnTo>
                  <a:lnTo>
                    <a:pt x="28" y="0"/>
                  </a:lnTo>
                  <a:lnTo>
                    <a:pt x="26" y="0"/>
                  </a:lnTo>
                  <a:lnTo>
                    <a:pt x="24" y="0"/>
                  </a:lnTo>
                  <a:lnTo>
                    <a:pt x="23" y="0"/>
                  </a:lnTo>
                  <a:lnTo>
                    <a:pt x="0" y="24"/>
                  </a:lnTo>
                  <a:lnTo>
                    <a:pt x="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63" name="Freeform 309">
              <a:extLst>
                <a:ext uri="{FF2B5EF4-FFF2-40B4-BE49-F238E27FC236}">
                  <a16:creationId xmlns:a16="http://schemas.microsoft.com/office/drawing/2014/main" id="{28D5B89C-7688-B17B-50F7-597CDA9A1352}"/>
                </a:ext>
              </a:extLst>
            </p:cNvPr>
            <p:cNvSpPr>
              <a:spLocks/>
            </p:cNvSpPr>
            <p:nvPr/>
          </p:nvSpPr>
          <p:spPr bwMode="auto">
            <a:xfrm>
              <a:off x="1224" y="1736"/>
              <a:ext cx="28" cy="23"/>
            </a:xfrm>
            <a:custGeom>
              <a:avLst/>
              <a:gdLst>
                <a:gd name="T0" fmla="*/ 7 w 28"/>
                <a:gd name="T1" fmla="*/ 23 h 23"/>
                <a:gd name="T2" fmla="*/ 28 w 28"/>
                <a:gd name="T3" fmla="*/ 0 h 23"/>
                <a:gd name="T4" fmla="*/ 24 w 28"/>
                <a:gd name="T5" fmla="*/ 0 h 23"/>
                <a:gd name="T6" fmla="*/ 21 w 28"/>
                <a:gd name="T7" fmla="*/ 0 h 23"/>
                <a:gd name="T8" fmla="*/ 0 w 28"/>
                <a:gd name="T9" fmla="*/ 21 h 23"/>
                <a:gd name="T10" fmla="*/ 7 w 28"/>
                <a:gd name="T11" fmla="*/ 23 h 23"/>
                <a:gd name="T12" fmla="*/ 0 60000 65536"/>
                <a:gd name="T13" fmla="*/ 0 60000 65536"/>
                <a:gd name="T14" fmla="*/ 0 60000 65536"/>
                <a:gd name="T15" fmla="*/ 0 60000 65536"/>
                <a:gd name="T16" fmla="*/ 0 60000 65536"/>
                <a:gd name="T17" fmla="*/ 0 60000 65536"/>
                <a:gd name="T18" fmla="*/ 0 w 28"/>
                <a:gd name="T19" fmla="*/ 0 h 23"/>
                <a:gd name="T20" fmla="*/ 28 w 2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8" h="23">
                  <a:moveTo>
                    <a:pt x="7" y="23"/>
                  </a:moveTo>
                  <a:lnTo>
                    <a:pt x="28" y="0"/>
                  </a:lnTo>
                  <a:lnTo>
                    <a:pt x="24" y="0"/>
                  </a:lnTo>
                  <a:lnTo>
                    <a:pt x="21" y="0"/>
                  </a:lnTo>
                  <a:lnTo>
                    <a:pt x="0" y="21"/>
                  </a:lnTo>
                  <a:lnTo>
                    <a:pt x="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664" name="Freeform 310">
              <a:extLst>
                <a:ext uri="{FF2B5EF4-FFF2-40B4-BE49-F238E27FC236}">
                  <a16:creationId xmlns:a16="http://schemas.microsoft.com/office/drawing/2014/main" id="{A2BD47E2-78A6-C73A-A2BF-0A22E8094A07}"/>
                </a:ext>
              </a:extLst>
            </p:cNvPr>
            <p:cNvSpPr>
              <a:spLocks/>
            </p:cNvSpPr>
            <p:nvPr/>
          </p:nvSpPr>
          <p:spPr bwMode="auto">
            <a:xfrm>
              <a:off x="1210" y="1736"/>
              <a:ext cx="152" cy="61"/>
            </a:xfrm>
            <a:custGeom>
              <a:avLst/>
              <a:gdLst>
                <a:gd name="T0" fmla="*/ 77 w 152"/>
                <a:gd name="T1" fmla="*/ 38 h 61"/>
                <a:gd name="T2" fmla="*/ 152 w 152"/>
                <a:gd name="T3" fmla="*/ 61 h 61"/>
                <a:gd name="T4" fmla="*/ 146 w 152"/>
                <a:gd name="T5" fmla="*/ 51 h 61"/>
                <a:gd name="T6" fmla="*/ 140 w 152"/>
                <a:gd name="T7" fmla="*/ 44 h 61"/>
                <a:gd name="T8" fmla="*/ 131 w 152"/>
                <a:gd name="T9" fmla="*/ 36 h 61"/>
                <a:gd name="T10" fmla="*/ 119 w 152"/>
                <a:gd name="T11" fmla="*/ 28 h 61"/>
                <a:gd name="T12" fmla="*/ 108 w 152"/>
                <a:gd name="T13" fmla="*/ 21 h 61"/>
                <a:gd name="T14" fmla="*/ 94 w 152"/>
                <a:gd name="T15" fmla="*/ 15 h 61"/>
                <a:gd name="T16" fmla="*/ 79 w 152"/>
                <a:gd name="T17" fmla="*/ 9 h 61"/>
                <a:gd name="T18" fmla="*/ 63 w 152"/>
                <a:gd name="T19" fmla="*/ 3 h 61"/>
                <a:gd name="T20" fmla="*/ 48 w 152"/>
                <a:gd name="T21" fmla="*/ 0 h 61"/>
                <a:gd name="T22" fmla="*/ 37 w 152"/>
                <a:gd name="T23" fmla="*/ 0 h 61"/>
                <a:gd name="T24" fmla="*/ 27 w 152"/>
                <a:gd name="T25" fmla="*/ 0 h 61"/>
                <a:gd name="T26" fmla="*/ 19 w 152"/>
                <a:gd name="T27" fmla="*/ 0 h 61"/>
                <a:gd name="T28" fmla="*/ 14 w 152"/>
                <a:gd name="T29" fmla="*/ 3 h 61"/>
                <a:gd name="T30" fmla="*/ 8 w 152"/>
                <a:gd name="T31" fmla="*/ 7 h 61"/>
                <a:gd name="T32" fmla="*/ 4 w 152"/>
                <a:gd name="T33" fmla="*/ 11 h 61"/>
                <a:gd name="T34" fmla="*/ 0 w 152"/>
                <a:gd name="T35" fmla="*/ 17 h 61"/>
                <a:gd name="T36" fmla="*/ 77 w 152"/>
                <a:gd name="T37" fmla="*/ 38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
                <a:gd name="T58" fmla="*/ 0 h 61"/>
                <a:gd name="T59" fmla="*/ 152 w 152"/>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 h="61">
                  <a:moveTo>
                    <a:pt x="77" y="38"/>
                  </a:moveTo>
                  <a:lnTo>
                    <a:pt x="152" y="61"/>
                  </a:lnTo>
                  <a:lnTo>
                    <a:pt x="146" y="51"/>
                  </a:lnTo>
                  <a:lnTo>
                    <a:pt x="140" y="44"/>
                  </a:lnTo>
                  <a:lnTo>
                    <a:pt x="131" y="36"/>
                  </a:lnTo>
                  <a:lnTo>
                    <a:pt x="119" y="28"/>
                  </a:lnTo>
                  <a:lnTo>
                    <a:pt x="108" y="21"/>
                  </a:lnTo>
                  <a:lnTo>
                    <a:pt x="94" y="15"/>
                  </a:lnTo>
                  <a:lnTo>
                    <a:pt x="79" y="9"/>
                  </a:lnTo>
                  <a:lnTo>
                    <a:pt x="63" y="3"/>
                  </a:lnTo>
                  <a:lnTo>
                    <a:pt x="48" y="0"/>
                  </a:lnTo>
                  <a:lnTo>
                    <a:pt x="37" y="0"/>
                  </a:lnTo>
                  <a:lnTo>
                    <a:pt x="27" y="0"/>
                  </a:lnTo>
                  <a:lnTo>
                    <a:pt x="19" y="0"/>
                  </a:lnTo>
                  <a:lnTo>
                    <a:pt x="14" y="3"/>
                  </a:lnTo>
                  <a:lnTo>
                    <a:pt x="8" y="7"/>
                  </a:lnTo>
                  <a:lnTo>
                    <a:pt x="4" y="11"/>
                  </a:lnTo>
                  <a:lnTo>
                    <a:pt x="0" y="17"/>
                  </a:lnTo>
                  <a:lnTo>
                    <a:pt x="77" y="38"/>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665" name="Line 311">
              <a:extLst>
                <a:ext uri="{FF2B5EF4-FFF2-40B4-BE49-F238E27FC236}">
                  <a16:creationId xmlns:a16="http://schemas.microsoft.com/office/drawing/2014/main" id="{3D7ACF72-E69D-6F7D-CF00-F9CFCB52A8DB}"/>
                </a:ext>
              </a:extLst>
            </p:cNvPr>
            <p:cNvSpPr>
              <a:spLocks noChangeShapeType="1"/>
            </p:cNvSpPr>
            <p:nvPr/>
          </p:nvSpPr>
          <p:spPr bwMode="auto">
            <a:xfrm>
              <a:off x="607" y="1326"/>
              <a:ext cx="48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66" name="Line 312">
              <a:extLst>
                <a:ext uri="{FF2B5EF4-FFF2-40B4-BE49-F238E27FC236}">
                  <a16:creationId xmlns:a16="http://schemas.microsoft.com/office/drawing/2014/main" id="{8E7DEAC7-EDEF-2DA4-233E-5F7AA01534F1}"/>
                </a:ext>
              </a:extLst>
            </p:cNvPr>
            <p:cNvSpPr>
              <a:spLocks noChangeShapeType="1"/>
            </p:cNvSpPr>
            <p:nvPr/>
          </p:nvSpPr>
          <p:spPr bwMode="auto">
            <a:xfrm>
              <a:off x="544" y="1240"/>
              <a:ext cx="19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67" name="Line 313">
              <a:extLst>
                <a:ext uri="{FF2B5EF4-FFF2-40B4-BE49-F238E27FC236}">
                  <a16:creationId xmlns:a16="http://schemas.microsoft.com/office/drawing/2014/main" id="{CC0673F1-E93B-76D9-3582-4FA02563B72A}"/>
                </a:ext>
              </a:extLst>
            </p:cNvPr>
            <p:cNvSpPr>
              <a:spLocks noChangeShapeType="1"/>
            </p:cNvSpPr>
            <p:nvPr/>
          </p:nvSpPr>
          <p:spPr bwMode="auto">
            <a:xfrm>
              <a:off x="567" y="1278"/>
              <a:ext cx="7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68" name="Line 314">
              <a:extLst>
                <a:ext uri="{FF2B5EF4-FFF2-40B4-BE49-F238E27FC236}">
                  <a16:creationId xmlns:a16="http://schemas.microsoft.com/office/drawing/2014/main" id="{D0760541-32E7-5914-B5F8-99D8B7BD2CEF}"/>
                </a:ext>
              </a:extLst>
            </p:cNvPr>
            <p:cNvSpPr>
              <a:spLocks noChangeShapeType="1"/>
            </p:cNvSpPr>
            <p:nvPr/>
          </p:nvSpPr>
          <p:spPr bwMode="auto">
            <a:xfrm>
              <a:off x="765" y="1240"/>
              <a:ext cx="14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69" name="Line 315">
              <a:extLst>
                <a:ext uri="{FF2B5EF4-FFF2-40B4-BE49-F238E27FC236}">
                  <a16:creationId xmlns:a16="http://schemas.microsoft.com/office/drawing/2014/main" id="{B7A0FEC7-A9F8-C317-AC74-8447E4ACCB06}"/>
                </a:ext>
              </a:extLst>
            </p:cNvPr>
            <p:cNvSpPr>
              <a:spLocks noChangeShapeType="1"/>
            </p:cNvSpPr>
            <p:nvPr/>
          </p:nvSpPr>
          <p:spPr bwMode="auto">
            <a:xfrm>
              <a:off x="676" y="1278"/>
              <a:ext cx="23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70" name="Line 316">
              <a:extLst>
                <a:ext uri="{FF2B5EF4-FFF2-40B4-BE49-F238E27FC236}">
                  <a16:creationId xmlns:a16="http://schemas.microsoft.com/office/drawing/2014/main" id="{1BAB0C48-7CE4-3DC7-C449-F905A12F735A}"/>
                </a:ext>
              </a:extLst>
            </p:cNvPr>
            <p:cNvSpPr>
              <a:spLocks noChangeShapeType="1"/>
            </p:cNvSpPr>
            <p:nvPr/>
          </p:nvSpPr>
          <p:spPr bwMode="auto">
            <a:xfrm>
              <a:off x="930" y="1240"/>
              <a:ext cx="24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71" name="Line 317">
              <a:extLst>
                <a:ext uri="{FF2B5EF4-FFF2-40B4-BE49-F238E27FC236}">
                  <a16:creationId xmlns:a16="http://schemas.microsoft.com/office/drawing/2014/main" id="{EB171632-E0E5-17A3-1840-16517CBEB763}"/>
                </a:ext>
              </a:extLst>
            </p:cNvPr>
            <p:cNvSpPr>
              <a:spLocks noChangeShapeType="1"/>
            </p:cNvSpPr>
            <p:nvPr/>
          </p:nvSpPr>
          <p:spPr bwMode="auto">
            <a:xfrm>
              <a:off x="939" y="1278"/>
              <a:ext cx="13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72" name="Line 318">
              <a:extLst>
                <a:ext uri="{FF2B5EF4-FFF2-40B4-BE49-F238E27FC236}">
                  <a16:creationId xmlns:a16="http://schemas.microsoft.com/office/drawing/2014/main" id="{9C35A505-5328-0CA9-89B0-EE3048590A3D}"/>
                </a:ext>
              </a:extLst>
            </p:cNvPr>
            <p:cNvSpPr>
              <a:spLocks noChangeShapeType="1"/>
            </p:cNvSpPr>
            <p:nvPr/>
          </p:nvSpPr>
          <p:spPr bwMode="auto">
            <a:xfrm>
              <a:off x="1091" y="1278"/>
              <a:ext cx="4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673" name="Freeform 319">
              <a:extLst>
                <a:ext uri="{FF2B5EF4-FFF2-40B4-BE49-F238E27FC236}">
                  <a16:creationId xmlns:a16="http://schemas.microsoft.com/office/drawing/2014/main" id="{DCF64784-68D2-0F8D-873D-96412572DC2A}"/>
                </a:ext>
              </a:extLst>
            </p:cNvPr>
            <p:cNvSpPr>
              <a:spLocks/>
            </p:cNvSpPr>
            <p:nvPr/>
          </p:nvSpPr>
          <p:spPr bwMode="auto">
            <a:xfrm>
              <a:off x="1129" y="1595"/>
              <a:ext cx="14" cy="139"/>
            </a:xfrm>
            <a:custGeom>
              <a:avLst/>
              <a:gdLst>
                <a:gd name="T0" fmla="*/ 0 w 14"/>
                <a:gd name="T1" fmla="*/ 139 h 139"/>
                <a:gd name="T2" fmla="*/ 6 w 14"/>
                <a:gd name="T3" fmla="*/ 121 h 139"/>
                <a:gd name="T4" fmla="*/ 10 w 14"/>
                <a:gd name="T5" fmla="*/ 102 h 139"/>
                <a:gd name="T6" fmla="*/ 12 w 14"/>
                <a:gd name="T7" fmla="*/ 83 h 139"/>
                <a:gd name="T8" fmla="*/ 14 w 14"/>
                <a:gd name="T9" fmla="*/ 62 h 139"/>
                <a:gd name="T10" fmla="*/ 12 w 14"/>
                <a:gd name="T11" fmla="*/ 46 h 139"/>
                <a:gd name="T12" fmla="*/ 10 w 14"/>
                <a:gd name="T13" fmla="*/ 31 h 139"/>
                <a:gd name="T14" fmla="*/ 8 w 14"/>
                <a:gd name="T15" fmla="*/ 16 h 139"/>
                <a:gd name="T16" fmla="*/ 4 w 14"/>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39"/>
                <a:gd name="T29" fmla="*/ 14 w 14"/>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39">
                  <a:moveTo>
                    <a:pt x="0" y="139"/>
                  </a:moveTo>
                  <a:lnTo>
                    <a:pt x="6" y="121"/>
                  </a:lnTo>
                  <a:lnTo>
                    <a:pt x="10" y="102"/>
                  </a:lnTo>
                  <a:lnTo>
                    <a:pt x="12" y="83"/>
                  </a:lnTo>
                  <a:lnTo>
                    <a:pt x="14" y="62"/>
                  </a:lnTo>
                  <a:lnTo>
                    <a:pt x="12" y="46"/>
                  </a:lnTo>
                  <a:lnTo>
                    <a:pt x="10" y="31"/>
                  </a:lnTo>
                  <a:lnTo>
                    <a:pt x="8" y="16"/>
                  </a:lnTo>
                  <a:lnTo>
                    <a:pt x="4" y="0"/>
                  </a:lnTo>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 name="Group 322">
            <a:extLst>
              <a:ext uri="{FF2B5EF4-FFF2-40B4-BE49-F238E27FC236}">
                <a16:creationId xmlns:a16="http://schemas.microsoft.com/office/drawing/2014/main" id="{3C2239E3-9C29-0EE0-CF8A-DA40AC02728F}"/>
              </a:ext>
            </a:extLst>
          </p:cNvPr>
          <p:cNvGrpSpPr>
            <a:grpSpLocks noChangeAspect="1"/>
          </p:cNvGrpSpPr>
          <p:nvPr/>
        </p:nvGrpSpPr>
        <p:grpSpPr bwMode="auto">
          <a:xfrm>
            <a:off x="539750" y="4295775"/>
            <a:ext cx="1917700" cy="1654175"/>
            <a:chOff x="340" y="2636"/>
            <a:chExt cx="1208" cy="1042"/>
          </a:xfrm>
        </p:grpSpPr>
        <p:sp>
          <p:nvSpPr>
            <p:cNvPr id="22555" name="AutoShape 321">
              <a:extLst>
                <a:ext uri="{FF2B5EF4-FFF2-40B4-BE49-F238E27FC236}">
                  <a16:creationId xmlns:a16="http://schemas.microsoft.com/office/drawing/2014/main" id="{D8610BCE-91B3-B970-CCD9-54503418495D}"/>
                </a:ext>
              </a:extLst>
            </p:cNvPr>
            <p:cNvSpPr>
              <a:spLocks noChangeAspect="1" noChangeArrowheads="1" noTextEdit="1"/>
            </p:cNvSpPr>
            <p:nvPr/>
          </p:nvSpPr>
          <p:spPr bwMode="auto">
            <a:xfrm>
              <a:off x="340" y="2636"/>
              <a:ext cx="1208"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556" name="Rectangle 323">
              <a:extLst>
                <a:ext uri="{FF2B5EF4-FFF2-40B4-BE49-F238E27FC236}">
                  <a16:creationId xmlns:a16="http://schemas.microsoft.com/office/drawing/2014/main" id="{4A8099B3-7E72-42BF-CC8F-25AAEA8B38E1}"/>
                </a:ext>
              </a:extLst>
            </p:cNvPr>
            <p:cNvSpPr>
              <a:spLocks noChangeArrowheads="1"/>
            </p:cNvSpPr>
            <p:nvPr/>
          </p:nvSpPr>
          <p:spPr bwMode="auto">
            <a:xfrm>
              <a:off x="1291" y="3062"/>
              <a:ext cx="201" cy="1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57" name="Rectangle 324">
              <a:extLst>
                <a:ext uri="{FF2B5EF4-FFF2-40B4-BE49-F238E27FC236}">
                  <a16:creationId xmlns:a16="http://schemas.microsoft.com/office/drawing/2014/main" id="{FE21EE6F-BBA4-3C86-2BCD-3AF5895E90B4}"/>
                </a:ext>
              </a:extLst>
            </p:cNvPr>
            <p:cNvSpPr>
              <a:spLocks noChangeArrowheads="1"/>
            </p:cNvSpPr>
            <p:nvPr/>
          </p:nvSpPr>
          <p:spPr bwMode="auto">
            <a:xfrm>
              <a:off x="1028" y="2665"/>
              <a:ext cx="9" cy="15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58" name="Rectangle 325">
              <a:extLst>
                <a:ext uri="{FF2B5EF4-FFF2-40B4-BE49-F238E27FC236}">
                  <a16:creationId xmlns:a16="http://schemas.microsoft.com/office/drawing/2014/main" id="{2BAAEDD4-2F02-130B-75E5-B56D5B6291C3}"/>
                </a:ext>
              </a:extLst>
            </p:cNvPr>
            <p:cNvSpPr>
              <a:spLocks noChangeArrowheads="1"/>
            </p:cNvSpPr>
            <p:nvPr/>
          </p:nvSpPr>
          <p:spPr bwMode="auto">
            <a:xfrm>
              <a:off x="1028" y="3513"/>
              <a:ext cx="9" cy="155"/>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59" name="Rectangle 326">
              <a:extLst>
                <a:ext uri="{FF2B5EF4-FFF2-40B4-BE49-F238E27FC236}">
                  <a16:creationId xmlns:a16="http://schemas.microsoft.com/office/drawing/2014/main" id="{5A1FEEF9-D615-A52A-457A-CF36BE8CF40B}"/>
                </a:ext>
              </a:extLst>
            </p:cNvPr>
            <p:cNvSpPr>
              <a:spLocks noChangeArrowheads="1"/>
            </p:cNvSpPr>
            <p:nvPr/>
          </p:nvSpPr>
          <p:spPr bwMode="auto">
            <a:xfrm>
              <a:off x="348" y="316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0" name="Rectangle 327">
              <a:extLst>
                <a:ext uri="{FF2B5EF4-FFF2-40B4-BE49-F238E27FC236}">
                  <a16:creationId xmlns:a16="http://schemas.microsoft.com/office/drawing/2014/main" id="{6CE5D330-9FBE-AF4A-FCE7-0B4D4ACDC359}"/>
                </a:ext>
              </a:extLst>
            </p:cNvPr>
            <p:cNvSpPr>
              <a:spLocks noChangeArrowheads="1"/>
            </p:cNvSpPr>
            <p:nvPr/>
          </p:nvSpPr>
          <p:spPr bwMode="auto">
            <a:xfrm>
              <a:off x="471" y="316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1" name="Rectangle 328">
              <a:extLst>
                <a:ext uri="{FF2B5EF4-FFF2-40B4-BE49-F238E27FC236}">
                  <a16:creationId xmlns:a16="http://schemas.microsoft.com/office/drawing/2014/main" id="{1EB2E2CD-D89D-2FD3-6700-6B4EAFC65C4C}"/>
                </a:ext>
              </a:extLst>
            </p:cNvPr>
            <p:cNvSpPr>
              <a:spLocks noChangeArrowheads="1"/>
            </p:cNvSpPr>
            <p:nvPr/>
          </p:nvSpPr>
          <p:spPr bwMode="auto">
            <a:xfrm>
              <a:off x="505" y="316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2" name="Rectangle 329">
              <a:extLst>
                <a:ext uri="{FF2B5EF4-FFF2-40B4-BE49-F238E27FC236}">
                  <a16:creationId xmlns:a16="http://schemas.microsoft.com/office/drawing/2014/main" id="{8C1AEC76-B729-1DF1-A93B-381C8AA9BC06}"/>
                </a:ext>
              </a:extLst>
            </p:cNvPr>
            <p:cNvSpPr>
              <a:spLocks noChangeArrowheads="1"/>
            </p:cNvSpPr>
            <p:nvPr/>
          </p:nvSpPr>
          <p:spPr bwMode="auto">
            <a:xfrm>
              <a:off x="628" y="3164"/>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3" name="Rectangle 330">
              <a:extLst>
                <a:ext uri="{FF2B5EF4-FFF2-40B4-BE49-F238E27FC236}">
                  <a16:creationId xmlns:a16="http://schemas.microsoft.com/office/drawing/2014/main" id="{00E90288-7318-8EEB-7547-F7B7AB12CA0D}"/>
                </a:ext>
              </a:extLst>
            </p:cNvPr>
            <p:cNvSpPr>
              <a:spLocks noChangeArrowheads="1"/>
            </p:cNvSpPr>
            <p:nvPr/>
          </p:nvSpPr>
          <p:spPr bwMode="auto">
            <a:xfrm>
              <a:off x="661" y="316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4" name="Rectangle 331">
              <a:extLst>
                <a:ext uri="{FF2B5EF4-FFF2-40B4-BE49-F238E27FC236}">
                  <a16:creationId xmlns:a16="http://schemas.microsoft.com/office/drawing/2014/main" id="{2B3001F1-44FB-9210-0462-5F3ED63897F5}"/>
                </a:ext>
              </a:extLst>
            </p:cNvPr>
            <p:cNvSpPr>
              <a:spLocks noChangeArrowheads="1"/>
            </p:cNvSpPr>
            <p:nvPr/>
          </p:nvSpPr>
          <p:spPr bwMode="auto">
            <a:xfrm>
              <a:off x="784" y="316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5" name="Rectangle 332">
              <a:extLst>
                <a:ext uri="{FF2B5EF4-FFF2-40B4-BE49-F238E27FC236}">
                  <a16:creationId xmlns:a16="http://schemas.microsoft.com/office/drawing/2014/main" id="{7E6A568D-D3C6-FD3B-8CC5-8063EEACD3BA}"/>
                </a:ext>
              </a:extLst>
            </p:cNvPr>
            <p:cNvSpPr>
              <a:spLocks noChangeArrowheads="1"/>
            </p:cNvSpPr>
            <p:nvPr/>
          </p:nvSpPr>
          <p:spPr bwMode="auto">
            <a:xfrm>
              <a:off x="818" y="316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6" name="Rectangle 333">
              <a:extLst>
                <a:ext uri="{FF2B5EF4-FFF2-40B4-BE49-F238E27FC236}">
                  <a16:creationId xmlns:a16="http://schemas.microsoft.com/office/drawing/2014/main" id="{8A0B213D-6C82-5920-A957-88B167860FDB}"/>
                </a:ext>
              </a:extLst>
            </p:cNvPr>
            <p:cNvSpPr>
              <a:spLocks noChangeArrowheads="1"/>
            </p:cNvSpPr>
            <p:nvPr/>
          </p:nvSpPr>
          <p:spPr bwMode="auto">
            <a:xfrm>
              <a:off x="941" y="3164"/>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7" name="Rectangle 334">
              <a:extLst>
                <a:ext uri="{FF2B5EF4-FFF2-40B4-BE49-F238E27FC236}">
                  <a16:creationId xmlns:a16="http://schemas.microsoft.com/office/drawing/2014/main" id="{1BAA1186-86E1-D139-70B3-14C6F094D00B}"/>
                </a:ext>
              </a:extLst>
            </p:cNvPr>
            <p:cNvSpPr>
              <a:spLocks noChangeArrowheads="1"/>
            </p:cNvSpPr>
            <p:nvPr/>
          </p:nvSpPr>
          <p:spPr bwMode="auto">
            <a:xfrm>
              <a:off x="974" y="316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8" name="Rectangle 335">
              <a:extLst>
                <a:ext uri="{FF2B5EF4-FFF2-40B4-BE49-F238E27FC236}">
                  <a16:creationId xmlns:a16="http://schemas.microsoft.com/office/drawing/2014/main" id="{2515F713-7439-1B40-DB4D-0DB9239ABDAC}"/>
                </a:ext>
              </a:extLst>
            </p:cNvPr>
            <p:cNvSpPr>
              <a:spLocks noChangeArrowheads="1"/>
            </p:cNvSpPr>
            <p:nvPr/>
          </p:nvSpPr>
          <p:spPr bwMode="auto">
            <a:xfrm>
              <a:off x="1097" y="316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69" name="Rectangle 336">
              <a:extLst>
                <a:ext uri="{FF2B5EF4-FFF2-40B4-BE49-F238E27FC236}">
                  <a16:creationId xmlns:a16="http://schemas.microsoft.com/office/drawing/2014/main" id="{2676ABC3-16FF-824A-32D0-A4461D6CE5CA}"/>
                </a:ext>
              </a:extLst>
            </p:cNvPr>
            <p:cNvSpPr>
              <a:spLocks noChangeArrowheads="1"/>
            </p:cNvSpPr>
            <p:nvPr/>
          </p:nvSpPr>
          <p:spPr bwMode="auto">
            <a:xfrm>
              <a:off x="1131" y="316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70" name="Rectangle 337">
              <a:extLst>
                <a:ext uri="{FF2B5EF4-FFF2-40B4-BE49-F238E27FC236}">
                  <a16:creationId xmlns:a16="http://schemas.microsoft.com/office/drawing/2014/main" id="{FD81C3E0-164C-AA70-D242-BA1A00DB1A26}"/>
                </a:ext>
              </a:extLst>
            </p:cNvPr>
            <p:cNvSpPr>
              <a:spLocks noChangeArrowheads="1"/>
            </p:cNvSpPr>
            <p:nvPr/>
          </p:nvSpPr>
          <p:spPr bwMode="auto">
            <a:xfrm>
              <a:off x="1254" y="3164"/>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71" name="Rectangle 338">
              <a:extLst>
                <a:ext uri="{FF2B5EF4-FFF2-40B4-BE49-F238E27FC236}">
                  <a16:creationId xmlns:a16="http://schemas.microsoft.com/office/drawing/2014/main" id="{344BEA4A-0D78-4188-E028-4850D05B0489}"/>
                </a:ext>
              </a:extLst>
            </p:cNvPr>
            <p:cNvSpPr>
              <a:spLocks noChangeArrowheads="1"/>
            </p:cNvSpPr>
            <p:nvPr/>
          </p:nvSpPr>
          <p:spPr bwMode="auto">
            <a:xfrm>
              <a:off x="1287" y="316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72" name="Rectangle 339">
              <a:extLst>
                <a:ext uri="{FF2B5EF4-FFF2-40B4-BE49-F238E27FC236}">
                  <a16:creationId xmlns:a16="http://schemas.microsoft.com/office/drawing/2014/main" id="{D4DDBB89-9A8C-FF2E-9D17-C394805C9087}"/>
                </a:ext>
              </a:extLst>
            </p:cNvPr>
            <p:cNvSpPr>
              <a:spLocks noChangeArrowheads="1"/>
            </p:cNvSpPr>
            <p:nvPr/>
          </p:nvSpPr>
          <p:spPr bwMode="auto">
            <a:xfrm>
              <a:off x="1410" y="316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73" name="Rectangle 340">
              <a:extLst>
                <a:ext uri="{FF2B5EF4-FFF2-40B4-BE49-F238E27FC236}">
                  <a16:creationId xmlns:a16="http://schemas.microsoft.com/office/drawing/2014/main" id="{1E5EA4EB-407C-F799-EC06-DD1ED905870A}"/>
                </a:ext>
              </a:extLst>
            </p:cNvPr>
            <p:cNvSpPr>
              <a:spLocks noChangeArrowheads="1"/>
            </p:cNvSpPr>
            <p:nvPr/>
          </p:nvSpPr>
          <p:spPr bwMode="auto">
            <a:xfrm>
              <a:off x="1444" y="316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74" name="Rectangle 341">
              <a:extLst>
                <a:ext uri="{FF2B5EF4-FFF2-40B4-BE49-F238E27FC236}">
                  <a16:creationId xmlns:a16="http://schemas.microsoft.com/office/drawing/2014/main" id="{57352A2D-F0E2-09C7-B3A7-5B6F735DC23B}"/>
                </a:ext>
              </a:extLst>
            </p:cNvPr>
            <p:cNvSpPr>
              <a:spLocks noChangeArrowheads="1"/>
            </p:cNvSpPr>
            <p:nvPr/>
          </p:nvSpPr>
          <p:spPr bwMode="auto">
            <a:xfrm>
              <a:off x="1287" y="3265"/>
              <a:ext cx="209"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2575" name="Line 342">
              <a:extLst>
                <a:ext uri="{FF2B5EF4-FFF2-40B4-BE49-F238E27FC236}">
                  <a16:creationId xmlns:a16="http://schemas.microsoft.com/office/drawing/2014/main" id="{DF1CAC42-5E2A-B6D4-5A57-6B4AA6AE7636}"/>
                </a:ext>
              </a:extLst>
            </p:cNvPr>
            <p:cNvSpPr>
              <a:spLocks noChangeShapeType="1"/>
            </p:cNvSpPr>
            <p:nvPr/>
          </p:nvSpPr>
          <p:spPr bwMode="auto">
            <a:xfrm flipH="1">
              <a:off x="348" y="2720"/>
              <a:ext cx="68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76" name="Freeform 343">
              <a:extLst>
                <a:ext uri="{FF2B5EF4-FFF2-40B4-BE49-F238E27FC236}">
                  <a16:creationId xmlns:a16="http://schemas.microsoft.com/office/drawing/2014/main" id="{32155E22-4C44-F63E-7A54-2B61D987889A}"/>
                </a:ext>
              </a:extLst>
            </p:cNvPr>
            <p:cNvSpPr>
              <a:spLocks/>
            </p:cNvSpPr>
            <p:nvPr/>
          </p:nvSpPr>
          <p:spPr bwMode="auto">
            <a:xfrm>
              <a:off x="720" y="2648"/>
              <a:ext cx="100" cy="65"/>
            </a:xfrm>
            <a:custGeom>
              <a:avLst/>
              <a:gdLst>
                <a:gd name="T0" fmla="*/ 50 w 100"/>
                <a:gd name="T1" fmla="*/ 65 h 65"/>
                <a:gd name="T2" fmla="*/ 25 w 100"/>
                <a:gd name="T3" fmla="*/ 32 h 65"/>
                <a:gd name="T4" fmla="*/ 0 w 100"/>
                <a:gd name="T5" fmla="*/ 0 h 65"/>
                <a:gd name="T6" fmla="*/ 50 w 100"/>
                <a:gd name="T7" fmla="*/ 0 h 65"/>
                <a:gd name="T8" fmla="*/ 100 w 100"/>
                <a:gd name="T9" fmla="*/ 0 h 65"/>
                <a:gd name="T10" fmla="*/ 75 w 100"/>
                <a:gd name="T11" fmla="*/ 32 h 65"/>
                <a:gd name="T12" fmla="*/ 50 w 100"/>
                <a:gd name="T13" fmla="*/ 65 h 65"/>
                <a:gd name="T14" fmla="*/ 0 60000 65536"/>
                <a:gd name="T15" fmla="*/ 0 60000 65536"/>
                <a:gd name="T16" fmla="*/ 0 60000 65536"/>
                <a:gd name="T17" fmla="*/ 0 60000 65536"/>
                <a:gd name="T18" fmla="*/ 0 60000 65536"/>
                <a:gd name="T19" fmla="*/ 0 60000 65536"/>
                <a:gd name="T20" fmla="*/ 0 60000 65536"/>
                <a:gd name="T21" fmla="*/ 0 w 100"/>
                <a:gd name="T22" fmla="*/ 0 h 65"/>
                <a:gd name="T23" fmla="*/ 100 w 100"/>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65">
                  <a:moveTo>
                    <a:pt x="50" y="65"/>
                  </a:moveTo>
                  <a:lnTo>
                    <a:pt x="25" y="32"/>
                  </a:lnTo>
                  <a:lnTo>
                    <a:pt x="0" y="0"/>
                  </a:lnTo>
                  <a:lnTo>
                    <a:pt x="50" y="0"/>
                  </a:lnTo>
                  <a:lnTo>
                    <a:pt x="100" y="0"/>
                  </a:lnTo>
                  <a:lnTo>
                    <a:pt x="75" y="32"/>
                  </a:lnTo>
                  <a:lnTo>
                    <a:pt x="50" y="65"/>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77" name="Rectangle 344">
              <a:extLst>
                <a:ext uri="{FF2B5EF4-FFF2-40B4-BE49-F238E27FC236}">
                  <a16:creationId xmlns:a16="http://schemas.microsoft.com/office/drawing/2014/main" id="{EBC536EF-0695-A366-1B5F-F5A7A2648AA9}"/>
                </a:ext>
              </a:extLst>
            </p:cNvPr>
            <p:cNvSpPr>
              <a:spLocks noChangeArrowheads="1"/>
            </p:cNvSpPr>
            <p:nvPr/>
          </p:nvSpPr>
          <p:spPr bwMode="auto">
            <a:xfrm>
              <a:off x="440" y="287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2578" name="Rectangle 345">
              <a:extLst>
                <a:ext uri="{FF2B5EF4-FFF2-40B4-BE49-F238E27FC236}">
                  <a16:creationId xmlns:a16="http://schemas.microsoft.com/office/drawing/2014/main" id="{A1353961-82F6-69A3-7302-60CB75EF3E9B}"/>
                </a:ext>
              </a:extLst>
            </p:cNvPr>
            <p:cNvSpPr>
              <a:spLocks noChangeArrowheads="1"/>
            </p:cNvSpPr>
            <p:nvPr/>
          </p:nvSpPr>
          <p:spPr bwMode="auto">
            <a:xfrm rot="-3060000">
              <a:off x="1125" y="2714"/>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R</a:t>
              </a:r>
              <a:endParaRPr lang="en-US" altLang="en-US"/>
            </a:p>
          </p:txBody>
        </p:sp>
        <p:sp>
          <p:nvSpPr>
            <p:cNvPr id="22579" name="Freeform 346">
              <a:extLst>
                <a:ext uri="{FF2B5EF4-FFF2-40B4-BE49-F238E27FC236}">
                  <a16:creationId xmlns:a16="http://schemas.microsoft.com/office/drawing/2014/main" id="{9C389D2F-7502-B2E9-FFEA-171764C1812F}"/>
                </a:ext>
              </a:extLst>
            </p:cNvPr>
            <p:cNvSpPr>
              <a:spLocks/>
            </p:cNvSpPr>
            <p:nvPr/>
          </p:nvSpPr>
          <p:spPr bwMode="auto">
            <a:xfrm>
              <a:off x="394" y="2728"/>
              <a:ext cx="38" cy="56"/>
            </a:xfrm>
            <a:custGeom>
              <a:avLst/>
              <a:gdLst>
                <a:gd name="T0" fmla="*/ 19 w 38"/>
                <a:gd name="T1" fmla="*/ 0 h 56"/>
                <a:gd name="T2" fmla="*/ 38 w 38"/>
                <a:gd name="T3" fmla="*/ 56 h 56"/>
                <a:gd name="T4" fmla="*/ 38 w 38"/>
                <a:gd name="T5" fmla="*/ 56 h 56"/>
                <a:gd name="T6" fmla="*/ 36 w 38"/>
                <a:gd name="T7" fmla="*/ 56 h 56"/>
                <a:gd name="T8" fmla="*/ 36 w 38"/>
                <a:gd name="T9" fmla="*/ 54 h 56"/>
                <a:gd name="T10" fmla="*/ 34 w 38"/>
                <a:gd name="T11" fmla="*/ 54 h 56"/>
                <a:gd name="T12" fmla="*/ 34 w 38"/>
                <a:gd name="T13" fmla="*/ 54 h 56"/>
                <a:gd name="T14" fmla="*/ 32 w 38"/>
                <a:gd name="T15" fmla="*/ 52 h 56"/>
                <a:gd name="T16" fmla="*/ 31 w 38"/>
                <a:gd name="T17" fmla="*/ 52 h 56"/>
                <a:gd name="T18" fmla="*/ 31 w 38"/>
                <a:gd name="T19" fmla="*/ 52 h 56"/>
                <a:gd name="T20" fmla="*/ 29 w 38"/>
                <a:gd name="T21" fmla="*/ 52 h 56"/>
                <a:gd name="T22" fmla="*/ 29 w 38"/>
                <a:gd name="T23" fmla="*/ 50 h 56"/>
                <a:gd name="T24" fmla="*/ 27 w 38"/>
                <a:gd name="T25" fmla="*/ 50 h 56"/>
                <a:gd name="T26" fmla="*/ 25 w 38"/>
                <a:gd name="T27" fmla="*/ 50 h 56"/>
                <a:gd name="T28" fmla="*/ 25 w 38"/>
                <a:gd name="T29" fmla="*/ 50 h 56"/>
                <a:gd name="T30" fmla="*/ 23 w 38"/>
                <a:gd name="T31" fmla="*/ 50 h 56"/>
                <a:gd name="T32" fmla="*/ 21 w 38"/>
                <a:gd name="T33" fmla="*/ 50 h 56"/>
                <a:gd name="T34" fmla="*/ 21 w 38"/>
                <a:gd name="T35" fmla="*/ 50 h 56"/>
                <a:gd name="T36" fmla="*/ 19 w 38"/>
                <a:gd name="T37" fmla="*/ 50 h 56"/>
                <a:gd name="T38" fmla="*/ 19 w 38"/>
                <a:gd name="T39" fmla="*/ 50 h 56"/>
                <a:gd name="T40" fmla="*/ 17 w 38"/>
                <a:gd name="T41" fmla="*/ 50 h 56"/>
                <a:gd name="T42" fmla="*/ 15 w 38"/>
                <a:gd name="T43" fmla="*/ 50 h 56"/>
                <a:gd name="T44" fmla="*/ 15 w 38"/>
                <a:gd name="T45" fmla="*/ 50 h 56"/>
                <a:gd name="T46" fmla="*/ 13 w 38"/>
                <a:gd name="T47" fmla="*/ 50 h 56"/>
                <a:gd name="T48" fmla="*/ 13 w 38"/>
                <a:gd name="T49" fmla="*/ 50 h 56"/>
                <a:gd name="T50" fmla="*/ 11 w 38"/>
                <a:gd name="T51" fmla="*/ 50 h 56"/>
                <a:gd name="T52" fmla="*/ 9 w 38"/>
                <a:gd name="T53" fmla="*/ 52 h 56"/>
                <a:gd name="T54" fmla="*/ 9 w 38"/>
                <a:gd name="T55" fmla="*/ 52 h 56"/>
                <a:gd name="T56" fmla="*/ 7 w 38"/>
                <a:gd name="T57" fmla="*/ 52 h 56"/>
                <a:gd name="T58" fmla="*/ 7 w 38"/>
                <a:gd name="T59" fmla="*/ 52 h 56"/>
                <a:gd name="T60" fmla="*/ 6 w 38"/>
                <a:gd name="T61" fmla="*/ 54 h 56"/>
                <a:gd name="T62" fmla="*/ 4 w 38"/>
                <a:gd name="T63" fmla="*/ 54 h 56"/>
                <a:gd name="T64" fmla="*/ 4 w 38"/>
                <a:gd name="T65" fmla="*/ 54 h 56"/>
                <a:gd name="T66" fmla="*/ 2 w 38"/>
                <a:gd name="T67" fmla="*/ 56 h 56"/>
                <a:gd name="T68" fmla="*/ 0 w 38"/>
                <a:gd name="T69" fmla="*/ 56 h 56"/>
                <a:gd name="T70" fmla="*/ 19 w 38"/>
                <a:gd name="T71" fmla="*/ 0 h 56"/>
                <a:gd name="T72" fmla="*/ 19 w 38"/>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56"/>
                <a:gd name="T113" fmla="*/ 38 w 38"/>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56">
                  <a:moveTo>
                    <a:pt x="19" y="0"/>
                  </a:moveTo>
                  <a:lnTo>
                    <a:pt x="38" y="56"/>
                  </a:lnTo>
                  <a:lnTo>
                    <a:pt x="36" y="56"/>
                  </a:lnTo>
                  <a:lnTo>
                    <a:pt x="36" y="54"/>
                  </a:lnTo>
                  <a:lnTo>
                    <a:pt x="34" y="54"/>
                  </a:lnTo>
                  <a:lnTo>
                    <a:pt x="32" y="52"/>
                  </a:lnTo>
                  <a:lnTo>
                    <a:pt x="31" y="52"/>
                  </a:lnTo>
                  <a:lnTo>
                    <a:pt x="29" y="52"/>
                  </a:lnTo>
                  <a:lnTo>
                    <a:pt x="29" y="50"/>
                  </a:lnTo>
                  <a:lnTo>
                    <a:pt x="27" y="50"/>
                  </a:lnTo>
                  <a:lnTo>
                    <a:pt x="25" y="50"/>
                  </a:lnTo>
                  <a:lnTo>
                    <a:pt x="23" y="50"/>
                  </a:lnTo>
                  <a:lnTo>
                    <a:pt x="21" y="50"/>
                  </a:lnTo>
                  <a:lnTo>
                    <a:pt x="19" y="50"/>
                  </a:lnTo>
                  <a:lnTo>
                    <a:pt x="17" y="50"/>
                  </a:lnTo>
                  <a:lnTo>
                    <a:pt x="15" y="50"/>
                  </a:lnTo>
                  <a:lnTo>
                    <a:pt x="13" y="50"/>
                  </a:lnTo>
                  <a:lnTo>
                    <a:pt x="11" y="50"/>
                  </a:lnTo>
                  <a:lnTo>
                    <a:pt x="9" y="52"/>
                  </a:lnTo>
                  <a:lnTo>
                    <a:pt x="7" y="52"/>
                  </a:lnTo>
                  <a:lnTo>
                    <a:pt x="6" y="54"/>
                  </a:lnTo>
                  <a:lnTo>
                    <a:pt x="4" y="54"/>
                  </a:lnTo>
                  <a:lnTo>
                    <a:pt x="2" y="56"/>
                  </a:lnTo>
                  <a:lnTo>
                    <a:pt x="0" y="56"/>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0" name="Freeform 347">
              <a:extLst>
                <a:ext uri="{FF2B5EF4-FFF2-40B4-BE49-F238E27FC236}">
                  <a16:creationId xmlns:a16="http://schemas.microsoft.com/office/drawing/2014/main" id="{1EA577A0-A59C-1784-119B-90412C2EA8E7}"/>
                </a:ext>
              </a:extLst>
            </p:cNvPr>
            <p:cNvSpPr>
              <a:spLocks/>
            </p:cNvSpPr>
            <p:nvPr/>
          </p:nvSpPr>
          <p:spPr bwMode="auto">
            <a:xfrm>
              <a:off x="411" y="2755"/>
              <a:ext cx="6" cy="382"/>
            </a:xfrm>
            <a:custGeom>
              <a:avLst/>
              <a:gdLst>
                <a:gd name="T0" fmla="*/ 6 w 6"/>
                <a:gd name="T1" fmla="*/ 382 h 382"/>
                <a:gd name="T2" fmla="*/ 4 w 6"/>
                <a:gd name="T3" fmla="*/ 0 h 382"/>
                <a:gd name="T4" fmla="*/ 0 w 6"/>
                <a:gd name="T5" fmla="*/ 0 h 382"/>
                <a:gd name="T6" fmla="*/ 2 w 6"/>
                <a:gd name="T7" fmla="*/ 382 h 382"/>
                <a:gd name="T8" fmla="*/ 6 w 6"/>
                <a:gd name="T9" fmla="*/ 382 h 382"/>
                <a:gd name="T10" fmla="*/ 0 60000 65536"/>
                <a:gd name="T11" fmla="*/ 0 60000 65536"/>
                <a:gd name="T12" fmla="*/ 0 60000 65536"/>
                <a:gd name="T13" fmla="*/ 0 60000 65536"/>
                <a:gd name="T14" fmla="*/ 0 60000 65536"/>
                <a:gd name="T15" fmla="*/ 0 w 6"/>
                <a:gd name="T16" fmla="*/ 0 h 382"/>
                <a:gd name="T17" fmla="*/ 6 w 6"/>
                <a:gd name="T18" fmla="*/ 382 h 382"/>
              </a:gdLst>
              <a:ahLst/>
              <a:cxnLst>
                <a:cxn ang="T10">
                  <a:pos x="T0" y="T1"/>
                </a:cxn>
                <a:cxn ang="T11">
                  <a:pos x="T2" y="T3"/>
                </a:cxn>
                <a:cxn ang="T12">
                  <a:pos x="T4" y="T5"/>
                </a:cxn>
                <a:cxn ang="T13">
                  <a:pos x="T6" y="T7"/>
                </a:cxn>
                <a:cxn ang="T14">
                  <a:pos x="T8" y="T9"/>
                </a:cxn>
              </a:cxnLst>
              <a:rect l="T15" t="T16" r="T17" b="T18"/>
              <a:pathLst>
                <a:path w="6" h="382">
                  <a:moveTo>
                    <a:pt x="6" y="382"/>
                  </a:moveTo>
                  <a:lnTo>
                    <a:pt x="4" y="0"/>
                  </a:lnTo>
                  <a:lnTo>
                    <a:pt x="0" y="0"/>
                  </a:lnTo>
                  <a:lnTo>
                    <a:pt x="2" y="382"/>
                  </a:lnTo>
                  <a:lnTo>
                    <a:pt x="6" y="38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1" name="Freeform 348">
              <a:extLst>
                <a:ext uri="{FF2B5EF4-FFF2-40B4-BE49-F238E27FC236}">
                  <a16:creationId xmlns:a16="http://schemas.microsoft.com/office/drawing/2014/main" id="{2F61F90E-B8BE-DAB4-8C1A-4C4CDF0D65F7}"/>
                </a:ext>
              </a:extLst>
            </p:cNvPr>
            <p:cNvSpPr>
              <a:spLocks/>
            </p:cNvSpPr>
            <p:nvPr/>
          </p:nvSpPr>
          <p:spPr bwMode="auto">
            <a:xfrm>
              <a:off x="396" y="3108"/>
              <a:ext cx="38" cy="58"/>
            </a:xfrm>
            <a:custGeom>
              <a:avLst/>
              <a:gdLst>
                <a:gd name="T0" fmla="*/ 19 w 38"/>
                <a:gd name="T1" fmla="*/ 58 h 58"/>
                <a:gd name="T2" fmla="*/ 38 w 38"/>
                <a:gd name="T3" fmla="*/ 0 h 58"/>
                <a:gd name="T4" fmla="*/ 38 w 38"/>
                <a:gd name="T5" fmla="*/ 0 h 58"/>
                <a:gd name="T6" fmla="*/ 36 w 38"/>
                <a:gd name="T7" fmla="*/ 2 h 58"/>
                <a:gd name="T8" fmla="*/ 36 w 38"/>
                <a:gd name="T9" fmla="*/ 2 h 58"/>
                <a:gd name="T10" fmla="*/ 34 w 38"/>
                <a:gd name="T11" fmla="*/ 2 h 58"/>
                <a:gd name="T12" fmla="*/ 32 w 38"/>
                <a:gd name="T13" fmla="*/ 4 h 58"/>
                <a:gd name="T14" fmla="*/ 32 w 38"/>
                <a:gd name="T15" fmla="*/ 4 h 58"/>
                <a:gd name="T16" fmla="*/ 30 w 38"/>
                <a:gd name="T17" fmla="*/ 4 h 58"/>
                <a:gd name="T18" fmla="*/ 30 w 38"/>
                <a:gd name="T19" fmla="*/ 4 h 58"/>
                <a:gd name="T20" fmla="*/ 29 w 38"/>
                <a:gd name="T21" fmla="*/ 6 h 58"/>
                <a:gd name="T22" fmla="*/ 27 w 38"/>
                <a:gd name="T23" fmla="*/ 6 h 58"/>
                <a:gd name="T24" fmla="*/ 27 w 38"/>
                <a:gd name="T25" fmla="*/ 6 h 58"/>
                <a:gd name="T26" fmla="*/ 25 w 38"/>
                <a:gd name="T27" fmla="*/ 6 h 58"/>
                <a:gd name="T28" fmla="*/ 25 w 38"/>
                <a:gd name="T29" fmla="*/ 6 h 58"/>
                <a:gd name="T30" fmla="*/ 23 w 38"/>
                <a:gd name="T31" fmla="*/ 6 h 58"/>
                <a:gd name="T32" fmla="*/ 21 w 38"/>
                <a:gd name="T33" fmla="*/ 6 h 58"/>
                <a:gd name="T34" fmla="*/ 21 w 38"/>
                <a:gd name="T35" fmla="*/ 6 h 58"/>
                <a:gd name="T36" fmla="*/ 19 w 38"/>
                <a:gd name="T37" fmla="*/ 6 h 58"/>
                <a:gd name="T38" fmla="*/ 19 w 38"/>
                <a:gd name="T39" fmla="*/ 6 h 58"/>
                <a:gd name="T40" fmla="*/ 17 w 38"/>
                <a:gd name="T41" fmla="*/ 6 h 58"/>
                <a:gd name="T42" fmla="*/ 15 w 38"/>
                <a:gd name="T43" fmla="*/ 6 h 58"/>
                <a:gd name="T44" fmla="*/ 15 w 38"/>
                <a:gd name="T45" fmla="*/ 6 h 58"/>
                <a:gd name="T46" fmla="*/ 13 w 38"/>
                <a:gd name="T47" fmla="*/ 6 h 58"/>
                <a:gd name="T48" fmla="*/ 11 w 38"/>
                <a:gd name="T49" fmla="*/ 6 h 58"/>
                <a:gd name="T50" fmla="*/ 11 w 38"/>
                <a:gd name="T51" fmla="*/ 6 h 58"/>
                <a:gd name="T52" fmla="*/ 9 w 38"/>
                <a:gd name="T53" fmla="*/ 6 h 58"/>
                <a:gd name="T54" fmla="*/ 9 w 38"/>
                <a:gd name="T55" fmla="*/ 4 h 58"/>
                <a:gd name="T56" fmla="*/ 7 w 38"/>
                <a:gd name="T57" fmla="*/ 4 h 58"/>
                <a:gd name="T58" fmla="*/ 5 w 38"/>
                <a:gd name="T59" fmla="*/ 4 h 58"/>
                <a:gd name="T60" fmla="*/ 5 w 38"/>
                <a:gd name="T61" fmla="*/ 4 h 58"/>
                <a:gd name="T62" fmla="*/ 4 w 38"/>
                <a:gd name="T63" fmla="*/ 2 h 58"/>
                <a:gd name="T64" fmla="*/ 4 w 38"/>
                <a:gd name="T65" fmla="*/ 2 h 58"/>
                <a:gd name="T66" fmla="*/ 2 w 38"/>
                <a:gd name="T67" fmla="*/ 2 h 58"/>
                <a:gd name="T68" fmla="*/ 0 w 38"/>
                <a:gd name="T69" fmla="*/ 0 h 58"/>
                <a:gd name="T70" fmla="*/ 19 w 38"/>
                <a:gd name="T71" fmla="*/ 58 h 58"/>
                <a:gd name="T72" fmla="*/ 19 w 38"/>
                <a:gd name="T73" fmla="*/ 5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58"/>
                <a:gd name="T113" fmla="*/ 38 w 38"/>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58">
                  <a:moveTo>
                    <a:pt x="19" y="58"/>
                  </a:moveTo>
                  <a:lnTo>
                    <a:pt x="38" y="0"/>
                  </a:lnTo>
                  <a:lnTo>
                    <a:pt x="36" y="2"/>
                  </a:lnTo>
                  <a:lnTo>
                    <a:pt x="34" y="2"/>
                  </a:lnTo>
                  <a:lnTo>
                    <a:pt x="32" y="4"/>
                  </a:lnTo>
                  <a:lnTo>
                    <a:pt x="30" y="4"/>
                  </a:lnTo>
                  <a:lnTo>
                    <a:pt x="29" y="6"/>
                  </a:lnTo>
                  <a:lnTo>
                    <a:pt x="27" y="6"/>
                  </a:lnTo>
                  <a:lnTo>
                    <a:pt x="25" y="6"/>
                  </a:lnTo>
                  <a:lnTo>
                    <a:pt x="23" y="6"/>
                  </a:lnTo>
                  <a:lnTo>
                    <a:pt x="21" y="6"/>
                  </a:lnTo>
                  <a:lnTo>
                    <a:pt x="19" y="6"/>
                  </a:lnTo>
                  <a:lnTo>
                    <a:pt x="17" y="6"/>
                  </a:lnTo>
                  <a:lnTo>
                    <a:pt x="15" y="6"/>
                  </a:lnTo>
                  <a:lnTo>
                    <a:pt x="13" y="6"/>
                  </a:lnTo>
                  <a:lnTo>
                    <a:pt x="11" y="6"/>
                  </a:lnTo>
                  <a:lnTo>
                    <a:pt x="9" y="6"/>
                  </a:lnTo>
                  <a:lnTo>
                    <a:pt x="9" y="4"/>
                  </a:lnTo>
                  <a:lnTo>
                    <a:pt x="7" y="4"/>
                  </a:lnTo>
                  <a:lnTo>
                    <a:pt x="5" y="4"/>
                  </a:lnTo>
                  <a:lnTo>
                    <a:pt x="4" y="2"/>
                  </a:lnTo>
                  <a:lnTo>
                    <a:pt x="2" y="2"/>
                  </a:lnTo>
                  <a:lnTo>
                    <a:pt x="0" y="0"/>
                  </a:lnTo>
                  <a:lnTo>
                    <a:pt x="19"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2" name="Freeform 349">
              <a:extLst>
                <a:ext uri="{FF2B5EF4-FFF2-40B4-BE49-F238E27FC236}">
                  <a16:creationId xmlns:a16="http://schemas.microsoft.com/office/drawing/2014/main" id="{C7A2B57D-822E-1C68-B240-7A4F92DCEABB}"/>
                </a:ext>
              </a:extLst>
            </p:cNvPr>
            <p:cNvSpPr>
              <a:spLocks/>
            </p:cNvSpPr>
            <p:nvPr/>
          </p:nvSpPr>
          <p:spPr bwMode="auto">
            <a:xfrm>
              <a:off x="1154" y="2753"/>
              <a:ext cx="175" cy="215"/>
            </a:xfrm>
            <a:custGeom>
              <a:avLst/>
              <a:gdLst>
                <a:gd name="T0" fmla="*/ 6 w 175"/>
                <a:gd name="T1" fmla="*/ 215 h 215"/>
                <a:gd name="T2" fmla="*/ 175 w 175"/>
                <a:gd name="T3" fmla="*/ 6 h 215"/>
                <a:gd name="T4" fmla="*/ 169 w 175"/>
                <a:gd name="T5" fmla="*/ 0 h 215"/>
                <a:gd name="T6" fmla="*/ 0 w 175"/>
                <a:gd name="T7" fmla="*/ 209 h 215"/>
                <a:gd name="T8" fmla="*/ 6 w 175"/>
                <a:gd name="T9" fmla="*/ 215 h 215"/>
                <a:gd name="T10" fmla="*/ 0 60000 65536"/>
                <a:gd name="T11" fmla="*/ 0 60000 65536"/>
                <a:gd name="T12" fmla="*/ 0 60000 65536"/>
                <a:gd name="T13" fmla="*/ 0 60000 65536"/>
                <a:gd name="T14" fmla="*/ 0 60000 65536"/>
                <a:gd name="T15" fmla="*/ 0 w 175"/>
                <a:gd name="T16" fmla="*/ 0 h 215"/>
                <a:gd name="T17" fmla="*/ 175 w 175"/>
                <a:gd name="T18" fmla="*/ 215 h 215"/>
              </a:gdLst>
              <a:ahLst/>
              <a:cxnLst>
                <a:cxn ang="T10">
                  <a:pos x="T0" y="T1"/>
                </a:cxn>
                <a:cxn ang="T11">
                  <a:pos x="T2" y="T3"/>
                </a:cxn>
                <a:cxn ang="T12">
                  <a:pos x="T4" y="T5"/>
                </a:cxn>
                <a:cxn ang="T13">
                  <a:pos x="T6" y="T7"/>
                </a:cxn>
                <a:cxn ang="T14">
                  <a:pos x="T8" y="T9"/>
                </a:cxn>
              </a:cxnLst>
              <a:rect l="T15" t="T16" r="T17" b="T18"/>
              <a:pathLst>
                <a:path w="175" h="215">
                  <a:moveTo>
                    <a:pt x="6" y="215"/>
                  </a:moveTo>
                  <a:lnTo>
                    <a:pt x="175" y="6"/>
                  </a:lnTo>
                  <a:lnTo>
                    <a:pt x="169" y="0"/>
                  </a:lnTo>
                  <a:lnTo>
                    <a:pt x="0" y="209"/>
                  </a:lnTo>
                  <a:lnTo>
                    <a:pt x="6" y="2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3" name="Freeform 350">
              <a:extLst>
                <a:ext uri="{FF2B5EF4-FFF2-40B4-BE49-F238E27FC236}">
                  <a16:creationId xmlns:a16="http://schemas.microsoft.com/office/drawing/2014/main" id="{9C19DF9F-859F-6B76-AE17-E78A36909507}"/>
                </a:ext>
              </a:extLst>
            </p:cNvPr>
            <p:cNvSpPr>
              <a:spLocks/>
            </p:cNvSpPr>
            <p:nvPr/>
          </p:nvSpPr>
          <p:spPr bwMode="auto">
            <a:xfrm>
              <a:off x="1139" y="2932"/>
              <a:ext cx="50" cy="55"/>
            </a:xfrm>
            <a:custGeom>
              <a:avLst/>
              <a:gdLst>
                <a:gd name="T0" fmla="*/ 0 w 50"/>
                <a:gd name="T1" fmla="*/ 55 h 55"/>
                <a:gd name="T2" fmla="*/ 50 w 50"/>
                <a:gd name="T3" fmla="*/ 23 h 55"/>
                <a:gd name="T4" fmla="*/ 50 w 50"/>
                <a:gd name="T5" fmla="*/ 23 h 55"/>
                <a:gd name="T6" fmla="*/ 48 w 50"/>
                <a:gd name="T7" fmla="*/ 23 h 55"/>
                <a:gd name="T8" fmla="*/ 48 w 50"/>
                <a:gd name="T9" fmla="*/ 23 h 55"/>
                <a:gd name="T10" fmla="*/ 46 w 50"/>
                <a:gd name="T11" fmla="*/ 23 h 55"/>
                <a:gd name="T12" fmla="*/ 44 w 50"/>
                <a:gd name="T13" fmla="*/ 23 h 55"/>
                <a:gd name="T14" fmla="*/ 44 w 50"/>
                <a:gd name="T15" fmla="*/ 23 h 55"/>
                <a:gd name="T16" fmla="*/ 42 w 50"/>
                <a:gd name="T17" fmla="*/ 21 h 55"/>
                <a:gd name="T18" fmla="*/ 40 w 50"/>
                <a:gd name="T19" fmla="*/ 21 h 55"/>
                <a:gd name="T20" fmla="*/ 40 w 50"/>
                <a:gd name="T21" fmla="*/ 21 h 55"/>
                <a:gd name="T22" fmla="*/ 38 w 50"/>
                <a:gd name="T23" fmla="*/ 21 h 55"/>
                <a:gd name="T24" fmla="*/ 38 w 50"/>
                <a:gd name="T25" fmla="*/ 19 h 55"/>
                <a:gd name="T26" fmla="*/ 36 w 50"/>
                <a:gd name="T27" fmla="*/ 19 h 55"/>
                <a:gd name="T28" fmla="*/ 36 w 50"/>
                <a:gd name="T29" fmla="*/ 19 h 55"/>
                <a:gd name="T30" fmla="*/ 35 w 50"/>
                <a:gd name="T31" fmla="*/ 19 h 55"/>
                <a:gd name="T32" fmla="*/ 35 w 50"/>
                <a:gd name="T33" fmla="*/ 17 h 55"/>
                <a:gd name="T34" fmla="*/ 33 w 50"/>
                <a:gd name="T35" fmla="*/ 17 h 55"/>
                <a:gd name="T36" fmla="*/ 33 w 50"/>
                <a:gd name="T37" fmla="*/ 17 h 55"/>
                <a:gd name="T38" fmla="*/ 31 w 50"/>
                <a:gd name="T39" fmla="*/ 15 h 55"/>
                <a:gd name="T40" fmla="*/ 31 w 50"/>
                <a:gd name="T41" fmla="*/ 15 h 55"/>
                <a:gd name="T42" fmla="*/ 29 w 50"/>
                <a:gd name="T43" fmla="*/ 13 h 55"/>
                <a:gd name="T44" fmla="*/ 29 w 50"/>
                <a:gd name="T45" fmla="*/ 13 h 55"/>
                <a:gd name="T46" fmla="*/ 27 w 50"/>
                <a:gd name="T47" fmla="*/ 11 h 55"/>
                <a:gd name="T48" fmla="*/ 27 w 50"/>
                <a:gd name="T49" fmla="*/ 11 h 55"/>
                <a:gd name="T50" fmla="*/ 27 w 50"/>
                <a:gd name="T51" fmla="*/ 9 h 55"/>
                <a:gd name="T52" fmla="*/ 25 w 50"/>
                <a:gd name="T53" fmla="*/ 9 h 55"/>
                <a:gd name="T54" fmla="*/ 25 w 50"/>
                <a:gd name="T55" fmla="*/ 7 h 55"/>
                <a:gd name="T56" fmla="*/ 25 w 50"/>
                <a:gd name="T57" fmla="*/ 7 h 55"/>
                <a:gd name="T58" fmla="*/ 23 w 50"/>
                <a:gd name="T59" fmla="*/ 5 h 55"/>
                <a:gd name="T60" fmla="*/ 23 w 50"/>
                <a:gd name="T61" fmla="*/ 5 h 55"/>
                <a:gd name="T62" fmla="*/ 23 w 50"/>
                <a:gd name="T63" fmla="*/ 3 h 55"/>
                <a:gd name="T64" fmla="*/ 21 w 50"/>
                <a:gd name="T65" fmla="*/ 1 h 55"/>
                <a:gd name="T66" fmla="*/ 21 w 50"/>
                <a:gd name="T67" fmla="*/ 1 h 55"/>
                <a:gd name="T68" fmla="*/ 21 w 50"/>
                <a:gd name="T69" fmla="*/ 0 h 55"/>
                <a:gd name="T70" fmla="*/ 0 w 50"/>
                <a:gd name="T71" fmla="*/ 55 h 55"/>
                <a:gd name="T72" fmla="*/ 0 w 50"/>
                <a:gd name="T73" fmla="*/ 55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55"/>
                <a:gd name="T113" fmla="*/ 50 w 50"/>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55">
                  <a:moveTo>
                    <a:pt x="0" y="55"/>
                  </a:moveTo>
                  <a:lnTo>
                    <a:pt x="50" y="23"/>
                  </a:lnTo>
                  <a:lnTo>
                    <a:pt x="48" y="23"/>
                  </a:lnTo>
                  <a:lnTo>
                    <a:pt x="46" y="23"/>
                  </a:lnTo>
                  <a:lnTo>
                    <a:pt x="44" y="23"/>
                  </a:lnTo>
                  <a:lnTo>
                    <a:pt x="42" y="21"/>
                  </a:lnTo>
                  <a:lnTo>
                    <a:pt x="40" y="21"/>
                  </a:lnTo>
                  <a:lnTo>
                    <a:pt x="38" y="21"/>
                  </a:lnTo>
                  <a:lnTo>
                    <a:pt x="38" y="19"/>
                  </a:lnTo>
                  <a:lnTo>
                    <a:pt x="36" y="19"/>
                  </a:lnTo>
                  <a:lnTo>
                    <a:pt x="35" y="19"/>
                  </a:lnTo>
                  <a:lnTo>
                    <a:pt x="35" y="17"/>
                  </a:lnTo>
                  <a:lnTo>
                    <a:pt x="33" y="17"/>
                  </a:lnTo>
                  <a:lnTo>
                    <a:pt x="31" y="15"/>
                  </a:lnTo>
                  <a:lnTo>
                    <a:pt x="29" y="13"/>
                  </a:lnTo>
                  <a:lnTo>
                    <a:pt x="27" y="11"/>
                  </a:lnTo>
                  <a:lnTo>
                    <a:pt x="27" y="9"/>
                  </a:lnTo>
                  <a:lnTo>
                    <a:pt x="25" y="9"/>
                  </a:lnTo>
                  <a:lnTo>
                    <a:pt x="25" y="7"/>
                  </a:lnTo>
                  <a:lnTo>
                    <a:pt x="23" y="5"/>
                  </a:lnTo>
                  <a:lnTo>
                    <a:pt x="23" y="3"/>
                  </a:lnTo>
                  <a:lnTo>
                    <a:pt x="21" y="1"/>
                  </a:lnTo>
                  <a:lnTo>
                    <a:pt x="21" y="0"/>
                  </a:lnTo>
                  <a:lnTo>
                    <a:pt x="0"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4" name="Freeform 351">
              <a:extLst>
                <a:ext uri="{FF2B5EF4-FFF2-40B4-BE49-F238E27FC236}">
                  <a16:creationId xmlns:a16="http://schemas.microsoft.com/office/drawing/2014/main" id="{29B6D484-7AC4-2046-8240-07080AD59B09}"/>
                </a:ext>
              </a:extLst>
            </p:cNvPr>
            <p:cNvSpPr>
              <a:spLocks/>
            </p:cNvSpPr>
            <p:nvPr/>
          </p:nvSpPr>
          <p:spPr bwMode="auto">
            <a:xfrm>
              <a:off x="609" y="3164"/>
              <a:ext cx="163" cy="9"/>
            </a:xfrm>
            <a:custGeom>
              <a:avLst/>
              <a:gdLst>
                <a:gd name="T0" fmla="*/ 163 w 163"/>
                <a:gd name="T1" fmla="*/ 0 h 9"/>
                <a:gd name="T2" fmla="*/ 0 w 163"/>
                <a:gd name="T3" fmla="*/ 2 h 9"/>
                <a:gd name="T4" fmla="*/ 0 w 163"/>
                <a:gd name="T5" fmla="*/ 9 h 9"/>
                <a:gd name="T6" fmla="*/ 163 w 163"/>
                <a:gd name="T7" fmla="*/ 7 h 9"/>
                <a:gd name="T8" fmla="*/ 163 w 163"/>
                <a:gd name="T9" fmla="*/ 0 h 9"/>
                <a:gd name="T10" fmla="*/ 0 60000 65536"/>
                <a:gd name="T11" fmla="*/ 0 60000 65536"/>
                <a:gd name="T12" fmla="*/ 0 60000 65536"/>
                <a:gd name="T13" fmla="*/ 0 60000 65536"/>
                <a:gd name="T14" fmla="*/ 0 60000 65536"/>
                <a:gd name="T15" fmla="*/ 0 w 163"/>
                <a:gd name="T16" fmla="*/ 0 h 9"/>
                <a:gd name="T17" fmla="*/ 163 w 163"/>
                <a:gd name="T18" fmla="*/ 9 h 9"/>
              </a:gdLst>
              <a:ahLst/>
              <a:cxnLst>
                <a:cxn ang="T10">
                  <a:pos x="T0" y="T1"/>
                </a:cxn>
                <a:cxn ang="T11">
                  <a:pos x="T2" y="T3"/>
                </a:cxn>
                <a:cxn ang="T12">
                  <a:pos x="T4" y="T5"/>
                </a:cxn>
                <a:cxn ang="T13">
                  <a:pos x="T6" y="T7"/>
                </a:cxn>
                <a:cxn ang="T14">
                  <a:pos x="T8" y="T9"/>
                </a:cxn>
              </a:cxnLst>
              <a:rect l="T15" t="T16" r="T17" b="T18"/>
              <a:pathLst>
                <a:path w="163" h="9">
                  <a:moveTo>
                    <a:pt x="163" y="0"/>
                  </a:moveTo>
                  <a:lnTo>
                    <a:pt x="0" y="2"/>
                  </a:lnTo>
                  <a:lnTo>
                    <a:pt x="0" y="9"/>
                  </a:lnTo>
                  <a:lnTo>
                    <a:pt x="163" y="7"/>
                  </a:lnTo>
                  <a:lnTo>
                    <a:pt x="16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5" name="Freeform 352">
              <a:extLst>
                <a:ext uri="{FF2B5EF4-FFF2-40B4-BE49-F238E27FC236}">
                  <a16:creationId xmlns:a16="http://schemas.microsoft.com/office/drawing/2014/main" id="{99D72BA7-FDA2-312C-287D-143D77689EAD}"/>
                </a:ext>
              </a:extLst>
            </p:cNvPr>
            <p:cNvSpPr>
              <a:spLocks/>
            </p:cNvSpPr>
            <p:nvPr/>
          </p:nvSpPr>
          <p:spPr bwMode="auto">
            <a:xfrm>
              <a:off x="764" y="3160"/>
              <a:ext cx="35" cy="15"/>
            </a:xfrm>
            <a:custGeom>
              <a:avLst/>
              <a:gdLst>
                <a:gd name="T0" fmla="*/ 35 w 35"/>
                <a:gd name="T1" fmla="*/ 8 h 15"/>
                <a:gd name="T2" fmla="*/ 0 w 35"/>
                <a:gd name="T3" fmla="*/ 0 h 15"/>
                <a:gd name="T4" fmla="*/ 0 w 35"/>
                <a:gd name="T5" fmla="*/ 0 h 15"/>
                <a:gd name="T6" fmla="*/ 2 w 35"/>
                <a:gd name="T7" fmla="*/ 2 h 15"/>
                <a:gd name="T8" fmla="*/ 2 w 35"/>
                <a:gd name="T9" fmla="*/ 2 h 15"/>
                <a:gd name="T10" fmla="*/ 4 w 35"/>
                <a:gd name="T11" fmla="*/ 4 h 15"/>
                <a:gd name="T12" fmla="*/ 4 w 35"/>
                <a:gd name="T13" fmla="*/ 4 h 15"/>
                <a:gd name="T14" fmla="*/ 4 w 35"/>
                <a:gd name="T15" fmla="*/ 6 h 15"/>
                <a:gd name="T16" fmla="*/ 4 w 35"/>
                <a:gd name="T17" fmla="*/ 6 h 15"/>
                <a:gd name="T18" fmla="*/ 4 w 35"/>
                <a:gd name="T19" fmla="*/ 6 h 15"/>
                <a:gd name="T20" fmla="*/ 4 w 35"/>
                <a:gd name="T21" fmla="*/ 8 h 15"/>
                <a:gd name="T22" fmla="*/ 4 w 35"/>
                <a:gd name="T23" fmla="*/ 8 h 15"/>
                <a:gd name="T24" fmla="*/ 4 w 35"/>
                <a:gd name="T25" fmla="*/ 8 h 15"/>
                <a:gd name="T26" fmla="*/ 4 w 35"/>
                <a:gd name="T27" fmla="*/ 8 h 15"/>
                <a:gd name="T28" fmla="*/ 4 w 35"/>
                <a:gd name="T29" fmla="*/ 9 h 15"/>
                <a:gd name="T30" fmla="*/ 4 w 35"/>
                <a:gd name="T31" fmla="*/ 9 h 15"/>
                <a:gd name="T32" fmla="*/ 4 w 35"/>
                <a:gd name="T33" fmla="*/ 9 h 15"/>
                <a:gd name="T34" fmla="*/ 4 w 35"/>
                <a:gd name="T35" fmla="*/ 11 h 15"/>
                <a:gd name="T36" fmla="*/ 4 w 35"/>
                <a:gd name="T37" fmla="*/ 11 h 15"/>
                <a:gd name="T38" fmla="*/ 4 w 35"/>
                <a:gd name="T39" fmla="*/ 13 h 15"/>
                <a:gd name="T40" fmla="*/ 2 w 35"/>
                <a:gd name="T41" fmla="*/ 13 h 15"/>
                <a:gd name="T42" fmla="*/ 2 w 35"/>
                <a:gd name="T43" fmla="*/ 13 h 15"/>
                <a:gd name="T44" fmla="*/ 2 w 35"/>
                <a:gd name="T45" fmla="*/ 15 h 15"/>
                <a:gd name="T46" fmla="*/ 35 w 35"/>
                <a:gd name="T47" fmla="*/ 8 h 15"/>
                <a:gd name="T48" fmla="*/ 35 w 35"/>
                <a:gd name="T49" fmla="*/ 8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15"/>
                <a:gd name="T77" fmla="*/ 35 w 35"/>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15">
                  <a:moveTo>
                    <a:pt x="35" y="8"/>
                  </a:moveTo>
                  <a:lnTo>
                    <a:pt x="0" y="0"/>
                  </a:lnTo>
                  <a:lnTo>
                    <a:pt x="2" y="2"/>
                  </a:lnTo>
                  <a:lnTo>
                    <a:pt x="4" y="4"/>
                  </a:lnTo>
                  <a:lnTo>
                    <a:pt x="4" y="6"/>
                  </a:lnTo>
                  <a:lnTo>
                    <a:pt x="4" y="8"/>
                  </a:lnTo>
                  <a:lnTo>
                    <a:pt x="4" y="9"/>
                  </a:lnTo>
                  <a:lnTo>
                    <a:pt x="4" y="11"/>
                  </a:lnTo>
                  <a:lnTo>
                    <a:pt x="4" y="13"/>
                  </a:lnTo>
                  <a:lnTo>
                    <a:pt x="2" y="13"/>
                  </a:lnTo>
                  <a:lnTo>
                    <a:pt x="2" y="15"/>
                  </a:lnTo>
                  <a:lnTo>
                    <a:pt x="35"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6" name="Freeform 353">
              <a:extLst>
                <a:ext uri="{FF2B5EF4-FFF2-40B4-BE49-F238E27FC236}">
                  <a16:creationId xmlns:a16="http://schemas.microsoft.com/office/drawing/2014/main" id="{EEDD8577-1B5D-6A7C-F526-30CEA0DCAD0B}"/>
                </a:ext>
              </a:extLst>
            </p:cNvPr>
            <p:cNvSpPr>
              <a:spLocks/>
            </p:cNvSpPr>
            <p:nvPr/>
          </p:nvSpPr>
          <p:spPr bwMode="auto">
            <a:xfrm>
              <a:off x="1020" y="3054"/>
              <a:ext cx="38" cy="27"/>
            </a:xfrm>
            <a:custGeom>
              <a:avLst/>
              <a:gdLst>
                <a:gd name="T0" fmla="*/ 38 w 38"/>
                <a:gd name="T1" fmla="*/ 27 h 27"/>
                <a:gd name="T2" fmla="*/ 0 w 38"/>
                <a:gd name="T3" fmla="*/ 20 h 27"/>
                <a:gd name="T4" fmla="*/ 0 w 38"/>
                <a:gd name="T5" fmla="*/ 20 h 27"/>
                <a:gd name="T6" fmla="*/ 2 w 38"/>
                <a:gd name="T7" fmla="*/ 18 h 27"/>
                <a:gd name="T8" fmla="*/ 2 w 38"/>
                <a:gd name="T9" fmla="*/ 18 h 27"/>
                <a:gd name="T10" fmla="*/ 4 w 38"/>
                <a:gd name="T11" fmla="*/ 18 h 27"/>
                <a:gd name="T12" fmla="*/ 4 w 38"/>
                <a:gd name="T13" fmla="*/ 16 h 27"/>
                <a:gd name="T14" fmla="*/ 4 w 38"/>
                <a:gd name="T15" fmla="*/ 16 h 27"/>
                <a:gd name="T16" fmla="*/ 6 w 38"/>
                <a:gd name="T17" fmla="*/ 16 h 27"/>
                <a:gd name="T18" fmla="*/ 6 w 38"/>
                <a:gd name="T19" fmla="*/ 16 h 27"/>
                <a:gd name="T20" fmla="*/ 6 w 38"/>
                <a:gd name="T21" fmla="*/ 14 h 27"/>
                <a:gd name="T22" fmla="*/ 8 w 38"/>
                <a:gd name="T23" fmla="*/ 14 h 27"/>
                <a:gd name="T24" fmla="*/ 8 w 38"/>
                <a:gd name="T25" fmla="*/ 14 h 27"/>
                <a:gd name="T26" fmla="*/ 8 w 38"/>
                <a:gd name="T27" fmla="*/ 12 h 27"/>
                <a:gd name="T28" fmla="*/ 8 w 38"/>
                <a:gd name="T29" fmla="*/ 12 h 27"/>
                <a:gd name="T30" fmla="*/ 8 w 38"/>
                <a:gd name="T31" fmla="*/ 12 h 27"/>
                <a:gd name="T32" fmla="*/ 9 w 38"/>
                <a:gd name="T33" fmla="*/ 12 h 27"/>
                <a:gd name="T34" fmla="*/ 9 w 38"/>
                <a:gd name="T35" fmla="*/ 10 h 27"/>
                <a:gd name="T36" fmla="*/ 9 w 38"/>
                <a:gd name="T37" fmla="*/ 10 h 27"/>
                <a:gd name="T38" fmla="*/ 9 w 38"/>
                <a:gd name="T39" fmla="*/ 10 h 27"/>
                <a:gd name="T40" fmla="*/ 9 w 38"/>
                <a:gd name="T41" fmla="*/ 8 h 27"/>
                <a:gd name="T42" fmla="*/ 9 w 38"/>
                <a:gd name="T43" fmla="*/ 8 h 27"/>
                <a:gd name="T44" fmla="*/ 9 w 38"/>
                <a:gd name="T45" fmla="*/ 8 h 27"/>
                <a:gd name="T46" fmla="*/ 9 w 38"/>
                <a:gd name="T47" fmla="*/ 6 h 27"/>
                <a:gd name="T48" fmla="*/ 11 w 38"/>
                <a:gd name="T49" fmla="*/ 6 h 27"/>
                <a:gd name="T50" fmla="*/ 11 w 38"/>
                <a:gd name="T51" fmla="*/ 4 h 27"/>
                <a:gd name="T52" fmla="*/ 11 w 38"/>
                <a:gd name="T53" fmla="*/ 4 h 27"/>
                <a:gd name="T54" fmla="*/ 11 w 38"/>
                <a:gd name="T55" fmla="*/ 4 h 27"/>
                <a:gd name="T56" fmla="*/ 11 w 38"/>
                <a:gd name="T57" fmla="*/ 2 h 27"/>
                <a:gd name="T58" fmla="*/ 11 w 38"/>
                <a:gd name="T59" fmla="*/ 0 h 27"/>
                <a:gd name="T60" fmla="*/ 11 w 38"/>
                <a:gd name="T61" fmla="*/ 0 h 27"/>
                <a:gd name="T62" fmla="*/ 38 w 38"/>
                <a:gd name="T63" fmla="*/ 27 h 27"/>
                <a:gd name="T64" fmla="*/ 38 w 38"/>
                <a:gd name="T65" fmla="*/ 27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7"/>
                <a:gd name="T101" fmla="*/ 38 w 38"/>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7">
                  <a:moveTo>
                    <a:pt x="38" y="27"/>
                  </a:moveTo>
                  <a:lnTo>
                    <a:pt x="0" y="20"/>
                  </a:lnTo>
                  <a:lnTo>
                    <a:pt x="2" y="18"/>
                  </a:lnTo>
                  <a:lnTo>
                    <a:pt x="4" y="18"/>
                  </a:lnTo>
                  <a:lnTo>
                    <a:pt x="4" y="16"/>
                  </a:lnTo>
                  <a:lnTo>
                    <a:pt x="6" y="16"/>
                  </a:lnTo>
                  <a:lnTo>
                    <a:pt x="6" y="14"/>
                  </a:lnTo>
                  <a:lnTo>
                    <a:pt x="8" y="14"/>
                  </a:lnTo>
                  <a:lnTo>
                    <a:pt x="8" y="12"/>
                  </a:lnTo>
                  <a:lnTo>
                    <a:pt x="9" y="12"/>
                  </a:lnTo>
                  <a:lnTo>
                    <a:pt x="9" y="10"/>
                  </a:lnTo>
                  <a:lnTo>
                    <a:pt x="9" y="8"/>
                  </a:lnTo>
                  <a:lnTo>
                    <a:pt x="9" y="6"/>
                  </a:lnTo>
                  <a:lnTo>
                    <a:pt x="11" y="6"/>
                  </a:lnTo>
                  <a:lnTo>
                    <a:pt x="11" y="4"/>
                  </a:lnTo>
                  <a:lnTo>
                    <a:pt x="11" y="2"/>
                  </a:lnTo>
                  <a:lnTo>
                    <a:pt x="11" y="0"/>
                  </a:lnTo>
                  <a:lnTo>
                    <a:pt x="38" y="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7" name="Freeform 354">
              <a:extLst>
                <a:ext uri="{FF2B5EF4-FFF2-40B4-BE49-F238E27FC236}">
                  <a16:creationId xmlns:a16="http://schemas.microsoft.com/office/drawing/2014/main" id="{145CB18B-AE3D-D350-0784-60B1FF791024}"/>
                </a:ext>
              </a:extLst>
            </p:cNvPr>
            <p:cNvSpPr>
              <a:spLocks/>
            </p:cNvSpPr>
            <p:nvPr/>
          </p:nvSpPr>
          <p:spPr bwMode="auto">
            <a:xfrm>
              <a:off x="935" y="2891"/>
              <a:ext cx="100" cy="179"/>
            </a:xfrm>
            <a:custGeom>
              <a:avLst/>
              <a:gdLst>
                <a:gd name="T0" fmla="*/ 0 w 100"/>
                <a:gd name="T1" fmla="*/ 0 h 179"/>
                <a:gd name="T2" fmla="*/ 2 w 100"/>
                <a:gd name="T3" fmla="*/ 31 h 179"/>
                <a:gd name="T4" fmla="*/ 4 w 100"/>
                <a:gd name="T5" fmla="*/ 60 h 179"/>
                <a:gd name="T6" fmla="*/ 10 w 100"/>
                <a:gd name="T7" fmla="*/ 85 h 179"/>
                <a:gd name="T8" fmla="*/ 20 w 100"/>
                <a:gd name="T9" fmla="*/ 106 h 179"/>
                <a:gd name="T10" fmla="*/ 25 w 100"/>
                <a:gd name="T11" fmla="*/ 115 h 179"/>
                <a:gd name="T12" fmla="*/ 31 w 100"/>
                <a:gd name="T13" fmla="*/ 127 h 179"/>
                <a:gd name="T14" fmla="*/ 39 w 100"/>
                <a:gd name="T15" fmla="*/ 136 h 179"/>
                <a:gd name="T16" fmla="*/ 48 w 100"/>
                <a:gd name="T17" fmla="*/ 144 h 179"/>
                <a:gd name="T18" fmla="*/ 69 w 100"/>
                <a:gd name="T19" fmla="*/ 161 h 179"/>
                <a:gd name="T20" fmla="*/ 96 w 100"/>
                <a:gd name="T21" fmla="*/ 179 h 179"/>
                <a:gd name="T22" fmla="*/ 100 w 100"/>
                <a:gd name="T23" fmla="*/ 175 h 179"/>
                <a:gd name="T24" fmla="*/ 73 w 100"/>
                <a:gd name="T25" fmla="*/ 158 h 179"/>
                <a:gd name="T26" fmla="*/ 52 w 100"/>
                <a:gd name="T27" fmla="*/ 140 h 179"/>
                <a:gd name="T28" fmla="*/ 45 w 100"/>
                <a:gd name="T29" fmla="*/ 133 h 179"/>
                <a:gd name="T30" fmla="*/ 37 w 100"/>
                <a:gd name="T31" fmla="*/ 123 h 179"/>
                <a:gd name="T32" fmla="*/ 29 w 100"/>
                <a:gd name="T33" fmla="*/ 113 h 179"/>
                <a:gd name="T34" fmla="*/ 23 w 100"/>
                <a:gd name="T35" fmla="*/ 104 h 179"/>
                <a:gd name="T36" fmla="*/ 16 w 100"/>
                <a:gd name="T37" fmla="*/ 83 h 179"/>
                <a:gd name="T38" fmla="*/ 10 w 100"/>
                <a:gd name="T39" fmla="*/ 58 h 179"/>
                <a:gd name="T40" fmla="*/ 8 w 100"/>
                <a:gd name="T41" fmla="*/ 31 h 179"/>
                <a:gd name="T42" fmla="*/ 6 w 100"/>
                <a:gd name="T43" fmla="*/ 0 h 179"/>
                <a:gd name="T44" fmla="*/ 0 w 100"/>
                <a:gd name="T45" fmla="*/ 0 h 1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
                <a:gd name="T70" fmla="*/ 0 h 179"/>
                <a:gd name="T71" fmla="*/ 100 w 100"/>
                <a:gd name="T72" fmla="*/ 179 h 1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 h="179">
                  <a:moveTo>
                    <a:pt x="0" y="0"/>
                  </a:moveTo>
                  <a:lnTo>
                    <a:pt x="2" y="31"/>
                  </a:lnTo>
                  <a:lnTo>
                    <a:pt x="4" y="60"/>
                  </a:lnTo>
                  <a:lnTo>
                    <a:pt x="10" y="85"/>
                  </a:lnTo>
                  <a:lnTo>
                    <a:pt x="20" y="106"/>
                  </a:lnTo>
                  <a:lnTo>
                    <a:pt x="25" y="115"/>
                  </a:lnTo>
                  <a:lnTo>
                    <a:pt x="31" y="127"/>
                  </a:lnTo>
                  <a:lnTo>
                    <a:pt x="39" y="136"/>
                  </a:lnTo>
                  <a:lnTo>
                    <a:pt x="48" y="144"/>
                  </a:lnTo>
                  <a:lnTo>
                    <a:pt x="69" y="161"/>
                  </a:lnTo>
                  <a:lnTo>
                    <a:pt x="96" y="179"/>
                  </a:lnTo>
                  <a:lnTo>
                    <a:pt x="100" y="175"/>
                  </a:lnTo>
                  <a:lnTo>
                    <a:pt x="73" y="158"/>
                  </a:lnTo>
                  <a:lnTo>
                    <a:pt x="52" y="140"/>
                  </a:lnTo>
                  <a:lnTo>
                    <a:pt x="45" y="133"/>
                  </a:lnTo>
                  <a:lnTo>
                    <a:pt x="37" y="123"/>
                  </a:lnTo>
                  <a:lnTo>
                    <a:pt x="29" y="113"/>
                  </a:lnTo>
                  <a:lnTo>
                    <a:pt x="23" y="104"/>
                  </a:lnTo>
                  <a:lnTo>
                    <a:pt x="16" y="83"/>
                  </a:lnTo>
                  <a:lnTo>
                    <a:pt x="10" y="58"/>
                  </a:lnTo>
                  <a:lnTo>
                    <a:pt x="8" y="31"/>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8" name="Freeform 355">
              <a:extLst>
                <a:ext uri="{FF2B5EF4-FFF2-40B4-BE49-F238E27FC236}">
                  <a16:creationId xmlns:a16="http://schemas.microsoft.com/office/drawing/2014/main" id="{40865791-3454-7D0D-0AE8-181A281978A3}"/>
                </a:ext>
              </a:extLst>
            </p:cNvPr>
            <p:cNvSpPr>
              <a:spLocks/>
            </p:cNvSpPr>
            <p:nvPr/>
          </p:nvSpPr>
          <p:spPr bwMode="auto">
            <a:xfrm>
              <a:off x="1020" y="3254"/>
              <a:ext cx="38" cy="29"/>
            </a:xfrm>
            <a:custGeom>
              <a:avLst/>
              <a:gdLst>
                <a:gd name="T0" fmla="*/ 38 w 38"/>
                <a:gd name="T1" fmla="*/ 0 h 29"/>
                <a:gd name="T2" fmla="*/ 11 w 38"/>
                <a:gd name="T3" fmla="*/ 29 h 29"/>
                <a:gd name="T4" fmla="*/ 11 w 38"/>
                <a:gd name="T5" fmla="*/ 29 h 29"/>
                <a:gd name="T6" fmla="*/ 11 w 38"/>
                <a:gd name="T7" fmla="*/ 27 h 29"/>
                <a:gd name="T8" fmla="*/ 11 w 38"/>
                <a:gd name="T9" fmla="*/ 25 h 29"/>
                <a:gd name="T10" fmla="*/ 11 w 38"/>
                <a:gd name="T11" fmla="*/ 25 h 29"/>
                <a:gd name="T12" fmla="*/ 11 w 38"/>
                <a:gd name="T13" fmla="*/ 23 h 29"/>
                <a:gd name="T14" fmla="*/ 11 w 38"/>
                <a:gd name="T15" fmla="*/ 23 h 29"/>
                <a:gd name="T16" fmla="*/ 11 w 38"/>
                <a:gd name="T17" fmla="*/ 23 h 29"/>
                <a:gd name="T18" fmla="*/ 9 w 38"/>
                <a:gd name="T19" fmla="*/ 21 h 29"/>
                <a:gd name="T20" fmla="*/ 9 w 38"/>
                <a:gd name="T21" fmla="*/ 21 h 29"/>
                <a:gd name="T22" fmla="*/ 9 w 38"/>
                <a:gd name="T23" fmla="*/ 21 h 29"/>
                <a:gd name="T24" fmla="*/ 9 w 38"/>
                <a:gd name="T25" fmla="*/ 19 h 29"/>
                <a:gd name="T26" fmla="*/ 9 w 38"/>
                <a:gd name="T27" fmla="*/ 19 h 29"/>
                <a:gd name="T28" fmla="*/ 9 w 38"/>
                <a:gd name="T29" fmla="*/ 19 h 29"/>
                <a:gd name="T30" fmla="*/ 9 w 38"/>
                <a:gd name="T31" fmla="*/ 17 h 29"/>
                <a:gd name="T32" fmla="*/ 9 w 38"/>
                <a:gd name="T33" fmla="*/ 17 h 29"/>
                <a:gd name="T34" fmla="*/ 8 w 38"/>
                <a:gd name="T35" fmla="*/ 17 h 29"/>
                <a:gd name="T36" fmla="*/ 8 w 38"/>
                <a:gd name="T37" fmla="*/ 15 h 29"/>
                <a:gd name="T38" fmla="*/ 8 w 38"/>
                <a:gd name="T39" fmla="*/ 15 h 29"/>
                <a:gd name="T40" fmla="*/ 8 w 38"/>
                <a:gd name="T41" fmla="*/ 15 h 29"/>
                <a:gd name="T42" fmla="*/ 8 w 38"/>
                <a:gd name="T43" fmla="*/ 13 h 29"/>
                <a:gd name="T44" fmla="*/ 6 w 38"/>
                <a:gd name="T45" fmla="*/ 13 h 29"/>
                <a:gd name="T46" fmla="*/ 6 w 38"/>
                <a:gd name="T47" fmla="*/ 13 h 29"/>
                <a:gd name="T48" fmla="*/ 6 w 38"/>
                <a:gd name="T49" fmla="*/ 13 h 29"/>
                <a:gd name="T50" fmla="*/ 4 w 38"/>
                <a:gd name="T51" fmla="*/ 11 h 29"/>
                <a:gd name="T52" fmla="*/ 4 w 38"/>
                <a:gd name="T53" fmla="*/ 11 h 29"/>
                <a:gd name="T54" fmla="*/ 4 w 38"/>
                <a:gd name="T55" fmla="*/ 11 h 29"/>
                <a:gd name="T56" fmla="*/ 2 w 38"/>
                <a:gd name="T57" fmla="*/ 11 h 29"/>
                <a:gd name="T58" fmla="*/ 2 w 38"/>
                <a:gd name="T59" fmla="*/ 10 h 29"/>
                <a:gd name="T60" fmla="*/ 0 w 38"/>
                <a:gd name="T61" fmla="*/ 10 h 29"/>
                <a:gd name="T62" fmla="*/ 38 w 38"/>
                <a:gd name="T63" fmla="*/ 0 h 29"/>
                <a:gd name="T64" fmla="*/ 38 w 38"/>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9"/>
                <a:gd name="T101" fmla="*/ 38 w 38"/>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9">
                  <a:moveTo>
                    <a:pt x="38" y="0"/>
                  </a:moveTo>
                  <a:lnTo>
                    <a:pt x="11" y="29"/>
                  </a:lnTo>
                  <a:lnTo>
                    <a:pt x="11" y="27"/>
                  </a:lnTo>
                  <a:lnTo>
                    <a:pt x="11" y="25"/>
                  </a:lnTo>
                  <a:lnTo>
                    <a:pt x="11" y="23"/>
                  </a:lnTo>
                  <a:lnTo>
                    <a:pt x="9" y="21"/>
                  </a:lnTo>
                  <a:lnTo>
                    <a:pt x="9" y="19"/>
                  </a:lnTo>
                  <a:lnTo>
                    <a:pt x="9" y="17"/>
                  </a:lnTo>
                  <a:lnTo>
                    <a:pt x="8" y="17"/>
                  </a:lnTo>
                  <a:lnTo>
                    <a:pt x="8" y="15"/>
                  </a:lnTo>
                  <a:lnTo>
                    <a:pt x="8" y="13"/>
                  </a:lnTo>
                  <a:lnTo>
                    <a:pt x="6" y="13"/>
                  </a:lnTo>
                  <a:lnTo>
                    <a:pt x="4" y="11"/>
                  </a:lnTo>
                  <a:lnTo>
                    <a:pt x="2" y="11"/>
                  </a:lnTo>
                  <a:lnTo>
                    <a:pt x="2" y="10"/>
                  </a:lnTo>
                  <a:lnTo>
                    <a:pt x="0" y="10"/>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89" name="Freeform 356">
              <a:extLst>
                <a:ext uri="{FF2B5EF4-FFF2-40B4-BE49-F238E27FC236}">
                  <a16:creationId xmlns:a16="http://schemas.microsoft.com/office/drawing/2014/main" id="{AC27F350-BBF4-0E08-A697-8652669A8F83}"/>
                </a:ext>
              </a:extLst>
            </p:cNvPr>
            <p:cNvSpPr>
              <a:spLocks/>
            </p:cNvSpPr>
            <p:nvPr/>
          </p:nvSpPr>
          <p:spPr bwMode="auto">
            <a:xfrm>
              <a:off x="935" y="3265"/>
              <a:ext cx="100" cy="179"/>
            </a:xfrm>
            <a:custGeom>
              <a:avLst/>
              <a:gdLst>
                <a:gd name="T0" fmla="*/ 6 w 100"/>
                <a:gd name="T1" fmla="*/ 179 h 179"/>
                <a:gd name="T2" fmla="*/ 8 w 100"/>
                <a:gd name="T3" fmla="*/ 148 h 179"/>
                <a:gd name="T4" fmla="*/ 10 w 100"/>
                <a:gd name="T5" fmla="*/ 121 h 179"/>
                <a:gd name="T6" fmla="*/ 16 w 100"/>
                <a:gd name="T7" fmla="*/ 98 h 179"/>
                <a:gd name="T8" fmla="*/ 23 w 100"/>
                <a:gd name="T9" fmla="*/ 77 h 179"/>
                <a:gd name="T10" fmla="*/ 29 w 100"/>
                <a:gd name="T11" fmla="*/ 68 h 179"/>
                <a:gd name="T12" fmla="*/ 37 w 100"/>
                <a:gd name="T13" fmla="*/ 58 h 179"/>
                <a:gd name="T14" fmla="*/ 45 w 100"/>
                <a:gd name="T15" fmla="*/ 48 h 179"/>
                <a:gd name="T16" fmla="*/ 52 w 100"/>
                <a:gd name="T17" fmla="*/ 39 h 179"/>
                <a:gd name="T18" fmla="*/ 73 w 100"/>
                <a:gd name="T19" fmla="*/ 22 h 179"/>
                <a:gd name="T20" fmla="*/ 100 w 100"/>
                <a:gd name="T21" fmla="*/ 6 h 179"/>
                <a:gd name="T22" fmla="*/ 96 w 100"/>
                <a:gd name="T23" fmla="*/ 0 h 179"/>
                <a:gd name="T24" fmla="*/ 69 w 100"/>
                <a:gd name="T25" fmla="*/ 18 h 179"/>
                <a:gd name="T26" fmla="*/ 48 w 100"/>
                <a:gd name="T27" fmla="*/ 35 h 179"/>
                <a:gd name="T28" fmla="*/ 39 w 100"/>
                <a:gd name="T29" fmla="*/ 45 h 179"/>
                <a:gd name="T30" fmla="*/ 31 w 100"/>
                <a:gd name="T31" fmla="*/ 54 h 179"/>
                <a:gd name="T32" fmla="*/ 25 w 100"/>
                <a:gd name="T33" fmla="*/ 64 h 179"/>
                <a:gd name="T34" fmla="*/ 20 w 100"/>
                <a:gd name="T35" fmla="*/ 73 h 179"/>
                <a:gd name="T36" fmla="*/ 10 w 100"/>
                <a:gd name="T37" fmla="*/ 96 h 179"/>
                <a:gd name="T38" fmla="*/ 4 w 100"/>
                <a:gd name="T39" fmla="*/ 121 h 179"/>
                <a:gd name="T40" fmla="*/ 2 w 100"/>
                <a:gd name="T41" fmla="*/ 148 h 179"/>
                <a:gd name="T42" fmla="*/ 0 w 100"/>
                <a:gd name="T43" fmla="*/ 179 h 179"/>
                <a:gd name="T44" fmla="*/ 6 w 100"/>
                <a:gd name="T45" fmla="*/ 179 h 1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0"/>
                <a:gd name="T70" fmla="*/ 0 h 179"/>
                <a:gd name="T71" fmla="*/ 100 w 100"/>
                <a:gd name="T72" fmla="*/ 179 h 1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0" h="179">
                  <a:moveTo>
                    <a:pt x="6" y="179"/>
                  </a:moveTo>
                  <a:lnTo>
                    <a:pt x="8" y="148"/>
                  </a:lnTo>
                  <a:lnTo>
                    <a:pt x="10" y="121"/>
                  </a:lnTo>
                  <a:lnTo>
                    <a:pt x="16" y="98"/>
                  </a:lnTo>
                  <a:lnTo>
                    <a:pt x="23" y="77"/>
                  </a:lnTo>
                  <a:lnTo>
                    <a:pt x="29" y="68"/>
                  </a:lnTo>
                  <a:lnTo>
                    <a:pt x="37" y="58"/>
                  </a:lnTo>
                  <a:lnTo>
                    <a:pt x="45" y="48"/>
                  </a:lnTo>
                  <a:lnTo>
                    <a:pt x="52" y="39"/>
                  </a:lnTo>
                  <a:lnTo>
                    <a:pt x="73" y="22"/>
                  </a:lnTo>
                  <a:lnTo>
                    <a:pt x="100" y="6"/>
                  </a:lnTo>
                  <a:lnTo>
                    <a:pt x="96" y="0"/>
                  </a:lnTo>
                  <a:lnTo>
                    <a:pt x="69" y="18"/>
                  </a:lnTo>
                  <a:lnTo>
                    <a:pt x="48" y="35"/>
                  </a:lnTo>
                  <a:lnTo>
                    <a:pt x="39" y="45"/>
                  </a:lnTo>
                  <a:lnTo>
                    <a:pt x="31" y="54"/>
                  </a:lnTo>
                  <a:lnTo>
                    <a:pt x="25" y="64"/>
                  </a:lnTo>
                  <a:lnTo>
                    <a:pt x="20" y="73"/>
                  </a:lnTo>
                  <a:lnTo>
                    <a:pt x="10" y="96"/>
                  </a:lnTo>
                  <a:lnTo>
                    <a:pt x="4" y="121"/>
                  </a:lnTo>
                  <a:lnTo>
                    <a:pt x="2" y="148"/>
                  </a:lnTo>
                  <a:lnTo>
                    <a:pt x="0" y="179"/>
                  </a:lnTo>
                  <a:lnTo>
                    <a:pt x="6"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90" name="Line 357">
              <a:extLst>
                <a:ext uri="{FF2B5EF4-FFF2-40B4-BE49-F238E27FC236}">
                  <a16:creationId xmlns:a16="http://schemas.microsoft.com/office/drawing/2014/main" id="{0074A980-7E0E-48B8-6D11-6278D538164E}"/>
                </a:ext>
              </a:extLst>
            </p:cNvPr>
            <p:cNvSpPr>
              <a:spLocks noChangeShapeType="1"/>
            </p:cNvSpPr>
            <p:nvPr/>
          </p:nvSpPr>
          <p:spPr bwMode="auto">
            <a:xfrm>
              <a:off x="426" y="2832"/>
              <a:ext cx="48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91" name="Line 358">
              <a:extLst>
                <a:ext uri="{FF2B5EF4-FFF2-40B4-BE49-F238E27FC236}">
                  <a16:creationId xmlns:a16="http://schemas.microsoft.com/office/drawing/2014/main" id="{6CD2EBD7-C96C-92C3-4198-CDFC92A3ED6F}"/>
                </a:ext>
              </a:extLst>
            </p:cNvPr>
            <p:cNvSpPr>
              <a:spLocks noChangeShapeType="1"/>
            </p:cNvSpPr>
            <p:nvPr/>
          </p:nvSpPr>
          <p:spPr bwMode="auto">
            <a:xfrm>
              <a:off x="363" y="2745"/>
              <a:ext cx="19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92" name="Line 359">
              <a:extLst>
                <a:ext uri="{FF2B5EF4-FFF2-40B4-BE49-F238E27FC236}">
                  <a16:creationId xmlns:a16="http://schemas.microsoft.com/office/drawing/2014/main" id="{4FF846C3-6E8B-0344-B166-9E63B390916B}"/>
                </a:ext>
              </a:extLst>
            </p:cNvPr>
            <p:cNvSpPr>
              <a:spLocks noChangeShapeType="1"/>
            </p:cNvSpPr>
            <p:nvPr/>
          </p:nvSpPr>
          <p:spPr bwMode="auto">
            <a:xfrm>
              <a:off x="386" y="2786"/>
              <a:ext cx="7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93" name="Line 360">
              <a:extLst>
                <a:ext uri="{FF2B5EF4-FFF2-40B4-BE49-F238E27FC236}">
                  <a16:creationId xmlns:a16="http://schemas.microsoft.com/office/drawing/2014/main" id="{743A1AFD-FDE7-07EF-C200-0B337DDF8D6B}"/>
                </a:ext>
              </a:extLst>
            </p:cNvPr>
            <p:cNvSpPr>
              <a:spLocks noChangeShapeType="1"/>
            </p:cNvSpPr>
            <p:nvPr/>
          </p:nvSpPr>
          <p:spPr bwMode="auto">
            <a:xfrm>
              <a:off x="584" y="2745"/>
              <a:ext cx="13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94" name="Line 361">
              <a:extLst>
                <a:ext uri="{FF2B5EF4-FFF2-40B4-BE49-F238E27FC236}">
                  <a16:creationId xmlns:a16="http://schemas.microsoft.com/office/drawing/2014/main" id="{F2E78981-9C4F-F98A-41EE-F196D1D6B71A}"/>
                </a:ext>
              </a:extLst>
            </p:cNvPr>
            <p:cNvSpPr>
              <a:spLocks noChangeShapeType="1"/>
            </p:cNvSpPr>
            <p:nvPr/>
          </p:nvSpPr>
          <p:spPr bwMode="auto">
            <a:xfrm>
              <a:off x="496" y="2786"/>
              <a:ext cx="23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95" name="Line 362">
              <a:extLst>
                <a:ext uri="{FF2B5EF4-FFF2-40B4-BE49-F238E27FC236}">
                  <a16:creationId xmlns:a16="http://schemas.microsoft.com/office/drawing/2014/main" id="{E093F6B8-9143-B4CC-0B21-0440BFF2DB74}"/>
                </a:ext>
              </a:extLst>
            </p:cNvPr>
            <p:cNvSpPr>
              <a:spLocks noChangeShapeType="1"/>
            </p:cNvSpPr>
            <p:nvPr/>
          </p:nvSpPr>
          <p:spPr bwMode="auto">
            <a:xfrm>
              <a:off x="749" y="2745"/>
              <a:ext cx="24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96" name="Line 363">
              <a:extLst>
                <a:ext uri="{FF2B5EF4-FFF2-40B4-BE49-F238E27FC236}">
                  <a16:creationId xmlns:a16="http://schemas.microsoft.com/office/drawing/2014/main" id="{C6AB7787-A628-27AA-2F2C-B9C7F9925BC3}"/>
                </a:ext>
              </a:extLst>
            </p:cNvPr>
            <p:cNvSpPr>
              <a:spLocks noChangeShapeType="1"/>
            </p:cNvSpPr>
            <p:nvPr/>
          </p:nvSpPr>
          <p:spPr bwMode="auto">
            <a:xfrm>
              <a:off x="759" y="2786"/>
              <a:ext cx="13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97" name="Line 364">
              <a:extLst>
                <a:ext uri="{FF2B5EF4-FFF2-40B4-BE49-F238E27FC236}">
                  <a16:creationId xmlns:a16="http://schemas.microsoft.com/office/drawing/2014/main" id="{A71545AC-0EF0-D698-0585-B8BC2654684E}"/>
                </a:ext>
              </a:extLst>
            </p:cNvPr>
            <p:cNvSpPr>
              <a:spLocks noChangeShapeType="1"/>
            </p:cNvSpPr>
            <p:nvPr/>
          </p:nvSpPr>
          <p:spPr bwMode="auto">
            <a:xfrm>
              <a:off x="910" y="2786"/>
              <a:ext cx="4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2598" name="Freeform 365">
              <a:extLst>
                <a:ext uri="{FF2B5EF4-FFF2-40B4-BE49-F238E27FC236}">
                  <a16:creationId xmlns:a16="http://schemas.microsoft.com/office/drawing/2014/main" id="{EF441AE4-D50F-6A77-CF9A-A9642E521440}"/>
                </a:ext>
              </a:extLst>
            </p:cNvPr>
            <p:cNvSpPr>
              <a:spLocks/>
            </p:cNvSpPr>
            <p:nvPr/>
          </p:nvSpPr>
          <p:spPr bwMode="auto">
            <a:xfrm>
              <a:off x="1028" y="2818"/>
              <a:ext cx="265" cy="254"/>
            </a:xfrm>
            <a:custGeom>
              <a:avLst/>
              <a:gdLst>
                <a:gd name="T0" fmla="*/ 265 w 265"/>
                <a:gd name="T1" fmla="*/ 244 h 254"/>
                <a:gd name="T2" fmla="*/ 247 w 265"/>
                <a:gd name="T3" fmla="*/ 242 h 254"/>
                <a:gd name="T4" fmla="*/ 228 w 265"/>
                <a:gd name="T5" fmla="*/ 238 h 254"/>
                <a:gd name="T6" fmla="*/ 207 w 265"/>
                <a:gd name="T7" fmla="*/ 232 h 254"/>
                <a:gd name="T8" fmla="*/ 186 w 265"/>
                <a:gd name="T9" fmla="*/ 223 h 254"/>
                <a:gd name="T10" fmla="*/ 165 w 265"/>
                <a:gd name="T11" fmla="*/ 213 h 254"/>
                <a:gd name="T12" fmla="*/ 144 w 265"/>
                <a:gd name="T13" fmla="*/ 202 h 254"/>
                <a:gd name="T14" fmla="*/ 122 w 265"/>
                <a:gd name="T15" fmla="*/ 186 h 254"/>
                <a:gd name="T16" fmla="*/ 103 w 265"/>
                <a:gd name="T17" fmla="*/ 171 h 254"/>
                <a:gd name="T18" fmla="*/ 84 w 265"/>
                <a:gd name="T19" fmla="*/ 154 h 254"/>
                <a:gd name="T20" fmla="*/ 65 w 265"/>
                <a:gd name="T21" fmla="*/ 135 h 254"/>
                <a:gd name="T22" fmla="*/ 49 w 265"/>
                <a:gd name="T23" fmla="*/ 114 h 254"/>
                <a:gd name="T24" fmla="*/ 36 w 265"/>
                <a:gd name="T25" fmla="*/ 92 h 254"/>
                <a:gd name="T26" fmla="*/ 25 w 265"/>
                <a:gd name="T27" fmla="*/ 71 h 254"/>
                <a:gd name="T28" fmla="*/ 17 w 265"/>
                <a:gd name="T29" fmla="*/ 48 h 254"/>
                <a:gd name="T30" fmla="*/ 11 w 265"/>
                <a:gd name="T31" fmla="*/ 23 h 254"/>
                <a:gd name="T32" fmla="*/ 9 w 265"/>
                <a:gd name="T33" fmla="*/ 0 h 254"/>
                <a:gd name="T34" fmla="*/ 0 w 265"/>
                <a:gd name="T35" fmla="*/ 0 h 254"/>
                <a:gd name="T36" fmla="*/ 1 w 265"/>
                <a:gd name="T37" fmla="*/ 25 h 254"/>
                <a:gd name="T38" fmla="*/ 7 w 265"/>
                <a:gd name="T39" fmla="*/ 50 h 254"/>
                <a:gd name="T40" fmla="*/ 17 w 265"/>
                <a:gd name="T41" fmla="*/ 75 h 254"/>
                <a:gd name="T42" fmla="*/ 28 w 265"/>
                <a:gd name="T43" fmla="*/ 98 h 254"/>
                <a:gd name="T44" fmla="*/ 42 w 265"/>
                <a:gd name="T45" fmla="*/ 119 h 254"/>
                <a:gd name="T46" fmla="*/ 59 w 265"/>
                <a:gd name="T47" fmla="*/ 140 h 254"/>
                <a:gd name="T48" fmla="*/ 76 w 265"/>
                <a:gd name="T49" fmla="*/ 160 h 254"/>
                <a:gd name="T50" fmla="*/ 97 w 265"/>
                <a:gd name="T51" fmla="*/ 177 h 254"/>
                <a:gd name="T52" fmla="*/ 117 w 265"/>
                <a:gd name="T53" fmla="*/ 194 h 254"/>
                <a:gd name="T54" fmla="*/ 140 w 265"/>
                <a:gd name="T55" fmla="*/ 209 h 254"/>
                <a:gd name="T56" fmla="*/ 161 w 265"/>
                <a:gd name="T57" fmla="*/ 221 h 254"/>
                <a:gd name="T58" fmla="*/ 182 w 265"/>
                <a:gd name="T59" fmla="*/ 232 h 254"/>
                <a:gd name="T60" fmla="*/ 205 w 265"/>
                <a:gd name="T61" fmla="*/ 240 h 254"/>
                <a:gd name="T62" fmla="*/ 224 w 265"/>
                <a:gd name="T63" fmla="*/ 248 h 254"/>
                <a:gd name="T64" fmla="*/ 245 w 265"/>
                <a:gd name="T65" fmla="*/ 252 h 254"/>
                <a:gd name="T66" fmla="*/ 265 w 265"/>
                <a:gd name="T67" fmla="*/ 254 h 254"/>
                <a:gd name="T68" fmla="*/ 265 w 265"/>
                <a:gd name="T69" fmla="*/ 244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5"/>
                <a:gd name="T106" fmla="*/ 0 h 254"/>
                <a:gd name="T107" fmla="*/ 265 w 265"/>
                <a:gd name="T108" fmla="*/ 254 h 2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5" h="254">
                  <a:moveTo>
                    <a:pt x="265" y="244"/>
                  </a:moveTo>
                  <a:lnTo>
                    <a:pt x="247" y="242"/>
                  </a:lnTo>
                  <a:lnTo>
                    <a:pt x="228" y="238"/>
                  </a:lnTo>
                  <a:lnTo>
                    <a:pt x="207" y="232"/>
                  </a:lnTo>
                  <a:lnTo>
                    <a:pt x="186" y="223"/>
                  </a:lnTo>
                  <a:lnTo>
                    <a:pt x="165" y="213"/>
                  </a:lnTo>
                  <a:lnTo>
                    <a:pt x="144" y="202"/>
                  </a:lnTo>
                  <a:lnTo>
                    <a:pt x="122" y="186"/>
                  </a:lnTo>
                  <a:lnTo>
                    <a:pt x="103" y="171"/>
                  </a:lnTo>
                  <a:lnTo>
                    <a:pt x="84" y="154"/>
                  </a:lnTo>
                  <a:lnTo>
                    <a:pt x="65" y="135"/>
                  </a:lnTo>
                  <a:lnTo>
                    <a:pt x="49" y="114"/>
                  </a:lnTo>
                  <a:lnTo>
                    <a:pt x="36" y="92"/>
                  </a:lnTo>
                  <a:lnTo>
                    <a:pt x="25" y="71"/>
                  </a:lnTo>
                  <a:lnTo>
                    <a:pt x="17" y="48"/>
                  </a:lnTo>
                  <a:lnTo>
                    <a:pt x="11" y="23"/>
                  </a:lnTo>
                  <a:lnTo>
                    <a:pt x="9" y="0"/>
                  </a:lnTo>
                  <a:lnTo>
                    <a:pt x="0" y="0"/>
                  </a:lnTo>
                  <a:lnTo>
                    <a:pt x="1" y="25"/>
                  </a:lnTo>
                  <a:lnTo>
                    <a:pt x="7" y="50"/>
                  </a:lnTo>
                  <a:lnTo>
                    <a:pt x="17" y="75"/>
                  </a:lnTo>
                  <a:lnTo>
                    <a:pt x="28" y="98"/>
                  </a:lnTo>
                  <a:lnTo>
                    <a:pt x="42" y="119"/>
                  </a:lnTo>
                  <a:lnTo>
                    <a:pt x="59" y="140"/>
                  </a:lnTo>
                  <a:lnTo>
                    <a:pt x="76" y="160"/>
                  </a:lnTo>
                  <a:lnTo>
                    <a:pt x="97" y="177"/>
                  </a:lnTo>
                  <a:lnTo>
                    <a:pt x="117" y="194"/>
                  </a:lnTo>
                  <a:lnTo>
                    <a:pt x="140" y="209"/>
                  </a:lnTo>
                  <a:lnTo>
                    <a:pt x="161" y="221"/>
                  </a:lnTo>
                  <a:lnTo>
                    <a:pt x="182" y="232"/>
                  </a:lnTo>
                  <a:lnTo>
                    <a:pt x="205" y="240"/>
                  </a:lnTo>
                  <a:lnTo>
                    <a:pt x="224" y="248"/>
                  </a:lnTo>
                  <a:lnTo>
                    <a:pt x="245" y="252"/>
                  </a:lnTo>
                  <a:lnTo>
                    <a:pt x="265" y="254"/>
                  </a:lnTo>
                  <a:lnTo>
                    <a:pt x="265" y="2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599" name="Freeform 366">
              <a:extLst>
                <a:ext uri="{FF2B5EF4-FFF2-40B4-BE49-F238E27FC236}">
                  <a16:creationId xmlns:a16="http://schemas.microsoft.com/office/drawing/2014/main" id="{96BC2C69-ECF7-3B81-1ED1-31886D253D91}"/>
                </a:ext>
              </a:extLst>
            </p:cNvPr>
            <p:cNvSpPr>
              <a:spLocks/>
            </p:cNvSpPr>
            <p:nvPr/>
          </p:nvSpPr>
          <p:spPr bwMode="auto">
            <a:xfrm>
              <a:off x="1028" y="3265"/>
              <a:ext cx="263" cy="254"/>
            </a:xfrm>
            <a:custGeom>
              <a:avLst/>
              <a:gdLst>
                <a:gd name="T0" fmla="*/ 263 w 263"/>
                <a:gd name="T1" fmla="*/ 0 h 254"/>
                <a:gd name="T2" fmla="*/ 245 w 263"/>
                <a:gd name="T3" fmla="*/ 2 h 254"/>
                <a:gd name="T4" fmla="*/ 224 w 263"/>
                <a:gd name="T5" fmla="*/ 6 h 254"/>
                <a:gd name="T6" fmla="*/ 203 w 263"/>
                <a:gd name="T7" fmla="*/ 12 h 254"/>
                <a:gd name="T8" fmla="*/ 182 w 263"/>
                <a:gd name="T9" fmla="*/ 22 h 254"/>
                <a:gd name="T10" fmla="*/ 159 w 263"/>
                <a:gd name="T11" fmla="*/ 31 h 254"/>
                <a:gd name="T12" fmla="*/ 138 w 263"/>
                <a:gd name="T13" fmla="*/ 45 h 254"/>
                <a:gd name="T14" fmla="*/ 117 w 263"/>
                <a:gd name="T15" fmla="*/ 60 h 254"/>
                <a:gd name="T16" fmla="*/ 96 w 263"/>
                <a:gd name="T17" fmla="*/ 75 h 254"/>
                <a:gd name="T18" fmla="*/ 76 w 263"/>
                <a:gd name="T19" fmla="*/ 93 h 254"/>
                <a:gd name="T20" fmla="*/ 59 w 263"/>
                <a:gd name="T21" fmla="*/ 112 h 254"/>
                <a:gd name="T22" fmla="*/ 42 w 263"/>
                <a:gd name="T23" fmla="*/ 133 h 254"/>
                <a:gd name="T24" fmla="*/ 28 w 263"/>
                <a:gd name="T25" fmla="*/ 156 h 254"/>
                <a:gd name="T26" fmla="*/ 17 w 263"/>
                <a:gd name="T27" fmla="*/ 179 h 254"/>
                <a:gd name="T28" fmla="*/ 7 w 263"/>
                <a:gd name="T29" fmla="*/ 202 h 254"/>
                <a:gd name="T30" fmla="*/ 1 w 263"/>
                <a:gd name="T31" fmla="*/ 227 h 254"/>
                <a:gd name="T32" fmla="*/ 0 w 263"/>
                <a:gd name="T33" fmla="*/ 254 h 254"/>
                <a:gd name="T34" fmla="*/ 9 w 263"/>
                <a:gd name="T35" fmla="*/ 254 h 254"/>
                <a:gd name="T36" fmla="*/ 11 w 263"/>
                <a:gd name="T37" fmla="*/ 229 h 254"/>
                <a:gd name="T38" fmla="*/ 15 w 263"/>
                <a:gd name="T39" fmla="*/ 206 h 254"/>
                <a:gd name="T40" fmla="*/ 25 w 263"/>
                <a:gd name="T41" fmla="*/ 183 h 254"/>
                <a:gd name="T42" fmla="*/ 36 w 263"/>
                <a:gd name="T43" fmla="*/ 160 h 254"/>
                <a:gd name="T44" fmla="*/ 49 w 263"/>
                <a:gd name="T45" fmla="*/ 139 h 254"/>
                <a:gd name="T46" fmla="*/ 65 w 263"/>
                <a:gd name="T47" fmla="*/ 119 h 254"/>
                <a:gd name="T48" fmla="*/ 82 w 263"/>
                <a:gd name="T49" fmla="*/ 100 h 254"/>
                <a:gd name="T50" fmla="*/ 101 w 263"/>
                <a:gd name="T51" fmla="*/ 83 h 254"/>
                <a:gd name="T52" fmla="*/ 122 w 263"/>
                <a:gd name="T53" fmla="*/ 66 h 254"/>
                <a:gd name="T54" fmla="*/ 144 w 263"/>
                <a:gd name="T55" fmla="*/ 52 h 254"/>
                <a:gd name="T56" fmla="*/ 165 w 263"/>
                <a:gd name="T57" fmla="*/ 39 h 254"/>
                <a:gd name="T58" fmla="*/ 186 w 263"/>
                <a:gd name="T59" fmla="*/ 29 h 254"/>
                <a:gd name="T60" fmla="*/ 207 w 263"/>
                <a:gd name="T61" fmla="*/ 22 h 254"/>
                <a:gd name="T62" fmla="*/ 226 w 263"/>
                <a:gd name="T63" fmla="*/ 14 h 254"/>
                <a:gd name="T64" fmla="*/ 245 w 263"/>
                <a:gd name="T65" fmla="*/ 10 h 254"/>
                <a:gd name="T66" fmla="*/ 263 w 263"/>
                <a:gd name="T67" fmla="*/ 8 h 254"/>
                <a:gd name="T68" fmla="*/ 263 w 263"/>
                <a:gd name="T69" fmla="*/ 0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254"/>
                <a:gd name="T107" fmla="*/ 263 w 263"/>
                <a:gd name="T108" fmla="*/ 254 h 2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254">
                  <a:moveTo>
                    <a:pt x="263" y="0"/>
                  </a:moveTo>
                  <a:lnTo>
                    <a:pt x="245" y="2"/>
                  </a:lnTo>
                  <a:lnTo>
                    <a:pt x="224" y="6"/>
                  </a:lnTo>
                  <a:lnTo>
                    <a:pt x="203" y="12"/>
                  </a:lnTo>
                  <a:lnTo>
                    <a:pt x="182" y="22"/>
                  </a:lnTo>
                  <a:lnTo>
                    <a:pt x="159" y="31"/>
                  </a:lnTo>
                  <a:lnTo>
                    <a:pt x="138" y="45"/>
                  </a:lnTo>
                  <a:lnTo>
                    <a:pt x="117" y="60"/>
                  </a:lnTo>
                  <a:lnTo>
                    <a:pt x="96" y="75"/>
                  </a:lnTo>
                  <a:lnTo>
                    <a:pt x="76" y="93"/>
                  </a:lnTo>
                  <a:lnTo>
                    <a:pt x="59" y="112"/>
                  </a:lnTo>
                  <a:lnTo>
                    <a:pt x="42" y="133"/>
                  </a:lnTo>
                  <a:lnTo>
                    <a:pt x="28" y="156"/>
                  </a:lnTo>
                  <a:lnTo>
                    <a:pt x="17" y="179"/>
                  </a:lnTo>
                  <a:lnTo>
                    <a:pt x="7" y="202"/>
                  </a:lnTo>
                  <a:lnTo>
                    <a:pt x="1" y="227"/>
                  </a:lnTo>
                  <a:lnTo>
                    <a:pt x="0" y="254"/>
                  </a:lnTo>
                  <a:lnTo>
                    <a:pt x="9" y="254"/>
                  </a:lnTo>
                  <a:lnTo>
                    <a:pt x="11" y="229"/>
                  </a:lnTo>
                  <a:lnTo>
                    <a:pt x="15" y="206"/>
                  </a:lnTo>
                  <a:lnTo>
                    <a:pt x="25" y="183"/>
                  </a:lnTo>
                  <a:lnTo>
                    <a:pt x="36" y="160"/>
                  </a:lnTo>
                  <a:lnTo>
                    <a:pt x="49" y="139"/>
                  </a:lnTo>
                  <a:lnTo>
                    <a:pt x="65" y="119"/>
                  </a:lnTo>
                  <a:lnTo>
                    <a:pt x="82" y="100"/>
                  </a:lnTo>
                  <a:lnTo>
                    <a:pt x="101" y="83"/>
                  </a:lnTo>
                  <a:lnTo>
                    <a:pt x="122" y="66"/>
                  </a:lnTo>
                  <a:lnTo>
                    <a:pt x="144" y="52"/>
                  </a:lnTo>
                  <a:lnTo>
                    <a:pt x="165" y="39"/>
                  </a:lnTo>
                  <a:lnTo>
                    <a:pt x="186" y="29"/>
                  </a:lnTo>
                  <a:lnTo>
                    <a:pt x="207" y="22"/>
                  </a:lnTo>
                  <a:lnTo>
                    <a:pt x="226" y="14"/>
                  </a:lnTo>
                  <a:lnTo>
                    <a:pt x="245" y="10"/>
                  </a:lnTo>
                  <a:lnTo>
                    <a:pt x="263" y="8"/>
                  </a:lnTo>
                  <a:lnTo>
                    <a:pt x="26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7334"/>
                                        </p:tgtEl>
                                        <p:attrNameLst>
                                          <p:attrName>style.visibility</p:attrName>
                                        </p:attrNameLst>
                                      </p:cBhvr>
                                      <p:to>
                                        <p:strVal val="visible"/>
                                      </p:to>
                                    </p:set>
                                    <p:anim calcmode="lin" valueType="num">
                                      <p:cBhvr>
                                        <p:cTn id="7" dur="500" fill="hold"/>
                                        <p:tgtEl>
                                          <p:spTgt spid="227334"/>
                                        </p:tgtEl>
                                        <p:attrNameLst>
                                          <p:attrName>ppt_w</p:attrName>
                                        </p:attrNameLst>
                                      </p:cBhvr>
                                      <p:tavLst>
                                        <p:tav tm="0">
                                          <p:val>
                                            <p:fltVal val="0"/>
                                          </p:val>
                                        </p:tav>
                                        <p:tav tm="100000">
                                          <p:val>
                                            <p:strVal val="#ppt_w"/>
                                          </p:val>
                                        </p:tav>
                                      </p:tavLst>
                                    </p:anim>
                                    <p:anim calcmode="lin" valueType="num">
                                      <p:cBhvr>
                                        <p:cTn id="8" dur="500" fill="hold"/>
                                        <p:tgtEl>
                                          <p:spTgt spid="227334"/>
                                        </p:tgtEl>
                                        <p:attrNameLst>
                                          <p:attrName>ppt_h</p:attrName>
                                        </p:attrNameLst>
                                      </p:cBhvr>
                                      <p:tavLst>
                                        <p:tav tm="0">
                                          <p:val>
                                            <p:fltVal val="0"/>
                                          </p:val>
                                        </p:tav>
                                        <p:tav tm="100000">
                                          <p:val>
                                            <p:strVal val="#ppt_h"/>
                                          </p:val>
                                        </p:tav>
                                      </p:tavLst>
                                    </p:anim>
                                    <p:anim calcmode="lin" valueType="num">
                                      <p:cBhvr>
                                        <p:cTn id="9" dur="500" fill="hold"/>
                                        <p:tgtEl>
                                          <p:spTgt spid="227334"/>
                                        </p:tgtEl>
                                        <p:attrNameLst>
                                          <p:attrName>style.rotation</p:attrName>
                                        </p:attrNameLst>
                                      </p:cBhvr>
                                      <p:tavLst>
                                        <p:tav tm="0">
                                          <p:val>
                                            <p:fltVal val="360"/>
                                          </p:val>
                                        </p:tav>
                                        <p:tav tm="100000">
                                          <p:val>
                                            <p:fltVal val="0"/>
                                          </p:val>
                                        </p:tav>
                                      </p:tavLst>
                                    </p:anim>
                                    <p:animEffect transition="in" filter="fade">
                                      <p:cBhvr>
                                        <p:cTn id="10" dur="500"/>
                                        <p:tgtEl>
                                          <p:spTgt spid="227334"/>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27333"/>
                                        </p:tgtEl>
                                        <p:attrNameLst>
                                          <p:attrName>style.visibility</p:attrName>
                                        </p:attrNameLst>
                                      </p:cBhvr>
                                      <p:to>
                                        <p:strVal val="visible"/>
                                      </p:to>
                                    </p:set>
                                    <p:anim calcmode="discrete" valueType="clr">
                                      <p:cBhvr override="childStyle">
                                        <p:cTn id="14" dur="80"/>
                                        <p:tgtEl>
                                          <p:spTgt spid="22733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7333"/>
                                        </p:tgtEl>
                                        <p:attrNameLst>
                                          <p:attrName>fillcolor</p:attrName>
                                        </p:attrNameLst>
                                      </p:cBhvr>
                                      <p:tavLst>
                                        <p:tav tm="0">
                                          <p:val>
                                            <p:clrVal>
                                              <a:schemeClr val="accent2"/>
                                            </p:clrVal>
                                          </p:val>
                                        </p:tav>
                                        <p:tav tm="50000">
                                          <p:val>
                                            <p:clrVal>
                                              <a:schemeClr val="hlink"/>
                                            </p:clrVal>
                                          </p:val>
                                        </p:tav>
                                      </p:tavLst>
                                    </p:anim>
                                    <p:set>
                                      <p:cBhvr>
                                        <p:cTn id="16" dur="80"/>
                                        <p:tgtEl>
                                          <p:spTgt spid="227333"/>
                                        </p:tgtEl>
                                        <p:attrNameLst>
                                          <p:attrName>fill.type</p:attrName>
                                        </p:attrNameLst>
                                      </p:cBhvr>
                                      <p:to>
                                        <p:strVal val="solid"/>
                                      </p:to>
                                    </p:set>
                                  </p:childTnLst>
                                </p:cTn>
                              </p:par>
                            </p:childTnLst>
                          </p:cTn>
                        </p:par>
                        <p:par>
                          <p:cTn id="17" fill="hold" nodeType="afterGroup">
                            <p:stCondLst>
                              <p:cond delay="174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nodeType="afterGroup">
                            <p:stCondLst>
                              <p:cond delay="2240"/>
                            </p:stCondLst>
                            <p:childTnLst>
                              <p:par>
                                <p:cTn id="22" presetID="55" presetClass="entr" presetSubtype="0" fill="hold" nodeType="afterEffect">
                                  <p:stCondLst>
                                    <p:cond delay="0"/>
                                  </p:stCondLst>
                                  <p:childTnLst>
                                    <p:set>
                                      <p:cBhvr>
                                        <p:cTn id="23" dur="1" fill="hold">
                                          <p:stCondLst>
                                            <p:cond delay="0"/>
                                          </p:stCondLst>
                                        </p:cTn>
                                        <p:tgtEl>
                                          <p:spTgt spid="227336"/>
                                        </p:tgtEl>
                                        <p:attrNameLst>
                                          <p:attrName>style.visibility</p:attrName>
                                        </p:attrNameLst>
                                      </p:cBhvr>
                                      <p:to>
                                        <p:strVal val="visible"/>
                                      </p:to>
                                    </p:set>
                                    <p:anim calcmode="lin" valueType="num">
                                      <p:cBhvr>
                                        <p:cTn id="24" dur="1000" fill="hold"/>
                                        <p:tgtEl>
                                          <p:spTgt spid="227336"/>
                                        </p:tgtEl>
                                        <p:attrNameLst>
                                          <p:attrName>ppt_w</p:attrName>
                                        </p:attrNameLst>
                                      </p:cBhvr>
                                      <p:tavLst>
                                        <p:tav tm="0">
                                          <p:val>
                                            <p:strVal val="#ppt_w*0.70"/>
                                          </p:val>
                                        </p:tav>
                                        <p:tav tm="100000">
                                          <p:val>
                                            <p:strVal val="#ppt_w"/>
                                          </p:val>
                                        </p:tav>
                                      </p:tavLst>
                                    </p:anim>
                                    <p:anim calcmode="lin" valueType="num">
                                      <p:cBhvr>
                                        <p:cTn id="25" dur="1000" fill="hold"/>
                                        <p:tgtEl>
                                          <p:spTgt spid="227336"/>
                                        </p:tgtEl>
                                        <p:attrNameLst>
                                          <p:attrName>ppt_h</p:attrName>
                                        </p:attrNameLst>
                                      </p:cBhvr>
                                      <p:tavLst>
                                        <p:tav tm="0">
                                          <p:val>
                                            <p:strVal val="#ppt_h"/>
                                          </p:val>
                                        </p:tav>
                                        <p:tav tm="100000">
                                          <p:val>
                                            <p:strVal val="#ppt_h"/>
                                          </p:val>
                                        </p:tav>
                                      </p:tavLst>
                                    </p:anim>
                                    <p:animEffect transition="in" filter="fade">
                                      <p:cBhvr>
                                        <p:cTn id="26" dur="1000"/>
                                        <p:tgtEl>
                                          <p:spTgt spid="227336"/>
                                        </p:tgtEl>
                                      </p:cBhvr>
                                    </p:animEffect>
                                  </p:childTnLst>
                                </p:cTn>
                              </p:par>
                            </p:childTnLst>
                          </p:cTn>
                        </p:par>
                        <p:par>
                          <p:cTn id="27" fill="hold" nodeType="afterGroup">
                            <p:stCondLst>
                              <p:cond delay="3240"/>
                            </p:stCondLst>
                            <p:childTnLst>
                              <p:par>
                                <p:cTn id="28" presetID="22" presetClass="entr" presetSubtype="8" fill="hold" grpId="0" nodeType="afterEffect">
                                  <p:stCondLst>
                                    <p:cond delay="0"/>
                                  </p:stCondLst>
                                  <p:childTnLst>
                                    <p:set>
                                      <p:cBhvr>
                                        <p:cTn id="29" dur="1" fill="hold">
                                          <p:stCondLst>
                                            <p:cond delay="0"/>
                                          </p:stCondLst>
                                        </p:cTn>
                                        <p:tgtEl>
                                          <p:spTgt spid="227335"/>
                                        </p:tgtEl>
                                        <p:attrNameLst>
                                          <p:attrName>style.visibility</p:attrName>
                                        </p:attrNameLst>
                                      </p:cBhvr>
                                      <p:to>
                                        <p:strVal val="visible"/>
                                      </p:to>
                                    </p:set>
                                    <p:animEffect transition="in" filter="wipe(left)">
                                      <p:cBhvr>
                                        <p:cTn id="30" dur="500"/>
                                        <p:tgtEl>
                                          <p:spTgt spid="227335"/>
                                        </p:tgtEl>
                                      </p:cBhvr>
                                    </p:animEffect>
                                  </p:childTnLst>
                                </p:cTn>
                              </p:par>
                            </p:childTnLst>
                          </p:cTn>
                        </p:par>
                        <p:par>
                          <p:cTn id="31" fill="hold" nodeType="afterGroup">
                            <p:stCondLst>
                              <p:cond delay="3740"/>
                            </p:stCondLst>
                            <p:childTnLst>
                              <p:par>
                                <p:cTn id="32" presetID="55" presetClass="entr" presetSubtype="0" fill="hold" nodeType="afterEffect">
                                  <p:stCondLst>
                                    <p:cond delay="0"/>
                                  </p:stCondLst>
                                  <p:childTnLst>
                                    <p:set>
                                      <p:cBhvr>
                                        <p:cTn id="33" dur="1" fill="hold">
                                          <p:stCondLst>
                                            <p:cond delay="0"/>
                                          </p:stCondLst>
                                        </p:cTn>
                                        <p:tgtEl>
                                          <p:spTgt spid="227338"/>
                                        </p:tgtEl>
                                        <p:attrNameLst>
                                          <p:attrName>style.visibility</p:attrName>
                                        </p:attrNameLst>
                                      </p:cBhvr>
                                      <p:to>
                                        <p:strVal val="visible"/>
                                      </p:to>
                                    </p:set>
                                    <p:anim calcmode="lin" valueType="num">
                                      <p:cBhvr>
                                        <p:cTn id="34" dur="1000" fill="hold"/>
                                        <p:tgtEl>
                                          <p:spTgt spid="227338"/>
                                        </p:tgtEl>
                                        <p:attrNameLst>
                                          <p:attrName>ppt_w</p:attrName>
                                        </p:attrNameLst>
                                      </p:cBhvr>
                                      <p:tavLst>
                                        <p:tav tm="0">
                                          <p:val>
                                            <p:strVal val="#ppt_w*0.70"/>
                                          </p:val>
                                        </p:tav>
                                        <p:tav tm="100000">
                                          <p:val>
                                            <p:strVal val="#ppt_w"/>
                                          </p:val>
                                        </p:tav>
                                      </p:tavLst>
                                    </p:anim>
                                    <p:anim calcmode="lin" valueType="num">
                                      <p:cBhvr>
                                        <p:cTn id="35" dur="1000" fill="hold"/>
                                        <p:tgtEl>
                                          <p:spTgt spid="227338"/>
                                        </p:tgtEl>
                                        <p:attrNameLst>
                                          <p:attrName>ppt_h</p:attrName>
                                        </p:attrNameLst>
                                      </p:cBhvr>
                                      <p:tavLst>
                                        <p:tav tm="0">
                                          <p:val>
                                            <p:strVal val="#ppt_h"/>
                                          </p:val>
                                        </p:tav>
                                        <p:tav tm="100000">
                                          <p:val>
                                            <p:strVal val="#ppt_h"/>
                                          </p:val>
                                        </p:tav>
                                      </p:tavLst>
                                    </p:anim>
                                    <p:animEffect transition="in" filter="fade">
                                      <p:cBhvr>
                                        <p:cTn id="36" dur="1000"/>
                                        <p:tgtEl>
                                          <p:spTgt spid="227338"/>
                                        </p:tgtEl>
                                      </p:cBhvr>
                                    </p:animEffect>
                                  </p:childTnLst>
                                </p:cTn>
                              </p:par>
                            </p:childTnLst>
                          </p:cTn>
                        </p:par>
                        <p:par>
                          <p:cTn id="37" fill="hold" nodeType="afterGroup">
                            <p:stCondLst>
                              <p:cond delay="4740"/>
                            </p:stCondLst>
                            <p:childTnLst>
                              <p:par>
                                <p:cTn id="38" presetID="22" presetClass="entr" presetSubtype="8" fill="hold" grpId="0" nodeType="afterEffect">
                                  <p:stCondLst>
                                    <p:cond delay="0"/>
                                  </p:stCondLst>
                                  <p:childTnLst>
                                    <p:set>
                                      <p:cBhvr>
                                        <p:cTn id="39" dur="1" fill="hold">
                                          <p:stCondLst>
                                            <p:cond delay="0"/>
                                          </p:stCondLst>
                                        </p:cTn>
                                        <p:tgtEl>
                                          <p:spTgt spid="227337"/>
                                        </p:tgtEl>
                                        <p:attrNameLst>
                                          <p:attrName>style.visibility</p:attrName>
                                        </p:attrNameLst>
                                      </p:cBhvr>
                                      <p:to>
                                        <p:strVal val="visible"/>
                                      </p:to>
                                    </p:set>
                                    <p:animEffect transition="in" filter="wipe(left)">
                                      <p:cBhvr>
                                        <p:cTn id="40" dur="500"/>
                                        <p:tgtEl>
                                          <p:spTgt spid="227337"/>
                                        </p:tgtEl>
                                      </p:cBhvr>
                                    </p:animEffect>
                                  </p:childTnLst>
                                </p:cTn>
                              </p:par>
                            </p:childTnLst>
                          </p:cTn>
                        </p:par>
                        <p:par>
                          <p:cTn id="41" fill="hold" nodeType="afterGroup">
                            <p:stCondLst>
                              <p:cond delay="5240"/>
                            </p:stCondLst>
                            <p:childTnLst>
                              <p:par>
                                <p:cTn id="42" presetID="55" presetClass="entr" presetSubtype="0" fill="hold" nodeType="afterEffect">
                                  <p:stCondLst>
                                    <p:cond delay="0"/>
                                  </p:stCondLst>
                                  <p:childTnLst>
                                    <p:set>
                                      <p:cBhvr>
                                        <p:cTn id="43" dur="1" fill="hold">
                                          <p:stCondLst>
                                            <p:cond delay="0"/>
                                          </p:stCondLst>
                                        </p:cTn>
                                        <p:tgtEl>
                                          <p:spTgt spid="227423"/>
                                        </p:tgtEl>
                                        <p:attrNameLst>
                                          <p:attrName>style.visibility</p:attrName>
                                        </p:attrNameLst>
                                      </p:cBhvr>
                                      <p:to>
                                        <p:strVal val="visible"/>
                                      </p:to>
                                    </p:set>
                                    <p:anim calcmode="lin" valueType="num">
                                      <p:cBhvr>
                                        <p:cTn id="44" dur="1000" fill="hold"/>
                                        <p:tgtEl>
                                          <p:spTgt spid="227423"/>
                                        </p:tgtEl>
                                        <p:attrNameLst>
                                          <p:attrName>ppt_w</p:attrName>
                                        </p:attrNameLst>
                                      </p:cBhvr>
                                      <p:tavLst>
                                        <p:tav tm="0">
                                          <p:val>
                                            <p:strVal val="#ppt_w*0.70"/>
                                          </p:val>
                                        </p:tav>
                                        <p:tav tm="100000">
                                          <p:val>
                                            <p:strVal val="#ppt_w"/>
                                          </p:val>
                                        </p:tav>
                                      </p:tavLst>
                                    </p:anim>
                                    <p:anim calcmode="lin" valueType="num">
                                      <p:cBhvr>
                                        <p:cTn id="45" dur="1000" fill="hold"/>
                                        <p:tgtEl>
                                          <p:spTgt spid="227423"/>
                                        </p:tgtEl>
                                        <p:attrNameLst>
                                          <p:attrName>ppt_h</p:attrName>
                                        </p:attrNameLst>
                                      </p:cBhvr>
                                      <p:tavLst>
                                        <p:tav tm="0">
                                          <p:val>
                                            <p:strVal val="#ppt_h"/>
                                          </p:val>
                                        </p:tav>
                                        <p:tav tm="100000">
                                          <p:val>
                                            <p:strVal val="#ppt_h"/>
                                          </p:val>
                                        </p:tav>
                                      </p:tavLst>
                                    </p:anim>
                                    <p:animEffect transition="in" filter="fade">
                                      <p:cBhvr>
                                        <p:cTn id="46" dur="1000"/>
                                        <p:tgtEl>
                                          <p:spTgt spid="227423"/>
                                        </p:tgtEl>
                                      </p:cBhvr>
                                    </p:animEffect>
                                  </p:childTnLst>
                                </p:cTn>
                              </p:par>
                            </p:childTnLst>
                          </p:cTn>
                        </p:par>
                        <p:par>
                          <p:cTn id="47" fill="hold" nodeType="afterGroup">
                            <p:stCondLst>
                              <p:cond delay="6240"/>
                            </p:stCondLst>
                            <p:childTnLst>
                              <p:par>
                                <p:cTn id="48" presetID="22" presetClass="entr" presetSubtype="8" fill="hold" grpId="0" nodeType="afterEffect">
                                  <p:stCondLst>
                                    <p:cond delay="0"/>
                                  </p:stCondLst>
                                  <p:childTnLst>
                                    <p:set>
                                      <p:cBhvr>
                                        <p:cTn id="49" dur="1" fill="hold">
                                          <p:stCondLst>
                                            <p:cond delay="0"/>
                                          </p:stCondLst>
                                        </p:cTn>
                                        <p:tgtEl>
                                          <p:spTgt spid="227422"/>
                                        </p:tgtEl>
                                        <p:attrNameLst>
                                          <p:attrName>style.visibility</p:attrName>
                                        </p:attrNameLst>
                                      </p:cBhvr>
                                      <p:to>
                                        <p:strVal val="visible"/>
                                      </p:to>
                                    </p:set>
                                    <p:animEffect transition="in" filter="wipe(left)">
                                      <p:cBhvr>
                                        <p:cTn id="50" dur="500"/>
                                        <p:tgtEl>
                                          <p:spTgt spid="2274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227425"/>
                                        </p:tgtEl>
                                        <p:attrNameLst>
                                          <p:attrName>style.visibility</p:attrName>
                                        </p:attrNameLst>
                                      </p:cBhvr>
                                      <p:to>
                                        <p:strVal val="visible"/>
                                      </p:to>
                                    </p:set>
                                    <p:anim calcmode="lin" valueType="num">
                                      <p:cBhvr>
                                        <p:cTn id="55" dur="500" fill="hold"/>
                                        <p:tgtEl>
                                          <p:spTgt spid="227425"/>
                                        </p:tgtEl>
                                        <p:attrNameLst>
                                          <p:attrName>ppt_w</p:attrName>
                                        </p:attrNameLst>
                                      </p:cBhvr>
                                      <p:tavLst>
                                        <p:tav tm="0">
                                          <p:val>
                                            <p:fltVal val="0"/>
                                          </p:val>
                                        </p:tav>
                                        <p:tav tm="100000">
                                          <p:val>
                                            <p:strVal val="#ppt_w"/>
                                          </p:val>
                                        </p:tav>
                                      </p:tavLst>
                                    </p:anim>
                                    <p:anim calcmode="lin" valueType="num">
                                      <p:cBhvr>
                                        <p:cTn id="56" dur="500" fill="hold"/>
                                        <p:tgtEl>
                                          <p:spTgt spid="227425"/>
                                        </p:tgtEl>
                                        <p:attrNameLst>
                                          <p:attrName>ppt_h</p:attrName>
                                        </p:attrNameLst>
                                      </p:cBhvr>
                                      <p:tavLst>
                                        <p:tav tm="0">
                                          <p:val>
                                            <p:fltVal val="0"/>
                                          </p:val>
                                        </p:tav>
                                        <p:tav tm="100000">
                                          <p:val>
                                            <p:strVal val="#ppt_h"/>
                                          </p:val>
                                        </p:tav>
                                      </p:tavLst>
                                    </p:anim>
                                    <p:anim calcmode="lin" valueType="num">
                                      <p:cBhvr>
                                        <p:cTn id="57" dur="500" fill="hold"/>
                                        <p:tgtEl>
                                          <p:spTgt spid="227425"/>
                                        </p:tgtEl>
                                        <p:attrNameLst>
                                          <p:attrName>style.rotation</p:attrName>
                                        </p:attrNameLst>
                                      </p:cBhvr>
                                      <p:tavLst>
                                        <p:tav tm="0">
                                          <p:val>
                                            <p:fltVal val="360"/>
                                          </p:val>
                                        </p:tav>
                                        <p:tav tm="100000">
                                          <p:val>
                                            <p:fltVal val="0"/>
                                          </p:val>
                                        </p:tav>
                                      </p:tavLst>
                                    </p:anim>
                                    <p:animEffect transition="in" filter="fade">
                                      <p:cBhvr>
                                        <p:cTn id="58" dur="500"/>
                                        <p:tgtEl>
                                          <p:spTgt spid="227425"/>
                                        </p:tgtEl>
                                      </p:cBhvr>
                                    </p:animEffect>
                                  </p:childTnLst>
                                </p:cTn>
                              </p:par>
                            </p:childTnLst>
                          </p:cTn>
                        </p:par>
                        <p:par>
                          <p:cTn id="59" fill="hold" nodeType="afterGroup">
                            <p:stCondLst>
                              <p:cond delay="5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227424"/>
                                        </p:tgtEl>
                                        <p:attrNameLst>
                                          <p:attrName>style.visibility</p:attrName>
                                        </p:attrNameLst>
                                      </p:cBhvr>
                                      <p:to>
                                        <p:strVal val="visible"/>
                                      </p:to>
                                    </p:set>
                                    <p:anim calcmode="discrete" valueType="clr">
                                      <p:cBhvr override="childStyle">
                                        <p:cTn id="62" dur="80"/>
                                        <p:tgtEl>
                                          <p:spTgt spid="227424"/>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27424"/>
                                        </p:tgtEl>
                                        <p:attrNameLst>
                                          <p:attrName>fillcolor</p:attrName>
                                        </p:attrNameLst>
                                      </p:cBhvr>
                                      <p:tavLst>
                                        <p:tav tm="0">
                                          <p:val>
                                            <p:clrVal>
                                              <a:schemeClr val="accent2"/>
                                            </p:clrVal>
                                          </p:val>
                                        </p:tav>
                                        <p:tav tm="50000">
                                          <p:val>
                                            <p:clrVal>
                                              <a:schemeClr val="hlink"/>
                                            </p:clrVal>
                                          </p:val>
                                        </p:tav>
                                      </p:tavLst>
                                    </p:anim>
                                    <p:set>
                                      <p:cBhvr>
                                        <p:cTn id="64" dur="80"/>
                                        <p:tgtEl>
                                          <p:spTgt spid="227424"/>
                                        </p:tgtEl>
                                        <p:attrNameLst>
                                          <p:attrName>fill.type</p:attrName>
                                        </p:attrNameLst>
                                      </p:cBhvr>
                                      <p:to>
                                        <p:strVal val="solid"/>
                                      </p:to>
                                    </p:set>
                                  </p:childTnLst>
                                </p:cTn>
                              </p:par>
                            </p:childTnLst>
                          </p:cTn>
                        </p:par>
                        <p:par>
                          <p:cTn id="65" fill="hold" nodeType="afterGroup">
                            <p:stCondLst>
                              <p:cond delay="1180"/>
                            </p:stCondLst>
                            <p:childTnLst>
                              <p:par>
                                <p:cTn id="66" presetID="9" presetClass="entr" presetSubtype="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dissolve">
                                      <p:cBhvr>
                                        <p:cTn id="68" dur="500"/>
                                        <p:tgtEl>
                                          <p:spTgt spid="3"/>
                                        </p:tgtEl>
                                      </p:cBhvr>
                                    </p:animEffect>
                                  </p:childTnLst>
                                </p:cTn>
                              </p:par>
                            </p:childTnLst>
                          </p:cTn>
                        </p:par>
                        <p:par>
                          <p:cTn id="69" fill="hold" nodeType="afterGroup">
                            <p:stCondLst>
                              <p:cond delay="1680"/>
                            </p:stCondLst>
                            <p:childTnLst>
                              <p:par>
                                <p:cTn id="70" presetID="55" presetClass="entr" presetSubtype="0" fill="hold" nodeType="afterEffect">
                                  <p:stCondLst>
                                    <p:cond delay="0"/>
                                  </p:stCondLst>
                                  <p:childTnLst>
                                    <p:set>
                                      <p:cBhvr>
                                        <p:cTn id="71" dur="1" fill="hold">
                                          <p:stCondLst>
                                            <p:cond delay="0"/>
                                          </p:stCondLst>
                                        </p:cTn>
                                        <p:tgtEl>
                                          <p:spTgt spid="227565"/>
                                        </p:tgtEl>
                                        <p:attrNameLst>
                                          <p:attrName>style.visibility</p:attrName>
                                        </p:attrNameLst>
                                      </p:cBhvr>
                                      <p:to>
                                        <p:strVal val="visible"/>
                                      </p:to>
                                    </p:set>
                                    <p:anim calcmode="lin" valueType="num">
                                      <p:cBhvr>
                                        <p:cTn id="72" dur="1000" fill="hold"/>
                                        <p:tgtEl>
                                          <p:spTgt spid="227565"/>
                                        </p:tgtEl>
                                        <p:attrNameLst>
                                          <p:attrName>ppt_w</p:attrName>
                                        </p:attrNameLst>
                                      </p:cBhvr>
                                      <p:tavLst>
                                        <p:tav tm="0">
                                          <p:val>
                                            <p:strVal val="#ppt_w*0.70"/>
                                          </p:val>
                                        </p:tav>
                                        <p:tav tm="100000">
                                          <p:val>
                                            <p:strVal val="#ppt_w"/>
                                          </p:val>
                                        </p:tav>
                                      </p:tavLst>
                                    </p:anim>
                                    <p:anim calcmode="lin" valueType="num">
                                      <p:cBhvr>
                                        <p:cTn id="73" dur="1000" fill="hold"/>
                                        <p:tgtEl>
                                          <p:spTgt spid="227565"/>
                                        </p:tgtEl>
                                        <p:attrNameLst>
                                          <p:attrName>ppt_h</p:attrName>
                                        </p:attrNameLst>
                                      </p:cBhvr>
                                      <p:tavLst>
                                        <p:tav tm="0">
                                          <p:val>
                                            <p:strVal val="#ppt_h"/>
                                          </p:val>
                                        </p:tav>
                                        <p:tav tm="100000">
                                          <p:val>
                                            <p:strVal val="#ppt_h"/>
                                          </p:val>
                                        </p:tav>
                                      </p:tavLst>
                                    </p:anim>
                                    <p:animEffect transition="in" filter="fade">
                                      <p:cBhvr>
                                        <p:cTn id="74" dur="1000"/>
                                        <p:tgtEl>
                                          <p:spTgt spid="227565"/>
                                        </p:tgtEl>
                                      </p:cBhvr>
                                    </p:animEffect>
                                  </p:childTnLst>
                                </p:cTn>
                              </p:par>
                            </p:childTnLst>
                          </p:cTn>
                        </p:par>
                        <p:par>
                          <p:cTn id="75" fill="hold" nodeType="afterGroup">
                            <p:stCondLst>
                              <p:cond delay="2680"/>
                            </p:stCondLst>
                            <p:childTnLst>
                              <p:par>
                                <p:cTn id="76" presetID="22" presetClass="entr" presetSubtype="8" fill="hold" grpId="0" nodeType="afterEffect">
                                  <p:stCondLst>
                                    <p:cond delay="0"/>
                                  </p:stCondLst>
                                  <p:childTnLst>
                                    <p:set>
                                      <p:cBhvr>
                                        <p:cTn id="77" dur="1" fill="hold">
                                          <p:stCondLst>
                                            <p:cond delay="0"/>
                                          </p:stCondLst>
                                        </p:cTn>
                                        <p:tgtEl>
                                          <p:spTgt spid="227564"/>
                                        </p:tgtEl>
                                        <p:attrNameLst>
                                          <p:attrName>style.visibility</p:attrName>
                                        </p:attrNameLst>
                                      </p:cBhvr>
                                      <p:to>
                                        <p:strVal val="visible"/>
                                      </p:to>
                                    </p:set>
                                    <p:animEffect transition="in" filter="wipe(left)">
                                      <p:cBhvr>
                                        <p:cTn id="78" dur="500"/>
                                        <p:tgtEl>
                                          <p:spTgt spid="227564"/>
                                        </p:tgtEl>
                                      </p:cBhvr>
                                    </p:animEffect>
                                  </p:childTnLst>
                                </p:cTn>
                              </p:par>
                            </p:childTnLst>
                          </p:cTn>
                        </p:par>
                        <p:par>
                          <p:cTn id="79" fill="hold" nodeType="afterGroup">
                            <p:stCondLst>
                              <p:cond delay="3180"/>
                            </p:stCondLst>
                            <p:childTnLst>
                              <p:par>
                                <p:cTn id="80" presetID="55" presetClass="entr" presetSubtype="0" fill="hold" nodeType="afterEffect">
                                  <p:stCondLst>
                                    <p:cond delay="0"/>
                                  </p:stCondLst>
                                  <p:childTnLst>
                                    <p:set>
                                      <p:cBhvr>
                                        <p:cTn id="81" dur="1" fill="hold">
                                          <p:stCondLst>
                                            <p:cond delay="0"/>
                                          </p:stCondLst>
                                        </p:cTn>
                                        <p:tgtEl>
                                          <p:spTgt spid="227567"/>
                                        </p:tgtEl>
                                        <p:attrNameLst>
                                          <p:attrName>style.visibility</p:attrName>
                                        </p:attrNameLst>
                                      </p:cBhvr>
                                      <p:to>
                                        <p:strVal val="visible"/>
                                      </p:to>
                                    </p:set>
                                    <p:anim calcmode="lin" valueType="num">
                                      <p:cBhvr>
                                        <p:cTn id="82" dur="1000" fill="hold"/>
                                        <p:tgtEl>
                                          <p:spTgt spid="227567"/>
                                        </p:tgtEl>
                                        <p:attrNameLst>
                                          <p:attrName>ppt_w</p:attrName>
                                        </p:attrNameLst>
                                      </p:cBhvr>
                                      <p:tavLst>
                                        <p:tav tm="0">
                                          <p:val>
                                            <p:strVal val="#ppt_w*0.70"/>
                                          </p:val>
                                        </p:tav>
                                        <p:tav tm="100000">
                                          <p:val>
                                            <p:strVal val="#ppt_w"/>
                                          </p:val>
                                        </p:tav>
                                      </p:tavLst>
                                    </p:anim>
                                    <p:anim calcmode="lin" valueType="num">
                                      <p:cBhvr>
                                        <p:cTn id="83" dur="1000" fill="hold"/>
                                        <p:tgtEl>
                                          <p:spTgt spid="227567"/>
                                        </p:tgtEl>
                                        <p:attrNameLst>
                                          <p:attrName>ppt_h</p:attrName>
                                        </p:attrNameLst>
                                      </p:cBhvr>
                                      <p:tavLst>
                                        <p:tav tm="0">
                                          <p:val>
                                            <p:strVal val="#ppt_h"/>
                                          </p:val>
                                        </p:tav>
                                        <p:tav tm="100000">
                                          <p:val>
                                            <p:strVal val="#ppt_h"/>
                                          </p:val>
                                        </p:tav>
                                      </p:tavLst>
                                    </p:anim>
                                    <p:animEffect transition="in" filter="fade">
                                      <p:cBhvr>
                                        <p:cTn id="84" dur="1000"/>
                                        <p:tgtEl>
                                          <p:spTgt spid="227567"/>
                                        </p:tgtEl>
                                      </p:cBhvr>
                                    </p:animEffect>
                                  </p:childTnLst>
                                </p:cTn>
                              </p:par>
                            </p:childTnLst>
                          </p:cTn>
                        </p:par>
                        <p:par>
                          <p:cTn id="85" fill="hold" nodeType="afterGroup">
                            <p:stCondLst>
                              <p:cond delay="4180"/>
                            </p:stCondLst>
                            <p:childTnLst>
                              <p:par>
                                <p:cTn id="86" presetID="22" presetClass="entr" presetSubtype="8" fill="hold" grpId="0" nodeType="afterEffect">
                                  <p:stCondLst>
                                    <p:cond delay="0"/>
                                  </p:stCondLst>
                                  <p:childTnLst>
                                    <p:set>
                                      <p:cBhvr>
                                        <p:cTn id="87" dur="1" fill="hold">
                                          <p:stCondLst>
                                            <p:cond delay="0"/>
                                          </p:stCondLst>
                                        </p:cTn>
                                        <p:tgtEl>
                                          <p:spTgt spid="227566"/>
                                        </p:tgtEl>
                                        <p:attrNameLst>
                                          <p:attrName>style.visibility</p:attrName>
                                        </p:attrNameLst>
                                      </p:cBhvr>
                                      <p:to>
                                        <p:strVal val="visible"/>
                                      </p:to>
                                    </p:set>
                                    <p:animEffect transition="in" filter="wipe(left)">
                                      <p:cBhvr>
                                        <p:cTn id="88" dur="500"/>
                                        <p:tgtEl>
                                          <p:spTgt spid="227566"/>
                                        </p:tgtEl>
                                      </p:cBhvr>
                                    </p:animEffect>
                                  </p:childTnLst>
                                </p:cTn>
                              </p:par>
                            </p:childTnLst>
                          </p:cTn>
                        </p:par>
                        <p:par>
                          <p:cTn id="89" fill="hold" nodeType="afterGroup">
                            <p:stCondLst>
                              <p:cond delay="4680"/>
                            </p:stCondLst>
                            <p:childTnLst>
                              <p:par>
                                <p:cTn id="90" presetID="55" presetClass="entr" presetSubtype="0" fill="hold" nodeType="afterEffect">
                                  <p:stCondLst>
                                    <p:cond delay="0"/>
                                  </p:stCondLst>
                                  <p:childTnLst>
                                    <p:set>
                                      <p:cBhvr>
                                        <p:cTn id="91" dur="1" fill="hold">
                                          <p:stCondLst>
                                            <p:cond delay="0"/>
                                          </p:stCondLst>
                                        </p:cTn>
                                        <p:tgtEl>
                                          <p:spTgt spid="227569"/>
                                        </p:tgtEl>
                                        <p:attrNameLst>
                                          <p:attrName>style.visibility</p:attrName>
                                        </p:attrNameLst>
                                      </p:cBhvr>
                                      <p:to>
                                        <p:strVal val="visible"/>
                                      </p:to>
                                    </p:set>
                                    <p:anim calcmode="lin" valueType="num">
                                      <p:cBhvr>
                                        <p:cTn id="92" dur="1000" fill="hold"/>
                                        <p:tgtEl>
                                          <p:spTgt spid="227569"/>
                                        </p:tgtEl>
                                        <p:attrNameLst>
                                          <p:attrName>ppt_w</p:attrName>
                                        </p:attrNameLst>
                                      </p:cBhvr>
                                      <p:tavLst>
                                        <p:tav tm="0">
                                          <p:val>
                                            <p:strVal val="#ppt_w*0.70"/>
                                          </p:val>
                                        </p:tav>
                                        <p:tav tm="100000">
                                          <p:val>
                                            <p:strVal val="#ppt_w"/>
                                          </p:val>
                                        </p:tav>
                                      </p:tavLst>
                                    </p:anim>
                                    <p:anim calcmode="lin" valueType="num">
                                      <p:cBhvr>
                                        <p:cTn id="93" dur="1000" fill="hold"/>
                                        <p:tgtEl>
                                          <p:spTgt spid="227569"/>
                                        </p:tgtEl>
                                        <p:attrNameLst>
                                          <p:attrName>ppt_h</p:attrName>
                                        </p:attrNameLst>
                                      </p:cBhvr>
                                      <p:tavLst>
                                        <p:tav tm="0">
                                          <p:val>
                                            <p:strVal val="#ppt_h"/>
                                          </p:val>
                                        </p:tav>
                                        <p:tav tm="100000">
                                          <p:val>
                                            <p:strVal val="#ppt_h"/>
                                          </p:val>
                                        </p:tav>
                                      </p:tavLst>
                                    </p:anim>
                                    <p:animEffect transition="in" filter="fade">
                                      <p:cBhvr>
                                        <p:cTn id="94" dur="1000"/>
                                        <p:tgtEl>
                                          <p:spTgt spid="227569"/>
                                        </p:tgtEl>
                                      </p:cBhvr>
                                    </p:animEffect>
                                  </p:childTnLst>
                                </p:cTn>
                              </p:par>
                            </p:childTnLst>
                          </p:cTn>
                        </p:par>
                        <p:par>
                          <p:cTn id="95" fill="hold" nodeType="afterGroup">
                            <p:stCondLst>
                              <p:cond delay="5680"/>
                            </p:stCondLst>
                            <p:childTnLst>
                              <p:par>
                                <p:cTn id="96" presetID="22" presetClass="entr" presetSubtype="8" fill="hold" grpId="0" nodeType="afterEffect">
                                  <p:stCondLst>
                                    <p:cond delay="0"/>
                                  </p:stCondLst>
                                  <p:childTnLst>
                                    <p:set>
                                      <p:cBhvr>
                                        <p:cTn id="97" dur="1" fill="hold">
                                          <p:stCondLst>
                                            <p:cond delay="0"/>
                                          </p:stCondLst>
                                        </p:cTn>
                                        <p:tgtEl>
                                          <p:spTgt spid="227568"/>
                                        </p:tgtEl>
                                        <p:attrNameLst>
                                          <p:attrName>style.visibility</p:attrName>
                                        </p:attrNameLst>
                                      </p:cBhvr>
                                      <p:to>
                                        <p:strVal val="visible"/>
                                      </p:to>
                                    </p:set>
                                    <p:animEffect transition="in" filter="wipe(left)">
                                      <p:cBhvr>
                                        <p:cTn id="98" dur="500"/>
                                        <p:tgtEl>
                                          <p:spTgt spid="227568"/>
                                        </p:tgtEl>
                                      </p:cBhvr>
                                    </p:animEffect>
                                  </p:childTnLst>
                                </p:cTn>
                              </p:par>
                            </p:childTnLst>
                          </p:cTn>
                        </p:par>
                        <p:par>
                          <p:cTn id="99" fill="hold" nodeType="afterGroup">
                            <p:stCondLst>
                              <p:cond delay="6180"/>
                            </p:stCondLst>
                            <p:childTnLst>
                              <p:par>
                                <p:cTn id="100" presetID="55" presetClass="entr" presetSubtype="0" fill="hold" nodeType="afterEffect">
                                  <p:stCondLst>
                                    <p:cond delay="0"/>
                                  </p:stCondLst>
                                  <p:childTnLst>
                                    <p:set>
                                      <p:cBhvr>
                                        <p:cTn id="101" dur="1" fill="hold">
                                          <p:stCondLst>
                                            <p:cond delay="0"/>
                                          </p:stCondLst>
                                        </p:cTn>
                                        <p:tgtEl>
                                          <p:spTgt spid="227571"/>
                                        </p:tgtEl>
                                        <p:attrNameLst>
                                          <p:attrName>style.visibility</p:attrName>
                                        </p:attrNameLst>
                                      </p:cBhvr>
                                      <p:to>
                                        <p:strVal val="visible"/>
                                      </p:to>
                                    </p:set>
                                    <p:anim calcmode="lin" valueType="num">
                                      <p:cBhvr>
                                        <p:cTn id="102" dur="1000" fill="hold"/>
                                        <p:tgtEl>
                                          <p:spTgt spid="227571"/>
                                        </p:tgtEl>
                                        <p:attrNameLst>
                                          <p:attrName>ppt_w</p:attrName>
                                        </p:attrNameLst>
                                      </p:cBhvr>
                                      <p:tavLst>
                                        <p:tav tm="0">
                                          <p:val>
                                            <p:strVal val="#ppt_w*0.70"/>
                                          </p:val>
                                        </p:tav>
                                        <p:tav tm="100000">
                                          <p:val>
                                            <p:strVal val="#ppt_w"/>
                                          </p:val>
                                        </p:tav>
                                      </p:tavLst>
                                    </p:anim>
                                    <p:anim calcmode="lin" valueType="num">
                                      <p:cBhvr>
                                        <p:cTn id="103" dur="1000" fill="hold"/>
                                        <p:tgtEl>
                                          <p:spTgt spid="227571"/>
                                        </p:tgtEl>
                                        <p:attrNameLst>
                                          <p:attrName>ppt_h</p:attrName>
                                        </p:attrNameLst>
                                      </p:cBhvr>
                                      <p:tavLst>
                                        <p:tav tm="0">
                                          <p:val>
                                            <p:strVal val="#ppt_h"/>
                                          </p:val>
                                        </p:tav>
                                        <p:tav tm="100000">
                                          <p:val>
                                            <p:strVal val="#ppt_h"/>
                                          </p:val>
                                        </p:tav>
                                      </p:tavLst>
                                    </p:anim>
                                    <p:animEffect transition="in" filter="fade">
                                      <p:cBhvr>
                                        <p:cTn id="104" dur="1000"/>
                                        <p:tgtEl>
                                          <p:spTgt spid="227571"/>
                                        </p:tgtEl>
                                      </p:cBhvr>
                                    </p:animEffect>
                                  </p:childTnLst>
                                </p:cTn>
                              </p:par>
                            </p:childTnLst>
                          </p:cTn>
                        </p:par>
                        <p:par>
                          <p:cTn id="105" fill="hold" nodeType="afterGroup">
                            <p:stCondLst>
                              <p:cond delay="7180"/>
                            </p:stCondLst>
                            <p:childTnLst>
                              <p:par>
                                <p:cTn id="106" presetID="22" presetClass="entr" presetSubtype="8" fill="hold" grpId="0" nodeType="afterEffect">
                                  <p:stCondLst>
                                    <p:cond delay="0"/>
                                  </p:stCondLst>
                                  <p:childTnLst>
                                    <p:set>
                                      <p:cBhvr>
                                        <p:cTn id="107" dur="1" fill="hold">
                                          <p:stCondLst>
                                            <p:cond delay="0"/>
                                          </p:stCondLst>
                                        </p:cTn>
                                        <p:tgtEl>
                                          <p:spTgt spid="227570"/>
                                        </p:tgtEl>
                                        <p:attrNameLst>
                                          <p:attrName>style.visibility</p:attrName>
                                        </p:attrNameLst>
                                      </p:cBhvr>
                                      <p:to>
                                        <p:strVal val="visible"/>
                                      </p:to>
                                    </p:set>
                                    <p:animEffect transition="in" filter="wipe(left)">
                                      <p:cBhvr>
                                        <p:cTn id="108" dur="500"/>
                                        <p:tgtEl>
                                          <p:spTgt spid="227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35" grpId="0"/>
      <p:bldP spid="227337" grpId="0"/>
      <p:bldP spid="227422" grpId="0"/>
      <p:bldP spid="227424" grpId="0"/>
      <p:bldP spid="227564" grpId="0"/>
      <p:bldP spid="227566" grpId="0"/>
      <p:bldP spid="227568" grpId="0"/>
      <p:bldP spid="2275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a:extLst>
              <a:ext uri="{FF2B5EF4-FFF2-40B4-BE49-F238E27FC236}">
                <a16:creationId xmlns:a16="http://schemas.microsoft.com/office/drawing/2014/main" id="{03823ADC-470B-4E32-7A03-CED639B23D92}"/>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555" name="Text Box 3">
            <a:extLst>
              <a:ext uri="{FF2B5EF4-FFF2-40B4-BE49-F238E27FC236}">
                <a16:creationId xmlns:a16="http://schemas.microsoft.com/office/drawing/2014/main" id="{56792457-1293-1D9B-F81D-E3387D53681C}"/>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23556" name="WordArt 4">
            <a:extLst>
              <a:ext uri="{FF2B5EF4-FFF2-40B4-BE49-F238E27FC236}">
                <a16:creationId xmlns:a16="http://schemas.microsoft.com/office/drawing/2014/main" id="{37169FE6-A50E-2576-4C2A-4484C3D992A2}"/>
              </a:ext>
            </a:extLst>
          </p:cNvPr>
          <p:cNvSpPr>
            <a:spLocks noChangeArrowheads="1" noChangeShapeType="1" noTextEdit="1"/>
          </p:cNvSpPr>
          <p:nvPr/>
        </p:nvSpPr>
        <p:spPr bwMode="auto">
          <a:xfrm>
            <a:off x="215900" y="657225"/>
            <a:ext cx="8713788"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VELIKE OTVORE</a:t>
            </a:r>
          </a:p>
        </p:txBody>
      </p:sp>
      <p:sp>
        <p:nvSpPr>
          <p:cNvPr id="228357" name="Text Box 5">
            <a:extLst>
              <a:ext uri="{FF2B5EF4-FFF2-40B4-BE49-F238E27FC236}">
                <a16:creationId xmlns:a16="http://schemas.microsoft.com/office/drawing/2014/main" id="{79F0AD33-2BC9-10EF-DE58-882984010D6C}"/>
              </a:ext>
            </a:extLst>
          </p:cNvPr>
          <p:cNvSpPr txBox="1">
            <a:spLocks noChangeArrowheads="1"/>
          </p:cNvSpPr>
          <p:nvPr/>
        </p:nvSpPr>
        <p:spPr bwMode="auto">
          <a:xfrm>
            <a:off x="3816350" y="1639888"/>
            <a:ext cx="48180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Brzina isticanja kroz male otvore je određivana za srednju vrednost pritiska </a:t>
            </a:r>
            <a:r>
              <a:rPr lang="sr-Latn-CS" altLang="en-US" sz="1600" b="1">
                <a:solidFill>
                  <a:schemeClr val="tx1"/>
                </a:solidFill>
                <a:sym typeface="Symbol" panose="05050102010706020507" pitchFamily="18" charset="2"/>
              </a:rPr>
              <a:t>H, a dobijena vrednost je u stvari srednja brzina za koju se pretpostavlja da odgovara težištu otvora.</a:t>
            </a:r>
            <a:r>
              <a:rPr lang="sr-Latn-CS" altLang="en-US" sz="1600" b="1">
                <a:solidFill>
                  <a:schemeClr val="tx1"/>
                </a:solidFill>
              </a:rPr>
              <a:t> </a:t>
            </a:r>
            <a:endParaRPr lang="en-US" altLang="en-US" sz="1600" b="1">
              <a:solidFill>
                <a:schemeClr val="tx1"/>
              </a:solidFill>
            </a:endParaRPr>
          </a:p>
        </p:txBody>
      </p:sp>
      <p:pic>
        <p:nvPicPr>
          <p:cNvPr id="228358" name="Picture 6" descr="BD10263_">
            <a:extLst>
              <a:ext uri="{FF2B5EF4-FFF2-40B4-BE49-F238E27FC236}">
                <a16:creationId xmlns:a16="http://schemas.microsoft.com/office/drawing/2014/main" id="{56287E29-9274-3AB0-4FB2-7E60706A6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72243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1">
            <a:extLst>
              <a:ext uri="{FF2B5EF4-FFF2-40B4-BE49-F238E27FC236}">
                <a16:creationId xmlns:a16="http://schemas.microsoft.com/office/drawing/2014/main" id="{BB4336E4-1ADA-6525-1458-DD941E9755D1}"/>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3560" name="Line 12">
            <a:extLst>
              <a:ext uri="{FF2B5EF4-FFF2-40B4-BE49-F238E27FC236}">
                <a16:creationId xmlns:a16="http://schemas.microsoft.com/office/drawing/2014/main" id="{189D6D83-277C-B3CC-98FB-041548B27A91}"/>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8498" name="Text Box 146">
            <a:extLst>
              <a:ext uri="{FF2B5EF4-FFF2-40B4-BE49-F238E27FC236}">
                <a16:creationId xmlns:a16="http://schemas.microsoft.com/office/drawing/2014/main" id="{5362BD78-B621-6F81-9C7A-F849C63A4119}"/>
              </a:ext>
            </a:extLst>
          </p:cNvPr>
          <p:cNvSpPr txBox="1">
            <a:spLocks noChangeArrowheads="1"/>
          </p:cNvSpPr>
          <p:nvPr/>
        </p:nvSpPr>
        <p:spPr bwMode="auto">
          <a:xfrm>
            <a:off x="3851275" y="2811463"/>
            <a:ext cx="482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Pri isticanju kroz velike otvore menja se i pritisak po otvoru a i brzina.</a:t>
            </a:r>
            <a:endParaRPr lang="en-US" altLang="en-US" sz="1600" b="1">
              <a:solidFill>
                <a:schemeClr val="tx1"/>
              </a:solidFill>
            </a:endParaRPr>
          </a:p>
        </p:txBody>
      </p:sp>
      <p:pic>
        <p:nvPicPr>
          <p:cNvPr id="228499" name="Picture 147" descr="BD10263_">
            <a:extLst>
              <a:ext uri="{FF2B5EF4-FFF2-40B4-BE49-F238E27FC236}">
                <a16:creationId xmlns:a16="http://schemas.microsoft.com/office/drawing/2014/main" id="{227AB8DE-748B-DA6E-694F-78BFD30C2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963" y="2894013"/>
            <a:ext cx="1793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0">
            <a:extLst>
              <a:ext uri="{FF2B5EF4-FFF2-40B4-BE49-F238E27FC236}">
                <a16:creationId xmlns:a16="http://schemas.microsoft.com/office/drawing/2014/main" id="{B78D8A20-3065-9C75-B29C-3A85FA98E201}"/>
              </a:ext>
            </a:extLst>
          </p:cNvPr>
          <p:cNvGrpSpPr>
            <a:grpSpLocks noChangeAspect="1"/>
          </p:cNvGrpSpPr>
          <p:nvPr/>
        </p:nvGrpSpPr>
        <p:grpSpPr bwMode="auto">
          <a:xfrm>
            <a:off x="755650" y="1557338"/>
            <a:ext cx="2052638" cy="1919287"/>
            <a:chOff x="408" y="1956"/>
            <a:chExt cx="1110" cy="1038"/>
          </a:xfrm>
        </p:grpSpPr>
        <p:sp>
          <p:nvSpPr>
            <p:cNvPr id="23725" name="AutoShape 149">
              <a:extLst>
                <a:ext uri="{FF2B5EF4-FFF2-40B4-BE49-F238E27FC236}">
                  <a16:creationId xmlns:a16="http://schemas.microsoft.com/office/drawing/2014/main" id="{36B00BFB-E0E9-48C2-6D8F-97B23320A3CC}"/>
                </a:ext>
              </a:extLst>
            </p:cNvPr>
            <p:cNvSpPr>
              <a:spLocks noChangeAspect="1" noChangeArrowheads="1" noTextEdit="1"/>
            </p:cNvSpPr>
            <p:nvPr/>
          </p:nvSpPr>
          <p:spPr bwMode="auto">
            <a:xfrm>
              <a:off x="408" y="1956"/>
              <a:ext cx="1110" cy="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726" name="Freeform 151">
              <a:extLst>
                <a:ext uri="{FF2B5EF4-FFF2-40B4-BE49-F238E27FC236}">
                  <a16:creationId xmlns:a16="http://schemas.microsoft.com/office/drawing/2014/main" id="{9A0D320D-A2D8-7833-01F2-3FB9DBEE9928}"/>
                </a:ext>
              </a:extLst>
            </p:cNvPr>
            <p:cNvSpPr>
              <a:spLocks/>
            </p:cNvSpPr>
            <p:nvPr/>
          </p:nvSpPr>
          <p:spPr bwMode="auto">
            <a:xfrm>
              <a:off x="1226" y="2321"/>
              <a:ext cx="15" cy="15"/>
            </a:xfrm>
            <a:custGeom>
              <a:avLst/>
              <a:gdLst>
                <a:gd name="T0" fmla="*/ 8 w 15"/>
                <a:gd name="T1" fmla="*/ 15 h 15"/>
                <a:gd name="T2" fmla="*/ 15 w 15"/>
                <a:gd name="T3" fmla="*/ 7 h 15"/>
                <a:gd name="T4" fmla="*/ 15 w 15"/>
                <a:gd name="T5" fmla="*/ 0 h 15"/>
                <a:gd name="T6" fmla="*/ 0 w 15"/>
                <a:gd name="T7" fmla="*/ 15 h 15"/>
                <a:gd name="T8" fmla="*/ 8 w 15"/>
                <a:gd name="T9" fmla="*/ 15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8" y="15"/>
                  </a:moveTo>
                  <a:lnTo>
                    <a:pt x="15" y="7"/>
                  </a:lnTo>
                  <a:lnTo>
                    <a:pt x="15" y="0"/>
                  </a:lnTo>
                  <a:lnTo>
                    <a:pt x="0" y="15"/>
                  </a:lnTo>
                  <a:lnTo>
                    <a:pt x="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27" name="Freeform 152">
              <a:extLst>
                <a:ext uri="{FF2B5EF4-FFF2-40B4-BE49-F238E27FC236}">
                  <a16:creationId xmlns:a16="http://schemas.microsoft.com/office/drawing/2014/main" id="{D9AD7CDF-BA94-370F-626F-3E265B2F71E3}"/>
                </a:ext>
              </a:extLst>
            </p:cNvPr>
            <p:cNvSpPr>
              <a:spLocks/>
            </p:cNvSpPr>
            <p:nvPr/>
          </p:nvSpPr>
          <p:spPr bwMode="auto">
            <a:xfrm>
              <a:off x="1209" y="2292"/>
              <a:ext cx="32" cy="40"/>
            </a:xfrm>
            <a:custGeom>
              <a:avLst/>
              <a:gdLst>
                <a:gd name="T0" fmla="*/ 0 w 32"/>
                <a:gd name="T1" fmla="*/ 40 h 40"/>
                <a:gd name="T2" fmla="*/ 32 w 32"/>
                <a:gd name="T3" fmla="*/ 7 h 40"/>
                <a:gd name="T4" fmla="*/ 32 w 32"/>
                <a:gd name="T5" fmla="*/ 0 h 40"/>
                <a:gd name="T6" fmla="*/ 0 w 32"/>
                <a:gd name="T7" fmla="*/ 32 h 40"/>
                <a:gd name="T8" fmla="*/ 0 w 32"/>
                <a:gd name="T9" fmla="*/ 4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40"/>
                  </a:moveTo>
                  <a:lnTo>
                    <a:pt x="32" y="7"/>
                  </a:lnTo>
                  <a:lnTo>
                    <a:pt x="32" y="0"/>
                  </a:lnTo>
                  <a:lnTo>
                    <a:pt x="0" y="3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28" name="Freeform 153">
              <a:extLst>
                <a:ext uri="{FF2B5EF4-FFF2-40B4-BE49-F238E27FC236}">
                  <a16:creationId xmlns:a16="http://schemas.microsoft.com/office/drawing/2014/main" id="{AE742A25-B906-2972-F66F-62B8AAFA7F7A}"/>
                </a:ext>
              </a:extLst>
            </p:cNvPr>
            <p:cNvSpPr>
              <a:spLocks/>
            </p:cNvSpPr>
            <p:nvPr/>
          </p:nvSpPr>
          <p:spPr bwMode="auto">
            <a:xfrm>
              <a:off x="1209" y="2263"/>
              <a:ext cx="32" cy="42"/>
            </a:xfrm>
            <a:custGeom>
              <a:avLst/>
              <a:gdLst>
                <a:gd name="T0" fmla="*/ 0 w 32"/>
                <a:gd name="T1" fmla="*/ 42 h 42"/>
                <a:gd name="T2" fmla="*/ 32 w 32"/>
                <a:gd name="T3" fmla="*/ 8 h 42"/>
                <a:gd name="T4" fmla="*/ 32 w 32"/>
                <a:gd name="T5" fmla="*/ 0 h 42"/>
                <a:gd name="T6" fmla="*/ 0 w 32"/>
                <a:gd name="T7" fmla="*/ 35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8"/>
                  </a:lnTo>
                  <a:lnTo>
                    <a:pt x="32" y="0"/>
                  </a:lnTo>
                  <a:lnTo>
                    <a:pt x="0" y="35"/>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29" name="Freeform 154">
              <a:extLst>
                <a:ext uri="{FF2B5EF4-FFF2-40B4-BE49-F238E27FC236}">
                  <a16:creationId xmlns:a16="http://schemas.microsoft.com/office/drawing/2014/main" id="{FB4DBD25-7037-B838-A05F-566795EDF4F2}"/>
                </a:ext>
              </a:extLst>
            </p:cNvPr>
            <p:cNvSpPr>
              <a:spLocks/>
            </p:cNvSpPr>
            <p:nvPr/>
          </p:nvSpPr>
          <p:spPr bwMode="auto">
            <a:xfrm>
              <a:off x="1209" y="2234"/>
              <a:ext cx="32" cy="42"/>
            </a:xfrm>
            <a:custGeom>
              <a:avLst/>
              <a:gdLst>
                <a:gd name="T0" fmla="*/ 0 w 32"/>
                <a:gd name="T1" fmla="*/ 42 h 42"/>
                <a:gd name="T2" fmla="*/ 32 w 32"/>
                <a:gd name="T3" fmla="*/ 10 h 42"/>
                <a:gd name="T4" fmla="*/ 32 w 32"/>
                <a:gd name="T5" fmla="*/ 0 h 42"/>
                <a:gd name="T6" fmla="*/ 0 w 32"/>
                <a:gd name="T7" fmla="*/ 35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10"/>
                  </a:lnTo>
                  <a:lnTo>
                    <a:pt x="32" y="0"/>
                  </a:lnTo>
                  <a:lnTo>
                    <a:pt x="0" y="35"/>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0" name="Freeform 155">
              <a:extLst>
                <a:ext uri="{FF2B5EF4-FFF2-40B4-BE49-F238E27FC236}">
                  <a16:creationId xmlns:a16="http://schemas.microsoft.com/office/drawing/2014/main" id="{B05498FE-DE62-B223-FCC8-BA24BEF37FBE}"/>
                </a:ext>
              </a:extLst>
            </p:cNvPr>
            <p:cNvSpPr>
              <a:spLocks/>
            </p:cNvSpPr>
            <p:nvPr/>
          </p:nvSpPr>
          <p:spPr bwMode="auto">
            <a:xfrm>
              <a:off x="1209" y="2205"/>
              <a:ext cx="32" cy="43"/>
            </a:xfrm>
            <a:custGeom>
              <a:avLst/>
              <a:gdLst>
                <a:gd name="T0" fmla="*/ 0 w 32"/>
                <a:gd name="T1" fmla="*/ 43 h 43"/>
                <a:gd name="T2" fmla="*/ 32 w 32"/>
                <a:gd name="T3" fmla="*/ 10 h 43"/>
                <a:gd name="T4" fmla="*/ 32 w 32"/>
                <a:gd name="T5" fmla="*/ 0 h 43"/>
                <a:gd name="T6" fmla="*/ 0 w 32"/>
                <a:gd name="T7" fmla="*/ 35 h 43"/>
                <a:gd name="T8" fmla="*/ 0 w 32"/>
                <a:gd name="T9" fmla="*/ 43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43"/>
                  </a:moveTo>
                  <a:lnTo>
                    <a:pt x="32" y="10"/>
                  </a:lnTo>
                  <a:lnTo>
                    <a:pt x="32" y="0"/>
                  </a:lnTo>
                  <a:lnTo>
                    <a:pt x="0" y="35"/>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1" name="Freeform 156">
              <a:extLst>
                <a:ext uri="{FF2B5EF4-FFF2-40B4-BE49-F238E27FC236}">
                  <a16:creationId xmlns:a16="http://schemas.microsoft.com/office/drawing/2014/main" id="{B834CE05-707A-383B-30DE-1546E3EE7602}"/>
                </a:ext>
              </a:extLst>
            </p:cNvPr>
            <p:cNvSpPr>
              <a:spLocks/>
            </p:cNvSpPr>
            <p:nvPr/>
          </p:nvSpPr>
          <p:spPr bwMode="auto">
            <a:xfrm>
              <a:off x="1209" y="2177"/>
              <a:ext cx="32" cy="42"/>
            </a:xfrm>
            <a:custGeom>
              <a:avLst/>
              <a:gdLst>
                <a:gd name="T0" fmla="*/ 0 w 32"/>
                <a:gd name="T1" fmla="*/ 42 h 42"/>
                <a:gd name="T2" fmla="*/ 32 w 32"/>
                <a:gd name="T3" fmla="*/ 9 h 42"/>
                <a:gd name="T4" fmla="*/ 32 w 32"/>
                <a:gd name="T5" fmla="*/ 0 h 42"/>
                <a:gd name="T6" fmla="*/ 0 w 32"/>
                <a:gd name="T7" fmla="*/ 34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9"/>
                  </a:lnTo>
                  <a:lnTo>
                    <a:pt x="32" y="0"/>
                  </a:lnTo>
                  <a:lnTo>
                    <a:pt x="0" y="34"/>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2" name="Freeform 157">
              <a:extLst>
                <a:ext uri="{FF2B5EF4-FFF2-40B4-BE49-F238E27FC236}">
                  <a16:creationId xmlns:a16="http://schemas.microsoft.com/office/drawing/2014/main" id="{F6A6975E-EDE2-DD76-FD13-5ED1641AB655}"/>
                </a:ext>
              </a:extLst>
            </p:cNvPr>
            <p:cNvSpPr>
              <a:spLocks/>
            </p:cNvSpPr>
            <p:nvPr/>
          </p:nvSpPr>
          <p:spPr bwMode="auto">
            <a:xfrm>
              <a:off x="1209" y="2150"/>
              <a:ext cx="32" cy="40"/>
            </a:xfrm>
            <a:custGeom>
              <a:avLst/>
              <a:gdLst>
                <a:gd name="T0" fmla="*/ 0 w 32"/>
                <a:gd name="T1" fmla="*/ 40 h 40"/>
                <a:gd name="T2" fmla="*/ 32 w 32"/>
                <a:gd name="T3" fmla="*/ 7 h 40"/>
                <a:gd name="T4" fmla="*/ 32 w 32"/>
                <a:gd name="T5" fmla="*/ 0 h 40"/>
                <a:gd name="T6" fmla="*/ 0 w 32"/>
                <a:gd name="T7" fmla="*/ 32 h 40"/>
                <a:gd name="T8" fmla="*/ 0 w 32"/>
                <a:gd name="T9" fmla="*/ 4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40"/>
                  </a:moveTo>
                  <a:lnTo>
                    <a:pt x="32" y="7"/>
                  </a:lnTo>
                  <a:lnTo>
                    <a:pt x="32" y="0"/>
                  </a:lnTo>
                  <a:lnTo>
                    <a:pt x="0" y="3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3" name="Freeform 158">
              <a:extLst>
                <a:ext uri="{FF2B5EF4-FFF2-40B4-BE49-F238E27FC236}">
                  <a16:creationId xmlns:a16="http://schemas.microsoft.com/office/drawing/2014/main" id="{F2F28C7B-2B03-F55F-D4A0-8554197AF007}"/>
                </a:ext>
              </a:extLst>
            </p:cNvPr>
            <p:cNvSpPr>
              <a:spLocks/>
            </p:cNvSpPr>
            <p:nvPr/>
          </p:nvSpPr>
          <p:spPr bwMode="auto">
            <a:xfrm>
              <a:off x="1209" y="2121"/>
              <a:ext cx="32" cy="42"/>
            </a:xfrm>
            <a:custGeom>
              <a:avLst/>
              <a:gdLst>
                <a:gd name="T0" fmla="*/ 0 w 32"/>
                <a:gd name="T1" fmla="*/ 42 h 42"/>
                <a:gd name="T2" fmla="*/ 32 w 32"/>
                <a:gd name="T3" fmla="*/ 8 h 42"/>
                <a:gd name="T4" fmla="*/ 32 w 32"/>
                <a:gd name="T5" fmla="*/ 0 h 42"/>
                <a:gd name="T6" fmla="*/ 0 w 32"/>
                <a:gd name="T7" fmla="*/ 33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8"/>
                  </a:lnTo>
                  <a:lnTo>
                    <a:pt x="32" y="0"/>
                  </a:lnTo>
                  <a:lnTo>
                    <a:pt x="0" y="33"/>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4" name="Freeform 159">
              <a:extLst>
                <a:ext uri="{FF2B5EF4-FFF2-40B4-BE49-F238E27FC236}">
                  <a16:creationId xmlns:a16="http://schemas.microsoft.com/office/drawing/2014/main" id="{B0B4C012-58CD-6BE1-6316-6032CA5996E7}"/>
                </a:ext>
              </a:extLst>
            </p:cNvPr>
            <p:cNvSpPr>
              <a:spLocks/>
            </p:cNvSpPr>
            <p:nvPr/>
          </p:nvSpPr>
          <p:spPr bwMode="auto">
            <a:xfrm>
              <a:off x="1209" y="2092"/>
              <a:ext cx="32" cy="42"/>
            </a:xfrm>
            <a:custGeom>
              <a:avLst/>
              <a:gdLst>
                <a:gd name="T0" fmla="*/ 0 w 32"/>
                <a:gd name="T1" fmla="*/ 42 h 42"/>
                <a:gd name="T2" fmla="*/ 32 w 32"/>
                <a:gd name="T3" fmla="*/ 8 h 42"/>
                <a:gd name="T4" fmla="*/ 32 w 32"/>
                <a:gd name="T5" fmla="*/ 0 h 42"/>
                <a:gd name="T6" fmla="*/ 0 w 32"/>
                <a:gd name="T7" fmla="*/ 33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8"/>
                  </a:lnTo>
                  <a:lnTo>
                    <a:pt x="32" y="0"/>
                  </a:lnTo>
                  <a:lnTo>
                    <a:pt x="0" y="33"/>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5" name="Freeform 160">
              <a:extLst>
                <a:ext uri="{FF2B5EF4-FFF2-40B4-BE49-F238E27FC236}">
                  <a16:creationId xmlns:a16="http://schemas.microsoft.com/office/drawing/2014/main" id="{4701A060-6A47-744D-F7E9-E434F1D03155}"/>
                </a:ext>
              </a:extLst>
            </p:cNvPr>
            <p:cNvSpPr>
              <a:spLocks/>
            </p:cNvSpPr>
            <p:nvPr/>
          </p:nvSpPr>
          <p:spPr bwMode="auto">
            <a:xfrm>
              <a:off x="1209" y="2063"/>
              <a:ext cx="32" cy="43"/>
            </a:xfrm>
            <a:custGeom>
              <a:avLst/>
              <a:gdLst>
                <a:gd name="T0" fmla="*/ 0 w 32"/>
                <a:gd name="T1" fmla="*/ 43 h 43"/>
                <a:gd name="T2" fmla="*/ 32 w 32"/>
                <a:gd name="T3" fmla="*/ 8 h 43"/>
                <a:gd name="T4" fmla="*/ 32 w 32"/>
                <a:gd name="T5" fmla="*/ 0 h 43"/>
                <a:gd name="T6" fmla="*/ 0 w 32"/>
                <a:gd name="T7" fmla="*/ 33 h 43"/>
                <a:gd name="T8" fmla="*/ 0 w 32"/>
                <a:gd name="T9" fmla="*/ 43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43"/>
                  </a:moveTo>
                  <a:lnTo>
                    <a:pt x="32" y="8"/>
                  </a:lnTo>
                  <a:lnTo>
                    <a:pt x="32" y="0"/>
                  </a:lnTo>
                  <a:lnTo>
                    <a:pt x="0" y="33"/>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6" name="Freeform 161">
              <a:extLst>
                <a:ext uri="{FF2B5EF4-FFF2-40B4-BE49-F238E27FC236}">
                  <a16:creationId xmlns:a16="http://schemas.microsoft.com/office/drawing/2014/main" id="{3E6E4E29-EA95-9CA8-4001-12D863568FC3}"/>
                </a:ext>
              </a:extLst>
            </p:cNvPr>
            <p:cNvSpPr>
              <a:spLocks/>
            </p:cNvSpPr>
            <p:nvPr/>
          </p:nvSpPr>
          <p:spPr bwMode="auto">
            <a:xfrm>
              <a:off x="1209" y="2035"/>
              <a:ext cx="32" cy="42"/>
            </a:xfrm>
            <a:custGeom>
              <a:avLst/>
              <a:gdLst>
                <a:gd name="T0" fmla="*/ 0 w 32"/>
                <a:gd name="T1" fmla="*/ 42 h 42"/>
                <a:gd name="T2" fmla="*/ 32 w 32"/>
                <a:gd name="T3" fmla="*/ 7 h 42"/>
                <a:gd name="T4" fmla="*/ 32 w 32"/>
                <a:gd name="T5" fmla="*/ 0 h 42"/>
                <a:gd name="T6" fmla="*/ 0 w 32"/>
                <a:gd name="T7" fmla="*/ 34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7"/>
                  </a:lnTo>
                  <a:lnTo>
                    <a:pt x="32" y="0"/>
                  </a:lnTo>
                  <a:lnTo>
                    <a:pt x="0" y="34"/>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7" name="Freeform 162">
              <a:extLst>
                <a:ext uri="{FF2B5EF4-FFF2-40B4-BE49-F238E27FC236}">
                  <a16:creationId xmlns:a16="http://schemas.microsoft.com/office/drawing/2014/main" id="{5E367F6B-A49B-0DFF-1AE2-EB3B0D576CFF}"/>
                </a:ext>
              </a:extLst>
            </p:cNvPr>
            <p:cNvSpPr>
              <a:spLocks/>
            </p:cNvSpPr>
            <p:nvPr/>
          </p:nvSpPr>
          <p:spPr bwMode="auto">
            <a:xfrm>
              <a:off x="1209" y="2006"/>
              <a:ext cx="32" cy="42"/>
            </a:xfrm>
            <a:custGeom>
              <a:avLst/>
              <a:gdLst>
                <a:gd name="T0" fmla="*/ 0 w 32"/>
                <a:gd name="T1" fmla="*/ 42 h 42"/>
                <a:gd name="T2" fmla="*/ 32 w 32"/>
                <a:gd name="T3" fmla="*/ 9 h 42"/>
                <a:gd name="T4" fmla="*/ 32 w 32"/>
                <a:gd name="T5" fmla="*/ 0 h 42"/>
                <a:gd name="T6" fmla="*/ 0 w 32"/>
                <a:gd name="T7" fmla="*/ 34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9"/>
                  </a:lnTo>
                  <a:lnTo>
                    <a:pt x="32" y="0"/>
                  </a:lnTo>
                  <a:lnTo>
                    <a:pt x="0" y="34"/>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8" name="Freeform 163">
              <a:extLst>
                <a:ext uri="{FF2B5EF4-FFF2-40B4-BE49-F238E27FC236}">
                  <a16:creationId xmlns:a16="http://schemas.microsoft.com/office/drawing/2014/main" id="{13970F7E-078B-932A-D457-AC31E6914D13}"/>
                </a:ext>
              </a:extLst>
            </p:cNvPr>
            <p:cNvSpPr>
              <a:spLocks/>
            </p:cNvSpPr>
            <p:nvPr/>
          </p:nvSpPr>
          <p:spPr bwMode="auto">
            <a:xfrm>
              <a:off x="1209" y="1977"/>
              <a:ext cx="32" cy="42"/>
            </a:xfrm>
            <a:custGeom>
              <a:avLst/>
              <a:gdLst>
                <a:gd name="T0" fmla="*/ 0 w 32"/>
                <a:gd name="T1" fmla="*/ 42 h 42"/>
                <a:gd name="T2" fmla="*/ 32 w 32"/>
                <a:gd name="T3" fmla="*/ 10 h 42"/>
                <a:gd name="T4" fmla="*/ 32 w 32"/>
                <a:gd name="T5" fmla="*/ 0 h 42"/>
                <a:gd name="T6" fmla="*/ 0 w 32"/>
                <a:gd name="T7" fmla="*/ 35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10"/>
                  </a:lnTo>
                  <a:lnTo>
                    <a:pt x="32" y="0"/>
                  </a:lnTo>
                  <a:lnTo>
                    <a:pt x="0" y="35"/>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39" name="Freeform 164">
              <a:extLst>
                <a:ext uri="{FF2B5EF4-FFF2-40B4-BE49-F238E27FC236}">
                  <a16:creationId xmlns:a16="http://schemas.microsoft.com/office/drawing/2014/main" id="{779FBD08-2677-C416-DFF8-6E3D9D138C22}"/>
                </a:ext>
              </a:extLst>
            </p:cNvPr>
            <p:cNvSpPr>
              <a:spLocks/>
            </p:cNvSpPr>
            <p:nvPr/>
          </p:nvSpPr>
          <p:spPr bwMode="auto">
            <a:xfrm>
              <a:off x="1209" y="1969"/>
              <a:ext cx="21" cy="22"/>
            </a:xfrm>
            <a:custGeom>
              <a:avLst/>
              <a:gdLst>
                <a:gd name="T0" fmla="*/ 0 w 21"/>
                <a:gd name="T1" fmla="*/ 22 h 22"/>
                <a:gd name="T2" fmla="*/ 21 w 21"/>
                <a:gd name="T3" fmla="*/ 0 h 22"/>
                <a:gd name="T4" fmla="*/ 13 w 21"/>
                <a:gd name="T5" fmla="*/ 0 h 22"/>
                <a:gd name="T6" fmla="*/ 0 w 21"/>
                <a:gd name="T7" fmla="*/ 14 h 22"/>
                <a:gd name="T8" fmla="*/ 0 w 21"/>
                <a:gd name="T9" fmla="*/ 22 h 22"/>
                <a:gd name="T10" fmla="*/ 0 60000 65536"/>
                <a:gd name="T11" fmla="*/ 0 60000 65536"/>
                <a:gd name="T12" fmla="*/ 0 60000 65536"/>
                <a:gd name="T13" fmla="*/ 0 60000 65536"/>
                <a:gd name="T14" fmla="*/ 0 60000 65536"/>
                <a:gd name="T15" fmla="*/ 0 w 21"/>
                <a:gd name="T16" fmla="*/ 0 h 22"/>
                <a:gd name="T17" fmla="*/ 21 w 21"/>
                <a:gd name="T18" fmla="*/ 22 h 22"/>
              </a:gdLst>
              <a:ahLst/>
              <a:cxnLst>
                <a:cxn ang="T10">
                  <a:pos x="T0" y="T1"/>
                </a:cxn>
                <a:cxn ang="T11">
                  <a:pos x="T2" y="T3"/>
                </a:cxn>
                <a:cxn ang="T12">
                  <a:pos x="T4" y="T5"/>
                </a:cxn>
                <a:cxn ang="T13">
                  <a:pos x="T6" y="T7"/>
                </a:cxn>
                <a:cxn ang="T14">
                  <a:pos x="T8" y="T9"/>
                </a:cxn>
              </a:cxnLst>
              <a:rect l="T15" t="T16" r="T17" b="T18"/>
              <a:pathLst>
                <a:path w="21" h="22">
                  <a:moveTo>
                    <a:pt x="0" y="22"/>
                  </a:moveTo>
                  <a:lnTo>
                    <a:pt x="21" y="0"/>
                  </a:lnTo>
                  <a:lnTo>
                    <a:pt x="13" y="0"/>
                  </a:lnTo>
                  <a:lnTo>
                    <a:pt x="0" y="1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0" name="Freeform 165">
              <a:extLst>
                <a:ext uri="{FF2B5EF4-FFF2-40B4-BE49-F238E27FC236}">
                  <a16:creationId xmlns:a16="http://schemas.microsoft.com/office/drawing/2014/main" id="{06D4BE8B-6AFD-F8CA-ACC2-C1AF889FA26E}"/>
                </a:ext>
              </a:extLst>
            </p:cNvPr>
            <p:cNvSpPr>
              <a:spLocks/>
            </p:cNvSpPr>
            <p:nvPr/>
          </p:nvSpPr>
          <p:spPr bwMode="auto">
            <a:xfrm>
              <a:off x="1209" y="2332"/>
              <a:ext cx="38" cy="8"/>
            </a:xfrm>
            <a:custGeom>
              <a:avLst/>
              <a:gdLst>
                <a:gd name="T0" fmla="*/ 38 w 38"/>
                <a:gd name="T1" fmla="*/ 4 h 8"/>
                <a:gd name="T2" fmla="*/ 32 w 38"/>
                <a:gd name="T3" fmla="*/ 0 h 8"/>
                <a:gd name="T4" fmla="*/ 0 w 38"/>
                <a:gd name="T5" fmla="*/ 0 h 8"/>
                <a:gd name="T6" fmla="*/ 0 w 38"/>
                <a:gd name="T7" fmla="*/ 8 h 8"/>
                <a:gd name="T8" fmla="*/ 32 w 38"/>
                <a:gd name="T9" fmla="*/ 8 h 8"/>
                <a:gd name="T10" fmla="*/ 38 w 38"/>
                <a:gd name="T11" fmla="*/ 4 h 8"/>
                <a:gd name="T12" fmla="*/ 32 w 38"/>
                <a:gd name="T13" fmla="*/ 8 h 8"/>
                <a:gd name="T14" fmla="*/ 38 w 38"/>
                <a:gd name="T15" fmla="*/ 8 h 8"/>
                <a:gd name="T16" fmla="*/ 38 w 38"/>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8"/>
                <a:gd name="T29" fmla="*/ 38 w 3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8">
                  <a:moveTo>
                    <a:pt x="38" y="4"/>
                  </a:moveTo>
                  <a:lnTo>
                    <a:pt x="32" y="0"/>
                  </a:lnTo>
                  <a:lnTo>
                    <a:pt x="0" y="0"/>
                  </a:lnTo>
                  <a:lnTo>
                    <a:pt x="0" y="8"/>
                  </a:lnTo>
                  <a:lnTo>
                    <a:pt x="32" y="8"/>
                  </a:lnTo>
                  <a:lnTo>
                    <a:pt x="38" y="4"/>
                  </a:lnTo>
                  <a:lnTo>
                    <a:pt x="32" y="8"/>
                  </a:lnTo>
                  <a:lnTo>
                    <a:pt x="38" y="8"/>
                  </a:lnTo>
                  <a:lnTo>
                    <a:pt x="3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1" name="Freeform 166">
              <a:extLst>
                <a:ext uri="{FF2B5EF4-FFF2-40B4-BE49-F238E27FC236}">
                  <a16:creationId xmlns:a16="http://schemas.microsoft.com/office/drawing/2014/main" id="{E89FCD29-D90C-CBD3-550D-F3006FCD4FB4}"/>
                </a:ext>
              </a:extLst>
            </p:cNvPr>
            <p:cNvSpPr>
              <a:spLocks/>
            </p:cNvSpPr>
            <p:nvPr/>
          </p:nvSpPr>
          <p:spPr bwMode="auto">
            <a:xfrm>
              <a:off x="1238" y="1966"/>
              <a:ext cx="9" cy="370"/>
            </a:xfrm>
            <a:custGeom>
              <a:avLst/>
              <a:gdLst>
                <a:gd name="T0" fmla="*/ 3 w 9"/>
                <a:gd name="T1" fmla="*/ 0 h 370"/>
                <a:gd name="T2" fmla="*/ 0 w 9"/>
                <a:gd name="T3" fmla="*/ 3 h 370"/>
                <a:gd name="T4" fmla="*/ 0 w 9"/>
                <a:gd name="T5" fmla="*/ 370 h 370"/>
                <a:gd name="T6" fmla="*/ 9 w 9"/>
                <a:gd name="T7" fmla="*/ 370 h 370"/>
                <a:gd name="T8" fmla="*/ 9 w 9"/>
                <a:gd name="T9" fmla="*/ 3 h 370"/>
                <a:gd name="T10" fmla="*/ 3 w 9"/>
                <a:gd name="T11" fmla="*/ 0 h 370"/>
                <a:gd name="T12" fmla="*/ 9 w 9"/>
                <a:gd name="T13" fmla="*/ 3 h 370"/>
                <a:gd name="T14" fmla="*/ 9 w 9"/>
                <a:gd name="T15" fmla="*/ 0 h 370"/>
                <a:gd name="T16" fmla="*/ 3 w 9"/>
                <a:gd name="T17" fmla="*/ 0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370"/>
                <a:gd name="T29" fmla="*/ 9 w 9"/>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370">
                  <a:moveTo>
                    <a:pt x="3" y="0"/>
                  </a:moveTo>
                  <a:lnTo>
                    <a:pt x="0" y="3"/>
                  </a:lnTo>
                  <a:lnTo>
                    <a:pt x="0" y="370"/>
                  </a:lnTo>
                  <a:lnTo>
                    <a:pt x="9" y="370"/>
                  </a:lnTo>
                  <a:lnTo>
                    <a:pt x="9" y="3"/>
                  </a:lnTo>
                  <a:lnTo>
                    <a:pt x="3" y="0"/>
                  </a:lnTo>
                  <a:lnTo>
                    <a:pt x="9" y="3"/>
                  </a:lnTo>
                  <a:lnTo>
                    <a:pt x="9" y="0"/>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2" name="Freeform 167">
              <a:extLst>
                <a:ext uri="{FF2B5EF4-FFF2-40B4-BE49-F238E27FC236}">
                  <a16:creationId xmlns:a16="http://schemas.microsoft.com/office/drawing/2014/main" id="{848DAE99-707D-00CB-128D-22C2CC4F0568}"/>
                </a:ext>
              </a:extLst>
            </p:cNvPr>
            <p:cNvSpPr>
              <a:spLocks/>
            </p:cNvSpPr>
            <p:nvPr/>
          </p:nvSpPr>
          <p:spPr bwMode="auto">
            <a:xfrm>
              <a:off x="1203" y="1966"/>
              <a:ext cx="38" cy="7"/>
            </a:xfrm>
            <a:custGeom>
              <a:avLst/>
              <a:gdLst>
                <a:gd name="T0" fmla="*/ 0 w 38"/>
                <a:gd name="T1" fmla="*/ 3 h 7"/>
                <a:gd name="T2" fmla="*/ 6 w 38"/>
                <a:gd name="T3" fmla="*/ 7 h 7"/>
                <a:gd name="T4" fmla="*/ 38 w 38"/>
                <a:gd name="T5" fmla="*/ 7 h 7"/>
                <a:gd name="T6" fmla="*/ 38 w 38"/>
                <a:gd name="T7" fmla="*/ 0 h 7"/>
                <a:gd name="T8" fmla="*/ 6 w 38"/>
                <a:gd name="T9" fmla="*/ 0 h 7"/>
                <a:gd name="T10" fmla="*/ 0 w 38"/>
                <a:gd name="T11" fmla="*/ 3 h 7"/>
                <a:gd name="T12" fmla="*/ 6 w 38"/>
                <a:gd name="T13" fmla="*/ 0 h 7"/>
                <a:gd name="T14" fmla="*/ 0 w 38"/>
                <a:gd name="T15" fmla="*/ 0 h 7"/>
                <a:gd name="T16" fmla="*/ 0 w 38"/>
                <a:gd name="T17" fmla="*/ 3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7"/>
                <a:gd name="T29" fmla="*/ 38 w 3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7">
                  <a:moveTo>
                    <a:pt x="0" y="3"/>
                  </a:moveTo>
                  <a:lnTo>
                    <a:pt x="6" y="7"/>
                  </a:lnTo>
                  <a:lnTo>
                    <a:pt x="38" y="7"/>
                  </a:lnTo>
                  <a:lnTo>
                    <a:pt x="38" y="0"/>
                  </a:lnTo>
                  <a:lnTo>
                    <a:pt x="6" y="0"/>
                  </a:lnTo>
                  <a:lnTo>
                    <a:pt x="0" y="3"/>
                  </a:lnTo>
                  <a:lnTo>
                    <a:pt x="6" y="0"/>
                  </a:lnTo>
                  <a:lnTo>
                    <a:pt x="0" y="0"/>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3" name="Freeform 168">
              <a:extLst>
                <a:ext uri="{FF2B5EF4-FFF2-40B4-BE49-F238E27FC236}">
                  <a16:creationId xmlns:a16="http://schemas.microsoft.com/office/drawing/2014/main" id="{A7B359D9-FCB8-C19D-DD76-1DB49C17D7B6}"/>
                </a:ext>
              </a:extLst>
            </p:cNvPr>
            <p:cNvSpPr>
              <a:spLocks/>
            </p:cNvSpPr>
            <p:nvPr/>
          </p:nvSpPr>
          <p:spPr bwMode="auto">
            <a:xfrm>
              <a:off x="1203" y="1969"/>
              <a:ext cx="10" cy="371"/>
            </a:xfrm>
            <a:custGeom>
              <a:avLst/>
              <a:gdLst>
                <a:gd name="T0" fmla="*/ 6 w 10"/>
                <a:gd name="T1" fmla="*/ 371 h 371"/>
                <a:gd name="T2" fmla="*/ 10 w 10"/>
                <a:gd name="T3" fmla="*/ 367 h 371"/>
                <a:gd name="T4" fmla="*/ 10 w 10"/>
                <a:gd name="T5" fmla="*/ 0 h 371"/>
                <a:gd name="T6" fmla="*/ 0 w 10"/>
                <a:gd name="T7" fmla="*/ 0 h 371"/>
                <a:gd name="T8" fmla="*/ 0 w 10"/>
                <a:gd name="T9" fmla="*/ 367 h 371"/>
                <a:gd name="T10" fmla="*/ 6 w 10"/>
                <a:gd name="T11" fmla="*/ 371 h 371"/>
                <a:gd name="T12" fmla="*/ 0 w 10"/>
                <a:gd name="T13" fmla="*/ 367 h 371"/>
                <a:gd name="T14" fmla="*/ 0 w 10"/>
                <a:gd name="T15" fmla="*/ 371 h 371"/>
                <a:gd name="T16" fmla="*/ 6 w 10"/>
                <a:gd name="T17" fmla="*/ 371 h 3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71"/>
                <a:gd name="T29" fmla="*/ 10 w 10"/>
                <a:gd name="T30" fmla="*/ 371 h 3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71">
                  <a:moveTo>
                    <a:pt x="6" y="371"/>
                  </a:moveTo>
                  <a:lnTo>
                    <a:pt x="10" y="367"/>
                  </a:lnTo>
                  <a:lnTo>
                    <a:pt x="10" y="0"/>
                  </a:lnTo>
                  <a:lnTo>
                    <a:pt x="0" y="0"/>
                  </a:lnTo>
                  <a:lnTo>
                    <a:pt x="0" y="367"/>
                  </a:lnTo>
                  <a:lnTo>
                    <a:pt x="6" y="371"/>
                  </a:lnTo>
                  <a:lnTo>
                    <a:pt x="0" y="367"/>
                  </a:lnTo>
                  <a:lnTo>
                    <a:pt x="0" y="371"/>
                  </a:lnTo>
                  <a:lnTo>
                    <a:pt x="6" y="37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4" name="Freeform 169">
              <a:extLst>
                <a:ext uri="{FF2B5EF4-FFF2-40B4-BE49-F238E27FC236}">
                  <a16:creationId xmlns:a16="http://schemas.microsoft.com/office/drawing/2014/main" id="{3062B69D-ED62-5B81-74AD-6B4A5988E513}"/>
                </a:ext>
              </a:extLst>
            </p:cNvPr>
            <p:cNvSpPr>
              <a:spLocks/>
            </p:cNvSpPr>
            <p:nvPr/>
          </p:nvSpPr>
          <p:spPr bwMode="auto">
            <a:xfrm>
              <a:off x="1222" y="2950"/>
              <a:ext cx="19" cy="21"/>
            </a:xfrm>
            <a:custGeom>
              <a:avLst/>
              <a:gdLst>
                <a:gd name="T0" fmla="*/ 8 w 19"/>
                <a:gd name="T1" fmla="*/ 21 h 21"/>
                <a:gd name="T2" fmla="*/ 19 w 19"/>
                <a:gd name="T3" fmla="*/ 8 h 21"/>
                <a:gd name="T4" fmla="*/ 19 w 19"/>
                <a:gd name="T5" fmla="*/ 0 h 21"/>
                <a:gd name="T6" fmla="*/ 0 w 19"/>
                <a:gd name="T7" fmla="*/ 21 h 21"/>
                <a:gd name="T8" fmla="*/ 8 w 19"/>
                <a:gd name="T9" fmla="*/ 2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8" y="21"/>
                  </a:moveTo>
                  <a:lnTo>
                    <a:pt x="19" y="8"/>
                  </a:lnTo>
                  <a:lnTo>
                    <a:pt x="19" y="0"/>
                  </a:lnTo>
                  <a:lnTo>
                    <a:pt x="0" y="21"/>
                  </a:lnTo>
                  <a:lnTo>
                    <a:pt x="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5" name="Freeform 170">
              <a:extLst>
                <a:ext uri="{FF2B5EF4-FFF2-40B4-BE49-F238E27FC236}">
                  <a16:creationId xmlns:a16="http://schemas.microsoft.com/office/drawing/2014/main" id="{EE4D3BC4-BD99-69C7-62ED-F3BC60433602}"/>
                </a:ext>
              </a:extLst>
            </p:cNvPr>
            <p:cNvSpPr>
              <a:spLocks/>
            </p:cNvSpPr>
            <p:nvPr/>
          </p:nvSpPr>
          <p:spPr bwMode="auto">
            <a:xfrm>
              <a:off x="1209" y="2921"/>
              <a:ext cx="32" cy="42"/>
            </a:xfrm>
            <a:custGeom>
              <a:avLst/>
              <a:gdLst>
                <a:gd name="T0" fmla="*/ 0 w 32"/>
                <a:gd name="T1" fmla="*/ 42 h 42"/>
                <a:gd name="T2" fmla="*/ 32 w 32"/>
                <a:gd name="T3" fmla="*/ 10 h 42"/>
                <a:gd name="T4" fmla="*/ 32 w 32"/>
                <a:gd name="T5" fmla="*/ 0 h 42"/>
                <a:gd name="T6" fmla="*/ 0 w 32"/>
                <a:gd name="T7" fmla="*/ 35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10"/>
                  </a:lnTo>
                  <a:lnTo>
                    <a:pt x="32" y="0"/>
                  </a:lnTo>
                  <a:lnTo>
                    <a:pt x="0" y="35"/>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6" name="Freeform 171">
              <a:extLst>
                <a:ext uri="{FF2B5EF4-FFF2-40B4-BE49-F238E27FC236}">
                  <a16:creationId xmlns:a16="http://schemas.microsoft.com/office/drawing/2014/main" id="{B125B2EF-A2AB-9E85-8963-E96158F5E894}"/>
                </a:ext>
              </a:extLst>
            </p:cNvPr>
            <p:cNvSpPr>
              <a:spLocks/>
            </p:cNvSpPr>
            <p:nvPr/>
          </p:nvSpPr>
          <p:spPr bwMode="auto">
            <a:xfrm>
              <a:off x="1209" y="2892"/>
              <a:ext cx="32" cy="43"/>
            </a:xfrm>
            <a:custGeom>
              <a:avLst/>
              <a:gdLst>
                <a:gd name="T0" fmla="*/ 0 w 32"/>
                <a:gd name="T1" fmla="*/ 43 h 43"/>
                <a:gd name="T2" fmla="*/ 32 w 32"/>
                <a:gd name="T3" fmla="*/ 10 h 43"/>
                <a:gd name="T4" fmla="*/ 32 w 32"/>
                <a:gd name="T5" fmla="*/ 0 h 43"/>
                <a:gd name="T6" fmla="*/ 0 w 32"/>
                <a:gd name="T7" fmla="*/ 35 h 43"/>
                <a:gd name="T8" fmla="*/ 0 w 32"/>
                <a:gd name="T9" fmla="*/ 43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43"/>
                  </a:moveTo>
                  <a:lnTo>
                    <a:pt x="32" y="10"/>
                  </a:lnTo>
                  <a:lnTo>
                    <a:pt x="32" y="0"/>
                  </a:lnTo>
                  <a:lnTo>
                    <a:pt x="0" y="35"/>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7" name="Freeform 172">
              <a:extLst>
                <a:ext uri="{FF2B5EF4-FFF2-40B4-BE49-F238E27FC236}">
                  <a16:creationId xmlns:a16="http://schemas.microsoft.com/office/drawing/2014/main" id="{DB626DC4-D168-2BDF-1716-3F179560032E}"/>
                </a:ext>
              </a:extLst>
            </p:cNvPr>
            <p:cNvSpPr>
              <a:spLocks/>
            </p:cNvSpPr>
            <p:nvPr/>
          </p:nvSpPr>
          <p:spPr bwMode="auto">
            <a:xfrm>
              <a:off x="1209" y="2865"/>
              <a:ext cx="32" cy="41"/>
            </a:xfrm>
            <a:custGeom>
              <a:avLst/>
              <a:gdLst>
                <a:gd name="T0" fmla="*/ 0 w 32"/>
                <a:gd name="T1" fmla="*/ 41 h 41"/>
                <a:gd name="T2" fmla="*/ 32 w 32"/>
                <a:gd name="T3" fmla="*/ 8 h 41"/>
                <a:gd name="T4" fmla="*/ 32 w 32"/>
                <a:gd name="T5" fmla="*/ 0 h 41"/>
                <a:gd name="T6" fmla="*/ 0 w 32"/>
                <a:gd name="T7" fmla="*/ 33 h 41"/>
                <a:gd name="T8" fmla="*/ 0 w 32"/>
                <a:gd name="T9" fmla="*/ 41 h 41"/>
                <a:gd name="T10" fmla="*/ 0 60000 65536"/>
                <a:gd name="T11" fmla="*/ 0 60000 65536"/>
                <a:gd name="T12" fmla="*/ 0 60000 65536"/>
                <a:gd name="T13" fmla="*/ 0 60000 65536"/>
                <a:gd name="T14" fmla="*/ 0 60000 65536"/>
                <a:gd name="T15" fmla="*/ 0 w 32"/>
                <a:gd name="T16" fmla="*/ 0 h 41"/>
                <a:gd name="T17" fmla="*/ 32 w 32"/>
                <a:gd name="T18" fmla="*/ 41 h 41"/>
              </a:gdLst>
              <a:ahLst/>
              <a:cxnLst>
                <a:cxn ang="T10">
                  <a:pos x="T0" y="T1"/>
                </a:cxn>
                <a:cxn ang="T11">
                  <a:pos x="T2" y="T3"/>
                </a:cxn>
                <a:cxn ang="T12">
                  <a:pos x="T4" y="T5"/>
                </a:cxn>
                <a:cxn ang="T13">
                  <a:pos x="T6" y="T7"/>
                </a:cxn>
                <a:cxn ang="T14">
                  <a:pos x="T8" y="T9"/>
                </a:cxn>
              </a:cxnLst>
              <a:rect l="T15" t="T16" r="T17" b="T18"/>
              <a:pathLst>
                <a:path w="32" h="41">
                  <a:moveTo>
                    <a:pt x="0" y="41"/>
                  </a:moveTo>
                  <a:lnTo>
                    <a:pt x="32" y="8"/>
                  </a:lnTo>
                  <a:lnTo>
                    <a:pt x="32" y="0"/>
                  </a:lnTo>
                  <a:lnTo>
                    <a:pt x="0" y="33"/>
                  </a:lnTo>
                  <a:lnTo>
                    <a:pt x="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8" name="Freeform 173">
              <a:extLst>
                <a:ext uri="{FF2B5EF4-FFF2-40B4-BE49-F238E27FC236}">
                  <a16:creationId xmlns:a16="http://schemas.microsoft.com/office/drawing/2014/main" id="{B2BFCAB7-1CA2-1A4A-4A16-EA31040C6C05}"/>
                </a:ext>
              </a:extLst>
            </p:cNvPr>
            <p:cNvSpPr>
              <a:spLocks/>
            </p:cNvSpPr>
            <p:nvPr/>
          </p:nvSpPr>
          <p:spPr bwMode="auto">
            <a:xfrm>
              <a:off x="1209" y="2837"/>
              <a:ext cx="32" cy="40"/>
            </a:xfrm>
            <a:custGeom>
              <a:avLst/>
              <a:gdLst>
                <a:gd name="T0" fmla="*/ 0 w 32"/>
                <a:gd name="T1" fmla="*/ 40 h 40"/>
                <a:gd name="T2" fmla="*/ 32 w 32"/>
                <a:gd name="T3" fmla="*/ 7 h 40"/>
                <a:gd name="T4" fmla="*/ 32 w 32"/>
                <a:gd name="T5" fmla="*/ 0 h 40"/>
                <a:gd name="T6" fmla="*/ 0 w 32"/>
                <a:gd name="T7" fmla="*/ 32 h 40"/>
                <a:gd name="T8" fmla="*/ 0 w 32"/>
                <a:gd name="T9" fmla="*/ 4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40"/>
                  </a:moveTo>
                  <a:lnTo>
                    <a:pt x="32" y="7"/>
                  </a:lnTo>
                  <a:lnTo>
                    <a:pt x="32" y="0"/>
                  </a:lnTo>
                  <a:lnTo>
                    <a:pt x="0" y="3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49" name="Freeform 174">
              <a:extLst>
                <a:ext uri="{FF2B5EF4-FFF2-40B4-BE49-F238E27FC236}">
                  <a16:creationId xmlns:a16="http://schemas.microsoft.com/office/drawing/2014/main" id="{BA4D13BB-241B-A39F-27EF-C29B5D7D515C}"/>
                </a:ext>
              </a:extLst>
            </p:cNvPr>
            <p:cNvSpPr>
              <a:spLocks/>
            </p:cNvSpPr>
            <p:nvPr/>
          </p:nvSpPr>
          <p:spPr bwMode="auto">
            <a:xfrm>
              <a:off x="1209" y="2808"/>
              <a:ext cx="32" cy="42"/>
            </a:xfrm>
            <a:custGeom>
              <a:avLst/>
              <a:gdLst>
                <a:gd name="T0" fmla="*/ 0 w 32"/>
                <a:gd name="T1" fmla="*/ 42 h 42"/>
                <a:gd name="T2" fmla="*/ 32 w 32"/>
                <a:gd name="T3" fmla="*/ 8 h 42"/>
                <a:gd name="T4" fmla="*/ 32 w 32"/>
                <a:gd name="T5" fmla="*/ 0 h 42"/>
                <a:gd name="T6" fmla="*/ 0 w 32"/>
                <a:gd name="T7" fmla="*/ 33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8"/>
                  </a:lnTo>
                  <a:lnTo>
                    <a:pt x="32" y="0"/>
                  </a:lnTo>
                  <a:lnTo>
                    <a:pt x="0" y="33"/>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0" name="Freeform 175">
              <a:extLst>
                <a:ext uri="{FF2B5EF4-FFF2-40B4-BE49-F238E27FC236}">
                  <a16:creationId xmlns:a16="http://schemas.microsoft.com/office/drawing/2014/main" id="{E9BB2D52-2803-0DE4-A6AC-C393F46043C3}"/>
                </a:ext>
              </a:extLst>
            </p:cNvPr>
            <p:cNvSpPr>
              <a:spLocks/>
            </p:cNvSpPr>
            <p:nvPr/>
          </p:nvSpPr>
          <p:spPr bwMode="auto">
            <a:xfrm>
              <a:off x="1209" y="2779"/>
              <a:ext cx="32" cy="42"/>
            </a:xfrm>
            <a:custGeom>
              <a:avLst/>
              <a:gdLst>
                <a:gd name="T0" fmla="*/ 0 w 32"/>
                <a:gd name="T1" fmla="*/ 42 h 42"/>
                <a:gd name="T2" fmla="*/ 32 w 32"/>
                <a:gd name="T3" fmla="*/ 8 h 42"/>
                <a:gd name="T4" fmla="*/ 32 w 32"/>
                <a:gd name="T5" fmla="*/ 0 h 42"/>
                <a:gd name="T6" fmla="*/ 0 w 32"/>
                <a:gd name="T7" fmla="*/ 33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8"/>
                  </a:lnTo>
                  <a:lnTo>
                    <a:pt x="32" y="0"/>
                  </a:lnTo>
                  <a:lnTo>
                    <a:pt x="0" y="33"/>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1" name="Freeform 176">
              <a:extLst>
                <a:ext uri="{FF2B5EF4-FFF2-40B4-BE49-F238E27FC236}">
                  <a16:creationId xmlns:a16="http://schemas.microsoft.com/office/drawing/2014/main" id="{F21E71A2-3844-4D4C-3C05-0B7FD531CC9F}"/>
                </a:ext>
              </a:extLst>
            </p:cNvPr>
            <p:cNvSpPr>
              <a:spLocks/>
            </p:cNvSpPr>
            <p:nvPr/>
          </p:nvSpPr>
          <p:spPr bwMode="auto">
            <a:xfrm>
              <a:off x="1209" y="2750"/>
              <a:ext cx="32" cy="43"/>
            </a:xfrm>
            <a:custGeom>
              <a:avLst/>
              <a:gdLst>
                <a:gd name="T0" fmla="*/ 0 w 32"/>
                <a:gd name="T1" fmla="*/ 43 h 43"/>
                <a:gd name="T2" fmla="*/ 32 w 32"/>
                <a:gd name="T3" fmla="*/ 8 h 43"/>
                <a:gd name="T4" fmla="*/ 32 w 32"/>
                <a:gd name="T5" fmla="*/ 0 h 43"/>
                <a:gd name="T6" fmla="*/ 0 w 32"/>
                <a:gd name="T7" fmla="*/ 35 h 43"/>
                <a:gd name="T8" fmla="*/ 0 w 32"/>
                <a:gd name="T9" fmla="*/ 43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43"/>
                  </a:moveTo>
                  <a:lnTo>
                    <a:pt x="32" y="8"/>
                  </a:lnTo>
                  <a:lnTo>
                    <a:pt x="32" y="0"/>
                  </a:lnTo>
                  <a:lnTo>
                    <a:pt x="0" y="35"/>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2" name="Freeform 177">
              <a:extLst>
                <a:ext uri="{FF2B5EF4-FFF2-40B4-BE49-F238E27FC236}">
                  <a16:creationId xmlns:a16="http://schemas.microsoft.com/office/drawing/2014/main" id="{507D819A-F53F-A8A6-8ACB-A8BED91F0C5B}"/>
                </a:ext>
              </a:extLst>
            </p:cNvPr>
            <p:cNvSpPr>
              <a:spLocks/>
            </p:cNvSpPr>
            <p:nvPr/>
          </p:nvSpPr>
          <p:spPr bwMode="auto">
            <a:xfrm>
              <a:off x="1209" y="2722"/>
              <a:ext cx="32" cy="42"/>
            </a:xfrm>
            <a:custGeom>
              <a:avLst/>
              <a:gdLst>
                <a:gd name="T0" fmla="*/ 0 w 32"/>
                <a:gd name="T1" fmla="*/ 42 h 42"/>
                <a:gd name="T2" fmla="*/ 32 w 32"/>
                <a:gd name="T3" fmla="*/ 7 h 42"/>
                <a:gd name="T4" fmla="*/ 32 w 32"/>
                <a:gd name="T5" fmla="*/ 0 h 42"/>
                <a:gd name="T6" fmla="*/ 0 w 32"/>
                <a:gd name="T7" fmla="*/ 34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7"/>
                  </a:lnTo>
                  <a:lnTo>
                    <a:pt x="32" y="0"/>
                  </a:lnTo>
                  <a:lnTo>
                    <a:pt x="0" y="34"/>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3" name="Freeform 178">
              <a:extLst>
                <a:ext uri="{FF2B5EF4-FFF2-40B4-BE49-F238E27FC236}">
                  <a16:creationId xmlns:a16="http://schemas.microsoft.com/office/drawing/2014/main" id="{E84FE625-9033-C2D6-E074-3CFC5E1E74CE}"/>
                </a:ext>
              </a:extLst>
            </p:cNvPr>
            <p:cNvSpPr>
              <a:spLocks/>
            </p:cNvSpPr>
            <p:nvPr/>
          </p:nvSpPr>
          <p:spPr bwMode="auto">
            <a:xfrm>
              <a:off x="1209" y="2695"/>
              <a:ext cx="32" cy="40"/>
            </a:xfrm>
            <a:custGeom>
              <a:avLst/>
              <a:gdLst>
                <a:gd name="T0" fmla="*/ 0 w 32"/>
                <a:gd name="T1" fmla="*/ 40 h 40"/>
                <a:gd name="T2" fmla="*/ 32 w 32"/>
                <a:gd name="T3" fmla="*/ 7 h 40"/>
                <a:gd name="T4" fmla="*/ 32 w 32"/>
                <a:gd name="T5" fmla="*/ 0 h 40"/>
                <a:gd name="T6" fmla="*/ 0 w 32"/>
                <a:gd name="T7" fmla="*/ 32 h 40"/>
                <a:gd name="T8" fmla="*/ 0 w 32"/>
                <a:gd name="T9" fmla="*/ 4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40"/>
                  </a:moveTo>
                  <a:lnTo>
                    <a:pt x="32" y="7"/>
                  </a:lnTo>
                  <a:lnTo>
                    <a:pt x="32" y="0"/>
                  </a:lnTo>
                  <a:lnTo>
                    <a:pt x="0" y="32"/>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4" name="Freeform 179">
              <a:extLst>
                <a:ext uri="{FF2B5EF4-FFF2-40B4-BE49-F238E27FC236}">
                  <a16:creationId xmlns:a16="http://schemas.microsoft.com/office/drawing/2014/main" id="{3988EDC7-5D98-F9CA-EF54-C2C5112EBC16}"/>
                </a:ext>
              </a:extLst>
            </p:cNvPr>
            <p:cNvSpPr>
              <a:spLocks/>
            </p:cNvSpPr>
            <p:nvPr/>
          </p:nvSpPr>
          <p:spPr bwMode="auto">
            <a:xfrm>
              <a:off x="1209" y="2666"/>
              <a:ext cx="32" cy="40"/>
            </a:xfrm>
            <a:custGeom>
              <a:avLst/>
              <a:gdLst>
                <a:gd name="T0" fmla="*/ 0 w 32"/>
                <a:gd name="T1" fmla="*/ 40 h 40"/>
                <a:gd name="T2" fmla="*/ 32 w 32"/>
                <a:gd name="T3" fmla="*/ 8 h 40"/>
                <a:gd name="T4" fmla="*/ 32 w 32"/>
                <a:gd name="T5" fmla="*/ 0 h 40"/>
                <a:gd name="T6" fmla="*/ 0 w 32"/>
                <a:gd name="T7" fmla="*/ 33 h 40"/>
                <a:gd name="T8" fmla="*/ 0 w 32"/>
                <a:gd name="T9" fmla="*/ 4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40"/>
                  </a:moveTo>
                  <a:lnTo>
                    <a:pt x="32" y="8"/>
                  </a:lnTo>
                  <a:lnTo>
                    <a:pt x="32" y="0"/>
                  </a:lnTo>
                  <a:lnTo>
                    <a:pt x="0" y="33"/>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5" name="Freeform 180">
              <a:extLst>
                <a:ext uri="{FF2B5EF4-FFF2-40B4-BE49-F238E27FC236}">
                  <a16:creationId xmlns:a16="http://schemas.microsoft.com/office/drawing/2014/main" id="{FE7EE2B7-114C-BC13-9BB8-563F7CCD5385}"/>
                </a:ext>
              </a:extLst>
            </p:cNvPr>
            <p:cNvSpPr>
              <a:spLocks/>
            </p:cNvSpPr>
            <p:nvPr/>
          </p:nvSpPr>
          <p:spPr bwMode="auto">
            <a:xfrm>
              <a:off x="1209" y="2637"/>
              <a:ext cx="32" cy="42"/>
            </a:xfrm>
            <a:custGeom>
              <a:avLst/>
              <a:gdLst>
                <a:gd name="T0" fmla="*/ 0 w 32"/>
                <a:gd name="T1" fmla="*/ 42 h 42"/>
                <a:gd name="T2" fmla="*/ 32 w 32"/>
                <a:gd name="T3" fmla="*/ 8 h 42"/>
                <a:gd name="T4" fmla="*/ 32 w 32"/>
                <a:gd name="T5" fmla="*/ 0 h 42"/>
                <a:gd name="T6" fmla="*/ 0 w 32"/>
                <a:gd name="T7" fmla="*/ 33 h 42"/>
                <a:gd name="T8" fmla="*/ 0 w 32"/>
                <a:gd name="T9" fmla="*/ 42 h 42"/>
                <a:gd name="T10" fmla="*/ 0 60000 65536"/>
                <a:gd name="T11" fmla="*/ 0 60000 65536"/>
                <a:gd name="T12" fmla="*/ 0 60000 65536"/>
                <a:gd name="T13" fmla="*/ 0 60000 65536"/>
                <a:gd name="T14" fmla="*/ 0 60000 65536"/>
                <a:gd name="T15" fmla="*/ 0 w 32"/>
                <a:gd name="T16" fmla="*/ 0 h 42"/>
                <a:gd name="T17" fmla="*/ 32 w 32"/>
                <a:gd name="T18" fmla="*/ 42 h 42"/>
              </a:gdLst>
              <a:ahLst/>
              <a:cxnLst>
                <a:cxn ang="T10">
                  <a:pos x="T0" y="T1"/>
                </a:cxn>
                <a:cxn ang="T11">
                  <a:pos x="T2" y="T3"/>
                </a:cxn>
                <a:cxn ang="T12">
                  <a:pos x="T4" y="T5"/>
                </a:cxn>
                <a:cxn ang="T13">
                  <a:pos x="T6" y="T7"/>
                </a:cxn>
                <a:cxn ang="T14">
                  <a:pos x="T8" y="T9"/>
                </a:cxn>
              </a:cxnLst>
              <a:rect l="T15" t="T16" r="T17" b="T18"/>
              <a:pathLst>
                <a:path w="32" h="42">
                  <a:moveTo>
                    <a:pt x="0" y="42"/>
                  </a:moveTo>
                  <a:lnTo>
                    <a:pt x="32" y="8"/>
                  </a:lnTo>
                  <a:lnTo>
                    <a:pt x="32" y="0"/>
                  </a:lnTo>
                  <a:lnTo>
                    <a:pt x="0" y="33"/>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6" name="Freeform 181">
              <a:extLst>
                <a:ext uri="{FF2B5EF4-FFF2-40B4-BE49-F238E27FC236}">
                  <a16:creationId xmlns:a16="http://schemas.microsoft.com/office/drawing/2014/main" id="{B5917ADC-A236-38BF-D005-267CCE325D1B}"/>
                </a:ext>
              </a:extLst>
            </p:cNvPr>
            <p:cNvSpPr>
              <a:spLocks/>
            </p:cNvSpPr>
            <p:nvPr/>
          </p:nvSpPr>
          <p:spPr bwMode="auto">
            <a:xfrm>
              <a:off x="1209" y="2608"/>
              <a:ext cx="32" cy="43"/>
            </a:xfrm>
            <a:custGeom>
              <a:avLst/>
              <a:gdLst>
                <a:gd name="T0" fmla="*/ 0 w 32"/>
                <a:gd name="T1" fmla="*/ 43 h 43"/>
                <a:gd name="T2" fmla="*/ 32 w 32"/>
                <a:gd name="T3" fmla="*/ 8 h 43"/>
                <a:gd name="T4" fmla="*/ 32 w 32"/>
                <a:gd name="T5" fmla="*/ 0 h 43"/>
                <a:gd name="T6" fmla="*/ 0 w 32"/>
                <a:gd name="T7" fmla="*/ 33 h 43"/>
                <a:gd name="T8" fmla="*/ 0 w 32"/>
                <a:gd name="T9" fmla="*/ 43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43"/>
                  </a:moveTo>
                  <a:lnTo>
                    <a:pt x="32" y="8"/>
                  </a:lnTo>
                  <a:lnTo>
                    <a:pt x="32" y="0"/>
                  </a:lnTo>
                  <a:lnTo>
                    <a:pt x="0" y="33"/>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7" name="Freeform 182">
              <a:extLst>
                <a:ext uri="{FF2B5EF4-FFF2-40B4-BE49-F238E27FC236}">
                  <a16:creationId xmlns:a16="http://schemas.microsoft.com/office/drawing/2014/main" id="{070A0777-880C-E582-2DBF-9908F5CD0CE4}"/>
                </a:ext>
              </a:extLst>
            </p:cNvPr>
            <p:cNvSpPr>
              <a:spLocks/>
            </p:cNvSpPr>
            <p:nvPr/>
          </p:nvSpPr>
          <p:spPr bwMode="auto">
            <a:xfrm>
              <a:off x="1209" y="2605"/>
              <a:ext cx="17" cy="17"/>
            </a:xfrm>
            <a:custGeom>
              <a:avLst/>
              <a:gdLst>
                <a:gd name="T0" fmla="*/ 0 w 17"/>
                <a:gd name="T1" fmla="*/ 17 h 17"/>
                <a:gd name="T2" fmla="*/ 17 w 17"/>
                <a:gd name="T3" fmla="*/ 0 h 17"/>
                <a:gd name="T4" fmla="*/ 9 w 17"/>
                <a:gd name="T5" fmla="*/ 0 h 17"/>
                <a:gd name="T6" fmla="*/ 0 w 17"/>
                <a:gd name="T7" fmla="*/ 9 h 17"/>
                <a:gd name="T8" fmla="*/ 0 w 17"/>
                <a:gd name="T9" fmla="*/ 1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7"/>
                  </a:moveTo>
                  <a:lnTo>
                    <a:pt x="17" y="0"/>
                  </a:lnTo>
                  <a:lnTo>
                    <a:pt x="9" y="0"/>
                  </a:lnTo>
                  <a:lnTo>
                    <a:pt x="0" y="9"/>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8" name="Freeform 183">
              <a:extLst>
                <a:ext uri="{FF2B5EF4-FFF2-40B4-BE49-F238E27FC236}">
                  <a16:creationId xmlns:a16="http://schemas.microsoft.com/office/drawing/2014/main" id="{B2EFAF5A-EA58-1061-7B45-6A136679EF4A}"/>
                </a:ext>
              </a:extLst>
            </p:cNvPr>
            <p:cNvSpPr>
              <a:spLocks/>
            </p:cNvSpPr>
            <p:nvPr/>
          </p:nvSpPr>
          <p:spPr bwMode="auto">
            <a:xfrm>
              <a:off x="1209" y="2965"/>
              <a:ext cx="38" cy="10"/>
            </a:xfrm>
            <a:custGeom>
              <a:avLst/>
              <a:gdLst>
                <a:gd name="T0" fmla="*/ 38 w 38"/>
                <a:gd name="T1" fmla="*/ 6 h 10"/>
                <a:gd name="T2" fmla="*/ 32 w 38"/>
                <a:gd name="T3" fmla="*/ 0 h 10"/>
                <a:gd name="T4" fmla="*/ 0 w 38"/>
                <a:gd name="T5" fmla="*/ 0 h 10"/>
                <a:gd name="T6" fmla="*/ 0 w 38"/>
                <a:gd name="T7" fmla="*/ 10 h 10"/>
                <a:gd name="T8" fmla="*/ 32 w 38"/>
                <a:gd name="T9" fmla="*/ 10 h 10"/>
                <a:gd name="T10" fmla="*/ 38 w 38"/>
                <a:gd name="T11" fmla="*/ 6 h 10"/>
                <a:gd name="T12" fmla="*/ 32 w 38"/>
                <a:gd name="T13" fmla="*/ 10 h 10"/>
                <a:gd name="T14" fmla="*/ 38 w 38"/>
                <a:gd name="T15" fmla="*/ 10 h 10"/>
                <a:gd name="T16" fmla="*/ 38 w 38"/>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0"/>
                <a:gd name="T29" fmla="*/ 38 w 3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0">
                  <a:moveTo>
                    <a:pt x="38" y="6"/>
                  </a:moveTo>
                  <a:lnTo>
                    <a:pt x="32" y="0"/>
                  </a:lnTo>
                  <a:lnTo>
                    <a:pt x="0" y="0"/>
                  </a:lnTo>
                  <a:lnTo>
                    <a:pt x="0" y="10"/>
                  </a:lnTo>
                  <a:lnTo>
                    <a:pt x="32" y="10"/>
                  </a:lnTo>
                  <a:lnTo>
                    <a:pt x="38" y="6"/>
                  </a:lnTo>
                  <a:lnTo>
                    <a:pt x="32" y="10"/>
                  </a:lnTo>
                  <a:lnTo>
                    <a:pt x="38" y="10"/>
                  </a:lnTo>
                  <a:lnTo>
                    <a:pt x="38"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59" name="Freeform 184">
              <a:extLst>
                <a:ext uri="{FF2B5EF4-FFF2-40B4-BE49-F238E27FC236}">
                  <a16:creationId xmlns:a16="http://schemas.microsoft.com/office/drawing/2014/main" id="{A027324D-C3D6-3CCF-9637-68466E467D96}"/>
                </a:ext>
              </a:extLst>
            </p:cNvPr>
            <p:cNvSpPr>
              <a:spLocks/>
            </p:cNvSpPr>
            <p:nvPr/>
          </p:nvSpPr>
          <p:spPr bwMode="auto">
            <a:xfrm>
              <a:off x="1238" y="2599"/>
              <a:ext cx="9" cy="372"/>
            </a:xfrm>
            <a:custGeom>
              <a:avLst/>
              <a:gdLst>
                <a:gd name="T0" fmla="*/ 3 w 9"/>
                <a:gd name="T1" fmla="*/ 0 h 372"/>
                <a:gd name="T2" fmla="*/ 0 w 9"/>
                <a:gd name="T3" fmla="*/ 6 h 372"/>
                <a:gd name="T4" fmla="*/ 0 w 9"/>
                <a:gd name="T5" fmla="*/ 372 h 372"/>
                <a:gd name="T6" fmla="*/ 9 w 9"/>
                <a:gd name="T7" fmla="*/ 372 h 372"/>
                <a:gd name="T8" fmla="*/ 9 w 9"/>
                <a:gd name="T9" fmla="*/ 6 h 372"/>
                <a:gd name="T10" fmla="*/ 3 w 9"/>
                <a:gd name="T11" fmla="*/ 0 h 372"/>
                <a:gd name="T12" fmla="*/ 9 w 9"/>
                <a:gd name="T13" fmla="*/ 6 h 372"/>
                <a:gd name="T14" fmla="*/ 9 w 9"/>
                <a:gd name="T15" fmla="*/ 0 h 372"/>
                <a:gd name="T16" fmla="*/ 3 w 9"/>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372"/>
                <a:gd name="T29" fmla="*/ 9 w 9"/>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372">
                  <a:moveTo>
                    <a:pt x="3" y="0"/>
                  </a:moveTo>
                  <a:lnTo>
                    <a:pt x="0" y="6"/>
                  </a:lnTo>
                  <a:lnTo>
                    <a:pt x="0" y="372"/>
                  </a:lnTo>
                  <a:lnTo>
                    <a:pt x="9" y="372"/>
                  </a:lnTo>
                  <a:lnTo>
                    <a:pt x="9" y="6"/>
                  </a:lnTo>
                  <a:lnTo>
                    <a:pt x="3" y="0"/>
                  </a:lnTo>
                  <a:lnTo>
                    <a:pt x="9" y="6"/>
                  </a:lnTo>
                  <a:lnTo>
                    <a:pt x="9" y="0"/>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60" name="Freeform 185">
              <a:extLst>
                <a:ext uri="{FF2B5EF4-FFF2-40B4-BE49-F238E27FC236}">
                  <a16:creationId xmlns:a16="http://schemas.microsoft.com/office/drawing/2014/main" id="{FF57DB86-87C9-DC08-E50A-FE1E47517363}"/>
                </a:ext>
              </a:extLst>
            </p:cNvPr>
            <p:cNvSpPr>
              <a:spLocks/>
            </p:cNvSpPr>
            <p:nvPr/>
          </p:nvSpPr>
          <p:spPr bwMode="auto">
            <a:xfrm>
              <a:off x="1203" y="2599"/>
              <a:ext cx="38" cy="9"/>
            </a:xfrm>
            <a:custGeom>
              <a:avLst/>
              <a:gdLst>
                <a:gd name="T0" fmla="*/ 0 w 38"/>
                <a:gd name="T1" fmla="*/ 6 h 9"/>
                <a:gd name="T2" fmla="*/ 6 w 38"/>
                <a:gd name="T3" fmla="*/ 9 h 9"/>
                <a:gd name="T4" fmla="*/ 38 w 38"/>
                <a:gd name="T5" fmla="*/ 9 h 9"/>
                <a:gd name="T6" fmla="*/ 38 w 38"/>
                <a:gd name="T7" fmla="*/ 0 h 9"/>
                <a:gd name="T8" fmla="*/ 6 w 38"/>
                <a:gd name="T9" fmla="*/ 0 h 9"/>
                <a:gd name="T10" fmla="*/ 0 w 38"/>
                <a:gd name="T11" fmla="*/ 6 h 9"/>
                <a:gd name="T12" fmla="*/ 6 w 38"/>
                <a:gd name="T13" fmla="*/ 0 h 9"/>
                <a:gd name="T14" fmla="*/ 0 w 38"/>
                <a:gd name="T15" fmla="*/ 0 h 9"/>
                <a:gd name="T16" fmla="*/ 0 w 38"/>
                <a:gd name="T17" fmla="*/ 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9"/>
                <a:gd name="T29" fmla="*/ 38 w 3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9">
                  <a:moveTo>
                    <a:pt x="0" y="6"/>
                  </a:moveTo>
                  <a:lnTo>
                    <a:pt x="6" y="9"/>
                  </a:lnTo>
                  <a:lnTo>
                    <a:pt x="38" y="9"/>
                  </a:lnTo>
                  <a:lnTo>
                    <a:pt x="38" y="0"/>
                  </a:lnTo>
                  <a:lnTo>
                    <a:pt x="6" y="0"/>
                  </a:lnTo>
                  <a:lnTo>
                    <a:pt x="0" y="6"/>
                  </a:lnTo>
                  <a:lnTo>
                    <a:pt x="6" y="0"/>
                  </a:lnTo>
                  <a:lnTo>
                    <a:pt x="0"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61" name="Freeform 186">
              <a:extLst>
                <a:ext uri="{FF2B5EF4-FFF2-40B4-BE49-F238E27FC236}">
                  <a16:creationId xmlns:a16="http://schemas.microsoft.com/office/drawing/2014/main" id="{78FB2C55-6F3A-6188-31FD-0FC2999771F0}"/>
                </a:ext>
              </a:extLst>
            </p:cNvPr>
            <p:cNvSpPr>
              <a:spLocks/>
            </p:cNvSpPr>
            <p:nvPr/>
          </p:nvSpPr>
          <p:spPr bwMode="auto">
            <a:xfrm>
              <a:off x="1203" y="2605"/>
              <a:ext cx="10" cy="370"/>
            </a:xfrm>
            <a:custGeom>
              <a:avLst/>
              <a:gdLst>
                <a:gd name="T0" fmla="*/ 6 w 10"/>
                <a:gd name="T1" fmla="*/ 370 h 370"/>
                <a:gd name="T2" fmla="*/ 10 w 10"/>
                <a:gd name="T3" fmla="*/ 366 h 370"/>
                <a:gd name="T4" fmla="*/ 10 w 10"/>
                <a:gd name="T5" fmla="*/ 0 h 370"/>
                <a:gd name="T6" fmla="*/ 0 w 10"/>
                <a:gd name="T7" fmla="*/ 0 h 370"/>
                <a:gd name="T8" fmla="*/ 0 w 10"/>
                <a:gd name="T9" fmla="*/ 366 h 370"/>
                <a:gd name="T10" fmla="*/ 6 w 10"/>
                <a:gd name="T11" fmla="*/ 370 h 370"/>
                <a:gd name="T12" fmla="*/ 0 w 10"/>
                <a:gd name="T13" fmla="*/ 366 h 370"/>
                <a:gd name="T14" fmla="*/ 0 w 10"/>
                <a:gd name="T15" fmla="*/ 370 h 370"/>
                <a:gd name="T16" fmla="*/ 6 w 10"/>
                <a:gd name="T17" fmla="*/ 370 h 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70"/>
                <a:gd name="T29" fmla="*/ 10 w 10"/>
                <a:gd name="T30" fmla="*/ 370 h 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70">
                  <a:moveTo>
                    <a:pt x="6" y="370"/>
                  </a:moveTo>
                  <a:lnTo>
                    <a:pt x="10" y="366"/>
                  </a:lnTo>
                  <a:lnTo>
                    <a:pt x="10" y="0"/>
                  </a:lnTo>
                  <a:lnTo>
                    <a:pt x="0" y="0"/>
                  </a:lnTo>
                  <a:lnTo>
                    <a:pt x="0" y="366"/>
                  </a:lnTo>
                  <a:lnTo>
                    <a:pt x="6" y="370"/>
                  </a:lnTo>
                  <a:lnTo>
                    <a:pt x="0" y="366"/>
                  </a:lnTo>
                  <a:lnTo>
                    <a:pt x="0" y="370"/>
                  </a:lnTo>
                  <a:lnTo>
                    <a:pt x="6" y="37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62" name="Line 187">
              <a:extLst>
                <a:ext uri="{FF2B5EF4-FFF2-40B4-BE49-F238E27FC236}">
                  <a16:creationId xmlns:a16="http://schemas.microsoft.com/office/drawing/2014/main" id="{11549922-EC12-C89A-4EF5-4A0E66248F6B}"/>
                </a:ext>
              </a:extLst>
            </p:cNvPr>
            <p:cNvSpPr>
              <a:spLocks noChangeShapeType="1"/>
            </p:cNvSpPr>
            <p:nvPr/>
          </p:nvSpPr>
          <p:spPr bwMode="auto">
            <a:xfrm>
              <a:off x="460" y="2605"/>
              <a:ext cx="78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763" name="Line 188">
              <a:extLst>
                <a:ext uri="{FF2B5EF4-FFF2-40B4-BE49-F238E27FC236}">
                  <a16:creationId xmlns:a16="http://schemas.microsoft.com/office/drawing/2014/main" id="{F18117B2-FCD0-3E62-3864-01BF3A1A06F2}"/>
                </a:ext>
              </a:extLst>
            </p:cNvPr>
            <p:cNvSpPr>
              <a:spLocks noChangeShapeType="1"/>
            </p:cNvSpPr>
            <p:nvPr/>
          </p:nvSpPr>
          <p:spPr bwMode="auto">
            <a:xfrm>
              <a:off x="448" y="1969"/>
              <a:ext cx="78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764" name="Line 189">
              <a:extLst>
                <a:ext uri="{FF2B5EF4-FFF2-40B4-BE49-F238E27FC236}">
                  <a16:creationId xmlns:a16="http://schemas.microsoft.com/office/drawing/2014/main" id="{A3647522-3619-2D11-59BA-5E24FC4259DC}"/>
                </a:ext>
              </a:extLst>
            </p:cNvPr>
            <p:cNvSpPr>
              <a:spLocks noChangeShapeType="1"/>
            </p:cNvSpPr>
            <p:nvPr/>
          </p:nvSpPr>
          <p:spPr bwMode="auto">
            <a:xfrm>
              <a:off x="892" y="2336"/>
              <a:ext cx="32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765" name="Freeform 190">
              <a:extLst>
                <a:ext uri="{FF2B5EF4-FFF2-40B4-BE49-F238E27FC236}">
                  <a16:creationId xmlns:a16="http://schemas.microsoft.com/office/drawing/2014/main" id="{D62FCD1B-957C-EA56-8C73-9C05CB009495}"/>
                </a:ext>
              </a:extLst>
            </p:cNvPr>
            <p:cNvSpPr>
              <a:spLocks/>
            </p:cNvSpPr>
            <p:nvPr/>
          </p:nvSpPr>
          <p:spPr bwMode="auto">
            <a:xfrm>
              <a:off x="658" y="2906"/>
              <a:ext cx="15" cy="61"/>
            </a:xfrm>
            <a:custGeom>
              <a:avLst/>
              <a:gdLst>
                <a:gd name="T0" fmla="*/ 9 w 15"/>
                <a:gd name="T1" fmla="*/ 0 h 61"/>
                <a:gd name="T2" fmla="*/ 5 w 15"/>
                <a:gd name="T3" fmla="*/ 21 h 61"/>
                <a:gd name="T4" fmla="*/ 0 w 15"/>
                <a:gd name="T5" fmla="*/ 59 h 61"/>
                <a:gd name="T6" fmla="*/ 5 w 15"/>
                <a:gd name="T7" fmla="*/ 61 h 61"/>
                <a:gd name="T8" fmla="*/ 11 w 15"/>
                <a:gd name="T9" fmla="*/ 21 h 61"/>
                <a:gd name="T10" fmla="*/ 15 w 15"/>
                <a:gd name="T11" fmla="*/ 0 h 61"/>
                <a:gd name="T12" fmla="*/ 9 w 15"/>
                <a:gd name="T13" fmla="*/ 0 h 61"/>
                <a:gd name="T14" fmla="*/ 0 60000 65536"/>
                <a:gd name="T15" fmla="*/ 0 60000 65536"/>
                <a:gd name="T16" fmla="*/ 0 60000 65536"/>
                <a:gd name="T17" fmla="*/ 0 60000 65536"/>
                <a:gd name="T18" fmla="*/ 0 60000 65536"/>
                <a:gd name="T19" fmla="*/ 0 60000 65536"/>
                <a:gd name="T20" fmla="*/ 0 60000 65536"/>
                <a:gd name="T21" fmla="*/ 0 w 15"/>
                <a:gd name="T22" fmla="*/ 0 h 61"/>
                <a:gd name="T23" fmla="*/ 15 w 15"/>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61">
                  <a:moveTo>
                    <a:pt x="9" y="0"/>
                  </a:moveTo>
                  <a:lnTo>
                    <a:pt x="5" y="21"/>
                  </a:lnTo>
                  <a:lnTo>
                    <a:pt x="0" y="59"/>
                  </a:lnTo>
                  <a:lnTo>
                    <a:pt x="5" y="61"/>
                  </a:lnTo>
                  <a:lnTo>
                    <a:pt x="11" y="21"/>
                  </a:lnTo>
                  <a:lnTo>
                    <a:pt x="15"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66" name="Freeform 191">
              <a:extLst>
                <a:ext uri="{FF2B5EF4-FFF2-40B4-BE49-F238E27FC236}">
                  <a16:creationId xmlns:a16="http://schemas.microsoft.com/office/drawing/2014/main" id="{DF7165AC-479C-9AEA-55A3-2897CE9EF537}"/>
                </a:ext>
              </a:extLst>
            </p:cNvPr>
            <p:cNvSpPr>
              <a:spLocks/>
            </p:cNvSpPr>
            <p:nvPr/>
          </p:nvSpPr>
          <p:spPr bwMode="auto">
            <a:xfrm>
              <a:off x="671" y="2827"/>
              <a:ext cx="19" cy="61"/>
            </a:xfrm>
            <a:custGeom>
              <a:avLst/>
              <a:gdLst>
                <a:gd name="T0" fmla="*/ 14 w 19"/>
                <a:gd name="T1" fmla="*/ 0 h 61"/>
                <a:gd name="T2" fmla="*/ 8 w 19"/>
                <a:gd name="T3" fmla="*/ 19 h 61"/>
                <a:gd name="T4" fmla="*/ 0 w 19"/>
                <a:gd name="T5" fmla="*/ 60 h 61"/>
                <a:gd name="T6" fmla="*/ 0 w 19"/>
                <a:gd name="T7" fmla="*/ 61 h 61"/>
                <a:gd name="T8" fmla="*/ 6 w 19"/>
                <a:gd name="T9" fmla="*/ 61 h 61"/>
                <a:gd name="T10" fmla="*/ 6 w 19"/>
                <a:gd name="T11" fmla="*/ 61 h 61"/>
                <a:gd name="T12" fmla="*/ 14 w 19"/>
                <a:gd name="T13" fmla="*/ 21 h 61"/>
                <a:gd name="T14" fmla="*/ 19 w 19"/>
                <a:gd name="T15" fmla="*/ 2 h 61"/>
                <a:gd name="T16" fmla="*/ 14 w 19"/>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61"/>
                <a:gd name="T29" fmla="*/ 19 w 19"/>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61">
                  <a:moveTo>
                    <a:pt x="14" y="0"/>
                  </a:moveTo>
                  <a:lnTo>
                    <a:pt x="8" y="19"/>
                  </a:lnTo>
                  <a:lnTo>
                    <a:pt x="0" y="60"/>
                  </a:lnTo>
                  <a:lnTo>
                    <a:pt x="0" y="61"/>
                  </a:lnTo>
                  <a:lnTo>
                    <a:pt x="6" y="61"/>
                  </a:lnTo>
                  <a:lnTo>
                    <a:pt x="14" y="21"/>
                  </a:lnTo>
                  <a:lnTo>
                    <a:pt x="19" y="2"/>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67" name="Freeform 192">
              <a:extLst>
                <a:ext uri="{FF2B5EF4-FFF2-40B4-BE49-F238E27FC236}">
                  <a16:creationId xmlns:a16="http://schemas.microsoft.com/office/drawing/2014/main" id="{0910BCE9-4A16-58DB-3EAD-FF77B3315FDA}"/>
                </a:ext>
              </a:extLst>
            </p:cNvPr>
            <p:cNvSpPr>
              <a:spLocks/>
            </p:cNvSpPr>
            <p:nvPr/>
          </p:nvSpPr>
          <p:spPr bwMode="auto">
            <a:xfrm>
              <a:off x="688" y="2750"/>
              <a:ext cx="22" cy="62"/>
            </a:xfrm>
            <a:custGeom>
              <a:avLst/>
              <a:gdLst>
                <a:gd name="T0" fmla="*/ 16 w 22"/>
                <a:gd name="T1" fmla="*/ 0 h 62"/>
                <a:gd name="T2" fmla="*/ 12 w 22"/>
                <a:gd name="T3" fmla="*/ 18 h 62"/>
                <a:gd name="T4" fmla="*/ 0 w 22"/>
                <a:gd name="T5" fmla="*/ 56 h 62"/>
                <a:gd name="T6" fmla="*/ 0 w 22"/>
                <a:gd name="T7" fmla="*/ 60 h 62"/>
                <a:gd name="T8" fmla="*/ 6 w 22"/>
                <a:gd name="T9" fmla="*/ 62 h 62"/>
                <a:gd name="T10" fmla="*/ 6 w 22"/>
                <a:gd name="T11" fmla="*/ 58 h 62"/>
                <a:gd name="T12" fmla="*/ 18 w 22"/>
                <a:gd name="T13" fmla="*/ 18 h 62"/>
                <a:gd name="T14" fmla="*/ 22 w 22"/>
                <a:gd name="T15" fmla="*/ 2 h 62"/>
                <a:gd name="T16" fmla="*/ 16 w 22"/>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2"/>
                <a:gd name="T29" fmla="*/ 22 w 2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2">
                  <a:moveTo>
                    <a:pt x="16" y="0"/>
                  </a:moveTo>
                  <a:lnTo>
                    <a:pt x="12" y="18"/>
                  </a:lnTo>
                  <a:lnTo>
                    <a:pt x="0" y="56"/>
                  </a:lnTo>
                  <a:lnTo>
                    <a:pt x="0" y="60"/>
                  </a:lnTo>
                  <a:lnTo>
                    <a:pt x="6" y="62"/>
                  </a:lnTo>
                  <a:lnTo>
                    <a:pt x="6" y="58"/>
                  </a:lnTo>
                  <a:lnTo>
                    <a:pt x="18" y="18"/>
                  </a:lnTo>
                  <a:lnTo>
                    <a:pt x="22" y="2"/>
                  </a:lnTo>
                  <a:lnTo>
                    <a:pt x="1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68" name="Freeform 193">
              <a:extLst>
                <a:ext uri="{FF2B5EF4-FFF2-40B4-BE49-F238E27FC236}">
                  <a16:creationId xmlns:a16="http://schemas.microsoft.com/office/drawing/2014/main" id="{DA24FA02-A736-5A6D-4E75-FE02EB36CFA0}"/>
                </a:ext>
              </a:extLst>
            </p:cNvPr>
            <p:cNvSpPr>
              <a:spLocks/>
            </p:cNvSpPr>
            <p:nvPr/>
          </p:nvSpPr>
          <p:spPr bwMode="auto">
            <a:xfrm>
              <a:off x="710" y="2676"/>
              <a:ext cx="24" cy="59"/>
            </a:xfrm>
            <a:custGeom>
              <a:avLst/>
              <a:gdLst>
                <a:gd name="T0" fmla="*/ 19 w 24"/>
                <a:gd name="T1" fmla="*/ 0 h 59"/>
                <a:gd name="T2" fmla="*/ 15 w 24"/>
                <a:gd name="T3" fmla="*/ 11 h 59"/>
                <a:gd name="T4" fmla="*/ 1 w 24"/>
                <a:gd name="T5" fmla="*/ 51 h 59"/>
                <a:gd name="T6" fmla="*/ 0 w 24"/>
                <a:gd name="T7" fmla="*/ 57 h 59"/>
                <a:gd name="T8" fmla="*/ 5 w 24"/>
                <a:gd name="T9" fmla="*/ 59 h 59"/>
                <a:gd name="T10" fmla="*/ 7 w 24"/>
                <a:gd name="T11" fmla="*/ 53 h 59"/>
                <a:gd name="T12" fmla="*/ 21 w 24"/>
                <a:gd name="T13" fmla="*/ 13 h 59"/>
                <a:gd name="T14" fmla="*/ 24 w 24"/>
                <a:gd name="T15" fmla="*/ 1 h 59"/>
                <a:gd name="T16" fmla="*/ 19 w 24"/>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9"/>
                <a:gd name="T29" fmla="*/ 24 w 2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9">
                  <a:moveTo>
                    <a:pt x="19" y="0"/>
                  </a:moveTo>
                  <a:lnTo>
                    <a:pt x="15" y="11"/>
                  </a:lnTo>
                  <a:lnTo>
                    <a:pt x="1" y="51"/>
                  </a:lnTo>
                  <a:lnTo>
                    <a:pt x="0" y="57"/>
                  </a:lnTo>
                  <a:lnTo>
                    <a:pt x="5" y="59"/>
                  </a:lnTo>
                  <a:lnTo>
                    <a:pt x="7" y="53"/>
                  </a:lnTo>
                  <a:lnTo>
                    <a:pt x="21" y="13"/>
                  </a:lnTo>
                  <a:lnTo>
                    <a:pt x="24" y="1"/>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69" name="Freeform 194">
              <a:extLst>
                <a:ext uri="{FF2B5EF4-FFF2-40B4-BE49-F238E27FC236}">
                  <a16:creationId xmlns:a16="http://schemas.microsoft.com/office/drawing/2014/main" id="{ADBA6E46-881C-A1C3-A1D7-DED534A72CCF}"/>
                </a:ext>
              </a:extLst>
            </p:cNvPr>
            <p:cNvSpPr>
              <a:spLocks/>
            </p:cNvSpPr>
            <p:nvPr/>
          </p:nvSpPr>
          <p:spPr bwMode="auto">
            <a:xfrm>
              <a:off x="734" y="2601"/>
              <a:ext cx="27" cy="59"/>
            </a:xfrm>
            <a:custGeom>
              <a:avLst/>
              <a:gdLst>
                <a:gd name="T0" fmla="*/ 22 w 27"/>
                <a:gd name="T1" fmla="*/ 0 h 59"/>
                <a:gd name="T2" fmla="*/ 4 w 27"/>
                <a:gd name="T3" fmla="*/ 48 h 59"/>
                <a:gd name="T4" fmla="*/ 0 w 27"/>
                <a:gd name="T5" fmla="*/ 57 h 59"/>
                <a:gd name="T6" fmla="*/ 6 w 27"/>
                <a:gd name="T7" fmla="*/ 59 h 59"/>
                <a:gd name="T8" fmla="*/ 10 w 27"/>
                <a:gd name="T9" fmla="*/ 50 h 59"/>
                <a:gd name="T10" fmla="*/ 27 w 27"/>
                <a:gd name="T11" fmla="*/ 2 h 59"/>
                <a:gd name="T12" fmla="*/ 22 w 27"/>
                <a:gd name="T13" fmla="*/ 0 h 59"/>
                <a:gd name="T14" fmla="*/ 0 60000 65536"/>
                <a:gd name="T15" fmla="*/ 0 60000 65536"/>
                <a:gd name="T16" fmla="*/ 0 60000 65536"/>
                <a:gd name="T17" fmla="*/ 0 60000 65536"/>
                <a:gd name="T18" fmla="*/ 0 60000 65536"/>
                <a:gd name="T19" fmla="*/ 0 60000 65536"/>
                <a:gd name="T20" fmla="*/ 0 60000 65536"/>
                <a:gd name="T21" fmla="*/ 0 w 27"/>
                <a:gd name="T22" fmla="*/ 0 h 59"/>
                <a:gd name="T23" fmla="*/ 27 w 27"/>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59">
                  <a:moveTo>
                    <a:pt x="22" y="0"/>
                  </a:moveTo>
                  <a:lnTo>
                    <a:pt x="4" y="48"/>
                  </a:lnTo>
                  <a:lnTo>
                    <a:pt x="0" y="57"/>
                  </a:lnTo>
                  <a:lnTo>
                    <a:pt x="6" y="59"/>
                  </a:lnTo>
                  <a:lnTo>
                    <a:pt x="10" y="50"/>
                  </a:lnTo>
                  <a:lnTo>
                    <a:pt x="27" y="2"/>
                  </a:lnTo>
                  <a:lnTo>
                    <a:pt x="2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0" name="Freeform 195">
              <a:extLst>
                <a:ext uri="{FF2B5EF4-FFF2-40B4-BE49-F238E27FC236}">
                  <a16:creationId xmlns:a16="http://schemas.microsoft.com/office/drawing/2014/main" id="{9377CAA8-0155-00ED-CDB8-E4969C5AFF54}"/>
                </a:ext>
              </a:extLst>
            </p:cNvPr>
            <p:cNvSpPr>
              <a:spLocks/>
            </p:cNvSpPr>
            <p:nvPr/>
          </p:nvSpPr>
          <p:spPr bwMode="auto">
            <a:xfrm>
              <a:off x="763" y="2526"/>
              <a:ext cx="29" cy="59"/>
            </a:xfrm>
            <a:custGeom>
              <a:avLst/>
              <a:gdLst>
                <a:gd name="T0" fmla="*/ 25 w 29"/>
                <a:gd name="T1" fmla="*/ 0 h 59"/>
                <a:gd name="T2" fmla="*/ 4 w 29"/>
                <a:gd name="T3" fmla="*/ 46 h 59"/>
                <a:gd name="T4" fmla="*/ 0 w 29"/>
                <a:gd name="T5" fmla="*/ 57 h 59"/>
                <a:gd name="T6" fmla="*/ 6 w 29"/>
                <a:gd name="T7" fmla="*/ 59 h 59"/>
                <a:gd name="T8" fmla="*/ 10 w 29"/>
                <a:gd name="T9" fmla="*/ 48 h 59"/>
                <a:gd name="T10" fmla="*/ 29 w 29"/>
                <a:gd name="T11" fmla="*/ 4 h 59"/>
                <a:gd name="T12" fmla="*/ 25 w 29"/>
                <a:gd name="T13" fmla="*/ 0 h 59"/>
                <a:gd name="T14" fmla="*/ 0 60000 65536"/>
                <a:gd name="T15" fmla="*/ 0 60000 65536"/>
                <a:gd name="T16" fmla="*/ 0 60000 65536"/>
                <a:gd name="T17" fmla="*/ 0 60000 65536"/>
                <a:gd name="T18" fmla="*/ 0 60000 65536"/>
                <a:gd name="T19" fmla="*/ 0 60000 65536"/>
                <a:gd name="T20" fmla="*/ 0 60000 65536"/>
                <a:gd name="T21" fmla="*/ 0 w 29"/>
                <a:gd name="T22" fmla="*/ 0 h 59"/>
                <a:gd name="T23" fmla="*/ 29 w 29"/>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59">
                  <a:moveTo>
                    <a:pt x="25" y="0"/>
                  </a:moveTo>
                  <a:lnTo>
                    <a:pt x="4" y="46"/>
                  </a:lnTo>
                  <a:lnTo>
                    <a:pt x="0" y="57"/>
                  </a:lnTo>
                  <a:lnTo>
                    <a:pt x="6" y="59"/>
                  </a:lnTo>
                  <a:lnTo>
                    <a:pt x="10" y="48"/>
                  </a:lnTo>
                  <a:lnTo>
                    <a:pt x="29" y="4"/>
                  </a:lnTo>
                  <a:lnTo>
                    <a:pt x="2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1" name="Freeform 196">
              <a:extLst>
                <a:ext uri="{FF2B5EF4-FFF2-40B4-BE49-F238E27FC236}">
                  <a16:creationId xmlns:a16="http://schemas.microsoft.com/office/drawing/2014/main" id="{76C879B8-1839-5017-B3ED-B5276C338EF2}"/>
                </a:ext>
              </a:extLst>
            </p:cNvPr>
            <p:cNvSpPr>
              <a:spLocks/>
            </p:cNvSpPr>
            <p:nvPr/>
          </p:nvSpPr>
          <p:spPr bwMode="auto">
            <a:xfrm>
              <a:off x="794" y="2455"/>
              <a:ext cx="33" cy="57"/>
            </a:xfrm>
            <a:custGeom>
              <a:avLst/>
              <a:gdLst>
                <a:gd name="T0" fmla="*/ 27 w 33"/>
                <a:gd name="T1" fmla="*/ 0 h 57"/>
                <a:gd name="T2" fmla="*/ 6 w 33"/>
                <a:gd name="T3" fmla="*/ 42 h 57"/>
                <a:gd name="T4" fmla="*/ 0 w 33"/>
                <a:gd name="T5" fmla="*/ 55 h 57"/>
                <a:gd name="T6" fmla="*/ 6 w 33"/>
                <a:gd name="T7" fmla="*/ 57 h 57"/>
                <a:gd name="T8" fmla="*/ 12 w 33"/>
                <a:gd name="T9" fmla="*/ 44 h 57"/>
                <a:gd name="T10" fmla="*/ 33 w 33"/>
                <a:gd name="T11" fmla="*/ 2 h 57"/>
                <a:gd name="T12" fmla="*/ 27 w 33"/>
                <a:gd name="T13" fmla="*/ 0 h 57"/>
                <a:gd name="T14" fmla="*/ 0 60000 65536"/>
                <a:gd name="T15" fmla="*/ 0 60000 65536"/>
                <a:gd name="T16" fmla="*/ 0 60000 65536"/>
                <a:gd name="T17" fmla="*/ 0 60000 65536"/>
                <a:gd name="T18" fmla="*/ 0 60000 65536"/>
                <a:gd name="T19" fmla="*/ 0 60000 65536"/>
                <a:gd name="T20" fmla="*/ 0 60000 65536"/>
                <a:gd name="T21" fmla="*/ 0 w 33"/>
                <a:gd name="T22" fmla="*/ 0 h 57"/>
                <a:gd name="T23" fmla="*/ 33 w 33"/>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57">
                  <a:moveTo>
                    <a:pt x="27" y="0"/>
                  </a:moveTo>
                  <a:lnTo>
                    <a:pt x="6" y="42"/>
                  </a:lnTo>
                  <a:lnTo>
                    <a:pt x="0" y="55"/>
                  </a:lnTo>
                  <a:lnTo>
                    <a:pt x="6" y="57"/>
                  </a:lnTo>
                  <a:lnTo>
                    <a:pt x="12" y="44"/>
                  </a:lnTo>
                  <a:lnTo>
                    <a:pt x="33" y="2"/>
                  </a:lnTo>
                  <a:lnTo>
                    <a:pt x="2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2" name="Freeform 197">
              <a:extLst>
                <a:ext uri="{FF2B5EF4-FFF2-40B4-BE49-F238E27FC236}">
                  <a16:creationId xmlns:a16="http://schemas.microsoft.com/office/drawing/2014/main" id="{CCAB9292-3E8F-8599-0208-397877649D5D}"/>
                </a:ext>
              </a:extLst>
            </p:cNvPr>
            <p:cNvSpPr>
              <a:spLocks/>
            </p:cNvSpPr>
            <p:nvPr/>
          </p:nvSpPr>
          <p:spPr bwMode="auto">
            <a:xfrm>
              <a:off x="829" y="2384"/>
              <a:ext cx="34" cy="56"/>
            </a:xfrm>
            <a:custGeom>
              <a:avLst/>
              <a:gdLst>
                <a:gd name="T0" fmla="*/ 28 w 34"/>
                <a:gd name="T1" fmla="*/ 0 h 56"/>
                <a:gd name="T2" fmla="*/ 7 w 34"/>
                <a:gd name="T3" fmla="*/ 40 h 56"/>
                <a:gd name="T4" fmla="*/ 0 w 34"/>
                <a:gd name="T5" fmla="*/ 54 h 56"/>
                <a:gd name="T6" fmla="*/ 5 w 34"/>
                <a:gd name="T7" fmla="*/ 56 h 56"/>
                <a:gd name="T8" fmla="*/ 13 w 34"/>
                <a:gd name="T9" fmla="*/ 42 h 56"/>
                <a:gd name="T10" fmla="*/ 34 w 34"/>
                <a:gd name="T11" fmla="*/ 2 h 56"/>
                <a:gd name="T12" fmla="*/ 28 w 34"/>
                <a:gd name="T13" fmla="*/ 0 h 56"/>
                <a:gd name="T14" fmla="*/ 0 60000 65536"/>
                <a:gd name="T15" fmla="*/ 0 60000 65536"/>
                <a:gd name="T16" fmla="*/ 0 60000 65536"/>
                <a:gd name="T17" fmla="*/ 0 60000 65536"/>
                <a:gd name="T18" fmla="*/ 0 60000 65536"/>
                <a:gd name="T19" fmla="*/ 0 60000 65536"/>
                <a:gd name="T20" fmla="*/ 0 60000 65536"/>
                <a:gd name="T21" fmla="*/ 0 w 34"/>
                <a:gd name="T22" fmla="*/ 0 h 56"/>
                <a:gd name="T23" fmla="*/ 34 w 34"/>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56">
                  <a:moveTo>
                    <a:pt x="28" y="0"/>
                  </a:moveTo>
                  <a:lnTo>
                    <a:pt x="7" y="40"/>
                  </a:lnTo>
                  <a:lnTo>
                    <a:pt x="0" y="54"/>
                  </a:lnTo>
                  <a:lnTo>
                    <a:pt x="5" y="56"/>
                  </a:lnTo>
                  <a:lnTo>
                    <a:pt x="13" y="42"/>
                  </a:lnTo>
                  <a:lnTo>
                    <a:pt x="34" y="2"/>
                  </a:lnTo>
                  <a:lnTo>
                    <a:pt x="2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3" name="Freeform 198">
              <a:extLst>
                <a:ext uri="{FF2B5EF4-FFF2-40B4-BE49-F238E27FC236}">
                  <a16:creationId xmlns:a16="http://schemas.microsoft.com/office/drawing/2014/main" id="{CFBC0D7B-3014-F92F-B605-A68C7EB2F601}"/>
                </a:ext>
              </a:extLst>
            </p:cNvPr>
            <p:cNvSpPr>
              <a:spLocks/>
            </p:cNvSpPr>
            <p:nvPr/>
          </p:nvSpPr>
          <p:spPr bwMode="auto">
            <a:xfrm>
              <a:off x="867" y="2315"/>
              <a:ext cx="36" cy="55"/>
            </a:xfrm>
            <a:custGeom>
              <a:avLst/>
              <a:gdLst>
                <a:gd name="T0" fmla="*/ 31 w 36"/>
                <a:gd name="T1" fmla="*/ 0 h 55"/>
                <a:gd name="T2" fmla="*/ 6 w 36"/>
                <a:gd name="T3" fmla="*/ 40 h 55"/>
                <a:gd name="T4" fmla="*/ 0 w 36"/>
                <a:gd name="T5" fmla="*/ 52 h 55"/>
                <a:gd name="T6" fmla="*/ 6 w 36"/>
                <a:gd name="T7" fmla="*/ 55 h 55"/>
                <a:gd name="T8" fmla="*/ 12 w 36"/>
                <a:gd name="T9" fmla="*/ 42 h 55"/>
                <a:gd name="T10" fmla="*/ 36 w 36"/>
                <a:gd name="T11" fmla="*/ 2 h 55"/>
                <a:gd name="T12" fmla="*/ 31 w 36"/>
                <a:gd name="T13" fmla="*/ 0 h 55"/>
                <a:gd name="T14" fmla="*/ 0 60000 65536"/>
                <a:gd name="T15" fmla="*/ 0 60000 65536"/>
                <a:gd name="T16" fmla="*/ 0 60000 65536"/>
                <a:gd name="T17" fmla="*/ 0 60000 65536"/>
                <a:gd name="T18" fmla="*/ 0 60000 65536"/>
                <a:gd name="T19" fmla="*/ 0 60000 65536"/>
                <a:gd name="T20" fmla="*/ 0 60000 65536"/>
                <a:gd name="T21" fmla="*/ 0 w 36"/>
                <a:gd name="T22" fmla="*/ 0 h 55"/>
                <a:gd name="T23" fmla="*/ 36 w 36"/>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5">
                  <a:moveTo>
                    <a:pt x="31" y="0"/>
                  </a:moveTo>
                  <a:lnTo>
                    <a:pt x="6" y="40"/>
                  </a:lnTo>
                  <a:lnTo>
                    <a:pt x="0" y="52"/>
                  </a:lnTo>
                  <a:lnTo>
                    <a:pt x="6" y="55"/>
                  </a:lnTo>
                  <a:lnTo>
                    <a:pt x="12" y="42"/>
                  </a:lnTo>
                  <a:lnTo>
                    <a:pt x="36" y="2"/>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4" name="Freeform 199">
              <a:extLst>
                <a:ext uri="{FF2B5EF4-FFF2-40B4-BE49-F238E27FC236}">
                  <a16:creationId xmlns:a16="http://schemas.microsoft.com/office/drawing/2014/main" id="{3D6DFE5D-262B-601C-F46C-7D4E35A3EB41}"/>
                </a:ext>
              </a:extLst>
            </p:cNvPr>
            <p:cNvSpPr>
              <a:spLocks/>
            </p:cNvSpPr>
            <p:nvPr/>
          </p:nvSpPr>
          <p:spPr bwMode="auto">
            <a:xfrm>
              <a:off x="907" y="2248"/>
              <a:ext cx="39" cy="53"/>
            </a:xfrm>
            <a:custGeom>
              <a:avLst/>
              <a:gdLst>
                <a:gd name="T0" fmla="*/ 33 w 39"/>
                <a:gd name="T1" fmla="*/ 0 h 53"/>
                <a:gd name="T2" fmla="*/ 6 w 39"/>
                <a:gd name="T3" fmla="*/ 40 h 53"/>
                <a:gd name="T4" fmla="*/ 0 w 39"/>
                <a:gd name="T5" fmla="*/ 51 h 53"/>
                <a:gd name="T6" fmla="*/ 6 w 39"/>
                <a:gd name="T7" fmla="*/ 53 h 53"/>
                <a:gd name="T8" fmla="*/ 12 w 39"/>
                <a:gd name="T9" fmla="*/ 44 h 53"/>
                <a:gd name="T10" fmla="*/ 39 w 39"/>
                <a:gd name="T11" fmla="*/ 2 h 53"/>
                <a:gd name="T12" fmla="*/ 33 w 39"/>
                <a:gd name="T13" fmla="*/ 0 h 53"/>
                <a:gd name="T14" fmla="*/ 0 60000 65536"/>
                <a:gd name="T15" fmla="*/ 0 60000 65536"/>
                <a:gd name="T16" fmla="*/ 0 60000 65536"/>
                <a:gd name="T17" fmla="*/ 0 60000 65536"/>
                <a:gd name="T18" fmla="*/ 0 60000 65536"/>
                <a:gd name="T19" fmla="*/ 0 60000 65536"/>
                <a:gd name="T20" fmla="*/ 0 60000 65536"/>
                <a:gd name="T21" fmla="*/ 0 w 39"/>
                <a:gd name="T22" fmla="*/ 0 h 53"/>
                <a:gd name="T23" fmla="*/ 39 w 39"/>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53">
                  <a:moveTo>
                    <a:pt x="33" y="0"/>
                  </a:moveTo>
                  <a:lnTo>
                    <a:pt x="6" y="40"/>
                  </a:lnTo>
                  <a:lnTo>
                    <a:pt x="0" y="51"/>
                  </a:lnTo>
                  <a:lnTo>
                    <a:pt x="6" y="53"/>
                  </a:lnTo>
                  <a:lnTo>
                    <a:pt x="12" y="44"/>
                  </a:lnTo>
                  <a:lnTo>
                    <a:pt x="39" y="2"/>
                  </a:lnTo>
                  <a:lnTo>
                    <a:pt x="3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5" name="Freeform 200">
              <a:extLst>
                <a:ext uri="{FF2B5EF4-FFF2-40B4-BE49-F238E27FC236}">
                  <a16:creationId xmlns:a16="http://schemas.microsoft.com/office/drawing/2014/main" id="{5E2A5FEB-5085-3D94-7B15-42EB2CD4F2C0}"/>
                </a:ext>
              </a:extLst>
            </p:cNvPr>
            <p:cNvSpPr>
              <a:spLocks/>
            </p:cNvSpPr>
            <p:nvPr/>
          </p:nvSpPr>
          <p:spPr bwMode="auto">
            <a:xfrm>
              <a:off x="950" y="2182"/>
              <a:ext cx="42" cy="52"/>
            </a:xfrm>
            <a:custGeom>
              <a:avLst/>
              <a:gdLst>
                <a:gd name="T0" fmla="*/ 36 w 42"/>
                <a:gd name="T1" fmla="*/ 0 h 52"/>
                <a:gd name="T2" fmla="*/ 3 w 42"/>
                <a:gd name="T3" fmla="*/ 45 h 52"/>
                <a:gd name="T4" fmla="*/ 0 w 42"/>
                <a:gd name="T5" fmla="*/ 50 h 52"/>
                <a:gd name="T6" fmla="*/ 5 w 42"/>
                <a:gd name="T7" fmla="*/ 52 h 52"/>
                <a:gd name="T8" fmla="*/ 9 w 42"/>
                <a:gd name="T9" fmla="*/ 48 h 52"/>
                <a:gd name="T10" fmla="*/ 42 w 42"/>
                <a:gd name="T11" fmla="*/ 4 h 52"/>
                <a:gd name="T12" fmla="*/ 36 w 42"/>
                <a:gd name="T13" fmla="*/ 0 h 52"/>
                <a:gd name="T14" fmla="*/ 0 60000 65536"/>
                <a:gd name="T15" fmla="*/ 0 60000 65536"/>
                <a:gd name="T16" fmla="*/ 0 60000 65536"/>
                <a:gd name="T17" fmla="*/ 0 60000 65536"/>
                <a:gd name="T18" fmla="*/ 0 60000 65536"/>
                <a:gd name="T19" fmla="*/ 0 60000 65536"/>
                <a:gd name="T20" fmla="*/ 0 60000 65536"/>
                <a:gd name="T21" fmla="*/ 0 w 42"/>
                <a:gd name="T22" fmla="*/ 0 h 52"/>
                <a:gd name="T23" fmla="*/ 42 w 42"/>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2">
                  <a:moveTo>
                    <a:pt x="36" y="0"/>
                  </a:moveTo>
                  <a:lnTo>
                    <a:pt x="3" y="45"/>
                  </a:lnTo>
                  <a:lnTo>
                    <a:pt x="0" y="50"/>
                  </a:lnTo>
                  <a:lnTo>
                    <a:pt x="5" y="52"/>
                  </a:lnTo>
                  <a:lnTo>
                    <a:pt x="9" y="48"/>
                  </a:lnTo>
                  <a:lnTo>
                    <a:pt x="42" y="4"/>
                  </a:lnTo>
                  <a:lnTo>
                    <a:pt x="3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6" name="Freeform 201">
              <a:extLst>
                <a:ext uri="{FF2B5EF4-FFF2-40B4-BE49-F238E27FC236}">
                  <a16:creationId xmlns:a16="http://schemas.microsoft.com/office/drawing/2014/main" id="{30136B21-5CD9-4DDC-79DB-86CB1B94D2AC}"/>
                </a:ext>
              </a:extLst>
            </p:cNvPr>
            <p:cNvSpPr>
              <a:spLocks/>
            </p:cNvSpPr>
            <p:nvPr/>
          </p:nvSpPr>
          <p:spPr bwMode="auto">
            <a:xfrm>
              <a:off x="998" y="2119"/>
              <a:ext cx="42" cy="52"/>
            </a:xfrm>
            <a:custGeom>
              <a:avLst/>
              <a:gdLst>
                <a:gd name="T0" fmla="*/ 38 w 42"/>
                <a:gd name="T1" fmla="*/ 0 h 52"/>
                <a:gd name="T2" fmla="*/ 42 w 42"/>
                <a:gd name="T3" fmla="*/ 4 h 52"/>
                <a:gd name="T4" fmla="*/ 3 w 42"/>
                <a:gd name="T5" fmla="*/ 52 h 52"/>
                <a:gd name="T6" fmla="*/ 0 w 42"/>
                <a:gd name="T7" fmla="*/ 48 h 52"/>
                <a:gd name="T8" fmla="*/ 38 w 42"/>
                <a:gd name="T9" fmla="*/ 0 h 52"/>
                <a:gd name="T10" fmla="*/ 0 60000 65536"/>
                <a:gd name="T11" fmla="*/ 0 60000 65536"/>
                <a:gd name="T12" fmla="*/ 0 60000 65536"/>
                <a:gd name="T13" fmla="*/ 0 60000 65536"/>
                <a:gd name="T14" fmla="*/ 0 60000 65536"/>
                <a:gd name="T15" fmla="*/ 0 w 42"/>
                <a:gd name="T16" fmla="*/ 0 h 52"/>
                <a:gd name="T17" fmla="*/ 42 w 42"/>
                <a:gd name="T18" fmla="*/ 52 h 52"/>
              </a:gdLst>
              <a:ahLst/>
              <a:cxnLst>
                <a:cxn ang="T10">
                  <a:pos x="T0" y="T1"/>
                </a:cxn>
                <a:cxn ang="T11">
                  <a:pos x="T2" y="T3"/>
                </a:cxn>
                <a:cxn ang="T12">
                  <a:pos x="T4" y="T5"/>
                </a:cxn>
                <a:cxn ang="T13">
                  <a:pos x="T6" y="T7"/>
                </a:cxn>
                <a:cxn ang="T14">
                  <a:pos x="T8" y="T9"/>
                </a:cxn>
              </a:cxnLst>
              <a:rect l="T15" t="T16" r="T17" b="T18"/>
              <a:pathLst>
                <a:path w="42" h="52">
                  <a:moveTo>
                    <a:pt x="38" y="0"/>
                  </a:moveTo>
                  <a:lnTo>
                    <a:pt x="42" y="4"/>
                  </a:lnTo>
                  <a:lnTo>
                    <a:pt x="3" y="52"/>
                  </a:lnTo>
                  <a:lnTo>
                    <a:pt x="0" y="48"/>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7" name="Freeform 202">
              <a:extLst>
                <a:ext uri="{FF2B5EF4-FFF2-40B4-BE49-F238E27FC236}">
                  <a16:creationId xmlns:a16="http://schemas.microsoft.com/office/drawing/2014/main" id="{17A88C14-E0A0-596F-BE43-726E4E60596B}"/>
                </a:ext>
              </a:extLst>
            </p:cNvPr>
            <p:cNvSpPr>
              <a:spLocks/>
            </p:cNvSpPr>
            <p:nvPr/>
          </p:nvSpPr>
          <p:spPr bwMode="auto">
            <a:xfrm>
              <a:off x="1047" y="2062"/>
              <a:ext cx="47" cy="47"/>
            </a:xfrm>
            <a:custGeom>
              <a:avLst/>
              <a:gdLst>
                <a:gd name="T0" fmla="*/ 43 w 47"/>
                <a:gd name="T1" fmla="*/ 0 h 47"/>
                <a:gd name="T2" fmla="*/ 33 w 47"/>
                <a:gd name="T3" fmla="*/ 9 h 47"/>
                <a:gd name="T4" fmla="*/ 12 w 47"/>
                <a:gd name="T5" fmla="*/ 32 h 47"/>
                <a:gd name="T6" fmla="*/ 0 w 47"/>
                <a:gd name="T7" fmla="*/ 44 h 47"/>
                <a:gd name="T8" fmla="*/ 6 w 47"/>
                <a:gd name="T9" fmla="*/ 47 h 47"/>
                <a:gd name="T10" fmla="*/ 16 w 47"/>
                <a:gd name="T11" fmla="*/ 36 h 47"/>
                <a:gd name="T12" fmla="*/ 37 w 47"/>
                <a:gd name="T13" fmla="*/ 13 h 47"/>
                <a:gd name="T14" fmla="*/ 47 w 47"/>
                <a:gd name="T15" fmla="*/ 3 h 47"/>
                <a:gd name="T16" fmla="*/ 43 w 47"/>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7"/>
                <a:gd name="T29" fmla="*/ 47 w 4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7">
                  <a:moveTo>
                    <a:pt x="43" y="0"/>
                  </a:moveTo>
                  <a:lnTo>
                    <a:pt x="33" y="9"/>
                  </a:lnTo>
                  <a:lnTo>
                    <a:pt x="12" y="32"/>
                  </a:lnTo>
                  <a:lnTo>
                    <a:pt x="0" y="44"/>
                  </a:lnTo>
                  <a:lnTo>
                    <a:pt x="6" y="47"/>
                  </a:lnTo>
                  <a:lnTo>
                    <a:pt x="16" y="36"/>
                  </a:lnTo>
                  <a:lnTo>
                    <a:pt x="37" y="13"/>
                  </a:lnTo>
                  <a:lnTo>
                    <a:pt x="47" y="3"/>
                  </a:lnTo>
                  <a:lnTo>
                    <a:pt x="4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8" name="Freeform 203">
              <a:extLst>
                <a:ext uri="{FF2B5EF4-FFF2-40B4-BE49-F238E27FC236}">
                  <a16:creationId xmlns:a16="http://schemas.microsoft.com/office/drawing/2014/main" id="{8F14F8D5-FDC3-AD69-66A0-E7E3DB08397A}"/>
                </a:ext>
              </a:extLst>
            </p:cNvPr>
            <p:cNvSpPr>
              <a:spLocks/>
            </p:cNvSpPr>
            <p:nvPr/>
          </p:nvSpPr>
          <p:spPr bwMode="auto">
            <a:xfrm>
              <a:off x="1103" y="2008"/>
              <a:ext cx="50" cy="44"/>
            </a:xfrm>
            <a:custGeom>
              <a:avLst/>
              <a:gdLst>
                <a:gd name="T0" fmla="*/ 46 w 50"/>
                <a:gd name="T1" fmla="*/ 0 h 44"/>
                <a:gd name="T2" fmla="*/ 39 w 50"/>
                <a:gd name="T3" fmla="*/ 6 h 44"/>
                <a:gd name="T4" fmla="*/ 17 w 50"/>
                <a:gd name="T5" fmla="*/ 23 h 44"/>
                <a:gd name="T6" fmla="*/ 0 w 50"/>
                <a:gd name="T7" fmla="*/ 40 h 44"/>
                <a:gd name="T8" fmla="*/ 4 w 50"/>
                <a:gd name="T9" fmla="*/ 44 h 44"/>
                <a:gd name="T10" fmla="*/ 23 w 50"/>
                <a:gd name="T11" fmla="*/ 29 h 44"/>
                <a:gd name="T12" fmla="*/ 42 w 50"/>
                <a:gd name="T13" fmla="*/ 11 h 44"/>
                <a:gd name="T14" fmla="*/ 50 w 50"/>
                <a:gd name="T15" fmla="*/ 4 h 44"/>
                <a:gd name="T16" fmla="*/ 46 w 50"/>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4"/>
                <a:gd name="T29" fmla="*/ 50 w 5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4">
                  <a:moveTo>
                    <a:pt x="46" y="0"/>
                  </a:moveTo>
                  <a:lnTo>
                    <a:pt x="39" y="6"/>
                  </a:lnTo>
                  <a:lnTo>
                    <a:pt x="17" y="23"/>
                  </a:lnTo>
                  <a:lnTo>
                    <a:pt x="0" y="40"/>
                  </a:lnTo>
                  <a:lnTo>
                    <a:pt x="4" y="44"/>
                  </a:lnTo>
                  <a:lnTo>
                    <a:pt x="23" y="29"/>
                  </a:lnTo>
                  <a:lnTo>
                    <a:pt x="42" y="11"/>
                  </a:lnTo>
                  <a:lnTo>
                    <a:pt x="50" y="4"/>
                  </a:lnTo>
                  <a:lnTo>
                    <a:pt x="4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79" name="Freeform 204">
              <a:extLst>
                <a:ext uri="{FF2B5EF4-FFF2-40B4-BE49-F238E27FC236}">
                  <a16:creationId xmlns:a16="http://schemas.microsoft.com/office/drawing/2014/main" id="{5842750A-5523-2CE4-C16B-D2F262DB47E6}"/>
                </a:ext>
              </a:extLst>
            </p:cNvPr>
            <p:cNvSpPr>
              <a:spLocks/>
            </p:cNvSpPr>
            <p:nvPr/>
          </p:nvSpPr>
          <p:spPr bwMode="auto">
            <a:xfrm>
              <a:off x="1165" y="1971"/>
              <a:ext cx="40" cy="31"/>
            </a:xfrm>
            <a:custGeom>
              <a:avLst/>
              <a:gdLst>
                <a:gd name="T0" fmla="*/ 38 w 40"/>
                <a:gd name="T1" fmla="*/ 0 h 31"/>
                <a:gd name="T2" fmla="*/ 17 w 40"/>
                <a:gd name="T3" fmla="*/ 12 h 31"/>
                <a:gd name="T4" fmla="*/ 0 w 40"/>
                <a:gd name="T5" fmla="*/ 25 h 31"/>
                <a:gd name="T6" fmla="*/ 3 w 40"/>
                <a:gd name="T7" fmla="*/ 31 h 31"/>
                <a:gd name="T8" fmla="*/ 21 w 40"/>
                <a:gd name="T9" fmla="*/ 18 h 31"/>
                <a:gd name="T10" fmla="*/ 40 w 40"/>
                <a:gd name="T11" fmla="*/ 6 h 31"/>
                <a:gd name="T12" fmla="*/ 38 w 40"/>
                <a:gd name="T13" fmla="*/ 0 h 31"/>
                <a:gd name="T14" fmla="*/ 0 60000 65536"/>
                <a:gd name="T15" fmla="*/ 0 60000 65536"/>
                <a:gd name="T16" fmla="*/ 0 60000 65536"/>
                <a:gd name="T17" fmla="*/ 0 60000 65536"/>
                <a:gd name="T18" fmla="*/ 0 60000 65536"/>
                <a:gd name="T19" fmla="*/ 0 60000 65536"/>
                <a:gd name="T20" fmla="*/ 0 60000 65536"/>
                <a:gd name="T21" fmla="*/ 0 w 40"/>
                <a:gd name="T22" fmla="*/ 0 h 31"/>
                <a:gd name="T23" fmla="*/ 40 w 4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1">
                  <a:moveTo>
                    <a:pt x="38" y="0"/>
                  </a:moveTo>
                  <a:lnTo>
                    <a:pt x="17" y="12"/>
                  </a:lnTo>
                  <a:lnTo>
                    <a:pt x="0" y="25"/>
                  </a:lnTo>
                  <a:lnTo>
                    <a:pt x="3" y="31"/>
                  </a:lnTo>
                  <a:lnTo>
                    <a:pt x="21" y="18"/>
                  </a:lnTo>
                  <a:lnTo>
                    <a:pt x="40" y="6"/>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80" name="Freeform 205">
              <a:extLst>
                <a:ext uri="{FF2B5EF4-FFF2-40B4-BE49-F238E27FC236}">
                  <a16:creationId xmlns:a16="http://schemas.microsoft.com/office/drawing/2014/main" id="{C6F5297C-986D-1886-638C-7A60934574AB}"/>
                </a:ext>
              </a:extLst>
            </p:cNvPr>
            <p:cNvSpPr>
              <a:spLocks/>
            </p:cNvSpPr>
            <p:nvPr/>
          </p:nvSpPr>
          <p:spPr bwMode="auto">
            <a:xfrm>
              <a:off x="1247" y="2336"/>
              <a:ext cx="259" cy="165"/>
            </a:xfrm>
            <a:custGeom>
              <a:avLst/>
              <a:gdLst>
                <a:gd name="T0" fmla="*/ 0 w 259"/>
                <a:gd name="T1" fmla="*/ 0 h 165"/>
                <a:gd name="T2" fmla="*/ 21 w 259"/>
                <a:gd name="T3" fmla="*/ 4 h 165"/>
                <a:gd name="T4" fmla="*/ 42 w 259"/>
                <a:gd name="T5" fmla="*/ 9 h 165"/>
                <a:gd name="T6" fmla="*/ 64 w 259"/>
                <a:gd name="T7" fmla="*/ 15 h 165"/>
                <a:gd name="T8" fmla="*/ 83 w 259"/>
                <a:gd name="T9" fmla="*/ 23 h 165"/>
                <a:gd name="T10" fmla="*/ 102 w 259"/>
                <a:gd name="T11" fmla="*/ 33 h 165"/>
                <a:gd name="T12" fmla="*/ 121 w 259"/>
                <a:gd name="T13" fmla="*/ 40 h 165"/>
                <a:gd name="T14" fmla="*/ 140 w 259"/>
                <a:gd name="T15" fmla="*/ 52 h 165"/>
                <a:gd name="T16" fmla="*/ 158 w 259"/>
                <a:gd name="T17" fmla="*/ 61 h 165"/>
                <a:gd name="T18" fmla="*/ 175 w 259"/>
                <a:gd name="T19" fmla="*/ 73 h 165"/>
                <a:gd name="T20" fmla="*/ 190 w 259"/>
                <a:gd name="T21" fmla="*/ 86 h 165"/>
                <a:gd name="T22" fmla="*/ 206 w 259"/>
                <a:gd name="T23" fmla="*/ 98 h 165"/>
                <a:gd name="T24" fmla="*/ 219 w 259"/>
                <a:gd name="T25" fmla="*/ 111 h 165"/>
                <a:gd name="T26" fmla="*/ 231 w 259"/>
                <a:gd name="T27" fmla="*/ 125 h 165"/>
                <a:gd name="T28" fmla="*/ 242 w 259"/>
                <a:gd name="T29" fmla="*/ 138 h 165"/>
                <a:gd name="T30" fmla="*/ 252 w 259"/>
                <a:gd name="T31" fmla="*/ 151 h 165"/>
                <a:gd name="T32" fmla="*/ 259 w 259"/>
                <a:gd name="T33" fmla="*/ 165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65"/>
                <a:gd name="T53" fmla="*/ 259 w 259"/>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65">
                  <a:moveTo>
                    <a:pt x="0" y="0"/>
                  </a:moveTo>
                  <a:lnTo>
                    <a:pt x="21" y="4"/>
                  </a:lnTo>
                  <a:lnTo>
                    <a:pt x="42" y="9"/>
                  </a:lnTo>
                  <a:lnTo>
                    <a:pt x="64" y="15"/>
                  </a:lnTo>
                  <a:lnTo>
                    <a:pt x="83" y="23"/>
                  </a:lnTo>
                  <a:lnTo>
                    <a:pt x="102" y="33"/>
                  </a:lnTo>
                  <a:lnTo>
                    <a:pt x="121" y="40"/>
                  </a:lnTo>
                  <a:lnTo>
                    <a:pt x="140" y="52"/>
                  </a:lnTo>
                  <a:lnTo>
                    <a:pt x="158" y="61"/>
                  </a:lnTo>
                  <a:lnTo>
                    <a:pt x="175" y="73"/>
                  </a:lnTo>
                  <a:lnTo>
                    <a:pt x="190" y="86"/>
                  </a:lnTo>
                  <a:lnTo>
                    <a:pt x="206" y="98"/>
                  </a:lnTo>
                  <a:lnTo>
                    <a:pt x="219" y="111"/>
                  </a:lnTo>
                  <a:lnTo>
                    <a:pt x="231" y="125"/>
                  </a:lnTo>
                  <a:lnTo>
                    <a:pt x="242" y="138"/>
                  </a:lnTo>
                  <a:lnTo>
                    <a:pt x="252" y="151"/>
                  </a:lnTo>
                  <a:lnTo>
                    <a:pt x="259" y="165"/>
                  </a:lnTo>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81" name="Freeform 206">
              <a:extLst>
                <a:ext uri="{FF2B5EF4-FFF2-40B4-BE49-F238E27FC236}">
                  <a16:creationId xmlns:a16="http://schemas.microsoft.com/office/drawing/2014/main" id="{D3ADCD8F-DE9D-37F5-8FF5-FFBB128EBAB5}"/>
                </a:ext>
              </a:extLst>
            </p:cNvPr>
            <p:cNvSpPr>
              <a:spLocks/>
            </p:cNvSpPr>
            <p:nvPr/>
          </p:nvSpPr>
          <p:spPr bwMode="auto">
            <a:xfrm>
              <a:off x="1241" y="2603"/>
              <a:ext cx="175" cy="74"/>
            </a:xfrm>
            <a:custGeom>
              <a:avLst/>
              <a:gdLst>
                <a:gd name="T0" fmla="*/ 0 w 175"/>
                <a:gd name="T1" fmla="*/ 0 h 74"/>
                <a:gd name="T2" fmla="*/ 35 w 175"/>
                <a:gd name="T3" fmla="*/ 5 h 74"/>
                <a:gd name="T4" fmla="*/ 62 w 175"/>
                <a:gd name="T5" fmla="*/ 11 h 74"/>
                <a:gd name="T6" fmla="*/ 85 w 175"/>
                <a:gd name="T7" fmla="*/ 17 h 74"/>
                <a:gd name="T8" fmla="*/ 102 w 175"/>
                <a:gd name="T9" fmla="*/ 23 h 74"/>
                <a:gd name="T10" fmla="*/ 120 w 175"/>
                <a:gd name="T11" fmla="*/ 30 h 74"/>
                <a:gd name="T12" fmla="*/ 137 w 175"/>
                <a:gd name="T13" fmla="*/ 42 h 74"/>
                <a:gd name="T14" fmla="*/ 154 w 175"/>
                <a:gd name="T15" fmla="*/ 55 h 74"/>
                <a:gd name="T16" fmla="*/ 175 w 175"/>
                <a:gd name="T17" fmla="*/ 74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74"/>
                <a:gd name="T29" fmla="*/ 175 w 175"/>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74">
                  <a:moveTo>
                    <a:pt x="0" y="0"/>
                  </a:moveTo>
                  <a:lnTo>
                    <a:pt x="35" y="5"/>
                  </a:lnTo>
                  <a:lnTo>
                    <a:pt x="62" y="11"/>
                  </a:lnTo>
                  <a:lnTo>
                    <a:pt x="85" y="17"/>
                  </a:lnTo>
                  <a:lnTo>
                    <a:pt x="102" y="23"/>
                  </a:lnTo>
                  <a:lnTo>
                    <a:pt x="120" y="30"/>
                  </a:lnTo>
                  <a:lnTo>
                    <a:pt x="137" y="42"/>
                  </a:lnTo>
                  <a:lnTo>
                    <a:pt x="154" y="55"/>
                  </a:lnTo>
                  <a:lnTo>
                    <a:pt x="175" y="74"/>
                  </a:lnTo>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782" name="Rectangle 207">
              <a:extLst>
                <a:ext uri="{FF2B5EF4-FFF2-40B4-BE49-F238E27FC236}">
                  <a16:creationId xmlns:a16="http://schemas.microsoft.com/office/drawing/2014/main" id="{2DADF06D-0453-A04F-201B-9F307E1EAEF0}"/>
                </a:ext>
              </a:extLst>
            </p:cNvPr>
            <p:cNvSpPr>
              <a:spLocks noChangeArrowheads="1"/>
            </p:cNvSpPr>
            <p:nvPr/>
          </p:nvSpPr>
          <p:spPr bwMode="auto">
            <a:xfrm>
              <a:off x="821" y="2061"/>
              <a:ext cx="104"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3783" name="Rectangle 208">
              <a:extLst>
                <a:ext uri="{FF2B5EF4-FFF2-40B4-BE49-F238E27FC236}">
                  <a16:creationId xmlns:a16="http://schemas.microsoft.com/office/drawing/2014/main" id="{9E9C9571-15E7-AC0A-F106-0C17C060FAC1}"/>
                </a:ext>
              </a:extLst>
            </p:cNvPr>
            <p:cNvSpPr>
              <a:spLocks noChangeArrowheads="1"/>
            </p:cNvSpPr>
            <p:nvPr/>
          </p:nvSpPr>
          <p:spPr bwMode="auto">
            <a:xfrm>
              <a:off x="925" y="2154"/>
              <a:ext cx="3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1</a:t>
              </a:r>
              <a:endParaRPr lang="en-US" altLang="en-US"/>
            </a:p>
          </p:txBody>
        </p:sp>
        <p:sp>
          <p:nvSpPr>
            <p:cNvPr id="23784" name="Rectangle 209">
              <a:extLst>
                <a:ext uri="{FF2B5EF4-FFF2-40B4-BE49-F238E27FC236}">
                  <a16:creationId xmlns:a16="http://schemas.microsoft.com/office/drawing/2014/main" id="{D85F92A1-4102-0071-D2BB-A23C5BFC7915}"/>
                </a:ext>
              </a:extLst>
            </p:cNvPr>
            <p:cNvSpPr>
              <a:spLocks noChangeArrowheads="1"/>
            </p:cNvSpPr>
            <p:nvPr/>
          </p:nvSpPr>
          <p:spPr bwMode="auto">
            <a:xfrm>
              <a:off x="416" y="2220"/>
              <a:ext cx="89"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3785" name="Rectangle 210">
              <a:extLst>
                <a:ext uri="{FF2B5EF4-FFF2-40B4-BE49-F238E27FC236}">
                  <a16:creationId xmlns:a16="http://schemas.microsoft.com/office/drawing/2014/main" id="{077FE9F1-2C90-B3DD-66D8-DA396E12515F}"/>
                </a:ext>
              </a:extLst>
            </p:cNvPr>
            <p:cNvSpPr>
              <a:spLocks noChangeArrowheads="1"/>
            </p:cNvSpPr>
            <p:nvPr/>
          </p:nvSpPr>
          <p:spPr bwMode="auto">
            <a:xfrm>
              <a:off x="521" y="2313"/>
              <a:ext cx="31"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2</a:t>
              </a:r>
              <a:endParaRPr lang="en-US" altLang="en-US"/>
            </a:p>
          </p:txBody>
        </p:sp>
        <p:sp>
          <p:nvSpPr>
            <p:cNvPr id="23786" name="Freeform 211">
              <a:extLst>
                <a:ext uri="{FF2B5EF4-FFF2-40B4-BE49-F238E27FC236}">
                  <a16:creationId xmlns:a16="http://schemas.microsoft.com/office/drawing/2014/main" id="{392C9223-A0D6-68A1-D6EA-B4F7294CA0E3}"/>
                </a:ext>
              </a:extLst>
            </p:cNvPr>
            <p:cNvSpPr>
              <a:spLocks/>
            </p:cNvSpPr>
            <p:nvPr/>
          </p:nvSpPr>
          <p:spPr bwMode="auto">
            <a:xfrm>
              <a:off x="1001" y="1971"/>
              <a:ext cx="25" cy="48"/>
            </a:xfrm>
            <a:custGeom>
              <a:avLst/>
              <a:gdLst>
                <a:gd name="T0" fmla="*/ 14 w 25"/>
                <a:gd name="T1" fmla="*/ 0 h 48"/>
                <a:gd name="T2" fmla="*/ 25 w 25"/>
                <a:gd name="T3" fmla="*/ 46 h 48"/>
                <a:gd name="T4" fmla="*/ 25 w 25"/>
                <a:gd name="T5" fmla="*/ 46 h 48"/>
                <a:gd name="T6" fmla="*/ 25 w 25"/>
                <a:gd name="T7" fmla="*/ 46 h 48"/>
                <a:gd name="T8" fmla="*/ 23 w 25"/>
                <a:gd name="T9" fmla="*/ 46 h 48"/>
                <a:gd name="T10" fmla="*/ 23 w 25"/>
                <a:gd name="T11" fmla="*/ 46 h 48"/>
                <a:gd name="T12" fmla="*/ 22 w 25"/>
                <a:gd name="T13" fmla="*/ 44 h 48"/>
                <a:gd name="T14" fmla="*/ 22 w 25"/>
                <a:gd name="T15" fmla="*/ 44 h 48"/>
                <a:gd name="T16" fmla="*/ 22 w 25"/>
                <a:gd name="T17" fmla="*/ 44 h 48"/>
                <a:gd name="T18" fmla="*/ 20 w 25"/>
                <a:gd name="T19" fmla="*/ 44 h 48"/>
                <a:gd name="T20" fmla="*/ 20 w 25"/>
                <a:gd name="T21" fmla="*/ 44 h 48"/>
                <a:gd name="T22" fmla="*/ 18 w 25"/>
                <a:gd name="T23" fmla="*/ 43 h 48"/>
                <a:gd name="T24" fmla="*/ 18 w 25"/>
                <a:gd name="T25" fmla="*/ 43 h 48"/>
                <a:gd name="T26" fmla="*/ 18 w 25"/>
                <a:gd name="T27" fmla="*/ 43 h 48"/>
                <a:gd name="T28" fmla="*/ 16 w 25"/>
                <a:gd name="T29" fmla="*/ 43 h 48"/>
                <a:gd name="T30" fmla="*/ 16 w 25"/>
                <a:gd name="T31" fmla="*/ 43 h 48"/>
                <a:gd name="T32" fmla="*/ 14 w 25"/>
                <a:gd name="T33" fmla="*/ 43 h 48"/>
                <a:gd name="T34" fmla="*/ 14 w 25"/>
                <a:gd name="T35" fmla="*/ 43 h 48"/>
                <a:gd name="T36" fmla="*/ 14 w 25"/>
                <a:gd name="T37" fmla="*/ 43 h 48"/>
                <a:gd name="T38" fmla="*/ 12 w 25"/>
                <a:gd name="T39" fmla="*/ 43 h 48"/>
                <a:gd name="T40" fmla="*/ 12 w 25"/>
                <a:gd name="T41" fmla="*/ 43 h 48"/>
                <a:gd name="T42" fmla="*/ 10 w 25"/>
                <a:gd name="T43" fmla="*/ 43 h 48"/>
                <a:gd name="T44" fmla="*/ 10 w 25"/>
                <a:gd name="T45" fmla="*/ 43 h 48"/>
                <a:gd name="T46" fmla="*/ 10 w 25"/>
                <a:gd name="T47" fmla="*/ 43 h 48"/>
                <a:gd name="T48" fmla="*/ 8 w 25"/>
                <a:gd name="T49" fmla="*/ 43 h 48"/>
                <a:gd name="T50" fmla="*/ 8 w 25"/>
                <a:gd name="T51" fmla="*/ 43 h 48"/>
                <a:gd name="T52" fmla="*/ 8 w 25"/>
                <a:gd name="T53" fmla="*/ 44 h 48"/>
                <a:gd name="T54" fmla="*/ 6 w 25"/>
                <a:gd name="T55" fmla="*/ 44 h 48"/>
                <a:gd name="T56" fmla="*/ 6 w 25"/>
                <a:gd name="T57" fmla="*/ 44 h 48"/>
                <a:gd name="T58" fmla="*/ 4 w 25"/>
                <a:gd name="T59" fmla="*/ 44 h 48"/>
                <a:gd name="T60" fmla="*/ 4 w 25"/>
                <a:gd name="T61" fmla="*/ 44 h 48"/>
                <a:gd name="T62" fmla="*/ 4 w 25"/>
                <a:gd name="T63" fmla="*/ 46 h 48"/>
                <a:gd name="T64" fmla="*/ 2 w 25"/>
                <a:gd name="T65" fmla="*/ 46 h 48"/>
                <a:gd name="T66" fmla="*/ 2 w 25"/>
                <a:gd name="T67" fmla="*/ 46 h 48"/>
                <a:gd name="T68" fmla="*/ 0 w 25"/>
                <a:gd name="T69" fmla="*/ 48 h 48"/>
                <a:gd name="T70" fmla="*/ 14 w 25"/>
                <a:gd name="T71" fmla="*/ 0 h 48"/>
                <a:gd name="T72" fmla="*/ 14 w 25"/>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48"/>
                <a:gd name="T113" fmla="*/ 25 w 25"/>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48">
                  <a:moveTo>
                    <a:pt x="14" y="0"/>
                  </a:moveTo>
                  <a:lnTo>
                    <a:pt x="25" y="46"/>
                  </a:lnTo>
                  <a:lnTo>
                    <a:pt x="23" y="46"/>
                  </a:lnTo>
                  <a:lnTo>
                    <a:pt x="22" y="44"/>
                  </a:lnTo>
                  <a:lnTo>
                    <a:pt x="20" y="44"/>
                  </a:lnTo>
                  <a:lnTo>
                    <a:pt x="18" y="43"/>
                  </a:lnTo>
                  <a:lnTo>
                    <a:pt x="16" y="43"/>
                  </a:lnTo>
                  <a:lnTo>
                    <a:pt x="14" y="43"/>
                  </a:lnTo>
                  <a:lnTo>
                    <a:pt x="12" y="43"/>
                  </a:lnTo>
                  <a:lnTo>
                    <a:pt x="10" y="43"/>
                  </a:lnTo>
                  <a:lnTo>
                    <a:pt x="8" y="43"/>
                  </a:lnTo>
                  <a:lnTo>
                    <a:pt x="8" y="44"/>
                  </a:lnTo>
                  <a:lnTo>
                    <a:pt x="6" y="44"/>
                  </a:lnTo>
                  <a:lnTo>
                    <a:pt x="4" y="44"/>
                  </a:lnTo>
                  <a:lnTo>
                    <a:pt x="4" y="46"/>
                  </a:lnTo>
                  <a:lnTo>
                    <a:pt x="2" y="46"/>
                  </a:lnTo>
                  <a:lnTo>
                    <a:pt x="0" y="48"/>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87" name="Freeform 212">
              <a:extLst>
                <a:ext uri="{FF2B5EF4-FFF2-40B4-BE49-F238E27FC236}">
                  <a16:creationId xmlns:a16="http://schemas.microsoft.com/office/drawing/2014/main" id="{A7153B00-B73E-A5C2-A4F6-F658ACAA7412}"/>
                </a:ext>
              </a:extLst>
            </p:cNvPr>
            <p:cNvSpPr>
              <a:spLocks/>
            </p:cNvSpPr>
            <p:nvPr/>
          </p:nvSpPr>
          <p:spPr bwMode="auto">
            <a:xfrm>
              <a:off x="1011" y="2000"/>
              <a:ext cx="8" cy="313"/>
            </a:xfrm>
            <a:custGeom>
              <a:avLst/>
              <a:gdLst>
                <a:gd name="T0" fmla="*/ 8 w 8"/>
                <a:gd name="T1" fmla="*/ 313 h 313"/>
                <a:gd name="T2" fmla="*/ 6 w 8"/>
                <a:gd name="T3" fmla="*/ 0 h 313"/>
                <a:gd name="T4" fmla="*/ 0 w 8"/>
                <a:gd name="T5" fmla="*/ 0 h 313"/>
                <a:gd name="T6" fmla="*/ 0 w 8"/>
                <a:gd name="T7" fmla="*/ 313 h 313"/>
                <a:gd name="T8" fmla="*/ 8 w 8"/>
                <a:gd name="T9" fmla="*/ 313 h 313"/>
                <a:gd name="T10" fmla="*/ 0 60000 65536"/>
                <a:gd name="T11" fmla="*/ 0 60000 65536"/>
                <a:gd name="T12" fmla="*/ 0 60000 65536"/>
                <a:gd name="T13" fmla="*/ 0 60000 65536"/>
                <a:gd name="T14" fmla="*/ 0 60000 65536"/>
                <a:gd name="T15" fmla="*/ 0 w 8"/>
                <a:gd name="T16" fmla="*/ 0 h 313"/>
                <a:gd name="T17" fmla="*/ 8 w 8"/>
                <a:gd name="T18" fmla="*/ 313 h 313"/>
              </a:gdLst>
              <a:ahLst/>
              <a:cxnLst>
                <a:cxn ang="T10">
                  <a:pos x="T0" y="T1"/>
                </a:cxn>
                <a:cxn ang="T11">
                  <a:pos x="T2" y="T3"/>
                </a:cxn>
                <a:cxn ang="T12">
                  <a:pos x="T4" y="T5"/>
                </a:cxn>
                <a:cxn ang="T13">
                  <a:pos x="T6" y="T7"/>
                </a:cxn>
                <a:cxn ang="T14">
                  <a:pos x="T8" y="T9"/>
                </a:cxn>
              </a:cxnLst>
              <a:rect l="T15" t="T16" r="T17" b="T18"/>
              <a:pathLst>
                <a:path w="8" h="313">
                  <a:moveTo>
                    <a:pt x="8" y="313"/>
                  </a:moveTo>
                  <a:lnTo>
                    <a:pt x="6" y="0"/>
                  </a:lnTo>
                  <a:lnTo>
                    <a:pt x="0" y="0"/>
                  </a:lnTo>
                  <a:lnTo>
                    <a:pt x="0" y="313"/>
                  </a:lnTo>
                  <a:lnTo>
                    <a:pt x="8" y="3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88" name="Freeform 213">
              <a:extLst>
                <a:ext uri="{FF2B5EF4-FFF2-40B4-BE49-F238E27FC236}">
                  <a16:creationId xmlns:a16="http://schemas.microsoft.com/office/drawing/2014/main" id="{548D630A-52EA-27AE-6B4B-B71F62C6C756}"/>
                </a:ext>
              </a:extLst>
            </p:cNvPr>
            <p:cNvSpPr>
              <a:spLocks/>
            </p:cNvSpPr>
            <p:nvPr/>
          </p:nvSpPr>
          <p:spPr bwMode="auto">
            <a:xfrm>
              <a:off x="1003" y="2294"/>
              <a:ext cx="23" cy="48"/>
            </a:xfrm>
            <a:custGeom>
              <a:avLst/>
              <a:gdLst>
                <a:gd name="T0" fmla="*/ 12 w 23"/>
                <a:gd name="T1" fmla="*/ 48 h 48"/>
                <a:gd name="T2" fmla="*/ 23 w 23"/>
                <a:gd name="T3" fmla="*/ 0 h 48"/>
                <a:gd name="T4" fmla="*/ 23 w 23"/>
                <a:gd name="T5" fmla="*/ 0 h 48"/>
                <a:gd name="T6" fmla="*/ 23 w 23"/>
                <a:gd name="T7" fmla="*/ 2 h 48"/>
                <a:gd name="T8" fmla="*/ 23 w 23"/>
                <a:gd name="T9" fmla="*/ 2 h 48"/>
                <a:gd name="T10" fmla="*/ 21 w 23"/>
                <a:gd name="T11" fmla="*/ 2 h 48"/>
                <a:gd name="T12" fmla="*/ 21 w 23"/>
                <a:gd name="T13" fmla="*/ 2 h 48"/>
                <a:gd name="T14" fmla="*/ 20 w 23"/>
                <a:gd name="T15" fmla="*/ 4 h 48"/>
                <a:gd name="T16" fmla="*/ 20 w 23"/>
                <a:gd name="T17" fmla="*/ 4 h 48"/>
                <a:gd name="T18" fmla="*/ 20 w 23"/>
                <a:gd name="T19" fmla="*/ 4 h 48"/>
                <a:gd name="T20" fmla="*/ 18 w 23"/>
                <a:gd name="T21" fmla="*/ 4 h 48"/>
                <a:gd name="T22" fmla="*/ 18 w 23"/>
                <a:gd name="T23" fmla="*/ 4 h 48"/>
                <a:gd name="T24" fmla="*/ 16 w 23"/>
                <a:gd name="T25" fmla="*/ 5 h 48"/>
                <a:gd name="T26" fmla="*/ 16 w 23"/>
                <a:gd name="T27" fmla="*/ 5 h 48"/>
                <a:gd name="T28" fmla="*/ 16 w 23"/>
                <a:gd name="T29" fmla="*/ 5 h 48"/>
                <a:gd name="T30" fmla="*/ 14 w 23"/>
                <a:gd name="T31" fmla="*/ 5 h 48"/>
                <a:gd name="T32" fmla="*/ 14 w 23"/>
                <a:gd name="T33" fmla="*/ 5 h 48"/>
                <a:gd name="T34" fmla="*/ 12 w 23"/>
                <a:gd name="T35" fmla="*/ 5 h 48"/>
                <a:gd name="T36" fmla="*/ 12 w 23"/>
                <a:gd name="T37" fmla="*/ 5 h 48"/>
                <a:gd name="T38" fmla="*/ 12 w 23"/>
                <a:gd name="T39" fmla="*/ 5 h 48"/>
                <a:gd name="T40" fmla="*/ 10 w 23"/>
                <a:gd name="T41" fmla="*/ 5 h 48"/>
                <a:gd name="T42" fmla="*/ 10 w 23"/>
                <a:gd name="T43" fmla="*/ 5 h 48"/>
                <a:gd name="T44" fmla="*/ 10 w 23"/>
                <a:gd name="T45" fmla="*/ 5 h 48"/>
                <a:gd name="T46" fmla="*/ 8 w 23"/>
                <a:gd name="T47" fmla="*/ 5 h 48"/>
                <a:gd name="T48" fmla="*/ 8 w 23"/>
                <a:gd name="T49" fmla="*/ 5 h 48"/>
                <a:gd name="T50" fmla="*/ 6 w 23"/>
                <a:gd name="T51" fmla="*/ 4 h 48"/>
                <a:gd name="T52" fmla="*/ 6 w 23"/>
                <a:gd name="T53" fmla="*/ 4 h 48"/>
                <a:gd name="T54" fmla="*/ 6 w 23"/>
                <a:gd name="T55" fmla="*/ 4 h 48"/>
                <a:gd name="T56" fmla="*/ 4 w 23"/>
                <a:gd name="T57" fmla="*/ 4 h 48"/>
                <a:gd name="T58" fmla="*/ 4 w 23"/>
                <a:gd name="T59" fmla="*/ 4 h 48"/>
                <a:gd name="T60" fmla="*/ 2 w 23"/>
                <a:gd name="T61" fmla="*/ 2 h 48"/>
                <a:gd name="T62" fmla="*/ 2 w 23"/>
                <a:gd name="T63" fmla="*/ 2 h 48"/>
                <a:gd name="T64" fmla="*/ 2 w 23"/>
                <a:gd name="T65" fmla="*/ 2 h 48"/>
                <a:gd name="T66" fmla="*/ 0 w 23"/>
                <a:gd name="T67" fmla="*/ 2 h 48"/>
                <a:gd name="T68" fmla="*/ 0 w 23"/>
                <a:gd name="T69" fmla="*/ 0 h 48"/>
                <a:gd name="T70" fmla="*/ 12 w 23"/>
                <a:gd name="T71" fmla="*/ 48 h 48"/>
                <a:gd name="T72" fmla="*/ 12 w 23"/>
                <a:gd name="T73" fmla="*/ 48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
                <a:gd name="T112" fmla="*/ 0 h 48"/>
                <a:gd name="T113" fmla="*/ 23 w 23"/>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 h="48">
                  <a:moveTo>
                    <a:pt x="12" y="48"/>
                  </a:moveTo>
                  <a:lnTo>
                    <a:pt x="23" y="0"/>
                  </a:lnTo>
                  <a:lnTo>
                    <a:pt x="23" y="2"/>
                  </a:lnTo>
                  <a:lnTo>
                    <a:pt x="21" y="2"/>
                  </a:lnTo>
                  <a:lnTo>
                    <a:pt x="20" y="4"/>
                  </a:lnTo>
                  <a:lnTo>
                    <a:pt x="18" y="4"/>
                  </a:lnTo>
                  <a:lnTo>
                    <a:pt x="16" y="5"/>
                  </a:lnTo>
                  <a:lnTo>
                    <a:pt x="14" y="5"/>
                  </a:lnTo>
                  <a:lnTo>
                    <a:pt x="12" y="5"/>
                  </a:lnTo>
                  <a:lnTo>
                    <a:pt x="10" y="5"/>
                  </a:lnTo>
                  <a:lnTo>
                    <a:pt x="8" y="5"/>
                  </a:lnTo>
                  <a:lnTo>
                    <a:pt x="6" y="4"/>
                  </a:lnTo>
                  <a:lnTo>
                    <a:pt x="4" y="4"/>
                  </a:lnTo>
                  <a:lnTo>
                    <a:pt x="2" y="2"/>
                  </a:lnTo>
                  <a:lnTo>
                    <a:pt x="0" y="2"/>
                  </a:lnTo>
                  <a:lnTo>
                    <a:pt x="0" y="0"/>
                  </a:lnTo>
                  <a:lnTo>
                    <a:pt x="12"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89" name="Freeform 214">
              <a:extLst>
                <a:ext uri="{FF2B5EF4-FFF2-40B4-BE49-F238E27FC236}">
                  <a16:creationId xmlns:a16="http://schemas.microsoft.com/office/drawing/2014/main" id="{8B847E49-B1D1-5584-7BA4-97B4CE6A2128}"/>
                </a:ext>
              </a:extLst>
            </p:cNvPr>
            <p:cNvSpPr>
              <a:spLocks/>
            </p:cNvSpPr>
            <p:nvPr/>
          </p:nvSpPr>
          <p:spPr bwMode="auto">
            <a:xfrm>
              <a:off x="564" y="1968"/>
              <a:ext cx="23" cy="47"/>
            </a:xfrm>
            <a:custGeom>
              <a:avLst/>
              <a:gdLst>
                <a:gd name="T0" fmla="*/ 11 w 23"/>
                <a:gd name="T1" fmla="*/ 0 h 47"/>
                <a:gd name="T2" fmla="*/ 23 w 23"/>
                <a:gd name="T3" fmla="*/ 47 h 47"/>
                <a:gd name="T4" fmla="*/ 23 w 23"/>
                <a:gd name="T5" fmla="*/ 47 h 47"/>
                <a:gd name="T6" fmla="*/ 23 w 23"/>
                <a:gd name="T7" fmla="*/ 46 h 47"/>
                <a:gd name="T8" fmla="*/ 23 w 23"/>
                <a:gd name="T9" fmla="*/ 46 h 47"/>
                <a:gd name="T10" fmla="*/ 21 w 23"/>
                <a:gd name="T11" fmla="*/ 46 h 47"/>
                <a:gd name="T12" fmla="*/ 21 w 23"/>
                <a:gd name="T13" fmla="*/ 46 h 47"/>
                <a:gd name="T14" fmla="*/ 19 w 23"/>
                <a:gd name="T15" fmla="*/ 44 h 47"/>
                <a:gd name="T16" fmla="*/ 19 w 23"/>
                <a:gd name="T17" fmla="*/ 44 h 47"/>
                <a:gd name="T18" fmla="*/ 19 w 23"/>
                <a:gd name="T19" fmla="*/ 44 h 47"/>
                <a:gd name="T20" fmla="*/ 17 w 23"/>
                <a:gd name="T21" fmla="*/ 44 h 47"/>
                <a:gd name="T22" fmla="*/ 17 w 23"/>
                <a:gd name="T23" fmla="*/ 44 h 47"/>
                <a:gd name="T24" fmla="*/ 15 w 23"/>
                <a:gd name="T25" fmla="*/ 44 h 47"/>
                <a:gd name="T26" fmla="*/ 15 w 23"/>
                <a:gd name="T27" fmla="*/ 42 h 47"/>
                <a:gd name="T28" fmla="*/ 15 w 23"/>
                <a:gd name="T29" fmla="*/ 42 h 47"/>
                <a:gd name="T30" fmla="*/ 13 w 23"/>
                <a:gd name="T31" fmla="*/ 42 h 47"/>
                <a:gd name="T32" fmla="*/ 13 w 23"/>
                <a:gd name="T33" fmla="*/ 42 h 47"/>
                <a:gd name="T34" fmla="*/ 13 w 23"/>
                <a:gd name="T35" fmla="*/ 42 h 47"/>
                <a:gd name="T36" fmla="*/ 11 w 23"/>
                <a:gd name="T37" fmla="*/ 42 h 47"/>
                <a:gd name="T38" fmla="*/ 11 w 23"/>
                <a:gd name="T39" fmla="*/ 42 h 47"/>
                <a:gd name="T40" fmla="*/ 9 w 23"/>
                <a:gd name="T41" fmla="*/ 42 h 47"/>
                <a:gd name="T42" fmla="*/ 9 w 23"/>
                <a:gd name="T43" fmla="*/ 42 h 47"/>
                <a:gd name="T44" fmla="*/ 9 w 23"/>
                <a:gd name="T45" fmla="*/ 42 h 47"/>
                <a:gd name="T46" fmla="*/ 7 w 23"/>
                <a:gd name="T47" fmla="*/ 42 h 47"/>
                <a:gd name="T48" fmla="*/ 7 w 23"/>
                <a:gd name="T49" fmla="*/ 44 h 47"/>
                <a:gd name="T50" fmla="*/ 5 w 23"/>
                <a:gd name="T51" fmla="*/ 44 h 47"/>
                <a:gd name="T52" fmla="*/ 5 w 23"/>
                <a:gd name="T53" fmla="*/ 44 h 47"/>
                <a:gd name="T54" fmla="*/ 5 w 23"/>
                <a:gd name="T55" fmla="*/ 44 h 47"/>
                <a:gd name="T56" fmla="*/ 3 w 23"/>
                <a:gd name="T57" fmla="*/ 44 h 47"/>
                <a:gd name="T58" fmla="*/ 3 w 23"/>
                <a:gd name="T59" fmla="*/ 44 h 47"/>
                <a:gd name="T60" fmla="*/ 1 w 23"/>
                <a:gd name="T61" fmla="*/ 46 h 47"/>
                <a:gd name="T62" fmla="*/ 1 w 23"/>
                <a:gd name="T63" fmla="*/ 46 h 47"/>
                <a:gd name="T64" fmla="*/ 1 w 23"/>
                <a:gd name="T65" fmla="*/ 46 h 47"/>
                <a:gd name="T66" fmla="*/ 0 w 23"/>
                <a:gd name="T67" fmla="*/ 46 h 47"/>
                <a:gd name="T68" fmla="*/ 0 w 23"/>
                <a:gd name="T69" fmla="*/ 47 h 47"/>
                <a:gd name="T70" fmla="*/ 11 w 23"/>
                <a:gd name="T71" fmla="*/ 0 h 47"/>
                <a:gd name="T72" fmla="*/ 11 w 23"/>
                <a:gd name="T73" fmla="*/ 0 h 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
                <a:gd name="T112" fmla="*/ 0 h 47"/>
                <a:gd name="T113" fmla="*/ 23 w 23"/>
                <a:gd name="T114" fmla="*/ 47 h 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 h="47">
                  <a:moveTo>
                    <a:pt x="11" y="0"/>
                  </a:moveTo>
                  <a:lnTo>
                    <a:pt x="23" y="47"/>
                  </a:lnTo>
                  <a:lnTo>
                    <a:pt x="23" y="46"/>
                  </a:lnTo>
                  <a:lnTo>
                    <a:pt x="21" y="46"/>
                  </a:lnTo>
                  <a:lnTo>
                    <a:pt x="19" y="44"/>
                  </a:lnTo>
                  <a:lnTo>
                    <a:pt x="17" y="44"/>
                  </a:lnTo>
                  <a:lnTo>
                    <a:pt x="15" y="44"/>
                  </a:lnTo>
                  <a:lnTo>
                    <a:pt x="15" y="42"/>
                  </a:lnTo>
                  <a:lnTo>
                    <a:pt x="13" y="42"/>
                  </a:lnTo>
                  <a:lnTo>
                    <a:pt x="11" y="42"/>
                  </a:lnTo>
                  <a:lnTo>
                    <a:pt x="9" y="42"/>
                  </a:lnTo>
                  <a:lnTo>
                    <a:pt x="7" y="42"/>
                  </a:lnTo>
                  <a:lnTo>
                    <a:pt x="7" y="44"/>
                  </a:lnTo>
                  <a:lnTo>
                    <a:pt x="5" y="44"/>
                  </a:lnTo>
                  <a:lnTo>
                    <a:pt x="3" y="44"/>
                  </a:lnTo>
                  <a:lnTo>
                    <a:pt x="1" y="46"/>
                  </a:lnTo>
                  <a:lnTo>
                    <a:pt x="0" y="46"/>
                  </a:lnTo>
                  <a:lnTo>
                    <a:pt x="0" y="47"/>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90" name="Freeform 215">
              <a:extLst>
                <a:ext uri="{FF2B5EF4-FFF2-40B4-BE49-F238E27FC236}">
                  <a16:creationId xmlns:a16="http://schemas.microsoft.com/office/drawing/2014/main" id="{955B68D4-B803-C11B-D1D7-D645D68E77B5}"/>
                </a:ext>
              </a:extLst>
            </p:cNvPr>
            <p:cNvSpPr>
              <a:spLocks/>
            </p:cNvSpPr>
            <p:nvPr/>
          </p:nvSpPr>
          <p:spPr bwMode="auto">
            <a:xfrm>
              <a:off x="571" y="1996"/>
              <a:ext cx="8" cy="585"/>
            </a:xfrm>
            <a:custGeom>
              <a:avLst/>
              <a:gdLst>
                <a:gd name="T0" fmla="*/ 8 w 8"/>
                <a:gd name="T1" fmla="*/ 585 h 585"/>
                <a:gd name="T2" fmla="*/ 8 w 8"/>
                <a:gd name="T3" fmla="*/ 0 h 585"/>
                <a:gd name="T4" fmla="*/ 0 w 8"/>
                <a:gd name="T5" fmla="*/ 0 h 585"/>
                <a:gd name="T6" fmla="*/ 2 w 8"/>
                <a:gd name="T7" fmla="*/ 585 h 585"/>
                <a:gd name="T8" fmla="*/ 8 w 8"/>
                <a:gd name="T9" fmla="*/ 585 h 585"/>
                <a:gd name="T10" fmla="*/ 0 60000 65536"/>
                <a:gd name="T11" fmla="*/ 0 60000 65536"/>
                <a:gd name="T12" fmla="*/ 0 60000 65536"/>
                <a:gd name="T13" fmla="*/ 0 60000 65536"/>
                <a:gd name="T14" fmla="*/ 0 60000 65536"/>
                <a:gd name="T15" fmla="*/ 0 w 8"/>
                <a:gd name="T16" fmla="*/ 0 h 585"/>
                <a:gd name="T17" fmla="*/ 8 w 8"/>
                <a:gd name="T18" fmla="*/ 585 h 585"/>
              </a:gdLst>
              <a:ahLst/>
              <a:cxnLst>
                <a:cxn ang="T10">
                  <a:pos x="T0" y="T1"/>
                </a:cxn>
                <a:cxn ang="T11">
                  <a:pos x="T2" y="T3"/>
                </a:cxn>
                <a:cxn ang="T12">
                  <a:pos x="T4" y="T5"/>
                </a:cxn>
                <a:cxn ang="T13">
                  <a:pos x="T6" y="T7"/>
                </a:cxn>
                <a:cxn ang="T14">
                  <a:pos x="T8" y="T9"/>
                </a:cxn>
              </a:cxnLst>
              <a:rect l="T15" t="T16" r="T17" b="T18"/>
              <a:pathLst>
                <a:path w="8" h="585">
                  <a:moveTo>
                    <a:pt x="8" y="585"/>
                  </a:moveTo>
                  <a:lnTo>
                    <a:pt x="8" y="0"/>
                  </a:lnTo>
                  <a:lnTo>
                    <a:pt x="0" y="0"/>
                  </a:lnTo>
                  <a:lnTo>
                    <a:pt x="2" y="585"/>
                  </a:lnTo>
                  <a:lnTo>
                    <a:pt x="8" y="58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91" name="Freeform 216">
              <a:extLst>
                <a:ext uri="{FF2B5EF4-FFF2-40B4-BE49-F238E27FC236}">
                  <a16:creationId xmlns:a16="http://schemas.microsoft.com/office/drawing/2014/main" id="{B13245FB-3E20-2C50-C6BC-9EC987FF68D1}"/>
                </a:ext>
              </a:extLst>
            </p:cNvPr>
            <p:cNvSpPr>
              <a:spLocks/>
            </p:cNvSpPr>
            <p:nvPr/>
          </p:nvSpPr>
          <p:spPr bwMode="auto">
            <a:xfrm>
              <a:off x="564" y="2564"/>
              <a:ext cx="25" cy="46"/>
            </a:xfrm>
            <a:custGeom>
              <a:avLst/>
              <a:gdLst>
                <a:gd name="T0" fmla="*/ 13 w 25"/>
                <a:gd name="T1" fmla="*/ 46 h 46"/>
                <a:gd name="T2" fmla="*/ 25 w 25"/>
                <a:gd name="T3" fmla="*/ 0 h 46"/>
                <a:gd name="T4" fmla="*/ 25 w 25"/>
                <a:gd name="T5" fmla="*/ 0 h 46"/>
                <a:gd name="T6" fmla="*/ 25 w 25"/>
                <a:gd name="T7" fmla="*/ 0 h 46"/>
                <a:gd name="T8" fmla="*/ 23 w 25"/>
                <a:gd name="T9" fmla="*/ 0 h 46"/>
                <a:gd name="T10" fmla="*/ 23 w 25"/>
                <a:gd name="T11" fmla="*/ 2 h 46"/>
                <a:gd name="T12" fmla="*/ 21 w 25"/>
                <a:gd name="T13" fmla="*/ 2 h 46"/>
                <a:gd name="T14" fmla="*/ 21 w 25"/>
                <a:gd name="T15" fmla="*/ 2 h 46"/>
                <a:gd name="T16" fmla="*/ 21 w 25"/>
                <a:gd name="T17" fmla="*/ 2 h 46"/>
                <a:gd name="T18" fmla="*/ 19 w 25"/>
                <a:gd name="T19" fmla="*/ 4 h 46"/>
                <a:gd name="T20" fmla="*/ 19 w 25"/>
                <a:gd name="T21" fmla="*/ 4 h 46"/>
                <a:gd name="T22" fmla="*/ 17 w 25"/>
                <a:gd name="T23" fmla="*/ 4 h 46"/>
                <a:gd name="T24" fmla="*/ 17 w 25"/>
                <a:gd name="T25" fmla="*/ 4 h 46"/>
                <a:gd name="T26" fmla="*/ 17 w 25"/>
                <a:gd name="T27" fmla="*/ 4 h 46"/>
                <a:gd name="T28" fmla="*/ 15 w 25"/>
                <a:gd name="T29" fmla="*/ 4 h 46"/>
                <a:gd name="T30" fmla="*/ 15 w 25"/>
                <a:gd name="T31" fmla="*/ 4 h 46"/>
                <a:gd name="T32" fmla="*/ 13 w 25"/>
                <a:gd name="T33" fmla="*/ 4 h 46"/>
                <a:gd name="T34" fmla="*/ 13 w 25"/>
                <a:gd name="T35" fmla="*/ 4 h 46"/>
                <a:gd name="T36" fmla="*/ 13 w 25"/>
                <a:gd name="T37" fmla="*/ 4 h 46"/>
                <a:gd name="T38" fmla="*/ 11 w 25"/>
                <a:gd name="T39" fmla="*/ 4 h 46"/>
                <a:gd name="T40" fmla="*/ 11 w 25"/>
                <a:gd name="T41" fmla="*/ 4 h 46"/>
                <a:gd name="T42" fmla="*/ 9 w 25"/>
                <a:gd name="T43" fmla="*/ 4 h 46"/>
                <a:gd name="T44" fmla="*/ 9 w 25"/>
                <a:gd name="T45" fmla="*/ 4 h 46"/>
                <a:gd name="T46" fmla="*/ 9 w 25"/>
                <a:gd name="T47" fmla="*/ 4 h 46"/>
                <a:gd name="T48" fmla="*/ 7 w 25"/>
                <a:gd name="T49" fmla="*/ 4 h 46"/>
                <a:gd name="T50" fmla="*/ 7 w 25"/>
                <a:gd name="T51" fmla="*/ 4 h 46"/>
                <a:gd name="T52" fmla="*/ 5 w 25"/>
                <a:gd name="T53" fmla="*/ 4 h 46"/>
                <a:gd name="T54" fmla="*/ 5 w 25"/>
                <a:gd name="T55" fmla="*/ 4 h 46"/>
                <a:gd name="T56" fmla="*/ 5 w 25"/>
                <a:gd name="T57" fmla="*/ 2 h 46"/>
                <a:gd name="T58" fmla="*/ 3 w 25"/>
                <a:gd name="T59" fmla="*/ 2 h 46"/>
                <a:gd name="T60" fmla="*/ 3 w 25"/>
                <a:gd name="T61" fmla="*/ 2 h 46"/>
                <a:gd name="T62" fmla="*/ 1 w 25"/>
                <a:gd name="T63" fmla="*/ 2 h 46"/>
                <a:gd name="T64" fmla="*/ 1 w 25"/>
                <a:gd name="T65" fmla="*/ 0 h 46"/>
                <a:gd name="T66" fmla="*/ 1 w 25"/>
                <a:gd name="T67" fmla="*/ 0 h 46"/>
                <a:gd name="T68" fmla="*/ 0 w 25"/>
                <a:gd name="T69" fmla="*/ 0 h 46"/>
                <a:gd name="T70" fmla="*/ 13 w 25"/>
                <a:gd name="T71" fmla="*/ 46 h 46"/>
                <a:gd name="T72" fmla="*/ 13 w 25"/>
                <a:gd name="T73" fmla="*/ 46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46"/>
                <a:gd name="T113" fmla="*/ 25 w 25"/>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46">
                  <a:moveTo>
                    <a:pt x="13" y="46"/>
                  </a:moveTo>
                  <a:lnTo>
                    <a:pt x="25" y="0"/>
                  </a:lnTo>
                  <a:lnTo>
                    <a:pt x="23" y="0"/>
                  </a:lnTo>
                  <a:lnTo>
                    <a:pt x="23" y="2"/>
                  </a:lnTo>
                  <a:lnTo>
                    <a:pt x="21" y="2"/>
                  </a:lnTo>
                  <a:lnTo>
                    <a:pt x="19" y="4"/>
                  </a:lnTo>
                  <a:lnTo>
                    <a:pt x="17" y="4"/>
                  </a:lnTo>
                  <a:lnTo>
                    <a:pt x="15" y="4"/>
                  </a:lnTo>
                  <a:lnTo>
                    <a:pt x="13" y="4"/>
                  </a:lnTo>
                  <a:lnTo>
                    <a:pt x="11" y="4"/>
                  </a:lnTo>
                  <a:lnTo>
                    <a:pt x="9" y="4"/>
                  </a:lnTo>
                  <a:lnTo>
                    <a:pt x="7" y="4"/>
                  </a:lnTo>
                  <a:lnTo>
                    <a:pt x="5" y="4"/>
                  </a:lnTo>
                  <a:lnTo>
                    <a:pt x="5" y="2"/>
                  </a:lnTo>
                  <a:lnTo>
                    <a:pt x="3" y="2"/>
                  </a:lnTo>
                  <a:lnTo>
                    <a:pt x="1" y="2"/>
                  </a:lnTo>
                  <a:lnTo>
                    <a:pt x="1" y="0"/>
                  </a:lnTo>
                  <a:lnTo>
                    <a:pt x="0" y="0"/>
                  </a:lnTo>
                  <a:lnTo>
                    <a:pt x="13"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92" name="Rectangle 217">
              <a:extLst>
                <a:ext uri="{FF2B5EF4-FFF2-40B4-BE49-F238E27FC236}">
                  <a16:creationId xmlns:a16="http://schemas.microsoft.com/office/drawing/2014/main" id="{A3022E5E-F234-D78B-494C-DC21E3F3520E}"/>
                </a:ext>
              </a:extLst>
            </p:cNvPr>
            <p:cNvSpPr>
              <a:spLocks noChangeArrowheads="1"/>
            </p:cNvSpPr>
            <p:nvPr/>
          </p:nvSpPr>
          <p:spPr bwMode="auto">
            <a:xfrm>
              <a:off x="537" y="2067"/>
              <a:ext cx="136"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793" name="Rectangle 218">
              <a:extLst>
                <a:ext uri="{FF2B5EF4-FFF2-40B4-BE49-F238E27FC236}">
                  <a16:creationId xmlns:a16="http://schemas.microsoft.com/office/drawing/2014/main" id="{5E6B598C-A4AF-AE6C-E5D7-9038F4CE5527}"/>
                </a:ext>
              </a:extLst>
            </p:cNvPr>
            <p:cNvSpPr>
              <a:spLocks noChangeArrowheads="1"/>
            </p:cNvSpPr>
            <p:nvPr/>
          </p:nvSpPr>
          <p:spPr bwMode="auto">
            <a:xfrm>
              <a:off x="727" y="2067"/>
              <a:ext cx="136"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794" name="Rectangle 219">
              <a:extLst>
                <a:ext uri="{FF2B5EF4-FFF2-40B4-BE49-F238E27FC236}">
                  <a16:creationId xmlns:a16="http://schemas.microsoft.com/office/drawing/2014/main" id="{1273FA27-C6A0-3C3F-CB25-CB1AAAEAFC70}"/>
                </a:ext>
              </a:extLst>
            </p:cNvPr>
            <p:cNvSpPr>
              <a:spLocks noChangeArrowheads="1"/>
            </p:cNvSpPr>
            <p:nvPr/>
          </p:nvSpPr>
          <p:spPr bwMode="auto">
            <a:xfrm>
              <a:off x="919" y="2067"/>
              <a:ext cx="134"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795" name="Rectangle 220">
              <a:extLst>
                <a:ext uri="{FF2B5EF4-FFF2-40B4-BE49-F238E27FC236}">
                  <a16:creationId xmlns:a16="http://schemas.microsoft.com/office/drawing/2014/main" id="{AE05FBD3-BE86-F7D0-5F78-4D047172F902}"/>
                </a:ext>
              </a:extLst>
            </p:cNvPr>
            <p:cNvSpPr>
              <a:spLocks noChangeArrowheads="1"/>
            </p:cNvSpPr>
            <p:nvPr/>
          </p:nvSpPr>
          <p:spPr bwMode="auto">
            <a:xfrm>
              <a:off x="1109" y="2067"/>
              <a:ext cx="21"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796" name="Rectangle 221">
              <a:extLst>
                <a:ext uri="{FF2B5EF4-FFF2-40B4-BE49-F238E27FC236}">
                  <a16:creationId xmlns:a16="http://schemas.microsoft.com/office/drawing/2014/main" id="{AD3313DC-ED44-1EE4-307C-C6A79211D967}"/>
                </a:ext>
              </a:extLst>
            </p:cNvPr>
            <p:cNvSpPr>
              <a:spLocks noChangeArrowheads="1"/>
            </p:cNvSpPr>
            <p:nvPr/>
          </p:nvSpPr>
          <p:spPr bwMode="auto">
            <a:xfrm>
              <a:off x="469" y="1985"/>
              <a:ext cx="13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797" name="Rectangle 222">
              <a:extLst>
                <a:ext uri="{FF2B5EF4-FFF2-40B4-BE49-F238E27FC236}">
                  <a16:creationId xmlns:a16="http://schemas.microsoft.com/office/drawing/2014/main" id="{8ED1121F-76C3-F57D-9A32-69B5BCEFB102}"/>
                </a:ext>
              </a:extLst>
            </p:cNvPr>
            <p:cNvSpPr>
              <a:spLocks noChangeArrowheads="1"/>
            </p:cNvSpPr>
            <p:nvPr/>
          </p:nvSpPr>
          <p:spPr bwMode="auto">
            <a:xfrm>
              <a:off x="660" y="1985"/>
              <a:ext cx="21"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798" name="Rectangle 223">
              <a:extLst>
                <a:ext uri="{FF2B5EF4-FFF2-40B4-BE49-F238E27FC236}">
                  <a16:creationId xmlns:a16="http://schemas.microsoft.com/office/drawing/2014/main" id="{78BCAF99-FCFB-4ADB-0754-484F0533EBA1}"/>
                </a:ext>
              </a:extLst>
            </p:cNvPr>
            <p:cNvSpPr>
              <a:spLocks noChangeArrowheads="1"/>
            </p:cNvSpPr>
            <p:nvPr/>
          </p:nvSpPr>
          <p:spPr bwMode="auto">
            <a:xfrm>
              <a:off x="494" y="2023"/>
              <a:ext cx="79"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799" name="Rectangle 224">
              <a:extLst>
                <a:ext uri="{FF2B5EF4-FFF2-40B4-BE49-F238E27FC236}">
                  <a16:creationId xmlns:a16="http://schemas.microsoft.com/office/drawing/2014/main" id="{F688661E-5EF7-74C6-6274-29ED7E96D005}"/>
                </a:ext>
              </a:extLst>
            </p:cNvPr>
            <p:cNvSpPr>
              <a:spLocks noChangeArrowheads="1"/>
            </p:cNvSpPr>
            <p:nvPr/>
          </p:nvSpPr>
          <p:spPr bwMode="auto">
            <a:xfrm>
              <a:off x="710" y="1985"/>
              <a:ext cx="13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800" name="Rectangle 225">
              <a:extLst>
                <a:ext uri="{FF2B5EF4-FFF2-40B4-BE49-F238E27FC236}">
                  <a16:creationId xmlns:a16="http://schemas.microsoft.com/office/drawing/2014/main" id="{72F33B2F-D511-A16D-65C8-9D5E8A999CA7}"/>
                </a:ext>
              </a:extLst>
            </p:cNvPr>
            <p:cNvSpPr>
              <a:spLocks noChangeArrowheads="1"/>
            </p:cNvSpPr>
            <p:nvPr/>
          </p:nvSpPr>
          <p:spPr bwMode="auto">
            <a:xfrm>
              <a:off x="612" y="2023"/>
              <a:ext cx="13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801" name="Rectangle 226">
              <a:extLst>
                <a:ext uri="{FF2B5EF4-FFF2-40B4-BE49-F238E27FC236}">
                  <a16:creationId xmlns:a16="http://schemas.microsoft.com/office/drawing/2014/main" id="{32BC9710-3D0A-374D-2A46-6DD27A42BA93}"/>
                </a:ext>
              </a:extLst>
            </p:cNvPr>
            <p:cNvSpPr>
              <a:spLocks noChangeArrowheads="1"/>
            </p:cNvSpPr>
            <p:nvPr/>
          </p:nvSpPr>
          <p:spPr bwMode="auto">
            <a:xfrm>
              <a:off x="804" y="2023"/>
              <a:ext cx="63"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802" name="Rectangle 227">
              <a:extLst>
                <a:ext uri="{FF2B5EF4-FFF2-40B4-BE49-F238E27FC236}">
                  <a16:creationId xmlns:a16="http://schemas.microsoft.com/office/drawing/2014/main" id="{464E1134-964D-1F1B-A7A8-0A0CA57AECDE}"/>
                </a:ext>
              </a:extLst>
            </p:cNvPr>
            <p:cNvSpPr>
              <a:spLocks noChangeArrowheads="1"/>
            </p:cNvSpPr>
            <p:nvPr/>
          </p:nvSpPr>
          <p:spPr bwMode="auto">
            <a:xfrm>
              <a:off x="888" y="1985"/>
              <a:ext cx="13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803" name="Rectangle 228">
              <a:extLst>
                <a:ext uri="{FF2B5EF4-FFF2-40B4-BE49-F238E27FC236}">
                  <a16:creationId xmlns:a16="http://schemas.microsoft.com/office/drawing/2014/main" id="{F860F23C-A734-D5DB-6DBD-604FA0CFEE59}"/>
                </a:ext>
              </a:extLst>
            </p:cNvPr>
            <p:cNvSpPr>
              <a:spLocks noChangeArrowheads="1"/>
            </p:cNvSpPr>
            <p:nvPr/>
          </p:nvSpPr>
          <p:spPr bwMode="auto">
            <a:xfrm>
              <a:off x="1080" y="1985"/>
              <a:ext cx="7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804" name="Rectangle 229">
              <a:extLst>
                <a:ext uri="{FF2B5EF4-FFF2-40B4-BE49-F238E27FC236}">
                  <a16:creationId xmlns:a16="http://schemas.microsoft.com/office/drawing/2014/main" id="{7C9E2AD4-ADFC-57A6-909F-600957D43F52}"/>
                </a:ext>
              </a:extLst>
            </p:cNvPr>
            <p:cNvSpPr>
              <a:spLocks noChangeArrowheads="1"/>
            </p:cNvSpPr>
            <p:nvPr/>
          </p:nvSpPr>
          <p:spPr bwMode="auto">
            <a:xfrm>
              <a:off x="902" y="2023"/>
              <a:ext cx="13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805" name="Rectangle 230">
              <a:extLst>
                <a:ext uri="{FF2B5EF4-FFF2-40B4-BE49-F238E27FC236}">
                  <a16:creationId xmlns:a16="http://schemas.microsoft.com/office/drawing/2014/main" id="{E0149465-F2A4-0780-A757-1120F2851DD8}"/>
                </a:ext>
              </a:extLst>
            </p:cNvPr>
            <p:cNvSpPr>
              <a:spLocks noChangeArrowheads="1"/>
            </p:cNvSpPr>
            <p:nvPr/>
          </p:nvSpPr>
          <p:spPr bwMode="auto">
            <a:xfrm>
              <a:off x="1065" y="2023"/>
              <a:ext cx="109"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3806" name="Freeform 231">
              <a:extLst>
                <a:ext uri="{FF2B5EF4-FFF2-40B4-BE49-F238E27FC236}">
                  <a16:creationId xmlns:a16="http://schemas.microsoft.com/office/drawing/2014/main" id="{DFE21B8C-3A58-0E55-72E4-A657275A3CAC}"/>
                </a:ext>
              </a:extLst>
            </p:cNvPr>
            <p:cNvSpPr>
              <a:spLocks/>
            </p:cNvSpPr>
            <p:nvPr/>
          </p:nvSpPr>
          <p:spPr bwMode="auto">
            <a:xfrm>
              <a:off x="992" y="2839"/>
              <a:ext cx="42" cy="145"/>
            </a:xfrm>
            <a:custGeom>
              <a:avLst/>
              <a:gdLst>
                <a:gd name="T0" fmla="*/ 42 w 42"/>
                <a:gd name="T1" fmla="*/ 143 h 145"/>
                <a:gd name="T2" fmla="*/ 42 w 42"/>
                <a:gd name="T3" fmla="*/ 145 h 145"/>
                <a:gd name="T4" fmla="*/ 32 w 42"/>
                <a:gd name="T5" fmla="*/ 142 h 145"/>
                <a:gd name="T6" fmla="*/ 25 w 42"/>
                <a:gd name="T7" fmla="*/ 134 h 145"/>
                <a:gd name="T8" fmla="*/ 17 w 42"/>
                <a:gd name="T9" fmla="*/ 126 h 145"/>
                <a:gd name="T10" fmla="*/ 11 w 42"/>
                <a:gd name="T11" fmla="*/ 117 h 145"/>
                <a:gd name="T12" fmla="*/ 6 w 42"/>
                <a:gd name="T13" fmla="*/ 107 h 145"/>
                <a:gd name="T14" fmla="*/ 2 w 42"/>
                <a:gd name="T15" fmla="*/ 96 h 145"/>
                <a:gd name="T16" fmla="*/ 0 w 42"/>
                <a:gd name="T17" fmla="*/ 84 h 145"/>
                <a:gd name="T18" fmla="*/ 0 w 42"/>
                <a:gd name="T19" fmla="*/ 72 h 145"/>
                <a:gd name="T20" fmla="*/ 0 w 42"/>
                <a:gd name="T21" fmla="*/ 61 h 145"/>
                <a:gd name="T22" fmla="*/ 2 w 42"/>
                <a:gd name="T23" fmla="*/ 49 h 145"/>
                <a:gd name="T24" fmla="*/ 6 w 42"/>
                <a:gd name="T25" fmla="*/ 40 h 145"/>
                <a:gd name="T26" fmla="*/ 11 w 42"/>
                <a:gd name="T27" fmla="*/ 28 h 145"/>
                <a:gd name="T28" fmla="*/ 17 w 42"/>
                <a:gd name="T29" fmla="*/ 19 h 145"/>
                <a:gd name="T30" fmla="*/ 25 w 42"/>
                <a:gd name="T31" fmla="*/ 11 h 145"/>
                <a:gd name="T32" fmla="*/ 32 w 42"/>
                <a:gd name="T33" fmla="*/ 5 h 145"/>
                <a:gd name="T34" fmla="*/ 42 w 42"/>
                <a:gd name="T35" fmla="*/ 0 h 145"/>
                <a:gd name="T36" fmla="*/ 42 w 42"/>
                <a:gd name="T37" fmla="*/ 3 h 145"/>
                <a:gd name="T38" fmla="*/ 34 w 42"/>
                <a:gd name="T39" fmla="*/ 9 h 145"/>
                <a:gd name="T40" fmla="*/ 27 w 42"/>
                <a:gd name="T41" fmla="*/ 19 h 145"/>
                <a:gd name="T42" fmla="*/ 21 w 42"/>
                <a:gd name="T43" fmla="*/ 28 h 145"/>
                <a:gd name="T44" fmla="*/ 17 w 42"/>
                <a:gd name="T45" fmla="*/ 42 h 145"/>
                <a:gd name="T46" fmla="*/ 15 w 42"/>
                <a:gd name="T47" fmla="*/ 55 h 145"/>
                <a:gd name="T48" fmla="*/ 15 w 42"/>
                <a:gd name="T49" fmla="*/ 71 h 145"/>
                <a:gd name="T50" fmla="*/ 15 w 42"/>
                <a:gd name="T51" fmla="*/ 88 h 145"/>
                <a:gd name="T52" fmla="*/ 17 w 42"/>
                <a:gd name="T53" fmla="*/ 103 h 145"/>
                <a:gd name="T54" fmla="*/ 21 w 42"/>
                <a:gd name="T55" fmla="*/ 117 h 145"/>
                <a:gd name="T56" fmla="*/ 25 w 42"/>
                <a:gd name="T57" fmla="*/ 126 h 145"/>
                <a:gd name="T58" fmla="*/ 32 w 42"/>
                <a:gd name="T59" fmla="*/ 136 h 145"/>
                <a:gd name="T60" fmla="*/ 42 w 42"/>
                <a:gd name="T61" fmla="*/ 143 h 1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145"/>
                <a:gd name="T95" fmla="*/ 42 w 42"/>
                <a:gd name="T96" fmla="*/ 145 h 1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145">
                  <a:moveTo>
                    <a:pt x="42" y="143"/>
                  </a:moveTo>
                  <a:lnTo>
                    <a:pt x="42" y="145"/>
                  </a:lnTo>
                  <a:lnTo>
                    <a:pt x="32" y="142"/>
                  </a:lnTo>
                  <a:lnTo>
                    <a:pt x="25" y="134"/>
                  </a:lnTo>
                  <a:lnTo>
                    <a:pt x="17" y="126"/>
                  </a:lnTo>
                  <a:lnTo>
                    <a:pt x="11" y="117"/>
                  </a:lnTo>
                  <a:lnTo>
                    <a:pt x="6" y="107"/>
                  </a:lnTo>
                  <a:lnTo>
                    <a:pt x="2" y="96"/>
                  </a:lnTo>
                  <a:lnTo>
                    <a:pt x="0" y="84"/>
                  </a:lnTo>
                  <a:lnTo>
                    <a:pt x="0" y="72"/>
                  </a:lnTo>
                  <a:lnTo>
                    <a:pt x="0" y="61"/>
                  </a:lnTo>
                  <a:lnTo>
                    <a:pt x="2" y="49"/>
                  </a:lnTo>
                  <a:lnTo>
                    <a:pt x="6" y="40"/>
                  </a:lnTo>
                  <a:lnTo>
                    <a:pt x="11" y="28"/>
                  </a:lnTo>
                  <a:lnTo>
                    <a:pt x="17" y="19"/>
                  </a:lnTo>
                  <a:lnTo>
                    <a:pt x="25" y="11"/>
                  </a:lnTo>
                  <a:lnTo>
                    <a:pt x="32" y="5"/>
                  </a:lnTo>
                  <a:lnTo>
                    <a:pt x="42" y="0"/>
                  </a:lnTo>
                  <a:lnTo>
                    <a:pt x="42" y="3"/>
                  </a:lnTo>
                  <a:lnTo>
                    <a:pt x="34" y="9"/>
                  </a:lnTo>
                  <a:lnTo>
                    <a:pt x="27" y="19"/>
                  </a:lnTo>
                  <a:lnTo>
                    <a:pt x="21" y="28"/>
                  </a:lnTo>
                  <a:lnTo>
                    <a:pt x="17" y="42"/>
                  </a:lnTo>
                  <a:lnTo>
                    <a:pt x="15" y="55"/>
                  </a:lnTo>
                  <a:lnTo>
                    <a:pt x="15" y="71"/>
                  </a:lnTo>
                  <a:lnTo>
                    <a:pt x="15" y="88"/>
                  </a:lnTo>
                  <a:lnTo>
                    <a:pt x="17" y="103"/>
                  </a:lnTo>
                  <a:lnTo>
                    <a:pt x="21" y="117"/>
                  </a:lnTo>
                  <a:lnTo>
                    <a:pt x="25" y="126"/>
                  </a:lnTo>
                  <a:lnTo>
                    <a:pt x="32" y="136"/>
                  </a:lnTo>
                  <a:lnTo>
                    <a:pt x="42" y="143"/>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807" name="Freeform 232">
              <a:extLst>
                <a:ext uri="{FF2B5EF4-FFF2-40B4-BE49-F238E27FC236}">
                  <a16:creationId xmlns:a16="http://schemas.microsoft.com/office/drawing/2014/main" id="{BCF4B87E-6527-379A-BE04-5E72CEAF3E12}"/>
                </a:ext>
              </a:extLst>
            </p:cNvPr>
            <p:cNvSpPr>
              <a:spLocks/>
            </p:cNvSpPr>
            <p:nvPr/>
          </p:nvSpPr>
          <p:spPr bwMode="auto">
            <a:xfrm>
              <a:off x="1115" y="2839"/>
              <a:ext cx="42" cy="145"/>
            </a:xfrm>
            <a:custGeom>
              <a:avLst/>
              <a:gdLst>
                <a:gd name="T0" fmla="*/ 0 w 42"/>
                <a:gd name="T1" fmla="*/ 3 h 145"/>
                <a:gd name="T2" fmla="*/ 0 w 42"/>
                <a:gd name="T3" fmla="*/ 0 h 145"/>
                <a:gd name="T4" fmla="*/ 9 w 42"/>
                <a:gd name="T5" fmla="*/ 5 h 145"/>
                <a:gd name="T6" fmla="*/ 17 w 42"/>
                <a:gd name="T7" fmla="*/ 13 h 145"/>
                <a:gd name="T8" fmla="*/ 25 w 42"/>
                <a:gd name="T9" fmla="*/ 21 h 145"/>
                <a:gd name="T10" fmla="*/ 30 w 42"/>
                <a:gd name="T11" fmla="*/ 30 h 145"/>
                <a:gd name="T12" fmla="*/ 36 w 42"/>
                <a:gd name="T13" fmla="*/ 40 h 145"/>
                <a:gd name="T14" fmla="*/ 40 w 42"/>
                <a:gd name="T15" fmla="*/ 51 h 145"/>
                <a:gd name="T16" fmla="*/ 42 w 42"/>
                <a:gd name="T17" fmla="*/ 61 h 145"/>
                <a:gd name="T18" fmla="*/ 42 w 42"/>
                <a:gd name="T19" fmla="*/ 72 h 145"/>
                <a:gd name="T20" fmla="*/ 42 w 42"/>
                <a:gd name="T21" fmla="*/ 86 h 145"/>
                <a:gd name="T22" fmla="*/ 40 w 42"/>
                <a:gd name="T23" fmla="*/ 96 h 145"/>
                <a:gd name="T24" fmla="*/ 36 w 42"/>
                <a:gd name="T25" fmla="*/ 107 h 145"/>
                <a:gd name="T26" fmla="*/ 30 w 42"/>
                <a:gd name="T27" fmla="*/ 119 h 145"/>
                <a:gd name="T28" fmla="*/ 25 w 42"/>
                <a:gd name="T29" fmla="*/ 126 h 145"/>
                <a:gd name="T30" fmla="*/ 17 w 42"/>
                <a:gd name="T31" fmla="*/ 136 h 145"/>
                <a:gd name="T32" fmla="*/ 7 w 42"/>
                <a:gd name="T33" fmla="*/ 142 h 145"/>
                <a:gd name="T34" fmla="*/ 0 w 42"/>
                <a:gd name="T35" fmla="*/ 145 h 145"/>
                <a:gd name="T36" fmla="*/ 0 w 42"/>
                <a:gd name="T37" fmla="*/ 143 h 145"/>
                <a:gd name="T38" fmla="*/ 7 w 42"/>
                <a:gd name="T39" fmla="*/ 136 h 145"/>
                <a:gd name="T40" fmla="*/ 15 w 42"/>
                <a:gd name="T41" fmla="*/ 128 h 145"/>
                <a:gd name="T42" fmla="*/ 21 w 42"/>
                <a:gd name="T43" fmla="*/ 119 h 145"/>
                <a:gd name="T44" fmla="*/ 25 w 42"/>
                <a:gd name="T45" fmla="*/ 105 h 145"/>
                <a:gd name="T46" fmla="*/ 27 w 42"/>
                <a:gd name="T47" fmla="*/ 90 h 145"/>
                <a:gd name="T48" fmla="*/ 27 w 42"/>
                <a:gd name="T49" fmla="*/ 74 h 145"/>
                <a:gd name="T50" fmla="*/ 27 w 42"/>
                <a:gd name="T51" fmla="*/ 59 h 145"/>
                <a:gd name="T52" fmla="*/ 25 w 42"/>
                <a:gd name="T53" fmla="*/ 44 h 145"/>
                <a:gd name="T54" fmla="*/ 21 w 42"/>
                <a:gd name="T55" fmla="*/ 30 h 145"/>
                <a:gd name="T56" fmla="*/ 15 w 42"/>
                <a:gd name="T57" fmla="*/ 21 h 145"/>
                <a:gd name="T58" fmla="*/ 9 w 42"/>
                <a:gd name="T59" fmla="*/ 11 h 145"/>
                <a:gd name="T60" fmla="*/ 0 w 42"/>
                <a:gd name="T61" fmla="*/ 3 h 1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2"/>
                <a:gd name="T94" fmla="*/ 0 h 145"/>
                <a:gd name="T95" fmla="*/ 42 w 42"/>
                <a:gd name="T96" fmla="*/ 145 h 1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2" h="145">
                  <a:moveTo>
                    <a:pt x="0" y="3"/>
                  </a:moveTo>
                  <a:lnTo>
                    <a:pt x="0" y="0"/>
                  </a:lnTo>
                  <a:lnTo>
                    <a:pt x="9" y="5"/>
                  </a:lnTo>
                  <a:lnTo>
                    <a:pt x="17" y="13"/>
                  </a:lnTo>
                  <a:lnTo>
                    <a:pt x="25" y="21"/>
                  </a:lnTo>
                  <a:lnTo>
                    <a:pt x="30" y="30"/>
                  </a:lnTo>
                  <a:lnTo>
                    <a:pt x="36" y="40"/>
                  </a:lnTo>
                  <a:lnTo>
                    <a:pt x="40" y="51"/>
                  </a:lnTo>
                  <a:lnTo>
                    <a:pt x="42" y="61"/>
                  </a:lnTo>
                  <a:lnTo>
                    <a:pt x="42" y="72"/>
                  </a:lnTo>
                  <a:lnTo>
                    <a:pt x="42" y="86"/>
                  </a:lnTo>
                  <a:lnTo>
                    <a:pt x="40" y="96"/>
                  </a:lnTo>
                  <a:lnTo>
                    <a:pt x="36" y="107"/>
                  </a:lnTo>
                  <a:lnTo>
                    <a:pt x="30" y="119"/>
                  </a:lnTo>
                  <a:lnTo>
                    <a:pt x="25" y="126"/>
                  </a:lnTo>
                  <a:lnTo>
                    <a:pt x="17" y="136"/>
                  </a:lnTo>
                  <a:lnTo>
                    <a:pt x="7" y="142"/>
                  </a:lnTo>
                  <a:lnTo>
                    <a:pt x="0" y="145"/>
                  </a:lnTo>
                  <a:lnTo>
                    <a:pt x="0" y="143"/>
                  </a:lnTo>
                  <a:lnTo>
                    <a:pt x="7" y="136"/>
                  </a:lnTo>
                  <a:lnTo>
                    <a:pt x="15" y="128"/>
                  </a:lnTo>
                  <a:lnTo>
                    <a:pt x="21" y="119"/>
                  </a:lnTo>
                  <a:lnTo>
                    <a:pt x="25" y="105"/>
                  </a:lnTo>
                  <a:lnTo>
                    <a:pt x="27" y="90"/>
                  </a:lnTo>
                  <a:lnTo>
                    <a:pt x="27" y="74"/>
                  </a:lnTo>
                  <a:lnTo>
                    <a:pt x="27" y="59"/>
                  </a:lnTo>
                  <a:lnTo>
                    <a:pt x="25" y="44"/>
                  </a:lnTo>
                  <a:lnTo>
                    <a:pt x="21" y="30"/>
                  </a:lnTo>
                  <a:lnTo>
                    <a:pt x="15" y="21"/>
                  </a:lnTo>
                  <a:lnTo>
                    <a:pt x="9" y="11"/>
                  </a:lnTo>
                  <a:lnTo>
                    <a:pt x="0" y="3"/>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808" name="Rectangle 233">
              <a:extLst>
                <a:ext uri="{FF2B5EF4-FFF2-40B4-BE49-F238E27FC236}">
                  <a16:creationId xmlns:a16="http://schemas.microsoft.com/office/drawing/2014/main" id="{6DF73CD2-ED65-6AB4-9EA3-63C87916F5F4}"/>
                </a:ext>
              </a:extLst>
            </p:cNvPr>
            <p:cNvSpPr>
              <a:spLocks noChangeArrowheads="1"/>
            </p:cNvSpPr>
            <p:nvPr/>
          </p:nvSpPr>
          <p:spPr bwMode="auto">
            <a:xfrm>
              <a:off x="1030" y="2846"/>
              <a:ext cx="7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500">
                  <a:solidFill>
                    <a:srgbClr val="131516"/>
                  </a:solidFill>
                  <a:latin typeface="Times New Roman" panose="02020603050405020304" pitchFamily="18" charset="0"/>
                </a:rPr>
                <a:t>H</a:t>
              </a:r>
              <a:endParaRPr lang="en-US" altLang="en-US"/>
            </a:p>
          </p:txBody>
        </p:sp>
        <p:sp>
          <p:nvSpPr>
            <p:cNvPr id="23809" name="Rectangle 234">
              <a:extLst>
                <a:ext uri="{FF2B5EF4-FFF2-40B4-BE49-F238E27FC236}">
                  <a16:creationId xmlns:a16="http://schemas.microsoft.com/office/drawing/2014/main" id="{154AD314-2B5C-E61D-2183-6FED6F22B5F3}"/>
                </a:ext>
              </a:extLst>
            </p:cNvPr>
            <p:cNvSpPr>
              <a:spLocks noChangeArrowheads="1"/>
            </p:cNvSpPr>
            <p:nvPr/>
          </p:nvSpPr>
          <p:spPr bwMode="auto">
            <a:xfrm>
              <a:off x="919" y="2848"/>
              <a:ext cx="3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500" b="1" i="1">
                  <a:solidFill>
                    <a:srgbClr val="131516"/>
                  </a:solidFill>
                  <a:latin typeface="Times New Roman" panose="02020603050405020304" pitchFamily="18" charset="0"/>
                </a:rPr>
                <a:t>f</a:t>
              </a:r>
              <a:endParaRPr lang="en-US" altLang="en-US"/>
            </a:p>
          </p:txBody>
        </p:sp>
        <p:sp>
          <p:nvSpPr>
            <p:cNvPr id="23810" name="Rectangle 235">
              <a:extLst>
                <a:ext uri="{FF2B5EF4-FFF2-40B4-BE49-F238E27FC236}">
                  <a16:creationId xmlns:a16="http://schemas.microsoft.com/office/drawing/2014/main" id="{929E0D89-BD79-BF52-7A74-8E675C2AE770}"/>
                </a:ext>
              </a:extLst>
            </p:cNvPr>
            <p:cNvSpPr>
              <a:spLocks noChangeArrowheads="1"/>
            </p:cNvSpPr>
            <p:nvPr/>
          </p:nvSpPr>
          <p:spPr bwMode="auto">
            <a:xfrm>
              <a:off x="717" y="2848"/>
              <a:ext cx="46"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500" b="1" i="1">
                  <a:solidFill>
                    <a:srgbClr val="131516"/>
                  </a:solidFill>
                  <a:latin typeface="Times New Roman" panose="02020603050405020304" pitchFamily="18" charset="0"/>
                </a:rPr>
                <a:t>v</a:t>
              </a:r>
              <a:endParaRPr lang="en-US" altLang="en-US"/>
            </a:p>
          </p:txBody>
        </p:sp>
        <p:sp>
          <p:nvSpPr>
            <p:cNvPr id="23811" name="Rectangle 236">
              <a:extLst>
                <a:ext uri="{FF2B5EF4-FFF2-40B4-BE49-F238E27FC236}">
                  <a16:creationId xmlns:a16="http://schemas.microsoft.com/office/drawing/2014/main" id="{C4DB96A0-1946-D64E-E8FE-3685AD332BFF}"/>
                </a:ext>
              </a:extLst>
            </p:cNvPr>
            <p:cNvSpPr>
              <a:spLocks noChangeArrowheads="1"/>
            </p:cNvSpPr>
            <p:nvPr/>
          </p:nvSpPr>
          <p:spPr bwMode="auto">
            <a:xfrm>
              <a:off x="800" y="2833"/>
              <a:ext cx="5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500">
                  <a:solidFill>
                    <a:srgbClr val="131516"/>
                  </a:solidFill>
                  <a:latin typeface="Symbol" panose="05050102010706020507" pitchFamily="18" charset="2"/>
                </a:rPr>
                <a:t>=</a:t>
              </a:r>
              <a:endParaRPr lang="en-US" altLang="en-US"/>
            </a:p>
          </p:txBody>
        </p:sp>
      </p:grpSp>
      <p:sp>
        <p:nvSpPr>
          <p:cNvPr id="228589" name="Text Box 237">
            <a:extLst>
              <a:ext uri="{FF2B5EF4-FFF2-40B4-BE49-F238E27FC236}">
                <a16:creationId xmlns:a16="http://schemas.microsoft.com/office/drawing/2014/main" id="{635F01D7-ABD3-125A-308B-F251727292EE}"/>
              </a:ext>
            </a:extLst>
          </p:cNvPr>
          <p:cNvSpPr txBox="1">
            <a:spLocks noChangeArrowheads="1"/>
          </p:cNvSpPr>
          <p:nvPr/>
        </p:nvSpPr>
        <p:spPr bwMode="auto">
          <a:xfrm>
            <a:off x="358775" y="3500438"/>
            <a:ext cx="83899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Pretpostavlja se da je veliki otvor sastavljen od više malih otvora, tako da je elementarni protok kroz svaki mali otvor:</a:t>
            </a:r>
            <a:endParaRPr lang="en-US" altLang="en-US" sz="1600" b="1">
              <a:solidFill>
                <a:schemeClr val="tx1"/>
              </a:solidFill>
            </a:endParaRPr>
          </a:p>
        </p:txBody>
      </p:sp>
      <p:pic>
        <p:nvPicPr>
          <p:cNvPr id="228590" name="Picture 238" descr="BD10263_">
            <a:extLst>
              <a:ext uri="{FF2B5EF4-FFF2-40B4-BE49-F238E27FC236}">
                <a16:creationId xmlns:a16="http://schemas.microsoft.com/office/drawing/2014/main" id="{0AC536CB-D04D-8C6A-5973-71DACAE26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3587750"/>
            <a:ext cx="1889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67">
            <a:extLst>
              <a:ext uri="{FF2B5EF4-FFF2-40B4-BE49-F238E27FC236}">
                <a16:creationId xmlns:a16="http://schemas.microsoft.com/office/drawing/2014/main" id="{A03282B9-878B-6CD7-369D-AEC7F2497F42}"/>
              </a:ext>
            </a:extLst>
          </p:cNvPr>
          <p:cNvGrpSpPr>
            <a:grpSpLocks noChangeAspect="1"/>
          </p:cNvGrpSpPr>
          <p:nvPr/>
        </p:nvGrpSpPr>
        <p:grpSpPr bwMode="auto">
          <a:xfrm>
            <a:off x="539750" y="4113213"/>
            <a:ext cx="2811463" cy="2065337"/>
            <a:chOff x="431" y="2636"/>
            <a:chExt cx="1771" cy="1301"/>
          </a:xfrm>
        </p:grpSpPr>
        <p:sp>
          <p:nvSpPr>
            <p:cNvPr id="23622" name="AutoShape 466">
              <a:extLst>
                <a:ext uri="{FF2B5EF4-FFF2-40B4-BE49-F238E27FC236}">
                  <a16:creationId xmlns:a16="http://schemas.microsoft.com/office/drawing/2014/main" id="{03047529-C5F7-A52F-CF63-06D33D7C9793}"/>
                </a:ext>
              </a:extLst>
            </p:cNvPr>
            <p:cNvSpPr>
              <a:spLocks noChangeAspect="1" noChangeArrowheads="1" noTextEdit="1"/>
            </p:cNvSpPr>
            <p:nvPr/>
          </p:nvSpPr>
          <p:spPr bwMode="auto">
            <a:xfrm>
              <a:off x="431" y="2636"/>
              <a:ext cx="1771"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623" name="Line 468">
              <a:extLst>
                <a:ext uri="{FF2B5EF4-FFF2-40B4-BE49-F238E27FC236}">
                  <a16:creationId xmlns:a16="http://schemas.microsoft.com/office/drawing/2014/main" id="{5F891AAA-0C1E-8A71-04B9-8BD2FCDDBF83}"/>
                </a:ext>
              </a:extLst>
            </p:cNvPr>
            <p:cNvSpPr>
              <a:spLocks noChangeShapeType="1"/>
            </p:cNvSpPr>
            <p:nvPr/>
          </p:nvSpPr>
          <p:spPr bwMode="auto">
            <a:xfrm>
              <a:off x="487" y="2751"/>
              <a:ext cx="128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24" name="Line 469">
              <a:extLst>
                <a:ext uri="{FF2B5EF4-FFF2-40B4-BE49-F238E27FC236}">
                  <a16:creationId xmlns:a16="http://schemas.microsoft.com/office/drawing/2014/main" id="{87D441C3-59D2-8984-2327-BDA4D3373DEA}"/>
                </a:ext>
              </a:extLst>
            </p:cNvPr>
            <p:cNvSpPr>
              <a:spLocks noChangeShapeType="1"/>
            </p:cNvSpPr>
            <p:nvPr/>
          </p:nvSpPr>
          <p:spPr bwMode="auto">
            <a:xfrm>
              <a:off x="832" y="3331"/>
              <a:ext cx="74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25" name="Line 470">
              <a:extLst>
                <a:ext uri="{FF2B5EF4-FFF2-40B4-BE49-F238E27FC236}">
                  <a16:creationId xmlns:a16="http://schemas.microsoft.com/office/drawing/2014/main" id="{9BF1F08F-9A68-892D-153D-1876BB0D87D0}"/>
                </a:ext>
              </a:extLst>
            </p:cNvPr>
            <p:cNvSpPr>
              <a:spLocks noChangeShapeType="1"/>
            </p:cNvSpPr>
            <p:nvPr/>
          </p:nvSpPr>
          <p:spPr bwMode="auto">
            <a:xfrm flipH="1">
              <a:off x="831" y="3371"/>
              <a:ext cx="74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26" name="Freeform 471">
              <a:extLst>
                <a:ext uri="{FF2B5EF4-FFF2-40B4-BE49-F238E27FC236}">
                  <a16:creationId xmlns:a16="http://schemas.microsoft.com/office/drawing/2014/main" id="{CAAF7FE3-5F69-FF13-9508-4D3BACC1C5C2}"/>
                </a:ext>
              </a:extLst>
            </p:cNvPr>
            <p:cNvSpPr>
              <a:spLocks/>
            </p:cNvSpPr>
            <p:nvPr/>
          </p:nvSpPr>
          <p:spPr bwMode="auto">
            <a:xfrm>
              <a:off x="882" y="2671"/>
              <a:ext cx="116" cy="74"/>
            </a:xfrm>
            <a:custGeom>
              <a:avLst/>
              <a:gdLst>
                <a:gd name="T0" fmla="*/ 58 w 116"/>
                <a:gd name="T1" fmla="*/ 74 h 74"/>
                <a:gd name="T2" fmla="*/ 87 w 116"/>
                <a:gd name="T3" fmla="*/ 36 h 74"/>
                <a:gd name="T4" fmla="*/ 116 w 116"/>
                <a:gd name="T5" fmla="*/ 0 h 74"/>
                <a:gd name="T6" fmla="*/ 58 w 116"/>
                <a:gd name="T7" fmla="*/ 0 h 74"/>
                <a:gd name="T8" fmla="*/ 0 w 116"/>
                <a:gd name="T9" fmla="*/ 0 h 74"/>
                <a:gd name="T10" fmla="*/ 29 w 116"/>
                <a:gd name="T11" fmla="*/ 36 h 74"/>
                <a:gd name="T12" fmla="*/ 58 w 116"/>
                <a:gd name="T13" fmla="*/ 74 h 74"/>
                <a:gd name="T14" fmla="*/ 0 60000 65536"/>
                <a:gd name="T15" fmla="*/ 0 60000 65536"/>
                <a:gd name="T16" fmla="*/ 0 60000 65536"/>
                <a:gd name="T17" fmla="*/ 0 60000 65536"/>
                <a:gd name="T18" fmla="*/ 0 60000 65536"/>
                <a:gd name="T19" fmla="*/ 0 60000 65536"/>
                <a:gd name="T20" fmla="*/ 0 60000 65536"/>
                <a:gd name="T21" fmla="*/ 0 w 116"/>
                <a:gd name="T22" fmla="*/ 0 h 74"/>
                <a:gd name="T23" fmla="*/ 116 w 116"/>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74">
                  <a:moveTo>
                    <a:pt x="58" y="74"/>
                  </a:moveTo>
                  <a:lnTo>
                    <a:pt x="87" y="36"/>
                  </a:lnTo>
                  <a:lnTo>
                    <a:pt x="116" y="0"/>
                  </a:lnTo>
                  <a:lnTo>
                    <a:pt x="58" y="0"/>
                  </a:lnTo>
                  <a:lnTo>
                    <a:pt x="0" y="0"/>
                  </a:lnTo>
                  <a:lnTo>
                    <a:pt x="29" y="36"/>
                  </a:lnTo>
                  <a:lnTo>
                    <a:pt x="58" y="74"/>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27" name="Freeform 472">
              <a:extLst>
                <a:ext uri="{FF2B5EF4-FFF2-40B4-BE49-F238E27FC236}">
                  <a16:creationId xmlns:a16="http://schemas.microsoft.com/office/drawing/2014/main" id="{521DE77B-484F-8149-597F-4673FB853B7B}"/>
                </a:ext>
              </a:extLst>
            </p:cNvPr>
            <p:cNvSpPr>
              <a:spLocks/>
            </p:cNvSpPr>
            <p:nvPr/>
          </p:nvSpPr>
          <p:spPr bwMode="auto">
            <a:xfrm>
              <a:off x="996" y="3075"/>
              <a:ext cx="100" cy="54"/>
            </a:xfrm>
            <a:custGeom>
              <a:avLst/>
              <a:gdLst>
                <a:gd name="T0" fmla="*/ 2 w 100"/>
                <a:gd name="T1" fmla="*/ 54 h 54"/>
                <a:gd name="T2" fmla="*/ 2 w 100"/>
                <a:gd name="T3" fmla="*/ 54 h 54"/>
                <a:gd name="T4" fmla="*/ 27 w 100"/>
                <a:gd name="T5" fmla="*/ 41 h 54"/>
                <a:gd name="T6" fmla="*/ 48 w 100"/>
                <a:gd name="T7" fmla="*/ 27 h 54"/>
                <a:gd name="T8" fmla="*/ 59 w 100"/>
                <a:gd name="T9" fmla="*/ 22 h 54"/>
                <a:gd name="T10" fmla="*/ 73 w 100"/>
                <a:gd name="T11" fmla="*/ 16 h 54"/>
                <a:gd name="T12" fmla="*/ 86 w 100"/>
                <a:gd name="T13" fmla="*/ 12 h 54"/>
                <a:gd name="T14" fmla="*/ 100 w 100"/>
                <a:gd name="T15" fmla="*/ 10 h 54"/>
                <a:gd name="T16" fmla="*/ 100 w 100"/>
                <a:gd name="T17" fmla="*/ 0 h 54"/>
                <a:gd name="T18" fmla="*/ 84 w 100"/>
                <a:gd name="T19" fmla="*/ 2 h 54"/>
                <a:gd name="T20" fmla="*/ 71 w 100"/>
                <a:gd name="T21" fmla="*/ 6 h 54"/>
                <a:gd name="T22" fmla="*/ 57 w 100"/>
                <a:gd name="T23" fmla="*/ 12 h 54"/>
                <a:gd name="T24" fmla="*/ 46 w 100"/>
                <a:gd name="T25" fmla="*/ 18 h 54"/>
                <a:gd name="T26" fmla="*/ 23 w 100"/>
                <a:gd name="T27" fmla="*/ 31 h 54"/>
                <a:gd name="T28" fmla="*/ 0 w 100"/>
                <a:gd name="T29" fmla="*/ 45 h 54"/>
                <a:gd name="T30" fmla="*/ 0 w 100"/>
                <a:gd name="T31" fmla="*/ 45 h 54"/>
                <a:gd name="T32" fmla="*/ 2 w 10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54"/>
                <a:gd name="T53" fmla="*/ 100 w 10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54">
                  <a:moveTo>
                    <a:pt x="2" y="54"/>
                  </a:moveTo>
                  <a:lnTo>
                    <a:pt x="2" y="54"/>
                  </a:lnTo>
                  <a:lnTo>
                    <a:pt x="27" y="41"/>
                  </a:lnTo>
                  <a:lnTo>
                    <a:pt x="48" y="27"/>
                  </a:lnTo>
                  <a:lnTo>
                    <a:pt x="59" y="22"/>
                  </a:lnTo>
                  <a:lnTo>
                    <a:pt x="73" y="16"/>
                  </a:lnTo>
                  <a:lnTo>
                    <a:pt x="86" y="12"/>
                  </a:lnTo>
                  <a:lnTo>
                    <a:pt x="100" y="10"/>
                  </a:lnTo>
                  <a:lnTo>
                    <a:pt x="100" y="0"/>
                  </a:lnTo>
                  <a:lnTo>
                    <a:pt x="84" y="2"/>
                  </a:lnTo>
                  <a:lnTo>
                    <a:pt x="71" y="6"/>
                  </a:lnTo>
                  <a:lnTo>
                    <a:pt x="57" y="12"/>
                  </a:lnTo>
                  <a:lnTo>
                    <a:pt x="46" y="18"/>
                  </a:lnTo>
                  <a:lnTo>
                    <a:pt x="23" y="31"/>
                  </a:lnTo>
                  <a:lnTo>
                    <a:pt x="0" y="45"/>
                  </a:lnTo>
                  <a:lnTo>
                    <a:pt x="2"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28" name="Freeform 473">
              <a:extLst>
                <a:ext uri="{FF2B5EF4-FFF2-40B4-BE49-F238E27FC236}">
                  <a16:creationId xmlns:a16="http://schemas.microsoft.com/office/drawing/2014/main" id="{C36C4510-9741-2943-B61B-F0245902BB7B}"/>
                </a:ext>
              </a:extLst>
            </p:cNvPr>
            <p:cNvSpPr>
              <a:spLocks/>
            </p:cNvSpPr>
            <p:nvPr/>
          </p:nvSpPr>
          <p:spPr bwMode="auto">
            <a:xfrm>
              <a:off x="944" y="3120"/>
              <a:ext cx="54" cy="69"/>
            </a:xfrm>
            <a:custGeom>
              <a:avLst/>
              <a:gdLst>
                <a:gd name="T0" fmla="*/ 2 w 54"/>
                <a:gd name="T1" fmla="*/ 69 h 69"/>
                <a:gd name="T2" fmla="*/ 2 w 54"/>
                <a:gd name="T3" fmla="*/ 69 h 69"/>
                <a:gd name="T4" fmla="*/ 13 w 54"/>
                <a:gd name="T5" fmla="*/ 55 h 69"/>
                <a:gd name="T6" fmla="*/ 27 w 54"/>
                <a:gd name="T7" fmla="*/ 38 h 69"/>
                <a:gd name="T8" fmla="*/ 34 w 54"/>
                <a:gd name="T9" fmla="*/ 28 h 69"/>
                <a:gd name="T10" fmla="*/ 42 w 54"/>
                <a:gd name="T11" fmla="*/ 21 h 69"/>
                <a:gd name="T12" fmla="*/ 48 w 54"/>
                <a:gd name="T13" fmla="*/ 13 h 69"/>
                <a:gd name="T14" fmla="*/ 54 w 54"/>
                <a:gd name="T15" fmla="*/ 9 h 69"/>
                <a:gd name="T16" fmla="*/ 52 w 54"/>
                <a:gd name="T17" fmla="*/ 0 h 69"/>
                <a:gd name="T18" fmla="*/ 44 w 54"/>
                <a:gd name="T19" fmla="*/ 5 h 69"/>
                <a:gd name="T20" fmla="*/ 38 w 54"/>
                <a:gd name="T21" fmla="*/ 11 h 69"/>
                <a:gd name="T22" fmla="*/ 31 w 54"/>
                <a:gd name="T23" fmla="*/ 21 h 69"/>
                <a:gd name="T24" fmla="*/ 23 w 54"/>
                <a:gd name="T25" fmla="*/ 30 h 69"/>
                <a:gd name="T26" fmla="*/ 9 w 54"/>
                <a:gd name="T27" fmla="*/ 48 h 69"/>
                <a:gd name="T28" fmla="*/ 0 w 54"/>
                <a:gd name="T29" fmla="*/ 59 h 69"/>
                <a:gd name="T30" fmla="*/ 0 w 54"/>
                <a:gd name="T31" fmla="*/ 59 h 69"/>
                <a:gd name="T32" fmla="*/ 2 w 54"/>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9"/>
                <a:gd name="T53" fmla="*/ 54 w 54"/>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9">
                  <a:moveTo>
                    <a:pt x="2" y="69"/>
                  </a:moveTo>
                  <a:lnTo>
                    <a:pt x="2" y="69"/>
                  </a:lnTo>
                  <a:lnTo>
                    <a:pt x="13" y="55"/>
                  </a:lnTo>
                  <a:lnTo>
                    <a:pt x="27" y="38"/>
                  </a:lnTo>
                  <a:lnTo>
                    <a:pt x="34" y="28"/>
                  </a:lnTo>
                  <a:lnTo>
                    <a:pt x="42" y="21"/>
                  </a:lnTo>
                  <a:lnTo>
                    <a:pt x="48" y="13"/>
                  </a:lnTo>
                  <a:lnTo>
                    <a:pt x="54" y="9"/>
                  </a:lnTo>
                  <a:lnTo>
                    <a:pt x="52" y="0"/>
                  </a:lnTo>
                  <a:lnTo>
                    <a:pt x="44" y="5"/>
                  </a:lnTo>
                  <a:lnTo>
                    <a:pt x="38" y="11"/>
                  </a:lnTo>
                  <a:lnTo>
                    <a:pt x="31" y="21"/>
                  </a:lnTo>
                  <a:lnTo>
                    <a:pt x="23" y="30"/>
                  </a:lnTo>
                  <a:lnTo>
                    <a:pt x="9" y="48"/>
                  </a:lnTo>
                  <a:lnTo>
                    <a:pt x="0" y="59"/>
                  </a:lnTo>
                  <a:lnTo>
                    <a:pt x="2" y="6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29" name="Freeform 474">
              <a:extLst>
                <a:ext uri="{FF2B5EF4-FFF2-40B4-BE49-F238E27FC236}">
                  <a16:creationId xmlns:a16="http://schemas.microsoft.com/office/drawing/2014/main" id="{807101B8-1520-13C0-4A44-E21257CBAD32}"/>
                </a:ext>
              </a:extLst>
            </p:cNvPr>
            <p:cNvSpPr>
              <a:spLocks/>
            </p:cNvSpPr>
            <p:nvPr/>
          </p:nvSpPr>
          <p:spPr bwMode="auto">
            <a:xfrm>
              <a:off x="852" y="3179"/>
              <a:ext cx="94" cy="77"/>
            </a:xfrm>
            <a:custGeom>
              <a:avLst/>
              <a:gdLst>
                <a:gd name="T0" fmla="*/ 4 w 94"/>
                <a:gd name="T1" fmla="*/ 77 h 77"/>
                <a:gd name="T2" fmla="*/ 4 w 94"/>
                <a:gd name="T3" fmla="*/ 77 h 77"/>
                <a:gd name="T4" fmla="*/ 13 w 94"/>
                <a:gd name="T5" fmla="*/ 61 h 77"/>
                <a:gd name="T6" fmla="*/ 23 w 94"/>
                <a:gd name="T7" fmla="*/ 50 h 77"/>
                <a:gd name="T8" fmla="*/ 32 w 94"/>
                <a:gd name="T9" fmla="*/ 42 h 77"/>
                <a:gd name="T10" fmla="*/ 44 w 94"/>
                <a:gd name="T11" fmla="*/ 35 h 77"/>
                <a:gd name="T12" fmla="*/ 67 w 94"/>
                <a:gd name="T13" fmla="*/ 23 h 77"/>
                <a:gd name="T14" fmla="*/ 94 w 94"/>
                <a:gd name="T15" fmla="*/ 10 h 77"/>
                <a:gd name="T16" fmla="*/ 92 w 94"/>
                <a:gd name="T17" fmla="*/ 0 h 77"/>
                <a:gd name="T18" fmla="*/ 63 w 94"/>
                <a:gd name="T19" fmla="*/ 15 h 77"/>
                <a:gd name="T20" fmla="*/ 40 w 94"/>
                <a:gd name="T21" fmla="*/ 27 h 77"/>
                <a:gd name="T22" fmla="*/ 30 w 94"/>
                <a:gd name="T23" fmla="*/ 33 h 77"/>
                <a:gd name="T24" fmla="*/ 19 w 94"/>
                <a:gd name="T25" fmla="*/ 42 h 77"/>
                <a:gd name="T26" fmla="*/ 9 w 94"/>
                <a:gd name="T27" fmla="*/ 54 h 77"/>
                <a:gd name="T28" fmla="*/ 0 w 94"/>
                <a:gd name="T29" fmla="*/ 69 h 77"/>
                <a:gd name="T30" fmla="*/ 0 w 94"/>
                <a:gd name="T31" fmla="*/ 69 h 77"/>
                <a:gd name="T32" fmla="*/ 4 w 94"/>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77"/>
                <a:gd name="T53" fmla="*/ 94 w 94"/>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77">
                  <a:moveTo>
                    <a:pt x="4" y="77"/>
                  </a:moveTo>
                  <a:lnTo>
                    <a:pt x="4" y="77"/>
                  </a:lnTo>
                  <a:lnTo>
                    <a:pt x="13" y="61"/>
                  </a:lnTo>
                  <a:lnTo>
                    <a:pt x="23" y="50"/>
                  </a:lnTo>
                  <a:lnTo>
                    <a:pt x="32" y="42"/>
                  </a:lnTo>
                  <a:lnTo>
                    <a:pt x="44" y="35"/>
                  </a:lnTo>
                  <a:lnTo>
                    <a:pt x="67" y="23"/>
                  </a:lnTo>
                  <a:lnTo>
                    <a:pt x="94" y="10"/>
                  </a:lnTo>
                  <a:lnTo>
                    <a:pt x="92" y="0"/>
                  </a:lnTo>
                  <a:lnTo>
                    <a:pt x="63" y="15"/>
                  </a:lnTo>
                  <a:lnTo>
                    <a:pt x="40" y="27"/>
                  </a:lnTo>
                  <a:lnTo>
                    <a:pt x="30" y="33"/>
                  </a:lnTo>
                  <a:lnTo>
                    <a:pt x="19" y="42"/>
                  </a:lnTo>
                  <a:lnTo>
                    <a:pt x="9" y="54"/>
                  </a:lnTo>
                  <a:lnTo>
                    <a:pt x="0" y="69"/>
                  </a:lnTo>
                  <a:lnTo>
                    <a:pt x="4" y="7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0" name="Freeform 475">
              <a:extLst>
                <a:ext uri="{FF2B5EF4-FFF2-40B4-BE49-F238E27FC236}">
                  <a16:creationId xmlns:a16="http://schemas.microsoft.com/office/drawing/2014/main" id="{5C9F71A3-B11F-D3A0-03B2-35C1B61102B8}"/>
                </a:ext>
              </a:extLst>
            </p:cNvPr>
            <p:cNvSpPr>
              <a:spLocks/>
            </p:cNvSpPr>
            <p:nvPr/>
          </p:nvSpPr>
          <p:spPr bwMode="auto">
            <a:xfrm>
              <a:off x="825" y="3248"/>
              <a:ext cx="31" cy="140"/>
            </a:xfrm>
            <a:custGeom>
              <a:avLst/>
              <a:gdLst>
                <a:gd name="T0" fmla="*/ 9 w 31"/>
                <a:gd name="T1" fmla="*/ 138 h 140"/>
                <a:gd name="T2" fmla="*/ 9 w 31"/>
                <a:gd name="T3" fmla="*/ 138 h 140"/>
                <a:gd name="T4" fmla="*/ 7 w 31"/>
                <a:gd name="T5" fmla="*/ 121 h 140"/>
                <a:gd name="T6" fmla="*/ 6 w 31"/>
                <a:gd name="T7" fmla="*/ 106 h 140"/>
                <a:gd name="T8" fmla="*/ 6 w 31"/>
                <a:gd name="T9" fmla="*/ 88 h 140"/>
                <a:gd name="T10" fmla="*/ 7 w 31"/>
                <a:gd name="T11" fmla="*/ 73 h 140"/>
                <a:gd name="T12" fmla="*/ 11 w 31"/>
                <a:gd name="T13" fmla="*/ 58 h 140"/>
                <a:gd name="T14" fmla="*/ 15 w 31"/>
                <a:gd name="T15" fmla="*/ 40 h 140"/>
                <a:gd name="T16" fmla="*/ 23 w 31"/>
                <a:gd name="T17" fmla="*/ 25 h 140"/>
                <a:gd name="T18" fmla="*/ 31 w 31"/>
                <a:gd name="T19" fmla="*/ 8 h 140"/>
                <a:gd name="T20" fmla="*/ 27 w 31"/>
                <a:gd name="T21" fmla="*/ 0 h 140"/>
                <a:gd name="T22" fmla="*/ 17 w 31"/>
                <a:gd name="T23" fmla="*/ 19 h 140"/>
                <a:gd name="T24" fmla="*/ 11 w 31"/>
                <a:gd name="T25" fmla="*/ 35 h 140"/>
                <a:gd name="T26" fmla="*/ 6 w 31"/>
                <a:gd name="T27" fmla="*/ 52 h 140"/>
                <a:gd name="T28" fmla="*/ 2 w 31"/>
                <a:gd name="T29" fmla="*/ 69 h 140"/>
                <a:gd name="T30" fmla="*/ 0 w 31"/>
                <a:gd name="T31" fmla="*/ 86 h 140"/>
                <a:gd name="T32" fmla="*/ 0 w 31"/>
                <a:gd name="T33" fmla="*/ 104 h 140"/>
                <a:gd name="T34" fmla="*/ 2 w 31"/>
                <a:gd name="T35" fmla="*/ 123 h 140"/>
                <a:gd name="T36" fmla="*/ 4 w 31"/>
                <a:gd name="T37" fmla="*/ 140 h 140"/>
                <a:gd name="T38" fmla="*/ 4 w 31"/>
                <a:gd name="T39" fmla="*/ 140 h 140"/>
                <a:gd name="T40" fmla="*/ 9 w 31"/>
                <a:gd name="T41" fmla="*/ 138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40"/>
                <a:gd name="T65" fmla="*/ 31 w 3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40">
                  <a:moveTo>
                    <a:pt x="9" y="138"/>
                  </a:moveTo>
                  <a:lnTo>
                    <a:pt x="9" y="138"/>
                  </a:lnTo>
                  <a:lnTo>
                    <a:pt x="7" y="121"/>
                  </a:lnTo>
                  <a:lnTo>
                    <a:pt x="6" y="106"/>
                  </a:lnTo>
                  <a:lnTo>
                    <a:pt x="6" y="88"/>
                  </a:lnTo>
                  <a:lnTo>
                    <a:pt x="7" y="73"/>
                  </a:lnTo>
                  <a:lnTo>
                    <a:pt x="11" y="58"/>
                  </a:lnTo>
                  <a:lnTo>
                    <a:pt x="15" y="40"/>
                  </a:lnTo>
                  <a:lnTo>
                    <a:pt x="23" y="25"/>
                  </a:lnTo>
                  <a:lnTo>
                    <a:pt x="31" y="8"/>
                  </a:lnTo>
                  <a:lnTo>
                    <a:pt x="27" y="0"/>
                  </a:lnTo>
                  <a:lnTo>
                    <a:pt x="17" y="19"/>
                  </a:lnTo>
                  <a:lnTo>
                    <a:pt x="11" y="35"/>
                  </a:lnTo>
                  <a:lnTo>
                    <a:pt x="6" y="52"/>
                  </a:lnTo>
                  <a:lnTo>
                    <a:pt x="2" y="69"/>
                  </a:lnTo>
                  <a:lnTo>
                    <a:pt x="0" y="86"/>
                  </a:lnTo>
                  <a:lnTo>
                    <a:pt x="0" y="104"/>
                  </a:lnTo>
                  <a:lnTo>
                    <a:pt x="2" y="123"/>
                  </a:lnTo>
                  <a:lnTo>
                    <a:pt x="4" y="140"/>
                  </a:lnTo>
                  <a:lnTo>
                    <a:pt x="9"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1" name="Freeform 476">
              <a:extLst>
                <a:ext uri="{FF2B5EF4-FFF2-40B4-BE49-F238E27FC236}">
                  <a16:creationId xmlns:a16="http://schemas.microsoft.com/office/drawing/2014/main" id="{E2AB2F5A-DF94-142E-D216-ECE0C5D82172}"/>
                </a:ext>
              </a:extLst>
            </p:cNvPr>
            <p:cNvSpPr>
              <a:spLocks/>
            </p:cNvSpPr>
            <p:nvPr/>
          </p:nvSpPr>
          <p:spPr bwMode="auto">
            <a:xfrm>
              <a:off x="829" y="3386"/>
              <a:ext cx="59" cy="96"/>
            </a:xfrm>
            <a:custGeom>
              <a:avLst/>
              <a:gdLst>
                <a:gd name="T0" fmla="*/ 59 w 59"/>
                <a:gd name="T1" fmla="*/ 89 h 96"/>
                <a:gd name="T2" fmla="*/ 59 w 59"/>
                <a:gd name="T3" fmla="*/ 89 h 96"/>
                <a:gd name="T4" fmla="*/ 42 w 59"/>
                <a:gd name="T5" fmla="*/ 67 h 96"/>
                <a:gd name="T6" fmla="*/ 25 w 59"/>
                <a:gd name="T7" fmla="*/ 46 h 96"/>
                <a:gd name="T8" fmla="*/ 17 w 59"/>
                <a:gd name="T9" fmla="*/ 35 h 96"/>
                <a:gd name="T10" fmla="*/ 11 w 59"/>
                <a:gd name="T11" fmla="*/ 23 h 96"/>
                <a:gd name="T12" fmla="*/ 7 w 59"/>
                <a:gd name="T13" fmla="*/ 12 h 96"/>
                <a:gd name="T14" fmla="*/ 5 w 59"/>
                <a:gd name="T15" fmla="*/ 0 h 96"/>
                <a:gd name="T16" fmla="*/ 0 w 59"/>
                <a:gd name="T17" fmla="*/ 2 h 96"/>
                <a:gd name="T18" fmla="*/ 2 w 59"/>
                <a:gd name="T19" fmla="*/ 16 h 96"/>
                <a:gd name="T20" fmla="*/ 7 w 59"/>
                <a:gd name="T21" fmla="*/ 29 h 96"/>
                <a:gd name="T22" fmla="*/ 13 w 59"/>
                <a:gd name="T23" fmla="*/ 41 h 96"/>
                <a:gd name="T24" fmla="*/ 21 w 59"/>
                <a:gd name="T25" fmla="*/ 52 h 96"/>
                <a:gd name="T26" fmla="*/ 38 w 59"/>
                <a:gd name="T27" fmla="*/ 73 h 96"/>
                <a:gd name="T28" fmla="*/ 55 w 59"/>
                <a:gd name="T29" fmla="*/ 96 h 96"/>
                <a:gd name="T30" fmla="*/ 55 w 59"/>
                <a:gd name="T31" fmla="*/ 96 h 96"/>
                <a:gd name="T32" fmla="*/ 59 w 59"/>
                <a:gd name="T33" fmla="*/ 89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6"/>
                <a:gd name="T53" fmla="*/ 59 w 5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6">
                  <a:moveTo>
                    <a:pt x="59" y="89"/>
                  </a:moveTo>
                  <a:lnTo>
                    <a:pt x="59" y="89"/>
                  </a:lnTo>
                  <a:lnTo>
                    <a:pt x="42" y="67"/>
                  </a:lnTo>
                  <a:lnTo>
                    <a:pt x="25" y="46"/>
                  </a:lnTo>
                  <a:lnTo>
                    <a:pt x="17" y="35"/>
                  </a:lnTo>
                  <a:lnTo>
                    <a:pt x="11" y="23"/>
                  </a:lnTo>
                  <a:lnTo>
                    <a:pt x="7" y="12"/>
                  </a:lnTo>
                  <a:lnTo>
                    <a:pt x="5" y="0"/>
                  </a:lnTo>
                  <a:lnTo>
                    <a:pt x="0" y="2"/>
                  </a:lnTo>
                  <a:lnTo>
                    <a:pt x="2" y="16"/>
                  </a:lnTo>
                  <a:lnTo>
                    <a:pt x="7" y="29"/>
                  </a:lnTo>
                  <a:lnTo>
                    <a:pt x="13" y="41"/>
                  </a:lnTo>
                  <a:lnTo>
                    <a:pt x="21" y="52"/>
                  </a:lnTo>
                  <a:lnTo>
                    <a:pt x="38" y="73"/>
                  </a:lnTo>
                  <a:lnTo>
                    <a:pt x="55" y="96"/>
                  </a:lnTo>
                  <a:lnTo>
                    <a:pt x="59" y="8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2" name="Freeform 477">
              <a:extLst>
                <a:ext uri="{FF2B5EF4-FFF2-40B4-BE49-F238E27FC236}">
                  <a16:creationId xmlns:a16="http://schemas.microsoft.com/office/drawing/2014/main" id="{C926ADA0-36E1-CA4E-B72E-F6D104EEA2D7}"/>
                </a:ext>
              </a:extLst>
            </p:cNvPr>
            <p:cNvSpPr>
              <a:spLocks/>
            </p:cNvSpPr>
            <p:nvPr/>
          </p:nvSpPr>
          <p:spPr bwMode="auto">
            <a:xfrm>
              <a:off x="884" y="3475"/>
              <a:ext cx="56" cy="86"/>
            </a:xfrm>
            <a:custGeom>
              <a:avLst/>
              <a:gdLst>
                <a:gd name="T0" fmla="*/ 56 w 56"/>
                <a:gd name="T1" fmla="*/ 76 h 86"/>
                <a:gd name="T2" fmla="*/ 56 w 56"/>
                <a:gd name="T3" fmla="*/ 76 h 86"/>
                <a:gd name="T4" fmla="*/ 46 w 56"/>
                <a:gd name="T5" fmla="*/ 69 h 86"/>
                <a:gd name="T6" fmla="*/ 39 w 56"/>
                <a:gd name="T7" fmla="*/ 61 h 86"/>
                <a:gd name="T8" fmla="*/ 33 w 56"/>
                <a:gd name="T9" fmla="*/ 51 h 86"/>
                <a:gd name="T10" fmla="*/ 27 w 56"/>
                <a:gd name="T11" fmla="*/ 42 h 86"/>
                <a:gd name="T12" fmla="*/ 18 w 56"/>
                <a:gd name="T13" fmla="*/ 21 h 86"/>
                <a:gd name="T14" fmla="*/ 4 w 56"/>
                <a:gd name="T15" fmla="*/ 0 h 86"/>
                <a:gd name="T16" fmla="*/ 0 w 56"/>
                <a:gd name="T17" fmla="*/ 7 h 86"/>
                <a:gd name="T18" fmla="*/ 12 w 56"/>
                <a:gd name="T19" fmla="*/ 26 h 86"/>
                <a:gd name="T20" fmla="*/ 21 w 56"/>
                <a:gd name="T21" fmla="*/ 48 h 86"/>
                <a:gd name="T22" fmla="*/ 27 w 56"/>
                <a:gd name="T23" fmla="*/ 59 h 86"/>
                <a:gd name="T24" fmla="*/ 35 w 56"/>
                <a:gd name="T25" fmla="*/ 69 h 86"/>
                <a:gd name="T26" fmla="*/ 43 w 56"/>
                <a:gd name="T27" fmla="*/ 78 h 86"/>
                <a:gd name="T28" fmla="*/ 54 w 56"/>
                <a:gd name="T29" fmla="*/ 86 h 86"/>
                <a:gd name="T30" fmla="*/ 54 w 56"/>
                <a:gd name="T31" fmla="*/ 86 h 86"/>
                <a:gd name="T32" fmla="*/ 56 w 56"/>
                <a:gd name="T33" fmla="*/ 7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86"/>
                <a:gd name="T53" fmla="*/ 56 w 56"/>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86">
                  <a:moveTo>
                    <a:pt x="56" y="76"/>
                  </a:moveTo>
                  <a:lnTo>
                    <a:pt x="56" y="76"/>
                  </a:lnTo>
                  <a:lnTo>
                    <a:pt x="46" y="69"/>
                  </a:lnTo>
                  <a:lnTo>
                    <a:pt x="39" y="61"/>
                  </a:lnTo>
                  <a:lnTo>
                    <a:pt x="33" y="51"/>
                  </a:lnTo>
                  <a:lnTo>
                    <a:pt x="27" y="42"/>
                  </a:lnTo>
                  <a:lnTo>
                    <a:pt x="18" y="21"/>
                  </a:lnTo>
                  <a:lnTo>
                    <a:pt x="4" y="0"/>
                  </a:lnTo>
                  <a:lnTo>
                    <a:pt x="0" y="7"/>
                  </a:lnTo>
                  <a:lnTo>
                    <a:pt x="12" y="26"/>
                  </a:lnTo>
                  <a:lnTo>
                    <a:pt x="21" y="48"/>
                  </a:lnTo>
                  <a:lnTo>
                    <a:pt x="27" y="59"/>
                  </a:lnTo>
                  <a:lnTo>
                    <a:pt x="35" y="69"/>
                  </a:lnTo>
                  <a:lnTo>
                    <a:pt x="43" y="78"/>
                  </a:lnTo>
                  <a:lnTo>
                    <a:pt x="54" y="86"/>
                  </a:lnTo>
                  <a:lnTo>
                    <a:pt x="56"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3" name="Freeform 478">
              <a:extLst>
                <a:ext uri="{FF2B5EF4-FFF2-40B4-BE49-F238E27FC236}">
                  <a16:creationId xmlns:a16="http://schemas.microsoft.com/office/drawing/2014/main" id="{385CFB6D-0D94-75B0-7FFE-97C5CE9A55F4}"/>
                </a:ext>
              </a:extLst>
            </p:cNvPr>
            <p:cNvSpPr>
              <a:spLocks/>
            </p:cNvSpPr>
            <p:nvPr/>
          </p:nvSpPr>
          <p:spPr bwMode="auto">
            <a:xfrm>
              <a:off x="938" y="3551"/>
              <a:ext cx="104" cy="48"/>
            </a:xfrm>
            <a:custGeom>
              <a:avLst/>
              <a:gdLst>
                <a:gd name="T0" fmla="*/ 104 w 104"/>
                <a:gd name="T1" fmla="*/ 39 h 48"/>
                <a:gd name="T2" fmla="*/ 104 w 104"/>
                <a:gd name="T3" fmla="*/ 39 h 48"/>
                <a:gd name="T4" fmla="*/ 77 w 104"/>
                <a:gd name="T5" fmla="*/ 31 h 48"/>
                <a:gd name="T6" fmla="*/ 52 w 104"/>
                <a:gd name="T7" fmla="*/ 21 h 48"/>
                <a:gd name="T8" fmla="*/ 25 w 104"/>
                <a:gd name="T9" fmla="*/ 12 h 48"/>
                <a:gd name="T10" fmla="*/ 2 w 104"/>
                <a:gd name="T11" fmla="*/ 0 h 48"/>
                <a:gd name="T12" fmla="*/ 0 w 104"/>
                <a:gd name="T13" fmla="*/ 10 h 48"/>
                <a:gd name="T14" fmla="*/ 23 w 104"/>
                <a:gd name="T15" fmla="*/ 21 h 48"/>
                <a:gd name="T16" fmla="*/ 50 w 104"/>
                <a:gd name="T17" fmla="*/ 31 h 48"/>
                <a:gd name="T18" fmla="*/ 77 w 104"/>
                <a:gd name="T19" fmla="*/ 41 h 48"/>
                <a:gd name="T20" fmla="*/ 104 w 104"/>
                <a:gd name="T21" fmla="*/ 48 h 48"/>
                <a:gd name="T22" fmla="*/ 104 w 104"/>
                <a:gd name="T23" fmla="*/ 48 h 48"/>
                <a:gd name="T24" fmla="*/ 104 w 104"/>
                <a:gd name="T25" fmla="*/ 39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104" y="39"/>
                  </a:moveTo>
                  <a:lnTo>
                    <a:pt x="104" y="39"/>
                  </a:lnTo>
                  <a:lnTo>
                    <a:pt x="77" y="31"/>
                  </a:lnTo>
                  <a:lnTo>
                    <a:pt x="52" y="21"/>
                  </a:lnTo>
                  <a:lnTo>
                    <a:pt x="25" y="12"/>
                  </a:lnTo>
                  <a:lnTo>
                    <a:pt x="2" y="0"/>
                  </a:lnTo>
                  <a:lnTo>
                    <a:pt x="0" y="10"/>
                  </a:lnTo>
                  <a:lnTo>
                    <a:pt x="23" y="21"/>
                  </a:lnTo>
                  <a:lnTo>
                    <a:pt x="50" y="31"/>
                  </a:lnTo>
                  <a:lnTo>
                    <a:pt x="77" y="41"/>
                  </a:lnTo>
                  <a:lnTo>
                    <a:pt x="104" y="48"/>
                  </a:lnTo>
                  <a:lnTo>
                    <a:pt x="104"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4" name="Freeform 479">
              <a:extLst>
                <a:ext uri="{FF2B5EF4-FFF2-40B4-BE49-F238E27FC236}">
                  <a16:creationId xmlns:a16="http://schemas.microsoft.com/office/drawing/2014/main" id="{E53250DE-794A-441D-226D-2598B9D49DAA}"/>
                </a:ext>
              </a:extLst>
            </p:cNvPr>
            <p:cNvSpPr>
              <a:spLocks/>
            </p:cNvSpPr>
            <p:nvPr/>
          </p:nvSpPr>
          <p:spPr bwMode="auto">
            <a:xfrm>
              <a:off x="1042" y="3590"/>
              <a:ext cx="59" cy="23"/>
            </a:xfrm>
            <a:custGeom>
              <a:avLst/>
              <a:gdLst>
                <a:gd name="T0" fmla="*/ 59 w 59"/>
                <a:gd name="T1" fmla="*/ 13 h 23"/>
                <a:gd name="T2" fmla="*/ 59 w 59"/>
                <a:gd name="T3" fmla="*/ 13 h 23"/>
                <a:gd name="T4" fmla="*/ 44 w 59"/>
                <a:gd name="T5" fmla="*/ 11 h 23"/>
                <a:gd name="T6" fmla="*/ 29 w 59"/>
                <a:gd name="T7" fmla="*/ 7 h 23"/>
                <a:gd name="T8" fmla="*/ 15 w 59"/>
                <a:gd name="T9" fmla="*/ 4 h 23"/>
                <a:gd name="T10" fmla="*/ 0 w 59"/>
                <a:gd name="T11" fmla="*/ 0 h 23"/>
                <a:gd name="T12" fmla="*/ 0 w 59"/>
                <a:gd name="T13" fmla="*/ 9 h 23"/>
                <a:gd name="T14" fmla="*/ 13 w 59"/>
                <a:gd name="T15" fmla="*/ 13 h 23"/>
                <a:gd name="T16" fmla="*/ 29 w 59"/>
                <a:gd name="T17" fmla="*/ 17 h 23"/>
                <a:gd name="T18" fmla="*/ 44 w 59"/>
                <a:gd name="T19" fmla="*/ 21 h 23"/>
                <a:gd name="T20" fmla="*/ 59 w 59"/>
                <a:gd name="T21" fmla="*/ 23 h 23"/>
                <a:gd name="T22" fmla="*/ 59 w 59"/>
                <a:gd name="T23" fmla="*/ 23 h 23"/>
                <a:gd name="T24" fmla="*/ 59 w 59"/>
                <a:gd name="T25" fmla="*/ 1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23"/>
                <a:gd name="T41" fmla="*/ 59 w 5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23">
                  <a:moveTo>
                    <a:pt x="59" y="13"/>
                  </a:moveTo>
                  <a:lnTo>
                    <a:pt x="59" y="13"/>
                  </a:lnTo>
                  <a:lnTo>
                    <a:pt x="44" y="11"/>
                  </a:lnTo>
                  <a:lnTo>
                    <a:pt x="29" y="7"/>
                  </a:lnTo>
                  <a:lnTo>
                    <a:pt x="15" y="4"/>
                  </a:lnTo>
                  <a:lnTo>
                    <a:pt x="0" y="0"/>
                  </a:lnTo>
                  <a:lnTo>
                    <a:pt x="0" y="9"/>
                  </a:lnTo>
                  <a:lnTo>
                    <a:pt x="13" y="13"/>
                  </a:lnTo>
                  <a:lnTo>
                    <a:pt x="29" y="17"/>
                  </a:lnTo>
                  <a:lnTo>
                    <a:pt x="44" y="21"/>
                  </a:lnTo>
                  <a:lnTo>
                    <a:pt x="59" y="23"/>
                  </a:lnTo>
                  <a:lnTo>
                    <a:pt x="59"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5" name="Freeform 480">
              <a:extLst>
                <a:ext uri="{FF2B5EF4-FFF2-40B4-BE49-F238E27FC236}">
                  <a16:creationId xmlns:a16="http://schemas.microsoft.com/office/drawing/2014/main" id="{6F5DE7B0-2285-753D-F734-4FF65520651A}"/>
                </a:ext>
              </a:extLst>
            </p:cNvPr>
            <p:cNvSpPr>
              <a:spLocks/>
            </p:cNvSpPr>
            <p:nvPr/>
          </p:nvSpPr>
          <p:spPr bwMode="auto">
            <a:xfrm>
              <a:off x="1101" y="3572"/>
              <a:ext cx="79" cy="41"/>
            </a:xfrm>
            <a:custGeom>
              <a:avLst/>
              <a:gdLst>
                <a:gd name="T0" fmla="*/ 77 w 79"/>
                <a:gd name="T1" fmla="*/ 0 h 41"/>
                <a:gd name="T2" fmla="*/ 77 w 79"/>
                <a:gd name="T3" fmla="*/ 0 h 41"/>
                <a:gd name="T4" fmla="*/ 68 w 79"/>
                <a:gd name="T5" fmla="*/ 2 h 41"/>
                <a:gd name="T6" fmla="*/ 58 w 79"/>
                <a:gd name="T7" fmla="*/ 6 h 41"/>
                <a:gd name="T8" fmla="*/ 48 w 79"/>
                <a:gd name="T9" fmla="*/ 12 h 41"/>
                <a:gd name="T10" fmla="*/ 37 w 79"/>
                <a:gd name="T11" fmla="*/ 18 h 41"/>
                <a:gd name="T12" fmla="*/ 27 w 79"/>
                <a:gd name="T13" fmla="*/ 22 h 41"/>
                <a:gd name="T14" fmla="*/ 18 w 79"/>
                <a:gd name="T15" fmla="*/ 27 h 41"/>
                <a:gd name="T16" fmla="*/ 8 w 79"/>
                <a:gd name="T17" fmla="*/ 29 h 41"/>
                <a:gd name="T18" fmla="*/ 0 w 79"/>
                <a:gd name="T19" fmla="*/ 31 h 41"/>
                <a:gd name="T20" fmla="*/ 0 w 79"/>
                <a:gd name="T21" fmla="*/ 41 h 41"/>
                <a:gd name="T22" fmla="*/ 10 w 79"/>
                <a:gd name="T23" fmla="*/ 39 h 41"/>
                <a:gd name="T24" fmla="*/ 20 w 79"/>
                <a:gd name="T25" fmla="*/ 37 h 41"/>
                <a:gd name="T26" fmla="*/ 29 w 79"/>
                <a:gd name="T27" fmla="*/ 31 h 41"/>
                <a:gd name="T28" fmla="*/ 39 w 79"/>
                <a:gd name="T29" fmla="*/ 25 h 41"/>
                <a:gd name="T30" fmla="*/ 50 w 79"/>
                <a:gd name="T31" fmla="*/ 20 h 41"/>
                <a:gd name="T32" fmla="*/ 60 w 79"/>
                <a:gd name="T33" fmla="*/ 16 h 41"/>
                <a:gd name="T34" fmla="*/ 70 w 79"/>
                <a:gd name="T35" fmla="*/ 12 h 41"/>
                <a:gd name="T36" fmla="*/ 79 w 79"/>
                <a:gd name="T37" fmla="*/ 10 h 41"/>
                <a:gd name="T38" fmla="*/ 79 w 79"/>
                <a:gd name="T39" fmla="*/ 10 h 41"/>
                <a:gd name="T40" fmla="*/ 77 w 7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41"/>
                <a:gd name="T65" fmla="*/ 79 w 7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41">
                  <a:moveTo>
                    <a:pt x="77" y="0"/>
                  </a:moveTo>
                  <a:lnTo>
                    <a:pt x="77" y="0"/>
                  </a:lnTo>
                  <a:lnTo>
                    <a:pt x="68" y="2"/>
                  </a:lnTo>
                  <a:lnTo>
                    <a:pt x="58" y="6"/>
                  </a:lnTo>
                  <a:lnTo>
                    <a:pt x="48" y="12"/>
                  </a:lnTo>
                  <a:lnTo>
                    <a:pt x="37" y="18"/>
                  </a:lnTo>
                  <a:lnTo>
                    <a:pt x="27" y="22"/>
                  </a:lnTo>
                  <a:lnTo>
                    <a:pt x="18" y="27"/>
                  </a:lnTo>
                  <a:lnTo>
                    <a:pt x="8" y="29"/>
                  </a:lnTo>
                  <a:lnTo>
                    <a:pt x="0" y="31"/>
                  </a:lnTo>
                  <a:lnTo>
                    <a:pt x="0" y="41"/>
                  </a:lnTo>
                  <a:lnTo>
                    <a:pt x="10" y="39"/>
                  </a:lnTo>
                  <a:lnTo>
                    <a:pt x="20" y="37"/>
                  </a:lnTo>
                  <a:lnTo>
                    <a:pt x="29" y="31"/>
                  </a:lnTo>
                  <a:lnTo>
                    <a:pt x="39" y="25"/>
                  </a:lnTo>
                  <a:lnTo>
                    <a:pt x="50" y="20"/>
                  </a:lnTo>
                  <a:lnTo>
                    <a:pt x="60" y="16"/>
                  </a:lnTo>
                  <a:lnTo>
                    <a:pt x="70" y="12"/>
                  </a:lnTo>
                  <a:lnTo>
                    <a:pt x="79" y="10"/>
                  </a:lnTo>
                  <a:lnTo>
                    <a:pt x="7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6" name="Freeform 481">
              <a:extLst>
                <a:ext uri="{FF2B5EF4-FFF2-40B4-BE49-F238E27FC236}">
                  <a16:creationId xmlns:a16="http://schemas.microsoft.com/office/drawing/2014/main" id="{915C1864-FD05-D043-0CBA-A45E4F381F38}"/>
                </a:ext>
              </a:extLst>
            </p:cNvPr>
            <p:cNvSpPr>
              <a:spLocks/>
            </p:cNvSpPr>
            <p:nvPr/>
          </p:nvSpPr>
          <p:spPr bwMode="auto">
            <a:xfrm>
              <a:off x="1178" y="3572"/>
              <a:ext cx="92" cy="18"/>
            </a:xfrm>
            <a:custGeom>
              <a:avLst/>
              <a:gdLst>
                <a:gd name="T0" fmla="*/ 90 w 92"/>
                <a:gd name="T1" fmla="*/ 4 h 18"/>
                <a:gd name="T2" fmla="*/ 90 w 92"/>
                <a:gd name="T3" fmla="*/ 4 h 18"/>
                <a:gd name="T4" fmla="*/ 79 w 92"/>
                <a:gd name="T5" fmla="*/ 6 h 18"/>
                <a:gd name="T6" fmla="*/ 69 w 92"/>
                <a:gd name="T7" fmla="*/ 8 h 18"/>
                <a:gd name="T8" fmla="*/ 58 w 92"/>
                <a:gd name="T9" fmla="*/ 6 h 18"/>
                <a:gd name="T10" fmla="*/ 48 w 92"/>
                <a:gd name="T11" fmla="*/ 4 h 18"/>
                <a:gd name="T12" fmla="*/ 25 w 92"/>
                <a:gd name="T13" fmla="*/ 0 h 18"/>
                <a:gd name="T14" fmla="*/ 0 w 92"/>
                <a:gd name="T15" fmla="*/ 0 h 18"/>
                <a:gd name="T16" fmla="*/ 2 w 92"/>
                <a:gd name="T17" fmla="*/ 10 h 18"/>
                <a:gd name="T18" fmla="*/ 25 w 92"/>
                <a:gd name="T19" fmla="*/ 10 h 18"/>
                <a:gd name="T20" fmla="*/ 48 w 92"/>
                <a:gd name="T21" fmla="*/ 14 h 18"/>
                <a:gd name="T22" fmla="*/ 58 w 92"/>
                <a:gd name="T23" fmla="*/ 16 h 18"/>
                <a:gd name="T24" fmla="*/ 69 w 92"/>
                <a:gd name="T25" fmla="*/ 18 h 18"/>
                <a:gd name="T26" fmla="*/ 81 w 92"/>
                <a:gd name="T27" fmla="*/ 16 h 18"/>
                <a:gd name="T28" fmla="*/ 92 w 92"/>
                <a:gd name="T29" fmla="*/ 14 h 18"/>
                <a:gd name="T30" fmla="*/ 92 w 92"/>
                <a:gd name="T31" fmla="*/ 14 h 18"/>
                <a:gd name="T32" fmla="*/ 90 w 92"/>
                <a:gd name="T33" fmla="*/ 4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8"/>
                <a:gd name="T53" fmla="*/ 92 w 9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8">
                  <a:moveTo>
                    <a:pt x="90" y="4"/>
                  </a:moveTo>
                  <a:lnTo>
                    <a:pt x="90" y="4"/>
                  </a:lnTo>
                  <a:lnTo>
                    <a:pt x="79" y="6"/>
                  </a:lnTo>
                  <a:lnTo>
                    <a:pt x="69" y="8"/>
                  </a:lnTo>
                  <a:lnTo>
                    <a:pt x="58" y="6"/>
                  </a:lnTo>
                  <a:lnTo>
                    <a:pt x="48" y="4"/>
                  </a:lnTo>
                  <a:lnTo>
                    <a:pt x="25" y="0"/>
                  </a:lnTo>
                  <a:lnTo>
                    <a:pt x="0" y="0"/>
                  </a:lnTo>
                  <a:lnTo>
                    <a:pt x="2" y="10"/>
                  </a:lnTo>
                  <a:lnTo>
                    <a:pt x="25" y="10"/>
                  </a:lnTo>
                  <a:lnTo>
                    <a:pt x="48" y="14"/>
                  </a:lnTo>
                  <a:lnTo>
                    <a:pt x="58" y="16"/>
                  </a:lnTo>
                  <a:lnTo>
                    <a:pt x="69" y="18"/>
                  </a:lnTo>
                  <a:lnTo>
                    <a:pt x="81" y="16"/>
                  </a:lnTo>
                  <a:lnTo>
                    <a:pt x="92" y="14"/>
                  </a:lnTo>
                  <a:lnTo>
                    <a:pt x="9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7" name="Freeform 482">
              <a:extLst>
                <a:ext uri="{FF2B5EF4-FFF2-40B4-BE49-F238E27FC236}">
                  <a16:creationId xmlns:a16="http://schemas.microsoft.com/office/drawing/2014/main" id="{E3D8027F-D4B2-FF56-44CD-A84826689EB3}"/>
                </a:ext>
              </a:extLst>
            </p:cNvPr>
            <p:cNvSpPr>
              <a:spLocks/>
            </p:cNvSpPr>
            <p:nvPr/>
          </p:nvSpPr>
          <p:spPr bwMode="auto">
            <a:xfrm>
              <a:off x="1268" y="3521"/>
              <a:ext cx="56" cy="65"/>
            </a:xfrm>
            <a:custGeom>
              <a:avLst/>
              <a:gdLst>
                <a:gd name="T0" fmla="*/ 52 w 56"/>
                <a:gd name="T1" fmla="*/ 0 h 65"/>
                <a:gd name="T2" fmla="*/ 52 w 56"/>
                <a:gd name="T3" fmla="*/ 0 h 65"/>
                <a:gd name="T4" fmla="*/ 39 w 56"/>
                <a:gd name="T5" fmla="*/ 13 h 65"/>
                <a:gd name="T6" fmla="*/ 27 w 56"/>
                <a:gd name="T7" fmla="*/ 30 h 65"/>
                <a:gd name="T8" fmla="*/ 22 w 56"/>
                <a:gd name="T9" fmla="*/ 38 h 65"/>
                <a:gd name="T10" fmla="*/ 16 w 56"/>
                <a:gd name="T11" fmla="*/ 46 h 65"/>
                <a:gd name="T12" fmla="*/ 8 w 56"/>
                <a:gd name="T13" fmla="*/ 51 h 65"/>
                <a:gd name="T14" fmla="*/ 0 w 56"/>
                <a:gd name="T15" fmla="*/ 55 h 65"/>
                <a:gd name="T16" fmla="*/ 2 w 56"/>
                <a:gd name="T17" fmla="*/ 65 h 65"/>
                <a:gd name="T18" fmla="*/ 12 w 56"/>
                <a:gd name="T19" fmla="*/ 59 h 65"/>
                <a:gd name="T20" fmla="*/ 20 w 56"/>
                <a:gd name="T21" fmla="*/ 53 h 65"/>
                <a:gd name="T22" fmla="*/ 25 w 56"/>
                <a:gd name="T23" fmla="*/ 46 h 65"/>
                <a:gd name="T24" fmla="*/ 31 w 56"/>
                <a:gd name="T25" fmla="*/ 38 h 65"/>
                <a:gd name="T26" fmla="*/ 43 w 56"/>
                <a:gd name="T27" fmla="*/ 21 h 65"/>
                <a:gd name="T28" fmla="*/ 56 w 56"/>
                <a:gd name="T29" fmla="*/ 9 h 65"/>
                <a:gd name="T30" fmla="*/ 56 w 56"/>
                <a:gd name="T31" fmla="*/ 9 h 65"/>
                <a:gd name="T32" fmla="*/ 52 w 56"/>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65"/>
                <a:gd name="T53" fmla="*/ 56 w 56"/>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65">
                  <a:moveTo>
                    <a:pt x="52" y="0"/>
                  </a:moveTo>
                  <a:lnTo>
                    <a:pt x="52" y="0"/>
                  </a:lnTo>
                  <a:lnTo>
                    <a:pt x="39" y="13"/>
                  </a:lnTo>
                  <a:lnTo>
                    <a:pt x="27" y="30"/>
                  </a:lnTo>
                  <a:lnTo>
                    <a:pt x="22" y="38"/>
                  </a:lnTo>
                  <a:lnTo>
                    <a:pt x="16" y="46"/>
                  </a:lnTo>
                  <a:lnTo>
                    <a:pt x="8" y="51"/>
                  </a:lnTo>
                  <a:lnTo>
                    <a:pt x="0" y="55"/>
                  </a:lnTo>
                  <a:lnTo>
                    <a:pt x="2" y="65"/>
                  </a:lnTo>
                  <a:lnTo>
                    <a:pt x="12" y="59"/>
                  </a:lnTo>
                  <a:lnTo>
                    <a:pt x="20" y="53"/>
                  </a:lnTo>
                  <a:lnTo>
                    <a:pt x="25" y="46"/>
                  </a:lnTo>
                  <a:lnTo>
                    <a:pt x="31" y="38"/>
                  </a:lnTo>
                  <a:lnTo>
                    <a:pt x="43" y="21"/>
                  </a:lnTo>
                  <a:lnTo>
                    <a:pt x="56" y="9"/>
                  </a:lnTo>
                  <a:lnTo>
                    <a:pt x="5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8" name="Freeform 483">
              <a:extLst>
                <a:ext uri="{FF2B5EF4-FFF2-40B4-BE49-F238E27FC236}">
                  <a16:creationId xmlns:a16="http://schemas.microsoft.com/office/drawing/2014/main" id="{F6C2E945-16C2-99C1-8838-DB4C556A5180}"/>
                </a:ext>
              </a:extLst>
            </p:cNvPr>
            <p:cNvSpPr>
              <a:spLocks/>
            </p:cNvSpPr>
            <p:nvPr/>
          </p:nvSpPr>
          <p:spPr bwMode="auto">
            <a:xfrm>
              <a:off x="1320" y="3455"/>
              <a:ext cx="96" cy="75"/>
            </a:xfrm>
            <a:custGeom>
              <a:avLst/>
              <a:gdLst>
                <a:gd name="T0" fmla="*/ 91 w 96"/>
                <a:gd name="T1" fmla="*/ 0 h 75"/>
                <a:gd name="T2" fmla="*/ 91 w 96"/>
                <a:gd name="T3" fmla="*/ 0 h 75"/>
                <a:gd name="T4" fmla="*/ 83 w 96"/>
                <a:gd name="T5" fmla="*/ 12 h 75"/>
                <a:gd name="T6" fmla="*/ 73 w 96"/>
                <a:gd name="T7" fmla="*/ 20 h 75"/>
                <a:gd name="T8" fmla="*/ 64 w 96"/>
                <a:gd name="T9" fmla="*/ 27 h 75"/>
                <a:gd name="T10" fmla="*/ 52 w 96"/>
                <a:gd name="T11" fmla="*/ 35 h 75"/>
                <a:gd name="T12" fmla="*/ 27 w 96"/>
                <a:gd name="T13" fmla="*/ 50 h 75"/>
                <a:gd name="T14" fmla="*/ 0 w 96"/>
                <a:gd name="T15" fmla="*/ 66 h 75"/>
                <a:gd name="T16" fmla="*/ 4 w 96"/>
                <a:gd name="T17" fmla="*/ 75 h 75"/>
                <a:gd name="T18" fmla="*/ 29 w 96"/>
                <a:gd name="T19" fmla="*/ 58 h 75"/>
                <a:gd name="T20" fmla="*/ 54 w 96"/>
                <a:gd name="T21" fmla="*/ 44 h 75"/>
                <a:gd name="T22" fmla="*/ 66 w 96"/>
                <a:gd name="T23" fmla="*/ 37 h 75"/>
                <a:gd name="T24" fmla="*/ 77 w 96"/>
                <a:gd name="T25" fmla="*/ 29 h 75"/>
                <a:gd name="T26" fmla="*/ 87 w 96"/>
                <a:gd name="T27" fmla="*/ 20 h 75"/>
                <a:gd name="T28" fmla="*/ 96 w 96"/>
                <a:gd name="T29" fmla="*/ 8 h 75"/>
                <a:gd name="T30" fmla="*/ 96 w 96"/>
                <a:gd name="T31" fmla="*/ 8 h 75"/>
                <a:gd name="T32" fmla="*/ 91 w 96"/>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5"/>
                <a:gd name="T53" fmla="*/ 96 w 96"/>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5">
                  <a:moveTo>
                    <a:pt x="91" y="0"/>
                  </a:moveTo>
                  <a:lnTo>
                    <a:pt x="91" y="0"/>
                  </a:lnTo>
                  <a:lnTo>
                    <a:pt x="83" y="12"/>
                  </a:lnTo>
                  <a:lnTo>
                    <a:pt x="73" y="20"/>
                  </a:lnTo>
                  <a:lnTo>
                    <a:pt x="64" y="27"/>
                  </a:lnTo>
                  <a:lnTo>
                    <a:pt x="52" y="35"/>
                  </a:lnTo>
                  <a:lnTo>
                    <a:pt x="27" y="50"/>
                  </a:lnTo>
                  <a:lnTo>
                    <a:pt x="0" y="66"/>
                  </a:lnTo>
                  <a:lnTo>
                    <a:pt x="4" y="75"/>
                  </a:lnTo>
                  <a:lnTo>
                    <a:pt x="29" y="58"/>
                  </a:lnTo>
                  <a:lnTo>
                    <a:pt x="54" y="44"/>
                  </a:lnTo>
                  <a:lnTo>
                    <a:pt x="66" y="37"/>
                  </a:lnTo>
                  <a:lnTo>
                    <a:pt x="77" y="29"/>
                  </a:lnTo>
                  <a:lnTo>
                    <a:pt x="87" y="20"/>
                  </a:lnTo>
                  <a:lnTo>
                    <a:pt x="96" y="8"/>
                  </a:lnTo>
                  <a:lnTo>
                    <a:pt x="9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39" name="Freeform 484">
              <a:extLst>
                <a:ext uri="{FF2B5EF4-FFF2-40B4-BE49-F238E27FC236}">
                  <a16:creationId xmlns:a16="http://schemas.microsoft.com/office/drawing/2014/main" id="{1255694D-28CA-AC4C-ADF6-AF01675AC2AA}"/>
                </a:ext>
              </a:extLst>
            </p:cNvPr>
            <p:cNvSpPr>
              <a:spLocks/>
            </p:cNvSpPr>
            <p:nvPr/>
          </p:nvSpPr>
          <p:spPr bwMode="auto">
            <a:xfrm>
              <a:off x="1411" y="3317"/>
              <a:ext cx="51" cy="146"/>
            </a:xfrm>
            <a:custGeom>
              <a:avLst/>
              <a:gdLst>
                <a:gd name="T0" fmla="*/ 42 w 51"/>
                <a:gd name="T1" fmla="*/ 2 h 146"/>
                <a:gd name="T2" fmla="*/ 42 w 51"/>
                <a:gd name="T3" fmla="*/ 2 h 146"/>
                <a:gd name="T4" fmla="*/ 44 w 51"/>
                <a:gd name="T5" fmla="*/ 19 h 146"/>
                <a:gd name="T6" fmla="*/ 44 w 51"/>
                <a:gd name="T7" fmla="*/ 39 h 146"/>
                <a:gd name="T8" fmla="*/ 42 w 51"/>
                <a:gd name="T9" fmla="*/ 56 h 146"/>
                <a:gd name="T10" fmla="*/ 36 w 51"/>
                <a:gd name="T11" fmla="*/ 71 h 146"/>
                <a:gd name="T12" fmla="*/ 30 w 51"/>
                <a:gd name="T13" fmla="*/ 88 h 146"/>
                <a:gd name="T14" fmla="*/ 23 w 51"/>
                <a:gd name="T15" fmla="*/ 106 h 146"/>
                <a:gd name="T16" fmla="*/ 11 w 51"/>
                <a:gd name="T17" fmla="*/ 123 h 146"/>
                <a:gd name="T18" fmla="*/ 0 w 51"/>
                <a:gd name="T19" fmla="*/ 138 h 146"/>
                <a:gd name="T20" fmla="*/ 5 w 51"/>
                <a:gd name="T21" fmla="*/ 146 h 146"/>
                <a:gd name="T22" fmla="*/ 17 w 51"/>
                <a:gd name="T23" fmla="*/ 129 h 146"/>
                <a:gd name="T24" fmla="*/ 27 w 51"/>
                <a:gd name="T25" fmla="*/ 111 h 146"/>
                <a:gd name="T26" fmla="*/ 36 w 51"/>
                <a:gd name="T27" fmla="*/ 94 h 146"/>
                <a:gd name="T28" fmla="*/ 42 w 51"/>
                <a:gd name="T29" fmla="*/ 77 h 146"/>
                <a:gd name="T30" fmla="*/ 48 w 51"/>
                <a:gd name="T31" fmla="*/ 58 h 146"/>
                <a:gd name="T32" fmla="*/ 50 w 51"/>
                <a:gd name="T33" fmla="*/ 40 h 146"/>
                <a:gd name="T34" fmla="*/ 51 w 51"/>
                <a:gd name="T35" fmla="*/ 19 h 146"/>
                <a:gd name="T36" fmla="*/ 48 w 51"/>
                <a:gd name="T37" fmla="*/ 0 h 146"/>
                <a:gd name="T38" fmla="*/ 48 w 51"/>
                <a:gd name="T39" fmla="*/ 0 h 146"/>
                <a:gd name="T40" fmla="*/ 42 w 51"/>
                <a:gd name="T41" fmla="*/ 2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46"/>
                <a:gd name="T65" fmla="*/ 51 w 5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46">
                  <a:moveTo>
                    <a:pt x="42" y="2"/>
                  </a:moveTo>
                  <a:lnTo>
                    <a:pt x="42" y="2"/>
                  </a:lnTo>
                  <a:lnTo>
                    <a:pt x="44" y="19"/>
                  </a:lnTo>
                  <a:lnTo>
                    <a:pt x="44" y="39"/>
                  </a:lnTo>
                  <a:lnTo>
                    <a:pt x="42" y="56"/>
                  </a:lnTo>
                  <a:lnTo>
                    <a:pt x="36" y="71"/>
                  </a:lnTo>
                  <a:lnTo>
                    <a:pt x="30" y="88"/>
                  </a:lnTo>
                  <a:lnTo>
                    <a:pt x="23" y="106"/>
                  </a:lnTo>
                  <a:lnTo>
                    <a:pt x="11" y="123"/>
                  </a:lnTo>
                  <a:lnTo>
                    <a:pt x="0" y="138"/>
                  </a:lnTo>
                  <a:lnTo>
                    <a:pt x="5" y="146"/>
                  </a:lnTo>
                  <a:lnTo>
                    <a:pt x="17" y="129"/>
                  </a:lnTo>
                  <a:lnTo>
                    <a:pt x="27" y="111"/>
                  </a:lnTo>
                  <a:lnTo>
                    <a:pt x="36" y="94"/>
                  </a:lnTo>
                  <a:lnTo>
                    <a:pt x="42" y="77"/>
                  </a:lnTo>
                  <a:lnTo>
                    <a:pt x="48" y="58"/>
                  </a:lnTo>
                  <a:lnTo>
                    <a:pt x="50" y="40"/>
                  </a:lnTo>
                  <a:lnTo>
                    <a:pt x="51" y="19"/>
                  </a:lnTo>
                  <a:lnTo>
                    <a:pt x="48" y="0"/>
                  </a:lnTo>
                  <a:lnTo>
                    <a:pt x="4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0" name="Freeform 485">
              <a:extLst>
                <a:ext uri="{FF2B5EF4-FFF2-40B4-BE49-F238E27FC236}">
                  <a16:creationId xmlns:a16="http://schemas.microsoft.com/office/drawing/2014/main" id="{46625C61-4114-98D3-7401-1776B17C615B}"/>
                </a:ext>
              </a:extLst>
            </p:cNvPr>
            <p:cNvSpPr>
              <a:spLocks/>
            </p:cNvSpPr>
            <p:nvPr/>
          </p:nvSpPr>
          <p:spPr bwMode="auto">
            <a:xfrm>
              <a:off x="1428" y="3231"/>
              <a:ext cx="31" cy="88"/>
            </a:xfrm>
            <a:custGeom>
              <a:avLst/>
              <a:gdLst>
                <a:gd name="T0" fmla="*/ 0 w 31"/>
                <a:gd name="T1" fmla="*/ 6 h 88"/>
                <a:gd name="T2" fmla="*/ 0 w 31"/>
                <a:gd name="T3" fmla="*/ 6 h 88"/>
                <a:gd name="T4" fmla="*/ 8 w 31"/>
                <a:gd name="T5" fmla="*/ 25 h 88"/>
                <a:gd name="T6" fmla="*/ 15 w 31"/>
                <a:gd name="T7" fmla="*/ 46 h 88"/>
                <a:gd name="T8" fmla="*/ 21 w 31"/>
                <a:gd name="T9" fmla="*/ 67 h 88"/>
                <a:gd name="T10" fmla="*/ 25 w 31"/>
                <a:gd name="T11" fmla="*/ 88 h 88"/>
                <a:gd name="T12" fmla="*/ 31 w 31"/>
                <a:gd name="T13" fmla="*/ 86 h 88"/>
                <a:gd name="T14" fmla="*/ 27 w 31"/>
                <a:gd name="T15" fmla="*/ 63 h 88"/>
                <a:gd name="T16" fmla="*/ 21 w 31"/>
                <a:gd name="T17" fmla="*/ 42 h 88"/>
                <a:gd name="T18" fmla="*/ 13 w 31"/>
                <a:gd name="T19" fmla="*/ 21 h 88"/>
                <a:gd name="T20" fmla="*/ 4 w 31"/>
                <a:gd name="T21" fmla="*/ 0 h 88"/>
                <a:gd name="T22" fmla="*/ 4 w 31"/>
                <a:gd name="T23" fmla="*/ 0 h 88"/>
                <a:gd name="T24" fmla="*/ 0 w 31"/>
                <a:gd name="T25" fmla="*/ 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8"/>
                <a:gd name="T41" fmla="*/ 31 w 31"/>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8">
                  <a:moveTo>
                    <a:pt x="0" y="6"/>
                  </a:moveTo>
                  <a:lnTo>
                    <a:pt x="0" y="6"/>
                  </a:lnTo>
                  <a:lnTo>
                    <a:pt x="8" y="25"/>
                  </a:lnTo>
                  <a:lnTo>
                    <a:pt x="15" y="46"/>
                  </a:lnTo>
                  <a:lnTo>
                    <a:pt x="21" y="67"/>
                  </a:lnTo>
                  <a:lnTo>
                    <a:pt x="25" y="88"/>
                  </a:lnTo>
                  <a:lnTo>
                    <a:pt x="31" y="86"/>
                  </a:lnTo>
                  <a:lnTo>
                    <a:pt x="27" y="63"/>
                  </a:lnTo>
                  <a:lnTo>
                    <a:pt x="21" y="42"/>
                  </a:lnTo>
                  <a:lnTo>
                    <a:pt x="13" y="21"/>
                  </a:lnTo>
                  <a:lnTo>
                    <a:pt x="4"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1" name="Freeform 486">
              <a:extLst>
                <a:ext uri="{FF2B5EF4-FFF2-40B4-BE49-F238E27FC236}">
                  <a16:creationId xmlns:a16="http://schemas.microsoft.com/office/drawing/2014/main" id="{44BEEA3F-8C5A-C9F0-BF3D-9EDD82267D50}"/>
                </a:ext>
              </a:extLst>
            </p:cNvPr>
            <p:cNvSpPr>
              <a:spLocks/>
            </p:cNvSpPr>
            <p:nvPr/>
          </p:nvSpPr>
          <p:spPr bwMode="auto">
            <a:xfrm>
              <a:off x="1363" y="3185"/>
              <a:ext cx="69" cy="52"/>
            </a:xfrm>
            <a:custGeom>
              <a:avLst/>
              <a:gdLst>
                <a:gd name="T0" fmla="*/ 0 w 69"/>
                <a:gd name="T1" fmla="*/ 7 h 52"/>
                <a:gd name="T2" fmla="*/ 0 w 69"/>
                <a:gd name="T3" fmla="*/ 7 h 52"/>
                <a:gd name="T4" fmla="*/ 7 w 69"/>
                <a:gd name="T5" fmla="*/ 15 h 52"/>
                <a:gd name="T6" fmla="*/ 17 w 69"/>
                <a:gd name="T7" fmla="*/ 21 h 52"/>
                <a:gd name="T8" fmla="*/ 26 w 69"/>
                <a:gd name="T9" fmla="*/ 25 h 52"/>
                <a:gd name="T10" fmla="*/ 36 w 69"/>
                <a:gd name="T11" fmla="*/ 29 h 52"/>
                <a:gd name="T12" fmla="*/ 44 w 69"/>
                <a:gd name="T13" fmla="*/ 34 h 52"/>
                <a:gd name="T14" fmla="*/ 53 w 69"/>
                <a:gd name="T15" fmla="*/ 38 h 52"/>
                <a:gd name="T16" fmla="*/ 59 w 69"/>
                <a:gd name="T17" fmla="*/ 44 h 52"/>
                <a:gd name="T18" fmla="*/ 65 w 69"/>
                <a:gd name="T19" fmla="*/ 52 h 52"/>
                <a:gd name="T20" fmla="*/ 69 w 69"/>
                <a:gd name="T21" fmla="*/ 46 h 52"/>
                <a:gd name="T22" fmla="*/ 63 w 69"/>
                <a:gd name="T23" fmla="*/ 36 h 52"/>
                <a:gd name="T24" fmla="*/ 55 w 69"/>
                <a:gd name="T25" fmla="*/ 31 h 52"/>
                <a:gd name="T26" fmla="*/ 46 w 69"/>
                <a:gd name="T27" fmla="*/ 25 h 52"/>
                <a:gd name="T28" fmla="*/ 38 w 69"/>
                <a:gd name="T29" fmla="*/ 21 h 52"/>
                <a:gd name="T30" fmla="*/ 28 w 69"/>
                <a:gd name="T31" fmla="*/ 15 h 52"/>
                <a:gd name="T32" fmla="*/ 19 w 69"/>
                <a:gd name="T33" fmla="*/ 11 h 52"/>
                <a:gd name="T34" fmla="*/ 11 w 69"/>
                <a:gd name="T35" fmla="*/ 6 h 52"/>
                <a:gd name="T36" fmla="*/ 3 w 69"/>
                <a:gd name="T37" fmla="*/ 0 h 52"/>
                <a:gd name="T38" fmla="*/ 3 w 69"/>
                <a:gd name="T39" fmla="*/ 0 h 52"/>
                <a:gd name="T40" fmla="*/ 0 w 69"/>
                <a:gd name="T41" fmla="*/ 7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52"/>
                <a:gd name="T65" fmla="*/ 69 w 6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52">
                  <a:moveTo>
                    <a:pt x="0" y="7"/>
                  </a:moveTo>
                  <a:lnTo>
                    <a:pt x="0" y="7"/>
                  </a:lnTo>
                  <a:lnTo>
                    <a:pt x="7" y="15"/>
                  </a:lnTo>
                  <a:lnTo>
                    <a:pt x="17" y="21"/>
                  </a:lnTo>
                  <a:lnTo>
                    <a:pt x="26" y="25"/>
                  </a:lnTo>
                  <a:lnTo>
                    <a:pt x="36" y="29"/>
                  </a:lnTo>
                  <a:lnTo>
                    <a:pt x="44" y="34"/>
                  </a:lnTo>
                  <a:lnTo>
                    <a:pt x="53" y="38"/>
                  </a:lnTo>
                  <a:lnTo>
                    <a:pt x="59" y="44"/>
                  </a:lnTo>
                  <a:lnTo>
                    <a:pt x="65" y="52"/>
                  </a:lnTo>
                  <a:lnTo>
                    <a:pt x="69" y="46"/>
                  </a:lnTo>
                  <a:lnTo>
                    <a:pt x="63" y="36"/>
                  </a:lnTo>
                  <a:lnTo>
                    <a:pt x="55" y="31"/>
                  </a:lnTo>
                  <a:lnTo>
                    <a:pt x="46" y="25"/>
                  </a:lnTo>
                  <a:lnTo>
                    <a:pt x="38" y="21"/>
                  </a:lnTo>
                  <a:lnTo>
                    <a:pt x="28" y="15"/>
                  </a:lnTo>
                  <a:lnTo>
                    <a:pt x="19" y="11"/>
                  </a:lnTo>
                  <a:lnTo>
                    <a:pt x="11" y="6"/>
                  </a:lnTo>
                  <a:lnTo>
                    <a:pt x="3" y="0"/>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2" name="Freeform 487">
              <a:extLst>
                <a:ext uri="{FF2B5EF4-FFF2-40B4-BE49-F238E27FC236}">
                  <a16:creationId xmlns:a16="http://schemas.microsoft.com/office/drawing/2014/main" id="{3100E677-A7EB-9196-91B7-96C706EACFDA}"/>
                </a:ext>
              </a:extLst>
            </p:cNvPr>
            <p:cNvSpPr>
              <a:spLocks/>
            </p:cNvSpPr>
            <p:nvPr/>
          </p:nvSpPr>
          <p:spPr bwMode="auto">
            <a:xfrm>
              <a:off x="1313" y="3098"/>
              <a:ext cx="53" cy="94"/>
            </a:xfrm>
            <a:custGeom>
              <a:avLst/>
              <a:gdLst>
                <a:gd name="T0" fmla="*/ 0 w 53"/>
                <a:gd name="T1" fmla="*/ 10 h 94"/>
                <a:gd name="T2" fmla="*/ 0 w 53"/>
                <a:gd name="T3" fmla="*/ 10 h 94"/>
                <a:gd name="T4" fmla="*/ 7 w 53"/>
                <a:gd name="T5" fmla="*/ 16 h 94"/>
                <a:gd name="T6" fmla="*/ 15 w 53"/>
                <a:gd name="T7" fmla="*/ 23 h 94"/>
                <a:gd name="T8" fmla="*/ 21 w 53"/>
                <a:gd name="T9" fmla="*/ 35 h 94"/>
                <a:gd name="T10" fmla="*/ 27 w 53"/>
                <a:gd name="T11" fmla="*/ 47 h 94"/>
                <a:gd name="T12" fmla="*/ 32 w 53"/>
                <a:gd name="T13" fmla="*/ 60 h 94"/>
                <a:gd name="T14" fmla="*/ 36 w 53"/>
                <a:gd name="T15" fmla="*/ 71 h 94"/>
                <a:gd name="T16" fmla="*/ 42 w 53"/>
                <a:gd name="T17" fmla="*/ 83 h 94"/>
                <a:gd name="T18" fmla="*/ 50 w 53"/>
                <a:gd name="T19" fmla="*/ 94 h 94"/>
                <a:gd name="T20" fmla="*/ 53 w 53"/>
                <a:gd name="T21" fmla="*/ 87 h 94"/>
                <a:gd name="T22" fmla="*/ 48 w 53"/>
                <a:gd name="T23" fmla="*/ 77 h 94"/>
                <a:gd name="T24" fmla="*/ 42 w 53"/>
                <a:gd name="T25" fmla="*/ 68 h 94"/>
                <a:gd name="T26" fmla="*/ 36 w 53"/>
                <a:gd name="T27" fmla="*/ 54 h 94"/>
                <a:gd name="T28" fmla="*/ 32 w 53"/>
                <a:gd name="T29" fmla="*/ 43 h 94"/>
                <a:gd name="T30" fmla="*/ 27 w 53"/>
                <a:gd name="T31" fmla="*/ 29 h 94"/>
                <a:gd name="T32" fmla="*/ 19 w 53"/>
                <a:gd name="T33" fmla="*/ 18 h 94"/>
                <a:gd name="T34" fmla="*/ 11 w 53"/>
                <a:gd name="T35" fmla="*/ 8 h 94"/>
                <a:gd name="T36" fmla="*/ 0 w 53"/>
                <a:gd name="T37" fmla="*/ 0 h 94"/>
                <a:gd name="T38" fmla="*/ 0 w 53"/>
                <a:gd name="T39" fmla="*/ 0 h 94"/>
                <a:gd name="T40" fmla="*/ 0 w 53"/>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94"/>
                <a:gd name="T65" fmla="*/ 53 w 53"/>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94">
                  <a:moveTo>
                    <a:pt x="0" y="10"/>
                  </a:moveTo>
                  <a:lnTo>
                    <a:pt x="0" y="10"/>
                  </a:lnTo>
                  <a:lnTo>
                    <a:pt x="7" y="16"/>
                  </a:lnTo>
                  <a:lnTo>
                    <a:pt x="15" y="23"/>
                  </a:lnTo>
                  <a:lnTo>
                    <a:pt x="21" y="35"/>
                  </a:lnTo>
                  <a:lnTo>
                    <a:pt x="27" y="47"/>
                  </a:lnTo>
                  <a:lnTo>
                    <a:pt x="32" y="60"/>
                  </a:lnTo>
                  <a:lnTo>
                    <a:pt x="36" y="71"/>
                  </a:lnTo>
                  <a:lnTo>
                    <a:pt x="42" y="83"/>
                  </a:lnTo>
                  <a:lnTo>
                    <a:pt x="50" y="94"/>
                  </a:lnTo>
                  <a:lnTo>
                    <a:pt x="53" y="87"/>
                  </a:lnTo>
                  <a:lnTo>
                    <a:pt x="48" y="77"/>
                  </a:lnTo>
                  <a:lnTo>
                    <a:pt x="42" y="68"/>
                  </a:lnTo>
                  <a:lnTo>
                    <a:pt x="36" y="54"/>
                  </a:lnTo>
                  <a:lnTo>
                    <a:pt x="32" y="43"/>
                  </a:lnTo>
                  <a:lnTo>
                    <a:pt x="27" y="29"/>
                  </a:lnTo>
                  <a:lnTo>
                    <a:pt x="19" y="18"/>
                  </a:lnTo>
                  <a:lnTo>
                    <a:pt x="11" y="8"/>
                  </a:lnTo>
                  <a:lnTo>
                    <a:pt x="0"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3" name="Freeform 488">
              <a:extLst>
                <a:ext uri="{FF2B5EF4-FFF2-40B4-BE49-F238E27FC236}">
                  <a16:creationId xmlns:a16="http://schemas.microsoft.com/office/drawing/2014/main" id="{035CEDF9-68DC-6F3A-A8CF-8D375C11DD3F}"/>
                </a:ext>
              </a:extLst>
            </p:cNvPr>
            <p:cNvSpPr>
              <a:spLocks/>
            </p:cNvSpPr>
            <p:nvPr/>
          </p:nvSpPr>
          <p:spPr bwMode="auto">
            <a:xfrm>
              <a:off x="1211" y="3095"/>
              <a:ext cx="102" cy="13"/>
            </a:xfrm>
            <a:custGeom>
              <a:avLst/>
              <a:gdLst>
                <a:gd name="T0" fmla="*/ 0 w 102"/>
                <a:gd name="T1" fmla="*/ 13 h 13"/>
                <a:gd name="T2" fmla="*/ 0 w 102"/>
                <a:gd name="T3" fmla="*/ 13 h 13"/>
                <a:gd name="T4" fmla="*/ 29 w 102"/>
                <a:gd name="T5" fmla="*/ 13 h 13"/>
                <a:gd name="T6" fmla="*/ 56 w 102"/>
                <a:gd name="T7" fmla="*/ 11 h 13"/>
                <a:gd name="T8" fmla="*/ 67 w 102"/>
                <a:gd name="T9" fmla="*/ 9 h 13"/>
                <a:gd name="T10" fmla="*/ 81 w 102"/>
                <a:gd name="T11" fmla="*/ 9 h 13"/>
                <a:gd name="T12" fmla="*/ 90 w 102"/>
                <a:gd name="T13" fmla="*/ 11 h 13"/>
                <a:gd name="T14" fmla="*/ 102 w 102"/>
                <a:gd name="T15" fmla="*/ 13 h 13"/>
                <a:gd name="T16" fmla="*/ 102 w 102"/>
                <a:gd name="T17" fmla="*/ 3 h 13"/>
                <a:gd name="T18" fmla="*/ 92 w 102"/>
                <a:gd name="T19" fmla="*/ 2 h 13"/>
                <a:gd name="T20" fmla="*/ 79 w 102"/>
                <a:gd name="T21" fmla="*/ 0 h 13"/>
                <a:gd name="T22" fmla="*/ 67 w 102"/>
                <a:gd name="T23" fmla="*/ 0 h 13"/>
                <a:gd name="T24" fmla="*/ 54 w 102"/>
                <a:gd name="T25" fmla="*/ 2 h 13"/>
                <a:gd name="T26" fmla="*/ 27 w 102"/>
                <a:gd name="T27" fmla="*/ 3 h 13"/>
                <a:gd name="T28" fmla="*/ 0 w 102"/>
                <a:gd name="T29" fmla="*/ 3 h 13"/>
                <a:gd name="T30" fmla="*/ 0 w 102"/>
                <a:gd name="T31" fmla="*/ 3 h 13"/>
                <a:gd name="T32" fmla="*/ 0 w 102"/>
                <a:gd name="T33" fmla="*/ 1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3"/>
                <a:gd name="T53" fmla="*/ 102 w 10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3">
                  <a:moveTo>
                    <a:pt x="0" y="13"/>
                  </a:moveTo>
                  <a:lnTo>
                    <a:pt x="0" y="13"/>
                  </a:lnTo>
                  <a:lnTo>
                    <a:pt x="29" y="13"/>
                  </a:lnTo>
                  <a:lnTo>
                    <a:pt x="56" y="11"/>
                  </a:lnTo>
                  <a:lnTo>
                    <a:pt x="67" y="9"/>
                  </a:lnTo>
                  <a:lnTo>
                    <a:pt x="81" y="9"/>
                  </a:lnTo>
                  <a:lnTo>
                    <a:pt x="90" y="11"/>
                  </a:lnTo>
                  <a:lnTo>
                    <a:pt x="102" y="13"/>
                  </a:lnTo>
                  <a:lnTo>
                    <a:pt x="102" y="3"/>
                  </a:lnTo>
                  <a:lnTo>
                    <a:pt x="92" y="2"/>
                  </a:lnTo>
                  <a:lnTo>
                    <a:pt x="79" y="0"/>
                  </a:lnTo>
                  <a:lnTo>
                    <a:pt x="67" y="0"/>
                  </a:lnTo>
                  <a:lnTo>
                    <a:pt x="54" y="2"/>
                  </a:lnTo>
                  <a:lnTo>
                    <a:pt x="27" y="3"/>
                  </a:lnTo>
                  <a:lnTo>
                    <a:pt x="0" y="3"/>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4" name="Freeform 489">
              <a:extLst>
                <a:ext uri="{FF2B5EF4-FFF2-40B4-BE49-F238E27FC236}">
                  <a16:creationId xmlns:a16="http://schemas.microsoft.com/office/drawing/2014/main" id="{7913A549-4F33-439D-2D8F-491EB1939308}"/>
                </a:ext>
              </a:extLst>
            </p:cNvPr>
            <p:cNvSpPr>
              <a:spLocks/>
            </p:cNvSpPr>
            <p:nvPr/>
          </p:nvSpPr>
          <p:spPr bwMode="auto">
            <a:xfrm>
              <a:off x="1096" y="3074"/>
              <a:ext cx="115" cy="34"/>
            </a:xfrm>
            <a:custGeom>
              <a:avLst/>
              <a:gdLst>
                <a:gd name="T0" fmla="*/ 0 w 115"/>
                <a:gd name="T1" fmla="*/ 11 h 34"/>
                <a:gd name="T2" fmla="*/ 0 w 115"/>
                <a:gd name="T3" fmla="*/ 11 h 34"/>
                <a:gd name="T4" fmla="*/ 13 w 115"/>
                <a:gd name="T5" fmla="*/ 9 h 34"/>
                <a:gd name="T6" fmla="*/ 28 w 115"/>
                <a:gd name="T7" fmla="*/ 13 h 34"/>
                <a:gd name="T8" fmla="*/ 44 w 115"/>
                <a:gd name="T9" fmla="*/ 15 h 34"/>
                <a:gd name="T10" fmla="*/ 59 w 115"/>
                <a:gd name="T11" fmla="*/ 21 h 34"/>
                <a:gd name="T12" fmla="*/ 75 w 115"/>
                <a:gd name="T13" fmla="*/ 26 h 34"/>
                <a:gd name="T14" fmla="*/ 88 w 115"/>
                <a:gd name="T15" fmla="*/ 30 h 34"/>
                <a:gd name="T16" fmla="*/ 101 w 115"/>
                <a:gd name="T17" fmla="*/ 34 h 34"/>
                <a:gd name="T18" fmla="*/ 115 w 115"/>
                <a:gd name="T19" fmla="*/ 34 h 34"/>
                <a:gd name="T20" fmla="*/ 115 w 115"/>
                <a:gd name="T21" fmla="*/ 24 h 34"/>
                <a:gd name="T22" fmla="*/ 101 w 115"/>
                <a:gd name="T23" fmla="*/ 24 h 34"/>
                <a:gd name="T24" fmla="*/ 88 w 115"/>
                <a:gd name="T25" fmla="*/ 21 h 34"/>
                <a:gd name="T26" fmla="*/ 75 w 115"/>
                <a:gd name="T27" fmla="*/ 17 h 34"/>
                <a:gd name="T28" fmla="*/ 59 w 115"/>
                <a:gd name="T29" fmla="*/ 11 h 34"/>
                <a:gd name="T30" fmla="*/ 44 w 115"/>
                <a:gd name="T31" fmla="*/ 7 h 34"/>
                <a:gd name="T32" fmla="*/ 28 w 115"/>
                <a:gd name="T33" fmla="*/ 3 h 34"/>
                <a:gd name="T34" fmla="*/ 13 w 115"/>
                <a:gd name="T35" fmla="*/ 0 h 34"/>
                <a:gd name="T36" fmla="*/ 0 w 115"/>
                <a:gd name="T37" fmla="*/ 1 h 34"/>
                <a:gd name="T38" fmla="*/ 0 w 115"/>
                <a:gd name="T39" fmla="*/ 1 h 34"/>
                <a:gd name="T40" fmla="*/ 0 w 115"/>
                <a:gd name="T41" fmla="*/ 1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34"/>
                <a:gd name="T65" fmla="*/ 115 w 115"/>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34">
                  <a:moveTo>
                    <a:pt x="0" y="11"/>
                  </a:moveTo>
                  <a:lnTo>
                    <a:pt x="0" y="11"/>
                  </a:lnTo>
                  <a:lnTo>
                    <a:pt x="13" y="9"/>
                  </a:lnTo>
                  <a:lnTo>
                    <a:pt x="28" y="13"/>
                  </a:lnTo>
                  <a:lnTo>
                    <a:pt x="44" y="15"/>
                  </a:lnTo>
                  <a:lnTo>
                    <a:pt x="59" y="21"/>
                  </a:lnTo>
                  <a:lnTo>
                    <a:pt x="75" y="26"/>
                  </a:lnTo>
                  <a:lnTo>
                    <a:pt x="88" y="30"/>
                  </a:lnTo>
                  <a:lnTo>
                    <a:pt x="101" y="34"/>
                  </a:lnTo>
                  <a:lnTo>
                    <a:pt x="115" y="34"/>
                  </a:lnTo>
                  <a:lnTo>
                    <a:pt x="115" y="24"/>
                  </a:lnTo>
                  <a:lnTo>
                    <a:pt x="101" y="24"/>
                  </a:lnTo>
                  <a:lnTo>
                    <a:pt x="88" y="21"/>
                  </a:lnTo>
                  <a:lnTo>
                    <a:pt x="75" y="17"/>
                  </a:lnTo>
                  <a:lnTo>
                    <a:pt x="59" y="11"/>
                  </a:lnTo>
                  <a:lnTo>
                    <a:pt x="44" y="7"/>
                  </a:lnTo>
                  <a:lnTo>
                    <a:pt x="28" y="3"/>
                  </a:lnTo>
                  <a:lnTo>
                    <a:pt x="13" y="0"/>
                  </a:lnTo>
                  <a:lnTo>
                    <a:pt x="0" y="1"/>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5" name="Freeform 490">
              <a:extLst>
                <a:ext uri="{FF2B5EF4-FFF2-40B4-BE49-F238E27FC236}">
                  <a16:creationId xmlns:a16="http://schemas.microsoft.com/office/drawing/2014/main" id="{BC665FD5-FFA5-719C-603E-A32A0AD5A008}"/>
                </a:ext>
              </a:extLst>
            </p:cNvPr>
            <p:cNvSpPr>
              <a:spLocks/>
            </p:cNvSpPr>
            <p:nvPr/>
          </p:nvSpPr>
          <p:spPr bwMode="auto">
            <a:xfrm>
              <a:off x="996" y="3075"/>
              <a:ext cx="100" cy="54"/>
            </a:xfrm>
            <a:custGeom>
              <a:avLst/>
              <a:gdLst>
                <a:gd name="T0" fmla="*/ 2 w 100"/>
                <a:gd name="T1" fmla="*/ 54 h 54"/>
                <a:gd name="T2" fmla="*/ 2 w 100"/>
                <a:gd name="T3" fmla="*/ 54 h 54"/>
                <a:gd name="T4" fmla="*/ 27 w 100"/>
                <a:gd name="T5" fmla="*/ 41 h 54"/>
                <a:gd name="T6" fmla="*/ 48 w 100"/>
                <a:gd name="T7" fmla="*/ 27 h 54"/>
                <a:gd name="T8" fmla="*/ 59 w 100"/>
                <a:gd name="T9" fmla="*/ 22 h 54"/>
                <a:gd name="T10" fmla="*/ 73 w 100"/>
                <a:gd name="T11" fmla="*/ 16 h 54"/>
                <a:gd name="T12" fmla="*/ 86 w 100"/>
                <a:gd name="T13" fmla="*/ 12 h 54"/>
                <a:gd name="T14" fmla="*/ 100 w 100"/>
                <a:gd name="T15" fmla="*/ 10 h 54"/>
                <a:gd name="T16" fmla="*/ 100 w 100"/>
                <a:gd name="T17" fmla="*/ 0 h 54"/>
                <a:gd name="T18" fmla="*/ 84 w 100"/>
                <a:gd name="T19" fmla="*/ 2 h 54"/>
                <a:gd name="T20" fmla="*/ 71 w 100"/>
                <a:gd name="T21" fmla="*/ 6 h 54"/>
                <a:gd name="T22" fmla="*/ 57 w 100"/>
                <a:gd name="T23" fmla="*/ 12 h 54"/>
                <a:gd name="T24" fmla="*/ 46 w 100"/>
                <a:gd name="T25" fmla="*/ 18 h 54"/>
                <a:gd name="T26" fmla="*/ 23 w 100"/>
                <a:gd name="T27" fmla="*/ 31 h 54"/>
                <a:gd name="T28" fmla="*/ 0 w 100"/>
                <a:gd name="T29" fmla="*/ 45 h 54"/>
                <a:gd name="T30" fmla="*/ 0 w 100"/>
                <a:gd name="T31" fmla="*/ 45 h 54"/>
                <a:gd name="T32" fmla="*/ 2 w 10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54"/>
                <a:gd name="T53" fmla="*/ 100 w 10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54">
                  <a:moveTo>
                    <a:pt x="2" y="54"/>
                  </a:moveTo>
                  <a:lnTo>
                    <a:pt x="2" y="54"/>
                  </a:lnTo>
                  <a:lnTo>
                    <a:pt x="27" y="41"/>
                  </a:lnTo>
                  <a:lnTo>
                    <a:pt x="48" y="27"/>
                  </a:lnTo>
                  <a:lnTo>
                    <a:pt x="59" y="22"/>
                  </a:lnTo>
                  <a:lnTo>
                    <a:pt x="73" y="16"/>
                  </a:lnTo>
                  <a:lnTo>
                    <a:pt x="86" y="12"/>
                  </a:lnTo>
                  <a:lnTo>
                    <a:pt x="100" y="10"/>
                  </a:lnTo>
                  <a:lnTo>
                    <a:pt x="100" y="0"/>
                  </a:lnTo>
                  <a:lnTo>
                    <a:pt x="84" y="2"/>
                  </a:lnTo>
                  <a:lnTo>
                    <a:pt x="71" y="6"/>
                  </a:lnTo>
                  <a:lnTo>
                    <a:pt x="57" y="12"/>
                  </a:lnTo>
                  <a:lnTo>
                    <a:pt x="46" y="18"/>
                  </a:lnTo>
                  <a:lnTo>
                    <a:pt x="23" y="31"/>
                  </a:lnTo>
                  <a:lnTo>
                    <a:pt x="0" y="45"/>
                  </a:lnTo>
                  <a:lnTo>
                    <a:pt x="2" y="5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6" name="Freeform 491">
              <a:extLst>
                <a:ext uri="{FF2B5EF4-FFF2-40B4-BE49-F238E27FC236}">
                  <a16:creationId xmlns:a16="http://schemas.microsoft.com/office/drawing/2014/main" id="{2010139E-A429-E1D2-5C34-B67519B151B0}"/>
                </a:ext>
              </a:extLst>
            </p:cNvPr>
            <p:cNvSpPr>
              <a:spLocks/>
            </p:cNvSpPr>
            <p:nvPr/>
          </p:nvSpPr>
          <p:spPr bwMode="auto">
            <a:xfrm>
              <a:off x="944" y="3120"/>
              <a:ext cx="54" cy="69"/>
            </a:xfrm>
            <a:custGeom>
              <a:avLst/>
              <a:gdLst>
                <a:gd name="T0" fmla="*/ 2 w 54"/>
                <a:gd name="T1" fmla="*/ 69 h 69"/>
                <a:gd name="T2" fmla="*/ 2 w 54"/>
                <a:gd name="T3" fmla="*/ 69 h 69"/>
                <a:gd name="T4" fmla="*/ 13 w 54"/>
                <a:gd name="T5" fmla="*/ 55 h 69"/>
                <a:gd name="T6" fmla="*/ 27 w 54"/>
                <a:gd name="T7" fmla="*/ 38 h 69"/>
                <a:gd name="T8" fmla="*/ 34 w 54"/>
                <a:gd name="T9" fmla="*/ 28 h 69"/>
                <a:gd name="T10" fmla="*/ 42 w 54"/>
                <a:gd name="T11" fmla="*/ 21 h 69"/>
                <a:gd name="T12" fmla="*/ 48 w 54"/>
                <a:gd name="T13" fmla="*/ 13 h 69"/>
                <a:gd name="T14" fmla="*/ 54 w 54"/>
                <a:gd name="T15" fmla="*/ 9 h 69"/>
                <a:gd name="T16" fmla="*/ 52 w 54"/>
                <a:gd name="T17" fmla="*/ 0 h 69"/>
                <a:gd name="T18" fmla="*/ 44 w 54"/>
                <a:gd name="T19" fmla="*/ 5 h 69"/>
                <a:gd name="T20" fmla="*/ 38 w 54"/>
                <a:gd name="T21" fmla="*/ 11 h 69"/>
                <a:gd name="T22" fmla="*/ 31 w 54"/>
                <a:gd name="T23" fmla="*/ 21 h 69"/>
                <a:gd name="T24" fmla="*/ 23 w 54"/>
                <a:gd name="T25" fmla="*/ 30 h 69"/>
                <a:gd name="T26" fmla="*/ 9 w 54"/>
                <a:gd name="T27" fmla="*/ 48 h 69"/>
                <a:gd name="T28" fmla="*/ 0 w 54"/>
                <a:gd name="T29" fmla="*/ 59 h 69"/>
                <a:gd name="T30" fmla="*/ 0 w 54"/>
                <a:gd name="T31" fmla="*/ 59 h 69"/>
                <a:gd name="T32" fmla="*/ 2 w 54"/>
                <a:gd name="T33" fmla="*/ 69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69"/>
                <a:gd name="T53" fmla="*/ 54 w 54"/>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69">
                  <a:moveTo>
                    <a:pt x="2" y="69"/>
                  </a:moveTo>
                  <a:lnTo>
                    <a:pt x="2" y="69"/>
                  </a:lnTo>
                  <a:lnTo>
                    <a:pt x="13" y="55"/>
                  </a:lnTo>
                  <a:lnTo>
                    <a:pt x="27" y="38"/>
                  </a:lnTo>
                  <a:lnTo>
                    <a:pt x="34" y="28"/>
                  </a:lnTo>
                  <a:lnTo>
                    <a:pt x="42" y="21"/>
                  </a:lnTo>
                  <a:lnTo>
                    <a:pt x="48" y="13"/>
                  </a:lnTo>
                  <a:lnTo>
                    <a:pt x="54" y="9"/>
                  </a:lnTo>
                  <a:lnTo>
                    <a:pt x="52" y="0"/>
                  </a:lnTo>
                  <a:lnTo>
                    <a:pt x="44" y="5"/>
                  </a:lnTo>
                  <a:lnTo>
                    <a:pt x="38" y="11"/>
                  </a:lnTo>
                  <a:lnTo>
                    <a:pt x="31" y="21"/>
                  </a:lnTo>
                  <a:lnTo>
                    <a:pt x="23" y="30"/>
                  </a:lnTo>
                  <a:lnTo>
                    <a:pt x="9" y="48"/>
                  </a:lnTo>
                  <a:lnTo>
                    <a:pt x="0" y="59"/>
                  </a:lnTo>
                  <a:lnTo>
                    <a:pt x="2" y="6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7" name="Freeform 492">
              <a:extLst>
                <a:ext uri="{FF2B5EF4-FFF2-40B4-BE49-F238E27FC236}">
                  <a16:creationId xmlns:a16="http://schemas.microsoft.com/office/drawing/2014/main" id="{C8954F38-5536-B1A7-C656-795DEC4BA216}"/>
                </a:ext>
              </a:extLst>
            </p:cNvPr>
            <p:cNvSpPr>
              <a:spLocks/>
            </p:cNvSpPr>
            <p:nvPr/>
          </p:nvSpPr>
          <p:spPr bwMode="auto">
            <a:xfrm>
              <a:off x="852" y="3179"/>
              <a:ext cx="94" cy="77"/>
            </a:xfrm>
            <a:custGeom>
              <a:avLst/>
              <a:gdLst>
                <a:gd name="T0" fmla="*/ 4 w 94"/>
                <a:gd name="T1" fmla="*/ 77 h 77"/>
                <a:gd name="T2" fmla="*/ 4 w 94"/>
                <a:gd name="T3" fmla="*/ 77 h 77"/>
                <a:gd name="T4" fmla="*/ 13 w 94"/>
                <a:gd name="T5" fmla="*/ 61 h 77"/>
                <a:gd name="T6" fmla="*/ 23 w 94"/>
                <a:gd name="T7" fmla="*/ 50 h 77"/>
                <a:gd name="T8" fmla="*/ 32 w 94"/>
                <a:gd name="T9" fmla="*/ 42 h 77"/>
                <a:gd name="T10" fmla="*/ 44 w 94"/>
                <a:gd name="T11" fmla="*/ 35 h 77"/>
                <a:gd name="T12" fmla="*/ 67 w 94"/>
                <a:gd name="T13" fmla="*/ 23 h 77"/>
                <a:gd name="T14" fmla="*/ 94 w 94"/>
                <a:gd name="T15" fmla="*/ 10 h 77"/>
                <a:gd name="T16" fmla="*/ 92 w 94"/>
                <a:gd name="T17" fmla="*/ 0 h 77"/>
                <a:gd name="T18" fmla="*/ 63 w 94"/>
                <a:gd name="T19" fmla="*/ 15 h 77"/>
                <a:gd name="T20" fmla="*/ 40 w 94"/>
                <a:gd name="T21" fmla="*/ 27 h 77"/>
                <a:gd name="T22" fmla="*/ 30 w 94"/>
                <a:gd name="T23" fmla="*/ 33 h 77"/>
                <a:gd name="T24" fmla="*/ 19 w 94"/>
                <a:gd name="T25" fmla="*/ 42 h 77"/>
                <a:gd name="T26" fmla="*/ 9 w 94"/>
                <a:gd name="T27" fmla="*/ 54 h 77"/>
                <a:gd name="T28" fmla="*/ 0 w 94"/>
                <a:gd name="T29" fmla="*/ 69 h 77"/>
                <a:gd name="T30" fmla="*/ 0 w 94"/>
                <a:gd name="T31" fmla="*/ 69 h 77"/>
                <a:gd name="T32" fmla="*/ 4 w 94"/>
                <a:gd name="T33" fmla="*/ 77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77"/>
                <a:gd name="T53" fmla="*/ 94 w 94"/>
                <a:gd name="T54" fmla="*/ 77 h 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77">
                  <a:moveTo>
                    <a:pt x="4" y="77"/>
                  </a:moveTo>
                  <a:lnTo>
                    <a:pt x="4" y="77"/>
                  </a:lnTo>
                  <a:lnTo>
                    <a:pt x="13" y="61"/>
                  </a:lnTo>
                  <a:lnTo>
                    <a:pt x="23" y="50"/>
                  </a:lnTo>
                  <a:lnTo>
                    <a:pt x="32" y="42"/>
                  </a:lnTo>
                  <a:lnTo>
                    <a:pt x="44" y="35"/>
                  </a:lnTo>
                  <a:lnTo>
                    <a:pt x="67" y="23"/>
                  </a:lnTo>
                  <a:lnTo>
                    <a:pt x="94" y="10"/>
                  </a:lnTo>
                  <a:lnTo>
                    <a:pt x="92" y="0"/>
                  </a:lnTo>
                  <a:lnTo>
                    <a:pt x="63" y="15"/>
                  </a:lnTo>
                  <a:lnTo>
                    <a:pt x="40" y="27"/>
                  </a:lnTo>
                  <a:lnTo>
                    <a:pt x="30" y="33"/>
                  </a:lnTo>
                  <a:lnTo>
                    <a:pt x="19" y="42"/>
                  </a:lnTo>
                  <a:lnTo>
                    <a:pt x="9" y="54"/>
                  </a:lnTo>
                  <a:lnTo>
                    <a:pt x="0" y="69"/>
                  </a:lnTo>
                  <a:lnTo>
                    <a:pt x="4" y="7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8" name="Freeform 493">
              <a:extLst>
                <a:ext uri="{FF2B5EF4-FFF2-40B4-BE49-F238E27FC236}">
                  <a16:creationId xmlns:a16="http://schemas.microsoft.com/office/drawing/2014/main" id="{12D245C0-1902-E317-939C-62AF4FBFE87F}"/>
                </a:ext>
              </a:extLst>
            </p:cNvPr>
            <p:cNvSpPr>
              <a:spLocks/>
            </p:cNvSpPr>
            <p:nvPr/>
          </p:nvSpPr>
          <p:spPr bwMode="auto">
            <a:xfrm>
              <a:off x="825" y="3248"/>
              <a:ext cx="31" cy="140"/>
            </a:xfrm>
            <a:custGeom>
              <a:avLst/>
              <a:gdLst>
                <a:gd name="T0" fmla="*/ 9 w 31"/>
                <a:gd name="T1" fmla="*/ 138 h 140"/>
                <a:gd name="T2" fmla="*/ 9 w 31"/>
                <a:gd name="T3" fmla="*/ 138 h 140"/>
                <a:gd name="T4" fmla="*/ 7 w 31"/>
                <a:gd name="T5" fmla="*/ 121 h 140"/>
                <a:gd name="T6" fmla="*/ 6 w 31"/>
                <a:gd name="T7" fmla="*/ 106 h 140"/>
                <a:gd name="T8" fmla="*/ 6 w 31"/>
                <a:gd name="T9" fmla="*/ 88 h 140"/>
                <a:gd name="T10" fmla="*/ 7 w 31"/>
                <a:gd name="T11" fmla="*/ 73 h 140"/>
                <a:gd name="T12" fmla="*/ 11 w 31"/>
                <a:gd name="T13" fmla="*/ 58 h 140"/>
                <a:gd name="T14" fmla="*/ 15 w 31"/>
                <a:gd name="T15" fmla="*/ 40 h 140"/>
                <a:gd name="T16" fmla="*/ 23 w 31"/>
                <a:gd name="T17" fmla="*/ 25 h 140"/>
                <a:gd name="T18" fmla="*/ 31 w 31"/>
                <a:gd name="T19" fmla="*/ 8 h 140"/>
                <a:gd name="T20" fmla="*/ 27 w 31"/>
                <a:gd name="T21" fmla="*/ 0 h 140"/>
                <a:gd name="T22" fmla="*/ 17 w 31"/>
                <a:gd name="T23" fmla="*/ 19 h 140"/>
                <a:gd name="T24" fmla="*/ 11 w 31"/>
                <a:gd name="T25" fmla="*/ 35 h 140"/>
                <a:gd name="T26" fmla="*/ 6 w 31"/>
                <a:gd name="T27" fmla="*/ 52 h 140"/>
                <a:gd name="T28" fmla="*/ 2 w 31"/>
                <a:gd name="T29" fmla="*/ 69 h 140"/>
                <a:gd name="T30" fmla="*/ 0 w 31"/>
                <a:gd name="T31" fmla="*/ 86 h 140"/>
                <a:gd name="T32" fmla="*/ 0 w 31"/>
                <a:gd name="T33" fmla="*/ 104 h 140"/>
                <a:gd name="T34" fmla="*/ 2 w 31"/>
                <a:gd name="T35" fmla="*/ 123 h 140"/>
                <a:gd name="T36" fmla="*/ 4 w 31"/>
                <a:gd name="T37" fmla="*/ 140 h 140"/>
                <a:gd name="T38" fmla="*/ 4 w 31"/>
                <a:gd name="T39" fmla="*/ 140 h 140"/>
                <a:gd name="T40" fmla="*/ 9 w 31"/>
                <a:gd name="T41" fmla="*/ 138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140"/>
                <a:gd name="T65" fmla="*/ 31 w 3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140">
                  <a:moveTo>
                    <a:pt x="9" y="138"/>
                  </a:moveTo>
                  <a:lnTo>
                    <a:pt x="9" y="138"/>
                  </a:lnTo>
                  <a:lnTo>
                    <a:pt x="7" y="121"/>
                  </a:lnTo>
                  <a:lnTo>
                    <a:pt x="6" y="106"/>
                  </a:lnTo>
                  <a:lnTo>
                    <a:pt x="6" y="88"/>
                  </a:lnTo>
                  <a:lnTo>
                    <a:pt x="7" y="73"/>
                  </a:lnTo>
                  <a:lnTo>
                    <a:pt x="11" y="58"/>
                  </a:lnTo>
                  <a:lnTo>
                    <a:pt x="15" y="40"/>
                  </a:lnTo>
                  <a:lnTo>
                    <a:pt x="23" y="25"/>
                  </a:lnTo>
                  <a:lnTo>
                    <a:pt x="31" y="8"/>
                  </a:lnTo>
                  <a:lnTo>
                    <a:pt x="27" y="0"/>
                  </a:lnTo>
                  <a:lnTo>
                    <a:pt x="17" y="19"/>
                  </a:lnTo>
                  <a:lnTo>
                    <a:pt x="11" y="35"/>
                  </a:lnTo>
                  <a:lnTo>
                    <a:pt x="6" y="52"/>
                  </a:lnTo>
                  <a:lnTo>
                    <a:pt x="2" y="69"/>
                  </a:lnTo>
                  <a:lnTo>
                    <a:pt x="0" y="86"/>
                  </a:lnTo>
                  <a:lnTo>
                    <a:pt x="0" y="104"/>
                  </a:lnTo>
                  <a:lnTo>
                    <a:pt x="2" y="123"/>
                  </a:lnTo>
                  <a:lnTo>
                    <a:pt x="4" y="140"/>
                  </a:lnTo>
                  <a:lnTo>
                    <a:pt x="9" y="13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49" name="Freeform 494">
              <a:extLst>
                <a:ext uri="{FF2B5EF4-FFF2-40B4-BE49-F238E27FC236}">
                  <a16:creationId xmlns:a16="http://schemas.microsoft.com/office/drawing/2014/main" id="{1E2DFF47-3757-42FF-51E6-94BFA09F319B}"/>
                </a:ext>
              </a:extLst>
            </p:cNvPr>
            <p:cNvSpPr>
              <a:spLocks/>
            </p:cNvSpPr>
            <p:nvPr/>
          </p:nvSpPr>
          <p:spPr bwMode="auto">
            <a:xfrm>
              <a:off x="829" y="3386"/>
              <a:ext cx="59" cy="96"/>
            </a:xfrm>
            <a:custGeom>
              <a:avLst/>
              <a:gdLst>
                <a:gd name="T0" fmla="*/ 59 w 59"/>
                <a:gd name="T1" fmla="*/ 89 h 96"/>
                <a:gd name="T2" fmla="*/ 59 w 59"/>
                <a:gd name="T3" fmla="*/ 89 h 96"/>
                <a:gd name="T4" fmla="*/ 42 w 59"/>
                <a:gd name="T5" fmla="*/ 67 h 96"/>
                <a:gd name="T6" fmla="*/ 25 w 59"/>
                <a:gd name="T7" fmla="*/ 46 h 96"/>
                <a:gd name="T8" fmla="*/ 17 w 59"/>
                <a:gd name="T9" fmla="*/ 35 h 96"/>
                <a:gd name="T10" fmla="*/ 11 w 59"/>
                <a:gd name="T11" fmla="*/ 23 h 96"/>
                <a:gd name="T12" fmla="*/ 7 w 59"/>
                <a:gd name="T13" fmla="*/ 12 h 96"/>
                <a:gd name="T14" fmla="*/ 5 w 59"/>
                <a:gd name="T15" fmla="*/ 0 h 96"/>
                <a:gd name="T16" fmla="*/ 0 w 59"/>
                <a:gd name="T17" fmla="*/ 2 h 96"/>
                <a:gd name="T18" fmla="*/ 2 w 59"/>
                <a:gd name="T19" fmla="*/ 16 h 96"/>
                <a:gd name="T20" fmla="*/ 7 w 59"/>
                <a:gd name="T21" fmla="*/ 29 h 96"/>
                <a:gd name="T22" fmla="*/ 13 w 59"/>
                <a:gd name="T23" fmla="*/ 41 h 96"/>
                <a:gd name="T24" fmla="*/ 21 w 59"/>
                <a:gd name="T25" fmla="*/ 52 h 96"/>
                <a:gd name="T26" fmla="*/ 38 w 59"/>
                <a:gd name="T27" fmla="*/ 73 h 96"/>
                <a:gd name="T28" fmla="*/ 55 w 59"/>
                <a:gd name="T29" fmla="*/ 96 h 96"/>
                <a:gd name="T30" fmla="*/ 55 w 59"/>
                <a:gd name="T31" fmla="*/ 96 h 96"/>
                <a:gd name="T32" fmla="*/ 59 w 59"/>
                <a:gd name="T33" fmla="*/ 89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96"/>
                <a:gd name="T53" fmla="*/ 59 w 59"/>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96">
                  <a:moveTo>
                    <a:pt x="59" y="89"/>
                  </a:moveTo>
                  <a:lnTo>
                    <a:pt x="59" y="89"/>
                  </a:lnTo>
                  <a:lnTo>
                    <a:pt x="42" y="67"/>
                  </a:lnTo>
                  <a:lnTo>
                    <a:pt x="25" y="46"/>
                  </a:lnTo>
                  <a:lnTo>
                    <a:pt x="17" y="35"/>
                  </a:lnTo>
                  <a:lnTo>
                    <a:pt x="11" y="23"/>
                  </a:lnTo>
                  <a:lnTo>
                    <a:pt x="7" y="12"/>
                  </a:lnTo>
                  <a:lnTo>
                    <a:pt x="5" y="0"/>
                  </a:lnTo>
                  <a:lnTo>
                    <a:pt x="0" y="2"/>
                  </a:lnTo>
                  <a:lnTo>
                    <a:pt x="2" y="16"/>
                  </a:lnTo>
                  <a:lnTo>
                    <a:pt x="7" y="29"/>
                  </a:lnTo>
                  <a:lnTo>
                    <a:pt x="13" y="41"/>
                  </a:lnTo>
                  <a:lnTo>
                    <a:pt x="21" y="52"/>
                  </a:lnTo>
                  <a:lnTo>
                    <a:pt x="38" y="73"/>
                  </a:lnTo>
                  <a:lnTo>
                    <a:pt x="55" y="96"/>
                  </a:lnTo>
                  <a:lnTo>
                    <a:pt x="59" y="8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0" name="Freeform 495">
              <a:extLst>
                <a:ext uri="{FF2B5EF4-FFF2-40B4-BE49-F238E27FC236}">
                  <a16:creationId xmlns:a16="http://schemas.microsoft.com/office/drawing/2014/main" id="{C240A731-CD99-710E-4F1D-8ACA97B6D564}"/>
                </a:ext>
              </a:extLst>
            </p:cNvPr>
            <p:cNvSpPr>
              <a:spLocks/>
            </p:cNvSpPr>
            <p:nvPr/>
          </p:nvSpPr>
          <p:spPr bwMode="auto">
            <a:xfrm>
              <a:off x="884" y="3475"/>
              <a:ext cx="56" cy="86"/>
            </a:xfrm>
            <a:custGeom>
              <a:avLst/>
              <a:gdLst>
                <a:gd name="T0" fmla="*/ 56 w 56"/>
                <a:gd name="T1" fmla="*/ 76 h 86"/>
                <a:gd name="T2" fmla="*/ 56 w 56"/>
                <a:gd name="T3" fmla="*/ 76 h 86"/>
                <a:gd name="T4" fmla="*/ 46 w 56"/>
                <a:gd name="T5" fmla="*/ 69 h 86"/>
                <a:gd name="T6" fmla="*/ 39 w 56"/>
                <a:gd name="T7" fmla="*/ 61 h 86"/>
                <a:gd name="T8" fmla="*/ 33 w 56"/>
                <a:gd name="T9" fmla="*/ 51 h 86"/>
                <a:gd name="T10" fmla="*/ 27 w 56"/>
                <a:gd name="T11" fmla="*/ 42 h 86"/>
                <a:gd name="T12" fmla="*/ 18 w 56"/>
                <a:gd name="T13" fmla="*/ 21 h 86"/>
                <a:gd name="T14" fmla="*/ 4 w 56"/>
                <a:gd name="T15" fmla="*/ 0 h 86"/>
                <a:gd name="T16" fmla="*/ 0 w 56"/>
                <a:gd name="T17" fmla="*/ 7 h 86"/>
                <a:gd name="T18" fmla="*/ 12 w 56"/>
                <a:gd name="T19" fmla="*/ 26 h 86"/>
                <a:gd name="T20" fmla="*/ 21 w 56"/>
                <a:gd name="T21" fmla="*/ 48 h 86"/>
                <a:gd name="T22" fmla="*/ 27 w 56"/>
                <a:gd name="T23" fmla="*/ 59 h 86"/>
                <a:gd name="T24" fmla="*/ 35 w 56"/>
                <a:gd name="T25" fmla="*/ 69 h 86"/>
                <a:gd name="T26" fmla="*/ 43 w 56"/>
                <a:gd name="T27" fmla="*/ 78 h 86"/>
                <a:gd name="T28" fmla="*/ 54 w 56"/>
                <a:gd name="T29" fmla="*/ 86 h 86"/>
                <a:gd name="T30" fmla="*/ 54 w 56"/>
                <a:gd name="T31" fmla="*/ 86 h 86"/>
                <a:gd name="T32" fmla="*/ 56 w 56"/>
                <a:gd name="T33" fmla="*/ 76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86"/>
                <a:gd name="T53" fmla="*/ 56 w 56"/>
                <a:gd name="T54" fmla="*/ 86 h 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86">
                  <a:moveTo>
                    <a:pt x="56" y="76"/>
                  </a:moveTo>
                  <a:lnTo>
                    <a:pt x="56" y="76"/>
                  </a:lnTo>
                  <a:lnTo>
                    <a:pt x="46" y="69"/>
                  </a:lnTo>
                  <a:lnTo>
                    <a:pt x="39" y="61"/>
                  </a:lnTo>
                  <a:lnTo>
                    <a:pt x="33" y="51"/>
                  </a:lnTo>
                  <a:lnTo>
                    <a:pt x="27" y="42"/>
                  </a:lnTo>
                  <a:lnTo>
                    <a:pt x="18" y="21"/>
                  </a:lnTo>
                  <a:lnTo>
                    <a:pt x="4" y="0"/>
                  </a:lnTo>
                  <a:lnTo>
                    <a:pt x="0" y="7"/>
                  </a:lnTo>
                  <a:lnTo>
                    <a:pt x="12" y="26"/>
                  </a:lnTo>
                  <a:lnTo>
                    <a:pt x="21" y="48"/>
                  </a:lnTo>
                  <a:lnTo>
                    <a:pt x="27" y="59"/>
                  </a:lnTo>
                  <a:lnTo>
                    <a:pt x="35" y="69"/>
                  </a:lnTo>
                  <a:lnTo>
                    <a:pt x="43" y="78"/>
                  </a:lnTo>
                  <a:lnTo>
                    <a:pt x="54" y="86"/>
                  </a:lnTo>
                  <a:lnTo>
                    <a:pt x="56"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1" name="Freeform 496">
              <a:extLst>
                <a:ext uri="{FF2B5EF4-FFF2-40B4-BE49-F238E27FC236}">
                  <a16:creationId xmlns:a16="http://schemas.microsoft.com/office/drawing/2014/main" id="{0A1649C6-5DF6-3DF3-57AB-2A79FCF6D71F}"/>
                </a:ext>
              </a:extLst>
            </p:cNvPr>
            <p:cNvSpPr>
              <a:spLocks/>
            </p:cNvSpPr>
            <p:nvPr/>
          </p:nvSpPr>
          <p:spPr bwMode="auto">
            <a:xfrm>
              <a:off x="938" y="3551"/>
              <a:ext cx="104" cy="48"/>
            </a:xfrm>
            <a:custGeom>
              <a:avLst/>
              <a:gdLst>
                <a:gd name="T0" fmla="*/ 104 w 104"/>
                <a:gd name="T1" fmla="*/ 39 h 48"/>
                <a:gd name="T2" fmla="*/ 104 w 104"/>
                <a:gd name="T3" fmla="*/ 39 h 48"/>
                <a:gd name="T4" fmla="*/ 77 w 104"/>
                <a:gd name="T5" fmla="*/ 31 h 48"/>
                <a:gd name="T6" fmla="*/ 52 w 104"/>
                <a:gd name="T7" fmla="*/ 21 h 48"/>
                <a:gd name="T8" fmla="*/ 25 w 104"/>
                <a:gd name="T9" fmla="*/ 12 h 48"/>
                <a:gd name="T10" fmla="*/ 2 w 104"/>
                <a:gd name="T11" fmla="*/ 0 h 48"/>
                <a:gd name="T12" fmla="*/ 0 w 104"/>
                <a:gd name="T13" fmla="*/ 10 h 48"/>
                <a:gd name="T14" fmla="*/ 23 w 104"/>
                <a:gd name="T15" fmla="*/ 21 h 48"/>
                <a:gd name="T16" fmla="*/ 50 w 104"/>
                <a:gd name="T17" fmla="*/ 31 h 48"/>
                <a:gd name="T18" fmla="*/ 77 w 104"/>
                <a:gd name="T19" fmla="*/ 41 h 48"/>
                <a:gd name="T20" fmla="*/ 104 w 104"/>
                <a:gd name="T21" fmla="*/ 48 h 48"/>
                <a:gd name="T22" fmla="*/ 104 w 104"/>
                <a:gd name="T23" fmla="*/ 48 h 48"/>
                <a:gd name="T24" fmla="*/ 104 w 104"/>
                <a:gd name="T25" fmla="*/ 39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104" y="39"/>
                  </a:moveTo>
                  <a:lnTo>
                    <a:pt x="104" y="39"/>
                  </a:lnTo>
                  <a:lnTo>
                    <a:pt x="77" y="31"/>
                  </a:lnTo>
                  <a:lnTo>
                    <a:pt x="52" y="21"/>
                  </a:lnTo>
                  <a:lnTo>
                    <a:pt x="25" y="12"/>
                  </a:lnTo>
                  <a:lnTo>
                    <a:pt x="2" y="0"/>
                  </a:lnTo>
                  <a:lnTo>
                    <a:pt x="0" y="10"/>
                  </a:lnTo>
                  <a:lnTo>
                    <a:pt x="23" y="21"/>
                  </a:lnTo>
                  <a:lnTo>
                    <a:pt x="50" y="31"/>
                  </a:lnTo>
                  <a:lnTo>
                    <a:pt x="77" y="41"/>
                  </a:lnTo>
                  <a:lnTo>
                    <a:pt x="104" y="48"/>
                  </a:lnTo>
                  <a:lnTo>
                    <a:pt x="104" y="3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2" name="Freeform 497">
              <a:extLst>
                <a:ext uri="{FF2B5EF4-FFF2-40B4-BE49-F238E27FC236}">
                  <a16:creationId xmlns:a16="http://schemas.microsoft.com/office/drawing/2014/main" id="{CDEEE8D9-18FA-844A-B10E-87BEB7DC54DC}"/>
                </a:ext>
              </a:extLst>
            </p:cNvPr>
            <p:cNvSpPr>
              <a:spLocks/>
            </p:cNvSpPr>
            <p:nvPr/>
          </p:nvSpPr>
          <p:spPr bwMode="auto">
            <a:xfrm>
              <a:off x="1042" y="3590"/>
              <a:ext cx="59" cy="23"/>
            </a:xfrm>
            <a:custGeom>
              <a:avLst/>
              <a:gdLst>
                <a:gd name="T0" fmla="*/ 59 w 59"/>
                <a:gd name="T1" fmla="*/ 13 h 23"/>
                <a:gd name="T2" fmla="*/ 59 w 59"/>
                <a:gd name="T3" fmla="*/ 13 h 23"/>
                <a:gd name="T4" fmla="*/ 44 w 59"/>
                <a:gd name="T5" fmla="*/ 11 h 23"/>
                <a:gd name="T6" fmla="*/ 29 w 59"/>
                <a:gd name="T7" fmla="*/ 7 h 23"/>
                <a:gd name="T8" fmla="*/ 15 w 59"/>
                <a:gd name="T9" fmla="*/ 4 h 23"/>
                <a:gd name="T10" fmla="*/ 0 w 59"/>
                <a:gd name="T11" fmla="*/ 0 h 23"/>
                <a:gd name="T12" fmla="*/ 0 w 59"/>
                <a:gd name="T13" fmla="*/ 9 h 23"/>
                <a:gd name="T14" fmla="*/ 13 w 59"/>
                <a:gd name="T15" fmla="*/ 13 h 23"/>
                <a:gd name="T16" fmla="*/ 29 w 59"/>
                <a:gd name="T17" fmla="*/ 17 h 23"/>
                <a:gd name="T18" fmla="*/ 44 w 59"/>
                <a:gd name="T19" fmla="*/ 21 h 23"/>
                <a:gd name="T20" fmla="*/ 59 w 59"/>
                <a:gd name="T21" fmla="*/ 23 h 23"/>
                <a:gd name="T22" fmla="*/ 59 w 59"/>
                <a:gd name="T23" fmla="*/ 23 h 23"/>
                <a:gd name="T24" fmla="*/ 59 w 59"/>
                <a:gd name="T25" fmla="*/ 13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23"/>
                <a:gd name="T41" fmla="*/ 59 w 5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23">
                  <a:moveTo>
                    <a:pt x="59" y="13"/>
                  </a:moveTo>
                  <a:lnTo>
                    <a:pt x="59" y="13"/>
                  </a:lnTo>
                  <a:lnTo>
                    <a:pt x="44" y="11"/>
                  </a:lnTo>
                  <a:lnTo>
                    <a:pt x="29" y="7"/>
                  </a:lnTo>
                  <a:lnTo>
                    <a:pt x="15" y="4"/>
                  </a:lnTo>
                  <a:lnTo>
                    <a:pt x="0" y="0"/>
                  </a:lnTo>
                  <a:lnTo>
                    <a:pt x="0" y="9"/>
                  </a:lnTo>
                  <a:lnTo>
                    <a:pt x="13" y="13"/>
                  </a:lnTo>
                  <a:lnTo>
                    <a:pt x="29" y="17"/>
                  </a:lnTo>
                  <a:lnTo>
                    <a:pt x="44" y="21"/>
                  </a:lnTo>
                  <a:lnTo>
                    <a:pt x="59" y="23"/>
                  </a:lnTo>
                  <a:lnTo>
                    <a:pt x="59"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3" name="Freeform 498">
              <a:extLst>
                <a:ext uri="{FF2B5EF4-FFF2-40B4-BE49-F238E27FC236}">
                  <a16:creationId xmlns:a16="http://schemas.microsoft.com/office/drawing/2014/main" id="{E2548511-23B5-3021-FFFA-9DA27ED30296}"/>
                </a:ext>
              </a:extLst>
            </p:cNvPr>
            <p:cNvSpPr>
              <a:spLocks/>
            </p:cNvSpPr>
            <p:nvPr/>
          </p:nvSpPr>
          <p:spPr bwMode="auto">
            <a:xfrm>
              <a:off x="1101" y="3572"/>
              <a:ext cx="79" cy="41"/>
            </a:xfrm>
            <a:custGeom>
              <a:avLst/>
              <a:gdLst>
                <a:gd name="T0" fmla="*/ 77 w 79"/>
                <a:gd name="T1" fmla="*/ 0 h 41"/>
                <a:gd name="T2" fmla="*/ 77 w 79"/>
                <a:gd name="T3" fmla="*/ 0 h 41"/>
                <a:gd name="T4" fmla="*/ 68 w 79"/>
                <a:gd name="T5" fmla="*/ 2 h 41"/>
                <a:gd name="T6" fmla="*/ 58 w 79"/>
                <a:gd name="T7" fmla="*/ 6 h 41"/>
                <a:gd name="T8" fmla="*/ 48 w 79"/>
                <a:gd name="T9" fmla="*/ 12 h 41"/>
                <a:gd name="T10" fmla="*/ 37 w 79"/>
                <a:gd name="T11" fmla="*/ 18 h 41"/>
                <a:gd name="T12" fmla="*/ 27 w 79"/>
                <a:gd name="T13" fmla="*/ 22 h 41"/>
                <a:gd name="T14" fmla="*/ 18 w 79"/>
                <a:gd name="T15" fmla="*/ 27 h 41"/>
                <a:gd name="T16" fmla="*/ 8 w 79"/>
                <a:gd name="T17" fmla="*/ 29 h 41"/>
                <a:gd name="T18" fmla="*/ 0 w 79"/>
                <a:gd name="T19" fmla="*/ 31 h 41"/>
                <a:gd name="T20" fmla="*/ 0 w 79"/>
                <a:gd name="T21" fmla="*/ 41 h 41"/>
                <a:gd name="T22" fmla="*/ 10 w 79"/>
                <a:gd name="T23" fmla="*/ 39 h 41"/>
                <a:gd name="T24" fmla="*/ 20 w 79"/>
                <a:gd name="T25" fmla="*/ 37 h 41"/>
                <a:gd name="T26" fmla="*/ 29 w 79"/>
                <a:gd name="T27" fmla="*/ 31 h 41"/>
                <a:gd name="T28" fmla="*/ 39 w 79"/>
                <a:gd name="T29" fmla="*/ 25 h 41"/>
                <a:gd name="T30" fmla="*/ 50 w 79"/>
                <a:gd name="T31" fmla="*/ 20 h 41"/>
                <a:gd name="T32" fmla="*/ 60 w 79"/>
                <a:gd name="T33" fmla="*/ 16 h 41"/>
                <a:gd name="T34" fmla="*/ 70 w 79"/>
                <a:gd name="T35" fmla="*/ 12 h 41"/>
                <a:gd name="T36" fmla="*/ 79 w 79"/>
                <a:gd name="T37" fmla="*/ 10 h 41"/>
                <a:gd name="T38" fmla="*/ 79 w 79"/>
                <a:gd name="T39" fmla="*/ 10 h 41"/>
                <a:gd name="T40" fmla="*/ 77 w 79"/>
                <a:gd name="T41" fmla="*/ 0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41"/>
                <a:gd name="T65" fmla="*/ 79 w 79"/>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41">
                  <a:moveTo>
                    <a:pt x="77" y="0"/>
                  </a:moveTo>
                  <a:lnTo>
                    <a:pt x="77" y="0"/>
                  </a:lnTo>
                  <a:lnTo>
                    <a:pt x="68" y="2"/>
                  </a:lnTo>
                  <a:lnTo>
                    <a:pt x="58" y="6"/>
                  </a:lnTo>
                  <a:lnTo>
                    <a:pt x="48" y="12"/>
                  </a:lnTo>
                  <a:lnTo>
                    <a:pt x="37" y="18"/>
                  </a:lnTo>
                  <a:lnTo>
                    <a:pt x="27" y="22"/>
                  </a:lnTo>
                  <a:lnTo>
                    <a:pt x="18" y="27"/>
                  </a:lnTo>
                  <a:lnTo>
                    <a:pt x="8" y="29"/>
                  </a:lnTo>
                  <a:lnTo>
                    <a:pt x="0" y="31"/>
                  </a:lnTo>
                  <a:lnTo>
                    <a:pt x="0" y="41"/>
                  </a:lnTo>
                  <a:lnTo>
                    <a:pt x="10" y="39"/>
                  </a:lnTo>
                  <a:lnTo>
                    <a:pt x="20" y="37"/>
                  </a:lnTo>
                  <a:lnTo>
                    <a:pt x="29" y="31"/>
                  </a:lnTo>
                  <a:lnTo>
                    <a:pt x="39" y="25"/>
                  </a:lnTo>
                  <a:lnTo>
                    <a:pt x="50" y="20"/>
                  </a:lnTo>
                  <a:lnTo>
                    <a:pt x="60" y="16"/>
                  </a:lnTo>
                  <a:lnTo>
                    <a:pt x="70" y="12"/>
                  </a:lnTo>
                  <a:lnTo>
                    <a:pt x="79" y="10"/>
                  </a:lnTo>
                  <a:lnTo>
                    <a:pt x="7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4" name="Freeform 499">
              <a:extLst>
                <a:ext uri="{FF2B5EF4-FFF2-40B4-BE49-F238E27FC236}">
                  <a16:creationId xmlns:a16="http://schemas.microsoft.com/office/drawing/2014/main" id="{B68B2407-4BA9-DC03-99D5-E523A1CA1B03}"/>
                </a:ext>
              </a:extLst>
            </p:cNvPr>
            <p:cNvSpPr>
              <a:spLocks/>
            </p:cNvSpPr>
            <p:nvPr/>
          </p:nvSpPr>
          <p:spPr bwMode="auto">
            <a:xfrm>
              <a:off x="1178" y="3572"/>
              <a:ext cx="92" cy="18"/>
            </a:xfrm>
            <a:custGeom>
              <a:avLst/>
              <a:gdLst>
                <a:gd name="T0" fmla="*/ 90 w 92"/>
                <a:gd name="T1" fmla="*/ 4 h 18"/>
                <a:gd name="T2" fmla="*/ 90 w 92"/>
                <a:gd name="T3" fmla="*/ 4 h 18"/>
                <a:gd name="T4" fmla="*/ 79 w 92"/>
                <a:gd name="T5" fmla="*/ 6 h 18"/>
                <a:gd name="T6" fmla="*/ 69 w 92"/>
                <a:gd name="T7" fmla="*/ 8 h 18"/>
                <a:gd name="T8" fmla="*/ 58 w 92"/>
                <a:gd name="T9" fmla="*/ 6 h 18"/>
                <a:gd name="T10" fmla="*/ 48 w 92"/>
                <a:gd name="T11" fmla="*/ 4 h 18"/>
                <a:gd name="T12" fmla="*/ 25 w 92"/>
                <a:gd name="T13" fmla="*/ 0 h 18"/>
                <a:gd name="T14" fmla="*/ 0 w 92"/>
                <a:gd name="T15" fmla="*/ 0 h 18"/>
                <a:gd name="T16" fmla="*/ 2 w 92"/>
                <a:gd name="T17" fmla="*/ 10 h 18"/>
                <a:gd name="T18" fmla="*/ 25 w 92"/>
                <a:gd name="T19" fmla="*/ 10 h 18"/>
                <a:gd name="T20" fmla="*/ 48 w 92"/>
                <a:gd name="T21" fmla="*/ 14 h 18"/>
                <a:gd name="T22" fmla="*/ 58 w 92"/>
                <a:gd name="T23" fmla="*/ 16 h 18"/>
                <a:gd name="T24" fmla="*/ 69 w 92"/>
                <a:gd name="T25" fmla="*/ 18 h 18"/>
                <a:gd name="T26" fmla="*/ 81 w 92"/>
                <a:gd name="T27" fmla="*/ 16 h 18"/>
                <a:gd name="T28" fmla="*/ 92 w 92"/>
                <a:gd name="T29" fmla="*/ 14 h 18"/>
                <a:gd name="T30" fmla="*/ 92 w 92"/>
                <a:gd name="T31" fmla="*/ 14 h 18"/>
                <a:gd name="T32" fmla="*/ 90 w 92"/>
                <a:gd name="T33" fmla="*/ 4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8"/>
                <a:gd name="T53" fmla="*/ 92 w 9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8">
                  <a:moveTo>
                    <a:pt x="90" y="4"/>
                  </a:moveTo>
                  <a:lnTo>
                    <a:pt x="90" y="4"/>
                  </a:lnTo>
                  <a:lnTo>
                    <a:pt x="79" y="6"/>
                  </a:lnTo>
                  <a:lnTo>
                    <a:pt x="69" y="8"/>
                  </a:lnTo>
                  <a:lnTo>
                    <a:pt x="58" y="6"/>
                  </a:lnTo>
                  <a:lnTo>
                    <a:pt x="48" y="4"/>
                  </a:lnTo>
                  <a:lnTo>
                    <a:pt x="25" y="0"/>
                  </a:lnTo>
                  <a:lnTo>
                    <a:pt x="0" y="0"/>
                  </a:lnTo>
                  <a:lnTo>
                    <a:pt x="2" y="10"/>
                  </a:lnTo>
                  <a:lnTo>
                    <a:pt x="25" y="10"/>
                  </a:lnTo>
                  <a:lnTo>
                    <a:pt x="48" y="14"/>
                  </a:lnTo>
                  <a:lnTo>
                    <a:pt x="58" y="16"/>
                  </a:lnTo>
                  <a:lnTo>
                    <a:pt x="69" y="18"/>
                  </a:lnTo>
                  <a:lnTo>
                    <a:pt x="81" y="16"/>
                  </a:lnTo>
                  <a:lnTo>
                    <a:pt x="92" y="14"/>
                  </a:lnTo>
                  <a:lnTo>
                    <a:pt x="9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5" name="Freeform 500">
              <a:extLst>
                <a:ext uri="{FF2B5EF4-FFF2-40B4-BE49-F238E27FC236}">
                  <a16:creationId xmlns:a16="http://schemas.microsoft.com/office/drawing/2014/main" id="{1FC5D0F8-1351-BF6E-AC94-D50C25CB90DD}"/>
                </a:ext>
              </a:extLst>
            </p:cNvPr>
            <p:cNvSpPr>
              <a:spLocks/>
            </p:cNvSpPr>
            <p:nvPr/>
          </p:nvSpPr>
          <p:spPr bwMode="auto">
            <a:xfrm>
              <a:off x="1268" y="3521"/>
              <a:ext cx="56" cy="65"/>
            </a:xfrm>
            <a:custGeom>
              <a:avLst/>
              <a:gdLst>
                <a:gd name="T0" fmla="*/ 52 w 56"/>
                <a:gd name="T1" fmla="*/ 0 h 65"/>
                <a:gd name="T2" fmla="*/ 52 w 56"/>
                <a:gd name="T3" fmla="*/ 0 h 65"/>
                <a:gd name="T4" fmla="*/ 39 w 56"/>
                <a:gd name="T5" fmla="*/ 13 h 65"/>
                <a:gd name="T6" fmla="*/ 27 w 56"/>
                <a:gd name="T7" fmla="*/ 30 h 65"/>
                <a:gd name="T8" fmla="*/ 22 w 56"/>
                <a:gd name="T9" fmla="*/ 38 h 65"/>
                <a:gd name="T10" fmla="*/ 16 w 56"/>
                <a:gd name="T11" fmla="*/ 46 h 65"/>
                <a:gd name="T12" fmla="*/ 8 w 56"/>
                <a:gd name="T13" fmla="*/ 51 h 65"/>
                <a:gd name="T14" fmla="*/ 0 w 56"/>
                <a:gd name="T15" fmla="*/ 55 h 65"/>
                <a:gd name="T16" fmla="*/ 2 w 56"/>
                <a:gd name="T17" fmla="*/ 65 h 65"/>
                <a:gd name="T18" fmla="*/ 12 w 56"/>
                <a:gd name="T19" fmla="*/ 59 h 65"/>
                <a:gd name="T20" fmla="*/ 20 w 56"/>
                <a:gd name="T21" fmla="*/ 53 h 65"/>
                <a:gd name="T22" fmla="*/ 25 w 56"/>
                <a:gd name="T23" fmla="*/ 46 h 65"/>
                <a:gd name="T24" fmla="*/ 31 w 56"/>
                <a:gd name="T25" fmla="*/ 38 h 65"/>
                <a:gd name="T26" fmla="*/ 43 w 56"/>
                <a:gd name="T27" fmla="*/ 21 h 65"/>
                <a:gd name="T28" fmla="*/ 56 w 56"/>
                <a:gd name="T29" fmla="*/ 9 h 65"/>
                <a:gd name="T30" fmla="*/ 56 w 56"/>
                <a:gd name="T31" fmla="*/ 9 h 65"/>
                <a:gd name="T32" fmla="*/ 52 w 56"/>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65"/>
                <a:gd name="T53" fmla="*/ 56 w 56"/>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65">
                  <a:moveTo>
                    <a:pt x="52" y="0"/>
                  </a:moveTo>
                  <a:lnTo>
                    <a:pt x="52" y="0"/>
                  </a:lnTo>
                  <a:lnTo>
                    <a:pt x="39" y="13"/>
                  </a:lnTo>
                  <a:lnTo>
                    <a:pt x="27" y="30"/>
                  </a:lnTo>
                  <a:lnTo>
                    <a:pt x="22" y="38"/>
                  </a:lnTo>
                  <a:lnTo>
                    <a:pt x="16" y="46"/>
                  </a:lnTo>
                  <a:lnTo>
                    <a:pt x="8" y="51"/>
                  </a:lnTo>
                  <a:lnTo>
                    <a:pt x="0" y="55"/>
                  </a:lnTo>
                  <a:lnTo>
                    <a:pt x="2" y="65"/>
                  </a:lnTo>
                  <a:lnTo>
                    <a:pt x="12" y="59"/>
                  </a:lnTo>
                  <a:lnTo>
                    <a:pt x="20" y="53"/>
                  </a:lnTo>
                  <a:lnTo>
                    <a:pt x="25" y="46"/>
                  </a:lnTo>
                  <a:lnTo>
                    <a:pt x="31" y="38"/>
                  </a:lnTo>
                  <a:lnTo>
                    <a:pt x="43" y="21"/>
                  </a:lnTo>
                  <a:lnTo>
                    <a:pt x="56" y="9"/>
                  </a:lnTo>
                  <a:lnTo>
                    <a:pt x="5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6" name="Freeform 501">
              <a:extLst>
                <a:ext uri="{FF2B5EF4-FFF2-40B4-BE49-F238E27FC236}">
                  <a16:creationId xmlns:a16="http://schemas.microsoft.com/office/drawing/2014/main" id="{4E9A8612-0615-D82F-8380-D8DA7BBD1D3C}"/>
                </a:ext>
              </a:extLst>
            </p:cNvPr>
            <p:cNvSpPr>
              <a:spLocks/>
            </p:cNvSpPr>
            <p:nvPr/>
          </p:nvSpPr>
          <p:spPr bwMode="auto">
            <a:xfrm>
              <a:off x="1320" y="3455"/>
              <a:ext cx="96" cy="75"/>
            </a:xfrm>
            <a:custGeom>
              <a:avLst/>
              <a:gdLst>
                <a:gd name="T0" fmla="*/ 91 w 96"/>
                <a:gd name="T1" fmla="*/ 0 h 75"/>
                <a:gd name="T2" fmla="*/ 91 w 96"/>
                <a:gd name="T3" fmla="*/ 0 h 75"/>
                <a:gd name="T4" fmla="*/ 83 w 96"/>
                <a:gd name="T5" fmla="*/ 12 h 75"/>
                <a:gd name="T6" fmla="*/ 73 w 96"/>
                <a:gd name="T7" fmla="*/ 20 h 75"/>
                <a:gd name="T8" fmla="*/ 64 w 96"/>
                <a:gd name="T9" fmla="*/ 27 h 75"/>
                <a:gd name="T10" fmla="*/ 52 w 96"/>
                <a:gd name="T11" fmla="*/ 35 h 75"/>
                <a:gd name="T12" fmla="*/ 27 w 96"/>
                <a:gd name="T13" fmla="*/ 50 h 75"/>
                <a:gd name="T14" fmla="*/ 0 w 96"/>
                <a:gd name="T15" fmla="*/ 66 h 75"/>
                <a:gd name="T16" fmla="*/ 4 w 96"/>
                <a:gd name="T17" fmla="*/ 75 h 75"/>
                <a:gd name="T18" fmla="*/ 29 w 96"/>
                <a:gd name="T19" fmla="*/ 58 h 75"/>
                <a:gd name="T20" fmla="*/ 54 w 96"/>
                <a:gd name="T21" fmla="*/ 44 h 75"/>
                <a:gd name="T22" fmla="*/ 66 w 96"/>
                <a:gd name="T23" fmla="*/ 37 h 75"/>
                <a:gd name="T24" fmla="*/ 77 w 96"/>
                <a:gd name="T25" fmla="*/ 29 h 75"/>
                <a:gd name="T26" fmla="*/ 87 w 96"/>
                <a:gd name="T27" fmla="*/ 20 h 75"/>
                <a:gd name="T28" fmla="*/ 96 w 96"/>
                <a:gd name="T29" fmla="*/ 8 h 75"/>
                <a:gd name="T30" fmla="*/ 96 w 96"/>
                <a:gd name="T31" fmla="*/ 8 h 75"/>
                <a:gd name="T32" fmla="*/ 91 w 96"/>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75"/>
                <a:gd name="T53" fmla="*/ 96 w 96"/>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75">
                  <a:moveTo>
                    <a:pt x="91" y="0"/>
                  </a:moveTo>
                  <a:lnTo>
                    <a:pt x="91" y="0"/>
                  </a:lnTo>
                  <a:lnTo>
                    <a:pt x="83" y="12"/>
                  </a:lnTo>
                  <a:lnTo>
                    <a:pt x="73" y="20"/>
                  </a:lnTo>
                  <a:lnTo>
                    <a:pt x="64" y="27"/>
                  </a:lnTo>
                  <a:lnTo>
                    <a:pt x="52" y="35"/>
                  </a:lnTo>
                  <a:lnTo>
                    <a:pt x="27" y="50"/>
                  </a:lnTo>
                  <a:lnTo>
                    <a:pt x="0" y="66"/>
                  </a:lnTo>
                  <a:lnTo>
                    <a:pt x="4" y="75"/>
                  </a:lnTo>
                  <a:lnTo>
                    <a:pt x="29" y="58"/>
                  </a:lnTo>
                  <a:lnTo>
                    <a:pt x="54" y="44"/>
                  </a:lnTo>
                  <a:lnTo>
                    <a:pt x="66" y="37"/>
                  </a:lnTo>
                  <a:lnTo>
                    <a:pt x="77" y="29"/>
                  </a:lnTo>
                  <a:lnTo>
                    <a:pt x="87" y="20"/>
                  </a:lnTo>
                  <a:lnTo>
                    <a:pt x="96" y="8"/>
                  </a:lnTo>
                  <a:lnTo>
                    <a:pt x="9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7" name="Freeform 502">
              <a:extLst>
                <a:ext uri="{FF2B5EF4-FFF2-40B4-BE49-F238E27FC236}">
                  <a16:creationId xmlns:a16="http://schemas.microsoft.com/office/drawing/2014/main" id="{75187EF4-61C7-1EEA-E903-90618D7151FE}"/>
                </a:ext>
              </a:extLst>
            </p:cNvPr>
            <p:cNvSpPr>
              <a:spLocks/>
            </p:cNvSpPr>
            <p:nvPr/>
          </p:nvSpPr>
          <p:spPr bwMode="auto">
            <a:xfrm>
              <a:off x="1411" y="3317"/>
              <a:ext cx="51" cy="146"/>
            </a:xfrm>
            <a:custGeom>
              <a:avLst/>
              <a:gdLst>
                <a:gd name="T0" fmla="*/ 42 w 51"/>
                <a:gd name="T1" fmla="*/ 2 h 146"/>
                <a:gd name="T2" fmla="*/ 42 w 51"/>
                <a:gd name="T3" fmla="*/ 2 h 146"/>
                <a:gd name="T4" fmla="*/ 44 w 51"/>
                <a:gd name="T5" fmla="*/ 19 h 146"/>
                <a:gd name="T6" fmla="*/ 44 w 51"/>
                <a:gd name="T7" fmla="*/ 39 h 146"/>
                <a:gd name="T8" fmla="*/ 42 w 51"/>
                <a:gd name="T9" fmla="*/ 56 h 146"/>
                <a:gd name="T10" fmla="*/ 36 w 51"/>
                <a:gd name="T11" fmla="*/ 71 h 146"/>
                <a:gd name="T12" fmla="*/ 30 w 51"/>
                <a:gd name="T13" fmla="*/ 88 h 146"/>
                <a:gd name="T14" fmla="*/ 23 w 51"/>
                <a:gd name="T15" fmla="*/ 106 h 146"/>
                <a:gd name="T16" fmla="*/ 11 w 51"/>
                <a:gd name="T17" fmla="*/ 123 h 146"/>
                <a:gd name="T18" fmla="*/ 0 w 51"/>
                <a:gd name="T19" fmla="*/ 138 h 146"/>
                <a:gd name="T20" fmla="*/ 5 w 51"/>
                <a:gd name="T21" fmla="*/ 146 h 146"/>
                <a:gd name="T22" fmla="*/ 17 w 51"/>
                <a:gd name="T23" fmla="*/ 129 h 146"/>
                <a:gd name="T24" fmla="*/ 27 w 51"/>
                <a:gd name="T25" fmla="*/ 111 h 146"/>
                <a:gd name="T26" fmla="*/ 36 w 51"/>
                <a:gd name="T27" fmla="*/ 94 h 146"/>
                <a:gd name="T28" fmla="*/ 42 w 51"/>
                <a:gd name="T29" fmla="*/ 77 h 146"/>
                <a:gd name="T30" fmla="*/ 48 w 51"/>
                <a:gd name="T31" fmla="*/ 58 h 146"/>
                <a:gd name="T32" fmla="*/ 50 w 51"/>
                <a:gd name="T33" fmla="*/ 40 h 146"/>
                <a:gd name="T34" fmla="*/ 51 w 51"/>
                <a:gd name="T35" fmla="*/ 19 h 146"/>
                <a:gd name="T36" fmla="*/ 48 w 51"/>
                <a:gd name="T37" fmla="*/ 0 h 146"/>
                <a:gd name="T38" fmla="*/ 48 w 51"/>
                <a:gd name="T39" fmla="*/ 0 h 146"/>
                <a:gd name="T40" fmla="*/ 42 w 51"/>
                <a:gd name="T41" fmla="*/ 2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46"/>
                <a:gd name="T65" fmla="*/ 51 w 51"/>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46">
                  <a:moveTo>
                    <a:pt x="42" y="2"/>
                  </a:moveTo>
                  <a:lnTo>
                    <a:pt x="42" y="2"/>
                  </a:lnTo>
                  <a:lnTo>
                    <a:pt x="44" y="19"/>
                  </a:lnTo>
                  <a:lnTo>
                    <a:pt x="44" y="39"/>
                  </a:lnTo>
                  <a:lnTo>
                    <a:pt x="42" y="56"/>
                  </a:lnTo>
                  <a:lnTo>
                    <a:pt x="36" y="71"/>
                  </a:lnTo>
                  <a:lnTo>
                    <a:pt x="30" y="88"/>
                  </a:lnTo>
                  <a:lnTo>
                    <a:pt x="23" y="106"/>
                  </a:lnTo>
                  <a:lnTo>
                    <a:pt x="11" y="123"/>
                  </a:lnTo>
                  <a:lnTo>
                    <a:pt x="0" y="138"/>
                  </a:lnTo>
                  <a:lnTo>
                    <a:pt x="5" y="146"/>
                  </a:lnTo>
                  <a:lnTo>
                    <a:pt x="17" y="129"/>
                  </a:lnTo>
                  <a:lnTo>
                    <a:pt x="27" y="111"/>
                  </a:lnTo>
                  <a:lnTo>
                    <a:pt x="36" y="94"/>
                  </a:lnTo>
                  <a:lnTo>
                    <a:pt x="42" y="77"/>
                  </a:lnTo>
                  <a:lnTo>
                    <a:pt x="48" y="58"/>
                  </a:lnTo>
                  <a:lnTo>
                    <a:pt x="50" y="40"/>
                  </a:lnTo>
                  <a:lnTo>
                    <a:pt x="51" y="19"/>
                  </a:lnTo>
                  <a:lnTo>
                    <a:pt x="48" y="0"/>
                  </a:lnTo>
                  <a:lnTo>
                    <a:pt x="42"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8" name="Freeform 503">
              <a:extLst>
                <a:ext uri="{FF2B5EF4-FFF2-40B4-BE49-F238E27FC236}">
                  <a16:creationId xmlns:a16="http://schemas.microsoft.com/office/drawing/2014/main" id="{500A9977-9C2E-BEF1-37D7-32DDF08C0563}"/>
                </a:ext>
              </a:extLst>
            </p:cNvPr>
            <p:cNvSpPr>
              <a:spLocks/>
            </p:cNvSpPr>
            <p:nvPr/>
          </p:nvSpPr>
          <p:spPr bwMode="auto">
            <a:xfrm>
              <a:off x="1428" y="3231"/>
              <a:ext cx="31" cy="88"/>
            </a:xfrm>
            <a:custGeom>
              <a:avLst/>
              <a:gdLst>
                <a:gd name="T0" fmla="*/ 0 w 31"/>
                <a:gd name="T1" fmla="*/ 6 h 88"/>
                <a:gd name="T2" fmla="*/ 0 w 31"/>
                <a:gd name="T3" fmla="*/ 6 h 88"/>
                <a:gd name="T4" fmla="*/ 8 w 31"/>
                <a:gd name="T5" fmla="*/ 25 h 88"/>
                <a:gd name="T6" fmla="*/ 15 w 31"/>
                <a:gd name="T7" fmla="*/ 46 h 88"/>
                <a:gd name="T8" fmla="*/ 21 w 31"/>
                <a:gd name="T9" fmla="*/ 67 h 88"/>
                <a:gd name="T10" fmla="*/ 25 w 31"/>
                <a:gd name="T11" fmla="*/ 88 h 88"/>
                <a:gd name="T12" fmla="*/ 31 w 31"/>
                <a:gd name="T13" fmla="*/ 86 h 88"/>
                <a:gd name="T14" fmla="*/ 27 w 31"/>
                <a:gd name="T15" fmla="*/ 63 h 88"/>
                <a:gd name="T16" fmla="*/ 21 w 31"/>
                <a:gd name="T17" fmla="*/ 42 h 88"/>
                <a:gd name="T18" fmla="*/ 13 w 31"/>
                <a:gd name="T19" fmla="*/ 21 h 88"/>
                <a:gd name="T20" fmla="*/ 4 w 31"/>
                <a:gd name="T21" fmla="*/ 0 h 88"/>
                <a:gd name="T22" fmla="*/ 4 w 31"/>
                <a:gd name="T23" fmla="*/ 0 h 88"/>
                <a:gd name="T24" fmla="*/ 0 w 31"/>
                <a:gd name="T25" fmla="*/ 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8"/>
                <a:gd name="T41" fmla="*/ 31 w 31"/>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8">
                  <a:moveTo>
                    <a:pt x="0" y="6"/>
                  </a:moveTo>
                  <a:lnTo>
                    <a:pt x="0" y="6"/>
                  </a:lnTo>
                  <a:lnTo>
                    <a:pt x="8" y="25"/>
                  </a:lnTo>
                  <a:lnTo>
                    <a:pt x="15" y="46"/>
                  </a:lnTo>
                  <a:lnTo>
                    <a:pt x="21" y="67"/>
                  </a:lnTo>
                  <a:lnTo>
                    <a:pt x="25" y="88"/>
                  </a:lnTo>
                  <a:lnTo>
                    <a:pt x="31" y="86"/>
                  </a:lnTo>
                  <a:lnTo>
                    <a:pt x="27" y="63"/>
                  </a:lnTo>
                  <a:lnTo>
                    <a:pt x="21" y="42"/>
                  </a:lnTo>
                  <a:lnTo>
                    <a:pt x="13" y="21"/>
                  </a:lnTo>
                  <a:lnTo>
                    <a:pt x="4"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59" name="Freeform 504">
              <a:extLst>
                <a:ext uri="{FF2B5EF4-FFF2-40B4-BE49-F238E27FC236}">
                  <a16:creationId xmlns:a16="http://schemas.microsoft.com/office/drawing/2014/main" id="{12D187E8-283D-9C65-2993-92C9B064333F}"/>
                </a:ext>
              </a:extLst>
            </p:cNvPr>
            <p:cNvSpPr>
              <a:spLocks/>
            </p:cNvSpPr>
            <p:nvPr/>
          </p:nvSpPr>
          <p:spPr bwMode="auto">
            <a:xfrm>
              <a:off x="1363" y="3185"/>
              <a:ext cx="69" cy="52"/>
            </a:xfrm>
            <a:custGeom>
              <a:avLst/>
              <a:gdLst>
                <a:gd name="T0" fmla="*/ 0 w 69"/>
                <a:gd name="T1" fmla="*/ 7 h 52"/>
                <a:gd name="T2" fmla="*/ 0 w 69"/>
                <a:gd name="T3" fmla="*/ 7 h 52"/>
                <a:gd name="T4" fmla="*/ 7 w 69"/>
                <a:gd name="T5" fmla="*/ 15 h 52"/>
                <a:gd name="T6" fmla="*/ 17 w 69"/>
                <a:gd name="T7" fmla="*/ 21 h 52"/>
                <a:gd name="T8" fmla="*/ 26 w 69"/>
                <a:gd name="T9" fmla="*/ 25 h 52"/>
                <a:gd name="T10" fmla="*/ 36 w 69"/>
                <a:gd name="T11" fmla="*/ 29 h 52"/>
                <a:gd name="T12" fmla="*/ 44 w 69"/>
                <a:gd name="T13" fmla="*/ 34 h 52"/>
                <a:gd name="T14" fmla="*/ 53 w 69"/>
                <a:gd name="T15" fmla="*/ 38 h 52"/>
                <a:gd name="T16" fmla="*/ 59 w 69"/>
                <a:gd name="T17" fmla="*/ 44 h 52"/>
                <a:gd name="T18" fmla="*/ 65 w 69"/>
                <a:gd name="T19" fmla="*/ 52 h 52"/>
                <a:gd name="T20" fmla="*/ 69 w 69"/>
                <a:gd name="T21" fmla="*/ 46 h 52"/>
                <a:gd name="T22" fmla="*/ 63 w 69"/>
                <a:gd name="T23" fmla="*/ 36 h 52"/>
                <a:gd name="T24" fmla="*/ 55 w 69"/>
                <a:gd name="T25" fmla="*/ 31 h 52"/>
                <a:gd name="T26" fmla="*/ 46 w 69"/>
                <a:gd name="T27" fmla="*/ 25 h 52"/>
                <a:gd name="T28" fmla="*/ 38 w 69"/>
                <a:gd name="T29" fmla="*/ 21 h 52"/>
                <a:gd name="T30" fmla="*/ 28 w 69"/>
                <a:gd name="T31" fmla="*/ 15 h 52"/>
                <a:gd name="T32" fmla="*/ 19 w 69"/>
                <a:gd name="T33" fmla="*/ 11 h 52"/>
                <a:gd name="T34" fmla="*/ 11 w 69"/>
                <a:gd name="T35" fmla="*/ 6 h 52"/>
                <a:gd name="T36" fmla="*/ 3 w 69"/>
                <a:gd name="T37" fmla="*/ 0 h 52"/>
                <a:gd name="T38" fmla="*/ 3 w 69"/>
                <a:gd name="T39" fmla="*/ 0 h 52"/>
                <a:gd name="T40" fmla="*/ 0 w 69"/>
                <a:gd name="T41" fmla="*/ 7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52"/>
                <a:gd name="T65" fmla="*/ 69 w 69"/>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52">
                  <a:moveTo>
                    <a:pt x="0" y="7"/>
                  </a:moveTo>
                  <a:lnTo>
                    <a:pt x="0" y="7"/>
                  </a:lnTo>
                  <a:lnTo>
                    <a:pt x="7" y="15"/>
                  </a:lnTo>
                  <a:lnTo>
                    <a:pt x="17" y="21"/>
                  </a:lnTo>
                  <a:lnTo>
                    <a:pt x="26" y="25"/>
                  </a:lnTo>
                  <a:lnTo>
                    <a:pt x="36" y="29"/>
                  </a:lnTo>
                  <a:lnTo>
                    <a:pt x="44" y="34"/>
                  </a:lnTo>
                  <a:lnTo>
                    <a:pt x="53" y="38"/>
                  </a:lnTo>
                  <a:lnTo>
                    <a:pt x="59" y="44"/>
                  </a:lnTo>
                  <a:lnTo>
                    <a:pt x="65" y="52"/>
                  </a:lnTo>
                  <a:lnTo>
                    <a:pt x="69" y="46"/>
                  </a:lnTo>
                  <a:lnTo>
                    <a:pt x="63" y="36"/>
                  </a:lnTo>
                  <a:lnTo>
                    <a:pt x="55" y="31"/>
                  </a:lnTo>
                  <a:lnTo>
                    <a:pt x="46" y="25"/>
                  </a:lnTo>
                  <a:lnTo>
                    <a:pt x="38" y="21"/>
                  </a:lnTo>
                  <a:lnTo>
                    <a:pt x="28" y="15"/>
                  </a:lnTo>
                  <a:lnTo>
                    <a:pt x="19" y="11"/>
                  </a:lnTo>
                  <a:lnTo>
                    <a:pt x="11" y="6"/>
                  </a:lnTo>
                  <a:lnTo>
                    <a:pt x="3" y="0"/>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0" name="Freeform 505">
              <a:extLst>
                <a:ext uri="{FF2B5EF4-FFF2-40B4-BE49-F238E27FC236}">
                  <a16:creationId xmlns:a16="http://schemas.microsoft.com/office/drawing/2014/main" id="{F6E324A2-F3B8-3146-96F6-5FC4AC42C716}"/>
                </a:ext>
              </a:extLst>
            </p:cNvPr>
            <p:cNvSpPr>
              <a:spLocks/>
            </p:cNvSpPr>
            <p:nvPr/>
          </p:nvSpPr>
          <p:spPr bwMode="auto">
            <a:xfrm>
              <a:off x="1313" y="3098"/>
              <a:ext cx="53" cy="94"/>
            </a:xfrm>
            <a:custGeom>
              <a:avLst/>
              <a:gdLst>
                <a:gd name="T0" fmla="*/ 0 w 53"/>
                <a:gd name="T1" fmla="*/ 10 h 94"/>
                <a:gd name="T2" fmla="*/ 0 w 53"/>
                <a:gd name="T3" fmla="*/ 10 h 94"/>
                <a:gd name="T4" fmla="*/ 7 w 53"/>
                <a:gd name="T5" fmla="*/ 16 h 94"/>
                <a:gd name="T6" fmla="*/ 15 w 53"/>
                <a:gd name="T7" fmla="*/ 23 h 94"/>
                <a:gd name="T8" fmla="*/ 21 w 53"/>
                <a:gd name="T9" fmla="*/ 35 h 94"/>
                <a:gd name="T10" fmla="*/ 27 w 53"/>
                <a:gd name="T11" fmla="*/ 47 h 94"/>
                <a:gd name="T12" fmla="*/ 32 w 53"/>
                <a:gd name="T13" fmla="*/ 60 h 94"/>
                <a:gd name="T14" fmla="*/ 36 w 53"/>
                <a:gd name="T15" fmla="*/ 71 h 94"/>
                <a:gd name="T16" fmla="*/ 42 w 53"/>
                <a:gd name="T17" fmla="*/ 83 h 94"/>
                <a:gd name="T18" fmla="*/ 50 w 53"/>
                <a:gd name="T19" fmla="*/ 94 h 94"/>
                <a:gd name="T20" fmla="*/ 53 w 53"/>
                <a:gd name="T21" fmla="*/ 87 h 94"/>
                <a:gd name="T22" fmla="*/ 48 w 53"/>
                <a:gd name="T23" fmla="*/ 77 h 94"/>
                <a:gd name="T24" fmla="*/ 42 w 53"/>
                <a:gd name="T25" fmla="*/ 68 h 94"/>
                <a:gd name="T26" fmla="*/ 36 w 53"/>
                <a:gd name="T27" fmla="*/ 54 h 94"/>
                <a:gd name="T28" fmla="*/ 32 w 53"/>
                <a:gd name="T29" fmla="*/ 43 h 94"/>
                <a:gd name="T30" fmla="*/ 27 w 53"/>
                <a:gd name="T31" fmla="*/ 29 h 94"/>
                <a:gd name="T32" fmla="*/ 19 w 53"/>
                <a:gd name="T33" fmla="*/ 18 h 94"/>
                <a:gd name="T34" fmla="*/ 11 w 53"/>
                <a:gd name="T35" fmla="*/ 8 h 94"/>
                <a:gd name="T36" fmla="*/ 0 w 53"/>
                <a:gd name="T37" fmla="*/ 0 h 94"/>
                <a:gd name="T38" fmla="*/ 0 w 53"/>
                <a:gd name="T39" fmla="*/ 0 h 94"/>
                <a:gd name="T40" fmla="*/ 0 w 53"/>
                <a:gd name="T41" fmla="*/ 1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94"/>
                <a:gd name="T65" fmla="*/ 53 w 53"/>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94">
                  <a:moveTo>
                    <a:pt x="0" y="10"/>
                  </a:moveTo>
                  <a:lnTo>
                    <a:pt x="0" y="10"/>
                  </a:lnTo>
                  <a:lnTo>
                    <a:pt x="7" y="16"/>
                  </a:lnTo>
                  <a:lnTo>
                    <a:pt x="15" y="23"/>
                  </a:lnTo>
                  <a:lnTo>
                    <a:pt x="21" y="35"/>
                  </a:lnTo>
                  <a:lnTo>
                    <a:pt x="27" y="47"/>
                  </a:lnTo>
                  <a:lnTo>
                    <a:pt x="32" y="60"/>
                  </a:lnTo>
                  <a:lnTo>
                    <a:pt x="36" y="71"/>
                  </a:lnTo>
                  <a:lnTo>
                    <a:pt x="42" y="83"/>
                  </a:lnTo>
                  <a:lnTo>
                    <a:pt x="50" y="94"/>
                  </a:lnTo>
                  <a:lnTo>
                    <a:pt x="53" y="87"/>
                  </a:lnTo>
                  <a:lnTo>
                    <a:pt x="48" y="77"/>
                  </a:lnTo>
                  <a:lnTo>
                    <a:pt x="42" y="68"/>
                  </a:lnTo>
                  <a:lnTo>
                    <a:pt x="36" y="54"/>
                  </a:lnTo>
                  <a:lnTo>
                    <a:pt x="32" y="43"/>
                  </a:lnTo>
                  <a:lnTo>
                    <a:pt x="27" y="29"/>
                  </a:lnTo>
                  <a:lnTo>
                    <a:pt x="19" y="18"/>
                  </a:lnTo>
                  <a:lnTo>
                    <a:pt x="11" y="8"/>
                  </a:lnTo>
                  <a:lnTo>
                    <a:pt x="0"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1" name="Freeform 506">
              <a:extLst>
                <a:ext uri="{FF2B5EF4-FFF2-40B4-BE49-F238E27FC236}">
                  <a16:creationId xmlns:a16="http://schemas.microsoft.com/office/drawing/2014/main" id="{140A2209-4982-6C50-20A6-5AF8098CC526}"/>
                </a:ext>
              </a:extLst>
            </p:cNvPr>
            <p:cNvSpPr>
              <a:spLocks/>
            </p:cNvSpPr>
            <p:nvPr/>
          </p:nvSpPr>
          <p:spPr bwMode="auto">
            <a:xfrm>
              <a:off x="1211" y="3095"/>
              <a:ext cx="102" cy="13"/>
            </a:xfrm>
            <a:custGeom>
              <a:avLst/>
              <a:gdLst>
                <a:gd name="T0" fmla="*/ 0 w 102"/>
                <a:gd name="T1" fmla="*/ 13 h 13"/>
                <a:gd name="T2" fmla="*/ 0 w 102"/>
                <a:gd name="T3" fmla="*/ 13 h 13"/>
                <a:gd name="T4" fmla="*/ 29 w 102"/>
                <a:gd name="T5" fmla="*/ 13 h 13"/>
                <a:gd name="T6" fmla="*/ 56 w 102"/>
                <a:gd name="T7" fmla="*/ 11 h 13"/>
                <a:gd name="T8" fmla="*/ 67 w 102"/>
                <a:gd name="T9" fmla="*/ 9 h 13"/>
                <a:gd name="T10" fmla="*/ 81 w 102"/>
                <a:gd name="T11" fmla="*/ 9 h 13"/>
                <a:gd name="T12" fmla="*/ 90 w 102"/>
                <a:gd name="T13" fmla="*/ 11 h 13"/>
                <a:gd name="T14" fmla="*/ 102 w 102"/>
                <a:gd name="T15" fmla="*/ 13 h 13"/>
                <a:gd name="T16" fmla="*/ 102 w 102"/>
                <a:gd name="T17" fmla="*/ 3 h 13"/>
                <a:gd name="T18" fmla="*/ 92 w 102"/>
                <a:gd name="T19" fmla="*/ 2 h 13"/>
                <a:gd name="T20" fmla="*/ 79 w 102"/>
                <a:gd name="T21" fmla="*/ 0 h 13"/>
                <a:gd name="T22" fmla="*/ 67 w 102"/>
                <a:gd name="T23" fmla="*/ 0 h 13"/>
                <a:gd name="T24" fmla="*/ 54 w 102"/>
                <a:gd name="T25" fmla="*/ 2 h 13"/>
                <a:gd name="T26" fmla="*/ 27 w 102"/>
                <a:gd name="T27" fmla="*/ 3 h 13"/>
                <a:gd name="T28" fmla="*/ 0 w 102"/>
                <a:gd name="T29" fmla="*/ 3 h 13"/>
                <a:gd name="T30" fmla="*/ 0 w 102"/>
                <a:gd name="T31" fmla="*/ 3 h 13"/>
                <a:gd name="T32" fmla="*/ 0 w 102"/>
                <a:gd name="T33" fmla="*/ 13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3"/>
                <a:gd name="T53" fmla="*/ 102 w 10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3">
                  <a:moveTo>
                    <a:pt x="0" y="13"/>
                  </a:moveTo>
                  <a:lnTo>
                    <a:pt x="0" y="13"/>
                  </a:lnTo>
                  <a:lnTo>
                    <a:pt x="29" y="13"/>
                  </a:lnTo>
                  <a:lnTo>
                    <a:pt x="56" y="11"/>
                  </a:lnTo>
                  <a:lnTo>
                    <a:pt x="67" y="9"/>
                  </a:lnTo>
                  <a:lnTo>
                    <a:pt x="81" y="9"/>
                  </a:lnTo>
                  <a:lnTo>
                    <a:pt x="90" y="11"/>
                  </a:lnTo>
                  <a:lnTo>
                    <a:pt x="102" y="13"/>
                  </a:lnTo>
                  <a:lnTo>
                    <a:pt x="102" y="3"/>
                  </a:lnTo>
                  <a:lnTo>
                    <a:pt x="92" y="2"/>
                  </a:lnTo>
                  <a:lnTo>
                    <a:pt x="79" y="0"/>
                  </a:lnTo>
                  <a:lnTo>
                    <a:pt x="67" y="0"/>
                  </a:lnTo>
                  <a:lnTo>
                    <a:pt x="54" y="2"/>
                  </a:lnTo>
                  <a:lnTo>
                    <a:pt x="27" y="3"/>
                  </a:lnTo>
                  <a:lnTo>
                    <a:pt x="0" y="3"/>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2" name="Freeform 507">
              <a:extLst>
                <a:ext uri="{FF2B5EF4-FFF2-40B4-BE49-F238E27FC236}">
                  <a16:creationId xmlns:a16="http://schemas.microsoft.com/office/drawing/2014/main" id="{0194D233-8EA2-41FE-8E16-D3C6EE7E1984}"/>
                </a:ext>
              </a:extLst>
            </p:cNvPr>
            <p:cNvSpPr>
              <a:spLocks/>
            </p:cNvSpPr>
            <p:nvPr/>
          </p:nvSpPr>
          <p:spPr bwMode="auto">
            <a:xfrm>
              <a:off x="1096" y="3074"/>
              <a:ext cx="115" cy="34"/>
            </a:xfrm>
            <a:custGeom>
              <a:avLst/>
              <a:gdLst>
                <a:gd name="T0" fmla="*/ 0 w 115"/>
                <a:gd name="T1" fmla="*/ 11 h 34"/>
                <a:gd name="T2" fmla="*/ 0 w 115"/>
                <a:gd name="T3" fmla="*/ 11 h 34"/>
                <a:gd name="T4" fmla="*/ 13 w 115"/>
                <a:gd name="T5" fmla="*/ 9 h 34"/>
                <a:gd name="T6" fmla="*/ 28 w 115"/>
                <a:gd name="T7" fmla="*/ 13 h 34"/>
                <a:gd name="T8" fmla="*/ 44 w 115"/>
                <a:gd name="T9" fmla="*/ 15 h 34"/>
                <a:gd name="T10" fmla="*/ 59 w 115"/>
                <a:gd name="T11" fmla="*/ 21 h 34"/>
                <a:gd name="T12" fmla="*/ 75 w 115"/>
                <a:gd name="T13" fmla="*/ 26 h 34"/>
                <a:gd name="T14" fmla="*/ 88 w 115"/>
                <a:gd name="T15" fmla="*/ 30 h 34"/>
                <a:gd name="T16" fmla="*/ 101 w 115"/>
                <a:gd name="T17" fmla="*/ 34 h 34"/>
                <a:gd name="T18" fmla="*/ 115 w 115"/>
                <a:gd name="T19" fmla="*/ 34 h 34"/>
                <a:gd name="T20" fmla="*/ 115 w 115"/>
                <a:gd name="T21" fmla="*/ 24 h 34"/>
                <a:gd name="T22" fmla="*/ 101 w 115"/>
                <a:gd name="T23" fmla="*/ 24 h 34"/>
                <a:gd name="T24" fmla="*/ 88 w 115"/>
                <a:gd name="T25" fmla="*/ 21 h 34"/>
                <a:gd name="T26" fmla="*/ 75 w 115"/>
                <a:gd name="T27" fmla="*/ 17 h 34"/>
                <a:gd name="T28" fmla="*/ 59 w 115"/>
                <a:gd name="T29" fmla="*/ 11 h 34"/>
                <a:gd name="T30" fmla="*/ 44 w 115"/>
                <a:gd name="T31" fmla="*/ 7 h 34"/>
                <a:gd name="T32" fmla="*/ 28 w 115"/>
                <a:gd name="T33" fmla="*/ 3 h 34"/>
                <a:gd name="T34" fmla="*/ 13 w 115"/>
                <a:gd name="T35" fmla="*/ 0 h 34"/>
                <a:gd name="T36" fmla="*/ 0 w 115"/>
                <a:gd name="T37" fmla="*/ 1 h 34"/>
                <a:gd name="T38" fmla="*/ 0 w 115"/>
                <a:gd name="T39" fmla="*/ 1 h 34"/>
                <a:gd name="T40" fmla="*/ 0 w 115"/>
                <a:gd name="T41" fmla="*/ 11 h 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34"/>
                <a:gd name="T65" fmla="*/ 115 w 115"/>
                <a:gd name="T66" fmla="*/ 34 h 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34">
                  <a:moveTo>
                    <a:pt x="0" y="11"/>
                  </a:moveTo>
                  <a:lnTo>
                    <a:pt x="0" y="11"/>
                  </a:lnTo>
                  <a:lnTo>
                    <a:pt x="13" y="9"/>
                  </a:lnTo>
                  <a:lnTo>
                    <a:pt x="28" y="13"/>
                  </a:lnTo>
                  <a:lnTo>
                    <a:pt x="44" y="15"/>
                  </a:lnTo>
                  <a:lnTo>
                    <a:pt x="59" y="21"/>
                  </a:lnTo>
                  <a:lnTo>
                    <a:pt x="75" y="26"/>
                  </a:lnTo>
                  <a:lnTo>
                    <a:pt x="88" y="30"/>
                  </a:lnTo>
                  <a:lnTo>
                    <a:pt x="101" y="34"/>
                  </a:lnTo>
                  <a:lnTo>
                    <a:pt x="115" y="34"/>
                  </a:lnTo>
                  <a:lnTo>
                    <a:pt x="115" y="24"/>
                  </a:lnTo>
                  <a:lnTo>
                    <a:pt x="101" y="24"/>
                  </a:lnTo>
                  <a:lnTo>
                    <a:pt x="88" y="21"/>
                  </a:lnTo>
                  <a:lnTo>
                    <a:pt x="75" y="17"/>
                  </a:lnTo>
                  <a:lnTo>
                    <a:pt x="59" y="11"/>
                  </a:lnTo>
                  <a:lnTo>
                    <a:pt x="44" y="7"/>
                  </a:lnTo>
                  <a:lnTo>
                    <a:pt x="28" y="3"/>
                  </a:lnTo>
                  <a:lnTo>
                    <a:pt x="13" y="0"/>
                  </a:lnTo>
                  <a:lnTo>
                    <a:pt x="0" y="1"/>
                  </a:lnTo>
                  <a:lnTo>
                    <a:pt x="0" y="1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3" name="Freeform 508">
              <a:extLst>
                <a:ext uri="{FF2B5EF4-FFF2-40B4-BE49-F238E27FC236}">
                  <a16:creationId xmlns:a16="http://schemas.microsoft.com/office/drawing/2014/main" id="{FF18AA08-A375-3E39-0DE2-D10C4832A0F8}"/>
                </a:ext>
              </a:extLst>
            </p:cNvPr>
            <p:cNvSpPr>
              <a:spLocks/>
            </p:cNvSpPr>
            <p:nvPr/>
          </p:nvSpPr>
          <p:spPr bwMode="auto">
            <a:xfrm>
              <a:off x="1432" y="3346"/>
              <a:ext cx="23" cy="23"/>
            </a:xfrm>
            <a:custGeom>
              <a:avLst/>
              <a:gdLst>
                <a:gd name="T0" fmla="*/ 9 w 23"/>
                <a:gd name="T1" fmla="*/ 23 h 23"/>
                <a:gd name="T2" fmla="*/ 23 w 23"/>
                <a:gd name="T3" fmla="*/ 8 h 23"/>
                <a:gd name="T4" fmla="*/ 23 w 23"/>
                <a:gd name="T5" fmla="*/ 0 h 23"/>
                <a:gd name="T6" fmla="*/ 0 w 23"/>
                <a:gd name="T7" fmla="*/ 23 h 23"/>
                <a:gd name="T8" fmla="*/ 9 w 23"/>
                <a:gd name="T9" fmla="*/ 23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9" y="23"/>
                  </a:moveTo>
                  <a:lnTo>
                    <a:pt x="23" y="8"/>
                  </a:lnTo>
                  <a:lnTo>
                    <a:pt x="23" y="0"/>
                  </a:lnTo>
                  <a:lnTo>
                    <a:pt x="0" y="23"/>
                  </a:lnTo>
                  <a:lnTo>
                    <a:pt x="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4" name="Freeform 509">
              <a:extLst>
                <a:ext uri="{FF2B5EF4-FFF2-40B4-BE49-F238E27FC236}">
                  <a16:creationId xmlns:a16="http://schemas.microsoft.com/office/drawing/2014/main" id="{753529DE-1AC6-7BA3-AFC0-9B833AB12DDD}"/>
                </a:ext>
              </a:extLst>
            </p:cNvPr>
            <p:cNvSpPr>
              <a:spLocks/>
            </p:cNvSpPr>
            <p:nvPr/>
          </p:nvSpPr>
          <p:spPr bwMode="auto">
            <a:xfrm>
              <a:off x="1405" y="3334"/>
              <a:ext cx="40" cy="35"/>
            </a:xfrm>
            <a:custGeom>
              <a:avLst/>
              <a:gdLst>
                <a:gd name="T0" fmla="*/ 8 w 40"/>
                <a:gd name="T1" fmla="*/ 35 h 35"/>
                <a:gd name="T2" fmla="*/ 40 w 40"/>
                <a:gd name="T3" fmla="*/ 0 h 35"/>
                <a:gd name="T4" fmla="*/ 33 w 40"/>
                <a:gd name="T5" fmla="*/ 0 h 35"/>
                <a:gd name="T6" fmla="*/ 0 w 40"/>
                <a:gd name="T7" fmla="*/ 35 h 35"/>
                <a:gd name="T8" fmla="*/ 8 w 40"/>
                <a:gd name="T9" fmla="*/ 35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8" y="35"/>
                  </a:moveTo>
                  <a:lnTo>
                    <a:pt x="40" y="0"/>
                  </a:lnTo>
                  <a:lnTo>
                    <a:pt x="33"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5" name="Freeform 510">
              <a:extLst>
                <a:ext uri="{FF2B5EF4-FFF2-40B4-BE49-F238E27FC236}">
                  <a16:creationId xmlns:a16="http://schemas.microsoft.com/office/drawing/2014/main" id="{796074C8-D679-D45C-4B9C-CFF5376EC777}"/>
                </a:ext>
              </a:extLst>
            </p:cNvPr>
            <p:cNvSpPr>
              <a:spLocks/>
            </p:cNvSpPr>
            <p:nvPr/>
          </p:nvSpPr>
          <p:spPr bwMode="auto">
            <a:xfrm>
              <a:off x="1376" y="3334"/>
              <a:ext cx="40" cy="35"/>
            </a:xfrm>
            <a:custGeom>
              <a:avLst/>
              <a:gdLst>
                <a:gd name="T0" fmla="*/ 8 w 40"/>
                <a:gd name="T1" fmla="*/ 35 h 35"/>
                <a:gd name="T2" fmla="*/ 40 w 40"/>
                <a:gd name="T3" fmla="*/ 0 h 35"/>
                <a:gd name="T4" fmla="*/ 33 w 40"/>
                <a:gd name="T5" fmla="*/ 0 h 35"/>
                <a:gd name="T6" fmla="*/ 0 w 40"/>
                <a:gd name="T7" fmla="*/ 35 h 35"/>
                <a:gd name="T8" fmla="*/ 8 w 40"/>
                <a:gd name="T9" fmla="*/ 35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8" y="35"/>
                  </a:moveTo>
                  <a:lnTo>
                    <a:pt x="40" y="0"/>
                  </a:lnTo>
                  <a:lnTo>
                    <a:pt x="33"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6" name="Freeform 511">
              <a:extLst>
                <a:ext uri="{FF2B5EF4-FFF2-40B4-BE49-F238E27FC236}">
                  <a16:creationId xmlns:a16="http://schemas.microsoft.com/office/drawing/2014/main" id="{1F11E393-04B4-3F86-0EED-36FC1A6267F0}"/>
                </a:ext>
              </a:extLst>
            </p:cNvPr>
            <p:cNvSpPr>
              <a:spLocks/>
            </p:cNvSpPr>
            <p:nvPr/>
          </p:nvSpPr>
          <p:spPr bwMode="auto">
            <a:xfrm>
              <a:off x="1347" y="3334"/>
              <a:ext cx="42" cy="35"/>
            </a:xfrm>
            <a:custGeom>
              <a:avLst/>
              <a:gdLst>
                <a:gd name="T0" fmla="*/ 8 w 42"/>
                <a:gd name="T1" fmla="*/ 35 h 35"/>
                <a:gd name="T2" fmla="*/ 42 w 42"/>
                <a:gd name="T3" fmla="*/ 0 h 35"/>
                <a:gd name="T4" fmla="*/ 35 w 42"/>
                <a:gd name="T5" fmla="*/ 0 h 35"/>
                <a:gd name="T6" fmla="*/ 0 w 42"/>
                <a:gd name="T7" fmla="*/ 35 h 35"/>
                <a:gd name="T8" fmla="*/ 8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8" y="35"/>
                  </a:moveTo>
                  <a:lnTo>
                    <a:pt x="42" y="0"/>
                  </a:lnTo>
                  <a:lnTo>
                    <a:pt x="35"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7" name="Freeform 512">
              <a:extLst>
                <a:ext uri="{FF2B5EF4-FFF2-40B4-BE49-F238E27FC236}">
                  <a16:creationId xmlns:a16="http://schemas.microsoft.com/office/drawing/2014/main" id="{89CBDBD4-3539-7F50-2404-127AABCBB460}"/>
                </a:ext>
              </a:extLst>
            </p:cNvPr>
            <p:cNvSpPr>
              <a:spLocks/>
            </p:cNvSpPr>
            <p:nvPr/>
          </p:nvSpPr>
          <p:spPr bwMode="auto">
            <a:xfrm>
              <a:off x="1318" y="3334"/>
              <a:ext cx="43" cy="35"/>
            </a:xfrm>
            <a:custGeom>
              <a:avLst/>
              <a:gdLst>
                <a:gd name="T0" fmla="*/ 8 w 43"/>
                <a:gd name="T1" fmla="*/ 35 h 35"/>
                <a:gd name="T2" fmla="*/ 43 w 43"/>
                <a:gd name="T3" fmla="*/ 0 h 35"/>
                <a:gd name="T4" fmla="*/ 35 w 43"/>
                <a:gd name="T5" fmla="*/ 0 h 35"/>
                <a:gd name="T6" fmla="*/ 0 w 43"/>
                <a:gd name="T7" fmla="*/ 35 h 35"/>
                <a:gd name="T8" fmla="*/ 8 w 43"/>
                <a:gd name="T9" fmla="*/ 35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8" y="35"/>
                  </a:moveTo>
                  <a:lnTo>
                    <a:pt x="43" y="0"/>
                  </a:lnTo>
                  <a:lnTo>
                    <a:pt x="35"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8" name="Freeform 513">
              <a:extLst>
                <a:ext uri="{FF2B5EF4-FFF2-40B4-BE49-F238E27FC236}">
                  <a16:creationId xmlns:a16="http://schemas.microsoft.com/office/drawing/2014/main" id="{ED6A96C6-C8C4-4C1F-61D2-2CE8CCEF63D3}"/>
                </a:ext>
              </a:extLst>
            </p:cNvPr>
            <p:cNvSpPr>
              <a:spLocks/>
            </p:cNvSpPr>
            <p:nvPr/>
          </p:nvSpPr>
          <p:spPr bwMode="auto">
            <a:xfrm>
              <a:off x="1290" y="3334"/>
              <a:ext cx="42" cy="35"/>
            </a:xfrm>
            <a:custGeom>
              <a:avLst/>
              <a:gdLst>
                <a:gd name="T0" fmla="*/ 7 w 42"/>
                <a:gd name="T1" fmla="*/ 35 h 35"/>
                <a:gd name="T2" fmla="*/ 42 w 42"/>
                <a:gd name="T3" fmla="*/ 0 h 35"/>
                <a:gd name="T4" fmla="*/ 34 w 42"/>
                <a:gd name="T5" fmla="*/ 0 h 35"/>
                <a:gd name="T6" fmla="*/ 0 w 42"/>
                <a:gd name="T7" fmla="*/ 35 h 35"/>
                <a:gd name="T8" fmla="*/ 7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7" y="35"/>
                  </a:moveTo>
                  <a:lnTo>
                    <a:pt x="42" y="0"/>
                  </a:lnTo>
                  <a:lnTo>
                    <a:pt x="34" y="0"/>
                  </a:lnTo>
                  <a:lnTo>
                    <a:pt x="0"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69" name="Freeform 514">
              <a:extLst>
                <a:ext uri="{FF2B5EF4-FFF2-40B4-BE49-F238E27FC236}">
                  <a16:creationId xmlns:a16="http://schemas.microsoft.com/office/drawing/2014/main" id="{0FEAB26E-8DA5-1002-55F6-FBF364685FC7}"/>
                </a:ext>
              </a:extLst>
            </p:cNvPr>
            <p:cNvSpPr>
              <a:spLocks/>
            </p:cNvSpPr>
            <p:nvPr/>
          </p:nvSpPr>
          <p:spPr bwMode="auto">
            <a:xfrm>
              <a:off x="1261" y="3334"/>
              <a:ext cx="42" cy="35"/>
            </a:xfrm>
            <a:custGeom>
              <a:avLst/>
              <a:gdLst>
                <a:gd name="T0" fmla="*/ 7 w 42"/>
                <a:gd name="T1" fmla="*/ 35 h 35"/>
                <a:gd name="T2" fmla="*/ 42 w 42"/>
                <a:gd name="T3" fmla="*/ 0 h 35"/>
                <a:gd name="T4" fmla="*/ 34 w 42"/>
                <a:gd name="T5" fmla="*/ 0 h 35"/>
                <a:gd name="T6" fmla="*/ 0 w 42"/>
                <a:gd name="T7" fmla="*/ 35 h 35"/>
                <a:gd name="T8" fmla="*/ 7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7" y="35"/>
                  </a:moveTo>
                  <a:lnTo>
                    <a:pt x="42" y="0"/>
                  </a:lnTo>
                  <a:lnTo>
                    <a:pt x="34" y="0"/>
                  </a:lnTo>
                  <a:lnTo>
                    <a:pt x="0"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0" name="Freeform 515">
              <a:extLst>
                <a:ext uri="{FF2B5EF4-FFF2-40B4-BE49-F238E27FC236}">
                  <a16:creationId xmlns:a16="http://schemas.microsoft.com/office/drawing/2014/main" id="{43F53914-ECB6-E8FF-E6EE-D95BE92F1ACC}"/>
                </a:ext>
              </a:extLst>
            </p:cNvPr>
            <p:cNvSpPr>
              <a:spLocks/>
            </p:cNvSpPr>
            <p:nvPr/>
          </p:nvSpPr>
          <p:spPr bwMode="auto">
            <a:xfrm>
              <a:off x="1232" y="3334"/>
              <a:ext cx="42" cy="35"/>
            </a:xfrm>
            <a:custGeom>
              <a:avLst/>
              <a:gdLst>
                <a:gd name="T0" fmla="*/ 10 w 42"/>
                <a:gd name="T1" fmla="*/ 35 h 35"/>
                <a:gd name="T2" fmla="*/ 42 w 42"/>
                <a:gd name="T3" fmla="*/ 0 h 35"/>
                <a:gd name="T4" fmla="*/ 35 w 42"/>
                <a:gd name="T5" fmla="*/ 0 h 35"/>
                <a:gd name="T6" fmla="*/ 0 w 42"/>
                <a:gd name="T7" fmla="*/ 35 h 35"/>
                <a:gd name="T8" fmla="*/ 10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10" y="35"/>
                  </a:moveTo>
                  <a:lnTo>
                    <a:pt x="42" y="0"/>
                  </a:lnTo>
                  <a:lnTo>
                    <a:pt x="35" y="0"/>
                  </a:lnTo>
                  <a:lnTo>
                    <a:pt x="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1" name="Freeform 516">
              <a:extLst>
                <a:ext uri="{FF2B5EF4-FFF2-40B4-BE49-F238E27FC236}">
                  <a16:creationId xmlns:a16="http://schemas.microsoft.com/office/drawing/2014/main" id="{0E4D8994-50A4-FCEB-D220-AD9268FC03B8}"/>
                </a:ext>
              </a:extLst>
            </p:cNvPr>
            <p:cNvSpPr>
              <a:spLocks/>
            </p:cNvSpPr>
            <p:nvPr/>
          </p:nvSpPr>
          <p:spPr bwMode="auto">
            <a:xfrm>
              <a:off x="1205" y="3334"/>
              <a:ext cx="42" cy="35"/>
            </a:xfrm>
            <a:custGeom>
              <a:avLst/>
              <a:gdLst>
                <a:gd name="T0" fmla="*/ 8 w 42"/>
                <a:gd name="T1" fmla="*/ 35 h 35"/>
                <a:gd name="T2" fmla="*/ 42 w 42"/>
                <a:gd name="T3" fmla="*/ 0 h 35"/>
                <a:gd name="T4" fmla="*/ 33 w 42"/>
                <a:gd name="T5" fmla="*/ 0 h 35"/>
                <a:gd name="T6" fmla="*/ 0 w 42"/>
                <a:gd name="T7" fmla="*/ 35 h 35"/>
                <a:gd name="T8" fmla="*/ 8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8" y="35"/>
                  </a:moveTo>
                  <a:lnTo>
                    <a:pt x="42" y="0"/>
                  </a:lnTo>
                  <a:lnTo>
                    <a:pt x="33"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2" name="Freeform 517">
              <a:extLst>
                <a:ext uri="{FF2B5EF4-FFF2-40B4-BE49-F238E27FC236}">
                  <a16:creationId xmlns:a16="http://schemas.microsoft.com/office/drawing/2014/main" id="{7CAA477C-5AB7-C9C7-3747-B487FBD3EA45}"/>
                </a:ext>
              </a:extLst>
            </p:cNvPr>
            <p:cNvSpPr>
              <a:spLocks/>
            </p:cNvSpPr>
            <p:nvPr/>
          </p:nvSpPr>
          <p:spPr bwMode="auto">
            <a:xfrm>
              <a:off x="1176" y="3334"/>
              <a:ext cx="43" cy="35"/>
            </a:xfrm>
            <a:custGeom>
              <a:avLst/>
              <a:gdLst>
                <a:gd name="T0" fmla="*/ 8 w 43"/>
                <a:gd name="T1" fmla="*/ 35 h 35"/>
                <a:gd name="T2" fmla="*/ 43 w 43"/>
                <a:gd name="T3" fmla="*/ 0 h 35"/>
                <a:gd name="T4" fmla="*/ 33 w 43"/>
                <a:gd name="T5" fmla="*/ 0 h 35"/>
                <a:gd name="T6" fmla="*/ 0 w 43"/>
                <a:gd name="T7" fmla="*/ 35 h 35"/>
                <a:gd name="T8" fmla="*/ 8 w 43"/>
                <a:gd name="T9" fmla="*/ 35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8" y="35"/>
                  </a:moveTo>
                  <a:lnTo>
                    <a:pt x="43" y="0"/>
                  </a:lnTo>
                  <a:lnTo>
                    <a:pt x="33"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3" name="Freeform 518">
              <a:extLst>
                <a:ext uri="{FF2B5EF4-FFF2-40B4-BE49-F238E27FC236}">
                  <a16:creationId xmlns:a16="http://schemas.microsoft.com/office/drawing/2014/main" id="{725EC1CD-17A4-E846-F73C-71D9FFD03083}"/>
                </a:ext>
              </a:extLst>
            </p:cNvPr>
            <p:cNvSpPr>
              <a:spLocks/>
            </p:cNvSpPr>
            <p:nvPr/>
          </p:nvSpPr>
          <p:spPr bwMode="auto">
            <a:xfrm>
              <a:off x="1147" y="3334"/>
              <a:ext cx="43" cy="35"/>
            </a:xfrm>
            <a:custGeom>
              <a:avLst/>
              <a:gdLst>
                <a:gd name="T0" fmla="*/ 8 w 43"/>
                <a:gd name="T1" fmla="*/ 35 h 35"/>
                <a:gd name="T2" fmla="*/ 43 w 43"/>
                <a:gd name="T3" fmla="*/ 0 h 35"/>
                <a:gd name="T4" fmla="*/ 35 w 43"/>
                <a:gd name="T5" fmla="*/ 0 h 35"/>
                <a:gd name="T6" fmla="*/ 0 w 43"/>
                <a:gd name="T7" fmla="*/ 35 h 35"/>
                <a:gd name="T8" fmla="*/ 8 w 43"/>
                <a:gd name="T9" fmla="*/ 35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8" y="35"/>
                  </a:moveTo>
                  <a:lnTo>
                    <a:pt x="43" y="0"/>
                  </a:lnTo>
                  <a:lnTo>
                    <a:pt x="35"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4" name="Freeform 519">
              <a:extLst>
                <a:ext uri="{FF2B5EF4-FFF2-40B4-BE49-F238E27FC236}">
                  <a16:creationId xmlns:a16="http://schemas.microsoft.com/office/drawing/2014/main" id="{0A8A24F9-BDB4-7A98-6727-0BECF8696D4A}"/>
                </a:ext>
              </a:extLst>
            </p:cNvPr>
            <p:cNvSpPr>
              <a:spLocks/>
            </p:cNvSpPr>
            <p:nvPr/>
          </p:nvSpPr>
          <p:spPr bwMode="auto">
            <a:xfrm>
              <a:off x="1119" y="3334"/>
              <a:ext cx="42" cy="35"/>
            </a:xfrm>
            <a:custGeom>
              <a:avLst/>
              <a:gdLst>
                <a:gd name="T0" fmla="*/ 7 w 42"/>
                <a:gd name="T1" fmla="*/ 35 h 35"/>
                <a:gd name="T2" fmla="*/ 42 w 42"/>
                <a:gd name="T3" fmla="*/ 0 h 35"/>
                <a:gd name="T4" fmla="*/ 34 w 42"/>
                <a:gd name="T5" fmla="*/ 0 h 35"/>
                <a:gd name="T6" fmla="*/ 0 w 42"/>
                <a:gd name="T7" fmla="*/ 35 h 35"/>
                <a:gd name="T8" fmla="*/ 7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7" y="35"/>
                  </a:moveTo>
                  <a:lnTo>
                    <a:pt x="42" y="0"/>
                  </a:lnTo>
                  <a:lnTo>
                    <a:pt x="34" y="0"/>
                  </a:lnTo>
                  <a:lnTo>
                    <a:pt x="0"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5" name="Freeform 520">
              <a:extLst>
                <a:ext uri="{FF2B5EF4-FFF2-40B4-BE49-F238E27FC236}">
                  <a16:creationId xmlns:a16="http://schemas.microsoft.com/office/drawing/2014/main" id="{46A09BE1-AA8E-C965-9625-EE285811D8F8}"/>
                </a:ext>
              </a:extLst>
            </p:cNvPr>
            <p:cNvSpPr>
              <a:spLocks/>
            </p:cNvSpPr>
            <p:nvPr/>
          </p:nvSpPr>
          <p:spPr bwMode="auto">
            <a:xfrm>
              <a:off x="1090" y="3334"/>
              <a:ext cx="42" cy="35"/>
            </a:xfrm>
            <a:custGeom>
              <a:avLst/>
              <a:gdLst>
                <a:gd name="T0" fmla="*/ 8 w 42"/>
                <a:gd name="T1" fmla="*/ 35 h 35"/>
                <a:gd name="T2" fmla="*/ 42 w 42"/>
                <a:gd name="T3" fmla="*/ 0 h 35"/>
                <a:gd name="T4" fmla="*/ 34 w 42"/>
                <a:gd name="T5" fmla="*/ 0 h 35"/>
                <a:gd name="T6" fmla="*/ 0 w 42"/>
                <a:gd name="T7" fmla="*/ 35 h 35"/>
                <a:gd name="T8" fmla="*/ 8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8" y="35"/>
                  </a:moveTo>
                  <a:lnTo>
                    <a:pt x="42" y="0"/>
                  </a:lnTo>
                  <a:lnTo>
                    <a:pt x="34"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6" name="Freeform 521">
              <a:extLst>
                <a:ext uri="{FF2B5EF4-FFF2-40B4-BE49-F238E27FC236}">
                  <a16:creationId xmlns:a16="http://schemas.microsoft.com/office/drawing/2014/main" id="{E1CA73E4-E438-215A-802F-A4493779A104}"/>
                </a:ext>
              </a:extLst>
            </p:cNvPr>
            <p:cNvSpPr>
              <a:spLocks/>
            </p:cNvSpPr>
            <p:nvPr/>
          </p:nvSpPr>
          <p:spPr bwMode="auto">
            <a:xfrm>
              <a:off x="1061" y="3334"/>
              <a:ext cx="42" cy="35"/>
            </a:xfrm>
            <a:custGeom>
              <a:avLst/>
              <a:gdLst>
                <a:gd name="T0" fmla="*/ 10 w 42"/>
                <a:gd name="T1" fmla="*/ 35 h 35"/>
                <a:gd name="T2" fmla="*/ 42 w 42"/>
                <a:gd name="T3" fmla="*/ 0 h 35"/>
                <a:gd name="T4" fmla="*/ 35 w 42"/>
                <a:gd name="T5" fmla="*/ 0 h 35"/>
                <a:gd name="T6" fmla="*/ 0 w 42"/>
                <a:gd name="T7" fmla="*/ 35 h 35"/>
                <a:gd name="T8" fmla="*/ 10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10" y="35"/>
                  </a:moveTo>
                  <a:lnTo>
                    <a:pt x="42" y="0"/>
                  </a:lnTo>
                  <a:lnTo>
                    <a:pt x="35" y="0"/>
                  </a:lnTo>
                  <a:lnTo>
                    <a:pt x="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7" name="Freeform 522">
              <a:extLst>
                <a:ext uri="{FF2B5EF4-FFF2-40B4-BE49-F238E27FC236}">
                  <a16:creationId xmlns:a16="http://schemas.microsoft.com/office/drawing/2014/main" id="{849418FB-8197-AA13-34FB-F3538BC06D00}"/>
                </a:ext>
              </a:extLst>
            </p:cNvPr>
            <p:cNvSpPr>
              <a:spLocks/>
            </p:cNvSpPr>
            <p:nvPr/>
          </p:nvSpPr>
          <p:spPr bwMode="auto">
            <a:xfrm>
              <a:off x="1034" y="3334"/>
              <a:ext cx="40" cy="35"/>
            </a:xfrm>
            <a:custGeom>
              <a:avLst/>
              <a:gdLst>
                <a:gd name="T0" fmla="*/ 8 w 40"/>
                <a:gd name="T1" fmla="*/ 35 h 35"/>
                <a:gd name="T2" fmla="*/ 40 w 40"/>
                <a:gd name="T3" fmla="*/ 0 h 35"/>
                <a:gd name="T4" fmla="*/ 33 w 40"/>
                <a:gd name="T5" fmla="*/ 0 h 35"/>
                <a:gd name="T6" fmla="*/ 0 w 40"/>
                <a:gd name="T7" fmla="*/ 35 h 35"/>
                <a:gd name="T8" fmla="*/ 8 w 40"/>
                <a:gd name="T9" fmla="*/ 35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8" y="35"/>
                  </a:moveTo>
                  <a:lnTo>
                    <a:pt x="40" y="0"/>
                  </a:lnTo>
                  <a:lnTo>
                    <a:pt x="33"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8" name="Freeform 523">
              <a:extLst>
                <a:ext uri="{FF2B5EF4-FFF2-40B4-BE49-F238E27FC236}">
                  <a16:creationId xmlns:a16="http://schemas.microsoft.com/office/drawing/2014/main" id="{31C1F34C-9F26-4B88-A1BF-A553F5A9549F}"/>
                </a:ext>
              </a:extLst>
            </p:cNvPr>
            <p:cNvSpPr>
              <a:spLocks/>
            </p:cNvSpPr>
            <p:nvPr/>
          </p:nvSpPr>
          <p:spPr bwMode="auto">
            <a:xfrm>
              <a:off x="1005" y="3334"/>
              <a:ext cx="43" cy="35"/>
            </a:xfrm>
            <a:custGeom>
              <a:avLst/>
              <a:gdLst>
                <a:gd name="T0" fmla="*/ 8 w 43"/>
                <a:gd name="T1" fmla="*/ 35 h 35"/>
                <a:gd name="T2" fmla="*/ 43 w 43"/>
                <a:gd name="T3" fmla="*/ 0 h 35"/>
                <a:gd name="T4" fmla="*/ 33 w 43"/>
                <a:gd name="T5" fmla="*/ 0 h 35"/>
                <a:gd name="T6" fmla="*/ 0 w 43"/>
                <a:gd name="T7" fmla="*/ 35 h 35"/>
                <a:gd name="T8" fmla="*/ 8 w 43"/>
                <a:gd name="T9" fmla="*/ 35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8" y="35"/>
                  </a:moveTo>
                  <a:lnTo>
                    <a:pt x="43" y="0"/>
                  </a:lnTo>
                  <a:lnTo>
                    <a:pt x="33"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79" name="Freeform 524">
              <a:extLst>
                <a:ext uri="{FF2B5EF4-FFF2-40B4-BE49-F238E27FC236}">
                  <a16:creationId xmlns:a16="http://schemas.microsoft.com/office/drawing/2014/main" id="{D0535291-163B-1DD5-EE73-C6A1A3F9B6C6}"/>
                </a:ext>
              </a:extLst>
            </p:cNvPr>
            <p:cNvSpPr>
              <a:spLocks/>
            </p:cNvSpPr>
            <p:nvPr/>
          </p:nvSpPr>
          <p:spPr bwMode="auto">
            <a:xfrm>
              <a:off x="977" y="3334"/>
              <a:ext cx="42" cy="35"/>
            </a:xfrm>
            <a:custGeom>
              <a:avLst/>
              <a:gdLst>
                <a:gd name="T0" fmla="*/ 7 w 42"/>
                <a:gd name="T1" fmla="*/ 35 h 35"/>
                <a:gd name="T2" fmla="*/ 42 w 42"/>
                <a:gd name="T3" fmla="*/ 0 h 35"/>
                <a:gd name="T4" fmla="*/ 32 w 42"/>
                <a:gd name="T5" fmla="*/ 0 h 35"/>
                <a:gd name="T6" fmla="*/ 0 w 42"/>
                <a:gd name="T7" fmla="*/ 35 h 35"/>
                <a:gd name="T8" fmla="*/ 7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7" y="35"/>
                  </a:moveTo>
                  <a:lnTo>
                    <a:pt x="42" y="0"/>
                  </a:lnTo>
                  <a:lnTo>
                    <a:pt x="32" y="0"/>
                  </a:lnTo>
                  <a:lnTo>
                    <a:pt x="0"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80" name="Freeform 525">
              <a:extLst>
                <a:ext uri="{FF2B5EF4-FFF2-40B4-BE49-F238E27FC236}">
                  <a16:creationId xmlns:a16="http://schemas.microsoft.com/office/drawing/2014/main" id="{407E70FE-F37F-6C8B-5B44-B91DBFADCC02}"/>
                </a:ext>
              </a:extLst>
            </p:cNvPr>
            <p:cNvSpPr>
              <a:spLocks/>
            </p:cNvSpPr>
            <p:nvPr/>
          </p:nvSpPr>
          <p:spPr bwMode="auto">
            <a:xfrm>
              <a:off x="948" y="3334"/>
              <a:ext cx="42" cy="35"/>
            </a:xfrm>
            <a:custGeom>
              <a:avLst/>
              <a:gdLst>
                <a:gd name="T0" fmla="*/ 7 w 42"/>
                <a:gd name="T1" fmla="*/ 35 h 35"/>
                <a:gd name="T2" fmla="*/ 42 w 42"/>
                <a:gd name="T3" fmla="*/ 0 h 35"/>
                <a:gd name="T4" fmla="*/ 34 w 42"/>
                <a:gd name="T5" fmla="*/ 0 h 35"/>
                <a:gd name="T6" fmla="*/ 0 w 42"/>
                <a:gd name="T7" fmla="*/ 35 h 35"/>
                <a:gd name="T8" fmla="*/ 7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7" y="35"/>
                  </a:moveTo>
                  <a:lnTo>
                    <a:pt x="42" y="0"/>
                  </a:lnTo>
                  <a:lnTo>
                    <a:pt x="34" y="0"/>
                  </a:lnTo>
                  <a:lnTo>
                    <a:pt x="0"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81" name="Freeform 526">
              <a:extLst>
                <a:ext uri="{FF2B5EF4-FFF2-40B4-BE49-F238E27FC236}">
                  <a16:creationId xmlns:a16="http://schemas.microsoft.com/office/drawing/2014/main" id="{1947131F-2CDD-00AE-209F-2915431CA367}"/>
                </a:ext>
              </a:extLst>
            </p:cNvPr>
            <p:cNvSpPr>
              <a:spLocks/>
            </p:cNvSpPr>
            <p:nvPr/>
          </p:nvSpPr>
          <p:spPr bwMode="auto">
            <a:xfrm>
              <a:off x="919" y="3334"/>
              <a:ext cx="42" cy="35"/>
            </a:xfrm>
            <a:custGeom>
              <a:avLst/>
              <a:gdLst>
                <a:gd name="T0" fmla="*/ 8 w 42"/>
                <a:gd name="T1" fmla="*/ 35 h 35"/>
                <a:gd name="T2" fmla="*/ 42 w 42"/>
                <a:gd name="T3" fmla="*/ 0 h 35"/>
                <a:gd name="T4" fmla="*/ 34 w 42"/>
                <a:gd name="T5" fmla="*/ 0 h 35"/>
                <a:gd name="T6" fmla="*/ 0 w 42"/>
                <a:gd name="T7" fmla="*/ 35 h 35"/>
                <a:gd name="T8" fmla="*/ 8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8" y="35"/>
                  </a:moveTo>
                  <a:lnTo>
                    <a:pt x="42" y="0"/>
                  </a:lnTo>
                  <a:lnTo>
                    <a:pt x="34"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82" name="Freeform 527">
              <a:extLst>
                <a:ext uri="{FF2B5EF4-FFF2-40B4-BE49-F238E27FC236}">
                  <a16:creationId xmlns:a16="http://schemas.microsoft.com/office/drawing/2014/main" id="{B8E29D46-1A29-1AB3-D409-310D1553F83C}"/>
                </a:ext>
              </a:extLst>
            </p:cNvPr>
            <p:cNvSpPr>
              <a:spLocks/>
            </p:cNvSpPr>
            <p:nvPr/>
          </p:nvSpPr>
          <p:spPr bwMode="auto">
            <a:xfrm>
              <a:off x="890" y="3334"/>
              <a:ext cx="42" cy="35"/>
            </a:xfrm>
            <a:custGeom>
              <a:avLst/>
              <a:gdLst>
                <a:gd name="T0" fmla="*/ 10 w 42"/>
                <a:gd name="T1" fmla="*/ 35 h 35"/>
                <a:gd name="T2" fmla="*/ 42 w 42"/>
                <a:gd name="T3" fmla="*/ 0 h 35"/>
                <a:gd name="T4" fmla="*/ 35 w 42"/>
                <a:gd name="T5" fmla="*/ 0 h 35"/>
                <a:gd name="T6" fmla="*/ 0 w 42"/>
                <a:gd name="T7" fmla="*/ 35 h 35"/>
                <a:gd name="T8" fmla="*/ 10 w 42"/>
                <a:gd name="T9" fmla="*/ 35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10" y="35"/>
                  </a:moveTo>
                  <a:lnTo>
                    <a:pt x="42" y="0"/>
                  </a:lnTo>
                  <a:lnTo>
                    <a:pt x="35" y="0"/>
                  </a:lnTo>
                  <a:lnTo>
                    <a:pt x="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83" name="Freeform 528">
              <a:extLst>
                <a:ext uri="{FF2B5EF4-FFF2-40B4-BE49-F238E27FC236}">
                  <a16:creationId xmlns:a16="http://schemas.microsoft.com/office/drawing/2014/main" id="{AF38B6C3-B4E9-377C-2A92-EEF75AD60741}"/>
                </a:ext>
              </a:extLst>
            </p:cNvPr>
            <p:cNvSpPr>
              <a:spLocks/>
            </p:cNvSpPr>
            <p:nvPr/>
          </p:nvSpPr>
          <p:spPr bwMode="auto">
            <a:xfrm>
              <a:off x="861" y="3334"/>
              <a:ext cx="43" cy="35"/>
            </a:xfrm>
            <a:custGeom>
              <a:avLst/>
              <a:gdLst>
                <a:gd name="T0" fmla="*/ 10 w 43"/>
                <a:gd name="T1" fmla="*/ 35 h 35"/>
                <a:gd name="T2" fmla="*/ 43 w 43"/>
                <a:gd name="T3" fmla="*/ 0 h 35"/>
                <a:gd name="T4" fmla="*/ 35 w 43"/>
                <a:gd name="T5" fmla="*/ 0 h 35"/>
                <a:gd name="T6" fmla="*/ 0 w 43"/>
                <a:gd name="T7" fmla="*/ 35 h 35"/>
                <a:gd name="T8" fmla="*/ 10 w 43"/>
                <a:gd name="T9" fmla="*/ 35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10" y="35"/>
                  </a:moveTo>
                  <a:lnTo>
                    <a:pt x="43" y="0"/>
                  </a:lnTo>
                  <a:lnTo>
                    <a:pt x="35" y="0"/>
                  </a:lnTo>
                  <a:lnTo>
                    <a:pt x="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84" name="Freeform 529">
              <a:extLst>
                <a:ext uri="{FF2B5EF4-FFF2-40B4-BE49-F238E27FC236}">
                  <a16:creationId xmlns:a16="http://schemas.microsoft.com/office/drawing/2014/main" id="{D94E67C2-D689-54AB-A7AF-F0223D22A7A1}"/>
                </a:ext>
              </a:extLst>
            </p:cNvPr>
            <p:cNvSpPr>
              <a:spLocks/>
            </p:cNvSpPr>
            <p:nvPr/>
          </p:nvSpPr>
          <p:spPr bwMode="auto">
            <a:xfrm>
              <a:off x="834" y="3334"/>
              <a:ext cx="43" cy="35"/>
            </a:xfrm>
            <a:custGeom>
              <a:avLst/>
              <a:gdLst>
                <a:gd name="T0" fmla="*/ 8 w 43"/>
                <a:gd name="T1" fmla="*/ 35 h 35"/>
                <a:gd name="T2" fmla="*/ 43 w 43"/>
                <a:gd name="T3" fmla="*/ 0 h 35"/>
                <a:gd name="T4" fmla="*/ 33 w 43"/>
                <a:gd name="T5" fmla="*/ 0 h 35"/>
                <a:gd name="T6" fmla="*/ 0 w 43"/>
                <a:gd name="T7" fmla="*/ 35 h 35"/>
                <a:gd name="T8" fmla="*/ 8 w 43"/>
                <a:gd name="T9" fmla="*/ 35 h 35"/>
                <a:gd name="T10" fmla="*/ 0 60000 65536"/>
                <a:gd name="T11" fmla="*/ 0 60000 65536"/>
                <a:gd name="T12" fmla="*/ 0 60000 65536"/>
                <a:gd name="T13" fmla="*/ 0 60000 65536"/>
                <a:gd name="T14" fmla="*/ 0 60000 65536"/>
                <a:gd name="T15" fmla="*/ 0 w 43"/>
                <a:gd name="T16" fmla="*/ 0 h 35"/>
                <a:gd name="T17" fmla="*/ 43 w 43"/>
                <a:gd name="T18" fmla="*/ 35 h 35"/>
              </a:gdLst>
              <a:ahLst/>
              <a:cxnLst>
                <a:cxn ang="T10">
                  <a:pos x="T0" y="T1"/>
                </a:cxn>
                <a:cxn ang="T11">
                  <a:pos x="T2" y="T3"/>
                </a:cxn>
                <a:cxn ang="T12">
                  <a:pos x="T4" y="T5"/>
                </a:cxn>
                <a:cxn ang="T13">
                  <a:pos x="T6" y="T7"/>
                </a:cxn>
                <a:cxn ang="T14">
                  <a:pos x="T8" y="T9"/>
                </a:cxn>
              </a:cxnLst>
              <a:rect l="T15" t="T16" r="T17" b="T18"/>
              <a:pathLst>
                <a:path w="43" h="35">
                  <a:moveTo>
                    <a:pt x="8" y="35"/>
                  </a:moveTo>
                  <a:lnTo>
                    <a:pt x="43" y="0"/>
                  </a:lnTo>
                  <a:lnTo>
                    <a:pt x="33"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85" name="Freeform 530">
              <a:extLst>
                <a:ext uri="{FF2B5EF4-FFF2-40B4-BE49-F238E27FC236}">
                  <a16:creationId xmlns:a16="http://schemas.microsoft.com/office/drawing/2014/main" id="{81BFE1B3-DF2C-5337-38B7-F776FD5B5CD1}"/>
                </a:ext>
              </a:extLst>
            </p:cNvPr>
            <p:cNvSpPr>
              <a:spLocks/>
            </p:cNvSpPr>
            <p:nvPr/>
          </p:nvSpPr>
          <p:spPr bwMode="auto">
            <a:xfrm>
              <a:off x="831" y="3334"/>
              <a:ext cx="17" cy="18"/>
            </a:xfrm>
            <a:custGeom>
              <a:avLst/>
              <a:gdLst>
                <a:gd name="T0" fmla="*/ 0 w 17"/>
                <a:gd name="T1" fmla="*/ 18 h 18"/>
                <a:gd name="T2" fmla="*/ 17 w 17"/>
                <a:gd name="T3" fmla="*/ 0 h 18"/>
                <a:gd name="T4" fmla="*/ 9 w 17"/>
                <a:gd name="T5" fmla="*/ 0 h 18"/>
                <a:gd name="T6" fmla="*/ 0 w 17"/>
                <a:gd name="T7" fmla="*/ 8 h 18"/>
                <a:gd name="T8" fmla="*/ 0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18"/>
                  </a:moveTo>
                  <a:lnTo>
                    <a:pt x="17" y="0"/>
                  </a:lnTo>
                  <a:lnTo>
                    <a:pt x="9" y="0"/>
                  </a:lnTo>
                  <a:lnTo>
                    <a:pt x="0" y="8"/>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86" name="Line 531">
              <a:extLst>
                <a:ext uri="{FF2B5EF4-FFF2-40B4-BE49-F238E27FC236}">
                  <a16:creationId xmlns:a16="http://schemas.microsoft.com/office/drawing/2014/main" id="{76DF941F-397E-F8BF-0C2B-5A0BCAE4C60B}"/>
                </a:ext>
              </a:extLst>
            </p:cNvPr>
            <p:cNvSpPr>
              <a:spLocks noChangeShapeType="1"/>
            </p:cNvSpPr>
            <p:nvPr/>
          </p:nvSpPr>
          <p:spPr bwMode="auto">
            <a:xfrm>
              <a:off x="592" y="3611"/>
              <a:ext cx="511"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87" name="Line 532">
              <a:extLst>
                <a:ext uri="{FF2B5EF4-FFF2-40B4-BE49-F238E27FC236}">
                  <a16:creationId xmlns:a16="http://schemas.microsoft.com/office/drawing/2014/main" id="{04F2994C-BA55-4496-7F43-ED5072CFDDF6}"/>
                </a:ext>
              </a:extLst>
            </p:cNvPr>
            <p:cNvSpPr>
              <a:spLocks noChangeShapeType="1"/>
            </p:cNvSpPr>
            <p:nvPr/>
          </p:nvSpPr>
          <p:spPr bwMode="auto">
            <a:xfrm>
              <a:off x="1094" y="3077"/>
              <a:ext cx="53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88" name="Line 533">
              <a:extLst>
                <a:ext uri="{FF2B5EF4-FFF2-40B4-BE49-F238E27FC236}">
                  <a16:creationId xmlns:a16="http://schemas.microsoft.com/office/drawing/2014/main" id="{8516E122-181D-E820-33BD-D664F3978D9A}"/>
                </a:ext>
              </a:extLst>
            </p:cNvPr>
            <p:cNvSpPr>
              <a:spLocks noChangeShapeType="1"/>
            </p:cNvSpPr>
            <p:nvPr/>
          </p:nvSpPr>
          <p:spPr bwMode="auto">
            <a:xfrm>
              <a:off x="1947" y="3334"/>
              <a:ext cx="22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89" name="Line 534">
              <a:extLst>
                <a:ext uri="{FF2B5EF4-FFF2-40B4-BE49-F238E27FC236}">
                  <a16:creationId xmlns:a16="http://schemas.microsoft.com/office/drawing/2014/main" id="{DE4533B5-9478-533A-8D8C-43135CF3E799}"/>
                </a:ext>
              </a:extLst>
            </p:cNvPr>
            <p:cNvSpPr>
              <a:spLocks noChangeShapeType="1"/>
            </p:cNvSpPr>
            <p:nvPr/>
          </p:nvSpPr>
          <p:spPr bwMode="auto">
            <a:xfrm>
              <a:off x="1947" y="2749"/>
              <a:ext cx="22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90" name="Line 535">
              <a:extLst>
                <a:ext uri="{FF2B5EF4-FFF2-40B4-BE49-F238E27FC236}">
                  <a16:creationId xmlns:a16="http://schemas.microsoft.com/office/drawing/2014/main" id="{CE517F46-74F3-53AC-8B9E-364EA6825608}"/>
                </a:ext>
              </a:extLst>
            </p:cNvPr>
            <p:cNvSpPr>
              <a:spLocks noChangeShapeType="1"/>
            </p:cNvSpPr>
            <p:nvPr/>
          </p:nvSpPr>
          <p:spPr bwMode="auto">
            <a:xfrm flipV="1">
              <a:off x="1461" y="2820"/>
              <a:ext cx="1" cy="536"/>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91" name="Line 536">
              <a:extLst>
                <a:ext uri="{FF2B5EF4-FFF2-40B4-BE49-F238E27FC236}">
                  <a16:creationId xmlns:a16="http://schemas.microsoft.com/office/drawing/2014/main" id="{E459FF95-CB63-38CA-D0CF-E42D01CC44FA}"/>
                </a:ext>
              </a:extLst>
            </p:cNvPr>
            <p:cNvSpPr>
              <a:spLocks noChangeShapeType="1"/>
            </p:cNvSpPr>
            <p:nvPr/>
          </p:nvSpPr>
          <p:spPr bwMode="auto">
            <a:xfrm flipV="1">
              <a:off x="829" y="2816"/>
              <a:ext cx="1" cy="534"/>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92" name="Rectangle 537">
              <a:extLst>
                <a:ext uri="{FF2B5EF4-FFF2-40B4-BE49-F238E27FC236}">
                  <a16:creationId xmlns:a16="http://schemas.microsoft.com/office/drawing/2014/main" id="{7062B8F0-E39B-A372-49DB-0A53F30AB460}"/>
                </a:ext>
              </a:extLst>
            </p:cNvPr>
            <p:cNvSpPr>
              <a:spLocks noChangeArrowheads="1"/>
            </p:cNvSpPr>
            <p:nvPr/>
          </p:nvSpPr>
          <p:spPr bwMode="auto">
            <a:xfrm>
              <a:off x="1608" y="2839"/>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3693" name="Rectangle 538">
              <a:extLst>
                <a:ext uri="{FF2B5EF4-FFF2-40B4-BE49-F238E27FC236}">
                  <a16:creationId xmlns:a16="http://schemas.microsoft.com/office/drawing/2014/main" id="{9A3C283D-5057-52F7-CE81-47F0CF885A4A}"/>
                </a:ext>
              </a:extLst>
            </p:cNvPr>
            <p:cNvSpPr>
              <a:spLocks noChangeArrowheads="1"/>
            </p:cNvSpPr>
            <p:nvPr/>
          </p:nvSpPr>
          <p:spPr bwMode="auto">
            <a:xfrm>
              <a:off x="1712" y="2932"/>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1</a:t>
              </a:r>
              <a:endParaRPr lang="en-US" altLang="en-US"/>
            </a:p>
          </p:txBody>
        </p:sp>
        <p:sp>
          <p:nvSpPr>
            <p:cNvPr id="23694" name="Rectangle 539">
              <a:extLst>
                <a:ext uri="{FF2B5EF4-FFF2-40B4-BE49-F238E27FC236}">
                  <a16:creationId xmlns:a16="http://schemas.microsoft.com/office/drawing/2014/main" id="{A01B3497-7D88-27D1-FB87-9AFE5C6066E7}"/>
                </a:ext>
              </a:extLst>
            </p:cNvPr>
            <p:cNvSpPr>
              <a:spLocks noChangeArrowheads="1"/>
            </p:cNvSpPr>
            <p:nvPr/>
          </p:nvSpPr>
          <p:spPr bwMode="auto">
            <a:xfrm>
              <a:off x="517" y="3171"/>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3695" name="Rectangle 540">
              <a:extLst>
                <a:ext uri="{FF2B5EF4-FFF2-40B4-BE49-F238E27FC236}">
                  <a16:creationId xmlns:a16="http://schemas.microsoft.com/office/drawing/2014/main" id="{B43E7BE1-FB92-9EDC-9A4D-13F4CD34CB76}"/>
                </a:ext>
              </a:extLst>
            </p:cNvPr>
            <p:cNvSpPr>
              <a:spLocks noChangeArrowheads="1"/>
            </p:cNvSpPr>
            <p:nvPr/>
          </p:nvSpPr>
          <p:spPr bwMode="auto">
            <a:xfrm>
              <a:off x="621" y="3264"/>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2</a:t>
              </a:r>
              <a:endParaRPr lang="en-US" altLang="en-US"/>
            </a:p>
          </p:txBody>
        </p:sp>
        <p:sp>
          <p:nvSpPr>
            <p:cNvPr id="23696" name="Freeform 541">
              <a:extLst>
                <a:ext uri="{FF2B5EF4-FFF2-40B4-BE49-F238E27FC236}">
                  <a16:creationId xmlns:a16="http://schemas.microsoft.com/office/drawing/2014/main" id="{8E90745C-E305-3370-FBF3-A78D040D0ACA}"/>
                </a:ext>
              </a:extLst>
            </p:cNvPr>
            <p:cNvSpPr>
              <a:spLocks/>
            </p:cNvSpPr>
            <p:nvPr/>
          </p:nvSpPr>
          <p:spPr bwMode="auto">
            <a:xfrm>
              <a:off x="1585" y="2753"/>
              <a:ext cx="23" cy="48"/>
            </a:xfrm>
            <a:custGeom>
              <a:avLst/>
              <a:gdLst>
                <a:gd name="T0" fmla="*/ 12 w 23"/>
                <a:gd name="T1" fmla="*/ 0 h 48"/>
                <a:gd name="T2" fmla="*/ 23 w 23"/>
                <a:gd name="T3" fmla="*/ 48 h 48"/>
                <a:gd name="T4" fmla="*/ 23 w 23"/>
                <a:gd name="T5" fmla="*/ 48 h 48"/>
                <a:gd name="T6" fmla="*/ 23 w 23"/>
                <a:gd name="T7" fmla="*/ 46 h 48"/>
                <a:gd name="T8" fmla="*/ 23 w 23"/>
                <a:gd name="T9" fmla="*/ 46 h 48"/>
                <a:gd name="T10" fmla="*/ 22 w 23"/>
                <a:gd name="T11" fmla="*/ 46 h 48"/>
                <a:gd name="T12" fmla="*/ 22 w 23"/>
                <a:gd name="T13" fmla="*/ 44 h 48"/>
                <a:gd name="T14" fmla="*/ 20 w 23"/>
                <a:gd name="T15" fmla="*/ 44 h 48"/>
                <a:gd name="T16" fmla="*/ 20 w 23"/>
                <a:gd name="T17" fmla="*/ 44 h 48"/>
                <a:gd name="T18" fmla="*/ 20 w 23"/>
                <a:gd name="T19" fmla="*/ 44 h 48"/>
                <a:gd name="T20" fmla="*/ 18 w 23"/>
                <a:gd name="T21" fmla="*/ 44 h 48"/>
                <a:gd name="T22" fmla="*/ 18 w 23"/>
                <a:gd name="T23" fmla="*/ 44 h 48"/>
                <a:gd name="T24" fmla="*/ 16 w 23"/>
                <a:gd name="T25" fmla="*/ 42 h 48"/>
                <a:gd name="T26" fmla="*/ 16 w 23"/>
                <a:gd name="T27" fmla="*/ 42 h 48"/>
                <a:gd name="T28" fmla="*/ 16 w 23"/>
                <a:gd name="T29" fmla="*/ 42 h 48"/>
                <a:gd name="T30" fmla="*/ 14 w 23"/>
                <a:gd name="T31" fmla="*/ 42 h 48"/>
                <a:gd name="T32" fmla="*/ 14 w 23"/>
                <a:gd name="T33" fmla="*/ 42 h 48"/>
                <a:gd name="T34" fmla="*/ 12 w 23"/>
                <a:gd name="T35" fmla="*/ 42 h 48"/>
                <a:gd name="T36" fmla="*/ 12 w 23"/>
                <a:gd name="T37" fmla="*/ 42 h 48"/>
                <a:gd name="T38" fmla="*/ 12 w 23"/>
                <a:gd name="T39" fmla="*/ 42 h 48"/>
                <a:gd name="T40" fmla="*/ 10 w 23"/>
                <a:gd name="T41" fmla="*/ 42 h 48"/>
                <a:gd name="T42" fmla="*/ 10 w 23"/>
                <a:gd name="T43" fmla="*/ 42 h 48"/>
                <a:gd name="T44" fmla="*/ 8 w 23"/>
                <a:gd name="T45" fmla="*/ 42 h 48"/>
                <a:gd name="T46" fmla="*/ 8 w 23"/>
                <a:gd name="T47" fmla="*/ 42 h 48"/>
                <a:gd name="T48" fmla="*/ 8 w 23"/>
                <a:gd name="T49" fmla="*/ 42 h 48"/>
                <a:gd name="T50" fmla="*/ 6 w 23"/>
                <a:gd name="T51" fmla="*/ 44 h 48"/>
                <a:gd name="T52" fmla="*/ 6 w 23"/>
                <a:gd name="T53" fmla="*/ 44 h 48"/>
                <a:gd name="T54" fmla="*/ 4 w 23"/>
                <a:gd name="T55" fmla="*/ 44 h 48"/>
                <a:gd name="T56" fmla="*/ 4 w 23"/>
                <a:gd name="T57" fmla="*/ 44 h 48"/>
                <a:gd name="T58" fmla="*/ 4 w 23"/>
                <a:gd name="T59" fmla="*/ 44 h 48"/>
                <a:gd name="T60" fmla="*/ 2 w 23"/>
                <a:gd name="T61" fmla="*/ 46 h 48"/>
                <a:gd name="T62" fmla="*/ 2 w 23"/>
                <a:gd name="T63" fmla="*/ 46 h 48"/>
                <a:gd name="T64" fmla="*/ 0 w 23"/>
                <a:gd name="T65" fmla="*/ 46 h 48"/>
                <a:gd name="T66" fmla="*/ 0 w 23"/>
                <a:gd name="T67" fmla="*/ 46 h 48"/>
                <a:gd name="T68" fmla="*/ 0 w 23"/>
                <a:gd name="T69" fmla="*/ 48 h 48"/>
                <a:gd name="T70" fmla="*/ 12 w 23"/>
                <a:gd name="T71" fmla="*/ 0 h 48"/>
                <a:gd name="T72" fmla="*/ 12 w 23"/>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
                <a:gd name="T112" fmla="*/ 0 h 48"/>
                <a:gd name="T113" fmla="*/ 23 w 23"/>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 h="48">
                  <a:moveTo>
                    <a:pt x="12" y="0"/>
                  </a:moveTo>
                  <a:lnTo>
                    <a:pt x="23" y="48"/>
                  </a:lnTo>
                  <a:lnTo>
                    <a:pt x="23" y="46"/>
                  </a:lnTo>
                  <a:lnTo>
                    <a:pt x="22" y="46"/>
                  </a:lnTo>
                  <a:lnTo>
                    <a:pt x="22" y="44"/>
                  </a:lnTo>
                  <a:lnTo>
                    <a:pt x="20" y="44"/>
                  </a:lnTo>
                  <a:lnTo>
                    <a:pt x="18" y="44"/>
                  </a:lnTo>
                  <a:lnTo>
                    <a:pt x="16" y="42"/>
                  </a:lnTo>
                  <a:lnTo>
                    <a:pt x="14" y="42"/>
                  </a:lnTo>
                  <a:lnTo>
                    <a:pt x="12" y="42"/>
                  </a:lnTo>
                  <a:lnTo>
                    <a:pt x="10" y="42"/>
                  </a:lnTo>
                  <a:lnTo>
                    <a:pt x="8" y="42"/>
                  </a:lnTo>
                  <a:lnTo>
                    <a:pt x="6" y="44"/>
                  </a:lnTo>
                  <a:lnTo>
                    <a:pt x="4" y="44"/>
                  </a:lnTo>
                  <a:lnTo>
                    <a:pt x="2" y="46"/>
                  </a:lnTo>
                  <a:lnTo>
                    <a:pt x="0" y="46"/>
                  </a:lnTo>
                  <a:lnTo>
                    <a:pt x="0" y="48"/>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97" name="Freeform 542">
              <a:extLst>
                <a:ext uri="{FF2B5EF4-FFF2-40B4-BE49-F238E27FC236}">
                  <a16:creationId xmlns:a16="http://schemas.microsoft.com/office/drawing/2014/main" id="{8085CD41-8EB2-6C1B-2D0C-247224E7CFCC}"/>
                </a:ext>
              </a:extLst>
            </p:cNvPr>
            <p:cNvSpPr>
              <a:spLocks/>
            </p:cNvSpPr>
            <p:nvPr/>
          </p:nvSpPr>
          <p:spPr bwMode="auto">
            <a:xfrm>
              <a:off x="1593" y="2782"/>
              <a:ext cx="8" cy="265"/>
            </a:xfrm>
            <a:custGeom>
              <a:avLst/>
              <a:gdLst>
                <a:gd name="T0" fmla="*/ 8 w 8"/>
                <a:gd name="T1" fmla="*/ 265 h 265"/>
                <a:gd name="T2" fmla="*/ 8 w 8"/>
                <a:gd name="T3" fmla="*/ 0 h 265"/>
                <a:gd name="T4" fmla="*/ 0 w 8"/>
                <a:gd name="T5" fmla="*/ 0 h 265"/>
                <a:gd name="T6" fmla="*/ 2 w 8"/>
                <a:gd name="T7" fmla="*/ 265 h 265"/>
                <a:gd name="T8" fmla="*/ 8 w 8"/>
                <a:gd name="T9" fmla="*/ 265 h 265"/>
                <a:gd name="T10" fmla="*/ 0 60000 65536"/>
                <a:gd name="T11" fmla="*/ 0 60000 65536"/>
                <a:gd name="T12" fmla="*/ 0 60000 65536"/>
                <a:gd name="T13" fmla="*/ 0 60000 65536"/>
                <a:gd name="T14" fmla="*/ 0 60000 65536"/>
                <a:gd name="T15" fmla="*/ 0 w 8"/>
                <a:gd name="T16" fmla="*/ 0 h 265"/>
                <a:gd name="T17" fmla="*/ 8 w 8"/>
                <a:gd name="T18" fmla="*/ 265 h 265"/>
              </a:gdLst>
              <a:ahLst/>
              <a:cxnLst>
                <a:cxn ang="T10">
                  <a:pos x="T0" y="T1"/>
                </a:cxn>
                <a:cxn ang="T11">
                  <a:pos x="T2" y="T3"/>
                </a:cxn>
                <a:cxn ang="T12">
                  <a:pos x="T4" y="T5"/>
                </a:cxn>
                <a:cxn ang="T13">
                  <a:pos x="T6" y="T7"/>
                </a:cxn>
                <a:cxn ang="T14">
                  <a:pos x="T8" y="T9"/>
                </a:cxn>
              </a:cxnLst>
              <a:rect l="T15" t="T16" r="T17" b="T18"/>
              <a:pathLst>
                <a:path w="8" h="265">
                  <a:moveTo>
                    <a:pt x="8" y="265"/>
                  </a:moveTo>
                  <a:lnTo>
                    <a:pt x="8" y="0"/>
                  </a:lnTo>
                  <a:lnTo>
                    <a:pt x="0" y="0"/>
                  </a:lnTo>
                  <a:lnTo>
                    <a:pt x="2" y="265"/>
                  </a:lnTo>
                  <a:lnTo>
                    <a:pt x="8" y="2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98" name="Freeform 543">
              <a:extLst>
                <a:ext uri="{FF2B5EF4-FFF2-40B4-BE49-F238E27FC236}">
                  <a16:creationId xmlns:a16="http://schemas.microsoft.com/office/drawing/2014/main" id="{37B1C074-1D7F-B99E-9653-E55F6BE7971F}"/>
                </a:ext>
              </a:extLst>
            </p:cNvPr>
            <p:cNvSpPr>
              <a:spLocks/>
            </p:cNvSpPr>
            <p:nvPr/>
          </p:nvSpPr>
          <p:spPr bwMode="auto">
            <a:xfrm>
              <a:off x="1585" y="3029"/>
              <a:ext cx="25" cy="46"/>
            </a:xfrm>
            <a:custGeom>
              <a:avLst/>
              <a:gdLst>
                <a:gd name="T0" fmla="*/ 14 w 25"/>
                <a:gd name="T1" fmla="*/ 46 h 46"/>
                <a:gd name="T2" fmla="*/ 25 w 25"/>
                <a:gd name="T3" fmla="*/ 0 h 46"/>
                <a:gd name="T4" fmla="*/ 25 w 25"/>
                <a:gd name="T5" fmla="*/ 0 h 46"/>
                <a:gd name="T6" fmla="*/ 23 w 25"/>
                <a:gd name="T7" fmla="*/ 0 h 46"/>
                <a:gd name="T8" fmla="*/ 23 w 25"/>
                <a:gd name="T9" fmla="*/ 0 h 46"/>
                <a:gd name="T10" fmla="*/ 23 w 25"/>
                <a:gd name="T11" fmla="*/ 0 h 46"/>
                <a:gd name="T12" fmla="*/ 22 w 25"/>
                <a:gd name="T13" fmla="*/ 2 h 46"/>
                <a:gd name="T14" fmla="*/ 22 w 25"/>
                <a:gd name="T15" fmla="*/ 2 h 46"/>
                <a:gd name="T16" fmla="*/ 20 w 25"/>
                <a:gd name="T17" fmla="*/ 2 h 46"/>
                <a:gd name="T18" fmla="*/ 20 w 25"/>
                <a:gd name="T19" fmla="*/ 2 h 46"/>
                <a:gd name="T20" fmla="*/ 20 w 25"/>
                <a:gd name="T21" fmla="*/ 4 h 46"/>
                <a:gd name="T22" fmla="*/ 18 w 25"/>
                <a:gd name="T23" fmla="*/ 4 h 46"/>
                <a:gd name="T24" fmla="*/ 18 w 25"/>
                <a:gd name="T25" fmla="*/ 4 h 46"/>
                <a:gd name="T26" fmla="*/ 16 w 25"/>
                <a:gd name="T27" fmla="*/ 4 h 46"/>
                <a:gd name="T28" fmla="*/ 16 w 25"/>
                <a:gd name="T29" fmla="*/ 4 h 46"/>
                <a:gd name="T30" fmla="*/ 16 w 25"/>
                <a:gd name="T31" fmla="*/ 4 h 46"/>
                <a:gd name="T32" fmla="*/ 14 w 25"/>
                <a:gd name="T33" fmla="*/ 4 h 46"/>
                <a:gd name="T34" fmla="*/ 14 w 25"/>
                <a:gd name="T35" fmla="*/ 4 h 46"/>
                <a:gd name="T36" fmla="*/ 12 w 25"/>
                <a:gd name="T37" fmla="*/ 4 h 46"/>
                <a:gd name="T38" fmla="*/ 12 w 25"/>
                <a:gd name="T39" fmla="*/ 4 h 46"/>
                <a:gd name="T40" fmla="*/ 12 w 25"/>
                <a:gd name="T41" fmla="*/ 4 h 46"/>
                <a:gd name="T42" fmla="*/ 10 w 25"/>
                <a:gd name="T43" fmla="*/ 4 h 46"/>
                <a:gd name="T44" fmla="*/ 10 w 25"/>
                <a:gd name="T45" fmla="*/ 4 h 46"/>
                <a:gd name="T46" fmla="*/ 10 w 25"/>
                <a:gd name="T47" fmla="*/ 4 h 46"/>
                <a:gd name="T48" fmla="*/ 8 w 25"/>
                <a:gd name="T49" fmla="*/ 4 h 46"/>
                <a:gd name="T50" fmla="*/ 8 w 25"/>
                <a:gd name="T51" fmla="*/ 4 h 46"/>
                <a:gd name="T52" fmla="*/ 6 w 25"/>
                <a:gd name="T53" fmla="*/ 4 h 46"/>
                <a:gd name="T54" fmla="*/ 6 w 25"/>
                <a:gd name="T55" fmla="*/ 2 h 46"/>
                <a:gd name="T56" fmla="*/ 6 w 25"/>
                <a:gd name="T57" fmla="*/ 2 h 46"/>
                <a:gd name="T58" fmla="*/ 4 w 25"/>
                <a:gd name="T59" fmla="*/ 2 h 46"/>
                <a:gd name="T60" fmla="*/ 4 w 25"/>
                <a:gd name="T61" fmla="*/ 2 h 46"/>
                <a:gd name="T62" fmla="*/ 2 w 25"/>
                <a:gd name="T63" fmla="*/ 2 h 46"/>
                <a:gd name="T64" fmla="*/ 2 w 25"/>
                <a:gd name="T65" fmla="*/ 0 h 46"/>
                <a:gd name="T66" fmla="*/ 2 w 25"/>
                <a:gd name="T67" fmla="*/ 0 h 46"/>
                <a:gd name="T68" fmla="*/ 0 w 25"/>
                <a:gd name="T69" fmla="*/ 0 h 46"/>
                <a:gd name="T70" fmla="*/ 14 w 25"/>
                <a:gd name="T71" fmla="*/ 46 h 46"/>
                <a:gd name="T72" fmla="*/ 14 w 25"/>
                <a:gd name="T73" fmla="*/ 46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46"/>
                <a:gd name="T113" fmla="*/ 25 w 25"/>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46">
                  <a:moveTo>
                    <a:pt x="14" y="46"/>
                  </a:moveTo>
                  <a:lnTo>
                    <a:pt x="25" y="0"/>
                  </a:lnTo>
                  <a:lnTo>
                    <a:pt x="23" y="0"/>
                  </a:lnTo>
                  <a:lnTo>
                    <a:pt x="22" y="2"/>
                  </a:lnTo>
                  <a:lnTo>
                    <a:pt x="20" y="2"/>
                  </a:lnTo>
                  <a:lnTo>
                    <a:pt x="20" y="4"/>
                  </a:lnTo>
                  <a:lnTo>
                    <a:pt x="18" y="4"/>
                  </a:lnTo>
                  <a:lnTo>
                    <a:pt x="16" y="4"/>
                  </a:lnTo>
                  <a:lnTo>
                    <a:pt x="14" y="4"/>
                  </a:lnTo>
                  <a:lnTo>
                    <a:pt x="12" y="4"/>
                  </a:lnTo>
                  <a:lnTo>
                    <a:pt x="10" y="4"/>
                  </a:lnTo>
                  <a:lnTo>
                    <a:pt x="8" y="4"/>
                  </a:lnTo>
                  <a:lnTo>
                    <a:pt x="6" y="4"/>
                  </a:lnTo>
                  <a:lnTo>
                    <a:pt x="6" y="2"/>
                  </a:lnTo>
                  <a:lnTo>
                    <a:pt x="4" y="2"/>
                  </a:lnTo>
                  <a:lnTo>
                    <a:pt x="2" y="2"/>
                  </a:lnTo>
                  <a:lnTo>
                    <a:pt x="2" y="0"/>
                  </a:lnTo>
                  <a:lnTo>
                    <a:pt x="0" y="0"/>
                  </a:lnTo>
                  <a:lnTo>
                    <a:pt x="14"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699" name="Freeform 544">
              <a:extLst>
                <a:ext uri="{FF2B5EF4-FFF2-40B4-BE49-F238E27FC236}">
                  <a16:creationId xmlns:a16="http://schemas.microsoft.com/office/drawing/2014/main" id="{9532D47A-A665-D465-E731-AF93357DB616}"/>
                </a:ext>
              </a:extLst>
            </p:cNvPr>
            <p:cNvSpPr>
              <a:spLocks/>
            </p:cNvSpPr>
            <p:nvPr/>
          </p:nvSpPr>
          <p:spPr bwMode="auto">
            <a:xfrm>
              <a:off x="2079" y="2753"/>
              <a:ext cx="27" cy="58"/>
            </a:xfrm>
            <a:custGeom>
              <a:avLst/>
              <a:gdLst>
                <a:gd name="T0" fmla="*/ 14 w 27"/>
                <a:gd name="T1" fmla="*/ 0 h 58"/>
                <a:gd name="T2" fmla="*/ 27 w 27"/>
                <a:gd name="T3" fmla="*/ 58 h 58"/>
                <a:gd name="T4" fmla="*/ 27 w 27"/>
                <a:gd name="T5" fmla="*/ 58 h 58"/>
                <a:gd name="T6" fmla="*/ 25 w 27"/>
                <a:gd name="T7" fmla="*/ 56 h 58"/>
                <a:gd name="T8" fmla="*/ 25 w 27"/>
                <a:gd name="T9" fmla="*/ 56 h 58"/>
                <a:gd name="T10" fmla="*/ 23 w 27"/>
                <a:gd name="T11" fmla="*/ 56 h 58"/>
                <a:gd name="T12" fmla="*/ 23 w 27"/>
                <a:gd name="T13" fmla="*/ 54 h 58"/>
                <a:gd name="T14" fmla="*/ 21 w 27"/>
                <a:gd name="T15" fmla="*/ 54 h 58"/>
                <a:gd name="T16" fmla="*/ 21 w 27"/>
                <a:gd name="T17" fmla="*/ 54 h 58"/>
                <a:gd name="T18" fmla="*/ 19 w 27"/>
                <a:gd name="T19" fmla="*/ 52 h 58"/>
                <a:gd name="T20" fmla="*/ 19 w 27"/>
                <a:gd name="T21" fmla="*/ 52 h 58"/>
                <a:gd name="T22" fmla="*/ 19 w 27"/>
                <a:gd name="T23" fmla="*/ 52 h 58"/>
                <a:gd name="T24" fmla="*/ 17 w 27"/>
                <a:gd name="T25" fmla="*/ 52 h 58"/>
                <a:gd name="T26" fmla="*/ 17 w 27"/>
                <a:gd name="T27" fmla="*/ 52 h 58"/>
                <a:gd name="T28" fmla="*/ 15 w 27"/>
                <a:gd name="T29" fmla="*/ 52 h 58"/>
                <a:gd name="T30" fmla="*/ 15 w 27"/>
                <a:gd name="T31" fmla="*/ 52 h 58"/>
                <a:gd name="T32" fmla="*/ 14 w 27"/>
                <a:gd name="T33" fmla="*/ 52 h 58"/>
                <a:gd name="T34" fmla="*/ 14 w 27"/>
                <a:gd name="T35" fmla="*/ 52 h 58"/>
                <a:gd name="T36" fmla="*/ 14 w 27"/>
                <a:gd name="T37" fmla="*/ 52 h 58"/>
                <a:gd name="T38" fmla="*/ 12 w 27"/>
                <a:gd name="T39" fmla="*/ 52 h 58"/>
                <a:gd name="T40" fmla="*/ 12 w 27"/>
                <a:gd name="T41" fmla="*/ 52 h 58"/>
                <a:gd name="T42" fmla="*/ 10 w 27"/>
                <a:gd name="T43" fmla="*/ 52 h 58"/>
                <a:gd name="T44" fmla="*/ 10 w 27"/>
                <a:gd name="T45" fmla="*/ 52 h 58"/>
                <a:gd name="T46" fmla="*/ 8 w 27"/>
                <a:gd name="T47" fmla="*/ 52 h 58"/>
                <a:gd name="T48" fmla="*/ 8 w 27"/>
                <a:gd name="T49" fmla="*/ 52 h 58"/>
                <a:gd name="T50" fmla="*/ 8 w 27"/>
                <a:gd name="T51" fmla="*/ 52 h 58"/>
                <a:gd name="T52" fmla="*/ 6 w 27"/>
                <a:gd name="T53" fmla="*/ 52 h 58"/>
                <a:gd name="T54" fmla="*/ 6 w 27"/>
                <a:gd name="T55" fmla="*/ 54 h 58"/>
                <a:gd name="T56" fmla="*/ 4 w 27"/>
                <a:gd name="T57" fmla="*/ 54 h 58"/>
                <a:gd name="T58" fmla="*/ 4 w 27"/>
                <a:gd name="T59" fmla="*/ 54 h 58"/>
                <a:gd name="T60" fmla="*/ 2 w 27"/>
                <a:gd name="T61" fmla="*/ 54 h 58"/>
                <a:gd name="T62" fmla="*/ 2 w 27"/>
                <a:gd name="T63" fmla="*/ 56 h 58"/>
                <a:gd name="T64" fmla="*/ 2 w 27"/>
                <a:gd name="T65" fmla="*/ 56 h 58"/>
                <a:gd name="T66" fmla="*/ 0 w 27"/>
                <a:gd name="T67" fmla="*/ 56 h 58"/>
                <a:gd name="T68" fmla="*/ 0 w 27"/>
                <a:gd name="T69" fmla="*/ 58 h 58"/>
                <a:gd name="T70" fmla="*/ 14 w 27"/>
                <a:gd name="T71" fmla="*/ 0 h 58"/>
                <a:gd name="T72" fmla="*/ 14 w 27"/>
                <a:gd name="T73" fmla="*/ 0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8"/>
                <a:gd name="T113" fmla="*/ 27 w 27"/>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8">
                  <a:moveTo>
                    <a:pt x="14" y="0"/>
                  </a:moveTo>
                  <a:lnTo>
                    <a:pt x="27" y="58"/>
                  </a:lnTo>
                  <a:lnTo>
                    <a:pt x="25" y="56"/>
                  </a:lnTo>
                  <a:lnTo>
                    <a:pt x="23" y="56"/>
                  </a:lnTo>
                  <a:lnTo>
                    <a:pt x="23" y="54"/>
                  </a:lnTo>
                  <a:lnTo>
                    <a:pt x="21" y="54"/>
                  </a:lnTo>
                  <a:lnTo>
                    <a:pt x="19" y="52"/>
                  </a:lnTo>
                  <a:lnTo>
                    <a:pt x="17" y="52"/>
                  </a:lnTo>
                  <a:lnTo>
                    <a:pt x="15" y="52"/>
                  </a:lnTo>
                  <a:lnTo>
                    <a:pt x="14" y="52"/>
                  </a:lnTo>
                  <a:lnTo>
                    <a:pt x="12" y="52"/>
                  </a:lnTo>
                  <a:lnTo>
                    <a:pt x="10" y="52"/>
                  </a:lnTo>
                  <a:lnTo>
                    <a:pt x="8" y="52"/>
                  </a:lnTo>
                  <a:lnTo>
                    <a:pt x="6" y="52"/>
                  </a:lnTo>
                  <a:lnTo>
                    <a:pt x="6" y="54"/>
                  </a:lnTo>
                  <a:lnTo>
                    <a:pt x="4" y="54"/>
                  </a:lnTo>
                  <a:lnTo>
                    <a:pt x="2" y="54"/>
                  </a:lnTo>
                  <a:lnTo>
                    <a:pt x="2" y="56"/>
                  </a:lnTo>
                  <a:lnTo>
                    <a:pt x="0" y="56"/>
                  </a:lnTo>
                  <a:lnTo>
                    <a:pt x="0" y="58"/>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0" name="Freeform 545">
              <a:extLst>
                <a:ext uri="{FF2B5EF4-FFF2-40B4-BE49-F238E27FC236}">
                  <a16:creationId xmlns:a16="http://schemas.microsoft.com/office/drawing/2014/main" id="{547B8143-69A4-A1D3-D22B-BB9CA46A703D}"/>
                </a:ext>
              </a:extLst>
            </p:cNvPr>
            <p:cNvSpPr>
              <a:spLocks/>
            </p:cNvSpPr>
            <p:nvPr/>
          </p:nvSpPr>
          <p:spPr bwMode="auto">
            <a:xfrm>
              <a:off x="2089" y="2782"/>
              <a:ext cx="7" cy="526"/>
            </a:xfrm>
            <a:custGeom>
              <a:avLst/>
              <a:gdLst>
                <a:gd name="T0" fmla="*/ 7 w 7"/>
                <a:gd name="T1" fmla="*/ 526 h 526"/>
                <a:gd name="T2" fmla="*/ 5 w 7"/>
                <a:gd name="T3" fmla="*/ 0 h 526"/>
                <a:gd name="T4" fmla="*/ 0 w 7"/>
                <a:gd name="T5" fmla="*/ 0 h 526"/>
                <a:gd name="T6" fmla="*/ 0 w 7"/>
                <a:gd name="T7" fmla="*/ 526 h 526"/>
                <a:gd name="T8" fmla="*/ 7 w 7"/>
                <a:gd name="T9" fmla="*/ 526 h 526"/>
                <a:gd name="T10" fmla="*/ 0 60000 65536"/>
                <a:gd name="T11" fmla="*/ 0 60000 65536"/>
                <a:gd name="T12" fmla="*/ 0 60000 65536"/>
                <a:gd name="T13" fmla="*/ 0 60000 65536"/>
                <a:gd name="T14" fmla="*/ 0 60000 65536"/>
                <a:gd name="T15" fmla="*/ 0 w 7"/>
                <a:gd name="T16" fmla="*/ 0 h 526"/>
                <a:gd name="T17" fmla="*/ 7 w 7"/>
                <a:gd name="T18" fmla="*/ 526 h 526"/>
              </a:gdLst>
              <a:ahLst/>
              <a:cxnLst>
                <a:cxn ang="T10">
                  <a:pos x="T0" y="T1"/>
                </a:cxn>
                <a:cxn ang="T11">
                  <a:pos x="T2" y="T3"/>
                </a:cxn>
                <a:cxn ang="T12">
                  <a:pos x="T4" y="T5"/>
                </a:cxn>
                <a:cxn ang="T13">
                  <a:pos x="T6" y="T7"/>
                </a:cxn>
                <a:cxn ang="T14">
                  <a:pos x="T8" y="T9"/>
                </a:cxn>
              </a:cxnLst>
              <a:rect l="T15" t="T16" r="T17" b="T18"/>
              <a:pathLst>
                <a:path w="7" h="526">
                  <a:moveTo>
                    <a:pt x="7" y="526"/>
                  </a:moveTo>
                  <a:lnTo>
                    <a:pt x="5" y="0"/>
                  </a:lnTo>
                  <a:lnTo>
                    <a:pt x="0" y="0"/>
                  </a:lnTo>
                  <a:lnTo>
                    <a:pt x="0" y="526"/>
                  </a:lnTo>
                  <a:lnTo>
                    <a:pt x="7" y="52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1" name="Freeform 546">
              <a:extLst>
                <a:ext uri="{FF2B5EF4-FFF2-40B4-BE49-F238E27FC236}">
                  <a16:creationId xmlns:a16="http://schemas.microsoft.com/office/drawing/2014/main" id="{1CE66DF4-B2BB-E5BA-AA94-2F3BB5F99A7F}"/>
                </a:ext>
              </a:extLst>
            </p:cNvPr>
            <p:cNvSpPr>
              <a:spLocks/>
            </p:cNvSpPr>
            <p:nvPr/>
          </p:nvSpPr>
          <p:spPr bwMode="auto">
            <a:xfrm>
              <a:off x="2079" y="3279"/>
              <a:ext cx="27" cy="55"/>
            </a:xfrm>
            <a:custGeom>
              <a:avLst/>
              <a:gdLst>
                <a:gd name="T0" fmla="*/ 14 w 27"/>
                <a:gd name="T1" fmla="*/ 55 h 55"/>
                <a:gd name="T2" fmla="*/ 27 w 27"/>
                <a:gd name="T3" fmla="*/ 0 h 55"/>
                <a:gd name="T4" fmla="*/ 27 w 27"/>
                <a:gd name="T5" fmla="*/ 0 h 55"/>
                <a:gd name="T6" fmla="*/ 27 w 27"/>
                <a:gd name="T7" fmla="*/ 0 h 55"/>
                <a:gd name="T8" fmla="*/ 25 w 27"/>
                <a:gd name="T9" fmla="*/ 2 h 55"/>
                <a:gd name="T10" fmla="*/ 25 w 27"/>
                <a:gd name="T11" fmla="*/ 2 h 55"/>
                <a:gd name="T12" fmla="*/ 23 w 27"/>
                <a:gd name="T13" fmla="*/ 2 h 55"/>
                <a:gd name="T14" fmla="*/ 23 w 27"/>
                <a:gd name="T15" fmla="*/ 4 h 55"/>
                <a:gd name="T16" fmla="*/ 21 w 27"/>
                <a:gd name="T17" fmla="*/ 4 h 55"/>
                <a:gd name="T18" fmla="*/ 21 w 27"/>
                <a:gd name="T19" fmla="*/ 4 h 55"/>
                <a:gd name="T20" fmla="*/ 21 w 27"/>
                <a:gd name="T21" fmla="*/ 4 h 55"/>
                <a:gd name="T22" fmla="*/ 19 w 27"/>
                <a:gd name="T23" fmla="*/ 4 h 55"/>
                <a:gd name="T24" fmla="*/ 19 w 27"/>
                <a:gd name="T25" fmla="*/ 6 h 55"/>
                <a:gd name="T26" fmla="*/ 17 w 27"/>
                <a:gd name="T27" fmla="*/ 6 h 55"/>
                <a:gd name="T28" fmla="*/ 17 w 27"/>
                <a:gd name="T29" fmla="*/ 6 h 55"/>
                <a:gd name="T30" fmla="*/ 15 w 27"/>
                <a:gd name="T31" fmla="*/ 6 h 55"/>
                <a:gd name="T32" fmla="*/ 15 w 27"/>
                <a:gd name="T33" fmla="*/ 6 h 55"/>
                <a:gd name="T34" fmla="*/ 15 w 27"/>
                <a:gd name="T35" fmla="*/ 6 h 55"/>
                <a:gd name="T36" fmla="*/ 14 w 27"/>
                <a:gd name="T37" fmla="*/ 6 h 55"/>
                <a:gd name="T38" fmla="*/ 14 w 27"/>
                <a:gd name="T39" fmla="*/ 6 h 55"/>
                <a:gd name="T40" fmla="*/ 12 w 27"/>
                <a:gd name="T41" fmla="*/ 6 h 55"/>
                <a:gd name="T42" fmla="*/ 12 w 27"/>
                <a:gd name="T43" fmla="*/ 6 h 55"/>
                <a:gd name="T44" fmla="*/ 10 w 27"/>
                <a:gd name="T45" fmla="*/ 6 h 55"/>
                <a:gd name="T46" fmla="*/ 10 w 27"/>
                <a:gd name="T47" fmla="*/ 6 h 55"/>
                <a:gd name="T48" fmla="*/ 10 w 27"/>
                <a:gd name="T49" fmla="*/ 6 h 55"/>
                <a:gd name="T50" fmla="*/ 8 w 27"/>
                <a:gd name="T51" fmla="*/ 4 h 55"/>
                <a:gd name="T52" fmla="*/ 8 w 27"/>
                <a:gd name="T53" fmla="*/ 4 h 55"/>
                <a:gd name="T54" fmla="*/ 6 w 27"/>
                <a:gd name="T55" fmla="*/ 4 h 55"/>
                <a:gd name="T56" fmla="*/ 6 w 27"/>
                <a:gd name="T57" fmla="*/ 4 h 55"/>
                <a:gd name="T58" fmla="*/ 4 w 27"/>
                <a:gd name="T59" fmla="*/ 4 h 55"/>
                <a:gd name="T60" fmla="*/ 4 w 27"/>
                <a:gd name="T61" fmla="*/ 2 h 55"/>
                <a:gd name="T62" fmla="*/ 4 w 27"/>
                <a:gd name="T63" fmla="*/ 2 h 55"/>
                <a:gd name="T64" fmla="*/ 2 w 27"/>
                <a:gd name="T65" fmla="*/ 2 h 55"/>
                <a:gd name="T66" fmla="*/ 2 w 27"/>
                <a:gd name="T67" fmla="*/ 0 h 55"/>
                <a:gd name="T68" fmla="*/ 0 w 27"/>
                <a:gd name="T69" fmla="*/ 0 h 55"/>
                <a:gd name="T70" fmla="*/ 14 w 27"/>
                <a:gd name="T71" fmla="*/ 55 h 55"/>
                <a:gd name="T72" fmla="*/ 14 w 27"/>
                <a:gd name="T73" fmla="*/ 55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5"/>
                <a:gd name="T113" fmla="*/ 27 w 27"/>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5">
                  <a:moveTo>
                    <a:pt x="14" y="55"/>
                  </a:moveTo>
                  <a:lnTo>
                    <a:pt x="27" y="0"/>
                  </a:lnTo>
                  <a:lnTo>
                    <a:pt x="25" y="2"/>
                  </a:lnTo>
                  <a:lnTo>
                    <a:pt x="23" y="2"/>
                  </a:lnTo>
                  <a:lnTo>
                    <a:pt x="23" y="4"/>
                  </a:lnTo>
                  <a:lnTo>
                    <a:pt x="21" y="4"/>
                  </a:lnTo>
                  <a:lnTo>
                    <a:pt x="19" y="4"/>
                  </a:lnTo>
                  <a:lnTo>
                    <a:pt x="19" y="6"/>
                  </a:lnTo>
                  <a:lnTo>
                    <a:pt x="17" y="6"/>
                  </a:lnTo>
                  <a:lnTo>
                    <a:pt x="15" y="6"/>
                  </a:lnTo>
                  <a:lnTo>
                    <a:pt x="14" y="6"/>
                  </a:lnTo>
                  <a:lnTo>
                    <a:pt x="12" y="6"/>
                  </a:lnTo>
                  <a:lnTo>
                    <a:pt x="10" y="6"/>
                  </a:lnTo>
                  <a:lnTo>
                    <a:pt x="8" y="4"/>
                  </a:lnTo>
                  <a:lnTo>
                    <a:pt x="6" y="4"/>
                  </a:lnTo>
                  <a:lnTo>
                    <a:pt x="4" y="4"/>
                  </a:lnTo>
                  <a:lnTo>
                    <a:pt x="4" y="2"/>
                  </a:lnTo>
                  <a:lnTo>
                    <a:pt x="2" y="2"/>
                  </a:lnTo>
                  <a:lnTo>
                    <a:pt x="2" y="0"/>
                  </a:lnTo>
                  <a:lnTo>
                    <a:pt x="0" y="0"/>
                  </a:lnTo>
                  <a:lnTo>
                    <a:pt x="14"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2" name="Freeform 547">
              <a:extLst>
                <a:ext uri="{FF2B5EF4-FFF2-40B4-BE49-F238E27FC236}">
                  <a16:creationId xmlns:a16="http://schemas.microsoft.com/office/drawing/2014/main" id="{94FEDC59-D183-38FE-A85E-3A15D1F5A532}"/>
                </a:ext>
              </a:extLst>
            </p:cNvPr>
            <p:cNvSpPr>
              <a:spLocks/>
            </p:cNvSpPr>
            <p:nvPr/>
          </p:nvSpPr>
          <p:spPr bwMode="auto">
            <a:xfrm>
              <a:off x="832" y="2964"/>
              <a:ext cx="47" cy="23"/>
            </a:xfrm>
            <a:custGeom>
              <a:avLst/>
              <a:gdLst>
                <a:gd name="T0" fmla="*/ 0 w 47"/>
                <a:gd name="T1" fmla="*/ 12 h 23"/>
                <a:gd name="T2" fmla="*/ 47 w 47"/>
                <a:gd name="T3" fmla="*/ 0 h 23"/>
                <a:gd name="T4" fmla="*/ 47 w 47"/>
                <a:gd name="T5" fmla="*/ 0 h 23"/>
                <a:gd name="T6" fmla="*/ 47 w 47"/>
                <a:gd name="T7" fmla="*/ 0 h 23"/>
                <a:gd name="T8" fmla="*/ 47 w 47"/>
                <a:gd name="T9" fmla="*/ 2 h 23"/>
                <a:gd name="T10" fmla="*/ 45 w 47"/>
                <a:gd name="T11" fmla="*/ 2 h 23"/>
                <a:gd name="T12" fmla="*/ 45 w 47"/>
                <a:gd name="T13" fmla="*/ 2 h 23"/>
                <a:gd name="T14" fmla="*/ 45 w 47"/>
                <a:gd name="T15" fmla="*/ 4 h 23"/>
                <a:gd name="T16" fmla="*/ 45 w 47"/>
                <a:gd name="T17" fmla="*/ 4 h 23"/>
                <a:gd name="T18" fmla="*/ 43 w 47"/>
                <a:gd name="T19" fmla="*/ 4 h 23"/>
                <a:gd name="T20" fmla="*/ 43 w 47"/>
                <a:gd name="T21" fmla="*/ 6 h 23"/>
                <a:gd name="T22" fmla="*/ 43 w 47"/>
                <a:gd name="T23" fmla="*/ 6 h 23"/>
                <a:gd name="T24" fmla="*/ 43 w 47"/>
                <a:gd name="T25" fmla="*/ 8 h 23"/>
                <a:gd name="T26" fmla="*/ 43 w 47"/>
                <a:gd name="T27" fmla="*/ 8 h 23"/>
                <a:gd name="T28" fmla="*/ 43 w 47"/>
                <a:gd name="T29" fmla="*/ 8 h 23"/>
                <a:gd name="T30" fmla="*/ 43 w 47"/>
                <a:gd name="T31" fmla="*/ 10 h 23"/>
                <a:gd name="T32" fmla="*/ 43 w 47"/>
                <a:gd name="T33" fmla="*/ 10 h 23"/>
                <a:gd name="T34" fmla="*/ 43 w 47"/>
                <a:gd name="T35" fmla="*/ 12 h 23"/>
                <a:gd name="T36" fmla="*/ 43 w 47"/>
                <a:gd name="T37" fmla="*/ 12 h 23"/>
                <a:gd name="T38" fmla="*/ 43 w 47"/>
                <a:gd name="T39" fmla="*/ 12 h 23"/>
                <a:gd name="T40" fmla="*/ 43 w 47"/>
                <a:gd name="T41" fmla="*/ 14 h 23"/>
                <a:gd name="T42" fmla="*/ 43 w 47"/>
                <a:gd name="T43" fmla="*/ 14 h 23"/>
                <a:gd name="T44" fmla="*/ 43 w 47"/>
                <a:gd name="T45" fmla="*/ 15 h 23"/>
                <a:gd name="T46" fmla="*/ 43 w 47"/>
                <a:gd name="T47" fmla="*/ 15 h 23"/>
                <a:gd name="T48" fmla="*/ 43 w 47"/>
                <a:gd name="T49" fmla="*/ 15 h 23"/>
                <a:gd name="T50" fmla="*/ 43 w 47"/>
                <a:gd name="T51" fmla="*/ 17 h 23"/>
                <a:gd name="T52" fmla="*/ 43 w 47"/>
                <a:gd name="T53" fmla="*/ 17 h 23"/>
                <a:gd name="T54" fmla="*/ 43 w 47"/>
                <a:gd name="T55" fmla="*/ 19 h 23"/>
                <a:gd name="T56" fmla="*/ 45 w 47"/>
                <a:gd name="T57" fmla="*/ 19 h 23"/>
                <a:gd name="T58" fmla="*/ 45 w 47"/>
                <a:gd name="T59" fmla="*/ 19 h 23"/>
                <a:gd name="T60" fmla="*/ 45 w 47"/>
                <a:gd name="T61" fmla="*/ 21 h 23"/>
                <a:gd name="T62" fmla="*/ 45 w 47"/>
                <a:gd name="T63" fmla="*/ 21 h 23"/>
                <a:gd name="T64" fmla="*/ 47 w 47"/>
                <a:gd name="T65" fmla="*/ 23 h 23"/>
                <a:gd name="T66" fmla="*/ 47 w 47"/>
                <a:gd name="T67" fmla="*/ 23 h 23"/>
                <a:gd name="T68" fmla="*/ 47 w 47"/>
                <a:gd name="T69" fmla="*/ 23 h 23"/>
                <a:gd name="T70" fmla="*/ 0 w 47"/>
                <a:gd name="T71" fmla="*/ 12 h 23"/>
                <a:gd name="T72" fmla="*/ 0 w 47"/>
                <a:gd name="T73" fmla="*/ 12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
                <a:gd name="T112" fmla="*/ 0 h 23"/>
                <a:gd name="T113" fmla="*/ 47 w 47"/>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 h="23">
                  <a:moveTo>
                    <a:pt x="0" y="12"/>
                  </a:moveTo>
                  <a:lnTo>
                    <a:pt x="47" y="0"/>
                  </a:lnTo>
                  <a:lnTo>
                    <a:pt x="47" y="2"/>
                  </a:lnTo>
                  <a:lnTo>
                    <a:pt x="45" y="2"/>
                  </a:lnTo>
                  <a:lnTo>
                    <a:pt x="45" y="4"/>
                  </a:lnTo>
                  <a:lnTo>
                    <a:pt x="43" y="4"/>
                  </a:lnTo>
                  <a:lnTo>
                    <a:pt x="43" y="6"/>
                  </a:lnTo>
                  <a:lnTo>
                    <a:pt x="43" y="8"/>
                  </a:lnTo>
                  <a:lnTo>
                    <a:pt x="43" y="10"/>
                  </a:lnTo>
                  <a:lnTo>
                    <a:pt x="43" y="12"/>
                  </a:lnTo>
                  <a:lnTo>
                    <a:pt x="43" y="14"/>
                  </a:lnTo>
                  <a:lnTo>
                    <a:pt x="43" y="15"/>
                  </a:lnTo>
                  <a:lnTo>
                    <a:pt x="43" y="17"/>
                  </a:lnTo>
                  <a:lnTo>
                    <a:pt x="43" y="19"/>
                  </a:lnTo>
                  <a:lnTo>
                    <a:pt x="45" y="19"/>
                  </a:lnTo>
                  <a:lnTo>
                    <a:pt x="45" y="21"/>
                  </a:lnTo>
                  <a:lnTo>
                    <a:pt x="47" y="23"/>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3" name="Freeform 548">
              <a:extLst>
                <a:ext uri="{FF2B5EF4-FFF2-40B4-BE49-F238E27FC236}">
                  <a16:creationId xmlns:a16="http://schemas.microsoft.com/office/drawing/2014/main" id="{9DAA1D6B-4082-7EDD-3D5A-4A1B7658437A}"/>
                </a:ext>
              </a:extLst>
            </p:cNvPr>
            <p:cNvSpPr>
              <a:spLocks/>
            </p:cNvSpPr>
            <p:nvPr/>
          </p:nvSpPr>
          <p:spPr bwMode="auto">
            <a:xfrm>
              <a:off x="861" y="2972"/>
              <a:ext cx="569" cy="7"/>
            </a:xfrm>
            <a:custGeom>
              <a:avLst/>
              <a:gdLst>
                <a:gd name="T0" fmla="*/ 569 w 569"/>
                <a:gd name="T1" fmla="*/ 0 h 7"/>
                <a:gd name="T2" fmla="*/ 0 w 569"/>
                <a:gd name="T3" fmla="*/ 0 h 7"/>
                <a:gd name="T4" fmla="*/ 0 w 569"/>
                <a:gd name="T5" fmla="*/ 7 h 7"/>
                <a:gd name="T6" fmla="*/ 569 w 569"/>
                <a:gd name="T7" fmla="*/ 6 h 7"/>
                <a:gd name="T8" fmla="*/ 569 w 569"/>
                <a:gd name="T9" fmla="*/ 0 h 7"/>
                <a:gd name="T10" fmla="*/ 0 60000 65536"/>
                <a:gd name="T11" fmla="*/ 0 60000 65536"/>
                <a:gd name="T12" fmla="*/ 0 60000 65536"/>
                <a:gd name="T13" fmla="*/ 0 60000 65536"/>
                <a:gd name="T14" fmla="*/ 0 60000 65536"/>
                <a:gd name="T15" fmla="*/ 0 w 569"/>
                <a:gd name="T16" fmla="*/ 0 h 7"/>
                <a:gd name="T17" fmla="*/ 569 w 569"/>
                <a:gd name="T18" fmla="*/ 7 h 7"/>
              </a:gdLst>
              <a:ahLst/>
              <a:cxnLst>
                <a:cxn ang="T10">
                  <a:pos x="T0" y="T1"/>
                </a:cxn>
                <a:cxn ang="T11">
                  <a:pos x="T2" y="T3"/>
                </a:cxn>
                <a:cxn ang="T12">
                  <a:pos x="T4" y="T5"/>
                </a:cxn>
                <a:cxn ang="T13">
                  <a:pos x="T6" y="T7"/>
                </a:cxn>
                <a:cxn ang="T14">
                  <a:pos x="T8" y="T9"/>
                </a:cxn>
              </a:cxnLst>
              <a:rect l="T15" t="T16" r="T17" b="T18"/>
              <a:pathLst>
                <a:path w="569" h="7">
                  <a:moveTo>
                    <a:pt x="569" y="0"/>
                  </a:moveTo>
                  <a:lnTo>
                    <a:pt x="0" y="0"/>
                  </a:lnTo>
                  <a:lnTo>
                    <a:pt x="0" y="7"/>
                  </a:lnTo>
                  <a:lnTo>
                    <a:pt x="569" y="6"/>
                  </a:lnTo>
                  <a:lnTo>
                    <a:pt x="56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4" name="Freeform 549">
              <a:extLst>
                <a:ext uri="{FF2B5EF4-FFF2-40B4-BE49-F238E27FC236}">
                  <a16:creationId xmlns:a16="http://schemas.microsoft.com/office/drawing/2014/main" id="{3811797E-0118-E1B8-BB30-8C33A6E0FB8A}"/>
                </a:ext>
              </a:extLst>
            </p:cNvPr>
            <p:cNvSpPr>
              <a:spLocks/>
            </p:cNvSpPr>
            <p:nvPr/>
          </p:nvSpPr>
          <p:spPr bwMode="auto">
            <a:xfrm>
              <a:off x="1411" y="2962"/>
              <a:ext cx="48" cy="25"/>
            </a:xfrm>
            <a:custGeom>
              <a:avLst/>
              <a:gdLst>
                <a:gd name="T0" fmla="*/ 48 w 48"/>
                <a:gd name="T1" fmla="*/ 12 h 25"/>
                <a:gd name="T2" fmla="*/ 0 w 48"/>
                <a:gd name="T3" fmla="*/ 0 h 25"/>
                <a:gd name="T4" fmla="*/ 0 w 48"/>
                <a:gd name="T5" fmla="*/ 0 h 25"/>
                <a:gd name="T6" fmla="*/ 2 w 48"/>
                <a:gd name="T7" fmla="*/ 2 h 25"/>
                <a:gd name="T8" fmla="*/ 2 w 48"/>
                <a:gd name="T9" fmla="*/ 2 h 25"/>
                <a:gd name="T10" fmla="*/ 2 w 48"/>
                <a:gd name="T11" fmla="*/ 2 h 25"/>
                <a:gd name="T12" fmla="*/ 3 w 48"/>
                <a:gd name="T13" fmla="*/ 4 h 25"/>
                <a:gd name="T14" fmla="*/ 3 w 48"/>
                <a:gd name="T15" fmla="*/ 4 h 25"/>
                <a:gd name="T16" fmla="*/ 3 w 48"/>
                <a:gd name="T17" fmla="*/ 6 h 25"/>
                <a:gd name="T18" fmla="*/ 3 w 48"/>
                <a:gd name="T19" fmla="*/ 6 h 25"/>
                <a:gd name="T20" fmla="*/ 3 w 48"/>
                <a:gd name="T21" fmla="*/ 6 h 25"/>
                <a:gd name="T22" fmla="*/ 5 w 48"/>
                <a:gd name="T23" fmla="*/ 8 h 25"/>
                <a:gd name="T24" fmla="*/ 5 w 48"/>
                <a:gd name="T25" fmla="*/ 8 h 25"/>
                <a:gd name="T26" fmla="*/ 5 w 48"/>
                <a:gd name="T27" fmla="*/ 8 h 25"/>
                <a:gd name="T28" fmla="*/ 5 w 48"/>
                <a:gd name="T29" fmla="*/ 10 h 25"/>
                <a:gd name="T30" fmla="*/ 5 w 48"/>
                <a:gd name="T31" fmla="*/ 10 h 25"/>
                <a:gd name="T32" fmla="*/ 5 w 48"/>
                <a:gd name="T33" fmla="*/ 12 h 25"/>
                <a:gd name="T34" fmla="*/ 5 w 48"/>
                <a:gd name="T35" fmla="*/ 12 h 25"/>
                <a:gd name="T36" fmla="*/ 5 w 48"/>
                <a:gd name="T37" fmla="*/ 12 h 25"/>
                <a:gd name="T38" fmla="*/ 5 w 48"/>
                <a:gd name="T39" fmla="*/ 14 h 25"/>
                <a:gd name="T40" fmla="*/ 5 w 48"/>
                <a:gd name="T41" fmla="*/ 14 h 25"/>
                <a:gd name="T42" fmla="*/ 5 w 48"/>
                <a:gd name="T43" fmla="*/ 16 h 25"/>
                <a:gd name="T44" fmla="*/ 5 w 48"/>
                <a:gd name="T45" fmla="*/ 16 h 25"/>
                <a:gd name="T46" fmla="*/ 5 w 48"/>
                <a:gd name="T47" fmla="*/ 16 h 25"/>
                <a:gd name="T48" fmla="*/ 5 w 48"/>
                <a:gd name="T49" fmla="*/ 17 h 25"/>
                <a:gd name="T50" fmla="*/ 5 w 48"/>
                <a:gd name="T51" fmla="*/ 17 h 25"/>
                <a:gd name="T52" fmla="*/ 3 w 48"/>
                <a:gd name="T53" fmla="*/ 19 h 25"/>
                <a:gd name="T54" fmla="*/ 3 w 48"/>
                <a:gd name="T55" fmla="*/ 19 h 25"/>
                <a:gd name="T56" fmla="*/ 3 w 48"/>
                <a:gd name="T57" fmla="*/ 19 h 25"/>
                <a:gd name="T58" fmla="*/ 3 w 48"/>
                <a:gd name="T59" fmla="*/ 21 h 25"/>
                <a:gd name="T60" fmla="*/ 3 w 48"/>
                <a:gd name="T61" fmla="*/ 21 h 25"/>
                <a:gd name="T62" fmla="*/ 2 w 48"/>
                <a:gd name="T63" fmla="*/ 23 h 25"/>
                <a:gd name="T64" fmla="*/ 2 w 48"/>
                <a:gd name="T65" fmla="*/ 23 h 25"/>
                <a:gd name="T66" fmla="*/ 2 w 48"/>
                <a:gd name="T67" fmla="*/ 23 h 25"/>
                <a:gd name="T68" fmla="*/ 0 w 48"/>
                <a:gd name="T69" fmla="*/ 25 h 25"/>
                <a:gd name="T70" fmla="*/ 48 w 48"/>
                <a:gd name="T71" fmla="*/ 12 h 25"/>
                <a:gd name="T72" fmla="*/ 48 w 48"/>
                <a:gd name="T73" fmla="*/ 12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25"/>
                <a:gd name="T113" fmla="*/ 48 w 48"/>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25">
                  <a:moveTo>
                    <a:pt x="48" y="12"/>
                  </a:moveTo>
                  <a:lnTo>
                    <a:pt x="0" y="0"/>
                  </a:lnTo>
                  <a:lnTo>
                    <a:pt x="2" y="2"/>
                  </a:lnTo>
                  <a:lnTo>
                    <a:pt x="3" y="4"/>
                  </a:lnTo>
                  <a:lnTo>
                    <a:pt x="3" y="6"/>
                  </a:lnTo>
                  <a:lnTo>
                    <a:pt x="5" y="8"/>
                  </a:lnTo>
                  <a:lnTo>
                    <a:pt x="5" y="10"/>
                  </a:lnTo>
                  <a:lnTo>
                    <a:pt x="5" y="12"/>
                  </a:lnTo>
                  <a:lnTo>
                    <a:pt x="5" y="14"/>
                  </a:lnTo>
                  <a:lnTo>
                    <a:pt x="5" y="16"/>
                  </a:lnTo>
                  <a:lnTo>
                    <a:pt x="5" y="17"/>
                  </a:lnTo>
                  <a:lnTo>
                    <a:pt x="3" y="19"/>
                  </a:lnTo>
                  <a:lnTo>
                    <a:pt x="3" y="21"/>
                  </a:lnTo>
                  <a:lnTo>
                    <a:pt x="2" y="23"/>
                  </a:lnTo>
                  <a:lnTo>
                    <a:pt x="0" y="25"/>
                  </a:lnTo>
                  <a:lnTo>
                    <a:pt x="48"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5" name="Freeform 550">
              <a:extLst>
                <a:ext uri="{FF2B5EF4-FFF2-40B4-BE49-F238E27FC236}">
                  <a16:creationId xmlns:a16="http://schemas.microsoft.com/office/drawing/2014/main" id="{7F0BEC82-2210-ED76-6497-C792716164B3}"/>
                </a:ext>
              </a:extLst>
            </p:cNvPr>
            <p:cNvSpPr>
              <a:spLocks/>
            </p:cNvSpPr>
            <p:nvPr/>
          </p:nvSpPr>
          <p:spPr bwMode="auto">
            <a:xfrm>
              <a:off x="673" y="2755"/>
              <a:ext cx="25" cy="46"/>
            </a:xfrm>
            <a:custGeom>
              <a:avLst/>
              <a:gdLst>
                <a:gd name="T0" fmla="*/ 13 w 25"/>
                <a:gd name="T1" fmla="*/ 0 h 46"/>
                <a:gd name="T2" fmla="*/ 25 w 25"/>
                <a:gd name="T3" fmla="*/ 46 h 46"/>
                <a:gd name="T4" fmla="*/ 25 w 25"/>
                <a:gd name="T5" fmla="*/ 46 h 46"/>
                <a:gd name="T6" fmla="*/ 23 w 25"/>
                <a:gd name="T7" fmla="*/ 46 h 46"/>
                <a:gd name="T8" fmla="*/ 23 w 25"/>
                <a:gd name="T9" fmla="*/ 46 h 46"/>
                <a:gd name="T10" fmla="*/ 23 w 25"/>
                <a:gd name="T11" fmla="*/ 46 h 46"/>
                <a:gd name="T12" fmla="*/ 21 w 25"/>
                <a:gd name="T13" fmla="*/ 44 h 46"/>
                <a:gd name="T14" fmla="*/ 21 w 25"/>
                <a:gd name="T15" fmla="*/ 44 h 46"/>
                <a:gd name="T16" fmla="*/ 21 w 25"/>
                <a:gd name="T17" fmla="*/ 44 h 46"/>
                <a:gd name="T18" fmla="*/ 19 w 25"/>
                <a:gd name="T19" fmla="*/ 44 h 46"/>
                <a:gd name="T20" fmla="*/ 19 w 25"/>
                <a:gd name="T21" fmla="*/ 42 h 46"/>
                <a:gd name="T22" fmla="*/ 17 w 25"/>
                <a:gd name="T23" fmla="*/ 42 h 46"/>
                <a:gd name="T24" fmla="*/ 17 w 25"/>
                <a:gd name="T25" fmla="*/ 42 h 46"/>
                <a:gd name="T26" fmla="*/ 17 w 25"/>
                <a:gd name="T27" fmla="*/ 42 h 46"/>
                <a:gd name="T28" fmla="*/ 15 w 25"/>
                <a:gd name="T29" fmla="*/ 42 h 46"/>
                <a:gd name="T30" fmla="*/ 15 w 25"/>
                <a:gd name="T31" fmla="*/ 42 h 46"/>
                <a:gd name="T32" fmla="*/ 13 w 25"/>
                <a:gd name="T33" fmla="*/ 42 h 46"/>
                <a:gd name="T34" fmla="*/ 13 w 25"/>
                <a:gd name="T35" fmla="*/ 42 h 46"/>
                <a:gd name="T36" fmla="*/ 13 w 25"/>
                <a:gd name="T37" fmla="*/ 42 h 46"/>
                <a:gd name="T38" fmla="*/ 12 w 25"/>
                <a:gd name="T39" fmla="*/ 42 h 46"/>
                <a:gd name="T40" fmla="*/ 12 w 25"/>
                <a:gd name="T41" fmla="*/ 42 h 46"/>
                <a:gd name="T42" fmla="*/ 10 w 25"/>
                <a:gd name="T43" fmla="*/ 42 h 46"/>
                <a:gd name="T44" fmla="*/ 10 w 25"/>
                <a:gd name="T45" fmla="*/ 42 h 46"/>
                <a:gd name="T46" fmla="*/ 10 w 25"/>
                <a:gd name="T47" fmla="*/ 42 h 46"/>
                <a:gd name="T48" fmla="*/ 8 w 25"/>
                <a:gd name="T49" fmla="*/ 42 h 46"/>
                <a:gd name="T50" fmla="*/ 8 w 25"/>
                <a:gd name="T51" fmla="*/ 42 h 46"/>
                <a:gd name="T52" fmla="*/ 6 w 25"/>
                <a:gd name="T53" fmla="*/ 42 h 46"/>
                <a:gd name="T54" fmla="*/ 6 w 25"/>
                <a:gd name="T55" fmla="*/ 44 h 46"/>
                <a:gd name="T56" fmla="*/ 6 w 25"/>
                <a:gd name="T57" fmla="*/ 44 h 46"/>
                <a:gd name="T58" fmla="*/ 4 w 25"/>
                <a:gd name="T59" fmla="*/ 44 h 46"/>
                <a:gd name="T60" fmla="*/ 4 w 25"/>
                <a:gd name="T61" fmla="*/ 44 h 46"/>
                <a:gd name="T62" fmla="*/ 2 w 25"/>
                <a:gd name="T63" fmla="*/ 46 h 46"/>
                <a:gd name="T64" fmla="*/ 2 w 25"/>
                <a:gd name="T65" fmla="*/ 46 h 46"/>
                <a:gd name="T66" fmla="*/ 2 w 25"/>
                <a:gd name="T67" fmla="*/ 46 h 46"/>
                <a:gd name="T68" fmla="*/ 0 w 25"/>
                <a:gd name="T69" fmla="*/ 46 h 46"/>
                <a:gd name="T70" fmla="*/ 13 w 25"/>
                <a:gd name="T71" fmla="*/ 0 h 46"/>
                <a:gd name="T72" fmla="*/ 13 w 25"/>
                <a:gd name="T73" fmla="*/ 0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46"/>
                <a:gd name="T113" fmla="*/ 25 w 25"/>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46">
                  <a:moveTo>
                    <a:pt x="13" y="0"/>
                  </a:moveTo>
                  <a:lnTo>
                    <a:pt x="25" y="46"/>
                  </a:lnTo>
                  <a:lnTo>
                    <a:pt x="23" y="46"/>
                  </a:lnTo>
                  <a:lnTo>
                    <a:pt x="21" y="44"/>
                  </a:lnTo>
                  <a:lnTo>
                    <a:pt x="19" y="44"/>
                  </a:lnTo>
                  <a:lnTo>
                    <a:pt x="19" y="42"/>
                  </a:lnTo>
                  <a:lnTo>
                    <a:pt x="17" y="42"/>
                  </a:lnTo>
                  <a:lnTo>
                    <a:pt x="15" y="42"/>
                  </a:lnTo>
                  <a:lnTo>
                    <a:pt x="13" y="42"/>
                  </a:lnTo>
                  <a:lnTo>
                    <a:pt x="12" y="42"/>
                  </a:lnTo>
                  <a:lnTo>
                    <a:pt x="10" y="42"/>
                  </a:lnTo>
                  <a:lnTo>
                    <a:pt x="8" y="42"/>
                  </a:lnTo>
                  <a:lnTo>
                    <a:pt x="6" y="42"/>
                  </a:lnTo>
                  <a:lnTo>
                    <a:pt x="6" y="44"/>
                  </a:lnTo>
                  <a:lnTo>
                    <a:pt x="4" y="44"/>
                  </a:lnTo>
                  <a:lnTo>
                    <a:pt x="2" y="46"/>
                  </a:lnTo>
                  <a:lnTo>
                    <a:pt x="0" y="46"/>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6" name="Freeform 551">
              <a:extLst>
                <a:ext uri="{FF2B5EF4-FFF2-40B4-BE49-F238E27FC236}">
                  <a16:creationId xmlns:a16="http://schemas.microsoft.com/office/drawing/2014/main" id="{74FF865B-22F7-F8F0-9455-925E3389A121}"/>
                </a:ext>
              </a:extLst>
            </p:cNvPr>
            <p:cNvSpPr>
              <a:spLocks/>
            </p:cNvSpPr>
            <p:nvPr/>
          </p:nvSpPr>
          <p:spPr bwMode="auto">
            <a:xfrm>
              <a:off x="683" y="2784"/>
              <a:ext cx="7" cy="796"/>
            </a:xfrm>
            <a:custGeom>
              <a:avLst/>
              <a:gdLst>
                <a:gd name="T0" fmla="*/ 7 w 7"/>
                <a:gd name="T1" fmla="*/ 796 h 796"/>
                <a:gd name="T2" fmla="*/ 5 w 7"/>
                <a:gd name="T3" fmla="*/ 0 h 796"/>
                <a:gd name="T4" fmla="*/ 0 w 7"/>
                <a:gd name="T5" fmla="*/ 0 h 796"/>
                <a:gd name="T6" fmla="*/ 0 w 7"/>
                <a:gd name="T7" fmla="*/ 796 h 796"/>
                <a:gd name="T8" fmla="*/ 7 w 7"/>
                <a:gd name="T9" fmla="*/ 796 h 796"/>
                <a:gd name="T10" fmla="*/ 0 60000 65536"/>
                <a:gd name="T11" fmla="*/ 0 60000 65536"/>
                <a:gd name="T12" fmla="*/ 0 60000 65536"/>
                <a:gd name="T13" fmla="*/ 0 60000 65536"/>
                <a:gd name="T14" fmla="*/ 0 60000 65536"/>
                <a:gd name="T15" fmla="*/ 0 w 7"/>
                <a:gd name="T16" fmla="*/ 0 h 796"/>
                <a:gd name="T17" fmla="*/ 7 w 7"/>
                <a:gd name="T18" fmla="*/ 796 h 796"/>
              </a:gdLst>
              <a:ahLst/>
              <a:cxnLst>
                <a:cxn ang="T10">
                  <a:pos x="T0" y="T1"/>
                </a:cxn>
                <a:cxn ang="T11">
                  <a:pos x="T2" y="T3"/>
                </a:cxn>
                <a:cxn ang="T12">
                  <a:pos x="T4" y="T5"/>
                </a:cxn>
                <a:cxn ang="T13">
                  <a:pos x="T6" y="T7"/>
                </a:cxn>
                <a:cxn ang="T14">
                  <a:pos x="T8" y="T9"/>
                </a:cxn>
              </a:cxnLst>
              <a:rect l="T15" t="T16" r="T17" b="T18"/>
              <a:pathLst>
                <a:path w="7" h="796">
                  <a:moveTo>
                    <a:pt x="7" y="796"/>
                  </a:moveTo>
                  <a:lnTo>
                    <a:pt x="5" y="0"/>
                  </a:lnTo>
                  <a:lnTo>
                    <a:pt x="0" y="0"/>
                  </a:lnTo>
                  <a:lnTo>
                    <a:pt x="0" y="796"/>
                  </a:lnTo>
                  <a:lnTo>
                    <a:pt x="7" y="79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7" name="Freeform 552">
              <a:extLst>
                <a:ext uri="{FF2B5EF4-FFF2-40B4-BE49-F238E27FC236}">
                  <a16:creationId xmlns:a16="http://schemas.microsoft.com/office/drawing/2014/main" id="{FF7001E6-C6F5-056A-145D-867387025070}"/>
                </a:ext>
              </a:extLst>
            </p:cNvPr>
            <p:cNvSpPr>
              <a:spLocks/>
            </p:cNvSpPr>
            <p:nvPr/>
          </p:nvSpPr>
          <p:spPr bwMode="auto">
            <a:xfrm>
              <a:off x="675" y="3561"/>
              <a:ext cx="23" cy="48"/>
            </a:xfrm>
            <a:custGeom>
              <a:avLst/>
              <a:gdLst>
                <a:gd name="T0" fmla="*/ 11 w 23"/>
                <a:gd name="T1" fmla="*/ 48 h 48"/>
                <a:gd name="T2" fmla="*/ 23 w 23"/>
                <a:gd name="T3" fmla="*/ 0 h 48"/>
                <a:gd name="T4" fmla="*/ 23 w 23"/>
                <a:gd name="T5" fmla="*/ 0 h 48"/>
                <a:gd name="T6" fmla="*/ 23 w 23"/>
                <a:gd name="T7" fmla="*/ 2 h 48"/>
                <a:gd name="T8" fmla="*/ 23 w 23"/>
                <a:gd name="T9" fmla="*/ 2 h 48"/>
                <a:gd name="T10" fmla="*/ 21 w 23"/>
                <a:gd name="T11" fmla="*/ 2 h 48"/>
                <a:gd name="T12" fmla="*/ 21 w 23"/>
                <a:gd name="T13" fmla="*/ 2 h 48"/>
                <a:gd name="T14" fmla="*/ 21 w 23"/>
                <a:gd name="T15" fmla="*/ 4 h 48"/>
                <a:gd name="T16" fmla="*/ 19 w 23"/>
                <a:gd name="T17" fmla="*/ 4 h 48"/>
                <a:gd name="T18" fmla="*/ 19 w 23"/>
                <a:gd name="T19" fmla="*/ 4 h 48"/>
                <a:gd name="T20" fmla="*/ 17 w 23"/>
                <a:gd name="T21" fmla="*/ 4 h 48"/>
                <a:gd name="T22" fmla="*/ 17 w 23"/>
                <a:gd name="T23" fmla="*/ 4 h 48"/>
                <a:gd name="T24" fmla="*/ 17 w 23"/>
                <a:gd name="T25" fmla="*/ 6 h 48"/>
                <a:gd name="T26" fmla="*/ 15 w 23"/>
                <a:gd name="T27" fmla="*/ 6 h 48"/>
                <a:gd name="T28" fmla="*/ 15 w 23"/>
                <a:gd name="T29" fmla="*/ 6 h 48"/>
                <a:gd name="T30" fmla="*/ 13 w 23"/>
                <a:gd name="T31" fmla="*/ 6 h 48"/>
                <a:gd name="T32" fmla="*/ 13 w 23"/>
                <a:gd name="T33" fmla="*/ 6 h 48"/>
                <a:gd name="T34" fmla="*/ 13 w 23"/>
                <a:gd name="T35" fmla="*/ 6 h 48"/>
                <a:gd name="T36" fmla="*/ 11 w 23"/>
                <a:gd name="T37" fmla="*/ 6 h 48"/>
                <a:gd name="T38" fmla="*/ 11 w 23"/>
                <a:gd name="T39" fmla="*/ 6 h 48"/>
                <a:gd name="T40" fmla="*/ 10 w 23"/>
                <a:gd name="T41" fmla="*/ 6 h 48"/>
                <a:gd name="T42" fmla="*/ 10 w 23"/>
                <a:gd name="T43" fmla="*/ 6 h 48"/>
                <a:gd name="T44" fmla="*/ 10 w 23"/>
                <a:gd name="T45" fmla="*/ 6 h 48"/>
                <a:gd name="T46" fmla="*/ 8 w 23"/>
                <a:gd name="T47" fmla="*/ 6 h 48"/>
                <a:gd name="T48" fmla="*/ 8 w 23"/>
                <a:gd name="T49" fmla="*/ 6 h 48"/>
                <a:gd name="T50" fmla="*/ 6 w 23"/>
                <a:gd name="T51" fmla="*/ 4 h 48"/>
                <a:gd name="T52" fmla="*/ 6 w 23"/>
                <a:gd name="T53" fmla="*/ 4 h 48"/>
                <a:gd name="T54" fmla="*/ 6 w 23"/>
                <a:gd name="T55" fmla="*/ 4 h 48"/>
                <a:gd name="T56" fmla="*/ 4 w 23"/>
                <a:gd name="T57" fmla="*/ 4 h 48"/>
                <a:gd name="T58" fmla="*/ 4 w 23"/>
                <a:gd name="T59" fmla="*/ 4 h 48"/>
                <a:gd name="T60" fmla="*/ 2 w 23"/>
                <a:gd name="T61" fmla="*/ 4 h 48"/>
                <a:gd name="T62" fmla="*/ 2 w 23"/>
                <a:gd name="T63" fmla="*/ 2 h 48"/>
                <a:gd name="T64" fmla="*/ 2 w 23"/>
                <a:gd name="T65" fmla="*/ 2 h 48"/>
                <a:gd name="T66" fmla="*/ 0 w 23"/>
                <a:gd name="T67" fmla="*/ 2 h 48"/>
                <a:gd name="T68" fmla="*/ 0 w 23"/>
                <a:gd name="T69" fmla="*/ 0 h 48"/>
                <a:gd name="T70" fmla="*/ 11 w 23"/>
                <a:gd name="T71" fmla="*/ 48 h 48"/>
                <a:gd name="T72" fmla="*/ 11 w 23"/>
                <a:gd name="T73" fmla="*/ 48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
                <a:gd name="T112" fmla="*/ 0 h 48"/>
                <a:gd name="T113" fmla="*/ 23 w 23"/>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 h="48">
                  <a:moveTo>
                    <a:pt x="11" y="48"/>
                  </a:moveTo>
                  <a:lnTo>
                    <a:pt x="23" y="0"/>
                  </a:lnTo>
                  <a:lnTo>
                    <a:pt x="23" y="2"/>
                  </a:lnTo>
                  <a:lnTo>
                    <a:pt x="21" y="2"/>
                  </a:lnTo>
                  <a:lnTo>
                    <a:pt x="21" y="4"/>
                  </a:lnTo>
                  <a:lnTo>
                    <a:pt x="19" y="4"/>
                  </a:lnTo>
                  <a:lnTo>
                    <a:pt x="17" y="4"/>
                  </a:lnTo>
                  <a:lnTo>
                    <a:pt x="17" y="6"/>
                  </a:lnTo>
                  <a:lnTo>
                    <a:pt x="15" y="6"/>
                  </a:lnTo>
                  <a:lnTo>
                    <a:pt x="13" y="6"/>
                  </a:lnTo>
                  <a:lnTo>
                    <a:pt x="11" y="6"/>
                  </a:lnTo>
                  <a:lnTo>
                    <a:pt x="10" y="6"/>
                  </a:lnTo>
                  <a:lnTo>
                    <a:pt x="8" y="6"/>
                  </a:lnTo>
                  <a:lnTo>
                    <a:pt x="6" y="4"/>
                  </a:lnTo>
                  <a:lnTo>
                    <a:pt x="4" y="4"/>
                  </a:lnTo>
                  <a:lnTo>
                    <a:pt x="2" y="4"/>
                  </a:lnTo>
                  <a:lnTo>
                    <a:pt x="2" y="2"/>
                  </a:lnTo>
                  <a:lnTo>
                    <a:pt x="0" y="2"/>
                  </a:lnTo>
                  <a:lnTo>
                    <a:pt x="0" y="0"/>
                  </a:lnTo>
                  <a:lnTo>
                    <a:pt x="11"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8" name="Freeform 553">
              <a:extLst>
                <a:ext uri="{FF2B5EF4-FFF2-40B4-BE49-F238E27FC236}">
                  <a16:creationId xmlns:a16="http://schemas.microsoft.com/office/drawing/2014/main" id="{804E6D62-F076-57AB-0A8F-4B54B9D49AE1}"/>
                </a:ext>
              </a:extLst>
            </p:cNvPr>
            <p:cNvSpPr>
              <a:spLocks/>
            </p:cNvSpPr>
            <p:nvPr/>
          </p:nvSpPr>
          <p:spPr bwMode="auto">
            <a:xfrm>
              <a:off x="1505" y="3146"/>
              <a:ext cx="7" cy="150"/>
            </a:xfrm>
            <a:custGeom>
              <a:avLst/>
              <a:gdLst>
                <a:gd name="T0" fmla="*/ 7 w 7"/>
                <a:gd name="T1" fmla="*/ 150 h 150"/>
                <a:gd name="T2" fmla="*/ 6 w 7"/>
                <a:gd name="T3" fmla="*/ 0 h 150"/>
                <a:gd name="T4" fmla="*/ 0 w 7"/>
                <a:gd name="T5" fmla="*/ 0 h 150"/>
                <a:gd name="T6" fmla="*/ 0 w 7"/>
                <a:gd name="T7" fmla="*/ 150 h 150"/>
                <a:gd name="T8" fmla="*/ 7 w 7"/>
                <a:gd name="T9" fmla="*/ 150 h 150"/>
                <a:gd name="T10" fmla="*/ 0 60000 65536"/>
                <a:gd name="T11" fmla="*/ 0 60000 65536"/>
                <a:gd name="T12" fmla="*/ 0 60000 65536"/>
                <a:gd name="T13" fmla="*/ 0 60000 65536"/>
                <a:gd name="T14" fmla="*/ 0 60000 65536"/>
                <a:gd name="T15" fmla="*/ 0 w 7"/>
                <a:gd name="T16" fmla="*/ 0 h 150"/>
                <a:gd name="T17" fmla="*/ 7 w 7"/>
                <a:gd name="T18" fmla="*/ 150 h 150"/>
              </a:gdLst>
              <a:ahLst/>
              <a:cxnLst>
                <a:cxn ang="T10">
                  <a:pos x="T0" y="T1"/>
                </a:cxn>
                <a:cxn ang="T11">
                  <a:pos x="T2" y="T3"/>
                </a:cxn>
                <a:cxn ang="T12">
                  <a:pos x="T4" y="T5"/>
                </a:cxn>
                <a:cxn ang="T13">
                  <a:pos x="T6" y="T7"/>
                </a:cxn>
                <a:cxn ang="T14">
                  <a:pos x="T8" y="T9"/>
                </a:cxn>
              </a:cxnLst>
              <a:rect l="T15" t="T16" r="T17" b="T18"/>
              <a:pathLst>
                <a:path w="7" h="150">
                  <a:moveTo>
                    <a:pt x="7" y="150"/>
                  </a:moveTo>
                  <a:lnTo>
                    <a:pt x="6" y="0"/>
                  </a:lnTo>
                  <a:lnTo>
                    <a:pt x="0" y="0"/>
                  </a:lnTo>
                  <a:lnTo>
                    <a:pt x="0" y="150"/>
                  </a:lnTo>
                  <a:lnTo>
                    <a:pt x="7" y="1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09" name="Freeform 554">
              <a:extLst>
                <a:ext uri="{FF2B5EF4-FFF2-40B4-BE49-F238E27FC236}">
                  <a16:creationId xmlns:a16="http://schemas.microsoft.com/office/drawing/2014/main" id="{A8B57B50-E665-DC1F-BEA6-BFC89D47B6CB}"/>
                </a:ext>
              </a:extLst>
            </p:cNvPr>
            <p:cNvSpPr>
              <a:spLocks/>
            </p:cNvSpPr>
            <p:nvPr/>
          </p:nvSpPr>
          <p:spPr bwMode="auto">
            <a:xfrm>
              <a:off x="1495" y="3267"/>
              <a:ext cx="27" cy="58"/>
            </a:xfrm>
            <a:custGeom>
              <a:avLst/>
              <a:gdLst>
                <a:gd name="T0" fmla="*/ 14 w 27"/>
                <a:gd name="T1" fmla="*/ 58 h 58"/>
                <a:gd name="T2" fmla="*/ 27 w 27"/>
                <a:gd name="T3" fmla="*/ 0 h 58"/>
                <a:gd name="T4" fmla="*/ 27 w 27"/>
                <a:gd name="T5" fmla="*/ 0 h 58"/>
                <a:gd name="T6" fmla="*/ 25 w 27"/>
                <a:gd name="T7" fmla="*/ 2 h 58"/>
                <a:gd name="T8" fmla="*/ 25 w 27"/>
                <a:gd name="T9" fmla="*/ 2 h 58"/>
                <a:gd name="T10" fmla="*/ 23 w 27"/>
                <a:gd name="T11" fmla="*/ 2 h 58"/>
                <a:gd name="T12" fmla="*/ 23 w 27"/>
                <a:gd name="T13" fmla="*/ 4 h 58"/>
                <a:gd name="T14" fmla="*/ 23 w 27"/>
                <a:gd name="T15" fmla="*/ 4 h 58"/>
                <a:gd name="T16" fmla="*/ 21 w 27"/>
                <a:gd name="T17" fmla="*/ 4 h 58"/>
                <a:gd name="T18" fmla="*/ 21 w 27"/>
                <a:gd name="T19" fmla="*/ 6 h 58"/>
                <a:gd name="T20" fmla="*/ 19 w 27"/>
                <a:gd name="T21" fmla="*/ 6 h 58"/>
                <a:gd name="T22" fmla="*/ 19 w 27"/>
                <a:gd name="T23" fmla="*/ 6 h 58"/>
                <a:gd name="T24" fmla="*/ 17 w 27"/>
                <a:gd name="T25" fmla="*/ 6 h 58"/>
                <a:gd name="T26" fmla="*/ 17 w 27"/>
                <a:gd name="T27" fmla="*/ 6 h 58"/>
                <a:gd name="T28" fmla="*/ 17 w 27"/>
                <a:gd name="T29" fmla="*/ 6 h 58"/>
                <a:gd name="T30" fmla="*/ 16 w 27"/>
                <a:gd name="T31" fmla="*/ 6 h 58"/>
                <a:gd name="T32" fmla="*/ 16 w 27"/>
                <a:gd name="T33" fmla="*/ 8 h 58"/>
                <a:gd name="T34" fmla="*/ 14 w 27"/>
                <a:gd name="T35" fmla="*/ 8 h 58"/>
                <a:gd name="T36" fmla="*/ 14 w 27"/>
                <a:gd name="T37" fmla="*/ 8 h 58"/>
                <a:gd name="T38" fmla="*/ 12 w 27"/>
                <a:gd name="T39" fmla="*/ 8 h 58"/>
                <a:gd name="T40" fmla="*/ 12 w 27"/>
                <a:gd name="T41" fmla="*/ 8 h 58"/>
                <a:gd name="T42" fmla="*/ 12 w 27"/>
                <a:gd name="T43" fmla="*/ 6 h 58"/>
                <a:gd name="T44" fmla="*/ 10 w 27"/>
                <a:gd name="T45" fmla="*/ 6 h 58"/>
                <a:gd name="T46" fmla="*/ 10 w 27"/>
                <a:gd name="T47" fmla="*/ 6 h 58"/>
                <a:gd name="T48" fmla="*/ 8 w 27"/>
                <a:gd name="T49" fmla="*/ 6 h 58"/>
                <a:gd name="T50" fmla="*/ 8 w 27"/>
                <a:gd name="T51" fmla="*/ 6 h 58"/>
                <a:gd name="T52" fmla="*/ 6 w 27"/>
                <a:gd name="T53" fmla="*/ 6 h 58"/>
                <a:gd name="T54" fmla="*/ 6 w 27"/>
                <a:gd name="T55" fmla="*/ 6 h 58"/>
                <a:gd name="T56" fmla="*/ 6 w 27"/>
                <a:gd name="T57" fmla="*/ 4 h 58"/>
                <a:gd name="T58" fmla="*/ 4 w 27"/>
                <a:gd name="T59" fmla="*/ 4 h 58"/>
                <a:gd name="T60" fmla="*/ 4 w 27"/>
                <a:gd name="T61" fmla="*/ 4 h 58"/>
                <a:gd name="T62" fmla="*/ 2 w 27"/>
                <a:gd name="T63" fmla="*/ 4 h 58"/>
                <a:gd name="T64" fmla="*/ 2 w 27"/>
                <a:gd name="T65" fmla="*/ 2 h 58"/>
                <a:gd name="T66" fmla="*/ 0 w 27"/>
                <a:gd name="T67" fmla="*/ 2 h 58"/>
                <a:gd name="T68" fmla="*/ 0 w 27"/>
                <a:gd name="T69" fmla="*/ 0 h 58"/>
                <a:gd name="T70" fmla="*/ 14 w 27"/>
                <a:gd name="T71" fmla="*/ 58 h 58"/>
                <a:gd name="T72" fmla="*/ 14 w 27"/>
                <a:gd name="T73" fmla="*/ 5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8"/>
                <a:gd name="T113" fmla="*/ 27 w 27"/>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8">
                  <a:moveTo>
                    <a:pt x="14" y="58"/>
                  </a:moveTo>
                  <a:lnTo>
                    <a:pt x="27" y="0"/>
                  </a:lnTo>
                  <a:lnTo>
                    <a:pt x="25" y="2"/>
                  </a:lnTo>
                  <a:lnTo>
                    <a:pt x="23" y="2"/>
                  </a:lnTo>
                  <a:lnTo>
                    <a:pt x="23" y="4"/>
                  </a:lnTo>
                  <a:lnTo>
                    <a:pt x="21" y="4"/>
                  </a:lnTo>
                  <a:lnTo>
                    <a:pt x="21" y="6"/>
                  </a:lnTo>
                  <a:lnTo>
                    <a:pt x="19" y="6"/>
                  </a:lnTo>
                  <a:lnTo>
                    <a:pt x="17" y="6"/>
                  </a:lnTo>
                  <a:lnTo>
                    <a:pt x="16" y="6"/>
                  </a:lnTo>
                  <a:lnTo>
                    <a:pt x="16" y="8"/>
                  </a:lnTo>
                  <a:lnTo>
                    <a:pt x="14" y="8"/>
                  </a:lnTo>
                  <a:lnTo>
                    <a:pt x="12" y="8"/>
                  </a:lnTo>
                  <a:lnTo>
                    <a:pt x="12" y="6"/>
                  </a:lnTo>
                  <a:lnTo>
                    <a:pt x="10" y="6"/>
                  </a:lnTo>
                  <a:lnTo>
                    <a:pt x="8" y="6"/>
                  </a:lnTo>
                  <a:lnTo>
                    <a:pt x="6" y="6"/>
                  </a:lnTo>
                  <a:lnTo>
                    <a:pt x="6" y="4"/>
                  </a:lnTo>
                  <a:lnTo>
                    <a:pt x="4" y="4"/>
                  </a:lnTo>
                  <a:lnTo>
                    <a:pt x="2" y="4"/>
                  </a:lnTo>
                  <a:lnTo>
                    <a:pt x="2" y="2"/>
                  </a:lnTo>
                  <a:lnTo>
                    <a:pt x="0" y="2"/>
                  </a:lnTo>
                  <a:lnTo>
                    <a:pt x="0" y="0"/>
                  </a:lnTo>
                  <a:lnTo>
                    <a:pt x="14"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10" name="Freeform 555">
              <a:extLst>
                <a:ext uri="{FF2B5EF4-FFF2-40B4-BE49-F238E27FC236}">
                  <a16:creationId xmlns:a16="http://schemas.microsoft.com/office/drawing/2014/main" id="{D00F329A-01E6-57D3-425F-D5084521EB88}"/>
                </a:ext>
              </a:extLst>
            </p:cNvPr>
            <p:cNvSpPr>
              <a:spLocks/>
            </p:cNvSpPr>
            <p:nvPr/>
          </p:nvSpPr>
          <p:spPr bwMode="auto">
            <a:xfrm>
              <a:off x="1505" y="3400"/>
              <a:ext cx="7" cy="157"/>
            </a:xfrm>
            <a:custGeom>
              <a:avLst/>
              <a:gdLst>
                <a:gd name="T0" fmla="*/ 0 w 7"/>
                <a:gd name="T1" fmla="*/ 0 h 157"/>
                <a:gd name="T2" fmla="*/ 0 w 7"/>
                <a:gd name="T3" fmla="*/ 157 h 157"/>
                <a:gd name="T4" fmla="*/ 6 w 7"/>
                <a:gd name="T5" fmla="*/ 157 h 157"/>
                <a:gd name="T6" fmla="*/ 7 w 7"/>
                <a:gd name="T7" fmla="*/ 0 h 157"/>
                <a:gd name="T8" fmla="*/ 0 w 7"/>
                <a:gd name="T9" fmla="*/ 0 h 157"/>
                <a:gd name="T10" fmla="*/ 0 60000 65536"/>
                <a:gd name="T11" fmla="*/ 0 60000 65536"/>
                <a:gd name="T12" fmla="*/ 0 60000 65536"/>
                <a:gd name="T13" fmla="*/ 0 60000 65536"/>
                <a:gd name="T14" fmla="*/ 0 60000 65536"/>
                <a:gd name="T15" fmla="*/ 0 w 7"/>
                <a:gd name="T16" fmla="*/ 0 h 157"/>
                <a:gd name="T17" fmla="*/ 7 w 7"/>
                <a:gd name="T18" fmla="*/ 157 h 157"/>
              </a:gdLst>
              <a:ahLst/>
              <a:cxnLst>
                <a:cxn ang="T10">
                  <a:pos x="T0" y="T1"/>
                </a:cxn>
                <a:cxn ang="T11">
                  <a:pos x="T2" y="T3"/>
                </a:cxn>
                <a:cxn ang="T12">
                  <a:pos x="T4" y="T5"/>
                </a:cxn>
                <a:cxn ang="T13">
                  <a:pos x="T6" y="T7"/>
                </a:cxn>
                <a:cxn ang="T14">
                  <a:pos x="T8" y="T9"/>
                </a:cxn>
              </a:cxnLst>
              <a:rect l="T15" t="T16" r="T17" b="T18"/>
              <a:pathLst>
                <a:path w="7" h="157">
                  <a:moveTo>
                    <a:pt x="0" y="0"/>
                  </a:moveTo>
                  <a:lnTo>
                    <a:pt x="0" y="157"/>
                  </a:lnTo>
                  <a:lnTo>
                    <a:pt x="6" y="157"/>
                  </a:lnTo>
                  <a:lnTo>
                    <a:pt x="7"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11" name="Freeform 556">
              <a:extLst>
                <a:ext uri="{FF2B5EF4-FFF2-40B4-BE49-F238E27FC236}">
                  <a16:creationId xmlns:a16="http://schemas.microsoft.com/office/drawing/2014/main" id="{18AEDA7E-1EF8-5A1B-1D3E-CB3BFBEB9D5C}"/>
                </a:ext>
              </a:extLst>
            </p:cNvPr>
            <p:cNvSpPr>
              <a:spLocks/>
            </p:cNvSpPr>
            <p:nvPr/>
          </p:nvSpPr>
          <p:spPr bwMode="auto">
            <a:xfrm>
              <a:off x="1495" y="3373"/>
              <a:ext cx="27" cy="55"/>
            </a:xfrm>
            <a:custGeom>
              <a:avLst/>
              <a:gdLst>
                <a:gd name="T0" fmla="*/ 14 w 27"/>
                <a:gd name="T1" fmla="*/ 0 h 55"/>
                <a:gd name="T2" fmla="*/ 0 w 27"/>
                <a:gd name="T3" fmla="*/ 55 h 55"/>
                <a:gd name="T4" fmla="*/ 0 w 27"/>
                <a:gd name="T5" fmla="*/ 55 h 55"/>
                <a:gd name="T6" fmla="*/ 0 w 27"/>
                <a:gd name="T7" fmla="*/ 55 h 55"/>
                <a:gd name="T8" fmla="*/ 2 w 27"/>
                <a:gd name="T9" fmla="*/ 54 h 55"/>
                <a:gd name="T10" fmla="*/ 2 w 27"/>
                <a:gd name="T11" fmla="*/ 54 h 55"/>
                <a:gd name="T12" fmla="*/ 4 w 27"/>
                <a:gd name="T13" fmla="*/ 54 h 55"/>
                <a:gd name="T14" fmla="*/ 4 w 27"/>
                <a:gd name="T15" fmla="*/ 52 h 55"/>
                <a:gd name="T16" fmla="*/ 6 w 27"/>
                <a:gd name="T17" fmla="*/ 52 h 55"/>
                <a:gd name="T18" fmla="*/ 6 w 27"/>
                <a:gd name="T19" fmla="*/ 52 h 55"/>
                <a:gd name="T20" fmla="*/ 6 w 27"/>
                <a:gd name="T21" fmla="*/ 52 h 55"/>
                <a:gd name="T22" fmla="*/ 8 w 27"/>
                <a:gd name="T23" fmla="*/ 50 h 55"/>
                <a:gd name="T24" fmla="*/ 8 w 27"/>
                <a:gd name="T25" fmla="*/ 50 h 55"/>
                <a:gd name="T26" fmla="*/ 10 w 27"/>
                <a:gd name="T27" fmla="*/ 50 h 55"/>
                <a:gd name="T28" fmla="*/ 10 w 27"/>
                <a:gd name="T29" fmla="*/ 50 h 55"/>
                <a:gd name="T30" fmla="*/ 12 w 27"/>
                <a:gd name="T31" fmla="*/ 50 h 55"/>
                <a:gd name="T32" fmla="*/ 12 w 27"/>
                <a:gd name="T33" fmla="*/ 50 h 55"/>
                <a:gd name="T34" fmla="*/ 12 w 27"/>
                <a:gd name="T35" fmla="*/ 50 h 55"/>
                <a:gd name="T36" fmla="*/ 14 w 27"/>
                <a:gd name="T37" fmla="*/ 50 h 55"/>
                <a:gd name="T38" fmla="*/ 14 w 27"/>
                <a:gd name="T39" fmla="*/ 50 h 55"/>
                <a:gd name="T40" fmla="*/ 16 w 27"/>
                <a:gd name="T41" fmla="*/ 50 h 55"/>
                <a:gd name="T42" fmla="*/ 16 w 27"/>
                <a:gd name="T43" fmla="*/ 50 h 55"/>
                <a:gd name="T44" fmla="*/ 17 w 27"/>
                <a:gd name="T45" fmla="*/ 50 h 55"/>
                <a:gd name="T46" fmla="*/ 17 w 27"/>
                <a:gd name="T47" fmla="*/ 50 h 55"/>
                <a:gd name="T48" fmla="*/ 17 w 27"/>
                <a:gd name="T49" fmla="*/ 50 h 55"/>
                <a:gd name="T50" fmla="*/ 19 w 27"/>
                <a:gd name="T51" fmla="*/ 50 h 55"/>
                <a:gd name="T52" fmla="*/ 19 w 27"/>
                <a:gd name="T53" fmla="*/ 52 h 55"/>
                <a:gd name="T54" fmla="*/ 21 w 27"/>
                <a:gd name="T55" fmla="*/ 52 h 55"/>
                <a:gd name="T56" fmla="*/ 21 w 27"/>
                <a:gd name="T57" fmla="*/ 52 h 55"/>
                <a:gd name="T58" fmla="*/ 23 w 27"/>
                <a:gd name="T59" fmla="*/ 52 h 55"/>
                <a:gd name="T60" fmla="*/ 23 w 27"/>
                <a:gd name="T61" fmla="*/ 54 h 55"/>
                <a:gd name="T62" fmla="*/ 23 w 27"/>
                <a:gd name="T63" fmla="*/ 54 h 55"/>
                <a:gd name="T64" fmla="*/ 25 w 27"/>
                <a:gd name="T65" fmla="*/ 54 h 55"/>
                <a:gd name="T66" fmla="*/ 25 w 27"/>
                <a:gd name="T67" fmla="*/ 55 h 55"/>
                <a:gd name="T68" fmla="*/ 27 w 27"/>
                <a:gd name="T69" fmla="*/ 55 h 55"/>
                <a:gd name="T70" fmla="*/ 14 w 27"/>
                <a:gd name="T71" fmla="*/ 0 h 55"/>
                <a:gd name="T72" fmla="*/ 14 w 27"/>
                <a:gd name="T73" fmla="*/ 0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5"/>
                <a:gd name="T113" fmla="*/ 27 w 27"/>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5">
                  <a:moveTo>
                    <a:pt x="14" y="0"/>
                  </a:moveTo>
                  <a:lnTo>
                    <a:pt x="0" y="55"/>
                  </a:lnTo>
                  <a:lnTo>
                    <a:pt x="2" y="54"/>
                  </a:lnTo>
                  <a:lnTo>
                    <a:pt x="4" y="54"/>
                  </a:lnTo>
                  <a:lnTo>
                    <a:pt x="4" y="52"/>
                  </a:lnTo>
                  <a:lnTo>
                    <a:pt x="6" y="52"/>
                  </a:lnTo>
                  <a:lnTo>
                    <a:pt x="8" y="50"/>
                  </a:lnTo>
                  <a:lnTo>
                    <a:pt x="10" y="50"/>
                  </a:lnTo>
                  <a:lnTo>
                    <a:pt x="12" y="50"/>
                  </a:lnTo>
                  <a:lnTo>
                    <a:pt x="14" y="50"/>
                  </a:lnTo>
                  <a:lnTo>
                    <a:pt x="16" y="50"/>
                  </a:lnTo>
                  <a:lnTo>
                    <a:pt x="17" y="50"/>
                  </a:lnTo>
                  <a:lnTo>
                    <a:pt x="19" y="50"/>
                  </a:lnTo>
                  <a:lnTo>
                    <a:pt x="19" y="52"/>
                  </a:lnTo>
                  <a:lnTo>
                    <a:pt x="21" y="52"/>
                  </a:lnTo>
                  <a:lnTo>
                    <a:pt x="23" y="52"/>
                  </a:lnTo>
                  <a:lnTo>
                    <a:pt x="23" y="54"/>
                  </a:lnTo>
                  <a:lnTo>
                    <a:pt x="25" y="54"/>
                  </a:lnTo>
                  <a:lnTo>
                    <a:pt x="25" y="55"/>
                  </a:lnTo>
                  <a:lnTo>
                    <a:pt x="27" y="55"/>
                  </a:lnTo>
                  <a:lnTo>
                    <a:pt x="1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12" name="Rectangle 557">
              <a:extLst>
                <a:ext uri="{FF2B5EF4-FFF2-40B4-BE49-F238E27FC236}">
                  <a16:creationId xmlns:a16="http://schemas.microsoft.com/office/drawing/2014/main" id="{8440C335-30C8-9602-1DB8-809DD19547A4}"/>
                </a:ext>
              </a:extLst>
            </p:cNvPr>
            <p:cNvSpPr>
              <a:spLocks noChangeArrowheads="1"/>
            </p:cNvSpPr>
            <p:nvPr/>
          </p:nvSpPr>
          <p:spPr bwMode="auto">
            <a:xfrm>
              <a:off x="1591" y="3248"/>
              <a:ext cx="1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i="1">
                  <a:solidFill>
                    <a:srgbClr val="1F1A17"/>
                  </a:solidFill>
                  <a:latin typeface="Times New Roman" panose="02020603050405020304" pitchFamily="18" charset="0"/>
                </a:rPr>
                <a:t>dz</a:t>
              </a:r>
              <a:endParaRPr lang="en-US" altLang="en-US"/>
            </a:p>
          </p:txBody>
        </p:sp>
        <p:sp>
          <p:nvSpPr>
            <p:cNvPr id="23713" name="Rectangle 558">
              <a:extLst>
                <a:ext uri="{FF2B5EF4-FFF2-40B4-BE49-F238E27FC236}">
                  <a16:creationId xmlns:a16="http://schemas.microsoft.com/office/drawing/2014/main" id="{96A393F2-9D24-7FE4-0A5C-32E8458903FD}"/>
                </a:ext>
              </a:extLst>
            </p:cNvPr>
            <p:cNvSpPr>
              <a:spLocks noChangeArrowheads="1"/>
            </p:cNvSpPr>
            <p:nvPr/>
          </p:nvSpPr>
          <p:spPr bwMode="auto">
            <a:xfrm>
              <a:off x="2137" y="2958"/>
              <a:ext cx="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i="1">
                  <a:solidFill>
                    <a:srgbClr val="1F1A17"/>
                  </a:solidFill>
                  <a:latin typeface="Times New Roman" panose="02020603050405020304" pitchFamily="18" charset="0"/>
                </a:rPr>
                <a:t>z</a:t>
              </a:r>
              <a:endParaRPr lang="en-US" altLang="en-US"/>
            </a:p>
          </p:txBody>
        </p:sp>
        <p:sp>
          <p:nvSpPr>
            <p:cNvPr id="23714" name="Rectangle 559">
              <a:extLst>
                <a:ext uri="{FF2B5EF4-FFF2-40B4-BE49-F238E27FC236}">
                  <a16:creationId xmlns:a16="http://schemas.microsoft.com/office/drawing/2014/main" id="{652CD704-827F-AC34-0F65-F20761D571C6}"/>
                </a:ext>
              </a:extLst>
            </p:cNvPr>
            <p:cNvSpPr>
              <a:spLocks noChangeArrowheads="1"/>
            </p:cNvSpPr>
            <p:nvPr/>
          </p:nvSpPr>
          <p:spPr bwMode="auto">
            <a:xfrm>
              <a:off x="1050" y="2793"/>
              <a:ext cx="1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CS" altLang="en-US" i="1">
                  <a:solidFill>
                    <a:srgbClr val="1F1A17"/>
                  </a:solidFill>
                  <a:latin typeface="Times New Roman" panose="02020603050405020304" pitchFamily="18" charset="0"/>
                </a:rPr>
                <a:t>x </a:t>
              </a:r>
              <a:r>
                <a:rPr lang="en-US" altLang="en-US" i="1">
                  <a:solidFill>
                    <a:srgbClr val="1F1A17"/>
                  </a:solidFill>
                  <a:latin typeface="Times New Roman" panose="02020603050405020304" pitchFamily="18" charset="0"/>
                </a:rPr>
                <a:t>z</a:t>
              </a:r>
              <a:endParaRPr lang="en-US" altLang="en-US"/>
            </a:p>
          </p:txBody>
        </p:sp>
        <p:sp>
          <p:nvSpPr>
            <p:cNvPr id="23715" name="Rectangle 560">
              <a:extLst>
                <a:ext uri="{FF2B5EF4-FFF2-40B4-BE49-F238E27FC236}">
                  <a16:creationId xmlns:a16="http://schemas.microsoft.com/office/drawing/2014/main" id="{E8464F27-0813-B504-072D-881B18E76F6B}"/>
                </a:ext>
              </a:extLst>
            </p:cNvPr>
            <p:cNvSpPr>
              <a:spLocks noChangeArrowheads="1"/>
            </p:cNvSpPr>
            <p:nvPr/>
          </p:nvSpPr>
          <p:spPr bwMode="auto">
            <a:xfrm>
              <a:off x="1113" y="2793"/>
              <a:ext cx="1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rPr>
                <a:t>(</a:t>
              </a:r>
              <a:r>
                <a:rPr lang="sr-Latn-CS" altLang="en-US">
                  <a:solidFill>
                    <a:srgbClr val="1F1A17"/>
                  </a:solidFill>
                </a:rPr>
                <a:t> </a:t>
              </a:r>
              <a:r>
                <a:rPr lang="en-US" altLang="en-US">
                  <a:solidFill>
                    <a:srgbClr val="1F1A17"/>
                  </a:solidFill>
                </a:rPr>
                <a:t>)</a:t>
              </a:r>
              <a:endParaRPr lang="en-US" altLang="en-US"/>
            </a:p>
          </p:txBody>
        </p:sp>
        <p:sp>
          <p:nvSpPr>
            <p:cNvPr id="23716" name="Rectangle 561">
              <a:extLst>
                <a:ext uri="{FF2B5EF4-FFF2-40B4-BE49-F238E27FC236}">
                  <a16:creationId xmlns:a16="http://schemas.microsoft.com/office/drawing/2014/main" id="{10B0F399-E225-85C4-BE6F-1B26DEC4AB0A}"/>
                </a:ext>
              </a:extLst>
            </p:cNvPr>
            <p:cNvSpPr>
              <a:spLocks noChangeArrowheads="1"/>
            </p:cNvSpPr>
            <p:nvPr/>
          </p:nvSpPr>
          <p:spPr bwMode="auto">
            <a:xfrm>
              <a:off x="1117" y="3166"/>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b="1" i="1">
                  <a:solidFill>
                    <a:srgbClr val="1F1A17"/>
                  </a:solidFill>
                  <a:latin typeface="Times New Roman" panose="02020603050405020304" pitchFamily="18" charset="0"/>
                </a:rPr>
                <a:t>a</a:t>
              </a:r>
              <a:endParaRPr lang="en-US" altLang="en-US"/>
            </a:p>
          </p:txBody>
        </p:sp>
        <p:sp>
          <p:nvSpPr>
            <p:cNvPr id="23717" name="Freeform 562">
              <a:extLst>
                <a:ext uri="{FF2B5EF4-FFF2-40B4-BE49-F238E27FC236}">
                  <a16:creationId xmlns:a16="http://schemas.microsoft.com/office/drawing/2014/main" id="{D3DB3774-1D99-13CF-7CD5-3B2D6F11EC61}"/>
                </a:ext>
              </a:extLst>
            </p:cNvPr>
            <p:cNvSpPr>
              <a:spLocks/>
            </p:cNvSpPr>
            <p:nvPr/>
          </p:nvSpPr>
          <p:spPr bwMode="auto">
            <a:xfrm>
              <a:off x="452" y="2648"/>
              <a:ext cx="44" cy="11"/>
            </a:xfrm>
            <a:custGeom>
              <a:avLst/>
              <a:gdLst>
                <a:gd name="T0" fmla="*/ 44 w 44"/>
                <a:gd name="T1" fmla="*/ 5 h 11"/>
                <a:gd name="T2" fmla="*/ 39 w 44"/>
                <a:gd name="T3" fmla="*/ 0 h 11"/>
                <a:gd name="T4" fmla="*/ 0 w 44"/>
                <a:gd name="T5" fmla="*/ 0 h 11"/>
                <a:gd name="T6" fmla="*/ 0 w 44"/>
                <a:gd name="T7" fmla="*/ 11 h 11"/>
                <a:gd name="T8" fmla="*/ 39 w 44"/>
                <a:gd name="T9" fmla="*/ 11 h 11"/>
                <a:gd name="T10" fmla="*/ 44 w 44"/>
                <a:gd name="T11" fmla="*/ 5 h 11"/>
                <a:gd name="T12" fmla="*/ 44 w 44"/>
                <a:gd name="T13" fmla="*/ 5 h 11"/>
                <a:gd name="T14" fmla="*/ 44 w 44"/>
                <a:gd name="T15" fmla="*/ 0 h 11"/>
                <a:gd name="T16" fmla="*/ 39 w 44"/>
                <a:gd name="T17" fmla="*/ 0 h 11"/>
                <a:gd name="T18" fmla="*/ 44 w 44"/>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44" y="5"/>
                  </a:moveTo>
                  <a:lnTo>
                    <a:pt x="39" y="0"/>
                  </a:lnTo>
                  <a:lnTo>
                    <a:pt x="0" y="0"/>
                  </a:lnTo>
                  <a:lnTo>
                    <a:pt x="0" y="11"/>
                  </a:lnTo>
                  <a:lnTo>
                    <a:pt x="39" y="11"/>
                  </a:lnTo>
                  <a:lnTo>
                    <a:pt x="44" y="5"/>
                  </a:lnTo>
                  <a:lnTo>
                    <a:pt x="44" y="0"/>
                  </a:lnTo>
                  <a:lnTo>
                    <a:pt x="39" y="0"/>
                  </a:lnTo>
                  <a:lnTo>
                    <a:pt x="4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18" name="Freeform 563">
              <a:extLst>
                <a:ext uri="{FF2B5EF4-FFF2-40B4-BE49-F238E27FC236}">
                  <a16:creationId xmlns:a16="http://schemas.microsoft.com/office/drawing/2014/main" id="{1A129133-8F49-220F-6F13-2D1CC0645BF8}"/>
                </a:ext>
              </a:extLst>
            </p:cNvPr>
            <p:cNvSpPr>
              <a:spLocks/>
            </p:cNvSpPr>
            <p:nvPr/>
          </p:nvSpPr>
          <p:spPr bwMode="auto">
            <a:xfrm>
              <a:off x="479" y="2653"/>
              <a:ext cx="17" cy="1236"/>
            </a:xfrm>
            <a:custGeom>
              <a:avLst/>
              <a:gdLst>
                <a:gd name="T0" fmla="*/ 6 w 17"/>
                <a:gd name="T1" fmla="*/ 1236 h 1236"/>
                <a:gd name="T2" fmla="*/ 12 w 17"/>
                <a:gd name="T3" fmla="*/ 1230 h 1236"/>
                <a:gd name="T4" fmla="*/ 17 w 17"/>
                <a:gd name="T5" fmla="*/ 0 h 1236"/>
                <a:gd name="T6" fmla="*/ 6 w 17"/>
                <a:gd name="T7" fmla="*/ 0 h 1236"/>
                <a:gd name="T8" fmla="*/ 0 w 17"/>
                <a:gd name="T9" fmla="*/ 1230 h 1236"/>
                <a:gd name="T10" fmla="*/ 6 w 17"/>
                <a:gd name="T11" fmla="*/ 1236 h 1236"/>
                <a:gd name="T12" fmla="*/ 0 w 17"/>
                <a:gd name="T13" fmla="*/ 1230 h 1236"/>
                <a:gd name="T14" fmla="*/ 0 w 17"/>
                <a:gd name="T15" fmla="*/ 1236 h 1236"/>
                <a:gd name="T16" fmla="*/ 6 w 17"/>
                <a:gd name="T17" fmla="*/ 1236 h 1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236"/>
                <a:gd name="T29" fmla="*/ 17 w 17"/>
                <a:gd name="T30" fmla="*/ 1236 h 1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236">
                  <a:moveTo>
                    <a:pt x="6" y="1236"/>
                  </a:moveTo>
                  <a:lnTo>
                    <a:pt x="12" y="1230"/>
                  </a:lnTo>
                  <a:lnTo>
                    <a:pt x="17" y="0"/>
                  </a:lnTo>
                  <a:lnTo>
                    <a:pt x="6" y="0"/>
                  </a:lnTo>
                  <a:lnTo>
                    <a:pt x="0" y="1230"/>
                  </a:lnTo>
                  <a:lnTo>
                    <a:pt x="6" y="1236"/>
                  </a:lnTo>
                  <a:lnTo>
                    <a:pt x="0" y="1230"/>
                  </a:lnTo>
                  <a:lnTo>
                    <a:pt x="0" y="1236"/>
                  </a:lnTo>
                  <a:lnTo>
                    <a:pt x="6" y="12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19" name="Freeform 564">
              <a:extLst>
                <a:ext uri="{FF2B5EF4-FFF2-40B4-BE49-F238E27FC236}">
                  <a16:creationId xmlns:a16="http://schemas.microsoft.com/office/drawing/2014/main" id="{0B641AA6-5914-3402-1806-28E8BDF534F4}"/>
                </a:ext>
              </a:extLst>
            </p:cNvPr>
            <p:cNvSpPr>
              <a:spLocks/>
            </p:cNvSpPr>
            <p:nvPr/>
          </p:nvSpPr>
          <p:spPr bwMode="auto">
            <a:xfrm>
              <a:off x="485" y="3874"/>
              <a:ext cx="1298" cy="15"/>
            </a:xfrm>
            <a:custGeom>
              <a:avLst/>
              <a:gdLst>
                <a:gd name="T0" fmla="*/ 1298 w 1298"/>
                <a:gd name="T1" fmla="*/ 5 h 15"/>
                <a:gd name="T2" fmla="*/ 1292 w 1298"/>
                <a:gd name="T3" fmla="*/ 0 h 15"/>
                <a:gd name="T4" fmla="*/ 0 w 1298"/>
                <a:gd name="T5" fmla="*/ 4 h 15"/>
                <a:gd name="T6" fmla="*/ 0 w 1298"/>
                <a:gd name="T7" fmla="*/ 15 h 15"/>
                <a:gd name="T8" fmla="*/ 1292 w 1298"/>
                <a:gd name="T9" fmla="*/ 11 h 15"/>
                <a:gd name="T10" fmla="*/ 1298 w 1298"/>
                <a:gd name="T11" fmla="*/ 5 h 15"/>
                <a:gd name="T12" fmla="*/ 1292 w 1298"/>
                <a:gd name="T13" fmla="*/ 11 h 15"/>
                <a:gd name="T14" fmla="*/ 1298 w 1298"/>
                <a:gd name="T15" fmla="*/ 11 h 15"/>
                <a:gd name="T16" fmla="*/ 1298 w 1298"/>
                <a:gd name="T17" fmla="*/ 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8"/>
                <a:gd name="T28" fmla="*/ 0 h 15"/>
                <a:gd name="T29" fmla="*/ 1298 w 129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8" h="15">
                  <a:moveTo>
                    <a:pt x="1298" y="5"/>
                  </a:moveTo>
                  <a:lnTo>
                    <a:pt x="1292" y="0"/>
                  </a:lnTo>
                  <a:lnTo>
                    <a:pt x="0" y="4"/>
                  </a:lnTo>
                  <a:lnTo>
                    <a:pt x="0" y="15"/>
                  </a:lnTo>
                  <a:lnTo>
                    <a:pt x="1292" y="11"/>
                  </a:lnTo>
                  <a:lnTo>
                    <a:pt x="1298" y="5"/>
                  </a:lnTo>
                  <a:lnTo>
                    <a:pt x="1292" y="11"/>
                  </a:lnTo>
                  <a:lnTo>
                    <a:pt x="1298" y="11"/>
                  </a:lnTo>
                  <a:lnTo>
                    <a:pt x="1298"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20" name="Freeform 565">
              <a:extLst>
                <a:ext uri="{FF2B5EF4-FFF2-40B4-BE49-F238E27FC236}">
                  <a16:creationId xmlns:a16="http://schemas.microsoft.com/office/drawing/2014/main" id="{348A6BE5-7D03-9995-0ADB-3C5E7695E7DF}"/>
                </a:ext>
              </a:extLst>
            </p:cNvPr>
            <p:cNvSpPr>
              <a:spLocks/>
            </p:cNvSpPr>
            <p:nvPr/>
          </p:nvSpPr>
          <p:spPr bwMode="auto">
            <a:xfrm>
              <a:off x="1772" y="2646"/>
              <a:ext cx="13" cy="1233"/>
            </a:xfrm>
            <a:custGeom>
              <a:avLst/>
              <a:gdLst>
                <a:gd name="T0" fmla="*/ 7 w 13"/>
                <a:gd name="T1" fmla="*/ 0 h 1233"/>
                <a:gd name="T2" fmla="*/ 2 w 13"/>
                <a:gd name="T3" fmla="*/ 3 h 1233"/>
                <a:gd name="T4" fmla="*/ 0 w 13"/>
                <a:gd name="T5" fmla="*/ 1233 h 1233"/>
                <a:gd name="T6" fmla="*/ 11 w 13"/>
                <a:gd name="T7" fmla="*/ 1233 h 1233"/>
                <a:gd name="T8" fmla="*/ 13 w 13"/>
                <a:gd name="T9" fmla="*/ 3 h 1233"/>
                <a:gd name="T10" fmla="*/ 7 w 13"/>
                <a:gd name="T11" fmla="*/ 0 h 1233"/>
                <a:gd name="T12" fmla="*/ 7 w 13"/>
                <a:gd name="T13" fmla="*/ 0 h 1233"/>
                <a:gd name="T14" fmla="*/ 2 w 13"/>
                <a:gd name="T15" fmla="*/ 0 h 1233"/>
                <a:gd name="T16" fmla="*/ 2 w 13"/>
                <a:gd name="T17" fmla="*/ 3 h 1233"/>
                <a:gd name="T18" fmla="*/ 7 w 13"/>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33"/>
                <a:gd name="T32" fmla="*/ 13 w 13"/>
                <a:gd name="T33" fmla="*/ 1233 h 1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33">
                  <a:moveTo>
                    <a:pt x="7" y="0"/>
                  </a:moveTo>
                  <a:lnTo>
                    <a:pt x="2" y="3"/>
                  </a:lnTo>
                  <a:lnTo>
                    <a:pt x="0" y="1233"/>
                  </a:lnTo>
                  <a:lnTo>
                    <a:pt x="11" y="1233"/>
                  </a:lnTo>
                  <a:lnTo>
                    <a:pt x="13" y="3"/>
                  </a:lnTo>
                  <a:lnTo>
                    <a:pt x="7" y="0"/>
                  </a:lnTo>
                  <a:lnTo>
                    <a:pt x="2" y="0"/>
                  </a:lnTo>
                  <a:lnTo>
                    <a:pt x="2" y="3"/>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21" name="Freeform 566">
              <a:extLst>
                <a:ext uri="{FF2B5EF4-FFF2-40B4-BE49-F238E27FC236}">
                  <a16:creationId xmlns:a16="http://schemas.microsoft.com/office/drawing/2014/main" id="{92B1248B-4EC9-AA93-186D-296682DAE004}"/>
                </a:ext>
              </a:extLst>
            </p:cNvPr>
            <p:cNvSpPr>
              <a:spLocks/>
            </p:cNvSpPr>
            <p:nvPr/>
          </p:nvSpPr>
          <p:spPr bwMode="auto">
            <a:xfrm>
              <a:off x="1779" y="2646"/>
              <a:ext cx="48" cy="9"/>
            </a:xfrm>
            <a:custGeom>
              <a:avLst/>
              <a:gdLst>
                <a:gd name="T0" fmla="*/ 48 w 48"/>
                <a:gd name="T1" fmla="*/ 3 h 9"/>
                <a:gd name="T2" fmla="*/ 43 w 48"/>
                <a:gd name="T3" fmla="*/ 0 h 9"/>
                <a:gd name="T4" fmla="*/ 0 w 48"/>
                <a:gd name="T5" fmla="*/ 0 h 9"/>
                <a:gd name="T6" fmla="*/ 0 w 48"/>
                <a:gd name="T7" fmla="*/ 9 h 9"/>
                <a:gd name="T8" fmla="*/ 43 w 48"/>
                <a:gd name="T9" fmla="*/ 9 h 9"/>
                <a:gd name="T10" fmla="*/ 48 w 48"/>
                <a:gd name="T11" fmla="*/ 3 h 9"/>
                <a:gd name="T12" fmla="*/ 48 w 48"/>
                <a:gd name="T13" fmla="*/ 3 h 9"/>
                <a:gd name="T14" fmla="*/ 48 w 48"/>
                <a:gd name="T15" fmla="*/ 0 h 9"/>
                <a:gd name="T16" fmla="*/ 43 w 48"/>
                <a:gd name="T17" fmla="*/ 0 h 9"/>
                <a:gd name="T18" fmla="*/ 48 w 48"/>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9"/>
                <a:gd name="T32" fmla="*/ 48 w 4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9">
                  <a:moveTo>
                    <a:pt x="48" y="3"/>
                  </a:moveTo>
                  <a:lnTo>
                    <a:pt x="43" y="0"/>
                  </a:lnTo>
                  <a:lnTo>
                    <a:pt x="0" y="0"/>
                  </a:lnTo>
                  <a:lnTo>
                    <a:pt x="0" y="9"/>
                  </a:lnTo>
                  <a:lnTo>
                    <a:pt x="43" y="9"/>
                  </a:lnTo>
                  <a:lnTo>
                    <a:pt x="48" y="3"/>
                  </a:lnTo>
                  <a:lnTo>
                    <a:pt x="48" y="0"/>
                  </a:lnTo>
                  <a:lnTo>
                    <a:pt x="43" y="0"/>
                  </a:lnTo>
                  <a:lnTo>
                    <a:pt x="48"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22" name="Freeform 567">
              <a:extLst>
                <a:ext uri="{FF2B5EF4-FFF2-40B4-BE49-F238E27FC236}">
                  <a16:creationId xmlns:a16="http://schemas.microsoft.com/office/drawing/2014/main" id="{B4D54F17-04BD-1570-ADF9-F383AF139540}"/>
                </a:ext>
              </a:extLst>
            </p:cNvPr>
            <p:cNvSpPr>
              <a:spLocks/>
            </p:cNvSpPr>
            <p:nvPr/>
          </p:nvSpPr>
          <p:spPr bwMode="auto">
            <a:xfrm>
              <a:off x="1814" y="2649"/>
              <a:ext cx="13" cy="1278"/>
            </a:xfrm>
            <a:custGeom>
              <a:avLst/>
              <a:gdLst>
                <a:gd name="T0" fmla="*/ 4 w 13"/>
                <a:gd name="T1" fmla="*/ 1278 h 1278"/>
                <a:gd name="T2" fmla="*/ 10 w 13"/>
                <a:gd name="T3" fmla="*/ 1275 h 1278"/>
                <a:gd name="T4" fmla="*/ 13 w 13"/>
                <a:gd name="T5" fmla="*/ 0 h 1278"/>
                <a:gd name="T6" fmla="*/ 2 w 13"/>
                <a:gd name="T7" fmla="*/ 0 h 1278"/>
                <a:gd name="T8" fmla="*/ 0 w 13"/>
                <a:gd name="T9" fmla="*/ 1275 h 1278"/>
                <a:gd name="T10" fmla="*/ 4 w 13"/>
                <a:gd name="T11" fmla="*/ 1278 h 1278"/>
                <a:gd name="T12" fmla="*/ 4 w 13"/>
                <a:gd name="T13" fmla="*/ 1278 h 1278"/>
                <a:gd name="T14" fmla="*/ 10 w 13"/>
                <a:gd name="T15" fmla="*/ 1278 h 1278"/>
                <a:gd name="T16" fmla="*/ 10 w 13"/>
                <a:gd name="T17" fmla="*/ 1275 h 1278"/>
                <a:gd name="T18" fmla="*/ 4 w 13"/>
                <a:gd name="T19" fmla="*/ 1278 h 1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78"/>
                <a:gd name="T32" fmla="*/ 13 w 13"/>
                <a:gd name="T33" fmla="*/ 1278 h 1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78">
                  <a:moveTo>
                    <a:pt x="4" y="1278"/>
                  </a:moveTo>
                  <a:lnTo>
                    <a:pt x="10" y="1275"/>
                  </a:lnTo>
                  <a:lnTo>
                    <a:pt x="13" y="0"/>
                  </a:lnTo>
                  <a:lnTo>
                    <a:pt x="2" y="0"/>
                  </a:lnTo>
                  <a:lnTo>
                    <a:pt x="0" y="1275"/>
                  </a:lnTo>
                  <a:lnTo>
                    <a:pt x="4" y="1278"/>
                  </a:lnTo>
                  <a:lnTo>
                    <a:pt x="10" y="1278"/>
                  </a:lnTo>
                  <a:lnTo>
                    <a:pt x="10" y="1275"/>
                  </a:lnTo>
                  <a:lnTo>
                    <a:pt x="4" y="127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23" name="Freeform 568">
              <a:extLst>
                <a:ext uri="{FF2B5EF4-FFF2-40B4-BE49-F238E27FC236}">
                  <a16:creationId xmlns:a16="http://schemas.microsoft.com/office/drawing/2014/main" id="{BD999883-3215-DA1B-3877-E628DDD54B18}"/>
                </a:ext>
              </a:extLst>
            </p:cNvPr>
            <p:cNvSpPr>
              <a:spLocks/>
            </p:cNvSpPr>
            <p:nvPr/>
          </p:nvSpPr>
          <p:spPr bwMode="auto">
            <a:xfrm>
              <a:off x="439" y="3918"/>
              <a:ext cx="1379" cy="9"/>
            </a:xfrm>
            <a:custGeom>
              <a:avLst/>
              <a:gdLst>
                <a:gd name="T0" fmla="*/ 2 w 1379"/>
                <a:gd name="T1" fmla="*/ 6 h 9"/>
                <a:gd name="T2" fmla="*/ 5 w 1379"/>
                <a:gd name="T3" fmla="*/ 9 h 9"/>
                <a:gd name="T4" fmla="*/ 1379 w 1379"/>
                <a:gd name="T5" fmla="*/ 9 h 9"/>
                <a:gd name="T6" fmla="*/ 1379 w 1379"/>
                <a:gd name="T7" fmla="*/ 0 h 9"/>
                <a:gd name="T8" fmla="*/ 5 w 1379"/>
                <a:gd name="T9" fmla="*/ 0 h 9"/>
                <a:gd name="T10" fmla="*/ 2 w 1379"/>
                <a:gd name="T11" fmla="*/ 6 h 9"/>
                <a:gd name="T12" fmla="*/ 2 w 1379"/>
                <a:gd name="T13" fmla="*/ 6 h 9"/>
                <a:gd name="T14" fmla="*/ 0 w 1379"/>
                <a:gd name="T15" fmla="*/ 9 h 9"/>
                <a:gd name="T16" fmla="*/ 5 w 1379"/>
                <a:gd name="T17" fmla="*/ 9 h 9"/>
                <a:gd name="T18" fmla="*/ 2 w 1379"/>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9"/>
                <a:gd name="T31" fmla="*/ 0 h 9"/>
                <a:gd name="T32" fmla="*/ 1379 w 137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9" h="9">
                  <a:moveTo>
                    <a:pt x="2" y="6"/>
                  </a:moveTo>
                  <a:lnTo>
                    <a:pt x="5" y="9"/>
                  </a:lnTo>
                  <a:lnTo>
                    <a:pt x="1379" y="9"/>
                  </a:lnTo>
                  <a:lnTo>
                    <a:pt x="1379" y="0"/>
                  </a:lnTo>
                  <a:lnTo>
                    <a:pt x="5" y="0"/>
                  </a:lnTo>
                  <a:lnTo>
                    <a:pt x="2" y="6"/>
                  </a:lnTo>
                  <a:lnTo>
                    <a:pt x="0" y="9"/>
                  </a:lnTo>
                  <a:lnTo>
                    <a:pt x="5" y="9"/>
                  </a:lnTo>
                  <a:lnTo>
                    <a:pt x="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724" name="Freeform 569">
              <a:extLst>
                <a:ext uri="{FF2B5EF4-FFF2-40B4-BE49-F238E27FC236}">
                  <a16:creationId xmlns:a16="http://schemas.microsoft.com/office/drawing/2014/main" id="{7C5DD9FD-DB8A-1A05-CA5C-C4DE01053F00}"/>
                </a:ext>
              </a:extLst>
            </p:cNvPr>
            <p:cNvSpPr>
              <a:spLocks/>
            </p:cNvSpPr>
            <p:nvPr/>
          </p:nvSpPr>
          <p:spPr bwMode="auto">
            <a:xfrm>
              <a:off x="441" y="2648"/>
              <a:ext cx="15" cy="1276"/>
            </a:xfrm>
            <a:custGeom>
              <a:avLst/>
              <a:gdLst>
                <a:gd name="T0" fmla="*/ 11 w 15"/>
                <a:gd name="T1" fmla="*/ 0 h 1276"/>
                <a:gd name="T2" fmla="*/ 5 w 15"/>
                <a:gd name="T3" fmla="*/ 5 h 1276"/>
                <a:gd name="T4" fmla="*/ 0 w 15"/>
                <a:gd name="T5" fmla="*/ 1276 h 1276"/>
                <a:gd name="T6" fmla="*/ 9 w 15"/>
                <a:gd name="T7" fmla="*/ 1276 h 1276"/>
                <a:gd name="T8" fmla="*/ 15 w 15"/>
                <a:gd name="T9" fmla="*/ 5 h 1276"/>
                <a:gd name="T10" fmla="*/ 11 w 15"/>
                <a:gd name="T11" fmla="*/ 0 h 1276"/>
                <a:gd name="T12" fmla="*/ 11 w 15"/>
                <a:gd name="T13" fmla="*/ 0 h 1276"/>
                <a:gd name="T14" fmla="*/ 5 w 15"/>
                <a:gd name="T15" fmla="*/ 0 h 1276"/>
                <a:gd name="T16" fmla="*/ 5 w 15"/>
                <a:gd name="T17" fmla="*/ 5 h 1276"/>
                <a:gd name="T18" fmla="*/ 11 w 15"/>
                <a:gd name="T19" fmla="*/ 0 h 1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76"/>
                <a:gd name="T32" fmla="*/ 15 w 15"/>
                <a:gd name="T33" fmla="*/ 1276 h 1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76">
                  <a:moveTo>
                    <a:pt x="11" y="0"/>
                  </a:moveTo>
                  <a:lnTo>
                    <a:pt x="5" y="5"/>
                  </a:lnTo>
                  <a:lnTo>
                    <a:pt x="0" y="1276"/>
                  </a:lnTo>
                  <a:lnTo>
                    <a:pt x="9" y="1276"/>
                  </a:lnTo>
                  <a:lnTo>
                    <a:pt x="15" y="5"/>
                  </a:lnTo>
                  <a:lnTo>
                    <a:pt x="11" y="0"/>
                  </a:lnTo>
                  <a:lnTo>
                    <a:pt x="5" y="0"/>
                  </a:lnTo>
                  <a:lnTo>
                    <a:pt x="5"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28922" name="Text Box 570">
            <a:extLst>
              <a:ext uri="{FF2B5EF4-FFF2-40B4-BE49-F238E27FC236}">
                <a16:creationId xmlns:a16="http://schemas.microsoft.com/office/drawing/2014/main" id="{CAD78A2C-9FA8-D190-5A12-03D65F916216}"/>
              </a:ext>
            </a:extLst>
          </p:cNvPr>
          <p:cNvSpPr txBox="1">
            <a:spLocks noChangeArrowheads="1"/>
          </p:cNvSpPr>
          <p:nvPr/>
        </p:nvSpPr>
        <p:spPr bwMode="auto">
          <a:xfrm>
            <a:off x="3560763" y="4562475"/>
            <a:ext cx="9366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gde je  </a:t>
            </a:r>
            <a:endParaRPr lang="en-US" altLang="en-US" sz="1600" b="1">
              <a:solidFill>
                <a:schemeClr val="tx1"/>
              </a:solidFill>
            </a:endParaRPr>
          </a:p>
        </p:txBody>
      </p:sp>
      <p:grpSp>
        <p:nvGrpSpPr>
          <p:cNvPr id="4" name="Group 573">
            <a:extLst>
              <a:ext uri="{FF2B5EF4-FFF2-40B4-BE49-F238E27FC236}">
                <a16:creationId xmlns:a16="http://schemas.microsoft.com/office/drawing/2014/main" id="{BFEFC638-BA18-55F0-8EE5-EB1A27A9F633}"/>
              </a:ext>
            </a:extLst>
          </p:cNvPr>
          <p:cNvGrpSpPr>
            <a:grpSpLocks noChangeAspect="1"/>
          </p:cNvGrpSpPr>
          <p:nvPr/>
        </p:nvGrpSpPr>
        <p:grpSpPr bwMode="auto">
          <a:xfrm>
            <a:off x="3887788" y="4076700"/>
            <a:ext cx="3952875" cy="420688"/>
            <a:chOff x="2517" y="3180"/>
            <a:chExt cx="2490" cy="265"/>
          </a:xfrm>
        </p:grpSpPr>
        <p:sp>
          <p:nvSpPr>
            <p:cNvPr id="23600" name="AutoShape 572">
              <a:extLst>
                <a:ext uri="{FF2B5EF4-FFF2-40B4-BE49-F238E27FC236}">
                  <a16:creationId xmlns:a16="http://schemas.microsoft.com/office/drawing/2014/main" id="{7A715E0A-B3A1-D284-2CE5-CCF16CBB140F}"/>
                </a:ext>
              </a:extLst>
            </p:cNvPr>
            <p:cNvSpPr>
              <a:spLocks noChangeAspect="1" noChangeArrowheads="1" noTextEdit="1"/>
            </p:cNvSpPr>
            <p:nvPr/>
          </p:nvSpPr>
          <p:spPr bwMode="auto">
            <a:xfrm>
              <a:off x="2517" y="3181"/>
              <a:ext cx="249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601" name="Line 574">
              <a:extLst>
                <a:ext uri="{FF2B5EF4-FFF2-40B4-BE49-F238E27FC236}">
                  <a16:creationId xmlns:a16="http://schemas.microsoft.com/office/drawing/2014/main" id="{C06B9B59-AAEC-9C6C-7546-B40CDF246AB1}"/>
                </a:ext>
              </a:extLst>
            </p:cNvPr>
            <p:cNvSpPr>
              <a:spLocks noChangeShapeType="1"/>
            </p:cNvSpPr>
            <p:nvPr/>
          </p:nvSpPr>
          <p:spPr bwMode="auto">
            <a:xfrm flipV="1">
              <a:off x="3239" y="3338"/>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02" name="Line 575">
              <a:extLst>
                <a:ext uri="{FF2B5EF4-FFF2-40B4-BE49-F238E27FC236}">
                  <a16:creationId xmlns:a16="http://schemas.microsoft.com/office/drawing/2014/main" id="{FA7BE8F2-97DE-410B-11D0-3AB5F474ED34}"/>
                </a:ext>
              </a:extLst>
            </p:cNvPr>
            <p:cNvSpPr>
              <a:spLocks noChangeShapeType="1"/>
            </p:cNvSpPr>
            <p:nvPr/>
          </p:nvSpPr>
          <p:spPr bwMode="auto">
            <a:xfrm>
              <a:off x="3266" y="3340"/>
              <a:ext cx="39"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03" name="Freeform 576">
              <a:extLst>
                <a:ext uri="{FF2B5EF4-FFF2-40B4-BE49-F238E27FC236}">
                  <a16:creationId xmlns:a16="http://schemas.microsoft.com/office/drawing/2014/main" id="{5355A826-8DA9-9A30-3008-02439CFE7BD4}"/>
                </a:ext>
              </a:extLst>
            </p:cNvPr>
            <p:cNvSpPr>
              <a:spLocks/>
            </p:cNvSpPr>
            <p:nvPr/>
          </p:nvSpPr>
          <p:spPr bwMode="auto">
            <a:xfrm>
              <a:off x="3307" y="3205"/>
              <a:ext cx="347" cy="214"/>
            </a:xfrm>
            <a:custGeom>
              <a:avLst/>
              <a:gdLst>
                <a:gd name="T0" fmla="*/ 0 w 362"/>
                <a:gd name="T1" fmla="*/ 154 h 223"/>
                <a:gd name="T2" fmla="*/ 32 w 362"/>
                <a:gd name="T3" fmla="*/ 0 h 223"/>
                <a:gd name="T4" fmla="*/ 247 w 362"/>
                <a:gd name="T5" fmla="*/ 0 h 223"/>
                <a:gd name="T6" fmla="*/ 0 60000 65536"/>
                <a:gd name="T7" fmla="*/ 0 60000 65536"/>
                <a:gd name="T8" fmla="*/ 0 60000 65536"/>
                <a:gd name="T9" fmla="*/ 0 w 362"/>
                <a:gd name="T10" fmla="*/ 0 h 223"/>
                <a:gd name="T11" fmla="*/ 362 w 362"/>
                <a:gd name="T12" fmla="*/ 223 h 223"/>
              </a:gdLst>
              <a:ahLst/>
              <a:cxnLst>
                <a:cxn ang="T6">
                  <a:pos x="T0" y="T1"/>
                </a:cxn>
                <a:cxn ang="T7">
                  <a:pos x="T2" y="T3"/>
                </a:cxn>
                <a:cxn ang="T8">
                  <a:pos x="T4" y="T5"/>
                </a:cxn>
              </a:cxnLst>
              <a:rect l="T9" t="T10" r="T11" b="T12"/>
              <a:pathLst>
                <a:path w="362" h="223">
                  <a:moveTo>
                    <a:pt x="0" y="223"/>
                  </a:moveTo>
                  <a:lnTo>
                    <a:pt x="47" y="0"/>
                  </a:lnTo>
                  <a:lnTo>
                    <a:pt x="36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04" name="Line 577">
              <a:extLst>
                <a:ext uri="{FF2B5EF4-FFF2-40B4-BE49-F238E27FC236}">
                  <a16:creationId xmlns:a16="http://schemas.microsoft.com/office/drawing/2014/main" id="{519404D8-9DBD-73F1-B9BC-BC1EA90AE152}"/>
                </a:ext>
              </a:extLst>
            </p:cNvPr>
            <p:cNvSpPr>
              <a:spLocks noChangeShapeType="1"/>
            </p:cNvSpPr>
            <p:nvPr/>
          </p:nvSpPr>
          <p:spPr bwMode="auto">
            <a:xfrm flipV="1">
              <a:off x="4407" y="3338"/>
              <a:ext cx="26"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05" name="Line 578">
              <a:extLst>
                <a:ext uri="{FF2B5EF4-FFF2-40B4-BE49-F238E27FC236}">
                  <a16:creationId xmlns:a16="http://schemas.microsoft.com/office/drawing/2014/main" id="{79C50FA3-2FE0-4171-3A4B-C10FEB1DF647}"/>
                </a:ext>
              </a:extLst>
            </p:cNvPr>
            <p:cNvSpPr>
              <a:spLocks noChangeShapeType="1"/>
            </p:cNvSpPr>
            <p:nvPr/>
          </p:nvSpPr>
          <p:spPr bwMode="auto">
            <a:xfrm>
              <a:off x="4433" y="3340"/>
              <a:ext cx="39"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606" name="Freeform 579">
              <a:extLst>
                <a:ext uri="{FF2B5EF4-FFF2-40B4-BE49-F238E27FC236}">
                  <a16:creationId xmlns:a16="http://schemas.microsoft.com/office/drawing/2014/main" id="{4BD9B012-CA18-E6C1-0807-33FE5AA9DC98}"/>
                </a:ext>
              </a:extLst>
            </p:cNvPr>
            <p:cNvSpPr>
              <a:spLocks/>
            </p:cNvSpPr>
            <p:nvPr/>
          </p:nvSpPr>
          <p:spPr bwMode="auto">
            <a:xfrm>
              <a:off x="4474" y="3205"/>
              <a:ext cx="347" cy="214"/>
            </a:xfrm>
            <a:custGeom>
              <a:avLst/>
              <a:gdLst>
                <a:gd name="T0" fmla="*/ 0 w 362"/>
                <a:gd name="T1" fmla="*/ 154 h 223"/>
                <a:gd name="T2" fmla="*/ 32 w 362"/>
                <a:gd name="T3" fmla="*/ 0 h 223"/>
                <a:gd name="T4" fmla="*/ 247 w 362"/>
                <a:gd name="T5" fmla="*/ 0 h 223"/>
                <a:gd name="T6" fmla="*/ 0 60000 65536"/>
                <a:gd name="T7" fmla="*/ 0 60000 65536"/>
                <a:gd name="T8" fmla="*/ 0 60000 65536"/>
                <a:gd name="T9" fmla="*/ 0 w 362"/>
                <a:gd name="T10" fmla="*/ 0 h 223"/>
                <a:gd name="T11" fmla="*/ 362 w 362"/>
                <a:gd name="T12" fmla="*/ 223 h 223"/>
              </a:gdLst>
              <a:ahLst/>
              <a:cxnLst>
                <a:cxn ang="T6">
                  <a:pos x="T0" y="T1"/>
                </a:cxn>
                <a:cxn ang="T7">
                  <a:pos x="T2" y="T3"/>
                </a:cxn>
                <a:cxn ang="T8">
                  <a:pos x="T4" y="T5"/>
                </a:cxn>
              </a:cxnLst>
              <a:rect l="T9" t="T10" r="T11" b="T12"/>
              <a:pathLst>
                <a:path w="362" h="223">
                  <a:moveTo>
                    <a:pt x="0" y="223"/>
                  </a:moveTo>
                  <a:lnTo>
                    <a:pt x="47" y="0"/>
                  </a:lnTo>
                  <a:lnTo>
                    <a:pt x="36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607" name="Rectangle 580">
              <a:extLst>
                <a:ext uri="{FF2B5EF4-FFF2-40B4-BE49-F238E27FC236}">
                  <a16:creationId xmlns:a16="http://schemas.microsoft.com/office/drawing/2014/main" id="{E65EB91F-C687-D7C3-C8E0-B1098BFCFA11}"/>
                </a:ext>
              </a:extLst>
            </p:cNvPr>
            <p:cNvSpPr>
              <a:spLocks noChangeArrowheads="1"/>
            </p:cNvSpPr>
            <p:nvPr/>
          </p:nvSpPr>
          <p:spPr bwMode="auto">
            <a:xfrm>
              <a:off x="4815" y="3199"/>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dz</a:t>
              </a:r>
              <a:endParaRPr lang="en-US" altLang="en-US"/>
            </a:p>
          </p:txBody>
        </p:sp>
        <p:sp>
          <p:nvSpPr>
            <p:cNvPr id="23608" name="Rectangle 581">
              <a:extLst>
                <a:ext uri="{FF2B5EF4-FFF2-40B4-BE49-F238E27FC236}">
                  <a16:creationId xmlns:a16="http://schemas.microsoft.com/office/drawing/2014/main" id="{80980C38-17A8-BBC2-428B-D22A95FAD21F}"/>
                </a:ext>
              </a:extLst>
            </p:cNvPr>
            <p:cNvSpPr>
              <a:spLocks noChangeArrowheads="1"/>
            </p:cNvSpPr>
            <p:nvPr/>
          </p:nvSpPr>
          <p:spPr bwMode="auto">
            <a:xfrm>
              <a:off x="4643" y="3199"/>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gz</a:t>
              </a:r>
              <a:endParaRPr lang="en-US" altLang="en-US"/>
            </a:p>
          </p:txBody>
        </p:sp>
        <p:sp>
          <p:nvSpPr>
            <p:cNvPr id="23609" name="Rectangle 582">
              <a:extLst>
                <a:ext uri="{FF2B5EF4-FFF2-40B4-BE49-F238E27FC236}">
                  <a16:creationId xmlns:a16="http://schemas.microsoft.com/office/drawing/2014/main" id="{75351919-8E92-2651-B000-9FB06424C194}"/>
                </a:ext>
              </a:extLst>
            </p:cNvPr>
            <p:cNvSpPr>
              <a:spLocks noChangeArrowheads="1"/>
            </p:cNvSpPr>
            <p:nvPr/>
          </p:nvSpPr>
          <p:spPr bwMode="auto">
            <a:xfrm>
              <a:off x="4342" y="3199"/>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3610" name="Rectangle 583">
              <a:extLst>
                <a:ext uri="{FF2B5EF4-FFF2-40B4-BE49-F238E27FC236}">
                  <a16:creationId xmlns:a16="http://schemas.microsoft.com/office/drawing/2014/main" id="{8293762C-32E7-B6B3-3BA3-736DBBD8F6E5}"/>
                </a:ext>
              </a:extLst>
            </p:cNvPr>
            <p:cNvSpPr>
              <a:spLocks noChangeArrowheads="1"/>
            </p:cNvSpPr>
            <p:nvPr/>
          </p:nvSpPr>
          <p:spPr bwMode="auto">
            <a:xfrm>
              <a:off x="4224" y="3199"/>
              <a:ext cx="7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z</a:t>
              </a:r>
              <a:endParaRPr lang="en-US" altLang="en-US"/>
            </a:p>
          </p:txBody>
        </p:sp>
        <p:sp>
          <p:nvSpPr>
            <p:cNvPr id="23611" name="Rectangle 584">
              <a:extLst>
                <a:ext uri="{FF2B5EF4-FFF2-40B4-BE49-F238E27FC236}">
                  <a16:creationId xmlns:a16="http://schemas.microsoft.com/office/drawing/2014/main" id="{F2DDAEB9-8A11-4179-6D65-E38DDD513934}"/>
                </a:ext>
              </a:extLst>
            </p:cNvPr>
            <p:cNvSpPr>
              <a:spLocks noChangeArrowheads="1"/>
            </p:cNvSpPr>
            <p:nvPr/>
          </p:nvSpPr>
          <p:spPr bwMode="auto">
            <a:xfrm>
              <a:off x="4122" y="3199"/>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3612" name="Rectangle 585">
              <a:extLst>
                <a:ext uri="{FF2B5EF4-FFF2-40B4-BE49-F238E27FC236}">
                  <a16:creationId xmlns:a16="http://schemas.microsoft.com/office/drawing/2014/main" id="{BF9AC5C1-5E2D-E0A0-99B5-B58A5AA0BB3B}"/>
                </a:ext>
              </a:extLst>
            </p:cNvPr>
            <p:cNvSpPr>
              <a:spLocks noChangeArrowheads="1"/>
            </p:cNvSpPr>
            <p:nvPr/>
          </p:nvSpPr>
          <p:spPr bwMode="auto">
            <a:xfrm>
              <a:off x="4019" y="3199"/>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x</a:t>
              </a:r>
              <a:endParaRPr lang="en-US" altLang="en-US"/>
            </a:p>
          </p:txBody>
        </p:sp>
        <p:sp>
          <p:nvSpPr>
            <p:cNvPr id="23613" name="Rectangle 586">
              <a:extLst>
                <a:ext uri="{FF2B5EF4-FFF2-40B4-BE49-F238E27FC236}">
                  <a16:creationId xmlns:a16="http://schemas.microsoft.com/office/drawing/2014/main" id="{D2343552-D00A-924E-7CA6-DBBF7B6AA780}"/>
                </a:ext>
              </a:extLst>
            </p:cNvPr>
            <p:cNvSpPr>
              <a:spLocks noChangeArrowheads="1"/>
            </p:cNvSpPr>
            <p:nvPr/>
          </p:nvSpPr>
          <p:spPr bwMode="auto">
            <a:xfrm>
              <a:off x="3476" y="3199"/>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gz</a:t>
              </a:r>
              <a:endParaRPr lang="en-US" altLang="en-US"/>
            </a:p>
          </p:txBody>
        </p:sp>
        <p:sp>
          <p:nvSpPr>
            <p:cNvPr id="23614" name="Rectangle 587">
              <a:extLst>
                <a:ext uri="{FF2B5EF4-FFF2-40B4-BE49-F238E27FC236}">
                  <a16:creationId xmlns:a16="http://schemas.microsoft.com/office/drawing/2014/main" id="{A2ADB7E5-157D-ED2C-CF26-18EC080B2121}"/>
                </a:ext>
              </a:extLst>
            </p:cNvPr>
            <p:cNvSpPr>
              <a:spLocks noChangeArrowheads="1"/>
            </p:cNvSpPr>
            <p:nvPr/>
          </p:nvSpPr>
          <p:spPr bwMode="auto">
            <a:xfrm>
              <a:off x="3126" y="3199"/>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23615" name="Rectangle 588">
              <a:extLst>
                <a:ext uri="{FF2B5EF4-FFF2-40B4-BE49-F238E27FC236}">
                  <a16:creationId xmlns:a16="http://schemas.microsoft.com/office/drawing/2014/main" id="{A8475A00-835E-8E58-EA35-A35E1FB3C05C}"/>
                </a:ext>
              </a:extLst>
            </p:cNvPr>
            <p:cNvSpPr>
              <a:spLocks noChangeArrowheads="1"/>
            </p:cNvSpPr>
            <p:nvPr/>
          </p:nvSpPr>
          <p:spPr bwMode="auto">
            <a:xfrm>
              <a:off x="2527" y="3199"/>
              <a:ext cx="23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dQ</a:t>
              </a:r>
              <a:endParaRPr lang="en-US" altLang="en-US"/>
            </a:p>
          </p:txBody>
        </p:sp>
        <p:sp>
          <p:nvSpPr>
            <p:cNvPr id="23616" name="Rectangle 589">
              <a:extLst>
                <a:ext uri="{FF2B5EF4-FFF2-40B4-BE49-F238E27FC236}">
                  <a16:creationId xmlns:a16="http://schemas.microsoft.com/office/drawing/2014/main" id="{29664080-B993-1107-260B-3746BC68C2CE}"/>
                </a:ext>
              </a:extLst>
            </p:cNvPr>
            <p:cNvSpPr>
              <a:spLocks noChangeArrowheads="1"/>
            </p:cNvSpPr>
            <p:nvPr/>
          </p:nvSpPr>
          <p:spPr bwMode="auto">
            <a:xfrm>
              <a:off x="4531" y="3200"/>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3617" name="Rectangle 590">
              <a:extLst>
                <a:ext uri="{FF2B5EF4-FFF2-40B4-BE49-F238E27FC236}">
                  <a16:creationId xmlns:a16="http://schemas.microsoft.com/office/drawing/2014/main" id="{9AEEF0D8-7066-C7BF-0641-D2395D16B03C}"/>
                </a:ext>
              </a:extLst>
            </p:cNvPr>
            <p:cNvSpPr>
              <a:spLocks noChangeArrowheads="1"/>
            </p:cNvSpPr>
            <p:nvPr/>
          </p:nvSpPr>
          <p:spPr bwMode="auto">
            <a:xfrm>
              <a:off x="3365" y="3200"/>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3618" name="Rectangle 591">
              <a:extLst>
                <a:ext uri="{FF2B5EF4-FFF2-40B4-BE49-F238E27FC236}">
                  <a16:creationId xmlns:a16="http://schemas.microsoft.com/office/drawing/2014/main" id="{6325B263-F069-984D-EA75-9BD4362C37E4}"/>
                </a:ext>
              </a:extLst>
            </p:cNvPr>
            <p:cNvSpPr>
              <a:spLocks noChangeArrowheads="1"/>
            </p:cNvSpPr>
            <p:nvPr/>
          </p:nvSpPr>
          <p:spPr bwMode="auto">
            <a:xfrm>
              <a:off x="3912" y="3180"/>
              <a:ext cx="1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m</a:t>
              </a:r>
              <a:endParaRPr lang="en-US" altLang="en-US"/>
            </a:p>
          </p:txBody>
        </p:sp>
        <p:sp>
          <p:nvSpPr>
            <p:cNvPr id="23619" name="Rectangle 592">
              <a:extLst>
                <a:ext uri="{FF2B5EF4-FFF2-40B4-BE49-F238E27FC236}">
                  <a16:creationId xmlns:a16="http://schemas.microsoft.com/office/drawing/2014/main" id="{92C78A7C-E05C-D0E3-7B8D-5DB56A5F11E2}"/>
                </a:ext>
              </a:extLst>
            </p:cNvPr>
            <p:cNvSpPr>
              <a:spLocks noChangeArrowheads="1"/>
            </p:cNvSpPr>
            <p:nvPr/>
          </p:nvSpPr>
          <p:spPr bwMode="auto">
            <a:xfrm>
              <a:off x="3018" y="3180"/>
              <a:ext cx="1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m</a:t>
              </a:r>
              <a:endParaRPr lang="en-US" altLang="en-US"/>
            </a:p>
          </p:txBody>
        </p:sp>
        <p:sp>
          <p:nvSpPr>
            <p:cNvPr id="23620" name="Rectangle 593">
              <a:extLst>
                <a:ext uri="{FF2B5EF4-FFF2-40B4-BE49-F238E27FC236}">
                  <a16:creationId xmlns:a16="http://schemas.microsoft.com/office/drawing/2014/main" id="{0201E084-D998-F8CB-9127-C913D568C767}"/>
                </a:ext>
              </a:extLst>
            </p:cNvPr>
            <p:cNvSpPr>
              <a:spLocks noChangeArrowheads="1"/>
            </p:cNvSpPr>
            <p:nvPr/>
          </p:nvSpPr>
          <p:spPr bwMode="auto">
            <a:xfrm>
              <a:off x="3729" y="3180"/>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3621" name="Rectangle 594">
              <a:extLst>
                <a:ext uri="{FF2B5EF4-FFF2-40B4-BE49-F238E27FC236}">
                  <a16:creationId xmlns:a16="http://schemas.microsoft.com/office/drawing/2014/main" id="{A7D1535E-B9F4-D703-8545-28465E9A7F9E}"/>
                </a:ext>
              </a:extLst>
            </p:cNvPr>
            <p:cNvSpPr>
              <a:spLocks noChangeArrowheads="1"/>
            </p:cNvSpPr>
            <p:nvPr/>
          </p:nvSpPr>
          <p:spPr bwMode="auto">
            <a:xfrm>
              <a:off x="2835" y="3180"/>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grpSp>
        <p:nvGrpSpPr>
          <p:cNvPr id="5" name="Group 598">
            <a:extLst>
              <a:ext uri="{FF2B5EF4-FFF2-40B4-BE49-F238E27FC236}">
                <a16:creationId xmlns:a16="http://schemas.microsoft.com/office/drawing/2014/main" id="{56D132B0-F601-36B2-B106-4F813AA85339}"/>
              </a:ext>
            </a:extLst>
          </p:cNvPr>
          <p:cNvGrpSpPr>
            <a:grpSpLocks noChangeAspect="1"/>
          </p:cNvGrpSpPr>
          <p:nvPr/>
        </p:nvGrpSpPr>
        <p:grpSpPr bwMode="auto">
          <a:xfrm>
            <a:off x="4352925" y="4508500"/>
            <a:ext cx="1096963" cy="396875"/>
            <a:chOff x="2721" y="2799"/>
            <a:chExt cx="691" cy="250"/>
          </a:xfrm>
        </p:grpSpPr>
        <p:sp>
          <p:nvSpPr>
            <p:cNvPr id="23596" name="AutoShape 597">
              <a:extLst>
                <a:ext uri="{FF2B5EF4-FFF2-40B4-BE49-F238E27FC236}">
                  <a16:creationId xmlns:a16="http://schemas.microsoft.com/office/drawing/2014/main" id="{49DB6D0B-B501-0353-4B02-826A3087B7C8}"/>
                </a:ext>
              </a:extLst>
            </p:cNvPr>
            <p:cNvSpPr>
              <a:spLocks noChangeAspect="1" noChangeArrowheads="1" noTextEdit="1"/>
            </p:cNvSpPr>
            <p:nvPr/>
          </p:nvSpPr>
          <p:spPr bwMode="auto">
            <a:xfrm>
              <a:off x="2721" y="2840"/>
              <a:ext cx="66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597" name="Rectangle 599">
              <a:extLst>
                <a:ext uri="{FF2B5EF4-FFF2-40B4-BE49-F238E27FC236}">
                  <a16:creationId xmlns:a16="http://schemas.microsoft.com/office/drawing/2014/main" id="{AE3D673A-E541-9821-B43B-01511923D338}"/>
                </a:ext>
              </a:extLst>
            </p:cNvPr>
            <p:cNvSpPr>
              <a:spLocks noChangeArrowheads="1"/>
            </p:cNvSpPr>
            <p:nvPr/>
          </p:nvSpPr>
          <p:spPr bwMode="auto">
            <a:xfrm>
              <a:off x="3097" y="2819"/>
              <a:ext cx="31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CS" altLang="en-US" sz="2400" b="1" i="1">
                  <a:solidFill>
                    <a:srgbClr val="000000"/>
                  </a:solidFill>
                  <a:latin typeface="Times New Roman" panose="02020603050405020304" pitchFamily="18" charset="0"/>
                </a:rPr>
                <a:t>x</a:t>
              </a:r>
              <a:r>
                <a:rPr lang="en-US" altLang="en-US" sz="2400" b="1" i="1">
                  <a:solidFill>
                    <a:srgbClr val="000000"/>
                  </a:solidFill>
                  <a:latin typeface="Times New Roman" panose="02020603050405020304" pitchFamily="18" charset="0"/>
                </a:rPr>
                <a:t>dz</a:t>
              </a:r>
              <a:r>
                <a:rPr lang="sr-Latn-CS" altLang="en-US" sz="2400" b="1" i="1">
                  <a:solidFill>
                    <a:srgbClr val="000000"/>
                  </a:solidFill>
                  <a:latin typeface="Times New Roman" panose="02020603050405020304" pitchFamily="18" charset="0"/>
                </a:rPr>
                <a:t>.</a:t>
              </a:r>
              <a:endParaRPr lang="en-US" altLang="en-US"/>
            </a:p>
          </p:txBody>
        </p:sp>
        <p:sp>
          <p:nvSpPr>
            <p:cNvPr id="23598" name="Rectangle 600">
              <a:extLst>
                <a:ext uri="{FF2B5EF4-FFF2-40B4-BE49-F238E27FC236}">
                  <a16:creationId xmlns:a16="http://schemas.microsoft.com/office/drawing/2014/main" id="{71A0C742-657B-BCB8-118A-CEFC27E7EA10}"/>
                </a:ext>
              </a:extLst>
            </p:cNvPr>
            <p:cNvSpPr>
              <a:spLocks noChangeArrowheads="1"/>
            </p:cNvSpPr>
            <p:nvPr/>
          </p:nvSpPr>
          <p:spPr bwMode="auto">
            <a:xfrm>
              <a:off x="2731" y="2819"/>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23599" name="Rectangle 601">
              <a:extLst>
                <a:ext uri="{FF2B5EF4-FFF2-40B4-BE49-F238E27FC236}">
                  <a16:creationId xmlns:a16="http://schemas.microsoft.com/office/drawing/2014/main" id="{682EBB1F-91A2-1A76-5A31-61D91FBB1203}"/>
                </a:ext>
              </a:extLst>
            </p:cNvPr>
            <p:cNvSpPr>
              <a:spLocks noChangeArrowheads="1"/>
            </p:cNvSpPr>
            <p:nvPr/>
          </p:nvSpPr>
          <p:spPr bwMode="auto">
            <a:xfrm>
              <a:off x="2902" y="2799"/>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sp>
        <p:nvSpPr>
          <p:cNvPr id="228955" name="Text Box 603">
            <a:extLst>
              <a:ext uri="{FF2B5EF4-FFF2-40B4-BE49-F238E27FC236}">
                <a16:creationId xmlns:a16="http://schemas.microsoft.com/office/drawing/2014/main" id="{9712DC32-66A3-2423-2EED-48C6A9C26630}"/>
              </a:ext>
            </a:extLst>
          </p:cNvPr>
          <p:cNvSpPr txBox="1">
            <a:spLocks noChangeArrowheads="1"/>
          </p:cNvSpPr>
          <p:nvPr/>
        </p:nvSpPr>
        <p:spPr bwMode="auto">
          <a:xfrm>
            <a:off x="3849688" y="4935538"/>
            <a:ext cx="5114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Ukupni protok kroz veliki otvor, ako se pretpostavi da koeficijent isticanja ne zavisi od z:</a:t>
            </a:r>
            <a:endParaRPr lang="en-US" altLang="en-US" sz="1600" b="1">
              <a:solidFill>
                <a:schemeClr val="tx1"/>
              </a:solidFill>
            </a:endParaRPr>
          </a:p>
        </p:txBody>
      </p:sp>
      <p:pic>
        <p:nvPicPr>
          <p:cNvPr id="228956" name="Picture 604" descr="BD10263_">
            <a:extLst>
              <a:ext uri="{FF2B5EF4-FFF2-40B4-BE49-F238E27FC236}">
                <a16:creationId xmlns:a16="http://schemas.microsoft.com/office/drawing/2014/main" id="{677DCF88-6DAD-CDEA-AD9E-29BDD3D611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501808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607">
            <a:extLst>
              <a:ext uri="{FF2B5EF4-FFF2-40B4-BE49-F238E27FC236}">
                <a16:creationId xmlns:a16="http://schemas.microsoft.com/office/drawing/2014/main" id="{4CDB315C-A2F7-FED8-5806-1B19EC88B26F}"/>
              </a:ext>
            </a:extLst>
          </p:cNvPr>
          <p:cNvGrpSpPr>
            <a:grpSpLocks noChangeAspect="1"/>
          </p:cNvGrpSpPr>
          <p:nvPr/>
        </p:nvGrpSpPr>
        <p:grpSpPr bwMode="auto">
          <a:xfrm>
            <a:off x="4572000" y="5445125"/>
            <a:ext cx="2924175" cy="825500"/>
            <a:chOff x="2880" y="3430"/>
            <a:chExt cx="1842" cy="520"/>
          </a:xfrm>
        </p:grpSpPr>
        <p:sp>
          <p:nvSpPr>
            <p:cNvPr id="23573" name="AutoShape 606">
              <a:extLst>
                <a:ext uri="{FF2B5EF4-FFF2-40B4-BE49-F238E27FC236}">
                  <a16:creationId xmlns:a16="http://schemas.microsoft.com/office/drawing/2014/main" id="{29A3F340-B98C-0040-6A77-DE7799119F2D}"/>
                </a:ext>
              </a:extLst>
            </p:cNvPr>
            <p:cNvSpPr>
              <a:spLocks noChangeAspect="1" noChangeArrowheads="1" noTextEdit="1"/>
            </p:cNvSpPr>
            <p:nvPr/>
          </p:nvSpPr>
          <p:spPr bwMode="auto">
            <a:xfrm>
              <a:off x="2880" y="3430"/>
              <a:ext cx="1842"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3574" name="Line 608">
              <a:extLst>
                <a:ext uri="{FF2B5EF4-FFF2-40B4-BE49-F238E27FC236}">
                  <a16:creationId xmlns:a16="http://schemas.microsoft.com/office/drawing/2014/main" id="{3F71A4D5-C018-6C53-729D-69ED2FE228DA}"/>
                </a:ext>
              </a:extLst>
            </p:cNvPr>
            <p:cNvSpPr>
              <a:spLocks noChangeShapeType="1"/>
            </p:cNvSpPr>
            <p:nvPr/>
          </p:nvSpPr>
          <p:spPr bwMode="auto">
            <a:xfrm flipV="1">
              <a:off x="3417" y="3700"/>
              <a:ext cx="27"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5" name="Line 609">
              <a:extLst>
                <a:ext uri="{FF2B5EF4-FFF2-40B4-BE49-F238E27FC236}">
                  <a16:creationId xmlns:a16="http://schemas.microsoft.com/office/drawing/2014/main" id="{BD305896-FA05-8524-497F-AA013AB530ED}"/>
                </a:ext>
              </a:extLst>
            </p:cNvPr>
            <p:cNvSpPr>
              <a:spLocks noChangeShapeType="1"/>
            </p:cNvSpPr>
            <p:nvPr/>
          </p:nvSpPr>
          <p:spPr bwMode="auto">
            <a:xfrm>
              <a:off x="3444" y="3702"/>
              <a:ext cx="38"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6" name="Freeform 610">
              <a:extLst>
                <a:ext uri="{FF2B5EF4-FFF2-40B4-BE49-F238E27FC236}">
                  <a16:creationId xmlns:a16="http://schemas.microsoft.com/office/drawing/2014/main" id="{9CEC9473-EF96-9C30-3E1B-1197DC541798}"/>
                </a:ext>
              </a:extLst>
            </p:cNvPr>
            <p:cNvSpPr>
              <a:spLocks/>
            </p:cNvSpPr>
            <p:nvPr/>
          </p:nvSpPr>
          <p:spPr bwMode="auto">
            <a:xfrm>
              <a:off x="3484" y="3566"/>
              <a:ext cx="272" cy="214"/>
            </a:xfrm>
            <a:custGeom>
              <a:avLst/>
              <a:gdLst>
                <a:gd name="T0" fmla="*/ 0 w 284"/>
                <a:gd name="T1" fmla="*/ 154 h 223"/>
                <a:gd name="T2" fmla="*/ 32 w 284"/>
                <a:gd name="T3" fmla="*/ 0 h 223"/>
                <a:gd name="T4" fmla="*/ 193 w 284"/>
                <a:gd name="T5" fmla="*/ 0 h 223"/>
                <a:gd name="T6" fmla="*/ 0 60000 65536"/>
                <a:gd name="T7" fmla="*/ 0 60000 65536"/>
                <a:gd name="T8" fmla="*/ 0 60000 65536"/>
                <a:gd name="T9" fmla="*/ 0 w 284"/>
                <a:gd name="T10" fmla="*/ 0 h 223"/>
                <a:gd name="T11" fmla="*/ 284 w 284"/>
                <a:gd name="T12" fmla="*/ 223 h 223"/>
              </a:gdLst>
              <a:ahLst/>
              <a:cxnLst>
                <a:cxn ang="T6">
                  <a:pos x="T0" y="T1"/>
                </a:cxn>
                <a:cxn ang="T7">
                  <a:pos x="T2" y="T3"/>
                </a:cxn>
                <a:cxn ang="T8">
                  <a:pos x="T4" y="T5"/>
                </a:cxn>
              </a:cxnLst>
              <a:rect l="T9" t="T10" r="T11" b="T12"/>
              <a:pathLst>
                <a:path w="284" h="223">
                  <a:moveTo>
                    <a:pt x="0" y="223"/>
                  </a:moveTo>
                  <a:lnTo>
                    <a:pt x="47" y="0"/>
                  </a:lnTo>
                  <a:lnTo>
                    <a:pt x="2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77" name="Line 611">
              <a:extLst>
                <a:ext uri="{FF2B5EF4-FFF2-40B4-BE49-F238E27FC236}">
                  <a16:creationId xmlns:a16="http://schemas.microsoft.com/office/drawing/2014/main" id="{B8A171C5-3CCC-2DCD-EF13-150B80CB05C0}"/>
                </a:ext>
              </a:extLst>
            </p:cNvPr>
            <p:cNvSpPr>
              <a:spLocks noChangeShapeType="1"/>
            </p:cNvSpPr>
            <p:nvPr/>
          </p:nvSpPr>
          <p:spPr bwMode="auto">
            <a:xfrm flipV="1">
              <a:off x="4323" y="3683"/>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8" name="Line 612">
              <a:extLst>
                <a:ext uri="{FF2B5EF4-FFF2-40B4-BE49-F238E27FC236}">
                  <a16:creationId xmlns:a16="http://schemas.microsoft.com/office/drawing/2014/main" id="{2583D7F1-E01B-460F-EFDB-C1F29BCC7632}"/>
                </a:ext>
              </a:extLst>
            </p:cNvPr>
            <p:cNvSpPr>
              <a:spLocks noChangeShapeType="1"/>
            </p:cNvSpPr>
            <p:nvPr/>
          </p:nvSpPr>
          <p:spPr bwMode="auto">
            <a:xfrm>
              <a:off x="4350" y="3685"/>
              <a:ext cx="39" cy="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3579" name="Freeform 613">
              <a:extLst>
                <a:ext uri="{FF2B5EF4-FFF2-40B4-BE49-F238E27FC236}">
                  <a16:creationId xmlns:a16="http://schemas.microsoft.com/office/drawing/2014/main" id="{02CA1310-C496-1E8B-0DD4-3A995C27B4BE}"/>
                </a:ext>
              </a:extLst>
            </p:cNvPr>
            <p:cNvSpPr>
              <a:spLocks/>
            </p:cNvSpPr>
            <p:nvPr/>
          </p:nvSpPr>
          <p:spPr bwMode="auto">
            <a:xfrm>
              <a:off x="4391" y="3566"/>
              <a:ext cx="146" cy="187"/>
            </a:xfrm>
            <a:custGeom>
              <a:avLst/>
              <a:gdLst>
                <a:gd name="T0" fmla="*/ 0 w 152"/>
                <a:gd name="T1" fmla="*/ 134 h 195"/>
                <a:gd name="T2" fmla="*/ 33 w 152"/>
                <a:gd name="T3" fmla="*/ 0 h 195"/>
                <a:gd name="T4" fmla="*/ 106 w 152"/>
                <a:gd name="T5" fmla="*/ 0 h 195"/>
                <a:gd name="T6" fmla="*/ 0 60000 65536"/>
                <a:gd name="T7" fmla="*/ 0 60000 65536"/>
                <a:gd name="T8" fmla="*/ 0 60000 65536"/>
                <a:gd name="T9" fmla="*/ 0 w 152"/>
                <a:gd name="T10" fmla="*/ 0 h 195"/>
                <a:gd name="T11" fmla="*/ 152 w 152"/>
                <a:gd name="T12" fmla="*/ 195 h 195"/>
              </a:gdLst>
              <a:ahLst/>
              <a:cxnLst>
                <a:cxn ang="T6">
                  <a:pos x="T0" y="T1"/>
                </a:cxn>
                <a:cxn ang="T7">
                  <a:pos x="T2" y="T3"/>
                </a:cxn>
                <a:cxn ang="T8">
                  <a:pos x="T4" y="T5"/>
                </a:cxn>
              </a:cxnLst>
              <a:rect l="T9" t="T10" r="T11" b="T12"/>
              <a:pathLst>
                <a:path w="152" h="195">
                  <a:moveTo>
                    <a:pt x="0" y="195"/>
                  </a:moveTo>
                  <a:lnTo>
                    <a:pt x="47" y="0"/>
                  </a:lnTo>
                  <a:lnTo>
                    <a:pt x="15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580" name="Rectangle 614">
              <a:extLst>
                <a:ext uri="{FF2B5EF4-FFF2-40B4-BE49-F238E27FC236}">
                  <a16:creationId xmlns:a16="http://schemas.microsoft.com/office/drawing/2014/main" id="{2F559395-138D-E136-4563-23EE36A3935C}"/>
                </a:ext>
              </a:extLst>
            </p:cNvPr>
            <p:cNvSpPr>
              <a:spLocks noChangeArrowheads="1"/>
            </p:cNvSpPr>
            <p:nvPr/>
          </p:nvSpPr>
          <p:spPr bwMode="auto">
            <a:xfrm>
              <a:off x="3815" y="3559"/>
              <a:ext cx="183"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600" b="1">
                  <a:solidFill>
                    <a:srgbClr val="000000"/>
                  </a:solidFill>
                  <a:latin typeface="Symbol" panose="05050102010706020507" pitchFamily="18" charset="2"/>
                </a:rPr>
                <a:t>ò</a:t>
              </a:r>
              <a:endParaRPr lang="en-US" altLang="en-US"/>
            </a:p>
          </p:txBody>
        </p:sp>
        <p:sp>
          <p:nvSpPr>
            <p:cNvPr id="23581" name="Rectangle 615">
              <a:extLst>
                <a:ext uri="{FF2B5EF4-FFF2-40B4-BE49-F238E27FC236}">
                  <a16:creationId xmlns:a16="http://schemas.microsoft.com/office/drawing/2014/main" id="{530A0E64-7783-4671-1EED-1E85DA51C24F}"/>
                </a:ext>
              </a:extLst>
            </p:cNvPr>
            <p:cNvSpPr>
              <a:spLocks noChangeArrowheads="1"/>
            </p:cNvSpPr>
            <p:nvPr/>
          </p:nvSpPr>
          <p:spPr bwMode="auto">
            <a:xfrm>
              <a:off x="3099" y="3541"/>
              <a:ext cx="22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3582" name="Rectangle 616">
              <a:extLst>
                <a:ext uri="{FF2B5EF4-FFF2-40B4-BE49-F238E27FC236}">
                  <a16:creationId xmlns:a16="http://schemas.microsoft.com/office/drawing/2014/main" id="{28FA44E2-91DB-25A0-1596-3824C23D127A}"/>
                </a:ext>
              </a:extLst>
            </p:cNvPr>
            <p:cNvSpPr>
              <a:spLocks noChangeArrowheads="1"/>
            </p:cNvSpPr>
            <p:nvPr/>
          </p:nvSpPr>
          <p:spPr bwMode="auto">
            <a:xfrm>
              <a:off x="3873" y="3496"/>
              <a:ext cx="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000">
                  <a:solidFill>
                    <a:srgbClr val="000000"/>
                  </a:solidFill>
                  <a:latin typeface="Times New Roman" panose="02020603050405020304" pitchFamily="18" charset="0"/>
                </a:rPr>
                <a:t>2</a:t>
              </a:r>
              <a:endParaRPr lang="en-US" altLang="en-US"/>
            </a:p>
          </p:txBody>
        </p:sp>
        <p:sp>
          <p:nvSpPr>
            <p:cNvPr id="23583" name="Rectangle 617">
              <a:extLst>
                <a:ext uri="{FF2B5EF4-FFF2-40B4-BE49-F238E27FC236}">
                  <a16:creationId xmlns:a16="http://schemas.microsoft.com/office/drawing/2014/main" id="{858C93E7-19D8-12ED-4A76-6767ECDE4450}"/>
                </a:ext>
              </a:extLst>
            </p:cNvPr>
            <p:cNvSpPr>
              <a:spLocks noChangeArrowheads="1"/>
            </p:cNvSpPr>
            <p:nvPr/>
          </p:nvSpPr>
          <p:spPr bwMode="auto">
            <a:xfrm>
              <a:off x="3872" y="3856"/>
              <a:ext cx="72"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000">
                  <a:solidFill>
                    <a:srgbClr val="000000"/>
                  </a:solidFill>
                  <a:latin typeface="Times New Roman" panose="02020603050405020304" pitchFamily="18" charset="0"/>
                </a:rPr>
                <a:t>1</a:t>
              </a:r>
              <a:endParaRPr lang="en-US" altLang="en-US"/>
            </a:p>
          </p:txBody>
        </p:sp>
        <p:sp>
          <p:nvSpPr>
            <p:cNvPr id="23584" name="Rectangle 618">
              <a:extLst>
                <a:ext uri="{FF2B5EF4-FFF2-40B4-BE49-F238E27FC236}">
                  <a16:creationId xmlns:a16="http://schemas.microsoft.com/office/drawing/2014/main" id="{548EE6CA-B375-31E5-3A7D-FE081DB3C2F0}"/>
                </a:ext>
              </a:extLst>
            </p:cNvPr>
            <p:cNvSpPr>
              <a:spLocks noChangeArrowheads="1"/>
            </p:cNvSpPr>
            <p:nvPr/>
          </p:nvSpPr>
          <p:spPr bwMode="auto">
            <a:xfrm>
              <a:off x="3541" y="3561"/>
              <a:ext cx="17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3585" name="Rectangle 619">
              <a:extLst>
                <a:ext uri="{FF2B5EF4-FFF2-40B4-BE49-F238E27FC236}">
                  <a16:creationId xmlns:a16="http://schemas.microsoft.com/office/drawing/2014/main" id="{8661BBA8-2B03-5DA0-0BD3-4318E9C2DF4F}"/>
                </a:ext>
              </a:extLst>
            </p:cNvPr>
            <p:cNvSpPr>
              <a:spLocks noChangeArrowheads="1"/>
            </p:cNvSpPr>
            <p:nvPr/>
          </p:nvSpPr>
          <p:spPr bwMode="auto">
            <a:xfrm>
              <a:off x="3775" y="3438"/>
              <a:ext cx="13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H</a:t>
              </a:r>
              <a:endParaRPr lang="en-US" altLang="en-US"/>
            </a:p>
          </p:txBody>
        </p:sp>
        <p:sp>
          <p:nvSpPr>
            <p:cNvPr id="23586" name="Rectangle 620">
              <a:extLst>
                <a:ext uri="{FF2B5EF4-FFF2-40B4-BE49-F238E27FC236}">
                  <a16:creationId xmlns:a16="http://schemas.microsoft.com/office/drawing/2014/main" id="{B97FE730-A15C-8461-73A2-553EBE5348A7}"/>
                </a:ext>
              </a:extLst>
            </p:cNvPr>
            <p:cNvSpPr>
              <a:spLocks noChangeArrowheads="1"/>
            </p:cNvSpPr>
            <p:nvPr/>
          </p:nvSpPr>
          <p:spPr bwMode="auto">
            <a:xfrm>
              <a:off x="3783" y="3798"/>
              <a:ext cx="13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H</a:t>
              </a:r>
              <a:endParaRPr lang="en-US" altLang="en-US"/>
            </a:p>
          </p:txBody>
        </p:sp>
        <p:sp>
          <p:nvSpPr>
            <p:cNvPr id="23587" name="Rectangle 621">
              <a:extLst>
                <a:ext uri="{FF2B5EF4-FFF2-40B4-BE49-F238E27FC236}">
                  <a16:creationId xmlns:a16="http://schemas.microsoft.com/office/drawing/2014/main" id="{961F5ECB-7D92-8CE5-D0EC-1464E881B3BD}"/>
                </a:ext>
              </a:extLst>
            </p:cNvPr>
            <p:cNvSpPr>
              <a:spLocks noChangeArrowheads="1"/>
            </p:cNvSpPr>
            <p:nvPr/>
          </p:nvSpPr>
          <p:spPr bwMode="auto">
            <a:xfrm>
              <a:off x="4531" y="3560"/>
              <a:ext cx="24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dz</a:t>
              </a:r>
              <a:endParaRPr lang="en-US" altLang="en-US"/>
            </a:p>
          </p:txBody>
        </p:sp>
        <p:sp>
          <p:nvSpPr>
            <p:cNvPr id="23588" name="Rectangle 622">
              <a:extLst>
                <a:ext uri="{FF2B5EF4-FFF2-40B4-BE49-F238E27FC236}">
                  <a16:creationId xmlns:a16="http://schemas.microsoft.com/office/drawing/2014/main" id="{15A3A605-DC07-40DB-3AAA-8E06961FDC8E}"/>
                </a:ext>
              </a:extLst>
            </p:cNvPr>
            <p:cNvSpPr>
              <a:spLocks noChangeArrowheads="1"/>
            </p:cNvSpPr>
            <p:nvPr/>
          </p:nvSpPr>
          <p:spPr bwMode="auto">
            <a:xfrm>
              <a:off x="4455" y="3560"/>
              <a:ext cx="15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z</a:t>
              </a:r>
              <a:endParaRPr lang="en-US" altLang="en-US"/>
            </a:p>
          </p:txBody>
        </p:sp>
        <p:sp>
          <p:nvSpPr>
            <p:cNvPr id="23589" name="Rectangle 623">
              <a:extLst>
                <a:ext uri="{FF2B5EF4-FFF2-40B4-BE49-F238E27FC236}">
                  <a16:creationId xmlns:a16="http://schemas.microsoft.com/office/drawing/2014/main" id="{9ED165DC-9944-AEB1-1513-7EC6F315B36A}"/>
                </a:ext>
              </a:extLst>
            </p:cNvPr>
            <p:cNvSpPr>
              <a:spLocks noChangeArrowheads="1"/>
            </p:cNvSpPr>
            <p:nvPr/>
          </p:nvSpPr>
          <p:spPr bwMode="auto">
            <a:xfrm>
              <a:off x="4258" y="3560"/>
              <a:ext cx="14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3590" name="Rectangle 624">
              <a:extLst>
                <a:ext uri="{FF2B5EF4-FFF2-40B4-BE49-F238E27FC236}">
                  <a16:creationId xmlns:a16="http://schemas.microsoft.com/office/drawing/2014/main" id="{BE016CE1-AAD7-0CDF-C498-AAEE8CB6BF57}"/>
                </a:ext>
              </a:extLst>
            </p:cNvPr>
            <p:cNvSpPr>
              <a:spLocks noChangeArrowheads="1"/>
            </p:cNvSpPr>
            <p:nvPr/>
          </p:nvSpPr>
          <p:spPr bwMode="auto">
            <a:xfrm>
              <a:off x="4141" y="3560"/>
              <a:ext cx="15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z</a:t>
              </a:r>
              <a:endParaRPr lang="en-US" altLang="en-US"/>
            </a:p>
          </p:txBody>
        </p:sp>
        <p:sp>
          <p:nvSpPr>
            <p:cNvPr id="23591" name="Rectangle 625">
              <a:extLst>
                <a:ext uri="{FF2B5EF4-FFF2-40B4-BE49-F238E27FC236}">
                  <a16:creationId xmlns:a16="http://schemas.microsoft.com/office/drawing/2014/main" id="{9C997ADB-BCF9-C091-CEB6-668499FCACE2}"/>
                </a:ext>
              </a:extLst>
            </p:cNvPr>
            <p:cNvSpPr>
              <a:spLocks noChangeArrowheads="1"/>
            </p:cNvSpPr>
            <p:nvPr/>
          </p:nvSpPr>
          <p:spPr bwMode="auto">
            <a:xfrm>
              <a:off x="4040" y="3560"/>
              <a:ext cx="14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3592" name="Rectangle 626">
              <a:extLst>
                <a:ext uri="{FF2B5EF4-FFF2-40B4-BE49-F238E27FC236}">
                  <a16:creationId xmlns:a16="http://schemas.microsoft.com/office/drawing/2014/main" id="{B28FDA24-BE5E-84BB-85F7-ED8273F69AD3}"/>
                </a:ext>
              </a:extLst>
            </p:cNvPr>
            <p:cNvSpPr>
              <a:spLocks noChangeArrowheads="1"/>
            </p:cNvSpPr>
            <p:nvPr/>
          </p:nvSpPr>
          <p:spPr bwMode="auto">
            <a:xfrm>
              <a:off x="3937" y="3560"/>
              <a:ext cx="17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x</a:t>
              </a:r>
              <a:endParaRPr lang="en-US" altLang="en-US"/>
            </a:p>
          </p:txBody>
        </p:sp>
        <p:sp>
          <p:nvSpPr>
            <p:cNvPr id="23593" name="Rectangle 627">
              <a:extLst>
                <a:ext uri="{FF2B5EF4-FFF2-40B4-BE49-F238E27FC236}">
                  <a16:creationId xmlns:a16="http://schemas.microsoft.com/office/drawing/2014/main" id="{9DB16F59-DB87-D40E-6205-42CBF726C663}"/>
                </a:ext>
              </a:extLst>
            </p:cNvPr>
            <p:cNvSpPr>
              <a:spLocks noChangeArrowheads="1"/>
            </p:cNvSpPr>
            <p:nvPr/>
          </p:nvSpPr>
          <p:spPr bwMode="auto">
            <a:xfrm>
              <a:off x="3652" y="3560"/>
              <a:ext cx="17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23594" name="Rectangle 628">
              <a:extLst>
                <a:ext uri="{FF2B5EF4-FFF2-40B4-BE49-F238E27FC236}">
                  <a16:creationId xmlns:a16="http://schemas.microsoft.com/office/drawing/2014/main" id="{F4BA0851-5F27-BAF6-F6ED-C8B54B40E9F0}"/>
                </a:ext>
              </a:extLst>
            </p:cNvPr>
            <p:cNvSpPr>
              <a:spLocks noChangeArrowheads="1"/>
            </p:cNvSpPr>
            <p:nvPr/>
          </p:nvSpPr>
          <p:spPr bwMode="auto">
            <a:xfrm>
              <a:off x="2887" y="3560"/>
              <a:ext cx="21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Q</a:t>
              </a:r>
              <a:endParaRPr lang="en-US" altLang="en-US"/>
            </a:p>
          </p:txBody>
        </p:sp>
        <p:sp>
          <p:nvSpPr>
            <p:cNvPr id="23595" name="Rectangle 629">
              <a:extLst>
                <a:ext uri="{FF2B5EF4-FFF2-40B4-BE49-F238E27FC236}">
                  <a16:creationId xmlns:a16="http://schemas.microsoft.com/office/drawing/2014/main" id="{2454999D-4CFD-AAE9-58DA-F12C2E0D10D0}"/>
                </a:ext>
              </a:extLst>
            </p:cNvPr>
            <p:cNvSpPr>
              <a:spLocks noChangeArrowheads="1"/>
            </p:cNvSpPr>
            <p:nvPr/>
          </p:nvSpPr>
          <p:spPr bwMode="auto">
            <a:xfrm>
              <a:off x="3283" y="3541"/>
              <a:ext cx="22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m</a:t>
              </a:r>
              <a:endParaRPr lang="en-US" altLang="en-US"/>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28358"/>
                                        </p:tgtEl>
                                        <p:attrNameLst>
                                          <p:attrName>style.visibility</p:attrName>
                                        </p:attrNameLst>
                                      </p:cBhvr>
                                      <p:to>
                                        <p:strVal val="visible"/>
                                      </p:to>
                                    </p:set>
                                    <p:anim calcmode="lin" valueType="num">
                                      <p:cBhvr>
                                        <p:cTn id="7" dur="500" fill="hold"/>
                                        <p:tgtEl>
                                          <p:spTgt spid="228358"/>
                                        </p:tgtEl>
                                        <p:attrNameLst>
                                          <p:attrName>ppt_w</p:attrName>
                                        </p:attrNameLst>
                                      </p:cBhvr>
                                      <p:tavLst>
                                        <p:tav tm="0">
                                          <p:val>
                                            <p:fltVal val="0"/>
                                          </p:val>
                                        </p:tav>
                                        <p:tav tm="100000">
                                          <p:val>
                                            <p:strVal val="#ppt_w"/>
                                          </p:val>
                                        </p:tav>
                                      </p:tavLst>
                                    </p:anim>
                                    <p:anim calcmode="lin" valueType="num">
                                      <p:cBhvr>
                                        <p:cTn id="8" dur="500" fill="hold"/>
                                        <p:tgtEl>
                                          <p:spTgt spid="228358"/>
                                        </p:tgtEl>
                                        <p:attrNameLst>
                                          <p:attrName>ppt_h</p:attrName>
                                        </p:attrNameLst>
                                      </p:cBhvr>
                                      <p:tavLst>
                                        <p:tav tm="0">
                                          <p:val>
                                            <p:fltVal val="0"/>
                                          </p:val>
                                        </p:tav>
                                        <p:tav tm="100000">
                                          <p:val>
                                            <p:strVal val="#ppt_h"/>
                                          </p:val>
                                        </p:tav>
                                      </p:tavLst>
                                    </p:anim>
                                    <p:anim calcmode="lin" valueType="num">
                                      <p:cBhvr>
                                        <p:cTn id="9" dur="500" fill="hold"/>
                                        <p:tgtEl>
                                          <p:spTgt spid="228358"/>
                                        </p:tgtEl>
                                        <p:attrNameLst>
                                          <p:attrName>style.rotation</p:attrName>
                                        </p:attrNameLst>
                                      </p:cBhvr>
                                      <p:tavLst>
                                        <p:tav tm="0">
                                          <p:val>
                                            <p:fltVal val="360"/>
                                          </p:val>
                                        </p:tav>
                                        <p:tav tm="100000">
                                          <p:val>
                                            <p:fltVal val="0"/>
                                          </p:val>
                                        </p:tav>
                                      </p:tavLst>
                                    </p:anim>
                                    <p:animEffect transition="in" filter="fade">
                                      <p:cBhvr>
                                        <p:cTn id="10" dur="500"/>
                                        <p:tgtEl>
                                          <p:spTgt spid="228358"/>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28357"/>
                                        </p:tgtEl>
                                        <p:attrNameLst>
                                          <p:attrName>style.visibility</p:attrName>
                                        </p:attrNameLst>
                                      </p:cBhvr>
                                      <p:to>
                                        <p:strVal val="visible"/>
                                      </p:to>
                                    </p:set>
                                    <p:anim calcmode="discrete" valueType="clr">
                                      <p:cBhvr override="childStyle">
                                        <p:cTn id="14" dur="80"/>
                                        <p:tgtEl>
                                          <p:spTgt spid="22835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8357"/>
                                        </p:tgtEl>
                                        <p:attrNameLst>
                                          <p:attrName>fillcolor</p:attrName>
                                        </p:attrNameLst>
                                      </p:cBhvr>
                                      <p:tavLst>
                                        <p:tav tm="0">
                                          <p:val>
                                            <p:clrVal>
                                              <a:schemeClr val="accent2"/>
                                            </p:clrVal>
                                          </p:val>
                                        </p:tav>
                                        <p:tav tm="50000">
                                          <p:val>
                                            <p:clrVal>
                                              <a:schemeClr val="hlink"/>
                                            </p:clrVal>
                                          </p:val>
                                        </p:tav>
                                      </p:tavLst>
                                    </p:anim>
                                    <p:set>
                                      <p:cBhvr>
                                        <p:cTn id="16" dur="80"/>
                                        <p:tgtEl>
                                          <p:spTgt spid="22835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228499"/>
                                        </p:tgtEl>
                                        <p:attrNameLst>
                                          <p:attrName>style.visibility</p:attrName>
                                        </p:attrNameLst>
                                      </p:cBhvr>
                                      <p:to>
                                        <p:strVal val="visible"/>
                                      </p:to>
                                    </p:set>
                                    <p:anim calcmode="lin" valueType="num">
                                      <p:cBhvr>
                                        <p:cTn id="21" dur="500" fill="hold"/>
                                        <p:tgtEl>
                                          <p:spTgt spid="228499"/>
                                        </p:tgtEl>
                                        <p:attrNameLst>
                                          <p:attrName>ppt_w</p:attrName>
                                        </p:attrNameLst>
                                      </p:cBhvr>
                                      <p:tavLst>
                                        <p:tav tm="0">
                                          <p:val>
                                            <p:fltVal val="0"/>
                                          </p:val>
                                        </p:tav>
                                        <p:tav tm="100000">
                                          <p:val>
                                            <p:strVal val="#ppt_w"/>
                                          </p:val>
                                        </p:tav>
                                      </p:tavLst>
                                    </p:anim>
                                    <p:anim calcmode="lin" valueType="num">
                                      <p:cBhvr>
                                        <p:cTn id="22" dur="500" fill="hold"/>
                                        <p:tgtEl>
                                          <p:spTgt spid="228499"/>
                                        </p:tgtEl>
                                        <p:attrNameLst>
                                          <p:attrName>ppt_h</p:attrName>
                                        </p:attrNameLst>
                                      </p:cBhvr>
                                      <p:tavLst>
                                        <p:tav tm="0">
                                          <p:val>
                                            <p:fltVal val="0"/>
                                          </p:val>
                                        </p:tav>
                                        <p:tav tm="100000">
                                          <p:val>
                                            <p:strVal val="#ppt_h"/>
                                          </p:val>
                                        </p:tav>
                                      </p:tavLst>
                                    </p:anim>
                                    <p:anim calcmode="lin" valueType="num">
                                      <p:cBhvr>
                                        <p:cTn id="23" dur="500" fill="hold"/>
                                        <p:tgtEl>
                                          <p:spTgt spid="228499"/>
                                        </p:tgtEl>
                                        <p:attrNameLst>
                                          <p:attrName>style.rotation</p:attrName>
                                        </p:attrNameLst>
                                      </p:cBhvr>
                                      <p:tavLst>
                                        <p:tav tm="0">
                                          <p:val>
                                            <p:fltVal val="360"/>
                                          </p:val>
                                        </p:tav>
                                        <p:tav tm="100000">
                                          <p:val>
                                            <p:fltVal val="0"/>
                                          </p:val>
                                        </p:tav>
                                      </p:tavLst>
                                    </p:anim>
                                    <p:animEffect transition="in" filter="fade">
                                      <p:cBhvr>
                                        <p:cTn id="24" dur="500"/>
                                        <p:tgtEl>
                                          <p:spTgt spid="228499"/>
                                        </p:tgtEl>
                                      </p:cBhvr>
                                    </p:animEffect>
                                  </p:childTnLst>
                                </p:cTn>
                              </p:par>
                            </p:childTnLst>
                          </p:cTn>
                        </p:par>
                        <p:par>
                          <p:cTn id="25" fill="hold" nodeType="afterGroup">
                            <p:stCondLst>
                              <p:cond delay="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228498"/>
                                        </p:tgtEl>
                                        <p:attrNameLst>
                                          <p:attrName>style.visibility</p:attrName>
                                        </p:attrNameLst>
                                      </p:cBhvr>
                                      <p:to>
                                        <p:strVal val="visible"/>
                                      </p:to>
                                    </p:set>
                                    <p:anim calcmode="discrete" valueType="clr">
                                      <p:cBhvr override="childStyle">
                                        <p:cTn id="28" dur="80"/>
                                        <p:tgtEl>
                                          <p:spTgt spid="22849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28498"/>
                                        </p:tgtEl>
                                        <p:attrNameLst>
                                          <p:attrName>fillcolor</p:attrName>
                                        </p:attrNameLst>
                                      </p:cBhvr>
                                      <p:tavLst>
                                        <p:tav tm="0">
                                          <p:val>
                                            <p:clrVal>
                                              <a:schemeClr val="accent2"/>
                                            </p:clrVal>
                                          </p:val>
                                        </p:tav>
                                        <p:tav tm="50000">
                                          <p:val>
                                            <p:clrVal>
                                              <a:schemeClr val="hlink"/>
                                            </p:clrVal>
                                          </p:val>
                                        </p:tav>
                                      </p:tavLst>
                                    </p:anim>
                                    <p:set>
                                      <p:cBhvr>
                                        <p:cTn id="30" dur="80"/>
                                        <p:tgtEl>
                                          <p:spTgt spid="228498"/>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228590"/>
                                        </p:tgtEl>
                                        <p:attrNameLst>
                                          <p:attrName>style.visibility</p:attrName>
                                        </p:attrNameLst>
                                      </p:cBhvr>
                                      <p:to>
                                        <p:strVal val="visible"/>
                                      </p:to>
                                    </p:set>
                                    <p:anim calcmode="lin" valueType="num">
                                      <p:cBhvr>
                                        <p:cTn id="40" dur="500" fill="hold"/>
                                        <p:tgtEl>
                                          <p:spTgt spid="228590"/>
                                        </p:tgtEl>
                                        <p:attrNameLst>
                                          <p:attrName>ppt_w</p:attrName>
                                        </p:attrNameLst>
                                      </p:cBhvr>
                                      <p:tavLst>
                                        <p:tav tm="0">
                                          <p:val>
                                            <p:fltVal val="0"/>
                                          </p:val>
                                        </p:tav>
                                        <p:tav tm="100000">
                                          <p:val>
                                            <p:strVal val="#ppt_w"/>
                                          </p:val>
                                        </p:tav>
                                      </p:tavLst>
                                    </p:anim>
                                    <p:anim calcmode="lin" valueType="num">
                                      <p:cBhvr>
                                        <p:cTn id="41" dur="500" fill="hold"/>
                                        <p:tgtEl>
                                          <p:spTgt spid="228590"/>
                                        </p:tgtEl>
                                        <p:attrNameLst>
                                          <p:attrName>ppt_h</p:attrName>
                                        </p:attrNameLst>
                                      </p:cBhvr>
                                      <p:tavLst>
                                        <p:tav tm="0">
                                          <p:val>
                                            <p:fltVal val="0"/>
                                          </p:val>
                                        </p:tav>
                                        <p:tav tm="100000">
                                          <p:val>
                                            <p:strVal val="#ppt_h"/>
                                          </p:val>
                                        </p:tav>
                                      </p:tavLst>
                                    </p:anim>
                                    <p:anim calcmode="lin" valueType="num">
                                      <p:cBhvr>
                                        <p:cTn id="42" dur="500" fill="hold"/>
                                        <p:tgtEl>
                                          <p:spTgt spid="228590"/>
                                        </p:tgtEl>
                                        <p:attrNameLst>
                                          <p:attrName>style.rotation</p:attrName>
                                        </p:attrNameLst>
                                      </p:cBhvr>
                                      <p:tavLst>
                                        <p:tav tm="0">
                                          <p:val>
                                            <p:fltVal val="360"/>
                                          </p:val>
                                        </p:tav>
                                        <p:tav tm="100000">
                                          <p:val>
                                            <p:fltVal val="0"/>
                                          </p:val>
                                        </p:tav>
                                      </p:tavLst>
                                    </p:anim>
                                    <p:animEffect transition="in" filter="fade">
                                      <p:cBhvr>
                                        <p:cTn id="43" dur="500"/>
                                        <p:tgtEl>
                                          <p:spTgt spid="228590"/>
                                        </p:tgtEl>
                                      </p:cBhvr>
                                    </p:animEffect>
                                  </p:childTnLst>
                                </p:cTn>
                              </p:par>
                            </p:childTnLst>
                          </p:cTn>
                        </p:par>
                        <p:par>
                          <p:cTn id="44" fill="hold" nodeType="afterGroup">
                            <p:stCondLst>
                              <p:cond delay="5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228589"/>
                                        </p:tgtEl>
                                        <p:attrNameLst>
                                          <p:attrName>style.visibility</p:attrName>
                                        </p:attrNameLst>
                                      </p:cBhvr>
                                      <p:to>
                                        <p:strVal val="visible"/>
                                      </p:to>
                                    </p:set>
                                    <p:anim calcmode="discrete" valueType="clr">
                                      <p:cBhvr override="childStyle">
                                        <p:cTn id="47" dur="80"/>
                                        <p:tgtEl>
                                          <p:spTgt spid="228589"/>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28589"/>
                                        </p:tgtEl>
                                        <p:attrNameLst>
                                          <p:attrName>fillcolor</p:attrName>
                                        </p:attrNameLst>
                                      </p:cBhvr>
                                      <p:tavLst>
                                        <p:tav tm="0">
                                          <p:val>
                                            <p:clrVal>
                                              <a:schemeClr val="accent2"/>
                                            </p:clrVal>
                                          </p:val>
                                        </p:tav>
                                        <p:tav tm="50000">
                                          <p:val>
                                            <p:clrVal>
                                              <a:schemeClr val="hlink"/>
                                            </p:clrVal>
                                          </p:val>
                                        </p:tav>
                                      </p:tavLst>
                                    </p:anim>
                                    <p:set>
                                      <p:cBhvr>
                                        <p:cTn id="49" dur="80"/>
                                        <p:tgtEl>
                                          <p:spTgt spid="228589"/>
                                        </p:tgtEl>
                                        <p:attrNameLst>
                                          <p:attrName>fill.type</p:attrName>
                                        </p:attrNameLst>
                                      </p:cBhvr>
                                      <p:to>
                                        <p:strVal val="solid"/>
                                      </p:to>
                                    </p:set>
                                  </p:childTnLst>
                                </p:cTn>
                              </p:par>
                            </p:childTnLst>
                          </p:cTn>
                        </p:par>
                        <p:par>
                          <p:cTn id="50" fill="hold" nodeType="afterGroup">
                            <p:stCondLst>
                              <p:cond delay="4620"/>
                            </p:stCondLst>
                            <p:childTnLst>
                              <p:par>
                                <p:cTn id="51" presetID="9" presetClass="entr" presetSubtype="0" fill="hold"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ssolve">
                                      <p:cBhvr>
                                        <p:cTn id="53" dur="500"/>
                                        <p:tgtEl>
                                          <p:spTgt spid="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par>
                          <p:cTn id="59" fill="hold" nodeType="afterGroup">
                            <p:stCondLst>
                              <p:cond delay="500"/>
                            </p:stCondLst>
                            <p:childTnLst>
                              <p:par>
                                <p:cTn id="60" presetID="27" presetClass="entr" presetSubtype="0" fill="hold" grpId="0" nodeType="afterEffect">
                                  <p:stCondLst>
                                    <p:cond delay="0"/>
                                  </p:stCondLst>
                                  <p:iterate type="lt">
                                    <p:tmPct val="50000"/>
                                  </p:iterate>
                                  <p:childTnLst>
                                    <p:set>
                                      <p:cBhvr>
                                        <p:cTn id="61" dur="1" fill="hold">
                                          <p:stCondLst>
                                            <p:cond delay="0"/>
                                          </p:stCondLst>
                                        </p:cTn>
                                        <p:tgtEl>
                                          <p:spTgt spid="228922"/>
                                        </p:tgtEl>
                                        <p:attrNameLst>
                                          <p:attrName>style.visibility</p:attrName>
                                        </p:attrNameLst>
                                      </p:cBhvr>
                                      <p:to>
                                        <p:strVal val="visible"/>
                                      </p:to>
                                    </p:set>
                                    <p:anim calcmode="discrete" valueType="clr">
                                      <p:cBhvr override="childStyle">
                                        <p:cTn id="62" dur="80"/>
                                        <p:tgtEl>
                                          <p:spTgt spid="228922"/>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228922"/>
                                        </p:tgtEl>
                                        <p:attrNameLst>
                                          <p:attrName>fillcolor</p:attrName>
                                        </p:attrNameLst>
                                      </p:cBhvr>
                                      <p:tavLst>
                                        <p:tav tm="0">
                                          <p:val>
                                            <p:clrVal>
                                              <a:schemeClr val="accent2"/>
                                            </p:clrVal>
                                          </p:val>
                                        </p:tav>
                                        <p:tav tm="50000">
                                          <p:val>
                                            <p:clrVal>
                                              <a:schemeClr val="hlink"/>
                                            </p:clrVal>
                                          </p:val>
                                        </p:tav>
                                      </p:tavLst>
                                    </p:anim>
                                    <p:set>
                                      <p:cBhvr>
                                        <p:cTn id="64" dur="80"/>
                                        <p:tgtEl>
                                          <p:spTgt spid="228922"/>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1000" fill="hold"/>
                                        <p:tgtEl>
                                          <p:spTgt spid="5"/>
                                        </p:tgtEl>
                                        <p:attrNameLst>
                                          <p:attrName>ppt_w</p:attrName>
                                        </p:attrNameLst>
                                      </p:cBhvr>
                                      <p:tavLst>
                                        <p:tav tm="0">
                                          <p:val>
                                            <p:strVal val="#ppt_w*0.70"/>
                                          </p:val>
                                        </p:tav>
                                        <p:tav tm="100000">
                                          <p:val>
                                            <p:strVal val="#ppt_w"/>
                                          </p:val>
                                        </p:tav>
                                      </p:tavLst>
                                    </p:anim>
                                    <p:anim calcmode="lin" valueType="num">
                                      <p:cBhvr>
                                        <p:cTn id="70" dur="1000" fill="hold"/>
                                        <p:tgtEl>
                                          <p:spTgt spid="5"/>
                                        </p:tgtEl>
                                        <p:attrNameLst>
                                          <p:attrName>ppt_h</p:attrName>
                                        </p:attrNameLst>
                                      </p:cBhvr>
                                      <p:tavLst>
                                        <p:tav tm="0">
                                          <p:val>
                                            <p:strVal val="#ppt_h"/>
                                          </p:val>
                                        </p:tav>
                                        <p:tav tm="100000">
                                          <p:val>
                                            <p:strVal val="#ppt_h"/>
                                          </p:val>
                                        </p:tav>
                                      </p:tavLst>
                                    </p:anim>
                                    <p:animEffect transition="in" filter="fade">
                                      <p:cBhvr>
                                        <p:cTn id="71" dur="1000"/>
                                        <p:tgtEl>
                                          <p:spTgt spid="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nodeType="clickEffect">
                                  <p:stCondLst>
                                    <p:cond delay="0"/>
                                  </p:stCondLst>
                                  <p:childTnLst>
                                    <p:set>
                                      <p:cBhvr>
                                        <p:cTn id="75" dur="1" fill="hold">
                                          <p:stCondLst>
                                            <p:cond delay="0"/>
                                          </p:stCondLst>
                                        </p:cTn>
                                        <p:tgtEl>
                                          <p:spTgt spid="228956"/>
                                        </p:tgtEl>
                                        <p:attrNameLst>
                                          <p:attrName>style.visibility</p:attrName>
                                        </p:attrNameLst>
                                      </p:cBhvr>
                                      <p:to>
                                        <p:strVal val="visible"/>
                                      </p:to>
                                    </p:set>
                                    <p:anim calcmode="lin" valueType="num">
                                      <p:cBhvr>
                                        <p:cTn id="76" dur="500" fill="hold"/>
                                        <p:tgtEl>
                                          <p:spTgt spid="228956"/>
                                        </p:tgtEl>
                                        <p:attrNameLst>
                                          <p:attrName>ppt_w</p:attrName>
                                        </p:attrNameLst>
                                      </p:cBhvr>
                                      <p:tavLst>
                                        <p:tav tm="0">
                                          <p:val>
                                            <p:fltVal val="0"/>
                                          </p:val>
                                        </p:tav>
                                        <p:tav tm="100000">
                                          <p:val>
                                            <p:strVal val="#ppt_w"/>
                                          </p:val>
                                        </p:tav>
                                      </p:tavLst>
                                    </p:anim>
                                    <p:anim calcmode="lin" valueType="num">
                                      <p:cBhvr>
                                        <p:cTn id="77" dur="500" fill="hold"/>
                                        <p:tgtEl>
                                          <p:spTgt spid="228956"/>
                                        </p:tgtEl>
                                        <p:attrNameLst>
                                          <p:attrName>ppt_h</p:attrName>
                                        </p:attrNameLst>
                                      </p:cBhvr>
                                      <p:tavLst>
                                        <p:tav tm="0">
                                          <p:val>
                                            <p:fltVal val="0"/>
                                          </p:val>
                                        </p:tav>
                                        <p:tav tm="100000">
                                          <p:val>
                                            <p:strVal val="#ppt_h"/>
                                          </p:val>
                                        </p:tav>
                                      </p:tavLst>
                                    </p:anim>
                                    <p:anim calcmode="lin" valueType="num">
                                      <p:cBhvr>
                                        <p:cTn id="78" dur="500" fill="hold"/>
                                        <p:tgtEl>
                                          <p:spTgt spid="228956"/>
                                        </p:tgtEl>
                                        <p:attrNameLst>
                                          <p:attrName>style.rotation</p:attrName>
                                        </p:attrNameLst>
                                      </p:cBhvr>
                                      <p:tavLst>
                                        <p:tav tm="0">
                                          <p:val>
                                            <p:fltVal val="360"/>
                                          </p:val>
                                        </p:tav>
                                        <p:tav tm="100000">
                                          <p:val>
                                            <p:fltVal val="0"/>
                                          </p:val>
                                        </p:tav>
                                      </p:tavLst>
                                    </p:anim>
                                    <p:animEffect transition="in" filter="fade">
                                      <p:cBhvr>
                                        <p:cTn id="79" dur="500"/>
                                        <p:tgtEl>
                                          <p:spTgt spid="228956"/>
                                        </p:tgtEl>
                                      </p:cBhvr>
                                    </p:animEffect>
                                  </p:childTnLst>
                                </p:cTn>
                              </p:par>
                            </p:childTnLst>
                          </p:cTn>
                        </p:par>
                        <p:par>
                          <p:cTn id="80" fill="hold" nodeType="afterGroup">
                            <p:stCondLst>
                              <p:cond delay="500"/>
                            </p:stCondLst>
                            <p:childTnLst>
                              <p:par>
                                <p:cTn id="81" presetID="27" presetClass="entr" presetSubtype="0" fill="hold" grpId="0" nodeType="afterEffect">
                                  <p:stCondLst>
                                    <p:cond delay="0"/>
                                  </p:stCondLst>
                                  <p:iterate type="lt">
                                    <p:tmPct val="50000"/>
                                  </p:iterate>
                                  <p:childTnLst>
                                    <p:set>
                                      <p:cBhvr>
                                        <p:cTn id="82" dur="1" fill="hold">
                                          <p:stCondLst>
                                            <p:cond delay="0"/>
                                          </p:stCondLst>
                                        </p:cTn>
                                        <p:tgtEl>
                                          <p:spTgt spid="228955"/>
                                        </p:tgtEl>
                                        <p:attrNameLst>
                                          <p:attrName>style.visibility</p:attrName>
                                        </p:attrNameLst>
                                      </p:cBhvr>
                                      <p:to>
                                        <p:strVal val="visible"/>
                                      </p:to>
                                    </p:set>
                                    <p:anim calcmode="discrete" valueType="clr">
                                      <p:cBhvr override="childStyle">
                                        <p:cTn id="83" dur="80"/>
                                        <p:tgtEl>
                                          <p:spTgt spid="228955"/>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228955"/>
                                        </p:tgtEl>
                                        <p:attrNameLst>
                                          <p:attrName>fillcolor</p:attrName>
                                        </p:attrNameLst>
                                      </p:cBhvr>
                                      <p:tavLst>
                                        <p:tav tm="0">
                                          <p:val>
                                            <p:clrVal>
                                              <a:schemeClr val="accent2"/>
                                            </p:clrVal>
                                          </p:val>
                                        </p:tav>
                                        <p:tav tm="50000">
                                          <p:val>
                                            <p:clrVal>
                                              <a:schemeClr val="hlink"/>
                                            </p:clrVal>
                                          </p:val>
                                        </p:tav>
                                      </p:tavLst>
                                    </p:anim>
                                    <p:set>
                                      <p:cBhvr>
                                        <p:cTn id="85" dur="80"/>
                                        <p:tgtEl>
                                          <p:spTgt spid="228955"/>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left)">
                                      <p:cBhvr>
                                        <p:cTn id="9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7" grpId="0"/>
      <p:bldP spid="228498" grpId="0"/>
      <p:bldP spid="228589" grpId="0"/>
      <p:bldP spid="228922" grpId="0"/>
      <p:bldP spid="2289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a:extLst>
              <a:ext uri="{FF2B5EF4-FFF2-40B4-BE49-F238E27FC236}">
                <a16:creationId xmlns:a16="http://schemas.microsoft.com/office/drawing/2014/main" id="{AA13D81E-EF81-44FA-424D-8FD47B952E44}"/>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579" name="Text Box 3">
            <a:extLst>
              <a:ext uri="{FF2B5EF4-FFF2-40B4-BE49-F238E27FC236}">
                <a16:creationId xmlns:a16="http://schemas.microsoft.com/office/drawing/2014/main" id="{638C1CAF-82EA-841A-3AEB-C89B23EC0045}"/>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24580" name="WordArt 4">
            <a:extLst>
              <a:ext uri="{FF2B5EF4-FFF2-40B4-BE49-F238E27FC236}">
                <a16:creationId xmlns:a16="http://schemas.microsoft.com/office/drawing/2014/main" id="{2DE750E1-2FEC-F02B-F2CC-5952F58D6F0D}"/>
              </a:ext>
            </a:extLst>
          </p:cNvPr>
          <p:cNvSpPr>
            <a:spLocks noChangeArrowheads="1" noChangeShapeType="1" noTextEdit="1"/>
          </p:cNvSpPr>
          <p:nvPr/>
        </p:nvSpPr>
        <p:spPr bwMode="auto">
          <a:xfrm>
            <a:off x="215900" y="657225"/>
            <a:ext cx="8713788"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VELIKE OTVORE</a:t>
            </a:r>
          </a:p>
        </p:txBody>
      </p:sp>
      <p:sp>
        <p:nvSpPr>
          <p:cNvPr id="24581" name="Text Box 5">
            <a:extLst>
              <a:ext uri="{FF2B5EF4-FFF2-40B4-BE49-F238E27FC236}">
                <a16:creationId xmlns:a16="http://schemas.microsoft.com/office/drawing/2014/main" id="{A8FA6CAB-8C84-DB9E-C2C7-7F0C534D02FC}"/>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4582" name="Line 6">
            <a:extLst>
              <a:ext uri="{FF2B5EF4-FFF2-40B4-BE49-F238E27FC236}">
                <a16:creationId xmlns:a16="http://schemas.microsoft.com/office/drawing/2014/main" id="{EEC547E7-7325-C40A-E513-744B86716712}"/>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0407" name="Text Box 7">
            <a:extLst>
              <a:ext uri="{FF2B5EF4-FFF2-40B4-BE49-F238E27FC236}">
                <a16:creationId xmlns:a16="http://schemas.microsoft.com/office/drawing/2014/main" id="{3ACC2CDE-1D45-9C95-A516-7CA56BB0E3A9}"/>
              </a:ext>
            </a:extLst>
          </p:cNvPr>
          <p:cNvSpPr txBox="1">
            <a:spLocks noChangeArrowheads="1"/>
          </p:cNvSpPr>
          <p:nvPr/>
        </p:nvSpPr>
        <p:spPr bwMode="auto">
          <a:xfrm>
            <a:off x="473075" y="1730375"/>
            <a:ext cx="84915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U zavisnosti od oblika otvora menja se i funkcionalna zavisnost širine x od rastojanja z.</a:t>
            </a:r>
            <a:endParaRPr lang="en-US" altLang="en-US" b="1">
              <a:solidFill>
                <a:schemeClr val="tx1"/>
              </a:solidFill>
            </a:endParaRPr>
          </a:p>
        </p:txBody>
      </p:sp>
      <p:pic>
        <p:nvPicPr>
          <p:cNvPr id="230408" name="Picture 8" descr="BD10263_">
            <a:extLst>
              <a:ext uri="{FF2B5EF4-FFF2-40B4-BE49-F238E27FC236}">
                <a16:creationId xmlns:a16="http://schemas.microsoft.com/office/drawing/2014/main" id="{8DACD9E7-090B-CBC3-09BA-91709EC57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1812925"/>
            <a:ext cx="1793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9" name="Text Box 9">
            <a:extLst>
              <a:ext uri="{FF2B5EF4-FFF2-40B4-BE49-F238E27FC236}">
                <a16:creationId xmlns:a16="http://schemas.microsoft.com/office/drawing/2014/main" id="{DC4A7E6A-416C-6166-31BB-2608C4D8CC98}"/>
              </a:ext>
            </a:extLst>
          </p:cNvPr>
          <p:cNvSpPr txBox="1">
            <a:spLocks noChangeArrowheads="1"/>
          </p:cNvSpPr>
          <p:nvPr/>
        </p:nvSpPr>
        <p:spPr bwMode="auto">
          <a:xfrm>
            <a:off x="481013" y="2457450"/>
            <a:ext cx="3046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Za pravougaoni otvor:</a:t>
            </a:r>
            <a:endParaRPr lang="en-US" altLang="en-US" b="1">
              <a:solidFill>
                <a:schemeClr val="tx1"/>
              </a:solidFill>
            </a:endParaRPr>
          </a:p>
        </p:txBody>
      </p:sp>
      <p:pic>
        <p:nvPicPr>
          <p:cNvPr id="230410" name="Picture 10" descr="BD10263_">
            <a:extLst>
              <a:ext uri="{FF2B5EF4-FFF2-40B4-BE49-F238E27FC236}">
                <a16:creationId xmlns:a16="http://schemas.microsoft.com/office/drawing/2014/main" id="{4F29E932-B16A-888F-A51D-8379FCDDF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540000"/>
            <a:ext cx="1793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a:extLst>
              <a:ext uri="{FF2B5EF4-FFF2-40B4-BE49-F238E27FC236}">
                <a16:creationId xmlns:a16="http://schemas.microsoft.com/office/drawing/2014/main" id="{B980F341-E9AE-3628-221F-902525DA2D55}"/>
              </a:ext>
            </a:extLst>
          </p:cNvPr>
          <p:cNvGrpSpPr>
            <a:grpSpLocks noChangeAspect="1"/>
          </p:cNvGrpSpPr>
          <p:nvPr/>
        </p:nvGrpSpPr>
        <p:grpSpPr bwMode="auto">
          <a:xfrm>
            <a:off x="1042988" y="3033713"/>
            <a:ext cx="2230437" cy="2065337"/>
            <a:chOff x="385" y="1888"/>
            <a:chExt cx="1405" cy="1301"/>
          </a:xfrm>
        </p:grpSpPr>
        <p:sp>
          <p:nvSpPr>
            <p:cNvPr id="24626" name="AutoShape 12">
              <a:extLst>
                <a:ext uri="{FF2B5EF4-FFF2-40B4-BE49-F238E27FC236}">
                  <a16:creationId xmlns:a16="http://schemas.microsoft.com/office/drawing/2014/main" id="{3B7BCFCD-BD68-731A-32B7-248C9C682F75}"/>
                </a:ext>
              </a:extLst>
            </p:cNvPr>
            <p:cNvSpPr>
              <a:spLocks noChangeAspect="1" noChangeArrowheads="1" noTextEdit="1"/>
            </p:cNvSpPr>
            <p:nvPr/>
          </p:nvSpPr>
          <p:spPr bwMode="auto">
            <a:xfrm>
              <a:off x="385" y="1888"/>
              <a:ext cx="1405"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627" name="Line 13">
              <a:extLst>
                <a:ext uri="{FF2B5EF4-FFF2-40B4-BE49-F238E27FC236}">
                  <a16:creationId xmlns:a16="http://schemas.microsoft.com/office/drawing/2014/main" id="{54DB8BB1-4928-0B5F-2E66-620E25A1AC40}"/>
                </a:ext>
              </a:extLst>
            </p:cNvPr>
            <p:cNvSpPr>
              <a:spLocks noChangeShapeType="1"/>
            </p:cNvSpPr>
            <p:nvPr/>
          </p:nvSpPr>
          <p:spPr bwMode="auto">
            <a:xfrm>
              <a:off x="454" y="2068"/>
              <a:ext cx="1286"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28" name="Line 14">
              <a:extLst>
                <a:ext uri="{FF2B5EF4-FFF2-40B4-BE49-F238E27FC236}">
                  <a16:creationId xmlns:a16="http://schemas.microsoft.com/office/drawing/2014/main" id="{8F91176F-B395-DA46-07D8-5B93889283A8}"/>
                </a:ext>
              </a:extLst>
            </p:cNvPr>
            <p:cNvSpPr>
              <a:spLocks noChangeShapeType="1"/>
            </p:cNvSpPr>
            <p:nvPr/>
          </p:nvSpPr>
          <p:spPr bwMode="auto">
            <a:xfrm flipV="1">
              <a:off x="1051" y="2824"/>
              <a:ext cx="1" cy="158"/>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29" name="Line 15">
              <a:extLst>
                <a:ext uri="{FF2B5EF4-FFF2-40B4-BE49-F238E27FC236}">
                  <a16:creationId xmlns:a16="http://schemas.microsoft.com/office/drawing/2014/main" id="{478FFA2E-9624-5934-9E06-728690A809D2}"/>
                </a:ext>
              </a:extLst>
            </p:cNvPr>
            <p:cNvSpPr>
              <a:spLocks noChangeShapeType="1"/>
            </p:cNvSpPr>
            <p:nvPr/>
          </p:nvSpPr>
          <p:spPr bwMode="auto">
            <a:xfrm>
              <a:off x="1270" y="2824"/>
              <a:ext cx="1" cy="158"/>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30" name="Freeform 16">
              <a:extLst>
                <a:ext uri="{FF2B5EF4-FFF2-40B4-BE49-F238E27FC236}">
                  <a16:creationId xmlns:a16="http://schemas.microsoft.com/office/drawing/2014/main" id="{5C371457-F753-735D-8F0B-D63B82A91773}"/>
                </a:ext>
              </a:extLst>
            </p:cNvPr>
            <p:cNvSpPr>
              <a:spLocks/>
            </p:cNvSpPr>
            <p:nvPr/>
          </p:nvSpPr>
          <p:spPr bwMode="auto">
            <a:xfrm>
              <a:off x="598" y="1988"/>
              <a:ext cx="115" cy="75"/>
            </a:xfrm>
            <a:custGeom>
              <a:avLst/>
              <a:gdLst>
                <a:gd name="T0" fmla="*/ 58 w 115"/>
                <a:gd name="T1" fmla="*/ 75 h 75"/>
                <a:gd name="T2" fmla="*/ 86 w 115"/>
                <a:gd name="T3" fmla="*/ 38 h 75"/>
                <a:gd name="T4" fmla="*/ 115 w 115"/>
                <a:gd name="T5" fmla="*/ 0 h 75"/>
                <a:gd name="T6" fmla="*/ 58 w 115"/>
                <a:gd name="T7" fmla="*/ 0 h 75"/>
                <a:gd name="T8" fmla="*/ 0 w 115"/>
                <a:gd name="T9" fmla="*/ 0 h 75"/>
                <a:gd name="T10" fmla="*/ 29 w 115"/>
                <a:gd name="T11" fmla="*/ 38 h 75"/>
                <a:gd name="T12" fmla="*/ 58 w 115"/>
                <a:gd name="T13" fmla="*/ 75 h 75"/>
                <a:gd name="T14" fmla="*/ 0 60000 65536"/>
                <a:gd name="T15" fmla="*/ 0 60000 65536"/>
                <a:gd name="T16" fmla="*/ 0 60000 65536"/>
                <a:gd name="T17" fmla="*/ 0 60000 65536"/>
                <a:gd name="T18" fmla="*/ 0 60000 65536"/>
                <a:gd name="T19" fmla="*/ 0 60000 65536"/>
                <a:gd name="T20" fmla="*/ 0 60000 65536"/>
                <a:gd name="T21" fmla="*/ 0 w 115"/>
                <a:gd name="T22" fmla="*/ 0 h 75"/>
                <a:gd name="T23" fmla="*/ 115 w 115"/>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75">
                  <a:moveTo>
                    <a:pt x="58" y="75"/>
                  </a:moveTo>
                  <a:lnTo>
                    <a:pt x="86" y="38"/>
                  </a:lnTo>
                  <a:lnTo>
                    <a:pt x="115" y="0"/>
                  </a:lnTo>
                  <a:lnTo>
                    <a:pt x="58" y="0"/>
                  </a:lnTo>
                  <a:lnTo>
                    <a:pt x="0" y="0"/>
                  </a:lnTo>
                  <a:lnTo>
                    <a:pt x="29" y="38"/>
                  </a:lnTo>
                  <a:lnTo>
                    <a:pt x="58" y="75"/>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31" name="Line 17">
              <a:extLst>
                <a:ext uri="{FF2B5EF4-FFF2-40B4-BE49-F238E27FC236}">
                  <a16:creationId xmlns:a16="http://schemas.microsoft.com/office/drawing/2014/main" id="{13D27F0B-EE87-317D-27E0-DC571045F847}"/>
                </a:ext>
              </a:extLst>
            </p:cNvPr>
            <p:cNvSpPr>
              <a:spLocks noChangeShapeType="1"/>
            </p:cNvSpPr>
            <p:nvPr/>
          </p:nvSpPr>
          <p:spPr bwMode="auto">
            <a:xfrm>
              <a:off x="757" y="2803"/>
              <a:ext cx="32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32" name="Line 18">
              <a:extLst>
                <a:ext uri="{FF2B5EF4-FFF2-40B4-BE49-F238E27FC236}">
                  <a16:creationId xmlns:a16="http://schemas.microsoft.com/office/drawing/2014/main" id="{629A2598-BDD9-3036-D69A-1E05E3CB394F}"/>
                </a:ext>
              </a:extLst>
            </p:cNvPr>
            <p:cNvSpPr>
              <a:spLocks noChangeShapeType="1"/>
            </p:cNvSpPr>
            <p:nvPr/>
          </p:nvSpPr>
          <p:spPr bwMode="auto">
            <a:xfrm>
              <a:off x="1063" y="2356"/>
              <a:ext cx="53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633" name="Rectangle 19">
              <a:extLst>
                <a:ext uri="{FF2B5EF4-FFF2-40B4-BE49-F238E27FC236}">
                  <a16:creationId xmlns:a16="http://schemas.microsoft.com/office/drawing/2014/main" id="{12579839-2984-F106-5353-86A09B6E506C}"/>
                </a:ext>
              </a:extLst>
            </p:cNvPr>
            <p:cNvSpPr>
              <a:spLocks noChangeArrowheads="1"/>
            </p:cNvSpPr>
            <p:nvPr/>
          </p:nvSpPr>
          <p:spPr bwMode="auto">
            <a:xfrm>
              <a:off x="1537" y="2128"/>
              <a:ext cx="1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900">
                  <a:solidFill>
                    <a:srgbClr val="1F1A17"/>
                  </a:solidFill>
                  <a:latin typeface="Times New Roman" panose="02020603050405020304" pitchFamily="18" charset="0"/>
                </a:rPr>
                <a:t>H</a:t>
              </a:r>
              <a:endParaRPr lang="en-US" altLang="en-US"/>
            </a:p>
          </p:txBody>
        </p:sp>
        <p:sp>
          <p:nvSpPr>
            <p:cNvPr id="24634" name="Rectangle 20">
              <a:extLst>
                <a:ext uri="{FF2B5EF4-FFF2-40B4-BE49-F238E27FC236}">
                  <a16:creationId xmlns:a16="http://schemas.microsoft.com/office/drawing/2014/main" id="{FAFAEFF1-B909-DB58-5387-DBCBD896EAC8}"/>
                </a:ext>
              </a:extLst>
            </p:cNvPr>
            <p:cNvSpPr>
              <a:spLocks noChangeArrowheads="1"/>
            </p:cNvSpPr>
            <p:nvPr/>
          </p:nvSpPr>
          <p:spPr bwMode="auto">
            <a:xfrm>
              <a:off x="1644" y="2228"/>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1</a:t>
              </a:r>
              <a:endParaRPr lang="en-US" altLang="en-US"/>
            </a:p>
          </p:txBody>
        </p:sp>
        <p:sp>
          <p:nvSpPr>
            <p:cNvPr id="24635" name="Rectangle 21">
              <a:extLst>
                <a:ext uri="{FF2B5EF4-FFF2-40B4-BE49-F238E27FC236}">
                  <a16:creationId xmlns:a16="http://schemas.microsoft.com/office/drawing/2014/main" id="{A9187365-E107-AAA2-7737-FDBBEC1E86BE}"/>
                </a:ext>
              </a:extLst>
            </p:cNvPr>
            <p:cNvSpPr>
              <a:spLocks noChangeArrowheads="1"/>
            </p:cNvSpPr>
            <p:nvPr/>
          </p:nvSpPr>
          <p:spPr bwMode="auto">
            <a:xfrm>
              <a:off x="679" y="2362"/>
              <a:ext cx="11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900">
                  <a:solidFill>
                    <a:srgbClr val="1F1A17"/>
                  </a:solidFill>
                  <a:latin typeface="Times New Roman" panose="02020603050405020304" pitchFamily="18" charset="0"/>
                </a:rPr>
                <a:t>H</a:t>
              </a:r>
              <a:endParaRPr lang="en-US" altLang="en-US"/>
            </a:p>
          </p:txBody>
        </p:sp>
        <p:sp>
          <p:nvSpPr>
            <p:cNvPr id="24636" name="Rectangle 22">
              <a:extLst>
                <a:ext uri="{FF2B5EF4-FFF2-40B4-BE49-F238E27FC236}">
                  <a16:creationId xmlns:a16="http://schemas.microsoft.com/office/drawing/2014/main" id="{D3BBECCA-443C-82E0-824C-69970C34547E}"/>
                </a:ext>
              </a:extLst>
            </p:cNvPr>
            <p:cNvSpPr>
              <a:spLocks noChangeArrowheads="1"/>
            </p:cNvSpPr>
            <p:nvPr/>
          </p:nvSpPr>
          <p:spPr bwMode="auto">
            <a:xfrm>
              <a:off x="788" y="2464"/>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2</a:t>
              </a:r>
              <a:endParaRPr lang="en-US" altLang="en-US"/>
            </a:p>
          </p:txBody>
        </p:sp>
        <p:sp>
          <p:nvSpPr>
            <p:cNvPr id="24637" name="Freeform 23">
              <a:extLst>
                <a:ext uri="{FF2B5EF4-FFF2-40B4-BE49-F238E27FC236}">
                  <a16:creationId xmlns:a16="http://schemas.microsoft.com/office/drawing/2014/main" id="{8B2E3D00-9C15-ABC3-B835-89F4EA8F84A8}"/>
                </a:ext>
              </a:extLst>
            </p:cNvPr>
            <p:cNvSpPr>
              <a:spLocks/>
            </p:cNvSpPr>
            <p:nvPr/>
          </p:nvSpPr>
          <p:spPr bwMode="auto">
            <a:xfrm>
              <a:off x="1471" y="2072"/>
              <a:ext cx="39" cy="56"/>
            </a:xfrm>
            <a:custGeom>
              <a:avLst/>
              <a:gdLst>
                <a:gd name="T0" fmla="*/ 20 w 39"/>
                <a:gd name="T1" fmla="*/ 0 h 56"/>
                <a:gd name="T2" fmla="*/ 39 w 39"/>
                <a:gd name="T3" fmla="*/ 56 h 56"/>
                <a:gd name="T4" fmla="*/ 39 w 39"/>
                <a:gd name="T5" fmla="*/ 56 h 56"/>
                <a:gd name="T6" fmla="*/ 37 w 39"/>
                <a:gd name="T7" fmla="*/ 56 h 56"/>
                <a:gd name="T8" fmla="*/ 37 w 39"/>
                <a:gd name="T9" fmla="*/ 54 h 56"/>
                <a:gd name="T10" fmla="*/ 35 w 39"/>
                <a:gd name="T11" fmla="*/ 54 h 56"/>
                <a:gd name="T12" fmla="*/ 33 w 39"/>
                <a:gd name="T13" fmla="*/ 54 h 56"/>
                <a:gd name="T14" fmla="*/ 33 w 39"/>
                <a:gd name="T15" fmla="*/ 52 h 56"/>
                <a:gd name="T16" fmla="*/ 31 w 39"/>
                <a:gd name="T17" fmla="*/ 52 h 56"/>
                <a:gd name="T18" fmla="*/ 29 w 39"/>
                <a:gd name="T19" fmla="*/ 52 h 56"/>
                <a:gd name="T20" fmla="*/ 29 w 39"/>
                <a:gd name="T21" fmla="*/ 52 h 56"/>
                <a:gd name="T22" fmla="*/ 27 w 39"/>
                <a:gd name="T23" fmla="*/ 50 h 56"/>
                <a:gd name="T24" fmla="*/ 27 w 39"/>
                <a:gd name="T25" fmla="*/ 50 h 56"/>
                <a:gd name="T26" fmla="*/ 25 w 39"/>
                <a:gd name="T27" fmla="*/ 50 h 56"/>
                <a:gd name="T28" fmla="*/ 23 w 39"/>
                <a:gd name="T29" fmla="*/ 50 h 56"/>
                <a:gd name="T30" fmla="*/ 23 w 39"/>
                <a:gd name="T31" fmla="*/ 50 h 56"/>
                <a:gd name="T32" fmla="*/ 21 w 39"/>
                <a:gd name="T33" fmla="*/ 50 h 56"/>
                <a:gd name="T34" fmla="*/ 21 w 39"/>
                <a:gd name="T35" fmla="*/ 50 h 56"/>
                <a:gd name="T36" fmla="*/ 20 w 39"/>
                <a:gd name="T37" fmla="*/ 50 h 56"/>
                <a:gd name="T38" fmla="*/ 18 w 39"/>
                <a:gd name="T39" fmla="*/ 50 h 56"/>
                <a:gd name="T40" fmla="*/ 18 w 39"/>
                <a:gd name="T41" fmla="*/ 50 h 56"/>
                <a:gd name="T42" fmla="*/ 16 w 39"/>
                <a:gd name="T43" fmla="*/ 50 h 56"/>
                <a:gd name="T44" fmla="*/ 14 w 39"/>
                <a:gd name="T45" fmla="*/ 50 h 56"/>
                <a:gd name="T46" fmla="*/ 14 w 39"/>
                <a:gd name="T47" fmla="*/ 50 h 56"/>
                <a:gd name="T48" fmla="*/ 12 w 39"/>
                <a:gd name="T49" fmla="*/ 50 h 56"/>
                <a:gd name="T50" fmla="*/ 12 w 39"/>
                <a:gd name="T51" fmla="*/ 52 h 56"/>
                <a:gd name="T52" fmla="*/ 10 w 39"/>
                <a:gd name="T53" fmla="*/ 52 h 56"/>
                <a:gd name="T54" fmla="*/ 8 w 39"/>
                <a:gd name="T55" fmla="*/ 52 h 56"/>
                <a:gd name="T56" fmla="*/ 8 w 39"/>
                <a:gd name="T57" fmla="*/ 52 h 56"/>
                <a:gd name="T58" fmla="*/ 6 w 39"/>
                <a:gd name="T59" fmla="*/ 52 h 56"/>
                <a:gd name="T60" fmla="*/ 6 w 39"/>
                <a:gd name="T61" fmla="*/ 54 h 56"/>
                <a:gd name="T62" fmla="*/ 4 w 39"/>
                <a:gd name="T63" fmla="*/ 54 h 56"/>
                <a:gd name="T64" fmla="*/ 2 w 39"/>
                <a:gd name="T65" fmla="*/ 54 h 56"/>
                <a:gd name="T66" fmla="*/ 2 w 39"/>
                <a:gd name="T67" fmla="*/ 56 h 56"/>
                <a:gd name="T68" fmla="*/ 0 w 39"/>
                <a:gd name="T69" fmla="*/ 56 h 56"/>
                <a:gd name="T70" fmla="*/ 20 w 39"/>
                <a:gd name="T71" fmla="*/ 0 h 56"/>
                <a:gd name="T72" fmla="*/ 20 w 39"/>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56"/>
                <a:gd name="T113" fmla="*/ 39 w 3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56">
                  <a:moveTo>
                    <a:pt x="20" y="0"/>
                  </a:moveTo>
                  <a:lnTo>
                    <a:pt x="39" y="56"/>
                  </a:lnTo>
                  <a:lnTo>
                    <a:pt x="37" y="56"/>
                  </a:lnTo>
                  <a:lnTo>
                    <a:pt x="37" y="54"/>
                  </a:lnTo>
                  <a:lnTo>
                    <a:pt x="35" y="54"/>
                  </a:lnTo>
                  <a:lnTo>
                    <a:pt x="33" y="54"/>
                  </a:lnTo>
                  <a:lnTo>
                    <a:pt x="33" y="52"/>
                  </a:lnTo>
                  <a:lnTo>
                    <a:pt x="31" y="52"/>
                  </a:lnTo>
                  <a:lnTo>
                    <a:pt x="29" y="52"/>
                  </a:lnTo>
                  <a:lnTo>
                    <a:pt x="27" y="50"/>
                  </a:lnTo>
                  <a:lnTo>
                    <a:pt x="25" y="50"/>
                  </a:lnTo>
                  <a:lnTo>
                    <a:pt x="23" y="50"/>
                  </a:lnTo>
                  <a:lnTo>
                    <a:pt x="21" y="50"/>
                  </a:lnTo>
                  <a:lnTo>
                    <a:pt x="20" y="50"/>
                  </a:lnTo>
                  <a:lnTo>
                    <a:pt x="18" y="50"/>
                  </a:lnTo>
                  <a:lnTo>
                    <a:pt x="16" y="50"/>
                  </a:lnTo>
                  <a:lnTo>
                    <a:pt x="14" y="50"/>
                  </a:lnTo>
                  <a:lnTo>
                    <a:pt x="12" y="50"/>
                  </a:lnTo>
                  <a:lnTo>
                    <a:pt x="12" y="52"/>
                  </a:lnTo>
                  <a:lnTo>
                    <a:pt x="10" y="52"/>
                  </a:lnTo>
                  <a:lnTo>
                    <a:pt x="8" y="52"/>
                  </a:lnTo>
                  <a:lnTo>
                    <a:pt x="6" y="52"/>
                  </a:lnTo>
                  <a:lnTo>
                    <a:pt x="6" y="54"/>
                  </a:lnTo>
                  <a:lnTo>
                    <a:pt x="4" y="54"/>
                  </a:lnTo>
                  <a:lnTo>
                    <a:pt x="2" y="54"/>
                  </a:lnTo>
                  <a:lnTo>
                    <a:pt x="2" y="56"/>
                  </a:lnTo>
                  <a:lnTo>
                    <a:pt x="0" y="56"/>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38" name="Freeform 24">
              <a:extLst>
                <a:ext uri="{FF2B5EF4-FFF2-40B4-BE49-F238E27FC236}">
                  <a16:creationId xmlns:a16="http://schemas.microsoft.com/office/drawing/2014/main" id="{5E3CF0C8-BF13-9647-7F9D-98971A61FB48}"/>
                </a:ext>
              </a:extLst>
            </p:cNvPr>
            <p:cNvSpPr>
              <a:spLocks/>
            </p:cNvSpPr>
            <p:nvPr/>
          </p:nvSpPr>
          <p:spPr bwMode="auto">
            <a:xfrm>
              <a:off x="1487" y="2099"/>
              <a:ext cx="7" cy="227"/>
            </a:xfrm>
            <a:custGeom>
              <a:avLst/>
              <a:gdLst>
                <a:gd name="T0" fmla="*/ 7 w 7"/>
                <a:gd name="T1" fmla="*/ 227 h 227"/>
                <a:gd name="T2" fmla="*/ 7 w 7"/>
                <a:gd name="T3" fmla="*/ 0 h 227"/>
                <a:gd name="T4" fmla="*/ 0 w 7"/>
                <a:gd name="T5" fmla="*/ 0 h 227"/>
                <a:gd name="T6" fmla="*/ 2 w 7"/>
                <a:gd name="T7" fmla="*/ 227 h 227"/>
                <a:gd name="T8" fmla="*/ 7 w 7"/>
                <a:gd name="T9" fmla="*/ 227 h 227"/>
                <a:gd name="T10" fmla="*/ 0 60000 65536"/>
                <a:gd name="T11" fmla="*/ 0 60000 65536"/>
                <a:gd name="T12" fmla="*/ 0 60000 65536"/>
                <a:gd name="T13" fmla="*/ 0 60000 65536"/>
                <a:gd name="T14" fmla="*/ 0 60000 65536"/>
                <a:gd name="T15" fmla="*/ 0 w 7"/>
                <a:gd name="T16" fmla="*/ 0 h 227"/>
                <a:gd name="T17" fmla="*/ 7 w 7"/>
                <a:gd name="T18" fmla="*/ 227 h 227"/>
              </a:gdLst>
              <a:ahLst/>
              <a:cxnLst>
                <a:cxn ang="T10">
                  <a:pos x="T0" y="T1"/>
                </a:cxn>
                <a:cxn ang="T11">
                  <a:pos x="T2" y="T3"/>
                </a:cxn>
                <a:cxn ang="T12">
                  <a:pos x="T4" y="T5"/>
                </a:cxn>
                <a:cxn ang="T13">
                  <a:pos x="T6" y="T7"/>
                </a:cxn>
                <a:cxn ang="T14">
                  <a:pos x="T8" y="T9"/>
                </a:cxn>
              </a:cxnLst>
              <a:rect l="T15" t="T16" r="T17" b="T18"/>
              <a:pathLst>
                <a:path w="7" h="227">
                  <a:moveTo>
                    <a:pt x="7" y="227"/>
                  </a:moveTo>
                  <a:lnTo>
                    <a:pt x="7" y="0"/>
                  </a:lnTo>
                  <a:lnTo>
                    <a:pt x="0" y="0"/>
                  </a:lnTo>
                  <a:lnTo>
                    <a:pt x="2" y="227"/>
                  </a:lnTo>
                  <a:lnTo>
                    <a:pt x="7" y="22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39" name="Freeform 25">
              <a:extLst>
                <a:ext uri="{FF2B5EF4-FFF2-40B4-BE49-F238E27FC236}">
                  <a16:creationId xmlns:a16="http://schemas.microsoft.com/office/drawing/2014/main" id="{0AEA06E7-093E-DE74-FA63-A84450186D57}"/>
                </a:ext>
              </a:extLst>
            </p:cNvPr>
            <p:cNvSpPr>
              <a:spLocks/>
            </p:cNvSpPr>
            <p:nvPr/>
          </p:nvSpPr>
          <p:spPr bwMode="auto">
            <a:xfrm>
              <a:off x="1473" y="2299"/>
              <a:ext cx="37" cy="55"/>
            </a:xfrm>
            <a:custGeom>
              <a:avLst/>
              <a:gdLst>
                <a:gd name="T0" fmla="*/ 19 w 37"/>
                <a:gd name="T1" fmla="*/ 55 h 55"/>
                <a:gd name="T2" fmla="*/ 37 w 37"/>
                <a:gd name="T3" fmla="*/ 0 h 55"/>
                <a:gd name="T4" fmla="*/ 37 w 37"/>
                <a:gd name="T5" fmla="*/ 0 h 55"/>
                <a:gd name="T6" fmla="*/ 37 w 37"/>
                <a:gd name="T7" fmla="*/ 0 h 55"/>
                <a:gd name="T8" fmla="*/ 35 w 37"/>
                <a:gd name="T9" fmla="*/ 0 h 55"/>
                <a:gd name="T10" fmla="*/ 33 w 37"/>
                <a:gd name="T11" fmla="*/ 2 h 55"/>
                <a:gd name="T12" fmla="*/ 33 w 37"/>
                <a:gd name="T13" fmla="*/ 2 h 55"/>
                <a:gd name="T14" fmla="*/ 31 w 37"/>
                <a:gd name="T15" fmla="*/ 2 h 55"/>
                <a:gd name="T16" fmla="*/ 29 w 37"/>
                <a:gd name="T17" fmla="*/ 2 h 55"/>
                <a:gd name="T18" fmla="*/ 29 w 37"/>
                <a:gd name="T19" fmla="*/ 3 h 55"/>
                <a:gd name="T20" fmla="*/ 27 w 37"/>
                <a:gd name="T21" fmla="*/ 3 h 55"/>
                <a:gd name="T22" fmla="*/ 27 w 37"/>
                <a:gd name="T23" fmla="*/ 3 h 55"/>
                <a:gd name="T24" fmla="*/ 25 w 37"/>
                <a:gd name="T25" fmla="*/ 3 h 55"/>
                <a:gd name="T26" fmla="*/ 23 w 37"/>
                <a:gd name="T27" fmla="*/ 3 h 55"/>
                <a:gd name="T28" fmla="*/ 23 w 37"/>
                <a:gd name="T29" fmla="*/ 5 h 55"/>
                <a:gd name="T30" fmla="*/ 21 w 37"/>
                <a:gd name="T31" fmla="*/ 5 h 55"/>
                <a:gd name="T32" fmla="*/ 21 w 37"/>
                <a:gd name="T33" fmla="*/ 5 h 55"/>
                <a:gd name="T34" fmla="*/ 19 w 37"/>
                <a:gd name="T35" fmla="*/ 5 h 55"/>
                <a:gd name="T36" fmla="*/ 18 w 37"/>
                <a:gd name="T37" fmla="*/ 5 h 55"/>
                <a:gd name="T38" fmla="*/ 18 w 37"/>
                <a:gd name="T39" fmla="*/ 5 h 55"/>
                <a:gd name="T40" fmla="*/ 16 w 37"/>
                <a:gd name="T41" fmla="*/ 5 h 55"/>
                <a:gd name="T42" fmla="*/ 16 w 37"/>
                <a:gd name="T43" fmla="*/ 5 h 55"/>
                <a:gd name="T44" fmla="*/ 14 w 37"/>
                <a:gd name="T45" fmla="*/ 5 h 55"/>
                <a:gd name="T46" fmla="*/ 12 w 37"/>
                <a:gd name="T47" fmla="*/ 3 h 55"/>
                <a:gd name="T48" fmla="*/ 12 w 37"/>
                <a:gd name="T49" fmla="*/ 3 h 55"/>
                <a:gd name="T50" fmla="*/ 10 w 37"/>
                <a:gd name="T51" fmla="*/ 3 h 55"/>
                <a:gd name="T52" fmla="*/ 8 w 37"/>
                <a:gd name="T53" fmla="*/ 3 h 55"/>
                <a:gd name="T54" fmla="*/ 8 w 37"/>
                <a:gd name="T55" fmla="*/ 3 h 55"/>
                <a:gd name="T56" fmla="*/ 6 w 37"/>
                <a:gd name="T57" fmla="*/ 3 h 55"/>
                <a:gd name="T58" fmla="*/ 6 w 37"/>
                <a:gd name="T59" fmla="*/ 2 h 55"/>
                <a:gd name="T60" fmla="*/ 4 w 37"/>
                <a:gd name="T61" fmla="*/ 2 h 55"/>
                <a:gd name="T62" fmla="*/ 2 w 37"/>
                <a:gd name="T63" fmla="*/ 2 h 55"/>
                <a:gd name="T64" fmla="*/ 2 w 37"/>
                <a:gd name="T65" fmla="*/ 0 h 55"/>
                <a:gd name="T66" fmla="*/ 0 w 37"/>
                <a:gd name="T67" fmla="*/ 0 h 55"/>
                <a:gd name="T68" fmla="*/ 0 w 37"/>
                <a:gd name="T69" fmla="*/ 0 h 55"/>
                <a:gd name="T70" fmla="*/ 19 w 37"/>
                <a:gd name="T71" fmla="*/ 55 h 55"/>
                <a:gd name="T72" fmla="*/ 19 w 37"/>
                <a:gd name="T73" fmla="*/ 55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55"/>
                <a:gd name="T113" fmla="*/ 37 w 37"/>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55">
                  <a:moveTo>
                    <a:pt x="19" y="55"/>
                  </a:moveTo>
                  <a:lnTo>
                    <a:pt x="37" y="0"/>
                  </a:lnTo>
                  <a:lnTo>
                    <a:pt x="35" y="0"/>
                  </a:lnTo>
                  <a:lnTo>
                    <a:pt x="33" y="2"/>
                  </a:lnTo>
                  <a:lnTo>
                    <a:pt x="31" y="2"/>
                  </a:lnTo>
                  <a:lnTo>
                    <a:pt x="29" y="2"/>
                  </a:lnTo>
                  <a:lnTo>
                    <a:pt x="29" y="3"/>
                  </a:lnTo>
                  <a:lnTo>
                    <a:pt x="27" y="3"/>
                  </a:lnTo>
                  <a:lnTo>
                    <a:pt x="25" y="3"/>
                  </a:lnTo>
                  <a:lnTo>
                    <a:pt x="23" y="3"/>
                  </a:lnTo>
                  <a:lnTo>
                    <a:pt x="23" y="5"/>
                  </a:lnTo>
                  <a:lnTo>
                    <a:pt x="21" y="5"/>
                  </a:lnTo>
                  <a:lnTo>
                    <a:pt x="19" y="5"/>
                  </a:lnTo>
                  <a:lnTo>
                    <a:pt x="18" y="5"/>
                  </a:lnTo>
                  <a:lnTo>
                    <a:pt x="16" y="5"/>
                  </a:lnTo>
                  <a:lnTo>
                    <a:pt x="14" y="5"/>
                  </a:lnTo>
                  <a:lnTo>
                    <a:pt x="12" y="3"/>
                  </a:lnTo>
                  <a:lnTo>
                    <a:pt x="10" y="3"/>
                  </a:lnTo>
                  <a:lnTo>
                    <a:pt x="8" y="3"/>
                  </a:lnTo>
                  <a:lnTo>
                    <a:pt x="6" y="3"/>
                  </a:lnTo>
                  <a:lnTo>
                    <a:pt x="6" y="2"/>
                  </a:lnTo>
                  <a:lnTo>
                    <a:pt x="4" y="2"/>
                  </a:lnTo>
                  <a:lnTo>
                    <a:pt x="2" y="2"/>
                  </a:lnTo>
                  <a:lnTo>
                    <a:pt x="2" y="0"/>
                  </a:lnTo>
                  <a:lnTo>
                    <a:pt x="0" y="0"/>
                  </a:lnTo>
                  <a:lnTo>
                    <a:pt x="19"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0" name="Freeform 26">
              <a:extLst>
                <a:ext uri="{FF2B5EF4-FFF2-40B4-BE49-F238E27FC236}">
                  <a16:creationId xmlns:a16="http://schemas.microsoft.com/office/drawing/2014/main" id="{25529E72-B068-98C6-3ED4-2C604DC25309}"/>
                </a:ext>
              </a:extLst>
            </p:cNvPr>
            <p:cNvSpPr>
              <a:spLocks/>
            </p:cNvSpPr>
            <p:nvPr/>
          </p:nvSpPr>
          <p:spPr bwMode="auto">
            <a:xfrm>
              <a:off x="830" y="2072"/>
              <a:ext cx="37" cy="58"/>
            </a:xfrm>
            <a:custGeom>
              <a:avLst/>
              <a:gdLst>
                <a:gd name="T0" fmla="*/ 18 w 37"/>
                <a:gd name="T1" fmla="*/ 0 h 58"/>
                <a:gd name="T2" fmla="*/ 37 w 37"/>
                <a:gd name="T3" fmla="*/ 58 h 58"/>
                <a:gd name="T4" fmla="*/ 37 w 37"/>
                <a:gd name="T5" fmla="*/ 58 h 58"/>
                <a:gd name="T6" fmla="*/ 37 w 37"/>
                <a:gd name="T7" fmla="*/ 56 h 58"/>
                <a:gd name="T8" fmla="*/ 35 w 37"/>
                <a:gd name="T9" fmla="*/ 56 h 58"/>
                <a:gd name="T10" fmla="*/ 33 w 37"/>
                <a:gd name="T11" fmla="*/ 56 h 58"/>
                <a:gd name="T12" fmla="*/ 33 w 37"/>
                <a:gd name="T13" fmla="*/ 54 h 58"/>
                <a:gd name="T14" fmla="*/ 31 w 37"/>
                <a:gd name="T15" fmla="*/ 54 h 58"/>
                <a:gd name="T16" fmla="*/ 29 w 37"/>
                <a:gd name="T17" fmla="*/ 54 h 58"/>
                <a:gd name="T18" fmla="*/ 29 w 37"/>
                <a:gd name="T19" fmla="*/ 54 h 58"/>
                <a:gd name="T20" fmla="*/ 27 w 37"/>
                <a:gd name="T21" fmla="*/ 52 h 58"/>
                <a:gd name="T22" fmla="*/ 27 w 37"/>
                <a:gd name="T23" fmla="*/ 52 h 58"/>
                <a:gd name="T24" fmla="*/ 25 w 37"/>
                <a:gd name="T25" fmla="*/ 52 h 58"/>
                <a:gd name="T26" fmla="*/ 23 w 37"/>
                <a:gd name="T27" fmla="*/ 52 h 58"/>
                <a:gd name="T28" fmla="*/ 23 w 37"/>
                <a:gd name="T29" fmla="*/ 52 h 58"/>
                <a:gd name="T30" fmla="*/ 21 w 37"/>
                <a:gd name="T31" fmla="*/ 52 h 58"/>
                <a:gd name="T32" fmla="*/ 21 w 37"/>
                <a:gd name="T33" fmla="*/ 52 h 58"/>
                <a:gd name="T34" fmla="*/ 19 w 37"/>
                <a:gd name="T35" fmla="*/ 52 h 58"/>
                <a:gd name="T36" fmla="*/ 18 w 37"/>
                <a:gd name="T37" fmla="*/ 52 h 58"/>
                <a:gd name="T38" fmla="*/ 18 w 37"/>
                <a:gd name="T39" fmla="*/ 52 h 58"/>
                <a:gd name="T40" fmla="*/ 16 w 37"/>
                <a:gd name="T41" fmla="*/ 52 h 58"/>
                <a:gd name="T42" fmla="*/ 16 w 37"/>
                <a:gd name="T43" fmla="*/ 52 h 58"/>
                <a:gd name="T44" fmla="*/ 14 w 37"/>
                <a:gd name="T45" fmla="*/ 52 h 58"/>
                <a:gd name="T46" fmla="*/ 12 w 37"/>
                <a:gd name="T47" fmla="*/ 52 h 58"/>
                <a:gd name="T48" fmla="*/ 12 w 37"/>
                <a:gd name="T49" fmla="*/ 52 h 58"/>
                <a:gd name="T50" fmla="*/ 10 w 37"/>
                <a:gd name="T51" fmla="*/ 52 h 58"/>
                <a:gd name="T52" fmla="*/ 8 w 37"/>
                <a:gd name="T53" fmla="*/ 54 h 58"/>
                <a:gd name="T54" fmla="*/ 8 w 37"/>
                <a:gd name="T55" fmla="*/ 54 h 58"/>
                <a:gd name="T56" fmla="*/ 6 w 37"/>
                <a:gd name="T57" fmla="*/ 54 h 58"/>
                <a:gd name="T58" fmla="*/ 6 w 37"/>
                <a:gd name="T59" fmla="*/ 54 h 58"/>
                <a:gd name="T60" fmla="*/ 4 w 37"/>
                <a:gd name="T61" fmla="*/ 56 h 58"/>
                <a:gd name="T62" fmla="*/ 2 w 37"/>
                <a:gd name="T63" fmla="*/ 56 h 58"/>
                <a:gd name="T64" fmla="*/ 2 w 37"/>
                <a:gd name="T65" fmla="*/ 56 h 58"/>
                <a:gd name="T66" fmla="*/ 0 w 37"/>
                <a:gd name="T67" fmla="*/ 58 h 58"/>
                <a:gd name="T68" fmla="*/ 0 w 37"/>
                <a:gd name="T69" fmla="*/ 58 h 58"/>
                <a:gd name="T70" fmla="*/ 18 w 37"/>
                <a:gd name="T71" fmla="*/ 0 h 58"/>
                <a:gd name="T72" fmla="*/ 18 w 37"/>
                <a:gd name="T73" fmla="*/ 0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58"/>
                <a:gd name="T113" fmla="*/ 37 w 37"/>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58">
                  <a:moveTo>
                    <a:pt x="18" y="0"/>
                  </a:moveTo>
                  <a:lnTo>
                    <a:pt x="37" y="58"/>
                  </a:lnTo>
                  <a:lnTo>
                    <a:pt x="37" y="56"/>
                  </a:lnTo>
                  <a:lnTo>
                    <a:pt x="35" y="56"/>
                  </a:lnTo>
                  <a:lnTo>
                    <a:pt x="33" y="56"/>
                  </a:lnTo>
                  <a:lnTo>
                    <a:pt x="33" y="54"/>
                  </a:lnTo>
                  <a:lnTo>
                    <a:pt x="31" y="54"/>
                  </a:lnTo>
                  <a:lnTo>
                    <a:pt x="29" y="54"/>
                  </a:lnTo>
                  <a:lnTo>
                    <a:pt x="27" y="52"/>
                  </a:lnTo>
                  <a:lnTo>
                    <a:pt x="25" y="52"/>
                  </a:lnTo>
                  <a:lnTo>
                    <a:pt x="23" y="52"/>
                  </a:lnTo>
                  <a:lnTo>
                    <a:pt x="21" y="52"/>
                  </a:lnTo>
                  <a:lnTo>
                    <a:pt x="19" y="52"/>
                  </a:lnTo>
                  <a:lnTo>
                    <a:pt x="18" y="52"/>
                  </a:lnTo>
                  <a:lnTo>
                    <a:pt x="16" y="52"/>
                  </a:lnTo>
                  <a:lnTo>
                    <a:pt x="14" y="52"/>
                  </a:lnTo>
                  <a:lnTo>
                    <a:pt x="12" y="52"/>
                  </a:lnTo>
                  <a:lnTo>
                    <a:pt x="10" y="52"/>
                  </a:lnTo>
                  <a:lnTo>
                    <a:pt x="8" y="54"/>
                  </a:lnTo>
                  <a:lnTo>
                    <a:pt x="6" y="54"/>
                  </a:lnTo>
                  <a:lnTo>
                    <a:pt x="4" y="56"/>
                  </a:lnTo>
                  <a:lnTo>
                    <a:pt x="2" y="56"/>
                  </a:lnTo>
                  <a:lnTo>
                    <a:pt x="0" y="58"/>
                  </a:lnTo>
                  <a:lnTo>
                    <a:pt x="1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1" name="Freeform 27">
              <a:extLst>
                <a:ext uri="{FF2B5EF4-FFF2-40B4-BE49-F238E27FC236}">
                  <a16:creationId xmlns:a16="http://schemas.microsoft.com/office/drawing/2014/main" id="{A11E0470-3E19-1627-75B5-7ABAEF426E99}"/>
                </a:ext>
              </a:extLst>
            </p:cNvPr>
            <p:cNvSpPr>
              <a:spLocks/>
            </p:cNvSpPr>
            <p:nvPr/>
          </p:nvSpPr>
          <p:spPr bwMode="auto">
            <a:xfrm>
              <a:off x="846" y="2101"/>
              <a:ext cx="7" cy="672"/>
            </a:xfrm>
            <a:custGeom>
              <a:avLst/>
              <a:gdLst>
                <a:gd name="T0" fmla="*/ 7 w 7"/>
                <a:gd name="T1" fmla="*/ 672 h 672"/>
                <a:gd name="T2" fmla="*/ 5 w 7"/>
                <a:gd name="T3" fmla="*/ 0 h 672"/>
                <a:gd name="T4" fmla="*/ 0 w 7"/>
                <a:gd name="T5" fmla="*/ 0 h 672"/>
                <a:gd name="T6" fmla="*/ 0 w 7"/>
                <a:gd name="T7" fmla="*/ 672 h 672"/>
                <a:gd name="T8" fmla="*/ 7 w 7"/>
                <a:gd name="T9" fmla="*/ 672 h 672"/>
                <a:gd name="T10" fmla="*/ 0 60000 65536"/>
                <a:gd name="T11" fmla="*/ 0 60000 65536"/>
                <a:gd name="T12" fmla="*/ 0 60000 65536"/>
                <a:gd name="T13" fmla="*/ 0 60000 65536"/>
                <a:gd name="T14" fmla="*/ 0 60000 65536"/>
                <a:gd name="T15" fmla="*/ 0 w 7"/>
                <a:gd name="T16" fmla="*/ 0 h 672"/>
                <a:gd name="T17" fmla="*/ 7 w 7"/>
                <a:gd name="T18" fmla="*/ 672 h 672"/>
              </a:gdLst>
              <a:ahLst/>
              <a:cxnLst>
                <a:cxn ang="T10">
                  <a:pos x="T0" y="T1"/>
                </a:cxn>
                <a:cxn ang="T11">
                  <a:pos x="T2" y="T3"/>
                </a:cxn>
                <a:cxn ang="T12">
                  <a:pos x="T4" y="T5"/>
                </a:cxn>
                <a:cxn ang="T13">
                  <a:pos x="T6" y="T7"/>
                </a:cxn>
                <a:cxn ang="T14">
                  <a:pos x="T8" y="T9"/>
                </a:cxn>
              </a:cxnLst>
              <a:rect l="T15" t="T16" r="T17" b="T18"/>
              <a:pathLst>
                <a:path w="7" h="672">
                  <a:moveTo>
                    <a:pt x="7" y="672"/>
                  </a:moveTo>
                  <a:lnTo>
                    <a:pt x="5" y="0"/>
                  </a:lnTo>
                  <a:lnTo>
                    <a:pt x="0" y="0"/>
                  </a:lnTo>
                  <a:lnTo>
                    <a:pt x="0" y="672"/>
                  </a:lnTo>
                  <a:lnTo>
                    <a:pt x="7" y="6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2" name="Freeform 28">
              <a:extLst>
                <a:ext uri="{FF2B5EF4-FFF2-40B4-BE49-F238E27FC236}">
                  <a16:creationId xmlns:a16="http://schemas.microsoft.com/office/drawing/2014/main" id="{8E440D91-8E6C-DCA7-86B5-6F741E96C418}"/>
                </a:ext>
              </a:extLst>
            </p:cNvPr>
            <p:cNvSpPr>
              <a:spLocks/>
            </p:cNvSpPr>
            <p:nvPr/>
          </p:nvSpPr>
          <p:spPr bwMode="auto">
            <a:xfrm>
              <a:off x="830" y="2744"/>
              <a:ext cx="39" cy="57"/>
            </a:xfrm>
            <a:custGeom>
              <a:avLst/>
              <a:gdLst>
                <a:gd name="T0" fmla="*/ 19 w 39"/>
                <a:gd name="T1" fmla="*/ 57 h 57"/>
                <a:gd name="T2" fmla="*/ 39 w 39"/>
                <a:gd name="T3" fmla="*/ 0 h 57"/>
                <a:gd name="T4" fmla="*/ 39 w 39"/>
                <a:gd name="T5" fmla="*/ 0 h 57"/>
                <a:gd name="T6" fmla="*/ 37 w 39"/>
                <a:gd name="T7" fmla="*/ 2 h 57"/>
                <a:gd name="T8" fmla="*/ 37 w 39"/>
                <a:gd name="T9" fmla="*/ 2 h 57"/>
                <a:gd name="T10" fmla="*/ 35 w 39"/>
                <a:gd name="T11" fmla="*/ 4 h 57"/>
                <a:gd name="T12" fmla="*/ 33 w 39"/>
                <a:gd name="T13" fmla="*/ 4 h 57"/>
                <a:gd name="T14" fmla="*/ 33 w 39"/>
                <a:gd name="T15" fmla="*/ 4 h 57"/>
                <a:gd name="T16" fmla="*/ 31 w 39"/>
                <a:gd name="T17" fmla="*/ 4 h 57"/>
                <a:gd name="T18" fmla="*/ 29 w 39"/>
                <a:gd name="T19" fmla="*/ 6 h 57"/>
                <a:gd name="T20" fmla="*/ 29 w 39"/>
                <a:gd name="T21" fmla="*/ 6 h 57"/>
                <a:gd name="T22" fmla="*/ 27 w 39"/>
                <a:gd name="T23" fmla="*/ 6 h 57"/>
                <a:gd name="T24" fmla="*/ 27 w 39"/>
                <a:gd name="T25" fmla="*/ 6 h 57"/>
                <a:gd name="T26" fmla="*/ 25 w 39"/>
                <a:gd name="T27" fmla="*/ 6 h 57"/>
                <a:gd name="T28" fmla="*/ 23 w 39"/>
                <a:gd name="T29" fmla="*/ 6 h 57"/>
                <a:gd name="T30" fmla="*/ 23 w 39"/>
                <a:gd name="T31" fmla="*/ 7 h 57"/>
                <a:gd name="T32" fmla="*/ 21 w 39"/>
                <a:gd name="T33" fmla="*/ 7 h 57"/>
                <a:gd name="T34" fmla="*/ 21 w 39"/>
                <a:gd name="T35" fmla="*/ 7 h 57"/>
                <a:gd name="T36" fmla="*/ 19 w 39"/>
                <a:gd name="T37" fmla="*/ 7 h 57"/>
                <a:gd name="T38" fmla="*/ 18 w 39"/>
                <a:gd name="T39" fmla="*/ 7 h 57"/>
                <a:gd name="T40" fmla="*/ 18 w 39"/>
                <a:gd name="T41" fmla="*/ 7 h 57"/>
                <a:gd name="T42" fmla="*/ 16 w 39"/>
                <a:gd name="T43" fmla="*/ 7 h 57"/>
                <a:gd name="T44" fmla="*/ 16 w 39"/>
                <a:gd name="T45" fmla="*/ 6 h 57"/>
                <a:gd name="T46" fmla="*/ 14 w 39"/>
                <a:gd name="T47" fmla="*/ 6 h 57"/>
                <a:gd name="T48" fmla="*/ 12 w 39"/>
                <a:gd name="T49" fmla="*/ 6 h 57"/>
                <a:gd name="T50" fmla="*/ 12 w 39"/>
                <a:gd name="T51" fmla="*/ 6 h 57"/>
                <a:gd name="T52" fmla="*/ 10 w 39"/>
                <a:gd name="T53" fmla="*/ 6 h 57"/>
                <a:gd name="T54" fmla="*/ 8 w 39"/>
                <a:gd name="T55" fmla="*/ 6 h 57"/>
                <a:gd name="T56" fmla="*/ 8 w 39"/>
                <a:gd name="T57" fmla="*/ 4 h 57"/>
                <a:gd name="T58" fmla="*/ 6 w 39"/>
                <a:gd name="T59" fmla="*/ 4 h 57"/>
                <a:gd name="T60" fmla="*/ 6 w 39"/>
                <a:gd name="T61" fmla="*/ 4 h 57"/>
                <a:gd name="T62" fmla="*/ 4 w 39"/>
                <a:gd name="T63" fmla="*/ 4 h 57"/>
                <a:gd name="T64" fmla="*/ 2 w 39"/>
                <a:gd name="T65" fmla="*/ 2 h 57"/>
                <a:gd name="T66" fmla="*/ 2 w 39"/>
                <a:gd name="T67" fmla="*/ 2 h 57"/>
                <a:gd name="T68" fmla="*/ 0 w 39"/>
                <a:gd name="T69" fmla="*/ 2 h 57"/>
                <a:gd name="T70" fmla="*/ 19 w 39"/>
                <a:gd name="T71" fmla="*/ 57 h 57"/>
                <a:gd name="T72" fmla="*/ 19 w 39"/>
                <a:gd name="T73" fmla="*/ 57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57"/>
                <a:gd name="T113" fmla="*/ 39 w 39"/>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57">
                  <a:moveTo>
                    <a:pt x="19" y="57"/>
                  </a:moveTo>
                  <a:lnTo>
                    <a:pt x="39" y="0"/>
                  </a:lnTo>
                  <a:lnTo>
                    <a:pt x="37" y="2"/>
                  </a:lnTo>
                  <a:lnTo>
                    <a:pt x="35" y="4"/>
                  </a:lnTo>
                  <a:lnTo>
                    <a:pt x="33" y="4"/>
                  </a:lnTo>
                  <a:lnTo>
                    <a:pt x="31" y="4"/>
                  </a:lnTo>
                  <a:lnTo>
                    <a:pt x="29" y="6"/>
                  </a:lnTo>
                  <a:lnTo>
                    <a:pt x="27" y="6"/>
                  </a:lnTo>
                  <a:lnTo>
                    <a:pt x="25" y="6"/>
                  </a:lnTo>
                  <a:lnTo>
                    <a:pt x="23" y="6"/>
                  </a:lnTo>
                  <a:lnTo>
                    <a:pt x="23" y="7"/>
                  </a:lnTo>
                  <a:lnTo>
                    <a:pt x="21" y="7"/>
                  </a:lnTo>
                  <a:lnTo>
                    <a:pt x="19" y="7"/>
                  </a:lnTo>
                  <a:lnTo>
                    <a:pt x="18" y="7"/>
                  </a:lnTo>
                  <a:lnTo>
                    <a:pt x="16" y="7"/>
                  </a:lnTo>
                  <a:lnTo>
                    <a:pt x="16" y="6"/>
                  </a:lnTo>
                  <a:lnTo>
                    <a:pt x="14" y="6"/>
                  </a:lnTo>
                  <a:lnTo>
                    <a:pt x="12" y="6"/>
                  </a:lnTo>
                  <a:lnTo>
                    <a:pt x="10" y="6"/>
                  </a:lnTo>
                  <a:lnTo>
                    <a:pt x="8" y="6"/>
                  </a:lnTo>
                  <a:lnTo>
                    <a:pt x="8" y="4"/>
                  </a:lnTo>
                  <a:lnTo>
                    <a:pt x="6" y="4"/>
                  </a:lnTo>
                  <a:lnTo>
                    <a:pt x="4" y="4"/>
                  </a:lnTo>
                  <a:lnTo>
                    <a:pt x="2" y="2"/>
                  </a:lnTo>
                  <a:lnTo>
                    <a:pt x="0" y="2"/>
                  </a:lnTo>
                  <a:lnTo>
                    <a:pt x="19" y="5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3" name="Freeform 29">
              <a:extLst>
                <a:ext uri="{FF2B5EF4-FFF2-40B4-BE49-F238E27FC236}">
                  <a16:creationId xmlns:a16="http://schemas.microsoft.com/office/drawing/2014/main" id="{73DA0353-1251-F809-94BB-84CBBEC759C1}"/>
                </a:ext>
              </a:extLst>
            </p:cNvPr>
            <p:cNvSpPr>
              <a:spLocks/>
            </p:cNvSpPr>
            <p:nvPr/>
          </p:nvSpPr>
          <p:spPr bwMode="auto">
            <a:xfrm>
              <a:off x="871" y="2934"/>
              <a:ext cx="149" cy="7"/>
            </a:xfrm>
            <a:custGeom>
              <a:avLst/>
              <a:gdLst>
                <a:gd name="T0" fmla="*/ 149 w 149"/>
                <a:gd name="T1" fmla="*/ 0 h 7"/>
                <a:gd name="T2" fmla="*/ 0 w 149"/>
                <a:gd name="T3" fmla="*/ 0 h 7"/>
                <a:gd name="T4" fmla="*/ 0 w 149"/>
                <a:gd name="T5" fmla="*/ 7 h 7"/>
                <a:gd name="T6" fmla="*/ 149 w 149"/>
                <a:gd name="T7" fmla="*/ 6 h 7"/>
                <a:gd name="T8" fmla="*/ 149 w 149"/>
                <a:gd name="T9" fmla="*/ 0 h 7"/>
                <a:gd name="T10" fmla="*/ 0 60000 65536"/>
                <a:gd name="T11" fmla="*/ 0 60000 65536"/>
                <a:gd name="T12" fmla="*/ 0 60000 65536"/>
                <a:gd name="T13" fmla="*/ 0 60000 65536"/>
                <a:gd name="T14" fmla="*/ 0 60000 65536"/>
                <a:gd name="T15" fmla="*/ 0 w 149"/>
                <a:gd name="T16" fmla="*/ 0 h 7"/>
                <a:gd name="T17" fmla="*/ 149 w 149"/>
                <a:gd name="T18" fmla="*/ 7 h 7"/>
              </a:gdLst>
              <a:ahLst/>
              <a:cxnLst>
                <a:cxn ang="T10">
                  <a:pos x="T0" y="T1"/>
                </a:cxn>
                <a:cxn ang="T11">
                  <a:pos x="T2" y="T3"/>
                </a:cxn>
                <a:cxn ang="T12">
                  <a:pos x="T4" y="T5"/>
                </a:cxn>
                <a:cxn ang="T13">
                  <a:pos x="T6" y="T7"/>
                </a:cxn>
                <a:cxn ang="T14">
                  <a:pos x="T8" y="T9"/>
                </a:cxn>
              </a:cxnLst>
              <a:rect l="T15" t="T16" r="T17" b="T18"/>
              <a:pathLst>
                <a:path w="149" h="7">
                  <a:moveTo>
                    <a:pt x="149" y="0"/>
                  </a:moveTo>
                  <a:lnTo>
                    <a:pt x="0" y="0"/>
                  </a:lnTo>
                  <a:lnTo>
                    <a:pt x="0" y="7"/>
                  </a:lnTo>
                  <a:lnTo>
                    <a:pt x="149" y="6"/>
                  </a:lnTo>
                  <a:lnTo>
                    <a:pt x="14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4" name="Freeform 30">
              <a:extLst>
                <a:ext uri="{FF2B5EF4-FFF2-40B4-BE49-F238E27FC236}">
                  <a16:creationId xmlns:a16="http://schemas.microsoft.com/office/drawing/2014/main" id="{05FF79E0-1384-7E6B-14DD-99BCF260BCF5}"/>
                </a:ext>
              </a:extLst>
            </p:cNvPr>
            <p:cNvSpPr>
              <a:spLocks/>
            </p:cNvSpPr>
            <p:nvPr/>
          </p:nvSpPr>
          <p:spPr bwMode="auto">
            <a:xfrm>
              <a:off x="1003" y="2924"/>
              <a:ext cx="46" cy="25"/>
            </a:xfrm>
            <a:custGeom>
              <a:avLst/>
              <a:gdLst>
                <a:gd name="T0" fmla="*/ 46 w 46"/>
                <a:gd name="T1" fmla="*/ 12 h 25"/>
                <a:gd name="T2" fmla="*/ 0 w 46"/>
                <a:gd name="T3" fmla="*/ 0 h 25"/>
                <a:gd name="T4" fmla="*/ 0 w 46"/>
                <a:gd name="T5" fmla="*/ 0 h 25"/>
                <a:gd name="T6" fmla="*/ 0 w 46"/>
                <a:gd name="T7" fmla="*/ 2 h 25"/>
                <a:gd name="T8" fmla="*/ 0 w 46"/>
                <a:gd name="T9" fmla="*/ 2 h 25"/>
                <a:gd name="T10" fmla="*/ 0 w 46"/>
                <a:gd name="T11" fmla="*/ 2 h 25"/>
                <a:gd name="T12" fmla="*/ 2 w 46"/>
                <a:gd name="T13" fmla="*/ 4 h 25"/>
                <a:gd name="T14" fmla="*/ 2 w 46"/>
                <a:gd name="T15" fmla="*/ 4 h 25"/>
                <a:gd name="T16" fmla="*/ 2 w 46"/>
                <a:gd name="T17" fmla="*/ 6 h 25"/>
                <a:gd name="T18" fmla="*/ 2 w 46"/>
                <a:gd name="T19" fmla="*/ 6 h 25"/>
                <a:gd name="T20" fmla="*/ 2 w 46"/>
                <a:gd name="T21" fmla="*/ 6 h 25"/>
                <a:gd name="T22" fmla="*/ 4 w 46"/>
                <a:gd name="T23" fmla="*/ 8 h 25"/>
                <a:gd name="T24" fmla="*/ 4 w 46"/>
                <a:gd name="T25" fmla="*/ 8 h 25"/>
                <a:gd name="T26" fmla="*/ 4 w 46"/>
                <a:gd name="T27" fmla="*/ 8 h 25"/>
                <a:gd name="T28" fmla="*/ 4 w 46"/>
                <a:gd name="T29" fmla="*/ 10 h 25"/>
                <a:gd name="T30" fmla="*/ 4 w 46"/>
                <a:gd name="T31" fmla="*/ 10 h 25"/>
                <a:gd name="T32" fmla="*/ 4 w 46"/>
                <a:gd name="T33" fmla="*/ 12 h 25"/>
                <a:gd name="T34" fmla="*/ 4 w 46"/>
                <a:gd name="T35" fmla="*/ 12 h 25"/>
                <a:gd name="T36" fmla="*/ 4 w 46"/>
                <a:gd name="T37" fmla="*/ 12 h 25"/>
                <a:gd name="T38" fmla="*/ 4 w 46"/>
                <a:gd name="T39" fmla="*/ 14 h 25"/>
                <a:gd name="T40" fmla="*/ 4 w 46"/>
                <a:gd name="T41" fmla="*/ 14 h 25"/>
                <a:gd name="T42" fmla="*/ 4 w 46"/>
                <a:gd name="T43" fmla="*/ 16 h 25"/>
                <a:gd name="T44" fmla="*/ 4 w 46"/>
                <a:gd name="T45" fmla="*/ 16 h 25"/>
                <a:gd name="T46" fmla="*/ 4 w 46"/>
                <a:gd name="T47" fmla="*/ 16 h 25"/>
                <a:gd name="T48" fmla="*/ 4 w 46"/>
                <a:gd name="T49" fmla="*/ 17 h 25"/>
                <a:gd name="T50" fmla="*/ 4 w 46"/>
                <a:gd name="T51" fmla="*/ 17 h 25"/>
                <a:gd name="T52" fmla="*/ 4 w 46"/>
                <a:gd name="T53" fmla="*/ 19 h 25"/>
                <a:gd name="T54" fmla="*/ 2 w 46"/>
                <a:gd name="T55" fmla="*/ 19 h 25"/>
                <a:gd name="T56" fmla="*/ 2 w 46"/>
                <a:gd name="T57" fmla="*/ 19 h 25"/>
                <a:gd name="T58" fmla="*/ 2 w 46"/>
                <a:gd name="T59" fmla="*/ 21 h 25"/>
                <a:gd name="T60" fmla="*/ 2 w 46"/>
                <a:gd name="T61" fmla="*/ 21 h 25"/>
                <a:gd name="T62" fmla="*/ 0 w 46"/>
                <a:gd name="T63" fmla="*/ 23 h 25"/>
                <a:gd name="T64" fmla="*/ 0 w 46"/>
                <a:gd name="T65" fmla="*/ 23 h 25"/>
                <a:gd name="T66" fmla="*/ 0 w 46"/>
                <a:gd name="T67" fmla="*/ 23 h 25"/>
                <a:gd name="T68" fmla="*/ 0 w 46"/>
                <a:gd name="T69" fmla="*/ 25 h 25"/>
                <a:gd name="T70" fmla="*/ 46 w 46"/>
                <a:gd name="T71" fmla="*/ 12 h 25"/>
                <a:gd name="T72" fmla="*/ 46 w 46"/>
                <a:gd name="T73" fmla="*/ 12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25"/>
                <a:gd name="T113" fmla="*/ 46 w 46"/>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25">
                  <a:moveTo>
                    <a:pt x="46" y="12"/>
                  </a:moveTo>
                  <a:lnTo>
                    <a:pt x="0" y="0"/>
                  </a:lnTo>
                  <a:lnTo>
                    <a:pt x="0" y="2"/>
                  </a:lnTo>
                  <a:lnTo>
                    <a:pt x="2" y="4"/>
                  </a:lnTo>
                  <a:lnTo>
                    <a:pt x="2" y="6"/>
                  </a:lnTo>
                  <a:lnTo>
                    <a:pt x="4" y="8"/>
                  </a:lnTo>
                  <a:lnTo>
                    <a:pt x="4" y="10"/>
                  </a:lnTo>
                  <a:lnTo>
                    <a:pt x="4" y="12"/>
                  </a:lnTo>
                  <a:lnTo>
                    <a:pt x="4" y="14"/>
                  </a:lnTo>
                  <a:lnTo>
                    <a:pt x="4" y="16"/>
                  </a:lnTo>
                  <a:lnTo>
                    <a:pt x="4" y="17"/>
                  </a:lnTo>
                  <a:lnTo>
                    <a:pt x="4" y="19"/>
                  </a:lnTo>
                  <a:lnTo>
                    <a:pt x="2" y="19"/>
                  </a:lnTo>
                  <a:lnTo>
                    <a:pt x="2" y="21"/>
                  </a:lnTo>
                  <a:lnTo>
                    <a:pt x="0" y="23"/>
                  </a:lnTo>
                  <a:lnTo>
                    <a:pt x="0" y="25"/>
                  </a:lnTo>
                  <a:lnTo>
                    <a:pt x="46"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5" name="Freeform 31">
              <a:extLst>
                <a:ext uri="{FF2B5EF4-FFF2-40B4-BE49-F238E27FC236}">
                  <a16:creationId xmlns:a16="http://schemas.microsoft.com/office/drawing/2014/main" id="{CCD6C6B8-99EE-0025-23DE-BF9B7B7A2548}"/>
                </a:ext>
              </a:extLst>
            </p:cNvPr>
            <p:cNvSpPr>
              <a:spLocks/>
            </p:cNvSpPr>
            <p:nvPr/>
          </p:nvSpPr>
          <p:spPr bwMode="auto">
            <a:xfrm>
              <a:off x="1302" y="2934"/>
              <a:ext cx="160" cy="7"/>
            </a:xfrm>
            <a:custGeom>
              <a:avLst/>
              <a:gdLst>
                <a:gd name="T0" fmla="*/ 0 w 160"/>
                <a:gd name="T1" fmla="*/ 7 h 7"/>
                <a:gd name="T2" fmla="*/ 160 w 160"/>
                <a:gd name="T3" fmla="*/ 7 h 7"/>
                <a:gd name="T4" fmla="*/ 160 w 160"/>
                <a:gd name="T5" fmla="*/ 2 h 7"/>
                <a:gd name="T6" fmla="*/ 0 w 160"/>
                <a:gd name="T7" fmla="*/ 0 h 7"/>
                <a:gd name="T8" fmla="*/ 0 w 160"/>
                <a:gd name="T9" fmla="*/ 7 h 7"/>
                <a:gd name="T10" fmla="*/ 0 60000 65536"/>
                <a:gd name="T11" fmla="*/ 0 60000 65536"/>
                <a:gd name="T12" fmla="*/ 0 60000 65536"/>
                <a:gd name="T13" fmla="*/ 0 60000 65536"/>
                <a:gd name="T14" fmla="*/ 0 60000 65536"/>
                <a:gd name="T15" fmla="*/ 0 w 160"/>
                <a:gd name="T16" fmla="*/ 0 h 7"/>
                <a:gd name="T17" fmla="*/ 160 w 160"/>
                <a:gd name="T18" fmla="*/ 7 h 7"/>
              </a:gdLst>
              <a:ahLst/>
              <a:cxnLst>
                <a:cxn ang="T10">
                  <a:pos x="T0" y="T1"/>
                </a:cxn>
                <a:cxn ang="T11">
                  <a:pos x="T2" y="T3"/>
                </a:cxn>
                <a:cxn ang="T12">
                  <a:pos x="T4" y="T5"/>
                </a:cxn>
                <a:cxn ang="T13">
                  <a:pos x="T6" y="T7"/>
                </a:cxn>
                <a:cxn ang="T14">
                  <a:pos x="T8" y="T9"/>
                </a:cxn>
              </a:cxnLst>
              <a:rect l="T15" t="T16" r="T17" b="T18"/>
              <a:pathLst>
                <a:path w="160" h="7">
                  <a:moveTo>
                    <a:pt x="0" y="7"/>
                  </a:moveTo>
                  <a:lnTo>
                    <a:pt x="160" y="7"/>
                  </a:lnTo>
                  <a:lnTo>
                    <a:pt x="160" y="2"/>
                  </a:lnTo>
                  <a:lnTo>
                    <a:pt x="0" y="0"/>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6" name="Freeform 32">
              <a:extLst>
                <a:ext uri="{FF2B5EF4-FFF2-40B4-BE49-F238E27FC236}">
                  <a16:creationId xmlns:a16="http://schemas.microsoft.com/office/drawing/2014/main" id="{B0EC363C-B399-CF1E-6403-DE90561ECFCE}"/>
                </a:ext>
              </a:extLst>
            </p:cNvPr>
            <p:cNvSpPr>
              <a:spLocks/>
            </p:cNvSpPr>
            <p:nvPr/>
          </p:nvSpPr>
          <p:spPr bwMode="auto">
            <a:xfrm>
              <a:off x="1276" y="2926"/>
              <a:ext cx="46" cy="23"/>
            </a:xfrm>
            <a:custGeom>
              <a:avLst/>
              <a:gdLst>
                <a:gd name="T0" fmla="*/ 0 w 46"/>
                <a:gd name="T1" fmla="*/ 12 h 23"/>
                <a:gd name="T2" fmla="*/ 46 w 46"/>
                <a:gd name="T3" fmla="*/ 23 h 23"/>
                <a:gd name="T4" fmla="*/ 46 w 46"/>
                <a:gd name="T5" fmla="*/ 23 h 23"/>
                <a:gd name="T6" fmla="*/ 46 w 46"/>
                <a:gd name="T7" fmla="*/ 23 h 23"/>
                <a:gd name="T8" fmla="*/ 44 w 46"/>
                <a:gd name="T9" fmla="*/ 21 h 23"/>
                <a:gd name="T10" fmla="*/ 44 w 46"/>
                <a:gd name="T11" fmla="*/ 21 h 23"/>
                <a:gd name="T12" fmla="*/ 44 w 46"/>
                <a:gd name="T13" fmla="*/ 21 h 23"/>
                <a:gd name="T14" fmla="*/ 44 w 46"/>
                <a:gd name="T15" fmla="*/ 19 h 23"/>
                <a:gd name="T16" fmla="*/ 42 w 46"/>
                <a:gd name="T17" fmla="*/ 19 h 23"/>
                <a:gd name="T18" fmla="*/ 42 w 46"/>
                <a:gd name="T19" fmla="*/ 17 h 23"/>
                <a:gd name="T20" fmla="*/ 42 w 46"/>
                <a:gd name="T21" fmla="*/ 17 h 23"/>
                <a:gd name="T22" fmla="*/ 42 w 46"/>
                <a:gd name="T23" fmla="*/ 17 h 23"/>
                <a:gd name="T24" fmla="*/ 42 w 46"/>
                <a:gd name="T25" fmla="*/ 15 h 23"/>
                <a:gd name="T26" fmla="*/ 42 w 46"/>
                <a:gd name="T27" fmla="*/ 15 h 23"/>
                <a:gd name="T28" fmla="*/ 42 w 46"/>
                <a:gd name="T29" fmla="*/ 14 h 23"/>
                <a:gd name="T30" fmla="*/ 42 w 46"/>
                <a:gd name="T31" fmla="*/ 14 h 23"/>
                <a:gd name="T32" fmla="*/ 42 w 46"/>
                <a:gd name="T33" fmla="*/ 14 h 23"/>
                <a:gd name="T34" fmla="*/ 40 w 46"/>
                <a:gd name="T35" fmla="*/ 12 h 23"/>
                <a:gd name="T36" fmla="*/ 40 w 46"/>
                <a:gd name="T37" fmla="*/ 12 h 23"/>
                <a:gd name="T38" fmla="*/ 40 w 46"/>
                <a:gd name="T39" fmla="*/ 10 h 23"/>
                <a:gd name="T40" fmla="*/ 42 w 46"/>
                <a:gd name="T41" fmla="*/ 10 h 23"/>
                <a:gd name="T42" fmla="*/ 42 w 46"/>
                <a:gd name="T43" fmla="*/ 10 h 23"/>
                <a:gd name="T44" fmla="*/ 42 w 46"/>
                <a:gd name="T45" fmla="*/ 8 h 23"/>
                <a:gd name="T46" fmla="*/ 42 w 46"/>
                <a:gd name="T47" fmla="*/ 8 h 23"/>
                <a:gd name="T48" fmla="*/ 42 w 46"/>
                <a:gd name="T49" fmla="*/ 6 h 23"/>
                <a:gd name="T50" fmla="*/ 42 w 46"/>
                <a:gd name="T51" fmla="*/ 6 h 23"/>
                <a:gd name="T52" fmla="*/ 42 w 46"/>
                <a:gd name="T53" fmla="*/ 6 h 23"/>
                <a:gd name="T54" fmla="*/ 42 w 46"/>
                <a:gd name="T55" fmla="*/ 4 h 23"/>
                <a:gd name="T56" fmla="*/ 44 w 46"/>
                <a:gd name="T57" fmla="*/ 4 h 23"/>
                <a:gd name="T58" fmla="*/ 44 w 46"/>
                <a:gd name="T59" fmla="*/ 4 h 23"/>
                <a:gd name="T60" fmla="*/ 44 w 46"/>
                <a:gd name="T61" fmla="*/ 2 h 23"/>
                <a:gd name="T62" fmla="*/ 44 w 46"/>
                <a:gd name="T63" fmla="*/ 2 h 23"/>
                <a:gd name="T64" fmla="*/ 46 w 46"/>
                <a:gd name="T65" fmla="*/ 0 h 23"/>
                <a:gd name="T66" fmla="*/ 46 w 46"/>
                <a:gd name="T67" fmla="*/ 0 h 23"/>
                <a:gd name="T68" fmla="*/ 46 w 46"/>
                <a:gd name="T69" fmla="*/ 0 h 23"/>
                <a:gd name="T70" fmla="*/ 0 w 46"/>
                <a:gd name="T71" fmla="*/ 12 h 23"/>
                <a:gd name="T72" fmla="*/ 0 w 46"/>
                <a:gd name="T73" fmla="*/ 12 h 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23"/>
                <a:gd name="T113" fmla="*/ 46 w 46"/>
                <a:gd name="T114" fmla="*/ 23 h 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23">
                  <a:moveTo>
                    <a:pt x="0" y="12"/>
                  </a:moveTo>
                  <a:lnTo>
                    <a:pt x="46" y="23"/>
                  </a:lnTo>
                  <a:lnTo>
                    <a:pt x="44" y="21"/>
                  </a:lnTo>
                  <a:lnTo>
                    <a:pt x="44" y="19"/>
                  </a:lnTo>
                  <a:lnTo>
                    <a:pt x="42" y="19"/>
                  </a:lnTo>
                  <a:lnTo>
                    <a:pt x="42" y="17"/>
                  </a:lnTo>
                  <a:lnTo>
                    <a:pt x="42" y="15"/>
                  </a:lnTo>
                  <a:lnTo>
                    <a:pt x="42" y="14"/>
                  </a:lnTo>
                  <a:lnTo>
                    <a:pt x="40" y="12"/>
                  </a:lnTo>
                  <a:lnTo>
                    <a:pt x="40" y="10"/>
                  </a:lnTo>
                  <a:lnTo>
                    <a:pt x="42" y="10"/>
                  </a:lnTo>
                  <a:lnTo>
                    <a:pt x="42" y="8"/>
                  </a:lnTo>
                  <a:lnTo>
                    <a:pt x="42" y="6"/>
                  </a:lnTo>
                  <a:lnTo>
                    <a:pt x="42" y="4"/>
                  </a:lnTo>
                  <a:lnTo>
                    <a:pt x="44" y="4"/>
                  </a:lnTo>
                  <a:lnTo>
                    <a:pt x="44" y="2"/>
                  </a:lnTo>
                  <a:lnTo>
                    <a:pt x="46"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7" name="Freeform 33">
              <a:extLst>
                <a:ext uri="{FF2B5EF4-FFF2-40B4-BE49-F238E27FC236}">
                  <a16:creationId xmlns:a16="http://schemas.microsoft.com/office/drawing/2014/main" id="{3C97674A-C11E-7C39-FE1C-376CB9AA4766}"/>
                </a:ext>
              </a:extLst>
            </p:cNvPr>
            <p:cNvSpPr>
              <a:spLocks/>
            </p:cNvSpPr>
            <p:nvPr/>
          </p:nvSpPr>
          <p:spPr bwMode="auto">
            <a:xfrm>
              <a:off x="1051" y="2799"/>
              <a:ext cx="221" cy="10"/>
            </a:xfrm>
            <a:custGeom>
              <a:avLst/>
              <a:gdLst>
                <a:gd name="T0" fmla="*/ 221 w 221"/>
                <a:gd name="T1" fmla="*/ 4 h 10"/>
                <a:gd name="T2" fmla="*/ 217 w 221"/>
                <a:gd name="T3" fmla="*/ 0 h 10"/>
                <a:gd name="T4" fmla="*/ 0 w 221"/>
                <a:gd name="T5" fmla="*/ 0 h 10"/>
                <a:gd name="T6" fmla="*/ 0 w 221"/>
                <a:gd name="T7" fmla="*/ 10 h 10"/>
                <a:gd name="T8" fmla="*/ 217 w 221"/>
                <a:gd name="T9" fmla="*/ 10 h 10"/>
                <a:gd name="T10" fmla="*/ 221 w 221"/>
                <a:gd name="T11" fmla="*/ 4 h 10"/>
                <a:gd name="T12" fmla="*/ 217 w 221"/>
                <a:gd name="T13" fmla="*/ 10 h 10"/>
                <a:gd name="T14" fmla="*/ 221 w 221"/>
                <a:gd name="T15" fmla="*/ 10 h 10"/>
                <a:gd name="T16" fmla="*/ 221 w 221"/>
                <a:gd name="T17" fmla="*/ 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10"/>
                <a:gd name="T29" fmla="*/ 221 w 2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10">
                  <a:moveTo>
                    <a:pt x="221" y="4"/>
                  </a:moveTo>
                  <a:lnTo>
                    <a:pt x="217" y="0"/>
                  </a:lnTo>
                  <a:lnTo>
                    <a:pt x="0" y="0"/>
                  </a:lnTo>
                  <a:lnTo>
                    <a:pt x="0" y="10"/>
                  </a:lnTo>
                  <a:lnTo>
                    <a:pt x="217" y="10"/>
                  </a:lnTo>
                  <a:lnTo>
                    <a:pt x="221" y="4"/>
                  </a:lnTo>
                  <a:lnTo>
                    <a:pt x="217" y="10"/>
                  </a:lnTo>
                  <a:lnTo>
                    <a:pt x="221" y="10"/>
                  </a:lnTo>
                  <a:lnTo>
                    <a:pt x="22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8" name="Freeform 34">
              <a:extLst>
                <a:ext uri="{FF2B5EF4-FFF2-40B4-BE49-F238E27FC236}">
                  <a16:creationId xmlns:a16="http://schemas.microsoft.com/office/drawing/2014/main" id="{929C7756-F28B-ED0F-492E-3F9E3ED9CDB3}"/>
                </a:ext>
              </a:extLst>
            </p:cNvPr>
            <p:cNvSpPr>
              <a:spLocks/>
            </p:cNvSpPr>
            <p:nvPr/>
          </p:nvSpPr>
          <p:spPr bwMode="auto">
            <a:xfrm>
              <a:off x="1262" y="2350"/>
              <a:ext cx="10" cy="453"/>
            </a:xfrm>
            <a:custGeom>
              <a:avLst/>
              <a:gdLst>
                <a:gd name="T0" fmla="*/ 6 w 10"/>
                <a:gd name="T1" fmla="*/ 0 h 453"/>
                <a:gd name="T2" fmla="*/ 0 w 10"/>
                <a:gd name="T3" fmla="*/ 6 h 453"/>
                <a:gd name="T4" fmla="*/ 0 w 10"/>
                <a:gd name="T5" fmla="*/ 453 h 453"/>
                <a:gd name="T6" fmla="*/ 10 w 10"/>
                <a:gd name="T7" fmla="*/ 453 h 453"/>
                <a:gd name="T8" fmla="*/ 10 w 10"/>
                <a:gd name="T9" fmla="*/ 6 h 453"/>
                <a:gd name="T10" fmla="*/ 6 w 10"/>
                <a:gd name="T11" fmla="*/ 0 h 453"/>
                <a:gd name="T12" fmla="*/ 10 w 10"/>
                <a:gd name="T13" fmla="*/ 6 h 453"/>
                <a:gd name="T14" fmla="*/ 10 w 10"/>
                <a:gd name="T15" fmla="*/ 0 h 453"/>
                <a:gd name="T16" fmla="*/ 6 w 10"/>
                <a:gd name="T17" fmla="*/ 0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53"/>
                <a:gd name="T29" fmla="*/ 10 w 10"/>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53">
                  <a:moveTo>
                    <a:pt x="6" y="0"/>
                  </a:moveTo>
                  <a:lnTo>
                    <a:pt x="0" y="6"/>
                  </a:lnTo>
                  <a:lnTo>
                    <a:pt x="0" y="453"/>
                  </a:lnTo>
                  <a:lnTo>
                    <a:pt x="10" y="453"/>
                  </a:lnTo>
                  <a:lnTo>
                    <a:pt x="10" y="6"/>
                  </a:lnTo>
                  <a:lnTo>
                    <a:pt x="6" y="0"/>
                  </a:lnTo>
                  <a:lnTo>
                    <a:pt x="10" y="6"/>
                  </a:lnTo>
                  <a:lnTo>
                    <a:pt x="10" y="0"/>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49" name="Freeform 35">
              <a:extLst>
                <a:ext uri="{FF2B5EF4-FFF2-40B4-BE49-F238E27FC236}">
                  <a16:creationId xmlns:a16="http://schemas.microsoft.com/office/drawing/2014/main" id="{7BE603D7-FBC0-33BC-E0D8-EC6B3AD702D3}"/>
                </a:ext>
              </a:extLst>
            </p:cNvPr>
            <p:cNvSpPr>
              <a:spLocks/>
            </p:cNvSpPr>
            <p:nvPr/>
          </p:nvSpPr>
          <p:spPr bwMode="auto">
            <a:xfrm>
              <a:off x="1047" y="2350"/>
              <a:ext cx="221" cy="10"/>
            </a:xfrm>
            <a:custGeom>
              <a:avLst/>
              <a:gdLst>
                <a:gd name="T0" fmla="*/ 0 w 221"/>
                <a:gd name="T1" fmla="*/ 6 h 10"/>
                <a:gd name="T2" fmla="*/ 4 w 221"/>
                <a:gd name="T3" fmla="*/ 10 h 10"/>
                <a:gd name="T4" fmla="*/ 221 w 221"/>
                <a:gd name="T5" fmla="*/ 10 h 10"/>
                <a:gd name="T6" fmla="*/ 221 w 221"/>
                <a:gd name="T7" fmla="*/ 0 h 10"/>
                <a:gd name="T8" fmla="*/ 4 w 221"/>
                <a:gd name="T9" fmla="*/ 0 h 10"/>
                <a:gd name="T10" fmla="*/ 0 w 221"/>
                <a:gd name="T11" fmla="*/ 6 h 10"/>
                <a:gd name="T12" fmla="*/ 4 w 221"/>
                <a:gd name="T13" fmla="*/ 0 h 10"/>
                <a:gd name="T14" fmla="*/ 0 w 221"/>
                <a:gd name="T15" fmla="*/ 0 h 10"/>
                <a:gd name="T16" fmla="*/ 0 w 221"/>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1"/>
                <a:gd name="T28" fmla="*/ 0 h 10"/>
                <a:gd name="T29" fmla="*/ 221 w 22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1" h="10">
                  <a:moveTo>
                    <a:pt x="0" y="6"/>
                  </a:moveTo>
                  <a:lnTo>
                    <a:pt x="4" y="10"/>
                  </a:lnTo>
                  <a:lnTo>
                    <a:pt x="221" y="10"/>
                  </a:lnTo>
                  <a:lnTo>
                    <a:pt x="221" y="0"/>
                  </a:lnTo>
                  <a:lnTo>
                    <a:pt x="4" y="0"/>
                  </a:lnTo>
                  <a:lnTo>
                    <a:pt x="0" y="6"/>
                  </a:lnTo>
                  <a:lnTo>
                    <a:pt x="4" y="0"/>
                  </a:lnTo>
                  <a:lnTo>
                    <a:pt x="0"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0" name="Freeform 36">
              <a:extLst>
                <a:ext uri="{FF2B5EF4-FFF2-40B4-BE49-F238E27FC236}">
                  <a16:creationId xmlns:a16="http://schemas.microsoft.com/office/drawing/2014/main" id="{7023FD9A-60CA-0BFF-FFB2-1F6BDAD829E2}"/>
                </a:ext>
              </a:extLst>
            </p:cNvPr>
            <p:cNvSpPr>
              <a:spLocks/>
            </p:cNvSpPr>
            <p:nvPr/>
          </p:nvSpPr>
          <p:spPr bwMode="auto">
            <a:xfrm>
              <a:off x="1047" y="2356"/>
              <a:ext cx="8" cy="453"/>
            </a:xfrm>
            <a:custGeom>
              <a:avLst/>
              <a:gdLst>
                <a:gd name="T0" fmla="*/ 4 w 8"/>
                <a:gd name="T1" fmla="*/ 453 h 453"/>
                <a:gd name="T2" fmla="*/ 8 w 8"/>
                <a:gd name="T3" fmla="*/ 447 h 453"/>
                <a:gd name="T4" fmla="*/ 8 w 8"/>
                <a:gd name="T5" fmla="*/ 0 h 453"/>
                <a:gd name="T6" fmla="*/ 0 w 8"/>
                <a:gd name="T7" fmla="*/ 0 h 453"/>
                <a:gd name="T8" fmla="*/ 0 w 8"/>
                <a:gd name="T9" fmla="*/ 447 h 453"/>
                <a:gd name="T10" fmla="*/ 4 w 8"/>
                <a:gd name="T11" fmla="*/ 453 h 453"/>
                <a:gd name="T12" fmla="*/ 0 w 8"/>
                <a:gd name="T13" fmla="*/ 447 h 453"/>
                <a:gd name="T14" fmla="*/ 0 w 8"/>
                <a:gd name="T15" fmla="*/ 453 h 453"/>
                <a:gd name="T16" fmla="*/ 4 w 8"/>
                <a:gd name="T17" fmla="*/ 453 h 4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53"/>
                <a:gd name="T29" fmla="*/ 8 w 8"/>
                <a:gd name="T30" fmla="*/ 453 h 4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53">
                  <a:moveTo>
                    <a:pt x="4" y="453"/>
                  </a:moveTo>
                  <a:lnTo>
                    <a:pt x="8" y="447"/>
                  </a:lnTo>
                  <a:lnTo>
                    <a:pt x="8" y="0"/>
                  </a:lnTo>
                  <a:lnTo>
                    <a:pt x="0" y="0"/>
                  </a:lnTo>
                  <a:lnTo>
                    <a:pt x="0" y="447"/>
                  </a:lnTo>
                  <a:lnTo>
                    <a:pt x="4" y="453"/>
                  </a:lnTo>
                  <a:lnTo>
                    <a:pt x="0" y="447"/>
                  </a:lnTo>
                  <a:lnTo>
                    <a:pt x="0" y="453"/>
                  </a:lnTo>
                  <a:lnTo>
                    <a:pt x="4" y="45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1" name="Rectangle 37">
              <a:extLst>
                <a:ext uri="{FF2B5EF4-FFF2-40B4-BE49-F238E27FC236}">
                  <a16:creationId xmlns:a16="http://schemas.microsoft.com/office/drawing/2014/main" id="{DFD8AAD9-EDAA-3EB7-0976-CB3A67486E1D}"/>
                </a:ext>
              </a:extLst>
            </p:cNvPr>
            <p:cNvSpPr>
              <a:spLocks noChangeArrowheads="1"/>
            </p:cNvSpPr>
            <p:nvPr/>
          </p:nvSpPr>
          <p:spPr bwMode="auto">
            <a:xfrm>
              <a:off x="1132" y="2832"/>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900" b="1" i="1">
                  <a:solidFill>
                    <a:srgbClr val="1F1A17"/>
                  </a:solidFill>
                  <a:latin typeface="Times New Roman" panose="02020603050405020304" pitchFamily="18" charset="0"/>
                </a:rPr>
                <a:t>b</a:t>
              </a:r>
              <a:endParaRPr lang="en-US" altLang="en-US"/>
            </a:p>
          </p:txBody>
        </p:sp>
        <p:sp>
          <p:nvSpPr>
            <p:cNvPr id="24652" name="Freeform 38">
              <a:extLst>
                <a:ext uri="{FF2B5EF4-FFF2-40B4-BE49-F238E27FC236}">
                  <a16:creationId xmlns:a16="http://schemas.microsoft.com/office/drawing/2014/main" id="{F5F6EBE9-8100-9398-586B-1CE8E251F343}"/>
                </a:ext>
              </a:extLst>
            </p:cNvPr>
            <p:cNvSpPr>
              <a:spLocks/>
            </p:cNvSpPr>
            <p:nvPr/>
          </p:nvSpPr>
          <p:spPr bwMode="auto">
            <a:xfrm>
              <a:off x="406" y="1900"/>
              <a:ext cx="44" cy="11"/>
            </a:xfrm>
            <a:custGeom>
              <a:avLst/>
              <a:gdLst>
                <a:gd name="T0" fmla="*/ 44 w 44"/>
                <a:gd name="T1" fmla="*/ 5 h 11"/>
                <a:gd name="T2" fmla="*/ 39 w 44"/>
                <a:gd name="T3" fmla="*/ 0 h 11"/>
                <a:gd name="T4" fmla="*/ 0 w 44"/>
                <a:gd name="T5" fmla="*/ 0 h 11"/>
                <a:gd name="T6" fmla="*/ 0 w 44"/>
                <a:gd name="T7" fmla="*/ 11 h 11"/>
                <a:gd name="T8" fmla="*/ 39 w 44"/>
                <a:gd name="T9" fmla="*/ 11 h 11"/>
                <a:gd name="T10" fmla="*/ 44 w 44"/>
                <a:gd name="T11" fmla="*/ 5 h 11"/>
                <a:gd name="T12" fmla="*/ 44 w 44"/>
                <a:gd name="T13" fmla="*/ 5 h 11"/>
                <a:gd name="T14" fmla="*/ 44 w 44"/>
                <a:gd name="T15" fmla="*/ 0 h 11"/>
                <a:gd name="T16" fmla="*/ 39 w 44"/>
                <a:gd name="T17" fmla="*/ 0 h 11"/>
                <a:gd name="T18" fmla="*/ 44 w 44"/>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44" y="5"/>
                  </a:moveTo>
                  <a:lnTo>
                    <a:pt x="39" y="0"/>
                  </a:lnTo>
                  <a:lnTo>
                    <a:pt x="0" y="0"/>
                  </a:lnTo>
                  <a:lnTo>
                    <a:pt x="0" y="11"/>
                  </a:lnTo>
                  <a:lnTo>
                    <a:pt x="39" y="11"/>
                  </a:lnTo>
                  <a:lnTo>
                    <a:pt x="44" y="5"/>
                  </a:lnTo>
                  <a:lnTo>
                    <a:pt x="44" y="0"/>
                  </a:lnTo>
                  <a:lnTo>
                    <a:pt x="39" y="0"/>
                  </a:lnTo>
                  <a:lnTo>
                    <a:pt x="4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3" name="Freeform 39">
              <a:extLst>
                <a:ext uri="{FF2B5EF4-FFF2-40B4-BE49-F238E27FC236}">
                  <a16:creationId xmlns:a16="http://schemas.microsoft.com/office/drawing/2014/main" id="{37B7A63D-CCFC-8F60-8520-A61233EE38EA}"/>
                </a:ext>
              </a:extLst>
            </p:cNvPr>
            <p:cNvSpPr>
              <a:spLocks/>
            </p:cNvSpPr>
            <p:nvPr/>
          </p:nvSpPr>
          <p:spPr bwMode="auto">
            <a:xfrm>
              <a:off x="433" y="1905"/>
              <a:ext cx="17" cy="1236"/>
            </a:xfrm>
            <a:custGeom>
              <a:avLst/>
              <a:gdLst>
                <a:gd name="T0" fmla="*/ 6 w 17"/>
                <a:gd name="T1" fmla="*/ 1236 h 1236"/>
                <a:gd name="T2" fmla="*/ 12 w 17"/>
                <a:gd name="T3" fmla="*/ 1230 h 1236"/>
                <a:gd name="T4" fmla="*/ 17 w 17"/>
                <a:gd name="T5" fmla="*/ 0 h 1236"/>
                <a:gd name="T6" fmla="*/ 6 w 17"/>
                <a:gd name="T7" fmla="*/ 0 h 1236"/>
                <a:gd name="T8" fmla="*/ 0 w 17"/>
                <a:gd name="T9" fmla="*/ 1230 h 1236"/>
                <a:gd name="T10" fmla="*/ 6 w 17"/>
                <a:gd name="T11" fmla="*/ 1236 h 1236"/>
                <a:gd name="T12" fmla="*/ 0 w 17"/>
                <a:gd name="T13" fmla="*/ 1230 h 1236"/>
                <a:gd name="T14" fmla="*/ 0 w 17"/>
                <a:gd name="T15" fmla="*/ 1236 h 1236"/>
                <a:gd name="T16" fmla="*/ 6 w 17"/>
                <a:gd name="T17" fmla="*/ 1236 h 1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236"/>
                <a:gd name="T29" fmla="*/ 17 w 17"/>
                <a:gd name="T30" fmla="*/ 1236 h 1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236">
                  <a:moveTo>
                    <a:pt x="6" y="1236"/>
                  </a:moveTo>
                  <a:lnTo>
                    <a:pt x="12" y="1230"/>
                  </a:lnTo>
                  <a:lnTo>
                    <a:pt x="17" y="0"/>
                  </a:lnTo>
                  <a:lnTo>
                    <a:pt x="6" y="0"/>
                  </a:lnTo>
                  <a:lnTo>
                    <a:pt x="0" y="1230"/>
                  </a:lnTo>
                  <a:lnTo>
                    <a:pt x="6" y="1236"/>
                  </a:lnTo>
                  <a:lnTo>
                    <a:pt x="0" y="1230"/>
                  </a:lnTo>
                  <a:lnTo>
                    <a:pt x="0" y="1236"/>
                  </a:lnTo>
                  <a:lnTo>
                    <a:pt x="6" y="12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4" name="Freeform 40">
              <a:extLst>
                <a:ext uri="{FF2B5EF4-FFF2-40B4-BE49-F238E27FC236}">
                  <a16:creationId xmlns:a16="http://schemas.microsoft.com/office/drawing/2014/main" id="{FF36D454-78FD-E6E3-62CA-949F5629AFE2}"/>
                </a:ext>
              </a:extLst>
            </p:cNvPr>
            <p:cNvSpPr>
              <a:spLocks/>
            </p:cNvSpPr>
            <p:nvPr/>
          </p:nvSpPr>
          <p:spPr bwMode="auto">
            <a:xfrm>
              <a:off x="439" y="3126"/>
              <a:ext cx="1297" cy="15"/>
            </a:xfrm>
            <a:custGeom>
              <a:avLst/>
              <a:gdLst>
                <a:gd name="T0" fmla="*/ 1297 w 1297"/>
                <a:gd name="T1" fmla="*/ 5 h 15"/>
                <a:gd name="T2" fmla="*/ 1291 w 1297"/>
                <a:gd name="T3" fmla="*/ 0 h 15"/>
                <a:gd name="T4" fmla="*/ 0 w 1297"/>
                <a:gd name="T5" fmla="*/ 4 h 15"/>
                <a:gd name="T6" fmla="*/ 0 w 1297"/>
                <a:gd name="T7" fmla="*/ 15 h 15"/>
                <a:gd name="T8" fmla="*/ 1291 w 1297"/>
                <a:gd name="T9" fmla="*/ 11 h 15"/>
                <a:gd name="T10" fmla="*/ 1297 w 1297"/>
                <a:gd name="T11" fmla="*/ 5 h 15"/>
                <a:gd name="T12" fmla="*/ 1291 w 1297"/>
                <a:gd name="T13" fmla="*/ 11 h 15"/>
                <a:gd name="T14" fmla="*/ 1297 w 1297"/>
                <a:gd name="T15" fmla="*/ 11 h 15"/>
                <a:gd name="T16" fmla="*/ 1297 w 1297"/>
                <a:gd name="T17" fmla="*/ 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7"/>
                <a:gd name="T28" fmla="*/ 0 h 15"/>
                <a:gd name="T29" fmla="*/ 1297 w 1297"/>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7" h="15">
                  <a:moveTo>
                    <a:pt x="1297" y="5"/>
                  </a:moveTo>
                  <a:lnTo>
                    <a:pt x="1291" y="0"/>
                  </a:lnTo>
                  <a:lnTo>
                    <a:pt x="0" y="4"/>
                  </a:lnTo>
                  <a:lnTo>
                    <a:pt x="0" y="15"/>
                  </a:lnTo>
                  <a:lnTo>
                    <a:pt x="1291" y="11"/>
                  </a:lnTo>
                  <a:lnTo>
                    <a:pt x="1297" y="5"/>
                  </a:lnTo>
                  <a:lnTo>
                    <a:pt x="1291" y="11"/>
                  </a:lnTo>
                  <a:lnTo>
                    <a:pt x="1297" y="11"/>
                  </a:lnTo>
                  <a:lnTo>
                    <a:pt x="1297"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5" name="Freeform 41">
              <a:extLst>
                <a:ext uri="{FF2B5EF4-FFF2-40B4-BE49-F238E27FC236}">
                  <a16:creationId xmlns:a16="http://schemas.microsoft.com/office/drawing/2014/main" id="{7311B086-0343-EEE2-C5EF-CCF4F4F89627}"/>
                </a:ext>
              </a:extLst>
            </p:cNvPr>
            <p:cNvSpPr>
              <a:spLocks/>
            </p:cNvSpPr>
            <p:nvPr/>
          </p:nvSpPr>
          <p:spPr bwMode="auto">
            <a:xfrm>
              <a:off x="1725" y="1898"/>
              <a:ext cx="13" cy="1233"/>
            </a:xfrm>
            <a:custGeom>
              <a:avLst/>
              <a:gdLst>
                <a:gd name="T0" fmla="*/ 7 w 13"/>
                <a:gd name="T1" fmla="*/ 0 h 1233"/>
                <a:gd name="T2" fmla="*/ 2 w 13"/>
                <a:gd name="T3" fmla="*/ 3 h 1233"/>
                <a:gd name="T4" fmla="*/ 0 w 13"/>
                <a:gd name="T5" fmla="*/ 1233 h 1233"/>
                <a:gd name="T6" fmla="*/ 11 w 13"/>
                <a:gd name="T7" fmla="*/ 1233 h 1233"/>
                <a:gd name="T8" fmla="*/ 13 w 13"/>
                <a:gd name="T9" fmla="*/ 3 h 1233"/>
                <a:gd name="T10" fmla="*/ 7 w 13"/>
                <a:gd name="T11" fmla="*/ 0 h 1233"/>
                <a:gd name="T12" fmla="*/ 7 w 13"/>
                <a:gd name="T13" fmla="*/ 0 h 1233"/>
                <a:gd name="T14" fmla="*/ 2 w 13"/>
                <a:gd name="T15" fmla="*/ 0 h 1233"/>
                <a:gd name="T16" fmla="*/ 2 w 13"/>
                <a:gd name="T17" fmla="*/ 3 h 1233"/>
                <a:gd name="T18" fmla="*/ 7 w 13"/>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33"/>
                <a:gd name="T32" fmla="*/ 13 w 13"/>
                <a:gd name="T33" fmla="*/ 1233 h 1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33">
                  <a:moveTo>
                    <a:pt x="7" y="0"/>
                  </a:moveTo>
                  <a:lnTo>
                    <a:pt x="2" y="3"/>
                  </a:lnTo>
                  <a:lnTo>
                    <a:pt x="0" y="1233"/>
                  </a:lnTo>
                  <a:lnTo>
                    <a:pt x="11" y="1233"/>
                  </a:lnTo>
                  <a:lnTo>
                    <a:pt x="13" y="3"/>
                  </a:lnTo>
                  <a:lnTo>
                    <a:pt x="7" y="0"/>
                  </a:lnTo>
                  <a:lnTo>
                    <a:pt x="2" y="0"/>
                  </a:lnTo>
                  <a:lnTo>
                    <a:pt x="2" y="3"/>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6" name="Freeform 42">
              <a:extLst>
                <a:ext uri="{FF2B5EF4-FFF2-40B4-BE49-F238E27FC236}">
                  <a16:creationId xmlns:a16="http://schemas.microsoft.com/office/drawing/2014/main" id="{281120DD-6FC7-7DD6-C517-1B7C511A35AC}"/>
                </a:ext>
              </a:extLst>
            </p:cNvPr>
            <p:cNvSpPr>
              <a:spLocks/>
            </p:cNvSpPr>
            <p:nvPr/>
          </p:nvSpPr>
          <p:spPr bwMode="auto">
            <a:xfrm>
              <a:off x="1732" y="1898"/>
              <a:ext cx="48" cy="9"/>
            </a:xfrm>
            <a:custGeom>
              <a:avLst/>
              <a:gdLst>
                <a:gd name="T0" fmla="*/ 48 w 48"/>
                <a:gd name="T1" fmla="*/ 3 h 9"/>
                <a:gd name="T2" fmla="*/ 45 w 48"/>
                <a:gd name="T3" fmla="*/ 0 h 9"/>
                <a:gd name="T4" fmla="*/ 0 w 48"/>
                <a:gd name="T5" fmla="*/ 0 h 9"/>
                <a:gd name="T6" fmla="*/ 0 w 48"/>
                <a:gd name="T7" fmla="*/ 9 h 9"/>
                <a:gd name="T8" fmla="*/ 45 w 48"/>
                <a:gd name="T9" fmla="*/ 9 h 9"/>
                <a:gd name="T10" fmla="*/ 48 w 48"/>
                <a:gd name="T11" fmla="*/ 3 h 9"/>
                <a:gd name="T12" fmla="*/ 48 w 48"/>
                <a:gd name="T13" fmla="*/ 3 h 9"/>
                <a:gd name="T14" fmla="*/ 48 w 48"/>
                <a:gd name="T15" fmla="*/ 0 h 9"/>
                <a:gd name="T16" fmla="*/ 45 w 48"/>
                <a:gd name="T17" fmla="*/ 0 h 9"/>
                <a:gd name="T18" fmla="*/ 48 w 48"/>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9"/>
                <a:gd name="T32" fmla="*/ 48 w 4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9">
                  <a:moveTo>
                    <a:pt x="48" y="3"/>
                  </a:moveTo>
                  <a:lnTo>
                    <a:pt x="45" y="0"/>
                  </a:lnTo>
                  <a:lnTo>
                    <a:pt x="0" y="0"/>
                  </a:lnTo>
                  <a:lnTo>
                    <a:pt x="0" y="9"/>
                  </a:lnTo>
                  <a:lnTo>
                    <a:pt x="45" y="9"/>
                  </a:lnTo>
                  <a:lnTo>
                    <a:pt x="48" y="3"/>
                  </a:lnTo>
                  <a:lnTo>
                    <a:pt x="48" y="0"/>
                  </a:lnTo>
                  <a:lnTo>
                    <a:pt x="45" y="0"/>
                  </a:lnTo>
                  <a:lnTo>
                    <a:pt x="48"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7" name="Freeform 43">
              <a:extLst>
                <a:ext uri="{FF2B5EF4-FFF2-40B4-BE49-F238E27FC236}">
                  <a16:creationId xmlns:a16="http://schemas.microsoft.com/office/drawing/2014/main" id="{2656E23B-C523-2C8F-D46B-8500ADB4C101}"/>
                </a:ext>
              </a:extLst>
            </p:cNvPr>
            <p:cNvSpPr>
              <a:spLocks/>
            </p:cNvSpPr>
            <p:nvPr/>
          </p:nvSpPr>
          <p:spPr bwMode="auto">
            <a:xfrm>
              <a:off x="1767" y="1901"/>
              <a:ext cx="13" cy="1278"/>
            </a:xfrm>
            <a:custGeom>
              <a:avLst/>
              <a:gdLst>
                <a:gd name="T0" fmla="*/ 6 w 13"/>
                <a:gd name="T1" fmla="*/ 1278 h 1278"/>
                <a:gd name="T2" fmla="*/ 11 w 13"/>
                <a:gd name="T3" fmla="*/ 1275 h 1278"/>
                <a:gd name="T4" fmla="*/ 13 w 13"/>
                <a:gd name="T5" fmla="*/ 0 h 1278"/>
                <a:gd name="T6" fmla="*/ 4 w 13"/>
                <a:gd name="T7" fmla="*/ 0 h 1278"/>
                <a:gd name="T8" fmla="*/ 0 w 13"/>
                <a:gd name="T9" fmla="*/ 1275 h 1278"/>
                <a:gd name="T10" fmla="*/ 6 w 13"/>
                <a:gd name="T11" fmla="*/ 1278 h 1278"/>
                <a:gd name="T12" fmla="*/ 6 w 13"/>
                <a:gd name="T13" fmla="*/ 1278 h 1278"/>
                <a:gd name="T14" fmla="*/ 11 w 13"/>
                <a:gd name="T15" fmla="*/ 1278 h 1278"/>
                <a:gd name="T16" fmla="*/ 11 w 13"/>
                <a:gd name="T17" fmla="*/ 1275 h 1278"/>
                <a:gd name="T18" fmla="*/ 6 w 13"/>
                <a:gd name="T19" fmla="*/ 1278 h 1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278"/>
                <a:gd name="T32" fmla="*/ 13 w 13"/>
                <a:gd name="T33" fmla="*/ 1278 h 1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278">
                  <a:moveTo>
                    <a:pt x="6" y="1278"/>
                  </a:moveTo>
                  <a:lnTo>
                    <a:pt x="11" y="1275"/>
                  </a:lnTo>
                  <a:lnTo>
                    <a:pt x="13" y="0"/>
                  </a:lnTo>
                  <a:lnTo>
                    <a:pt x="4" y="0"/>
                  </a:lnTo>
                  <a:lnTo>
                    <a:pt x="0" y="1275"/>
                  </a:lnTo>
                  <a:lnTo>
                    <a:pt x="6" y="1278"/>
                  </a:lnTo>
                  <a:lnTo>
                    <a:pt x="11" y="1278"/>
                  </a:lnTo>
                  <a:lnTo>
                    <a:pt x="11" y="1275"/>
                  </a:lnTo>
                  <a:lnTo>
                    <a:pt x="6" y="127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8" name="Freeform 44">
              <a:extLst>
                <a:ext uri="{FF2B5EF4-FFF2-40B4-BE49-F238E27FC236}">
                  <a16:creationId xmlns:a16="http://schemas.microsoft.com/office/drawing/2014/main" id="{72BC3785-FECB-972C-3DF2-8C86FCD44C6E}"/>
                </a:ext>
              </a:extLst>
            </p:cNvPr>
            <p:cNvSpPr>
              <a:spLocks/>
            </p:cNvSpPr>
            <p:nvPr/>
          </p:nvSpPr>
          <p:spPr bwMode="auto">
            <a:xfrm>
              <a:off x="395" y="3170"/>
              <a:ext cx="1378" cy="9"/>
            </a:xfrm>
            <a:custGeom>
              <a:avLst/>
              <a:gdLst>
                <a:gd name="T0" fmla="*/ 0 w 1378"/>
                <a:gd name="T1" fmla="*/ 6 h 9"/>
                <a:gd name="T2" fmla="*/ 3 w 1378"/>
                <a:gd name="T3" fmla="*/ 9 h 9"/>
                <a:gd name="T4" fmla="*/ 1378 w 1378"/>
                <a:gd name="T5" fmla="*/ 9 h 9"/>
                <a:gd name="T6" fmla="*/ 1378 w 1378"/>
                <a:gd name="T7" fmla="*/ 0 h 9"/>
                <a:gd name="T8" fmla="*/ 3 w 1378"/>
                <a:gd name="T9" fmla="*/ 0 h 9"/>
                <a:gd name="T10" fmla="*/ 0 w 1378"/>
                <a:gd name="T11" fmla="*/ 6 h 9"/>
                <a:gd name="T12" fmla="*/ 0 w 1378"/>
                <a:gd name="T13" fmla="*/ 6 h 9"/>
                <a:gd name="T14" fmla="*/ 0 w 1378"/>
                <a:gd name="T15" fmla="*/ 9 h 9"/>
                <a:gd name="T16" fmla="*/ 3 w 1378"/>
                <a:gd name="T17" fmla="*/ 9 h 9"/>
                <a:gd name="T18" fmla="*/ 0 w 1378"/>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8"/>
                <a:gd name="T31" fmla="*/ 0 h 9"/>
                <a:gd name="T32" fmla="*/ 1378 w 137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8" h="9">
                  <a:moveTo>
                    <a:pt x="0" y="6"/>
                  </a:moveTo>
                  <a:lnTo>
                    <a:pt x="3" y="9"/>
                  </a:lnTo>
                  <a:lnTo>
                    <a:pt x="1378" y="9"/>
                  </a:lnTo>
                  <a:lnTo>
                    <a:pt x="1378" y="0"/>
                  </a:lnTo>
                  <a:lnTo>
                    <a:pt x="3" y="0"/>
                  </a:lnTo>
                  <a:lnTo>
                    <a:pt x="0" y="6"/>
                  </a:lnTo>
                  <a:lnTo>
                    <a:pt x="0" y="9"/>
                  </a:lnTo>
                  <a:lnTo>
                    <a:pt x="3" y="9"/>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659" name="Freeform 45">
              <a:extLst>
                <a:ext uri="{FF2B5EF4-FFF2-40B4-BE49-F238E27FC236}">
                  <a16:creationId xmlns:a16="http://schemas.microsoft.com/office/drawing/2014/main" id="{943A144E-CAC9-F054-99B1-D07B4852DA99}"/>
                </a:ext>
              </a:extLst>
            </p:cNvPr>
            <p:cNvSpPr>
              <a:spLocks/>
            </p:cNvSpPr>
            <p:nvPr/>
          </p:nvSpPr>
          <p:spPr bwMode="auto">
            <a:xfrm>
              <a:off x="395" y="1900"/>
              <a:ext cx="15" cy="1276"/>
            </a:xfrm>
            <a:custGeom>
              <a:avLst/>
              <a:gdLst>
                <a:gd name="T0" fmla="*/ 11 w 15"/>
                <a:gd name="T1" fmla="*/ 0 h 1276"/>
                <a:gd name="T2" fmla="*/ 5 w 15"/>
                <a:gd name="T3" fmla="*/ 5 h 1276"/>
                <a:gd name="T4" fmla="*/ 0 w 15"/>
                <a:gd name="T5" fmla="*/ 1276 h 1276"/>
                <a:gd name="T6" fmla="*/ 9 w 15"/>
                <a:gd name="T7" fmla="*/ 1276 h 1276"/>
                <a:gd name="T8" fmla="*/ 15 w 15"/>
                <a:gd name="T9" fmla="*/ 5 h 1276"/>
                <a:gd name="T10" fmla="*/ 11 w 15"/>
                <a:gd name="T11" fmla="*/ 0 h 1276"/>
                <a:gd name="T12" fmla="*/ 11 w 15"/>
                <a:gd name="T13" fmla="*/ 0 h 1276"/>
                <a:gd name="T14" fmla="*/ 5 w 15"/>
                <a:gd name="T15" fmla="*/ 0 h 1276"/>
                <a:gd name="T16" fmla="*/ 5 w 15"/>
                <a:gd name="T17" fmla="*/ 5 h 1276"/>
                <a:gd name="T18" fmla="*/ 11 w 15"/>
                <a:gd name="T19" fmla="*/ 0 h 1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276"/>
                <a:gd name="T32" fmla="*/ 15 w 15"/>
                <a:gd name="T33" fmla="*/ 1276 h 1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276">
                  <a:moveTo>
                    <a:pt x="11" y="0"/>
                  </a:moveTo>
                  <a:lnTo>
                    <a:pt x="5" y="5"/>
                  </a:lnTo>
                  <a:lnTo>
                    <a:pt x="0" y="1276"/>
                  </a:lnTo>
                  <a:lnTo>
                    <a:pt x="9" y="1276"/>
                  </a:lnTo>
                  <a:lnTo>
                    <a:pt x="15" y="5"/>
                  </a:lnTo>
                  <a:lnTo>
                    <a:pt x="11" y="0"/>
                  </a:lnTo>
                  <a:lnTo>
                    <a:pt x="5" y="0"/>
                  </a:lnTo>
                  <a:lnTo>
                    <a:pt x="5" y="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3" name="Group 46">
            <a:extLst>
              <a:ext uri="{FF2B5EF4-FFF2-40B4-BE49-F238E27FC236}">
                <a16:creationId xmlns:a16="http://schemas.microsoft.com/office/drawing/2014/main" id="{0A69ED9B-96EB-DBA8-9098-EB311F8A70E2}"/>
              </a:ext>
            </a:extLst>
          </p:cNvPr>
          <p:cNvGrpSpPr>
            <a:grpSpLocks noChangeAspect="1"/>
          </p:cNvGrpSpPr>
          <p:nvPr/>
        </p:nvGrpSpPr>
        <p:grpSpPr bwMode="auto">
          <a:xfrm>
            <a:off x="4176713" y="3357563"/>
            <a:ext cx="762000" cy="395287"/>
            <a:chOff x="385" y="3208"/>
            <a:chExt cx="480" cy="249"/>
          </a:xfrm>
        </p:grpSpPr>
        <p:sp>
          <p:nvSpPr>
            <p:cNvPr id="24622" name="AutoShape 47">
              <a:extLst>
                <a:ext uri="{FF2B5EF4-FFF2-40B4-BE49-F238E27FC236}">
                  <a16:creationId xmlns:a16="http://schemas.microsoft.com/office/drawing/2014/main" id="{3863CD02-9DE8-3F36-7789-7E92F3F2985F}"/>
                </a:ext>
              </a:extLst>
            </p:cNvPr>
            <p:cNvSpPr>
              <a:spLocks noChangeAspect="1" noChangeArrowheads="1" noTextEdit="1"/>
            </p:cNvSpPr>
            <p:nvPr/>
          </p:nvSpPr>
          <p:spPr bwMode="auto">
            <a:xfrm>
              <a:off x="385" y="3249"/>
              <a:ext cx="480"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623" name="Rectangle 48">
              <a:extLst>
                <a:ext uri="{FF2B5EF4-FFF2-40B4-BE49-F238E27FC236}">
                  <a16:creationId xmlns:a16="http://schemas.microsoft.com/office/drawing/2014/main" id="{BCE28AFB-B42B-6C7A-67ED-C8ACB2647390}"/>
                </a:ext>
              </a:extLst>
            </p:cNvPr>
            <p:cNvSpPr>
              <a:spLocks noChangeArrowheads="1"/>
            </p:cNvSpPr>
            <p:nvPr/>
          </p:nvSpPr>
          <p:spPr bwMode="auto">
            <a:xfrm>
              <a:off x="759" y="3227"/>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b</a:t>
              </a:r>
              <a:endParaRPr lang="en-US" altLang="en-US"/>
            </a:p>
          </p:txBody>
        </p:sp>
        <p:sp>
          <p:nvSpPr>
            <p:cNvPr id="24624" name="Rectangle 49">
              <a:extLst>
                <a:ext uri="{FF2B5EF4-FFF2-40B4-BE49-F238E27FC236}">
                  <a16:creationId xmlns:a16="http://schemas.microsoft.com/office/drawing/2014/main" id="{6EA021B3-A2AF-EED7-CB33-14AEF98549FB}"/>
                </a:ext>
              </a:extLst>
            </p:cNvPr>
            <p:cNvSpPr>
              <a:spLocks noChangeArrowheads="1"/>
            </p:cNvSpPr>
            <p:nvPr/>
          </p:nvSpPr>
          <p:spPr bwMode="auto">
            <a:xfrm>
              <a:off x="413" y="3227"/>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x</a:t>
              </a:r>
              <a:endParaRPr lang="en-US" altLang="en-US"/>
            </a:p>
          </p:txBody>
        </p:sp>
        <p:sp>
          <p:nvSpPr>
            <p:cNvPr id="24625" name="Rectangle 50">
              <a:extLst>
                <a:ext uri="{FF2B5EF4-FFF2-40B4-BE49-F238E27FC236}">
                  <a16:creationId xmlns:a16="http://schemas.microsoft.com/office/drawing/2014/main" id="{4B8AB3A5-1772-4538-AF04-250B7096281D}"/>
                </a:ext>
              </a:extLst>
            </p:cNvPr>
            <p:cNvSpPr>
              <a:spLocks noChangeArrowheads="1"/>
            </p:cNvSpPr>
            <p:nvPr/>
          </p:nvSpPr>
          <p:spPr bwMode="auto">
            <a:xfrm>
              <a:off x="583" y="3208"/>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grpSp>
        <p:nvGrpSpPr>
          <p:cNvPr id="4" name="Group 51">
            <a:extLst>
              <a:ext uri="{FF2B5EF4-FFF2-40B4-BE49-F238E27FC236}">
                <a16:creationId xmlns:a16="http://schemas.microsoft.com/office/drawing/2014/main" id="{CFCED71C-0DB6-91D1-D1AD-49F1D346645A}"/>
              </a:ext>
            </a:extLst>
          </p:cNvPr>
          <p:cNvGrpSpPr>
            <a:grpSpLocks noChangeAspect="1"/>
          </p:cNvGrpSpPr>
          <p:nvPr/>
        </p:nvGrpSpPr>
        <p:grpSpPr bwMode="auto">
          <a:xfrm>
            <a:off x="3995738" y="3933825"/>
            <a:ext cx="3324225" cy="904875"/>
            <a:chOff x="385" y="3385"/>
            <a:chExt cx="2094" cy="570"/>
          </a:xfrm>
        </p:grpSpPr>
        <p:sp>
          <p:nvSpPr>
            <p:cNvPr id="24590" name="AutoShape 52">
              <a:extLst>
                <a:ext uri="{FF2B5EF4-FFF2-40B4-BE49-F238E27FC236}">
                  <a16:creationId xmlns:a16="http://schemas.microsoft.com/office/drawing/2014/main" id="{66BA2AD0-4B82-40BC-B80F-65AE96EBDF76}"/>
                </a:ext>
              </a:extLst>
            </p:cNvPr>
            <p:cNvSpPr>
              <a:spLocks noChangeAspect="1" noChangeArrowheads="1" noTextEdit="1"/>
            </p:cNvSpPr>
            <p:nvPr/>
          </p:nvSpPr>
          <p:spPr bwMode="auto">
            <a:xfrm>
              <a:off x="385" y="3385"/>
              <a:ext cx="2088"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591" name="Line 53">
              <a:extLst>
                <a:ext uri="{FF2B5EF4-FFF2-40B4-BE49-F238E27FC236}">
                  <a16:creationId xmlns:a16="http://schemas.microsoft.com/office/drawing/2014/main" id="{4C62272C-0A04-79B1-8D29-E21A2DA454C4}"/>
                </a:ext>
              </a:extLst>
            </p:cNvPr>
            <p:cNvSpPr>
              <a:spLocks noChangeShapeType="1"/>
            </p:cNvSpPr>
            <p:nvPr/>
          </p:nvSpPr>
          <p:spPr bwMode="auto">
            <a:xfrm>
              <a:off x="788" y="3670"/>
              <a:ext cx="9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2" name="Line 54">
              <a:extLst>
                <a:ext uri="{FF2B5EF4-FFF2-40B4-BE49-F238E27FC236}">
                  <a16:creationId xmlns:a16="http://schemas.microsoft.com/office/drawing/2014/main" id="{1B7FD486-CECC-9050-570F-DA05476812F3}"/>
                </a:ext>
              </a:extLst>
            </p:cNvPr>
            <p:cNvSpPr>
              <a:spLocks noChangeShapeType="1"/>
            </p:cNvSpPr>
            <p:nvPr/>
          </p:nvSpPr>
          <p:spPr bwMode="auto">
            <a:xfrm flipV="1">
              <a:off x="1150" y="3686"/>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3" name="Line 55">
              <a:extLst>
                <a:ext uri="{FF2B5EF4-FFF2-40B4-BE49-F238E27FC236}">
                  <a16:creationId xmlns:a16="http://schemas.microsoft.com/office/drawing/2014/main" id="{D4E9CFA9-8DEB-A236-B245-3BFEDCADE2D5}"/>
                </a:ext>
              </a:extLst>
            </p:cNvPr>
            <p:cNvSpPr>
              <a:spLocks noChangeShapeType="1"/>
            </p:cNvSpPr>
            <p:nvPr/>
          </p:nvSpPr>
          <p:spPr bwMode="auto">
            <a:xfrm>
              <a:off x="1177" y="3688"/>
              <a:ext cx="39"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4" name="Freeform 56">
              <a:extLst>
                <a:ext uri="{FF2B5EF4-FFF2-40B4-BE49-F238E27FC236}">
                  <a16:creationId xmlns:a16="http://schemas.microsoft.com/office/drawing/2014/main" id="{D6DCB6ED-7F3B-45B7-714F-41F4A3876F0E}"/>
                </a:ext>
              </a:extLst>
            </p:cNvPr>
            <p:cNvSpPr>
              <a:spLocks/>
            </p:cNvSpPr>
            <p:nvPr/>
          </p:nvSpPr>
          <p:spPr bwMode="auto">
            <a:xfrm>
              <a:off x="1218" y="3553"/>
              <a:ext cx="272" cy="214"/>
            </a:xfrm>
            <a:custGeom>
              <a:avLst/>
              <a:gdLst>
                <a:gd name="T0" fmla="*/ 0 w 284"/>
                <a:gd name="T1" fmla="*/ 154 h 223"/>
                <a:gd name="T2" fmla="*/ 32 w 284"/>
                <a:gd name="T3" fmla="*/ 0 h 223"/>
                <a:gd name="T4" fmla="*/ 193 w 284"/>
                <a:gd name="T5" fmla="*/ 0 h 223"/>
                <a:gd name="T6" fmla="*/ 0 60000 65536"/>
                <a:gd name="T7" fmla="*/ 0 60000 65536"/>
                <a:gd name="T8" fmla="*/ 0 60000 65536"/>
                <a:gd name="T9" fmla="*/ 0 w 284"/>
                <a:gd name="T10" fmla="*/ 0 h 223"/>
                <a:gd name="T11" fmla="*/ 284 w 284"/>
                <a:gd name="T12" fmla="*/ 223 h 223"/>
              </a:gdLst>
              <a:ahLst/>
              <a:cxnLst>
                <a:cxn ang="T6">
                  <a:pos x="T0" y="T1"/>
                </a:cxn>
                <a:cxn ang="T7">
                  <a:pos x="T2" y="T3"/>
                </a:cxn>
                <a:cxn ang="T8">
                  <a:pos x="T4" y="T5"/>
                </a:cxn>
              </a:cxnLst>
              <a:rect l="T9" t="T10" r="T11" b="T12"/>
              <a:pathLst>
                <a:path w="284" h="223">
                  <a:moveTo>
                    <a:pt x="0" y="223"/>
                  </a:moveTo>
                  <a:lnTo>
                    <a:pt x="47" y="0"/>
                  </a:lnTo>
                  <a:lnTo>
                    <a:pt x="2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5" name="Line 57">
              <a:extLst>
                <a:ext uri="{FF2B5EF4-FFF2-40B4-BE49-F238E27FC236}">
                  <a16:creationId xmlns:a16="http://schemas.microsoft.com/office/drawing/2014/main" id="{3D7EFD28-7EBD-1F65-7C23-52242DB47D37}"/>
                </a:ext>
              </a:extLst>
            </p:cNvPr>
            <p:cNvSpPr>
              <a:spLocks noChangeShapeType="1"/>
            </p:cNvSpPr>
            <p:nvPr/>
          </p:nvSpPr>
          <p:spPr bwMode="auto">
            <a:xfrm>
              <a:off x="1790" y="3544"/>
              <a:ext cx="5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6" name="Line 58">
              <a:extLst>
                <a:ext uri="{FF2B5EF4-FFF2-40B4-BE49-F238E27FC236}">
                  <a16:creationId xmlns:a16="http://schemas.microsoft.com/office/drawing/2014/main" id="{09FA20C5-7350-59CC-302E-E3E759650A2D}"/>
                </a:ext>
              </a:extLst>
            </p:cNvPr>
            <p:cNvSpPr>
              <a:spLocks noChangeShapeType="1"/>
            </p:cNvSpPr>
            <p:nvPr/>
          </p:nvSpPr>
          <p:spPr bwMode="auto">
            <a:xfrm>
              <a:off x="2288" y="3544"/>
              <a:ext cx="5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4597" name="Rectangle 59">
              <a:extLst>
                <a:ext uri="{FF2B5EF4-FFF2-40B4-BE49-F238E27FC236}">
                  <a16:creationId xmlns:a16="http://schemas.microsoft.com/office/drawing/2014/main" id="{D14DAA11-E5ED-82D0-4D04-00F222EE0DD1}"/>
                </a:ext>
              </a:extLst>
            </p:cNvPr>
            <p:cNvSpPr>
              <a:spLocks noChangeArrowheads="1"/>
            </p:cNvSpPr>
            <p:nvPr/>
          </p:nvSpPr>
          <p:spPr bwMode="auto">
            <a:xfrm>
              <a:off x="2425" y="3543"/>
              <a:ext cx="5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RS" altLang="en-US" sz="2400">
                  <a:solidFill>
                    <a:srgbClr val="000000"/>
                  </a:solidFill>
                </a:rPr>
                <a:t>I</a:t>
              </a:r>
              <a:endParaRPr lang="en-US" altLang="en-US"/>
            </a:p>
          </p:txBody>
        </p:sp>
        <p:sp>
          <p:nvSpPr>
            <p:cNvPr id="24598" name="Rectangle 60">
              <a:extLst>
                <a:ext uri="{FF2B5EF4-FFF2-40B4-BE49-F238E27FC236}">
                  <a16:creationId xmlns:a16="http://schemas.microsoft.com/office/drawing/2014/main" id="{FAA91C92-65AE-FA4F-3226-0E365D63D8CE}"/>
                </a:ext>
              </a:extLst>
            </p:cNvPr>
            <p:cNvSpPr>
              <a:spLocks noChangeArrowheads="1"/>
            </p:cNvSpPr>
            <p:nvPr/>
          </p:nvSpPr>
          <p:spPr bwMode="auto">
            <a:xfrm>
              <a:off x="2389" y="3513"/>
              <a:ext cx="6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Clr>
                  <a:srgbClr val="000000"/>
                </a:buClr>
                <a:buSzPct val="100000"/>
                <a:buFont typeface="Times New Roman" panose="02020603050405020304" pitchFamily="18" charset="0"/>
                <a:buNone/>
              </a:pPr>
              <a:endParaRPr lang="en-US" altLang="en-US"/>
            </a:p>
          </p:txBody>
        </p:sp>
        <p:sp>
          <p:nvSpPr>
            <p:cNvPr id="24599" name="Rectangle 61">
              <a:extLst>
                <a:ext uri="{FF2B5EF4-FFF2-40B4-BE49-F238E27FC236}">
                  <a16:creationId xmlns:a16="http://schemas.microsoft.com/office/drawing/2014/main" id="{E45C4232-475F-7339-F683-FDF6316C4139}"/>
                </a:ext>
              </a:extLst>
            </p:cNvPr>
            <p:cNvSpPr>
              <a:spLocks noChangeArrowheads="1"/>
            </p:cNvSpPr>
            <p:nvPr/>
          </p:nvSpPr>
          <p:spPr bwMode="auto">
            <a:xfrm>
              <a:off x="2389" y="3725"/>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ø</a:t>
              </a:r>
              <a:endParaRPr lang="en-US" altLang="en-US"/>
            </a:p>
          </p:txBody>
        </p:sp>
        <p:sp>
          <p:nvSpPr>
            <p:cNvPr id="24600" name="Rectangle 62">
              <a:extLst>
                <a:ext uri="{FF2B5EF4-FFF2-40B4-BE49-F238E27FC236}">
                  <a16:creationId xmlns:a16="http://schemas.microsoft.com/office/drawing/2014/main" id="{F7E5E638-23F5-9743-1BB8-FAA48C621AE2}"/>
                </a:ext>
              </a:extLst>
            </p:cNvPr>
            <p:cNvSpPr>
              <a:spLocks noChangeArrowheads="1"/>
            </p:cNvSpPr>
            <p:nvPr/>
          </p:nvSpPr>
          <p:spPr bwMode="auto">
            <a:xfrm>
              <a:off x="2389" y="3391"/>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ö</a:t>
              </a:r>
              <a:endParaRPr lang="en-US" altLang="en-US"/>
            </a:p>
          </p:txBody>
        </p:sp>
        <p:sp>
          <p:nvSpPr>
            <p:cNvPr id="24601" name="Rectangle 63">
              <a:extLst>
                <a:ext uri="{FF2B5EF4-FFF2-40B4-BE49-F238E27FC236}">
                  <a16:creationId xmlns:a16="http://schemas.microsoft.com/office/drawing/2014/main" id="{3F8B59DE-A9E6-88FF-7D44-91EF6B63FF39}"/>
                </a:ext>
              </a:extLst>
            </p:cNvPr>
            <p:cNvSpPr>
              <a:spLocks noChangeArrowheads="1"/>
            </p:cNvSpPr>
            <p:nvPr/>
          </p:nvSpPr>
          <p:spPr bwMode="auto">
            <a:xfrm>
              <a:off x="1496" y="3603"/>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ç</a:t>
              </a:r>
              <a:endParaRPr lang="en-US" altLang="en-US"/>
            </a:p>
          </p:txBody>
        </p:sp>
        <p:sp>
          <p:nvSpPr>
            <p:cNvPr id="24602" name="Rectangle 64">
              <a:extLst>
                <a:ext uri="{FF2B5EF4-FFF2-40B4-BE49-F238E27FC236}">
                  <a16:creationId xmlns:a16="http://schemas.microsoft.com/office/drawing/2014/main" id="{9880AF8E-A00B-0E12-245E-10A7267C27A8}"/>
                </a:ext>
              </a:extLst>
            </p:cNvPr>
            <p:cNvSpPr>
              <a:spLocks noChangeArrowheads="1"/>
            </p:cNvSpPr>
            <p:nvPr/>
          </p:nvSpPr>
          <p:spPr bwMode="auto">
            <a:xfrm>
              <a:off x="1496" y="3513"/>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ç</a:t>
              </a:r>
              <a:endParaRPr lang="en-US" altLang="en-US"/>
            </a:p>
          </p:txBody>
        </p:sp>
        <p:sp>
          <p:nvSpPr>
            <p:cNvPr id="24603" name="Rectangle 65">
              <a:extLst>
                <a:ext uri="{FF2B5EF4-FFF2-40B4-BE49-F238E27FC236}">
                  <a16:creationId xmlns:a16="http://schemas.microsoft.com/office/drawing/2014/main" id="{147100A2-E08C-79FA-785B-365C6A623C5C}"/>
                </a:ext>
              </a:extLst>
            </p:cNvPr>
            <p:cNvSpPr>
              <a:spLocks noChangeArrowheads="1"/>
            </p:cNvSpPr>
            <p:nvPr/>
          </p:nvSpPr>
          <p:spPr bwMode="auto">
            <a:xfrm>
              <a:off x="1496" y="3725"/>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è</a:t>
              </a:r>
              <a:endParaRPr lang="en-US" altLang="en-US"/>
            </a:p>
          </p:txBody>
        </p:sp>
        <p:sp>
          <p:nvSpPr>
            <p:cNvPr id="24604" name="Rectangle 66">
              <a:extLst>
                <a:ext uri="{FF2B5EF4-FFF2-40B4-BE49-F238E27FC236}">
                  <a16:creationId xmlns:a16="http://schemas.microsoft.com/office/drawing/2014/main" id="{122991D5-7A89-06A1-20A1-96667DCA5228}"/>
                </a:ext>
              </a:extLst>
            </p:cNvPr>
            <p:cNvSpPr>
              <a:spLocks noChangeArrowheads="1"/>
            </p:cNvSpPr>
            <p:nvPr/>
          </p:nvSpPr>
          <p:spPr bwMode="auto">
            <a:xfrm>
              <a:off x="1496" y="3391"/>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æ</a:t>
              </a:r>
              <a:endParaRPr lang="en-US" altLang="en-US"/>
            </a:p>
          </p:txBody>
        </p:sp>
        <p:sp>
          <p:nvSpPr>
            <p:cNvPr id="24605" name="Rectangle 67">
              <a:extLst>
                <a:ext uri="{FF2B5EF4-FFF2-40B4-BE49-F238E27FC236}">
                  <a16:creationId xmlns:a16="http://schemas.microsoft.com/office/drawing/2014/main" id="{0DBE9C00-E185-68FE-4073-CD391EFEEA50}"/>
                </a:ext>
              </a:extLst>
            </p:cNvPr>
            <p:cNvSpPr>
              <a:spLocks noChangeArrowheads="1"/>
            </p:cNvSpPr>
            <p:nvPr/>
          </p:nvSpPr>
          <p:spPr bwMode="auto">
            <a:xfrm>
              <a:off x="1928" y="3528"/>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4606" name="Rectangle 68">
              <a:extLst>
                <a:ext uri="{FF2B5EF4-FFF2-40B4-BE49-F238E27FC236}">
                  <a16:creationId xmlns:a16="http://schemas.microsoft.com/office/drawing/2014/main" id="{D6E104F2-D925-E3CB-0BA1-740C49ECBEBF}"/>
                </a:ext>
              </a:extLst>
            </p:cNvPr>
            <p:cNvSpPr>
              <a:spLocks noChangeArrowheads="1"/>
            </p:cNvSpPr>
            <p:nvPr/>
          </p:nvSpPr>
          <p:spPr bwMode="auto">
            <a:xfrm>
              <a:off x="605" y="3528"/>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4607" name="Rectangle 69">
              <a:extLst>
                <a:ext uri="{FF2B5EF4-FFF2-40B4-BE49-F238E27FC236}">
                  <a16:creationId xmlns:a16="http://schemas.microsoft.com/office/drawing/2014/main" id="{8C13C1C3-FE55-7D01-6065-659807939A27}"/>
                </a:ext>
              </a:extLst>
            </p:cNvPr>
            <p:cNvSpPr>
              <a:spLocks noChangeArrowheads="1"/>
            </p:cNvSpPr>
            <p:nvPr/>
          </p:nvSpPr>
          <p:spPr bwMode="auto">
            <a:xfrm>
              <a:off x="2291" y="355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4608" name="Rectangle 70">
              <a:extLst>
                <a:ext uri="{FF2B5EF4-FFF2-40B4-BE49-F238E27FC236}">
                  <a16:creationId xmlns:a16="http://schemas.microsoft.com/office/drawing/2014/main" id="{EF8F6A40-6CAE-99E0-52C0-3FAFFA9720AD}"/>
                </a:ext>
              </a:extLst>
            </p:cNvPr>
            <p:cNvSpPr>
              <a:spLocks noChangeArrowheads="1"/>
            </p:cNvSpPr>
            <p:nvPr/>
          </p:nvSpPr>
          <p:spPr bwMode="auto">
            <a:xfrm>
              <a:off x="2291" y="3402"/>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3</a:t>
              </a:r>
              <a:endParaRPr lang="en-US" altLang="en-US"/>
            </a:p>
          </p:txBody>
        </p:sp>
        <p:sp>
          <p:nvSpPr>
            <p:cNvPr id="24609" name="Rectangle 71">
              <a:extLst>
                <a:ext uri="{FF2B5EF4-FFF2-40B4-BE49-F238E27FC236}">
                  <a16:creationId xmlns:a16="http://schemas.microsoft.com/office/drawing/2014/main" id="{FE7535E8-E0DC-E524-685F-8FB8069EA2B9}"/>
                </a:ext>
              </a:extLst>
            </p:cNvPr>
            <p:cNvSpPr>
              <a:spLocks noChangeArrowheads="1"/>
            </p:cNvSpPr>
            <p:nvPr/>
          </p:nvSpPr>
          <p:spPr bwMode="auto">
            <a:xfrm>
              <a:off x="2259" y="366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1</a:t>
              </a:r>
              <a:endParaRPr lang="en-US" altLang="en-US"/>
            </a:p>
          </p:txBody>
        </p:sp>
        <p:sp>
          <p:nvSpPr>
            <p:cNvPr id="24610" name="Rectangle 72">
              <a:extLst>
                <a:ext uri="{FF2B5EF4-FFF2-40B4-BE49-F238E27FC236}">
                  <a16:creationId xmlns:a16="http://schemas.microsoft.com/office/drawing/2014/main" id="{4ABE2FF6-B2AB-2959-E62D-CE71BDA3AC54}"/>
                </a:ext>
              </a:extLst>
            </p:cNvPr>
            <p:cNvSpPr>
              <a:spLocks noChangeArrowheads="1"/>
            </p:cNvSpPr>
            <p:nvPr/>
          </p:nvSpPr>
          <p:spPr bwMode="auto">
            <a:xfrm>
              <a:off x="1793" y="355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4611" name="Rectangle 73">
              <a:extLst>
                <a:ext uri="{FF2B5EF4-FFF2-40B4-BE49-F238E27FC236}">
                  <a16:creationId xmlns:a16="http://schemas.microsoft.com/office/drawing/2014/main" id="{59A3E434-AB5F-0B39-8A15-D6074EAE1E23}"/>
                </a:ext>
              </a:extLst>
            </p:cNvPr>
            <p:cNvSpPr>
              <a:spLocks noChangeArrowheads="1"/>
            </p:cNvSpPr>
            <p:nvPr/>
          </p:nvSpPr>
          <p:spPr bwMode="auto">
            <a:xfrm>
              <a:off x="1793" y="3402"/>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3</a:t>
              </a:r>
              <a:endParaRPr lang="en-US" altLang="en-US"/>
            </a:p>
          </p:txBody>
        </p:sp>
        <p:sp>
          <p:nvSpPr>
            <p:cNvPr id="24612" name="Rectangle 74">
              <a:extLst>
                <a:ext uri="{FF2B5EF4-FFF2-40B4-BE49-F238E27FC236}">
                  <a16:creationId xmlns:a16="http://schemas.microsoft.com/office/drawing/2014/main" id="{8234E2D0-8E52-AACB-A07A-25DF3C3D4EEB}"/>
                </a:ext>
              </a:extLst>
            </p:cNvPr>
            <p:cNvSpPr>
              <a:spLocks noChangeArrowheads="1"/>
            </p:cNvSpPr>
            <p:nvPr/>
          </p:nvSpPr>
          <p:spPr bwMode="auto">
            <a:xfrm>
              <a:off x="1773" y="366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4613" name="Rectangle 75">
              <a:extLst>
                <a:ext uri="{FF2B5EF4-FFF2-40B4-BE49-F238E27FC236}">
                  <a16:creationId xmlns:a16="http://schemas.microsoft.com/office/drawing/2014/main" id="{8EE885E2-24F1-5EA3-C981-0DF6C05E926D}"/>
                </a:ext>
              </a:extLst>
            </p:cNvPr>
            <p:cNvSpPr>
              <a:spLocks noChangeArrowheads="1"/>
            </p:cNvSpPr>
            <p:nvPr/>
          </p:nvSpPr>
          <p:spPr bwMode="auto">
            <a:xfrm>
              <a:off x="1276" y="354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4614" name="Rectangle 76">
              <a:extLst>
                <a:ext uri="{FF2B5EF4-FFF2-40B4-BE49-F238E27FC236}">
                  <a16:creationId xmlns:a16="http://schemas.microsoft.com/office/drawing/2014/main" id="{7BBC189A-8D5D-F5F1-FD64-05B1C05DF47C}"/>
                </a:ext>
              </a:extLst>
            </p:cNvPr>
            <p:cNvSpPr>
              <a:spLocks noChangeArrowheads="1"/>
            </p:cNvSpPr>
            <p:nvPr/>
          </p:nvSpPr>
          <p:spPr bwMode="auto">
            <a:xfrm>
              <a:off x="792" y="3692"/>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3</a:t>
              </a:r>
              <a:endParaRPr lang="en-US" altLang="en-US"/>
            </a:p>
          </p:txBody>
        </p:sp>
        <p:sp>
          <p:nvSpPr>
            <p:cNvPr id="24615" name="Rectangle 77">
              <a:extLst>
                <a:ext uri="{FF2B5EF4-FFF2-40B4-BE49-F238E27FC236}">
                  <a16:creationId xmlns:a16="http://schemas.microsoft.com/office/drawing/2014/main" id="{EC1F46BB-5E24-8230-F4B6-8068FB8C55EE}"/>
                </a:ext>
              </a:extLst>
            </p:cNvPr>
            <p:cNvSpPr>
              <a:spLocks noChangeArrowheads="1"/>
            </p:cNvSpPr>
            <p:nvPr/>
          </p:nvSpPr>
          <p:spPr bwMode="auto">
            <a:xfrm>
              <a:off x="792" y="3427"/>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4616" name="Rectangle 78">
              <a:extLst>
                <a:ext uri="{FF2B5EF4-FFF2-40B4-BE49-F238E27FC236}">
                  <a16:creationId xmlns:a16="http://schemas.microsoft.com/office/drawing/2014/main" id="{8C3EE232-E09C-7EAF-DCDE-41A5AF4FF55E}"/>
                </a:ext>
              </a:extLst>
            </p:cNvPr>
            <p:cNvSpPr>
              <a:spLocks noChangeArrowheads="1"/>
            </p:cNvSpPr>
            <p:nvPr/>
          </p:nvSpPr>
          <p:spPr bwMode="auto">
            <a:xfrm>
              <a:off x="2106" y="3547"/>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24617" name="Rectangle 79">
              <a:extLst>
                <a:ext uri="{FF2B5EF4-FFF2-40B4-BE49-F238E27FC236}">
                  <a16:creationId xmlns:a16="http://schemas.microsoft.com/office/drawing/2014/main" id="{E21D98FA-FAAC-54BA-CE16-9568E4CD1A4A}"/>
                </a:ext>
              </a:extLst>
            </p:cNvPr>
            <p:cNvSpPr>
              <a:spLocks noChangeArrowheads="1"/>
            </p:cNvSpPr>
            <p:nvPr/>
          </p:nvSpPr>
          <p:spPr bwMode="auto">
            <a:xfrm>
              <a:off x="1607" y="3547"/>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24618" name="Rectangle 80">
              <a:extLst>
                <a:ext uri="{FF2B5EF4-FFF2-40B4-BE49-F238E27FC236}">
                  <a16:creationId xmlns:a16="http://schemas.microsoft.com/office/drawing/2014/main" id="{D020C5CA-5B01-CC9D-F124-9D292816F119}"/>
                </a:ext>
              </a:extLst>
            </p:cNvPr>
            <p:cNvSpPr>
              <a:spLocks noChangeArrowheads="1"/>
            </p:cNvSpPr>
            <p:nvPr/>
          </p:nvSpPr>
          <p:spPr bwMode="auto">
            <a:xfrm>
              <a:off x="1386" y="3547"/>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24619" name="Rectangle 81">
              <a:extLst>
                <a:ext uri="{FF2B5EF4-FFF2-40B4-BE49-F238E27FC236}">
                  <a16:creationId xmlns:a16="http://schemas.microsoft.com/office/drawing/2014/main" id="{E09B4BF5-36B8-9007-0B7D-A4C92ED1A2FB}"/>
                </a:ext>
              </a:extLst>
            </p:cNvPr>
            <p:cNvSpPr>
              <a:spLocks noChangeArrowheads="1"/>
            </p:cNvSpPr>
            <p:nvPr/>
          </p:nvSpPr>
          <p:spPr bwMode="auto">
            <a:xfrm>
              <a:off x="1043" y="3547"/>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b</a:t>
              </a:r>
              <a:endParaRPr lang="en-US" altLang="en-US"/>
            </a:p>
          </p:txBody>
        </p:sp>
        <p:sp>
          <p:nvSpPr>
            <p:cNvPr id="24620" name="Rectangle 82">
              <a:extLst>
                <a:ext uri="{FF2B5EF4-FFF2-40B4-BE49-F238E27FC236}">
                  <a16:creationId xmlns:a16="http://schemas.microsoft.com/office/drawing/2014/main" id="{35C41AF0-5A5A-A30F-6C14-5275DF3D4B48}"/>
                </a:ext>
              </a:extLst>
            </p:cNvPr>
            <p:cNvSpPr>
              <a:spLocks noChangeArrowheads="1"/>
            </p:cNvSpPr>
            <p:nvPr/>
          </p:nvSpPr>
          <p:spPr bwMode="auto">
            <a:xfrm>
              <a:off x="392" y="354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Q</a:t>
              </a:r>
              <a:endParaRPr lang="en-US" altLang="en-US"/>
            </a:p>
          </p:txBody>
        </p:sp>
        <p:sp>
          <p:nvSpPr>
            <p:cNvPr id="24621" name="Rectangle 83">
              <a:extLst>
                <a:ext uri="{FF2B5EF4-FFF2-40B4-BE49-F238E27FC236}">
                  <a16:creationId xmlns:a16="http://schemas.microsoft.com/office/drawing/2014/main" id="{73DBBB2B-D741-8091-E5DC-8400A7DB3743}"/>
                </a:ext>
              </a:extLst>
            </p:cNvPr>
            <p:cNvSpPr>
              <a:spLocks noChangeArrowheads="1"/>
            </p:cNvSpPr>
            <p:nvPr/>
          </p:nvSpPr>
          <p:spPr bwMode="auto">
            <a:xfrm>
              <a:off x="935" y="3528"/>
              <a:ext cx="1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m</a:t>
              </a:r>
              <a:endParaRPr lang="en-US" altLang="en-US"/>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anim calcmode="lin" valueType="num">
                                      <p:cBhvr>
                                        <p:cTn id="9" dur="500" fill="hold"/>
                                        <p:tgtEl>
                                          <p:spTgt spid="230408"/>
                                        </p:tgtEl>
                                        <p:attrNameLst>
                                          <p:attrName>style.rotation</p:attrName>
                                        </p:attrNameLst>
                                      </p:cBhvr>
                                      <p:tavLst>
                                        <p:tav tm="0">
                                          <p:val>
                                            <p:fltVal val="360"/>
                                          </p:val>
                                        </p:tav>
                                        <p:tav tm="100000">
                                          <p:val>
                                            <p:fltVal val="0"/>
                                          </p:val>
                                        </p:tav>
                                      </p:tavLst>
                                    </p:anim>
                                    <p:animEffect transition="in" filter="fade">
                                      <p:cBhvr>
                                        <p:cTn id="10" dur="500"/>
                                        <p:tgtEl>
                                          <p:spTgt spid="230408"/>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30407"/>
                                        </p:tgtEl>
                                        <p:attrNameLst>
                                          <p:attrName>style.visibility</p:attrName>
                                        </p:attrNameLst>
                                      </p:cBhvr>
                                      <p:to>
                                        <p:strVal val="visible"/>
                                      </p:to>
                                    </p:set>
                                    <p:anim calcmode="discrete" valueType="clr">
                                      <p:cBhvr override="childStyle">
                                        <p:cTn id="14" dur="80"/>
                                        <p:tgtEl>
                                          <p:spTgt spid="23040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0407"/>
                                        </p:tgtEl>
                                        <p:attrNameLst>
                                          <p:attrName>fillcolor</p:attrName>
                                        </p:attrNameLst>
                                      </p:cBhvr>
                                      <p:tavLst>
                                        <p:tav tm="0">
                                          <p:val>
                                            <p:clrVal>
                                              <a:schemeClr val="accent2"/>
                                            </p:clrVal>
                                          </p:val>
                                        </p:tav>
                                        <p:tav tm="50000">
                                          <p:val>
                                            <p:clrVal>
                                              <a:schemeClr val="hlink"/>
                                            </p:clrVal>
                                          </p:val>
                                        </p:tav>
                                      </p:tavLst>
                                    </p:anim>
                                    <p:set>
                                      <p:cBhvr>
                                        <p:cTn id="16" dur="80"/>
                                        <p:tgtEl>
                                          <p:spTgt spid="23040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230410"/>
                                        </p:tgtEl>
                                        <p:attrNameLst>
                                          <p:attrName>style.visibility</p:attrName>
                                        </p:attrNameLst>
                                      </p:cBhvr>
                                      <p:to>
                                        <p:strVal val="visible"/>
                                      </p:to>
                                    </p:set>
                                    <p:anim calcmode="lin" valueType="num">
                                      <p:cBhvr>
                                        <p:cTn id="21" dur="500" fill="hold"/>
                                        <p:tgtEl>
                                          <p:spTgt spid="230410"/>
                                        </p:tgtEl>
                                        <p:attrNameLst>
                                          <p:attrName>ppt_w</p:attrName>
                                        </p:attrNameLst>
                                      </p:cBhvr>
                                      <p:tavLst>
                                        <p:tav tm="0">
                                          <p:val>
                                            <p:fltVal val="0"/>
                                          </p:val>
                                        </p:tav>
                                        <p:tav tm="100000">
                                          <p:val>
                                            <p:strVal val="#ppt_w"/>
                                          </p:val>
                                        </p:tav>
                                      </p:tavLst>
                                    </p:anim>
                                    <p:anim calcmode="lin" valueType="num">
                                      <p:cBhvr>
                                        <p:cTn id="22" dur="500" fill="hold"/>
                                        <p:tgtEl>
                                          <p:spTgt spid="230410"/>
                                        </p:tgtEl>
                                        <p:attrNameLst>
                                          <p:attrName>ppt_h</p:attrName>
                                        </p:attrNameLst>
                                      </p:cBhvr>
                                      <p:tavLst>
                                        <p:tav tm="0">
                                          <p:val>
                                            <p:fltVal val="0"/>
                                          </p:val>
                                        </p:tav>
                                        <p:tav tm="100000">
                                          <p:val>
                                            <p:strVal val="#ppt_h"/>
                                          </p:val>
                                        </p:tav>
                                      </p:tavLst>
                                    </p:anim>
                                    <p:anim calcmode="lin" valueType="num">
                                      <p:cBhvr>
                                        <p:cTn id="23" dur="500" fill="hold"/>
                                        <p:tgtEl>
                                          <p:spTgt spid="230410"/>
                                        </p:tgtEl>
                                        <p:attrNameLst>
                                          <p:attrName>style.rotation</p:attrName>
                                        </p:attrNameLst>
                                      </p:cBhvr>
                                      <p:tavLst>
                                        <p:tav tm="0">
                                          <p:val>
                                            <p:fltVal val="360"/>
                                          </p:val>
                                        </p:tav>
                                        <p:tav tm="100000">
                                          <p:val>
                                            <p:fltVal val="0"/>
                                          </p:val>
                                        </p:tav>
                                      </p:tavLst>
                                    </p:anim>
                                    <p:animEffect transition="in" filter="fade">
                                      <p:cBhvr>
                                        <p:cTn id="24" dur="500"/>
                                        <p:tgtEl>
                                          <p:spTgt spid="230410"/>
                                        </p:tgtEl>
                                      </p:cBhvr>
                                    </p:animEffect>
                                  </p:childTnLst>
                                </p:cTn>
                              </p:par>
                            </p:childTnLst>
                          </p:cTn>
                        </p:par>
                        <p:par>
                          <p:cTn id="25" fill="hold" nodeType="afterGroup">
                            <p:stCondLst>
                              <p:cond delay="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230409"/>
                                        </p:tgtEl>
                                        <p:attrNameLst>
                                          <p:attrName>style.visibility</p:attrName>
                                        </p:attrNameLst>
                                      </p:cBhvr>
                                      <p:to>
                                        <p:strVal val="visible"/>
                                      </p:to>
                                    </p:set>
                                    <p:anim calcmode="discrete" valueType="clr">
                                      <p:cBhvr override="childStyle">
                                        <p:cTn id="28" dur="80"/>
                                        <p:tgtEl>
                                          <p:spTgt spid="23040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30409"/>
                                        </p:tgtEl>
                                        <p:attrNameLst>
                                          <p:attrName>fillcolor</p:attrName>
                                        </p:attrNameLst>
                                      </p:cBhvr>
                                      <p:tavLst>
                                        <p:tav tm="0">
                                          <p:val>
                                            <p:clrVal>
                                              <a:schemeClr val="accent2"/>
                                            </p:clrVal>
                                          </p:val>
                                        </p:tav>
                                        <p:tav tm="50000">
                                          <p:val>
                                            <p:clrVal>
                                              <a:schemeClr val="hlink"/>
                                            </p:clrVal>
                                          </p:val>
                                        </p:tav>
                                      </p:tavLst>
                                    </p:anim>
                                    <p:set>
                                      <p:cBhvr>
                                        <p:cTn id="30" dur="80"/>
                                        <p:tgtEl>
                                          <p:spTgt spid="230409"/>
                                        </p:tgtEl>
                                        <p:attrNameLst>
                                          <p:attrName>fill.type</p:attrName>
                                        </p:attrNameLst>
                                      </p:cBhvr>
                                      <p:to>
                                        <p:strVal val="solid"/>
                                      </p:to>
                                    </p:set>
                                  </p:childTnLst>
                                </p:cTn>
                              </p:par>
                            </p:childTnLst>
                          </p:cTn>
                        </p:par>
                        <p:par>
                          <p:cTn id="31" fill="hold" nodeType="afterGroup">
                            <p:stCondLst>
                              <p:cond delay="1300"/>
                            </p:stCondLst>
                            <p:childTnLst>
                              <p:par>
                                <p:cTn id="32" presetID="9"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par>
                          <p:cTn id="35" fill="hold" nodeType="afterGroup">
                            <p:stCondLst>
                              <p:cond delay="1800"/>
                            </p:stCondLst>
                            <p:childTnLst>
                              <p:par>
                                <p:cTn id="36" presetID="9" presetClass="entr" presetSubtype="0"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7" grpId="0"/>
      <p:bldP spid="2304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a:extLst>
              <a:ext uri="{FF2B5EF4-FFF2-40B4-BE49-F238E27FC236}">
                <a16:creationId xmlns:a16="http://schemas.microsoft.com/office/drawing/2014/main" id="{C646D2B3-863C-7630-70A9-AB4000EED527}"/>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5603" name="Text Box 3">
            <a:extLst>
              <a:ext uri="{FF2B5EF4-FFF2-40B4-BE49-F238E27FC236}">
                <a16:creationId xmlns:a16="http://schemas.microsoft.com/office/drawing/2014/main" id="{FD59225E-5BB0-BBDC-D300-0D5BBB7E1EF9}"/>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25604" name="WordArt 4">
            <a:extLst>
              <a:ext uri="{FF2B5EF4-FFF2-40B4-BE49-F238E27FC236}">
                <a16:creationId xmlns:a16="http://schemas.microsoft.com/office/drawing/2014/main" id="{F51388B2-87F1-DEC1-E867-CA6A77F2DD2B}"/>
              </a:ext>
            </a:extLst>
          </p:cNvPr>
          <p:cNvSpPr>
            <a:spLocks noChangeArrowheads="1" noChangeShapeType="1" noTextEdit="1"/>
          </p:cNvSpPr>
          <p:nvPr/>
        </p:nvSpPr>
        <p:spPr bwMode="auto">
          <a:xfrm>
            <a:off x="215900" y="657225"/>
            <a:ext cx="8713788"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VELIKE OTVORE</a:t>
            </a:r>
          </a:p>
        </p:txBody>
      </p:sp>
      <p:sp>
        <p:nvSpPr>
          <p:cNvPr id="25605" name="Text Box 7">
            <a:extLst>
              <a:ext uri="{FF2B5EF4-FFF2-40B4-BE49-F238E27FC236}">
                <a16:creationId xmlns:a16="http://schemas.microsoft.com/office/drawing/2014/main" id="{D2E2479E-C83F-4027-A4E8-E0959BB023F2}"/>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5606" name="Line 8">
            <a:extLst>
              <a:ext uri="{FF2B5EF4-FFF2-40B4-BE49-F238E27FC236}">
                <a16:creationId xmlns:a16="http://schemas.microsoft.com/office/drawing/2014/main" id="{85F3245A-7AEC-F918-B52D-2C1F6B308A2A}"/>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9716" name="Text Box 340">
            <a:extLst>
              <a:ext uri="{FF2B5EF4-FFF2-40B4-BE49-F238E27FC236}">
                <a16:creationId xmlns:a16="http://schemas.microsoft.com/office/drawing/2014/main" id="{F509BAD2-9B1C-09FC-36E9-6BC29FBB030D}"/>
              </a:ext>
            </a:extLst>
          </p:cNvPr>
          <p:cNvSpPr txBox="1">
            <a:spLocks noChangeArrowheads="1"/>
          </p:cNvSpPr>
          <p:nvPr/>
        </p:nvSpPr>
        <p:spPr bwMode="auto">
          <a:xfrm>
            <a:off x="506413" y="1520825"/>
            <a:ext cx="4630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Za kružni otvor otvor poluprečnika R:</a:t>
            </a:r>
            <a:endParaRPr lang="en-US" altLang="en-US" b="1">
              <a:solidFill>
                <a:schemeClr val="tx1"/>
              </a:solidFill>
            </a:endParaRPr>
          </a:p>
        </p:txBody>
      </p:sp>
      <p:pic>
        <p:nvPicPr>
          <p:cNvPr id="229717" name="Picture 341" descr="BD10263_">
            <a:extLst>
              <a:ext uri="{FF2B5EF4-FFF2-40B4-BE49-F238E27FC236}">
                <a16:creationId xmlns:a16="http://schemas.microsoft.com/office/drawing/2014/main" id="{B332B9A2-3799-7F74-36D3-BAD6BA5C1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1603375"/>
            <a:ext cx="1793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771" name="Text Box 395">
            <a:extLst>
              <a:ext uri="{FF2B5EF4-FFF2-40B4-BE49-F238E27FC236}">
                <a16:creationId xmlns:a16="http://schemas.microsoft.com/office/drawing/2014/main" id="{E83CA250-DD5B-DE2B-CF8A-62DE826695AF}"/>
              </a:ext>
            </a:extLst>
          </p:cNvPr>
          <p:cNvSpPr txBox="1">
            <a:spLocks noChangeArrowheads="1"/>
          </p:cNvSpPr>
          <p:nvPr/>
        </p:nvSpPr>
        <p:spPr bwMode="auto">
          <a:xfrm>
            <a:off x="3816350" y="3321050"/>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Ukupni protok kroz kružni otvor</a:t>
            </a:r>
            <a:endParaRPr lang="en-US" altLang="en-US" sz="1600" b="1">
              <a:solidFill>
                <a:schemeClr val="tx1"/>
              </a:solidFill>
            </a:endParaRPr>
          </a:p>
        </p:txBody>
      </p:sp>
      <p:pic>
        <p:nvPicPr>
          <p:cNvPr id="229772" name="Picture 396" descr="BD10263_">
            <a:extLst>
              <a:ext uri="{FF2B5EF4-FFF2-40B4-BE49-F238E27FC236}">
                <a16:creationId xmlns:a16="http://schemas.microsoft.com/office/drawing/2014/main" id="{A4B608C3-E4AA-0CF2-7B88-CE0FE80D5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038" y="3403600"/>
            <a:ext cx="1428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98">
            <a:extLst>
              <a:ext uri="{FF2B5EF4-FFF2-40B4-BE49-F238E27FC236}">
                <a16:creationId xmlns:a16="http://schemas.microsoft.com/office/drawing/2014/main" id="{9931DAD2-5B4D-F199-F148-8A7B630F3B7F}"/>
              </a:ext>
            </a:extLst>
          </p:cNvPr>
          <p:cNvGrpSpPr>
            <a:grpSpLocks noChangeAspect="1"/>
          </p:cNvGrpSpPr>
          <p:nvPr/>
        </p:nvGrpSpPr>
        <p:grpSpPr bwMode="auto">
          <a:xfrm>
            <a:off x="4032250" y="1844675"/>
            <a:ext cx="3619500" cy="850900"/>
            <a:chOff x="2540" y="1752"/>
            <a:chExt cx="2280" cy="536"/>
          </a:xfrm>
        </p:grpSpPr>
        <p:sp>
          <p:nvSpPr>
            <p:cNvPr id="25762" name="AutoShape 397">
              <a:extLst>
                <a:ext uri="{FF2B5EF4-FFF2-40B4-BE49-F238E27FC236}">
                  <a16:creationId xmlns:a16="http://schemas.microsoft.com/office/drawing/2014/main" id="{4B0FED38-8F34-7DA8-2E58-25005C8F22BB}"/>
                </a:ext>
              </a:extLst>
            </p:cNvPr>
            <p:cNvSpPr>
              <a:spLocks noChangeAspect="1" noChangeArrowheads="1" noTextEdit="1"/>
            </p:cNvSpPr>
            <p:nvPr/>
          </p:nvSpPr>
          <p:spPr bwMode="auto">
            <a:xfrm>
              <a:off x="2540" y="1752"/>
              <a:ext cx="228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763" name="Line 399">
              <a:extLst>
                <a:ext uri="{FF2B5EF4-FFF2-40B4-BE49-F238E27FC236}">
                  <a16:creationId xmlns:a16="http://schemas.microsoft.com/office/drawing/2014/main" id="{D04669F3-57AA-CA01-4C25-24A8C9B3D7F0}"/>
                </a:ext>
              </a:extLst>
            </p:cNvPr>
            <p:cNvSpPr>
              <a:spLocks noChangeShapeType="1"/>
            </p:cNvSpPr>
            <p:nvPr/>
          </p:nvSpPr>
          <p:spPr bwMode="auto">
            <a:xfrm>
              <a:off x="2652" y="2037"/>
              <a:ext cx="12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764" name="Rectangle 400">
              <a:extLst>
                <a:ext uri="{FF2B5EF4-FFF2-40B4-BE49-F238E27FC236}">
                  <a16:creationId xmlns:a16="http://schemas.microsoft.com/office/drawing/2014/main" id="{908359A2-67D0-DE93-6436-BA01C132775F}"/>
                </a:ext>
              </a:extLst>
            </p:cNvPr>
            <p:cNvSpPr>
              <a:spLocks noChangeArrowheads="1"/>
            </p:cNvSpPr>
            <p:nvPr/>
          </p:nvSpPr>
          <p:spPr bwMode="auto">
            <a:xfrm>
              <a:off x="4751" y="190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765" name="Rectangle 401">
              <a:extLst>
                <a:ext uri="{FF2B5EF4-FFF2-40B4-BE49-F238E27FC236}">
                  <a16:creationId xmlns:a16="http://schemas.microsoft.com/office/drawing/2014/main" id="{E0D933B7-69DC-90DB-ECF4-924C20822BC2}"/>
                </a:ext>
              </a:extLst>
            </p:cNvPr>
            <p:cNvSpPr>
              <a:spLocks noChangeArrowheads="1"/>
            </p:cNvSpPr>
            <p:nvPr/>
          </p:nvSpPr>
          <p:spPr bwMode="auto">
            <a:xfrm>
              <a:off x="3909" y="2036"/>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1</a:t>
              </a:r>
              <a:endParaRPr lang="en-US" altLang="en-US"/>
            </a:p>
          </p:txBody>
        </p:sp>
        <p:sp>
          <p:nvSpPr>
            <p:cNvPr id="25766" name="Rectangle 402">
              <a:extLst>
                <a:ext uri="{FF2B5EF4-FFF2-40B4-BE49-F238E27FC236}">
                  <a16:creationId xmlns:a16="http://schemas.microsoft.com/office/drawing/2014/main" id="{4587EDBA-71B0-51EC-E553-22B20912887D}"/>
                </a:ext>
              </a:extLst>
            </p:cNvPr>
            <p:cNvSpPr>
              <a:spLocks noChangeArrowheads="1"/>
            </p:cNvSpPr>
            <p:nvPr/>
          </p:nvSpPr>
          <p:spPr bwMode="auto">
            <a:xfrm>
              <a:off x="3357" y="190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767" name="Rectangle 403">
              <a:extLst>
                <a:ext uri="{FF2B5EF4-FFF2-40B4-BE49-F238E27FC236}">
                  <a16:creationId xmlns:a16="http://schemas.microsoft.com/office/drawing/2014/main" id="{4EFDF325-0139-B3DE-A4E5-632E08873DBC}"/>
                </a:ext>
              </a:extLst>
            </p:cNvPr>
            <p:cNvSpPr>
              <a:spLocks noChangeArrowheads="1"/>
            </p:cNvSpPr>
            <p:nvPr/>
          </p:nvSpPr>
          <p:spPr bwMode="auto">
            <a:xfrm>
              <a:off x="2885" y="1757"/>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768" name="Rectangle 404">
              <a:extLst>
                <a:ext uri="{FF2B5EF4-FFF2-40B4-BE49-F238E27FC236}">
                  <a16:creationId xmlns:a16="http://schemas.microsoft.com/office/drawing/2014/main" id="{C41A4B3B-CD61-83FE-7476-8798DBC9A0A0}"/>
                </a:ext>
              </a:extLst>
            </p:cNvPr>
            <p:cNvSpPr>
              <a:spLocks noChangeArrowheads="1"/>
            </p:cNvSpPr>
            <p:nvPr/>
          </p:nvSpPr>
          <p:spPr bwMode="auto">
            <a:xfrm>
              <a:off x="2669" y="205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5769" name="Rectangle 405">
              <a:extLst>
                <a:ext uri="{FF2B5EF4-FFF2-40B4-BE49-F238E27FC236}">
                  <a16:creationId xmlns:a16="http://schemas.microsoft.com/office/drawing/2014/main" id="{A2663C88-EB9C-003D-8605-3A0E17E3312D}"/>
                </a:ext>
              </a:extLst>
            </p:cNvPr>
            <p:cNvSpPr>
              <a:spLocks noChangeArrowheads="1"/>
            </p:cNvSpPr>
            <p:nvPr/>
          </p:nvSpPr>
          <p:spPr bwMode="auto">
            <a:xfrm>
              <a:off x="4687" y="1914"/>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70" name="Rectangle 406">
              <a:extLst>
                <a:ext uri="{FF2B5EF4-FFF2-40B4-BE49-F238E27FC236}">
                  <a16:creationId xmlns:a16="http://schemas.microsoft.com/office/drawing/2014/main" id="{19BFC5E7-EF87-C72F-83AF-60EB7C605DDD}"/>
                </a:ext>
              </a:extLst>
            </p:cNvPr>
            <p:cNvSpPr>
              <a:spLocks noChangeArrowheads="1"/>
            </p:cNvSpPr>
            <p:nvPr/>
          </p:nvSpPr>
          <p:spPr bwMode="auto">
            <a:xfrm>
              <a:off x="4570" y="1914"/>
              <a:ext cx="7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z</a:t>
              </a:r>
              <a:endParaRPr lang="en-US" altLang="en-US"/>
            </a:p>
          </p:txBody>
        </p:sp>
        <p:sp>
          <p:nvSpPr>
            <p:cNvPr id="25771" name="Rectangle 407">
              <a:extLst>
                <a:ext uri="{FF2B5EF4-FFF2-40B4-BE49-F238E27FC236}">
                  <a16:creationId xmlns:a16="http://schemas.microsoft.com/office/drawing/2014/main" id="{FA6484DA-45EA-5583-E901-F486A61FEE4D}"/>
                </a:ext>
              </a:extLst>
            </p:cNvPr>
            <p:cNvSpPr>
              <a:spLocks noChangeArrowheads="1"/>
            </p:cNvSpPr>
            <p:nvPr/>
          </p:nvSpPr>
          <p:spPr bwMode="auto">
            <a:xfrm>
              <a:off x="4210" y="191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772" name="Rectangle 408">
              <a:extLst>
                <a:ext uri="{FF2B5EF4-FFF2-40B4-BE49-F238E27FC236}">
                  <a16:creationId xmlns:a16="http://schemas.microsoft.com/office/drawing/2014/main" id="{E60FFE61-3F8B-C022-27A3-1A5C5A264F3A}"/>
                </a:ext>
              </a:extLst>
            </p:cNvPr>
            <p:cNvSpPr>
              <a:spLocks noChangeArrowheads="1"/>
            </p:cNvSpPr>
            <p:nvPr/>
          </p:nvSpPr>
          <p:spPr bwMode="auto">
            <a:xfrm>
              <a:off x="3754" y="1914"/>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25773" name="Rectangle 409">
              <a:extLst>
                <a:ext uri="{FF2B5EF4-FFF2-40B4-BE49-F238E27FC236}">
                  <a16:creationId xmlns:a16="http://schemas.microsoft.com/office/drawing/2014/main" id="{BE2AE84F-3B68-04C0-8BBE-A359E0545015}"/>
                </a:ext>
              </a:extLst>
            </p:cNvPr>
            <p:cNvSpPr>
              <a:spLocks noChangeArrowheads="1"/>
            </p:cNvSpPr>
            <p:nvPr/>
          </p:nvSpPr>
          <p:spPr bwMode="auto">
            <a:xfrm>
              <a:off x="3650" y="1914"/>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74" name="Rectangle 410">
              <a:extLst>
                <a:ext uri="{FF2B5EF4-FFF2-40B4-BE49-F238E27FC236}">
                  <a16:creationId xmlns:a16="http://schemas.microsoft.com/office/drawing/2014/main" id="{768DC5FE-50B0-2630-E4D2-086D1DA5D82E}"/>
                </a:ext>
              </a:extLst>
            </p:cNvPr>
            <p:cNvSpPr>
              <a:spLocks noChangeArrowheads="1"/>
            </p:cNvSpPr>
            <p:nvPr/>
          </p:nvSpPr>
          <p:spPr bwMode="auto">
            <a:xfrm>
              <a:off x="3218" y="191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775" name="Rectangle 411">
              <a:extLst>
                <a:ext uri="{FF2B5EF4-FFF2-40B4-BE49-F238E27FC236}">
                  <a16:creationId xmlns:a16="http://schemas.microsoft.com/office/drawing/2014/main" id="{98939636-8E49-FA76-66F0-F65BE9164CEC}"/>
                </a:ext>
              </a:extLst>
            </p:cNvPr>
            <p:cNvSpPr>
              <a:spLocks noChangeArrowheads="1"/>
            </p:cNvSpPr>
            <p:nvPr/>
          </p:nvSpPr>
          <p:spPr bwMode="auto">
            <a:xfrm>
              <a:off x="2672" y="1793"/>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x</a:t>
              </a:r>
              <a:endParaRPr lang="en-US" altLang="en-US"/>
            </a:p>
          </p:txBody>
        </p:sp>
        <p:sp>
          <p:nvSpPr>
            <p:cNvPr id="25776" name="Rectangle 412">
              <a:extLst>
                <a:ext uri="{FF2B5EF4-FFF2-40B4-BE49-F238E27FC236}">
                  <a16:creationId xmlns:a16="http://schemas.microsoft.com/office/drawing/2014/main" id="{B36A13BF-2287-2628-BC07-3D163E9F8971}"/>
                </a:ext>
              </a:extLst>
            </p:cNvPr>
            <p:cNvSpPr>
              <a:spLocks noChangeArrowheads="1"/>
            </p:cNvSpPr>
            <p:nvPr/>
          </p:nvSpPr>
          <p:spPr bwMode="auto">
            <a:xfrm>
              <a:off x="4396" y="189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77" name="Rectangle 413">
              <a:extLst>
                <a:ext uri="{FF2B5EF4-FFF2-40B4-BE49-F238E27FC236}">
                  <a16:creationId xmlns:a16="http://schemas.microsoft.com/office/drawing/2014/main" id="{38B0E0CB-DF67-D1AD-2F7B-372CD8B0E549}"/>
                </a:ext>
              </a:extLst>
            </p:cNvPr>
            <p:cNvSpPr>
              <a:spLocks noChangeArrowheads="1"/>
            </p:cNvSpPr>
            <p:nvPr/>
          </p:nvSpPr>
          <p:spPr bwMode="auto">
            <a:xfrm>
              <a:off x="4031" y="189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78" name="Rectangle 414">
              <a:extLst>
                <a:ext uri="{FF2B5EF4-FFF2-40B4-BE49-F238E27FC236}">
                  <a16:creationId xmlns:a16="http://schemas.microsoft.com/office/drawing/2014/main" id="{C50A6FE7-DBA8-91DD-0BF6-F50CE67827CF}"/>
                </a:ext>
              </a:extLst>
            </p:cNvPr>
            <p:cNvSpPr>
              <a:spLocks noChangeArrowheads="1"/>
            </p:cNvSpPr>
            <p:nvPr/>
          </p:nvSpPr>
          <p:spPr bwMode="auto">
            <a:xfrm>
              <a:off x="3488" y="189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79" name="Rectangle 415">
              <a:extLst>
                <a:ext uri="{FF2B5EF4-FFF2-40B4-BE49-F238E27FC236}">
                  <a16:creationId xmlns:a16="http://schemas.microsoft.com/office/drawing/2014/main" id="{5A7A6176-2014-10C3-DC45-48D697DD085D}"/>
                </a:ext>
              </a:extLst>
            </p:cNvPr>
            <p:cNvSpPr>
              <a:spLocks noChangeArrowheads="1"/>
            </p:cNvSpPr>
            <p:nvPr/>
          </p:nvSpPr>
          <p:spPr bwMode="auto">
            <a:xfrm>
              <a:off x="3029" y="189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80" name="Rectangle 416">
              <a:extLst>
                <a:ext uri="{FF2B5EF4-FFF2-40B4-BE49-F238E27FC236}">
                  <a16:creationId xmlns:a16="http://schemas.microsoft.com/office/drawing/2014/main" id="{B13E577B-4B1E-D105-3987-12A6BCBF7FED}"/>
                </a:ext>
              </a:extLst>
            </p:cNvPr>
            <p:cNvSpPr>
              <a:spLocks noChangeArrowheads="1"/>
            </p:cNvSpPr>
            <p:nvPr/>
          </p:nvSpPr>
          <p:spPr bwMode="auto">
            <a:xfrm>
              <a:off x="2800" y="191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25781" name="Rectangle 417">
              <a:extLst>
                <a:ext uri="{FF2B5EF4-FFF2-40B4-BE49-F238E27FC236}">
                  <a16:creationId xmlns:a16="http://schemas.microsoft.com/office/drawing/2014/main" id="{FF616669-4363-B768-22A9-B65CF1E954DF}"/>
                </a:ext>
              </a:extLst>
            </p:cNvPr>
            <p:cNvSpPr>
              <a:spLocks noChangeArrowheads="1"/>
            </p:cNvSpPr>
            <p:nvPr/>
          </p:nvSpPr>
          <p:spPr bwMode="auto">
            <a:xfrm>
              <a:off x="2800" y="2030"/>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ø</a:t>
              </a:r>
              <a:endParaRPr lang="en-US" altLang="en-US"/>
            </a:p>
          </p:txBody>
        </p:sp>
        <p:sp>
          <p:nvSpPr>
            <p:cNvPr id="25782" name="Rectangle 418">
              <a:extLst>
                <a:ext uri="{FF2B5EF4-FFF2-40B4-BE49-F238E27FC236}">
                  <a16:creationId xmlns:a16="http://schemas.microsoft.com/office/drawing/2014/main" id="{870361CC-6852-9262-65F0-5BB692C2132A}"/>
                </a:ext>
              </a:extLst>
            </p:cNvPr>
            <p:cNvSpPr>
              <a:spLocks noChangeArrowheads="1"/>
            </p:cNvSpPr>
            <p:nvPr/>
          </p:nvSpPr>
          <p:spPr bwMode="auto">
            <a:xfrm>
              <a:off x="2800" y="1848"/>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ö</a:t>
              </a:r>
              <a:endParaRPr lang="en-US" altLang="en-US"/>
            </a:p>
          </p:txBody>
        </p:sp>
        <p:sp>
          <p:nvSpPr>
            <p:cNvPr id="25783" name="Rectangle 419">
              <a:extLst>
                <a:ext uri="{FF2B5EF4-FFF2-40B4-BE49-F238E27FC236}">
                  <a16:creationId xmlns:a16="http://schemas.microsoft.com/office/drawing/2014/main" id="{577D0BFF-6B3A-9ABF-56AF-F791E8E1727E}"/>
                </a:ext>
              </a:extLst>
            </p:cNvPr>
            <p:cNvSpPr>
              <a:spLocks noChangeArrowheads="1"/>
            </p:cNvSpPr>
            <p:nvPr/>
          </p:nvSpPr>
          <p:spPr bwMode="auto">
            <a:xfrm>
              <a:off x="2547" y="191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25784" name="Rectangle 420">
              <a:extLst>
                <a:ext uri="{FF2B5EF4-FFF2-40B4-BE49-F238E27FC236}">
                  <a16:creationId xmlns:a16="http://schemas.microsoft.com/office/drawing/2014/main" id="{F31924A0-7B96-2C0A-9162-2EFE3C62B037}"/>
                </a:ext>
              </a:extLst>
            </p:cNvPr>
            <p:cNvSpPr>
              <a:spLocks noChangeArrowheads="1"/>
            </p:cNvSpPr>
            <p:nvPr/>
          </p:nvSpPr>
          <p:spPr bwMode="auto">
            <a:xfrm>
              <a:off x="2547" y="2030"/>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è</a:t>
              </a:r>
              <a:endParaRPr lang="en-US" altLang="en-US"/>
            </a:p>
          </p:txBody>
        </p:sp>
        <p:sp>
          <p:nvSpPr>
            <p:cNvPr id="25785" name="Rectangle 421">
              <a:extLst>
                <a:ext uri="{FF2B5EF4-FFF2-40B4-BE49-F238E27FC236}">
                  <a16:creationId xmlns:a16="http://schemas.microsoft.com/office/drawing/2014/main" id="{46DB0AAA-C81F-3DA3-2E86-1361A82DD07A}"/>
                </a:ext>
              </a:extLst>
            </p:cNvPr>
            <p:cNvSpPr>
              <a:spLocks noChangeArrowheads="1"/>
            </p:cNvSpPr>
            <p:nvPr/>
          </p:nvSpPr>
          <p:spPr bwMode="auto">
            <a:xfrm>
              <a:off x="2547" y="1848"/>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æ</a:t>
              </a:r>
              <a:endParaRPr lang="en-US" altLang="en-US"/>
            </a:p>
          </p:txBody>
        </p:sp>
      </p:grpSp>
      <p:grpSp>
        <p:nvGrpSpPr>
          <p:cNvPr id="3" name="Group 423">
            <a:extLst>
              <a:ext uri="{FF2B5EF4-FFF2-40B4-BE49-F238E27FC236}">
                <a16:creationId xmlns:a16="http://schemas.microsoft.com/office/drawing/2014/main" id="{3534D50D-AFDB-FF87-0A16-E0FD56BF1EEB}"/>
              </a:ext>
            </a:extLst>
          </p:cNvPr>
          <p:cNvGrpSpPr>
            <a:grpSpLocks noChangeAspect="1"/>
          </p:cNvGrpSpPr>
          <p:nvPr/>
        </p:nvGrpSpPr>
        <p:grpSpPr bwMode="auto">
          <a:xfrm>
            <a:off x="4032250" y="2744788"/>
            <a:ext cx="4000500" cy="473075"/>
            <a:chOff x="2540" y="2341"/>
            <a:chExt cx="2520" cy="298"/>
          </a:xfrm>
        </p:grpSpPr>
        <p:sp>
          <p:nvSpPr>
            <p:cNvPr id="25740" name="AutoShape 422">
              <a:extLst>
                <a:ext uri="{FF2B5EF4-FFF2-40B4-BE49-F238E27FC236}">
                  <a16:creationId xmlns:a16="http://schemas.microsoft.com/office/drawing/2014/main" id="{D3140CDE-357D-C80E-70AC-4939A0AC1EF2}"/>
                </a:ext>
              </a:extLst>
            </p:cNvPr>
            <p:cNvSpPr>
              <a:spLocks noChangeAspect="1" noChangeArrowheads="1" noTextEdit="1"/>
            </p:cNvSpPr>
            <p:nvPr/>
          </p:nvSpPr>
          <p:spPr bwMode="auto">
            <a:xfrm>
              <a:off x="2540" y="2341"/>
              <a:ext cx="25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741" name="Line 424">
              <a:extLst>
                <a:ext uri="{FF2B5EF4-FFF2-40B4-BE49-F238E27FC236}">
                  <a16:creationId xmlns:a16="http://schemas.microsoft.com/office/drawing/2014/main" id="{0B3E36DB-0EA6-A817-C87C-DDF5B5F3DD01}"/>
                </a:ext>
              </a:extLst>
            </p:cNvPr>
            <p:cNvSpPr>
              <a:spLocks noChangeShapeType="1"/>
            </p:cNvSpPr>
            <p:nvPr/>
          </p:nvSpPr>
          <p:spPr bwMode="auto">
            <a:xfrm flipV="1">
              <a:off x="3295" y="2517"/>
              <a:ext cx="27" cy="1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742" name="Line 425">
              <a:extLst>
                <a:ext uri="{FF2B5EF4-FFF2-40B4-BE49-F238E27FC236}">
                  <a16:creationId xmlns:a16="http://schemas.microsoft.com/office/drawing/2014/main" id="{2A6429EC-282F-6828-321D-1FD8AC260F42}"/>
                </a:ext>
              </a:extLst>
            </p:cNvPr>
            <p:cNvSpPr>
              <a:spLocks noChangeShapeType="1"/>
            </p:cNvSpPr>
            <p:nvPr/>
          </p:nvSpPr>
          <p:spPr bwMode="auto">
            <a:xfrm>
              <a:off x="3322" y="2519"/>
              <a:ext cx="39" cy="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743" name="Freeform 426">
              <a:extLst>
                <a:ext uri="{FF2B5EF4-FFF2-40B4-BE49-F238E27FC236}">
                  <a16:creationId xmlns:a16="http://schemas.microsoft.com/office/drawing/2014/main" id="{8CF9F82E-8B26-7835-BE1C-47514089EC93}"/>
                </a:ext>
              </a:extLst>
            </p:cNvPr>
            <p:cNvSpPr>
              <a:spLocks/>
            </p:cNvSpPr>
            <p:nvPr/>
          </p:nvSpPr>
          <p:spPr bwMode="auto">
            <a:xfrm>
              <a:off x="3363" y="2365"/>
              <a:ext cx="1678" cy="244"/>
            </a:xfrm>
            <a:custGeom>
              <a:avLst/>
              <a:gdLst>
                <a:gd name="T0" fmla="*/ 0 w 1750"/>
                <a:gd name="T1" fmla="*/ 176 h 254"/>
                <a:gd name="T2" fmla="*/ 32 w 1750"/>
                <a:gd name="T3" fmla="*/ 0 h 254"/>
                <a:gd name="T4" fmla="*/ 1200 w 1750"/>
                <a:gd name="T5" fmla="*/ 0 h 254"/>
                <a:gd name="T6" fmla="*/ 0 60000 65536"/>
                <a:gd name="T7" fmla="*/ 0 60000 65536"/>
                <a:gd name="T8" fmla="*/ 0 60000 65536"/>
                <a:gd name="T9" fmla="*/ 0 w 1750"/>
                <a:gd name="T10" fmla="*/ 0 h 254"/>
                <a:gd name="T11" fmla="*/ 1750 w 1750"/>
                <a:gd name="T12" fmla="*/ 254 h 254"/>
              </a:gdLst>
              <a:ahLst/>
              <a:cxnLst>
                <a:cxn ang="T6">
                  <a:pos x="T0" y="T1"/>
                </a:cxn>
                <a:cxn ang="T7">
                  <a:pos x="T2" y="T3"/>
                </a:cxn>
                <a:cxn ang="T8">
                  <a:pos x="T4" y="T5"/>
                </a:cxn>
              </a:cxnLst>
              <a:rect l="T9" t="T10" r="T11" b="T12"/>
              <a:pathLst>
                <a:path w="1750" h="254">
                  <a:moveTo>
                    <a:pt x="0" y="254"/>
                  </a:moveTo>
                  <a:lnTo>
                    <a:pt x="47" y="0"/>
                  </a:lnTo>
                  <a:lnTo>
                    <a:pt x="175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44" name="Rectangle 427">
              <a:extLst>
                <a:ext uri="{FF2B5EF4-FFF2-40B4-BE49-F238E27FC236}">
                  <a16:creationId xmlns:a16="http://schemas.microsoft.com/office/drawing/2014/main" id="{F294CCB2-DD53-EE24-5926-0BB7F1E32660}"/>
                </a:ext>
              </a:extLst>
            </p:cNvPr>
            <p:cNvSpPr>
              <a:spLocks noChangeArrowheads="1"/>
            </p:cNvSpPr>
            <p:nvPr/>
          </p:nvSpPr>
          <p:spPr bwMode="auto">
            <a:xfrm>
              <a:off x="4964" y="237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745" name="Rectangle 428">
              <a:extLst>
                <a:ext uri="{FF2B5EF4-FFF2-40B4-BE49-F238E27FC236}">
                  <a16:creationId xmlns:a16="http://schemas.microsoft.com/office/drawing/2014/main" id="{EF37124B-90E0-96C3-082E-18531BF2684D}"/>
                </a:ext>
              </a:extLst>
            </p:cNvPr>
            <p:cNvSpPr>
              <a:spLocks noChangeArrowheads="1"/>
            </p:cNvSpPr>
            <p:nvPr/>
          </p:nvSpPr>
          <p:spPr bwMode="auto">
            <a:xfrm>
              <a:off x="4121" y="2505"/>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1</a:t>
              </a:r>
              <a:endParaRPr lang="en-US" altLang="en-US"/>
            </a:p>
          </p:txBody>
        </p:sp>
        <p:sp>
          <p:nvSpPr>
            <p:cNvPr id="25746" name="Rectangle 429">
              <a:extLst>
                <a:ext uri="{FF2B5EF4-FFF2-40B4-BE49-F238E27FC236}">
                  <a16:creationId xmlns:a16="http://schemas.microsoft.com/office/drawing/2014/main" id="{8A4F3ED6-DDFE-EE48-7337-0BE63EBBB5E2}"/>
                </a:ext>
              </a:extLst>
            </p:cNvPr>
            <p:cNvSpPr>
              <a:spLocks noChangeArrowheads="1"/>
            </p:cNvSpPr>
            <p:nvPr/>
          </p:nvSpPr>
          <p:spPr bwMode="auto">
            <a:xfrm>
              <a:off x="3569" y="237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747" name="Rectangle 430">
              <a:extLst>
                <a:ext uri="{FF2B5EF4-FFF2-40B4-BE49-F238E27FC236}">
                  <a16:creationId xmlns:a16="http://schemas.microsoft.com/office/drawing/2014/main" id="{8178F23D-984E-6F88-E8DC-D89E42736E8E}"/>
                </a:ext>
              </a:extLst>
            </p:cNvPr>
            <p:cNvSpPr>
              <a:spLocks noChangeArrowheads="1"/>
            </p:cNvSpPr>
            <p:nvPr/>
          </p:nvSpPr>
          <p:spPr bwMode="auto">
            <a:xfrm>
              <a:off x="3192" y="238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5748" name="Rectangle 431">
              <a:extLst>
                <a:ext uri="{FF2B5EF4-FFF2-40B4-BE49-F238E27FC236}">
                  <a16:creationId xmlns:a16="http://schemas.microsoft.com/office/drawing/2014/main" id="{7A5370AD-6F85-BF6D-0DEF-F60ED3FC7EC1}"/>
                </a:ext>
              </a:extLst>
            </p:cNvPr>
            <p:cNvSpPr>
              <a:spLocks noChangeArrowheads="1"/>
            </p:cNvSpPr>
            <p:nvPr/>
          </p:nvSpPr>
          <p:spPr bwMode="auto">
            <a:xfrm>
              <a:off x="4900" y="238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49" name="Rectangle 432">
              <a:extLst>
                <a:ext uri="{FF2B5EF4-FFF2-40B4-BE49-F238E27FC236}">
                  <a16:creationId xmlns:a16="http://schemas.microsoft.com/office/drawing/2014/main" id="{F6FF306E-53F2-47FC-7351-06FB1A8D3722}"/>
                </a:ext>
              </a:extLst>
            </p:cNvPr>
            <p:cNvSpPr>
              <a:spLocks noChangeArrowheads="1"/>
            </p:cNvSpPr>
            <p:nvPr/>
          </p:nvSpPr>
          <p:spPr bwMode="auto">
            <a:xfrm>
              <a:off x="4783" y="2383"/>
              <a:ext cx="7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z</a:t>
              </a:r>
              <a:endParaRPr lang="en-US" altLang="en-US"/>
            </a:p>
          </p:txBody>
        </p:sp>
        <p:sp>
          <p:nvSpPr>
            <p:cNvPr id="25750" name="Rectangle 433">
              <a:extLst>
                <a:ext uri="{FF2B5EF4-FFF2-40B4-BE49-F238E27FC236}">
                  <a16:creationId xmlns:a16="http://schemas.microsoft.com/office/drawing/2014/main" id="{E56A105D-6A43-F7CF-2826-C6AC206BF4DA}"/>
                </a:ext>
              </a:extLst>
            </p:cNvPr>
            <p:cNvSpPr>
              <a:spLocks noChangeArrowheads="1"/>
            </p:cNvSpPr>
            <p:nvPr/>
          </p:nvSpPr>
          <p:spPr bwMode="auto">
            <a:xfrm>
              <a:off x="4424" y="2383"/>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751" name="Rectangle 434">
              <a:extLst>
                <a:ext uri="{FF2B5EF4-FFF2-40B4-BE49-F238E27FC236}">
                  <a16:creationId xmlns:a16="http://schemas.microsoft.com/office/drawing/2014/main" id="{69158079-E149-B026-278D-E14A4FF1FD4E}"/>
                </a:ext>
              </a:extLst>
            </p:cNvPr>
            <p:cNvSpPr>
              <a:spLocks noChangeArrowheads="1"/>
            </p:cNvSpPr>
            <p:nvPr/>
          </p:nvSpPr>
          <p:spPr bwMode="auto">
            <a:xfrm>
              <a:off x="3967" y="2383"/>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25752" name="Rectangle 435">
              <a:extLst>
                <a:ext uri="{FF2B5EF4-FFF2-40B4-BE49-F238E27FC236}">
                  <a16:creationId xmlns:a16="http://schemas.microsoft.com/office/drawing/2014/main" id="{A2424805-158D-1EEC-9D58-D7BAA87FCFEA}"/>
                </a:ext>
              </a:extLst>
            </p:cNvPr>
            <p:cNvSpPr>
              <a:spLocks noChangeArrowheads="1"/>
            </p:cNvSpPr>
            <p:nvPr/>
          </p:nvSpPr>
          <p:spPr bwMode="auto">
            <a:xfrm>
              <a:off x="3862" y="238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53" name="Rectangle 436">
              <a:extLst>
                <a:ext uri="{FF2B5EF4-FFF2-40B4-BE49-F238E27FC236}">
                  <a16:creationId xmlns:a16="http://schemas.microsoft.com/office/drawing/2014/main" id="{D67709C1-1B62-1C5B-7E51-252070144961}"/>
                </a:ext>
              </a:extLst>
            </p:cNvPr>
            <p:cNvSpPr>
              <a:spLocks noChangeArrowheads="1"/>
            </p:cNvSpPr>
            <p:nvPr/>
          </p:nvSpPr>
          <p:spPr bwMode="auto">
            <a:xfrm>
              <a:off x="3430" y="2383"/>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754" name="Rectangle 437">
              <a:extLst>
                <a:ext uri="{FF2B5EF4-FFF2-40B4-BE49-F238E27FC236}">
                  <a16:creationId xmlns:a16="http://schemas.microsoft.com/office/drawing/2014/main" id="{AE9AD719-622E-D985-DBC5-9420D7672786}"/>
                </a:ext>
              </a:extLst>
            </p:cNvPr>
            <p:cNvSpPr>
              <a:spLocks noChangeArrowheads="1"/>
            </p:cNvSpPr>
            <p:nvPr/>
          </p:nvSpPr>
          <p:spPr bwMode="auto">
            <a:xfrm>
              <a:off x="2889" y="238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55" name="Rectangle 438">
              <a:extLst>
                <a:ext uri="{FF2B5EF4-FFF2-40B4-BE49-F238E27FC236}">
                  <a16:creationId xmlns:a16="http://schemas.microsoft.com/office/drawing/2014/main" id="{DFD1452F-C824-307B-3795-EC846DA11450}"/>
                </a:ext>
              </a:extLst>
            </p:cNvPr>
            <p:cNvSpPr>
              <a:spLocks noChangeArrowheads="1"/>
            </p:cNvSpPr>
            <p:nvPr/>
          </p:nvSpPr>
          <p:spPr bwMode="auto">
            <a:xfrm>
              <a:off x="2772" y="2383"/>
              <a:ext cx="7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z</a:t>
              </a:r>
              <a:endParaRPr lang="en-US" altLang="en-US"/>
            </a:p>
          </p:txBody>
        </p:sp>
        <p:sp>
          <p:nvSpPr>
            <p:cNvPr id="25756" name="Rectangle 439">
              <a:extLst>
                <a:ext uri="{FF2B5EF4-FFF2-40B4-BE49-F238E27FC236}">
                  <a16:creationId xmlns:a16="http://schemas.microsoft.com/office/drawing/2014/main" id="{B8318F79-56A9-19C4-5DB0-2353CD9E6295}"/>
                </a:ext>
              </a:extLst>
            </p:cNvPr>
            <p:cNvSpPr>
              <a:spLocks noChangeArrowheads="1"/>
            </p:cNvSpPr>
            <p:nvPr/>
          </p:nvSpPr>
          <p:spPr bwMode="auto">
            <a:xfrm>
              <a:off x="2670" y="238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57" name="Rectangle 440">
              <a:extLst>
                <a:ext uri="{FF2B5EF4-FFF2-40B4-BE49-F238E27FC236}">
                  <a16:creationId xmlns:a16="http://schemas.microsoft.com/office/drawing/2014/main" id="{47FF0D1A-FC3D-B557-BB2C-13DA033DAD6D}"/>
                </a:ext>
              </a:extLst>
            </p:cNvPr>
            <p:cNvSpPr>
              <a:spLocks noChangeArrowheads="1"/>
            </p:cNvSpPr>
            <p:nvPr/>
          </p:nvSpPr>
          <p:spPr bwMode="auto">
            <a:xfrm>
              <a:off x="2568" y="2383"/>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x</a:t>
              </a:r>
              <a:endParaRPr lang="en-US" altLang="en-US"/>
            </a:p>
          </p:txBody>
        </p:sp>
        <p:sp>
          <p:nvSpPr>
            <p:cNvPr id="25758" name="Rectangle 441">
              <a:extLst>
                <a:ext uri="{FF2B5EF4-FFF2-40B4-BE49-F238E27FC236}">
                  <a16:creationId xmlns:a16="http://schemas.microsoft.com/office/drawing/2014/main" id="{63130E67-5623-AF7C-030B-D230A5D903E6}"/>
                </a:ext>
              </a:extLst>
            </p:cNvPr>
            <p:cNvSpPr>
              <a:spLocks noChangeArrowheads="1"/>
            </p:cNvSpPr>
            <p:nvPr/>
          </p:nvSpPr>
          <p:spPr bwMode="auto">
            <a:xfrm>
              <a:off x="4609" y="236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59" name="Rectangle 442">
              <a:extLst>
                <a:ext uri="{FF2B5EF4-FFF2-40B4-BE49-F238E27FC236}">
                  <a16:creationId xmlns:a16="http://schemas.microsoft.com/office/drawing/2014/main" id="{86ACFF4E-B0CE-7F67-AE8A-E49A967212AA}"/>
                </a:ext>
              </a:extLst>
            </p:cNvPr>
            <p:cNvSpPr>
              <a:spLocks noChangeArrowheads="1"/>
            </p:cNvSpPr>
            <p:nvPr/>
          </p:nvSpPr>
          <p:spPr bwMode="auto">
            <a:xfrm>
              <a:off x="4243" y="236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60" name="Rectangle 443">
              <a:extLst>
                <a:ext uri="{FF2B5EF4-FFF2-40B4-BE49-F238E27FC236}">
                  <a16:creationId xmlns:a16="http://schemas.microsoft.com/office/drawing/2014/main" id="{D4FE86D6-EF3A-3066-B92F-C45115ED07B6}"/>
                </a:ext>
              </a:extLst>
            </p:cNvPr>
            <p:cNvSpPr>
              <a:spLocks noChangeArrowheads="1"/>
            </p:cNvSpPr>
            <p:nvPr/>
          </p:nvSpPr>
          <p:spPr bwMode="auto">
            <a:xfrm>
              <a:off x="3701" y="236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61" name="Rectangle 444">
              <a:extLst>
                <a:ext uri="{FF2B5EF4-FFF2-40B4-BE49-F238E27FC236}">
                  <a16:creationId xmlns:a16="http://schemas.microsoft.com/office/drawing/2014/main" id="{40112A63-2C15-F283-D221-8C086D0351EE}"/>
                </a:ext>
              </a:extLst>
            </p:cNvPr>
            <p:cNvSpPr>
              <a:spLocks noChangeArrowheads="1"/>
            </p:cNvSpPr>
            <p:nvPr/>
          </p:nvSpPr>
          <p:spPr bwMode="auto">
            <a:xfrm>
              <a:off x="3012" y="236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grpSp>
        <p:nvGrpSpPr>
          <p:cNvPr id="4" name="Group 446">
            <a:extLst>
              <a:ext uri="{FF2B5EF4-FFF2-40B4-BE49-F238E27FC236}">
                <a16:creationId xmlns:a16="http://schemas.microsoft.com/office/drawing/2014/main" id="{0A6624E1-F6C2-6567-46D0-343E0E69A699}"/>
              </a:ext>
            </a:extLst>
          </p:cNvPr>
          <p:cNvGrpSpPr>
            <a:grpSpLocks noChangeAspect="1"/>
          </p:cNvGrpSpPr>
          <p:nvPr/>
        </p:nvGrpSpPr>
        <p:grpSpPr bwMode="auto">
          <a:xfrm>
            <a:off x="3203575" y="3686175"/>
            <a:ext cx="5773738" cy="835025"/>
            <a:chOff x="2018" y="2859"/>
            <a:chExt cx="3637" cy="526"/>
          </a:xfrm>
        </p:grpSpPr>
        <p:sp>
          <p:nvSpPr>
            <p:cNvPr id="25703" name="AutoShape 445">
              <a:extLst>
                <a:ext uri="{FF2B5EF4-FFF2-40B4-BE49-F238E27FC236}">
                  <a16:creationId xmlns:a16="http://schemas.microsoft.com/office/drawing/2014/main" id="{C4B716A3-BE8A-9A29-788C-DA6E955CA503}"/>
                </a:ext>
              </a:extLst>
            </p:cNvPr>
            <p:cNvSpPr>
              <a:spLocks noChangeAspect="1" noChangeArrowheads="1" noTextEdit="1"/>
            </p:cNvSpPr>
            <p:nvPr/>
          </p:nvSpPr>
          <p:spPr bwMode="auto">
            <a:xfrm>
              <a:off x="2018" y="2863"/>
              <a:ext cx="363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704" name="Line 447">
              <a:extLst>
                <a:ext uri="{FF2B5EF4-FFF2-40B4-BE49-F238E27FC236}">
                  <a16:creationId xmlns:a16="http://schemas.microsoft.com/office/drawing/2014/main" id="{A31415C6-4643-F38F-C1B5-9D0628B6571B}"/>
                </a:ext>
              </a:extLst>
            </p:cNvPr>
            <p:cNvSpPr>
              <a:spLocks noChangeShapeType="1"/>
            </p:cNvSpPr>
            <p:nvPr/>
          </p:nvSpPr>
          <p:spPr bwMode="auto">
            <a:xfrm flipV="1">
              <a:off x="2654" y="3133"/>
              <a:ext cx="27" cy="1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705" name="Line 448">
              <a:extLst>
                <a:ext uri="{FF2B5EF4-FFF2-40B4-BE49-F238E27FC236}">
                  <a16:creationId xmlns:a16="http://schemas.microsoft.com/office/drawing/2014/main" id="{744C4E79-92FB-20FA-7EBB-92605450E02E}"/>
                </a:ext>
              </a:extLst>
            </p:cNvPr>
            <p:cNvSpPr>
              <a:spLocks noChangeShapeType="1"/>
            </p:cNvSpPr>
            <p:nvPr/>
          </p:nvSpPr>
          <p:spPr bwMode="auto">
            <a:xfrm>
              <a:off x="2681" y="3135"/>
              <a:ext cx="39"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706" name="Freeform 449">
              <a:extLst>
                <a:ext uri="{FF2B5EF4-FFF2-40B4-BE49-F238E27FC236}">
                  <a16:creationId xmlns:a16="http://schemas.microsoft.com/office/drawing/2014/main" id="{29A38F36-CB91-1CFE-A845-B22E3D646F76}"/>
                </a:ext>
              </a:extLst>
            </p:cNvPr>
            <p:cNvSpPr>
              <a:spLocks/>
            </p:cNvSpPr>
            <p:nvPr/>
          </p:nvSpPr>
          <p:spPr bwMode="auto">
            <a:xfrm>
              <a:off x="2722" y="2999"/>
              <a:ext cx="272" cy="214"/>
            </a:xfrm>
            <a:custGeom>
              <a:avLst/>
              <a:gdLst>
                <a:gd name="T0" fmla="*/ 0 w 284"/>
                <a:gd name="T1" fmla="*/ 154 h 223"/>
                <a:gd name="T2" fmla="*/ 32 w 284"/>
                <a:gd name="T3" fmla="*/ 0 h 223"/>
                <a:gd name="T4" fmla="*/ 193 w 284"/>
                <a:gd name="T5" fmla="*/ 0 h 223"/>
                <a:gd name="T6" fmla="*/ 0 60000 65536"/>
                <a:gd name="T7" fmla="*/ 0 60000 65536"/>
                <a:gd name="T8" fmla="*/ 0 60000 65536"/>
                <a:gd name="T9" fmla="*/ 0 w 284"/>
                <a:gd name="T10" fmla="*/ 0 h 223"/>
                <a:gd name="T11" fmla="*/ 284 w 284"/>
                <a:gd name="T12" fmla="*/ 223 h 223"/>
              </a:gdLst>
              <a:ahLst/>
              <a:cxnLst>
                <a:cxn ang="T6">
                  <a:pos x="T0" y="T1"/>
                </a:cxn>
                <a:cxn ang="T7">
                  <a:pos x="T2" y="T3"/>
                </a:cxn>
                <a:cxn ang="T8">
                  <a:pos x="T4" y="T5"/>
                </a:cxn>
              </a:cxnLst>
              <a:rect l="T9" t="T10" r="T11" b="T12"/>
              <a:pathLst>
                <a:path w="284" h="223">
                  <a:moveTo>
                    <a:pt x="0" y="223"/>
                  </a:moveTo>
                  <a:lnTo>
                    <a:pt x="47" y="0"/>
                  </a:lnTo>
                  <a:lnTo>
                    <a:pt x="284"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07" name="Line 450">
              <a:extLst>
                <a:ext uri="{FF2B5EF4-FFF2-40B4-BE49-F238E27FC236}">
                  <a16:creationId xmlns:a16="http://schemas.microsoft.com/office/drawing/2014/main" id="{B276C16D-543E-F0A4-B536-F25D2F16944D}"/>
                </a:ext>
              </a:extLst>
            </p:cNvPr>
            <p:cNvSpPr>
              <a:spLocks noChangeShapeType="1"/>
            </p:cNvSpPr>
            <p:nvPr/>
          </p:nvSpPr>
          <p:spPr bwMode="auto">
            <a:xfrm flipV="1">
              <a:off x="3430" y="3127"/>
              <a:ext cx="27" cy="1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708" name="Line 451">
              <a:extLst>
                <a:ext uri="{FF2B5EF4-FFF2-40B4-BE49-F238E27FC236}">
                  <a16:creationId xmlns:a16="http://schemas.microsoft.com/office/drawing/2014/main" id="{0AC5557D-E62A-FDBA-A667-87C0B5B8267D}"/>
                </a:ext>
              </a:extLst>
            </p:cNvPr>
            <p:cNvSpPr>
              <a:spLocks noChangeShapeType="1"/>
            </p:cNvSpPr>
            <p:nvPr/>
          </p:nvSpPr>
          <p:spPr bwMode="auto">
            <a:xfrm>
              <a:off x="3457" y="3129"/>
              <a:ext cx="40" cy="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709" name="Freeform 452">
              <a:extLst>
                <a:ext uri="{FF2B5EF4-FFF2-40B4-BE49-F238E27FC236}">
                  <a16:creationId xmlns:a16="http://schemas.microsoft.com/office/drawing/2014/main" id="{CD0670D2-65A1-5F4C-8438-EC529BEE281C}"/>
                </a:ext>
              </a:extLst>
            </p:cNvPr>
            <p:cNvSpPr>
              <a:spLocks/>
            </p:cNvSpPr>
            <p:nvPr/>
          </p:nvSpPr>
          <p:spPr bwMode="auto">
            <a:xfrm>
              <a:off x="3498" y="2975"/>
              <a:ext cx="1973" cy="244"/>
            </a:xfrm>
            <a:custGeom>
              <a:avLst/>
              <a:gdLst>
                <a:gd name="T0" fmla="*/ 0 w 2057"/>
                <a:gd name="T1" fmla="*/ 176 h 254"/>
                <a:gd name="T2" fmla="*/ 32 w 2057"/>
                <a:gd name="T3" fmla="*/ 0 h 254"/>
                <a:gd name="T4" fmla="*/ 1414 w 2057"/>
                <a:gd name="T5" fmla="*/ 0 h 254"/>
                <a:gd name="T6" fmla="*/ 0 60000 65536"/>
                <a:gd name="T7" fmla="*/ 0 60000 65536"/>
                <a:gd name="T8" fmla="*/ 0 60000 65536"/>
                <a:gd name="T9" fmla="*/ 0 w 2057"/>
                <a:gd name="T10" fmla="*/ 0 h 254"/>
                <a:gd name="T11" fmla="*/ 2057 w 2057"/>
                <a:gd name="T12" fmla="*/ 254 h 254"/>
              </a:gdLst>
              <a:ahLst/>
              <a:cxnLst>
                <a:cxn ang="T6">
                  <a:pos x="T0" y="T1"/>
                </a:cxn>
                <a:cxn ang="T7">
                  <a:pos x="T2" y="T3"/>
                </a:cxn>
                <a:cxn ang="T8">
                  <a:pos x="T4" y="T5"/>
                </a:cxn>
              </a:cxnLst>
              <a:rect l="T9" t="T10" r="T11" b="T12"/>
              <a:pathLst>
                <a:path w="2057" h="254">
                  <a:moveTo>
                    <a:pt x="0" y="254"/>
                  </a:moveTo>
                  <a:lnTo>
                    <a:pt x="47" y="0"/>
                  </a:lnTo>
                  <a:lnTo>
                    <a:pt x="2057"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710" name="Rectangle 453">
              <a:extLst>
                <a:ext uri="{FF2B5EF4-FFF2-40B4-BE49-F238E27FC236}">
                  <a16:creationId xmlns:a16="http://schemas.microsoft.com/office/drawing/2014/main" id="{C8505809-5BE3-90AB-A77C-06E122CBBDE4}"/>
                </a:ext>
              </a:extLst>
            </p:cNvPr>
            <p:cNvSpPr>
              <a:spLocks noChangeArrowheads="1"/>
            </p:cNvSpPr>
            <p:nvPr/>
          </p:nvSpPr>
          <p:spPr bwMode="auto">
            <a:xfrm>
              <a:off x="3164" y="2992"/>
              <a:ext cx="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600" b="1">
                  <a:solidFill>
                    <a:srgbClr val="000000"/>
                  </a:solidFill>
                  <a:latin typeface="Symbol" panose="05050102010706020507" pitchFamily="18" charset="2"/>
                </a:rPr>
                <a:t>ò</a:t>
              </a:r>
              <a:endParaRPr lang="en-US" altLang="en-US"/>
            </a:p>
          </p:txBody>
        </p:sp>
        <p:sp>
          <p:nvSpPr>
            <p:cNvPr id="25711" name="Rectangle 454">
              <a:extLst>
                <a:ext uri="{FF2B5EF4-FFF2-40B4-BE49-F238E27FC236}">
                  <a16:creationId xmlns:a16="http://schemas.microsoft.com/office/drawing/2014/main" id="{AE4A542D-1937-3D22-E840-37ACB688FAB1}"/>
                </a:ext>
              </a:extLst>
            </p:cNvPr>
            <p:cNvSpPr>
              <a:spLocks noChangeArrowheads="1"/>
            </p:cNvSpPr>
            <p:nvPr/>
          </p:nvSpPr>
          <p:spPr bwMode="auto">
            <a:xfrm>
              <a:off x="3160" y="2859"/>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a:solidFill>
                    <a:srgbClr val="000000"/>
                  </a:solidFill>
                  <a:latin typeface="Symbol" panose="05050102010706020507" pitchFamily="18" charset="2"/>
                </a:rPr>
                <a:t>+</a:t>
              </a:r>
              <a:endParaRPr lang="en-US" altLang="en-US"/>
            </a:p>
          </p:txBody>
        </p:sp>
        <p:sp>
          <p:nvSpPr>
            <p:cNvPr id="25712" name="Rectangle 455">
              <a:extLst>
                <a:ext uri="{FF2B5EF4-FFF2-40B4-BE49-F238E27FC236}">
                  <a16:creationId xmlns:a16="http://schemas.microsoft.com/office/drawing/2014/main" id="{ADCDDA82-E10C-F566-6C0A-6BFF1156B6C9}"/>
                </a:ext>
              </a:extLst>
            </p:cNvPr>
            <p:cNvSpPr>
              <a:spLocks noChangeArrowheads="1"/>
            </p:cNvSpPr>
            <p:nvPr/>
          </p:nvSpPr>
          <p:spPr bwMode="auto">
            <a:xfrm>
              <a:off x="4937" y="297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13" name="Rectangle 456">
              <a:extLst>
                <a:ext uri="{FF2B5EF4-FFF2-40B4-BE49-F238E27FC236}">
                  <a16:creationId xmlns:a16="http://schemas.microsoft.com/office/drawing/2014/main" id="{987D142B-CFA0-84E7-EFCF-2AA428DCC0D8}"/>
                </a:ext>
              </a:extLst>
            </p:cNvPr>
            <p:cNvSpPr>
              <a:spLocks noChangeArrowheads="1"/>
            </p:cNvSpPr>
            <p:nvPr/>
          </p:nvSpPr>
          <p:spPr bwMode="auto">
            <a:xfrm>
              <a:off x="4571" y="297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14" name="Rectangle 457">
              <a:extLst>
                <a:ext uri="{FF2B5EF4-FFF2-40B4-BE49-F238E27FC236}">
                  <a16:creationId xmlns:a16="http://schemas.microsoft.com/office/drawing/2014/main" id="{12EAD603-BBD3-DA73-8157-9A7AC4FD9AB2}"/>
                </a:ext>
              </a:extLst>
            </p:cNvPr>
            <p:cNvSpPr>
              <a:spLocks noChangeArrowheads="1"/>
            </p:cNvSpPr>
            <p:nvPr/>
          </p:nvSpPr>
          <p:spPr bwMode="auto">
            <a:xfrm>
              <a:off x="4028" y="297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15" name="Rectangle 458">
              <a:extLst>
                <a:ext uri="{FF2B5EF4-FFF2-40B4-BE49-F238E27FC236}">
                  <a16:creationId xmlns:a16="http://schemas.microsoft.com/office/drawing/2014/main" id="{4DC40F3A-0F3D-51C4-93C3-A090320045FF}"/>
                </a:ext>
              </a:extLst>
            </p:cNvPr>
            <p:cNvSpPr>
              <a:spLocks noChangeArrowheads="1"/>
            </p:cNvSpPr>
            <p:nvPr/>
          </p:nvSpPr>
          <p:spPr bwMode="auto">
            <a:xfrm>
              <a:off x="2238" y="297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716" name="Rectangle 459">
              <a:extLst>
                <a:ext uri="{FF2B5EF4-FFF2-40B4-BE49-F238E27FC236}">
                  <a16:creationId xmlns:a16="http://schemas.microsoft.com/office/drawing/2014/main" id="{468C9F33-1B89-9E54-2D7F-768EDFDC2DEB}"/>
                </a:ext>
              </a:extLst>
            </p:cNvPr>
            <p:cNvSpPr>
              <a:spLocks noChangeArrowheads="1"/>
            </p:cNvSpPr>
            <p:nvPr/>
          </p:nvSpPr>
          <p:spPr bwMode="auto">
            <a:xfrm>
              <a:off x="3309" y="2871"/>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R</a:t>
              </a:r>
              <a:endParaRPr lang="en-US" altLang="en-US"/>
            </a:p>
          </p:txBody>
        </p:sp>
        <p:sp>
          <p:nvSpPr>
            <p:cNvPr id="25717" name="Rectangle 460">
              <a:extLst>
                <a:ext uri="{FF2B5EF4-FFF2-40B4-BE49-F238E27FC236}">
                  <a16:creationId xmlns:a16="http://schemas.microsoft.com/office/drawing/2014/main" id="{84FC09EB-A914-26E9-318C-17F3AC964C83}"/>
                </a:ext>
              </a:extLst>
            </p:cNvPr>
            <p:cNvSpPr>
              <a:spLocks noChangeArrowheads="1"/>
            </p:cNvSpPr>
            <p:nvPr/>
          </p:nvSpPr>
          <p:spPr bwMode="auto">
            <a:xfrm>
              <a:off x="3012" y="287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H</a:t>
              </a:r>
              <a:endParaRPr lang="en-US" altLang="en-US"/>
            </a:p>
          </p:txBody>
        </p:sp>
        <p:sp>
          <p:nvSpPr>
            <p:cNvPr id="25718" name="Rectangle 461">
              <a:extLst>
                <a:ext uri="{FF2B5EF4-FFF2-40B4-BE49-F238E27FC236}">
                  <a16:creationId xmlns:a16="http://schemas.microsoft.com/office/drawing/2014/main" id="{DB2C02DC-424D-CBE3-4DD0-8579C73982FA}"/>
                </a:ext>
              </a:extLst>
            </p:cNvPr>
            <p:cNvSpPr>
              <a:spLocks noChangeArrowheads="1"/>
            </p:cNvSpPr>
            <p:nvPr/>
          </p:nvSpPr>
          <p:spPr bwMode="auto">
            <a:xfrm>
              <a:off x="3131" y="323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H</a:t>
              </a:r>
              <a:endParaRPr lang="en-US" altLang="en-US"/>
            </a:p>
          </p:txBody>
        </p:sp>
        <p:sp>
          <p:nvSpPr>
            <p:cNvPr id="25719" name="Rectangle 462">
              <a:extLst>
                <a:ext uri="{FF2B5EF4-FFF2-40B4-BE49-F238E27FC236}">
                  <a16:creationId xmlns:a16="http://schemas.microsoft.com/office/drawing/2014/main" id="{F361E678-4B8A-29D7-F21D-5BF915CE4023}"/>
                </a:ext>
              </a:extLst>
            </p:cNvPr>
            <p:cNvSpPr>
              <a:spLocks noChangeArrowheads="1"/>
            </p:cNvSpPr>
            <p:nvPr/>
          </p:nvSpPr>
          <p:spPr bwMode="auto">
            <a:xfrm>
              <a:off x="5465" y="2993"/>
              <a:ext cx="17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dz</a:t>
              </a:r>
              <a:endParaRPr lang="en-US" altLang="en-US"/>
            </a:p>
          </p:txBody>
        </p:sp>
        <p:sp>
          <p:nvSpPr>
            <p:cNvPr id="25720" name="Rectangle 463">
              <a:extLst>
                <a:ext uri="{FF2B5EF4-FFF2-40B4-BE49-F238E27FC236}">
                  <a16:creationId xmlns:a16="http://schemas.microsoft.com/office/drawing/2014/main" id="{98344189-67E1-6AD0-36FA-B884CFA0B977}"/>
                </a:ext>
              </a:extLst>
            </p:cNvPr>
            <p:cNvSpPr>
              <a:spLocks noChangeArrowheads="1"/>
            </p:cNvSpPr>
            <p:nvPr/>
          </p:nvSpPr>
          <p:spPr bwMode="auto">
            <a:xfrm>
              <a:off x="5394" y="299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21" name="Rectangle 464">
              <a:extLst>
                <a:ext uri="{FF2B5EF4-FFF2-40B4-BE49-F238E27FC236}">
                  <a16:creationId xmlns:a16="http://schemas.microsoft.com/office/drawing/2014/main" id="{92C03D99-0D10-7CD4-B8C6-972E63DE2F02}"/>
                </a:ext>
              </a:extLst>
            </p:cNvPr>
            <p:cNvSpPr>
              <a:spLocks noChangeArrowheads="1"/>
            </p:cNvSpPr>
            <p:nvPr/>
          </p:nvSpPr>
          <p:spPr bwMode="auto">
            <a:xfrm>
              <a:off x="5227" y="299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22" name="Rectangle 465">
              <a:extLst>
                <a:ext uri="{FF2B5EF4-FFF2-40B4-BE49-F238E27FC236}">
                  <a16:creationId xmlns:a16="http://schemas.microsoft.com/office/drawing/2014/main" id="{FAF3ACF9-1EFD-002D-5986-F95C1D0DF959}"/>
                </a:ext>
              </a:extLst>
            </p:cNvPr>
            <p:cNvSpPr>
              <a:spLocks noChangeArrowheads="1"/>
            </p:cNvSpPr>
            <p:nvPr/>
          </p:nvSpPr>
          <p:spPr bwMode="auto">
            <a:xfrm>
              <a:off x="5110" y="2993"/>
              <a:ext cx="7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z</a:t>
              </a:r>
              <a:endParaRPr lang="en-US" altLang="en-US"/>
            </a:p>
          </p:txBody>
        </p:sp>
        <p:sp>
          <p:nvSpPr>
            <p:cNvPr id="25723" name="Rectangle 466">
              <a:extLst>
                <a:ext uri="{FF2B5EF4-FFF2-40B4-BE49-F238E27FC236}">
                  <a16:creationId xmlns:a16="http://schemas.microsoft.com/office/drawing/2014/main" id="{8695B33A-2738-40E0-B5A9-15905677EE73}"/>
                </a:ext>
              </a:extLst>
            </p:cNvPr>
            <p:cNvSpPr>
              <a:spLocks noChangeArrowheads="1"/>
            </p:cNvSpPr>
            <p:nvPr/>
          </p:nvSpPr>
          <p:spPr bwMode="auto">
            <a:xfrm>
              <a:off x="4751" y="2993"/>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724" name="Rectangle 467">
              <a:extLst>
                <a:ext uri="{FF2B5EF4-FFF2-40B4-BE49-F238E27FC236}">
                  <a16:creationId xmlns:a16="http://schemas.microsoft.com/office/drawing/2014/main" id="{C6AA5CE0-3979-A835-6981-097434071573}"/>
                </a:ext>
              </a:extLst>
            </p:cNvPr>
            <p:cNvSpPr>
              <a:spLocks noChangeArrowheads="1"/>
            </p:cNvSpPr>
            <p:nvPr/>
          </p:nvSpPr>
          <p:spPr bwMode="auto">
            <a:xfrm>
              <a:off x="4294" y="2993"/>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25725" name="Rectangle 468">
              <a:extLst>
                <a:ext uri="{FF2B5EF4-FFF2-40B4-BE49-F238E27FC236}">
                  <a16:creationId xmlns:a16="http://schemas.microsoft.com/office/drawing/2014/main" id="{E0E76190-B5C7-CD88-B784-341328BF88FF}"/>
                </a:ext>
              </a:extLst>
            </p:cNvPr>
            <p:cNvSpPr>
              <a:spLocks noChangeArrowheads="1"/>
            </p:cNvSpPr>
            <p:nvPr/>
          </p:nvSpPr>
          <p:spPr bwMode="auto">
            <a:xfrm>
              <a:off x="4190" y="299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26" name="Rectangle 469">
              <a:extLst>
                <a:ext uri="{FF2B5EF4-FFF2-40B4-BE49-F238E27FC236}">
                  <a16:creationId xmlns:a16="http://schemas.microsoft.com/office/drawing/2014/main" id="{FAA705A8-1BCB-A0F3-D321-BF9979DB2AE0}"/>
                </a:ext>
              </a:extLst>
            </p:cNvPr>
            <p:cNvSpPr>
              <a:spLocks noChangeArrowheads="1"/>
            </p:cNvSpPr>
            <p:nvPr/>
          </p:nvSpPr>
          <p:spPr bwMode="auto">
            <a:xfrm>
              <a:off x="3756" y="2993"/>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727" name="Rectangle 470">
              <a:extLst>
                <a:ext uri="{FF2B5EF4-FFF2-40B4-BE49-F238E27FC236}">
                  <a16:creationId xmlns:a16="http://schemas.microsoft.com/office/drawing/2014/main" id="{64FC1063-650E-2784-6317-7384EB6B3C6F}"/>
                </a:ext>
              </a:extLst>
            </p:cNvPr>
            <p:cNvSpPr>
              <a:spLocks noChangeArrowheads="1"/>
            </p:cNvSpPr>
            <p:nvPr/>
          </p:nvSpPr>
          <p:spPr bwMode="auto">
            <a:xfrm>
              <a:off x="3658" y="2993"/>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728" name="Rectangle 471">
              <a:extLst>
                <a:ext uri="{FF2B5EF4-FFF2-40B4-BE49-F238E27FC236}">
                  <a16:creationId xmlns:a16="http://schemas.microsoft.com/office/drawing/2014/main" id="{EBC7FE6A-6E97-DADE-8922-0C0BA904AF52}"/>
                </a:ext>
              </a:extLst>
            </p:cNvPr>
            <p:cNvSpPr>
              <a:spLocks noChangeArrowheads="1"/>
            </p:cNvSpPr>
            <p:nvPr/>
          </p:nvSpPr>
          <p:spPr bwMode="auto">
            <a:xfrm>
              <a:off x="3562" y="2993"/>
              <a:ext cx="7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z</a:t>
              </a:r>
              <a:endParaRPr lang="en-US" altLang="en-US"/>
            </a:p>
          </p:txBody>
        </p:sp>
        <p:sp>
          <p:nvSpPr>
            <p:cNvPr id="25729" name="Rectangle 472">
              <a:extLst>
                <a:ext uri="{FF2B5EF4-FFF2-40B4-BE49-F238E27FC236}">
                  <a16:creationId xmlns:a16="http://schemas.microsoft.com/office/drawing/2014/main" id="{668C7975-2993-8E1B-78B7-BFE9FEDA25BE}"/>
                </a:ext>
              </a:extLst>
            </p:cNvPr>
            <p:cNvSpPr>
              <a:spLocks noChangeArrowheads="1"/>
            </p:cNvSpPr>
            <p:nvPr/>
          </p:nvSpPr>
          <p:spPr bwMode="auto">
            <a:xfrm>
              <a:off x="2890" y="2993"/>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25730" name="Rectangle 473">
              <a:extLst>
                <a:ext uri="{FF2B5EF4-FFF2-40B4-BE49-F238E27FC236}">
                  <a16:creationId xmlns:a16="http://schemas.microsoft.com/office/drawing/2014/main" id="{340563A0-D467-A6C2-4EE8-72C0AC43342D}"/>
                </a:ext>
              </a:extLst>
            </p:cNvPr>
            <p:cNvSpPr>
              <a:spLocks noChangeArrowheads="1"/>
            </p:cNvSpPr>
            <p:nvPr/>
          </p:nvSpPr>
          <p:spPr bwMode="auto">
            <a:xfrm>
              <a:off x="2025" y="299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Q</a:t>
              </a:r>
              <a:endParaRPr lang="en-US" altLang="en-US"/>
            </a:p>
          </p:txBody>
        </p:sp>
        <p:sp>
          <p:nvSpPr>
            <p:cNvPr id="25731" name="Rectangle 474">
              <a:extLst>
                <a:ext uri="{FF2B5EF4-FFF2-40B4-BE49-F238E27FC236}">
                  <a16:creationId xmlns:a16="http://schemas.microsoft.com/office/drawing/2014/main" id="{301C2AC8-E60E-E2CD-79E0-89FC52B10641}"/>
                </a:ext>
              </a:extLst>
            </p:cNvPr>
            <p:cNvSpPr>
              <a:spLocks noChangeArrowheads="1"/>
            </p:cNvSpPr>
            <p:nvPr/>
          </p:nvSpPr>
          <p:spPr bwMode="auto">
            <a:xfrm>
              <a:off x="3240" y="2872"/>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732" name="Rectangle 475">
              <a:extLst>
                <a:ext uri="{FF2B5EF4-FFF2-40B4-BE49-F238E27FC236}">
                  <a16:creationId xmlns:a16="http://schemas.microsoft.com/office/drawing/2014/main" id="{20A6AA43-B5B5-2853-E193-CFFF63026C29}"/>
                </a:ext>
              </a:extLst>
            </p:cNvPr>
            <p:cNvSpPr>
              <a:spLocks noChangeArrowheads="1"/>
            </p:cNvSpPr>
            <p:nvPr/>
          </p:nvSpPr>
          <p:spPr bwMode="auto">
            <a:xfrm>
              <a:off x="5292" y="298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733" name="Rectangle 476">
              <a:extLst>
                <a:ext uri="{FF2B5EF4-FFF2-40B4-BE49-F238E27FC236}">
                  <a16:creationId xmlns:a16="http://schemas.microsoft.com/office/drawing/2014/main" id="{15FC37C1-B40C-403A-994C-C59A96F60243}"/>
                </a:ext>
              </a:extLst>
            </p:cNvPr>
            <p:cNvSpPr>
              <a:spLocks noChangeArrowheads="1"/>
            </p:cNvSpPr>
            <p:nvPr/>
          </p:nvSpPr>
          <p:spPr bwMode="auto">
            <a:xfrm>
              <a:off x="4449" y="3115"/>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1</a:t>
              </a:r>
              <a:endParaRPr lang="en-US" altLang="en-US"/>
            </a:p>
          </p:txBody>
        </p:sp>
        <p:sp>
          <p:nvSpPr>
            <p:cNvPr id="25734" name="Rectangle 477">
              <a:extLst>
                <a:ext uri="{FF2B5EF4-FFF2-40B4-BE49-F238E27FC236}">
                  <a16:creationId xmlns:a16="http://schemas.microsoft.com/office/drawing/2014/main" id="{4207126E-0B0A-B6B9-4E52-B7F9EB465E43}"/>
                </a:ext>
              </a:extLst>
            </p:cNvPr>
            <p:cNvSpPr>
              <a:spLocks noChangeArrowheads="1"/>
            </p:cNvSpPr>
            <p:nvPr/>
          </p:nvSpPr>
          <p:spPr bwMode="auto">
            <a:xfrm>
              <a:off x="3896" y="298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735" name="Rectangle 478">
              <a:extLst>
                <a:ext uri="{FF2B5EF4-FFF2-40B4-BE49-F238E27FC236}">
                  <a16:creationId xmlns:a16="http://schemas.microsoft.com/office/drawing/2014/main" id="{2F50B9C4-CC46-045D-DCBE-55BD5E59D529}"/>
                </a:ext>
              </a:extLst>
            </p:cNvPr>
            <p:cNvSpPr>
              <a:spLocks noChangeArrowheads="1"/>
            </p:cNvSpPr>
            <p:nvPr/>
          </p:nvSpPr>
          <p:spPr bwMode="auto">
            <a:xfrm>
              <a:off x="3102" y="2929"/>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000">
                  <a:solidFill>
                    <a:srgbClr val="000000"/>
                  </a:solidFill>
                  <a:latin typeface="Times New Roman" panose="02020603050405020304" pitchFamily="18" charset="0"/>
                </a:rPr>
                <a:t>1</a:t>
              </a:r>
              <a:endParaRPr lang="en-US" altLang="en-US"/>
            </a:p>
          </p:txBody>
        </p:sp>
        <p:sp>
          <p:nvSpPr>
            <p:cNvPr id="25736" name="Rectangle 479">
              <a:extLst>
                <a:ext uri="{FF2B5EF4-FFF2-40B4-BE49-F238E27FC236}">
                  <a16:creationId xmlns:a16="http://schemas.microsoft.com/office/drawing/2014/main" id="{24C32A3B-8B02-DF5B-89D3-652EB5168808}"/>
                </a:ext>
              </a:extLst>
            </p:cNvPr>
            <p:cNvSpPr>
              <a:spLocks noChangeArrowheads="1"/>
            </p:cNvSpPr>
            <p:nvPr/>
          </p:nvSpPr>
          <p:spPr bwMode="auto">
            <a:xfrm>
              <a:off x="3220" y="3289"/>
              <a:ext cx="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000">
                  <a:solidFill>
                    <a:srgbClr val="000000"/>
                  </a:solidFill>
                  <a:latin typeface="Times New Roman" panose="02020603050405020304" pitchFamily="18" charset="0"/>
                </a:rPr>
                <a:t>1</a:t>
              </a:r>
              <a:endParaRPr lang="en-US" altLang="en-US"/>
            </a:p>
          </p:txBody>
        </p:sp>
        <p:sp>
          <p:nvSpPr>
            <p:cNvPr id="25737" name="Rectangle 480">
              <a:extLst>
                <a:ext uri="{FF2B5EF4-FFF2-40B4-BE49-F238E27FC236}">
                  <a16:creationId xmlns:a16="http://schemas.microsoft.com/office/drawing/2014/main" id="{56FAE979-31D3-D204-8E81-4DB9CC52DA6B}"/>
                </a:ext>
              </a:extLst>
            </p:cNvPr>
            <p:cNvSpPr>
              <a:spLocks noChangeArrowheads="1"/>
            </p:cNvSpPr>
            <p:nvPr/>
          </p:nvSpPr>
          <p:spPr bwMode="auto">
            <a:xfrm>
              <a:off x="2779" y="299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5738" name="Rectangle 481">
              <a:extLst>
                <a:ext uri="{FF2B5EF4-FFF2-40B4-BE49-F238E27FC236}">
                  <a16:creationId xmlns:a16="http://schemas.microsoft.com/office/drawing/2014/main" id="{E0E0B398-CEB6-7982-5048-A62DB3317A87}"/>
                </a:ext>
              </a:extLst>
            </p:cNvPr>
            <p:cNvSpPr>
              <a:spLocks noChangeArrowheads="1"/>
            </p:cNvSpPr>
            <p:nvPr/>
          </p:nvSpPr>
          <p:spPr bwMode="auto">
            <a:xfrm>
              <a:off x="2418" y="299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5739" name="Rectangle 482">
              <a:extLst>
                <a:ext uri="{FF2B5EF4-FFF2-40B4-BE49-F238E27FC236}">
                  <a16:creationId xmlns:a16="http://schemas.microsoft.com/office/drawing/2014/main" id="{A1C93E67-468C-D8BD-F875-FADB96DBC571}"/>
                </a:ext>
              </a:extLst>
            </p:cNvPr>
            <p:cNvSpPr>
              <a:spLocks noChangeArrowheads="1"/>
            </p:cNvSpPr>
            <p:nvPr/>
          </p:nvSpPr>
          <p:spPr bwMode="auto">
            <a:xfrm>
              <a:off x="2519" y="2974"/>
              <a:ext cx="1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m</a:t>
              </a:r>
              <a:endParaRPr lang="en-US" altLang="en-US"/>
            </a:p>
          </p:txBody>
        </p:sp>
      </p:grpSp>
      <p:grpSp>
        <p:nvGrpSpPr>
          <p:cNvPr id="5" name="Group 484">
            <a:extLst>
              <a:ext uri="{FF2B5EF4-FFF2-40B4-BE49-F238E27FC236}">
                <a16:creationId xmlns:a16="http://schemas.microsoft.com/office/drawing/2014/main" id="{4CE2D4E7-30EA-9928-CC1E-4F6ECED3B834}"/>
              </a:ext>
            </a:extLst>
          </p:cNvPr>
          <p:cNvGrpSpPr>
            <a:grpSpLocks noChangeAspect="1"/>
          </p:cNvGrpSpPr>
          <p:nvPr/>
        </p:nvGrpSpPr>
        <p:grpSpPr bwMode="auto">
          <a:xfrm>
            <a:off x="1920875" y="5337175"/>
            <a:ext cx="5638800" cy="866775"/>
            <a:chOff x="1088" y="3339"/>
            <a:chExt cx="3552" cy="546"/>
          </a:xfrm>
        </p:grpSpPr>
        <p:sp>
          <p:nvSpPr>
            <p:cNvPr id="25665" name="AutoShape 483">
              <a:extLst>
                <a:ext uri="{FF2B5EF4-FFF2-40B4-BE49-F238E27FC236}">
                  <a16:creationId xmlns:a16="http://schemas.microsoft.com/office/drawing/2014/main" id="{D9620F56-0217-E87A-6DCC-25842475DCA8}"/>
                </a:ext>
              </a:extLst>
            </p:cNvPr>
            <p:cNvSpPr>
              <a:spLocks noChangeAspect="1" noChangeArrowheads="1" noTextEdit="1"/>
            </p:cNvSpPr>
            <p:nvPr/>
          </p:nvSpPr>
          <p:spPr bwMode="auto">
            <a:xfrm>
              <a:off x="1088" y="3339"/>
              <a:ext cx="355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666" name="Line 485">
              <a:extLst>
                <a:ext uri="{FF2B5EF4-FFF2-40B4-BE49-F238E27FC236}">
                  <a16:creationId xmlns:a16="http://schemas.microsoft.com/office/drawing/2014/main" id="{86C5C930-2B8D-B602-E301-8FFCE37A2160}"/>
                </a:ext>
              </a:extLst>
            </p:cNvPr>
            <p:cNvSpPr>
              <a:spLocks noChangeShapeType="1"/>
            </p:cNvSpPr>
            <p:nvPr/>
          </p:nvSpPr>
          <p:spPr bwMode="auto">
            <a:xfrm flipV="1">
              <a:off x="1928" y="3627"/>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67" name="Line 486">
              <a:extLst>
                <a:ext uri="{FF2B5EF4-FFF2-40B4-BE49-F238E27FC236}">
                  <a16:creationId xmlns:a16="http://schemas.microsoft.com/office/drawing/2014/main" id="{CB053A14-E645-2360-E1BF-AF3445AF43FE}"/>
                </a:ext>
              </a:extLst>
            </p:cNvPr>
            <p:cNvSpPr>
              <a:spLocks noChangeShapeType="1"/>
            </p:cNvSpPr>
            <p:nvPr/>
          </p:nvSpPr>
          <p:spPr bwMode="auto">
            <a:xfrm>
              <a:off x="1955" y="3630"/>
              <a:ext cx="39" cy="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68" name="Freeform 487">
              <a:extLst>
                <a:ext uri="{FF2B5EF4-FFF2-40B4-BE49-F238E27FC236}">
                  <a16:creationId xmlns:a16="http://schemas.microsoft.com/office/drawing/2014/main" id="{B95CBD94-470B-82AB-0C60-4EAD1F06E9EF}"/>
                </a:ext>
              </a:extLst>
            </p:cNvPr>
            <p:cNvSpPr>
              <a:spLocks/>
            </p:cNvSpPr>
            <p:nvPr/>
          </p:nvSpPr>
          <p:spPr bwMode="auto">
            <a:xfrm>
              <a:off x="1996" y="3491"/>
              <a:ext cx="1053" cy="220"/>
            </a:xfrm>
            <a:custGeom>
              <a:avLst/>
              <a:gdLst>
                <a:gd name="T0" fmla="*/ 0 w 1098"/>
                <a:gd name="T1" fmla="*/ 159 h 229"/>
                <a:gd name="T2" fmla="*/ 32 w 1098"/>
                <a:gd name="T3" fmla="*/ 0 h 229"/>
                <a:gd name="T4" fmla="*/ 753 w 1098"/>
                <a:gd name="T5" fmla="*/ 0 h 229"/>
                <a:gd name="T6" fmla="*/ 0 60000 65536"/>
                <a:gd name="T7" fmla="*/ 0 60000 65536"/>
                <a:gd name="T8" fmla="*/ 0 60000 65536"/>
                <a:gd name="T9" fmla="*/ 0 w 1098"/>
                <a:gd name="T10" fmla="*/ 0 h 229"/>
                <a:gd name="T11" fmla="*/ 1098 w 1098"/>
                <a:gd name="T12" fmla="*/ 229 h 229"/>
              </a:gdLst>
              <a:ahLst/>
              <a:cxnLst>
                <a:cxn ang="T6">
                  <a:pos x="T0" y="T1"/>
                </a:cxn>
                <a:cxn ang="T7">
                  <a:pos x="T2" y="T3"/>
                </a:cxn>
                <a:cxn ang="T8">
                  <a:pos x="T4" y="T5"/>
                </a:cxn>
              </a:cxnLst>
              <a:rect l="T9" t="T10" r="T11" b="T12"/>
              <a:pathLst>
                <a:path w="1098" h="229">
                  <a:moveTo>
                    <a:pt x="0" y="229"/>
                  </a:moveTo>
                  <a:lnTo>
                    <a:pt x="47" y="0"/>
                  </a:lnTo>
                  <a:lnTo>
                    <a:pt x="1098"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69" name="Line 488">
              <a:extLst>
                <a:ext uri="{FF2B5EF4-FFF2-40B4-BE49-F238E27FC236}">
                  <a16:creationId xmlns:a16="http://schemas.microsoft.com/office/drawing/2014/main" id="{8BC908FB-0CB5-EB4D-0737-5C9C254C0404}"/>
                </a:ext>
              </a:extLst>
            </p:cNvPr>
            <p:cNvSpPr>
              <a:spLocks noChangeShapeType="1"/>
            </p:cNvSpPr>
            <p:nvPr/>
          </p:nvSpPr>
          <p:spPr bwMode="auto">
            <a:xfrm>
              <a:off x="3433" y="3608"/>
              <a:ext cx="19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70" name="Line 489">
              <a:extLst>
                <a:ext uri="{FF2B5EF4-FFF2-40B4-BE49-F238E27FC236}">
                  <a16:creationId xmlns:a16="http://schemas.microsoft.com/office/drawing/2014/main" id="{3BD801D1-C3E9-A1FD-03B1-16FF72CBAD91}"/>
                </a:ext>
              </a:extLst>
            </p:cNvPr>
            <p:cNvSpPr>
              <a:spLocks noChangeShapeType="1"/>
            </p:cNvSpPr>
            <p:nvPr/>
          </p:nvSpPr>
          <p:spPr bwMode="auto">
            <a:xfrm>
              <a:off x="3671" y="3608"/>
              <a:ext cx="86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71" name="Rectangle 490">
              <a:extLst>
                <a:ext uri="{FF2B5EF4-FFF2-40B4-BE49-F238E27FC236}">
                  <a16:creationId xmlns:a16="http://schemas.microsoft.com/office/drawing/2014/main" id="{637A4805-E4E2-05F7-E677-C0F0F203AABB}"/>
                </a:ext>
              </a:extLst>
            </p:cNvPr>
            <p:cNvSpPr>
              <a:spLocks noChangeArrowheads="1"/>
            </p:cNvSpPr>
            <p:nvPr/>
          </p:nvSpPr>
          <p:spPr bwMode="auto">
            <a:xfrm>
              <a:off x="4549" y="3529"/>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ú</a:t>
              </a:r>
              <a:endParaRPr lang="en-US" altLang="en-US"/>
            </a:p>
          </p:txBody>
        </p:sp>
        <p:sp>
          <p:nvSpPr>
            <p:cNvPr id="25672" name="Rectangle 491">
              <a:extLst>
                <a:ext uri="{FF2B5EF4-FFF2-40B4-BE49-F238E27FC236}">
                  <a16:creationId xmlns:a16="http://schemas.microsoft.com/office/drawing/2014/main" id="{9B66C4C4-9782-5A37-7C84-8543BDA82C31}"/>
                </a:ext>
              </a:extLst>
            </p:cNvPr>
            <p:cNvSpPr>
              <a:spLocks noChangeArrowheads="1"/>
            </p:cNvSpPr>
            <p:nvPr/>
          </p:nvSpPr>
          <p:spPr bwMode="auto">
            <a:xfrm>
              <a:off x="4549" y="3652"/>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û</a:t>
              </a:r>
              <a:endParaRPr lang="en-US" altLang="en-US"/>
            </a:p>
          </p:txBody>
        </p:sp>
        <p:sp>
          <p:nvSpPr>
            <p:cNvPr id="25673" name="Rectangle 492">
              <a:extLst>
                <a:ext uri="{FF2B5EF4-FFF2-40B4-BE49-F238E27FC236}">
                  <a16:creationId xmlns:a16="http://schemas.microsoft.com/office/drawing/2014/main" id="{8102739E-CF54-176C-70BF-F67977C7235E}"/>
                </a:ext>
              </a:extLst>
            </p:cNvPr>
            <p:cNvSpPr>
              <a:spLocks noChangeArrowheads="1"/>
            </p:cNvSpPr>
            <p:nvPr/>
          </p:nvSpPr>
          <p:spPr bwMode="auto">
            <a:xfrm>
              <a:off x="4549" y="3340"/>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ù</a:t>
              </a:r>
              <a:endParaRPr lang="en-US" altLang="en-US"/>
            </a:p>
          </p:txBody>
        </p:sp>
        <p:sp>
          <p:nvSpPr>
            <p:cNvPr id="25674" name="Rectangle 493">
              <a:extLst>
                <a:ext uri="{FF2B5EF4-FFF2-40B4-BE49-F238E27FC236}">
                  <a16:creationId xmlns:a16="http://schemas.microsoft.com/office/drawing/2014/main" id="{AEB789BD-3E10-4C03-890D-700232DE30E5}"/>
                </a:ext>
              </a:extLst>
            </p:cNvPr>
            <p:cNvSpPr>
              <a:spLocks noChangeArrowheads="1"/>
            </p:cNvSpPr>
            <p:nvPr/>
          </p:nvSpPr>
          <p:spPr bwMode="auto">
            <a:xfrm>
              <a:off x="3064" y="3529"/>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ê</a:t>
              </a:r>
              <a:endParaRPr lang="en-US" altLang="en-US"/>
            </a:p>
          </p:txBody>
        </p:sp>
        <p:sp>
          <p:nvSpPr>
            <p:cNvPr id="25675" name="Rectangle 494">
              <a:extLst>
                <a:ext uri="{FF2B5EF4-FFF2-40B4-BE49-F238E27FC236}">
                  <a16:creationId xmlns:a16="http://schemas.microsoft.com/office/drawing/2014/main" id="{8E2FC8A9-D5D5-7602-3D1B-5F96FA9F76BF}"/>
                </a:ext>
              </a:extLst>
            </p:cNvPr>
            <p:cNvSpPr>
              <a:spLocks noChangeArrowheads="1"/>
            </p:cNvSpPr>
            <p:nvPr/>
          </p:nvSpPr>
          <p:spPr bwMode="auto">
            <a:xfrm>
              <a:off x="3064" y="3652"/>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ë</a:t>
              </a:r>
              <a:endParaRPr lang="en-US" altLang="en-US"/>
            </a:p>
          </p:txBody>
        </p:sp>
        <p:sp>
          <p:nvSpPr>
            <p:cNvPr id="25676" name="Rectangle 495">
              <a:extLst>
                <a:ext uri="{FF2B5EF4-FFF2-40B4-BE49-F238E27FC236}">
                  <a16:creationId xmlns:a16="http://schemas.microsoft.com/office/drawing/2014/main" id="{33CF36FB-F2C0-3D97-9396-59E06903AB8D}"/>
                </a:ext>
              </a:extLst>
            </p:cNvPr>
            <p:cNvSpPr>
              <a:spLocks noChangeArrowheads="1"/>
            </p:cNvSpPr>
            <p:nvPr/>
          </p:nvSpPr>
          <p:spPr bwMode="auto">
            <a:xfrm>
              <a:off x="3064" y="3340"/>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é</a:t>
              </a:r>
              <a:endParaRPr lang="en-US" altLang="en-US"/>
            </a:p>
          </p:txBody>
        </p:sp>
        <p:sp>
          <p:nvSpPr>
            <p:cNvPr id="25677" name="Rectangle 496">
              <a:extLst>
                <a:ext uri="{FF2B5EF4-FFF2-40B4-BE49-F238E27FC236}">
                  <a16:creationId xmlns:a16="http://schemas.microsoft.com/office/drawing/2014/main" id="{3C109030-B8CA-E1E8-D644-A8371A2E66B5}"/>
                </a:ext>
              </a:extLst>
            </p:cNvPr>
            <p:cNvSpPr>
              <a:spLocks noChangeArrowheads="1"/>
            </p:cNvSpPr>
            <p:nvPr/>
          </p:nvSpPr>
          <p:spPr bwMode="auto">
            <a:xfrm>
              <a:off x="4051" y="3610"/>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678" name="Rectangle 497">
              <a:extLst>
                <a:ext uri="{FF2B5EF4-FFF2-40B4-BE49-F238E27FC236}">
                  <a16:creationId xmlns:a16="http://schemas.microsoft.com/office/drawing/2014/main" id="{727251EC-5A06-51E9-147E-73F48F2B4159}"/>
                </a:ext>
              </a:extLst>
            </p:cNvPr>
            <p:cNvSpPr>
              <a:spLocks noChangeArrowheads="1"/>
            </p:cNvSpPr>
            <p:nvPr/>
          </p:nvSpPr>
          <p:spPr bwMode="auto">
            <a:xfrm>
              <a:off x="3259" y="3466"/>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679" name="Rectangle 498">
              <a:extLst>
                <a:ext uri="{FF2B5EF4-FFF2-40B4-BE49-F238E27FC236}">
                  <a16:creationId xmlns:a16="http://schemas.microsoft.com/office/drawing/2014/main" id="{7DA017CC-CA56-A325-9D90-0F8EECCCAD07}"/>
                </a:ext>
              </a:extLst>
            </p:cNvPr>
            <p:cNvSpPr>
              <a:spLocks noChangeArrowheads="1"/>
            </p:cNvSpPr>
            <p:nvPr/>
          </p:nvSpPr>
          <p:spPr bwMode="auto">
            <a:xfrm>
              <a:off x="2648" y="3466"/>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680" name="Rectangle 499">
              <a:extLst>
                <a:ext uri="{FF2B5EF4-FFF2-40B4-BE49-F238E27FC236}">
                  <a16:creationId xmlns:a16="http://schemas.microsoft.com/office/drawing/2014/main" id="{BCDD422D-CDA6-A177-7B3F-6B4DD981EFF4}"/>
                </a:ext>
              </a:extLst>
            </p:cNvPr>
            <p:cNvSpPr>
              <a:spLocks noChangeArrowheads="1"/>
            </p:cNvSpPr>
            <p:nvPr/>
          </p:nvSpPr>
          <p:spPr bwMode="auto">
            <a:xfrm>
              <a:off x="1308" y="3466"/>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25681" name="Rectangle 500">
              <a:extLst>
                <a:ext uri="{FF2B5EF4-FFF2-40B4-BE49-F238E27FC236}">
                  <a16:creationId xmlns:a16="http://schemas.microsoft.com/office/drawing/2014/main" id="{46DEFA15-34D3-8A98-CB7F-7AD0B8D27744}"/>
                </a:ext>
              </a:extLst>
            </p:cNvPr>
            <p:cNvSpPr>
              <a:spLocks noChangeArrowheads="1"/>
            </p:cNvSpPr>
            <p:nvPr/>
          </p:nvSpPr>
          <p:spPr bwMode="auto">
            <a:xfrm>
              <a:off x="4460" y="3617"/>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682" name="Rectangle 501">
              <a:extLst>
                <a:ext uri="{FF2B5EF4-FFF2-40B4-BE49-F238E27FC236}">
                  <a16:creationId xmlns:a16="http://schemas.microsoft.com/office/drawing/2014/main" id="{45BBF58B-2EE0-2787-9112-3610E0305EB3}"/>
                </a:ext>
              </a:extLst>
            </p:cNvPr>
            <p:cNvSpPr>
              <a:spLocks noChangeArrowheads="1"/>
            </p:cNvSpPr>
            <p:nvPr/>
          </p:nvSpPr>
          <p:spPr bwMode="auto">
            <a:xfrm>
              <a:off x="3928" y="375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1</a:t>
              </a:r>
              <a:endParaRPr lang="en-US" altLang="en-US"/>
            </a:p>
          </p:txBody>
        </p:sp>
        <p:sp>
          <p:nvSpPr>
            <p:cNvPr id="25683" name="Rectangle 502">
              <a:extLst>
                <a:ext uri="{FF2B5EF4-FFF2-40B4-BE49-F238E27FC236}">
                  <a16:creationId xmlns:a16="http://schemas.microsoft.com/office/drawing/2014/main" id="{AA3CD5E6-05BA-9E8A-4BA4-2F12E5238C1C}"/>
                </a:ext>
              </a:extLst>
            </p:cNvPr>
            <p:cNvSpPr>
              <a:spLocks noChangeArrowheads="1"/>
            </p:cNvSpPr>
            <p:nvPr/>
          </p:nvSpPr>
          <p:spPr bwMode="auto">
            <a:xfrm>
              <a:off x="4141" y="335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684" name="Rectangle 503">
              <a:extLst>
                <a:ext uri="{FF2B5EF4-FFF2-40B4-BE49-F238E27FC236}">
                  <a16:creationId xmlns:a16="http://schemas.microsoft.com/office/drawing/2014/main" id="{AD8D3C9B-4CED-09CD-45D8-6418FB4A3023}"/>
                </a:ext>
              </a:extLst>
            </p:cNvPr>
            <p:cNvSpPr>
              <a:spLocks noChangeArrowheads="1"/>
            </p:cNvSpPr>
            <p:nvPr/>
          </p:nvSpPr>
          <p:spPr bwMode="auto">
            <a:xfrm>
              <a:off x="2525" y="3607"/>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1</a:t>
              </a:r>
              <a:endParaRPr lang="en-US" altLang="en-US"/>
            </a:p>
          </p:txBody>
        </p:sp>
        <p:sp>
          <p:nvSpPr>
            <p:cNvPr id="25685" name="Rectangle 504">
              <a:extLst>
                <a:ext uri="{FF2B5EF4-FFF2-40B4-BE49-F238E27FC236}">
                  <a16:creationId xmlns:a16="http://schemas.microsoft.com/office/drawing/2014/main" id="{7E0143A6-854C-4237-2B97-947D664D22FF}"/>
                </a:ext>
              </a:extLst>
            </p:cNvPr>
            <p:cNvSpPr>
              <a:spLocks noChangeArrowheads="1"/>
            </p:cNvSpPr>
            <p:nvPr/>
          </p:nvSpPr>
          <p:spPr bwMode="auto">
            <a:xfrm>
              <a:off x="1843" y="3473"/>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25686" name="Rectangle 505">
              <a:extLst>
                <a:ext uri="{FF2B5EF4-FFF2-40B4-BE49-F238E27FC236}">
                  <a16:creationId xmlns:a16="http://schemas.microsoft.com/office/drawing/2014/main" id="{4947AECD-6F7A-1CB4-0361-17687FCD259F}"/>
                </a:ext>
              </a:extLst>
            </p:cNvPr>
            <p:cNvSpPr>
              <a:spLocks noChangeArrowheads="1"/>
            </p:cNvSpPr>
            <p:nvPr/>
          </p:nvSpPr>
          <p:spPr bwMode="auto">
            <a:xfrm>
              <a:off x="3432" y="3630"/>
              <a:ext cx="19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32</a:t>
              </a:r>
              <a:endParaRPr lang="en-US" altLang="en-US"/>
            </a:p>
          </p:txBody>
        </p:sp>
        <p:sp>
          <p:nvSpPr>
            <p:cNvPr id="25687" name="Rectangle 506">
              <a:extLst>
                <a:ext uri="{FF2B5EF4-FFF2-40B4-BE49-F238E27FC236}">
                  <a16:creationId xmlns:a16="http://schemas.microsoft.com/office/drawing/2014/main" id="{857A49E2-6ACA-D35D-CDD1-E269A029AACF}"/>
                </a:ext>
              </a:extLst>
            </p:cNvPr>
            <p:cNvSpPr>
              <a:spLocks noChangeArrowheads="1"/>
            </p:cNvSpPr>
            <p:nvPr/>
          </p:nvSpPr>
          <p:spPr bwMode="auto">
            <a:xfrm>
              <a:off x="3480" y="3365"/>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1</a:t>
              </a:r>
              <a:endParaRPr lang="en-US" altLang="en-US"/>
            </a:p>
          </p:txBody>
        </p:sp>
        <p:sp>
          <p:nvSpPr>
            <p:cNvPr id="25688" name="Rectangle 507">
              <a:extLst>
                <a:ext uri="{FF2B5EF4-FFF2-40B4-BE49-F238E27FC236}">
                  <a16:creationId xmlns:a16="http://schemas.microsoft.com/office/drawing/2014/main" id="{171E3634-5A4A-ADEE-86BD-9436CABC7B2D}"/>
                </a:ext>
              </a:extLst>
            </p:cNvPr>
            <p:cNvSpPr>
              <a:spLocks noChangeArrowheads="1"/>
            </p:cNvSpPr>
            <p:nvPr/>
          </p:nvSpPr>
          <p:spPr bwMode="auto">
            <a:xfrm>
              <a:off x="3124" y="348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1</a:t>
              </a:r>
              <a:endParaRPr lang="en-US" altLang="en-US"/>
            </a:p>
          </p:txBody>
        </p:sp>
        <p:sp>
          <p:nvSpPr>
            <p:cNvPr id="25689" name="Rectangle 508">
              <a:extLst>
                <a:ext uri="{FF2B5EF4-FFF2-40B4-BE49-F238E27FC236}">
                  <a16:creationId xmlns:a16="http://schemas.microsoft.com/office/drawing/2014/main" id="{4F12A9AF-F841-24F1-8E42-AEA1EFFDCDDC}"/>
                </a:ext>
              </a:extLst>
            </p:cNvPr>
            <p:cNvSpPr>
              <a:spLocks noChangeArrowheads="1"/>
            </p:cNvSpPr>
            <p:nvPr/>
          </p:nvSpPr>
          <p:spPr bwMode="auto">
            <a:xfrm>
              <a:off x="2053" y="348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25690" name="Rectangle 509">
              <a:extLst>
                <a:ext uri="{FF2B5EF4-FFF2-40B4-BE49-F238E27FC236}">
                  <a16:creationId xmlns:a16="http://schemas.microsoft.com/office/drawing/2014/main" id="{380F9E65-5880-09A3-E905-0F06312FFAAF}"/>
                </a:ext>
              </a:extLst>
            </p:cNvPr>
            <p:cNvSpPr>
              <a:spLocks noChangeArrowheads="1"/>
            </p:cNvSpPr>
            <p:nvPr/>
          </p:nvSpPr>
          <p:spPr bwMode="auto">
            <a:xfrm>
              <a:off x="4396" y="3629"/>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691" name="Rectangle 510">
              <a:extLst>
                <a:ext uri="{FF2B5EF4-FFF2-40B4-BE49-F238E27FC236}">
                  <a16:creationId xmlns:a16="http://schemas.microsoft.com/office/drawing/2014/main" id="{05229D98-D89B-E397-2663-4B5F198F3BBC}"/>
                </a:ext>
              </a:extLst>
            </p:cNvPr>
            <p:cNvSpPr>
              <a:spLocks noChangeArrowheads="1"/>
            </p:cNvSpPr>
            <p:nvPr/>
          </p:nvSpPr>
          <p:spPr bwMode="auto">
            <a:xfrm>
              <a:off x="4231" y="3629"/>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692" name="Rectangle 511">
              <a:extLst>
                <a:ext uri="{FF2B5EF4-FFF2-40B4-BE49-F238E27FC236}">
                  <a16:creationId xmlns:a16="http://schemas.microsoft.com/office/drawing/2014/main" id="{1CB477B2-CF28-DC04-20F8-E9B3A6435E0F}"/>
                </a:ext>
              </a:extLst>
            </p:cNvPr>
            <p:cNvSpPr>
              <a:spLocks noChangeArrowheads="1"/>
            </p:cNvSpPr>
            <p:nvPr/>
          </p:nvSpPr>
          <p:spPr bwMode="auto">
            <a:xfrm>
              <a:off x="3774" y="3629"/>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25693" name="Rectangle 512">
              <a:extLst>
                <a:ext uri="{FF2B5EF4-FFF2-40B4-BE49-F238E27FC236}">
                  <a16:creationId xmlns:a16="http://schemas.microsoft.com/office/drawing/2014/main" id="{5892FD1F-BAA7-CAA5-61FE-CFC593DA09CC}"/>
                </a:ext>
              </a:extLst>
            </p:cNvPr>
            <p:cNvSpPr>
              <a:spLocks noChangeArrowheads="1"/>
            </p:cNvSpPr>
            <p:nvPr/>
          </p:nvSpPr>
          <p:spPr bwMode="auto">
            <a:xfrm>
              <a:off x="3669" y="3629"/>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694" name="Rectangle 513">
              <a:extLst>
                <a:ext uri="{FF2B5EF4-FFF2-40B4-BE49-F238E27FC236}">
                  <a16:creationId xmlns:a16="http://schemas.microsoft.com/office/drawing/2014/main" id="{C5664513-BEDF-7B68-4E3B-F38BD19CE40B}"/>
                </a:ext>
              </a:extLst>
            </p:cNvPr>
            <p:cNvSpPr>
              <a:spLocks noChangeArrowheads="1"/>
            </p:cNvSpPr>
            <p:nvPr/>
          </p:nvSpPr>
          <p:spPr bwMode="auto">
            <a:xfrm>
              <a:off x="4002" y="336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695" name="Rectangle 514">
              <a:extLst>
                <a:ext uri="{FF2B5EF4-FFF2-40B4-BE49-F238E27FC236}">
                  <a16:creationId xmlns:a16="http://schemas.microsoft.com/office/drawing/2014/main" id="{C4D54E03-8F97-90F6-2221-0FEEC03DF87A}"/>
                </a:ext>
              </a:extLst>
            </p:cNvPr>
            <p:cNvSpPr>
              <a:spLocks noChangeArrowheads="1"/>
            </p:cNvSpPr>
            <p:nvPr/>
          </p:nvSpPr>
          <p:spPr bwMode="auto">
            <a:xfrm>
              <a:off x="2993" y="3485"/>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696" name="Rectangle 515">
              <a:extLst>
                <a:ext uri="{FF2B5EF4-FFF2-40B4-BE49-F238E27FC236}">
                  <a16:creationId xmlns:a16="http://schemas.microsoft.com/office/drawing/2014/main" id="{0BD4B73A-91FD-F802-81F7-1E9952BF4CE9}"/>
                </a:ext>
              </a:extLst>
            </p:cNvPr>
            <p:cNvSpPr>
              <a:spLocks noChangeArrowheads="1"/>
            </p:cNvSpPr>
            <p:nvPr/>
          </p:nvSpPr>
          <p:spPr bwMode="auto">
            <a:xfrm>
              <a:off x="2828" y="3485"/>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697" name="Rectangle 516">
              <a:extLst>
                <a:ext uri="{FF2B5EF4-FFF2-40B4-BE49-F238E27FC236}">
                  <a16:creationId xmlns:a16="http://schemas.microsoft.com/office/drawing/2014/main" id="{CC0C658A-F03C-DDDC-72CC-AB899392C2FD}"/>
                </a:ext>
              </a:extLst>
            </p:cNvPr>
            <p:cNvSpPr>
              <a:spLocks noChangeArrowheads="1"/>
            </p:cNvSpPr>
            <p:nvPr/>
          </p:nvSpPr>
          <p:spPr bwMode="auto">
            <a:xfrm>
              <a:off x="2372" y="3485"/>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25698" name="Rectangle 517">
              <a:extLst>
                <a:ext uri="{FF2B5EF4-FFF2-40B4-BE49-F238E27FC236}">
                  <a16:creationId xmlns:a16="http://schemas.microsoft.com/office/drawing/2014/main" id="{D9451DD0-1A14-33AF-3079-C573FCDF5E9E}"/>
                </a:ext>
              </a:extLst>
            </p:cNvPr>
            <p:cNvSpPr>
              <a:spLocks noChangeArrowheads="1"/>
            </p:cNvSpPr>
            <p:nvPr/>
          </p:nvSpPr>
          <p:spPr bwMode="auto">
            <a:xfrm>
              <a:off x="2266" y="3485"/>
              <a:ext cx="6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25699" name="Rectangle 518">
              <a:extLst>
                <a:ext uri="{FF2B5EF4-FFF2-40B4-BE49-F238E27FC236}">
                  <a16:creationId xmlns:a16="http://schemas.microsoft.com/office/drawing/2014/main" id="{EDA933A8-B091-AA69-22B8-6C171EB47F05}"/>
                </a:ext>
              </a:extLst>
            </p:cNvPr>
            <p:cNvSpPr>
              <a:spLocks noChangeArrowheads="1"/>
            </p:cNvSpPr>
            <p:nvPr/>
          </p:nvSpPr>
          <p:spPr bwMode="auto">
            <a:xfrm>
              <a:off x="2165" y="3485"/>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25700" name="Rectangle 519">
              <a:extLst>
                <a:ext uri="{FF2B5EF4-FFF2-40B4-BE49-F238E27FC236}">
                  <a16:creationId xmlns:a16="http://schemas.microsoft.com/office/drawing/2014/main" id="{37142789-C092-2D54-9C66-65F06E58B617}"/>
                </a:ext>
              </a:extLst>
            </p:cNvPr>
            <p:cNvSpPr>
              <a:spLocks noChangeArrowheads="1"/>
            </p:cNvSpPr>
            <p:nvPr/>
          </p:nvSpPr>
          <p:spPr bwMode="auto">
            <a:xfrm>
              <a:off x="1703" y="3485"/>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R</a:t>
              </a:r>
              <a:endParaRPr lang="en-US" altLang="en-US"/>
            </a:p>
          </p:txBody>
        </p:sp>
        <p:sp>
          <p:nvSpPr>
            <p:cNvPr id="25701" name="Rectangle 520">
              <a:extLst>
                <a:ext uri="{FF2B5EF4-FFF2-40B4-BE49-F238E27FC236}">
                  <a16:creationId xmlns:a16="http://schemas.microsoft.com/office/drawing/2014/main" id="{B5A3321F-A5A3-54C3-AD6A-398A43250263}"/>
                </a:ext>
              </a:extLst>
            </p:cNvPr>
            <p:cNvSpPr>
              <a:spLocks noChangeArrowheads="1"/>
            </p:cNvSpPr>
            <p:nvPr/>
          </p:nvSpPr>
          <p:spPr bwMode="auto">
            <a:xfrm>
              <a:off x="1095" y="3485"/>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Q</a:t>
              </a:r>
              <a:endParaRPr lang="en-US" altLang="en-US"/>
            </a:p>
          </p:txBody>
        </p:sp>
        <p:sp>
          <p:nvSpPr>
            <p:cNvPr id="25702" name="Rectangle 521">
              <a:extLst>
                <a:ext uri="{FF2B5EF4-FFF2-40B4-BE49-F238E27FC236}">
                  <a16:creationId xmlns:a16="http://schemas.microsoft.com/office/drawing/2014/main" id="{8D04F3DA-5DAA-A5ED-7FB2-3C441AA74AB6}"/>
                </a:ext>
              </a:extLst>
            </p:cNvPr>
            <p:cNvSpPr>
              <a:spLocks noChangeArrowheads="1"/>
            </p:cNvSpPr>
            <p:nvPr/>
          </p:nvSpPr>
          <p:spPr bwMode="auto">
            <a:xfrm>
              <a:off x="1491" y="3466"/>
              <a:ext cx="2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mp</a:t>
              </a:r>
              <a:endParaRPr lang="en-US" altLang="en-US"/>
            </a:p>
          </p:txBody>
        </p:sp>
      </p:grpSp>
      <p:sp>
        <p:nvSpPr>
          <p:cNvPr id="229898" name="Text Box 522">
            <a:extLst>
              <a:ext uri="{FF2B5EF4-FFF2-40B4-BE49-F238E27FC236}">
                <a16:creationId xmlns:a16="http://schemas.microsoft.com/office/drawing/2014/main" id="{C57F2790-C9BA-827A-A13F-886237FBEC97}"/>
              </a:ext>
            </a:extLst>
          </p:cNvPr>
          <p:cNvSpPr txBox="1">
            <a:spLocks noChangeArrowheads="1"/>
          </p:cNvSpPr>
          <p:nvPr/>
        </p:nvSpPr>
        <p:spPr bwMode="auto">
          <a:xfrm>
            <a:off x="503238" y="4473575"/>
            <a:ext cx="83899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Kako je ovo eksponencijalni integral, on se može izračunati pošto se podintegralna funkcija razvije u red. U slučaju da se u obzir uzmu samo prva dva člana reda, što eksperimentalno dokazano daje dovoljnu tačnost, protok je:</a:t>
            </a:r>
            <a:endParaRPr lang="en-US" altLang="en-US" sz="1600" b="1">
              <a:solidFill>
                <a:schemeClr val="tx1"/>
              </a:solidFill>
            </a:endParaRPr>
          </a:p>
        </p:txBody>
      </p:sp>
      <p:pic>
        <p:nvPicPr>
          <p:cNvPr id="229899" name="Picture 523" descr="BD10263_">
            <a:extLst>
              <a:ext uri="{FF2B5EF4-FFF2-40B4-BE49-F238E27FC236}">
                <a16:creationId xmlns:a16="http://schemas.microsoft.com/office/drawing/2014/main" id="{03027499-3283-F592-FF17-D7F232C26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4556125"/>
            <a:ext cx="1428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25">
            <a:extLst>
              <a:ext uri="{FF2B5EF4-FFF2-40B4-BE49-F238E27FC236}">
                <a16:creationId xmlns:a16="http://schemas.microsoft.com/office/drawing/2014/main" id="{23FCFCE4-2CE4-B966-E997-8838B0EB5A2C}"/>
              </a:ext>
            </a:extLst>
          </p:cNvPr>
          <p:cNvGrpSpPr>
            <a:grpSpLocks/>
          </p:cNvGrpSpPr>
          <p:nvPr/>
        </p:nvGrpSpPr>
        <p:grpSpPr bwMode="auto">
          <a:xfrm>
            <a:off x="287338" y="2220913"/>
            <a:ext cx="3228975" cy="2065337"/>
            <a:chOff x="181" y="1399"/>
            <a:chExt cx="2034" cy="1301"/>
          </a:xfrm>
        </p:grpSpPr>
        <p:sp>
          <p:nvSpPr>
            <p:cNvPr id="25619" name="AutoShape 343">
              <a:extLst>
                <a:ext uri="{FF2B5EF4-FFF2-40B4-BE49-F238E27FC236}">
                  <a16:creationId xmlns:a16="http://schemas.microsoft.com/office/drawing/2014/main" id="{4194FDE2-406D-0778-7274-59CC4CEC04FA}"/>
                </a:ext>
              </a:extLst>
            </p:cNvPr>
            <p:cNvSpPr>
              <a:spLocks noChangeAspect="1" noChangeArrowheads="1" noTextEdit="1"/>
            </p:cNvSpPr>
            <p:nvPr/>
          </p:nvSpPr>
          <p:spPr bwMode="auto">
            <a:xfrm>
              <a:off x="223" y="1399"/>
              <a:ext cx="199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5620" name="Line 345">
              <a:extLst>
                <a:ext uri="{FF2B5EF4-FFF2-40B4-BE49-F238E27FC236}">
                  <a16:creationId xmlns:a16="http://schemas.microsoft.com/office/drawing/2014/main" id="{4F87D72E-82B5-F39D-BB8A-29DD9A7E0409}"/>
                </a:ext>
              </a:extLst>
            </p:cNvPr>
            <p:cNvSpPr>
              <a:spLocks noChangeShapeType="1"/>
            </p:cNvSpPr>
            <p:nvPr/>
          </p:nvSpPr>
          <p:spPr bwMode="auto">
            <a:xfrm>
              <a:off x="572" y="1505"/>
              <a:ext cx="128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1" name="Line 346">
              <a:extLst>
                <a:ext uri="{FF2B5EF4-FFF2-40B4-BE49-F238E27FC236}">
                  <a16:creationId xmlns:a16="http://schemas.microsoft.com/office/drawing/2014/main" id="{278CC242-F00B-B7C9-CC1B-FCCAC5A0CBAD}"/>
                </a:ext>
              </a:extLst>
            </p:cNvPr>
            <p:cNvSpPr>
              <a:spLocks noChangeShapeType="1"/>
            </p:cNvSpPr>
            <p:nvPr/>
          </p:nvSpPr>
          <p:spPr bwMode="auto">
            <a:xfrm>
              <a:off x="363" y="1505"/>
              <a:ext cx="177"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2" name="Freeform 347">
              <a:extLst>
                <a:ext uri="{FF2B5EF4-FFF2-40B4-BE49-F238E27FC236}">
                  <a16:creationId xmlns:a16="http://schemas.microsoft.com/office/drawing/2014/main" id="{6E6C9D21-F885-2CD7-9121-8D85C6B4A1A5}"/>
                </a:ext>
              </a:extLst>
            </p:cNvPr>
            <p:cNvSpPr>
              <a:spLocks/>
            </p:cNvSpPr>
            <p:nvPr/>
          </p:nvSpPr>
          <p:spPr bwMode="auto">
            <a:xfrm>
              <a:off x="1138" y="1441"/>
              <a:ext cx="93" cy="60"/>
            </a:xfrm>
            <a:custGeom>
              <a:avLst/>
              <a:gdLst>
                <a:gd name="T0" fmla="*/ 46 w 93"/>
                <a:gd name="T1" fmla="*/ 60 h 60"/>
                <a:gd name="T2" fmla="*/ 69 w 93"/>
                <a:gd name="T3" fmla="*/ 29 h 60"/>
                <a:gd name="T4" fmla="*/ 93 w 93"/>
                <a:gd name="T5" fmla="*/ 0 h 60"/>
                <a:gd name="T6" fmla="*/ 46 w 93"/>
                <a:gd name="T7" fmla="*/ 0 h 60"/>
                <a:gd name="T8" fmla="*/ 0 w 93"/>
                <a:gd name="T9" fmla="*/ 0 h 60"/>
                <a:gd name="T10" fmla="*/ 23 w 93"/>
                <a:gd name="T11" fmla="*/ 29 h 60"/>
                <a:gd name="T12" fmla="*/ 46 w 93"/>
                <a:gd name="T13" fmla="*/ 60 h 60"/>
                <a:gd name="T14" fmla="*/ 0 60000 65536"/>
                <a:gd name="T15" fmla="*/ 0 60000 65536"/>
                <a:gd name="T16" fmla="*/ 0 60000 65536"/>
                <a:gd name="T17" fmla="*/ 0 60000 65536"/>
                <a:gd name="T18" fmla="*/ 0 60000 65536"/>
                <a:gd name="T19" fmla="*/ 0 60000 65536"/>
                <a:gd name="T20" fmla="*/ 0 60000 65536"/>
                <a:gd name="T21" fmla="*/ 0 w 93"/>
                <a:gd name="T22" fmla="*/ 0 h 60"/>
                <a:gd name="T23" fmla="*/ 93 w 93"/>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60">
                  <a:moveTo>
                    <a:pt x="46" y="60"/>
                  </a:moveTo>
                  <a:lnTo>
                    <a:pt x="69" y="29"/>
                  </a:lnTo>
                  <a:lnTo>
                    <a:pt x="93" y="0"/>
                  </a:lnTo>
                  <a:lnTo>
                    <a:pt x="46" y="0"/>
                  </a:lnTo>
                  <a:lnTo>
                    <a:pt x="0" y="0"/>
                  </a:lnTo>
                  <a:lnTo>
                    <a:pt x="23" y="29"/>
                  </a:lnTo>
                  <a:lnTo>
                    <a:pt x="46" y="60"/>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23" name="Line 348">
              <a:extLst>
                <a:ext uri="{FF2B5EF4-FFF2-40B4-BE49-F238E27FC236}">
                  <a16:creationId xmlns:a16="http://schemas.microsoft.com/office/drawing/2014/main" id="{C3583986-2EBE-723C-0EB4-EDDEA65EFA65}"/>
                </a:ext>
              </a:extLst>
            </p:cNvPr>
            <p:cNvSpPr>
              <a:spLocks noChangeShapeType="1"/>
            </p:cNvSpPr>
            <p:nvPr/>
          </p:nvSpPr>
          <p:spPr bwMode="auto">
            <a:xfrm>
              <a:off x="352" y="2274"/>
              <a:ext cx="971"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4" name="Line 349">
              <a:extLst>
                <a:ext uri="{FF2B5EF4-FFF2-40B4-BE49-F238E27FC236}">
                  <a16:creationId xmlns:a16="http://schemas.microsoft.com/office/drawing/2014/main" id="{90BB55CE-1DDD-3606-D735-9F849B96B72C}"/>
                </a:ext>
              </a:extLst>
            </p:cNvPr>
            <p:cNvSpPr>
              <a:spLocks noChangeShapeType="1"/>
            </p:cNvSpPr>
            <p:nvPr/>
          </p:nvSpPr>
          <p:spPr bwMode="auto">
            <a:xfrm>
              <a:off x="1315" y="1831"/>
              <a:ext cx="397"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5" name="Line 350">
              <a:extLst>
                <a:ext uri="{FF2B5EF4-FFF2-40B4-BE49-F238E27FC236}">
                  <a16:creationId xmlns:a16="http://schemas.microsoft.com/office/drawing/2014/main" id="{B06D58FF-3233-0611-D6CE-8A49A5361ACD}"/>
                </a:ext>
              </a:extLst>
            </p:cNvPr>
            <p:cNvSpPr>
              <a:spLocks noChangeShapeType="1"/>
            </p:cNvSpPr>
            <p:nvPr/>
          </p:nvSpPr>
          <p:spPr bwMode="auto">
            <a:xfrm>
              <a:off x="1165" y="1904"/>
              <a:ext cx="101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6" name="Line 351">
              <a:extLst>
                <a:ext uri="{FF2B5EF4-FFF2-40B4-BE49-F238E27FC236}">
                  <a16:creationId xmlns:a16="http://schemas.microsoft.com/office/drawing/2014/main" id="{8F5386F0-0ECE-B07D-B7D9-80C171BEA41D}"/>
                </a:ext>
              </a:extLst>
            </p:cNvPr>
            <p:cNvSpPr>
              <a:spLocks noChangeShapeType="1"/>
            </p:cNvSpPr>
            <p:nvPr/>
          </p:nvSpPr>
          <p:spPr bwMode="auto">
            <a:xfrm>
              <a:off x="1912" y="1506"/>
              <a:ext cx="27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7" name="Line 352">
              <a:extLst>
                <a:ext uri="{FF2B5EF4-FFF2-40B4-BE49-F238E27FC236}">
                  <a16:creationId xmlns:a16="http://schemas.microsoft.com/office/drawing/2014/main" id="{CAC29105-B3A3-C26C-D538-3E6453FFFF19}"/>
                </a:ext>
              </a:extLst>
            </p:cNvPr>
            <p:cNvSpPr>
              <a:spLocks noChangeShapeType="1"/>
            </p:cNvSpPr>
            <p:nvPr/>
          </p:nvSpPr>
          <p:spPr bwMode="auto">
            <a:xfrm flipV="1">
              <a:off x="1484" y="1662"/>
              <a:ext cx="1" cy="242"/>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8" name="Line 353">
              <a:extLst>
                <a:ext uri="{FF2B5EF4-FFF2-40B4-BE49-F238E27FC236}">
                  <a16:creationId xmlns:a16="http://schemas.microsoft.com/office/drawing/2014/main" id="{A2ABE2BB-A1B9-815D-1780-A3585C754479}"/>
                </a:ext>
              </a:extLst>
            </p:cNvPr>
            <p:cNvSpPr>
              <a:spLocks noChangeShapeType="1"/>
            </p:cNvSpPr>
            <p:nvPr/>
          </p:nvSpPr>
          <p:spPr bwMode="auto">
            <a:xfrm flipV="1">
              <a:off x="1169" y="1666"/>
              <a:ext cx="1" cy="236"/>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5629" name="Rectangle 354">
              <a:extLst>
                <a:ext uri="{FF2B5EF4-FFF2-40B4-BE49-F238E27FC236}">
                  <a16:creationId xmlns:a16="http://schemas.microsoft.com/office/drawing/2014/main" id="{937755D7-F211-0C25-9475-169C04ABEDD1}"/>
                </a:ext>
              </a:extLst>
            </p:cNvPr>
            <p:cNvSpPr>
              <a:spLocks noChangeArrowheads="1"/>
            </p:cNvSpPr>
            <p:nvPr/>
          </p:nvSpPr>
          <p:spPr bwMode="auto">
            <a:xfrm>
              <a:off x="1708" y="161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5630" name="Rectangle 355">
              <a:extLst>
                <a:ext uri="{FF2B5EF4-FFF2-40B4-BE49-F238E27FC236}">
                  <a16:creationId xmlns:a16="http://schemas.microsoft.com/office/drawing/2014/main" id="{78C9F903-88E3-103C-E273-4DE856FAD071}"/>
                </a:ext>
              </a:extLst>
            </p:cNvPr>
            <p:cNvSpPr>
              <a:spLocks noChangeArrowheads="1"/>
            </p:cNvSpPr>
            <p:nvPr/>
          </p:nvSpPr>
          <p:spPr bwMode="auto">
            <a:xfrm>
              <a:off x="1812" y="1704"/>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1</a:t>
              </a:r>
              <a:endParaRPr lang="en-US" altLang="en-US"/>
            </a:p>
          </p:txBody>
        </p:sp>
        <p:sp>
          <p:nvSpPr>
            <p:cNvPr id="25631" name="Rectangle 356">
              <a:extLst>
                <a:ext uri="{FF2B5EF4-FFF2-40B4-BE49-F238E27FC236}">
                  <a16:creationId xmlns:a16="http://schemas.microsoft.com/office/drawing/2014/main" id="{1F529D37-AFC1-E5C4-0306-99174B9D20CE}"/>
                </a:ext>
              </a:extLst>
            </p:cNvPr>
            <p:cNvSpPr>
              <a:spLocks noChangeArrowheads="1"/>
            </p:cNvSpPr>
            <p:nvPr/>
          </p:nvSpPr>
          <p:spPr bwMode="auto">
            <a:xfrm>
              <a:off x="1415" y="197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R</a:t>
              </a:r>
              <a:endParaRPr lang="en-US" altLang="en-US"/>
            </a:p>
          </p:txBody>
        </p:sp>
        <p:sp>
          <p:nvSpPr>
            <p:cNvPr id="25632" name="Rectangle 357">
              <a:extLst>
                <a:ext uri="{FF2B5EF4-FFF2-40B4-BE49-F238E27FC236}">
                  <a16:creationId xmlns:a16="http://schemas.microsoft.com/office/drawing/2014/main" id="{4D8D21D8-D9D5-9229-4ED5-26A99472FC29}"/>
                </a:ext>
              </a:extLst>
            </p:cNvPr>
            <p:cNvSpPr>
              <a:spLocks noChangeArrowheads="1"/>
            </p:cNvSpPr>
            <p:nvPr/>
          </p:nvSpPr>
          <p:spPr bwMode="auto">
            <a:xfrm rot="-5400000">
              <a:off x="216" y="203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5633" name="Rectangle 358">
              <a:extLst>
                <a:ext uri="{FF2B5EF4-FFF2-40B4-BE49-F238E27FC236}">
                  <a16:creationId xmlns:a16="http://schemas.microsoft.com/office/drawing/2014/main" id="{524BBB9F-B98C-FAA0-FA0F-0AFFD873CFFB}"/>
                </a:ext>
              </a:extLst>
            </p:cNvPr>
            <p:cNvSpPr>
              <a:spLocks noChangeArrowheads="1"/>
            </p:cNvSpPr>
            <p:nvPr/>
          </p:nvSpPr>
          <p:spPr bwMode="auto">
            <a:xfrm rot="-5400000">
              <a:off x="227" y="1905"/>
              <a:ext cx="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a:t>
              </a:r>
              <a:endParaRPr lang="en-US" altLang="en-US"/>
            </a:p>
          </p:txBody>
        </p:sp>
        <p:sp>
          <p:nvSpPr>
            <p:cNvPr id="25634" name="Rectangle 359">
              <a:extLst>
                <a:ext uri="{FF2B5EF4-FFF2-40B4-BE49-F238E27FC236}">
                  <a16:creationId xmlns:a16="http://schemas.microsoft.com/office/drawing/2014/main" id="{7B5FA0BE-AB55-B00F-33EA-60314568227E}"/>
                </a:ext>
              </a:extLst>
            </p:cNvPr>
            <p:cNvSpPr>
              <a:spLocks noChangeArrowheads="1"/>
            </p:cNvSpPr>
            <p:nvPr/>
          </p:nvSpPr>
          <p:spPr bwMode="auto">
            <a:xfrm rot="-5400000">
              <a:off x="216" y="1810"/>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5635" name="Rectangle 360">
              <a:extLst>
                <a:ext uri="{FF2B5EF4-FFF2-40B4-BE49-F238E27FC236}">
                  <a16:creationId xmlns:a16="http://schemas.microsoft.com/office/drawing/2014/main" id="{1527C6B4-B0DB-0273-D0D3-810879A545C5}"/>
                </a:ext>
              </a:extLst>
            </p:cNvPr>
            <p:cNvSpPr>
              <a:spLocks noChangeArrowheads="1"/>
            </p:cNvSpPr>
            <p:nvPr/>
          </p:nvSpPr>
          <p:spPr bwMode="auto">
            <a:xfrm rot="-5400000">
              <a:off x="227" y="1683"/>
              <a:ext cx="8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a:t>
              </a:r>
              <a:endParaRPr lang="en-US" altLang="en-US"/>
            </a:p>
          </p:txBody>
        </p:sp>
        <p:sp>
          <p:nvSpPr>
            <p:cNvPr id="25636" name="Rectangle 361">
              <a:extLst>
                <a:ext uri="{FF2B5EF4-FFF2-40B4-BE49-F238E27FC236}">
                  <a16:creationId xmlns:a16="http://schemas.microsoft.com/office/drawing/2014/main" id="{9E834D74-67E8-DBA0-38F5-B68392A886D6}"/>
                </a:ext>
              </a:extLst>
            </p:cNvPr>
            <p:cNvSpPr>
              <a:spLocks noChangeArrowheads="1"/>
            </p:cNvSpPr>
            <p:nvPr/>
          </p:nvSpPr>
          <p:spPr bwMode="auto">
            <a:xfrm rot="-5400000">
              <a:off x="232" y="1606"/>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2</a:t>
              </a:r>
              <a:endParaRPr lang="en-US" altLang="en-US"/>
            </a:p>
          </p:txBody>
        </p:sp>
        <p:sp>
          <p:nvSpPr>
            <p:cNvPr id="25637" name="Rectangle 362">
              <a:extLst>
                <a:ext uri="{FF2B5EF4-FFF2-40B4-BE49-F238E27FC236}">
                  <a16:creationId xmlns:a16="http://schemas.microsoft.com/office/drawing/2014/main" id="{4D79AEA8-CEC0-51E2-EA13-D82500CBF2B6}"/>
                </a:ext>
              </a:extLst>
            </p:cNvPr>
            <p:cNvSpPr>
              <a:spLocks noChangeArrowheads="1"/>
            </p:cNvSpPr>
            <p:nvPr/>
          </p:nvSpPr>
          <p:spPr bwMode="auto">
            <a:xfrm rot="-5400000">
              <a:off x="220" y="1523"/>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R</a:t>
              </a:r>
              <a:endParaRPr lang="en-US" altLang="en-US"/>
            </a:p>
          </p:txBody>
        </p:sp>
        <p:sp>
          <p:nvSpPr>
            <p:cNvPr id="25638" name="Rectangle 363">
              <a:extLst>
                <a:ext uri="{FF2B5EF4-FFF2-40B4-BE49-F238E27FC236}">
                  <a16:creationId xmlns:a16="http://schemas.microsoft.com/office/drawing/2014/main" id="{AC476E5D-B94F-F9CE-15C6-389C0A8AEF3A}"/>
                </a:ext>
              </a:extLst>
            </p:cNvPr>
            <p:cNvSpPr>
              <a:spLocks noChangeArrowheads="1"/>
            </p:cNvSpPr>
            <p:nvPr/>
          </p:nvSpPr>
          <p:spPr bwMode="auto">
            <a:xfrm rot="-5400000">
              <a:off x="308" y="2005"/>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2</a:t>
              </a:r>
              <a:endParaRPr lang="en-US" altLang="en-US"/>
            </a:p>
          </p:txBody>
        </p:sp>
        <p:sp>
          <p:nvSpPr>
            <p:cNvPr id="25639" name="Rectangle 364">
              <a:extLst>
                <a:ext uri="{FF2B5EF4-FFF2-40B4-BE49-F238E27FC236}">
                  <a16:creationId xmlns:a16="http://schemas.microsoft.com/office/drawing/2014/main" id="{2CBF43BA-3C48-2256-FC1C-627203251F51}"/>
                </a:ext>
              </a:extLst>
            </p:cNvPr>
            <p:cNvSpPr>
              <a:spLocks noChangeArrowheads="1"/>
            </p:cNvSpPr>
            <p:nvPr/>
          </p:nvSpPr>
          <p:spPr bwMode="auto">
            <a:xfrm rot="-5400000">
              <a:off x="308" y="1784"/>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1</a:t>
              </a:r>
              <a:endParaRPr lang="en-US" altLang="en-US"/>
            </a:p>
          </p:txBody>
        </p:sp>
        <p:sp>
          <p:nvSpPr>
            <p:cNvPr id="25640" name="Freeform 365">
              <a:extLst>
                <a:ext uri="{FF2B5EF4-FFF2-40B4-BE49-F238E27FC236}">
                  <a16:creationId xmlns:a16="http://schemas.microsoft.com/office/drawing/2014/main" id="{BA5F4D98-5273-784E-F005-0782B772B723}"/>
                </a:ext>
              </a:extLst>
            </p:cNvPr>
            <p:cNvSpPr>
              <a:spLocks/>
            </p:cNvSpPr>
            <p:nvPr/>
          </p:nvSpPr>
          <p:spPr bwMode="auto">
            <a:xfrm>
              <a:off x="1649" y="1508"/>
              <a:ext cx="38" cy="56"/>
            </a:xfrm>
            <a:custGeom>
              <a:avLst/>
              <a:gdLst>
                <a:gd name="T0" fmla="*/ 19 w 38"/>
                <a:gd name="T1" fmla="*/ 0 h 56"/>
                <a:gd name="T2" fmla="*/ 38 w 38"/>
                <a:gd name="T3" fmla="*/ 56 h 56"/>
                <a:gd name="T4" fmla="*/ 38 w 38"/>
                <a:gd name="T5" fmla="*/ 56 h 56"/>
                <a:gd name="T6" fmla="*/ 36 w 38"/>
                <a:gd name="T7" fmla="*/ 56 h 56"/>
                <a:gd name="T8" fmla="*/ 34 w 38"/>
                <a:gd name="T9" fmla="*/ 54 h 56"/>
                <a:gd name="T10" fmla="*/ 34 w 38"/>
                <a:gd name="T11" fmla="*/ 54 h 56"/>
                <a:gd name="T12" fmla="*/ 32 w 38"/>
                <a:gd name="T13" fmla="*/ 54 h 56"/>
                <a:gd name="T14" fmla="*/ 31 w 38"/>
                <a:gd name="T15" fmla="*/ 52 h 56"/>
                <a:gd name="T16" fmla="*/ 31 w 38"/>
                <a:gd name="T17" fmla="*/ 52 h 56"/>
                <a:gd name="T18" fmla="*/ 29 w 38"/>
                <a:gd name="T19" fmla="*/ 52 h 56"/>
                <a:gd name="T20" fmla="*/ 29 w 38"/>
                <a:gd name="T21" fmla="*/ 52 h 56"/>
                <a:gd name="T22" fmla="*/ 27 w 38"/>
                <a:gd name="T23" fmla="*/ 52 h 56"/>
                <a:gd name="T24" fmla="*/ 25 w 38"/>
                <a:gd name="T25" fmla="*/ 50 h 56"/>
                <a:gd name="T26" fmla="*/ 25 w 38"/>
                <a:gd name="T27" fmla="*/ 50 h 56"/>
                <a:gd name="T28" fmla="*/ 23 w 38"/>
                <a:gd name="T29" fmla="*/ 50 h 56"/>
                <a:gd name="T30" fmla="*/ 23 w 38"/>
                <a:gd name="T31" fmla="*/ 50 h 56"/>
                <a:gd name="T32" fmla="*/ 21 w 38"/>
                <a:gd name="T33" fmla="*/ 50 h 56"/>
                <a:gd name="T34" fmla="*/ 19 w 38"/>
                <a:gd name="T35" fmla="*/ 50 h 56"/>
                <a:gd name="T36" fmla="*/ 19 w 38"/>
                <a:gd name="T37" fmla="*/ 50 h 56"/>
                <a:gd name="T38" fmla="*/ 17 w 38"/>
                <a:gd name="T39" fmla="*/ 50 h 56"/>
                <a:gd name="T40" fmla="*/ 17 w 38"/>
                <a:gd name="T41" fmla="*/ 50 h 56"/>
                <a:gd name="T42" fmla="*/ 15 w 38"/>
                <a:gd name="T43" fmla="*/ 50 h 56"/>
                <a:gd name="T44" fmla="*/ 13 w 38"/>
                <a:gd name="T45" fmla="*/ 50 h 56"/>
                <a:gd name="T46" fmla="*/ 13 w 38"/>
                <a:gd name="T47" fmla="*/ 50 h 56"/>
                <a:gd name="T48" fmla="*/ 11 w 38"/>
                <a:gd name="T49" fmla="*/ 50 h 56"/>
                <a:gd name="T50" fmla="*/ 9 w 38"/>
                <a:gd name="T51" fmla="*/ 52 h 56"/>
                <a:gd name="T52" fmla="*/ 9 w 38"/>
                <a:gd name="T53" fmla="*/ 52 h 56"/>
                <a:gd name="T54" fmla="*/ 8 w 38"/>
                <a:gd name="T55" fmla="*/ 52 h 56"/>
                <a:gd name="T56" fmla="*/ 8 w 38"/>
                <a:gd name="T57" fmla="*/ 52 h 56"/>
                <a:gd name="T58" fmla="*/ 6 w 38"/>
                <a:gd name="T59" fmla="*/ 52 h 56"/>
                <a:gd name="T60" fmla="*/ 4 w 38"/>
                <a:gd name="T61" fmla="*/ 54 h 56"/>
                <a:gd name="T62" fmla="*/ 4 w 38"/>
                <a:gd name="T63" fmla="*/ 54 h 56"/>
                <a:gd name="T64" fmla="*/ 2 w 38"/>
                <a:gd name="T65" fmla="*/ 54 h 56"/>
                <a:gd name="T66" fmla="*/ 2 w 38"/>
                <a:gd name="T67" fmla="*/ 56 h 56"/>
                <a:gd name="T68" fmla="*/ 0 w 38"/>
                <a:gd name="T69" fmla="*/ 56 h 56"/>
                <a:gd name="T70" fmla="*/ 19 w 38"/>
                <a:gd name="T71" fmla="*/ 0 h 56"/>
                <a:gd name="T72" fmla="*/ 19 w 38"/>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56"/>
                <a:gd name="T113" fmla="*/ 38 w 38"/>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56">
                  <a:moveTo>
                    <a:pt x="19" y="0"/>
                  </a:moveTo>
                  <a:lnTo>
                    <a:pt x="38" y="56"/>
                  </a:lnTo>
                  <a:lnTo>
                    <a:pt x="36" y="56"/>
                  </a:lnTo>
                  <a:lnTo>
                    <a:pt x="34" y="54"/>
                  </a:lnTo>
                  <a:lnTo>
                    <a:pt x="32" y="54"/>
                  </a:lnTo>
                  <a:lnTo>
                    <a:pt x="31" y="52"/>
                  </a:lnTo>
                  <a:lnTo>
                    <a:pt x="29" y="52"/>
                  </a:lnTo>
                  <a:lnTo>
                    <a:pt x="27" y="52"/>
                  </a:lnTo>
                  <a:lnTo>
                    <a:pt x="25" y="50"/>
                  </a:lnTo>
                  <a:lnTo>
                    <a:pt x="23" y="50"/>
                  </a:lnTo>
                  <a:lnTo>
                    <a:pt x="21" y="50"/>
                  </a:lnTo>
                  <a:lnTo>
                    <a:pt x="19" y="50"/>
                  </a:lnTo>
                  <a:lnTo>
                    <a:pt x="17" y="50"/>
                  </a:lnTo>
                  <a:lnTo>
                    <a:pt x="15" y="50"/>
                  </a:lnTo>
                  <a:lnTo>
                    <a:pt x="13" y="50"/>
                  </a:lnTo>
                  <a:lnTo>
                    <a:pt x="11" y="50"/>
                  </a:lnTo>
                  <a:lnTo>
                    <a:pt x="9" y="52"/>
                  </a:lnTo>
                  <a:lnTo>
                    <a:pt x="8" y="52"/>
                  </a:lnTo>
                  <a:lnTo>
                    <a:pt x="6" y="52"/>
                  </a:lnTo>
                  <a:lnTo>
                    <a:pt x="4" y="54"/>
                  </a:lnTo>
                  <a:lnTo>
                    <a:pt x="2" y="54"/>
                  </a:lnTo>
                  <a:lnTo>
                    <a:pt x="2" y="56"/>
                  </a:lnTo>
                  <a:lnTo>
                    <a:pt x="0" y="56"/>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1" name="Freeform 366">
              <a:extLst>
                <a:ext uri="{FF2B5EF4-FFF2-40B4-BE49-F238E27FC236}">
                  <a16:creationId xmlns:a16="http://schemas.microsoft.com/office/drawing/2014/main" id="{2FC22CF7-7FF4-97B8-CADC-565B016EBBBF}"/>
                </a:ext>
              </a:extLst>
            </p:cNvPr>
            <p:cNvSpPr>
              <a:spLocks/>
            </p:cNvSpPr>
            <p:nvPr/>
          </p:nvSpPr>
          <p:spPr bwMode="auto">
            <a:xfrm>
              <a:off x="1664" y="1535"/>
              <a:ext cx="8" cy="261"/>
            </a:xfrm>
            <a:custGeom>
              <a:avLst/>
              <a:gdLst>
                <a:gd name="T0" fmla="*/ 8 w 8"/>
                <a:gd name="T1" fmla="*/ 261 h 261"/>
                <a:gd name="T2" fmla="*/ 6 w 8"/>
                <a:gd name="T3" fmla="*/ 0 h 261"/>
                <a:gd name="T4" fmla="*/ 0 w 8"/>
                <a:gd name="T5" fmla="*/ 0 h 261"/>
                <a:gd name="T6" fmla="*/ 0 w 8"/>
                <a:gd name="T7" fmla="*/ 261 h 261"/>
                <a:gd name="T8" fmla="*/ 8 w 8"/>
                <a:gd name="T9" fmla="*/ 261 h 261"/>
                <a:gd name="T10" fmla="*/ 0 60000 65536"/>
                <a:gd name="T11" fmla="*/ 0 60000 65536"/>
                <a:gd name="T12" fmla="*/ 0 60000 65536"/>
                <a:gd name="T13" fmla="*/ 0 60000 65536"/>
                <a:gd name="T14" fmla="*/ 0 60000 65536"/>
                <a:gd name="T15" fmla="*/ 0 w 8"/>
                <a:gd name="T16" fmla="*/ 0 h 261"/>
                <a:gd name="T17" fmla="*/ 8 w 8"/>
                <a:gd name="T18" fmla="*/ 261 h 261"/>
              </a:gdLst>
              <a:ahLst/>
              <a:cxnLst>
                <a:cxn ang="T10">
                  <a:pos x="T0" y="T1"/>
                </a:cxn>
                <a:cxn ang="T11">
                  <a:pos x="T2" y="T3"/>
                </a:cxn>
                <a:cxn ang="T12">
                  <a:pos x="T4" y="T5"/>
                </a:cxn>
                <a:cxn ang="T13">
                  <a:pos x="T6" y="T7"/>
                </a:cxn>
                <a:cxn ang="T14">
                  <a:pos x="T8" y="T9"/>
                </a:cxn>
              </a:cxnLst>
              <a:rect l="T15" t="T16" r="T17" b="T18"/>
              <a:pathLst>
                <a:path w="8" h="261">
                  <a:moveTo>
                    <a:pt x="8" y="261"/>
                  </a:moveTo>
                  <a:lnTo>
                    <a:pt x="6" y="0"/>
                  </a:lnTo>
                  <a:lnTo>
                    <a:pt x="0" y="0"/>
                  </a:lnTo>
                  <a:lnTo>
                    <a:pt x="0" y="261"/>
                  </a:lnTo>
                  <a:lnTo>
                    <a:pt x="8" y="26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2" name="Freeform 367">
              <a:extLst>
                <a:ext uri="{FF2B5EF4-FFF2-40B4-BE49-F238E27FC236}">
                  <a16:creationId xmlns:a16="http://schemas.microsoft.com/office/drawing/2014/main" id="{9F7D7592-7924-DFF9-DCE9-05AF40E728A1}"/>
                </a:ext>
              </a:extLst>
            </p:cNvPr>
            <p:cNvSpPr>
              <a:spLocks/>
            </p:cNvSpPr>
            <p:nvPr/>
          </p:nvSpPr>
          <p:spPr bwMode="auto">
            <a:xfrm>
              <a:off x="1649" y="1767"/>
              <a:ext cx="38" cy="58"/>
            </a:xfrm>
            <a:custGeom>
              <a:avLst/>
              <a:gdLst>
                <a:gd name="T0" fmla="*/ 19 w 38"/>
                <a:gd name="T1" fmla="*/ 58 h 58"/>
                <a:gd name="T2" fmla="*/ 38 w 38"/>
                <a:gd name="T3" fmla="*/ 0 h 58"/>
                <a:gd name="T4" fmla="*/ 38 w 38"/>
                <a:gd name="T5" fmla="*/ 0 h 58"/>
                <a:gd name="T6" fmla="*/ 36 w 38"/>
                <a:gd name="T7" fmla="*/ 2 h 58"/>
                <a:gd name="T8" fmla="*/ 36 w 38"/>
                <a:gd name="T9" fmla="*/ 2 h 58"/>
                <a:gd name="T10" fmla="*/ 34 w 38"/>
                <a:gd name="T11" fmla="*/ 2 h 58"/>
                <a:gd name="T12" fmla="*/ 32 w 38"/>
                <a:gd name="T13" fmla="*/ 4 h 58"/>
                <a:gd name="T14" fmla="*/ 32 w 38"/>
                <a:gd name="T15" fmla="*/ 4 h 58"/>
                <a:gd name="T16" fmla="*/ 31 w 38"/>
                <a:gd name="T17" fmla="*/ 4 h 58"/>
                <a:gd name="T18" fmla="*/ 31 w 38"/>
                <a:gd name="T19" fmla="*/ 4 h 58"/>
                <a:gd name="T20" fmla="*/ 29 w 38"/>
                <a:gd name="T21" fmla="*/ 6 h 58"/>
                <a:gd name="T22" fmla="*/ 27 w 38"/>
                <a:gd name="T23" fmla="*/ 6 h 58"/>
                <a:gd name="T24" fmla="*/ 27 w 38"/>
                <a:gd name="T25" fmla="*/ 6 h 58"/>
                <a:gd name="T26" fmla="*/ 25 w 38"/>
                <a:gd name="T27" fmla="*/ 6 h 58"/>
                <a:gd name="T28" fmla="*/ 25 w 38"/>
                <a:gd name="T29" fmla="*/ 6 h 58"/>
                <a:gd name="T30" fmla="*/ 23 w 38"/>
                <a:gd name="T31" fmla="*/ 6 h 58"/>
                <a:gd name="T32" fmla="*/ 21 w 38"/>
                <a:gd name="T33" fmla="*/ 6 h 58"/>
                <a:gd name="T34" fmla="*/ 21 w 38"/>
                <a:gd name="T35" fmla="*/ 6 h 58"/>
                <a:gd name="T36" fmla="*/ 19 w 38"/>
                <a:gd name="T37" fmla="*/ 6 h 58"/>
                <a:gd name="T38" fmla="*/ 19 w 38"/>
                <a:gd name="T39" fmla="*/ 6 h 58"/>
                <a:gd name="T40" fmla="*/ 17 w 38"/>
                <a:gd name="T41" fmla="*/ 6 h 58"/>
                <a:gd name="T42" fmla="*/ 15 w 38"/>
                <a:gd name="T43" fmla="*/ 6 h 58"/>
                <a:gd name="T44" fmla="*/ 15 w 38"/>
                <a:gd name="T45" fmla="*/ 6 h 58"/>
                <a:gd name="T46" fmla="*/ 13 w 38"/>
                <a:gd name="T47" fmla="*/ 6 h 58"/>
                <a:gd name="T48" fmla="*/ 11 w 38"/>
                <a:gd name="T49" fmla="*/ 6 h 58"/>
                <a:gd name="T50" fmla="*/ 11 w 38"/>
                <a:gd name="T51" fmla="*/ 6 h 58"/>
                <a:gd name="T52" fmla="*/ 9 w 38"/>
                <a:gd name="T53" fmla="*/ 6 h 58"/>
                <a:gd name="T54" fmla="*/ 9 w 38"/>
                <a:gd name="T55" fmla="*/ 4 h 58"/>
                <a:gd name="T56" fmla="*/ 8 w 38"/>
                <a:gd name="T57" fmla="*/ 4 h 58"/>
                <a:gd name="T58" fmla="*/ 6 w 38"/>
                <a:gd name="T59" fmla="*/ 4 h 58"/>
                <a:gd name="T60" fmla="*/ 6 w 38"/>
                <a:gd name="T61" fmla="*/ 4 h 58"/>
                <a:gd name="T62" fmla="*/ 4 w 38"/>
                <a:gd name="T63" fmla="*/ 2 h 58"/>
                <a:gd name="T64" fmla="*/ 4 w 38"/>
                <a:gd name="T65" fmla="*/ 2 h 58"/>
                <a:gd name="T66" fmla="*/ 2 w 38"/>
                <a:gd name="T67" fmla="*/ 2 h 58"/>
                <a:gd name="T68" fmla="*/ 0 w 38"/>
                <a:gd name="T69" fmla="*/ 0 h 58"/>
                <a:gd name="T70" fmla="*/ 19 w 38"/>
                <a:gd name="T71" fmla="*/ 58 h 58"/>
                <a:gd name="T72" fmla="*/ 19 w 38"/>
                <a:gd name="T73" fmla="*/ 5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
                <a:gd name="T112" fmla="*/ 0 h 58"/>
                <a:gd name="T113" fmla="*/ 38 w 38"/>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 h="58">
                  <a:moveTo>
                    <a:pt x="19" y="58"/>
                  </a:moveTo>
                  <a:lnTo>
                    <a:pt x="38" y="0"/>
                  </a:lnTo>
                  <a:lnTo>
                    <a:pt x="36" y="2"/>
                  </a:lnTo>
                  <a:lnTo>
                    <a:pt x="34" y="2"/>
                  </a:lnTo>
                  <a:lnTo>
                    <a:pt x="32" y="4"/>
                  </a:lnTo>
                  <a:lnTo>
                    <a:pt x="31" y="4"/>
                  </a:lnTo>
                  <a:lnTo>
                    <a:pt x="29" y="6"/>
                  </a:lnTo>
                  <a:lnTo>
                    <a:pt x="27" y="6"/>
                  </a:lnTo>
                  <a:lnTo>
                    <a:pt x="25" y="6"/>
                  </a:lnTo>
                  <a:lnTo>
                    <a:pt x="23" y="6"/>
                  </a:lnTo>
                  <a:lnTo>
                    <a:pt x="21" y="6"/>
                  </a:lnTo>
                  <a:lnTo>
                    <a:pt x="19" y="6"/>
                  </a:lnTo>
                  <a:lnTo>
                    <a:pt x="17" y="6"/>
                  </a:lnTo>
                  <a:lnTo>
                    <a:pt x="15" y="6"/>
                  </a:lnTo>
                  <a:lnTo>
                    <a:pt x="13" y="6"/>
                  </a:lnTo>
                  <a:lnTo>
                    <a:pt x="11" y="6"/>
                  </a:lnTo>
                  <a:lnTo>
                    <a:pt x="9" y="6"/>
                  </a:lnTo>
                  <a:lnTo>
                    <a:pt x="9" y="4"/>
                  </a:lnTo>
                  <a:lnTo>
                    <a:pt x="8" y="4"/>
                  </a:lnTo>
                  <a:lnTo>
                    <a:pt x="6" y="4"/>
                  </a:lnTo>
                  <a:lnTo>
                    <a:pt x="4" y="2"/>
                  </a:lnTo>
                  <a:lnTo>
                    <a:pt x="2" y="2"/>
                  </a:lnTo>
                  <a:lnTo>
                    <a:pt x="0" y="0"/>
                  </a:lnTo>
                  <a:lnTo>
                    <a:pt x="19"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3" name="Freeform 368">
              <a:extLst>
                <a:ext uri="{FF2B5EF4-FFF2-40B4-BE49-F238E27FC236}">
                  <a16:creationId xmlns:a16="http://schemas.microsoft.com/office/drawing/2014/main" id="{77B0A71F-E4F3-77BD-2494-58B7C9FBC23F}"/>
                </a:ext>
              </a:extLst>
            </p:cNvPr>
            <p:cNvSpPr>
              <a:spLocks/>
            </p:cNvSpPr>
            <p:nvPr/>
          </p:nvSpPr>
          <p:spPr bwMode="auto">
            <a:xfrm>
              <a:off x="2092" y="1510"/>
              <a:ext cx="39" cy="58"/>
            </a:xfrm>
            <a:custGeom>
              <a:avLst/>
              <a:gdLst>
                <a:gd name="T0" fmla="*/ 19 w 39"/>
                <a:gd name="T1" fmla="*/ 0 h 58"/>
                <a:gd name="T2" fmla="*/ 39 w 39"/>
                <a:gd name="T3" fmla="*/ 58 h 58"/>
                <a:gd name="T4" fmla="*/ 39 w 39"/>
                <a:gd name="T5" fmla="*/ 58 h 58"/>
                <a:gd name="T6" fmla="*/ 37 w 39"/>
                <a:gd name="T7" fmla="*/ 56 h 58"/>
                <a:gd name="T8" fmla="*/ 35 w 39"/>
                <a:gd name="T9" fmla="*/ 56 h 58"/>
                <a:gd name="T10" fmla="*/ 35 w 39"/>
                <a:gd name="T11" fmla="*/ 54 h 58"/>
                <a:gd name="T12" fmla="*/ 33 w 39"/>
                <a:gd name="T13" fmla="*/ 54 h 58"/>
                <a:gd name="T14" fmla="*/ 31 w 39"/>
                <a:gd name="T15" fmla="*/ 54 h 58"/>
                <a:gd name="T16" fmla="*/ 31 w 39"/>
                <a:gd name="T17" fmla="*/ 54 h 58"/>
                <a:gd name="T18" fmla="*/ 29 w 39"/>
                <a:gd name="T19" fmla="*/ 52 h 58"/>
                <a:gd name="T20" fmla="*/ 29 w 39"/>
                <a:gd name="T21" fmla="*/ 52 h 58"/>
                <a:gd name="T22" fmla="*/ 27 w 39"/>
                <a:gd name="T23" fmla="*/ 52 h 58"/>
                <a:gd name="T24" fmla="*/ 25 w 39"/>
                <a:gd name="T25" fmla="*/ 52 h 58"/>
                <a:gd name="T26" fmla="*/ 25 w 39"/>
                <a:gd name="T27" fmla="*/ 52 h 58"/>
                <a:gd name="T28" fmla="*/ 23 w 39"/>
                <a:gd name="T29" fmla="*/ 52 h 58"/>
                <a:gd name="T30" fmla="*/ 23 w 39"/>
                <a:gd name="T31" fmla="*/ 50 h 58"/>
                <a:gd name="T32" fmla="*/ 21 w 39"/>
                <a:gd name="T33" fmla="*/ 50 h 58"/>
                <a:gd name="T34" fmla="*/ 19 w 39"/>
                <a:gd name="T35" fmla="*/ 50 h 58"/>
                <a:gd name="T36" fmla="*/ 19 w 39"/>
                <a:gd name="T37" fmla="*/ 50 h 58"/>
                <a:gd name="T38" fmla="*/ 17 w 39"/>
                <a:gd name="T39" fmla="*/ 50 h 58"/>
                <a:gd name="T40" fmla="*/ 17 w 39"/>
                <a:gd name="T41" fmla="*/ 50 h 58"/>
                <a:gd name="T42" fmla="*/ 16 w 39"/>
                <a:gd name="T43" fmla="*/ 52 h 58"/>
                <a:gd name="T44" fmla="*/ 14 w 39"/>
                <a:gd name="T45" fmla="*/ 52 h 58"/>
                <a:gd name="T46" fmla="*/ 14 w 39"/>
                <a:gd name="T47" fmla="*/ 52 h 58"/>
                <a:gd name="T48" fmla="*/ 12 w 39"/>
                <a:gd name="T49" fmla="*/ 52 h 58"/>
                <a:gd name="T50" fmla="*/ 10 w 39"/>
                <a:gd name="T51" fmla="*/ 52 h 58"/>
                <a:gd name="T52" fmla="*/ 10 w 39"/>
                <a:gd name="T53" fmla="*/ 52 h 58"/>
                <a:gd name="T54" fmla="*/ 8 w 39"/>
                <a:gd name="T55" fmla="*/ 52 h 58"/>
                <a:gd name="T56" fmla="*/ 8 w 39"/>
                <a:gd name="T57" fmla="*/ 54 h 58"/>
                <a:gd name="T58" fmla="*/ 6 w 39"/>
                <a:gd name="T59" fmla="*/ 54 h 58"/>
                <a:gd name="T60" fmla="*/ 4 w 39"/>
                <a:gd name="T61" fmla="*/ 54 h 58"/>
                <a:gd name="T62" fmla="*/ 4 w 39"/>
                <a:gd name="T63" fmla="*/ 54 h 58"/>
                <a:gd name="T64" fmla="*/ 2 w 39"/>
                <a:gd name="T65" fmla="*/ 56 h 58"/>
                <a:gd name="T66" fmla="*/ 2 w 39"/>
                <a:gd name="T67" fmla="*/ 56 h 58"/>
                <a:gd name="T68" fmla="*/ 0 w 39"/>
                <a:gd name="T69" fmla="*/ 58 h 58"/>
                <a:gd name="T70" fmla="*/ 19 w 39"/>
                <a:gd name="T71" fmla="*/ 0 h 58"/>
                <a:gd name="T72" fmla="*/ 19 w 39"/>
                <a:gd name="T73" fmla="*/ 0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58"/>
                <a:gd name="T113" fmla="*/ 39 w 39"/>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58">
                  <a:moveTo>
                    <a:pt x="19" y="0"/>
                  </a:moveTo>
                  <a:lnTo>
                    <a:pt x="39" y="58"/>
                  </a:lnTo>
                  <a:lnTo>
                    <a:pt x="37" y="56"/>
                  </a:lnTo>
                  <a:lnTo>
                    <a:pt x="35" y="56"/>
                  </a:lnTo>
                  <a:lnTo>
                    <a:pt x="35" y="54"/>
                  </a:lnTo>
                  <a:lnTo>
                    <a:pt x="33" y="54"/>
                  </a:lnTo>
                  <a:lnTo>
                    <a:pt x="31" y="54"/>
                  </a:lnTo>
                  <a:lnTo>
                    <a:pt x="29" y="52"/>
                  </a:lnTo>
                  <a:lnTo>
                    <a:pt x="27" y="52"/>
                  </a:lnTo>
                  <a:lnTo>
                    <a:pt x="25" y="52"/>
                  </a:lnTo>
                  <a:lnTo>
                    <a:pt x="23" y="52"/>
                  </a:lnTo>
                  <a:lnTo>
                    <a:pt x="23" y="50"/>
                  </a:lnTo>
                  <a:lnTo>
                    <a:pt x="21" y="50"/>
                  </a:lnTo>
                  <a:lnTo>
                    <a:pt x="19" y="50"/>
                  </a:lnTo>
                  <a:lnTo>
                    <a:pt x="17" y="50"/>
                  </a:lnTo>
                  <a:lnTo>
                    <a:pt x="16" y="52"/>
                  </a:lnTo>
                  <a:lnTo>
                    <a:pt x="14" y="52"/>
                  </a:lnTo>
                  <a:lnTo>
                    <a:pt x="12" y="52"/>
                  </a:lnTo>
                  <a:lnTo>
                    <a:pt x="10" y="52"/>
                  </a:lnTo>
                  <a:lnTo>
                    <a:pt x="8" y="52"/>
                  </a:lnTo>
                  <a:lnTo>
                    <a:pt x="8" y="54"/>
                  </a:lnTo>
                  <a:lnTo>
                    <a:pt x="6" y="54"/>
                  </a:lnTo>
                  <a:lnTo>
                    <a:pt x="4" y="54"/>
                  </a:lnTo>
                  <a:lnTo>
                    <a:pt x="2" y="56"/>
                  </a:lnTo>
                  <a:lnTo>
                    <a:pt x="0" y="58"/>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4" name="Freeform 369">
              <a:extLst>
                <a:ext uri="{FF2B5EF4-FFF2-40B4-BE49-F238E27FC236}">
                  <a16:creationId xmlns:a16="http://schemas.microsoft.com/office/drawing/2014/main" id="{BBB719D5-725A-F5C8-F4B2-94AE11248F92}"/>
                </a:ext>
              </a:extLst>
            </p:cNvPr>
            <p:cNvSpPr>
              <a:spLocks/>
            </p:cNvSpPr>
            <p:nvPr/>
          </p:nvSpPr>
          <p:spPr bwMode="auto">
            <a:xfrm>
              <a:off x="2108" y="1539"/>
              <a:ext cx="7" cy="328"/>
            </a:xfrm>
            <a:custGeom>
              <a:avLst/>
              <a:gdLst>
                <a:gd name="T0" fmla="*/ 7 w 7"/>
                <a:gd name="T1" fmla="*/ 328 h 328"/>
                <a:gd name="T2" fmla="*/ 5 w 7"/>
                <a:gd name="T3" fmla="*/ 0 h 328"/>
                <a:gd name="T4" fmla="*/ 0 w 7"/>
                <a:gd name="T5" fmla="*/ 0 h 328"/>
                <a:gd name="T6" fmla="*/ 0 w 7"/>
                <a:gd name="T7" fmla="*/ 328 h 328"/>
                <a:gd name="T8" fmla="*/ 7 w 7"/>
                <a:gd name="T9" fmla="*/ 328 h 328"/>
                <a:gd name="T10" fmla="*/ 0 60000 65536"/>
                <a:gd name="T11" fmla="*/ 0 60000 65536"/>
                <a:gd name="T12" fmla="*/ 0 60000 65536"/>
                <a:gd name="T13" fmla="*/ 0 60000 65536"/>
                <a:gd name="T14" fmla="*/ 0 60000 65536"/>
                <a:gd name="T15" fmla="*/ 0 w 7"/>
                <a:gd name="T16" fmla="*/ 0 h 328"/>
                <a:gd name="T17" fmla="*/ 7 w 7"/>
                <a:gd name="T18" fmla="*/ 328 h 328"/>
              </a:gdLst>
              <a:ahLst/>
              <a:cxnLst>
                <a:cxn ang="T10">
                  <a:pos x="T0" y="T1"/>
                </a:cxn>
                <a:cxn ang="T11">
                  <a:pos x="T2" y="T3"/>
                </a:cxn>
                <a:cxn ang="T12">
                  <a:pos x="T4" y="T5"/>
                </a:cxn>
                <a:cxn ang="T13">
                  <a:pos x="T6" y="T7"/>
                </a:cxn>
                <a:cxn ang="T14">
                  <a:pos x="T8" y="T9"/>
                </a:cxn>
              </a:cxnLst>
              <a:rect l="T15" t="T16" r="T17" b="T18"/>
              <a:pathLst>
                <a:path w="7" h="328">
                  <a:moveTo>
                    <a:pt x="7" y="328"/>
                  </a:moveTo>
                  <a:lnTo>
                    <a:pt x="5" y="0"/>
                  </a:lnTo>
                  <a:lnTo>
                    <a:pt x="0" y="0"/>
                  </a:lnTo>
                  <a:lnTo>
                    <a:pt x="0" y="328"/>
                  </a:lnTo>
                  <a:lnTo>
                    <a:pt x="7" y="3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5" name="Freeform 370">
              <a:extLst>
                <a:ext uri="{FF2B5EF4-FFF2-40B4-BE49-F238E27FC236}">
                  <a16:creationId xmlns:a16="http://schemas.microsoft.com/office/drawing/2014/main" id="{A27BD919-458F-A5B1-1EA8-C8D547AFFA89}"/>
                </a:ext>
              </a:extLst>
            </p:cNvPr>
            <p:cNvSpPr>
              <a:spLocks/>
            </p:cNvSpPr>
            <p:nvPr/>
          </p:nvSpPr>
          <p:spPr bwMode="auto">
            <a:xfrm>
              <a:off x="2092" y="1840"/>
              <a:ext cx="39" cy="56"/>
            </a:xfrm>
            <a:custGeom>
              <a:avLst/>
              <a:gdLst>
                <a:gd name="T0" fmla="*/ 19 w 39"/>
                <a:gd name="T1" fmla="*/ 56 h 56"/>
                <a:gd name="T2" fmla="*/ 39 w 39"/>
                <a:gd name="T3" fmla="*/ 0 h 56"/>
                <a:gd name="T4" fmla="*/ 39 w 39"/>
                <a:gd name="T5" fmla="*/ 0 h 56"/>
                <a:gd name="T6" fmla="*/ 37 w 39"/>
                <a:gd name="T7" fmla="*/ 0 h 56"/>
                <a:gd name="T8" fmla="*/ 37 w 39"/>
                <a:gd name="T9" fmla="*/ 0 h 56"/>
                <a:gd name="T10" fmla="*/ 35 w 39"/>
                <a:gd name="T11" fmla="*/ 2 h 56"/>
                <a:gd name="T12" fmla="*/ 35 w 39"/>
                <a:gd name="T13" fmla="*/ 2 h 56"/>
                <a:gd name="T14" fmla="*/ 33 w 39"/>
                <a:gd name="T15" fmla="*/ 2 h 56"/>
                <a:gd name="T16" fmla="*/ 31 w 39"/>
                <a:gd name="T17" fmla="*/ 4 h 56"/>
                <a:gd name="T18" fmla="*/ 31 w 39"/>
                <a:gd name="T19" fmla="*/ 4 h 56"/>
                <a:gd name="T20" fmla="*/ 29 w 39"/>
                <a:gd name="T21" fmla="*/ 4 h 56"/>
                <a:gd name="T22" fmla="*/ 27 w 39"/>
                <a:gd name="T23" fmla="*/ 4 h 56"/>
                <a:gd name="T24" fmla="*/ 27 w 39"/>
                <a:gd name="T25" fmla="*/ 4 h 56"/>
                <a:gd name="T26" fmla="*/ 25 w 39"/>
                <a:gd name="T27" fmla="*/ 6 h 56"/>
                <a:gd name="T28" fmla="*/ 25 w 39"/>
                <a:gd name="T29" fmla="*/ 6 h 56"/>
                <a:gd name="T30" fmla="*/ 23 w 39"/>
                <a:gd name="T31" fmla="*/ 6 h 56"/>
                <a:gd name="T32" fmla="*/ 21 w 39"/>
                <a:gd name="T33" fmla="*/ 6 h 56"/>
                <a:gd name="T34" fmla="*/ 21 w 39"/>
                <a:gd name="T35" fmla="*/ 6 h 56"/>
                <a:gd name="T36" fmla="*/ 19 w 39"/>
                <a:gd name="T37" fmla="*/ 6 h 56"/>
                <a:gd name="T38" fmla="*/ 19 w 39"/>
                <a:gd name="T39" fmla="*/ 6 h 56"/>
                <a:gd name="T40" fmla="*/ 17 w 39"/>
                <a:gd name="T41" fmla="*/ 6 h 56"/>
                <a:gd name="T42" fmla="*/ 16 w 39"/>
                <a:gd name="T43" fmla="*/ 6 h 56"/>
                <a:gd name="T44" fmla="*/ 16 w 39"/>
                <a:gd name="T45" fmla="*/ 6 h 56"/>
                <a:gd name="T46" fmla="*/ 14 w 39"/>
                <a:gd name="T47" fmla="*/ 6 h 56"/>
                <a:gd name="T48" fmla="*/ 12 w 39"/>
                <a:gd name="T49" fmla="*/ 4 h 56"/>
                <a:gd name="T50" fmla="*/ 12 w 39"/>
                <a:gd name="T51" fmla="*/ 4 h 56"/>
                <a:gd name="T52" fmla="*/ 10 w 39"/>
                <a:gd name="T53" fmla="*/ 4 h 56"/>
                <a:gd name="T54" fmla="*/ 10 w 39"/>
                <a:gd name="T55" fmla="*/ 4 h 56"/>
                <a:gd name="T56" fmla="*/ 8 w 39"/>
                <a:gd name="T57" fmla="*/ 4 h 56"/>
                <a:gd name="T58" fmla="*/ 6 w 39"/>
                <a:gd name="T59" fmla="*/ 2 h 56"/>
                <a:gd name="T60" fmla="*/ 6 w 39"/>
                <a:gd name="T61" fmla="*/ 2 h 56"/>
                <a:gd name="T62" fmla="*/ 4 w 39"/>
                <a:gd name="T63" fmla="*/ 2 h 56"/>
                <a:gd name="T64" fmla="*/ 4 w 39"/>
                <a:gd name="T65" fmla="*/ 2 h 56"/>
                <a:gd name="T66" fmla="*/ 2 w 39"/>
                <a:gd name="T67" fmla="*/ 0 h 56"/>
                <a:gd name="T68" fmla="*/ 0 w 39"/>
                <a:gd name="T69" fmla="*/ 0 h 56"/>
                <a:gd name="T70" fmla="*/ 19 w 39"/>
                <a:gd name="T71" fmla="*/ 56 h 56"/>
                <a:gd name="T72" fmla="*/ 19 w 39"/>
                <a:gd name="T73" fmla="*/ 56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56"/>
                <a:gd name="T113" fmla="*/ 39 w 3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56">
                  <a:moveTo>
                    <a:pt x="19" y="56"/>
                  </a:moveTo>
                  <a:lnTo>
                    <a:pt x="39" y="0"/>
                  </a:lnTo>
                  <a:lnTo>
                    <a:pt x="37" y="0"/>
                  </a:lnTo>
                  <a:lnTo>
                    <a:pt x="35" y="2"/>
                  </a:lnTo>
                  <a:lnTo>
                    <a:pt x="33" y="2"/>
                  </a:lnTo>
                  <a:lnTo>
                    <a:pt x="31" y="4"/>
                  </a:lnTo>
                  <a:lnTo>
                    <a:pt x="29" y="4"/>
                  </a:lnTo>
                  <a:lnTo>
                    <a:pt x="27" y="4"/>
                  </a:lnTo>
                  <a:lnTo>
                    <a:pt x="25" y="6"/>
                  </a:lnTo>
                  <a:lnTo>
                    <a:pt x="23" y="6"/>
                  </a:lnTo>
                  <a:lnTo>
                    <a:pt x="21" y="6"/>
                  </a:lnTo>
                  <a:lnTo>
                    <a:pt x="19" y="6"/>
                  </a:lnTo>
                  <a:lnTo>
                    <a:pt x="17" y="6"/>
                  </a:lnTo>
                  <a:lnTo>
                    <a:pt x="16" y="6"/>
                  </a:lnTo>
                  <a:lnTo>
                    <a:pt x="14" y="6"/>
                  </a:lnTo>
                  <a:lnTo>
                    <a:pt x="12" y="4"/>
                  </a:lnTo>
                  <a:lnTo>
                    <a:pt x="10" y="4"/>
                  </a:lnTo>
                  <a:lnTo>
                    <a:pt x="8" y="4"/>
                  </a:lnTo>
                  <a:lnTo>
                    <a:pt x="6" y="2"/>
                  </a:lnTo>
                  <a:lnTo>
                    <a:pt x="4" y="2"/>
                  </a:lnTo>
                  <a:lnTo>
                    <a:pt x="2" y="0"/>
                  </a:lnTo>
                  <a:lnTo>
                    <a:pt x="0" y="0"/>
                  </a:lnTo>
                  <a:lnTo>
                    <a:pt x="19"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6" name="Freeform 371">
              <a:extLst>
                <a:ext uri="{FF2B5EF4-FFF2-40B4-BE49-F238E27FC236}">
                  <a16:creationId xmlns:a16="http://schemas.microsoft.com/office/drawing/2014/main" id="{AE42ED19-8A51-E32F-DF1B-D8AC5D514DF4}"/>
                </a:ext>
              </a:extLst>
            </p:cNvPr>
            <p:cNvSpPr>
              <a:spLocks/>
            </p:cNvSpPr>
            <p:nvPr/>
          </p:nvSpPr>
          <p:spPr bwMode="auto">
            <a:xfrm>
              <a:off x="1169" y="1671"/>
              <a:ext cx="58" cy="39"/>
            </a:xfrm>
            <a:custGeom>
              <a:avLst/>
              <a:gdLst>
                <a:gd name="T0" fmla="*/ 0 w 58"/>
                <a:gd name="T1" fmla="*/ 20 h 39"/>
                <a:gd name="T2" fmla="*/ 58 w 58"/>
                <a:gd name="T3" fmla="*/ 0 h 39"/>
                <a:gd name="T4" fmla="*/ 58 w 58"/>
                <a:gd name="T5" fmla="*/ 0 h 39"/>
                <a:gd name="T6" fmla="*/ 56 w 58"/>
                <a:gd name="T7" fmla="*/ 2 h 39"/>
                <a:gd name="T8" fmla="*/ 56 w 58"/>
                <a:gd name="T9" fmla="*/ 4 h 39"/>
                <a:gd name="T10" fmla="*/ 56 w 58"/>
                <a:gd name="T11" fmla="*/ 4 h 39"/>
                <a:gd name="T12" fmla="*/ 54 w 58"/>
                <a:gd name="T13" fmla="*/ 6 h 39"/>
                <a:gd name="T14" fmla="*/ 54 w 58"/>
                <a:gd name="T15" fmla="*/ 6 h 39"/>
                <a:gd name="T16" fmla="*/ 54 w 58"/>
                <a:gd name="T17" fmla="*/ 8 h 39"/>
                <a:gd name="T18" fmla="*/ 54 w 58"/>
                <a:gd name="T19" fmla="*/ 10 h 39"/>
                <a:gd name="T20" fmla="*/ 52 w 58"/>
                <a:gd name="T21" fmla="*/ 10 h 39"/>
                <a:gd name="T22" fmla="*/ 52 w 58"/>
                <a:gd name="T23" fmla="*/ 12 h 39"/>
                <a:gd name="T24" fmla="*/ 52 w 58"/>
                <a:gd name="T25" fmla="*/ 14 h 39"/>
                <a:gd name="T26" fmla="*/ 52 w 58"/>
                <a:gd name="T27" fmla="*/ 14 h 39"/>
                <a:gd name="T28" fmla="*/ 52 w 58"/>
                <a:gd name="T29" fmla="*/ 16 h 39"/>
                <a:gd name="T30" fmla="*/ 52 w 58"/>
                <a:gd name="T31" fmla="*/ 16 h 39"/>
                <a:gd name="T32" fmla="*/ 52 w 58"/>
                <a:gd name="T33" fmla="*/ 18 h 39"/>
                <a:gd name="T34" fmla="*/ 52 w 58"/>
                <a:gd name="T35" fmla="*/ 20 h 39"/>
                <a:gd name="T36" fmla="*/ 52 w 58"/>
                <a:gd name="T37" fmla="*/ 20 h 39"/>
                <a:gd name="T38" fmla="*/ 52 w 58"/>
                <a:gd name="T39" fmla="*/ 22 h 39"/>
                <a:gd name="T40" fmla="*/ 52 w 58"/>
                <a:gd name="T41" fmla="*/ 22 h 39"/>
                <a:gd name="T42" fmla="*/ 52 w 58"/>
                <a:gd name="T43" fmla="*/ 24 h 39"/>
                <a:gd name="T44" fmla="*/ 52 w 58"/>
                <a:gd name="T45" fmla="*/ 25 h 39"/>
                <a:gd name="T46" fmla="*/ 52 w 58"/>
                <a:gd name="T47" fmla="*/ 25 h 39"/>
                <a:gd name="T48" fmla="*/ 52 w 58"/>
                <a:gd name="T49" fmla="*/ 27 h 39"/>
                <a:gd name="T50" fmla="*/ 52 w 58"/>
                <a:gd name="T51" fmla="*/ 27 h 39"/>
                <a:gd name="T52" fmla="*/ 52 w 58"/>
                <a:gd name="T53" fmla="*/ 29 h 39"/>
                <a:gd name="T54" fmla="*/ 54 w 58"/>
                <a:gd name="T55" fmla="*/ 31 h 39"/>
                <a:gd name="T56" fmla="*/ 54 w 58"/>
                <a:gd name="T57" fmla="*/ 31 h 39"/>
                <a:gd name="T58" fmla="*/ 54 w 58"/>
                <a:gd name="T59" fmla="*/ 33 h 39"/>
                <a:gd name="T60" fmla="*/ 54 w 58"/>
                <a:gd name="T61" fmla="*/ 35 h 39"/>
                <a:gd name="T62" fmla="*/ 56 w 58"/>
                <a:gd name="T63" fmla="*/ 35 h 39"/>
                <a:gd name="T64" fmla="*/ 56 w 58"/>
                <a:gd name="T65" fmla="*/ 37 h 39"/>
                <a:gd name="T66" fmla="*/ 56 w 58"/>
                <a:gd name="T67" fmla="*/ 37 h 39"/>
                <a:gd name="T68" fmla="*/ 58 w 58"/>
                <a:gd name="T69" fmla="*/ 39 h 39"/>
                <a:gd name="T70" fmla="*/ 0 w 58"/>
                <a:gd name="T71" fmla="*/ 20 h 39"/>
                <a:gd name="T72" fmla="*/ 0 w 58"/>
                <a:gd name="T73" fmla="*/ 2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39"/>
                <a:gd name="T113" fmla="*/ 58 w 58"/>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39">
                  <a:moveTo>
                    <a:pt x="0" y="20"/>
                  </a:moveTo>
                  <a:lnTo>
                    <a:pt x="58" y="0"/>
                  </a:lnTo>
                  <a:lnTo>
                    <a:pt x="56" y="2"/>
                  </a:lnTo>
                  <a:lnTo>
                    <a:pt x="56" y="4"/>
                  </a:lnTo>
                  <a:lnTo>
                    <a:pt x="54" y="6"/>
                  </a:lnTo>
                  <a:lnTo>
                    <a:pt x="54" y="8"/>
                  </a:lnTo>
                  <a:lnTo>
                    <a:pt x="54" y="10"/>
                  </a:lnTo>
                  <a:lnTo>
                    <a:pt x="52" y="10"/>
                  </a:lnTo>
                  <a:lnTo>
                    <a:pt x="52" y="12"/>
                  </a:lnTo>
                  <a:lnTo>
                    <a:pt x="52" y="14"/>
                  </a:lnTo>
                  <a:lnTo>
                    <a:pt x="52" y="16"/>
                  </a:lnTo>
                  <a:lnTo>
                    <a:pt x="52" y="18"/>
                  </a:lnTo>
                  <a:lnTo>
                    <a:pt x="52" y="20"/>
                  </a:lnTo>
                  <a:lnTo>
                    <a:pt x="52" y="22"/>
                  </a:lnTo>
                  <a:lnTo>
                    <a:pt x="52" y="24"/>
                  </a:lnTo>
                  <a:lnTo>
                    <a:pt x="52" y="25"/>
                  </a:lnTo>
                  <a:lnTo>
                    <a:pt x="52" y="27"/>
                  </a:lnTo>
                  <a:lnTo>
                    <a:pt x="52" y="29"/>
                  </a:lnTo>
                  <a:lnTo>
                    <a:pt x="54" y="31"/>
                  </a:lnTo>
                  <a:lnTo>
                    <a:pt x="54" y="33"/>
                  </a:lnTo>
                  <a:lnTo>
                    <a:pt x="54" y="35"/>
                  </a:lnTo>
                  <a:lnTo>
                    <a:pt x="56" y="35"/>
                  </a:lnTo>
                  <a:lnTo>
                    <a:pt x="56" y="37"/>
                  </a:lnTo>
                  <a:lnTo>
                    <a:pt x="58" y="39"/>
                  </a:lnTo>
                  <a:lnTo>
                    <a:pt x="0"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7" name="Rectangle 372">
              <a:extLst>
                <a:ext uri="{FF2B5EF4-FFF2-40B4-BE49-F238E27FC236}">
                  <a16:creationId xmlns:a16="http://schemas.microsoft.com/office/drawing/2014/main" id="{6FE1C6B0-0E4E-D2E7-F1B3-9577792E1AF2}"/>
                </a:ext>
              </a:extLst>
            </p:cNvPr>
            <p:cNvSpPr>
              <a:spLocks noChangeArrowheads="1"/>
            </p:cNvSpPr>
            <p:nvPr/>
          </p:nvSpPr>
          <p:spPr bwMode="auto">
            <a:xfrm>
              <a:off x="1198" y="1687"/>
              <a:ext cx="259"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5648" name="Freeform 373">
              <a:extLst>
                <a:ext uri="{FF2B5EF4-FFF2-40B4-BE49-F238E27FC236}">
                  <a16:creationId xmlns:a16="http://schemas.microsoft.com/office/drawing/2014/main" id="{20B6F175-6BB0-D814-E24C-A3B12E6B1D3E}"/>
                </a:ext>
              </a:extLst>
            </p:cNvPr>
            <p:cNvSpPr>
              <a:spLocks/>
            </p:cNvSpPr>
            <p:nvPr/>
          </p:nvSpPr>
          <p:spPr bwMode="auto">
            <a:xfrm>
              <a:off x="1430" y="1671"/>
              <a:ext cx="56" cy="39"/>
            </a:xfrm>
            <a:custGeom>
              <a:avLst/>
              <a:gdLst>
                <a:gd name="T0" fmla="*/ 56 w 56"/>
                <a:gd name="T1" fmla="*/ 20 h 39"/>
                <a:gd name="T2" fmla="*/ 0 w 56"/>
                <a:gd name="T3" fmla="*/ 0 h 39"/>
                <a:gd name="T4" fmla="*/ 0 w 56"/>
                <a:gd name="T5" fmla="*/ 0 h 39"/>
                <a:gd name="T6" fmla="*/ 0 w 56"/>
                <a:gd name="T7" fmla="*/ 2 h 39"/>
                <a:gd name="T8" fmla="*/ 0 w 56"/>
                <a:gd name="T9" fmla="*/ 2 h 39"/>
                <a:gd name="T10" fmla="*/ 2 w 56"/>
                <a:gd name="T11" fmla="*/ 4 h 39"/>
                <a:gd name="T12" fmla="*/ 2 w 56"/>
                <a:gd name="T13" fmla="*/ 4 h 39"/>
                <a:gd name="T14" fmla="*/ 2 w 56"/>
                <a:gd name="T15" fmla="*/ 6 h 39"/>
                <a:gd name="T16" fmla="*/ 4 w 56"/>
                <a:gd name="T17" fmla="*/ 8 h 39"/>
                <a:gd name="T18" fmla="*/ 4 w 56"/>
                <a:gd name="T19" fmla="*/ 8 h 39"/>
                <a:gd name="T20" fmla="*/ 4 w 56"/>
                <a:gd name="T21" fmla="*/ 10 h 39"/>
                <a:gd name="T22" fmla="*/ 4 w 56"/>
                <a:gd name="T23" fmla="*/ 12 h 39"/>
                <a:gd name="T24" fmla="*/ 4 w 56"/>
                <a:gd name="T25" fmla="*/ 12 h 39"/>
                <a:gd name="T26" fmla="*/ 6 w 56"/>
                <a:gd name="T27" fmla="*/ 14 h 39"/>
                <a:gd name="T28" fmla="*/ 6 w 56"/>
                <a:gd name="T29" fmla="*/ 14 h 39"/>
                <a:gd name="T30" fmla="*/ 6 w 56"/>
                <a:gd name="T31" fmla="*/ 16 h 39"/>
                <a:gd name="T32" fmla="*/ 6 w 56"/>
                <a:gd name="T33" fmla="*/ 18 h 39"/>
                <a:gd name="T34" fmla="*/ 6 w 56"/>
                <a:gd name="T35" fmla="*/ 18 h 39"/>
                <a:gd name="T36" fmla="*/ 6 w 56"/>
                <a:gd name="T37" fmla="*/ 20 h 39"/>
                <a:gd name="T38" fmla="*/ 6 w 56"/>
                <a:gd name="T39" fmla="*/ 20 h 39"/>
                <a:gd name="T40" fmla="*/ 6 w 56"/>
                <a:gd name="T41" fmla="*/ 22 h 39"/>
                <a:gd name="T42" fmla="*/ 6 w 56"/>
                <a:gd name="T43" fmla="*/ 24 h 39"/>
                <a:gd name="T44" fmla="*/ 6 w 56"/>
                <a:gd name="T45" fmla="*/ 24 h 39"/>
                <a:gd name="T46" fmla="*/ 6 w 56"/>
                <a:gd name="T47" fmla="*/ 25 h 39"/>
                <a:gd name="T48" fmla="*/ 4 w 56"/>
                <a:gd name="T49" fmla="*/ 25 h 39"/>
                <a:gd name="T50" fmla="*/ 4 w 56"/>
                <a:gd name="T51" fmla="*/ 27 h 39"/>
                <a:gd name="T52" fmla="*/ 4 w 56"/>
                <a:gd name="T53" fmla="*/ 29 h 39"/>
                <a:gd name="T54" fmla="*/ 4 w 56"/>
                <a:gd name="T55" fmla="*/ 29 h 39"/>
                <a:gd name="T56" fmla="*/ 4 w 56"/>
                <a:gd name="T57" fmla="*/ 31 h 39"/>
                <a:gd name="T58" fmla="*/ 2 w 56"/>
                <a:gd name="T59" fmla="*/ 33 h 39"/>
                <a:gd name="T60" fmla="*/ 2 w 56"/>
                <a:gd name="T61" fmla="*/ 33 h 39"/>
                <a:gd name="T62" fmla="*/ 2 w 56"/>
                <a:gd name="T63" fmla="*/ 35 h 39"/>
                <a:gd name="T64" fmla="*/ 0 w 56"/>
                <a:gd name="T65" fmla="*/ 35 h 39"/>
                <a:gd name="T66" fmla="*/ 0 w 56"/>
                <a:gd name="T67" fmla="*/ 37 h 39"/>
                <a:gd name="T68" fmla="*/ 0 w 56"/>
                <a:gd name="T69" fmla="*/ 39 h 39"/>
                <a:gd name="T70" fmla="*/ 56 w 56"/>
                <a:gd name="T71" fmla="*/ 20 h 39"/>
                <a:gd name="T72" fmla="*/ 56 w 56"/>
                <a:gd name="T73" fmla="*/ 20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39"/>
                <a:gd name="T113" fmla="*/ 56 w 56"/>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39">
                  <a:moveTo>
                    <a:pt x="56" y="20"/>
                  </a:moveTo>
                  <a:lnTo>
                    <a:pt x="0" y="0"/>
                  </a:lnTo>
                  <a:lnTo>
                    <a:pt x="0" y="2"/>
                  </a:lnTo>
                  <a:lnTo>
                    <a:pt x="2" y="4"/>
                  </a:lnTo>
                  <a:lnTo>
                    <a:pt x="2" y="6"/>
                  </a:lnTo>
                  <a:lnTo>
                    <a:pt x="4" y="8"/>
                  </a:lnTo>
                  <a:lnTo>
                    <a:pt x="4" y="10"/>
                  </a:lnTo>
                  <a:lnTo>
                    <a:pt x="4" y="12"/>
                  </a:lnTo>
                  <a:lnTo>
                    <a:pt x="6" y="14"/>
                  </a:lnTo>
                  <a:lnTo>
                    <a:pt x="6" y="16"/>
                  </a:lnTo>
                  <a:lnTo>
                    <a:pt x="6" y="18"/>
                  </a:lnTo>
                  <a:lnTo>
                    <a:pt x="6" y="20"/>
                  </a:lnTo>
                  <a:lnTo>
                    <a:pt x="6" y="22"/>
                  </a:lnTo>
                  <a:lnTo>
                    <a:pt x="6" y="24"/>
                  </a:lnTo>
                  <a:lnTo>
                    <a:pt x="6" y="25"/>
                  </a:lnTo>
                  <a:lnTo>
                    <a:pt x="4" y="25"/>
                  </a:lnTo>
                  <a:lnTo>
                    <a:pt x="4" y="27"/>
                  </a:lnTo>
                  <a:lnTo>
                    <a:pt x="4" y="29"/>
                  </a:lnTo>
                  <a:lnTo>
                    <a:pt x="4" y="31"/>
                  </a:lnTo>
                  <a:lnTo>
                    <a:pt x="2" y="33"/>
                  </a:lnTo>
                  <a:lnTo>
                    <a:pt x="2" y="35"/>
                  </a:lnTo>
                  <a:lnTo>
                    <a:pt x="0" y="35"/>
                  </a:lnTo>
                  <a:lnTo>
                    <a:pt x="0" y="37"/>
                  </a:lnTo>
                  <a:lnTo>
                    <a:pt x="0" y="39"/>
                  </a:lnTo>
                  <a:lnTo>
                    <a:pt x="56" y="2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49" name="Freeform 374">
              <a:extLst>
                <a:ext uri="{FF2B5EF4-FFF2-40B4-BE49-F238E27FC236}">
                  <a16:creationId xmlns:a16="http://schemas.microsoft.com/office/drawing/2014/main" id="{C718475D-64D2-3BB3-E967-712A7F3E811A}"/>
                </a:ext>
              </a:extLst>
            </p:cNvPr>
            <p:cNvSpPr>
              <a:spLocks/>
            </p:cNvSpPr>
            <p:nvPr/>
          </p:nvSpPr>
          <p:spPr bwMode="auto">
            <a:xfrm>
              <a:off x="378" y="1503"/>
              <a:ext cx="39" cy="55"/>
            </a:xfrm>
            <a:custGeom>
              <a:avLst/>
              <a:gdLst>
                <a:gd name="T0" fmla="*/ 20 w 39"/>
                <a:gd name="T1" fmla="*/ 0 h 55"/>
                <a:gd name="T2" fmla="*/ 39 w 39"/>
                <a:gd name="T3" fmla="*/ 55 h 55"/>
                <a:gd name="T4" fmla="*/ 39 w 39"/>
                <a:gd name="T5" fmla="*/ 55 h 55"/>
                <a:gd name="T6" fmla="*/ 37 w 39"/>
                <a:gd name="T7" fmla="*/ 55 h 55"/>
                <a:gd name="T8" fmla="*/ 37 w 39"/>
                <a:gd name="T9" fmla="*/ 55 h 55"/>
                <a:gd name="T10" fmla="*/ 35 w 39"/>
                <a:gd name="T11" fmla="*/ 53 h 55"/>
                <a:gd name="T12" fmla="*/ 33 w 39"/>
                <a:gd name="T13" fmla="*/ 53 h 55"/>
                <a:gd name="T14" fmla="*/ 33 w 39"/>
                <a:gd name="T15" fmla="*/ 53 h 55"/>
                <a:gd name="T16" fmla="*/ 31 w 39"/>
                <a:gd name="T17" fmla="*/ 51 h 55"/>
                <a:gd name="T18" fmla="*/ 31 w 39"/>
                <a:gd name="T19" fmla="*/ 51 h 55"/>
                <a:gd name="T20" fmla="*/ 29 w 39"/>
                <a:gd name="T21" fmla="*/ 51 h 55"/>
                <a:gd name="T22" fmla="*/ 27 w 39"/>
                <a:gd name="T23" fmla="*/ 51 h 55"/>
                <a:gd name="T24" fmla="*/ 27 w 39"/>
                <a:gd name="T25" fmla="*/ 51 h 55"/>
                <a:gd name="T26" fmla="*/ 25 w 39"/>
                <a:gd name="T27" fmla="*/ 50 h 55"/>
                <a:gd name="T28" fmla="*/ 23 w 39"/>
                <a:gd name="T29" fmla="*/ 50 h 55"/>
                <a:gd name="T30" fmla="*/ 23 w 39"/>
                <a:gd name="T31" fmla="*/ 50 h 55"/>
                <a:gd name="T32" fmla="*/ 22 w 39"/>
                <a:gd name="T33" fmla="*/ 50 h 55"/>
                <a:gd name="T34" fmla="*/ 22 w 39"/>
                <a:gd name="T35" fmla="*/ 50 h 55"/>
                <a:gd name="T36" fmla="*/ 20 w 39"/>
                <a:gd name="T37" fmla="*/ 50 h 55"/>
                <a:gd name="T38" fmla="*/ 18 w 39"/>
                <a:gd name="T39" fmla="*/ 50 h 55"/>
                <a:gd name="T40" fmla="*/ 18 w 39"/>
                <a:gd name="T41" fmla="*/ 50 h 55"/>
                <a:gd name="T42" fmla="*/ 16 w 39"/>
                <a:gd name="T43" fmla="*/ 50 h 55"/>
                <a:gd name="T44" fmla="*/ 16 w 39"/>
                <a:gd name="T45" fmla="*/ 50 h 55"/>
                <a:gd name="T46" fmla="*/ 14 w 39"/>
                <a:gd name="T47" fmla="*/ 50 h 55"/>
                <a:gd name="T48" fmla="*/ 12 w 39"/>
                <a:gd name="T49" fmla="*/ 51 h 55"/>
                <a:gd name="T50" fmla="*/ 12 w 39"/>
                <a:gd name="T51" fmla="*/ 51 h 55"/>
                <a:gd name="T52" fmla="*/ 10 w 39"/>
                <a:gd name="T53" fmla="*/ 51 h 55"/>
                <a:gd name="T54" fmla="*/ 10 w 39"/>
                <a:gd name="T55" fmla="*/ 51 h 55"/>
                <a:gd name="T56" fmla="*/ 8 w 39"/>
                <a:gd name="T57" fmla="*/ 51 h 55"/>
                <a:gd name="T58" fmla="*/ 6 w 39"/>
                <a:gd name="T59" fmla="*/ 53 h 55"/>
                <a:gd name="T60" fmla="*/ 6 w 39"/>
                <a:gd name="T61" fmla="*/ 53 h 55"/>
                <a:gd name="T62" fmla="*/ 4 w 39"/>
                <a:gd name="T63" fmla="*/ 53 h 55"/>
                <a:gd name="T64" fmla="*/ 2 w 39"/>
                <a:gd name="T65" fmla="*/ 55 h 55"/>
                <a:gd name="T66" fmla="*/ 2 w 39"/>
                <a:gd name="T67" fmla="*/ 55 h 55"/>
                <a:gd name="T68" fmla="*/ 0 w 39"/>
                <a:gd name="T69" fmla="*/ 55 h 55"/>
                <a:gd name="T70" fmla="*/ 20 w 39"/>
                <a:gd name="T71" fmla="*/ 0 h 55"/>
                <a:gd name="T72" fmla="*/ 20 w 39"/>
                <a:gd name="T73" fmla="*/ 0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55"/>
                <a:gd name="T113" fmla="*/ 39 w 39"/>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55">
                  <a:moveTo>
                    <a:pt x="20" y="0"/>
                  </a:moveTo>
                  <a:lnTo>
                    <a:pt x="39" y="55"/>
                  </a:lnTo>
                  <a:lnTo>
                    <a:pt x="37" y="55"/>
                  </a:lnTo>
                  <a:lnTo>
                    <a:pt x="35" y="53"/>
                  </a:lnTo>
                  <a:lnTo>
                    <a:pt x="33" y="53"/>
                  </a:lnTo>
                  <a:lnTo>
                    <a:pt x="31" y="51"/>
                  </a:lnTo>
                  <a:lnTo>
                    <a:pt x="29" y="51"/>
                  </a:lnTo>
                  <a:lnTo>
                    <a:pt x="27" y="51"/>
                  </a:lnTo>
                  <a:lnTo>
                    <a:pt x="25" y="50"/>
                  </a:lnTo>
                  <a:lnTo>
                    <a:pt x="23" y="50"/>
                  </a:lnTo>
                  <a:lnTo>
                    <a:pt x="22" y="50"/>
                  </a:lnTo>
                  <a:lnTo>
                    <a:pt x="20" y="50"/>
                  </a:lnTo>
                  <a:lnTo>
                    <a:pt x="18" y="50"/>
                  </a:lnTo>
                  <a:lnTo>
                    <a:pt x="16" y="50"/>
                  </a:lnTo>
                  <a:lnTo>
                    <a:pt x="14" y="50"/>
                  </a:lnTo>
                  <a:lnTo>
                    <a:pt x="12" y="51"/>
                  </a:lnTo>
                  <a:lnTo>
                    <a:pt x="10" y="51"/>
                  </a:lnTo>
                  <a:lnTo>
                    <a:pt x="8" y="51"/>
                  </a:lnTo>
                  <a:lnTo>
                    <a:pt x="6" y="53"/>
                  </a:lnTo>
                  <a:lnTo>
                    <a:pt x="4" y="53"/>
                  </a:lnTo>
                  <a:lnTo>
                    <a:pt x="2" y="55"/>
                  </a:lnTo>
                  <a:lnTo>
                    <a:pt x="0" y="55"/>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0" name="Freeform 375">
              <a:extLst>
                <a:ext uri="{FF2B5EF4-FFF2-40B4-BE49-F238E27FC236}">
                  <a16:creationId xmlns:a16="http://schemas.microsoft.com/office/drawing/2014/main" id="{12B31706-64DB-C766-62A8-532C029F5558}"/>
                </a:ext>
              </a:extLst>
            </p:cNvPr>
            <p:cNvSpPr>
              <a:spLocks/>
            </p:cNvSpPr>
            <p:nvPr/>
          </p:nvSpPr>
          <p:spPr bwMode="auto">
            <a:xfrm>
              <a:off x="394" y="1531"/>
              <a:ext cx="7" cy="710"/>
            </a:xfrm>
            <a:custGeom>
              <a:avLst/>
              <a:gdLst>
                <a:gd name="T0" fmla="*/ 7 w 7"/>
                <a:gd name="T1" fmla="*/ 710 h 710"/>
                <a:gd name="T2" fmla="*/ 7 w 7"/>
                <a:gd name="T3" fmla="*/ 0 h 710"/>
                <a:gd name="T4" fmla="*/ 0 w 7"/>
                <a:gd name="T5" fmla="*/ 0 h 710"/>
                <a:gd name="T6" fmla="*/ 2 w 7"/>
                <a:gd name="T7" fmla="*/ 710 h 710"/>
                <a:gd name="T8" fmla="*/ 7 w 7"/>
                <a:gd name="T9" fmla="*/ 710 h 710"/>
                <a:gd name="T10" fmla="*/ 0 60000 65536"/>
                <a:gd name="T11" fmla="*/ 0 60000 65536"/>
                <a:gd name="T12" fmla="*/ 0 60000 65536"/>
                <a:gd name="T13" fmla="*/ 0 60000 65536"/>
                <a:gd name="T14" fmla="*/ 0 60000 65536"/>
                <a:gd name="T15" fmla="*/ 0 w 7"/>
                <a:gd name="T16" fmla="*/ 0 h 710"/>
                <a:gd name="T17" fmla="*/ 7 w 7"/>
                <a:gd name="T18" fmla="*/ 710 h 710"/>
              </a:gdLst>
              <a:ahLst/>
              <a:cxnLst>
                <a:cxn ang="T10">
                  <a:pos x="T0" y="T1"/>
                </a:cxn>
                <a:cxn ang="T11">
                  <a:pos x="T2" y="T3"/>
                </a:cxn>
                <a:cxn ang="T12">
                  <a:pos x="T4" y="T5"/>
                </a:cxn>
                <a:cxn ang="T13">
                  <a:pos x="T6" y="T7"/>
                </a:cxn>
                <a:cxn ang="T14">
                  <a:pos x="T8" y="T9"/>
                </a:cxn>
              </a:cxnLst>
              <a:rect l="T15" t="T16" r="T17" b="T18"/>
              <a:pathLst>
                <a:path w="7" h="710">
                  <a:moveTo>
                    <a:pt x="7" y="710"/>
                  </a:moveTo>
                  <a:lnTo>
                    <a:pt x="7" y="0"/>
                  </a:lnTo>
                  <a:lnTo>
                    <a:pt x="0" y="0"/>
                  </a:lnTo>
                  <a:lnTo>
                    <a:pt x="2" y="710"/>
                  </a:lnTo>
                  <a:lnTo>
                    <a:pt x="7" y="7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1" name="Freeform 376">
              <a:extLst>
                <a:ext uri="{FF2B5EF4-FFF2-40B4-BE49-F238E27FC236}">
                  <a16:creationId xmlns:a16="http://schemas.microsoft.com/office/drawing/2014/main" id="{6B798723-5625-7962-26BC-2D6BB0974A1C}"/>
                </a:ext>
              </a:extLst>
            </p:cNvPr>
            <p:cNvSpPr>
              <a:spLocks/>
            </p:cNvSpPr>
            <p:nvPr/>
          </p:nvSpPr>
          <p:spPr bwMode="auto">
            <a:xfrm>
              <a:off x="380" y="2213"/>
              <a:ext cx="37" cy="55"/>
            </a:xfrm>
            <a:custGeom>
              <a:avLst/>
              <a:gdLst>
                <a:gd name="T0" fmla="*/ 20 w 37"/>
                <a:gd name="T1" fmla="*/ 55 h 55"/>
                <a:gd name="T2" fmla="*/ 37 w 37"/>
                <a:gd name="T3" fmla="*/ 0 h 55"/>
                <a:gd name="T4" fmla="*/ 37 w 37"/>
                <a:gd name="T5" fmla="*/ 0 h 55"/>
                <a:gd name="T6" fmla="*/ 37 w 37"/>
                <a:gd name="T7" fmla="*/ 0 h 55"/>
                <a:gd name="T8" fmla="*/ 35 w 37"/>
                <a:gd name="T9" fmla="*/ 2 h 55"/>
                <a:gd name="T10" fmla="*/ 33 w 37"/>
                <a:gd name="T11" fmla="*/ 2 h 55"/>
                <a:gd name="T12" fmla="*/ 33 w 37"/>
                <a:gd name="T13" fmla="*/ 2 h 55"/>
                <a:gd name="T14" fmla="*/ 31 w 37"/>
                <a:gd name="T15" fmla="*/ 3 h 55"/>
                <a:gd name="T16" fmla="*/ 31 w 37"/>
                <a:gd name="T17" fmla="*/ 3 h 55"/>
                <a:gd name="T18" fmla="*/ 29 w 37"/>
                <a:gd name="T19" fmla="*/ 3 h 55"/>
                <a:gd name="T20" fmla="*/ 27 w 37"/>
                <a:gd name="T21" fmla="*/ 3 h 55"/>
                <a:gd name="T22" fmla="*/ 27 w 37"/>
                <a:gd name="T23" fmla="*/ 5 h 55"/>
                <a:gd name="T24" fmla="*/ 25 w 37"/>
                <a:gd name="T25" fmla="*/ 5 h 55"/>
                <a:gd name="T26" fmla="*/ 25 w 37"/>
                <a:gd name="T27" fmla="*/ 5 h 55"/>
                <a:gd name="T28" fmla="*/ 23 w 37"/>
                <a:gd name="T29" fmla="*/ 5 h 55"/>
                <a:gd name="T30" fmla="*/ 21 w 37"/>
                <a:gd name="T31" fmla="*/ 5 h 55"/>
                <a:gd name="T32" fmla="*/ 21 w 37"/>
                <a:gd name="T33" fmla="*/ 5 h 55"/>
                <a:gd name="T34" fmla="*/ 20 w 37"/>
                <a:gd name="T35" fmla="*/ 5 h 55"/>
                <a:gd name="T36" fmla="*/ 20 w 37"/>
                <a:gd name="T37" fmla="*/ 5 h 55"/>
                <a:gd name="T38" fmla="*/ 18 w 37"/>
                <a:gd name="T39" fmla="*/ 5 h 55"/>
                <a:gd name="T40" fmla="*/ 16 w 37"/>
                <a:gd name="T41" fmla="*/ 5 h 55"/>
                <a:gd name="T42" fmla="*/ 16 w 37"/>
                <a:gd name="T43" fmla="*/ 5 h 55"/>
                <a:gd name="T44" fmla="*/ 14 w 37"/>
                <a:gd name="T45" fmla="*/ 5 h 55"/>
                <a:gd name="T46" fmla="*/ 12 w 37"/>
                <a:gd name="T47" fmla="*/ 5 h 55"/>
                <a:gd name="T48" fmla="*/ 12 w 37"/>
                <a:gd name="T49" fmla="*/ 5 h 55"/>
                <a:gd name="T50" fmla="*/ 10 w 37"/>
                <a:gd name="T51" fmla="*/ 5 h 55"/>
                <a:gd name="T52" fmla="*/ 10 w 37"/>
                <a:gd name="T53" fmla="*/ 3 h 55"/>
                <a:gd name="T54" fmla="*/ 8 w 37"/>
                <a:gd name="T55" fmla="*/ 3 h 55"/>
                <a:gd name="T56" fmla="*/ 6 w 37"/>
                <a:gd name="T57" fmla="*/ 3 h 55"/>
                <a:gd name="T58" fmla="*/ 6 w 37"/>
                <a:gd name="T59" fmla="*/ 3 h 55"/>
                <a:gd name="T60" fmla="*/ 4 w 37"/>
                <a:gd name="T61" fmla="*/ 2 h 55"/>
                <a:gd name="T62" fmla="*/ 4 w 37"/>
                <a:gd name="T63" fmla="*/ 2 h 55"/>
                <a:gd name="T64" fmla="*/ 2 w 37"/>
                <a:gd name="T65" fmla="*/ 2 h 55"/>
                <a:gd name="T66" fmla="*/ 0 w 37"/>
                <a:gd name="T67" fmla="*/ 0 h 55"/>
                <a:gd name="T68" fmla="*/ 0 w 37"/>
                <a:gd name="T69" fmla="*/ 0 h 55"/>
                <a:gd name="T70" fmla="*/ 20 w 37"/>
                <a:gd name="T71" fmla="*/ 55 h 55"/>
                <a:gd name="T72" fmla="*/ 20 w 37"/>
                <a:gd name="T73" fmla="*/ 55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55"/>
                <a:gd name="T113" fmla="*/ 37 w 37"/>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55">
                  <a:moveTo>
                    <a:pt x="20" y="55"/>
                  </a:moveTo>
                  <a:lnTo>
                    <a:pt x="37" y="0"/>
                  </a:lnTo>
                  <a:lnTo>
                    <a:pt x="35" y="2"/>
                  </a:lnTo>
                  <a:lnTo>
                    <a:pt x="33" y="2"/>
                  </a:lnTo>
                  <a:lnTo>
                    <a:pt x="31" y="3"/>
                  </a:lnTo>
                  <a:lnTo>
                    <a:pt x="29" y="3"/>
                  </a:lnTo>
                  <a:lnTo>
                    <a:pt x="27" y="3"/>
                  </a:lnTo>
                  <a:lnTo>
                    <a:pt x="27" y="5"/>
                  </a:lnTo>
                  <a:lnTo>
                    <a:pt x="25" y="5"/>
                  </a:lnTo>
                  <a:lnTo>
                    <a:pt x="23" y="5"/>
                  </a:lnTo>
                  <a:lnTo>
                    <a:pt x="21" y="5"/>
                  </a:lnTo>
                  <a:lnTo>
                    <a:pt x="20" y="5"/>
                  </a:lnTo>
                  <a:lnTo>
                    <a:pt x="18" y="5"/>
                  </a:lnTo>
                  <a:lnTo>
                    <a:pt x="16" y="5"/>
                  </a:lnTo>
                  <a:lnTo>
                    <a:pt x="14" y="5"/>
                  </a:lnTo>
                  <a:lnTo>
                    <a:pt x="12" y="5"/>
                  </a:lnTo>
                  <a:lnTo>
                    <a:pt x="10" y="5"/>
                  </a:lnTo>
                  <a:lnTo>
                    <a:pt x="10" y="3"/>
                  </a:lnTo>
                  <a:lnTo>
                    <a:pt x="8" y="3"/>
                  </a:lnTo>
                  <a:lnTo>
                    <a:pt x="6" y="3"/>
                  </a:lnTo>
                  <a:lnTo>
                    <a:pt x="4" y="2"/>
                  </a:lnTo>
                  <a:lnTo>
                    <a:pt x="2" y="2"/>
                  </a:lnTo>
                  <a:lnTo>
                    <a:pt x="0" y="0"/>
                  </a:lnTo>
                  <a:lnTo>
                    <a:pt x="20"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2" name="Rectangle 379">
              <a:extLst>
                <a:ext uri="{FF2B5EF4-FFF2-40B4-BE49-F238E27FC236}">
                  <a16:creationId xmlns:a16="http://schemas.microsoft.com/office/drawing/2014/main" id="{7D116CBA-DCCA-331C-5348-4E452A46C091}"/>
                </a:ext>
              </a:extLst>
            </p:cNvPr>
            <p:cNvSpPr>
              <a:spLocks noChangeArrowheads="1"/>
            </p:cNvSpPr>
            <p:nvPr/>
          </p:nvSpPr>
          <p:spPr bwMode="auto">
            <a:xfrm>
              <a:off x="2150" y="1615"/>
              <a:ext cx="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i="1">
                  <a:solidFill>
                    <a:srgbClr val="1F1A17"/>
                  </a:solidFill>
                  <a:latin typeface="Times New Roman" panose="02020603050405020304" pitchFamily="18" charset="0"/>
                </a:rPr>
                <a:t>z</a:t>
              </a:r>
              <a:endParaRPr lang="en-US" altLang="en-US"/>
            </a:p>
          </p:txBody>
        </p:sp>
        <p:sp>
          <p:nvSpPr>
            <p:cNvPr id="25653" name="Rectangle 380">
              <a:extLst>
                <a:ext uri="{FF2B5EF4-FFF2-40B4-BE49-F238E27FC236}">
                  <a16:creationId xmlns:a16="http://schemas.microsoft.com/office/drawing/2014/main" id="{91EC6D8B-0276-34EB-4832-ACDE7F09BA73}"/>
                </a:ext>
              </a:extLst>
            </p:cNvPr>
            <p:cNvSpPr>
              <a:spLocks noChangeArrowheads="1"/>
            </p:cNvSpPr>
            <p:nvPr/>
          </p:nvSpPr>
          <p:spPr bwMode="auto">
            <a:xfrm>
              <a:off x="1246" y="1514"/>
              <a:ext cx="1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CS" altLang="en-US" i="1">
                  <a:solidFill>
                    <a:srgbClr val="1F1A17"/>
                  </a:solidFill>
                  <a:latin typeface="Times New Roman" panose="02020603050405020304" pitchFamily="18" charset="0"/>
                </a:rPr>
                <a:t>x </a:t>
              </a:r>
              <a:r>
                <a:rPr lang="en-US" altLang="en-US" i="1">
                  <a:solidFill>
                    <a:srgbClr val="1F1A17"/>
                  </a:solidFill>
                  <a:latin typeface="Times New Roman" panose="02020603050405020304" pitchFamily="18" charset="0"/>
                </a:rPr>
                <a:t>z</a:t>
              </a:r>
              <a:endParaRPr lang="en-US" altLang="en-US"/>
            </a:p>
          </p:txBody>
        </p:sp>
        <p:sp>
          <p:nvSpPr>
            <p:cNvPr id="25654" name="Rectangle 381">
              <a:extLst>
                <a:ext uri="{FF2B5EF4-FFF2-40B4-BE49-F238E27FC236}">
                  <a16:creationId xmlns:a16="http://schemas.microsoft.com/office/drawing/2014/main" id="{0BE9B63A-A8D1-40A8-119C-1B151F69609E}"/>
                </a:ext>
              </a:extLst>
            </p:cNvPr>
            <p:cNvSpPr>
              <a:spLocks noChangeArrowheads="1"/>
            </p:cNvSpPr>
            <p:nvPr/>
          </p:nvSpPr>
          <p:spPr bwMode="auto">
            <a:xfrm>
              <a:off x="1309" y="1514"/>
              <a:ext cx="1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rPr>
                <a:t>(</a:t>
              </a:r>
              <a:r>
                <a:rPr lang="sr-Latn-CS" altLang="en-US">
                  <a:solidFill>
                    <a:srgbClr val="1F1A17"/>
                  </a:solidFill>
                </a:rPr>
                <a:t> </a:t>
              </a:r>
              <a:r>
                <a:rPr lang="en-US" altLang="en-US">
                  <a:solidFill>
                    <a:srgbClr val="1F1A17"/>
                  </a:solidFill>
                </a:rPr>
                <a:t>)</a:t>
              </a:r>
              <a:endParaRPr lang="en-US" altLang="en-US"/>
            </a:p>
          </p:txBody>
        </p:sp>
        <p:sp>
          <p:nvSpPr>
            <p:cNvPr id="25655" name="Freeform 382">
              <a:extLst>
                <a:ext uri="{FF2B5EF4-FFF2-40B4-BE49-F238E27FC236}">
                  <a16:creationId xmlns:a16="http://schemas.microsoft.com/office/drawing/2014/main" id="{D7876BDF-97AE-E515-A5AB-2273B7A74161}"/>
                </a:ext>
              </a:extLst>
            </p:cNvPr>
            <p:cNvSpPr>
              <a:spLocks/>
            </p:cNvSpPr>
            <p:nvPr/>
          </p:nvSpPr>
          <p:spPr bwMode="auto">
            <a:xfrm>
              <a:off x="1106" y="1833"/>
              <a:ext cx="439" cy="439"/>
            </a:xfrm>
            <a:custGeom>
              <a:avLst/>
              <a:gdLst>
                <a:gd name="T0" fmla="*/ 242 w 439"/>
                <a:gd name="T1" fmla="*/ 2 h 439"/>
                <a:gd name="T2" fmla="*/ 284 w 439"/>
                <a:gd name="T3" fmla="*/ 9 h 439"/>
                <a:gd name="T4" fmla="*/ 324 w 439"/>
                <a:gd name="T5" fmla="*/ 27 h 439"/>
                <a:gd name="T6" fmla="*/ 359 w 439"/>
                <a:gd name="T7" fmla="*/ 50 h 439"/>
                <a:gd name="T8" fmla="*/ 387 w 439"/>
                <a:gd name="T9" fmla="*/ 80 h 439"/>
                <a:gd name="T10" fmla="*/ 412 w 439"/>
                <a:gd name="T11" fmla="*/ 115 h 439"/>
                <a:gd name="T12" fmla="*/ 428 w 439"/>
                <a:gd name="T13" fmla="*/ 153 h 439"/>
                <a:gd name="T14" fmla="*/ 437 w 439"/>
                <a:gd name="T15" fmla="*/ 197 h 439"/>
                <a:gd name="T16" fmla="*/ 437 w 439"/>
                <a:gd name="T17" fmla="*/ 241 h 439"/>
                <a:gd name="T18" fmla="*/ 428 w 439"/>
                <a:gd name="T19" fmla="*/ 284 h 439"/>
                <a:gd name="T20" fmla="*/ 412 w 439"/>
                <a:gd name="T21" fmla="*/ 324 h 439"/>
                <a:gd name="T22" fmla="*/ 387 w 439"/>
                <a:gd name="T23" fmla="*/ 358 h 439"/>
                <a:gd name="T24" fmla="*/ 359 w 439"/>
                <a:gd name="T25" fmla="*/ 387 h 439"/>
                <a:gd name="T26" fmla="*/ 324 w 439"/>
                <a:gd name="T27" fmla="*/ 412 h 439"/>
                <a:gd name="T28" fmla="*/ 284 w 439"/>
                <a:gd name="T29" fmla="*/ 428 h 439"/>
                <a:gd name="T30" fmla="*/ 242 w 439"/>
                <a:gd name="T31" fmla="*/ 437 h 439"/>
                <a:gd name="T32" fmla="*/ 197 w 439"/>
                <a:gd name="T33" fmla="*/ 437 h 439"/>
                <a:gd name="T34" fmla="*/ 155 w 439"/>
                <a:gd name="T35" fmla="*/ 428 h 439"/>
                <a:gd name="T36" fmla="*/ 115 w 439"/>
                <a:gd name="T37" fmla="*/ 412 h 439"/>
                <a:gd name="T38" fmla="*/ 80 w 439"/>
                <a:gd name="T39" fmla="*/ 387 h 439"/>
                <a:gd name="T40" fmla="*/ 50 w 439"/>
                <a:gd name="T41" fmla="*/ 358 h 439"/>
                <a:gd name="T42" fmla="*/ 27 w 439"/>
                <a:gd name="T43" fmla="*/ 324 h 439"/>
                <a:gd name="T44" fmla="*/ 9 w 439"/>
                <a:gd name="T45" fmla="*/ 284 h 439"/>
                <a:gd name="T46" fmla="*/ 2 w 439"/>
                <a:gd name="T47" fmla="*/ 241 h 439"/>
                <a:gd name="T48" fmla="*/ 2 w 439"/>
                <a:gd name="T49" fmla="*/ 197 h 439"/>
                <a:gd name="T50" fmla="*/ 9 w 439"/>
                <a:gd name="T51" fmla="*/ 153 h 439"/>
                <a:gd name="T52" fmla="*/ 27 w 439"/>
                <a:gd name="T53" fmla="*/ 115 h 439"/>
                <a:gd name="T54" fmla="*/ 50 w 439"/>
                <a:gd name="T55" fmla="*/ 80 h 439"/>
                <a:gd name="T56" fmla="*/ 80 w 439"/>
                <a:gd name="T57" fmla="*/ 50 h 439"/>
                <a:gd name="T58" fmla="*/ 115 w 439"/>
                <a:gd name="T59" fmla="*/ 27 h 439"/>
                <a:gd name="T60" fmla="*/ 155 w 439"/>
                <a:gd name="T61" fmla="*/ 9 h 439"/>
                <a:gd name="T62" fmla="*/ 197 w 439"/>
                <a:gd name="T63" fmla="*/ 2 h 4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9"/>
                <a:gd name="T97" fmla="*/ 0 h 439"/>
                <a:gd name="T98" fmla="*/ 439 w 439"/>
                <a:gd name="T99" fmla="*/ 439 h 4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9" h="439">
                  <a:moveTo>
                    <a:pt x="219" y="0"/>
                  </a:moveTo>
                  <a:lnTo>
                    <a:pt x="242" y="2"/>
                  </a:lnTo>
                  <a:lnTo>
                    <a:pt x="263" y="5"/>
                  </a:lnTo>
                  <a:lnTo>
                    <a:pt x="284" y="9"/>
                  </a:lnTo>
                  <a:lnTo>
                    <a:pt x="305" y="17"/>
                  </a:lnTo>
                  <a:lnTo>
                    <a:pt x="324" y="27"/>
                  </a:lnTo>
                  <a:lnTo>
                    <a:pt x="341" y="38"/>
                  </a:lnTo>
                  <a:lnTo>
                    <a:pt x="359" y="50"/>
                  </a:lnTo>
                  <a:lnTo>
                    <a:pt x="374" y="65"/>
                  </a:lnTo>
                  <a:lnTo>
                    <a:pt x="387" y="80"/>
                  </a:lnTo>
                  <a:lnTo>
                    <a:pt x="401" y="98"/>
                  </a:lnTo>
                  <a:lnTo>
                    <a:pt x="412" y="115"/>
                  </a:lnTo>
                  <a:lnTo>
                    <a:pt x="422" y="134"/>
                  </a:lnTo>
                  <a:lnTo>
                    <a:pt x="428" y="153"/>
                  </a:lnTo>
                  <a:lnTo>
                    <a:pt x="433" y="174"/>
                  </a:lnTo>
                  <a:lnTo>
                    <a:pt x="437" y="197"/>
                  </a:lnTo>
                  <a:lnTo>
                    <a:pt x="439" y="218"/>
                  </a:lnTo>
                  <a:lnTo>
                    <a:pt x="437" y="241"/>
                  </a:lnTo>
                  <a:lnTo>
                    <a:pt x="433" y="263"/>
                  </a:lnTo>
                  <a:lnTo>
                    <a:pt x="428" y="284"/>
                  </a:lnTo>
                  <a:lnTo>
                    <a:pt x="422" y="305"/>
                  </a:lnTo>
                  <a:lnTo>
                    <a:pt x="412" y="324"/>
                  </a:lnTo>
                  <a:lnTo>
                    <a:pt x="401" y="341"/>
                  </a:lnTo>
                  <a:lnTo>
                    <a:pt x="387" y="358"/>
                  </a:lnTo>
                  <a:lnTo>
                    <a:pt x="374" y="374"/>
                  </a:lnTo>
                  <a:lnTo>
                    <a:pt x="359" y="387"/>
                  </a:lnTo>
                  <a:lnTo>
                    <a:pt x="341" y="401"/>
                  </a:lnTo>
                  <a:lnTo>
                    <a:pt x="324" y="412"/>
                  </a:lnTo>
                  <a:lnTo>
                    <a:pt x="305" y="422"/>
                  </a:lnTo>
                  <a:lnTo>
                    <a:pt x="284" y="428"/>
                  </a:lnTo>
                  <a:lnTo>
                    <a:pt x="263" y="433"/>
                  </a:lnTo>
                  <a:lnTo>
                    <a:pt x="242" y="437"/>
                  </a:lnTo>
                  <a:lnTo>
                    <a:pt x="219" y="439"/>
                  </a:lnTo>
                  <a:lnTo>
                    <a:pt x="197" y="437"/>
                  </a:lnTo>
                  <a:lnTo>
                    <a:pt x="174" y="433"/>
                  </a:lnTo>
                  <a:lnTo>
                    <a:pt x="155" y="428"/>
                  </a:lnTo>
                  <a:lnTo>
                    <a:pt x="134" y="422"/>
                  </a:lnTo>
                  <a:lnTo>
                    <a:pt x="115" y="412"/>
                  </a:lnTo>
                  <a:lnTo>
                    <a:pt x="98" y="401"/>
                  </a:lnTo>
                  <a:lnTo>
                    <a:pt x="80" y="387"/>
                  </a:lnTo>
                  <a:lnTo>
                    <a:pt x="65" y="374"/>
                  </a:lnTo>
                  <a:lnTo>
                    <a:pt x="50" y="358"/>
                  </a:lnTo>
                  <a:lnTo>
                    <a:pt x="38" y="341"/>
                  </a:lnTo>
                  <a:lnTo>
                    <a:pt x="27" y="324"/>
                  </a:lnTo>
                  <a:lnTo>
                    <a:pt x="17" y="305"/>
                  </a:lnTo>
                  <a:lnTo>
                    <a:pt x="9" y="284"/>
                  </a:lnTo>
                  <a:lnTo>
                    <a:pt x="6" y="263"/>
                  </a:lnTo>
                  <a:lnTo>
                    <a:pt x="2" y="241"/>
                  </a:lnTo>
                  <a:lnTo>
                    <a:pt x="0" y="218"/>
                  </a:lnTo>
                  <a:lnTo>
                    <a:pt x="2" y="197"/>
                  </a:lnTo>
                  <a:lnTo>
                    <a:pt x="6" y="174"/>
                  </a:lnTo>
                  <a:lnTo>
                    <a:pt x="9" y="153"/>
                  </a:lnTo>
                  <a:lnTo>
                    <a:pt x="17" y="134"/>
                  </a:lnTo>
                  <a:lnTo>
                    <a:pt x="27" y="115"/>
                  </a:lnTo>
                  <a:lnTo>
                    <a:pt x="38" y="98"/>
                  </a:lnTo>
                  <a:lnTo>
                    <a:pt x="50" y="80"/>
                  </a:lnTo>
                  <a:lnTo>
                    <a:pt x="65" y="65"/>
                  </a:lnTo>
                  <a:lnTo>
                    <a:pt x="80" y="50"/>
                  </a:lnTo>
                  <a:lnTo>
                    <a:pt x="98" y="38"/>
                  </a:lnTo>
                  <a:lnTo>
                    <a:pt x="115" y="27"/>
                  </a:lnTo>
                  <a:lnTo>
                    <a:pt x="134" y="17"/>
                  </a:lnTo>
                  <a:lnTo>
                    <a:pt x="155" y="9"/>
                  </a:lnTo>
                  <a:lnTo>
                    <a:pt x="174" y="5"/>
                  </a:lnTo>
                  <a:lnTo>
                    <a:pt x="197" y="2"/>
                  </a:lnTo>
                  <a:lnTo>
                    <a:pt x="219" y="0"/>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5656" name="Freeform 383">
              <a:extLst>
                <a:ext uri="{FF2B5EF4-FFF2-40B4-BE49-F238E27FC236}">
                  <a16:creationId xmlns:a16="http://schemas.microsoft.com/office/drawing/2014/main" id="{9858F609-DE25-74ED-E638-4FB311645E07}"/>
                </a:ext>
              </a:extLst>
            </p:cNvPr>
            <p:cNvSpPr>
              <a:spLocks/>
            </p:cNvSpPr>
            <p:nvPr/>
          </p:nvSpPr>
          <p:spPr bwMode="auto">
            <a:xfrm>
              <a:off x="536" y="1411"/>
              <a:ext cx="44" cy="11"/>
            </a:xfrm>
            <a:custGeom>
              <a:avLst/>
              <a:gdLst>
                <a:gd name="T0" fmla="*/ 44 w 44"/>
                <a:gd name="T1" fmla="*/ 5 h 11"/>
                <a:gd name="T2" fmla="*/ 38 w 44"/>
                <a:gd name="T3" fmla="*/ 0 h 11"/>
                <a:gd name="T4" fmla="*/ 0 w 44"/>
                <a:gd name="T5" fmla="*/ 0 h 11"/>
                <a:gd name="T6" fmla="*/ 0 w 44"/>
                <a:gd name="T7" fmla="*/ 11 h 11"/>
                <a:gd name="T8" fmla="*/ 38 w 44"/>
                <a:gd name="T9" fmla="*/ 11 h 11"/>
                <a:gd name="T10" fmla="*/ 44 w 44"/>
                <a:gd name="T11" fmla="*/ 5 h 11"/>
                <a:gd name="T12" fmla="*/ 44 w 44"/>
                <a:gd name="T13" fmla="*/ 5 h 11"/>
                <a:gd name="T14" fmla="*/ 44 w 44"/>
                <a:gd name="T15" fmla="*/ 0 h 11"/>
                <a:gd name="T16" fmla="*/ 38 w 44"/>
                <a:gd name="T17" fmla="*/ 0 h 11"/>
                <a:gd name="T18" fmla="*/ 44 w 44"/>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44" y="5"/>
                  </a:moveTo>
                  <a:lnTo>
                    <a:pt x="38" y="0"/>
                  </a:lnTo>
                  <a:lnTo>
                    <a:pt x="0" y="0"/>
                  </a:lnTo>
                  <a:lnTo>
                    <a:pt x="0" y="11"/>
                  </a:lnTo>
                  <a:lnTo>
                    <a:pt x="38" y="11"/>
                  </a:lnTo>
                  <a:lnTo>
                    <a:pt x="44" y="5"/>
                  </a:lnTo>
                  <a:lnTo>
                    <a:pt x="44" y="0"/>
                  </a:lnTo>
                  <a:lnTo>
                    <a:pt x="38" y="0"/>
                  </a:lnTo>
                  <a:lnTo>
                    <a:pt x="44"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7" name="Freeform 384">
              <a:extLst>
                <a:ext uri="{FF2B5EF4-FFF2-40B4-BE49-F238E27FC236}">
                  <a16:creationId xmlns:a16="http://schemas.microsoft.com/office/drawing/2014/main" id="{603EA0F6-6754-5232-4CD4-70DD86B4C02D}"/>
                </a:ext>
              </a:extLst>
            </p:cNvPr>
            <p:cNvSpPr>
              <a:spLocks/>
            </p:cNvSpPr>
            <p:nvPr/>
          </p:nvSpPr>
          <p:spPr bwMode="auto">
            <a:xfrm>
              <a:off x="563" y="1416"/>
              <a:ext cx="17" cy="1236"/>
            </a:xfrm>
            <a:custGeom>
              <a:avLst/>
              <a:gdLst>
                <a:gd name="T0" fmla="*/ 5 w 17"/>
                <a:gd name="T1" fmla="*/ 1236 h 1236"/>
                <a:gd name="T2" fmla="*/ 11 w 17"/>
                <a:gd name="T3" fmla="*/ 1230 h 1236"/>
                <a:gd name="T4" fmla="*/ 17 w 17"/>
                <a:gd name="T5" fmla="*/ 0 h 1236"/>
                <a:gd name="T6" fmla="*/ 5 w 17"/>
                <a:gd name="T7" fmla="*/ 0 h 1236"/>
                <a:gd name="T8" fmla="*/ 0 w 17"/>
                <a:gd name="T9" fmla="*/ 1230 h 1236"/>
                <a:gd name="T10" fmla="*/ 5 w 17"/>
                <a:gd name="T11" fmla="*/ 1236 h 1236"/>
                <a:gd name="T12" fmla="*/ 0 w 17"/>
                <a:gd name="T13" fmla="*/ 1230 h 1236"/>
                <a:gd name="T14" fmla="*/ 0 w 17"/>
                <a:gd name="T15" fmla="*/ 1236 h 1236"/>
                <a:gd name="T16" fmla="*/ 5 w 17"/>
                <a:gd name="T17" fmla="*/ 1236 h 1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236"/>
                <a:gd name="T29" fmla="*/ 17 w 17"/>
                <a:gd name="T30" fmla="*/ 1236 h 1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236">
                  <a:moveTo>
                    <a:pt x="5" y="1236"/>
                  </a:moveTo>
                  <a:lnTo>
                    <a:pt x="11" y="1230"/>
                  </a:lnTo>
                  <a:lnTo>
                    <a:pt x="17" y="0"/>
                  </a:lnTo>
                  <a:lnTo>
                    <a:pt x="5" y="0"/>
                  </a:lnTo>
                  <a:lnTo>
                    <a:pt x="0" y="1230"/>
                  </a:lnTo>
                  <a:lnTo>
                    <a:pt x="5" y="1236"/>
                  </a:lnTo>
                  <a:lnTo>
                    <a:pt x="0" y="1230"/>
                  </a:lnTo>
                  <a:lnTo>
                    <a:pt x="0" y="1236"/>
                  </a:lnTo>
                  <a:lnTo>
                    <a:pt x="5" y="123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8" name="Freeform 385">
              <a:extLst>
                <a:ext uri="{FF2B5EF4-FFF2-40B4-BE49-F238E27FC236}">
                  <a16:creationId xmlns:a16="http://schemas.microsoft.com/office/drawing/2014/main" id="{FC320540-B7D5-2DAD-0A4A-D86EF9CAC60D}"/>
                </a:ext>
              </a:extLst>
            </p:cNvPr>
            <p:cNvSpPr>
              <a:spLocks/>
            </p:cNvSpPr>
            <p:nvPr/>
          </p:nvSpPr>
          <p:spPr bwMode="auto">
            <a:xfrm>
              <a:off x="568" y="2637"/>
              <a:ext cx="1300" cy="15"/>
            </a:xfrm>
            <a:custGeom>
              <a:avLst/>
              <a:gdLst>
                <a:gd name="T0" fmla="*/ 1300 w 1300"/>
                <a:gd name="T1" fmla="*/ 5 h 15"/>
                <a:gd name="T2" fmla="*/ 1294 w 1300"/>
                <a:gd name="T3" fmla="*/ 0 h 15"/>
                <a:gd name="T4" fmla="*/ 0 w 1300"/>
                <a:gd name="T5" fmla="*/ 4 h 15"/>
                <a:gd name="T6" fmla="*/ 0 w 1300"/>
                <a:gd name="T7" fmla="*/ 15 h 15"/>
                <a:gd name="T8" fmla="*/ 1294 w 1300"/>
                <a:gd name="T9" fmla="*/ 11 h 15"/>
                <a:gd name="T10" fmla="*/ 1300 w 1300"/>
                <a:gd name="T11" fmla="*/ 5 h 15"/>
                <a:gd name="T12" fmla="*/ 1294 w 1300"/>
                <a:gd name="T13" fmla="*/ 11 h 15"/>
                <a:gd name="T14" fmla="*/ 1300 w 1300"/>
                <a:gd name="T15" fmla="*/ 11 h 15"/>
                <a:gd name="T16" fmla="*/ 1300 w 1300"/>
                <a:gd name="T17" fmla="*/ 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00"/>
                <a:gd name="T28" fmla="*/ 0 h 15"/>
                <a:gd name="T29" fmla="*/ 1300 w 1300"/>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00" h="15">
                  <a:moveTo>
                    <a:pt x="1300" y="5"/>
                  </a:moveTo>
                  <a:lnTo>
                    <a:pt x="1294" y="0"/>
                  </a:lnTo>
                  <a:lnTo>
                    <a:pt x="0" y="4"/>
                  </a:lnTo>
                  <a:lnTo>
                    <a:pt x="0" y="15"/>
                  </a:lnTo>
                  <a:lnTo>
                    <a:pt x="1294" y="11"/>
                  </a:lnTo>
                  <a:lnTo>
                    <a:pt x="1300" y="5"/>
                  </a:lnTo>
                  <a:lnTo>
                    <a:pt x="1294" y="11"/>
                  </a:lnTo>
                  <a:lnTo>
                    <a:pt x="1300" y="11"/>
                  </a:lnTo>
                  <a:lnTo>
                    <a:pt x="130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59" name="Freeform 386">
              <a:extLst>
                <a:ext uri="{FF2B5EF4-FFF2-40B4-BE49-F238E27FC236}">
                  <a16:creationId xmlns:a16="http://schemas.microsoft.com/office/drawing/2014/main" id="{F6E79BE7-29F5-4BF8-FC43-05AA3C902530}"/>
                </a:ext>
              </a:extLst>
            </p:cNvPr>
            <p:cNvSpPr>
              <a:spLocks/>
            </p:cNvSpPr>
            <p:nvPr/>
          </p:nvSpPr>
          <p:spPr bwMode="auto">
            <a:xfrm>
              <a:off x="1856" y="1409"/>
              <a:ext cx="12" cy="1233"/>
            </a:xfrm>
            <a:custGeom>
              <a:avLst/>
              <a:gdLst>
                <a:gd name="T0" fmla="*/ 6 w 12"/>
                <a:gd name="T1" fmla="*/ 0 h 1233"/>
                <a:gd name="T2" fmla="*/ 0 w 12"/>
                <a:gd name="T3" fmla="*/ 3 h 1233"/>
                <a:gd name="T4" fmla="*/ 0 w 12"/>
                <a:gd name="T5" fmla="*/ 1233 h 1233"/>
                <a:gd name="T6" fmla="*/ 12 w 12"/>
                <a:gd name="T7" fmla="*/ 1233 h 1233"/>
                <a:gd name="T8" fmla="*/ 12 w 12"/>
                <a:gd name="T9" fmla="*/ 3 h 1233"/>
                <a:gd name="T10" fmla="*/ 6 w 12"/>
                <a:gd name="T11" fmla="*/ 0 h 1233"/>
                <a:gd name="T12" fmla="*/ 6 w 12"/>
                <a:gd name="T13" fmla="*/ 0 h 1233"/>
                <a:gd name="T14" fmla="*/ 0 w 12"/>
                <a:gd name="T15" fmla="*/ 0 h 1233"/>
                <a:gd name="T16" fmla="*/ 0 w 12"/>
                <a:gd name="T17" fmla="*/ 3 h 1233"/>
                <a:gd name="T18" fmla="*/ 6 w 12"/>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33"/>
                <a:gd name="T32" fmla="*/ 12 w 12"/>
                <a:gd name="T33" fmla="*/ 1233 h 12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33">
                  <a:moveTo>
                    <a:pt x="6" y="0"/>
                  </a:moveTo>
                  <a:lnTo>
                    <a:pt x="0" y="3"/>
                  </a:lnTo>
                  <a:lnTo>
                    <a:pt x="0" y="1233"/>
                  </a:lnTo>
                  <a:lnTo>
                    <a:pt x="12" y="1233"/>
                  </a:lnTo>
                  <a:lnTo>
                    <a:pt x="12" y="3"/>
                  </a:lnTo>
                  <a:lnTo>
                    <a:pt x="6" y="0"/>
                  </a:lnTo>
                  <a:lnTo>
                    <a:pt x="0" y="0"/>
                  </a:lnTo>
                  <a:lnTo>
                    <a:pt x="0" y="3"/>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60" name="Freeform 387">
              <a:extLst>
                <a:ext uri="{FF2B5EF4-FFF2-40B4-BE49-F238E27FC236}">
                  <a16:creationId xmlns:a16="http://schemas.microsoft.com/office/drawing/2014/main" id="{03386CB7-9795-3552-E308-8708AD1E1C89}"/>
                </a:ext>
              </a:extLst>
            </p:cNvPr>
            <p:cNvSpPr>
              <a:spLocks/>
            </p:cNvSpPr>
            <p:nvPr/>
          </p:nvSpPr>
          <p:spPr bwMode="auto">
            <a:xfrm>
              <a:off x="1862" y="1409"/>
              <a:ext cx="50" cy="9"/>
            </a:xfrm>
            <a:custGeom>
              <a:avLst/>
              <a:gdLst>
                <a:gd name="T0" fmla="*/ 50 w 50"/>
                <a:gd name="T1" fmla="*/ 3 h 9"/>
                <a:gd name="T2" fmla="*/ 44 w 50"/>
                <a:gd name="T3" fmla="*/ 0 h 9"/>
                <a:gd name="T4" fmla="*/ 0 w 50"/>
                <a:gd name="T5" fmla="*/ 0 h 9"/>
                <a:gd name="T6" fmla="*/ 0 w 50"/>
                <a:gd name="T7" fmla="*/ 9 h 9"/>
                <a:gd name="T8" fmla="*/ 44 w 50"/>
                <a:gd name="T9" fmla="*/ 9 h 9"/>
                <a:gd name="T10" fmla="*/ 50 w 50"/>
                <a:gd name="T11" fmla="*/ 3 h 9"/>
                <a:gd name="T12" fmla="*/ 50 w 50"/>
                <a:gd name="T13" fmla="*/ 3 h 9"/>
                <a:gd name="T14" fmla="*/ 50 w 50"/>
                <a:gd name="T15" fmla="*/ 0 h 9"/>
                <a:gd name="T16" fmla="*/ 44 w 50"/>
                <a:gd name="T17" fmla="*/ 0 h 9"/>
                <a:gd name="T18" fmla="*/ 50 w 50"/>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9"/>
                <a:gd name="T32" fmla="*/ 50 w 5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9">
                  <a:moveTo>
                    <a:pt x="50" y="3"/>
                  </a:moveTo>
                  <a:lnTo>
                    <a:pt x="44" y="0"/>
                  </a:lnTo>
                  <a:lnTo>
                    <a:pt x="0" y="0"/>
                  </a:lnTo>
                  <a:lnTo>
                    <a:pt x="0" y="9"/>
                  </a:lnTo>
                  <a:lnTo>
                    <a:pt x="44" y="9"/>
                  </a:lnTo>
                  <a:lnTo>
                    <a:pt x="50" y="3"/>
                  </a:lnTo>
                  <a:lnTo>
                    <a:pt x="50" y="0"/>
                  </a:lnTo>
                  <a:lnTo>
                    <a:pt x="44" y="0"/>
                  </a:lnTo>
                  <a:lnTo>
                    <a:pt x="5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61" name="Freeform 388">
              <a:extLst>
                <a:ext uri="{FF2B5EF4-FFF2-40B4-BE49-F238E27FC236}">
                  <a16:creationId xmlns:a16="http://schemas.microsoft.com/office/drawing/2014/main" id="{FCF592A1-F386-7988-0A69-6791EA34B5E8}"/>
                </a:ext>
              </a:extLst>
            </p:cNvPr>
            <p:cNvSpPr>
              <a:spLocks/>
            </p:cNvSpPr>
            <p:nvPr/>
          </p:nvSpPr>
          <p:spPr bwMode="auto">
            <a:xfrm>
              <a:off x="1896" y="1412"/>
              <a:ext cx="16" cy="1278"/>
            </a:xfrm>
            <a:custGeom>
              <a:avLst/>
              <a:gdLst>
                <a:gd name="T0" fmla="*/ 6 w 16"/>
                <a:gd name="T1" fmla="*/ 1278 h 1278"/>
                <a:gd name="T2" fmla="*/ 12 w 16"/>
                <a:gd name="T3" fmla="*/ 1275 h 1278"/>
                <a:gd name="T4" fmla="*/ 16 w 16"/>
                <a:gd name="T5" fmla="*/ 0 h 1278"/>
                <a:gd name="T6" fmla="*/ 4 w 16"/>
                <a:gd name="T7" fmla="*/ 0 h 1278"/>
                <a:gd name="T8" fmla="*/ 0 w 16"/>
                <a:gd name="T9" fmla="*/ 1275 h 1278"/>
                <a:gd name="T10" fmla="*/ 6 w 16"/>
                <a:gd name="T11" fmla="*/ 1278 h 1278"/>
                <a:gd name="T12" fmla="*/ 6 w 16"/>
                <a:gd name="T13" fmla="*/ 1278 h 1278"/>
                <a:gd name="T14" fmla="*/ 12 w 16"/>
                <a:gd name="T15" fmla="*/ 1278 h 1278"/>
                <a:gd name="T16" fmla="*/ 12 w 16"/>
                <a:gd name="T17" fmla="*/ 1275 h 1278"/>
                <a:gd name="T18" fmla="*/ 6 w 16"/>
                <a:gd name="T19" fmla="*/ 1278 h 1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278"/>
                <a:gd name="T32" fmla="*/ 16 w 16"/>
                <a:gd name="T33" fmla="*/ 1278 h 1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278">
                  <a:moveTo>
                    <a:pt x="6" y="1278"/>
                  </a:moveTo>
                  <a:lnTo>
                    <a:pt x="12" y="1275"/>
                  </a:lnTo>
                  <a:lnTo>
                    <a:pt x="16" y="0"/>
                  </a:lnTo>
                  <a:lnTo>
                    <a:pt x="4" y="0"/>
                  </a:lnTo>
                  <a:lnTo>
                    <a:pt x="0" y="1275"/>
                  </a:lnTo>
                  <a:lnTo>
                    <a:pt x="6" y="1278"/>
                  </a:lnTo>
                  <a:lnTo>
                    <a:pt x="12" y="1278"/>
                  </a:lnTo>
                  <a:lnTo>
                    <a:pt x="12" y="1275"/>
                  </a:lnTo>
                  <a:lnTo>
                    <a:pt x="6" y="127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62" name="Freeform 389">
              <a:extLst>
                <a:ext uri="{FF2B5EF4-FFF2-40B4-BE49-F238E27FC236}">
                  <a16:creationId xmlns:a16="http://schemas.microsoft.com/office/drawing/2014/main" id="{315EB9E7-31E4-1D5C-1A74-5DE6C6DE509C}"/>
                </a:ext>
              </a:extLst>
            </p:cNvPr>
            <p:cNvSpPr>
              <a:spLocks/>
            </p:cNvSpPr>
            <p:nvPr/>
          </p:nvSpPr>
          <p:spPr bwMode="auto">
            <a:xfrm>
              <a:off x="524" y="2681"/>
              <a:ext cx="1378" cy="9"/>
            </a:xfrm>
            <a:custGeom>
              <a:avLst/>
              <a:gdLst>
                <a:gd name="T0" fmla="*/ 0 w 1378"/>
                <a:gd name="T1" fmla="*/ 6 h 9"/>
                <a:gd name="T2" fmla="*/ 6 w 1378"/>
                <a:gd name="T3" fmla="*/ 9 h 9"/>
                <a:gd name="T4" fmla="*/ 1378 w 1378"/>
                <a:gd name="T5" fmla="*/ 9 h 9"/>
                <a:gd name="T6" fmla="*/ 1378 w 1378"/>
                <a:gd name="T7" fmla="*/ 0 h 9"/>
                <a:gd name="T8" fmla="*/ 6 w 1378"/>
                <a:gd name="T9" fmla="*/ 0 h 9"/>
                <a:gd name="T10" fmla="*/ 0 w 1378"/>
                <a:gd name="T11" fmla="*/ 6 h 9"/>
                <a:gd name="T12" fmla="*/ 0 w 1378"/>
                <a:gd name="T13" fmla="*/ 6 h 9"/>
                <a:gd name="T14" fmla="*/ 0 w 1378"/>
                <a:gd name="T15" fmla="*/ 9 h 9"/>
                <a:gd name="T16" fmla="*/ 6 w 1378"/>
                <a:gd name="T17" fmla="*/ 9 h 9"/>
                <a:gd name="T18" fmla="*/ 0 w 1378"/>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8"/>
                <a:gd name="T31" fmla="*/ 0 h 9"/>
                <a:gd name="T32" fmla="*/ 1378 w 137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8" h="9">
                  <a:moveTo>
                    <a:pt x="0" y="6"/>
                  </a:moveTo>
                  <a:lnTo>
                    <a:pt x="6" y="9"/>
                  </a:lnTo>
                  <a:lnTo>
                    <a:pt x="1378" y="9"/>
                  </a:lnTo>
                  <a:lnTo>
                    <a:pt x="1378" y="0"/>
                  </a:lnTo>
                  <a:lnTo>
                    <a:pt x="6" y="0"/>
                  </a:lnTo>
                  <a:lnTo>
                    <a:pt x="0" y="6"/>
                  </a:lnTo>
                  <a:lnTo>
                    <a:pt x="0" y="9"/>
                  </a:lnTo>
                  <a:lnTo>
                    <a:pt x="6" y="9"/>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63" name="Freeform 390">
              <a:extLst>
                <a:ext uri="{FF2B5EF4-FFF2-40B4-BE49-F238E27FC236}">
                  <a16:creationId xmlns:a16="http://schemas.microsoft.com/office/drawing/2014/main" id="{45557ED8-B96B-4B1F-FC38-DB6AACD97E26}"/>
                </a:ext>
              </a:extLst>
            </p:cNvPr>
            <p:cNvSpPr>
              <a:spLocks/>
            </p:cNvSpPr>
            <p:nvPr/>
          </p:nvSpPr>
          <p:spPr bwMode="auto">
            <a:xfrm>
              <a:off x="524" y="1411"/>
              <a:ext cx="18" cy="1276"/>
            </a:xfrm>
            <a:custGeom>
              <a:avLst/>
              <a:gdLst>
                <a:gd name="T0" fmla="*/ 12 w 18"/>
                <a:gd name="T1" fmla="*/ 0 h 1276"/>
                <a:gd name="T2" fmla="*/ 6 w 18"/>
                <a:gd name="T3" fmla="*/ 5 h 1276"/>
                <a:gd name="T4" fmla="*/ 0 w 18"/>
                <a:gd name="T5" fmla="*/ 1276 h 1276"/>
                <a:gd name="T6" fmla="*/ 12 w 18"/>
                <a:gd name="T7" fmla="*/ 1276 h 1276"/>
                <a:gd name="T8" fmla="*/ 18 w 18"/>
                <a:gd name="T9" fmla="*/ 5 h 1276"/>
                <a:gd name="T10" fmla="*/ 12 w 18"/>
                <a:gd name="T11" fmla="*/ 0 h 1276"/>
                <a:gd name="T12" fmla="*/ 12 w 18"/>
                <a:gd name="T13" fmla="*/ 0 h 1276"/>
                <a:gd name="T14" fmla="*/ 6 w 18"/>
                <a:gd name="T15" fmla="*/ 0 h 1276"/>
                <a:gd name="T16" fmla="*/ 6 w 18"/>
                <a:gd name="T17" fmla="*/ 5 h 1276"/>
                <a:gd name="T18" fmla="*/ 12 w 18"/>
                <a:gd name="T19" fmla="*/ 0 h 1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276"/>
                <a:gd name="T32" fmla="*/ 18 w 18"/>
                <a:gd name="T33" fmla="*/ 1276 h 12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276">
                  <a:moveTo>
                    <a:pt x="12" y="0"/>
                  </a:moveTo>
                  <a:lnTo>
                    <a:pt x="6" y="5"/>
                  </a:lnTo>
                  <a:lnTo>
                    <a:pt x="0" y="1276"/>
                  </a:lnTo>
                  <a:lnTo>
                    <a:pt x="12" y="1276"/>
                  </a:lnTo>
                  <a:lnTo>
                    <a:pt x="18" y="5"/>
                  </a:lnTo>
                  <a:lnTo>
                    <a:pt x="12" y="0"/>
                  </a:lnTo>
                  <a:lnTo>
                    <a:pt x="6" y="0"/>
                  </a:lnTo>
                  <a:lnTo>
                    <a:pt x="6" y="5"/>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664" name="Line 524">
              <a:extLst>
                <a:ext uri="{FF2B5EF4-FFF2-40B4-BE49-F238E27FC236}">
                  <a16:creationId xmlns:a16="http://schemas.microsoft.com/office/drawing/2014/main" id="{89FFE5C5-CC74-1EAE-AC4D-994D0E21FC2B}"/>
                </a:ext>
              </a:extLst>
            </p:cNvPr>
            <p:cNvSpPr>
              <a:spLocks noChangeShapeType="1"/>
            </p:cNvSpPr>
            <p:nvPr/>
          </p:nvSpPr>
          <p:spPr bwMode="auto">
            <a:xfrm flipV="1">
              <a:off x="1327" y="1902"/>
              <a:ext cx="159" cy="158"/>
            </a:xfrm>
            <a:prstGeom prst="line">
              <a:avLst/>
            </a:prstGeom>
            <a:noFill/>
            <a:ln w="9525">
              <a:solidFill>
                <a:schemeClr val="tx1"/>
              </a:solidFill>
              <a:round/>
              <a:headEnd/>
              <a:tailEnd type="triangle" w="sm" len="med"/>
            </a:ln>
            <a:extLst>
              <a:ext uri="{909E8E84-426E-40DD-AFC4-6F175D3DCCD1}">
                <a14:hiddenFill xmlns:a14="http://schemas.microsoft.com/office/drawing/2010/main">
                  <a:noFill/>
                </a14:hiddenFill>
              </a:ext>
            </a:extLst>
          </p:spPr>
          <p:txBody>
            <a:bodyPr/>
            <a:lstStyle/>
            <a:p>
              <a:endParaRPr lang="en-GB"/>
            </a:p>
          </p:txBody>
        </p:sp>
      </p:grpSp>
      <p:sp>
        <p:nvSpPr>
          <p:cNvPr id="229902" name="Line 526">
            <a:extLst>
              <a:ext uri="{FF2B5EF4-FFF2-40B4-BE49-F238E27FC236}">
                <a16:creationId xmlns:a16="http://schemas.microsoft.com/office/drawing/2014/main" id="{459C5B31-ADA0-0AC0-56A2-177D968D6C3D}"/>
              </a:ext>
            </a:extLst>
          </p:cNvPr>
          <p:cNvSpPr>
            <a:spLocks noChangeShapeType="1"/>
          </p:cNvSpPr>
          <p:nvPr/>
        </p:nvSpPr>
        <p:spPr bwMode="auto">
          <a:xfrm>
            <a:off x="2116138" y="2759075"/>
            <a:ext cx="0" cy="1008063"/>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9717"/>
                                        </p:tgtEl>
                                        <p:attrNameLst>
                                          <p:attrName>style.visibility</p:attrName>
                                        </p:attrNameLst>
                                      </p:cBhvr>
                                      <p:to>
                                        <p:strVal val="visible"/>
                                      </p:to>
                                    </p:set>
                                    <p:anim calcmode="lin" valueType="num">
                                      <p:cBhvr>
                                        <p:cTn id="7" dur="500" fill="hold"/>
                                        <p:tgtEl>
                                          <p:spTgt spid="229717"/>
                                        </p:tgtEl>
                                        <p:attrNameLst>
                                          <p:attrName>ppt_w</p:attrName>
                                        </p:attrNameLst>
                                      </p:cBhvr>
                                      <p:tavLst>
                                        <p:tav tm="0">
                                          <p:val>
                                            <p:fltVal val="0"/>
                                          </p:val>
                                        </p:tav>
                                        <p:tav tm="100000">
                                          <p:val>
                                            <p:strVal val="#ppt_w"/>
                                          </p:val>
                                        </p:tav>
                                      </p:tavLst>
                                    </p:anim>
                                    <p:anim calcmode="lin" valueType="num">
                                      <p:cBhvr>
                                        <p:cTn id="8" dur="500" fill="hold"/>
                                        <p:tgtEl>
                                          <p:spTgt spid="229717"/>
                                        </p:tgtEl>
                                        <p:attrNameLst>
                                          <p:attrName>ppt_h</p:attrName>
                                        </p:attrNameLst>
                                      </p:cBhvr>
                                      <p:tavLst>
                                        <p:tav tm="0">
                                          <p:val>
                                            <p:fltVal val="0"/>
                                          </p:val>
                                        </p:tav>
                                        <p:tav tm="100000">
                                          <p:val>
                                            <p:strVal val="#ppt_h"/>
                                          </p:val>
                                        </p:tav>
                                      </p:tavLst>
                                    </p:anim>
                                    <p:anim calcmode="lin" valueType="num">
                                      <p:cBhvr>
                                        <p:cTn id="9" dur="500" fill="hold"/>
                                        <p:tgtEl>
                                          <p:spTgt spid="229717"/>
                                        </p:tgtEl>
                                        <p:attrNameLst>
                                          <p:attrName>style.rotation</p:attrName>
                                        </p:attrNameLst>
                                      </p:cBhvr>
                                      <p:tavLst>
                                        <p:tav tm="0">
                                          <p:val>
                                            <p:fltVal val="360"/>
                                          </p:val>
                                        </p:tav>
                                        <p:tav tm="100000">
                                          <p:val>
                                            <p:fltVal val="0"/>
                                          </p:val>
                                        </p:tav>
                                      </p:tavLst>
                                    </p:anim>
                                    <p:animEffect transition="in" filter="fade">
                                      <p:cBhvr>
                                        <p:cTn id="10" dur="500"/>
                                        <p:tgtEl>
                                          <p:spTgt spid="229717"/>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29716"/>
                                        </p:tgtEl>
                                        <p:attrNameLst>
                                          <p:attrName>style.visibility</p:attrName>
                                        </p:attrNameLst>
                                      </p:cBhvr>
                                      <p:to>
                                        <p:strVal val="visible"/>
                                      </p:to>
                                    </p:set>
                                    <p:anim calcmode="discrete" valueType="clr">
                                      <p:cBhvr override="childStyle">
                                        <p:cTn id="14" dur="80"/>
                                        <p:tgtEl>
                                          <p:spTgt spid="2297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9716"/>
                                        </p:tgtEl>
                                        <p:attrNameLst>
                                          <p:attrName>fillcolor</p:attrName>
                                        </p:attrNameLst>
                                      </p:cBhvr>
                                      <p:tavLst>
                                        <p:tav tm="0">
                                          <p:val>
                                            <p:clrVal>
                                              <a:schemeClr val="accent2"/>
                                            </p:clrVal>
                                          </p:val>
                                        </p:tav>
                                        <p:tav tm="50000">
                                          <p:val>
                                            <p:clrVal>
                                              <a:schemeClr val="hlink"/>
                                            </p:clrVal>
                                          </p:val>
                                        </p:tav>
                                      </p:tavLst>
                                    </p:anim>
                                    <p:set>
                                      <p:cBhvr>
                                        <p:cTn id="16" dur="80"/>
                                        <p:tgtEl>
                                          <p:spTgt spid="229716"/>
                                        </p:tgtEl>
                                        <p:attrNameLst>
                                          <p:attrName>fill.type</p:attrName>
                                        </p:attrNameLst>
                                      </p:cBhvr>
                                      <p:to>
                                        <p:strVal val="solid"/>
                                      </p:to>
                                    </p:set>
                                  </p:childTnLst>
                                </p:cTn>
                              </p:par>
                            </p:childTnLst>
                          </p:cTn>
                        </p:par>
                        <p:par>
                          <p:cTn id="17" fill="hold" nodeType="afterGroup">
                            <p:stCondLst>
                              <p:cond delay="1820"/>
                            </p:stCondLst>
                            <p:childTnLst>
                              <p:par>
                                <p:cTn id="18" presetID="9"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229902"/>
                                        </p:tgtEl>
                                        <p:attrNameLst>
                                          <p:attrName>style.visibility</p:attrName>
                                        </p:attrNameLst>
                                      </p:cBhvr>
                                      <p:to>
                                        <p:strVal val="visible"/>
                                      </p:to>
                                    </p:set>
                                    <p:animEffect transition="in" filter="dissolve">
                                      <p:cBhvr>
                                        <p:cTn id="23" dur="500"/>
                                        <p:tgtEl>
                                          <p:spTgt spid="2299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strVal val="#ppt_w*0.70"/>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Effect transition="in" filter="fade">
                                      <p:cBhvr>
                                        <p:cTn id="30" dur="10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229772"/>
                                        </p:tgtEl>
                                        <p:attrNameLst>
                                          <p:attrName>style.visibility</p:attrName>
                                        </p:attrNameLst>
                                      </p:cBhvr>
                                      <p:to>
                                        <p:strVal val="visible"/>
                                      </p:to>
                                    </p:set>
                                    <p:anim calcmode="lin" valueType="num">
                                      <p:cBhvr>
                                        <p:cTn id="40" dur="500" fill="hold"/>
                                        <p:tgtEl>
                                          <p:spTgt spid="229772"/>
                                        </p:tgtEl>
                                        <p:attrNameLst>
                                          <p:attrName>ppt_w</p:attrName>
                                        </p:attrNameLst>
                                      </p:cBhvr>
                                      <p:tavLst>
                                        <p:tav tm="0">
                                          <p:val>
                                            <p:fltVal val="0"/>
                                          </p:val>
                                        </p:tav>
                                        <p:tav tm="100000">
                                          <p:val>
                                            <p:strVal val="#ppt_w"/>
                                          </p:val>
                                        </p:tav>
                                      </p:tavLst>
                                    </p:anim>
                                    <p:anim calcmode="lin" valueType="num">
                                      <p:cBhvr>
                                        <p:cTn id="41" dur="500" fill="hold"/>
                                        <p:tgtEl>
                                          <p:spTgt spid="229772"/>
                                        </p:tgtEl>
                                        <p:attrNameLst>
                                          <p:attrName>ppt_h</p:attrName>
                                        </p:attrNameLst>
                                      </p:cBhvr>
                                      <p:tavLst>
                                        <p:tav tm="0">
                                          <p:val>
                                            <p:fltVal val="0"/>
                                          </p:val>
                                        </p:tav>
                                        <p:tav tm="100000">
                                          <p:val>
                                            <p:strVal val="#ppt_h"/>
                                          </p:val>
                                        </p:tav>
                                      </p:tavLst>
                                    </p:anim>
                                    <p:anim calcmode="lin" valueType="num">
                                      <p:cBhvr>
                                        <p:cTn id="42" dur="500" fill="hold"/>
                                        <p:tgtEl>
                                          <p:spTgt spid="229772"/>
                                        </p:tgtEl>
                                        <p:attrNameLst>
                                          <p:attrName>style.rotation</p:attrName>
                                        </p:attrNameLst>
                                      </p:cBhvr>
                                      <p:tavLst>
                                        <p:tav tm="0">
                                          <p:val>
                                            <p:fltVal val="360"/>
                                          </p:val>
                                        </p:tav>
                                        <p:tav tm="100000">
                                          <p:val>
                                            <p:fltVal val="0"/>
                                          </p:val>
                                        </p:tav>
                                      </p:tavLst>
                                    </p:anim>
                                    <p:animEffect transition="in" filter="fade">
                                      <p:cBhvr>
                                        <p:cTn id="43" dur="500"/>
                                        <p:tgtEl>
                                          <p:spTgt spid="229772"/>
                                        </p:tgtEl>
                                      </p:cBhvr>
                                    </p:animEffect>
                                  </p:childTnLst>
                                </p:cTn>
                              </p:par>
                            </p:childTnLst>
                          </p:cTn>
                        </p:par>
                        <p:par>
                          <p:cTn id="44" fill="hold" nodeType="afterGroup">
                            <p:stCondLst>
                              <p:cond delay="50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229771"/>
                                        </p:tgtEl>
                                        <p:attrNameLst>
                                          <p:attrName>style.visibility</p:attrName>
                                        </p:attrNameLst>
                                      </p:cBhvr>
                                      <p:to>
                                        <p:strVal val="visible"/>
                                      </p:to>
                                    </p:set>
                                    <p:anim calcmode="discrete" valueType="clr">
                                      <p:cBhvr override="childStyle">
                                        <p:cTn id="47" dur="80"/>
                                        <p:tgtEl>
                                          <p:spTgt spid="229771"/>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229771"/>
                                        </p:tgtEl>
                                        <p:attrNameLst>
                                          <p:attrName>fillcolor</p:attrName>
                                        </p:attrNameLst>
                                      </p:cBhvr>
                                      <p:tavLst>
                                        <p:tav tm="0">
                                          <p:val>
                                            <p:clrVal>
                                              <a:schemeClr val="accent2"/>
                                            </p:clrVal>
                                          </p:val>
                                        </p:tav>
                                        <p:tav tm="50000">
                                          <p:val>
                                            <p:clrVal>
                                              <a:schemeClr val="hlink"/>
                                            </p:clrVal>
                                          </p:val>
                                        </p:tav>
                                      </p:tavLst>
                                    </p:anim>
                                    <p:set>
                                      <p:cBhvr>
                                        <p:cTn id="49" dur="80"/>
                                        <p:tgtEl>
                                          <p:spTgt spid="229771"/>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229899"/>
                                        </p:tgtEl>
                                        <p:attrNameLst>
                                          <p:attrName>style.visibility</p:attrName>
                                        </p:attrNameLst>
                                      </p:cBhvr>
                                      <p:to>
                                        <p:strVal val="visible"/>
                                      </p:to>
                                    </p:set>
                                    <p:anim calcmode="lin" valueType="num">
                                      <p:cBhvr>
                                        <p:cTn id="59" dur="500" fill="hold"/>
                                        <p:tgtEl>
                                          <p:spTgt spid="229899"/>
                                        </p:tgtEl>
                                        <p:attrNameLst>
                                          <p:attrName>ppt_w</p:attrName>
                                        </p:attrNameLst>
                                      </p:cBhvr>
                                      <p:tavLst>
                                        <p:tav tm="0">
                                          <p:val>
                                            <p:fltVal val="0"/>
                                          </p:val>
                                        </p:tav>
                                        <p:tav tm="100000">
                                          <p:val>
                                            <p:strVal val="#ppt_w"/>
                                          </p:val>
                                        </p:tav>
                                      </p:tavLst>
                                    </p:anim>
                                    <p:anim calcmode="lin" valueType="num">
                                      <p:cBhvr>
                                        <p:cTn id="60" dur="500" fill="hold"/>
                                        <p:tgtEl>
                                          <p:spTgt spid="229899"/>
                                        </p:tgtEl>
                                        <p:attrNameLst>
                                          <p:attrName>ppt_h</p:attrName>
                                        </p:attrNameLst>
                                      </p:cBhvr>
                                      <p:tavLst>
                                        <p:tav tm="0">
                                          <p:val>
                                            <p:fltVal val="0"/>
                                          </p:val>
                                        </p:tav>
                                        <p:tav tm="100000">
                                          <p:val>
                                            <p:strVal val="#ppt_h"/>
                                          </p:val>
                                        </p:tav>
                                      </p:tavLst>
                                    </p:anim>
                                    <p:anim calcmode="lin" valueType="num">
                                      <p:cBhvr>
                                        <p:cTn id="61" dur="500" fill="hold"/>
                                        <p:tgtEl>
                                          <p:spTgt spid="229899"/>
                                        </p:tgtEl>
                                        <p:attrNameLst>
                                          <p:attrName>style.rotation</p:attrName>
                                        </p:attrNameLst>
                                      </p:cBhvr>
                                      <p:tavLst>
                                        <p:tav tm="0">
                                          <p:val>
                                            <p:fltVal val="360"/>
                                          </p:val>
                                        </p:tav>
                                        <p:tav tm="100000">
                                          <p:val>
                                            <p:fltVal val="0"/>
                                          </p:val>
                                        </p:tav>
                                      </p:tavLst>
                                    </p:anim>
                                    <p:animEffect transition="in" filter="fade">
                                      <p:cBhvr>
                                        <p:cTn id="62" dur="500"/>
                                        <p:tgtEl>
                                          <p:spTgt spid="229899"/>
                                        </p:tgtEl>
                                      </p:cBhvr>
                                    </p:animEffect>
                                  </p:childTnLst>
                                </p:cTn>
                              </p:par>
                            </p:childTnLst>
                          </p:cTn>
                        </p:par>
                        <p:par>
                          <p:cTn id="63" fill="hold" nodeType="afterGroup">
                            <p:stCondLst>
                              <p:cond delay="500"/>
                            </p:stCondLst>
                            <p:childTnLst>
                              <p:par>
                                <p:cTn id="64" presetID="27" presetClass="entr" presetSubtype="0" fill="hold" grpId="0" nodeType="afterEffect">
                                  <p:stCondLst>
                                    <p:cond delay="0"/>
                                  </p:stCondLst>
                                  <p:iterate type="lt">
                                    <p:tmPct val="50000"/>
                                  </p:iterate>
                                  <p:childTnLst>
                                    <p:set>
                                      <p:cBhvr>
                                        <p:cTn id="65" dur="1" fill="hold">
                                          <p:stCondLst>
                                            <p:cond delay="0"/>
                                          </p:stCondLst>
                                        </p:cTn>
                                        <p:tgtEl>
                                          <p:spTgt spid="229898"/>
                                        </p:tgtEl>
                                        <p:attrNameLst>
                                          <p:attrName>style.visibility</p:attrName>
                                        </p:attrNameLst>
                                      </p:cBhvr>
                                      <p:to>
                                        <p:strVal val="visible"/>
                                      </p:to>
                                    </p:set>
                                    <p:anim calcmode="discrete" valueType="clr">
                                      <p:cBhvr override="childStyle">
                                        <p:cTn id="66" dur="80"/>
                                        <p:tgtEl>
                                          <p:spTgt spid="229898"/>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229898"/>
                                        </p:tgtEl>
                                        <p:attrNameLst>
                                          <p:attrName>fillcolor</p:attrName>
                                        </p:attrNameLst>
                                      </p:cBhvr>
                                      <p:tavLst>
                                        <p:tav tm="0">
                                          <p:val>
                                            <p:clrVal>
                                              <a:schemeClr val="accent2"/>
                                            </p:clrVal>
                                          </p:val>
                                        </p:tav>
                                        <p:tav tm="50000">
                                          <p:val>
                                            <p:clrVal>
                                              <a:schemeClr val="hlink"/>
                                            </p:clrVal>
                                          </p:val>
                                        </p:tav>
                                      </p:tavLst>
                                    </p:anim>
                                    <p:set>
                                      <p:cBhvr>
                                        <p:cTn id="68" dur="80"/>
                                        <p:tgtEl>
                                          <p:spTgt spid="229898"/>
                                        </p:tgtEl>
                                        <p:attrNameLst>
                                          <p:attrName>fill.type</p:attrName>
                                        </p:attrNameLst>
                                      </p:cBhvr>
                                      <p:to>
                                        <p:strVal val="solid"/>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37"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1000"/>
                                        <p:tgtEl>
                                          <p:spTgt spid="5"/>
                                        </p:tgtEl>
                                      </p:cBhvr>
                                    </p:animEffect>
                                    <p:anim calcmode="lin" valueType="num">
                                      <p:cBhvr>
                                        <p:cTn id="74" dur="1000" fill="hold"/>
                                        <p:tgtEl>
                                          <p:spTgt spid="5"/>
                                        </p:tgtEl>
                                        <p:attrNameLst>
                                          <p:attrName>ppt_x</p:attrName>
                                        </p:attrNameLst>
                                      </p:cBhvr>
                                      <p:tavLst>
                                        <p:tav tm="0">
                                          <p:val>
                                            <p:strVal val="#ppt_x"/>
                                          </p:val>
                                        </p:tav>
                                        <p:tav tm="100000">
                                          <p:val>
                                            <p:strVal val="#ppt_x"/>
                                          </p:val>
                                        </p:tav>
                                      </p:tavLst>
                                    </p:anim>
                                    <p:anim calcmode="lin" valueType="num">
                                      <p:cBhvr>
                                        <p:cTn id="75" dur="900" decel="100000" fill="hold"/>
                                        <p:tgtEl>
                                          <p:spTgt spid="5"/>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716" grpId="0"/>
      <p:bldP spid="229771" grpId="0"/>
      <p:bldP spid="2298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747D323E-44A0-9637-3694-4D0542A7ACD2}"/>
              </a:ext>
            </a:extLst>
          </p:cNvPr>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A2AA5137-4227-4FBE-9942-82272407D11A}" type="datetime1">
              <a:rPr lang="en-US" altLang="en-US" sz="1200">
                <a:solidFill>
                  <a:srgbClr val="000000"/>
                </a:solidFill>
              </a:rPr>
              <a:pPr eaLnBrk="1" hangingPunct="1">
                <a:buClrTx/>
                <a:buFontTx/>
                <a:buNone/>
              </a:pPr>
              <a:t>24-Jul-25</a:t>
            </a:fld>
            <a:endParaRPr lang="en-US" altLang="en-US" sz="1200">
              <a:solidFill>
                <a:srgbClr val="000000"/>
              </a:solidFill>
            </a:endParaRPr>
          </a:p>
        </p:txBody>
      </p:sp>
      <p:sp>
        <p:nvSpPr>
          <p:cNvPr id="26627" name="Text Box 2">
            <a:extLst>
              <a:ext uri="{FF2B5EF4-FFF2-40B4-BE49-F238E27FC236}">
                <a16:creationId xmlns:a16="http://schemas.microsoft.com/office/drawing/2014/main" id="{86144C52-479E-74C7-7657-56165EEA6B53}"/>
              </a:ext>
            </a:extLst>
          </p:cNvPr>
          <p:cNvSpPr txBox="1">
            <a:spLocks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EA7C2D52-90C4-4FC0-B7D2-7760621AB334}" type="slidenum">
              <a:rPr lang="en-US" altLang="en-US" sz="1200">
                <a:solidFill>
                  <a:srgbClr val="000000"/>
                </a:solidFill>
              </a:rPr>
              <a:pPr algn="r" eaLnBrk="1" hangingPunct="1">
                <a:buClrTx/>
                <a:buFontTx/>
                <a:buNone/>
              </a:pPr>
              <a:t>15</a:t>
            </a:fld>
            <a:endParaRPr lang="en-US" altLang="en-US" sz="1200">
              <a:solidFill>
                <a:srgbClr val="000000"/>
              </a:solidFill>
            </a:endParaRPr>
          </a:p>
        </p:txBody>
      </p:sp>
      <p:sp>
        <p:nvSpPr>
          <p:cNvPr id="6147" name="Text Box 3">
            <a:extLst>
              <a:ext uri="{FF2B5EF4-FFF2-40B4-BE49-F238E27FC236}">
                <a16:creationId xmlns:a16="http://schemas.microsoft.com/office/drawing/2014/main" id="{DA2D7085-107B-50DE-4A85-3AC4BBFCBDAC}"/>
              </a:ext>
            </a:extLst>
          </p:cNvPr>
          <p:cNvSpPr txBox="1">
            <a:spLocks noChangeArrowheads="1"/>
          </p:cNvSpPr>
          <p:nvPr/>
        </p:nvSpPr>
        <p:spPr bwMode="auto">
          <a:xfrm>
            <a:off x="534988" y="2420938"/>
            <a:ext cx="81057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sr-Latn-CS" altLang="en-US" b="1">
                <a:solidFill>
                  <a:srgbClr val="000000"/>
                </a:solidFill>
              </a:rPr>
              <a:t>Teorija sličnosti </a:t>
            </a:r>
            <a:r>
              <a:rPr lang="en-GB" altLang="en-US" b="1">
                <a:solidFill>
                  <a:srgbClr val="000000"/>
                </a:solidFill>
              </a:rPr>
              <a:t>se koristi u mnogim zadacima koje postavljaju</a:t>
            </a:r>
            <a:r>
              <a:rPr lang="en-US" altLang="en-US" b="1">
                <a:solidFill>
                  <a:srgbClr val="000000"/>
                </a:solidFill>
              </a:rPr>
              <a:t> fi</a:t>
            </a:r>
            <a:r>
              <a:rPr lang="en-GB" altLang="en-US" b="1">
                <a:solidFill>
                  <a:srgbClr val="000000"/>
                </a:solidFill>
              </a:rPr>
              <a:t>zika i mehanika, a posebno mehanika </a:t>
            </a:r>
            <a:r>
              <a:rPr lang="en-US" altLang="en-US" b="1">
                <a:solidFill>
                  <a:srgbClr val="000000"/>
                </a:solidFill>
              </a:rPr>
              <a:t>fl</a:t>
            </a:r>
            <a:r>
              <a:rPr lang="en-GB" altLang="en-US" b="1">
                <a:solidFill>
                  <a:srgbClr val="000000"/>
                </a:solidFill>
              </a:rPr>
              <a:t>uida. Pri ispitivanju uticaja</a:t>
            </a:r>
            <a:r>
              <a:rPr lang="en-US" altLang="en-US" b="1">
                <a:solidFill>
                  <a:srgbClr val="000000"/>
                </a:solidFill>
              </a:rPr>
              <a:t> fl</a:t>
            </a:r>
            <a:r>
              <a:rPr lang="pt-BR" altLang="en-US" b="1">
                <a:solidFill>
                  <a:srgbClr val="000000"/>
                </a:solidFill>
              </a:rPr>
              <a:t>uida na neko telo, iz </a:t>
            </a:r>
            <a:r>
              <a:rPr lang="en-US" altLang="en-US" b="1">
                <a:solidFill>
                  <a:srgbClr val="000000"/>
                </a:solidFill>
              </a:rPr>
              <a:t>č</a:t>
            </a:r>
            <a:r>
              <a:rPr lang="pt-BR" altLang="en-US" b="1">
                <a:solidFill>
                  <a:srgbClr val="000000"/>
                </a:solidFill>
              </a:rPr>
              <a:t>isto prakti</a:t>
            </a:r>
            <a:r>
              <a:rPr lang="en-US" altLang="en-US" b="1">
                <a:solidFill>
                  <a:srgbClr val="000000"/>
                </a:solidFill>
              </a:rPr>
              <a:t>č</a:t>
            </a:r>
            <a:r>
              <a:rPr lang="pt-BR" altLang="en-US" b="1">
                <a:solidFill>
                  <a:srgbClr val="000000"/>
                </a:solidFill>
              </a:rPr>
              <a:t>nih razloga se ispitivanja vr</a:t>
            </a:r>
            <a:r>
              <a:rPr lang="en-US" altLang="en-US" b="1">
                <a:solidFill>
                  <a:srgbClr val="000000"/>
                </a:solidFill>
              </a:rPr>
              <a:t>š</a:t>
            </a:r>
            <a:r>
              <a:rPr lang="pt-BR" altLang="en-US" b="1">
                <a:solidFill>
                  <a:srgbClr val="000000"/>
                </a:solidFill>
              </a:rPr>
              <a:t>e na</a:t>
            </a:r>
            <a:r>
              <a:rPr lang="en-US" altLang="en-US" b="1">
                <a:solidFill>
                  <a:srgbClr val="000000"/>
                </a:solidFill>
              </a:rPr>
              <a:t> </a:t>
            </a:r>
            <a:r>
              <a:rPr lang="en-GB" altLang="en-US" b="1">
                <a:solidFill>
                  <a:srgbClr val="000000"/>
                </a:solidFill>
              </a:rPr>
              <a:t>modelu, pa se</a:t>
            </a:r>
            <a:r>
              <a:rPr lang="en-US" altLang="en-US" b="1">
                <a:solidFill>
                  <a:srgbClr val="000000"/>
                </a:solidFill>
              </a:rPr>
              <a:t> </a:t>
            </a:r>
            <a:r>
              <a:rPr lang="en-GB" altLang="en-US" b="1">
                <a:solidFill>
                  <a:srgbClr val="000000"/>
                </a:solidFill>
              </a:rPr>
              <a:t>onda ti rezultati pomo</a:t>
            </a:r>
            <a:r>
              <a:rPr lang="en-US" altLang="en-US" b="1">
                <a:solidFill>
                  <a:srgbClr val="000000"/>
                </a:solidFill>
              </a:rPr>
              <a:t>ć</a:t>
            </a:r>
            <a:r>
              <a:rPr lang="en-GB" altLang="en-US" b="1">
                <a:solidFill>
                  <a:srgbClr val="000000"/>
                </a:solidFill>
              </a:rPr>
              <a:t>u analize sli</a:t>
            </a:r>
            <a:r>
              <a:rPr lang="en-US" altLang="en-US" b="1">
                <a:solidFill>
                  <a:srgbClr val="000000"/>
                </a:solidFill>
              </a:rPr>
              <a:t>č</a:t>
            </a:r>
            <a:r>
              <a:rPr lang="en-GB" altLang="en-US" b="1">
                <a:solidFill>
                  <a:srgbClr val="000000"/>
                </a:solidFill>
              </a:rPr>
              <a:t>nosti primenjuju na</a:t>
            </a:r>
            <a:r>
              <a:rPr lang="en-US" altLang="en-US" b="1">
                <a:solidFill>
                  <a:srgbClr val="000000"/>
                </a:solidFill>
              </a:rPr>
              <a:t> </a:t>
            </a:r>
            <a:r>
              <a:rPr lang="en-GB" altLang="en-US" b="1">
                <a:solidFill>
                  <a:srgbClr val="000000"/>
                </a:solidFill>
              </a:rPr>
              <a:t>tela u prirodnoj</a:t>
            </a:r>
            <a:r>
              <a:rPr lang="en-US" altLang="en-US" b="1">
                <a:solidFill>
                  <a:srgbClr val="000000"/>
                </a:solidFill>
              </a:rPr>
              <a:t> </a:t>
            </a:r>
            <a:r>
              <a:rPr lang="en-GB" altLang="en-US" b="1">
                <a:solidFill>
                  <a:srgbClr val="000000"/>
                </a:solidFill>
              </a:rPr>
              <a:t>veli</a:t>
            </a:r>
            <a:r>
              <a:rPr lang="en-US" altLang="en-US" b="1">
                <a:solidFill>
                  <a:srgbClr val="000000"/>
                </a:solidFill>
              </a:rPr>
              <a:t>č</a:t>
            </a:r>
            <a:r>
              <a:rPr lang="en-GB" altLang="en-US" b="1">
                <a:solidFill>
                  <a:srgbClr val="000000"/>
                </a:solidFill>
              </a:rPr>
              <a:t>ini.</a:t>
            </a:r>
          </a:p>
        </p:txBody>
      </p:sp>
      <p:pic>
        <p:nvPicPr>
          <p:cNvPr id="6148" name="Picture 4">
            <a:extLst>
              <a:ext uri="{FF2B5EF4-FFF2-40B4-BE49-F238E27FC236}">
                <a16:creationId xmlns:a16="http://schemas.microsoft.com/office/drawing/2014/main" id="{3008B864-F2E4-1222-D2D6-09ABD9977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52888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5">
            <a:extLst>
              <a:ext uri="{FF2B5EF4-FFF2-40B4-BE49-F238E27FC236}">
                <a16:creationId xmlns:a16="http://schemas.microsoft.com/office/drawing/2014/main" id="{E6E757CC-B3F3-CA5E-7944-12BFE8048554}"/>
              </a:ext>
            </a:extLst>
          </p:cNvPr>
          <p:cNvSpPr>
            <a:spLocks noChangeShapeType="1"/>
          </p:cNvSpPr>
          <p:nvPr/>
        </p:nvSpPr>
        <p:spPr bwMode="auto">
          <a:xfrm>
            <a:off x="215900" y="512763"/>
            <a:ext cx="8697913" cy="20637"/>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6631" name="Text Box 6">
            <a:extLst>
              <a:ext uri="{FF2B5EF4-FFF2-40B4-BE49-F238E27FC236}">
                <a16:creationId xmlns:a16="http://schemas.microsoft.com/office/drawing/2014/main" id="{A6BDB38C-16BF-3D0D-1A1B-9C0C34488DD6}"/>
              </a:ext>
            </a:extLst>
          </p:cNvPr>
          <p:cNvSpPr txBox="1">
            <a:spLocks noChangeArrowheads="1"/>
          </p:cNvSpPr>
          <p:nvPr/>
        </p:nvSpPr>
        <p:spPr bwMode="auto">
          <a:xfrm>
            <a:off x="3394075" y="161925"/>
            <a:ext cx="2357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sz="1500" b="1">
                <a:solidFill>
                  <a:srgbClr val="000000"/>
                </a:solidFill>
              </a:rPr>
              <a:t>MEHANIKA FLUIDA</a:t>
            </a:r>
          </a:p>
        </p:txBody>
      </p:sp>
      <p:sp>
        <p:nvSpPr>
          <p:cNvPr id="26632" name="Line 7">
            <a:extLst>
              <a:ext uri="{FF2B5EF4-FFF2-40B4-BE49-F238E27FC236}">
                <a16:creationId xmlns:a16="http://schemas.microsoft.com/office/drawing/2014/main" id="{A3F0DED8-B938-9B6F-A823-80AF4AE9E052}"/>
              </a:ext>
            </a:extLst>
          </p:cNvPr>
          <p:cNvSpPr>
            <a:spLocks noChangeShapeType="1"/>
          </p:cNvSpPr>
          <p:nvPr/>
        </p:nvSpPr>
        <p:spPr bwMode="auto">
          <a:xfrm>
            <a:off x="230188" y="6324600"/>
            <a:ext cx="8683625" cy="1588"/>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6633" name="WordArt 8">
            <a:extLst>
              <a:ext uri="{FF2B5EF4-FFF2-40B4-BE49-F238E27FC236}">
                <a16:creationId xmlns:a16="http://schemas.microsoft.com/office/drawing/2014/main" id="{DD35E3F4-5EA2-806F-D055-8C9AB78CB2E1}"/>
              </a:ext>
            </a:extLst>
          </p:cNvPr>
          <p:cNvSpPr>
            <a:spLocks noChangeArrowheads="1" noChangeShapeType="1" noTextEdit="1"/>
          </p:cNvSpPr>
          <p:nvPr/>
        </p:nvSpPr>
        <p:spPr bwMode="auto">
          <a:xfrm>
            <a:off x="2060575" y="765175"/>
            <a:ext cx="5022850" cy="684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kern="10">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Arial Black" panose="020B0A04020102020204" pitchFamily="34" charset="0"/>
              </a:rPr>
              <a:t>TEORIJA SLIČNOSTI</a:t>
            </a:r>
          </a:p>
        </p:txBody>
      </p:sp>
      <p:sp>
        <p:nvSpPr>
          <p:cNvPr id="6153" name="Text Box 9">
            <a:extLst>
              <a:ext uri="{FF2B5EF4-FFF2-40B4-BE49-F238E27FC236}">
                <a16:creationId xmlns:a16="http://schemas.microsoft.com/office/drawing/2014/main" id="{35A715BD-A148-D506-490A-3892236ACBB9}"/>
              </a:ext>
            </a:extLst>
          </p:cNvPr>
          <p:cNvSpPr txBox="1">
            <a:spLocks noChangeArrowheads="1"/>
          </p:cNvSpPr>
          <p:nvPr/>
        </p:nvSpPr>
        <p:spPr bwMode="auto">
          <a:xfrm>
            <a:off x="534988" y="4186238"/>
            <a:ext cx="8105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Bef>
                <a:spcPts val="1125"/>
              </a:spcBef>
              <a:buClrTx/>
              <a:buFontTx/>
              <a:buNone/>
            </a:pPr>
            <a:r>
              <a:rPr lang="en-US" altLang="en-US" b="1">
                <a:solidFill>
                  <a:srgbClr val="000000"/>
                </a:solidFill>
              </a:rPr>
              <a:t>Između objekta i modela moraju postojati određene sličnosti kako bi rezultati ispitivanja modela mogli da se primene na realni objekat. </a:t>
            </a:r>
          </a:p>
        </p:txBody>
      </p:sp>
      <p:pic>
        <p:nvPicPr>
          <p:cNvPr id="6154" name="Picture 10">
            <a:extLst>
              <a:ext uri="{FF2B5EF4-FFF2-40B4-BE49-F238E27FC236}">
                <a16:creationId xmlns:a16="http://schemas.microsoft.com/office/drawing/2014/main" id="{8D7EB316-CABA-F31B-153A-9CBE8A53E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29418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11">
            <a:extLst>
              <a:ext uri="{FF2B5EF4-FFF2-40B4-BE49-F238E27FC236}">
                <a16:creationId xmlns:a16="http://schemas.microsoft.com/office/drawing/2014/main" id="{5EBFA6AF-88A6-8EA0-9AC6-D478C22B5DE5}"/>
              </a:ext>
            </a:extLst>
          </p:cNvPr>
          <p:cNvSpPr txBox="1">
            <a:spLocks noChangeArrowheads="1"/>
          </p:cNvSpPr>
          <p:nvPr/>
        </p:nvSpPr>
        <p:spPr bwMode="auto">
          <a:xfrm>
            <a:off x="3375025" y="6443663"/>
            <a:ext cx="239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p>
        </p:txBody>
      </p:sp>
      <p:sp>
        <p:nvSpPr>
          <p:cNvPr id="6156" name="Text Box 12">
            <a:extLst>
              <a:ext uri="{FF2B5EF4-FFF2-40B4-BE49-F238E27FC236}">
                <a16:creationId xmlns:a16="http://schemas.microsoft.com/office/drawing/2014/main" id="{014A9248-338D-D4BE-12AE-816379F56990}"/>
              </a:ext>
            </a:extLst>
          </p:cNvPr>
          <p:cNvSpPr txBox="1">
            <a:spLocks noChangeArrowheads="1"/>
          </p:cNvSpPr>
          <p:nvPr/>
        </p:nvSpPr>
        <p:spPr bwMode="auto">
          <a:xfrm>
            <a:off x="576263" y="5265738"/>
            <a:ext cx="81057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b="1">
                <a:solidFill>
                  <a:srgbClr val="000000"/>
                </a:solidFill>
              </a:rPr>
              <a:t>Mogu se</a:t>
            </a:r>
            <a:r>
              <a:rPr lang="en-GB" altLang="en-US" b="1">
                <a:solidFill>
                  <a:srgbClr val="000000"/>
                </a:solidFill>
              </a:rPr>
              <a:t> razlikovati slede</a:t>
            </a:r>
            <a:r>
              <a:rPr lang="en-US" altLang="en-US" b="1">
                <a:solidFill>
                  <a:srgbClr val="000000"/>
                </a:solidFill>
              </a:rPr>
              <a:t>ć</a:t>
            </a:r>
            <a:r>
              <a:rPr lang="en-GB" altLang="en-US" b="1">
                <a:solidFill>
                  <a:srgbClr val="000000"/>
                </a:solidFill>
              </a:rPr>
              <a:t>e vrste sli</a:t>
            </a:r>
            <a:r>
              <a:rPr lang="en-US" altLang="en-US" b="1">
                <a:solidFill>
                  <a:srgbClr val="000000"/>
                </a:solidFill>
              </a:rPr>
              <a:t>č</a:t>
            </a:r>
            <a:r>
              <a:rPr lang="en-GB" altLang="en-US" b="1">
                <a:solidFill>
                  <a:srgbClr val="000000"/>
                </a:solidFill>
              </a:rPr>
              <a:t>nosti</a:t>
            </a:r>
            <a:r>
              <a:rPr lang="en-US" altLang="en-US" b="1">
                <a:solidFill>
                  <a:srgbClr val="000000"/>
                </a:solidFill>
              </a:rPr>
              <a:t> </a:t>
            </a:r>
            <a:r>
              <a:rPr lang="en-GB" altLang="en-US" b="1">
                <a:solidFill>
                  <a:srgbClr val="000000"/>
                </a:solidFill>
              </a:rPr>
              <a:t>geomet</a:t>
            </a:r>
            <a:r>
              <a:rPr lang="en-US" altLang="en-US" b="1">
                <a:solidFill>
                  <a:srgbClr val="000000"/>
                </a:solidFill>
              </a:rPr>
              <a:t>r</a:t>
            </a:r>
            <a:r>
              <a:rPr lang="en-GB" altLang="en-US" b="1">
                <a:solidFill>
                  <a:srgbClr val="000000"/>
                </a:solidFill>
              </a:rPr>
              <a:t>ijsk</a:t>
            </a:r>
            <a:r>
              <a:rPr lang="en-US" altLang="en-US" b="1">
                <a:solidFill>
                  <a:srgbClr val="000000"/>
                </a:solidFill>
              </a:rPr>
              <a:t>a</a:t>
            </a:r>
            <a:r>
              <a:rPr lang="en-GB" altLang="en-US" b="1">
                <a:solidFill>
                  <a:srgbClr val="000000"/>
                </a:solidFill>
              </a:rPr>
              <a:t>, kinemati</a:t>
            </a:r>
            <a:r>
              <a:rPr lang="en-US" altLang="en-US" b="1">
                <a:solidFill>
                  <a:srgbClr val="000000"/>
                </a:solidFill>
              </a:rPr>
              <a:t>č</a:t>
            </a:r>
            <a:r>
              <a:rPr lang="en-GB" altLang="en-US" b="1">
                <a:solidFill>
                  <a:srgbClr val="000000"/>
                </a:solidFill>
              </a:rPr>
              <a:t>k</a:t>
            </a:r>
            <a:r>
              <a:rPr lang="en-US" altLang="en-US" b="1">
                <a:solidFill>
                  <a:srgbClr val="000000"/>
                </a:solidFill>
              </a:rPr>
              <a:t>a,</a:t>
            </a:r>
            <a:r>
              <a:rPr lang="en-GB" altLang="en-US" b="1">
                <a:solidFill>
                  <a:srgbClr val="000000"/>
                </a:solidFill>
              </a:rPr>
              <a:t>  dinami</a:t>
            </a:r>
            <a:r>
              <a:rPr lang="en-US" altLang="en-US" b="1">
                <a:solidFill>
                  <a:srgbClr val="000000"/>
                </a:solidFill>
              </a:rPr>
              <a:t>č</a:t>
            </a:r>
            <a:r>
              <a:rPr lang="en-GB" altLang="en-US" b="1">
                <a:solidFill>
                  <a:srgbClr val="000000"/>
                </a:solidFill>
              </a:rPr>
              <a:t>k</a:t>
            </a:r>
            <a:r>
              <a:rPr lang="en-US" altLang="en-US" b="1">
                <a:solidFill>
                  <a:srgbClr val="000000"/>
                </a:solidFill>
              </a:rPr>
              <a:t>a,  ali i termodinamička i hidrodinamička sličnost.</a:t>
            </a:r>
          </a:p>
        </p:txBody>
      </p:sp>
      <p:pic>
        <p:nvPicPr>
          <p:cNvPr id="6157" name="Picture 13">
            <a:extLst>
              <a:ext uri="{FF2B5EF4-FFF2-40B4-BE49-F238E27FC236}">
                <a16:creationId xmlns:a16="http://schemas.microsoft.com/office/drawing/2014/main" id="{0DCCA3B9-62A4-9B4D-1453-1C70D5B98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537368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3" presetClass="entr" presetSubtype="5" fill="hold" nodeType="afterEffect">
                                  <p:stCondLst>
                                    <p:cond delay="0"/>
                                  </p:stCondLst>
                                  <p:childTnLst>
                                    <p:set>
                                      <p:cBhvr additive="repl">
                                        <p:cTn id="6" dur="1" fill="hold">
                                          <p:stCondLst>
                                            <p:cond delay="0"/>
                                          </p:stCondLst>
                                        </p:cTn>
                                        <p:tgtEl>
                                          <p:spTgt spid="6148"/>
                                        </p:tgtEl>
                                        <p:attrNameLst>
                                          <p:attrName>style.visibility</p:attrName>
                                        </p:attrNameLst>
                                      </p:cBhvr>
                                      <p:to>
                                        <p:strVal val="visible"/>
                                      </p:to>
                                    </p:set>
                                    <p:animEffect transition="in" filter="blinds(vertical)">
                                      <p:cBhvr additive="repl">
                                        <p:cTn id="7" dur="1000"/>
                                        <p:tgtEl>
                                          <p:spTgt spid="6148"/>
                                        </p:tgtEl>
                                      </p:cBhvr>
                                    </p:animEffect>
                                  </p:childTnLst>
                                </p:cTn>
                              </p:par>
                            </p:childTnLst>
                          </p:cTn>
                        </p:par>
                        <p:par>
                          <p:cTn id="8" fill="hold" nodeType="afterGroup">
                            <p:stCondLst>
                              <p:cond delay="1000"/>
                            </p:stCondLst>
                            <p:childTnLst>
                              <p:par>
                                <p:cTn id="9" presetID="27" presetClass="entr" fill="hold" nodeType="afterEffect">
                                  <p:stCondLst>
                                    <p:cond delay="1000"/>
                                  </p:stCondLst>
                                  <p:iterate type="lt">
                                    <p:tmPct val="50000"/>
                                  </p:iterate>
                                  <p:childTnLst>
                                    <p:set>
                                      <p:cBhvr additive="repl">
                                        <p:cTn id="10" dur="1" fill="hold">
                                          <p:stCondLst>
                                            <p:cond delay="0"/>
                                          </p:stCondLst>
                                        </p:cTn>
                                        <p:tgtEl>
                                          <p:spTgt spid="6147"/>
                                        </p:tgtEl>
                                        <p:attrNameLst>
                                          <p:attrName>style.visibility</p:attrName>
                                        </p:attrNameLst>
                                      </p:cBhvr>
                                      <p:to>
                                        <p:strVal val="visible"/>
                                      </p:to>
                                    </p:set>
                                    <p:anim calcmode="discrete" valueType="clr">
                                      <p:cBhvr additive="repl">
                                        <p:cTn id="11" dur="80"/>
                                        <p:tgtEl>
                                          <p:spTgt spid="6147"/>
                                        </p:tgtEl>
                                        <p:attrNameLst>
                                          <p:attrName>style.color</p:attrName>
                                        </p:attrNameLst>
                                      </p:cBhvr>
                                      <p:tavLst>
                                        <p:tav>
                                          <p:val>
                                            <p:strVal val="rgb(0,-52,0)"/>
                                          </p:val>
                                        </p:tav>
                                        <p:tav>
                                          <p:val>
                                            <p:strVal val="rgb(0,-52,-1)"/>
                                          </p:val>
                                        </p:tav>
                                      </p:tavLst>
                                    </p:anim>
                                    <p:anim calcmode="discrete" valueType="clr">
                                      <p:cBhvr additive="repl">
                                        <p:cTn id="12" dur="80"/>
                                        <p:tgtEl>
                                          <p:spTgt spid="6147"/>
                                        </p:tgtEl>
                                        <p:attrNameLst>
                                          <p:attrName>fillColor</p:attrName>
                                        </p:attrNameLst>
                                      </p:cBhvr>
                                      <p:tavLst>
                                        <p:tav>
                                          <p:val>
                                            <p:strVal val="rgb(0,-52,0)"/>
                                          </p:val>
                                        </p:tav>
                                        <p:tav>
                                          <p:val>
                                            <p:strVal val="rgb(0,-52,-1)"/>
                                          </p:val>
                                        </p:tav>
                                      </p:tavLst>
                                    </p:anim>
                                    <p:set>
                                      <p:cBhvr additive="repl">
                                        <p:cTn id="13" dur="80"/>
                                        <p:tgtEl>
                                          <p:spTgt spid="6147"/>
                                        </p:tgtEl>
                                        <p:attrNameLst>
                                          <p:attrName>fill.type</p:attrName>
                                        </p:attrNameLst>
                                      </p:cBhvr>
                                      <p:to>
                                        <p:strVal val="solid"/>
                                      </p:to>
                                    </p:set>
                                  </p:childTnLst>
                                </p:cTn>
                              </p:par>
                            </p:childTnLst>
                          </p:cTn>
                        </p:par>
                        <p:par>
                          <p:cTn id="14" fill="hold" nodeType="afterGroup">
                            <p:stCondLst>
                              <p:cond delay="12360"/>
                            </p:stCondLst>
                            <p:childTnLst>
                              <p:par>
                                <p:cTn id="15" presetID="3" presetClass="entr" presetSubtype="5" fill="hold" nodeType="afterEffect">
                                  <p:stCondLst>
                                    <p:cond delay="0"/>
                                  </p:stCondLst>
                                  <p:childTnLst>
                                    <p:set>
                                      <p:cBhvr additive="repl">
                                        <p:cTn id="16" dur="1" fill="hold">
                                          <p:stCondLst>
                                            <p:cond delay="0"/>
                                          </p:stCondLst>
                                        </p:cTn>
                                        <p:tgtEl>
                                          <p:spTgt spid="6154"/>
                                        </p:tgtEl>
                                        <p:attrNameLst>
                                          <p:attrName>style.visibility</p:attrName>
                                        </p:attrNameLst>
                                      </p:cBhvr>
                                      <p:to>
                                        <p:strVal val="visible"/>
                                      </p:to>
                                    </p:set>
                                    <p:animEffect transition="in" filter="blinds(vertical)">
                                      <p:cBhvr additive="repl">
                                        <p:cTn id="17" dur="1000"/>
                                        <p:tgtEl>
                                          <p:spTgt spid="6154"/>
                                        </p:tgtEl>
                                      </p:cBhvr>
                                    </p:animEffect>
                                  </p:childTnLst>
                                </p:cTn>
                              </p:par>
                            </p:childTnLst>
                          </p:cTn>
                        </p:par>
                        <p:par>
                          <p:cTn id="18" fill="hold" nodeType="afterGroup">
                            <p:stCondLst>
                              <p:cond delay="13360"/>
                            </p:stCondLst>
                            <p:childTnLst>
                              <p:par>
                                <p:cTn id="19" presetID="27" presetClass="entr" fill="hold" nodeType="afterEffect">
                                  <p:stCondLst>
                                    <p:cond delay="1000"/>
                                  </p:stCondLst>
                                  <p:iterate type="lt">
                                    <p:tmPct val="50000"/>
                                  </p:iterate>
                                  <p:childTnLst>
                                    <p:set>
                                      <p:cBhvr additive="repl">
                                        <p:cTn id="20" dur="1" fill="hold">
                                          <p:stCondLst>
                                            <p:cond delay="0"/>
                                          </p:stCondLst>
                                        </p:cTn>
                                        <p:tgtEl>
                                          <p:spTgt spid="6153"/>
                                        </p:tgtEl>
                                        <p:attrNameLst>
                                          <p:attrName>style.visibility</p:attrName>
                                        </p:attrNameLst>
                                      </p:cBhvr>
                                      <p:to>
                                        <p:strVal val="visible"/>
                                      </p:to>
                                    </p:set>
                                    <p:anim calcmode="discrete" valueType="clr">
                                      <p:cBhvr additive="repl">
                                        <p:cTn id="21" dur="80"/>
                                        <p:tgtEl>
                                          <p:spTgt spid="6153"/>
                                        </p:tgtEl>
                                        <p:attrNameLst>
                                          <p:attrName>style.color</p:attrName>
                                        </p:attrNameLst>
                                      </p:cBhvr>
                                      <p:tavLst>
                                        <p:tav>
                                          <p:val>
                                            <p:strVal val="rgb(0,-52,0)"/>
                                          </p:val>
                                        </p:tav>
                                        <p:tav>
                                          <p:val>
                                            <p:strVal val="rgb(0,-52,-1)"/>
                                          </p:val>
                                        </p:tav>
                                      </p:tavLst>
                                    </p:anim>
                                    <p:anim calcmode="discrete" valueType="clr">
                                      <p:cBhvr additive="repl">
                                        <p:cTn id="22" dur="80"/>
                                        <p:tgtEl>
                                          <p:spTgt spid="6153"/>
                                        </p:tgtEl>
                                        <p:attrNameLst>
                                          <p:attrName>fillColor</p:attrName>
                                        </p:attrNameLst>
                                      </p:cBhvr>
                                      <p:tavLst>
                                        <p:tav>
                                          <p:val>
                                            <p:strVal val="rgb(0,-52,0)"/>
                                          </p:val>
                                        </p:tav>
                                        <p:tav>
                                          <p:val>
                                            <p:strVal val="rgb(0,-52,-1)"/>
                                          </p:val>
                                        </p:tav>
                                      </p:tavLst>
                                    </p:anim>
                                    <p:set>
                                      <p:cBhvr additive="repl">
                                        <p:cTn id="23" dur="80"/>
                                        <p:tgtEl>
                                          <p:spTgt spid="6153"/>
                                        </p:tgtEl>
                                        <p:attrNameLst>
                                          <p:attrName>fill.type</p:attrName>
                                        </p:attrNameLst>
                                      </p:cBhvr>
                                      <p:to>
                                        <p:strVal val="solid"/>
                                      </p:to>
                                    </p:set>
                                  </p:childTnLst>
                                </p:cTn>
                              </p:par>
                            </p:childTnLst>
                          </p:cTn>
                        </p:par>
                        <p:par>
                          <p:cTn id="24" fill="hold" nodeType="afterGroup">
                            <p:stCondLst>
                              <p:cond delay="19040"/>
                            </p:stCondLst>
                            <p:childTnLst>
                              <p:par>
                                <p:cTn id="25" presetID="3" presetClass="entr" presetSubtype="5" fill="hold" nodeType="afterEffect">
                                  <p:stCondLst>
                                    <p:cond delay="0"/>
                                  </p:stCondLst>
                                  <p:childTnLst>
                                    <p:set>
                                      <p:cBhvr additive="repl">
                                        <p:cTn id="26" dur="1" fill="hold">
                                          <p:stCondLst>
                                            <p:cond delay="0"/>
                                          </p:stCondLst>
                                        </p:cTn>
                                        <p:tgtEl>
                                          <p:spTgt spid="6157"/>
                                        </p:tgtEl>
                                        <p:attrNameLst>
                                          <p:attrName>style.visibility</p:attrName>
                                        </p:attrNameLst>
                                      </p:cBhvr>
                                      <p:to>
                                        <p:strVal val="visible"/>
                                      </p:to>
                                    </p:set>
                                    <p:animEffect transition="in" filter="blinds(vertical)">
                                      <p:cBhvr additive="repl">
                                        <p:cTn id="27" dur="1000"/>
                                        <p:tgtEl>
                                          <p:spTgt spid="6157"/>
                                        </p:tgtEl>
                                      </p:cBhvr>
                                    </p:animEffect>
                                  </p:childTnLst>
                                </p:cTn>
                              </p:par>
                            </p:childTnLst>
                          </p:cTn>
                        </p:par>
                        <p:par>
                          <p:cTn id="28" fill="hold" nodeType="afterGroup">
                            <p:stCondLst>
                              <p:cond delay="20040"/>
                            </p:stCondLst>
                            <p:childTnLst>
                              <p:par>
                                <p:cTn id="29" presetID="27" presetClass="entr" fill="hold" nodeType="afterEffect">
                                  <p:stCondLst>
                                    <p:cond delay="1000"/>
                                  </p:stCondLst>
                                  <p:iterate type="lt">
                                    <p:tmPct val="50000"/>
                                  </p:iterate>
                                  <p:childTnLst>
                                    <p:set>
                                      <p:cBhvr additive="repl">
                                        <p:cTn id="30" dur="1" fill="hold">
                                          <p:stCondLst>
                                            <p:cond delay="0"/>
                                          </p:stCondLst>
                                        </p:cTn>
                                        <p:tgtEl>
                                          <p:spTgt spid="6156"/>
                                        </p:tgtEl>
                                        <p:attrNameLst>
                                          <p:attrName>style.visibility</p:attrName>
                                        </p:attrNameLst>
                                      </p:cBhvr>
                                      <p:to>
                                        <p:strVal val="visible"/>
                                      </p:to>
                                    </p:set>
                                    <p:anim calcmode="discrete" valueType="clr">
                                      <p:cBhvr additive="repl">
                                        <p:cTn id="31" dur="80"/>
                                        <p:tgtEl>
                                          <p:spTgt spid="6156"/>
                                        </p:tgtEl>
                                        <p:attrNameLst>
                                          <p:attrName>style.color</p:attrName>
                                        </p:attrNameLst>
                                      </p:cBhvr>
                                      <p:tavLst>
                                        <p:tav>
                                          <p:val>
                                            <p:strVal val="rgb(0,-52,0)"/>
                                          </p:val>
                                        </p:tav>
                                        <p:tav>
                                          <p:val>
                                            <p:strVal val="rgb(0,-52,-1)"/>
                                          </p:val>
                                        </p:tav>
                                      </p:tavLst>
                                    </p:anim>
                                    <p:anim calcmode="discrete" valueType="clr">
                                      <p:cBhvr additive="repl">
                                        <p:cTn id="32" dur="80"/>
                                        <p:tgtEl>
                                          <p:spTgt spid="6156"/>
                                        </p:tgtEl>
                                        <p:attrNameLst>
                                          <p:attrName>fillColor</p:attrName>
                                        </p:attrNameLst>
                                      </p:cBhvr>
                                      <p:tavLst>
                                        <p:tav>
                                          <p:val>
                                            <p:strVal val="rgb(0,-52,0)"/>
                                          </p:val>
                                        </p:tav>
                                        <p:tav>
                                          <p:val>
                                            <p:strVal val="rgb(0,-52,-1)"/>
                                          </p:val>
                                        </p:tav>
                                      </p:tavLst>
                                    </p:anim>
                                    <p:set>
                                      <p:cBhvr additive="repl">
                                        <p:cTn id="33" dur="80"/>
                                        <p:tgtEl>
                                          <p:spTgt spid="61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Box 1">
            <a:extLst>
              <a:ext uri="{FF2B5EF4-FFF2-40B4-BE49-F238E27FC236}">
                <a16:creationId xmlns:a16="http://schemas.microsoft.com/office/drawing/2014/main" id="{8A71BF58-D719-C7EB-2114-785C3A9A6C4A}"/>
              </a:ext>
            </a:extLst>
          </p:cNvPr>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4D33DC74-70BB-4432-9562-F662B1E5EDE5}" type="datetime1">
              <a:rPr lang="en-US" altLang="en-US" sz="1200">
                <a:solidFill>
                  <a:srgbClr val="000000"/>
                </a:solidFill>
              </a:rPr>
              <a:pPr eaLnBrk="1" hangingPunct="1">
                <a:buClrTx/>
                <a:buFontTx/>
                <a:buNone/>
              </a:pPr>
              <a:t>24-Jul-25</a:t>
            </a:fld>
            <a:endParaRPr lang="en-US" altLang="en-US" sz="1200">
              <a:solidFill>
                <a:srgbClr val="000000"/>
              </a:solidFill>
            </a:endParaRPr>
          </a:p>
        </p:txBody>
      </p:sp>
      <p:sp>
        <p:nvSpPr>
          <p:cNvPr id="1032" name="Text Box 2">
            <a:extLst>
              <a:ext uri="{FF2B5EF4-FFF2-40B4-BE49-F238E27FC236}">
                <a16:creationId xmlns:a16="http://schemas.microsoft.com/office/drawing/2014/main" id="{6C177096-3E45-1E5D-DDE8-11398038AEED}"/>
              </a:ext>
            </a:extLst>
          </p:cNvPr>
          <p:cNvSpPr txBox="1">
            <a:spLocks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073AFFF3-E5A7-4A9D-B7FB-194BDFF13DA3}" type="slidenum">
              <a:rPr lang="en-US" altLang="en-US" sz="1200">
                <a:solidFill>
                  <a:srgbClr val="000000"/>
                </a:solidFill>
              </a:rPr>
              <a:pPr algn="r" eaLnBrk="1" hangingPunct="1">
                <a:buClrTx/>
                <a:buFontTx/>
                <a:buNone/>
              </a:pPr>
              <a:t>16</a:t>
            </a:fld>
            <a:endParaRPr lang="en-US" altLang="en-US" sz="1200">
              <a:solidFill>
                <a:srgbClr val="000000"/>
              </a:solidFill>
            </a:endParaRPr>
          </a:p>
        </p:txBody>
      </p:sp>
      <p:sp>
        <p:nvSpPr>
          <p:cNvPr id="1033" name="Line 3">
            <a:extLst>
              <a:ext uri="{FF2B5EF4-FFF2-40B4-BE49-F238E27FC236}">
                <a16:creationId xmlns:a16="http://schemas.microsoft.com/office/drawing/2014/main" id="{9F60E3D1-2E5D-5079-782D-BBEA0E645240}"/>
              </a:ext>
            </a:extLst>
          </p:cNvPr>
          <p:cNvSpPr>
            <a:spLocks noChangeShapeType="1"/>
          </p:cNvSpPr>
          <p:nvPr/>
        </p:nvSpPr>
        <p:spPr bwMode="auto">
          <a:xfrm>
            <a:off x="215900" y="512763"/>
            <a:ext cx="8697913" cy="20637"/>
          </a:xfrm>
          <a:prstGeom prst="line">
            <a:avLst/>
          </a:prstGeom>
          <a:noFill/>
          <a:ln w="57150" cap="sq" cmpd="dbl">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034" name="Text Box 4">
            <a:extLst>
              <a:ext uri="{FF2B5EF4-FFF2-40B4-BE49-F238E27FC236}">
                <a16:creationId xmlns:a16="http://schemas.microsoft.com/office/drawing/2014/main" id="{E1CE3C14-6BA3-ADB4-F014-F15CC9212311}"/>
              </a:ext>
            </a:extLst>
          </p:cNvPr>
          <p:cNvSpPr txBox="1">
            <a:spLocks noChangeArrowheads="1"/>
          </p:cNvSpPr>
          <p:nvPr/>
        </p:nvSpPr>
        <p:spPr bwMode="auto">
          <a:xfrm>
            <a:off x="3394075" y="161925"/>
            <a:ext cx="2357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sz="1500" b="1">
                <a:solidFill>
                  <a:srgbClr val="000000"/>
                </a:solidFill>
              </a:rPr>
              <a:t>MEHANIKA FLUIDA</a:t>
            </a:r>
          </a:p>
        </p:txBody>
      </p:sp>
      <p:sp>
        <p:nvSpPr>
          <p:cNvPr id="1035" name="Line 5">
            <a:extLst>
              <a:ext uri="{FF2B5EF4-FFF2-40B4-BE49-F238E27FC236}">
                <a16:creationId xmlns:a16="http://schemas.microsoft.com/office/drawing/2014/main" id="{76C22F50-DED9-384B-87E8-7AAB7B3EADD8}"/>
              </a:ext>
            </a:extLst>
          </p:cNvPr>
          <p:cNvSpPr>
            <a:spLocks noChangeShapeType="1"/>
          </p:cNvSpPr>
          <p:nvPr/>
        </p:nvSpPr>
        <p:spPr bwMode="auto">
          <a:xfrm>
            <a:off x="230188" y="6324600"/>
            <a:ext cx="8683625" cy="1588"/>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1036" name="Text Box 6">
            <a:extLst>
              <a:ext uri="{FF2B5EF4-FFF2-40B4-BE49-F238E27FC236}">
                <a16:creationId xmlns:a16="http://schemas.microsoft.com/office/drawing/2014/main" id="{6514FA31-846F-0F27-5A47-BA147F3F23E7}"/>
              </a:ext>
            </a:extLst>
          </p:cNvPr>
          <p:cNvSpPr txBox="1">
            <a:spLocks noChangeArrowheads="1"/>
          </p:cNvSpPr>
          <p:nvPr/>
        </p:nvSpPr>
        <p:spPr bwMode="auto">
          <a:xfrm>
            <a:off x="469900" y="4038600"/>
            <a:ext cx="84105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b="1">
                <a:solidFill>
                  <a:srgbClr val="000000"/>
                </a:solidFill>
                <a:ea typeface="新細明體"/>
                <a:cs typeface="新細明體"/>
              </a:rPr>
              <a:t>Kinematska sličnost</a:t>
            </a:r>
            <a:r>
              <a:rPr lang="pl-PL" altLang="en-US">
                <a:solidFill>
                  <a:srgbClr val="000000"/>
                </a:solidFill>
                <a:ea typeface="新細明體"/>
                <a:cs typeface="新細明體"/>
              </a:rPr>
              <a:t> će postojati ako u određenoj razmeri stoje brzine i ubrzanja u odgovarajućim tačkama dva različita strujanja, tj strujanja vezanog za objekat i strujanja vezanog za model:</a:t>
            </a:r>
          </a:p>
        </p:txBody>
      </p:sp>
      <p:pic>
        <p:nvPicPr>
          <p:cNvPr id="1037" name="Picture 7">
            <a:extLst>
              <a:ext uri="{FF2B5EF4-FFF2-40B4-BE49-F238E27FC236}">
                <a16:creationId xmlns:a16="http://schemas.microsoft.com/office/drawing/2014/main" id="{83B2469B-CDAE-7F5A-DD6C-89E4167CA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5925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8">
            <a:extLst>
              <a:ext uri="{FF2B5EF4-FFF2-40B4-BE49-F238E27FC236}">
                <a16:creationId xmlns:a16="http://schemas.microsoft.com/office/drawing/2014/main" id="{33B8B2D2-86C2-AC63-8857-27C42694BA25}"/>
              </a:ext>
            </a:extLst>
          </p:cNvPr>
          <p:cNvSpPr txBox="1">
            <a:spLocks noChangeArrowheads="1"/>
          </p:cNvSpPr>
          <p:nvPr/>
        </p:nvSpPr>
        <p:spPr bwMode="auto">
          <a:xfrm>
            <a:off x="469900" y="1760538"/>
            <a:ext cx="84105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b="1">
                <a:solidFill>
                  <a:srgbClr val="000000"/>
                </a:solidFill>
                <a:ea typeface="新細明體"/>
                <a:cs typeface="新細明體"/>
              </a:rPr>
              <a:t>Geometrijska sličnost</a:t>
            </a:r>
            <a:r>
              <a:rPr lang="en-US" altLang="en-US">
                <a:solidFill>
                  <a:srgbClr val="000000"/>
                </a:solidFill>
              </a:rPr>
              <a:t> između objekta i modela podrazumeva da dimenzije L</a:t>
            </a:r>
            <a:r>
              <a:rPr lang="en-US" altLang="en-US" baseline="-33000">
                <a:solidFill>
                  <a:srgbClr val="000000"/>
                </a:solidFill>
              </a:rPr>
              <a:t>I</a:t>
            </a:r>
            <a:r>
              <a:rPr lang="en-US" altLang="en-US">
                <a:solidFill>
                  <a:srgbClr val="000000"/>
                </a:solidFill>
              </a:rPr>
              <a:t> objekta i modela L</a:t>
            </a:r>
            <a:r>
              <a:rPr lang="en-US" altLang="en-US" baseline="-33000">
                <a:solidFill>
                  <a:srgbClr val="000000"/>
                </a:solidFill>
              </a:rPr>
              <a:t>II</a:t>
            </a:r>
            <a:r>
              <a:rPr lang="en-US" altLang="en-US">
                <a:solidFill>
                  <a:srgbClr val="000000"/>
                </a:solidFill>
              </a:rPr>
              <a:t> moraju biti u odgovarajućem odnosu. Ovaj konstantan odnos se zadržava ne samo kod svih linearnih dimenzija, nego i kod dimenzija površina, odnosno zapremina, pri čemu je:</a:t>
            </a:r>
          </a:p>
        </p:txBody>
      </p:sp>
      <p:pic>
        <p:nvPicPr>
          <p:cNvPr id="1039" name="Picture 9">
            <a:extLst>
              <a:ext uri="{FF2B5EF4-FFF2-40B4-BE49-F238E27FC236}">
                <a16:creationId xmlns:a16="http://schemas.microsoft.com/office/drawing/2014/main" id="{4598BFE1-4738-2E62-91C5-13FB165AB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65313"/>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0" name="Text Box 10">
            <a:extLst>
              <a:ext uri="{FF2B5EF4-FFF2-40B4-BE49-F238E27FC236}">
                <a16:creationId xmlns:a16="http://schemas.microsoft.com/office/drawing/2014/main" id="{4C4B34C2-7488-3CD5-DEE9-787A74C2E301}"/>
              </a:ext>
            </a:extLst>
          </p:cNvPr>
          <p:cNvSpPr txBox="1">
            <a:spLocks noChangeArrowheads="1"/>
          </p:cNvSpPr>
          <p:nvPr/>
        </p:nvSpPr>
        <p:spPr bwMode="auto">
          <a:xfrm>
            <a:off x="3375025" y="6443663"/>
            <a:ext cx="239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p>
        </p:txBody>
      </p:sp>
      <p:sp>
        <p:nvSpPr>
          <p:cNvPr id="1041" name="WordArt 11">
            <a:extLst>
              <a:ext uri="{FF2B5EF4-FFF2-40B4-BE49-F238E27FC236}">
                <a16:creationId xmlns:a16="http://schemas.microsoft.com/office/drawing/2014/main" id="{F1D081BE-7A4D-A416-70BE-F32991DA2A6B}"/>
              </a:ext>
            </a:extLst>
          </p:cNvPr>
          <p:cNvSpPr>
            <a:spLocks noChangeArrowheads="1" noChangeShapeType="1" noTextEdit="1"/>
          </p:cNvSpPr>
          <p:nvPr/>
        </p:nvSpPr>
        <p:spPr bwMode="auto">
          <a:xfrm>
            <a:off x="2060575" y="685800"/>
            <a:ext cx="5022850" cy="684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kern="10">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Arial Black" panose="020B0A04020102020204" pitchFamily="34" charset="0"/>
              </a:rPr>
              <a:t>TEORIJA SLIČNOSTI</a:t>
            </a:r>
          </a:p>
        </p:txBody>
      </p:sp>
      <p:graphicFrame>
        <p:nvGraphicFramePr>
          <p:cNvPr id="1026" name="Object 65">
            <a:extLst>
              <a:ext uri="{FF2B5EF4-FFF2-40B4-BE49-F238E27FC236}">
                <a16:creationId xmlns:a16="http://schemas.microsoft.com/office/drawing/2014/main" id="{0AD5603B-7537-F8F1-E6DC-EA6C77014356}"/>
              </a:ext>
            </a:extLst>
          </p:cNvPr>
          <p:cNvGraphicFramePr>
            <a:graphicFrameLocks noChangeAspect="1"/>
          </p:cNvGraphicFramePr>
          <p:nvPr/>
        </p:nvGraphicFramePr>
        <p:xfrm>
          <a:off x="2819400" y="3005138"/>
          <a:ext cx="850900" cy="642937"/>
        </p:xfrm>
        <a:graphic>
          <a:graphicData uri="http://schemas.openxmlformats.org/presentationml/2006/ole">
            <mc:AlternateContent xmlns:mc="http://schemas.openxmlformats.org/markup-compatibility/2006">
              <mc:Choice xmlns:v="urn:schemas-microsoft-com:vml" Requires="v">
                <p:oleObj r:id="rId4" imgW="564972" imgH="433851" progId="">
                  <p:embed/>
                </p:oleObj>
              </mc:Choice>
              <mc:Fallback>
                <p:oleObj r:id="rId4" imgW="564972" imgH="433851" progId="">
                  <p:embed/>
                  <p:pic>
                    <p:nvPicPr>
                      <p:cNvPr id="0" name="Object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005138"/>
                        <a:ext cx="850900" cy="642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6">
            <a:extLst>
              <a:ext uri="{FF2B5EF4-FFF2-40B4-BE49-F238E27FC236}">
                <a16:creationId xmlns:a16="http://schemas.microsoft.com/office/drawing/2014/main" id="{69776339-4C31-C076-3732-F09B75AFFDB7}"/>
              </a:ext>
            </a:extLst>
          </p:cNvPr>
          <p:cNvGraphicFramePr>
            <a:graphicFrameLocks noChangeAspect="1"/>
          </p:cNvGraphicFramePr>
          <p:nvPr/>
        </p:nvGraphicFramePr>
        <p:xfrm>
          <a:off x="3854450" y="2992438"/>
          <a:ext cx="827088" cy="636587"/>
        </p:xfrm>
        <a:graphic>
          <a:graphicData uri="http://schemas.openxmlformats.org/presentationml/2006/ole">
            <mc:AlternateContent xmlns:mc="http://schemas.openxmlformats.org/markup-compatibility/2006">
              <mc:Choice xmlns:v="urn:schemas-microsoft-com:vml" Requires="v">
                <p:oleObj name="Equation" r:id="rId6" imgW="558558" imgH="431613" progId="">
                  <p:embed/>
                </p:oleObj>
              </mc:Choice>
              <mc:Fallback>
                <p:oleObj name="Equation" r:id="rId6" imgW="558558" imgH="431613" progId="">
                  <p:embed/>
                  <p:pic>
                    <p:nvPicPr>
                      <p:cNvPr id="0" name="Object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4450" y="2992438"/>
                        <a:ext cx="827088" cy="636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67">
            <a:extLst>
              <a:ext uri="{FF2B5EF4-FFF2-40B4-BE49-F238E27FC236}">
                <a16:creationId xmlns:a16="http://schemas.microsoft.com/office/drawing/2014/main" id="{A2E30EB6-34F3-9F3C-8EA2-BB700186580B}"/>
              </a:ext>
            </a:extLst>
          </p:cNvPr>
          <p:cNvGraphicFramePr>
            <a:graphicFrameLocks noChangeAspect="1"/>
          </p:cNvGraphicFramePr>
          <p:nvPr/>
        </p:nvGraphicFramePr>
        <p:xfrm>
          <a:off x="4921250" y="2992438"/>
          <a:ext cx="792163" cy="636587"/>
        </p:xfrm>
        <a:graphic>
          <a:graphicData uri="http://schemas.openxmlformats.org/presentationml/2006/ole">
            <mc:AlternateContent xmlns:mc="http://schemas.openxmlformats.org/markup-compatibility/2006">
              <mc:Choice xmlns:v="urn:schemas-microsoft-com:vml" Requires="v">
                <p:oleObj name="Equation" r:id="rId8" imgW="533169" imgH="431613" progId="">
                  <p:embed/>
                </p:oleObj>
              </mc:Choice>
              <mc:Fallback>
                <p:oleObj name="Equation" r:id="rId8" imgW="533169" imgH="431613" progId="">
                  <p:embed/>
                  <p:pic>
                    <p:nvPicPr>
                      <p:cNvPr id="0" name="Object 6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21250" y="2992438"/>
                        <a:ext cx="792163" cy="636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2" name="Text Box 15">
            <a:extLst>
              <a:ext uri="{FF2B5EF4-FFF2-40B4-BE49-F238E27FC236}">
                <a16:creationId xmlns:a16="http://schemas.microsoft.com/office/drawing/2014/main" id="{84CABFC1-3404-7F16-683C-52EFA52FDEA4}"/>
              </a:ext>
            </a:extLst>
          </p:cNvPr>
          <p:cNvSpPr txBox="1">
            <a:spLocks noChangeArrowheads="1"/>
          </p:cNvSpPr>
          <p:nvPr/>
        </p:nvSpPr>
        <p:spPr bwMode="auto">
          <a:xfrm>
            <a:off x="469900" y="3581400"/>
            <a:ext cx="83867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gde je k</a:t>
            </a:r>
            <a:r>
              <a:rPr lang="en-US" altLang="en-US" baseline="-33000">
                <a:solidFill>
                  <a:srgbClr val="000000"/>
                </a:solidFill>
              </a:rPr>
              <a:t>L </a:t>
            </a:r>
            <a:r>
              <a:rPr lang="en-US" altLang="en-US">
                <a:solidFill>
                  <a:srgbClr val="000000"/>
                </a:solidFill>
              </a:rPr>
              <a:t>koeficijent geometrijske sličnosti.</a:t>
            </a:r>
          </a:p>
        </p:txBody>
      </p:sp>
      <p:graphicFrame>
        <p:nvGraphicFramePr>
          <p:cNvPr id="1029" name="Object 68">
            <a:extLst>
              <a:ext uri="{FF2B5EF4-FFF2-40B4-BE49-F238E27FC236}">
                <a16:creationId xmlns:a16="http://schemas.microsoft.com/office/drawing/2014/main" id="{7009E235-CA7D-7D4E-9C3E-F470DBC047C0}"/>
              </a:ext>
            </a:extLst>
          </p:cNvPr>
          <p:cNvGraphicFramePr>
            <a:graphicFrameLocks noChangeAspect="1"/>
          </p:cNvGraphicFramePr>
          <p:nvPr/>
        </p:nvGraphicFramePr>
        <p:xfrm>
          <a:off x="3200400" y="4956175"/>
          <a:ext cx="947738" cy="750888"/>
        </p:xfrm>
        <a:graphic>
          <a:graphicData uri="http://schemas.openxmlformats.org/presentationml/2006/ole">
            <mc:AlternateContent xmlns:mc="http://schemas.openxmlformats.org/markup-compatibility/2006">
              <mc:Choice xmlns:v="urn:schemas-microsoft-com:vml" Requires="v">
                <p:oleObj r:id="rId10" imgW="535544" imgH="433851" progId="">
                  <p:embed/>
                </p:oleObj>
              </mc:Choice>
              <mc:Fallback>
                <p:oleObj r:id="rId10" imgW="535544" imgH="433851" progId="">
                  <p:embed/>
                  <p:pic>
                    <p:nvPicPr>
                      <p:cNvPr id="0" name="Object 6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4956175"/>
                        <a:ext cx="947738" cy="750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0" name="Object 69">
            <a:extLst>
              <a:ext uri="{FF2B5EF4-FFF2-40B4-BE49-F238E27FC236}">
                <a16:creationId xmlns:a16="http://schemas.microsoft.com/office/drawing/2014/main" id="{31FC667F-3FE6-431E-CB8A-C10CA69D0A9F}"/>
              </a:ext>
            </a:extLst>
          </p:cNvPr>
          <p:cNvGraphicFramePr>
            <a:graphicFrameLocks noChangeAspect="1"/>
          </p:cNvGraphicFramePr>
          <p:nvPr/>
        </p:nvGraphicFramePr>
        <p:xfrm>
          <a:off x="4708525" y="5040313"/>
          <a:ext cx="854075" cy="674687"/>
        </p:xfrm>
        <a:graphic>
          <a:graphicData uri="http://schemas.openxmlformats.org/presentationml/2006/ole">
            <mc:AlternateContent xmlns:mc="http://schemas.openxmlformats.org/markup-compatibility/2006">
              <mc:Choice xmlns:v="urn:schemas-microsoft-com:vml" Requires="v">
                <p:oleObj r:id="rId12" imgW="537010" imgH="433851" progId="">
                  <p:embed/>
                </p:oleObj>
              </mc:Choice>
              <mc:Fallback>
                <p:oleObj r:id="rId12" imgW="537010" imgH="433851" progId="">
                  <p:embed/>
                  <p:pic>
                    <p:nvPicPr>
                      <p:cNvPr id="0" name="Object 6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08525" y="5040313"/>
                        <a:ext cx="854075" cy="674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3" name="Text Box 18">
            <a:extLst>
              <a:ext uri="{FF2B5EF4-FFF2-40B4-BE49-F238E27FC236}">
                <a16:creationId xmlns:a16="http://schemas.microsoft.com/office/drawing/2014/main" id="{CE51BAB7-3826-75AD-A0B7-DB9E5178A4A6}"/>
              </a:ext>
            </a:extLst>
          </p:cNvPr>
          <p:cNvSpPr txBox="1">
            <a:spLocks noChangeArrowheads="1"/>
          </p:cNvSpPr>
          <p:nvPr/>
        </p:nvSpPr>
        <p:spPr bwMode="auto">
          <a:xfrm>
            <a:off x="469900" y="5626100"/>
            <a:ext cx="8450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gde je k</a:t>
            </a:r>
            <a:r>
              <a:rPr lang="en-US" altLang="en-US" i="1" baseline="-33000">
                <a:solidFill>
                  <a:srgbClr val="000000"/>
                </a:solidFill>
                <a:latin typeface="Times New Roman" panose="02020603050405020304" pitchFamily="18" charset="0"/>
              </a:rPr>
              <a:t>v</a:t>
            </a:r>
            <a:r>
              <a:rPr lang="en-US" altLang="en-US" baseline="-33000">
                <a:solidFill>
                  <a:srgbClr val="000000"/>
                </a:solidFill>
              </a:rPr>
              <a:t> </a:t>
            </a:r>
            <a:r>
              <a:rPr lang="en-US" altLang="en-US">
                <a:solidFill>
                  <a:srgbClr val="000000"/>
                </a:solidFill>
              </a:rPr>
              <a:t>koeficijent kinematske sličnosti za brzine, a k</a:t>
            </a:r>
            <a:r>
              <a:rPr lang="en-US" altLang="en-US" i="1" baseline="-33000">
                <a:solidFill>
                  <a:srgbClr val="000000"/>
                </a:solidFill>
                <a:latin typeface="Times New Roman" panose="02020603050405020304" pitchFamily="18" charset="0"/>
              </a:rPr>
              <a:t>a</a:t>
            </a:r>
            <a:r>
              <a:rPr lang="en-US" altLang="en-US" baseline="-33000">
                <a:solidFill>
                  <a:srgbClr val="000000"/>
                </a:solidFill>
              </a:rPr>
              <a:t> </a:t>
            </a:r>
            <a:r>
              <a:rPr lang="en-US" altLang="en-US">
                <a:solidFill>
                  <a:srgbClr val="000000"/>
                </a:solidFill>
              </a:rPr>
              <a:t>koeficijent kinematske sličnosti za ubrzanja.</a:t>
            </a:r>
          </a:p>
        </p:txBody>
      </p:sp>
    </p:spTree>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
            <a:extLst>
              <a:ext uri="{FF2B5EF4-FFF2-40B4-BE49-F238E27FC236}">
                <a16:creationId xmlns:a16="http://schemas.microsoft.com/office/drawing/2014/main" id="{14F44A74-139F-0149-0C49-45E596AF3C15}"/>
              </a:ext>
            </a:extLst>
          </p:cNvPr>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145358A8-96EC-4318-86BA-B7FFDD9C74C2}" type="datetime1">
              <a:rPr lang="en-US" altLang="en-US" sz="1200">
                <a:solidFill>
                  <a:srgbClr val="000000"/>
                </a:solidFill>
              </a:rPr>
              <a:pPr eaLnBrk="1" hangingPunct="1">
                <a:buClrTx/>
                <a:buFontTx/>
                <a:buNone/>
              </a:pPr>
              <a:t>24-Jul-25</a:t>
            </a:fld>
            <a:endParaRPr lang="en-US" altLang="en-US" sz="1200">
              <a:solidFill>
                <a:srgbClr val="000000"/>
              </a:solidFill>
            </a:endParaRPr>
          </a:p>
        </p:txBody>
      </p:sp>
      <p:sp>
        <p:nvSpPr>
          <p:cNvPr id="2053" name="Text Box 2">
            <a:extLst>
              <a:ext uri="{FF2B5EF4-FFF2-40B4-BE49-F238E27FC236}">
                <a16:creationId xmlns:a16="http://schemas.microsoft.com/office/drawing/2014/main" id="{C58D888C-FC06-6425-CDB9-7DB9944E1F17}"/>
              </a:ext>
            </a:extLst>
          </p:cNvPr>
          <p:cNvSpPr txBox="1">
            <a:spLocks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6C4E4DF3-16B4-4B9A-93E1-63383F272927}" type="slidenum">
              <a:rPr lang="en-US" altLang="en-US" sz="1200">
                <a:solidFill>
                  <a:srgbClr val="000000"/>
                </a:solidFill>
              </a:rPr>
              <a:pPr algn="r" eaLnBrk="1" hangingPunct="1">
                <a:buClrTx/>
                <a:buFontTx/>
                <a:buNone/>
              </a:pPr>
              <a:t>17</a:t>
            </a:fld>
            <a:endParaRPr lang="en-US" altLang="en-US" sz="1200">
              <a:solidFill>
                <a:srgbClr val="000000"/>
              </a:solidFill>
            </a:endParaRPr>
          </a:p>
        </p:txBody>
      </p:sp>
      <p:sp>
        <p:nvSpPr>
          <p:cNvPr id="2054" name="Line 3">
            <a:extLst>
              <a:ext uri="{FF2B5EF4-FFF2-40B4-BE49-F238E27FC236}">
                <a16:creationId xmlns:a16="http://schemas.microsoft.com/office/drawing/2014/main" id="{401415CF-E6D6-3FD6-AB90-7C67437F65B1}"/>
              </a:ext>
            </a:extLst>
          </p:cNvPr>
          <p:cNvSpPr>
            <a:spLocks noChangeShapeType="1"/>
          </p:cNvSpPr>
          <p:nvPr/>
        </p:nvSpPr>
        <p:spPr bwMode="auto">
          <a:xfrm>
            <a:off x="215900" y="512763"/>
            <a:ext cx="8697913" cy="20637"/>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5" name="Text Box 4">
            <a:extLst>
              <a:ext uri="{FF2B5EF4-FFF2-40B4-BE49-F238E27FC236}">
                <a16:creationId xmlns:a16="http://schemas.microsoft.com/office/drawing/2014/main" id="{6FEA8AB6-32D1-DE94-3C5B-4B3910254F48}"/>
              </a:ext>
            </a:extLst>
          </p:cNvPr>
          <p:cNvSpPr txBox="1">
            <a:spLocks noChangeArrowheads="1"/>
          </p:cNvSpPr>
          <p:nvPr/>
        </p:nvSpPr>
        <p:spPr bwMode="auto">
          <a:xfrm>
            <a:off x="3394075" y="161925"/>
            <a:ext cx="2357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sz="1500" b="1">
                <a:solidFill>
                  <a:srgbClr val="000000"/>
                </a:solidFill>
              </a:rPr>
              <a:t>MEHANIKA FLUIDA</a:t>
            </a:r>
          </a:p>
        </p:txBody>
      </p:sp>
      <p:sp>
        <p:nvSpPr>
          <p:cNvPr id="2056" name="Line 5">
            <a:extLst>
              <a:ext uri="{FF2B5EF4-FFF2-40B4-BE49-F238E27FC236}">
                <a16:creationId xmlns:a16="http://schemas.microsoft.com/office/drawing/2014/main" id="{25FF739D-AC34-18AB-D26E-82073422F4F0}"/>
              </a:ext>
            </a:extLst>
          </p:cNvPr>
          <p:cNvSpPr>
            <a:spLocks noChangeShapeType="1"/>
          </p:cNvSpPr>
          <p:nvPr/>
        </p:nvSpPr>
        <p:spPr bwMode="auto">
          <a:xfrm>
            <a:off x="230188" y="6324600"/>
            <a:ext cx="8683625" cy="1588"/>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2057" name="Text Box 6">
            <a:extLst>
              <a:ext uri="{FF2B5EF4-FFF2-40B4-BE49-F238E27FC236}">
                <a16:creationId xmlns:a16="http://schemas.microsoft.com/office/drawing/2014/main" id="{CCD7630A-42DB-EC62-190E-1781EC4244FA}"/>
              </a:ext>
            </a:extLst>
          </p:cNvPr>
          <p:cNvSpPr txBox="1">
            <a:spLocks noChangeArrowheads="1"/>
          </p:cNvSpPr>
          <p:nvPr/>
        </p:nvSpPr>
        <p:spPr bwMode="auto">
          <a:xfrm>
            <a:off x="469900" y="3667125"/>
            <a:ext cx="83613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b="1">
                <a:solidFill>
                  <a:srgbClr val="000000"/>
                </a:solidFill>
                <a:ea typeface="新細明體"/>
                <a:cs typeface="新細明體"/>
              </a:rPr>
              <a:t>Dinamička sličnost</a:t>
            </a:r>
            <a:r>
              <a:rPr lang="pl-PL" altLang="en-US">
                <a:solidFill>
                  <a:srgbClr val="000000"/>
                </a:solidFill>
                <a:ea typeface="新細明體"/>
                <a:cs typeface="新細明體"/>
              </a:rPr>
              <a:t> će postojati ako u određenoj razmeri stoje sile koje deluju na objekat i koje deluju na model.</a:t>
            </a:r>
          </a:p>
        </p:txBody>
      </p:sp>
      <p:pic>
        <p:nvPicPr>
          <p:cNvPr id="2058" name="Picture 7">
            <a:extLst>
              <a:ext uri="{FF2B5EF4-FFF2-40B4-BE49-F238E27FC236}">
                <a16:creationId xmlns:a16="http://schemas.microsoft.com/office/drawing/2014/main" id="{642262EB-21BA-7200-CA7D-8608C63F1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87775"/>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8">
            <a:extLst>
              <a:ext uri="{FF2B5EF4-FFF2-40B4-BE49-F238E27FC236}">
                <a16:creationId xmlns:a16="http://schemas.microsoft.com/office/drawing/2014/main" id="{D72F0D63-7B1F-C3A7-D91D-26A6FC77BBDD}"/>
              </a:ext>
            </a:extLst>
          </p:cNvPr>
          <p:cNvSpPr txBox="1">
            <a:spLocks noChangeArrowheads="1"/>
          </p:cNvSpPr>
          <p:nvPr/>
        </p:nvSpPr>
        <p:spPr bwMode="auto">
          <a:xfrm>
            <a:off x="457200" y="2119313"/>
            <a:ext cx="8456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U okviru kinematskih sličnosti jasno je da se mora uvesti i koeficijent k</a:t>
            </a:r>
            <a:r>
              <a:rPr lang="en-US" altLang="en-US" i="1" baseline="-33000">
                <a:solidFill>
                  <a:srgbClr val="000000"/>
                </a:solidFill>
              </a:rPr>
              <a:t>t</a:t>
            </a:r>
            <a:r>
              <a:rPr lang="en-US" altLang="en-US">
                <a:solidFill>
                  <a:srgbClr val="000000"/>
                </a:solidFill>
              </a:rPr>
              <a:t>, koji predstavlja odnos vremena strujanja fluida na objektu u pravoj veličini i modelu tj.</a:t>
            </a:r>
          </a:p>
        </p:txBody>
      </p:sp>
      <p:pic>
        <p:nvPicPr>
          <p:cNvPr id="2060" name="Picture 9">
            <a:extLst>
              <a:ext uri="{FF2B5EF4-FFF2-40B4-BE49-F238E27FC236}">
                <a16:creationId xmlns:a16="http://schemas.microsoft.com/office/drawing/2014/main" id="{66E87D4C-5724-B695-D44A-403F7541E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24088"/>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0">
            <a:extLst>
              <a:ext uri="{FF2B5EF4-FFF2-40B4-BE49-F238E27FC236}">
                <a16:creationId xmlns:a16="http://schemas.microsoft.com/office/drawing/2014/main" id="{DD5F5533-09CA-A179-859D-20AA0B88FC39}"/>
              </a:ext>
            </a:extLst>
          </p:cNvPr>
          <p:cNvSpPr txBox="1">
            <a:spLocks noChangeArrowheads="1"/>
          </p:cNvSpPr>
          <p:nvPr/>
        </p:nvSpPr>
        <p:spPr bwMode="auto">
          <a:xfrm>
            <a:off x="3375025" y="6443663"/>
            <a:ext cx="239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p>
        </p:txBody>
      </p:sp>
      <p:sp>
        <p:nvSpPr>
          <p:cNvPr id="2062" name="WordArt 11">
            <a:extLst>
              <a:ext uri="{FF2B5EF4-FFF2-40B4-BE49-F238E27FC236}">
                <a16:creationId xmlns:a16="http://schemas.microsoft.com/office/drawing/2014/main" id="{9EFF24B6-7011-39C4-2C1B-92E473E7F2F4}"/>
              </a:ext>
            </a:extLst>
          </p:cNvPr>
          <p:cNvSpPr>
            <a:spLocks noChangeArrowheads="1" noChangeShapeType="1" noTextEdit="1"/>
          </p:cNvSpPr>
          <p:nvPr/>
        </p:nvSpPr>
        <p:spPr bwMode="auto">
          <a:xfrm>
            <a:off x="2060575" y="685800"/>
            <a:ext cx="5022850" cy="684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kern="10">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Arial Black" panose="020B0A04020102020204" pitchFamily="34" charset="0"/>
              </a:rPr>
              <a:t>TEORIJA SLIČNOSTI</a:t>
            </a:r>
          </a:p>
        </p:txBody>
      </p:sp>
      <p:graphicFrame>
        <p:nvGraphicFramePr>
          <p:cNvPr id="2050" name="Object 37">
            <a:extLst>
              <a:ext uri="{FF2B5EF4-FFF2-40B4-BE49-F238E27FC236}">
                <a16:creationId xmlns:a16="http://schemas.microsoft.com/office/drawing/2014/main" id="{6347F25A-1036-40A9-17D2-8A7D6709065F}"/>
              </a:ext>
            </a:extLst>
          </p:cNvPr>
          <p:cNvGraphicFramePr>
            <a:graphicFrameLocks noChangeAspect="1"/>
          </p:cNvGraphicFramePr>
          <p:nvPr/>
        </p:nvGraphicFramePr>
        <p:xfrm>
          <a:off x="4008438" y="2752725"/>
          <a:ext cx="895350" cy="771525"/>
        </p:xfrm>
        <a:graphic>
          <a:graphicData uri="http://schemas.openxmlformats.org/presentationml/2006/ole">
            <mc:AlternateContent xmlns:mc="http://schemas.openxmlformats.org/markup-compatibility/2006">
              <mc:Choice xmlns:v="urn:schemas-microsoft-com:vml" Requires="v">
                <p:oleObj r:id="rId4" imgW="491235" imgH="433851" progId="">
                  <p:embed/>
                </p:oleObj>
              </mc:Choice>
              <mc:Fallback>
                <p:oleObj r:id="rId4" imgW="491235" imgH="433851" progId="">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438" y="2752725"/>
                        <a:ext cx="895350" cy="771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3" name="Rectangle 13">
            <a:extLst>
              <a:ext uri="{FF2B5EF4-FFF2-40B4-BE49-F238E27FC236}">
                <a16:creationId xmlns:a16="http://schemas.microsoft.com/office/drawing/2014/main" id="{8A4A8A9F-9648-EB82-72D0-E63108189ACA}"/>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64" name="Rectangle 14">
            <a:extLst>
              <a:ext uri="{FF2B5EF4-FFF2-40B4-BE49-F238E27FC236}">
                <a16:creationId xmlns:a16="http://schemas.microsoft.com/office/drawing/2014/main" id="{8B2369B0-8E53-9271-8D69-73BFC66FE61B}"/>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2051" name="Object 38">
            <a:extLst>
              <a:ext uri="{FF2B5EF4-FFF2-40B4-BE49-F238E27FC236}">
                <a16:creationId xmlns:a16="http://schemas.microsoft.com/office/drawing/2014/main" id="{AAFDE205-D338-3A68-EE62-0D6474811AFC}"/>
              </a:ext>
            </a:extLst>
          </p:cNvPr>
          <p:cNvGraphicFramePr>
            <a:graphicFrameLocks noChangeAspect="1"/>
          </p:cNvGraphicFramePr>
          <p:nvPr/>
        </p:nvGraphicFramePr>
        <p:xfrm>
          <a:off x="4005263" y="4276725"/>
          <a:ext cx="947737" cy="722313"/>
        </p:xfrm>
        <a:graphic>
          <a:graphicData uri="http://schemas.openxmlformats.org/presentationml/2006/ole">
            <mc:AlternateContent xmlns:mc="http://schemas.openxmlformats.org/markup-compatibility/2006">
              <mc:Choice xmlns:v="urn:schemas-microsoft-com:vml" Requires="v">
                <p:oleObj r:id="rId6" imgW="589567" imgH="433851" progId="">
                  <p:embed/>
                </p:oleObj>
              </mc:Choice>
              <mc:Fallback>
                <p:oleObj r:id="rId6" imgW="589567" imgH="433851" progId="">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4276725"/>
                        <a:ext cx="947737" cy="72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Text Box 16">
            <a:extLst>
              <a:ext uri="{FF2B5EF4-FFF2-40B4-BE49-F238E27FC236}">
                <a16:creationId xmlns:a16="http://schemas.microsoft.com/office/drawing/2014/main" id="{5BFC483F-2FAA-EA79-A289-218E26DEB10F}"/>
              </a:ext>
            </a:extLst>
          </p:cNvPr>
          <p:cNvSpPr txBox="1">
            <a:spLocks noChangeArrowheads="1"/>
          </p:cNvSpPr>
          <p:nvPr/>
        </p:nvSpPr>
        <p:spPr bwMode="auto">
          <a:xfrm>
            <a:off x="469900" y="5114925"/>
            <a:ext cx="83867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gde je k</a:t>
            </a:r>
            <a:r>
              <a:rPr lang="en-US" altLang="en-US" baseline="-33000">
                <a:solidFill>
                  <a:srgbClr val="000000"/>
                </a:solidFill>
              </a:rPr>
              <a:t>F </a:t>
            </a:r>
            <a:r>
              <a:rPr lang="en-US" altLang="en-US">
                <a:solidFill>
                  <a:srgbClr val="000000"/>
                </a:solidFill>
              </a:rPr>
              <a:t>koeficijent dinamčke sličnosti za silu.</a:t>
            </a:r>
          </a:p>
        </p:txBody>
      </p:sp>
      <p:sp>
        <p:nvSpPr>
          <p:cNvPr id="2066" name="Rectangle 17">
            <a:extLst>
              <a:ext uri="{FF2B5EF4-FFF2-40B4-BE49-F238E27FC236}">
                <a16:creationId xmlns:a16="http://schemas.microsoft.com/office/drawing/2014/main" id="{80411931-ED67-387B-0C90-6AEE0F81D3B7}"/>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Tree>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1">
            <a:extLst>
              <a:ext uri="{FF2B5EF4-FFF2-40B4-BE49-F238E27FC236}">
                <a16:creationId xmlns:a16="http://schemas.microsoft.com/office/drawing/2014/main" id="{714A4155-DDFD-5E78-7AB3-7AF7A5629DF2}"/>
              </a:ext>
            </a:extLst>
          </p:cNvPr>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A1CBA187-5F4A-4F42-9D74-6E41FDEE8C19}" type="datetime1">
              <a:rPr lang="en-US" altLang="en-US" sz="1200">
                <a:solidFill>
                  <a:srgbClr val="000000"/>
                </a:solidFill>
              </a:rPr>
              <a:pPr eaLnBrk="1" hangingPunct="1">
                <a:buClrTx/>
                <a:buFontTx/>
                <a:buNone/>
              </a:pPr>
              <a:t>24-Jul-25</a:t>
            </a:fld>
            <a:endParaRPr lang="en-US" altLang="en-US" sz="1200">
              <a:solidFill>
                <a:srgbClr val="000000"/>
              </a:solidFill>
            </a:endParaRPr>
          </a:p>
        </p:txBody>
      </p:sp>
      <p:sp>
        <p:nvSpPr>
          <p:cNvPr id="3078" name="Text Box 2">
            <a:extLst>
              <a:ext uri="{FF2B5EF4-FFF2-40B4-BE49-F238E27FC236}">
                <a16:creationId xmlns:a16="http://schemas.microsoft.com/office/drawing/2014/main" id="{D12CAEAA-F34D-D748-F621-E294C39B5EC3}"/>
              </a:ext>
            </a:extLst>
          </p:cNvPr>
          <p:cNvSpPr txBox="1">
            <a:spLocks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E59EAE83-613F-4832-92D7-DB81238F0B0E}" type="slidenum">
              <a:rPr lang="en-US" altLang="en-US" sz="1200">
                <a:solidFill>
                  <a:srgbClr val="000000"/>
                </a:solidFill>
              </a:rPr>
              <a:pPr algn="r" eaLnBrk="1" hangingPunct="1">
                <a:buClrTx/>
                <a:buFontTx/>
                <a:buNone/>
              </a:pPr>
              <a:t>18</a:t>
            </a:fld>
            <a:endParaRPr lang="en-US" altLang="en-US" sz="1200">
              <a:solidFill>
                <a:srgbClr val="000000"/>
              </a:solidFill>
            </a:endParaRPr>
          </a:p>
        </p:txBody>
      </p:sp>
      <p:sp>
        <p:nvSpPr>
          <p:cNvPr id="3079" name="Line 3">
            <a:extLst>
              <a:ext uri="{FF2B5EF4-FFF2-40B4-BE49-F238E27FC236}">
                <a16:creationId xmlns:a16="http://schemas.microsoft.com/office/drawing/2014/main" id="{1304C63D-5E4C-3726-720D-0F4FCDFA1AEA}"/>
              </a:ext>
            </a:extLst>
          </p:cNvPr>
          <p:cNvSpPr>
            <a:spLocks noChangeShapeType="1"/>
          </p:cNvSpPr>
          <p:nvPr/>
        </p:nvSpPr>
        <p:spPr bwMode="auto">
          <a:xfrm>
            <a:off x="215900" y="512763"/>
            <a:ext cx="8697913" cy="20637"/>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080" name="Text Box 4">
            <a:extLst>
              <a:ext uri="{FF2B5EF4-FFF2-40B4-BE49-F238E27FC236}">
                <a16:creationId xmlns:a16="http://schemas.microsoft.com/office/drawing/2014/main" id="{439A7FA0-FC21-34C8-34F9-8BAC6E860F9A}"/>
              </a:ext>
            </a:extLst>
          </p:cNvPr>
          <p:cNvSpPr txBox="1">
            <a:spLocks noChangeArrowheads="1"/>
          </p:cNvSpPr>
          <p:nvPr/>
        </p:nvSpPr>
        <p:spPr bwMode="auto">
          <a:xfrm>
            <a:off x="3394075" y="161925"/>
            <a:ext cx="2357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sz="1500" b="1">
                <a:solidFill>
                  <a:srgbClr val="000000"/>
                </a:solidFill>
              </a:rPr>
              <a:t>MEHANIKA FLUIDA</a:t>
            </a:r>
          </a:p>
        </p:txBody>
      </p:sp>
      <p:sp>
        <p:nvSpPr>
          <p:cNvPr id="3081" name="Line 5">
            <a:extLst>
              <a:ext uri="{FF2B5EF4-FFF2-40B4-BE49-F238E27FC236}">
                <a16:creationId xmlns:a16="http://schemas.microsoft.com/office/drawing/2014/main" id="{AE914D92-498A-4D15-8C4D-8A6FAC7FAB35}"/>
              </a:ext>
            </a:extLst>
          </p:cNvPr>
          <p:cNvSpPr>
            <a:spLocks noChangeShapeType="1"/>
          </p:cNvSpPr>
          <p:nvPr/>
        </p:nvSpPr>
        <p:spPr bwMode="auto">
          <a:xfrm>
            <a:off x="230188" y="6324600"/>
            <a:ext cx="8683625" cy="1588"/>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3082" name="Text Box 6">
            <a:extLst>
              <a:ext uri="{FF2B5EF4-FFF2-40B4-BE49-F238E27FC236}">
                <a16:creationId xmlns:a16="http://schemas.microsoft.com/office/drawing/2014/main" id="{70F50940-5756-F8A7-4E45-D3435DC94045}"/>
              </a:ext>
            </a:extLst>
          </p:cNvPr>
          <p:cNvSpPr txBox="1">
            <a:spLocks noChangeArrowheads="1"/>
          </p:cNvSpPr>
          <p:nvPr/>
        </p:nvSpPr>
        <p:spPr bwMode="auto">
          <a:xfrm>
            <a:off x="3375025" y="6443663"/>
            <a:ext cx="239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p>
        </p:txBody>
      </p:sp>
      <p:sp>
        <p:nvSpPr>
          <p:cNvPr id="3083" name="WordArt 7">
            <a:extLst>
              <a:ext uri="{FF2B5EF4-FFF2-40B4-BE49-F238E27FC236}">
                <a16:creationId xmlns:a16="http://schemas.microsoft.com/office/drawing/2014/main" id="{27369EAC-0077-59E5-F1E5-5CC77AC776EE}"/>
              </a:ext>
            </a:extLst>
          </p:cNvPr>
          <p:cNvSpPr>
            <a:spLocks noChangeArrowheads="1" noChangeShapeType="1" noTextEdit="1"/>
          </p:cNvSpPr>
          <p:nvPr/>
        </p:nvSpPr>
        <p:spPr bwMode="auto">
          <a:xfrm>
            <a:off x="2060575" y="685800"/>
            <a:ext cx="5022850" cy="684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kern="10">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Arial Black" panose="020B0A04020102020204" pitchFamily="34" charset="0"/>
              </a:rPr>
              <a:t>TEORIJA SLIČNOSTI</a:t>
            </a:r>
          </a:p>
        </p:txBody>
      </p:sp>
      <p:sp>
        <p:nvSpPr>
          <p:cNvPr id="3084" name="Rectangle 8">
            <a:extLst>
              <a:ext uri="{FF2B5EF4-FFF2-40B4-BE49-F238E27FC236}">
                <a16:creationId xmlns:a16="http://schemas.microsoft.com/office/drawing/2014/main" id="{85C161BC-D008-0667-090B-633B29038AFA}"/>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3074" name="Object 47">
            <a:extLst>
              <a:ext uri="{FF2B5EF4-FFF2-40B4-BE49-F238E27FC236}">
                <a16:creationId xmlns:a16="http://schemas.microsoft.com/office/drawing/2014/main" id="{C2F131B4-ACC2-EAEC-46C3-25DFA880AFB9}"/>
              </a:ext>
            </a:extLst>
          </p:cNvPr>
          <p:cNvGraphicFramePr>
            <a:graphicFrameLocks noChangeAspect="1"/>
          </p:cNvGraphicFramePr>
          <p:nvPr/>
        </p:nvGraphicFramePr>
        <p:xfrm>
          <a:off x="1354138" y="3208338"/>
          <a:ext cx="2259012" cy="444500"/>
        </p:xfrm>
        <a:graphic>
          <a:graphicData uri="http://schemas.openxmlformats.org/presentationml/2006/ole">
            <mc:AlternateContent xmlns:mc="http://schemas.openxmlformats.org/markup-compatibility/2006">
              <mc:Choice xmlns:v="urn:schemas-microsoft-com:vml" Requires="v">
                <p:oleObj name="Equation" r:id="rId3" imgW="1168400" imgH="241300" progId="">
                  <p:embed/>
                </p:oleObj>
              </mc:Choice>
              <mc:Fallback>
                <p:oleObj name="Equation" r:id="rId3" imgW="1168400" imgH="241300" progId="">
                  <p:embed/>
                  <p:pic>
                    <p:nvPicPr>
                      <p:cNvPr id="0" name="Object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3208338"/>
                        <a:ext cx="22590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5" name="Text Box 10">
            <a:extLst>
              <a:ext uri="{FF2B5EF4-FFF2-40B4-BE49-F238E27FC236}">
                <a16:creationId xmlns:a16="http://schemas.microsoft.com/office/drawing/2014/main" id="{447024FB-2B52-837D-83DA-3A6606FA9398}"/>
              </a:ext>
            </a:extLst>
          </p:cNvPr>
          <p:cNvSpPr txBox="1">
            <a:spLocks noChangeArrowheads="1"/>
          </p:cNvSpPr>
          <p:nvPr/>
        </p:nvSpPr>
        <p:spPr bwMode="auto">
          <a:xfrm>
            <a:off x="3897313" y="3346450"/>
            <a:ext cx="121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sz="1400">
                <a:solidFill>
                  <a:srgbClr val="000000"/>
                </a:solidFill>
              </a:rPr>
              <a:t>tj. za model</a:t>
            </a:r>
          </a:p>
        </p:txBody>
      </p:sp>
      <p:graphicFrame>
        <p:nvGraphicFramePr>
          <p:cNvPr id="3075" name="Object 48">
            <a:extLst>
              <a:ext uri="{FF2B5EF4-FFF2-40B4-BE49-F238E27FC236}">
                <a16:creationId xmlns:a16="http://schemas.microsoft.com/office/drawing/2014/main" id="{5C81B7D0-B536-0BEF-7D06-446A9070F6C9}"/>
              </a:ext>
            </a:extLst>
          </p:cNvPr>
          <p:cNvGraphicFramePr>
            <a:graphicFrameLocks noChangeAspect="1"/>
          </p:cNvGraphicFramePr>
          <p:nvPr/>
        </p:nvGraphicFramePr>
        <p:xfrm>
          <a:off x="5472113" y="3200400"/>
          <a:ext cx="2224087" cy="485775"/>
        </p:xfrm>
        <a:graphic>
          <a:graphicData uri="http://schemas.openxmlformats.org/presentationml/2006/ole">
            <mc:AlternateContent xmlns:mc="http://schemas.openxmlformats.org/markup-compatibility/2006">
              <mc:Choice xmlns:v="urn:schemas-microsoft-com:vml" Requires="v">
                <p:oleObj name="Equation" r:id="rId5" imgW="1282700" imgH="241300" progId="">
                  <p:embed/>
                </p:oleObj>
              </mc:Choice>
              <mc:Fallback>
                <p:oleObj name="Equation" r:id="rId5" imgW="1282700" imgH="241300" progId="">
                  <p:embed/>
                  <p:pic>
                    <p:nvPicPr>
                      <p:cNvPr id="0" name="Object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113" y="3200400"/>
                        <a:ext cx="22240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86" name="Text Box 12">
            <a:extLst>
              <a:ext uri="{FF2B5EF4-FFF2-40B4-BE49-F238E27FC236}">
                <a16:creationId xmlns:a16="http://schemas.microsoft.com/office/drawing/2014/main" id="{D240344F-D90A-4EDC-F5D1-7EE8558C6710}"/>
              </a:ext>
            </a:extLst>
          </p:cNvPr>
          <p:cNvSpPr txBox="1">
            <a:spLocks noChangeArrowheads="1"/>
          </p:cNvSpPr>
          <p:nvPr/>
        </p:nvSpPr>
        <p:spPr bwMode="auto">
          <a:xfrm>
            <a:off x="469900" y="1905000"/>
            <a:ext cx="83693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Neka su I</a:t>
            </a:r>
            <a:r>
              <a:rPr lang="pl-PL" altLang="en-US" baseline="-33000">
                <a:solidFill>
                  <a:srgbClr val="000000"/>
                </a:solidFill>
                <a:ea typeface="新細明體"/>
                <a:cs typeface="新細明體"/>
              </a:rPr>
              <a:t>I</a:t>
            </a:r>
            <a:r>
              <a:rPr lang="pl-PL" altLang="en-US">
                <a:solidFill>
                  <a:srgbClr val="000000"/>
                </a:solidFill>
                <a:ea typeface="新細明體"/>
                <a:cs typeface="新細明體"/>
              </a:rPr>
              <a:t>, G</a:t>
            </a:r>
            <a:r>
              <a:rPr lang="pl-PL" altLang="en-US" baseline="-33000">
                <a:solidFill>
                  <a:srgbClr val="000000"/>
                </a:solidFill>
                <a:ea typeface="新細明體"/>
                <a:cs typeface="新細明體"/>
              </a:rPr>
              <a:t>I</a:t>
            </a:r>
            <a:r>
              <a:rPr lang="pl-PL" altLang="en-US">
                <a:solidFill>
                  <a:srgbClr val="000000"/>
                </a:solidFill>
                <a:ea typeface="新細明體"/>
                <a:cs typeface="新細明體"/>
              </a:rPr>
              <a:t>, P</a:t>
            </a:r>
            <a:r>
              <a:rPr lang="pl-PL" altLang="en-US" baseline="-33000">
                <a:solidFill>
                  <a:srgbClr val="000000"/>
                </a:solidFill>
                <a:ea typeface="新細明體"/>
                <a:cs typeface="新細明體"/>
              </a:rPr>
              <a:t>I</a:t>
            </a:r>
            <a:r>
              <a:rPr lang="pl-PL" altLang="en-US">
                <a:solidFill>
                  <a:srgbClr val="000000"/>
                </a:solidFill>
                <a:ea typeface="新細明體"/>
                <a:cs typeface="新細明體"/>
              </a:rPr>
              <a:t> i T</a:t>
            </a:r>
            <a:r>
              <a:rPr lang="pl-PL" altLang="en-US" baseline="-33000">
                <a:solidFill>
                  <a:srgbClr val="000000"/>
                </a:solidFill>
                <a:ea typeface="新細明體"/>
                <a:cs typeface="新細明體"/>
              </a:rPr>
              <a:t>I</a:t>
            </a:r>
            <a:r>
              <a:rPr lang="pl-PL" altLang="en-US">
                <a:solidFill>
                  <a:srgbClr val="000000"/>
                </a:solidFill>
                <a:ea typeface="新細明體"/>
                <a:cs typeface="新細明體"/>
              </a:rPr>
              <a:t> redom inercijalne, zapreminske, površinske i sile viskoznosti koje deluju na objekat, a I</a:t>
            </a:r>
            <a:r>
              <a:rPr lang="pl-PL" altLang="en-US" baseline="-33000">
                <a:solidFill>
                  <a:srgbClr val="000000"/>
                </a:solidFill>
                <a:ea typeface="新細明體"/>
                <a:cs typeface="新細明體"/>
              </a:rPr>
              <a:t>II</a:t>
            </a:r>
            <a:r>
              <a:rPr lang="pl-PL" altLang="en-US">
                <a:solidFill>
                  <a:srgbClr val="000000"/>
                </a:solidFill>
                <a:ea typeface="新細明體"/>
                <a:cs typeface="新細明體"/>
              </a:rPr>
              <a:t>, G</a:t>
            </a:r>
            <a:r>
              <a:rPr lang="pl-PL" altLang="en-US" baseline="-33000">
                <a:solidFill>
                  <a:srgbClr val="000000"/>
                </a:solidFill>
                <a:ea typeface="新細明體"/>
                <a:cs typeface="新細明體"/>
              </a:rPr>
              <a:t>II</a:t>
            </a:r>
            <a:r>
              <a:rPr lang="pl-PL" altLang="en-US">
                <a:solidFill>
                  <a:srgbClr val="000000"/>
                </a:solidFill>
                <a:ea typeface="新細明體"/>
                <a:cs typeface="新細明體"/>
              </a:rPr>
              <a:t>, P</a:t>
            </a:r>
            <a:r>
              <a:rPr lang="pl-PL" altLang="en-US" baseline="-33000">
                <a:solidFill>
                  <a:srgbClr val="000000"/>
                </a:solidFill>
                <a:ea typeface="新細明體"/>
                <a:cs typeface="新細明體"/>
              </a:rPr>
              <a:t>II</a:t>
            </a:r>
            <a:r>
              <a:rPr lang="pl-PL" altLang="en-US">
                <a:solidFill>
                  <a:srgbClr val="000000"/>
                </a:solidFill>
                <a:ea typeface="新細明體"/>
                <a:cs typeface="新細明體"/>
              </a:rPr>
              <a:t> i T</a:t>
            </a:r>
            <a:r>
              <a:rPr lang="pl-PL" altLang="en-US" baseline="-33000">
                <a:solidFill>
                  <a:srgbClr val="000000"/>
                </a:solidFill>
                <a:ea typeface="新細明體"/>
                <a:cs typeface="新細明體"/>
              </a:rPr>
              <a:t>II</a:t>
            </a:r>
            <a:r>
              <a:rPr lang="pl-PL" altLang="en-US">
                <a:solidFill>
                  <a:srgbClr val="000000"/>
                </a:solidFill>
                <a:ea typeface="新細明體"/>
                <a:cs typeface="新細明體"/>
              </a:rPr>
              <a:t> redom inercijalne, zapreminske, površinske i sile viskoznosti koje deluju na model. Prema Dalamberovom principu vektorski zbir sila koje deluju na telo mora biti jednak nuli, pa je:</a:t>
            </a:r>
          </a:p>
        </p:txBody>
      </p:sp>
      <p:pic>
        <p:nvPicPr>
          <p:cNvPr id="3087" name="Picture 13">
            <a:extLst>
              <a:ext uri="{FF2B5EF4-FFF2-40B4-BE49-F238E27FC236}">
                <a16:creationId xmlns:a16="http://schemas.microsoft.com/office/drawing/2014/main" id="{69660772-4EC5-09C2-F5AE-6BA5A97527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03835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Text Box 14">
            <a:extLst>
              <a:ext uri="{FF2B5EF4-FFF2-40B4-BE49-F238E27FC236}">
                <a16:creationId xmlns:a16="http://schemas.microsoft.com/office/drawing/2014/main" id="{F7CE33DE-5CF7-04E5-CB3F-4093155DE0C4}"/>
              </a:ext>
            </a:extLst>
          </p:cNvPr>
          <p:cNvSpPr txBox="1">
            <a:spLocks noChangeArrowheads="1"/>
          </p:cNvSpPr>
          <p:nvPr/>
        </p:nvSpPr>
        <p:spPr bwMode="auto">
          <a:xfrm>
            <a:off x="609600" y="5370513"/>
            <a:ext cx="819943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U praksi je nemoguće ostvariti da odnosi svih sila budu u odgovarajućoj razmeri, te se stoga uobičajeno analiziraju samo najuticajniji odnosi sila. </a:t>
            </a:r>
          </a:p>
        </p:txBody>
      </p:sp>
      <p:pic>
        <p:nvPicPr>
          <p:cNvPr id="3089" name="Picture 15">
            <a:extLst>
              <a:ext uri="{FF2B5EF4-FFF2-40B4-BE49-F238E27FC236}">
                <a16:creationId xmlns:a16="http://schemas.microsoft.com/office/drawing/2014/main" id="{89FAA503-DE40-78C9-795D-513E19AF0A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5472113"/>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6">
            <a:extLst>
              <a:ext uri="{FF2B5EF4-FFF2-40B4-BE49-F238E27FC236}">
                <a16:creationId xmlns:a16="http://schemas.microsoft.com/office/drawing/2014/main" id="{C536483B-B8F6-C310-60B6-814F67B0CB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8989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1" name="Text Box 17">
            <a:extLst>
              <a:ext uri="{FF2B5EF4-FFF2-40B4-BE49-F238E27FC236}">
                <a16:creationId xmlns:a16="http://schemas.microsoft.com/office/drawing/2014/main" id="{DD723186-24A0-007B-40EE-107438A93AFA}"/>
              </a:ext>
            </a:extLst>
          </p:cNvPr>
          <p:cNvSpPr txBox="1">
            <a:spLocks noChangeArrowheads="1"/>
          </p:cNvSpPr>
          <p:nvPr/>
        </p:nvSpPr>
        <p:spPr bwMode="auto">
          <a:xfrm>
            <a:off x="504825" y="3786188"/>
            <a:ext cx="8199438"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Da bi se zadovoljila dinamička sličnost potrebno je da odnosi odgovarajućih sila koje opterećuju objekat i sila koje opterećuju model budu u konstantnom odnosu:</a:t>
            </a:r>
          </a:p>
        </p:txBody>
      </p:sp>
      <p:graphicFrame>
        <p:nvGraphicFramePr>
          <p:cNvPr id="3076" name="Object 49">
            <a:extLst>
              <a:ext uri="{FF2B5EF4-FFF2-40B4-BE49-F238E27FC236}">
                <a16:creationId xmlns:a16="http://schemas.microsoft.com/office/drawing/2014/main" id="{F16F595D-6DA2-BF3E-7C4B-633E46A8E121}"/>
              </a:ext>
            </a:extLst>
          </p:cNvPr>
          <p:cNvGraphicFramePr>
            <a:graphicFrameLocks noChangeAspect="1"/>
          </p:cNvGraphicFramePr>
          <p:nvPr/>
        </p:nvGraphicFramePr>
        <p:xfrm>
          <a:off x="3465513" y="4549775"/>
          <a:ext cx="2284412" cy="758825"/>
        </p:xfrm>
        <a:graphic>
          <a:graphicData uri="http://schemas.openxmlformats.org/presentationml/2006/ole">
            <mc:AlternateContent xmlns:mc="http://schemas.openxmlformats.org/markup-compatibility/2006">
              <mc:Choice xmlns:v="urn:schemas-microsoft-com:vml" Requires="v">
                <p:oleObj name="Equation" r:id="rId8" imgW="1218671" imgH="406224" progId="">
                  <p:embed/>
                </p:oleObj>
              </mc:Choice>
              <mc:Fallback>
                <p:oleObj name="Equation" r:id="rId8" imgW="1218671" imgH="406224" progId="">
                  <p:embed/>
                  <p:pic>
                    <p:nvPicPr>
                      <p:cNvPr id="0" name="Object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5513" y="4549775"/>
                        <a:ext cx="2284412" cy="758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1">
            <a:extLst>
              <a:ext uri="{FF2B5EF4-FFF2-40B4-BE49-F238E27FC236}">
                <a16:creationId xmlns:a16="http://schemas.microsoft.com/office/drawing/2014/main" id="{B963D22E-4874-FC36-C793-083C1957413D}"/>
              </a:ext>
            </a:extLst>
          </p:cNvPr>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EDD7B1DC-23FE-4D3E-BFF7-6B29C096208F}" type="datetime1">
              <a:rPr lang="en-US" altLang="en-US" sz="1200">
                <a:solidFill>
                  <a:srgbClr val="000000"/>
                </a:solidFill>
              </a:rPr>
              <a:pPr eaLnBrk="1" hangingPunct="1">
                <a:buClrTx/>
                <a:buFontTx/>
                <a:buNone/>
              </a:pPr>
              <a:t>24-Jul-25</a:t>
            </a:fld>
            <a:endParaRPr lang="en-US" altLang="en-US" sz="1200">
              <a:solidFill>
                <a:srgbClr val="000000"/>
              </a:solidFill>
            </a:endParaRPr>
          </a:p>
        </p:txBody>
      </p:sp>
      <p:sp>
        <p:nvSpPr>
          <p:cNvPr id="4102" name="Text Box 2">
            <a:extLst>
              <a:ext uri="{FF2B5EF4-FFF2-40B4-BE49-F238E27FC236}">
                <a16:creationId xmlns:a16="http://schemas.microsoft.com/office/drawing/2014/main" id="{70FFA734-0448-8B14-473A-C72E8BAADD32}"/>
              </a:ext>
            </a:extLst>
          </p:cNvPr>
          <p:cNvSpPr txBox="1">
            <a:spLocks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E2AF6137-3D8A-410A-9B38-3C4063440017}" type="slidenum">
              <a:rPr lang="en-US" altLang="en-US" sz="1200">
                <a:solidFill>
                  <a:srgbClr val="000000"/>
                </a:solidFill>
              </a:rPr>
              <a:pPr algn="r" eaLnBrk="1" hangingPunct="1">
                <a:buClrTx/>
                <a:buFontTx/>
                <a:buNone/>
              </a:pPr>
              <a:t>19</a:t>
            </a:fld>
            <a:endParaRPr lang="en-US" altLang="en-US" sz="1200">
              <a:solidFill>
                <a:srgbClr val="000000"/>
              </a:solidFill>
            </a:endParaRPr>
          </a:p>
        </p:txBody>
      </p:sp>
      <p:sp>
        <p:nvSpPr>
          <p:cNvPr id="4103" name="Line 3">
            <a:extLst>
              <a:ext uri="{FF2B5EF4-FFF2-40B4-BE49-F238E27FC236}">
                <a16:creationId xmlns:a16="http://schemas.microsoft.com/office/drawing/2014/main" id="{5DB6231B-5DDB-E814-D39D-F616DAA64216}"/>
              </a:ext>
            </a:extLst>
          </p:cNvPr>
          <p:cNvSpPr>
            <a:spLocks noChangeShapeType="1"/>
          </p:cNvSpPr>
          <p:nvPr/>
        </p:nvSpPr>
        <p:spPr bwMode="auto">
          <a:xfrm>
            <a:off x="215900" y="512763"/>
            <a:ext cx="8697913" cy="20637"/>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104" name="Text Box 4">
            <a:extLst>
              <a:ext uri="{FF2B5EF4-FFF2-40B4-BE49-F238E27FC236}">
                <a16:creationId xmlns:a16="http://schemas.microsoft.com/office/drawing/2014/main" id="{F1209F16-F890-38BD-8688-6CDF7ADA6EAA}"/>
              </a:ext>
            </a:extLst>
          </p:cNvPr>
          <p:cNvSpPr txBox="1">
            <a:spLocks noChangeArrowheads="1"/>
          </p:cNvSpPr>
          <p:nvPr/>
        </p:nvSpPr>
        <p:spPr bwMode="auto">
          <a:xfrm>
            <a:off x="3394075" y="161925"/>
            <a:ext cx="2357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sz="1500" b="1">
                <a:solidFill>
                  <a:srgbClr val="000000"/>
                </a:solidFill>
              </a:rPr>
              <a:t>MEHANIKA FLUIDA</a:t>
            </a:r>
          </a:p>
        </p:txBody>
      </p:sp>
      <p:sp>
        <p:nvSpPr>
          <p:cNvPr id="4105" name="Line 5">
            <a:extLst>
              <a:ext uri="{FF2B5EF4-FFF2-40B4-BE49-F238E27FC236}">
                <a16:creationId xmlns:a16="http://schemas.microsoft.com/office/drawing/2014/main" id="{A012F134-5D5F-E908-1651-76A5F9FA30C9}"/>
              </a:ext>
            </a:extLst>
          </p:cNvPr>
          <p:cNvSpPr>
            <a:spLocks noChangeShapeType="1"/>
          </p:cNvSpPr>
          <p:nvPr/>
        </p:nvSpPr>
        <p:spPr bwMode="auto">
          <a:xfrm>
            <a:off x="230188" y="6324600"/>
            <a:ext cx="8683625" cy="1588"/>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4106" name="Text Box 6">
            <a:extLst>
              <a:ext uri="{FF2B5EF4-FFF2-40B4-BE49-F238E27FC236}">
                <a16:creationId xmlns:a16="http://schemas.microsoft.com/office/drawing/2014/main" id="{309179EC-DD68-5442-029D-F923CFFEE015}"/>
              </a:ext>
            </a:extLst>
          </p:cNvPr>
          <p:cNvSpPr txBox="1">
            <a:spLocks noChangeArrowheads="1"/>
          </p:cNvSpPr>
          <p:nvPr/>
        </p:nvSpPr>
        <p:spPr bwMode="auto">
          <a:xfrm>
            <a:off x="3375025" y="6443663"/>
            <a:ext cx="239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p>
        </p:txBody>
      </p:sp>
      <p:sp>
        <p:nvSpPr>
          <p:cNvPr id="4107" name="WordArt 7">
            <a:extLst>
              <a:ext uri="{FF2B5EF4-FFF2-40B4-BE49-F238E27FC236}">
                <a16:creationId xmlns:a16="http://schemas.microsoft.com/office/drawing/2014/main" id="{1AEF68C6-5937-12B6-6B04-413264E8ED08}"/>
              </a:ext>
            </a:extLst>
          </p:cNvPr>
          <p:cNvSpPr>
            <a:spLocks noChangeArrowheads="1" noChangeShapeType="1" noTextEdit="1"/>
          </p:cNvSpPr>
          <p:nvPr/>
        </p:nvSpPr>
        <p:spPr bwMode="auto">
          <a:xfrm>
            <a:off x="2060575" y="685800"/>
            <a:ext cx="5022850" cy="684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kern="10">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Arial Black" panose="020B0A04020102020204" pitchFamily="34" charset="0"/>
              </a:rPr>
              <a:t>TEORIJA SLIČNOSTI</a:t>
            </a:r>
          </a:p>
        </p:txBody>
      </p:sp>
      <p:sp>
        <p:nvSpPr>
          <p:cNvPr id="4108" name="Text Box 8">
            <a:extLst>
              <a:ext uri="{FF2B5EF4-FFF2-40B4-BE49-F238E27FC236}">
                <a16:creationId xmlns:a16="http://schemas.microsoft.com/office/drawing/2014/main" id="{9771F488-486D-08E2-8420-31630882919A}"/>
              </a:ext>
            </a:extLst>
          </p:cNvPr>
          <p:cNvSpPr txBox="1">
            <a:spLocks noChangeArrowheads="1"/>
          </p:cNvSpPr>
          <p:nvPr/>
        </p:nvSpPr>
        <p:spPr bwMode="auto">
          <a:xfrm>
            <a:off x="477838" y="1828800"/>
            <a:ext cx="843756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Inercijalne sile su prisutne u svim kretanjima, kao i sile trenja odnosno viskoznosti, i ako se odnosi samo ovih sila uzmu u obzir:</a:t>
            </a:r>
          </a:p>
        </p:txBody>
      </p:sp>
      <p:pic>
        <p:nvPicPr>
          <p:cNvPr id="4109" name="Picture 9">
            <a:extLst>
              <a:ext uri="{FF2B5EF4-FFF2-40B4-BE49-F238E27FC236}">
                <a16:creationId xmlns:a16="http://schemas.microsoft.com/office/drawing/2014/main" id="{51B7F0CC-3E3A-7149-1A6F-78F1BD1E3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19812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Rectangle 10">
            <a:extLst>
              <a:ext uri="{FF2B5EF4-FFF2-40B4-BE49-F238E27FC236}">
                <a16:creationId xmlns:a16="http://schemas.microsoft.com/office/drawing/2014/main" id="{7829B038-381F-9986-1B40-2E5404396259}"/>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111" name="Rectangle 11">
            <a:extLst>
              <a:ext uri="{FF2B5EF4-FFF2-40B4-BE49-F238E27FC236}">
                <a16:creationId xmlns:a16="http://schemas.microsoft.com/office/drawing/2014/main" id="{C4E4687E-85D7-DDBF-B4C6-CBF28E985242}"/>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4098" name="Object 56">
            <a:extLst>
              <a:ext uri="{FF2B5EF4-FFF2-40B4-BE49-F238E27FC236}">
                <a16:creationId xmlns:a16="http://schemas.microsoft.com/office/drawing/2014/main" id="{7BB2C663-1C67-9C47-9AF6-4821EB62CECC}"/>
              </a:ext>
            </a:extLst>
          </p:cNvPr>
          <p:cNvGraphicFramePr>
            <a:graphicFrameLocks noChangeAspect="1"/>
          </p:cNvGraphicFramePr>
          <p:nvPr/>
        </p:nvGraphicFramePr>
        <p:xfrm>
          <a:off x="3403600" y="2590800"/>
          <a:ext cx="2235200" cy="609600"/>
        </p:xfrm>
        <a:graphic>
          <a:graphicData uri="http://schemas.openxmlformats.org/presentationml/2006/ole">
            <mc:AlternateContent xmlns:mc="http://schemas.openxmlformats.org/markup-compatibility/2006">
              <mc:Choice xmlns:v="urn:schemas-microsoft-com:vml" Requires="v">
                <p:oleObj name="Equation" r:id="rId4" imgW="1218671" imgH="406224" progId="">
                  <p:embed/>
                </p:oleObj>
              </mc:Choice>
              <mc:Fallback>
                <p:oleObj name="Equation" r:id="rId4" imgW="1218671" imgH="406224" progId="">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2590800"/>
                        <a:ext cx="223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2" name="Text Box 13">
            <a:extLst>
              <a:ext uri="{FF2B5EF4-FFF2-40B4-BE49-F238E27FC236}">
                <a16:creationId xmlns:a16="http://schemas.microsoft.com/office/drawing/2014/main" id="{7AA86629-FFEC-67BF-B5CB-1D87327F83DB}"/>
              </a:ext>
            </a:extLst>
          </p:cNvPr>
          <p:cNvSpPr txBox="1">
            <a:spLocks noChangeArrowheads="1"/>
          </p:cNvSpPr>
          <p:nvPr/>
        </p:nvSpPr>
        <p:spPr bwMode="auto">
          <a:xfrm>
            <a:off x="477838" y="3200400"/>
            <a:ext cx="8407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Rejnoldsov broj Re je prethodno definisan kao odnos inercijalnih i viskoznih sila, a taj odnos je isti i za strujanje vezano za objekat i za strujanje vezano za model.</a:t>
            </a:r>
          </a:p>
        </p:txBody>
      </p:sp>
      <p:pic>
        <p:nvPicPr>
          <p:cNvPr id="4113" name="Picture 14">
            <a:extLst>
              <a:ext uri="{FF2B5EF4-FFF2-40B4-BE49-F238E27FC236}">
                <a16:creationId xmlns:a16="http://schemas.microsoft.com/office/drawing/2014/main" id="{3F81D659-E585-54AA-B9F4-03FB0EAD4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8295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Text Box 15">
            <a:extLst>
              <a:ext uri="{FF2B5EF4-FFF2-40B4-BE49-F238E27FC236}">
                <a16:creationId xmlns:a16="http://schemas.microsoft.com/office/drawing/2014/main" id="{7EDA0E15-FFA9-4E3C-DFA6-42B8E47DA500}"/>
              </a:ext>
            </a:extLst>
          </p:cNvPr>
          <p:cNvSpPr txBox="1">
            <a:spLocks noChangeArrowheads="1"/>
          </p:cNvSpPr>
          <p:nvPr/>
        </p:nvSpPr>
        <p:spPr bwMode="auto">
          <a:xfrm>
            <a:off x="533400" y="3910013"/>
            <a:ext cx="556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Dimenziono inercijalne sile mogu da se izraze kao </a:t>
            </a:r>
          </a:p>
        </p:txBody>
      </p:sp>
      <p:pic>
        <p:nvPicPr>
          <p:cNvPr id="4115" name="Picture 16">
            <a:extLst>
              <a:ext uri="{FF2B5EF4-FFF2-40B4-BE49-F238E27FC236}">
                <a16:creationId xmlns:a16="http://schemas.microsoft.com/office/drawing/2014/main" id="{E3ACE933-EF5B-9327-E5AE-B5AB90C99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92563"/>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6" name="Rectangle 17">
            <a:extLst>
              <a:ext uri="{FF2B5EF4-FFF2-40B4-BE49-F238E27FC236}">
                <a16:creationId xmlns:a16="http://schemas.microsoft.com/office/drawing/2014/main" id="{3A9C4C6E-098B-41E4-B917-63602FF5A8EF}"/>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4117" name="Rectangle 18">
            <a:extLst>
              <a:ext uri="{FF2B5EF4-FFF2-40B4-BE49-F238E27FC236}">
                <a16:creationId xmlns:a16="http://schemas.microsoft.com/office/drawing/2014/main" id="{B4FF870C-9B1C-C2E9-C67C-B02115BACDEB}"/>
              </a:ext>
            </a:extLst>
          </p:cNvPr>
          <p:cNvSpPr>
            <a:spLocks noChangeArrowheads="1"/>
          </p:cNvSpPr>
          <p:nvPr/>
        </p:nvSpPr>
        <p:spPr bwMode="auto">
          <a:xfrm>
            <a:off x="152400" y="15240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4099" name="Object 57">
            <a:extLst>
              <a:ext uri="{FF2B5EF4-FFF2-40B4-BE49-F238E27FC236}">
                <a16:creationId xmlns:a16="http://schemas.microsoft.com/office/drawing/2014/main" id="{2A2CA7BE-D217-C3BE-D729-FD86A6993D1A}"/>
              </a:ext>
            </a:extLst>
          </p:cNvPr>
          <p:cNvGraphicFramePr>
            <a:graphicFrameLocks noChangeAspect="1"/>
          </p:cNvGraphicFramePr>
          <p:nvPr/>
        </p:nvGraphicFramePr>
        <p:xfrm>
          <a:off x="5867400" y="3843338"/>
          <a:ext cx="1520825" cy="423862"/>
        </p:xfrm>
        <a:graphic>
          <a:graphicData uri="http://schemas.openxmlformats.org/presentationml/2006/ole">
            <mc:AlternateContent xmlns:mc="http://schemas.openxmlformats.org/markup-compatibility/2006">
              <mc:Choice xmlns:v="urn:schemas-microsoft-com:vml" Requires="v">
                <p:oleObj name="Equation" r:id="rId6" imgW="825500" imgH="228600" progId="">
                  <p:embed/>
                </p:oleObj>
              </mc:Choice>
              <mc:Fallback>
                <p:oleObj name="Equation" r:id="rId6" imgW="825500" imgH="228600" progId="">
                  <p:embed/>
                  <p:pic>
                    <p:nvPicPr>
                      <p:cNvPr id="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3843338"/>
                        <a:ext cx="15208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18" name="Text Box 20">
            <a:extLst>
              <a:ext uri="{FF2B5EF4-FFF2-40B4-BE49-F238E27FC236}">
                <a16:creationId xmlns:a16="http://schemas.microsoft.com/office/drawing/2014/main" id="{9562A636-8D97-4148-2FD6-49D7520C4F57}"/>
              </a:ext>
            </a:extLst>
          </p:cNvPr>
          <p:cNvSpPr txBox="1">
            <a:spLocks noChangeArrowheads="1"/>
          </p:cNvSpPr>
          <p:nvPr/>
        </p:nvSpPr>
        <p:spPr bwMode="auto">
          <a:xfrm>
            <a:off x="533400" y="4419600"/>
            <a:ext cx="556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Dimenziono viskozne sile mogu da se izraze kao </a:t>
            </a:r>
          </a:p>
        </p:txBody>
      </p:sp>
      <p:pic>
        <p:nvPicPr>
          <p:cNvPr id="4119" name="Picture 21">
            <a:extLst>
              <a:ext uri="{FF2B5EF4-FFF2-40B4-BE49-F238E27FC236}">
                <a16:creationId xmlns:a16="http://schemas.microsoft.com/office/drawing/2014/main" id="{26432CF1-BA56-31DD-6187-45296B65A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0215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Rectangle 22">
            <a:extLst>
              <a:ext uri="{FF2B5EF4-FFF2-40B4-BE49-F238E27FC236}">
                <a16:creationId xmlns:a16="http://schemas.microsoft.com/office/drawing/2014/main" id="{6985F776-6BFB-F041-C678-89A5CE1186DC}"/>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4100" name="Object 58">
            <a:extLst>
              <a:ext uri="{FF2B5EF4-FFF2-40B4-BE49-F238E27FC236}">
                <a16:creationId xmlns:a16="http://schemas.microsoft.com/office/drawing/2014/main" id="{F259E8CF-F463-0BA1-DE08-8E0C2945139A}"/>
              </a:ext>
            </a:extLst>
          </p:cNvPr>
          <p:cNvGraphicFramePr>
            <a:graphicFrameLocks noChangeAspect="1"/>
          </p:cNvGraphicFramePr>
          <p:nvPr/>
        </p:nvGraphicFramePr>
        <p:xfrm>
          <a:off x="5638800" y="4219575"/>
          <a:ext cx="2413000" cy="706438"/>
        </p:xfrm>
        <a:graphic>
          <a:graphicData uri="http://schemas.openxmlformats.org/presentationml/2006/ole">
            <mc:AlternateContent xmlns:mc="http://schemas.openxmlformats.org/markup-compatibility/2006">
              <mc:Choice xmlns:v="urn:schemas-microsoft-com:vml" Requires="v">
                <p:oleObj name="Equation" r:id="rId8" imgW="1295400" imgH="393700" progId="">
                  <p:embed/>
                </p:oleObj>
              </mc:Choice>
              <mc:Fallback>
                <p:oleObj name="Equation" r:id="rId8" imgW="1295400" imgH="393700" progId="">
                  <p:embed/>
                  <p:pic>
                    <p:nvPicPr>
                      <p:cNvPr id="0" name="Object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219575"/>
                        <a:ext cx="2413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21" name="Text Box 24">
            <a:extLst>
              <a:ext uri="{FF2B5EF4-FFF2-40B4-BE49-F238E27FC236}">
                <a16:creationId xmlns:a16="http://schemas.microsoft.com/office/drawing/2014/main" id="{C6F7825B-0F62-4615-348F-5C933A7CF2C6}"/>
              </a:ext>
            </a:extLst>
          </p:cNvPr>
          <p:cNvSpPr txBox="1">
            <a:spLocks noChangeArrowheads="1"/>
          </p:cNvSpPr>
          <p:nvPr/>
        </p:nvSpPr>
        <p:spPr bwMode="auto">
          <a:xfrm>
            <a:off x="533400" y="4800600"/>
            <a:ext cx="7772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Odnos inercijalnih i viskoznih sile je </a:t>
            </a:r>
          </a:p>
        </p:txBody>
      </p:sp>
      <p:pic>
        <p:nvPicPr>
          <p:cNvPr id="4122" name="Picture 25">
            <a:extLst>
              <a:ext uri="{FF2B5EF4-FFF2-40B4-BE49-F238E27FC236}">
                <a16:creationId xmlns:a16="http://schemas.microsoft.com/office/drawing/2014/main" id="{90407514-A0B1-1245-BAD1-3FFBF5F44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768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Rectangle 26">
            <a:extLst>
              <a:ext uri="{FF2B5EF4-FFF2-40B4-BE49-F238E27FC236}">
                <a16:creationId xmlns:a16="http://schemas.microsoft.com/office/drawing/2014/main" id="{6237C805-75BA-BE91-B975-A86687AB1574}"/>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pic>
        <p:nvPicPr>
          <p:cNvPr id="4124" name="Picture 29">
            <a:extLst>
              <a:ext uri="{FF2B5EF4-FFF2-40B4-BE49-F238E27FC236}">
                <a16:creationId xmlns:a16="http://schemas.microsoft.com/office/drawing/2014/main" id="{274A1B4A-440F-2982-7927-8EBACE68AC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5181600"/>
            <a:ext cx="50196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a:extLst>
              <a:ext uri="{FF2B5EF4-FFF2-40B4-BE49-F238E27FC236}">
                <a16:creationId xmlns:a16="http://schemas.microsoft.com/office/drawing/2014/main" id="{59B642F3-C002-5569-6841-C9B70BB1DE3E}"/>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315" name="Text Box 3">
            <a:extLst>
              <a:ext uri="{FF2B5EF4-FFF2-40B4-BE49-F238E27FC236}">
                <a16:creationId xmlns:a16="http://schemas.microsoft.com/office/drawing/2014/main" id="{94282DF5-888C-EF12-52AC-12395548F72C}"/>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3316" name="Text Box 4">
            <a:extLst>
              <a:ext uri="{FF2B5EF4-FFF2-40B4-BE49-F238E27FC236}">
                <a16:creationId xmlns:a16="http://schemas.microsoft.com/office/drawing/2014/main" id="{CA2D456A-44B2-7BBB-1A0C-3E7D512AF125}"/>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13317" name="Line 5">
            <a:extLst>
              <a:ext uri="{FF2B5EF4-FFF2-40B4-BE49-F238E27FC236}">
                <a16:creationId xmlns:a16="http://schemas.microsoft.com/office/drawing/2014/main" id="{ADE173AC-83D7-72A9-819E-9836DE772DFB}"/>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3318" name="WordArt 6">
            <a:extLst>
              <a:ext uri="{FF2B5EF4-FFF2-40B4-BE49-F238E27FC236}">
                <a16:creationId xmlns:a16="http://schemas.microsoft.com/office/drawing/2014/main" id="{72CD5EC1-052F-58EC-13F8-D4EF1F13503B}"/>
              </a:ext>
            </a:extLst>
          </p:cNvPr>
          <p:cNvSpPr>
            <a:spLocks noChangeArrowheads="1" noChangeShapeType="1" noTextEdit="1"/>
          </p:cNvSpPr>
          <p:nvPr/>
        </p:nvSpPr>
        <p:spPr bwMode="auto">
          <a:xfrm>
            <a:off x="1006475" y="765175"/>
            <a:ext cx="7129463"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KROZ MALI OTVOR</a:t>
            </a:r>
          </a:p>
        </p:txBody>
      </p:sp>
      <p:grpSp>
        <p:nvGrpSpPr>
          <p:cNvPr id="2" name="Group 7">
            <a:extLst>
              <a:ext uri="{FF2B5EF4-FFF2-40B4-BE49-F238E27FC236}">
                <a16:creationId xmlns:a16="http://schemas.microsoft.com/office/drawing/2014/main" id="{5E547F6F-CFDB-AB00-08A6-800EAB5A7529}"/>
              </a:ext>
            </a:extLst>
          </p:cNvPr>
          <p:cNvGrpSpPr>
            <a:grpSpLocks noChangeAspect="1"/>
          </p:cNvGrpSpPr>
          <p:nvPr/>
        </p:nvGrpSpPr>
        <p:grpSpPr bwMode="auto">
          <a:xfrm>
            <a:off x="719138" y="2584450"/>
            <a:ext cx="3046412" cy="2500313"/>
            <a:chOff x="1920" y="1363"/>
            <a:chExt cx="1919" cy="1575"/>
          </a:xfrm>
        </p:grpSpPr>
        <p:sp>
          <p:nvSpPr>
            <p:cNvPr id="13413" name="AutoShape 8">
              <a:extLst>
                <a:ext uri="{FF2B5EF4-FFF2-40B4-BE49-F238E27FC236}">
                  <a16:creationId xmlns:a16="http://schemas.microsoft.com/office/drawing/2014/main" id="{BBE71925-3968-F46E-2EAE-7F06C974AFDD}"/>
                </a:ext>
              </a:extLst>
            </p:cNvPr>
            <p:cNvSpPr>
              <a:spLocks noChangeAspect="1" noChangeArrowheads="1" noTextEdit="1"/>
            </p:cNvSpPr>
            <p:nvPr/>
          </p:nvSpPr>
          <p:spPr bwMode="auto">
            <a:xfrm>
              <a:off x="1920" y="1387"/>
              <a:ext cx="1919"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3414" name="Group 9">
              <a:extLst>
                <a:ext uri="{FF2B5EF4-FFF2-40B4-BE49-F238E27FC236}">
                  <a16:creationId xmlns:a16="http://schemas.microsoft.com/office/drawing/2014/main" id="{240F898C-8209-5F81-8B13-1BC42866EB30}"/>
                </a:ext>
              </a:extLst>
            </p:cNvPr>
            <p:cNvGrpSpPr>
              <a:grpSpLocks/>
            </p:cNvGrpSpPr>
            <p:nvPr/>
          </p:nvGrpSpPr>
          <p:grpSpPr bwMode="auto">
            <a:xfrm>
              <a:off x="1930" y="1364"/>
              <a:ext cx="1899" cy="1564"/>
              <a:chOff x="1930" y="1364"/>
              <a:chExt cx="1899" cy="1564"/>
            </a:xfrm>
          </p:grpSpPr>
          <p:sp>
            <p:nvSpPr>
              <p:cNvPr id="13422" name="Freeform 10">
                <a:extLst>
                  <a:ext uri="{FF2B5EF4-FFF2-40B4-BE49-F238E27FC236}">
                    <a16:creationId xmlns:a16="http://schemas.microsoft.com/office/drawing/2014/main" id="{9BD38FDB-AE37-CCA5-0A53-1507D7B2F244}"/>
                  </a:ext>
                </a:extLst>
              </p:cNvPr>
              <p:cNvSpPr>
                <a:spLocks/>
              </p:cNvSpPr>
              <p:nvPr/>
            </p:nvSpPr>
            <p:spPr bwMode="auto">
              <a:xfrm>
                <a:off x="3244" y="2923"/>
                <a:ext cx="2" cy="2"/>
              </a:xfrm>
              <a:custGeom>
                <a:avLst/>
                <a:gdLst>
                  <a:gd name="T0" fmla="*/ 2 w 2"/>
                  <a:gd name="T1" fmla="*/ 0 h 2"/>
                  <a:gd name="T2" fmla="*/ 0 w 2"/>
                  <a:gd name="T3" fmla="*/ 2 h 2"/>
                  <a:gd name="T4" fmla="*/ 2 w 2"/>
                  <a:gd name="T5" fmla="*/ 2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3" name="Freeform 11">
                <a:extLst>
                  <a:ext uri="{FF2B5EF4-FFF2-40B4-BE49-F238E27FC236}">
                    <a16:creationId xmlns:a16="http://schemas.microsoft.com/office/drawing/2014/main" id="{CE11465A-FF42-63A6-4C91-A4DBA7AD570F}"/>
                  </a:ext>
                </a:extLst>
              </p:cNvPr>
              <p:cNvSpPr>
                <a:spLocks noEditPoints="1"/>
              </p:cNvSpPr>
              <p:nvPr/>
            </p:nvSpPr>
            <p:spPr bwMode="auto">
              <a:xfrm>
                <a:off x="3215" y="2733"/>
                <a:ext cx="192" cy="192"/>
              </a:xfrm>
              <a:custGeom>
                <a:avLst/>
                <a:gdLst>
                  <a:gd name="T0" fmla="*/ 8 w 192"/>
                  <a:gd name="T1" fmla="*/ 192 h 192"/>
                  <a:gd name="T2" fmla="*/ 31 w 192"/>
                  <a:gd name="T3" fmla="*/ 169 h 192"/>
                  <a:gd name="T4" fmla="*/ 31 w 192"/>
                  <a:gd name="T5" fmla="*/ 161 h 192"/>
                  <a:gd name="T6" fmla="*/ 0 w 192"/>
                  <a:gd name="T7" fmla="*/ 192 h 192"/>
                  <a:gd name="T8" fmla="*/ 8 w 192"/>
                  <a:gd name="T9" fmla="*/ 192 h 192"/>
                  <a:gd name="T10" fmla="*/ 181 w 192"/>
                  <a:gd name="T11" fmla="*/ 19 h 192"/>
                  <a:gd name="T12" fmla="*/ 192 w 192"/>
                  <a:gd name="T13" fmla="*/ 7 h 192"/>
                  <a:gd name="T14" fmla="*/ 192 w 192"/>
                  <a:gd name="T15" fmla="*/ 0 h 192"/>
                  <a:gd name="T16" fmla="*/ 173 w 192"/>
                  <a:gd name="T17" fmla="*/ 19 h 192"/>
                  <a:gd name="T18" fmla="*/ 181 w 192"/>
                  <a:gd name="T19" fmla="*/ 19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92"/>
                  <a:gd name="T32" fmla="*/ 192 w 192"/>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92">
                    <a:moveTo>
                      <a:pt x="8" y="192"/>
                    </a:moveTo>
                    <a:lnTo>
                      <a:pt x="31" y="169"/>
                    </a:lnTo>
                    <a:lnTo>
                      <a:pt x="31" y="161"/>
                    </a:lnTo>
                    <a:lnTo>
                      <a:pt x="0" y="192"/>
                    </a:lnTo>
                    <a:lnTo>
                      <a:pt x="8" y="192"/>
                    </a:lnTo>
                    <a:close/>
                    <a:moveTo>
                      <a:pt x="181" y="19"/>
                    </a:moveTo>
                    <a:lnTo>
                      <a:pt x="192" y="7"/>
                    </a:lnTo>
                    <a:lnTo>
                      <a:pt x="192" y="0"/>
                    </a:lnTo>
                    <a:lnTo>
                      <a:pt x="173" y="19"/>
                    </a:lnTo>
                    <a:lnTo>
                      <a:pt x="18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4" name="Freeform 12">
                <a:extLst>
                  <a:ext uri="{FF2B5EF4-FFF2-40B4-BE49-F238E27FC236}">
                    <a16:creationId xmlns:a16="http://schemas.microsoft.com/office/drawing/2014/main" id="{22A607C8-E531-D06A-243C-A513866AD2B9}"/>
                  </a:ext>
                </a:extLst>
              </p:cNvPr>
              <p:cNvSpPr>
                <a:spLocks noEditPoints="1"/>
              </p:cNvSpPr>
              <p:nvPr/>
            </p:nvSpPr>
            <p:spPr bwMode="auto">
              <a:xfrm>
                <a:off x="3187" y="2708"/>
                <a:ext cx="222" cy="217"/>
              </a:xfrm>
              <a:custGeom>
                <a:avLst/>
                <a:gdLst>
                  <a:gd name="T0" fmla="*/ 7 w 222"/>
                  <a:gd name="T1" fmla="*/ 217 h 217"/>
                  <a:gd name="T2" fmla="*/ 59 w 222"/>
                  <a:gd name="T3" fmla="*/ 165 h 217"/>
                  <a:gd name="T4" fmla="*/ 59 w 222"/>
                  <a:gd name="T5" fmla="*/ 157 h 217"/>
                  <a:gd name="T6" fmla="*/ 0 w 222"/>
                  <a:gd name="T7" fmla="*/ 217 h 217"/>
                  <a:gd name="T8" fmla="*/ 7 w 222"/>
                  <a:gd name="T9" fmla="*/ 217 h 217"/>
                  <a:gd name="T10" fmla="*/ 180 w 222"/>
                  <a:gd name="T11" fmla="*/ 44 h 217"/>
                  <a:gd name="T12" fmla="*/ 222 w 222"/>
                  <a:gd name="T13" fmla="*/ 3 h 217"/>
                  <a:gd name="T14" fmla="*/ 222 w 222"/>
                  <a:gd name="T15" fmla="*/ 0 h 217"/>
                  <a:gd name="T16" fmla="*/ 216 w 222"/>
                  <a:gd name="T17" fmla="*/ 0 h 217"/>
                  <a:gd name="T18" fmla="*/ 172 w 222"/>
                  <a:gd name="T19" fmla="*/ 44 h 217"/>
                  <a:gd name="T20" fmla="*/ 180 w 222"/>
                  <a:gd name="T21" fmla="*/ 44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217"/>
                  <a:gd name="T35" fmla="*/ 222 w 222"/>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217">
                    <a:moveTo>
                      <a:pt x="7" y="217"/>
                    </a:moveTo>
                    <a:lnTo>
                      <a:pt x="59" y="165"/>
                    </a:lnTo>
                    <a:lnTo>
                      <a:pt x="59" y="157"/>
                    </a:lnTo>
                    <a:lnTo>
                      <a:pt x="0" y="217"/>
                    </a:lnTo>
                    <a:lnTo>
                      <a:pt x="7" y="217"/>
                    </a:lnTo>
                    <a:close/>
                    <a:moveTo>
                      <a:pt x="180" y="44"/>
                    </a:moveTo>
                    <a:lnTo>
                      <a:pt x="222" y="3"/>
                    </a:lnTo>
                    <a:lnTo>
                      <a:pt x="222" y="0"/>
                    </a:lnTo>
                    <a:lnTo>
                      <a:pt x="216" y="0"/>
                    </a:lnTo>
                    <a:lnTo>
                      <a:pt x="172" y="44"/>
                    </a:lnTo>
                    <a:lnTo>
                      <a:pt x="18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5" name="Freeform 13">
                <a:extLst>
                  <a:ext uri="{FF2B5EF4-FFF2-40B4-BE49-F238E27FC236}">
                    <a16:creationId xmlns:a16="http://schemas.microsoft.com/office/drawing/2014/main" id="{8A0C8C99-3EE2-9813-4860-3F647809D5B9}"/>
                  </a:ext>
                </a:extLst>
              </p:cNvPr>
              <p:cNvSpPr>
                <a:spLocks noEditPoints="1"/>
              </p:cNvSpPr>
              <p:nvPr/>
            </p:nvSpPr>
            <p:spPr bwMode="auto">
              <a:xfrm>
                <a:off x="3158" y="2708"/>
                <a:ext cx="224" cy="217"/>
              </a:xfrm>
              <a:custGeom>
                <a:avLst/>
                <a:gdLst>
                  <a:gd name="T0" fmla="*/ 7 w 224"/>
                  <a:gd name="T1" fmla="*/ 217 h 217"/>
                  <a:gd name="T2" fmla="*/ 46 w 224"/>
                  <a:gd name="T3" fmla="*/ 178 h 217"/>
                  <a:gd name="T4" fmla="*/ 38 w 224"/>
                  <a:gd name="T5" fmla="*/ 178 h 217"/>
                  <a:gd name="T6" fmla="*/ 0 w 224"/>
                  <a:gd name="T7" fmla="*/ 217 h 217"/>
                  <a:gd name="T8" fmla="*/ 7 w 224"/>
                  <a:gd name="T9" fmla="*/ 217 h 217"/>
                  <a:gd name="T10" fmla="*/ 53 w 224"/>
                  <a:gd name="T11" fmla="*/ 170 h 217"/>
                  <a:gd name="T12" fmla="*/ 88 w 224"/>
                  <a:gd name="T13" fmla="*/ 136 h 217"/>
                  <a:gd name="T14" fmla="*/ 88 w 224"/>
                  <a:gd name="T15" fmla="*/ 128 h 217"/>
                  <a:gd name="T16" fmla="*/ 53 w 224"/>
                  <a:gd name="T17" fmla="*/ 163 h 217"/>
                  <a:gd name="T18" fmla="*/ 53 w 224"/>
                  <a:gd name="T19" fmla="*/ 170 h 217"/>
                  <a:gd name="T20" fmla="*/ 180 w 224"/>
                  <a:gd name="T21" fmla="*/ 44 h 217"/>
                  <a:gd name="T22" fmla="*/ 224 w 224"/>
                  <a:gd name="T23" fmla="*/ 0 h 217"/>
                  <a:gd name="T24" fmla="*/ 217 w 224"/>
                  <a:gd name="T25" fmla="*/ 0 h 217"/>
                  <a:gd name="T26" fmla="*/ 172 w 224"/>
                  <a:gd name="T27" fmla="*/ 44 h 217"/>
                  <a:gd name="T28" fmla="*/ 180 w 224"/>
                  <a:gd name="T29" fmla="*/ 44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4"/>
                  <a:gd name="T46" fmla="*/ 0 h 217"/>
                  <a:gd name="T47" fmla="*/ 224 w 224"/>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4" h="217">
                    <a:moveTo>
                      <a:pt x="7" y="217"/>
                    </a:moveTo>
                    <a:lnTo>
                      <a:pt x="46" y="178"/>
                    </a:lnTo>
                    <a:lnTo>
                      <a:pt x="38" y="178"/>
                    </a:lnTo>
                    <a:lnTo>
                      <a:pt x="0" y="217"/>
                    </a:lnTo>
                    <a:lnTo>
                      <a:pt x="7" y="217"/>
                    </a:lnTo>
                    <a:close/>
                    <a:moveTo>
                      <a:pt x="53" y="170"/>
                    </a:moveTo>
                    <a:lnTo>
                      <a:pt x="88" y="136"/>
                    </a:lnTo>
                    <a:lnTo>
                      <a:pt x="88" y="128"/>
                    </a:lnTo>
                    <a:lnTo>
                      <a:pt x="53" y="163"/>
                    </a:lnTo>
                    <a:lnTo>
                      <a:pt x="53" y="170"/>
                    </a:lnTo>
                    <a:close/>
                    <a:moveTo>
                      <a:pt x="180" y="44"/>
                    </a:moveTo>
                    <a:lnTo>
                      <a:pt x="224" y="0"/>
                    </a:lnTo>
                    <a:lnTo>
                      <a:pt x="217" y="0"/>
                    </a:lnTo>
                    <a:lnTo>
                      <a:pt x="172" y="44"/>
                    </a:lnTo>
                    <a:lnTo>
                      <a:pt x="18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6" name="Freeform 14">
                <a:extLst>
                  <a:ext uri="{FF2B5EF4-FFF2-40B4-BE49-F238E27FC236}">
                    <a16:creationId xmlns:a16="http://schemas.microsoft.com/office/drawing/2014/main" id="{41FE39E5-184C-3779-A6EF-51D228C2A842}"/>
                  </a:ext>
                </a:extLst>
              </p:cNvPr>
              <p:cNvSpPr>
                <a:spLocks noEditPoints="1"/>
              </p:cNvSpPr>
              <p:nvPr/>
            </p:nvSpPr>
            <p:spPr bwMode="auto">
              <a:xfrm>
                <a:off x="3129" y="2708"/>
                <a:ext cx="226" cy="217"/>
              </a:xfrm>
              <a:custGeom>
                <a:avLst/>
                <a:gdLst>
                  <a:gd name="T0" fmla="*/ 10 w 226"/>
                  <a:gd name="T1" fmla="*/ 217 h 217"/>
                  <a:gd name="T2" fmla="*/ 48 w 226"/>
                  <a:gd name="T3" fmla="*/ 178 h 217"/>
                  <a:gd name="T4" fmla="*/ 40 w 226"/>
                  <a:gd name="T5" fmla="*/ 178 h 217"/>
                  <a:gd name="T6" fmla="*/ 0 w 226"/>
                  <a:gd name="T7" fmla="*/ 217 h 217"/>
                  <a:gd name="T8" fmla="*/ 10 w 226"/>
                  <a:gd name="T9" fmla="*/ 217 h 217"/>
                  <a:gd name="T10" fmla="*/ 82 w 226"/>
                  <a:gd name="T11" fmla="*/ 144 h 217"/>
                  <a:gd name="T12" fmla="*/ 117 w 226"/>
                  <a:gd name="T13" fmla="*/ 109 h 217"/>
                  <a:gd name="T14" fmla="*/ 117 w 226"/>
                  <a:gd name="T15" fmla="*/ 101 h 217"/>
                  <a:gd name="T16" fmla="*/ 82 w 226"/>
                  <a:gd name="T17" fmla="*/ 136 h 217"/>
                  <a:gd name="T18" fmla="*/ 82 w 226"/>
                  <a:gd name="T19" fmla="*/ 144 h 217"/>
                  <a:gd name="T20" fmla="*/ 182 w 226"/>
                  <a:gd name="T21" fmla="*/ 44 h 217"/>
                  <a:gd name="T22" fmla="*/ 226 w 226"/>
                  <a:gd name="T23" fmla="*/ 0 h 217"/>
                  <a:gd name="T24" fmla="*/ 219 w 226"/>
                  <a:gd name="T25" fmla="*/ 0 h 217"/>
                  <a:gd name="T26" fmla="*/ 173 w 226"/>
                  <a:gd name="T27" fmla="*/ 44 h 217"/>
                  <a:gd name="T28" fmla="*/ 182 w 226"/>
                  <a:gd name="T29" fmla="*/ 44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6"/>
                  <a:gd name="T46" fmla="*/ 0 h 217"/>
                  <a:gd name="T47" fmla="*/ 226 w 226"/>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6" h="217">
                    <a:moveTo>
                      <a:pt x="10" y="217"/>
                    </a:moveTo>
                    <a:lnTo>
                      <a:pt x="48" y="178"/>
                    </a:lnTo>
                    <a:lnTo>
                      <a:pt x="40" y="178"/>
                    </a:lnTo>
                    <a:lnTo>
                      <a:pt x="0" y="217"/>
                    </a:lnTo>
                    <a:lnTo>
                      <a:pt x="10" y="217"/>
                    </a:lnTo>
                    <a:close/>
                    <a:moveTo>
                      <a:pt x="82" y="144"/>
                    </a:moveTo>
                    <a:lnTo>
                      <a:pt x="117" y="109"/>
                    </a:lnTo>
                    <a:lnTo>
                      <a:pt x="117" y="101"/>
                    </a:lnTo>
                    <a:lnTo>
                      <a:pt x="82" y="136"/>
                    </a:lnTo>
                    <a:lnTo>
                      <a:pt x="82" y="144"/>
                    </a:lnTo>
                    <a:close/>
                    <a:moveTo>
                      <a:pt x="182" y="44"/>
                    </a:moveTo>
                    <a:lnTo>
                      <a:pt x="226" y="0"/>
                    </a:lnTo>
                    <a:lnTo>
                      <a:pt x="219" y="0"/>
                    </a:lnTo>
                    <a:lnTo>
                      <a:pt x="173" y="44"/>
                    </a:lnTo>
                    <a:lnTo>
                      <a:pt x="18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7" name="Freeform 15">
                <a:extLst>
                  <a:ext uri="{FF2B5EF4-FFF2-40B4-BE49-F238E27FC236}">
                    <a16:creationId xmlns:a16="http://schemas.microsoft.com/office/drawing/2014/main" id="{DD80613D-3DFD-7EDF-0AAB-EC6A9EA308AE}"/>
                  </a:ext>
                </a:extLst>
              </p:cNvPr>
              <p:cNvSpPr>
                <a:spLocks noEditPoints="1"/>
              </p:cNvSpPr>
              <p:nvPr/>
            </p:nvSpPr>
            <p:spPr bwMode="auto">
              <a:xfrm>
                <a:off x="3100" y="2708"/>
                <a:ext cx="227" cy="217"/>
              </a:xfrm>
              <a:custGeom>
                <a:avLst/>
                <a:gdLst>
                  <a:gd name="T0" fmla="*/ 10 w 227"/>
                  <a:gd name="T1" fmla="*/ 217 h 217"/>
                  <a:gd name="T2" fmla="*/ 48 w 227"/>
                  <a:gd name="T3" fmla="*/ 178 h 217"/>
                  <a:gd name="T4" fmla="*/ 40 w 227"/>
                  <a:gd name="T5" fmla="*/ 178 h 217"/>
                  <a:gd name="T6" fmla="*/ 0 w 227"/>
                  <a:gd name="T7" fmla="*/ 217 h 217"/>
                  <a:gd name="T8" fmla="*/ 10 w 227"/>
                  <a:gd name="T9" fmla="*/ 217 h 217"/>
                  <a:gd name="T10" fmla="*/ 111 w 227"/>
                  <a:gd name="T11" fmla="*/ 115 h 217"/>
                  <a:gd name="T12" fmla="*/ 146 w 227"/>
                  <a:gd name="T13" fmla="*/ 80 h 217"/>
                  <a:gd name="T14" fmla="*/ 146 w 227"/>
                  <a:gd name="T15" fmla="*/ 75 h 217"/>
                  <a:gd name="T16" fmla="*/ 146 w 227"/>
                  <a:gd name="T17" fmla="*/ 73 h 217"/>
                  <a:gd name="T18" fmla="*/ 146 w 227"/>
                  <a:gd name="T19" fmla="*/ 73 h 217"/>
                  <a:gd name="T20" fmla="*/ 111 w 227"/>
                  <a:gd name="T21" fmla="*/ 107 h 217"/>
                  <a:gd name="T22" fmla="*/ 111 w 227"/>
                  <a:gd name="T23" fmla="*/ 115 h 217"/>
                  <a:gd name="T24" fmla="*/ 182 w 227"/>
                  <a:gd name="T25" fmla="*/ 44 h 217"/>
                  <a:gd name="T26" fmla="*/ 227 w 227"/>
                  <a:gd name="T27" fmla="*/ 0 h 217"/>
                  <a:gd name="T28" fmla="*/ 219 w 227"/>
                  <a:gd name="T29" fmla="*/ 0 h 217"/>
                  <a:gd name="T30" fmla="*/ 173 w 227"/>
                  <a:gd name="T31" fmla="*/ 44 h 217"/>
                  <a:gd name="T32" fmla="*/ 175 w 227"/>
                  <a:gd name="T33" fmla="*/ 44 h 217"/>
                  <a:gd name="T34" fmla="*/ 177 w 227"/>
                  <a:gd name="T35" fmla="*/ 44 h 217"/>
                  <a:gd name="T36" fmla="*/ 182 w 227"/>
                  <a:gd name="T37" fmla="*/ 44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217"/>
                  <a:gd name="T59" fmla="*/ 227 w 227"/>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217">
                    <a:moveTo>
                      <a:pt x="10" y="217"/>
                    </a:moveTo>
                    <a:lnTo>
                      <a:pt x="48" y="178"/>
                    </a:lnTo>
                    <a:lnTo>
                      <a:pt x="40" y="178"/>
                    </a:lnTo>
                    <a:lnTo>
                      <a:pt x="0" y="217"/>
                    </a:lnTo>
                    <a:lnTo>
                      <a:pt x="10" y="217"/>
                    </a:lnTo>
                    <a:close/>
                    <a:moveTo>
                      <a:pt x="111" y="115"/>
                    </a:moveTo>
                    <a:lnTo>
                      <a:pt x="146" y="80"/>
                    </a:lnTo>
                    <a:lnTo>
                      <a:pt x="146" y="75"/>
                    </a:lnTo>
                    <a:lnTo>
                      <a:pt x="146" y="73"/>
                    </a:lnTo>
                    <a:lnTo>
                      <a:pt x="111" y="107"/>
                    </a:lnTo>
                    <a:lnTo>
                      <a:pt x="111" y="115"/>
                    </a:lnTo>
                    <a:close/>
                    <a:moveTo>
                      <a:pt x="182" y="44"/>
                    </a:moveTo>
                    <a:lnTo>
                      <a:pt x="227" y="0"/>
                    </a:lnTo>
                    <a:lnTo>
                      <a:pt x="219" y="0"/>
                    </a:lnTo>
                    <a:lnTo>
                      <a:pt x="173" y="44"/>
                    </a:lnTo>
                    <a:lnTo>
                      <a:pt x="175" y="44"/>
                    </a:lnTo>
                    <a:lnTo>
                      <a:pt x="177" y="44"/>
                    </a:lnTo>
                    <a:lnTo>
                      <a:pt x="18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8" name="Freeform 16">
                <a:extLst>
                  <a:ext uri="{FF2B5EF4-FFF2-40B4-BE49-F238E27FC236}">
                    <a16:creationId xmlns:a16="http://schemas.microsoft.com/office/drawing/2014/main" id="{D727D357-35A6-EAD0-E35C-E94FAECAFA5F}"/>
                  </a:ext>
                </a:extLst>
              </p:cNvPr>
              <p:cNvSpPr>
                <a:spLocks noEditPoints="1"/>
              </p:cNvSpPr>
              <p:nvPr/>
            </p:nvSpPr>
            <p:spPr bwMode="auto">
              <a:xfrm>
                <a:off x="3071" y="2708"/>
                <a:ext cx="227" cy="217"/>
              </a:xfrm>
              <a:custGeom>
                <a:avLst/>
                <a:gdLst>
                  <a:gd name="T0" fmla="*/ 10 w 227"/>
                  <a:gd name="T1" fmla="*/ 217 h 217"/>
                  <a:gd name="T2" fmla="*/ 48 w 227"/>
                  <a:gd name="T3" fmla="*/ 178 h 217"/>
                  <a:gd name="T4" fmla="*/ 41 w 227"/>
                  <a:gd name="T5" fmla="*/ 178 h 217"/>
                  <a:gd name="T6" fmla="*/ 0 w 227"/>
                  <a:gd name="T7" fmla="*/ 217 h 217"/>
                  <a:gd name="T8" fmla="*/ 10 w 227"/>
                  <a:gd name="T9" fmla="*/ 217 h 217"/>
                  <a:gd name="T10" fmla="*/ 140 w 227"/>
                  <a:gd name="T11" fmla="*/ 86 h 217"/>
                  <a:gd name="T12" fmla="*/ 227 w 227"/>
                  <a:gd name="T13" fmla="*/ 0 h 217"/>
                  <a:gd name="T14" fmla="*/ 219 w 227"/>
                  <a:gd name="T15" fmla="*/ 0 h 217"/>
                  <a:gd name="T16" fmla="*/ 140 w 227"/>
                  <a:gd name="T17" fmla="*/ 78 h 217"/>
                  <a:gd name="T18" fmla="*/ 140 w 227"/>
                  <a:gd name="T19" fmla="*/ 82 h 217"/>
                  <a:gd name="T20" fmla="*/ 140 w 227"/>
                  <a:gd name="T21" fmla="*/ 86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217"/>
                  <a:gd name="T35" fmla="*/ 227 w 227"/>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217">
                    <a:moveTo>
                      <a:pt x="10" y="217"/>
                    </a:moveTo>
                    <a:lnTo>
                      <a:pt x="48" y="178"/>
                    </a:lnTo>
                    <a:lnTo>
                      <a:pt x="41" y="178"/>
                    </a:lnTo>
                    <a:lnTo>
                      <a:pt x="0" y="217"/>
                    </a:lnTo>
                    <a:lnTo>
                      <a:pt x="10" y="217"/>
                    </a:lnTo>
                    <a:close/>
                    <a:moveTo>
                      <a:pt x="140" y="86"/>
                    </a:moveTo>
                    <a:lnTo>
                      <a:pt x="227" y="0"/>
                    </a:lnTo>
                    <a:lnTo>
                      <a:pt x="219" y="0"/>
                    </a:lnTo>
                    <a:lnTo>
                      <a:pt x="140" y="78"/>
                    </a:lnTo>
                    <a:lnTo>
                      <a:pt x="140" y="82"/>
                    </a:lnTo>
                    <a:lnTo>
                      <a:pt x="14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29" name="Freeform 17">
                <a:extLst>
                  <a:ext uri="{FF2B5EF4-FFF2-40B4-BE49-F238E27FC236}">
                    <a16:creationId xmlns:a16="http://schemas.microsoft.com/office/drawing/2014/main" id="{A686FDC6-C4DE-B1DD-BEC6-C8E5B780BDDA}"/>
                  </a:ext>
                </a:extLst>
              </p:cNvPr>
              <p:cNvSpPr>
                <a:spLocks noEditPoints="1"/>
              </p:cNvSpPr>
              <p:nvPr/>
            </p:nvSpPr>
            <p:spPr bwMode="auto">
              <a:xfrm>
                <a:off x="3043" y="2708"/>
                <a:ext cx="226" cy="217"/>
              </a:xfrm>
              <a:custGeom>
                <a:avLst/>
                <a:gdLst>
                  <a:gd name="T0" fmla="*/ 9 w 226"/>
                  <a:gd name="T1" fmla="*/ 217 h 217"/>
                  <a:gd name="T2" fmla="*/ 48 w 226"/>
                  <a:gd name="T3" fmla="*/ 178 h 217"/>
                  <a:gd name="T4" fmla="*/ 40 w 226"/>
                  <a:gd name="T5" fmla="*/ 178 h 217"/>
                  <a:gd name="T6" fmla="*/ 0 w 226"/>
                  <a:gd name="T7" fmla="*/ 217 h 217"/>
                  <a:gd name="T8" fmla="*/ 9 w 226"/>
                  <a:gd name="T9" fmla="*/ 217 h 217"/>
                  <a:gd name="T10" fmla="*/ 168 w 226"/>
                  <a:gd name="T11" fmla="*/ 57 h 217"/>
                  <a:gd name="T12" fmla="*/ 226 w 226"/>
                  <a:gd name="T13" fmla="*/ 0 h 217"/>
                  <a:gd name="T14" fmla="*/ 220 w 226"/>
                  <a:gd name="T15" fmla="*/ 0 h 217"/>
                  <a:gd name="T16" fmla="*/ 216 w 226"/>
                  <a:gd name="T17" fmla="*/ 2 h 217"/>
                  <a:gd name="T18" fmla="*/ 170 w 226"/>
                  <a:gd name="T19" fmla="*/ 48 h 217"/>
                  <a:gd name="T20" fmla="*/ 168 w 226"/>
                  <a:gd name="T21" fmla="*/ 51 h 217"/>
                  <a:gd name="T22" fmla="*/ 168 w 226"/>
                  <a:gd name="T23" fmla="*/ 57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17"/>
                  <a:gd name="T38" fmla="*/ 226 w 226"/>
                  <a:gd name="T39" fmla="*/ 217 h 2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17">
                    <a:moveTo>
                      <a:pt x="9" y="217"/>
                    </a:moveTo>
                    <a:lnTo>
                      <a:pt x="48" y="178"/>
                    </a:lnTo>
                    <a:lnTo>
                      <a:pt x="40" y="178"/>
                    </a:lnTo>
                    <a:lnTo>
                      <a:pt x="0" y="217"/>
                    </a:lnTo>
                    <a:lnTo>
                      <a:pt x="9" y="217"/>
                    </a:lnTo>
                    <a:close/>
                    <a:moveTo>
                      <a:pt x="168" y="57"/>
                    </a:moveTo>
                    <a:lnTo>
                      <a:pt x="226" y="0"/>
                    </a:lnTo>
                    <a:lnTo>
                      <a:pt x="220" y="0"/>
                    </a:lnTo>
                    <a:lnTo>
                      <a:pt x="216" y="2"/>
                    </a:lnTo>
                    <a:lnTo>
                      <a:pt x="170" y="48"/>
                    </a:lnTo>
                    <a:lnTo>
                      <a:pt x="168" y="51"/>
                    </a:lnTo>
                    <a:lnTo>
                      <a:pt x="16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0" name="Freeform 18">
                <a:extLst>
                  <a:ext uri="{FF2B5EF4-FFF2-40B4-BE49-F238E27FC236}">
                    <a16:creationId xmlns:a16="http://schemas.microsoft.com/office/drawing/2014/main" id="{84F37240-C14A-58E2-72C1-D5B343A812F7}"/>
                  </a:ext>
                </a:extLst>
              </p:cNvPr>
              <p:cNvSpPr>
                <a:spLocks/>
              </p:cNvSpPr>
              <p:nvPr/>
            </p:nvSpPr>
            <p:spPr bwMode="auto">
              <a:xfrm>
                <a:off x="3016" y="2886"/>
                <a:ext cx="46" cy="39"/>
              </a:xfrm>
              <a:custGeom>
                <a:avLst/>
                <a:gdLst>
                  <a:gd name="T0" fmla="*/ 7 w 46"/>
                  <a:gd name="T1" fmla="*/ 39 h 39"/>
                  <a:gd name="T2" fmla="*/ 46 w 46"/>
                  <a:gd name="T3" fmla="*/ 0 h 39"/>
                  <a:gd name="T4" fmla="*/ 38 w 46"/>
                  <a:gd name="T5" fmla="*/ 0 h 39"/>
                  <a:gd name="T6" fmla="*/ 0 w 46"/>
                  <a:gd name="T7" fmla="*/ 39 h 39"/>
                  <a:gd name="T8" fmla="*/ 7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7" y="39"/>
                    </a:moveTo>
                    <a:lnTo>
                      <a:pt x="46" y="0"/>
                    </a:lnTo>
                    <a:lnTo>
                      <a:pt x="38" y="0"/>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1" name="Freeform 19">
                <a:extLst>
                  <a:ext uri="{FF2B5EF4-FFF2-40B4-BE49-F238E27FC236}">
                    <a16:creationId xmlns:a16="http://schemas.microsoft.com/office/drawing/2014/main" id="{A50130EF-1D17-7EF8-B753-3967592BFB11}"/>
                  </a:ext>
                </a:extLst>
              </p:cNvPr>
              <p:cNvSpPr>
                <a:spLocks/>
              </p:cNvSpPr>
              <p:nvPr/>
            </p:nvSpPr>
            <p:spPr bwMode="auto">
              <a:xfrm>
                <a:off x="2987" y="2886"/>
                <a:ext cx="46" cy="39"/>
              </a:xfrm>
              <a:custGeom>
                <a:avLst/>
                <a:gdLst>
                  <a:gd name="T0" fmla="*/ 8 w 46"/>
                  <a:gd name="T1" fmla="*/ 39 h 39"/>
                  <a:gd name="T2" fmla="*/ 46 w 46"/>
                  <a:gd name="T3" fmla="*/ 0 h 39"/>
                  <a:gd name="T4" fmla="*/ 38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8"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2" name="Freeform 20">
                <a:extLst>
                  <a:ext uri="{FF2B5EF4-FFF2-40B4-BE49-F238E27FC236}">
                    <a16:creationId xmlns:a16="http://schemas.microsoft.com/office/drawing/2014/main" id="{E769A3A3-67EF-2956-58F2-21299963D276}"/>
                  </a:ext>
                </a:extLst>
              </p:cNvPr>
              <p:cNvSpPr>
                <a:spLocks/>
              </p:cNvSpPr>
              <p:nvPr/>
            </p:nvSpPr>
            <p:spPr bwMode="auto">
              <a:xfrm>
                <a:off x="2958" y="2886"/>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3" name="Freeform 21">
                <a:extLst>
                  <a:ext uri="{FF2B5EF4-FFF2-40B4-BE49-F238E27FC236}">
                    <a16:creationId xmlns:a16="http://schemas.microsoft.com/office/drawing/2014/main" id="{9A63008A-4168-C7B6-0E60-EE308CD78E5F}"/>
                  </a:ext>
                </a:extLst>
              </p:cNvPr>
              <p:cNvSpPr>
                <a:spLocks/>
              </p:cNvSpPr>
              <p:nvPr/>
            </p:nvSpPr>
            <p:spPr bwMode="auto">
              <a:xfrm>
                <a:off x="2929" y="2886"/>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4" name="Freeform 22">
                <a:extLst>
                  <a:ext uri="{FF2B5EF4-FFF2-40B4-BE49-F238E27FC236}">
                    <a16:creationId xmlns:a16="http://schemas.microsoft.com/office/drawing/2014/main" id="{A82CDA56-5FCF-3E32-FADB-368E6C66548A}"/>
                  </a:ext>
                </a:extLst>
              </p:cNvPr>
              <p:cNvSpPr>
                <a:spLocks/>
              </p:cNvSpPr>
              <p:nvPr/>
            </p:nvSpPr>
            <p:spPr bwMode="auto">
              <a:xfrm>
                <a:off x="2901" y="2886"/>
                <a:ext cx="48" cy="39"/>
              </a:xfrm>
              <a:custGeom>
                <a:avLst/>
                <a:gdLst>
                  <a:gd name="T0" fmla="*/ 9 w 48"/>
                  <a:gd name="T1" fmla="*/ 39 h 39"/>
                  <a:gd name="T2" fmla="*/ 48 w 48"/>
                  <a:gd name="T3" fmla="*/ 0 h 39"/>
                  <a:gd name="T4" fmla="*/ 40 w 48"/>
                  <a:gd name="T5" fmla="*/ 0 h 39"/>
                  <a:gd name="T6" fmla="*/ 0 w 48"/>
                  <a:gd name="T7" fmla="*/ 39 h 39"/>
                  <a:gd name="T8" fmla="*/ 9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9" y="39"/>
                    </a:moveTo>
                    <a:lnTo>
                      <a:pt x="48" y="0"/>
                    </a:lnTo>
                    <a:lnTo>
                      <a:pt x="40" y="0"/>
                    </a:lnTo>
                    <a:lnTo>
                      <a:pt x="0" y="39"/>
                    </a:lnTo>
                    <a:lnTo>
                      <a:pt x="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5" name="Freeform 23">
                <a:extLst>
                  <a:ext uri="{FF2B5EF4-FFF2-40B4-BE49-F238E27FC236}">
                    <a16:creationId xmlns:a16="http://schemas.microsoft.com/office/drawing/2014/main" id="{6BE39BB6-A3F8-9E98-4C83-C395B20E6F10}"/>
                  </a:ext>
                </a:extLst>
              </p:cNvPr>
              <p:cNvSpPr>
                <a:spLocks/>
              </p:cNvSpPr>
              <p:nvPr/>
            </p:nvSpPr>
            <p:spPr bwMode="auto">
              <a:xfrm>
                <a:off x="2872" y="2886"/>
                <a:ext cx="48" cy="39"/>
              </a:xfrm>
              <a:custGeom>
                <a:avLst/>
                <a:gdLst>
                  <a:gd name="T0" fmla="*/ 9 w 48"/>
                  <a:gd name="T1" fmla="*/ 39 h 39"/>
                  <a:gd name="T2" fmla="*/ 48 w 48"/>
                  <a:gd name="T3" fmla="*/ 0 h 39"/>
                  <a:gd name="T4" fmla="*/ 38 w 48"/>
                  <a:gd name="T5" fmla="*/ 0 h 39"/>
                  <a:gd name="T6" fmla="*/ 0 w 48"/>
                  <a:gd name="T7" fmla="*/ 39 h 39"/>
                  <a:gd name="T8" fmla="*/ 9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9" y="39"/>
                    </a:moveTo>
                    <a:lnTo>
                      <a:pt x="48" y="0"/>
                    </a:lnTo>
                    <a:lnTo>
                      <a:pt x="38" y="0"/>
                    </a:lnTo>
                    <a:lnTo>
                      <a:pt x="0" y="39"/>
                    </a:lnTo>
                    <a:lnTo>
                      <a:pt x="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6" name="Freeform 24">
                <a:extLst>
                  <a:ext uri="{FF2B5EF4-FFF2-40B4-BE49-F238E27FC236}">
                    <a16:creationId xmlns:a16="http://schemas.microsoft.com/office/drawing/2014/main" id="{63D0C967-F7EC-E097-B84C-B3A63EE7A2B1}"/>
                  </a:ext>
                </a:extLst>
              </p:cNvPr>
              <p:cNvSpPr>
                <a:spLocks/>
              </p:cNvSpPr>
              <p:nvPr/>
            </p:nvSpPr>
            <p:spPr bwMode="auto">
              <a:xfrm>
                <a:off x="2843" y="2886"/>
                <a:ext cx="48" cy="39"/>
              </a:xfrm>
              <a:custGeom>
                <a:avLst/>
                <a:gdLst>
                  <a:gd name="T0" fmla="*/ 10 w 48"/>
                  <a:gd name="T1" fmla="*/ 39 h 39"/>
                  <a:gd name="T2" fmla="*/ 48 w 48"/>
                  <a:gd name="T3" fmla="*/ 0 h 39"/>
                  <a:gd name="T4" fmla="*/ 38 w 48"/>
                  <a:gd name="T5" fmla="*/ 0 h 39"/>
                  <a:gd name="T6" fmla="*/ 0 w 48"/>
                  <a:gd name="T7" fmla="*/ 39 h 39"/>
                  <a:gd name="T8" fmla="*/ 10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10" y="39"/>
                    </a:moveTo>
                    <a:lnTo>
                      <a:pt x="48" y="0"/>
                    </a:lnTo>
                    <a:lnTo>
                      <a:pt x="38" y="0"/>
                    </a:lnTo>
                    <a:lnTo>
                      <a:pt x="0" y="39"/>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7" name="Freeform 25">
                <a:extLst>
                  <a:ext uri="{FF2B5EF4-FFF2-40B4-BE49-F238E27FC236}">
                    <a16:creationId xmlns:a16="http://schemas.microsoft.com/office/drawing/2014/main" id="{A3B38F24-C5E2-6E7C-627B-33688A30309B}"/>
                  </a:ext>
                </a:extLst>
              </p:cNvPr>
              <p:cNvSpPr>
                <a:spLocks/>
              </p:cNvSpPr>
              <p:nvPr/>
            </p:nvSpPr>
            <p:spPr bwMode="auto">
              <a:xfrm>
                <a:off x="2814" y="2886"/>
                <a:ext cx="48" cy="39"/>
              </a:xfrm>
              <a:custGeom>
                <a:avLst/>
                <a:gdLst>
                  <a:gd name="T0" fmla="*/ 10 w 48"/>
                  <a:gd name="T1" fmla="*/ 39 h 39"/>
                  <a:gd name="T2" fmla="*/ 48 w 48"/>
                  <a:gd name="T3" fmla="*/ 0 h 39"/>
                  <a:gd name="T4" fmla="*/ 39 w 48"/>
                  <a:gd name="T5" fmla="*/ 0 h 39"/>
                  <a:gd name="T6" fmla="*/ 0 w 48"/>
                  <a:gd name="T7" fmla="*/ 39 h 39"/>
                  <a:gd name="T8" fmla="*/ 10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10" y="39"/>
                    </a:moveTo>
                    <a:lnTo>
                      <a:pt x="48" y="0"/>
                    </a:lnTo>
                    <a:lnTo>
                      <a:pt x="39" y="0"/>
                    </a:lnTo>
                    <a:lnTo>
                      <a:pt x="0" y="39"/>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8" name="Freeform 26">
                <a:extLst>
                  <a:ext uri="{FF2B5EF4-FFF2-40B4-BE49-F238E27FC236}">
                    <a16:creationId xmlns:a16="http://schemas.microsoft.com/office/drawing/2014/main" id="{E1D4E1E9-087E-DABB-5A50-DF2E94CF046B}"/>
                  </a:ext>
                </a:extLst>
              </p:cNvPr>
              <p:cNvSpPr>
                <a:spLocks/>
              </p:cNvSpPr>
              <p:nvPr/>
            </p:nvSpPr>
            <p:spPr bwMode="auto">
              <a:xfrm>
                <a:off x="2787" y="2886"/>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39" name="Freeform 27">
                <a:extLst>
                  <a:ext uri="{FF2B5EF4-FFF2-40B4-BE49-F238E27FC236}">
                    <a16:creationId xmlns:a16="http://schemas.microsoft.com/office/drawing/2014/main" id="{6979BB3B-72E6-7DDC-4E24-81B66EFC54AA}"/>
                  </a:ext>
                </a:extLst>
              </p:cNvPr>
              <p:cNvSpPr>
                <a:spLocks/>
              </p:cNvSpPr>
              <p:nvPr/>
            </p:nvSpPr>
            <p:spPr bwMode="auto">
              <a:xfrm>
                <a:off x="2759" y="2886"/>
                <a:ext cx="46" cy="39"/>
              </a:xfrm>
              <a:custGeom>
                <a:avLst/>
                <a:gdLst>
                  <a:gd name="T0" fmla="*/ 7 w 46"/>
                  <a:gd name="T1" fmla="*/ 39 h 39"/>
                  <a:gd name="T2" fmla="*/ 46 w 46"/>
                  <a:gd name="T3" fmla="*/ 0 h 39"/>
                  <a:gd name="T4" fmla="*/ 38 w 46"/>
                  <a:gd name="T5" fmla="*/ 0 h 39"/>
                  <a:gd name="T6" fmla="*/ 0 w 46"/>
                  <a:gd name="T7" fmla="*/ 39 h 39"/>
                  <a:gd name="T8" fmla="*/ 7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7" y="39"/>
                    </a:moveTo>
                    <a:lnTo>
                      <a:pt x="46" y="0"/>
                    </a:lnTo>
                    <a:lnTo>
                      <a:pt x="38" y="0"/>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0" name="Freeform 28">
                <a:extLst>
                  <a:ext uri="{FF2B5EF4-FFF2-40B4-BE49-F238E27FC236}">
                    <a16:creationId xmlns:a16="http://schemas.microsoft.com/office/drawing/2014/main" id="{59A6BB04-BB78-8176-03D7-FCAA9527B987}"/>
                  </a:ext>
                </a:extLst>
              </p:cNvPr>
              <p:cNvSpPr>
                <a:spLocks/>
              </p:cNvSpPr>
              <p:nvPr/>
            </p:nvSpPr>
            <p:spPr bwMode="auto">
              <a:xfrm>
                <a:off x="2730" y="2886"/>
                <a:ext cx="46" cy="39"/>
              </a:xfrm>
              <a:custGeom>
                <a:avLst/>
                <a:gdLst>
                  <a:gd name="T0" fmla="*/ 7 w 46"/>
                  <a:gd name="T1" fmla="*/ 39 h 39"/>
                  <a:gd name="T2" fmla="*/ 46 w 46"/>
                  <a:gd name="T3" fmla="*/ 0 h 39"/>
                  <a:gd name="T4" fmla="*/ 38 w 46"/>
                  <a:gd name="T5" fmla="*/ 0 h 39"/>
                  <a:gd name="T6" fmla="*/ 0 w 46"/>
                  <a:gd name="T7" fmla="*/ 39 h 39"/>
                  <a:gd name="T8" fmla="*/ 7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7" y="39"/>
                    </a:moveTo>
                    <a:lnTo>
                      <a:pt x="46" y="0"/>
                    </a:lnTo>
                    <a:lnTo>
                      <a:pt x="38" y="0"/>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1" name="Freeform 29">
                <a:extLst>
                  <a:ext uri="{FF2B5EF4-FFF2-40B4-BE49-F238E27FC236}">
                    <a16:creationId xmlns:a16="http://schemas.microsoft.com/office/drawing/2014/main" id="{BFC29825-2294-C3E0-4E8B-9F9FE18C3DD0}"/>
                  </a:ext>
                </a:extLst>
              </p:cNvPr>
              <p:cNvSpPr>
                <a:spLocks/>
              </p:cNvSpPr>
              <p:nvPr/>
            </p:nvSpPr>
            <p:spPr bwMode="auto">
              <a:xfrm>
                <a:off x="2701" y="2886"/>
                <a:ext cx="46" cy="39"/>
              </a:xfrm>
              <a:custGeom>
                <a:avLst/>
                <a:gdLst>
                  <a:gd name="T0" fmla="*/ 8 w 46"/>
                  <a:gd name="T1" fmla="*/ 39 h 39"/>
                  <a:gd name="T2" fmla="*/ 46 w 46"/>
                  <a:gd name="T3" fmla="*/ 0 h 39"/>
                  <a:gd name="T4" fmla="*/ 38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8"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2" name="Freeform 30">
                <a:extLst>
                  <a:ext uri="{FF2B5EF4-FFF2-40B4-BE49-F238E27FC236}">
                    <a16:creationId xmlns:a16="http://schemas.microsoft.com/office/drawing/2014/main" id="{75ACD110-514A-4496-BAFB-8F8D95776F34}"/>
                  </a:ext>
                </a:extLst>
              </p:cNvPr>
              <p:cNvSpPr>
                <a:spLocks/>
              </p:cNvSpPr>
              <p:nvPr/>
            </p:nvSpPr>
            <p:spPr bwMode="auto">
              <a:xfrm>
                <a:off x="2674" y="2886"/>
                <a:ext cx="46" cy="39"/>
              </a:xfrm>
              <a:custGeom>
                <a:avLst/>
                <a:gdLst>
                  <a:gd name="T0" fmla="*/ 8 w 46"/>
                  <a:gd name="T1" fmla="*/ 39 h 39"/>
                  <a:gd name="T2" fmla="*/ 46 w 46"/>
                  <a:gd name="T3" fmla="*/ 0 h 39"/>
                  <a:gd name="T4" fmla="*/ 37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7"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3" name="Freeform 31">
                <a:extLst>
                  <a:ext uri="{FF2B5EF4-FFF2-40B4-BE49-F238E27FC236}">
                    <a16:creationId xmlns:a16="http://schemas.microsoft.com/office/drawing/2014/main" id="{87ABD96B-43E3-D09B-AB2F-500527CC5A42}"/>
                  </a:ext>
                </a:extLst>
              </p:cNvPr>
              <p:cNvSpPr>
                <a:spLocks/>
              </p:cNvSpPr>
              <p:nvPr/>
            </p:nvSpPr>
            <p:spPr bwMode="auto">
              <a:xfrm>
                <a:off x="2645" y="2888"/>
                <a:ext cx="45" cy="37"/>
              </a:xfrm>
              <a:custGeom>
                <a:avLst/>
                <a:gdLst>
                  <a:gd name="T0" fmla="*/ 8 w 45"/>
                  <a:gd name="T1" fmla="*/ 37 h 37"/>
                  <a:gd name="T2" fmla="*/ 45 w 45"/>
                  <a:gd name="T3" fmla="*/ 0 h 37"/>
                  <a:gd name="T4" fmla="*/ 37 w 45"/>
                  <a:gd name="T5" fmla="*/ 0 h 37"/>
                  <a:gd name="T6" fmla="*/ 0 w 45"/>
                  <a:gd name="T7" fmla="*/ 37 h 37"/>
                  <a:gd name="T8" fmla="*/ 8 w 45"/>
                  <a:gd name="T9" fmla="*/ 37 h 37"/>
                  <a:gd name="T10" fmla="*/ 0 60000 65536"/>
                  <a:gd name="T11" fmla="*/ 0 60000 65536"/>
                  <a:gd name="T12" fmla="*/ 0 60000 65536"/>
                  <a:gd name="T13" fmla="*/ 0 60000 65536"/>
                  <a:gd name="T14" fmla="*/ 0 60000 65536"/>
                  <a:gd name="T15" fmla="*/ 0 w 45"/>
                  <a:gd name="T16" fmla="*/ 0 h 37"/>
                  <a:gd name="T17" fmla="*/ 45 w 45"/>
                  <a:gd name="T18" fmla="*/ 37 h 37"/>
                </a:gdLst>
                <a:ahLst/>
                <a:cxnLst>
                  <a:cxn ang="T10">
                    <a:pos x="T0" y="T1"/>
                  </a:cxn>
                  <a:cxn ang="T11">
                    <a:pos x="T2" y="T3"/>
                  </a:cxn>
                  <a:cxn ang="T12">
                    <a:pos x="T4" y="T5"/>
                  </a:cxn>
                  <a:cxn ang="T13">
                    <a:pos x="T6" y="T7"/>
                  </a:cxn>
                  <a:cxn ang="T14">
                    <a:pos x="T8" y="T9"/>
                  </a:cxn>
                </a:cxnLst>
                <a:rect l="T15" t="T16" r="T17" b="T18"/>
                <a:pathLst>
                  <a:path w="45" h="37">
                    <a:moveTo>
                      <a:pt x="8" y="37"/>
                    </a:moveTo>
                    <a:lnTo>
                      <a:pt x="45"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4" name="Freeform 32">
                <a:extLst>
                  <a:ext uri="{FF2B5EF4-FFF2-40B4-BE49-F238E27FC236}">
                    <a16:creationId xmlns:a16="http://schemas.microsoft.com/office/drawing/2014/main" id="{5F9A6A1B-8C99-FDED-B448-88384E2B1E66}"/>
                  </a:ext>
                </a:extLst>
              </p:cNvPr>
              <p:cNvSpPr>
                <a:spLocks/>
              </p:cNvSpPr>
              <p:nvPr/>
            </p:nvSpPr>
            <p:spPr bwMode="auto">
              <a:xfrm>
                <a:off x="2617" y="2888"/>
                <a:ext cx="44" cy="37"/>
              </a:xfrm>
              <a:custGeom>
                <a:avLst/>
                <a:gdLst>
                  <a:gd name="T0" fmla="*/ 7 w 44"/>
                  <a:gd name="T1" fmla="*/ 37 h 37"/>
                  <a:gd name="T2" fmla="*/ 44 w 44"/>
                  <a:gd name="T3" fmla="*/ 0 h 37"/>
                  <a:gd name="T4" fmla="*/ 36 w 44"/>
                  <a:gd name="T5" fmla="*/ 0 h 37"/>
                  <a:gd name="T6" fmla="*/ 0 w 44"/>
                  <a:gd name="T7" fmla="*/ 37 h 37"/>
                  <a:gd name="T8" fmla="*/ 7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7" y="37"/>
                    </a:moveTo>
                    <a:lnTo>
                      <a:pt x="44"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5" name="Freeform 33">
                <a:extLst>
                  <a:ext uri="{FF2B5EF4-FFF2-40B4-BE49-F238E27FC236}">
                    <a16:creationId xmlns:a16="http://schemas.microsoft.com/office/drawing/2014/main" id="{9BAC960F-DBFD-7CDE-7EE3-0A5431C5A092}"/>
                  </a:ext>
                </a:extLst>
              </p:cNvPr>
              <p:cNvSpPr>
                <a:spLocks/>
              </p:cNvSpPr>
              <p:nvPr/>
            </p:nvSpPr>
            <p:spPr bwMode="auto">
              <a:xfrm>
                <a:off x="2588" y="2888"/>
                <a:ext cx="44" cy="37"/>
              </a:xfrm>
              <a:custGeom>
                <a:avLst/>
                <a:gdLst>
                  <a:gd name="T0" fmla="*/ 7 w 44"/>
                  <a:gd name="T1" fmla="*/ 37 h 37"/>
                  <a:gd name="T2" fmla="*/ 44 w 44"/>
                  <a:gd name="T3" fmla="*/ 0 h 37"/>
                  <a:gd name="T4" fmla="*/ 36 w 44"/>
                  <a:gd name="T5" fmla="*/ 0 h 37"/>
                  <a:gd name="T6" fmla="*/ 0 w 44"/>
                  <a:gd name="T7" fmla="*/ 37 h 37"/>
                  <a:gd name="T8" fmla="*/ 7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7" y="37"/>
                    </a:moveTo>
                    <a:lnTo>
                      <a:pt x="44"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6" name="Freeform 34">
                <a:extLst>
                  <a:ext uri="{FF2B5EF4-FFF2-40B4-BE49-F238E27FC236}">
                    <a16:creationId xmlns:a16="http://schemas.microsoft.com/office/drawing/2014/main" id="{7BB33701-5598-FD4A-539F-63CC64D3FD1F}"/>
                  </a:ext>
                </a:extLst>
              </p:cNvPr>
              <p:cNvSpPr>
                <a:spLocks/>
              </p:cNvSpPr>
              <p:nvPr/>
            </p:nvSpPr>
            <p:spPr bwMode="auto">
              <a:xfrm>
                <a:off x="2559" y="2888"/>
                <a:ext cx="46" cy="37"/>
              </a:xfrm>
              <a:custGeom>
                <a:avLst/>
                <a:gdLst>
                  <a:gd name="T0" fmla="*/ 8 w 46"/>
                  <a:gd name="T1" fmla="*/ 37 h 37"/>
                  <a:gd name="T2" fmla="*/ 46 w 46"/>
                  <a:gd name="T3" fmla="*/ 0 h 37"/>
                  <a:gd name="T4" fmla="*/ 38 w 46"/>
                  <a:gd name="T5" fmla="*/ 0 h 37"/>
                  <a:gd name="T6" fmla="*/ 0 w 46"/>
                  <a:gd name="T7" fmla="*/ 37 h 37"/>
                  <a:gd name="T8" fmla="*/ 8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8" y="37"/>
                    </a:moveTo>
                    <a:lnTo>
                      <a:pt x="46" y="0"/>
                    </a:lnTo>
                    <a:lnTo>
                      <a:pt x="38"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7" name="Freeform 35">
                <a:extLst>
                  <a:ext uri="{FF2B5EF4-FFF2-40B4-BE49-F238E27FC236}">
                    <a16:creationId xmlns:a16="http://schemas.microsoft.com/office/drawing/2014/main" id="{3656E5D6-1F9E-BF18-9DB5-EE5DEFA1B333}"/>
                  </a:ext>
                </a:extLst>
              </p:cNvPr>
              <p:cNvSpPr>
                <a:spLocks/>
              </p:cNvSpPr>
              <p:nvPr/>
            </p:nvSpPr>
            <p:spPr bwMode="auto">
              <a:xfrm>
                <a:off x="2530" y="2888"/>
                <a:ext cx="46" cy="37"/>
              </a:xfrm>
              <a:custGeom>
                <a:avLst/>
                <a:gdLst>
                  <a:gd name="T0" fmla="*/ 8 w 46"/>
                  <a:gd name="T1" fmla="*/ 37 h 37"/>
                  <a:gd name="T2" fmla="*/ 46 w 46"/>
                  <a:gd name="T3" fmla="*/ 0 h 37"/>
                  <a:gd name="T4" fmla="*/ 39 w 46"/>
                  <a:gd name="T5" fmla="*/ 0 h 37"/>
                  <a:gd name="T6" fmla="*/ 0 w 46"/>
                  <a:gd name="T7" fmla="*/ 37 h 37"/>
                  <a:gd name="T8" fmla="*/ 8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8" y="37"/>
                    </a:moveTo>
                    <a:lnTo>
                      <a:pt x="46" y="0"/>
                    </a:lnTo>
                    <a:lnTo>
                      <a:pt x="39"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8" name="Freeform 36">
                <a:extLst>
                  <a:ext uri="{FF2B5EF4-FFF2-40B4-BE49-F238E27FC236}">
                    <a16:creationId xmlns:a16="http://schemas.microsoft.com/office/drawing/2014/main" id="{6B2E8AB9-5BD7-D427-80E7-7ED4FBBCC993}"/>
                  </a:ext>
                </a:extLst>
              </p:cNvPr>
              <p:cNvSpPr>
                <a:spLocks/>
              </p:cNvSpPr>
              <p:nvPr/>
            </p:nvSpPr>
            <p:spPr bwMode="auto">
              <a:xfrm>
                <a:off x="2501" y="2888"/>
                <a:ext cx="47" cy="37"/>
              </a:xfrm>
              <a:custGeom>
                <a:avLst/>
                <a:gdLst>
                  <a:gd name="T0" fmla="*/ 8 w 47"/>
                  <a:gd name="T1" fmla="*/ 37 h 37"/>
                  <a:gd name="T2" fmla="*/ 47 w 47"/>
                  <a:gd name="T3" fmla="*/ 0 h 37"/>
                  <a:gd name="T4" fmla="*/ 39 w 47"/>
                  <a:gd name="T5" fmla="*/ 0 h 37"/>
                  <a:gd name="T6" fmla="*/ 0 w 47"/>
                  <a:gd name="T7" fmla="*/ 37 h 37"/>
                  <a:gd name="T8" fmla="*/ 8 w 47"/>
                  <a:gd name="T9" fmla="*/ 37 h 37"/>
                  <a:gd name="T10" fmla="*/ 0 60000 65536"/>
                  <a:gd name="T11" fmla="*/ 0 60000 65536"/>
                  <a:gd name="T12" fmla="*/ 0 60000 65536"/>
                  <a:gd name="T13" fmla="*/ 0 60000 65536"/>
                  <a:gd name="T14" fmla="*/ 0 60000 65536"/>
                  <a:gd name="T15" fmla="*/ 0 w 47"/>
                  <a:gd name="T16" fmla="*/ 0 h 37"/>
                  <a:gd name="T17" fmla="*/ 47 w 47"/>
                  <a:gd name="T18" fmla="*/ 37 h 37"/>
                </a:gdLst>
                <a:ahLst/>
                <a:cxnLst>
                  <a:cxn ang="T10">
                    <a:pos x="T0" y="T1"/>
                  </a:cxn>
                  <a:cxn ang="T11">
                    <a:pos x="T2" y="T3"/>
                  </a:cxn>
                  <a:cxn ang="T12">
                    <a:pos x="T4" y="T5"/>
                  </a:cxn>
                  <a:cxn ang="T13">
                    <a:pos x="T6" y="T7"/>
                  </a:cxn>
                  <a:cxn ang="T14">
                    <a:pos x="T8" y="T9"/>
                  </a:cxn>
                </a:cxnLst>
                <a:rect l="T15" t="T16" r="T17" b="T18"/>
                <a:pathLst>
                  <a:path w="47" h="37">
                    <a:moveTo>
                      <a:pt x="8" y="37"/>
                    </a:moveTo>
                    <a:lnTo>
                      <a:pt x="47" y="0"/>
                    </a:lnTo>
                    <a:lnTo>
                      <a:pt x="39"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49" name="Freeform 37">
                <a:extLst>
                  <a:ext uri="{FF2B5EF4-FFF2-40B4-BE49-F238E27FC236}">
                    <a16:creationId xmlns:a16="http://schemas.microsoft.com/office/drawing/2014/main" id="{6178E082-79AF-F5A8-A016-A9935C68AAD3}"/>
                  </a:ext>
                </a:extLst>
              </p:cNvPr>
              <p:cNvSpPr>
                <a:spLocks/>
              </p:cNvSpPr>
              <p:nvPr/>
            </p:nvSpPr>
            <p:spPr bwMode="auto">
              <a:xfrm>
                <a:off x="2473" y="2888"/>
                <a:ext cx="46" cy="37"/>
              </a:xfrm>
              <a:custGeom>
                <a:avLst/>
                <a:gdLst>
                  <a:gd name="T0" fmla="*/ 7 w 46"/>
                  <a:gd name="T1" fmla="*/ 37 h 37"/>
                  <a:gd name="T2" fmla="*/ 46 w 46"/>
                  <a:gd name="T3" fmla="*/ 0 h 37"/>
                  <a:gd name="T4" fmla="*/ 36 w 46"/>
                  <a:gd name="T5" fmla="*/ 0 h 37"/>
                  <a:gd name="T6" fmla="*/ 0 w 46"/>
                  <a:gd name="T7" fmla="*/ 37 h 37"/>
                  <a:gd name="T8" fmla="*/ 7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7" y="37"/>
                    </a:moveTo>
                    <a:lnTo>
                      <a:pt x="46"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0" name="Freeform 38">
                <a:extLst>
                  <a:ext uri="{FF2B5EF4-FFF2-40B4-BE49-F238E27FC236}">
                    <a16:creationId xmlns:a16="http://schemas.microsoft.com/office/drawing/2014/main" id="{75D06D19-8D4F-3198-6AD9-5C0F44BC39C0}"/>
                  </a:ext>
                </a:extLst>
              </p:cNvPr>
              <p:cNvSpPr>
                <a:spLocks/>
              </p:cNvSpPr>
              <p:nvPr/>
            </p:nvSpPr>
            <p:spPr bwMode="auto">
              <a:xfrm>
                <a:off x="2446" y="2888"/>
                <a:ext cx="44" cy="37"/>
              </a:xfrm>
              <a:custGeom>
                <a:avLst/>
                <a:gdLst>
                  <a:gd name="T0" fmla="*/ 7 w 44"/>
                  <a:gd name="T1" fmla="*/ 37 h 37"/>
                  <a:gd name="T2" fmla="*/ 44 w 44"/>
                  <a:gd name="T3" fmla="*/ 0 h 37"/>
                  <a:gd name="T4" fmla="*/ 36 w 44"/>
                  <a:gd name="T5" fmla="*/ 0 h 37"/>
                  <a:gd name="T6" fmla="*/ 0 w 44"/>
                  <a:gd name="T7" fmla="*/ 37 h 37"/>
                  <a:gd name="T8" fmla="*/ 7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7" y="37"/>
                    </a:moveTo>
                    <a:lnTo>
                      <a:pt x="44"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1" name="Freeform 39">
                <a:extLst>
                  <a:ext uri="{FF2B5EF4-FFF2-40B4-BE49-F238E27FC236}">
                    <a16:creationId xmlns:a16="http://schemas.microsoft.com/office/drawing/2014/main" id="{A50A9FC1-7A2A-E94D-F83D-386BD390A34D}"/>
                  </a:ext>
                </a:extLst>
              </p:cNvPr>
              <p:cNvSpPr>
                <a:spLocks/>
              </p:cNvSpPr>
              <p:nvPr/>
            </p:nvSpPr>
            <p:spPr bwMode="auto">
              <a:xfrm>
                <a:off x="2417" y="2888"/>
                <a:ext cx="44" cy="37"/>
              </a:xfrm>
              <a:custGeom>
                <a:avLst/>
                <a:gdLst>
                  <a:gd name="T0" fmla="*/ 8 w 44"/>
                  <a:gd name="T1" fmla="*/ 37 h 37"/>
                  <a:gd name="T2" fmla="*/ 44 w 44"/>
                  <a:gd name="T3" fmla="*/ 0 h 37"/>
                  <a:gd name="T4" fmla="*/ 36 w 44"/>
                  <a:gd name="T5" fmla="*/ 0 h 37"/>
                  <a:gd name="T6" fmla="*/ 0 w 44"/>
                  <a:gd name="T7" fmla="*/ 37 h 37"/>
                  <a:gd name="T8" fmla="*/ 8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8" y="37"/>
                    </a:moveTo>
                    <a:lnTo>
                      <a:pt x="44" y="0"/>
                    </a:lnTo>
                    <a:lnTo>
                      <a:pt x="36"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2" name="Freeform 40">
                <a:extLst>
                  <a:ext uri="{FF2B5EF4-FFF2-40B4-BE49-F238E27FC236}">
                    <a16:creationId xmlns:a16="http://schemas.microsoft.com/office/drawing/2014/main" id="{8A5FB511-F6D7-972F-F614-E12C26142D13}"/>
                  </a:ext>
                </a:extLst>
              </p:cNvPr>
              <p:cNvSpPr>
                <a:spLocks/>
              </p:cNvSpPr>
              <p:nvPr/>
            </p:nvSpPr>
            <p:spPr bwMode="auto">
              <a:xfrm>
                <a:off x="2388" y="2888"/>
                <a:ext cx="44" cy="37"/>
              </a:xfrm>
              <a:custGeom>
                <a:avLst/>
                <a:gdLst>
                  <a:gd name="T0" fmla="*/ 8 w 44"/>
                  <a:gd name="T1" fmla="*/ 37 h 37"/>
                  <a:gd name="T2" fmla="*/ 44 w 44"/>
                  <a:gd name="T3" fmla="*/ 0 h 37"/>
                  <a:gd name="T4" fmla="*/ 37 w 44"/>
                  <a:gd name="T5" fmla="*/ 0 h 37"/>
                  <a:gd name="T6" fmla="*/ 0 w 44"/>
                  <a:gd name="T7" fmla="*/ 37 h 37"/>
                  <a:gd name="T8" fmla="*/ 8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8" y="37"/>
                    </a:moveTo>
                    <a:lnTo>
                      <a:pt x="44"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3" name="Freeform 41">
                <a:extLst>
                  <a:ext uri="{FF2B5EF4-FFF2-40B4-BE49-F238E27FC236}">
                    <a16:creationId xmlns:a16="http://schemas.microsoft.com/office/drawing/2014/main" id="{E3C55A28-E6CB-59DF-177B-FADF595162A3}"/>
                  </a:ext>
                </a:extLst>
              </p:cNvPr>
              <p:cNvSpPr>
                <a:spLocks/>
              </p:cNvSpPr>
              <p:nvPr/>
            </p:nvSpPr>
            <p:spPr bwMode="auto">
              <a:xfrm>
                <a:off x="2359" y="2888"/>
                <a:ext cx="45" cy="37"/>
              </a:xfrm>
              <a:custGeom>
                <a:avLst/>
                <a:gdLst>
                  <a:gd name="T0" fmla="*/ 8 w 45"/>
                  <a:gd name="T1" fmla="*/ 37 h 37"/>
                  <a:gd name="T2" fmla="*/ 45 w 45"/>
                  <a:gd name="T3" fmla="*/ 0 h 37"/>
                  <a:gd name="T4" fmla="*/ 37 w 45"/>
                  <a:gd name="T5" fmla="*/ 0 h 37"/>
                  <a:gd name="T6" fmla="*/ 0 w 45"/>
                  <a:gd name="T7" fmla="*/ 37 h 37"/>
                  <a:gd name="T8" fmla="*/ 8 w 45"/>
                  <a:gd name="T9" fmla="*/ 37 h 37"/>
                  <a:gd name="T10" fmla="*/ 0 60000 65536"/>
                  <a:gd name="T11" fmla="*/ 0 60000 65536"/>
                  <a:gd name="T12" fmla="*/ 0 60000 65536"/>
                  <a:gd name="T13" fmla="*/ 0 60000 65536"/>
                  <a:gd name="T14" fmla="*/ 0 60000 65536"/>
                  <a:gd name="T15" fmla="*/ 0 w 45"/>
                  <a:gd name="T16" fmla="*/ 0 h 37"/>
                  <a:gd name="T17" fmla="*/ 45 w 45"/>
                  <a:gd name="T18" fmla="*/ 37 h 37"/>
                </a:gdLst>
                <a:ahLst/>
                <a:cxnLst>
                  <a:cxn ang="T10">
                    <a:pos x="T0" y="T1"/>
                  </a:cxn>
                  <a:cxn ang="T11">
                    <a:pos x="T2" y="T3"/>
                  </a:cxn>
                  <a:cxn ang="T12">
                    <a:pos x="T4" y="T5"/>
                  </a:cxn>
                  <a:cxn ang="T13">
                    <a:pos x="T6" y="T7"/>
                  </a:cxn>
                  <a:cxn ang="T14">
                    <a:pos x="T8" y="T9"/>
                  </a:cxn>
                </a:cxnLst>
                <a:rect l="T15" t="T16" r="T17" b="T18"/>
                <a:pathLst>
                  <a:path w="45" h="37">
                    <a:moveTo>
                      <a:pt x="8" y="37"/>
                    </a:moveTo>
                    <a:lnTo>
                      <a:pt x="45"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4" name="Freeform 42">
                <a:extLst>
                  <a:ext uri="{FF2B5EF4-FFF2-40B4-BE49-F238E27FC236}">
                    <a16:creationId xmlns:a16="http://schemas.microsoft.com/office/drawing/2014/main" id="{A2C6704F-931F-2C2C-87C5-7D7F7D5B38C9}"/>
                  </a:ext>
                </a:extLst>
              </p:cNvPr>
              <p:cNvSpPr>
                <a:spLocks/>
              </p:cNvSpPr>
              <p:nvPr/>
            </p:nvSpPr>
            <p:spPr bwMode="auto">
              <a:xfrm>
                <a:off x="2331" y="2888"/>
                <a:ext cx="46" cy="37"/>
              </a:xfrm>
              <a:custGeom>
                <a:avLst/>
                <a:gdLst>
                  <a:gd name="T0" fmla="*/ 9 w 46"/>
                  <a:gd name="T1" fmla="*/ 37 h 37"/>
                  <a:gd name="T2" fmla="*/ 46 w 46"/>
                  <a:gd name="T3" fmla="*/ 0 h 37"/>
                  <a:gd name="T4" fmla="*/ 36 w 46"/>
                  <a:gd name="T5" fmla="*/ 0 h 37"/>
                  <a:gd name="T6" fmla="*/ 0 w 46"/>
                  <a:gd name="T7" fmla="*/ 37 h 37"/>
                  <a:gd name="T8" fmla="*/ 9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9" y="37"/>
                    </a:moveTo>
                    <a:lnTo>
                      <a:pt x="46" y="0"/>
                    </a:lnTo>
                    <a:lnTo>
                      <a:pt x="36" y="0"/>
                    </a:lnTo>
                    <a:lnTo>
                      <a:pt x="0" y="37"/>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5" name="Freeform 43">
                <a:extLst>
                  <a:ext uri="{FF2B5EF4-FFF2-40B4-BE49-F238E27FC236}">
                    <a16:creationId xmlns:a16="http://schemas.microsoft.com/office/drawing/2014/main" id="{BC8B0982-3E91-35AA-1CAF-84AD9C9EE172}"/>
                  </a:ext>
                </a:extLst>
              </p:cNvPr>
              <p:cNvSpPr>
                <a:spLocks/>
              </p:cNvSpPr>
              <p:nvPr/>
            </p:nvSpPr>
            <p:spPr bwMode="auto">
              <a:xfrm>
                <a:off x="2302" y="2888"/>
                <a:ext cx="46" cy="37"/>
              </a:xfrm>
              <a:custGeom>
                <a:avLst/>
                <a:gdLst>
                  <a:gd name="T0" fmla="*/ 9 w 46"/>
                  <a:gd name="T1" fmla="*/ 37 h 37"/>
                  <a:gd name="T2" fmla="*/ 46 w 46"/>
                  <a:gd name="T3" fmla="*/ 0 h 37"/>
                  <a:gd name="T4" fmla="*/ 36 w 46"/>
                  <a:gd name="T5" fmla="*/ 0 h 37"/>
                  <a:gd name="T6" fmla="*/ 0 w 46"/>
                  <a:gd name="T7" fmla="*/ 37 h 37"/>
                  <a:gd name="T8" fmla="*/ 9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9" y="37"/>
                    </a:moveTo>
                    <a:lnTo>
                      <a:pt x="46" y="0"/>
                    </a:lnTo>
                    <a:lnTo>
                      <a:pt x="36" y="0"/>
                    </a:lnTo>
                    <a:lnTo>
                      <a:pt x="0" y="37"/>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6" name="Freeform 44">
                <a:extLst>
                  <a:ext uri="{FF2B5EF4-FFF2-40B4-BE49-F238E27FC236}">
                    <a16:creationId xmlns:a16="http://schemas.microsoft.com/office/drawing/2014/main" id="{027DAACA-3333-1F40-DA59-15F18FC7E104}"/>
                  </a:ext>
                </a:extLst>
              </p:cNvPr>
              <p:cNvSpPr>
                <a:spLocks/>
              </p:cNvSpPr>
              <p:nvPr/>
            </p:nvSpPr>
            <p:spPr bwMode="auto">
              <a:xfrm>
                <a:off x="2273" y="2888"/>
                <a:ext cx="46" cy="37"/>
              </a:xfrm>
              <a:custGeom>
                <a:avLst/>
                <a:gdLst>
                  <a:gd name="T0" fmla="*/ 10 w 46"/>
                  <a:gd name="T1" fmla="*/ 37 h 37"/>
                  <a:gd name="T2" fmla="*/ 46 w 46"/>
                  <a:gd name="T3" fmla="*/ 0 h 37"/>
                  <a:gd name="T4" fmla="*/ 37 w 46"/>
                  <a:gd name="T5" fmla="*/ 0 h 37"/>
                  <a:gd name="T6" fmla="*/ 0 w 46"/>
                  <a:gd name="T7" fmla="*/ 37 h 37"/>
                  <a:gd name="T8" fmla="*/ 10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10" y="37"/>
                    </a:moveTo>
                    <a:lnTo>
                      <a:pt x="46" y="0"/>
                    </a:lnTo>
                    <a:lnTo>
                      <a:pt x="37" y="0"/>
                    </a:lnTo>
                    <a:lnTo>
                      <a:pt x="0" y="37"/>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7" name="Freeform 45">
                <a:extLst>
                  <a:ext uri="{FF2B5EF4-FFF2-40B4-BE49-F238E27FC236}">
                    <a16:creationId xmlns:a16="http://schemas.microsoft.com/office/drawing/2014/main" id="{94A3E983-D3B7-EB20-3CBF-478974EDDE5B}"/>
                  </a:ext>
                </a:extLst>
              </p:cNvPr>
              <p:cNvSpPr>
                <a:spLocks/>
              </p:cNvSpPr>
              <p:nvPr/>
            </p:nvSpPr>
            <p:spPr bwMode="auto">
              <a:xfrm>
                <a:off x="2244" y="2888"/>
                <a:ext cx="44" cy="37"/>
              </a:xfrm>
              <a:custGeom>
                <a:avLst/>
                <a:gdLst>
                  <a:gd name="T0" fmla="*/ 10 w 44"/>
                  <a:gd name="T1" fmla="*/ 37 h 37"/>
                  <a:gd name="T2" fmla="*/ 44 w 44"/>
                  <a:gd name="T3" fmla="*/ 0 h 37"/>
                  <a:gd name="T4" fmla="*/ 37 w 44"/>
                  <a:gd name="T5" fmla="*/ 0 h 37"/>
                  <a:gd name="T6" fmla="*/ 0 w 44"/>
                  <a:gd name="T7" fmla="*/ 37 h 37"/>
                  <a:gd name="T8" fmla="*/ 10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10" y="37"/>
                    </a:moveTo>
                    <a:lnTo>
                      <a:pt x="44" y="0"/>
                    </a:lnTo>
                    <a:lnTo>
                      <a:pt x="37" y="0"/>
                    </a:lnTo>
                    <a:lnTo>
                      <a:pt x="0" y="37"/>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8" name="Freeform 46">
                <a:extLst>
                  <a:ext uri="{FF2B5EF4-FFF2-40B4-BE49-F238E27FC236}">
                    <a16:creationId xmlns:a16="http://schemas.microsoft.com/office/drawing/2014/main" id="{7A8A42A1-9004-D2B2-A1A6-F85651676621}"/>
                  </a:ext>
                </a:extLst>
              </p:cNvPr>
              <p:cNvSpPr>
                <a:spLocks/>
              </p:cNvSpPr>
              <p:nvPr/>
            </p:nvSpPr>
            <p:spPr bwMode="auto">
              <a:xfrm>
                <a:off x="2217" y="2888"/>
                <a:ext cx="45" cy="37"/>
              </a:xfrm>
              <a:custGeom>
                <a:avLst/>
                <a:gdLst>
                  <a:gd name="T0" fmla="*/ 8 w 45"/>
                  <a:gd name="T1" fmla="*/ 37 h 37"/>
                  <a:gd name="T2" fmla="*/ 45 w 45"/>
                  <a:gd name="T3" fmla="*/ 0 h 37"/>
                  <a:gd name="T4" fmla="*/ 37 w 45"/>
                  <a:gd name="T5" fmla="*/ 0 h 37"/>
                  <a:gd name="T6" fmla="*/ 0 w 45"/>
                  <a:gd name="T7" fmla="*/ 37 h 37"/>
                  <a:gd name="T8" fmla="*/ 8 w 45"/>
                  <a:gd name="T9" fmla="*/ 37 h 37"/>
                  <a:gd name="T10" fmla="*/ 0 60000 65536"/>
                  <a:gd name="T11" fmla="*/ 0 60000 65536"/>
                  <a:gd name="T12" fmla="*/ 0 60000 65536"/>
                  <a:gd name="T13" fmla="*/ 0 60000 65536"/>
                  <a:gd name="T14" fmla="*/ 0 60000 65536"/>
                  <a:gd name="T15" fmla="*/ 0 w 45"/>
                  <a:gd name="T16" fmla="*/ 0 h 37"/>
                  <a:gd name="T17" fmla="*/ 45 w 45"/>
                  <a:gd name="T18" fmla="*/ 37 h 37"/>
                </a:gdLst>
                <a:ahLst/>
                <a:cxnLst>
                  <a:cxn ang="T10">
                    <a:pos x="T0" y="T1"/>
                  </a:cxn>
                  <a:cxn ang="T11">
                    <a:pos x="T2" y="T3"/>
                  </a:cxn>
                  <a:cxn ang="T12">
                    <a:pos x="T4" y="T5"/>
                  </a:cxn>
                  <a:cxn ang="T13">
                    <a:pos x="T6" y="T7"/>
                  </a:cxn>
                  <a:cxn ang="T14">
                    <a:pos x="T8" y="T9"/>
                  </a:cxn>
                </a:cxnLst>
                <a:rect l="T15" t="T16" r="T17" b="T18"/>
                <a:pathLst>
                  <a:path w="45" h="37">
                    <a:moveTo>
                      <a:pt x="8" y="37"/>
                    </a:moveTo>
                    <a:lnTo>
                      <a:pt x="45"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59" name="Freeform 47">
                <a:extLst>
                  <a:ext uri="{FF2B5EF4-FFF2-40B4-BE49-F238E27FC236}">
                    <a16:creationId xmlns:a16="http://schemas.microsoft.com/office/drawing/2014/main" id="{948FCB9D-98FC-A4AD-03FC-90A4966C37C0}"/>
                  </a:ext>
                </a:extLst>
              </p:cNvPr>
              <p:cNvSpPr>
                <a:spLocks/>
              </p:cNvSpPr>
              <p:nvPr/>
            </p:nvSpPr>
            <p:spPr bwMode="auto">
              <a:xfrm>
                <a:off x="2189" y="2888"/>
                <a:ext cx="44" cy="37"/>
              </a:xfrm>
              <a:custGeom>
                <a:avLst/>
                <a:gdLst>
                  <a:gd name="T0" fmla="*/ 7 w 44"/>
                  <a:gd name="T1" fmla="*/ 37 h 37"/>
                  <a:gd name="T2" fmla="*/ 44 w 44"/>
                  <a:gd name="T3" fmla="*/ 0 h 37"/>
                  <a:gd name="T4" fmla="*/ 36 w 44"/>
                  <a:gd name="T5" fmla="*/ 0 h 37"/>
                  <a:gd name="T6" fmla="*/ 0 w 44"/>
                  <a:gd name="T7" fmla="*/ 37 h 37"/>
                  <a:gd name="T8" fmla="*/ 7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7" y="37"/>
                    </a:moveTo>
                    <a:lnTo>
                      <a:pt x="44"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0" name="Freeform 48">
                <a:extLst>
                  <a:ext uri="{FF2B5EF4-FFF2-40B4-BE49-F238E27FC236}">
                    <a16:creationId xmlns:a16="http://schemas.microsoft.com/office/drawing/2014/main" id="{9E05BB5E-D4A5-E45C-D494-BCD35FFCCA11}"/>
                  </a:ext>
                </a:extLst>
              </p:cNvPr>
              <p:cNvSpPr>
                <a:spLocks/>
              </p:cNvSpPr>
              <p:nvPr/>
            </p:nvSpPr>
            <p:spPr bwMode="auto">
              <a:xfrm>
                <a:off x="2160" y="2888"/>
                <a:ext cx="44" cy="37"/>
              </a:xfrm>
              <a:custGeom>
                <a:avLst/>
                <a:gdLst>
                  <a:gd name="T0" fmla="*/ 8 w 44"/>
                  <a:gd name="T1" fmla="*/ 37 h 37"/>
                  <a:gd name="T2" fmla="*/ 44 w 44"/>
                  <a:gd name="T3" fmla="*/ 0 h 37"/>
                  <a:gd name="T4" fmla="*/ 36 w 44"/>
                  <a:gd name="T5" fmla="*/ 0 h 37"/>
                  <a:gd name="T6" fmla="*/ 0 w 44"/>
                  <a:gd name="T7" fmla="*/ 37 h 37"/>
                  <a:gd name="T8" fmla="*/ 8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8" y="37"/>
                    </a:moveTo>
                    <a:lnTo>
                      <a:pt x="44" y="0"/>
                    </a:lnTo>
                    <a:lnTo>
                      <a:pt x="36"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1" name="Freeform 49">
                <a:extLst>
                  <a:ext uri="{FF2B5EF4-FFF2-40B4-BE49-F238E27FC236}">
                    <a16:creationId xmlns:a16="http://schemas.microsoft.com/office/drawing/2014/main" id="{58EC4429-3442-B7A9-54DD-BC8A067D2875}"/>
                  </a:ext>
                </a:extLst>
              </p:cNvPr>
              <p:cNvSpPr>
                <a:spLocks/>
              </p:cNvSpPr>
              <p:nvPr/>
            </p:nvSpPr>
            <p:spPr bwMode="auto">
              <a:xfrm>
                <a:off x="2131" y="2888"/>
                <a:ext cx="44" cy="37"/>
              </a:xfrm>
              <a:custGeom>
                <a:avLst/>
                <a:gdLst>
                  <a:gd name="T0" fmla="*/ 8 w 44"/>
                  <a:gd name="T1" fmla="*/ 37 h 37"/>
                  <a:gd name="T2" fmla="*/ 44 w 44"/>
                  <a:gd name="T3" fmla="*/ 0 h 37"/>
                  <a:gd name="T4" fmla="*/ 37 w 44"/>
                  <a:gd name="T5" fmla="*/ 0 h 37"/>
                  <a:gd name="T6" fmla="*/ 0 w 44"/>
                  <a:gd name="T7" fmla="*/ 37 h 37"/>
                  <a:gd name="T8" fmla="*/ 8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8" y="37"/>
                    </a:moveTo>
                    <a:lnTo>
                      <a:pt x="44"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2" name="Freeform 50">
                <a:extLst>
                  <a:ext uri="{FF2B5EF4-FFF2-40B4-BE49-F238E27FC236}">
                    <a16:creationId xmlns:a16="http://schemas.microsoft.com/office/drawing/2014/main" id="{47D5C477-AE12-B3DE-C9F3-C1C82ADB338A}"/>
                  </a:ext>
                </a:extLst>
              </p:cNvPr>
              <p:cNvSpPr>
                <a:spLocks/>
              </p:cNvSpPr>
              <p:nvPr/>
            </p:nvSpPr>
            <p:spPr bwMode="auto">
              <a:xfrm>
                <a:off x="2102" y="2888"/>
                <a:ext cx="44" cy="37"/>
              </a:xfrm>
              <a:custGeom>
                <a:avLst/>
                <a:gdLst>
                  <a:gd name="T0" fmla="*/ 10 w 44"/>
                  <a:gd name="T1" fmla="*/ 37 h 37"/>
                  <a:gd name="T2" fmla="*/ 44 w 44"/>
                  <a:gd name="T3" fmla="*/ 0 h 37"/>
                  <a:gd name="T4" fmla="*/ 37 w 44"/>
                  <a:gd name="T5" fmla="*/ 0 h 37"/>
                  <a:gd name="T6" fmla="*/ 0 w 44"/>
                  <a:gd name="T7" fmla="*/ 37 h 37"/>
                  <a:gd name="T8" fmla="*/ 10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10" y="37"/>
                    </a:moveTo>
                    <a:lnTo>
                      <a:pt x="44" y="0"/>
                    </a:lnTo>
                    <a:lnTo>
                      <a:pt x="37" y="0"/>
                    </a:lnTo>
                    <a:lnTo>
                      <a:pt x="0" y="37"/>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3" name="Freeform 51">
                <a:extLst>
                  <a:ext uri="{FF2B5EF4-FFF2-40B4-BE49-F238E27FC236}">
                    <a16:creationId xmlns:a16="http://schemas.microsoft.com/office/drawing/2014/main" id="{E009F4E4-C7B4-038D-679C-BADE4BFEFC8B}"/>
                  </a:ext>
                </a:extLst>
              </p:cNvPr>
              <p:cNvSpPr>
                <a:spLocks/>
              </p:cNvSpPr>
              <p:nvPr/>
            </p:nvSpPr>
            <p:spPr bwMode="auto">
              <a:xfrm>
                <a:off x="2074" y="2888"/>
                <a:ext cx="44" cy="37"/>
              </a:xfrm>
              <a:custGeom>
                <a:avLst/>
                <a:gdLst>
                  <a:gd name="T0" fmla="*/ 9 w 44"/>
                  <a:gd name="T1" fmla="*/ 37 h 37"/>
                  <a:gd name="T2" fmla="*/ 44 w 44"/>
                  <a:gd name="T3" fmla="*/ 0 h 37"/>
                  <a:gd name="T4" fmla="*/ 36 w 44"/>
                  <a:gd name="T5" fmla="*/ 0 h 37"/>
                  <a:gd name="T6" fmla="*/ 0 w 44"/>
                  <a:gd name="T7" fmla="*/ 37 h 37"/>
                  <a:gd name="T8" fmla="*/ 9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9" y="37"/>
                    </a:moveTo>
                    <a:lnTo>
                      <a:pt x="44" y="0"/>
                    </a:lnTo>
                    <a:lnTo>
                      <a:pt x="36" y="0"/>
                    </a:lnTo>
                    <a:lnTo>
                      <a:pt x="0" y="37"/>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4" name="Freeform 52">
                <a:extLst>
                  <a:ext uri="{FF2B5EF4-FFF2-40B4-BE49-F238E27FC236}">
                    <a16:creationId xmlns:a16="http://schemas.microsoft.com/office/drawing/2014/main" id="{CA229735-2CEF-3DEC-1EA2-2A47F59AA247}"/>
                  </a:ext>
                </a:extLst>
              </p:cNvPr>
              <p:cNvSpPr>
                <a:spLocks/>
              </p:cNvSpPr>
              <p:nvPr/>
            </p:nvSpPr>
            <p:spPr bwMode="auto">
              <a:xfrm>
                <a:off x="2045" y="2890"/>
                <a:ext cx="44" cy="35"/>
              </a:xfrm>
              <a:custGeom>
                <a:avLst/>
                <a:gdLst>
                  <a:gd name="T0" fmla="*/ 9 w 44"/>
                  <a:gd name="T1" fmla="*/ 35 h 35"/>
                  <a:gd name="T2" fmla="*/ 44 w 44"/>
                  <a:gd name="T3" fmla="*/ 0 h 35"/>
                  <a:gd name="T4" fmla="*/ 36 w 44"/>
                  <a:gd name="T5" fmla="*/ 0 h 35"/>
                  <a:gd name="T6" fmla="*/ 0 w 44"/>
                  <a:gd name="T7" fmla="*/ 35 h 35"/>
                  <a:gd name="T8" fmla="*/ 9 w 44"/>
                  <a:gd name="T9" fmla="*/ 35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9" y="35"/>
                    </a:moveTo>
                    <a:lnTo>
                      <a:pt x="44" y="0"/>
                    </a:lnTo>
                    <a:lnTo>
                      <a:pt x="36" y="0"/>
                    </a:lnTo>
                    <a:lnTo>
                      <a:pt x="0" y="35"/>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5" name="Freeform 53">
                <a:extLst>
                  <a:ext uri="{FF2B5EF4-FFF2-40B4-BE49-F238E27FC236}">
                    <a16:creationId xmlns:a16="http://schemas.microsoft.com/office/drawing/2014/main" id="{04052ED5-6A34-F127-72F6-3E550641D3A3}"/>
                  </a:ext>
                </a:extLst>
              </p:cNvPr>
              <p:cNvSpPr>
                <a:spLocks/>
              </p:cNvSpPr>
              <p:nvPr/>
            </p:nvSpPr>
            <p:spPr bwMode="auto">
              <a:xfrm>
                <a:off x="2016" y="2890"/>
                <a:ext cx="44" cy="35"/>
              </a:xfrm>
              <a:custGeom>
                <a:avLst/>
                <a:gdLst>
                  <a:gd name="T0" fmla="*/ 10 w 44"/>
                  <a:gd name="T1" fmla="*/ 35 h 35"/>
                  <a:gd name="T2" fmla="*/ 44 w 44"/>
                  <a:gd name="T3" fmla="*/ 0 h 35"/>
                  <a:gd name="T4" fmla="*/ 36 w 44"/>
                  <a:gd name="T5" fmla="*/ 0 h 35"/>
                  <a:gd name="T6" fmla="*/ 0 w 44"/>
                  <a:gd name="T7" fmla="*/ 35 h 35"/>
                  <a:gd name="T8" fmla="*/ 10 w 44"/>
                  <a:gd name="T9" fmla="*/ 35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10" y="35"/>
                    </a:moveTo>
                    <a:lnTo>
                      <a:pt x="44" y="0"/>
                    </a:lnTo>
                    <a:lnTo>
                      <a:pt x="36" y="0"/>
                    </a:lnTo>
                    <a:lnTo>
                      <a:pt x="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6" name="Freeform 54">
                <a:extLst>
                  <a:ext uri="{FF2B5EF4-FFF2-40B4-BE49-F238E27FC236}">
                    <a16:creationId xmlns:a16="http://schemas.microsoft.com/office/drawing/2014/main" id="{4491C267-E295-F777-EC7B-F97D288C0B6F}"/>
                  </a:ext>
                </a:extLst>
              </p:cNvPr>
              <p:cNvSpPr>
                <a:spLocks/>
              </p:cNvSpPr>
              <p:nvPr/>
            </p:nvSpPr>
            <p:spPr bwMode="auto">
              <a:xfrm>
                <a:off x="1989" y="2890"/>
                <a:ext cx="44" cy="35"/>
              </a:xfrm>
              <a:custGeom>
                <a:avLst/>
                <a:gdLst>
                  <a:gd name="T0" fmla="*/ 8 w 44"/>
                  <a:gd name="T1" fmla="*/ 35 h 35"/>
                  <a:gd name="T2" fmla="*/ 44 w 44"/>
                  <a:gd name="T3" fmla="*/ 0 h 35"/>
                  <a:gd name="T4" fmla="*/ 35 w 44"/>
                  <a:gd name="T5" fmla="*/ 0 h 35"/>
                  <a:gd name="T6" fmla="*/ 0 w 44"/>
                  <a:gd name="T7" fmla="*/ 35 h 35"/>
                  <a:gd name="T8" fmla="*/ 8 w 44"/>
                  <a:gd name="T9" fmla="*/ 35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8" y="35"/>
                    </a:moveTo>
                    <a:lnTo>
                      <a:pt x="44" y="0"/>
                    </a:lnTo>
                    <a:lnTo>
                      <a:pt x="35"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7" name="Freeform 55">
                <a:extLst>
                  <a:ext uri="{FF2B5EF4-FFF2-40B4-BE49-F238E27FC236}">
                    <a16:creationId xmlns:a16="http://schemas.microsoft.com/office/drawing/2014/main" id="{15FD4B56-9972-F603-DCC2-53BE603FEE78}"/>
                  </a:ext>
                </a:extLst>
              </p:cNvPr>
              <p:cNvSpPr>
                <a:spLocks/>
              </p:cNvSpPr>
              <p:nvPr/>
            </p:nvSpPr>
            <p:spPr bwMode="auto">
              <a:xfrm>
                <a:off x="1960" y="2890"/>
                <a:ext cx="44" cy="35"/>
              </a:xfrm>
              <a:custGeom>
                <a:avLst/>
                <a:gdLst>
                  <a:gd name="T0" fmla="*/ 8 w 44"/>
                  <a:gd name="T1" fmla="*/ 35 h 35"/>
                  <a:gd name="T2" fmla="*/ 44 w 44"/>
                  <a:gd name="T3" fmla="*/ 0 h 35"/>
                  <a:gd name="T4" fmla="*/ 35 w 44"/>
                  <a:gd name="T5" fmla="*/ 0 h 35"/>
                  <a:gd name="T6" fmla="*/ 0 w 44"/>
                  <a:gd name="T7" fmla="*/ 35 h 35"/>
                  <a:gd name="T8" fmla="*/ 8 w 44"/>
                  <a:gd name="T9" fmla="*/ 35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8" y="35"/>
                    </a:moveTo>
                    <a:lnTo>
                      <a:pt x="44" y="0"/>
                    </a:lnTo>
                    <a:lnTo>
                      <a:pt x="35"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8" name="Freeform 56">
                <a:extLst>
                  <a:ext uri="{FF2B5EF4-FFF2-40B4-BE49-F238E27FC236}">
                    <a16:creationId xmlns:a16="http://schemas.microsoft.com/office/drawing/2014/main" id="{B3402E74-4C46-C4B0-9F1D-2CDB49191CFC}"/>
                  </a:ext>
                </a:extLst>
              </p:cNvPr>
              <p:cNvSpPr>
                <a:spLocks/>
              </p:cNvSpPr>
              <p:nvPr/>
            </p:nvSpPr>
            <p:spPr bwMode="auto">
              <a:xfrm>
                <a:off x="1933" y="2882"/>
                <a:ext cx="43" cy="43"/>
              </a:xfrm>
              <a:custGeom>
                <a:avLst/>
                <a:gdLst>
                  <a:gd name="T0" fmla="*/ 6 w 43"/>
                  <a:gd name="T1" fmla="*/ 43 h 43"/>
                  <a:gd name="T2" fmla="*/ 43 w 43"/>
                  <a:gd name="T3" fmla="*/ 8 h 43"/>
                  <a:gd name="T4" fmla="*/ 41 w 43"/>
                  <a:gd name="T5" fmla="*/ 8 h 43"/>
                  <a:gd name="T6" fmla="*/ 41 w 43"/>
                  <a:gd name="T7" fmla="*/ 0 h 43"/>
                  <a:gd name="T8" fmla="*/ 0 w 43"/>
                  <a:gd name="T9" fmla="*/ 41 h 43"/>
                  <a:gd name="T10" fmla="*/ 0 w 43"/>
                  <a:gd name="T11" fmla="*/ 43 h 43"/>
                  <a:gd name="T12" fmla="*/ 6 w 43"/>
                  <a:gd name="T13" fmla="*/ 43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6" y="43"/>
                    </a:moveTo>
                    <a:lnTo>
                      <a:pt x="43" y="8"/>
                    </a:lnTo>
                    <a:lnTo>
                      <a:pt x="41" y="8"/>
                    </a:lnTo>
                    <a:lnTo>
                      <a:pt x="41" y="0"/>
                    </a:lnTo>
                    <a:lnTo>
                      <a:pt x="0" y="41"/>
                    </a:lnTo>
                    <a:lnTo>
                      <a:pt x="0"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69" name="Freeform 57">
                <a:extLst>
                  <a:ext uri="{FF2B5EF4-FFF2-40B4-BE49-F238E27FC236}">
                    <a16:creationId xmlns:a16="http://schemas.microsoft.com/office/drawing/2014/main" id="{A82EE56F-3A8A-5A6D-3EF7-D046CB988E69}"/>
                  </a:ext>
                </a:extLst>
              </p:cNvPr>
              <p:cNvSpPr>
                <a:spLocks/>
              </p:cNvSpPr>
              <p:nvPr/>
            </p:nvSpPr>
            <p:spPr bwMode="auto">
              <a:xfrm>
                <a:off x="1933" y="2854"/>
                <a:ext cx="41" cy="48"/>
              </a:xfrm>
              <a:custGeom>
                <a:avLst/>
                <a:gdLst>
                  <a:gd name="T0" fmla="*/ 0 w 41"/>
                  <a:gd name="T1" fmla="*/ 48 h 48"/>
                  <a:gd name="T2" fmla="*/ 41 w 41"/>
                  <a:gd name="T3" fmla="*/ 9 h 48"/>
                  <a:gd name="T4" fmla="*/ 41 w 41"/>
                  <a:gd name="T5" fmla="*/ 0 h 48"/>
                  <a:gd name="T6" fmla="*/ 0 w 41"/>
                  <a:gd name="T7" fmla="*/ 40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9"/>
                    </a:lnTo>
                    <a:lnTo>
                      <a:pt x="41"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0" name="Freeform 58">
                <a:extLst>
                  <a:ext uri="{FF2B5EF4-FFF2-40B4-BE49-F238E27FC236}">
                    <a16:creationId xmlns:a16="http://schemas.microsoft.com/office/drawing/2014/main" id="{C3AFFD61-2324-3965-9BBC-63761D5C2C5D}"/>
                  </a:ext>
                </a:extLst>
              </p:cNvPr>
              <p:cNvSpPr>
                <a:spLocks/>
              </p:cNvSpPr>
              <p:nvPr/>
            </p:nvSpPr>
            <p:spPr bwMode="auto">
              <a:xfrm>
                <a:off x="1933" y="2827"/>
                <a:ext cx="41" cy="48"/>
              </a:xfrm>
              <a:custGeom>
                <a:avLst/>
                <a:gdLst>
                  <a:gd name="T0" fmla="*/ 0 w 41"/>
                  <a:gd name="T1" fmla="*/ 48 h 48"/>
                  <a:gd name="T2" fmla="*/ 41 w 41"/>
                  <a:gd name="T3" fmla="*/ 7 h 48"/>
                  <a:gd name="T4" fmla="*/ 41 w 41"/>
                  <a:gd name="T5" fmla="*/ 0 h 48"/>
                  <a:gd name="T6" fmla="*/ 0 w 41"/>
                  <a:gd name="T7" fmla="*/ 40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7"/>
                    </a:lnTo>
                    <a:lnTo>
                      <a:pt x="41"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1" name="Freeform 59">
                <a:extLst>
                  <a:ext uri="{FF2B5EF4-FFF2-40B4-BE49-F238E27FC236}">
                    <a16:creationId xmlns:a16="http://schemas.microsoft.com/office/drawing/2014/main" id="{0F94EBDE-C9C0-D931-4EF4-2D661EDB9174}"/>
                  </a:ext>
                </a:extLst>
              </p:cNvPr>
              <p:cNvSpPr>
                <a:spLocks/>
              </p:cNvSpPr>
              <p:nvPr/>
            </p:nvSpPr>
            <p:spPr bwMode="auto">
              <a:xfrm>
                <a:off x="1933" y="2798"/>
                <a:ext cx="41" cy="48"/>
              </a:xfrm>
              <a:custGeom>
                <a:avLst/>
                <a:gdLst>
                  <a:gd name="T0" fmla="*/ 0 w 41"/>
                  <a:gd name="T1" fmla="*/ 48 h 48"/>
                  <a:gd name="T2" fmla="*/ 41 w 41"/>
                  <a:gd name="T3" fmla="*/ 8 h 48"/>
                  <a:gd name="T4" fmla="*/ 41 w 41"/>
                  <a:gd name="T5" fmla="*/ 0 h 48"/>
                  <a:gd name="T6" fmla="*/ 0 w 41"/>
                  <a:gd name="T7" fmla="*/ 40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2" name="Freeform 60">
                <a:extLst>
                  <a:ext uri="{FF2B5EF4-FFF2-40B4-BE49-F238E27FC236}">
                    <a16:creationId xmlns:a16="http://schemas.microsoft.com/office/drawing/2014/main" id="{F6421C16-776F-4FCD-14E0-2647E85DCAA5}"/>
                  </a:ext>
                </a:extLst>
              </p:cNvPr>
              <p:cNvSpPr>
                <a:spLocks/>
              </p:cNvSpPr>
              <p:nvPr/>
            </p:nvSpPr>
            <p:spPr bwMode="auto">
              <a:xfrm>
                <a:off x="1933" y="2769"/>
                <a:ext cx="41" cy="48"/>
              </a:xfrm>
              <a:custGeom>
                <a:avLst/>
                <a:gdLst>
                  <a:gd name="T0" fmla="*/ 0 w 41"/>
                  <a:gd name="T1" fmla="*/ 48 h 48"/>
                  <a:gd name="T2" fmla="*/ 41 w 41"/>
                  <a:gd name="T3" fmla="*/ 8 h 48"/>
                  <a:gd name="T4" fmla="*/ 41 w 41"/>
                  <a:gd name="T5" fmla="*/ 0 h 48"/>
                  <a:gd name="T6" fmla="*/ 0 w 41"/>
                  <a:gd name="T7" fmla="*/ 40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3" name="Freeform 61">
                <a:extLst>
                  <a:ext uri="{FF2B5EF4-FFF2-40B4-BE49-F238E27FC236}">
                    <a16:creationId xmlns:a16="http://schemas.microsoft.com/office/drawing/2014/main" id="{2A012998-A531-9B75-C456-DD2BA2FFAE91}"/>
                  </a:ext>
                </a:extLst>
              </p:cNvPr>
              <p:cNvSpPr>
                <a:spLocks/>
              </p:cNvSpPr>
              <p:nvPr/>
            </p:nvSpPr>
            <p:spPr bwMode="auto">
              <a:xfrm>
                <a:off x="1933" y="2740"/>
                <a:ext cx="41" cy="48"/>
              </a:xfrm>
              <a:custGeom>
                <a:avLst/>
                <a:gdLst>
                  <a:gd name="T0" fmla="*/ 0 w 41"/>
                  <a:gd name="T1" fmla="*/ 48 h 48"/>
                  <a:gd name="T2" fmla="*/ 41 w 41"/>
                  <a:gd name="T3" fmla="*/ 8 h 48"/>
                  <a:gd name="T4" fmla="*/ 41 w 41"/>
                  <a:gd name="T5" fmla="*/ 0 h 48"/>
                  <a:gd name="T6" fmla="*/ 0 w 41"/>
                  <a:gd name="T7" fmla="*/ 41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4" name="Freeform 62">
                <a:extLst>
                  <a:ext uri="{FF2B5EF4-FFF2-40B4-BE49-F238E27FC236}">
                    <a16:creationId xmlns:a16="http://schemas.microsoft.com/office/drawing/2014/main" id="{F53B97A0-8631-04EB-F9D7-90417E8D28BF}"/>
                  </a:ext>
                </a:extLst>
              </p:cNvPr>
              <p:cNvSpPr>
                <a:spLocks/>
              </p:cNvSpPr>
              <p:nvPr/>
            </p:nvSpPr>
            <p:spPr bwMode="auto">
              <a:xfrm>
                <a:off x="1933" y="2713"/>
                <a:ext cx="41" cy="48"/>
              </a:xfrm>
              <a:custGeom>
                <a:avLst/>
                <a:gdLst>
                  <a:gd name="T0" fmla="*/ 0 w 41"/>
                  <a:gd name="T1" fmla="*/ 48 h 48"/>
                  <a:gd name="T2" fmla="*/ 41 w 41"/>
                  <a:gd name="T3" fmla="*/ 8 h 48"/>
                  <a:gd name="T4" fmla="*/ 41 w 41"/>
                  <a:gd name="T5" fmla="*/ 0 h 48"/>
                  <a:gd name="T6" fmla="*/ 0 w 41"/>
                  <a:gd name="T7" fmla="*/ 39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39"/>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5" name="Freeform 63">
                <a:extLst>
                  <a:ext uri="{FF2B5EF4-FFF2-40B4-BE49-F238E27FC236}">
                    <a16:creationId xmlns:a16="http://schemas.microsoft.com/office/drawing/2014/main" id="{BD09BF5D-7F22-A096-8558-C7DC51E8F68C}"/>
                  </a:ext>
                </a:extLst>
              </p:cNvPr>
              <p:cNvSpPr>
                <a:spLocks/>
              </p:cNvSpPr>
              <p:nvPr/>
            </p:nvSpPr>
            <p:spPr bwMode="auto">
              <a:xfrm>
                <a:off x="1933" y="2685"/>
                <a:ext cx="41" cy="48"/>
              </a:xfrm>
              <a:custGeom>
                <a:avLst/>
                <a:gdLst>
                  <a:gd name="T0" fmla="*/ 0 w 41"/>
                  <a:gd name="T1" fmla="*/ 48 h 48"/>
                  <a:gd name="T2" fmla="*/ 41 w 41"/>
                  <a:gd name="T3" fmla="*/ 7 h 48"/>
                  <a:gd name="T4" fmla="*/ 41 w 41"/>
                  <a:gd name="T5" fmla="*/ 0 h 48"/>
                  <a:gd name="T6" fmla="*/ 0 w 41"/>
                  <a:gd name="T7" fmla="*/ 38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7"/>
                    </a:lnTo>
                    <a:lnTo>
                      <a:pt x="41"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6" name="Freeform 64">
                <a:extLst>
                  <a:ext uri="{FF2B5EF4-FFF2-40B4-BE49-F238E27FC236}">
                    <a16:creationId xmlns:a16="http://schemas.microsoft.com/office/drawing/2014/main" id="{292B20FB-0428-2010-7EB0-29C04808CE0D}"/>
                  </a:ext>
                </a:extLst>
              </p:cNvPr>
              <p:cNvSpPr>
                <a:spLocks/>
              </p:cNvSpPr>
              <p:nvPr/>
            </p:nvSpPr>
            <p:spPr bwMode="auto">
              <a:xfrm>
                <a:off x="1933" y="2656"/>
                <a:ext cx="41" cy="48"/>
              </a:xfrm>
              <a:custGeom>
                <a:avLst/>
                <a:gdLst>
                  <a:gd name="T0" fmla="*/ 0 w 41"/>
                  <a:gd name="T1" fmla="*/ 48 h 48"/>
                  <a:gd name="T2" fmla="*/ 41 w 41"/>
                  <a:gd name="T3" fmla="*/ 8 h 48"/>
                  <a:gd name="T4" fmla="*/ 41 w 41"/>
                  <a:gd name="T5" fmla="*/ 0 h 48"/>
                  <a:gd name="T6" fmla="*/ 0 w 41"/>
                  <a:gd name="T7" fmla="*/ 38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7" name="Freeform 65">
                <a:extLst>
                  <a:ext uri="{FF2B5EF4-FFF2-40B4-BE49-F238E27FC236}">
                    <a16:creationId xmlns:a16="http://schemas.microsoft.com/office/drawing/2014/main" id="{03A2641C-3758-3B27-4F5E-E2F6C08CEE98}"/>
                  </a:ext>
                </a:extLst>
              </p:cNvPr>
              <p:cNvSpPr>
                <a:spLocks/>
              </p:cNvSpPr>
              <p:nvPr/>
            </p:nvSpPr>
            <p:spPr bwMode="auto">
              <a:xfrm>
                <a:off x="1933" y="2627"/>
                <a:ext cx="41" cy="48"/>
              </a:xfrm>
              <a:custGeom>
                <a:avLst/>
                <a:gdLst>
                  <a:gd name="T0" fmla="*/ 0 w 41"/>
                  <a:gd name="T1" fmla="*/ 48 h 48"/>
                  <a:gd name="T2" fmla="*/ 41 w 41"/>
                  <a:gd name="T3" fmla="*/ 8 h 48"/>
                  <a:gd name="T4" fmla="*/ 41 w 41"/>
                  <a:gd name="T5" fmla="*/ 0 h 48"/>
                  <a:gd name="T6" fmla="*/ 0 w 41"/>
                  <a:gd name="T7" fmla="*/ 38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8" name="Freeform 66">
                <a:extLst>
                  <a:ext uri="{FF2B5EF4-FFF2-40B4-BE49-F238E27FC236}">
                    <a16:creationId xmlns:a16="http://schemas.microsoft.com/office/drawing/2014/main" id="{A3A38274-4FED-275B-E61D-986ADB0694E7}"/>
                  </a:ext>
                </a:extLst>
              </p:cNvPr>
              <p:cNvSpPr>
                <a:spLocks/>
              </p:cNvSpPr>
              <p:nvPr/>
            </p:nvSpPr>
            <p:spPr bwMode="auto">
              <a:xfrm>
                <a:off x="1933" y="2598"/>
                <a:ext cx="39" cy="48"/>
              </a:xfrm>
              <a:custGeom>
                <a:avLst/>
                <a:gdLst>
                  <a:gd name="T0" fmla="*/ 0 w 39"/>
                  <a:gd name="T1" fmla="*/ 48 h 48"/>
                  <a:gd name="T2" fmla="*/ 39 w 39"/>
                  <a:gd name="T3" fmla="*/ 10 h 48"/>
                  <a:gd name="T4" fmla="*/ 39 w 39"/>
                  <a:gd name="T5" fmla="*/ 0 h 48"/>
                  <a:gd name="T6" fmla="*/ 0 w 39"/>
                  <a:gd name="T7" fmla="*/ 41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10"/>
                    </a:lnTo>
                    <a:lnTo>
                      <a:pt x="39"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79" name="Freeform 67">
                <a:extLst>
                  <a:ext uri="{FF2B5EF4-FFF2-40B4-BE49-F238E27FC236}">
                    <a16:creationId xmlns:a16="http://schemas.microsoft.com/office/drawing/2014/main" id="{56106C5D-1C0A-D9BE-402F-9FE21DF60545}"/>
                  </a:ext>
                </a:extLst>
              </p:cNvPr>
              <p:cNvSpPr>
                <a:spLocks/>
              </p:cNvSpPr>
              <p:nvPr/>
            </p:nvSpPr>
            <p:spPr bwMode="auto">
              <a:xfrm>
                <a:off x="1933" y="2569"/>
                <a:ext cx="39" cy="48"/>
              </a:xfrm>
              <a:custGeom>
                <a:avLst/>
                <a:gdLst>
                  <a:gd name="T0" fmla="*/ 0 w 39"/>
                  <a:gd name="T1" fmla="*/ 48 h 48"/>
                  <a:gd name="T2" fmla="*/ 39 w 39"/>
                  <a:gd name="T3" fmla="*/ 10 h 48"/>
                  <a:gd name="T4" fmla="*/ 39 w 39"/>
                  <a:gd name="T5" fmla="*/ 0 h 48"/>
                  <a:gd name="T6" fmla="*/ 0 w 39"/>
                  <a:gd name="T7" fmla="*/ 41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10"/>
                    </a:lnTo>
                    <a:lnTo>
                      <a:pt x="39"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0" name="Freeform 68">
                <a:extLst>
                  <a:ext uri="{FF2B5EF4-FFF2-40B4-BE49-F238E27FC236}">
                    <a16:creationId xmlns:a16="http://schemas.microsoft.com/office/drawing/2014/main" id="{63BF6C56-7031-55F6-5D64-02DA6713BE8A}"/>
                  </a:ext>
                </a:extLst>
              </p:cNvPr>
              <p:cNvSpPr>
                <a:spLocks/>
              </p:cNvSpPr>
              <p:nvPr/>
            </p:nvSpPr>
            <p:spPr bwMode="auto">
              <a:xfrm>
                <a:off x="1933" y="2541"/>
                <a:ext cx="39" cy="48"/>
              </a:xfrm>
              <a:custGeom>
                <a:avLst/>
                <a:gdLst>
                  <a:gd name="T0" fmla="*/ 0 w 39"/>
                  <a:gd name="T1" fmla="*/ 48 h 48"/>
                  <a:gd name="T2" fmla="*/ 39 w 39"/>
                  <a:gd name="T3" fmla="*/ 9 h 48"/>
                  <a:gd name="T4" fmla="*/ 39 w 39"/>
                  <a:gd name="T5" fmla="*/ 0 h 48"/>
                  <a:gd name="T6" fmla="*/ 0 w 39"/>
                  <a:gd name="T7" fmla="*/ 40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9"/>
                    </a:lnTo>
                    <a:lnTo>
                      <a:pt x="39"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1" name="Freeform 69">
                <a:extLst>
                  <a:ext uri="{FF2B5EF4-FFF2-40B4-BE49-F238E27FC236}">
                    <a16:creationId xmlns:a16="http://schemas.microsoft.com/office/drawing/2014/main" id="{448CCC6D-CD6B-7FA0-7712-0E7830F87AE3}"/>
                  </a:ext>
                </a:extLst>
              </p:cNvPr>
              <p:cNvSpPr>
                <a:spLocks/>
              </p:cNvSpPr>
              <p:nvPr/>
            </p:nvSpPr>
            <p:spPr bwMode="auto">
              <a:xfrm>
                <a:off x="1933" y="2512"/>
                <a:ext cx="39" cy="48"/>
              </a:xfrm>
              <a:custGeom>
                <a:avLst/>
                <a:gdLst>
                  <a:gd name="T0" fmla="*/ 0 w 39"/>
                  <a:gd name="T1" fmla="*/ 48 h 48"/>
                  <a:gd name="T2" fmla="*/ 39 w 39"/>
                  <a:gd name="T3" fmla="*/ 9 h 48"/>
                  <a:gd name="T4" fmla="*/ 39 w 39"/>
                  <a:gd name="T5" fmla="*/ 0 h 48"/>
                  <a:gd name="T6" fmla="*/ 0 w 39"/>
                  <a:gd name="T7" fmla="*/ 40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9"/>
                    </a:lnTo>
                    <a:lnTo>
                      <a:pt x="39"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2" name="Freeform 70">
                <a:extLst>
                  <a:ext uri="{FF2B5EF4-FFF2-40B4-BE49-F238E27FC236}">
                    <a16:creationId xmlns:a16="http://schemas.microsoft.com/office/drawing/2014/main" id="{5A3DF7E5-33F2-53A2-F060-91D4BA780284}"/>
                  </a:ext>
                </a:extLst>
              </p:cNvPr>
              <p:cNvSpPr>
                <a:spLocks/>
              </p:cNvSpPr>
              <p:nvPr/>
            </p:nvSpPr>
            <p:spPr bwMode="auto">
              <a:xfrm>
                <a:off x="1933" y="2485"/>
                <a:ext cx="39" cy="48"/>
              </a:xfrm>
              <a:custGeom>
                <a:avLst/>
                <a:gdLst>
                  <a:gd name="T0" fmla="*/ 0 w 39"/>
                  <a:gd name="T1" fmla="*/ 48 h 48"/>
                  <a:gd name="T2" fmla="*/ 39 w 39"/>
                  <a:gd name="T3" fmla="*/ 8 h 48"/>
                  <a:gd name="T4" fmla="*/ 39 w 39"/>
                  <a:gd name="T5" fmla="*/ 0 h 48"/>
                  <a:gd name="T6" fmla="*/ 0 w 39"/>
                  <a:gd name="T7" fmla="*/ 40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8"/>
                    </a:lnTo>
                    <a:lnTo>
                      <a:pt x="39"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3" name="Freeform 71">
                <a:extLst>
                  <a:ext uri="{FF2B5EF4-FFF2-40B4-BE49-F238E27FC236}">
                    <a16:creationId xmlns:a16="http://schemas.microsoft.com/office/drawing/2014/main" id="{280CF551-3418-30E0-E0DA-9B7B20404D77}"/>
                  </a:ext>
                </a:extLst>
              </p:cNvPr>
              <p:cNvSpPr>
                <a:spLocks/>
              </p:cNvSpPr>
              <p:nvPr/>
            </p:nvSpPr>
            <p:spPr bwMode="auto">
              <a:xfrm>
                <a:off x="1933" y="2456"/>
                <a:ext cx="39" cy="48"/>
              </a:xfrm>
              <a:custGeom>
                <a:avLst/>
                <a:gdLst>
                  <a:gd name="T0" fmla="*/ 0 w 39"/>
                  <a:gd name="T1" fmla="*/ 48 h 48"/>
                  <a:gd name="T2" fmla="*/ 39 w 39"/>
                  <a:gd name="T3" fmla="*/ 8 h 48"/>
                  <a:gd name="T4" fmla="*/ 39 w 39"/>
                  <a:gd name="T5" fmla="*/ 0 h 48"/>
                  <a:gd name="T6" fmla="*/ 0 w 39"/>
                  <a:gd name="T7" fmla="*/ 41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8"/>
                    </a:lnTo>
                    <a:lnTo>
                      <a:pt x="39"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4" name="Freeform 72">
                <a:extLst>
                  <a:ext uri="{FF2B5EF4-FFF2-40B4-BE49-F238E27FC236}">
                    <a16:creationId xmlns:a16="http://schemas.microsoft.com/office/drawing/2014/main" id="{A211E124-3C0F-0CEF-DE23-E7839C4E6C32}"/>
                  </a:ext>
                </a:extLst>
              </p:cNvPr>
              <p:cNvSpPr>
                <a:spLocks/>
              </p:cNvSpPr>
              <p:nvPr/>
            </p:nvSpPr>
            <p:spPr bwMode="auto">
              <a:xfrm>
                <a:off x="1933" y="2427"/>
                <a:ext cx="39" cy="48"/>
              </a:xfrm>
              <a:custGeom>
                <a:avLst/>
                <a:gdLst>
                  <a:gd name="T0" fmla="*/ 0 w 39"/>
                  <a:gd name="T1" fmla="*/ 48 h 48"/>
                  <a:gd name="T2" fmla="*/ 39 w 39"/>
                  <a:gd name="T3" fmla="*/ 8 h 48"/>
                  <a:gd name="T4" fmla="*/ 39 w 39"/>
                  <a:gd name="T5" fmla="*/ 0 h 48"/>
                  <a:gd name="T6" fmla="*/ 0 w 39"/>
                  <a:gd name="T7" fmla="*/ 41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8"/>
                    </a:lnTo>
                    <a:lnTo>
                      <a:pt x="39"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5" name="Freeform 73">
                <a:extLst>
                  <a:ext uri="{FF2B5EF4-FFF2-40B4-BE49-F238E27FC236}">
                    <a16:creationId xmlns:a16="http://schemas.microsoft.com/office/drawing/2014/main" id="{CEACEF06-B199-EC87-67CE-F539A5B2EA70}"/>
                  </a:ext>
                </a:extLst>
              </p:cNvPr>
              <p:cNvSpPr>
                <a:spLocks/>
              </p:cNvSpPr>
              <p:nvPr/>
            </p:nvSpPr>
            <p:spPr bwMode="auto">
              <a:xfrm>
                <a:off x="1933" y="2399"/>
                <a:ext cx="39" cy="48"/>
              </a:xfrm>
              <a:custGeom>
                <a:avLst/>
                <a:gdLst>
                  <a:gd name="T0" fmla="*/ 0 w 39"/>
                  <a:gd name="T1" fmla="*/ 48 h 48"/>
                  <a:gd name="T2" fmla="*/ 39 w 39"/>
                  <a:gd name="T3" fmla="*/ 7 h 48"/>
                  <a:gd name="T4" fmla="*/ 39 w 39"/>
                  <a:gd name="T5" fmla="*/ 0 h 48"/>
                  <a:gd name="T6" fmla="*/ 0 w 39"/>
                  <a:gd name="T7" fmla="*/ 40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7"/>
                    </a:lnTo>
                    <a:lnTo>
                      <a:pt x="39"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6" name="Freeform 74">
                <a:extLst>
                  <a:ext uri="{FF2B5EF4-FFF2-40B4-BE49-F238E27FC236}">
                    <a16:creationId xmlns:a16="http://schemas.microsoft.com/office/drawing/2014/main" id="{E8CBC8B8-273F-B470-D3E9-07D6E27249D1}"/>
                  </a:ext>
                </a:extLst>
              </p:cNvPr>
              <p:cNvSpPr>
                <a:spLocks/>
              </p:cNvSpPr>
              <p:nvPr/>
            </p:nvSpPr>
            <p:spPr bwMode="auto">
              <a:xfrm>
                <a:off x="1933" y="2372"/>
                <a:ext cx="39" cy="46"/>
              </a:xfrm>
              <a:custGeom>
                <a:avLst/>
                <a:gdLst>
                  <a:gd name="T0" fmla="*/ 0 w 39"/>
                  <a:gd name="T1" fmla="*/ 46 h 46"/>
                  <a:gd name="T2" fmla="*/ 39 w 39"/>
                  <a:gd name="T3" fmla="*/ 7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7"/>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7" name="Freeform 75">
                <a:extLst>
                  <a:ext uri="{FF2B5EF4-FFF2-40B4-BE49-F238E27FC236}">
                    <a16:creationId xmlns:a16="http://schemas.microsoft.com/office/drawing/2014/main" id="{A1BB05F4-F880-5121-4234-CE105C3C13CF}"/>
                  </a:ext>
                </a:extLst>
              </p:cNvPr>
              <p:cNvSpPr>
                <a:spLocks/>
              </p:cNvSpPr>
              <p:nvPr/>
            </p:nvSpPr>
            <p:spPr bwMode="auto">
              <a:xfrm>
                <a:off x="1933" y="2343"/>
                <a:ext cx="39" cy="46"/>
              </a:xfrm>
              <a:custGeom>
                <a:avLst/>
                <a:gdLst>
                  <a:gd name="T0" fmla="*/ 0 w 39"/>
                  <a:gd name="T1" fmla="*/ 46 h 46"/>
                  <a:gd name="T2" fmla="*/ 39 w 39"/>
                  <a:gd name="T3" fmla="*/ 8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8" name="Freeform 76">
                <a:extLst>
                  <a:ext uri="{FF2B5EF4-FFF2-40B4-BE49-F238E27FC236}">
                    <a16:creationId xmlns:a16="http://schemas.microsoft.com/office/drawing/2014/main" id="{845D42F4-AEE5-7C2C-1E4B-A9467783BC10}"/>
                  </a:ext>
                </a:extLst>
              </p:cNvPr>
              <p:cNvSpPr>
                <a:spLocks/>
              </p:cNvSpPr>
              <p:nvPr/>
            </p:nvSpPr>
            <p:spPr bwMode="auto">
              <a:xfrm>
                <a:off x="1933" y="2314"/>
                <a:ext cx="39" cy="46"/>
              </a:xfrm>
              <a:custGeom>
                <a:avLst/>
                <a:gdLst>
                  <a:gd name="T0" fmla="*/ 0 w 39"/>
                  <a:gd name="T1" fmla="*/ 46 h 46"/>
                  <a:gd name="T2" fmla="*/ 39 w 39"/>
                  <a:gd name="T3" fmla="*/ 8 h 46"/>
                  <a:gd name="T4" fmla="*/ 39 w 39"/>
                  <a:gd name="T5" fmla="*/ 0 h 46"/>
                  <a:gd name="T6" fmla="*/ 0 w 39"/>
                  <a:gd name="T7" fmla="*/ 39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89" name="Freeform 77">
                <a:extLst>
                  <a:ext uri="{FF2B5EF4-FFF2-40B4-BE49-F238E27FC236}">
                    <a16:creationId xmlns:a16="http://schemas.microsoft.com/office/drawing/2014/main" id="{1D07BFB1-2A98-11F1-0D0C-A6B569CB0F4B}"/>
                  </a:ext>
                </a:extLst>
              </p:cNvPr>
              <p:cNvSpPr>
                <a:spLocks/>
              </p:cNvSpPr>
              <p:nvPr/>
            </p:nvSpPr>
            <p:spPr bwMode="auto">
              <a:xfrm>
                <a:off x="1933" y="2285"/>
                <a:ext cx="39" cy="46"/>
              </a:xfrm>
              <a:custGeom>
                <a:avLst/>
                <a:gdLst>
                  <a:gd name="T0" fmla="*/ 0 w 39"/>
                  <a:gd name="T1" fmla="*/ 46 h 46"/>
                  <a:gd name="T2" fmla="*/ 39 w 39"/>
                  <a:gd name="T3" fmla="*/ 8 h 46"/>
                  <a:gd name="T4" fmla="*/ 39 w 39"/>
                  <a:gd name="T5" fmla="*/ 0 h 46"/>
                  <a:gd name="T6" fmla="*/ 0 w 39"/>
                  <a:gd name="T7" fmla="*/ 39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0" name="Freeform 78">
                <a:extLst>
                  <a:ext uri="{FF2B5EF4-FFF2-40B4-BE49-F238E27FC236}">
                    <a16:creationId xmlns:a16="http://schemas.microsoft.com/office/drawing/2014/main" id="{A3A8C10E-F69B-0712-D6DA-507D5CF7DEEE}"/>
                  </a:ext>
                </a:extLst>
              </p:cNvPr>
              <p:cNvSpPr>
                <a:spLocks/>
              </p:cNvSpPr>
              <p:nvPr/>
            </p:nvSpPr>
            <p:spPr bwMode="auto">
              <a:xfrm>
                <a:off x="1933" y="2258"/>
                <a:ext cx="39" cy="47"/>
              </a:xfrm>
              <a:custGeom>
                <a:avLst/>
                <a:gdLst>
                  <a:gd name="T0" fmla="*/ 0 w 39"/>
                  <a:gd name="T1" fmla="*/ 47 h 47"/>
                  <a:gd name="T2" fmla="*/ 39 w 39"/>
                  <a:gd name="T3" fmla="*/ 8 h 47"/>
                  <a:gd name="T4" fmla="*/ 39 w 39"/>
                  <a:gd name="T5" fmla="*/ 0 h 47"/>
                  <a:gd name="T6" fmla="*/ 0 w 39"/>
                  <a:gd name="T7" fmla="*/ 39 h 47"/>
                  <a:gd name="T8" fmla="*/ 0 w 39"/>
                  <a:gd name="T9" fmla="*/ 47 h 47"/>
                  <a:gd name="T10" fmla="*/ 0 60000 65536"/>
                  <a:gd name="T11" fmla="*/ 0 60000 65536"/>
                  <a:gd name="T12" fmla="*/ 0 60000 65536"/>
                  <a:gd name="T13" fmla="*/ 0 60000 65536"/>
                  <a:gd name="T14" fmla="*/ 0 60000 65536"/>
                  <a:gd name="T15" fmla="*/ 0 w 39"/>
                  <a:gd name="T16" fmla="*/ 0 h 47"/>
                  <a:gd name="T17" fmla="*/ 39 w 39"/>
                  <a:gd name="T18" fmla="*/ 47 h 47"/>
                </a:gdLst>
                <a:ahLst/>
                <a:cxnLst>
                  <a:cxn ang="T10">
                    <a:pos x="T0" y="T1"/>
                  </a:cxn>
                  <a:cxn ang="T11">
                    <a:pos x="T2" y="T3"/>
                  </a:cxn>
                  <a:cxn ang="T12">
                    <a:pos x="T4" y="T5"/>
                  </a:cxn>
                  <a:cxn ang="T13">
                    <a:pos x="T6" y="T7"/>
                  </a:cxn>
                  <a:cxn ang="T14">
                    <a:pos x="T8" y="T9"/>
                  </a:cxn>
                </a:cxnLst>
                <a:rect l="T15" t="T16" r="T17" b="T18"/>
                <a:pathLst>
                  <a:path w="39" h="47">
                    <a:moveTo>
                      <a:pt x="0" y="47"/>
                    </a:moveTo>
                    <a:lnTo>
                      <a:pt x="39" y="8"/>
                    </a:lnTo>
                    <a:lnTo>
                      <a:pt x="39" y="0"/>
                    </a:lnTo>
                    <a:lnTo>
                      <a:pt x="0" y="39"/>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1" name="Freeform 79">
                <a:extLst>
                  <a:ext uri="{FF2B5EF4-FFF2-40B4-BE49-F238E27FC236}">
                    <a16:creationId xmlns:a16="http://schemas.microsoft.com/office/drawing/2014/main" id="{F8E57876-74F7-544E-7085-C642E4822AC4}"/>
                  </a:ext>
                </a:extLst>
              </p:cNvPr>
              <p:cNvSpPr>
                <a:spLocks/>
              </p:cNvSpPr>
              <p:nvPr/>
            </p:nvSpPr>
            <p:spPr bwMode="auto">
              <a:xfrm>
                <a:off x="1933" y="2230"/>
                <a:ext cx="39" cy="46"/>
              </a:xfrm>
              <a:custGeom>
                <a:avLst/>
                <a:gdLst>
                  <a:gd name="T0" fmla="*/ 0 w 39"/>
                  <a:gd name="T1" fmla="*/ 46 h 46"/>
                  <a:gd name="T2" fmla="*/ 39 w 39"/>
                  <a:gd name="T3" fmla="*/ 7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7"/>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2" name="Freeform 80">
                <a:extLst>
                  <a:ext uri="{FF2B5EF4-FFF2-40B4-BE49-F238E27FC236}">
                    <a16:creationId xmlns:a16="http://schemas.microsoft.com/office/drawing/2014/main" id="{60334BFD-373C-AAE0-163B-695340E7542C}"/>
                  </a:ext>
                </a:extLst>
              </p:cNvPr>
              <p:cNvSpPr>
                <a:spLocks/>
              </p:cNvSpPr>
              <p:nvPr/>
            </p:nvSpPr>
            <p:spPr bwMode="auto">
              <a:xfrm>
                <a:off x="1933" y="2201"/>
                <a:ext cx="39" cy="46"/>
              </a:xfrm>
              <a:custGeom>
                <a:avLst/>
                <a:gdLst>
                  <a:gd name="T0" fmla="*/ 0 w 39"/>
                  <a:gd name="T1" fmla="*/ 46 h 46"/>
                  <a:gd name="T2" fmla="*/ 39 w 39"/>
                  <a:gd name="T3" fmla="*/ 8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3" name="Freeform 81">
                <a:extLst>
                  <a:ext uri="{FF2B5EF4-FFF2-40B4-BE49-F238E27FC236}">
                    <a16:creationId xmlns:a16="http://schemas.microsoft.com/office/drawing/2014/main" id="{3E070E10-142D-22D2-52CF-13115E3674DF}"/>
                  </a:ext>
                </a:extLst>
              </p:cNvPr>
              <p:cNvSpPr>
                <a:spLocks/>
              </p:cNvSpPr>
              <p:nvPr/>
            </p:nvSpPr>
            <p:spPr bwMode="auto">
              <a:xfrm>
                <a:off x="1933" y="2172"/>
                <a:ext cx="39" cy="46"/>
              </a:xfrm>
              <a:custGeom>
                <a:avLst/>
                <a:gdLst>
                  <a:gd name="T0" fmla="*/ 0 w 39"/>
                  <a:gd name="T1" fmla="*/ 46 h 46"/>
                  <a:gd name="T2" fmla="*/ 39 w 39"/>
                  <a:gd name="T3" fmla="*/ 8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4" name="Freeform 82">
                <a:extLst>
                  <a:ext uri="{FF2B5EF4-FFF2-40B4-BE49-F238E27FC236}">
                    <a16:creationId xmlns:a16="http://schemas.microsoft.com/office/drawing/2014/main" id="{288B72B3-19B9-EBC8-5432-B45D883DB09D}"/>
                  </a:ext>
                </a:extLst>
              </p:cNvPr>
              <p:cNvSpPr>
                <a:spLocks/>
              </p:cNvSpPr>
              <p:nvPr/>
            </p:nvSpPr>
            <p:spPr bwMode="auto">
              <a:xfrm>
                <a:off x="1933" y="2143"/>
                <a:ext cx="39" cy="48"/>
              </a:xfrm>
              <a:custGeom>
                <a:avLst/>
                <a:gdLst>
                  <a:gd name="T0" fmla="*/ 0 w 39"/>
                  <a:gd name="T1" fmla="*/ 48 h 48"/>
                  <a:gd name="T2" fmla="*/ 39 w 39"/>
                  <a:gd name="T3" fmla="*/ 10 h 48"/>
                  <a:gd name="T4" fmla="*/ 39 w 39"/>
                  <a:gd name="T5" fmla="*/ 0 h 48"/>
                  <a:gd name="T6" fmla="*/ 0 w 39"/>
                  <a:gd name="T7" fmla="*/ 39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10"/>
                    </a:lnTo>
                    <a:lnTo>
                      <a:pt x="39" y="0"/>
                    </a:lnTo>
                    <a:lnTo>
                      <a:pt x="0" y="39"/>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5" name="Freeform 83">
                <a:extLst>
                  <a:ext uri="{FF2B5EF4-FFF2-40B4-BE49-F238E27FC236}">
                    <a16:creationId xmlns:a16="http://schemas.microsoft.com/office/drawing/2014/main" id="{775B1E58-A8C7-6E7E-5789-BD9971B2FFE7}"/>
                  </a:ext>
                </a:extLst>
              </p:cNvPr>
              <p:cNvSpPr>
                <a:spLocks/>
              </p:cNvSpPr>
              <p:nvPr/>
            </p:nvSpPr>
            <p:spPr bwMode="auto">
              <a:xfrm>
                <a:off x="1933" y="2115"/>
                <a:ext cx="39" cy="48"/>
              </a:xfrm>
              <a:custGeom>
                <a:avLst/>
                <a:gdLst>
                  <a:gd name="T0" fmla="*/ 0 w 39"/>
                  <a:gd name="T1" fmla="*/ 48 h 48"/>
                  <a:gd name="T2" fmla="*/ 39 w 39"/>
                  <a:gd name="T3" fmla="*/ 9 h 48"/>
                  <a:gd name="T4" fmla="*/ 39 w 39"/>
                  <a:gd name="T5" fmla="*/ 0 h 48"/>
                  <a:gd name="T6" fmla="*/ 0 w 39"/>
                  <a:gd name="T7" fmla="*/ 38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9"/>
                    </a:lnTo>
                    <a:lnTo>
                      <a:pt x="39"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6" name="Freeform 84">
                <a:extLst>
                  <a:ext uri="{FF2B5EF4-FFF2-40B4-BE49-F238E27FC236}">
                    <a16:creationId xmlns:a16="http://schemas.microsoft.com/office/drawing/2014/main" id="{FD111A19-FD78-DE1A-1072-4370D5E7018E}"/>
                  </a:ext>
                </a:extLst>
              </p:cNvPr>
              <p:cNvSpPr>
                <a:spLocks/>
              </p:cNvSpPr>
              <p:nvPr/>
            </p:nvSpPr>
            <p:spPr bwMode="auto">
              <a:xfrm>
                <a:off x="1933" y="2086"/>
                <a:ext cx="39" cy="48"/>
              </a:xfrm>
              <a:custGeom>
                <a:avLst/>
                <a:gdLst>
                  <a:gd name="T0" fmla="*/ 0 w 39"/>
                  <a:gd name="T1" fmla="*/ 48 h 48"/>
                  <a:gd name="T2" fmla="*/ 39 w 39"/>
                  <a:gd name="T3" fmla="*/ 9 h 48"/>
                  <a:gd name="T4" fmla="*/ 39 w 39"/>
                  <a:gd name="T5" fmla="*/ 0 h 48"/>
                  <a:gd name="T6" fmla="*/ 0 w 39"/>
                  <a:gd name="T7" fmla="*/ 38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9"/>
                    </a:lnTo>
                    <a:lnTo>
                      <a:pt x="39"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7" name="Freeform 85">
                <a:extLst>
                  <a:ext uri="{FF2B5EF4-FFF2-40B4-BE49-F238E27FC236}">
                    <a16:creationId xmlns:a16="http://schemas.microsoft.com/office/drawing/2014/main" id="{E6F9132F-7D1C-1235-5C1A-F8F6B30DC3B3}"/>
                  </a:ext>
                </a:extLst>
              </p:cNvPr>
              <p:cNvSpPr>
                <a:spLocks/>
              </p:cNvSpPr>
              <p:nvPr/>
            </p:nvSpPr>
            <p:spPr bwMode="auto">
              <a:xfrm>
                <a:off x="1933" y="2057"/>
                <a:ext cx="39" cy="48"/>
              </a:xfrm>
              <a:custGeom>
                <a:avLst/>
                <a:gdLst>
                  <a:gd name="T0" fmla="*/ 0 w 39"/>
                  <a:gd name="T1" fmla="*/ 48 h 48"/>
                  <a:gd name="T2" fmla="*/ 39 w 39"/>
                  <a:gd name="T3" fmla="*/ 10 h 48"/>
                  <a:gd name="T4" fmla="*/ 39 w 39"/>
                  <a:gd name="T5" fmla="*/ 0 h 48"/>
                  <a:gd name="T6" fmla="*/ 0 w 39"/>
                  <a:gd name="T7" fmla="*/ 38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10"/>
                    </a:lnTo>
                    <a:lnTo>
                      <a:pt x="39"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8" name="Freeform 86">
                <a:extLst>
                  <a:ext uri="{FF2B5EF4-FFF2-40B4-BE49-F238E27FC236}">
                    <a16:creationId xmlns:a16="http://schemas.microsoft.com/office/drawing/2014/main" id="{C20A14F9-523E-1D55-5601-994AB3CB996C}"/>
                  </a:ext>
                </a:extLst>
              </p:cNvPr>
              <p:cNvSpPr>
                <a:spLocks/>
              </p:cNvSpPr>
              <p:nvPr/>
            </p:nvSpPr>
            <p:spPr bwMode="auto">
              <a:xfrm>
                <a:off x="1933" y="2030"/>
                <a:ext cx="39" cy="46"/>
              </a:xfrm>
              <a:custGeom>
                <a:avLst/>
                <a:gdLst>
                  <a:gd name="T0" fmla="*/ 0 w 39"/>
                  <a:gd name="T1" fmla="*/ 46 h 46"/>
                  <a:gd name="T2" fmla="*/ 39 w 39"/>
                  <a:gd name="T3" fmla="*/ 8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99" name="Freeform 87">
                <a:extLst>
                  <a:ext uri="{FF2B5EF4-FFF2-40B4-BE49-F238E27FC236}">
                    <a16:creationId xmlns:a16="http://schemas.microsoft.com/office/drawing/2014/main" id="{1DA3AB65-D2BC-59D1-10FA-29C6E01BEB0B}"/>
                  </a:ext>
                </a:extLst>
              </p:cNvPr>
              <p:cNvSpPr>
                <a:spLocks/>
              </p:cNvSpPr>
              <p:nvPr/>
            </p:nvSpPr>
            <p:spPr bwMode="auto">
              <a:xfrm>
                <a:off x="1933" y="2001"/>
                <a:ext cx="39" cy="46"/>
              </a:xfrm>
              <a:custGeom>
                <a:avLst/>
                <a:gdLst>
                  <a:gd name="T0" fmla="*/ 0 w 39"/>
                  <a:gd name="T1" fmla="*/ 46 h 46"/>
                  <a:gd name="T2" fmla="*/ 39 w 39"/>
                  <a:gd name="T3" fmla="*/ 8 h 46"/>
                  <a:gd name="T4" fmla="*/ 39 w 39"/>
                  <a:gd name="T5" fmla="*/ 0 h 46"/>
                  <a:gd name="T6" fmla="*/ 0 w 39"/>
                  <a:gd name="T7" fmla="*/ 39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0" name="Freeform 88">
                <a:extLst>
                  <a:ext uri="{FF2B5EF4-FFF2-40B4-BE49-F238E27FC236}">
                    <a16:creationId xmlns:a16="http://schemas.microsoft.com/office/drawing/2014/main" id="{CEAFD9C2-4F57-33E1-4EDC-7E08FB718098}"/>
                  </a:ext>
                </a:extLst>
              </p:cNvPr>
              <p:cNvSpPr>
                <a:spLocks/>
              </p:cNvSpPr>
              <p:nvPr/>
            </p:nvSpPr>
            <p:spPr bwMode="auto">
              <a:xfrm>
                <a:off x="1933" y="1972"/>
                <a:ext cx="39" cy="47"/>
              </a:xfrm>
              <a:custGeom>
                <a:avLst/>
                <a:gdLst>
                  <a:gd name="T0" fmla="*/ 0 w 39"/>
                  <a:gd name="T1" fmla="*/ 47 h 47"/>
                  <a:gd name="T2" fmla="*/ 39 w 39"/>
                  <a:gd name="T3" fmla="*/ 8 h 47"/>
                  <a:gd name="T4" fmla="*/ 39 w 39"/>
                  <a:gd name="T5" fmla="*/ 0 h 47"/>
                  <a:gd name="T6" fmla="*/ 0 w 39"/>
                  <a:gd name="T7" fmla="*/ 39 h 47"/>
                  <a:gd name="T8" fmla="*/ 0 w 39"/>
                  <a:gd name="T9" fmla="*/ 47 h 47"/>
                  <a:gd name="T10" fmla="*/ 0 60000 65536"/>
                  <a:gd name="T11" fmla="*/ 0 60000 65536"/>
                  <a:gd name="T12" fmla="*/ 0 60000 65536"/>
                  <a:gd name="T13" fmla="*/ 0 60000 65536"/>
                  <a:gd name="T14" fmla="*/ 0 60000 65536"/>
                  <a:gd name="T15" fmla="*/ 0 w 39"/>
                  <a:gd name="T16" fmla="*/ 0 h 47"/>
                  <a:gd name="T17" fmla="*/ 39 w 39"/>
                  <a:gd name="T18" fmla="*/ 47 h 47"/>
                </a:gdLst>
                <a:ahLst/>
                <a:cxnLst>
                  <a:cxn ang="T10">
                    <a:pos x="T0" y="T1"/>
                  </a:cxn>
                  <a:cxn ang="T11">
                    <a:pos x="T2" y="T3"/>
                  </a:cxn>
                  <a:cxn ang="T12">
                    <a:pos x="T4" y="T5"/>
                  </a:cxn>
                  <a:cxn ang="T13">
                    <a:pos x="T6" y="T7"/>
                  </a:cxn>
                  <a:cxn ang="T14">
                    <a:pos x="T8" y="T9"/>
                  </a:cxn>
                </a:cxnLst>
                <a:rect l="T15" t="T16" r="T17" b="T18"/>
                <a:pathLst>
                  <a:path w="39" h="47">
                    <a:moveTo>
                      <a:pt x="0" y="47"/>
                    </a:moveTo>
                    <a:lnTo>
                      <a:pt x="39" y="8"/>
                    </a:lnTo>
                    <a:lnTo>
                      <a:pt x="39" y="0"/>
                    </a:lnTo>
                    <a:lnTo>
                      <a:pt x="0" y="39"/>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1" name="Freeform 89">
                <a:extLst>
                  <a:ext uri="{FF2B5EF4-FFF2-40B4-BE49-F238E27FC236}">
                    <a16:creationId xmlns:a16="http://schemas.microsoft.com/office/drawing/2014/main" id="{5D678268-0156-CEDD-7CC6-9B1E65EA5C11}"/>
                  </a:ext>
                </a:extLst>
              </p:cNvPr>
              <p:cNvSpPr>
                <a:spLocks/>
              </p:cNvSpPr>
              <p:nvPr/>
            </p:nvSpPr>
            <p:spPr bwMode="auto">
              <a:xfrm>
                <a:off x="1933" y="1944"/>
                <a:ext cx="39" cy="46"/>
              </a:xfrm>
              <a:custGeom>
                <a:avLst/>
                <a:gdLst>
                  <a:gd name="T0" fmla="*/ 0 w 39"/>
                  <a:gd name="T1" fmla="*/ 46 h 46"/>
                  <a:gd name="T2" fmla="*/ 39 w 39"/>
                  <a:gd name="T3" fmla="*/ 7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7"/>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2" name="Freeform 90">
                <a:extLst>
                  <a:ext uri="{FF2B5EF4-FFF2-40B4-BE49-F238E27FC236}">
                    <a16:creationId xmlns:a16="http://schemas.microsoft.com/office/drawing/2014/main" id="{EC55D14E-28E3-A4DC-379D-F2A6FBF8ED05}"/>
                  </a:ext>
                </a:extLst>
              </p:cNvPr>
              <p:cNvSpPr>
                <a:spLocks/>
              </p:cNvSpPr>
              <p:nvPr/>
            </p:nvSpPr>
            <p:spPr bwMode="auto">
              <a:xfrm>
                <a:off x="1933" y="1917"/>
                <a:ext cx="39" cy="46"/>
              </a:xfrm>
              <a:custGeom>
                <a:avLst/>
                <a:gdLst>
                  <a:gd name="T0" fmla="*/ 0 w 39"/>
                  <a:gd name="T1" fmla="*/ 46 h 46"/>
                  <a:gd name="T2" fmla="*/ 39 w 39"/>
                  <a:gd name="T3" fmla="*/ 7 h 46"/>
                  <a:gd name="T4" fmla="*/ 39 w 39"/>
                  <a:gd name="T5" fmla="*/ 0 h 46"/>
                  <a:gd name="T6" fmla="*/ 0 w 39"/>
                  <a:gd name="T7" fmla="*/ 36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7"/>
                    </a:lnTo>
                    <a:lnTo>
                      <a:pt x="39" y="0"/>
                    </a:lnTo>
                    <a:lnTo>
                      <a:pt x="0" y="3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3" name="Freeform 91">
                <a:extLst>
                  <a:ext uri="{FF2B5EF4-FFF2-40B4-BE49-F238E27FC236}">
                    <a16:creationId xmlns:a16="http://schemas.microsoft.com/office/drawing/2014/main" id="{A668B38B-A858-F886-F718-EA23FC27C5E9}"/>
                  </a:ext>
                </a:extLst>
              </p:cNvPr>
              <p:cNvSpPr>
                <a:spLocks/>
              </p:cNvSpPr>
              <p:nvPr/>
            </p:nvSpPr>
            <p:spPr bwMode="auto">
              <a:xfrm>
                <a:off x="1933" y="1888"/>
                <a:ext cx="39" cy="46"/>
              </a:xfrm>
              <a:custGeom>
                <a:avLst/>
                <a:gdLst>
                  <a:gd name="T0" fmla="*/ 0 w 39"/>
                  <a:gd name="T1" fmla="*/ 46 h 46"/>
                  <a:gd name="T2" fmla="*/ 39 w 39"/>
                  <a:gd name="T3" fmla="*/ 8 h 46"/>
                  <a:gd name="T4" fmla="*/ 39 w 39"/>
                  <a:gd name="T5" fmla="*/ 0 h 46"/>
                  <a:gd name="T6" fmla="*/ 0 w 39"/>
                  <a:gd name="T7" fmla="*/ 36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4" name="Freeform 92">
                <a:extLst>
                  <a:ext uri="{FF2B5EF4-FFF2-40B4-BE49-F238E27FC236}">
                    <a16:creationId xmlns:a16="http://schemas.microsoft.com/office/drawing/2014/main" id="{1BB44FAD-9753-E9E1-30E0-C5B4D528F678}"/>
                  </a:ext>
                </a:extLst>
              </p:cNvPr>
              <p:cNvSpPr>
                <a:spLocks/>
              </p:cNvSpPr>
              <p:nvPr/>
            </p:nvSpPr>
            <p:spPr bwMode="auto">
              <a:xfrm>
                <a:off x="1933" y="1859"/>
                <a:ext cx="39" cy="46"/>
              </a:xfrm>
              <a:custGeom>
                <a:avLst/>
                <a:gdLst>
                  <a:gd name="T0" fmla="*/ 0 w 39"/>
                  <a:gd name="T1" fmla="*/ 46 h 46"/>
                  <a:gd name="T2" fmla="*/ 39 w 39"/>
                  <a:gd name="T3" fmla="*/ 8 h 46"/>
                  <a:gd name="T4" fmla="*/ 39 w 39"/>
                  <a:gd name="T5" fmla="*/ 0 h 46"/>
                  <a:gd name="T6" fmla="*/ 0 w 39"/>
                  <a:gd name="T7" fmla="*/ 37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5" name="Freeform 93">
                <a:extLst>
                  <a:ext uri="{FF2B5EF4-FFF2-40B4-BE49-F238E27FC236}">
                    <a16:creationId xmlns:a16="http://schemas.microsoft.com/office/drawing/2014/main" id="{6A68F73F-B82B-2FC1-C1E7-C66BDA4F6A6A}"/>
                  </a:ext>
                </a:extLst>
              </p:cNvPr>
              <p:cNvSpPr>
                <a:spLocks/>
              </p:cNvSpPr>
              <p:nvPr/>
            </p:nvSpPr>
            <p:spPr bwMode="auto">
              <a:xfrm>
                <a:off x="1933" y="1830"/>
                <a:ext cx="37" cy="46"/>
              </a:xfrm>
              <a:custGeom>
                <a:avLst/>
                <a:gdLst>
                  <a:gd name="T0" fmla="*/ 0 w 37"/>
                  <a:gd name="T1" fmla="*/ 46 h 46"/>
                  <a:gd name="T2" fmla="*/ 37 w 37"/>
                  <a:gd name="T3" fmla="*/ 8 h 46"/>
                  <a:gd name="T4" fmla="*/ 37 w 37"/>
                  <a:gd name="T5" fmla="*/ 0 h 46"/>
                  <a:gd name="T6" fmla="*/ 0 w 37"/>
                  <a:gd name="T7" fmla="*/ 37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8"/>
                    </a:lnTo>
                    <a:lnTo>
                      <a:pt x="37"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6" name="Freeform 94">
                <a:extLst>
                  <a:ext uri="{FF2B5EF4-FFF2-40B4-BE49-F238E27FC236}">
                    <a16:creationId xmlns:a16="http://schemas.microsoft.com/office/drawing/2014/main" id="{047B5459-FB32-C723-8E05-44143C1445B9}"/>
                  </a:ext>
                </a:extLst>
              </p:cNvPr>
              <p:cNvSpPr>
                <a:spLocks/>
              </p:cNvSpPr>
              <p:nvPr/>
            </p:nvSpPr>
            <p:spPr bwMode="auto">
              <a:xfrm>
                <a:off x="1933" y="1802"/>
                <a:ext cx="37" cy="46"/>
              </a:xfrm>
              <a:custGeom>
                <a:avLst/>
                <a:gdLst>
                  <a:gd name="T0" fmla="*/ 0 w 37"/>
                  <a:gd name="T1" fmla="*/ 46 h 46"/>
                  <a:gd name="T2" fmla="*/ 37 w 37"/>
                  <a:gd name="T3" fmla="*/ 9 h 46"/>
                  <a:gd name="T4" fmla="*/ 37 w 37"/>
                  <a:gd name="T5" fmla="*/ 0 h 46"/>
                  <a:gd name="T6" fmla="*/ 0 w 37"/>
                  <a:gd name="T7" fmla="*/ 38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9"/>
                    </a:lnTo>
                    <a:lnTo>
                      <a:pt x="37"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7" name="Freeform 95">
                <a:extLst>
                  <a:ext uri="{FF2B5EF4-FFF2-40B4-BE49-F238E27FC236}">
                    <a16:creationId xmlns:a16="http://schemas.microsoft.com/office/drawing/2014/main" id="{EDF71474-B8CE-5C94-BEBA-8836A1BFFDAC}"/>
                  </a:ext>
                </a:extLst>
              </p:cNvPr>
              <p:cNvSpPr>
                <a:spLocks/>
              </p:cNvSpPr>
              <p:nvPr/>
            </p:nvSpPr>
            <p:spPr bwMode="auto">
              <a:xfrm>
                <a:off x="1933" y="1775"/>
                <a:ext cx="37" cy="44"/>
              </a:xfrm>
              <a:custGeom>
                <a:avLst/>
                <a:gdLst>
                  <a:gd name="T0" fmla="*/ 0 w 37"/>
                  <a:gd name="T1" fmla="*/ 44 h 44"/>
                  <a:gd name="T2" fmla="*/ 37 w 37"/>
                  <a:gd name="T3" fmla="*/ 7 h 44"/>
                  <a:gd name="T4" fmla="*/ 37 w 37"/>
                  <a:gd name="T5" fmla="*/ 0 h 44"/>
                  <a:gd name="T6" fmla="*/ 0 w 37"/>
                  <a:gd name="T7" fmla="*/ 36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7"/>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8" name="Freeform 96">
                <a:extLst>
                  <a:ext uri="{FF2B5EF4-FFF2-40B4-BE49-F238E27FC236}">
                    <a16:creationId xmlns:a16="http://schemas.microsoft.com/office/drawing/2014/main" id="{0D34CBCA-0D7A-EF13-EE8E-DCEDB078E8A4}"/>
                  </a:ext>
                </a:extLst>
              </p:cNvPr>
              <p:cNvSpPr>
                <a:spLocks/>
              </p:cNvSpPr>
              <p:nvPr/>
            </p:nvSpPr>
            <p:spPr bwMode="auto">
              <a:xfrm>
                <a:off x="1933" y="1746"/>
                <a:ext cx="37" cy="44"/>
              </a:xfrm>
              <a:custGeom>
                <a:avLst/>
                <a:gdLst>
                  <a:gd name="T0" fmla="*/ 0 w 37"/>
                  <a:gd name="T1" fmla="*/ 44 h 44"/>
                  <a:gd name="T2" fmla="*/ 37 w 37"/>
                  <a:gd name="T3" fmla="*/ 8 h 44"/>
                  <a:gd name="T4" fmla="*/ 37 w 37"/>
                  <a:gd name="T5" fmla="*/ 0 h 44"/>
                  <a:gd name="T6" fmla="*/ 0 w 37"/>
                  <a:gd name="T7" fmla="*/ 36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8"/>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09" name="Freeform 97">
                <a:extLst>
                  <a:ext uri="{FF2B5EF4-FFF2-40B4-BE49-F238E27FC236}">
                    <a16:creationId xmlns:a16="http://schemas.microsoft.com/office/drawing/2014/main" id="{0851FB0D-BDFA-EB49-40FB-21D87C8C8D37}"/>
                  </a:ext>
                </a:extLst>
              </p:cNvPr>
              <p:cNvSpPr>
                <a:spLocks/>
              </p:cNvSpPr>
              <p:nvPr/>
            </p:nvSpPr>
            <p:spPr bwMode="auto">
              <a:xfrm>
                <a:off x="1933" y="1717"/>
                <a:ext cx="37" cy="44"/>
              </a:xfrm>
              <a:custGeom>
                <a:avLst/>
                <a:gdLst>
                  <a:gd name="T0" fmla="*/ 0 w 37"/>
                  <a:gd name="T1" fmla="*/ 44 h 44"/>
                  <a:gd name="T2" fmla="*/ 37 w 37"/>
                  <a:gd name="T3" fmla="*/ 8 h 44"/>
                  <a:gd name="T4" fmla="*/ 37 w 37"/>
                  <a:gd name="T5" fmla="*/ 0 h 44"/>
                  <a:gd name="T6" fmla="*/ 0 w 37"/>
                  <a:gd name="T7" fmla="*/ 37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8"/>
                    </a:lnTo>
                    <a:lnTo>
                      <a:pt x="37" y="0"/>
                    </a:lnTo>
                    <a:lnTo>
                      <a:pt x="0" y="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0" name="Freeform 98">
                <a:extLst>
                  <a:ext uri="{FF2B5EF4-FFF2-40B4-BE49-F238E27FC236}">
                    <a16:creationId xmlns:a16="http://schemas.microsoft.com/office/drawing/2014/main" id="{696EE3CA-7615-C677-985E-96B13396BB47}"/>
                  </a:ext>
                </a:extLst>
              </p:cNvPr>
              <p:cNvSpPr>
                <a:spLocks/>
              </p:cNvSpPr>
              <p:nvPr/>
            </p:nvSpPr>
            <p:spPr bwMode="auto">
              <a:xfrm>
                <a:off x="1933" y="1688"/>
                <a:ext cx="37" cy="46"/>
              </a:xfrm>
              <a:custGeom>
                <a:avLst/>
                <a:gdLst>
                  <a:gd name="T0" fmla="*/ 0 w 37"/>
                  <a:gd name="T1" fmla="*/ 46 h 46"/>
                  <a:gd name="T2" fmla="*/ 37 w 37"/>
                  <a:gd name="T3" fmla="*/ 8 h 46"/>
                  <a:gd name="T4" fmla="*/ 37 w 37"/>
                  <a:gd name="T5" fmla="*/ 0 h 46"/>
                  <a:gd name="T6" fmla="*/ 0 w 37"/>
                  <a:gd name="T7" fmla="*/ 39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8"/>
                    </a:lnTo>
                    <a:lnTo>
                      <a:pt x="37"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1" name="Freeform 99">
                <a:extLst>
                  <a:ext uri="{FF2B5EF4-FFF2-40B4-BE49-F238E27FC236}">
                    <a16:creationId xmlns:a16="http://schemas.microsoft.com/office/drawing/2014/main" id="{5A7D85B8-9F42-F229-5D37-199E3C51AE5C}"/>
                  </a:ext>
                </a:extLst>
              </p:cNvPr>
              <p:cNvSpPr>
                <a:spLocks/>
              </p:cNvSpPr>
              <p:nvPr/>
            </p:nvSpPr>
            <p:spPr bwMode="auto">
              <a:xfrm>
                <a:off x="1933" y="1660"/>
                <a:ext cx="37" cy="46"/>
              </a:xfrm>
              <a:custGeom>
                <a:avLst/>
                <a:gdLst>
                  <a:gd name="T0" fmla="*/ 0 w 37"/>
                  <a:gd name="T1" fmla="*/ 46 h 46"/>
                  <a:gd name="T2" fmla="*/ 37 w 37"/>
                  <a:gd name="T3" fmla="*/ 7 h 46"/>
                  <a:gd name="T4" fmla="*/ 37 w 37"/>
                  <a:gd name="T5" fmla="*/ 0 h 46"/>
                  <a:gd name="T6" fmla="*/ 0 w 37"/>
                  <a:gd name="T7" fmla="*/ 38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7"/>
                    </a:lnTo>
                    <a:lnTo>
                      <a:pt x="37"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2" name="Freeform 100">
                <a:extLst>
                  <a:ext uri="{FF2B5EF4-FFF2-40B4-BE49-F238E27FC236}">
                    <a16:creationId xmlns:a16="http://schemas.microsoft.com/office/drawing/2014/main" id="{78B42F61-FC7D-0108-8F6B-DC9353944E98}"/>
                  </a:ext>
                </a:extLst>
              </p:cNvPr>
              <p:cNvSpPr>
                <a:spLocks/>
              </p:cNvSpPr>
              <p:nvPr/>
            </p:nvSpPr>
            <p:spPr bwMode="auto">
              <a:xfrm>
                <a:off x="1933" y="1631"/>
                <a:ext cx="37" cy="46"/>
              </a:xfrm>
              <a:custGeom>
                <a:avLst/>
                <a:gdLst>
                  <a:gd name="T0" fmla="*/ 0 w 37"/>
                  <a:gd name="T1" fmla="*/ 46 h 46"/>
                  <a:gd name="T2" fmla="*/ 37 w 37"/>
                  <a:gd name="T3" fmla="*/ 7 h 46"/>
                  <a:gd name="T4" fmla="*/ 37 w 37"/>
                  <a:gd name="T5" fmla="*/ 0 h 46"/>
                  <a:gd name="T6" fmla="*/ 0 w 37"/>
                  <a:gd name="T7" fmla="*/ 38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7"/>
                    </a:lnTo>
                    <a:lnTo>
                      <a:pt x="37"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3" name="Freeform 101">
                <a:extLst>
                  <a:ext uri="{FF2B5EF4-FFF2-40B4-BE49-F238E27FC236}">
                    <a16:creationId xmlns:a16="http://schemas.microsoft.com/office/drawing/2014/main" id="{18A3BCF5-5F35-D98E-94AF-F1D9C73CDC11}"/>
                  </a:ext>
                </a:extLst>
              </p:cNvPr>
              <p:cNvSpPr>
                <a:spLocks/>
              </p:cNvSpPr>
              <p:nvPr/>
            </p:nvSpPr>
            <p:spPr bwMode="auto">
              <a:xfrm>
                <a:off x="1933" y="1602"/>
                <a:ext cx="37" cy="46"/>
              </a:xfrm>
              <a:custGeom>
                <a:avLst/>
                <a:gdLst>
                  <a:gd name="T0" fmla="*/ 0 w 37"/>
                  <a:gd name="T1" fmla="*/ 46 h 46"/>
                  <a:gd name="T2" fmla="*/ 37 w 37"/>
                  <a:gd name="T3" fmla="*/ 10 h 46"/>
                  <a:gd name="T4" fmla="*/ 37 w 37"/>
                  <a:gd name="T5" fmla="*/ 0 h 46"/>
                  <a:gd name="T6" fmla="*/ 0 w 37"/>
                  <a:gd name="T7" fmla="*/ 38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10"/>
                    </a:lnTo>
                    <a:lnTo>
                      <a:pt x="37"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4" name="Freeform 102">
                <a:extLst>
                  <a:ext uri="{FF2B5EF4-FFF2-40B4-BE49-F238E27FC236}">
                    <a16:creationId xmlns:a16="http://schemas.microsoft.com/office/drawing/2014/main" id="{29A80972-DA89-D4A5-D2D4-78FB087BF3D6}"/>
                  </a:ext>
                </a:extLst>
              </p:cNvPr>
              <p:cNvSpPr>
                <a:spLocks/>
              </p:cNvSpPr>
              <p:nvPr/>
            </p:nvSpPr>
            <p:spPr bwMode="auto">
              <a:xfrm>
                <a:off x="1933" y="1575"/>
                <a:ext cx="37" cy="44"/>
              </a:xfrm>
              <a:custGeom>
                <a:avLst/>
                <a:gdLst>
                  <a:gd name="T0" fmla="*/ 0 w 37"/>
                  <a:gd name="T1" fmla="*/ 44 h 44"/>
                  <a:gd name="T2" fmla="*/ 37 w 37"/>
                  <a:gd name="T3" fmla="*/ 8 h 44"/>
                  <a:gd name="T4" fmla="*/ 37 w 37"/>
                  <a:gd name="T5" fmla="*/ 0 h 44"/>
                  <a:gd name="T6" fmla="*/ 0 w 37"/>
                  <a:gd name="T7" fmla="*/ 37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8"/>
                    </a:lnTo>
                    <a:lnTo>
                      <a:pt x="37" y="0"/>
                    </a:lnTo>
                    <a:lnTo>
                      <a:pt x="0" y="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5" name="Freeform 103">
                <a:extLst>
                  <a:ext uri="{FF2B5EF4-FFF2-40B4-BE49-F238E27FC236}">
                    <a16:creationId xmlns:a16="http://schemas.microsoft.com/office/drawing/2014/main" id="{BC165196-F581-10D0-5CC1-5A387D5F2500}"/>
                  </a:ext>
                </a:extLst>
              </p:cNvPr>
              <p:cNvSpPr>
                <a:spLocks/>
              </p:cNvSpPr>
              <p:nvPr/>
            </p:nvSpPr>
            <p:spPr bwMode="auto">
              <a:xfrm>
                <a:off x="1933" y="1546"/>
                <a:ext cx="37" cy="44"/>
              </a:xfrm>
              <a:custGeom>
                <a:avLst/>
                <a:gdLst>
                  <a:gd name="T0" fmla="*/ 0 w 37"/>
                  <a:gd name="T1" fmla="*/ 44 h 44"/>
                  <a:gd name="T2" fmla="*/ 37 w 37"/>
                  <a:gd name="T3" fmla="*/ 8 h 44"/>
                  <a:gd name="T4" fmla="*/ 37 w 37"/>
                  <a:gd name="T5" fmla="*/ 0 h 44"/>
                  <a:gd name="T6" fmla="*/ 0 w 37"/>
                  <a:gd name="T7" fmla="*/ 37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8"/>
                    </a:lnTo>
                    <a:lnTo>
                      <a:pt x="37" y="0"/>
                    </a:lnTo>
                    <a:lnTo>
                      <a:pt x="0" y="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6" name="Freeform 104">
                <a:extLst>
                  <a:ext uri="{FF2B5EF4-FFF2-40B4-BE49-F238E27FC236}">
                    <a16:creationId xmlns:a16="http://schemas.microsoft.com/office/drawing/2014/main" id="{1C81576B-5AA3-BD36-91DE-B924C77F65F7}"/>
                  </a:ext>
                </a:extLst>
              </p:cNvPr>
              <p:cNvSpPr>
                <a:spLocks/>
              </p:cNvSpPr>
              <p:nvPr/>
            </p:nvSpPr>
            <p:spPr bwMode="auto">
              <a:xfrm>
                <a:off x="1933" y="1518"/>
                <a:ext cx="37" cy="44"/>
              </a:xfrm>
              <a:custGeom>
                <a:avLst/>
                <a:gdLst>
                  <a:gd name="T0" fmla="*/ 0 w 37"/>
                  <a:gd name="T1" fmla="*/ 44 h 44"/>
                  <a:gd name="T2" fmla="*/ 37 w 37"/>
                  <a:gd name="T3" fmla="*/ 7 h 44"/>
                  <a:gd name="T4" fmla="*/ 37 w 37"/>
                  <a:gd name="T5" fmla="*/ 0 h 44"/>
                  <a:gd name="T6" fmla="*/ 0 w 37"/>
                  <a:gd name="T7" fmla="*/ 36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7"/>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7" name="Freeform 105">
                <a:extLst>
                  <a:ext uri="{FF2B5EF4-FFF2-40B4-BE49-F238E27FC236}">
                    <a16:creationId xmlns:a16="http://schemas.microsoft.com/office/drawing/2014/main" id="{35C5E8C4-3BD8-B7DC-3483-1EFFDBE85F27}"/>
                  </a:ext>
                </a:extLst>
              </p:cNvPr>
              <p:cNvSpPr>
                <a:spLocks/>
              </p:cNvSpPr>
              <p:nvPr/>
            </p:nvSpPr>
            <p:spPr bwMode="auto">
              <a:xfrm>
                <a:off x="1933" y="1489"/>
                <a:ext cx="37" cy="44"/>
              </a:xfrm>
              <a:custGeom>
                <a:avLst/>
                <a:gdLst>
                  <a:gd name="T0" fmla="*/ 0 w 37"/>
                  <a:gd name="T1" fmla="*/ 44 h 44"/>
                  <a:gd name="T2" fmla="*/ 37 w 37"/>
                  <a:gd name="T3" fmla="*/ 7 h 44"/>
                  <a:gd name="T4" fmla="*/ 37 w 37"/>
                  <a:gd name="T5" fmla="*/ 0 h 44"/>
                  <a:gd name="T6" fmla="*/ 0 w 37"/>
                  <a:gd name="T7" fmla="*/ 36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7"/>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8" name="Freeform 106">
                <a:extLst>
                  <a:ext uri="{FF2B5EF4-FFF2-40B4-BE49-F238E27FC236}">
                    <a16:creationId xmlns:a16="http://schemas.microsoft.com/office/drawing/2014/main" id="{30E70F0A-00EA-EA2E-77A7-DBD4E63B3ED9}"/>
                  </a:ext>
                </a:extLst>
              </p:cNvPr>
              <p:cNvSpPr>
                <a:spLocks/>
              </p:cNvSpPr>
              <p:nvPr/>
            </p:nvSpPr>
            <p:spPr bwMode="auto">
              <a:xfrm>
                <a:off x="1933" y="1462"/>
                <a:ext cx="37" cy="44"/>
              </a:xfrm>
              <a:custGeom>
                <a:avLst/>
                <a:gdLst>
                  <a:gd name="T0" fmla="*/ 0 w 37"/>
                  <a:gd name="T1" fmla="*/ 44 h 44"/>
                  <a:gd name="T2" fmla="*/ 37 w 37"/>
                  <a:gd name="T3" fmla="*/ 8 h 44"/>
                  <a:gd name="T4" fmla="*/ 37 w 37"/>
                  <a:gd name="T5" fmla="*/ 0 h 44"/>
                  <a:gd name="T6" fmla="*/ 37 w 37"/>
                  <a:gd name="T7" fmla="*/ 0 h 44"/>
                  <a:gd name="T8" fmla="*/ 0 w 37"/>
                  <a:gd name="T9" fmla="*/ 36 h 44"/>
                  <a:gd name="T10" fmla="*/ 0 w 37"/>
                  <a:gd name="T11" fmla="*/ 44 h 44"/>
                  <a:gd name="T12" fmla="*/ 0 60000 65536"/>
                  <a:gd name="T13" fmla="*/ 0 60000 65536"/>
                  <a:gd name="T14" fmla="*/ 0 60000 65536"/>
                  <a:gd name="T15" fmla="*/ 0 60000 65536"/>
                  <a:gd name="T16" fmla="*/ 0 60000 65536"/>
                  <a:gd name="T17" fmla="*/ 0 60000 65536"/>
                  <a:gd name="T18" fmla="*/ 0 w 37"/>
                  <a:gd name="T19" fmla="*/ 0 h 44"/>
                  <a:gd name="T20" fmla="*/ 37 w 3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7" h="44">
                    <a:moveTo>
                      <a:pt x="0" y="44"/>
                    </a:moveTo>
                    <a:lnTo>
                      <a:pt x="37" y="8"/>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19" name="Freeform 107">
                <a:extLst>
                  <a:ext uri="{FF2B5EF4-FFF2-40B4-BE49-F238E27FC236}">
                    <a16:creationId xmlns:a16="http://schemas.microsoft.com/office/drawing/2014/main" id="{F798D3A9-8BAA-4152-175D-D2C3C642A004}"/>
                  </a:ext>
                </a:extLst>
              </p:cNvPr>
              <p:cNvSpPr>
                <a:spLocks/>
              </p:cNvSpPr>
              <p:nvPr/>
            </p:nvSpPr>
            <p:spPr bwMode="auto">
              <a:xfrm>
                <a:off x="1933" y="1462"/>
                <a:ext cx="16" cy="15"/>
              </a:xfrm>
              <a:custGeom>
                <a:avLst/>
                <a:gdLst>
                  <a:gd name="T0" fmla="*/ 0 w 16"/>
                  <a:gd name="T1" fmla="*/ 15 h 15"/>
                  <a:gd name="T2" fmla="*/ 16 w 16"/>
                  <a:gd name="T3" fmla="*/ 0 h 15"/>
                  <a:gd name="T4" fmla="*/ 8 w 16"/>
                  <a:gd name="T5" fmla="*/ 0 h 15"/>
                  <a:gd name="T6" fmla="*/ 0 w 16"/>
                  <a:gd name="T7" fmla="*/ 8 h 15"/>
                  <a:gd name="T8" fmla="*/ 0 w 16"/>
                  <a:gd name="T9" fmla="*/ 15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16" y="0"/>
                    </a:lnTo>
                    <a:lnTo>
                      <a:pt x="8" y="0"/>
                    </a:lnTo>
                    <a:lnTo>
                      <a:pt x="0" y="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0" name="Freeform 108">
                <a:extLst>
                  <a:ext uri="{FF2B5EF4-FFF2-40B4-BE49-F238E27FC236}">
                    <a16:creationId xmlns:a16="http://schemas.microsoft.com/office/drawing/2014/main" id="{24A0C12D-CA41-AA1B-49DE-E88809FBC9B5}"/>
                  </a:ext>
                </a:extLst>
              </p:cNvPr>
              <p:cNvSpPr>
                <a:spLocks/>
              </p:cNvSpPr>
              <p:nvPr/>
            </p:nvSpPr>
            <p:spPr bwMode="auto">
              <a:xfrm>
                <a:off x="1933" y="1458"/>
                <a:ext cx="41" cy="8"/>
              </a:xfrm>
              <a:custGeom>
                <a:avLst/>
                <a:gdLst>
                  <a:gd name="T0" fmla="*/ 41 w 41"/>
                  <a:gd name="T1" fmla="*/ 4 h 8"/>
                  <a:gd name="T2" fmla="*/ 37 w 41"/>
                  <a:gd name="T3" fmla="*/ 0 h 8"/>
                  <a:gd name="T4" fmla="*/ 0 w 41"/>
                  <a:gd name="T5" fmla="*/ 0 h 8"/>
                  <a:gd name="T6" fmla="*/ 0 w 41"/>
                  <a:gd name="T7" fmla="*/ 8 h 8"/>
                  <a:gd name="T8" fmla="*/ 37 w 41"/>
                  <a:gd name="T9" fmla="*/ 8 h 8"/>
                  <a:gd name="T10" fmla="*/ 41 w 41"/>
                  <a:gd name="T11" fmla="*/ 4 h 8"/>
                  <a:gd name="T12" fmla="*/ 41 w 41"/>
                  <a:gd name="T13" fmla="*/ 4 h 8"/>
                  <a:gd name="T14" fmla="*/ 41 w 41"/>
                  <a:gd name="T15" fmla="*/ 0 h 8"/>
                  <a:gd name="T16" fmla="*/ 37 w 41"/>
                  <a:gd name="T17" fmla="*/ 0 h 8"/>
                  <a:gd name="T18" fmla="*/ 41 w 41"/>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8"/>
                  <a:gd name="T32" fmla="*/ 41 w 4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8">
                    <a:moveTo>
                      <a:pt x="41" y="4"/>
                    </a:moveTo>
                    <a:lnTo>
                      <a:pt x="37" y="0"/>
                    </a:lnTo>
                    <a:lnTo>
                      <a:pt x="0" y="0"/>
                    </a:lnTo>
                    <a:lnTo>
                      <a:pt x="0" y="8"/>
                    </a:lnTo>
                    <a:lnTo>
                      <a:pt x="37" y="8"/>
                    </a:lnTo>
                    <a:lnTo>
                      <a:pt x="41" y="4"/>
                    </a:lnTo>
                    <a:lnTo>
                      <a:pt x="41" y="0"/>
                    </a:lnTo>
                    <a:lnTo>
                      <a:pt x="37" y="0"/>
                    </a:lnTo>
                    <a:lnTo>
                      <a:pt x="4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1" name="Freeform 109">
                <a:extLst>
                  <a:ext uri="{FF2B5EF4-FFF2-40B4-BE49-F238E27FC236}">
                    <a16:creationId xmlns:a16="http://schemas.microsoft.com/office/drawing/2014/main" id="{66D63C1A-148F-E6EC-90A7-C15CB73E72FE}"/>
                  </a:ext>
                </a:extLst>
              </p:cNvPr>
              <p:cNvSpPr>
                <a:spLocks/>
              </p:cNvSpPr>
              <p:nvPr/>
            </p:nvSpPr>
            <p:spPr bwMode="auto">
              <a:xfrm>
                <a:off x="1966" y="1462"/>
                <a:ext cx="12" cy="1432"/>
              </a:xfrm>
              <a:custGeom>
                <a:avLst/>
                <a:gdLst>
                  <a:gd name="T0" fmla="*/ 8 w 12"/>
                  <a:gd name="T1" fmla="*/ 1432 h 1432"/>
                  <a:gd name="T2" fmla="*/ 12 w 12"/>
                  <a:gd name="T3" fmla="*/ 1428 h 1432"/>
                  <a:gd name="T4" fmla="*/ 8 w 12"/>
                  <a:gd name="T5" fmla="*/ 0 h 1432"/>
                  <a:gd name="T6" fmla="*/ 0 w 12"/>
                  <a:gd name="T7" fmla="*/ 0 h 1432"/>
                  <a:gd name="T8" fmla="*/ 2 w 12"/>
                  <a:gd name="T9" fmla="*/ 1428 h 1432"/>
                  <a:gd name="T10" fmla="*/ 8 w 12"/>
                  <a:gd name="T11" fmla="*/ 1432 h 1432"/>
                  <a:gd name="T12" fmla="*/ 2 w 12"/>
                  <a:gd name="T13" fmla="*/ 1428 h 1432"/>
                  <a:gd name="T14" fmla="*/ 2 w 12"/>
                  <a:gd name="T15" fmla="*/ 1432 h 1432"/>
                  <a:gd name="T16" fmla="*/ 8 w 12"/>
                  <a:gd name="T17" fmla="*/ 1432 h 1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32"/>
                  <a:gd name="T29" fmla="*/ 12 w 12"/>
                  <a:gd name="T30" fmla="*/ 1432 h 1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32">
                    <a:moveTo>
                      <a:pt x="8" y="1432"/>
                    </a:moveTo>
                    <a:lnTo>
                      <a:pt x="12" y="1428"/>
                    </a:lnTo>
                    <a:lnTo>
                      <a:pt x="8" y="0"/>
                    </a:lnTo>
                    <a:lnTo>
                      <a:pt x="0" y="0"/>
                    </a:lnTo>
                    <a:lnTo>
                      <a:pt x="2" y="1428"/>
                    </a:lnTo>
                    <a:lnTo>
                      <a:pt x="8" y="1432"/>
                    </a:lnTo>
                    <a:lnTo>
                      <a:pt x="2" y="1428"/>
                    </a:lnTo>
                    <a:lnTo>
                      <a:pt x="2" y="1432"/>
                    </a:lnTo>
                    <a:lnTo>
                      <a:pt x="8" y="14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2" name="Freeform 110">
                <a:extLst>
                  <a:ext uri="{FF2B5EF4-FFF2-40B4-BE49-F238E27FC236}">
                    <a16:creationId xmlns:a16="http://schemas.microsoft.com/office/drawing/2014/main" id="{55848B62-445E-3463-752D-314E3723326E}"/>
                  </a:ext>
                </a:extLst>
              </p:cNvPr>
              <p:cNvSpPr>
                <a:spLocks/>
              </p:cNvSpPr>
              <p:nvPr/>
            </p:nvSpPr>
            <p:spPr bwMode="auto">
              <a:xfrm>
                <a:off x="1974" y="2880"/>
                <a:ext cx="1241" cy="14"/>
              </a:xfrm>
              <a:custGeom>
                <a:avLst/>
                <a:gdLst>
                  <a:gd name="T0" fmla="*/ 1241 w 1241"/>
                  <a:gd name="T1" fmla="*/ 6 h 14"/>
                  <a:gd name="T2" fmla="*/ 1237 w 1241"/>
                  <a:gd name="T3" fmla="*/ 0 h 14"/>
                  <a:gd name="T4" fmla="*/ 0 w 1241"/>
                  <a:gd name="T5" fmla="*/ 4 h 14"/>
                  <a:gd name="T6" fmla="*/ 0 w 1241"/>
                  <a:gd name="T7" fmla="*/ 14 h 14"/>
                  <a:gd name="T8" fmla="*/ 1237 w 1241"/>
                  <a:gd name="T9" fmla="*/ 10 h 14"/>
                  <a:gd name="T10" fmla="*/ 1241 w 1241"/>
                  <a:gd name="T11" fmla="*/ 6 h 14"/>
                  <a:gd name="T12" fmla="*/ 1237 w 1241"/>
                  <a:gd name="T13" fmla="*/ 10 h 14"/>
                  <a:gd name="T14" fmla="*/ 1241 w 1241"/>
                  <a:gd name="T15" fmla="*/ 10 h 14"/>
                  <a:gd name="T16" fmla="*/ 1241 w 1241"/>
                  <a:gd name="T17" fmla="*/ 6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1"/>
                  <a:gd name="T28" fmla="*/ 0 h 14"/>
                  <a:gd name="T29" fmla="*/ 1241 w 124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1" h="14">
                    <a:moveTo>
                      <a:pt x="1241" y="6"/>
                    </a:moveTo>
                    <a:lnTo>
                      <a:pt x="1237" y="0"/>
                    </a:lnTo>
                    <a:lnTo>
                      <a:pt x="0" y="4"/>
                    </a:lnTo>
                    <a:lnTo>
                      <a:pt x="0" y="14"/>
                    </a:lnTo>
                    <a:lnTo>
                      <a:pt x="1237" y="10"/>
                    </a:lnTo>
                    <a:lnTo>
                      <a:pt x="1241" y="6"/>
                    </a:lnTo>
                    <a:lnTo>
                      <a:pt x="1237" y="10"/>
                    </a:lnTo>
                    <a:lnTo>
                      <a:pt x="1241" y="10"/>
                    </a:lnTo>
                    <a:lnTo>
                      <a:pt x="124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3" name="Freeform 111">
                <a:extLst>
                  <a:ext uri="{FF2B5EF4-FFF2-40B4-BE49-F238E27FC236}">
                    <a16:creationId xmlns:a16="http://schemas.microsoft.com/office/drawing/2014/main" id="{863D861E-4EE2-03A3-DD02-2EBB2B2677FA}"/>
                  </a:ext>
                </a:extLst>
              </p:cNvPr>
              <p:cNvSpPr>
                <a:spLocks/>
              </p:cNvSpPr>
              <p:nvPr/>
            </p:nvSpPr>
            <p:spPr bwMode="auto">
              <a:xfrm>
                <a:off x="3206" y="2796"/>
                <a:ext cx="9" cy="90"/>
              </a:xfrm>
              <a:custGeom>
                <a:avLst/>
                <a:gdLst>
                  <a:gd name="T0" fmla="*/ 9 w 9"/>
                  <a:gd name="T1" fmla="*/ 0 h 90"/>
                  <a:gd name="T2" fmla="*/ 0 w 9"/>
                  <a:gd name="T3" fmla="*/ 0 h 90"/>
                  <a:gd name="T4" fmla="*/ 0 w 9"/>
                  <a:gd name="T5" fmla="*/ 90 h 90"/>
                  <a:gd name="T6" fmla="*/ 9 w 9"/>
                  <a:gd name="T7" fmla="*/ 90 h 90"/>
                  <a:gd name="T8" fmla="*/ 9 w 9"/>
                  <a:gd name="T9" fmla="*/ 0 h 90"/>
                  <a:gd name="T10" fmla="*/ 9 w 9"/>
                  <a:gd name="T11" fmla="*/ 0 h 90"/>
                  <a:gd name="T12" fmla="*/ 0 60000 65536"/>
                  <a:gd name="T13" fmla="*/ 0 60000 65536"/>
                  <a:gd name="T14" fmla="*/ 0 60000 65536"/>
                  <a:gd name="T15" fmla="*/ 0 60000 65536"/>
                  <a:gd name="T16" fmla="*/ 0 60000 65536"/>
                  <a:gd name="T17" fmla="*/ 0 60000 65536"/>
                  <a:gd name="T18" fmla="*/ 0 w 9"/>
                  <a:gd name="T19" fmla="*/ 0 h 90"/>
                  <a:gd name="T20" fmla="*/ 9 w 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9" h="90">
                    <a:moveTo>
                      <a:pt x="9" y="0"/>
                    </a:moveTo>
                    <a:lnTo>
                      <a:pt x="0" y="0"/>
                    </a:lnTo>
                    <a:lnTo>
                      <a:pt x="0" y="90"/>
                    </a:lnTo>
                    <a:lnTo>
                      <a:pt x="9" y="9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4" name="Freeform 112">
                <a:extLst>
                  <a:ext uri="{FF2B5EF4-FFF2-40B4-BE49-F238E27FC236}">
                    <a16:creationId xmlns:a16="http://schemas.microsoft.com/office/drawing/2014/main" id="{513D195A-C15F-706E-DFAE-228BF77742D3}"/>
                  </a:ext>
                </a:extLst>
              </p:cNvPr>
              <p:cNvSpPr>
                <a:spLocks/>
              </p:cNvSpPr>
              <p:nvPr/>
            </p:nvSpPr>
            <p:spPr bwMode="auto">
              <a:xfrm>
                <a:off x="3206" y="2704"/>
                <a:ext cx="69" cy="92"/>
              </a:xfrm>
              <a:custGeom>
                <a:avLst/>
                <a:gdLst>
                  <a:gd name="T0" fmla="*/ 69 w 69"/>
                  <a:gd name="T1" fmla="*/ 0 h 92"/>
                  <a:gd name="T2" fmla="*/ 69 w 69"/>
                  <a:gd name="T3" fmla="*/ 0 h 92"/>
                  <a:gd name="T4" fmla="*/ 57 w 69"/>
                  <a:gd name="T5" fmla="*/ 0 h 92"/>
                  <a:gd name="T6" fmla="*/ 46 w 69"/>
                  <a:gd name="T7" fmla="*/ 2 h 92"/>
                  <a:gd name="T8" fmla="*/ 36 w 69"/>
                  <a:gd name="T9" fmla="*/ 4 h 92"/>
                  <a:gd name="T10" fmla="*/ 29 w 69"/>
                  <a:gd name="T11" fmla="*/ 9 h 92"/>
                  <a:gd name="T12" fmla="*/ 21 w 69"/>
                  <a:gd name="T13" fmla="*/ 13 h 92"/>
                  <a:gd name="T14" fmla="*/ 15 w 69"/>
                  <a:gd name="T15" fmla="*/ 19 h 92"/>
                  <a:gd name="T16" fmla="*/ 11 w 69"/>
                  <a:gd name="T17" fmla="*/ 27 h 92"/>
                  <a:gd name="T18" fmla="*/ 7 w 69"/>
                  <a:gd name="T19" fmla="*/ 32 h 92"/>
                  <a:gd name="T20" fmla="*/ 4 w 69"/>
                  <a:gd name="T21" fmla="*/ 48 h 92"/>
                  <a:gd name="T22" fmla="*/ 2 w 69"/>
                  <a:gd name="T23" fmla="*/ 63 h 92"/>
                  <a:gd name="T24" fmla="*/ 0 w 69"/>
                  <a:gd name="T25" fmla="*/ 79 h 92"/>
                  <a:gd name="T26" fmla="*/ 0 w 69"/>
                  <a:gd name="T27" fmla="*/ 92 h 92"/>
                  <a:gd name="T28" fmla="*/ 9 w 69"/>
                  <a:gd name="T29" fmla="*/ 92 h 92"/>
                  <a:gd name="T30" fmla="*/ 9 w 69"/>
                  <a:gd name="T31" fmla="*/ 79 h 92"/>
                  <a:gd name="T32" fmla="*/ 9 w 69"/>
                  <a:gd name="T33" fmla="*/ 63 h 92"/>
                  <a:gd name="T34" fmla="*/ 11 w 69"/>
                  <a:gd name="T35" fmla="*/ 50 h 92"/>
                  <a:gd name="T36" fmla="*/ 17 w 69"/>
                  <a:gd name="T37" fmla="*/ 36 h 92"/>
                  <a:gd name="T38" fmla="*/ 19 w 69"/>
                  <a:gd name="T39" fmla="*/ 31 h 92"/>
                  <a:gd name="T40" fmla="*/ 23 w 69"/>
                  <a:gd name="T41" fmla="*/ 25 h 92"/>
                  <a:gd name="T42" fmla="*/ 29 w 69"/>
                  <a:gd name="T43" fmla="*/ 21 h 92"/>
                  <a:gd name="T44" fmla="*/ 32 w 69"/>
                  <a:gd name="T45" fmla="*/ 17 h 92"/>
                  <a:gd name="T46" fmla="*/ 40 w 69"/>
                  <a:gd name="T47" fmla="*/ 13 h 92"/>
                  <a:gd name="T48" fmla="*/ 48 w 69"/>
                  <a:gd name="T49" fmla="*/ 11 h 92"/>
                  <a:gd name="T50" fmla="*/ 57 w 69"/>
                  <a:gd name="T51" fmla="*/ 9 h 92"/>
                  <a:gd name="T52" fmla="*/ 69 w 69"/>
                  <a:gd name="T53" fmla="*/ 7 h 92"/>
                  <a:gd name="T54" fmla="*/ 69 w 69"/>
                  <a:gd name="T55" fmla="*/ 7 h 92"/>
                  <a:gd name="T56" fmla="*/ 69 w 69"/>
                  <a:gd name="T57" fmla="*/ 0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92"/>
                  <a:gd name="T89" fmla="*/ 69 w 69"/>
                  <a:gd name="T90" fmla="*/ 92 h 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92">
                    <a:moveTo>
                      <a:pt x="69" y="0"/>
                    </a:moveTo>
                    <a:lnTo>
                      <a:pt x="69" y="0"/>
                    </a:lnTo>
                    <a:lnTo>
                      <a:pt x="57" y="0"/>
                    </a:lnTo>
                    <a:lnTo>
                      <a:pt x="46" y="2"/>
                    </a:lnTo>
                    <a:lnTo>
                      <a:pt x="36" y="4"/>
                    </a:lnTo>
                    <a:lnTo>
                      <a:pt x="29" y="9"/>
                    </a:lnTo>
                    <a:lnTo>
                      <a:pt x="21" y="13"/>
                    </a:lnTo>
                    <a:lnTo>
                      <a:pt x="15" y="19"/>
                    </a:lnTo>
                    <a:lnTo>
                      <a:pt x="11" y="27"/>
                    </a:lnTo>
                    <a:lnTo>
                      <a:pt x="7" y="32"/>
                    </a:lnTo>
                    <a:lnTo>
                      <a:pt x="4" y="48"/>
                    </a:lnTo>
                    <a:lnTo>
                      <a:pt x="2" y="63"/>
                    </a:lnTo>
                    <a:lnTo>
                      <a:pt x="0" y="79"/>
                    </a:lnTo>
                    <a:lnTo>
                      <a:pt x="0" y="92"/>
                    </a:lnTo>
                    <a:lnTo>
                      <a:pt x="9" y="92"/>
                    </a:lnTo>
                    <a:lnTo>
                      <a:pt x="9" y="79"/>
                    </a:lnTo>
                    <a:lnTo>
                      <a:pt x="9" y="63"/>
                    </a:lnTo>
                    <a:lnTo>
                      <a:pt x="11" y="50"/>
                    </a:lnTo>
                    <a:lnTo>
                      <a:pt x="17" y="36"/>
                    </a:lnTo>
                    <a:lnTo>
                      <a:pt x="19" y="31"/>
                    </a:lnTo>
                    <a:lnTo>
                      <a:pt x="23" y="25"/>
                    </a:lnTo>
                    <a:lnTo>
                      <a:pt x="29" y="21"/>
                    </a:lnTo>
                    <a:lnTo>
                      <a:pt x="32" y="17"/>
                    </a:lnTo>
                    <a:lnTo>
                      <a:pt x="40" y="13"/>
                    </a:lnTo>
                    <a:lnTo>
                      <a:pt x="48" y="11"/>
                    </a:lnTo>
                    <a:lnTo>
                      <a:pt x="57" y="9"/>
                    </a:lnTo>
                    <a:lnTo>
                      <a:pt x="69" y="7"/>
                    </a:lnTo>
                    <a:lnTo>
                      <a:pt x="6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5" name="Freeform 113">
                <a:extLst>
                  <a:ext uri="{FF2B5EF4-FFF2-40B4-BE49-F238E27FC236}">
                    <a16:creationId xmlns:a16="http://schemas.microsoft.com/office/drawing/2014/main" id="{2F63E60B-21F1-1ECE-631B-1CFC4A41AC4A}"/>
                  </a:ext>
                </a:extLst>
              </p:cNvPr>
              <p:cNvSpPr>
                <a:spLocks/>
              </p:cNvSpPr>
              <p:nvPr/>
            </p:nvSpPr>
            <p:spPr bwMode="auto">
              <a:xfrm>
                <a:off x="3275" y="2702"/>
                <a:ext cx="138" cy="9"/>
              </a:xfrm>
              <a:custGeom>
                <a:avLst/>
                <a:gdLst>
                  <a:gd name="T0" fmla="*/ 138 w 138"/>
                  <a:gd name="T1" fmla="*/ 6 h 9"/>
                  <a:gd name="T2" fmla="*/ 134 w 138"/>
                  <a:gd name="T3" fmla="*/ 0 h 9"/>
                  <a:gd name="T4" fmla="*/ 0 w 138"/>
                  <a:gd name="T5" fmla="*/ 2 h 9"/>
                  <a:gd name="T6" fmla="*/ 0 w 138"/>
                  <a:gd name="T7" fmla="*/ 9 h 9"/>
                  <a:gd name="T8" fmla="*/ 134 w 138"/>
                  <a:gd name="T9" fmla="*/ 9 h 9"/>
                  <a:gd name="T10" fmla="*/ 138 w 138"/>
                  <a:gd name="T11" fmla="*/ 6 h 9"/>
                  <a:gd name="T12" fmla="*/ 138 w 138"/>
                  <a:gd name="T13" fmla="*/ 6 h 9"/>
                  <a:gd name="T14" fmla="*/ 138 w 138"/>
                  <a:gd name="T15" fmla="*/ 0 h 9"/>
                  <a:gd name="T16" fmla="*/ 134 w 138"/>
                  <a:gd name="T17" fmla="*/ 0 h 9"/>
                  <a:gd name="T18" fmla="*/ 138 w 138"/>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9"/>
                  <a:gd name="T32" fmla="*/ 138 w 13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9">
                    <a:moveTo>
                      <a:pt x="138" y="6"/>
                    </a:moveTo>
                    <a:lnTo>
                      <a:pt x="134" y="0"/>
                    </a:lnTo>
                    <a:lnTo>
                      <a:pt x="0" y="2"/>
                    </a:lnTo>
                    <a:lnTo>
                      <a:pt x="0" y="9"/>
                    </a:lnTo>
                    <a:lnTo>
                      <a:pt x="134" y="9"/>
                    </a:lnTo>
                    <a:lnTo>
                      <a:pt x="138" y="6"/>
                    </a:lnTo>
                    <a:lnTo>
                      <a:pt x="138" y="0"/>
                    </a:lnTo>
                    <a:lnTo>
                      <a:pt x="134" y="0"/>
                    </a:lnTo>
                    <a:lnTo>
                      <a:pt x="138"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6" name="Freeform 114">
                <a:extLst>
                  <a:ext uri="{FF2B5EF4-FFF2-40B4-BE49-F238E27FC236}">
                    <a16:creationId xmlns:a16="http://schemas.microsoft.com/office/drawing/2014/main" id="{1FE819CA-6C8E-0EDF-6E10-1A86444B42AA}"/>
                  </a:ext>
                </a:extLst>
              </p:cNvPr>
              <p:cNvSpPr>
                <a:spLocks/>
              </p:cNvSpPr>
              <p:nvPr/>
            </p:nvSpPr>
            <p:spPr bwMode="auto">
              <a:xfrm>
                <a:off x="3403" y="2708"/>
                <a:ext cx="10" cy="50"/>
              </a:xfrm>
              <a:custGeom>
                <a:avLst/>
                <a:gdLst>
                  <a:gd name="T0" fmla="*/ 4 w 10"/>
                  <a:gd name="T1" fmla="*/ 50 h 50"/>
                  <a:gd name="T2" fmla="*/ 10 w 10"/>
                  <a:gd name="T3" fmla="*/ 46 h 50"/>
                  <a:gd name="T4" fmla="*/ 10 w 10"/>
                  <a:gd name="T5" fmla="*/ 0 h 50"/>
                  <a:gd name="T6" fmla="*/ 0 w 10"/>
                  <a:gd name="T7" fmla="*/ 0 h 50"/>
                  <a:gd name="T8" fmla="*/ 0 w 10"/>
                  <a:gd name="T9" fmla="*/ 44 h 50"/>
                  <a:gd name="T10" fmla="*/ 4 w 10"/>
                  <a:gd name="T11" fmla="*/ 50 h 50"/>
                  <a:gd name="T12" fmla="*/ 4 w 10"/>
                  <a:gd name="T13" fmla="*/ 50 h 50"/>
                  <a:gd name="T14" fmla="*/ 8 w 10"/>
                  <a:gd name="T15" fmla="*/ 50 h 50"/>
                  <a:gd name="T16" fmla="*/ 10 w 10"/>
                  <a:gd name="T17" fmla="*/ 46 h 50"/>
                  <a:gd name="T18" fmla="*/ 4 w 10"/>
                  <a:gd name="T19" fmla="*/ 5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0"/>
                  <a:gd name="T32" fmla="*/ 10 w 10"/>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0">
                    <a:moveTo>
                      <a:pt x="4" y="50"/>
                    </a:moveTo>
                    <a:lnTo>
                      <a:pt x="10" y="46"/>
                    </a:lnTo>
                    <a:lnTo>
                      <a:pt x="10" y="0"/>
                    </a:lnTo>
                    <a:lnTo>
                      <a:pt x="0" y="0"/>
                    </a:lnTo>
                    <a:lnTo>
                      <a:pt x="0" y="44"/>
                    </a:lnTo>
                    <a:lnTo>
                      <a:pt x="4" y="50"/>
                    </a:lnTo>
                    <a:lnTo>
                      <a:pt x="8" y="50"/>
                    </a:lnTo>
                    <a:lnTo>
                      <a:pt x="10" y="46"/>
                    </a:lnTo>
                    <a:lnTo>
                      <a:pt x="4"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7" name="Freeform 115">
                <a:extLst>
                  <a:ext uri="{FF2B5EF4-FFF2-40B4-BE49-F238E27FC236}">
                    <a16:creationId xmlns:a16="http://schemas.microsoft.com/office/drawing/2014/main" id="{6865EB24-450C-52B6-13BE-BAD3DD2AF0D4}"/>
                  </a:ext>
                </a:extLst>
              </p:cNvPr>
              <p:cNvSpPr>
                <a:spLocks/>
              </p:cNvSpPr>
              <p:nvPr/>
            </p:nvSpPr>
            <p:spPr bwMode="auto">
              <a:xfrm>
                <a:off x="3277" y="2748"/>
                <a:ext cx="130" cy="10"/>
              </a:xfrm>
              <a:custGeom>
                <a:avLst/>
                <a:gdLst>
                  <a:gd name="T0" fmla="*/ 0 w 130"/>
                  <a:gd name="T1" fmla="*/ 8 h 10"/>
                  <a:gd name="T2" fmla="*/ 0 w 130"/>
                  <a:gd name="T3" fmla="*/ 8 h 10"/>
                  <a:gd name="T4" fmla="*/ 130 w 130"/>
                  <a:gd name="T5" fmla="*/ 10 h 10"/>
                  <a:gd name="T6" fmla="*/ 130 w 130"/>
                  <a:gd name="T7" fmla="*/ 0 h 10"/>
                  <a:gd name="T8" fmla="*/ 0 w 130"/>
                  <a:gd name="T9" fmla="*/ 0 h 10"/>
                  <a:gd name="T10" fmla="*/ 0 w 130"/>
                  <a:gd name="T11" fmla="*/ 8 h 10"/>
                  <a:gd name="T12" fmla="*/ 0 60000 65536"/>
                  <a:gd name="T13" fmla="*/ 0 60000 65536"/>
                  <a:gd name="T14" fmla="*/ 0 60000 65536"/>
                  <a:gd name="T15" fmla="*/ 0 60000 65536"/>
                  <a:gd name="T16" fmla="*/ 0 60000 65536"/>
                  <a:gd name="T17" fmla="*/ 0 60000 65536"/>
                  <a:gd name="T18" fmla="*/ 0 w 130"/>
                  <a:gd name="T19" fmla="*/ 0 h 10"/>
                  <a:gd name="T20" fmla="*/ 130 w 13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30" h="10">
                    <a:moveTo>
                      <a:pt x="0" y="8"/>
                    </a:moveTo>
                    <a:lnTo>
                      <a:pt x="0" y="8"/>
                    </a:lnTo>
                    <a:lnTo>
                      <a:pt x="130" y="10"/>
                    </a:lnTo>
                    <a:lnTo>
                      <a:pt x="130" y="0"/>
                    </a:lnTo>
                    <a:lnTo>
                      <a:pt x="0" y="0"/>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8" name="Freeform 116">
                <a:extLst>
                  <a:ext uri="{FF2B5EF4-FFF2-40B4-BE49-F238E27FC236}">
                    <a16:creationId xmlns:a16="http://schemas.microsoft.com/office/drawing/2014/main" id="{6E9CC678-8692-49B0-2A7E-C893F459E61A}"/>
                  </a:ext>
                </a:extLst>
              </p:cNvPr>
              <p:cNvSpPr>
                <a:spLocks/>
              </p:cNvSpPr>
              <p:nvPr/>
            </p:nvSpPr>
            <p:spPr bwMode="auto">
              <a:xfrm>
                <a:off x="3242" y="2748"/>
                <a:ext cx="35" cy="35"/>
              </a:xfrm>
              <a:custGeom>
                <a:avLst/>
                <a:gdLst>
                  <a:gd name="T0" fmla="*/ 8 w 35"/>
                  <a:gd name="T1" fmla="*/ 35 h 35"/>
                  <a:gd name="T2" fmla="*/ 8 w 35"/>
                  <a:gd name="T3" fmla="*/ 35 h 35"/>
                  <a:gd name="T4" fmla="*/ 8 w 35"/>
                  <a:gd name="T5" fmla="*/ 27 h 35"/>
                  <a:gd name="T6" fmla="*/ 10 w 35"/>
                  <a:gd name="T7" fmla="*/ 21 h 35"/>
                  <a:gd name="T8" fmla="*/ 12 w 35"/>
                  <a:gd name="T9" fmla="*/ 17 h 35"/>
                  <a:gd name="T10" fmla="*/ 16 w 35"/>
                  <a:gd name="T11" fmla="*/ 13 h 35"/>
                  <a:gd name="T12" fmla="*/ 19 w 35"/>
                  <a:gd name="T13" fmla="*/ 11 h 35"/>
                  <a:gd name="T14" fmla="*/ 25 w 35"/>
                  <a:gd name="T15" fmla="*/ 10 h 35"/>
                  <a:gd name="T16" fmla="*/ 29 w 35"/>
                  <a:gd name="T17" fmla="*/ 10 h 35"/>
                  <a:gd name="T18" fmla="*/ 35 w 35"/>
                  <a:gd name="T19" fmla="*/ 8 h 35"/>
                  <a:gd name="T20" fmla="*/ 35 w 35"/>
                  <a:gd name="T21" fmla="*/ 0 h 35"/>
                  <a:gd name="T22" fmla="*/ 29 w 35"/>
                  <a:gd name="T23" fmla="*/ 0 h 35"/>
                  <a:gd name="T24" fmla="*/ 21 w 35"/>
                  <a:gd name="T25" fmla="*/ 2 h 35"/>
                  <a:gd name="T26" fmla="*/ 16 w 35"/>
                  <a:gd name="T27" fmla="*/ 4 h 35"/>
                  <a:gd name="T28" fmla="*/ 10 w 35"/>
                  <a:gd name="T29" fmla="*/ 8 h 35"/>
                  <a:gd name="T30" fmla="*/ 6 w 35"/>
                  <a:gd name="T31" fmla="*/ 11 h 35"/>
                  <a:gd name="T32" fmla="*/ 2 w 35"/>
                  <a:gd name="T33" fmla="*/ 19 h 35"/>
                  <a:gd name="T34" fmla="*/ 0 w 35"/>
                  <a:gd name="T35" fmla="*/ 25 h 35"/>
                  <a:gd name="T36" fmla="*/ 0 w 35"/>
                  <a:gd name="T37" fmla="*/ 35 h 35"/>
                  <a:gd name="T38" fmla="*/ 0 w 35"/>
                  <a:gd name="T39" fmla="*/ 35 h 35"/>
                  <a:gd name="T40" fmla="*/ 8 w 35"/>
                  <a:gd name="T41" fmla="*/ 35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5"/>
                  <a:gd name="T65" fmla="*/ 35 w 3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5">
                    <a:moveTo>
                      <a:pt x="8" y="35"/>
                    </a:moveTo>
                    <a:lnTo>
                      <a:pt x="8" y="35"/>
                    </a:lnTo>
                    <a:lnTo>
                      <a:pt x="8" y="27"/>
                    </a:lnTo>
                    <a:lnTo>
                      <a:pt x="10" y="21"/>
                    </a:lnTo>
                    <a:lnTo>
                      <a:pt x="12" y="17"/>
                    </a:lnTo>
                    <a:lnTo>
                      <a:pt x="16" y="13"/>
                    </a:lnTo>
                    <a:lnTo>
                      <a:pt x="19" y="11"/>
                    </a:lnTo>
                    <a:lnTo>
                      <a:pt x="25" y="10"/>
                    </a:lnTo>
                    <a:lnTo>
                      <a:pt x="29" y="10"/>
                    </a:lnTo>
                    <a:lnTo>
                      <a:pt x="35" y="8"/>
                    </a:lnTo>
                    <a:lnTo>
                      <a:pt x="35" y="0"/>
                    </a:lnTo>
                    <a:lnTo>
                      <a:pt x="29" y="0"/>
                    </a:lnTo>
                    <a:lnTo>
                      <a:pt x="21" y="2"/>
                    </a:lnTo>
                    <a:lnTo>
                      <a:pt x="16" y="4"/>
                    </a:lnTo>
                    <a:lnTo>
                      <a:pt x="10" y="8"/>
                    </a:lnTo>
                    <a:lnTo>
                      <a:pt x="6" y="11"/>
                    </a:lnTo>
                    <a:lnTo>
                      <a:pt x="2" y="19"/>
                    </a:lnTo>
                    <a:lnTo>
                      <a:pt x="0" y="25"/>
                    </a:lnTo>
                    <a:lnTo>
                      <a:pt x="0" y="35"/>
                    </a:lnTo>
                    <a:lnTo>
                      <a:pt x="8"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29" name="Freeform 117">
                <a:extLst>
                  <a:ext uri="{FF2B5EF4-FFF2-40B4-BE49-F238E27FC236}">
                    <a16:creationId xmlns:a16="http://schemas.microsoft.com/office/drawing/2014/main" id="{14E4B831-B6CB-711E-7C12-94CDFF417E46}"/>
                  </a:ext>
                </a:extLst>
              </p:cNvPr>
              <p:cNvSpPr>
                <a:spLocks/>
              </p:cNvSpPr>
              <p:nvPr/>
            </p:nvSpPr>
            <p:spPr bwMode="auto">
              <a:xfrm>
                <a:off x="3242" y="2783"/>
                <a:ext cx="10" cy="145"/>
              </a:xfrm>
              <a:custGeom>
                <a:avLst/>
                <a:gdLst>
                  <a:gd name="T0" fmla="*/ 4 w 10"/>
                  <a:gd name="T1" fmla="*/ 145 h 145"/>
                  <a:gd name="T2" fmla="*/ 10 w 10"/>
                  <a:gd name="T3" fmla="*/ 142 h 145"/>
                  <a:gd name="T4" fmla="*/ 8 w 10"/>
                  <a:gd name="T5" fmla="*/ 0 h 145"/>
                  <a:gd name="T6" fmla="*/ 0 w 10"/>
                  <a:gd name="T7" fmla="*/ 0 h 145"/>
                  <a:gd name="T8" fmla="*/ 0 w 10"/>
                  <a:gd name="T9" fmla="*/ 142 h 145"/>
                  <a:gd name="T10" fmla="*/ 4 w 10"/>
                  <a:gd name="T11" fmla="*/ 145 h 145"/>
                  <a:gd name="T12" fmla="*/ 4 w 10"/>
                  <a:gd name="T13" fmla="*/ 145 h 145"/>
                  <a:gd name="T14" fmla="*/ 10 w 10"/>
                  <a:gd name="T15" fmla="*/ 145 h 145"/>
                  <a:gd name="T16" fmla="*/ 10 w 10"/>
                  <a:gd name="T17" fmla="*/ 142 h 145"/>
                  <a:gd name="T18" fmla="*/ 4 w 10"/>
                  <a:gd name="T19" fmla="*/ 145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45"/>
                  <a:gd name="T32" fmla="*/ 10 w 10"/>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45">
                    <a:moveTo>
                      <a:pt x="4" y="145"/>
                    </a:moveTo>
                    <a:lnTo>
                      <a:pt x="10" y="142"/>
                    </a:lnTo>
                    <a:lnTo>
                      <a:pt x="8" y="0"/>
                    </a:lnTo>
                    <a:lnTo>
                      <a:pt x="0" y="0"/>
                    </a:lnTo>
                    <a:lnTo>
                      <a:pt x="0" y="142"/>
                    </a:lnTo>
                    <a:lnTo>
                      <a:pt x="4" y="145"/>
                    </a:lnTo>
                    <a:lnTo>
                      <a:pt x="10" y="145"/>
                    </a:lnTo>
                    <a:lnTo>
                      <a:pt x="10" y="142"/>
                    </a:lnTo>
                    <a:lnTo>
                      <a:pt x="4"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0" name="Freeform 118">
                <a:extLst>
                  <a:ext uri="{FF2B5EF4-FFF2-40B4-BE49-F238E27FC236}">
                    <a16:creationId xmlns:a16="http://schemas.microsoft.com/office/drawing/2014/main" id="{57F28F82-F347-247D-73E9-79B3264328D2}"/>
                  </a:ext>
                </a:extLst>
              </p:cNvPr>
              <p:cNvSpPr>
                <a:spLocks/>
              </p:cNvSpPr>
              <p:nvPr/>
            </p:nvSpPr>
            <p:spPr bwMode="auto">
              <a:xfrm>
                <a:off x="1930" y="2921"/>
                <a:ext cx="1316" cy="7"/>
              </a:xfrm>
              <a:custGeom>
                <a:avLst/>
                <a:gdLst>
                  <a:gd name="T0" fmla="*/ 0 w 1316"/>
                  <a:gd name="T1" fmla="*/ 4 h 7"/>
                  <a:gd name="T2" fmla="*/ 3 w 1316"/>
                  <a:gd name="T3" fmla="*/ 7 h 7"/>
                  <a:gd name="T4" fmla="*/ 1316 w 1316"/>
                  <a:gd name="T5" fmla="*/ 7 h 7"/>
                  <a:gd name="T6" fmla="*/ 1316 w 1316"/>
                  <a:gd name="T7" fmla="*/ 0 h 7"/>
                  <a:gd name="T8" fmla="*/ 3 w 1316"/>
                  <a:gd name="T9" fmla="*/ 0 h 7"/>
                  <a:gd name="T10" fmla="*/ 0 w 1316"/>
                  <a:gd name="T11" fmla="*/ 4 h 7"/>
                  <a:gd name="T12" fmla="*/ 0 w 1316"/>
                  <a:gd name="T13" fmla="*/ 4 h 7"/>
                  <a:gd name="T14" fmla="*/ 0 w 1316"/>
                  <a:gd name="T15" fmla="*/ 7 h 7"/>
                  <a:gd name="T16" fmla="*/ 3 w 1316"/>
                  <a:gd name="T17" fmla="*/ 7 h 7"/>
                  <a:gd name="T18" fmla="*/ 0 w 1316"/>
                  <a:gd name="T19" fmla="*/ 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6"/>
                  <a:gd name="T31" fmla="*/ 0 h 7"/>
                  <a:gd name="T32" fmla="*/ 1316 w 131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6" h="7">
                    <a:moveTo>
                      <a:pt x="0" y="4"/>
                    </a:moveTo>
                    <a:lnTo>
                      <a:pt x="3" y="7"/>
                    </a:lnTo>
                    <a:lnTo>
                      <a:pt x="1316" y="7"/>
                    </a:lnTo>
                    <a:lnTo>
                      <a:pt x="1316" y="0"/>
                    </a:lnTo>
                    <a:lnTo>
                      <a:pt x="3" y="0"/>
                    </a:lnTo>
                    <a:lnTo>
                      <a:pt x="0" y="4"/>
                    </a:lnTo>
                    <a:lnTo>
                      <a:pt x="0" y="7"/>
                    </a:lnTo>
                    <a:lnTo>
                      <a:pt x="3" y="7"/>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1" name="Freeform 119">
                <a:extLst>
                  <a:ext uri="{FF2B5EF4-FFF2-40B4-BE49-F238E27FC236}">
                    <a16:creationId xmlns:a16="http://schemas.microsoft.com/office/drawing/2014/main" id="{0589B725-9B7B-562F-6476-8A6C32441E1E}"/>
                  </a:ext>
                </a:extLst>
              </p:cNvPr>
              <p:cNvSpPr>
                <a:spLocks/>
              </p:cNvSpPr>
              <p:nvPr/>
            </p:nvSpPr>
            <p:spPr bwMode="auto">
              <a:xfrm>
                <a:off x="1930" y="1458"/>
                <a:ext cx="7" cy="1467"/>
              </a:xfrm>
              <a:custGeom>
                <a:avLst/>
                <a:gdLst>
                  <a:gd name="T0" fmla="*/ 3 w 7"/>
                  <a:gd name="T1" fmla="*/ 0 h 1467"/>
                  <a:gd name="T2" fmla="*/ 0 w 7"/>
                  <a:gd name="T3" fmla="*/ 4 h 1467"/>
                  <a:gd name="T4" fmla="*/ 0 w 7"/>
                  <a:gd name="T5" fmla="*/ 1467 h 1467"/>
                  <a:gd name="T6" fmla="*/ 7 w 7"/>
                  <a:gd name="T7" fmla="*/ 1467 h 1467"/>
                  <a:gd name="T8" fmla="*/ 7 w 7"/>
                  <a:gd name="T9" fmla="*/ 4 h 1467"/>
                  <a:gd name="T10" fmla="*/ 3 w 7"/>
                  <a:gd name="T11" fmla="*/ 0 h 1467"/>
                  <a:gd name="T12" fmla="*/ 3 w 7"/>
                  <a:gd name="T13" fmla="*/ 0 h 1467"/>
                  <a:gd name="T14" fmla="*/ 0 w 7"/>
                  <a:gd name="T15" fmla="*/ 0 h 1467"/>
                  <a:gd name="T16" fmla="*/ 0 w 7"/>
                  <a:gd name="T17" fmla="*/ 4 h 1467"/>
                  <a:gd name="T18" fmla="*/ 3 w 7"/>
                  <a:gd name="T19" fmla="*/ 0 h 1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67"/>
                  <a:gd name="T32" fmla="*/ 7 w 7"/>
                  <a:gd name="T33" fmla="*/ 1467 h 1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67">
                    <a:moveTo>
                      <a:pt x="3" y="0"/>
                    </a:moveTo>
                    <a:lnTo>
                      <a:pt x="0" y="4"/>
                    </a:lnTo>
                    <a:lnTo>
                      <a:pt x="0" y="1467"/>
                    </a:lnTo>
                    <a:lnTo>
                      <a:pt x="7" y="1467"/>
                    </a:lnTo>
                    <a:lnTo>
                      <a:pt x="7" y="4"/>
                    </a:lnTo>
                    <a:lnTo>
                      <a:pt x="3" y="0"/>
                    </a:lnTo>
                    <a:lnTo>
                      <a:pt x="0" y="0"/>
                    </a:lnTo>
                    <a:lnTo>
                      <a:pt x="0" y="4"/>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2" name="Freeform 120">
                <a:extLst>
                  <a:ext uri="{FF2B5EF4-FFF2-40B4-BE49-F238E27FC236}">
                    <a16:creationId xmlns:a16="http://schemas.microsoft.com/office/drawing/2014/main" id="{3ADCA279-87FD-B541-0493-F93141ED9F22}"/>
                  </a:ext>
                </a:extLst>
              </p:cNvPr>
              <p:cNvSpPr>
                <a:spLocks/>
              </p:cNvSpPr>
              <p:nvPr/>
            </p:nvSpPr>
            <p:spPr bwMode="auto">
              <a:xfrm>
                <a:off x="3396" y="2623"/>
                <a:ext cx="13" cy="14"/>
              </a:xfrm>
              <a:custGeom>
                <a:avLst/>
                <a:gdLst>
                  <a:gd name="T0" fmla="*/ 7 w 13"/>
                  <a:gd name="T1" fmla="*/ 14 h 14"/>
                  <a:gd name="T2" fmla="*/ 11 w 13"/>
                  <a:gd name="T3" fmla="*/ 8 h 14"/>
                  <a:gd name="T4" fmla="*/ 13 w 13"/>
                  <a:gd name="T5" fmla="*/ 0 h 14"/>
                  <a:gd name="T6" fmla="*/ 0 w 13"/>
                  <a:gd name="T7" fmla="*/ 14 h 14"/>
                  <a:gd name="T8" fmla="*/ 4 w 13"/>
                  <a:gd name="T9" fmla="*/ 14 h 14"/>
                  <a:gd name="T10" fmla="*/ 7 w 13"/>
                  <a:gd name="T11" fmla="*/ 14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7" y="14"/>
                    </a:moveTo>
                    <a:lnTo>
                      <a:pt x="11" y="8"/>
                    </a:lnTo>
                    <a:lnTo>
                      <a:pt x="13" y="0"/>
                    </a:lnTo>
                    <a:lnTo>
                      <a:pt x="0" y="14"/>
                    </a:lnTo>
                    <a:lnTo>
                      <a:pt x="4"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3" name="Freeform 121">
                <a:extLst>
                  <a:ext uri="{FF2B5EF4-FFF2-40B4-BE49-F238E27FC236}">
                    <a16:creationId xmlns:a16="http://schemas.microsoft.com/office/drawing/2014/main" id="{947AC8F1-DA2C-3EBC-F087-BB03B1E98E99}"/>
                  </a:ext>
                </a:extLst>
              </p:cNvPr>
              <p:cNvSpPr>
                <a:spLocks/>
              </p:cNvSpPr>
              <p:nvPr/>
            </p:nvSpPr>
            <p:spPr bwMode="auto">
              <a:xfrm>
                <a:off x="3367" y="2594"/>
                <a:ext cx="42" cy="43"/>
              </a:xfrm>
              <a:custGeom>
                <a:avLst/>
                <a:gdLst>
                  <a:gd name="T0" fmla="*/ 8 w 42"/>
                  <a:gd name="T1" fmla="*/ 43 h 43"/>
                  <a:gd name="T2" fmla="*/ 42 w 42"/>
                  <a:gd name="T3" fmla="*/ 8 h 43"/>
                  <a:gd name="T4" fmla="*/ 42 w 42"/>
                  <a:gd name="T5" fmla="*/ 4 h 43"/>
                  <a:gd name="T6" fmla="*/ 42 w 42"/>
                  <a:gd name="T7" fmla="*/ 0 h 43"/>
                  <a:gd name="T8" fmla="*/ 0 w 42"/>
                  <a:gd name="T9" fmla="*/ 43 h 43"/>
                  <a:gd name="T10" fmla="*/ 4 w 42"/>
                  <a:gd name="T11" fmla="*/ 43 h 43"/>
                  <a:gd name="T12" fmla="*/ 8 w 42"/>
                  <a:gd name="T13" fmla="*/ 43 h 43"/>
                  <a:gd name="T14" fmla="*/ 0 60000 65536"/>
                  <a:gd name="T15" fmla="*/ 0 60000 65536"/>
                  <a:gd name="T16" fmla="*/ 0 60000 65536"/>
                  <a:gd name="T17" fmla="*/ 0 60000 65536"/>
                  <a:gd name="T18" fmla="*/ 0 60000 65536"/>
                  <a:gd name="T19" fmla="*/ 0 60000 65536"/>
                  <a:gd name="T20" fmla="*/ 0 60000 65536"/>
                  <a:gd name="T21" fmla="*/ 0 w 42"/>
                  <a:gd name="T22" fmla="*/ 0 h 43"/>
                  <a:gd name="T23" fmla="*/ 42 w 4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3">
                    <a:moveTo>
                      <a:pt x="8" y="43"/>
                    </a:moveTo>
                    <a:lnTo>
                      <a:pt x="42" y="8"/>
                    </a:lnTo>
                    <a:lnTo>
                      <a:pt x="42" y="4"/>
                    </a:lnTo>
                    <a:lnTo>
                      <a:pt x="42" y="0"/>
                    </a:lnTo>
                    <a:lnTo>
                      <a:pt x="0" y="43"/>
                    </a:lnTo>
                    <a:lnTo>
                      <a:pt x="4" y="43"/>
                    </a:lnTo>
                    <a:lnTo>
                      <a:pt x="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4" name="Freeform 122">
                <a:extLst>
                  <a:ext uri="{FF2B5EF4-FFF2-40B4-BE49-F238E27FC236}">
                    <a16:creationId xmlns:a16="http://schemas.microsoft.com/office/drawing/2014/main" id="{00B81DF5-7D4D-91FE-3BC1-B891964FF1E3}"/>
                  </a:ext>
                </a:extLst>
              </p:cNvPr>
              <p:cNvSpPr>
                <a:spLocks/>
              </p:cNvSpPr>
              <p:nvPr/>
            </p:nvSpPr>
            <p:spPr bwMode="auto">
              <a:xfrm>
                <a:off x="3338" y="2592"/>
                <a:ext cx="52" cy="45"/>
              </a:xfrm>
              <a:custGeom>
                <a:avLst/>
                <a:gdLst>
                  <a:gd name="T0" fmla="*/ 8 w 52"/>
                  <a:gd name="T1" fmla="*/ 45 h 45"/>
                  <a:gd name="T2" fmla="*/ 52 w 52"/>
                  <a:gd name="T3" fmla="*/ 0 h 45"/>
                  <a:gd name="T4" fmla="*/ 42 w 52"/>
                  <a:gd name="T5" fmla="*/ 0 h 45"/>
                  <a:gd name="T6" fmla="*/ 0 w 52"/>
                  <a:gd name="T7" fmla="*/ 45 h 45"/>
                  <a:gd name="T8" fmla="*/ 4 w 52"/>
                  <a:gd name="T9" fmla="*/ 45 h 45"/>
                  <a:gd name="T10" fmla="*/ 8 w 52"/>
                  <a:gd name="T11" fmla="*/ 45 h 45"/>
                  <a:gd name="T12" fmla="*/ 0 60000 65536"/>
                  <a:gd name="T13" fmla="*/ 0 60000 65536"/>
                  <a:gd name="T14" fmla="*/ 0 60000 65536"/>
                  <a:gd name="T15" fmla="*/ 0 60000 65536"/>
                  <a:gd name="T16" fmla="*/ 0 60000 65536"/>
                  <a:gd name="T17" fmla="*/ 0 60000 65536"/>
                  <a:gd name="T18" fmla="*/ 0 w 52"/>
                  <a:gd name="T19" fmla="*/ 0 h 45"/>
                  <a:gd name="T20" fmla="*/ 52 w 5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2" h="45">
                    <a:moveTo>
                      <a:pt x="8" y="45"/>
                    </a:moveTo>
                    <a:lnTo>
                      <a:pt x="52" y="0"/>
                    </a:lnTo>
                    <a:lnTo>
                      <a:pt x="42" y="0"/>
                    </a:lnTo>
                    <a:lnTo>
                      <a:pt x="0" y="45"/>
                    </a:lnTo>
                    <a:lnTo>
                      <a:pt x="4" y="45"/>
                    </a:lnTo>
                    <a:lnTo>
                      <a:pt x="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5" name="Freeform 123">
                <a:extLst>
                  <a:ext uri="{FF2B5EF4-FFF2-40B4-BE49-F238E27FC236}">
                    <a16:creationId xmlns:a16="http://schemas.microsoft.com/office/drawing/2014/main" id="{AEFD8ADE-C402-5C67-A178-4DCA20D5B74C}"/>
                  </a:ext>
                </a:extLst>
              </p:cNvPr>
              <p:cNvSpPr>
                <a:spLocks/>
              </p:cNvSpPr>
              <p:nvPr/>
            </p:nvSpPr>
            <p:spPr bwMode="auto">
              <a:xfrm>
                <a:off x="3309" y="2592"/>
                <a:ext cx="52" cy="45"/>
              </a:xfrm>
              <a:custGeom>
                <a:avLst/>
                <a:gdLst>
                  <a:gd name="T0" fmla="*/ 8 w 52"/>
                  <a:gd name="T1" fmla="*/ 45 h 45"/>
                  <a:gd name="T2" fmla="*/ 52 w 52"/>
                  <a:gd name="T3" fmla="*/ 0 h 45"/>
                  <a:gd name="T4" fmla="*/ 43 w 52"/>
                  <a:gd name="T5" fmla="*/ 0 h 45"/>
                  <a:gd name="T6" fmla="*/ 0 w 52"/>
                  <a:gd name="T7" fmla="*/ 45 h 45"/>
                  <a:gd name="T8" fmla="*/ 4 w 52"/>
                  <a:gd name="T9" fmla="*/ 45 h 45"/>
                  <a:gd name="T10" fmla="*/ 8 w 52"/>
                  <a:gd name="T11" fmla="*/ 45 h 45"/>
                  <a:gd name="T12" fmla="*/ 0 60000 65536"/>
                  <a:gd name="T13" fmla="*/ 0 60000 65536"/>
                  <a:gd name="T14" fmla="*/ 0 60000 65536"/>
                  <a:gd name="T15" fmla="*/ 0 60000 65536"/>
                  <a:gd name="T16" fmla="*/ 0 60000 65536"/>
                  <a:gd name="T17" fmla="*/ 0 60000 65536"/>
                  <a:gd name="T18" fmla="*/ 0 w 52"/>
                  <a:gd name="T19" fmla="*/ 0 h 45"/>
                  <a:gd name="T20" fmla="*/ 52 w 5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2" h="45">
                    <a:moveTo>
                      <a:pt x="8" y="45"/>
                    </a:moveTo>
                    <a:lnTo>
                      <a:pt x="52" y="0"/>
                    </a:lnTo>
                    <a:lnTo>
                      <a:pt x="43" y="0"/>
                    </a:lnTo>
                    <a:lnTo>
                      <a:pt x="0" y="45"/>
                    </a:lnTo>
                    <a:lnTo>
                      <a:pt x="4" y="45"/>
                    </a:lnTo>
                    <a:lnTo>
                      <a:pt x="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6" name="Freeform 124">
                <a:extLst>
                  <a:ext uri="{FF2B5EF4-FFF2-40B4-BE49-F238E27FC236}">
                    <a16:creationId xmlns:a16="http://schemas.microsoft.com/office/drawing/2014/main" id="{C5616D7A-1EE8-3497-24A2-79A923FDFACC}"/>
                  </a:ext>
                </a:extLst>
              </p:cNvPr>
              <p:cNvSpPr>
                <a:spLocks/>
              </p:cNvSpPr>
              <p:nvPr/>
            </p:nvSpPr>
            <p:spPr bwMode="auto">
              <a:xfrm>
                <a:off x="3281" y="2592"/>
                <a:ext cx="51" cy="45"/>
              </a:xfrm>
              <a:custGeom>
                <a:avLst/>
                <a:gdLst>
                  <a:gd name="T0" fmla="*/ 7 w 51"/>
                  <a:gd name="T1" fmla="*/ 45 h 45"/>
                  <a:gd name="T2" fmla="*/ 51 w 51"/>
                  <a:gd name="T3" fmla="*/ 0 h 45"/>
                  <a:gd name="T4" fmla="*/ 44 w 51"/>
                  <a:gd name="T5" fmla="*/ 0 h 45"/>
                  <a:gd name="T6" fmla="*/ 0 w 51"/>
                  <a:gd name="T7" fmla="*/ 45 h 45"/>
                  <a:gd name="T8" fmla="*/ 3 w 51"/>
                  <a:gd name="T9" fmla="*/ 45 h 45"/>
                  <a:gd name="T10" fmla="*/ 7 w 51"/>
                  <a:gd name="T11" fmla="*/ 45 h 45"/>
                  <a:gd name="T12" fmla="*/ 0 60000 65536"/>
                  <a:gd name="T13" fmla="*/ 0 60000 65536"/>
                  <a:gd name="T14" fmla="*/ 0 60000 65536"/>
                  <a:gd name="T15" fmla="*/ 0 60000 65536"/>
                  <a:gd name="T16" fmla="*/ 0 60000 65536"/>
                  <a:gd name="T17" fmla="*/ 0 60000 65536"/>
                  <a:gd name="T18" fmla="*/ 0 w 51"/>
                  <a:gd name="T19" fmla="*/ 0 h 45"/>
                  <a:gd name="T20" fmla="*/ 51 w 51"/>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1" h="45">
                    <a:moveTo>
                      <a:pt x="7" y="45"/>
                    </a:moveTo>
                    <a:lnTo>
                      <a:pt x="51" y="0"/>
                    </a:lnTo>
                    <a:lnTo>
                      <a:pt x="44" y="0"/>
                    </a:lnTo>
                    <a:lnTo>
                      <a:pt x="0" y="45"/>
                    </a:lnTo>
                    <a:lnTo>
                      <a:pt x="3" y="45"/>
                    </a:lnTo>
                    <a:lnTo>
                      <a:pt x="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7" name="Freeform 125">
                <a:extLst>
                  <a:ext uri="{FF2B5EF4-FFF2-40B4-BE49-F238E27FC236}">
                    <a16:creationId xmlns:a16="http://schemas.microsoft.com/office/drawing/2014/main" id="{F262EC72-B3A1-8122-21A9-4B3E008780CA}"/>
                  </a:ext>
                </a:extLst>
              </p:cNvPr>
              <p:cNvSpPr>
                <a:spLocks/>
              </p:cNvSpPr>
              <p:nvPr/>
            </p:nvSpPr>
            <p:spPr bwMode="auto">
              <a:xfrm>
                <a:off x="3256" y="2592"/>
                <a:ext cx="48" cy="43"/>
              </a:xfrm>
              <a:custGeom>
                <a:avLst/>
                <a:gdLst>
                  <a:gd name="T0" fmla="*/ 7 w 48"/>
                  <a:gd name="T1" fmla="*/ 43 h 43"/>
                  <a:gd name="T2" fmla="*/ 48 w 48"/>
                  <a:gd name="T3" fmla="*/ 0 h 43"/>
                  <a:gd name="T4" fmla="*/ 40 w 48"/>
                  <a:gd name="T5" fmla="*/ 0 h 43"/>
                  <a:gd name="T6" fmla="*/ 0 w 48"/>
                  <a:gd name="T7" fmla="*/ 41 h 43"/>
                  <a:gd name="T8" fmla="*/ 3 w 48"/>
                  <a:gd name="T9" fmla="*/ 41 h 43"/>
                  <a:gd name="T10" fmla="*/ 7 w 48"/>
                  <a:gd name="T11" fmla="*/ 43 h 43"/>
                  <a:gd name="T12" fmla="*/ 0 60000 65536"/>
                  <a:gd name="T13" fmla="*/ 0 60000 65536"/>
                  <a:gd name="T14" fmla="*/ 0 60000 65536"/>
                  <a:gd name="T15" fmla="*/ 0 60000 65536"/>
                  <a:gd name="T16" fmla="*/ 0 60000 65536"/>
                  <a:gd name="T17" fmla="*/ 0 60000 65536"/>
                  <a:gd name="T18" fmla="*/ 0 w 48"/>
                  <a:gd name="T19" fmla="*/ 0 h 43"/>
                  <a:gd name="T20" fmla="*/ 48 w 4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8" h="43">
                    <a:moveTo>
                      <a:pt x="7" y="43"/>
                    </a:moveTo>
                    <a:lnTo>
                      <a:pt x="48" y="0"/>
                    </a:lnTo>
                    <a:lnTo>
                      <a:pt x="40" y="0"/>
                    </a:lnTo>
                    <a:lnTo>
                      <a:pt x="0" y="41"/>
                    </a:lnTo>
                    <a:lnTo>
                      <a:pt x="3" y="41"/>
                    </a:lnTo>
                    <a:lnTo>
                      <a:pt x="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8" name="Freeform 126">
                <a:extLst>
                  <a:ext uri="{FF2B5EF4-FFF2-40B4-BE49-F238E27FC236}">
                    <a16:creationId xmlns:a16="http://schemas.microsoft.com/office/drawing/2014/main" id="{BC297113-3874-AA42-77ED-773445C0AA39}"/>
                  </a:ext>
                </a:extLst>
              </p:cNvPr>
              <p:cNvSpPr>
                <a:spLocks/>
              </p:cNvSpPr>
              <p:nvPr/>
            </p:nvSpPr>
            <p:spPr bwMode="auto">
              <a:xfrm>
                <a:off x="3236" y="2592"/>
                <a:ext cx="39" cy="35"/>
              </a:xfrm>
              <a:custGeom>
                <a:avLst/>
                <a:gdLst>
                  <a:gd name="T0" fmla="*/ 4 w 39"/>
                  <a:gd name="T1" fmla="*/ 35 h 35"/>
                  <a:gd name="T2" fmla="*/ 39 w 39"/>
                  <a:gd name="T3" fmla="*/ 0 h 35"/>
                  <a:gd name="T4" fmla="*/ 39 w 39"/>
                  <a:gd name="T5" fmla="*/ 0 h 35"/>
                  <a:gd name="T6" fmla="*/ 35 w 39"/>
                  <a:gd name="T7" fmla="*/ 0 h 35"/>
                  <a:gd name="T8" fmla="*/ 31 w 39"/>
                  <a:gd name="T9" fmla="*/ 0 h 35"/>
                  <a:gd name="T10" fmla="*/ 0 w 39"/>
                  <a:gd name="T11" fmla="*/ 31 h 35"/>
                  <a:gd name="T12" fmla="*/ 2 w 39"/>
                  <a:gd name="T13" fmla="*/ 33 h 35"/>
                  <a:gd name="T14" fmla="*/ 4 w 39"/>
                  <a:gd name="T15" fmla="*/ 35 h 3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5"/>
                  <a:gd name="T26" fmla="*/ 39 w 3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5">
                    <a:moveTo>
                      <a:pt x="4" y="35"/>
                    </a:moveTo>
                    <a:lnTo>
                      <a:pt x="39" y="0"/>
                    </a:lnTo>
                    <a:lnTo>
                      <a:pt x="35" y="0"/>
                    </a:lnTo>
                    <a:lnTo>
                      <a:pt x="31" y="0"/>
                    </a:lnTo>
                    <a:lnTo>
                      <a:pt x="0" y="31"/>
                    </a:lnTo>
                    <a:lnTo>
                      <a:pt x="2" y="33"/>
                    </a:lnTo>
                    <a:lnTo>
                      <a:pt x="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39" name="Freeform 127">
                <a:extLst>
                  <a:ext uri="{FF2B5EF4-FFF2-40B4-BE49-F238E27FC236}">
                    <a16:creationId xmlns:a16="http://schemas.microsoft.com/office/drawing/2014/main" id="{DB60FA6E-C338-07B1-08FD-F6804EBBD6C9}"/>
                  </a:ext>
                </a:extLst>
              </p:cNvPr>
              <p:cNvSpPr>
                <a:spLocks/>
              </p:cNvSpPr>
              <p:nvPr/>
            </p:nvSpPr>
            <p:spPr bwMode="auto">
              <a:xfrm>
                <a:off x="3221" y="2581"/>
                <a:ext cx="33" cy="33"/>
              </a:xfrm>
              <a:custGeom>
                <a:avLst/>
                <a:gdLst>
                  <a:gd name="T0" fmla="*/ 4 w 33"/>
                  <a:gd name="T1" fmla="*/ 33 h 33"/>
                  <a:gd name="T2" fmla="*/ 33 w 33"/>
                  <a:gd name="T3" fmla="*/ 6 h 33"/>
                  <a:gd name="T4" fmla="*/ 31 w 33"/>
                  <a:gd name="T5" fmla="*/ 2 h 33"/>
                  <a:gd name="T6" fmla="*/ 29 w 33"/>
                  <a:gd name="T7" fmla="*/ 0 h 33"/>
                  <a:gd name="T8" fmla="*/ 0 w 33"/>
                  <a:gd name="T9" fmla="*/ 29 h 33"/>
                  <a:gd name="T10" fmla="*/ 2 w 33"/>
                  <a:gd name="T11" fmla="*/ 31 h 33"/>
                  <a:gd name="T12" fmla="*/ 4 w 33"/>
                  <a:gd name="T13" fmla="*/ 33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4" y="33"/>
                    </a:moveTo>
                    <a:lnTo>
                      <a:pt x="33" y="6"/>
                    </a:lnTo>
                    <a:lnTo>
                      <a:pt x="31" y="2"/>
                    </a:lnTo>
                    <a:lnTo>
                      <a:pt x="29" y="0"/>
                    </a:lnTo>
                    <a:lnTo>
                      <a:pt x="0" y="29"/>
                    </a:lnTo>
                    <a:lnTo>
                      <a:pt x="2" y="31"/>
                    </a:lnTo>
                    <a:lnTo>
                      <a:pt x="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0" name="Freeform 128">
                <a:extLst>
                  <a:ext uri="{FF2B5EF4-FFF2-40B4-BE49-F238E27FC236}">
                    <a16:creationId xmlns:a16="http://schemas.microsoft.com/office/drawing/2014/main" id="{A85DEFCA-1685-1D13-6202-D81895C3D7F5}"/>
                  </a:ext>
                </a:extLst>
              </p:cNvPr>
              <p:cNvSpPr>
                <a:spLocks/>
              </p:cNvSpPr>
              <p:nvPr/>
            </p:nvSpPr>
            <p:spPr bwMode="auto">
              <a:xfrm>
                <a:off x="3213" y="2556"/>
                <a:ext cx="33" cy="40"/>
              </a:xfrm>
              <a:custGeom>
                <a:avLst/>
                <a:gdLst>
                  <a:gd name="T0" fmla="*/ 2 w 33"/>
                  <a:gd name="T1" fmla="*/ 40 h 40"/>
                  <a:gd name="T2" fmla="*/ 33 w 33"/>
                  <a:gd name="T3" fmla="*/ 8 h 40"/>
                  <a:gd name="T4" fmla="*/ 33 w 33"/>
                  <a:gd name="T5" fmla="*/ 0 h 40"/>
                  <a:gd name="T6" fmla="*/ 0 w 33"/>
                  <a:gd name="T7" fmla="*/ 35 h 40"/>
                  <a:gd name="T8" fmla="*/ 0 w 33"/>
                  <a:gd name="T9" fmla="*/ 36 h 40"/>
                  <a:gd name="T10" fmla="*/ 2 w 33"/>
                  <a:gd name="T11" fmla="*/ 4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2" y="40"/>
                    </a:moveTo>
                    <a:lnTo>
                      <a:pt x="33" y="8"/>
                    </a:lnTo>
                    <a:lnTo>
                      <a:pt x="33" y="0"/>
                    </a:lnTo>
                    <a:lnTo>
                      <a:pt x="0" y="35"/>
                    </a:lnTo>
                    <a:lnTo>
                      <a:pt x="0" y="36"/>
                    </a:lnTo>
                    <a:lnTo>
                      <a:pt x="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1" name="Freeform 129">
                <a:extLst>
                  <a:ext uri="{FF2B5EF4-FFF2-40B4-BE49-F238E27FC236}">
                    <a16:creationId xmlns:a16="http://schemas.microsoft.com/office/drawing/2014/main" id="{BB161A74-D3CB-F5F5-53E4-ECC4D4172EEE}"/>
                  </a:ext>
                </a:extLst>
              </p:cNvPr>
              <p:cNvSpPr>
                <a:spLocks/>
              </p:cNvSpPr>
              <p:nvPr/>
            </p:nvSpPr>
            <p:spPr bwMode="auto">
              <a:xfrm>
                <a:off x="3210" y="2527"/>
                <a:ext cx="36" cy="46"/>
              </a:xfrm>
              <a:custGeom>
                <a:avLst/>
                <a:gdLst>
                  <a:gd name="T0" fmla="*/ 0 w 36"/>
                  <a:gd name="T1" fmla="*/ 46 h 46"/>
                  <a:gd name="T2" fmla="*/ 36 w 36"/>
                  <a:gd name="T3" fmla="*/ 10 h 46"/>
                  <a:gd name="T4" fmla="*/ 36 w 36"/>
                  <a:gd name="T5" fmla="*/ 0 h 46"/>
                  <a:gd name="T6" fmla="*/ 0 w 36"/>
                  <a:gd name="T7" fmla="*/ 39 h 46"/>
                  <a:gd name="T8" fmla="*/ 0 w 36"/>
                  <a:gd name="T9" fmla="*/ 42 h 46"/>
                  <a:gd name="T10" fmla="*/ 0 w 36"/>
                  <a:gd name="T11" fmla="*/ 44 h 46"/>
                  <a:gd name="T12" fmla="*/ 0 w 36"/>
                  <a:gd name="T13" fmla="*/ 46 h 46"/>
                  <a:gd name="T14" fmla="*/ 0 60000 65536"/>
                  <a:gd name="T15" fmla="*/ 0 60000 65536"/>
                  <a:gd name="T16" fmla="*/ 0 60000 65536"/>
                  <a:gd name="T17" fmla="*/ 0 60000 65536"/>
                  <a:gd name="T18" fmla="*/ 0 60000 65536"/>
                  <a:gd name="T19" fmla="*/ 0 60000 65536"/>
                  <a:gd name="T20" fmla="*/ 0 60000 65536"/>
                  <a:gd name="T21" fmla="*/ 0 w 36"/>
                  <a:gd name="T22" fmla="*/ 0 h 46"/>
                  <a:gd name="T23" fmla="*/ 36 w 3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6">
                    <a:moveTo>
                      <a:pt x="0" y="46"/>
                    </a:moveTo>
                    <a:lnTo>
                      <a:pt x="36" y="10"/>
                    </a:lnTo>
                    <a:lnTo>
                      <a:pt x="36" y="0"/>
                    </a:lnTo>
                    <a:lnTo>
                      <a:pt x="0" y="39"/>
                    </a:lnTo>
                    <a:lnTo>
                      <a:pt x="0" y="42"/>
                    </a:lnTo>
                    <a:lnTo>
                      <a:pt x="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2" name="Freeform 130">
                <a:extLst>
                  <a:ext uri="{FF2B5EF4-FFF2-40B4-BE49-F238E27FC236}">
                    <a16:creationId xmlns:a16="http://schemas.microsoft.com/office/drawing/2014/main" id="{F05C848F-D072-CB46-043A-B7B0BC455D54}"/>
                  </a:ext>
                </a:extLst>
              </p:cNvPr>
              <p:cNvSpPr>
                <a:spLocks/>
              </p:cNvSpPr>
              <p:nvPr/>
            </p:nvSpPr>
            <p:spPr bwMode="auto">
              <a:xfrm>
                <a:off x="3210" y="2498"/>
                <a:ext cx="36" cy="46"/>
              </a:xfrm>
              <a:custGeom>
                <a:avLst/>
                <a:gdLst>
                  <a:gd name="T0" fmla="*/ 0 w 36"/>
                  <a:gd name="T1" fmla="*/ 46 h 46"/>
                  <a:gd name="T2" fmla="*/ 36 w 36"/>
                  <a:gd name="T3" fmla="*/ 10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10"/>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3" name="Freeform 131">
                <a:extLst>
                  <a:ext uri="{FF2B5EF4-FFF2-40B4-BE49-F238E27FC236}">
                    <a16:creationId xmlns:a16="http://schemas.microsoft.com/office/drawing/2014/main" id="{DE041871-027C-68F4-1201-2F00FFC7C412}"/>
                  </a:ext>
                </a:extLst>
              </p:cNvPr>
              <p:cNvSpPr>
                <a:spLocks/>
              </p:cNvSpPr>
              <p:nvPr/>
            </p:nvSpPr>
            <p:spPr bwMode="auto">
              <a:xfrm>
                <a:off x="3210" y="2470"/>
                <a:ext cx="36" cy="46"/>
              </a:xfrm>
              <a:custGeom>
                <a:avLst/>
                <a:gdLst>
                  <a:gd name="T0" fmla="*/ 0 w 36"/>
                  <a:gd name="T1" fmla="*/ 46 h 46"/>
                  <a:gd name="T2" fmla="*/ 36 w 36"/>
                  <a:gd name="T3" fmla="*/ 9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9"/>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4" name="Freeform 132">
                <a:extLst>
                  <a:ext uri="{FF2B5EF4-FFF2-40B4-BE49-F238E27FC236}">
                    <a16:creationId xmlns:a16="http://schemas.microsoft.com/office/drawing/2014/main" id="{A9D67580-45F2-74AC-B896-3439886E6931}"/>
                  </a:ext>
                </a:extLst>
              </p:cNvPr>
              <p:cNvSpPr>
                <a:spLocks/>
              </p:cNvSpPr>
              <p:nvPr/>
            </p:nvSpPr>
            <p:spPr bwMode="auto">
              <a:xfrm>
                <a:off x="3210" y="2443"/>
                <a:ext cx="36" cy="46"/>
              </a:xfrm>
              <a:custGeom>
                <a:avLst/>
                <a:gdLst>
                  <a:gd name="T0" fmla="*/ 0 w 36"/>
                  <a:gd name="T1" fmla="*/ 46 h 46"/>
                  <a:gd name="T2" fmla="*/ 36 w 36"/>
                  <a:gd name="T3" fmla="*/ 7 h 46"/>
                  <a:gd name="T4" fmla="*/ 36 w 36"/>
                  <a:gd name="T5" fmla="*/ 0 h 46"/>
                  <a:gd name="T6" fmla="*/ 0 w 36"/>
                  <a:gd name="T7" fmla="*/ 36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5" name="Freeform 133">
                <a:extLst>
                  <a:ext uri="{FF2B5EF4-FFF2-40B4-BE49-F238E27FC236}">
                    <a16:creationId xmlns:a16="http://schemas.microsoft.com/office/drawing/2014/main" id="{EEE3D934-4A03-B22E-8A00-1336FF1AE797}"/>
                  </a:ext>
                </a:extLst>
              </p:cNvPr>
              <p:cNvSpPr>
                <a:spLocks/>
              </p:cNvSpPr>
              <p:nvPr/>
            </p:nvSpPr>
            <p:spPr bwMode="auto">
              <a:xfrm>
                <a:off x="3210" y="2414"/>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6" name="Freeform 134">
                <a:extLst>
                  <a:ext uri="{FF2B5EF4-FFF2-40B4-BE49-F238E27FC236}">
                    <a16:creationId xmlns:a16="http://schemas.microsoft.com/office/drawing/2014/main" id="{1248742D-8061-A84D-6F80-7948789B7F49}"/>
                  </a:ext>
                </a:extLst>
              </p:cNvPr>
              <p:cNvSpPr>
                <a:spLocks/>
              </p:cNvSpPr>
              <p:nvPr/>
            </p:nvSpPr>
            <p:spPr bwMode="auto">
              <a:xfrm>
                <a:off x="3210" y="2385"/>
                <a:ext cx="36" cy="46"/>
              </a:xfrm>
              <a:custGeom>
                <a:avLst/>
                <a:gdLst>
                  <a:gd name="T0" fmla="*/ 0 w 36"/>
                  <a:gd name="T1" fmla="*/ 46 h 46"/>
                  <a:gd name="T2" fmla="*/ 36 w 36"/>
                  <a:gd name="T3" fmla="*/ 8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7" name="Freeform 135">
                <a:extLst>
                  <a:ext uri="{FF2B5EF4-FFF2-40B4-BE49-F238E27FC236}">
                    <a16:creationId xmlns:a16="http://schemas.microsoft.com/office/drawing/2014/main" id="{4EE8EA79-DC7E-9308-2482-61A767780DF4}"/>
                  </a:ext>
                </a:extLst>
              </p:cNvPr>
              <p:cNvSpPr>
                <a:spLocks/>
              </p:cNvSpPr>
              <p:nvPr/>
            </p:nvSpPr>
            <p:spPr bwMode="auto">
              <a:xfrm>
                <a:off x="3210" y="2356"/>
                <a:ext cx="36" cy="46"/>
              </a:xfrm>
              <a:custGeom>
                <a:avLst/>
                <a:gdLst>
                  <a:gd name="T0" fmla="*/ 0 w 36"/>
                  <a:gd name="T1" fmla="*/ 46 h 46"/>
                  <a:gd name="T2" fmla="*/ 36 w 36"/>
                  <a:gd name="T3" fmla="*/ 8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8" name="Freeform 136">
                <a:extLst>
                  <a:ext uri="{FF2B5EF4-FFF2-40B4-BE49-F238E27FC236}">
                    <a16:creationId xmlns:a16="http://schemas.microsoft.com/office/drawing/2014/main" id="{83058D94-727E-5F53-58BE-80E7AA016537}"/>
                  </a:ext>
                </a:extLst>
              </p:cNvPr>
              <p:cNvSpPr>
                <a:spLocks/>
              </p:cNvSpPr>
              <p:nvPr/>
            </p:nvSpPr>
            <p:spPr bwMode="auto">
              <a:xfrm>
                <a:off x="3210" y="2328"/>
                <a:ext cx="36" cy="46"/>
              </a:xfrm>
              <a:custGeom>
                <a:avLst/>
                <a:gdLst>
                  <a:gd name="T0" fmla="*/ 0 w 36"/>
                  <a:gd name="T1" fmla="*/ 46 h 46"/>
                  <a:gd name="T2" fmla="*/ 36 w 36"/>
                  <a:gd name="T3" fmla="*/ 7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49" name="Freeform 137">
                <a:extLst>
                  <a:ext uri="{FF2B5EF4-FFF2-40B4-BE49-F238E27FC236}">
                    <a16:creationId xmlns:a16="http://schemas.microsoft.com/office/drawing/2014/main" id="{9435D48F-E3A1-2D5F-67BA-3E8B6E47C154}"/>
                  </a:ext>
                </a:extLst>
              </p:cNvPr>
              <p:cNvSpPr>
                <a:spLocks/>
              </p:cNvSpPr>
              <p:nvPr/>
            </p:nvSpPr>
            <p:spPr bwMode="auto">
              <a:xfrm>
                <a:off x="3210" y="2299"/>
                <a:ext cx="36" cy="46"/>
              </a:xfrm>
              <a:custGeom>
                <a:avLst/>
                <a:gdLst>
                  <a:gd name="T0" fmla="*/ 0 w 36"/>
                  <a:gd name="T1" fmla="*/ 46 h 46"/>
                  <a:gd name="T2" fmla="*/ 36 w 36"/>
                  <a:gd name="T3" fmla="*/ 9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9"/>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0" name="Freeform 138">
                <a:extLst>
                  <a:ext uri="{FF2B5EF4-FFF2-40B4-BE49-F238E27FC236}">
                    <a16:creationId xmlns:a16="http://schemas.microsoft.com/office/drawing/2014/main" id="{C95D8FE4-1DA6-37AC-647F-E7EE2FEAF6DF}"/>
                  </a:ext>
                </a:extLst>
              </p:cNvPr>
              <p:cNvSpPr>
                <a:spLocks/>
              </p:cNvSpPr>
              <p:nvPr/>
            </p:nvSpPr>
            <p:spPr bwMode="auto">
              <a:xfrm>
                <a:off x="3210" y="2270"/>
                <a:ext cx="36" cy="46"/>
              </a:xfrm>
              <a:custGeom>
                <a:avLst/>
                <a:gdLst>
                  <a:gd name="T0" fmla="*/ 0 w 36"/>
                  <a:gd name="T1" fmla="*/ 46 h 46"/>
                  <a:gd name="T2" fmla="*/ 36 w 36"/>
                  <a:gd name="T3" fmla="*/ 10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10"/>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1" name="Freeform 139">
                <a:extLst>
                  <a:ext uri="{FF2B5EF4-FFF2-40B4-BE49-F238E27FC236}">
                    <a16:creationId xmlns:a16="http://schemas.microsoft.com/office/drawing/2014/main" id="{E0A70CC9-3C1B-024D-3615-FFBFCC89A817}"/>
                  </a:ext>
                </a:extLst>
              </p:cNvPr>
              <p:cNvSpPr>
                <a:spLocks/>
              </p:cNvSpPr>
              <p:nvPr/>
            </p:nvSpPr>
            <p:spPr bwMode="auto">
              <a:xfrm>
                <a:off x="3210" y="2241"/>
                <a:ext cx="36" cy="46"/>
              </a:xfrm>
              <a:custGeom>
                <a:avLst/>
                <a:gdLst>
                  <a:gd name="T0" fmla="*/ 0 w 36"/>
                  <a:gd name="T1" fmla="*/ 46 h 46"/>
                  <a:gd name="T2" fmla="*/ 36 w 36"/>
                  <a:gd name="T3" fmla="*/ 10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10"/>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2" name="Freeform 140">
                <a:extLst>
                  <a:ext uri="{FF2B5EF4-FFF2-40B4-BE49-F238E27FC236}">
                    <a16:creationId xmlns:a16="http://schemas.microsoft.com/office/drawing/2014/main" id="{67EC887A-4C16-0D24-08F5-FAAF18C2E0A0}"/>
                  </a:ext>
                </a:extLst>
              </p:cNvPr>
              <p:cNvSpPr>
                <a:spLocks/>
              </p:cNvSpPr>
              <p:nvPr/>
            </p:nvSpPr>
            <p:spPr bwMode="auto">
              <a:xfrm>
                <a:off x="3210" y="2214"/>
                <a:ext cx="36" cy="46"/>
              </a:xfrm>
              <a:custGeom>
                <a:avLst/>
                <a:gdLst>
                  <a:gd name="T0" fmla="*/ 0 w 36"/>
                  <a:gd name="T1" fmla="*/ 46 h 46"/>
                  <a:gd name="T2" fmla="*/ 36 w 36"/>
                  <a:gd name="T3" fmla="*/ 8 h 46"/>
                  <a:gd name="T4" fmla="*/ 36 w 36"/>
                  <a:gd name="T5" fmla="*/ 0 h 46"/>
                  <a:gd name="T6" fmla="*/ 0 w 36"/>
                  <a:gd name="T7" fmla="*/ 37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3" name="Freeform 141">
                <a:extLst>
                  <a:ext uri="{FF2B5EF4-FFF2-40B4-BE49-F238E27FC236}">
                    <a16:creationId xmlns:a16="http://schemas.microsoft.com/office/drawing/2014/main" id="{972D749A-E821-15C2-7763-F42FFBB37FD0}"/>
                  </a:ext>
                </a:extLst>
              </p:cNvPr>
              <p:cNvSpPr>
                <a:spLocks/>
              </p:cNvSpPr>
              <p:nvPr/>
            </p:nvSpPr>
            <p:spPr bwMode="auto">
              <a:xfrm>
                <a:off x="3210" y="2186"/>
                <a:ext cx="36" cy="46"/>
              </a:xfrm>
              <a:custGeom>
                <a:avLst/>
                <a:gdLst>
                  <a:gd name="T0" fmla="*/ 0 w 36"/>
                  <a:gd name="T1" fmla="*/ 46 h 46"/>
                  <a:gd name="T2" fmla="*/ 36 w 36"/>
                  <a:gd name="T3" fmla="*/ 7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4" name="Freeform 142">
                <a:extLst>
                  <a:ext uri="{FF2B5EF4-FFF2-40B4-BE49-F238E27FC236}">
                    <a16:creationId xmlns:a16="http://schemas.microsoft.com/office/drawing/2014/main" id="{D3B7ABE6-20E6-7BB5-CE4D-7D74AC27F418}"/>
                  </a:ext>
                </a:extLst>
              </p:cNvPr>
              <p:cNvSpPr>
                <a:spLocks/>
              </p:cNvSpPr>
              <p:nvPr/>
            </p:nvSpPr>
            <p:spPr bwMode="auto">
              <a:xfrm>
                <a:off x="3210" y="2157"/>
                <a:ext cx="36" cy="46"/>
              </a:xfrm>
              <a:custGeom>
                <a:avLst/>
                <a:gdLst>
                  <a:gd name="T0" fmla="*/ 0 w 36"/>
                  <a:gd name="T1" fmla="*/ 46 h 46"/>
                  <a:gd name="T2" fmla="*/ 36 w 36"/>
                  <a:gd name="T3" fmla="*/ 7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5" name="Freeform 143">
                <a:extLst>
                  <a:ext uri="{FF2B5EF4-FFF2-40B4-BE49-F238E27FC236}">
                    <a16:creationId xmlns:a16="http://schemas.microsoft.com/office/drawing/2014/main" id="{89F6F4F9-9BC3-1198-80CD-64C427BA2665}"/>
                  </a:ext>
                </a:extLst>
              </p:cNvPr>
              <p:cNvSpPr>
                <a:spLocks/>
              </p:cNvSpPr>
              <p:nvPr/>
            </p:nvSpPr>
            <p:spPr bwMode="auto">
              <a:xfrm>
                <a:off x="3210" y="2128"/>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6" name="Freeform 144">
                <a:extLst>
                  <a:ext uri="{FF2B5EF4-FFF2-40B4-BE49-F238E27FC236}">
                    <a16:creationId xmlns:a16="http://schemas.microsoft.com/office/drawing/2014/main" id="{339B1FA5-55F0-92A2-3886-62B0EBCAB005}"/>
                  </a:ext>
                </a:extLst>
              </p:cNvPr>
              <p:cNvSpPr>
                <a:spLocks/>
              </p:cNvSpPr>
              <p:nvPr/>
            </p:nvSpPr>
            <p:spPr bwMode="auto">
              <a:xfrm>
                <a:off x="3210" y="2099"/>
                <a:ext cx="36" cy="46"/>
              </a:xfrm>
              <a:custGeom>
                <a:avLst/>
                <a:gdLst>
                  <a:gd name="T0" fmla="*/ 0 w 36"/>
                  <a:gd name="T1" fmla="*/ 46 h 46"/>
                  <a:gd name="T2" fmla="*/ 36 w 36"/>
                  <a:gd name="T3" fmla="*/ 10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10"/>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7" name="Freeform 145">
                <a:extLst>
                  <a:ext uri="{FF2B5EF4-FFF2-40B4-BE49-F238E27FC236}">
                    <a16:creationId xmlns:a16="http://schemas.microsoft.com/office/drawing/2014/main" id="{5484F50F-CB95-4396-3630-4E68192606D7}"/>
                  </a:ext>
                </a:extLst>
              </p:cNvPr>
              <p:cNvSpPr>
                <a:spLocks/>
              </p:cNvSpPr>
              <p:nvPr/>
            </p:nvSpPr>
            <p:spPr bwMode="auto">
              <a:xfrm>
                <a:off x="3210" y="2072"/>
                <a:ext cx="36" cy="46"/>
              </a:xfrm>
              <a:custGeom>
                <a:avLst/>
                <a:gdLst>
                  <a:gd name="T0" fmla="*/ 0 w 36"/>
                  <a:gd name="T1" fmla="*/ 46 h 46"/>
                  <a:gd name="T2" fmla="*/ 36 w 36"/>
                  <a:gd name="T3" fmla="*/ 8 h 46"/>
                  <a:gd name="T4" fmla="*/ 36 w 36"/>
                  <a:gd name="T5" fmla="*/ 0 h 46"/>
                  <a:gd name="T6" fmla="*/ 0 w 36"/>
                  <a:gd name="T7" fmla="*/ 37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8" name="Freeform 146">
                <a:extLst>
                  <a:ext uri="{FF2B5EF4-FFF2-40B4-BE49-F238E27FC236}">
                    <a16:creationId xmlns:a16="http://schemas.microsoft.com/office/drawing/2014/main" id="{A27A3A7A-5E7B-5B49-81F4-1C0D6B6AC373}"/>
                  </a:ext>
                </a:extLst>
              </p:cNvPr>
              <p:cNvSpPr>
                <a:spLocks/>
              </p:cNvSpPr>
              <p:nvPr/>
            </p:nvSpPr>
            <p:spPr bwMode="auto">
              <a:xfrm>
                <a:off x="3210" y="2043"/>
                <a:ext cx="36" cy="47"/>
              </a:xfrm>
              <a:custGeom>
                <a:avLst/>
                <a:gdLst>
                  <a:gd name="T0" fmla="*/ 0 w 36"/>
                  <a:gd name="T1" fmla="*/ 47 h 47"/>
                  <a:gd name="T2" fmla="*/ 36 w 36"/>
                  <a:gd name="T3" fmla="*/ 8 h 47"/>
                  <a:gd name="T4" fmla="*/ 36 w 36"/>
                  <a:gd name="T5" fmla="*/ 0 h 47"/>
                  <a:gd name="T6" fmla="*/ 0 w 36"/>
                  <a:gd name="T7" fmla="*/ 37 h 47"/>
                  <a:gd name="T8" fmla="*/ 0 w 36"/>
                  <a:gd name="T9" fmla="*/ 47 h 47"/>
                  <a:gd name="T10" fmla="*/ 0 60000 65536"/>
                  <a:gd name="T11" fmla="*/ 0 60000 65536"/>
                  <a:gd name="T12" fmla="*/ 0 60000 65536"/>
                  <a:gd name="T13" fmla="*/ 0 60000 65536"/>
                  <a:gd name="T14" fmla="*/ 0 60000 65536"/>
                  <a:gd name="T15" fmla="*/ 0 w 36"/>
                  <a:gd name="T16" fmla="*/ 0 h 47"/>
                  <a:gd name="T17" fmla="*/ 36 w 36"/>
                  <a:gd name="T18" fmla="*/ 47 h 47"/>
                </a:gdLst>
                <a:ahLst/>
                <a:cxnLst>
                  <a:cxn ang="T10">
                    <a:pos x="T0" y="T1"/>
                  </a:cxn>
                  <a:cxn ang="T11">
                    <a:pos x="T2" y="T3"/>
                  </a:cxn>
                  <a:cxn ang="T12">
                    <a:pos x="T4" y="T5"/>
                  </a:cxn>
                  <a:cxn ang="T13">
                    <a:pos x="T6" y="T7"/>
                  </a:cxn>
                  <a:cxn ang="T14">
                    <a:pos x="T8" y="T9"/>
                  </a:cxn>
                </a:cxnLst>
                <a:rect l="T15" t="T16" r="T17" b="T18"/>
                <a:pathLst>
                  <a:path w="36" h="47">
                    <a:moveTo>
                      <a:pt x="0" y="47"/>
                    </a:moveTo>
                    <a:lnTo>
                      <a:pt x="36" y="8"/>
                    </a:lnTo>
                    <a:lnTo>
                      <a:pt x="36" y="0"/>
                    </a:lnTo>
                    <a:lnTo>
                      <a:pt x="0" y="3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59" name="Freeform 147">
                <a:extLst>
                  <a:ext uri="{FF2B5EF4-FFF2-40B4-BE49-F238E27FC236}">
                    <a16:creationId xmlns:a16="http://schemas.microsoft.com/office/drawing/2014/main" id="{E6551A4B-B59F-6592-2C23-E1010D30BA6F}"/>
                  </a:ext>
                </a:extLst>
              </p:cNvPr>
              <p:cNvSpPr>
                <a:spLocks/>
              </p:cNvSpPr>
              <p:nvPr/>
            </p:nvSpPr>
            <p:spPr bwMode="auto">
              <a:xfrm>
                <a:off x="3210" y="2015"/>
                <a:ext cx="36" cy="46"/>
              </a:xfrm>
              <a:custGeom>
                <a:avLst/>
                <a:gdLst>
                  <a:gd name="T0" fmla="*/ 0 w 36"/>
                  <a:gd name="T1" fmla="*/ 46 h 46"/>
                  <a:gd name="T2" fmla="*/ 36 w 36"/>
                  <a:gd name="T3" fmla="*/ 7 h 46"/>
                  <a:gd name="T4" fmla="*/ 36 w 36"/>
                  <a:gd name="T5" fmla="*/ 0 h 46"/>
                  <a:gd name="T6" fmla="*/ 0 w 36"/>
                  <a:gd name="T7" fmla="*/ 36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0" name="Freeform 148">
                <a:extLst>
                  <a:ext uri="{FF2B5EF4-FFF2-40B4-BE49-F238E27FC236}">
                    <a16:creationId xmlns:a16="http://schemas.microsoft.com/office/drawing/2014/main" id="{D124B5DB-2B33-9FF2-5CAB-B89427A1736A}"/>
                  </a:ext>
                </a:extLst>
              </p:cNvPr>
              <p:cNvSpPr>
                <a:spLocks/>
              </p:cNvSpPr>
              <p:nvPr/>
            </p:nvSpPr>
            <p:spPr bwMode="auto">
              <a:xfrm>
                <a:off x="3210" y="1986"/>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1" name="Freeform 149">
                <a:extLst>
                  <a:ext uri="{FF2B5EF4-FFF2-40B4-BE49-F238E27FC236}">
                    <a16:creationId xmlns:a16="http://schemas.microsoft.com/office/drawing/2014/main" id="{F358C9CF-261C-65EF-7988-86D8ECFF1E82}"/>
                  </a:ext>
                </a:extLst>
              </p:cNvPr>
              <p:cNvSpPr>
                <a:spLocks/>
              </p:cNvSpPr>
              <p:nvPr/>
            </p:nvSpPr>
            <p:spPr bwMode="auto">
              <a:xfrm>
                <a:off x="3210" y="1957"/>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2" name="Freeform 150">
                <a:extLst>
                  <a:ext uri="{FF2B5EF4-FFF2-40B4-BE49-F238E27FC236}">
                    <a16:creationId xmlns:a16="http://schemas.microsoft.com/office/drawing/2014/main" id="{92FE3F16-147B-9D74-CD81-E73A93BF9C27}"/>
                  </a:ext>
                </a:extLst>
              </p:cNvPr>
              <p:cNvSpPr>
                <a:spLocks/>
              </p:cNvSpPr>
              <p:nvPr/>
            </p:nvSpPr>
            <p:spPr bwMode="auto">
              <a:xfrm>
                <a:off x="3210" y="1928"/>
                <a:ext cx="36" cy="46"/>
              </a:xfrm>
              <a:custGeom>
                <a:avLst/>
                <a:gdLst>
                  <a:gd name="T0" fmla="*/ 0 w 36"/>
                  <a:gd name="T1" fmla="*/ 46 h 46"/>
                  <a:gd name="T2" fmla="*/ 36 w 36"/>
                  <a:gd name="T3" fmla="*/ 8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3" name="Freeform 151">
                <a:extLst>
                  <a:ext uri="{FF2B5EF4-FFF2-40B4-BE49-F238E27FC236}">
                    <a16:creationId xmlns:a16="http://schemas.microsoft.com/office/drawing/2014/main" id="{0972253A-DFB1-31AF-DA60-05410EFCDEA4}"/>
                  </a:ext>
                </a:extLst>
              </p:cNvPr>
              <p:cNvSpPr>
                <a:spLocks/>
              </p:cNvSpPr>
              <p:nvPr/>
            </p:nvSpPr>
            <p:spPr bwMode="auto">
              <a:xfrm>
                <a:off x="3210" y="1900"/>
                <a:ext cx="36" cy="46"/>
              </a:xfrm>
              <a:custGeom>
                <a:avLst/>
                <a:gdLst>
                  <a:gd name="T0" fmla="*/ 0 w 36"/>
                  <a:gd name="T1" fmla="*/ 46 h 46"/>
                  <a:gd name="T2" fmla="*/ 36 w 36"/>
                  <a:gd name="T3" fmla="*/ 7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4" name="Freeform 152">
                <a:extLst>
                  <a:ext uri="{FF2B5EF4-FFF2-40B4-BE49-F238E27FC236}">
                    <a16:creationId xmlns:a16="http://schemas.microsoft.com/office/drawing/2014/main" id="{AB2660A3-65D1-57ED-9B17-3FEAB8876F71}"/>
                  </a:ext>
                </a:extLst>
              </p:cNvPr>
              <p:cNvSpPr>
                <a:spLocks/>
              </p:cNvSpPr>
              <p:nvPr/>
            </p:nvSpPr>
            <p:spPr bwMode="auto">
              <a:xfrm>
                <a:off x="3210" y="1871"/>
                <a:ext cx="36" cy="48"/>
              </a:xfrm>
              <a:custGeom>
                <a:avLst/>
                <a:gdLst>
                  <a:gd name="T0" fmla="*/ 0 w 36"/>
                  <a:gd name="T1" fmla="*/ 48 h 48"/>
                  <a:gd name="T2" fmla="*/ 36 w 36"/>
                  <a:gd name="T3" fmla="*/ 9 h 48"/>
                  <a:gd name="T4" fmla="*/ 36 w 36"/>
                  <a:gd name="T5" fmla="*/ 0 h 48"/>
                  <a:gd name="T6" fmla="*/ 0 w 36"/>
                  <a:gd name="T7" fmla="*/ 38 h 48"/>
                  <a:gd name="T8" fmla="*/ 0 w 36"/>
                  <a:gd name="T9" fmla="*/ 48 h 48"/>
                  <a:gd name="T10" fmla="*/ 0 60000 65536"/>
                  <a:gd name="T11" fmla="*/ 0 60000 65536"/>
                  <a:gd name="T12" fmla="*/ 0 60000 65536"/>
                  <a:gd name="T13" fmla="*/ 0 60000 65536"/>
                  <a:gd name="T14" fmla="*/ 0 60000 65536"/>
                  <a:gd name="T15" fmla="*/ 0 w 36"/>
                  <a:gd name="T16" fmla="*/ 0 h 48"/>
                  <a:gd name="T17" fmla="*/ 36 w 36"/>
                  <a:gd name="T18" fmla="*/ 48 h 48"/>
                </a:gdLst>
                <a:ahLst/>
                <a:cxnLst>
                  <a:cxn ang="T10">
                    <a:pos x="T0" y="T1"/>
                  </a:cxn>
                  <a:cxn ang="T11">
                    <a:pos x="T2" y="T3"/>
                  </a:cxn>
                  <a:cxn ang="T12">
                    <a:pos x="T4" y="T5"/>
                  </a:cxn>
                  <a:cxn ang="T13">
                    <a:pos x="T6" y="T7"/>
                  </a:cxn>
                  <a:cxn ang="T14">
                    <a:pos x="T8" y="T9"/>
                  </a:cxn>
                </a:cxnLst>
                <a:rect l="T15" t="T16" r="T17" b="T18"/>
                <a:pathLst>
                  <a:path w="36" h="48">
                    <a:moveTo>
                      <a:pt x="0" y="48"/>
                    </a:moveTo>
                    <a:lnTo>
                      <a:pt x="36" y="9"/>
                    </a:lnTo>
                    <a:lnTo>
                      <a:pt x="36"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5" name="Freeform 153">
                <a:extLst>
                  <a:ext uri="{FF2B5EF4-FFF2-40B4-BE49-F238E27FC236}">
                    <a16:creationId xmlns:a16="http://schemas.microsoft.com/office/drawing/2014/main" id="{227919ED-0CC3-9CDE-AE72-7731D87B00DB}"/>
                  </a:ext>
                </a:extLst>
              </p:cNvPr>
              <p:cNvSpPr>
                <a:spLocks/>
              </p:cNvSpPr>
              <p:nvPr/>
            </p:nvSpPr>
            <p:spPr bwMode="auto">
              <a:xfrm>
                <a:off x="3210" y="1844"/>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6" name="Freeform 154">
                <a:extLst>
                  <a:ext uri="{FF2B5EF4-FFF2-40B4-BE49-F238E27FC236}">
                    <a16:creationId xmlns:a16="http://schemas.microsoft.com/office/drawing/2014/main" id="{9668D8B6-4C3A-F0ED-28C5-DA06CFC9DA18}"/>
                  </a:ext>
                </a:extLst>
              </p:cNvPr>
              <p:cNvSpPr>
                <a:spLocks/>
              </p:cNvSpPr>
              <p:nvPr/>
            </p:nvSpPr>
            <p:spPr bwMode="auto">
              <a:xfrm>
                <a:off x="3208" y="1815"/>
                <a:ext cx="38" cy="46"/>
              </a:xfrm>
              <a:custGeom>
                <a:avLst/>
                <a:gdLst>
                  <a:gd name="T0" fmla="*/ 2 w 38"/>
                  <a:gd name="T1" fmla="*/ 46 h 46"/>
                  <a:gd name="T2" fmla="*/ 38 w 38"/>
                  <a:gd name="T3" fmla="*/ 8 h 46"/>
                  <a:gd name="T4" fmla="*/ 38 w 38"/>
                  <a:gd name="T5" fmla="*/ 0 h 46"/>
                  <a:gd name="T6" fmla="*/ 0 w 38"/>
                  <a:gd name="T7" fmla="*/ 38 h 46"/>
                  <a:gd name="T8" fmla="*/ 2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2" y="46"/>
                    </a:moveTo>
                    <a:lnTo>
                      <a:pt x="38" y="8"/>
                    </a:lnTo>
                    <a:lnTo>
                      <a:pt x="38" y="0"/>
                    </a:lnTo>
                    <a:lnTo>
                      <a:pt x="0" y="38"/>
                    </a:lnTo>
                    <a:lnTo>
                      <a:pt x="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7" name="Freeform 155">
                <a:extLst>
                  <a:ext uri="{FF2B5EF4-FFF2-40B4-BE49-F238E27FC236}">
                    <a16:creationId xmlns:a16="http://schemas.microsoft.com/office/drawing/2014/main" id="{49B1216A-DBEB-5801-9C8C-9F136CC6D090}"/>
                  </a:ext>
                </a:extLst>
              </p:cNvPr>
              <p:cNvSpPr>
                <a:spLocks/>
              </p:cNvSpPr>
              <p:nvPr/>
            </p:nvSpPr>
            <p:spPr bwMode="auto">
              <a:xfrm>
                <a:off x="3208" y="1786"/>
                <a:ext cx="38" cy="46"/>
              </a:xfrm>
              <a:custGeom>
                <a:avLst/>
                <a:gdLst>
                  <a:gd name="T0" fmla="*/ 0 w 38"/>
                  <a:gd name="T1" fmla="*/ 46 h 46"/>
                  <a:gd name="T2" fmla="*/ 38 w 38"/>
                  <a:gd name="T3" fmla="*/ 8 h 46"/>
                  <a:gd name="T4" fmla="*/ 38 w 38"/>
                  <a:gd name="T5" fmla="*/ 0 h 46"/>
                  <a:gd name="T6" fmla="*/ 0 w 38"/>
                  <a:gd name="T7" fmla="*/ 39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8" name="Freeform 156">
                <a:extLst>
                  <a:ext uri="{FF2B5EF4-FFF2-40B4-BE49-F238E27FC236}">
                    <a16:creationId xmlns:a16="http://schemas.microsoft.com/office/drawing/2014/main" id="{57B27AFB-0F08-0108-CA7B-B36014671177}"/>
                  </a:ext>
                </a:extLst>
              </p:cNvPr>
              <p:cNvSpPr>
                <a:spLocks/>
              </p:cNvSpPr>
              <p:nvPr/>
            </p:nvSpPr>
            <p:spPr bwMode="auto">
              <a:xfrm>
                <a:off x="3208" y="1757"/>
                <a:ext cx="38" cy="47"/>
              </a:xfrm>
              <a:custGeom>
                <a:avLst/>
                <a:gdLst>
                  <a:gd name="T0" fmla="*/ 0 w 38"/>
                  <a:gd name="T1" fmla="*/ 47 h 47"/>
                  <a:gd name="T2" fmla="*/ 38 w 38"/>
                  <a:gd name="T3" fmla="*/ 8 h 47"/>
                  <a:gd name="T4" fmla="*/ 38 w 38"/>
                  <a:gd name="T5" fmla="*/ 0 h 47"/>
                  <a:gd name="T6" fmla="*/ 0 w 38"/>
                  <a:gd name="T7" fmla="*/ 39 h 47"/>
                  <a:gd name="T8" fmla="*/ 0 w 38"/>
                  <a:gd name="T9" fmla="*/ 47 h 47"/>
                  <a:gd name="T10" fmla="*/ 0 60000 65536"/>
                  <a:gd name="T11" fmla="*/ 0 60000 65536"/>
                  <a:gd name="T12" fmla="*/ 0 60000 65536"/>
                  <a:gd name="T13" fmla="*/ 0 60000 65536"/>
                  <a:gd name="T14" fmla="*/ 0 60000 65536"/>
                  <a:gd name="T15" fmla="*/ 0 w 38"/>
                  <a:gd name="T16" fmla="*/ 0 h 47"/>
                  <a:gd name="T17" fmla="*/ 38 w 38"/>
                  <a:gd name="T18" fmla="*/ 47 h 47"/>
                </a:gdLst>
                <a:ahLst/>
                <a:cxnLst>
                  <a:cxn ang="T10">
                    <a:pos x="T0" y="T1"/>
                  </a:cxn>
                  <a:cxn ang="T11">
                    <a:pos x="T2" y="T3"/>
                  </a:cxn>
                  <a:cxn ang="T12">
                    <a:pos x="T4" y="T5"/>
                  </a:cxn>
                  <a:cxn ang="T13">
                    <a:pos x="T6" y="T7"/>
                  </a:cxn>
                  <a:cxn ang="T14">
                    <a:pos x="T8" y="T9"/>
                  </a:cxn>
                </a:cxnLst>
                <a:rect l="T15" t="T16" r="T17" b="T18"/>
                <a:pathLst>
                  <a:path w="38" h="47">
                    <a:moveTo>
                      <a:pt x="0" y="47"/>
                    </a:moveTo>
                    <a:lnTo>
                      <a:pt x="38" y="8"/>
                    </a:lnTo>
                    <a:lnTo>
                      <a:pt x="38" y="0"/>
                    </a:lnTo>
                    <a:lnTo>
                      <a:pt x="0" y="39"/>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69" name="Freeform 157">
                <a:extLst>
                  <a:ext uri="{FF2B5EF4-FFF2-40B4-BE49-F238E27FC236}">
                    <a16:creationId xmlns:a16="http://schemas.microsoft.com/office/drawing/2014/main" id="{87D4D325-5509-C134-78D7-BD1934C3C8A9}"/>
                  </a:ext>
                </a:extLst>
              </p:cNvPr>
              <p:cNvSpPr>
                <a:spLocks/>
              </p:cNvSpPr>
              <p:nvPr/>
            </p:nvSpPr>
            <p:spPr bwMode="auto">
              <a:xfrm>
                <a:off x="3208" y="1729"/>
                <a:ext cx="38" cy="48"/>
              </a:xfrm>
              <a:custGeom>
                <a:avLst/>
                <a:gdLst>
                  <a:gd name="T0" fmla="*/ 0 w 38"/>
                  <a:gd name="T1" fmla="*/ 48 h 48"/>
                  <a:gd name="T2" fmla="*/ 38 w 38"/>
                  <a:gd name="T3" fmla="*/ 9 h 48"/>
                  <a:gd name="T4" fmla="*/ 38 w 38"/>
                  <a:gd name="T5" fmla="*/ 0 h 48"/>
                  <a:gd name="T6" fmla="*/ 0 w 38"/>
                  <a:gd name="T7" fmla="*/ 38 h 48"/>
                  <a:gd name="T8" fmla="*/ 0 w 38"/>
                  <a:gd name="T9" fmla="*/ 48 h 48"/>
                  <a:gd name="T10" fmla="*/ 0 60000 65536"/>
                  <a:gd name="T11" fmla="*/ 0 60000 65536"/>
                  <a:gd name="T12" fmla="*/ 0 60000 65536"/>
                  <a:gd name="T13" fmla="*/ 0 60000 65536"/>
                  <a:gd name="T14" fmla="*/ 0 60000 65536"/>
                  <a:gd name="T15" fmla="*/ 0 w 38"/>
                  <a:gd name="T16" fmla="*/ 0 h 48"/>
                  <a:gd name="T17" fmla="*/ 38 w 38"/>
                  <a:gd name="T18" fmla="*/ 48 h 48"/>
                </a:gdLst>
                <a:ahLst/>
                <a:cxnLst>
                  <a:cxn ang="T10">
                    <a:pos x="T0" y="T1"/>
                  </a:cxn>
                  <a:cxn ang="T11">
                    <a:pos x="T2" y="T3"/>
                  </a:cxn>
                  <a:cxn ang="T12">
                    <a:pos x="T4" y="T5"/>
                  </a:cxn>
                  <a:cxn ang="T13">
                    <a:pos x="T6" y="T7"/>
                  </a:cxn>
                  <a:cxn ang="T14">
                    <a:pos x="T8" y="T9"/>
                  </a:cxn>
                </a:cxnLst>
                <a:rect l="T15" t="T16" r="T17" b="T18"/>
                <a:pathLst>
                  <a:path w="38" h="48">
                    <a:moveTo>
                      <a:pt x="0" y="48"/>
                    </a:moveTo>
                    <a:lnTo>
                      <a:pt x="38" y="9"/>
                    </a:lnTo>
                    <a:lnTo>
                      <a:pt x="38"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0" name="Freeform 158">
                <a:extLst>
                  <a:ext uri="{FF2B5EF4-FFF2-40B4-BE49-F238E27FC236}">
                    <a16:creationId xmlns:a16="http://schemas.microsoft.com/office/drawing/2014/main" id="{CA99EC29-B322-121F-58EE-6D275A106134}"/>
                  </a:ext>
                </a:extLst>
              </p:cNvPr>
              <p:cNvSpPr>
                <a:spLocks/>
              </p:cNvSpPr>
              <p:nvPr/>
            </p:nvSpPr>
            <p:spPr bwMode="auto">
              <a:xfrm>
                <a:off x="3208" y="1700"/>
                <a:ext cx="38" cy="48"/>
              </a:xfrm>
              <a:custGeom>
                <a:avLst/>
                <a:gdLst>
                  <a:gd name="T0" fmla="*/ 0 w 38"/>
                  <a:gd name="T1" fmla="*/ 48 h 48"/>
                  <a:gd name="T2" fmla="*/ 38 w 38"/>
                  <a:gd name="T3" fmla="*/ 9 h 48"/>
                  <a:gd name="T4" fmla="*/ 38 w 38"/>
                  <a:gd name="T5" fmla="*/ 0 h 48"/>
                  <a:gd name="T6" fmla="*/ 0 w 38"/>
                  <a:gd name="T7" fmla="*/ 38 h 48"/>
                  <a:gd name="T8" fmla="*/ 0 w 38"/>
                  <a:gd name="T9" fmla="*/ 48 h 48"/>
                  <a:gd name="T10" fmla="*/ 0 60000 65536"/>
                  <a:gd name="T11" fmla="*/ 0 60000 65536"/>
                  <a:gd name="T12" fmla="*/ 0 60000 65536"/>
                  <a:gd name="T13" fmla="*/ 0 60000 65536"/>
                  <a:gd name="T14" fmla="*/ 0 60000 65536"/>
                  <a:gd name="T15" fmla="*/ 0 w 38"/>
                  <a:gd name="T16" fmla="*/ 0 h 48"/>
                  <a:gd name="T17" fmla="*/ 38 w 38"/>
                  <a:gd name="T18" fmla="*/ 48 h 48"/>
                </a:gdLst>
                <a:ahLst/>
                <a:cxnLst>
                  <a:cxn ang="T10">
                    <a:pos x="T0" y="T1"/>
                  </a:cxn>
                  <a:cxn ang="T11">
                    <a:pos x="T2" y="T3"/>
                  </a:cxn>
                  <a:cxn ang="T12">
                    <a:pos x="T4" y="T5"/>
                  </a:cxn>
                  <a:cxn ang="T13">
                    <a:pos x="T6" y="T7"/>
                  </a:cxn>
                  <a:cxn ang="T14">
                    <a:pos x="T8" y="T9"/>
                  </a:cxn>
                </a:cxnLst>
                <a:rect l="T15" t="T16" r="T17" b="T18"/>
                <a:pathLst>
                  <a:path w="38" h="48">
                    <a:moveTo>
                      <a:pt x="0" y="48"/>
                    </a:moveTo>
                    <a:lnTo>
                      <a:pt x="38" y="9"/>
                    </a:lnTo>
                    <a:lnTo>
                      <a:pt x="38"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1" name="Freeform 159">
                <a:extLst>
                  <a:ext uri="{FF2B5EF4-FFF2-40B4-BE49-F238E27FC236}">
                    <a16:creationId xmlns:a16="http://schemas.microsoft.com/office/drawing/2014/main" id="{C06D1C95-E5B2-80FC-2160-5EC7402B4AA2}"/>
                  </a:ext>
                </a:extLst>
              </p:cNvPr>
              <p:cNvSpPr>
                <a:spLocks/>
              </p:cNvSpPr>
              <p:nvPr/>
            </p:nvSpPr>
            <p:spPr bwMode="auto">
              <a:xfrm>
                <a:off x="3208" y="1671"/>
                <a:ext cx="38" cy="48"/>
              </a:xfrm>
              <a:custGeom>
                <a:avLst/>
                <a:gdLst>
                  <a:gd name="T0" fmla="*/ 0 w 38"/>
                  <a:gd name="T1" fmla="*/ 48 h 48"/>
                  <a:gd name="T2" fmla="*/ 38 w 38"/>
                  <a:gd name="T3" fmla="*/ 10 h 48"/>
                  <a:gd name="T4" fmla="*/ 38 w 38"/>
                  <a:gd name="T5" fmla="*/ 0 h 48"/>
                  <a:gd name="T6" fmla="*/ 0 w 38"/>
                  <a:gd name="T7" fmla="*/ 38 h 48"/>
                  <a:gd name="T8" fmla="*/ 0 w 38"/>
                  <a:gd name="T9" fmla="*/ 48 h 48"/>
                  <a:gd name="T10" fmla="*/ 0 60000 65536"/>
                  <a:gd name="T11" fmla="*/ 0 60000 65536"/>
                  <a:gd name="T12" fmla="*/ 0 60000 65536"/>
                  <a:gd name="T13" fmla="*/ 0 60000 65536"/>
                  <a:gd name="T14" fmla="*/ 0 60000 65536"/>
                  <a:gd name="T15" fmla="*/ 0 w 38"/>
                  <a:gd name="T16" fmla="*/ 0 h 48"/>
                  <a:gd name="T17" fmla="*/ 38 w 38"/>
                  <a:gd name="T18" fmla="*/ 48 h 48"/>
                </a:gdLst>
                <a:ahLst/>
                <a:cxnLst>
                  <a:cxn ang="T10">
                    <a:pos x="T0" y="T1"/>
                  </a:cxn>
                  <a:cxn ang="T11">
                    <a:pos x="T2" y="T3"/>
                  </a:cxn>
                  <a:cxn ang="T12">
                    <a:pos x="T4" y="T5"/>
                  </a:cxn>
                  <a:cxn ang="T13">
                    <a:pos x="T6" y="T7"/>
                  </a:cxn>
                  <a:cxn ang="T14">
                    <a:pos x="T8" y="T9"/>
                  </a:cxn>
                </a:cxnLst>
                <a:rect l="T15" t="T16" r="T17" b="T18"/>
                <a:pathLst>
                  <a:path w="38" h="48">
                    <a:moveTo>
                      <a:pt x="0" y="48"/>
                    </a:moveTo>
                    <a:lnTo>
                      <a:pt x="38" y="10"/>
                    </a:lnTo>
                    <a:lnTo>
                      <a:pt x="38"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2" name="Freeform 160">
                <a:extLst>
                  <a:ext uri="{FF2B5EF4-FFF2-40B4-BE49-F238E27FC236}">
                    <a16:creationId xmlns:a16="http://schemas.microsoft.com/office/drawing/2014/main" id="{DB8AD5EF-2380-75BE-2B2C-F98ADD80E7D1}"/>
                  </a:ext>
                </a:extLst>
              </p:cNvPr>
              <p:cNvSpPr>
                <a:spLocks/>
              </p:cNvSpPr>
              <p:nvPr/>
            </p:nvSpPr>
            <p:spPr bwMode="auto">
              <a:xfrm>
                <a:off x="3208" y="1644"/>
                <a:ext cx="38" cy="46"/>
              </a:xfrm>
              <a:custGeom>
                <a:avLst/>
                <a:gdLst>
                  <a:gd name="T0" fmla="*/ 0 w 38"/>
                  <a:gd name="T1" fmla="*/ 46 h 46"/>
                  <a:gd name="T2" fmla="*/ 38 w 38"/>
                  <a:gd name="T3" fmla="*/ 8 h 46"/>
                  <a:gd name="T4" fmla="*/ 38 w 38"/>
                  <a:gd name="T5" fmla="*/ 0 h 46"/>
                  <a:gd name="T6" fmla="*/ 0 w 38"/>
                  <a:gd name="T7" fmla="*/ 39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3" name="Freeform 161">
                <a:extLst>
                  <a:ext uri="{FF2B5EF4-FFF2-40B4-BE49-F238E27FC236}">
                    <a16:creationId xmlns:a16="http://schemas.microsoft.com/office/drawing/2014/main" id="{DEA72BF2-55A5-F6E4-BFA6-2B4BF3588820}"/>
                  </a:ext>
                </a:extLst>
              </p:cNvPr>
              <p:cNvSpPr>
                <a:spLocks/>
              </p:cNvSpPr>
              <p:nvPr/>
            </p:nvSpPr>
            <p:spPr bwMode="auto">
              <a:xfrm>
                <a:off x="3208" y="1615"/>
                <a:ext cx="38" cy="46"/>
              </a:xfrm>
              <a:custGeom>
                <a:avLst/>
                <a:gdLst>
                  <a:gd name="T0" fmla="*/ 0 w 38"/>
                  <a:gd name="T1" fmla="*/ 46 h 46"/>
                  <a:gd name="T2" fmla="*/ 38 w 38"/>
                  <a:gd name="T3" fmla="*/ 8 h 46"/>
                  <a:gd name="T4" fmla="*/ 38 w 38"/>
                  <a:gd name="T5" fmla="*/ 0 h 46"/>
                  <a:gd name="T6" fmla="*/ 0 w 38"/>
                  <a:gd name="T7" fmla="*/ 39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4" name="Freeform 162">
                <a:extLst>
                  <a:ext uri="{FF2B5EF4-FFF2-40B4-BE49-F238E27FC236}">
                    <a16:creationId xmlns:a16="http://schemas.microsoft.com/office/drawing/2014/main" id="{94137832-8766-E1DD-15DC-19DEF419D51C}"/>
                  </a:ext>
                </a:extLst>
              </p:cNvPr>
              <p:cNvSpPr>
                <a:spLocks/>
              </p:cNvSpPr>
              <p:nvPr/>
            </p:nvSpPr>
            <p:spPr bwMode="auto">
              <a:xfrm>
                <a:off x="3208" y="1587"/>
                <a:ext cx="38" cy="46"/>
              </a:xfrm>
              <a:custGeom>
                <a:avLst/>
                <a:gdLst>
                  <a:gd name="T0" fmla="*/ 0 w 38"/>
                  <a:gd name="T1" fmla="*/ 46 h 46"/>
                  <a:gd name="T2" fmla="*/ 38 w 38"/>
                  <a:gd name="T3" fmla="*/ 7 h 46"/>
                  <a:gd name="T4" fmla="*/ 38 w 38"/>
                  <a:gd name="T5" fmla="*/ 0 h 46"/>
                  <a:gd name="T6" fmla="*/ 0 w 38"/>
                  <a:gd name="T7" fmla="*/ 38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7"/>
                    </a:lnTo>
                    <a:lnTo>
                      <a:pt x="38"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5" name="Freeform 163">
                <a:extLst>
                  <a:ext uri="{FF2B5EF4-FFF2-40B4-BE49-F238E27FC236}">
                    <a16:creationId xmlns:a16="http://schemas.microsoft.com/office/drawing/2014/main" id="{1B66F122-E158-A2B2-B756-855B61997C55}"/>
                  </a:ext>
                </a:extLst>
              </p:cNvPr>
              <p:cNvSpPr>
                <a:spLocks/>
              </p:cNvSpPr>
              <p:nvPr/>
            </p:nvSpPr>
            <p:spPr bwMode="auto">
              <a:xfrm>
                <a:off x="3208" y="1558"/>
                <a:ext cx="38" cy="46"/>
              </a:xfrm>
              <a:custGeom>
                <a:avLst/>
                <a:gdLst>
                  <a:gd name="T0" fmla="*/ 0 w 38"/>
                  <a:gd name="T1" fmla="*/ 46 h 46"/>
                  <a:gd name="T2" fmla="*/ 38 w 38"/>
                  <a:gd name="T3" fmla="*/ 8 h 46"/>
                  <a:gd name="T4" fmla="*/ 38 w 38"/>
                  <a:gd name="T5" fmla="*/ 0 h 46"/>
                  <a:gd name="T6" fmla="*/ 0 w 38"/>
                  <a:gd name="T7" fmla="*/ 38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6" name="Freeform 164">
                <a:extLst>
                  <a:ext uri="{FF2B5EF4-FFF2-40B4-BE49-F238E27FC236}">
                    <a16:creationId xmlns:a16="http://schemas.microsoft.com/office/drawing/2014/main" id="{D021CBEE-5E3C-CAF9-3640-3A7153776E45}"/>
                  </a:ext>
                </a:extLst>
              </p:cNvPr>
              <p:cNvSpPr>
                <a:spLocks/>
              </p:cNvSpPr>
              <p:nvPr/>
            </p:nvSpPr>
            <p:spPr bwMode="auto">
              <a:xfrm>
                <a:off x="3208" y="1529"/>
                <a:ext cx="38" cy="46"/>
              </a:xfrm>
              <a:custGeom>
                <a:avLst/>
                <a:gdLst>
                  <a:gd name="T0" fmla="*/ 0 w 38"/>
                  <a:gd name="T1" fmla="*/ 46 h 46"/>
                  <a:gd name="T2" fmla="*/ 38 w 38"/>
                  <a:gd name="T3" fmla="*/ 8 h 46"/>
                  <a:gd name="T4" fmla="*/ 38 w 38"/>
                  <a:gd name="T5" fmla="*/ 0 h 46"/>
                  <a:gd name="T6" fmla="*/ 0 w 38"/>
                  <a:gd name="T7" fmla="*/ 38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7" name="Freeform 165">
                <a:extLst>
                  <a:ext uri="{FF2B5EF4-FFF2-40B4-BE49-F238E27FC236}">
                    <a16:creationId xmlns:a16="http://schemas.microsoft.com/office/drawing/2014/main" id="{EFC57DDB-BE11-7B71-4AA2-B6456C08F397}"/>
                  </a:ext>
                </a:extLst>
              </p:cNvPr>
              <p:cNvSpPr>
                <a:spLocks/>
              </p:cNvSpPr>
              <p:nvPr/>
            </p:nvSpPr>
            <p:spPr bwMode="auto">
              <a:xfrm>
                <a:off x="3208" y="1502"/>
                <a:ext cx="38" cy="46"/>
              </a:xfrm>
              <a:custGeom>
                <a:avLst/>
                <a:gdLst>
                  <a:gd name="T0" fmla="*/ 0 w 38"/>
                  <a:gd name="T1" fmla="*/ 46 h 46"/>
                  <a:gd name="T2" fmla="*/ 38 w 38"/>
                  <a:gd name="T3" fmla="*/ 8 h 46"/>
                  <a:gd name="T4" fmla="*/ 38 w 38"/>
                  <a:gd name="T5" fmla="*/ 0 h 46"/>
                  <a:gd name="T6" fmla="*/ 0 w 38"/>
                  <a:gd name="T7" fmla="*/ 37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8" name="Freeform 166">
                <a:extLst>
                  <a:ext uri="{FF2B5EF4-FFF2-40B4-BE49-F238E27FC236}">
                    <a16:creationId xmlns:a16="http://schemas.microsoft.com/office/drawing/2014/main" id="{69780029-8EA7-C760-9B2F-267092A647C4}"/>
                  </a:ext>
                </a:extLst>
              </p:cNvPr>
              <p:cNvSpPr>
                <a:spLocks/>
              </p:cNvSpPr>
              <p:nvPr/>
            </p:nvSpPr>
            <p:spPr bwMode="auto">
              <a:xfrm>
                <a:off x="3208" y="1473"/>
                <a:ext cx="38" cy="46"/>
              </a:xfrm>
              <a:custGeom>
                <a:avLst/>
                <a:gdLst>
                  <a:gd name="T0" fmla="*/ 0 w 38"/>
                  <a:gd name="T1" fmla="*/ 46 h 46"/>
                  <a:gd name="T2" fmla="*/ 38 w 38"/>
                  <a:gd name="T3" fmla="*/ 8 h 46"/>
                  <a:gd name="T4" fmla="*/ 38 w 38"/>
                  <a:gd name="T5" fmla="*/ 0 h 46"/>
                  <a:gd name="T6" fmla="*/ 0 w 38"/>
                  <a:gd name="T7" fmla="*/ 39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79" name="Freeform 167">
                <a:extLst>
                  <a:ext uri="{FF2B5EF4-FFF2-40B4-BE49-F238E27FC236}">
                    <a16:creationId xmlns:a16="http://schemas.microsoft.com/office/drawing/2014/main" id="{25EE7FDB-27BA-5194-C99C-8E89FBE7C937}"/>
                  </a:ext>
                </a:extLst>
              </p:cNvPr>
              <p:cNvSpPr>
                <a:spLocks/>
              </p:cNvSpPr>
              <p:nvPr/>
            </p:nvSpPr>
            <p:spPr bwMode="auto">
              <a:xfrm>
                <a:off x="3208" y="1462"/>
                <a:ext cx="28" cy="29"/>
              </a:xfrm>
              <a:custGeom>
                <a:avLst/>
                <a:gdLst>
                  <a:gd name="T0" fmla="*/ 0 w 28"/>
                  <a:gd name="T1" fmla="*/ 29 h 29"/>
                  <a:gd name="T2" fmla="*/ 28 w 28"/>
                  <a:gd name="T3" fmla="*/ 0 h 29"/>
                  <a:gd name="T4" fmla="*/ 21 w 28"/>
                  <a:gd name="T5" fmla="*/ 0 h 29"/>
                  <a:gd name="T6" fmla="*/ 0 w 28"/>
                  <a:gd name="T7" fmla="*/ 21 h 29"/>
                  <a:gd name="T8" fmla="*/ 0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0" y="29"/>
                    </a:moveTo>
                    <a:lnTo>
                      <a:pt x="28" y="0"/>
                    </a:lnTo>
                    <a:lnTo>
                      <a:pt x="21" y="0"/>
                    </a:lnTo>
                    <a:lnTo>
                      <a:pt x="0" y="21"/>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0" name="Freeform 168">
                <a:extLst>
                  <a:ext uri="{FF2B5EF4-FFF2-40B4-BE49-F238E27FC236}">
                    <a16:creationId xmlns:a16="http://schemas.microsoft.com/office/drawing/2014/main" id="{C3EAED86-94BC-9180-96F5-6AD9A09935DA}"/>
                  </a:ext>
                </a:extLst>
              </p:cNvPr>
              <p:cNvSpPr>
                <a:spLocks/>
              </p:cNvSpPr>
              <p:nvPr/>
            </p:nvSpPr>
            <p:spPr bwMode="auto">
              <a:xfrm>
                <a:off x="3204" y="1458"/>
                <a:ext cx="9" cy="1111"/>
              </a:xfrm>
              <a:custGeom>
                <a:avLst/>
                <a:gdLst>
                  <a:gd name="T0" fmla="*/ 4 w 9"/>
                  <a:gd name="T1" fmla="*/ 0 h 1111"/>
                  <a:gd name="T2" fmla="*/ 0 w 9"/>
                  <a:gd name="T3" fmla="*/ 4 h 1111"/>
                  <a:gd name="T4" fmla="*/ 0 w 9"/>
                  <a:gd name="T5" fmla="*/ 1111 h 1111"/>
                  <a:gd name="T6" fmla="*/ 9 w 9"/>
                  <a:gd name="T7" fmla="*/ 1111 h 1111"/>
                  <a:gd name="T8" fmla="*/ 9 w 9"/>
                  <a:gd name="T9" fmla="*/ 4 h 1111"/>
                  <a:gd name="T10" fmla="*/ 4 w 9"/>
                  <a:gd name="T11" fmla="*/ 0 h 1111"/>
                  <a:gd name="T12" fmla="*/ 4 w 9"/>
                  <a:gd name="T13" fmla="*/ 0 h 1111"/>
                  <a:gd name="T14" fmla="*/ 0 w 9"/>
                  <a:gd name="T15" fmla="*/ 0 h 1111"/>
                  <a:gd name="T16" fmla="*/ 0 w 9"/>
                  <a:gd name="T17" fmla="*/ 4 h 1111"/>
                  <a:gd name="T18" fmla="*/ 4 w 9"/>
                  <a:gd name="T19" fmla="*/ 0 h 1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111"/>
                  <a:gd name="T32" fmla="*/ 9 w 9"/>
                  <a:gd name="T33" fmla="*/ 1111 h 1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111">
                    <a:moveTo>
                      <a:pt x="4" y="0"/>
                    </a:moveTo>
                    <a:lnTo>
                      <a:pt x="0" y="4"/>
                    </a:lnTo>
                    <a:lnTo>
                      <a:pt x="0" y="1111"/>
                    </a:lnTo>
                    <a:lnTo>
                      <a:pt x="9" y="1111"/>
                    </a:lnTo>
                    <a:lnTo>
                      <a:pt x="9" y="4"/>
                    </a:lnTo>
                    <a:lnTo>
                      <a:pt x="4" y="0"/>
                    </a:lnTo>
                    <a:lnTo>
                      <a:pt x="0" y="0"/>
                    </a:lnTo>
                    <a:lnTo>
                      <a:pt x="0" y="4"/>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1" name="Freeform 169">
                <a:extLst>
                  <a:ext uri="{FF2B5EF4-FFF2-40B4-BE49-F238E27FC236}">
                    <a16:creationId xmlns:a16="http://schemas.microsoft.com/office/drawing/2014/main" id="{B97AAAE3-8BB3-1209-9CDB-8A1AB45712D4}"/>
                  </a:ext>
                </a:extLst>
              </p:cNvPr>
              <p:cNvSpPr>
                <a:spLocks/>
              </p:cNvSpPr>
              <p:nvPr/>
            </p:nvSpPr>
            <p:spPr bwMode="auto">
              <a:xfrm>
                <a:off x="3208" y="1458"/>
                <a:ext cx="44" cy="10"/>
              </a:xfrm>
              <a:custGeom>
                <a:avLst/>
                <a:gdLst>
                  <a:gd name="T0" fmla="*/ 44 w 44"/>
                  <a:gd name="T1" fmla="*/ 4 h 10"/>
                  <a:gd name="T2" fmla="*/ 38 w 44"/>
                  <a:gd name="T3" fmla="*/ 0 h 10"/>
                  <a:gd name="T4" fmla="*/ 0 w 44"/>
                  <a:gd name="T5" fmla="*/ 0 h 10"/>
                  <a:gd name="T6" fmla="*/ 0 w 44"/>
                  <a:gd name="T7" fmla="*/ 10 h 10"/>
                  <a:gd name="T8" fmla="*/ 38 w 44"/>
                  <a:gd name="T9" fmla="*/ 8 h 10"/>
                  <a:gd name="T10" fmla="*/ 44 w 44"/>
                  <a:gd name="T11" fmla="*/ 4 h 10"/>
                  <a:gd name="T12" fmla="*/ 44 w 44"/>
                  <a:gd name="T13" fmla="*/ 4 h 10"/>
                  <a:gd name="T14" fmla="*/ 44 w 44"/>
                  <a:gd name="T15" fmla="*/ 0 h 10"/>
                  <a:gd name="T16" fmla="*/ 38 w 44"/>
                  <a:gd name="T17" fmla="*/ 0 h 10"/>
                  <a:gd name="T18" fmla="*/ 44 w 44"/>
                  <a:gd name="T19" fmla="*/ 4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0"/>
                  <a:gd name="T32" fmla="*/ 44 w 4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0">
                    <a:moveTo>
                      <a:pt x="44" y="4"/>
                    </a:moveTo>
                    <a:lnTo>
                      <a:pt x="38" y="0"/>
                    </a:lnTo>
                    <a:lnTo>
                      <a:pt x="0" y="0"/>
                    </a:lnTo>
                    <a:lnTo>
                      <a:pt x="0" y="10"/>
                    </a:lnTo>
                    <a:lnTo>
                      <a:pt x="38" y="8"/>
                    </a:lnTo>
                    <a:lnTo>
                      <a:pt x="44" y="4"/>
                    </a:lnTo>
                    <a:lnTo>
                      <a:pt x="44" y="0"/>
                    </a:lnTo>
                    <a:lnTo>
                      <a:pt x="38" y="0"/>
                    </a:lnTo>
                    <a:lnTo>
                      <a:pt x="44"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2" name="Freeform 170">
                <a:extLst>
                  <a:ext uri="{FF2B5EF4-FFF2-40B4-BE49-F238E27FC236}">
                    <a16:creationId xmlns:a16="http://schemas.microsoft.com/office/drawing/2014/main" id="{A90080DD-517D-9F8E-D4FE-8A4543BB2866}"/>
                  </a:ext>
                </a:extLst>
              </p:cNvPr>
              <p:cNvSpPr>
                <a:spLocks/>
              </p:cNvSpPr>
              <p:nvPr/>
            </p:nvSpPr>
            <p:spPr bwMode="auto">
              <a:xfrm>
                <a:off x="3242" y="1462"/>
                <a:ext cx="10" cy="566"/>
              </a:xfrm>
              <a:custGeom>
                <a:avLst/>
                <a:gdLst>
                  <a:gd name="T0" fmla="*/ 0 w 10"/>
                  <a:gd name="T1" fmla="*/ 566 h 566"/>
                  <a:gd name="T2" fmla="*/ 10 w 10"/>
                  <a:gd name="T3" fmla="*/ 566 h 566"/>
                  <a:gd name="T4" fmla="*/ 10 w 10"/>
                  <a:gd name="T5" fmla="*/ 0 h 566"/>
                  <a:gd name="T6" fmla="*/ 0 w 10"/>
                  <a:gd name="T7" fmla="*/ 0 h 566"/>
                  <a:gd name="T8" fmla="*/ 0 w 10"/>
                  <a:gd name="T9" fmla="*/ 566 h 566"/>
                  <a:gd name="T10" fmla="*/ 0 w 10"/>
                  <a:gd name="T11" fmla="*/ 566 h 566"/>
                  <a:gd name="T12" fmla="*/ 0 60000 65536"/>
                  <a:gd name="T13" fmla="*/ 0 60000 65536"/>
                  <a:gd name="T14" fmla="*/ 0 60000 65536"/>
                  <a:gd name="T15" fmla="*/ 0 60000 65536"/>
                  <a:gd name="T16" fmla="*/ 0 60000 65536"/>
                  <a:gd name="T17" fmla="*/ 0 60000 65536"/>
                  <a:gd name="T18" fmla="*/ 0 w 10"/>
                  <a:gd name="T19" fmla="*/ 0 h 566"/>
                  <a:gd name="T20" fmla="*/ 10 w 10"/>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10" h="566">
                    <a:moveTo>
                      <a:pt x="0" y="566"/>
                    </a:moveTo>
                    <a:lnTo>
                      <a:pt x="10" y="566"/>
                    </a:lnTo>
                    <a:lnTo>
                      <a:pt x="10" y="0"/>
                    </a:lnTo>
                    <a:lnTo>
                      <a:pt x="0" y="0"/>
                    </a:lnTo>
                    <a:lnTo>
                      <a:pt x="0" y="5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3" name="Freeform 171">
                <a:extLst>
                  <a:ext uri="{FF2B5EF4-FFF2-40B4-BE49-F238E27FC236}">
                    <a16:creationId xmlns:a16="http://schemas.microsoft.com/office/drawing/2014/main" id="{96B82862-31F2-B9A9-F050-75EE79B9AFF6}"/>
                  </a:ext>
                </a:extLst>
              </p:cNvPr>
              <p:cNvSpPr>
                <a:spLocks/>
              </p:cNvSpPr>
              <p:nvPr/>
            </p:nvSpPr>
            <p:spPr bwMode="auto">
              <a:xfrm>
                <a:off x="3242" y="2028"/>
                <a:ext cx="10" cy="540"/>
              </a:xfrm>
              <a:custGeom>
                <a:avLst/>
                <a:gdLst>
                  <a:gd name="T0" fmla="*/ 0 w 10"/>
                  <a:gd name="T1" fmla="*/ 540 h 540"/>
                  <a:gd name="T2" fmla="*/ 10 w 10"/>
                  <a:gd name="T3" fmla="*/ 540 h 540"/>
                  <a:gd name="T4" fmla="*/ 10 w 10"/>
                  <a:gd name="T5" fmla="*/ 0 h 540"/>
                  <a:gd name="T6" fmla="*/ 0 w 10"/>
                  <a:gd name="T7" fmla="*/ 0 h 540"/>
                  <a:gd name="T8" fmla="*/ 0 w 10"/>
                  <a:gd name="T9" fmla="*/ 540 h 540"/>
                  <a:gd name="T10" fmla="*/ 0 w 10"/>
                  <a:gd name="T11" fmla="*/ 540 h 540"/>
                  <a:gd name="T12" fmla="*/ 0 60000 65536"/>
                  <a:gd name="T13" fmla="*/ 0 60000 65536"/>
                  <a:gd name="T14" fmla="*/ 0 60000 65536"/>
                  <a:gd name="T15" fmla="*/ 0 60000 65536"/>
                  <a:gd name="T16" fmla="*/ 0 60000 65536"/>
                  <a:gd name="T17" fmla="*/ 0 60000 65536"/>
                  <a:gd name="T18" fmla="*/ 0 w 10"/>
                  <a:gd name="T19" fmla="*/ 0 h 540"/>
                  <a:gd name="T20" fmla="*/ 10 w 10"/>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0" h="540">
                    <a:moveTo>
                      <a:pt x="0" y="540"/>
                    </a:moveTo>
                    <a:lnTo>
                      <a:pt x="10" y="540"/>
                    </a:lnTo>
                    <a:lnTo>
                      <a:pt x="10" y="0"/>
                    </a:lnTo>
                    <a:lnTo>
                      <a:pt x="0" y="0"/>
                    </a:lnTo>
                    <a:lnTo>
                      <a:pt x="0" y="5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4" name="Freeform 172">
                <a:extLst>
                  <a:ext uri="{FF2B5EF4-FFF2-40B4-BE49-F238E27FC236}">
                    <a16:creationId xmlns:a16="http://schemas.microsoft.com/office/drawing/2014/main" id="{58F2FAD1-59CB-7D62-D2BB-2461F4CC0831}"/>
                  </a:ext>
                </a:extLst>
              </p:cNvPr>
              <p:cNvSpPr>
                <a:spLocks/>
              </p:cNvSpPr>
              <p:nvPr/>
            </p:nvSpPr>
            <p:spPr bwMode="auto">
              <a:xfrm>
                <a:off x="3242" y="2568"/>
                <a:ext cx="33" cy="28"/>
              </a:xfrm>
              <a:custGeom>
                <a:avLst/>
                <a:gdLst>
                  <a:gd name="T0" fmla="*/ 33 w 33"/>
                  <a:gd name="T1" fmla="*/ 21 h 28"/>
                  <a:gd name="T2" fmla="*/ 33 w 33"/>
                  <a:gd name="T3" fmla="*/ 21 h 28"/>
                  <a:gd name="T4" fmla="*/ 23 w 33"/>
                  <a:gd name="T5" fmla="*/ 19 h 28"/>
                  <a:gd name="T6" fmla="*/ 16 w 33"/>
                  <a:gd name="T7" fmla="*/ 15 h 28"/>
                  <a:gd name="T8" fmla="*/ 14 w 33"/>
                  <a:gd name="T9" fmla="*/ 13 h 28"/>
                  <a:gd name="T10" fmla="*/ 12 w 33"/>
                  <a:gd name="T11" fmla="*/ 9 h 28"/>
                  <a:gd name="T12" fmla="*/ 10 w 33"/>
                  <a:gd name="T13" fmla="*/ 5 h 28"/>
                  <a:gd name="T14" fmla="*/ 10 w 33"/>
                  <a:gd name="T15" fmla="*/ 0 h 28"/>
                  <a:gd name="T16" fmla="*/ 0 w 33"/>
                  <a:gd name="T17" fmla="*/ 0 h 28"/>
                  <a:gd name="T18" fmla="*/ 0 w 33"/>
                  <a:gd name="T19" fmla="*/ 7 h 28"/>
                  <a:gd name="T20" fmla="*/ 4 w 33"/>
                  <a:gd name="T21" fmla="*/ 13 h 28"/>
                  <a:gd name="T22" fmla="*/ 6 w 33"/>
                  <a:gd name="T23" fmla="*/ 19 h 28"/>
                  <a:gd name="T24" fmla="*/ 10 w 33"/>
                  <a:gd name="T25" fmla="*/ 23 h 28"/>
                  <a:gd name="T26" fmla="*/ 21 w 33"/>
                  <a:gd name="T27" fmla="*/ 28 h 28"/>
                  <a:gd name="T28" fmla="*/ 33 w 33"/>
                  <a:gd name="T29" fmla="*/ 28 h 28"/>
                  <a:gd name="T30" fmla="*/ 33 w 33"/>
                  <a:gd name="T31" fmla="*/ 28 h 28"/>
                  <a:gd name="T32" fmla="*/ 33 w 33"/>
                  <a:gd name="T33" fmla="*/ 2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8"/>
                  <a:gd name="T53" fmla="*/ 33 w 3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8">
                    <a:moveTo>
                      <a:pt x="33" y="21"/>
                    </a:moveTo>
                    <a:lnTo>
                      <a:pt x="33" y="21"/>
                    </a:lnTo>
                    <a:lnTo>
                      <a:pt x="23" y="19"/>
                    </a:lnTo>
                    <a:lnTo>
                      <a:pt x="16" y="15"/>
                    </a:lnTo>
                    <a:lnTo>
                      <a:pt x="14" y="13"/>
                    </a:lnTo>
                    <a:lnTo>
                      <a:pt x="12" y="9"/>
                    </a:lnTo>
                    <a:lnTo>
                      <a:pt x="10" y="5"/>
                    </a:lnTo>
                    <a:lnTo>
                      <a:pt x="10" y="0"/>
                    </a:lnTo>
                    <a:lnTo>
                      <a:pt x="0" y="0"/>
                    </a:lnTo>
                    <a:lnTo>
                      <a:pt x="0" y="7"/>
                    </a:lnTo>
                    <a:lnTo>
                      <a:pt x="4" y="13"/>
                    </a:lnTo>
                    <a:lnTo>
                      <a:pt x="6" y="19"/>
                    </a:lnTo>
                    <a:lnTo>
                      <a:pt x="10" y="23"/>
                    </a:lnTo>
                    <a:lnTo>
                      <a:pt x="21" y="28"/>
                    </a:lnTo>
                    <a:lnTo>
                      <a:pt x="33" y="28"/>
                    </a:lnTo>
                    <a:lnTo>
                      <a:pt x="33"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5" name="Freeform 173">
                <a:extLst>
                  <a:ext uri="{FF2B5EF4-FFF2-40B4-BE49-F238E27FC236}">
                    <a16:creationId xmlns:a16="http://schemas.microsoft.com/office/drawing/2014/main" id="{F1A515AF-5DE4-9EA2-0F96-6DFD6EB835E0}"/>
                  </a:ext>
                </a:extLst>
              </p:cNvPr>
              <p:cNvSpPr>
                <a:spLocks/>
              </p:cNvSpPr>
              <p:nvPr/>
            </p:nvSpPr>
            <p:spPr bwMode="auto">
              <a:xfrm>
                <a:off x="3275" y="2589"/>
                <a:ext cx="138" cy="9"/>
              </a:xfrm>
              <a:custGeom>
                <a:avLst/>
                <a:gdLst>
                  <a:gd name="T0" fmla="*/ 138 w 138"/>
                  <a:gd name="T1" fmla="*/ 3 h 9"/>
                  <a:gd name="T2" fmla="*/ 134 w 138"/>
                  <a:gd name="T3" fmla="*/ 0 h 9"/>
                  <a:gd name="T4" fmla="*/ 0 w 138"/>
                  <a:gd name="T5" fmla="*/ 0 h 9"/>
                  <a:gd name="T6" fmla="*/ 0 w 138"/>
                  <a:gd name="T7" fmla="*/ 7 h 9"/>
                  <a:gd name="T8" fmla="*/ 134 w 138"/>
                  <a:gd name="T9" fmla="*/ 9 h 9"/>
                  <a:gd name="T10" fmla="*/ 138 w 138"/>
                  <a:gd name="T11" fmla="*/ 3 h 9"/>
                  <a:gd name="T12" fmla="*/ 138 w 138"/>
                  <a:gd name="T13" fmla="*/ 3 h 9"/>
                  <a:gd name="T14" fmla="*/ 138 w 138"/>
                  <a:gd name="T15" fmla="*/ 0 h 9"/>
                  <a:gd name="T16" fmla="*/ 134 w 138"/>
                  <a:gd name="T17" fmla="*/ 0 h 9"/>
                  <a:gd name="T18" fmla="*/ 138 w 138"/>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9"/>
                  <a:gd name="T32" fmla="*/ 138 w 13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9">
                    <a:moveTo>
                      <a:pt x="138" y="3"/>
                    </a:moveTo>
                    <a:lnTo>
                      <a:pt x="134" y="0"/>
                    </a:lnTo>
                    <a:lnTo>
                      <a:pt x="0" y="0"/>
                    </a:lnTo>
                    <a:lnTo>
                      <a:pt x="0" y="7"/>
                    </a:lnTo>
                    <a:lnTo>
                      <a:pt x="134" y="9"/>
                    </a:lnTo>
                    <a:lnTo>
                      <a:pt x="138" y="3"/>
                    </a:lnTo>
                    <a:lnTo>
                      <a:pt x="138" y="0"/>
                    </a:lnTo>
                    <a:lnTo>
                      <a:pt x="134" y="0"/>
                    </a:lnTo>
                    <a:lnTo>
                      <a:pt x="138"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6" name="Freeform 174">
                <a:extLst>
                  <a:ext uri="{FF2B5EF4-FFF2-40B4-BE49-F238E27FC236}">
                    <a16:creationId xmlns:a16="http://schemas.microsoft.com/office/drawing/2014/main" id="{5356A3A8-10DB-4061-6544-B440FE735F5E}"/>
                  </a:ext>
                </a:extLst>
              </p:cNvPr>
              <p:cNvSpPr>
                <a:spLocks/>
              </p:cNvSpPr>
              <p:nvPr/>
            </p:nvSpPr>
            <p:spPr bwMode="auto">
              <a:xfrm>
                <a:off x="3403" y="2592"/>
                <a:ext cx="10" cy="48"/>
              </a:xfrm>
              <a:custGeom>
                <a:avLst/>
                <a:gdLst>
                  <a:gd name="T0" fmla="*/ 4 w 10"/>
                  <a:gd name="T1" fmla="*/ 48 h 48"/>
                  <a:gd name="T2" fmla="*/ 10 w 10"/>
                  <a:gd name="T3" fmla="*/ 45 h 48"/>
                  <a:gd name="T4" fmla="*/ 10 w 10"/>
                  <a:gd name="T5" fmla="*/ 0 h 48"/>
                  <a:gd name="T6" fmla="*/ 2 w 10"/>
                  <a:gd name="T7" fmla="*/ 0 h 48"/>
                  <a:gd name="T8" fmla="*/ 0 w 10"/>
                  <a:gd name="T9" fmla="*/ 45 h 48"/>
                  <a:gd name="T10" fmla="*/ 4 w 10"/>
                  <a:gd name="T11" fmla="*/ 48 h 48"/>
                  <a:gd name="T12" fmla="*/ 4 w 10"/>
                  <a:gd name="T13" fmla="*/ 48 h 48"/>
                  <a:gd name="T14" fmla="*/ 10 w 10"/>
                  <a:gd name="T15" fmla="*/ 48 h 48"/>
                  <a:gd name="T16" fmla="*/ 10 w 10"/>
                  <a:gd name="T17" fmla="*/ 45 h 48"/>
                  <a:gd name="T18" fmla="*/ 4 w 10"/>
                  <a:gd name="T19" fmla="*/ 4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8"/>
                  <a:gd name="T32" fmla="*/ 10 w 1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8">
                    <a:moveTo>
                      <a:pt x="4" y="48"/>
                    </a:moveTo>
                    <a:lnTo>
                      <a:pt x="10" y="45"/>
                    </a:lnTo>
                    <a:lnTo>
                      <a:pt x="10" y="0"/>
                    </a:lnTo>
                    <a:lnTo>
                      <a:pt x="2" y="0"/>
                    </a:lnTo>
                    <a:lnTo>
                      <a:pt x="0" y="45"/>
                    </a:lnTo>
                    <a:lnTo>
                      <a:pt x="4" y="48"/>
                    </a:lnTo>
                    <a:lnTo>
                      <a:pt x="10" y="48"/>
                    </a:lnTo>
                    <a:lnTo>
                      <a:pt x="10" y="45"/>
                    </a:lnTo>
                    <a:lnTo>
                      <a:pt x="4"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7" name="Freeform 175">
                <a:extLst>
                  <a:ext uri="{FF2B5EF4-FFF2-40B4-BE49-F238E27FC236}">
                    <a16:creationId xmlns:a16="http://schemas.microsoft.com/office/drawing/2014/main" id="{9D2574CC-7E55-5305-6AEA-7C7B111C3232}"/>
                  </a:ext>
                </a:extLst>
              </p:cNvPr>
              <p:cNvSpPr>
                <a:spLocks/>
              </p:cNvSpPr>
              <p:nvPr/>
            </p:nvSpPr>
            <p:spPr bwMode="auto">
              <a:xfrm>
                <a:off x="3273" y="2631"/>
                <a:ext cx="134" cy="9"/>
              </a:xfrm>
              <a:custGeom>
                <a:avLst/>
                <a:gdLst>
                  <a:gd name="T0" fmla="*/ 0 w 134"/>
                  <a:gd name="T1" fmla="*/ 9 h 9"/>
                  <a:gd name="T2" fmla="*/ 0 w 134"/>
                  <a:gd name="T3" fmla="*/ 9 h 9"/>
                  <a:gd name="T4" fmla="*/ 21 w 134"/>
                  <a:gd name="T5" fmla="*/ 9 h 9"/>
                  <a:gd name="T6" fmla="*/ 36 w 134"/>
                  <a:gd name="T7" fmla="*/ 9 h 9"/>
                  <a:gd name="T8" fmla="*/ 67 w 134"/>
                  <a:gd name="T9" fmla="*/ 9 h 9"/>
                  <a:gd name="T10" fmla="*/ 134 w 134"/>
                  <a:gd name="T11" fmla="*/ 9 h 9"/>
                  <a:gd name="T12" fmla="*/ 134 w 134"/>
                  <a:gd name="T13" fmla="*/ 0 h 9"/>
                  <a:gd name="T14" fmla="*/ 67 w 134"/>
                  <a:gd name="T15" fmla="*/ 0 h 9"/>
                  <a:gd name="T16" fmla="*/ 36 w 134"/>
                  <a:gd name="T17" fmla="*/ 2 h 9"/>
                  <a:gd name="T18" fmla="*/ 21 w 134"/>
                  <a:gd name="T19" fmla="*/ 2 h 9"/>
                  <a:gd name="T20" fmla="*/ 0 w 134"/>
                  <a:gd name="T21" fmla="*/ 0 h 9"/>
                  <a:gd name="T22" fmla="*/ 0 w 134"/>
                  <a:gd name="T23" fmla="*/ 0 h 9"/>
                  <a:gd name="T24" fmla="*/ 0 w 134"/>
                  <a:gd name="T25" fmla="*/ 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9"/>
                  <a:gd name="T41" fmla="*/ 134 w 13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9">
                    <a:moveTo>
                      <a:pt x="0" y="9"/>
                    </a:moveTo>
                    <a:lnTo>
                      <a:pt x="0" y="9"/>
                    </a:lnTo>
                    <a:lnTo>
                      <a:pt x="21" y="9"/>
                    </a:lnTo>
                    <a:lnTo>
                      <a:pt x="36" y="9"/>
                    </a:lnTo>
                    <a:lnTo>
                      <a:pt x="67" y="9"/>
                    </a:lnTo>
                    <a:lnTo>
                      <a:pt x="134" y="9"/>
                    </a:lnTo>
                    <a:lnTo>
                      <a:pt x="134" y="0"/>
                    </a:lnTo>
                    <a:lnTo>
                      <a:pt x="67" y="0"/>
                    </a:lnTo>
                    <a:lnTo>
                      <a:pt x="36" y="2"/>
                    </a:lnTo>
                    <a:lnTo>
                      <a:pt x="21" y="2"/>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8" name="Freeform 176">
                <a:extLst>
                  <a:ext uri="{FF2B5EF4-FFF2-40B4-BE49-F238E27FC236}">
                    <a16:creationId xmlns:a16="http://schemas.microsoft.com/office/drawing/2014/main" id="{A381DBA6-66C4-C449-4A40-80E15A82CF48}"/>
                  </a:ext>
                </a:extLst>
              </p:cNvPr>
              <p:cNvSpPr>
                <a:spLocks/>
              </p:cNvSpPr>
              <p:nvPr/>
            </p:nvSpPr>
            <p:spPr bwMode="auto">
              <a:xfrm>
                <a:off x="3204" y="2569"/>
                <a:ext cx="69" cy="71"/>
              </a:xfrm>
              <a:custGeom>
                <a:avLst/>
                <a:gdLst>
                  <a:gd name="T0" fmla="*/ 0 w 69"/>
                  <a:gd name="T1" fmla="*/ 0 h 71"/>
                  <a:gd name="T2" fmla="*/ 0 w 69"/>
                  <a:gd name="T3" fmla="*/ 0 h 71"/>
                  <a:gd name="T4" fmla="*/ 2 w 69"/>
                  <a:gd name="T5" fmla="*/ 16 h 71"/>
                  <a:gd name="T6" fmla="*/ 6 w 69"/>
                  <a:gd name="T7" fmla="*/ 27 h 71"/>
                  <a:gd name="T8" fmla="*/ 11 w 69"/>
                  <a:gd name="T9" fmla="*/ 39 h 71"/>
                  <a:gd name="T10" fmla="*/ 19 w 69"/>
                  <a:gd name="T11" fmla="*/ 50 h 71"/>
                  <a:gd name="T12" fmla="*/ 29 w 69"/>
                  <a:gd name="T13" fmla="*/ 58 h 71"/>
                  <a:gd name="T14" fmla="*/ 40 w 69"/>
                  <a:gd name="T15" fmla="*/ 64 h 71"/>
                  <a:gd name="T16" fmla="*/ 54 w 69"/>
                  <a:gd name="T17" fmla="*/ 70 h 71"/>
                  <a:gd name="T18" fmla="*/ 69 w 69"/>
                  <a:gd name="T19" fmla="*/ 71 h 71"/>
                  <a:gd name="T20" fmla="*/ 69 w 69"/>
                  <a:gd name="T21" fmla="*/ 62 h 71"/>
                  <a:gd name="T22" fmla="*/ 55 w 69"/>
                  <a:gd name="T23" fmla="*/ 60 h 71"/>
                  <a:gd name="T24" fmla="*/ 44 w 69"/>
                  <a:gd name="T25" fmla="*/ 56 h 71"/>
                  <a:gd name="T26" fmla="*/ 34 w 69"/>
                  <a:gd name="T27" fmla="*/ 50 h 71"/>
                  <a:gd name="T28" fmla="*/ 25 w 69"/>
                  <a:gd name="T29" fmla="*/ 43 h 71"/>
                  <a:gd name="T30" fmla="*/ 19 w 69"/>
                  <a:gd name="T31" fmla="*/ 35 h 71"/>
                  <a:gd name="T32" fmla="*/ 15 w 69"/>
                  <a:gd name="T33" fmla="*/ 25 h 71"/>
                  <a:gd name="T34" fmla="*/ 11 w 69"/>
                  <a:gd name="T35" fmla="*/ 14 h 71"/>
                  <a:gd name="T36" fmla="*/ 9 w 69"/>
                  <a:gd name="T37" fmla="*/ 0 h 71"/>
                  <a:gd name="T38" fmla="*/ 9 w 69"/>
                  <a:gd name="T39" fmla="*/ 0 h 71"/>
                  <a:gd name="T40" fmla="*/ 0 w 69"/>
                  <a:gd name="T41" fmla="*/ 0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71"/>
                  <a:gd name="T65" fmla="*/ 69 w 69"/>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71">
                    <a:moveTo>
                      <a:pt x="0" y="0"/>
                    </a:moveTo>
                    <a:lnTo>
                      <a:pt x="0" y="0"/>
                    </a:lnTo>
                    <a:lnTo>
                      <a:pt x="2" y="16"/>
                    </a:lnTo>
                    <a:lnTo>
                      <a:pt x="6" y="27"/>
                    </a:lnTo>
                    <a:lnTo>
                      <a:pt x="11" y="39"/>
                    </a:lnTo>
                    <a:lnTo>
                      <a:pt x="19" y="50"/>
                    </a:lnTo>
                    <a:lnTo>
                      <a:pt x="29" y="58"/>
                    </a:lnTo>
                    <a:lnTo>
                      <a:pt x="40" y="64"/>
                    </a:lnTo>
                    <a:lnTo>
                      <a:pt x="54" y="70"/>
                    </a:lnTo>
                    <a:lnTo>
                      <a:pt x="69" y="71"/>
                    </a:lnTo>
                    <a:lnTo>
                      <a:pt x="69" y="62"/>
                    </a:lnTo>
                    <a:lnTo>
                      <a:pt x="55" y="60"/>
                    </a:lnTo>
                    <a:lnTo>
                      <a:pt x="44" y="56"/>
                    </a:lnTo>
                    <a:lnTo>
                      <a:pt x="34" y="50"/>
                    </a:lnTo>
                    <a:lnTo>
                      <a:pt x="25" y="43"/>
                    </a:lnTo>
                    <a:lnTo>
                      <a:pt x="19" y="35"/>
                    </a:lnTo>
                    <a:lnTo>
                      <a:pt x="15" y="25"/>
                    </a:lnTo>
                    <a:lnTo>
                      <a:pt x="11" y="14"/>
                    </a:lnTo>
                    <a:lnTo>
                      <a:pt x="9"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89" name="Line 177">
                <a:extLst>
                  <a:ext uri="{FF2B5EF4-FFF2-40B4-BE49-F238E27FC236}">
                    <a16:creationId xmlns:a16="http://schemas.microsoft.com/office/drawing/2014/main" id="{C95AAC5F-AD02-CD78-2783-5A67C14C798A}"/>
                  </a:ext>
                </a:extLst>
              </p:cNvPr>
              <p:cNvSpPr>
                <a:spLocks noChangeShapeType="1"/>
              </p:cNvSpPr>
              <p:nvPr/>
            </p:nvSpPr>
            <p:spPr bwMode="auto">
              <a:xfrm>
                <a:off x="1978" y="1537"/>
                <a:ext cx="1228" cy="1"/>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590" name="Rectangle 178">
                <a:extLst>
                  <a:ext uri="{FF2B5EF4-FFF2-40B4-BE49-F238E27FC236}">
                    <a16:creationId xmlns:a16="http://schemas.microsoft.com/office/drawing/2014/main" id="{DA7E6EE9-6F1F-85A7-8986-7D5ED5A0E258}"/>
                  </a:ext>
                </a:extLst>
              </p:cNvPr>
              <p:cNvSpPr>
                <a:spLocks noChangeArrowheads="1"/>
              </p:cNvSpPr>
              <p:nvPr/>
            </p:nvSpPr>
            <p:spPr bwMode="auto">
              <a:xfrm>
                <a:off x="3534" y="2665"/>
                <a:ext cx="209" cy="1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591" name="Freeform 179">
                <a:extLst>
                  <a:ext uri="{FF2B5EF4-FFF2-40B4-BE49-F238E27FC236}">
                    <a16:creationId xmlns:a16="http://schemas.microsoft.com/office/drawing/2014/main" id="{D896AE04-ABC2-53C7-1D71-2197289CB609}"/>
                  </a:ext>
                </a:extLst>
              </p:cNvPr>
              <p:cNvSpPr>
                <a:spLocks/>
              </p:cNvSpPr>
              <p:nvPr/>
            </p:nvSpPr>
            <p:spPr bwMode="auto">
              <a:xfrm>
                <a:off x="3722" y="2646"/>
                <a:ext cx="107" cy="50"/>
              </a:xfrm>
              <a:custGeom>
                <a:avLst/>
                <a:gdLst>
                  <a:gd name="T0" fmla="*/ 107 w 107"/>
                  <a:gd name="T1" fmla="*/ 25 h 50"/>
                  <a:gd name="T2" fmla="*/ 0 w 107"/>
                  <a:gd name="T3" fmla="*/ 0 h 50"/>
                  <a:gd name="T4" fmla="*/ 0 w 107"/>
                  <a:gd name="T5" fmla="*/ 0 h 50"/>
                  <a:gd name="T6" fmla="*/ 2 w 107"/>
                  <a:gd name="T7" fmla="*/ 2 h 50"/>
                  <a:gd name="T8" fmla="*/ 2 w 107"/>
                  <a:gd name="T9" fmla="*/ 4 h 50"/>
                  <a:gd name="T10" fmla="*/ 4 w 107"/>
                  <a:gd name="T11" fmla="*/ 6 h 50"/>
                  <a:gd name="T12" fmla="*/ 4 w 107"/>
                  <a:gd name="T13" fmla="*/ 6 h 50"/>
                  <a:gd name="T14" fmla="*/ 6 w 107"/>
                  <a:gd name="T15" fmla="*/ 8 h 50"/>
                  <a:gd name="T16" fmla="*/ 6 w 107"/>
                  <a:gd name="T17" fmla="*/ 10 h 50"/>
                  <a:gd name="T18" fmla="*/ 8 w 107"/>
                  <a:gd name="T19" fmla="*/ 12 h 50"/>
                  <a:gd name="T20" fmla="*/ 8 w 107"/>
                  <a:gd name="T21" fmla="*/ 14 h 50"/>
                  <a:gd name="T22" fmla="*/ 10 w 107"/>
                  <a:gd name="T23" fmla="*/ 14 h 50"/>
                  <a:gd name="T24" fmla="*/ 10 w 107"/>
                  <a:gd name="T25" fmla="*/ 16 h 50"/>
                  <a:gd name="T26" fmla="*/ 10 w 107"/>
                  <a:gd name="T27" fmla="*/ 18 h 50"/>
                  <a:gd name="T28" fmla="*/ 10 w 107"/>
                  <a:gd name="T29" fmla="*/ 19 h 50"/>
                  <a:gd name="T30" fmla="*/ 11 w 107"/>
                  <a:gd name="T31" fmla="*/ 21 h 50"/>
                  <a:gd name="T32" fmla="*/ 11 w 107"/>
                  <a:gd name="T33" fmla="*/ 23 h 50"/>
                  <a:gd name="T34" fmla="*/ 11 w 107"/>
                  <a:gd name="T35" fmla="*/ 23 h 50"/>
                  <a:gd name="T36" fmla="*/ 11 w 107"/>
                  <a:gd name="T37" fmla="*/ 25 h 50"/>
                  <a:gd name="T38" fmla="*/ 11 w 107"/>
                  <a:gd name="T39" fmla="*/ 27 h 50"/>
                  <a:gd name="T40" fmla="*/ 11 w 107"/>
                  <a:gd name="T41" fmla="*/ 29 h 50"/>
                  <a:gd name="T42" fmla="*/ 11 w 107"/>
                  <a:gd name="T43" fmla="*/ 31 h 50"/>
                  <a:gd name="T44" fmla="*/ 10 w 107"/>
                  <a:gd name="T45" fmla="*/ 31 h 50"/>
                  <a:gd name="T46" fmla="*/ 10 w 107"/>
                  <a:gd name="T47" fmla="*/ 33 h 50"/>
                  <a:gd name="T48" fmla="*/ 10 w 107"/>
                  <a:gd name="T49" fmla="*/ 35 h 50"/>
                  <a:gd name="T50" fmla="*/ 10 w 107"/>
                  <a:gd name="T51" fmla="*/ 37 h 50"/>
                  <a:gd name="T52" fmla="*/ 8 w 107"/>
                  <a:gd name="T53" fmla="*/ 39 h 50"/>
                  <a:gd name="T54" fmla="*/ 8 w 107"/>
                  <a:gd name="T55" fmla="*/ 39 h 50"/>
                  <a:gd name="T56" fmla="*/ 6 w 107"/>
                  <a:gd name="T57" fmla="*/ 41 h 50"/>
                  <a:gd name="T58" fmla="*/ 6 w 107"/>
                  <a:gd name="T59" fmla="*/ 42 h 50"/>
                  <a:gd name="T60" fmla="*/ 4 w 107"/>
                  <a:gd name="T61" fmla="*/ 44 h 50"/>
                  <a:gd name="T62" fmla="*/ 4 w 107"/>
                  <a:gd name="T63" fmla="*/ 46 h 50"/>
                  <a:gd name="T64" fmla="*/ 2 w 107"/>
                  <a:gd name="T65" fmla="*/ 46 h 50"/>
                  <a:gd name="T66" fmla="*/ 2 w 107"/>
                  <a:gd name="T67" fmla="*/ 48 h 50"/>
                  <a:gd name="T68" fmla="*/ 0 w 107"/>
                  <a:gd name="T69" fmla="*/ 50 h 50"/>
                  <a:gd name="T70" fmla="*/ 107 w 107"/>
                  <a:gd name="T71" fmla="*/ 25 h 50"/>
                  <a:gd name="T72" fmla="*/ 107 w 107"/>
                  <a:gd name="T73" fmla="*/ 25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50"/>
                  <a:gd name="T113" fmla="*/ 107 w 107"/>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50">
                    <a:moveTo>
                      <a:pt x="107" y="25"/>
                    </a:moveTo>
                    <a:lnTo>
                      <a:pt x="0" y="0"/>
                    </a:lnTo>
                    <a:lnTo>
                      <a:pt x="2" y="2"/>
                    </a:lnTo>
                    <a:lnTo>
                      <a:pt x="2" y="4"/>
                    </a:lnTo>
                    <a:lnTo>
                      <a:pt x="4" y="6"/>
                    </a:lnTo>
                    <a:lnTo>
                      <a:pt x="6" y="8"/>
                    </a:lnTo>
                    <a:lnTo>
                      <a:pt x="6" y="10"/>
                    </a:lnTo>
                    <a:lnTo>
                      <a:pt x="8" y="12"/>
                    </a:lnTo>
                    <a:lnTo>
                      <a:pt x="8" y="14"/>
                    </a:lnTo>
                    <a:lnTo>
                      <a:pt x="10" y="14"/>
                    </a:lnTo>
                    <a:lnTo>
                      <a:pt x="10" y="16"/>
                    </a:lnTo>
                    <a:lnTo>
                      <a:pt x="10" y="18"/>
                    </a:lnTo>
                    <a:lnTo>
                      <a:pt x="10" y="19"/>
                    </a:lnTo>
                    <a:lnTo>
                      <a:pt x="11" y="21"/>
                    </a:lnTo>
                    <a:lnTo>
                      <a:pt x="11" y="23"/>
                    </a:lnTo>
                    <a:lnTo>
                      <a:pt x="11" y="25"/>
                    </a:lnTo>
                    <a:lnTo>
                      <a:pt x="11" y="27"/>
                    </a:lnTo>
                    <a:lnTo>
                      <a:pt x="11" y="29"/>
                    </a:lnTo>
                    <a:lnTo>
                      <a:pt x="11" y="31"/>
                    </a:lnTo>
                    <a:lnTo>
                      <a:pt x="10" y="31"/>
                    </a:lnTo>
                    <a:lnTo>
                      <a:pt x="10" y="33"/>
                    </a:lnTo>
                    <a:lnTo>
                      <a:pt x="10" y="35"/>
                    </a:lnTo>
                    <a:lnTo>
                      <a:pt x="10" y="37"/>
                    </a:lnTo>
                    <a:lnTo>
                      <a:pt x="8" y="39"/>
                    </a:lnTo>
                    <a:lnTo>
                      <a:pt x="6" y="41"/>
                    </a:lnTo>
                    <a:lnTo>
                      <a:pt x="6" y="42"/>
                    </a:lnTo>
                    <a:lnTo>
                      <a:pt x="4" y="44"/>
                    </a:lnTo>
                    <a:lnTo>
                      <a:pt x="4" y="46"/>
                    </a:lnTo>
                    <a:lnTo>
                      <a:pt x="2" y="46"/>
                    </a:lnTo>
                    <a:lnTo>
                      <a:pt x="2" y="48"/>
                    </a:lnTo>
                    <a:lnTo>
                      <a:pt x="0" y="50"/>
                    </a:lnTo>
                    <a:lnTo>
                      <a:pt x="10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92" name="Rectangle 180">
                <a:extLst>
                  <a:ext uri="{FF2B5EF4-FFF2-40B4-BE49-F238E27FC236}">
                    <a16:creationId xmlns:a16="http://schemas.microsoft.com/office/drawing/2014/main" id="{58081B4F-91F5-3CAF-E8BA-E5CBD8F63762}"/>
                  </a:ext>
                </a:extLst>
              </p:cNvPr>
              <p:cNvSpPr>
                <a:spLocks noChangeArrowheads="1"/>
              </p:cNvSpPr>
              <p:nvPr/>
            </p:nvSpPr>
            <p:spPr bwMode="auto">
              <a:xfrm>
                <a:off x="2273" y="1821"/>
                <a:ext cx="46"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593" name="Rectangle 181">
                <a:extLst>
                  <a:ext uri="{FF2B5EF4-FFF2-40B4-BE49-F238E27FC236}">
                    <a16:creationId xmlns:a16="http://schemas.microsoft.com/office/drawing/2014/main" id="{DB76321E-5808-39C8-04D9-60D075C155D6}"/>
                  </a:ext>
                </a:extLst>
              </p:cNvPr>
              <p:cNvSpPr>
                <a:spLocks noChangeArrowheads="1"/>
              </p:cNvSpPr>
              <p:nvPr/>
            </p:nvSpPr>
            <p:spPr bwMode="auto">
              <a:xfrm>
                <a:off x="2365" y="1821"/>
                <a:ext cx="44"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594" name="Rectangle 182">
                <a:extLst>
                  <a:ext uri="{FF2B5EF4-FFF2-40B4-BE49-F238E27FC236}">
                    <a16:creationId xmlns:a16="http://schemas.microsoft.com/office/drawing/2014/main" id="{52BCEE00-E4FA-0D90-A22B-A2B76D660E13}"/>
                  </a:ext>
                </a:extLst>
              </p:cNvPr>
              <p:cNvSpPr>
                <a:spLocks noChangeArrowheads="1"/>
              </p:cNvSpPr>
              <p:nvPr/>
            </p:nvSpPr>
            <p:spPr bwMode="auto">
              <a:xfrm>
                <a:off x="2455" y="1821"/>
                <a:ext cx="46"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595" name="Rectangle 183">
                <a:extLst>
                  <a:ext uri="{FF2B5EF4-FFF2-40B4-BE49-F238E27FC236}">
                    <a16:creationId xmlns:a16="http://schemas.microsoft.com/office/drawing/2014/main" id="{43AEA60F-7ADC-8B1F-27C7-A42C4DE9D862}"/>
                  </a:ext>
                </a:extLst>
              </p:cNvPr>
              <p:cNvSpPr>
                <a:spLocks noChangeArrowheads="1"/>
              </p:cNvSpPr>
              <p:nvPr/>
            </p:nvSpPr>
            <p:spPr bwMode="auto">
              <a:xfrm>
                <a:off x="2546" y="1821"/>
                <a:ext cx="46"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596" name="Rectangle 184">
                <a:extLst>
                  <a:ext uri="{FF2B5EF4-FFF2-40B4-BE49-F238E27FC236}">
                    <a16:creationId xmlns:a16="http://schemas.microsoft.com/office/drawing/2014/main" id="{369D2475-3833-1F6A-8B08-75CC07490DF0}"/>
                  </a:ext>
                </a:extLst>
              </p:cNvPr>
              <p:cNvSpPr>
                <a:spLocks noChangeArrowheads="1"/>
              </p:cNvSpPr>
              <p:nvPr/>
            </p:nvSpPr>
            <p:spPr bwMode="auto">
              <a:xfrm>
                <a:off x="2638" y="1821"/>
                <a:ext cx="44"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597" name="Rectangle 185">
                <a:extLst>
                  <a:ext uri="{FF2B5EF4-FFF2-40B4-BE49-F238E27FC236}">
                    <a16:creationId xmlns:a16="http://schemas.microsoft.com/office/drawing/2014/main" id="{07B46AB0-7BB0-2F31-A4BA-06AAE7BC5E21}"/>
                  </a:ext>
                </a:extLst>
              </p:cNvPr>
              <p:cNvSpPr>
                <a:spLocks noChangeArrowheads="1"/>
              </p:cNvSpPr>
              <p:nvPr/>
            </p:nvSpPr>
            <p:spPr bwMode="auto">
              <a:xfrm>
                <a:off x="2728" y="1821"/>
                <a:ext cx="44"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598" name="Rectangle 186">
                <a:extLst>
                  <a:ext uri="{FF2B5EF4-FFF2-40B4-BE49-F238E27FC236}">
                    <a16:creationId xmlns:a16="http://schemas.microsoft.com/office/drawing/2014/main" id="{DF4FC191-A19E-BE95-9497-C25297FE8809}"/>
                  </a:ext>
                </a:extLst>
              </p:cNvPr>
              <p:cNvSpPr>
                <a:spLocks noChangeArrowheads="1"/>
              </p:cNvSpPr>
              <p:nvPr/>
            </p:nvSpPr>
            <p:spPr bwMode="auto">
              <a:xfrm>
                <a:off x="2818" y="1821"/>
                <a:ext cx="46"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599" name="Rectangle 187">
                <a:extLst>
                  <a:ext uri="{FF2B5EF4-FFF2-40B4-BE49-F238E27FC236}">
                    <a16:creationId xmlns:a16="http://schemas.microsoft.com/office/drawing/2014/main" id="{DE132CCB-2D90-196D-5059-E026B629C6FB}"/>
                  </a:ext>
                </a:extLst>
              </p:cNvPr>
              <p:cNvSpPr>
                <a:spLocks noChangeArrowheads="1"/>
              </p:cNvSpPr>
              <p:nvPr/>
            </p:nvSpPr>
            <p:spPr bwMode="auto">
              <a:xfrm>
                <a:off x="2129" y="1733"/>
                <a:ext cx="92"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00" name="Rectangle 188">
                <a:extLst>
                  <a:ext uri="{FF2B5EF4-FFF2-40B4-BE49-F238E27FC236}">
                    <a16:creationId xmlns:a16="http://schemas.microsoft.com/office/drawing/2014/main" id="{89967322-23EF-9B15-E2EB-2A532F572C55}"/>
                  </a:ext>
                </a:extLst>
              </p:cNvPr>
              <p:cNvSpPr>
                <a:spLocks noChangeArrowheads="1"/>
              </p:cNvSpPr>
              <p:nvPr/>
            </p:nvSpPr>
            <p:spPr bwMode="auto">
              <a:xfrm>
                <a:off x="2258" y="1733"/>
                <a:ext cx="90"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01" name="Rectangle 189">
                <a:extLst>
                  <a:ext uri="{FF2B5EF4-FFF2-40B4-BE49-F238E27FC236}">
                    <a16:creationId xmlns:a16="http://schemas.microsoft.com/office/drawing/2014/main" id="{A32097A9-326B-3035-B771-0C6043991594}"/>
                  </a:ext>
                </a:extLst>
              </p:cNvPr>
              <p:cNvSpPr>
                <a:spLocks noChangeArrowheads="1"/>
              </p:cNvSpPr>
              <p:nvPr/>
            </p:nvSpPr>
            <p:spPr bwMode="auto">
              <a:xfrm>
                <a:off x="2384" y="1733"/>
                <a:ext cx="91"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02" name="Rectangle 190">
                <a:extLst>
                  <a:ext uri="{FF2B5EF4-FFF2-40B4-BE49-F238E27FC236}">
                    <a16:creationId xmlns:a16="http://schemas.microsoft.com/office/drawing/2014/main" id="{EB9A70C6-F63D-19B8-F45A-B41C75254C0E}"/>
                  </a:ext>
                </a:extLst>
              </p:cNvPr>
              <p:cNvSpPr>
                <a:spLocks noChangeArrowheads="1"/>
              </p:cNvSpPr>
              <p:nvPr/>
            </p:nvSpPr>
            <p:spPr bwMode="auto">
              <a:xfrm>
                <a:off x="2511" y="1733"/>
                <a:ext cx="90"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03" name="Rectangle 191">
                <a:extLst>
                  <a:ext uri="{FF2B5EF4-FFF2-40B4-BE49-F238E27FC236}">
                    <a16:creationId xmlns:a16="http://schemas.microsoft.com/office/drawing/2014/main" id="{850F04D6-B46F-F25E-96EA-5D05AB2538ED}"/>
                  </a:ext>
                </a:extLst>
              </p:cNvPr>
              <p:cNvSpPr>
                <a:spLocks noChangeArrowheads="1"/>
              </p:cNvSpPr>
              <p:nvPr/>
            </p:nvSpPr>
            <p:spPr bwMode="auto">
              <a:xfrm>
                <a:off x="2638" y="1733"/>
                <a:ext cx="90"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04" name="Rectangle 192">
                <a:extLst>
                  <a:ext uri="{FF2B5EF4-FFF2-40B4-BE49-F238E27FC236}">
                    <a16:creationId xmlns:a16="http://schemas.microsoft.com/office/drawing/2014/main" id="{4A9E5151-AA4B-AB81-5751-0D0ACC5D241D}"/>
                  </a:ext>
                </a:extLst>
              </p:cNvPr>
              <p:cNvSpPr>
                <a:spLocks noChangeArrowheads="1"/>
              </p:cNvSpPr>
              <p:nvPr/>
            </p:nvSpPr>
            <p:spPr bwMode="auto">
              <a:xfrm>
                <a:off x="2764" y="1733"/>
                <a:ext cx="92"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05" name="Rectangle 193">
                <a:extLst>
                  <a:ext uri="{FF2B5EF4-FFF2-40B4-BE49-F238E27FC236}">
                    <a16:creationId xmlns:a16="http://schemas.microsoft.com/office/drawing/2014/main" id="{3F9CD3F1-D415-C6D1-09D8-2402CF4E1233}"/>
                  </a:ext>
                </a:extLst>
              </p:cNvPr>
              <p:cNvSpPr>
                <a:spLocks noChangeArrowheads="1"/>
              </p:cNvSpPr>
              <p:nvPr/>
            </p:nvSpPr>
            <p:spPr bwMode="auto">
              <a:xfrm>
                <a:off x="2893" y="1733"/>
                <a:ext cx="90"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06" name="Rectangle 194">
                <a:extLst>
                  <a:ext uri="{FF2B5EF4-FFF2-40B4-BE49-F238E27FC236}">
                    <a16:creationId xmlns:a16="http://schemas.microsoft.com/office/drawing/2014/main" id="{41C52EB2-32B8-4D43-C282-D924AE552C15}"/>
                  </a:ext>
                </a:extLst>
              </p:cNvPr>
              <p:cNvSpPr>
                <a:spLocks noChangeArrowheads="1"/>
              </p:cNvSpPr>
              <p:nvPr/>
            </p:nvSpPr>
            <p:spPr bwMode="auto">
              <a:xfrm>
                <a:off x="3020" y="1733"/>
                <a:ext cx="9"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07" name="Line 195">
                <a:extLst>
                  <a:ext uri="{FF2B5EF4-FFF2-40B4-BE49-F238E27FC236}">
                    <a16:creationId xmlns:a16="http://schemas.microsoft.com/office/drawing/2014/main" id="{8AF33AEA-2D96-D010-E11D-B9BC995D5353}"/>
                  </a:ext>
                </a:extLst>
              </p:cNvPr>
              <p:cNvSpPr>
                <a:spLocks noChangeShapeType="1"/>
              </p:cNvSpPr>
              <p:nvPr/>
            </p:nvSpPr>
            <p:spPr bwMode="auto">
              <a:xfrm>
                <a:off x="2014" y="1573"/>
                <a:ext cx="361"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08" name="Line 196">
                <a:extLst>
                  <a:ext uri="{FF2B5EF4-FFF2-40B4-BE49-F238E27FC236}">
                    <a16:creationId xmlns:a16="http://schemas.microsoft.com/office/drawing/2014/main" id="{0DB7FC82-65C8-36B3-5C48-31D8A0C09FC1}"/>
                  </a:ext>
                </a:extLst>
              </p:cNvPr>
              <p:cNvSpPr>
                <a:spLocks noChangeShapeType="1"/>
              </p:cNvSpPr>
              <p:nvPr/>
            </p:nvSpPr>
            <p:spPr bwMode="auto">
              <a:xfrm>
                <a:off x="2058" y="1646"/>
                <a:ext cx="134"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09" name="Line 197">
                <a:extLst>
                  <a:ext uri="{FF2B5EF4-FFF2-40B4-BE49-F238E27FC236}">
                    <a16:creationId xmlns:a16="http://schemas.microsoft.com/office/drawing/2014/main" id="{75244429-4365-41E8-2E77-F173DE4A82DD}"/>
                  </a:ext>
                </a:extLst>
              </p:cNvPr>
              <p:cNvSpPr>
                <a:spLocks noChangeShapeType="1"/>
              </p:cNvSpPr>
              <p:nvPr/>
            </p:nvSpPr>
            <p:spPr bwMode="auto">
              <a:xfrm>
                <a:off x="2425" y="1573"/>
                <a:ext cx="259"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10" name="Line 198">
                <a:extLst>
                  <a:ext uri="{FF2B5EF4-FFF2-40B4-BE49-F238E27FC236}">
                    <a16:creationId xmlns:a16="http://schemas.microsoft.com/office/drawing/2014/main" id="{BD7DDD90-2244-2382-5543-061A5DE4D6F3}"/>
                  </a:ext>
                </a:extLst>
              </p:cNvPr>
              <p:cNvSpPr>
                <a:spLocks noChangeShapeType="1"/>
              </p:cNvSpPr>
              <p:nvPr/>
            </p:nvSpPr>
            <p:spPr bwMode="auto">
              <a:xfrm>
                <a:off x="2258" y="1646"/>
                <a:ext cx="433"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11" name="Line 199">
                <a:extLst>
                  <a:ext uri="{FF2B5EF4-FFF2-40B4-BE49-F238E27FC236}">
                    <a16:creationId xmlns:a16="http://schemas.microsoft.com/office/drawing/2014/main" id="{6782835F-671D-81EA-A70C-629420904B06}"/>
                  </a:ext>
                </a:extLst>
              </p:cNvPr>
              <p:cNvSpPr>
                <a:spLocks noChangeShapeType="1"/>
              </p:cNvSpPr>
              <p:nvPr/>
            </p:nvSpPr>
            <p:spPr bwMode="auto">
              <a:xfrm>
                <a:off x="2730" y="1573"/>
                <a:ext cx="453"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12" name="Line 200">
                <a:extLst>
                  <a:ext uri="{FF2B5EF4-FFF2-40B4-BE49-F238E27FC236}">
                    <a16:creationId xmlns:a16="http://schemas.microsoft.com/office/drawing/2014/main" id="{E9F5C279-6EDD-56B6-0305-34CF5DA659B4}"/>
                  </a:ext>
                </a:extLst>
              </p:cNvPr>
              <p:cNvSpPr>
                <a:spLocks noChangeShapeType="1"/>
              </p:cNvSpPr>
              <p:nvPr/>
            </p:nvSpPr>
            <p:spPr bwMode="auto">
              <a:xfrm>
                <a:off x="2751" y="1646"/>
                <a:ext cx="247"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13" name="Line 201">
                <a:extLst>
                  <a:ext uri="{FF2B5EF4-FFF2-40B4-BE49-F238E27FC236}">
                    <a16:creationId xmlns:a16="http://schemas.microsoft.com/office/drawing/2014/main" id="{492940FE-B98E-77AC-6A8B-ABA94282E4D8}"/>
                  </a:ext>
                </a:extLst>
              </p:cNvPr>
              <p:cNvSpPr>
                <a:spLocks noChangeShapeType="1"/>
              </p:cNvSpPr>
              <p:nvPr/>
            </p:nvSpPr>
            <p:spPr bwMode="auto">
              <a:xfrm>
                <a:off x="3031" y="1646"/>
                <a:ext cx="81"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14" name="Line 202">
                <a:extLst>
                  <a:ext uri="{FF2B5EF4-FFF2-40B4-BE49-F238E27FC236}">
                    <a16:creationId xmlns:a16="http://schemas.microsoft.com/office/drawing/2014/main" id="{0DAC28C0-689C-A977-BA15-6D661EB2E1D8}"/>
                  </a:ext>
                </a:extLst>
              </p:cNvPr>
              <p:cNvSpPr>
                <a:spLocks noChangeShapeType="1"/>
              </p:cNvSpPr>
              <p:nvPr/>
            </p:nvSpPr>
            <p:spPr bwMode="auto">
              <a:xfrm>
                <a:off x="2352" y="2671"/>
                <a:ext cx="119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615" name="Freeform 203">
                <a:extLst>
                  <a:ext uri="{FF2B5EF4-FFF2-40B4-BE49-F238E27FC236}">
                    <a16:creationId xmlns:a16="http://schemas.microsoft.com/office/drawing/2014/main" id="{5B3BB87B-6129-6EE0-5D05-0B8037AC11E9}"/>
                  </a:ext>
                </a:extLst>
              </p:cNvPr>
              <p:cNvSpPr>
                <a:spLocks/>
              </p:cNvSpPr>
              <p:nvPr/>
            </p:nvSpPr>
            <p:spPr bwMode="auto">
              <a:xfrm>
                <a:off x="2381" y="2608"/>
                <a:ext cx="30" cy="63"/>
              </a:xfrm>
              <a:custGeom>
                <a:avLst/>
                <a:gdLst>
                  <a:gd name="T0" fmla="*/ 15 w 30"/>
                  <a:gd name="T1" fmla="*/ 63 h 63"/>
                  <a:gd name="T2" fmla="*/ 0 w 30"/>
                  <a:gd name="T3" fmla="*/ 0 h 63"/>
                  <a:gd name="T4" fmla="*/ 0 w 30"/>
                  <a:gd name="T5" fmla="*/ 0 h 63"/>
                  <a:gd name="T6" fmla="*/ 1 w 30"/>
                  <a:gd name="T7" fmla="*/ 0 h 63"/>
                  <a:gd name="T8" fmla="*/ 1 w 30"/>
                  <a:gd name="T9" fmla="*/ 2 h 63"/>
                  <a:gd name="T10" fmla="*/ 3 w 30"/>
                  <a:gd name="T11" fmla="*/ 2 h 63"/>
                  <a:gd name="T12" fmla="*/ 3 w 30"/>
                  <a:gd name="T13" fmla="*/ 2 h 63"/>
                  <a:gd name="T14" fmla="*/ 5 w 30"/>
                  <a:gd name="T15" fmla="*/ 4 h 63"/>
                  <a:gd name="T16" fmla="*/ 5 w 30"/>
                  <a:gd name="T17" fmla="*/ 4 h 63"/>
                  <a:gd name="T18" fmla="*/ 7 w 30"/>
                  <a:gd name="T19" fmla="*/ 4 h 63"/>
                  <a:gd name="T20" fmla="*/ 7 w 30"/>
                  <a:gd name="T21" fmla="*/ 6 h 63"/>
                  <a:gd name="T22" fmla="*/ 9 w 30"/>
                  <a:gd name="T23" fmla="*/ 6 h 63"/>
                  <a:gd name="T24" fmla="*/ 9 w 30"/>
                  <a:gd name="T25" fmla="*/ 6 h 63"/>
                  <a:gd name="T26" fmla="*/ 11 w 30"/>
                  <a:gd name="T27" fmla="*/ 6 h 63"/>
                  <a:gd name="T28" fmla="*/ 11 w 30"/>
                  <a:gd name="T29" fmla="*/ 6 h 63"/>
                  <a:gd name="T30" fmla="*/ 13 w 30"/>
                  <a:gd name="T31" fmla="*/ 6 h 63"/>
                  <a:gd name="T32" fmla="*/ 13 w 30"/>
                  <a:gd name="T33" fmla="*/ 6 h 63"/>
                  <a:gd name="T34" fmla="*/ 15 w 30"/>
                  <a:gd name="T35" fmla="*/ 6 h 63"/>
                  <a:gd name="T36" fmla="*/ 15 w 30"/>
                  <a:gd name="T37" fmla="*/ 6 h 63"/>
                  <a:gd name="T38" fmla="*/ 17 w 30"/>
                  <a:gd name="T39" fmla="*/ 6 h 63"/>
                  <a:gd name="T40" fmla="*/ 17 w 30"/>
                  <a:gd name="T41" fmla="*/ 6 h 63"/>
                  <a:gd name="T42" fmla="*/ 19 w 30"/>
                  <a:gd name="T43" fmla="*/ 6 h 63"/>
                  <a:gd name="T44" fmla="*/ 19 w 30"/>
                  <a:gd name="T45" fmla="*/ 6 h 63"/>
                  <a:gd name="T46" fmla="*/ 21 w 30"/>
                  <a:gd name="T47" fmla="*/ 6 h 63"/>
                  <a:gd name="T48" fmla="*/ 21 w 30"/>
                  <a:gd name="T49" fmla="*/ 6 h 63"/>
                  <a:gd name="T50" fmla="*/ 23 w 30"/>
                  <a:gd name="T51" fmla="*/ 6 h 63"/>
                  <a:gd name="T52" fmla="*/ 23 w 30"/>
                  <a:gd name="T53" fmla="*/ 6 h 63"/>
                  <a:gd name="T54" fmla="*/ 23 w 30"/>
                  <a:gd name="T55" fmla="*/ 4 h 63"/>
                  <a:gd name="T56" fmla="*/ 25 w 30"/>
                  <a:gd name="T57" fmla="*/ 4 h 63"/>
                  <a:gd name="T58" fmla="*/ 25 w 30"/>
                  <a:gd name="T59" fmla="*/ 4 h 63"/>
                  <a:gd name="T60" fmla="*/ 26 w 30"/>
                  <a:gd name="T61" fmla="*/ 2 h 63"/>
                  <a:gd name="T62" fmla="*/ 26 w 30"/>
                  <a:gd name="T63" fmla="*/ 2 h 63"/>
                  <a:gd name="T64" fmla="*/ 28 w 30"/>
                  <a:gd name="T65" fmla="*/ 2 h 63"/>
                  <a:gd name="T66" fmla="*/ 28 w 30"/>
                  <a:gd name="T67" fmla="*/ 0 h 63"/>
                  <a:gd name="T68" fmla="*/ 30 w 30"/>
                  <a:gd name="T69" fmla="*/ 0 h 63"/>
                  <a:gd name="T70" fmla="*/ 15 w 30"/>
                  <a:gd name="T71" fmla="*/ 63 h 63"/>
                  <a:gd name="T72" fmla="*/ 15 w 30"/>
                  <a:gd name="T73" fmla="*/ 63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63"/>
                  <a:gd name="T113" fmla="*/ 30 w 30"/>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63">
                    <a:moveTo>
                      <a:pt x="15" y="63"/>
                    </a:moveTo>
                    <a:lnTo>
                      <a:pt x="0" y="0"/>
                    </a:lnTo>
                    <a:lnTo>
                      <a:pt x="1" y="0"/>
                    </a:lnTo>
                    <a:lnTo>
                      <a:pt x="1" y="2"/>
                    </a:lnTo>
                    <a:lnTo>
                      <a:pt x="3" y="2"/>
                    </a:lnTo>
                    <a:lnTo>
                      <a:pt x="5" y="4"/>
                    </a:lnTo>
                    <a:lnTo>
                      <a:pt x="7" y="4"/>
                    </a:lnTo>
                    <a:lnTo>
                      <a:pt x="7" y="6"/>
                    </a:lnTo>
                    <a:lnTo>
                      <a:pt x="9" y="6"/>
                    </a:lnTo>
                    <a:lnTo>
                      <a:pt x="11" y="6"/>
                    </a:lnTo>
                    <a:lnTo>
                      <a:pt x="13" y="6"/>
                    </a:lnTo>
                    <a:lnTo>
                      <a:pt x="15" y="6"/>
                    </a:lnTo>
                    <a:lnTo>
                      <a:pt x="17" y="6"/>
                    </a:lnTo>
                    <a:lnTo>
                      <a:pt x="19" y="6"/>
                    </a:lnTo>
                    <a:lnTo>
                      <a:pt x="21" y="6"/>
                    </a:lnTo>
                    <a:lnTo>
                      <a:pt x="23" y="6"/>
                    </a:lnTo>
                    <a:lnTo>
                      <a:pt x="23" y="4"/>
                    </a:lnTo>
                    <a:lnTo>
                      <a:pt x="25" y="4"/>
                    </a:lnTo>
                    <a:lnTo>
                      <a:pt x="26" y="2"/>
                    </a:lnTo>
                    <a:lnTo>
                      <a:pt x="28" y="2"/>
                    </a:lnTo>
                    <a:lnTo>
                      <a:pt x="28" y="0"/>
                    </a:lnTo>
                    <a:lnTo>
                      <a:pt x="30" y="0"/>
                    </a:lnTo>
                    <a:lnTo>
                      <a:pt x="15"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6" name="Rectangle 204">
                <a:extLst>
                  <a:ext uri="{FF2B5EF4-FFF2-40B4-BE49-F238E27FC236}">
                    <a16:creationId xmlns:a16="http://schemas.microsoft.com/office/drawing/2014/main" id="{D1BE0B3E-1589-FF65-767B-A0BED1E641C2}"/>
                  </a:ext>
                </a:extLst>
              </p:cNvPr>
              <p:cNvSpPr>
                <a:spLocks noChangeArrowheads="1"/>
              </p:cNvSpPr>
              <p:nvPr/>
            </p:nvSpPr>
            <p:spPr bwMode="auto">
              <a:xfrm>
                <a:off x="2392" y="1590"/>
                <a:ext cx="8" cy="102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3617" name="Freeform 205">
                <a:extLst>
                  <a:ext uri="{FF2B5EF4-FFF2-40B4-BE49-F238E27FC236}">
                    <a16:creationId xmlns:a16="http://schemas.microsoft.com/office/drawing/2014/main" id="{84E8AC9C-B411-CB1B-9C92-0388978EA444}"/>
                  </a:ext>
                </a:extLst>
              </p:cNvPr>
              <p:cNvSpPr>
                <a:spLocks/>
              </p:cNvSpPr>
              <p:nvPr/>
            </p:nvSpPr>
            <p:spPr bwMode="auto">
              <a:xfrm>
                <a:off x="2381" y="1539"/>
                <a:ext cx="30" cy="65"/>
              </a:xfrm>
              <a:custGeom>
                <a:avLst/>
                <a:gdLst>
                  <a:gd name="T0" fmla="*/ 15 w 30"/>
                  <a:gd name="T1" fmla="*/ 0 h 65"/>
                  <a:gd name="T2" fmla="*/ 0 w 30"/>
                  <a:gd name="T3" fmla="*/ 65 h 65"/>
                  <a:gd name="T4" fmla="*/ 0 w 30"/>
                  <a:gd name="T5" fmla="*/ 65 h 65"/>
                  <a:gd name="T6" fmla="*/ 1 w 30"/>
                  <a:gd name="T7" fmla="*/ 63 h 65"/>
                  <a:gd name="T8" fmla="*/ 1 w 30"/>
                  <a:gd name="T9" fmla="*/ 63 h 65"/>
                  <a:gd name="T10" fmla="*/ 3 w 30"/>
                  <a:gd name="T11" fmla="*/ 63 h 65"/>
                  <a:gd name="T12" fmla="*/ 3 w 30"/>
                  <a:gd name="T13" fmla="*/ 61 h 65"/>
                  <a:gd name="T14" fmla="*/ 5 w 30"/>
                  <a:gd name="T15" fmla="*/ 61 h 65"/>
                  <a:gd name="T16" fmla="*/ 5 w 30"/>
                  <a:gd name="T17" fmla="*/ 61 h 65"/>
                  <a:gd name="T18" fmla="*/ 7 w 30"/>
                  <a:gd name="T19" fmla="*/ 59 h 65"/>
                  <a:gd name="T20" fmla="*/ 7 w 30"/>
                  <a:gd name="T21" fmla="*/ 59 h 65"/>
                  <a:gd name="T22" fmla="*/ 9 w 30"/>
                  <a:gd name="T23" fmla="*/ 59 h 65"/>
                  <a:gd name="T24" fmla="*/ 9 w 30"/>
                  <a:gd name="T25" fmla="*/ 59 h 65"/>
                  <a:gd name="T26" fmla="*/ 11 w 30"/>
                  <a:gd name="T27" fmla="*/ 57 h 65"/>
                  <a:gd name="T28" fmla="*/ 11 w 30"/>
                  <a:gd name="T29" fmla="*/ 57 h 65"/>
                  <a:gd name="T30" fmla="*/ 13 w 30"/>
                  <a:gd name="T31" fmla="*/ 57 h 65"/>
                  <a:gd name="T32" fmla="*/ 13 w 30"/>
                  <a:gd name="T33" fmla="*/ 57 h 65"/>
                  <a:gd name="T34" fmla="*/ 15 w 30"/>
                  <a:gd name="T35" fmla="*/ 57 h 65"/>
                  <a:gd name="T36" fmla="*/ 15 w 30"/>
                  <a:gd name="T37" fmla="*/ 57 h 65"/>
                  <a:gd name="T38" fmla="*/ 17 w 30"/>
                  <a:gd name="T39" fmla="*/ 57 h 65"/>
                  <a:gd name="T40" fmla="*/ 17 w 30"/>
                  <a:gd name="T41" fmla="*/ 57 h 65"/>
                  <a:gd name="T42" fmla="*/ 19 w 30"/>
                  <a:gd name="T43" fmla="*/ 57 h 65"/>
                  <a:gd name="T44" fmla="*/ 19 w 30"/>
                  <a:gd name="T45" fmla="*/ 57 h 65"/>
                  <a:gd name="T46" fmla="*/ 21 w 30"/>
                  <a:gd name="T47" fmla="*/ 57 h 65"/>
                  <a:gd name="T48" fmla="*/ 21 w 30"/>
                  <a:gd name="T49" fmla="*/ 59 h 65"/>
                  <a:gd name="T50" fmla="*/ 23 w 30"/>
                  <a:gd name="T51" fmla="*/ 59 h 65"/>
                  <a:gd name="T52" fmla="*/ 23 w 30"/>
                  <a:gd name="T53" fmla="*/ 59 h 65"/>
                  <a:gd name="T54" fmla="*/ 23 w 30"/>
                  <a:gd name="T55" fmla="*/ 59 h 65"/>
                  <a:gd name="T56" fmla="*/ 25 w 30"/>
                  <a:gd name="T57" fmla="*/ 61 h 65"/>
                  <a:gd name="T58" fmla="*/ 25 w 30"/>
                  <a:gd name="T59" fmla="*/ 61 h 65"/>
                  <a:gd name="T60" fmla="*/ 26 w 30"/>
                  <a:gd name="T61" fmla="*/ 61 h 65"/>
                  <a:gd name="T62" fmla="*/ 26 w 30"/>
                  <a:gd name="T63" fmla="*/ 63 h 65"/>
                  <a:gd name="T64" fmla="*/ 28 w 30"/>
                  <a:gd name="T65" fmla="*/ 63 h 65"/>
                  <a:gd name="T66" fmla="*/ 28 w 30"/>
                  <a:gd name="T67" fmla="*/ 63 h 65"/>
                  <a:gd name="T68" fmla="*/ 30 w 30"/>
                  <a:gd name="T69" fmla="*/ 65 h 65"/>
                  <a:gd name="T70" fmla="*/ 15 w 30"/>
                  <a:gd name="T71" fmla="*/ 0 h 65"/>
                  <a:gd name="T72" fmla="*/ 15 w 30"/>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65"/>
                  <a:gd name="T113" fmla="*/ 30 w 30"/>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65">
                    <a:moveTo>
                      <a:pt x="15" y="0"/>
                    </a:moveTo>
                    <a:lnTo>
                      <a:pt x="0" y="65"/>
                    </a:lnTo>
                    <a:lnTo>
                      <a:pt x="1" y="63"/>
                    </a:lnTo>
                    <a:lnTo>
                      <a:pt x="3" y="63"/>
                    </a:lnTo>
                    <a:lnTo>
                      <a:pt x="3" y="61"/>
                    </a:lnTo>
                    <a:lnTo>
                      <a:pt x="5" y="61"/>
                    </a:lnTo>
                    <a:lnTo>
                      <a:pt x="7" y="59"/>
                    </a:lnTo>
                    <a:lnTo>
                      <a:pt x="9" y="59"/>
                    </a:lnTo>
                    <a:lnTo>
                      <a:pt x="11" y="57"/>
                    </a:lnTo>
                    <a:lnTo>
                      <a:pt x="13" y="57"/>
                    </a:lnTo>
                    <a:lnTo>
                      <a:pt x="15" y="57"/>
                    </a:lnTo>
                    <a:lnTo>
                      <a:pt x="17" y="57"/>
                    </a:lnTo>
                    <a:lnTo>
                      <a:pt x="19" y="57"/>
                    </a:lnTo>
                    <a:lnTo>
                      <a:pt x="21" y="57"/>
                    </a:lnTo>
                    <a:lnTo>
                      <a:pt x="21" y="59"/>
                    </a:lnTo>
                    <a:lnTo>
                      <a:pt x="23" y="59"/>
                    </a:lnTo>
                    <a:lnTo>
                      <a:pt x="25" y="61"/>
                    </a:lnTo>
                    <a:lnTo>
                      <a:pt x="26" y="61"/>
                    </a:lnTo>
                    <a:lnTo>
                      <a:pt x="26" y="63"/>
                    </a:lnTo>
                    <a:lnTo>
                      <a:pt x="28" y="63"/>
                    </a:lnTo>
                    <a:lnTo>
                      <a:pt x="30" y="65"/>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18" name="Freeform 206">
                <a:extLst>
                  <a:ext uri="{FF2B5EF4-FFF2-40B4-BE49-F238E27FC236}">
                    <a16:creationId xmlns:a16="http://schemas.microsoft.com/office/drawing/2014/main" id="{210FDBC0-E7B9-B1D9-9230-2A50D410AC89}"/>
                  </a:ext>
                </a:extLst>
              </p:cNvPr>
              <p:cNvSpPr>
                <a:spLocks/>
              </p:cNvSpPr>
              <p:nvPr/>
            </p:nvSpPr>
            <p:spPr bwMode="auto">
              <a:xfrm>
                <a:off x="2185" y="1479"/>
                <a:ext cx="82" cy="54"/>
              </a:xfrm>
              <a:custGeom>
                <a:avLst/>
                <a:gdLst>
                  <a:gd name="T0" fmla="*/ 40 w 82"/>
                  <a:gd name="T1" fmla="*/ 54 h 54"/>
                  <a:gd name="T2" fmla="*/ 61 w 82"/>
                  <a:gd name="T3" fmla="*/ 27 h 54"/>
                  <a:gd name="T4" fmla="*/ 82 w 82"/>
                  <a:gd name="T5" fmla="*/ 0 h 54"/>
                  <a:gd name="T6" fmla="*/ 40 w 82"/>
                  <a:gd name="T7" fmla="*/ 0 h 54"/>
                  <a:gd name="T8" fmla="*/ 0 w 82"/>
                  <a:gd name="T9" fmla="*/ 0 h 54"/>
                  <a:gd name="T10" fmla="*/ 21 w 82"/>
                  <a:gd name="T11" fmla="*/ 27 h 54"/>
                  <a:gd name="T12" fmla="*/ 40 w 82"/>
                  <a:gd name="T13" fmla="*/ 54 h 54"/>
                  <a:gd name="T14" fmla="*/ 0 60000 65536"/>
                  <a:gd name="T15" fmla="*/ 0 60000 65536"/>
                  <a:gd name="T16" fmla="*/ 0 60000 65536"/>
                  <a:gd name="T17" fmla="*/ 0 60000 65536"/>
                  <a:gd name="T18" fmla="*/ 0 60000 65536"/>
                  <a:gd name="T19" fmla="*/ 0 60000 65536"/>
                  <a:gd name="T20" fmla="*/ 0 60000 65536"/>
                  <a:gd name="T21" fmla="*/ 0 w 82"/>
                  <a:gd name="T22" fmla="*/ 0 h 54"/>
                  <a:gd name="T23" fmla="*/ 82 w 8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54">
                    <a:moveTo>
                      <a:pt x="40" y="54"/>
                    </a:moveTo>
                    <a:lnTo>
                      <a:pt x="61" y="27"/>
                    </a:lnTo>
                    <a:lnTo>
                      <a:pt x="82" y="0"/>
                    </a:lnTo>
                    <a:lnTo>
                      <a:pt x="40" y="0"/>
                    </a:lnTo>
                    <a:lnTo>
                      <a:pt x="0" y="0"/>
                    </a:lnTo>
                    <a:lnTo>
                      <a:pt x="21" y="27"/>
                    </a:lnTo>
                    <a:lnTo>
                      <a:pt x="40" y="54"/>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3619" name="Rectangle 207">
                <a:extLst>
                  <a:ext uri="{FF2B5EF4-FFF2-40B4-BE49-F238E27FC236}">
                    <a16:creationId xmlns:a16="http://schemas.microsoft.com/office/drawing/2014/main" id="{555C18A8-588C-2E74-71F6-B7EA7A2A580E}"/>
                  </a:ext>
                </a:extLst>
              </p:cNvPr>
              <p:cNvSpPr>
                <a:spLocks noChangeArrowheads="1"/>
              </p:cNvSpPr>
              <p:nvPr/>
            </p:nvSpPr>
            <p:spPr bwMode="auto">
              <a:xfrm>
                <a:off x="2371" y="1364"/>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A</a:t>
                </a:r>
                <a:endParaRPr lang="en-US" altLang="en-US"/>
              </a:p>
            </p:txBody>
          </p:sp>
          <p:sp>
            <p:nvSpPr>
              <p:cNvPr id="13620" name="Rectangle 208">
                <a:extLst>
                  <a:ext uri="{FF2B5EF4-FFF2-40B4-BE49-F238E27FC236}">
                    <a16:creationId xmlns:a16="http://schemas.microsoft.com/office/drawing/2014/main" id="{F85B6126-9BA4-853F-81AD-6B6D2C9C348E}"/>
                  </a:ext>
                </a:extLst>
              </p:cNvPr>
              <p:cNvSpPr>
                <a:spLocks noChangeArrowheads="1"/>
              </p:cNvSpPr>
              <p:nvPr/>
            </p:nvSpPr>
            <p:spPr bwMode="auto">
              <a:xfrm>
                <a:off x="2475" y="1456"/>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o</a:t>
                </a:r>
                <a:endParaRPr lang="en-US" altLang="en-US"/>
              </a:p>
            </p:txBody>
          </p:sp>
          <p:sp>
            <p:nvSpPr>
              <p:cNvPr id="13621" name="Rectangle 209">
                <a:extLst>
                  <a:ext uri="{FF2B5EF4-FFF2-40B4-BE49-F238E27FC236}">
                    <a16:creationId xmlns:a16="http://schemas.microsoft.com/office/drawing/2014/main" id="{78A4E3D4-8430-3049-7897-97A7DB5D1DDC}"/>
                  </a:ext>
                </a:extLst>
              </p:cNvPr>
              <p:cNvSpPr>
                <a:spLocks noChangeArrowheads="1"/>
              </p:cNvSpPr>
              <p:nvPr/>
            </p:nvSpPr>
            <p:spPr bwMode="auto">
              <a:xfrm>
                <a:off x="3417" y="2709"/>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A</a:t>
                </a:r>
                <a:endParaRPr lang="en-US" altLang="en-US"/>
              </a:p>
            </p:txBody>
          </p:sp>
        </p:grpSp>
        <p:sp>
          <p:nvSpPr>
            <p:cNvPr id="13415" name="Rectangle 210">
              <a:extLst>
                <a:ext uri="{FF2B5EF4-FFF2-40B4-BE49-F238E27FC236}">
                  <a16:creationId xmlns:a16="http://schemas.microsoft.com/office/drawing/2014/main" id="{43191112-532B-888E-BE07-FB4B482443F4}"/>
                </a:ext>
              </a:extLst>
            </p:cNvPr>
            <p:cNvSpPr>
              <a:spLocks noChangeArrowheads="1"/>
            </p:cNvSpPr>
            <p:nvPr/>
          </p:nvSpPr>
          <p:spPr bwMode="auto">
            <a:xfrm>
              <a:off x="2281" y="2020"/>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13416" name="Rectangle 211">
              <a:extLst>
                <a:ext uri="{FF2B5EF4-FFF2-40B4-BE49-F238E27FC236}">
                  <a16:creationId xmlns:a16="http://schemas.microsoft.com/office/drawing/2014/main" id="{EB850EFC-D290-270E-8D81-32011FDA51E2}"/>
                </a:ext>
              </a:extLst>
            </p:cNvPr>
            <p:cNvSpPr>
              <a:spLocks noChangeArrowheads="1"/>
            </p:cNvSpPr>
            <p:nvPr/>
          </p:nvSpPr>
          <p:spPr bwMode="auto">
            <a:xfrm>
              <a:off x="2582" y="1364"/>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p</a:t>
              </a:r>
              <a:endParaRPr lang="en-US" altLang="en-US"/>
            </a:p>
          </p:txBody>
        </p:sp>
        <p:sp>
          <p:nvSpPr>
            <p:cNvPr id="13417" name="Rectangle 212">
              <a:extLst>
                <a:ext uri="{FF2B5EF4-FFF2-40B4-BE49-F238E27FC236}">
                  <a16:creationId xmlns:a16="http://schemas.microsoft.com/office/drawing/2014/main" id="{140A0EBF-192A-977C-3C28-F7F2A207FC9C}"/>
                </a:ext>
              </a:extLst>
            </p:cNvPr>
            <p:cNvSpPr>
              <a:spLocks noChangeArrowheads="1"/>
            </p:cNvSpPr>
            <p:nvPr/>
          </p:nvSpPr>
          <p:spPr bwMode="auto">
            <a:xfrm>
              <a:off x="2655" y="1456"/>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o</a:t>
              </a:r>
              <a:endParaRPr lang="en-US" altLang="en-US"/>
            </a:p>
          </p:txBody>
        </p:sp>
        <p:sp>
          <p:nvSpPr>
            <p:cNvPr id="13418" name="Rectangle 213">
              <a:extLst>
                <a:ext uri="{FF2B5EF4-FFF2-40B4-BE49-F238E27FC236}">
                  <a16:creationId xmlns:a16="http://schemas.microsoft.com/office/drawing/2014/main" id="{0A07D13E-BA18-5E9F-635A-D1C17E707CF4}"/>
                </a:ext>
              </a:extLst>
            </p:cNvPr>
            <p:cNvSpPr>
              <a:spLocks noChangeArrowheads="1"/>
            </p:cNvSpPr>
            <p:nvPr/>
          </p:nvSpPr>
          <p:spPr bwMode="auto">
            <a:xfrm>
              <a:off x="3453" y="2444"/>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p</a:t>
              </a:r>
              <a:endParaRPr lang="en-US" altLang="en-US"/>
            </a:p>
          </p:txBody>
        </p:sp>
        <p:sp>
          <p:nvSpPr>
            <p:cNvPr id="13419" name="Rectangle 214">
              <a:extLst>
                <a:ext uri="{FF2B5EF4-FFF2-40B4-BE49-F238E27FC236}">
                  <a16:creationId xmlns:a16="http://schemas.microsoft.com/office/drawing/2014/main" id="{5D98AFA8-587B-DFF2-9723-2AF668AD3DEC}"/>
                </a:ext>
              </a:extLst>
            </p:cNvPr>
            <p:cNvSpPr>
              <a:spLocks noChangeArrowheads="1"/>
            </p:cNvSpPr>
            <p:nvPr/>
          </p:nvSpPr>
          <p:spPr bwMode="auto">
            <a:xfrm>
              <a:off x="2768" y="1363"/>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b="1" i="1">
                  <a:solidFill>
                    <a:srgbClr val="1F1A17"/>
                  </a:solidFill>
                  <a:latin typeface="Times New Roman" panose="02020603050405020304" pitchFamily="18" charset="0"/>
                </a:rPr>
                <a:t>v</a:t>
              </a:r>
              <a:endParaRPr lang="en-US" altLang="en-US"/>
            </a:p>
          </p:txBody>
        </p:sp>
        <p:sp>
          <p:nvSpPr>
            <p:cNvPr id="13420" name="Rectangle 215">
              <a:extLst>
                <a:ext uri="{FF2B5EF4-FFF2-40B4-BE49-F238E27FC236}">
                  <a16:creationId xmlns:a16="http://schemas.microsoft.com/office/drawing/2014/main" id="{0D3C09A3-80F0-3BAA-C4E5-0B7B0C2C28FD}"/>
                </a:ext>
              </a:extLst>
            </p:cNvPr>
            <p:cNvSpPr>
              <a:spLocks noChangeArrowheads="1"/>
            </p:cNvSpPr>
            <p:nvPr/>
          </p:nvSpPr>
          <p:spPr bwMode="auto">
            <a:xfrm>
              <a:off x="2832" y="1458"/>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o</a:t>
              </a:r>
              <a:endParaRPr lang="en-US" altLang="en-US"/>
            </a:p>
          </p:txBody>
        </p:sp>
        <p:sp>
          <p:nvSpPr>
            <p:cNvPr id="13421" name="Rectangle 216">
              <a:extLst>
                <a:ext uri="{FF2B5EF4-FFF2-40B4-BE49-F238E27FC236}">
                  <a16:creationId xmlns:a16="http://schemas.microsoft.com/office/drawing/2014/main" id="{39218E31-080F-13FE-8AB6-9C3954D4D309}"/>
                </a:ext>
              </a:extLst>
            </p:cNvPr>
            <p:cNvSpPr>
              <a:spLocks noChangeArrowheads="1"/>
            </p:cNvSpPr>
            <p:nvPr/>
          </p:nvSpPr>
          <p:spPr bwMode="auto">
            <a:xfrm>
              <a:off x="3614" y="2504"/>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b="1" i="1">
                  <a:solidFill>
                    <a:srgbClr val="1F1A17"/>
                  </a:solidFill>
                  <a:latin typeface="Times New Roman" panose="02020603050405020304" pitchFamily="18" charset="0"/>
                </a:rPr>
                <a:t>v</a:t>
              </a:r>
              <a:endParaRPr lang="en-US" altLang="en-US"/>
            </a:p>
          </p:txBody>
        </p:sp>
      </p:grpSp>
      <p:sp>
        <p:nvSpPr>
          <p:cNvPr id="233689" name="Text Box 217">
            <a:extLst>
              <a:ext uri="{FF2B5EF4-FFF2-40B4-BE49-F238E27FC236}">
                <a16:creationId xmlns:a16="http://schemas.microsoft.com/office/drawing/2014/main" id="{489FC900-244A-6A27-1FBD-1F694AF04ED3}"/>
              </a:ext>
            </a:extLst>
          </p:cNvPr>
          <p:cNvSpPr txBox="1">
            <a:spLocks noChangeArrowheads="1"/>
          </p:cNvSpPr>
          <p:nvPr/>
        </p:nvSpPr>
        <p:spPr bwMode="auto">
          <a:xfrm>
            <a:off x="487363" y="1774825"/>
            <a:ext cx="7972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Savršena tečnost ističe kroz mali otvor na bočnom zidu, pri čemu je:</a:t>
            </a:r>
            <a:endParaRPr lang="en-US" altLang="en-US" b="1">
              <a:solidFill>
                <a:schemeClr val="tx1"/>
              </a:solidFill>
            </a:endParaRPr>
          </a:p>
        </p:txBody>
      </p:sp>
      <p:pic>
        <p:nvPicPr>
          <p:cNvPr id="233690" name="Picture 218" descr="BD10263_">
            <a:extLst>
              <a:ext uri="{FF2B5EF4-FFF2-40B4-BE49-F238E27FC236}">
                <a16:creationId xmlns:a16="http://schemas.microsoft.com/office/drawing/2014/main" id="{45AE833B-34FA-BE0B-1882-1E9066D11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871663"/>
            <a:ext cx="1793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19">
            <a:extLst>
              <a:ext uri="{FF2B5EF4-FFF2-40B4-BE49-F238E27FC236}">
                <a16:creationId xmlns:a16="http://schemas.microsoft.com/office/drawing/2014/main" id="{D6A903C5-4A0C-1F87-672C-A7EA53C64DD5}"/>
              </a:ext>
            </a:extLst>
          </p:cNvPr>
          <p:cNvGrpSpPr>
            <a:grpSpLocks noChangeAspect="1"/>
          </p:cNvGrpSpPr>
          <p:nvPr/>
        </p:nvGrpSpPr>
        <p:grpSpPr bwMode="auto">
          <a:xfrm>
            <a:off x="4787900" y="2205038"/>
            <a:ext cx="2724150" cy="434975"/>
            <a:chOff x="3016" y="1455"/>
            <a:chExt cx="1716" cy="274"/>
          </a:xfrm>
        </p:grpSpPr>
        <p:sp>
          <p:nvSpPr>
            <p:cNvPr id="13403" name="AutoShape 220">
              <a:extLst>
                <a:ext uri="{FF2B5EF4-FFF2-40B4-BE49-F238E27FC236}">
                  <a16:creationId xmlns:a16="http://schemas.microsoft.com/office/drawing/2014/main" id="{45E79316-268B-8B58-1AFC-1561F57A9FE6}"/>
                </a:ext>
              </a:extLst>
            </p:cNvPr>
            <p:cNvSpPr>
              <a:spLocks noChangeAspect="1" noChangeArrowheads="1" noTextEdit="1"/>
            </p:cNvSpPr>
            <p:nvPr/>
          </p:nvSpPr>
          <p:spPr bwMode="auto">
            <a:xfrm>
              <a:off x="3016" y="1480"/>
              <a:ext cx="17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404" name="Rectangle 221">
              <a:extLst>
                <a:ext uri="{FF2B5EF4-FFF2-40B4-BE49-F238E27FC236}">
                  <a16:creationId xmlns:a16="http://schemas.microsoft.com/office/drawing/2014/main" id="{106164BA-CAB0-F06F-15E9-D230FD8BE86C}"/>
                </a:ext>
              </a:extLst>
            </p:cNvPr>
            <p:cNvSpPr>
              <a:spLocks noChangeArrowheads="1"/>
            </p:cNvSpPr>
            <p:nvPr/>
          </p:nvSpPr>
          <p:spPr bwMode="auto">
            <a:xfrm>
              <a:off x="4684" y="1474"/>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3405" name="Rectangle 222">
              <a:extLst>
                <a:ext uri="{FF2B5EF4-FFF2-40B4-BE49-F238E27FC236}">
                  <a16:creationId xmlns:a16="http://schemas.microsoft.com/office/drawing/2014/main" id="{42EBB14D-D930-D2E8-583F-753B7AE81CB4}"/>
                </a:ext>
              </a:extLst>
            </p:cNvPr>
            <p:cNvSpPr>
              <a:spLocks noChangeArrowheads="1"/>
            </p:cNvSpPr>
            <p:nvPr/>
          </p:nvSpPr>
          <p:spPr bwMode="auto">
            <a:xfrm>
              <a:off x="4243" y="1474"/>
              <a:ext cx="4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const</a:t>
              </a:r>
              <a:endParaRPr lang="en-US" altLang="en-US"/>
            </a:p>
          </p:txBody>
        </p:sp>
        <p:sp>
          <p:nvSpPr>
            <p:cNvPr id="13406" name="Rectangle 223">
              <a:extLst>
                <a:ext uri="{FF2B5EF4-FFF2-40B4-BE49-F238E27FC236}">
                  <a16:creationId xmlns:a16="http://schemas.microsoft.com/office/drawing/2014/main" id="{2149BC4A-F867-A382-9CF2-94851C6127CF}"/>
                </a:ext>
              </a:extLst>
            </p:cNvPr>
            <p:cNvSpPr>
              <a:spLocks noChangeArrowheads="1"/>
            </p:cNvSpPr>
            <p:nvPr/>
          </p:nvSpPr>
          <p:spPr bwMode="auto">
            <a:xfrm>
              <a:off x="3827" y="1474"/>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3407" name="Rectangle 224">
              <a:extLst>
                <a:ext uri="{FF2B5EF4-FFF2-40B4-BE49-F238E27FC236}">
                  <a16:creationId xmlns:a16="http://schemas.microsoft.com/office/drawing/2014/main" id="{4F66F338-C3C2-3CFF-6BE6-114364510CC8}"/>
                </a:ext>
              </a:extLst>
            </p:cNvPr>
            <p:cNvSpPr>
              <a:spLocks noChangeArrowheads="1"/>
            </p:cNvSpPr>
            <p:nvPr/>
          </p:nvSpPr>
          <p:spPr bwMode="auto">
            <a:xfrm>
              <a:off x="3742" y="1474"/>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3408" name="Rectangle 225">
              <a:extLst>
                <a:ext uri="{FF2B5EF4-FFF2-40B4-BE49-F238E27FC236}">
                  <a16:creationId xmlns:a16="http://schemas.microsoft.com/office/drawing/2014/main" id="{28773B4E-572E-9036-01C2-4B89FFF36406}"/>
                </a:ext>
              </a:extLst>
            </p:cNvPr>
            <p:cNvSpPr>
              <a:spLocks noChangeArrowheads="1"/>
            </p:cNvSpPr>
            <p:nvPr/>
          </p:nvSpPr>
          <p:spPr bwMode="auto">
            <a:xfrm>
              <a:off x="3535" y="147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3409" name="Rectangle 226">
              <a:extLst>
                <a:ext uri="{FF2B5EF4-FFF2-40B4-BE49-F238E27FC236}">
                  <a16:creationId xmlns:a16="http://schemas.microsoft.com/office/drawing/2014/main" id="{F99895D8-2350-DECB-2AAE-005E3BDD5A63}"/>
                </a:ext>
              </a:extLst>
            </p:cNvPr>
            <p:cNvSpPr>
              <a:spLocks noChangeArrowheads="1"/>
            </p:cNvSpPr>
            <p:nvPr/>
          </p:nvSpPr>
          <p:spPr bwMode="auto">
            <a:xfrm>
              <a:off x="3044" y="147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3410" name="Rectangle 227">
              <a:extLst>
                <a:ext uri="{FF2B5EF4-FFF2-40B4-BE49-F238E27FC236}">
                  <a16:creationId xmlns:a16="http://schemas.microsoft.com/office/drawing/2014/main" id="{657C97AC-E8A7-00EF-0479-6E93AEC3A36E}"/>
                </a:ext>
              </a:extLst>
            </p:cNvPr>
            <p:cNvSpPr>
              <a:spLocks noChangeArrowheads="1"/>
            </p:cNvSpPr>
            <p:nvPr/>
          </p:nvSpPr>
          <p:spPr bwMode="auto">
            <a:xfrm>
              <a:off x="3651" y="1595"/>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3411" name="Rectangle 228">
              <a:extLst>
                <a:ext uri="{FF2B5EF4-FFF2-40B4-BE49-F238E27FC236}">
                  <a16:creationId xmlns:a16="http://schemas.microsoft.com/office/drawing/2014/main" id="{484EEBA5-15A1-A3A9-5E16-5D343CE06E5D}"/>
                </a:ext>
              </a:extLst>
            </p:cNvPr>
            <p:cNvSpPr>
              <a:spLocks noChangeArrowheads="1"/>
            </p:cNvSpPr>
            <p:nvPr/>
          </p:nvSpPr>
          <p:spPr bwMode="auto">
            <a:xfrm>
              <a:off x="4066" y="145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412" name="Rectangle 229">
              <a:extLst>
                <a:ext uri="{FF2B5EF4-FFF2-40B4-BE49-F238E27FC236}">
                  <a16:creationId xmlns:a16="http://schemas.microsoft.com/office/drawing/2014/main" id="{BD0ECB6A-3655-E121-0E84-8D5A2271D74D}"/>
                </a:ext>
              </a:extLst>
            </p:cNvPr>
            <p:cNvSpPr>
              <a:spLocks noChangeArrowheads="1"/>
            </p:cNvSpPr>
            <p:nvPr/>
          </p:nvSpPr>
          <p:spPr bwMode="auto">
            <a:xfrm>
              <a:off x="3233" y="1455"/>
              <a:ext cx="2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&lt;&lt;</a:t>
              </a:r>
              <a:endParaRPr lang="en-US" altLang="en-US"/>
            </a:p>
          </p:txBody>
        </p:sp>
      </p:grpSp>
      <p:sp>
        <p:nvSpPr>
          <p:cNvPr id="233702" name="Text Box 230">
            <a:extLst>
              <a:ext uri="{FF2B5EF4-FFF2-40B4-BE49-F238E27FC236}">
                <a16:creationId xmlns:a16="http://schemas.microsoft.com/office/drawing/2014/main" id="{2C4AFF93-B199-62F6-1409-6539919184EA}"/>
              </a:ext>
            </a:extLst>
          </p:cNvPr>
          <p:cNvSpPr txBox="1">
            <a:spLocks noChangeArrowheads="1"/>
          </p:cNvSpPr>
          <p:nvPr/>
        </p:nvSpPr>
        <p:spPr bwMode="auto">
          <a:xfrm>
            <a:off x="4643438" y="2744788"/>
            <a:ext cx="42846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Bernulijeva jednačina za nivo tečnosti i mali otvor:</a:t>
            </a:r>
            <a:endParaRPr lang="en-US" altLang="en-US" b="1">
              <a:solidFill>
                <a:schemeClr val="tx1"/>
              </a:solidFill>
            </a:endParaRPr>
          </a:p>
        </p:txBody>
      </p:sp>
      <p:pic>
        <p:nvPicPr>
          <p:cNvPr id="233703" name="Picture 231" descr="BD14868_">
            <a:extLst>
              <a:ext uri="{FF2B5EF4-FFF2-40B4-BE49-F238E27FC236}">
                <a16:creationId xmlns:a16="http://schemas.microsoft.com/office/drawing/2014/main" id="{BE5D3B60-4698-74A5-3D2D-DFF605193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50" y="283845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32">
            <a:extLst>
              <a:ext uri="{FF2B5EF4-FFF2-40B4-BE49-F238E27FC236}">
                <a16:creationId xmlns:a16="http://schemas.microsoft.com/office/drawing/2014/main" id="{9D6EF599-8BE8-B219-F453-DBC0A03A21AF}"/>
              </a:ext>
            </a:extLst>
          </p:cNvPr>
          <p:cNvGrpSpPr>
            <a:grpSpLocks noChangeAspect="1"/>
          </p:cNvGrpSpPr>
          <p:nvPr/>
        </p:nvGrpSpPr>
        <p:grpSpPr bwMode="auto">
          <a:xfrm>
            <a:off x="4751388" y="3392488"/>
            <a:ext cx="3200400" cy="860425"/>
            <a:chOff x="2993" y="2137"/>
            <a:chExt cx="2016" cy="542"/>
          </a:xfrm>
        </p:grpSpPr>
        <p:sp>
          <p:nvSpPr>
            <p:cNvPr id="13378" name="AutoShape 233">
              <a:extLst>
                <a:ext uri="{FF2B5EF4-FFF2-40B4-BE49-F238E27FC236}">
                  <a16:creationId xmlns:a16="http://schemas.microsoft.com/office/drawing/2014/main" id="{919DDB7E-E77E-E4CB-56B2-232B1E42030D}"/>
                </a:ext>
              </a:extLst>
            </p:cNvPr>
            <p:cNvSpPr>
              <a:spLocks noChangeAspect="1" noChangeArrowheads="1" noTextEdit="1"/>
            </p:cNvSpPr>
            <p:nvPr/>
          </p:nvSpPr>
          <p:spPr bwMode="auto">
            <a:xfrm>
              <a:off x="2993" y="2137"/>
              <a:ext cx="2016"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379" name="Line 234">
              <a:extLst>
                <a:ext uri="{FF2B5EF4-FFF2-40B4-BE49-F238E27FC236}">
                  <a16:creationId xmlns:a16="http://schemas.microsoft.com/office/drawing/2014/main" id="{00402959-86C4-B0DA-7ADE-52B02F1C1792}"/>
                </a:ext>
              </a:extLst>
            </p:cNvPr>
            <p:cNvSpPr>
              <a:spLocks noChangeShapeType="1"/>
            </p:cNvSpPr>
            <p:nvPr/>
          </p:nvSpPr>
          <p:spPr bwMode="auto">
            <a:xfrm>
              <a:off x="3009" y="2398"/>
              <a:ext cx="2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80" name="Line 235">
              <a:extLst>
                <a:ext uri="{FF2B5EF4-FFF2-40B4-BE49-F238E27FC236}">
                  <a16:creationId xmlns:a16="http://schemas.microsoft.com/office/drawing/2014/main" id="{770A89D5-31A8-563F-F71F-23DCC703810E}"/>
                </a:ext>
              </a:extLst>
            </p:cNvPr>
            <p:cNvSpPr>
              <a:spLocks noChangeShapeType="1"/>
            </p:cNvSpPr>
            <p:nvPr/>
          </p:nvSpPr>
          <p:spPr bwMode="auto">
            <a:xfrm>
              <a:off x="3466" y="2398"/>
              <a:ext cx="20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81" name="Line 236">
              <a:extLst>
                <a:ext uri="{FF2B5EF4-FFF2-40B4-BE49-F238E27FC236}">
                  <a16:creationId xmlns:a16="http://schemas.microsoft.com/office/drawing/2014/main" id="{324D8AD0-523C-FE88-CC74-0DC004CDFDF5}"/>
                </a:ext>
              </a:extLst>
            </p:cNvPr>
            <p:cNvSpPr>
              <a:spLocks noChangeShapeType="1"/>
            </p:cNvSpPr>
            <p:nvPr/>
          </p:nvSpPr>
          <p:spPr bwMode="auto">
            <a:xfrm>
              <a:off x="4335" y="2398"/>
              <a:ext cx="2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82" name="Line 237">
              <a:extLst>
                <a:ext uri="{FF2B5EF4-FFF2-40B4-BE49-F238E27FC236}">
                  <a16:creationId xmlns:a16="http://schemas.microsoft.com/office/drawing/2014/main" id="{03FA267C-D3A2-8573-EA33-5826F9AF9659}"/>
                </a:ext>
              </a:extLst>
            </p:cNvPr>
            <p:cNvSpPr>
              <a:spLocks noChangeShapeType="1"/>
            </p:cNvSpPr>
            <p:nvPr/>
          </p:nvSpPr>
          <p:spPr bwMode="auto">
            <a:xfrm>
              <a:off x="4791" y="2398"/>
              <a:ext cx="1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83" name="Rectangle 238">
              <a:extLst>
                <a:ext uri="{FF2B5EF4-FFF2-40B4-BE49-F238E27FC236}">
                  <a16:creationId xmlns:a16="http://schemas.microsoft.com/office/drawing/2014/main" id="{7B43EE2A-61F7-EE5A-FC76-BFFE58FD063B}"/>
                </a:ext>
              </a:extLst>
            </p:cNvPr>
            <p:cNvSpPr>
              <a:spLocks noChangeArrowheads="1"/>
            </p:cNvSpPr>
            <p:nvPr/>
          </p:nvSpPr>
          <p:spPr bwMode="auto">
            <a:xfrm>
              <a:off x="4972" y="2275"/>
              <a:ext cx="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3384" name="Rectangle 239">
              <a:extLst>
                <a:ext uri="{FF2B5EF4-FFF2-40B4-BE49-F238E27FC236}">
                  <a16:creationId xmlns:a16="http://schemas.microsoft.com/office/drawing/2014/main" id="{0022C702-CED4-CCF3-B6E5-DA374E25EE2A}"/>
                </a:ext>
              </a:extLst>
            </p:cNvPr>
            <p:cNvSpPr>
              <a:spLocks noChangeArrowheads="1"/>
            </p:cNvSpPr>
            <p:nvPr/>
          </p:nvSpPr>
          <p:spPr bwMode="auto">
            <a:xfrm>
              <a:off x="4823" y="2154"/>
              <a:ext cx="17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3385" name="Rectangle 240">
              <a:extLst>
                <a:ext uri="{FF2B5EF4-FFF2-40B4-BE49-F238E27FC236}">
                  <a16:creationId xmlns:a16="http://schemas.microsoft.com/office/drawing/2014/main" id="{8C638F76-FE63-4B98-A74D-4A81AD6BE7DD}"/>
                </a:ext>
              </a:extLst>
            </p:cNvPr>
            <p:cNvSpPr>
              <a:spLocks noChangeArrowheads="1"/>
            </p:cNvSpPr>
            <p:nvPr/>
          </p:nvSpPr>
          <p:spPr bwMode="auto">
            <a:xfrm>
              <a:off x="4451" y="2419"/>
              <a:ext cx="17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13386" name="Rectangle 241">
              <a:extLst>
                <a:ext uri="{FF2B5EF4-FFF2-40B4-BE49-F238E27FC236}">
                  <a16:creationId xmlns:a16="http://schemas.microsoft.com/office/drawing/2014/main" id="{E7748B90-A596-FDA0-D32B-C815E9E93F87}"/>
                </a:ext>
              </a:extLst>
            </p:cNvPr>
            <p:cNvSpPr>
              <a:spLocks noChangeArrowheads="1"/>
            </p:cNvSpPr>
            <p:nvPr/>
          </p:nvSpPr>
          <p:spPr bwMode="auto">
            <a:xfrm>
              <a:off x="4355" y="2154"/>
              <a:ext cx="16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3387" name="Rectangle 242">
              <a:extLst>
                <a:ext uri="{FF2B5EF4-FFF2-40B4-BE49-F238E27FC236}">
                  <a16:creationId xmlns:a16="http://schemas.microsoft.com/office/drawing/2014/main" id="{5C040D3F-9A67-19BE-2DC0-562C651E016D}"/>
                </a:ext>
              </a:extLst>
            </p:cNvPr>
            <p:cNvSpPr>
              <a:spLocks noChangeArrowheads="1"/>
            </p:cNvSpPr>
            <p:nvPr/>
          </p:nvSpPr>
          <p:spPr bwMode="auto">
            <a:xfrm>
              <a:off x="3912" y="2275"/>
              <a:ext cx="22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3388" name="Rectangle 243">
              <a:extLst>
                <a:ext uri="{FF2B5EF4-FFF2-40B4-BE49-F238E27FC236}">
                  <a16:creationId xmlns:a16="http://schemas.microsoft.com/office/drawing/2014/main" id="{19348CD4-E4DE-46F3-379B-62D0E9E03040}"/>
                </a:ext>
              </a:extLst>
            </p:cNvPr>
            <p:cNvSpPr>
              <a:spLocks noChangeArrowheads="1"/>
            </p:cNvSpPr>
            <p:nvPr/>
          </p:nvSpPr>
          <p:spPr bwMode="auto">
            <a:xfrm>
              <a:off x="3497" y="2153"/>
              <a:ext cx="17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3389" name="Rectangle 244">
              <a:extLst>
                <a:ext uri="{FF2B5EF4-FFF2-40B4-BE49-F238E27FC236}">
                  <a16:creationId xmlns:a16="http://schemas.microsoft.com/office/drawing/2014/main" id="{F345C2A1-4CFB-C996-CF9C-40EF0FD80D0A}"/>
                </a:ext>
              </a:extLst>
            </p:cNvPr>
            <p:cNvSpPr>
              <a:spLocks noChangeArrowheads="1"/>
            </p:cNvSpPr>
            <p:nvPr/>
          </p:nvSpPr>
          <p:spPr bwMode="auto">
            <a:xfrm>
              <a:off x="3125" y="2419"/>
              <a:ext cx="17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13390" name="Rectangle 245">
              <a:extLst>
                <a:ext uri="{FF2B5EF4-FFF2-40B4-BE49-F238E27FC236}">
                  <a16:creationId xmlns:a16="http://schemas.microsoft.com/office/drawing/2014/main" id="{58E8FBD2-7B04-C9A3-52E7-9A1BAC400300}"/>
                </a:ext>
              </a:extLst>
            </p:cNvPr>
            <p:cNvSpPr>
              <a:spLocks noChangeArrowheads="1"/>
            </p:cNvSpPr>
            <p:nvPr/>
          </p:nvSpPr>
          <p:spPr bwMode="auto">
            <a:xfrm>
              <a:off x="3030" y="2153"/>
              <a:ext cx="16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3391" name="Rectangle 246">
              <a:extLst>
                <a:ext uri="{FF2B5EF4-FFF2-40B4-BE49-F238E27FC236}">
                  <a16:creationId xmlns:a16="http://schemas.microsoft.com/office/drawing/2014/main" id="{00916C05-00A9-B6F7-2B68-C2BE4ED5A967}"/>
                </a:ext>
              </a:extLst>
            </p:cNvPr>
            <p:cNvSpPr>
              <a:spLocks noChangeArrowheads="1"/>
            </p:cNvSpPr>
            <p:nvPr/>
          </p:nvSpPr>
          <p:spPr bwMode="auto">
            <a:xfrm>
              <a:off x="3591" y="2274"/>
              <a:ext cx="10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3392" name="Rectangle 247">
              <a:extLst>
                <a:ext uri="{FF2B5EF4-FFF2-40B4-BE49-F238E27FC236}">
                  <a16:creationId xmlns:a16="http://schemas.microsoft.com/office/drawing/2014/main" id="{07AD9634-63CC-6470-7DD2-D14567F20953}"/>
                </a:ext>
              </a:extLst>
            </p:cNvPr>
            <p:cNvSpPr>
              <a:spLocks noChangeArrowheads="1"/>
            </p:cNvSpPr>
            <p:nvPr/>
          </p:nvSpPr>
          <p:spPr bwMode="auto">
            <a:xfrm>
              <a:off x="3121" y="2274"/>
              <a:ext cx="10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3393" name="Rectangle 248">
              <a:extLst>
                <a:ext uri="{FF2B5EF4-FFF2-40B4-BE49-F238E27FC236}">
                  <a16:creationId xmlns:a16="http://schemas.microsoft.com/office/drawing/2014/main" id="{1598C1DF-D108-C073-EB6A-D415EFFAE1CE}"/>
                </a:ext>
              </a:extLst>
            </p:cNvPr>
            <p:cNvSpPr>
              <a:spLocks noChangeArrowheads="1"/>
            </p:cNvSpPr>
            <p:nvPr/>
          </p:nvSpPr>
          <p:spPr bwMode="auto">
            <a:xfrm>
              <a:off x="4794" y="2400"/>
              <a:ext cx="19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g</a:t>
              </a:r>
              <a:endParaRPr lang="en-US" altLang="en-US"/>
            </a:p>
          </p:txBody>
        </p:sp>
        <p:sp>
          <p:nvSpPr>
            <p:cNvPr id="13394" name="Rectangle 249">
              <a:extLst>
                <a:ext uri="{FF2B5EF4-FFF2-40B4-BE49-F238E27FC236}">
                  <a16:creationId xmlns:a16="http://schemas.microsoft.com/office/drawing/2014/main" id="{8978E5B4-3658-2B0D-C07A-4DE52F7B5CA3}"/>
                </a:ext>
              </a:extLst>
            </p:cNvPr>
            <p:cNvSpPr>
              <a:spLocks noChangeArrowheads="1"/>
            </p:cNvSpPr>
            <p:nvPr/>
          </p:nvSpPr>
          <p:spPr bwMode="auto">
            <a:xfrm>
              <a:off x="3506" y="2400"/>
              <a:ext cx="196"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g</a:t>
              </a:r>
              <a:endParaRPr lang="en-US" altLang="en-US"/>
            </a:p>
          </p:txBody>
        </p:sp>
        <p:sp>
          <p:nvSpPr>
            <p:cNvPr id="13395" name="Rectangle 250">
              <a:extLst>
                <a:ext uri="{FF2B5EF4-FFF2-40B4-BE49-F238E27FC236}">
                  <a16:creationId xmlns:a16="http://schemas.microsoft.com/office/drawing/2014/main" id="{678D013B-FA53-DC3F-36D8-97A3E472502E}"/>
                </a:ext>
              </a:extLst>
            </p:cNvPr>
            <p:cNvSpPr>
              <a:spLocks noChangeArrowheads="1"/>
            </p:cNvSpPr>
            <p:nvPr/>
          </p:nvSpPr>
          <p:spPr bwMode="auto">
            <a:xfrm>
              <a:off x="4618" y="2256"/>
              <a:ext cx="22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396" name="Rectangle 251">
              <a:extLst>
                <a:ext uri="{FF2B5EF4-FFF2-40B4-BE49-F238E27FC236}">
                  <a16:creationId xmlns:a16="http://schemas.microsoft.com/office/drawing/2014/main" id="{0268F2AF-6169-03A5-2CE8-45BF086FEE3C}"/>
                </a:ext>
              </a:extLst>
            </p:cNvPr>
            <p:cNvSpPr>
              <a:spLocks noChangeArrowheads="1"/>
            </p:cNvSpPr>
            <p:nvPr/>
          </p:nvSpPr>
          <p:spPr bwMode="auto">
            <a:xfrm>
              <a:off x="4152" y="2256"/>
              <a:ext cx="22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397" name="Rectangle 252">
              <a:extLst>
                <a:ext uri="{FF2B5EF4-FFF2-40B4-BE49-F238E27FC236}">
                  <a16:creationId xmlns:a16="http://schemas.microsoft.com/office/drawing/2014/main" id="{E40EF326-9043-773D-6F3C-C5CBB67DB77E}"/>
                </a:ext>
              </a:extLst>
            </p:cNvPr>
            <p:cNvSpPr>
              <a:spLocks noChangeArrowheads="1"/>
            </p:cNvSpPr>
            <p:nvPr/>
          </p:nvSpPr>
          <p:spPr bwMode="auto">
            <a:xfrm>
              <a:off x="3733" y="2256"/>
              <a:ext cx="22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398" name="Rectangle 253">
              <a:extLst>
                <a:ext uri="{FF2B5EF4-FFF2-40B4-BE49-F238E27FC236}">
                  <a16:creationId xmlns:a16="http://schemas.microsoft.com/office/drawing/2014/main" id="{6195C198-E3D7-45BC-7231-DE4D0935FDD5}"/>
                </a:ext>
              </a:extLst>
            </p:cNvPr>
            <p:cNvSpPr>
              <a:spLocks noChangeArrowheads="1"/>
            </p:cNvSpPr>
            <p:nvPr/>
          </p:nvSpPr>
          <p:spPr bwMode="auto">
            <a:xfrm>
              <a:off x="3292" y="2256"/>
              <a:ext cx="22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399" name="Rectangle 254">
              <a:extLst>
                <a:ext uri="{FF2B5EF4-FFF2-40B4-BE49-F238E27FC236}">
                  <a16:creationId xmlns:a16="http://schemas.microsoft.com/office/drawing/2014/main" id="{70F4085B-03CA-8384-6025-F8D9E41BB5E0}"/>
                </a:ext>
              </a:extLst>
            </p:cNvPr>
            <p:cNvSpPr>
              <a:spLocks noChangeArrowheads="1"/>
            </p:cNvSpPr>
            <p:nvPr/>
          </p:nvSpPr>
          <p:spPr bwMode="auto">
            <a:xfrm>
              <a:off x="4340" y="2420"/>
              <a:ext cx="17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3400" name="Rectangle 255">
              <a:extLst>
                <a:ext uri="{FF2B5EF4-FFF2-40B4-BE49-F238E27FC236}">
                  <a16:creationId xmlns:a16="http://schemas.microsoft.com/office/drawing/2014/main" id="{7607D591-5B7E-23A2-4ACB-E5084A7D26A1}"/>
                </a:ext>
              </a:extLst>
            </p:cNvPr>
            <p:cNvSpPr>
              <a:spLocks noChangeArrowheads="1"/>
            </p:cNvSpPr>
            <p:nvPr/>
          </p:nvSpPr>
          <p:spPr bwMode="auto">
            <a:xfrm>
              <a:off x="3014" y="2420"/>
              <a:ext cx="17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3401" name="Rectangle 256">
              <a:extLst>
                <a:ext uri="{FF2B5EF4-FFF2-40B4-BE49-F238E27FC236}">
                  <a16:creationId xmlns:a16="http://schemas.microsoft.com/office/drawing/2014/main" id="{E058ACC3-0D1E-FF48-629C-C9005BD84C71}"/>
                </a:ext>
              </a:extLst>
            </p:cNvPr>
            <p:cNvSpPr>
              <a:spLocks noChangeArrowheads="1"/>
            </p:cNvSpPr>
            <p:nvPr/>
          </p:nvSpPr>
          <p:spPr bwMode="auto">
            <a:xfrm>
              <a:off x="4459" y="2142"/>
              <a:ext cx="1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3402" name="Rectangle 257">
              <a:extLst>
                <a:ext uri="{FF2B5EF4-FFF2-40B4-BE49-F238E27FC236}">
                  <a16:creationId xmlns:a16="http://schemas.microsoft.com/office/drawing/2014/main" id="{E3E5AB9B-C48C-527C-6BDA-50537B5CDC70}"/>
                </a:ext>
              </a:extLst>
            </p:cNvPr>
            <p:cNvSpPr>
              <a:spLocks noChangeArrowheads="1"/>
            </p:cNvSpPr>
            <p:nvPr/>
          </p:nvSpPr>
          <p:spPr bwMode="auto">
            <a:xfrm>
              <a:off x="3133" y="2141"/>
              <a:ext cx="1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grpSp>
      <p:sp>
        <p:nvSpPr>
          <p:cNvPr id="233730" name="Text Box 258">
            <a:extLst>
              <a:ext uri="{FF2B5EF4-FFF2-40B4-BE49-F238E27FC236}">
                <a16:creationId xmlns:a16="http://schemas.microsoft.com/office/drawing/2014/main" id="{D46C5081-2CFA-1659-E201-134E7D57A29E}"/>
              </a:ext>
            </a:extLst>
          </p:cNvPr>
          <p:cNvSpPr txBox="1">
            <a:spLocks noChangeArrowheads="1"/>
          </p:cNvSpPr>
          <p:nvPr/>
        </p:nvSpPr>
        <p:spPr bwMode="auto">
          <a:xfrm>
            <a:off x="4643438" y="4329113"/>
            <a:ext cx="4284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Iz jednačine kontinuiteta:</a:t>
            </a:r>
            <a:endParaRPr lang="en-US" altLang="en-US" b="1">
              <a:solidFill>
                <a:schemeClr val="tx1"/>
              </a:solidFill>
            </a:endParaRPr>
          </a:p>
        </p:txBody>
      </p:sp>
      <p:pic>
        <p:nvPicPr>
          <p:cNvPr id="233731" name="Picture 259" descr="BD14868_">
            <a:extLst>
              <a:ext uri="{FF2B5EF4-FFF2-40B4-BE49-F238E27FC236}">
                <a16:creationId xmlns:a16="http://schemas.microsoft.com/office/drawing/2014/main" id="{55D72D06-E075-0F70-108F-A534A2324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50" y="4422775"/>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60">
            <a:extLst>
              <a:ext uri="{FF2B5EF4-FFF2-40B4-BE49-F238E27FC236}">
                <a16:creationId xmlns:a16="http://schemas.microsoft.com/office/drawing/2014/main" id="{72C571DD-E949-F543-0C4A-04FF658CFA64}"/>
              </a:ext>
            </a:extLst>
          </p:cNvPr>
          <p:cNvGrpSpPr>
            <a:grpSpLocks noChangeAspect="1"/>
          </p:cNvGrpSpPr>
          <p:nvPr/>
        </p:nvGrpSpPr>
        <p:grpSpPr bwMode="auto">
          <a:xfrm>
            <a:off x="4859338" y="4616450"/>
            <a:ext cx="1247775" cy="825500"/>
            <a:chOff x="3061" y="3015"/>
            <a:chExt cx="786" cy="520"/>
          </a:xfrm>
        </p:grpSpPr>
        <p:sp>
          <p:nvSpPr>
            <p:cNvPr id="13369" name="AutoShape 261">
              <a:extLst>
                <a:ext uri="{FF2B5EF4-FFF2-40B4-BE49-F238E27FC236}">
                  <a16:creationId xmlns:a16="http://schemas.microsoft.com/office/drawing/2014/main" id="{4661CD6E-32B0-BCD5-3FE1-2A45BB06C84E}"/>
                </a:ext>
              </a:extLst>
            </p:cNvPr>
            <p:cNvSpPr>
              <a:spLocks noChangeAspect="1" noChangeArrowheads="1" noTextEdit="1"/>
            </p:cNvSpPr>
            <p:nvPr/>
          </p:nvSpPr>
          <p:spPr bwMode="auto">
            <a:xfrm>
              <a:off x="3061" y="3022"/>
              <a:ext cx="78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370" name="Line 262">
              <a:extLst>
                <a:ext uri="{FF2B5EF4-FFF2-40B4-BE49-F238E27FC236}">
                  <a16:creationId xmlns:a16="http://schemas.microsoft.com/office/drawing/2014/main" id="{24BB2285-7ABE-8BEE-E768-A94A574259F4}"/>
                </a:ext>
              </a:extLst>
            </p:cNvPr>
            <p:cNvSpPr>
              <a:spLocks noChangeShapeType="1"/>
            </p:cNvSpPr>
            <p:nvPr/>
          </p:nvSpPr>
          <p:spPr bwMode="auto">
            <a:xfrm>
              <a:off x="3618" y="3259"/>
              <a:ext cx="21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71" name="Rectangle 263">
              <a:extLst>
                <a:ext uri="{FF2B5EF4-FFF2-40B4-BE49-F238E27FC236}">
                  <a16:creationId xmlns:a16="http://schemas.microsoft.com/office/drawing/2014/main" id="{5D375776-F1C0-8728-0F6D-62EF5830590B}"/>
                </a:ext>
              </a:extLst>
            </p:cNvPr>
            <p:cNvSpPr>
              <a:spLocks noChangeArrowheads="1"/>
            </p:cNvSpPr>
            <p:nvPr/>
          </p:nvSpPr>
          <p:spPr bwMode="auto">
            <a:xfrm>
              <a:off x="3754" y="340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3372" name="Rectangle 264">
              <a:extLst>
                <a:ext uri="{FF2B5EF4-FFF2-40B4-BE49-F238E27FC236}">
                  <a16:creationId xmlns:a16="http://schemas.microsoft.com/office/drawing/2014/main" id="{45E4375F-E5EF-E47D-E58A-CB3D12179CA7}"/>
                </a:ext>
              </a:extLst>
            </p:cNvPr>
            <p:cNvSpPr>
              <a:spLocks noChangeArrowheads="1"/>
            </p:cNvSpPr>
            <p:nvPr/>
          </p:nvSpPr>
          <p:spPr bwMode="auto">
            <a:xfrm>
              <a:off x="3162" y="3257"/>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3373" name="Rectangle 265">
              <a:extLst>
                <a:ext uri="{FF2B5EF4-FFF2-40B4-BE49-F238E27FC236}">
                  <a16:creationId xmlns:a16="http://schemas.microsoft.com/office/drawing/2014/main" id="{9E2C90CE-8193-5392-814A-0F1B0A47827A}"/>
                </a:ext>
              </a:extLst>
            </p:cNvPr>
            <p:cNvSpPr>
              <a:spLocks noChangeArrowheads="1"/>
            </p:cNvSpPr>
            <p:nvPr/>
          </p:nvSpPr>
          <p:spPr bwMode="auto">
            <a:xfrm>
              <a:off x="3638" y="3280"/>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3374" name="Rectangle 266">
              <a:extLst>
                <a:ext uri="{FF2B5EF4-FFF2-40B4-BE49-F238E27FC236}">
                  <a16:creationId xmlns:a16="http://schemas.microsoft.com/office/drawing/2014/main" id="{71914720-0AE1-F79E-E97D-A42DA50662C4}"/>
                </a:ext>
              </a:extLst>
            </p:cNvPr>
            <p:cNvSpPr>
              <a:spLocks noChangeArrowheads="1"/>
            </p:cNvSpPr>
            <p:nvPr/>
          </p:nvSpPr>
          <p:spPr bwMode="auto">
            <a:xfrm>
              <a:off x="3673" y="3015"/>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3375" name="Rectangle 267">
              <a:extLst>
                <a:ext uri="{FF2B5EF4-FFF2-40B4-BE49-F238E27FC236}">
                  <a16:creationId xmlns:a16="http://schemas.microsoft.com/office/drawing/2014/main" id="{5ECBC519-8C0C-AFC1-7582-2B06BD0E5D8C}"/>
                </a:ext>
              </a:extLst>
            </p:cNvPr>
            <p:cNvSpPr>
              <a:spLocks noChangeArrowheads="1"/>
            </p:cNvSpPr>
            <p:nvPr/>
          </p:nvSpPr>
          <p:spPr bwMode="auto">
            <a:xfrm>
              <a:off x="3483" y="3136"/>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3376" name="Rectangle 268">
              <a:extLst>
                <a:ext uri="{FF2B5EF4-FFF2-40B4-BE49-F238E27FC236}">
                  <a16:creationId xmlns:a16="http://schemas.microsoft.com/office/drawing/2014/main" id="{607D87A1-1762-2E54-418F-D63ECA2690F2}"/>
                </a:ext>
              </a:extLst>
            </p:cNvPr>
            <p:cNvSpPr>
              <a:spLocks noChangeArrowheads="1"/>
            </p:cNvSpPr>
            <p:nvPr/>
          </p:nvSpPr>
          <p:spPr bwMode="auto">
            <a:xfrm>
              <a:off x="3071" y="3136"/>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3377" name="Rectangle 269">
              <a:extLst>
                <a:ext uri="{FF2B5EF4-FFF2-40B4-BE49-F238E27FC236}">
                  <a16:creationId xmlns:a16="http://schemas.microsoft.com/office/drawing/2014/main" id="{350621CE-8C21-C7ED-5E3B-5320E9B0D4BE}"/>
                </a:ext>
              </a:extLst>
            </p:cNvPr>
            <p:cNvSpPr>
              <a:spLocks noChangeArrowheads="1"/>
            </p:cNvSpPr>
            <p:nvPr/>
          </p:nvSpPr>
          <p:spPr bwMode="auto">
            <a:xfrm>
              <a:off x="3307" y="3117"/>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sp>
        <p:nvSpPr>
          <p:cNvPr id="233742" name="AutoShape 270">
            <a:extLst>
              <a:ext uri="{FF2B5EF4-FFF2-40B4-BE49-F238E27FC236}">
                <a16:creationId xmlns:a16="http://schemas.microsoft.com/office/drawing/2014/main" id="{BFBD826F-9DFC-50F0-F65E-3DDF7ED21C3E}"/>
              </a:ext>
            </a:extLst>
          </p:cNvPr>
          <p:cNvSpPr>
            <a:spLocks noChangeArrowheads="1"/>
          </p:cNvSpPr>
          <p:nvPr/>
        </p:nvSpPr>
        <p:spPr bwMode="auto">
          <a:xfrm flipV="1">
            <a:off x="3816350" y="3429000"/>
            <a:ext cx="720725" cy="1692275"/>
          </a:xfrm>
          <a:prstGeom prst="curvedRightArrow">
            <a:avLst>
              <a:gd name="adj1" fmla="val 32785"/>
              <a:gd name="adj2" fmla="val 79746"/>
              <a:gd name="adj3" fmla="val 33333"/>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233743" name="AutoShape 271">
            <a:extLst>
              <a:ext uri="{FF2B5EF4-FFF2-40B4-BE49-F238E27FC236}">
                <a16:creationId xmlns:a16="http://schemas.microsoft.com/office/drawing/2014/main" id="{642C88D8-D0C2-2AB1-843E-1873A801C1DB}"/>
              </a:ext>
            </a:extLst>
          </p:cNvPr>
          <p:cNvSpPr>
            <a:spLocks noChangeArrowheads="1"/>
          </p:cNvSpPr>
          <p:nvPr/>
        </p:nvSpPr>
        <p:spPr bwMode="auto">
          <a:xfrm flipH="1">
            <a:off x="7993063" y="3752850"/>
            <a:ext cx="720725" cy="2447925"/>
          </a:xfrm>
          <a:prstGeom prst="curvedRightArrow">
            <a:avLst>
              <a:gd name="adj1" fmla="val 29436"/>
              <a:gd name="adj2" fmla="val 97366"/>
              <a:gd name="adj3" fmla="val 29296"/>
            </a:avLst>
          </a:prstGeom>
          <a:solidFill>
            <a:schemeClr val="accent1"/>
          </a:solidFill>
          <a:ln w="9525">
            <a:solidFill>
              <a:schemeClr val="tx1"/>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en-US"/>
          </a:p>
        </p:txBody>
      </p:sp>
      <p:grpSp>
        <p:nvGrpSpPr>
          <p:cNvPr id="7" name="Group 272">
            <a:extLst>
              <a:ext uri="{FF2B5EF4-FFF2-40B4-BE49-F238E27FC236}">
                <a16:creationId xmlns:a16="http://schemas.microsoft.com/office/drawing/2014/main" id="{1CF748F1-C2F4-7567-7CC6-7F55687656BE}"/>
              </a:ext>
            </a:extLst>
          </p:cNvPr>
          <p:cNvGrpSpPr>
            <a:grpSpLocks noChangeAspect="1"/>
          </p:cNvGrpSpPr>
          <p:nvPr/>
        </p:nvGrpSpPr>
        <p:grpSpPr bwMode="auto">
          <a:xfrm>
            <a:off x="3887788" y="5408613"/>
            <a:ext cx="4198937" cy="939800"/>
            <a:chOff x="2449" y="3407"/>
            <a:chExt cx="2645" cy="592"/>
          </a:xfrm>
        </p:grpSpPr>
        <p:sp>
          <p:nvSpPr>
            <p:cNvPr id="13334" name="AutoShape 273">
              <a:extLst>
                <a:ext uri="{FF2B5EF4-FFF2-40B4-BE49-F238E27FC236}">
                  <a16:creationId xmlns:a16="http://schemas.microsoft.com/office/drawing/2014/main" id="{9F3BF5B3-27BD-835F-0C10-CC2FFF71744C}"/>
                </a:ext>
              </a:extLst>
            </p:cNvPr>
            <p:cNvSpPr>
              <a:spLocks noChangeAspect="1" noChangeArrowheads="1" noTextEdit="1"/>
            </p:cNvSpPr>
            <p:nvPr/>
          </p:nvSpPr>
          <p:spPr bwMode="auto">
            <a:xfrm>
              <a:off x="2449" y="3407"/>
              <a:ext cx="253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3335" name="Line 274">
              <a:extLst>
                <a:ext uri="{FF2B5EF4-FFF2-40B4-BE49-F238E27FC236}">
                  <a16:creationId xmlns:a16="http://schemas.microsoft.com/office/drawing/2014/main" id="{871C1D9E-1C37-6032-90ED-8AC85D53DEFE}"/>
                </a:ext>
              </a:extLst>
            </p:cNvPr>
            <p:cNvSpPr>
              <a:spLocks noChangeShapeType="1"/>
            </p:cNvSpPr>
            <p:nvPr/>
          </p:nvSpPr>
          <p:spPr bwMode="auto">
            <a:xfrm>
              <a:off x="3023" y="3676"/>
              <a:ext cx="2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36" name="Line 275">
              <a:extLst>
                <a:ext uri="{FF2B5EF4-FFF2-40B4-BE49-F238E27FC236}">
                  <a16:creationId xmlns:a16="http://schemas.microsoft.com/office/drawing/2014/main" id="{8DA75AB3-8DD0-B376-05D3-28D484D88EBC}"/>
                </a:ext>
              </a:extLst>
            </p:cNvPr>
            <p:cNvSpPr>
              <a:spLocks noChangeShapeType="1"/>
            </p:cNvSpPr>
            <p:nvPr/>
          </p:nvSpPr>
          <p:spPr bwMode="auto">
            <a:xfrm>
              <a:off x="3919" y="3676"/>
              <a:ext cx="55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337" name="Rectangle 276">
              <a:extLst>
                <a:ext uri="{FF2B5EF4-FFF2-40B4-BE49-F238E27FC236}">
                  <a16:creationId xmlns:a16="http://schemas.microsoft.com/office/drawing/2014/main" id="{A81B5D3E-3946-40A5-6582-173E7B812936}"/>
                </a:ext>
              </a:extLst>
            </p:cNvPr>
            <p:cNvSpPr>
              <a:spLocks noChangeArrowheads="1"/>
            </p:cNvSpPr>
            <p:nvPr/>
          </p:nvSpPr>
          <p:spPr bwMode="auto">
            <a:xfrm>
              <a:off x="4903" y="354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3338" name="Rectangle 277">
              <a:extLst>
                <a:ext uri="{FF2B5EF4-FFF2-40B4-BE49-F238E27FC236}">
                  <a16:creationId xmlns:a16="http://schemas.microsoft.com/office/drawing/2014/main" id="{D97BCBC6-FAEE-6210-2DBE-38889CFA3125}"/>
                </a:ext>
              </a:extLst>
            </p:cNvPr>
            <p:cNvSpPr>
              <a:spLocks noChangeArrowheads="1"/>
            </p:cNvSpPr>
            <p:nvPr/>
          </p:nvSpPr>
          <p:spPr bwMode="auto">
            <a:xfrm>
              <a:off x="4903" y="3710"/>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ø</a:t>
              </a:r>
              <a:endParaRPr lang="en-US" altLang="en-US"/>
            </a:p>
          </p:txBody>
        </p:sp>
        <p:sp>
          <p:nvSpPr>
            <p:cNvPr id="13339" name="Rectangle 278">
              <a:extLst>
                <a:ext uri="{FF2B5EF4-FFF2-40B4-BE49-F238E27FC236}">
                  <a16:creationId xmlns:a16="http://schemas.microsoft.com/office/drawing/2014/main" id="{69EFE703-7949-7A7F-753A-78F247CDFE14}"/>
                </a:ext>
              </a:extLst>
            </p:cNvPr>
            <p:cNvSpPr>
              <a:spLocks noChangeArrowheads="1"/>
            </p:cNvSpPr>
            <p:nvPr/>
          </p:nvSpPr>
          <p:spPr bwMode="auto">
            <a:xfrm>
              <a:off x="4903" y="3418"/>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ö</a:t>
              </a:r>
              <a:endParaRPr lang="en-US" altLang="en-US"/>
            </a:p>
          </p:txBody>
        </p:sp>
        <p:sp>
          <p:nvSpPr>
            <p:cNvPr id="13340" name="Rectangle 279">
              <a:extLst>
                <a:ext uri="{FF2B5EF4-FFF2-40B4-BE49-F238E27FC236}">
                  <a16:creationId xmlns:a16="http://schemas.microsoft.com/office/drawing/2014/main" id="{E6F91897-CCFC-873C-1B27-42B9E08DE38B}"/>
                </a:ext>
              </a:extLst>
            </p:cNvPr>
            <p:cNvSpPr>
              <a:spLocks noChangeArrowheads="1"/>
            </p:cNvSpPr>
            <p:nvPr/>
          </p:nvSpPr>
          <p:spPr bwMode="auto">
            <a:xfrm>
              <a:off x="3814" y="3541"/>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ç</a:t>
              </a:r>
              <a:endParaRPr lang="en-US" altLang="en-US"/>
            </a:p>
          </p:txBody>
        </p:sp>
        <p:sp>
          <p:nvSpPr>
            <p:cNvPr id="13341" name="Rectangle 280">
              <a:extLst>
                <a:ext uri="{FF2B5EF4-FFF2-40B4-BE49-F238E27FC236}">
                  <a16:creationId xmlns:a16="http://schemas.microsoft.com/office/drawing/2014/main" id="{05380103-0427-3BE1-74A2-D052098A2145}"/>
                </a:ext>
              </a:extLst>
            </p:cNvPr>
            <p:cNvSpPr>
              <a:spLocks noChangeArrowheads="1"/>
            </p:cNvSpPr>
            <p:nvPr/>
          </p:nvSpPr>
          <p:spPr bwMode="auto">
            <a:xfrm>
              <a:off x="3814" y="3710"/>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è</a:t>
              </a:r>
              <a:endParaRPr lang="en-US" altLang="en-US"/>
            </a:p>
          </p:txBody>
        </p:sp>
        <p:sp>
          <p:nvSpPr>
            <p:cNvPr id="13342" name="Rectangle 281">
              <a:extLst>
                <a:ext uri="{FF2B5EF4-FFF2-40B4-BE49-F238E27FC236}">
                  <a16:creationId xmlns:a16="http://schemas.microsoft.com/office/drawing/2014/main" id="{C62C6ADD-30D2-D13A-A6A2-EBD9A2D77A99}"/>
                </a:ext>
              </a:extLst>
            </p:cNvPr>
            <p:cNvSpPr>
              <a:spLocks noChangeArrowheads="1"/>
            </p:cNvSpPr>
            <p:nvPr/>
          </p:nvSpPr>
          <p:spPr bwMode="auto">
            <a:xfrm>
              <a:off x="3814" y="3418"/>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æ</a:t>
              </a:r>
              <a:endParaRPr lang="en-US" altLang="en-US"/>
            </a:p>
          </p:txBody>
        </p:sp>
        <p:sp>
          <p:nvSpPr>
            <p:cNvPr id="13343" name="Rectangle 282">
              <a:extLst>
                <a:ext uri="{FF2B5EF4-FFF2-40B4-BE49-F238E27FC236}">
                  <a16:creationId xmlns:a16="http://schemas.microsoft.com/office/drawing/2014/main" id="{45D0E65B-D8B1-3B21-D934-CFE64DA9C1A5}"/>
                </a:ext>
              </a:extLst>
            </p:cNvPr>
            <p:cNvSpPr>
              <a:spLocks noChangeArrowheads="1"/>
            </p:cNvSpPr>
            <p:nvPr/>
          </p:nvSpPr>
          <p:spPr bwMode="auto">
            <a:xfrm>
              <a:off x="4534" y="3534"/>
              <a:ext cx="22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344" name="Rectangle 283">
              <a:extLst>
                <a:ext uri="{FF2B5EF4-FFF2-40B4-BE49-F238E27FC236}">
                  <a16:creationId xmlns:a16="http://schemas.microsoft.com/office/drawing/2014/main" id="{12185D16-373B-8E23-D536-3832718322BD}"/>
                </a:ext>
              </a:extLst>
            </p:cNvPr>
            <p:cNvSpPr>
              <a:spLocks noChangeArrowheads="1"/>
            </p:cNvSpPr>
            <p:nvPr/>
          </p:nvSpPr>
          <p:spPr bwMode="auto">
            <a:xfrm>
              <a:off x="4104" y="3412"/>
              <a:ext cx="22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345" name="Rectangle 284">
              <a:extLst>
                <a:ext uri="{FF2B5EF4-FFF2-40B4-BE49-F238E27FC236}">
                  <a16:creationId xmlns:a16="http://schemas.microsoft.com/office/drawing/2014/main" id="{3C1FC6CD-EBCC-C154-EAAF-0D87D72DB82C}"/>
                </a:ext>
              </a:extLst>
            </p:cNvPr>
            <p:cNvSpPr>
              <a:spLocks noChangeArrowheads="1"/>
            </p:cNvSpPr>
            <p:nvPr/>
          </p:nvSpPr>
          <p:spPr bwMode="auto">
            <a:xfrm>
              <a:off x="3421" y="3534"/>
              <a:ext cx="22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346" name="Rectangle 285">
              <a:extLst>
                <a:ext uri="{FF2B5EF4-FFF2-40B4-BE49-F238E27FC236}">
                  <a16:creationId xmlns:a16="http://schemas.microsoft.com/office/drawing/2014/main" id="{4111C1AA-9226-ACE7-59E6-E96E0FC61A5B}"/>
                </a:ext>
              </a:extLst>
            </p:cNvPr>
            <p:cNvSpPr>
              <a:spLocks noChangeArrowheads="1"/>
            </p:cNvSpPr>
            <p:nvPr/>
          </p:nvSpPr>
          <p:spPr bwMode="auto">
            <a:xfrm>
              <a:off x="3277" y="35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3347" name="Rectangle 287">
              <a:extLst>
                <a:ext uri="{FF2B5EF4-FFF2-40B4-BE49-F238E27FC236}">
                  <a16:creationId xmlns:a16="http://schemas.microsoft.com/office/drawing/2014/main" id="{BE875BAA-9190-453A-927C-AD023F4C1070}"/>
                </a:ext>
              </a:extLst>
            </p:cNvPr>
            <p:cNvSpPr>
              <a:spLocks noChangeArrowheads="1"/>
            </p:cNvSpPr>
            <p:nvPr/>
          </p:nvSpPr>
          <p:spPr bwMode="auto">
            <a:xfrm>
              <a:off x="3277" y="3721"/>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ø</a:t>
              </a:r>
              <a:endParaRPr lang="en-US" altLang="en-US"/>
            </a:p>
          </p:txBody>
        </p:sp>
        <p:sp>
          <p:nvSpPr>
            <p:cNvPr id="13348" name="Rectangle 288">
              <a:extLst>
                <a:ext uri="{FF2B5EF4-FFF2-40B4-BE49-F238E27FC236}">
                  <a16:creationId xmlns:a16="http://schemas.microsoft.com/office/drawing/2014/main" id="{2917DC9E-48BE-FDB4-F494-E7389B3EF133}"/>
                </a:ext>
              </a:extLst>
            </p:cNvPr>
            <p:cNvSpPr>
              <a:spLocks noChangeArrowheads="1"/>
            </p:cNvSpPr>
            <p:nvPr/>
          </p:nvSpPr>
          <p:spPr bwMode="auto">
            <a:xfrm>
              <a:off x="3277" y="3407"/>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ö</a:t>
              </a:r>
              <a:endParaRPr lang="en-US" altLang="en-US"/>
            </a:p>
          </p:txBody>
        </p:sp>
        <p:sp>
          <p:nvSpPr>
            <p:cNvPr id="13349" name="Rectangle 289">
              <a:extLst>
                <a:ext uri="{FF2B5EF4-FFF2-40B4-BE49-F238E27FC236}">
                  <a16:creationId xmlns:a16="http://schemas.microsoft.com/office/drawing/2014/main" id="{E9C5A4F8-C7B6-0E14-C4C7-E53F17CD042F}"/>
                </a:ext>
              </a:extLst>
            </p:cNvPr>
            <p:cNvSpPr>
              <a:spLocks noChangeArrowheads="1"/>
            </p:cNvSpPr>
            <p:nvPr/>
          </p:nvSpPr>
          <p:spPr bwMode="auto">
            <a:xfrm>
              <a:off x="2637" y="3597"/>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ç</a:t>
              </a:r>
              <a:endParaRPr lang="en-US" altLang="en-US"/>
            </a:p>
          </p:txBody>
        </p:sp>
        <p:sp>
          <p:nvSpPr>
            <p:cNvPr id="13350" name="Rectangle 290">
              <a:extLst>
                <a:ext uri="{FF2B5EF4-FFF2-40B4-BE49-F238E27FC236}">
                  <a16:creationId xmlns:a16="http://schemas.microsoft.com/office/drawing/2014/main" id="{BEFFF28C-BDF7-144C-4B74-D3D435C4EA75}"/>
                </a:ext>
              </a:extLst>
            </p:cNvPr>
            <p:cNvSpPr>
              <a:spLocks noChangeArrowheads="1"/>
            </p:cNvSpPr>
            <p:nvPr/>
          </p:nvSpPr>
          <p:spPr bwMode="auto">
            <a:xfrm>
              <a:off x="2637" y="3530"/>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ç</a:t>
              </a:r>
              <a:endParaRPr lang="en-US" altLang="en-US"/>
            </a:p>
          </p:txBody>
        </p:sp>
        <p:sp>
          <p:nvSpPr>
            <p:cNvPr id="13351" name="Rectangle 291">
              <a:extLst>
                <a:ext uri="{FF2B5EF4-FFF2-40B4-BE49-F238E27FC236}">
                  <a16:creationId xmlns:a16="http://schemas.microsoft.com/office/drawing/2014/main" id="{4FF33D12-CAEF-BD07-2481-BD1D8C1F36AD}"/>
                </a:ext>
              </a:extLst>
            </p:cNvPr>
            <p:cNvSpPr>
              <a:spLocks noChangeArrowheads="1"/>
            </p:cNvSpPr>
            <p:nvPr/>
          </p:nvSpPr>
          <p:spPr bwMode="auto">
            <a:xfrm>
              <a:off x="2637" y="3721"/>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è</a:t>
              </a:r>
              <a:endParaRPr lang="en-US" altLang="en-US"/>
            </a:p>
          </p:txBody>
        </p:sp>
        <p:sp>
          <p:nvSpPr>
            <p:cNvPr id="13352" name="Rectangle 292">
              <a:extLst>
                <a:ext uri="{FF2B5EF4-FFF2-40B4-BE49-F238E27FC236}">
                  <a16:creationId xmlns:a16="http://schemas.microsoft.com/office/drawing/2014/main" id="{66AD1B8B-3922-EB7A-02A8-F1D25403A4DF}"/>
                </a:ext>
              </a:extLst>
            </p:cNvPr>
            <p:cNvSpPr>
              <a:spLocks noChangeArrowheads="1"/>
            </p:cNvSpPr>
            <p:nvPr/>
          </p:nvSpPr>
          <p:spPr bwMode="auto">
            <a:xfrm>
              <a:off x="2637" y="3407"/>
              <a:ext cx="19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æ</a:t>
              </a:r>
              <a:endParaRPr lang="en-US" altLang="en-US"/>
            </a:p>
          </p:txBody>
        </p:sp>
        <p:sp>
          <p:nvSpPr>
            <p:cNvPr id="13353" name="Rectangle 293">
              <a:extLst>
                <a:ext uri="{FF2B5EF4-FFF2-40B4-BE49-F238E27FC236}">
                  <a16:creationId xmlns:a16="http://schemas.microsoft.com/office/drawing/2014/main" id="{BC78847A-680F-7149-7E8E-7D3021304EB9}"/>
                </a:ext>
              </a:extLst>
            </p:cNvPr>
            <p:cNvSpPr>
              <a:spLocks noChangeArrowheads="1"/>
            </p:cNvSpPr>
            <p:nvPr/>
          </p:nvSpPr>
          <p:spPr bwMode="auto">
            <a:xfrm>
              <a:off x="2853" y="3534"/>
              <a:ext cx="222"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3354" name="Rectangle 294">
              <a:extLst>
                <a:ext uri="{FF2B5EF4-FFF2-40B4-BE49-F238E27FC236}">
                  <a16:creationId xmlns:a16="http://schemas.microsoft.com/office/drawing/2014/main" id="{B776BA37-0E4E-2446-9D31-B67AD965CBB2}"/>
                </a:ext>
              </a:extLst>
            </p:cNvPr>
            <p:cNvSpPr>
              <a:spLocks noChangeArrowheads="1"/>
            </p:cNvSpPr>
            <p:nvPr/>
          </p:nvSpPr>
          <p:spPr bwMode="auto">
            <a:xfrm>
              <a:off x="4714" y="3553"/>
              <a:ext cx="228"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3355" name="Rectangle 295">
              <a:extLst>
                <a:ext uri="{FF2B5EF4-FFF2-40B4-BE49-F238E27FC236}">
                  <a16:creationId xmlns:a16="http://schemas.microsoft.com/office/drawing/2014/main" id="{6EE4511A-5BD8-7A3E-F486-13D5DC105B10}"/>
                </a:ext>
              </a:extLst>
            </p:cNvPr>
            <p:cNvSpPr>
              <a:spLocks noChangeArrowheads="1"/>
            </p:cNvSpPr>
            <p:nvPr/>
          </p:nvSpPr>
          <p:spPr bwMode="auto">
            <a:xfrm>
              <a:off x="4299" y="3431"/>
              <a:ext cx="17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3356" name="Rectangle 296">
              <a:extLst>
                <a:ext uri="{FF2B5EF4-FFF2-40B4-BE49-F238E27FC236}">
                  <a16:creationId xmlns:a16="http://schemas.microsoft.com/office/drawing/2014/main" id="{F271DCF5-1CAF-81DF-114E-C292F65027FD}"/>
                </a:ext>
              </a:extLst>
            </p:cNvPr>
            <p:cNvSpPr>
              <a:spLocks noChangeArrowheads="1"/>
            </p:cNvSpPr>
            <p:nvPr/>
          </p:nvSpPr>
          <p:spPr bwMode="auto">
            <a:xfrm>
              <a:off x="3951" y="3431"/>
              <a:ext cx="16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r>
                <a:rPr lang="sr-Latn-RS" altLang="en-US" sz="2400" b="1" i="1" baseline="-25000">
                  <a:solidFill>
                    <a:srgbClr val="000000"/>
                  </a:solidFill>
                  <a:latin typeface="Times New Roman" panose="02020603050405020304" pitchFamily="18" charset="0"/>
                </a:rPr>
                <a:t>o</a:t>
              </a:r>
              <a:endParaRPr lang="en-US" altLang="en-US"/>
            </a:p>
          </p:txBody>
        </p:sp>
        <p:sp>
          <p:nvSpPr>
            <p:cNvPr id="13357" name="Rectangle 297">
              <a:extLst>
                <a:ext uri="{FF2B5EF4-FFF2-40B4-BE49-F238E27FC236}">
                  <a16:creationId xmlns:a16="http://schemas.microsoft.com/office/drawing/2014/main" id="{F1224829-8753-7396-ABCC-E8735A019898}"/>
                </a:ext>
              </a:extLst>
            </p:cNvPr>
            <p:cNvSpPr>
              <a:spLocks noChangeArrowheads="1"/>
            </p:cNvSpPr>
            <p:nvPr/>
          </p:nvSpPr>
          <p:spPr bwMode="auto">
            <a:xfrm>
              <a:off x="3712" y="3553"/>
              <a:ext cx="17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13358" name="Rectangle 298">
              <a:extLst>
                <a:ext uri="{FF2B5EF4-FFF2-40B4-BE49-F238E27FC236}">
                  <a16:creationId xmlns:a16="http://schemas.microsoft.com/office/drawing/2014/main" id="{D240D147-48D3-0824-C6E1-225240D8F037}"/>
                </a:ext>
              </a:extLst>
            </p:cNvPr>
            <p:cNvSpPr>
              <a:spLocks noChangeArrowheads="1"/>
            </p:cNvSpPr>
            <p:nvPr/>
          </p:nvSpPr>
          <p:spPr bwMode="auto">
            <a:xfrm>
              <a:off x="3043" y="3697"/>
              <a:ext cx="20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3359" name="Rectangle 299">
              <a:extLst>
                <a:ext uri="{FF2B5EF4-FFF2-40B4-BE49-F238E27FC236}">
                  <a16:creationId xmlns:a16="http://schemas.microsoft.com/office/drawing/2014/main" id="{844823DF-1760-EE05-1A20-37DFBAF4CB3A}"/>
                </a:ext>
              </a:extLst>
            </p:cNvPr>
            <p:cNvSpPr>
              <a:spLocks noChangeArrowheads="1"/>
            </p:cNvSpPr>
            <p:nvPr/>
          </p:nvSpPr>
          <p:spPr bwMode="auto">
            <a:xfrm>
              <a:off x="3043" y="3432"/>
              <a:ext cx="206"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3360" name="Rectangle 300">
              <a:extLst>
                <a:ext uri="{FF2B5EF4-FFF2-40B4-BE49-F238E27FC236}">
                  <a16:creationId xmlns:a16="http://schemas.microsoft.com/office/drawing/2014/main" id="{363B35D7-8D84-C0F8-FB84-2395C3D4A12B}"/>
                </a:ext>
              </a:extLst>
            </p:cNvPr>
            <p:cNvSpPr>
              <a:spLocks noChangeArrowheads="1"/>
            </p:cNvSpPr>
            <p:nvPr/>
          </p:nvSpPr>
          <p:spPr bwMode="auto">
            <a:xfrm>
              <a:off x="2459" y="3553"/>
              <a:ext cx="16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3361" name="Rectangle 301">
              <a:extLst>
                <a:ext uri="{FF2B5EF4-FFF2-40B4-BE49-F238E27FC236}">
                  <a16:creationId xmlns:a16="http://schemas.microsoft.com/office/drawing/2014/main" id="{7C2BE318-F19C-224D-027A-F9C49A49F00D}"/>
                </a:ext>
              </a:extLst>
            </p:cNvPr>
            <p:cNvSpPr>
              <a:spLocks noChangeArrowheads="1"/>
            </p:cNvSpPr>
            <p:nvPr/>
          </p:nvSpPr>
          <p:spPr bwMode="auto">
            <a:xfrm>
              <a:off x="4393" y="355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3362" name="Rectangle 302">
              <a:extLst>
                <a:ext uri="{FF2B5EF4-FFF2-40B4-BE49-F238E27FC236}">
                  <a16:creationId xmlns:a16="http://schemas.microsoft.com/office/drawing/2014/main" id="{D5DC6BFD-59E8-3255-B5E1-DF8D40217C63}"/>
                </a:ext>
              </a:extLst>
            </p:cNvPr>
            <p:cNvSpPr>
              <a:spLocks noChangeArrowheads="1"/>
            </p:cNvSpPr>
            <p:nvPr/>
          </p:nvSpPr>
          <p:spPr bwMode="auto">
            <a:xfrm>
              <a:off x="3159" y="3818"/>
              <a:ext cx="10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3363" name="Rectangle 303">
              <a:extLst>
                <a:ext uri="{FF2B5EF4-FFF2-40B4-BE49-F238E27FC236}">
                  <a16:creationId xmlns:a16="http://schemas.microsoft.com/office/drawing/2014/main" id="{B40B2559-2DA7-8299-A5B1-555AD11BF0F1}"/>
                </a:ext>
              </a:extLst>
            </p:cNvPr>
            <p:cNvSpPr>
              <a:spLocks noChangeArrowheads="1"/>
            </p:cNvSpPr>
            <p:nvPr/>
          </p:nvSpPr>
          <p:spPr bwMode="auto">
            <a:xfrm>
              <a:off x="4134" y="3678"/>
              <a:ext cx="19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g</a:t>
              </a:r>
              <a:endParaRPr lang="en-US" altLang="en-US"/>
            </a:p>
          </p:txBody>
        </p:sp>
        <p:sp>
          <p:nvSpPr>
            <p:cNvPr id="13364" name="Rectangle 304">
              <a:extLst>
                <a:ext uri="{FF2B5EF4-FFF2-40B4-BE49-F238E27FC236}">
                  <a16:creationId xmlns:a16="http://schemas.microsoft.com/office/drawing/2014/main" id="{9BDDB37B-D3ED-77A3-30D9-85264C3E579C}"/>
                </a:ext>
              </a:extLst>
            </p:cNvPr>
            <p:cNvSpPr>
              <a:spLocks noChangeArrowheads="1"/>
            </p:cNvSpPr>
            <p:nvPr/>
          </p:nvSpPr>
          <p:spPr bwMode="auto">
            <a:xfrm>
              <a:off x="3601" y="3554"/>
              <a:ext cx="17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3365" name="Rectangle 305">
              <a:extLst>
                <a:ext uri="{FF2B5EF4-FFF2-40B4-BE49-F238E27FC236}">
                  <a16:creationId xmlns:a16="http://schemas.microsoft.com/office/drawing/2014/main" id="{8864C74E-D061-0EB2-9967-F8432CA59AB7}"/>
                </a:ext>
              </a:extLst>
            </p:cNvPr>
            <p:cNvSpPr>
              <a:spLocks noChangeArrowheads="1"/>
            </p:cNvSpPr>
            <p:nvPr/>
          </p:nvSpPr>
          <p:spPr bwMode="auto">
            <a:xfrm>
              <a:off x="2718" y="3554"/>
              <a:ext cx="17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1</a:t>
              </a:r>
              <a:endParaRPr lang="en-US" altLang="en-US"/>
            </a:p>
          </p:txBody>
        </p:sp>
        <p:sp>
          <p:nvSpPr>
            <p:cNvPr id="13366" name="Rectangle 306">
              <a:extLst>
                <a:ext uri="{FF2B5EF4-FFF2-40B4-BE49-F238E27FC236}">
                  <a16:creationId xmlns:a16="http://schemas.microsoft.com/office/drawing/2014/main" id="{3651EDA0-EB56-DE99-3FD3-80F794EF2720}"/>
                </a:ext>
              </a:extLst>
            </p:cNvPr>
            <p:cNvSpPr>
              <a:spLocks noChangeArrowheads="1"/>
            </p:cNvSpPr>
            <p:nvPr/>
          </p:nvSpPr>
          <p:spPr bwMode="auto">
            <a:xfrm>
              <a:off x="3176" y="3685"/>
              <a:ext cx="1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3367" name="Rectangle 307">
              <a:extLst>
                <a:ext uri="{FF2B5EF4-FFF2-40B4-BE49-F238E27FC236}">
                  <a16:creationId xmlns:a16="http://schemas.microsoft.com/office/drawing/2014/main" id="{DEF75E69-4E5E-7C25-C3E6-3C2E876F61A7}"/>
                </a:ext>
              </a:extLst>
            </p:cNvPr>
            <p:cNvSpPr>
              <a:spLocks noChangeArrowheads="1"/>
            </p:cNvSpPr>
            <p:nvPr/>
          </p:nvSpPr>
          <p:spPr bwMode="auto">
            <a:xfrm>
              <a:off x="3176" y="3419"/>
              <a:ext cx="1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3368" name="Rectangle 308">
              <a:extLst>
                <a:ext uri="{FF2B5EF4-FFF2-40B4-BE49-F238E27FC236}">
                  <a16:creationId xmlns:a16="http://schemas.microsoft.com/office/drawing/2014/main" id="{C5778876-1729-336A-1AB9-7371BF30CD64}"/>
                </a:ext>
              </a:extLst>
            </p:cNvPr>
            <p:cNvSpPr>
              <a:spLocks noChangeArrowheads="1"/>
            </p:cNvSpPr>
            <p:nvPr/>
          </p:nvSpPr>
          <p:spPr bwMode="auto">
            <a:xfrm>
              <a:off x="2562" y="3541"/>
              <a:ext cx="10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grpSp>
      <p:cxnSp>
        <p:nvCxnSpPr>
          <p:cNvPr id="13332" name="Straight Connector 7">
            <a:extLst>
              <a:ext uri="{FF2B5EF4-FFF2-40B4-BE49-F238E27FC236}">
                <a16:creationId xmlns:a16="http://schemas.microsoft.com/office/drawing/2014/main" id="{BE7C8CE3-0115-DAF0-4EAD-1CE497771702}"/>
              </a:ext>
            </a:extLst>
          </p:cNvPr>
          <p:cNvCxnSpPr>
            <a:cxnSpLocks noChangeShapeType="1"/>
          </p:cNvCxnSpPr>
          <p:nvPr/>
        </p:nvCxnSpPr>
        <p:spPr bwMode="auto">
          <a:xfrm>
            <a:off x="5302250" y="5702300"/>
            <a:ext cx="1588" cy="274638"/>
          </a:xfrm>
          <a:prstGeom prst="line">
            <a:avLst/>
          </a:prstGeom>
          <a:noFill/>
          <a:ln w="19050" algn="ctr">
            <a:solidFill>
              <a:schemeClr val="tx1"/>
            </a:solidFill>
            <a:round/>
            <a:headEnd/>
            <a:tailEnd/>
          </a:ln>
        </p:spPr>
      </p:cxnSp>
      <p:cxnSp>
        <p:nvCxnSpPr>
          <p:cNvPr id="13333" name="Straight Connector 311">
            <a:extLst>
              <a:ext uri="{FF2B5EF4-FFF2-40B4-BE49-F238E27FC236}">
                <a16:creationId xmlns:a16="http://schemas.microsoft.com/office/drawing/2014/main" id="{51E94CC7-F52E-E4D6-0560-7A94D9545ADD}"/>
              </a:ext>
            </a:extLst>
          </p:cNvPr>
          <p:cNvCxnSpPr>
            <a:cxnSpLocks noChangeShapeType="1"/>
          </p:cNvCxnSpPr>
          <p:nvPr/>
        </p:nvCxnSpPr>
        <p:spPr bwMode="auto">
          <a:xfrm>
            <a:off x="7880350" y="5703888"/>
            <a:ext cx="1588" cy="273050"/>
          </a:xfrm>
          <a:prstGeom prst="line">
            <a:avLst/>
          </a:prstGeom>
          <a:noFill/>
          <a:ln w="19050" algn="ctr">
            <a:solidFill>
              <a:schemeClr val="tx1"/>
            </a:solidFill>
            <a:round/>
            <a:headEnd/>
            <a:tailEnd/>
          </a:ln>
        </p:spPr>
      </p:cxn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33690"/>
                                        </p:tgtEl>
                                        <p:attrNameLst>
                                          <p:attrName>style.visibility</p:attrName>
                                        </p:attrNameLst>
                                      </p:cBhvr>
                                      <p:to>
                                        <p:strVal val="visible"/>
                                      </p:to>
                                    </p:set>
                                    <p:anim calcmode="lin" valueType="num">
                                      <p:cBhvr>
                                        <p:cTn id="7" dur="500" fill="hold"/>
                                        <p:tgtEl>
                                          <p:spTgt spid="233690"/>
                                        </p:tgtEl>
                                        <p:attrNameLst>
                                          <p:attrName>ppt_w</p:attrName>
                                        </p:attrNameLst>
                                      </p:cBhvr>
                                      <p:tavLst>
                                        <p:tav tm="0">
                                          <p:val>
                                            <p:fltVal val="0"/>
                                          </p:val>
                                        </p:tav>
                                        <p:tav tm="100000">
                                          <p:val>
                                            <p:strVal val="#ppt_w"/>
                                          </p:val>
                                        </p:tav>
                                      </p:tavLst>
                                    </p:anim>
                                    <p:anim calcmode="lin" valueType="num">
                                      <p:cBhvr>
                                        <p:cTn id="8" dur="500" fill="hold"/>
                                        <p:tgtEl>
                                          <p:spTgt spid="233690"/>
                                        </p:tgtEl>
                                        <p:attrNameLst>
                                          <p:attrName>ppt_h</p:attrName>
                                        </p:attrNameLst>
                                      </p:cBhvr>
                                      <p:tavLst>
                                        <p:tav tm="0">
                                          <p:val>
                                            <p:fltVal val="0"/>
                                          </p:val>
                                        </p:tav>
                                        <p:tav tm="100000">
                                          <p:val>
                                            <p:strVal val="#ppt_h"/>
                                          </p:val>
                                        </p:tav>
                                      </p:tavLst>
                                    </p:anim>
                                    <p:anim calcmode="lin" valueType="num">
                                      <p:cBhvr>
                                        <p:cTn id="9" dur="500" fill="hold"/>
                                        <p:tgtEl>
                                          <p:spTgt spid="233690"/>
                                        </p:tgtEl>
                                        <p:attrNameLst>
                                          <p:attrName>style.rotation</p:attrName>
                                        </p:attrNameLst>
                                      </p:cBhvr>
                                      <p:tavLst>
                                        <p:tav tm="0">
                                          <p:val>
                                            <p:fltVal val="360"/>
                                          </p:val>
                                        </p:tav>
                                        <p:tav tm="100000">
                                          <p:val>
                                            <p:fltVal val="0"/>
                                          </p:val>
                                        </p:tav>
                                      </p:tavLst>
                                    </p:anim>
                                    <p:animEffect transition="in" filter="fade">
                                      <p:cBhvr>
                                        <p:cTn id="10" dur="500"/>
                                        <p:tgtEl>
                                          <p:spTgt spid="233690"/>
                                        </p:tgtEl>
                                      </p:cBhvr>
                                    </p:animEffect>
                                  </p:childTnLst>
                                </p:cTn>
                              </p:par>
                            </p:childTnLst>
                          </p:cTn>
                        </p:par>
                        <p:par>
                          <p:cTn id="11" fill="hold" nodeType="afterGroup">
                            <p:stCondLst>
                              <p:cond delay="500"/>
                            </p:stCondLst>
                            <p:childTnLst>
                              <p:par>
                                <p:cTn id="12" presetID="55" presetClass="entr" presetSubtype="0" fill="hold" grpId="0" nodeType="afterEffect">
                                  <p:stCondLst>
                                    <p:cond delay="0"/>
                                  </p:stCondLst>
                                  <p:childTnLst>
                                    <p:set>
                                      <p:cBhvr>
                                        <p:cTn id="13" dur="1" fill="hold">
                                          <p:stCondLst>
                                            <p:cond delay="0"/>
                                          </p:stCondLst>
                                        </p:cTn>
                                        <p:tgtEl>
                                          <p:spTgt spid="233689"/>
                                        </p:tgtEl>
                                        <p:attrNameLst>
                                          <p:attrName>style.visibility</p:attrName>
                                        </p:attrNameLst>
                                      </p:cBhvr>
                                      <p:to>
                                        <p:strVal val="visible"/>
                                      </p:to>
                                    </p:set>
                                    <p:anim calcmode="lin" valueType="num">
                                      <p:cBhvr>
                                        <p:cTn id="14" dur="1000" fill="hold"/>
                                        <p:tgtEl>
                                          <p:spTgt spid="233689"/>
                                        </p:tgtEl>
                                        <p:attrNameLst>
                                          <p:attrName>ppt_w</p:attrName>
                                        </p:attrNameLst>
                                      </p:cBhvr>
                                      <p:tavLst>
                                        <p:tav tm="0">
                                          <p:val>
                                            <p:strVal val="#ppt_w*0.70"/>
                                          </p:val>
                                        </p:tav>
                                        <p:tav tm="100000">
                                          <p:val>
                                            <p:strVal val="#ppt_w"/>
                                          </p:val>
                                        </p:tav>
                                      </p:tavLst>
                                    </p:anim>
                                    <p:anim calcmode="lin" valueType="num">
                                      <p:cBhvr>
                                        <p:cTn id="15" dur="1000" fill="hold"/>
                                        <p:tgtEl>
                                          <p:spTgt spid="233689"/>
                                        </p:tgtEl>
                                        <p:attrNameLst>
                                          <p:attrName>ppt_h</p:attrName>
                                        </p:attrNameLst>
                                      </p:cBhvr>
                                      <p:tavLst>
                                        <p:tav tm="0">
                                          <p:val>
                                            <p:strVal val="#ppt_h"/>
                                          </p:val>
                                        </p:tav>
                                        <p:tav tm="100000">
                                          <p:val>
                                            <p:strVal val="#ppt_h"/>
                                          </p:val>
                                        </p:tav>
                                      </p:tavLst>
                                    </p:anim>
                                    <p:animEffect transition="in" filter="fade">
                                      <p:cBhvr>
                                        <p:cTn id="16" dur="1000"/>
                                        <p:tgtEl>
                                          <p:spTgt spid="233689"/>
                                        </p:tgtEl>
                                      </p:cBhvr>
                                    </p:animEffect>
                                  </p:childTnLst>
                                </p:cTn>
                              </p:par>
                            </p:childTnLst>
                          </p:cTn>
                        </p:par>
                        <p:par>
                          <p:cTn id="17" fill="hold" nodeType="afterGroup">
                            <p:stCondLst>
                              <p:cond delay="1500"/>
                            </p:stCondLst>
                            <p:childTnLst>
                              <p:par>
                                <p:cTn id="18" presetID="55"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par>
                          <p:cTn id="23" fill="hold" nodeType="afterGroup">
                            <p:stCondLst>
                              <p:cond delay="25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par>
                          <p:cTn id="27" fill="hold" nodeType="afterGroup">
                            <p:stCondLst>
                              <p:cond delay="3000"/>
                            </p:stCondLst>
                            <p:childTnLst>
                              <p:par>
                                <p:cTn id="28" presetID="55" presetClass="entr" presetSubtype="0" fill="hold" nodeType="afterEffect">
                                  <p:stCondLst>
                                    <p:cond delay="0"/>
                                  </p:stCondLst>
                                  <p:childTnLst>
                                    <p:set>
                                      <p:cBhvr>
                                        <p:cTn id="29" dur="1" fill="hold">
                                          <p:stCondLst>
                                            <p:cond delay="0"/>
                                          </p:stCondLst>
                                        </p:cTn>
                                        <p:tgtEl>
                                          <p:spTgt spid="233703"/>
                                        </p:tgtEl>
                                        <p:attrNameLst>
                                          <p:attrName>style.visibility</p:attrName>
                                        </p:attrNameLst>
                                      </p:cBhvr>
                                      <p:to>
                                        <p:strVal val="visible"/>
                                      </p:to>
                                    </p:set>
                                    <p:anim calcmode="lin" valueType="num">
                                      <p:cBhvr>
                                        <p:cTn id="30" dur="1000" fill="hold"/>
                                        <p:tgtEl>
                                          <p:spTgt spid="233703"/>
                                        </p:tgtEl>
                                        <p:attrNameLst>
                                          <p:attrName>ppt_w</p:attrName>
                                        </p:attrNameLst>
                                      </p:cBhvr>
                                      <p:tavLst>
                                        <p:tav tm="0">
                                          <p:val>
                                            <p:strVal val="#ppt_w*0.70"/>
                                          </p:val>
                                        </p:tav>
                                        <p:tav tm="100000">
                                          <p:val>
                                            <p:strVal val="#ppt_w"/>
                                          </p:val>
                                        </p:tav>
                                      </p:tavLst>
                                    </p:anim>
                                    <p:anim calcmode="lin" valueType="num">
                                      <p:cBhvr>
                                        <p:cTn id="31" dur="1000" fill="hold"/>
                                        <p:tgtEl>
                                          <p:spTgt spid="233703"/>
                                        </p:tgtEl>
                                        <p:attrNameLst>
                                          <p:attrName>ppt_h</p:attrName>
                                        </p:attrNameLst>
                                      </p:cBhvr>
                                      <p:tavLst>
                                        <p:tav tm="0">
                                          <p:val>
                                            <p:strVal val="#ppt_h"/>
                                          </p:val>
                                        </p:tav>
                                        <p:tav tm="100000">
                                          <p:val>
                                            <p:strVal val="#ppt_h"/>
                                          </p:val>
                                        </p:tav>
                                      </p:tavLst>
                                    </p:anim>
                                    <p:animEffect transition="in" filter="fade">
                                      <p:cBhvr>
                                        <p:cTn id="32" dur="1000"/>
                                        <p:tgtEl>
                                          <p:spTgt spid="233703"/>
                                        </p:tgtEl>
                                      </p:cBhvr>
                                    </p:animEffect>
                                  </p:childTnLst>
                                </p:cTn>
                              </p:par>
                            </p:childTnLst>
                          </p:cTn>
                        </p:par>
                        <p:par>
                          <p:cTn id="33" fill="hold" nodeType="afterGroup">
                            <p:stCondLst>
                              <p:cond delay="4000"/>
                            </p:stCondLst>
                            <p:childTnLst>
                              <p:par>
                                <p:cTn id="34" presetID="9" presetClass="entr" presetSubtype="0" fill="hold" grpId="0" nodeType="afterEffect">
                                  <p:stCondLst>
                                    <p:cond delay="0"/>
                                  </p:stCondLst>
                                  <p:childTnLst>
                                    <p:set>
                                      <p:cBhvr>
                                        <p:cTn id="35" dur="1" fill="hold">
                                          <p:stCondLst>
                                            <p:cond delay="0"/>
                                          </p:stCondLst>
                                        </p:cTn>
                                        <p:tgtEl>
                                          <p:spTgt spid="233702"/>
                                        </p:tgtEl>
                                        <p:attrNameLst>
                                          <p:attrName>style.visibility</p:attrName>
                                        </p:attrNameLst>
                                      </p:cBhvr>
                                      <p:to>
                                        <p:strVal val="visible"/>
                                      </p:to>
                                    </p:set>
                                    <p:animEffect transition="in" filter="dissolve">
                                      <p:cBhvr>
                                        <p:cTn id="36" dur="500"/>
                                        <p:tgtEl>
                                          <p:spTgt spid="233702"/>
                                        </p:tgtEl>
                                      </p:cBhvr>
                                    </p:animEffect>
                                  </p:childTnLst>
                                </p:cTn>
                              </p:par>
                            </p:childTnLst>
                          </p:cTn>
                        </p:par>
                        <p:par>
                          <p:cTn id="37" fill="hold" nodeType="afterGroup">
                            <p:stCondLst>
                              <p:cond delay="4500"/>
                            </p:stCondLst>
                            <p:childTnLst>
                              <p:par>
                                <p:cTn id="38" presetID="2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nodeType="afterGroup">
                            <p:stCondLst>
                              <p:cond delay="5000"/>
                            </p:stCondLst>
                            <p:childTnLst>
                              <p:par>
                                <p:cTn id="42" presetID="55" presetClass="entr" presetSubtype="0" fill="hold" nodeType="afterEffect">
                                  <p:stCondLst>
                                    <p:cond delay="0"/>
                                  </p:stCondLst>
                                  <p:childTnLst>
                                    <p:set>
                                      <p:cBhvr>
                                        <p:cTn id="43" dur="1" fill="hold">
                                          <p:stCondLst>
                                            <p:cond delay="0"/>
                                          </p:stCondLst>
                                        </p:cTn>
                                        <p:tgtEl>
                                          <p:spTgt spid="233731"/>
                                        </p:tgtEl>
                                        <p:attrNameLst>
                                          <p:attrName>style.visibility</p:attrName>
                                        </p:attrNameLst>
                                      </p:cBhvr>
                                      <p:to>
                                        <p:strVal val="visible"/>
                                      </p:to>
                                    </p:set>
                                    <p:anim calcmode="lin" valueType="num">
                                      <p:cBhvr>
                                        <p:cTn id="44" dur="1000" fill="hold"/>
                                        <p:tgtEl>
                                          <p:spTgt spid="233731"/>
                                        </p:tgtEl>
                                        <p:attrNameLst>
                                          <p:attrName>ppt_w</p:attrName>
                                        </p:attrNameLst>
                                      </p:cBhvr>
                                      <p:tavLst>
                                        <p:tav tm="0">
                                          <p:val>
                                            <p:strVal val="#ppt_w*0.70"/>
                                          </p:val>
                                        </p:tav>
                                        <p:tav tm="100000">
                                          <p:val>
                                            <p:strVal val="#ppt_w"/>
                                          </p:val>
                                        </p:tav>
                                      </p:tavLst>
                                    </p:anim>
                                    <p:anim calcmode="lin" valueType="num">
                                      <p:cBhvr>
                                        <p:cTn id="45" dur="1000" fill="hold"/>
                                        <p:tgtEl>
                                          <p:spTgt spid="233731"/>
                                        </p:tgtEl>
                                        <p:attrNameLst>
                                          <p:attrName>ppt_h</p:attrName>
                                        </p:attrNameLst>
                                      </p:cBhvr>
                                      <p:tavLst>
                                        <p:tav tm="0">
                                          <p:val>
                                            <p:strVal val="#ppt_h"/>
                                          </p:val>
                                        </p:tav>
                                        <p:tav tm="100000">
                                          <p:val>
                                            <p:strVal val="#ppt_h"/>
                                          </p:val>
                                        </p:tav>
                                      </p:tavLst>
                                    </p:anim>
                                    <p:animEffect transition="in" filter="fade">
                                      <p:cBhvr>
                                        <p:cTn id="46" dur="1000"/>
                                        <p:tgtEl>
                                          <p:spTgt spid="233731"/>
                                        </p:tgtEl>
                                      </p:cBhvr>
                                    </p:animEffect>
                                  </p:childTnLst>
                                </p:cTn>
                              </p:par>
                            </p:childTnLst>
                          </p:cTn>
                        </p:par>
                        <p:par>
                          <p:cTn id="47" fill="hold" nodeType="afterGroup">
                            <p:stCondLst>
                              <p:cond delay="6000"/>
                            </p:stCondLst>
                            <p:childTnLst>
                              <p:par>
                                <p:cTn id="48" presetID="9" presetClass="entr" presetSubtype="0" fill="hold" grpId="0" nodeType="afterEffect">
                                  <p:stCondLst>
                                    <p:cond delay="0"/>
                                  </p:stCondLst>
                                  <p:childTnLst>
                                    <p:set>
                                      <p:cBhvr>
                                        <p:cTn id="49" dur="1" fill="hold">
                                          <p:stCondLst>
                                            <p:cond delay="0"/>
                                          </p:stCondLst>
                                        </p:cTn>
                                        <p:tgtEl>
                                          <p:spTgt spid="233730"/>
                                        </p:tgtEl>
                                        <p:attrNameLst>
                                          <p:attrName>style.visibility</p:attrName>
                                        </p:attrNameLst>
                                      </p:cBhvr>
                                      <p:to>
                                        <p:strVal val="visible"/>
                                      </p:to>
                                    </p:set>
                                    <p:animEffect transition="in" filter="dissolve">
                                      <p:cBhvr>
                                        <p:cTn id="50" dur="500"/>
                                        <p:tgtEl>
                                          <p:spTgt spid="233730"/>
                                        </p:tgtEl>
                                      </p:cBhvr>
                                    </p:animEffect>
                                  </p:childTnLst>
                                </p:cTn>
                              </p:par>
                            </p:childTnLst>
                          </p:cTn>
                        </p:par>
                        <p:par>
                          <p:cTn id="51" fill="hold" nodeType="afterGroup">
                            <p:stCondLst>
                              <p:cond delay="6500"/>
                            </p:stCondLst>
                            <p:childTnLst>
                              <p:par>
                                <p:cTn id="52" presetID="55"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1000" fill="hold"/>
                                        <p:tgtEl>
                                          <p:spTgt spid="6"/>
                                        </p:tgtEl>
                                        <p:attrNameLst>
                                          <p:attrName>ppt_w</p:attrName>
                                        </p:attrNameLst>
                                      </p:cBhvr>
                                      <p:tavLst>
                                        <p:tav tm="0">
                                          <p:val>
                                            <p:strVal val="#ppt_w*0.70"/>
                                          </p:val>
                                        </p:tav>
                                        <p:tav tm="100000">
                                          <p:val>
                                            <p:strVal val="#ppt_w"/>
                                          </p:val>
                                        </p:tav>
                                      </p:tavLst>
                                    </p:anim>
                                    <p:anim calcmode="lin" valueType="num">
                                      <p:cBhvr>
                                        <p:cTn id="55" dur="1000" fill="hold"/>
                                        <p:tgtEl>
                                          <p:spTgt spid="6"/>
                                        </p:tgtEl>
                                        <p:attrNameLst>
                                          <p:attrName>ppt_h</p:attrName>
                                        </p:attrNameLst>
                                      </p:cBhvr>
                                      <p:tavLst>
                                        <p:tav tm="0">
                                          <p:val>
                                            <p:strVal val="#ppt_h"/>
                                          </p:val>
                                        </p:tav>
                                        <p:tav tm="100000">
                                          <p:val>
                                            <p:strVal val="#ppt_h"/>
                                          </p:val>
                                        </p:tav>
                                      </p:tavLst>
                                    </p:anim>
                                    <p:animEffect transition="in" filter="fade">
                                      <p:cBhvr>
                                        <p:cTn id="56" dur="1000"/>
                                        <p:tgtEl>
                                          <p:spTgt spid="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33742"/>
                                        </p:tgtEl>
                                        <p:attrNameLst>
                                          <p:attrName>style.visibility</p:attrName>
                                        </p:attrNameLst>
                                      </p:cBhvr>
                                      <p:to>
                                        <p:strVal val="visible"/>
                                      </p:to>
                                    </p:set>
                                    <p:animEffect transition="in" filter="wipe(down)">
                                      <p:cBhvr>
                                        <p:cTn id="61" dur="500"/>
                                        <p:tgtEl>
                                          <p:spTgt spid="23374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33743"/>
                                        </p:tgtEl>
                                        <p:attrNameLst>
                                          <p:attrName>style.visibility</p:attrName>
                                        </p:attrNameLst>
                                      </p:cBhvr>
                                      <p:to>
                                        <p:strVal val="visible"/>
                                      </p:to>
                                    </p:set>
                                    <p:animEffect transition="in" filter="wipe(up)">
                                      <p:cBhvr>
                                        <p:cTn id="66" dur="500"/>
                                        <p:tgtEl>
                                          <p:spTgt spid="233743"/>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2"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right)">
                                      <p:cBhvr>
                                        <p:cTn id="7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89" grpId="0"/>
      <p:bldP spid="233702" grpId="0"/>
      <p:bldP spid="233730" grpId="0"/>
      <p:bldP spid="233742" grpId="0" animBg="1"/>
      <p:bldP spid="2337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1">
            <a:extLst>
              <a:ext uri="{FF2B5EF4-FFF2-40B4-BE49-F238E27FC236}">
                <a16:creationId xmlns:a16="http://schemas.microsoft.com/office/drawing/2014/main" id="{FD913B83-E714-9A49-B341-830452FB9B37}"/>
              </a:ext>
            </a:extLst>
          </p:cNvPr>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619B5674-7D07-4B89-8237-EE4D4238FCFB}" type="datetime1">
              <a:rPr lang="en-US" altLang="en-US" sz="1200">
                <a:solidFill>
                  <a:srgbClr val="000000"/>
                </a:solidFill>
              </a:rPr>
              <a:pPr eaLnBrk="1" hangingPunct="1">
                <a:buClrTx/>
                <a:buFontTx/>
                <a:buNone/>
              </a:pPr>
              <a:t>24-Jul-25</a:t>
            </a:fld>
            <a:endParaRPr lang="en-US" altLang="en-US" sz="1200">
              <a:solidFill>
                <a:srgbClr val="000000"/>
              </a:solidFill>
            </a:endParaRPr>
          </a:p>
        </p:txBody>
      </p:sp>
      <p:sp>
        <p:nvSpPr>
          <p:cNvPr id="5126" name="Text Box 2">
            <a:extLst>
              <a:ext uri="{FF2B5EF4-FFF2-40B4-BE49-F238E27FC236}">
                <a16:creationId xmlns:a16="http://schemas.microsoft.com/office/drawing/2014/main" id="{B8EE373C-A312-19B2-57B6-6E656C2FE149}"/>
              </a:ext>
            </a:extLst>
          </p:cNvPr>
          <p:cNvSpPr txBox="1">
            <a:spLocks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D5311BBD-F709-4F8E-AFBD-B2F24A9AEDB4}" type="slidenum">
              <a:rPr lang="en-US" altLang="en-US" sz="1200">
                <a:solidFill>
                  <a:srgbClr val="000000"/>
                </a:solidFill>
              </a:rPr>
              <a:pPr algn="r" eaLnBrk="1" hangingPunct="1">
                <a:buClrTx/>
                <a:buFontTx/>
                <a:buNone/>
              </a:pPr>
              <a:t>20</a:t>
            </a:fld>
            <a:endParaRPr lang="en-US" altLang="en-US" sz="1200">
              <a:solidFill>
                <a:srgbClr val="000000"/>
              </a:solidFill>
            </a:endParaRPr>
          </a:p>
        </p:txBody>
      </p:sp>
      <p:sp>
        <p:nvSpPr>
          <p:cNvPr id="5127" name="Line 3">
            <a:extLst>
              <a:ext uri="{FF2B5EF4-FFF2-40B4-BE49-F238E27FC236}">
                <a16:creationId xmlns:a16="http://schemas.microsoft.com/office/drawing/2014/main" id="{0842DC82-2F7B-1445-8A8B-674BC4A0612A}"/>
              </a:ext>
            </a:extLst>
          </p:cNvPr>
          <p:cNvSpPr>
            <a:spLocks noChangeShapeType="1"/>
          </p:cNvSpPr>
          <p:nvPr/>
        </p:nvSpPr>
        <p:spPr bwMode="auto">
          <a:xfrm>
            <a:off x="215900" y="512763"/>
            <a:ext cx="8697913" cy="20637"/>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5128" name="Text Box 4">
            <a:extLst>
              <a:ext uri="{FF2B5EF4-FFF2-40B4-BE49-F238E27FC236}">
                <a16:creationId xmlns:a16="http://schemas.microsoft.com/office/drawing/2014/main" id="{7F333C1E-76B4-3363-2F52-9227902F4A65}"/>
              </a:ext>
            </a:extLst>
          </p:cNvPr>
          <p:cNvSpPr txBox="1">
            <a:spLocks noChangeArrowheads="1"/>
          </p:cNvSpPr>
          <p:nvPr/>
        </p:nvSpPr>
        <p:spPr bwMode="auto">
          <a:xfrm>
            <a:off x="3394075" y="161925"/>
            <a:ext cx="2357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sz="1500" b="1">
                <a:solidFill>
                  <a:srgbClr val="000000"/>
                </a:solidFill>
              </a:rPr>
              <a:t>MEHANIKA FLUIDA</a:t>
            </a:r>
          </a:p>
        </p:txBody>
      </p:sp>
      <p:sp>
        <p:nvSpPr>
          <p:cNvPr id="5129" name="Line 5">
            <a:extLst>
              <a:ext uri="{FF2B5EF4-FFF2-40B4-BE49-F238E27FC236}">
                <a16:creationId xmlns:a16="http://schemas.microsoft.com/office/drawing/2014/main" id="{B5336A83-C315-0CA7-5E2C-7BB660D95992}"/>
              </a:ext>
            </a:extLst>
          </p:cNvPr>
          <p:cNvSpPr>
            <a:spLocks noChangeShapeType="1"/>
          </p:cNvSpPr>
          <p:nvPr/>
        </p:nvSpPr>
        <p:spPr bwMode="auto">
          <a:xfrm>
            <a:off x="230188" y="6324600"/>
            <a:ext cx="8683625" cy="1588"/>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pic>
        <p:nvPicPr>
          <p:cNvPr id="5130" name="Picture 6">
            <a:extLst>
              <a:ext uri="{FF2B5EF4-FFF2-40B4-BE49-F238E27FC236}">
                <a16:creationId xmlns:a16="http://schemas.microsoft.com/office/drawing/2014/main" id="{6C3F9FB9-9413-EB86-F7F6-512202058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415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7">
            <a:extLst>
              <a:ext uri="{FF2B5EF4-FFF2-40B4-BE49-F238E27FC236}">
                <a16:creationId xmlns:a16="http://schemas.microsoft.com/office/drawing/2014/main" id="{BE832BA0-943E-043F-1389-1C54E54D4836}"/>
              </a:ext>
            </a:extLst>
          </p:cNvPr>
          <p:cNvSpPr txBox="1">
            <a:spLocks noChangeArrowheads="1"/>
          </p:cNvSpPr>
          <p:nvPr/>
        </p:nvSpPr>
        <p:spPr bwMode="auto">
          <a:xfrm>
            <a:off x="3375025" y="6443663"/>
            <a:ext cx="239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p>
        </p:txBody>
      </p:sp>
      <p:sp>
        <p:nvSpPr>
          <p:cNvPr id="5132" name="WordArt 8">
            <a:extLst>
              <a:ext uri="{FF2B5EF4-FFF2-40B4-BE49-F238E27FC236}">
                <a16:creationId xmlns:a16="http://schemas.microsoft.com/office/drawing/2014/main" id="{D88D882A-1A7F-4CC5-3C6C-A75A498D4026}"/>
              </a:ext>
            </a:extLst>
          </p:cNvPr>
          <p:cNvSpPr>
            <a:spLocks noChangeArrowheads="1" noChangeShapeType="1" noTextEdit="1"/>
          </p:cNvSpPr>
          <p:nvPr/>
        </p:nvSpPr>
        <p:spPr bwMode="auto">
          <a:xfrm>
            <a:off x="2060575" y="685800"/>
            <a:ext cx="5022850" cy="684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kern="10">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Arial Black" panose="020B0A04020102020204" pitchFamily="34" charset="0"/>
              </a:rPr>
              <a:t>TEORIJA SLIČNOSTI</a:t>
            </a:r>
          </a:p>
        </p:txBody>
      </p:sp>
      <p:sp>
        <p:nvSpPr>
          <p:cNvPr id="5133" name="Text Box 9">
            <a:extLst>
              <a:ext uri="{FF2B5EF4-FFF2-40B4-BE49-F238E27FC236}">
                <a16:creationId xmlns:a16="http://schemas.microsoft.com/office/drawing/2014/main" id="{4D7F5E5A-7BC1-B857-5E50-D79BEFED3D16}"/>
              </a:ext>
            </a:extLst>
          </p:cNvPr>
          <p:cNvSpPr txBox="1">
            <a:spLocks noChangeArrowheads="1"/>
          </p:cNvSpPr>
          <p:nvPr/>
        </p:nvSpPr>
        <p:spPr bwMode="auto">
          <a:xfrm>
            <a:off x="469900" y="1728788"/>
            <a:ext cx="84074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Ukoliko se uporede intenziteti inercijalnih i zapreminskih (gravitacionih) sila dobija se novi bezdimenzioni broj koji se naziva Frudov broj:</a:t>
            </a:r>
          </a:p>
        </p:txBody>
      </p:sp>
      <p:sp>
        <p:nvSpPr>
          <p:cNvPr id="5134" name="Rectangle 10">
            <a:extLst>
              <a:ext uri="{FF2B5EF4-FFF2-40B4-BE49-F238E27FC236}">
                <a16:creationId xmlns:a16="http://schemas.microsoft.com/office/drawing/2014/main" id="{57A24F9D-63AC-435D-893F-9AD6E817AADA}"/>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35" name="Rectangle 11">
            <a:extLst>
              <a:ext uri="{FF2B5EF4-FFF2-40B4-BE49-F238E27FC236}">
                <a16:creationId xmlns:a16="http://schemas.microsoft.com/office/drawing/2014/main" id="{A14FB380-3E2D-DEEC-013B-0C82D3F4E4BB}"/>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36" name="Rectangle 12">
            <a:extLst>
              <a:ext uri="{FF2B5EF4-FFF2-40B4-BE49-F238E27FC236}">
                <a16:creationId xmlns:a16="http://schemas.microsoft.com/office/drawing/2014/main" id="{441B96A0-1608-6007-0F20-704D2658E286}"/>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5122" name="Object 53">
            <a:extLst>
              <a:ext uri="{FF2B5EF4-FFF2-40B4-BE49-F238E27FC236}">
                <a16:creationId xmlns:a16="http://schemas.microsoft.com/office/drawing/2014/main" id="{8D3E0517-8529-1DB5-1011-D5BBE53FBB5F}"/>
              </a:ext>
            </a:extLst>
          </p:cNvPr>
          <p:cNvGraphicFramePr>
            <a:graphicFrameLocks noChangeAspect="1"/>
          </p:cNvGraphicFramePr>
          <p:nvPr/>
        </p:nvGraphicFramePr>
        <p:xfrm>
          <a:off x="1776413" y="2336800"/>
          <a:ext cx="5389562" cy="812800"/>
        </p:xfrm>
        <a:graphic>
          <a:graphicData uri="http://schemas.openxmlformats.org/presentationml/2006/ole">
            <mc:AlternateContent xmlns:mc="http://schemas.openxmlformats.org/markup-compatibility/2006">
              <mc:Choice xmlns:v="urn:schemas-microsoft-com:vml" Requires="v">
                <p:oleObj name="Equation" r:id="rId4" imgW="2667000" imgH="444500" progId="">
                  <p:embed/>
                </p:oleObj>
              </mc:Choice>
              <mc:Fallback>
                <p:oleObj name="Equation" r:id="rId4" imgW="2667000" imgH="444500" progId="">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413" y="2336800"/>
                        <a:ext cx="5389562" cy="81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37" name="Picture 14">
            <a:extLst>
              <a:ext uri="{FF2B5EF4-FFF2-40B4-BE49-F238E27FC236}">
                <a16:creationId xmlns:a16="http://schemas.microsoft.com/office/drawing/2014/main" id="{C0D0A0C3-F07B-B1E6-80D9-EED6BEF31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22638"/>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 Box 15">
            <a:extLst>
              <a:ext uri="{FF2B5EF4-FFF2-40B4-BE49-F238E27FC236}">
                <a16:creationId xmlns:a16="http://schemas.microsoft.com/office/drawing/2014/main" id="{A68F3641-A7D4-8713-64BA-2F488071A4C7}"/>
              </a:ext>
            </a:extLst>
          </p:cNvPr>
          <p:cNvSpPr txBox="1">
            <a:spLocks noChangeArrowheads="1"/>
          </p:cNvSpPr>
          <p:nvPr/>
        </p:nvSpPr>
        <p:spPr bwMode="auto">
          <a:xfrm>
            <a:off x="441325" y="3209925"/>
            <a:ext cx="8407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Frudov broj ima značaja samo za strujanja koja su izložena dejstvu sile zemljine teže. </a:t>
            </a:r>
          </a:p>
        </p:txBody>
      </p:sp>
      <p:sp>
        <p:nvSpPr>
          <p:cNvPr id="5139" name="Rectangle 16">
            <a:extLst>
              <a:ext uri="{FF2B5EF4-FFF2-40B4-BE49-F238E27FC236}">
                <a16:creationId xmlns:a16="http://schemas.microsoft.com/office/drawing/2014/main" id="{F1E5AEEC-F9C3-8969-878F-5F62FE1716D5}"/>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5140" name="Text Box 17">
            <a:extLst>
              <a:ext uri="{FF2B5EF4-FFF2-40B4-BE49-F238E27FC236}">
                <a16:creationId xmlns:a16="http://schemas.microsoft.com/office/drawing/2014/main" id="{25406D10-5B1E-18A9-E0E5-13288A2B09E9}"/>
              </a:ext>
            </a:extLst>
          </p:cNvPr>
          <p:cNvSpPr txBox="1">
            <a:spLocks noChangeArrowheads="1"/>
          </p:cNvSpPr>
          <p:nvPr/>
        </p:nvSpPr>
        <p:spPr bwMode="auto">
          <a:xfrm>
            <a:off x="457200" y="3886200"/>
            <a:ext cx="556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Dimenziono inercijalne sile mogu da se izraze kao </a:t>
            </a:r>
          </a:p>
        </p:txBody>
      </p:sp>
      <p:pic>
        <p:nvPicPr>
          <p:cNvPr id="5141" name="Picture 18">
            <a:extLst>
              <a:ext uri="{FF2B5EF4-FFF2-40B4-BE49-F238E27FC236}">
                <a16:creationId xmlns:a16="http://schemas.microsoft.com/office/drawing/2014/main" id="{A9EB531B-ABB8-E0A0-15BC-A740EF7E7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396875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54">
            <a:extLst>
              <a:ext uri="{FF2B5EF4-FFF2-40B4-BE49-F238E27FC236}">
                <a16:creationId xmlns:a16="http://schemas.microsoft.com/office/drawing/2014/main" id="{D96E03A0-D523-64A8-72B8-53E14DC44B06}"/>
              </a:ext>
            </a:extLst>
          </p:cNvPr>
          <p:cNvGraphicFramePr>
            <a:graphicFrameLocks noChangeAspect="1"/>
          </p:cNvGraphicFramePr>
          <p:nvPr/>
        </p:nvGraphicFramePr>
        <p:xfrm>
          <a:off x="3894138" y="4292600"/>
          <a:ext cx="1500187" cy="347663"/>
        </p:xfrm>
        <a:graphic>
          <a:graphicData uri="http://schemas.openxmlformats.org/presentationml/2006/ole">
            <mc:AlternateContent xmlns:mc="http://schemas.openxmlformats.org/markup-compatibility/2006">
              <mc:Choice xmlns:v="urn:schemas-microsoft-com:vml" Requires="v">
                <p:oleObj name="Equation" r:id="rId6" imgW="812447" imgH="228501" progId="">
                  <p:embed/>
                </p:oleObj>
              </mc:Choice>
              <mc:Fallback>
                <p:oleObj name="Equation" r:id="rId6" imgW="812447" imgH="228501" progId="">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4138" y="4292600"/>
                        <a:ext cx="15001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42" name="Text Box 20">
            <a:extLst>
              <a:ext uri="{FF2B5EF4-FFF2-40B4-BE49-F238E27FC236}">
                <a16:creationId xmlns:a16="http://schemas.microsoft.com/office/drawing/2014/main" id="{2942E029-968A-6E11-8657-E192CD316573}"/>
              </a:ext>
            </a:extLst>
          </p:cNvPr>
          <p:cNvSpPr txBox="1">
            <a:spLocks noChangeArrowheads="1"/>
          </p:cNvSpPr>
          <p:nvPr/>
        </p:nvSpPr>
        <p:spPr bwMode="auto">
          <a:xfrm>
            <a:off x="469900" y="4657725"/>
            <a:ext cx="556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Odnos inercijalnih sila koje deluju na  objekat i model </a:t>
            </a:r>
          </a:p>
        </p:txBody>
      </p:sp>
      <p:pic>
        <p:nvPicPr>
          <p:cNvPr id="5143" name="Picture 21">
            <a:extLst>
              <a:ext uri="{FF2B5EF4-FFF2-40B4-BE49-F238E27FC236}">
                <a16:creationId xmlns:a16="http://schemas.microsoft.com/office/drawing/2014/main" id="{14A87C44-48FE-1298-E9C3-8B526F2BF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740275"/>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4" name="Rectangle 22">
            <a:extLst>
              <a:ext uri="{FF2B5EF4-FFF2-40B4-BE49-F238E27FC236}">
                <a16:creationId xmlns:a16="http://schemas.microsoft.com/office/drawing/2014/main" id="{CDA12599-B0A4-093B-D4BB-A805AE07F9CA}"/>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5124" name="Object 55">
            <a:extLst>
              <a:ext uri="{FF2B5EF4-FFF2-40B4-BE49-F238E27FC236}">
                <a16:creationId xmlns:a16="http://schemas.microsoft.com/office/drawing/2014/main" id="{CF85DE2C-8F4A-EDEB-6689-E7BE946542AF}"/>
              </a:ext>
            </a:extLst>
          </p:cNvPr>
          <p:cNvGraphicFramePr>
            <a:graphicFrameLocks noChangeAspect="1"/>
          </p:cNvGraphicFramePr>
          <p:nvPr/>
        </p:nvGraphicFramePr>
        <p:xfrm>
          <a:off x="2717800" y="5070475"/>
          <a:ext cx="3387725" cy="755650"/>
        </p:xfrm>
        <a:graphic>
          <a:graphicData uri="http://schemas.openxmlformats.org/presentationml/2006/ole">
            <mc:AlternateContent xmlns:mc="http://schemas.openxmlformats.org/markup-compatibility/2006">
              <mc:Choice xmlns:v="urn:schemas-microsoft-com:vml" Requires="v">
                <p:oleObj name="Equation" r:id="rId8" imgW="1727200" imgH="431800" progId="">
                  <p:embed/>
                </p:oleObj>
              </mc:Choice>
              <mc:Fallback>
                <p:oleObj name="Equation" r:id="rId8" imgW="1727200" imgH="431800" progId="">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7800" y="5070475"/>
                        <a:ext cx="3387725" cy="75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5" name="Text Box 24">
            <a:extLst>
              <a:ext uri="{FF2B5EF4-FFF2-40B4-BE49-F238E27FC236}">
                <a16:creationId xmlns:a16="http://schemas.microsoft.com/office/drawing/2014/main" id="{46522BAC-4D9F-FE98-8DDA-C6BEA1A76F03}"/>
              </a:ext>
            </a:extLst>
          </p:cNvPr>
          <p:cNvSpPr txBox="1">
            <a:spLocks noChangeArrowheads="1"/>
          </p:cNvSpPr>
          <p:nvPr/>
        </p:nvSpPr>
        <p:spPr bwMode="auto">
          <a:xfrm>
            <a:off x="381000" y="5876925"/>
            <a:ext cx="81994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pl-PL" altLang="en-US">
                <a:solidFill>
                  <a:srgbClr val="000000"/>
                </a:solidFill>
                <a:ea typeface="新細明體"/>
                <a:cs typeface="新細明體"/>
              </a:rPr>
              <a:t>gde je </a:t>
            </a:r>
            <a:r>
              <a:rPr lang="en-US" altLang="en-US">
                <a:solidFill>
                  <a:srgbClr val="000000"/>
                </a:solidFill>
              </a:rPr>
              <a:t>k</a:t>
            </a:r>
            <a:r>
              <a:rPr lang="en-US" altLang="en-US" i="1" baseline="-33000">
                <a:solidFill>
                  <a:srgbClr val="000000"/>
                </a:solidFill>
                <a:latin typeface="Symbol" panose="05050102010706020507" pitchFamily="18" charset="2"/>
              </a:rPr>
              <a:t></a:t>
            </a:r>
            <a:r>
              <a:rPr lang="en-US" altLang="en-US">
                <a:solidFill>
                  <a:srgbClr val="000000"/>
                </a:solidFill>
              </a:rPr>
              <a:t>, odnos gustine materije objekta prema gustini materije modela </a:t>
            </a:r>
            <a:r>
              <a:rPr lang="en-US" altLang="en-US">
                <a:solidFill>
                  <a:srgbClr val="000000"/>
                </a:solidFill>
                <a:latin typeface="Symbol" panose="05050102010706020507" pitchFamily="18" charset="2"/>
              </a:rPr>
              <a:t></a:t>
            </a:r>
            <a:r>
              <a:rPr lang="en-US" altLang="en-US" i="1" baseline="-33000">
                <a:solidFill>
                  <a:srgbClr val="000000"/>
                </a:solidFill>
              </a:rPr>
              <a:t> I </a:t>
            </a:r>
            <a:r>
              <a:rPr lang="en-US" altLang="en-US">
                <a:solidFill>
                  <a:srgbClr val="000000"/>
                </a:solidFill>
              </a:rPr>
              <a:t>/</a:t>
            </a:r>
            <a:r>
              <a:rPr lang="en-US" altLang="en-US">
                <a:solidFill>
                  <a:srgbClr val="000000"/>
                </a:solidFill>
                <a:latin typeface="Symbol" panose="05050102010706020507" pitchFamily="18" charset="2"/>
              </a:rPr>
              <a:t></a:t>
            </a:r>
            <a:r>
              <a:rPr lang="en-US" altLang="en-US" i="1" baseline="-33000">
                <a:solidFill>
                  <a:srgbClr val="000000"/>
                </a:solidFill>
              </a:rPr>
              <a:t> II</a:t>
            </a:r>
          </a:p>
        </p:txBody>
      </p:sp>
    </p:spTree>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
            <a:extLst>
              <a:ext uri="{FF2B5EF4-FFF2-40B4-BE49-F238E27FC236}">
                <a16:creationId xmlns:a16="http://schemas.microsoft.com/office/drawing/2014/main" id="{7466AE6E-BEDC-F39B-07E8-F5923DB6B747}"/>
              </a:ext>
            </a:extLst>
          </p:cNvPr>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D99AAE32-2A82-4298-92C7-E4895B74C7BF}" type="datetime1">
              <a:rPr lang="en-US" altLang="en-US" sz="1200">
                <a:solidFill>
                  <a:srgbClr val="000000"/>
                </a:solidFill>
              </a:rPr>
              <a:pPr eaLnBrk="1" hangingPunct="1">
                <a:buClrTx/>
                <a:buFontTx/>
                <a:buNone/>
              </a:pPr>
              <a:t>24-Jul-25</a:t>
            </a:fld>
            <a:endParaRPr lang="en-US" altLang="en-US" sz="1200">
              <a:solidFill>
                <a:srgbClr val="000000"/>
              </a:solidFill>
            </a:endParaRPr>
          </a:p>
        </p:txBody>
      </p:sp>
      <p:sp>
        <p:nvSpPr>
          <p:cNvPr id="6153" name="Text Box 2">
            <a:extLst>
              <a:ext uri="{FF2B5EF4-FFF2-40B4-BE49-F238E27FC236}">
                <a16:creationId xmlns:a16="http://schemas.microsoft.com/office/drawing/2014/main" id="{541730D6-DC6C-2799-9D49-370AAA9BC2AD}"/>
              </a:ext>
            </a:extLst>
          </p:cNvPr>
          <p:cNvSpPr txBox="1">
            <a:spLocks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00A0802B-F406-4EEA-A430-2779B87E78BA}" type="slidenum">
              <a:rPr lang="en-US" altLang="en-US" sz="1200">
                <a:solidFill>
                  <a:srgbClr val="000000"/>
                </a:solidFill>
              </a:rPr>
              <a:pPr algn="r" eaLnBrk="1" hangingPunct="1">
                <a:buClrTx/>
                <a:buFontTx/>
                <a:buNone/>
              </a:pPr>
              <a:t>21</a:t>
            </a:fld>
            <a:endParaRPr lang="en-US" altLang="en-US" sz="1200">
              <a:solidFill>
                <a:srgbClr val="000000"/>
              </a:solidFill>
            </a:endParaRPr>
          </a:p>
        </p:txBody>
      </p:sp>
      <p:sp>
        <p:nvSpPr>
          <p:cNvPr id="6154" name="Line 3">
            <a:extLst>
              <a:ext uri="{FF2B5EF4-FFF2-40B4-BE49-F238E27FC236}">
                <a16:creationId xmlns:a16="http://schemas.microsoft.com/office/drawing/2014/main" id="{B079BD7B-4370-DCDE-6F7A-B0E3346FED22}"/>
              </a:ext>
            </a:extLst>
          </p:cNvPr>
          <p:cNvSpPr>
            <a:spLocks noChangeShapeType="1"/>
          </p:cNvSpPr>
          <p:nvPr/>
        </p:nvSpPr>
        <p:spPr bwMode="auto">
          <a:xfrm>
            <a:off x="215900" y="512763"/>
            <a:ext cx="8697913" cy="20637"/>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6155" name="Text Box 4">
            <a:extLst>
              <a:ext uri="{FF2B5EF4-FFF2-40B4-BE49-F238E27FC236}">
                <a16:creationId xmlns:a16="http://schemas.microsoft.com/office/drawing/2014/main" id="{0C48A5E3-B678-E60E-13C9-7BF31D63BFCD}"/>
              </a:ext>
            </a:extLst>
          </p:cNvPr>
          <p:cNvSpPr txBox="1">
            <a:spLocks noChangeArrowheads="1"/>
          </p:cNvSpPr>
          <p:nvPr/>
        </p:nvSpPr>
        <p:spPr bwMode="auto">
          <a:xfrm>
            <a:off x="3394075" y="161925"/>
            <a:ext cx="2357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sz="1500" b="1">
                <a:solidFill>
                  <a:srgbClr val="000000"/>
                </a:solidFill>
              </a:rPr>
              <a:t>MEHANIKA FLUIDA</a:t>
            </a:r>
          </a:p>
        </p:txBody>
      </p:sp>
      <p:sp>
        <p:nvSpPr>
          <p:cNvPr id="6156" name="Line 5">
            <a:extLst>
              <a:ext uri="{FF2B5EF4-FFF2-40B4-BE49-F238E27FC236}">
                <a16:creationId xmlns:a16="http://schemas.microsoft.com/office/drawing/2014/main" id="{E186FC35-71DC-DA96-B722-9182F3EC421D}"/>
              </a:ext>
            </a:extLst>
          </p:cNvPr>
          <p:cNvSpPr>
            <a:spLocks noChangeShapeType="1"/>
          </p:cNvSpPr>
          <p:nvPr/>
        </p:nvSpPr>
        <p:spPr bwMode="auto">
          <a:xfrm>
            <a:off x="230188" y="6324600"/>
            <a:ext cx="8683625" cy="1588"/>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pic>
        <p:nvPicPr>
          <p:cNvPr id="6157" name="Picture 6">
            <a:extLst>
              <a:ext uri="{FF2B5EF4-FFF2-40B4-BE49-F238E27FC236}">
                <a16:creationId xmlns:a16="http://schemas.microsoft.com/office/drawing/2014/main" id="{A8956A5C-92BF-F667-E1F8-584232711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8415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7">
            <a:extLst>
              <a:ext uri="{FF2B5EF4-FFF2-40B4-BE49-F238E27FC236}">
                <a16:creationId xmlns:a16="http://schemas.microsoft.com/office/drawing/2014/main" id="{CBFE8388-C4D6-9B06-6D13-451CBF10DCF7}"/>
              </a:ext>
            </a:extLst>
          </p:cNvPr>
          <p:cNvSpPr txBox="1">
            <a:spLocks noChangeArrowheads="1"/>
          </p:cNvSpPr>
          <p:nvPr/>
        </p:nvSpPr>
        <p:spPr bwMode="auto">
          <a:xfrm>
            <a:off x="3375025" y="6443663"/>
            <a:ext cx="239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p>
        </p:txBody>
      </p:sp>
      <p:sp>
        <p:nvSpPr>
          <p:cNvPr id="6159" name="WordArt 8">
            <a:extLst>
              <a:ext uri="{FF2B5EF4-FFF2-40B4-BE49-F238E27FC236}">
                <a16:creationId xmlns:a16="http://schemas.microsoft.com/office/drawing/2014/main" id="{3CCFB182-2B5C-023C-F431-3753511B6796}"/>
              </a:ext>
            </a:extLst>
          </p:cNvPr>
          <p:cNvSpPr>
            <a:spLocks noChangeArrowheads="1" noChangeShapeType="1" noTextEdit="1"/>
          </p:cNvSpPr>
          <p:nvPr/>
        </p:nvSpPr>
        <p:spPr bwMode="auto">
          <a:xfrm>
            <a:off x="2060575" y="685800"/>
            <a:ext cx="5022850" cy="684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kern="10">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Arial Black" panose="020B0A04020102020204" pitchFamily="34" charset="0"/>
              </a:rPr>
              <a:t>TEORIJA SLIČNOSTI</a:t>
            </a:r>
          </a:p>
        </p:txBody>
      </p:sp>
      <p:sp>
        <p:nvSpPr>
          <p:cNvPr id="6160" name="Text Box 9">
            <a:extLst>
              <a:ext uri="{FF2B5EF4-FFF2-40B4-BE49-F238E27FC236}">
                <a16:creationId xmlns:a16="http://schemas.microsoft.com/office/drawing/2014/main" id="{8837E19A-589D-A47D-FD51-F9085F933C12}"/>
              </a:ext>
            </a:extLst>
          </p:cNvPr>
          <p:cNvSpPr txBox="1">
            <a:spLocks noChangeArrowheads="1"/>
          </p:cNvSpPr>
          <p:nvPr/>
        </p:nvSpPr>
        <p:spPr bwMode="auto">
          <a:xfrm>
            <a:off x="677863" y="1728788"/>
            <a:ext cx="8199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Sila pritiska                 se dimenziono može izraziti kao</a:t>
            </a:r>
          </a:p>
        </p:txBody>
      </p:sp>
      <p:sp>
        <p:nvSpPr>
          <p:cNvPr id="6161" name="Rectangle 10">
            <a:extLst>
              <a:ext uri="{FF2B5EF4-FFF2-40B4-BE49-F238E27FC236}">
                <a16:creationId xmlns:a16="http://schemas.microsoft.com/office/drawing/2014/main" id="{3CF43A68-9AF2-F395-FD2F-F76F3D91BF66}"/>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62" name="Rectangle 11">
            <a:extLst>
              <a:ext uri="{FF2B5EF4-FFF2-40B4-BE49-F238E27FC236}">
                <a16:creationId xmlns:a16="http://schemas.microsoft.com/office/drawing/2014/main" id="{1D844A1C-5425-7C5E-5256-1FA8D28D4009}"/>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63" name="Rectangle 12">
            <a:extLst>
              <a:ext uri="{FF2B5EF4-FFF2-40B4-BE49-F238E27FC236}">
                <a16:creationId xmlns:a16="http://schemas.microsoft.com/office/drawing/2014/main" id="{F70FA2F2-FBC9-6301-0984-A5F2AD83DB59}"/>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6146" name="Object 87">
            <a:extLst>
              <a:ext uri="{FF2B5EF4-FFF2-40B4-BE49-F238E27FC236}">
                <a16:creationId xmlns:a16="http://schemas.microsoft.com/office/drawing/2014/main" id="{6402A603-476A-E923-1B2B-3EE482546870}"/>
              </a:ext>
            </a:extLst>
          </p:cNvPr>
          <p:cNvGraphicFramePr>
            <a:graphicFrameLocks noChangeAspect="1"/>
          </p:cNvGraphicFramePr>
          <p:nvPr/>
        </p:nvGraphicFramePr>
        <p:xfrm>
          <a:off x="2008188" y="1754188"/>
          <a:ext cx="879475" cy="395287"/>
        </p:xfrm>
        <a:graphic>
          <a:graphicData uri="http://schemas.openxmlformats.org/presentationml/2006/ole">
            <mc:AlternateContent xmlns:mc="http://schemas.openxmlformats.org/markup-compatibility/2006">
              <mc:Choice xmlns:v="urn:schemas-microsoft-com:vml" Requires="v">
                <p:oleObj name="Equation" r:id="rId4" imgW="533169" imgH="203112" progId="">
                  <p:embed/>
                </p:oleObj>
              </mc:Choice>
              <mc:Fallback>
                <p:oleObj name="Equation" r:id="rId4" imgW="533169" imgH="203112" progId="">
                  <p:embed/>
                  <p:pic>
                    <p:nvPicPr>
                      <p:cNvPr id="0" name="Object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188" y="1754188"/>
                        <a:ext cx="879475" cy="395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4" name="Rectangle 14">
            <a:extLst>
              <a:ext uri="{FF2B5EF4-FFF2-40B4-BE49-F238E27FC236}">
                <a16:creationId xmlns:a16="http://schemas.microsoft.com/office/drawing/2014/main" id="{7C17D93F-7C37-1247-895B-C9AC8B7BA234}"/>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6147" name="Object 88">
            <a:extLst>
              <a:ext uri="{FF2B5EF4-FFF2-40B4-BE49-F238E27FC236}">
                <a16:creationId xmlns:a16="http://schemas.microsoft.com/office/drawing/2014/main" id="{C55B9967-FB9C-6AF2-369A-A077D35E19FA}"/>
              </a:ext>
            </a:extLst>
          </p:cNvPr>
          <p:cNvGraphicFramePr>
            <a:graphicFrameLocks noChangeAspect="1"/>
          </p:cNvGraphicFramePr>
          <p:nvPr/>
        </p:nvGraphicFramePr>
        <p:xfrm>
          <a:off x="6316663" y="1673225"/>
          <a:ext cx="1025525" cy="479425"/>
        </p:xfrm>
        <a:graphic>
          <a:graphicData uri="http://schemas.openxmlformats.org/presentationml/2006/ole">
            <mc:AlternateContent xmlns:mc="http://schemas.openxmlformats.org/markup-compatibility/2006">
              <mc:Choice xmlns:v="urn:schemas-microsoft-com:vml" Requires="v">
                <p:oleObj name="Equation" r:id="rId6" imgW="583947" imgH="228501" progId="">
                  <p:embed/>
                </p:oleObj>
              </mc:Choice>
              <mc:Fallback>
                <p:oleObj name="Equation" r:id="rId6" imgW="583947" imgH="228501" progId="">
                  <p:embed/>
                  <p:pic>
                    <p:nvPicPr>
                      <p:cNvPr id="0" name="Object 8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6663" y="1673225"/>
                        <a:ext cx="1025525" cy="479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65" name="Picture 16">
            <a:extLst>
              <a:ext uri="{FF2B5EF4-FFF2-40B4-BE49-F238E27FC236}">
                <a16:creationId xmlns:a16="http://schemas.microsoft.com/office/drawing/2014/main" id="{96A6C3B8-5D84-A7F3-A573-8CF552B0C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22733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17">
            <a:extLst>
              <a:ext uri="{FF2B5EF4-FFF2-40B4-BE49-F238E27FC236}">
                <a16:creationId xmlns:a16="http://schemas.microsoft.com/office/drawing/2014/main" id="{111EDC1E-E92F-6C0D-54C8-17EED1E4B9AB}"/>
              </a:ext>
            </a:extLst>
          </p:cNvPr>
          <p:cNvSpPr txBox="1">
            <a:spLocks noChangeArrowheads="1"/>
          </p:cNvSpPr>
          <p:nvPr/>
        </p:nvSpPr>
        <p:spPr bwMode="auto">
          <a:xfrm>
            <a:off x="688975" y="2171700"/>
            <a:ext cx="8199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Odnos sila pritiska koje deluju na realni objekat i model</a:t>
            </a:r>
          </a:p>
        </p:txBody>
      </p:sp>
      <p:sp>
        <p:nvSpPr>
          <p:cNvPr id="6167" name="Rectangle 18">
            <a:extLst>
              <a:ext uri="{FF2B5EF4-FFF2-40B4-BE49-F238E27FC236}">
                <a16:creationId xmlns:a16="http://schemas.microsoft.com/office/drawing/2014/main" id="{9845361F-5CF0-E3C4-4CD6-34F085660B15}"/>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6148" name="Object 89">
            <a:extLst>
              <a:ext uri="{FF2B5EF4-FFF2-40B4-BE49-F238E27FC236}">
                <a16:creationId xmlns:a16="http://schemas.microsoft.com/office/drawing/2014/main" id="{A7E52C65-67F2-B67F-2A28-BDDD92C8E411}"/>
              </a:ext>
            </a:extLst>
          </p:cNvPr>
          <p:cNvGraphicFramePr>
            <a:graphicFrameLocks noChangeAspect="1"/>
          </p:cNvGraphicFramePr>
          <p:nvPr/>
        </p:nvGraphicFramePr>
        <p:xfrm>
          <a:off x="3017838" y="2565400"/>
          <a:ext cx="2738437" cy="661988"/>
        </p:xfrm>
        <a:graphic>
          <a:graphicData uri="http://schemas.openxmlformats.org/presentationml/2006/ole">
            <mc:AlternateContent xmlns:mc="http://schemas.openxmlformats.org/markup-compatibility/2006">
              <mc:Choice xmlns:v="urn:schemas-microsoft-com:vml" Requires="v">
                <p:oleObj name="Equation" r:id="rId8" imgW="1244600" imgH="457200" progId="">
                  <p:embed/>
                </p:oleObj>
              </mc:Choice>
              <mc:Fallback>
                <p:oleObj name="Equation" r:id="rId8" imgW="1244600" imgH="457200" progId="">
                  <p:embed/>
                  <p:pic>
                    <p:nvPicPr>
                      <p:cNvPr id="0" name="Object 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7838" y="2565400"/>
                        <a:ext cx="2738437" cy="661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68" name="Picture 20">
            <a:extLst>
              <a:ext uri="{FF2B5EF4-FFF2-40B4-BE49-F238E27FC236}">
                <a16:creationId xmlns:a16="http://schemas.microsoft.com/office/drawing/2014/main" id="{73936E08-186E-71A0-73A6-E33E7122A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02000"/>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9" name="Text Box 21">
            <a:extLst>
              <a:ext uri="{FF2B5EF4-FFF2-40B4-BE49-F238E27FC236}">
                <a16:creationId xmlns:a16="http://schemas.microsoft.com/office/drawing/2014/main" id="{2D7359A5-23D1-6D60-298B-3FDDB8AE0F3C}"/>
              </a:ext>
            </a:extLst>
          </p:cNvPr>
          <p:cNvSpPr txBox="1">
            <a:spLocks noChangeArrowheads="1"/>
          </p:cNvSpPr>
          <p:nvPr/>
        </p:nvSpPr>
        <p:spPr bwMode="auto">
          <a:xfrm>
            <a:off x="628650" y="3200400"/>
            <a:ext cx="8199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Na osnovu dinamičke sličnosti je </a:t>
            </a:r>
          </a:p>
        </p:txBody>
      </p:sp>
      <p:sp>
        <p:nvSpPr>
          <p:cNvPr id="6170" name="Rectangle 22">
            <a:extLst>
              <a:ext uri="{FF2B5EF4-FFF2-40B4-BE49-F238E27FC236}">
                <a16:creationId xmlns:a16="http://schemas.microsoft.com/office/drawing/2014/main" id="{37C4D84F-5C5D-D025-B1D6-AD1E4FB069C4}"/>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71" name="Rectangle 23">
            <a:extLst>
              <a:ext uri="{FF2B5EF4-FFF2-40B4-BE49-F238E27FC236}">
                <a16:creationId xmlns:a16="http://schemas.microsoft.com/office/drawing/2014/main" id="{556F2B92-6487-A24B-3444-8332D9814757}"/>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6149" name="Object 90">
            <a:extLst>
              <a:ext uri="{FF2B5EF4-FFF2-40B4-BE49-F238E27FC236}">
                <a16:creationId xmlns:a16="http://schemas.microsoft.com/office/drawing/2014/main" id="{1ED12AD8-EC9E-EE40-C544-72DBF587E7EB}"/>
              </a:ext>
            </a:extLst>
          </p:cNvPr>
          <p:cNvGraphicFramePr>
            <a:graphicFrameLocks noChangeAspect="1"/>
          </p:cNvGraphicFramePr>
          <p:nvPr/>
        </p:nvGraphicFramePr>
        <p:xfrm>
          <a:off x="2014538" y="3289300"/>
          <a:ext cx="5629275" cy="1254125"/>
        </p:xfrm>
        <a:graphic>
          <a:graphicData uri="http://schemas.openxmlformats.org/presentationml/2006/ole">
            <mc:AlternateContent xmlns:mc="http://schemas.openxmlformats.org/markup-compatibility/2006">
              <mc:Choice xmlns:v="urn:schemas-microsoft-com:vml" Requires="v">
                <p:oleObj name="Equation" r:id="rId10" imgW="3060700" imgH="774700" progId="">
                  <p:embed/>
                </p:oleObj>
              </mc:Choice>
              <mc:Fallback>
                <p:oleObj name="Equation" r:id="rId10" imgW="3060700" imgH="774700" progId="">
                  <p:embed/>
                  <p:pic>
                    <p:nvPicPr>
                      <p:cNvPr id="0" name="Object 9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4538" y="3289300"/>
                        <a:ext cx="56292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172" name="Picture 25">
            <a:extLst>
              <a:ext uri="{FF2B5EF4-FFF2-40B4-BE49-F238E27FC236}">
                <a16:creationId xmlns:a16="http://schemas.microsoft.com/office/drawing/2014/main" id="{71A53FD9-6FFC-C40E-1A00-A0E5E0A66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78325"/>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3" name="Text Box 26">
            <a:extLst>
              <a:ext uri="{FF2B5EF4-FFF2-40B4-BE49-F238E27FC236}">
                <a16:creationId xmlns:a16="http://schemas.microsoft.com/office/drawing/2014/main" id="{C578B731-EFD7-BC41-4B90-ED76EC816902}"/>
              </a:ext>
            </a:extLst>
          </p:cNvPr>
          <p:cNvSpPr txBox="1">
            <a:spLocks noChangeArrowheads="1"/>
          </p:cNvSpPr>
          <p:nvPr/>
        </p:nvSpPr>
        <p:spPr bwMode="auto">
          <a:xfrm>
            <a:off x="628650" y="4260850"/>
            <a:ext cx="8199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Kako je brzina zvuka            to je  </a:t>
            </a:r>
          </a:p>
        </p:txBody>
      </p:sp>
      <p:sp>
        <p:nvSpPr>
          <p:cNvPr id="6174" name="Rectangle 27">
            <a:extLst>
              <a:ext uri="{FF2B5EF4-FFF2-40B4-BE49-F238E27FC236}">
                <a16:creationId xmlns:a16="http://schemas.microsoft.com/office/drawing/2014/main" id="{FDD98147-1817-F3D9-E9CA-2672A471AACD}"/>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6150" name="Object 91">
            <a:extLst>
              <a:ext uri="{FF2B5EF4-FFF2-40B4-BE49-F238E27FC236}">
                <a16:creationId xmlns:a16="http://schemas.microsoft.com/office/drawing/2014/main" id="{BBE38E70-B2C8-8364-DE62-FF7D991D7D26}"/>
              </a:ext>
            </a:extLst>
          </p:cNvPr>
          <p:cNvGraphicFramePr>
            <a:graphicFrameLocks noChangeAspect="1"/>
          </p:cNvGraphicFramePr>
          <p:nvPr/>
        </p:nvGraphicFramePr>
        <p:xfrm>
          <a:off x="2971800" y="4222750"/>
          <a:ext cx="533400" cy="501650"/>
        </p:xfrm>
        <a:graphic>
          <a:graphicData uri="http://schemas.openxmlformats.org/presentationml/2006/ole">
            <mc:AlternateContent xmlns:mc="http://schemas.openxmlformats.org/markup-compatibility/2006">
              <mc:Choice xmlns:v="urn:schemas-microsoft-com:vml" Requires="v">
                <p:oleObj name="Equation" r:id="rId12" imgW="431613" imgH="406224" progId="">
                  <p:embed/>
                </p:oleObj>
              </mc:Choice>
              <mc:Fallback>
                <p:oleObj name="Equation" r:id="rId12" imgW="431613" imgH="406224" progId="">
                  <p:embed/>
                  <p:pic>
                    <p:nvPicPr>
                      <p:cNvPr id="0" name="Object 9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71800" y="4222750"/>
                        <a:ext cx="533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75" name="Rectangle 29">
            <a:extLst>
              <a:ext uri="{FF2B5EF4-FFF2-40B4-BE49-F238E27FC236}">
                <a16:creationId xmlns:a16="http://schemas.microsoft.com/office/drawing/2014/main" id="{7A3645A6-F3A6-ADF2-99C9-4AE590448931}"/>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6176" name="Rectangle 30">
            <a:extLst>
              <a:ext uri="{FF2B5EF4-FFF2-40B4-BE49-F238E27FC236}">
                <a16:creationId xmlns:a16="http://schemas.microsoft.com/office/drawing/2014/main" id="{2F36425E-B97C-66D9-CB3C-2809D9D3D807}"/>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6151" name="Object 92">
            <a:extLst>
              <a:ext uri="{FF2B5EF4-FFF2-40B4-BE49-F238E27FC236}">
                <a16:creationId xmlns:a16="http://schemas.microsoft.com/office/drawing/2014/main" id="{EE007419-C56D-97AD-86B2-B4FA5EC961F9}"/>
              </a:ext>
            </a:extLst>
          </p:cNvPr>
          <p:cNvGraphicFramePr>
            <a:graphicFrameLocks noChangeAspect="1"/>
          </p:cNvGraphicFramePr>
          <p:nvPr/>
        </p:nvGraphicFramePr>
        <p:xfrm>
          <a:off x="2209800" y="4648200"/>
          <a:ext cx="5194300" cy="1295400"/>
        </p:xfrm>
        <a:graphic>
          <a:graphicData uri="http://schemas.openxmlformats.org/presentationml/2006/ole">
            <mc:AlternateContent xmlns:mc="http://schemas.openxmlformats.org/markup-compatibility/2006">
              <mc:Choice xmlns:v="urn:schemas-microsoft-com:vml" Requires="v">
                <p:oleObj name="Equation" r:id="rId14" imgW="2959100" imgH="774700" progId="">
                  <p:embed/>
                </p:oleObj>
              </mc:Choice>
              <mc:Fallback>
                <p:oleObj name="Equation" r:id="rId14" imgW="2959100" imgH="774700" progId="">
                  <p:embed/>
                  <p:pic>
                    <p:nvPicPr>
                      <p:cNvPr id="0" name="Object 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4648200"/>
                        <a:ext cx="5194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
            <a:extLst>
              <a:ext uri="{FF2B5EF4-FFF2-40B4-BE49-F238E27FC236}">
                <a16:creationId xmlns:a16="http://schemas.microsoft.com/office/drawing/2014/main" id="{2491D711-7777-D5F4-4621-81DFEB3325DB}"/>
              </a:ext>
            </a:extLst>
          </p:cNvPr>
          <p:cNvSpPr txBox="1">
            <a:spLocks noChangeArrowheads="1"/>
          </p:cNvSpPr>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buClrTx/>
              <a:buFontTx/>
              <a:buNone/>
            </a:pPr>
            <a:fld id="{D532B8AC-A4EF-4FAC-B7C7-6E6ED3995885}" type="datetime1">
              <a:rPr lang="en-US" altLang="en-US" sz="1200">
                <a:solidFill>
                  <a:srgbClr val="000000"/>
                </a:solidFill>
              </a:rPr>
              <a:pPr eaLnBrk="1" hangingPunct="1">
                <a:buClrTx/>
                <a:buFontTx/>
                <a:buNone/>
              </a:pPr>
              <a:t>24-Jul-25</a:t>
            </a:fld>
            <a:endParaRPr lang="en-US" altLang="en-US" sz="1200">
              <a:solidFill>
                <a:srgbClr val="000000"/>
              </a:solidFill>
            </a:endParaRPr>
          </a:p>
        </p:txBody>
      </p:sp>
      <p:sp>
        <p:nvSpPr>
          <p:cNvPr id="7172" name="Text Box 2">
            <a:extLst>
              <a:ext uri="{FF2B5EF4-FFF2-40B4-BE49-F238E27FC236}">
                <a16:creationId xmlns:a16="http://schemas.microsoft.com/office/drawing/2014/main" id="{41DD8E3D-2832-1F27-BACD-86EFA9909C3B}"/>
              </a:ext>
            </a:extLst>
          </p:cNvPr>
          <p:cNvSpPr txBox="1">
            <a:spLocks noChangeArrowheads="1"/>
          </p:cNvSpPr>
          <p:nvPr/>
        </p:nvSpPr>
        <p:spPr bwMode="auto">
          <a:xfrm>
            <a:off x="7924800" y="6356350"/>
            <a:ext cx="762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buClrTx/>
              <a:buFontTx/>
              <a:buNone/>
            </a:pPr>
            <a:fld id="{1CC0479E-8B8C-4BF2-918B-2306AB9321E9}" type="slidenum">
              <a:rPr lang="en-US" altLang="en-US" sz="1200">
                <a:solidFill>
                  <a:srgbClr val="000000"/>
                </a:solidFill>
              </a:rPr>
              <a:pPr algn="r" eaLnBrk="1" hangingPunct="1">
                <a:buClrTx/>
                <a:buFontTx/>
                <a:buNone/>
              </a:pPr>
              <a:t>22</a:t>
            </a:fld>
            <a:endParaRPr lang="en-US" altLang="en-US" sz="1200">
              <a:solidFill>
                <a:srgbClr val="000000"/>
              </a:solidFill>
            </a:endParaRPr>
          </a:p>
        </p:txBody>
      </p:sp>
      <p:sp>
        <p:nvSpPr>
          <p:cNvPr id="7173" name="Line 3">
            <a:extLst>
              <a:ext uri="{FF2B5EF4-FFF2-40B4-BE49-F238E27FC236}">
                <a16:creationId xmlns:a16="http://schemas.microsoft.com/office/drawing/2014/main" id="{6258FF3F-0BB6-0BE7-E54E-4ADA6143CC42}"/>
              </a:ext>
            </a:extLst>
          </p:cNvPr>
          <p:cNvSpPr>
            <a:spLocks noChangeShapeType="1"/>
          </p:cNvSpPr>
          <p:nvPr/>
        </p:nvSpPr>
        <p:spPr bwMode="auto">
          <a:xfrm>
            <a:off x="215900" y="512763"/>
            <a:ext cx="8697913" cy="20637"/>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sp>
        <p:nvSpPr>
          <p:cNvPr id="7174" name="Text Box 4">
            <a:extLst>
              <a:ext uri="{FF2B5EF4-FFF2-40B4-BE49-F238E27FC236}">
                <a16:creationId xmlns:a16="http://schemas.microsoft.com/office/drawing/2014/main" id="{0D1BC665-E590-79D8-7ECE-FE9BDE909C45}"/>
              </a:ext>
            </a:extLst>
          </p:cNvPr>
          <p:cNvSpPr txBox="1">
            <a:spLocks noChangeArrowheads="1"/>
          </p:cNvSpPr>
          <p:nvPr/>
        </p:nvSpPr>
        <p:spPr bwMode="auto">
          <a:xfrm>
            <a:off x="3394075" y="161925"/>
            <a:ext cx="235743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sz="1500" b="1">
                <a:solidFill>
                  <a:srgbClr val="000000"/>
                </a:solidFill>
              </a:rPr>
              <a:t>MEHANIKA FLUIDA</a:t>
            </a:r>
          </a:p>
        </p:txBody>
      </p:sp>
      <p:sp>
        <p:nvSpPr>
          <p:cNvPr id="7175" name="Line 5">
            <a:extLst>
              <a:ext uri="{FF2B5EF4-FFF2-40B4-BE49-F238E27FC236}">
                <a16:creationId xmlns:a16="http://schemas.microsoft.com/office/drawing/2014/main" id="{FFEEB5C7-E73F-C837-EC19-CE67429ACCAC}"/>
              </a:ext>
            </a:extLst>
          </p:cNvPr>
          <p:cNvSpPr>
            <a:spLocks noChangeShapeType="1"/>
          </p:cNvSpPr>
          <p:nvPr/>
        </p:nvSpPr>
        <p:spPr bwMode="auto">
          <a:xfrm>
            <a:off x="230188" y="6324600"/>
            <a:ext cx="8683625" cy="1588"/>
          </a:xfrm>
          <a:prstGeom prst="line">
            <a:avLst/>
          </a:prstGeom>
          <a:noFill/>
          <a:ln w="92160" cap="sq">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GB"/>
          </a:p>
        </p:txBody>
      </p:sp>
      <p:pic>
        <p:nvPicPr>
          <p:cNvPr id="7176" name="Picture 6">
            <a:extLst>
              <a:ext uri="{FF2B5EF4-FFF2-40B4-BE49-F238E27FC236}">
                <a16:creationId xmlns:a16="http://schemas.microsoft.com/office/drawing/2014/main" id="{607FF8CA-9641-C3DB-696D-5A78C8CE9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1800225"/>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7">
            <a:extLst>
              <a:ext uri="{FF2B5EF4-FFF2-40B4-BE49-F238E27FC236}">
                <a16:creationId xmlns:a16="http://schemas.microsoft.com/office/drawing/2014/main" id="{186392FA-FB0B-D8A3-A63B-62DC608B9209}"/>
              </a:ext>
            </a:extLst>
          </p:cNvPr>
          <p:cNvSpPr txBox="1">
            <a:spLocks noChangeArrowheads="1"/>
          </p:cNvSpPr>
          <p:nvPr/>
        </p:nvSpPr>
        <p:spPr bwMode="auto">
          <a:xfrm>
            <a:off x="3375025" y="6443663"/>
            <a:ext cx="23923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buClrTx/>
              <a:buFontTx/>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p>
        </p:txBody>
      </p:sp>
      <p:sp>
        <p:nvSpPr>
          <p:cNvPr id="7178" name="WordArt 8">
            <a:extLst>
              <a:ext uri="{FF2B5EF4-FFF2-40B4-BE49-F238E27FC236}">
                <a16:creationId xmlns:a16="http://schemas.microsoft.com/office/drawing/2014/main" id="{F9B078B2-FC57-1EED-2F49-29AFB16612CD}"/>
              </a:ext>
            </a:extLst>
          </p:cNvPr>
          <p:cNvSpPr>
            <a:spLocks noChangeArrowheads="1" noChangeShapeType="1" noTextEdit="1"/>
          </p:cNvSpPr>
          <p:nvPr/>
        </p:nvSpPr>
        <p:spPr bwMode="auto">
          <a:xfrm>
            <a:off x="2060575" y="685800"/>
            <a:ext cx="5022850" cy="684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kern="10">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Arial Black" panose="020B0A04020102020204" pitchFamily="34" charset="0"/>
              </a:rPr>
              <a:t>TEORIJA SLIČNOSTI</a:t>
            </a:r>
          </a:p>
        </p:txBody>
      </p:sp>
      <p:sp>
        <p:nvSpPr>
          <p:cNvPr id="7179" name="Rectangle 9">
            <a:extLst>
              <a:ext uri="{FF2B5EF4-FFF2-40B4-BE49-F238E27FC236}">
                <a16:creationId xmlns:a16="http://schemas.microsoft.com/office/drawing/2014/main" id="{5C27D7F6-3003-C597-07EB-D93473C3B7F4}"/>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80" name="Rectangle 10">
            <a:extLst>
              <a:ext uri="{FF2B5EF4-FFF2-40B4-BE49-F238E27FC236}">
                <a16:creationId xmlns:a16="http://schemas.microsoft.com/office/drawing/2014/main" id="{3BD21C6E-6866-1243-8E13-AC176D944FCD}"/>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81" name="Rectangle 11">
            <a:extLst>
              <a:ext uri="{FF2B5EF4-FFF2-40B4-BE49-F238E27FC236}">
                <a16:creationId xmlns:a16="http://schemas.microsoft.com/office/drawing/2014/main" id="{9792D966-4B05-6A35-129E-C87484FF19DD}"/>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82" name="Rectangle 12">
            <a:extLst>
              <a:ext uri="{FF2B5EF4-FFF2-40B4-BE49-F238E27FC236}">
                <a16:creationId xmlns:a16="http://schemas.microsoft.com/office/drawing/2014/main" id="{F3AE23F9-9507-273D-635A-0954C2EB8264}"/>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83" name="Text Box 13">
            <a:extLst>
              <a:ext uri="{FF2B5EF4-FFF2-40B4-BE49-F238E27FC236}">
                <a16:creationId xmlns:a16="http://schemas.microsoft.com/office/drawing/2014/main" id="{A9D3A026-C824-B703-2C87-77318C009F63}"/>
              </a:ext>
            </a:extLst>
          </p:cNvPr>
          <p:cNvSpPr txBox="1">
            <a:spLocks noChangeArrowheads="1"/>
          </p:cNvSpPr>
          <p:nvPr/>
        </p:nvSpPr>
        <p:spPr bwMode="auto">
          <a:xfrm>
            <a:off x="671513" y="1709738"/>
            <a:ext cx="819943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Odnos brzine strujanja i brzine zvuka je bezdimenzijska veličina i naziva se Mahov broj</a:t>
            </a:r>
          </a:p>
        </p:txBody>
      </p:sp>
      <p:sp>
        <p:nvSpPr>
          <p:cNvPr id="7184" name="Rectangle 14">
            <a:extLst>
              <a:ext uri="{FF2B5EF4-FFF2-40B4-BE49-F238E27FC236}">
                <a16:creationId xmlns:a16="http://schemas.microsoft.com/office/drawing/2014/main" id="{9CEC4C85-F273-0889-B272-0AEF456039BB}"/>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85" name="Text Box 15">
            <a:extLst>
              <a:ext uri="{FF2B5EF4-FFF2-40B4-BE49-F238E27FC236}">
                <a16:creationId xmlns:a16="http://schemas.microsoft.com/office/drawing/2014/main" id="{7BDC942F-3CBF-C021-4199-2931B532E2B9}"/>
              </a:ext>
            </a:extLst>
          </p:cNvPr>
          <p:cNvSpPr txBox="1">
            <a:spLocks noChangeArrowheads="1"/>
          </p:cNvSpPr>
          <p:nvPr/>
        </p:nvSpPr>
        <p:spPr bwMode="auto">
          <a:xfrm>
            <a:off x="628650" y="2971800"/>
            <a:ext cx="8199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i predstavlja meru odnosa sile inercije i sile pritiska.</a:t>
            </a:r>
          </a:p>
        </p:txBody>
      </p:sp>
      <p:sp>
        <p:nvSpPr>
          <p:cNvPr id="7186" name="Rectangle 16">
            <a:extLst>
              <a:ext uri="{FF2B5EF4-FFF2-40B4-BE49-F238E27FC236}">
                <a16:creationId xmlns:a16="http://schemas.microsoft.com/office/drawing/2014/main" id="{EC3C1A67-D2A6-EBC7-A7A3-A558433E3701}"/>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87" name="Rectangle 17">
            <a:extLst>
              <a:ext uri="{FF2B5EF4-FFF2-40B4-BE49-F238E27FC236}">
                <a16:creationId xmlns:a16="http://schemas.microsoft.com/office/drawing/2014/main" id="{E3DD2A93-523E-27FE-BB27-742E27ECC2DA}"/>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88" name="Rectangle 18">
            <a:extLst>
              <a:ext uri="{FF2B5EF4-FFF2-40B4-BE49-F238E27FC236}">
                <a16:creationId xmlns:a16="http://schemas.microsoft.com/office/drawing/2014/main" id="{8B97A1F5-2ADD-5D77-16E7-A697A2777325}"/>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89" name="Rectangle 19">
            <a:extLst>
              <a:ext uri="{FF2B5EF4-FFF2-40B4-BE49-F238E27FC236}">
                <a16:creationId xmlns:a16="http://schemas.microsoft.com/office/drawing/2014/main" id="{F50AE9BA-FB96-4919-CE2C-79944FF17E11}"/>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90" name="Rectangle 20">
            <a:extLst>
              <a:ext uri="{FF2B5EF4-FFF2-40B4-BE49-F238E27FC236}">
                <a16:creationId xmlns:a16="http://schemas.microsoft.com/office/drawing/2014/main" id="{763A7E1D-0123-125A-F02A-7E2CED19CC82}"/>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7191" name="Rectangle 21">
            <a:extLst>
              <a:ext uri="{FF2B5EF4-FFF2-40B4-BE49-F238E27FC236}">
                <a16:creationId xmlns:a16="http://schemas.microsoft.com/office/drawing/2014/main" id="{6220E7AD-361C-6EE0-346F-14A8B25DB929}"/>
              </a:ext>
            </a:extLst>
          </p:cNvPr>
          <p:cNvSpPr>
            <a:spLocks noChangeArrowheads="1"/>
          </p:cNvSpPr>
          <p:nvPr/>
        </p:nvSpPr>
        <p:spPr bwMode="auto">
          <a:xfrm>
            <a:off x="0" y="0"/>
            <a:ext cx="91440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buClr>
                <a:srgbClr val="000000"/>
              </a:buClr>
              <a:buSzPct val="100000"/>
              <a:buFont typeface="Times New Roman" panose="02020603050405020304" pitchFamily="18" charset="0"/>
              <a:buNone/>
            </a:pPr>
            <a:endParaRPr lang="en-US" altLang="en-US"/>
          </a:p>
        </p:txBody>
      </p:sp>
      <p:graphicFrame>
        <p:nvGraphicFramePr>
          <p:cNvPr id="7170" name="Object 35">
            <a:extLst>
              <a:ext uri="{FF2B5EF4-FFF2-40B4-BE49-F238E27FC236}">
                <a16:creationId xmlns:a16="http://schemas.microsoft.com/office/drawing/2014/main" id="{43B83A5F-93A0-C2AE-1535-31B6B8CB1F97}"/>
              </a:ext>
            </a:extLst>
          </p:cNvPr>
          <p:cNvGraphicFramePr>
            <a:graphicFrameLocks noChangeAspect="1"/>
          </p:cNvGraphicFramePr>
          <p:nvPr/>
        </p:nvGraphicFramePr>
        <p:xfrm>
          <a:off x="3908425" y="2209800"/>
          <a:ext cx="892175" cy="690563"/>
        </p:xfrm>
        <a:graphic>
          <a:graphicData uri="http://schemas.openxmlformats.org/presentationml/2006/ole">
            <mc:AlternateContent xmlns:mc="http://schemas.openxmlformats.org/markup-compatibility/2006">
              <mc:Choice xmlns:v="urn:schemas-microsoft-com:vml" Requires="v">
                <p:oleObj r:id="rId4" imgW="537301" imgH="366857" progId="">
                  <p:embed/>
                </p:oleObj>
              </mc:Choice>
              <mc:Fallback>
                <p:oleObj r:id="rId4" imgW="537301" imgH="366857" progId="">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425" y="2209800"/>
                        <a:ext cx="892175" cy="690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92" name="Picture 23">
            <a:extLst>
              <a:ext uri="{FF2B5EF4-FFF2-40B4-BE49-F238E27FC236}">
                <a16:creationId xmlns:a16="http://schemas.microsoft.com/office/drawing/2014/main" id="{D0B06195-B0E1-3874-A3A5-11BF82FA0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79813"/>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Text Box 24">
            <a:extLst>
              <a:ext uri="{FF2B5EF4-FFF2-40B4-BE49-F238E27FC236}">
                <a16:creationId xmlns:a16="http://schemas.microsoft.com/office/drawing/2014/main" id="{E74D6D06-0CB3-D28B-B251-E74F7E60B792}"/>
              </a:ext>
            </a:extLst>
          </p:cNvPr>
          <p:cNvSpPr txBox="1">
            <a:spLocks noChangeArrowheads="1"/>
          </p:cNvSpPr>
          <p:nvPr/>
        </p:nvSpPr>
        <p:spPr bwMode="auto">
          <a:xfrm>
            <a:off x="628650" y="3478213"/>
            <a:ext cx="8199438"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hangingPunct="0">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buClrTx/>
              <a:buFontTx/>
              <a:buNone/>
            </a:pPr>
            <a:r>
              <a:rPr lang="en-US" altLang="en-US">
                <a:solidFill>
                  <a:srgbClr val="000000"/>
                </a:solidFill>
              </a:rPr>
              <a:t>Potpuna sličnost između dva strujanja će se postići samo u slučaju kada su jednaki brojevi Fruda, Rejnoldsa i Maha. Međutim, u praksi se to nikada ne može ostvariti, tako da se uzimaju u obzir samo najuticajnije veličine. Tako, na primer, ako glavnu ulogu igra viskoznost, a težina i stišljivost se mogu zanemariti, dovoljno je izjednačiti Rejnoldsove brojeve. U slučaju da se strujanje izvodi pod uticajem sile Zemljine teže, kada se viskoznost i stišljivost mogu zanemariti, treba izjednačiti Frudove brojeve. I najzad, ako je stišljivost od presudnog značaja za neko strujanje, onda je jednakost Mahovih brojeva presudna za sličnost dva strujanja.  </a:t>
            </a:r>
          </a:p>
        </p:txBody>
      </p:sp>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788" name="AutoShape 292">
            <a:extLst>
              <a:ext uri="{FF2B5EF4-FFF2-40B4-BE49-F238E27FC236}">
                <a16:creationId xmlns:a16="http://schemas.microsoft.com/office/drawing/2014/main" id="{02C34642-6975-5CA8-2A07-7E0EC9CD249A}"/>
              </a:ext>
            </a:extLst>
          </p:cNvPr>
          <p:cNvSpPr>
            <a:spLocks noChangeArrowheads="1"/>
          </p:cNvSpPr>
          <p:nvPr/>
        </p:nvSpPr>
        <p:spPr bwMode="auto">
          <a:xfrm>
            <a:off x="2332038" y="4776788"/>
            <a:ext cx="6661150" cy="900112"/>
          </a:xfrm>
          <a:prstGeom prst="roundRect">
            <a:avLst>
              <a:gd name="adj" fmla="val 16667"/>
            </a:avLst>
          </a:prstGeom>
          <a:solidFill>
            <a:srgbClr val="FFCC00"/>
          </a:solidFill>
          <a:ln w="28575">
            <a:solidFill>
              <a:srgbClr val="FF6600"/>
            </a:solidFill>
            <a:round/>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234789" name="Text Box 293">
            <a:extLst>
              <a:ext uri="{FF2B5EF4-FFF2-40B4-BE49-F238E27FC236}">
                <a16:creationId xmlns:a16="http://schemas.microsoft.com/office/drawing/2014/main" id="{F9CD14EC-EB69-9806-1D95-45318655055C}"/>
              </a:ext>
            </a:extLst>
          </p:cNvPr>
          <p:cNvSpPr txBox="1">
            <a:spLocks noChangeArrowheads="1"/>
          </p:cNvSpPr>
          <p:nvPr/>
        </p:nvSpPr>
        <p:spPr bwMode="auto">
          <a:xfrm>
            <a:off x="2411413" y="4811713"/>
            <a:ext cx="6553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Toričelijev obrazac: brzina kojom fluid ističe kroz mali otvor</a:t>
            </a:r>
            <a:r>
              <a:rPr lang="en-US" altLang="en-US" sz="1600" b="1">
                <a:solidFill>
                  <a:schemeClr val="tx1"/>
                </a:solidFill>
              </a:rPr>
              <a:t> koji se nalazi na dubini H od slobo</a:t>
            </a:r>
            <a:r>
              <a:rPr lang="sr-Latn-CS" altLang="en-US" sz="1600" b="1">
                <a:solidFill>
                  <a:schemeClr val="tx1"/>
                </a:solidFill>
              </a:rPr>
              <a:t>dne površine tečnosti jednaka je brzini koju bi on imao pri slobodnom padu sa te iste visine.</a:t>
            </a:r>
          </a:p>
        </p:txBody>
      </p:sp>
      <p:sp>
        <p:nvSpPr>
          <p:cNvPr id="14340" name="Line 2">
            <a:extLst>
              <a:ext uri="{FF2B5EF4-FFF2-40B4-BE49-F238E27FC236}">
                <a16:creationId xmlns:a16="http://schemas.microsoft.com/office/drawing/2014/main" id="{884471E8-C350-9F6B-2CCD-66D88D4961C3}"/>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341" name="Text Box 3">
            <a:extLst>
              <a:ext uri="{FF2B5EF4-FFF2-40B4-BE49-F238E27FC236}">
                <a16:creationId xmlns:a16="http://schemas.microsoft.com/office/drawing/2014/main" id="{23F28FAD-B43E-758D-78DE-FF6C026F2BD0}"/>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4342" name="Text Box 4">
            <a:extLst>
              <a:ext uri="{FF2B5EF4-FFF2-40B4-BE49-F238E27FC236}">
                <a16:creationId xmlns:a16="http://schemas.microsoft.com/office/drawing/2014/main" id="{1086AA92-A35E-ADAD-7E66-998B5CA1B232}"/>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14343" name="Line 5">
            <a:extLst>
              <a:ext uri="{FF2B5EF4-FFF2-40B4-BE49-F238E27FC236}">
                <a16:creationId xmlns:a16="http://schemas.microsoft.com/office/drawing/2014/main" id="{D8F23063-EA40-D5B3-BB9D-8CF121DD9A13}"/>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4344" name="WordArt 6">
            <a:extLst>
              <a:ext uri="{FF2B5EF4-FFF2-40B4-BE49-F238E27FC236}">
                <a16:creationId xmlns:a16="http://schemas.microsoft.com/office/drawing/2014/main" id="{6614B9C5-3F20-B44B-A2A9-A290A3DE810B}"/>
              </a:ext>
            </a:extLst>
          </p:cNvPr>
          <p:cNvSpPr>
            <a:spLocks noChangeArrowheads="1" noChangeShapeType="1" noTextEdit="1"/>
          </p:cNvSpPr>
          <p:nvPr/>
        </p:nvSpPr>
        <p:spPr bwMode="auto">
          <a:xfrm>
            <a:off x="1006475" y="765175"/>
            <a:ext cx="7129463" cy="431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KROZ MALI OTVOR</a:t>
            </a:r>
          </a:p>
        </p:txBody>
      </p:sp>
      <p:grpSp>
        <p:nvGrpSpPr>
          <p:cNvPr id="14345" name="Group 7">
            <a:extLst>
              <a:ext uri="{FF2B5EF4-FFF2-40B4-BE49-F238E27FC236}">
                <a16:creationId xmlns:a16="http://schemas.microsoft.com/office/drawing/2014/main" id="{03A1EA20-83D6-EB69-3955-161E3C850F94}"/>
              </a:ext>
            </a:extLst>
          </p:cNvPr>
          <p:cNvGrpSpPr>
            <a:grpSpLocks noChangeAspect="1"/>
          </p:cNvGrpSpPr>
          <p:nvPr/>
        </p:nvGrpSpPr>
        <p:grpSpPr bwMode="auto">
          <a:xfrm>
            <a:off x="468313" y="2224088"/>
            <a:ext cx="3046412" cy="2500312"/>
            <a:chOff x="1920" y="1363"/>
            <a:chExt cx="1919" cy="1575"/>
          </a:xfrm>
        </p:grpSpPr>
        <p:sp>
          <p:nvSpPr>
            <p:cNvPr id="14443" name="AutoShape 8">
              <a:extLst>
                <a:ext uri="{FF2B5EF4-FFF2-40B4-BE49-F238E27FC236}">
                  <a16:creationId xmlns:a16="http://schemas.microsoft.com/office/drawing/2014/main" id="{F159C240-0942-E8E0-9F93-D9DA8C68000E}"/>
                </a:ext>
              </a:extLst>
            </p:cNvPr>
            <p:cNvSpPr>
              <a:spLocks noChangeAspect="1" noChangeArrowheads="1" noTextEdit="1"/>
            </p:cNvSpPr>
            <p:nvPr/>
          </p:nvSpPr>
          <p:spPr bwMode="auto">
            <a:xfrm>
              <a:off x="1920" y="1387"/>
              <a:ext cx="1919"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4444" name="Group 9">
              <a:extLst>
                <a:ext uri="{FF2B5EF4-FFF2-40B4-BE49-F238E27FC236}">
                  <a16:creationId xmlns:a16="http://schemas.microsoft.com/office/drawing/2014/main" id="{8785424C-0977-833C-A3B6-CD8ABD557DD9}"/>
                </a:ext>
              </a:extLst>
            </p:cNvPr>
            <p:cNvGrpSpPr>
              <a:grpSpLocks/>
            </p:cNvGrpSpPr>
            <p:nvPr/>
          </p:nvGrpSpPr>
          <p:grpSpPr bwMode="auto">
            <a:xfrm>
              <a:off x="1930" y="1364"/>
              <a:ext cx="1899" cy="1564"/>
              <a:chOff x="1930" y="1364"/>
              <a:chExt cx="1899" cy="1564"/>
            </a:xfrm>
          </p:grpSpPr>
          <p:sp>
            <p:nvSpPr>
              <p:cNvPr id="14452" name="Freeform 10">
                <a:extLst>
                  <a:ext uri="{FF2B5EF4-FFF2-40B4-BE49-F238E27FC236}">
                    <a16:creationId xmlns:a16="http://schemas.microsoft.com/office/drawing/2014/main" id="{8B759045-E4B9-8316-0676-8E11076296B8}"/>
                  </a:ext>
                </a:extLst>
              </p:cNvPr>
              <p:cNvSpPr>
                <a:spLocks/>
              </p:cNvSpPr>
              <p:nvPr/>
            </p:nvSpPr>
            <p:spPr bwMode="auto">
              <a:xfrm>
                <a:off x="3244" y="2923"/>
                <a:ext cx="2" cy="2"/>
              </a:xfrm>
              <a:custGeom>
                <a:avLst/>
                <a:gdLst>
                  <a:gd name="T0" fmla="*/ 2 w 2"/>
                  <a:gd name="T1" fmla="*/ 0 h 2"/>
                  <a:gd name="T2" fmla="*/ 0 w 2"/>
                  <a:gd name="T3" fmla="*/ 2 h 2"/>
                  <a:gd name="T4" fmla="*/ 2 w 2"/>
                  <a:gd name="T5" fmla="*/ 2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3" name="Freeform 11">
                <a:extLst>
                  <a:ext uri="{FF2B5EF4-FFF2-40B4-BE49-F238E27FC236}">
                    <a16:creationId xmlns:a16="http://schemas.microsoft.com/office/drawing/2014/main" id="{97941790-0D21-DD11-85F6-31A1ED6D35F1}"/>
                  </a:ext>
                </a:extLst>
              </p:cNvPr>
              <p:cNvSpPr>
                <a:spLocks noEditPoints="1"/>
              </p:cNvSpPr>
              <p:nvPr/>
            </p:nvSpPr>
            <p:spPr bwMode="auto">
              <a:xfrm>
                <a:off x="3215" y="2733"/>
                <a:ext cx="192" cy="192"/>
              </a:xfrm>
              <a:custGeom>
                <a:avLst/>
                <a:gdLst>
                  <a:gd name="T0" fmla="*/ 8 w 192"/>
                  <a:gd name="T1" fmla="*/ 192 h 192"/>
                  <a:gd name="T2" fmla="*/ 31 w 192"/>
                  <a:gd name="T3" fmla="*/ 169 h 192"/>
                  <a:gd name="T4" fmla="*/ 31 w 192"/>
                  <a:gd name="T5" fmla="*/ 161 h 192"/>
                  <a:gd name="T6" fmla="*/ 0 w 192"/>
                  <a:gd name="T7" fmla="*/ 192 h 192"/>
                  <a:gd name="T8" fmla="*/ 8 w 192"/>
                  <a:gd name="T9" fmla="*/ 192 h 192"/>
                  <a:gd name="T10" fmla="*/ 181 w 192"/>
                  <a:gd name="T11" fmla="*/ 19 h 192"/>
                  <a:gd name="T12" fmla="*/ 192 w 192"/>
                  <a:gd name="T13" fmla="*/ 7 h 192"/>
                  <a:gd name="T14" fmla="*/ 192 w 192"/>
                  <a:gd name="T15" fmla="*/ 0 h 192"/>
                  <a:gd name="T16" fmla="*/ 173 w 192"/>
                  <a:gd name="T17" fmla="*/ 19 h 192"/>
                  <a:gd name="T18" fmla="*/ 181 w 192"/>
                  <a:gd name="T19" fmla="*/ 19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92"/>
                  <a:gd name="T32" fmla="*/ 192 w 192"/>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92">
                    <a:moveTo>
                      <a:pt x="8" y="192"/>
                    </a:moveTo>
                    <a:lnTo>
                      <a:pt x="31" y="169"/>
                    </a:lnTo>
                    <a:lnTo>
                      <a:pt x="31" y="161"/>
                    </a:lnTo>
                    <a:lnTo>
                      <a:pt x="0" y="192"/>
                    </a:lnTo>
                    <a:lnTo>
                      <a:pt x="8" y="192"/>
                    </a:lnTo>
                    <a:close/>
                    <a:moveTo>
                      <a:pt x="181" y="19"/>
                    </a:moveTo>
                    <a:lnTo>
                      <a:pt x="192" y="7"/>
                    </a:lnTo>
                    <a:lnTo>
                      <a:pt x="192" y="0"/>
                    </a:lnTo>
                    <a:lnTo>
                      <a:pt x="173" y="19"/>
                    </a:lnTo>
                    <a:lnTo>
                      <a:pt x="181"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4" name="Freeform 12">
                <a:extLst>
                  <a:ext uri="{FF2B5EF4-FFF2-40B4-BE49-F238E27FC236}">
                    <a16:creationId xmlns:a16="http://schemas.microsoft.com/office/drawing/2014/main" id="{6484CD7D-7CB9-C46F-6122-5B084F14D610}"/>
                  </a:ext>
                </a:extLst>
              </p:cNvPr>
              <p:cNvSpPr>
                <a:spLocks noEditPoints="1"/>
              </p:cNvSpPr>
              <p:nvPr/>
            </p:nvSpPr>
            <p:spPr bwMode="auto">
              <a:xfrm>
                <a:off x="3187" y="2708"/>
                <a:ext cx="222" cy="217"/>
              </a:xfrm>
              <a:custGeom>
                <a:avLst/>
                <a:gdLst>
                  <a:gd name="T0" fmla="*/ 7 w 222"/>
                  <a:gd name="T1" fmla="*/ 217 h 217"/>
                  <a:gd name="T2" fmla="*/ 59 w 222"/>
                  <a:gd name="T3" fmla="*/ 165 h 217"/>
                  <a:gd name="T4" fmla="*/ 59 w 222"/>
                  <a:gd name="T5" fmla="*/ 157 h 217"/>
                  <a:gd name="T6" fmla="*/ 0 w 222"/>
                  <a:gd name="T7" fmla="*/ 217 h 217"/>
                  <a:gd name="T8" fmla="*/ 7 w 222"/>
                  <a:gd name="T9" fmla="*/ 217 h 217"/>
                  <a:gd name="T10" fmla="*/ 180 w 222"/>
                  <a:gd name="T11" fmla="*/ 44 h 217"/>
                  <a:gd name="T12" fmla="*/ 222 w 222"/>
                  <a:gd name="T13" fmla="*/ 3 h 217"/>
                  <a:gd name="T14" fmla="*/ 222 w 222"/>
                  <a:gd name="T15" fmla="*/ 0 h 217"/>
                  <a:gd name="T16" fmla="*/ 216 w 222"/>
                  <a:gd name="T17" fmla="*/ 0 h 217"/>
                  <a:gd name="T18" fmla="*/ 172 w 222"/>
                  <a:gd name="T19" fmla="*/ 44 h 217"/>
                  <a:gd name="T20" fmla="*/ 180 w 222"/>
                  <a:gd name="T21" fmla="*/ 44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217"/>
                  <a:gd name="T35" fmla="*/ 222 w 222"/>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217">
                    <a:moveTo>
                      <a:pt x="7" y="217"/>
                    </a:moveTo>
                    <a:lnTo>
                      <a:pt x="59" y="165"/>
                    </a:lnTo>
                    <a:lnTo>
                      <a:pt x="59" y="157"/>
                    </a:lnTo>
                    <a:lnTo>
                      <a:pt x="0" y="217"/>
                    </a:lnTo>
                    <a:lnTo>
                      <a:pt x="7" y="217"/>
                    </a:lnTo>
                    <a:close/>
                    <a:moveTo>
                      <a:pt x="180" y="44"/>
                    </a:moveTo>
                    <a:lnTo>
                      <a:pt x="222" y="3"/>
                    </a:lnTo>
                    <a:lnTo>
                      <a:pt x="222" y="0"/>
                    </a:lnTo>
                    <a:lnTo>
                      <a:pt x="216" y="0"/>
                    </a:lnTo>
                    <a:lnTo>
                      <a:pt x="172" y="44"/>
                    </a:lnTo>
                    <a:lnTo>
                      <a:pt x="18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5" name="Freeform 13">
                <a:extLst>
                  <a:ext uri="{FF2B5EF4-FFF2-40B4-BE49-F238E27FC236}">
                    <a16:creationId xmlns:a16="http://schemas.microsoft.com/office/drawing/2014/main" id="{F6ACD95E-9B6D-EA31-03F1-08D4CD2EDCED}"/>
                  </a:ext>
                </a:extLst>
              </p:cNvPr>
              <p:cNvSpPr>
                <a:spLocks noEditPoints="1"/>
              </p:cNvSpPr>
              <p:nvPr/>
            </p:nvSpPr>
            <p:spPr bwMode="auto">
              <a:xfrm>
                <a:off x="3158" y="2708"/>
                <a:ext cx="224" cy="217"/>
              </a:xfrm>
              <a:custGeom>
                <a:avLst/>
                <a:gdLst>
                  <a:gd name="T0" fmla="*/ 7 w 224"/>
                  <a:gd name="T1" fmla="*/ 217 h 217"/>
                  <a:gd name="T2" fmla="*/ 46 w 224"/>
                  <a:gd name="T3" fmla="*/ 178 h 217"/>
                  <a:gd name="T4" fmla="*/ 38 w 224"/>
                  <a:gd name="T5" fmla="*/ 178 h 217"/>
                  <a:gd name="T6" fmla="*/ 0 w 224"/>
                  <a:gd name="T7" fmla="*/ 217 h 217"/>
                  <a:gd name="T8" fmla="*/ 7 w 224"/>
                  <a:gd name="T9" fmla="*/ 217 h 217"/>
                  <a:gd name="T10" fmla="*/ 53 w 224"/>
                  <a:gd name="T11" fmla="*/ 170 h 217"/>
                  <a:gd name="T12" fmla="*/ 88 w 224"/>
                  <a:gd name="T13" fmla="*/ 136 h 217"/>
                  <a:gd name="T14" fmla="*/ 88 w 224"/>
                  <a:gd name="T15" fmla="*/ 128 h 217"/>
                  <a:gd name="T16" fmla="*/ 53 w 224"/>
                  <a:gd name="T17" fmla="*/ 163 h 217"/>
                  <a:gd name="T18" fmla="*/ 53 w 224"/>
                  <a:gd name="T19" fmla="*/ 170 h 217"/>
                  <a:gd name="T20" fmla="*/ 180 w 224"/>
                  <a:gd name="T21" fmla="*/ 44 h 217"/>
                  <a:gd name="T22" fmla="*/ 224 w 224"/>
                  <a:gd name="T23" fmla="*/ 0 h 217"/>
                  <a:gd name="T24" fmla="*/ 217 w 224"/>
                  <a:gd name="T25" fmla="*/ 0 h 217"/>
                  <a:gd name="T26" fmla="*/ 172 w 224"/>
                  <a:gd name="T27" fmla="*/ 44 h 217"/>
                  <a:gd name="T28" fmla="*/ 180 w 224"/>
                  <a:gd name="T29" fmla="*/ 44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4"/>
                  <a:gd name="T46" fmla="*/ 0 h 217"/>
                  <a:gd name="T47" fmla="*/ 224 w 224"/>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4" h="217">
                    <a:moveTo>
                      <a:pt x="7" y="217"/>
                    </a:moveTo>
                    <a:lnTo>
                      <a:pt x="46" y="178"/>
                    </a:lnTo>
                    <a:lnTo>
                      <a:pt x="38" y="178"/>
                    </a:lnTo>
                    <a:lnTo>
                      <a:pt x="0" y="217"/>
                    </a:lnTo>
                    <a:lnTo>
                      <a:pt x="7" y="217"/>
                    </a:lnTo>
                    <a:close/>
                    <a:moveTo>
                      <a:pt x="53" y="170"/>
                    </a:moveTo>
                    <a:lnTo>
                      <a:pt x="88" y="136"/>
                    </a:lnTo>
                    <a:lnTo>
                      <a:pt x="88" y="128"/>
                    </a:lnTo>
                    <a:lnTo>
                      <a:pt x="53" y="163"/>
                    </a:lnTo>
                    <a:lnTo>
                      <a:pt x="53" y="170"/>
                    </a:lnTo>
                    <a:close/>
                    <a:moveTo>
                      <a:pt x="180" y="44"/>
                    </a:moveTo>
                    <a:lnTo>
                      <a:pt x="224" y="0"/>
                    </a:lnTo>
                    <a:lnTo>
                      <a:pt x="217" y="0"/>
                    </a:lnTo>
                    <a:lnTo>
                      <a:pt x="172" y="44"/>
                    </a:lnTo>
                    <a:lnTo>
                      <a:pt x="18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6" name="Freeform 14">
                <a:extLst>
                  <a:ext uri="{FF2B5EF4-FFF2-40B4-BE49-F238E27FC236}">
                    <a16:creationId xmlns:a16="http://schemas.microsoft.com/office/drawing/2014/main" id="{4A7474D5-E846-269B-AFDB-F625C6657956}"/>
                  </a:ext>
                </a:extLst>
              </p:cNvPr>
              <p:cNvSpPr>
                <a:spLocks noEditPoints="1"/>
              </p:cNvSpPr>
              <p:nvPr/>
            </p:nvSpPr>
            <p:spPr bwMode="auto">
              <a:xfrm>
                <a:off x="3129" y="2708"/>
                <a:ext cx="226" cy="217"/>
              </a:xfrm>
              <a:custGeom>
                <a:avLst/>
                <a:gdLst>
                  <a:gd name="T0" fmla="*/ 10 w 226"/>
                  <a:gd name="T1" fmla="*/ 217 h 217"/>
                  <a:gd name="T2" fmla="*/ 48 w 226"/>
                  <a:gd name="T3" fmla="*/ 178 h 217"/>
                  <a:gd name="T4" fmla="*/ 40 w 226"/>
                  <a:gd name="T5" fmla="*/ 178 h 217"/>
                  <a:gd name="T6" fmla="*/ 0 w 226"/>
                  <a:gd name="T7" fmla="*/ 217 h 217"/>
                  <a:gd name="T8" fmla="*/ 10 w 226"/>
                  <a:gd name="T9" fmla="*/ 217 h 217"/>
                  <a:gd name="T10" fmla="*/ 82 w 226"/>
                  <a:gd name="T11" fmla="*/ 144 h 217"/>
                  <a:gd name="T12" fmla="*/ 117 w 226"/>
                  <a:gd name="T13" fmla="*/ 109 h 217"/>
                  <a:gd name="T14" fmla="*/ 117 w 226"/>
                  <a:gd name="T15" fmla="*/ 101 h 217"/>
                  <a:gd name="T16" fmla="*/ 82 w 226"/>
                  <a:gd name="T17" fmla="*/ 136 h 217"/>
                  <a:gd name="T18" fmla="*/ 82 w 226"/>
                  <a:gd name="T19" fmla="*/ 144 h 217"/>
                  <a:gd name="T20" fmla="*/ 182 w 226"/>
                  <a:gd name="T21" fmla="*/ 44 h 217"/>
                  <a:gd name="T22" fmla="*/ 226 w 226"/>
                  <a:gd name="T23" fmla="*/ 0 h 217"/>
                  <a:gd name="T24" fmla="*/ 219 w 226"/>
                  <a:gd name="T25" fmla="*/ 0 h 217"/>
                  <a:gd name="T26" fmla="*/ 173 w 226"/>
                  <a:gd name="T27" fmla="*/ 44 h 217"/>
                  <a:gd name="T28" fmla="*/ 182 w 226"/>
                  <a:gd name="T29" fmla="*/ 44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6"/>
                  <a:gd name="T46" fmla="*/ 0 h 217"/>
                  <a:gd name="T47" fmla="*/ 226 w 226"/>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6" h="217">
                    <a:moveTo>
                      <a:pt x="10" y="217"/>
                    </a:moveTo>
                    <a:lnTo>
                      <a:pt x="48" y="178"/>
                    </a:lnTo>
                    <a:lnTo>
                      <a:pt x="40" y="178"/>
                    </a:lnTo>
                    <a:lnTo>
                      <a:pt x="0" y="217"/>
                    </a:lnTo>
                    <a:lnTo>
                      <a:pt x="10" y="217"/>
                    </a:lnTo>
                    <a:close/>
                    <a:moveTo>
                      <a:pt x="82" y="144"/>
                    </a:moveTo>
                    <a:lnTo>
                      <a:pt x="117" y="109"/>
                    </a:lnTo>
                    <a:lnTo>
                      <a:pt x="117" y="101"/>
                    </a:lnTo>
                    <a:lnTo>
                      <a:pt x="82" y="136"/>
                    </a:lnTo>
                    <a:lnTo>
                      <a:pt x="82" y="144"/>
                    </a:lnTo>
                    <a:close/>
                    <a:moveTo>
                      <a:pt x="182" y="44"/>
                    </a:moveTo>
                    <a:lnTo>
                      <a:pt x="226" y="0"/>
                    </a:lnTo>
                    <a:lnTo>
                      <a:pt x="219" y="0"/>
                    </a:lnTo>
                    <a:lnTo>
                      <a:pt x="173" y="44"/>
                    </a:lnTo>
                    <a:lnTo>
                      <a:pt x="18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7" name="Freeform 15">
                <a:extLst>
                  <a:ext uri="{FF2B5EF4-FFF2-40B4-BE49-F238E27FC236}">
                    <a16:creationId xmlns:a16="http://schemas.microsoft.com/office/drawing/2014/main" id="{61AE3B86-A3FE-DFFA-0215-6524E6492A16}"/>
                  </a:ext>
                </a:extLst>
              </p:cNvPr>
              <p:cNvSpPr>
                <a:spLocks noEditPoints="1"/>
              </p:cNvSpPr>
              <p:nvPr/>
            </p:nvSpPr>
            <p:spPr bwMode="auto">
              <a:xfrm>
                <a:off x="3100" y="2708"/>
                <a:ext cx="227" cy="217"/>
              </a:xfrm>
              <a:custGeom>
                <a:avLst/>
                <a:gdLst>
                  <a:gd name="T0" fmla="*/ 10 w 227"/>
                  <a:gd name="T1" fmla="*/ 217 h 217"/>
                  <a:gd name="T2" fmla="*/ 48 w 227"/>
                  <a:gd name="T3" fmla="*/ 178 h 217"/>
                  <a:gd name="T4" fmla="*/ 40 w 227"/>
                  <a:gd name="T5" fmla="*/ 178 h 217"/>
                  <a:gd name="T6" fmla="*/ 0 w 227"/>
                  <a:gd name="T7" fmla="*/ 217 h 217"/>
                  <a:gd name="T8" fmla="*/ 10 w 227"/>
                  <a:gd name="T9" fmla="*/ 217 h 217"/>
                  <a:gd name="T10" fmla="*/ 111 w 227"/>
                  <a:gd name="T11" fmla="*/ 115 h 217"/>
                  <a:gd name="T12" fmla="*/ 146 w 227"/>
                  <a:gd name="T13" fmla="*/ 80 h 217"/>
                  <a:gd name="T14" fmla="*/ 146 w 227"/>
                  <a:gd name="T15" fmla="*/ 75 h 217"/>
                  <a:gd name="T16" fmla="*/ 146 w 227"/>
                  <a:gd name="T17" fmla="*/ 73 h 217"/>
                  <a:gd name="T18" fmla="*/ 146 w 227"/>
                  <a:gd name="T19" fmla="*/ 73 h 217"/>
                  <a:gd name="T20" fmla="*/ 111 w 227"/>
                  <a:gd name="T21" fmla="*/ 107 h 217"/>
                  <a:gd name="T22" fmla="*/ 111 w 227"/>
                  <a:gd name="T23" fmla="*/ 115 h 217"/>
                  <a:gd name="T24" fmla="*/ 182 w 227"/>
                  <a:gd name="T25" fmla="*/ 44 h 217"/>
                  <a:gd name="T26" fmla="*/ 227 w 227"/>
                  <a:gd name="T27" fmla="*/ 0 h 217"/>
                  <a:gd name="T28" fmla="*/ 219 w 227"/>
                  <a:gd name="T29" fmla="*/ 0 h 217"/>
                  <a:gd name="T30" fmla="*/ 173 w 227"/>
                  <a:gd name="T31" fmla="*/ 44 h 217"/>
                  <a:gd name="T32" fmla="*/ 175 w 227"/>
                  <a:gd name="T33" fmla="*/ 44 h 217"/>
                  <a:gd name="T34" fmla="*/ 177 w 227"/>
                  <a:gd name="T35" fmla="*/ 44 h 217"/>
                  <a:gd name="T36" fmla="*/ 182 w 227"/>
                  <a:gd name="T37" fmla="*/ 44 h 2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217"/>
                  <a:gd name="T59" fmla="*/ 227 w 227"/>
                  <a:gd name="T60" fmla="*/ 217 h 2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217">
                    <a:moveTo>
                      <a:pt x="10" y="217"/>
                    </a:moveTo>
                    <a:lnTo>
                      <a:pt x="48" y="178"/>
                    </a:lnTo>
                    <a:lnTo>
                      <a:pt x="40" y="178"/>
                    </a:lnTo>
                    <a:lnTo>
                      <a:pt x="0" y="217"/>
                    </a:lnTo>
                    <a:lnTo>
                      <a:pt x="10" y="217"/>
                    </a:lnTo>
                    <a:close/>
                    <a:moveTo>
                      <a:pt x="111" y="115"/>
                    </a:moveTo>
                    <a:lnTo>
                      <a:pt x="146" y="80"/>
                    </a:lnTo>
                    <a:lnTo>
                      <a:pt x="146" y="75"/>
                    </a:lnTo>
                    <a:lnTo>
                      <a:pt x="146" y="73"/>
                    </a:lnTo>
                    <a:lnTo>
                      <a:pt x="111" y="107"/>
                    </a:lnTo>
                    <a:lnTo>
                      <a:pt x="111" y="115"/>
                    </a:lnTo>
                    <a:close/>
                    <a:moveTo>
                      <a:pt x="182" y="44"/>
                    </a:moveTo>
                    <a:lnTo>
                      <a:pt x="227" y="0"/>
                    </a:lnTo>
                    <a:lnTo>
                      <a:pt x="219" y="0"/>
                    </a:lnTo>
                    <a:lnTo>
                      <a:pt x="173" y="44"/>
                    </a:lnTo>
                    <a:lnTo>
                      <a:pt x="175" y="44"/>
                    </a:lnTo>
                    <a:lnTo>
                      <a:pt x="177" y="44"/>
                    </a:lnTo>
                    <a:lnTo>
                      <a:pt x="182"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8" name="Freeform 16">
                <a:extLst>
                  <a:ext uri="{FF2B5EF4-FFF2-40B4-BE49-F238E27FC236}">
                    <a16:creationId xmlns:a16="http://schemas.microsoft.com/office/drawing/2014/main" id="{DF24351E-1D57-F82D-F9A7-6E7B6DC8D542}"/>
                  </a:ext>
                </a:extLst>
              </p:cNvPr>
              <p:cNvSpPr>
                <a:spLocks noEditPoints="1"/>
              </p:cNvSpPr>
              <p:nvPr/>
            </p:nvSpPr>
            <p:spPr bwMode="auto">
              <a:xfrm>
                <a:off x="3071" y="2708"/>
                <a:ext cx="227" cy="217"/>
              </a:xfrm>
              <a:custGeom>
                <a:avLst/>
                <a:gdLst>
                  <a:gd name="T0" fmla="*/ 10 w 227"/>
                  <a:gd name="T1" fmla="*/ 217 h 217"/>
                  <a:gd name="T2" fmla="*/ 48 w 227"/>
                  <a:gd name="T3" fmla="*/ 178 h 217"/>
                  <a:gd name="T4" fmla="*/ 41 w 227"/>
                  <a:gd name="T5" fmla="*/ 178 h 217"/>
                  <a:gd name="T6" fmla="*/ 0 w 227"/>
                  <a:gd name="T7" fmla="*/ 217 h 217"/>
                  <a:gd name="T8" fmla="*/ 10 w 227"/>
                  <a:gd name="T9" fmla="*/ 217 h 217"/>
                  <a:gd name="T10" fmla="*/ 140 w 227"/>
                  <a:gd name="T11" fmla="*/ 86 h 217"/>
                  <a:gd name="T12" fmla="*/ 227 w 227"/>
                  <a:gd name="T13" fmla="*/ 0 h 217"/>
                  <a:gd name="T14" fmla="*/ 219 w 227"/>
                  <a:gd name="T15" fmla="*/ 0 h 217"/>
                  <a:gd name="T16" fmla="*/ 140 w 227"/>
                  <a:gd name="T17" fmla="*/ 78 h 217"/>
                  <a:gd name="T18" fmla="*/ 140 w 227"/>
                  <a:gd name="T19" fmla="*/ 82 h 217"/>
                  <a:gd name="T20" fmla="*/ 140 w 227"/>
                  <a:gd name="T21" fmla="*/ 86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217"/>
                  <a:gd name="T35" fmla="*/ 227 w 227"/>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217">
                    <a:moveTo>
                      <a:pt x="10" y="217"/>
                    </a:moveTo>
                    <a:lnTo>
                      <a:pt x="48" y="178"/>
                    </a:lnTo>
                    <a:lnTo>
                      <a:pt x="41" y="178"/>
                    </a:lnTo>
                    <a:lnTo>
                      <a:pt x="0" y="217"/>
                    </a:lnTo>
                    <a:lnTo>
                      <a:pt x="10" y="217"/>
                    </a:lnTo>
                    <a:close/>
                    <a:moveTo>
                      <a:pt x="140" y="86"/>
                    </a:moveTo>
                    <a:lnTo>
                      <a:pt x="227" y="0"/>
                    </a:lnTo>
                    <a:lnTo>
                      <a:pt x="219" y="0"/>
                    </a:lnTo>
                    <a:lnTo>
                      <a:pt x="140" y="78"/>
                    </a:lnTo>
                    <a:lnTo>
                      <a:pt x="140" y="82"/>
                    </a:lnTo>
                    <a:lnTo>
                      <a:pt x="14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59" name="Freeform 17">
                <a:extLst>
                  <a:ext uri="{FF2B5EF4-FFF2-40B4-BE49-F238E27FC236}">
                    <a16:creationId xmlns:a16="http://schemas.microsoft.com/office/drawing/2014/main" id="{118424A9-8C66-F75D-06F6-3D427F8762FA}"/>
                  </a:ext>
                </a:extLst>
              </p:cNvPr>
              <p:cNvSpPr>
                <a:spLocks noEditPoints="1"/>
              </p:cNvSpPr>
              <p:nvPr/>
            </p:nvSpPr>
            <p:spPr bwMode="auto">
              <a:xfrm>
                <a:off x="3043" y="2708"/>
                <a:ext cx="226" cy="217"/>
              </a:xfrm>
              <a:custGeom>
                <a:avLst/>
                <a:gdLst>
                  <a:gd name="T0" fmla="*/ 9 w 226"/>
                  <a:gd name="T1" fmla="*/ 217 h 217"/>
                  <a:gd name="T2" fmla="*/ 48 w 226"/>
                  <a:gd name="T3" fmla="*/ 178 h 217"/>
                  <a:gd name="T4" fmla="*/ 40 w 226"/>
                  <a:gd name="T5" fmla="*/ 178 h 217"/>
                  <a:gd name="T6" fmla="*/ 0 w 226"/>
                  <a:gd name="T7" fmla="*/ 217 h 217"/>
                  <a:gd name="T8" fmla="*/ 9 w 226"/>
                  <a:gd name="T9" fmla="*/ 217 h 217"/>
                  <a:gd name="T10" fmla="*/ 168 w 226"/>
                  <a:gd name="T11" fmla="*/ 57 h 217"/>
                  <a:gd name="T12" fmla="*/ 226 w 226"/>
                  <a:gd name="T13" fmla="*/ 0 h 217"/>
                  <a:gd name="T14" fmla="*/ 220 w 226"/>
                  <a:gd name="T15" fmla="*/ 0 h 217"/>
                  <a:gd name="T16" fmla="*/ 216 w 226"/>
                  <a:gd name="T17" fmla="*/ 2 h 217"/>
                  <a:gd name="T18" fmla="*/ 170 w 226"/>
                  <a:gd name="T19" fmla="*/ 48 h 217"/>
                  <a:gd name="T20" fmla="*/ 168 w 226"/>
                  <a:gd name="T21" fmla="*/ 51 h 217"/>
                  <a:gd name="T22" fmla="*/ 168 w 226"/>
                  <a:gd name="T23" fmla="*/ 57 h 2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6"/>
                  <a:gd name="T37" fmla="*/ 0 h 217"/>
                  <a:gd name="T38" fmla="*/ 226 w 226"/>
                  <a:gd name="T39" fmla="*/ 217 h 2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6" h="217">
                    <a:moveTo>
                      <a:pt x="9" y="217"/>
                    </a:moveTo>
                    <a:lnTo>
                      <a:pt x="48" y="178"/>
                    </a:lnTo>
                    <a:lnTo>
                      <a:pt x="40" y="178"/>
                    </a:lnTo>
                    <a:lnTo>
                      <a:pt x="0" y="217"/>
                    </a:lnTo>
                    <a:lnTo>
                      <a:pt x="9" y="217"/>
                    </a:lnTo>
                    <a:close/>
                    <a:moveTo>
                      <a:pt x="168" y="57"/>
                    </a:moveTo>
                    <a:lnTo>
                      <a:pt x="226" y="0"/>
                    </a:lnTo>
                    <a:lnTo>
                      <a:pt x="220" y="0"/>
                    </a:lnTo>
                    <a:lnTo>
                      <a:pt x="216" y="2"/>
                    </a:lnTo>
                    <a:lnTo>
                      <a:pt x="170" y="48"/>
                    </a:lnTo>
                    <a:lnTo>
                      <a:pt x="168" y="51"/>
                    </a:lnTo>
                    <a:lnTo>
                      <a:pt x="168"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0" name="Freeform 18">
                <a:extLst>
                  <a:ext uri="{FF2B5EF4-FFF2-40B4-BE49-F238E27FC236}">
                    <a16:creationId xmlns:a16="http://schemas.microsoft.com/office/drawing/2014/main" id="{E7872ECD-668A-6A17-9DC9-BDDC419A704B}"/>
                  </a:ext>
                </a:extLst>
              </p:cNvPr>
              <p:cNvSpPr>
                <a:spLocks/>
              </p:cNvSpPr>
              <p:nvPr/>
            </p:nvSpPr>
            <p:spPr bwMode="auto">
              <a:xfrm>
                <a:off x="3016" y="2886"/>
                <a:ext cx="46" cy="39"/>
              </a:xfrm>
              <a:custGeom>
                <a:avLst/>
                <a:gdLst>
                  <a:gd name="T0" fmla="*/ 7 w 46"/>
                  <a:gd name="T1" fmla="*/ 39 h 39"/>
                  <a:gd name="T2" fmla="*/ 46 w 46"/>
                  <a:gd name="T3" fmla="*/ 0 h 39"/>
                  <a:gd name="T4" fmla="*/ 38 w 46"/>
                  <a:gd name="T5" fmla="*/ 0 h 39"/>
                  <a:gd name="T6" fmla="*/ 0 w 46"/>
                  <a:gd name="T7" fmla="*/ 39 h 39"/>
                  <a:gd name="T8" fmla="*/ 7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7" y="39"/>
                    </a:moveTo>
                    <a:lnTo>
                      <a:pt x="46" y="0"/>
                    </a:lnTo>
                    <a:lnTo>
                      <a:pt x="38" y="0"/>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1" name="Freeform 19">
                <a:extLst>
                  <a:ext uri="{FF2B5EF4-FFF2-40B4-BE49-F238E27FC236}">
                    <a16:creationId xmlns:a16="http://schemas.microsoft.com/office/drawing/2014/main" id="{3AC5F22F-3941-0A14-7BFA-AD15F6F15C47}"/>
                  </a:ext>
                </a:extLst>
              </p:cNvPr>
              <p:cNvSpPr>
                <a:spLocks/>
              </p:cNvSpPr>
              <p:nvPr/>
            </p:nvSpPr>
            <p:spPr bwMode="auto">
              <a:xfrm>
                <a:off x="2987" y="2886"/>
                <a:ext cx="46" cy="39"/>
              </a:xfrm>
              <a:custGeom>
                <a:avLst/>
                <a:gdLst>
                  <a:gd name="T0" fmla="*/ 8 w 46"/>
                  <a:gd name="T1" fmla="*/ 39 h 39"/>
                  <a:gd name="T2" fmla="*/ 46 w 46"/>
                  <a:gd name="T3" fmla="*/ 0 h 39"/>
                  <a:gd name="T4" fmla="*/ 38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8"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2" name="Freeform 20">
                <a:extLst>
                  <a:ext uri="{FF2B5EF4-FFF2-40B4-BE49-F238E27FC236}">
                    <a16:creationId xmlns:a16="http://schemas.microsoft.com/office/drawing/2014/main" id="{63EA718B-0A8E-EC67-B0E1-1378F4AC91C2}"/>
                  </a:ext>
                </a:extLst>
              </p:cNvPr>
              <p:cNvSpPr>
                <a:spLocks/>
              </p:cNvSpPr>
              <p:nvPr/>
            </p:nvSpPr>
            <p:spPr bwMode="auto">
              <a:xfrm>
                <a:off x="2958" y="2886"/>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3" name="Freeform 21">
                <a:extLst>
                  <a:ext uri="{FF2B5EF4-FFF2-40B4-BE49-F238E27FC236}">
                    <a16:creationId xmlns:a16="http://schemas.microsoft.com/office/drawing/2014/main" id="{FF1955D5-E971-1B89-1D29-D74160C28E7A}"/>
                  </a:ext>
                </a:extLst>
              </p:cNvPr>
              <p:cNvSpPr>
                <a:spLocks/>
              </p:cNvSpPr>
              <p:nvPr/>
            </p:nvSpPr>
            <p:spPr bwMode="auto">
              <a:xfrm>
                <a:off x="2929" y="2886"/>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4" name="Freeform 22">
                <a:extLst>
                  <a:ext uri="{FF2B5EF4-FFF2-40B4-BE49-F238E27FC236}">
                    <a16:creationId xmlns:a16="http://schemas.microsoft.com/office/drawing/2014/main" id="{7E4B638E-4D30-8570-DB70-5271136B3C72}"/>
                  </a:ext>
                </a:extLst>
              </p:cNvPr>
              <p:cNvSpPr>
                <a:spLocks/>
              </p:cNvSpPr>
              <p:nvPr/>
            </p:nvSpPr>
            <p:spPr bwMode="auto">
              <a:xfrm>
                <a:off x="2901" y="2886"/>
                <a:ext cx="48" cy="39"/>
              </a:xfrm>
              <a:custGeom>
                <a:avLst/>
                <a:gdLst>
                  <a:gd name="T0" fmla="*/ 9 w 48"/>
                  <a:gd name="T1" fmla="*/ 39 h 39"/>
                  <a:gd name="T2" fmla="*/ 48 w 48"/>
                  <a:gd name="T3" fmla="*/ 0 h 39"/>
                  <a:gd name="T4" fmla="*/ 40 w 48"/>
                  <a:gd name="T5" fmla="*/ 0 h 39"/>
                  <a:gd name="T6" fmla="*/ 0 w 48"/>
                  <a:gd name="T7" fmla="*/ 39 h 39"/>
                  <a:gd name="T8" fmla="*/ 9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9" y="39"/>
                    </a:moveTo>
                    <a:lnTo>
                      <a:pt x="48" y="0"/>
                    </a:lnTo>
                    <a:lnTo>
                      <a:pt x="40" y="0"/>
                    </a:lnTo>
                    <a:lnTo>
                      <a:pt x="0" y="39"/>
                    </a:lnTo>
                    <a:lnTo>
                      <a:pt x="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5" name="Freeform 23">
                <a:extLst>
                  <a:ext uri="{FF2B5EF4-FFF2-40B4-BE49-F238E27FC236}">
                    <a16:creationId xmlns:a16="http://schemas.microsoft.com/office/drawing/2014/main" id="{8EC5FC7B-6EEB-4A2C-B1E2-9F09B4A0E4CB}"/>
                  </a:ext>
                </a:extLst>
              </p:cNvPr>
              <p:cNvSpPr>
                <a:spLocks/>
              </p:cNvSpPr>
              <p:nvPr/>
            </p:nvSpPr>
            <p:spPr bwMode="auto">
              <a:xfrm>
                <a:off x="2872" y="2886"/>
                <a:ext cx="48" cy="39"/>
              </a:xfrm>
              <a:custGeom>
                <a:avLst/>
                <a:gdLst>
                  <a:gd name="T0" fmla="*/ 9 w 48"/>
                  <a:gd name="T1" fmla="*/ 39 h 39"/>
                  <a:gd name="T2" fmla="*/ 48 w 48"/>
                  <a:gd name="T3" fmla="*/ 0 h 39"/>
                  <a:gd name="T4" fmla="*/ 38 w 48"/>
                  <a:gd name="T5" fmla="*/ 0 h 39"/>
                  <a:gd name="T6" fmla="*/ 0 w 48"/>
                  <a:gd name="T7" fmla="*/ 39 h 39"/>
                  <a:gd name="T8" fmla="*/ 9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9" y="39"/>
                    </a:moveTo>
                    <a:lnTo>
                      <a:pt x="48" y="0"/>
                    </a:lnTo>
                    <a:lnTo>
                      <a:pt x="38" y="0"/>
                    </a:lnTo>
                    <a:lnTo>
                      <a:pt x="0" y="39"/>
                    </a:lnTo>
                    <a:lnTo>
                      <a:pt x="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6" name="Freeform 24">
                <a:extLst>
                  <a:ext uri="{FF2B5EF4-FFF2-40B4-BE49-F238E27FC236}">
                    <a16:creationId xmlns:a16="http://schemas.microsoft.com/office/drawing/2014/main" id="{BB3F96FF-5840-0DCB-10F2-1B9DD7841F25}"/>
                  </a:ext>
                </a:extLst>
              </p:cNvPr>
              <p:cNvSpPr>
                <a:spLocks/>
              </p:cNvSpPr>
              <p:nvPr/>
            </p:nvSpPr>
            <p:spPr bwMode="auto">
              <a:xfrm>
                <a:off x="2843" y="2886"/>
                <a:ext cx="48" cy="39"/>
              </a:xfrm>
              <a:custGeom>
                <a:avLst/>
                <a:gdLst>
                  <a:gd name="T0" fmla="*/ 10 w 48"/>
                  <a:gd name="T1" fmla="*/ 39 h 39"/>
                  <a:gd name="T2" fmla="*/ 48 w 48"/>
                  <a:gd name="T3" fmla="*/ 0 h 39"/>
                  <a:gd name="T4" fmla="*/ 38 w 48"/>
                  <a:gd name="T5" fmla="*/ 0 h 39"/>
                  <a:gd name="T6" fmla="*/ 0 w 48"/>
                  <a:gd name="T7" fmla="*/ 39 h 39"/>
                  <a:gd name="T8" fmla="*/ 10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10" y="39"/>
                    </a:moveTo>
                    <a:lnTo>
                      <a:pt x="48" y="0"/>
                    </a:lnTo>
                    <a:lnTo>
                      <a:pt x="38" y="0"/>
                    </a:lnTo>
                    <a:lnTo>
                      <a:pt x="0" y="39"/>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7" name="Freeform 25">
                <a:extLst>
                  <a:ext uri="{FF2B5EF4-FFF2-40B4-BE49-F238E27FC236}">
                    <a16:creationId xmlns:a16="http://schemas.microsoft.com/office/drawing/2014/main" id="{1072B874-7A7C-CE44-585F-8B6BDCF95F03}"/>
                  </a:ext>
                </a:extLst>
              </p:cNvPr>
              <p:cNvSpPr>
                <a:spLocks/>
              </p:cNvSpPr>
              <p:nvPr/>
            </p:nvSpPr>
            <p:spPr bwMode="auto">
              <a:xfrm>
                <a:off x="2814" y="2886"/>
                <a:ext cx="48" cy="39"/>
              </a:xfrm>
              <a:custGeom>
                <a:avLst/>
                <a:gdLst>
                  <a:gd name="T0" fmla="*/ 10 w 48"/>
                  <a:gd name="T1" fmla="*/ 39 h 39"/>
                  <a:gd name="T2" fmla="*/ 48 w 48"/>
                  <a:gd name="T3" fmla="*/ 0 h 39"/>
                  <a:gd name="T4" fmla="*/ 39 w 48"/>
                  <a:gd name="T5" fmla="*/ 0 h 39"/>
                  <a:gd name="T6" fmla="*/ 0 w 48"/>
                  <a:gd name="T7" fmla="*/ 39 h 39"/>
                  <a:gd name="T8" fmla="*/ 10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10" y="39"/>
                    </a:moveTo>
                    <a:lnTo>
                      <a:pt x="48" y="0"/>
                    </a:lnTo>
                    <a:lnTo>
                      <a:pt x="39" y="0"/>
                    </a:lnTo>
                    <a:lnTo>
                      <a:pt x="0" y="39"/>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8" name="Freeform 26">
                <a:extLst>
                  <a:ext uri="{FF2B5EF4-FFF2-40B4-BE49-F238E27FC236}">
                    <a16:creationId xmlns:a16="http://schemas.microsoft.com/office/drawing/2014/main" id="{17841492-AC6C-64EC-6049-94923BF8EDB1}"/>
                  </a:ext>
                </a:extLst>
              </p:cNvPr>
              <p:cNvSpPr>
                <a:spLocks/>
              </p:cNvSpPr>
              <p:nvPr/>
            </p:nvSpPr>
            <p:spPr bwMode="auto">
              <a:xfrm>
                <a:off x="2787" y="2886"/>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69" name="Freeform 27">
                <a:extLst>
                  <a:ext uri="{FF2B5EF4-FFF2-40B4-BE49-F238E27FC236}">
                    <a16:creationId xmlns:a16="http://schemas.microsoft.com/office/drawing/2014/main" id="{702CA2FE-D098-1D7E-3806-C41BE3167FA6}"/>
                  </a:ext>
                </a:extLst>
              </p:cNvPr>
              <p:cNvSpPr>
                <a:spLocks/>
              </p:cNvSpPr>
              <p:nvPr/>
            </p:nvSpPr>
            <p:spPr bwMode="auto">
              <a:xfrm>
                <a:off x="2759" y="2886"/>
                <a:ext cx="46" cy="39"/>
              </a:xfrm>
              <a:custGeom>
                <a:avLst/>
                <a:gdLst>
                  <a:gd name="T0" fmla="*/ 7 w 46"/>
                  <a:gd name="T1" fmla="*/ 39 h 39"/>
                  <a:gd name="T2" fmla="*/ 46 w 46"/>
                  <a:gd name="T3" fmla="*/ 0 h 39"/>
                  <a:gd name="T4" fmla="*/ 38 w 46"/>
                  <a:gd name="T5" fmla="*/ 0 h 39"/>
                  <a:gd name="T6" fmla="*/ 0 w 46"/>
                  <a:gd name="T7" fmla="*/ 39 h 39"/>
                  <a:gd name="T8" fmla="*/ 7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7" y="39"/>
                    </a:moveTo>
                    <a:lnTo>
                      <a:pt x="46" y="0"/>
                    </a:lnTo>
                    <a:lnTo>
                      <a:pt x="38" y="0"/>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0" name="Freeform 28">
                <a:extLst>
                  <a:ext uri="{FF2B5EF4-FFF2-40B4-BE49-F238E27FC236}">
                    <a16:creationId xmlns:a16="http://schemas.microsoft.com/office/drawing/2014/main" id="{AE5662A4-02F3-8D02-F381-2E79C9784E74}"/>
                  </a:ext>
                </a:extLst>
              </p:cNvPr>
              <p:cNvSpPr>
                <a:spLocks/>
              </p:cNvSpPr>
              <p:nvPr/>
            </p:nvSpPr>
            <p:spPr bwMode="auto">
              <a:xfrm>
                <a:off x="2730" y="2886"/>
                <a:ext cx="46" cy="39"/>
              </a:xfrm>
              <a:custGeom>
                <a:avLst/>
                <a:gdLst>
                  <a:gd name="T0" fmla="*/ 7 w 46"/>
                  <a:gd name="T1" fmla="*/ 39 h 39"/>
                  <a:gd name="T2" fmla="*/ 46 w 46"/>
                  <a:gd name="T3" fmla="*/ 0 h 39"/>
                  <a:gd name="T4" fmla="*/ 38 w 46"/>
                  <a:gd name="T5" fmla="*/ 0 h 39"/>
                  <a:gd name="T6" fmla="*/ 0 w 46"/>
                  <a:gd name="T7" fmla="*/ 39 h 39"/>
                  <a:gd name="T8" fmla="*/ 7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7" y="39"/>
                    </a:moveTo>
                    <a:lnTo>
                      <a:pt x="46" y="0"/>
                    </a:lnTo>
                    <a:lnTo>
                      <a:pt x="38" y="0"/>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1" name="Freeform 29">
                <a:extLst>
                  <a:ext uri="{FF2B5EF4-FFF2-40B4-BE49-F238E27FC236}">
                    <a16:creationId xmlns:a16="http://schemas.microsoft.com/office/drawing/2014/main" id="{B46D5224-C2B1-2520-9B33-D05FD14DD06F}"/>
                  </a:ext>
                </a:extLst>
              </p:cNvPr>
              <p:cNvSpPr>
                <a:spLocks/>
              </p:cNvSpPr>
              <p:nvPr/>
            </p:nvSpPr>
            <p:spPr bwMode="auto">
              <a:xfrm>
                <a:off x="2701" y="2886"/>
                <a:ext cx="46" cy="39"/>
              </a:xfrm>
              <a:custGeom>
                <a:avLst/>
                <a:gdLst>
                  <a:gd name="T0" fmla="*/ 8 w 46"/>
                  <a:gd name="T1" fmla="*/ 39 h 39"/>
                  <a:gd name="T2" fmla="*/ 46 w 46"/>
                  <a:gd name="T3" fmla="*/ 0 h 39"/>
                  <a:gd name="T4" fmla="*/ 38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8"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2" name="Freeform 30">
                <a:extLst>
                  <a:ext uri="{FF2B5EF4-FFF2-40B4-BE49-F238E27FC236}">
                    <a16:creationId xmlns:a16="http://schemas.microsoft.com/office/drawing/2014/main" id="{20E442D9-619A-C519-5B13-9AEF4B0C40C0}"/>
                  </a:ext>
                </a:extLst>
              </p:cNvPr>
              <p:cNvSpPr>
                <a:spLocks/>
              </p:cNvSpPr>
              <p:nvPr/>
            </p:nvSpPr>
            <p:spPr bwMode="auto">
              <a:xfrm>
                <a:off x="2674" y="2886"/>
                <a:ext cx="46" cy="39"/>
              </a:xfrm>
              <a:custGeom>
                <a:avLst/>
                <a:gdLst>
                  <a:gd name="T0" fmla="*/ 8 w 46"/>
                  <a:gd name="T1" fmla="*/ 39 h 39"/>
                  <a:gd name="T2" fmla="*/ 46 w 46"/>
                  <a:gd name="T3" fmla="*/ 0 h 39"/>
                  <a:gd name="T4" fmla="*/ 37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7"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3" name="Freeform 31">
                <a:extLst>
                  <a:ext uri="{FF2B5EF4-FFF2-40B4-BE49-F238E27FC236}">
                    <a16:creationId xmlns:a16="http://schemas.microsoft.com/office/drawing/2014/main" id="{5A55A6C5-552E-FE88-AB6D-F3484492274D}"/>
                  </a:ext>
                </a:extLst>
              </p:cNvPr>
              <p:cNvSpPr>
                <a:spLocks/>
              </p:cNvSpPr>
              <p:nvPr/>
            </p:nvSpPr>
            <p:spPr bwMode="auto">
              <a:xfrm>
                <a:off x="2645" y="2888"/>
                <a:ext cx="45" cy="37"/>
              </a:xfrm>
              <a:custGeom>
                <a:avLst/>
                <a:gdLst>
                  <a:gd name="T0" fmla="*/ 8 w 45"/>
                  <a:gd name="T1" fmla="*/ 37 h 37"/>
                  <a:gd name="T2" fmla="*/ 45 w 45"/>
                  <a:gd name="T3" fmla="*/ 0 h 37"/>
                  <a:gd name="T4" fmla="*/ 37 w 45"/>
                  <a:gd name="T5" fmla="*/ 0 h 37"/>
                  <a:gd name="T6" fmla="*/ 0 w 45"/>
                  <a:gd name="T7" fmla="*/ 37 h 37"/>
                  <a:gd name="T8" fmla="*/ 8 w 45"/>
                  <a:gd name="T9" fmla="*/ 37 h 37"/>
                  <a:gd name="T10" fmla="*/ 0 60000 65536"/>
                  <a:gd name="T11" fmla="*/ 0 60000 65536"/>
                  <a:gd name="T12" fmla="*/ 0 60000 65536"/>
                  <a:gd name="T13" fmla="*/ 0 60000 65536"/>
                  <a:gd name="T14" fmla="*/ 0 60000 65536"/>
                  <a:gd name="T15" fmla="*/ 0 w 45"/>
                  <a:gd name="T16" fmla="*/ 0 h 37"/>
                  <a:gd name="T17" fmla="*/ 45 w 45"/>
                  <a:gd name="T18" fmla="*/ 37 h 37"/>
                </a:gdLst>
                <a:ahLst/>
                <a:cxnLst>
                  <a:cxn ang="T10">
                    <a:pos x="T0" y="T1"/>
                  </a:cxn>
                  <a:cxn ang="T11">
                    <a:pos x="T2" y="T3"/>
                  </a:cxn>
                  <a:cxn ang="T12">
                    <a:pos x="T4" y="T5"/>
                  </a:cxn>
                  <a:cxn ang="T13">
                    <a:pos x="T6" y="T7"/>
                  </a:cxn>
                  <a:cxn ang="T14">
                    <a:pos x="T8" y="T9"/>
                  </a:cxn>
                </a:cxnLst>
                <a:rect l="T15" t="T16" r="T17" b="T18"/>
                <a:pathLst>
                  <a:path w="45" h="37">
                    <a:moveTo>
                      <a:pt x="8" y="37"/>
                    </a:moveTo>
                    <a:lnTo>
                      <a:pt x="45"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4" name="Freeform 32">
                <a:extLst>
                  <a:ext uri="{FF2B5EF4-FFF2-40B4-BE49-F238E27FC236}">
                    <a16:creationId xmlns:a16="http://schemas.microsoft.com/office/drawing/2014/main" id="{B981403A-D949-FB77-EC59-586EEBFA1137}"/>
                  </a:ext>
                </a:extLst>
              </p:cNvPr>
              <p:cNvSpPr>
                <a:spLocks/>
              </p:cNvSpPr>
              <p:nvPr/>
            </p:nvSpPr>
            <p:spPr bwMode="auto">
              <a:xfrm>
                <a:off x="2617" y="2888"/>
                <a:ext cx="44" cy="37"/>
              </a:xfrm>
              <a:custGeom>
                <a:avLst/>
                <a:gdLst>
                  <a:gd name="T0" fmla="*/ 7 w 44"/>
                  <a:gd name="T1" fmla="*/ 37 h 37"/>
                  <a:gd name="T2" fmla="*/ 44 w 44"/>
                  <a:gd name="T3" fmla="*/ 0 h 37"/>
                  <a:gd name="T4" fmla="*/ 36 w 44"/>
                  <a:gd name="T5" fmla="*/ 0 h 37"/>
                  <a:gd name="T6" fmla="*/ 0 w 44"/>
                  <a:gd name="T7" fmla="*/ 37 h 37"/>
                  <a:gd name="T8" fmla="*/ 7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7" y="37"/>
                    </a:moveTo>
                    <a:lnTo>
                      <a:pt x="44"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5" name="Freeform 33">
                <a:extLst>
                  <a:ext uri="{FF2B5EF4-FFF2-40B4-BE49-F238E27FC236}">
                    <a16:creationId xmlns:a16="http://schemas.microsoft.com/office/drawing/2014/main" id="{0DE85C54-043B-B6B4-3670-1E714DB9CF20}"/>
                  </a:ext>
                </a:extLst>
              </p:cNvPr>
              <p:cNvSpPr>
                <a:spLocks/>
              </p:cNvSpPr>
              <p:nvPr/>
            </p:nvSpPr>
            <p:spPr bwMode="auto">
              <a:xfrm>
                <a:off x="2588" y="2888"/>
                <a:ext cx="44" cy="37"/>
              </a:xfrm>
              <a:custGeom>
                <a:avLst/>
                <a:gdLst>
                  <a:gd name="T0" fmla="*/ 7 w 44"/>
                  <a:gd name="T1" fmla="*/ 37 h 37"/>
                  <a:gd name="T2" fmla="*/ 44 w 44"/>
                  <a:gd name="T3" fmla="*/ 0 h 37"/>
                  <a:gd name="T4" fmla="*/ 36 w 44"/>
                  <a:gd name="T5" fmla="*/ 0 h 37"/>
                  <a:gd name="T6" fmla="*/ 0 w 44"/>
                  <a:gd name="T7" fmla="*/ 37 h 37"/>
                  <a:gd name="T8" fmla="*/ 7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7" y="37"/>
                    </a:moveTo>
                    <a:lnTo>
                      <a:pt x="44"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6" name="Freeform 34">
                <a:extLst>
                  <a:ext uri="{FF2B5EF4-FFF2-40B4-BE49-F238E27FC236}">
                    <a16:creationId xmlns:a16="http://schemas.microsoft.com/office/drawing/2014/main" id="{923349D3-07B4-9B8F-E8CC-0176D76026D8}"/>
                  </a:ext>
                </a:extLst>
              </p:cNvPr>
              <p:cNvSpPr>
                <a:spLocks/>
              </p:cNvSpPr>
              <p:nvPr/>
            </p:nvSpPr>
            <p:spPr bwMode="auto">
              <a:xfrm>
                <a:off x="2559" y="2888"/>
                <a:ext cx="46" cy="37"/>
              </a:xfrm>
              <a:custGeom>
                <a:avLst/>
                <a:gdLst>
                  <a:gd name="T0" fmla="*/ 8 w 46"/>
                  <a:gd name="T1" fmla="*/ 37 h 37"/>
                  <a:gd name="T2" fmla="*/ 46 w 46"/>
                  <a:gd name="T3" fmla="*/ 0 h 37"/>
                  <a:gd name="T4" fmla="*/ 38 w 46"/>
                  <a:gd name="T5" fmla="*/ 0 h 37"/>
                  <a:gd name="T6" fmla="*/ 0 w 46"/>
                  <a:gd name="T7" fmla="*/ 37 h 37"/>
                  <a:gd name="T8" fmla="*/ 8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8" y="37"/>
                    </a:moveTo>
                    <a:lnTo>
                      <a:pt x="46" y="0"/>
                    </a:lnTo>
                    <a:lnTo>
                      <a:pt x="38"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7" name="Freeform 35">
                <a:extLst>
                  <a:ext uri="{FF2B5EF4-FFF2-40B4-BE49-F238E27FC236}">
                    <a16:creationId xmlns:a16="http://schemas.microsoft.com/office/drawing/2014/main" id="{5225C090-4799-4EB6-4041-696125D9A2CD}"/>
                  </a:ext>
                </a:extLst>
              </p:cNvPr>
              <p:cNvSpPr>
                <a:spLocks/>
              </p:cNvSpPr>
              <p:nvPr/>
            </p:nvSpPr>
            <p:spPr bwMode="auto">
              <a:xfrm>
                <a:off x="2530" y="2888"/>
                <a:ext cx="46" cy="37"/>
              </a:xfrm>
              <a:custGeom>
                <a:avLst/>
                <a:gdLst>
                  <a:gd name="T0" fmla="*/ 8 w 46"/>
                  <a:gd name="T1" fmla="*/ 37 h 37"/>
                  <a:gd name="T2" fmla="*/ 46 w 46"/>
                  <a:gd name="T3" fmla="*/ 0 h 37"/>
                  <a:gd name="T4" fmla="*/ 39 w 46"/>
                  <a:gd name="T5" fmla="*/ 0 h 37"/>
                  <a:gd name="T6" fmla="*/ 0 w 46"/>
                  <a:gd name="T7" fmla="*/ 37 h 37"/>
                  <a:gd name="T8" fmla="*/ 8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8" y="37"/>
                    </a:moveTo>
                    <a:lnTo>
                      <a:pt x="46" y="0"/>
                    </a:lnTo>
                    <a:lnTo>
                      <a:pt x="39"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8" name="Freeform 36">
                <a:extLst>
                  <a:ext uri="{FF2B5EF4-FFF2-40B4-BE49-F238E27FC236}">
                    <a16:creationId xmlns:a16="http://schemas.microsoft.com/office/drawing/2014/main" id="{5CA3E519-4412-0D69-89BF-6D0AC505E99C}"/>
                  </a:ext>
                </a:extLst>
              </p:cNvPr>
              <p:cNvSpPr>
                <a:spLocks/>
              </p:cNvSpPr>
              <p:nvPr/>
            </p:nvSpPr>
            <p:spPr bwMode="auto">
              <a:xfrm>
                <a:off x="2501" y="2888"/>
                <a:ext cx="47" cy="37"/>
              </a:xfrm>
              <a:custGeom>
                <a:avLst/>
                <a:gdLst>
                  <a:gd name="T0" fmla="*/ 8 w 47"/>
                  <a:gd name="T1" fmla="*/ 37 h 37"/>
                  <a:gd name="T2" fmla="*/ 47 w 47"/>
                  <a:gd name="T3" fmla="*/ 0 h 37"/>
                  <a:gd name="T4" fmla="*/ 39 w 47"/>
                  <a:gd name="T5" fmla="*/ 0 h 37"/>
                  <a:gd name="T6" fmla="*/ 0 w 47"/>
                  <a:gd name="T7" fmla="*/ 37 h 37"/>
                  <a:gd name="T8" fmla="*/ 8 w 47"/>
                  <a:gd name="T9" fmla="*/ 37 h 37"/>
                  <a:gd name="T10" fmla="*/ 0 60000 65536"/>
                  <a:gd name="T11" fmla="*/ 0 60000 65536"/>
                  <a:gd name="T12" fmla="*/ 0 60000 65536"/>
                  <a:gd name="T13" fmla="*/ 0 60000 65536"/>
                  <a:gd name="T14" fmla="*/ 0 60000 65536"/>
                  <a:gd name="T15" fmla="*/ 0 w 47"/>
                  <a:gd name="T16" fmla="*/ 0 h 37"/>
                  <a:gd name="T17" fmla="*/ 47 w 47"/>
                  <a:gd name="T18" fmla="*/ 37 h 37"/>
                </a:gdLst>
                <a:ahLst/>
                <a:cxnLst>
                  <a:cxn ang="T10">
                    <a:pos x="T0" y="T1"/>
                  </a:cxn>
                  <a:cxn ang="T11">
                    <a:pos x="T2" y="T3"/>
                  </a:cxn>
                  <a:cxn ang="T12">
                    <a:pos x="T4" y="T5"/>
                  </a:cxn>
                  <a:cxn ang="T13">
                    <a:pos x="T6" y="T7"/>
                  </a:cxn>
                  <a:cxn ang="T14">
                    <a:pos x="T8" y="T9"/>
                  </a:cxn>
                </a:cxnLst>
                <a:rect l="T15" t="T16" r="T17" b="T18"/>
                <a:pathLst>
                  <a:path w="47" h="37">
                    <a:moveTo>
                      <a:pt x="8" y="37"/>
                    </a:moveTo>
                    <a:lnTo>
                      <a:pt x="47" y="0"/>
                    </a:lnTo>
                    <a:lnTo>
                      <a:pt x="39"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79" name="Freeform 37">
                <a:extLst>
                  <a:ext uri="{FF2B5EF4-FFF2-40B4-BE49-F238E27FC236}">
                    <a16:creationId xmlns:a16="http://schemas.microsoft.com/office/drawing/2014/main" id="{9D7F25E0-8FCB-C00D-F158-A77D25DD73CF}"/>
                  </a:ext>
                </a:extLst>
              </p:cNvPr>
              <p:cNvSpPr>
                <a:spLocks/>
              </p:cNvSpPr>
              <p:nvPr/>
            </p:nvSpPr>
            <p:spPr bwMode="auto">
              <a:xfrm>
                <a:off x="2473" y="2888"/>
                <a:ext cx="46" cy="37"/>
              </a:xfrm>
              <a:custGeom>
                <a:avLst/>
                <a:gdLst>
                  <a:gd name="T0" fmla="*/ 7 w 46"/>
                  <a:gd name="T1" fmla="*/ 37 h 37"/>
                  <a:gd name="T2" fmla="*/ 46 w 46"/>
                  <a:gd name="T3" fmla="*/ 0 h 37"/>
                  <a:gd name="T4" fmla="*/ 36 w 46"/>
                  <a:gd name="T5" fmla="*/ 0 h 37"/>
                  <a:gd name="T6" fmla="*/ 0 w 46"/>
                  <a:gd name="T7" fmla="*/ 37 h 37"/>
                  <a:gd name="T8" fmla="*/ 7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7" y="37"/>
                    </a:moveTo>
                    <a:lnTo>
                      <a:pt x="46"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0" name="Freeform 38">
                <a:extLst>
                  <a:ext uri="{FF2B5EF4-FFF2-40B4-BE49-F238E27FC236}">
                    <a16:creationId xmlns:a16="http://schemas.microsoft.com/office/drawing/2014/main" id="{89540FBC-2424-27C2-CFA3-618029398309}"/>
                  </a:ext>
                </a:extLst>
              </p:cNvPr>
              <p:cNvSpPr>
                <a:spLocks/>
              </p:cNvSpPr>
              <p:nvPr/>
            </p:nvSpPr>
            <p:spPr bwMode="auto">
              <a:xfrm>
                <a:off x="2446" y="2888"/>
                <a:ext cx="44" cy="37"/>
              </a:xfrm>
              <a:custGeom>
                <a:avLst/>
                <a:gdLst>
                  <a:gd name="T0" fmla="*/ 7 w 44"/>
                  <a:gd name="T1" fmla="*/ 37 h 37"/>
                  <a:gd name="T2" fmla="*/ 44 w 44"/>
                  <a:gd name="T3" fmla="*/ 0 h 37"/>
                  <a:gd name="T4" fmla="*/ 36 w 44"/>
                  <a:gd name="T5" fmla="*/ 0 h 37"/>
                  <a:gd name="T6" fmla="*/ 0 w 44"/>
                  <a:gd name="T7" fmla="*/ 37 h 37"/>
                  <a:gd name="T8" fmla="*/ 7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7" y="37"/>
                    </a:moveTo>
                    <a:lnTo>
                      <a:pt x="44"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1" name="Freeform 39">
                <a:extLst>
                  <a:ext uri="{FF2B5EF4-FFF2-40B4-BE49-F238E27FC236}">
                    <a16:creationId xmlns:a16="http://schemas.microsoft.com/office/drawing/2014/main" id="{951C0EE8-0D43-97F7-618B-1B3687AB69CA}"/>
                  </a:ext>
                </a:extLst>
              </p:cNvPr>
              <p:cNvSpPr>
                <a:spLocks/>
              </p:cNvSpPr>
              <p:nvPr/>
            </p:nvSpPr>
            <p:spPr bwMode="auto">
              <a:xfrm>
                <a:off x="2417" y="2888"/>
                <a:ext cx="44" cy="37"/>
              </a:xfrm>
              <a:custGeom>
                <a:avLst/>
                <a:gdLst>
                  <a:gd name="T0" fmla="*/ 8 w 44"/>
                  <a:gd name="T1" fmla="*/ 37 h 37"/>
                  <a:gd name="T2" fmla="*/ 44 w 44"/>
                  <a:gd name="T3" fmla="*/ 0 h 37"/>
                  <a:gd name="T4" fmla="*/ 36 w 44"/>
                  <a:gd name="T5" fmla="*/ 0 h 37"/>
                  <a:gd name="T6" fmla="*/ 0 w 44"/>
                  <a:gd name="T7" fmla="*/ 37 h 37"/>
                  <a:gd name="T8" fmla="*/ 8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8" y="37"/>
                    </a:moveTo>
                    <a:lnTo>
                      <a:pt x="44" y="0"/>
                    </a:lnTo>
                    <a:lnTo>
                      <a:pt x="36"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2" name="Freeform 40">
                <a:extLst>
                  <a:ext uri="{FF2B5EF4-FFF2-40B4-BE49-F238E27FC236}">
                    <a16:creationId xmlns:a16="http://schemas.microsoft.com/office/drawing/2014/main" id="{06EC6367-93E8-55A4-2C82-8C5461777256}"/>
                  </a:ext>
                </a:extLst>
              </p:cNvPr>
              <p:cNvSpPr>
                <a:spLocks/>
              </p:cNvSpPr>
              <p:nvPr/>
            </p:nvSpPr>
            <p:spPr bwMode="auto">
              <a:xfrm>
                <a:off x="2388" y="2888"/>
                <a:ext cx="44" cy="37"/>
              </a:xfrm>
              <a:custGeom>
                <a:avLst/>
                <a:gdLst>
                  <a:gd name="T0" fmla="*/ 8 w 44"/>
                  <a:gd name="T1" fmla="*/ 37 h 37"/>
                  <a:gd name="T2" fmla="*/ 44 w 44"/>
                  <a:gd name="T3" fmla="*/ 0 h 37"/>
                  <a:gd name="T4" fmla="*/ 37 w 44"/>
                  <a:gd name="T5" fmla="*/ 0 h 37"/>
                  <a:gd name="T6" fmla="*/ 0 w 44"/>
                  <a:gd name="T7" fmla="*/ 37 h 37"/>
                  <a:gd name="T8" fmla="*/ 8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8" y="37"/>
                    </a:moveTo>
                    <a:lnTo>
                      <a:pt x="44"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3" name="Freeform 41">
                <a:extLst>
                  <a:ext uri="{FF2B5EF4-FFF2-40B4-BE49-F238E27FC236}">
                    <a16:creationId xmlns:a16="http://schemas.microsoft.com/office/drawing/2014/main" id="{2D5D7069-80F1-BBDF-102C-E4262362EECC}"/>
                  </a:ext>
                </a:extLst>
              </p:cNvPr>
              <p:cNvSpPr>
                <a:spLocks/>
              </p:cNvSpPr>
              <p:nvPr/>
            </p:nvSpPr>
            <p:spPr bwMode="auto">
              <a:xfrm>
                <a:off x="2359" y="2888"/>
                <a:ext cx="45" cy="37"/>
              </a:xfrm>
              <a:custGeom>
                <a:avLst/>
                <a:gdLst>
                  <a:gd name="T0" fmla="*/ 8 w 45"/>
                  <a:gd name="T1" fmla="*/ 37 h 37"/>
                  <a:gd name="T2" fmla="*/ 45 w 45"/>
                  <a:gd name="T3" fmla="*/ 0 h 37"/>
                  <a:gd name="T4" fmla="*/ 37 w 45"/>
                  <a:gd name="T5" fmla="*/ 0 h 37"/>
                  <a:gd name="T6" fmla="*/ 0 w 45"/>
                  <a:gd name="T7" fmla="*/ 37 h 37"/>
                  <a:gd name="T8" fmla="*/ 8 w 45"/>
                  <a:gd name="T9" fmla="*/ 37 h 37"/>
                  <a:gd name="T10" fmla="*/ 0 60000 65536"/>
                  <a:gd name="T11" fmla="*/ 0 60000 65536"/>
                  <a:gd name="T12" fmla="*/ 0 60000 65536"/>
                  <a:gd name="T13" fmla="*/ 0 60000 65536"/>
                  <a:gd name="T14" fmla="*/ 0 60000 65536"/>
                  <a:gd name="T15" fmla="*/ 0 w 45"/>
                  <a:gd name="T16" fmla="*/ 0 h 37"/>
                  <a:gd name="T17" fmla="*/ 45 w 45"/>
                  <a:gd name="T18" fmla="*/ 37 h 37"/>
                </a:gdLst>
                <a:ahLst/>
                <a:cxnLst>
                  <a:cxn ang="T10">
                    <a:pos x="T0" y="T1"/>
                  </a:cxn>
                  <a:cxn ang="T11">
                    <a:pos x="T2" y="T3"/>
                  </a:cxn>
                  <a:cxn ang="T12">
                    <a:pos x="T4" y="T5"/>
                  </a:cxn>
                  <a:cxn ang="T13">
                    <a:pos x="T6" y="T7"/>
                  </a:cxn>
                  <a:cxn ang="T14">
                    <a:pos x="T8" y="T9"/>
                  </a:cxn>
                </a:cxnLst>
                <a:rect l="T15" t="T16" r="T17" b="T18"/>
                <a:pathLst>
                  <a:path w="45" h="37">
                    <a:moveTo>
                      <a:pt x="8" y="37"/>
                    </a:moveTo>
                    <a:lnTo>
                      <a:pt x="45"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4" name="Freeform 42">
                <a:extLst>
                  <a:ext uri="{FF2B5EF4-FFF2-40B4-BE49-F238E27FC236}">
                    <a16:creationId xmlns:a16="http://schemas.microsoft.com/office/drawing/2014/main" id="{3920A727-8083-82A9-5BDA-B392D1A9F772}"/>
                  </a:ext>
                </a:extLst>
              </p:cNvPr>
              <p:cNvSpPr>
                <a:spLocks/>
              </p:cNvSpPr>
              <p:nvPr/>
            </p:nvSpPr>
            <p:spPr bwMode="auto">
              <a:xfrm>
                <a:off x="2331" y="2888"/>
                <a:ext cx="46" cy="37"/>
              </a:xfrm>
              <a:custGeom>
                <a:avLst/>
                <a:gdLst>
                  <a:gd name="T0" fmla="*/ 9 w 46"/>
                  <a:gd name="T1" fmla="*/ 37 h 37"/>
                  <a:gd name="T2" fmla="*/ 46 w 46"/>
                  <a:gd name="T3" fmla="*/ 0 h 37"/>
                  <a:gd name="T4" fmla="*/ 36 w 46"/>
                  <a:gd name="T5" fmla="*/ 0 h 37"/>
                  <a:gd name="T6" fmla="*/ 0 w 46"/>
                  <a:gd name="T7" fmla="*/ 37 h 37"/>
                  <a:gd name="T8" fmla="*/ 9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9" y="37"/>
                    </a:moveTo>
                    <a:lnTo>
                      <a:pt x="46" y="0"/>
                    </a:lnTo>
                    <a:lnTo>
                      <a:pt x="36" y="0"/>
                    </a:lnTo>
                    <a:lnTo>
                      <a:pt x="0" y="37"/>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5" name="Freeform 43">
                <a:extLst>
                  <a:ext uri="{FF2B5EF4-FFF2-40B4-BE49-F238E27FC236}">
                    <a16:creationId xmlns:a16="http://schemas.microsoft.com/office/drawing/2014/main" id="{A6A3FB38-CFAD-F87A-FB04-8E7E81E5A783}"/>
                  </a:ext>
                </a:extLst>
              </p:cNvPr>
              <p:cNvSpPr>
                <a:spLocks/>
              </p:cNvSpPr>
              <p:nvPr/>
            </p:nvSpPr>
            <p:spPr bwMode="auto">
              <a:xfrm>
                <a:off x="2302" y="2888"/>
                <a:ext cx="46" cy="37"/>
              </a:xfrm>
              <a:custGeom>
                <a:avLst/>
                <a:gdLst>
                  <a:gd name="T0" fmla="*/ 9 w 46"/>
                  <a:gd name="T1" fmla="*/ 37 h 37"/>
                  <a:gd name="T2" fmla="*/ 46 w 46"/>
                  <a:gd name="T3" fmla="*/ 0 h 37"/>
                  <a:gd name="T4" fmla="*/ 36 w 46"/>
                  <a:gd name="T5" fmla="*/ 0 h 37"/>
                  <a:gd name="T6" fmla="*/ 0 w 46"/>
                  <a:gd name="T7" fmla="*/ 37 h 37"/>
                  <a:gd name="T8" fmla="*/ 9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9" y="37"/>
                    </a:moveTo>
                    <a:lnTo>
                      <a:pt x="46" y="0"/>
                    </a:lnTo>
                    <a:lnTo>
                      <a:pt x="36" y="0"/>
                    </a:lnTo>
                    <a:lnTo>
                      <a:pt x="0" y="37"/>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6" name="Freeform 44">
                <a:extLst>
                  <a:ext uri="{FF2B5EF4-FFF2-40B4-BE49-F238E27FC236}">
                    <a16:creationId xmlns:a16="http://schemas.microsoft.com/office/drawing/2014/main" id="{D2221E37-D4C2-9C29-4B46-0294EA3CA2A2}"/>
                  </a:ext>
                </a:extLst>
              </p:cNvPr>
              <p:cNvSpPr>
                <a:spLocks/>
              </p:cNvSpPr>
              <p:nvPr/>
            </p:nvSpPr>
            <p:spPr bwMode="auto">
              <a:xfrm>
                <a:off x="2273" y="2888"/>
                <a:ext cx="46" cy="37"/>
              </a:xfrm>
              <a:custGeom>
                <a:avLst/>
                <a:gdLst>
                  <a:gd name="T0" fmla="*/ 10 w 46"/>
                  <a:gd name="T1" fmla="*/ 37 h 37"/>
                  <a:gd name="T2" fmla="*/ 46 w 46"/>
                  <a:gd name="T3" fmla="*/ 0 h 37"/>
                  <a:gd name="T4" fmla="*/ 37 w 46"/>
                  <a:gd name="T5" fmla="*/ 0 h 37"/>
                  <a:gd name="T6" fmla="*/ 0 w 46"/>
                  <a:gd name="T7" fmla="*/ 37 h 37"/>
                  <a:gd name="T8" fmla="*/ 10 w 46"/>
                  <a:gd name="T9" fmla="*/ 37 h 37"/>
                  <a:gd name="T10" fmla="*/ 0 60000 65536"/>
                  <a:gd name="T11" fmla="*/ 0 60000 65536"/>
                  <a:gd name="T12" fmla="*/ 0 60000 65536"/>
                  <a:gd name="T13" fmla="*/ 0 60000 65536"/>
                  <a:gd name="T14" fmla="*/ 0 60000 65536"/>
                  <a:gd name="T15" fmla="*/ 0 w 46"/>
                  <a:gd name="T16" fmla="*/ 0 h 37"/>
                  <a:gd name="T17" fmla="*/ 46 w 46"/>
                  <a:gd name="T18" fmla="*/ 37 h 37"/>
                </a:gdLst>
                <a:ahLst/>
                <a:cxnLst>
                  <a:cxn ang="T10">
                    <a:pos x="T0" y="T1"/>
                  </a:cxn>
                  <a:cxn ang="T11">
                    <a:pos x="T2" y="T3"/>
                  </a:cxn>
                  <a:cxn ang="T12">
                    <a:pos x="T4" y="T5"/>
                  </a:cxn>
                  <a:cxn ang="T13">
                    <a:pos x="T6" y="T7"/>
                  </a:cxn>
                  <a:cxn ang="T14">
                    <a:pos x="T8" y="T9"/>
                  </a:cxn>
                </a:cxnLst>
                <a:rect l="T15" t="T16" r="T17" b="T18"/>
                <a:pathLst>
                  <a:path w="46" h="37">
                    <a:moveTo>
                      <a:pt x="10" y="37"/>
                    </a:moveTo>
                    <a:lnTo>
                      <a:pt x="46" y="0"/>
                    </a:lnTo>
                    <a:lnTo>
                      <a:pt x="37" y="0"/>
                    </a:lnTo>
                    <a:lnTo>
                      <a:pt x="0" y="37"/>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7" name="Freeform 45">
                <a:extLst>
                  <a:ext uri="{FF2B5EF4-FFF2-40B4-BE49-F238E27FC236}">
                    <a16:creationId xmlns:a16="http://schemas.microsoft.com/office/drawing/2014/main" id="{B494A2CF-F6B6-0989-2382-536E5D83D854}"/>
                  </a:ext>
                </a:extLst>
              </p:cNvPr>
              <p:cNvSpPr>
                <a:spLocks/>
              </p:cNvSpPr>
              <p:nvPr/>
            </p:nvSpPr>
            <p:spPr bwMode="auto">
              <a:xfrm>
                <a:off x="2244" y="2888"/>
                <a:ext cx="44" cy="37"/>
              </a:xfrm>
              <a:custGeom>
                <a:avLst/>
                <a:gdLst>
                  <a:gd name="T0" fmla="*/ 10 w 44"/>
                  <a:gd name="T1" fmla="*/ 37 h 37"/>
                  <a:gd name="T2" fmla="*/ 44 w 44"/>
                  <a:gd name="T3" fmla="*/ 0 h 37"/>
                  <a:gd name="T4" fmla="*/ 37 w 44"/>
                  <a:gd name="T5" fmla="*/ 0 h 37"/>
                  <a:gd name="T6" fmla="*/ 0 w 44"/>
                  <a:gd name="T7" fmla="*/ 37 h 37"/>
                  <a:gd name="T8" fmla="*/ 10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10" y="37"/>
                    </a:moveTo>
                    <a:lnTo>
                      <a:pt x="44" y="0"/>
                    </a:lnTo>
                    <a:lnTo>
                      <a:pt x="37" y="0"/>
                    </a:lnTo>
                    <a:lnTo>
                      <a:pt x="0" y="37"/>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8" name="Freeform 46">
                <a:extLst>
                  <a:ext uri="{FF2B5EF4-FFF2-40B4-BE49-F238E27FC236}">
                    <a16:creationId xmlns:a16="http://schemas.microsoft.com/office/drawing/2014/main" id="{96FED553-5D73-BD26-72A3-173F3E40EA58}"/>
                  </a:ext>
                </a:extLst>
              </p:cNvPr>
              <p:cNvSpPr>
                <a:spLocks/>
              </p:cNvSpPr>
              <p:nvPr/>
            </p:nvSpPr>
            <p:spPr bwMode="auto">
              <a:xfrm>
                <a:off x="2217" y="2888"/>
                <a:ext cx="45" cy="37"/>
              </a:xfrm>
              <a:custGeom>
                <a:avLst/>
                <a:gdLst>
                  <a:gd name="T0" fmla="*/ 8 w 45"/>
                  <a:gd name="T1" fmla="*/ 37 h 37"/>
                  <a:gd name="T2" fmla="*/ 45 w 45"/>
                  <a:gd name="T3" fmla="*/ 0 h 37"/>
                  <a:gd name="T4" fmla="*/ 37 w 45"/>
                  <a:gd name="T5" fmla="*/ 0 h 37"/>
                  <a:gd name="T6" fmla="*/ 0 w 45"/>
                  <a:gd name="T7" fmla="*/ 37 h 37"/>
                  <a:gd name="T8" fmla="*/ 8 w 45"/>
                  <a:gd name="T9" fmla="*/ 37 h 37"/>
                  <a:gd name="T10" fmla="*/ 0 60000 65536"/>
                  <a:gd name="T11" fmla="*/ 0 60000 65536"/>
                  <a:gd name="T12" fmla="*/ 0 60000 65536"/>
                  <a:gd name="T13" fmla="*/ 0 60000 65536"/>
                  <a:gd name="T14" fmla="*/ 0 60000 65536"/>
                  <a:gd name="T15" fmla="*/ 0 w 45"/>
                  <a:gd name="T16" fmla="*/ 0 h 37"/>
                  <a:gd name="T17" fmla="*/ 45 w 45"/>
                  <a:gd name="T18" fmla="*/ 37 h 37"/>
                </a:gdLst>
                <a:ahLst/>
                <a:cxnLst>
                  <a:cxn ang="T10">
                    <a:pos x="T0" y="T1"/>
                  </a:cxn>
                  <a:cxn ang="T11">
                    <a:pos x="T2" y="T3"/>
                  </a:cxn>
                  <a:cxn ang="T12">
                    <a:pos x="T4" y="T5"/>
                  </a:cxn>
                  <a:cxn ang="T13">
                    <a:pos x="T6" y="T7"/>
                  </a:cxn>
                  <a:cxn ang="T14">
                    <a:pos x="T8" y="T9"/>
                  </a:cxn>
                </a:cxnLst>
                <a:rect l="T15" t="T16" r="T17" b="T18"/>
                <a:pathLst>
                  <a:path w="45" h="37">
                    <a:moveTo>
                      <a:pt x="8" y="37"/>
                    </a:moveTo>
                    <a:lnTo>
                      <a:pt x="45"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89" name="Freeform 47">
                <a:extLst>
                  <a:ext uri="{FF2B5EF4-FFF2-40B4-BE49-F238E27FC236}">
                    <a16:creationId xmlns:a16="http://schemas.microsoft.com/office/drawing/2014/main" id="{E4B2DFBC-C192-BAFB-CF32-C6A7012D6A23}"/>
                  </a:ext>
                </a:extLst>
              </p:cNvPr>
              <p:cNvSpPr>
                <a:spLocks/>
              </p:cNvSpPr>
              <p:nvPr/>
            </p:nvSpPr>
            <p:spPr bwMode="auto">
              <a:xfrm>
                <a:off x="2189" y="2888"/>
                <a:ext cx="44" cy="37"/>
              </a:xfrm>
              <a:custGeom>
                <a:avLst/>
                <a:gdLst>
                  <a:gd name="T0" fmla="*/ 7 w 44"/>
                  <a:gd name="T1" fmla="*/ 37 h 37"/>
                  <a:gd name="T2" fmla="*/ 44 w 44"/>
                  <a:gd name="T3" fmla="*/ 0 h 37"/>
                  <a:gd name="T4" fmla="*/ 36 w 44"/>
                  <a:gd name="T5" fmla="*/ 0 h 37"/>
                  <a:gd name="T6" fmla="*/ 0 w 44"/>
                  <a:gd name="T7" fmla="*/ 37 h 37"/>
                  <a:gd name="T8" fmla="*/ 7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7" y="37"/>
                    </a:moveTo>
                    <a:lnTo>
                      <a:pt x="44" y="0"/>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0" name="Freeform 48">
                <a:extLst>
                  <a:ext uri="{FF2B5EF4-FFF2-40B4-BE49-F238E27FC236}">
                    <a16:creationId xmlns:a16="http://schemas.microsoft.com/office/drawing/2014/main" id="{A2A65347-F047-235D-CA26-8CBB53D8DA84}"/>
                  </a:ext>
                </a:extLst>
              </p:cNvPr>
              <p:cNvSpPr>
                <a:spLocks/>
              </p:cNvSpPr>
              <p:nvPr/>
            </p:nvSpPr>
            <p:spPr bwMode="auto">
              <a:xfrm>
                <a:off x="2160" y="2888"/>
                <a:ext cx="44" cy="37"/>
              </a:xfrm>
              <a:custGeom>
                <a:avLst/>
                <a:gdLst>
                  <a:gd name="T0" fmla="*/ 8 w 44"/>
                  <a:gd name="T1" fmla="*/ 37 h 37"/>
                  <a:gd name="T2" fmla="*/ 44 w 44"/>
                  <a:gd name="T3" fmla="*/ 0 h 37"/>
                  <a:gd name="T4" fmla="*/ 36 w 44"/>
                  <a:gd name="T5" fmla="*/ 0 h 37"/>
                  <a:gd name="T6" fmla="*/ 0 w 44"/>
                  <a:gd name="T7" fmla="*/ 37 h 37"/>
                  <a:gd name="T8" fmla="*/ 8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8" y="37"/>
                    </a:moveTo>
                    <a:lnTo>
                      <a:pt x="44" y="0"/>
                    </a:lnTo>
                    <a:lnTo>
                      <a:pt x="36"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1" name="Freeform 49">
                <a:extLst>
                  <a:ext uri="{FF2B5EF4-FFF2-40B4-BE49-F238E27FC236}">
                    <a16:creationId xmlns:a16="http://schemas.microsoft.com/office/drawing/2014/main" id="{8539AD81-EC39-20B2-54B2-38D9DED12896}"/>
                  </a:ext>
                </a:extLst>
              </p:cNvPr>
              <p:cNvSpPr>
                <a:spLocks/>
              </p:cNvSpPr>
              <p:nvPr/>
            </p:nvSpPr>
            <p:spPr bwMode="auto">
              <a:xfrm>
                <a:off x="2131" y="2888"/>
                <a:ext cx="44" cy="37"/>
              </a:xfrm>
              <a:custGeom>
                <a:avLst/>
                <a:gdLst>
                  <a:gd name="T0" fmla="*/ 8 w 44"/>
                  <a:gd name="T1" fmla="*/ 37 h 37"/>
                  <a:gd name="T2" fmla="*/ 44 w 44"/>
                  <a:gd name="T3" fmla="*/ 0 h 37"/>
                  <a:gd name="T4" fmla="*/ 37 w 44"/>
                  <a:gd name="T5" fmla="*/ 0 h 37"/>
                  <a:gd name="T6" fmla="*/ 0 w 44"/>
                  <a:gd name="T7" fmla="*/ 37 h 37"/>
                  <a:gd name="T8" fmla="*/ 8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8" y="37"/>
                    </a:moveTo>
                    <a:lnTo>
                      <a:pt x="44" y="0"/>
                    </a:lnTo>
                    <a:lnTo>
                      <a:pt x="37"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2" name="Freeform 50">
                <a:extLst>
                  <a:ext uri="{FF2B5EF4-FFF2-40B4-BE49-F238E27FC236}">
                    <a16:creationId xmlns:a16="http://schemas.microsoft.com/office/drawing/2014/main" id="{FF2CE96D-29FB-4305-A680-16451E7C95EB}"/>
                  </a:ext>
                </a:extLst>
              </p:cNvPr>
              <p:cNvSpPr>
                <a:spLocks/>
              </p:cNvSpPr>
              <p:nvPr/>
            </p:nvSpPr>
            <p:spPr bwMode="auto">
              <a:xfrm>
                <a:off x="2102" y="2888"/>
                <a:ext cx="44" cy="37"/>
              </a:xfrm>
              <a:custGeom>
                <a:avLst/>
                <a:gdLst>
                  <a:gd name="T0" fmla="*/ 10 w 44"/>
                  <a:gd name="T1" fmla="*/ 37 h 37"/>
                  <a:gd name="T2" fmla="*/ 44 w 44"/>
                  <a:gd name="T3" fmla="*/ 0 h 37"/>
                  <a:gd name="T4" fmla="*/ 37 w 44"/>
                  <a:gd name="T5" fmla="*/ 0 h 37"/>
                  <a:gd name="T6" fmla="*/ 0 w 44"/>
                  <a:gd name="T7" fmla="*/ 37 h 37"/>
                  <a:gd name="T8" fmla="*/ 10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10" y="37"/>
                    </a:moveTo>
                    <a:lnTo>
                      <a:pt x="44" y="0"/>
                    </a:lnTo>
                    <a:lnTo>
                      <a:pt x="37" y="0"/>
                    </a:lnTo>
                    <a:lnTo>
                      <a:pt x="0" y="37"/>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3" name="Freeform 51">
                <a:extLst>
                  <a:ext uri="{FF2B5EF4-FFF2-40B4-BE49-F238E27FC236}">
                    <a16:creationId xmlns:a16="http://schemas.microsoft.com/office/drawing/2014/main" id="{3634112E-8F37-F542-1E5C-FD1E079BF534}"/>
                  </a:ext>
                </a:extLst>
              </p:cNvPr>
              <p:cNvSpPr>
                <a:spLocks/>
              </p:cNvSpPr>
              <p:nvPr/>
            </p:nvSpPr>
            <p:spPr bwMode="auto">
              <a:xfrm>
                <a:off x="2074" y="2888"/>
                <a:ext cx="44" cy="37"/>
              </a:xfrm>
              <a:custGeom>
                <a:avLst/>
                <a:gdLst>
                  <a:gd name="T0" fmla="*/ 9 w 44"/>
                  <a:gd name="T1" fmla="*/ 37 h 37"/>
                  <a:gd name="T2" fmla="*/ 44 w 44"/>
                  <a:gd name="T3" fmla="*/ 0 h 37"/>
                  <a:gd name="T4" fmla="*/ 36 w 44"/>
                  <a:gd name="T5" fmla="*/ 0 h 37"/>
                  <a:gd name="T6" fmla="*/ 0 w 44"/>
                  <a:gd name="T7" fmla="*/ 37 h 37"/>
                  <a:gd name="T8" fmla="*/ 9 w 44"/>
                  <a:gd name="T9" fmla="*/ 37 h 37"/>
                  <a:gd name="T10" fmla="*/ 0 60000 65536"/>
                  <a:gd name="T11" fmla="*/ 0 60000 65536"/>
                  <a:gd name="T12" fmla="*/ 0 60000 65536"/>
                  <a:gd name="T13" fmla="*/ 0 60000 65536"/>
                  <a:gd name="T14" fmla="*/ 0 60000 65536"/>
                  <a:gd name="T15" fmla="*/ 0 w 44"/>
                  <a:gd name="T16" fmla="*/ 0 h 37"/>
                  <a:gd name="T17" fmla="*/ 44 w 44"/>
                  <a:gd name="T18" fmla="*/ 37 h 37"/>
                </a:gdLst>
                <a:ahLst/>
                <a:cxnLst>
                  <a:cxn ang="T10">
                    <a:pos x="T0" y="T1"/>
                  </a:cxn>
                  <a:cxn ang="T11">
                    <a:pos x="T2" y="T3"/>
                  </a:cxn>
                  <a:cxn ang="T12">
                    <a:pos x="T4" y="T5"/>
                  </a:cxn>
                  <a:cxn ang="T13">
                    <a:pos x="T6" y="T7"/>
                  </a:cxn>
                  <a:cxn ang="T14">
                    <a:pos x="T8" y="T9"/>
                  </a:cxn>
                </a:cxnLst>
                <a:rect l="T15" t="T16" r="T17" b="T18"/>
                <a:pathLst>
                  <a:path w="44" h="37">
                    <a:moveTo>
                      <a:pt x="9" y="37"/>
                    </a:moveTo>
                    <a:lnTo>
                      <a:pt x="44" y="0"/>
                    </a:lnTo>
                    <a:lnTo>
                      <a:pt x="36" y="0"/>
                    </a:lnTo>
                    <a:lnTo>
                      <a:pt x="0" y="37"/>
                    </a:lnTo>
                    <a:lnTo>
                      <a:pt x="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4" name="Freeform 52">
                <a:extLst>
                  <a:ext uri="{FF2B5EF4-FFF2-40B4-BE49-F238E27FC236}">
                    <a16:creationId xmlns:a16="http://schemas.microsoft.com/office/drawing/2014/main" id="{356F62C9-8AD5-A863-E2F2-920776B526FD}"/>
                  </a:ext>
                </a:extLst>
              </p:cNvPr>
              <p:cNvSpPr>
                <a:spLocks/>
              </p:cNvSpPr>
              <p:nvPr/>
            </p:nvSpPr>
            <p:spPr bwMode="auto">
              <a:xfrm>
                <a:off x="2045" y="2890"/>
                <a:ext cx="44" cy="35"/>
              </a:xfrm>
              <a:custGeom>
                <a:avLst/>
                <a:gdLst>
                  <a:gd name="T0" fmla="*/ 9 w 44"/>
                  <a:gd name="T1" fmla="*/ 35 h 35"/>
                  <a:gd name="T2" fmla="*/ 44 w 44"/>
                  <a:gd name="T3" fmla="*/ 0 h 35"/>
                  <a:gd name="T4" fmla="*/ 36 w 44"/>
                  <a:gd name="T5" fmla="*/ 0 h 35"/>
                  <a:gd name="T6" fmla="*/ 0 w 44"/>
                  <a:gd name="T7" fmla="*/ 35 h 35"/>
                  <a:gd name="T8" fmla="*/ 9 w 44"/>
                  <a:gd name="T9" fmla="*/ 35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9" y="35"/>
                    </a:moveTo>
                    <a:lnTo>
                      <a:pt x="44" y="0"/>
                    </a:lnTo>
                    <a:lnTo>
                      <a:pt x="36" y="0"/>
                    </a:lnTo>
                    <a:lnTo>
                      <a:pt x="0" y="35"/>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5" name="Freeform 53">
                <a:extLst>
                  <a:ext uri="{FF2B5EF4-FFF2-40B4-BE49-F238E27FC236}">
                    <a16:creationId xmlns:a16="http://schemas.microsoft.com/office/drawing/2014/main" id="{58EB7B87-98B1-41C9-017A-5A168167C916}"/>
                  </a:ext>
                </a:extLst>
              </p:cNvPr>
              <p:cNvSpPr>
                <a:spLocks/>
              </p:cNvSpPr>
              <p:nvPr/>
            </p:nvSpPr>
            <p:spPr bwMode="auto">
              <a:xfrm>
                <a:off x="2016" y="2890"/>
                <a:ext cx="44" cy="35"/>
              </a:xfrm>
              <a:custGeom>
                <a:avLst/>
                <a:gdLst>
                  <a:gd name="T0" fmla="*/ 10 w 44"/>
                  <a:gd name="T1" fmla="*/ 35 h 35"/>
                  <a:gd name="T2" fmla="*/ 44 w 44"/>
                  <a:gd name="T3" fmla="*/ 0 h 35"/>
                  <a:gd name="T4" fmla="*/ 36 w 44"/>
                  <a:gd name="T5" fmla="*/ 0 h 35"/>
                  <a:gd name="T6" fmla="*/ 0 w 44"/>
                  <a:gd name="T7" fmla="*/ 35 h 35"/>
                  <a:gd name="T8" fmla="*/ 10 w 44"/>
                  <a:gd name="T9" fmla="*/ 35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10" y="35"/>
                    </a:moveTo>
                    <a:lnTo>
                      <a:pt x="44" y="0"/>
                    </a:lnTo>
                    <a:lnTo>
                      <a:pt x="36" y="0"/>
                    </a:lnTo>
                    <a:lnTo>
                      <a:pt x="0" y="35"/>
                    </a:lnTo>
                    <a:lnTo>
                      <a:pt x="1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6" name="Freeform 54">
                <a:extLst>
                  <a:ext uri="{FF2B5EF4-FFF2-40B4-BE49-F238E27FC236}">
                    <a16:creationId xmlns:a16="http://schemas.microsoft.com/office/drawing/2014/main" id="{068C03EA-3D7D-3F9F-90AA-C66E3291D8AA}"/>
                  </a:ext>
                </a:extLst>
              </p:cNvPr>
              <p:cNvSpPr>
                <a:spLocks/>
              </p:cNvSpPr>
              <p:nvPr/>
            </p:nvSpPr>
            <p:spPr bwMode="auto">
              <a:xfrm>
                <a:off x="1989" y="2890"/>
                <a:ext cx="44" cy="35"/>
              </a:xfrm>
              <a:custGeom>
                <a:avLst/>
                <a:gdLst>
                  <a:gd name="T0" fmla="*/ 8 w 44"/>
                  <a:gd name="T1" fmla="*/ 35 h 35"/>
                  <a:gd name="T2" fmla="*/ 44 w 44"/>
                  <a:gd name="T3" fmla="*/ 0 h 35"/>
                  <a:gd name="T4" fmla="*/ 35 w 44"/>
                  <a:gd name="T5" fmla="*/ 0 h 35"/>
                  <a:gd name="T6" fmla="*/ 0 w 44"/>
                  <a:gd name="T7" fmla="*/ 35 h 35"/>
                  <a:gd name="T8" fmla="*/ 8 w 44"/>
                  <a:gd name="T9" fmla="*/ 35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8" y="35"/>
                    </a:moveTo>
                    <a:lnTo>
                      <a:pt x="44" y="0"/>
                    </a:lnTo>
                    <a:lnTo>
                      <a:pt x="35"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7" name="Freeform 55">
                <a:extLst>
                  <a:ext uri="{FF2B5EF4-FFF2-40B4-BE49-F238E27FC236}">
                    <a16:creationId xmlns:a16="http://schemas.microsoft.com/office/drawing/2014/main" id="{D868E7E5-DBDD-8EDB-D00C-AD295632D1B9}"/>
                  </a:ext>
                </a:extLst>
              </p:cNvPr>
              <p:cNvSpPr>
                <a:spLocks/>
              </p:cNvSpPr>
              <p:nvPr/>
            </p:nvSpPr>
            <p:spPr bwMode="auto">
              <a:xfrm>
                <a:off x="1960" y="2890"/>
                <a:ext cx="44" cy="35"/>
              </a:xfrm>
              <a:custGeom>
                <a:avLst/>
                <a:gdLst>
                  <a:gd name="T0" fmla="*/ 8 w 44"/>
                  <a:gd name="T1" fmla="*/ 35 h 35"/>
                  <a:gd name="T2" fmla="*/ 44 w 44"/>
                  <a:gd name="T3" fmla="*/ 0 h 35"/>
                  <a:gd name="T4" fmla="*/ 35 w 44"/>
                  <a:gd name="T5" fmla="*/ 0 h 35"/>
                  <a:gd name="T6" fmla="*/ 0 w 44"/>
                  <a:gd name="T7" fmla="*/ 35 h 35"/>
                  <a:gd name="T8" fmla="*/ 8 w 44"/>
                  <a:gd name="T9" fmla="*/ 35 h 35"/>
                  <a:gd name="T10" fmla="*/ 0 60000 65536"/>
                  <a:gd name="T11" fmla="*/ 0 60000 65536"/>
                  <a:gd name="T12" fmla="*/ 0 60000 65536"/>
                  <a:gd name="T13" fmla="*/ 0 60000 65536"/>
                  <a:gd name="T14" fmla="*/ 0 60000 65536"/>
                  <a:gd name="T15" fmla="*/ 0 w 44"/>
                  <a:gd name="T16" fmla="*/ 0 h 35"/>
                  <a:gd name="T17" fmla="*/ 44 w 44"/>
                  <a:gd name="T18" fmla="*/ 35 h 35"/>
                </a:gdLst>
                <a:ahLst/>
                <a:cxnLst>
                  <a:cxn ang="T10">
                    <a:pos x="T0" y="T1"/>
                  </a:cxn>
                  <a:cxn ang="T11">
                    <a:pos x="T2" y="T3"/>
                  </a:cxn>
                  <a:cxn ang="T12">
                    <a:pos x="T4" y="T5"/>
                  </a:cxn>
                  <a:cxn ang="T13">
                    <a:pos x="T6" y="T7"/>
                  </a:cxn>
                  <a:cxn ang="T14">
                    <a:pos x="T8" y="T9"/>
                  </a:cxn>
                </a:cxnLst>
                <a:rect l="T15" t="T16" r="T17" b="T18"/>
                <a:pathLst>
                  <a:path w="44" h="35">
                    <a:moveTo>
                      <a:pt x="8" y="35"/>
                    </a:moveTo>
                    <a:lnTo>
                      <a:pt x="44" y="0"/>
                    </a:lnTo>
                    <a:lnTo>
                      <a:pt x="35" y="0"/>
                    </a:lnTo>
                    <a:lnTo>
                      <a:pt x="0" y="35"/>
                    </a:lnTo>
                    <a:lnTo>
                      <a:pt x="8"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8" name="Freeform 56">
                <a:extLst>
                  <a:ext uri="{FF2B5EF4-FFF2-40B4-BE49-F238E27FC236}">
                    <a16:creationId xmlns:a16="http://schemas.microsoft.com/office/drawing/2014/main" id="{ECE0B788-B5F1-8C07-F5BA-59418C49EE91}"/>
                  </a:ext>
                </a:extLst>
              </p:cNvPr>
              <p:cNvSpPr>
                <a:spLocks/>
              </p:cNvSpPr>
              <p:nvPr/>
            </p:nvSpPr>
            <p:spPr bwMode="auto">
              <a:xfrm>
                <a:off x="1933" y="2882"/>
                <a:ext cx="43" cy="43"/>
              </a:xfrm>
              <a:custGeom>
                <a:avLst/>
                <a:gdLst>
                  <a:gd name="T0" fmla="*/ 6 w 43"/>
                  <a:gd name="T1" fmla="*/ 43 h 43"/>
                  <a:gd name="T2" fmla="*/ 43 w 43"/>
                  <a:gd name="T3" fmla="*/ 8 h 43"/>
                  <a:gd name="T4" fmla="*/ 41 w 43"/>
                  <a:gd name="T5" fmla="*/ 8 h 43"/>
                  <a:gd name="T6" fmla="*/ 41 w 43"/>
                  <a:gd name="T7" fmla="*/ 0 h 43"/>
                  <a:gd name="T8" fmla="*/ 0 w 43"/>
                  <a:gd name="T9" fmla="*/ 41 h 43"/>
                  <a:gd name="T10" fmla="*/ 0 w 43"/>
                  <a:gd name="T11" fmla="*/ 43 h 43"/>
                  <a:gd name="T12" fmla="*/ 6 w 43"/>
                  <a:gd name="T13" fmla="*/ 43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6" y="43"/>
                    </a:moveTo>
                    <a:lnTo>
                      <a:pt x="43" y="8"/>
                    </a:lnTo>
                    <a:lnTo>
                      <a:pt x="41" y="8"/>
                    </a:lnTo>
                    <a:lnTo>
                      <a:pt x="41" y="0"/>
                    </a:lnTo>
                    <a:lnTo>
                      <a:pt x="0" y="41"/>
                    </a:lnTo>
                    <a:lnTo>
                      <a:pt x="0" y="43"/>
                    </a:lnTo>
                    <a:lnTo>
                      <a:pt x="6"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99" name="Freeform 57">
                <a:extLst>
                  <a:ext uri="{FF2B5EF4-FFF2-40B4-BE49-F238E27FC236}">
                    <a16:creationId xmlns:a16="http://schemas.microsoft.com/office/drawing/2014/main" id="{CD30AF3D-5F75-33DA-F010-6867587832F7}"/>
                  </a:ext>
                </a:extLst>
              </p:cNvPr>
              <p:cNvSpPr>
                <a:spLocks/>
              </p:cNvSpPr>
              <p:nvPr/>
            </p:nvSpPr>
            <p:spPr bwMode="auto">
              <a:xfrm>
                <a:off x="1933" y="2854"/>
                <a:ext cx="41" cy="48"/>
              </a:xfrm>
              <a:custGeom>
                <a:avLst/>
                <a:gdLst>
                  <a:gd name="T0" fmla="*/ 0 w 41"/>
                  <a:gd name="T1" fmla="*/ 48 h 48"/>
                  <a:gd name="T2" fmla="*/ 41 w 41"/>
                  <a:gd name="T3" fmla="*/ 9 h 48"/>
                  <a:gd name="T4" fmla="*/ 41 w 41"/>
                  <a:gd name="T5" fmla="*/ 0 h 48"/>
                  <a:gd name="T6" fmla="*/ 0 w 41"/>
                  <a:gd name="T7" fmla="*/ 40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9"/>
                    </a:lnTo>
                    <a:lnTo>
                      <a:pt x="41"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0" name="Freeform 58">
                <a:extLst>
                  <a:ext uri="{FF2B5EF4-FFF2-40B4-BE49-F238E27FC236}">
                    <a16:creationId xmlns:a16="http://schemas.microsoft.com/office/drawing/2014/main" id="{9062E742-4F0D-5D3C-3960-62AECF7C2B93}"/>
                  </a:ext>
                </a:extLst>
              </p:cNvPr>
              <p:cNvSpPr>
                <a:spLocks/>
              </p:cNvSpPr>
              <p:nvPr/>
            </p:nvSpPr>
            <p:spPr bwMode="auto">
              <a:xfrm>
                <a:off x="1933" y="2827"/>
                <a:ext cx="41" cy="48"/>
              </a:xfrm>
              <a:custGeom>
                <a:avLst/>
                <a:gdLst>
                  <a:gd name="T0" fmla="*/ 0 w 41"/>
                  <a:gd name="T1" fmla="*/ 48 h 48"/>
                  <a:gd name="T2" fmla="*/ 41 w 41"/>
                  <a:gd name="T3" fmla="*/ 7 h 48"/>
                  <a:gd name="T4" fmla="*/ 41 w 41"/>
                  <a:gd name="T5" fmla="*/ 0 h 48"/>
                  <a:gd name="T6" fmla="*/ 0 w 41"/>
                  <a:gd name="T7" fmla="*/ 40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7"/>
                    </a:lnTo>
                    <a:lnTo>
                      <a:pt x="41"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1" name="Freeform 59">
                <a:extLst>
                  <a:ext uri="{FF2B5EF4-FFF2-40B4-BE49-F238E27FC236}">
                    <a16:creationId xmlns:a16="http://schemas.microsoft.com/office/drawing/2014/main" id="{43FFAC3F-5728-8818-AB8E-84388C115D09}"/>
                  </a:ext>
                </a:extLst>
              </p:cNvPr>
              <p:cNvSpPr>
                <a:spLocks/>
              </p:cNvSpPr>
              <p:nvPr/>
            </p:nvSpPr>
            <p:spPr bwMode="auto">
              <a:xfrm>
                <a:off x="1933" y="2798"/>
                <a:ext cx="41" cy="48"/>
              </a:xfrm>
              <a:custGeom>
                <a:avLst/>
                <a:gdLst>
                  <a:gd name="T0" fmla="*/ 0 w 41"/>
                  <a:gd name="T1" fmla="*/ 48 h 48"/>
                  <a:gd name="T2" fmla="*/ 41 w 41"/>
                  <a:gd name="T3" fmla="*/ 8 h 48"/>
                  <a:gd name="T4" fmla="*/ 41 w 41"/>
                  <a:gd name="T5" fmla="*/ 0 h 48"/>
                  <a:gd name="T6" fmla="*/ 0 w 41"/>
                  <a:gd name="T7" fmla="*/ 40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2" name="Freeform 60">
                <a:extLst>
                  <a:ext uri="{FF2B5EF4-FFF2-40B4-BE49-F238E27FC236}">
                    <a16:creationId xmlns:a16="http://schemas.microsoft.com/office/drawing/2014/main" id="{1D8C6631-B765-1D77-1835-23369A9EB7F9}"/>
                  </a:ext>
                </a:extLst>
              </p:cNvPr>
              <p:cNvSpPr>
                <a:spLocks/>
              </p:cNvSpPr>
              <p:nvPr/>
            </p:nvSpPr>
            <p:spPr bwMode="auto">
              <a:xfrm>
                <a:off x="1933" y="2769"/>
                <a:ext cx="41" cy="48"/>
              </a:xfrm>
              <a:custGeom>
                <a:avLst/>
                <a:gdLst>
                  <a:gd name="T0" fmla="*/ 0 w 41"/>
                  <a:gd name="T1" fmla="*/ 48 h 48"/>
                  <a:gd name="T2" fmla="*/ 41 w 41"/>
                  <a:gd name="T3" fmla="*/ 8 h 48"/>
                  <a:gd name="T4" fmla="*/ 41 w 41"/>
                  <a:gd name="T5" fmla="*/ 0 h 48"/>
                  <a:gd name="T6" fmla="*/ 0 w 41"/>
                  <a:gd name="T7" fmla="*/ 40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3" name="Freeform 61">
                <a:extLst>
                  <a:ext uri="{FF2B5EF4-FFF2-40B4-BE49-F238E27FC236}">
                    <a16:creationId xmlns:a16="http://schemas.microsoft.com/office/drawing/2014/main" id="{F39E88B6-D181-AF41-82EF-5284690CD9CB}"/>
                  </a:ext>
                </a:extLst>
              </p:cNvPr>
              <p:cNvSpPr>
                <a:spLocks/>
              </p:cNvSpPr>
              <p:nvPr/>
            </p:nvSpPr>
            <p:spPr bwMode="auto">
              <a:xfrm>
                <a:off x="1933" y="2740"/>
                <a:ext cx="41" cy="48"/>
              </a:xfrm>
              <a:custGeom>
                <a:avLst/>
                <a:gdLst>
                  <a:gd name="T0" fmla="*/ 0 w 41"/>
                  <a:gd name="T1" fmla="*/ 48 h 48"/>
                  <a:gd name="T2" fmla="*/ 41 w 41"/>
                  <a:gd name="T3" fmla="*/ 8 h 48"/>
                  <a:gd name="T4" fmla="*/ 41 w 41"/>
                  <a:gd name="T5" fmla="*/ 0 h 48"/>
                  <a:gd name="T6" fmla="*/ 0 w 41"/>
                  <a:gd name="T7" fmla="*/ 41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4" name="Freeform 62">
                <a:extLst>
                  <a:ext uri="{FF2B5EF4-FFF2-40B4-BE49-F238E27FC236}">
                    <a16:creationId xmlns:a16="http://schemas.microsoft.com/office/drawing/2014/main" id="{D3D758F8-651F-1A96-DA56-419DF2711A3D}"/>
                  </a:ext>
                </a:extLst>
              </p:cNvPr>
              <p:cNvSpPr>
                <a:spLocks/>
              </p:cNvSpPr>
              <p:nvPr/>
            </p:nvSpPr>
            <p:spPr bwMode="auto">
              <a:xfrm>
                <a:off x="1933" y="2713"/>
                <a:ext cx="41" cy="48"/>
              </a:xfrm>
              <a:custGeom>
                <a:avLst/>
                <a:gdLst>
                  <a:gd name="T0" fmla="*/ 0 w 41"/>
                  <a:gd name="T1" fmla="*/ 48 h 48"/>
                  <a:gd name="T2" fmla="*/ 41 w 41"/>
                  <a:gd name="T3" fmla="*/ 8 h 48"/>
                  <a:gd name="T4" fmla="*/ 41 w 41"/>
                  <a:gd name="T5" fmla="*/ 0 h 48"/>
                  <a:gd name="T6" fmla="*/ 0 w 41"/>
                  <a:gd name="T7" fmla="*/ 39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39"/>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5" name="Freeform 63">
                <a:extLst>
                  <a:ext uri="{FF2B5EF4-FFF2-40B4-BE49-F238E27FC236}">
                    <a16:creationId xmlns:a16="http://schemas.microsoft.com/office/drawing/2014/main" id="{4494DFE8-1513-EA63-E725-8ECE27200ACA}"/>
                  </a:ext>
                </a:extLst>
              </p:cNvPr>
              <p:cNvSpPr>
                <a:spLocks/>
              </p:cNvSpPr>
              <p:nvPr/>
            </p:nvSpPr>
            <p:spPr bwMode="auto">
              <a:xfrm>
                <a:off x="1933" y="2685"/>
                <a:ext cx="41" cy="48"/>
              </a:xfrm>
              <a:custGeom>
                <a:avLst/>
                <a:gdLst>
                  <a:gd name="T0" fmla="*/ 0 w 41"/>
                  <a:gd name="T1" fmla="*/ 48 h 48"/>
                  <a:gd name="T2" fmla="*/ 41 w 41"/>
                  <a:gd name="T3" fmla="*/ 7 h 48"/>
                  <a:gd name="T4" fmla="*/ 41 w 41"/>
                  <a:gd name="T5" fmla="*/ 0 h 48"/>
                  <a:gd name="T6" fmla="*/ 0 w 41"/>
                  <a:gd name="T7" fmla="*/ 38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7"/>
                    </a:lnTo>
                    <a:lnTo>
                      <a:pt x="41"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6" name="Freeform 64">
                <a:extLst>
                  <a:ext uri="{FF2B5EF4-FFF2-40B4-BE49-F238E27FC236}">
                    <a16:creationId xmlns:a16="http://schemas.microsoft.com/office/drawing/2014/main" id="{929A9AAC-5904-20C3-CF2E-77A44329D462}"/>
                  </a:ext>
                </a:extLst>
              </p:cNvPr>
              <p:cNvSpPr>
                <a:spLocks/>
              </p:cNvSpPr>
              <p:nvPr/>
            </p:nvSpPr>
            <p:spPr bwMode="auto">
              <a:xfrm>
                <a:off x="1933" y="2656"/>
                <a:ext cx="41" cy="48"/>
              </a:xfrm>
              <a:custGeom>
                <a:avLst/>
                <a:gdLst>
                  <a:gd name="T0" fmla="*/ 0 w 41"/>
                  <a:gd name="T1" fmla="*/ 48 h 48"/>
                  <a:gd name="T2" fmla="*/ 41 w 41"/>
                  <a:gd name="T3" fmla="*/ 8 h 48"/>
                  <a:gd name="T4" fmla="*/ 41 w 41"/>
                  <a:gd name="T5" fmla="*/ 0 h 48"/>
                  <a:gd name="T6" fmla="*/ 0 w 41"/>
                  <a:gd name="T7" fmla="*/ 38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7" name="Freeform 65">
                <a:extLst>
                  <a:ext uri="{FF2B5EF4-FFF2-40B4-BE49-F238E27FC236}">
                    <a16:creationId xmlns:a16="http://schemas.microsoft.com/office/drawing/2014/main" id="{6549CA98-1164-4999-0F9A-8D8B4FE21BCA}"/>
                  </a:ext>
                </a:extLst>
              </p:cNvPr>
              <p:cNvSpPr>
                <a:spLocks/>
              </p:cNvSpPr>
              <p:nvPr/>
            </p:nvSpPr>
            <p:spPr bwMode="auto">
              <a:xfrm>
                <a:off x="1933" y="2627"/>
                <a:ext cx="41" cy="48"/>
              </a:xfrm>
              <a:custGeom>
                <a:avLst/>
                <a:gdLst>
                  <a:gd name="T0" fmla="*/ 0 w 41"/>
                  <a:gd name="T1" fmla="*/ 48 h 48"/>
                  <a:gd name="T2" fmla="*/ 41 w 41"/>
                  <a:gd name="T3" fmla="*/ 8 h 48"/>
                  <a:gd name="T4" fmla="*/ 41 w 41"/>
                  <a:gd name="T5" fmla="*/ 0 h 48"/>
                  <a:gd name="T6" fmla="*/ 0 w 41"/>
                  <a:gd name="T7" fmla="*/ 38 h 48"/>
                  <a:gd name="T8" fmla="*/ 0 w 41"/>
                  <a:gd name="T9" fmla="*/ 48 h 48"/>
                  <a:gd name="T10" fmla="*/ 0 60000 65536"/>
                  <a:gd name="T11" fmla="*/ 0 60000 65536"/>
                  <a:gd name="T12" fmla="*/ 0 60000 65536"/>
                  <a:gd name="T13" fmla="*/ 0 60000 65536"/>
                  <a:gd name="T14" fmla="*/ 0 60000 65536"/>
                  <a:gd name="T15" fmla="*/ 0 w 41"/>
                  <a:gd name="T16" fmla="*/ 0 h 48"/>
                  <a:gd name="T17" fmla="*/ 41 w 41"/>
                  <a:gd name="T18" fmla="*/ 48 h 48"/>
                </a:gdLst>
                <a:ahLst/>
                <a:cxnLst>
                  <a:cxn ang="T10">
                    <a:pos x="T0" y="T1"/>
                  </a:cxn>
                  <a:cxn ang="T11">
                    <a:pos x="T2" y="T3"/>
                  </a:cxn>
                  <a:cxn ang="T12">
                    <a:pos x="T4" y="T5"/>
                  </a:cxn>
                  <a:cxn ang="T13">
                    <a:pos x="T6" y="T7"/>
                  </a:cxn>
                  <a:cxn ang="T14">
                    <a:pos x="T8" y="T9"/>
                  </a:cxn>
                </a:cxnLst>
                <a:rect l="T15" t="T16" r="T17" b="T18"/>
                <a:pathLst>
                  <a:path w="41" h="48">
                    <a:moveTo>
                      <a:pt x="0" y="48"/>
                    </a:moveTo>
                    <a:lnTo>
                      <a:pt x="41" y="8"/>
                    </a:lnTo>
                    <a:lnTo>
                      <a:pt x="41"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8" name="Freeform 66">
                <a:extLst>
                  <a:ext uri="{FF2B5EF4-FFF2-40B4-BE49-F238E27FC236}">
                    <a16:creationId xmlns:a16="http://schemas.microsoft.com/office/drawing/2014/main" id="{602DA045-2D1C-9BC7-B9DC-B2C5F1506302}"/>
                  </a:ext>
                </a:extLst>
              </p:cNvPr>
              <p:cNvSpPr>
                <a:spLocks/>
              </p:cNvSpPr>
              <p:nvPr/>
            </p:nvSpPr>
            <p:spPr bwMode="auto">
              <a:xfrm>
                <a:off x="1933" y="2598"/>
                <a:ext cx="39" cy="48"/>
              </a:xfrm>
              <a:custGeom>
                <a:avLst/>
                <a:gdLst>
                  <a:gd name="T0" fmla="*/ 0 w 39"/>
                  <a:gd name="T1" fmla="*/ 48 h 48"/>
                  <a:gd name="T2" fmla="*/ 39 w 39"/>
                  <a:gd name="T3" fmla="*/ 10 h 48"/>
                  <a:gd name="T4" fmla="*/ 39 w 39"/>
                  <a:gd name="T5" fmla="*/ 0 h 48"/>
                  <a:gd name="T6" fmla="*/ 0 w 39"/>
                  <a:gd name="T7" fmla="*/ 41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10"/>
                    </a:lnTo>
                    <a:lnTo>
                      <a:pt x="39"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09" name="Freeform 67">
                <a:extLst>
                  <a:ext uri="{FF2B5EF4-FFF2-40B4-BE49-F238E27FC236}">
                    <a16:creationId xmlns:a16="http://schemas.microsoft.com/office/drawing/2014/main" id="{C60A6E3B-A598-2570-AC0D-1466BD886B6C}"/>
                  </a:ext>
                </a:extLst>
              </p:cNvPr>
              <p:cNvSpPr>
                <a:spLocks/>
              </p:cNvSpPr>
              <p:nvPr/>
            </p:nvSpPr>
            <p:spPr bwMode="auto">
              <a:xfrm>
                <a:off x="1933" y="2569"/>
                <a:ext cx="39" cy="48"/>
              </a:xfrm>
              <a:custGeom>
                <a:avLst/>
                <a:gdLst>
                  <a:gd name="T0" fmla="*/ 0 w 39"/>
                  <a:gd name="T1" fmla="*/ 48 h 48"/>
                  <a:gd name="T2" fmla="*/ 39 w 39"/>
                  <a:gd name="T3" fmla="*/ 10 h 48"/>
                  <a:gd name="T4" fmla="*/ 39 w 39"/>
                  <a:gd name="T5" fmla="*/ 0 h 48"/>
                  <a:gd name="T6" fmla="*/ 0 w 39"/>
                  <a:gd name="T7" fmla="*/ 41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10"/>
                    </a:lnTo>
                    <a:lnTo>
                      <a:pt x="39"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0" name="Freeform 68">
                <a:extLst>
                  <a:ext uri="{FF2B5EF4-FFF2-40B4-BE49-F238E27FC236}">
                    <a16:creationId xmlns:a16="http://schemas.microsoft.com/office/drawing/2014/main" id="{D0E0A42A-7C35-39DE-9296-5D63E8DDF0C9}"/>
                  </a:ext>
                </a:extLst>
              </p:cNvPr>
              <p:cNvSpPr>
                <a:spLocks/>
              </p:cNvSpPr>
              <p:nvPr/>
            </p:nvSpPr>
            <p:spPr bwMode="auto">
              <a:xfrm>
                <a:off x="1933" y="2541"/>
                <a:ext cx="39" cy="48"/>
              </a:xfrm>
              <a:custGeom>
                <a:avLst/>
                <a:gdLst>
                  <a:gd name="T0" fmla="*/ 0 w 39"/>
                  <a:gd name="T1" fmla="*/ 48 h 48"/>
                  <a:gd name="T2" fmla="*/ 39 w 39"/>
                  <a:gd name="T3" fmla="*/ 9 h 48"/>
                  <a:gd name="T4" fmla="*/ 39 w 39"/>
                  <a:gd name="T5" fmla="*/ 0 h 48"/>
                  <a:gd name="T6" fmla="*/ 0 w 39"/>
                  <a:gd name="T7" fmla="*/ 40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9"/>
                    </a:lnTo>
                    <a:lnTo>
                      <a:pt x="39"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1" name="Freeform 69">
                <a:extLst>
                  <a:ext uri="{FF2B5EF4-FFF2-40B4-BE49-F238E27FC236}">
                    <a16:creationId xmlns:a16="http://schemas.microsoft.com/office/drawing/2014/main" id="{2D156C9A-3155-AEC2-AA37-7F19473B0324}"/>
                  </a:ext>
                </a:extLst>
              </p:cNvPr>
              <p:cNvSpPr>
                <a:spLocks/>
              </p:cNvSpPr>
              <p:nvPr/>
            </p:nvSpPr>
            <p:spPr bwMode="auto">
              <a:xfrm>
                <a:off x="1933" y="2512"/>
                <a:ext cx="39" cy="48"/>
              </a:xfrm>
              <a:custGeom>
                <a:avLst/>
                <a:gdLst>
                  <a:gd name="T0" fmla="*/ 0 w 39"/>
                  <a:gd name="T1" fmla="*/ 48 h 48"/>
                  <a:gd name="T2" fmla="*/ 39 w 39"/>
                  <a:gd name="T3" fmla="*/ 9 h 48"/>
                  <a:gd name="T4" fmla="*/ 39 w 39"/>
                  <a:gd name="T5" fmla="*/ 0 h 48"/>
                  <a:gd name="T6" fmla="*/ 0 w 39"/>
                  <a:gd name="T7" fmla="*/ 40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9"/>
                    </a:lnTo>
                    <a:lnTo>
                      <a:pt x="39"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2" name="Freeform 70">
                <a:extLst>
                  <a:ext uri="{FF2B5EF4-FFF2-40B4-BE49-F238E27FC236}">
                    <a16:creationId xmlns:a16="http://schemas.microsoft.com/office/drawing/2014/main" id="{11C8BEC0-90D8-067F-271F-E39170A73451}"/>
                  </a:ext>
                </a:extLst>
              </p:cNvPr>
              <p:cNvSpPr>
                <a:spLocks/>
              </p:cNvSpPr>
              <p:nvPr/>
            </p:nvSpPr>
            <p:spPr bwMode="auto">
              <a:xfrm>
                <a:off x="1933" y="2485"/>
                <a:ext cx="39" cy="48"/>
              </a:xfrm>
              <a:custGeom>
                <a:avLst/>
                <a:gdLst>
                  <a:gd name="T0" fmla="*/ 0 w 39"/>
                  <a:gd name="T1" fmla="*/ 48 h 48"/>
                  <a:gd name="T2" fmla="*/ 39 w 39"/>
                  <a:gd name="T3" fmla="*/ 8 h 48"/>
                  <a:gd name="T4" fmla="*/ 39 w 39"/>
                  <a:gd name="T5" fmla="*/ 0 h 48"/>
                  <a:gd name="T6" fmla="*/ 0 w 39"/>
                  <a:gd name="T7" fmla="*/ 40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8"/>
                    </a:lnTo>
                    <a:lnTo>
                      <a:pt x="39"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3" name="Freeform 71">
                <a:extLst>
                  <a:ext uri="{FF2B5EF4-FFF2-40B4-BE49-F238E27FC236}">
                    <a16:creationId xmlns:a16="http://schemas.microsoft.com/office/drawing/2014/main" id="{9F3041DB-1DFD-4CEF-974B-E001D2D0A191}"/>
                  </a:ext>
                </a:extLst>
              </p:cNvPr>
              <p:cNvSpPr>
                <a:spLocks/>
              </p:cNvSpPr>
              <p:nvPr/>
            </p:nvSpPr>
            <p:spPr bwMode="auto">
              <a:xfrm>
                <a:off x="1933" y="2456"/>
                <a:ext cx="39" cy="48"/>
              </a:xfrm>
              <a:custGeom>
                <a:avLst/>
                <a:gdLst>
                  <a:gd name="T0" fmla="*/ 0 w 39"/>
                  <a:gd name="T1" fmla="*/ 48 h 48"/>
                  <a:gd name="T2" fmla="*/ 39 w 39"/>
                  <a:gd name="T3" fmla="*/ 8 h 48"/>
                  <a:gd name="T4" fmla="*/ 39 w 39"/>
                  <a:gd name="T5" fmla="*/ 0 h 48"/>
                  <a:gd name="T6" fmla="*/ 0 w 39"/>
                  <a:gd name="T7" fmla="*/ 41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8"/>
                    </a:lnTo>
                    <a:lnTo>
                      <a:pt x="39"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4" name="Freeform 72">
                <a:extLst>
                  <a:ext uri="{FF2B5EF4-FFF2-40B4-BE49-F238E27FC236}">
                    <a16:creationId xmlns:a16="http://schemas.microsoft.com/office/drawing/2014/main" id="{19B624B7-5B63-E56F-B971-4998D7DAE1C1}"/>
                  </a:ext>
                </a:extLst>
              </p:cNvPr>
              <p:cNvSpPr>
                <a:spLocks/>
              </p:cNvSpPr>
              <p:nvPr/>
            </p:nvSpPr>
            <p:spPr bwMode="auto">
              <a:xfrm>
                <a:off x="1933" y="2427"/>
                <a:ext cx="39" cy="48"/>
              </a:xfrm>
              <a:custGeom>
                <a:avLst/>
                <a:gdLst>
                  <a:gd name="T0" fmla="*/ 0 w 39"/>
                  <a:gd name="T1" fmla="*/ 48 h 48"/>
                  <a:gd name="T2" fmla="*/ 39 w 39"/>
                  <a:gd name="T3" fmla="*/ 8 h 48"/>
                  <a:gd name="T4" fmla="*/ 39 w 39"/>
                  <a:gd name="T5" fmla="*/ 0 h 48"/>
                  <a:gd name="T6" fmla="*/ 0 w 39"/>
                  <a:gd name="T7" fmla="*/ 41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8"/>
                    </a:lnTo>
                    <a:lnTo>
                      <a:pt x="39" y="0"/>
                    </a:lnTo>
                    <a:lnTo>
                      <a:pt x="0" y="41"/>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5" name="Freeform 73">
                <a:extLst>
                  <a:ext uri="{FF2B5EF4-FFF2-40B4-BE49-F238E27FC236}">
                    <a16:creationId xmlns:a16="http://schemas.microsoft.com/office/drawing/2014/main" id="{A2E17458-BCE1-0D30-092B-F2E83FB8BC93}"/>
                  </a:ext>
                </a:extLst>
              </p:cNvPr>
              <p:cNvSpPr>
                <a:spLocks/>
              </p:cNvSpPr>
              <p:nvPr/>
            </p:nvSpPr>
            <p:spPr bwMode="auto">
              <a:xfrm>
                <a:off x="1933" y="2399"/>
                <a:ext cx="39" cy="48"/>
              </a:xfrm>
              <a:custGeom>
                <a:avLst/>
                <a:gdLst>
                  <a:gd name="T0" fmla="*/ 0 w 39"/>
                  <a:gd name="T1" fmla="*/ 48 h 48"/>
                  <a:gd name="T2" fmla="*/ 39 w 39"/>
                  <a:gd name="T3" fmla="*/ 7 h 48"/>
                  <a:gd name="T4" fmla="*/ 39 w 39"/>
                  <a:gd name="T5" fmla="*/ 0 h 48"/>
                  <a:gd name="T6" fmla="*/ 0 w 39"/>
                  <a:gd name="T7" fmla="*/ 40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7"/>
                    </a:lnTo>
                    <a:lnTo>
                      <a:pt x="39" y="0"/>
                    </a:lnTo>
                    <a:lnTo>
                      <a:pt x="0"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6" name="Freeform 74">
                <a:extLst>
                  <a:ext uri="{FF2B5EF4-FFF2-40B4-BE49-F238E27FC236}">
                    <a16:creationId xmlns:a16="http://schemas.microsoft.com/office/drawing/2014/main" id="{C7CAA428-32DB-0465-0A74-3D73ACE3023E}"/>
                  </a:ext>
                </a:extLst>
              </p:cNvPr>
              <p:cNvSpPr>
                <a:spLocks/>
              </p:cNvSpPr>
              <p:nvPr/>
            </p:nvSpPr>
            <p:spPr bwMode="auto">
              <a:xfrm>
                <a:off x="1933" y="2372"/>
                <a:ext cx="39" cy="46"/>
              </a:xfrm>
              <a:custGeom>
                <a:avLst/>
                <a:gdLst>
                  <a:gd name="T0" fmla="*/ 0 w 39"/>
                  <a:gd name="T1" fmla="*/ 46 h 46"/>
                  <a:gd name="T2" fmla="*/ 39 w 39"/>
                  <a:gd name="T3" fmla="*/ 7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7"/>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7" name="Freeform 75">
                <a:extLst>
                  <a:ext uri="{FF2B5EF4-FFF2-40B4-BE49-F238E27FC236}">
                    <a16:creationId xmlns:a16="http://schemas.microsoft.com/office/drawing/2014/main" id="{630CEB6D-4668-B52B-F466-36319614D5CF}"/>
                  </a:ext>
                </a:extLst>
              </p:cNvPr>
              <p:cNvSpPr>
                <a:spLocks/>
              </p:cNvSpPr>
              <p:nvPr/>
            </p:nvSpPr>
            <p:spPr bwMode="auto">
              <a:xfrm>
                <a:off x="1933" y="2343"/>
                <a:ext cx="39" cy="46"/>
              </a:xfrm>
              <a:custGeom>
                <a:avLst/>
                <a:gdLst>
                  <a:gd name="T0" fmla="*/ 0 w 39"/>
                  <a:gd name="T1" fmla="*/ 46 h 46"/>
                  <a:gd name="T2" fmla="*/ 39 w 39"/>
                  <a:gd name="T3" fmla="*/ 8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8" name="Freeform 76">
                <a:extLst>
                  <a:ext uri="{FF2B5EF4-FFF2-40B4-BE49-F238E27FC236}">
                    <a16:creationId xmlns:a16="http://schemas.microsoft.com/office/drawing/2014/main" id="{81979647-205A-8C59-3513-E89BCC651E35}"/>
                  </a:ext>
                </a:extLst>
              </p:cNvPr>
              <p:cNvSpPr>
                <a:spLocks/>
              </p:cNvSpPr>
              <p:nvPr/>
            </p:nvSpPr>
            <p:spPr bwMode="auto">
              <a:xfrm>
                <a:off x="1933" y="2314"/>
                <a:ext cx="39" cy="46"/>
              </a:xfrm>
              <a:custGeom>
                <a:avLst/>
                <a:gdLst>
                  <a:gd name="T0" fmla="*/ 0 w 39"/>
                  <a:gd name="T1" fmla="*/ 46 h 46"/>
                  <a:gd name="T2" fmla="*/ 39 w 39"/>
                  <a:gd name="T3" fmla="*/ 8 h 46"/>
                  <a:gd name="T4" fmla="*/ 39 w 39"/>
                  <a:gd name="T5" fmla="*/ 0 h 46"/>
                  <a:gd name="T6" fmla="*/ 0 w 39"/>
                  <a:gd name="T7" fmla="*/ 39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19" name="Freeform 77">
                <a:extLst>
                  <a:ext uri="{FF2B5EF4-FFF2-40B4-BE49-F238E27FC236}">
                    <a16:creationId xmlns:a16="http://schemas.microsoft.com/office/drawing/2014/main" id="{12E5F8FE-6C30-406B-7FFC-ACCBC691D801}"/>
                  </a:ext>
                </a:extLst>
              </p:cNvPr>
              <p:cNvSpPr>
                <a:spLocks/>
              </p:cNvSpPr>
              <p:nvPr/>
            </p:nvSpPr>
            <p:spPr bwMode="auto">
              <a:xfrm>
                <a:off x="1933" y="2285"/>
                <a:ext cx="39" cy="46"/>
              </a:xfrm>
              <a:custGeom>
                <a:avLst/>
                <a:gdLst>
                  <a:gd name="T0" fmla="*/ 0 w 39"/>
                  <a:gd name="T1" fmla="*/ 46 h 46"/>
                  <a:gd name="T2" fmla="*/ 39 w 39"/>
                  <a:gd name="T3" fmla="*/ 8 h 46"/>
                  <a:gd name="T4" fmla="*/ 39 w 39"/>
                  <a:gd name="T5" fmla="*/ 0 h 46"/>
                  <a:gd name="T6" fmla="*/ 0 w 39"/>
                  <a:gd name="T7" fmla="*/ 39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0" name="Freeform 78">
                <a:extLst>
                  <a:ext uri="{FF2B5EF4-FFF2-40B4-BE49-F238E27FC236}">
                    <a16:creationId xmlns:a16="http://schemas.microsoft.com/office/drawing/2014/main" id="{3FB72DDF-CFCA-DCA8-7B00-A25AD84BF35E}"/>
                  </a:ext>
                </a:extLst>
              </p:cNvPr>
              <p:cNvSpPr>
                <a:spLocks/>
              </p:cNvSpPr>
              <p:nvPr/>
            </p:nvSpPr>
            <p:spPr bwMode="auto">
              <a:xfrm>
                <a:off x="1933" y="2258"/>
                <a:ext cx="39" cy="47"/>
              </a:xfrm>
              <a:custGeom>
                <a:avLst/>
                <a:gdLst>
                  <a:gd name="T0" fmla="*/ 0 w 39"/>
                  <a:gd name="T1" fmla="*/ 47 h 47"/>
                  <a:gd name="T2" fmla="*/ 39 w 39"/>
                  <a:gd name="T3" fmla="*/ 8 h 47"/>
                  <a:gd name="T4" fmla="*/ 39 w 39"/>
                  <a:gd name="T5" fmla="*/ 0 h 47"/>
                  <a:gd name="T6" fmla="*/ 0 w 39"/>
                  <a:gd name="T7" fmla="*/ 39 h 47"/>
                  <a:gd name="T8" fmla="*/ 0 w 39"/>
                  <a:gd name="T9" fmla="*/ 47 h 47"/>
                  <a:gd name="T10" fmla="*/ 0 60000 65536"/>
                  <a:gd name="T11" fmla="*/ 0 60000 65536"/>
                  <a:gd name="T12" fmla="*/ 0 60000 65536"/>
                  <a:gd name="T13" fmla="*/ 0 60000 65536"/>
                  <a:gd name="T14" fmla="*/ 0 60000 65536"/>
                  <a:gd name="T15" fmla="*/ 0 w 39"/>
                  <a:gd name="T16" fmla="*/ 0 h 47"/>
                  <a:gd name="T17" fmla="*/ 39 w 39"/>
                  <a:gd name="T18" fmla="*/ 47 h 47"/>
                </a:gdLst>
                <a:ahLst/>
                <a:cxnLst>
                  <a:cxn ang="T10">
                    <a:pos x="T0" y="T1"/>
                  </a:cxn>
                  <a:cxn ang="T11">
                    <a:pos x="T2" y="T3"/>
                  </a:cxn>
                  <a:cxn ang="T12">
                    <a:pos x="T4" y="T5"/>
                  </a:cxn>
                  <a:cxn ang="T13">
                    <a:pos x="T6" y="T7"/>
                  </a:cxn>
                  <a:cxn ang="T14">
                    <a:pos x="T8" y="T9"/>
                  </a:cxn>
                </a:cxnLst>
                <a:rect l="T15" t="T16" r="T17" b="T18"/>
                <a:pathLst>
                  <a:path w="39" h="47">
                    <a:moveTo>
                      <a:pt x="0" y="47"/>
                    </a:moveTo>
                    <a:lnTo>
                      <a:pt x="39" y="8"/>
                    </a:lnTo>
                    <a:lnTo>
                      <a:pt x="39" y="0"/>
                    </a:lnTo>
                    <a:lnTo>
                      <a:pt x="0" y="39"/>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1" name="Freeform 79">
                <a:extLst>
                  <a:ext uri="{FF2B5EF4-FFF2-40B4-BE49-F238E27FC236}">
                    <a16:creationId xmlns:a16="http://schemas.microsoft.com/office/drawing/2014/main" id="{2CCFB59A-E047-EE02-3FFA-E163C9A38E10}"/>
                  </a:ext>
                </a:extLst>
              </p:cNvPr>
              <p:cNvSpPr>
                <a:spLocks/>
              </p:cNvSpPr>
              <p:nvPr/>
            </p:nvSpPr>
            <p:spPr bwMode="auto">
              <a:xfrm>
                <a:off x="1933" y="2230"/>
                <a:ext cx="39" cy="46"/>
              </a:xfrm>
              <a:custGeom>
                <a:avLst/>
                <a:gdLst>
                  <a:gd name="T0" fmla="*/ 0 w 39"/>
                  <a:gd name="T1" fmla="*/ 46 h 46"/>
                  <a:gd name="T2" fmla="*/ 39 w 39"/>
                  <a:gd name="T3" fmla="*/ 7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7"/>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2" name="Freeform 80">
                <a:extLst>
                  <a:ext uri="{FF2B5EF4-FFF2-40B4-BE49-F238E27FC236}">
                    <a16:creationId xmlns:a16="http://schemas.microsoft.com/office/drawing/2014/main" id="{652BEF5F-41EA-EFCD-7AFE-66A883A81102}"/>
                  </a:ext>
                </a:extLst>
              </p:cNvPr>
              <p:cNvSpPr>
                <a:spLocks/>
              </p:cNvSpPr>
              <p:nvPr/>
            </p:nvSpPr>
            <p:spPr bwMode="auto">
              <a:xfrm>
                <a:off x="1933" y="2201"/>
                <a:ext cx="39" cy="46"/>
              </a:xfrm>
              <a:custGeom>
                <a:avLst/>
                <a:gdLst>
                  <a:gd name="T0" fmla="*/ 0 w 39"/>
                  <a:gd name="T1" fmla="*/ 46 h 46"/>
                  <a:gd name="T2" fmla="*/ 39 w 39"/>
                  <a:gd name="T3" fmla="*/ 8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3" name="Freeform 81">
                <a:extLst>
                  <a:ext uri="{FF2B5EF4-FFF2-40B4-BE49-F238E27FC236}">
                    <a16:creationId xmlns:a16="http://schemas.microsoft.com/office/drawing/2014/main" id="{1620992E-E15F-6228-D72F-9BDF6EF2B7AD}"/>
                  </a:ext>
                </a:extLst>
              </p:cNvPr>
              <p:cNvSpPr>
                <a:spLocks/>
              </p:cNvSpPr>
              <p:nvPr/>
            </p:nvSpPr>
            <p:spPr bwMode="auto">
              <a:xfrm>
                <a:off x="1933" y="2172"/>
                <a:ext cx="39" cy="46"/>
              </a:xfrm>
              <a:custGeom>
                <a:avLst/>
                <a:gdLst>
                  <a:gd name="T0" fmla="*/ 0 w 39"/>
                  <a:gd name="T1" fmla="*/ 46 h 46"/>
                  <a:gd name="T2" fmla="*/ 39 w 39"/>
                  <a:gd name="T3" fmla="*/ 8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4" name="Freeform 82">
                <a:extLst>
                  <a:ext uri="{FF2B5EF4-FFF2-40B4-BE49-F238E27FC236}">
                    <a16:creationId xmlns:a16="http://schemas.microsoft.com/office/drawing/2014/main" id="{BFD366B3-F413-E8D7-B00B-8D4545CE130E}"/>
                  </a:ext>
                </a:extLst>
              </p:cNvPr>
              <p:cNvSpPr>
                <a:spLocks/>
              </p:cNvSpPr>
              <p:nvPr/>
            </p:nvSpPr>
            <p:spPr bwMode="auto">
              <a:xfrm>
                <a:off x="1933" y="2143"/>
                <a:ext cx="39" cy="48"/>
              </a:xfrm>
              <a:custGeom>
                <a:avLst/>
                <a:gdLst>
                  <a:gd name="T0" fmla="*/ 0 w 39"/>
                  <a:gd name="T1" fmla="*/ 48 h 48"/>
                  <a:gd name="T2" fmla="*/ 39 w 39"/>
                  <a:gd name="T3" fmla="*/ 10 h 48"/>
                  <a:gd name="T4" fmla="*/ 39 w 39"/>
                  <a:gd name="T5" fmla="*/ 0 h 48"/>
                  <a:gd name="T6" fmla="*/ 0 w 39"/>
                  <a:gd name="T7" fmla="*/ 39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10"/>
                    </a:lnTo>
                    <a:lnTo>
                      <a:pt x="39" y="0"/>
                    </a:lnTo>
                    <a:lnTo>
                      <a:pt x="0" y="39"/>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5" name="Freeform 83">
                <a:extLst>
                  <a:ext uri="{FF2B5EF4-FFF2-40B4-BE49-F238E27FC236}">
                    <a16:creationId xmlns:a16="http://schemas.microsoft.com/office/drawing/2014/main" id="{175F0480-1184-3C40-6EB4-824185C78DA5}"/>
                  </a:ext>
                </a:extLst>
              </p:cNvPr>
              <p:cNvSpPr>
                <a:spLocks/>
              </p:cNvSpPr>
              <p:nvPr/>
            </p:nvSpPr>
            <p:spPr bwMode="auto">
              <a:xfrm>
                <a:off x="1933" y="2115"/>
                <a:ext cx="39" cy="48"/>
              </a:xfrm>
              <a:custGeom>
                <a:avLst/>
                <a:gdLst>
                  <a:gd name="T0" fmla="*/ 0 w 39"/>
                  <a:gd name="T1" fmla="*/ 48 h 48"/>
                  <a:gd name="T2" fmla="*/ 39 w 39"/>
                  <a:gd name="T3" fmla="*/ 9 h 48"/>
                  <a:gd name="T4" fmla="*/ 39 w 39"/>
                  <a:gd name="T5" fmla="*/ 0 h 48"/>
                  <a:gd name="T6" fmla="*/ 0 w 39"/>
                  <a:gd name="T7" fmla="*/ 38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9"/>
                    </a:lnTo>
                    <a:lnTo>
                      <a:pt x="39"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6" name="Freeform 84">
                <a:extLst>
                  <a:ext uri="{FF2B5EF4-FFF2-40B4-BE49-F238E27FC236}">
                    <a16:creationId xmlns:a16="http://schemas.microsoft.com/office/drawing/2014/main" id="{FC4106E3-912A-72B5-4DEA-5203D05141AD}"/>
                  </a:ext>
                </a:extLst>
              </p:cNvPr>
              <p:cNvSpPr>
                <a:spLocks/>
              </p:cNvSpPr>
              <p:nvPr/>
            </p:nvSpPr>
            <p:spPr bwMode="auto">
              <a:xfrm>
                <a:off x="1933" y="2086"/>
                <a:ext cx="39" cy="48"/>
              </a:xfrm>
              <a:custGeom>
                <a:avLst/>
                <a:gdLst>
                  <a:gd name="T0" fmla="*/ 0 w 39"/>
                  <a:gd name="T1" fmla="*/ 48 h 48"/>
                  <a:gd name="T2" fmla="*/ 39 w 39"/>
                  <a:gd name="T3" fmla="*/ 9 h 48"/>
                  <a:gd name="T4" fmla="*/ 39 w 39"/>
                  <a:gd name="T5" fmla="*/ 0 h 48"/>
                  <a:gd name="T6" fmla="*/ 0 w 39"/>
                  <a:gd name="T7" fmla="*/ 38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9"/>
                    </a:lnTo>
                    <a:lnTo>
                      <a:pt x="39"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7" name="Freeform 85">
                <a:extLst>
                  <a:ext uri="{FF2B5EF4-FFF2-40B4-BE49-F238E27FC236}">
                    <a16:creationId xmlns:a16="http://schemas.microsoft.com/office/drawing/2014/main" id="{00461D4A-6951-2683-9E44-D3B3CA9C3CD6}"/>
                  </a:ext>
                </a:extLst>
              </p:cNvPr>
              <p:cNvSpPr>
                <a:spLocks/>
              </p:cNvSpPr>
              <p:nvPr/>
            </p:nvSpPr>
            <p:spPr bwMode="auto">
              <a:xfrm>
                <a:off x="1933" y="2057"/>
                <a:ext cx="39" cy="48"/>
              </a:xfrm>
              <a:custGeom>
                <a:avLst/>
                <a:gdLst>
                  <a:gd name="T0" fmla="*/ 0 w 39"/>
                  <a:gd name="T1" fmla="*/ 48 h 48"/>
                  <a:gd name="T2" fmla="*/ 39 w 39"/>
                  <a:gd name="T3" fmla="*/ 10 h 48"/>
                  <a:gd name="T4" fmla="*/ 39 w 39"/>
                  <a:gd name="T5" fmla="*/ 0 h 48"/>
                  <a:gd name="T6" fmla="*/ 0 w 39"/>
                  <a:gd name="T7" fmla="*/ 38 h 48"/>
                  <a:gd name="T8" fmla="*/ 0 w 39"/>
                  <a:gd name="T9" fmla="*/ 48 h 48"/>
                  <a:gd name="T10" fmla="*/ 0 60000 65536"/>
                  <a:gd name="T11" fmla="*/ 0 60000 65536"/>
                  <a:gd name="T12" fmla="*/ 0 60000 65536"/>
                  <a:gd name="T13" fmla="*/ 0 60000 65536"/>
                  <a:gd name="T14" fmla="*/ 0 60000 65536"/>
                  <a:gd name="T15" fmla="*/ 0 w 39"/>
                  <a:gd name="T16" fmla="*/ 0 h 48"/>
                  <a:gd name="T17" fmla="*/ 39 w 39"/>
                  <a:gd name="T18" fmla="*/ 48 h 48"/>
                </a:gdLst>
                <a:ahLst/>
                <a:cxnLst>
                  <a:cxn ang="T10">
                    <a:pos x="T0" y="T1"/>
                  </a:cxn>
                  <a:cxn ang="T11">
                    <a:pos x="T2" y="T3"/>
                  </a:cxn>
                  <a:cxn ang="T12">
                    <a:pos x="T4" y="T5"/>
                  </a:cxn>
                  <a:cxn ang="T13">
                    <a:pos x="T6" y="T7"/>
                  </a:cxn>
                  <a:cxn ang="T14">
                    <a:pos x="T8" y="T9"/>
                  </a:cxn>
                </a:cxnLst>
                <a:rect l="T15" t="T16" r="T17" b="T18"/>
                <a:pathLst>
                  <a:path w="39" h="48">
                    <a:moveTo>
                      <a:pt x="0" y="48"/>
                    </a:moveTo>
                    <a:lnTo>
                      <a:pt x="39" y="10"/>
                    </a:lnTo>
                    <a:lnTo>
                      <a:pt x="39"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8" name="Freeform 86">
                <a:extLst>
                  <a:ext uri="{FF2B5EF4-FFF2-40B4-BE49-F238E27FC236}">
                    <a16:creationId xmlns:a16="http://schemas.microsoft.com/office/drawing/2014/main" id="{56749A26-6756-1ED9-40FD-081AF204461A}"/>
                  </a:ext>
                </a:extLst>
              </p:cNvPr>
              <p:cNvSpPr>
                <a:spLocks/>
              </p:cNvSpPr>
              <p:nvPr/>
            </p:nvSpPr>
            <p:spPr bwMode="auto">
              <a:xfrm>
                <a:off x="1933" y="2030"/>
                <a:ext cx="39" cy="46"/>
              </a:xfrm>
              <a:custGeom>
                <a:avLst/>
                <a:gdLst>
                  <a:gd name="T0" fmla="*/ 0 w 39"/>
                  <a:gd name="T1" fmla="*/ 46 h 46"/>
                  <a:gd name="T2" fmla="*/ 39 w 39"/>
                  <a:gd name="T3" fmla="*/ 8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29" name="Freeform 87">
                <a:extLst>
                  <a:ext uri="{FF2B5EF4-FFF2-40B4-BE49-F238E27FC236}">
                    <a16:creationId xmlns:a16="http://schemas.microsoft.com/office/drawing/2014/main" id="{262BBB7D-A431-67DF-F45A-440C4A7E486E}"/>
                  </a:ext>
                </a:extLst>
              </p:cNvPr>
              <p:cNvSpPr>
                <a:spLocks/>
              </p:cNvSpPr>
              <p:nvPr/>
            </p:nvSpPr>
            <p:spPr bwMode="auto">
              <a:xfrm>
                <a:off x="1933" y="2001"/>
                <a:ext cx="39" cy="46"/>
              </a:xfrm>
              <a:custGeom>
                <a:avLst/>
                <a:gdLst>
                  <a:gd name="T0" fmla="*/ 0 w 39"/>
                  <a:gd name="T1" fmla="*/ 46 h 46"/>
                  <a:gd name="T2" fmla="*/ 39 w 39"/>
                  <a:gd name="T3" fmla="*/ 8 h 46"/>
                  <a:gd name="T4" fmla="*/ 39 w 39"/>
                  <a:gd name="T5" fmla="*/ 0 h 46"/>
                  <a:gd name="T6" fmla="*/ 0 w 39"/>
                  <a:gd name="T7" fmla="*/ 39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0" name="Freeform 88">
                <a:extLst>
                  <a:ext uri="{FF2B5EF4-FFF2-40B4-BE49-F238E27FC236}">
                    <a16:creationId xmlns:a16="http://schemas.microsoft.com/office/drawing/2014/main" id="{79BAC7D5-AA19-4ACF-BB8C-B416E5749AC7}"/>
                  </a:ext>
                </a:extLst>
              </p:cNvPr>
              <p:cNvSpPr>
                <a:spLocks/>
              </p:cNvSpPr>
              <p:nvPr/>
            </p:nvSpPr>
            <p:spPr bwMode="auto">
              <a:xfrm>
                <a:off x="1933" y="1972"/>
                <a:ext cx="39" cy="47"/>
              </a:xfrm>
              <a:custGeom>
                <a:avLst/>
                <a:gdLst>
                  <a:gd name="T0" fmla="*/ 0 w 39"/>
                  <a:gd name="T1" fmla="*/ 47 h 47"/>
                  <a:gd name="T2" fmla="*/ 39 w 39"/>
                  <a:gd name="T3" fmla="*/ 8 h 47"/>
                  <a:gd name="T4" fmla="*/ 39 w 39"/>
                  <a:gd name="T5" fmla="*/ 0 h 47"/>
                  <a:gd name="T6" fmla="*/ 0 w 39"/>
                  <a:gd name="T7" fmla="*/ 39 h 47"/>
                  <a:gd name="T8" fmla="*/ 0 w 39"/>
                  <a:gd name="T9" fmla="*/ 47 h 47"/>
                  <a:gd name="T10" fmla="*/ 0 60000 65536"/>
                  <a:gd name="T11" fmla="*/ 0 60000 65536"/>
                  <a:gd name="T12" fmla="*/ 0 60000 65536"/>
                  <a:gd name="T13" fmla="*/ 0 60000 65536"/>
                  <a:gd name="T14" fmla="*/ 0 60000 65536"/>
                  <a:gd name="T15" fmla="*/ 0 w 39"/>
                  <a:gd name="T16" fmla="*/ 0 h 47"/>
                  <a:gd name="T17" fmla="*/ 39 w 39"/>
                  <a:gd name="T18" fmla="*/ 47 h 47"/>
                </a:gdLst>
                <a:ahLst/>
                <a:cxnLst>
                  <a:cxn ang="T10">
                    <a:pos x="T0" y="T1"/>
                  </a:cxn>
                  <a:cxn ang="T11">
                    <a:pos x="T2" y="T3"/>
                  </a:cxn>
                  <a:cxn ang="T12">
                    <a:pos x="T4" y="T5"/>
                  </a:cxn>
                  <a:cxn ang="T13">
                    <a:pos x="T6" y="T7"/>
                  </a:cxn>
                  <a:cxn ang="T14">
                    <a:pos x="T8" y="T9"/>
                  </a:cxn>
                </a:cxnLst>
                <a:rect l="T15" t="T16" r="T17" b="T18"/>
                <a:pathLst>
                  <a:path w="39" h="47">
                    <a:moveTo>
                      <a:pt x="0" y="47"/>
                    </a:moveTo>
                    <a:lnTo>
                      <a:pt x="39" y="8"/>
                    </a:lnTo>
                    <a:lnTo>
                      <a:pt x="39" y="0"/>
                    </a:lnTo>
                    <a:lnTo>
                      <a:pt x="0" y="39"/>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1" name="Freeform 89">
                <a:extLst>
                  <a:ext uri="{FF2B5EF4-FFF2-40B4-BE49-F238E27FC236}">
                    <a16:creationId xmlns:a16="http://schemas.microsoft.com/office/drawing/2014/main" id="{CE441863-B656-6A52-BBB6-E987C070C405}"/>
                  </a:ext>
                </a:extLst>
              </p:cNvPr>
              <p:cNvSpPr>
                <a:spLocks/>
              </p:cNvSpPr>
              <p:nvPr/>
            </p:nvSpPr>
            <p:spPr bwMode="auto">
              <a:xfrm>
                <a:off x="1933" y="1944"/>
                <a:ext cx="39" cy="46"/>
              </a:xfrm>
              <a:custGeom>
                <a:avLst/>
                <a:gdLst>
                  <a:gd name="T0" fmla="*/ 0 w 39"/>
                  <a:gd name="T1" fmla="*/ 46 h 46"/>
                  <a:gd name="T2" fmla="*/ 39 w 39"/>
                  <a:gd name="T3" fmla="*/ 7 h 46"/>
                  <a:gd name="T4" fmla="*/ 39 w 39"/>
                  <a:gd name="T5" fmla="*/ 0 h 46"/>
                  <a:gd name="T6" fmla="*/ 0 w 39"/>
                  <a:gd name="T7" fmla="*/ 38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7"/>
                    </a:lnTo>
                    <a:lnTo>
                      <a:pt x="39"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2" name="Freeform 90">
                <a:extLst>
                  <a:ext uri="{FF2B5EF4-FFF2-40B4-BE49-F238E27FC236}">
                    <a16:creationId xmlns:a16="http://schemas.microsoft.com/office/drawing/2014/main" id="{8E446BAD-4C75-8B49-0EFD-F81E22C241E2}"/>
                  </a:ext>
                </a:extLst>
              </p:cNvPr>
              <p:cNvSpPr>
                <a:spLocks/>
              </p:cNvSpPr>
              <p:nvPr/>
            </p:nvSpPr>
            <p:spPr bwMode="auto">
              <a:xfrm>
                <a:off x="1933" y="1917"/>
                <a:ext cx="39" cy="46"/>
              </a:xfrm>
              <a:custGeom>
                <a:avLst/>
                <a:gdLst>
                  <a:gd name="T0" fmla="*/ 0 w 39"/>
                  <a:gd name="T1" fmla="*/ 46 h 46"/>
                  <a:gd name="T2" fmla="*/ 39 w 39"/>
                  <a:gd name="T3" fmla="*/ 7 h 46"/>
                  <a:gd name="T4" fmla="*/ 39 w 39"/>
                  <a:gd name="T5" fmla="*/ 0 h 46"/>
                  <a:gd name="T6" fmla="*/ 0 w 39"/>
                  <a:gd name="T7" fmla="*/ 36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7"/>
                    </a:lnTo>
                    <a:lnTo>
                      <a:pt x="39" y="0"/>
                    </a:lnTo>
                    <a:lnTo>
                      <a:pt x="0" y="3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3" name="Freeform 91">
                <a:extLst>
                  <a:ext uri="{FF2B5EF4-FFF2-40B4-BE49-F238E27FC236}">
                    <a16:creationId xmlns:a16="http://schemas.microsoft.com/office/drawing/2014/main" id="{246432DA-EA70-C222-4DF1-E7629F83950A}"/>
                  </a:ext>
                </a:extLst>
              </p:cNvPr>
              <p:cNvSpPr>
                <a:spLocks/>
              </p:cNvSpPr>
              <p:nvPr/>
            </p:nvSpPr>
            <p:spPr bwMode="auto">
              <a:xfrm>
                <a:off x="1933" y="1888"/>
                <a:ext cx="39" cy="46"/>
              </a:xfrm>
              <a:custGeom>
                <a:avLst/>
                <a:gdLst>
                  <a:gd name="T0" fmla="*/ 0 w 39"/>
                  <a:gd name="T1" fmla="*/ 46 h 46"/>
                  <a:gd name="T2" fmla="*/ 39 w 39"/>
                  <a:gd name="T3" fmla="*/ 8 h 46"/>
                  <a:gd name="T4" fmla="*/ 39 w 39"/>
                  <a:gd name="T5" fmla="*/ 0 h 46"/>
                  <a:gd name="T6" fmla="*/ 0 w 39"/>
                  <a:gd name="T7" fmla="*/ 36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4" name="Freeform 92">
                <a:extLst>
                  <a:ext uri="{FF2B5EF4-FFF2-40B4-BE49-F238E27FC236}">
                    <a16:creationId xmlns:a16="http://schemas.microsoft.com/office/drawing/2014/main" id="{4B21914D-174B-1E3A-0B72-35466D9FCFE0}"/>
                  </a:ext>
                </a:extLst>
              </p:cNvPr>
              <p:cNvSpPr>
                <a:spLocks/>
              </p:cNvSpPr>
              <p:nvPr/>
            </p:nvSpPr>
            <p:spPr bwMode="auto">
              <a:xfrm>
                <a:off x="1933" y="1859"/>
                <a:ext cx="39" cy="46"/>
              </a:xfrm>
              <a:custGeom>
                <a:avLst/>
                <a:gdLst>
                  <a:gd name="T0" fmla="*/ 0 w 39"/>
                  <a:gd name="T1" fmla="*/ 46 h 46"/>
                  <a:gd name="T2" fmla="*/ 39 w 39"/>
                  <a:gd name="T3" fmla="*/ 8 h 46"/>
                  <a:gd name="T4" fmla="*/ 39 w 39"/>
                  <a:gd name="T5" fmla="*/ 0 h 46"/>
                  <a:gd name="T6" fmla="*/ 0 w 39"/>
                  <a:gd name="T7" fmla="*/ 37 h 46"/>
                  <a:gd name="T8" fmla="*/ 0 w 39"/>
                  <a:gd name="T9" fmla="*/ 46 h 46"/>
                  <a:gd name="T10" fmla="*/ 0 60000 65536"/>
                  <a:gd name="T11" fmla="*/ 0 60000 65536"/>
                  <a:gd name="T12" fmla="*/ 0 60000 65536"/>
                  <a:gd name="T13" fmla="*/ 0 60000 65536"/>
                  <a:gd name="T14" fmla="*/ 0 60000 65536"/>
                  <a:gd name="T15" fmla="*/ 0 w 39"/>
                  <a:gd name="T16" fmla="*/ 0 h 46"/>
                  <a:gd name="T17" fmla="*/ 39 w 39"/>
                  <a:gd name="T18" fmla="*/ 46 h 46"/>
                </a:gdLst>
                <a:ahLst/>
                <a:cxnLst>
                  <a:cxn ang="T10">
                    <a:pos x="T0" y="T1"/>
                  </a:cxn>
                  <a:cxn ang="T11">
                    <a:pos x="T2" y="T3"/>
                  </a:cxn>
                  <a:cxn ang="T12">
                    <a:pos x="T4" y="T5"/>
                  </a:cxn>
                  <a:cxn ang="T13">
                    <a:pos x="T6" y="T7"/>
                  </a:cxn>
                  <a:cxn ang="T14">
                    <a:pos x="T8" y="T9"/>
                  </a:cxn>
                </a:cxnLst>
                <a:rect l="T15" t="T16" r="T17" b="T18"/>
                <a:pathLst>
                  <a:path w="39" h="46">
                    <a:moveTo>
                      <a:pt x="0" y="46"/>
                    </a:moveTo>
                    <a:lnTo>
                      <a:pt x="39" y="8"/>
                    </a:lnTo>
                    <a:lnTo>
                      <a:pt x="39"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5" name="Freeform 93">
                <a:extLst>
                  <a:ext uri="{FF2B5EF4-FFF2-40B4-BE49-F238E27FC236}">
                    <a16:creationId xmlns:a16="http://schemas.microsoft.com/office/drawing/2014/main" id="{2642B763-5AEF-6634-AF68-0C01B7EBDE81}"/>
                  </a:ext>
                </a:extLst>
              </p:cNvPr>
              <p:cNvSpPr>
                <a:spLocks/>
              </p:cNvSpPr>
              <p:nvPr/>
            </p:nvSpPr>
            <p:spPr bwMode="auto">
              <a:xfrm>
                <a:off x="1933" y="1830"/>
                <a:ext cx="37" cy="46"/>
              </a:xfrm>
              <a:custGeom>
                <a:avLst/>
                <a:gdLst>
                  <a:gd name="T0" fmla="*/ 0 w 37"/>
                  <a:gd name="T1" fmla="*/ 46 h 46"/>
                  <a:gd name="T2" fmla="*/ 37 w 37"/>
                  <a:gd name="T3" fmla="*/ 8 h 46"/>
                  <a:gd name="T4" fmla="*/ 37 w 37"/>
                  <a:gd name="T5" fmla="*/ 0 h 46"/>
                  <a:gd name="T6" fmla="*/ 0 w 37"/>
                  <a:gd name="T7" fmla="*/ 37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8"/>
                    </a:lnTo>
                    <a:lnTo>
                      <a:pt x="37"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6" name="Freeform 94">
                <a:extLst>
                  <a:ext uri="{FF2B5EF4-FFF2-40B4-BE49-F238E27FC236}">
                    <a16:creationId xmlns:a16="http://schemas.microsoft.com/office/drawing/2014/main" id="{A7AEA9DE-D7A8-6647-5EC9-3296C9F2BA44}"/>
                  </a:ext>
                </a:extLst>
              </p:cNvPr>
              <p:cNvSpPr>
                <a:spLocks/>
              </p:cNvSpPr>
              <p:nvPr/>
            </p:nvSpPr>
            <p:spPr bwMode="auto">
              <a:xfrm>
                <a:off x="1933" y="1802"/>
                <a:ext cx="37" cy="46"/>
              </a:xfrm>
              <a:custGeom>
                <a:avLst/>
                <a:gdLst>
                  <a:gd name="T0" fmla="*/ 0 w 37"/>
                  <a:gd name="T1" fmla="*/ 46 h 46"/>
                  <a:gd name="T2" fmla="*/ 37 w 37"/>
                  <a:gd name="T3" fmla="*/ 9 h 46"/>
                  <a:gd name="T4" fmla="*/ 37 w 37"/>
                  <a:gd name="T5" fmla="*/ 0 h 46"/>
                  <a:gd name="T6" fmla="*/ 0 w 37"/>
                  <a:gd name="T7" fmla="*/ 38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9"/>
                    </a:lnTo>
                    <a:lnTo>
                      <a:pt x="37"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7" name="Freeform 95">
                <a:extLst>
                  <a:ext uri="{FF2B5EF4-FFF2-40B4-BE49-F238E27FC236}">
                    <a16:creationId xmlns:a16="http://schemas.microsoft.com/office/drawing/2014/main" id="{DA9A9B20-6D2B-5036-4319-3AA62D683F3D}"/>
                  </a:ext>
                </a:extLst>
              </p:cNvPr>
              <p:cNvSpPr>
                <a:spLocks/>
              </p:cNvSpPr>
              <p:nvPr/>
            </p:nvSpPr>
            <p:spPr bwMode="auto">
              <a:xfrm>
                <a:off x="1933" y="1775"/>
                <a:ext cx="37" cy="44"/>
              </a:xfrm>
              <a:custGeom>
                <a:avLst/>
                <a:gdLst>
                  <a:gd name="T0" fmla="*/ 0 w 37"/>
                  <a:gd name="T1" fmla="*/ 44 h 44"/>
                  <a:gd name="T2" fmla="*/ 37 w 37"/>
                  <a:gd name="T3" fmla="*/ 7 h 44"/>
                  <a:gd name="T4" fmla="*/ 37 w 37"/>
                  <a:gd name="T5" fmla="*/ 0 h 44"/>
                  <a:gd name="T6" fmla="*/ 0 w 37"/>
                  <a:gd name="T7" fmla="*/ 36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7"/>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8" name="Freeform 96">
                <a:extLst>
                  <a:ext uri="{FF2B5EF4-FFF2-40B4-BE49-F238E27FC236}">
                    <a16:creationId xmlns:a16="http://schemas.microsoft.com/office/drawing/2014/main" id="{CC524B98-371A-0AC6-AA9F-80AAEF995CAA}"/>
                  </a:ext>
                </a:extLst>
              </p:cNvPr>
              <p:cNvSpPr>
                <a:spLocks/>
              </p:cNvSpPr>
              <p:nvPr/>
            </p:nvSpPr>
            <p:spPr bwMode="auto">
              <a:xfrm>
                <a:off x="1933" y="1746"/>
                <a:ext cx="37" cy="44"/>
              </a:xfrm>
              <a:custGeom>
                <a:avLst/>
                <a:gdLst>
                  <a:gd name="T0" fmla="*/ 0 w 37"/>
                  <a:gd name="T1" fmla="*/ 44 h 44"/>
                  <a:gd name="T2" fmla="*/ 37 w 37"/>
                  <a:gd name="T3" fmla="*/ 8 h 44"/>
                  <a:gd name="T4" fmla="*/ 37 w 37"/>
                  <a:gd name="T5" fmla="*/ 0 h 44"/>
                  <a:gd name="T6" fmla="*/ 0 w 37"/>
                  <a:gd name="T7" fmla="*/ 36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8"/>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39" name="Freeform 97">
                <a:extLst>
                  <a:ext uri="{FF2B5EF4-FFF2-40B4-BE49-F238E27FC236}">
                    <a16:creationId xmlns:a16="http://schemas.microsoft.com/office/drawing/2014/main" id="{B8BF24A0-E9FD-CD49-621C-417427847D0B}"/>
                  </a:ext>
                </a:extLst>
              </p:cNvPr>
              <p:cNvSpPr>
                <a:spLocks/>
              </p:cNvSpPr>
              <p:nvPr/>
            </p:nvSpPr>
            <p:spPr bwMode="auto">
              <a:xfrm>
                <a:off x="1933" y="1717"/>
                <a:ext cx="37" cy="44"/>
              </a:xfrm>
              <a:custGeom>
                <a:avLst/>
                <a:gdLst>
                  <a:gd name="T0" fmla="*/ 0 w 37"/>
                  <a:gd name="T1" fmla="*/ 44 h 44"/>
                  <a:gd name="T2" fmla="*/ 37 w 37"/>
                  <a:gd name="T3" fmla="*/ 8 h 44"/>
                  <a:gd name="T4" fmla="*/ 37 w 37"/>
                  <a:gd name="T5" fmla="*/ 0 h 44"/>
                  <a:gd name="T6" fmla="*/ 0 w 37"/>
                  <a:gd name="T7" fmla="*/ 37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8"/>
                    </a:lnTo>
                    <a:lnTo>
                      <a:pt x="37" y="0"/>
                    </a:lnTo>
                    <a:lnTo>
                      <a:pt x="0" y="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0" name="Freeform 98">
                <a:extLst>
                  <a:ext uri="{FF2B5EF4-FFF2-40B4-BE49-F238E27FC236}">
                    <a16:creationId xmlns:a16="http://schemas.microsoft.com/office/drawing/2014/main" id="{DA6D466D-8479-39BA-4AE8-72DE3E99EC4E}"/>
                  </a:ext>
                </a:extLst>
              </p:cNvPr>
              <p:cNvSpPr>
                <a:spLocks/>
              </p:cNvSpPr>
              <p:nvPr/>
            </p:nvSpPr>
            <p:spPr bwMode="auto">
              <a:xfrm>
                <a:off x="1933" y="1688"/>
                <a:ext cx="37" cy="46"/>
              </a:xfrm>
              <a:custGeom>
                <a:avLst/>
                <a:gdLst>
                  <a:gd name="T0" fmla="*/ 0 w 37"/>
                  <a:gd name="T1" fmla="*/ 46 h 46"/>
                  <a:gd name="T2" fmla="*/ 37 w 37"/>
                  <a:gd name="T3" fmla="*/ 8 h 46"/>
                  <a:gd name="T4" fmla="*/ 37 w 37"/>
                  <a:gd name="T5" fmla="*/ 0 h 46"/>
                  <a:gd name="T6" fmla="*/ 0 w 37"/>
                  <a:gd name="T7" fmla="*/ 39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8"/>
                    </a:lnTo>
                    <a:lnTo>
                      <a:pt x="37"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1" name="Freeform 99">
                <a:extLst>
                  <a:ext uri="{FF2B5EF4-FFF2-40B4-BE49-F238E27FC236}">
                    <a16:creationId xmlns:a16="http://schemas.microsoft.com/office/drawing/2014/main" id="{526E62D7-3064-9A19-D1D7-1809CC385D58}"/>
                  </a:ext>
                </a:extLst>
              </p:cNvPr>
              <p:cNvSpPr>
                <a:spLocks/>
              </p:cNvSpPr>
              <p:nvPr/>
            </p:nvSpPr>
            <p:spPr bwMode="auto">
              <a:xfrm>
                <a:off x="1933" y="1660"/>
                <a:ext cx="37" cy="46"/>
              </a:xfrm>
              <a:custGeom>
                <a:avLst/>
                <a:gdLst>
                  <a:gd name="T0" fmla="*/ 0 w 37"/>
                  <a:gd name="T1" fmla="*/ 46 h 46"/>
                  <a:gd name="T2" fmla="*/ 37 w 37"/>
                  <a:gd name="T3" fmla="*/ 7 h 46"/>
                  <a:gd name="T4" fmla="*/ 37 w 37"/>
                  <a:gd name="T5" fmla="*/ 0 h 46"/>
                  <a:gd name="T6" fmla="*/ 0 w 37"/>
                  <a:gd name="T7" fmla="*/ 38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7"/>
                    </a:lnTo>
                    <a:lnTo>
                      <a:pt x="37"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2" name="Freeform 100">
                <a:extLst>
                  <a:ext uri="{FF2B5EF4-FFF2-40B4-BE49-F238E27FC236}">
                    <a16:creationId xmlns:a16="http://schemas.microsoft.com/office/drawing/2014/main" id="{5224D7FE-2F0F-5793-8C11-4FDD68E76905}"/>
                  </a:ext>
                </a:extLst>
              </p:cNvPr>
              <p:cNvSpPr>
                <a:spLocks/>
              </p:cNvSpPr>
              <p:nvPr/>
            </p:nvSpPr>
            <p:spPr bwMode="auto">
              <a:xfrm>
                <a:off x="1933" y="1631"/>
                <a:ext cx="37" cy="46"/>
              </a:xfrm>
              <a:custGeom>
                <a:avLst/>
                <a:gdLst>
                  <a:gd name="T0" fmla="*/ 0 w 37"/>
                  <a:gd name="T1" fmla="*/ 46 h 46"/>
                  <a:gd name="T2" fmla="*/ 37 w 37"/>
                  <a:gd name="T3" fmla="*/ 7 h 46"/>
                  <a:gd name="T4" fmla="*/ 37 w 37"/>
                  <a:gd name="T5" fmla="*/ 0 h 46"/>
                  <a:gd name="T6" fmla="*/ 0 w 37"/>
                  <a:gd name="T7" fmla="*/ 38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7"/>
                    </a:lnTo>
                    <a:lnTo>
                      <a:pt x="37"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3" name="Freeform 101">
                <a:extLst>
                  <a:ext uri="{FF2B5EF4-FFF2-40B4-BE49-F238E27FC236}">
                    <a16:creationId xmlns:a16="http://schemas.microsoft.com/office/drawing/2014/main" id="{040F02B8-8E1A-0A55-14FC-52B057E3E885}"/>
                  </a:ext>
                </a:extLst>
              </p:cNvPr>
              <p:cNvSpPr>
                <a:spLocks/>
              </p:cNvSpPr>
              <p:nvPr/>
            </p:nvSpPr>
            <p:spPr bwMode="auto">
              <a:xfrm>
                <a:off x="1933" y="1602"/>
                <a:ext cx="37" cy="46"/>
              </a:xfrm>
              <a:custGeom>
                <a:avLst/>
                <a:gdLst>
                  <a:gd name="T0" fmla="*/ 0 w 37"/>
                  <a:gd name="T1" fmla="*/ 46 h 46"/>
                  <a:gd name="T2" fmla="*/ 37 w 37"/>
                  <a:gd name="T3" fmla="*/ 10 h 46"/>
                  <a:gd name="T4" fmla="*/ 37 w 37"/>
                  <a:gd name="T5" fmla="*/ 0 h 46"/>
                  <a:gd name="T6" fmla="*/ 0 w 37"/>
                  <a:gd name="T7" fmla="*/ 38 h 46"/>
                  <a:gd name="T8" fmla="*/ 0 w 37"/>
                  <a:gd name="T9" fmla="*/ 46 h 46"/>
                  <a:gd name="T10" fmla="*/ 0 60000 65536"/>
                  <a:gd name="T11" fmla="*/ 0 60000 65536"/>
                  <a:gd name="T12" fmla="*/ 0 60000 65536"/>
                  <a:gd name="T13" fmla="*/ 0 60000 65536"/>
                  <a:gd name="T14" fmla="*/ 0 60000 65536"/>
                  <a:gd name="T15" fmla="*/ 0 w 37"/>
                  <a:gd name="T16" fmla="*/ 0 h 46"/>
                  <a:gd name="T17" fmla="*/ 37 w 37"/>
                  <a:gd name="T18" fmla="*/ 46 h 46"/>
                </a:gdLst>
                <a:ahLst/>
                <a:cxnLst>
                  <a:cxn ang="T10">
                    <a:pos x="T0" y="T1"/>
                  </a:cxn>
                  <a:cxn ang="T11">
                    <a:pos x="T2" y="T3"/>
                  </a:cxn>
                  <a:cxn ang="T12">
                    <a:pos x="T4" y="T5"/>
                  </a:cxn>
                  <a:cxn ang="T13">
                    <a:pos x="T6" y="T7"/>
                  </a:cxn>
                  <a:cxn ang="T14">
                    <a:pos x="T8" y="T9"/>
                  </a:cxn>
                </a:cxnLst>
                <a:rect l="T15" t="T16" r="T17" b="T18"/>
                <a:pathLst>
                  <a:path w="37" h="46">
                    <a:moveTo>
                      <a:pt x="0" y="46"/>
                    </a:moveTo>
                    <a:lnTo>
                      <a:pt x="37" y="10"/>
                    </a:lnTo>
                    <a:lnTo>
                      <a:pt x="37"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4" name="Freeform 102">
                <a:extLst>
                  <a:ext uri="{FF2B5EF4-FFF2-40B4-BE49-F238E27FC236}">
                    <a16:creationId xmlns:a16="http://schemas.microsoft.com/office/drawing/2014/main" id="{88568704-A2D5-BFD6-B821-B5B1D4F1A0B1}"/>
                  </a:ext>
                </a:extLst>
              </p:cNvPr>
              <p:cNvSpPr>
                <a:spLocks/>
              </p:cNvSpPr>
              <p:nvPr/>
            </p:nvSpPr>
            <p:spPr bwMode="auto">
              <a:xfrm>
                <a:off x="1933" y="1575"/>
                <a:ext cx="37" cy="44"/>
              </a:xfrm>
              <a:custGeom>
                <a:avLst/>
                <a:gdLst>
                  <a:gd name="T0" fmla="*/ 0 w 37"/>
                  <a:gd name="T1" fmla="*/ 44 h 44"/>
                  <a:gd name="T2" fmla="*/ 37 w 37"/>
                  <a:gd name="T3" fmla="*/ 8 h 44"/>
                  <a:gd name="T4" fmla="*/ 37 w 37"/>
                  <a:gd name="T5" fmla="*/ 0 h 44"/>
                  <a:gd name="T6" fmla="*/ 0 w 37"/>
                  <a:gd name="T7" fmla="*/ 37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8"/>
                    </a:lnTo>
                    <a:lnTo>
                      <a:pt x="37" y="0"/>
                    </a:lnTo>
                    <a:lnTo>
                      <a:pt x="0" y="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5" name="Freeform 103">
                <a:extLst>
                  <a:ext uri="{FF2B5EF4-FFF2-40B4-BE49-F238E27FC236}">
                    <a16:creationId xmlns:a16="http://schemas.microsoft.com/office/drawing/2014/main" id="{442AA5F7-6F96-B7AD-E9C7-2919F031BB48}"/>
                  </a:ext>
                </a:extLst>
              </p:cNvPr>
              <p:cNvSpPr>
                <a:spLocks/>
              </p:cNvSpPr>
              <p:nvPr/>
            </p:nvSpPr>
            <p:spPr bwMode="auto">
              <a:xfrm>
                <a:off x="1933" y="1546"/>
                <a:ext cx="37" cy="44"/>
              </a:xfrm>
              <a:custGeom>
                <a:avLst/>
                <a:gdLst>
                  <a:gd name="T0" fmla="*/ 0 w 37"/>
                  <a:gd name="T1" fmla="*/ 44 h 44"/>
                  <a:gd name="T2" fmla="*/ 37 w 37"/>
                  <a:gd name="T3" fmla="*/ 8 h 44"/>
                  <a:gd name="T4" fmla="*/ 37 w 37"/>
                  <a:gd name="T5" fmla="*/ 0 h 44"/>
                  <a:gd name="T6" fmla="*/ 0 w 37"/>
                  <a:gd name="T7" fmla="*/ 37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8"/>
                    </a:lnTo>
                    <a:lnTo>
                      <a:pt x="37" y="0"/>
                    </a:lnTo>
                    <a:lnTo>
                      <a:pt x="0" y="37"/>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6" name="Freeform 104">
                <a:extLst>
                  <a:ext uri="{FF2B5EF4-FFF2-40B4-BE49-F238E27FC236}">
                    <a16:creationId xmlns:a16="http://schemas.microsoft.com/office/drawing/2014/main" id="{EF110D2C-BE98-4DF6-71DC-9EC6A3EBF003}"/>
                  </a:ext>
                </a:extLst>
              </p:cNvPr>
              <p:cNvSpPr>
                <a:spLocks/>
              </p:cNvSpPr>
              <p:nvPr/>
            </p:nvSpPr>
            <p:spPr bwMode="auto">
              <a:xfrm>
                <a:off x="1933" y="1518"/>
                <a:ext cx="37" cy="44"/>
              </a:xfrm>
              <a:custGeom>
                <a:avLst/>
                <a:gdLst>
                  <a:gd name="T0" fmla="*/ 0 w 37"/>
                  <a:gd name="T1" fmla="*/ 44 h 44"/>
                  <a:gd name="T2" fmla="*/ 37 w 37"/>
                  <a:gd name="T3" fmla="*/ 7 h 44"/>
                  <a:gd name="T4" fmla="*/ 37 w 37"/>
                  <a:gd name="T5" fmla="*/ 0 h 44"/>
                  <a:gd name="T6" fmla="*/ 0 w 37"/>
                  <a:gd name="T7" fmla="*/ 36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7"/>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7" name="Freeform 105">
                <a:extLst>
                  <a:ext uri="{FF2B5EF4-FFF2-40B4-BE49-F238E27FC236}">
                    <a16:creationId xmlns:a16="http://schemas.microsoft.com/office/drawing/2014/main" id="{24007397-037F-8C85-6DCC-55F4561D9A0D}"/>
                  </a:ext>
                </a:extLst>
              </p:cNvPr>
              <p:cNvSpPr>
                <a:spLocks/>
              </p:cNvSpPr>
              <p:nvPr/>
            </p:nvSpPr>
            <p:spPr bwMode="auto">
              <a:xfrm>
                <a:off x="1933" y="1489"/>
                <a:ext cx="37" cy="44"/>
              </a:xfrm>
              <a:custGeom>
                <a:avLst/>
                <a:gdLst>
                  <a:gd name="T0" fmla="*/ 0 w 37"/>
                  <a:gd name="T1" fmla="*/ 44 h 44"/>
                  <a:gd name="T2" fmla="*/ 37 w 37"/>
                  <a:gd name="T3" fmla="*/ 7 h 44"/>
                  <a:gd name="T4" fmla="*/ 37 w 37"/>
                  <a:gd name="T5" fmla="*/ 0 h 44"/>
                  <a:gd name="T6" fmla="*/ 0 w 37"/>
                  <a:gd name="T7" fmla="*/ 36 h 44"/>
                  <a:gd name="T8" fmla="*/ 0 w 37"/>
                  <a:gd name="T9" fmla="*/ 44 h 44"/>
                  <a:gd name="T10" fmla="*/ 0 60000 65536"/>
                  <a:gd name="T11" fmla="*/ 0 60000 65536"/>
                  <a:gd name="T12" fmla="*/ 0 60000 65536"/>
                  <a:gd name="T13" fmla="*/ 0 60000 65536"/>
                  <a:gd name="T14" fmla="*/ 0 60000 65536"/>
                  <a:gd name="T15" fmla="*/ 0 w 37"/>
                  <a:gd name="T16" fmla="*/ 0 h 44"/>
                  <a:gd name="T17" fmla="*/ 37 w 37"/>
                  <a:gd name="T18" fmla="*/ 44 h 44"/>
                </a:gdLst>
                <a:ahLst/>
                <a:cxnLst>
                  <a:cxn ang="T10">
                    <a:pos x="T0" y="T1"/>
                  </a:cxn>
                  <a:cxn ang="T11">
                    <a:pos x="T2" y="T3"/>
                  </a:cxn>
                  <a:cxn ang="T12">
                    <a:pos x="T4" y="T5"/>
                  </a:cxn>
                  <a:cxn ang="T13">
                    <a:pos x="T6" y="T7"/>
                  </a:cxn>
                  <a:cxn ang="T14">
                    <a:pos x="T8" y="T9"/>
                  </a:cxn>
                </a:cxnLst>
                <a:rect l="T15" t="T16" r="T17" b="T18"/>
                <a:pathLst>
                  <a:path w="37" h="44">
                    <a:moveTo>
                      <a:pt x="0" y="44"/>
                    </a:moveTo>
                    <a:lnTo>
                      <a:pt x="37" y="7"/>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8" name="Freeform 106">
                <a:extLst>
                  <a:ext uri="{FF2B5EF4-FFF2-40B4-BE49-F238E27FC236}">
                    <a16:creationId xmlns:a16="http://schemas.microsoft.com/office/drawing/2014/main" id="{5F7B33A3-F82B-5BC3-1486-0B334601ADED}"/>
                  </a:ext>
                </a:extLst>
              </p:cNvPr>
              <p:cNvSpPr>
                <a:spLocks/>
              </p:cNvSpPr>
              <p:nvPr/>
            </p:nvSpPr>
            <p:spPr bwMode="auto">
              <a:xfrm>
                <a:off x="1933" y="1462"/>
                <a:ext cx="37" cy="44"/>
              </a:xfrm>
              <a:custGeom>
                <a:avLst/>
                <a:gdLst>
                  <a:gd name="T0" fmla="*/ 0 w 37"/>
                  <a:gd name="T1" fmla="*/ 44 h 44"/>
                  <a:gd name="T2" fmla="*/ 37 w 37"/>
                  <a:gd name="T3" fmla="*/ 8 h 44"/>
                  <a:gd name="T4" fmla="*/ 37 w 37"/>
                  <a:gd name="T5" fmla="*/ 0 h 44"/>
                  <a:gd name="T6" fmla="*/ 37 w 37"/>
                  <a:gd name="T7" fmla="*/ 0 h 44"/>
                  <a:gd name="T8" fmla="*/ 0 w 37"/>
                  <a:gd name="T9" fmla="*/ 36 h 44"/>
                  <a:gd name="T10" fmla="*/ 0 w 37"/>
                  <a:gd name="T11" fmla="*/ 44 h 44"/>
                  <a:gd name="T12" fmla="*/ 0 60000 65536"/>
                  <a:gd name="T13" fmla="*/ 0 60000 65536"/>
                  <a:gd name="T14" fmla="*/ 0 60000 65536"/>
                  <a:gd name="T15" fmla="*/ 0 60000 65536"/>
                  <a:gd name="T16" fmla="*/ 0 60000 65536"/>
                  <a:gd name="T17" fmla="*/ 0 60000 65536"/>
                  <a:gd name="T18" fmla="*/ 0 w 37"/>
                  <a:gd name="T19" fmla="*/ 0 h 44"/>
                  <a:gd name="T20" fmla="*/ 37 w 3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37" h="44">
                    <a:moveTo>
                      <a:pt x="0" y="44"/>
                    </a:moveTo>
                    <a:lnTo>
                      <a:pt x="37" y="8"/>
                    </a:lnTo>
                    <a:lnTo>
                      <a:pt x="37" y="0"/>
                    </a:lnTo>
                    <a:lnTo>
                      <a:pt x="0" y="36"/>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49" name="Freeform 107">
                <a:extLst>
                  <a:ext uri="{FF2B5EF4-FFF2-40B4-BE49-F238E27FC236}">
                    <a16:creationId xmlns:a16="http://schemas.microsoft.com/office/drawing/2014/main" id="{5320E139-3A70-C195-0840-0C87C4650FE1}"/>
                  </a:ext>
                </a:extLst>
              </p:cNvPr>
              <p:cNvSpPr>
                <a:spLocks/>
              </p:cNvSpPr>
              <p:nvPr/>
            </p:nvSpPr>
            <p:spPr bwMode="auto">
              <a:xfrm>
                <a:off x="1933" y="1462"/>
                <a:ext cx="16" cy="15"/>
              </a:xfrm>
              <a:custGeom>
                <a:avLst/>
                <a:gdLst>
                  <a:gd name="T0" fmla="*/ 0 w 16"/>
                  <a:gd name="T1" fmla="*/ 15 h 15"/>
                  <a:gd name="T2" fmla="*/ 16 w 16"/>
                  <a:gd name="T3" fmla="*/ 0 h 15"/>
                  <a:gd name="T4" fmla="*/ 8 w 16"/>
                  <a:gd name="T5" fmla="*/ 0 h 15"/>
                  <a:gd name="T6" fmla="*/ 0 w 16"/>
                  <a:gd name="T7" fmla="*/ 8 h 15"/>
                  <a:gd name="T8" fmla="*/ 0 w 16"/>
                  <a:gd name="T9" fmla="*/ 15 h 15"/>
                  <a:gd name="T10" fmla="*/ 0 60000 65536"/>
                  <a:gd name="T11" fmla="*/ 0 60000 65536"/>
                  <a:gd name="T12" fmla="*/ 0 60000 65536"/>
                  <a:gd name="T13" fmla="*/ 0 60000 65536"/>
                  <a:gd name="T14" fmla="*/ 0 60000 65536"/>
                  <a:gd name="T15" fmla="*/ 0 w 16"/>
                  <a:gd name="T16" fmla="*/ 0 h 15"/>
                  <a:gd name="T17" fmla="*/ 16 w 16"/>
                  <a:gd name="T18" fmla="*/ 15 h 15"/>
                </a:gdLst>
                <a:ahLst/>
                <a:cxnLst>
                  <a:cxn ang="T10">
                    <a:pos x="T0" y="T1"/>
                  </a:cxn>
                  <a:cxn ang="T11">
                    <a:pos x="T2" y="T3"/>
                  </a:cxn>
                  <a:cxn ang="T12">
                    <a:pos x="T4" y="T5"/>
                  </a:cxn>
                  <a:cxn ang="T13">
                    <a:pos x="T6" y="T7"/>
                  </a:cxn>
                  <a:cxn ang="T14">
                    <a:pos x="T8" y="T9"/>
                  </a:cxn>
                </a:cxnLst>
                <a:rect l="T15" t="T16" r="T17" b="T18"/>
                <a:pathLst>
                  <a:path w="16" h="15">
                    <a:moveTo>
                      <a:pt x="0" y="15"/>
                    </a:moveTo>
                    <a:lnTo>
                      <a:pt x="16" y="0"/>
                    </a:lnTo>
                    <a:lnTo>
                      <a:pt x="8" y="0"/>
                    </a:lnTo>
                    <a:lnTo>
                      <a:pt x="0" y="8"/>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0" name="Freeform 108">
                <a:extLst>
                  <a:ext uri="{FF2B5EF4-FFF2-40B4-BE49-F238E27FC236}">
                    <a16:creationId xmlns:a16="http://schemas.microsoft.com/office/drawing/2014/main" id="{26FDC1E3-95A2-7B7B-3769-48090FC43F56}"/>
                  </a:ext>
                </a:extLst>
              </p:cNvPr>
              <p:cNvSpPr>
                <a:spLocks/>
              </p:cNvSpPr>
              <p:nvPr/>
            </p:nvSpPr>
            <p:spPr bwMode="auto">
              <a:xfrm>
                <a:off x="1933" y="1458"/>
                <a:ext cx="41" cy="8"/>
              </a:xfrm>
              <a:custGeom>
                <a:avLst/>
                <a:gdLst>
                  <a:gd name="T0" fmla="*/ 41 w 41"/>
                  <a:gd name="T1" fmla="*/ 4 h 8"/>
                  <a:gd name="T2" fmla="*/ 37 w 41"/>
                  <a:gd name="T3" fmla="*/ 0 h 8"/>
                  <a:gd name="T4" fmla="*/ 0 w 41"/>
                  <a:gd name="T5" fmla="*/ 0 h 8"/>
                  <a:gd name="T6" fmla="*/ 0 w 41"/>
                  <a:gd name="T7" fmla="*/ 8 h 8"/>
                  <a:gd name="T8" fmla="*/ 37 w 41"/>
                  <a:gd name="T9" fmla="*/ 8 h 8"/>
                  <a:gd name="T10" fmla="*/ 41 w 41"/>
                  <a:gd name="T11" fmla="*/ 4 h 8"/>
                  <a:gd name="T12" fmla="*/ 41 w 41"/>
                  <a:gd name="T13" fmla="*/ 4 h 8"/>
                  <a:gd name="T14" fmla="*/ 41 w 41"/>
                  <a:gd name="T15" fmla="*/ 0 h 8"/>
                  <a:gd name="T16" fmla="*/ 37 w 41"/>
                  <a:gd name="T17" fmla="*/ 0 h 8"/>
                  <a:gd name="T18" fmla="*/ 41 w 41"/>
                  <a:gd name="T19" fmla="*/ 4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8"/>
                  <a:gd name="T32" fmla="*/ 41 w 4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8">
                    <a:moveTo>
                      <a:pt x="41" y="4"/>
                    </a:moveTo>
                    <a:lnTo>
                      <a:pt x="37" y="0"/>
                    </a:lnTo>
                    <a:lnTo>
                      <a:pt x="0" y="0"/>
                    </a:lnTo>
                    <a:lnTo>
                      <a:pt x="0" y="8"/>
                    </a:lnTo>
                    <a:lnTo>
                      <a:pt x="37" y="8"/>
                    </a:lnTo>
                    <a:lnTo>
                      <a:pt x="41" y="4"/>
                    </a:lnTo>
                    <a:lnTo>
                      <a:pt x="41" y="0"/>
                    </a:lnTo>
                    <a:lnTo>
                      <a:pt x="37" y="0"/>
                    </a:lnTo>
                    <a:lnTo>
                      <a:pt x="41"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1" name="Freeform 109">
                <a:extLst>
                  <a:ext uri="{FF2B5EF4-FFF2-40B4-BE49-F238E27FC236}">
                    <a16:creationId xmlns:a16="http://schemas.microsoft.com/office/drawing/2014/main" id="{BDA17EB6-1D11-ECE2-5A3F-8FC500F986DC}"/>
                  </a:ext>
                </a:extLst>
              </p:cNvPr>
              <p:cNvSpPr>
                <a:spLocks/>
              </p:cNvSpPr>
              <p:nvPr/>
            </p:nvSpPr>
            <p:spPr bwMode="auto">
              <a:xfrm>
                <a:off x="1966" y="1462"/>
                <a:ext cx="12" cy="1432"/>
              </a:xfrm>
              <a:custGeom>
                <a:avLst/>
                <a:gdLst>
                  <a:gd name="T0" fmla="*/ 8 w 12"/>
                  <a:gd name="T1" fmla="*/ 1432 h 1432"/>
                  <a:gd name="T2" fmla="*/ 12 w 12"/>
                  <a:gd name="T3" fmla="*/ 1428 h 1432"/>
                  <a:gd name="T4" fmla="*/ 8 w 12"/>
                  <a:gd name="T5" fmla="*/ 0 h 1432"/>
                  <a:gd name="T6" fmla="*/ 0 w 12"/>
                  <a:gd name="T7" fmla="*/ 0 h 1432"/>
                  <a:gd name="T8" fmla="*/ 2 w 12"/>
                  <a:gd name="T9" fmla="*/ 1428 h 1432"/>
                  <a:gd name="T10" fmla="*/ 8 w 12"/>
                  <a:gd name="T11" fmla="*/ 1432 h 1432"/>
                  <a:gd name="T12" fmla="*/ 2 w 12"/>
                  <a:gd name="T13" fmla="*/ 1428 h 1432"/>
                  <a:gd name="T14" fmla="*/ 2 w 12"/>
                  <a:gd name="T15" fmla="*/ 1432 h 1432"/>
                  <a:gd name="T16" fmla="*/ 8 w 12"/>
                  <a:gd name="T17" fmla="*/ 1432 h 1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432"/>
                  <a:gd name="T29" fmla="*/ 12 w 12"/>
                  <a:gd name="T30" fmla="*/ 1432 h 1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432">
                    <a:moveTo>
                      <a:pt x="8" y="1432"/>
                    </a:moveTo>
                    <a:lnTo>
                      <a:pt x="12" y="1428"/>
                    </a:lnTo>
                    <a:lnTo>
                      <a:pt x="8" y="0"/>
                    </a:lnTo>
                    <a:lnTo>
                      <a:pt x="0" y="0"/>
                    </a:lnTo>
                    <a:lnTo>
                      <a:pt x="2" y="1428"/>
                    </a:lnTo>
                    <a:lnTo>
                      <a:pt x="8" y="1432"/>
                    </a:lnTo>
                    <a:lnTo>
                      <a:pt x="2" y="1428"/>
                    </a:lnTo>
                    <a:lnTo>
                      <a:pt x="2" y="1432"/>
                    </a:lnTo>
                    <a:lnTo>
                      <a:pt x="8" y="143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2" name="Freeform 110">
                <a:extLst>
                  <a:ext uri="{FF2B5EF4-FFF2-40B4-BE49-F238E27FC236}">
                    <a16:creationId xmlns:a16="http://schemas.microsoft.com/office/drawing/2014/main" id="{9676098B-CC96-B514-4938-CAA59E27A4DB}"/>
                  </a:ext>
                </a:extLst>
              </p:cNvPr>
              <p:cNvSpPr>
                <a:spLocks/>
              </p:cNvSpPr>
              <p:nvPr/>
            </p:nvSpPr>
            <p:spPr bwMode="auto">
              <a:xfrm>
                <a:off x="1974" y="2880"/>
                <a:ext cx="1241" cy="14"/>
              </a:xfrm>
              <a:custGeom>
                <a:avLst/>
                <a:gdLst>
                  <a:gd name="T0" fmla="*/ 1241 w 1241"/>
                  <a:gd name="T1" fmla="*/ 6 h 14"/>
                  <a:gd name="T2" fmla="*/ 1237 w 1241"/>
                  <a:gd name="T3" fmla="*/ 0 h 14"/>
                  <a:gd name="T4" fmla="*/ 0 w 1241"/>
                  <a:gd name="T5" fmla="*/ 4 h 14"/>
                  <a:gd name="T6" fmla="*/ 0 w 1241"/>
                  <a:gd name="T7" fmla="*/ 14 h 14"/>
                  <a:gd name="T8" fmla="*/ 1237 w 1241"/>
                  <a:gd name="T9" fmla="*/ 10 h 14"/>
                  <a:gd name="T10" fmla="*/ 1241 w 1241"/>
                  <a:gd name="T11" fmla="*/ 6 h 14"/>
                  <a:gd name="T12" fmla="*/ 1237 w 1241"/>
                  <a:gd name="T13" fmla="*/ 10 h 14"/>
                  <a:gd name="T14" fmla="*/ 1241 w 1241"/>
                  <a:gd name="T15" fmla="*/ 10 h 14"/>
                  <a:gd name="T16" fmla="*/ 1241 w 1241"/>
                  <a:gd name="T17" fmla="*/ 6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1"/>
                  <a:gd name="T28" fmla="*/ 0 h 14"/>
                  <a:gd name="T29" fmla="*/ 1241 w 1241"/>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1" h="14">
                    <a:moveTo>
                      <a:pt x="1241" y="6"/>
                    </a:moveTo>
                    <a:lnTo>
                      <a:pt x="1237" y="0"/>
                    </a:lnTo>
                    <a:lnTo>
                      <a:pt x="0" y="4"/>
                    </a:lnTo>
                    <a:lnTo>
                      <a:pt x="0" y="14"/>
                    </a:lnTo>
                    <a:lnTo>
                      <a:pt x="1237" y="10"/>
                    </a:lnTo>
                    <a:lnTo>
                      <a:pt x="1241" y="6"/>
                    </a:lnTo>
                    <a:lnTo>
                      <a:pt x="1237" y="10"/>
                    </a:lnTo>
                    <a:lnTo>
                      <a:pt x="1241" y="10"/>
                    </a:lnTo>
                    <a:lnTo>
                      <a:pt x="1241"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3" name="Freeform 111">
                <a:extLst>
                  <a:ext uri="{FF2B5EF4-FFF2-40B4-BE49-F238E27FC236}">
                    <a16:creationId xmlns:a16="http://schemas.microsoft.com/office/drawing/2014/main" id="{82B58DAA-4A03-E915-61BB-922966FC3488}"/>
                  </a:ext>
                </a:extLst>
              </p:cNvPr>
              <p:cNvSpPr>
                <a:spLocks/>
              </p:cNvSpPr>
              <p:nvPr/>
            </p:nvSpPr>
            <p:spPr bwMode="auto">
              <a:xfrm>
                <a:off x="3206" y="2796"/>
                <a:ext cx="9" cy="90"/>
              </a:xfrm>
              <a:custGeom>
                <a:avLst/>
                <a:gdLst>
                  <a:gd name="T0" fmla="*/ 9 w 9"/>
                  <a:gd name="T1" fmla="*/ 0 h 90"/>
                  <a:gd name="T2" fmla="*/ 0 w 9"/>
                  <a:gd name="T3" fmla="*/ 0 h 90"/>
                  <a:gd name="T4" fmla="*/ 0 w 9"/>
                  <a:gd name="T5" fmla="*/ 90 h 90"/>
                  <a:gd name="T6" fmla="*/ 9 w 9"/>
                  <a:gd name="T7" fmla="*/ 90 h 90"/>
                  <a:gd name="T8" fmla="*/ 9 w 9"/>
                  <a:gd name="T9" fmla="*/ 0 h 90"/>
                  <a:gd name="T10" fmla="*/ 9 w 9"/>
                  <a:gd name="T11" fmla="*/ 0 h 90"/>
                  <a:gd name="T12" fmla="*/ 0 60000 65536"/>
                  <a:gd name="T13" fmla="*/ 0 60000 65536"/>
                  <a:gd name="T14" fmla="*/ 0 60000 65536"/>
                  <a:gd name="T15" fmla="*/ 0 60000 65536"/>
                  <a:gd name="T16" fmla="*/ 0 60000 65536"/>
                  <a:gd name="T17" fmla="*/ 0 60000 65536"/>
                  <a:gd name="T18" fmla="*/ 0 w 9"/>
                  <a:gd name="T19" fmla="*/ 0 h 90"/>
                  <a:gd name="T20" fmla="*/ 9 w 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9" h="90">
                    <a:moveTo>
                      <a:pt x="9" y="0"/>
                    </a:moveTo>
                    <a:lnTo>
                      <a:pt x="0" y="0"/>
                    </a:lnTo>
                    <a:lnTo>
                      <a:pt x="0" y="90"/>
                    </a:lnTo>
                    <a:lnTo>
                      <a:pt x="9" y="9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4" name="Freeform 112">
                <a:extLst>
                  <a:ext uri="{FF2B5EF4-FFF2-40B4-BE49-F238E27FC236}">
                    <a16:creationId xmlns:a16="http://schemas.microsoft.com/office/drawing/2014/main" id="{C0158D87-5D99-C4E6-56EE-E2C378FFDDC3}"/>
                  </a:ext>
                </a:extLst>
              </p:cNvPr>
              <p:cNvSpPr>
                <a:spLocks/>
              </p:cNvSpPr>
              <p:nvPr/>
            </p:nvSpPr>
            <p:spPr bwMode="auto">
              <a:xfrm>
                <a:off x="3206" y="2704"/>
                <a:ext cx="69" cy="92"/>
              </a:xfrm>
              <a:custGeom>
                <a:avLst/>
                <a:gdLst>
                  <a:gd name="T0" fmla="*/ 69 w 69"/>
                  <a:gd name="T1" fmla="*/ 0 h 92"/>
                  <a:gd name="T2" fmla="*/ 69 w 69"/>
                  <a:gd name="T3" fmla="*/ 0 h 92"/>
                  <a:gd name="T4" fmla="*/ 57 w 69"/>
                  <a:gd name="T5" fmla="*/ 0 h 92"/>
                  <a:gd name="T6" fmla="*/ 46 w 69"/>
                  <a:gd name="T7" fmla="*/ 2 h 92"/>
                  <a:gd name="T8" fmla="*/ 36 w 69"/>
                  <a:gd name="T9" fmla="*/ 4 h 92"/>
                  <a:gd name="T10" fmla="*/ 29 w 69"/>
                  <a:gd name="T11" fmla="*/ 9 h 92"/>
                  <a:gd name="T12" fmla="*/ 21 w 69"/>
                  <a:gd name="T13" fmla="*/ 13 h 92"/>
                  <a:gd name="T14" fmla="*/ 15 w 69"/>
                  <a:gd name="T15" fmla="*/ 19 h 92"/>
                  <a:gd name="T16" fmla="*/ 11 w 69"/>
                  <a:gd name="T17" fmla="*/ 27 h 92"/>
                  <a:gd name="T18" fmla="*/ 7 w 69"/>
                  <a:gd name="T19" fmla="*/ 32 h 92"/>
                  <a:gd name="T20" fmla="*/ 4 w 69"/>
                  <a:gd name="T21" fmla="*/ 48 h 92"/>
                  <a:gd name="T22" fmla="*/ 2 w 69"/>
                  <a:gd name="T23" fmla="*/ 63 h 92"/>
                  <a:gd name="T24" fmla="*/ 0 w 69"/>
                  <a:gd name="T25" fmla="*/ 79 h 92"/>
                  <a:gd name="T26" fmla="*/ 0 w 69"/>
                  <a:gd name="T27" fmla="*/ 92 h 92"/>
                  <a:gd name="T28" fmla="*/ 9 w 69"/>
                  <a:gd name="T29" fmla="*/ 92 h 92"/>
                  <a:gd name="T30" fmla="*/ 9 w 69"/>
                  <a:gd name="T31" fmla="*/ 79 h 92"/>
                  <a:gd name="T32" fmla="*/ 9 w 69"/>
                  <a:gd name="T33" fmla="*/ 63 h 92"/>
                  <a:gd name="T34" fmla="*/ 11 w 69"/>
                  <a:gd name="T35" fmla="*/ 50 h 92"/>
                  <a:gd name="T36" fmla="*/ 17 w 69"/>
                  <a:gd name="T37" fmla="*/ 36 h 92"/>
                  <a:gd name="T38" fmla="*/ 19 w 69"/>
                  <a:gd name="T39" fmla="*/ 31 h 92"/>
                  <a:gd name="T40" fmla="*/ 23 w 69"/>
                  <a:gd name="T41" fmla="*/ 25 h 92"/>
                  <a:gd name="T42" fmla="*/ 29 w 69"/>
                  <a:gd name="T43" fmla="*/ 21 h 92"/>
                  <a:gd name="T44" fmla="*/ 32 w 69"/>
                  <a:gd name="T45" fmla="*/ 17 h 92"/>
                  <a:gd name="T46" fmla="*/ 40 w 69"/>
                  <a:gd name="T47" fmla="*/ 13 h 92"/>
                  <a:gd name="T48" fmla="*/ 48 w 69"/>
                  <a:gd name="T49" fmla="*/ 11 h 92"/>
                  <a:gd name="T50" fmla="*/ 57 w 69"/>
                  <a:gd name="T51" fmla="*/ 9 h 92"/>
                  <a:gd name="T52" fmla="*/ 69 w 69"/>
                  <a:gd name="T53" fmla="*/ 7 h 92"/>
                  <a:gd name="T54" fmla="*/ 69 w 69"/>
                  <a:gd name="T55" fmla="*/ 7 h 92"/>
                  <a:gd name="T56" fmla="*/ 69 w 69"/>
                  <a:gd name="T57" fmla="*/ 0 h 9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92"/>
                  <a:gd name="T89" fmla="*/ 69 w 69"/>
                  <a:gd name="T90" fmla="*/ 92 h 9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92">
                    <a:moveTo>
                      <a:pt x="69" y="0"/>
                    </a:moveTo>
                    <a:lnTo>
                      <a:pt x="69" y="0"/>
                    </a:lnTo>
                    <a:lnTo>
                      <a:pt x="57" y="0"/>
                    </a:lnTo>
                    <a:lnTo>
                      <a:pt x="46" y="2"/>
                    </a:lnTo>
                    <a:lnTo>
                      <a:pt x="36" y="4"/>
                    </a:lnTo>
                    <a:lnTo>
                      <a:pt x="29" y="9"/>
                    </a:lnTo>
                    <a:lnTo>
                      <a:pt x="21" y="13"/>
                    </a:lnTo>
                    <a:lnTo>
                      <a:pt x="15" y="19"/>
                    </a:lnTo>
                    <a:lnTo>
                      <a:pt x="11" y="27"/>
                    </a:lnTo>
                    <a:lnTo>
                      <a:pt x="7" y="32"/>
                    </a:lnTo>
                    <a:lnTo>
                      <a:pt x="4" y="48"/>
                    </a:lnTo>
                    <a:lnTo>
                      <a:pt x="2" y="63"/>
                    </a:lnTo>
                    <a:lnTo>
                      <a:pt x="0" y="79"/>
                    </a:lnTo>
                    <a:lnTo>
                      <a:pt x="0" y="92"/>
                    </a:lnTo>
                    <a:lnTo>
                      <a:pt x="9" y="92"/>
                    </a:lnTo>
                    <a:lnTo>
                      <a:pt x="9" y="79"/>
                    </a:lnTo>
                    <a:lnTo>
                      <a:pt x="9" y="63"/>
                    </a:lnTo>
                    <a:lnTo>
                      <a:pt x="11" y="50"/>
                    </a:lnTo>
                    <a:lnTo>
                      <a:pt x="17" y="36"/>
                    </a:lnTo>
                    <a:lnTo>
                      <a:pt x="19" y="31"/>
                    </a:lnTo>
                    <a:lnTo>
                      <a:pt x="23" y="25"/>
                    </a:lnTo>
                    <a:lnTo>
                      <a:pt x="29" y="21"/>
                    </a:lnTo>
                    <a:lnTo>
                      <a:pt x="32" y="17"/>
                    </a:lnTo>
                    <a:lnTo>
                      <a:pt x="40" y="13"/>
                    </a:lnTo>
                    <a:lnTo>
                      <a:pt x="48" y="11"/>
                    </a:lnTo>
                    <a:lnTo>
                      <a:pt x="57" y="9"/>
                    </a:lnTo>
                    <a:lnTo>
                      <a:pt x="69" y="7"/>
                    </a:lnTo>
                    <a:lnTo>
                      <a:pt x="6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5" name="Freeform 113">
                <a:extLst>
                  <a:ext uri="{FF2B5EF4-FFF2-40B4-BE49-F238E27FC236}">
                    <a16:creationId xmlns:a16="http://schemas.microsoft.com/office/drawing/2014/main" id="{103BE935-1F96-B18E-5527-D67E55112A9A}"/>
                  </a:ext>
                </a:extLst>
              </p:cNvPr>
              <p:cNvSpPr>
                <a:spLocks/>
              </p:cNvSpPr>
              <p:nvPr/>
            </p:nvSpPr>
            <p:spPr bwMode="auto">
              <a:xfrm>
                <a:off x="3275" y="2702"/>
                <a:ext cx="138" cy="9"/>
              </a:xfrm>
              <a:custGeom>
                <a:avLst/>
                <a:gdLst>
                  <a:gd name="T0" fmla="*/ 138 w 138"/>
                  <a:gd name="T1" fmla="*/ 6 h 9"/>
                  <a:gd name="T2" fmla="*/ 134 w 138"/>
                  <a:gd name="T3" fmla="*/ 0 h 9"/>
                  <a:gd name="T4" fmla="*/ 0 w 138"/>
                  <a:gd name="T5" fmla="*/ 2 h 9"/>
                  <a:gd name="T6" fmla="*/ 0 w 138"/>
                  <a:gd name="T7" fmla="*/ 9 h 9"/>
                  <a:gd name="T8" fmla="*/ 134 w 138"/>
                  <a:gd name="T9" fmla="*/ 9 h 9"/>
                  <a:gd name="T10" fmla="*/ 138 w 138"/>
                  <a:gd name="T11" fmla="*/ 6 h 9"/>
                  <a:gd name="T12" fmla="*/ 138 w 138"/>
                  <a:gd name="T13" fmla="*/ 6 h 9"/>
                  <a:gd name="T14" fmla="*/ 138 w 138"/>
                  <a:gd name="T15" fmla="*/ 0 h 9"/>
                  <a:gd name="T16" fmla="*/ 134 w 138"/>
                  <a:gd name="T17" fmla="*/ 0 h 9"/>
                  <a:gd name="T18" fmla="*/ 138 w 138"/>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9"/>
                  <a:gd name="T32" fmla="*/ 138 w 13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9">
                    <a:moveTo>
                      <a:pt x="138" y="6"/>
                    </a:moveTo>
                    <a:lnTo>
                      <a:pt x="134" y="0"/>
                    </a:lnTo>
                    <a:lnTo>
                      <a:pt x="0" y="2"/>
                    </a:lnTo>
                    <a:lnTo>
                      <a:pt x="0" y="9"/>
                    </a:lnTo>
                    <a:lnTo>
                      <a:pt x="134" y="9"/>
                    </a:lnTo>
                    <a:lnTo>
                      <a:pt x="138" y="6"/>
                    </a:lnTo>
                    <a:lnTo>
                      <a:pt x="138" y="0"/>
                    </a:lnTo>
                    <a:lnTo>
                      <a:pt x="134" y="0"/>
                    </a:lnTo>
                    <a:lnTo>
                      <a:pt x="138"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6" name="Freeform 114">
                <a:extLst>
                  <a:ext uri="{FF2B5EF4-FFF2-40B4-BE49-F238E27FC236}">
                    <a16:creationId xmlns:a16="http://schemas.microsoft.com/office/drawing/2014/main" id="{0D976004-3C08-C229-475E-60A5731A0276}"/>
                  </a:ext>
                </a:extLst>
              </p:cNvPr>
              <p:cNvSpPr>
                <a:spLocks/>
              </p:cNvSpPr>
              <p:nvPr/>
            </p:nvSpPr>
            <p:spPr bwMode="auto">
              <a:xfrm>
                <a:off x="3403" y="2708"/>
                <a:ext cx="10" cy="50"/>
              </a:xfrm>
              <a:custGeom>
                <a:avLst/>
                <a:gdLst>
                  <a:gd name="T0" fmla="*/ 4 w 10"/>
                  <a:gd name="T1" fmla="*/ 50 h 50"/>
                  <a:gd name="T2" fmla="*/ 10 w 10"/>
                  <a:gd name="T3" fmla="*/ 46 h 50"/>
                  <a:gd name="T4" fmla="*/ 10 w 10"/>
                  <a:gd name="T5" fmla="*/ 0 h 50"/>
                  <a:gd name="T6" fmla="*/ 0 w 10"/>
                  <a:gd name="T7" fmla="*/ 0 h 50"/>
                  <a:gd name="T8" fmla="*/ 0 w 10"/>
                  <a:gd name="T9" fmla="*/ 44 h 50"/>
                  <a:gd name="T10" fmla="*/ 4 w 10"/>
                  <a:gd name="T11" fmla="*/ 50 h 50"/>
                  <a:gd name="T12" fmla="*/ 4 w 10"/>
                  <a:gd name="T13" fmla="*/ 50 h 50"/>
                  <a:gd name="T14" fmla="*/ 8 w 10"/>
                  <a:gd name="T15" fmla="*/ 50 h 50"/>
                  <a:gd name="T16" fmla="*/ 10 w 10"/>
                  <a:gd name="T17" fmla="*/ 46 h 50"/>
                  <a:gd name="T18" fmla="*/ 4 w 10"/>
                  <a:gd name="T19" fmla="*/ 5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0"/>
                  <a:gd name="T32" fmla="*/ 10 w 10"/>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0">
                    <a:moveTo>
                      <a:pt x="4" y="50"/>
                    </a:moveTo>
                    <a:lnTo>
                      <a:pt x="10" y="46"/>
                    </a:lnTo>
                    <a:lnTo>
                      <a:pt x="10" y="0"/>
                    </a:lnTo>
                    <a:lnTo>
                      <a:pt x="0" y="0"/>
                    </a:lnTo>
                    <a:lnTo>
                      <a:pt x="0" y="44"/>
                    </a:lnTo>
                    <a:lnTo>
                      <a:pt x="4" y="50"/>
                    </a:lnTo>
                    <a:lnTo>
                      <a:pt x="8" y="50"/>
                    </a:lnTo>
                    <a:lnTo>
                      <a:pt x="10" y="46"/>
                    </a:lnTo>
                    <a:lnTo>
                      <a:pt x="4" y="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7" name="Freeform 115">
                <a:extLst>
                  <a:ext uri="{FF2B5EF4-FFF2-40B4-BE49-F238E27FC236}">
                    <a16:creationId xmlns:a16="http://schemas.microsoft.com/office/drawing/2014/main" id="{3738DB7B-5A87-5951-D204-26DEFE2A86E4}"/>
                  </a:ext>
                </a:extLst>
              </p:cNvPr>
              <p:cNvSpPr>
                <a:spLocks/>
              </p:cNvSpPr>
              <p:nvPr/>
            </p:nvSpPr>
            <p:spPr bwMode="auto">
              <a:xfrm>
                <a:off x="3277" y="2748"/>
                <a:ext cx="130" cy="10"/>
              </a:xfrm>
              <a:custGeom>
                <a:avLst/>
                <a:gdLst>
                  <a:gd name="T0" fmla="*/ 0 w 130"/>
                  <a:gd name="T1" fmla="*/ 8 h 10"/>
                  <a:gd name="T2" fmla="*/ 0 w 130"/>
                  <a:gd name="T3" fmla="*/ 8 h 10"/>
                  <a:gd name="T4" fmla="*/ 130 w 130"/>
                  <a:gd name="T5" fmla="*/ 10 h 10"/>
                  <a:gd name="T6" fmla="*/ 130 w 130"/>
                  <a:gd name="T7" fmla="*/ 0 h 10"/>
                  <a:gd name="T8" fmla="*/ 0 w 130"/>
                  <a:gd name="T9" fmla="*/ 0 h 10"/>
                  <a:gd name="T10" fmla="*/ 0 w 130"/>
                  <a:gd name="T11" fmla="*/ 8 h 10"/>
                  <a:gd name="T12" fmla="*/ 0 60000 65536"/>
                  <a:gd name="T13" fmla="*/ 0 60000 65536"/>
                  <a:gd name="T14" fmla="*/ 0 60000 65536"/>
                  <a:gd name="T15" fmla="*/ 0 60000 65536"/>
                  <a:gd name="T16" fmla="*/ 0 60000 65536"/>
                  <a:gd name="T17" fmla="*/ 0 60000 65536"/>
                  <a:gd name="T18" fmla="*/ 0 w 130"/>
                  <a:gd name="T19" fmla="*/ 0 h 10"/>
                  <a:gd name="T20" fmla="*/ 130 w 13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30" h="10">
                    <a:moveTo>
                      <a:pt x="0" y="8"/>
                    </a:moveTo>
                    <a:lnTo>
                      <a:pt x="0" y="8"/>
                    </a:lnTo>
                    <a:lnTo>
                      <a:pt x="130" y="10"/>
                    </a:lnTo>
                    <a:lnTo>
                      <a:pt x="130" y="0"/>
                    </a:lnTo>
                    <a:lnTo>
                      <a:pt x="0" y="0"/>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8" name="Freeform 116">
                <a:extLst>
                  <a:ext uri="{FF2B5EF4-FFF2-40B4-BE49-F238E27FC236}">
                    <a16:creationId xmlns:a16="http://schemas.microsoft.com/office/drawing/2014/main" id="{9256E52F-E258-2FC4-B5A0-CEA8165AC04A}"/>
                  </a:ext>
                </a:extLst>
              </p:cNvPr>
              <p:cNvSpPr>
                <a:spLocks/>
              </p:cNvSpPr>
              <p:nvPr/>
            </p:nvSpPr>
            <p:spPr bwMode="auto">
              <a:xfrm>
                <a:off x="3242" y="2748"/>
                <a:ext cx="35" cy="35"/>
              </a:xfrm>
              <a:custGeom>
                <a:avLst/>
                <a:gdLst>
                  <a:gd name="T0" fmla="*/ 8 w 35"/>
                  <a:gd name="T1" fmla="*/ 35 h 35"/>
                  <a:gd name="T2" fmla="*/ 8 w 35"/>
                  <a:gd name="T3" fmla="*/ 35 h 35"/>
                  <a:gd name="T4" fmla="*/ 8 w 35"/>
                  <a:gd name="T5" fmla="*/ 27 h 35"/>
                  <a:gd name="T6" fmla="*/ 10 w 35"/>
                  <a:gd name="T7" fmla="*/ 21 h 35"/>
                  <a:gd name="T8" fmla="*/ 12 w 35"/>
                  <a:gd name="T9" fmla="*/ 17 h 35"/>
                  <a:gd name="T10" fmla="*/ 16 w 35"/>
                  <a:gd name="T11" fmla="*/ 13 h 35"/>
                  <a:gd name="T12" fmla="*/ 19 w 35"/>
                  <a:gd name="T13" fmla="*/ 11 h 35"/>
                  <a:gd name="T14" fmla="*/ 25 w 35"/>
                  <a:gd name="T15" fmla="*/ 10 h 35"/>
                  <a:gd name="T16" fmla="*/ 29 w 35"/>
                  <a:gd name="T17" fmla="*/ 10 h 35"/>
                  <a:gd name="T18" fmla="*/ 35 w 35"/>
                  <a:gd name="T19" fmla="*/ 8 h 35"/>
                  <a:gd name="T20" fmla="*/ 35 w 35"/>
                  <a:gd name="T21" fmla="*/ 0 h 35"/>
                  <a:gd name="T22" fmla="*/ 29 w 35"/>
                  <a:gd name="T23" fmla="*/ 0 h 35"/>
                  <a:gd name="T24" fmla="*/ 21 w 35"/>
                  <a:gd name="T25" fmla="*/ 2 h 35"/>
                  <a:gd name="T26" fmla="*/ 16 w 35"/>
                  <a:gd name="T27" fmla="*/ 4 h 35"/>
                  <a:gd name="T28" fmla="*/ 10 w 35"/>
                  <a:gd name="T29" fmla="*/ 8 h 35"/>
                  <a:gd name="T30" fmla="*/ 6 w 35"/>
                  <a:gd name="T31" fmla="*/ 11 h 35"/>
                  <a:gd name="T32" fmla="*/ 2 w 35"/>
                  <a:gd name="T33" fmla="*/ 19 h 35"/>
                  <a:gd name="T34" fmla="*/ 0 w 35"/>
                  <a:gd name="T35" fmla="*/ 25 h 35"/>
                  <a:gd name="T36" fmla="*/ 0 w 35"/>
                  <a:gd name="T37" fmla="*/ 35 h 35"/>
                  <a:gd name="T38" fmla="*/ 0 w 35"/>
                  <a:gd name="T39" fmla="*/ 35 h 35"/>
                  <a:gd name="T40" fmla="*/ 8 w 35"/>
                  <a:gd name="T41" fmla="*/ 35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
                  <a:gd name="T64" fmla="*/ 0 h 35"/>
                  <a:gd name="T65" fmla="*/ 35 w 35"/>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 h="35">
                    <a:moveTo>
                      <a:pt x="8" y="35"/>
                    </a:moveTo>
                    <a:lnTo>
                      <a:pt x="8" y="35"/>
                    </a:lnTo>
                    <a:lnTo>
                      <a:pt x="8" y="27"/>
                    </a:lnTo>
                    <a:lnTo>
                      <a:pt x="10" y="21"/>
                    </a:lnTo>
                    <a:lnTo>
                      <a:pt x="12" y="17"/>
                    </a:lnTo>
                    <a:lnTo>
                      <a:pt x="16" y="13"/>
                    </a:lnTo>
                    <a:lnTo>
                      <a:pt x="19" y="11"/>
                    </a:lnTo>
                    <a:lnTo>
                      <a:pt x="25" y="10"/>
                    </a:lnTo>
                    <a:lnTo>
                      <a:pt x="29" y="10"/>
                    </a:lnTo>
                    <a:lnTo>
                      <a:pt x="35" y="8"/>
                    </a:lnTo>
                    <a:lnTo>
                      <a:pt x="35" y="0"/>
                    </a:lnTo>
                    <a:lnTo>
                      <a:pt x="29" y="0"/>
                    </a:lnTo>
                    <a:lnTo>
                      <a:pt x="21" y="2"/>
                    </a:lnTo>
                    <a:lnTo>
                      <a:pt x="16" y="4"/>
                    </a:lnTo>
                    <a:lnTo>
                      <a:pt x="10" y="8"/>
                    </a:lnTo>
                    <a:lnTo>
                      <a:pt x="6" y="11"/>
                    </a:lnTo>
                    <a:lnTo>
                      <a:pt x="2" y="19"/>
                    </a:lnTo>
                    <a:lnTo>
                      <a:pt x="0" y="25"/>
                    </a:lnTo>
                    <a:lnTo>
                      <a:pt x="0" y="35"/>
                    </a:lnTo>
                    <a:lnTo>
                      <a:pt x="8"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59" name="Freeform 117">
                <a:extLst>
                  <a:ext uri="{FF2B5EF4-FFF2-40B4-BE49-F238E27FC236}">
                    <a16:creationId xmlns:a16="http://schemas.microsoft.com/office/drawing/2014/main" id="{66F541EC-9D8B-B25C-D796-5F85DE6C858F}"/>
                  </a:ext>
                </a:extLst>
              </p:cNvPr>
              <p:cNvSpPr>
                <a:spLocks/>
              </p:cNvSpPr>
              <p:nvPr/>
            </p:nvSpPr>
            <p:spPr bwMode="auto">
              <a:xfrm>
                <a:off x="3242" y="2783"/>
                <a:ext cx="10" cy="145"/>
              </a:xfrm>
              <a:custGeom>
                <a:avLst/>
                <a:gdLst>
                  <a:gd name="T0" fmla="*/ 4 w 10"/>
                  <a:gd name="T1" fmla="*/ 145 h 145"/>
                  <a:gd name="T2" fmla="*/ 10 w 10"/>
                  <a:gd name="T3" fmla="*/ 142 h 145"/>
                  <a:gd name="T4" fmla="*/ 8 w 10"/>
                  <a:gd name="T5" fmla="*/ 0 h 145"/>
                  <a:gd name="T6" fmla="*/ 0 w 10"/>
                  <a:gd name="T7" fmla="*/ 0 h 145"/>
                  <a:gd name="T8" fmla="*/ 0 w 10"/>
                  <a:gd name="T9" fmla="*/ 142 h 145"/>
                  <a:gd name="T10" fmla="*/ 4 w 10"/>
                  <a:gd name="T11" fmla="*/ 145 h 145"/>
                  <a:gd name="T12" fmla="*/ 4 w 10"/>
                  <a:gd name="T13" fmla="*/ 145 h 145"/>
                  <a:gd name="T14" fmla="*/ 10 w 10"/>
                  <a:gd name="T15" fmla="*/ 145 h 145"/>
                  <a:gd name="T16" fmla="*/ 10 w 10"/>
                  <a:gd name="T17" fmla="*/ 142 h 145"/>
                  <a:gd name="T18" fmla="*/ 4 w 10"/>
                  <a:gd name="T19" fmla="*/ 145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45"/>
                  <a:gd name="T32" fmla="*/ 10 w 10"/>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45">
                    <a:moveTo>
                      <a:pt x="4" y="145"/>
                    </a:moveTo>
                    <a:lnTo>
                      <a:pt x="10" y="142"/>
                    </a:lnTo>
                    <a:lnTo>
                      <a:pt x="8" y="0"/>
                    </a:lnTo>
                    <a:lnTo>
                      <a:pt x="0" y="0"/>
                    </a:lnTo>
                    <a:lnTo>
                      <a:pt x="0" y="142"/>
                    </a:lnTo>
                    <a:lnTo>
                      <a:pt x="4" y="145"/>
                    </a:lnTo>
                    <a:lnTo>
                      <a:pt x="10" y="145"/>
                    </a:lnTo>
                    <a:lnTo>
                      <a:pt x="10" y="142"/>
                    </a:lnTo>
                    <a:lnTo>
                      <a:pt x="4" y="1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0" name="Freeform 118">
                <a:extLst>
                  <a:ext uri="{FF2B5EF4-FFF2-40B4-BE49-F238E27FC236}">
                    <a16:creationId xmlns:a16="http://schemas.microsoft.com/office/drawing/2014/main" id="{41A9CE32-7194-836D-57D7-4639312A0B52}"/>
                  </a:ext>
                </a:extLst>
              </p:cNvPr>
              <p:cNvSpPr>
                <a:spLocks/>
              </p:cNvSpPr>
              <p:nvPr/>
            </p:nvSpPr>
            <p:spPr bwMode="auto">
              <a:xfrm>
                <a:off x="1930" y="2921"/>
                <a:ext cx="1316" cy="7"/>
              </a:xfrm>
              <a:custGeom>
                <a:avLst/>
                <a:gdLst>
                  <a:gd name="T0" fmla="*/ 0 w 1316"/>
                  <a:gd name="T1" fmla="*/ 4 h 7"/>
                  <a:gd name="T2" fmla="*/ 3 w 1316"/>
                  <a:gd name="T3" fmla="*/ 7 h 7"/>
                  <a:gd name="T4" fmla="*/ 1316 w 1316"/>
                  <a:gd name="T5" fmla="*/ 7 h 7"/>
                  <a:gd name="T6" fmla="*/ 1316 w 1316"/>
                  <a:gd name="T7" fmla="*/ 0 h 7"/>
                  <a:gd name="T8" fmla="*/ 3 w 1316"/>
                  <a:gd name="T9" fmla="*/ 0 h 7"/>
                  <a:gd name="T10" fmla="*/ 0 w 1316"/>
                  <a:gd name="T11" fmla="*/ 4 h 7"/>
                  <a:gd name="T12" fmla="*/ 0 w 1316"/>
                  <a:gd name="T13" fmla="*/ 4 h 7"/>
                  <a:gd name="T14" fmla="*/ 0 w 1316"/>
                  <a:gd name="T15" fmla="*/ 7 h 7"/>
                  <a:gd name="T16" fmla="*/ 3 w 1316"/>
                  <a:gd name="T17" fmla="*/ 7 h 7"/>
                  <a:gd name="T18" fmla="*/ 0 w 1316"/>
                  <a:gd name="T19" fmla="*/ 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6"/>
                  <a:gd name="T31" fmla="*/ 0 h 7"/>
                  <a:gd name="T32" fmla="*/ 1316 w 131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6" h="7">
                    <a:moveTo>
                      <a:pt x="0" y="4"/>
                    </a:moveTo>
                    <a:lnTo>
                      <a:pt x="3" y="7"/>
                    </a:lnTo>
                    <a:lnTo>
                      <a:pt x="1316" y="7"/>
                    </a:lnTo>
                    <a:lnTo>
                      <a:pt x="1316" y="0"/>
                    </a:lnTo>
                    <a:lnTo>
                      <a:pt x="3" y="0"/>
                    </a:lnTo>
                    <a:lnTo>
                      <a:pt x="0" y="4"/>
                    </a:lnTo>
                    <a:lnTo>
                      <a:pt x="0" y="7"/>
                    </a:lnTo>
                    <a:lnTo>
                      <a:pt x="3" y="7"/>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1" name="Freeform 119">
                <a:extLst>
                  <a:ext uri="{FF2B5EF4-FFF2-40B4-BE49-F238E27FC236}">
                    <a16:creationId xmlns:a16="http://schemas.microsoft.com/office/drawing/2014/main" id="{9B3614E9-4A53-BCFF-B1B6-35AF16039F02}"/>
                  </a:ext>
                </a:extLst>
              </p:cNvPr>
              <p:cNvSpPr>
                <a:spLocks/>
              </p:cNvSpPr>
              <p:nvPr/>
            </p:nvSpPr>
            <p:spPr bwMode="auto">
              <a:xfrm>
                <a:off x="1930" y="1458"/>
                <a:ext cx="7" cy="1467"/>
              </a:xfrm>
              <a:custGeom>
                <a:avLst/>
                <a:gdLst>
                  <a:gd name="T0" fmla="*/ 3 w 7"/>
                  <a:gd name="T1" fmla="*/ 0 h 1467"/>
                  <a:gd name="T2" fmla="*/ 0 w 7"/>
                  <a:gd name="T3" fmla="*/ 4 h 1467"/>
                  <a:gd name="T4" fmla="*/ 0 w 7"/>
                  <a:gd name="T5" fmla="*/ 1467 h 1467"/>
                  <a:gd name="T6" fmla="*/ 7 w 7"/>
                  <a:gd name="T7" fmla="*/ 1467 h 1467"/>
                  <a:gd name="T8" fmla="*/ 7 w 7"/>
                  <a:gd name="T9" fmla="*/ 4 h 1467"/>
                  <a:gd name="T10" fmla="*/ 3 w 7"/>
                  <a:gd name="T11" fmla="*/ 0 h 1467"/>
                  <a:gd name="T12" fmla="*/ 3 w 7"/>
                  <a:gd name="T13" fmla="*/ 0 h 1467"/>
                  <a:gd name="T14" fmla="*/ 0 w 7"/>
                  <a:gd name="T15" fmla="*/ 0 h 1467"/>
                  <a:gd name="T16" fmla="*/ 0 w 7"/>
                  <a:gd name="T17" fmla="*/ 4 h 1467"/>
                  <a:gd name="T18" fmla="*/ 3 w 7"/>
                  <a:gd name="T19" fmla="*/ 0 h 1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467"/>
                  <a:gd name="T32" fmla="*/ 7 w 7"/>
                  <a:gd name="T33" fmla="*/ 1467 h 1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467">
                    <a:moveTo>
                      <a:pt x="3" y="0"/>
                    </a:moveTo>
                    <a:lnTo>
                      <a:pt x="0" y="4"/>
                    </a:lnTo>
                    <a:lnTo>
                      <a:pt x="0" y="1467"/>
                    </a:lnTo>
                    <a:lnTo>
                      <a:pt x="7" y="1467"/>
                    </a:lnTo>
                    <a:lnTo>
                      <a:pt x="7" y="4"/>
                    </a:lnTo>
                    <a:lnTo>
                      <a:pt x="3" y="0"/>
                    </a:lnTo>
                    <a:lnTo>
                      <a:pt x="0" y="0"/>
                    </a:lnTo>
                    <a:lnTo>
                      <a:pt x="0" y="4"/>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2" name="Freeform 120">
                <a:extLst>
                  <a:ext uri="{FF2B5EF4-FFF2-40B4-BE49-F238E27FC236}">
                    <a16:creationId xmlns:a16="http://schemas.microsoft.com/office/drawing/2014/main" id="{256FD4C8-082D-B33F-FDD8-9ABBA9DFC1D3}"/>
                  </a:ext>
                </a:extLst>
              </p:cNvPr>
              <p:cNvSpPr>
                <a:spLocks/>
              </p:cNvSpPr>
              <p:nvPr/>
            </p:nvSpPr>
            <p:spPr bwMode="auto">
              <a:xfrm>
                <a:off x="3396" y="2623"/>
                <a:ext cx="13" cy="14"/>
              </a:xfrm>
              <a:custGeom>
                <a:avLst/>
                <a:gdLst>
                  <a:gd name="T0" fmla="*/ 7 w 13"/>
                  <a:gd name="T1" fmla="*/ 14 h 14"/>
                  <a:gd name="T2" fmla="*/ 11 w 13"/>
                  <a:gd name="T3" fmla="*/ 8 h 14"/>
                  <a:gd name="T4" fmla="*/ 13 w 13"/>
                  <a:gd name="T5" fmla="*/ 0 h 14"/>
                  <a:gd name="T6" fmla="*/ 0 w 13"/>
                  <a:gd name="T7" fmla="*/ 14 h 14"/>
                  <a:gd name="T8" fmla="*/ 4 w 13"/>
                  <a:gd name="T9" fmla="*/ 14 h 14"/>
                  <a:gd name="T10" fmla="*/ 7 w 13"/>
                  <a:gd name="T11" fmla="*/ 14 h 14"/>
                  <a:gd name="T12" fmla="*/ 0 60000 65536"/>
                  <a:gd name="T13" fmla="*/ 0 60000 65536"/>
                  <a:gd name="T14" fmla="*/ 0 60000 65536"/>
                  <a:gd name="T15" fmla="*/ 0 60000 65536"/>
                  <a:gd name="T16" fmla="*/ 0 60000 65536"/>
                  <a:gd name="T17" fmla="*/ 0 60000 65536"/>
                  <a:gd name="T18" fmla="*/ 0 w 13"/>
                  <a:gd name="T19" fmla="*/ 0 h 14"/>
                  <a:gd name="T20" fmla="*/ 13 w 13"/>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3" h="14">
                    <a:moveTo>
                      <a:pt x="7" y="14"/>
                    </a:moveTo>
                    <a:lnTo>
                      <a:pt x="11" y="8"/>
                    </a:lnTo>
                    <a:lnTo>
                      <a:pt x="13" y="0"/>
                    </a:lnTo>
                    <a:lnTo>
                      <a:pt x="0" y="14"/>
                    </a:lnTo>
                    <a:lnTo>
                      <a:pt x="4" y="14"/>
                    </a:lnTo>
                    <a:lnTo>
                      <a:pt x="7"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3" name="Freeform 121">
                <a:extLst>
                  <a:ext uri="{FF2B5EF4-FFF2-40B4-BE49-F238E27FC236}">
                    <a16:creationId xmlns:a16="http://schemas.microsoft.com/office/drawing/2014/main" id="{771DCC3B-CF9A-BB2E-E618-0E404FDBFA82}"/>
                  </a:ext>
                </a:extLst>
              </p:cNvPr>
              <p:cNvSpPr>
                <a:spLocks/>
              </p:cNvSpPr>
              <p:nvPr/>
            </p:nvSpPr>
            <p:spPr bwMode="auto">
              <a:xfrm>
                <a:off x="3367" y="2594"/>
                <a:ext cx="42" cy="43"/>
              </a:xfrm>
              <a:custGeom>
                <a:avLst/>
                <a:gdLst>
                  <a:gd name="T0" fmla="*/ 8 w 42"/>
                  <a:gd name="T1" fmla="*/ 43 h 43"/>
                  <a:gd name="T2" fmla="*/ 42 w 42"/>
                  <a:gd name="T3" fmla="*/ 8 h 43"/>
                  <a:gd name="T4" fmla="*/ 42 w 42"/>
                  <a:gd name="T5" fmla="*/ 4 h 43"/>
                  <a:gd name="T6" fmla="*/ 42 w 42"/>
                  <a:gd name="T7" fmla="*/ 0 h 43"/>
                  <a:gd name="T8" fmla="*/ 0 w 42"/>
                  <a:gd name="T9" fmla="*/ 43 h 43"/>
                  <a:gd name="T10" fmla="*/ 4 w 42"/>
                  <a:gd name="T11" fmla="*/ 43 h 43"/>
                  <a:gd name="T12" fmla="*/ 8 w 42"/>
                  <a:gd name="T13" fmla="*/ 43 h 43"/>
                  <a:gd name="T14" fmla="*/ 0 60000 65536"/>
                  <a:gd name="T15" fmla="*/ 0 60000 65536"/>
                  <a:gd name="T16" fmla="*/ 0 60000 65536"/>
                  <a:gd name="T17" fmla="*/ 0 60000 65536"/>
                  <a:gd name="T18" fmla="*/ 0 60000 65536"/>
                  <a:gd name="T19" fmla="*/ 0 60000 65536"/>
                  <a:gd name="T20" fmla="*/ 0 60000 65536"/>
                  <a:gd name="T21" fmla="*/ 0 w 42"/>
                  <a:gd name="T22" fmla="*/ 0 h 43"/>
                  <a:gd name="T23" fmla="*/ 42 w 4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3">
                    <a:moveTo>
                      <a:pt x="8" y="43"/>
                    </a:moveTo>
                    <a:lnTo>
                      <a:pt x="42" y="8"/>
                    </a:lnTo>
                    <a:lnTo>
                      <a:pt x="42" y="4"/>
                    </a:lnTo>
                    <a:lnTo>
                      <a:pt x="42" y="0"/>
                    </a:lnTo>
                    <a:lnTo>
                      <a:pt x="0" y="43"/>
                    </a:lnTo>
                    <a:lnTo>
                      <a:pt x="4" y="43"/>
                    </a:lnTo>
                    <a:lnTo>
                      <a:pt x="8"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4" name="Freeform 122">
                <a:extLst>
                  <a:ext uri="{FF2B5EF4-FFF2-40B4-BE49-F238E27FC236}">
                    <a16:creationId xmlns:a16="http://schemas.microsoft.com/office/drawing/2014/main" id="{263511D3-67D0-55DF-2069-7501E282BF0C}"/>
                  </a:ext>
                </a:extLst>
              </p:cNvPr>
              <p:cNvSpPr>
                <a:spLocks/>
              </p:cNvSpPr>
              <p:nvPr/>
            </p:nvSpPr>
            <p:spPr bwMode="auto">
              <a:xfrm>
                <a:off x="3338" y="2592"/>
                <a:ext cx="52" cy="45"/>
              </a:xfrm>
              <a:custGeom>
                <a:avLst/>
                <a:gdLst>
                  <a:gd name="T0" fmla="*/ 8 w 52"/>
                  <a:gd name="T1" fmla="*/ 45 h 45"/>
                  <a:gd name="T2" fmla="*/ 52 w 52"/>
                  <a:gd name="T3" fmla="*/ 0 h 45"/>
                  <a:gd name="T4" fmla="*/ 42 w 52"/>
                  <a:gd name="T5" fmla="*/ 0 h 45"/>
                  <a:gd name="T6" fmla="*/ 0 w 52"/>
                  <a:gd name="T7" fmla="*/ 45 h 45"/>
                  <a:gd name="T8" fmla="*/ 4 w 52"/>
                  <a:gd name="T9" fmla="*/ 45 h 45"/>
                  <a:gd name="T10" fmla="*/ 8 w 52"/>
                  <a:gd name="T11" fmla="*/ 45 h 45"/>
                  <a:gd name="T12" fmla="*/ 0 60000 65536"/>
                  <a:gd name="T13" fmla="*/ 0 60000 65536"/>
                  <a:gd name="T14" fmla="*/ 0 60000 65536"/>
                  <a:gd name="T15" fmla="*/ 0 60000 65536"/>
                  <a:gd name="T16" fmla="*/ 0 60000 65536"/>
                  <a:gd name="T17" fmla="*/ 0 60000 65536"/>
                  <a:gd name="T18" fmla="*/ 0 w 52"/>
                  <a:gd name="T19" fmla="*/ 0 h 45"/>
                  <a:gd name="T20" fmla="*/ 52 w 5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2" h="45">
                    <a:moveTo>
                      <a:pt x="8" y="45"/>
                    </a:moveTo>
                    <a:lnTo>
                      <a:pt x="52" y="0"/>
                    </a:lnTo>
                    <a:lnTo>
                      <a:pt x="42" y="0"/>
                    </a:lnTo>
                    <a:lnTo>
                      <a:pt x="0" y="45"/>
                    </a:lnTo>
                    <a:lnTo>
                      <a:pt x="4" y="45"/>
                    </a:lnTo>
                    <a:lnTo>
                      <a:pt x="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5" name="Freeform 123">
                <a:extLst>
                  <a:ext uri="{FF2B5EF4-FFF2-40B4-BE49-F238E27FC236}">
                    <a16:creationId xmlns:a16="http://schemas.microsoft.com/office/drawing/2014/main" id="{74A03308-744D-BCC8-0621-72748B3D5220}"/>
                  </a:ext>
                </a:extLst>
              </p:cNvPr>
              <p:cNvSpPr>
                <a:spLocks/>
              </p:cNvSpPr>
              <p:nvPr/>
            </p:nvSpPr>
            <p:spPr bwMode="auto">
              <a:xfrm>
                <a:off x="3309" y="2592"/>
                <a:ext cx="52" cy="45"/>
              </a:xfrm>
              <a:custGeom>
                <a:avLst/>
                <a:gdLst>
                  <a:gd name="T0" fmla="*/ 8 w 52"/>
                  <a:gd name="T1" fmla="*/ 45 h 45"/>
                  <a:gd name="T2" fmla="*/ 52 w 52"/>
                  <a:gd name="T3" fmla="*/ 0 h 45"/>
                  <a:gd name="T4" fmla="*/ 43 w 52"/>
                  <a:gd name="T5" fmla="*/ 0 h 45"/>
                  <a:gd name="T6" fmla="*/ 0 w 52"/>
                  <a:gd name="T7" fmla="*/ 45 h 45"/>
                  <a:gd name="T8" fmla="*/ 4 w 52"/>
                  <a:gd name="T9" fmla="*/ 45 h 45"/>
                  <a:gd name="T10" fmla="*/ 8 w 52"/>
                  <a:gd name="T11" fmla="*/ 45 h 45"/>
                  <a:gd name="T12" fmla="*/ 0 60000 65536"/>
                  <a:gd name="T13" fmla="*/ 0 60000 65536"/>
                  <a:gd name="T14" fmla="*/ 0 60000 65536"/>
                  <a:gd name="T15" fmla="*/ 0 60000 65536"/>
                  <a:gd name="T16" fmla="*/ 0 60000 65536"/>
                  <a:gd name="T17" fmla="*/ 0 60000 65536"/>
                  <a:gd name="T18" fmla="*/ 0 w 52"/>
                  <a:gd name="T19" fmla="*/ 0 h 45"/>
                  <a:gd name="T20" fmla="*/ 52 w 5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2" h="45">
                    <a:moveTo>
                      <a:pt x="8" y="45"/>
                    </a:moveTo>
                    <a:lnTo>
                      <a:pt x="52" y="0"/>
                    </a:lnTo>
                    <a:lnTo>
                      <a:pt x="43" y="0"/>
                    </a:lnTo>
                    <a:lnTo>
                      <a:pt x="0" y="45"/>
                    </a:lnTo>
                    <a:lnTo>
                      <a:pt x="4" y="45"/>
                    </a:lnTo>
                    <a:lnTo>
                      <a:pt x="8"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6" name="Freeform 124">
                <a:extLst>
                  <a:ext uri="{FF2B5EF4-FFF2-40B4-BE49-F238E27FC236}">
                    <a16:creationId xmlns:a16="http://schemas.microsoft.com/office/drawing/2014/main" id="{F7AC39E9-B545-FBD4-1162-A79CD11F6D82}"/>
                  </a:ext>
                </a:extLst>
              </p:cNvPr>
              <p:cNvSpPr>
                <a:spLocks/>
              </p:cNvSpPr>
              <p:nvPr/>
            </p:nvSpPr>
            <p:spPr bwMode="auto">
              <a:xfrm>
                <a:off x="3281" y="2592"/>
                <a:ext cx="51" cy="45"/>
              </a:xfrm>
              <a:custGeom>
                <a:avLst/>
                <a:gdLst>
                  <a:gd name="T0" fmla="*/ 7 w 51"/>
                  <a:gd name="T1" fmla="*/ 45 h 45"/>
                  <a:gd name="T2" fmla="*/ 51 w 51"/>
                  <a:gd name="T3" fmla="*/ 0 h 45"/>
                  <a:gd name="T4" fmla="*/ 44 w 51"/>
                  <a:gd name="T5" fmla="*/ 0 h 45"/>
                  <a:gd name="T6" fmla="*/ 0 w 51"/>
                  <a:gd name="T7" fmla="*/ 45 h 45"/>
                  <a:gd name="T8" fmla="*/ 3 w 51"/>
                  <a:gd name="T9" fmla="*/ 45 h 45"/>
                  <a:gd name="T10" fmla="*/ 7 w 51"/>
                  <a:gd name="T11" fmla="*/ 45 h 45"/>
                  <a:gd name="T12" fmla="*/ 0 60000 65536"/>
                  <a:gd name="T13" fmla="*/ 0 60000 65536"/>
                  <a:gd name="T14" fmla="*/ 0 60000 65536"/>
                  <a:gd name="T15" fmla="*/ 0 60000 65536"/>
                  <a:gd name="T16" fmla="*/ 0 60000 65536"/>
                  <a:gd name="T17" fmla="*/ 0 60000 65536"/>
                  <a:gd name="T18" fmla="*/ 0 w 51"/>
                  <a:gd name="T19" fmla="*/ 0 h 45"/>
                  <a:gd name="T20" fmla="*/ 51 w 51"/>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51" h="45">
                    <a:moveTo>
                      <a:pt x="7" y="45"/>
                    </a:moveTo>
                    <a:lnTo>
                      <a:pt x="51" y="0"/>
                    </a:lnTo>
                    <a:lnTo>
                      <a:pt x="44" y="0"/>
                    </a:lnTo>
                    <a:lnTo>
                      <a:pt x="0" y="45"/>
                    </a:lnTo>
                    <a:lnTo>
                      <a:pt x="3" y="45"/>
                    </a:lnTo>
                    <a:lnTo>
                      <a:pt x="7"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7" name="Freeform 125">
                <a:extLst>
                  <a:ext uri="{FF2B5EF4-FFF2-40B4-BE49-F238E27FC236}">
                    <a16:creationId xmlns:a16="http://schemas.microsoft.com/office/drawing/2014/main" id="{28B6D359-3130-C8E3-A7DD-918C114DB3E4}"/>
                  </a:ext>
                </a:extLst>
              </p:cNvPr>
              <p:cNvSpPr>
                <a:spLocks/>
              </p:cNvSpPr>
              <p:nvPr/>
            </p:nvSpPr>
            <p:spPr bwMode="auto">
              <a:xfrm>
                <a:off x="3256" y="2592"/>
                <a:ext cx="48" cy="43"/>
              </a:xfrm>
              <a:custGeom>
                <a:avLst/>
                <a:gdLst>
                  <a:gd name="T0" fmla="*/ 7 w 48"/>
                  <a:gd name="T1" fmla="*/ 43 h 43"/>
                  <a:gd name="T2" fmla="*/ 48 w 48"/>
                  <a:gd name="T3" fmla="*/ 0 h 43"/>
                  <a:gd name="T4" fmla="*/ 40 w 48"/>
                  <a:gd name="T5" fmla="*/ 0 h 43"/>
                  <a:gd name="T6" fmla="*/ 0 w 48"/>
                  <a:gd name="T7" fmla="*/ 41 h 43"/>
                  <a:gd name="T8" fmla="*/ 3 w 48"/>
                  <a:gd name="T9" fmla="*/ 41 h 43"/>
                  <a:gd name="T10" fmla="*/ 7 w 48"/>
                  <a:gd name="T11" fmla="*/ 43 h 43"/>
                  <a:gd name="T12" fmla="*/ 0 60000 65536"/>
                  <a:gd name="T13" fmla="*/ 0 60000 65536"/>
                  <a:gd name="T14" fmla="*/ 0 60000 65536"/>
                  <a:gd name="T15" fmla="*/ 0 60000 65536"/>
                  <a:gd name="T16" fmla="*/ 0 60000 65536"/>
                  <a:gd name="T17" fmla="*/ 0 60000 65536"/>
                  <a:gd name="T18" fmla="*/ 0 w 48"/>
                  <a:gd name="T19" fmla="*/ 0 h 43"/>
                  <a:gd name="T20" fmla="*/ 48 w 4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8" h="43">
                    <a:moveTo>
                      <a:pt x="7" y="43"/>
                    </a:moveTo>
                    <a:lnTo>
                      <a:pt x="48" y="0"/>
                    </a:lnTo>
                    <a:lnTo>
                      <a:pt x="40" y="0"/>
                    </a:lnTo>
                    <a:lnTo>
                      <a:pt x="0" y="41"/>
                    </a:lnTo>
                    <a:lnTo>
                      <a:pt x="3" y="41"/>
                    </a:lnTo>
                    <a:lnTo>
                      <a:pt x="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8" name="Freeform 126">
                <a:extLst>
                  <a:ext uri="{FF2B5EF4-FFF2-40B4-BE49-F238E27FC236}">
                    <a16:creationId xmlns:a16="http://schemas.microsoft.com/office/drawing/2014/main" id="{B2EA5294-55B8-E45F-4287-8DF9F8E846DA}"/>
                  </a:ext>
                </a:extLst>
              </p:cNvPr>
              <p:cNvSpPr>
                <a:spLocks/>
              </p:cNvSpPr>
              <p:nvPr/>
            </p:nvSpPr>
            <p:spPr bwMode="auto">
              <a:xfrm>
                <a:off x="3236" y="2592"/>
                <a:ext cx="39" cy="35"/>
              </a:xfrm>
              <a:custGeom>
                <a:avLst/>
                <a:gdLst>
                  <a:gd name="T0" fmla="*/ 4 w 39"/>
                  <a:gd name="T1" fmla="*/ 35 h 35"/>
                  <a:gd name="T2" fmla="*/ 39 w 39"/>
                  <a:gd name="T3" fmla="*/ 0 h 35"/>
                  <a:gd name="T4" fmla="*/ 39 w 39"/>
                  <a:gd name="T5" fmla="*/ 0 h 35"/>
                  <a:gd name="T6" fmla="*/ 35 w 39"/>
                  <a:gd name="T7" fmla="*/ 0 h 35"/>
                  <a:gd name="T8" fmla="*/ 31 w 39"/>
                  <a:gd name="T9" fmla="*/ 0 h 35"/>
                  <a:gd name="T10" fmla="*/ 0 w 39"/>
                  <a:gd name="T11" fmla="*/ 31 h 35"/>
                  <a:gd name="T12" fmla="*/ 2 w 39"/>
                  <a:gd name="T13" fmla="*/ 33 h 35"/>
                  <a:gd name="T14" fmla="*/ 4 w 39"/>
                  <a:gd name="T15" fmla="*/ 35 h 3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5"/>
                  <a:gd name="T26" fmla="*/ 39 w 3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5">
                    <a:moveTo>
                      <a:pt x="4" y="35"/>
                    </a:moveTo>
                    <a:lnTo>
                      <a:pt x="39" y="0"/>
                    </a:lnTo>
                    <a:lnTo>
                      <a:pt x="35" y="0"/>
                    </a:lnTo>
                    <a:lnTo>
                      <a:pt x="31" y="0"/>
                    </a:lnTo>
                    <a:lnTo>
                      <a:pt x="0" y="31"/>
                    </a:lnTo>
                    <a:lnTo>
                      <a:pt x="2" y="33"/>
                    </a:lnTo>
                    <a:lnTo>
                      <a:pt x="4"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69" name="Freeform 127">
                <a:extLst>
                  <a:ext uri="{FF2B5EF4-FFF2-40B4-BE49-F238E27FC236}">
                    <a16:creationId xmlns:a16="http://schemas.microsoft.com/office/drawing/2014/main" id="{98C14FDD-7116-B482-5DC4-6E5B9850046E}"/>
                  </a:ext>
                </a:extLst>
              </p:cNvPr>
              <p:cNvSpPr>
                <a:spLocks/>
              </p:cNvSpPr>
              <p:nvPr/>
            </p:nvSpPr>
            <p:spPr bwMode="auto">
              <a:xfrm>
                <a:off x="3221" y="2581"/>
                <a:ext cx="33" cy="33"/>
              </a:xfrm>
              <a:custGeom>
                <a:avLst/>
                <a:gdLst>
                  <a:gd name="T0" fmla="*/ 4 w 33"/>
                  <a:gd name="T1" fmla="*/ 33 h 33"/>
                  <a:gd name="T2" fmla="*/ 33 w 33"/>
                  <a:gd name="T3" fmla="*/ 6 h 33"/>
                  <a:gd name="T4" fmla="*/ 31 w 33"/>
                  <a:gd name="T5" fmla="*/ 2 h 33"/>
                  <a:gd name="T6" fmla="*/ 29 w 33"/>
                  <a:gd name="T7" fmla="*/ 0 h 33"/>
                  <a:gd name="T8" fmla="*/ 0 w 33"/>
                  <a:gd name="T9" fmla="*/ 29 h 33"/>
                  <a:gd name="T10" fmla="*/ 2 w 33"/>
                  <a:gd name="T11" fmla="*/ 31 h 33"/>
                  <a:gd name="T12" fmla="*/ 4 w 33"/>
                  <a:gd name="T13" fmla="*/ 33 h 33"/>
                  <a:gd name="T14" fmla="*/ 0 60000 65536"/>
                  <a:gd name="T15" fmla="*/ 0 60000 65536"/>
                  <a:gd name="T16" fmla="*/ 0 60000 65536"/>
                  <a:gd name="T17" fmla="*/ 0 60000 65536"/>
                  <a:gd name="T18" fmla="*/ 0 60000 65536"/>
                  <a:gd name="T19" fmla="*/ 0 60000 65536"/>
                  <a:gd name="T20" fmla="*/ 0 60000 65536"/>
                  <a:gd name="T21" fmla="*/ 0 w 33"/>
                  <a:gd name="T22" fmla="*/ 0 h 33"/>
                  <a:gd name="T23" fmla="*/ 33 w 3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33">
                    <a:moveTo>
                      <a:pt x="4" y="33"/>
                    </a:moveTo>
                    <a:lnTo>
                      <a:pt x="33" y="6"/>
                    </a:lnTo>
                    <a:lnTo>
                      <a:pt x="31" y="2"/>
                    </a:lnTo>
                    <a:lnTo>
                      <a:pt x="29" y="0"/>
                    </a:lnTo>
                    <a:lnTo>
                      <a:pt x="0" y="29"/>
                    </a:lnTo>
                    <a:lnTo>
                      <a:pt x="2" y="31"/>
                    </a:lnTo>
                    <a:lnTo>
                      <a:pt x="4"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0" name="Freeform 128">
                <a:extLst>
                  <a:ext uri="{FF2B5EF4-FFF2-40B4-BE49-F238E27FC236}">
                    <a16:creationId xmlns:a16="http://schemas.microsoft.com/office/drawing/2014/main" id="{98950BF3-05E0-D09B-92CC-2EE5F036E57D}"/>
                  </a:ext>
                </a:extLst>
              </p:cNvPr>
              <p:cNvSpPr>
                <a:spLocks/>
              </p:cNvSpPr>
              <p:nvPr/>
            </p:nvSpPr>
            <p:spPr bwMode="auto">
              <a:xfrm>
                <a:off x="3213" y="2556"/>
                <a:ext cx="33" cy="40"/>
              </a:xfrm>
              <a:custGeom>
                <a:avLst/>
                <a:gdLst>
                  <a:gd name="T0" fmla="*/ 2 w 33"/>
                  <a:gd name="T1" fmla="*/ 40 h 40"/>
                  <a:gd name="T2" fmla="*/ 33 w 33"/>
                  <a:gd name="T3" fmla="*/ 8 h 40"/>
                  <a:gd name="T4" fmla="*/ 33 w 33"/>
                  <a:gd name="T5" fmla="*/ 0 h 40"/>
                  <a:gd name="T6" fmla="*/ 0 w 33"/>
                  <a:gd name="T7" fmla="*/ 35 h 40"/>
                  <a:gd name="T8" fmla="*/ 0 w 33"/>
                  <a:gd name="T9" fmla="*/ 36 h 40"/>
                  <a:gd name="T10" fmla="*/ 2 w 33"/>
                  <a:gd name="T11" fmla="*/ 40 h 40"/>
                  <a:gd name="T12" fmla="*/ 0 60000 65536"/>
                  <a:gd name="T13" fmla="*/ 0 60000 65536"/>
                  <a:gd name="T14" fmla="*/ 0 60000 65536"/>
                  <a:gd name="T15" fmla="*/ 0 60000 65536"/>
                  <a:gd name="T16" fmla="*/ 0 60000 65536"/>
                  <a:gd name="T17" fmla="*/ 0 60000 65536"/>
                  <a:gd name="T18" fmla="*/ 0 w 33"/>
                  <a:gd name="T19" fmla="*/ 0 h 40"/>
                  <a:gd name="T20" fmla="*/ 33 w 3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33" h="40">
                    <a:moveTo>
                      <a:pt x="2" y="40"/>
                    </a:moveTo>
                    <a:lnTo>
                      <a:pt x="33" y="8"/>
                    </a:lnTo>
                    <a:lnTo>
                      <a:pt x="33" y="0"/>
                    </a:lnTo>
                    <a:lnTo>
                      <a:pt x="0" y="35"/>
                    </a:lnTo>
                    <a:lnTo>
                      <a:pt x="0" y="36"/>
                    </a:lnTo>
                    <a:lnTo>
                      <a:pt x="2"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1" name="Freeform 129">
                <a:extLst>
                  <a:ext uri="{FF2B5EF4-FFF2-40B4-BE49-F238E27FC236}">
                    <a16:creationId xmlns:a16="http://schemas.microsoft.com/office/drawing/2014/main" id="{754DBE90-BD5E-00F1-9076-8B97DC64376B}"/>
                  </a:ext>
                </a:extLst>
              </p:cNvPr>
              <p:cNvSpPr>
                <a:spLocks/>
              </p:cNvSpPr>
              <p:nvPr/>
            </p:nvSpPr>
            <p:spPr bwMode="auto">
              <a:xfrm>
                <a:off x="3210" y="2527"/>
                <a:ext cx="36" cy="46"/>
              </a:xfrm>
              <a:custGeom>
                <a:avLst/>
                <a:gdLst>
                  <a:gd name="T0" fmla="*/ 0 w 36"/>
                  <a:gd name="T1" fmla="*/ 46 h 46"/>
                  <a:gd name="T2" fmla="*/ 36 w 36"/>
                  <a:gd name="T3" fmla="*/ 10 h 46"/>
                  <a:gd name="T4" fmla="*/ 36 w 36"/>
                  <a:gd name="T5" fmla="*/ 0 h 46"/>
                  <a:gd name="T6" fmla="*/ 0 w 36"/>
                  <a:gd name="T7" fmla="*/ 39 h 46"/>
                  <a:gd name="T8" fmla="*/ 0 w 36"/>
                  <a:gd name="T9" fmla="*/ 42 h 46"/>
                  <a:gd name="T10" fmla="*/ 0 w 36"/>
                  <a:gd name="T11" fmla="*/ 44 h 46"/>
                  <a:gd name="T12" fmla="*/ 0 w 36"/>
                  <a:gd name="T13" fmla="*/ 46 h 46"/>
                  <a:gd name="T14" fmla="*/ 0 60000 65536"/>
                  <a:gd name="T15" fmla="*/ 0 60000 65536"/>
                  <a:gd name="T16" fmla="*/ 0 60000 65536"/>
                  <a:gd name="T17" fmla="*/ 0 60000 65536"/>
                  <a:gd name="T18" fmla="*/ 0 60000 65536"/>
                  <a:gd name="T19" fmla="*/ 0 60000 65536"/>
                  <a:gd name="T20" fmla="*/ 0 60000 65536"/>
                  <a:gd name="T21" fmla="*/ 0 w 36"/>
                  <a:gd name="T22" fmla="*/ 0 h 46"/>
                  <a:gd name="T23" fmla="*/ 36 w 3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6">
                    <a:moveTo>
                      <a:pt x="0" y="46"/>
                    </a:moveTo>
                    <a:lnTo>
                      <a:pt x="36" y="10"/>
                    </a:lnTo>
                    <a:lnTo>
                      <a:pt x="36" y="0"/>
                    </a:lnTo>
                    <a:lnTo>
                      <a:pt x="0" y="39"/>
                    </a:lnTo>
                    <a:lnTo>
                      <a:pt x="0" y="42"/>
                    </a:lnTo>
                    <a:lnTo>
                      <a:pt x="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2" name="Freeform 130">
                <a:extLst>
                  <a:ext uri="{FF2B5EF4-FFF2-40B4-BE49-F238E27FC236}">
                    <a16:creationId xmlns:a16="http://schemas.microsoft.com/office/drawing/2014/main" id="{2048E4EB-978A-2E15-9218-C1047F50C210}"/>
                  </a:ext>
                </a:extLst>
              </p:cNvPr>
              <p:cNvSpPr>
                <a:spLocks/>
              </p:cNvSpPr>
              <p:nvPr/>
            </p:nvSpPr>
            <p:spPr bwMode="auto">
              <a:xfrm>
                <a:off x="3210" y="2498"/>
                <a:ext cx="36" cy="46"/>
              </a:xfrm>
              <a:custGeom>
                <a:avLst/>
                <a:gdLst>
                  <a:gd name="T0" fmla="*/ 0 w 36"/>
                  <a:gd name="T1" fmla="*/ 46 h 46"/>
                  <a:gd name="T2" fmla="*/ 36 w 36"/>
                  <a:gd name="T3" fmla="*/ 10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10"/>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3" name="Freeform 131">
                <a:extLst>
                  <a:ext uri="{FF2B5EF4-FFF2-40B4-BE49-F238E27FC236}">
                    <a16:creationId xmlns:a16="http://schemas.microsoft.com/office/drawing/2014/main" id="{D3F63CB9-2E03-5ABB-3583-9E4D5B7E4149}"/>
                  </a:ext>
                </a:extLst>
              </p:cNvPr>
              <p:cNvSpPr>
                <a:spLocks/>
              </p:cNvSpPr>
              <p:nvPr/>
            </p:nvSpPr>
            <p:spPr bwMode="auto">
              <a:xfrm>
                <a:off x="3210" y="2470"/>
                <a:ext cx="36" cy="46"/>
              </a:xfrm>
              <a:custGeom>
                <a:avLst/>
                <a:gdLst>
                  <a:gd name="T0" fmla="*/ 0 w 36"/>
                  <a:gd name="T1" fmla="*/ 46 h 46"/>
                  <a:gd name="T2" fmla="*/ 36 w 36"/>
                  <a:gd name="T3" fmla="*/ 9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9"/>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4" name="Freeform 132">
                <a:extLst>
                  <a:ext uri="{FF2B5EF4-FFF2-40B4-BE49-F238E27FC236}">
                    <a16:creationId xmlns:a16="http://schemas.microsoft.com/office/drawing/2014/main" id="{7C102790-67AF-E37C-1B09-A6958F629FE9}"/>
                  </a:ext>
                </a:extLst>
              </p:cNvPr>
              <p:cNvSpPr>
                <a:spLocks/>
              </p:cNvSpPr>
              <p:nvPr/>
            </p:nvSpPr>
            <p:spPr bwMode="auto">
              <a:xfrm>
                <a:off x="3210" y="2443"/>
                <a:ext cx="36" cy="46"/>
              </a:xfrm>
              <a:custGeom>
                <a:avLst/>
                <a:gdLst>
                  <a:gd name="T0" fmla="*/ 0 w 36"/>
                  <a:gd name="T1" fmla="*/ 46 h 46"/>
                  <a:gd name="T2" fmla="*/ 36 w 36"/>
                  <a:gd name="T3" fmla="*/ 7 h 46"/>
                  <a:gd name="T4" fmla="*/ 36 w 36"/>
                  <a:gd name="T5" fmla="*/ 0 h 46"/>
                  <a:gd name="T6" fmla="*/ 0 w 36"/>
                  <a:gd name="T7" fmla="*/ 36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5" name="Freeform 133">
                <a:extLst>
                  <a:ext uri="{FF2B5EF4-FFF2-40B4-BE49-F238E27FC236}">
                    <a16:creationId xmlns:a16="http://schemas.microsoft.com/office/drawing/2014/main" id="{04AFEBCC-C3ED-3F9E-339B-69F01FD059F5}"/>
                  </a:ext>
                </a:extLst>
              </p:cNvPr>
              <p:cNvSpPr>
                <a:spLocks/>
              </p:cNvSpPr>
              <p:nvPr/>
            </p:nvSpPr>
            <p:spPr bwMode="auto">
              <a:xfrm>
                <a:off x="3210" y="2414"/>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6" name="Freeform 134">
                <a:extLst>
                  <a:ext uri="{FF2B5EF4-FFF2-40B4-BE49-F238E27FC236}">
                    <a16:creationId xmlns:a16="http://schemas.microsoft.com/office/drawing/2014/main" id="{E0A6F693-8752-8F78-7EBE-A0B9939C60BD}"/>
                  </a:ext>
                </a:extLst>
              </p:cNvPr>
              <p:cNvSpPr>
                <a:spLocks/>
              </p:cNvSpPr>
              <p:nvPr/>
            </p:nvSpPr>
            <p:spPr bwMode="auto">
              <a:xfrm>
                <a:off x="3210" y="2385"/>
                <a:ext cx="36" cy="46"/>
              </a:xfrm>
              <a:custGeom>
                <a:avLst/>
                <a:gdLst>
                  <a:gd name="T0" fmla="*/ 0 w 36"/>
                  <a:gd name="T1" fmla="*/ 46 h 46"/>
                  <a:gd name="T2" fmla="*/ 36 w 36"/>
                  <a:gd name="T3" fmla="*/ 8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7" name="Freeform 135">
                <a:extLst>
                  <a:ext uri="{FF2B5EF4-FFF2-40B4-BE49-F238E27FC236}">
                    <a16:creationId xmlns:a16="http://schemas.microsoft.com/office/drawing/2014/main" id="{DBDA0C55-FB13-9DFB-4087-D915779B20F7}"/>
                  </a:ext>
                </a:extLst>
              </p:cNvPr>
              <p:cNvSpPr>
                <a:spLocks/>
              </p:cNvSpPr>
              <p:nvPr/>
            </p:nvSpPr>
            <p:spPr bwMode="auto">
              <a:xfrm>
                <a:off x="3210" y="2356"/>
                <a:ext cx="36" cy="46"/>
              </a:xfrm>
              <a:custGeom>
                <a:avLst/>
                <a:gdLst>
                  <a:gd name="T0" fmla="*/ 0 w 36"/>
                  <a:gd name="T1" fmla="*/ 46 h 46"/>
                  <a:gd name="T2" fmla="*/ 36 w 36"/>
                  <a:gd name="T3" fmla="*/ 8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8" name="Freeform 136">
                <a:extLst>
                  <a:ext uri="{FF2B5EF4-FFF2-40B4-BE49-F238E27FC236}">
                    <a16:creationId xmlns:a16="http://schemas.microsoft.com/office/drawing/2014/main" id="{541E88EB-460C-C88C-46A9-032863478E5D}"/>
                  </a:ext>
                </a:extLst>
              </p:cNvPr>
              <p:cNvSpPr>
                <a:spLocks/>
              </p:cNvSpPr>
              <p:nvPr/>
            </p:nvSpPr>
            <p:spPr bwMode="auto">
              <a:xfrm>
                <a:off x="3210" y="2328"/>
                <a:ext cx="36" cy="46"/>
              </a:xfrm>
              <a:custGeom>
                <a:avLst/>
                <a:gdLst>
                  <a:gd name="T0" fmla="*/ 0 w 36"/>
                  <a:gd name="T1" fmla="*/ 46 h 46"/>
                  <a:gd name="T2" fmla="*/ 36 w 36"/>
                  <a:gd name="T3" fmla="*/ 7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79" name="Freeform 137">
                <a:extLst>
                  <a:ext uri="{FF2B5EF4-FFF2-40B4-BE49-F238E27FC236}">
                    <a16:creationId xmlns:a16="http://schemas.microsoft.com/office/drawing/2014/main" id="{72A7AD6D-4EEF-DB41-DA35-4817C595102F}"/>
                  </a:ext>
                </a:extLst>
              </p:cNvPr>
              <p:cNvSpPr>
                <a:spLocks/>
              </p:cNvSpPr>
              <p:nvPr/>
            </p:nvSpPr>
            <p:spPr bwMode="auto">
              <a:xfrm>
                <a:off x="3210" y="2299"/>
                <a:ext cx="36" cy="46"/>
              </a:xfrm>
              <a:custGeom>
                <a:avLst/>
                <a:gdLst>
                  <a:gd name="T0" fmla="*/ 0 w 36"/>
                  <a:gd name="T1" fmla="*/ 46 h 46"/>
                  <a:gd name="T2" fmla="*/ 36 w 36"/>
                  <a:gd name="T3" fmla="*/ 9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9"/>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0" name="Freeform 138">
                <a:extLst>
                  <a:ext uri="{FF2B5EF4-FFF2-40B4-BE49-F238E27FC236}">
                    <a16:creationId xmlns:a16="http://schemas.microsoft.com/office/drawing/2014/main" id="{202EC229-572B-75FC-824D-07C6B388862C}"/>
                  </a:ext>
                </a:extLst>
              </p:cNvPr>
              <p:cNvSpPr>
                <a:spLocks/>
              </p:cNvSpPr>
              <p:nvPr/>
            </p:nvSpPr>
            <p:spPr bwMode="auto">
              <a:xfrm>
                <a:off x="3210" y="2270"/>
                <a:ext cx="36" cy="46"/>
              </a:xfrm>
              <a:custGeom>
                <a:avLst/>
                <a:gdLst>
                  <a:gd name="T0" fmla="*/ 0 w 36"/>
                  <a:gd name="T1" fmla="*/ 46 h 46"/>
                  <a:gd name="T2" fmla="*/ 36 w 36"/>
                  <a:gd name="T3" fmla="*/ 10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10"/>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1" name="Freeform 139">
                <a:extLst>
                  <a:ext uri="{FF2B5EF4-FFF2-40B4-BE49-F238E27FC236}">
                    <a16:creationId xmlns:a16="http://schemas.microsoft.com/office/drawing/2014/main" id="{9F686664-5A97-0A20-98D8-C81E0067CFDF}"/>
                  </a:ext>
                </a:extLst>
              </p:cNvPr>
              <p:cNvSpPr>
                <a:spLocks/>
              </p:cNvSpPr>
              <p:nvPr/>
            </p:nvSpPr>
            <p:spPr bwMode="auto">
              <a:xfrm>
                <a:off x="3210" y="2241"/>
                <a:ext cx="36" cy="46"/>
              </a:xfrm>
              <a:custGeom>
                <a:avLst/>
                <a:gdLst>
                  <a:gd name="T0" fmla="*/ 0 w 36"/>
                  <a:gd name="T1" fmla="*/ 46 h 46"/>
                  <a:gd name="T2" fmla="*/ 36 w 36"/>
                  <a:gd name="T3" fmla="*/ 10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10"/>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2" name="Freeform 140">
                <a:extLst>
                  <a:ext uri="{FF2B5EF4-FFF2-40B4-BE49-F238E27FC236}">
                    <a16:creationId xmlns:a16="http://schemas.microsoft.com/office/drawing/2014/main" id="{F278D4A6-7FEE-5EB6-7ED3-D91FAD5F3217}"/>
                  </a:ext>
                </a:extLst>
              </p:cNvPr>
              <p:cNvSpPr>
                <a:spLocks/>
              </p:cNvSpPr>
              <p:nvPr/>
            </p:nvSpPr>
            <p:spPr bwMode="auto">
              <a:xfrm>
                <a:off x="3210" y="2214"/>
                <a:ext cx="36" cy="46"/>
              </a:xfrm>
              <a:custGeom>
                <a:avLst/>
                <a:gdLst>
                  <a:gd name="T0" fmla="*/ 0 w 36"/>
                  <a:gd name="T1" fmla="*/ 46 h 46"/>
                  <a:gd name="T2" fmla="*/ 36 w 36"/>
                  <a:gd name="T3" fmla="*/ 8 h 46"/>
                  <a:gd name="T4" fmla="*/ 36 w 36"/>
                  <a:gd name="T5" fmla="*/ 0 h 46"/>
                  <a:gd name="T6" fmla="*/ 0 w 36"/>
                  <a:gd name="T7" fmla="*/ 37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3" name="Freeform 141">
                <a:extLst>
                  <a:ext uri="{FF2B5EF4-FFF2-40B4-BE49-F238E27FC236}">
                    <a16:creationId xmlns:a16="http://schemas.microsoft.com/office/drawing/2014/main" id="{D4EC01BF-1D17-7E9D-1C16-E7852A20FEAC}"/>
                  </a:ext>
                </a:extLst>
              </p:cNvPr>
              <p:cNvSpPr>
                <a:spLocks/>
              </p:cNvSpPr>
              <p:nvPr/>
            </p:nvSpPr>
            <p:spPr bwMode="auto">
              <a:xfrm>
                <a:off x="3210" y="2186"/>
                <a:ext cx="36" cy="46"/>
              </a:xfrm>
              <a:custGeom>
                <a:avLst/>
                <a:gdLst>
                  <a:gd name="T0" fmla="*/ 0 w 36"/>
                  <a:gd name="T1" fmla="*/ 46 h 46"/>
                  <a:gd name="T2" fmla="*/ 36 w 36"/>
                  <a:gd name="T3" fmla="*/ 7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4" name="Freeform 142">
                <a:extLst>
                  <a:ext uri="{FF2B5EF4-FFF2-40B4-BE49-F238E27FC236}">
                    <a16:creationId xmlns:a16="http://schemas.microsoft.com/office/drawing/2014/main" id="{54E6DAB7-F481-EA94-B7A9-AF5D3AB7279E}"/>
                  </a:ext>
                </a:extLst>
              </p:cNvPr>
              <p:cNvSpPr>
                <a:spLocks/>
              </p:cNvSpPr>
              <p:nvPr/>
            </p:nvSpPr>
            <p:spPr bwMode="auto">
              <a:xfrm>
                <a:off x="3210" y="2157"/>
                <a:ext cx="36" cy="46"/>
              </a:xfrm>
              <a:custGeom>
                <a:avLst/>
                <a:gdLst>
                  <a:gd name="T0" fmla="*/ 0 w 36"/>
                  <a:gd name="T1" fmla="*/ 46 h 46"/>
                  <a:gd name="T2" fmla="*/ 36 w 36"/>
                  <a:gd name="T3" fmla="*/ 7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5" name="Freeform 143">
                <a:extLst>
                  <a:ext uri="{FF2B5EF4-FFF2-40B4-BE49-F238E27FC236}">
                    <a16:creationId xmlns:a16="http://schemas.microsoft.com/office/drawing/2014/main" id="{4BC2050E-32ED-B7F1-13D9-CF9C1F4D5F2D}"/>
                  </a:ext>
                </a:extLst>
              </p:cNvPr>
              <p:cNvSpPr>
                <a:spLocks/>
              </p:cNvSpPr>
              <p:nvPr/>
            </p:nvSpPr>
            <p:spPr bwMode="auto">
              <a:xfrm>
                <a:off x="3210" y="2128"/>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6" name="Freeform 144">
                <a:extLst>
                  <a:ext uri="{FF2B5EF4-FFF2-40B4-BE49-F238E27FC236}">
                    <a16:creationId xmlns:a16="http://schemas.microsoft.com/office/drawing/2014/main" id="{9A4AACB7-71FF-2F2F-6FB4-0BC57E2EF5EC}"/>
                  </a:ext>
                </a:extLst>
              </p:cNvPr>
              <p:cNvSpPr>
                <a:spLocks/>
              </p:cNvSpPr>
              <p:nvPr/>
            </p:nvSpPr>
            <p:spPr bwMode="auto">
              <a:xfrm>
                <a:off x="3210" y="2099"/>
                <a:ext cx="36" cy="46"/>
              </a:xfrm>
              <a:custGeom>
                <a:avLst/>
                <a:gdLst>
                  <a:gd name="T0" fmla="*/ 0 w 36"/>
                  <a:gd name="T1" fmla="*/ 46 h 46"/>
                  <a:gd name="T2" fmla="*/ 36 w 36"/>
                  <a:gd name="T3" fmla="*/ 10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10"/>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7" name="Freeform 145">
                <a:extLst>
                  <a:ext uri="{FF2B5EF4-FFF2-40B4-BE49-F238E27FC236}">
                    <a16:creationId xmlns:a16="http://schemas.microsoft.com/office/drawing/2014/main" id="{7DE1B71B-1899-B3DC-ED2B-93F7D7CA243D}"/>
                  </a:ext>
                </a:extLst>
              </p:cNvPr>
              <p:cNvSpPr>
                <a:spLocks/>
              </p:cNvSpPr>
              <p:nvPr/>
            </p:nvSpPr>
            <p:spPr bwMode="auto">
              <a:xfrm>
                <a:off x="3210" y="2072"/>
                <a:ext cx="36" cy="46"/>
              </a:xfrm>
              <a:custGeom>
                <a:avLst/>
                <a:gdLst>
                  <a:gd name="T0" fmla="*/ 0 w 36"/>
                  <a:gd name="T1" fmla="*/ 46 h 46"/>
                  <a:gd name="T2" fmla="*/ 36 w 36"/>
                  <a:gd name="T3" fmla="*/ 8 h 46"/>
                  <a:gd name="T4" fmla="*/ 36 w 36"/>
                  <a:gd name="T5" fmla="*/ 0 h 46"/>
                  <a:gd name="T6" fmla="*/ 0 w 36"/>
                  <a:gd name="T7" fmla="*/ 37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8" name="Freeform 146">
                <a:extLst>
                  <a:ext uri="{FF2B5EF4-FFF2-40B4-BE49-F238E27FC236}">
                    <a16:creationId xmlns:a16="http://schemas.microsoft.com/office/drawing/2014/main" id="{5482F897-E2A5-B3A5-D7DC-545ADD47B340}"/>
                  </a:ext>
                </a:extLst>
              </p:cNvPr>
              <p:cNvSpPr>
                <a:spLocks/>
              </p:cNvSpPr>
              <p:nvPr/>
            </p:nvSpPr>
            <p:spPr bwMode="auto">
              <a:xfrm>
                <a:off x="3210" y="2043"/>
                <a:ext cx="36" cy="47"/>
              </a:xfrm>
              <a:custGeom>
                <a:avLst/>
                <a:gdLst>
                  <a:gd name="T0" fmla="*/ 0 w 36"/>
                  <a:gd name="T1" fmla="*/ 47 h 47"/>
                  <a:gd name="T2" fmla="*/ 36 w 36"/>
                  <a:gd name="T3" fmla="*/ 8 h 47"/>
                  <a:gd name="T4" fmla="*/ 36 w 36"/>
                  <a:gd name="T5" fmla="*/ 0 h 47"/>
                  <a:gd name="T6" fmla="*/ 0 w 36"/>
                  <a:gd name="T7" fmla="*/ 37 h 47"/>
                  <a:gd name="T8" fmla="*/ 0 w 36"/>
                  <a:gd name="T9" fmla="*/ 47 h 47"/>
                  <a:gd name="T10" fmla="*/ 0 60000 65536"/>
                  <a:gd name="T11" fmla="*/ 0 60000 65536"/>
                  <a:gd name="T12" fmla="*/ 0 60000 65536"/>
                  <a:gd name="T13" fmla="*/ 0 60000 65536"/>
                  <a:gd name="T14" fmla="*/ 0 60000 65536"/>
                  <a:gd name="T15" fmla="*/ 0 w 36"/>
                  <a:gd name="T16" fmla="*/ 0 h 47"/>
                  <a:gd name="T17" fmla="*/ 36 w 36"/>
                  <a:gd name="T18" fmla="*/ 47 h 47"/>
                </a:gdLst>
                <a:ahLst/>
                <a:cxnLst>
                  <a:cxn ang="T10">
                    <a:pos x="T0" y="T1"/>
                  </a:cxn>
                  <a:cxn ang="T11">
                    <a:pos x="T2" y="T3"/>
                  </a:cxn>
                  <a:cxn ang="T12">
                    <a:pos x="T4" y="T5"/>
                  </a:cxn>
                  <a:cxn ang="T13">
                    <a:pos x="T6" y="T7"/>
                  </a:cxn>
                  <a:cxn ang="T14">
                    <a:pos x="T8" y="T9"/>
                  </a:cxn>
                </a:cxnLst>
                <a:rect l="T15" t="T16" r="T17" b="T18"/>
                <a:pathLst>
                  <a:path w="36" h="47">
                    <a:moveTo>
                      <a:pt x="0" y="47"/>
                    </a:moveTo>
                    <a:lnTo>
                      <a:pt x="36" y="8"/>
                    </a:lnTo>
                    <a:lnTo>
                      <a:pt x="36" y="0"/>
                    </a:lnTo>
                    <a:lnTo>
                      <a:pt x="0" y="37"/>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89" name="Freeform 147">
                <a:extLst>
                  <a:ext uri="{FF2B5EF4-FFF2-40B4-BE49-F238E27FC236}">
                    <a16:creationId xmlns:a16="http://schemas.microsoft.com/office/drawing/2014/main" id="{DF011A0C-9464-0227-93BE-FAA8A49B4058}"/>
                  </a:ext>
                </a:extLst>
              </p:cNvPr>
              <p:cNvSpPr>
                <a:spLocks/>
              </p:cNvSpPr>
              <p:nvPr/>
            </p:nvSpPr>
            <p:spPr bwMode="auto">
              <a:xfrm>
                <a:off x="3210" y="2015"/>
                <a:ext cx="36" cy="46"/>
              </a:xfrm>
              <a:custGeom>
                <a:avLst/>
                <a:gdLst>
                  <a:gd name="T0" fmla="*/ 0 w 36"/>
                  <a:gd name="T1" fmla="*/ 46 h 46"/>
                  <a:gd name="T2" fmla="*/ 36 w 36"/>
                  <a:gd name="T3" fmla="*/ 7 h 46"/>
                  <a:gd name="T4" fmla="*/ 36 w 36"/>
                  <a:gd name="T5" fmla="*/ 0 h 46"/>
                  <a:gd name="T6" fmla="*/ 0 w 36"/>
                  <a:gd name="T7" fmla="*/ 36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6"/>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0" name="Freeform 148">
                <a:extLst>
                  <a:ext uri="{FF2B5EF4-FFF2-40B4-BE49-F238E27FC236}">
                    <a16:creationId xmlns:a16="http://schemas.microsoft.com/office/drawing/2014/main" id="{FDDD3357-6881-13E6-06DC-281CDA6EC0C8}"/>
                  </a:ext>
                </a:extLst>
              </p:cNvPr>
              <p:cNvSpPr>
                <a:spLocks/>
              </p:cNvSpPr>
              <p:nvPr/>
            </p:nvSpPr>
            <p:spPr bwMode="auto">
              <a:xfrm>
                <a:off x="3210" y="1986"/>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1" name="Freeform 149">
                <a:extLst>
                  <a:ext uri="{FF2B5EF4-FFF2-40B4-BE49-F238E27FC236}">
                    <a16:creationId xmlns:a16="http://schemas.microsoft.com/office/drawing/2014/main" id="{D35D0CEC-7D78-464B-BB86-CE26D600F66F}"/>
                  </a:ext>
                </a:extLst>
              </p:cNvPr>
              <p:cNvSpPr>
                <a:spLocks/>
              </p:cNvSpPr>
              <p:nvPr/>
            </p:nvSpPr>
            <p:spPr bwMode="auto">
              <a:xfrm>
                <a:off x="3210" y="1957"/>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2" name="Freeform 150">
                <a:extLst>
                  <a:ext uri="{FF2B5EF4-FFF2-40B4-BE49-F238E27FC236}">
                    <a16:creationId xmlns:a16="http://schemas.microsoft.com/office/drawing/2014/main" id="{01B20000-1CD9-AAE5-5982-BE5E4682BEF3}"/>
                  </a:ext>
                </a:extLst>
              </p:cNvPr>
              <p:cNvSpPr>
                <a:spLocks/>
              </p:cNvSpPr>
              <p:nvPr/>
            </p:nvSpPr>
            <p:spPr bwMode="auto">
              <a:xfrm>
                <a:off x="3210" y="1928"/>
                <a:ext cx="36" cy="46"/>
              </a:xfrm>
              <a:custGeom>
                <a:avLst/>
                <a:gdLst>
                  <a:gd name="T0" fmla="*/ 0 w 36"/>
                  <a:gd name="T1" fmla="*/ 46 h 46"/>
                  <a:gd name="T2" fmla="*/ 36 w 36"/>
                  <a:gd name="T3" fmla="*/ 8 h 46"/>
                  <a:gd name="T4" fmla="*/ 36 w 36"/>
                  <a:gd name="T5" fmla="*/ 0 h 46"/>
                  <a:gd name="T6" fmla="*/ 0 w 36"/>
                  <a:gd name="T7" fmla="*/ 39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3" name="Freeform 151">
                <a:extLst>
                  <a:ext uri="{FF2B5EF4-FFF2-40B4-BE49-F238E27FC236}">
                    <a16:creationId xmlns:a16="http://schemas.microsoft.com/office/drawing/2014/main" id="{4F3EDEB8-A7ED-A353-ACF0-3E3D68ECFB57}"/>
                  </a:ext>
                </a:extLst>
              </p:cNvPr>
              <p:cNvSpPr>
                <a:spLocks/>
              </p:cNvSpPr>
              <p:nvPr/>
            </p:nvSpPr>
            <p:spPr bwMode="auto">
              <a:xfrm>
                <a:off x="3210" y="1900"/>
                <a:ext cx="36" cy="46"/>
              </a:xfrm>
              <a:custGeom>
                <a:avLst/>
                <a:gdLst>
                  <a:gd name="T0" fmla="*/ 0 w 36"/>
                  <a:gd name="T1" fmla="*/ 46 h 46"/>
                  <a:gd name="T2" fmla="*/ 36 w 36"/>
                  <a:gd name="T3" fmla="*/ 7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7"/>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4" name="Freeform 152">
                <a:extLst>
                  <a:ext uri="{FF2B5EF4-FFF2-40B4-BE49-F238E27FC236}">
                    <a16:creationId xmlns:a16="http://schemas.microsoft.com/office/drawing/2014/main" id="{E0A3939F-4E8C-B53D-8EC5-05A0D14C7ADA}"/>
                  </a:ext>
                </a:extLst>
              </p:cNvPr>
              <p:cNvSpPr>
                <a:spLocks/>
              </p:cNvSpPr>
              <p:nvPr/>
            </p:nvSpPr>
            <p:spPr bwMode="auto">
              <a:xfrm>
                <a:off x="3210" y="1871"/>
                <a:ext cx="36" cy="48"/>
              </a:xfrm>
              <a:custGeom>
                <a:avLst/>
                <a:gdLst>
                  <a:gd name="T0" fmla="*/ 0 w 36"/>
                  <a:gd name="T1" fmla="*/ 48 h 48"/>
                  <a:gd name="T2" fmla="*/ 36 w 36"/>
                  <a:gd name="T3" fmla="*/ 9 h 48"/>
                  <a:gd name="T4" fmla="*/ 36 w 36"/>
                  <a:gd name="T5" fmla="*/ 0 h 48"/>
                  <a:gd name="T6" fmla="*/ 0 w 36"/>
                  <a:gd name="T7" fmla="*/ 38 h 48"/>
                  <a:gd name="T8" fmla="*/ 0 w 36"/>
                  <a:gd name="T9" fmla="*/ 48 h 48"/>
                  <a:gd name="T10" fmla="*/ 0 60000 65536"/>
                  <a:gd name="T11" fmla="*/ 0 60000 65536"/>
                  <a:gd name="T12" fmla="*/ 0 60000 65536"/>
                  <a:gd name="T13" fmla="*/ 0 60000 65536"/>
                  <a:gd name="T14" fmla="*/ 0 60000 65536"/>
                  <a:gd name="T15" fmla="*/ 0 w 36"/>
                  <a:gd name="T16" fmla="*/ 0 h 48"/>
                  <a:gd name="T17" fmla="*/ 36 w 36"/>
                  <a:gd name="T18" fmla="*/ 48 h 48"/>
                </a:gdLst>
                <a:ahLst/>
                <a:cxnLst>
                  <a:cxn ang="T10">
                    <a:pos x="T0" y="T1"/>
                  </a:cxn>
                  <a:cxn ang="T11">
                    <a:pos x="T2" y="T3"/>
                  </a:cxn>
                  <a:cxn ang="T12">
                    <a:pos x="T4" y="T5"/>
                  </a:cxn>
                  <a:cxn ang="T13">
                    <a:pos x="T6" y="T7"/>
                  </a:cxn>
                  <a:cxn ang="T14">
                    <a:pos x="T8" y="T9"/>
                  </a:cxn>
                </a:cxnLst>
                <a:rect l="T15" t="T16" r="T17" b="T18"/>
                <a:pathLst>
                  <a:path w="36" h="48">
                    <a:moveTo>
                      <a:pt x="0" y="48"/>
                    </a:moveTo>
                    <a:lnTo>
                      <a:pt x="36" y="9"/>
                    </a:lnTo>
                    <a:lnTo>
                      <a:pt x="36"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5" name="Freeform 153">
                <a:extLst>
                  <a:ext uri="{FF2B5EF4-FFF2-40B4-BE49-F238E27FC236}">
                    <a16:creationId xmlns:a16="http://schemas.microsoft.com/office/drawing/2014/main" id="{538A5DEE-6BBB-BEA1-E985-F728631F7390}"/>
                  </a:ext>
                </a:extLst>
              </p:cNvPr>
              <p:cNvSpPr>
                <a:spLocks/>
              </p:cNvSpPr>
              <p:nvPr/>
            </p:nvSpPr>
            <p:spPr bwMode="auto">
              <a:xfrm>
                <a:off x="3210" y="1844"/>
                <a:ext cx="36" cy="46"/>
              </a:xfrm>
              <a:custGeom>
                <a:avLst/>
                <a:gdLst>
                  <a:gd name="T0" fmla="*/ 0 w 36"/>
                  <a:gd name="T1" fmla="*/ 46 h 46"/>
                  <a:gd name="T2" fmla="*/ 36 w 36"/>
                  <a:gd name="T3" fmla="*/ 8 h 46"/>
                  <a:gd name="T4" fmla="*/ 36 w 36"/>
                  <a:gd name="T5" fmla="*/ 0 h 46"/>
                  <a:gd name="T6" fmla="*/ 0 w 36"/>
                  <a:gd name="T7" fmla="*/ 38 h 46"/>
                  <a:gd name="T8" fmla="*/ 0 w 36"/>
                  <a:gd name="T9" fmla="*/ 46 h 46"/>
                  <a:gd name="T10" fmla="*/ 0 60000 65536"/>
                  <a:gd name="T11" fmla="*/ 0 60000 65536"/>
                  <a:gd name="T12" fmla="*/ 0 60000 65536"/>
                  <a:gd name="T13" fmla="*/ 0 60000 65536"/>
                  <a:gd name="T14" fmla="*/ 0 60000 65536"/>
                  <a:gd name="T15" fmla="*/ 0 w 36"/>
                  <a:gd name="T16" fmla="*/ 0 h 46"/>
                  <a:gd name="T17" fmla="*/ 36 w 36"/>
                  <a:gd name="T18" fmla="*/ 46 h 46"/>
                </a:gdLst>
                <a:ahLst/>
                <a:cxnLst>
                  <a:cxn ang="T10">
                    <a:pos x="T0" y="T1"/>
                  </a:cxn>
                  <a:cxn ang="T11">
                    <a:pos x="T2" y="T3"/>
                  </a:cxn>
                  <a:cxn ang="T12">
                    <a:pos x="T4" y="T5"/>
                  </a:cxn>
                  <a:cxn ang="T13">
                    <a:pos x="T6" y="T7"/>
                  </a:cxn>
                  <a:cxn ang="T14">
                    <a:pos x="T8" y="T9"/>
                  </a:cxn>
                </a:cxnLst>
                <a:rect l="T15" t="T16" r="T17" b="T18"/>
                <a:pathLst>
                  <a:path w="36" h="46">
                    <a:moveTo>
                      <a:pt x="0" y="46"/>
                    </a:moveTo>
                    <a:lnTo>
                      <a:pt x="36" y="8"/>
                    </a:lnTo>
                    <a:lnTo>
                      <a:pt x="36"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6" name="Freeform 154">
                <a:extLst>
                  <a:ext uri="{FF2B5EF4-FFF2-40B4-BE49-F238E27FC236}">
                    <a16:creationId xmlns:a16="http://schemas.microsoft.com/office/drawing/2014/main" id="{8B0E4DAE-2250-5CA3-F150-9B54DCB32699}"/>
                  </a:ext>
                </a:extLst>
              </p:cNvPr>
              <p:cNvSpPr>
                <a:spLocks/>
              </p:cNvSpPr>
              <p:nvPr/>
            </p:nvSpPr>
            <p:spPr bwMode="auto">
              <a:xfrm>
                <a:off x="3208" y="1815"/>
                <a:ext cx="38" cy="46"/>
              </a:xfrm>
              <a:custGeom>
                <a:avLst/>
                <a:gdLst>
                  <a:gd name="T0" fmla="*/ 2 w 38"/>
                  <a:gd name="T1" fmla="*/ 46 h 46"/>
                  <a:gd name="T2" fmla="*/ 38 w 38"/>
                  <a:gd name="T3" fmla="*/ 8 h 46"/>
                  <a:gd name="T4" fmla="*/ 38 w 38"/>
                  <a:gd name="T5" fmla="*/ 0 h 46"/>
                  <a:gd name="T6" fmla="*/ 0 w 38"/>
                  <a:gd name="T7" fmla="*/ 38 h 46"/>
                  <a:gd name="T8" fmla="*/ 2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2" y="46"/>
                    </a:moveTo>
                    <a:lnTo>
                      <a:pt x="38" y="8"/>
                    </a:lnTo>
                    <a:lnTo>
                      <a:pt x="38" y="0"/>
                    </a:lnTo>
                    <a:lnTo>
                      <a:pt x="0" y="38"/>
                    </a:lnTo>
                    <a:lnTo>
                      <a:pt x="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7" name="Freeform 155">
                <a:extLst>
                  <a:ext uri="{FF2B5EF4-FFF2-40B4-BE49-F238E27FC236}">
                    <a16:creationId xmlns:a16="http://schemas.microsoft.com/office/drawing/2014/main" id="{0D94E084-F1EF-0691-5B71-8C2C3C512681}"/>
                  </a:ext>
                </a:extLst>
              </p:cNvPr>
              <p:cNvSpPr>
                <a:spLocks/>
              </p:cNvSpPr>
              <p:nvPr/>
            </p:nvSpPr>
            <p:spPr bwMode="auto">
              <a:xfrm>
                <a:off x="3208" y="1786"/>
                <a:ext cx="38" cy="46"/>
              </a:xfrm>
              <a:custGeom>
                <a:avLst/>
                <a:gdLst>
                  <a:gd name="T0" fmla="*/ 0 w 38"/>
                  <a:gd name="T1" fmla="*/ 46 h 46"/>
                  <a:gd name="T2" fmla="*/ 38 w 38"/>
                  <a:gd name="T3" fmla="*/ 8 h 46"/>
                  <a:gd name="T4" fmla="*/ 38 w 38"/>
                  <a:gd name="T5" fmla="*/ 0 h 46"/>
                  <a:gd name="T6" fmla="*/ 0 w 38"/>
                  <a:gd name="T7" fmla="*/ 39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8" name="Freeform 156">
                <a:extLst>
                  <a:ext uri="{FF2B5EF4-FFF2-40B4-BE49-F238E27FC236}">
                    <a16:creationId xmlns:a16="http://schemas.microsoft.com/office/drawing/2014/main" id="{4EE68E40-F4AE-DDC8-612E-D3AA9EDB7442}"/>
                  </a:ext>
                </a:extLst>
              </p:cNvPr>
              <p:cNvSpPr>
                <a:spLocks/>
              </p:cNvSpPr>
              <p:nvPr/>
            </p:nvSpPr>
            <p:spPr bwMode="auto">
              <a:xfrm>
                <a:off x="3208" y="1757"/>
                <a:ext cx="38" cy="47"/>
              </a:xfrm>
              <a:custGeom>
                <a:avLst/>
                <a:gdLst>
                  <a:gd name="T0" fmla="*/ 0 w 38"/>
                  <a:gd name="T1" fmla="*/ 47 h 47"/>
                  <a:gd name="T2" fmla="*/ 38 w 38"/>
                  <a:gd name="T3" fmla="*/ 8 h 47"/>
                  <a:gd name="T4" fmla="*/ 38 w 38"/>
                  <a:gd name="T5" fmla="*/ 0 h 47"/>
                  <a:gd name="T6" fmla="*/ 0 w 38"/>
                  <a:gd name="T7" fmla="*/ 39 h 47"/>
                  <a:gd name="T8" fmla="*/ 0 w 38"/>
                  <a:gd name="T9" fmla="*/ 47 h 47"/>
                  <a:gd name="T10" fmla="*/ 0 60000 65536"/>
                  <a:gd name="T11" fmla="*/ 0 60000 65536"/>
                  <a:gd name="T12" fmla="*/ 0 60000 65536"/>
                  <a:gd name="T13" fmla="*/ 0 60000 65536"/>
                  <a:gd name="T14" fmla="*/ 0 60000 65536"/>
                  <a:gd name="T15" fmla="*/ 0 w 38"/>
                  <a:gd name="T16" fmla="*/ 0 h 47"/>
                  <a:gd name="T17" fmla="*/ 38 w 38"/>
                  <a:gd name="T18" fmla="*/ 47 h 47"/>
                </a:gdLst>
                <a:ahLst/>
                <a:cxnLst>
                  <a:cxn ang="T10">
                    <a:pos x="T0" y="T1"/>
                  </a:cxn>
                  <a:cxn ang="T11">
                    <a:pos x="T2" y="T3"/>
                  </a:cxn>
                  <a:cxn ang="T12">
                    <a:pos x="T4" y="T5"/>
                  </a:cxn>
                  <a:cxn ang="T13">
                    <a:pos x="T6" y="T7"/>
                  </a:cxn>
                  <a:cxn ang="T14">
                    <a:pos x="T8" y="T9"/>
                  </a:cxn>
                </a:cxnLst>
                <a:rect l="T15" t="T16" r="T17" b="T18"/>
                <a:pathLst>
                  <a:path w="38" h="47">
                    <a:moveTo>
                      <a:pt x="0" y="47"/>
                    </a:moveTo>
                    <a:lnTo>
                      <a:pt x="38" y="8"/>
                    </a:lnTo>
                    <a:lnTo>
                      <a:pt x="38" y="0"/>
                    </a:lnTo>
                    <a:lnTo>
                      <a:pt x="0" y="39"/>
                    </a:lnTo>
                    <a:lnTo>
                      <a:pt x="0"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99" name="Freeform 157">
                <a:extLst>
                  <a:ext uri="{FF2B5EF4-FFF2-40B4-BE49-F238E27FC236}">
                    <a16:creationId xmlns:a16="http://schemas.microsoft.com/office/drawing/2014/main" id="{6FDB1A74-04C7-9804-CCED-882913F1AF02}"/>
                  </a:ext>
                </a:extLst>
              </p:cNvPr>
              <p:cNvSpPr>
                <a:spLocks/>
              </p:cNvSpPr>
              <p:nvPr/>
            </p:nvSpPr>
            <p:spPr bwMode="auto">
              <a:xfrm>
                <a:off x="3208" y="1729"/>
                <a:ext cx="38" cy="48"/>
              </a:xfrm>
              <a:custGeom>
                <a:avLst/>
                <a:gdLst>
                  <a:gd name="T0" fmla="*/ 0 w 38"/>
                  <a:gd name="T1" fmla="*/ 48 h 48"/>
                  <a:gd name="T2" fmla="*/ 38 w 38"/>
                  <a:gd name="T3" fmla="*/ 9 h 48"/>
                  <a:gd name="T4" fmla="*/ 38 w 38"/>
                  <a:gd name="T5" fmla="*/ 0 h 48"/>
                  <a:gd name="T6" fmla="*/ 0 w 38"/>
                  <a:gd name="T7" fmla="*/ 38 h 48"/>
                  <a:gd name="T8" fmla="*/ 0 w 38"/>
                  <a:gd name="T9" fmla="*/ 48 h 48"/>
                  <a:gd name="T10" fmla="*/ 0 60000 65536"/>
                  <a:gd name="T11" fmla="*/ 0 60000 65536"/>
                  <a:gd name="T12" fmla="*/ 0 60000 65536"/>
                  <a:gd name="T13" fmla="*/ 0 60000 65536"/>
                  <a:gd name="T14" fmla="*/ 0 60000 65536"/>
                  <a:gd name="T15" fmla="*/ 0 w 38"/>
                  <a:gd name="T16" fmla="*/ 0 h 48"/>
                  <a:gd name="T17" fmla="*/ 38 w 38"/>
                  <a:gd name="T18" fmla="*/ 48 h 48"/>
                </a:gdLst>
                <a:ahLst/>
                <a:cxnLst>
                  <a:cxn ang="T10">
                    <a:pos x="T0" y="T1"/>
                  </a:cxn>
                  <a:cxn ang="T11">
                    <a:pos x="T2" y="T3"/>
                  </a:cxn>
                  <a:cxn ang="T12">
                    <a:pos x="T4" y="T5"/>
                  </a:cxn>
                  <a:cxn ang="T13">
                    <a:pos x="T6" y="T7"/>
                  </a:cxn>
                  <a:cxn ang="T14">
                    <a:pos x="T8" y="T9"/>
                  </a:cxn>
                </a:cxnLst>
                <a:rect l="T15" t="T16" r="T17" b="T18"/>
                <a:pathLst>
                  <a:path w="38" h="48">
                    <a:moveTo>
                      <a:pt x="0" y="48"/>
                    </a:moveTo>
                    <a:lnTo>
                      <a:pt x="38" y="9"/>
                    </a:lnTo>
                    <a:lnTo>
                      <a:pt x="38"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0" name="Freeform 158">
                <a:extLst>
                  <a:ext uri="{FF2B5EF4-FFF2-40B4-BE49-F238E27FC236}">
                    <a16:creationId xmlns:a16="http://schemas.microsoft.com/office/drawing/2014/main" id="{59C1B632-879D-EB24-FC6F-CBD5A976B498}"/>
                  </a:ext>
                </a:extLst>
              </p:cNvPr>
              <p:cNvSpPr>
                <a:spLocks/>
              </p:cNvSpPr>
              <p:nvPr/>
            </p:nvSpPr>
            <p:spPr bwMode="auto">
              <a:xfrm>
                <a:off x="3208" y="1700"/>
                <a:ext cx="38" cy="48"/>
              </a:xfrm>
              <a:custGeom>
                <a:avLst/>
                <a:gdLst>
                  <a:gd name="T0" fmla="*/ 0 w 38"/>
                  <a:gd name="T1" fmla="*/ 48 h 48"/>
                  <a:gd name="T2" fmla="*/ 38 w 38"/>
                  <a:gd name="T3" fmla="*/ 9 h 48"/>
                  <a:gd name="T4" fmla="*/ 38 w 38"/>
                  <a:gd name="T5" fmla="*/ 0 h 48"/>
                  <a:gd name="T6" fmla="*/ 0 w 38"/>
                  <a:gd name="T7" fmla="*/ 38 h 48"/>
                  <a:gd name="T8" fmla="*/ 0 w 38"/>
                  <a:gd name="T9" fmla="*/ 48 h 48"/>
                  <a:gd name="T10" fmla="*/ 0 60000 65536"/>
                  <a:gd name="T11" fmla="*/ 0 60000 65536"/>
                  <a:gd name="T12" fmla="*/ 0 60000 65536"/>
                  <a:gd name="T13" fmla="*/ 0 60000 65536"/>
                  <a:gd name="T14" fmla="*/ 0 60000 65536"/>
                  <a:gd name="T15" fmla="*/ 0 w 38"/>
                  <a:gd name="T16" fmla="*/ 0 h 48"/>
                  <a:gd name="T17" fmla="*/ 38 w 38"/>
                  <a:gd name="T18" fmla="*/ 48 h 48"/>
                </a:gdLst>
                <a:ahLst/>
                <a:cxnLst>
                  <a:cxn ang="T10">
                    <a:pos x="T0" y="T1"/>
                  </a:cxn>
                  <a:cxn ang="T11">
                    <a:pos x="T2" y="T3"/>
                  </a:cxn>
                  <a:cxn ang="T12">
                    <a:pos x="T4" y="T5"/>
                  </a:cxn>
                  <a:cxn ang="T13">
                    <a:pos x="T6" y="T7"/>
                  </a:cxn>
                  <a:cxn ang="T14">
                    <a:pos x="T8" y="T9"/>
                  </a:cxn>
                </a:cxnLst>
                <a:rect l="T15" t="T16" r="T17" b="T18"/>
                <a:pathLst>
                  <a:path w="38" h="48">
                    <a:moveTo>
                      <a:pt x="0" y="48"/>
                    </a:moveTo>
                    <a:lnTo>
                      <a:pt x="38" y="9"/>
                    </a:lnTo>
                    <a:lnTo>
                      <a:pt x="38"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1" name="Freeform 159">
                <a:extLst>
                  <a:ext uri="{FF2B5EF4-FFF2-40B4-BE49-F238E27FC236}">
                    <a16:creationId xmlns:a16="http://schemas.microsoft.com/office/drawing/2014/main" id="{12329073-CC6C-70E3-12F8-707C685956C5}"/>
                  </a:ext>
                </a:extLst>
              </p:cNvPr>
              <p:cNvSpPr>
                <a:spLocks/>
              </p:cNvSpPr>
              <p:nvPr/>
            </p:nvSpPr>
            <p:spPr bwMode="auto">
              <a:xfrm>
                <a:off x="3208" y="1671"/>
                <a:ext cx="38" cy="48"/>
              </a:xfrm>
              <a:custGeom>
                <a:avLst/>
                <a:gdLst>
                  <a:gd name="T0" fmla="*/ 0 w 38"/>
                  <a:gd name="T1" fmla="*/ 48 h 48"/>
                  <a:gd name="T2" fmla="*/ 38 w 38"/>
                  <a:gd name="T3" fmla="*/ 10 h 48"/>
                  <a:gd name="T4" fmla="*/ 38 w 38"/>
                  <a:gd name="T5" fmla="*/ 0 h 48"/>
                  <a:gd name="T6" fmla="*/ 0 w 38"/>
                  <a:gd name="T7" fmla="*/ 38 h 48"/>
                  <a:gd name="T8" fmla="*/ 0 w 38"/>
                  <a:gd name="T9" fmla="*/ 48 h 48"/>
                  <a:gd name="T10" fmla="*/ 0 60000 65536"/>
                  <a:gd name="T11" fmla="*/ 0 60000 65536"/>
                  <a:gd name="T12" fmla="*/ 0 60000 65536"/>
                  <a:gd name="T13" fmla="*/ 0 60000 65536"/>
                  <a:gd name="T14" fmla="*/ 0 60000 65536"/>
                  <a:gd name="T15" fmla="*/ 0 w 38"/>
                  <a:gd name="T16" fmla="*/ 0 h 48"/>
                  <a:gd name="T17" fmla="*/ 38 w 38"/>
                  <a:gd name="T18" fmla="*/ 48 h 48"/>
                </a:gdLst>
                <a:ahLst/>
                <a:cxnLst>
                  <a:cxn ang="T10">
                    <a:pos x="T0" y="T1"/>
                  </a:cxn>
                  <a:cxn ang="T11">
                    <a:pos x="T2" y="T3"/>
                  </a:cxn>
                  <a:cxn ang="T12">
                    <a:pos x="T4" y="T5"/>
                  </a:cxn>
                  <a:cxn ang="T13">
                    <a:pos x="T6" y="T7"/>
                  </a:cxn>
                  <a:cxn ang="T14">
                    <a:pos x="T8" y="T9"/>
                  </a:cxn>
                </a:cxnLst>
                <a:rect l="T15" t="T16" r="T17" b="T18"/>
                <a:pathLst>
                  <a:path w="38" h="48">
                    <a:moveTo>
                      <a:pt x="0" y="48"/>
                    </a:moveTo>
                    <a:lnTo>
                      <a:pt x="38" y="10"/>
                    </a:lnTo>
                    <a:lnTo>
                      <a:pt x="38" y="0"/>
                    </a:lnTo>
                    <a:lnTo>
                      <a:pt x="0" y="38"/>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2" name="Freeform 160">
                <a:extLst>
                  <a:ext uri="{FF2B5EF4-FFF2-40B4-BE49-F238E27FC236}">
                    <a16:creationId xmlns:a16="http://schemas.microsoft.com/office/drawing/2014/main" id="{70839DD5-D99A-C3B2-2B2B-39BC54B1C1F4}"/>
                  </a:ext>
                </a:extLst>
              </p:cNvPr>
              <p:cNvSpPr>
                <a:spLocks/>
              </p:cNvSpPr>
              <p:nvPr/>
            </p:nvSpPr>
            <p:spPr bwMode="auto">
              <a:xfrm>
                <a:off x="3208" y="1644"/>
                <a:ext cx="38" cy="46"/>
              </a:xfrm>
              <a:custGeom>
                <a:avLst/>
                <a:gdLst>
                  <a:gd name="T0" fmla="*/ 0 w 38"/>
                  <a:gd name="T1" fmla="*/ 46 h 46"/>
                  <a:gd name="T2" fmla="*/ 38 w 38"/>
                  <a:gd name="T3" fmla="*/ 8 h 46"/>
                  <a:gd name="T4" fmla="*/ 38 w 38"/>
                  <a:gd name="T5" fmla="*/ 0 h 46"/>
                  <a:gd name="T6" fmla="*/ 0 w 38"/>
                  <a:gd name="T7" fmla="*/ 39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3" name="Freeform 161">
                <a:extLst>
                  <a:ext uri="{FF2B5EF4-FFF2-40B4-BE49-F238E27FC236}">
                    <a16:creationId xmlns:a16="http://schemas.microsoft.com/office/drawing/2014/main" id="{64AC0F66-57C6-1B56-E0D2-0669E6ADD91F}"/>
                  </a:ext>
                </a:extLst>
              </p:cNvPr>
              <p:cNvSpPr>
                <a:spLocks/>
              </p:cNvSpPr>
              <p:nvPr/>
            </p:nvSpPr>
            <p:spPr bwMode="auto">
              <a:xfrm>
                <a:off x="3208" y="1615"/>
                <a:ext cx="38" cy="46"/>
              </a:xfrm>
              <a:custGeom>
                <a:avLst/>
                <a:gdLst>
                  <a:gd name="T0" fmla="*/ 0 w 38"/>
                  <a:gd name="T1" fmla="*/ 46 h 46"/>
                  <a:gd name="T2" fmla="*/ 38 w 38"/>
                  <a:gd name="T3" fmla="*/ 8 h 46"/>
                  <a:gd name="T4" fmla="*/ 38 w 38"/>
                  <a:gd name="T5" fmla="*/ 0 h 46"/>
                  <a:gd name="T6" fmla="*/ 0 w 38"/>
                  <a:gd name="T7" fmla="*/ 39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4" name="Freeform 162">
                <a:extLst>
                  <a:ext uri="{FF2B5EF4-FFF2-40B4-BE49-F238E27FC236}">
                    <a16:creationId xmlns:a16="http://schemas.microsoft.com/office/drawing/2014/main" id="{0B1473E6-1D06-AFF8-4337-A05AC56A5729}"/>
                  </a:ext>
                </a:extLst>
              </p:cNvPr>
              <p:cNvSpPr>
                <a:spLocks/>
              </p:cNvSpPr>
              <p:nvPr/>
            </p:nvSpPr>
            <p:spPr bwMode="auto">
              <a:xfrm>
                <a:off x="3208" y="1587"/>
                <a:ext cx="38" cy="46"/>
              </a:xfrm>
              <a:custGeom>
                <a:avLst/>
                <a:gdLst>
                  <a:gd name="T0" fmla="*/ 0 w 38"/>
                  <a:gd name="T1" fmla="*/ 46 h 46"/>
                  <a:gd name="T2" fmla="*/ 38 w 38"/>
                  <a:gd name="T3" fmla="*/ 7 h 46"/>
                  <a:gd name="T4" fmla="*/ 38 w 38"/>
                  <a:gd name="T5" fmla="*/ 0 h 46"/>
                  <a:gd name="T6" fmla="*/ 0 w 38"/>
                  <a:gd name="T7" fmla="*/ 38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7"/>
                    </a:lnTo>
                    <a:lnTo>
                      <a:pt x="38"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5" name="Freeform 163">
                <a:extLst>
                  <a:ext uri="{FF2B5EF4-FFF2-40B4-BE49-F238E27FC236}">
                    <a16:creationId xmlns:a16="http://schemas.microsoft.com/office/drawing/2014/main" id="{A022F96A-8741-E23B-A281-4116355894BF}"/>
                  </a:ext>
                </a:extLst>
              </p:cNvPr>
              <p:cNvSpPr>
                <a:spLocks/>
              </p:cNvSpPr>
              <p:nvPr/>
            </p:nvSpPr>
            <p:spPr bwMode="auto">
              <a:xfrm>
                <a:off x="3208" y="1558"/>
                <a:ext cx="38" cy="46"/>
              </a:xfrm>
              <a:custGeom>
                <a:avLst/>
                <a:gdLst>
                  <a:gd name="T0" fmla="*/ 0 w 38"/>
                  <a:gd name="T1" fmla="*/ 46 h 46"/>
                  <a:gd name="T2" fmla="*/ 38 w 38"/>
                  <a:gd name="T3" fmla="*/ 8 h 46"/>
                  <a:gd name="T4" fmla="*/ 38 w 38"/>
                  <a:gd name="T5" fmla="*/ 0 h 46"/>
                  <a:gd name="T6" fmla="*/ 0 w 38"/>
                  <a:gd name="T7" fmla="*/ 38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6" name="Freeform 164">
                <a:extLst>
                  <a:ext uri="{FF2B5EF4-FFF2-40B4-BE49-F238E27FC236}">
                    <a16:creationId xmlns:a16="http://schemas.microsoft.com/office/drawing/2014/main" id="{A77F7ECA-C580-A156-B1BD-FDAEB0C06B46}"/>
                  </a:ext>
                </a:extLst>
              </p:cNvPr>
              <p:cNvSpPr>
                <a:spLocks/>
              </p:cNvSpPr>
              <p:nvPr/>
            </p:nvSpPr>
            <p:spPr bwMode="auto">
              <a:xfrm>
                <a:off x="3208" y="1529"/>
                <a:ext cx="38" cy="46"/>
              </a:xfrm>
              <a:custGeom>
                <a:avLst/>
                <a:gdLst>
                  <a:gd name="T0" fmla="*/ 0 w 38"/>
                  <a:gd name="T1" fmla="*/ 46 h 46"/>
                  <a:gd name="T2" fmla="*/ 38 w 38"/>
                  <a:gd name="T3" fmla="*/ 8 h 46"/>
                  <a:gd name="T4" fmla="*/ 38 w 38"/>
                  <a:gd name="T5" fmla="*/ 0 h 46"/>
                  <a:gd name="T6" fmla="*/ 0 w 38"/>
                  <a:gd name="T7" fmla="*/ 38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8"/>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7" name="Freeform 165">
                <a:extLst>
                  <a:ext uri="{FF2B5EF4-FFF2-40B4-BE49-F238E27FC236}">
                    <a16:creationId xmlns:a16="http://schemas.microsoft.com/office/drawing/2014/main" id="{5FB8A01B-29ED-5597-3A36-89930FA58DE5}"/>
                  </a:ext>
                </a:extLst>
              </p:cNvPr>
              <p:cNvSpPr>
                <a:spLocks/>
              </p:cNvSpPr>
              <p:nvPr/>
            </p:nvSpPr>
            <p:spPr bwMode="auto">
              <a:xfrm>
                <a:off x="3208" y="1502"/>
                <a:ext cx="38" cy="46"/>
              </a:xfrm>
              <a:custGeom>
                <a:avLst/>
                <a:gdLst>
                  <a:gd name="T0" fmla="*/ 0 w 38"/>
                  <a:gd name="T1" fmla="*/ 46 h 46"/>
                  <a:gd name="T2" fmla="*/ 38 w 38"/>
                  <a:gd name="T3" fmla="*/ 8 h 46"/>
                  <a:gd name="T4" fmla="*/ 38 w 38"/>
                  <a:gd name="T5" fmla="*/ 0 h 46"/>
                  <a:gd name="T6" fmla="*/ 0 w 38"/>
                  <a:gd name="T7" fmla="*/ 37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7"/>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8" name="Freeform 166">
                <a:extLst>
                  <a:ext uri="{FF2B5EF4-FFF2-40B4-BE49-F238E27FC236}">
                    <a16:creationId xmlns:a16="http://schemas.microsoft.com/office/drawing/2014/main" id="{78483A51-0D60-14C9-2B14-BDE5CA29CEA0}"/>
                  </a:ext>
                </a:extLst>
              </p:cNvPr>
              <p:cNvSpPr>
                <a:spLocks/>
              </p:cNvSpPr>
              <p:nvPr/>
            </p:nvSpPr>
            <p:spPr bwMode="auto">
              <a:xfrm>
                <a:off x="3208" y="1473"/>
                <a:ext cx="38" cy="46"/>
              </a:xfrm>
              <a:custGeom>
                <a:avLst/>
                <a:gdLst>
                  <a:gd name="T0" fmla="*/ 0 w 38"/>
                  <a:gd name="T1" fmla="*/ 46 h 46"/>
                  <a:gd name="T2" fmla="*/ 38 w 38"/>
                  <a:gd name="T3" fmla="*/ 8 h 46"/>
                  <a:gd name="T4" fmla="*/ 38 w 38"/>
                  <a:gd name="T5" fmla="*/ 0 h 46"/>
                  <a:gd name="T6" fmla="*/ 0 w 38"/>
                  <a:gd name="T7" fmla="*/ 39 h 46"/>
                  <a:gd name="T8" fmla="*/ 0 w 38"/>
                  <a:gd name="T9" fmla="*/ 46 h 46"/>
                  <a:gd name="T10" fmla="*/ 0 60000 65536"/>
                  <a:gd name="T11" fmla="*/ 0 60000 65536"/>
                  <a:gd name="T12" fmla="*/ 0 60000 65536"/>
                  <a:gd name="T13" fmla="*/ 0 60000 65536"/>
                  <a:gd name="T14" fmla="*/ 0 60000 65536"/>
                  <a:gd name="T15" fmla="*/ 0 w 38"/>
                  <a:gd name="T16" fmla="*/ 0 h 46"/>
                  <a:gd name="T17" fmla="*/ 38 w 38"/>
                  <a:gd name="T18" fmla="*/ 46 h 46"/>
                </a:gdLst>
                <a:ahLst/>
                <a:cxnLst>
                  <a:cxn ang="T10">
                    <a:pos x="T0" y="T1"/>
                  </a:cxn>
                  <a:cxn ang="T11">
                    <a:pos x="T2" y="T3"/>
                  </a:cxn>
                  <a:cxn ang="T12">
                    <a:pos x="T4" y="T5"/>
                  </a:cxn>
                  <a:cxn ang="T13">
                    <a:pos x="T6" y="T7"/>
                  </a:cxn>
                  <a:cxn ang="T14">
                    <a:pos x="T8" y="T9"/>
                  </a:cxn>
                </a:cxnLst>
                <a:rect l="T15" t="T16" r="T17" b="T18"/>
                <a:pathLst>
                  <a:path w="38" h="46">
                    <a:moveTo>
                      <a:pt x="0" y="46"/>
                    </a:moveTo>
                    <a:lnTo>
                      <a:pt x="38" y="8"/>
                    </a:lnTo>
                    <a:lnTo>
                      <a:pt x="38" y="0"/>
                    </a:lnTo>
                    <a:lnTo>
                      <a:pt x="0" y="39"/>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09" name="Freeform 167">
                <a:extLst>
                  <a:ext uri="{FF2B5EF4-FFF2-40B4-BE49-F238E27FC236}">
                    <a16:creationId xmlns:a16="http://schemas.microsoft.com/office/drawing/2014/main" id="{CA50F143-40AC-2249-DD98-96B999178C50}"/>
                  </a:ext>
                </a:extLst>
              </p:cNvPr>
              <p:cNvSpPr>
                <a:spLocks/>
              </p:cNvSpPr>
              <p:nvPr/>
            </p:nvSpPr>
            <p:spPr bwMode="auto">
              <a:xfrm>
                <a:off x="3208" y="1462"/>
                <a:ext cx="28" cy="29"/>
              </a:xfrm>
              <a:custGeom>
                <a:avLst/>
                <a:gdLst>
                  <a:gd name="T0" fmla="*/ 0 w 28"/>
                  <a:gd name="T1" fmla="*/ 29 h 29"/>
                  <a:gd name="T2" fmla="*/ 28 w 28"/>
                  <a:gd name="T3" fmla="*/ 0 h 29"/>
                  <a:gd name="T4" fmla="*/ 21 w 28"/>
                  <a:gd name="T5" fmla="*/ 0 h 29"/>
                  <a:gd name="T6" fmla="*/ 0 w 28"/>
                  <a:gd name="T7" fmla="*/ 21 h 29"/>
                  <a:gd name="T8" fmla="*/ 0 w 28"/>
                  <a:gd name="T9" fmla="*/ 29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0" y="29"/>
                    </a:moveTo>
                    <a:lnTo>
                      <a:pt x="28" y="0"/>
                    </a:lnTo>
                    <a:lnTo>
                      <a:pt x="21" y="0"/>
                    </a:lnTo>
                    <a:lnTo>
                      <a:pt x="0" y="21"/>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0" name="Freeform 168">
                <a:extLst>
                  <a:ext uri="{FF2B5EF4-FFF2-40B4-BE49-F238E27FC236}">
                    <a16:creationId xmlns:a16="http://schemas.microsoft.com/office/drawing/2014/main" id="{CD43E5B6-B467-672B-4E24-432BC74E8DAC}"/>
                  </a:ext>
                </a:extLst>
              </p:cNvPr>
              <p:cNvSpPr>
                <a:spLocks/>
              </p:cNvSpPr>
              <p:nvPr/>
            </p:nvSpPr>
            <p:spPr bwMode="auto">
              <a:xfrm>
                <a:off x="3204" y="1458"/>
                <a:ext cx="9" cy="1111"/>
              </a:xfrm>
              <a:custGeom>
                <a:avLst/>
                <a:gdLst>
                  <a:gd name="T0" fmla="*/ 4 w 9"/>
                  <a:gd name="T1" fmla="*/ 0 h 1111"/>
                  <a:gd name="T2" fmla="*/ 0 w 9"/>
                  <a:gd name="T3" fmla="*/ 4 h 1111"/>
                  <a:gd name="T4" fmla="*/ 0 w 9"/>
                  <a:gd name="T5" fmla="*/ 1111 h 1111"/>
                  <a:gd name="T6" fmla="*/ 9 w 9"/>
                  <a:gd name="T7" fmla="*/ 1111 h 1111"/>
                  <a:gd name="T8" fmla="*/ 9 w 9"/>
                  <a:gd name="T9" fmla="*/ 4 h 1111"/>
                  <a:gd name="T10" fmla="*/ 4 w 9"/>
                  <a:gd name="T11" fmla="*/ 0 h 1111"/>
                  <a:gd name="T12" fmla="*/ 4 w 9"/>
                  <a:gd name="T13" fmla="*/ 0 h 1111"/>
                  <a:gd name="T14" fmla="*/ 0 w 9"/>
                  <a:gd name="T15" fmla="*/ 0 h 1111"/>
                  <a:gd name="T16" fmla="*/ 0 w 9"/>
                  <a:gd name="T17" fmla="*/ 4 h 1111"/>
                  <a:gd name="T18" fmla="*/ 4 w 9"/>
                  <a:gd name="T19" fmla="*/ 0 h 1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111"/>
                  <a:gd name="T32" fmla="*/ 9 w 9"/>
                  <a:gd name="T33" fmla="*/ 1111 h 1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111">
                    <a:moveTo>
                      <a:pt x="4" y="0"/>
                    </a:moveTo>
                    <a:lnTo>
                      <a:pt x="0" y="4"/>
                    </a:lnTo>
                    <a:lnTo>
                      <a:pt x="0" y="1111"/>
                    </a:lnTo>
                    <a:lnTo>
                      <a:pt x="9" y="1111"/>
                    </a:lnTo>
                    <a:lnTo>
                      <a:pt x="9" y="4"/>
                    </a:lnTo>
                    <a:lnTo>
                      <a:pt x="4" y="0"/>
                    </a:lnTo>
                    <a:lnTo>
                      <a:pt x="0" y="0"/>
                    </a:lnTo>
                    <a:lnTo>
                      <a:pt x="0" y="4"/>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1" name="Freeform 169">
                <a:extLst>
                  <a:ext uri="{FF2B5EF4-FFF2-40B4-BE49-F238E27FC236}">
                    <a16:creationId xmlns:a16="http://schemas.microsoft.com/office/drawing/2014/main" id="{343CEEB1-0829-BA90-07B9-5A28E6776D87}"/>
                  </a:ext>
                </a:extLst>
              </p:cNvPr>
              <p:cNvSpPr>
                <a:spLocks/>
              </p:cNvSpPr>
              <p:nvPr/>
            </p:nvSpPr>
            <p:spPr bwMode="auto">
              <a:xfrm>
                <a:off x="3208" y="1458"/>
                <a:ext cx="44" cy="10"/>
              </a:xfrm>
              <a:custGeom>
                <a:avLst/>
                <a:gdLst>
                  <a:gd name="T0" fmla="*/ 44 w 44"/>
                  <a:gd name="T1" fmla="*/ 4 h 10"/>
                  <a:gd name="T2" fmla="*/ 38 w 44"/>
                  <a:gd name="T3" fmla="*/ 0 h 10"/>
                  <a:gd name="T4" fmla="*/ 0 w 44"/>
                  <a:gd name="T5" fmla="*/ 0 h 10"/>
                  <a:gd name="T6" fmla="*/ 0 w 44"/>
                  <a:gd name="T7" fmla="*/ 10 h 10"/>
                  <a:gd name="T8" fmla="*/ 38 w 44"/>
                  <a:gd name="T9" fmla="*/ 8 h 10"/>
                  <a:gd name="T10" fmla="*/ 44 w 44"/>
                  <a:gd name="T11" fmla="*/ 4 h 10"/>
                  <a:gd name="T12" fmla="*/ 44 w 44"/>
                  <a:gd name="T13" fmla="*/ 4 h 10"/>
                  <a:gd name="T14" fmla="*/ 44 w 44"/>
                  <a:gd name="T15" fmla="*/ 0 h 10"/>
                  <a:gd name="T16" fmla="*/ 38 w 44"/>
                  <a:gd name="T17" fmla="*/ 0 h 10"/>
                  <a:gd name="T18" fmla="*/ 44 w 44"/>
                  <a:gd name="T19" fmla="*/ 4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0"/>
                  <a:gd name="T32" fmla="*/ 44 w 4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0">
                    <a:moveTo>
                      <a:pt x="44" y="4"/>
                    </a:moveTo>
                    <a:lnTo>
                      <a:pt x="38" y="0"/>
                    </a:lnTo>
                    <a:lnTo>
                      <a:pt x="0" y="0"/>
                    </a:lnTo>
                    <a:lnTo>
                      <a:pt x="0" y="10"/>
                    </a:lnTo>
                    <a:lnTo>
                      <a:pt x="38" y="8"/>
                    </a:lnTo>
                    <a:lnTo>
                      <a:pt x="44" y="4"/>
                    </a:lnTo>
                    <a:lnTo>
                      <a:pt x="44" y="0"/>
                    </a:lnTo>
                    <a:lnTo>
                      <a:pt x="38" y="0"/>
                    </a:lnTo>
                    <a:lnTo>
                      <a:pt x="44"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2" name="Freeform 170">
                <a:extLst>
                  <a:ext uri="{FF2B5EF4-FFF2-40B4-BE49-F238E27FC236}">
                    <a16:creationId xmlns:a16="http://schemas.microsoft.com/office/drawing/2014/main" id="{1A085589-9572-CEEC-42E5-12C206D60F23}"/>
                  </a:ext>
                </a:extLst>
              </p:cNvPr>
              <p:cNvSpPr>
                <a:spLocks/>
              </p:cNvSpPr>
              <p:nvPr/>
            </p:nvSpPr>
            <p:spPr bwMode="auto">
              <a:xfrm>
                <a:off x="3242" y="1462"/>
                <a:ext cx="10" cy="566"/>
              </a:xfrm>
              <a:custGeom>
                <a:avLst/>
                <a:gdLst>
                  <a:gd name="T0" fmla="*/ 0 w 10"/>
                  <a:gd name="T1" fmla="*/ 566 h 566"/>
                  <a:gd name="T2" fmla="*/ 10 w 10"/>
                  <a:gd name="T3" fmla="*/ 566 h 566"/>
                  <a:gd name="T4" fmla="*/ 10 w 10"/>
                  <a:gd name="T5" fmla="*/ 0 h 566"/>
                  <a:gd name="T6" fmla="*/ 0 w 10"/>
                  <a:gd name="T7" fmla="*/ 0 h 566"/>
                  <a:gd name="T8" fmla="*/ 0 w 10"/>
                  <a:gd name="T9" fmla="*/ 566 h 566"/>
                  <a:gd name="T10" fmla="*/ 0 w 10"/>
                  <a:gd name="T11" fmla="*/ 566 h 566"/>
                  <a:gd name="T12" fmla="*/ 0 60000 65536"/>
                  <a:gd name="T13" fmla="*/ 0 60000 65536"/>
                  <a:gd name="T14" fmla="*/ 0 60000 65536"/>
                  <a:gd name="T15" fmla="*/ 0 60000 65536"/>
                  <a:gd name="T16" fmla="*/ 0 60000 65536"/>
                  <a:gd name="T17" fmla="*/ 0 60000 65536"/>
                  <a:gd name="T18" fmla="*/ 0 w 10"/>
                  <a:gd name="T19" fmla="*/ 0 h 566"/>
                  <a:gd name="T20" fmla="*/ 10 w 10"/>
                  <a:gd name="T21" fmla="*/ 566 h 566"/>
                </a:gdLst>
                <a:ahLst/>
                <a:cxnLst>
                  <a:cxn ang="T12">
                    <a:pos x="T0" y="T1"/>
                  </a:cxn>
                  <a:cxn ang="T13">
                    <a:pos x="T2" y="T3"/>
                  </a:cxn>
                  <a:cxn ang="T14">
                    <a:pos x="T4" y="T5"/>
                  </a:cxn>
                  <a:cxn ang="T15">
                    <a:pos x="T6" y="T7"/>
                  </a:cxn>
                  <a:cxn ang="T16">
                    <a:pos x="T8" y="T9"/>
                  </a:cxn>
                  <a:cxn ang="T17">
                    <a:pos x="T10" y="T11"/>
                  </a:cxn>
                </a:cxnLst>
                <a:rect l="T18" t="T19" r="T20" b="T21"/>
                <a:pathLst>
                  <a:path w="10" h="566">
                    <a:moveTo>
                      <a:pt x="0" y="566"/>
                    </a:moveTo>
                    <a:lnTo>
                      <a:pt x="10" y="566"/>
                    </a:lnTo>
                    <a:lnTo>
                      <a:pt x="10" y="0"/>
                    </a:lnTo>
                    <a:lnTo>
                      <a:pt x="0" y="0"/>
                    </a:lnTo>
                    <a:lnTo>
                      <a:pt x="0" y="5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3" name="Freeform 171">
                <a:extLst>
                  <a:ext uri="{FF2B5EF4-FFF2-40B4-BE49-F238E27FC236}">
                    <a16:creationId xmlns:a16="http://schemas.microsoft.com/office/drawing/2014/main" id="{8629241E-9E66-E91E-B547-AA765BB53B5B}"/>
                  </a:ext>
                </a:extLst>
              </p:cNvPr>
              <p:cNvSpPr>
                <a:spLocks/>
              </p:cNvSpPr>
              <p:nvPr/>
            </p:nvSpPr>
            <p:spPr bwMode="auto">
              <a:xfrm>
                <a:off x="3242" y="2028"/>
                <a:ext cx="10" cy="540"/>
              </a:xfrm>
              <a:custGeom>
                <a:avLst/>
                <a:gdLst>
                  <a:gd name="T0" fmla="*/ 0 w 10"/>
                  <a:gd name="T1" fmla="*/ 540 h 540"/>
                  <a:gd name="T2" fmla="*/ 10 w 10"/>
                  <a:gd name="T3" fmla="*/ 540 h 540"/>
                  <a:gd name="T4" fmla="*/ 10 w 10"/>
                  <a:gd name="T5" fmla="*/ 0 h 540"/>
                  <a:gd name="T6" fmla="*/ 0 w 10"/>
                  <a:gd name="T7" fmla="*/ 0 h 540"/>
                  <a:gd name="T8" fmla="*/ 0 w 10"/>
                  <a:gd name="T9" fmla="*/ 540 h 540"/>
                  <a:gd name="T10" fmla="*/ 0 w 10"/>
                  <a:gd name="T11" fmla="*/ 540 h 540"/>
                  <a:gd name="T12" fmla="*/ 0 60000 65536"/>
                  <a:gd name="T13" fmla="*/ 0 60000 65536"/>
                  <a:gd name="T14" fmla="*/ 0 60000 65536"/>
                  <a:gd name="T15" fmla="*/ 0 60000 65536"/>
                  <a:gd name="T16" fmla="*/ 0 60000 65536"/>
                  <a:gd name="T17" fmla="*/ 0 60000 65536"/>
                  <a:gd name="T18" fmla="*/ 0 w 10"/>
                  <a:gd name="T19" fmla="*/ 0 h 540"/>
                  <a:gd name="T20" fmla="*/ 10 w 10"/>
                  <a:gd name="T21" fmla="*/ 540 h 540"/>
                </a:gdLst>
                <a:ahLst/>
                <a:cxnLst>
                  <a:cxn ang="T12">
                    <a:pos x="T0" y="T1"/>
                  </a:cxn>
                  <a:cxn ang="T13">
                    <a:pos x="T2" y="T3"/>
                  </a:cxn>
                  <a:cxn ang="T14">
                    <a:pos x="T4" y="T5"/>
                  </a:cxn>
                  <a:cxn ang="T15">
                    <a:pos x="T6" y="T7"/>
                  </a:cxn>
                  <a:cxn ang="T16">
                    <a:pos x="T8" y="T9"/>
                  </a:cxn>
                  <a:cxn ang="T17">
                    <a:pos x="T10" y="T11"/>
                  </a:cxn>
                </a:cxnLst>
                <a:rect l="T18" t="T19" r="T20" b="T21"/>
                <a:pathLst>
                  <a:path w="10" h="540">
                    <a:moveTo>
                      <a:pt x="0" y="540"/>
                    </a:moveTo>
                    <a:lnTo>
                      <a:pt x="10" y="540"/>
                    </a:lnTo>
                    <a:lnTo>
                      <a:pt x="10" y="0"/>
                    </a:lnTo>
                    <a:lnTo>
                      <a:pt x="0" y="0"/>
                    </a:lnTo>
                    <a:lnTo>
                      <a:pt x="0" y="54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4" name="Freeform 172">
                <a:extLst>
                  <a:ext uri="{FF2B5EF4-FFF2-40B4-BE49-F238E27FC236}">
                    <a16:creationId xmlns:a16="http://schemas.microsoft.com/office/drawing/2014/main" id="{EF02870F-8CFE-90F9-3CFA-34CA78225381}"/>
                  </a:ext>
                </a:extLst>
              </p:cNvPr>
              <p:cNvSpPr>
                <a:spLocks/>
              </p:cNvSpPr>
              <p:nvPr/>
            </p:nvSpPr>
            <p:spPr bwMode="auto">
              <a:xfrm>
                <a:off x="3242" y="2568"/>
                <a:ext cx="33" cy="28"/>
              </a:xfrm>
              <a:custGeom>
                <a:avLst/>
                <a:gdLst>
                  <a:gd name="T0" fmla="*/ 33 w 33"/>
                  <a:gd name="T1" fmla="*/ 21 h 28"/>
                  <a:gd name="T2" fmla="*/ 33 w 33"/>
                  <a:gd name="T3" fmla="*/ 21 h 28"/>
                  <a:gd name="T4" fmla="*/ 23 w 33"/>
                  <a:gd name="T5" fmla="*/ 19 h 28"/>
                  <a:gd name="T6" fmla="*/ 16 w 33"/>
                  <a:gd name="T7" fmla="*/ 15 h 28"/>
                  <a:gd name="T8" fmla="*/ 14 w 33"/>
                  <a:gd name="T9" fmla="*/ 13 h 28"/>
                  <a:gd name="T10" fmla="*/ 12 w 33"/>
                  <a:gd name="T11" fmla="*/ 9 h 28"/>
                  <a:gd name="T12" fmla="*/ 10 w 33"/>
                  <a:gd name="T13" fmla="*/ 5 h 28"/>
                  <a:gd name="T14" fmla="*/ 10 w 33"/>
                  <a:gd name="T15" fmla="*/ 0 h 28"/>
                  <a:gd name="T16" fmla="*/ 0 w 33"/>
                  <a:gd name="T17" fmla="*/ 0 h 28"/>
                  <a:gd name="T18" fmla="*/ 0 w 33"/>
                  <a:gd name="T19" fmla="*/ 7 h 28"/>
                  <a:gd name="T20" fmla="*/ 4 w 33"/>
                  <a:gd name="T21" fmla="*/ 13 h 28"/>
                  <a:gd name="T22" fmla="*/ 6 w 33"/>
                  <a:gd name="T23" fmla="*/ 19 h 28"/>
                  <a:gd name="T24" fmla="*/ 10 w 33"/>
                  <a:gd name="T25" fmla="*/ 23 h 28"/>
                  <a:gd name="T26" fmla="*/ 21 w 33"/>
                  <a:gd name="T27" fmla="*/ 28 h 28"/>
                  <a:gd name="T28" fmla="*/ 33 w 33"/>
                  <a:gd name="T29" fmla="*/ 28 h 28"/>
                  <a:gd name="T30" fmla="*/ 33 w 33"/>
                  <a:gd name="T31" fmla="*/ 28 h 28"/>
                  <a:gd name="T32" fmla="*/ 33 w 33"/>
                  <a:gd name="T33" fmla="*/ 2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
                  <a:gd name="T52" fmla="*/ 0 h 28"/>
                  <a:gd name="T53" fmla="*/ 33 w 33"/>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 h="28">
                    <a:moveTo>
                      <a:pt x="33" y="21"/>
                    </a:moveTo>
                    <a:lnTo>
                      <a:pt x="33" y="21"/>
                    </a:lnTo>
                    <a:lnTo>
                      <a:pt x="23" y="19"/>
                    </a:lnTo>
                    <a:lnTo>
                      <a:pt x="16" y="15"/>
                    </a:lnTo>
                    <a:lnTo>
                      <a:pt x="14" y="13"/>
                    </a:lnTo>
                    <a:lnTo>
                      <a:pt x="12" y="9"/>
                    </a:lnTo>
                    <a:lnTo>
                      <a:pt x="10" y="5"/>
                    </a:lnTo>
                    <a:lnTo>
                      <a:pt x="10" y="0"/>
                    </a:lnTo>
                    <a:lnTo>
                      <a:pt x="0" y="0"/>
                    </a:lnTo>
                    <a:lnTo>
                      <a:pt x="0" y="7"/>
                    </a:lnTo>
                    <a:lnTo>
                      <a:pt x="4" y="13"/>
                    </a:lnTo>
                    <a:lnTo>
                      <a:pt x="6" y="19"/>
                    </a:lnTo>
                    <a:lnTo>
                      <a:pt x="10" y="23"/>
                    </a:lnTo>
                    <a:lnTo>
                      <a:pt x="21" y="28"/>
                    </a:lnTo>
                    <a:lnTo>
                      <a:pt x="33" y="28"/>
                    </a:lnTo>
                    <a:lnTo>
                      <a:pt x="33"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5" name="Freeform 173">
                <a:extLst>
                  <a:ext uri="{FF2B5EF4-FFF2-40B4-BE49-F238E27FC236}">
                    <a16:creationId xmlns:a16="http://schemas.microsoft.com/office/drawing/2014/main" id="{7CC5C6B6-7DD6-F137-FF2F-A5128D334700}"/>
                  </a:ext>
                </a:extLst>
              </p:cNvPr>
              <p:cNvSpPr>
                <a:spLocks/>
              </p:cNvSpPr>
              <p:nvPr/>
            </p:nvSpPr>
            <p:spPr bwMode="auto">
              <a:xfrm>
                <a:off x="3275" y="2589"/>
                <a:ext cx="138" cy="9"/>
              </a:xfrm>
              <a:custGeom>
                <a:avLst/>
                <a:gdLst>
                  <a:gd name="T0" fmla="*/ 138 w 138"/>
                  <a:gd name="T1" fmla="*/ 3 h 9"/>
                  <a:gd name="T2" fmla="*/ 134 w 138"/>
                  <a:gd name="T3" fmla="*/ 0 h 9"/>
                  <a:gd name="T4" fmla="*/ 0 w 138"/>
                  <a:gd name="T5" fmla="*/ 0 h 9"/>
                  <a:gd name="T6" fmla="*/ 0 w 138"/>
                  <a:gd name="T7" fmla="*/ 7 h 9"/>
                  <a:gd name="T8" fmla="*/ 134 w 138"/>
                  <a:gd name="T9" fmla="*/ 9 h 9"/>
                  <a:gd name="T10" fmla="*/ 138 w 138"/>
                  <a:gd name="T11" fmla="*/ 3 h 9"/>
                  <a:gd name="T12" fmla="*/ 138 w 138"/>
                  <a:gd name="T13" fmla="*/ 3 h 9"/>
                  <a:gd name="T14" fmla="*/ 138 w 138"/>
                  <a:gd name="T15" fmla="*/ 0 h 9"/>
                  <a:gd name="T16" fmla="*/ 134 w 138"/>
                  <a:gd name="T17" fmla="*/ 0 h 9"/>
                  <a:gd name="T18" fmla="*/ 138 w 138"/>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9"/>
                  <a:gd name="T32" fmla="*/ 138 w 13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9">
                    <a:moveTo>
                      <a:pt x="138" y="3"/>
                    </a:moveTo>
                    <a:lnTo>
                      <a:pt x="134" y="0"/>
                    </a:lnTo>
                    <a:lnTo>
                      <a:pt x="0" y="0"/>
                    </a:lnTo>
                    <a:lnTo>
                      <a:pt x="0" y="7"/>
                    </a:lnTo>
                    <a:lnTo>
                      <a:pt x="134" y="9"/>
                    </a:lnTo>
                    <a:lnTo>
                      <a:pt x="138" y="3"/>
                    </a:lnTo>
                    <a:lnTo>
                      <a:pt x="138" y="0"/>
                    </a:lnTo>
                    <a:lnTo>
                      <a:pt x="134" y="0"/>
                    </a:lnTo>
                    <a:lnTo>
                      <a:pt x="138"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6" name="Freeform 174">
                <a:extLst>
                  <a:ext uri="{FF2B5EF4-FFF2-40B4-BE49-F238E27FC236}">
                    <a16:creationId xmlns:a16="http://schemas.microsoft.com/office/drawing/2014/main" id="{332EDC81-8498-DA8B-967A-99B2A081F704}"/>
                  </a:ext>
                </a:extLst>
              </p:cNvPr>
              <p:cNvSpPr>
                <a:spLocks/>
              </p:cNvSpPr>
              <p:nvPr/>
            </p:nvSpPr>
            <p:spPr bwMode="auto">
              <a:xfrm>
                <a:off x="3403" y="2592"/>
                <a:ext cx="10" cy="48"/>
              </a:xfrm>
              <a:custGeom>
                <a:avLst/>
                <a:gdLst>
                  <a:gd name="T0" fmla="*/ 4 w 10"/>
                  <a:gd name="T1" fmla="*/ 48 h 48"/>
                  <a:gd name="T2" fmla="*/ 10 w 10"/>
                  <a:gd name="T3" fmla="*/ 45 h 48"/>
                  <a:gd name="T4" fmla="*/ 10 w 10"/>
                  <a:gd name="T5" fmla="*/ 0 h 48"/>
                  <a:gd name="T6" fmla="*/ 2 w 10"/>
                  <a:gd name="T7" fmla="*/ 0 h 48"/>
                  <a:gd name="T8" fmla="*/ 0 w 10"/>
                  <a:gd name="T9" fmla="*/ 45 h 48"/>
                  <a:gd name="T10" fmla="*/ 4 w 10"/>
                  <a:gd name="T11" fmla="*/ 48 h 48"/>
                  <a:gd name="T12" fmla="*/ 4 w 10"/>
                  <a:gd name="T13" fmla="*/ 48 h 48"/>
                  <a:gd name="T14" fmla="*/ 10 w 10"/>
                  <a:gd name="T15" fmla="*/ 48 h 48"/>
                  <a:gd name="T16" fmla="*/ 10 w 10"/>
                  <a:gd name="T17" fmla="*/ 45 h 48"/>
                  <a:gd name="T18" fmla="*/ 4 w 10"/>
                  <a:gd name="T19" fmla="*/ 48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8"/>
                  <a:gd name="T32" fmla="*/ 10 w 1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8">
                    <a:moveTo>
                      <a:pt x="4" y="48"/>
                    </a:moveTo>
                    <a:lnTo>
                      <a:pt x="10" y="45"/>
                    </a:lnTo>
                    <a:lnTo>
                      <a:pt x="10" y="0"/>
                    </a:lnTo>
                    <a:lnTo>
                      <a:pt x="2" y="0"/>
                    </a:lnTo>
                    <a:lnTo>
                      <a:pt x="0" y="45"/>
                    </a:lnTo>
                    <a:lnTo>
                      <a:pt x="4" y="48"/>
                    </a:lnTo>
                    <a:lnTo>
                      <a:pt x="10" y="48"/>
                    </a:lnTo>
                    <a:lnTo>
                      <a:pt x="10" y="45"/>
                    </a:lnTo>
                    <a:lnTo>
                      <a:pt x="4"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7" name="Freeform 175">
                <a:extLst>
                  <a:ext uri="{FF2B5EF4-FFF2-40B4-BE49-F238E27FC236}">
                    <a16:creationId xmlns:a16="http://schemas.microsoft.com/office/drawing/2014/main" id="{5AF2D362-5016-5E0B-54E4-4121EC876A01}"/>
                  </a:ext>
                </a:extLst>
              </p:cNvPr>
              <p:cNvSpPr>
                <a:spLocks/>
              </p:cNvSpPr>
              <p:nvPr/>
            </p:nvSpPr>
            <p:spPr bwMode="auto">
              <a:xfrm>
                <a:off x="3273" y="2631"/>
                <a:ext cx="134" cy="9"/>
              </a:xfrm>
              <a:custGeom>
                <a:avLst/>
                <a:gdLst>
                  <a:gd name="T0" fmla="*/ 0 w 134"/>
                  <a:gd name="T1" fmla="*/ 9 h 9"/>
                  <a:gd name="T2" fmla="*/ 0 w 134"/>
                  <a:gd name="T3" fmla="*/ 9 h 9"/>
                  <a:gd name="T4" fmla="*/ 21 w 134"/>
                  <a:gd name="T5" fmla="*/ 9 h 9"/>
                  <a:gd name="T6" fmla="*/ 36 w 134"/>
                  <a:gd name="T7" fmla="*/ 9 h 9"/>
                  <a:gd name="T8" fmla="*/ 67 w 134"/>
                  <a:gd name="T9" fmla="*/ 9 h 9"/>
                  <a:gd name="T10" fmla="*/ 134 w 134"/>
                  <a:gd name="T11" fmla="*/ 9 h 9"/>
                  <a:gd name="T12" fmla="*/ 134 w 134"/>
                  <a:gd name="T13" fmla="*/ 0 h 9"/>
                  <a:gd name="T14" fmla="*/ 67 w 134"/>
                  <a:gd name="T15" fmla="*/ 0 h 9"/>
                  <a:gd name="T16" fmla="*/ 36 w 134"/>
                  <a:gd name="T17" fmla="*/ 2 h 9"/>
                  <a:gd name="T18" fmla="*/ 21 w 134"/>
                  <a:gd name="T19" fmla="*/ 2 h 9"/>
                  <a:gd name="T20" fmla="*/ 0 w 134"/>
                  <a:gd name="T21" fmla="*/ 0 h 9"/>
                  <a:gd name="T22" fmla="*/ 0 w 134"/>
                  <a:gd name="T23" fmla="*/ 0 h 9"/>
                  <a:gd name="T24" fmla="*/ 0 w 134"/>
                  <a:gd name="T25" fmla="*/ 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9"/>
                  <a:gd name="T41" fmla="*/ 134 w 13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9">
                    <a:moveTo>
                      <a:pt x="0" y="9"/>
                    </a:moveTo>
                    <a:lnTo>
                      <a:pt x="0" y="9"/>
                    </a:lnTo>
                    <a:lnTo>
                      <a:pt x="21" y="9"/>
                    </a:lnTo>
                    <a:lnTo>
                      <a:pt x="36" y="9"/>
                    </a:lnTo>
                    <a:lnTo>
                      <a:pt x="67" y="9"/>
                    </a:lnTo>
                    <a:lnTo>
                      <a:pt x="134" y="9"/>
                    </a:lnTo>
                    <a:lnTo>
                      <a:pt x="134" y="0"/>
                    </a:lnTo>
                    <a:lnTo>
                      <a:pt x="67" y="0"/>
                    </a:lnTo>
                    <a:lnTo>
                      <a:pt x="36" y="2"/>
                    </a:lnTo>
                    <a:lnTo>
                      <a:pt x="21" y="2"/>
                    </a:lnTo>
                    <a:lnTo>
                      <a:pt x="0" y="0"/>
                    </a:lnTo>
                    <a:lnTo>
                      <a:pt x="0" y="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8" name="Freeform 176">
                <a:extLst>
                  <a:ext uri="{FF2B5EF4-FFF2-40B4-BE49-F238E27FC236}">
                    <a16:creationId xmlns:a16="http://schemas.microsoft.com/office/drawing/2014/main" id="{73844662-75E5-E28A-B621-CCFFD5EA5239}"/>
                  </a:ext>
                </a:extLst>
              </p:cNvPr>
              <p:cNvSpPr>
                <a:spLocks/>
              </p:cNvSpPr>
              <p:nvPr/>
            </p:nvSpPr>
            <p:spPr bwMode="auto">
              <a:xfrm>
                <a:off x="3204" y="2569"/>
                <a:ext cx="69" cy="71"/>
              </a:xfrm>
              <a:custGeom>
                <a:avLst/>
                <a:gdLst>
                  <a:gd name="T0" fmla="*/ 0 w 69"/>
                  <a:gd name="T1" fmla="*/ 0 h 71"/>
                  <a:gd name="T2" fmla="*/ 0 w 69"/>
                  <a:gd name="T3" fmla="*/ 0 h 71"/>
                  <a:gd name="T4" fmla="*/ 2 w 69"/>
                  <a:gd name="T5" fmla="*/ 16 h 71"/>
                  <a:gd name="T6" fmla="*/ 6 w 69"/>
                  <a:gd name="T7" fmla="*/ 27 h 71"/>
                  <a:gd name="T8" fmla="*/ 11 w 69"/>
                  <a:gd name="T9" fmla="*/ 39 h 71"/>
                  <a:gd name="T10" fmla="*/ 19 w 69"/>
                  <a:gd name="T11" fmla="*/ 50 h 71"/>
                  <a:gd name="T12" fmla="*/ 29 w 69"/>
                  <a:gd name="T13" fmla="*/ 58 h 71"/>
                  <a:gd name="T14" fmla="*/ 40 w 69"/>
                  <a:gd name="T15" fmla="*/ 64 h 71"/>
                  <a:gd name="T16" fmla="*/ 54 w 69"/>
                  <a:gd name="T17" fmla="*/ 70 h 71"/>
                  <a:gd name="T18" fmla="*/ 69 w 69"/>
                  <a:gd name="T19" fmla="*/ 71 h 71"/>
                  <a:gd name="T20" fmla="*/ 69 w 69"/>
                  <a:gd name="T21" fmla="*/ 62 h 71"/>
                  <a:gd name="T22" fmla="*/ 55 w 69"/>
                  <a:gd name="T23" fmla="*/ 60 h 71"/>
                  <a:gd name="T24" fmla="*/ 44 w 69"/>
                  <a:gd name="T25" fmla="*/ 56 h 71"/>
                  <a:gd name="T26" fmla="*/ 34 w 69"/>
                  <a:gd name="T27" fmla="*/ 50 h 71"/>
                  <a:gd name="T28" fmla="*/ 25 w 69"/>
                  <a:gd name="T29" fmla="*/ 43 h 71"/>
                  <a:gd name="T30" fmla="*/ 19 w 69"/>
                  <a:gd name="T31" fmla="*/ 35 h 71"/>
                  <a:gd name="T32" fmla="*/ 15 w 69"/>
                  <a:gd name="T33" fmla="*/ 25 h 71"/>
                  <a:gd name="T34" fmla="*/ 11 w 69"/>
                  <a:gd name="T35" fmla="*/ 14 h 71"/>
                  <a:gd name="T36" fmla="*/ 9 w 69"/>
                  <a:gd name="T37" fmla="*/ 0 h 71"/>
                  <a:gd name="T38" fmla="*/ 9 w 69"/>
                  <a:gd name="T39" fmla="*/ 0 h 71"/>
                  <a:gd name="T40" fmla="*/ 0 w 69"/>
                  <a:gd name="T41" fmla="*/ 0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71"/>
                  <a:gd name="T65" fmla="*/ 69 w 69"/>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71">
                    <a:moveTo>
                      <a:pt x="0" y="0"/>
                    </a:moveTo>
                    <a:lnTo>
                      <a:pt x="0" y="0"/>
                    </a:lnTo>
                    <a:lnTo>
                      <a:pt x="2" y="16"/>
                    </a:lnTo>
                    <a:lnTo>
                      <a:pt x="6" y="27"/>
                    </a:lnTo>
                    <a:lnTo>
                      <a:pt x="11" y="39"/>
                    </a:lnTo>
                    <a:lnTo>
                      <a:pt x="19" y="50"/>
                    </a:lnTo>
                    <a:lnTo>
                      <a:pt x="29" y="58"/>
                    </a:lnTo>
                    <a:lnTo>
                      <a:pt x="40" y="64"/>
                    </a:lnTo>
                    <a:lnTo>
                      <a:pt x="54" y="70"/>
                    </a:lnTo>
                    <a:lnTo>
                      <a:pt x="69" y="71"/>
                    </a:lnTo>
                    <a:lnTo>
                      <a:pt x="69" y="62"/>
                    </a:lnTo>
                    <a:lnTo>
                      <a:pt x="55" y="60"/>
                    </a:lnTo>
                    <a:lnTo>
                      <a:pt x="44" y="56"/>
                    </a:lnTo>
                    <a:lnTo>
                      <a:pt x="34" y="50"/>
                    </a:lnTo>
                    <a:lnTo>
                      <a:pt x="25" y="43"/>
                    </a:lnTo>
                    <a:lnTo>
                      <a:pt x="19" y="35"/>
                    </a:lnTo>
                    <a:lnTo>
                      <a:pt x="15" y="25"/>
                    </a:lnTo>
                    <a:lnTo>
                      <a:pt x="11" y="14"/>
                    </a:lnTo>
                    <a:lnTo>
                      <a:pt x="9"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19" name="Line 177">
                <a:extLst>
                  <a:ext uri="{FF2B5EF4-FFF2-40B4-BE49-F238E27FC236}">
                    <a16:creationId xmlns:a16="http://schemas.microsoft.com/office/drawing/2014/main" id="{45C14D5D-6905-4290-1DAA-3B69AA8A828B}"/>
                  </a:ext>
                </a:extLst>
              </p:cNvPr>
              <p:cNvSpPr>
                <a:spLocks noChangeShapeType="1"/>
              </p:cNvSpPr>
              <p:nvPr/>
            </p:nvSpPr>
            <p:spPr bwMode="auto">
              <a:xfrm>
                <a:off x="1978" y="1537"/>
                <a:ext cx="1228" cy="1"/>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20" name="Rectangle 178">
                <a:extLst>
                  <a:ext uri="{FF2B5EF4-FFF2-40B4-BE49-F238E27FC236}">
                    <a16:creationId xmlns:a16="http://schemas.microsoft.com/office/drawing/2014/main" id="{B7320E53-818D-33E0-8C72-2D2A85228B68}"/>
                  </a:ext>
                </a:extLst>
              </p:cNvPr>
              <p:cNvSpPr>
                <a:spLocks noChangeArrowheads="1"/>
              </p:cNvSpPr>
              <p:nvPr/>
            </p:nvSpPr>
            <p:spPr bwMode="auto">
              <a:xfrm>
                <a:off x="3534" y="2665"/>
                <a:ext cx="209" cy="1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21" name="Freeform 179">
                <a:extLst>
                  <a:ext uri="{FF2B5EF4-FFF2-40B4-BE49-F238E27FC236}">
                    <a16:creationId xmlns:a16="http://schemas.microsoft.com/office/drawing/2014/main" id="{8D3FFAE9-A871-CC2F-92A1-D5AD91944B47}"/>
                  </a:ext>
                </a:extLst>
              </p:cNvPr>
              <p:cNvSpPr>
                <a:spLocks/>
              </p:cNvSpPr>
              <p:nvPr/>
            </p:nvSpPr>
            <p:spPr bwMode="auto">
              <a:xfrm>
                <a:off x="3722" y="2646"/>
                <a:ext cx="107" cy="50"/>
              </a:xfrm>
              <a:custGeom>
                <a:avLst/>
                <a:gdLst>
                  <a:gd name="T0" fmla="*/ 107 w 107"/>
                  <a:gd name="T1" fmla="*/ 25 h 50"/>
                  <a:gd name="T2" fmla="*/ 0 w 107"/>
                  <a:gd name="T3" fmla="*/ 0 h 50"/>
                  <a:gd name="T4" fmla="*/ 0 w 107"/>
                  <a:gd name="T5" fmla="*/ 0 h 50"/>
                  <a:gd name="T6" fmla="*/ 2 w 107"/>
                  <a:gd name="T7" fmla="*/ 2 h 50"/>
                  <a:gd name="T8" fmla="*/ 2 w 107"/>
                  <a:gd name="T9" fmla="*/ 4 h 50"/>
                  <a:gd name="T10" fmla="*/ 4 w 107"/>
                  <a:gd name="T11" fmla="*/ 6 h 50"/>
                  <a:gd name="T12" fmla="*/ 4 w 107"/>
                  <a:gd name="T13" fmla="*/ 6 h 50"/>
                  <a:gd name="T14" fmla="*/ 6 w 107"/>
                  <a:gd name="T15" fmla="*/ 8 h 50"/>
                  <a:gd name="T16" fmla="*/ 6 w 107"/>
                  <a:gd name="T17" fmla="*/ 10 h 50"/>
                  <a:gd name="T18" fmla="*/ 8 w 107"/>
                  <a:gd name="T19" fmla="*/ 12 h 50"/>
                  <a:gd name="T20" fmla="*/ 8 w 107"/>
                  <a:gd name="T21" fmla="*/ 14 h 50"/>
                  <a:gd name="T22" fmla="*/ 10 w 107"/>
                  <a:gd name="T23" fmla="*/ 14 h 50"/>
                  <a:gd name="T24" fmla="*/ 10 w 107"/>
                  <a:gd name="T25" fmla="*/ 16 h 50"/>
                  <a:gd name="T26" fmla="*/ 10 w 107"/>
                  <a:gd name="T27" fmla="*/ 18 h 50"/>
                  <a:gd name="T28" fmla="*/ 10 w 107"/>
                  <a:gd name="T29" fmla="*/ 19 h 50"/>
                  <a:gd name="T30" fmla="*/ 11 w 107"/>
                  <a:gd name="T31" fmla="*/ 21 h 50"/>
                  <a:gd name="T32" fmla="*/ 11 w 107"/>
                  <a:gd name="T33" fmla="*/ 23 h 50"/>
                  <a:gd name="T34" fmla="*/ 11 w 107"/>
                  <a:gd name="T35" fmla="*/ 23 h 50"/>
                  <a:gd name="T36" fmla="*/ 11 w 107"/>
                  <a:gd name="T37" fmla="*/ 25 h 50"/>
                  <a:gd name="T38" fmla="*/ 11 w 107"/>
                  <a:gd name="T39" fmla="*/ 27 h 50"/>
                  <a:gd name="T40" fmla="*/ 11 w 107"/>
                  <a:gd name="T41" fmla="*/ 29 h 50"/>
                  <a:gd name="T42" fmla="*/ 11 w 107"/>
                  <a:gd name="T43" fmla="*/ 31 h 50"/>
                  <a:gd name="T44" fmla="*/ 10 w 107"/>
                  <a:gd name="T45" fmla="*/ 31 h 50"/>
                  <a:gd name="T46" fmla="*/ 10 w 107"/>
                  <a:gd name="T47" fmla="*/ 33 h 50"/>
                  <a:gd name="T48" fmla="*/ 10 w 107"/>
                  <a:gd name="T49" fmla="*/ 35 h 50"/>
                  <a:gd name="T50" fmla="*/ 10 w 107"/>
                  <a:gd name="T51" fmla="*/ 37 h 50"/>
                  <a:gd name="T52" fmla="*/ 8 w 107"/>
                  <a:gd name="T53" fmla="*/ 39 h 50"/>
                  <a:gd name="T54" fmla="*/ 8 w 107"/>
                  <a:gd name="T55" fmla="*/ 39 h 50"/>
                  <a:gd name="T56" fmla="*/ 6 w 107"/>
                  <a:gd name="T57" fmla="*/ 41 h 50"/>
                  <a:gd name="T58" fmla="*/ 6 w 107"/>
                  <a:gd name="T59" fmla="*/ 42 h 50"/>
                  <a:gd name="T60" fmla="*/ 4 w 107"/>
                  <a:gd name="T61" fmla="*/ 44 h 50"/>
                  <a:gd name="T62" fmla="*/ 4 w 107"/>
                  <a:gd name="T63" fmla="*/ 46 h 50"/>
                  <a:gd name="T64" fmla="*/ 2 w 107"/>
                  <a:gd name="T65" fmla="*/ 46 h 50"/>
                  <a:gd name="T66" fmla="*/ 2 w 107"/>
                  <a:gd name="T67" fmla="*/ 48 h 50"/>
                  <a:gd name="T68" fmla="*/ 0 w 107"/>
                  <a:gd name="T69" fmla="*/ 50 h 50"/>
                  <a:gd name="T70" fmla="*/ 107 w 107"/>
                  <a:gd name="T71" fmla="*/ 25 h 50"/>
                  <a:gd name="T72" fmla="*/ 107 w 107"/>
                  <a:gd name="T73" fmla="*/ 25 h 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7"/>
                  <a:gd name="T112" fmla="*/ 0 h 50"/>
                  <a:gd name="T113" fmla="*/ 107 w 107"/>
                  <a:gd name="T114" fmla="*/ 50 h 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7" h="50">
                    <a:moveTo>
                      <a:pt x="107" y="25"/>
                    </a:moveTo>
                    <a:lnTo>
                      <a:pt x="0" y="0"/>
                    </a:lnTo>
                    <a:lnTo>
                      <a:pt x="2" y="2"/>
                    </a:lnTo>
                    <a:lnTo>
                      <a:pt x="2" y="4"/>
                    </a:lnTo>
                    <a:lnTo>
                      <a:pt x="4" y="6"/>
                    </a:lnTo>
                    <a:lnTo>
                      <a:pt x="6" y="8"/>
                    </a:lnTo>
                    <a:lnTo>
                      <a:pt x="6" y="10"/>
                    </a:lnTo>
                    <a:lnTo>
                      <a:pt x="8" y="12"/>
                    </a:lnTo>
                    <a:lnTo>
                      <a:pt x="8" y="14"/>
                    </a:lnTo>
                    <a:lnTo>
                      <a:pt x="10" y="14"/>
                    </a:lnTo>
                    <a:lnTo>
                      <a:pt x="10" y="16"/>
                    </a:lnTo>
                    <a:lnTo>
                      <a:pt x="10" y="18"/>
                    </a:lnTo>
                    <a:lnTo>
                      <a:pt x="10" y="19"/>
                    </a:lnTo>
                    <a:lnTo>
                      <a:pt x="11" y="21"/>
                    </a:lnTo>
                    <a:lnTo>
                      <a:pt x="11" y="23"/>
                    </a:lnTo>
                    <a:lnTo>
                      <a:pt x="11" y="25"/>
                    </a:lnTo>
                    <a:lnTo>
                      <a:pt x="11" y="27"/>
                    </a:lnTo>
                    <a:lnTo>
                      <a:pt x="11" y="29"/>
                    </a:lnTo>
                    <a:lnTo>
                      <a:pt x="11" y="31"/>
                    </a:lnTo>
                    <a:lnTo>
                      <a:pt x="10" y="31"/>
                    </a:lnTo>
                    <a:lnTo>
                      <a:pt x="10" y="33"/>
                    </a:lnTo>
                    <a:lnTo>
                      <a:pt x="10" y="35"/>
                    </a:lnTo>
                    <a:lnTo>
                      <a:pt x="10" y="37"/>
                    </a:lnTo>
                    <a:lnTo>
                      <a:pt x="8" y="39"/>
                    </a:lnTo>
                    <a:lnTo>
                      <a:pt x="6" y="41"/>
                    </a:lnTo>
                    <a:lnTo>
                      <a:pt x="6" y="42"/>
                    </a:lnTo>
                    <a:lnTo>
                      <a:pt x="4" y="44"/>
                    </a:lnTo>
                    <a:lnTo>
                      <a:pt x="4" y="46"/>
                    </a:lnTo>
                    <a:lnTo>
                      <a:pt x="2" y="46"/>
                    </a:lnTo>
                    <a:lnTo>
                      <a:pt x="2" y="48"/>
                    </a:lnTo>
                    <a:lnTo>
                      <a:pt x="0" y="50"/>
                    </a:lnTo>
                    <a:lnTo>
                      <a:pt x="107"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22" name="Rectangle 180">
                <a:extLst>
                  <a:ext uri="{FF2B5EF4-FFF2-40B4-BE49-F238E27FC236}">
                    <a16:creationId xmlns:a16="http://schemas.microsoft.com/office/drawing/2014/main" id="{1D85F469-8B6E-054B-159A-39A2A5E96876}"/>
                  </a:ext>
                </a:extLst>
              </p:cNvPr>
              <p:cNvSpPr>
                <a:spLocks noChangeArrowheads="1"/>
              </p:cNvSpPr>
              <p:nvPr/>
            </p:nvSpPr>
            <p:spPr bwMode="auto">
              <a:xfrm>
                <a:off x="2273" y="1821"/>
                <a:ext cx="46"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23" name="Rectangle 181">
                <a:extLst>
                  <a:ext uri="{FF2B5EF4-FFF2-40B4-BE49-F238E27FC236}">
                    <a16:creationId xmlns:a16="http://schemas.microsoft.com/office/drawing/2014/main" id="{E3C6B87E-650A-EADA-D9B5-74949B9A8D53}"/>
                  </a:ext>
                </a:extLst>
              </p:cNvPr>
              <p:cNvSpPr>
                <a:spLocks noChangeArrowheads="1"/>
              </p:cNvSpPr>
              <p:nvPr/>
            </p:nvSpPr>
            <p:spPr bwMode="auto">
              <a:xfrm>
                <a:off x="2365" y="1821"/>
                <a:ext cx="44"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24" name="Rectangle 182">
                <a:extLst>
                  <a:ext uri="{FF2B5EF4-FFF2-40B4-BE49-F238E27FC236}">
                    <a16:creationId xmlns:a16="http://schemas.microsoft.com/office/drawing/2014/main" id="{869B6F23-34AA-E0AF-6DF7-62BE18AD513B}"/>
                  </a:ext>
                </a:extLst>
              </p:cNvPr>
              <p:cNvSpPr>
                <a:spLocks noChangeArrowheads="1"/>
              </p:cNvSpPr>
              <p:nvPr/>
            </p:nvSpPr>
            <p:spPr bwMode="auto">
              <a:xfrm>
                <a:off x="2455" y="1821"/>
                <a:ext cx="46"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25" name="Rectangle 183">
                <a:extLst>
                  <a:ext uri="{FF2B5EF4-FFF2-40B4-BE49-F238E27FC236}">
                    <a16:creationId xmlns:a16="http://schemas.microsoft.com/office/drawing/2014/main" id="{953E5F42-DFFC-CF71-D7E4-8DEBB3DBCF19}"/>
                  </a:ext>
                </a:extLst>
              </p:cNvPr>
              <p:cNvSpPr>
                <a:spLocks noChangeArrowheads="1"/>
              </p:cNvSpPr>
              <p:nvPr/>
            </p:nvSpPr>
            <p:spPr bwMode="auto">
              <a:xfrm>
                <a:off x="2546" y="1821"/>
                <a:ext cx="46"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26" name="Rectangle 184">
                <a:extLst>
                  <a:ext uri="{FF2B5EF4-FFF2-40B4-BE49-F238E27FC236}">
                    <a16:creationId xmlns:a16="http://schemas.microsoft.com/office/drawing/2014/main" id="{4300174D-9DBE-2FCC-105D-30A90AB0E2A9}"/>
                  </a:ext>
                </a:extLst>
              </p:cNvPr>
              <p:cNvSpPr>
                <a:spLocks noChangeArrowheads="1"/>
              </p:cNvSpPr>
              <p:nvPr/>
            </p:nvSpPr>
            <p:spPr bwMode="auto">
              <a:xfrm>
                <a:off x="2638" y="1821"/>
                <a:ext cx="44"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27" name="Rectangle 185">
                <a:extLst>
                  <a:ext uri="{FF2B5EF4-FFF2-40B4-BE49-F238E27FC236}">
                    <a16:creationId xmlns:a16="http://schemas.microsoft.com/office/drawing/2014/main" id="{05B50DD4-FA83-C001-3F65-E08A25467CEB}"/>
                  </a:ext>
                </a:extLst>
              </p:cNvPr>
              <p:cNvSpPr>
                <a:spLocks noChangeArrowheads="1"/>
              </p:cNvSpPr>
              <p:nvPr/>
            </p:nvSpPr>
            <p:spPr bwMode="auto">
              <a:xfrm>
                <a:off x="2728" y="1821"/>
                <a:ext cx="44"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28" name="Rectangle 186">
                <a:extLst>
                  <a:ext uri="{FF2B5EF4-FFF2-40B4-BE49-F238E27FC236}">
                    <a16:creationId xmlns:a16="http://schemas.microsoft.com/office/drawing/2014/main" id="{5C88C60F-C1CE-0896-C04E-BF551826E185}"/>
                  </a:ext>
                </a:extLst>
              </p:cNvPr>
              <p:cNvSpPr>
                <a:spLocks noChangeArrowheads="1"/>
              </p:cNvSpPr>
              <p:nvPr/>
            </p:nvSpPr>
            <p:spPr bwMode="auto">
              <a:xfrm>
                <a:off x="2818" y="1821"/>
                <a:ext cx="46"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29" name="Rectangle 187">
                <a:extLst>
                  <a:ext uri="{FF2B5EF4-FFF2-40B4-BE49-F238E27FC236}">
                    <a16:creationId xmlns:a16="http://schemas.microsoft.com/office/drawing/2014/main" id="{7A755842-97BE-467E-A418-F266AA3C31BB}"/>
                  </a:ext>
                </a:extLst>
              </p:cNvPr>
              <p:cNvSpPr>
                <a:spLocks noChangeArrowheads="1"/>
              </p:cNvSpPr>
              <p:nvPr/>
            </p:nvSpPr>
            <p:spPr bwMode="auto">
              <a:xfrm>
                <a:off x="2129" y="1733"/>
                <a:ext cx="92"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30" name="Rectangle 188">
                <a:extLst>
                  <a:ext uri="{FF2B5EF4-FFF2-40B4-BE49-F238E27FC236}">
                    <a16:creationId xmlns:a16="http://schemas.microsoft.com/office/drawing/2014/main" id="{A69E629A-F94C-C61A-83E6-081EA7FAF74B}"/>
                  </a:ext>
                </a:extLst>
              </p:cNvPr>
              <p:cNvSpPr>
                <a:spLocks noChangeArrowheads="1"/>
              </p:cNvSpPr>
              <p:nvPr/>
            </p:nvSpPr>
            <p:spPr bwMode="auto">
              <a:xfrm>
                <a:off x="2258" y="1733"/>
                <a:ext cx="90"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31" name="Rectangle 189">
                <a:extLst>
                  <a:ext uri="{FF2B5EF4-FFF2-40B4-BE49-F238E27FC236}">
                    <a16:creationId xmlns:a16="http://schemas.microsoft.com/office/drawing/2014/main" id="{84A58B33-041C-AF0B-15B2-EDB214C47F3D}"/>
                  </a:ext>
                </a:extLst>
              </p:cNvPr>
              <p:cNvSpPr>
                <a:spLocks noChangeArrowheads="1"/>
              </p:cNvSpPr>
              <p:nvPr/>
            </p:nvSpPr>
            <p:spPr bwMode="auto">
              <a:xfrm>
                <a:off x="2384" y="1733"/>
                <a:ext cx="91"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32" name="Rectangle 190">
                <a:extLst>
                  <a:ext uri="{FF2B5EF4-FFF2-40B4-BE49-F238E27FC236}">
                    <a16:creationId xmlns:a16="http://schemas.microsoft.com/office/drawing/2014/main" id="{D3450523-451F-E8C9-044A-5834FD6CC2D6}"/>
                  </a:ext>
                </a:extLst>
              </p:cNvPr>
              <p:cNvSpPr>
                <a:spLocks noChangeArrowheads="1"/>
              </p:cNvSpPr>
              <p:nvPr/>
            </p:nvSpPr>
            <p:spPr bwMode="auto">
              <a:xfrm>
                <a:off x="2511" y="1733"/>
                <a:ext cx="90"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33" name="Rectangle 191">
                <a:extLst>
                  <a:ext uri="{FF2B5EF4-FFF2-40B4-BE49-F238E27FC236}">
                    <a16:creationId xmlns:a16="http://schemas.microsoft.com/office/drawing/2014/main" id="{8D3B400D-F204-E139-D5F8-1EB81EBD378E}"/>
                  </a:ext>
                </a:extLst>
              </p:cNvPr>
              <p:cNvSpPr>
                <a:spLocks noChangeArrowheads="1"/>
              </p:cNvSpPr>
              <p:nvPr/>
            </p:nvSpPr>
            <p:spPr bwMode="auto">
              <a:xfrm>
                <a:off x="2638" y="1733"/>
                <a:ext cx="90"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34" name="Rectangle 192">
                <a:extLst>
                  <a:ext uri="{FF2B5EF4-FFF2-40B4-BE49-F238E27FC236}">
                    <a16:creationId xmlns:a16="http://schemas.microsoft.com/office/drawing/2014/main" id="{AA95A814-6559-2C4B-85BD-19ECC137FAB5}"/>
                  </a:ext>
                </a:extLst>
              </p:cNvPr>
              <p:cNvSpPr>
                <a:spLocks noChangeArrowheads="1"/>
              </p:cNvSpPr>
              <p:nvPr/>
            </p:nvSpPr>
            <p:spPr bwMode="auto">
              <a:xfrm>
                <a:off x="2764" y="1733"/>
                <a:ext cx="92"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35" name="Rectangle 193">
                <a:extLst>
                  <a:ext uri="{FF2B5EF4-FFF2-40B4-BE49-F238E27FC236}">
                    <a16:creationId xmlns:a16="http://schemas.microsoft.com/office/drawing/2014/main" id="{8AB4536A-B237-6011-EA29-29659A930372}"/>
                  </a:ext>
                </a:extLst>
              </p:cNvPr>
              <p:cNvSpPr>
                <a:spLocks noChangeArrowheads="1"/>
              </p:cNvSpPr>
              <p:nvPr/>
            </p:nvSpPr>
            <p:spPr bwMode="auto">
              <a:xfrm>
                <a:off x="2893" y="1733"/>
                <a:ext cx="90"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36" name="Rectangle 194">
                <a:extLst>
                  <a:ext uri="{FF2B5EF4-FFF2-40B4-BE49-F238E27FC236}">
                    <a16:creationId xmlns:a16="http://schemas.microsoft.com/office/drawing/2014/main" id="{BDB8A49D-4CAE-A2E0-38CA-B58457FB759D}"/>
                  </a:ext>
                </a:extLst>
              </p:cNvPr>
              <p:cNvSpPr>
                <a:spLocks noChangeArrowheads="1"/>
              </p:cNvSpPr>
              <p:nvPr/>
            </p:nvSpPr>
            <p:spPr bwMode="auto">
              <a:xfrm>
                <a:off x="3020" y="1733"/>
                <a:ext cx="9"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37" name="Line 195">
                <a:extLst>
                  <a:ext uri="{FF2B5EF4-FFF2-40B4-BE49-F238E27FC236}">
                    <a16:creationId xmlns:a16="http://schemas.microsoft.com/office/drawing/2014/main" id="{51424E40-6C04-6DB0-F658-F6218B477BFB}"/>
                  </a:ext>
                </a:extLst>
              </p:cNvPr>
              <p:cNvSpPr>
                <a:spLocks noChangeShapeType="1"/>
              </p:cNvSpPr>
              <p:nvPr/>
            </p:nvSpPr>
            <p:spPr bwMode="auto">
              <a:xfrm>
                <a:off x="2014" y="1573"/>
                <a:ext cx="361"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38" name="Line 196">
                <a:extLst>
                  <a:ext uri="{FF2B5EF4-FFF2-40B4-BE49-F238E27FC236}">
                    <a16:creationId xmlns:a16="http://schemas.microsoft.com/office/drawing/2014/main" id="{442943C0-3B4C-5B0E-381C-296F38462796}"/>
                  </a:ext>
                </a:extLst>
              </p:cNvPr>
              <p:cNvSpPr>
                <a:spLocks noChangeShapeType="1"/>
              </p:cNvSpPr>
              <p:nvPr/>
            </p:nvSpPr>
            <p:spPr bwMode="auto">
              <a:xfrm>
                <a:off x="2058" y="1646"/>
                <a:ext cx="134"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39" name="Line 197">
                <a:extLst>
                  <a:ext uri="{FF2B5EF4-FFF2-40B4-BE49-F238E27FC236}">
                    <a16:creationId xmlns:a16="http://schemas.microsoft.com/office/drawing/2014/main" id="{DC5E4FA6-B01E-3E7C-5B90-80A41B0E9DCF}"/>
                  </a:ext>
                </a:extLst>
              </p:cNvPr>
              <p:cNvSpPr>
                <a:spLocks noChangeShapeType="1"/>
              </p:cNvSpPr>
              <p:nvPr/>
            </p:nvSpPr>
            <p:spPr bwMode="auto">
              <a:xfrm>
                <a:off x="2425" y="1573"/>
                <a:ext cx="259"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40" name="Line 198">
                <a:extLst>
                  <a:ext uri="{FF2B5EF4-FFF2-40B4-BE49-F238E27FC236}">
                    <a16:creationId xmlns:a16="http://schemas.microsoft.com/office/drawing/2014/main" id="{B50DA01E-17C4-1BFC-7755-70B46449B2AE}"/>
                  </a:ext>
                </a:extLst>
              </p:cNvPr>
              <p:cNvSpPr>
                <a:spLocks noChangeShapeType="1"/>
              </p:cNvSpPr>
              <p:nvPr/>
            </p:nvSpPr>
            <p:spPr bwMode="auto">
              <a:xfrm>
                <a:off x="2258" y="1646"/>
                <a:ext cx="433"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41" name="Line 199">
                <a:extLst>
                  <a:ext uri="{FF2B5EF4-FFF2-40B4-BE49-F238E27FC236}">
                    <a16:creationId xmlns:a16="http://schemas.microsoft.com/office/drawing/2014/main" id="{AD38A7FE-5399-D650-480C-FD5167BEFDED}"/>
                  </a:ext>
                </a:extLst>
              </p:cNvPr>
              <p:cNvSpPr>
                <a:spLocks noChangeShapeType="1"/>
              </p:cNvSpPr>
              <p:nvPr/>
            </p:nvSpPr>
            <p:spPr bwMode="auto">
              <a:xfrm>
                <a:off x="2730" y="1573"/>
                <a:ext cx="453"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42" name="Line 200">
                <a:extLst>
                  <a:ext uri="{FF2B5EF4-FFF2-40B4-BE49-F238E27FC236}">
                    <a16:creationId xmlns:a16="http://schemas.microsoft.com/office/drawing/2014/main" id="{15648196-0C34-7A14-89E9-97183EA44A2A}"/>
                  </a:ext>
                </a:extLst>
              </p:cNvPr>
              <p:cNvSpPr>
                <a:spLocks noChangeShapeType="1"/>
              </p:cNvSpPr>
              <p:nvPr/>
            </p:nvSpPr>
            <p:spPr bwMode="auto">
              <a:xfrm>
                <a:off x="2751" y="1646"/>
                <a:ext cx="247"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43" name="Line 201">
                <a:extLst>
                  <a:ext uri="{FF2B5EF4-FFF2-40B4-BE49-F238E27FC236}">
                    <a16:creationId xmlns:a16="http://schemas.microsoft.com/office/drawing/2014/main" id="{067A7759-55D2-7732-02F1-E877925DBBDB}"/>
                  </a:ext>
                </a:extLst>
              </p:cNvPr>
              <p:cNvSpPr>
                <a:spLocks noChangeShapeType="1"/>
              </p:cNvSpPr>
              <p:nvPr/>
            </p:nvSpPr>
            <p:spPr bwMode="auto">
              <a:xfrm>
                <a:off x="3031" y="1646"/>
                <a:ext cx="81"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44" name="Line 202">
                <a:extLst>
                  <a:ext uri="{FF2B5EF4-FFF2-40B4-BE49-F238E27FC236}">
                    <a16:creationId xmlns:a16="http://schemas.microsoft.com/office/drawing/2014/main" id="{923354B9-A018-2E00-DF13-FAB6E239B586}"/>
                  </a:ext>
                </a:extLst>
              </p:cNvPr>
              <p:cNvSpPr>
                <a:spLocks noChangeShapeType="1"/>
              </p:cNvSpPr>
              <p:nvPr/>
            </p:nvSpPr>
            <p:spPr bwMode="auto">
              <a:xfrm>
                <a:off x="2352" y="2671"/>
                <a:ext cx="119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645" name="Freeform 203">
                <a:extLst>
                  <a:ext uri="{FF2B5EF4-FFF2-40B4-BE49-F238E27FC236}">
                    <a16:creationId xmlns:a16="http://schemas.microsoft.com/office/drawing/2014/main" id="{D403E10A-4F22-1582-E1CA-596EAB3F4837}"/>
                  </a:ext>
                </a:extLst>
              </p:cNvPr>
              <p:cNvSpPr>
                <a:spLocks/>
              </p:cNvSpPr>
              <p:nvPr/>
            </p:nvSpPr>
            <p:spPr bwMode="auto">
              <a:xfrm>
                <a:off x="2381" y="2608"/>
                <a:ext cx="30" cy="63"/>
              </a:xfrm>
              <a:custGeom>
                <a:avLst/>
                <a:gdLst>
                  <a:gd name="T0" fmla="*/ 15 w 30"/>
                  <a:gd name="T1" fmla="*/ 63 h 63"/>
                  <a:gd name="T2" fmla="*/ 0 w 30"/>
                  <a:gd name="T3" fmla="*/ 0 h 63"/>
                  <a:gd name="T4" fmla="*/ 0 w 30"/>
                  <a:gd name="T5" fmla="*/ 0 h 63"/>
                  <a:gd name="T6" fmla="*/ 1 w 30"/>
                  <a:gd name="T7" fmla="*/ 0 h 63"/>
                  <a:gd name="T8" fmla="*/ 1 w 30"/>
                  <a:gd name="T9" fmla="*/ 2 h 63"/>
                  <a:gd name="T10" fmla="*/ 3 w 30"/>
                  <a:gd name="T11" fmla="*/ 2 h 63"/>
                  <a:gd name="T12" fmla="*/ 3 w 30"/>
                  <a:gd name="T13" fmla="*/ 2 h 63"/>
                  <a:gd name="T14" fmla="*/ 5 w 30"/>
                  <a:gd name="T15" fmla="*/ 4 h 63"/>
                  <a:gd name="T16" fmla="*/ 5 w 30"/>
                  <a:gd name="T17" fmla="*/ 4 h 63"/>
                  <a:gd name="T18" fmla="*/ 7 w 30"/>
                  <a:gd name="T19" fmla="*/ 4 h 63"/>
                  <a:gd name="T20" fmla="*/ 7 w 30"/>
                  <a:gd name="T21" fmla="*/ 6 h 63"/>
                  <a:gd name="T22" fmla="*/ 9 w 30"/>
                  <a:gd name="T23" fmla="*/ 6 h 63"/>
                  <a:gd name="T24" fmla="*/ 9 w 30"/>
                  <a:gd name="T25" fmla="*/ 6 h 63"/>
                  <a:gd name="T26" fmla="*/ 11 w 30"/>
                  <a:gd name="T27" fmla="*/ 6 h 63"/>
                  <a:gd name="T28" fmla="*/ 11 w 30"/>
                  <a:gd name="T29" fmla="*/ 6 h 63"/>
                  <a:gd name="T30" fmla="*/ 13 w 30"/>
                  <a:gd name="T31" fmla="*/ 6 h 63"/>
                  <a:gd name="T32" fmla="*/ 13 w 30"/>
                  <a:gd name="T33" fmla="*/ 6 h 63"/>
                  <a:gd name="T34" fmla="*/ 15 w 30"/>
                  <a:gd name="T35" fmla="*/ 6 h 63"/>
                  <a:gd name="T36" fmla="*/ 15 w 30"/>
                  <a:gd name="T37" fmla="*/ 6 h 63"/>
                  <a:gd name="T38" fmla="*/ 17 w 30"/>
                  <a:gd name="T39" fmla="*/ 6 h 63"/>
                  <a:gd name="T40" fmla="*/ 17 w 30"/>
                  <a:gd name="T41" fmla="*/ 6 h 63"/>
                  <a:gd name="T42" fmla="*/ 19 w 30"/>
                  <a:gd name="T43" fmla="*/ 6 h 63"/>
                  <a:gd name="T44" fmla="*/ 19 w 30"/>
                  <a:gd name="T45" fmla="*/ 6 h 63"/>
                  <a:gd name="T46" fmla="*/ 21 w 30"/>
                  <a:gd name="T47" fmla="*/ 6 h 63"/>
                  <a:gd name="T48" fmla="*/ 21 w 30"/>
                  <a:gd name="T49" fmla="*/ 6 h 63"/>
                  <a:gd name="T50" fmla="*/ 23 w 30"/>
                  <a:gd name="T51" fmla="*/ 6 h 63"/>
                  <a:gd name="T52" fmla="*/ 23 w 30"/>
                  <a:gd name="T53" fmla="*/ 6 h 63"/>
                  <a:gd name="T54" fmla="*/ 23 w 30"/>
                  <a:gd name="T55" fmla="*/ 4 h 63"/>
                  <a:gd name="T56" fmla="*/ 25 w 30"/>
                  <a:gd name="T57" fmla="*/ 4 h 63"/>
                  <a:gd name="T58" fmla="*/ 25 w 30"/>
                  <a:gd name="T59" fmla="*/ 4 h 63"/>
                  <a:gd name="T60" fmla="*/ 26 w 30"/>
                  <a:gd name="T61" fmla="*/ 2 h 63"/>
                  <a:gd name="T62" fmla="*/ 26 w 30"/>
                  <a:gd name="T63" fmla="*/ 2 h 63"/>
                  <a:gd name="T64" fmla="*/ 28 w 30"/>
                  <a:gd name="T65" fmla="*/ 2 h 63"/>
                  <a:gd name="T66" fmla="*/ 28 w 30"/>
                  <a:gd name="T67" fmla="*/ 0 h 63"/>
                  <a:gd name="T68" fmla="*/ 30 w 30"/>
                  <a:gd name="T69" fmla="*/ 0 h 63"/>
                  <a:gd name="T70" fmla="*/ 15 w 30"/>
                  <a:gd name="T71" fmla="*/ 63 h 63"/>
                  <a:gd name="T72" fmla="*/ 15 w 30"/>
                  <a:gd name="T73" fmla="*/ 63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63"/>
                  <a:gd name="T113" fmla="*/ 30 w 30"/>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63">
                    <a:moveTo>
                      <a:pt x="15" y="63"/>
                    </a:moveTo>
                    <a:lnTo>
                      <a:pt x="0" y="0"/>
                    </a:lnTo>
                    <a:lnTo>
                      <a:pt x="1" y="0"/>
                    </a:lnTo>
                    <a:lnTo>
                      <a:pt x="1" y="2"/>
                    </a:lnTo>
                    <a:lnTo>
                      <a:pt x="3" y="2"/>
                    </a:lnTo>
                    <a:lnTo>
                      <a:pt x="5" y="4"/>
                    </a:lnTo>
                    <a:lnTo>
                      <a:pt x="7" y="4"/>
                    </a:lnTo>
                    <a:lnTo>
                      <a:pt x="7" y="6"/>
                    </a:lnTo>
                    <a:lnTo>
                      <a:pt x="9" y="6"/>
                    </a:lnTo>
                    <a:lnTo>
                      <a:pt x="11" y="6"/>
                    </a:lnTo>
                    <a:lnTo>
                      <a:pt x="13" y="6"/>
                    </a:lnTo>
                    <a:lnTo>
                      <a:pt x="15" y="6"/>
                    </a:lnTo>
                    <a:lnTo>
                      <a:pt x="17" y="6"/>
                    </a:lnTo>
                    <a:lnTo>
                      <a:pt x="19" y="6"/>
                    </a:lnTo>
                    <a:lnTo>
                      <a:pt x="21" y="6"/>
                    </a:lnTo>
                    <a:lnTo>
                      <a:pt x="23" y="6"/>
                    </a:lnTo>
                    <a:lnTo>
                      <a:pt x="23" y="4"/>
                    </a:lnTo>
                    <a:lnTo>
                      <a:pt x="25" y="4"/>
                    </a:lnTo>
                    <a:lnTo>
                      <a:pt x="26" y="2"/>
                    </a:lnTo>
                    <a:lnTo>
                      <a:pt x="28" y="2"/>
                    </a:lnTo>
                    <a:lnTo>
                      <a:pt x="28" y="0"/>
                    </a:lnTo>
                    <a:lnTo>
                      <a:pt x="30" y="0"/>
                    </a:lnTo>
                    <a:lnTo>
                      <a:pt x="15"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6" name="Rectangle 204">
                <a:extLst>
                  <a:ext uri="{FF2B5EF4-FFF2-40B4-BE49-F238E27FC236}">
                    <a16:creationId xmlns:a16="http://schemas.microsoft.com/office/drawing/2014/main" id="{2BF40EEF-C406-4AF8-6361-CF93C9AE7410}"/>
                  </a:ext>
                </a:extLst>
              </p:cNvPr>
              <p:cNvSpPr>
                <a:spLocks noChangeArrowheads="1"/>
              </p:cNvSpPr>
              <p:nvPr/>
            </p:nvSpPr>
            <p:spPr bwMode="auto">
              <a:xfrm>
                <a:off x="2392" y="1590"/>
                <a:ext cx="8" cy="102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4647" name="Freeform 205">
                <a:extLst>
                  <a:ext uri="{FF2B5EF4-FFF2-40B4-BE49-F238E27FC236}">
                    <a16:creationId xmlns:a16="http://schemas.microsoft.com/office/drawing/2014/main" id="{81B378A8-0761-0509-4E5A-5F818AE4D1B5}"/>
                  </a:ext>
                </a:extLst>
              </p:cNvPr>
              <p:cNvSpPr>
                <a:spLocks/>
              </p:cNvSpPr>
              <p:nvPr/>
            </p:nvSpPr>
            <p:spPr bwMode="auto">
              <a:xfrm>
                <a:off x="2381" y="1539"/>
                <a:ext cx="30" cy="65"/>
              </a:xfrm>
              <a:custGeom>
                <a:avLst/>
                <a:gdLst>
                  <a:gd name="T0" fmla="*/ 15 w 30"/>
                  <a:gd name="T1" fmla="*/ 0 h 65"/>
                  <a:gd name="T2" fmla="*/ 0 w 30"/>
                  <a:gd name="T3" fmla="*/ 65 h 65"/>
                  <a:gd name="T4" fmla="*/ 0 w 30"/>
                  <a:gd name="T5" fmla="*/ 65 h 65"/>
                  <a:gd name="T6" fmla="*/ 1 w 30"/>
                  <a:gd name="T7" fmla="*/ 63 h 65"/>
                  <a:gd name="T8" fmla="*/ 1 w 30"/>
                  <a:gd name="T9" fmla="*/ 63 h 65"/>
                  <a:gd name="T10" fmla="*/ 3 w 30"/>
                  <a:gd name="T11" fmla="*/ 63 h 65"/>
                  <a:gd name="T12" fmla="*/ 3 w 30"/>
                  <a:gd name="T13" fmla="*/ 61 h 65"/>
                  <a:gd name="T14" fmla="*/ 5 w 30"/>
                  <a:gd name="T15" fmla="*/ 61 h 65"/>
                  <a:gd name="T16" fmla="*/ 5 w 30"/>
                  <a:gd name="T17" fmla="*/ 61 h 65"/>
                  <a:gd name="T18" fmla="*/ 7 w 30"/>
                  <a:gd name="T19" fmla="*/ 59 h 65"/>
                  <a:gd name="T20" fmla="*/ 7 w 30"/>
                  <a:gd name="T21" fmla="*/ 59 h 65"/>
                  <a:gd name="T22" fmla="*/ 9 w 30"/>
                  <a:gd name="T23" fmla="*/ 59 h 65"/>
                  <a:gd name="T24" fmla="*/ 9 w 30"/>
                  <a:gd name="T25" fmla="*/ 59 h 65"/>
                  <a:gd name="T26" fmla="*/ 11 w 30"/>
                  <a:gd name="T27" fmla="*/ 57 h 65"/>
                  <a:gd name="T28" fmla="*/ 11 w 30"/>
                  <a:gd name="T29" fmla="*/ 57 h 65"/>
                  <a:gd name="T30" fmla="*/ 13 w 30"/>
                  <a:gd name="T31" fmla="*/ 57 h 65"/>
                  <a:gd name="T32" fmla="*/ 13 w 30"/>
                  <a:gd name="T33" fmla="*/ 57 h 65"/>
                  <a:gd name="T34" fmla="*/ 15 w 30"/>
                  <a:gd name="T35" fmla="*/ 57 h 65"/>
                  <a:gd name="T36" fmla="*/ 15 w 30"/>
                  <a:gd name="T37" fmla="*/ 57 h 65"/>
                  <a:gd name="T38" fmla="*/ 17 w 30"/>
                  <a:gd name="T39" fmla="*/ 57 h 65"/>
                  <a:gd name="T40" fmla="*/ 17 w 30"/>
                  <a:gd name="T41" fmla="*/ 57 h 65"/>
                  <a:gd name="T42" fmla="*/ 19 w 30"/>
                  <a:gd name="T43" fmla="*/ 57 h 65"/>
                  <a:gd name="T44" fmla="*/ 19 w 30"/>
                  <a:gd name="T45" fmla="*/ 57 h 65"/>
                  <a:gd name="T46" fmla="*/ 21 w 30"/>
                  <a:gd name="T47" fmla="*/ 57 h 65"/>
                  <a:gd name="T48" fmla="*/ 21 w 30"/>
                  <a:gd name="T49" fmla="*/ 59 h 65"/>
                  <a:gd name="T50" fmla="*/ 23 w 30"/>
                  <a:gd name="T51" fmla="*/ 59 h 65"/>
                  <a:gd name="T52" fmla="*/ 23 w 30"/>
                  <a:gd name="T53" fmla="*/ 59 h 65"/>
                  <a:gd name="T54" fmla="*/ 23 w 30"/>
                  <a:gd name="T55" fmla="*/ 59 h 65"/>
                  <a:gd name="T56" fmla="*/ 25 w 30"/>
                  <a:gd name="T57" fmla="*/ 61 h 65"/>
                  <a:gd name="T58" fmla="*/ 25 w 30"/>
                  <a:gd name="T59" fmla="*/ 61 h 65"/>
                  <a:gd name="T60" fmla="*/ 26 w 30"/>
                  <a:gd name="T61" fmla="*/ 61 h 65"/>
                  <a:gd name="T62" fmla="*/ 26 w 30"/>
                  <a:gd name="T63" fmla="*/ 63 h 65"/>
                  <a:gd name="T64" fmla="*/ 28 w 30"/>
                  <a:gd name="T65" fmla="*/ 63 h 65"/>
                  <a:gd name="T66" fmla="*/ 28 w 30"/>
                  <a:gd name="T67" fmla="*/ 63 h 65"/>
                  <a:gd name="T68" fmla="*/ 30 w 30"/>
                  <a:gd name="T69" fmla="*/ 65 h 65"/>
                  <a:gd name="T70" fmla="*/ 15 w 30"/>
                  <a:gd name="T71" fmla="*/ 0 h 65"/>
                  <a:gd name="T72" fmla="*/ 15 w 30"/>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65"/>
                  <a:gd name="T113" fmla="*/ 30 w 30"/>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65">
                    <a:moveTo>
                      <a:pt x="15" y="0"/>
                    </a:moveTo>
                    <a:lnTo>
                      <a:pt x="0" y="65"/>
                    </a:lnTo>
                    <a:lnTo>
                      <a:pt x="1" y="63"/>
                    </a:lnTo>
                    <a:lnTo>
                      <a:pt x="3" y="63"/>
                    </a:lnTo>
                    <a:lnTo>
                      <a:pt x="3" y="61"/>
                    </a:lnTo>
                    <a:lnTo>
                      <a:pt x="5" y="61"/>
                    </a:lnTo>
                    <a:lnTo>
                      <a:pt x="7" y="59"/>
                    </a:lnTo>
                    <a:lnTo>
                      <a:pt x="9" y="59"/>
                    </a:lnTo>
                    <a:lnTo>
                      <a:pt x="11" y="57"/>
                    </a:lnTo>
                    <a:lnTo>
                      <a:pt x="13" y="57"/>
                    </a:lnTo>
                    <a:lnTo>
                      <a:pt x="15" y="57"/>
                    </a:lnTo>
                    <a:lnTo>
                      <a:pt x="17" y="57"/>
                    </a:lnTo>
                    <a:lnTo>
                      <a:pt x="19" y="57"/>
                    </a:lnTo>
                    <a:lnTo>
                      <a:pt x="21" y="57"/>
                    </a:lnTo>
                    <a:lnTo>
                      <a:pt x="21" y="59"/>
                    </a:lnTo>
                    <a:lnTo>
                      <a:pt x="23" y="59"/>
                    </a:lnTo>
                    <a:lnTo>
                      <a:pt x="25" y="61"/>
                    </a:lnTo>
                    <a:lnTo>
                      <a:pt x="26" y="61"/>
                    </a:lnTo>
                    <a:lnTo>
                      <a:pt x="26" y="63"/>
                    </a:lnTo>
                    <a:lnTo>
                      <a:pt x="28" y="63"/>
                    </a:lnTo>
                    <a:lnTo>
                      <a:pt x="30" y="65"/>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48" name="Freeform 206">
                <a:extLst>
                  <a:ext uri="{FF2B5EF4-FFF2-40B4-BE49-F238E27FC236}">
                    <a16:creationId xmlns:a16="http://schemas.microsoft.com/office/drawing/2014/main" id="{7E41134A-8544-A67D-851B-967C01C913F8}"/>
                  </a:ext>
                </a:extLst>
              </p:cNvPr>
              <p:cNvSpPr>
                <a:spLocks/>
              </p:cNvSpPr>
              <p:nvPr/>
            </p:nvSpPr>
            <p:spPr bwMode="auto">
              <a:xfrm>
                <a:off x="2185" y="1479"/>
                <a:ext cx="82" cy="54"/>
              </a:xfrm>
              <a:custGeom>
                <a:avLst/>
                <a:gdLst>
                  <a:gd name="T0" fmla="*/ 40 w 82"/>
                  <a:gd name="T1" fmla="*/ 54 h 54"/>
                  <a:gd name="T2" fmla="*/ 61 w 82"/>
                  <a:gd name="T3" fmla="*/ 27 h 54"/>
                  <a:gd name="T4" fmla="*/ 82 w 82"/>
                  <a:gd name="T5" fmla="*/ 0 h 54"/>
                  <a:gd name="T6" fmla="*/ 40 w 82"/>
                  <a:gd name="T7" fmla="*/ 0 h 54"/>
                  <a:gd name="T8" fmla="*/ 0 w 82"/>
                  <a:gd name="T9" fmla="*/ 0 h 54"/>
                  <a:gd name="T10" fmla="*/ 21 w 82"/>
                  <a:gd name="T11" fmla="*/ 27 h 54"/>
                  <a:gd name="T12" fmla="*/ 40 w 82"/>
                  <a:gd name="T13" fmla="*/ 54 h 54"/>
                  <a:gd name="T14" fmla="*/ 0 60000 65536"/>
                  <a:gd name="T15" fmla="*/ 0 60000 65536"/>
                  <a:gd name="T16" fmla="*/ 0 60000 65536"/>
                  <a:gd name="T17" fmla="*/ 0 60000 65536"/>
                  <a:gd name="T18" fmla="*/ 0 60000 65536"/>
                  <a:gd name="T19" fmla="*/ 0 60000 65536"/>
                  <a:gd name="T20" fmla="*/ 0 60000 65536"/>
                  <a:gd name="T21" fmla="*/ 0 w 82"/>
                  <a:gd name="T22" fmla="*/ 0 h 54"/>
                  <a:gd name="T23" fmla="*/ 82 w 8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54">
                    <a:moveTo>
                      <a:pt x="40" y="54"/>
                    </a:moveTo>
                    <a:lnTo>
                      <a:pt x="61" y="27"/>
                    </a:lnTo>
                    <a:lnTo>
                      <a:pt x="82" y="0"/>
                    </a:lnTo>
                    <a:lnTo>
                      <a:pt x="40" y="0"/>
                    </a:lnTo>
                    <a:lnTo>
                      <a:pt x="0" y="0"/>
                    </a:lnTo>
                    <a:lnTo>
                      <a:pt x="21" y="27"/>
                    </a:lnTo>
                    <a:lnTo>
                      <a:pt x="40" y="54"/>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649" name="Rectangle 207">
                <a:extLst>
                  <a:ext uri="{FF2B5EF4-FFF2-40B4-BE49-F238E27FC236}">
                    <a16:creationId xmlns:a16="http://schemas.microsoft.com/office/drawing/2014/main" id="{5FEA33BC-0653-53A6-DD5B-DADE99468D2A}"/>
                  </a:ext>
                </a:extLst>
              </p:cNvPr>
              <p:cNvSpPr>
                <a:spLocks noChangeArrowheads="1"/>
              </p:cNvSpPr>
              <p:nvPr/>
            </p:nvSpPr>
            <p:spPr bwMode="auto">
              <a:xfrm>
                <a:off x="2371" y="1364"/>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A</a:t>
                </a:r>
                <a:endParaRPr lang="en-US" altLang="en-US"/>
              </a:p>
            </p:txBody>
          </p:sp>
          <p:sp>
            <p:nvSpPr>
              <p:cNvPr id="14650" name="Rectangle 208">
                <a:extLst>
                  <a:ext uri="{FF2B5EF4-FFF2-40B4-BE49-F238E27FC236}">
                    <a16:creationId xmlns:a16="http://schemas.microsoft.com/office/drawing/2014/main" id="{1AC1910B-BBE9-EDCC-13DD-0531AE4B0DCA}"/>
                  </a:ext>
                </a:extLst>
              </p:cNvPr>
              <p:cNvSpPr>
                <a:spLocks noChangeArrowheads="1"/>
              </p:cNvSpPr>
              <p:nvPr/>
            </p:nvSpPr>
            <p:spPr bwMode="auto">
              <a:xfrm>
                <a:off x="2475" y="1456"/>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o</a:t>
                </a:r>
                <a:endParaRPr lang="en-US" altLang="en-US"/>
              </a:p>
            </p:txBody>
          </p:sp>
          <p:sp>
            <p:nvSpPr>
              <p:cNvPr id="14651" name="Rectangle 209">
                <a:extLst>
                  <a:ext uri="{FF2B5EF4-FFF2-40B4-BE49-F238E27FC236}">
                    <a16:creationId xmlns:a16="http://schemas.microsoft.com/office/drawing/2014/main" id="{881C3745-D3E7-1AC9-0E2D-2041FEDA80C8}"/>
                  </a:ext>
                </a:extLst>
              </p:cNvPr>
              <p:cNvSpPr>
                <a:spLocks noChangeArrowheads="1"/>
              </p:cNvSpPr>
              <p:nvPr/>
            </p:nvSpPr>
            <p:spPr bwMode="auto">
              <a:xfrm>
                <a:off x="3417" y="2709"/>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A</a:t>
                </a:r>
                <a:endParaRPr lang="en-US" altLang="en-US"/>
              </a:p>
            </p:txBody>
          </p:sp>
        </p:grpSp>
        <p:sp>
          <p:nvSpPr>
            <p:cNvPr id="14445" name="Rectangle 210">
              <a:extLst>
                <a:ext uri="{FF2B5EF4-FFF2-40B4-BE49-F238E27FC236}">
                  <a16:creationId xmlns:a16="http://schemas.microsoft.com/office/drawing/2014/main" id="{228122CE-7EEC-BE5C-F440-491798283901}"/>
                </a:ext>
              </a:extLst>
            </p:cNvPr>
            <p:cNvSpPr>
              <a:spLocks noChangeArrowheads="1"/>
            </p:cNvSpPr>
            <p:nvPr/>
          </p:nvSpPr>
          <p:spPr bwMode="auto">
            <a:xfrm>
              <a:off x="2281" y="2020"/>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14446" name="Rectangle 211">
              <a:extLst>
                <a:ext uri="{FF2B5EF4-FFF2-40B4-BE49-F238E27FC236}">
                  <a16:creationId xmlns:a16="http://schemas.microsoft.com/office/drawing/2014/main" id="{9EFE5C10-D172-62BC-9BEC-06C4CE31D584}"/>
                </a:ext>
              </a:extLst>
            </p:cNvPr>
            <p:cNvSpPr>
              <a:spLocks noChangeArrowheads="1"/>
            </p:cNvSpPr>
            <p:nvPr/>
          </p:nvSpPr>
          <p:spPr bwMode="auto">
            <a:xfrm>
              <a:off x="2582" y="1364"/>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p</a:t>
              </a:r>
              <a:endParaRPr lang="en-US" altLang="en-US"/>
            </a:p>
          </p:txBody>
        </p:sp>
        <p:sp>
          <p:nvSpPr>
            <p:cNvPr id="14447" name="Rectangle 212">
              <a:extLst>
                <a:ext uri="{FF2B5EF4-FFF2-40B4-BE49-F238E27FC236}">
                  <a16:creationId xmlns:a16="http://schemas.microsoft.com/office/drawing/2014/main" id="{FA396BE0-1D87-293A-B8D9-07742A6050C7}"/>
                </a:ext>
              </a:extLst>
            </p:cNvPr>
            <p:cNvSpPr>
              <a:spLocks noChangeArrowheads="1"/>
            </p:cNvSpPr>
            <p:nvPr/>
          </p:nvSpPr>
          <p:spPr bwMode="auto">
            <a:xfrm>
              <a:off x="2655" y="1456"/>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o</a:t>
              </a:r>
              <a:endParaRPr lang="en-US" altLang="en-US"/>
            </a:p>
          </p:txBody>
        </p:sp>
        <p:sp>
          <p:nvSpPr>
            <p:cNvPr id="14448" name="Rectangle 213">
              <a:extLst>
                <a:ext uri="{FF2B5EF4-FFF2-40B4-BE49-F238E27FC236}">
                  <a16:creationId xmlns:a16="http://schemas.microsoft.com/office/drawing/2014/main" id="{DDACA3B4-439C-AC39-A1A9-D4E7272A556D}"/>
                </a:ext>
              </a:extLst>
            </p:cNvPr>
            <p:cNvSpPr>
              <a:spLocks noChangeArrowheads="1"/>
            </p:cNvSpPr>
            <p:nvPr/>
          </p:nvSpPr>
          <p:spPr bwMode="auto">
            <a:xfrm>
              <a:off x="3453" y="2444"/>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p</a:t>
              </a:r>
              <a:endParaRPr lang="en-US" altLang="en-US"/>
            </a:p>
          </p:txBody>
        </p:sp>
        <p:sp>
          <p:nvSpPr>
            <p:cNvPr id="14449" name="Rectangle 214">
              <a:extLst>
                <a:ext uri="{FF2B5EF4-FFF2-40B4-BE49-F238E27FC236}">
                  <a16:creationId xmlns:a16="http://schemas.microsoft.com/office/drawing/2014/main" id="{ACF5A5DF-3117-B5FA-4682-5775E4027953}"/>
                </a:ext>
              </a:extLst>
            </p:cNvPr>
            <p:cNvSpPr>
              <a:spLocks noChangeArrowheads="1"/>
            </p:cNvSpPr>
            <p:nvPr/>
          </p:nvSpPr>
          <p:spPr bwMode="auto">
            <a:xfrm>
              <a:off x="2768" y="1363"/>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b="1" i="1">
                  <a:solidFill>
                    <a:srgbClr val="1F1A17"/>
                  </a:solidFill>
                  <a:latin typeface="Times New Roman" panose="02020603050405020304" pitchFamily="18" charset="0"/>
                </a:rPr>
                <a:t>v</a:t>
              </a:r>
              <a:endParaRPr lang="en-US" altLang="en-US"/>
            </a:p>
          </p:txBody>
        </p:sp>
        <p:sp>
          <p:nvSpPr>
            <p:cNvPr id="14450" name="Rectangle 215">
              <a:extLst>
                <a:ext uri="{FF2B5EF4-FFF2-40B4-BE49-F238E27FC236}">
                  <a16:creationId xmlns:a16="http://schemas.microsoft.com/office/drawing/2014/main" id="{0E1B78A2-82B9-1696-8D11-9FE54D3FEA22}"/>
                </a:ext>
              </a:extLst>
            </p:cNvPr>
            <p:cNvSpPr>
              <a:spLocks noChangeArrowheads="1"/>
            </p:cNvSpPr>
            <p:nvPr/>
          </p:nvSpPr>
          <p:spPr bwMode="auto">
            <a:xfrm>
              <a:off x="2832" y="1458"/>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o</a:t>
              </a:r>
              <a:endParaRPr lang="en-US" altLang="en-US"/>
            </a:p>
          </p:txBody>
        </p:sp>
        <p:sp>
          <p:nvSpPr>
            <p:cNvPr id="14451" name="Rectangle 216">
              <a:extLst>
                <a:ext uri="{FF2B5EF4-FFF2-40B4-BE49-F238E27FC236}">
                  <a16:creationId xmlns:a16="http://schemas.microsoft.com/office/drawing/2014/main" id="{9D8C63E0-22E8-2B2A-49F3-1054048103C6}"/>
                </a:ext>
              </a:extLst>
            </p:cNvPr>
            <p:cNvSpPr>
              <a:spLocks noChangeArrowheads="1"/>
            </p:cNvSpPr>
            <p:nvPr/>
          </p:nvSpPr>
          <p:spPr bwMode="auto">
            <a:xfrm>
              <a:off x="3614" y="2504"/>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b="1" i="1">
                  <a:solidFill>
                    <a:srgbClr val="1F1A17"/>
                  </a:solidFill>
                  <a:latin typeface="Times New Roman" panose="02020603050405020304" pitchFamily="18" charset="0"/>
                </a:rPr>
                <a:t>v</a:t>
              </a:r>
              <a:endParaRPr lang="en-US" altLang="en-US"/>
            </a:p>
          </p:txBody>
        </p:sp>
      </p:grpSp>
      <p:sp>
        <p:nvSpPr>
          <p:cNvPr id="14346" name="Text Box 217">
            <a:extLst>
              <a:ext uri="{FF2B5EF4-FFF2-40B4-BE49-F238E27FC236}">
                <a16:creationId xmlns:a16="http://schemas.microsoft.com/office/drawing/2014/main" id="{6C0F018C-0DB8-884C-C960-941F030323BE}"/>
              </a:ext>
            </a:extLst>
          </p:cNvPr>
          <p:cNvSpPr txBox="1">
            <a:spLocks noChangeArrowheads="1"/>
          </p:cNvSpPr>
          <p:nvPr/>
        </p:nvSpPr>
        <p:spPr bwMode="auto">
          <a:xfrm>
            <a:off x="487363" y="1774825"/>
            <a:ext cx="7972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Savršena tečnost ističe kroz mali otvor na bočnom zidu, pri čemu je:</a:t>
            </a:r>
            <a:endParaRPr lang="en-US" altLang="en-US" b="1">
              <a:solidFill>
                <a:schemeClr val="tx1"/>
              </a:solidFill>
            </a:endParaRPr>
          </a:p>
        </p:txBody>
      </p:sp>
      <p:pic>
        <p:nvPicPr>
          <p:cNvPr id="14347" name="Picture 218" descr="BD10263_">
            <a:extLst>
              <a:ext uri="{FF2B5EF4-FFF2-40B4-BE49-F238E27FC236}">
                <a16:creationId xmlns:a16="http://schemas.microsoft.com/office/drawing/2014/main" id="{D7AC5C77-2806-3276-6AC9-81F2BB55F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871663"/>
            <a:ext cx="1793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8" name="Group 219">
            <a:extLst>
              <a:ext uri="{FF2B5EF4-FFF2-40B4-BE49-F238E27FC236}">
                <a16:creationId xmlns:a16="http://schemas.microsoft.com/office/drawing/2014/main" id="{502C046B-8C50-DD79-F601-70E4C46FA34D}"/>
              </a:ext>
            </a:extLst>
          </p:cNvPr>
          <p:cNvGrpSpPr>
            <a:grpSpLocks noChangeAspect="1"/>
          </p:cNvGrpSpPr>
          <p:nvPr/>
        </p:nvGrpSpPr>
        <p:grpSpPr bwMode="auto">
          <a:xfrm>
            <a:off x="4787900" y="2205038"/>
            <a:ext cx="2724150" cy="434975"/>
            <a:chOff x="3016" y="1455"/>
            <a:chExt cx="1716" cy="274"/>
          </a:xfrm>
        </p:grpSpPr>
        <p:sp>
          <p:nvSpPr>
            <p:cNvPr id="14433" name="AutoShape 220">
              <a:extLst>
                <a:ext uri="{FF2B5EF4-FFF2-40B4-BE49-F238E27FC236}">
                  <a16:creationId xmlns:a16="http://schemas.microsoft.com/office/drawing/2014/main" id="{65D2B67A-261A-A101-7BB8-60DE9DFB3D11}"/>
                </a:ext>
              </a:extLst>
            </p:cNvPr>
            <p:cNvSpPr>
              <a:spLocks noChangeAspect="1" noChangeArrowheads="1" noTextEdit="1"/>
            </p:cNvSpPr>
            <p:nvPr/>
          </p:nvSpPr>
          <p:spPr bwMode="auto">
            <a:xfrm>
              <a:off x="3016" y="1480"/>
              <a:ext cx="170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434" name="Rectangle 221">
              <a:extLst>
                <a:ext uri="{FF2B5EF4-FFF2-40B4-BE49-F238E27FC236}">
                  <a16:creationId xmlns:a16="http://schemas.microsoft.com/office/drawing/2014/main" id="{82748BAB-A092-B664-17A9-6FC8BFF8D46C}"/>
                </a:ext>
              </a:extLst>
            </p:cNvPr>
            <p:cNvSpPr>
              <a:spLocks noChangeArrowheads="1"/>
            </p:cNvSpPr>
            <p:nvPr/>
          </p:nvSpPr>
          <p:spPr bwMode="auto">
            <a:xfrm>
              <a:off x="4684" y="1474"/>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4435" name="Rectangle 222">
              <a:extLst>
                <a:ext uri="{FF2B5EF4-FFF2-40B4-BE49-F238E27FC236}">
                  <a16:creationId xmlns:a16="http://schemas.microsoft.com/office/drawing/2014/main" id="{C6AC2B05-926E-2983-F867-9B6CEFA110B0}"/>
                </a:ext>
              </a:extLst>
            </p:cNvPr>
            <p:cNvSpPr>
              <a:spLocks noChangeArrowheads="1"/>
            </p:cNvSpPr>
            <p:nvPr/>
          </p:nvSpPr>
          <p:spPr bwMode="auto">
            <a:xfrm>
              <a:off x="4243" y="1474"/>
              <a:ext cx="4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const</a:t>
              </a:r>
              <a:endParaRPr lang="en-US" altLang="en-US"/>
            </a:p>
          </p:txBody>
        </p:sp>
        <p:sp>
          <p:nvSpPr>
            <p:cNvPr id="14436" name="Rectangle 223">
              <a:extLst>
                <a:ext uri="{FF2B5EF4-FFF2-40B4-BE49-F238E27FC236}">
                  <a16:creationId xmlns:a16="http://schemas.microsoft.com/office/drawing/2014/main" id="{1DA8DBAA-D85F-F806-F609-7D453C768DE1}"/>
                </a:ext>
              </a:extLst>
            </p:cNvPr>
            <p:cNvSpPr>
              <a:spLocks noChangeArrowheads="1"/>
            </p:cNvSpPr>
            <p:nvPr/>
          </p:nvSpPr>
          <p:spPr bwMode="auto">
            <a:xfrm>
              <a:off x="3827" y="1474"/>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4437" name="Rectangle 224">
              <a:extLst>
                <a:ext uri="{FF2B5EF4-FFF2-40B4-BE49-F238E27FC236}">
                  <a16:creationId xmlns:a16="http://schemas.microsoft.com/office/drawing/2014/main" id="{3D64D3A8-8F82-2990-E9E6-641075BFCD22}"/>
                </a:ext>
              </a:extLst>
            </p:cNvPr>
            <p:cNvSpPr>
              <a:spLocks noChangeArrowheads="1"/>
            </p:cNvSpPr>
            <p:nvPr/>
          </p:nvSpPr>
          <p:spPr bwMode="auto">
            <a:xfrm>
              <a:off x="3742" y="1474"/>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4438" name="Rectangle 225">
              <a:extLst>
                <a:ext uri="{FF2B5EF4-FFF2-40B4-BE49-F238E27FC236}">
                  <a16:creationId xmlns:a16="http://schemas.microsoft.com/office/drawing/2014/main" id="{D4C9E5BA-781A-4024-80E5-368BA91E32F5}"/>
                </a:ext>
              </a:extLst>
            </p:cNvPr>
            <p:cNvSpPr>
              <a:spLocks noChangeArrowheads="1"/>
            </p:cNvSpPr>
            <p:nvPr/>
          </p:nvSpPr>
          <p:spPr bwMode="auto">
            <a:xfrm>
              <a:off x="3535" y="147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4439" name="Rectangle 226">
              <a:extLst>
                <a:ext uri="{FF2B5EF4-FFF2-40B4-BE49-F238E27FC236}">
                  <a16:creationId xmlns:a16="http://schemas.microsoft.com/office/drawing/2014/main" id="{9CD09F0C-BD63-0C93-87EB-32AA8D22D116}"/>
                </a:ext>
              </a:extLst>
            </p:cNvPr>
            <p:cNvSpPr>
              <a:spLocks noChangeArrowheads="1"/>
            </p:cNvSpPr>
            <p:nvPr/>
          </p:nvSpPr>
          <p:spPr bwMode="auto">
            <a:xfrm>
              <a:off x="3044" y="1474"/>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4440" name="Rectangle 227">
              <a:extLst>
                <a:ext uri="{FF2B5EF4-FFF2-40B4-BE49-F238E27FC236}">
                  <a16:creationId xmlns:a16="http://schemas.microsoft.com/office/drawing/2014/main" id="{5B2F27E8-82BF-9ED7-78A7-99D421907E56}"/>
                </a:ext>
              </a:extLst>
            </p:cNvPr>
            <p:cNvSpPr>
              <a:spLocks noChangeArrowheads="1"/>
            </p:cNvSpPr>
            <p:nvPr/>
          </p:nvSpPr>
          <p:spPr bwMode="auto">
            <a:xfrm>
              <a:off x="3651" y="1595"/>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4441" name="Rectangle 228">
              <a:extLst>
                <a:ext uri="{FF2B5EF4-FFF2-40B4-BE49-F238E27FC236}">
                  <a16:creationId xmlns:a16="http://schemas.microsoft.com/office/drawing/2014/main" id="{84AAEAF5-7B4A-7ED6-50FF-FA447CE7FD84}"/>
                </a:ext>
              </a:extLst>
            </p:cNvPr>
            <p:cNvSpPr>
              <a:spLocks noChangeArrowheads="1"/>
            </p:cNvSpPr>
            <p:nvPr/>
          </p:nvSpPr>
          <p:spPr bwMode="auto">
            <a:xfrm>
              <a:off x="4066" y="145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4442" name="Rectangle 229">
              <a:extLst>
                <a:ext uri="{FF2B5EF4-FFF2-40B4-BE49-F238E27FC236}">
                  <a16:creationId xmlns:a16="http://schemas.microsoft.com/office/drawing/2014/main" id="{24126235-18F3-5262-1AA4-63C2C350E785}"/>
                </a:ext>
              </a:extLst>
            </p:cNvPr>
            <p:cNvSpPr>
              <a:spLocks noChangeArrowheads="1"/>
            </p:cNvSpPr>
            <p:nvPr/>
          </p:nvSpPr>
          <p:spPr bwMode="auto">
            <a:xfrm>
              <a:off x="3233" y="1455"/>
              <a:ext cx="21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&lt;&lt;</a:t>
              </a:r>
              <a:endParaRPr lang="en-US" altLang="en-US"/>
            </a:p>
          </p:txBody>
        </p:sp>
      </p:grpSp>
      <p:grpSp>
        <p:nvGrpSpPr>
          <p:cNvPr id="5" name="Group 230">
            <a:extLst>
              <a:ext uri="{FF2B5EF4-FFF2-40B4-BE49-F238E27FC236}">
                <a16:creationId xmlns:a16="http://schemas.microsoft.com/office/drawing/2014/main" id="{B7EBA94D-EA66-06BC-2E83-E5A41DD64DC4}"/>
              </a:ext>
            </a:extLst>
          </p:cNvPr>
          <p:cNvGrpSpPr>
            <a:grpSpLocks noChangeAspect="1"/>
          </p:cNvGrpSpPr>
          <p:nvPr/>
        </p:nvGrpSpPr>
        <p:grpSpPr bwMode="auto">
          <a:xfrm>
            <a:off x="3963988" y="2846388"/>
            <a:ext cx="4073525" cy="876300"/>
            <a:chOff x="2449" y="3407"/>
            <a:chExt cx="2566" cy="552"/>
          </a:xfrm>
        </p:grpSpPr>
        <p:sp>
          <p:nvSpPr>
            <p:cNvPr id="14398" name="AutoShape 231">
              <a:extLst>
                <a:ext uri="{FF2B5EF4-FFF2-40B4-BE49-F238E27FC236}">
                  <a16:creationId xmlns:a16="http://schemas.microsoft.com/office/drawing/2014/main" id="{2C4565F7-77BF-10AE-64B7-66CFDF04E237}"/>
                </a:ext>
              </a:extLst>
            </p:cNvPr>
            <p:cNvSpPr>
              <a:spLocks noChangeAspect="1" noChangeArrowheads="1" noTextEdit="1"/>
            </p:cNvSpPr>
            <p:nvPr/>
          </p:nvSpPr>
          <p:spPr bwMode="auto">
            <a:xfrm>
              <a:off x="2449" y="3407"/>
              <a:ext cx="253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99" name="Line 232">
              <a:extLst>
                <a:ext uri="{FF2B5EF4-FFF2-40B4-BE49-F238E27FC236}">
                  <a16:creationId xmlns:a16="http://schemas.microsoft.com/office/drawing/2014/main" id="{C9E883D6-EE09-E6EC-1EB4-E0D93F836248}"/>
                </a:ext>
              </a:extLst>
            </p:cNvPr>
            <p:cNvSpPr>
              <a:spLocks noChangeShapeType="1"/>
            </p:cNvSpPr>
            <p:nvPr/>
          </p:nvSpPr>
          <p:spPr bwMode="auto">
            <a:xfrm>
              <a:off x="3023" y="3676"/>
              <a:ext cx="2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400" name="Line 233">
              <a:extLst>
                <a:ext uri="{FF2B5EF4-FFF2-40B4-BE49-F238E27FC236}">
                  <a16:creationId xmlns:a16="http://schemas.microsoft.com/office/drawing/2014/main" id="{94F15C7E-FC7B-2679-345C-9F82DAE94ECA}"/>
                </a:ext>
              </a:extLst>
            </p:cNvPr>
            <p:cNvSpPr>
              <a:spLocks noChangeShapeType="1"/>
            </p:cNvSpPr>
            <p:nvPr/>
          </p:nvSpPr>
          <p:spPr bwMode="auto">
            <a:xfrm>
              <a:off x="3919" y="3676"/>
              <a:ext cx="55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401" name="Rectangle 234">
              <a:extLst>
                <a:ext uri="{FF2B5EF4-FFF2-40B4-BE49-F238E27FC236}">
                  <a16:creationId xmlns:a16="http://schemas.microsoft.com/office/drawing/2014/main" id="{482C7CD6-9354-7F25-F2A0-CE7E683C2FEC}"/>
                </a:ext>
              </a:extLst>
            </p:cNvPr>
            <p:cNvSpPr>
              <a:spLocks noChangeArrowheads="1"/>
            </p:cNvSpPr>
            <p:nvPr/>
          </p:nvSpPr>
          <p:spPr bwMode="auto">
            <a:xfrm>
              <a:off x="4903" y="354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4402" name="Rectangle 235">
              <a:extLst>
                <a:ext uri="{FF2B5EF4-FFF2-40B4-BE49-F238E27FC236}">
                  <a16:creationId xmlns:a16="http://schemas.microsoft.com/office/drawing/2014/main" id="{5E17727F-F7CA-DF96-9619-DFAF967F97EE}"/>
                </a:ext>
              </a:extLst>
            </p:cNvPr>
            <p:cNvSpPr>
              <a:spLocks noChangeArrowheads="1"/>
            </p:cNvSpPr>
            <p:nvPr/>
          </p:nvSpPr>
          <p:spPr bwMode="auto">
            <a:xfrm>
              <a:off x="4903" y="3726"/>
              <a:ext cx="1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ø</a:t>
              </a:r>
              <a:endParaRPr lang="en-US" altLang="en-US"/>
            </a:p>
          </p:txBody>
        </p:sp>
        <p:sp>
          <p:nvSpPr>
            <p:cNvPr id="14403" name="Rectangle 236">
              <a:extLst>
                <a:ext uri="{FF2B5EF4-FFF2-40B4-BE49-F238E27FC236}">
                  <a16:creationId xmlns:a16="http://schemas.microsoft.com/office/drawing/2014/main" id="{57C18FDD-EDC1-F711-A98D-FBF985728148}"/>
                </a:ext>
              </a:extLst>
            </p:cNvPr>
            <p:cNvSpPr>
              <a:spLocks noChangeArrowheads="1"/>
            </p:cNvSpPr>
            <p:nvPr/>
          </p:nvSpPr>
          <p:spPr bwMode="auto">
            <a:xfrm>
              <a:off x="4903" y="3418"/>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ö</a:t>
              </a:r>
              <a:endParaRPr lang="en-US" altLang="en-US"/>
            </a:p>
          </p:txBody>
        </p:sp>
        <p:sp>
          <p:nvSpPr>
            <p:cNvPr id="14404" name="Rectangle 237">
              <a:extLst>
                <a:ext uri="{FF2B5EF4-FFF2-40B4-BE49-F238E27FC236}">
                  <a16:creationId xmlns:a16="http://schemas.microsoft.com/office/drawing/2014/main" id="{B1CA6A84-F14F-5D4B-5125-5DFCA35DF177}"/>
                </a:ext>
              </a:extLst>
            </p:cNvPr>
            <p:cNvSpPr>
              <a:spLocks noChangeArrowheads="1"/>
            </p:cNvSpPr>
            <p:nvPr/>
          </p:nvSpPr>
          <p:spPr bwMode="auto">
            <a:xfrm>
              <a:off x="3814" y="3541"/>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ç</a:t>
              </a:r>
              <a:endParaRPr lang="en-US" altLang="en-US"/>
            </a:p>
          </p:txBody>
        </p:sp>
        <p:sp>
          <p:nvSpPr>
            <p:cNvPr id="14405" name="Rectangle 238">
              <a:extLst>
                <a:ext uri="{FF2B5EF4-FFF2-40B4-BE49-F238E27FC236}">
                  <a16:creationId xmlns:a16="http://schemas.microsoft.com/office/drawing/2014/main" id="{7684BAA9-12BA-953D-DDE3-9F16E6920BBC}"/>
                </a:ext>
              </a:extLst>
            </p:cNvPr>
            <p:cNvSpPr>
              <a:spLocks noChangeArrowheads="1"/>
            </p:cNvSpPr>
            <p:nvPr/>
          </p:nvSpPr>
          <p:spPr bwMode="auto">
            <a:xfrm>
              <a:off x="3814" y="3710"/>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è</a:t>
              </a:r>
              <a:endParaRPr lang="en-US" altLang="en-US"/>
            </a:p>
          </p:txBody>
        </p:sp>
        <p:sp>
          <p:nvSpPr>
            <p:cNvPr id="14406" name="Rectangle 239">
              <a:extLst>
                <a:ext uri="{FF2B5EF4-FFF2-40B4-BE49-F238E27FC236}">
                  <a16:creationId xmlns:a16="http://schemas.microsoft.com/office/drawing/2014/main" id="{2DC73556-4F13-B9EA-A119-C8ACACC8B333}"/>
                </a:ext>
              </a:extLst>
            </p:cNvPr>
            <p:cNvSpPr>
              <a:spLocks noChangeArrowheads="1"/>
            </p:cNvSpPr>
            <p:nvPr/>
          </p:nvSpPr>
          <p:spPr bwMode="auto">
            <a:xfrm>
              <a:off x="3814" y="3418"/>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æ</a:t>
              </a:r>
              <a:endParaRPr lang="en-US" altLang="en-US"/>
            </a:p>
          </p:txBody>
        </p:sp>
        <p:sp>
          <p:nvSpPr>
            <p:cNvPr id="14407" name="Rectangle 240">
              <a:extLst>
                <a:ext uri="{FF2B5EF4-FFF2-40B4-BE49-F238E27FC236}">
                  <a16:creationId xmlns:a16="http://schemas.microsoft.com/office/drawing/2014/main" id="{BC9BC6DA-F1FD-F7A1-E665-5649461D72C7}"/>
                </a:ext>
              </a:extLst>
            </p:cNvPr>
            <p:cNvSpPr>
              <a:spLocks noChangeArrowheads="1"/>
            </p:cNvSpPr>
            <p:nvPr/>
          </p:nvSpPr>
          <p:spPr bwMode="auto">
            <a:xfrm>
              <a:off x="4534" y="353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4408" name="Rectangle 241">
              <a:extLst>
                <a:ext uri="{FF2B5EF4-FFF2-40B4-BE49-F238E27FC236}">
                  <a16:creationId xmlns:a16="http://schemas.microsoft.com/office/drawing/2014/main" id="{39D289D5-5D29-66C1-EE10-A5493104C494}"/>
                </a:ext>
              </a:extLst>
            </p:cNvPr>
            <p:cNvSpPr>
              <a:spLocks noChangeArrowheads="1"/>
            </p:cNvSpPr>
            <p:nvPr/>
          </p:nvSpPr>
          <p:spPr bwMode="auto">
            <a:xfrm>
              <a:off x="4104" y="3412"/>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4409" name="Rectangle 242">
              <a:extLst>
                <a:ext uri="{FF2B5EF4-FFF2-40B4-BE49-F238E27FC236}">
                  <a16:creationId xmlns:a16="http://schemas.microsoft.com/office/drawing/2014/main" id="{6A8C27D3-5CB1-29E4-888F-FD4688020FEA}"/>
                </a:ext>
              </a:extLst>
            </p:cNvPr>
            <p:cNvSpPr>
              <a:spLocks noChangeArrowheads="1"/>
            </p:cNvSpPr>
            <p:nvPr/>
          </p:nvSpPr>
          <p:spPr bwMode="auto">
            <a:xfrm>
              <a:off x="3421" y="353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4410" name="Rectangle 243">
              <a:extLst>
                <a:ext uri="{FF2B5EF4-FFF2-40B4-BE49-F238E27FC236}">
                  <a16:creationId xmlns:a16="http://schemas.microsoft.com/office/drawing/2014/main" id="{A4C2073B-5914-0BA4-4BC0-314C65E2A424}"/>
                </a:ext>
              </a:extLst>
            </p:cNvPr>
            <p:cNvSpPr>
              <a:spLocks noChangeArrowheads="1"/>
            </p:cNvSpPr>
            <p:nvPr/>
          </p:nvSpPr>
          <p:spPr bwMode="auto">
            <a:xfrm>
              <a:off x="3277" y="35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4411" name="Rectangle 245">
              <a:extLst>
                <a:ext uri="{FF2B5EF4-FFF2-40B4-BE49-F238E27FC236}">
                  <a16:creationId xmlns:a16="http://schemas.microsoft.com/office/drawing/2014/main" id="{F6407153-896D-4EB7-6FD0-3102EC5062FA}"/>
                </a:ext>
              </a:extLst>
            </p:cNvPr>
            <p:cNvSpPr>
              <a:spLocks noChangeArrowheads="1"/>
            </p:cNvSpPr>
            <p:nvPr/>
          </p:nvSpPr>
          <p:spPr bwMode="auto">
            <a:xfrm>
              <a:off x="3277" y="3721"/>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ø</a:t>
              </a:r>
              <a:endParaRPr lang="en-US" altLang="en-US"/>
            </a:p>
          </p:txBody>
        </p:sp>
        <p:sp>
          <p:nvSpPr>
            <p:cNvPr id="14412" name="Rectangle 246">
              <a:extLst>
                <a:ext uri="{FF2B5EF4-FFF2-40B4-BE49-F238E27FC236}">
                  <a16:creationId xmlns:a16="http://schemas.microsoft.com/office/drawing/2014/main" id="{1964C1FB-AB0E-FCB1-E184-8730D0F56578}"/>
                </a:ext>
              </a:extLst>
            </p:cNvPr>
            <p:cNvSpPr>
              <a:spLocks noChangeArrowheads="1"/>
            </p:cNvSpPr>
            <p:nvPr/>
          </p:nvSpPr>
          <p:spPr bwMode="auto">
            <a:xfrm>
              <a:off x="3277" y="3407"/>
              <a:ext cx="5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ö</a:t>
              </a:r>
              <a:endParaRPr lang="en-US" altLang="en-US"/>
            </a:p>
          </p:txBody>
        </p:sp>
        <p:sp>
          <p:nvSpPr>
            <p:cNvPr id="14413" name="Rectangle 247">
              <a:extLst>
                <a:ext uri="{FF2B5EF4-FFF2-40B4-BE49-F238E27FC236}">
                  <a16:creationId xmlns:a16="http://schemas.microsoft.com/office/drawing/2014/main" id="{64589D82-7488-5D2B-33C7-3C28EFA22527}"/>
                </a:ext>
              </a:extLst>
            </p:cNvPr>
            <p:cNvSpPr>
              <a:spLocks noChangeArrowheads="1"/>
            </p:cNvSpPr>
            <p:nvPr/>
          </p:nvSpPr>
          <p:spPr bwMode="auto">
            <a:xfrm>
              <a:off x="2637" y="3597"/>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ç</a:t>
              </a:r>
              <a:endParaRPr lang="en-US" altLang="en-US"/>
            </a:p>
          </p:txBody>
        </p:sp>
        <p:sp>
          <p:nvSpPr>
            <p:cNvPr id="14414" name="Rectangle 248">
              <a:extLst>
                <a:ext uri="{FF2B5EF4-FFF2-40B4-BE49-F238E27FC236}">
                  <a16:creationId xmlns:a16="http://schemas.microsoft.com/office/drawing/2014/main" id="{13D29C6C-E9CF-8A95-DEAE-BF1DC7E1C2BF}"/>
                </a:ext>
              </a:extLst>
            </p:cNvPr>
            <p:cNvSpPr>
              <a:spLocks noChangeArrowheads="1"/>
            </p:cNvSpPr>
            <p:nvPr/>
          </p:nvSpPr>
          <p:spPr bwMode="auto">
            <a:xfrm>
              <a:off x="2637" y="3530"/>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ç</a:t>
              </a:r>
              <a:endParaRPr lang="en-US" altLang="en-US"/>
            </a:p>
          </p:txBody>
        </p:sp>
        <p:sp>
          <p:nvSpPr>
            <p:cNvPr id="14415" name="Rectangle 249">
              <a:extLst>
                <a:ext uri="{FF2B5EF4-FFF2-40B4-BE49-F238E27FC236}">
                  <a16:creationId xmlns:a16="http://schemas.microsoft.com/office/drawing/2014/main" id="{E720C087-EE5D-6DE4-B804-9CAD0BEA4D56}"/>
                </a:ext>
              </a:extLst>
            </p:cNvPr>
            <p:cNvSpPr>
              <a:spLocks noChangeArrowheads="1"/>
            </p:cNvSpPr>
            <p:nvPr/>
          </p:nvSpPr>
          <p:spPr bwMode="auto">
            <a:xfrm>
              <a:off x="2637" y="3721"/>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è</a:t>
              </a:r>
              <a:endParaRPr lang="en-US" altLang="en-US"/>
            </a:p>
          </p:txBody>
        </p:sp>
        <p:sp>
          <p:nvSpPr>
            <p:cNvPr id="14416" name="Rectangle 250">
              <a:extLst>
                <a:ext uri="{FF2B5EF4-FFF2-40B4-BE49-F238E27FC236}">
                  <a16:creationId xmlns:a16="http://schemas.microsoft.com/office/drawing/2014/main" id="{910B9AAB-912D-A478-69B7-87A3A3C770F0}"/>
                </a:ext>
              </a:extLst>
            </p:cNvPr>
            <p:cNvSpPr>
              <a:spLocks noChangeArrowheads="1"/>
            </p:cNvSpPr>
            <p:nvPr/>
          </p:nvSpPr>
          <p:spPr bwMode="auto">
            <a:xfrm>
              <a:off x="2637" y="3407"/>
              <a:ext cx="7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æ</a:t>
              </a:r>
              <a:endParaRPr lang="en-US" altLang="en-US"/>
            </a:p>
          </p:txBody>
        </p:sp>
        <p:sp>
          <p:nvSpPr>
            <p:cNvPr id="14417" name="Rectangle 251">
              <a:extLst>
                <a:ext uri="{FF2B5EF4-FFF2-40B4-BE49-F238E27FC236}">
                  <a16:creationId xmlns:a16="http://schemas.microsoft.com/office/drawing/2014/main" id="{5065A9B6-E117-BE2D-97AE-2BE825652295}"/>
                </a:ext>
              </a:extLst>
            </p:cNvPr>
            <p:cNvSpPr>
              <a:spLocks noChangeArrowheads="1"/>
            </p:cNvSpPr>
            <p:nvPr/>
          </p:nvSpPr>
          <p:spPr bwMode="auto">
            <a:xfrm>
              <a:off x="2853" y="353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4418" name="Rectangle 252">
              <a:extLst>
                <a:ext uri="{FF2B5EF4-FFF2-40B4-BE49-F238E27FC236}">
                  <a16:creationId xmlns:a16="http://schemas.microsoft.com/office/drawing/2014/main" id="{E39730ED-4094-DCA9-488E-363F94295C12}"/>
                </a:ext>
              </a:extLst>
            </p:cNvPr>
            <p:cNvSpPr>
              <a:spLocks noChangeArrowheads="1"/>
            </p:cNvSpPr>
            <p:nvPr/>
          </p:nvSpPr>
          <p:spPr bwMode="auto">
            <a:xfrm>
              <a:off x="4714" y="3553"/>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4419" name="Rectangle 253">
              <a:extLst>
                <a:ext uri="{FF2B5EF4-FFF2-40B4-BE49-F238E27FC236}">
                  <a16:creationId xmlns:a16="http://schemas.microsoft.com/office/drawing/2014/main" id="{05B34DE0-82FA-38CA-A196-8C67A8AF32A7}"/>
                </a:ext>
              </a:extLst>
            </p:cNvPr>
            <p:cNvSpPr>
              <a:spLocks noChangeArrowheads="1"/>
            </p:cNvSpPr>
            <p:nvPr/>
          </p:nvSpPr>
          <p:spPr bwMode="auto">
            <a:xfrm>
              <a:off x="4299" y="3431"/>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4420" name="Rectangle 254">
              <a:extLst>
                <a:ext uri="{FF2B5EF4-FFF2-40B4-BE49-F238E27FC236}">
                  <a16:creationId xmlns:a16="http://schemas.microsoft.com/office/drawing/2014/main" id="{BAFE1D8B-25A5-3A4B-4014-2061D18FEBBB}"/>
                </a:ext>
              </a:extLst>
            </p:cNvPr>
            <p:cNvSpPr>
              <a:spLocks noChangeArrowheads="1"/>
            </p:cNvSpPr>
            <p:nvPr/>
          </p:nvSpPr>
          <p:spPr bwMode="auto">
            <a:xfrm>
              <a:off x="3951" y="3431"/>
              <a:ext cx="16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r>
                <a:rPr lang="sr-Latn-RS" altLang="en-US" sz="2400" b="1" i="1" baseline="-25000">
                  <a:solidFill>
                    <a:srgbClr val="000000"/>
                  </a:solidFill>
                  <a:latin typeface="Times New Roman" panose="02020603050405020304" pitchFamily="18" charset="0"/>
                </a:rPr>
                <a:t>o</a:t>
              </a:r>
              <a:endParaRPr lang="en-US" altLang="en-US"/>
            </a:p>
          </p:txBody>
        </p:sp>
        <p:sp>
          <p:nvSpPr>
            <p:cNvPr id="14421" name="Rectangle 255">
              <a:extLst>
                <a:ext uri="{FF2B5EF4-FFF2-40B4-BE49-F238E27FC236}">
                  <a16:creationId xmlns:a16="http://schemas.microsoft.com/office/drawing/2014/main" id="{C9DA33DE-C7E6-DB62-4DF3-FFEC94846B91}"/>
                </a:ext>
              </a:extLst>
            </p:cNvPr>
            <p:cNvSpPr>
              <a:spLocks noChangeArrowheads="1"/>
            </p:cNvSpPr>
            <p:nvPr/>
          </p:nvSpPr>
          <p:spPr bwMode="auto">
            <a:xfrm>
              <a:off x="3712" y="3553"/>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14422" name="Rectangle 256">
              <a:extLst>
                <a:ext uri="{FF2B5EF4-FFF2-40B4-BE49-F238E27FC236}">
                  <a16:creationId xmlns:a16="http://schemas.microsoft.com/office/drawing/2014/main" id="{DAA2BF13-A109-1A5F-6E63-B54DF4D056B1}"/>
                </a:ext>
              </a:extLst>
            </p:cNvPr>
            <p:cNvSpPr>
              <a:spLocks noChangeArrowheads="1"/>
            </p:cNvSpPr>
            <p:nvPr/>
          </p:nvSpPr>
          <p:spPr bwMode="auto">
            <a:xfrm>
              <a:off x="3043" y="3697"/>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4423" name="Rectangle 257">
              <a:extLst>
                <a:ext uri="{FF2B5EF4-FFF2-40B4-BE49-F238E27FC236}">
                  <a16:creationId xmlns:a16="http://schemas.microsoft.com/office/drawing/2014/main" id="{749A6501-ACF1-C706-791E-5A5ED35BAA97}"/>
                </a:ext>
              </a:extLst>
            </p:cNvPr>
            <p:cNvSpPr>
              <a:spLocks noChangeArrowheads="1"/>
            </p:cNvSpPr>
            <p:nvPr/>
          </p:nvSpPr>
          <p:spPr bwMode="auto">
            <a:xfrm>
              <a:off x="3043" y="3432"/>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4424" name="Rectangle 258">
              <a:extLst>
                <a:ext uri="{FF2B5EF4-FFF2-40B4-BE49-F238E27FC236}">
                  <a16:creationId xmlns:a16="http://schemas.microsoft.com/office/drawing/2014/main" id="{5C3321B1-0B2B-C72B-876E-44F68BC58BD0}"/>
                </a:ext>
              </a:extLst>
            </p:cNvPr>
            <p:cNvSpPr>
              <a:spLocks noChangeArrowheads="1"/>
            </p:cNvSpPr>
            <p:nvPr/>
          </p:nvSpPr>
          <p:spPr bwMode="auto">
            <a:xfrm>
              <a:off x="2459" y="3553"/>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4425" name="Rectangle 259">
              <a:extLst>
                <a:ext uri="{FF2B5EF4-FFF2-40B4-BE49-F238E27FC236}">
                  <a16:creationId xmlns:a16="http://schemas.microsoft.com/office/drawing/2014/main" id="{66B926D7-B05A-3C90-2ACF-DCCFE283291F}"/>
                </a:ext>
              </a:extLst>
            </p:cNvPr>
            <p:cNvSpPr>
              <a:spLocks noChangeArrowheads="1"/>
            </p:cNvSpPr>
            <p:nvPr/>
          </p:nvSpPr>
          <p:spPr bwMode="auto">
            <a:xfrm>
              <a:off x="4393" y="355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4426" name="Rectangle 260">
              <a:extLst>
                <a:ext uri="{FF2B5EF4-FFF2-40B4-BE49-F238E27FC236}">
                  <a16:creationId xmlns:a16="http://schemas.microsoft.com/office/drawing/2014/main" id="{0172B894-6513-7A8D-729E-AE02273CDF8E}"/>
                </a:ext>
              </a:extLst>
            </p:cNvPr>
            <p:cNvSpPr>
              <a:spLocks noChangeArrowheads="1"/>
            </p:cNvSpPr>
            <p:nvPr/>
          </p:nvSpPr>
          <p:spPr bwMode="auto">
            <a:xfrm>
              <a:off x="3159" y="3818"/>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4427" name="Rectangle 261">
              <a:extLst>
                <a:ext uri="{FF2B5EF4-FFF2-40B4-BE49-F238E27FC236}">
                  <a16:creationId xmlns:a16="http://schemas.microsoft.com/office/drawing/2014/main" id="{C7EFD2CA-B6F9-E7AE-626B-CE76A7B8EF40}"/>
                </a:ext>
              </a:extLst>
            </p:cNvPr>
            <p:cNvSpPr>
              <a:spLocks noChangeArrowheads="1"/>
            </p:cNvSpPr>
            <p:nvPr/>
          </p:nvSpPr>
          <p:spPr bwMode="auto">
            <a:xfrm>
              <a:off x="4134" y="3678"/>
              <a:ext cx="7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g</a:t>
              </a:r>
              <a:endParaRPr lang="en-US" altLang="en-US"/>
            </a:p>
          </p:txBody>
        </p:sp>
        <p:sp>
          <p:nvSpPr>
            <p:cNvPr id="14428" name="Rectangle 262">
              <a:extLst>
                <a:ext uri="{FF2B5EF4-FFF2-40B4-BE49-F238E27FC236}">
                  <a16:creationId xmlns:a16="http://schemas.microsoft.com/office/drawing/2014/main" id="{3DC8F855-B354-32EB-758F-439B3725C9D0}"/>
                </a:ext>
              </a:extLst>
            </p:cNvPr>
            <p:cNvSpPr>
              <a:spLocks noChangeArrowheads="1"/>
            </p:cNvSpPr>
            <p:nvPr/>
          </p:nvSpPr>
          <p:spPr bwMode="auto">
            <a:xfrm>
              <a:off x="3601" y="355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4429" name="Rectangle 263">
              <a:extLst>
                <a:ext uri="{FF2B5EF4-FFF2-40B4-BE49-F238E27FC236}">
                  <a16:creationId xmlns:a16="http://schemas.microsoft.com/office/drawing/2014/main" id="{C8780A82-F0AF-CA14-92EB-38564AB069BD}"/>
                </a:ext>
              </a:extLst>
            </p:cNvPr>
            <p:cNvSpPr>
              <a:spLocks noChangeArrowheads="1"/>
            </p:cNvSpPr>
            <p:nvPr/>
          </p:nvSpPr>
          <p:spPr bwMode="auto">
            <a:xfrm>
              <a:off x="2718" y="355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1</a:t>
              </a:r>
              <a:endParaRPr lang="en-US" altLang="en-US"/>
            </a:p>
          </p:txBody>
        </p:sp>
        <p:sp>
          <p:nvSpPr>
            <p:cNvPr id="14430" name="Rectangle 264">
              <a:extLst>
                <a:ext uri="{FF2B5EF4-FFF2-40B4-BE49-F238E27FC236}">
                  <a16:creationId xmlns:a16="http://schemas.microsoft.com/office/drawing/2014/main" id="{20384358-005E-8540-78DA-39C54F6C88AB}"/>
                </a:ext>
              </a:extLst>
            </p:cNvPr>
            <p:cNvSpPr>
              <a:spLocks noChangeArrowheads="1"/>
            </p:cNvSpPr>
            <p:nvPr/>
          </p:nvSpPr>
          <p:spPr bwMode="auto">
            <a:xfrm>
              <a:off x="3176" y="3685"/>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4431" name="Rectangle 265">
              <a:extLst>
                <a:ext uri="{FF2B5EF4-FFF2-40B4-BE49-F238E27FC236}">
                  <a16:creationId xmlns:a16="http://schemas.microsoft.com/office/drawing/2014/main" id="{E538A746-CCEE-0D8C-26D5-8DE17FDFB6F9}"/>
                </a:ext>
              </a:extLst>
            </p:cNvPr>
            <p:cNvSpPr>
              <a:spLocks noChangeArrowheads="1"/>
            </p:cNvSpPr>
            <p:nvPr/>
          </p:nvSpPr>
          <p:spPr bwMode="auto">
            <a:xfrm>
              <a:off x="3176" y="341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4432" name="Rectangle 266">
              <a:extLst>
                <a:ext uri="{FF2B5EF4-FFF2-40B4-BE49-F238E27FC236}">
                  <a16:creationId xmlns:a16="http://schemas.microsoft.com/office/drawing/2014/main" id="{B3528DB0-6573-EB22-94C8-1DCC67C79ED5}"/>
                </a:ext>
              </a:extLst>
            </p:cNvPr>
            <p:cNvSpPr>
              <a:spLocks noChangeArrowheads="1"/>
            </p:cNvSpPr>
            <p:nvPr/>
          </p:nvSpPr>
          <p:spPr bwMode="auto">
            <a:xfrm>
              <a:off x="2562" y="354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grpSp>
      <p:grpSp>
        <p:nvGrpSpPr>
          <p:cNvPr id="6" name="Group 267">
            <a:extLst>
              <a:ext uri="{FF2B5EF4-FFF2-40B4-BE49-F238E27FC236}">
                <a16:creationId xmlns:a16="http://schemas.microsoft.com/office/drawing/2014/main" id="{0261CE65-F1D1-137B-D322-F641D09F7951}"/>
              </a:ext>
            </a:extLst>
          </p:cNvPr>
          <p:cNvGrpSpPr>
            <a:grpSpLocks/>
          </p:cNvGrpSpPr>
          <p:nvPr/>
        </p:nvGrpSpPr>
        <p:grpSpPr bwMode="auto">
          <a:xfrm>
            <a:off x="4787900" y="2665413"/>
            <a:ext cx="539750" cy="1152525"/>
            <a:chOff x="1958" y="1463"/>
            <a:chExt cx="1322" cy="396"/>
          </a:xfrm>
        </p:grpSpPr>
        <p:sp>
          <p:nvSpPr>
            <p:cNvPr id="14394" name="Freeform 268">
              <a:extLst>
                <a:ext uri="{FF2B5EF4-FFF2-40B4-BE49-F238E27FC236}">
                  <a16:creationId xmlns:a16="http://schemas.microsoft.com/office/drawing/2014/main" id="{2A006AE5-C699-D304-BDA1-2027CB3E0DDB}"/>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FF3300"/>
            </a:solidFill>
            <a:ln w="28575" cmpd="sng">
              <a:solidFill>
                <a:srgbClr val="FF3300"/>
              </a:solidFill>
              <a:round/>
              <a:headEnd/>
              <a:tailEnd/>
            </a:ln>
          </p:spPr>
          <p:txBody>
            <a:bodyPr/>
            <a:lstStyle/>
            <a:p>
              <a:endParaRPr lang="en-GB"/>
            </a:p>
          </p:txBody>
        </p:sp>
        <p:sp>
          <p:nvSpPr>
            <p:cNvPr id="14395" name="Freeform 269">
              <a:extLst>
                <a:ext uri="{FF2B5EF4-FFF2-40B4-BE49-F238E27FC236}">
                  <a16:creationId xmlns:a16="http://schemas.microsoft.com/office/drawing/2014/main" id="{B20F0BA3-B9D1-B233-F2C9-E654AD41AA97}"/>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FF3300"/>
            </a:solidFill>
            <a:ln w="28575" cmpd="sng">
              <a:solidFill>
                <a:srgbClr val="FF3300"/>
              </a:solidFill>
              <a:round/>
              <a:headEnd/>
              <a:tailEnd/>
            </a:ln>
          </p:spPr>
          <p:txBody>
            <a:bodyPr/>
            <a:lstStyle/>
            <a:p>
              <a:endParaRPr lang="en-GB"/>
            </a:p>
          </p:txBody>
        </p:sp>
        <p:sp>
          <p:nvSpPr>
            <p:cNvPr id="14396" name="Freeform 270">
              <a:extLst>
                <a:ext uri="{FF2B5EF4-FFF2-40B4-BE49-F238E27FC236}">
                  <a16:creationId xmlns:a16="http://schemas.microsoft.com/office/drawing/2014/main" id="{E7D9A540-20CF-59BD-E941-842AF135C9D3}"/>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FF3300"/>
            </a:solidFill>
            <a:ln w="28575" cmpd="sng">
              <a:solidFill>
                <a:srgbClr val="FF3300"/>
              </a:solidFill>
              <a:round/>
              <a:headEnd/>
              <a:tailEnd/>
            </a:ln>
          </p:spPr>
          <p:txBody>
            <a:bodyPr/>
            <a:lstStyle/>
            <a:p>
              <a:endParaRPr lang="en-GB"/>
            </a:p>
          </p:txBody>
        </p:sp>
        <p:sp>
          <p:nvSpPr>
            <p:cNvPr id="14397" name="Freeform 271">
              <a:extLst>
                <a:ext uri="{FF2B5EF4-FFF2-40B4-BE49-F238E27FC236}">
                  <a16:creationId xmlns:a16="http://schemas.microsoft.com/office/drawing/2014/main" id="{4F57CC73-F685-0A16-F63F-508F464BF8F3}"/>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FF3300"/>
            </a:solidFill>
            <a:ln w="28575" cmpd="sng">
              <a:solidFill>
                <a:srgbClr val="FF3300"/>
              </a:solidFill>
              <a:round/>
              <a:headEnd/>
              <a:tailEnd/>
            </a:ln>
          </p:spPr>
          <p:txBody>
            <a:bodyPr/>
            <a:lstStyle/>
            <a:p>
              <a:endParaRPr lang="en-GB"/>
            </a:p>
          </p:txBody>
        </p:sp>
      </p:grpSp>
      <p:sp>
        <p:nvSpPr>
          <p:cNvPr id="234768" name="Line 272">
            <a:extLst>
              <a:ext uri="{FF2B5EF4-FFF2-40B4-BE49-F238E27FC236}">
                <a16:creationId xmlns:a16="http://schemas.microsoft.com/office/drawing/2014/main" id="{69FE24EF-7F22-2648-3C70-DDCC59629494}"/>
              </a:ext>
            </a:extLst>
          </p:cNvPr>
          <p:cNvSpPr>
            <a:spLocks noChangeShapeType="1"/>
          </p:cNvSpPr>
          <p:nvPr/>
        </p:nvSpPr>
        <p:spPr bwMode="auto">
          <a:xfrm flipH="1">
            <a:off x="4643438" y="2773363"/>
            <a:ext cx="862012" cy="1081087"/>
          </a:xfrm>
          <a:prstGeom prst="line">
            <a:avLst/>
          </a:prstGeom>
          <a:noFill/>
          <a:ln w="28575">
            <a:solidFill>
              <a:srgbClr val="FF33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34769" name="Text Box 273">
            <a:extLst>
              <a:ext uri="{FF2B5EF4-FFF2-40B4-BE49-F238E27FC236}">
                <a16:creationId xmlns:a16="http://schemas.microsoft.com/office/drawing/2014/main" id="{07E44406-46CB-4D3E-8DD5-1045A9473985}"/>
              </a:ext>
            </a:extLst>
          </p:cNvPr>
          <p:cNvSpPr txBox="1">
            <a:spLocks noChangeArrowheads="1"/>
          </p:cNvSpPr>
          <p:nvPr/>
        </p:nvSpPr>
        <p:spPr bwMode="auto">
          <a:xfrm>
            <a:off x="4140200" y="3709988"/>
            <a:ext cx="682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sr-Latn-CS" altLang="en-US" sz="2000" b="1">
                <a:solidFill>
                  <a:srgbClr val="FF0000"/>
                </a:solidFill>
              </a:rPr>
              <a:t>0 ≈</a:t>
            </a:r>
            <a:endParaRPr lang="sr-Latn-CS" altLang="en-US" sz="2000" b="1" baseline="-25000">
              <a:solidFill>
                <a:srgbClr val="FF0000"/>
              </a:solidFill>
            </a:endParaRPr>
          </a:p>
        </p:txBody>
      </p:sp>
      <p:grpSp>
        <p:nvGrpSpPr>
          <p:cNvPr id="7" name="Group 274">
            <a:extLst>
              <a:ext uri="{FF2B5EF4-FFF2-40B4-BE49-F238E27FC236}">
                <a16:creationId xmlns:a16="http://schemas.microsoft.com/office/drawing/2014/main" id="{66A5E8BF-1B69-3A3F-114D-956A49E86829}"/>
              </a:ext>
            </a:extLst>
          </p:cNvPr>
          <p:cNvGrpSpPr>
            <a:grpSpLocks/>
          </p:cNvGrpSpPr>
          <p:nvPr/>
        </p:nvGrpSpPr>
        <p:grpSpPr bwMode="auto">
          <a:xfrm>
            <a:off x="6192838" y="2630488"/>
            <a:ext cx="1079500" cy="1152525"/>
            <a:chOff x="1958" y="1463"/>
            <a:chExt cx="1322" cy="396"/>
          </a:xfrm>
        </p:grpSpPr>
        <p:sp>
          <p:nvSpPr>
            <p:cNvPr id="14390" name="Freeform 275">
              <a:extLst>
                <a:ext uri="{FF2B5EF4-FFF2-40B4-BE49-F238E27FC236}">
                  <a16:creationId xmlns:a16="http://schemas.microsoft.com/office/drawing/2014/main" id="{08F2D68F-4B28-5026-7303-185FE6E3A19A}"/>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0000FF"/>
            </a:solidFill>
            <a:ln w="28575" cmpd="sng">
              <a:solidFill>
                <a:srgbClr val="0000FF"/>
              </a:solidFill>
              <a:round/>
              <a:headEnd/>
              <a:tailEnd/>
            </a:ln>
          </p:spPr>
          <p:txBody>
            <a:bodyPr/>
            <a:lstStyle/>
            <a:p>
              <a:endParaRPr lang="en-GB"/>
            </a:p>
          </p:txBody>
        </p:sp>
        <p:sp>
          <p:nvSpPr>
            <p:cNvPr id="14391" name="Freeform 276">
              <a:extLst>
                <a:ext uri="{FF2B5EF4-FFF2-40B4-BE49-F238E27FC236}">
                  <a16:creationId xmlns:a16="http://schemas.microsoft.com/office/drawing/2014/main" id="{595BD69B-2C9C-C058-7F79-95C568387E7B}"/>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0000FF"/>
            </a:solidFill>
            <a:ln w="28575" cmpd="sng">
              <a:solidFill>
                <a:srgbClr val="0000FF"/>
              </a:solidFill>
              <a:round/>
              <a:headEnd/>
              <a:tailEnd/>
            </a:ln>
          </p:spPr>
          <p:txBody>
            <a:bodyPr/>
            <a:lstStyle/>
            <a:p>
              <a:endParaRPr lang="en-GB"/>
            </a:p>
          </p:txBody>
        </p:sp>
        <p:sp>
          <p:nvSpPr>
            <p:cNvPr id="14392" name="Freeform 277">
              <a:extLst>
                <a:ext uri="{FF2B5EF4-FFF2-40B4-BE49-F238E27FC236}">
                  <a16:creationId xmlns:a16="http://schemas.microsoft.com/office/drawing/2014/main" id="{720F2CB9-E49A-95EC-F1B7-F5030B57DC11}"/>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0000FF"/>
            </a:solidFill>
            <a:ln w="28575" cmpd="sng">
              <a:solidFill>
                <a:srgbClr val="0000FF"/>
              </a:solidFill>
              <a:round/>
              <a:headEnd/>
              <a:tailEnd/>
            </a:ln>
          </p:spPr>
          <p:txBody>
            <a:bodyPr/>
            <a:lstStyle/>
            <a:p>
              <a:endParaRPr lang="en-GB"/>
            </a:p>
          </p:txBody>
        </p:sp>
        <p:sp>
          <p:nvSpPr>
            <p:cNvPr id="14393" name="Freeform 278">
              <a:extLst>
                <a:ext uri="{FF2B5EF4-FFF2-40B4-BE49-F238E27FC236}">
                  <a16:creationId xmlns:a16="http://schemas.microsoft.com/office/drawing/2014/main" id="{5A5FEA72-FF0A-145B-1103-3676BFE57052}"/>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0000FF"/>
            </a:solidFill>
            <a:ln w="28575" cmpd="sng">
              <a:solidFill>
                <a:srgbClr val="0000FF"/>
              </a:solidFill>
              <a:round/>
              <a:headEnd/>
              <a:tailEnd/>
            </a:ln>
          </p:spPr>
          <p:txBody>
            <a:bodyPr/>
            <a:lstStyle/>
            <a:p>
              <a:endParaRPr lang="en-GB"/>
            </a:p>
          </p:txBody>
        </p:sp>
      </p:grpSp>
      <p:sp>
        <p:nvSpPr>
          <p:cNvPr id="234775" name="Line 279">
            <a:extLst>
              <a:ext uri="{FF2B5EF4-FFF2-40B4-BE49-F238E27FC236}">
                <a16:creationId xmlns:a16="http://schemas.microsoft.com/office/drawing/2014/main" id="{3A44D7DE-CB7C-B590-6BAD-CFA5E945D8A4}"/>
              </a:ext>
            </a:extLst>
          </p:cNvPr>
          <p:cNvSpPr>
            <a:spLocks noChangeShapeType="1"/>
          </p:cNvSpPr>
          <p:nvPr/>
        </p:nvSpPr>
        <p:spPr bwMode="auto">
          <a:xfrm flipH="1">
            <a:off x="6157913" y="2773363"/>
            <a:ext cx="1042987" cy="1081087"/>
          </a:xfrm>
          <a:prstGeom prst="line">
            <a:avLst/>
          </a:prstGeom>
          <a:noFill/>
          <a:ln w="2857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34776" name="Text Box 280">
            <a:extLst>
              <a:ext uri="{FF2B5EF4-FFF2-40B4-BE49-F238E27FC236}">
                <a16:creationId xmlns:a16="http://schemas.microsoft.com/office/drawing/2014/main" id="{58491B4C-5335-FBEA-5B40-9AFCBEAA602E}"/>
              </a:ext>
            </a:extLst>
          </p:cNvPr>
          <p:cNvSpPr txBox="1">
            <a:spLocks noChangeArrowheads="1"/>
          </p:cNvSpPr>
          <p:nvPr/>
        </p:nvSpPr>
        <p:spPr bwMode="auto">
          <a:xfrm>
            <a:off x="5835650" y="3709988"/>
            <a:ext cx="357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sr-Latn-CS" altLang="en-US" sz="2000" b="1">
                <a:solidFill>
                  <a:srgbClr val="0000FF"/>
                </a:solidFill>
              </a:rPr>
              <a:t>0</a:t>
            </a:r>
          </a:p>
        </p:txBody>
      </p:sp>
      <p:grpSp>
        <p:nvGrpSpPr>
          <p:cNvPr id="8" name="Group 281">
            <a:extLst>
              <a:ext uri="{FF2B5EF4-FFF2-40B4-BE49-F238E27FC236}">
                <a16:creationId xmlns:a16="http://schemas.microsoft.com/office/drawing/2014/main" id="{E4230F07-50AB-C952-5A54-5FD2E1C021D0}"/>
              </a:ext>
            </a:extLst>
          </p:cNvPr>
          <p:cNvGrpSpPr>
            <a:grpSpLocks/>
          </p:cNvGrpSpPr>
          <p:nvPr/>
        </p:nvGrpSpPr>
        <p:grpSpPr bwMode="auto">
          <a:xfrm>
            <a:off x="1403350" y="2205038"/>
            <a:ext cx="381000" cy="366712"/>
            <a:chOff x="1958" y="1463"/>
            <a:chExt cx="1322" cy="396"/>
          </a:xfrm>
        </p:grpSpPr>
        <p:sp>
          <p:nvSpPr>
            <p:cNvPr id="14386" name="Freeform 282">
              <a:extLst>
                <a:ext uri="{FF2B5EF4-FFF2-40B4-BE49-F238E27FC236}">
                  <a16:creationId xmlns:a16="http://schemas.microsoft.com/office/drawing/2014/main" id="{8E960B19-37E1-9615-CE22-11EF17A5C402}"/>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FF3300"/>
            </a:solidFill>
            <a:ln w="28575" cmpd="sng">
              <a:solidFill>
                <a:srgbClr val="0000FF"/>
              </a:solidFill>
              <a:round/>
              <a:headEnd/>
              <a:tailEnd/>
            </a:ln>
          </p:spPr>
          <p:txBody>
            <a:bodyPr/>
            <a:lstStyle/>
            <a:p>
              <a:endParaRPr lang="en-GB"/>
            </a:p>
          </p:txBody>
        </p:sp>
        <p:sp>
          <p:nvSpPr>
            <p:cNvPr id="14387" name="Freeform 283">
              <a:extLst>
                <a:ext uri="{FF2B5EF4-FFF2-40B4-BE49-F238E27FC236}">
                  <a16:creationId xmlns:a16="http://schemas.microsoft.com/office/drawing/2014/main" id="{2455291A-A612-6891-F8AE-33D605B628EB}"/>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FF3300"/>
            </a:solidFill>
            <a:ln w="28575" cmpd="sng">
              <a:solidFill>
                <a:srgbClr val="0000FF"/>
              </a:solidFill>
              <a:round/>
              <a:headEnd/>
              <a:tailEnd/>
            </a:ln>
          </p:spPr>
          <p:txBody>
            <a:bodyPr/>
            <a:lstStyle/>
            <a:p>
              <a:endParaRPr lang="en-GB"/>
            </a:p>
          </p:txBody>
        </p:sp>
        <p:sp>
          <p:nvSpPr>
            <p:cNvPr id="14388" name="Freeform 284">
              <a:extLst>
                <a:ext uri="{FF2B5EF4-FFF2-40B4-BE49-F238E27FC236}">
                  <a16:creationId xmlns:a16="http://schemas.microsoft.com/office/drawing/2014/main" id="{169D5192-0E83-880A-FD5A-6948A820E30A}"/>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FF3300"/>
            </a:solidFill>
            <a:ln w="28575" cmpd="sng">
              <a:solidFill>
                <a:srgbClr val="0000FF"/>
              </a:solidFill>
              <a:round/>
              <a:headEnd/>
              <a:tailEnd/>
            </a:ln>
          </p:spPr>
          <p:txBody>
            <a:bodyPr/>
            <a:lstStyle/>
            <a:p>
              <a:endParaRPr lang="en-GB"/>
            </a:p>
          </p:txBody>
        </p:sp>
        <p:sp>
          <p:nvSpPr>
            <p:cNvPr id="14389" name="Freeform 285">
              <a:extLst>
                <a:ext uri="{FF2B5EF4-FFF2-40B4-BE49-F238E27FC236}">
                  <a16:creationId xmlns:a16="http://schemas.microsoft.com/office/drawing/2014/main" id="{6C131F77-6E79-9966-7C6C-04324A6894CB}"/>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FF3300"/>
            </a:solidFill>
            <a:ln w="28575" cmpd="sng">
              <a:solidFill>
                <a:srgbClr val="0000FF"/>
              </a:solidFill>
              <a:round/>
              <a:headEnd/>
              <a:tailEnd/>
            </a:ln>
          </p:spPr>
          <p:txBody>
            <a:bodyPr/>
            <a:lstStyle/>
            <a:p>
              <a:endParaRPr lang="en-GB"/>
            </a:p>
          </p:txBody>
        </p:sp>
      </p:grpSp>
      <p:grpSp>
        <p:nvGrpSpPr>
          <p:cNvPr id="9" name="Group 286">
            <a:extLst>
              <a:ext uri="{FF2B5EF4-FFF2-40B4-BE49-F238E27FC236}">
                <a16:creationId xmlns:a16="http://schemas.microsoft.com/office/drawing/2014/main" id="{DDEFC480-16C2-6601-7F64-F939F5985721}"/>
              </a:ext>
            </a:extLst>
          </p:cNvPr>
          <p:cNvGrpSpPr>
            <a:grpSpLocks/>
          </p:cNvGrpSpPr>
          <p:nvPr/>
        </p:nvGrpSpPr>
        <p:grpSpPr bwMode="auto">
          <a:xfrm>
            <a:off x="2771775" y="3932238"/>
            <a:ext cx="360363" cy="358775"/>
            <a:chOff x="1958" y="1463"/>
            <a:chExt cx="1322" cy="396"/>
          </a:xfrm>
        </p:grpSpPr>
        <p:sp>
          <p:nvSpPr>
            <p:cNvPr id="14382" name="Freeform 287">
              <a:extLst>
                <a:ext uri="{FF2B5EF4-FFF2-40B4-BE49-F238E27FC236}">
                  <a16:creationId xmlns:a16="http://schemas.microsoft.com/office/drawing/2014/main" id="{75416A1D-5B45-616E-92B7-9C5EE9230AE5}"/>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FF3300"/>
            </a:solidFill>
            <a:ln w="28575" cmpd="sng">
              <a:solidFill>
                <a:srgbClr val="0000FF"/>
              </a:solidFill>
              <a:round/>
              <a:headEnd/>
              <a:tailEnd/>
            </a:ln>
          </p:spPr>
          <p:txBody>
            <a:bodyPr/>
            <a:lstStyle/>
            <a:p>
              <a:endParaRPr lang="en-GB"/>
            </a:p>
          </p:txBody>
        </p:sp>
        <p:sp>
          <p:nvSpPr>
            <p:cNvPr id="14383" name="Freeform 288">
              <a:extLst>
                <a:ext uri="{FF2B5EF4-FFF2-40B4-BE49-F238E27FC236}">
                  <a16:creationId xmlns:a16="http://schemas.microsoft.com/office/drawing/2014/main" id="{9B0807F8-4459-15CD-0A9C-0618BB14B986}"/>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FF3300"/>
            </a:solidFill>
            <a:ln w="28575" cmpd="sng">
              <a:solidFill>
                <a:srgbClr val="0000FF"/>
              </a:solidFill>
              <a:round/>
              <a:headEnd/>
              <a:tailEnd/>
            </a:ln>
          </p:spPr>
          <p:txBody>
            <a:bodyPr/>
            <a:lstStyle/>
            <a:p>
              <a:endParaRPr lang="en-GB"/>
            </a:p>
          </p:txBody>
        </p:sp>
        <p:sp>
          <p:nvSpPr>
            <p:cNvPr id="14384" name="Freeform 289">
              <a:extLst>
                <a:ext uri="{FF2B5EF4-FFF2-40B4-BE49-F238E27FC236}">
                  <a16:creationId xmlns:a16="http://schemas.microsoft.com/office/drawing/2014/main" id="{98A0045D-4A43-FB98-6812-FE29D892E6D9}"/>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FF3300"/>
            </a:solidFill>
            <a:ln w="28575" cmpd="sng">
              <a:solidFill>
                <a:srgbClr val="0000FF"/>
              </a:solidFill>
              <a:round/>
              <a:headEnd/>
              <a:tailEnd/>
            </a:ln>
          </p:spPr>
          <p:txBody>
            <a:bodyPr/>
            <a:lstStyle/>
            <a:p>
              <a:endParaRPr lang="en-GB"/>
            </a:p>
          </p:txBody>
        </p:sp>
        <p:sp>
          <p:nvSpPr>
            <p:cNvPr id="14385" name="Freeform 290">
              <a:extLst>
                <a:ext uri="{FF2B5EF4-FFF2-40B4-BE49-F238E27FC236}">
                  <a16:creationId xmlns:a16="http://schemas.microsoft.com/office/drawing/2014/main" id="{C8812279-2826-2186-5067-DB172BAC5E16}"/>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FF3300"/>
            </a:solidFill>
            <a:ln w="28575" cmpd="sng">
              <a:solidFill>
                <a:srgbClr val="0000FF"/>
              </a:solidFill>
              <a:round/>
              <a:headEnd/>
              <a:tailEnd/>
            </a:ln>
          </p:spPr>
          <p:txBody>
            <a:bodyPr/>
            <a:lstStyle/>
            <a:p>
              <a:endParaRPr lang="en-GB"/>
            </a:p>
          </p:txBody>
        </p:sp>
      </p:grpSp>
      <p:sp>
        <p:nvSpPr>
          <p:cNvPr id="234787" name="AutoShape 291">
            <a:extLst>
              <a:ext uri="{FF2B5EF4-FFF2-40B4-BE49-F238E27FC236}">
                <a16:creationId xmlns:a16="http://schemas.microsoft.com/office/drawing/2014/main" id="{3AB8ED38-BE89-4E27-40BC-B9E245837DF7}"/>
              </a:ext>
            </a:extLst>
          </p:cNvPr>
          <p:cNvSpPr>
            <a:spLocks/>
          </p:cNvSpPr>
          <p:nvPr/>
        </p:nvSpPr>
        <p:spPr bwMode="auto">
          <a:xfrm rot="5400000">
            <a:off x="5795168" y="2018507"/>
            <a:ext cx="468313" cy="4140200"/>
          </a:xfrm>
          <a:prstGeom prst="rightBrace">
            <a:avLst>
              <a:gd name="adj1" fmla="val 58610"/>
              <a:gd name="adj2" fmla="val 49995"/>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grpSp>
        <p:nvGrpSpPr>
          <p:cNvPr id="10" name="Group 294">
            <a:extLst>
              <a:ext uri="{FF2B5EF4-FFF2-40B4-BE49-F238E27FC236}">
                <a16:creationId xmlns:a16="http://schemas.microsoft.com/office/drawing/2014/main" id="{1A376E84-E26D-5EF5-8019-EAFB4093AA17}"/>
              </a:ext>
            </a:extLst>
          </p:cNvPr>
          <p:cNvGrpSpPr>
            <a:grpSpLocks noChangeAspect="1"/>
          </p:cNvGrpSpPr>
          <p:nvPr/>
        </p:nvGrpSpPr>
        <p:grpSpPr bwMode="auto">
          <a:xfrm>
            <a:off x="5364163" y="4286250"/>
            <a:ext cx="1314450" cy="407988"/>
            <a:chOff x="4127" y="2862"/>
            <a:chExt cx="828" cy="257"/>
          </a:xfrm>
        </p:grpSpPr>
        <p:sp>
          <p:nvSpPr>
            <p:cNvPr id="14376" name="AutoShape 295">
              <a:extLst>
                <a:ext uri="{FF2B5EF4-FFF2-40B4-BE49-F238E27FC236}">
                  <a16:creationId xmlns:a16="http://schemas.microsoft.com/office/drawing/2014/main" id="{A4A55B70-D437-E3DC-AAE5-8E17DB5B1BB8}"/>
                </a:ext>
              </a:extLst>
            </p:cNvPr>
            <p:cNvSpPr>
              <a:spLocks noChangeAspect="1" noChangeArrowheads="1" noTextEdit="1"/>
            </p:cNvSpPr>
            <p:nvPr/>
          </p:nvSpPr>
          <p:spPr bwMode="auto">
            <a:xfrm>
              <a:off x="4127" y="2863"/>
              <a:ext cx="82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77" name="Rectangle 296">
              <a:extLst>
                <a:ext uri="{FF2B5EF4-FFF2-40B4-BE49-F238E27FC236}">
                  <a16:creationId xmlns:a16="http://schemas.microsoft.com/office/drawing/2014/main" id="{55BFF5DE-A136-A06B-BD21-11114F0D8563}"/>
                </a:ext>
              </a:extLst>
            </p:cNvPr>
            <p:cNvSpPr>
              <a:spLocks noChangeArrowheads="1"/>
            </p:cNvSpPr>
            <p:nvPr/>
          </p:nvSpPr>
          <p:spPr bwMode="auto">
            <a:xfrm>
              <a:off x="4674" y="2881"/>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4378" name="Rectangle 297">
              <a:extLst>
                <a:ext uri="{FF2B5EF4-FFF2-40B4-BE49-F238E27FC236}">
                  <a16:creationId xmlns:a16="http://schemas.microsoft.com/office/drawing/2014/main" id="{6918E846-DC08-1D4D-C056-369CB2EE19E0}"/>
                </a:ext>
              </a:extLst>
            </p:cNvPr>
            <p:cNvSpPr>
              <a:spLocks noChangeArrowheads="1"/>
            </p:cNvSpPr>
            <p:nvPr/>
          </p:nvSpPr>
          <p:spPr bwMode="auto">
            <a:xfrm>
              <a:off x="4137" y="2881"/>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4379" name="Rectangle 298">
              <a:extLst>
                <a:ext uri="{FF2B5EF4-FFF2-40B4-BE49-F238E27FC236}">
                  <a16:creationId xmlns:a16="http://schemas.microsoft.com/office/drawing/2014/main" id="{D028D155-FCCA-8472-5118-AC7A6C1CB0FF}"/>
                </a:ext>
              </a:extLst>
            </p:cNvPr>
            <p:cNvSpPr>
              <a:spLocks noChangeArrowheads="1"/>
            </p:cNvSpPr>
            <p:nvPr/>
          </p:nvSpPr>
          <p:spPr bwMode="auto">
            <a:xfrm>
              <a:off x="4563" y="2882"/>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4380" name="Rectangle 299">
              <a:extLst>
                <a:ext uri="{FF2B5EF4-FFF2-40B4-BE49-F238E27FC236}">
                  <a16:creationId xmlns:a16="http://schemas.microsoft.com/office/drawing/2014/main" id="{337857F8-6C8A-11B2-6724-8B94FD4AF503}"/>
                </a:ext>
              </a:extLst>
            </p:cNvPr>
            <p:cNvSpPr>
              <a:spLocks noChangeArrowheads="1"/>
            </p:cNvSpPr>
            <p:nvPr/>
          </p:nvSpPr>
          <p:spPr bwMode="auto">
            <a:xfrm>
              <a:off x="4240" y="286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4381" name="Rectangle 300">
              <a:extLst>
                <a:ext uri="{FF2B5EF4-FFF2-40B4-BE49-F238E27FC236}">
                  <a16:creationId xmlns:a16="http://schemas.microsoft.com/office/drawing/2014/main" id="{66C378E0-664C-FCD1-D813-C4F172F86FF4}"/>
                </a:ext>
              </a:extLst>
            </p:cNvPr>
            <p:cNvSpPr>
              <a:spLocks noChangeArrowheads="1"/>
            </p:cNvSpPr>
            <p:nvPr/>
          </p:nvSpPr>
          <p:spPr bwMode="auto">
            <a:xfrm>
              <a:off x="4384" y="2862"/>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sp>
        <p:nvSpPr>
          <p:cNvPr id="234797" name="Text Box 301">
            <a:extLst>
              <a:ext uri="{FF2B5EF4-FFF2-40B4-BE49-F238E27FC236}">
                <a16:creationId xmlns:a16="http://schemas.microsoft.com/office/drawing/2014/main" id="{092BADA7-C544-AAAF-33BA-02D5505BFC6C}"/>
              </a:ext>
            </a:extLst>
          </p:cNvPr>
          <p:cNvSpPr txBox="1">
            <a:spLocks noChangeArrowheads="1"/>
          </p:cNvSpPr>
          <p:nvPr/>
        </p:nvSpPr>
        <p:spPr bwMode="auto">
          <a:xfrm>
            <a:off x="719138" y="5516563"/>
            <a:ext cx="1044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Protok:</a:t>
            </a:r>
            <a:endParaRPr lang="en-US" altLang="en-US" b="1">
              <a:solidFill>
                <a:schemeClr val="tx1"/>
              </a:solidFill>
            </a:endParaRPr>
          </a:p>
        </p:txBody>
      </p:sp>
      <p:pic>
        <p:nvPicPr>
          <p:cNvPr id="234798" name="Picture 302" descr="BD14868_">
            <a:extLst>
              <a:ext uri="{FF2B5EF4-FFF2-40B4-BE49-F238E27FC236}">
                <a16:creationId xmlns:a16="http://schemas.microsoft.com/office/drawing/2014/main" id="{50C476F5-2D78-5CA1-CD5B-6D5F51BE9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610225"/>
            <a:ext cx="165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03">
            <a:extLst>
              <a:ext uri="{FF2B5EF4-FFF2-40B4-BE49-F238E27FC236}">
                <a16:creationId xmlns:a16="http://schemas.microsoft.com/office/drawing/2014/main" id="{33B1C986-6E75-8E74-9D4F-36DE0C27179E}"/>
              </a:ext>
            </a:extLst>
          </p:cNvPr>
          <p:cNvGrpSpPr>
            <a:grpSpLocks noChangeAspect="1"/>
          </p:cNvGrpSpPr>
          <p:nvPr/>
        </p:nvGrpSpPr>
        <p:grpSpPr bwMode="auto">
          <a:xfrm>
            <a:off x="1871663" y="5781675"/>
            <a:ext cx="2419350" cy="419100"/>
            <a:chOff x="1179" y="3642"/>
            <a:chExt cx="1524" cy="264"/>
          </a:xfrm>
        </p:grpSpPr>
        <p:sp>
          <p:nvSpPr>
            <p:cNvPr id="14365" name="AutoShape 304">
              <a:extLst>
                <a:ext uri="{FF2B5EF4-FFF2-40B4-BE49-F238E27FC236}">
                  <a16:creationId xmlns:a16="http://schemas.microsoft.com/office/drawing/2014/main" id="{FE331B00-D7B9-5EFF-0CE3-DEA185F4FEDA}"/>
                </a:ext>
              </a:extLst>
            </p:cNvPr>
            <p:cNvSpPr>
              <a:spLocks noChangeAspect="1" noChangeArrowheads="1" noTextEdit="1"/>
            </p:cNvSpPr>
            <p:nvPr/>
          </p:nvSpPr>
          <p:spPr bwMode="auto">
            <a:xfrm>
              <a:off x="1179" y="3642"/>
              <a:ext cx="152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66" name="Line 305">
              <a:extLst>
                <a:ext uri="{FF2B5EF4-FFF2-40B4-BE49-F238E27FC236}">
                  <a16:creationId xmlns:a16="http://schemas.microsoft.com/office/drawing/2014/main" id="{019EAB85-80FC-01BA-8C0F-3A835D67859B}"/>
                </a:ext>
              </a:extLst>
            </p:cNvPr>
            <p:cNvSpPr>
              <a:spLocks noChangeShapeType="1"/>
            </p:cNvSpPr>
            <p:nvPr/>
          </p:nvSpPr>
          <p:spPr bwMode="auto">
            <a:xfrm flipV="1">
              <a:off x="2180" y="3799"/>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67" name="Line 306">
              <a:extLst>
                <a:ext uri="{FF2B5EF4-FFF2-40B4-BE49-F238E27FC236}">
                  <a16:creationId xmlns:a16="http://schemas.microsoft.com/office/drawing/2014/main" id="{1D988513-2219-200E-12E5-F14392148C95}"/>
                </a:ext>
              </a:extLst>
            </p:cNvPr>
            <p:cNvSpPr>
              <a:spLocks noChangeShapeType="1"/>
            </p:cNvSpPr>
            <p:nvPr/>
          </p:nvSpPr>
          <p:spPr bwMode="auto">
            <a:xfrm>
              <a:off x="2207" y="3801"/>
              <a:ext cx="39"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368" name="Freeform 307">
              <a:extLst>
                <a:ext uri="{FF2B5EF4-FFF2-40B4-BE49-F238E27FC236}">
                  <a16:creationId xmlns:a16="http://schemas.microsoft.com/office/drawing/2014/main" id="{18A3E676-B608-51B7-04A7-95E3920BBD93}"/>
                </a:ext>
              </a:extLst>
            </p:cNvPr>
            <p:cNvSpPr>
              <a:spLocks/>
            </p:cNvSpPr>
            <p:nvPr/>
          </p:nvSpPr>
          <p:spPr bwMode="auto">
            <a:xfrm>
              <a:off x="2248" y="3666"/>
              <a:ext cx="437" cy="214"/>
            </a:xfrm>
            <a:custGeom>
              <a:avLst/>
              <a:gdLst>
                <a:gd name="T0" fmla="*/ 0 w 456"/>
                <a:gd name="T1" fmla="*/ 154 h 223"/>
                <a:gd name="T2" fmla="*/ 32 w 456"/>
                <a:gd name="T3" fmla="*/ 0 h 223"/>
                <a:gd name="T4" fmla="*/ 311 w 456"/>
                <a:gd name="T5" fmla="*/ 0 h 223"/>
                <a:gd name="T6" fmla="*/ 0 60000 65536"/>
                <a:gd name="T7" fmla="*/ 0 60000 65536"/>
                <a:gd name="T8" fmla="*/ 0 60000 65536"/>
                <a:gd name="T9" fmla="*/ 0 w 456"/>
                <a:gd name="T10" fmla="*/ 0 h 223"/>
                <a:gd name="T11" fmla="*/ 456 w 456"/>
                <a:gd name="T12" fmla="*/ 223 h 223"/>
              </a:gdLst>
              <a:ahLst/>
              <a:cxnLst>
                <a:cxn ang="T6">
                  <a:pos x="T0" y="T1"/>
                </a:cxn>
                <a:cxn ang="T7">
                  <a:pos x="T2" y="T3"/>
                </a:cxn>
                <a:cxn ang="T8">
                  <a:pos x="T4" y="T5"/>
                </a:cxn>
              </a:cxnLst>
              <a:rect l="T9" t="T10" r="T11" b="T12"/>
              <a:pathLst>
                <a:path w="456" h="223">
                  <a:moveTo>
                    <a:pt x="0" y="223"/>
                  </a:moveTo>
                  <a:lnTo>
                    <a:pt x="47" y="0"/>
                  </a:lnTo>
                  <a:lnTo>
                    <a:pt x="45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9" name="Rectangle 308">
              <a:extLst>
                <a:ext uri="{FF2B5EF4-FFF2-40B4-BE49-F238E27FC236}">
                  <a16:creationId xmlns:a16="http://schemas.microsoft.com/office/drawing/2014/main" id="{129E4D90-252F-2F58-1CCF-8A6B63BEA684}"/>
                </a:ext>
              </a:extLst>
            </p:cNvPr>
            <p:cNvSpPr>
              <a:spLocks noChangeArrowheads="1"/>
            </p:cNvSpPr>
            <p:nvPr/>
          </p:nvSpPr>
          <p:spPr bwMode="auto">
            <a:xfrm>
              <a:off x="2416" y="3660"/>
              <a:ext cx="32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4370" name="Rectangle 309">
              <a:extLst>
                <a:ext uri="{FF2B5EF4-FFF2-40B4-BE49-F238E27FC236}">
                  <a16:creationId xmlns:a16="http://schemas.microsoft.com/office/drawing/2014/main" id="{A4B2AEA2-19C8-086F-F394-630A9D022A39}"/>
                </a:ext>
              </a:extLst>
            </p:cNvPr>
            <p:cNvSpPr>
              <a:spLocks noChangeArrowheads="1"/>
            </p:cNvSpPr>
            <p:nvPr/>
          </p:nvSpPr>
          <p:spPr bwMode="auto">
            <a:xfrm>
              <a:off x="2045" y="3660"/>
              <a:ext cx="20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4371" name="Rectangle 310">
              <a:extLst>
                <a:ext uri="{FF2B5EF4-FFF2-40B4-BE49-F238E27FC236}">
                  <a16:creationId xmlns:a16="http://schemas.microsoft.com/office/drawing/2014/main" id="{F31DC429-D769-CE86-C392-D7023D5FB8E4}"/>
                </a:ext>
              </a:extLst>
            </p:cNvPr>
            <p:cNvSpPr>
              <a:spLocks noChangeArrowheads="1"/>
            </p:cNvSpPr>
            <p:nvPr/>
          </p:nvSpPr>
          <p:spPr bwMode="auto">
            <a:xfrm>
              <a:off x="1576" y="3660"/>
              <a:ext cx="291"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a:t>
              </a:r>
              <a:endParaRPr lang="en-US" altLang="en-US"/>
            </a:p>
          </p:txBody>
        </p:sp>
        <p:sp>
          <p:nvSpPr>
            <p:cNvPr id="14372" name="Rectangle 311">
              <a:extLst>
                <a:ext uri="{FF2B5EF4-FFF2-40B4-BE49-F238E27FC236}">
                  <a16:creationId xmlns:a16="http://schemas.microsoft.com/office/drawing/2014/main" id="{F7A2F027-A27B-0218-B72D-BA559558D2DC}"/>
                </a:ext>
              </a:extLst>
            </p:cNvPr>
            <p:cNvSpPr>
              <a:spLocks noChangeArrowheads="1"/>
            </p:cNvSpPr>
            <p:nvPr/>
          </p:nvSpPr>
          <p:spPr bwMode="auto">
            <a:xfrm>
              <a:off x="1186" y="3660"/>
              <a:ext cx="21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Q</a:t>
              </a:r>
              <a:endParaRPr lang="en-US" altLang="en-US"/>
            </a:p>
          </p:txBody>
        </p:sp>
        <p:sp>
          <p:nvSpPr>
            <p:cNvPr id="14373" name="Rectangle 312">
              <a:extLst>
                <a:ext uri="{FF2B5EF4-FFF2-40B4-BE49-F238E27FC236}">
                  <a16:creationId xmlns:a16="http://schemas.microsoft.com/office/drawing/2014/main" id="{42811A19-A322-E59A-73B8-EB4F29CF814B}"/>
                </a:ext>
              </a:extLst>
            </p:cNvPr>
            <p:cNvSpPr>
              <a:spLocks noChangeArrowheads="1"/>
            </p:cNvSpPr>
            <p:nvPr/>
          </p:nvSpPr>
          <p:spPr bwMode="auto">
            <a:xfrm>
              <a:off x="2305" y="3661"/>
              <a:ext cx="173"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4374" name="Rectangle 313">
              <a:extLst>
                <a:ext uri="{FF2B5EF4-FFF2-40B4-BE49-F238E27FC236}">
                  <a16:creationId xmlns:a16="http://schemas.microsoft.com/office/drawing/2014/main" id="{182342B4-ABCE-630E-5D6D-FBC155031BF8}"/>
                </a:ext>
              </a:extLst>
            </p:cNvPr>
            <p:cNvSpPr>
              <a:spLocks noChangeArrowheads="1"/>
            </p:cNvSpPr>
            <p:nvPr/>
          </p:nvSpPr>
          <p:spPr bwMode="auto">
            <a:xfrm>
              <a:off x="1851" y="3641"/>
              <a:ext cx="22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4375" name="Rectangle 314">
              <a:extLst>
                <a:ext uri="{FF2B5EF4-FFF2-40B4-BE49-F238E27FC236}">
                  <a16:creationId xmlns:a16="http://schemas.microsoft.com/office/drawing/2014/main" id="{9A3DB862-30A5-8C77-BBA9-CF5E36F8EF29}"/>
                </a:ext>
              </a:extLst>
            </p:cNvPr>
            <p:cNvSpPr>
              <a:spLocks noChangeArrowheads="1"/>
            </p:cNvSpPr>
            <p:nvPr/>
          </p:nvSpPr>
          <p:spPr bwMode="auto">
            <a:xfrm>
              <a:off x="1398" y="3641"/>
              <a:ext cx="22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cxnSp>
        <p:nvCxnSpPr>
          <p:cNvPr id="14363" name="Straight Connector 314">
            <a:extLst>
              <a:ext uri="{FF2B5EF4-FFF2-40B4-BE49-F238E27FC236}">
                <a16:creationId xmlns:a16="http://schemas.microsoft.com/office/drawing/2014/main" id="{D1FCFD64-4983-5110-E09B-DE037374964A}"/>
              </a:ext>
            </a:extLst>
          </p:cNvPr>
          <p:cNvCxnSpPr>
            <a:cxnSpLocks noChangeShapeType="1"/>
          </p:cNvCxnSpPr>
          <p:nvPr/>
        </p:nvCxnSpPr>
        <p:spPr bwMode="auto">
          <a:xfrm>
            <a:off x="7958138" y="3116263"/>
            <a:ext cx="1587" cy="273050"/>
          </a:xfrm>
          <a:prstGeom prst="line">
            <a:avLst/>
          </a:prstGeom>
          <a:noFill/>
          <a:ln w="19050" algn="ctr">
            <a:solidFill>
              <a:schemeClr val="tx1"/>
            </a:solidFill>
            <a:round/>
            <a:headEnd/>
            <a:tailEnd/>
          </a:ln>
        </p:spPr>
      </p:cxnSp>
      <p:cxnSp>
        <p:nvCxnSpPr>
          <p:cNvPr id="14364" name="Straight Connector 315">
            <a:extLst>
              <a:ext uri="{FF2B5EF4-FFF2-40B4-BE49-F238E27FC236}">
                <a16:creationId xmlns:a16="http://schemas.microsoft.com/office/drawing/2014/main" id="{4DF0DDF4-2367-F4E5-A286-8D8E37398143}"/>
              </a:ext>
            </a:extLst>
          </p:cNvPr>
          <p:cNvCxnSpPr>
            <a:cxnSpLocks noChangeShapeType="1"/>
          </p:cNvCxnSpPr>
          <p:nvPr/>
        </p:nvCxnSpPr>
        <p:spPr bwMode="auto">
          <a:xfrm>
            <a:off x="5380038" y="3119438"/>
            <a:ext cx="1587" cy="273050"/>
          </a:xfrm>
          <a:prstGeom prst="line">
            <a:avLst/>
          </a:prstGeom>
          <a:noFill/>
          <a:ln w="19050" algn="ctr">
            <a:solidFill>
              <a:schemeClr val="tx1"/>
            </a:solidFill>
            <a:round/>
            <a:headEnd/>
            <a:tailEnd/>
          </a:ln>
        </p:spPr>
      </p:cxn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nodeType="afterGroup">
                            <p:stCondLst>
                              <p:cond delay="5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234768"/>
                                        </p:tgtEl>
                                        <p:attrNameLst>
                                          <p:attrName>style.visibility</p:attrName>
                                        </p:attrNameLst>
                                      </p:cBhvr>
                                      <p:to>
                                        <p:strVal val="visible"/>
                                      </p:to>
                                    </p:set>
                                    <p:animEffect transition="in" filter="wipe(up)">
                                      <p:cBhvr>
                                        <p:cTn id="15" dur="1000"/>
                                        <p:tgtEl>
                                          <p:spTgt spid="234768"/>
                                        </p:tgtEl>
                                      </p:cBhvr>
                                    </p:animEffect>
                                  </p:childTnLst>
                                </p:cTn>
                              </p:par>
                            </p:childTnLst>
                          </p:cTn>
                        </p:par>
                        <p:par>
                          <p:cTn id="16" fill="hold" nodeType="afterGroup">
                            <p:stCondLst>
                              <p:cond delay="2500"/>
                            </p:stCondLst>
                            <p:childTnLst>
                              <p:par>
                                <p:cTn id="17" presetID="55" presetClass="entr" presetSubtype="0" fill="hold" grpId="0" nodeType="afterEffect">
                                  <p:stCondLst>
                                    <p:cond delay="0"/>
                                  </p:stCondLst>
                                  <p:childTnLst>
                                    <p:set>
                                      <p:cBhvr>
                                        <p:cTn id="18" dur="1" fill="hold">
                                          <p:stCondLst>
                                            <p:cond delay="0"/>
                                          </p:stCondLst>
                                        </p:cTn>
                                        <p:tgtEl>
                                          <p:spTgt spid="234769"/>
                                        </p:tgtEl>
                                        <p:attrNameLst>
                                          <p:attrName>style.visibility</p:attrName>
                                        </p:attrNameLst>
                                      </p:cBhvr>
                                      <p:to>
                                        <p:strVal val="visible"/>
                                      </p:to>
                                    </p:set>
                                    <p:anim calcmode="lin" valueType="num">
                                      <p:cBhvr>
                                        <p:cTn id="19" dur="1000" fill="hold"/>
                                        <p:tgtEl>
                                          <p:spTgt spid="234769"/>
                                        </p:tgtEl>
                                        <p:attrNameLst>
                                          <p:attrName>ppt_w</p:attrName>
                                        </p:attrNameLst>
                                      </p:cBhvr>
                                      <p:tavLst>
                                        <p:tav tm="0">
                                          <p:val>
                                            <p:strVal val="#ppt_w*0.70"/>
                                          </p:val>
                                        </p:tav>
                                        <p:tav tm="100000">
                                          <p:val>
                                            <p:strVal val="#ppt_w"/>
                                          </p:val>
                                        </p:tav>
                                      </p:tavLst>
                                    </p:anim>
                                    <p:anim calcmode="lin" valueType="num">
                                      <p:cBhvr>
                                        <p:cTn id="20" dur="1000" fill="hold"/>
                                        <p:tgtEl>
                                          <p:spTgt spid="234769"/>
                                        </p:tgtEl>
                                        <p:attrNameLst>
                                          <p:attrName>ppt_h</p:attrName>
                                        </p:attrNameLst>
                                      </p:cBhvr>
                                      <p:tavLst>
                                        <p:tav tm="0">
                                          <p:val>
                                            <p:strVal val="#ppt_h"/>
                                          </p:val>
                                        </p:tav>
                                        <p:tav tm="100000">
                                          <p:val>
                                            <p:strVal val="#ppt_h"/>
                                          </p:val>
                                        </p:tav>
                                      </p:tavLst>
                                    </p:anim>
                                    <p:animEffect transition="in" filter="fade">
                                      <p:cBhvr>
                                        <p:cTn id="21" dur="1000"/>
                                        <p:tgtEl>
                                          <p:spTgt spid="234769"/>
                                        </p:tgtEl>
                                      </p:cBhvr>
                                    </p:animEffect>
                                  </p:childTnLst>
                                </p:cTn>
                              </p:par>
                            </p:childTnLst>
                          </p:cTn>
                        </p:par>
                        <p:par>
                          <p:cTn id="22" fill="hold" nodeType="afterGroup">
                            <p:stCondLst>
                              <p:cond delay="3500"/>
                            </p:stCondLst>
                            <p:childTnLst>
                              <p:par>
                                <p:cTn id="23" presetID="21"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1000"/>
                                        <p:tgtEl>
                                          <p:spTgt spid="7"/>
                                        </p:tgtEl>
                                      </p:cBhvr>
                                    </p:animEffect>
                                  </p:childTnLst>
                                </p:cTn>
                              </p:par>
                            </p:childTnLst>
                          </p:cTn>
                        </p:par>
                        <p:par>
                          <p:cTn id="26" fill="hold" nodeType="afterGroup">
                            <p:stCondLst>
                              <p:cond delay="4500"/>
                            </p:stCondLst>
                            <p:childTnLst>
                              <p:par>
                                <p:cTn id="27" presetID="22" presetClass="entr" presetSubtype="1" fill="hold" nodeType="afterEffect">
                                  <p:stCondLst>
                                    <p:cond delay="0"/>
                                  </p:stCondLst>
                                  <p:childTnLst>
                                    <p:set>
                                      <p:cBhvr>
                                        <p:cTn id="28" dur="1" fill="hold">
                                          <p:stCondLst>
                                            <p:cond delay="0"/>
                                          </p:stCondLst>
                                        </p:cTn>
                                        <p:tgtEl>
                                          <p:spTgt spid="234775"/>
                                        </p:tgtEl>
                                        <p:attrNameLst>
                                          <p:attrName>style.visibility</p:attrName>
                                        </p:attrNameLst>
                                      </p:cBhvr>
                                      <p:to>
                                        <p:strVal val="visible"/>
                                      </p:to>
                                    </p:set>
                                    <p:animEffect transition="in" filter="wipe(up)">
                                      <p:cBhvr>
                                        <p:cTn id="29" dur="1000"/>
                                        <p:tgtEl>
                                          <p:spTgt spid="234775"/>
                                        </p:tgtEl>
                                      </p:cBhvr>
                                    </p:animEffect>
                                  </p:childTnLst>
                                </p:cTn>
                              </p:par>
                            </p:childTnLst>
                          </p:cTn>
                        </p:par>
                        <p:par>
                          <p:cTn id="30" fill="hold" nodeType="afterGroup">
                            <p:stCondLst>
                              <p:cond delay="5500"/>
                            </p:stCondLst>
                            <p:childTnLst>
                              <p:par>
                                <p:cTn id="31" presetID="55" presetClass="entr" presetSubtype="0" fill="hold" grpId="0" nodeType="afterEffect">
                                  <p:stCondLst>
                                    <p:cond delay="0"/>
                                  </p:stCondLst>
                                  <p:childTnLst>
                                    <p:set>
                                      <p:cBhvr>
                                        <p:cTn id="32" dur="1" fill="hold">
                                          <p:stCondLst>
                                            <p:cond delay="0"/>
                                          </p:stCondLst>
                                        </p:cTn>
                                        <p:tgtEl>
                                          <p:spTgt spid="234776"/>
                                        </p:tgtEl>
                                        <p:attrNameLst>
                                          <p:attrName>style.visibility</p:attrName>
                                        </p:attrNameLst>
                                      </p:cBhvr>
                                      <p:to>
                                        <p:strVal val="visible"/>
                                      </p:to>
                                    </p:set>
                                    <p:anim calcmode="lin" valueType="num">
                                      <p:cBhvr>
                                        <p:cTn id="33" dur="1000" fill="hold"/>
                                        <p:tgtEl>
                                          <p:spTgt spid="234776"/>
                                        </p:tgtEl>
                                        <p:attrNameLst>
                                          <p:attrName>ppt_w</p:attrName>
                                        </p:attrNameLst>
                                      </p:cBhvr>
                                      <p:tavLst>
                                        <p:tav tm="0">
                                          <p:val>
                                            <p:strVal val="#ppt_w*0.70"/>
                                          </p:val>
                                        </p:tav>
                                        <p:tav tm="100000">
                                          <p:val>
                                            <p:strVal val="#ppt_w"/>
                                          </p:val>
                                        </p:tav>
                                      </p:tavLst>
                                    </p:anim>
                                    <p:anim calcmode="lin" valueType="num">
                                      <p:cBhvr>
                                        <p:cTn id="34" dur="1000" fill="hold"/>
                                        <p:tgtEl>
                                          <p:spTgt spid="234776"/>
                                        </p:tgtEl>
                                        <p:attrNameLst>
                                          <p:attrName>ppt_h</p:attrName>
                                        </p:attrNameLst>
                                      </p:cBhvr>
                                      <p:tavLst>
                                        <p:tav tm="0">
                                          <p:val>
                                            <p:strVal val="#ppt_h"/>
                                          </p:val>
                                        </p:tav>
                                        <p:tav tm="100000">
                                          <p:val>
                                            <p:strVal val="#ppt_h"/>
                                          </p:val>
                                        </p:tav>
                                      </p:tavLst>
                                    </p:anim>
                                    <p:animEffect transition="in" filter="fade">
                                      <p:cBhvr>
                                        <p:cTn id="35" dur="1000"/>
                                        <p:tgtEl>
                                          <p:spTgt spid="234776"/>
                                        </p:tgtEl>
                                      </p:cBhvr>
                                    </p:animEffect>
                                  </p:childTnLst>
                                </p:cTn>
                              </p:par>
                            </p:childTnLst>
                          </p:cTn>
                        </p:par>
                        <p:par>
                          <p:cTn id="36" fill="hold" nodeType="afterGroup">
                            <p:stCondLst>
                              <p:cond delay="6500"/>
                            </p:stCondLst>
                            <p:childTnLst>
                              <p:par>
                                <p:cTn id="37" presetID="21" presetClass="entr" presetSubtype="1"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1000"/>
                                        <p:tgtEl>
                                          <p:spTgt spid="8"/>
                                        </p:tgtEl>
                                      </p:cBhvr>
                                    </p:animEffect>
                                  </p:childTnLst>
                                </p:cTn>
                              </p:par>
                            </p:childTnLst>
                          </p:cTn>
                        </p:par>
                        <p:par>
                          <p:cTn id="40" fill="hold" nodeType="afterGroup">
                            <p:stCondLst>
                              <p:cond delay="7500"/>
                            </p:stCondLst>
                            <p:childTnLst>
                              <p:par>
                                <p:cTn id="41" presetID="21"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1000"/>
                                        <p:tgtEl>
                                          <p:spTgt spid="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34787"/>
                                        </p:tgtEl>
                                        <p:attrNameLst>
                                          <p:attrName>style.visibility</p:attrName>
                                        </p:attrNameLst>
                                      </p:cBhvr>
                                      <p:to>
                                        <p:strVal val="visible"/>
                                      </p:to>
                                    </p:set>
                                    <p:animEffect transition="in" filter="wipe(up)">
                                      <p:cBhvr>
                                        <p:cTn id="48" dur="500"/>
                                        <p:tgtEl>
                                          <p:spTgt spid="234787"/>
                                        </p:tgtEl>
                                      </p:cBhvr>
                                    </p:animEffect>
                                  </p:childTnLst>
                                </p:cTn>
                              </p:par>
                            </p:childTnLst>
                          </p:cTn>
                        </p:par>
                        <p:par>
                          <p:cTn id="49" fill="hold" nodeType="afterGroup">
                            <p:stCondLst>
                              <p:cond delay="500"/>
                            </p:stCondLst>
                            <p:childTnLst>
                              <p:par>
                                <p:cTn id="50" presetID="49" presetClass="entr" presetSubtype="0" decel="10000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 calcmode="lin" valueType="num">
                                      <p:cBhvr>
                                        <p:cTn id="54" dur="500" fill="hold"/>
                                        <p:tgtEl>
                                          <p:spTgt spid="10"/>
                                        </p:tgtEl>
                                        <p:attrNameLst>
                                          <p:attrName>style.rotation</p:attrName>
                                        </p:attrNameLst>
                                      </p:cBhvr>
                                      <p:tavLst>
                                        <p:tav tm="0">
                                          <p:val>
                                            <p:fltVal val="360"/>
                                          </p:val>
                                        </p:tav>
                                        <p:tav tm="100000">
                                          <p:val>
                                            <p:fltVal val="0"/>
                                          </p:val>
                                        </p:tav>
                                      </p:tavLst>
                                    </p:anim>
                                    <p:animEffect transition="in" filter="fade">
                                      <p:cBhvr>
                                        <p:cTn id="55" dur="500"/>
                                        <p:tgtEl>
                                          <p:spTgt spid="10"/>
                                        </p:tgtEl>
                                      </p:cBhvr>
                                    </p:animEffect>
                                  </p:childTnLst>
                                </p:cTn>
                              </p:par>
                            </p:childTnLst>
                          </p:cTn>
                        </p:par>
                        <p:par>
                          <p:cTn id="56" fill="hold" nodeType="afterGroup">
                            <p:stCondLst>
                              <p:cond delay="1000"/>
                            </p:stCondLst>
                            <p:childTnLst>
                              <p:par>
                                <p:cTn id="57" presetID="55" presetClass="entr" presetSubtype="0" fill="hold" grpId="0" nodeType="afterEffect">
                                  <p:stCondLst>
                                    <p:cond delay="0"/>
                                  </p:stCondLst>
                                  <p:childTnLst>
                                    <p:set>
                                      <p:cBhvr>
                                        <p:cTn id="58" dur="1" fill="hold">
                                          <p:stCondLst>
                                            <p:cond delay="0"/>
                                          </p:stCondLst>
                                        </p:cTn>
                                        <p:tgtEl>
                                          <p:spTgt spid="234789"/>
                                        </p:tgtEl>
                                        <p:attrNameLst>
                                          <p:attrName>style.visibility</p:attrName>
                                        </p:attrNameLst>
                                      </p:cBhvr>
                                      <p:to>
                                        <p:strVal val="visible"/>
                                      </p:to>
                                    </p:set>
                                    <p:anim calcmode="lin" valueType="num">
                                      <p:cBhvr>
                                        <p:cTn id="59" dur="1000" fill="hold"/>
                                        <p:tgtEl>
                                          <p:spTgt spid="234789"/>
                                        </p:tgtEl>
                                        <p:attrNameLst>
                                          <p:attrName>ppt_w</p:attrName>
                                        </p:attrNameLst>
                                      </p:cBhvr>
                                      <p:tavLst>
                                        <p:tav tm="0">
                                          <p:val>
                                            <p:strVal val="#ppt_w*0.70"/>
                                          </p:val>
                                        </p:tav>
                                        <p:tav tm="100000">
                                          <p:val>
                                            <p:strVal val="#ppt_w"/>
                                          </p:val>
                                        </p:tav>
                                      </p:tavLst>
                                    </p:anim>
                                    <p:anim calcmode="lin" valueType="num">
                                      <p:cBhvr>
                                        <p:cTn id="60" dur="1000" fill="hold"/>
                                        <p:tgtEl>
                                          <p:spTgt spid="234789"/>
                                        </p:tgtEl>
                                        <p:attrNameLst>
                                          <p:attrName>ppt_h</p:attrName>
                                        </p:attrNameLst>
                                      </p:cBhvr>
                                      <p:tavLst>
                                        <p:tav tm="0">
                                          <p:val>
                                            <p:strVal val="#ppt_h"/>
                                          </p:val>
                                        </p:tav>
                                        <p:tav tm="100000">
                                          <p:val>
                                            <p:strVal val="#ppt_h"/>
                                          </p:val>
                                        </p:tav>
                                      </p:tavLst>
                                    </p:anim>
                                    <p:animEffect transition="in" filter="fade">
                                      <p:cBhvr>
                                        <p:cTn id="61" dur="1000"/>
                                        <p:tgtEl>
                                          <p:spTgt spid="234789"/>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34788"/>
                                        </p:tgtEl>
                                        <p:attrNameLst>
                                          <p:attrName>style.visibility</p:attrName>
                                        </p:attrNameLst>
                                      </p:cBhvr>
                                      <p:to>
                                        <p:strVal val="visible"/>
                                      </p:to>
                                    </p:set>
                                    <p:anim calcmode="lin" valueType="num">
                                      <p:cBhvr>
                                        <p:cTn id="64" dur="1000" fill="hold"/>
                                        <p:tgtEl>
                                          <p:spTgt spid="234788"/>
                                        </p:tgtEl>
                                        <p:attrNameLst>
                                          <p:attrName>ppt_w</p:attrName>
                                        </p:attrNameLst>
                                      </p:cBhvr>
                                      <p:tavLst>
                                        <p:tav tm="0">
                                          <p:val>
                                            <p:strVal val="#ppt_w*0.70"/>
                                          </p:val>
                                        </p:tav>
                                        <p:tav tm="100000">
                                          <p:val>
                                            <p:strVal val="#ppt_w"/>
                                          </p:val>
                                        </p:tav>
                                      </p:tavLst>
                                    </p:anim>
                                    <p:anim calcmode="lin" valueType="num">
                                      <p:cBhvr>
                                        <p:cTn id="65" dur="1000" fill="hold"/>
                                        <p:tgtEl>
                                          <p:spTgt spid="234788"/>
                                        </p:tgtEl>
                                        <p:attrNameLst>
                                          <p:attrName>ppt_h</p:attrName>
                                        </p:attrNameLst>
                                      </p:cBhvr>
                                      <p:tavLst>
                                        <p:tav tm="0">
                                          <p:val>
                                            <p:strVal val="#ppt_h"/>
                                          </p:val>
                                        </p:tav>
                                        <p:tav tm="100000">
                                          <p:val>
                                            <p:strVal val="#ppt_h"/>
                                          </p:val>
                                        </p:tav>
                                      </p:tavLst>
                                    </p:anim>
                                    <p:animEffect transition="in" filter="fade">
                                      <p:cBhvr>
                                        <p:cTn id="66" dur="1000"/>
                                        <p:tgtEl>
                                          <p:spTgt spid="234788"/>
                                        </p:tgtEl>
                                      </p:cBhvr>
                                    </p:animEffect>
                                  </p:childTnLst>
                                </p:cTn>
                              </p:par>
                            </p:childTnLst>
                          </p:cTn>
                        </p:par>
                        <p:par>
                          <p:cTn id="67" fill="hold" nodeType="afterGroup">
                            <p:stCondLst>
                              <p:cond delay="2000"/>
                            </p:stCondLst>
                            <p:childTnLst>
                              <p:par>
                                <p:cTn id="68" presetID="55" presetClass="entr" presetSubtype="0" fill="hold" nodeType="afterEffect">
                                  <p:stCondLst>
                                    <p:cond delay="0"/>
                                  </p:stCondLst>
                                  <p:childTnLst>
                                    <p:set>
                                      <p:cBhvr>
                                        <p:cTn id="69" dur="1" fill="hold">
                                          <p:stCondLst>
                                            <p:cond delay="0"/>
                                          </p:stCondLst>
                                        </p:cTn>
                                        <p:tgtEl>
                                          <p:spTgt spid="234798"/>
                                        </p:tgtEl>
                                        <p:attrNameLst>
                                          <p:attrName>style.visibility</p:attrName>
                                        </p:attrNameLst>
                                      </p:cBhvr>
                                      <p:to>
                                        <p:strVal val="visible"/>
                                      </p:to>
                                    </p:set>
                                    <p:anim calcmode="lin" valueType="num">
                                      <p:cBhvr>
                                        <p:cTn id="70" dur="1000" fill="hold"/>
                                        <p:tgtEl>
                                          <p:spTgt spid="234798"/>
                                        </p:tgtEl>
                                        <p:attrNameLst>
                                          <p:attrName>ppt_w</p:attrName>
                                        </p:attrNameLst>
                                      </p:cBhvr>
                                      <p:tavLst>
                                        <p:tav tm="0">
                                          <p:val>
                                            <p:strVal val="#ppt_w*0.70"/>
                                          </p:val>
                                        </p:tav>
                                        <p:tav tm="100000">
                                          <p:val>
                                            <p:strVal val="#ppt_w"/>
                                          </p:val>
                                        </p:tav>
                                      </p:tavLst>
                                    </p:anim>
                                    <p:anim calcmode="lin" valueType="num">
                                      <p:cBhvr>
                                        <p:cTn id="71" dur="1000" fill="hold"/>
                                        <p:tgtEl>
                                          <p:spTgt spid="234798"/>
                                        </p:tgtEl>
                                        <p:attrNameLst>
                                          <p:attrName>ppt_h</p:attrName>
                                        </p:attrNameLst>
                                      </p:cBhvr>
                                      <p:tavLst>
                                        <p:tav tm="0">
                                          <p:val>
                                            <p:strVal val="#ppt_h"/>
                                          </p:val>
                                        </p:tav>
                                        <p:tav tm="100000">
                                          <p:val>
                                            <p:strVal val="#ppt_h"/>
                                          </p:val>
                                        </p:tav>
                                      </p:tavLst>
                                    </p:anim>
                                    <p:animEffect transition="in" filter="fade">
                                      <p:cBhvr>
                                        <p:cTn id="72" dur="1000"/>
                                        <p:tgtEl>
                                          <p:spTgt spid="234798"/>
                                        </p:tgtEl>
                                      </p:cBhvr>
                                    </p:animEffect>
                                  </p:childTnLst>
                                </p:cTn>
                              </p:par>
                            </p:childTnLst>
                          </p:cTn>
                        </p:par>
                        <p:par>
                          <p:cTn id="73" fill="hold" nodeType="afterGroup">
                            <p:stCondLst>
                              <p:cond delay="3000"/>
                            </p:stCondLst>
                            <p:childTnLst>
                              <p:par>
                                <p:cTn id="74" presetID="9" presetClass="entr" presetSubtype="0" fill="hold" grpId="0" nodeType="afterEffect">
                                  <p:stCondLst>
                                    <p:cond delay="0"/>
                                  </p:stCondLst>
                                  <p:childTnLst>
                                    <p:set>
                                      <p:cBhvr>
                                        <p:cTn id="75" dur="1" fill="hold">
                                          <p:stCondLst>
                                            <p:cond delay="0"/>
                                          </p:stCondLst>
                                        </p:cTn>
                                        <p:tgtEl>
                                          <p:spTgt spid="234797"/>
                                        </p:tgtEl>
                                        <p:attrNameLst>
                                          <p:attrName>style.visibility</p:attrName>
                                        </p:attrNameLst>
                                      </p:cBhvr>
                                      <p:to>
                                        <p:strVal val="visible"/>
                                      </p:to>
                                    </p:set>
                                    <p:animEffect transition="in" filter="dissolve">
                                      <p:cBhvr>
                                        <p:cTn id="76" dur="500"/>
                                        <p:tgtEl>
                                          <p:spTgt spid="234797"/>
                                        </p:tgtEl>
                                      </p:cBhvr>
                                    </p:animEffect>
                                  </p:childTnLst>
                                </p:cTn>
                              </p:par>
                            </p:childTnLst>
                          </p:cTn>
                        </p:par>
                        <p:par>
                          <p:cTn id="77" fill="hold" nodeType="afterGroup">
                            <p:stCondLst>
                              <p:cond delay="3500"/>
                            </p:stCondLst>
                            <p:childTnLst>
                              <p:par>
                                <p:cTn id="78" presetID="37"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788" grpId="0" animBg="1"/>
      <p:bldP spid="234789" grpId="0"/>
      <p:bldP spid="234769" grpId="0"/>
      <p:bldP spid="234776" grpId="0"/>
      <p:bldP spid="234787" grpId="0" animBg="1"/>
      <p:bldP spid="2347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62">
            <a:extLst>
              <a:ext uri="{FF2B5EF4-FFF2-40B4-BE49-F238E27FC236}">
                <a16:creationId xmlns:a16="http://schemas.microsoft.com/office/drawing/2014/main" id="{C5861CC5-386C-8715-BF51-B8051195431A}"/>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363" name="Text Box 63">
            <a:extLst>
              <a:ext uri="{FF2B5EF4-FFF2-40B4-BE49-F238E27FC236}">
                <a16:creationId xmlns:a16="http://schemas.microsoft.com/office/drawing/2014/main" id="{2A1354D0-D8F7-24F4-3070-D477C507C1EF}"/>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5364" name="Text Box 64">
            <a:extLst>
              <a:ext uri="{FF2B5EF4-FFF2-40B4-BE49-F238E27FC236}">
                <a16:creationId xmlns:a16="http://schemas.microsoft.com/office/drawing/2014/main" id="{98F3E4FD-75F7-2BF0-C4B0-68FE6D18597B}"/>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15365" name="Line 65">
            <a:extLst>
              <a:ext uri="{FF2B5EF4-FFF2-40B4-BE49-F238E27FC236}">
                <a16:creationId xmlns:a16="http://schemas.microsoft.com/office/drawing/2014/main" id="{DC945CA5-4C64-2BC9-EF44-2F7E9BCA3543}"/>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5366" name="WordArt 507">
            <a:extLst>
              <a:ext uri="{FF2B5EF4-FFF2-40B4-BE49-F238E27FC236}">
                <a16:creationId xmlns:a16="http://schemas.microsoft.com/office/drawing/2014/main" id="{1AC1C98C-E1A6-3A5F-19ED-D99EFA9E08C8}"/>
              </a:ext>
            </a:extLst>
          </p:cNvPr>
          <p:cNvSpPr>
            <a:spLocks noChangeArrowheads="1" noChangeShapeType="1" noTextEdit="1"/>
          </p:cNvSpPr>
          <p:nvPr/>
        </p:nvSpPr>
        <p:spPr bwMode="auto">
          <a:xfrm>
            <a:off x="287338" y="657225"/>
            <a:ext cx="856932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MALE OTVORE</a:t>
            </a:r>
            <a:endPar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
        <p:nvSpPr>
          <p:cNvPr id="70141" name="Text Box 509">
            <a:extLst>
              <a:ext uri="{FF2B5EF4-FFF2-40B4-BE49-F238E27FC236}">
                <a16:creationId xmlns:a16="http://schemas.microsoft.com/office/drawing/2014/main" id="{F0551337-3A0A-6EC6-FA5D-23487D635561}"/>
              </a:ext>
            </a:extLst>
          </p:cNvPr>
          <p:cNvSpPr txBox="1">
            <a:spLocks noChangeArrowheads="1"/>
          </p:cNvSpPr>
          <p:nvPr/>
        </p:nvSpPr>
        <p:spPr bwMode="auto">
          <a:xfrm>
            <a:off x="487363" y="1557338"/>
            <a:ext cx="84407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50000"/>
              </a:spcBef>
              <a:buClr>
                <a:srgbClr val="000000"/>
              </a:buClr>
              <a:buSzPct val="100000"/>
              <a:buFont typeface="Times New Roman" panose="02020603050405020304" pitchFamily="18" charset="0"/>
              <a:buNone/>
            </a:pPr>
            <a:r>
              <a:rPr lang="sr-Latn-CS" altLang="en-US" b="1">
                <a:solidFill>
                  <a:schemeClr val="tx1"/>
                </a:solidFill>
              </a:rPr>
              <a:t>Brzina kojom tečnost ističe kroz mali otvor određuje se Toričelijevim obrazacem:</a:t>
            </a:r>
            <a:endParaRPr lang="en-US" altLang="en-US" b="1">
              <a:solidFill>
                <a:schemeClr val="tx1"/>
              </a:solidFill>
            </a:endParaRPr>
          </a:p>
        </p:txBody>
      </p:sp>
      <p:pic>
        <p:nvPicPr>
          <p:cNvPr id="70142" name="Picture 510" descr="BD10263_">
            <a:extLst>
              <a:ext uri="{FF2B5EF4-FFF2-40B4-BE49-F238E27FC236}">
                <a16:creationId xmlns:a16="http://schemas.microsoft.com/office/drawing/2014/main" id="{0F6181AF-4B0D-8EC9-B943-9886FE941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654175"/>
            <a:ext cx="1793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14">
            <a:extLst>
              <a:ext uri="{FF2B5EF4-FFF2-40B4-BE49-F238E27FC236}">
                <a16:creationId xmlns:a16="http://schemas.microsoft.com/office/drawing/2014/main" id="{C4B97FAA-883D-5663-4DF9-8E7502E30D0E}"/>
              </a:ext>
            </a:extLst>
          </p:cNvPr>
          <p:cNvGrpSpPr>
            <a:grpSpLocks noChangeAspect="1"/>
          </p:cNvGrpSpPr>
          <p:nvPr/>
        </p:nvGrpSpPr>
        <p:grpSpPr bwMode="auto">
          <a:xfrm>
            <a:off x="3941763" y="2170113"/>
            <a:ext cx="1314450" cy="420687"/>
            <a:chOff x="2466" y="2029"/>
            <a:chExt cx="828" cy="265"/>
          </a:xfrm>
        </p:grpSpPr>
        <p:sp>
          <p:nvSpPr>
            <p:cNvPr id="15381" name="AutoShape 713">
              <a:extLst>
                <a:ext uri="{FF2B5EF4-FFF2-40B4-BE49-F238E27FC236}">
                  <a16:creationId xmlns:a16="http://schemas.microsoft.com/office/drawing/2014/main" id="{0440846A-5D50-0208-695D-06B90ED6D172}"/>
                </a:ext>
              </a:extLst>
            </p:cNvPr>
            <p:cNvSpPr>
              <a:spLocks noChangeAspect="1" noChangeArrowheads="1" noTextEdit="1"/>
            </p:cNvSpPr>
            <p:nvPr/>
          </p:nvSpPr>
          <p:spPr bwMode="auto">
            <a:xfrm>
              <a:off x="2466" y="2030"/>
              <a:ext cx="82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5382" name="Line 715">
              <a:extLst>
                <a:ext uri="{FF2B5EF4-FFF2-40B4-BE49-F238E27FC236}">
                  <a16:creationId xmlns:a16="http://schemas.microsoft.com/office/drawing/2014/main" id="{055F4DEB-ECBB-959E-B763-3200A53FCF7A}"/>
                </a:ext>
              </a:extLst>
            </p:cNvPr>
            <p:cNvSpPr>
              <a:spLocks noChangeShapeType="1"/>
            </p:cNvSpPr>
            <p:nvPr/>
          </p:nvSpPr>
          <p:spPr bwMode="auto">
            <a:xfrm flipV="1">
              <a:off x="2774" y="2187"/>
              <a:ext cx="26"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3" name="Line 716">
              <a:extLst>
                <a:ext uri="{FF2B5EF4-FFF2-40B4-BE49-F238E27FC236}">
                  <a16:creationId xmlns:a16="http://schemas.microsoft.com/office/drawing/2014/main" id="{1F970934-D55A-7594-8033-773360989B1E}"/>
                </a:ext>
              </a:extLst>
            </p:cNvPr>
            <p:cNvSpPr>
              <a:spLocks noChangeShapeType="1"/>
            </p:cNvSpPr>
            <p:nvPr/>
          </p:nvSpPr>
          <p:spPr bwMode="auto">
            <a:xfrm>
              <a:off x="2800" y="2189"/>
              <a:ext cx="39"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84" name="Freeform 717">
              <a:extLst>
                <a:ext uri="{FF2B5EF4-FFF2-40B4-BE49-F238E27FC236}">
                  <a16:creationId xmlns:a16="http://schemas.microsoft.com/office/drawing/2014/main" id="{CEC1ABC9-321D-F14D-9699-B6C33039564D}"/>
                </a:ext>
              </a:extLst>
            </p:cNvPr>
            <p:cNvSpPr>
              <a:spLocks/>
            </p:cNvSpPr>
            <p:nvPr/>
          </p:nvSpPr>
          <p:spPr bwMode="auto">
            <a:xfrm>
              <a:off x="2841" y="2054"/>
              <a:ext cx="437" cy="214"/>
            </a:xfrm>
            <a:custGeom>
              <a:avLst/>
              <a:gdLst>
                <a:gd name="T0" fmla="*/ 0 w 456"/>
                <a:gd name="T1" fmla="*/ 154 h 223"/>
                <a:gd name="T2" fmla="*/ 32 w 456"/>
                <a:gd name="T3" fmla="*/ 0 h 223"/>
                <a:gd name="T4" fmla="*/ 311 w 456"/>
                <a:gd name="T5" fmla="*/ 0 h 223"/>
                <a:gd name="T6" fmla="*/ 0 60000 65536"/>
                <a:gd name="T7" fmla="*/ 0 60000 65536"/>
                <a:gd name="T8" fmla="*/ 0 60000 65536"/>
                <a:gd name="T9" fmla="*/ 0 w 456"/>
                <a:gd name="T10" fmla="*/ 0 h 223"/>
                <a:gd name="T11" fmla="*/ 456 w 456"/>
                <a:gd name="T12" fmla="*/ 223 h 223"/>
              </a:gdLst>
              <a:ahLst/>
              <a:cxnLst>
                <a:cxn ang="T6">
                  <a:pos x="T0" y="T1"/>
                </a:cxn>
                <a:cxn ang="T7">
                  <a:pos x="T2" y="T3"/>
                </a:cxn>
                <a:cxn ang="T8">
                  <a:pos x="T4" y="T5"/>
                </a:cxn>
              </a:cxnLst>
              <a:rect l="T9" t="T10" r="T11" b="T12"/>
              <a:pathLst>
                <a:path w="456" h="223">
                  <a:moveTo>
                    <a:pt x="0" y="223"/>
                  </a:moveTo>
                  <a:lnTo>
                    <a:pt x="47" y="0"/>
                  </a:lnTo>
                  <a:lnTo>
                    <a:pt x="45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5385" name="Rectangle 718">
              <a:extLst>
                <a:ext uri="{FF2B5EF4-FFF2-40B4-BE49-F238E27FC236}">
                  <a16:creationId xmlns:a16="http://schemas.microsoft.com/office/drawing/2014/main" id="{6BE58C6E-E2EE-3655-A838-39C8DF83F0D0}"/>
                </a:ext>
              </a:extLst>
            </p:cNvPr>
            <p:cNvSpPr>
              <a:spLocks noChangeArrowheads="1"/>
            </p:cNvSpPr>
            <p:nvPr/>
          </p:nvSpPr>
          <p:spPr bwMode="auto">
            <a:xfrm>
              <a:off x="3010" y="2048"/>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5386" name="Rectangle 719">
              <a:extLst>
                <a:ext uri="{FF2B5EF4-FFF2-40B4-BE49-F238E27FC236}">
                  <a16:creationId xmlns:a16="http://schemas.microsoft.com/office/drawing/2014/main" id="{BC4409EF-1FE2-5248-67CB-7E3BF979A0BD}"/>
                </a:ext>
              </a:extLst>
            </p:cNvPr>
            <p:cNvSpPr>
              <a:spLocks noChangeArrowheads="1"/>
            </p:cNvSpPr>
            <p:nvPr/>
          </p:nvSpPr>
          <p:spPr bwMode="auto">
            <a:xfrm>
              <a:off x="2476" y="2048"/>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5387" name="Rectangle 720">
              <a:extLst>
                <a:ext uri="{FF2B5EF4-FFF2-40B4-BE49-F238E27FC236}">
                  <a16:creationId xmlns:a16="http://schemas.microsoft.com/office/drawing/2014/main" id="{5B4FB22B-5F12-E4B1-0BEE-0C0472E4852E}"/>
                </a:ext>
              </a:extLst>
            </p:cNvPr>
            <p:cNvSpPr>
              <a:spLocks noChangeArrowheads="1"/>
            </p:cNvSpPr>
            <p:nvPr/>
          </p:nvSpPr>
          <p:spPr bwMode="auto">
            <a:xfrm>
              <a:off x="2899" y="204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Times New Roman" panose="02020603050405020304" pitchFamily="18" charset="0"/>
                </a:rPr>
                <a:t>2</a:t>
              </a:r>
              <a:endParaRPr lang="en-US" altLang="en-US"/>
            </a:p>
          </p:txBody>
        </p:sp>
        <p:sp>
          <p:nvSpPr>
            <p:cNvPr id="15388" name="Rectangle 721">
              <a:extLst>
                <a:ext uri="{FF2B5EF4-FFF2-40B4-BE49-F238E27FC236}">
                  <a16:creationId xmlns:a16="http://schemas.microsoft.com/office/drawing/2014/main" id="{0ADF1667-9F39-7BC0-CBB7-D0FABCD905A0}"/>
                </a:ext>
              </a:extLst>
            </p:cNvPr>
            <p:cNvSpPr>
              <a:spLocks noChangeArrowheads="1"/>
            </p:cNvSpPr>
            <p:nvPr/>
          </p:nvSpPr>
          <p:spPr bwMode="auto">
            <a:xfrm>
              <a:off x="2613" y="2029"/>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sp>
        <p:nvSpPr>
          <p:cNvPr id="70354" name="Text Box 722">
            <a:extLst>
              <a:ext uri="{FF2B5EF4-FFF2-40B4-BE49-F238E27FC236}">
                <a16:creationId xmlns:a16="http://schemas.microsoft.com/office/drawing/2014/main" id="{53B1A810-9ABD-B247-B4EB-EA73CF74EC05}"/>
              </a:ext>
            </a:extLst>
          </p:cNvPr>
          <p:cNvSpPr txBox="1">
            <a:spLocks noChangeArrowheads="1"/>
          </p:cNvSpPr>
          <p:nvPr/>
        </p:nvSpPr>
        <p:spPr bwMode="auto">
          <a:xfrm>
            <a:off x="495300" y="2687638"/>
            <a:ext cx="7972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Pri čemu moraju biti ispunjeni sledeći uslovi:</a:t>
            </a:r>
            <a:endParaRPr lang="en-US" altLang="en-US" b="1">
              <a:solidFill>
                <a:schemeClr val="tx1"/>
              </a:solidFill>
            </a:endParaRPr>
          </a:p>
        </p:txBody>
      </p:sp>
      <p:sp>
        <p:nvSpPr>
          <p:cNvPr id="70355" name="Text Box 723">
            <a:extLst>
              <a:ext uri="{FF2B5EF4-FFF2-40B4-BE49-F238E27FC236}">
                <a16:creationId xmlns:a16="http://schemas.microsoft.com/office/drawing/2014/main" id="{A02D445D-FAFC-7590-39C0-A896554F9F18}"/>
              </a:ext>
            </a:extLst>
          </p:cNvPr>
          <p:cNvSpPr txBox="1">
            <a:spLocks noChangeArrowheads="1"/>
          </p:cNvSpPr>
          <p:nvPr/>
        </p:nvSpPr>
        <p:spPr bwMode="auto">
          <a:xfrm>
            <a:off x="863600" y="304800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Tečnost je neviskozna;</a:t>
            </a:r>
            <a:endParaRPr lang="en-US" altLang="en-US" b="1">
              <a:solidFill>
                <a:schemeClr val="tx1"/>
              </a:solidFill>
            </a:endParaRPr>
          </a:p>
        </p:txBody>
      </p:sp>
      <p:pic>
        <p:nvPicPr>
          <p:cNvPr id="70356" name="Picture 724" descr="BD14868_">
            <a:extLst>
              <a:ext uri="{FF2B5EF4-FFF2-40B4-BE49-F238E27FC236}">
                <a16:creationId xmlns:a16="http://schemas.microsoft.com/office/drawing/2014/main" id="{41D7A216-0D1A-84CE-186A-6148EE127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141663"/>
            <a:ext cx="1428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7" name="Text Box 725">
            <a:extLst>
              <a:ext uri="{FF2B5EF4-FFF2-40B4-BE49-F238E27FC236}">
                <a16:creationId xmlns:a16="http://schemas.microsoft.com/office/drawing/2014/main" id="{19273F19-A67D-2D38-E49D-889E812B0940}"/>
              </a:ext>
            </a:extLst>
          </p:cNvPr>
          <p:cNvSpPr txBox="1">
            <a:spLocks noChangeArrowheads="1"/>
          </p:cNvSpPr>
          <p:nvPr/>
        </p:nvSpPr>
        <p:spPr bwMode="auto">
          <a:xfrm>
            <a:off x="863600" y="3457575"/>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Strujanje je stacionarno (konstantan nivo vode u sudu);</a:t>
            </a:r>
            <a:endParaRPr lang="en-US" altLang="en-US" b="1">
              <a:solidFill>
                <a:schemeClr val="tx1"/>
              </a:solidFill>
            </a:endParaRPr>
          </a:p>
        </p:txBody>
      </p:sp>
      <p:pic>
        <p:nvPicPr>
          <p:cNvPr id="70358" name="Picture 726" descr="BD14868_">
            <a:extLst>
              <a:ext uri="{FF2B5EF4-FFF2-40B4-BE49-F238E27FC236}">
                <a16:creationId xmlns:a16="http://schemas.microsoft.com/office/drawing/2014/main" id="{6B3E237E-9710-35C2-7234-3AF8D3212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49650"/>
            <a:ext cx="1428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59" name="Text Box 727">
            <a:extLst>
              <a:ext uri="{FF2B5EF4-FFF2-40B4-BE49-F238E27FC236}">
                <a16:creationId xmlns:a16="http://schemas.microsoft.com/office/drawing/2014/main" id="{19A399C8-99EB-1582-FC6B-BFE012AF997D}"/>
              </a:ext>
            </a:extLst>
          </p:cNvPr>
          <p:cNvSpPr txBox="1">
            <a:spLocks noChangeArrowheads="1"/>
          </p:cNvSpPr>
          <p:nvPr/>
        </p:nvSpPr>
        <p:spPr bwMode="auto">
          <a:xfrm>
            <a:off x="863600" y="3856038"/>
            <a:ext cx="81010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Površina otvora je mnogo manja od slobodne površine tečnosti u sudu;</a:t>
            </a:r>
            <a:endParaRPr lang="en-US" altLang="en-US" b="1">
              <a:solidFill>
                <a:schemeClr val="tx1"/>
              </a:solidFill>
            </a:endParaRPr>
          </a:p>
        </p:txBody>
      </p:sp>
      <p:pic>
        <p:nvPicPr>
          <p:cNvPr id="70360" name="Picture 728" descr="BD14868_">
            <a:extLst>
              <a:ext uri="{FF2B5EF4-FFF2-40B4-BE49-F238E27FC236}">
                <a16:creationId xmlns:a16="http://schemas.microsoft.com/office/drawing/2014/main" id="{EE053FAB-0561-428E-B907-727B59B9D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949700"/>
            <a:ext cx="1428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63" name="Text Box 731">
            <a:extLst>
              <a:ext uri="{FF2B5EF4-FFF2-40B4-BE49-F238E27FC236}">
                <a16:creationId xmlns:a16="http://schemas.microsoft.com/office/drawing/2014/main" id="{18EFBF51-C954-286D-40D2-1B26932CDB73}"/>
              </a:ext>
            </a:extLst>
          </p:cNvPr>
          <p:cNvSpPr txBox="1">
            <a:spLocks noChangeArrowheads="1"/>
          </p:cNvSpPr>
          <p:nvPr/>
        </p:nvSpPr>
        <p:spPr bwMode="auto">
          <a:xfrm>
            <a:off x="560388" y="4365625"/>
            <a:ext cx="84407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spcBef>
                <a:spcPct val="50000"/>
              </a:spcBef>
              <a:buClr>
                <a:srgbClr val="000000"/>
              </a:buClr>
              <a:buSzPct val="100000"/>
              <a:buFont typeface="Times New Roman" panose="02020603050405020304" pitchFamily="18" charset="0"/>
              <a:buNone/>
            </a:pPr>
            <a:r>
              <a:rPr lang="sr-Latn-CS" altLang="en-US" b="1">
                <a:solidFill>
                  <a:schemeClr val="tx1"/>
                </a:solidFill>
              </a:rPr>
              <a:t>Stvarna brzina kojom tečnost ističe kroz mali otvor je uvek manja od one dobijene Toričelijevim obrascem, zato što je realna tečnost viskozna pa do izražaja dolazi trenje na ivicama otvora suda.</a:t>
            </a:r>
            <a:endParaRPr lang="en-US" altLang="en-US" b="1">
              <a:solidFill>
                <a:schemeClr val="tx1"/>
              </a:solidFill>
            </a:endParaRPr>
          </a:p>
        </p:txBody>
      </p:sp>
      <p:pic>
        <p:nvPicPr>
          <p:cNvPr id="70364" name="Picture 732" descr="BD10263_">
            <a:extLst>
              <a:ext uri="{FF2B5EF4-FFF2-40B4-BE49-F238E27FC236}">
                <a16:creationId xmlns:a16="http://schemas.microsoft.com/office/drawing/2014/main" id="{D9BFC205-21F0-23A6-FDC4-9A7FF3AC0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4462463"/>
            <a:ext cx="1793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365" name="Text Box 733">
            <a:extLst>
              <a:ext uri="{FF2B5EF4-FFF2-40B4-BE49-F238E27FC236}">
                <a16:creationId xmlns:a16="http://schemas.microsoft.com/office/drawing/2014/main" id="{BC3785D5-5FFE-57BD-766C-2E66EA076C7D}"/>
              </a:ext>
            </a:extLst>
          </p:cNvPr>
          <p:cNvSpPr txBox="1">
            <a:spLocks noChangeArrowheads="1"/>
          </p:cNvSpPr>
          <p:nvPr/>
        </p:nvSpPr>
        <p:spPr bwMode="auto">
          <a:xfrm>
            <a:off x="495300" y="5445125"/>
            <a:ext cx="7972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Pri isticanju tečnosti kroz otvore sav gubitak energije odlazi na savlađivanje lokalnog otpora pri izlasku tečnost iz suda.</a:t>
            </a:r>
            <a:endParaRPr lang="en-US" altLang="en-US" b="1">
              <a:solidFill>
                <a:schemeClr val="tx1"/>
              </a:solidFill>
            </a:endParaRPr>
          </a:p>
        </p:txBody>
      </p:sp>
      <p:pic>
        <p:nvPicPr>
          <p:cNvPr id="70366" name="Picture 734" descr="BD10263_">
            <a:extLst>
              <a:ext uri="{FF2B5EF4-FFF2-40B4-BE49-F238E27FC236}">
                <a16:creationId xmlns:a16="http://schemas.microsoft.com/office/drawing/2014/main" id="{502A99AC-3628-744A-2E99-F1A84AF79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5556250"/>
            <a:ext cx="1793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0142"/>
                                        </p:tgtEl>
                                        <p:attrNameLst>
                                          <p:attrName>style.visibility</p:attrName>
                                        </p:attrNameLst>
                                      </p:cBhvr>
                                      <p:to>
                                        <p:strVal val="visible"/>
                                      </p:to>
                                    </p:set>
                                    <p:anim calcmode="lin" valueType="num">
                                      <p:cBhvr>
                                        <p:cTn id="7" dur="500" fill="hold"/>
                                        <p:tgtEl>
                                          <p:spTgt spid="70142"/>
                                        </p:tgtEl>
                                        <p:attrNameLst>
                                          <p:attrName>ppt_w</p:attrName>
                                        </p:attrNameLst>
                                      </p:cBhvr>
                                      <p:tavLst>
                                        <p:tav tm="0">
                                          <p:val>
                                            <p:fltVal val="0"/>
                                          </p:val>
                                        </p:tav>
                                        <p:tav tm="100000">
                                          <p:val>
                                            <p:strVal val="#ppt_w"/>
                                          </p:val>
                                        </p:tav>
                                      </p:tavLst>
                                    </p:anim>
                                    <p:anim calcmode="lin" valueType="num">
                                      <p:cBhvr>
                                        <p:cTn id="8" dur="500" fill="hold"/>
                                        <p:tgtEl>
                                          <p:spTgt spid="70142"/>
                                        </p:tgtEl>
                                        <p:attrNameLst>
                                          <p:attrName>ppt_h</p:attrName>
                                        </p:attrNameLst>
                                      </p:cBhvr>
                                      <p:tavLst>
                                        <p:tav tm="0">
                                          <p:val>
                                            <p:fltVal val="0"/>
                                          </p:val>
                                        </p:tav>
                                        <p:tav tm="100000">
                                          <p:val>
                                            <p:strVal val="#ppt_h"/>
                                          </p:val>
                                        </p:tav>
                                      </p:tavLst>
                                    </p:anim>
                                    <p:anim calcmode="lin" valueType="num">
                                      <p:cBhvr>
                                        <p:cTn id="9" dur="500" fill="hold"/>
                                        <p:tgtEl>
                                          <p:spTgt spid="70142"/>
                                        </p:tgtEl>
                                        <p:attrNameLst>
                                          <p:attrName>style.rotation</p:attrName>
                                        </p:attrNameLst>
                                      </p:cBhvr>
                                      <p:tavLst>
                                        <p:tav tm="0">
                                          <p:val>
                                            <p:fltVal val="360"/>
                                          </p:val>
                                        </p:tav>
                                        <p:tav tm="100000">
                                          <p:val>
                                            <p:fltVal val="0"/>
                                          </p:val>
                                        </p:tav>
                                      </p:tavLst>
                                    </p:anim>
                                    <p:animEffect transition="in" filter="fade">
                                      <p:cBhvr>
                                        <p:cTn id="10" dur="500"/>
                                        <p:tgtEl>
                                          <p:spTgt spid="70142"/>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70141"/>
                                        </p:tgtEl>
                                        <p:attrNameLst>
                                          <p:attrName>style.visibility</p:attrName>
                                        </p:attrNameLst>
                                      </p:cBhvr>
                                      <p:to>
                                        <p:strVal val="visible"/>
                                      </p:to>
                                    </p:set>
                                    <p:anim calcmode="discrete" valueType="clr">
                                      <p:cBhvr override="childStyle">
                                        <p:cTn id="14" dur="80"/>
                                        <p:tgtEl>
                                          <p:spTgt spid="7014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0141"/>
                                        </p:tgtEl>
                                        <p:attrNameLst>
                                          <p:attrName>fillcolor</p:attrName>
                                        </p:attrNameLst>
                                      </p:cBhvr>
                                      <p:tavLst>
                                        <p:tav tm="0">
                                          <p:val>
                                            <p:clrVal>
                                              <a:schemeClr val="accent2"/>
                                            </p:clrVal>
                                          </p:val>
                                        </p:tav>
                                        <p:tav tm="50000">
                                          <p:val>
                                            <p:clrVal>
                                              <a:schemeClr val="hlink"/>
                                            </p:clrVal>
                                          </p:val>
                                        </p:tav>
                                      </p:tavLst>
                                    </p:anim>
                                    <p:set>
                                      <p:cBhvr>
                                        <p:cTn id="16" dur="80"/>
                                        <p:tgtEl>
                                          <p:spTgt spid="70141"/>
                                        </p:tgtEl>
                                        <p:attrNameLst>
                                          <p:attrName>fill.type</p:attrName>
                                        </p:attrNameLst>
                                      </p:cBhvr>
                                      <p:to>
                                        <p:strVal val="solid"/>
                                      </p:to>
                                    </p:set>
                                  </p:childTnLst>
                                </p:cTn>
                              </p:par>
                            </p:childTnLst>
                          </p:cTn>
                        </p:par>
                        <p:par>
                          <p:cTn id="17" fill="hold" nodeType="afterGroup">
                            <p:stCondLst>
                              <p:cond delay="334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nodeType="afterGroup">
                            <p:stCondLst>
                              <p:cond delay="384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70354"/>
                                        </p:tgtEl>
                                        <p:attrNameLst>
                                          <p:attrName>style.visibility</p:attrName>
                                        </p:attrNameLst>
                                      </p:cBhvr>
                                      <p:to>
                                        <p:strVal val="visible"/>
                                      </p:to>
                                    </p:set>
                                    <p:anim calcmode="discrete" valueType="clr">
                                      <p:cBhvr override="childStyle">
                                        <p:cTn id="24" dur="80"/>
                                        <p:tgtEl>
                                          <p:spTgt spid="70354"/>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0354"/>
                                        </p:tgtEl>
                                        <p:attrNameLst>
                                          <p:attrName>fillcolor</p:attrName>
                                        </p:attrNameLst>
                                      </p:cBhvr>
                                      <p:tavLst>
                                        <p:tav tm="0">
                                          <p:val>
                                            <p:clrVal>
                                              <a:schemeClr val="accent2"/>
                                            </p:clrVal>
                                          </p:val>
                                        </p:tav>
                                        <p:tav tm="50000">
                                          <p:val>
                                            <p:clrVal>
                                              <a:schemeClr val="hlink"/>
                                            </p:clrVal>
                                          </p:val>
                                        </p:tav>
                                      </p:tavLst>
                                    </p:anim>
                                    <p:set>
                                      <p:cBhvr>
                                        <p:cTn id="26" dur="80"/>
                                        <p:tgtEl>
                                          <p:spTgt spid="70354"/>
                                        </p:tgtEl>
                                        <p:attrNameLst>
                                          <p:attrName>fill.type</p:attrName>
                                        </p:attrNameLst>
                                      </p:cBhvr>
                                      <p:to>
                                        <p:strVal val="solid"/>
                                      </p:to>
                                    </p:set>
                                  </p:childTnLst>
                                </p:cTn>
                              </p:par>
                            </p:childTnLst>
                          </p:cTn>
                        </p:par>
                        <p:par>
                          <p:cTn id="27" fill="hold" nodeType="afterGroup">
                            <p:stCondLst>
                              <p:cond delay="5480"/>
                            </p:stCondLst>
                            <p:childTnLst>
                              <p:par>
                                <p:cTn id="28" presetID="55" presetClass="entr" presetSubtype="0" fill="hold" nodeType="afterEffect">
                                  <p:stCondLst>
                                    <p:cond delay="0"/>
                                  </p:stCondLst>
                                  <p:childTnLst>
                                    <p:set>
                                      <p:cBhvr>
                                        <p:cTn id="29" dur="1" fill="hold">
                                          <p:stCondLst>
                                            <p:cond delay="0"/>
                                          </p:stCondLst>
                                        </p:cTn>
                                        <p:tgtEl>
                                          <p:spTgt spid="70356"/>
                                        </p:tgtEl>
                                        <p:attrNameLst>
                                          <p:attrName>style.visibility</p:attrName>
                                        </p:attrNameLst>
                                      </p:cBhvr>
                                      <p:to>
                                        <p:strVal val="visible"/>
                                      </p:to>
                                    </p:set>
                                    <p:anim calcmode="lin" valueType="num">
                                      <p:cBhvr>
                                        <p:cTn id="30" dur="1000" fill="hold"/>
                                        <p:tgtEl>
                                          <p:spTgt spid="70356"/>
                                        </p:tgtEl>
                                        <p:attrNameLst>
                                          <p:attrName>ppt_w</p:attrName>
                                        </p:attrNameLst>
                                      </p:cBhvr>
                                      <p:tavLst>
                                        <p:tav tm="0">
                                          <p:val>
                                            <p:strVal val="#ppt_w*0.70"/>
                                          </p:val>
                                        </p:tav>
                                        <p:tav tm="100000">
                                          <p:val>
                                            <p:strVal val="#ppt_w"/>
                                          </p:val>
                                        </p:tav>
                                      </p:tavLst>
                                    </p:anim>
                                    <p:anim calcmode="lin" valueType="num">
                                      <p:cBhvr>
                                        <p:cTn id="31" dur="1000" fill="hold"/>
                                        <p:tgtEl>
                                          <p:spTgt spid="70356"/>
                                        </p:tgtEl>
                                        <p:attrNameLst>
                                          <p:attrName>ppt_h</p:attrName>
                                        </p:attrNameLst>
                                      </p:cBhvr>
                                      <p:tavLst>
                                        <p:tav tm="0">
                                          <p:val>
                                            <p:strVal val="#ppt_h"/>
                                          </p:val>
                                        </p:tav>
                                        <p:tav tm="100000">
                                          <p:val>
                                            <p:strVal val="#ppt_h"/>
                                          </p:val>
                                        </p:tav>
                                      </p:tavLst>
                                    </p:anim>
                                    <p:animEffect transition="in" filter="fade">
                                      <p:cBhvr>
                                        <p:cTn id="32" dur="1000"/>
                                        <p:tgtEl>
                                          <p:spTgt spid="70356"/>
                                        </p:tgtEl>
                                      </p:cBhvr>
                                    </p:animEffect>
                                  </p:childTnLst>
                                </p:cTn>
                              </p:par>
                            </p:childTnLst>
                          </p:cTn>
                        </p:par>
                        <p:par>
                          <p:cTn id="33" fill="hold" nodeType="afterGroup">
                            <p:stCondLst>
                              <p:cond delay="6480"/>
                            </p:stCondLst>
                            <p:childTnLst>
                              <p:par>
                                <p:cTn id="34" presetID="9" presetClass="entr" presetSubtype="0" fill="hold" grpId="0" nodeType="afterEffect">
                                  <p:stCondLst>
                                    <p:cond delay="0"/>
                                  </p:stCondLst>
                                  <p:childTnLst>
                                    <p:set>
                                      <p:cBhvr>
                                        <p:cTn id="35" dur="1" fill="hold">
                                          <p:stCondLst>
                                            <p:cond delay="0"/>
                                          </p:stCondLst>
                                        </p:cTn>
                                        <p:tgtEl>
                                          <p:spTgt spid="70355"/>
                                        </p:tgtEl>
                                        <p:attrNameLst>
                                          <p:attrName>style.visibility</p:attrName>
                                        </p:attrNameLst>
                                      </p:cBhvr>
                                      <p:to>
                                        <p:strVal val="visible"/>
                                      </p:to>
                                    </p:set>
                                    <p:animEffect transition="in" filter="dissolve">
                                      <p:cBhvr>
                                        <p:cTn id="36" dur="500"/>
                                        <p:tgtEl>
                                          <p:spTgt spid="70355"/>
                                        </p:tgtEl>
                                      </p:cBhvr>
                                    </p:animEffect>
                                  </p:childTnLst>
                                </p:cTn>
                              </p:par>
                            </p:childTnLst>
                          </p:cTn>
                        </p:par>
                        <p:par>
                          <p:cTn id="37" fill="hold" nodeType="afterGroup">
                            <p:stCondLst>
                              <p:cond delay="6980"/>
                            </p:stCondLst>
                            <p:childTnLst>
                              <p:par>
                                <p:cTn id="38" presetID="55" presetClass="entr" presetSubtype="0" fill="hold" nodeType="afterEffect">
                                  <p:stCondLst>
                                    <p:cond delay="0"/>
                                  </p:stCondLst>
                                  <p:childTnLst>
                                    <p:set>
                                      <p:cBhvr>
                                        <p:cTn id="39" dur="1" fill="hold">
                                          <p:stCondLst>
                                            <p:cond delay="0"/>
                                          </p:stCondLst>
                                        </p:cTn>
                                        <p:tgtEl>
                                          <p:spTgt spid="70358"/>
                                        </p:tgtEl>
                                        <p:attrNameLst>
                                          <p:attrName>style.visibility</p:attrName>
                                        </p:attrNameLst>
                                      </p:cBhvr>
                                      <p:to>
                                        <p:strVal val="visible"/>
                                      </p:to>
                                    </p:set>
                                    <p:anim calcmode="lin" valueType="num">
                                      <p:cBhvr>
                                        <p:cTn id="40" dur="1000" fill="hold"/>
                                        <p:tgtEl>
                                          <p:spTgt spid="70358"/>
                                        </p:tgtEl>
                                        <p:attrNameLst>
                                          <p:attrName>ppt_w</p:attrName>
                                        </p:attrNameLst>
                                      </p:cBhvr>
                                      <p:tavLst>
                                        <p:tav tm="0">
                                          <p:val>
                                            <p:strVal val="#ppt_w*0.70"/>
                                          </p:val>
                                        </p:tav>
                                        <p:tav tm="100000">
                                          <p:val>
                                            <p:strVal val="#ppt_w"/>
                                          </p:val>
                                        </p:tav>
                                      </p:tavLst>
                                    </p:anim>
                                    <p:anim calcmode="lin" valueType="num">
                                      <p:cBhvr>
                                        <p:cTn id="41" dur="1000" fill="hold"/>
                                        <p:tgtEl>
                                          <p:spTgt spid="70358"/>
                                        </p:tgtEl>
                                        <p:attrNameLst>
                                          <p:attrName>ppt_h</p:attrName>
                                        </p:attrNameLst>
                                      </p:cBhvr>
                                      <p:tavLst>
                                        <p:tav tm="0">
                                          <p:val>
                                            <p:strVal val="#ppt_h"/>
                                          </p:val>
                                        </p:tav>
                                        <p:tav tm="100000">
                                          <p:val>
                                            <p:strVal val="#ppt_h"/>
                                          </p:val>
                                        </p:tav>
                                      </p:tavLst>
                                    </p:anim>
                                    <p:animEffect transition="in" filter="fade">
                                      <p:cBhvr>
                                        <p:cTn id="42" dur="1000"/>
                                        <p:tgtEl>
                                          <p:spTgt spid="70358"/>
                                        </p:tgtEl>
                                      </p:cBhvr>
                                    </p:animEffect>
                                  </p:childTnLst>
                                </p:cTn>
                              </p:par>
                            </p:childTnLst>
                          </p:cTn>
                        </p:par>
                        <p:par>
                          <p:cTn id="43" fill="hold" nodeType="afterGroup">
                            <p:stCondLst>
                              <p:cond delay="7980"/>
                            </p:stCondLst>
                            <p:childTnLst>
                              <p:par>
                                <p:cTn id="44" presetID="9" presetClass="entr" presetSubtype="0" fill="hold" grpId="0" nodeType="afterEffect">
                                  <p:stCondLst>
                                    <p:cond delay="0"/>
                                  </p:stCondLst>
                                  <p:childTnLst>
                                    <p:set>
                                      <p:cBhvr>
                                        <p:cTn id="45" dur="1" fill="hold">
                                          <p:stCondLst>
                                            <p:cond delay="0"/>
                                          </p:stCondLst>
                                        </p:cTn>
                                        <p:tgtEl>
                                          <p:spTgt spid="70357"/>
                                        </p:tgtEl>
                                        <p:attrNameLst>
                                          <p:attrName>style.visibility</p:attrName>
                                        </p:attrNameLst>
                                      </p:cBhvr>
                                      <p:to>
                                        <p:strVal val="visible"/>
                                      </p:to>
                                    </p:set>
                                    <p:animEffect transition="in" filter="dissolve">
                                      <p:cBhvr>
                                        <p:cTn id="46" dur="500"/>
                                        <p:tgtEl>
                                          <p:spTgt spid="70357"/>
                                        </p:tgtEl>
                                      </p:cBhvr>
                                    </p:animEffect>
                                  </p:childTnLst>
                                </p:cTn>
                              </p:par>
                            </p:childTnLst>
                          </p:cTn>
                        </p:par>
                        <p:par>
                          <p:cTn id="47" fill="hold" nodeType="afterGroup">
                            <p:stCondLst>
                              <p:cond delay="8480"/>
                            </p:stCondLst>
                            <p:childTnLst>
                              <p:par>
                                <p:cTn id="48" presetID="55" presetClass="entr" presetSubtype="0" fill="hold" nodeType="afterEffect">
                                  <p:stCondLst>
                                    <p:cond delay="0"/>
                                  </p:stCondLst>
                                  <p:childTnLst>
                                    <p:set>
                                      <p:cBhvr>
                                        <p:cTn id="49" dur="1" fill="hold">
                                          <p:stCondLst>
                                            <p:cond delay="0"/>
                                          </p:stCondLst>
                                        </p:cTn>
                                        <p:tgtEl>
                                          <p:spTgt spid="70360"/>
                                        </p:tgtEl>
                                        <p:attrNameLst>
                                          <p:attrName>style.visibility</p:attrName>
                                        </p:attrNameLst>
                                      </p:cBhvr>
                                      <p:to>
                                        <p:strVal val="visible"/>
                                      </p:to>
                                    </p:set>
                                    <p:anim calcmode="lin" valueType="num">
                                      <p:cBhvr>
                                        <p:cTn id="50" dur="1000" fill="hold"/>
                                        <p:tgtEl>
                                          <p:spTgt spid="70360"/>
                                        </p:tgtEl>
                                        <p:attrNameLst>
                                          <p:attrName>ppt_w</p:attrName>
                                        </p:attrNameLst>
                                      </p:cBhvr>
                                      <p:tavLst>
                                        <p:tav tm="0">
                                          <p:val>
                                            <p:strVal val="#ppt_w*0.70"/>
                                          </p:val>
                                        </p:tav>
                                        <p:tav tm="100000">
                                          <p:val>
                                            <p:strVal val="#ppt_w"/>
                                          </p:val>
                                        </p:tav>
                                      </p:tavLst>
                                    </p:anim>
                                    <p:anim calcmode="lin" valueType="num">
                                      <p:cBhvr>
                                        <p:cTn id="51" dur="1000" fill="hold"/>
                                        <p:tgtEl>
                                          <p:spTgt spid="70360"/>
                                        </p:tgtEl>
                                        <p:attrNameLst>
                                          <p:attrName>ppt_h</p:attrName>
                                        </p:attrNameLst>
                                      </p:cBhvr>
                                      <p:tavLst>
                                        <p:tav tm="0">
                                          <p:val>
                                            <p:strVal val="#ppt_h"/>
                                          </p:val>
                                        </p:tav>
                                        <p:tav tm="100000">
                                          <p:val>
                                            <p:strVal val="#ppt_h"/>
                                          </p:val>
                                        </p:tav>
                                      </p:tavLst>
                                    </p:anim>
                                    <p:animEffect transition="in" filter="fade">
                                      <p:cBhvr>
                                        <p:cTn id="52" dur="1000"/>
                                        <p:tgtEl>
                                          <p:spTgt spid="70360"/>
                                        </p:tgtEl>
                                      </p:cBhvr>
                                    </p:animEffect>
                                  </p:childTnLst>
                                </p:cTn>
                              </p:par>
                            </p:childTnLst>
                          </p:cTn>
                        </p:par>
                        <p:par>
                          <p:cTn id="53" fill="hold" nodeType="afterGroup">
                            <p:stCondLst>
                              <p:cond delay="9480"/>
                            </p:stCondLst>
                            <p:childTnLst>
                              <p:par>
                                <p:cTn id="54" presetID="9" presetClass="entr" presetSubtype="0" fill="hold" grpId="0" nodeType="afterEffect">
                                  <p:stCondLst>
                                    <p:cond delay="0"/>
                                  </p:stCondLst>
                                  <p:childTnLst>
                                    <p:set>
                                      <p:cBhvr>
                                        <p:cTn id="55" dur="1" fill="hold">
                                          <p:stCondLst>
                                            <p:cond delay="0"/>
                                          </p:stCondLst>
                                        </p:cTn>
                                        <p:tgtEl>
                                          <p:spTgt spid="70359"/>
                                        </p:tgtEl>
                                        <p:attrNameLst>
                                          <p:attrName>style.visibility</p:attrName>
                                        </p:attrNameLst>
                                      </p:cBhvr>
                                      <p:to>
                                        <p:strVal val="visible"/>
                                      </p:to>
                                    </p:set>
                                    <p:animEffect transition="in" filter="dissolve">
                                      <p:cBhvr>
                                        <p:cTn id="56" dur="500"/>
                                        <p:tgtEl>
                                          <p:spTgt spid="7035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9" presetClass="entr" presetSubtype="0" decel="100000" fill="hold" nodeType="clickEffect">
                                  <p:stCondLst>
                                    <p:cond delay="0"/>
                                  </p:stCondLst>
                                  <p:childTnLst>
                                    <p:set>
                                      <p:cBhvr>
                                        <p:cTn id="60" dur="1" fill="hold">
                                          <p:stCondLst>
                                            <p:cond delay="0"/>
                                          </p:stCondLst>
                                        </p:cTn>
                                        <p:tgtEl>
                                          <p:spTgt spid="70364"/>
                                        </p:tgtEl>
                                        <p:attrNameLst>
                                          <p:attrName>style.visibility</p:attrName>
                                        </p:attrNameLst>
                                      </p:cBhvr>
                                      <p:to>
                                        <p:strVal val="visible"/>
                                      </p:to>
                                    </p:set>
                                    <p:anim calcmode="lin" valueType="num">
                                      <p:cBhvr>
                                        <p:cTn id="61" dur="500" fill="hold"/>
                                        <p:tgtEl>
                                          <p:spTgt spid="70364"/>
                                        </p:tgtEl>
                                        <p:attrNameLst>
                                          <p:attrName>ppt_w</p:attrName>
                                        </p:attrNameLst>
                                      </p:cBhvr>
                                      <p:tavLst>
                                        <p:tav tm="0">
                                          <p:val>
                                            <p:fltVal val="0"/>
                                          </p:val>
                                        </p:tav>
                                        <p:tav tm="100000">
                                          <p:val>
                                            <p:strVal val="#ppt_w"/>
                                          </p:val>
                                        </p:tav>
                                      </p:tavLst>
                                    </p:anim>
                                    <p:anim calcmode="lin" valueType="num">
                                      <p:cBhvr>
                                        <p:cTn id="62" dur="500" fill="hold"/>
                                        <p:tgtEl>
                                          <p:spTgt spid="70364"/>
                                        </p:tgtEl>
                                        <p:attrNameLst>
                                          <p:attrName>ppt_h</p:attrName>
                                        </p:attrNameLst>
                                      </p:cBhvr>
                                      <p:tavLst>
                                        <p:tav tm="0">
                                          <p:val>
                                            <p:fltVal val="0"/>
                                          </p:val>
                                        </p:tav>
                                        <p:tav tm="100000">
                                          <p:val>
                                            <p:strVal val="#ppt_h"/>
                                          </p:val>
                                        </p:tav>
                                      </p:tavLst>
                                    </p:anim>
                                    <p:anim calcmode="lin" valueType="num">
                                      <p:cBhvr>
                                        <p:cTn id="63" dur="500" fill="hold"/>
                                        <p:tgtEl>
                                          <p:spTgt spid="70364"/>
                                        </p:tgtEl>
                                        <p:attrNameLst>
                                          <p:attrName>style.rotation</p:attrName>
                                        </p:attrNameLst>
                                      </p:cBhvr>
                                      <p:tavLst>
                                        <p:tav tm="0">
                                          <p:val>
                                            <p:fltVal val="360"/>
                                          </p:val>
                                        </p:tav>
                                        <p:tav tm="100000">
                                          <p:val>
                                            <p:fltVal val="0"/>
                                          </p:val>
                                        </p:tav>
                                      </p:tavLst>
                                    </p:anim>
                                    <p:animEffect transition="in" filter="fade">
                                      <p:cBhvr>
                                        <p:cTn id="64" dur="500"/>
                                        <p:tgtEl>
                                          <p:spTgt spid="70364"/>
                                        </p:tgtEl>
                                      </p:cBhvr>
                                    </p:animEffect>
                                  </p:childTnLst>
                                </p:cTn>
                              </p:par>
                            </p:childTnLst>
                          </p:cTn>
                        </p:par>
                        <p:par>
                          <p:cTn id="65" fill="hold" nodeType="afterGroup">
                            <p:stCondLst>
                              <p:cond delay="500"/>
                            </p:stCondLst>
                            <p:childTnLst>
                              <p:par>
                                <p:cTn id="66" presetID="27" presetClass="entr" presetSubtype="0" fill="hold" grpId="0" nodeType="afterEffect">
                                  <p:stCondLst>
                                    <p:cond delay="0"/>
                                  </p:stCondLst>
                                  <p:iterate type="lt">
                                    <p:tmPct val="50000"/>
                                  </p:iterate>
                                  <p:childTnLst>
                                    <p:set>
                                      <p:cBhvr>
                                        <p:cTn id="67" dur="1" fill="hold">
                                          <p:stCondLst>
                                            <p:cond delay="0"/>
                                          </p:stCondLst>
                                        </p:cTn>
                                        <p:tgtEl>
                                          <p:spTgt spid="70363"/>
                                        </p:tgtEl>
                                        <p:attrNameLst>
                                          <p:attrName>style.visibility</p:attrName>
                                        </p:attrNameLst>
                                      </p:cBhvr>
                                      <p:to>
                                        <p:strVal val="visible"/>
                                      </p:to>
                                    </p:set>
                                    <p:anim calcmode="discrete" valueType="clr">
                                      <p:cBhvr override="childStyle">
                                        <p:cTn id="68" dur="80"/>
                                        <p:tgtEl>
                                          <p:spTgt spid="70363"/>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70363"/>
                                        </p:tgtEl>
                                        <p:attrNameLst>
                                          <p:attrName>fillcolor</p:attrName>
                                        </p:attrNameLst>
                                      </p:cBhvr>
                                      <p:tavLst>
                                        <p:tav tm="0">
                                          <p:val>
                                            <p:clrVal>
                                              <a:schemeClr val="accent2"/>
                                            </p:clrVal>
                                          </p:val>
                                        </p:tav>
                                        <p:tav tm="50000">
                                          <p:val>
                                            <p:clrVal>
                                              <a:schemeClr val="hlink"/>
                                            </p:clrVal>
                                          </p:val>
                                        </p:tav>
                                      </p:tavLst>
                                    </p:anim>
                                    <p:set>
                                      <p:cBhvr>
                                        <p:cTn id="70" dur="80"/>
                                        <p:tgtEl>
                                          <p:spTgt spid="70363"/>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49" presetClass="entr" presetSubtype="0" decel="100000" fill="hold" nodeType="clickEffect">
                                  <p:stCondLst>
                                    <p:cond delay="0"/>
                                  </p:stCondLst>
                                  <p:childTnLst>
                                    <p:set>
                                      <p:cBhvr>
                                        <p:cTn id="74" dur="1" fill="hold">
                                          <p:stCondLst>
                                            <p:cond delay="0"/>
                                          </p:stCondLst>
                                        </p:cTn>
                                        <p:tgtEl>
                                          <p:spTgt spid="70366"/>
                                        </p:tgtEl>
                                        <p:attrNameLst>
                                          <p:attrName>style.visibility</p:attrName>
                                        </p:attrNameLst>
                                      </p:cBhvr>
                                      <p:to>
                                        <p:strVal val="visible"/>
                                      </p:to>
                                    </p:set>
                                    <p:anim calcmode="lin" valueType="num">
                                      <p:cBhvr>
                                        <p:cTn id="75" dur="500" fill="hold"/>
                                        <p:tgtEl>
                                          <p:spTgt spid="70366"/>
                                        </p:tgtEl>
                                        <p:attrNameLst>
                                          <p:attrName>ppt_w</p:attrName>
                                        </p:attrNameLst>
                                      </p:cBhvr>
                                      <p:tavLst>
                                        <p:tav tm="0">
                                          <p:val>
                                            <p:fltVal val="0"/>
                                          </p:val>
                                        </p:tav>
                                        <p:tav tm="100000">
                                          <p:val>
                                            <p:strVal val="#ppt_w"/>
                                          </p:val>
                                        </p:tav>
                                      </p:tavLst>
                                    </p:anim>
                                    <p:anim calcmode="lin" valueType="num">
                                      <p:cBhvr>
                                        <p:cTn id="76" dur="500" fill="hold"/>
                                        <p:tgtEl>
                                          <p:spTgt spid="70366"/>
                                        </p:tgtEl>
                                        <p:attrNameLst>
                                          <p:attrName>ppt_h</p:attrName>
                                        </p:attrNameLst>
                                      </p:cBhvr>
                                      <p:tavLst>
                                        <p:tav tm="0">
                                          <p:val>
                                            <p:fltVal val="0"/>
                                          </p:val>
                                        </p:tav>
                                        <p:tav tm="100000">
                                          <p:val>
                                            <p:strVal val="#ppt_h"/>
                                          </p:val>
                                        </p:tav>
                                      </p:tavLst>
                                    </p:anim>
                                    <p:anim calcmode="lin" valueType="num">
                                      <p:cBhvr>
                                        <p:cTn id="77" dur="500" fill="hold"/>
                                        <p:tgtEl>
                                          <p:spTgt spid="70366"/>
                                        </p:tgtEl>
                                        <p:attrNameLst>
                                          <p:attrName>style.rotation</p:attrName>
                                        </p:attrNameLst>
                                      </p:cBhvr>
                                      <p:tavLst>
                                        <p:tav tm="0">
                                          <p:val>
                                            <p:fltVal val="360"/>
                                          </p:val>
                                        </p:tav>
                                        <p:tav tm="100000">
                                          <p:val>
                                            <p:fltVal val="0"/>
                                          </p:val>
                                        </p:tav>
                                      </p:tavLst>
                                    </p:anim>
                                    <p:animEffect transition="in" filter="fade">
                                      <p:cBhvr>
                                        <p:cTn id="78" dur="500"/>
                                        <p:tgtEl>
                                          <p:spTgt spid="70366"/>
                                        </p:tgtEl>
                                      </p:cBhvr>
                                    </p:animEffect>
                                  </p:childTnLst>
                                </p:cTn>
                              </p:par>
                            </p:childTnLst>
                          </p:cTn>
                        </p:par>
                        <p:par>
                          <p:cTn id="79" fill="hold" nodeType="afterGroup">
                            <p:stCondLst>
                              <p:cond delay="500"/>
                            </p:stCondLst>
                            <p:childTnLst>
                              <p:par>
                                <p:cTn id="80" presetID="27" presetClass="entr" presetSubtype="0" fill="hold" grpId="0" nodeType="afterEffect">
                                  <p:stCondLst>
                                    <p:cond delay="0"/>
                                  </p:stCondLst>
                                  <p:iterate type="lt">
                                    <p:tmPct val="50000"/>
                                  </p:iterate>
                                  <p:childTnLst>
                                    <p:set>
                                      <p:cBhvr>
                                        <p:cTn id="81" dur="1" fill="hold">
                                          <p:stCondLst>
                                            <p:cond delay="0"/>
                                          </p:stCondLst>
                                        </p:cTn>
                                        <p:tgtEl>
                                          <p:spTgt spid="70365"/>
                                        </p:tgtEl>
                                        <p:attrNameLst>
                                          <p:attrName>style.visibility</p:attrName>
                                        </p:attrNameLst>
                                      </p:cBhvr>
                                      <p:to>
                                        <p:strVal val="visible"/>
                                      </p:to>
                                    </p:set>
                                    <p:anim calcmode="discrete" valueType="clr">
                                      <p:cBhvr override="childStyle">
                                        <p:cTn id="82" dur="80"/>
                                        <p:tgtEl>
                                          <p:spTgt spid="70365"/>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70365"/>
                                        </p:tgtEl>
                                        <p:attrNameLst>
                                          <p:attrName>fillcolor</p:attrName>
                                        </p:attrNameLst>
                                      </p:cBhvr>
                                      <p:tavLst>
                                        <p:tav tm="0">
                                          <p:val>
                                            <p:clrVal>
                                              <a:schemeClr val="accent2"/>
                                            </p:clrVal>
                                          </p:val>
                                        </p:tav>
                                        <p:tav tm="50000">
                                          <p:val>
                                            <p:clrVal>
                                              <a:schemeClr val="hlink"/>
                                            </p:clrVal>
                                          </p:val>
                                        </p:tav>
                                      </p:tavLst>
                                    </p:anim>
                                    <p:set>
                                      <p:cBhvr>
                                        <p:cTn id="84" dur="80"/>
                                        <p:tgtEl>
                                          <p:spTgt spid="703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1" grpId="0"/>
      <p:bldP spid="70354" grpId="0"/>
      <p:bldP spid="70355" grpId="0"/>
      <p:bldP spid="70357" grpId="0"/>
      <p:bldP spid="70359" grpId="0"/>
      <p:bldP spid="70363" grpId="0"/>
      <p:bldP spid="703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7">
            <a:extLst>
              <a:ext uri="{FF2B5EF4-FFF2-40B4-BE49-F238E27FC236}">
                <a16:creationId xmlns:a16="http://schemas.microsoft.com/office/drawing/2014/main" id="{F754CCC1-E977-B472-20B0-BD7B84EAA11F}"/>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387" name="Text Box 8">
            <a:extLst>
              <a:ext uri="{FF2B5EF4-FFF2-40B4-BE49-F238E27FC236}">
                <a16:creationId xmlns:a16="http://schemas.microsoft.com/office/drawing/2014/main" id="{B0766351-996D-926E-6E97-7270B88D5BED}"/>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6388" name="Text Box 9">
            <a:extLst>
              <a:ext uri="{FF2B5EF4-FFF2-40B4-BE49-F238E27FC236}">
                <a16:creationId xmlns:a16="http://schemas.microsoft.com/office/drawing/2014/main" id="{BDF4BA60-3C20-DC05-E8D0-CD819FAF03B5}"/>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16389" name="Line 10">
            <a:extLst>
              <a:ext uri="{FF2B5EF4-FFF2-40B4-BE49-F238E27FC236}">
                <a16:creationId xmlns:a16="http://schemas.microsoft.com/office/drawing/2014/main" id="{ACE43969-1B4F-B0AD-65D3-44F2C05873F1}"/>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3497" name="Text Box 1465">
            <a:extLst>
              <a:ext uri="{FF2B5EF4-FFF2-40B4-BE49-F238E27FC236}">
                <a16:creationId xmlns:a16="http://schemas.microsoft.com/office/drawing/2014/main" id="{AB414D39-9FFA-DD6E-7440-6E369F60626A}"/>
              </a:ext>
            </a:extLst>
          </p:cNvPr>
          <p:cNvSpPr txBox="1">
            <a:spLocks noChangeArrowheads="1"/>
          </p:cNvSpPr>
          <p:nvPr/>
        </p:nvSpPr>
        <p:spPr bwMode="auto">
          <a:xfrm>
            <a:off x="4168775" y="2924175"/>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Kako je:</a:t>
            </a:r>
            <a:endParaRPr lang="en-US" altLang="en-US" b="1">
              <a:solidFill>
                <a:schemeClr val="tx1"/>
              </a:solidFill>
            </a:endParaRPr>
          </a:p>
        </p:txBody>
      </p:sp>
      <p:pic>
        <p:nvPicPr>
          <p:cNvPr id="173498" name="Picture 1466" descr="BD10263_">
            <a:extLst>
              <a:ext uri="{FF2B5EF4-FFF2-40B4-BE49-F238E27FC236}">
                <a16:creationId xmlns:a16="http://schemas.microsoft.com/office/drawing/2014/main" id="{7C352A9C-B752-8F4B-A550-964DBBCE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7950" y="3035300"/>
            <a:ext cx="1793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548" name="Text Box 1516">
            <a:extLst>
              <a:ext uri="{FF2B5EF4-FFF2-40B4-BE49-F238E27FC236}">
                <a16:creationId xmlns:a16="http://schemas.microsoft.com/office/drawing/2014/main" id="{EA36B3F4-0A90-1E0E-E4D9-CFB98DE59A5C}"/>
              </a:ext>
            </a:extLst>
          </p:cNvPr>
          <p:cNvSpPr txBox="1">
            <a:spLocks noChangeArrowheads="1"/>
          </p:cNvSpPr>
          <p:nvPr/>
        </p:nvSpPr>
        <p:spPr bwMode="auto">
          <a:xfrm>
            <a:off x="495300" y="1700213"/>
            <a:ext cx="7972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Bernulijeva jednačina koja uzima u obzir ove gubitke:</a:t>
            </a:r>
            <a:endParaRPr lang="en-US" altLang="en-US" b="1">
              <a:solidFill>
                <a:schemeClr val="tx1"/>
              </a:solidFill>
            </a:endParaRPr>
          </a:p>
        </p:txBody>
      </p:sp>
      <p:pic>
        <p:nvPicPr>
          <p:cNvPr id="173549" name="Picture 1517" descr="BD10263_">
            <a:extLst>
              <a:ext uri="{FF2B5EF4-FFF2-40B4-BE49-F238E27FC236}">
                <a16:creationId xmlns:a16="http://schemas.microsoft.com/office/drawing/2014/main" id="{0039BF54-3537-2EE5-B683-4361BDA2E7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81133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20">
            <a:extLst>
              <a:ext uri="{FF2B5EF4-FFF2-40B4-BE49-F238E27FC236}">
                <a16:creationId xmlns:a16="http://schemas.microsoft.com/office/drawing/2014/main" id="{79A0162A-BCEE-7DCB-61D5-8877E7692151}"/>
              </a:ext>
            </a:extLst>
          </p:cNvPr>
          <p:cNvGrpSpPr>
            <a:grpSpLocks noChangeAspect="1"/>
          </p:cNvGrpSpPr>
          <p:nvPr/>
        </p:nvGrpSpPr>
        <p:grpSpPr bwMode="auto">
          <a:xfrm>
            <a:off x="5003800" y="2095500"/>
            <a:ext cx="3371850" cy="825500"/>
            <a:chOff x="1746" y="1434"/>
            <a:chExt cx="2124" cy="520"/>
          </a:xfrm>
        </p:grpSpPr>
        <p:sp>
          <p:nvSpPr>
            <p:cNvPr id="16655" name="AutoShape 1519">
              <a:extLst>
                <a:ext uri="{FF2B5EF4-FFF2-40B4-BE49-F238E27FC236}">
                  <a16:creationId xmlns:a16="http://schemas.microsoft.com/office/drawing/2014/main" id="{DE97B0FE-B57F-8659-2924-96F2A4483D97}"/>
                </a:ext>
              </a:extLst>
            </p:cNvPr>
            <p:cNvSpPr>
              <a:spLocks noChangeAspect="1" noChangeArrowheads="1" noTextEdit="1"/>
            </p:cNvSpPr>
            <p:nvPr/>
          </p:nvSpPr>
          <p:spPr bwMode="auto">
            <a:xfrm>
              <a:off x="1746" y="1434"/>
              <a:ext cx="212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656" name="Line 1521">
              <a:extLst>
                <a:ext uri="{FF2B5EF4-FFF2-40B4-BE49-F238E27FC236}">
                  <a16:creationId xmlns:a16="http://schemas.microsoft.com/office/drawing/2014/main" id="{30239907-626E-BCE3-C48E-7040793B0398}"/>
                </a:ext>
              </a:extLst>
            </p:cNvPr>
            <p:cNvSpPr>
              <a:spLocks noChangeShapeType="1"/>
            </p:cNvSpPr>
            <p:nvPr/>
          </p:nvSpPr>
          <p:spPr bwMode="auto">
            <a:xfrm>
              <a:off x="1762" y="1695"/>
              <a:ext cx="2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57" name="Line 1522">
              <a:extLst>
                <a:ext uri="{FF2B5EF4-FFF2-40B4-BE49-F238E27FC236}">
                  <a16:creationId xmlns:a16="http://schemas.microsoft.com/office/drawing/2014/main" id="{1BAA8957-ABCD-B099-7DBA-366A94989007}"/>
                </a:ext>
              </a:extLst>
            </p:cNvPr>
            <p:cNvSpPr>
              <a:spLocks noChangeShapeType="1"/>
            </p:cNvSpPr>
            <p:nvPr/>
          </p:nvSpPr>
          <p:spPr bwMode="auto">
            <a:xfrm>
              <a:off x="2171" y="1695"/>
              <a:ext cx="20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58" name="Line 1523">
              <a:extLst>
                <a:ext uri="{FF2B5EF4-FFF2-40B4-BE49-F238E27FC236}">
                  <a16:creationId xmlns:a16="http://schemas.microsoft.com/office/drawing/2014/main" id="{81722368-A3EB-7757-7DAE-488DC21EAF31}"/>
                </a:ext>
              </a:extLst>
            </p:cNvPr>
            <p:cNvSpPr>
              <a:spLocks noChangeShapeType="1"/>
            </p:cNvSpPr>
            <p:nvPr/>
          </p:nvSpPr>
          <p:spPr bwMode="auto">
            <a:xfrm>
              <a:off x="2944" y="1695"/>
              <a:ext cx="2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59" name="Line 1524">
              <a:extLst>
                <a:ext uri="{FF2B5EF4-FFF2-40B4-BE49-F238E27FC236}">
                  <a16:creationId xmlns:a16="http://schemas.microsoft.com/office/drawing/2014/main" id="{C139607E-E68B-3B29-BE56-FE8E3E71A9DF}"/>
                </a:ext>
              </a:extLst>
            </p:cNvPr>
            <p:cNvSpPr>
              <a:spLocks noChangeShapeType="1"/>
            </p:cNvSpPr>
            <p:nvPr/>
          </p:nvSpPr>
          <p:spPr bwMode="auto">
            <a:xfrm>
              <a:off x="3352" y="1695"/>
              <a:ext cx="13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60" name="Rectangle 1525">
              <a:extLst>
                <a:ext uri="{FF2B5EF4-FFF2-40B4-BE49-F238E27FC236}">
                  <a16:creationId xmlns:a16="http://schemas.microsoft.com/office/drawing/2014/main" id="{23724D93-8EDA-3DF9-EF0A-B672063F8BFF}"/>
                </a:ext>
              </a:extLst>
            </p:cNvPr>
            <p:cNvSpPr>
              <a:spLocks noChangeArrowheads="1"/>
            </p:cNvSpPr>
            <p:nvPr/>
          </p:nvSpPr>
          <p:spPr bwMode="auto">
            <a:xfrm>
              <a:off x="3765" y="1693"/>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m</a:t>
              </a:r>
              <a:endParaRPr lang="en-US" altLang="en-US"/>
            </a:p>
          </p:txBody>
        </p:sp>
        <p:sp>
          <p:nvSpPr>
            <p:cNvPr id="16661" name="Rectangle 1526">
              <a:extLst>
                <a:ext uri="{FF2B5EF4-FFF2-40B4-BE49-F238E27FC236}">
                  <a16:creationId xmlns:a16="http://schemas.microsoft.com/office/drawing/2014/main" id="{C36D0DB9-8FAD-C747-8F59-C02FBBDED20E}"/>
                </a:ext>
              </a:extLst>
            </p:cNvPr>
            <p:cNvSpPr>
              <a:spLocks noChangeArrowheads="1"/>
            </p:cNvSpPr>
            <p:nvPr/>
          </p:nvSpPr>
          <p:spPr bwMode="auto">
            <a:xfrm>
              <a:off x="2296" y="157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6662" name="Rectangle 1527">
              <a:extLst>
                <a:ext uri="{FF2B5EF4-FFF2-40B4-BE49-F238E27FC236}">
                  <a16:creationId xmlns:a16="http://schemas.microsoft.com/office/drawing/2014/main" id="{4C7FA6B6-E871-B01A-F791-160C9152873C}"/>
                </a:ext>
              </a:extLst>
            </p:cNvPr>
            <p:cNvSpPr>
              <a:spLocks noChangeArrowheads="1"/>
            </p:cNvSpPr>
            <p:nvPr/>
          </p:nvSpPr>
          <p:spPr bwMode="auto">
            <a:xfrm>
              <a:off x="1874" y="157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6663" name="Rectangle 1528">
              <a:extLst>
                <a:ext uri="{FF2B5EF4-FFF2-40B4-BE49-F238E27FC236}">
                  <a16:creationId xmlns:a16="http://schemas.microsoft.com/office/drawing/2014/main" id="{E9C37741-3A5F-4594-FDEF-2BD191F265F7}"/>
                </a:ext>
              </a:extLst>
            </p:cNvPr>
            <p:cNvSpPr>
              <a:spLocks noChangeArrowheads="1"/>
            </p:cNvSpPr>
            <p:nvPr/>
          </p:nvSpPr>
          <p:spPr bwMode="auto">
            <a:xfrm>
              <a:off x="3668" y="1572"/>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6664" name="Rectangle 1529">
              <a:extLst>
                <a:ext uri="{FF2B5EF4-FFF2-40B4-BE49-F238E27FC236}">
                  <a16:creationId xmlns:a16="http://schemas.microsoft.com/office/drawing/2014/main" id="{D093A421-8D31-3BCC-2F05-1750A53C5403}"/>
                </a:ext>
              </a:extLst>
            </p:cNvPr>
            <p:cNvSpPr>
              <a:spLocks noChangeArrowheads="1"/>
            </p:cNvSpPr>
            <p:nvPr/>
          </p:nvSpPr>
          <p:spPr bwMode="auto">
            <a:xfrm>
              <a:off x="3384" y="1451"/>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6665" name="Rectangle 1530">
              <a:extLst>
                <a:ext uri="{FF2B5EF4-FFF2-40B4-BE49-F238E27FC236}">
                  <a16:creationId xmlns:a16="http://schemas.microsoft.com/office/drawing/2014/main" id="{C926B294-2851-5D7C-09B9-53171FB9F4C5}"/>
                </a:ext>
              </a:extLst>
            </p:cNvPr>
            <p:cNvSpPr>
              <a:spLocks noChangeArrowheads="1"/>
            </p:cNvSpPr>
            <p:nvPr/>
          </p:nvSpPr>
          <p:spPr bwMode="auto">
            <a:xfrm>
              <a:off x="3060" y="171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16666" name="Rectangle 1531">
              <a:extLst>
                <a:ext uri="{FF2B5EF4-FFF2-40B4-BE49-F238E27FC236}">
                  <a16:creationId xmlns:a16="http://schemas.microsoft.com/office/drawing/2014/main" id="{7206C692-5840-C198-B59C-9306656A05FC}"/>
                </a:ext>
              </a:extLst>
            </p:cNvPr>
            <p:cNvSpPr>
              <a:spLocks noChangeArrowheads="1"/>
            </p:cNvSpPr>
            <p:nvPr/>
          </p:nvSpPr>
          <p:spPr bwMode="auto">
            <a:xfrm>
              <a:off x="2964" y="1451"/>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6667" name="Rectangle 1532">
              <a:extLst>
                <a:ext uri="{FF2B5EF4-FFF2-40B4-BE49-F238E27FC236}">
                  <a16:creationId xmlns:a16="http://schemas.microsoft.com/office/drawing/2014/main" id="{87055DC7-75F1-8A95-8D7E-A97F2E5BB42A}"/>
                </a:ext>
              </a:extLst>
            </p:cNvPr>
            <p:cNvSpPr>
              <a:spLocks noChangeArrowheads="1"/>
            </p:cNvSpPr>
            <p:nvPr/>
          </p:nvSpPr>
          <p:spPr bwMode="auto">
            <a:xfrm>
              <a:off x="2569" y="1572"/>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6668" name="Rectangle 1533">
              <a:extLst>
                <a:ext uri="{FF2B5EF4-FFF2-40B4-BE49-F238E27FC236}">
                  <a16:creationId xmlns:a16="http://schemas.microsoft.com/office/drawing/2014/main" id="{73733B35-CE87-46A9-15E2-D9013AB8E098}"/>
                </a:ext>
              </a:extLst>
            </p:cNvPr>
            <p:cNvSpPr>
              <a:spLocks noChangeArrowheads="1"/>
            </p:cNvSpPr>
            <p:nvPr/>
          </p:nvSpPr>
          <p:spPr bwMode="auto">
            <a:xfrm>
              <a:off x="2202" y="1450"/>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6669" name="Rectangle 1534">
              <a:extLst>
                <a:ext uri="{FF2B5EF4-FFF2-40B4-BE49-F238E27FC236}">
                  <a16:creationId xmlns:a16="http://schemas.microsoft.com/office/drawing/2014/main" id="{D12E1FDA-0BA2-586E-75F3-4AEA1745E165}"/>
                </a:ext>
              </a:extLst>
            </p:cNvPr>
            <p:cNvSpPr>
              <a:spLocks noChangeArrowheads="1"/>
            </p:cNvSpPr>
            <p:nvPr/>
          </p:nvSpPr>
          <p:spPr bwMode="auto">
            <a:xfrm>
              <a:off x="1878" y="171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16670" name="Rectangle 1535">
              <a:extLst>
                <a:ext uri="{FF2B5EF4-FFF2-40B4-BE49-F238E27FC236}">
                  <a16:creationId xmlns:a16="http://schemas.microsoft.com/office/drawing/2014/main" id="{FF6B3245-B801-5A87-BB81-4393F80DBFC7}"/>
                </a:ext>
              </a:extLst>
            </p:cNvPr>
            <p:cNvSpPr>
              <a:spLocks noChangeArrowheads="1"/>
            </p:cNvSpPr>
            <p:nvPr/>
          </p:nvSpPr>
          <p:spPr bwMode="auto">
            <a:xfrm>
              <a:off x="1783" y="1450"/>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6671" name="Rectangle 1536">
              <a:extLst>
                <a:ext uri="{FF2B5EF4-FFF2-40B4-BE49-F238E27FC236}">
                  <a16:creationId xmlns:a16="http://schemas.microsoft.com/office/drawing/2014/main" id="{E4AEE989-37D5-07CB-5933-3C9B5B9D371B}"/>
                </a:ext>
              </a:extLst>
            </p:cNvPr>
            <p:cNvSpPr>
              <a:spLocks noChangeArrowheads="1"/>
            </p:cNvSpPr>
            <p:nvPr/>
          </p:nvSpPr>
          <p:spPr bwMode="auto">
            <a:xfrm>
              <a:off x="3521" y="1553"/>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672" name="Rectangle 1537">
              <a:extLst>
                <a:ext uri="{FF2B5EF4-FFF2-40B4-BE49-F238E27FC236}">
                  <a16:creationId xmlns:a16="http://schemas.microsoft.com/office/drawing/2014/main" id="{2183E6EA-2F1C-F698-5AAC-AF549F680138}"/>
                </a:ext>
              </a:extLst>
            </p:cNvPr>
            <p:cNvSpPr>
              <a:spLocks noChangeArrowheads="1"/>
            </p:cNvSpPr>
            <p:nvPr/>
          </p:nvSpPr>
          <p:spPr bwMode="auto">
            <a:xfrm>
              <a:off x="3203" y="1553"/>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673" name="Rectangle 1538">
              <a:extLst>
                <a:ext uri="{FF2B5EF4-FFF2-40B4-BE49-F238E27FC236}">
                  <a16:creationId xmlns:a16="http://schemas.microsoft.com/office/drawing/2014/main" id="{AFE8AD8F-8DE8-67BF-370D-B39BBCC23700}"/>
                </a:ext>
              </a:extLst>
            </p:cNvPr>
            <p:cNvSpPr>
              <a:spLocks noChangeArrowheads="1"/>
            </p:cNvSpPr>
            <p:nvPr/>
          </p:nvSpPr>
          <p:spPr bwMode="auto">
            <a:xfrm>
              <a:off x="2785" y="1553"/>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674" name="Rectangle 1539">
              <a:extLst>
                <a:ext uri="{FF2B5EF4-FFF2-40B4-BE49-F238E27FC236}">
                  <a16:creationId xmlns:a16="http://schemas.microsoft.com/office/drawing/2014/main" id="{FCE6AEDD-79E7-C985-B1F7-C87D445B0B59}"/>
                </a:ext>
              </a:extLst>
            </p:cNvPr>
            <p:cNvSpPr>
              <a:spLocks noChangeArrowheads="1"/>
            </p:cNvSpPr>
            <p:nvPr/>
          </p:nvSpPr>
          <p:spPr bwMode="auto">
            <a:xfrm>
              <a:off x="2414" y="1553"/>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675" name="Rectangle 1540">
              <a:extLst>
                <a:ext uri="{FF2B5EF4-FFF2-40B4-BE49-F238E27FC236}">
                  <a16:creationId xmlns:a16="http://schemas.microsoft.com/office/drawing/2014/main" id="{52F03BD3-88DB-7DEC-7814-D48666FFD55F}"/>
                </a:ext>
              </a:extLst>
            </p:cNvPr>
            <p:cNvSpPr>
              <a:spLocks noChangeArrowheads="1"/>
            </p:cNvSpPr>
            <p:nvPr/>
          </p:nvSpPr>
          <p:spPr bwMode="auto">
            <a:xfrm>
              <a:off x="2021" y="1553"/>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676" name="Rectangle 1541">
              <a:extLst>
                <a:ext uri="{FF2B5EF4-FFF2-40B4-BE49-F238E27FC236}">
                  <a16:creationId xmlns:a16="http://schemas.microsoft.com/office/drawing/2014/main" id="{53E90564-ED18-3382-8303-B451548DEDFA}"/>
                </a:ext>
              </a:extLst>
            </p:cNvPr>
            <p:cNvSpPr>
              <a:spLocks noChangeArrowheads="1"/>
            </p:cNvSpPr>
            <p:nvPr/>
          </p:nvSpPr>
          <p:spPr bwMode="auto">
            <a:xfrm>
              <a:off x="3355" y="1697"/>
              <a:ext cx="7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g</a:t>
              </a:r>
              <a:endParaRPr lang="en-US" altLang="en-US"/>
            </a:p>
          </p:txBody>
        </p:sp>
        <p:sp>
          <p:nvSpPr>
            <p:cNvPr id="16677" name="Rectangle 1542">
              <a:extLst>
                <a:ext uri="{FF2B5EF4-FFF2-40B4-BE49-F238E27FC236}">
                  <a16:creationId xmlns:a16="http://schemas.microsoft.com/office/drawing/2014/main" id="{F32C1965-749E-C42E-793E-54896A709E59}"/>
                </a:ext>
              </a:extLst>
            </p:cNvPr>
            <p:cNvSpPr>
              <a:spLocks noChangeArrowheads="1"/>
            </p:cNvSpPr>
            <p:nvPr/>
          </p:nvSpPr>
          <p:spPr bwMode="auto">
            <a:xfrm>
              <a:off x="2211" y="1697"/>
              <a:ext cx="7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g</a:t>
              </a:r>
              <a:endParaRPr lang="en-US" altLang="en-US"/>
            </a:p>
          </p:txBody>
        </p:sp>
        <p:sp>
          <p:nvSpPr>
            <p:cNvPr id="16678" name="Rectangle 1543">
              <a:extLst>
                <a:ext uri="{FF2B5EF4-FFF2-40B4-BE49-F238E27FC236}">
                  <a16:creationId xmlns:a16="http://schemas.microsoft.com/office/drawing/2014/main" id="{86FE61EF-AA38-A0F4-2F00-38FADA241ECF}"/>
                </a:ext>
              </a:extLst>
            </p:cNvPr>
            <p:cNvSpPr>
              <a:spLocks noChangeArrowheads="1"/>
            </p:cNvSpPr>
            <p:nvPr/>
          </p:nvSpPr>
          <p:spPr bwMode="auto">
            <a:xfrm>
              <a:off x="2949" y="171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Times New Roman" panose="02020603050405020304" pitchFamily="18" charset="0"/>
                </a:rPr>
                <a:t>2</a:t>
              </a:r>
              <a:endParaRPr lang="en-US" altLang="en-US"/>
            </a:p>
          </p:txBody>
        </p:sp>
        <p:sp>
          <p:nvSpPr>
            <p:cNvPr id="16679" name="Rectangle 1544">
              <a:extLst>
                <a:ext uri="{FF2B5EF4-FFF2-40B4-BE49-F238E27FC236}">
                  <a16:creationId xmlns:a16="http://schemas.microsoft.com/office/drawing/2014/main" id="{3829FEE9-B341-D4E9-AC69-35ED91399881}"/>
                </a:ext>
              </a:extLst>
            </p:cNvPr>
            <p:cNvSpPr>
              <a:spLocks noChangeArrowheads="1"/>
            </p:cNvSpPr>
            <p:nvPr/>
          </p:nvSpPr>
          <p:spPr bwMode="auto">
            <a:xfrm>
              <a:off x="1767" y="171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Times New Roman" panose="02020603050405020304" pitchFamily="18" charset="0"/>
                </a:rPr>
                <a:t>2</a:t>
              </a:r>
              <a:endParaRPr lang="en-US" altLang="en-US"/>
            </a:p>
          </p:txBody>
        </p:sp>
        <p:sp>
          <p:nvSpPr>
            <p:cNvPr id="16680" name="Rectangle 1545">
              <a:extLst>
                <a:ext uri="{FF2B5EF4-FFF2-40B4-BE49-F238E27FC236}">
                  <a16:creationId xmlns:a16="http://schemas.microsoft.com/office/drawing/2014/main" id="{1C88C5A1-6A53-26CD-88DF-9731E3D8A952}"/>
                </a:ext>
              </a:extLst>
            </p:cNvPr>
            <p:cNvSpPr>
              <a:spLocks noChangeArrowheads="1"/>
            </p:cNvSpPr>
            <p:nvPr/>
          </p:nvSpPr>
          <p:spPr bwMode="auto">
            <a:xfrm>
              <a:off x="3068" y="1436"/>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a:solidFill>
                    <a:srgbClr val="000000"/>
                  </a:solidFill>
                  <a:latin typeface="Times New Roman" panose="02020603050405020304" pitchFamily="18" charset="0"/>
                </a:rPr>
                <a:t>2</a:t>
              </a:r>
              <a:endParaRPr lang="en-US" altLang="en-US"/>
            </a:p>
          </p:txBody>
        </p:sp>
        <p:sp>
          <p:nvSpPr>
            <p:cNvPr id="16681" name="Rectangle 1546">
              <a:extLst>
                <a:ext uri="{FF2B5EF4-FFF2-40B4-BE49-F238E27FC236}">
                  <a16:creationId xmlns:a16="http://schemas.microsoft.com/office/drawing/2014/main" id="{72F38491-941F-8FB0-36F3-9FE19A110C64}"/>
                </a:ext>
              </a:extLst>
            </p:cNvPr>
            <p:cNvSpPr>
              <a:spLocks noChangeArrowheads="1"/>
            </p:cNvSpPr>
            <p:nvPr/>
          </p:nvSpPr>
          <p:spPr bwMode="auto">
            <a:xfrm>
              <a:off x="1886" y="1435"/>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a:solidFill>
                    <a:srgbClr val="000000"/>
                  </a:solidFill>
                  <a:latin typeface="Times New Roman" panose="02020603050405020304" pitchFamily="18" charset="0"/>
                </a:rPr>
                <a:t>2</a:t>
              </a:r>
              <a:endParaRPr lang="en-US" altLang="en-US"/>
            </a:p>
          </p:txBody>
        </p:sp>
      </p:grpSp>
      <p:grpSp>
        <p:nvGrpSpPr>
          <p:cNvPr id="3" name="Group 1731">
            <a:extLst>
              <a:ext uri="{FF2B5EF4-FFF2-40B4-BE49-F238E27FC236}">
                <a16:creationId xmlns:a16="http://schemas.microsoft.com/office/drawing/2014/main" id="{C5AFB064-FC25-B057-472A-6E84CA5596F4}"/>
              </a:ext>
            </a:extLst>
          </p:cNvPr>
          <p:cNvGrpSpPr>
            <a:grpSpLocks noChangeAspect="1"/>
          </p:cNvGrpSpPr>
          <p:nvPr/>
        </p:nvGrpSpPr>
        <p:grpSpPr bwMode="auto">
          <a:xfrm>
            <a:off x="358775" y="2924175"/>
            <a:ext cx="3006725" cy="2338388"/>
            <a:chOff x="453" y="1502"/>
            <a:chExt cx="1894" cy="1473"/>
          </a:xfrm>
        </p:grpSpPr>
        <p:sp>
          <p:nvSpPr>
            <p:cNvPr id="16489" name="AutoShape 1730">
              <a:extLst>
                <a:ext uri="{FF2B5EF4-FFF2-40B4-BE49-F238E27FC236}">
                  <a16:creationId xmlns:a16="http://schemas.microsoft.com/office/drawing/2014/main" id="{B675BF20-27DF-1F78-0D9B-A82292BD55AD}"/>
                </a:ext>
              </a:extLst>
            </p:cNvPr>
            <p:cNvSpPr>
              <a:spLocks noChangeAspect="1" noChangeArrowheads="1" noTextEdit="1"/>
            </p:cNvSpPr>
            <p:nvPr/>
          </p:nvSpPr>
          <p:spPr bwMode="auto">
            <a:xfrm>
              <a:off x="453" y="1502"/>
              <a:ext cx="1894"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490" name="Freeform 1732">
              <a:extLst>
                <a:ext uri="{FF2B5EF4-FFF2-40B4-BE49-F238E27FC236}">
                  <a16:creationId xmlns:a16="http://schemas.microsoft.com/office/drawing/2014/main" id="{A4206E62-3E86-DA76-8773-6B243FE0CA78}"/>
                </a:ext>
              </a:extLst>
            </p:cNvPr>
            <p:cNvSpPr>
              <a:spLocks/>
            </p:cNvSpPr>
            <p:nvPr/>
          </p:nvSpPr>
          <p:spPr bwMode="auto">
            <a:xfrm>
              <a:off x="1668" y="2491"/>
              <a:ext cx="46" cy="54"/>
            </a:xfrm>
            <a:custGeom>
              <a:avLst/>
              <a:gdLst>
                <a:gd name="T0" fmla="*/ 0 w 46"/>
                <a:gd name="T1" fmla="*/ 54 h 54"/>
                <a:gd name="T2" fmla="*/ 46 w 46"/>
                <a:gd name="T3" fmla="*/ 10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10"/>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1" name="Freeform 1733">
              <a:extLst>
                <a:ext uri="{FF2B5EF4-FFF2-40B4-BE49-F238E27FC236}">
                  <a16:creationId xmlns:a16="http://schemas.microsoft.com/office/drawing/2014/main" id="{7CA9D6A6-AA6B-A3E1-344E-C817CA85BF85}"/>
                </a:ext>
              </a:extLst>
            </p:cNvPr>
            <p:cNvSpPr>
              <a:spLocks/>
            </p:cNvSpPr>
            <p:nvPr/>
          </p:nvSpPr>
          <p:spPr bwMode="auto">
            <a:xfrm>
              <a:off x="1668" y="2464"/>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2" name="Freeform 1734">
              <a:extLst>
                <a:ext uri="{FF2B5EF4-FFF2-40B4-BE49-F238E27FC236}">
                  <a16:creationId xmlns:a16="http://schemas.microsoft.com/office/drawing/2014/main" id="{3C1A4DE9-598F-61A0-1DD9-F8D392AFF141}"/>
                </a:ext>
              </a:extLst>
            </p:cNvPr>
            <p:cNvSpPr>
              <a:spLocks/>
            </p:cNvSpPr>
            <p:nvPr/>
          </p:nvSpPr>
          <p:spPr bwMode="auto">
            <a:xfrm>
              <a:off x="1668" y="2435"/>
              <a:ext cx="46" cy="54"/>
            </a:xfrm>
            <a:custGeom>
              <a:avLst/>
              <a:gdLst>
                <a:gd name="T0" fmla="*/ 0 w 46"/>
                <a:gd name="T1" fmla="*/ 54 h 54"/>
                <a:gd name="T2" fmla="*/ 46 w 46"/>
                <a:gd name="T3" fmla="*/ 8 h 54"/>
                <a:gd name="T4" fmla="*/ 46 w 46"/>
                <a:gd name="T5" fmla="*/ 0 h 54"/>
                <a:gd name="T6" fmla="*/ 0 w 46"/>
                <a:gd name="T7" fmla="*/ 45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5"/>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3" name="Freeform 1735">
              <a:extLst>
                <a:ext uri="{FF2B5EF4-FFF2-40B4-BE49-F238E27FC236}">
                  <a16:creationId xmlns:a16="http://schemas.microsoft.com/office/drawing/2014/main" id="{8BC5BAEA-F496-D483-8CE9-85C9351640DE}"/>
                </a:ext>
              </a:extLst>
            </p:cNvPr>
            <p:cNvSpPr>
              <a:spLocks/>
            </p:cNvSpPr>
            <p:nvPr/>
          </p:nvSpPr>
          <p:spPr bwMode="auto">
            <a:xfrm>
              <a:off x="1668" y="2407"/>
              <a:ext cx="46" cy="51"/>
            </a:xfrm>
            <a:custGeom>
              <a:avLst/>
              <a:gdLst>
                <a:gd name="T0" fmla="*/ 0 w 46"/>
                <a:gd name="T1" fmla="*/ 51 h 51"/>
                <a:gd name="T2" fmla="*/ 46 w 46"/>
                <a:gd name="T3" fmla="*/ 7 h 51"/>
                <a:gd name="T4" fmla="*/ 46 w 46"/>
                <a:gd name="T5" fmla="*/ 0 h 51"/>
                <a:gd name="T6" fmla="*/ 0 w 46"/>
                <a:gd name="T7" fmla="*/ 44 h 51"/>
                <a:gd name="T8" fmla="*/ 0 w 46"/>
                <a:gd name="T9" fmla="*/ 51 h 51"/>
                <a:gd name="T10" fmla="*/ 0 60000 65536"/>
                <a:gd name="T11" fmla="*/ 0 60000 65536"/>
                <a:gd name="T12" fmla="*/ 0 60000 65536"/>
                <a:gd name="T13" fmla="*/ 0 60000 65536"/>
                <a:gd name="T14" fmla="*/ 0 60000 65536"/>
                <a:gd name="T15" fmla="*/ 0 w 46"/>
                <a:gd name="T16" fmla="*/ 0 h 51"/>
                <a:gd name="T17" fmla="*/ 46 w 46"/>
                <a:gd name="T18" fmla="*/ 51 h 51"/>
              </a:gdLst>
              <a:ahLst/>
              <a:cxnLst>
                <a:cxn ang="T10">
                  <a:pos x="T0" y="T1"/>
                </a:cxn>
                <a:cxn ang="T11">
                  <a:pos x="T2" y="T3"/>
                </a:cxn>
                <a:cxn ang="T12">
                  <a:pos x="T4" y="T5"/>
                </a:cxn>
                <a:cxn ang="T13">
                  <a:pos x="T6" y="T7"/>
                </a:cxn>
                <a:cxn ang="T14">
                  <a:pos x="T8" y="T9"/>
                </a:cxn>
              </a:cxnLst>
              <a:rect l="T15" t="T16" r="T17" b="T18"/>
              <a:pathLst>
                <a:path w="46" h="51">
                  <a:moveTo>
                    <a:pt x="0" y="51"/>
                  </a:moveTo>
                  <a:lnTo>
                    <a:pt x="46" y="7"/>
                  </a:lnTo>
                  <a:lnTo>
                    <a:pt x="46" y="0"/>
                  </a:lnTo>
                  <a:lnTo>
                    <a:pt x="0" y="44"/>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4" name="Freeform 1736">
              <a:extLst>
                <a:ext uri="{FF2B5EF4-FFF2-40B4-BE49-F238E27FC236}">
                  <a16:creationId xmlns:a16="http://schemas.microsoft.com/office/drawing/2014/main" id="{526BE21E-DD14-D070-D022-52534C195F77}"/>
                </a:ext>
              </a:extLst>
            </p:cNvPr>
            <p:cNvSpPr>
              <a:spLocks/>
            </p:cNvSpPr>
            <p:nvPr/>
          </p:nvSpPr>
          <p:spPr bwMode="auto">
            <a:xfrm>
              <a:off x="1668" y="2378"/>
              <a:ext cx="46" cy="54"/>
            </a:xfrm>
            <a:custGeom>
              <a:avLst/>
              <a:gdLst>
                <a:gd name="T0" fmla="*/ 0 w 46"/>
                <a:gd name="T1" fmla="*/ 54 h 54"/>
                <a:gd name="T2" fmla="*/ 46 w 46"/>
                <a:gd name="T3" fmla="*/ 7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7"/>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5" name="Freeform 1737">
              <a:extLst>
                <a:ext uri="{FF2B5EF4-FFF2-40B4-BE49-F238E27FC236}">
                  <a16:creationId xmlns:a16="http://schemas.microsoft.com/office/drawing/2014/main" id="{2902D815-1C03-9F6A-2C8B-F7C15DF02E8C}"/>
                </a:ext>
              </a:extLst>
            </p:cNvPr>
            <p:cNvSpPr>
              <a:spLocks/>
            </p:cNvSpPr>
            <p:nvPr/>
          </p:nvSpPr>
          <p:spPr bwMode="auto">
            <a:xfrm>
              <a:off x="1668" y="2349"/>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6" name="Freeform 1738">
              <a:extLst>
                <a:ext uri="{FF2B5EF4-FFF2-40B4-BE49-F238E27FC236}">
                  <a16:creationId xmlns:a16="http://schemas.microsoft.com/office/drawing/2014/main" id="{947A95BE-0656-74A1-317A-96CF8EBE99B4}"/>
                </a:ext>
              </a:extLst>
            </p:cNvPr>
            <p:cNvSpPr>
              <a:spLocks/>
            </p:cNvSpPr>
            <p:nvPr/>
          </p:nvSpPr>
          <p:spPr bwMode="auto">
            <a:xfrm>
              <a:off x="1668" y="2320"/>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7" name="Freeform 1739">
              <a:extLst>
                <a:ext uri="{FF2B5EF4-FFF2-40B4-BE49-F238E27FC236}">
                  <a16:creationId xmlns:a16="http://schemas.microsoft.com/office/drawing/2014/main" id="{C01C36B9-F04C-9191-B3B6-9D33B8B46979}"/>
                </a:ext>
              </a:extLst>
            </p:cNvPr>
            <p:cNvSpPr>
              <a:spLocks/>
            </p:cNvSpPr>
            <p:nvPr/>
          </p:nvSpPr>
          <p:spPr bwMode="auto">
            <a:xfrm>
              <a:off x="1668" y="2291"/>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8" name="Freeform 1740">
              <a:extLst>
                <a:ext uri="{FF2B5EF4-FFF2-40B4-BE49-F238E27FC236}">
                  <a16:creationId xmlns:a16="http://schemas.microsoft.com/office/drawing/2014/main" id="{C06E6428-20D9-5AA4-32AA-92C15C6A52B1}"/>
                </a:ext>
              </a:extLst>
            </p:cNvPr>
            <p:cNvSpPr>
              <a:spLocks/>
            </p:cNvSpPr>
            <p:nvPr/>
          </p:nvSpPr>
          <p:spPr bwMode="auto">
            <a:xfrm>
              <a:off x="1668" y="2263"/>
              <a:ext cx="46" cy="53"/>
            </a:xfrm>
            <a:custGeom>
              <a:avLst/>
              <a:gdLst>
                <a:gd name="T0" fmla="*/ 0 w 46"/>
                <a:gd name="T1" fmla="*/ 53 h 53"/>
                <a:gd name="T2" fmla="*/ 46 w 46"/>
                <a:gd name="T3" fmla="*/ 9 h 53"/>
                <a:gd name="T4" fmla="*/ 46 w 46"/>
                <a:gd name="T5" fmla="*/ 0 h 53"/>
                <a:gd name="T6" fmla="*/ 0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9"/>
                  </a:lnTo>
                  <a:lnTo>
                    <a:pt x="46"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99" name="Freeform 1741">
              <a:extLst>
                <a:ext uri="{FF2B5EF4-FFF2-40B4-BE49-F238E27FC236}">
                  <a16:creationId xmlns:a16="http://schemas.microsoft.com/office/drawing/2014/main" id="{30D6602F-0F85-D83B-A5C5-9E03B23C41D9}"/>
                </a:ext>
              </a:extLst>
            </p:cNvPr>
            <p:cNvSpPr>
              <a:spLocks/>
            </p:cNvSpPr>
            <p:nvPr/>
          </p:nvSpPr>
          <p:spPr bwMode="auto">
            <a:xfrm>
              <a:off x="1668" y="2236"/>
              <a:ext cx="46" cy="53"/>
            </a:xfrm>
            <a:custGeom>
              <a:avLst/>
              <a:gdLst>
                <a:gd name="T0" fmla="*/ 0 w 46"/>
                <a:gd name="T1" fmla="*/ 53 h 53"/>
                <a:gd name="T2" fmla="*/ 46 w 46"/>
                <a:gd name="T3" fmla="*/ 7 h 53"/>
                <a:gd name="T4" fmla="*/ 46 w 46"/>
                <a:gd name="T5" fmla="*/ 0 h 53"/>
                <a:gd name="T6" fmla="*/ 0 w 46"/>
                <a:gd name="T7" fmla="*/ 44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0" y="44"/>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0" name="Freeform 1742">
              <a:extLst>
                <a:ext uri="{FF2B5EF4-FFF2-40B4-BE49-F238E27FC236}">
                  <a16:creationId xmlns:a16="http://schemas.microsoft.com/office/drawing/2014/main" id="{922830FC-EF5D-01FC-9B5E-01ADD1AC948F}"/>
                </a:ext>
              </a:extLst>
            </p:cNvPr>
            <p:cNvSpPr>
              <a:spLocks/>
            </p:cNvSpPr>
            <p:nvPr/>
          </p:nvSpPr>
          <p:spPr bwMode="auto">
            <a:xfrm>
              <a:off x="1668" y="2207"/>
              <a:ext cx="46" cy="54"/>
            </a:xfrm>
            <a:custGeom>
              <a:avLst/>
              <a:gdLst>
                <a:gd name="T0" fmla="*/ 0 w 46"/>
                <a:gd name="T1" fmla="*/ 54 h 54"/>
                <a:gd name="T2" fmla="*/ 46 w 46"/>
                <a:gd name="T3" fmla="*/ 7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7"/>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1" name="Freeform 1743">
              <a:extLst>
                <a:ext uri="{FF2B5EF4-FFF2-40B4-BE49-F238E27FC236}">
                  <a16:creationId xmlns:a16="http://schemas.microsoft.com/office/drawing/2014/main" id="{8B306B14-0552-030B-000F-54E8B22D6490}"/>
                </a:ext>
              </a:extLst>
            </p:cNvPr>
            <p:cNvSpPr>
              <a:spLocks/>
            </p:cNvSpPr>
            <p:nvPr/>
          </p:nvSpPr>
          <p:spPr bwMode="auto">
            <a:xfrm>
              <a:off x="1668" y="2178"/>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2" name="Freeform 1744">
              <a:extLst>
                <a:ext uri="{FF2B5EF4-FFF2-40B4-BE49-F238E27FC236}">
                  <a16:creationId xmlns:a16="http://schemas.microsoft.com/office/drawing/2014/main" id="{C5B6DAF7-995D-2460-B8F5-C0F0BC5239F3}"/>
                </a:ext>
              </a:extLst>
            </p:cNvPr>
            <p:cNvSpPr>
              <a:spLocks/>
            </p:cNvSpPr>
            <p:nvPr/>
          </p:nvSpPr>
          <p:spPr bwMode="auto">
            <a:xfrm>
              <a:off x="1668" y="2149"/>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3" name="Freeform 1745">
              <a:extLst>
                <a:ext uri="{FF2B5EF4-FFF2-40B4-BE49-F238E27FC236}">
                  <a16:creationId xmlns:a16="http://schemas.microsoft.com/office/drawing/2014/main" id="{61B7B3D0-D9B1-6858-878A-A0B98AD750BB}"/>
                </a:ext>
              </a:extLst>
            </p:cNvPr>
            <p:cNvSpPr>
              <a:spLocks/>
            </p:cNvSpPr>
            <p:nvPr/>
          </p:nvSpPr>
          <p:spPr bwMode="auto">
            <a:xfrm>
              <a:off x="1668" y="2120"/>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4" name="Freeform 1746">
              <a:extLst>
                <a:ext uri="{FF2B5EF4-FFF2-40B4-BE49-F238E27FC236}">
                  <a16:creationId xmlns:a16="http://schemas.microsoft.com/office/drawing/2014/main" id="{8DC48006-E43A-91C8-4B6D-8E3516E7A119}"/>
                </a:ext>
              </a:extLst>
            </p:cNvPr>
            <p:cNvSpPr>
              <a:spLocks/>
            </p:cNvSpPr>
            <p:nvPr/>
          </p:nvSpPr>
          <p:spPr bwMode="auto">
            <a:xfrm>
              <a:off x="1668" y="2092"/>
              <a:ext cx="46" cy="53"/>
            </a:xfrm>
            <a:custGeom>
              <a:avLst/>
              <a:gdLst>
                <a:gd name="T0" fmla="*/ 0 w 46"/>
                <a:gd name="T1" fmla="*/ 53 h 53"/>
                <a:gd name="T2" fmla="*/ 46 w 46"/>
                <a:gd name="T3" fmla="*/ 7 h 53"/>
                <a:gd name="T4" fmla="*/ 46 w 46"/>
                <a:gd name="T5" fmla="*/ 0 h 53"/>
                <a:gd name="T6" fmla="*/ 0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5" name="Freeform 1747">
              <a:extLst>
                <a:ext uri="{FF2B5EF4-FFF2-40B4-BE49-F238E27FC236}">
                  <a16:creationId xmlns:a16="http://schemas.microsoft.com/office/drawing/2014/main" id="{F736615B-DF03-9485-DB6F-8284062A6CB5}"/>
                </a:ext>
              </a:extLst>
            </p:cNvPr>
            <p:cNvSpPr>
              <a:spLocks/>
            </p:cNvSpPr>
            <p:nvPr/>
          </p:nvSpPr>
          <p:spPr bwMode="auto">
            <a:xfrm>
              <a:off x="1668" y="2063"/>
              <a:ext cx="46" cy="54"/>
            </a:xfrm>
            <a:custGeom>
              <a:avLst/>
              <a:gdLst>
                <a:gd name="T0" fmla="*/ 0 w 46"/>
                <a:gd name="T1" fmla="*/ 54 h 54"/>
                <a:gd name="T2" fmla="*/ 46 w 46"/>
                <a:gd name="T3" fmla="*/ 7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7"/>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6" name="Freeform 1748">
              <a:extLst>
                <a:ext uri="{FF2B5EF4-FFF2-40B4-BE49-F238E27FC236}">
                  <a16:creationId xmlns:a16="http://schemas.microsoft.com/office/drawing/2014/main" id="{BDA1FF4F-8D1F-1385-15A4-B90D8C4D3211}"/>
                </a:ext>
              </a:extLst>
            </p:cNvPr>
            <p:cNvSpPr>
              <a:spLocks/>
            </p:cNvSpPr>
            <p:nvPr/>
          </p:nvSpPr>
          <p:spPr bwMode="auto">
            <a:xfrm>
              <a:off x="1668" y="2034"/>
              <a:ext cx="46" cy="54"/>
            </a:xfrm>
            <a:custGeom>
              <a:avLst/>
              <a:gdLst>
                <a:gd name="T0" fmla="*/ 0 w 46"/>
                <a:gd name="T1" fmla="*/ 54 h 54"/>
                <a:gd name="T2" fmla="*/ 46 w 46"/>
                <a:gd name="T3" fmla="*/ 10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10"/>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7" name="Freeform 1749">
              <a:extLst>
                <a:ext uri="{FF2B5EF4-FFF2-40B4-BE49-F238E27FC236}">
                  <a16:creationId xmlns:a16="http://schemas.microsoft.com/office/drawing/2014/main" id="{36D1D2A4-5632-1BF1-531D-670FB8D3664E}"/>
                </a:ext>
              </a:extLst>
            </p:cNvPr>
            <p:cNvSpPr>
              <a:spLocks/>
            </p:cNvSpPr>
            <p:nvPr/>
          </p:nvSpPr>
          <p:spPr bwMode="auto">
            <a:xfrm>
              <a:off x="1668" y="2007"/>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8" name="Freeform 1750">
              <a:extLst>
                <a:ext uri="{FF2B5EF4-FFF2-40B4-BE49-F238E27FC236}">
                  <a16:creationId xmlns:a16="http://schemas.microsoft.com/office/drawing/2014/main" id="{14E2CEFE-0C8B-F2D9-FEF4-BFC39AE044BD}"/>
                </a:ext>
              </a:extLst>
            </p:cNvPr>
            <p:cNvSpPr>
              <a:spLocks/>
            </p:cNvSpPr>
            <p:nvPr/>
          </p:nvSpPr>
          <p:spPr bwMode="auto">
            <a:xfrm>
              <a:off x="1668" y="1978"/>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09" name="Freeform 1751">
              <a:extLst>
                <a:ext uri="{FF2B5EF4-FFF2-40B4-BE49-F238E27FC236}">
                  <a16:creationId xmlns:a16="http://schemas.microsoft.com/office/drawing/2014/main" id="{C8A01FC1-8B39-9CD5-D24B-0E5916C9D2CC}"/>
                </a:ext>
              </a:extLst>
            </p:cNvPr>
            <p:cNvSpPr>
              <a:spLocks/>
            </p:cNvSpPr>
            <p:nvPr/>
          </p:nvSpPr>
          <p:spPr bwMode="auto">
            <a:xfrm>
              <a:off x="1668" y="1949"/>
              <a:ext cx="46" cy="54"/>
            </a:xfrm>
            <a:custGeom>
              <a:avLst/>
              <a:gdLst>
                <a:gd name="T0" fmla="*/ 0 w 46"/>
                <a:gd name="T1" fmla="*/ 54 h 54"/>
                <a:gd name="T2" fmla="*/ 46 w 46"/>
                <a:gd name="T3" fmla="*/ 8 h 54"/>
                <a:gd name="T4" fmla="*/ 46 w 46"/>
                <a:gd name="T5" fmla="*/ 0 h 54"/>
                <a:gd name="T6" fmla="*/ 0 w 46"/>
                <a:gd name="T7" fmla="*/ 45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5"/>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0" name="Freeform 1752">
              <a:extLst>
                <a:ext uri="{FF2B5EF4-FFF2-40B4-BE49-F238E27FC236}">
                  <a16:creationId xmlns:a16="http://schemas.microsoft.com/office/drawing/2014/main" id="{FC9902E9-7FD1-0EDF-1C7C-008736D0D57E}"/>
                </a:ext>
              </a:extLst>
            </p:cNvPr>
            <p:cNvSpPr>
              <a:spLocks/>
            </p:cNvSpPr>
            <p:nvPr/>
          </p:nvSpPr>
          <p:spPr bwMode="auto">
            <a:xfrm>
              <a:off x="1668" y="1921"/>
              <a:ext cx="46" cy="53"/>
            </a:xfrm>
            <a:custGeom>
              <a:avLst/>
              <a:gdLst>
                <a:gd name="T0" fmla="*/ 0 w 46"/>
                <a:gd name="T1" fmla="*/ 53 h 53"/>
                <a:gd name="T2" fmla="*/ 46 w 46"/>
                <a:gd name="T3" fmla="*/ 7 h 53"/>
                <a:gd name="T4" fmla="*/ 46 w 46"/>
                <a:gd name="T5" fmla="*/ 0 h 53"/>
                <a:gd name="T6" fmla="*/ 2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2"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1" name="Freeform 1753">
              <a:extLst>
                <a:ext uri="{FF2B5EF4-FFF2-40B4-BE49-F238E27FC236}">
                  <a16:creationId xmlns:a16="http://schemas.microsoft.com/office/drawing/2014/main" id="{A870CC19-A6D1-7969-AEE2-A6605EEFA310}"/>
                </a:ext>
              </a:extLst>
            </p:cNvPr>
            <p:cNvSpPr>
              <a:spLocks/>
            </p:cNvSpPr>
            <p:nvPr/>
          </p:nvSpPr>
          <p:spPr bwMode="auto">
            <a:xfrm>
              <a:off x="1670" y="1892"/>
              <a:ext cx="44" cy="54"/>
            </a:xfrm>
            <a:custGeom>
              <a:avLst/>
              <a:gdLst>
                <a:gd name="T0" fmla="*/ 0 w 44"/>
                <a:gd name="T1" fmla="*/ 54 h 54"/>
                <a:gd name="T2" fmla="*/ 44 w 44"/>
                <a:gd name="T3" fmla="*/ 8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2" name="Freeform 1754">
              <a:extLst>
                <a:ext uri="{FF2B5EF4-FFF2-40B4-BE49-F238E27FC236}">
                  <a16:creationId xmlns:a16="http://schemas.microsoft.com/office/drawing/2014/main" id="{508DC40D-928A-4DC7-99F9-1238DF5A4835}"/>
                </a:ext>
              </a:extLst>
            </p:cNvPr>
            <p:cNvSpPr>
              <a:spLocks/>
            </p:cNvSpPr>
            <p:nvPr/>
          </p:nvSpPr>
          <p:spPr bwMode="auto">
            <a:xfrm>
              <a:off x="1670" y="1863"/>
              <a:ext cx="44" cy="54"/>
            </a:xfrm>
            <a:custGeom>
              <a:avLst/>
              <a:gdLst>
                <a:gd name="T0" fmla="*/ 0 w 44"/>
                <a:gd name="T1" fmla="*/ 54 h 54"/>
                <a:gd name="T2" fmla="*/ 44 w 44"/>
                <a:gd name="T3" fmla="*/ 8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3" name="Freeform 1755">
              <a:extLst>
                <a:ext uri="{FF2B5EF4-FFF2-40B4-BE49-F238E27FC236}">
                  <a16:creationId xmlns:a16="http://schemas.microsoft.com/office/drawing/2014/main" id="{5A87B55C-CBF3-F8CE-7A2C-663775026381}"/>
                </a:ext>
              </a:extLst>
            </p:cNvPr>
            <p:cNvSpPr>
              <a:spLocks/>
            </p:cNvSpPr>
            <p:nvPr/>
          </p:nvSpPr>
          <p:spPr bwMode="auto">
            <a:xfrm>
              <a:off x="1670" y="1834"/>
              <a:ext cx="44" cy="54"/>
            </a:xfrm>
            <a:custGeom>
              <a:avLst/>
              <a:gdLst>
                <a:gd name="T0" fmla="*/ 0 w 44"/>
                <a:gd name="T1" fmla="*/ 54 h 54"/>
                <a:gd name="T2" fmla="*/ 44 w 44"/>
                <a:gd name="T3" fmla="*/ 8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4" name="Freeform 1756">
              <a:extLst>
                <a:ext uri="{FF2B5EF4-FFF2-40B4-BE49-F238E27FC236}">
                  <a16:creationId xmlns:a16="http://schemas.microsoft.com/office/drawing/2014/main" id="{C691E24A-009A-C9FA-492C-A3E42E39DF25}"/>
                </a:ext>
              </a:extLst>
            </p:cNvPr>
            <p:cNvSpPr>
              <a:spLocks/>
            </p:cNvSpPr>
            <p:nvPr/>
          </p:nvSpPr>
          <p:spPr bwMode="auto">
            <a:xfrm>
              <a:off x="1670" y="1805"/>
              <a:ext cx="44" cy="54"/>
            </a:xfrm>
            <a:custGeom>
              <a:avLst/>
              <a:gdLst>
                <a:gd name="T0" fmla="*/ 0 w 44"/>
                <a:gd name="T1" fmla="*/ 54 h 54"/>
                <a:gd name="T2" fmla="*/ 44 w 44"/>
                <a:gd name="T3" fmla="*/ 10 h 54"/>
                <a:gd name="T4" fmla="*/ 44 w 44"/>
                <a:gd name="T5" fmla="*/ 0 h 54"/>
                <a:gd name="T6" fmla="*/ 0 w 44"/>
                <a:gd name="T7" fmla="*/ 47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10"/>
                  </a:lnTo>
                  <a:lnTo>
                    <a:pt x="44" y="0"/>
                  </a:lnTo>
                  <a:lnTo>
                    <a:pt x="0" y="47"/>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5" name="Freeform 1757">
              <a:extLst>
                <a:ext uri="{FF2B5EF4-FFF2-40B4-BE49-F238E27FC236}">
                  <a16:creationId xmlns:a16="http://schemas.microsoft.com/office/drawing/2014/main" id="{63FC2E1D-74D8-BF9A-CBF5-0B7C6BB89441}"/>
                </a:ext>
              </a:extLst>
            </p:cNvPr>
            <p:cNvSpPr>
              <a:spLocks/>
            </p:cNvSpPr>
            <p:nvPr/>
          </p:nvSpPr>
          <p:spPr bwMode="auto">
            <a:xfrm>
              <a:off x="1670" y="1779"/>
              <a:ext cx="44" cy="53"/>
            </a:xfrm>
            <a:custGeom>
              <a:avLst/>
              <a:gdLst>
                <a:gd name="T0" fmla="*/ 0 w 44"/>
                <a:gd name="T1" fmla="*/ 53 h 53"/>
                <a:gd name="T2" fmla="*/ 44 w 44"/>
                <a:gd name="T3" fmla="*/ 7 h 53"/>
                <a:gd name="T4" fmla="*/ 44 w 44"/>
                <a:gd name="T5" fmla="*/ 0 h 53"/>
                <a:gd name="T6" fmla="*/ 0 w 44"/>
                <a:gd name="T7" fmla="*/ 44 h 53"/>
                <a:gd name="T8" fmla="*/ 0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53"/>
                  </a:moveTo>
                  <a:lnTo>
                    <a:pt x="44" y="7"/>
                  </a:lnTo>
                  <a:lnTo>
                    <a:pt x="44" y="0"/>
                  </a:lnTo>
                  <a:lnTo>
                    <a:pt x="0" y="44"/>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6" name="Freeform 1758">
              <a:extLst>
                <a:ext uri="{FF2B5EF4-FFF2-40B4-BE49-F238E27FC236}">
                  <a16:creationId xmlns:a16="http://schemas.microsoft.com/office/drawing/2014/main" id="{9CE2AEA1-419F-75F8-D7AF-D506ECA7F3B6}"/>
                </a:ext>
              </a:extLst>
            </p:cNvPr>
            <p:cNvSpPr>
              <a:spLocks/>
            </p:cNvSpPr>
            <p:nvPr/>
          </p:nvSpPr>
          <p:spPr bwMode="auto">
            <a:xfrm>
              <a:off x="1670" y="1750"/>
              <a:ext cx="44" cy="54"/>
            </a:xfrm>
            <a:custGeom>
              <a:avLst/>
              <a:gdLst>
                <a:gd name="T0" fmla="*/ 0 w 44"/>
                <a:gd name="T1" fmla="*/ 54 h 54"/>
                <a:gd name="T2" fmla="*/ 44 w 44"/>
                <a:gd name="T3" fmla="*/ 7 h 54"/>
                <a:gd name="T4" fmla="*/ 44 w 44"/>
                <a:gd name="T5" fmla="*/ 0 h 54"/>
                <a:gd name="T6" fmla="*/ 0 w 44"/>
                <a:gd name="T7" fmla="*/ 44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7"/>
                  </a:lnTo>
                  <a:lnTo>
                    <a:pt x="44"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7" name="Freeform 1759">
              <a:extLst>
                <a:ext uri="{FF2B5EF4-FFF2-40B4-BE49-F238E27FC236}">
                  <a16:creationId xmlns:a16="http://schemas.microsoft.com/office/drawing/2014/main" id="{120D0712-4D7C-EB6B-919F-30E0B378F1F5}"/>
                </a:ext>
              </a:extLst>
            </p:cNvPr>
            <p:cNvSpPr>
              <a:spLocks/>
            </p:cNvSpPr>
            <p:nvPr/>
          </p:nvSpPr>
          <p:spPr bwMode="auto">
            <a:xfrm>
              <a:off x="1670" y="1721"/>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8" name="Freeform 1760">
              <a:extLst>
                <a:ext uri="{FF2B5EF4-FFF2-40B4-BE49-F238E27FC236}">
                  <a16:creationId xmlns:a16="http://schemas.microsoft.com/office/drawing/2014/main" id="{6D0654F2-D990-36EA-15E6-2BFDEBE1DBBE}"/>
                </a:ext>
              </a:extLst>
            </p:cNvPr>
            <p:cNvSpPr>
              <a:spLocks/>
            </p:cNvSpPr>
            <p:nvPr/>
          </p:nvSpPr>
          <p:spPr bwMode="auto">
            <a:xfrm>
              <a:off x="1670" y="1692"/>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19" name="Freeform 1761">
              <a:extLst>
                <a:ext uri="{FF2B5EF4-FFF2-40B4-BE49-F238E27FC236}">
                  <a16:creationId xmlns:a16="http://schemas.microsoft.com/office/drawing/2014/main" id="{C851A37C-92E6-B132-29E5-E0F4DD73FD26}"/>
                </a:ext>
              </a:extLst>
            </p:cNvPr>
            <p:cNvSpPr>
              <a:spLocks/>
            </p:cNvSpPr>
            <p:nvPr/>
          </p:nvSpPr>
          <p:spPr bwMode="auto">
            <a:xfrm>
              <a:off x="1670" y="1663"/>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0" name="Freeform 1762">
              <a:extLst>
                <a:ext uri="{FF2B5EF4-FFF2-40B4-BE49-F238E27FC236}">
                  <a16:creationId xmlns:a16="http://schemas.microsoft.com/office/drawing/2014/main" id="{1FF922DB-BF2D-604F-8439-2B6135B83D08}"/>
                </a:ext>
              </a:extLst>
            </p:cNvPr>
            <p:cNvSpPr>
              <a:spLocks/>
            </p:cNvSpPr>
            <p:nvPr/>
          </p:nvSpPr>
          <p:spPr bwMode="auto">
            <a:xfrm>
              <a:off x="1670" y="1635"/>
              <a:ext cx="46" cy="53"/>
            </a:xfrm>
            <a:custGeom>
              <a:avLst/>
              <a:gdLst>
                <a:gd name="T0" fmla="*/ 0 w 46"/>
                <a:gd name="T1" fmla="*/ 53 h 53"/>
                <a:gd name="T2" fmla="*/ 46 w 46"/>
                <a:gd name="T3" fmla="*/ 7 h 53"/>
                <a:gd name="T4" fmla="*/ 46 w 46"/>
                <a:gd name="T5" fmla="*/ 0 h 53"/>
                <a:gd name="T6" fmla="*/ 0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1" name="Freeform 1763">
              <a:extLst>
                <a:ext uri="{FF2B5EF4-FFF2-40B4-BE49-F238E27FC236}">
                  <a16:creationId xmlns:a16="http://schemas.microsoft.com/office/drawing/2014/main" id="{CE1AEE80-2D60-F624-1D66-28CE568A3C6D}"/>
                </a:ext>
              </a:extLst>
            </p:cNvPr>
            <p:cNvSpPr>
              <a:spLocks/>
            </p:cNvSpPr>
            <p:nvPr/>
          </p:nvSpPr>
          <p:spPr bwMode="auto">
            <a:xfrm>
              <a:off x="1670" y="1606"/>
              <a:ext cx="46" cy="53"/>
            </a:xfrm>
            <a:custGeom>
              <a:avLst/>
              <a:gdLst>
                <a:gd name="T0" fmla="*/ 0 w 46"/>
                <a:gd name="T1" fmla="*/ 53 h 53"/>
                <a:gd name="T2" fmla="*/ 46 w 46"/>
                <a:gd name="T3" fmla="*/ 7 h 53"/>
                <a:gd name="T4" fmla="*/ 46 w 46"/>
                <a:gd name="T5" fmla="*/ 0 h 53"/>
                <a:gd name="T6" fmla="*/ 0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2" name="Freeform 1764">
              <a:extLst>
                <a:ext uri="{FF2B5EF4-FFF2-40B4-BE49-F238E27FC236}">
                  <a16:creationId xmlns:a16="http://schemas.microsoft.com/office/drawing/2014/main" id="{10DD6BAB-0802-3C68-C1C6-5625653D0A71}"/>
                </a:ext>
              </a:extLst>
            </p:cNvPr>
            <p:cNvSpPr>
              <a:spLocks/>
            </p:cNvSpPr>
            <p:nvPr/>
          </p:nvSpPr>
          <p:spPr bwMode="auto">
            <a:xfrm>
              <a:off x="1670" y="1577"/>
              <a:ext cx="46" cy="54"/>
            </a:xfrm>
            <a:custGeom>
              <a:avLst/>
              <a:gdLst>
                <a:gd name="T0" fmla="*/ 0 w 46"/>
                <a:gd name="T1" fmla="*/ 54 h 54"/>
                <a:gd name="T2" fmla="*/ 46 w 46"/>
                <a:gd name="T3" fmla="*/ 10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10"/>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3" name="Freeform 1765">
              <a:extLst>
                <a:ext uri="{FF2B5EF4-FFF2-40B4-BE49-F238E27FC236}">
                  <a16:creationId xmlns:a16="http://schemas.microsoft.com/office/drawing/2014/main" id="{8C972435-30CF-DA52-4EF4-F515FB4FF1B1}"/>
                </a:ext>
              </a:extLst>
            </p:cNvPr>
            <p:cNvSpPr>
              <a:spLocks/>
            </p:cNvSpPr>
            <p:nvPr/>
          </p:nvSpPr>
          <p:spPr bwMode="auto">
            <a:xfrm>
              <a:off x="1670" y="1550"/>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4" name="Freeform 1766">
              <a:extLst>
                <a:ext uri="{FF2B5EF4-FFF2-40B4-BE49-F238E27FC236}">
                  <a16:creationId xmlns:a16="http://schemas.microsoft.com/office/drawing/2014/main" id="{43B47F69-5E0A-C69F-8D4C-19284B16997C}"/>
                </a:ext>
              </a:extLst>
            </p:cNvPr>
            <p:cNvSpPr>
              <a:spLocks/>
            </p:cNvSpPr>
            <p:nvPr/>
          </p:nvSpPr>
          <p:spPr bwMode="auto">
            <a:xfrm>
              <a:off x="1670" y="1521"/>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5" name="Freeform 1767">
              <a:extLst>
                <a:ext uri="{FF2B5EF4-FFF2-40B4-BE49-F238E27FC236}">
                  <a16:creationId xmlns:a16="http://schemas.microsoft.com/office/drawing/2014/main" id="{9BE85338-80A8-F641-3287-6DACD9B19EB6}"/>
                </a:ext>
              </a:extLst>
            </p:cNvPr>
            <p:cNvSpPr>
              <a:spLocks/>
            </p:cNvSpPr>
            <p:nvPr/>
          </p:nvSpPr>
          <p:spPr bwMode="auto">
            <a:xfrm>
              <a:off x="1670" y="1515"/>
              <a:ext cx="30" cy="31"/>
            </a:xfrm>
            <a:custGeom>
              <a:avLst/>
              <a:gdLst>
                <a:gd name="T0" fmla="*/ 0 w 30"/>
                <a:gd name="T1" fmla="*/ 31 h 31"/>
                <a:gd name="T2" fmla="*/ 30 w 30"/>
                <a:gd name="T3" fmla="*/ 0 h 31"/>
                <a:gd name="T4" fmla="*/ 21 w 30"/>
                <a:gd name="T5" fmla="*/ 0 h 31"/>
                <a:gd name="T6" fmla="*/ 0 w 30"/>
                <a:gd name="T7" fmla="*/ 22 h 31"/>
                <a:gd name="T8" fmla="*/ 0 w 30"/>
                <a:gd name="T9" fmla="*/ 31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31"/>
                  </a:moveTo>
                  <a:lnTo>
                    <a:pt x="30" y="0"/>
                  </a:lnTo>
                  <a:lnTo>
                    <a:pt x="21" y="0"/>
                  </a:lnTo>
                  <a:lnTo>
                    <a:pt x="0" y="22"/>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6" name="Freeform 1768">
              <a:extLst>
                <a:ext uri="{FF2B5EF4-FFF2-40B4-BE49-F238E27FC236}">
                  <a16:creationId xmlns:a16="http://schemas.microsoft.com/office/drawing/2014/main" id="{17050C36-E57B-AC08-4D00-AD4F27729FED}"/>
                </a:ext>
              </a:extLst>
            </p:cNvPr>
            <p:cNvSpPr>
              <a:spLocks/>
            </p:cNvSpPr>
            <p:nvPr/>
          </p:nvSpPr>
          <p:spPr bwMode="auto">
            <a:xfrm>
              <a:off x="1670" y="1515"/>
              <a:ext cx="2" cy="2"/>
            </a:xfrm>
            <a:custGeom>
              <a:avLst/>
              <a:gdLst>
                <a:gd name="T0" fmla="*/ 0 w 2"/>
                <a:gd name="T1" fmla="*/ 2 h 2"/>
                <a:gd name="T2" fmla="*/ 2 w 2"/>
                <a:gd name="T3" fmla="*/ 0 h 2"/>
                <a:gd name="T4" fmla="*/ 0 w 2"/>
                <a:gd name="T5" fmla="*/ 0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7" name="Freeform 1769">
              <a:extLst>
                <a:ext uri="{FF2B5EF4-FFF2-40B4-BE49-F238E27FC236}">
                  <a16:creationId xmlns:a16="http://schemas.microsoft.com/office/drawing/2014/main" id="{70AA0FED-CCE4-0067-AF3D-C16C09AD4611}"/>
                </a:ext>
              </a:extLst>
            </p:cNvPr>
            <p:cNvSpPr>
              <a:spLocks/>
            </p:cNvSpPr>
            <p:nvPr/>
          </p:nvSpPr>
          <p:spPr bwMode="auto">
            <a:xfrm>
              <a:off x="1670" y="1510"/>
              <a:ext cx="50" cy="9"/>
            </a:xfrm>
            <a:custGeom>
              <a:avLst/>
              <a:gdLst>
                <a:gd name="T0" fmla="*/ 50 w 50"/>
                <a:gd name="T1" fmla="*/ 5 h 9"/>
                <a:gd name="T2" fmla="*/ 46 w 50"/>
                <a:gd name="T3" fmla="*/ 0 h 9"/>
                <a:gd name="T4" fmla="*/ 0 w 50"/>
                <a:gd name="T5" fmla="*/ 0 h 9"/>
                <a:gd name="T6" fmla="*/ 0 w 50"/>
                <a:gd name="T7" fmla="*/ 9 h 9"/>
                <a:gd name="T8" fmla="*/ 46 w 50"/>
                <a:gd name="T9" fmla="*/ 9 h 9"/>
                <a:gd name="T10" fmla="*/ 50 w 50"/>
                <a:gd name="T11" fmla="*/ 5 h 9"/>
                <a:gd name="T12" fmla="*/ 50 w 50"/>
                <a:gd name="T13" fmla="*/ 5 h 9"/>
                <a:gd name="T14" fmla="*/ 50 w 50"/>
                <a:gd name="T15" fmla="*/ 0 h 9"/>
                <a:gd name="T16" fmla="*/ 46 w 50"/>
                <a:gd name="T17" fmla="*/ 0 h 9"/>
                <a:gd name="T18" fmla="*/ 50 w 50"/>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9"/>
                <a:gd name="T32" fmla="*/ 50 w 5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9">
                  <a:moveTo>
                    <a:pt x="50" y="5"/>
                  </a:moveTo>
                  <a:lnTo>
                    <a:pt x="46" y="0"/>
                  </a:lnTo>
                  <a:lnTo>
                    <a:pt x="0" y="0"/>
                  </a:lnTo>
                  <a:lnTo>
                    <a:pt x="0" y="9"/>
                  </a:lnTo>
                  <a:lnTo>
                    <a:pt x="46" y="9"/>
                  </a:lnTo>
                  <a:lnTo>
                    <a:pt x="50" y="5"/>
                  </a:lnTo>
                  <a:lnTo>
                    <a:pt x="50" y="0"/>
                  </a:lnTo>
                  <a:lnTo>
                    <a:pt x="46" y="0"/>
                  </a:lnTo>
                  <a:lnTo>
                    <a:pt x="5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8" name="Freeform 1770">
              <a:extLst>
                <a:ext uri="{FF2B5EF4-FFF2-40B4-BE49-F238E27FC236}">
                  <a16:creationId xmlns:a16="http://schemas.microsoft.com/office/drawing/2014/main" id="{3D69728D-781E-AAEE-BC14-CAC9224ED295}"/>
                </a:ext>
              </a:extLst>
            </p:cNvPr>
            <p:cNvSpPr>
              <a:spLocks/>
            </p:cNvSpPr>
            <p:nvPr/>
          </p:nvSpPr>
          <p:spPr bwMode="auto">
            <a:xfrm>
              <a:off x="1708" y="1515"/>
              <a:ext cx="12" cy="999"/>
            </a:xfrm>
            <a:custGeom>
              <a:avLst/>
              <a:gdLst>
                <a:gd name="T0" fmla="*/ 8 w 12"/>
                <a:gd name="T1" fmla="*/ 999 h 999"/>
                <a:gd name="T2" fmla="*/ 10 w 12"/>
                <a:gd name="T3" fmla="*/ 995 h 999"/>
                <a:gd name="T4" fmla="*/ 12 w 12"/>
                <a:gd name="T5" fmla="*/ 0 h 999"/>
                <a:gd name="T6" fmla="*/ 2 w 12"/>
                <a:gd name="T7" fmla="*/ 0 h 999"/>
                <a:gd name="T8" fmla="*/ 0 w 12"/>
                <a:gd name="T9" fmla="*/ 995 h 999"/>
                <a:gd name="T10" fmla="*/ 8 w 12"/>
                <a:gd name="T11" fmla="*/ 999 h 999"/>
                <a:gd name="T12" fmla="*/ 8 w 12"/>
                <a:gd name="T13" fmla="*/ 999 h 999"/>
                <a:gd name="T14" fmla="*/ 10 w 12"/>
                <a:gd name="T15" fmla="*/ 997 h 999"/>
                <a:gd name="T16" fmla="*/ 10 w 12"/>
                <a:gd name="T17" fmla="*/ 995 h 999"/>
                <a:gd name="T18" fmla="*/ 8 w 12"/>
                <a:gd name="T19" fmla="*/ 999 h 9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999"/>
                <a:gd name="T32" fmla="*/ 12 w 12"/>
                <a:gd name="T33" fmla="*/ 999 h 9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999">
                  <a:moveTo>
                    <a:pt x="8" y="999"/>
                  </a:moveTo>
                  <a:lnTo>
                    <a:pt x="10" y="995"/>
                  </a:lnTo>
                  <a:lnTo>
                    <a:pt x="12" y="0"/>
                  </a:lnTo>
                  <a:lnTo>
                    <a:pt x="2" y="0"/>
                  </a:lnTo>
                  <a:lnTo>
                    <a:pt x="0" y="995"/>
                  </a:lnTo>
                  <a:lnTo>
                    <a:pt x="8" y="999"/>
                  </a:lnTo>
                  <a:lnTo>
                    <a:pt x="10" y="997"/>
                  </a:lnTo>
                  <a:lnTo>
                    <a:pt x="10" y="995"/>
                  </a:lnTo>
                  <a:lnTo>
                    <a:pt x="8" y="99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29" name="Freeform 1771">
              <a:extLst>
                <a:ext uri="{FF2B5EF4-FFF2-40B4-BE49-F238E27FC236}">
                  <a16:creationId xmlns:a16="http://schemas.microsoft.com/office/drawing/2014/main" id="{F10F88B7-8E17-10EB-7BA0-0E0BE92CD62D}"/>
                </a:ext>
              </a:extLst>
            </p:cNvPr>
            <p:cNvSpPr>
              <a:spLocks/>
            </p:cNvSpPr>
            <p:nvPr/>
          </p:nvSpPr>
          <p:spPr bwMode="auto">
            <a:xfrm>
              <a:off x="1664" y="2506"/>
              <a:ext cx="52" cy="54"/>
            </a:xfrm>
            <a:custGeom>
              <a:avLst/>
              <a:gdLst>
                <a:gd name="T0" fmla="*/ 0 w 52"/>
                <a:gd name="T1" fmla="*/ 45 h 54"/>
                <a:gd name="T2" fmla="*/ 8 w 52"/>
                <a:gd name="T3" fmla="*/ 46 h 54"/>
                <a:gd name="T4" fmla="*/ 52 w 52"/>
                <a:gd name="T5" fmla="*/ 8 h 54"/>
                <a:gd name="T6" fmla="*/ 46 w 52"/>
                <a:gd name="T7" fmla="*/ 0 h 54"/>
                <a:gd name="T8" fmla="*/ 0 w 52"/>
                <a:gd name="T9" fmla="*/ 41 h 54"/>
                <a:gd name="T10" fmla="*/ 0 w 52"/>
                <a:gd name="T11" fmla="*/ 45 h 54"/>
                <a:gd name="T12" fmla="*/ 0 w 52"/>
                <a:gd name="T13" fmla="*/ 45 h 54"/>
                <a:gd name="T14" fmla="*/ 0 w 52"/>
                <a:gd name="T15" fmla="*/ 54 h 54"/>
                <a:gd name="T16" fmla="*/ 8 w 52"/>
                <a:gd name="T17" fmla="*/ 46 h 54"/>
                <a:gd name="T18" fmla="*/ 0 w 52"/>
                <a:gd name="T19" fmla="*/ 4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4"/>
                <a:gd name="T32" fmla="*/ 52 w 52"/>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4">
                  <a:moveTo>
                    <a:pt x="0" y="45"/>
                  </a:moveTo>
                  <a:lnTo>
                    <a:pt x="8" y="46"/>
                  </a:lnTo>
                  <a:lnTo>
                    <a:pt x="52" y="8"/>
                  </a:lnTo>
                  <a:lnTo>
                    <a:pt x="46" y="0"/>
                  </a:lnTo>
                  <a:lnTo>
                    <a:pt x="0" y="41"/>
                  </a:lnTo>
                  <a:lnTo>
                    <a:pt x="0" y="45"/>
                  </a:lnTo>
                  <a:lnTo>
                    <a:pt x="0" y="54"/>
                  </a:lnTo>
                  <a:lnTo>
                    <a:pt x="8" y="46"/>
                  </a:lnTo>
                  <a:lnTo>
                    <a:pt x="0"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0" name="Freeform 1772">
              <a:extLst>
                <a:ext uri="{FF2B5EF4-FFF2-40B4-BE49-F238E27FC236}">
                  <a16:creationId xmlns:a16="http://schemas.microsoft.com/office/drawing/2014/main" id="{0284AE6E-4A69-8116-786A-2471D18BC332}"/>
                </a:ext>
              </a:extLst>
            </p:cNvPr>
            <p:cNvSpPr>
              <a:spLocks/>
            </p:cNvSpPr>
            <p:nvPr/>
          </p:nvSpPr>
          <p:spPr bwMode="auto">
            <a:xfrm>
              <a:off x="1664" y="1510"/>
              <a:ext cx="9" cy="1041"/>
            </a:xfrm>
            <a:custGeom>
              <a:avLst/>
              <a:gdLst>
                <a:gd name="T0" fmla="*/ 6 w 9"/>
                <a:gd name="T1" fmla="*/ 0 h 1041"/>
                <a:gd name="T2" fmla="*/ 2 w 9"/>
                <a:gd name="T3" fmla="*/ 5 h 1041"/>
                <a:gd name="T4" fmla="*/ 0 w 9"/>
                <a:gd name="T5" fmla="*/ 1041 h 1041"/>
                <a:gd name="T6" fmla="*/ 8 w 9"/>
                <a:gd name="T7" fmla="*/ 1041 h 1041"/>
                <a:gd name="T8" fmla="*/ 9 w 9"/>
                <a:gd name="T9" fmla="*/ 5 h 1041"/>
                <a:gd name="T10" fmla="*/ 6 w 9"/>
                <a:gd name="T11" fmla="*/ 0 h 1041"/>
                <a:gd name="T12" fmla="*/ 6 w 9"/>
                <a:gd name="T13" fmla="*/ 0 h 1041"/>
                <a:gd name="T14" fmla="*/ 2 w 9"/>
                <a:gd name="T15" fmla="*/ 0 h 1041"/>
                <a:gd name="T16" fmla="*/ 2 w 9"/>
                <a:gd name="T17" fmla="*/ 5 h 1041"/>
                <a:gd name="T18" fmla="*/ 6 w 9"/>
                <a:gd name="T19" fmla="*/ 0 h 10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41"/>
                <a:gd name="T32" fmla="*/ 9 w 9"/>
                <a:gd name="T33" fmla="*/ 1041 h 10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41">
                  <a:moveTo>
                    <a:pt x="6" y="0"/>
                  </a:moveTo>
                  <a:lnTo>
                    <a:pt x="2" y="5"/>
                  </a:lnTo>
                  <a:lnTo>
                    <a:pt x="0" y="1041"/>
                  </a:lnTo>
                  <a:lnTo>
                    <a:pt x="8" y="1041"/>
                  </a:lnTo>
                  <a:lnTo>
                    <a:pt x="9" y="5"/>
                  </a:lnTo>
                  <a:lnTo>
                    <a:pt x="6" y="0"/>
                  </a:lnTo>
                  <a:lnTo>
                    <a:pt x="2" y="0"/>
                  </a:lnTo>
                  <a:lnTo>
                    <a:pt x="2" y="5"/>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1" name="Freeform 1773">
              <a:extLst>
                <a:ext uri="{FF2B5EF4-FFF2-40B4-BE49-F238E27FC236}">
                  <a16:creationId xmlns:a16="http://schemas.microsoft.com/office/drawing/2014/main" id="{B744CAC6-CE38-DCAE-E2B7-4D8FE0752D0A}"/>
                </a:ext>
              </a:extLst>
            </p:cNvPr>
            <p:cNvSpPr>
              <a:spLocks/>
            </p:cNvSpPr>
            <p:nvPr/>
          </p:nvSpPr>
          <p:spPr bwMode="auto">
            <a:xfrm>
              <a:off x="1693" y="2944"/>
              <a:ext cx="17" cy="18"/>
            </a:xfrm>
            <a:custGeom>
              <a:avLst/>
              <a:gdLst>
                <a:gd name="T0" fmla="*/ 7 w 17"/>
                <a:gd name="T1" fmla="*/ 18 h 18"/>
                <a:gd name="T2" fmla="*/ 17 w 17"/>
                <a:gd name="T3" fmla="*/ 8 h 18"/>
                <a:gd name="T4" fmla="*/ 17 w 17"/>
                <a:gd name="T5" fmla="*/ 0 h 18"/>
                <a:gd name="T6" fmla="*/ 0 w 17"/>
                <a:gd name="T7" fmla="*/ 18 h 18"/>
                <a:gd name="T8" fmla="*/ 7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7" y="18"/>
                  </a:moveTo>
                  <a:lnTo>
                    <a:pt x="17" y="8"/>
                  </a:lnTo>
                  <a:lnTo>
                    <a:pt x="17" y="0"/>
                  </a:lnTo>
                  <a:lnTo>
                    <a:pt x="0" y="18"/>
                  </a:ln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2" name="Freeform 1774">
              <a:extLst>
                <a:ext uri="{FF2B5EF4-FFF2-40B4-BE49-F238E27FC236}">
                  <a16:creationId xmlns:a16="http://schemas.microsoft.com/office/drawing/2014/main" id="{7E5DF7AE-7600-092F-0A12-8D21E9798B57}"/>
                </a:ext>
              </a:extLst>
            </p:cNvPr>
            <p:cNvSpPr>
              <a:spLocks/>
            </p:cNvSpPr>
            <p:nvPr/>
          </p:nvSpPr>
          <p:spPr bwMode="auto">
            <a:xfrm>
              <a:off x="1664" y="2915"/>
              <a:ext cx="46" cy="47"/>
            </a:xfrm>
            <a:custGeom>
              <a:avLst/>
              <a:gdLst>
                <a:gd name="T0" fmla="*/ 8 w 46"/>
                <a:gd name="T1" fmla="*/ 47 h 47"/>
                <a:gd name="T2" fmla="*/ 46 w 46"/>
                <a:gd name="T3" fmla="*/ 8 h 47"/>
                <a:gd name="T4" fmla="*/ 46 w 46"/>
                <a:gd name="T5" fmla="*/ 0 h 47"/>
                <a:gd name="T6" fmla="*/ 0 w 46"/>
                <a:gd name="T7" fmla="*/ 47 h 47"/>
                <a:gd name="T8" fmla="*/ 8 w 46"/>
                <a:gd name="T9" fmla="*/ 47 h 47"/>
                <a:gd name="T10" fmla="*/ 0 60000 65536"/>
                <a:gd name="T11" fmla="*/ 0 60000 65536"/>
                <a:gd name="T12" fmla="*/ 0 60000 65536"/>
                <a:gd name="T13" fmla="*/ 0 60000 65536"/>
                <a:gd name="T14" fmla="*/ 0 60000 65536"/>
                <a:gd name="T15" fmla="*/ 0 w 46"/>
                <a:gd name="T16" fmla="*/ 0 h 47"/>
                <a:gd name="T17" fmla="*/ 46 w 46"/>
                <a:gd name="T18" fmla="*/ 47 h 47"/>
              </a:gdLst>
              <a:ahLst/>
              <a:cxnLst>
                <a:cxn ang="T10">
                  <a:pos x="T0" y="T1"/>
                </a:cxn>
                <a:cxn ang="T11">
                  <a:pos x="T2" y="T3"/>
                </a:cxn>
                <a:cxn ang="T12">
                  <a:pos x="T4" y="T5"/>
                </a:cxn>
                <a:cxn ang="T13">
                  <a:pos x="T6" y="T7"/>
                </a:cxn>
                <a:cxn ang="T14">
                  <a:pos x="T8" y="T9"/>
                </a:cxn>
              </a:cxnLst>
              <a:rect l="T15" t="T16" r="T17" b="T18"/>
              <a:pathLst>
                <a:path w="46" h="47">
                  <a:moveTo>
                    <a:pt x="8" y="47"/>
                  </a:moveTo>
                  <a:lnTo>
                    <a:pt x="46" y="8"/>
                  </a:lnTo>
                  <a:lnTo>
                    <a:pt x="46" y="0"/>
                  </a:lnTo>
                  <a:lnTo>
                    <a:pt x="0" y="47"/>
                  </a:lnTo>
                  <a:lnTo>
                    <a:pt x="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3" name="Freeform 1775">
              <a:extLst>
                <a:ext uri="{FF2B5EF4-FFF2-40B4-BE49-F238E27FC236}">
                  <a16:creationId xmlns:a16="http://schemas.microsoft.com/office/drawing/2014/main" id="{C29DD2B9-6E4E-D539-E4DA-D573A8D5F439}"/>
                </a:ext>
              </a:extLst>
            </p:cNvPr>
            <p:cNvSpPr>
              <a:spLocks/>
            </p:cNvSpPr>
            <p:nvPr/>
          </p:nvSpPr>
          <p:spPr bwMode="auto">
            <a:xfrm>
              <a:off x="1637" y="2887"/>
              <a:ext cx="73" cy="75"/>
            </a:xfrm>
            <a:custGeom>
              <a:avLst/>
              <a:gdLst>
                <a:gd name="T0" fmla="*/ 8 w 73"/>
                <a:gd name="T1" fmla="*/ 75 h 75"/>
                <a:gd name="T2" fmla="*/ 73 w 73"/>
                <a:gd name="T3" fmla="*/ 9 h 75"/>
                <a:gd name="T4" fmla="*/ 73 w 73"/>
                <a:gd name="T5" fmla="*/ 0 h 75"/>
                <a:gd name="T6" fmla="*/ 0 w 73"/>
                <a:gd name="T7" fmla="*/ 75 h 75"/>
                <a:gd name="T8" fmla="*/ 8 w 73"/>
                <a:gd name="T9" fmla="*/ 75 h 75"/>
                <a:gd name="T10" fmla="*/ 0 60000 65536"/>
                <a:gd name="T11" fmla="*/ 0 60000 65536"/>
                <a:gd name="T12" fmla="*/ 0 60000 65536"/>
                <a:gd name="T13" fmla="*/ 0 60000 65536"/>
                <a:gd name="T14" fmla="*/ 0 60000 65536"/>
                <a:gd name="T15" fmla="*/ 0 w 73"/>
                <a:gd name="T16" fmla="*/ 0 h 75"/>
                <a:gd name="T17" fmla="*/ 73 w 73"/>
                <a:gd name="T18" fmla="*/ 75 h 75"/>
              </a:gdLst>
              <a:ahLst/>
              <a:cxnLst>
                <a:cxn ang="T10">
                  <a:pos x="T0" y="T1"/>
                </a:cxn>
                <a:cxn ang="T11">
                  <a:pos x="T2" y="T3"/>
                </a:cxn>
                <a:cxn ang="T12">
                  <a:pos x="T4" y="T5"/>
                </a:cxn>
                <a:cxn ang="T13">
                  <a:pos x="T6" y="T7"/>
                </a:cxn>
                <a:cxn ang="T14">
                  <a:pos x="T8" y="T9"/>
                </a:cxn>
              </a:cxnLst>
              <a:rect l="T15" t="T16" r="T17" b="T18"/>
              <a:pathLst>
                <a:path w="73" h="75">
                  <a:moveTo>
                    <a:pt x="8" y="75"/>
                  </a:moveTo>
                  <a:lnTo>
                    <a:pt x="73" y="9"/>
                  </a:lnTo>
                  <a:lnTo>
                    <a:pt x="73" y="0"/>
                  </a:lnTo>
                  <a:lnTo>
                    <a:pt x="0" y="75"/>
                  </a:lnTo>
                  <a:lnTo>
                    <a:pt x="8"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4" name="Freeform 1776">
              <a:extLst>
                <a:ext uri="{FF2B5EF4-FFF2-40B4-BE49-F238E27FC236}">
                  <a16:creationId xmlns:a16="http://schemas.microsoft.com/office/drawing/2014/main" id="{1053F532-788C-9309-3C84-B623766EB625}"/>
                </a:ext>
              </a:extLst>
            </p:cNvPr>
            <p:cNvSpPr>
              <a:spLocks noEditPoints="1"/>
            </p:cNvSpPr>
            <p:nvPr/>
          </p:nvSpPr>
          <p:spPr bwMode="auto">
            <a:xfrm>
              <a:off x="1608" y="2858"/>
              <a:ext cx="102" cy="104"/>
            </a:xfrm>
            <a:custGeom>
              <a:avLst/>
              <a:gdLst>
                <a:gd name="T0" fmla="*/ 8 w 102"/>
                <a:gd name="T1" fmla="*/ 104 h 104"/>
                <a:gd name="T2" fmla="*/ 46 w 102"/>
                <a:gd name="T3" fmla="*/ 63 h 104"/>
                <a:gd name="T4" fmla="*/ 39 w 102"/>
                <a:gd name="T5" fmla="*/ 63 h 104"/>
                <a:gd name="T6" fmla="*/ 0 w 102"/>
                <a:gd name="T7" fmla="*/ 104 h 104"/>
                <a:gd name="T8" fmla="*/ 8 w 102"/>
                <a:gd name="T9" fmla="*/ 104 h 104"/>
                <a:gd name="T10" fmla="*/ 60 w 102"/>
                <a:gd name="T11" fmla="*/ 52 h 104"/>
                <a:gd name="T12" fmla="*/ 102 w 102"/>
                <a:gd name="T13" fmla="*/ 8 h 104"/>
                <a:gd name="T14" fmla="*/ 102 w 102"/>
                <a:gd name="T15" fmla="*/ 0 h 104"/>
                <a:gd name="T16" fmla="*/ 60 w 102"/>
                <a:gd name="T17" fmla="*/ 44 h 104"/>
                <a:gd name="T18" fmla="*/ 60 w 102"/>
                <a:gd name="T19" fmla="*/ 5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4"/>
                <a:gd name="T32" fmla="*/ 102 w 10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4">
                  <a:moveTo>
                    <a:pt x="8" y="104"/>
                  </a:moveTo>
                  <a:lnTo>
                    <a:pt x="46" y="63"/>
                  </a:lnTo>
                  <a:lnTo>
                    <a:pt x="39" y="63"/>
                  </a:lnTo>
                  <a:lnTo>
                    <a:pt x="0" y="104"/>
                  </a:lnTo>
                  <a:lnTo>
                    <a:pt x="8" y="104"/>
                  </a:lnTo>
                  <a:close/>
                  <a:moveTo>
                    <a:pt x="60" y="52"/>
                  </a:moveTo>
                  <a:lnTo>
                    <a:pt x="102" y="8"/>
                  </a:lnTo>
                  <a:lnTo>
                    <a:pt x="102" y="0"/>
                  </a:lnTo>
                  <a:lnTo>
                    <a:pt x="60" y="44"/>
                  </a:lnTo>
                  <a:lnTo>
                    <a:pt x="6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5" name="Freeform 1777">
              <a:extLst>
                <a:ext uri="{FF2B5EF4-FFF2-40B4-BE49-F238E27FC236}">
                  <a16:creationId xmlns:a16="http://schemas.microsoft.com/office/drawing/2014/main" id="{AC88EB9C-35A8-A215-5908-54BD1EEBD493}"/>
                </a:ext>
              </a:extLst>
            </p:cNvPr>
            <p:cNvSpPr>
              <a:spLocks noEditPoints="1"/>
            </p:cNvSpPr>
            <p:nvPr/>
          </p:nvSpPr>
          <p:spPr bwMode="auto">
            <a:xfrm>
              <a:off x="1579" y="2829"/>
              <a:ext cx="133" cy="133"/>
            </a:xfrm>
            <a:custGeom>
              <a:avLst/>
              <a:gdLst>
                <a:gd name="T0" fmla="*/ 8 w 133"/>
                <a:gd name="T1" fmla="*/ 133 h 133"/>
                <a:gd name="T2" fmla="*/ 46 w 133"/>
                <a:gd name="T3" fmla="*/ 92 h 133"/>
                <a:gd name="T4" fmla="*/ 39 w 133"/>
                <a:gd name="T5" fmla="*/ 92 h 133"/>
                <a:gd name="T6" fmla="*/ 0 w 133"/>
                <a:gd name="T7" fmla="*/ 133 h 133"/>
                <a:gd name="T8" fmla="*/ 8 w 133"/>
                <a:gd name="T9" fmla="*/ 133 h 133"/>
                <a:gd name="T10" fmla="*/ 89 w 133"/>
                <a:gd name="T11" fmla="*/ 52 h 133"/>
                <a:gd name="T12" fmla="*/ 133 w 133"/>
                <a:gd name="T13" fmla="*/ 8 h 133"/>
                <a:gd name="T14" fmla="*/ 133 w 133"/>
                <a:gd name="T15" fmla="*/ 0 h 133"/>
                <a:gd name="T16" fmla="*/ 89 w 133"/>
                <a:gd name="T17" fmla="*/ 44 h 133"/>
                <a:gd name="T18" fmla="*/ 89 w 133"/>
                <a:gd name="T19" fmla="*/ 52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133"/>
                <a:gd name="T32" fmla="*/ 133 w 133"/>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133">
                  <a:moveTo>
                    <a:pt x="8" y="133"/>
                  </a:moveTo>
                  <a:lnTo>
                    <a:pt x="46" y="92"/>
                  </a:lnTo>
                  <a:lnTo>
                    <a:pt x="39" y="92"/>
                  </a:lnTo>
                  <a:lnTo>
                    <a:pt x="0" y="133"/>
                  </a:lnTo>
                  <a:lnTo>
                    <a:pt x="8" y="133"/>
                  </a:lnTo>
                  <a:close/>
                  <a:moveTo>
                    <a:pt x="89" y="52"/>
                  </a:moveTo>
                  <a:lnTo>
                    <a:pt x="133" y="8"/>
                  </a:lnTo>
                  <a:lnTo>
                    <a:pt x="133" y="0"/>
                  </a:lnTo>
                  <a:lnTo>
                    <a:pt x="89" y="44"/>
                  </a:lnTo>
                  <a:lnTo>
                    <a:pt x="8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6" name="Freeform 1778">
              <a:extLst>
                <a:ext uri="{FF2B5EF4-FFF2-40B4-BE49-F238E27FC236}">
                  <a16:creationId xmlns:a16="http://schemas.microsoft.com/office/drawing/2014/main" id="{BC85F2C2-0AE6-8ECB-C51D-B668A67EC4EC}"/>
                </a:ext>
              </a:extLst>
            </p:cNvPr>
            <p:cNvSpPr>
              <a:spLocks noEditPoints="1"/>
            </p:cNvSpPr>
            <p:nvPr/>
          </p:nvSpPr>
          <p:spPr bwMode="auto">
            <a:xfrm>
              <a:off x="1551" y="2800"/>
              <a:ext cx="161" cy="162"/>
            </a:xfrm>
            <a:custGeom>
              <a:avLst/>
              <a:gdLst>
                <a:gd name="T0" fmla="*/ 7 w 161"/>
                <a:gd name="T1" fmla="*/ 162 h 162"/>
                <a:gd name="T2" fmla="*/ 48 w 161"/>
                <a:gd name="T3" fmla="*/ 121 h 162"/>
                <a:gd name="T4" fmla="*/ 40 w 161"/>
                <a:gd name="T5" fmla="*/ 121 h 162"/>
                <a:gd name="T6" fmla="*/ 0 w 161"/>
                <a:gd name="T7" fmla="*/ 162 h 162"/>
                <a:gd name="T8" fmla="*/ 7 w 161"/>
                <a:gd name="T9" fmla="*/ 162 h 162"/>
                <a:gd name="T10" fmla="*/ 117 w 161"/>
                <a:gd name="T11" fmla="*/ 52 h 162"/>
                <a:gd name="T12" fmla="*/ 161 w 161"/>
                <a:gd name="T13" fmla="*/ 8 h 162"/>
                <a:gd name="T14" fmla="*/ 161 w 161"/>
                <a:gd name="T15" fmla="*/ 0 h 162"/>
                <a:gd name="T16" fmla="*/ 117 w 161"/>
                <a:gd name="T17" fmla="*/ 44 h 162"/>
                <a:gd name="T18" fmla="*/ 117 w 161"/>
                <a:gd name="T19" fmla="*/ 52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62"/>
                <a:gd name="T32" fmla="*/ 161 w 161"/>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62">
                  <a:moveTo>
                    <a:pt x="7" y="162"/>
                  </a:moveTo>
                  <a:lnTo>
                    <a:pt x="48" y="121"/>
                  </a:lnTo>
                  <a:lnTo>
                    <a:pt x="40" y="121"/>
                  </a:lnTo>
                  <a:lnTo>
                    <a:pt x="0" y="162"/>
                  </a:lnTo>
                  <a:lnTo>
                    <a:pt x="7" y="162"/>
                  </a:lnTo>
                  <a:close/>
                  <a:moveTo>
                    <a:pt x="117" y="52"/>
                  </a:moveTo>
                  <a:lnTo>
                    <a:pt x="161" y="8"/>
                  </a:lnTo>
                  <a:lnTo>
                    <a:pt x="161" y="0"/>
                  </a:lnTo>
                  <a:lnTo>
                    <a:pt x="117" y="44"/>
                  </a:lnTo>
                  <a:lnTo>
                    <a:pt x="117"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7" name="Freeform 1779">
              <a:extLst>
                <a:ext uri="{FF2B5EF4-FFF2-40B4-BE49-F238E27FC236}">
                  <a16:creationId xmlns:a16="http://schemas.microsoft.com/office/drawing/2014/main" id="{429B1BB6-271D-3727-D2D2-747EA9C54124}"/>
                </a:ext>
              </a:extLst>
            </p:cNvPr>
            <p:cNvSpPr>
              <a:spLocks noEditPoints="1"/>
            </p:cNvSpPr>
            <p:nvPr/>
          </p:nvSpPr>
          <p:spPr bwMode="auto">
            <a:xfrm>
              <a:off x="1522" y="2771"/>
              <a:ext cx="190" cy="191"/>
            </a:xfrm>
            <a:custGeom>
              <a:avLst/>
              <a:gdLst>
                <a:gd name="T0" fmla="*/ 8 w 190"/>
                <a:gd name="T1" fmla="*/ 191 h 191"/>
                <a:gd name="T2" fmla="*/ 48 w 190"/>
                <a:gd name="T3" fmla="*/ 150 h 191"/>
                <a:gd name="T4" fmla="*/ 40 w 190"/>
                <a:gd name="T5" fmla="*/ 150 h 191"/>
                <a:gd name="T6" fmla="*/ 0 w 190"/>
                <a:gd name="T7" fmla="*/ 191 h 191"/>
                <a:gd name="T8" fmla="*/ 8 w 190"/>
                <a:gd name="T9" fmla="*/ 191 h 191"/>
                <a:gd name="T10" fmla="*/ 146 w 190"/>
                <a:gd name="T11" fmla="*/ 52 h 191"/>
                <a:gd name="T12" fmla="*/ 190 w 190"/>
                <a:gd name="T13" fmla="*/ 10 h 191"/>
                <a:gd name="T14" fmla="*/ 190 w 190"/>
                <a:gd name="T15" fmla="*/ 0 h 191"/>
                <a:gd name="T16" fmla="*/ 146 w 190"/>
                <a:gd name="T17" fmla="*/ 45 h 191"/>
                <a:gd name="T18" fmla="*/ 146 w 190"/>
                <a:gd name="T19" fmla="*/ 52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191"/>
                <a:gd name="T32" fmla="*/ 190 w 190"/>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191">
                  <a:moveTo>
                    <a:pt x="8" y="191"/>
                  </a:moveTo>
                  <a:lnTo>
                    <a:pt x="48" y="150"/>
                  </a:lnTo>
                  <a:lnTo>
                    <a:pt x="40" y="150"/>
                  </a:lnTo>
                  <a:lnTo>
                    <a:pt x="0" y="191"/>
                  </a:lnTo>
                  <a:lnTo>
                    <a:pt x="8" y="191"/>
                  </a:lnTo>
                  <a:close/>
                  <a:moveTo>
                    <a:pt x="146" y="52"/>
                  </a:moveTo>
                  <a:lnTo>
                    <a:pt x="190" y="10"/>
                  </a:lnTo>
                  <a:lnTo>
                    <a:pt x="190" y="0"/>
                  </a:lnTo>
                  <a:lnTo>
                    <a:pt x="146" y="45"/>
                  </a:lnTo>
                  <a:lnTo>
                    <a:pt x="14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8" name="Freeform 1780">
              <a:extLst>
                <a:ext uri="{FF2B5EF4-FFF2-40B4-BE49-F238E27FC236}">
                  <a16:creationId xmlns:a16="http://schemas.microsoft.com/office/drawing/2014/main" id="{24809D69-2833-3373-70DA-D7809A07DB8C}"/>
                </a:ext>
              </a:extLst>
            </p:cNvPr>
            <p:cNvSpPr>
              <a:spLocks noEditPoints="1"/>
            </p:cNvSpPr>
            <p:nvPr/>
          </p:nvSpPr>
          <p:spPr bwMode="auto">
            <a:xfrm>
              <a:off x="1493" y="2743"/>
              <a:ext cx="219" cy="219"/>
            </a:xfrm>
            <a:custGeom>
              <a:avLst/>
              <a:gdLst>
                <a:gd name="T0" fmla="*/ 10 w 219"/>
                <a:gd name="T1" fmla="*/ 219 h 219"/>
                <a:gd name="T2" fmla="*/ 48 w 219"/>
                <a:gd name="T3" fmla="*/ 178 h 219"/>
                <a:gd name="T4" fmla="*/ 40 w 219"/>
                <a:gd name="T5" fmla="*/ 178 h 219"/>
                <a:gd name="T6" fmla="*/ 0 w 219"/>
                <a:gd name="T7" fmla="*/ 219 h 219"/>
                <a:gd name="T8" fmla="*/ 10 w 219"/>
                <a:gd name="T9" fmla="*/ 219 h 219"/>
                <a:gd name="T10" fmla="*/ 175 w 219"/>
                <a:gd name="T11" fmla="*/ 51 h 219"/>
                <a:gd name="T12" fmla="*/ 219 w 219"/>
                <a:gd name="T13" fmla="*/ 9 h 219"/>
                <a:gd name="T14" fmla="*/ 219 w 219"/>
                <a:gd name="T15" fmla="*/ 0 h 219"/>
                <a:gd name="T16" fmla="*/ 175 w 219"/>
                <a:gd name="T17" fmla="*/ 44 h 219"/>
                <a:gd name="T18" fmla="*/ 175 w 219"/>
                <a:gd name="T19" fmla="*/ 51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19"/>
                <a:gd name="T32" fmla="*/ 219 w 219"/>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19">
                  <a:moveTo>
                    <a:pt x="10" y="219"/>
                  </a:moveTo>
                  <a:lnTo>
                    <a:pt x="48" y="178"/>
                  </a:lnTo>
                  <a:lnTo>
                    <a:pt x="40" y="178"/>
                  </a:lnTo>
                  <a:lnTo>
                    <a:pt x="0" y="219"/>
                  </a:lnTo>
                  <a:lnTo>
                    <a:pt x="10" y="219"/>
                  </a:lnTo>
                  <a:close/>
                  <a:moveTo>
                    <a:pt x="175" y="51"/>
                  </a:moveTo>
                  <a:lnTo>
                    <a:pt x="219" y="9"/>
                  </a:lnTo>
                  <a:lnTo>
                    <a:pt x="219" y="0"/>
                  </a:lnTo>
                  <a:lnTo>
                    <a:pt x="175" y="44"/>
                  </a:lnTo>
                  <a:lnTo>
                    <a:pt x="17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39" name="Freeform 1781">
              <a:extLst>
                <a:ext uri="{FF2B5EF4-FFF2-40B4-BE49-F238E27FC236}">
                  <a16:creationId xmlns:a16="http://schemas.microsoft.com/office/drawing/2014/main" id="{1DC4F0DF-6907-4042-0AA5-FF5268515EBC}"/>
                </a:ext>
              </a:extLst>
            </p:cNvPr>
            <p:cNvSpPr>
              <a:spLocks noEditPoints="1"/>
            </p:cNvSpPr>
            <p:nvPr/>
          </p:nvSpPr>
          <p:spPr bwMode="auto">
            <a:xfrm>
              <a:off x="1464" y="2714"/>
              <a:ext cx="248" cy="248"/>
            </a:xfrm>
            <a:custGeom>
              <a:avLst/>
              <a:gdLst>
                <a:gd name="T0" fmla="*/ 10 w 248"/>
                <a:gd name="T1" fmla="*/ 248 h 248"/>
                <a:gd name="T2" fmla="*/ 48 w 248"/>
                <a:gd name="T3" fmla="*/ 207 h 248"/>
                <a:gd name="T4" fmla="*/ 41 w 248"/>
                <a:gd name="T5" fmla="*/ 207 h 248"/>
                <a:gd name="T6" fmla="*/ 0 w 248"/>
                <a:gd name="T7" fmla="*/ 248 h 248"/>
                <a:gd name="T8" fmla="*/ 10 w 248"/>
                <a:gd name="T9" fmla="*/ 248 h 248"/>
                <a:gd name="T10" fmla="*/ 204 w 248"/>
                <a:gd name="T11" fmla="*/ 52 h 248"/>
                <a:gd name="T12" fmla="*/ 248 w 248"/>
                <a:gd name="T13" fmla="*/ 7 h 248"/>
                <a:gd name="T14" fmla="*/ 248 w 248"/>
                <a:gd name="T15" fmla="*/ 0 h 248"/>
                <a:gd name="T16" fmla="*/ 204 w 248"/>
                <a:gd name="T17" fmla="*/ 44 h 248"/>
                <a:gd name="T18" fmla="*/ 204 w 248"/>
                <a:gd name="T19" fmla="*/ 52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248"/>
                <a:gd name="T32" fmla="*/ 248 w 248"/>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248">
                  <a:moveTo>
                    <a:pt x="10" y="248"/>
                  </a:moveTo>
                  <a:lnTo>
                    <a:pt x="48" y="207"/>
                  </a:lnTo>
                  <a:lnTo>
                    <a:pt x="41" y="207"/>
                  </a:lnTo>
                  <a:lnTo>
                    <a:pt x="0" y="248"/>
                  </a:lnTo>
                  <a:lnTo>
                    <a:pt x="10" y="248"/>
                  </a:lnTo>
                  <a:close/>
                  <a:moveTo>
                    <a:pt x="204" y="52"/>
                  </a:moveTo>
                  <a:lnTo>
                    <a:pt x="248" y="7"/>
                  </a:lnTo>
                  <a:lnTo>
                    <a:pt x="248" y="0"/>
                  </a:lnTo>
                  <a:lnTo>
                    <a:pt x="204" y="44"/>
                  </a:lnTo>
                  <a:lnTo>
                    <a:pt x="20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0" name="Freeform 1782">
              <a:extLst>
                <a:ext uri="{FF2B5EF4-FFF2-40B4-BE49-F238E27FC236}">
                  <a16:creationId xmlns:a16="http://schemas.microsoft.com/office/drawing/2014/main" id="{AB17D539-1616-84FD-A1A7-B0B70B3617DE}"/>
                </a:ext>
              </a:extLst>
            </p:cNvPr>
            <p:cNvSpPr>
              <a:spLocks noEditPoints="1"/>
            </p:cNvSpPr>
            <p:nvPr/>
          </p:nvSpPr>
          <p:spPr bwMode="auto">
            <a:xfrm>
              <a:off x="1437" y="2685"/>
              <a:ext cx="275" cy="277"/>
            </a:xfrm>
            <a:custGeom>
              <a:avLst/>
              <a:gdLst>
                <a:gd name="T0" fmla="*/ 8 w 275"/>
                <a:gd name="T1" fmla="*/ 277 h 277"/>
                <a:gd name="T2" fmla="*/ 48 w 275"/>
                <a:gd name="T3" fmla="*/ 236 h 277"/>
                <a:gd name="T4" fmla="*/ 39 w 275"/>
                <a:gd name="T5" fmla="*/ 236 h 277"/>
                <a:gd name="T6" fmla="*/ 0 w 275"/>
                <a:gd name="T7" fmla="*/ 277 h 277"/>
                <a:gd name="T8" fmla="*/ 8 w 275"/>
                <a:gd name="T9" fmla="*/ 277 h 277"/>
                <a:gd name="T10" fmla="*/ 231 w 275"/>
                <a:gd name="T11" fmla="*/ 52 h 277"/>
                <a:gd name="T12" fmla="*/ 275 w 275"/>
                <a:gd name="T13" fmla="*/ 10 h 277"/>
                <a:gd name="T14" fmla="*/ 275 w 275"/>
                <a:gd name="T15" fmla="*/ 0 h 277"/>
                <a:gd name="T16" fmla="*/ 231 w 275"/>
                <a:gd name="T17" fmla="*/ 44 h 277"/>
                <a:gd name="T18" fmla="*/ 231 w 275"/>
                <a:gd name="T19" fmla="*/ 52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
                <a:gd name="T31" fmla="*/ 0 h 277"/>
                <a:gd name="T32" fmla="*/ 275 w 275"/>
                <a:gd name="T33" fmla="*/ 277 h 2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 h="277">
                  <a:moveTo>
                    <a:pt x="8" y="277"/>
                  </a:moveTo>
                  <a:lnTo>
                    <a:pt x="48" y="236"/>
                  </a:lnTo>
                  <a:lnTo>
                    <a:pt x="39" y="236"/>
                  </a:lnTo>
                  <a:lnTo>
                    <a:pt x="0" y="277"/>
                  </a:lnTo>
                  <a:lnTo>
                    <a:pt x="8" y="277"/>
                  </a:lnTo>
                  <a:close/>
                  <a:moveTo>
                    <a:pt x="231" y="52"/>
                  </a:moveTo>
                  <a:lnTo>
                    <a:pt x="275" y="10"/>
                  </a:lnTo>
                  <a:lnTo>
                    <a:pt x="275" y="0"/>
                  </a:lnTo>
                  <a:lnTo>
                    <a:pt x="231" y="44"/>
                  </a:lnTo>
                  <a:lnTo>
                    <a:pt x="23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1" name="Freeform 1783">
              <a:extLst>
                <a:ext uri="{FF2B5EF4-FFF2-40B4-BE49-F238E27FC236}">
                  <a16:creationId xmlns:a16="http://schemas.microsoft.com/office/drawing/2014/main" id="{2C11F4AF-1724-6B48-98B2-8531D184CA5B}"/>
                </a:ext>
              </a:extLst>
            </p:cNvPr>
            <p:cNvSpPr>
              <a:spLocks noEditPoints="1"/>
            </p:cNvSpPr>
            <p:nvPr/>
          </p:nvSpPr>
          <p:spPr bwMode="auto">
            <a:xfrm>
              <a:off x="1409" y="2658"/>
              <a:ext cx="303" cy="304"/>
            </a:xfrm>
            <a:custGeom>
              <a:avLst/>
              <a:gdLst>
                <a:gd name="T0" fmla="*/ 7 w 303"/>
                <a:gd name="T1" fmla="*/ 304 h 304"/>
                <a:gd name="T2" fmla="*/ 48 w 303"/>
                <a:gd name="T3" fmla="*/ 263 h 304"/>
                <a:gd name="T4" fmla="*/ 40 w 303"/>
                <a:gd name="T5" fmla="*/ 263 h 304"/>
                <a:gd name="T6" fmla="*/ 0 w 303"/>
                <a:gd name="T7" fmla="*/ 304 h 304"/>
                <a:gd name="T8" fmla="*/ 7 w 303"/>
                <a:gd name="T9" fmla="*/ 304 h 304"/>
                <a:gd name="T10" fmla="*/ 261 w 303"/>
                <a:gd name="T11" fmla="*/ 52 h 304"/>
                <a:gd name="T12" fmla="*/ 303 w 303"/>
                <a:gd name="T13" fmla="*/ 8 h 304"/>
                <a:gd name="T14" fmla="*/ 303 w 303"/>
                <a:gd name="T15" fmla="*/ 0 h 304"/>
                <a:gd name="T16" fmla="*/ 261 w 303"/>
                <a:gd name="T17" fmla="*/ 42 h 304"/>
                <a:gd name="T18" fmla="*/ 261 w 303"/>
                <a:gd name="T19" fmla="*/ 52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304"/>
                <a:gd name="T32" fmla="*/ 303 w 303"/>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304">
                  <a:moveTo>
                    <a:pt x="7" y="304"/>
                  </a:moveTo>
                  <a:lnTo>
                    <a:pt x="48" y="263"/>
                  </a:lnTo>
                  <a:lnTo>
                    <a:pt x="40" y="263"/>
                  </a:lnTo>
                  <a:lnTo>
                    <a:pt x="0" y="304"/>
                  </a:lnTo>
                  <a:lnTo>
                    <a:pt x="7" y="304"/>
                  </a:lnTo>
                  <a:close/>
                  <a:moveTo>
                    <a:pt x="261" y="52"/>
                  </a:moveTo>
                  <a:lnTo>
                    <a:pt x="303" y="8"/>
                  </a:lnTo>
                  <a:lnTo>
                    <a:pt x="303" y="0"/>
                  </a:lnTo>
                  <a:lnTo>
                    <a:pt x="261" y="42"/>
                  </a:lnTo>
                  <a:lnTo>
                    <a:pt x="26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2" name="Freeform 1784">
              <a:extLst>
                <a:ext uri="{FF2B5EF4-FFF2-40B4-BE49-F238E27FC236}">
                  <a16:creationId xmlns:a16="http://schemas.microsoft.com/office/drawing/2014/main" id="{0D6B7E78-9310-D390-97EB-DFC29AEEA6BD}"/>
                </a:ext>
              </a:extLst>
            </p:cNvPr>
            <p:cNvSpPr>
              <a:spLocks noEditPoints="1"/>
            </p:cNvSpPr>
            <p:nvPr/>
          </p:nvSpPr>
          <p:spPr bwMode="auto">
            <a:xfrm>
              <a:off x="1380" y="2645"/>
              <a:ext cx="322" cy="317"/>
            </a:xfrm>
            <a:custGeom>
              <a:avLst/>
              <a:gdLst>
                <a:gd name="T0" fmla="*/ 8 w 322"/>
                <a:gd name="T1" fmla="*/ 317 h 317"/>
                <a:gd name="T2" fmla="*/ 48 w 322"/>
                <a:gd name="T3" fmla="*/ 276 h 317"/>
                <a:gd name="T4" fmla="*/ 40 w 322"/>
                <a:gd name="T5" fmla="*/ 276 h 317"/>
                <a:gd name="T6" fmla="*/ 0 w 322"/>
                <a:gd name="T7" fmla="*/ 317 h 317"/>
                <a:gd name="T8" fmla="*/ 8 w 322"/>
                <a:gd name="T9" fmla="*/ 317 h 317"/>
                <a:gd name="T10" fmla="*/ 290 w 322"/>
                <a:gd name="T11" fmla="*/ 34 h 317"/>
                <a:gd name="T12" fmla="*/ 322 w 322"/>
                <a:gd name="T13" fmla="*/ 2 h 317"/>
                <a:gd name="T14" fmla="*/ 316 w 322"/>
                <a:gd name="T15" fmla="*/ 0 h 317"/>
                <a:gd name="T16" fmla="*/ 290 w 322"/>
                <a:gd name="T17" fmla="*/ 27 h 317"/>
                <a:gd name="T18" fmla="*/ 290 w 322"/>
                <a:gd name="T19" fmla="*/ 34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7"/>
                <a:gd name="T32" fmla="*/ 322 w 322"/>
                <a:gd name="T33" fmla="*/ 317 h 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7">
                  <a:moveTo>
                    <a:pt x="8" y="317"/>
                  </a:moveTo>
                  <a:lnTo>
                    <a:pt x="48" y="276"/>
                  </a:lnTo>
                  <a:lnTo>
                    <a:pt x="40" y="276"/>
                  </a:lnTo>
                  <a:lnTo>
                    <a:pt x="0" y="317"/>
                  </a:lnTo>
                  <a:lnTo>
                    <a:pt x="8" y="317"/>
                  </a:lnTo>
                  <a:close/>
                  <a:moveTo>
                    <a:pt x="290" y="34"/>
                  </a:moveTo>
                  <a:lnTo>
                    <a:pt x="322" y="2"/>
                  </a:lnTo>
                  <a:lnTo>
                    <a:pt x="316" y="0"/>
                  </a:lnTo>
                  <a:lnTo>
                    <a:pt x="290" y="27"/>
                  </a:lnTo>
                  <a:lnTo>
                    <a:pt x="29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3" name="Freeform 1785">
              <a:extLst>
                <a:ext uri="{FF2B5EF4-FFF2-40B4-BE49-F238E27FC236}">
                  <a16:creationId xmlns:a16="http://schemas.microsoft.com/office/drawing/2014/main" id="{33A965F7-05D0-7FF3-FEF3-5E4E75A989CB}"/>
                </a:ext>
              </a:extLst>
            </p:cNvPr>
            <p:cNvSpPr>
              <a:spLocks noEditPoints="1"/>
            </p:cNvSpPr>
            <p:nvPr/>
          </p:nvSpPr>
          <p:spPr bwMode="auto">
            <a:xfrm>
              <a:off x="1351" y="2633"/>
              <a:ext cx="334" cy="329"/>
            </a:xfrm>
            <a:custGeom>
              <a:avLst/>
              <a:gdLst>
                <a:gd name="T0" fmla="*/ 8 w 334"/>
                <a:gd name="T1" fmla="*/ 329 h 329"/>
                <a:gd name="T2" fmla="*/ 48 w 334"/>
                <a:gd name="T3" fmla="*/ 288 h 329"/>
                <a:gd name="T4" fmla="*/ 40 w 334"/>
                <a:gd name="T5" fmla="*/ 288 h 329"/>
                <a:gd name="T6" fmla="*/ 0 w 334"/>
                <a:gd name="T7" fmla="*/ 329 h 329"/>
                <a:gd name="T8" fmla="*/ 8 w 334"/>
                <a:gd name="T9" fmla="*/ 329 h 329"/>
                <a:gd name="T10" fmla="*/ 319 w 334"/>
                <a:gd name="T11" fmla="*/ 17 h 329"/>
                <a:gd name="T12" fmla="*/ 334 w 334"/>
                <a:gd name="T13" fmla="*/ 2 h 329"/>
                <a:gd name="T14" fmla="*/ 328 w 334"/>
                <a:gd name="T15" fmla="*/ 0 h 329"/>
                <a:gd name="T16" fmla="*/ 319 w 334"/>
                <a:gd name="T17" fmla="*/ 10 h 329"/>
                <a:gd name="T18" fmla="*/ 319 w 334"/>
                <a:gd name="T19" fmla="*/ 17 h 3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329"/>
                <a:gd name="T32" fmla="*/ 334 w 334"/>
                <a:gd name="T33" fmla="*/ 329 h 3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329">
                  <a:moveTo>
                    <a:pt x="8" y="329"/>
                  </a:moveTo>
                  <a:lnTo>
                    <a:pt x="48" y="288"/>
                  </a:lnTo>
                  <a:lnTo>
                    <a:pt x="40" y="288"/>
                  </a:lnTo>
                  <a:lnTo>
                    <a:pt x="0" y="329"/>
                  </a:lnTo>
                  <a:lnTo>
                    <a:pt x="8" y="329"/>
                  </a:lnTo>
                  <a:close/>
                  <a:moveTo>
                    <a:pt x="319" y="17"/>
                  </a:moveTo>
                  <a:lnTo>
                    <a:pt x="334" y="2"/>
                  </a:lnTo>
                  <a:lnTo>
                    <a:pt x="328" y="0"/>
                  </a:lnTo>
                  <a:lnTo>
                    <a:pt x="319" y="10"/>
                  </a:lnTo>
                  <a:lnTo>
                    <a:pt x="31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4" name="Freeform 1786">
              <a:extLst>
                <a:ext uri="{FF2B5EF4-FFF2-40B4-BE49-F238E27FC236}">
                  <a16:creationId xmlns:a16="http://schemas.microsoft.com/office/drawing/2014/main" id="{E6D989E2-AF0D-F3C5-0DF1-5184B463AA99}"/>
                </a:ext>
              </a:extLst>
            </p:cNvPr>
            <p:cNvSpPr>
              <a:spLocks/>
            </p:cNvSpPr>
            <p:nvPr/>
          </p:nvSpPr>
          <p:spPr bwMode="auto">
            <a:xfrm>
              <a:off x="1322" y="2921"/>
              <a:ext cx="48" cy="41"/>
            </a:xfrm>
            <a:custGeom>
              <a:avLst/>
              <a:gdLst>
                <a:gd name="T0" fmla="*/ 10 w 48"/>
                <a:gd name="T1" fmla="*/ 41 h 41"/>
                <a:gd name="T2" fmla="*/ 48 w 48"/>
                <a:gd name="T3" fmla="*/ 0 h 41"/>
                <a:gd name="T4" fmla="*/ 41 w 48"/>
                <a:gd name="T5" fmla="*/ 0 h 41"/>
                <a:gd name="T6" fmla="*/ 0 w 48"/>
                <a:gd name="T7" fmla="*/ 41 h 41"/>
                <a:gd name="T8" fmla="*/ 10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10" y="41"/>
                  </a:moveTo>
                  <a:lnTo>
                    <a:pt x="48" y="0"/>
                  </a:lnTo>
                  <a:lnTo>
                    <a:pt x="41" y="0"/>
                  </a:lnTo>
                  <a:lnTo>
                    <a:pt x="0" y="41"/>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5" name="Freeform 1787">
              <a:extLst>
                <a:ext uri="{FF2B5EF4-FFF2-40B4-BE49-F238E27FC236}">
                  <a16:creationId xmlns:a16="http://schemas.microsoft.com/office/drawing/2014/main" id="{ACAEDA3E-1B3F-755C-2D26-6E71385E7909}"/>
                </a:ext>
              </a:extLst>
            </p:cNvPr>
            <p:cNvSpPr>
              <a:spLocks/>
            </p:cNvSpPr>
            <p:nvPr/>
          </p:nvSpPr>
          <p:spPr bwMode="auto">
            <a:xfrm>
              <a:off x="1295" y="2921"/>
              <a:ext cx="48" cy="41"/>
            </a:xfrm>
            <a:custGeom>
              <a:avLst/>
              <a:gdLst>
                <a:gd name="T0" fmla="*/ 8 w 48"/>
                <a:gd name="T1" fmla="*/ 41 h 41"/>
                <a:gd name="T2" fmla="*/ 48 w 48"/>
                <a:gd name="T3" fmla="*/ 0 h 41"/>
                <a:gd name="T4" fmla="*/ 39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39"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6" name="Freeform 1788">
              <a:extLst>
                <a:ext uri="{FF2B5EF4-FFF2-40B4-BE49-F238E27FC236}">
                  <a16:creationId xmlns:a16="http://schemas.microsoft.com/office/drawing/2014/main" id="{EF32E672-F769-F0E1-6297-E89BED02870E}"/>
                </a:ext>
              </a:extLst>
            </p:cNvPr>
            <p:cNvSpPr>
              <a:spLocks/>
            </p:cNvSpPr>
            <p:nvPr/>
          </p:nvSpPr>
          <p:spPr bwMode="auto">
            <a:xfrm>
              <a:off x="1267" y="2921"/>
              <a:ext cx="48" cy="41"/>
            </a:xfrm>
            <a:custGeom>
              <a:avLst/>
              <a:gdLst>
                <a:gd name="T0" fmla="*/ 7 w 48"/>
                <a:gd name="T1" fmla="*/ 41 h 41"/>
                <a:gd name="T2" fmla="*/ 48 w 48"/>
                <a:gd name="T3" fmla="*/ 0 h 41"/>
                <a:gd name="T4" fmla="*/ 38 w 48"/>
                <a:gd name="T5" fmla="*/ 0 h 41"/>
                <a:gd name="T6" fmla="*/ 0 w 48"/>
                <a:gd name="T7" fmla="*/ 41 h 41"/>
                <a:gd name="T8" fmla="*/ 7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7" y="41"/>
                  </a:moveTo>
                  <a:lnTo>
                    <a:pt x="48" y="0"/>
                  </a:lnTo>
                  <a:lnTo>
                    <a:pt x="38"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7" name="Freeform 1789">
              <a:extLst>
                <a:ext uri="{FF2B5EF4-FFF2-40B4-BE49-F238E27FC236}">
                  <a16:creationId xmlns:a16="http://schemas.microsoft.com/office/drawing/2014/main" id="{D0ACBC05-CAF0-33AA-F4A7-4F56108F0489}"/>
                </a:ext>
              </a:extLst>
            </p:cNvPr>
            <p:cNvSpPr>
              <a:spLocks/>
            </p:cNvSpPr>
            <p:nvPr/>
          </p:nvSpPr>
          <p:spPr bwMode="auto">
            <a:xfrm>
              <a:off x="1238" y="2921"/>
              <a:ext cx="48" cy="39"/>
            </a:xfrm>
            <a:custGeom>
              <a:avLst/>
              <a:gdLst>
                <a:gd name="T0" fmla="*/ 8 w 48"/>
                <a:gd name="T1" fmla="*/ 39 h 39"/>
                <a:gd name="T2" fmla="*/ 48 w 48"/>
                <a:gd name="T3" fmla="*/ 0 h 39"/>
                <a:gd name="T4" fmla="*/ 38 w 48"/>
                <a:gd name="T5" fmla="*/ 0 h 39"/>
                <a:gd name="T6" fmla="*/ 0 w 48"/>
                <a:gd name="T7" fmla="*/ 39 h 39"/>
                <a:gd name="T8" fmla="*/ 8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8" y="39"/>
                  </a:moveTo>
                  <a:lnTo>
                    <a:pt x="48" y="0"/>
                  </a:lnTo>
                  <a:lnTo>
                    <a:pt x="38"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8" name="Freeform 1790">
              <a:extLst>
                <a:ext uri="{FF2B5EF4-FFF2-40B4-BE49-F238E27FC236}">
                  <a16:creationId xmlns:a16="http://schemas.microsoft.com/office/drawing/2014/main" id="{3D9FC390-27AD-948A-FEC8-2DC06D4EF135}"/>
                </a:ext>
              </a:extLst>
            </p:cNvPr>
            <p:cNvSpPr>
              <a:spLocks/>
            </p:cNvSpPr>
            <p:nvPr/>
          </p:nvSpPr>
          <p:spPr bwMode="auto">
            <a:xfrm>
              <a:off x="1209" y="2921"/>
              <a:ext cx="48" cy="39"/>
            </a:xfrm>
            <a:custGeom>
              <a:avLst/>
              <a:gdLst>
                <a:gd name="T0" fmla="*/ 8 w 48"/>
                <a:gd name="T1" fmla="*/ 39 h 39"/>
                <a:gd name="T2" fmla="*/ 48 w 48"/>
                <a:gd name="T3" fmla="*/ 0 h 39"/>
                <a:gd name="T4" fmla="*/ 40 w 48"/>
                <a:gd name="T5" fmla="*/ 0 h 39"/>
                <a:gd name="T6" fmla="*/ 0 w 48"/>
                <a:gd name="T7" fmla="*/ 39 h 39"/>
                <a:gd name="T8" fmla="*/ 8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8" y="39"/>
                  </a:moveTo>
                  <a:lnTo>
                    <a:pt x="48" y="0"/>
                  </a:lnTo>
                  <a:lnTo>
                    <a:pt x="40"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49" name="Freeform 1791">
              <a:extLst>
                <a:ext uri="{FF2B5EF4-FFF2-40B4-BE49-F238E27FC236}">
                  <a16:creationId xmlns:a16="http://schemas.microsoft.com/office/drawing/2014/main" id="{2ACD45F3-56F5-01A6-33BC-143C34C769E7}"/>
                </a:ext>
              </a:extLst>
            </p:cNvPr>
            <p:cNvSpPr>
              <a:spLocks/>
            </p:cNvSpPr>
            <p:nvPr/>
          </p:nvSpPr>
          <p:spPr bwMode="auto">
            <a:xfrm>
              <a:off x="1182" y="2921"/>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0" name="Freeform 1792">
              <a:extLst>
                <a:ext uri="{FF2B5EF4-FFF2-40B4-BE49-F238E27FC236}">
                  <a16:creationId xmlns:a16="http://schemas.microsoft.com/office/drawing/2014/main" id="{5462DFF8-3998-841B-68FD-7D6026E8A485}"/>
                </a:ext>
              </a:extLst>
            </p:cNvPr>
            <p:cNvSpPr>
              <a:spLocks/>
            </p:cNvSpPr>
            <p:nvPr/>
          </p:nvSpPr>
          <p:spPr bwMode="auto">
            <a:xfrm>
              <a:off x="1153" y="2921"/>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1" name="Freeform 1793">
              <a:extLst>
                <a:ext uri="{FF2B5EF4-FFF2-40B4-BE49-F238E27FC236}">
                  <a16:creationId xmlns:a16="http://schemas.microsoft.com/office/drawing/2014/main" id="{85A6382C-A7A2-20C7-CEEC-2D148C735916}"/>
                </a:ext>
              </a:extLst>
            </p:cNvPr>
            <p:cNvSpPr>
              <a:spLocks/>
            </p:cNvSpPr>
            <p:nvPr/>
          </p:nvSpPr>
          <p:spPr bwMode="auto">
            <a:xfrm>
              <a:off x="1125" y="2921"/>
              <a:ext cx="46" cy="39"/>
            </a:xfrm>
            <a:custGeom>
              <a:avLst/>
              <a:gdLst>
                <a:gd name="T0" fmla="*/ 7 w 46"/>
                <a:gd name="T1" fmla="*/ 39 h 39"/>
                <a:gd name="T2" fmla="*/ 46 w 46"/>
                <a:gd name="T3" fmla="*/ 0 h 39"/>
                <a:gd name="T4" fmla="*/ 38 w 46"/>
                <a:gd name="T5" fmla="*/ 0 h 39"/>
                <a:gd name="T6" fmla="*/ 0 w 46"/>
                <a:gd name="T7" fmla="*/ 39 h 39"/>
                <a:gd name="T8" fmla="*/ 7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7" y="39"/>
                  </a:moveTo>
                  <a:lnTo>
                    <a:pt x="46" y="0"/>
                  </a:lnTo>
                  <a:lnTo>
                    <a:pt x="38" y="0"/>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2" name="Freeform 1794">
              <a:extLst>
                <a:ext uri="{FF2B5EF4-FFF2-40B4-BE49-F238E27FC236}">
                  <a16:creationId xmlns:a16="http://schemas.microsoft.com/office/drawing/2014/main" id="{78FCB5DD-3B9F-5A40-5E9D-D43D7C6203FE}"/>
                </a:ext>
              </a:extLst>
            </p:cNvPr>
            <p:cNvSpPr>
              <a:spLocks/>
            </p:cNvSpPr>
            <p:nvPr/>
          </p:nvSpPr>
          <p:spPr bwMode="auto">
            <a:xfrm>
              <a:off x="1096" y="2921"/>
              <a:ext cx="48" cy="39"/>
            </a:xfrm>
            <a:custGeom>
              <a:avLst/>
              <a:gdLst>
                <a:gd name="T0" fmla="*/ 8 w 48"/>
                <a:gd name="T1" fmla="*/ 39 h 39"/>
                <a:gd name="T2" fmla="*/ 48 w 48"/>
                <a:gd name="T3" fmla="*/ 0 h 39"/>
                <a:gd name="T4" fmla="*/ 40 w 48"/>
                <a:gd name="T5" fmla="*/ 0 h 39"/>
                <a:gd name="T6" fmla="*/ 0 w 48"/>
                <a:gd name="T7" fmla="*/ 39 h 39"/>
                <a:gd name="T8" fmla="*/ 8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8" y="39"/>
                  </a:moveTo>
                  <a:lnTo>
                    <a:pt x="48" y="0"/>
                  </a:lnTo>
                  <a:lnTo>
                    <a:pt x="40"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3" name="Freeform 1795">
              <a:extLst>
                <a:ext uri="{FF2B5EF4-FFF2-40B4-BE49-F238E27FC236}">
                  <a16:creationId xmlns:a16="http://schemas.microsoft.com/office/drawing/2014/main" id="{C01AE7B7-A305-41BD-6743-8F6B8E6F0321}"/>
                </a:ext>
              </a:extLst>
            </p:cNvPr>
            <p:cNvSpPr>
              <a:spLocks/>
            </p:cNvSpPr>
            <p:nvPr/>
          </p:nvSpPr>
          <p:spPr bwMode="auto">
            <a:xfrm>
              <a:off x="1067" y="2921"/>
              <a:ext cx="48" cy="39"/>
            </a:xfrm>
            <a:custGeom>
              <a:avLst/>
              <a:gdLst>
                <a:gd name="T0" fmla="*/ 8 w 48"/>
                <a:gd name="T1" fmla="*/ 39 h 39"/>
                <a:gd name="T2" fmla="*/ 48 w 48"/>
                <a:gd name="T3" fmla="*/ 0 h 39"/>
                <a:gd name="T4" fmla="*/ 40 w 48"/>
                <a:gd name="T5" fmla="*/ 0 h 39"/>
                <a:gd name="T6" fmla="*/ 0 w 48"/>
                <a:gd name="T7" fmla="*/ 39 h 39"/>
                <a:gd name="T8" fmla="*/ 8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8" y="39"/>
                  </a:moveTo>
                  <a:lnTo>
                    <a:pt x="48" y="0"/>
                  </a:lnTo>
                  <a:lnTo>
                    <a:pt x="40"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4" name="Freeform 1796">
              <a:extLst>
                <a:ext uri="{FF2B5EF4-FFF2-40B4-BE49-F238E27FC236}">
                  <a16:creationId xmlns:a16="http://schemas.microsoft.com/office/drawing/2014/main" id="{6CE568B4-65BD-19F6-EAC9-383A0FF43D41}"/>
                </a:ext>
              </a:extLst>
            </p:cNvPr>
            <p:cNvSpPr>
              <a:spLocks/>
            </p:cNvSpPr>
            <p:nvPr/>
          </p:nvSpPr>
          <p:spPr bwMode="auto">
            <a:xfrm>
              <a:off x="1038" y="2921"/>
              <a:ext cx="48" cy="39"/>
            </a:xfrm>
            <a:custGeom>
              <a:avLst/>
              <a:gdLst>
                <a:gd name="T0" fmla="*/ 10 w 48"/>
                <a:gd name="T1" fmla="*/ 39 h 39"/>
                <a:gd name="T2" fmla="*/ 48 w 48"/>
                <a:gd name="T3" fmla="*/ 0 h 39"/>
                <a:gd name="T4" fmla="*/ 41 w 48"/>
                <a:gd name="T5" fmla="*/ 0 h 39"/>
                <a:gd name="T6" fmla="*/ 0 w 48"/>
                <a:gd name="T7" fmla="*/ 39 h 39"/>
                <a:gd name="T8" fmla="*/ 10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10" y="39"/>
                  </a:moveTo>
                  <a:lnTo>
                    <a:pt x="48" y="0"/>
                  </a:lnTo>
                  <a:lnTo>
                    <a:pt x="41" y="0"/>
                  </a:lnTo>
                  <a:lnTo>
                    <a:pt x="0" y="39"/>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5" name="Freeform 1797">
              <a:extLst>
                <a:ext uri="{FF2B5EF4-FFF2-40B4-BE49-F238E27FC236}">
                  <a16:creationId xmlns:a16="http://schemas.microsoft.com/office/drawing/2014/main" id="{151A5021-A8F2-75E4-3BDC-2EBCA949762A}"/>
                </a:ext>
              </a:extLst>
            </p:cNvPr>
            <p:cNvSpPr>
              <a:spLocks/>
            </p:cNvSpPr>
            <p:nvPr/>
          </p:nvSpPr>
          <p:spPr bwMode="auto">
            <a:xfrm>
              <a:off x="1009" y="2921"/>
              <a:ext cx="48" cy="39"/>
            </a:xfrm>
            <a:custGeom>
              <a:avLst/>
              <a:gdLst>
                <a:gd name="T0" fmla="*/ 10 w 48"/>
                <a:gd name="T1" fmla="*/ 39 h 39"/>
                <a:gd name="T2" fmla="*/ 48 w 48"/>
                <a:gd name="T3" fmla="*/ 0 h 39"/>
                <a:gd name="T4" fmla="*/ 41 w 48"/>
                <a:gd name="T5" fmla="*/ 0 h 39"/>
                <a:gd name="T6" fmla="*/ 0 w 48"/>
                <a:gd name="T7" fmla="*/ 39 h 39"/>
                <a:gd name="T8" fmla="*/ 10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10" y="39"/>
                  </a:moveTo>
                  <a:lnTo>
                    <a:pt x="48" y="0"/>
                  </a:lnTo>
                  <a:lnTo>
                    <a:pt x="41" y="0"/>
                  </a:lnTo>
                  <a:lnTo>
                    <a:pt x="0" y="39"/>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6" name="Freeform 1798">
              <a:extLst>
                <a:ext uri="{FF2B5EF4-FFF2-40B4-BE49-F238E27FC236}">
                  <a16:creationId xmlns:a16="http://schemas.microsoft.com/office/drawing/2014/main" id="{9B8829DE-6EBE-6C81-4DED-C9515F1E531B}"/>
                </a:ext>
              </a:extLst>
            </p:cNvPr>
            <p:cNvSpPr>
              <a:spLocks/>
            </p:cNvSpPr>
            <p:nvPr/>
          </p:nvSpPr>
          <p:spPr bwMode="auto">
            <a:xfrm>
              <a:off x="983" y="2919"/>
              <a:ext cx="48" cy="41"/>
            </a:xfrm>
            <a:custGeom>
              <a:avLst/>
              <a:gdLst>
                <a:gd name="T0" fmla="*/ 7 w 48"/>
                <a:gd name="T1" fmla="*/ 41 h 41"/>
                <a:gd name="T2" fmla="*/ 48 w 48"/>
                <a:gd name="T3" fmla="*/ 0 h 41"/>
                <a:gd name="T4" fmla="*/ 38 w 48"/>
                <a:gd name="T5" fmla="*/ 0 h 41"/>
                <a:gd name="T6" fmla="*/ 0 w 48"/>
                <a:gd name="T7" fmla="*/ 41 h 41"/>
                <a:gd name="T8" fmla="*/ 7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7" y="41"/>
                  </a:moveTo>
                  <a:lnTo>
                    <a:pt x="48" y="0"/>
                  </a:lnTo>
                  <a:lnTo>
                    <a:pt x="38"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7" name="Freeform 1799">
              <a:extLst>
                <a:ext uri="{FF2B5EF4-FFF2-40B4-BE49-F238E27FC236}">
                  <a16:creationId xmlns:a16="http://schemas.microsoft.com/office/drawing/2014/main" id="{37F36BFB-8FB4-09FA-A6A5-F9607EA1A627}"/>
                </a:ext>
              </a:extLst>
            </p:cNvPr>
            <p:cNvSpPr>
              <a:spLocks/>
            </p:cNvSpPr>
            <p:nvPr/>
          </p:nvSpPr>
          <p:spPr bwMode="auto">
            <a:xfrm>
              <a:off x="954" y="2919"/>
              <a:ext cx="48" cy="41"/>
            </a:xfrm>
            <a:custGeom>
              <a:avLst/>
              <a:gdLst>
                <a:gd name="T0" fmla="*/ 8 w 48"/>
                <a:gd name="T1" fmla="*/ 41 h 41"/>
                <a:gd name="T2" fmla="*/ 48 w 48"/>
                <a:gd name="T3" fmla="*/ 0 h 41"/>
                <a:gd name="T4" fmla="*/ 40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0"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8" name="Freeform 1800">
              <a:extLst>
                <a:ext uri="{FF2B5EF4-FFF2-40B4-BE49-F238E27FC236}">
                  <a16:creationId xmlns:a16="http://schemas.microsoft.com/office/drawing/2014/main" id="{7BC5D288-81EC-89BD-7526-EF36AD354466}"/>
                </a:ext>
              </a:extLst>
            </p:cNvPr>
            <p:cNvSpPr>
              <a:spLocks/>
            </p:cNvSpPr>
            <p:nvPr/>
          </p:nvSpPr>
          <p:spPr bwMode="auto">
            <a:xfrm>
              <a:off x="925" y="2919"/>
              <a:ext cx="48" cy="41"/>
            </a:xfrm>
            <a:custGeom>
              <a:avLst/>
              <a:gdLst>
                <a:gd name="T0" fmla="*/ 8 w 48"/>
                <a:gd name="T1" fmla="*/ 41 h 41"/>
                <a:gd name="T2" fmla="*/ 48 w 48"/>
                <a:gd name="T3" fmla="*/ 0 h 41"/>
                <a:gd name="T4" fmla="*/ 40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0"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59" name="Freeform 1801">
              <a:extLst>
                <a:ext uri="{FF2B5EF4-FFF2-40B4-BE49-F238E27FC236}">
                  <a16:creationId xmlns:a16="http://schemas.microsoft.com/office/drawing/2014/main" id="{B7667AFB-1B92-9841-BFD5-C2CB98210027}"/>
                </a:ext>
              </a:extLst>
            </p:cNvPr>
            <p:cNvSpPr>
              <a:spLocks/>
            </p:cNvSpPr>
            <p:nvPr/>
          </p:nvSpPr>
          <p:spPr bwMode="auto">
            <a:xfrm>
              <a:off x="896" y="2919"/>
              <a:ext cx="48" cy="41"/>
            </a:xfrm>
            <a:custGeom>
              <a:avLst/>
              <a:gdLst>
                <a:gd name="T0" fmla="*/ 8 w 48"/>
                <a:gd name="T1" fmla="*/ 41 h 41"/>
                <a:gd name="T2" fmla="*/ 48 w 48"/>
                <a:gd name="T3" fmla="*/ 0 h 41"/>
                <a:gd name="T4" fmla="*/ 41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1"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0" name="Freeform 1802">
              <a:extLst>
                <a:ext uri="{FF2B5EF4-FFF2-40B4-BE49-F238E27FC236}">
                  <a16:creationId xmlns:a16="http://schemas.microsoft.com/office/drawing/2014/main" id="{9E19E02C-5FD7-1740-CE09-1DE997890F15}"/>
                </a:ext>
              </a:extLst>
            </p:cNvPr>
            <p:cNvSpPr>
              <a:spLocks/>
            </p:cNvSpPr>
            <p:nvPr/>
          </p:nvSpPr>
          <p:spPr bwMode="auto">
            <a:xfrm>
              <a:off x="867" y="2919"/>
              <a:ext cx="48" cy="41"/>
            </a:xfrm>
            <a:custGeom>
              <a:avLst/>
              <a:gdLst>
                <a:gd name="T0" fmla="*/ 10 w 48"/>
                <a:gd name="T1" fmla="*/ 41 h 41"/>
                <a:gd name="T2" fmla="*/ 48 w 48"/>
                <a:gd name="T3" fmla="*/ 0 h 41"/>
                <a:gd name="T4" fmla="*/ 41 w 48"/>
                <a:gd name="T5" fmla="*/ 0 h 41"/>
                <a:gd name="T6" fmla="*/ 0 w 48"/>
                <a:gd name="T7" fmla="*/ 41 h 41"/>
                <a:gd name="T8" fmla="*/ 10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10" y="41"/>
                  </a:moveTo>
                  <a:lnTo>
                    <a:pt x="48" y="0"/>
                  </a:lnTo>
                  <a:lnTo>
                    <a:pt x="41" y="0"/>
                  </a:lnTo>
                  <a:lnTo>
                    <a:pt x="0" y="41"/>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1" name="Freeform 1803">
              <a:extLst>
                <a:ext uri="{FF2B5EF4-FFF2-40B4-BE49-F238E27FC236}">
                  <a16:creationId xmlns:a16="http://schemas.microsoft.com/office/drawing/2014/main" id="{3031167E-1FFB-D4E4-DF49-8E1FAC7DF180}"/>
                </a:ext>
              </a:extLst>
            </p:cNvPr>
            <p:cNvSpPr>
              <a:spLocks/>
            </p:cNvSpPr>
            <p:nvPr/>
          </p:nvSpPr>
          <p:spPr bwMode="auto">
            <a:xfrm>
              <a:off x="841" y="2919"/>
              <a:ext cx="48" cy="41"/>
            </a:xfrm>
            <a:custGeom>
              <a:avLst/>
              <a:gdLst>
                <a:gd name="T0" fmla="*/ 7 w 48"/>
                <a:gd name="T1" fmla="*/ 41 h 41"/>
                <a:gd name="T2" fmla="*/ 48 w 48"/>
                <a:gd name="T3" fmla="*/ 0 h 41"/>
                <a:gd name="T4" fmla="*/ 38 w 48"/>
                <a:gd name="T5" fmla="*/ 0 h 41"/>
                <a:gd name="T6" fmla="*/ 0 w 48"/>
                <a:gd name="T7" fmla="*/ 41 h 41"/>
                <a:gd name="T8" fmla="*/ 7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7" y="41"/>
                  </a:moveTo>
                  <a:lnTo>
                    <a:pt x="48" y="0"/>
                  </a:lnTo>
                  <a:lnTo>
                    <a:pt x="38"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2" name="Freeform 1804">
              <a:extLst>
                <a:ext uri="{FF2B5EF4-FFF2-40B4-BE49-F238E27FC236}">
                  <a16:creationId xmlns:a16="http://schemas.microsoft.com/office/drawing/2014/main" id="{649C95E0-91FB-C5C0-89F1-9B03D355B4BD}"/>
                </a:ext>
              </a:extLst>
            </p:cNvPr>
            <p:cNvSpPr>
              <a:spLocks/>
            </p:cNvSpPr>
            <p:nvPr/>
          </p:nvSpPr>
          <p:spPr bwMode="auto">
            <a:xfrm>
              <a:off x="812" y="2919"/>
              <a:ext cx="48" cy="41"/>
            </a:xfrm>
            <a:custGeom>
              <a:avLst/>
              <a:gdLst>
                <a:gd name="T0" fmla="*/ 8 w 48"/>
                <a:gd name="T1" fmla="*/ 41 h 41"/>
                <a:gd name="T2" fmla="*/ 48 w 48"/>
                <a:gd name="T3" fmla="*/ 0 h 41"/>
                <a:gd name="T4" fmla="*/ 38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38"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3" name="Freeform 1805">
              <a:extLst>
                <a:ext uri="{FF2B5EF4-FFF2-40B4-BE49-F238E27FC236}">
                  <a16:creationId xmlns:a16="http://schemas.microsoft.com/office/drawing/2014/main" id="{5F517187-3A33-682B-E478-E4C3AFAC4850}"/>
                </a:ext>
              </a:extLst>
            </p:cNvPr>
            <p:cNvSpPr>
              <a:spLocks/>
            </p:cNvSpPr>
            <p:nvPr/>
          </p:nvSpPr>
          <p:spPr bwMode="auto">
            <a:xfrm>
              <a:off x="783" y="2919"/>
              <a:ext cx="48" cy="41"/>
            </a:xfrm>
            <a:custGeom>
              <a:avLst/>
              <a:gdLst>
                <a:gd name="T0" fmla="*/ 8 w 48"/>
                <a:gd name="T1" fmla="*/ 41 h 41"/>
                <a:gd name="T2" fmla="*/ 48 w 48"/>
                <a:gd name="T3" fmla="*/ 0 h 41"/>
                <a:gd name="T4" fmla="*/ 40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0"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4" name="Freeform 1806">
              <a:extLst>
                <a:ext uri="{FF2B5EF4-FFF2-40B4-BE49-F238E27FC236}">
                  <a16:creationId xmlns:a16="http://schemas.microsoft.com/office/drawing/2014/main" id="{5877B5B6-AE09-4ABD-37D6-1B088B5E246E}"/>
                </a:ext>
              </a:extLst>
            </p:cNvPr>
            <p:cNvSpPr>
              <a:spLocks/>
            </p:cNvSpPr>
            <p:nvPr/>
          </p:nvSpPr>
          <p:spPr bwMode="auto">
            <a:xfrm>
              <a:off x="754" y="2919"/>
              <a:ext cx="48" cy="41"/>
            </a:xfrm>
            <a:custGeom>
              <a:avLst/>
              <a:gdLst>
                <a:gd name="T0" fmla="*/ 8 w 48"/>
                <a:gd name="T1" fmla="*/ 41 h 41"/>
                <a:gd name="T2" fmla="*/ 48 w 48"/>
                <a:gd name="T3" fmla="*/ 0 h 41"/>
                <a:gd name="T4" fmla="*/ 41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1"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5" name="Freeform 1807">
              <a:extLst>
                <a:ext uri="{FF2B5EF4-FFF2-40B4-BE49-F238E27FC236}">
                  <a16:creationId xmlns:a16="http://schemas.microsoft.com/office/drawing/2014/main" id="{FABBF9E2-4BD7-0347-078D-1DD5779F1426}"/>
                </a:ext>
              </a:extLst>
            </p:cNvPr>
            <p:cNvSpPr>
              <a:spLocks/>
            </p:cNvSpPr>
            <p:nvPr/>
          </p:nvSpPr>
          <p:spPr bwMode="auto">
            <a:xfrm>
              <a:off x="727" y="2919"/>
              <a:ext cx="46" cy="41"/>
            </a:xfrm>
            <a:custGeom>
              <a:avLst/>
              <a:gdLst>
                <a:gd name="T0" fmla="*/ 8 w 46"/>
                <a:gd name="T1" fmla="*/ 41 h 41"/>
                <a:gd name="T2" fmla="*/ 46 w 46"/>
                <a:gd name="T3" fmla="*/ 0 h 41"/>
                <a:gd name="T4" fmla="*/ 39 w 46"/>
                <a:gd name="T5" fmla="*/ 0 h 41"/>
                <a:gd name="T6" fmla="*/ 0 w 46"/>
                <a:gd name="T7" fmla="*/ 41 h 41"/>
                <a:gd name="T8" fmla="*/ 8 w 46"/>
                <a:gd name="T9" fmla="*/ 41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8" y="41"/>
                  </a:moveTo>
                  <a:lnTo>
                    <a:pt x="46" y="0"/>
                  </a:lnTo>
                  <a:lnTo>
                    <a:pt x="39"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6" name="Freeform 1808">
              <a:extLst>
                <a:ext uri="{FF2B5EF4-FFF2-40B4-BE49-F238E27FC236}">
                  <a16:creationId xmlns:a16="http://schemas.microsoft.com/office/drawing/2014/main" id="{69FBEDCD-D5FE-9B03-68F8-14B9F616A08C}"/>
                </a:ext>
              </a:extLst>
            </p:cNvPr>
            <p:cNvSpPr>
              <a:spLocks/>
            </p:cNvSpPr>
            <p:nvPr/>
          </p:nvSpPr>
          <p:spPr bwMode="auto">
            <a:xfrm>
              <a:off x="699" y="2919"/>
              <a:ext cx="46" cy="41"/>
            </a:xfrm>
            <a:custGeom>
              <a:avLst/>
              <a:gdLst>
                <a:gd name="T0" fmla="*/ 7 w 46"/>
                <a:gd name="T1" fmla="*/ 41 h 41"/>
                <a:gd name="T2" fmla="*/ 46 w 46"/>
                <a:gd name="T3" fmla="*/ 0 h 41"/>
                <a:gd name="T4" fmla="*/ 38 w 46"/>
                <a:gd name="T5" fmla="*/ 0 h 41"/>
                <a:gd name="T6" fmla="*/ 0 w 46"/>
                <a:gd name="T7" fmla="*/ 41 h 41"/>
                <a:gd name="T8" fmla="*/ 7 w 46"/>
                <a:gd name="T9" fmla="*/ 41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7" y="41"/>
                  </a:moveTo>
                  <a:lnTo>
                    <a:pt x="46" y="0"/>
                  </a:lnTo>
                  <a:lnTo>
                    <a:pt x="38"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7" name="Freeform 1809">
              <a:extLst>
                <a:ext uri="{FF2B5EF4-FFF2-40B4-BE49-F238E27FC236}">
                  <a16:creationId xmlns:a16="http://schemas.microsoft.com/office/drawing/2014/main" id="{FF32904B-766B-FBF1-D3C0-94DB0F9A3457}"/>
                </a:ext>
              </a:extLst>
            </p:cNvPr>
            <p:cNvSpPr>
              <a:spLocks/>
            </p:cNvSpPr>
            <p:nvPr/>
          </p:nvSpPr>
          <p:spPr bwMode="auto">
            <a:xfrm>
              <a:off x="670" y="2919"/>
              <a:ext cx="46" cy="41"/>
            </a:xfrm>
            <a:custGeom>
              <a:avLst/>
              <a:gdLst>
                <a:gd name="T0" fmla="*/ 8 w 46"/>
                <a:gd name="T1" fmla="*/ 41 h 41"/>
                <a:gd name="T2" fmla="*/ 46 w 46"/>
                <a:gd name="T3" fmla="*/ 0 h 41"/>
                <a:gd name="T4" fmla="*/ 38 w 46"/>
                <a:gd name="T5" fmla="*/ 0 h 41"/>
                <a:gd name="T6" fmla="*/ 0 w 46"/>
                <a:gd name="T7" fmla="*/ 41 h 41"/>
                <a:gd name="T8" fmla="*/ 8 w 46"/>
                <a:gd name="T9" fmla="*/ 41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8" y="41"/>
                  </a:moveTo>
                  <a:lnTo>
                    <a:pt x="46" y="0"/>
                  </a:lnTo>
                  <a:lnTo>
                    <a:pt x="38"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8" name="Freeform 1810">
              <a:extLst>
                <a:ext uri="{FF2B5EF4-FFF2-40B4-BE49-F238E27FC236}">
                  <a16:creationId xmlns:a16="http://schemas.microsoft.com/office/drawing/2014/main" id="{38063373-AF1A-AF20-75E6-C31ABB4AC626}"/>
                </a:ext>
              </a:extLst>
            </p:cNvPr>
            <p:cNvSpPr>
              <a:spLocks/>
            </p:cNvSpPr>
            <p:nvPr/>
          </p:nvSpPr>
          <p:spPr bwMode="auto">
            <a:xfrm>
              <a:off x="641" y="2919"/>
              <a:ext cx="48" cy="41"/>
            </a:xfrm>
            <a:custGeom>
              <a:avLst/>
              <a:gdLst>
                <a:gd name="T0" fmla="*/ 8 w 48"/>
                <a:gd name="T1" fmla="*/ 41 h 41"/>
                <a:gd name="T2" fmla="*/ 48 w 48"/>
                <a:gd name="T3" fmla="*/ 0 h 41"/>
                <a:gd name="T4" fmla="*/ 40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0"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69" name="Freeform 1811">
              <a:extLst>
                <a:ext uri="{FF2B5EF4-FFF2-40B4-BE49-F238E27FC236}">
                  <a16:creationId xmlns:a16="http://schemas.microsoft.com/office/drawing/2014/main" id="{C233D5E1-5EAF-9704-5C88-1C3BF385826F}"/>
                </a:ext>
              </a:extLst>
            </p:cNvPr>
            <p:cNvSpPr>
              <a:spLocks/>
            </p:cNvSpPr>
            <p:nvPr/>
          </p:nvSpPr>
          <p:spPr bwMode="auto">
            <a:xfrm>
              <a:off x="612" y="2919"/>
              <a:ext cx="48" cy="41"/>
            </a:xfrm>
            <a:custGeom>
              <a:avLst/>
              <a:gdLst>
                <a:gd name="T0" fmla="*/ 8 w 48"/>
                <a:gd name="T1" fmla="*/ 41 h 41"/>
                <a:gd name="T2" fmla="*/ 48 w 48"/>
                <a:gd name="T3" fmla="*/ 0 h 41"/>
                <a:gd name="T4" fmla="*/ 41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1"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0" name="Freeform 1812">
              <a:extLst>
                <a:ext uri="{FF2B5EF4-FFF2-40B4-BE49-F238E27FC236}">
                  <a16:creationId xmlns:a16="http://schemas.microsoft.com/office/drawing/2014/main" id="{33683886-253E-D77B-B286-CB51AB787D75}"/>
                </a:ext>
              </a:extLst>
            </p:cNvPr>
            <p:cNvSpPr>
              <a:spLocks/>
            </p:cNvSpPr>
            <p:nvPr/>
          </p:nvSpPr>
          <p:spPr bwMode="auto">
            <a:xfrm>
              <a:off x="583" y="2919"/>
              <a:ext cx="48" cy="41"/>
            </a:xfrm>
            <a:custGeom>
              <a:avLst/>
              <a:gdLst>
                <a:gd name="T0" fmla="*/ 10 w 48"/>
                <a:gd name="T1" fmla="*/ 41 h 41"/>
                <a:gd name="T2" fmla="*/ 48 w 48"/>
                <a:gd name="T3" fmla="*/ 0 h 41"/>
                <a:gd name="T4" fmla="*/ 41 w 48"/>
                <a:gd name="T5" fmla="*/ 0 h 41"/>
                <a:gd name="T6" fmla="*/ 0 w 48"/>
                <a:gd name="T7" fmla="*/ 41 h 41"/>
                <a:gd name="T8" fmla="*/ 10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10" y="41"/>
                  </a:moveTo>
                  <a:lnTo>
                    <a:pt x="48" y="0"/>
                  </a:lnTo>
                  <a:lnTo>
                    <a:pt x="41" y="0"/>
                  </a:lnTo>
                  <a:lnTo>
                    <a:pt x="0" y="41"/>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1" name="Freeform 1813">
              <a:extLst>
                <a:ext uri="{FF2B5EF4-FFF2-40B4-BE49-F238E27FC236}">
                  <a16:creationId xmlns:a16="http://schemas.microsoft.com/office/drawing/2014/main" id="{97D28EA3-B4DC-ABED-C8B7-07BF4ACDBC57}"/>
                </a:ext>
              </a:extLst>
            </p:cNvPr>
            <p:cNvSpPr>
              <a:spLocks/>
            </p:cNvSpPr>
            <p:nvPr/>
          </p:nvSpPr>
          <p:spPr bwMode="auto">
            <a:xfrm>
              <a:off x="555" y="2919"/>
              <a:ext cx="48" cy="41"/>
            </a:xfrm>
            <a:custGeom>
              <a:avLst/>
              <a:gdLst>
                <a:gd name="T0" fmla="*/ 9 w 48"/>
                <a:gd name="T1" fmla="*/ 41 h 41"/>
                <a:gd name="T2" fmla="*/ 48 w 48"/>
                <a:gd name="T3" fmla="*/ 0 h 41"/>
                <a:gd name="T4" fmla="*/ 40 w 48"/>
                <a:gd name="T5" fmla="*/ 0 h 41"/>
                <a:gd name="T6" fmla="*/ 0 w 48"/>
                <a:gd name="T7" fmla="*/ 41 h 41"/>
                <a:gd name="T8" fmla="*/ 9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9" y="41"/>
                  </a:moveTo>
                  <a:lnTo>
                    <a:pt x="48" y="0"/>
                  </a:lnTo>
                  <a:lnTo>
                    <a:pt x="40" y="0"/>
                  </a:lnTo>
                  <a:lnTo>
                    <a:pt x="0" y="41"/>
                  </a:lnTo>
                  <a:lnTo>
                    <a:pt x="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2" name="Freeform 1814">
              <a:extLst>
                <a:ext uri="{FF2B5EF4-FFF2-40B4-BE49-F238E27FC236}">
                  <a16:creationId xmlns:a16="http://schemas.microsoft.com/office/drawing/2014/main" id="{963692A4-5092-D5AB-1374-3D095646AE2F}"/>
                </a:ext>
              </a:extLst>
            </p:cNvPr>
            <p:cNvSpPr>
              <a:spLocks/>
            </p:cNvSpPr>
            <p:nvPr/>
          </p:nvSpPr>
          <p:spPr bwMode="auto">
            <a:xfrm>
              <a:off x="547" y="2919"/>
              <a:ext cx="29" cy="29"/>
            </a:xfrm>
            <a:custGeom>
              <a:avLst/>
              <a:gdLst>
                <a:gd name="T0" fmla="*/ 0 w 29"/>
                <a:gd name="T1" fmla="*/ 29 h 29"/>
                <a:gd name="T2" fmla="*/ 29 w 29"/>
                <a:gd name="T3" fmla="*/ 0 h 29"/>
                <a:gd name="T4" fmla="*/ 19 w 29"/>
                <a:gd name="T5" fmla="*/ 0 h 29"/>
                <a:gd name="T6" fmla="*/ 0 w 29"/>
                <a:gd name="T7" fmla="*/ 20 h 29"/>
                <a:gd name="T8" fmla="*/ 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29"/>
                  </a:moveTo>
                  <a:lnTo>
                    <a:pt x="29" y="0"/>
                  </a:lnTo>
                  <a:lnTo>
                    <a:pt x="19" y="0"/>
                  </a:lnTo>
                  <a:lnTo>
                    <a:pt x="0" y="2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3" name="Rectangle 1815">
              <a:extLst>
                <a:ext uri="{FF2B5EF4-FFF2-40B4-BE49-F238E27FC236}">
                  <a16:creationId xmlns:a16="http://schemas.microsoft.com/office/drawing/2014/main" id="{D105E118-17B7-0E1C-C796-0C7F4D2F7EFC}"/>
                </a:ext>
              </a:extLst>
            </p:cNvPr>
            <p:cNvSpPr>
              <a:spLocks noChangeArrowheads="1"/>
            </p:cNvSpPr>
            <p:nvPr/>
          </p:nvSpPr>
          <p:spPr bwMode="auto">
            <a:xfrm>
              <a:off x="547" y="2919"/>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74" name="Freeform 1816">
              <a:extLst>
                <a:ext uri="{FF2B5EF4-FFF2-40B4-BE49-F238E27FC236}">
                  <a16:creationId xmlns:a16="http://schemas.microsoft.com/office/drawing/2014/main" id="{581999FA-12EC-4B5D-11EB-9E97A8FFC3B8}"/>
                </a:ext>
              </a:extLst>
            </p:cNvPr>
            <p:cNvSpPr>
              <a:spLocks/>
            </p:cNvSpPr>
            <p:nvPr/>
          </p:nvSpPr>
          <p:spPr bwMode="auto">
            <a:xfrm>
              <a:off x="541" y="2919"/>
              <a:ext cx="10" cy="44"/>
            </a:xfrm>
            <a:custGeom>
              <a:avLst/>
              <a:gdLst>
                <a:gd name="T0" fmla="*/ 6 w 10"/>
                <a:gd name="T1" fmla="*/ 44 h 44"/>
                <a:gd name="T2" fmla="*/ 10 w 10"/>
                <a:gd name="T3" fmla="*/ 41 h 44"/>
                <a:gd name="T4" fmla="*/ 10 w 10"/>
                <a:gd name="T5" fmla="*/ 0 h 44"/>
                <a:gd name="T6" fmla="*/ 0 w 10"/>
                <a:gd name="T7" fmla="*/ 0 h 44"/>
                <a:gd name="T8" fmla="*/ 0 w 10"/>
                <a:gd name="T9" fmla="*/ 39 h 44"/>
                <a:gd name="T10" fmla="*/ 6 w 10"/>
                <a:gd name="T11" fmla="*/ 44 h 44"/>
                <a:gd name="T12" fmla="*/ 0 w 10"/>
                <a:gd name="T13" fmla="*/ 39 h 44"/>
                <a:gd name="T14" fmla="*/ 0 w 10"/>
                <a:gd name="T15" fmla="*/ 44 h 44"/>
                <a:gd name="T16" fmla="*/ 6 w 1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4"/>
                <a:gd name="T29" fmla="*/ 10 w 1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4">
                  <a:moveTo>
                    <a:pt x="6" y="44"/>
                  </a:moveTo>
                  <a:lnTo>
                    <a:pt x="10" y="41"/>
                  </a:lnTo>
                  <a:lnTo>
                    <a:pt x="10" y="0"/>
                  </a:lnTo>
                  <a:lnTo>
                    <a:pt x="0" y="0"/>
                  </a:lnTo>
                  <a:lnTo>
                    <a:pt x="0" y="39"/>
                  </a:lnTo>
                  <a:lnTo>
                    <a:pt x="6" y="44"/>
                  </a:lnTo>
                  <a:lnTo>
                    <a:pt x="0" y="39"/>
                  </a:lnTo>
                  <a:lnTo>
                    <a:pt x="0" y="44"/>
                  </a:lnTo>
                  <a:lnTo>
                    <a:pt x="6"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5" name="Freeform 1817">
              <a:extLst>
                <a:ext uri="{FF2B5EF4-FFF2-40B4-BE49-F238E27FC236}">
                  <a16:creationId xmlns:a16="http://schemas.microsoft.com/office/drawing/2014/main" id="{52B4974E-6740-BB4A-78B8-2B8ECB6FB010}"/>
                </a:ext>
              </a:extLst>
            </p:cNvPr>
            <p:cNvSpPr>
              <a:spLocks/>
            </p:cNvSpPr>
            <p:nvPr/>
          </p:nvSpPr>
          <p:spPr bwMode="auto">
            <a:xfrm>
              <a:off x="547" y="2954"/>
              <a:ext cx="1167" cy="13"/>
            </a:xfrm>
            <a:custGeom>
              <a:avLst/>
              <a:gdLst>
                <a:gd name="T0" fmla="*/ 1167 w 1167"/>
                <a:gd name="T1" fmla="*/ 8 h 13"/>
                <a:gd name="T2" fmla="*/ 1163 w 1167"/>
                <a:gd name="T3" fmla="*/ 4 h 13"/>
                <a:gd name="T4" fmla="*/ 0 w 1167"/>
                <a:gd name="T5" fmla="*/ 0 h 13"/>
                <a:gd name="T6" fmla="*/ 0 w 1167"/>
                <a:gd name="T7" fmla="*/ 9 h 13"/>
                <a:gd name="T8" fmla="*/ 1163 w 1167"/>
                <a:gd name="T9" fmla="*/ 13 h 13"/>
                <a:gd name="T10" fmla="*/ 1167 w 1167"/>
                <a:gd name="T11" fmla="*/ 8 h 13"/>
                <a:gd name="T12" fmla="*/ 1163 w 1167"/>
                <a:gd name="T13" fmla="*/ 13 h 13"/>
                <a:gd name="T14" fmla="*/ 1167 w 1167"/>
                <a:gd name="T15" fmla="*/ 13 h 13"/>
                <a:gd name="T16" fmla="*/ 1167 w 1167"/>
                <a:gd name="T17" fmla="*/ 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13"/>
                <a:gd name="T29" fmla="*/ 1167 w 116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13">
                  <a:moveTo>
                    <a:pt x="1167" y="8"/>
                  </a:moveTo>
                  <a:lnTo>
                    <a:pt x="1163" y="4"/>
                  </a:lnTo>
                  <a:lnTo>
                    <a:pt x="0" y="0"/>
                  </a:lnTo>
                  <a:lnTo>
                    <a:pt x="0" y="9"/>
                  </a:lnTo>
                  <a:lnTo>
                    <a:pt x="1163" y="13"/>
                  </a:lnTo>
                  <a:lnTo>
                    <a:pt x="1167" y="8"/>
                  </a:lnTo>
                  <a:lnTo>
                    <a:pt x="1163" y="13"/>
                  </a:lnTo>
                  <a:lnTo>
                    <a:pt x="1167" y="13"/>
                  </a:lnTo>
                  <a:lnTo>
                    <a:pt x="1167"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6" name="Freeform 1818">
              <a:extLst>
                <a:ext uri="{FF2B5EF4-FFF2-40B4-BE49-F238E27FC236}">
                  <a16:creationId xmlns:a16="http://schemas.microsoft.com/office/drawing/2014/main" id="{63977A14-417B-0E51-22C9-4C296F8185EA}"/>
                </a:ext>
              </a:extLst>
            </p:cNvPr>
            <p:cNvSpPr>
              <a:spLocks/>
            </p:cNvSpPr>
            <p:nvPr/>
          </p:nvSpPr>
          <p:spPr bwMode="auto">
            <a:xfrm>
              <a:off x="1706" y="2650"/>
              <a:ext cx="12" cy="312"/>
            </a:xfrm>
            <a:custGeom>
              <a:avLst/>
              <a:gdLst>
                <a:gd name="T0" fmla="*/ 10 w 12"/>
                <a:gd name="T1" fmla="*/ 0 h 312"/>
                <a:gd name="T2" fmla="*/ 2 w 12"/>
                <a:gd name="T3" fmla="*/ 4 h 312"/>
                <a:gd name="T4" fmla="*/ 0 w 12"/>
                <a:gd name="T5" fmla="*/ 312 h 312"/>
                <a:gd name="T6" fmla="*/ 8 w 12"/>
                <a:gd name="T7" fmla="*/ 312 h 312"/>
                <a:gd name="T8" fmla="*/ 12 w 12"/>
                <a:gd name="T9" fmla="*/ 4 h 312"/>
                <a:gd name="T10" fmla="*/ 10 w 12"/>
                <a:gd name="T11" fmla="*/ 0 h 312"/>
                <a:gd name="T12" fmla="*/ 12 w 12"/>
                <a:gd name="T13" fmla="*/ 4 h 312"/>
                <a:gd name="T14" fmla="*/ 12 w 12"/>
                <a:gd name="T15" fmla="*/ 2 h 312"/>
                <a:gd name="T16" fmla="*/ 10 w 12"/>
                <a:gd name="T17" fmla="*/ 0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12"/>
                <a:gd name="T29" fmla="*/ 12 w 12"/>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12">
                  <a:moveTo>
                    <a:pt x="10" y="0"/>
                  </a:moveTo>
                  <a:lnTo>
                    <a:pt x="2" y="4"/>
                  </a:lnTo>
                  <a:lnTo>
                    <a:pt x="0" y="312"/>
                  </a:lnTo>
                  <a:lnTo>
                    <a:pt x="8" y="312"/>
                  </a:lnTo>
                  <a:lnTo>
                    <a:pt x="12" y="4"/>
                  </a:lnTo>
                  <a:lnTo>
                    <a:pt x="10" y="0"/>
                  </a:lnTo>
                  <a:lnTo>
                    <a:pt x="12" y="4"/>
                  </a:lnTo>
                  <a:lnTo>
                    <a:pt x="12" y="2"/>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7" name="Freeform 1819">
              <a:extLst>
                <a:ext uri="{FF2B5EF4-FFF2-40B4-BE49-F238E27FC236}">
                  <a16:creationId xmlns:a16="http://schemas.microsoft.com/office/drawing/2014/main" id="{2C230265-615A-D506-C2EE-243A0E80984A}"/>
                </a:ext>
              </a:extLst>
            </p:cNvPr>
            <p:cNvSpPr>
              <a:spLocks/>
            </p:cNvSpPr>
            <p:nvPr/>
          </p:nvSpPr>
          <p:spPr bwMode="auto">
            <a:xfrm>
              <a:off x="1666" y="2618"/>
              <a:ext cx="50" cy="40"/>
            </a:xfrm>
            <a:custGeom>
              <a:avLst/>
              <a:gdLst>
                <a:gd name="T0" fmla="*/ 0 w 50"/>
                <a:gd name="T1" fmla="*/ 7 h 40"/>
                <a:gd name="T2" fmla="*/ 2 w 50"/>
                <a:gd name="T3" fmla="*/ 11 h 40"/>
                <a:gd name="T4" fmla="*/ 44 w 50"/>
                <a:gd name="T5" fmla="*/ 40 h 40"/>
                <a:gd name="T6" fmla="*/ 50 w 50"/>
                <a:gd name="T7" fmla="*/ 32 h 40"/>
                <a:gd name="T8" fmla="*/ 6 w 50"/>
                <a:gd name="T9" fmla="*/ 4 h 40"/>
                <a:gd name="T10" fmla="*/ 0 w 50"/>
                <a:gd name="T11" fmla="*/ 7 h 40"/>
                <a:gd name="T12" fmla="*/ 6 w 50"/>
                <a:gd name="T13" fmla="*/ 4 h 40"/>
                <a:gd name="T14" fmla="*/ 0 w 50"/>
                <a:gd name="T15" fmla="*/ 0 h 40"/>
                <a:gd name="T16" fmla="*/ 0 w 50"/>
                <a:gd name="T17" fmla="*/ 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0"/>
                <a:gd name="T29" fmla="*/ 50 w 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0">
                  <a:moveTo>
                    <a:pt x="0" y="7"/>
                  </a:moveTo>
                  <a:lnTo>
                    <a:pt x="2" y="11"/>
                  </a:lnTo>
                  <a:lnTo>
                    <a:pt x="44" y="40"/>
                  </a:lnTo>
                  <a:lnTo>
                    <a:pt x="50" y="32"/>
                  </a:lnTo>
                  <a:lnTo>
                    <a:pt x="6" y="4"/>
                  </a:lnTo>
                  <a:lnTo>
                    <a:pt x="0" y="7"/>
                  </a:lnTo>
                  <a:lnTo>
                    <a:pt x="6" y="4"/>
                  </a:lnTo>
                  <a:lnTo>
                    <a:pt x="0" y="0"/>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8" name="Freeform 1820">
              <a:extLst>
                <a:ext uri="{FF2B5EF4-FFF2-40B4-BE49-F238E27FC236}">
                  <a16:creationId xmlns:a16="http://schemas.microsoft.com/office/drawing/2014/main" id="{EFBBF742-294E-3241-6330-92EA44E69BEB}"/>
                </a:ext>
              </a:extLst>
            </p:cNvPr>
            <p:cNvSpPr>
              <a:spLocks/>
            </p:cNvSpPr>
            <p:nvPr/>
          </p:nvSpPr>
          <p:spPr bwMode="auto">
            <a:xfrm>
              <a:off x="1662" y="2625"/>
              <a:ext cx="11" cy="302"/>
            </a:xfrm>
            <a:custGeom>
              <a:avLst/>
              <a:gdLst>
                <a:gd name="T0" fmla="*/ 6 w 11"/>
                <a:gd name="T1" fmla="*/ 302 h 302"/>
                <a:gd name="T2" fmla="*/ 10 w 11"/>
                <a:gd name="T3" fmla="*/ 296 h 302"/>
                <a:gd name="T4" fmla="*/ 11 w 11"/>
                <a:gd name="T5" fmla="*/ 0 h 302"/>
                <a:gd name="T6" fmla="*/ 4 w 11"/>
                <a:gd name="T7" fmla="*/ 0 h 302"/>
                <a:gd name="T8" fmla="*/ 0 w 11"/>
                <a:gd name="T9" fmla="*/ 296 h 302"/>
                <a:gd name="T10" fmla="*/ 6 w 11"/>
                <a:gd name="T11" fmla="*/ 302 h 302"/>
                <a:gd name="T12" fmla="*/ 6 w 11"/>
                <a:gd name="T13" fmla="*/ 302 h 302"/>
                <a:gd name="T14" fmla="*/ 10 w 11"/>
                <a:gd name="T15" fmla="*/ 302 h 302"/>
                <a:gd name="T16" fmla="*/ 10 w 11"/>
                <a:gd name="T17" fmla="*/ 296 h 302"/>
                <a:gd name="T18" fmla="*/ 6 w 11"/>
                <a:gd name="T19" fmla="*/ 302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02"/>
                <a:gd name="T32" fmla="*/ 11 w 11"/>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02">
                  <a:moveTo>
                    <a:pt x="6" y="302"/>
                  </a:moveTo>
                  <a:lnTo>
                    <a:pt x="10" y="296"/>
                  </a:lnTo>
                  <a:lnTo>
                    <a:pt x="11" y="0"/>
                  </a:lnTo>
                  <a:lnTo>
                    <a:pt x="4" y="0"/>
                  </a:lnTo>
                  <a:lnTo>
                    <a:pt x="0" y="296"/>
                  </a:lnTo>
                  <a:lnTo>
                    <a:pt x="6" y="302"/>
                  </a:lnTo>
                  <a:lnTo>
                    <a:pt x="10" y="302"/>
                  </a:lnTo>
                  <a:lnTo>
                    <a:pt x="10" y="296"/>
                  </a:lnTo>
                  <a:lnTo>
                    <a:pt x="6" y="30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79" name="Freeform 1821">
              <a:extLst>
                <a:ext uri="{FF2B5EF4-FFF2-40B4-BE49-F238E27FC236}">
                  <a16:creationId xmlns:a16="http://schemas.microsoft.com/office/drawing/2014/main" id="{86783DAB-F280-0709-7FF8-621B1D82676B}"/>
                </a:ext>
              </a:extLst>
            </p:cNvPr>
            <p:cNvSpPr>
              <a:spLocks/>
            </p:cNvSpPr>
            <p:nvPr/>
          </p:nvSpPr>
          <p:spPr bwMode="auto">
            <a:xfrm>
              <a:off x="541" y="2914"/>
              <a:ext cx="1127" cy="13"/>
            </a:xfrm>
            <a:custGeom>
              <a:avLst/>
              <a:gdLst>
                <a:gd name="T0" fmla="*/ 0 w 1127"/>
                <a:gd name="T1" fmla="*/ 5 h 13"/>
                <a:gd name="T2" fmla="*/ 6 w 1127"/>
                <a:gd name="T3" fmla="*/ 9 h 13"/>
                <a:gd name="T4" fmla="*/ 1127 w 1127"/>
                <a:gd name="T5" fmla="*/ 13 h 13"/>
                <a:gd name="T6" fmla="*/ 1127 w 1127"/>
                <a:gd name="T7" fmla="*/ 3 h 13"/>
                <a:gd name="T8" fmla="*/ 6 w 1127"/>
                <a:gd name="T9" fmla="*/ 0 h 13"/>
                <a:gd name="T10" fmla="*/ 0 w 1127"/>
                <a:gd name="T11" fmla="*/ 5 h 13"/>
                <a:gd name="T12" fmla="*/ 6 w 1127"/>
                <a:gd name="T13" fmla="*/ 0 h 13"/>
                <a:gd name="T14" fmla="*/ 0 w 1127"/>
                <a:gd name="T15" fmla="*/ 0 h 13"/>
                <a:gd name="T16" fmla="*/ 0 w 1127"/>
                <a:gd name="T17" fmla="*/ 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7"/>
                <a:gd name="T28" fmla="*/ 0 h 13"/>
                <a:gd name="T29" fmla="*/ 1127 w 112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7" h="13">
                  <a:moveTo>
                    <a:pt x="0" y="5"/>
                  </a:moveTo>
                  <a:lnTo>
                    <a:pt x="6" y="9"/>
                  </a:lnTo>
                  <a:lnTo>
                    <a:pt x="1127" y="13"/>
                  </a:lnTo>
                  <a:lnTo>
                    <a:pt x="1127" y="3"/>
                  </a:lnTo>
                  <a:lnTo>
                    <a:pt x="6" y="0"/>
                  </a:lnTo>
                  <a:lnTo>
                    <a:pt x="0" y="5"/>
                  </a:lnTo>
                  <a:lnTo>
                    <a:pt x="6" y="0"/>
                  </a:lnTo>
                  <a:lnTo>
                    <a:pt x="0"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80" name="Line 1822">
              <a:extLst>
                <a:ext uri="{FF2B5EF4-FFF2-40B4-BE49-F238E27FC236}">
                  <a16:creationId xmlns:a16="http://schemas.microsoft.com/office/drawing/2014/main" id="{A57B081B-0AF6-0A42-20F6-93AECAAAED71}"/>
                </a:ext>
              </a:extLst>
            </p:cNvPr>
            <p:cNvSpPr>
              <a:spLocks noChangeShapeType="1"/>
            </p:cNvSpPr>
            <p:nvPr/>
          </p:nvSpPr>
          <p:spPr bwMode="auto">
            <a:xfrm>
              <a:off x="463" y="1590"/>
              <a:ext cx="1205" cy="1"/>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81" name="Rectangle 1823">
              <a:extLst>
                <a:ext uri="{FF2B5EF4-FFF2-40B4-BE49-F238E27FC236}">
                  <a16:creationId xmlns:a16="http://schemas.microsoft.com/office/drawing/2014/main" id="{20647F57-E36F-3B44-06FC-05ED26339701}"/>
                </a:ext>
              </a:extLst>
            </p:cNvPr>
            <p:cNvSpPr>
              <a:spLocks noChangeArrowheads="1"/>
            </p:cNvSpPr>
            <p:nvPr/>
          </p:nvSpPr>
          <p:spPr bwMode="auto">
            <a:xfrm>
              <a:off x="754" y="1869"/>
              <a:ext cx="4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82" name="Rectangle 1824">
              <a:extLst>
                <a:ext uri="{FF2B5EF4-FFF2-40B4-BE49-F238E27FC236}">
                  <a16:creationId xmlns:a16="http://schemas.microsoft.com/office/drawing/2014/main" id="{3F81174B-D746-C48B-8C11-720C971FA89C}"/>
                </a:ext>
              </a:extLst>
            </p:cNvPr>
            <p:cNvSpPr>
              <a:spLocks noChangeArrowheads="1"/>
            </p:cNvSpPr>
            <p:nvPr/>
          </p:nvSpPr>
          <p:spPr bwMode="auto">
            <a:xfrm>
              <a:off x="844" y="1869"/>
              <a:ext cx="4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83" name="Rectangle 1825">
              <a:extLst>
                <a:ext uri="{FF2B5EF4-FFF2-40B4-BE49-F238E27FC236}">
                  <a16:creationId xmlns:a16="http://schemas.microsoft.com/office/drawing/2014/main" id="{33EA2CEB-F214-0CC3-A7B7-53DC0EF65E36}"/>
                </a:ext>
              </a:extLst>
            </p:cNvPr>
            <p:cNvSpPr>
              <a:spLocks noChangeArrowheads="1"/>
            </p:cNvSpPr>
            <p:nvPr/>
          </p:nvSpPr>
          <p:spPr bwMode="auto">
            <a:xfrm>
              <a:off x="937" y="1869"/>
              <a:ext cx="4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84" name="Rectangle 1826">
              <a:extLst>
                <a:ext uri="{FF2B5EF4-FFF2-40B4-BE49-F238E27FC236}">
                  <a16:creationId xmlns:a16="http://schemas.microsoft.com/office/drawing/2014/main" id="{48885BCC-3728-9584-6683-4A6689747038}"/>
                </a:ext>
              </a:extLst>
            </p:cNvPr>
            <p:cNvSpPr>
              <a:spLocks noChangeArrowheads="1"/>
            </p:cNvSpPr>
            <p:nvPr/>
          </p:nvSpPr>
          <p:spPr bwMode="auto">
            <a:xfrm>
              <a:off x="1027" y="1869"/>
              <a:ext cx="4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85" name="Rectangle 1827">
              <a:extLst>
                <a:ext uri="{FF2B5EF4-FFF2-40B4-BE49-F238E27FC236}">
                  <a16:creationId xmlns:a16="http://schemas.microsoft.com/office/drawing/2014/main" id="{9754E7C4-B2B6-D32B-099C-3FBA0338F107}"/>
                </a:ext>
              </a:extLst>
            </p:cNvPr>
            <p:cNvSpPr>
              <a:spLocks noChangeArrowheads="1"/>
            </p:cNvSpPr>
            <p:nvPr/>
          </p:nvSpPr>
          <p:spPr bwMode="auto">
            <a:xfrm>
              <a:off x="1117" y="1869"/>
              <a:ext cx="4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86" name="Rectangle 1828">
              <a:extLst>
                <a:ext uri="{FF2B5EF4-FFF2-40B4-BE49-F238E27FC236}">
                  <a16:creationId xmlns:a16="http://schemas.microsoft.com/office/drawing/2014/main" id="{73F3823D-581B-9070-168F-8A179B58EE59}"/>
                </a:ext>
              </a:extLst>
            </p:cNvPr>
            <p:cNvSpPr>
              <a:spLocks noChangeArrowheads="1"/>
            </p:cNvSpPr>
            <p:nvPr/>
          </p:nvSpPr>
          <p:spPr bwMode="auto">
            <a:xfrm>
              <a:off x="1207" y="1869"/>
              <a:ext cx="4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87" name="Rectangle 1829">
              <a:extLst>
                <a:ext uri="{FF2B5EF4-FFF2-40B4-BE49-F238E27FC236}">
                  <a16:creationId xmlns:a16="http://schemas.microsoft.com/office/drawing/2014/main" id="{79D96133-9DDF-7A8C-5AC6-E95EED567EE8}"/>
                </a:ext>
              </a:extLst>
            </p:cNvPr>
            <p:cNvSpPr>
              <a:spLocks noChangeArrowheads="1"/>
            </p:cNvSpPr>
            <p:nvPr/>
          </p:nvSpPr>
          <p:spPr bwMode="auto">
            <a:xfrm>
              <a:off x="1299" y="1869"/>
              <a:ext cx="42"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88" name="Rectangle 1830">
              <a:extLst>
                <a:ext uri="{FF2B5EF4-FFF2-40B4-BE49-F238E27FC236}">
                  <a16:creationId xmlns:a16="http://schemas.microsoft.com/office/drawing/2014/main" id="{2E14EE90-0183-B547-D46A-6B38DFA344DC}"/>
                </a:ext>
              </a:extLst>
            </p:cNvPr>
            <p:cNvSpPr>
              <a:spLocks noChangeArrowheads="1"/>
            </p:cNvSpPr>
            <p:nvPr/>
          </p:nvSpPr>
          <p:spPr bwMode="auto">
            <a:xfrm>
              <a:off x="612" y="1782"/>
              <a:ext cx="90"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89" name="Rectangle 1831">
              <a:extLst>
                <a:ext uri="{FF2B5EF4-FFF2-40B4-BE49-F238E27FC236}">
                  <a16:creationId xmlns:a16="http://schemas.microsoft.com/office/drawing/2014/main" id="{E33249EF-CF09-9D24-9345-8FBA75D12BB2}"/>
                </a:ext>
              </a:extLst>
            </p:cNvPr>
            <p:cNvSpPr>
              <a:spLocks noChangeArrowheads="1"/>
            </p:cNvSpPr>
            <p:nvPr/>
          </p:nvSpPr>
          <p:spPr bwMode="auto">
            <a:xfrm>
              <a:off x="739" y="1782"/>
              <a:ext cx="92"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90" name="Rectangle 1832">
              <a:extLst>
                <a:ext uri="{FF2B5EF4-FFF2-40B4-BE49-F238E27FC236}">
                  <a16:creationId xmlns:a16="http://schemas.microsoft.com/office/drawing/2014/main" id="{493F4140-A1B5-DC1C-9E2F-FCF479716C01}"/>
                </a:ext>
              </a:extLst>
            </p:cNvPr>
            <p:cNvSpPr>
              <a:spLocks noChangeArrowheads="1"/>
            </p:cNvSpPr>
            <p:nvPr/>
          </p:nvSpPr>
          <p:spPr bwMode="auto">
            <a:xfrm>
              <a:off x="866" y="1782"/>
              <a:ext cx="92"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91" name="Rectangle 1833">
              <a:extLst>
                <a:ext uri="{FF2B5EF4-FFF2-40B4-BE49-F238E27FC236}">
                  <a16:creationId xmlns:a16="http://schemas.microsoft.com/office/drawing/2014/main" id="{D8161E76-BCAA-7551-CD2C-3BD2A3CC8C78}"/>
                </a:ext>
              </a:extLst>
            </p:cNvPr>
            <p:cNvSpPr>
              <a:spLocks noChangeArrowheads="1"/>
            </p:cNvSpPr>
            <p:nvPr/>
          </p:nvSpPr>
          <p:spPr bwMode="auto">
            <a:xfrm>
              <a:off x="994" y="1782"/>
              <a:ext cx="90"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92" name="Rectangle 1834">
              <a:extLst>
                <a:ext uri="{FF2B5EF4-FFF2-40B4-BE49-F238E27FC236}">
                  <a16:creationId xmlns:a16="http://schemas.microsoft.com/office/drawing/2014/main" id="{99EFE623-CD1F-B360-8998-D1FCAA5F0CEB}"/>
                </a:ext>
              </a:extLst>
            </p:cNvPr>
            <p:cNvSpPr>
              <a:spLocks noChangeArrowheads="1"/>
            </p:cNvSpPr>
            <p:nvPr/>
          </p:nvSpPr>
          <p:spPr bwMode="auto">
            <a:xfrm>
              <a:off x="1121" y="1782"/>
              <a:ext cx="90"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93" name="Rectangle 1835">
              <a:extLst>
                <a:ext uri="{FF2B5EF4-FFF2-40B4-BE49-F238E27FC236}">
                  <a16:creationId xmlns:a16="http://schemas.microsoft.com/office/drawing/2014/main" id="{F465D9D1-972F-32E5-F1AD-D637A51FB958}"/>
                </a:ext>
              </a:extLst>
            </p:cNvPr>
            <p:cNvSpPr>
              <a:spLocks noChangeArrowheads="1"/>
            </p:cNvSpPr>
            <p:nvPr/>
          </p:nvSpPr>
          <p:spPr bwMode="auto">
            <a:xfrm>
              <a:off x="1247" y="1782"/>
              <a:ext cx="91"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94" name="Rectangle 1836">
              <a:extLst>
                <a:ext uri="{FF2B5EF4-FFF2-40B4-BE49-F238E27FC236}">
                  <a16:creationId xmlns:a16="http://schemas.microsoft.com/office/drawing/2014/main" id="{F3468159-C607-DC4C-85E8-30441E819528}"/>
                </a:ext>
              </a:extLst>
            </p:cNvPr>
            <p:cNvSpPr>
              <a:spLocks noChangeArrowheads="1"/>
            </p:cNvSpPr>
            <p:nvPr/>
          </p:nvSpPr>
          <p:spPr bwMode="auto">
            <a:xfrm>
              <a:off x="1374" y="1782"/>
              <a:ext cx="90"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595" name="Line 1837">
              <a:extLst>
                <a:ext uri="{FF2B5EF4-FFF2-40B4-BE49-F238E27FC236}">
                  <a16:creationId xmlns:a16="http://schemas.microsoft.com/office/drawing/2014/main" id="{47DE33E3-3F11-F54A-D90F-011C8007922E}"/>
                </a:ext>
              </a:extLst>
            </p:cNvPr>
            <p:cNvSpPr>
              <a:spLocks noChangeShapeType="1"/>
            </p:cNvSpPr>
            <p:nvPr/>
          </p:nvSpPr>
          <p:spPr bwMode="auto">
            <a:xfrm>
              <a:off x="497" y="1627"/>
              <a:ext cx="357"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96" name="Line 1838">
              <a:extLst>
                <a:ext uri="{FF2B5EF4-FFF2-40B4-BE49-F238E27FC236}">
                  <a16:creationId xmlns:a16="http://schemas.microsoft.com/office/drawing/2014/main" id="{584DD092-5E1A-4AE6-393E-1E9A6BE0676E}"/>
                </a:ext>
              </a:extLst>
            </p:cNvPr>
            <p:cNvSpPr>
              <a:spLocks noChangeShapeType="1"/>
            </p:cNvSpPr>
            <p:nvPr/>
          </p:nvSpPr>
          <p:spPr bwMode="auto">
            <a:xfrm>
              <a:off x="541" y="1698"/>
              <a:ext cx="135"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97" name="Line 1839">
              <a:extLst>
                <a:ext uri="{FF2B5EF4-FFF2-40B4-BE49-F238E27FC236}">
                  <a16:creationId xmlns:a16="http://schemas.microsoft.com/office/drawing/2014/main" id="{14716C8B-4D2D-481E-3D09-0ECEF0E0BB85}"/>
                </a:ext>
              </a:extLst>
            </p:cNvPr>
            <p:cNvSpPr>
              <a:spLocks noChangeShapeType="1"/>
            </p:cNvSpPr>
            <p:nvPr/>
          </p:nvSpPr>
          <p:spPr bwMode="auto">
            <a:xfrm>
              <a:off x="902" y="1627"/>
              <a:ext cx="255"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98" name="Line 1840">
              <a:extLst>
                <a:ext uri="{FF2B5EF4-FFF2-40B4-BE49-F238E27FC236}">
                  <a16:creationId xmlns:a16="http://schemas.microsoft.com/office/drawing/2014/main" id="{B7F25D1E-CB6C-80C4-F1B2-89A12313477C}"/>
                </a:ext>
              </a:extLst>
            </p:cNvPr>
            <p:cNvSpPr>
              <a:spLocks noChangeShapeType="1"/>
            </p:cNvSpPr>
            <p:nvPr/>
          </p:nvSpPr>
          <p:spPr bwMode="auto">
            <a:xfrm>
              <a:off x="739" y="1698"/>
              <a:ext cx="428"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599" name="Line 1841">
              <a:extLst>
                <a:ext uri="{FF2B5EF4-FFF2-40B4-BE49-F238E27FC236}">
                  <a16:creationId xmlns:a16="http://schemas.microsoft.com/office/drawing/2014/main" id="{1E64A7F9-4D7C-CB1F-6F78-92E9826E2C21}"/>
                </a:ext>
              </a:extLst>
            </p:cNvPr>
            <p:cNvSpPr>
              <a:spLocks noChangeShapeType="1"/>
            </p:cNvSpPr>
            <p:nvPr/>
          </p:nvSpPr>
          <p:spPr bwMode="auto">
            <a:xfrm>
              <a:off x="1203" y="1627"/>
              <a:ext cx="447"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00" name="Line 1842">
              <a:extLst>
                <a:ext uri="{FF2B5EF4-FFF2-40B4-BE49-F238E27FC236}">
                  <a16:creationId xmlns:a16="http://schemas.microsoft.com/office/drawing/2014/main" id="{849D2FA1-3829-CEA8-67CA-A1BC18896A72}"/>
                </a:ext>
              </a:extLst>
            </p:cNvPr>
            <p:cNvSpPr>
              <a:spLocks noChangeShapeType="1"/>
            </p:cNvSpPr>
            <p:nvPr/>
          </p:nvSpPr>
          <p:spPr bwMode="auto">
            <a:xfrm>
              <a:off x="1224" y="1698"/>
              <a:ext cx="244"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01" name="Line 1843">
              <a:extLst>
                <a:ext uri="{FF2B5EF4-FFF2-40B4-BE49-F238E27FC236}">
                  <a16:creationId xmlns:a16="http://schemas.microsoft.com/office/drawing/2014/main" id="{D42B5A18-46E8-F88C-BA53-D0DE6D59023F}"/>
                </a:ext>
              </a:extLst>
            </p:cNvPr>
            <p:cNvSpPr>
              <a:spLocks noChangeShapeType="1"/>
            </p:cNvSpPr>
            <p:nvPr/>
          </p:nvSpPr>
          <p:spPr bwMode="auto">
            <a:xfrm>
              <a:off x="1501" y="1698"/>
              <a:ext cx="78"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02" name="Freeform 1844">
              <a:extLst>
                <a:ext uri="{FF2B5EF4-FFF2-40B4-BE49-F238E27FC236}">
                  <a16:creationId xmlns:a16="http://schemas.microsoft.com/office/drawing/2014/main" id="{3731E520-2247-B144-97B2-357F42796577}"/>
                </a:ext>
              </a:extLst>
            </p:cNvPr>
            <p:cNvSpPr>
              <a:spLocks/>
            </p:cNvSpPr>
            <p:nvPr/>
          </p:nvSpPr>
          <p:spPr bwMode="auto">
            <a:xfrm>
              <a:off x="860" y="2522"/>
              <a:ext cx="31" cy="65"/>
            </a:xfrm>
            <a:custGeom>
              <a:avLst/>
              <a:gdLst>
                <a:gd name="T0" fmla="*/ 15 w 31"/>
                <a:gd name="T1" fmla="*/ 65 h 65"/>
                <a:gd name="T2" fmla="*/ 0 w 31"/>
                <a:gd name="T3" fmla="*/ 0 h 65"/>
                <a:gd name="T4" fmla="*/ 0 w 31"/>
                <a:gd name="T5" fmla="*/ 0 h 65"/>
                <a:gd name="T6" fmla="*/ 2 w 31"/>
                <a:gd name="T7" fmla="*/ 2 h 65"/>
                <a:gd name="T8" fmla="*/ 2 w 31"/>
                <a:gd name="T9" fmla="*/ 2 h 65"/>
                <a:gd name="T10" fmla="*/ 4 w 31"/>
                <a:gd name="T11" fmla="*/ 2 h 65"/>
                <a:gd name="T12" fmla="*/ 4 w 31"/>
                <a:gd name="T13" fmla="*/ 4 h 65"/>
                <a:gd name="T14" fmla="*/ 6 w 31"/>
                <a:gd name="T15" fmla="*/ 4 h 65"/>
                <a:gd name="T16" fmla="*/ 6 w 31"/>
                <a:gd name="T17" fmla="*/ 4 h 65"/>
                <a:gd name="T18" fmla="*/ 7 w 31"/>
                <a:gd name="T19" fmla="*/ 6 h 65"/>
                <a:gd name="T20" fmla="*/ 7 w 31"/>
                <a:gd name="T21" fmla="*/ 6 h 65"/>
                <a:gd name="T22" fmla="*/ 7 w 31"/>
                <a:gd name="T23" fmla="*/ 6 h 65"/>
                <a:gd name="T24" fmla="*/ 9 w 31"/>
                <a:gd name="T25" fmla="*/ 6 h 65"/>
                <a:gd name="T26" fmla="*/ 9 w 31"/>
                <a:gd name="T27" fmla="*/ 6 h 65"/>
                <a:gd name="T28" fmla="*/ 11 w 31"/>
                <a:gd name="T29" fmla="*/ 6 h 65"/>
                <a:gd name="T30" fmla="*/ 11 w 31"/>
                <a:gd name="T31" fmla="*/ 7 h 65"/>
                <a:gd name="T32" fmla="*/ 13 w 31"/>
                <a:gd name="T33" fmla="*/ 7 h 65"/>
                <a:gd name="T34" fmla="*/ 13 w 31"/>
                <a:gd name="T35" fmla="*/ 7 h 65"/>
                <a:gd name="T36" fmla="*/ 15 w 31"/>
                <a:gd name="T37" fmla="*/ 7 h 65"/>
                <a:gd name="T38" fmla="*/ 15 w 31"/>
                <a:gd name="T39" fmla="*/ 7 h 65"/>
                <a:gd name="T40" fmla="*/ 17 w 31"/>
                <a:gd name="T41" fmla="*/ 7 h 65"/>
                <a:gd name="T42" fmla="*/ 17 w 31"/>
                <a:gd name="T43" fmla="*/ 7 h 65"/>
                <a:gd name="T44" fmla="*/ 19 w 31"/>
                <a:gd name="T45" fmla="*/ 6 h 65"/>
                <a:gd name="T46" fmla="*/ 19 w 31"/>
                <a:gd name="T47" fmla="*/ 6 h 65"/>
                <a:gd name="T48" fmla="*/ 21 w 31"/>
                <a:gd name="T49" fmla="*/ 6 h 65"/>
                <a:gd name="T50" fmla="*/ 21 w 31"/>
                <a:gd name="T51" fmla="*/ 6 h 65"/>
                <a:gd name="T52" fmla="*/ 23 w 31"/>
                <a:gd name="T53" fmla="*/ 6 h 65"/>
                <a:gd name="T54" fmla="*/ 23 w 31"/>
                <a:gd name="T55" fmla="*/ 6 h 65"/>
                <a:gd name="T56" fmla="*/ 25 w 31"/>
                <a:gd name="T57" fmla="*/ 4 h 65"/>
                <a:gd name="T58" fmla="*/ 25 w 31"/>
                <a:gd name="T59" fmla="*/ 4 h 65"/>
                <a:gd name="T60" fmla="*/ 27 w 31"/>
                <a:gd name="T61" fmla="*/ 4 h 65"/>
                <a:gd name="T62" fmla="*/ 27 w 31"/>
                <a:gd name="T63" fmla="*/ 2 h 65"/>
                <a:gd name="T64" fmla="*/ 29 w 31"/>
                <a:gd name="T65" fmla="*/ 2 h 65"/>
                <a:gd name="T66" fmla="*/ 29 w 31"/>
                <a:gd name="T67" fmla="*/ 2 h 65"/>
                <a:gd name="T68" fmla="*/ 31 w 31"/>
                <a:gd name="T69" fmla="*/ 0 h 65"/>
                <a:gd name="T70" fmla="*/ 15 w 31"/>
                <a:gd name="T71" fmla="*/ 65 h 65"/>
                <a:gd name="T72" fmla="*/ 15 w 31"/>
                <a:gd name="T73" fmla="*/ 65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65"/>
                <a:gd name="T113" fmla="*/ 31 w 31"/>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65">
                  <a:moveTo>
                    <a:pt x="15" y="65"/>
                  </a:moveTo>
                  <a:lnTo>
                    <a:pt x="0" y="0"/>
                  </a:lnTo>
                  <a:lnTo>
                    <a:pt x="2" y="2"/>
                  </a:lnTo>
                  <a:lnTo>
                    <a:pt x="4" y="2"/>
                  </a:lnTo>
                  <a:lnTo>
                    <a:pt x="4" y="4"/>
                  </a:lnTo>
                  <a:lnTo>
                    <a:pt x="6" y="4"/>
                  </a:lnTo>
                  <a:lnTo>
                    <a:pt x="7" y="6"/>
                  </a:lnTo>
                  <a:lnTo>
                    <a:pt x="9" y="6"/>
                  </a:lnTo>
                  <a:lnTo>
                    <a:pt x="11" y="6"/>
                  </a:lnTo>
                  <a:lnTo>
                    <a:pt x="11" y="7"/>
                  </a:lnTo>
                  <a:lnTo>
                    <a:pt x="13" y="7"/>
                  </a:lnTo>
                  <a:lnTo>
                    <a:pt x="15" y="7"/>
                  </a:lnTo>
                  <a:lnTo>
                    <a:pt x="17" y="7"/>
                  </a:lnTo>
                  <a:lnTo>
                    <a:pt x="19" y="6"/>
                  </a:lnTo>
                  <a:lnTo>
                    <a:pt x="21" y="6"/>
                  </a:lnTo>
                  <a:lnTo>
                    <a:pt x="23" y="6"/>
                  </a:lnTo>
                  <a:lnTo>
                    <a:pt x="25" y="4"/>
                  </a:lnTo>
                  <a:lnTo>
                    <a:pt x="27" y="4"/>
                  </a:lnTo>
                  <a:lnTo>
                    <a:pt x="27" y="2"/>
                  </a:lnTo>
                  <a:lnTo>
                    <a:pt x="29" y="2"/>
                  </a:lnTo>
                  <a:lnTo>
                    <a:pt x="31" y="0"/>
                  </a:lnTo>
                  <a:lnTo>
                    <a:pt x="15"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03" name="Rectangle 1845">
              <a:extLst>
                <a:ext uri="{FF2B5EF4-FFF2-40B4-BE49-F238E27FC236}">
                  <a16:creationId xmlns:a16="http://schemas.microsoft.com/office/drawing/2014/main" id="{1EE4BAB2-6955-9A88-F615-206A8E4C5A9E}"/>
                </a:ext>
              </a:extLst>
            </p:cNvPr>
            <p:cNvSpPr>
              <a:spLocks noChangeArrowheads="1"/>
            </p:cNvSpPr>
            <p:nvPr/>
          </p:nvSpPr>
          <p:spPr bwMode="auto">
            <a:xfrm>
              <a:off x="871" y="1644"/>
              <a:ext cx="8" cy="89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04" name="Freeform 1846">
              <a:extLst>
                <a:ext uri="{FF2B5EF4-FFF2-40B4-BE49-F238E27FC236}">
                  <a16:creationId xmlns:a16="http://schemas.microsoft.com/office/drawing/2014/main" id="{796BC02E-9557-D6D8-FFC8-0478685BB8B4}"/>
                </a:ext>
              </a:extLst>
            </p:cNvPr>
            <p:cNvSpPr>
              <a:spLocks/>
            </p:cNvSpPr>
            <p:nvPr/>
          </p:nvSpPr>
          <p:spPr bwMode="auto">
            <a:xfrm>
              <a:off x="860" y="1592"/>
              <a:ext cx="31" cy="66"/>
            </a:xfrm>
            <a:custGeom>
              <a:avLst/>
              <a:gdLst>
                <a:gd name="T0" fmla="*/ 15 w 31"/>
                <a:gd name="T1" fmla="*/ 0 h 66"/>
                <a:gd name="T2" fmla="*/ 0 w 31"/>
                <a:gd name="T3" fmla="*/ 66 h 66"/>
                <a:gd name="T4" fmla="*/ 0 w 31"/>
                <a:gd name="T5" fmla="*/ 66 h 66"/>
                <a:gd name="T6" fmla="*/ 2 w 31"/>
                <a:gd name="T7" fmla="*/ 64 h 66"/>
                <a:gd name="T8" fmla="*/ 2 w 31"/>
                <a:gd name="T9" fmla="*/ 64 h 66"/>
                <a:gd name="T10" fmla="*/ 4 w 31"/>
                <a:gd name="T11" fmla="*/ 62 h 66"/>
                <a:gd name="T12" fmla="*/ 4 w 31"/>
                <a:gd name="T13" fmla="*/ 62 h 66"/>
                <a:gd name="T14" fmla="*/ 6 w 31"/>
                <a:gd name="T15" fmla="*/ 62 h 66"/>
                <a:gd name="T16" fmla="*/ 6 w 31"/>
                <a:gd name="T17" fmla="*/ 60 h 66"/>
                <a:gd name="T18" fmla="*/ 7 w 31"/>
                <a:gd name="T19" fmla="*/ 60 h 66"/>
                <a:gd name="T20" fmla="*/ 7 w 31"/>
                <a:gd name="T21" fmla="*/ 60 h 66"/>
                <a:gd name="T22" fmla="*/ 7 w 31"/>
                <a:gd name="T23" fmla="*/ 60 h 66"/>
                <a:gd name="T24" fmla="*/ 9 w 31"/>
                <a:gd name="T25" fmla="*/ 60 h 66"/>
                <a:gd name="T26" fmla="*/ 9 w 31"/>
                <a:gd name="T27" fmla="*/ 58 h 66"/>
                <a:gd name="T28" fmla="*/ 11 w 31"/>
                <a:gd name="T29" fmla="*/ 58 h 66"/>
                <a:gd name="T30" fmla="*/ 11 w 31"/>
                <a:gd name="T31" fmla="*/ 58 h 66"/>
                <a:gd name="T32" fmla="*/ 13 w 31"/>
                <a:gd name="T33" fmla="*/ 58 h 66"/>
                <a:gd name="T34" fmla="*/ 13 w 31"/>
                <a:gd name="T35" fmla="*/ 58 h 66"/>
                <a:gd name="T36" fmla="*/ 15 w 31"/>
                <a:gd name="T37" fmla="*/ 58 h 66"/>
                <a:gd name="T38" fmla="*/ 15 w 31"/>
                <a:gd name="T39" fmla="*/ 58 h 66"/>
                <a:gd name="T40" fmla="*/ 17 w 31"/>
                <a:gd name="T41" fmla="*/ 58 h 66"/>
                <a:gd name="T42" fmla="*/ 17 w 31"/>
                <a:gd name="T43" fmla="*/ 58 h 66"/>
                <a:gd name="T44" fmla="*/ 19 w 31"/>
                <a:gd name="T45" fmla="*/ 58 h 66"/>
                <a:gd name="T46" fmla="*/ 19 w 31"/>
                <a:gd name="T47" fmla="*/ 58 h 66"/>
                <a:gd name="T48" fmla="*/ 21 w 31"/>
                <a:gd name="T49" fmla="*/ 60 h 66"/>
                <a:gd name="T50" fmla="*/ 21 w 31"/>
                <a:gd name="T51" fmla="*/ 60 h 66"/>
                <a:gd name="T52" fmla="*/ 23 w 31"/>
                <a:gd name="T53" fmla="*/ 60 h 66"/>
                <a:gd name="T54" fmla="*/ 23 w 31"/>
                <a:gd name="T55" fmla="*/ 60 h 66"/>
                <a:gd name="T56" fmla="*/ 25 w 31"/>
                <a:gd name="T57" fmla="*/ 60 h 66"/>
                <a:gd name="T58" fmla="*/ 25 w 31"/>
                <a:gd name="T59" fmla="*/ 62 h 66"/>
                <a:gd name="T60" fmla="*/ 27 w 31"/>
                <a:gd name="T61" fmla="*/ 62 h 66"/>
                <a:gd name="T62" fmla="*/ 27 w 31"/>
                <a:gd name="T63" fmla="*/ 62 h 66"/>
                <a:gd name="T64" fmla="*/ 29 w 31"/>
                <a:gd name="T65" fmla="*/ 64 h 66"/>
                <a:gd name="T66" fmla="*/ 29 w 31"/>
                <a:gd name="T67" fmla="*/ 64 h 66"/>
                <a:gd name="T68" fmla="*/ 31 w 31"/>
                <a:gd name="T69" fmla="*/ 66 h 66"/>
                <a:gd name="T70" fmla="*/ 15 w 31"/>
                <a:gd name="T71" fmla="*/ 0 h 66"/>
                <a:gd name="T72" fmla="*/ 15 w 31"/>
                <a:gd name="T73" fmla="*/ 0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66"/>
                <a:gd name="T113" fmla="*/ 31 w 31"/>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66">
                  <a:moveTo>
                    <a:pt x="15" y="0"/>
                  </a:moveTo>
                  <a:lnTo>
                    <a:pt x="0" y="66"/>
                  </a:lnTo>
                  <a:lnTo>
                    <a:pt x="2" y="64"/>
                  </a:lnTo>
                  <a:lnTo>
                    <a:pt x="4" y="62"/>
                  </a:lnTo>
                  <a:lnTo>
                    <a:pt x="6" y="62"/>
                  </a:lnTo>
                  <a:lnTo>
                    <a:pt x="6" y="60"/>
                  </a:lnTo>
                  <a:lnTo>
                    <a:pt x="7" y="60"/>
                  </a:lnTo>
                  <a:lnTo>
                    <a:pt x="9" y="60"/>
                  </a:lnTo>
                  <a:lnTo>
                    <a:pt x="9" y="58"/>
                  </a:lnTo>
                  <a:lnTo>
                    <a:pt x="11" y="58"/>
                  </a:lnTo>
                  <a:lnTo>
                    <a:pt x="13" y="58"/>
                  </a:lnTo>
                  <a:lnTo>
                    <a:pt x="15" y="58"/>
                  </a:lnTo>
                  <a:lnTo>
                    <a:pt x="17" y="58"/>
                  </a:lnTo>
                  <a:lnTo>
                    <a:pt x="19" y="58"/>
                  </a:lnTo>
                  <a:lnTo>
                    <a:pt x="21" y="60"/>
                  </a:lnTo>
                  <a:lnTo>
                    <a:pt x="23" y="60"/>
                  </a:lnTo>
                  <a:lnTo>
                    <a:pt x="25" y="60"/>
                  </a:lnTo>
                  <a:lnTo>
                    <a:pt x="25" y="62"/>
                  </a:lnTo>
                  <a:lnTo>
                    <a:pt x="27" y="62"/>
                  </a:lnTo>
                  <a:lnTo>
                    <a:pt x="29" y="64"/>
                  </a:lnTo>
                  <a:lnTo>
                    <a:pt x="31" y="66"/>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05" name="Freeform 1847">
              <a:extLst>
                <a:ext uri="{FF2B5EF4-FFF2-40B4-BE49-F238E27FC236}">
                  <a16:creationId xmlns:a16="http://schemas.microsoft.com/office/drawing/2014/main" id="{1AF74C12-934A-3216-2542-86F6591F36EA}"/>
                </a:ext>
              </a:extLst>
            </p:cNvPr>
            <p:cNvSpPr>
              <a:spLocks/>
            </p:cNvSpPr>
            <p:nvPr/>
          </p:nvSpPr>
          <p:spPr bwMode="auto">
            <a:xfrm>
              <a:off x="1474" y="1531"/>
              <a:ext cx="82" cy="54"/>
            </a:xfrm>
            <a:custGeom>
              <a:avLst/>
              <a:gdLst>
                <a:gd name="T0" fmla="*/ 42 w 82"/>
                <a:gd name="T1" fmla="*/ 54 h 54"/>
                <a:gd name="T2" fmla="*/ 61 w 82"/>
                <a:gd name="T3" fmla="*/ 27 h 54"/>
                <a:gd name="T4" fmla="*/ 82 w 82"/>
                <a:gd name="T5" fmla="*/ 0 h 54"/>
                <a:gd name="T6" fmla="*/ 42 w 82"/>
                <a:gd name="T7" fmla="*/ 0 h 54"/>
                <a:gd name="T8" fmla="*/ 0 w 82"/>
                <a:gd name="T9" fmla="*/ 0 h 54"/>
                <a:gd name="T10" fmla="*/ 21 w 82"/>
                <a:gd name="T11" fmla="*/ 27 h 54"/>
                <a:gd name="T12" fmla="*/ 42 w 82"/>
                <a:gd name="T13" fmla="*/ 54 h 54"/>
                <a:gd name="T14" fmla="*/ 0 60000 65536"/>
                <a:gd name="T15" fmla="*/ 0 60000 65536"/>
                <a:gd name="T16" fmla="*/ 0 60000 65536"/>
                <a:gd name="T17" fmla="*/ 0 60000 65536"/>
                <a:gd name="T18" fmla="*/ 0 60000 65536"/>
                <a:gd name="T19" fmla="*/ 0 60000 65536"/>
                <a:gd name="T20" fmla="*/ 0 60000 65536"/>
                <a:gd name="T21" fmla="*/ 0 w 82"/>
                <a:gd name="T22" fmla="*/ 0 h 54"/>
                <a:gd name="T23" fmla="*/ 82 w 8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54">
                  <a:moveTo>
                    <a:pt x="42" y="54"/>
                  </a:moveTo>
                  <a:lnTo>
                    <a:pt x="61" y="27"/>
                  </a:lnTo>
                  <a:lnTo>
                    <a:pt x="82" y="0"/>
                  </a:lnTo>
                  <a:lnTo>
                    <a:pt x="42" y="0"/>
                  </a:lnTo>
                  <a:lnTo>
                    <a:pt x="0" y="0"/>
                  </a:lnTo>
                  <a:lnTo>
                    <a:pt x="21" y="27"/>
                  </a:lnTo>
                  <a:lnTo>
                    <a:pt x="42" y="54"/>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06" name="Rectangle 1848">
              <a:extLst>
                <a:ext uri="{FF2B5EF4-FFF2-40B4-BE49-F238E27FC236}">
                  <a16:creationId xmlns:a16="http://schemas.microsoft.com/office/drawing/2014/main" id="{F9029F4C-204F-56BB-9F59-AA6C701D96DD}"/>
                </a:ext>
              </a:extLst>
            </p:cNvPr>
            <p:cNvSpPr>
              <a:spLocks noChangeArrowheads="1"/>
            </p:cNvSpPr>
            <p:nvPr/>
          </p:nvSpPr>
          <p:spPr bwMode="auto">
            <a:xfrm>
              <a:off x="743" y="203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16607" name="Line 1849">
              <a:extLst>
                <a:ext uri="{FF2B5EF4-FFF2-40B4-BE49-F238E27FC236}">
                  <a16:creationId xmlns:a16="http://schemas.microsoft.com/office/drawing/2014/main" id="{9A2DE477-9609-D818-C2BE-49706F78C647}"/>
                </a:ext>
              </a:extLst>
            </p:cNvPr>
            <p:cNvSpPr>
              <a:spLocks noChangeShapeType="1"/>
            </p:cNvSpPr>
            <p:nvPr/>
          </p:nvSpPr>
          <p:spPr bwMode="auto">
            <a:xfrm>
              <a:off x="950" y="2614"/>
              <a:ext cx="716"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08" name="Line 1850">
              <a:extLst>
                <a:ext uri="{FF2B5EF4-FFF2-40B4-BE49-F238E27FC236}">
                  <a16:creationId xmlns:a16="http://schemas.microsoft.com/office/drawing/2014/main" id="{F5511810-145E-AEBB-08F7-378CC13CE23F}"/>
                </a:ext>
              </a:extLst>
            </p:cNvPr>
            <p:cNvSpPr>
              <a:spLocks noChangeShapeType="1"/>
            </p:cNvSpPr>
            <p:nvPr/>
          </p:nvSpPr>
          <p:spPr bwMode="auto">
            <a:xfrm>
              <a:off x="954" y="2556"/>
              <a:ext cx="71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09" name="Rectangle 1851">
              <a:extLst>
                <a:ext uri="{FF2B5EF4-FFF2-40B4-BE49-F238E27FC236}">
                  <a16:creationId xmlns:a16="http://schemas.microsoft.com/office/drawing/2014/main" id="{753EFE39-232A-BDD6-B790-DBA7A13B77EE}"/>
                </a:ext>
              </a:extLst>
            </p:cNvPr>
            <p:cNvSpPr>
              <a:spLocks noChangeArrowheads="1"/>
            </p:cNvSpPr>
            <p:nvPr/>
          </p:nvSpPr>
          <p:spPr bwMode="auto">
            <a:xfrm>
              <a:off x="844" y="2581"/>
              <a:ext cx="8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0" name="Rectangle 1852">
              <a:extLst>
                <a:ext uri="{FF2B5EF4-FFF2-40B4-BE49-F238E27FC236}">
                  <a16:creationId xmlns:a16="http://schemas.microsoft.com/office/drawing/2014/main" id="{F9EA2764-3A2B-84EB-ADEF-6DA073F33521}"/>
                </a:ext>
              </a:extLst>
            </p:cNvPr>
            <p:cNvSpPr>
              <a:spLocks noChangeArrowheads="1"/>
            </p:cNvSpPr>
            <p:nvPr/>
          </p:nvSpPr>
          <p:spPr bwMode="auto">
            <a:xfrm>
              <a:off x="956"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1" name="Rectangle 1853">
              <a:extLst>
                <a:ext uri="{FF2B5EF4-FFF2-40B4-BE49-F238E27FC236}">
                  <a16:creationId xmlns:a16="http://schemas.microsoft.com/office/drawing/2014/main" id="{B4DD415C-2596-8A9B-4AB6-733084AB39E4}"/>
                </a:ext>
              </a:extLst>
            </p:cNvPr>
            <p:cNvSpPr>
              <a:spLocks noChangeArrowheads="1"/>
            </p:cNvSpPr>
            <p:nvPr/>
          </p:nvSpPr>
          <p:spPr bwMode="auto">
            <a:xfrm>
              <a:off x="986" y="2581"/>
              <a:ext cx="8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2" name="Rectangle 1854">
              <a:extLst>
                <a:ext uri="{FF2B5EF4-FFF2-40B4-BE49-F238E27FC236}">
                  <a16:creationId xmlns:a16="http://schemas.microsoft.com/office/drawing/2014/main" id="{11BD0F57-B407-C7A9-19CA-79C7532A8E85}"/>
                </a:ext>
              </a:extLst>
            </p:cNvPr>
            <p:cNvSpPr>
              <a:spLocks noChangeArrowheads="1"/>
            </p:cNvSpPr>
            <p:nvPr/>
          </p:nvSpPr>
          <p:spPr bwMode="auto">
            <a:xfrm>
              <a:off x="1096"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3" name="Rectangle 1855">
              <a:extLst>
                <a:ext uri="{FF2B5EF4-FFF2-40B4-BE49-F238E27FC236}">
                  <a16:creationId xmlns:a16="http://schemas.microsoft.com/office/drawing/2014/main" id="{766BAC21-F636-9A58-3BA2-639805B3441D}"/>
                </a:ext>
              </a:extLst>
            </p:cNvPr>
            <p:cNvSpPr>
              <a:spLocks noChangeArrowheads="1"/>
            </p:cNvSpPr>
            <p:nvPr/>
          </p:nvSpPr>
          <p:spPr bwMode="auto">
            <a:xfrm>
              <a:off x="1127"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4" name="Rectangle 1856">
              <a:extLst>
                <a:ext uri="{FF2B5EF4-FFF2-40B4-BE49-F238E27FC236}">
                  <a16:creationId xmlns:a16="http://schemas.microsoft.com/office/drawing/2014/main" id="{474E9F9A-F717-CCEE-741C-8B8ABA536581}"/>
                </a:ext>
              </a:extLst>
            </p:cNvPr>
            <p:cNvSpPr>
              <a:spLocks noChangeArrowheads="1"/>
            </p:cNvSpPr>
            <p:nvPr/>
          </p:nvSpPr>
          <p:spPr bwMode="auto">
            <a:xfrm>
              <a:off x="1236" y="2581"/>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5" name="Rectangle 1857">
              <a:extLst>
                <a:ext uri="{FF2B5EF4-FFF2-40B4-BE49-F238E27FC236}">
                  <a16:creationId xmlns:a16="http://schemas.microsoft.com/office/drawing/2014/main" id="{59EE2B11-7965-BEB1-E21E-765B44D4E3F1}"/>
                </a:ext>
              </a:extLst>
            </p:cNvPr>
            <p:cNvSpPr>
              <a:spLocks noChangeArrowheads="1"/>
            </p:cNvSpPr>
            <p:nvPr/>
          </p:nvSpPr>
          <p:spPr bwMode="auto">
            <a:xfrm>
              <a:off x="1267"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6" name="Rectangle 1858">
              <a:extLst>
                <a:ext uri="{FF2B5EF4-FFF2-40B4-BE49-F238E27FC236}">
                  <a16:creationId xmlns:a16="http://schemas.microsoft.com/office/drawing/2014/main" id="{4E5F6833-EE72-D607-65CB-09CFA21EB4AB}"/>
                </a:ext>
              </a:extLst>
            </p:cNvPr>
            <p:cNvSpPr>
              <a:spLocks noChangeArrowheads="1"/>
            </p:cNvSpPr>
            <p:nvPr/>
          </p:nvSpPr>
          <p:spPr bwMode="auto">
            <a:xfrm>
              <a:off x="1378"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7" name="Rectangle 1859">
              <a:extLst>
                <a:ext uri="{FF2B5EF4-FFF2-40B4-BE49-F238E27FC236}">
                  <a16:creationId xmlns:a16="http://schemas.microsoft.com/office/drawing/2014/main" id="{512F4E2F-F4C2-448A-4554-38F22051A869}"/>
                </a:ext>
              </a:extLst>
            </p:cNvPr>
            <p:cNvSpPr>
              <a:spLocks noChangeArrowheads="1"/>
            </p:cNvSpPr>
            <p:nvPr/>
          </p:nvSpPr>
          <p:spPr bwMode="auto">
            <a:xfrm>
              <a:off x="1409" y="2581"/>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8" name="Rectangle 1860">
              <a:extLst>
                <a:ext uri="{FF2B5EF4-FFF2-40B4-BE49-F238E27FC236}">
                  <a16:creationId xmlns:a16="http://schemas.microsoft.com/office/drawing/2014/main" id="{85C95BEE-922E-727B-AF0D-FBC0F8EF6ED8}"/>
                </a:ext>
              </a:extLst>
            </p:cNvPr>
            <p:cNvSpPr>
              <a:spLocks noChangeArrowheads="1"/>
            </p:cNvSpPr>
            <p:nvPr/>
          </p:nvSpPr>
          <p:spPr bwMode="auto">
            <a:xfrm>
              <a:off x="1518"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19" name="Rectangle 1861">
              <a:extLst>
                <a:ext uri="{FF2B5EF4-FFF2-40B4-BE49-F238E27FC236}">
                  <a16:creationId xmlns:a16="http://schemas.microsoft.com/office/drawing/2014/main" id="{74424B54-1BDA-23AF-268E-6C77458B5945}"/>
                </a:ext>
              </a:extLst>
            </p:cNvPr>
            <p:cNvSpPr>
              <a:spLocks noChangeArrowheads="1"/>
            </p:cNvSpPr>
            <p:nvPr/>
          </p:nvSpPr>
          <p:spPr bwMode="auto">
            <a:xfrm>
              <a:off x="1549"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0" name="Rectangle 1862">
              <a:extLst>
                <a:ext uri="{FF2B5EF4-FFF2-40B4-BE49-F238E27FC236}">
                  <a16:creationId xmlns:a16="http://schemas.microsoft.com/office/drawing/2014/main" id="{F72602CE-BED1-62C4-EBD7-73FB2B69DFC8}"/>
                </a:ext>
              </a:extLst>
            </p:cNvPr>
            <p:cNvSpPr>
              <a:spLocks noChangeArrowheads="1"/>
            </p:cNvSpPr>
            <p:nvPr/>
          </p:nvSpPr>
          <p:spPr bwMode="auto">
            <a:xfrm>
              <a:off x="1658" y="2581"/>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1" name="Rectangle 1863">
              <a:extLst>
                <a:ext uri="{FF2B5EF4-FFF2-40B4-BE49-F238E27FC236}">
                  <a16:creationId xmlns:a16="http://schemas.microsoft.com/office/drawing/2014/main" id="{4F72EE97-45A0-E8BA-C81D-61429069BDBB}"/>
                </a:ext>
              </a:extLst>
            </p:cNvPr>
            <p:cNvSpPr>
              <a:spLocks noChangeArrowheads="1"/>
            </p:cNvSpPr>
            <p:nvPr/>
          </p:nvSpPr>
          <p:spPr bwMode="auto">
            <a:xfrm>
              <a:off x="1689"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2" name="Rectangle 1864">
              <a:extLst>
                <a:ext uri="{FF2B5EF4-FFF2-40B4-BE49-F238E27FC236}">
                  <a16:creationId xmlns:a16="http://schemas.microsoft.com/office/drawing/2014/main" id="{AEBB4B55-9F65-B8F1-F361-E542829E1257}"/>
                </a:ext>
              </a:extLst>
            </p:cNvPr>
            <p:cNvSpPr>
              <a:spLocks noChangeArrowheads="1"/>
            </p:cNvSpPr>
            <p:nvPr/>
          </p:nvSpPr>
          <p:spPr bwMode="auto">
            <a:xfrm>
              <a:off x="1800"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3" name="Rectangle 1865">
              <a:extLst>
                <a:ext uri="{FF2B5EF4-FFF2-40B4-BE49-F238E27FC236}">
                  <a16:creationId xmlns:a16="http://schemas.microsoft.com/office/drawing/2014/main" id="{A4AA96AE-1497-6FCA-3439-7509246BA17A}"/>
                </a:ext>
              </a:extLst>
            </p:cNvPr>
            <p:cNvSpPr>
              <a:spLocks noChangeArrowheads="1"/>
            </p:cNvSpPr>
            <p:nvPr/>
          </p:nvSpPr>
          <p:spPr bwMode="auto">
            <a:xfrm>
              <a:off x="1831" y="2581"/>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4" name="Rectangle 1866">
              <a:extLst>
                <a:ext uri="{FF2B5EF4-FFF2-40B4-BE49-F238E27FC236}">
                  <a16:creationId xmlns:a16="http://schemas.microsoft.com/office/drawing/2014/main" id="{3B92B1C9-42FE-BAA0-3E64-B303D1082A8A}"/>
                </a:ext>
              </a:extLst>
            </p:cNvPr>
            <p:cNvSpPr>
              <a:spLocks noChangeArrowheads="1"/>
            </p:cNvSpPr>
            <p:nvPr/>
          </p:nvSpPr>
          <p:spPr bwMode="auto">
            <a:xfrm>
              <a:off x="1940"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5" name="Rectangle 1867">
              <a:extLst>
                <a:ext uri="{FF2B5EF4-FFF2-40B4-BE49-F238E27FC236}">
                  <a16:creationId xmlns:a16="http://schemas.microsoft.com/office/drawing/2014/main" id="{EB1F4689-758F-A3A6-5FFB-4C625F138F53}"/>
                </a:ext>
              </a:extLst>
            </p:cNvPr>
            <p:cNvSpPr>
              <a:spLocks noChangeArrowheads="1"/>
            </p:cNvSpPr>
            <p:nvPr/>
          </p:nvSpPr>
          <p:spPr bwMode="auto">
            <a:xfrm>
              <a:off x="1971"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6" name="Rectangle 1868">
              <a:extLst>
                <a:ext uri="{FF2B5EF4-FFF2-40B4-BE49-F238E27FC236}">
                  <a16:creationId xmlns:a16="http://schemas.microsoft.com/office/drawing/2014/main" id="{71D8E76C-EEB6-90B8-0F62-0F0C16871390}"/>
                </a:ext>
              </a:extLst>
            </p:cNvPr>
            <p:cNvSpPr>
              <a:spLocks noChangeArrowheads="1"/>
            </p:cNvSpPr>
            <p:nvPr/>
          </p:nvSpPr>
          <p:spPr bwMode="auto">
            <a:xfrm>
              <a:off x="2082"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7" name="Rectangle 1869">
              <a:extLst>
                <a:ext uri="{FF2B5EF4-FFF2-40B4-BE49-F238E27FC236}">
                  <a16:creationId xmlns:a16="http://schemas.microsoft.com/office/drawing/2014/main" id="{CF08D20A-7C82-72BA-CCB6-EAF8EFE09A2A}"/>
                </a:ext>
              </a:extLst>
            </p:cNvPr>
            <p:cNvSpPr>
              <a:spLocks noChangeArrowheads="1"/>
            </p:cNvSpPr>
            <p:nvPr/>
          </p:nvSpPr>
          <p:spPr bwMode="auto">
            <a:xfrm>
              <a:off x="2111"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8" name="Rectangle 1870">
              <a:extLst>
                <a:ext uri="{FF2B5EF4-FFF2-40B4-BE49-F238E27FC236}">
                  <a16:creationId xmlns:a16="http://schemas.microsoft.com/office/drawing/2014/main" id="{03330E85-9A9E-DEC7-0C5B-06CFD84F5E8F}"/>
                </a:ext>
              </a:extLst>
            </p:cNvPr>
            <p:cNvSpPr>
              <a:spLocks noChangeArrowheads="1"/>
            </p:cNvSpPr>
            <p:nvPr/>
          </p:nvSpPr>
          <p:spPr bwMode="auto">
            <a:xfrm>
              <a:off x="2222"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29" name="Rectangle 1871">
              <a:extLst>
                <a:ext uri="{FF2B5EF4-FFF2-40B4-BE49-F238E27FC236}">
                  <a16:creationId xmlns:a16="http://schemas.microsoft.com/office/drawing/2014/main" id="{B82FF4A5-CFAC-6D38-3F1E-1E1CA8A1FCAD}"/>
                </a:ext>
              </a:extLst>
            </p:cNvPr>
            <p:cNvSpPr>
              <a:spLocks noChangeArrowheads="1"/>
            </p:cNvSpPr>
            <p:nvPr/>
          </p:nvSpPr>
          <p:spPr bwMode="auto">
            <a:xfrm>
              <a:off x="2253" y="2581"/>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6630" name="Freeform 1872">
              <a:extLst>
                <a:ext uri="{FF2B5EF4-FFF2-40B4-BE49-F238E27FC236}">
                  <a16:creationId xmlns:a16="http://schemas.microsoft.com/office/drawing/2014/main" id="{4BCE4454-0C5D-0024-62A7-5237CA67F62D}"/>
                </a:ext>
              </a:extLst>
            </p:cNvPr>
            <p:cNvSpPr>
              <a:spLocks/>
            </p:cNvSpPr>
            <p:nvPr/>
          </p:nvSpPr>
          <p:spPr bwMode="auto">
            <a:xfrm>
              <a:off x="1664" y="2554"/>
              <a:ext cx="65" cy="14"/>
            </a:xfrm>
            <a:custGeom>
              <a:avLst/>
              <a:gdLst>
                <a:gd name="T0" fmla="*/ 65 w 65"/>
                <a:gd name="T1" fmla="*/ 14 h 14"/>
                <a:gd name="T2" fmla="*/ 54 w 65"/>
                <a:gd name="T3" fmla="*/ 14 h 14"/>
                <a:gd name="T4" fmla="*/ 42 w 65"/>
                <a:gd name="T5" fmla="*/ 14 h 14"/>
                <a:gd name="T6" fmla="*/ 21 w 65"/>
                <a:gd name="T7" fmla="*/ 8 h 14"/>
                <a:gd name="T8" fmla="*/ 0 w 65"/>
                <a:gd name="T9" fmla="*/ 0 h 14"/>
                <a:gd name="T10" fmla="*/ 0 60000 65536"/>
                <a:gd name="T11" fmla="*/ 0 60000 65536"/>
                <a:gd name="T12" fmla="*/ 0 60000 65536"/>
                <a:gd name="T13" fmla="*/ 0 60000 65536"/>
                <a:gd name="T14" fmla="*/ 0 60000 65536"/>
                <a:gd name="T15" fmla="*/ 0 w 65"/>
                <a:gd name="T16" fmla="*/ 0 h 14"/>
                <a:gd name="T17" fmla="*/ 65 w 65"/>
                <a:gd name="T18" fmla="*/ 14 h 14"/>
              </a:gdLst>
              <a:ahLst/>
              <a:cxnLst>
                <a:cxn ang="T10">
                  <a:pos x="T0" y="T1"/>
                </a:cxn>
                <a:cxn ang="T11">
                  <a:pos x="T2" y="T3"/>
                </a:cxn>
                <a:cxn ang="T12">
                  <a:pos x="T4" y="T5"/>
                </a:cxn>
                <a:cxn ang="T13">
                  <a:pos x="T6" y="T7"/>
                </a:cxn>
                <a:cxn ang="T14">
                  <a:pos x="T8" y="T9"/>
                </a:cxn>
              </a:cxnLst>
              <a:rect l="T15" t="T16" r="T17" b="T18"/>
              <a:pathLst>
                <a:path w="65" h="14">
                  <a:moveTo>
                    <a:pt x="65" y="14"/>
                  </a:moveTo>
                  <a:lnTo>
                    <a:pt x="54" y="14"/>
                  </a:lnTo>
                  <a:lnTo>
                    <a:pt x="42" y="14"/>
                  </a:lnTo>
                  <a:lnTo>
                    <a:pt x="21" y="8"/>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31" name="Freeform 1873">
              <a:extLst>
                <a:ext uri="{FF2B5EF4-FFF2-40B4-BE49-F238E27FC236}">
                  <a16:creationId xmlns:a16="http://schemas.microsoft.com/office/drawing/2014/main" id="{6E7E456E-95BC-0BC6-7AD7-B8DC10CE3512}"/>
                </a:ext>
              </a:extLst>
            </p:cNvPr>
            <p:cNvSpPr>
              <a:spLocks/>
            </p:cNvSpPr>
            <p:nvPr/>
          </p:nvSpPr>
          <p:spPr bwMode="auto">
            <a:xfrm>
              <a:off x="1664" y="2601"/>
              <a:ext cx="67" cy="13"/>
            </a:xfrm>
            <a:custGeom>
              <a:avLst/>
              <a:gdLst>
                <a:gd name="T0" fmla="*/ 67 w 67"/>
                <a:gd name="T1" fmla="*/ 0 h 13"/>
                <a:gd name="T2" fmla="*/ 50 w 67"/>
                <a:gd name="T3" fmla="*/ 0 h 13"/>
                <a:gd name="T4" fmla="*/ 32 w 67"/>
                <a:gd name="T5" fmla="*/ 3 h 13"/>
                <a:gd name="T6" fmla="*/ 17 w 67"/>
                <a:gd name="T7" fmla="*/ 7 h 13"/>
                <a:gd name="T8" fmla="*/ 0 w 67"/>
                <a:gd name="T9" fmla="*/ 13 h 13"/>
                <a:gd name="T10" fmla="*/ 0 60000 65536"/>
                <a:gd name="T11" fmla="*/ 0 60000 65536"/>
                <a:gd name="T12" fmla="*/ 0 60000 65536"/>
                <a:gd name="T13" fmla="*/ 0 60000 65536"/>
                <a:gd name="T14" fmla="*/ 0 60000 65536"/>
                <a:gd name="T15" fmla="*/ 0 w 67"/>
                <a:gd name="T16" fmla="*/ 0 h 13"/>
                <a:gd name="T17" fmla="*/ 67 w 67"/>
                <a:gd name="T18" fmla="*/ 13 h 13"/>
              </a:gdLst>
              <a:ahLst/>
              <a:cxnLst>
                <a:cxn ang="T10">
                  <a:pos x="T0" y="T1"/>
                </a:cxn>
                <a:cxn ang="T11">
                  <a:pos x="T2" y="T3"/>
                </a:cxn>
                <a:cxn ang="T12">
                  <a:pos x="T4" y="T5"/>
                </a:cxn>
                <a:cxn ang="T13">
                  <a:pos x="T6" y="T7"/>
                </a:cxn>
                <a:cxn ang="T14">
                  <a:pos x="T8" y="T9"/>
                </a:cxn>
              </a:cxnLst>
              <a:rect l="T15" t="T16" r="T17" b="T18"/>
              <a:pathLst>
                <a:path w="67" h="13">
                  <a:moveTo>
                    <a:pt x="67" y="0"/>
                  </a:moveTo>
                  <a:lnTo>
                    <a:pt x="50" y="0"/>
                  </a:lnTo>
                  <a:lnTo>
                    <a:pt x="32" y="3"/>
                  </a:lnTo>
                  <a:lnTo>
                    <a:pt x="17" y="7"/>
                  </a:lnTo>
                  <a:lnTo>
                    <a:pt x="0" y="13"/>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32" name="Line 1874">
              <a:extLst>
                <a:ext uri="{FF2B5EF4-FFF2-40B4-BE49-F238E27FC236}">
                  <a16:creationId xmlns:a16="http://schemas.microsoft.com/office/drawing/2014/main" id="{5BFE8F0F-0B83-ACAB-996A-14AC3BA1F101}"/>
                </a:ext>
              </a:extLst>
            </p:cNvPr>
            <p:cNvSpPr>
              <a:spLocks noChangeShapeType="1"/>
            </p:cNvSpPr>
            <p:nvPr/>
          </p:nvSpPr>
          <p:spPr bwMode="auto">
            <a:xfrm>
              <a:off x="1942" y="2601"/>
              <a:ext cx="294"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33" name="Line 1875">
              <a:extLst>
                <a:ext uri="{FF2B5EF4-FFF2-40B4-BE49-F238E27FC236}">
                  <a16:creationId xmlns:a16="http://schemas.microsoft.com/office/drawing/2014/main" id="{BE52B42D-85F4-457D-9F5C-030F1453D504}"/>
                </a:ext>
              </a:extLst>
            </p:cNvPr>
            <p:cNvSpPr>
              <a:spLocks noChangeShapeType="1"/>
            </p:cNvSpPr>
            <p:nvPr/>
          </p:nvSpPr>
          <p:spPr bwMode="auto">
            <a:xfrm>
              <a:off x="1846" y="2568"/>
              <a:ext cx="386"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634" name="Freeform 1876">
              <a:extLst>
                <a:ext uri="{FF2B5EF4-FFF2-40B4-BE49-F238E27FC236}">
                  <a16:creationId xmlns:a16="http://schemas.microsoft.com/office/drawing/2014/main" id="{9D3BAC4F-048A-07A8-DFD1-51346A27B81E}"/>
                </a:ext>
              </a:extLst>
            </p:cNvPr>
            <p:cNvSpPr>
              <a:spLocks/>
            </p:cNvSpPr>
            <p:nvPr/>
          </p:nvSpPr>
          <p:spPr bwMode="auto">
            <a:xfrm>
              <a:off x="1731" y="2601"/>
              <a:ext cx="267" cy="120"/>
            </a:xfrm>
            <a:custGeom>
              <a:avLst/>
              <a:gdLst>
                <a:gd name="T0" fmla="*/ 0 w 267"/>
                <a:gd name="T1" fmla="*/ 0 h 120"/>
                <a:gd name="T2" fmla="*/ 27 w 267"/>
                <a:gd name="T3" fmla="*/ 0 h 120"/>
                <a:gd name="T4" fmla="*/ 52 w 267"/>
                <a:gd name="T5" fmla="*/ 1 h 120"/>
                <a:gd name="T6" fmla="*/ 75 w 267"/>
                <a:gd name="T7" fmla="*/ 3 h 120"/>
                <a:gd name="T8" fmla="*/ 96 w 267"/>
                <a:gd name="T9" fmla="*/ 7 h 120"/>
                <a:gd name="T10" fmla="*/ 117 w 267"/>
                <a:gd name="T11" fmla="*/ 13 h 120"/>
                <a:gd name="T12" fmla="*/ 136 w 267"/>
                <a:gd name="T13" fmla="*/ 19 h 120"/>
                <a:gd name="T14" fmla="*/ 154 w 267"/>
                <a:gd name="T15" fmla="*/ 24 h 120"/>
                <a:gd name="T16" fmla="*/ 169 w 267"/>
                <a:gd name="T17" fmla="*/ 32 h 120"/>
                <a:gd name="T18" fmla="*/ 186 w 267"/>
                <a:gd name="T19" fmla="*/ 40 h 120"/>
                <a:gd name="T20" fmla="*/ 200 w 267"/>
                <a:gd name="T21" fmla="*/ 49 h 120"/>
                <a:gd name="T22" fmla="*/ 213 w 267"/>
                <a:gd name="T23" fmla="*/ 59 h 120"/>
                <a:gd name="T24" fmla="*/ 225 w 267"/>
                <a:gd name="T25" fmla="*/ 71 h 120"/>
                <a:gd name="T26" fmla="*/ 238 w 267"/>
                <a:gd name="T27" fmla="*/ 82 h 120"/>
                <a:gd name="T28" fmla="*/ 248 w 267"/>
                <a:gd name="T29" fmla="*/ 94 h 120"/>
                <a:gd name="T30" fmla="*/ 257 w 267"/>
                <a:gd name="T31" fmla="*/ 107 h 120"/>
                <a:gd name="T32" fmla="*/ 267 w 267"/>
                <a:gd name="T33" fmla="*/ 12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120"/>
                <a:gd name="T53" fmla="*/ 267 w 267"/>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120">
                  <a:moveTo>
                    <a:pt x="0" y="0"/>
                  </a:moveTo>
                  <a:lnTo>
                    <a:pt x="27" y="0"/>
                  </a:lnTo>
                  <a:lnTo>
                    <a:pt x="52" y="1"/>
                  </a:lnTo>
                  <a:lnTo>
                    <a:pt x="75" y="3"/>
                  </a:lnTo>
                  <a:lnTo>
                    <a:pt x="96" y="7"/>
                  </a:lnTo>
                  <a:lnTo>
                    <a:pt x="117" y="13"/>
                  </a:lnTo>
                  <a:lnTo>
                    <a:pt x="136" y="19"/>
                  </a:lnTo>
                  <a:lnTo>
                    <a:pt x="154" y="24"/>
                  </a:lnTo>
                  <a:lnTo>
                    <a:pt x="169" y="32"/>
                  </a:lnTo>
                  <a:lnTo>
                    <a:pt x="186" y="40"/>
                  </a:lnTo>
                  <a:lnTo>
                    <a:pt x="200" y="49"/>
                  </a:lnTo>
                  <a:lnTo>
                    <a:pt x="213" y="59"/>
                  </a:lnTo>
                  <a:lnTo>
                    <a:pt x="225" y="71"/>
                  </a:lnTo>
                  <a:lnTo>
                    <a:pt x="238" y="82"/>
                  </a:lnTo>
                  <a:lnTo>
                    <a:pt x="248" y="94"/>
                  </a:lnTo>
                  <a:lnTo>
                    <a:pt x="257" y="107"/>
                  </a:lnTo>
                  <a:lnTo>
                    <a:pt x="267" y="120"/>
                  </a:lnTo>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35" name="Freeform 1877">
              <a:extLst>
                <a:ext uri="{FF2B5EF4-FFF2-40B4-BE49-F238E27FC236}">
                  <a16:creationId xmlns:a16="http://schemas.microsoft.com/office/drawing/2014/main" id="{67F6CA74-7365-07EA-A0D8-03811C476002}"/>
                </a:ext>
              </a:extLst>
            </p:cNvPr>
            <p:cNvSpPr>
              <a:spLocks/>
            </p:cNvSpPr>
            <p:nvPr/>
          </p:nvSpPr>
          <p:spPr bwMode="auto">
            <a:xfrm>
              <a:off x="1474" y="2512"/>
              <a:ext cx="38" cy="21"/>
            </a:xfrm>
            <a:custGeom>
              <a:avLst/>
              <a:gdLst>
                <a:gd name="T0" fmla="*/ 38 w 38"/>
                <a:gd name="T1" fmla="*/ 17 h 21"/>
                <a:gd name="T2" fmla="*/ 0 w 38"/>
                <a:gd name="T3" fmla="*/ 21 h 21"/>
                <a:gd name="T4" fmla="*/ 0 w 38"/>
                <a:gd name="T5" fmla="*/ 21 h 21"/>
                <a:gd name="T6" fmla="*/ 0 w 38"/>
                <a:gd name="T7" fmla="*/ 21 h 21"/>
                <a:gd name="T8" fmla="*/ 2 w 38"/>
                <a:gd name="T9" fmla="*/ 19 h 21"/>
                <a:gd name="T10" fmla="*/ 2 w 38"/>
                <a:gd name="T11" fmla="*/ 19 h 21"/>
                <a:gd name="T12" fmla="*/ 2 w 38"/>
                <a:gd name="T13" fmla="*/ 17 h 21"/>
                <a:gd name="T14" fmla="*/ 4 w 38"/>
                <a:gd name="T15" fmla="*/ 17 h 21"/>
                <a:gd name="T16" fmla="*/ 4 w 38"/>
                <a:gd name="T17" fmla="*/ 17 h 21"/>
                <a:gd name="T18" fmla="*/ 4 w 38"/>
                <a:gd name="T19" fmla="*/ 16 h 21"/>
                <a:gd name="T20" fmla="*/ 4 w 38"/>
                <a:gd name="T21" fmla="*/ 16 h 21"/>
                <a:gd name="T22" fmla="*/ 4 w 38"/>
                <a:gd name="T23" fmla="*/ 16 h 21"/>
                <a:gd name="T24" fmla="*/ 4 w 38"/>
                <a:gd name="T25" fmla="*/ 14 h 21"/>
                <a:gd name="T26" fmla="*/ 6 w 38"/>
                <a:gd name="T27" fmla="*/ 14 h 21"/>
                <a:gd name="T28" fmla="*/ 6 w 38"/>
                <a:gd name="T29" fmla="*/ 14 h 21"/>
                <a:gd name="T30" fmla="*/ 6 w 38"/>
                <a:gd name="T31" fmla="*/ 12 h 21"/>
                <a:gd name="T32" fmla="*/ 6 w 38"/>
                <a:gd name="T33" fmla="*/ 12 h 21"/>
                <a:gd name="T34" fmla="*/ 6 w 38"/>
                <a:gd name="T35" fmla="*/ 12 h 21"/>
                <a:gd name="T36" fmla="*/ 6 w 38"/>
                <a:gd name="T37" fmla="*/ 10 h 21"/>
                <a:gd name="T38" fmla="*/ 6 w 38"/>
                <a:gd name="T39" fmla="*/ 10 h 21"/>
                <a:gd name="T40" fmla="*/ 6 w 38"/>
                <a:gd name="T41" fmla="*/ 8 h 21"/>
                <a:gd name="T42" fmla="*/ 6 w 38"/>
                <a:gd name="T43" fmla="*/ 8 h 21"/>
                <a:gd name="T44" fmla="*/ 6 w 38"/>
                <a:gd name="T45" fmla="*/ 8 h 21"/>
                <a:gd name="T46" fmla="*/ 6 w 38"/>
                <a:gd name="T47" fmla="*/ 6 h 21"/>
                <a:gd name="T48" fmla="*/ 6 w 38"/>
                <a:gd name="T49" fmla="*/ 6 h 21"/>
                <a:gd name="T50" fmla="*/ 6 w 38"/>
                <a:gd name="T51" fmla="*/ 6 h 21"/>
                <a:gd name="T52" fmla="*/ 6 w 38"/>
                <a:gd name="T53" fmla="*/ 4 h 21"/>
                <a:gd name="T54" fmla="*/ 4 w 38"/>
                <a:gd name="T55" fmla="*/ 4 h 21"/>
                <a:gd name="T56" fmla="*/ 4 w 38"/>
                <a:gd name="T57" fmla="*/ 2 h 21"/>
                <a:gd name="T58" fmla="*/ 4 w 38"/>
                <a:gd name="T59" fmla="*/ 2 h 21"/>
                <a:gd name="T60" fmla="*/ 4 w 38"/>
                <a:gd name="T61" fmla="*/ 0 h 21"/>
                <a:gd name="T62" fmla="*/ 38 w 38"/>
                <a:gd name="T63" fmla="*/ 17 h 21"/>
                <a:gd name="T64" fmla="*/ 38 w 38"/>
                <a:gd name="T65" fmla="*/ 1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38" y="17"/>
                  </a:moveTo>
                  <a:lnTo>
                    <a:pt x="0" y="21"/>
                  </a:lnTo>
                  <a:lnTo>
                    <a:pt x="2" y="19"/>
                  </a:lnTo>
                  <a:lnTo>
                    <a:pt x="2" y="17"/>
                  </a:lnTo>
                  <a:lnTo>
                    <a:pt x="4" y="17"/>
                  </a:lnTo>
                  <a:lnTo>
                    <a:pt x="4" y="16"/>
                  </a:lnTo>
                  <a:lnTo>
                    <a:pt x="4" y="14"/>
                  </a:lnTo>
                  <a:lnTo>
                    <a:pt x="6" y="14"/>
                  </a:lnTo>
                  <a:lnTo>
                    <a:pt x="6" y="12"/>
                  </a:lnTo>
                  <a:lnTo>
                    <a:pt x="6" y="10"/>
                  </a:lnTo>
                  <a:lnTo>
                    <a:pt x="6" y="8"/>
                  </a:lnTo>
                  <a:lnTo>
                    <a:pt x="6" y="6"/>
                  </a:lnTo>
                  <a:lnTo>
                    <a:pt x="6" y="4"/>
                  </a:lnTo>
                  <a:lnTo>
                    <a:pt x="4" y="4"/>
                  </a:lnTo>
                  <a:lnTo>
                    <a:pt x="4" y="2"/>
                  </a:lnTo>
                  <a:lnTo>
                    <a:pt x="4" y="0"/>
                  </a:lnTo>
                  <a:lnTo>
                    <a:pt x="3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36" name="Freeform 1878">
              <a:extLst>
                <a:ext uri="{FF2B5EF4-FFF2-40B4-BE49-F238E27FC236}">
                  <a16:creationId xmlns:a16="http://schemas.microsoft.com/office/drawing/2014/main" id="{7038C387-DF54-7325-3F93-B32E086E68BA}"/>
                </a:ext>
              </a:extLst>
            </p:cNvPr>
            <p:cNvSpPr>
              <a:spLocks/>
            </p:cNvSpPr>
            <p:nvPr/>
          </p:nvSpPr>
          <p:spPr bwMode="auto">
            <a:xfrm>
              <a:off x="1301" y="2414"/>
              <a:ext cx="184" cy="114"/>
            </a:xfrm>
            <a:custGeom>
              <a:avLst/>
              <a:gdLst>
                <a:gd name="T0" fmla="*/ 0 w 184"/>
                <a:gd name="T1" fmla="*/ 2 h 114"/>
                <a:gd name="T2" fmla="*/ 12 w 184"/>
                <a:gd name="T3" fmla="*/ 23 h 114"/>
                <a:gd name="T4" fmla="*/ 25 w 184"/>
                <a:gd name="T5" fmla="*/ 42 h 114"/>
                <a:gd name="T6" fmla="*/ 40 w 184"/>
                <a:gd name="T7" fmla="*/ 60 h 114"/>
                <a:gd name="T8" fmla="*/ 58 w 184"/>
                <a:gd name="T9" fmla="*/ 73 h 114"/>
                <a:gd name="T10" fmla="*/ 81 w 184"/>
                <a:gd name="T11" fmla="*/ 87 h 114"/>
                <a:gd name="T12" fmla="*/ 110 w 184"/>
                <a:gd name="T13" fmla="*/ 96 h 114"/>
                <a:gd name="T14" fmla="*/ 142 w 184"/>
                <a:gd name="T15" fmla="*/ 106 h 114"/>
                <a:gd name="T16" fmla="*/ 182 w 184"/>
                <a:gd name="T17" fmla="*/ 114 h 114"/>
                <a:gd name="T18" fmla="*/ 184 w 184"/>
                <a:gd name="T19" fmla="*/ 108 h 114"/>
                <a:gd name="T20" fmla="*/ 144 w 184"/>
                <a:gd name="T21" fmla="*/ 100 h 114"/>
                <a:gd name="T22" fmla="*/ 111 w 184"/>
                <a:gd name="T23" fmla="*/ 90 h 114"/>
                <a:gd name="T24" fmla="*/ 83 w 184"/>
                <a:gd name="T25" fmla="*/ 81 h 114"/>
                <a:gd name="T26" fmla="*/ 62 w 184"/>
                <a:gd name="T27" fmla="*/ 69 h 114"/>
                <a:gd name="T28" fmla="*/ 44 w 184"/>
                <a:gd name="T29" fmla="*/ 54 h 114"/>
                <a:gd name="T30" fmla="*/ 29 w 184"/>
                <a:gd name="T31" fmla="*/ 39 h 114"/>
                <a:gd name="T32" fmla="*/ 16 w 184"/>
                <a:gd name="T33" fmla="*/ 21 h 114"/>
                <a:gd name="T34" fmla="*/ 6 w 184"/>
                <a:gd name="T35" fmla="*/ 0 h 114"/>
                <a:gd name="T36" fmla="*/ 0 w 184"/>
                <a:gd name="T37" fmla="*/ 2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114"/>
                <a:gd name="T59" fmla="*/ 184 w 184"/>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114">
                  <a:moveTo>
                    <a:pt x="0" y="2"/>
                  </a:moveTo>
                  <a:lnTo>
                    <a:pt x="12" y="23"/>
                  </a:lnTo>
                  <a:lnTo>
                    <a:pt x="25" y="42"/>
                  </a:lnTo>
                  <a:lnTo>
                    <a:pt x="40" y="60"/>
                  </a:lnTo>
                  <a:lnTo>
                    <a:pt x="58" y="73"/>
                  </a:lnTo>
                  <a:lnTo>
                    <a:pt x="81" y="87"/>
                  </a:lnTo>
                  <a:lnTo>
                    <a:pt x="110" y="96"/>
                  </a:lnTo>
                  <a:lnTo>
                    <a:pt x="142" y="106"/>
                  </a:lnTo>
                  <a:lnTo>
                    <a:pt x="182" y="114"/>
                  </a:lnTo>
                  <a:lnTo>
                    <a:pt x="184" y="108"/>
                  </a:lnTo>
                  <a:lnTo>
                    <a:pt x="144" y="100"/>
                  </a:lnTo>
                  <a:lnTo>
                    <a:pt x="111" y="90"/>
                  </a:lnTo>
                  <a:lnTo>
                    <a:pt x="83" y="81"/>
                  </a:lnTo>
                  <a:lnTo>
                    <a:pt x="62" y="69"/>
                  </a:lnTo>
                  <a:lnTo>
                    <a:pt x="44" y="54"/>
                  </a:lnTo>
                  <a:lnTo>
                    <a:pt x="29" y="39"/>
                  </a:lnTo>
                  <a:lnTo>
                    <a:pt x="16" y="21"/>
                  </a:lnTo>
                  <a:lnTo>
                    <a:pt x="6" y="0"/>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37" name="Freeform 1879">
              <a:extLst>
                <a:ext uri="{FF2B5EF4-FFF2-40B4-BE49-F238E27FC236}">
                  <a16:creationId xmlns:a16="http://schemas.microsoft.com/office/drawing/2014/main" id="{2A02C9A7-A497-A340-5945-43085417B370}"/>
                </a:ext>
              </a:extLst>
            </p:cNvPr>
            <p:cNvSpPr>
              <a:spLocks/>
            </p:cNvSpPr>
            <p:nvPr/>
          </p:nvSpPr>
          <p:spPr bwMode="auto">
            <a:xfrm>
              <a:off x="1470" y="2641"/>
              <a:ext cx="38" cy="23"/>
            </a:xfrm>
            <a:custGeom>
              <a:avLst/>
              <a:gdLst>
                <a:gd name="T0" fmla="*/ 38 w 38"/>
                <a:gd name="T1" fmla="*/ 6 h 23"/>
                <a:gd name="T2" fmla="*/ 4 w 38"/>
                <a:gd name="T3" fmla="*/ 23 h 23"/>
                <a:gd name="T4" fmla="*/ 4 w 38"/>
                <a:gd name="T5" fmla="*/ 23 h 23"/>
                <a:gd name="T6" fmla="*/ 4 w 38"/>
                <a:gd name="T7" fmla="*/ 21 h 23"/>
                <a:gd name="T8" fmla="*/ 4 w 38"/>
                <a:gd name="T9" fmla="*/ 19 h 23"/>
                <a:gd name="T10" fmla="*/ 4 w 38"/>
                <a:gd name="T11" fmla="*/ 19 h 23"/>
                <a:gd name="T12" fmla="*/ 6 w 38"/>
                <a:gd name="T13" fmla="*/ 17 h 23"/>
                <a:gd name="T14" fmla="*/ 6 w 38"/>
                <a:gd name="T15" fmla="*/ 17 h 23"/>
                <a:gd name="T16" fmla="*/ 6 w 38"/>
                <a:gd name="T17" fmla="*/ 17 h 23"/>
                <a:gd name="T18" fmla="*/ 6 w 38"/>
                <a:gd name="T19" fmla="*/ 15 h 23"/>
                <a:gd name="T20" fmla="*/ 6 w 38"/>
                <a:gd name="T21" fmla="*/ 15 h 23"/>
                <a:gd name="T22" fmla="*/ 6 w 38"/>
                <a:gd name="T23" fmla="*/ 15 h 23"/>
                <a:gd name="T24" fmla="*/ 6 w 38"/>
                <a:gd name="T25" fmla="*/ 13 h 23"/>
                <a:gd name="T26" fmla="*/ 6 w 38"/>
                <a:gd name="T27" fmla="*/ 13 h 23"/>
                <a:gd name="T28" fmla="*/ 6 w 38"/>
                <a:gd name="T29" fmla="*/ 13 h 23"/>
                <a:gd name="T30" fmla="*/ 6 w 38"/>
                <a:gd name="T31" fmla="*/ 11 h 23"/>
                <a:gd name="T32" fmla="*/ 6 w 38"/>
                <a:gd name="T33" fmla="*/ 11 h 23"/>
                <a:gd name="T34" fmla="*/ 6 w 38"/>
                <a:gd name="T35" fmla="*/ 9 h 23"/>
                <a:gd name="T36" fmla="*/ 6 w 38"/>
                <a:gd name="T37" fmla="*/ 9 h 23"/>
                <a:gd name="T38" fmla="*/ 6 w 38"/>
                <a:gd name="T39" fmla="*/ 9 h 23"/>
                <a:gd name="T40" fmla="*/ 4 w 38"/>
                <a:gd name="T41" fmla="*/ 8 h 23"/>
                <a:gd name="T42" fmla="*/ 4 w 38"/>
                <a:gd name="T43" fmla="*/ 8 h 23"/>
                <a:gd name="T44" fmla="*/ 4 w 38"/>
                <a:gd name="T45" fmla="*/ 8 h 23"/>
                <a:gd name="T46" fmla="*/ 4 w 38"/>
                <a:gd name="T47" fmla="*/ 6 h 23"/>
                <a:gd name="T48" fmla="*/ 4 w 38"/>
                <a:gd name="T49" fmla="*/ 6 h 23"/>
                <a:gd name="T50" fmla="*/ 4 w 38"/>
                <a:gd name="T51" fmla="*/ 6 h 23"/>
                <a:gd name="T52" fmla="*/ 2 w 38"/>
                <a:gd name="T53" fmla="*/ 4 h 23"/>
                <a:gd name="T54" fmla="*/ 2 w 38"/>
                <a:gd name="T55" fmla="*/ 4 h 23"/>
                <a:gd name="T56" fmla="*/ 2 w 38"/>
                <a:gd name="T57" fmla="*/ 4 h 23"/>
                <a:gd name="T58" fmla="*/ 0 w 38"/>
                <a:gd name="T59" fmla="*/ 2 h 23"/>
                <a:gd name="T60" fmla="*/ 0 w 38"/>
                <a:gd name="T61" fmla="*/ 0 h 23"/>
                <a:gd name="T62" fmla="*/ 38 w 38"/>
                <a:gd name="T63" fmla="*/ 6 h 23"/>
                <a:gd name="T64" fmla="*/ 38 w 38"/>
                <a:gd name="T65" fmla="*/ 6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3"/>
                <a:gd name="T101" fmla="*/ 38 w 38"/>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3">
                  <a:moveTo>
                    <a:pt x="38" y="6"/>
                  </a:moveTo>
                  <a:lnTo>
                    <a:pt x="4" y="23"/>
                  </a:lnTo>
                  <a:lnTo>
                    <a:pt x="4" y="21"/>
                  </a:lnTo>
                  <a:lnTo>
                    <a:pt x="4" y="19"/>
                  </a:lnTo>
                  <a:lnTo>
                    <a:pt x="6" y="17"/>
                  </a:lnTo>
                  <a:lnTo>
                    <a:pt x="6" y="15"/>
                  </a:lnTo>
                  <a:lnTo>
                    <a:pt x="6" y="13"/>
                  </a:lnTo>
                  <a:lnTo>
                    <a:pt x="6" y="11"/>
                  </a:lnTo>
                  <a:lnTo>
                    <a:pt x="6" y="9"/>
                  </a:lnTo>
                  <a:lnTo>
                    <a:pt x="4" y="8"/>
                  </a:lnTo>
                  <a:lnTo>
                    <a:pt x="4" y="6"/>
                  </a:lnTo>
                  <a:lnTo>
                    <a:pt x="2" y="4"/>
                  </a:lnTo>
                  <a:lnTo>
                    <a:pt x="0" y="2"/>
                  </a:lnTo>
                  <a:lnTo>
                    <a:pt x="0" y="0"/>
                  </a:lnTo>
                  <a:lnTo>
                    <a:pt x="38"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38" name="Freeform 1880">
              <a:extLst>
                <a:ext uri="{FF2B5EF4-FFF2-40B4-BE49-F238E27FC236}">
                  <a16:creationId xmlns:a16="http://schemas.microsoft.com/office/drawing/2014/main" id="{E44CE898-6273-7235-6693-588433BC9795}"/>
                </a:ext>
              </a:extLst>
            </p:cNvPr>
            <p:cNvSpPr>
              <a:spLocks/>
            </p:cNvSpPr>
            <p:nvPr/>
          </p:nvSpPr>
          <p:spPr bwMode="auto">
            <a:xfrm>
              <a:off x="1297" y="2649"/>
              <a:ext cx="185" cy="113"/>
            </a:xfrm>
            <a:custGeom>
              <a:avLst/>
              <a:gdLst>
                <a:gd name="T0" fmla="*/ 6 w 185"/>
                <a:gd name="T1" fmla="*/ 113 h 113"/>
                <a:gd name="T2" fmla="*/ 16 w 185"/>
                <a:gd name="T3" fmla="*/ 92 h 113"/>
                <a:gd name="T4" fmla="*/ 29 w 185"/>
                <a:gd name="T5" fmla="*/ 74 h 113"/>
                <a:gd name="T6" fmla="*/ 44 w 185"/>
                <a:gd name="T7" fmla="*/ 57 h 113"/>
                <a:gd name="T8" fmla="*/ 62 w 185"/>
                <a:gd name="T9" fmla="*/ 44 h 113"/>
                <a:gd name="T10" fmla="*/ 83 w 185"/>
                <a:gd name="T11" fmla="*/ 32 h 113"/>
                <a:gd name="T12" fmla="*/ 112 w 185"/>
                <a:gd name="T13" fmla="*/ 21 h 113"/>
                <a:gd name="T14" fmla="*/ 144 w 185"/>
                <a:gd name="T15" fmla="*/ 13 h 113"/>
                <a:gd name="T16" fmla="*/ 185 w 185"/>
                <a:gd name="T17" fmla="*/ 5 h 113"/>
                <a:gd name="T18" fmla="*/ 183 w 185"/>
                <a:gd name="T19" fmla="*/ 0 h 113"/>
                <a:gd name="T20" fmla="*/ 142 w 185"/>
                <a:gd name="T21" fmla="*/ 7 h 113"/>
                <a:gd name="T22" fmla="*/ 110 w 185"/>
                <a:gd name="T23" fmla="*/ 17 h 113"/>
                <a:gd name="T24" fmla="*/ 81 w 185"/>
                <a:gd name="T25" fmla="*/ 26 h 113"/>
                <a:gd name="T26" fmla="*/ 58 w 185"/>
                <a:gd name="T27" fmla="*/ 40 h 113"/>
                <a:gd name="T28" fmla="*/ 41 w 185"/>
                <a:gd name="T29" fmla="*/ 53 h 113"/>
                <a:gd name="T30" fmla="*/ 25 w 185"/>
                <a:gd name="T31" fmla="*/ 71 h 113"/>
                <a:gd name="T32" fmla="*/ 12 w 185"/>
                <a:gd name="T33" fmla="*/ 90 h 113"/>
                <a:gd name="T34" fmla="*/ 0 w 185"/>
                <a:gd name="T35" fmla="*/ 111 h 113"/>
                <a:gd name="T36" fmla="*/ 6 w 185"/>
                <a:gd name="T37" fmla="*/ 113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113"/>
                <a:gd name="T59" fmla="*/ 185 w 185"/>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113">
                  <a:moveTo>
                    <a:pt x="6" y="113"/>
                  </a:moveTo>
                  <a:lnTo>
                    <a:pt x="16" y="92"/>
                  </a:lnTo>
                  <a:lnTo>
                    <a:pt x="29" y="74"/>
                  </a:lnTo>
                  <a:lnTo>
                    <a:pt x="44" y="57"/>
                  </a:lnTo>
                  <a:lnTo>
                    <a:pt x="62" y="44"/>
                  </a:lnTo>
                  <a:lnTo>
                    <a:pt x="83" y="32"/>
                  </a:lnTo>
                  <a:lnTo>
                    <a:pt x="112" y="21"/>
                  </a:lnTo>
                  <a:lnTo>
                    <a:pt x="144" y="13"/>
                  </a:lnTo>
                  <a:lnTo>
                    <a:pt x="185" y="5"/>
                  </a:lnTo>
                  <a:lnTo>
                    <a:pt x="183" y="0"/>
                  </a:lnTo>
                  <a:lnTo>
                    <a:pt x="142" y="7"/>
                  </a:lnTo>
                  <a:lnTo>
                    <a:pt x="110" y="17"/>
                  </a:lnTo>
                  <a:lnTo>
                    <a:pt x="81" y="26"/>
                  </a:lnTo>
                  <a:lnTo>
                    <a:pt x="58" y="40"/>
                  </a:lnTo>
                  <a:lnTo>
                    <a:pt x="41" y="53"/>
                  </a:lnTo>
                  <a:lnTo>
                    <a:pt x="25" y="71"/>
                  </a:lnTo>
                  <a:lnTo>
                    <a:pt x="12" y="90"/>
                  </a:lnTo>
                  <a:lnTo>
                    <a:pt x="0" y="111"/>
                  </a:lnTo>
                  <a:lnTo>
                    <a:pt x="6" y="1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39" name="Freeform 1881">
              <a:extLst>
                <a:ext uri="{FF2B5EF4-FFF2-40B4-BE49-F238E27FC236}">
                  <a16:creationId xmlns:a16="http://schemas.microsoft.com/office/drawing/2014/main" id="{4C6D55EF-03B6-E10C-BEF4-123E95D4AC92}"/>
                </a:ext>
              </a:extLst>
            </p:cNvPr>
            <p:cNvSpPr>
              <a:spLocks/>
            </p:cNvSpPr>
            <p:nvPr/>
          </p:nvSpPr>
          <p:spPr bwMode="auto">
            <a:xfrm>
              <a:off x="1259" y="2501"/>
              <a:ext cx="38" cy="25"/>
            </a:xfrm>
            <a:custGeom>
              <a:avLst/>
              <a:gdLst>
                <a:gd name="T0" fmla="*/ 38 w 38"/>
                <a:gd name="T1" fmla="*/ 25 h 25"/>
                <a:gd name="T2" fmla="*/ 0 w 38"/>
                <a:gd name="T3" fmla="*/ 21 h 25"/>
                <a:gd name="T4" fmla="*/ 0 w 38"/>
                <a:gd name="T5" fmla="*/ 21 h 25"/>
                <a:gd name="T6" fmla="*/ 2 w 38"/>
                <a:gd name="T7" fmla="*/ 21 h 25"/>
                <a:gd name="T8" fmla="*/ 2 w 38"/>
                <a:gd name="T9" fmla="*/ 19 h 25"/>
                <a:gd name="T10" fmla="*/ 4 w 38"/>
                <a:gd name="T11" fmla="*/ 19 h 25"/>
                <a:gd name="T12" fmla="*/ 4 w 38"/>
                <a:gd name="T13" fmla="*/ 19 h 25"/>
                <a:gd name="T14" fmla="*/ 4 w 38"/>
                <a:gd name="T15" fmla="*/ 17 h 25"/>
                <a:gd name="T16" fmla="*/ 6 w 38"/>
                <a:gd name="T17" fmla="*/ 17 h 25"/>
                <a:gd name="T18" fmla="*/ 6 w 38"/>
                <a:gd name="T19" fmla="*/ 17 h 25"/>
                <a:gd name="T20" fmla="*/ 6 w 38"/>
                <a:gd name="T21" fmla="*/ 15 h 25"/>
                <a:gd name="T22" fmla="*/ 6 w 38"/>
                <a:gd name="T23" fmla="*/ 15 h 25"/>
                <a:gd name="T24" fmla="*/ 6 w 38"/>
                <a:gd name="T25" fmla="*/ 15 h 25"/>
                <a:gd name="T26" fmla="*/ 8 w 38"/>
                <a:gd name="T27" fmla="*/ 15 h 25"/>
                <a:gd name="T28" fmla="*/ 8 w 38"/>
                <a:gd name="T29" fmla="*/ 13 h 25"/>
                <a:gd name="T30" fmla="*/ 8 w 38"/>
                <a:gd name="T31" fmla="*/ 13 h 25"/>
                <a:gd name="T32" fmla="*/ 8 w 38"/>
                <a:gd name="T33" fmla="*/ 13 h 25"/>
                <a:gd name="T34" fmla="*/ 8 w 38"/>
                <a:gd name="T35" fmla="*/ 11 h 25"/>
                <a:gd name="T36" fmla="*/ 8 w 38"/>
                <a:gd name="T37" fmla="*/ 11 h 25"/>
                <a:gd name="T38" fmla="*/ 8 w 38"/>
                <a:gd name="T39" fmla="*/ 11 h 25"/>
                <a:gd name="T40" fmla="*/ 10 w 38"/>
                <a:gd name="T41" fmla="*/ 9 h 25"/>
                <a:gd name="T42" fmla="*/ 10 w 38"/>
                <a:gd name="T43" fmla="*/ 9 h 25"/>
                <a:gd name="T44" fmla="*/ 10 w 38"/>
                <a:gd name="T45" fmla="*/ 7 h 25"/>
                <a:gd name="T46" fmla="*/ 10 w 38"/>
                <a:gd name="T47" fmla="*/ 7 h 25"/>
                <a:gd name="T48" fmla="*/ 10 w 38"/>
                <a:gd name="T49" fmla="*/ 7 h 25"/>
                <a:gd name="T50" fmla="*/ 10 w 38"/>
                <a:gd name="T51" fmla="*/ 5 h 25"/>
                <a:gd name="T52" fmla="*/ 10 w 38"/>
                <a:gd name="T53" fmla="*/ 5 h 25"/>
                <a:gd name="T54" fmla="*/ 10 w 38"/>
                <a:gd name="T55" fmla="*/ 5 h 25"/>
                <a:gd name="T56" fmla="*/ 10 w 38"/>
                <a:gd name="T57" fmla="*/ 3 h 25"/>
                <a:gd name="T58" fmla="*/ 10 w 38"/>
                <a:gd name="T59" fmla="*/ 2 h 25"/>
                <a:gd name="T60" fmla="*/ 8 w 38"/>
                <a:gd name="T61" fmla="*/ 0 h 25"/>
                <a:gd name="T62" fmla="*/ 38 w 38"/>
                <a:gd name="T63" fmla="*/ 25 h 25"/>
                <a:gd name="T64" fmla="*/ 38 w 38"/>
                <a:gd name="T65" fmla="*/ 25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5"/>
                <a:gd name="T101" fmla="*/ 38 w 38"/>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5">
                  <a:moveTo>
                    <a:pt x="38" y="25"/>
                  </a:moveTo>
                  <a:lnTo>
                    <a:pt x="0" y="21"/>
                  </a:lnTo>
                  <a:lnTo>
                    <a:pt x="2" y="21"/>
                  </a:lnTo>
                  <a:lnTo>
                    <a:pt x="2" y="19"/>
                  </a:lnTo>
                  <a:lnTo>
                    <a:pt x="4" y="19"/>
                  </a:lnTo>
                  <a:lnTo>
                    <a:pt x="4" y="17"/>
                  </a:lnTo>
                  <a:lnTo>
                    <a:pt x="6" y="17"/>
                  </a:lnTo>
                  <a:lnTo>
                    <a:pt x="6" y="15"/>
                  </a:lnTo>
                  <a:lnTo>
                    <a:pt x="8" y="15"/>
                  </a:lnTo>
                  <a:lnTo>
                    <a:pt x="8" y="13"/>
                  </a:lnTo>
                  <a:lnTo>
                    <a:pt x="8" y="11"/>
                  </a:lnTo>
                  <a:lnTo>
                    <a:pt x="10" y="9"/>
                  </a:lnTo>
                  <a:lnTo>
                    <a:pt x="10" y="7"/>
                  </a:lnTo>
                  <a:lnTo>
                    <a:pt x="10" y="5"/>
                  </a:lnTo>
                  <a:lnTo>
                    <a:pt x="10" y="3"/>
                  </a:lnTo>
                  <a:lnTo>
                    <a:pt x="10" y="2"/>
                  </a:lnTo>
                  <a:lnTo>
                    <a:pt x="8" y="0"/>
                  </a:lnTo>
                  <a:lnTo>
                    <a:pt x="3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0" name="Freeform 1882">
              <a:extLst>
                <a:ext uri="{FF2B5EF4-FFF2-40B4-BE49-F238E27FC236}">
                  <a16:creationId xmlns:a16="http://schemas.microsoft.com/office/drawing/2014/main" id="{6D189BA7-FD12-D7A5-B39A-558AF9541C9F}"/>
                </a:ext>
              </a:extLst>
            </p:cNvPr>
            <p:cNvSpPr>
              <a:spLocks/>
            </p:cNvSpPr>
            <p:nvPr/>
          </p:nvSpPr>
          <p:spPr bwMode="auto">
            <a:xfrm>
              <a:off x="1119" y="2366"/>
              <a:ext cx="153" cy="152"/>
            </a:xfrm>
            <a:custGeom>
              <a:avLst/>
              <a:gdLst>
                <a:gd name="T0" fmla="*/ 0 w 153"/>
                <a:gd name="T1" fmla="*/ 2 h 152"/>
                <a:gd name="T2" fmla="*/ 6 w 153"/>
                <a:gd name="T3" fmla="*/ 25 h 152"/>
                <a:gd name="T4" fmla="*/ 13 w 153"/>
                <a:gd name="T5" fmla="*/ 46 h 152"/>
                <a:gd name="T6" fmla="*/ 25 w 153"/>
                <a:gd name="T7" fmla="*/ 66 h 152"/>
                <a:gd name="T8" fmla="*/ 40 w 153"/>
                <a:gd name="T9" fmla="*/ 85 h 152"/>
                <a:gd name="T10" fmla="*/ 59 w 153"/>
                <a:gd name="T11" fmla="*/ 102 h 152"/>
                <a:gd name="T12" fmla="*/ 84 w 153"/>
                <a:gd name="T13" fmla="*/ 119 h 152"/>
                <a:gd name="T14" fmla="*/ 115 w 153"/>
                <a:gd name="T15" fmla="*/ 135 h 152"/>
                <a:gd name="T16" fmla="*/ 151 w 153"/>
                <a:gd name="T17" fmla="*/ 152 h 152"/>
                <a:gd name="T18" fmla="*/ 153 w 153"/>
                <a:gd name="T19" fmla="*/ 146 h 152"/>
                <a:gd name="T20" fmla="*/ 117 w 153"/>
                <a:gd name="T21" fmla="*/ 131 h 152"/>
                <a:gd name="T22" fmla="*/ 86 w 153"/>
                <a:gd name="T23" fmla="*/ 114 h 152"/>
                <a:gd name="T24" fmla="*/ 63 w 153"/>
                <a:gd name="T25" fmla="*/ 98 h 152"/>
                <a:gd name="T26" fmla="*/ 44 w 153"/>
                <a:gd name="T27" fmla="*/ 81 h 152"/>
                <a:gd name="T28" fmla="*/ 29 w 153"/>
                <a:gd name="T29" fmla="*/ 64 h 152"/>
                <a:gd name="T30" fmla="*/ 19 w 153"/>
                <a:gd name="T31" fmla="*/ 44 h 152"/>
                <a:gd name="T32" fmla="*/ 11 w 153"/>
                <a:gd name="T33" fmla="*/ 23 h 152"/>
                <a:gd name="T34" fmla="*/ 6 w 153"/>
                <a:gd name="T35" fmla="*/ 0 h 152"/>
                <a:gd name="T36" fmla="*/ 0 w 153"/>
                <a:gd name="T37" fmla="*/ 2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152"/>
                <a:gd name="T59" fmla="*/ 153 w 153"/>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152">
                  <a:moveTo>
                    <a:pt x="0" y="2"/>
                  </a:moveTo>
                  <a:lnTo>
                    <a:pt x="6" y="25"/>
                  </a:lnTo>
                  <a:lnTo>
                    <a:pt x="13" y="46"/>
                  </a:lnTo>
                  <a:lnTo>
                    <a:pt x="25" y="66"/>
                  </a:lnTo>
                  <a:lnTo>
                    <a:pt x="40" y="85"/>
                  </a:lnTo>
                  <a:lnTo>
                    <a:pt x="59" y="102"/>
                  </a:lnTo>
                  <a:lnTo>
                    <a:pt x="84" y="119"/>
                  </a:lnTo>
                  <a:lnTo>
                    <a:pt x="115" y="135"/>
                  </a:lnTo>
                  <a:lnTo>
                    <a:pt x="151" y="152"/>
                  </a:lnTo>
                  <a:lnTo>
                    <a:pt x="153" y="146"/>
                  </a:lnTo>
                  <a:lnTo>
                    <a:pt x="117" y="131"/>
                  </a:lnTo>
                  <a:lnTo>
                    <a:pt x="86" y="114"/>
                  </a:lnTo>
                  <a:lnTo>
                    <a:pt x="63" y="98"/>
                  </a:lnTo>
                  <a:lnTo>
                    <a:pt x="44" y="81"/>
                  </a:lnTo>
                  <a:lnTo>
                    <a:pt x="29" y="64"/>
                  </a:lnTo>
                  <a:lnTo>
                    <a:pt x="19" y="44"/>
                  </a:lnTo>
                  <a:lnTo>
                    <a:pt x="11" y="23"/>
                  </a:lnTo>
                  <a:lnTo>
                    <a:pt x="6" y="0"/>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1" name="Freeform 1883">
              <a:extLst>
                <a:ext uri="{FF2B5EF4-FFF2-40B4-BE49-F238E27FC236}">
                  <a16:creationId xmlns:a16="http://schemas.microsoft.com/office/drawing/2014/main" id="{6A822DDF-97AC-5B28-EAD7-DEC02DCF3CD5}"/>
                </a:ext>
              </a:extLst>
            </p:cNvPr>
            <p:cNvSpPr>
              <a:spLocks/>
            </p:cNvSpPr>
            <p:nvPr/>
          </p:nvSpPr>
          <p:spPr bwMode="auto">
            <a:xfrm>
              <a:off x="1255" y="2649"/>
              <a:ext cx="38" cy="24"/>
            </a:xfrm>
            <a:custGeom>
              <a:avLst/>
              <a:gdLst>
                <a:gd name="T0" fmla="*/ 38 w 38"/>
                <a:gd name="T1" fmla="*/ 0 h 24"/>
                <a:gd name="T2" fmla="*/ 8 w 38"/>
                <a:gd name="T3" fmla="*/ 24 h 24"/>
                <a:gd name="T4" fmla="*/ 8 w 38"/>
                <a:gd name="T5" fmla="*/ 24 h 24"/>
                <a:gd name="T6" fmla="*/ 10 w 38"/>
                <a:gd name="T7" fmla="*/ 23 h 24"/>
                <a:gd name="T8" fmla="*/ 10 w 38"/>
                <a:gd name="T9" fmla="*/ 23 h 24"/>
                <a:gd name="T10" fmla="*/ 10 w 38"/>
                <a:gd name="T11" fmla="*/ 21 h 24"/>
                <a:gd name="T12" fmla="*/ 10 w 38"/>
                <a:gd name="T13" fmla="*/ 21 h 24"/>
                <a:gd name="T14" fmla="*/ 10 w 38"/>
                <a:gd name="T15" fmla="*/ 19 h 24"/>
                <a:gd name="T16" fmla="*/ 10 w 38"/>
                <a:gd name="T17" fmla="*/ 19 h 24"/>
                <a:gd name="T18" fmla="*/ 10 w 38"/>
                <a:gd name="T19" fmla="*/ 19 h 24"/>
                <a:gd name="T20" fmla="*/ 10 w 38"/>
                <a:gd name="T21" fmla="*/ 17 h 24"/>
                <a:gd name="T22" fmla="*/ 10 w 38"/>
                <a:gd name="T23" fmla="*/ 17 h 24"/>
                <a:gd name="T24" fmla="*/ 10 w 38"/>
                <a:gd name="T25" fmla="*/ 17 h 24"/>
                <a:gd name="T26" fmla="*/ 8 w 38"/>
                <a:gd name="T27" fmla="*/ 15 h 24"/>
                <a:gd name="T28" fmla="*/ 8 w 38"/>
                <a:gd name="T29" fmla="*/ 15 h 24"/>
                <a:gd name="T30" fmla="*/ 8 w 38"/>
                <a:gd name="T31" fmla="*/ 13 h 24"/>
                <a:gd name="T32" fmla="*/ 8 w 38"/>
                <a:gd name="T33" fmla="*/ 13 h 24"/>
                <a:gd name="T34" fmla="*/ 8 w 38"/>
                <a:gd name="T35" fmla="*/ 13 h 24"/>
                <a:gd name="T36" fmla="*/ 8 w 38"/>
                <a:gd name="T37" fmla="*/ 11 h 24"/>
                <a:gd name="T38" fmla="*/ 8 w 38"/>
                <a:gd name="T39" fmla="*/ 11 h 24"/>
                <a:gd name="T40" fmla="*/ 6 w 38"/>
                <a:gd name="T41" fmla="*/ 11 h 24"/>
                <a:gd name="T42" fmla="*/ 6 w 38"/>
                <a:gd name="T43" fmla="*/ 11 h 24"/>
                <a:gd name="T44" fmla="*/ 6 w 38"/>
                <a:gd name="T45" fmla="*/ 9 h 24"/>
                <a:gd name="T46" fmla="*/ 6 w 38"/>
                <a:gd name="T47" fmla="*/ 9 h 24"/>
                <a:gd name="T48" fmla="*/ 6 w 38"/>
                <a:gd name="T49" fmla="*/ 9 h 24"/>
                <a:gd name="T50" fmla="*/ 4 w 38"/>
                <a:gd name="T51" fmla="*/ 7 h 24"/>
                <a:gd name="T52" fmla="*/ 4 w 38"/>
                <a:gd name="T53" fmla="*/ 7 h 24"/>
                <a:gd name="T54" fmla="*/ 4 w 38"/>
                <a:gd name="T55" fmla="*/ 7 h 24"/>
                <a:gd name="T56" fmla="*/ 2 w 38"/>
                <a:gd name="T57" fmla="*/ 7 h 24"/>
                <a:gd name="T58" fmla="*/ 2 w 38"/>
                <a:gd name="T59" fmla="*/ 5 h 24"/>
                <a:gd name="T60" fmla="*/ 0 w 38"/>
                <a:gd name="T61" fmla="*/ 5 h 24"/>
                <a:gd name="T62" fmla="*/ 38 w 38"/>
                <a:gd name="T63" fmla="*/ 0 h 24"/>
                <a:gd name="T64" fmla="*/ 38 w 38"/>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4"/>
                <a:gd name="T101" fmla="*/ 38 w 38"/>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4">
                  <a:moveTo>
                    <a:pt x="38" y="0"/>
                  </a:moveTo>
                  <a:lnTo>
                    <a:pt x="8" y="24"/>
                  </a:lnTo>
                  <a:lnTo>
                    <a:pt x="10" y="23"/>
                  </a:lnTo>
                  <a:lnTo>
                    <a:pt x="10" y="21"/>
                  </a:lnTo>
                  <a:lnTo>
                    <a:pt x="10" y="19"/>
                  </a:lnTo>
                  <a:lnTo>
                    <a:pt x="10" y="17"/>
                  </a:lnTo>
                  <a:lnTo>
                    <a:pt x="8" y="15"/>
                  </a:lnTo>
                  <a:lnTo>
                    <a:pt x="8" y="13"/>
                  </a:lnTo>
                  <a:lnTo>
                    <a:pt x="8" y="11"/>
                  </a:lnTo>
                  <a:lnTo>
                    <a:pt x="6" y="11"/>
                  </a:lnTo>
                  <a:lnTo>
                    <a:pt x="6" y="9"/>
                  </a:lnTo>
                  <a:lnTo>
                    <a:pt x="4" y="7"/>
                  </a:lnTo>
                  <a:lnTo>
                    <a:pt x="2" y="7"/>
                  </a:lnTo>
                  <a:lnTo>
                    <a:pt x="2" y="5"/>
                  </a:lnTo>
                  <a:lnTo>
                    <a:pt x="0" y="5"/>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2" name="Freeform 1884">
              <a:extLst>
                <a:ext uri="{FF2B5EF4-FFF2-40B4-BE49-F238E27FC236}">
                  <a16:creationId xmlns:a16="http://schemas.microsoft.com/office/drawing/2014/main" id="{65BFC249-40C3-4A1B-385C-A7437402806B}"/>
                </a:ext>
              </a:extLst>
            </p:cNvPr>
            <p:cNvSpPr>
              <a:spLocks/>
            </p:cNvSpPr>
            <p:nvPr/>
          </p:nvSpPr>
          <p:spPr bwMode="auto">
            <a:xfrm>
              <a:off x="1115" y="2658"/>
              <a:ext cx="154" cy="150"/>
            </a:xfrm>
            <a:custGeom>
              <a:avLst/>
              <a:gdLst>
                <a:gd name="T0" fmla="*/ 6 w 154"/>
                <a:gd name="T1" fmla="*/ 150 h 150"/>
                <a:gd name="T2" fmla="*/ 12 w 154"/>
                <a:gd name="T3" fmla="*/ 129 h 150"/>
                <a:gd name="T4" fmla="*/ 19 w 154"/>
                <a:gd name="T5" fmla="*/ 108 h 150"/>
                <a:gd name="T6" fmla="*/ 29 w 154"/>
                <a:gd name="T7" fmla="*/ 88 h 150"/>
                <a:gd name="T8" fmla="*/ 44 w 154"/>
                <a:gd name="T9" fmla="*/ 71 h 150"/>
                <a:gd name="T10" fmla="*/ 63 w 154"/>
                <a:gd name="T11" fmla="*/ 54 h 150"/>
                <a:gd name="T12" fmla="*/ 86 w 154"/>
                <a:gd name="T13" fmla="*/ 39 h 150"/>
                <a:gd name="T14" fmla="*/ 117 w 154"/>
                <a:gd name="T15" fmla="*/ 21 h 150"/>
                <a:gd name="T16" fmla="*/ 154 w 154"/>
                <a:gd name="T17" fmla="*/ 4 h 150"/>
                <a:gd name="T18" fmla="*/ 152 w 154"/>
                <a:gd name="T19" fmla="*/ 0 h 150"/>
                <a:gd name="T20" fmla="*/ 115 w 154"/>
                <a:gd name="T21" fmla="*/ 15 h 150"/>
                <a:gd name="T22" fmla="*/ 84 w 154"/>
                <a:gd name="T23" fmla="*/ 33 h 150"/>
                <a:gd name="T24" fmla="*/ 60 w 154"/>
                <a:gd name="T25" fmla="*/ 50 h 150"/>
                <a:gd name="T26" fmla="*/ 40 w 154"/>
                <a:gd name="T27" fmla="*/ 67 h 150"/>
                <a:gd name="T28" fmla="*/ 25 w 154"/>
                <a:gd name="T29" fmla="*/ 85 h 150"/>
                <a:gd name="T30" fmla="*/ 13 w 154"/>
                <a:gd name="T31" fmla="*/ 106 h 150"/>
                <a:gd name="T32" fmla="*/ 6 w 154"/>
                <a:gd name="T33" fmla="*/ 127 h 150"/>
                <a:gd name="T34" fmla="*/ 0 w 154"/>
                <a:gd name="T35" fmla="*/ 150 h 150"/>
                <a:gd name="T36" fmla="*/ 6 w 154"/>
                <a:gd name="T37" fmla="*/ 15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150"/>
                <a:gd name="T59" fmla="*/ 154 w 154"/>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150">
                  <a:moveTo>
                    <a:pt x="6" y="150"/>
                  </a:moveTo>
                  <a:lnTo>
                    <a:pt x="12" y="129"/>
                  </a:lnTo>
                  <a:lnTo>
                    <a:pt x="19" y="108"/>
                  </a:lnTo>
                  <a:lnTo>
                    <a:pt x="29" y="88"/>
                  </a:lnTo>
                  <a:lnTo>
                    <a:pt x="44" y="71"/>
                  </a:lnTo>
                  <a:lnTo>
                    <a:pt x="63" y="54"/>
                  </a:lnTo>
                  <a:lnTo>
                    <a:pt x="86" y="39"/>
                  </a:lnTo>
                  <a:lnTo>
                    <a:pt x="117" y="21"/>
                  </a:lnTo>
                  <a:lnTo>
                    <a:pt x="154" y="4"/>
                  </a:lnTo>
                  <a:lnTo>
                    <a:pt x="152" y="0"/>
                  </a:lnTo>
                  <a:lnTo>
                    <a:pt x="115" y="15"/>
                  </a:lnTo>
                  <a:lnTo>
                    <a:pt x="84" y="33"/>
                  </a:lnTo>
                  <a:lnTo>
                    <a:pt x="60" y="50"/>
                  </a:lnTo>
                  <a:lnTo>
                    <a:pt x="40" y="67"/>
                  </a:lnTo>
                  <a:lnTo>
                    <a:pt x="25" y="85"/>
                  </a:lnTo>
                  <a:lnTo>
                    <a:pt x="13" y="106"/>
                  </a:lnTo>
                  <a:lnTo>
                    <a:pt x="6" y="127"/>
                  </a:lnTo>
                  <a:lnTo>
                    <a:pt x="0" y="150"/>
                  </a:lnTo>
                  <a:lnTo>
                    <a:pt x="6" y="1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3" name="Freeform 1885">
              <a:extLst>
                <a:ext uri="{FF2B5EF4-FFF2-40B4-BE49-F238E27FC236}">
                  <a16:creationId xmlns:a16="http://schemas.microsoft.com/office/drawing/2014/main" id="{C8E50FA8-94A8-4267-E7AF-46CE94BB74C0}"/>
                </a:ext>
              </a:extLst>
            </p:cNvPr>
            <p:cNvSpPr>
              <a:spLocks/>
            </p:cNvSpPr>
            <p:nvPr/>
          </p:nvSpPr>
          <p:spPr bwMode="auto">
            <a:xfrm>
              <a:off x="1727" y="2558"/>
              <a:ext cx="294" cy="104"/>
            </a:xfrm>
            <a:custGeom>
              <a:avLst/>
              <a:gdLst>
                <a:gd name="T0" fmla="*/ 0 w 294"/>
                <a:gd name="T1" fmla="*/ 10 h 104"/>
                <a:gd name="T2" fmla="*/ 14 w 294"/>
                <a:gd name="T3" fmla="*/ 8 h 104"/>
                <a:gd name="T4" fmla="*/ 27 w 294"/>
                <a:gd name="T5" fmla="*/ 6 h 104"/>
                <a:gd name="T6" fmla="*/ 40 w 294"/>
                <a:gd name="T7" fmla="*/ 2 h 104"/>
                <a:gd name="T8" fmla="*/ 58 w 294"/>
                <a:gd name="T9" fmla="*/ 0 h 104"/>
                <a:gd name="T10" fmla="*/ 83 w 294"/>
                <a:gd name="T11" fmla="*/ 2 h 104"/>
                <a:gd name="T12" fmla="*/ 111 w 294"/>
                <a:gd name="T13" fmla="*/ 6 h 104"/>
                <a:gd name="T14" fmla="*/ 144 w 294"/>
                <a:gd name="T15" fmla="*/ 16 h 104"/>
                <a:gd name="T16" fmla="*/ 179 w 294"/>
                <a:gd name="T17" fmla="*/ 27 h 104"/>
                <a:gd name="T18" fmla="*/ 211 w 294"/>
                <a:gd name="T19" fmla="*/ 41 h 104"/>
                <a:gd name="T20" fmla="*/ 244 w 294"/>
                <a:gd name="T21" fmla="*/ 60 h 104"/>
                <a:gd name="T22" fmla="*/ 257 w 294"/>
                <a:gd name="T23" fmla="*/ 69 h 104"/>
                <a:gd name="T24" fmla="*/ 271 w 294"/>
                <a:gd name="T25" fmla="*/ 81 h 104"/>
                <a:gd name="T26" fmla="*/ 284 w 294"/>
                <a:gd name="T27" fmla="*/ 92 h 104"/>
                <a:gd name="T28" fmla="*/ 294 w 294"/>
                <a:gd name="T29" fmla="*/ 104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104"/>
                <a:gd name="T47" fmla="*/ 294 w 29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104">
                  <a:moveTo>
                    <a:pt x="0" y="10"/>
                  </a:moveTo>
                  <a:lnTo>
                    <a:pt x="14" y="8"/>
                  </a:lnTo>
                  <a:lnTo>
                    <a:pt x="27" y="6"/>
                  </a:lnTo>
                  <a:lnTo>
                    <a:pt x="40" y="2"/>
                  </a:lnTo>
                  <a:lnTo>
                    <a:pt x="58" y="0"/>
                  </a:lnTo>
                  <a:lnTo>
                    <a:pt x="83" y="2"/>
                  </a:lnTo>
                  <a:lnTo>
                    <a:pt x="111" y="6"/>
                  </a:lnTo>
                  <a:lnTo>
                    <a:pt x="144" y="16"/>
                  </a:lnTo>
                  <a:lnTo>
                    <a:pt x="179" y="27"/>
                  </a:lnTo>
                  <a:lnTo>
                    <a:pt x="211" y="41"/>
                  </a:lnTo>
                  <a:lnTo>
                    <a:pt x="244" y="60"/>
                  </a:lnTo>
                  <a:lnTo>
                    <a:pt x="257" y="69"/>
                  </a:lnTo>
                  <a:lnTo>
                    <a:pt x="271" y="81"/>
                  </a:lnTo>
                  <a:lnTo>
                    <a:pt x="284" y="92"/>
                  </a:lnTo>
                  <a:lnTo>
                    <a:pt x="294" y="104"/>
                  </a:lnTo>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44" name="Freeform 1886">
              <a:extLst>
                <a:ext uri="{FF2B5EF4-FFF2-40B4-BE49-F238E27FC236}">
                  <a16:creationId xmlns:a16="http://schemas.microsoft.com/office/drawing/2014/main" id="{A0739D23-8D74-A1E4-69B7-A3F94AB2641B}"/>
                </a:ext>
              </a:extLst>
            </p:cNvPr>
            <p:cNvSpPr>
              <a:spLocks/>
            </p:cNvSpPr>
            <p:nvPr/>
          </p:nvSpPr>
          <p:spPr bwMode="auto">
            <a:xfrm>
              <a:off x="2130" y="2441"/>
              <a:ext cx="8" cy="100"/>
            </a:xfrm>
            <a:custGeom>
              <a:avLst/>
              <a:gdLst>
                <a:gd name="T0" fmla="*/ 8 w 8"/>
                <a:gd name="T1" fmla="*/ 100 h 100"/>
                <a:gd name="T2" fmla="*/ 6 w 8"/>
                <a:gd name="T3" fmla="*/ 0 h 100"/>
                <a:gd name="T4" fmla="*/ 0 w 8"/>
                <a:gd name="T5" fmla="*/ 0 h 100"/>
                <a:gd name="T6" fmla="*/ 0 w 8"/>
                <a:gd name="T7" fmla="*/ 100 h 100"/>
                <a:gd name="T8" fmla="*/ 8 w 8"/>
                <a:gd name="T9" fmla="*/ 100 h 100"/>
                <a:gd name="T10" fmla="*/ 0 60000 65536"/>
                <a:gd name="T11" fmla="*/ 0 60000 65536"/>
                <a:gd name="T12" fmla="*/ 0 60000 65536"/>
                <a:gd name="T13" fmla="*/ 0 60000 65536"/>
                <a:gd name="T14" fmla="*/ 0 60000 65536"/>
                <a:gd name="T15" fmla="*/ 0 w 8"/>
                <a:gd name="T16" fmla="*/ 0 h 100"/>
                <a:gd name="T17" fmla="*/ 8 w 8"/>
                <a:gd name="T18" fmla="*/ 100 h 100"/>
              </a:gdLst>
              <a:ahLst/>
              <a:cxnLst>
                <a:cxn ang="T10">
                  <a:pos x="T0" y="T1"/>
                </a:cxn>
                <a:cxn ang="T11">
                  <a:pos x="T2" y="T3"/>
                </a:cxn>
                <a:cxn ang="T12">
                  <a:pos x="T4" y="T5"/>
                </a:cxn>
                <a:cxn ang="T13">
                  <a:pos x="T6" y="T7"/>
                </a:cxn>
                <a:cxn ang="T14">
                  <a:pos x="T8" y="T9"/>
                </a:cxn>
              </a:cxnLst>
              <a:rect l="T15" t="T16" r="T17" b="T18"/>
              <a:pathLst>
                <a:path w="8" h="100">
                  <a:moveTo>
                    <a:pt x="8" y="100"/>
                  </a:moveTo>
                  <a:lnTo>
                    <a:pt x="6" y="0"/>
                  </a:lnTo>
                  <a:lnTo>
                    <a:pt x="0" y="0"/>
                  </a:lnTo>
                  <a:lnTo>
                    <a:pt x="0" y="100"/>
                  </a:lnTo>
                  <a:lnTo>
                    <a:pt x="8" y="10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5" name="Freeform 1887">
              <a:extLst>
                <a:ext uri="{FF2B5EF4-FFF2-40B4-BE49-F238E27FC236}">
                  <a16:creationId xmlns:a16="http://schemas.microsoft.com/office/drawing/2014/main" id="{294B2701-0A58-7FC6-08E0-2BF83FEB2FED}"/>
                </a:ext>
              </a:extLst>
            </p:cNvPr>
            <p:cNvSpPr>
              <a:spLocks/>
            </p:cNvSpPr>
            <p:nvPr/>
          </p:nvSpPr>
          <p:spPr bwMode="auto">
            <a:xfrm>
              <a:off x="2126" y="2535"/>
              <a:ext cx="16" cy="33"/>
            </a:xfrm>
            <a:custGeom>
              <a:avLst/>
              <a:gdLst>
                <a:gd name="T0" fmla="*/ 8 w 16"/>
                <a:gd name="T1" fmla="*/ 33 h 33"/>
                <a:gd name="T2" fmla="*/ 16 w 16"/>
                <a:gd name="T3" fmla="*/ 0 h 33"/>
                <a:gd name="T4" fmla="*/ 16 w 16"/>
                <a:gd name="T5" fmla="*/ 0 h 33"/>
                <a:gd name="T6" fmla="*/ 14 w 16"/>
                <a:gd name="T7" fmla="*/ 0 h 33"/>
                <a:gd name="T8" fmla="*/ 14 w 16"/>
                <a:gd name="T9" fmla="*/ 2 h 33"/>
                <a:gd name="T10" fmla="*/ 12 w 16"/>
                <a:gd name="T11" fmla="*/ 2 h 33"/>
                <a:gd name="T12" fmla="*/ 12 w 16"/>
                <a:gd name="T13" fmla="*/ 2 h 33"/>
                <a:gd name="T14" fmla="*/ 10 w 16"/>
                <a:gd name="T15" fmla="*/ 4 h 33"/>
                <a:gd name="T16" fmla="*/ 10 w 16"/>
                <a:gd name="T17" fmla="*/ 4 h 33"/>
                <a:gd name="T18" fmla="*/ 10 w 16"/>
                <a:gd name="T19" fmla="*/ 4 h 33"/>
                <a:gd name="T20" fmla="*/ 8 w 16"/>
                <a:gd name="T21" fmla="*/ 4 h 33"/>
                <a:gd name="T22" fmla="*/ 8 w 16"/>
                <a:gd name="T23" fmla="*/ 4 h 33"/>
                <a:gd name="T24" fmla="*/ 8 w 16"/>
                <a:gd name="T25" fmla="*/ 4 h 33"/>
                <a:gd name="T26" fmla="*/ 8 w 16"/>
                <a:gd name="T27" fmla="*/ 4 h 33"/>
                <a:gd name="T28" fmla="*/ 6 w 16"/>
                <a:gd name="T29" fmla="*/ 4 h 33"/>
                <a:gd name="T30" fmla="*/ 6 w 16"/>
                <a:gd name="T31" fmla="*/ 4 h 33"/>
                <a:gd name="T32" fmla="*/ 6 w 16"/>
                <a:gd name="T33" fmla="*/ 4 h 33"/>
                <a:gd name="T34" fmla="*/ 4 w 16"/>
                <a:gd name="T35" fmla="*/ 4 h 33"/>
                <a:gd name="T36" fmla="*/ 4 w 16"/>
                <a:gd name="T37" fmla="*/ 2 h 33"/>
                <a:gd name="T38" fmla="*/ 2 w 16"/>
                <a:gd name="T39" fmla="*/ 2 h 33"/>
                <a:gd name="T40" fmla="*/ 2 w 16"/>
                <a:gd name="T41" fmla="*/ 2 h 33"/>
                <a:gd name="T42" fmla="*/ 0 w 16"/>
                <a:gd name="T43" fmla="*/ 0 h 33"/>
                <a:gd name="T44" fmla="*/ 0 w 16"/>
                <a:gd name="T45" fmla="*/ 0 h 33"/>
                <a:gd name="T46" fmla="*/ 8 w 16"/>
                <a:gd name="T47" fmla="*/ 33 h 33"/>
                <a:gd name="T48" fmla="*/ 8 w 16"/>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3"/>
                <a:gd name="T77" fmla="*/ 16 w 1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3">
                  <a:moveTo>
                    <a:pt x="8" y="33"/>
                  </a:moveTo>
                  <a:lnTo>
                    <a:pt x="16" y="0"/>
                  </a:lnTo>
                  <a:lnTo>
                    <a:pt x="14" y="0"/>
                  </a:lnTo>
                  <a:lnTo>
                    <a:pt x="14" y="2"/>
                  </a:lnTo>
                  <a:lnTo>
                    <a:pt x="12" y="2"/>
                  </a:lnTo>
                  <a:lnTo>
                    <a:pt x="10" y="4"/>
                  </a:lnTo>
                  <a:lnTo>
                    <a:pt x="8" y="4"/>
                  </a:lnTo>
                  <a:lnTo>
                    <a:pt x="6" y="4"/>
                  </a:lnTo>
                  <a:lnTo>
                    <a:pt x="4" y="4"/>
                  </a:lnTo>
                  <a:lnTo>
                    <a:pt x="4" y="2"/>
                  </a:lnTo>
                  <a:lnTo>
                    <a:pt x="2" y="2"/>
                  </a:lnTo>
                  <a:lnTo>
                    <a:pt x="0" y="0"/>
                  </a:lnTo>
                  <a:lnTo>
                    <a:pt x="8"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6" name="Freeform 1888">
              <a:extLst>
                <a:ext uri="{FF2B5EF4-FFF2-40B4-BE49-F238E27FC236}">
                  <a16:creationId xmlns:a16="http://schemas.microsoft.com/office/drawing/2014/main" id="{D365BAEC-8545-BE2B-6B71-E2797C9812B6}"/>
                </a:ext>
              </a:extLst>
            </p:cNvPr>
            <p:cNvSpPr>
              <a:spLocks/>
            </p:cNvSpPr>
            <p:nvPr/>
          </p:nvSpPr>
          <p:spPr bwMode="auto">
            <a:xfrm>
              <a:off x="969" y="2430"/>
              <a:ext cx="8" cy="99"/>
            </a:xfrm>
            <a:custGeom>
              <a:avLst/>
              <a:gdLst>
                <a:gd name="T0" fmla="*/ 8 w 8"/>
                <a:gd name="T1" fmla="*/ 99 h 99"/>
                <a:gd name="T2" fmla="*/ 8 w 8"/>
                <a:gd name="T3" fmla="*/ 0 h 99"/>
                <a:gd name="T4" fmla="*/ 0 w 8"/>
                <a:gd name="T5" fmla="*/ 0 h 99"/>
                <a:gd name="T6" fmla="*/ 2 w 8"/>
                <a:gd name="T7" fmla="*/ 99 h 99"/>
                <a:gd name="T8" fmla="*/ 8 w 8"/>
                <a:gd name="T9" fmla="*/ 99 h 99"/>
                <a:gd name="T10" fmla="*/ 0 60000 65536"/>
                <a:gd name="T11" fmla="*/ 0 60000 65536"/>
                <a:gd name="T12" fmla="*/ 0 60000 65536"/>
                <a:gd name="T13" fmla="*/ 0 60000 65536"/>
                <a:gd name="T14" fmla="*/ 0 60000 65536"/>
                <a:gd name="T15" fmla="*/ 0 w 8"/>
                <a:gd name="T16" fmla="*/ 0 h 99"/>
                <a:gd name="T17" fmla="*/ 8 w 8"/>
                <a:gd name="T18" fmla="*/ 99 h 99"/>
              </a:gdLst>
              <a:ahLst/>
              <a:cxnLst>
                <a:cxn ang="T10">
                  <a:pos x="T0" y="T1"/>
                </a:cxn>
                <a:cxn ang="T11">
                  <a:pos x="T2" y="T3"/>
                </a:cxn>
                <a:cxn ang="T12">
                  <a:pos x="T4" y="T5"/>
                </a:cxn>
                <a:cxn ang="T13">
                  <a:pos x="T6" y="T7"/>
                </a:cxn>
                <a:cxn ang="T14">
                  <a:pos x="T8" y="T9"/>
                </a:cxn>
              </a:cxnLst>
              <a:rect l="T15" t="T16" r="T17" b="T18"/>
              <a:pathLst>
                <a:path w="8" h="99">
                  <a:moveTo>
                    <a:pt x="8" y="99"/>
                  </a:moveTo>
                  <a:lnTo>
                    <a:pt x="8" y="0"/>
                  </a:lnTo>
                  <a:lnTo>
                    <a:pt x="0" y="0"/>
                  </a:lnTo>
                  <a:lnTo>
                    <a:pt x="2" y="99"/>
                  </a:lnTo>
                  <a:lnTo>
                    <a:pt x="8" y="9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7" name="Freeform 1889">
              <a:extLst>
                <a:ext uri="{FF2B5EF4-FFF2-40B4-BE49-F238E27FC236}">
                  <a16:creationId xmlns:a16="http://schemas.microsoft.com/office/drawing/2014/main" id="{D02812CB-6617-7F70-5F45-52FBE10B533E}"/>
                </a:ext>
              </a:extLst>
            </p:cNvPr>
            <p:cNvSpPr>
              <a:spLocks/>
            </p:cNvSpPr>
            <p:nvPr/>
          </p:nvSpPr>
          <p:spPr bwMode="auto">
            <a:xfrm>
              <a:off x="965" y="2522"/>
              <a:ext cx="16" cy="34"/>
            </a:xfrm>
            <a:custGeom>
              <a:avLst/>
              <a:gdLst>
                <a:gd name="T0" fmla="*/ 8 w 16"/>
                <a:gd name="T1" fmla="*/ 34 h 34"/>
                <a:gd name="T2" fmla="*/ 16 w 16"/>
                <a:gd name="T3" fmla="*/ 0 h 34"/>
                <a:gd name="T4" fmla="*/ 16 w 16"/>
                <a:gd name="T5" fmla="*/ 0 h 34"/>
                <a:gd name="T6" fmla="*/ 16 w 16"/>
                <a:gd name="T7" fmla="*/ 2 h 34"/>
                <a:gd name="T8" fmla="*/ 14 w 16"/>
                <a:gd name="T9" fmla="*/ 2 h 34"/>
                <a:gd name="T10" fmla="*/ 14 w 16"/>
                <a:gd name="T11" fmla="*/ 2 h 34"/>
                <a:gd name="T12" fmla="*/ 12 w 16"/>
                <a:gd name="T13" fmla="*/ 4 h 34"/>
                <a:gd name="T14" fmla="*/ 12 w 16"/>
                <a:gd name="T15" fmla="*/ 4 h 34"/>
                <a:gd name="T16" fmla="*/ 10 w 16"/>
                <a:gd name="T17" fmla="*/ 4 h 34"/>
                <a:gd name="T18" fmla="*/ 10 w 16"/>
                <a:gd name="T19" fmla="*/ 4 h 34"/>
                <a:gd name="T20" fmla="*/ 10 w 16"/>
                <a:gd name="T21" fmla="*/ 4 h 34"/>
                <a:gd name="T22" fmla="*/ 10 w 16"/>
                <a:gd name="T23" fmla="*/ 4 h 34"/>
                <a:gd name="T24" fmla="*/ 8 w 16"/>
                <a:gd name="T25" fmla="*/ 4 h 34"/>
                <a:gd name="T26" fmla="*/ 8 w 16"/>
                <a:gd name="T27" fmla="*/ 4 h 34"/>
                <a:gd name="T28" fmla="*/ 8 w 16"/>
                <a:gd name="T29" fmla="*/ 4 h 34"/>
                <a:gd name="T30" fmla="*/ 8 w 16"/>
                <a:gd name="T31" fmla="*/ 4 h 34"/>
                <a:gd name="T32" fmla="*/ 6 w 16"/>
                <a:gd name="T33" fmla="*/ 4 h 34"/>
                <a:gd name="T34" fmla="*/ 6 w 16"/>
                <a:gd name="T35" fmla="*/ 4 h 34"/>
                <a:gd name="T36" fmla="*/ 4 w 16"/>
                <a:gd name="T37" fmla="*/ 4 h 34"/>
                <a:gd name="T38" fmla="*/ 4 w 16"/>
                <a:gd name="T39" fmla="*/ 2 h 34"/>
                <a:gd name="T40" fmla="*/ 2 w 16"/>
                <a:gd name="T41" fmla="*/ 2 h 34"/>
                <a:gd name="T42" fmla="*/ 2 w 16"/>
                <a:gd name="T43" fmla="*/ 2 h 34"/>
                <a:gd name="T44" fmla="*/ 0 w 16"/>
                <a:gd name="T45" fmla="*/ 0 h 34"/>
                <a:gd name="T46" fmla="*/ 8 w 16"/>
                <a:gd name="T47" fmla="*/ 34 h 34"/>
                <a:gd name="T48" fmla="*/ 8 w 16"/>
                <a:gd name="T49" fmla="*/ 34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4"/>
                <a:gd name="T77" fmla="*/ 16 w 16"/>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4">
                  <a:moveTo>
                    <a:pt x="8" y="34"/>
                  </a:moveTo>
                  <a:lnTo>
                    <a:pt x="16" y="0"/>
                  </a:lnTo>
                  <a:lnTo>
                    <a:pt x="16" y="2"/>
                  </a:lnTo>
                  <a:lnTo>
                    <a:pt x="14" y="2"/>
                  </a:lnTo>
                  <a:lnTo>
                    <a:pt x="12" y="4"/>
                  </a:lnTo>
                  <a:lnTo>
                    <a:pt x="10" y="4"/>
                  </a:lnTo>
                  <a:lnTo>
                    <a:pt x="8" y="4"/>
                  </a:lnTo>
                  <a:lnTo>
                    <a:pt x="6" y="4"/>
                  </a:lnTo>
                  <a:lnTo>
                    <a:pt x="4" y="4"/>
                  </a:lnTo>
                  <a:lnTo>
                    <a:pt x="4" y="2"/>
                  </a:lnTo>
                  <a:lnTo>
                    <a:pt x="2" y="2"/>
                  </a:lnTo>
                  <a:lnTo>
                    <a:pt x="0" y="0"/>
                  </a:lnTo>
                  <a:lnTo>
                    <a:pt x="8"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8" name="Freeform 1890">
              <a:extLst>
                <a:ext uri="{FF2B5EF4-FFF2-40B4-BE49-F238E27FC236}">
                  <a16:creationId xmlns:a16="http://schemas.microsoft.com/office/drawing/2014/main" id="{754B4848-2B73-4209-F8CD-1F8BA6D3877A}"/>
                </a:ext>
              </a:extLst>
            </p:cNvPr>
            <p:cNvSpPr>
              <a:spLocks/>
            </p:cNvSpPr>
            <p:nvPr/>
          </p:nvSpPr>
          <p:spPr bwMode="auto">
            <a:xfrm>
              <a:off x="2130" y="2629"/>
              <a:ext cx="8" cy="106"/>
            </a:xfrm>
            <a:custGeom>
              <a:avLst/>
              <a:gdLst>
                <a:gd name="T0" fmla="*/ 0 w 8"/>
                <a:gd name="T1" fmla="*/ 0 h 106"/>
                <a:gd name="T2" fmla="*/ 0 w 8"/>
                <a:gd name="T3" fmla="*/ 106 h 106"/>
                <a:gd name="T4" fmla="*/ 6 w 8"/>
                <a:gd name="T5" fmla="*/ 106 h 106"/>
                <a:gd name="T6" fmla="*/ 8 w 8"/>
                <a:gd name="T7" fmla="*/ 0 h 106"/>
                <a:gd name="T8" fmla="*/ 0 w 8"/>
                <a:gd name="T9" fmla="*/ 0 h 106"/>
                <a:gd name="T10" fmla="*/ 0 60000 65536"/>
                <a:gd name="T11" fmla="*/ 0 60000 65536"/>
                <a:gd name="T12" fmla="*/ 0 60000 65536"/>
                <a:gd name="T13" fmla="*/ 0 60000 65536"/>
                <a:gd name="T14" fmla="*/ 0 60000 65536"/>
                <a:gd name="T15" fmla="*/ 0 w 8"/>
                <a:gd name="T16" fmla="*/ 0 h 106"/>
                <a:gd name="T17" fmla="*/ 8 w 8"/>
                <a:gd name="T18" fmla="*/ 106 h 106"/>
              </a:gdLst>
              <a:ahLst/>
              <a:cxnLst>
                <a:cxn ang="T10">
                  <a:pos x="T0" y="T1"/>
                </a:cxn>
                <a:cxn ang="T11">
                  <a:pos x="T2" y="T3"/>
                </a:cxn>
                <a:cxn ang="T12">
                  <a:pos x="T4" y="T5"/>
                </a:cxn>
                <a:cxn ang="T13">
                  <a:pos x="T6" y="T7"/>
                </a:cxn>
                <a:cxn ang="T14">
                  <a:pos x="T8" y="T9"/>
                </a:cxn>
              </a:cxnLst>
              <a:rect l="T15" t="T16" r="T17" b="T18"/>
              <a:pathLst>
                <a:path w="8" h="106">
                  <a:moveTo>
                    <a:pt x="0" y="0"/>
                  </a:moveTo>
                  <a:lnTo>
                    <a:pt x="0" y="106"/>
                  </a:lnTo>
                  <a:lnTo>
                    <a:pt x="6" y="106"/>
                  </a:lnTo>
                  <a:lnTo>
                    <a:pt x="8"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49" name="Freeform 1891">
              <a:extLst>
                <a:ext uri="{FF2B5EF4-FFF2-40B4-BE49-F238E27FC236}">
                  <a16:creationId xmlns:a16="http://schemas.microsoft.com/office/drawing/2014/main" id="{D658ECAD-3626-84A2-EBAE-848C988A9EBE}"/>
                </a:ext>
              </a:extLst>
            </p:cNvPr>
            <p:cNvSpPr>
              <a:spLocks/>
            </p:cNvSpPr>
            <p:nvPr/>
          </p:nvSpPr>
          <p:spPr bwMode="auto">
            <a:xfrm>
              <a:off x="2126" y="2602"/>
              <a:ext cx="16" cy="33"/>
            </a:xfrm>
            <a:custGeom>
              <a:avLst/>
              <a:gdLst>
                <a:gd name="T0" fmla="*/ 8 w 16"/>
                <a:gd name="T1" fmla="*/ 0 h 33"/>
                <a:gd name="T2" fmla="*/ 0 w 16"/>
                <a:gd name="T3" fmla="*/ 33 h 33"/>
                <a:gd name="T4" fmla="*/ 0 w 16"/>
                <a:gd name="T5" fmla="*/ 33 h 33"/>
                <a:gd name="T6" fmla="*/ 0 w 16"/>
                <a:gd name="T7" fmla="*/ 33 h 33"/>
                <a:gd name="T8" fmla="*/ 2 w 16"/>
                <a:gd name="T9" fmla="*/ 33 h 33"/>
                <a:gd name="T10" fmla="*/ 2 w 16"/>
                <a:gd name="T11" fmla="*/ 31 h 33"/>
                <a:gd name="T12" fmla="*/ 4 w 16"/>
                <a:gd name="T13" fmla="*/ 31 h 33"/>
                <a:gd name="T14" fmla="*/ 4 w 16"/>
                <a:gd name="T15" fmla="*/ 31 h 33"/>
                <a:gd name="T16" fmla="*/ 6 w 16"/>
                <a:gd name="T17" fmla="*/ 31 h 33"/>
                <a:gd name="T18" fmla="*/ 6 w 16"/>
                <a:gd name="T19" fmla="*/ 31 h 33"/>
                <a:gd name="T20" fmla="*/ 6 w 16"/>
                <a:gd name="T21" fmla="*/ 31 h 33"/>
                <a:gd name="T22" fmla="*/ 8 w 16"/>
                <a:gd name="T23" fmla="*/ 31 h 33"/>
                <a:gd name="T24" fmla="*/ 8 w 16"/>
                <a:gd name="T25" fmla="*/ 31 h 33"/>
                <a:gd name="T26" fmla="*/ 8 w 16"/>
                <a:gd name="T27" fmla="*/ 31 h 33"/>
                <a:gd name="T28" fmla="*/ 8 w 16"/>
                <a:gd name="T29" fmla="*/ 31 h 33"/>
                <a:gd name="T30" fmla="*/ 8 w 16"/>
                <a:gd name="T31" fmla="*/ 31 h 33"/>
                <a:gd name="T32" fmla="*/ 10 w 16"/>
                <a:gd name="T33" fmla="*/ 31 h 33"/>
                <a:gd name="T34" fmla="*/ 10 w 16"/>
                <a:gd name="T35" fmla="*/ 31 h 33"/>
                <a:gd name="T36" fmla="*/ 12 w 16"/>
                <a:gd name="T37" fmla="*/ 31 h 33"/>
                <a:gd name="T38" fmla="*/ 12 w 16"/>
                <a:gd name="T39" fmla="*/ 31 h 33"/>
                <a:gd name="T40" fmla="*/ 14 w 16"/>
                <a:gd name="T41" fmla="*/ 33 h 33"/>
                <a:gd name="T42" fmla="*/ 14 w 16"/>
                <a:gd name="T43" fmla="*/ 33 h 33"/>
                <a:gd name="T44" fmla="*/ 16 w 16"/>
                <a:gd name="T45" fmla="*/ 33 h 33"/>
                <a:gd name="T46" fmla="*/ 8 w 16"/>
                <a:gd name="T47" fmla="*/ 0 h 33"/>
                <a:gd name="T48" fmla="*/ 8 w 16"/>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3"/>
                <a:gd name="T77" fmla="*/ 16 w 1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3">
                  <a:moveTo>
                    <a:pt x="8" y="0"/>
                  </a:moveTo>
                  <a:lnTo>
                    <a:pt x="0" y="33"/>
                  </a:lnTo>
                  <a:lnTo>
                    <a:pt x="2" y="33"/>
                  </a:lnTo>
                  <a:lnTo>
                    <a:pt x="2" y="31"/>
                  </a:lnTo>
                  <a:lnTo>
                    <a:pt x="4" y="31"/>
                  </a:lnTo>
                  <a:lnTo>
                    <a:pt x="6" y="31"/>
                  </a:lnTo>
                  <a:lnTo>
                    <a:pt x="8" y="31"/>
                  </a:lnTo>
                  <a:lnTo>
                    <a:pt x="10" y="31"/>
                  </a:lnTo>
                  <a:lnTo>
                    <a:pt x="12" y="31"/>
                  </a:lnTo>
                  <a:lnTo>
                    <a:pt x="14" y="33"/>
                  </a:lnTo>
                  <a:lnTo>
                    <a:pt x="16" y="33"/>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50" name="Freeform 1892">
              <a:extLst>
                <a:ext uri="{FF2B5EF4-FFF2-40B4-BE49-F238E27FC236}">
                  <a16:creationId xmlns:a16="http://schemas.microsoft.com/office/drawing/2014/main" id="{D7960CD6-37FC-8595-BBA5-50C796E16BB4}"/>
                </a:ext>
              </a:extLst>
            </p:cNvPr>
            <p:cNvSpPr>
              <a:spLocks/>
            </p:cNvSpPr>
            <p:nvPr/>
          </p:nvSpPr>
          <p:spPr bwMode="auto">
            <a:xfrm>
              <a:off x="969" y="2643"/>
              <a:ext cx="8" cy="107"/>
            </a:xfrm>
            <a:custGeom>
              <a:avLst/>
              <a:gdLst>
                <a:gd name="T0" fmla="*/ 2 w 8"/>
                <a:gd name="T1" fmla="*/ 0 h 107"/>
                <a:gd name="T2" fmla="*/ 0 w 8"/>
                <a:gd name="T3" fmla="*/ 107 h 107"/>
                <a:gd name="T4" fmla="*/ 8 w 8"/>
                <a:gd name="T5" fmla="*/ 107 h 107"/>
                <a:gd name="T6" fmla="*/ 8 w 8"/>
                <a:gd name="T7" fmla="*/ 0 h 107"/>
                <a:gd name="T8" fmla="*/ 2 w 8"/>
                <a:gd name="T9" fmla="*/ 0 h 107"/>
                <a:gd name="T10" fmla="*/ 0 60000 65536"/>
                <a:gd name="T11" fmla="*/ 0 60000 65536"/>
                <a:gd name="T12" fmla="*/ 0 60000 65536"/>
                <a:gd name="T13" fmla="*/ 0 60000 65536"/>
                <a:gd name="T14" fmla="*/ 0 60000 65536"/>
                <a:gd name="T15" fmla="*/ 0 w 8"/>
                <a:gd name="T16" fmla="*/ 0 h 107"/>
                <a:gd name="T17" fmla="*/ 8 w 8"/>
                <a:gd name="T18" fmla="*/ 107 h 107"/>
              </a:gdLst>
              <a:ahLst/>
              <a:cxnLst>
                <a:cxn ang="T10">
                  <a:pos x="T0" y="T1"/>
                </a:cxn>
                <a:cxn ang="T11">
                  <a:pos x="T2" y="T3"/>
                </a:cxn>
                <a:cxn ang="T12">
                  <a:pos x="T4" y="T5"/>
                </a:cxn>
                <a:cxn ang="T13">
                  <a:pos x="T6" y="T7"/>
                </a:cxn>
                <a:cxn ang="T14">
                  <a:pos x="T8" y="T9"/>
                </a:cxn>
              </a:cxnLst>
              <a:rect l="T15" t="T16" r="T17" b="T18"/>
              <a:pathLst>
                <a:path w="8" h="107">
                  <a:moveTo>
                    <a:pt x="2" y="0"/>
                  </a:moveTo>
                  <a:lnTo>
                    <a:pt x="0" y="107"/>
                  </a:lnTo>
                  <a:lnTo>
                    <a:pt x="8" y="107"/>
                  </a:lnTo>
                  <a:lnTo>
                    <a:pt x="8" y="0"/>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51" name="Freeform 1893">
              <a:extLst>
                <a:ext uri="{FF2B5EF4-FFF2-40B4-BE49-F238E27FC236}">
                  <a16:creationId xmlns:a16="http://schemas.microsoft.com/office/drawing/2014/main" id="{9EB61B17-7E71-8263-3217-17440CF7F5A4}"/>
                </a:ext>
              </a:extLst>
            </p:cNvPr>
            <p:cNvSpPr>
              <a:spLocks/>
            </p:cNvSpPr>
            <p:nvPr/>
          </p:nvSpPr>
          <p:spPr bwMode="auto">
            <a:xfrm>
              <a:off x="965" y="2616"/>
              <a:ext cx="16" cy="33"/>
            </a:xfrm>
            <a:custGeom>
              <a:avLst/>
              <a:gdLst>
                <a:gd name="T0" fmla="*/ 8 w 16"/>
                <a:gd name="T1" fmla="*/ 0 h 33"/>
                <a:gd name="T2" fmla="*/ 0 w 16"/>
                <a:gd name="T3" fmla="*/ 33 h 33"/>
                <a:gd name="T4" fmla="*/ 0 w 16"/>
                <a:gd name="T5" fmla="*/ 33 h 33"/>
                <a:gd name="T6" fmla="*/ 2 w 16"/>
                <a:gd name="T7" fmla="*/ 33 h 33"/>
                <a:gd name="T8" fmla="*/ 2 w 16"/>
                <a:gd name="T9" fmla="*/ 33 h 33"/>
                <a:gd name="T10" fmla="*/ 4 w 16"/>
                <a:gd name="T11" fmla="*/ 31 h 33"/>
                <a:gd name="T12" fmla="*/ 4 w 16"/>
                <a:gd name="T13" fmla="*/ 31 h 33"/>
                <a:gd name="T14" fmla="*/ 6 w 16"/>
                <a:gd name="T15" fmla="*/ 31 h 33"/>
                <a:gd name="T16" fmla="*/ 6 w 16"/>
                <a:gd name="T17" fmla="*/ 31 h 33"/>
                <a:gd name="T18" fmla="*/ 8 w 16"/>
                <a:gd name="T19" fmla="*/ 31 h 33"/>
                <a:gd name="T20" fmla="*/ 8 w 16"/>
                <a:gd name="T21" fmla="*/ 31 h 33"/>
                <a:gd name="T22" fmla="*/ 8 w 16"/>
                <a:gd name="T23" fmla="*/ 31 h 33"/>
                <a:gd name="T24" fmla="*/ 8 w 16"/>
                <a:gd name="T25" fmla="*/ 31 h 33"/>
                <a:gd name="T26" fmla="*/ 10 w 16"/>
                <a:gd name="T27" fmla="*/ 31 h 33"/>
                <a:gd name="T28" fmla="*/ 10 w 16"/>
                <a:gd name="T29" fmla="*/ 31 h 33"/>
                <a:gd name="T30" fmla="*/ 10 w 16"/>
                <a:gd name="T31" fmla="*/ 31 h 33"/>
                <a:gd name="T32" fmla="*/ 10 w 16"/>
                <a:gd name="T33" fmla="*/ 31 h 33"/>
                <a:gd name="T34" fmla="*/ 12 w 16"/>
                <a:gd name="T35" fmla="*/ 31 h 33"/>
                <a:gd name="T36" fmla="*/ 12 w 16"/>
                <a:gd name="T37" fmla="*/ 31 h 33"/>
                <a:gd name="T38" fmla="*/ 14 w 16"/>
                <a:gd name="T39" fmla="*/ 31 h 33"/>
                <a:gd name="T40" fmla="*/ 14 w 16"/>
                <a:gd name="T41" fmla="*/ 33 h 33"/>
                <a:gd name="T42" fmla="*/ 16 w 16"/>
                <a:gd name="T43" fmla="*/ 33 h 33"/>
                <a:gd name="T44" fmla="*/ 16 w 16"/>
                <a:gd name="T45" fmla="*/ 33 h 33"/>
                <a:gd name="T46" fmla="*/ 8 w 16"/>
                <a:gd name="T47" fmla="*/ 0 h 33"/>
                <a:gd name="T48" fmla="*/ 8 w 16"/>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3"/>
                <a:gd name="T77" fmla="*/ 16 w 1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3">
                  <a:moveTo>
                    <a:pt x="8" y="0"/>
                  </a:moveTo>
                  <a:lnTo>
                    <a:pt x="0" y="33"/>
                  </a:lnTo>
                  <a:lnTo>
                    <a:pt x="2" y="33"/>
                  </a:lnTo>
                  <a:lnTo>
                    <a:pt x="4" y="31"/>
                  </a:lnTo>
                  <a:lnTo>
                    <a:pt x="6" y="31"/>
                  </a:lnTo>
                  <a:lnTo>
                    <a:pt x="8" y="31"/>
                  </a:lnTo>
                  <a:lnTo>
                    <a:pt x="10" y="31"/>
                  </a:lnTo>
                  <a:lnTo>
                    <a:pt x="12" y="31"/>
                  </a:lnTo>
                  <a:lnTo>
                    <a:pt x="14" y="31"/>
                  </a:lnTo>
                  <a:lnTo>
                    <a:pt x="14" y="33"/>
                  </a:lnTo>
                  <a:lnTo>
                    <a:pt x="16" y="33"/>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52" name="Rectangle 1894">
              <a:extLst>
                <a:ext uri="{FF2B5EF4-FFF2-40B4-BE49-F238E27FC236}">
                  <a16:creationId xmlns:a16="http://schemas.microsoft.com/office/drawing/2014/main" id="{F3C70DC9-4836-58DE-ED58-BACFD8D6F02A}"/>
                </a:ext>
              </a:extLst>
            </p:cNvPr>
            <p:cNvSpPr>
              <a:spLocks noChangeArrowheads="1"/>
            </p:cNvSpPr>
            <p:nvPr/>
          </p:nvSpPr>
          <p:spPr bwMode="auto">
            <a:xfrm>
              <a:off x="2182" y="2389"/>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d</a:t>
              </a:r>
              <a:endParaRPr lang="en-US" altLang="en-US"/>
            </a:p>
          </p:txBody>
        </p:sp>
        <p:sp>
          <p:nvSpPr>
            <p:cNvPr id="16653" name="Rectangle 1895">
              <a:extLst>
                <a:ext uri="{FF2B5EF4-FFF2-40B4-BE49-F238E27FC236}">
                  <a16:creationId xmlns:a16="http://schemas.microsoft.com/office/drawing/2014/main" id="{7B095AA8-ACBE-B05D-FB9E-75CE9D980B59}"/>
                </a:ext>
              </a:extLst>
            </p:cNvPr>
            <p:cNvSpPr>
              <a:spLocks noChangeArrowheads="1"/>
            </p:cNvSpPr>
            <p:nvPr/>
          </p:nvSpPr>
          <p:spPr bwMode="auto">
            <a:xfrm>
              <a:off x="2255" y="2484"/>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k</a:t>
              </a:r>
              <a:endParaRPr lang="en-US" altLang="en-US"/>
            </a:p>
          </p:txBody>
        </p:sp>
        <p:sp>
          <p:nvSpPr>
            <p:cNvPr id="16654" name="Rectangle 1896">
              <a:extLst>
                <a:ext uri="{FF2B5EF4-FFF2-40B4-BE49-F238E27FC236}">
                  <a16:creationId xmlns:a16="http://schemas.microsoft.com/office/drawing/2014/main" id="{0C208340-BE13-D401-095D-452BEF02CFBA}"/>
                </a:ext>
              </a:extLst>
            </p:cNvPr>
            <p:cNvSpPr>
              <a:spLocks noChangeArrowheads="1"/>
            </p:cNvSpPr>
            <p:nvPr/>
          </p:nvSpPr>
          <p:spPr bwMode="auto">
            <a:xfrm>
              <a:off x="1004" y="2372"/>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d</a:t>
              </a:r>
              <a:endParaRPr lang="en-US" altLang="en-US"/>
            </a:p>
          </p:txBody>
        </p:sp>
      </p:grpSp>
      <p:grpSp>
        <p:nvGrpSpPr>
          <p:cNvPr id="4" name="Group 1897">
            <a:extLst>
              <a:ext uri="{FF2B5EF4-FFF2-40B4-BE49-F238E27FC236}">
                <a16:creationId xmlns:a16="http://schemas.microsoft.com/office/drawing/2014/main" id="{037CBD82-928C-D0FE-5A24-300D062263BB}"/>
              </a:ext>
            </a:extLst>
          </p:cNvPr>
          <p:cNvGrpSpPr>
            <a:grpSpLocks/>
          </p:cNvGrpSpPr>
          <p:nvPr/>
        </p:nvGrpSpPr>
        <p:grpSpPr bwMode="auto">
          <a:xfrm>
            <a:off x="4895850" y="2024063"/>
            <a:ext cx="539750" cy="539750"/>
            <a:chOff x="1958" y="1463"/>
            <a:chExt cx="1322" cy="396"/>
          </a:xfrm>
        </p:grpSpPr>
        <p:sp>
          <p:nvSpPr>
            <p:cNvPr id="16485" name="Freeform 1898">
              <a:extLst>
                <a:ext uri="{FF2B5EF4-FFF2-40B4-BE49-F238E27FC236}">
                  <a16:creationId xmlns:a16="http://schemas.microsoft.com/office/drawing/2014/main" id="{7D23131C-F516-F3CF-0A84-C516CA430C08}"/>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0000FF"/>
            </a:solidFill>
            <a:ln w="28575" cmpd="sng">
              <a:solidFill>
                <a:srgbClr val="0000FF"/>
              </a:solidFill>
              <a:round/>
              <a:headEnd/>
              <a:tailEnd/>
            </a:ln>
          </p:spPr>
          <p:txBody>
            <a:bodyPr/>
            <a:lstStyle/>
            <a:p>
              <a:endParaRPr lang="en-GB"/>
            </a:p>
          </p:txBody>
        </p:sp>
        <p:sp>
          <p:nvSpPr>
            <p:cNvPr id="16486" name="Freeform 1899">
              <a:extLst>
                <a:ext uri="{FF2B5EF4-FFF2-40B4-BE49-F238E27FC236}">
                  <a16:creationId xmlns:a16="http://schemas.microsoft.com/office/drawing/2014/main" id="{CF61E731-734B-46D5-F923-9993419B7137}"/>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0000FF"/>
            </a:solidFill>
            <a:ln w="28575" cmpd="sng">
              <a:solidFill>
                <a:srgbClr val="0000FF"/>
              </a:solidFill>
              <a:round/>
              <a:headEnd/>
              <a:tailEnd/>
            </a:ln>
          </p:spPr>
          <p:txBody>
            <a:bodyPr/>
            <a:lstStyle/>
            <a:p>
              <a:endParaRPr lang="en-GB"/>
            </a:p>
          </p:txBody>
        </p:sp>
        <p:sp>
          <p:nvSpPr>
            <p:cNvPr id="16487" name="Freeform 1900">
              <a:extLst>
                <a:ext uri="{FF2B5EF4-FFF2-40B4-BE49-F238E27FC236}">
                  <a16:creationId xmlns:a16="http://schemas.microsoft.com/office/drawing/2014/main" id="{4ADA5696-51B6-4042-B201-B9505DC37777}"/>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0000FF"/>
            </a:solidFill>
            <a:ln w="28575" cmpd="sng">
              <a:solidFill>
                <a:srgbClr val="0000FF"/>
              </a:solidFill>
              <a:round/>
              <a:headEnd/>
              <a:tailEnd/>
            </a:ln>
          </p:spPr>
          <p:txBody>
            <a:bodyPr/>
            <a:lstStyle/>
            <a:p>
              <a:endParaRPr lang="en-GB"/>
            </a:p>
          </p:txBody>
        </p:sp>
        <p:sp>
          <p:nvSpPr>
            <p:cNvPr id="16488" name="Freeform 1901">
              <a:extLst>
                <a:ext uri="{FF2B5EF4-FFF2-40B4-BE49-F238E27FC236}">
                  <a16:creationId xmlns:a16="http://schemas.microsoft.com/office/drawing/2014/main" id="{7FC88518-A95C-E8FB-0A43-E5223038B0D0}"/>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0000FF"/>
            </a:solidFill>
            <a:ln w="28575" cmpd="sng">
              <a:solidFill>
                <a:srgbClr val="0000FF"/>
              </a:solidFill>
              <a:round/>
              <a:headEnd/>
              <a:tailEnd/>
            </a:ln>
          </p:spPr>
          <p:txBody>
            <a:bodyPr/>
            <a:lstStyle/>
            <a:p>
              <a:endParaRPr lang="en-GB"/>
            </a:p>
          </p:txBody>
        </p:sp>
      </p:grpSp>
      <p:grpSp>
        <p:nvGrpSpPr>
          <p:cNvPr id="5" name="Group 1902">
            <a:extLst>
              <a:ext uri="{FF2B5EF4-FFF2-40B4-BE49-F238E27FC236}">
                <a16:creationId xmlns:a16="http://schemas.microsoft.com/office/drawing/2014/main" id="{C1E371C8-D8A5-9790-9AC7-1C640F7F22E3}"/>
              </a:ext>
            </a:extLst>
          </p:cNvPr>
          <p:cNvGrpSpPr>
            <a:grpSpLocks/>
          </p:cNvGrpSpPr>
          <p:nvPr/>
        </p:nvGrpSpPr>
        <p:grpSpPr bwMode="auto">
          <a:xfrm>
            <a:off x="5508625" y="2058988"/>
            <a:ext cx="539750" cy="539750"/>
            <a:chOff x="1958" y="1463"/>
            <a:chExt cx="1322" cy="396"/>
          </a:xfrm>
        </p:grpSpPr>
        <p:sp>
          <p:nvSpPr>
            <p:cNvPr id="16481" name="Freeform 1903">
              <a:extLst>
                <a:ext uri="{FF2B5EF4-FFF2-40B4-BE49-F238E27FC236}">
                  <a16:creationId xmlns:a16="http://schemas.microsoft.com/office/drawing/2014/main" id="{0A2F72C1-9448-4512-293C-5B1FB8121BFB}"/>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0000FF"/>
            </a:solidFill>
            <a:ln w="28575" cmpd="sng">
              <a:solidFill>
                <a:srgbClr val="0000FF"/>
              </a:solidFill>
              <a:round/>
              <a:headEnd/>
              <a:tailEnd/>
            </a:ln>
          </p:spPr>
          <p:txBody>
            <a:bodyPr/>
            <a:lstStyle/>
            <a:p>
              <a:endParaRPr lang="en-GB"/>
            </a:p>
          </p:txBody>
        </p:sp>
        <p:sp>
          <p:nvSpPr>
            <p:cNvPr id="16482" name="Freeform 1904">
              <a:extLst>
                <a:ext uri="{FF2B5EF4-FFF2-40B4-BE49-F238E27FC236}">
                  <a16:creationId xmlns:a16="http://schemas.microsoft.com/office/drawing/2014/main" id="{10C5C48A-2B9B-BC23-12EE-6B6ABC01F670}"/>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0000FF"/>
            </a:solidFill>
            <a:ln w="28575" cmpd="sng">
              <a:solidFill>
                <a:srgbClr val="0000FF"/>
              </a:solidFill>
              <a:round/>
              <a:headEnd/>
              <a:tailEnd/>
            </a:ln>
          </p:spPr>
          <p:txBody>
            <a:bodyPr/>
            <a:lstStyle/>
            <a:p>
              <a:endParaRPr lang="en-GB"/>
            </a:p>
          </p:txBody>
        </p:sp>
        <p:sp>
          <p:nvSpPr>
            <p:cNvPr id="16483" name="Freeform 1905">
              <a:extLst>
                <a:ext uri="{FF2B5EF4-FFF2-40B4-BE49-F238E27FC236}">
                  <a16:creationId xmlns:a16="http://schemas.microsoft.com/office/drawing/2014/main" id="{C1820EC8-5F8A-BCAC-3C90-D97B64EDDC20}"/>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0000FF"/>
            </a:solidFill>
            <a:ln w="28575" cmpd="sng">
              <a:solidFill>
                <a:srgbClr val="0000FF"/>
              </a:solidFill>
              <a:round/>
              <a:headEnd/>
              <a:tailEnd/>
            </a:ln>
          </p:spPr>
          <p:txBody>
            <a:bodyPr/>
            <a:lstStyle/>
            <a:p>
              <a:endParaRPr lang="en-GB"/>
            </a:p>
          </p:txBody>
        </p:sp>
        <p:sp>
          <p:nvSpPr>
            <p:cNvPr id="16484" name="Freeform 1906">
              <a:extLst>
                <a:ext uri="{FF2B5EF4-FFF2-40B4-BE49-F238E27FC236}">
                  <a16:creationId xmlns:a16="http://schemas.microsoft.com/office/drawing/2014/main" id="{0D649AE5-484D-63F8-7E7B-44C6419D01B5}"/>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0000FF"/>
            </a:solidFill>
            <a:ln w="28575" cmpd="sng">
              <a:solidFill>
                <a:srgbClr val="0000FF"/>
              </a:solidFill>
              <a:round/>
              <a:headEnd/>
              <a:tailEnd/>
            </a:ln>
          </p:spPr>
          <p:txBody>
            <a:bodyPr/>
            <a:lstStyle/>
            <a:p>
              <a:endParaRPr lang="en-GB"/>
            </a:p>
          </p:txBody>
        </p:sp>
      </p:grpSp>
      <p:sp>
        <p:nvSpPr>
          <p:cNvPr id="173939" name="Line 1907">
            <a:extLst>
              <a:ext uri="{FF2B5EF4-FFF2-40B4-BE49-F238E27FC236}">
                <a16:creationId xmlns:a16="http://schemas.microsoft.com/office/drawing/2014/main" id="{4ECB7EE5-C903-B21A-810F-A08D6D6F3059}"/>
              </a:ext>
            </a:extLst>
          </p:cNvPr>
          <p:cNvSpPr>
            <a:spLocks noChangeShapeType="1"/>
          </p:cNvSpPr>
          <p:nvPr/>
        </p:nvSpPr>
        <p:spPr bwMode="auto">
          <a:xfrm flipH="1">
            <a:off x="1655763" y="2382838"/>
            <a:ext cx="3276600" cy="614362"/>
          </a:xfrm>
          <a:prstGeom prst="line">
            <a:avLst/>
          </a:prstGeom>
          <a:noFill/>
          <a:ln w="2857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73940" name="Line 1908">
            <a:extLst>
              <a:ext uri="{FF2B5EF4-FFF2-40B4-BE49-F238E27FC236}">
                <a16:creationId xmlns:a16="http://schemas.microsoft.com/office/drawing/2014/main" id="{0D97248E-0808-B698-7F20-66AE4A1413F0}"/>
              </a:ext>
            </a:extLst>
          </p:cNvPr>
          <p:cNvSpPr>
            <a:spLocks noChangeShapeType="1"/>
          </p:cNvSpPr>
          <p:nvPr/>
        </p:nvSpPr>
        <p:spPr bwMode="auto">
          <a:xfrm flipH="1">
            <a:off x="1727200" y="2527300"/>
            <a:ext cx="3816350" cy="506413"/>
          </a:xfrm>
          <a:prstGeom prst="line">
            <a:avLst/>
          </a:prstGeom>
          <a:noFill/>
          <a:ln w="2857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6" name="Group 1909">
            <a:extLst>
              <a:ext uri="{FF2B5EF4-FFF2-40B4-BE49-F238E27FC236}">
                <a16:creationId xmlns:a16="http://schemas.microsoft.com/office/drawing/2014/main" id="{2ACFAE19-8C78-642A-4254-059F9191FC67}"/>
              </a:ext>
            </a:extLst>
          </p:cNvPr>
          <p:cNvGrpSpPr>
            <a:grpSpLocks/>
          </p:cNvGrpSpPr>
          <p:nvPr/>
        </p:nvGrpSpPr>
        <p:grpSpPr bwMode="auto">
          <a:xfrm>
            <a:off x="6769100" y="2024063"/>
            <a:ext cx="539750" cy="539750"/>
            <a:chOff x="1958" y="1463"/>
            <a:chExt cx="1322" cy="396"/>
          </a:xfrm>
        </p:grpSpPr>
        <p:sp>
          <p:nvSpPr>
            <p:cNvPr id="16477" name="Freeform 1910">
              <a:extLst>
                <a:ext uri="{FF2B5EF4-FFF2-40B4-BE49-F238E27FC236}">
                  <a16:creationId xmlns:a16="http://schemas.microsoft.com/office/drawing/2014/main" id="{E9B30561-FD64-5923-951D-37B86B0895EB}"/>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0066FF"/>
            </a:solidFill>
            <a:ln w="28575" cmpd="sng">
              <a:solidFill>
                <a:srgbClr val="009900"/>
              </a:solidFill>
              <a:round/>
              <a:headEnd/>
              <a:tailEnd/>
            </a:ln>
          </p:spPr>
          <p:txBody>
            <a:bodyPr/>
            <a:lstStyle/>
            <a:p>
              <a:endParaRPr lang="en-GB"/>
            </a:p>
          </p:txBody>
        </p:sp>
        <p:sp>
          <p:nvSpPr>
            <p:cNvPr id="16478" name="Freeform 1911">
              <a:extLst>
                <a:ext uri="{FF2B5EF4-FFF2-40B4-BE49-F238E27FC236}">
                  <a16:creationId xmlns:a16="http://schemas.microsoft.com/office/drawing/2014/main" id="{698428FD-F213-B22B-E0B0-495743A90D48}"/>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0066FF"/>
            </a:solidFill>
            <a:ln w="28575" cmpd="sng">
              <a:solidFill>
                <a:srgbClr val="009900"/>
              </a:solidFill>
              <a:round/>
              <a:headEnd/>
              <a:tailEnd/>
            </a:ln>
          </p:spPr>
          <p:txBody>
            <a:bodyPr/>
            <a:lstStyle/>
            <a:p>
              <a:endParaRPr lang="en-GB"/>
            </a:p>
          </p:txBody>
        </p:sp>
        <p:sp>
          <p:nvSpPr>
            <p:cNvPr id="16479" name="Freeform 1912">
              <a:extLst>
                <a:ext uri="{FF2B5EF4-FFF2-40B4-BE49-F238E27FC236}">
                  <a16:creationId xmlns:a16="http://schemas.microsoft.com/office/drawing/2014/main" id="{CB48F1E9-3FC9-D1D8-672D-FD2D57498EA3}"/>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0066FF"/>
            </a:solidFill>
            <a:ln w="28575" cmpd="sng">
              <a:solidFill>
                <a:srgbClr val="009900"/>
              </a:solidFill>
              <a:round/>
              <a:headEnd/>
              <a:tailEnd/>
            </a:ln>
          </p:spPr>
          <p:txBody>
            <a:bodyPr/>
            <a:lstStyle/>
            <a:p>
              <a:endParaRPr lang="en-GB"/>
            </a:p>
          </p:txBody>
        </p:sp>
        <p:sp>
          <p:nvSpPr>
            <p:cNvPr id="16480" name="Freeform 1913">
              <a:extLst>
                <a:ext uri="{FF2B5EF4-FFF2-40B4-BE49-F238E27FC236}">
                  <a16:creationId xmlns:a16="http://schemas.microsoft.com/office/drawing/2014/main" id="{CFD14925-D66E-6F25-048E-B56FAA485521}"/>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0066FF"/>
            </a:solidFill>
            <a:ln w="28575" cmpd="sng">
              <a:solidFill>
                <a:srgbClr val="009900"/>
              </a:solidFill>
              <a:round/>
              <a:headEnd/>
              <a:tailEnd/>
            </a:ln>
          </p:spPr>
          <p:txBody>
            <a:bodyPr/>
            <a:lstStyle/>
            <a:p>
              <a:endParaRPr lang="en-GB"/>
            </a:p>
          </p:txBody>
        </p:sp>
      </p:grpSp>
      <p:grpSp>
        <p:nvGrpSpPr>
          <p:cNvPr id="7" name="Group 1914">
            <a:extLst>
              <a:ext uri="{FF2B5EF4-FFF2-40B4-BE49-F238E27FC236}">
                <a16:creationId xmlns:a16="http://schemas.microsoft.com/office/drawing/2014/main" id="{490AE8D8-3175-2723-5203-BDD1694E1EAB}"/>
              </a:ext>
            </a:extLst>
          </p:cNvPr>
          <p:cNvGrpSpPr>
            <a:grpSpLocks/>
          </p:cNvGrpSpPr>
          <p:nvPr/>
        </p:nvGrpSpPr>
        <p:grpSpPr bwMode="auto">
          <a:xfrm>
            <a:off x="7380288" y="2058988"/>
            <a:ext cx="539750" cy="539750"/>
            <a:chOff x="1958" y="1463"/>
            <a:chExt cx="1322" cy="396"/>
          </a:xfrm>
        </p:grpSpPr>
        <p:sp>
          <p:nvSpPr>
            <p:cNvPr id="16473" name="Freeform 1915">
              <a:extLst>
                <a:ext uri="{FF2B5EF4-FFF2-40B4-BE49-F238E27FC236}">
                  <a16:creationId xmlns:a16="http://schemas.microsoft.com/office/drawing/2014/main" id="{672EB3CD-A68C-1E1C-395A-D4182576D5CA}"/>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0066FF"/>
            </a:solidFill>
            <a:ln w="28575" cmpd="sng">
              <a:solidFill>
                <a:srgbClr val="009900"/>
              </a:solidFill>
              <a:round/>
              <a:headEnd/>
              <a:tailEnd/>
            </a:ln>
          </p:spPr>
          <p:txBody>
            <a:bodyPr/>
            <a:lstStyle/>
            <a:p>
              <a:endParaRPr lang="en-GB"/>
            </a:p>
          </p:txBody>
        </p:sp>
        <p:sp>
          <p:nvSpPr>
            <p:cNvPr id="16474" name="Freeform 1916">
              <a:extLst>
                <a:ext uri="{FF2B5EF4-FFF2-40B4-BE49-F238E27FC236}">
                  <a16:creationId xmlns:a16="http://schemas.microsoft.com/office/drawing/2014/main" id="{BC6CDEBB-62D8-BA7C-60A3-FAA333134A12}"/>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0066FF"/>
            </a:solidFill>
            <a:ln w="28575" cmpd="sng">
              <a:solidFill>
                <a:srgbClr val="009900"/>
              </a:solidFill>
              <a:round/>
              <a:headEnd/>
              <a:tailEnd/>
            </a:ln>
          </p:spPr>
          <p:txBody>
            <a:bodyPr/>
            <a:lstStyle/>
            <a:p>
              <a:endParaRPr lang="en-GB"/>
            </a:p>
          </p:txBody>
        </p:sp>
        <p:sp>
          <p:nvSpPr>
            <p:cNvPr id="16475" name="Freeform 1917">
              <a:extLst>
                <a:ext uri="{FF2B5EF4-FFF2-40B4-BE49-F238E27FC236}">
                  <a16:creationId xmlns:a16="http://schemas.microsoft.com/office/drawing/2014/main" id="{99468788-E1F8-14AB-D6A8-F5DB5F83CEF6}"/>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0066FF"/>
            </a:solidFill>
            <a:ln w="28575" cmpd="sng">
              <a:solidFill>
                <a:srgbClr val="009900"/>
              </a:solidFill>
              <a:round/>
              <a:headEnd/>
              <a:tailEnd/>
            </a:ln>
          </p:spPr>
          <p:txBody>
            <a:bodyPr/>
            <a:lstStyle/>
            <a:p>
              <a:endParaRPr lang="en-GB"/>
            </a:p>
          </p:txBody>
        </p:sp>
        <p:sp>
          <p:nvSpPr>
            <p:cNvPr id="16476" name="Freeform 1918">
              <a:extLst>
                <a:ext uri="{FF2B5EF4-FFF2-40B4-BE49-F238E27FC236}">
                  <a16:creationId xmlns:a16="http://schemas.microsoft.com/office/drawing/2014/main" id="{F88048D7-6C54-680A-3FF0-0193D59E38DE}"/>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0066FF"/>
            </a:solidFill>
            <a:ln w="28575" cmpd="sng">
              <a:solidFill>
                <a:srgbClr val="009900"/>
              </a:solidFill>
              <a:round/>
              <a:headEnd/>
              <a:tailEnd/>
            </a:ln>
          </p:spPr>
          <p:txBody>
            <a:bodyPr/>
            <a:lstStyle/>
            <a:p>
              <a:endParaRPr lang="en-GB"/>
            </a:p>
          </p:txBody>
        </p:sp>
      </p:grpSp>
      <p:sp>
        <p:nvSpPr>
          <p:cNvPr id="173951" name="Line 1919">
            <a:extLst>
              <a:ext uri="{FF2B5EF4-FFF2-40B4-BE49-F238E27FC236}">
                <a16:creationId xmlns:a16="http://schemas.microsoft.com/office/drawing/2014/main" id="{95849862-4A08-61CC-27AD-6AA69B8F0674}"/>
              </a:ext>
            </a:extLst>
          </p:cNvPr>
          <p:cNvSpPr>
            <a:spLocks noChangeShapeType="1"/>
          </p:cNvSpPr>
          <p:nvPr/>
        </p:nvSpPr>
        <p:spPr bwMode="auto">
          <a:xfrm flipH="1">
            <a:off x="2411413" y="2490788"/>
            <a:ext cx="4356100" cy="2054225"/>
          </a:xfrm>
          <a:prstGeom prst="line">
            <a:avLst/>
          </a:prstGeom>
          <a:noFill/>
          <a:ln w="28575">
            <a:solidFill>
              <a:srgbClr val="0099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73952" name="Line 1920">
            <a:extLst>
              <a:ext uri="{FF2B5EF4-FFF2-40B4-BE49-F238E27FC236}">
                <a16:creationId xmlns:a16="http://schemas.microsoft.com/office/drawing/2014/main" id="{CA1F8356-2A6F-4E80-94CE-7B48DEE819EE}"/>
              </a:ext>
            </a:extLst>
          </p:cNvPr>
          <p:cNvSpPr>
            <a:spLocks noChangeShapeType="1"/>
          </p:cNvSpPr>
          <p:nvPr/>
        </p:nvSpPr>
        <p:spPr bwMode="auto">
          <a:xfrm flipH="1">
            <a:off x="2484438" y="2527300"/>
            <a:ext cx="4859337" cy="2017713"/>
          </a:xfrm>
          <a:prstGeom prst="line">
            <a:avLst/>
          </a:prstGeom>
          <a:noFill/>
          <a:ln w="28575">
            <a:solidFill>
              <a:srgbClr val="0099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8" name="Group 1923">
            <a:extLst>
              <a:ext uri="{FF2B5EF4-FFF2-40B4-BE49-F238E27FC236}">
                <a16:creationId xmlns:a16="http://schemas.microsoft.com/office/drawing/2014/main" id="{CCA9483F-C509-2275-B533-ED77191A390C}"/>
              </a:ext>
            </a:extLst>
          </p:cNvPr>
          <p:cNvGrpSpPr>
            <a:grpSpLocks noChangeAspect="1"/>
          </p:cNvGrpSpPr>
          <p:nvPr/>
        </p:nvGrpSpPr>
        <p:grpSpPr bwMode="auto">
          <a:xfrm>
            <a:off x="3848100" y="3213100"/>
            <a:ext cx="3200400" cy="825500"/>
            <a:chOff x="2835" y="2448"/>
            <a:chExt cx="2016" cy="520"/>
          </a:xfrm>
        </p:grpSpPr>
        <p:sp>
          <p:nvSpPr>
            <p:cNvPr id="16456" name="AutoShape 1922">
              <a:extLst>
                <a:ext uri="{FF2B5EF4-FFF2-40B4-BE49-F238E27FC236}">
                  <a16:creationId xmlns:a16="http://schemas.microsoft.com/office/drawing/2014/main" id="{CFC7994A-F3AA-E293-E947-785383CD7D87}"/>
                </a:ext>
              </a:extLst>
            </p:cNvPr>
            <p:cNvSpPr>
              <a:spLocks noChangeAspect="1" noChangeArrowheads="1" noTextEdit="1"/>
            </p:cNvSpPr>
            <p:nvPr/>
          </p:nvSpPr>
          <p:spPr bwMode="auto">
            <a:xfrm>
              <a:off x="2835" y="2455"/>
              <a:ext cx="201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457" name="Line 1924">
              <a:extLst>
                <a:ext uri="{FF2B5EF4-FFF2-40B4-BE49-F238E27FC236}">
                  <a16:creationId xmlns:a16="http://schemas.microsoft.com/office/drawing/2014/main" id="{C1AF6C4B-B956-E51A-8C5B-BC86CC65FA20}"/>
                </a:ext>
              </a:extLst>
            </p:cNvPr>
            <p:cNvSpPr>
              <a:spLocks noChangeShapeType="1"/>
            </p:cNvSpPr>
            <p:nvPr/>
          </p:nvSpPr>
          <p:spPr bwMode="auto">
            <a:xfrm>
              <a:off x="4535" y="2692"/>
              <a:ext cx="2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58" name="Rectangle 1925">
              <a:extLst>
                <a:ext uri="{FF2B5EF4-FFF2-40B4-BE49-F238E27FC236}">
                  <a16:creationId xmlns:a16="http://schemas.microsoft.com/office/drawing/2014/main" id="{20F73C45-5622-302D-15B9-D4E65898FBA1}"/>
                </a:ext>
              </a:extLst>
            </p:cNvPr>
            <p:cNvSpPr>
              <a:spLocks noChangeArrowheads="1"/>
            </p:cNvSpPr>
            <p:nvPr/>
          </p:nvSpPr>
          <p:spPr bwMode="auto">
            <a:xfrm>
              <a:off x="4803" y="2569"/>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6459" name="Rectangle 1926">
              <a:extLst>
                <a:ext uri="{FF2B5EF4-FFF2-40B4-BE49-F238E27FC236}">
                  <a16:creationId xmlns:a16="http://schemas.microsoft.com/office/drawing/2014/main" id="{07E2A7D8-7D5E-CF20-E78C-59065949F7D8}"/>
                </a:ext>
              </a:extLst>
            </p:cNvPr>
            <p:cNvSpPr>
              <a:spLocks noChangeArrowheads="1"/>
            </p:cNvSpPr>
            <p:nvPr/>
          </p:nvSpPr>
          <p:spPr bwMode="auto">
            <a:xfrm>
              <a:off x="4555" y="2713"/>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6460" name="Rectangle 1927">
              <a:extLst>
                <a:ext uri="{FF2B5EF4-FFF2-40B4-BE49-F238E27FC236}">
                  <a16:creationId xmlns:a16="http://schemas.microsoft.com/office/drawing/2014/main" id="{6F275E15-18F8-5030-A8D3-7B25412F74A8}"/>
                </a:ext>
              </a:extLst>
            </p:cNvPr>
            <p:cNvSpPr>
              <a:spLocks noChangeArrowheads="1"/>
            </p:cNvSpPr>
            <p:nvPr/>
          </p:nvSpPr>
          <p:spPr bwMode="auto">
            <a:xfrm>
              <a:off x="4589" y="2448"/>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6461" name="Rectangle 1928">
              <a:extLst>
                <a:ext uri="{FF2B5EF4-FFF2-40B4-BE49-F238E27FC236}">
                  <a16:creationId xmlns:a16="http://schemas.microsoft.com/office/drawing/2014/main" id="{DBC56E18-6A74-035E-B614-B2545879CA99}"/>
                </a:ext>
              </a:extLst>
            </p:cNvPr>
            <p:cNvSpPr>
              <a:spLocks noChangeArrowheads="1"/>
            </p:cNvSpPr>
            <p:nvPr/>
          </p:nvSpPr>
          <p:spPr bwMode="auto">
            <a:xfrm>
              <a:off x="4399" y="2569"/>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6462" name="Rectangle 1929">
              <a:extLst>
                <a:ext uri="{FF2B5EF4-FFF2-40B4-BE49-F238E27FC236}">
                  <a16:creationId xmlns:a16="http://schemas.microsoft.com/office/drawing/2014/main" id="{132E4997-A161-8B2E-A9E9-B1FF848CC034}"/>
                </a:ext>
              </a:extLst>
            </p:cNvPr>
            <p:cNvSpPr>
              <a:spLocks noChangeArrowheads="1"/>
            </p:cNvSpPr>
            <p:nvPr/>
          </p:nvSpPr>
          <p:spPr bwMode="auto">
            <a:xfrm>
              <a:off x="3986" y="2569"/>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6463" name="Rectangle 1930">
              <a:extLst>
                <a:ext uri="{FF2B5EF4-FFF2-40B4-BE49-F238E27FC236}">
                  <a16:creationId xmlns:a16="http://schemas.microsoft.com/office/drawing/2014/main" id="{92ED4442-D0F1-0C16-2A18-7A054683C272}"/>
                </a:ext>
              </a:extLst>
            </p:cNvPr>
            <p:cNvSpPr>
              <a:spLocks noChangeArrowheads="1"/>
            </p:cNvSpPr>
            <p:nvPr/>
          </p:nvSpPr>
          <p:spPr bwMode="auto">
            <a:xfrm>
              <a:off x="3456" y="2569"/>
              <a:ext cx="2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a:t>
              </a:r>
              <a:endParaRPr lang="en-US" altLang="en-US"/>
            </a:p>
          </p:txBody>
        </p:sp>
        <p:sp>
          <p:nvSpPr>
            <p:cNvPr id="16464" name="Rectangle 1931">
              <a:extLst>
                <a:ext uri="{FF2B5EF4-FFF2-40B4-BE49-F238E27FC236}">
                  <a16:creationId xmlns:a16="http://schemas.microsoft.com/office/drawing/2014/main" id="{19FE956F-68D5-B544-274F-0F4B67DFE3BA}"/>
                </a:ext>
              </a:extLst>
            </p:cNvPr>
            <p:cNvSpPr>
              <a:spLocks noChangeArrowheads="1"/>
            </p:cNvSpPr>
            <p:nvPr/>
          </p:nvSpPr>
          <p:spPr bwMode="auto">
            <a:xfrm>
              <a:off x="3018" y="2569"/>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6465" name="Rectangle 1932">
              <a:extLst>
                <a:ext uri="{FF2B5EF4-FFF2-40B4-BE49-F238E27FC236}">
                  <a16:creationId xmlns:a16="http://schemas.microsoft.com/office/drawing/2014/main" id="{CE7C7F12-50E2-2147-FDC1-83D19B4C2C9F}"/>
                </a:ext>
              </a:extLst>
            </p:cNvPr>
            <p:cNvSpPr>
              <a:spLocks noChangeArrowheads="1"/>
            </p:cNvSpPr>
            <p:nvPr/>
          </p:nvSpPr>
          <p:spPr bwMode="auto">
            <a:xfrm>
              <a:off x="2845" y="2569"/>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6466" name="Rectangle 1933">
              <a:extLst>
                <a:ext uri="{FF2B5EF4-FFF2-40B4-BE49-F238E27FC236}">
                  <a16:creationId xmlns:a16="http://schemas.microsoft.com/office/drawing/2014/main" id="{4ACEBE2E-112B-A70C-F2C7-A6F059BE463F}"/>
                </a:ext>
              </a:extLst>
            </p:cNvPr>
            <p:cNvSpPr>
              <a:spLocks noChangeArrowheads="1"/>
            </p:cNvSpPr>
            <p:nvPr/>
          </p:nvSpPr>
          <p:spPr bwMode="auto">
            <a:xfrm>
              <a:off x="4671" y="283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6467" name="Rectangle 1934">
              <a:extLst>
                <a:ext uri="{FF2B5EF4-FFF2-40B4-BE49-F238E27FC236}">
                  <a16:creationId xmlns:a16="http://schemas.microsoft.com/office/drawing/2014/main" id="{D8431936-3D81-2C65-CFB9-07A23A73B8CF}"/>
                </a:ext>
              </a:extLst>
            </p:cNvPr>
            <p:cNvSpPr>
              <a:spLocks noChangeArrowheads="1"/>
            </p:cNvSpPr>
            <p:nvPr/>
          </p:nvSpPr>
          <p:spPr bwMode="auto">
            <a:xfrm>
              <a:off x="4077" y="2690"/>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6468" name="Rectangle 1935">
              <a:extLst>
                <a:ext uri="{FF2B5EF4-FFF2-40B4-BE49-F238E27FC236}">
                  <a16:creationId xmlns:a16="http://schemas.microsoft.com/office/drawing/2014/main" id="{3236B02F-DDEA-FE1E-5CF0-A0259964FD2F}"/>
                </a:ext>
              </a:extLst>
            </p:cNvPr>
            <p:cNvSpPr>
              <a:spLocks noChangeArrowheads="1"/>
            </p:cNvSpPr>
            <p:nvPr/>
          </p:nvSpPr>
          <p:spPr bwMode="auto">
            <a:xfrm>
              <a:off x="3134" y="2690"/>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6469" name="Rectangle 1936">
              <a:extLst>
                <a:ext uri="{FF2B5EF4-FFF2-40B4-BE49-F238E27FC236}">
                  <a16:creationId xmlns:a16="http://schemas.microsoft.com/office/drawing/2014/main" id="{7CE5D97B-5596-DB15-6D75-9519EFC856B7}"/>
                </a:ext>
              </a:extLst>
            </p:cNvPr>
            <p:cNvSpPr>
              <a:spLocks noChangeArrowheads="1"/>
            </p:cNvSpPr>
            <p:nvPr/>
          </p:nvSpPr>
          <p:spPr bwMode="auto">
            <a:xfrm>
              <a:off x="2936" y="2690"/>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6470" name="Rectangle 1937">
              <a:extLst>
                <a:ext uri="{FF2B5EF4-FFF2-40B4-BE49-F238E27FC236}">
                  <a16:creationId xmlns:a16="http://schemas.microsoft.com/office/drawing/2014/main" id="{9C0A6701-BEB9-C742-685F-DE8BC1CF6E61}"/>
                </a:ext>
              </a:extLst>
            </p:cNvPr>
            <p:cNvSpPr>
              <a:spLocks noChangeArrowheads="1"/>
            </p:cNvSpPr>
            <p:nvPr/>
          </p:nvSpPr>
          <p:spPr bwMode="auto">
            <a:xfrm>
              <a:off x="4223" y="2550"/>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471" name="Rectangle 1938">
              <a:extLst>
                <a:ext uri="{FF2B5EF4-FFF2-40B4-BE49-F238E27FC236}">
                  <a16:creationId xmlns:a16="http://schemas.microsoft.com/office/drawing/2014/main" id="{0EC9A51A-B650-03E2-D209-7A137BC4320D}"/>
                </a:ext>
              </a:extLst>
            </p:cNvPr>
            <p:cNvSpPr>
              <a:spLocks noChangeArrowheads="1"/>
            </p:cNvSpPr>
            <p:nvPr/>
          </p:nvSpPr>
          <p:spPr bwMode="auto">
            <a:xfrm>
              <a:off x="3727" y="2550"/>
              <a:ext cx="19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Þ</a:t>
              </a:r>
              <a:endParaRPr lang="en-US" altLang="en-US"/>
            </a:p>
          </p:txBody>
        </p:sp>
        <p:sp>
          <p:nvSpPr>
            <p:cNvPr id="16472" name="Rectangle 1939">
              <a:extLst>
                <a:ext uri="{FF2B5EF4-FFF2-40B4-BE49-F238E27FC236}">
                  <a16:creationId xmlns:a16="http://schemas.microsoft.com/office/drawing/2014/main" id="{801AD073-B3C7-FD97-A3A3-465EF34E540F}"/>
                </a:ext>
              </a:extLst>
            </p:cNvPr>
            <p:cNvSpPr>
              <a:spLocks noChangeArrowheads="1"/>
            </p:cNvSpPr>
            <p:nvPr/>
          </p:nvSpPr>
          <p:spPr bwMode="auto">
            <a:xfrm>
              <a:off x="3280" y="2550"/>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grpSp>
        <p:nvGrpSpPr>
          <p:cNvPr id="9" name="Group 1942">
            <a:extLst>
              <a:ext uri="{FF2B5EF4-FFF2-40B4-BE49-F238E27FC236}">
                <a16:creationId xmlns:a16="http://schemas.microsoft.com/office/drawing/2014/main" id="{F49E132B-6328-FF1F-6082-40182353A6FB}"/>
              </a:ext>
            </a:extLst>
          </p:cNvPr>
          <p:cNvGrpSpPr>
            <a:grpSpLocks noChangeAspect="1"/>
          </p:cNvGrpSpPr>
          <p:nvPr/>
        </p:nvGrpSpPr>
        <p:grpSpPr bwMode="auto">
          <a:xfrm>
            <a:off x="7153275" y="3216275"/>
            <a:ext cx="1522413" cy="825500"/>
            <a:chOff x="4103" y="2207"/>
            <a:chExt cx="959" cy="520"/>
          </a:xfrm>
        </p:grpSpPr>
        <p:sp>
          <p:nvSpPr>
            <p:cNvPr id="16445" name="AutoShape 1941">
              <a:extLst>
                <a:ext uri="{FF2B5EF4-FFF2-40B4-BE49-F238E27FC236}">
                  <a16:creationId xmlns:a16="http://schemas.microsoft.com/office/drawing/2014/main" id="{9470AFE2-7FA6-E392-1EFC-793C6D35B70E}"/>
                </a:ext>
              </a:extLst>
            </p:cNvPr>
            <p:cNvSpPr>
              <a:spLocks noChangeAspect="1" noChangeArrowheads="1" noTextEdit="1"/>
            </p:cNvSpPr>
            <p:nvPr/>
          </p:nvSpPr>
          <p:spPr bwMode="auto">
            <a:xfrm>
              <a:off x="4103" y="2207"/>
              <a:ext cx="954"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446" name="Line 1943">
              <a:extLst>
                <a:ext uri="{FF2B5EF4-FFF2-40B4-BE49-F238E27FC236}">
                  <a16:creationId xmlns:a16="http://schemas.microsoft.com/office/drawing/2014/main" id="{01C84AE1-336E-681F-C8D2-F4B9A3F7EAED}"/>
                </a:ext>
              </a:extLst>
            </p:cNvPr>
            <p:cNvSpPr>
              <a:spLocks noChangeShapeType="1"/>
            </p:cNvSpPr>
            <p:nvPr/>
          </p:nvSpPr>
          <p:spPr bwMode="auto">
            <a:xfrm>
              <a:off x="4740" y="2468"/>
              <a:ext cx="22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47" name="Rectangle 1944">
              <a:extLst>
                <a:ext uri="{FF2B5EF4-FFF2-40B4-BE49-F238E27FC236}">
                  <a16:creationId xmlns:a16="http://schemas.microsoft.com/office/drawing/2014/main" id="{F77570A7-0079-7B01-8492-2F2675A44ED9}"/>
                </a:ext>
              </a:extLst>
            </p:cNvPr>
            <p:cNvSpPr>
              <a:spLocks noChangeArrowheads="1"/>
            </p:cNvSpPr>
            <p:nvPr/>
          </p:nvSpPr>
          <p:spPr bwMode="auto">
            <a:xfrm>
              <a:off x="5014" y="2345"/>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6448" name="Rectangle 1945">
              <a:extLst>
                <a:ext uri="{FF2B5EF4-FFF2-40B4-BE49-F238E27FC236}">
                  <a16:creationId xmlns:a16="http://schemas.microsoft.com/office/drawing/2014/main" id="{5B0849C5-5765-87F4-74E6-2353EEEDF84C}"/>
                </a:ext>
              </a:extLst>
            </p:cNvPr>
            <p:cNvSpPr>
              <a:spLocks noChangeArrowheads="1"/>
            </p:cNvSpPr>
            <p:nvPr/>
          </p:nvSpPr>
          <p:spPr bwMode="auto">
            <a:xfrm>
              <a:off x="4856" y="2489"/>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16449" name="Rectangle 1946">
              <a:extLst>
                <a:ext uri="{FF2B5EF4-FFF2-40B4-BE49-F238E27FC236}">
                  <a16:creationId xmlns:a16="http://schemas.microsoft.com/office/drawing/2014/main" id="{250E3328-2DFB-873A-850A-F0FDBD8FB31D}"/>
                </a:ext>
              </a:extLst>
            </p:cNvPr>
            <p:cNvSpPr>
              <a:spLocks noChangeArrowheads="1"/>
            </p:cNvSpPr>
            <p:nvPr/>
          </p:nvSpPr>
          <p:spPr bwMode="auto">
            <a:xfrm>
              <a:off x="4761" y="2224"/>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6450" name="Rectangle 1947">
              <a:extLst>
                <a:ext uri="{FF2B5EF4-FFF2-40B4-BE49-F238E27FC236}">
                  <a16:creationId xmlns:a16="http://schemas.microsoft.com/office/drawing/2014/main" id="{95629922-83B3-8BDF-4B34-EDCE095CB453}"/>
                </a:ext>
              </a:extLst>
            </p:cNvPr>
            <p:cNvSpPr>
              <a:spLocks noChangeArrowheads="1"/>
            </p:cNvSpPr>
            <p:nvPr/>
          </p:nvSpPr>
          <p:spPr bwMode="auto">
            <a:xfrm>
              <a:off x="4116" y="2345"/>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6451" name="Rectangle 1948">
              <a:extLst>
                <a:ext uri="{FF2B5EF4-FFF2-40B4-BE49-F238E27FC236}">
                  <a16:creationId xmlns:a16="http://schemas.microsoft.com/office/drawing/2014/main" id="{F123D7D6-8254-7357-A710-7053EC454291}"/>
                </a:ext>
              </a:extLst>
            </p:cNvPr>
            <p:cNvSpPr>
              <a:spLocks noChangeArrowheads="1"/>
            </p:cNvSpPr>
            <p:nvPr/>
          </p:nvSpPr>
          <p:spPr bwMode="auto">
            <a:xfrm>
              <a:off x="4213" y="2466"/>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m</a:t>
              </a:r>
              <a:endParaRPr lang="en-US" altLang="en-US"/>
            </a:p>
          </p:txBody>
        </p:sp>
        <p:sp>
          <p:nvSpPr>
            <p:cNvPr id="16452" name="Rectangle 1949">
              <a:extLst>
                <a:ext uri="{FF2B5EF4-FFF2-40B4-BE49-F238E27FC236}">
                  <a16:creationId xmlns:a16="http://schemas.microsoft.com/office/drawing/2014/main" id="{D4E7A94F-7CCC-500C-9F68-FDA988175EDA}"/>
                </a:ext>
              </a:extLst>
            </p:cNvPr>
            <p:cNvSpPr>
              <a:spLocks noChangeArrowheads="1"/>
            </p:cNvSpPr>
            <p:nvPr/>
          </p:nvSpPr>
          <p:spPr bwMode="auto">
            <a:xfrm>
              <a:off x="4745" y="2490"/>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6453" name="Rectangle 1950">
              <a:extLst>
                <a:ext uri="{FF2B5EF4-FFF2-40B4-BE49-F238E27FC236}">
                  <a16:creationId xmlns:a16="http://schemas.microsoft.com/office/drawing/2014/main" id="{6A0EE1ED-2A0B-1B79-4C43-84D99116DF5A}"/>
                </a:ext>
              </a:extLst>
            </p:cNvPr>
            <p:cNvSpPr>
              <a:spLocks noChangeArrowheads="1"/>
            </p:cNvSpPr>
            <p:nvPr/>
          </p:nvSpPr>
          <p:spPr bwMode="auto">
            <a:xfrm>
              <a:off x="4864" y="2212"/>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6454" name="Rectangle 1951">
              <a:extLst>
                <a:ext uri="{FF2B5EF4-FFF2-40B4-BE49-F238E27FC236}">
                  <a16:creationId xmlns:a16="http://schemas.microsoft.com/office/drawing/2014/main" id="{7F39AA3A-0640-5BF5-1B01-FD6989410522}"/>
                </a:ext>
              </a:extLst>
            </p:cNvPr>
            <p:cNvSpPr>
              <a:spLocks noChangeArrowheads="1"/>
            </p:cNvSpPr>
            <p:nvPr/>
          </p:nvSpPr>
          <p:spPr bwMode="auto">
            <a:xfrm>
              <a:off x="4561" y="2326"/>
              <a:ext cx="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z</a:t>
              </a:r>
              <a:endParaRPr lang="en-US" altLang="en-US"/>
            </a:p>
          </p:txBody>
        </p:sp>
        <p:sp>
          <p:nvSpPr>
            <p:cNvPr id="16455" name="Rectangle 1952">
              <a:extLst>
                <a:ext uri="{FF2B5EF4-FFF2-40B4-BE49-F238E27FC236}">
                  <a16:creationId xmlns:a16="http://schemas.microsoft.com/office/drawing/2014/main" id="{ECF25C40-B13E-F82C-4CDF-ACB3B3144929}"/>
                </a:ext>
              </a:extLst>
            </p:cNvPr>
            <p:cNvSpPr>
              <a:spLocks noChangeArrowheads="1"/>
            </p:cNvSpPr>
            <p:nvPr/>
          </p:nvSpPr>
          <p:spPr bwMode="auto">
            <a:xfrm>
              <a:off x="4393" y="2326"/>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sp>
        <p:nvSpPr>
          <p:cNvPr id="16406" name="Rectangle 1954">
            <a:extLst>
              <a:ext uri="{FF2B5EF4-FFF2-40B4-BE49-F238E27FC236}">
                <a16:creationId xmlns:a16="http://schemas.microsoft.com/office/drawing/2014/main" id="{64B6118C-11A5-D8F5-9CBA-8D8FFCDAA3FE}"/>
              </a:ext>
            </a:extLst>
          </p:cNvPr>
          <p:cNvSpPr>
            <a:spLocks noChangeArrowheads="1"/>
          </p:cNvSpPr>
          <p:nvPr/>
        </p:nvSpPr>
        <p:spPr bwMode="auto">
          <a:xfrm>
            <a:off x="0" y="3238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buClr>
                <a:srgbClr val="000000"/>
              </a:buClr>
              <a:buSzPct val="100000"/>
              <a:buFont typeface="Times New Roman" panose="02020603050405020304" pitchFamily="18" charset="0"/>
              <a:buNone/>
            </a:pPr>
            <a:endParaRPr lang="en-US" altLang="en-US"/>
          </a:p>
        </p:txBody>
      </p:sp>
      <p:grpSp>
        <p:nvGrpSpPr>
          <p:cNvPr id="10" name="Group 1956">
            <a:extLst>
              <a:ext uri="{FF2B5EF4-FFF2-40B4-BE49-F238E27FC236}">
                <a16:creationId xmlns:a16="http://schemas.microsoft.com/office/drawing/2014/main" id="{B51BD3CD-5999-DC0E-7864-A2354B1F83E7}"/>
              </a:ext>
            </a:extLst>
          </p:cNvPr>
          <p:cNvGrpSpPr>
            <a:grpSpLocks noChangeAspect="1"/>
          </p:cNvGrpSpPr>
          <p:nvPr/>
        </p:nvGrpSpPr>
        <p:grpSpPr bwMode="auto">
          <a:xfrm>
            <a:off x="5381625" y="4005263"/>
            <a:ext cx="1638300" cy="436562"/>
            <a:chOff x="3447" y="2883"/>
            <a:chExt cx="1032" cy="275"/>
          </a:xfrm>
        </p:grpSpPr>
        <p:sp>
          <p:nvSpPr>
            <p:cNvPr id="16437" name="AutoShape 1955">
              <a:extLst>
                <a:ext uri="{FF2B5EF4-FFF2-40B4-BE49-F238E27FC236}">
                  <a16:creationId xmlns:a16="http://schemas.microsoft.com/office/drawing/2014/main" id="{BA22D506-C581-6480-8766-0888CCF07D3A}"/>
                </a:ext>
              </a:extLst>
            </p:cNvPr>
            <p:cNvSpPr>
              <a:spLocks noChangeAspect="1" noChangeArrowheads="1" noTextEdit="1"/>
            </p:cNvSpPr>
            <p:nvPr/>
          </p:nvSpPr>
          <p:spPr bwMode="auto">
            <a:xfrm>
              <a:off x="3447" y="2908"/>
              <a:ext cx="103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438" name="Rectangle 1957">
              <a:extLst>
                <a:ext uri="{FF2B5EF4-FFF2-40B4-BE49-F238E27FC236}">
                  <a16:creationId xmlns:a16="http://schemas.microsoft.com/office/drawing/2014/main" id="{15FA721A-24F9-2CAA-342B-D2744D54FB44}"/>
                </a:ext>
              </a:extLst>
            </p:cNvPr>
            <p:cNvSpPr>
              <a:spLocks noChangeArrowheads="1"/>
            </p:cNvSpPr>
            <p:nvPr/>
          </p:nvSpPr>
          <p:spPr bwMode="auto">
            <a:xfrm>
              <a:off x="4400" y="302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a</a:t>
              </a:r>
              <a:endParaRPr lang="en-US" altLang="en-US"/>
            </a:p>
          </p:txBody>
        </p:sp>
        <p:sp>
          <p:nvSpPr>
            <p:cNvPr id="16439" name="Rectangle 1958">
              <a:extLst>
                <a:ext uri="{FF2B5EF4-FFF2-40B4-BE49-F238E27FC236}">
                  <a16:creationId xmlns:a16="http://schemas.microsoft.com/office/drawing/2014/main" id="{836F8FB5-1234-3831-1ACE-1D8978B8265D}"/>
                </a:ext>
              </a:extLst>
            </p:cNvPr>
            <p:cNvSpPr>
              <a:spLocks noChangeArrowheads="1"/>
            </p:cNvSpPr>
            <p:nvPr/>
          </p:nvSpPr>
          <p:spPr bwMode="auto">
            <a:xfrm>
              <a:off x="3581" y="3024"/>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6440" name="Rectangle 1959">
              <a:extLst>
                <a:ext uri="{FF2B5EF4-FFF2-40B4-BE49-F238E27FC236}">
                  <a16:creationId xmlns:a16="http://schemas.microsoft.com/office/drawing/2014/main" id="{D3191354-8328-3381-EC47-5CEF1FBC530A}"/>
                </a:ext>
              </a:extLst>
            </p:cNvPr>
            <p:cNvSpPr>
              <a:spLocks noChangeArrowheads="1"/>
            </p:cNvSpPr>
            <p:nvPr/>
          </p:nvSpPr>
          <p:spPr bwMode="auto">
            <a:xfrm>
              <a:off x="4306" y="2905"/>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6441" name="Rectangle 1960">
              <a:extLst>
                <a:ext uri="{FF2B5EF4-FFF2-40B4-BE49-F238E27FC236}">
                  <a16:creationId xmlns:a16="http://schemas.microsoft.com/office/drawing/2014/main" id="{D15E484D-A69D-9B87-C561-6F02E3E5408A}"/>
                </a:ext>
              </a:extLst>
            </p:cNvPr>
            <p:cNvSpPr>
              <a:spLocks noChangeArrowheads="1"/>
            </p:cNvSpPr>
            <p:nvPr/>
          </p:nvSpPr>
          <p:spPr bwMode="auto">
            <a:xfrm>
              <a:off x="3934" y="2905"/>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6442" name="Rectangle 1961">
              <a:extLst>
                <a:ext uri="{FF2B5EF4-FFF2-40B4-BE49-F238E27FC236}">
                  <a16:creationId xmlns:a16="http://schemas.microsoft.com/office/drawing/2014/main" id="{B2C63F3A-5DB4-5AA9-C7D2-43F04D4C8969}"/>
                </a:ext>
              </a:extLst>
            </p:cNvPr>
            <p:cNvSpPr>
              <a:spLocks noChangeArrowheads="1"/>
            </p:cNvSpPr>
            <p:nvPr/>
          </p:nvSpPr>
          <p:spPr bwMode="auto">
            <a:xfrm>
              <a:off x="3487" y="2905"/>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p</a:t>
              </a:r>
              <a:endParaRPr lang="en-US" altLang="en-US"/>
            </a:p>
          </p:txBody>
        </p:sp>
        <p:sp>
          <p:nvSpPr>
            <p:cNvPr id="16443" name="Rectangle 1962">
              <a:extLst>
                <a:ext uri="{FF2B5EF4-FFF2-40B4-BE49-F238E27FC236}">
                  <a16:creationId xmlns:a16="http://schemas.microsoft.com/office/drawing/2014/main" id="{3CC062A9-1F60-4B7D-060F-9D4332251625}"/>
                </a:ext>
              </a:extLst>
            </p:cNvPr>
            <p:cNvSpPr>
              <a:spLocks noChangeArrowheads="1"/>
            </p:cNvSpPr>
            <p:nvPr/>
          </p:nvSpPr>
          <p:spPr bwMode="auto">
            <a:xfrm>
              <a:off x="4099" y="2883"/>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444" name="Rectangle 1963">
              <a:extLst>
                <a:ext uri="{FF2B5EF4-FFF2-40B4-BE49-F238E27FC236}">
                  <a16:creationId xmlns:a16="http://schemas.microsoft.com/office/drawing/2014/main" id="{E5973528-31BC-0118-ECC1-E10B786C33E7}"/>
                </a:ext>
              </a:extLst>
            </p:cNvPr>
            <p:cNvSpPr>
              <a:spLocks noChangeArrowheads="1"/>
            </p:cNvSpPr>
            <p:nvPr/>
          </p:nvSpPr>
          <p:spPr bwMode="auto">
            <a:xfrm>
              <a:off x="3727" y="2883"/>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sp>
        <p:nvSpPr>
          <p:cNvPr id="173997" name="Line 1965">
            <a:extLst>
              <a:ext uri="{FF2B5EF4-FFF2-40B4-BE49-F238E27FC236}">
                <a16:creationId xmlns:a16="http://schemas.microsoft.com/office/drawing/2014/main" id="{694332C2-6766-56E2-6387-1E4ACF1F3819}"/>
              </a:ext>
            </a:extLst>
          </p:cNvPr>
          <p:cNvSpPr>
            <a:spLocks noChangeShapeType="1"/>
          </p:cNvSpPr>
          <p:nvPr/>
        </p:nvSpPr>
        <p:spPr bwMode="auto">
          <a:xfrm flipH="1" flipV="1">
            <a:off x="5219700" y="2490788"/>
            <a:ext cx="468313" cy="974725"/>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73998" name="Line 1966">
            <a:extLst>
              <a:ext uri="{FF2B5EF4-FFF2-40B4-BE49-F238E27FC236}">
                <a16:creationId xmlns:a16="http://schemas.microsoft.com/office/drawing/2014/main" id="{B81F48B2-B4D7-89D7-96D0-86F360A78D26}"/>
              </a:ext>
            </a:extLst>
          </p:cNvPr>
          <p:cNvSpPr>
            <a:spLocks noChangeShapeType="1"/>
          </p:cNvSpPr>
          <p:nvPr/>
        </p:nvSpPr>
        <p:spPr bwMode="auto">
          <a:xfrm flipV="1">
            <a:off x="7343775" y="2635250"/>
            <a:ext cx="757238" cy="865188"/>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73999" name="Line 1967">
            <a:extLst>
              <a:ext uri="{FF2B5EF4-FFF2-40B4-BE49-F238E27FC236}">
                <a16:creationId xmlns:a16="http://schemas.microsoft.com/office/drawing/2014/main" id="{0F70CDB7-239B-477F-40B7-A1E82D8EBA02}"/>
              </a:ext>
            </a:extLst>
          </p:cNvPr>
          <p:cNvSpPr>
            <a:spLocks noChangeShapeType="1"/>
          </p:cNvSpPr>
          <p:nvPr/>
        </p:nvSpPr>
        <p:spPr bwMode="auto">
          <a:xfrm flipV="1">
            <a:off x="6877050" y="2455863"/>
            <a:ext cx="647700" cy="1693862"/>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174000" name="Line 1968">
            <a:extLst>
              <a:ext uri="{FF2B5EF4-FFF2-40B4-BE49-F238E27FC236}">
                <a16:creationId xmlns:a16="http://schemas.microsoft.com/office/drawing/2014/main" id="{8F25A7B7-2B64-C1FC-904D-5CB566D49D3C}"/>
              </a:ext>
            </a:extLst>
          </p:cNvPr>
          <p:cNvSpPr>
            <a:spLocks noChangeShapeType="1"/>
          </p:cNvSpPr>
          <p:nvPr/>
        </p:nvSpPr>
        <p:spPr bwMode="auto">
          <a:xfrm flipH="1" flipV="1">
            <a:off x="5976938" y="2490788"/>
            <a:ext cx="827087" cy="1658937"/>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grpSp>
        <p:nvGrpSpPr>
          <p:cNvPr id="11" name="Group 1971">
            <a:extLst>
              <a:ext uri="{FF2B5EF4-FFF2-40B4-BE49-F238E27FC236}">
                <a16:creationId xmlns:a16="http://schemas.microsoft.com/office/drawing/2014/main" id="{C7CD3403-A37B-E098-3915-52F7E43A5FDE}"/>
              </a:ext>
            </a:extLst>
          </p:cNvPr>
          <p:cNvGrpSpPr>
            <a:grpSpLocks noChangeAspect="1"/>
          </p:cNvGrpSpPr>
          <p:nvPr/>
        </p:nvGrpSpPr>
        <p:grpSpPr bwMode="auto">
          <a:xfrm>
            <a:off x="3419475" y="4797425"/>
            <a:ext cx="2266950" cy="1335088"/>
            <a:chOff x="3198" y="3045"/>
            <a:chExt cx="1428" cy="841"/>
          </a:xfrm>
        </p:grpSpPr>
        <p:sp>
          <p:nvSpPr>
            <p:cNvPr id="16415" name="AutoShape 1970">
              <a:extLst>
                <a:ext uri="{FF2B5EF4-FFF2-40B4-BE49-F238E27FC236}">
                  <a16:creationId xmlns:a16="http://schemas.microsoft.com/office/drawing/2014/main" id="{151996D0-180E-DB76-40CA-FBE1467689F2}"/>
                </a:ext>
              </a:extLst>
            </p:cNvPr>
            <p:cNvSpPr>
              <a:spLocks noChangeAspect="1" noChangeArrowheads="1" noTextEdit="1"/>
            </p:cNvSpPr>
            <p:nvPr/>
          </p:nvSpPr>
          <p:spPr bwMode="auto">
            <a:xfrm>
              <a:off x="3198" y="3045"/>
              <a:ext cx="142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6416" name="Line 1972">
              <a:extLst>
                <a:ext uri="{FF2B5EF4-FFF2-40B4-BE49-F238E27FC236}">
                  <a16:creationId xmlns:a16="http://schemas.microsoft.com/office/drawing/2014/main" id="{A1491DBC-4A29-D8B3-3203-5B9E4EBAA5B8}"/>
                </a:ext>
              </a:extLst>
            </p:cNvPr>
            <p:cNvSpPr>
              <a:spLocks noChangeShapeType="1"/>
            </p:cNvSpPr>
            <p:nvPr/>
          </p:nvSpPr>
          <p:spPr bwMode="auto">
            <a:xfrm flipV="1">
              <a:off x="3832" y="3203"/>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7" name="Line 1973">
              <a:extLst>
                <a:ext uri="{FF2B5EF4-FFF2-40B4-BE49-F238E27FC236}">
                  <a16:creationId xmlns:a16="http://schemas.microsoft.com/office/drawing/2014/main" id="{CA610613-6949-E223-E53A-27166E54903D}"/>
                </a:ext>
              </a:extLst>
            </p:cNvPr>
            <p:cNvSpPr>
              <a:spLocks noChangeShapeType="1"/>
            </p:cNvSpPr>
            <p:nvPr/>
          </p:nvSpPr>
          <p:spPr bwMode="auto">
            <a:xfrm>
              <a:off x="3859" y="3205"/>
              <a:ext cx="40"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18" name="Freeform 1974">
              <a:extLst>
                <a:ext uri="{FF2B5EF4-FFF2-40B4-BE49-F238E27FC236}">
                  <a16:creationId xmlns:a16="http://schemas.microsoft.com/office/drawing/2014/main" id="{343E1EC2-FD8A-BEB2-A22F-283D2A2C32D5}"/>
                </a:ext>
              </a:extLst>
            </p:cNvPr>
            <p:cNvSpPr>
              <a:spLocks/>
            </p:cNvSpPr>
            <p:nvPr/>
          </p:nvSpPr>
          <p:spPr bwMode="auto">
            <a:xfrm>
              <a:off x="3900" y="3071"/>
              <a:ext cx="438" cy="213"/>
            </a:xfrm>
            <a:custGeom>
              <a:avLst/>
              <a:gdLst>
                <a:gd name="T0" fmla="*/ 0 w 456"/>
                <a:gd name="T1" fmla="*/ 153 h 222"/>
                <a:gd name="T2" fmla="*/ 33 w 456"/>
                <a:gd name="T3" fmla="*/ 0 h 222"/>
                <a:gd name="T4" fmla="*/ 317 w 456"/>
                <a:gd name="T5" fmla="*/ 0 h 222"/>
                <a:gd name="T6" fmla="*/ 0 60000 65536"/>
                <a:gd name="T7" fmla="*/ 0 60000 65536"/>
                <a:gd name="T8" fmla="*/ 0 60000 65536"/>
                <a:gd name="T9" fmla="*/ 0 w 456"/>
                <a:gd name="T10" fmla="*/ 0 h 222"/>
                <a:gd name="T11" fmla="*/ 456 w 456"/>
                <a:gd name="T12" fmla="*/ 222 h 222"/>
              </a:gdLst>
              <a:ahLst/>
              <a:cxnLst>
                <a:cxn ang="T6">
                  <a:pos x="T0" y="T1"/>
                </a:cxn>
                <a:cxn ang="T7">
                  <a:pos x="T2" y="T3"/>
                </a:cxn>
                <a:cxn ang="T8">
                  <a:pos x="T4" y="T5"/>
                </a:cxn>
              </a:cxnLst>
              <a:rect l="T9" t="T10" r="T11" b="T12"/>
              <a:pathLst>
                <a:path w="456" h="222">
                  <a:moveTo>
                    <a:pt x="0" y="222"/>
                  </a:moveTo>
                  <a:lnTo>
                    <a:pt x="47" y="0"/>
                  </a:lnTo>
                  <a:lnTo>
                    <a:pt x="45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19" name="Line 1975">
              <a:extLst>
                <a:ext uri="{FF2B5EF4-FFF2-40B4-BE49-F238E27FC236}">
                  <a16:creationId xmlns:a16="http://schemas.microsoft.com/office/drawing/2014/main" id="{F6919B1F-ED2E-EC81-EF36-EF5D79A42907}"/>
                </a:ext>
              </a:extLst>
            </p:cNvPr>
            <p:cNvSpPr>
              <a:spLocks noChangeShapeType="1"/>
            </p:cNvSpPr>
            <p:nvPr/>
          </p:nvSpPr>
          <p:spPr bwMode="auto">
            <a:xfrm>
              <a:off x="4357" y="3606"/>
              <a:ext cx="2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0" name="Line 1976">
              <a:extLst>
                <a:ext uri="{FF2B5EF4-FFF2-40B4-BE49-F238E27FC236}">
                  <a16:creationId xmlns:a16="http://schemas.microsoft.com/office/drawing/2014/main" id="{C2E2D43D-46B8-9C55-3AEB-5EB4C76CBC1C}"/>
                </a:ext>
              </a:extLst>
            </p:cNvPr>
            <p:cNvSpPr>
              <a:spLocks noChangeShapeType="1"/>
            </p:cNvSpPr>
            <p:nvPr/>
          </p:nvSpPr>
          <p:spPr bwMode="auto">
            <a:xfrm flipV="1">
              <a:off x="3571" y="3658"/>
              <a:ext cx="26"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1" name="Line 1977">
              <a:extLst>
                <a:ext uri="{FF2B5EF4-FFF2-40B4-BE49-F238E27FC236}">
                  <a16:creationId xmlns:a16="http://schemas.microsoft.com/office/drawing/2014/main" id="{880E43B3-8274-2F21-18CE-3FCA20E4104B}"/>
                </a:ext>
              </a:extLst>
            </p:cNvPr>
            <p:cNvSpPr>
              <a:spLocks noChangeShapeType="1"/>
            </p:cNvSpPr>
            <p:nvPr/>
          </p:nvSpPr>
          <p:spPr bwMode="auto">
            <a:xfrm>
              <a:off x="3597" y="3660"/>
              <a:ext cx="39" cy="19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2" name="Freeform 1978">
              <a:extLst>
                <a:ext uri="{FF2B5EF4-FFF2-40B4-BE49-F238E27FC236}">
                  <a16:creationId xmlns:a16="http://schemas.microsoft.com/office/drawing/2014/main" id="{4A7FEF9A-BD3D-1DBE-7B47-6B210B3ACA93}"/>
                </a:ext>
              </a:extLst>
            </p:cNvPr>
            <p:cNvSpPr>
              <a:spLocks/>
            </p:cNvSpPr>
            <p:nvPr/>
          </p:nvSpPr>
          <p:spPr bwMode="auto">
            <a:xfrm>
              <a:off x="3638" y="3342"/>
              <a:ext cx="961" cy="517"/>
            </a:xfrm>
            <a:custGeom>
              <a:avLst/>
              <a:gdLst>
                <a:gd name="T0" fmla="*/ 0 w 1003"/>
                <a:gd name="T1" fmla="*/ 371 h 539"/>
                <a:gd name="T2" fmla="*/ 32 w 1003"/>
                <a:gd name="T3" fmla="*/ 0 h 539"/>
                <a:gd name="T4" fmla="*/ 683 w 1003"/>
                <a:gd name="T5" fmla="*/ 0 h 539"/>
                <a:gd name="T6" fmla="*/ 0 60000 65536"/>
                <a:gd name="T7" fmla="*/ 0 60000 65536"/>
                <a:gd name="T8" fmla="*/ 0 60000 65536"/>
                <a:gd name="T9" fmla="*/ 0 w 1003"/>
                <a:gd name="T10" fmla="*/ 0 h 539"/>
                <a:gd name="T11" fmla="*/ 1003 w 1003"/>
                <a:gd name="T12" fmla="*/ 539 h 539"/>
              </a:gdLst>
              <a:ahLst/>
              <a:cxnLst>
                <a:cxn ang="T6">
                  <a:pos x="T0" y="T1"/>
                </a:cxn>
                <a:cxn ang="T7">
                  <a:pos x="T2" y="T3"/>
                </a:cxn>
                <a:cxn ang="T8">
                  <a:pos x="T4" y="T5"/>
                </a:cxn>
              </a:cxnLst>
              <a:rect l="T9" t="T10" r="T11" b="T12"/>
              <a:pathLst>
                <a:path w="1003" h="539">
                  <a:moveTo>
                    <a:pt x="0" y="539"/>
                  </a:moveTo>
                  <a:lnTo>
                    <a:pt x="47" y="0"/>
                  </a:lnTo>
                  <a:lnTo>
                    <a:pt x="100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423" name="Line 1979">
              <a:extLst>
                <a:ext uri="{FF2B5EF4-FFF2-40B4-BE49-F238E27FC236}">
                  <a16:creationId xmlns:a16="http://schemas.microsoft.com/office/drawing/2014/main" id="{351CA645-A5FC-6F6E-953F-9A2A3B2EF9A6}"/>
                </a:ext>
              </a:extLst>
            </p:cNvPr>
            <p:cNvSpPr>
              <a:spLocks noChangeShapeType="1"/>
            </p:cNvSpPr>
            <p:nvPr/>
          </p:nvSpPr>
          <p:spPr bwMode="auto">
            <a:xfrm>
              <a:off x="3560" y="3314"/>
              <a:ext cx="104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24" name="Rectangle 1980">
              <a:extLst>
                <a:ext uri="{FF2B5EF4-FFF2-40B4-BE49-F238E27FC236}">
                  <a16:creationId xmlns:a16="http://schemas.microsoft.com/office/drawing/2014/main" id="{208D8BF8-028F-4AC5-1E31-AA21E18722D5}"/>
                </a:ext>
              </a:extLst>
            </p:cNvPr>
            <p:cNvSpPr>
              <a:spLocks noChangeArrowheads="1"/>
            </p:cNvSpPr>
            <p:nvPr/>
          </p:nvSpPr>
          <p:spPr bwMode="auto">
            <a:xfrm>
              <a:off x="4512" y="361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6425" name="Rectangle 1981">
              <a:extLst>
                <a:ext uri="{FF2B5EF4-FFF2-40B4-BE49-F238E27FC236}">
                  <a16:creationId xmlns:a16="http://schemas.microsoft.com/office/drawing/2014/main" id="{EFEA9D81-AA3C-4C02-61B1-F72A8EDEC920}"/>
                </a:ext>
              </a:extLst>
            </p:cNvPr>
            <p:cNvSpPr>
              <a:spLocks noChangeArrowheads="1"/>
            </p:cNvSpPr>
            <p:nvPr/>
          </p:nvSpPr>
          <p:spPr bwMode="auto">
            <a:xfrm>
              <a:off x="4512" y="3347"/>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6426" name="Rectangle 1982">
              <a:extLst>
                <a:ext uri="{FF2B5EF4-FFF2-40B4-BE49-F238E27FC236}">
                  <a16:creationId xmlns:a16="http://schemas.microsoft.com/office/drawing/2014/main" id="{A0F6FA6E-871A-4FF9-5872-45E431504301}"/>
                </a:ext>
              </a:extLst>
            </p:cNvPr>
            <p:cNvSpPr>
              <a:spLocks noChangeArrowheads="1"/>
            </p:cNvSpPr>
            <p:nvPr/>
          </p:nvSpPr>
          <p:spPr bwMode="auto">
            <a:xfrm>
              <a:off x="3674" y="348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1</a:t>
              </a:r>
              <a:endParaRPr lang="en-US" altLang="en-US"/>
            </a:p>
          </p:txBody>
        </p:sp>
        <p:sp>
          <p:nvSpPr>
            <p:cNvPr id="16427" name="Rectangle 1983">
              <a:extLst>
                <a:ext uri="{FF2B5EF4-FFF2-40B4-BE49-F238E27FC236}">
                  <a16:creationId xmlns:a16="http://schemas.microsoft.com/office/drawing/2014/main" id="{2120DE4B-0753-9D63-7523-DE47B70375DA}"/>
                </a:ext>
              </a:extLst>
            </p:cNvPr>
            <p:cNvSpPr>
              <a:spLocks noChangeArrowheads="1"/>
            </p:cNvSpPr>
            <p:nvPr/>
          </p:nvSpPr>
          <p:spPr bwMode="auto">
            <a:xfrm>
              <a:off x="3957" y="306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6428" name="Rectangle 1984">
              <a:extLst>
                <a:ext uri="{FF2B5EF4-FFF2-40B4-BE49-F238E27FC236}">
                  <a16:creationId xmlns:a16="http://schemas.microsoft.com/office/drawing/2014/main" id="{5D7CF3CE-D03D-A1F1-7E78-0E539CDBBC35}"/>
                </a:ext>
              </a:extLst>
            </p:cNvPr>
            <p:cNvSpPr>
              <a:spLocks noChangeArrowheads="1"/>
            </p:cNvSpPr>
            <p:nvPr/>
          </p:nvSpPr>
          <p:spPr bwMode="auto">
            <a:xfrm>
              <a:off x="4495" y="3752"/>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6429" name="Rectangle 1985">
              <a:extLst>
                <a:ext uri="{FF2B5EF4-FFF2-40B4-BE49-F238E27FC236}">
                  <a16:creationId xmlns:a16="http://schemas.microsoft.com/office/drawing/2014/main" id="{623E496E-E566-30DF-CC2B-7558D0708DCF}"/>
                </a:ext>
              </a:extLst>
            </p:cNvPr>
            <p:cNvSpPr>
              <a:spLocks noChangeArrowheads="1"/>
            </p:cNvSpPr>
            <p:nvPr/>
          </p:nvSpPr>
          <p:spPr bwMode="auto">
            <a:xfrm>
              <a:off x="4377" y="3631"/>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6430" name="Rectangle 1986">
              <a:extLst>
                <a:ext uri="{FF2B5EF4-FFF2-40B4-BE49-F238E27FC236}">
                  <a16:creationId xmlns:a16="http://schemas.microsoft.com/office/drawing/2014/main" id="{1A949A91-EE36-DF47-98B1-B0543923EDB4}"/>
                </a:ext>
              </a:extLst>
            </p:cNvPr>
            <p:cNvSpPr>
              <a:spLocks noChangeArrowheads="1"/>
            </p:cNvSpPr>
            <p:nvPr/>
          </p:nvSpPr>
          <p:spPr bwMode="auto">
            <a:xfrm>
              <a:off x="4377" y="3360"/>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6431" name="Rectangle 1987">
              <a:extLst>
                <a:ext uri="{FF2B5EF4-FFF2-40B4-BE49-F238E27FC236}">
                  <a16:creationId xmlns:a16="http://schemas.microsoft.com/office/drawing/2014/main" id="{9423181F-2242-0D75-75E5-DB5FADDECF18}"/>
                </a:ext>
              </a:extLst>
            </p:cNvPr>
            <p:cNvSpPr>
              <a:spLocks noChangeArrowheads="1"/>
            </p:cNvSpPr>
            <p:nvPr/>
          </p:nvSpPr>
          <p:spPr bwMode="auto">
            <a:xfrm>
              <a:off x="4068" y="3065"/>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6432" name="Rectangle 1988">
              <a:extLst>
                <a:ext uri="{FF2B5EF4-FFF2-40B4-BE49-F238E27FC236}">
                  <a16:creationId xmlns:a16="http://schemas.microsoft.com/office/drawing/2014/main" id="{9F531939-B38B-6CAA-35D3-93F94FF6DC41}"/>
                </a:ext>
              </a:extLst>
            </p:cNvPr>
            <p:cNvSpPr>
              <a:spLocks noChangeArrowheads="1"/>
            </p:cNvSpPr>
            <p:nvPr/>
          </p:nvSpPr>
          <p:spPr bwMode="auto">
            <a:xfrm>
              <a:off x="3208" y="3191"/>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6433" name="Rectangle 1989">
              <a:extLst>
                <a:ext uri="{FF2B5EF4-FFF2-40B4-BE49-F238E27FC236}">
                  <a16:creationId xmlns:a16="http://schemas.microsoft.com/office/drawing/2014/main" id="{DF3C8EE5-D321-0520-F5F1-ABB8ED70F6F8}"/>
                </a:ext>
              </a:extLst>
            </p:cNvPr>
            <p:cNvSpPr>
              <a:spLocks noChangeArrowheads="1"/>
            </p:cNvSpPr>
            <p:nvPr/>
          </p:nvSpPr>
          <p:spPr bwMode="auto">
            <a:xfrm>
              <a:off x="4180" y="346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434" name="Rectangle 1990">
              <a:extLst>
                <a:ext uri="{FF2B5EF4-FFF2-40B4-BE49-F238E27FC236}">
                  <a16:creationId xmlns:a16="http://schemas.microsoft.com/office/drawing/2014/main" id="{313B2897-671E-4E47-3C48-9A446B408373}"/>
                </a:ext>
              </a:extLst>
            </p:cNvPr>
            <p:cNvSpPr>
              <a:spLocks noChangeArrowheads="1"/>
            </p:cNvSpPr>
            <p:nvPr/>
          </p:nvSpPr>
          <p:spPr bwMode="auto">
            <a:xfrm>
              <a:off x="3815" y="346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435" name="Rectangle 1991">
              <a:extLst>
                <a:ext uri="{FF2B5EF4-FFF2-40B4-BE49-F238E27FC236}">
                  <a16:creationId xmlns:a16="http://schemas.microsoft.com/office/drawing/2014/main" id="{689197E0-1195-C67E-DCAF-8BD0BC21DF30}"/>
                </a:ext>
              </a:extLst>
            </p:cNvPr>
            <p:cNvSpPr>
              <a:spLocks noChangeArrowheads="1"/>
            </p:cNvSpPr>
            <p:nvPr/>
          </p:nvSpPr>
          <p:spPr bwMode="auto">
            <a:xfrm>
              <a:off x="3373" y="3172"/>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6436" name="Rectangle 1992">
              <a:extLst>
                <a:ext uri="{FF2B5EF4-FFF2-40B4-BE49-F238E27FC236}">
                  <a16:creationId xmlns:a16="http://schemas.microsoft.com/office/drawing/2014/main" id="{D2276FA6-E10E-FDBF-600F-579D3E5CD3FB}"/>
                </a:ext>
              </a:extLst>
            </p:cNvPr>
            <p:cNvSpPr>
              <a:spLocks noChangeArrowheads="1"/>
            </p:cNvSpPr>
            <p:nvPr/>
          </p:nvSpPr>
          <p:spPr bwMode="auto">
            <a:xfrm>
              <a:off x="3980" y="3464"/>
              <a:ext cx="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z</a:t>
              </a:r>
              <a:endParaRPr lang="en-US" altLang="en-US"/>
            </a:p>
          </p:txBody>
        </p:sp>
      </p:grpSp>
      <p:sp>
        <p:nvSpPr>
          <p:cNvPr id="174025" name="AutoShape 1993">
            <a:extLst>
              <a:ext uri="{FF2B5EF4-FFF2-40B4-BE49-F238E27FC236}">
                <a16:creationId xmlns:a16="http://schemas.microsoft.com/office/drawing/2014/main" id="{F9D2D6F3-65FD-04F8-F4E6-EAB1C06B94F8}"/>
              </a:ext>
            </a:extLst>
          </p:cNvPr>
          <p:cNvSpPr>
            <a:spLocks/>
          </p:cNvSpPr>
          <p:nvPr/>
        </p:nvSpPr>
        <p:spPr bwMode="auto">
          <a:xfrm rot="5400000">
            <a:off x="5849144" y="1837531"/>
            <a:ext cx="504825" cy="5364163"/>
          </a:xfrm>
          <a:prstGeom prst="rightBrace">
            <a:avLst>
              <a:gd name="adj1" fmla="val 59081"/>
              <a:gd name="adj2" fmla="val 88843"/>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6414" name="WordArt 2001">
            <a:extLst>
              <a:ext uri="{FF2B5EF4-FFF2-40B4-BE49-F238E27FC236}">
                <a16:creationId xmlns:a16="http://schemas.microsoft.com/office/drawing/2014/main" id="{BB788D8B-3D4C-0EDC-F2F3-6A226F4F0BB8}"/>
              </a:ext>
            </a:extLst>
          </p:cNvPr>
          <p:cNvSpPr>
            <a:spLocks noChangeArrowheads="1" noChangeShapeType="1" noTextEdit="1"/>
          </p:cNvSpPr>
          <p:nvPr/>
        </p:nvSpPr>
        <p:spPr bwMode="auto">
          <a:xfrm>
            <a:off x="287338" y="657225"/>
            <a:ext cx="856932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MALE OTVORE</a:t>
            </a:r>
            <a:endPar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73549"/>
                                        </p:tgtEl>
                                        <p:attrNameLst>
                                          <p:attrName>style.visibility</p:attrName>
                                        </p:attrNameLst>
                                      </p:cBhvr>
                                      <p:to>
                                        <p:strVal val="visible"/>
                                      </p:to>
                                    </p:set>
                                    <p:anim calcmode="lin" valueType="num">
                                      <p:cBhvr>
                                        <p:cTn id="7" dur="500" fill="hold"/>
                                        <p:tgtEl>
                                          <p:spTgt spid="173549"/>
                                        </p:tgtEl>
                                        <p:attrNameLst>
                                          <p:attrName>ppt_w</p:attrName>
                                        </p:attrNameLst>
                                      </p:cBhvr>
                                      <p:tavLst>
                                        <p:tav tm="0">
                                          <p:val>
                                            <p:fltVal val="0"/>
                                          </p:val>
                                        </p:tav>
                                        <p:tav tm="100000">
                                          <p:val>
                                            <p:strVal val="#ppt_w"/>
                                          </p:val>
                                        </p:tav>
                                      </p:tavLst>
                                    </p:anim>
                                    <p:anim calcmode="lin" valueType="num">
                                      <p:cBhvr>
                                        <p:cTn id="8" dur="500" fill="hold"/>
                                        <p:tgtEl>
                                          <p:spTgt spid="173549"/>
                                        </p:tgtEl>
                                        <p:attrNameLst>
                                          <p:attrName>ppt_h</p:attrName>
                                        </p:attrNameLst>
                                      </p:cBhvr>
                                      <p:tavLst>
                                        <p:tav tm="0">
                                          <p:val>
                                            <p:fltVal val="0"/>
                                          </p:val>
                                        </p:tav>
                                        <p:tav tm="100000">
                                          <p:val>
                                            <p:strVal val="#ppt_h"/>
                                          </p:val>
                                        </p:tav>
                                      </p:tavLst>
                                    </p:anim>
                                    <p:anim calcmode="lin" valueType="num">
                                      <p:cBhvr>
                                        <p:cTn id="9" dur="500" fill="hold"/>
                                        <p:tgtEl>
                                          <p:spTgt spid="173549"/>
                                        </p:tgtEl>
                                        <p:attrNameLst>
                                          <p:attrName>style.rotation</p:attrName>
                                        </p:attrNameLst>
                                      </p:cBhvr>
                                      <p:tavLst>
                                        <p:tav tm="0">
                                          <p:val>
                                            <p:fltVal val="360"/>
                                          </p:val>
                                        </p:tav>
                                        <p:tav tm="100000">
                                          <p:val>
                                            <p:fltVal val="0"/>
                                          </p:val>
                                        </p:tav>
                                      </p:tavLst>
                                    </p:anim>
                                    <p:animEffect transition="in" filter="fade">
                                      <p:cBhvr>
                                        <p:cTn id="10" dur="500"/>
                                        <p:tgtEl>
                                          <p:spTgt spid="173549"/>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173548"/>
                                        </p:tgtEl>
                                        <p:attrNameLst>
                                          <p:attrName>style.visibility</p:attrName>
                                        </p:attrNameLst>
                                      </p:cBhvr>
                                      <p:to>
                                        <p:strVal val="visible"/>
                                      </p:to>
                                    </p:set>
                                    <p:anim calcmode="discrete" valueType="clr">
                                      <p:cBhvr override="childStyle">
                                        <p:cTn id="14" dur="80"/>
                                        <p:tgtEl>
                                          <p:spTgt spid="17354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3548"/>
                                        </p:tgtEl>
                                        <p:attrNameLst>
                                          <p:attrName>fillcolor</p:attrName>
                                        </p:attrNameLst>
                                      </p:cBhvr>
                                      <p:tavLst>
                                        <p:tav tm="0">
                                          <p:val>
                                            <p:clrVal>
                                              <a:schemeClr val="accent2"/>
                                            </p:clrVal>
                                          </p:val>
                                        </p:tav>
                                        <p:tav tm="50000">
                                          <p:val>
                                            <p:clrVal>
                                              <a:schemeClr val="hlink"/>
                                            </p:clrVal>
                                          </p:val>
                                        </p:tav>
                                      </p:tavLst>
                                    </p:anim>
                                    <p:set>
                                      <p:cBhvr>
                                        <p:cTn id="16" dur="80"/>
                                        <p:tgtEl>
                                          <p:spTgt spid="173548"/>
                                        </p:tgtEl>
                                        <p:attrNameLst>
                                          <p:attrName>fill.type</p:attrName>
                                        </p:attrNameLst>
                                      </p:cBhvr>
                                      <p:to>
                                        <p:strVal val="solid"/>
                                      </p:to>
                                    </p:set>
                                  </p:childTnLst>
                                </p:cTn>
                              </p:par>
                            </p:childTnLst>
                          </p:cTn>
                        </p:par>
                        <p:par>
                          <p:cTn id="17" fill="hold" nodeType="afterGroup">
                            <p:stCondLst>
                              <p:cond delay="238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par>
                          <p:cTn id="21" fill="hold" nodeType="afterGroup">
                            <p:stCondLst>
                              <p:cond delay="2880"/>
                            </p:stCondLst>
                            <p:childTnLst>
                              <p:par>
                                <p:cTn id="22" presetID="55"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par>
                          <p:cTn id="27" fill="hold" nodeType="afterGroup">
                            <p:stCondLst>
                              <p:cond delay="3880"/>
                            </p:stCondLst>
                            <p:childTnLst>
                              <p:par>
                                <p:cTn id="28" presetID="21" presetClass="entr" presetSubtype="1"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1000"/>
                                        <p:tgtEl>
                                          <p:spTgt spid="4"/>
                                        </p:tgtEl>
                                      </p:cBhvr>
                                    </p:animEffect>
                                  </p:childTnLst>
                                </p:cTn>
                              </p:par>
                            </p:childTnLst>
                          </p:cTn>
                        </p:par>
                        <p:par>
                          <p:cTn id="31" fill="hold" nodeType="afterGroup">
                            <p:stCondLst>
                              <p:cond delay="4880"/>
                            </p:stCondLst>
                            <p:childTnLst>
                              <p:par>
                                <p:cTn id="32" presetID="21" presetClass="entr" presetSubtype="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1000"/>
                                        <p:tgtEl>
                                          <p:spTgt spid="5"/>
                                        </p:tgtEl>
                                      </p:cBhvr>
                                    </p:animEffect>
                                  </p:childTnLst>
                                </p:cTn>
                              </p:par>
                            </p:childTnLst>
                          </p:cTn>
                        </p:par>
                        <p:par>
                          <p:cTn id="35" fill="hold" nodeType="afterGroup">
                            <p:stCondLst>
                              <p:cond delay="5880"/>
                            </p:stCondLst>
                            <p:childTnLst>
                              <p:par>
                                <p:cTn id="36" presetID="22" presetClass="entr" presetSubtype="2" fill="hold" nodeType="afterEffect">
                                  <p:stCondLst>
                                    <p:cond delay="0"/>
                                  </p:stCondLst>
                                  <p:childTnLst>
                                    <p:set>
                                      <p:cBhvr>
                                        <p:cTn id="37" dur="1" fill="hold">
                                          <p:stCondLst>
                                            <p:cond delay="0"/>
                                          </p:stCondLst>
                                        </p:cTn>
                                        <p:tgtEl>
                                          <p:spTgt spid="173939"/>
                                        </p:tgtEl>
                                        <p:attrNameLst>
                                          <p:attrName>style.visibility</p:attrName>
                                        </p:attrNameLst>
                                      </p:cBhvr>
                                      <p:to>
                                        <p:strVal val="visible"/>
                                      </p:to>
                                    </p:set>
                                    <p:animEffect transition="in" filter="wipe(right)">
                                      <p:cBhvr>
                                        <p:cTn id="38" dur="1000"/>
                                        <p:tgtEl>
                                          <p:spTgt spid="173939"/>
                                        </p:tgtEl>
                                      </p:cBhvr>
                                    </p:animEffect>
                                  </p:childTnLst>
                                </p:cTn>
                              </p:par>
                            </p:childTnLst>
                          </p:cTn>
                        </p:par>
                        <p:par>
                          <p:cTn id="39" fill="hold" nodeType="afterGroup">
                            <p:stCondLst>
                              <p:cond delay="6880"/>
                            </p:stCondLst>
                            <p:childTnLst>
                              <p:par>
                                <p:cTn id="40" presetID="22" presetClass="entr" presetSubtype="2" fill="hold" nodeType="afterEffect">
                                  <p:stCondLst>
                                    <p:cond delay="0"/>
                                  </p:stCondLst>
                                  <p:childTnLst>
                                    <p:set>
                                      <p:cBhvr>
                                        <p:cTn id="41" dur="1" fill="hold">
                                          <p:stCondLst>
                                            <p:cond delay="0"/>
                                          </p:stCondLst>
                                        </p:cTn>
                                        <p:tgtEl>
                                          <p:spTgt spid="173940"/>
                                        </p:tgtEl>
                                        <p:attrNameLst>
                                          <p:attrName>style.visibility</p:attrName>
                                        </p:attrNameLst>
                                      </p:cBhvr>
                                      <p:to>
                                        <p:strVal val="visible"/>
                                      </p:to>
                                    </p:set>
                                    <p:animEffect transition="in" filter="wipe(right)">
                                      <p:cBhvr>
                                        <p:cTn id="42" dur="1000"/>
                                        <p:tgtEl>
                                          <p:spTgt spid="173940"/>
                                        </p:tgtEl>
                                      </p:cBhvr>
                                    </p:animEffect>
                                  </p:childTnLst>
                                </p:cTn>
                              </p:par>
                            </p:childTnLst>
                          </p:cTn>
                        </p:par>
                        <p:par>
                          <p:cTn id="43" fill="hold" nodeType="afterGroup">
                            <p:stCondLst>
                              <p:cond delay="8200"/>
                            </p:stCondLst>
                            <p:childTnLst>
                              <p:par>
                                <p:cTn id="44" presetID="21" presetClass="entr" presetSubtype="1"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1000"/>
                                        <p:tgtEl>
                                          <p:spTgt spid="6"/>
                                        </p:tgtEl>
                                      </p:cBhvr>
                                    </p:animEffect>
                                  </p:childTnLst>
                                </p:cTn>
                              </p:par>
                            </p:childTnLst>
                          </p:cTn>
                        </p:par>
                        <p:par>
                          <p:cTn id="47" fill="hold" nodeType="afterGroup">
                            <p:stCondLst>
                              <p:cond delay="9520"/>
                            </p:stCondLst>
                            <p:childTnLst>
                              <p:par>
                                <p:cTn id="48" presetID="21" presetClass="entr" presetSubtype="1"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heel(1)">
                                      <p:cBhvr>
                                        <p:cTn id="50" dur="1000"/>
                                        <p:tgtEl>
                                          <p:spTgt spid="7"/>
                                        </p:tgtEl>
                                      </p:cBhvr>
                                    </p:animEffect>
                                  </p:childTnLst>
                                </p:cTn>
                              </p:par>
                            </p:childTnLst>
                          </p:cTn>
                        </p:par>
                        <p:par>
                          <p:cTn id="51" fill="hold" nodeType="afterGroup">
                            <p:stCondLst>
                              <p:cond delay="10840"/>
                            </p:stCondLst>
                            <p:childTnLst>
                              <p:par>
                                <p:cTn id="52" presetID="22" presetClass="entr" presetSubtype="2" fill="hold" nodeType="afterEffect">
                                  <p:stCondLst>
                                    <p:cond delay="0"/>
                                  </p:stCondLst>
                                  <p:childTnLst>
                                    <p:set>
                                      <p:cBhvr>
                                        <p:cTn id="53" dur="1" fill="hold">
                                          <p:stCondLst>
                                            <p:cond delay="0"/>
                                          </p:stCondLst>
                                        </p:cTn>
                                        <p:tgtEl>
                                          <p:spTgt spid="173951"/>
                                        </p:tgtEl>
                                        <p:attrNameLst>
                                          <p:attrName>style.visibility</p:attrName>
                                        </p:attrNameLst>
                                      </p:cBhvr>
                                      <p:to>
                                        <p:strVal val="visible"/>
                                      </p:to>
                                    </p:set>
                                    <p:animEffect transition="in" filter="wipe(right)">
                                      <p:cBhvr>
                                        <p:cTn id="54" dur="1000"/>
                                        <p:tgtEl>
                                          <p:spTgt spid="173951"/>
                                        </p:tgtEl>
                                      </p:cBhvr>
                                    </p:animEffect>
                                  </p:childTnLst>
                                </p:cTn>
                              </p:par>
                            </p:childTnLst>
                          </p:cTn>
                        </p:par>
                        <p:par>
                          <p:cTn id="55" fill="hold" nodeType="afterGroup">
                            <p:stCondLst>
                              <p:cond delay="12160"/>
                            </p:stCondLst>
                            <p:childTnLst>
                              <p:par>
                                <p:cTn id="56" presetID="22" presetClass="entr" presetSubtype="2" fill="hold" nodeType="afterEffect">
                                  <p:stCondLst>
                                    <p:cond delay="0"/>
                                  </p:stCondLst>
                                  <p:childTnLst>
                                    <p:set>
                                      <p:cBhvr>
                                        <p:cTn id="57" dur="1" fill="hold">
                                          <p:stCondLst>
                                            <p:cond delay="0"/>
                                          </p:stCondLst>
                                        </p:cTn>
                                        <p:tgtEl>
                                          <p:spTgt spid="173952"/>
                                        </p:tgtEl>
                                        <p:attrNameLst>
                                          <p:attrName>style.visibility</p:attrName>
                                        </p:attrNameLst>
                                      </p:cBhvr>
                                      <p:to>
                                        <p:strVal val="visible"/>
                                      </p:to>
                                    </p:set>
                                    <p:animEffect transition="in" filter="wipe(right)">
                                      <p:cBhvr>
                                        <p:cTn id="58" dur="1000"/>
                                        <p:tgtEl>
                                          <p:spTgt spid="17395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73498"/>
                                        </p:tgtEl>
                                        <p:attrNameLst>
                                          <p:attrName>style.visibility</p:attrName>
                                        </p:attrNameLst>
                                      </p:cBhvr>
                                      <p:to>
                                        <p:strVal val="visible"/>
                                      </p:to>
                                    </p:set>
                                    <p:anim calcmode="lin" valueType="num">
                                      <p:cBhvr>
                                        <p:cTn id="63" dur="500" fill="hold"/>
                                        <p:tgtEl>
                                          <p:spTgt spid="173498"/>
                                        </p:tgtEl>
                                        <p:attrNameLst>
                                          <p:attrName>ppt_w</p:attrName>
                                        </p:attrNameLst>
                                      </p:cBhvr>
                                      <p:tavLst>
                                        <p:tav tm="0">
                                          <p:val>
                                            <p:fltVal val="0"/>
                                          </p:val>
                                        </p:tav>
                                        <p:tav tm="100000">
                                          <p:val>
                                            <p:strVal val="#ppt_w"/>
                                          </p:val>
                                        </p:tav>
                                      </p:tavLst>
                                    </p:anim>
                                    <p:anim calcmode="lin" valueType="num">
                                      <p:cBhvr>
                                        <p:cTn id="64" dur="500" fill="hold"/>
                                        <p:tgtEl>
                                          <p:spTgt spid="173498"/>
                                        </p:tgtEl>
                                        <p:attrNameLst>
                                          <p:attrName>ppt_h</p:attrName>
                                        </p:attrNameLst>
                                      </p:cBhvr>
                                      <p:tavLst>
                                        <p:tav tm="0">
                                          <p:val>
                                            <p:fltVal val="0"/>
                                          </p:val>
                                        </p:tav>
                                        <p:tav tm="100000">
                                          <p:val>
                                            <p:strVal val="#ppt_h"/>
                                          </p:val>
                                        </p:tav>
                                      </p:tavLst>
                                    </p:anim>
                                    <p:anim calcmode="lin" valueType="num">
                                      <p:cBhvr>
                                        <p:cTn id="65" dur="500" fill="hold"/>
                                        <p:tgtEl>
                                          <p:spTgt spid="173498"/>
                                        </p:tgtEl>
                                        <p:attrNameLst>
                                          <p:attrName>style.rotation</p:attrName>
                                        </p:attrNameLst>
                                      </p:cBhvr>
                                      <p:tavLst>
                                        <p:tav tm="0">
                                          <p:val>
                                            <p:fltVal val="360"/>
                                          </p:val>
                                        </p:tav>
                                        <p:tav tm="100000">
                                          <p:val>
                                            <p:fltVal val="0"/>
                                          </p:val>
                                        </p:tav>
                                      </p:tavLst>
                                    </p:anim>
                                    <p:animEffect transition="in" filter="fade">
                                      <p:cBhvr>
                                        <p:cTn id="66" dur="500"/>
                                        <p:tgtEl>
                                          <p:spTgt spid="173498"/>
                                        </p:tgtEl>
                                      </p:cBhvr>
                                    </p:animEffect>
                                  </p:childTnLst>
                                </p:cTn>
                              </p:par>
                            </p:childTnLst>
                          </p:cTn>
                        </p:par>
                        <p:par>
                          <p:cTn id="67" fill="hold" nodeType="afterGroup">
                            <p:stCondLst>
                              <p:cond delay="5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173497"/>
                                        </p:tgtEl>
                                        <p:attrNameLst>
                                          <p:attrName>style.visibility</p:attrName>
                                        </p:attrNameLst>
                                      </p:cBhvr>
                                      <p:to>
                                        <p:strVal val="visible"/>
                                      </p:to>
                                    </p:set>
                                    <p:anim calcmode="discrete" valueType="clr">
                                      <p:cBhvr override="childStyle">
                                        <p:cTn id="70" dur="80"/>
                                        <p:tgtEl>
                                          <p:spTgt spid="173497"/>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73497"/>
                                        </p:tgtEl>
                                        <p:attrNameLst>
                                          <p:attrName>fillcolor</p:attrName>
                                        </p:attrNameLst>
                                      </p:cBhvr>
                                      <p:tavLst>
                                        <p:tav tm="0">
                                          <p:val>
                                            <p:clrVal>
                                              <a:schemeClr val="accent2"/>
                                            </p:clrVal>
                                          </p:val>
                                        </p:tav>
                                        <p:tav tm="50000">
                                          <p:val>
                                            <p:clrVal>
                                              <a:schemeClr val="hlink"/>
                                            </p:clrVal>
                                          </p:val>
                                        </p:tav>
                                      </p:tavLst>
                                    </p:anim>
                                    <p:set>
                                      <p:cBhvr>
                                        <p:cTn id="72" dur="80"/>
                                        <p:tgtEl>
                                          <p:spTgt spid="173497"/>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strVal val="#ppt_w*0.70"/>
                                          </p:val>
                                        </p:tav>
                                        <p:tav tm="100000">
                                          <p:val>
                                            <p:strVal val="#ppt_w"/>
                                          </p:val>
                                        </p:tav>
                                      </p:tavLst>
                                    </p:anim>
                                    <p:anim calcmode="lin" valueType="num">
                                      <p:cBhvr>
                                        <p:cTn id="78" dur="1000" fill="hold"/>
                                        <p:tgtEl>
                                          <p:spTgt spid="8"/>
                                        </p:tgtEl>
                                        <p:attrNameLst>
                                          <p:attrName>ppt_h</p:attrName>
                                        </p:attrNameLst>
                                      </p:cBhvr>
                                      <p:tavLst>
                                        <p:tav tm="0">
                                          <p:val>
                                            <p:strVal val="#ppt_h"/>
                                          </p:val>
                                        </p:tav>
                                        <p:tav tm="100000">
                                          <p:val>
                                            <p:strVal val="#ppt_h"/>
                                          </p:val>
                                        </p:tav>
                                      </p:tavLst>
                                    </p:anim>
                                    <p:animEffect transition="in" filter="fade">
                                      <p:cBhvr>
                                        <p:cTn id="79" dur="1000"/>
                                        <p:tgtEl>
                                          <p:spTgt spid="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fltVal val="0"/>
                                          </p:val>
                                        </p:tav>
                                        <p:tav tm="100000">
                                          <p:val>
                                            <p:strVal val="#ppt_w"/>
                                          </p:val>
                                        </p:tav>
                                      </p:tavLst>
                                    </p:anim>
                                    <p:anim calcmode="lin" valueType="num">
                                      <p:cBhvr>
                                        <p:cTn id="85" dur="500" fill="hold"/>
                                        <p:tgtEl>
                                          <p:spTgt spid="9"/>
                                        </p:tgtEl>
                                        <p:attrNameLst>
                                          <p:attrName>ppt_h</p:attrName>
                                        </p:attrNameLst>
                                      </p:cBhvr>
                                      <p:tavLst>
                                        <p:tav tm="0">
                                          <p:val>
                                            <p:fltVal val="0"/>
                                          </p:val>
                                        </p:tav>
                                        <p:tav tm="100000">
                                          <p:val>
                                            <p:strVal val="#ppt_h"/>
                                          </p:val>
                                        </p:tav>
                                      </p:tavLst>
                                    </p:anim>
                                    <p:animEffect transition="in" filter="fade">
                                      <p:cBhvr>
                                        <p:cTn id="86" dur="500"/>
                                        <p:tgtEl>
                                          <p:spTgt spid="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ppt_x"/>
                                          </p:val>
                                        </p:tav>
                                        <p:tav tm="100000">
                                          <p:val>
                                            <p:strVal val="#ppt_x"/>
                                          </p:val>
                                        </p:tav>
                                      </p:tavLst>
                                    </p:anim>
                                    <p:anim calcmode="lin" valueType="num">
                                      <p:cBhvr additive="base">
                                        <p:cTn id="9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xit" presetSubtype="0" fill="hold" nodeType="clickEffect">
                                  <p:stCondLst>
                                    <p:cond delay="0"/>
                                  </p:stCondLst>
                                  <p:childTnLst>
                                    <p:animEffect transition="out" filter="dissolve">
                                      <p:cBhvr>
                                        <p:cTn id="96" dur="500"/>
                                        <p:tgtEl>
                                          <p:spTgt spid="173939"/>
                                        </p:tgtEl>
                                      </p:cBhvr>
                                    </p:animEffect>
                                    <p:set>
                                      <p:cBhvr>
                                        <p:cTn id="97" dur="1" fill="hold">
                                          <p:stCondLst>
                                            <p:cond delay="499"/>
                                          </p:stCondLst>
                                        </p:cTn>
                                        <p:tgtEl>
                                          <p:spTgt spid="173939"/>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173940"/>
                                        </p:tgtEl>
                                      </p:cBhvr>
                                    </p:animEffect>
                                    <p:set>
                                      <p:cBhvr>
                                        <p:cTn id="100" dur="1" fill="hold">
                                          <p:stCondLst>
                                            <p:cond delay="499"/>
                                          </p:stCondLst>
                                        </p:cTn>
                                        <p:tgtEl>
                                          <p:spTgt spid="173940"/>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4"/>
                                        </p:tgtEl>
                                      </p:cBhvr>
                                    </p:animEffect>
                                    <p:set>
                                      <p:cBhvr>
                                        <p:cTn id="103" dur="1" fill="hold">
                                          <p:stCondLst>
                                            <p:cond delay="499"/>
                                          </p:stCondLst>
                                        </p:cTn>
                                        <p:tgtEl>
                                          <p:spTgt spid="4"/>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5"/>
                                        </p:tgtEl>
                                      </p:cBhvr>
                                    </p:animEffect>
                                    <p:set>
                                      <p:cBhvr>
                                        <p:cTn id="106" dur="1" fill="hold">
                                          <p:stCondLst>
                                            <p:cond delay="499"/>
                                          </p:stCondLst>
                                        </p:cTn>
                                        <p:tgtEl>
                                          <p:spTgt spid="5"/>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6"/>
                                        </p:tgtEl>
                                      </p:cBhvr>
                                    </p:animEffect>
                                    <p:set>
                                      <p:cBhvr>
                                        <p:cTn id="109" dur="1" fill="hold">
                                          <p:stCondLst>
                                            <p:cond delay="499"/>
                                          </p:stCondLst>
                                        </p:cTn>
                                        <p:tgtEl>
                                          <p:spTgt spid="6"/>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7"/>
                                        </p:tgtEl>
                                      </p:cBhvr>
                                    </p:animEffect>
                                    <p:set>
                                      <p:cBhvr>
                                        <p:cTn id="112" dur="1" fill="hold">
                                          <p:stCondLst>
                                            <p:cond delay="499"/>
                                          </p:stCondLst>
                                        </p:cTn>
                                        <p:tgtEl>
                                          <p:spTgt spid="7"/>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173952"/>
                                        </p:tgtEl>
                                      </p:cBhvr>
                                    </p:animEffect>
                                    <p:set>
                                      <p:cBhvr>
                                        <p:cTn id="115" dur="1" fill="hold">
                                          <p:stCondLst>
                                            <p:cond delay="499"/>
                                          </p:stCondLst>
                                        </p:cTn>
                                        <p:tgtEl>
                                          <p:spTgt spid="173952"/>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173951"/>
                                        </p:tgtEl>
                                      </p:cBhvr>
                                    </p:animEffect>
                                    <p:set>
                                      <p:cBhvr>
                                        <p:cTn id="118" dur="1" fill="hold">
                                          <p:stCondLst>
                                            <p:cond delay="499"/>
                                          </p:stCondLst>
                                        </p:cTn>
                                        <p:tgtEl>
                                          <p:spTgt spid="173951"/>
                                        </p:tgtEl>
                                        <p:attrNameLst>
                                          <p:attrName>style.visibility</p:attrName>
                                        </p:attrNameLst>
                                      </p:cBhvr>
                                      <p:to>
                                        <p:strVal val="hidden"/>
                                      </p:to>
                                    </p:set>
                                  </p:childTnLst>
                                </p:cTn>
                              </p:par>
                            </p:childTnLst>
                          </p:cTn>
                        </p:par>
                        <p:par>
                          <p:cTn id="119" fill="hold" nodeType="afterGroup">
                            <p:stCondLst>
                              <p:cond delay="500"/>
                            </p:stCondLst>
                            <p:childTnLst>
                              <p:par>
                                <p:cTn id="120" presetID="22" presetClass="entr" presetSubtype="4" fill="hold" nodeType="afterEffect">
                                  <p:stCondLst>
                                    <p:cond delay="0"/>
                                  </p:stCondLst>
                                  <p:childTnLst>
                                    <p:set>
                                      <p:cBhvr>
                                        <p:cTn id="121" dur="1" fill="hold">
                                          <p:stCondLst>
                                            <p:cond delay="0"/>
                                          </p:stCondLst>
                                        </p:cTn>
                                        <p:tgtEl>
                                          <p:spTgt spid="173997"/>
                                        </p:tgtEl>
                                        <p:attrNameLst>
                                          <p:attrName>style.visibility</p:attrName>
                                        </p:attrNameLst>
                                      </p:cBhvr>
                                      <p:to>
                                        <p:strVal val="visible"/>
                                      </p:to>
                                    </p:set>
                                    <p:animEffect transition="in" filter="wipe(down)">
                                      <p:cBhvr>
                                        <p:cTn id="122" dur="1000"/>
                                        <p:tgtEl>
                                          <p:spTgt spid="173997"/>
                                        </p:tgtEl>
                                      </p:cBhvr>
                                    </p:animEffect>
                                  </p:childTnLst>
                                </p:cTn>
                              </p:par>
                            </p:childTnLst>
                          </p:cTn>
                        </p:par>
                        <p:par>
                          <p:cTn id="123" fill="hold" nodeType="afterGroup">
                            <p:stCondLst>
                              <p:cond delay="1500"/>
                            </p:stCondLst>
                            <p:childTnLst>
                              <p:par>
                                <p:cTn id="124" presetID="22" presetClass="entr" presetSubtype="4" fill="hold" nodeType="afterEffect">
                                  <p:stCondLst>
                                    <p:cond delay="0"/>
                                  </p:stCondLst>
                                  <p:childTnLst>
                                    <p:set>
                                      <p:cBhvr>
                                        <p:cTn id="125" dur="1" fill="hold">
                                          <p:stCondLst>
                                            <p:cond delay="0"/>
                                          </p:stCondLst>
                                        </p:cTn>
                                        <p:tgtEl>
                                          <p:spTgt spid="173998"/>
                                        </p:tgtEl>
                                        <p:attrNameLst>
                                          <p:attrName>style.visibility</p:attrName>
                                        </p:attrNameLst>
                                      </p:cBhvr>
                                      <p:to>
                                        <p:strVal val="visible"/>
                                      </p:to>
                                    </p:set>
                                    <p:animEffect transition="in" filter="wipe(down)">
                                      <p:cBhvr>
                                        <p:cTn id="126" dur="1000"/>
                                        <p:tgtEl>
                                          <p:spTgt spid="173998"/>
                                        </p:tgtEl>
                                      </p:cBhvr>
                                    </p:animEffect>
                                  </p:childTnLst>
                                </p:cTn>
                              </p:par>
                            </p:childTnLst>
                          </p:cTn>
                        </p:par>
                        <p:par>
                          <p:cTn id="127" fill="hold" nodeType="afterGroup">
                            <p:stCondLst>
                              <p:cond delay="2500"/>
                            </p:stCondLst>
                            <p:childTnLst>
                              <p:par>
                                <p:cTn id="128" presetID="22" presetClass="entr" presetSubtype="4" fill="hold" nodeType="afterEffect">
                                  <p:stCondLst>
                                    <p:cond delay="0"/>
                                  </p:stCondLst>
                                  <p:childTnLst>
                                    <p:set>
                                      <p:cBhvr>
                                        <p:cTn id="129" dur="1" fill="hold">
                                          <p:stCondLst>
                                            <p:cond delay="0"/>
                                          </p:stCondLst>
                                        </p:cTn>
                                        <p:tgtEl>
                                          <p:spTgt spid="173999"/>
                                        </p:tgtEl>
                                        <p:attrNameLst>
                                          <p:attrName>style.visibility</p:attrName>
                                        </p:attrNameLst>
                                      </p:cBhvr>
                                      <p:to>
                                        <p:strVal val="visible"/>
                                      </p:to>
                                    </p:set>
                                    <p:animEffect transition="in" filter="wipe(down)">
                                      <p:cBhvr>
                                        <p:cTn id="130" dur="1000"/>
                                        <p:tgtEl>
                                          <p:spTgt spid="173999"/>
                                        </p:tgtEl>
                                      </p:cBhvr>
                                    </p:animEffect>
                                  </p:childTnLst>
                                </p:cTn>
                              </p:par>
                            </p:childTnLst>
                          </p:cTn>
                        </p:par>
                        <p:par>
                          <p:cTn id="131" fill="hold" nodeType="afterGroup">
                            <p:stCondLst>
                              <p:cond delay="3500"/>
                            </p:stCondLst>
                            <p:childTnLst>
                              <p:par>
                                <p:cTn id="132" presetID="22" presetClass="entr" presetSubtype="4" fill="hold" nodeType="afterEffect">
                                  <p:stCondLst>
                                    <p:cond delay="0"/>
                                  </p:stCondLst>
                                  <p:childTnLst>
                                    <p:set>
                                      <p:cBhvr>
                                        <p:cTn id="133" dur="1" fill="hold">
                                          <p:stCondLst>
                                            <p:cond delay="0"/>
                                          </p:stCondLst>
                                        </p:cTn>
                                        <p:tgtEl>
                                          <p:spTgt spid="174000"/>
                                        </p:tgtEl>
                                        <p:attrNameLst>
                                          <p:attrName>style.visibility</p:attrName>
                                        </p:attrNameLst>
                                      </p:cBhvr>
                                      <p:to>
                                        <p:strVal val="visible"/>
                                      </p:to>
                                    </p:set>
                                    <p:animEffect transition="in" filter="wipe(down)">
                                      <p:cBhvr>
                                        <p:cTn id="134" dur="1000"/>
                                        <p:tgtEl>
                                          <p:spTgt spid="174000"/>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1" fill="hold" grpId="0" nodeType="clickEffect">
                                  <p:stCondLst>
                                    <p:cond delay="0"/>
                                  </p:stCondLst>
                                  <p:childTnLst>
                                    <p:set>
                                      <p:cBhvr>
                                        <p:cTn id="138" dur="1" fill="hold">
                                          <p:stCondLst>
                                            <p:cond delay="0"/>
                                          </p:stCondLst>
                                        </p:cTn>
                                        <p:tgtEl>
                                          <p:spTgt spid="174025"/>
                                        </p:tgtEl>
                                        <p:attrNameLst>
                                          <p:attrName>style.visibility</p:attrName>
                                        </p:attrNameLst>
                                      </p:cBhvr>
                                      <p:to>
                                        <p:strVal val="visible"/>
                                      </p:to>
                                    </p:set>
                                    <p:animEffect transition="in" filter="wipe(up)">
                                      <p:cBhvr>
                                        <p:cTn id="139" dur="500"/>
                                        <p:tgtEl>
                                          <p:spTgt spid="17402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37" presetClass="entr" presetSubtype="0" fill="hold" nodeType="click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fade">
                                      <p:cBhvr>
                                        <p:cTn id="144" dur="1000"/>
                                        <p:tgtEl>
                                          <p:spTgt spid="11"/>
                                        </p:tgtEl>
                                      </p:cBhvr>
                                    </p:animEffect>
                                    <p:anim calcmode="lin" valueType="num">
                                      <p:cBhvr>
                                        <p:cTn id="145" dur="1000" fill="hold"/>
                                        <p:tgtEl>
                                          <p:spTgt spid="11"/>
                                        </p:tgtEl>
                                        <p:attrNameLst>
                                          <p:attrName>ppt_x</p:attrName>
                                        </p:attrNameLst>
                                      </p:cBhvr>
                                      <p:tavLst>
                                        <p:tav tm="0">
                                          <p:val>
                                            <p:strVal val="#ppt_x"/>
                                          </p:val>
                                        </p:tav>
                                        <p:tav tm="100000">
                                          <p:val>
                                            <p:strVal val="#ppt_x"/>
                                          </p:val>
                                        </p:tav>
                                      </p:tavLst>
                                    </p:anim>
                                    <p:anim calcmode="lin" valueType="num">
                                      <p:cBhvr>
                                        <p:cTn id="146" dur="900" decel="100000" fill="hold"/>
                                        <p:tgtEl>
                                          <p:spTgt spid="11"/>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97" grpId="0"/>
      <p:bldP spid="173548" grpId="0"/>
      <p:bldP spid="1740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72" name="AutoShape 336">
            <a:extLst>
              <a:ext uri="{FF2B5EF4-FFF2-40B4-BE49-F238E27FC236}">
                <a16:creationId xmlns:a16="http://schemas.microsoft.com/office/drawing/2014/main" id="{07D29B18-52F9-0262-B7B2-24394B79786E}"/>
              </a:ext>
            </a:extLst>
          </p:cNvPr>
          <p:cNvSpPr>
            <a:spLocks noChangeArrowheads="1"/>
          </p:cNvSpPr>
          <p:nvPr/>
        </p:nvSpPr>
        <p:spPr bwMode="auto">
          <a:xfrm>
            <a:off x="4464050" y="5373688"/>
            <a:ext cx="1836738" cy="755650"/>
          </a:xfrm>
          <a:prstGeom prst="roundRect">
            <a:avLst>
              <a:gd name="adj" fmla="val 16667"/>
            </a:avLst>
          </a:prstGeom>
          <a:solidFill>
            <a:srgbClr val="FFCCCC"/>
          </a:solidFill>
          <a:ln w="28575">
            <a:solidFill>
              <a:srgbClr val="FF0000"/>
            </a:solidFill>
            <a:round/>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17411" name="Line 2">
            <a:extLst>
              <a:ext uri="{FF2B5EF4-FFF2-40B4-BE49-F238E27FC236}">
                <a16:creationId xmlns:a16="http://schemas.microsoft.com/office/drawing/2014/main" id="{EAE7F3EF-39B7-DC6B-42B8-E184EA97DEE5}"/>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7412" name="Text Box 3">
            <a:extLst>
              <a:ext uri="{FF2B5EF4-FFF2-40B4-BE49-F238E27FC236}">
                <a16:creationId xmlns:a16="http://schemas.microsoft.com/office/drawing/2014/main" id="{4BBAC126-538B-A7F9-7226-831E820CC8E3}"/>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7413" name="Text Box 4">
            <a:extLst>
              <a:ext uri="{FF2B5EF4-FFF2-40B4-BE49-F238E27FC236}">
                <a16:creationId xmlns:a16="http://schemas.microsoft.com/office/drawing/2014/main" id="{79BF1345-835D-195E-2B30-9B99BE18E0D9}"/>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17414" name="Line 5">
            <a:extLst>
              <a:ext uri="{FF2B5EF4-FFF2-40B4-BE49-F238E27FC236}">
                <a16:creationId xmlns:a16="http://schemas.microsoft.com/office/drawing/2014/main" id="{9E246CF2-8004-A004-7E5C-C82485CE9B57}"/>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19145" name="Text Box 9">
            <a:extLst>
              <a:ext uri="{FF2B5EF4-FFF2-40B4-BE49-F238E27FC236}">
                <a16:creationId xmlns:a16="http://schemas.microsoft.com/office/drawing/2014/main" id="{16AD5FFA-6356-65F7-B408-C81DE18E0C78}"/>
              </a:ext>
            </a:extLst>
          </p:cNvPr>
          <p:cNvSpPr txBox="1">
            <a:spLocks noChangeArrowheads="1"/>
          </p:cNvSpPr>
          <p:nvPr/>
        </p:nvSpPr>
        <p:spPr bwMode="auto">
          <a:xfrm>
            <a:off x="495300" y="1700213"/>
            <a:ext cx="422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Brzina isticanja kroz mali otvor:</a:t>
            </a:r>
            <a:endParaRPr lang="en-US" altLang="en-US" b="1">
              <a:solidFill>
                <a:schemeClr val="tx1"/>
              </a:solidFill>
            </a:endParaRPr>
          </a:p>
        </p:txBody>
      </p:sp>
      <p:pic>
        <p:nvPicPr>
          <p:cNvPr id="219146" name="Picture 10" descr="BD10263_">
            <a:extLst>
              <a:ext uri="{FF2B5EF4-FFF2-40B4-BE49-F238E27FC236}">
                <a16:creationId xmlns:a16="http://schemas.microsoft.com/office/drawing/2014/main" id="{FD2A65ED-2981-CBAA-0A95-57783FF1D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81133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7" name="Group 39">
            <a:extLst>
              <a:ext uri="{FF2B5EF4-FFF2-40B4-BE49-F238E27FC236}">
                <a16:creationId xmlns:a16="http://schemas.microsoft.com/office/drawing/2014/main" id="{C6BECBA9-4DC9-6092-26B0-919BC4455DD9}"/>
              </a:ext>
            </a:extLst>
          </p:cNvPr>
          <p:cNvGrpSpPr>
            <a:grpSpLocks noChangeAspect="1"/>
          </p:cNvGrpSpPr>
          <p:nvPr/>
        </p:nvGrpSpPr>
        <p:grpSpPr bwMode="auto">
          <a:xfrm>
            <a:off x="358775" y="2924175"/>
            <a:ext cx="3006725" cy="2338388"/>
            <a:chOff x="453" y="1502"/>
            <a:chExt cx="1894" cy="1473"/>
          </a:xfrm>
        </p:grpSpPr>
        <p:sp>
          <p:nvSpPr>
            <p:cNvPr id="17477" name="AutoShape 40">
              <a:extLst>
                <a:ext uri="{FF2B5EF4-FFF2-40B4-BE49-F238E27FC236}">
                  <a16:creationId xmlns:a16="http://schemas.microsoft.com/office/drawing/2014/main" id="{C2C538B5-5179-14BC-8628-1B6D03CDB6C3}"/>
                </a:ext>
              </a:extLst>
            </p:cNvPr>
            <p:cNvSpPr>
              <a:spLocks noChangeAspect="1" noChangeArrowheads="1" noTextEdit="1"/>
            </p:cNvSpPr>
            <p:nvPr/>
          </p:nvSpPr>
          <p:spPr bwMode="auto">
            <a:xfrm>
              <a:off x="453" y="1502"/>
              <a:ext cx="1894" cy="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478" name="Freeform 41">
              <a:extLst>
                <a:ext uri="{FF2B5EF4-FFF2-40B4-BE49-F238E27FC236}">
                  <a16:creationId xmlns:a16="http://schemas.microsoft.com/office/drawing/2014/main" id="{AD624D38-40E8-D8E1-64FE-59BA8D25D3BE}"/>
                </a:ext>
              </a:extLst>
            </p:cNvPr>
            <p:cNvSpPr>
              <a:spLocks/>
            </p:cNvSpPr>
            <p:nvPr/>
          </p:nvSpPr>
          <p:spPr bwMode="auto">
            <a:xfrm>
              <a:off x="1668" y="2491"/>
              <a:ext cx="46" cy="54"/>
            </a:xfrm>
            <a:custGeom>
              <a:avLst/>
              <a:gdLst>
                <a:gd name="T0" fmla="*/ 0 w 46"/>
                <a:gd name="T1" fmla="*/ 54 h 54"/>
                <a:gd name="T2" fmla="*/ 46 w 46"/>
                <a:gd name="T3" fmla="*/ 10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10"/>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79" name="Freeform 42">
              <a:extLst>
                <a:ext uri="{FF2B5EF4-FFF2-40B4-BE49-F238E27FC236}">
                  <a16:creationId xmlns:a16="http://schemas.microsoft.com/office/drawing/2014/main" id="{CF1F088C-59BD-C3D1-5B1A-787550BCA8DA}"/>
                </a:ext>
              </a:extLst>
            </p:cNvPr>
            <p:cNvSpPr>
              <a:spLocks/>
            </p:cNvSpPr>
            <p:nvPr/>
          </p:nvSpPr>
          <p:spPr bwMode="auto">
            <a:xfrm>
              <a:off x="1668" y="2464"/>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0" name="Freeform 43">
              <a:extLst>
                <a:ext uri="{FF2B5EF4-FFF2-40B4-BE49-F238E27FC236}">
                  <a16:creationId xmlns:a16="http://schemas.microsoft.com/office/drawing/2014/main" id="{DA4BB2FE-3834-373A-63E2-9624F6E314A6}"/>
                </a:ext>
              </a:extLst>
            </p:cNvPr>
            <p:cNvSpPr>
              <a:spLocks/>
            </p:cNvSpPr>
            <p:nvPr/>
          </p:nvSpPr>
          <p:spPr bwMode="auto">
            <a:xfrm>
              <a:off x="1668" y="2435"/>
              <a:ext cx="46" cy="54"/>
            </a:xfrm>
            <a:custGeom>
              <a:avLst/>
              <a:gdLst>
                <a:gd name="T0" fmla="*/ 0 w 46"/>
                <a:gd name="T1" fmla="*/ 54 h 54"/>
                <a:gd name="T2" fmla="*/ 46 w 46"/>
                <a:gd name="T3" fmla="*/ 8 h 54"/>
                <a:gd name="T4" fmla="*/ 46 w 46"/>
                <a:gd name="T5" fmla="*/ 0 h 54"/>
                <a:gd name="T6" fmla="*/ 0 w 46"/>
                <a:gd name="T7" fmla="*/ 45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5"/>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1" name="Freeform 44">
              <a:extLst>
                <a:ext uri="{FF2B5EF4-FFF2-40B4-BE49-F238E27FC236}">
                  <a16:creationId xmlns:a16="http://schemas.microsoft.com/office/drawing/2014/main" id="{23F884A7-9C0C-F1E7-6D21-84F4B9FD36A2}"/>
                </a:ext>
              </a:extLst>
            </p:cNvPr>
            <p:cNvSpPr>
              <a:spLocks/>
            </p:cNvSpPr>
            <p:nvPr/>
          </p:nvSpPr>
          <p:spPr bwMode="auto">
            <a:xfrm>
              <a:off x="1668" y="2407"/>
              <a:ext cx="46" cy="51"/>
            </a:xfrm>
            <a:custGeom>
              <a:avLst/>
              <a:gdLst>
                <a:gd name="T0" fmla="*/ 0 w 46"/>
                <a:gd name="T1" fmla="*/ 51 h 51"/>
                <a:gd name="T2" fmla="*/ 46 w 46"/>
                <a:gd name="T3" fmla="*/ 7 h 51"/>
                <a:gd name="T4" fmla="*/ 46 w 46"/>
                <a:gd name="T5" fmla="*/ 0 h 51"/>
                <a:gd name="T6" fmla="*/ 0 w 46"/>
                <a:gd name="T7" fmla="*/ 44 h 51"/>
                <a:gd name="T8" fmla="*/ 0 w 46"/>
                <a:gd name="T9" fmla="*/ 51 h 51"/>
                <a:gd name="T10" fmla="*/ 0 60000 65536"/>
                <a:gd name="T11" fmla="*/ 0 60000 65536"/>
                <a:gd name="T12" fmla="*/ 0 60000 65536"/>
                <a:gd name="T13" fmla="*/ 0 60000 65536"/>
                <a:gd name="T14" fmla="*/ 0 60000 65536"/>
                <a:gd name="T15" fmla="*/ 0 w 46"/>
                <a:gd name="T16" fmla="*/ 0 h 51"/>
                <a:gd name="T17" fmla="*/ 46 w 46"/>
                <a:gd name="T18" fmla="*/ 51 h 51"/>
              </a:gdLst>
              <a:ahLst/>
              <a:cxnLst>
                <a:cxn ang="T10">
                  <a:pos x="T0" y="T1"/>
                </a:cxn>
                <a:cxn ang="T11">
                  <a:pos x="T2" y="T3"/>
                </a:cxn>
                <a:cxn ang="T12">
                  <a:pos x="T4" y="T5"/>
                </a:cxn>
                <a:cxn ang="T13">
                  <a:pos x="T6" y="T7"/>
                </a:cxn>
                <a:cxn ang="T14">
                  <a:pos x="T8" y="T9"/>
                </a:cxn>
              </a:cxnLst>
              <a:rect l="T15" t="T16" r="T17" b="T18"/>
              <a:pathLst>
                <a:path w="46" h="51">
                  <a:moveTo>
                    <a:pt x="0" y="51"/>
                  </a:moveTo>
                  <a:lnTo>
                    <a:pt x="46" y="7"/>
                  </a:lnTo>
                  <a:lnTo>
                    <a:pt x="46" y="0"/>
                  </a:lnTo>
                  <a:lnTo>
                    <a:pt x="0" y="44"/>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2" name="Freeform 45">
              <a:extLst>
                <a:ext uri="{FF2B5EF4-FFF2-40B4-BE49-F238E27FC236}">
                  <a16:creationId xmlns:a16="http://schemas.microsoft.com/office/drawing/2014/main" id="{CA5052C5-4CAD-E343-2600-3EADA92B7B1C}"/>
                </a:ext>
              </a:extLst>
            </p:cNvPr>
            <p:cNvSpPr>
              <a:spLocks/>
            </p:cNvSpPr>
            <p:nvPr/>
          </p:nvSpPr>
          <p:spPr bwMode="auto">
            <a:xfrm>
              <a:off x="1668" y="2378"/>
              <a:ext cx="46" cy="54"/>
            </a:xfrm>
            <a:custGeom>
              <a:avLst/>
              <a:gdLst>
                <a:gd name="T0" fmla="*/ 0 w 46"/>
                <a:gd name="T1" fmla="*/ 54 h 54"/>
                <a:gd name="T2" fmla="*/ 46 w 46"/>
                <a:gd name="T3" fmla="*/ 7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7"/>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3" name="Freeform 46">
              <a:extLst>
                <a:ext uri="{FF2B5EF4-FFF2-40B4-BE49-F238E27FC236}">
                  <a16:creationId xmlns:a16="http://schemas.microsoft.com/office/drawing/2014/main" id="{09767C05-A3C4-C686-93E7-98014EE7109C}"/>
                </a:ext>
              </a:extLst>
            </p:cNvPr>
            <p:cNvSpPr>
              <a:spLocks/>
            </p:cNvSpPr>
            <p:nvPr/>
          </p:nvSpPr>
          <p:spPr bwMode="auto">
            <a:xfrm>
              <a:off x="1668" y="2349"/>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4" name="Freeform 47">
              <a:extLst>
                <a:ext uri="{FF2B5EF4-FFF2-40B4-BE49-F238E27FC236}">
                  <a16:creationId xmlns:a16="http://schemas.microsoft.com/office/drawing/2014/main" id="{446327C7-7131-D1A0-3DE7-04037CDE29CA}"/>
                </a:ext>
              </a:extLst>
            </p:cNvPr>
            <p:cNvSpPr>
              <a:spLocks/>
            </p:cNvSpPr>
            <p:nvPr/>
          </p:nvSpPr>
          <p:spPr bwMode="auto">
            <a:xfrm>
              <a:off x="1668" y="2320"/>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5" name="Freeform 48">
              <a:extLst>
                <a:ext uri="{FF2B5EF4-FFF2-40B4-BE49-F238E27FC236}">
                  <a16:creationId xmlns:a16="http://schemas.microsoft.com/office/drawing/2014/main" id="{84D42CB7-12BD-C966-B218-4395F2B912B0}"/>
                </a:ext>
              </a:extLst>
            </p:cNvPr>
            <p:cNvSpPr>
              <a:spLocks/>
            </p:cNvSpPr>
            <p:nvPr/>
          </p:nvSpPr>
          <p:spPr bwMode="auto">
            <a:xfrm>
              <a:off x="1668" y="2291"/>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6" name="Freeform 49">
              <a:extLst>
                <a:ext uri="{FF2B5EF4-FFF2-40B4-BE49-F238E27FC236}">
                  <a16:creationId xmlns:a16="http://schemas.microsoft.com/office/drawing/2014/main" id="{F087DD9B-E717-022F-6D75-80EBBA228D39}"/>
                </a:ext>
              </a:extLst>
            </p:cNvPr>
            <p:cNvSpPr>
              <a:spLocks/>
            </p:cNvSpPr>
            <p:nvPr/>
          </p:nvSpPr>
          <p:spPr bwMode="auto">
            <a:xfrm>
              <a:off x="1668" y="2263"/>
              <a:ext cx="46" cy="53"/>
            </a:xfrm>
            <a:custGeom>
              <a:avLst/>
              <a:gdLst>
                <a:gd name="T0" fmla="*/ 0 w 46"/>
                <a:gd name="T1" fmla="*/ 53 h 53"/>
                <a:gd name="T2" fmla="*/ 46 w 46"/>
                <a:gd name="T3" fmla="*/ 9 h 53"/>
                <a:gd name="T4" fmla="*/ 46 w 46"/>
                <a:gd name="T5" fmla="*/ 0 h 53"/>
                <a:gd name="T6" fmla="*/ 0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9"/>
                  </a:lnTo>
                  <a:lnTo>
                    <a:pt x="46"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7" name="Freeform 50">
              <a:extLst>
                <a:ext uri="{FF2B5EF4-FFF2-40B4-BE49-F238E27FC236}">
                  <a16:creationId xmlns:a16="http://schemas.microsoft.com/office/drawing/2014/main" id="{2A1830B8-6DA0-3C6F-FC71-5F75788DC735}"/>
                </a:ext>
              </a:extLst>
            </p:cNvPr>
            <p:cNvSpPr>
              <a:spLocks/>
            </p:cNvSpPr>
            <p:nvPr/>
          </p:nvSpPr>
          <p:spPr bwMode="auto">
            <a:xfrm>
              <a:off x="1668" y="2236"/>
              <a:ext cx="46" cy="53"/>
            </a:xfrm>
            <a:custGeom>
              <a:avLst/>
              <a:gdLst>
                <a:gd name="T0" fmla="*/ 0 w 46"/>
                <a:gd name="T1" fmla="*/ 53 h 53"/>
                <a:gd name="T2" fmla="*/ 46 w 46"/>
                <a:gd name="T3" fmla="*/ 7 h 53"/>
                <a:gd name="T4" fmla="*/ 46 w 46"/>
                <a:gd name="T5" fmla="*/ 0 h 53"/>
                <a:gd name="T6" fmla="*/ 0 w 46"/>
                <a:gd name="T7" fmla="*/ 44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0" y="44"/>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8" name="Freeform 51">
              <a:extLst>
                <a:ext uri="{FF2B5EF4-FFF2-40B4-BE49-F238E27FC236}">
                  <a16:creationId xmlns:a16="http://schemas.microsoft.com/office/drawing/2014/main" id="{69A60BFC-F2A3-2E4F-7C4F-F19A25660009}"/>
                </a:ext>
              </a:extLst>
            </p:cNvPr>
            <p:cNvSpPr>
              <a:spLocks/>
            </p:cNvSpPr>
            <p:nvPr/>
          </p:nvSpPr>
          <p:spPr bwMode="auto">
            <a:xfrm>
              <a:off x="1668" y="2207"/>
              <a:ext cx="46" cy="54"/>
            </a:xfrm>
            <a:custGeom>
              <a:avLst/>
              <a:gdLst>
                <a:gd name="T0" fmla="*/ 0 w 46"/>
                <a:gd name="T1" fmla="*/ 54 h 54"/>
                <a:gd name="T2" fmla="*/ 46 w 46"/>
                <a:gd name="T3" fmla="*/ 7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7"/>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89" name="Freeform 52">
              <a:extLst>
                <a:ext uri="{FF2B5EF4-FFF2-40B4-BE49-F238E27FC236}">
                  <a16:creationId xmlns:a16="http://schemas.microsoft.com/office/drawing/2014/main" id="{E6902A70-6E11-5646-7470-F545DD83EC9C}"/>
                </a:ext>
              </a:extLst>
            </p:cNvPr>
            <p:cNvSpPr>
              <a:spLocks/>
            </p:cNvSpPr>
            <p:nvPr/>
          </p:nvSpPr>
          <p:spPr bwMode="auto">
            <a:xfrm>
              <a:off x="1668" y="2178"/>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0" name="Freeform 53">
              <a:extLst>
                <a:ext uri="{FF2B5EF4-FFF2-40B4-BE49-F238E27FC236}">
                  <a16:creationId xmlns:a16="http://schemas.microsoft.com/office/drawing/2014/main" id="{A4BA5C53-C7E3-8F49-E51A-76738D9DFCA2}"/>
                </a:ext>
              </a:extLst>
            </p:cNvPr>
            <p:cNvSpPr>
              <a:spLocks/>
            </p:cNvSpPr>
            <p:nvPr/>
          </p:nvSpPr>
          <p:spPr bwMode="auto">
            <a:xfrm>
              <a:off x="1668" y="2149"/>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1" name="Freeform 54">
              <a:extLst>
                <a:ext uri="{FF2B5EF4-FFF2-40B4-BE49-F238E27FC236}">
                  <a16:creationId xmlns:a16="http://schemas.microsoft.com/office/drawing/2014/main" id="{C8238C2F-AE79-F046-4B14-4E260CCC96D7}"/>
                </a:ext>
              </a:extLst>
            </p:cNvPr>
            <p:cNvSpPr>
              <a:spLocks/>
            </p:cNvSpPr>
            <p:nvPr/>
          </p:nvSpPr>
          <p:spPr bwMode="auto">
            <a:xfrm>
              <a:off x="1668" y="2120"/>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2" name="Freeform 55">
              <a:extLst>
                <a:ext uri="{FF2B5EF4-FFF2-40B4-BE49-F238E27FC236}">
                  <a16:creationId xmlns:a16="http://schemas.microsoft.com/office/drawing/2014/main" id="{416E5D1C-7540-2688-BF93-D46564332F78}"/>
                </a:ext>
              </a:extLst>
            </p:cNvPr>
            <p:cNvSpPr>
              <a:spLocks/>
            </p:cNvSpPr>
            <p:nvPr/>
          </p:nvSpPr>
          <p:spPr bwMode="auto">
            <a:xfrm>
              <a:off x="1668" y="2092"/>
              <a:ext cx="46" cy="53"/>
            </a:xfrm>
            <a:custGeom>
              <a:avLst/>
              <a:gdLst>
                <a:gd name="T0" fmla="*/ 0 w 46"/>
                <a:gd name="T1" fmla="*/ 53 h 53"/>
                <a:gd name="T2" fmla="*/ 46 w 46"/>
                <a:gd name="T3" fmla="*/ 7 h 53"/>
                <a:gd name="T4" fmla="*/ 46 w 46"/>
                <a:gd name="T5" fmla="*/ 0 h 53"/>
                <a:gd name="T6" fmla="*/ 0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3" name="Freeform 56">
              <a:extLst>
                <a:ext uri="{FF2B5EF4-FFF2-40B4-BE49-F238E27FC236}">
                  <a16:creationId xmlns:a16="http://schemas.microsoft.com/office/drawing/2014/main" id="{27196CC9-DDFA-B2FB-7CC0-EBFEE2A01B35}"/>
                </a:ext>
              </a:extLst>
            </p:cNvPr>
            <p:cNvSpPr>
              <a:spLocks/>
            </p:cNvSpPr>
            <p:nvPr/>
          </p:nvSpPr>
          <p:spPr bwMode="auto">
            <a:xfrm>
              <a:off x="1668" y="2063"/>
              <a:ext cx="46" cy="54"/>
            </a:xfrm>
            <a:custGeom>
              <a:avLst/>
              <a:gdLst>
                <a:gd name="T0" fmla="*/ 0 w 46"/>
                <a:gd name="T1" fmla="*/ 54 h 54"/>
                <a:gd name="T2" fmla="*/ 46 w 46"/>
                <a:gd name="T3" fmla="*/ 7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7"/>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4" name="Freeform 57">
              <a:extLst>
                <a:ext uri="{FF2B5EF4-FFF2-40B4-BE49-F238E27FC236}">
                  <a16:creationId xmlns:a16="http://schemas.microsoft.com/office/drawing/2014/main" id="{44586E8D-3187-C6BE-DC53-584D72B379C4}"/>
                </a:ext>
              </a:extLst>
            </p:cNvPr>
            <p:cNvSpPr>
              <a:spLocks/>
            </p:cNvSpPr>
            <p:nvPr/>
          </p:nvSpPr>
          <p:spPr bwMode="auto">
            <a:xfrm>
              <a:off x="1668" y="2034"/>
              <a:ext cx="46" cy="54"/>
            </a:xfrm>
            <a:custGeom>
              <a:avLst/>
              <a:gdLst>
                <a:gd name="T0" fmla="*/ 0 w 46"/>
                <a:gd name="T1" fmla="*/ 54 h 54"/>
                <a:gd name="T2" fmla="*/ 46 w 46"/>
                <a:gd name="T3" fmla="*/ 10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10"/>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5" name="Freeform 58">
              <a:extLst>
                <a:ext uri="{FF2B5EF4-FFF2-40B4-BE49-F238E27FC236}">
                  <a16:creationId xmlns:a16="http://schemas.microsoft.com/office/drawing/2014/main" id="{EB373160-C786-DE66-009D-FFC23138A7CC}"/>
                </a:ext>
              </a:extLst>
            </p:cNvPr>
            <p:cNvSpPr>
              <a:spLocks/>
            </p:cNvSpPr>
            <p:nvPr/>
          </p:nvSpPr>
          <p:spPr bwMode="auto">
            <a:xfrm>
              <a:off x="1668" y="2007"/>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6" name="Freeform 59">
              <a:extLst>
                <a:ext uri="{FF2B5EF4-FFF2-40B4-BE49-F238E27FC236}">
                  <a16:creationId xmlns:a16="http://schemas.microsoft.com/office/drawing/2014/main" id="{BE3364B3-0F7C-094D-3D53-EB8259C8678E}"/>
                </a:ext>
              </a:extLst>
            </p:cNvPr>
            <p:cNvSpPr>
              <a:spLocks/>
            </p:cNvSpPr>
            <p:nvPr/>
          </p:nvSpPr>
          <p:spPr bwMode="auto">
            <a:xfrm>
              <a:off x="1668" y="1978"/>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7" name="Freeform 60">
              <a:extLst>
                <a:ext uri="{FF2B5EF4-FFF2-40B4-BE49-F238E27FC236}">
                  <a16:creationId xmlns:a16="http://schemas.microsoft.com/office/drawing/2014/main" id="{73C893C8-D1C3-4BA4-295B-9646D632EA95}"/>
                </a:ext>
              </a:extLst>
            </p:cNvPr>
            <p:cNvSpPr>
              <a:spLocks/>
            </p:cNvSpPr>
            <p:nvPr/>
          </p:nvSpPr>
          <p:spPr bwMode="auto">
            <a:xfrm>
              <a:off x="1668" y="1949"/>
              <a:ext cx="46" cy="54"/>
            </a:xfrm>
            <a:custGeom>
              <a:avLst/>
              <a:gdLst>
                <a:gd name="T0" fmla="*/ 0 w 46"/>
                <a:gd name="T1" fmla="*/ 54 h 54"/>
                <a:gd name="T2" fmla="*/ 46 w 46"/>
                <a:gd name="T3" fmla="*/ 8 h 54"/>
                <a:gd name="T4" fmla="*/ 46 w 46"/>
                <a:gd name="T5" fmla="*/ 0 h 54"/>
                <a:gd name="T6" fmla="*/ 0 w 46"/>
                <a:gd name="T7" fmla="*/ 45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5"/>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8" name="Freeform 61">
              <a:extLst>
                <a:ext uri="{FF2B5EF4-FFF2-40B4-BE49-F238E27FC236}">
                  <a16:creationId xmlns:a16="http://schemas.microsoft.com/office/drawing/2014/main" id="{6E47F57B-7088-89B1-DBF7-BE7C551EE579}"/>
                </a:ext>
              </a:extLst>
            </p:cNvPr>
            <p:cNvSpPr>
              <a:spLocks/>
            </p:cNvSpPr>
            <p:nvPr/>
          </p:nvSpPr>
          <p:spPr bwMode="auto">
            <a:xfrm>
              <a:off x="1668" y="1921"/>
              <a:ext cx="46" cy="53"/>
            </a:xfrm>
            <a:custGeom>
              <a:avLst/>
              <a:gdLst>
                <a:gd name="T0" fmla="*/ 0 w 46"/>
                <a:gd name="T1" fmla="*/ 53 h 53"/>
                <a:gd name="T2" fmla="*/ 46 w 46"/>
                <a:gd name="T3" fmla="*/ 7 h 53"/>
                <a:gd name="T4" fmla="*/ 46 w 46"/>
                <a:gd name="T5" fmla="*/ 0 h 53"/>
                <a:gd name="T6" fmla="*/ 2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2"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99" name="Freeform 62">
              <a:extLst>
                <a:ext uri="{FF2B5EF4-FFF2-40B4-BE49-F238E27FC236}">
                  <a16:creationId xmlns:a16="http://schemas.microsoft.com/office/drawing/2014/main" id="{0BC43A72-959D-5527-332F-1A5E2D703483}"/>
                </a:ext>
              </a:extLst>
            </p:cNvPr>
            <p:cNvSpPr>
              <a:spLocks/>
            </p:cNvSpPr>
            <p:nvPr/>
          </p:nvSpPr>
          <p:spPr bwMode="auto">
            <a:xfrm>
              <a:off x="1670" y="1892"/>
              <a:ext cx="44" cy="54"/>
            </a:xfrm>
            <a:custGeom>
              <a:avLst/>
              <a:gdLst>
                <a:gd name="T0" fmla="*/ 0 w 44"/>
                <a:gd name="T1" fmla="*/ 54 h 54"/>
                <a:gd name="T2" fmla="*/ 44 w 44"/>
                <a:gd name="T3" fmla="*/ 8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0" name="Freeform 63">
              <a:extLst>
                <a:ext uri="{FF2B5EF4-FFF2-40B4-BE49-F238E27FC236}">
                  <a16:creationId xmlns:a16="http://schemas.microsoft.com/office/drawing/2014/main" id="{21723F33-419C-7785-F06C-DF6F7DF90A57}"/>
                </a:ext>
              </a:extLst>
            </p:cNvPr>
            <p:cNvSpPr>
              <a:spLocks/>
            </p:cNvSpPr>
            <p:nvPr/>
          </p:nvSpPr>
          <p:spPr bwMode="auto">
            <a:xfrm>
              <a:off x="1670" y="1863"/>
              <a:ext cx="44" cy="54"/>
            </a:xfrm>
            <a:custGeom>
              <a:avLst/>
              <a:gdLst>
                <a:gd name="T0" fmla="*/ 0 w 44"/>
                <a:gd name="T1" fmla="*/ 54 h 54"/>
                <a:gd name="T2" fmla="*/ 44 w 44"/>
                <a:gd name="T3" fmla="*/ 8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1" name="Freeform 64">
              <a:extLst>
                <a:ext uri="{FF2B5EF4-FFF2-40B4-BE49-F238E27FC236}">
                  <a16:creationId xmlns:a16="http://schemas.microsoft.com/office/drawing/2014/main" id="{0DF6C42E-CA53-8AF5-DFAF-0D73FB695543}"/>
                </a:ext>
              </a:extLst>
            </p:cNvPr>
            <p:cNvSpPr>
              <a:spLocks/>
            </p:cNvSpPr>
            <p:nvPr/>
          </p:nvSpPr>
          <p:spPr bwMode="auto">
            <a:xfrm>
              <a:off x="1670" y="1834"/>
              <a:ext cx="44" cy="54"/>
            </a:xfrm>
            <a:custGeom>
              <a:avLst/>
              <a:gdLst>
                <a:gd name="T0" fmla="*/ 0 w 44"/>
                <a:gd name="T1" fmla="*/ 54 h 54"/>
                <a:gd name="T2" fmla="*/ 44 w 44"/>
                <a:gd name="T3" fmla="*/ 8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2" name="Freeform 65">
              <a:extLst>
                <a:ext uri="{FF2B5EF4-FFF2-40B4-BE49-F238E27FC236}">
                  <a16:creationId xmlns:a16="http://schemas.microsoft.com/office/drawing/2014/main" id="{76DA6090-30A5-9B4C-C0AE-F84CC5DAED50}"/>
                </a:ext>
              </a:extLst>
            </p:cNvPr>
            <p:cNvSpPr>
              <a:spLocks/>
            </p:cNvSpPr>
            <p:nvPr/>
          </p:nvSpPr>
          <p:spPr bwMode="auto">
            <a:xfrm>
              <a:off x="1670" y="1805"/>
              <a:ext cx="44" cy="54"/>
            </a:xfrm>
            <a:custGeom>
              <a:avLst/>
              <a:gdLst>
                <a:gd name="T0" fmla="*/ 0 w 44"/>
                <a:gd name="T1" fmla="*/ 54 h 54"/>
                <a:gd name="T2" fmla="*/ 44 w 44"/>
                <a:gd name="T3" fmla="*/ 10 h 54"/>
                <a:gd name="T4" fmla="*/ 44 w 44"/>
                <a:gd name="T5" fmla="*/ 0 h 54"/>
                <a:gd name="T6" fmla="*/ 0 w 44"/>
                <a:gd name="T7" fmla="*/ 47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10"/>
                  </a:lnTo>
                  <a:lnTo>
                    <a:pt x="44" y="0"/>
                  </a:lnTo>
                  <a:lnTo>
                    <a:pt x="0" y="47"/>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3" name="Freeform 66">
              <a:extLst>
                <a:ext uri="{FF2B5EF4-FFF2-40B4-BE49-F238E27FC236}">
                  <a16:creationId xmlns:a16="http://schemas.microsoft.com/office/drawing/2014/main" id="{9C5F86F0-2C3D-E95A-CEC6-FB85C9342FEE}"/>
                </a:ext>
              </a:extLst>
            </p:cNvPr>
            <p:cNvSpPr>
              <a:spLocks/>
            </p:cNvSpPr>
            <p:nvPr/>
          </p:nvSpPr>
          <p:spPr bwMode="auto">
            <a:xfrm>
              <a:off x="1670" y="1779"/>
              <a:ext cx="44" cy="53"/>
            </a:xfrm>
            <a:custGeom>
              <a:avLst/>
              <a:gdLst>
                <a:gd name="T0" fmla="*/ 0 w 44"/>
                <a:gd name="T1" fmla="*/ 53 h 53"/>
                <a:gd name="T2" fmla="*/ 44 w 44"/>
                <a:gd name="T3" fmla="*/ 7 h 53"/>
                <a:gd name="T4" fmla="*/ 44 w 44"/>
                <a:gd name="T5" fmla="*/ 0 h 53"/>
                <a:gd name="T6" fmla="*/ 0 w 44"/>
                <a:gd name="T7" fmla="*/ 44 h 53"/>
                <a:gd name="T8" fmla="*/ 0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53"/>
                  </a:moveTo>
                  <a:lnTo>
                    <a:pt x="44" y="7"/>
                  </a:lnTo>
                  <a:lnTo>
                    <a:pt x="44" y="0"/>
                  </a:lnTo>
                  <a:lnTo>
                    <a:pt x="0" y="44"/>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4" name="Freeform 67">
              <a:extLst>
                <a:ext uri="{FF2B5EF4-FFF2-40B4-BE49-F238E27FC236}">
                  <a16:creationId xmlns:a16="http://schemas.microsoft.com/office/drawing/2014/main" id="{EEE0E402-237B-6695-67B7-1B40214A8AD4}"/>
                </a:ext>
              </a:extLst>
            </p:cNvPr>
            <p:cNvSpPr>
              <a:spLocks/>
            </p:cNvSpPr>
            <p:nvPr/>
          </p:nvSpPr>
          <p:spPr bwMode="auto">
            <a:xfrm>
              <a:off x="1670" y="1750"/>
              <a:ext cx="44" cy="54"/>
            </a:xfrm>
            <a:custGeom>
              <a:avLst/>
              <a:gdLst>
                <a:gd name="T0" fmla="*/ 0 w 44"/>
                <a:gd name="T1" fmla="*/ 54 h 54"/>
                <a:gd name="T2" fmla="*/ 44 w 44"/>
                <a:gd name="T3" fmla="*/ 7 h 54"/>
                <a:gd name="T4" fmla="*/ 44 w 44"/>
                <a:gd name="T5" fmla="*/ 0 h 54"/>
                <a:gd name="T6" fmla="*/ 0 w 44"/>
                <a:gd name="T7" fmla="*/ 44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7"/>
                  </a:lnTo>
                  <a:lnTo>
                    <a:pt x="44"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5" name="Freeform 68">
              <a:extLst>
                <a:ext uri="{FF2B5EF4-FFF2-40B4-BE49-F238E27FC236}">
                  <a16:creationId xmlns:a16="http://schemas.microsoft.com/office/drawing/2014/main" id="{0716FB6C-A2B8-30E1-3D81-B3347C7366DB}"/>
                </a:ext>
              </a:extLst>
            </p:cNvPr>
            <p:cNvSpPr>
              <a:spLocks/>
            </p:cNvSpPr>
            <p:nvPr/>
          </p:nvSpPr>
          <p:spPr bwMode="auto">
            <a:xfrm>
              <a:off x="1670" y="1721"/>
              <a:ext cx="46" cy="54"/>
            </a:xfrm>
            <a:custGeom>
              <a:avLst/>
              <a:gdLst>
                <a:gd name="T0" fmla="*/ 0 w 46"/>
                <a:gd name="T1" fmla="*/ 54 h 54"/>
                <a:gd name="T2" fmla="*/ 46 w 46"/>
                <a:gd name="T3" fmla="*/ 8 h 54"/>
                <a:gd name="T4" fmla="*/ 46 w 46"/>
                <a:gd name="T5" fmla="*/ 0 h 54"/>
                <a:gd name="T6" fmla="*/ 0 w 46"/>
                <a:gd name="T7" fmla="*/ 44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6" name="Freeform 69">
              <a:extLst>
                <a:ext uri="{FF2B5EF4-FFF2-40B4-BE49-F238E27FC236}">
                  <a16:creationId xmlns:a16="http://schemas.microsoft.com/office/drawing/2014/main" id="{04E32BA0-790F-001B-646E-5A92456A803E}"/>
                </a:ext>
              </a:extLst>
            </p:cNvPr>
            <p:cNvSpPr>
              <a:spLocks/>
            </p:cNvSpPr>
            <p:nvPr/>
          </p:nvSpPr>
          <p:spPr bwMode="auto">
            <a:xfrm>
              <a:off x="1670" y="1692"/>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7" name="Freeform 70">
              <a:extLst>
                <a:ext uri="{FF2B5EF4-FFF2-40B4-BE49-F238E27FC236}">
                  <a16:creationId xmlns:a16="http://schemas.microsoft.com/office/drawing/2014/main" id="{27F3485E-A99C-0FEE-8C49-0CB2DE6CD5FD}"/>
                </a:ext>
              </a:extLst>
            </p:cNvPr>
            <p:cNvSpPr>
              <a:spLocks/>
            </p:cNvSpPr>
            <p:nvPr/>
          </p:nvSpPr>
          <p:spPr bwMode="auto">
            <a:xfrm>
              <a:off x="1670" y="1663"/>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8" name="Freeform 71">
              <a:extLst>
                <a:ext uri="{FF2B5EF4-FFF2-40B4-BE49-F238E27FC236}">
                  <a16:creationId xmlns:a16="http://schemas.microsoft.com/office/drawing/2014/main" id="{3B588EEC-ACE0-49FA-2BBA-DA2DDAD1922A}"/>
                </a:ext>
              </a:extLst>
            </p:cNvPr>
            <p:cNvSpPr>
              <a:spLocks/>
            </p:cNvSpPr>
            <p:nvPr/>
          </p:nvSpPr>
          <p:spPr bwMode="auto">
            <a:xfrm>
              <a:off x="1670" y="1635"/>
              <a:ext cx="46" cy="53"/>
            </a:xfrm>
            <a:custGeom>
              <a:avLst/>
              <a:gdLst>
                <a:gd name="T0" fmla="*/ 0 w 46"/>
                <a:gd name="T1" fmla="*/ 53 h 53"/>
                <a:gd name="T2" fmla="*/ 46 w 46"/>
                <a:gd name="T3" fmla="*/ 7 h 53"/>
                <a:gd name="T4" fmla="*/ 46 w 46"/>
                <a:gd name="T5" fmla="*/ 0 h 53"/>
                <a:gd name="T6" fmla="*/ 0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09" name="Freeform 72">
              <a:extLst>
                <a:ext uri="{FF2B5EF4-FFF2-40B4-BE49-F238E27FC236}">
                  <a16:creationId xmlns:a16="http://schemas.microsoft.com/office/drawing/2014/main" id="{88FAE904-736E-C5CB-A165-546D53225372}"/>
                </a:ext>
              </a:extLst>
            </p:cNvPr>
            <p:cNvSpPr>
              <a:spLocks/>
            </p:cNvSpPr>
            <p:nvPr/>
          </p:nvSpPr>
          <p:spPr bwMode="auto">
            <a:xfrm>
              <a:off x="1670" y="1606"/>
              <a:ext cx="46" cy="53"/>
            </a:xfrm>
            <a:custGeom>
              <a:avLst/>
              <a:gdLst>
                <a:gd name="T0" fmla="*/ 0 w 46"/>
                <a:gd name="T1" fmla="*/ 53 h 53"/>
                <a:gd name="T2" fmla="*/ 46 w 46"/>
                <a:gd name="T3" fmla="*/ 7 h 53"/>
                <a:gd name="T4" fmla="*/ 46 w 46"/>
                <a:gd name="T5" fmla="*/ 0 h 53"/>
                <a:gd name="T6" fmla="*/ 0 w 46"/>
                <a:gd name="T7" fmla="*/ 46 h 53"/>
                <a:gd name="T8" fmla="*/ 0 w 46"/>
                <a:gd name="T9" fmla="*/ 53 h 53"/>
                <a:gd name="T10" fmla="*/ 0 60000 65536"/>
                <a:gd name="T11" fmla="*/ 0 60000 65536"/>
                <a:gd name="T12" fmla="*/ 0 60000 65536"/>
                <a:gd name="T13" fmla="*/ 0 60000 65536"/>
                <a:gd name="T14" fmla="*/ 0 60000 65536"/>
                <a:gd name="T15" fmla="*/ 0 w 46"/>
                <a:gd name="T16" fmla="*/ 0 h 53"/>
                <a:gd name="T17" fmla="*/ 46 w 46"/>
                <a:gd name="T18" fmla="*/ 53 h 53"/>
              </a:gdLst>
              <a:ahLst/>
              <a:cxnLst>
                <a:cxn ang="T10">
                  <a:pos x="T0" y="T1"/>
                </a:cxn>
                <a:cxn ang="T11">
                  <a:pos x="T2" y="T3"/>
                </a:cxn>
                <a:cxn ang="T12">
                  <a:pos x="T4" y="T5"/>
                </a:cxn>
                <a:cxn ang="T13">
                  <a:pos x="T6" y="T7"/>
                </a:cxn>
                <a:cxn ang="T14">
                  <a:pos x="T8" y="T9"/>
                </a:cxn>
              </a:cxnLst>
              <a:rect l="T15" t="T16" r="T17" b="T18"/>
              <a:pathLst>
                <a:path w="46" h="53">
                  <a:moveTo>
                    <a:pt x="0" y="53"/>
                  </a:moveTo>
                  <a:lnTo>
                    <a:pt x="46" y="7"/>
                  </a:lnTo>
                  <a:lnTo>
                    <a:pt x="46"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0" name="Freeform 73">
              <a:extLst>
                <a:ext uri="{FF2B5EF4-FFF2-40B4-BE49-F238E27FC236}">
                  <a16:creationId xmlns:a16="http://schemas.microsoft.com/office/drawing/2014/main" id="{A1D94B1C-09FB-1BD3-E385-4A4354FD5936}"/>
                </a:ext>
              </a:extLst>
            </p:cNvPr>
            <p:cNvSpPr>
              <a:spLocks/>
            </p:cNvSpPr>
            <p:nvPr/>
          </p:nvSpPr>
          <p:spPr bwMode="auto">
            <a:xfrm>
              <a:off x="1670" y="1577"/>
              <a:ext cx="46" cy="54"/>
            </a:xfrm>
            <a:custGeom>
              <a:avLst/>
              <a:gdLst>
                <a:gd name="T0" fmla="*/ 0 w 46"/>
                <a:gd name="T1" fmla="*/ 54 h 54"/>
                <a:gd name="T2" fmla="*/ 46 w 46"/>
                <a:gd name="T3" fmla="*/ 10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10"/>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1" name="Freeform 74">
              <a:extLst>
                <a:ext uri="{FF2B5EF4-FFF2-40B4-BE49-F238E27FC236}">
                  <a16:creationId xmlns:a16="http://schemas.microsoft.com/office/drawing/2014/main" id="{C2E1592F-ED39-5D11-3FEF-39C879A61615}"/>
                </a:ext>
              </a:extLst>
            </p:cNvPr>
            <p:cNvSpPr>
              <a:spLocks/>
            </p:cNvSpPr>
            <p:nvPr/>
          </p:nvSpPr>
          <p:spPr bwMode="auto">
            <a:xfrm>
              <a:off x="1670" y="1550"/>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2" name="Freeform 75">
              <a:extLst>
                <a:ext uri="{FF2B5EF4-FFF2-40B4-BE49-F238E27FC236}">
                  <a16:creationId xmlns:a16="http://schemas.microsoft.com/office/drawing/2014/main" id="{370CC6BE-F208-2770-4A8D-285F35BDEAC1}"/>
                </a:ext>
              </a:extLst>
            </p:cNvPr>
            <p:cNvSpPr>
              <a:spLocks/>
            </p:cNvSpPr>
            <p:nvPr/>
          </p:nvSpPr>
          <p:spPr bwMode="auto">
            <a:xfrm>
              <a:off x="1670" y="1521"/>
              <a:ext cx="46" cy="54"/>
            </a:xfrm>
            <a:custGeom>
              <a:avLst/>
              <a:gdLst>
                <a:gd name="T0" fmla="*/ 0 w 46"/>
                <a:gd name="T1" fmla="*/ 54 h 54"/>
                <a:gd name="T2" fmla="*/ 46 w 46"/>
                <a:gd name="T3" fmla="*/ 8 h 54"/>
                <a:gd name="T4" fmla="*/ 46 w 46"/>
                <a:gd name="T5" fmla="*/ 0 h 54"/>
                <a:gd name="T6" fmla="*/ 0 w 46"/>
                <a:gd name="T7" fmla="*/ 46 h 54"/>
                <a:gd name="T8" fmla="*/ 0 w 46"/>
                <a:gd name="T9" fmla="*/ 54 h 54"/>
                <a:gd name="T10" fmla="*/ 0 60000 65536"/>
                <a:gd name="T11" fmla="*/ 0 60000 65536"/>
                <a:gd name="T12" fmla="*/ 0 60000 65536"/>
                <a:gd name="T13" fmla="*/ 0 60000 65536"/>
                <a:gd name="T14" fmla="*/ 0 60000 65536"/>
                <a:gd name="T15" fmla="*/ 0 w 46"/>
                <a:gd name="T16" fmla="*/ 0 h 54"/>
                <a:gd name="T17" fmla="*/ 46 w 46"/>
                <a:gd name="T18" fmla="*/ 54 h 54"/>
              </a:gdLst>
              <a:ahLst/>
              <a:cxnLst>
                <a:cxn ang="T10">
                  <a:pos x="T0" y="T1"/>
                </a:cxn>
                <a:cxn ang="T11">
                  <a:pos x="T2" y="T3"/>
                </a:cxn>
                <a:cxn ang="T12">
                  <a:pos x="T4" y="T5"/>
                </a:cxn>
                <a:cxn ang="T13">
                  <a:pos x="T6" y="T7"/>
                </a:cxn>
                <a:cxn ang="T14">
                  <a:pos x="T8" y="T9"/>
                </a:cxn>
              </a:cxnLst>
              <a:rect l="T15" t="T16" r="T17" b="T18"/>
              <a:pathLst>
                <a:path w="46" h="54">
                  <a:moveTo>
                    <a:pt x="0" y="54"/>
                  </a:moveTo>
                  <a:lnTo>
                    <a:pt x="46" y="8"/>
                  </a:lnTo>
                  <a:lnTo>
                    <a:pt x="46"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3" name="Freeform 76">
              <a:extLst>
                <a:ext uri="{FF2B5EF4-FFF2-40B4-BE49-F238E27FC236}">
                  <a16:creationId xmlns:a16="http://schemas.microsoft.com/office/drawing/2014/main" id="{43F1D73F-2B8E-1B5F-66C2-3E5CFD4FDD3B}"/>
                </a:ext>
              </a:extLst>
            </p:cNvPr>
            <p:cNvSpPr>
              <a:spLocks/>
            </p:cNvSpPr>
            <p:nvPr/>
          </p:nvSpPr>
          <p:spPr bwMode="auto">
            <a:xfrm>
              <a:off x="1670" y="1515"/>
              <a:ext cx="30" cy="31"/>
            </a:xfrm>
            <a:custGeom>
              <a:avLst/>
              <a:gdLst>
                <a:gd name="T0" fmla="*/ 0 w 30"/>
                <a:gd name="T1" fmla="*/ 31 h 31"/>
                <a:gd name="T2" fmla="*/ 30 w 30"/>
                <a:gd name="T3" fmla="*/ 0 h 31"/>
                <a:gd name="T4" fmla="*/ 21 w 30"/>
                <a:gd name="T5" fmla="*/ 0 h 31"/>
                <a:gd name="T6" fmla="*/ 0 w 30"/>
                <a:gd name="T7" fmla="*/ 22 h 31"/>
                <a:gd name="T8" fmla="*/ 0 w 30"/>
                <a:gd name="T9" fmla="*/ 31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0" y="31"/>
                  </a:moveTo>
                  <a:lnTo>
                    <a:pt x="30" y="0"/>
                  </a:lnTo>
                  <a:lnTo>
                    <a:pt x="21" y="0"/>
                  </a:lnTo>
                  <a:lnTo>
                    <a:pt x="0" y="22"/>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4" name="Freeform 77">
              <a:extLst>
                <a:ext uri="{FF2B5EF4-FFF2-40B4-BE49-F238E27FC236}">
                  <a16:creationId xmlns:a16="http://schemas.microsoft.com/office/drawing/2014/main" id="{BF7BF0EF-F5B4-C980-EB8A-F49CD5D02A37}"/>
                </a:ext>
              </a:extLst>
            </p:cNvPr>
            <p:cNvSpPr>
              <a:spLocks/>
            </p:cNvSpPr>
            <p:nvPr/>
          </p:nvSpPr>
          <p:spPr bwMode="auto">
            <a:xfrm>
              <a:off x="1670" y="1515"/>
              <a:ext cx="2" cy="2"/>
            </a:xfrm>
            <a:custGeom>
              <a:avLst/>
              <a:gdLst>
                <a:gd name="T0" fmla="*/ 0 w 2"/>
                <a:gd name="T1" fmla="*/ 2 h 2"/>
                <a:gd name="T2" fmla="*/ 2 w 2"/>
                <a:gd name="T3" fmla="*/ 0 h 2"/>
                <a:gd name="T4" fmla="*/ 0 w 2"/>
                <a:gd name="T5" fmla="*/ 0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5" name="Freeform 78">
              <a:extLst>
                <a:ext uri="{FF2B5EF4-FFF2-40B4-BE49-F238E27FC236}">
                  <a16:creationId xmlns:a16="http://schemas.microsoft.com/office/drawing/2014/main" id="{8C62DE0F-4155-319A-17E2-22F7F89E88B6}"/>
                </a:ext>
              </a:extLst>
            </p:cNvPr>
            <p:cNvSpPr>
              <a:spLocks/>
            </p:cNvSpPr>
            <p:nvPr/>
          </p:nvSpPr>
          <p:spPr bwMode="auto">
            <a:xfrm>
              <a:off x="1670" y="1510"/>
              <a:ext cx="50" cy="9"/>
            </a:xfrm>
            <a:custGeom>
              <a:avLst/>
              <a:gdLst>
                <a:gd name="T0" fmla="*/ 50 w 50"/>
                <a:gd name="T1" fmla="*/ 5 h 9"/>
                <a:gd name="T2" fmla="*/ 46 w 50"/>
                <a:gd name="T3" fmla="*/ 0 h 9"/>
                <a:gd name="T4" fmla="*/ 0 w 50"/>
                <a:gd name="T5" fmla="*/ 0 h 9"/>
                <a:gd name="T6" fmla="*/ 0 w 50"/>
                <a:gd name="T7" fmla="*/ 9 h 9"/>
                <a:gd name="T8" fmla="*/ 46 w 50"/>
                <a:gd name="T9" fmla="*/ 9 h 9"/>
                <a:gd name="T10" fmla="*/ 50 w 50"/>
                <a:gd name="T11" fmla="*/ 5 h 9"/>
                <a:gd name="T12" fmla="*/ 50 w 50"/>
                <a:gd name="T13" fmla="*/ 5 h 9"/>
                <a:gd name="T14" fmla="*/ 50 w 50"/>
                <a:gd name="T15" fmla="*/ 0 h 9"/>
                <a:gd name="T16" fmla="*/ 46 w 50"/>
                <a:gd name="T17" fmla="*/ 0 h 9"/>
                <a:gd name="T18" fmla="*/ 50 w 50"/>
                <a:gd name="T19" fmla="*/ 5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9"/>
                <a:gd name="T32" fmla="*/ 50 w 5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9">
                  <a:moveTo>
                    <a:pt x="50" y="5"/>
                  </a:moveTo>
                  <a:lnTo>
                    <a:pt x="46" y="0"/>
                  </a:lnTo>
                  <a:lnTo>
                    <a:pt x="0" y="0"/>
                  </a:lnTo>
                  <a:lnTo>
                    <a:pt x="0" y="9"/>
                  </a:lnTo>
                  <a:lnTo>
                    <a:pt x="46" y="9"/>
                  </a:lnTo>
                  <a:lnTo>
                    <a:pt x="50" y="5"/>
                  </a:lnTo>
                  <a:lnTo>
                    <a:pt x="50" y="0"/>
                  </a:lnTo>
                  <a:lnTo>
                    <a:pt x="46" y="0"/>
                  </a:lnTo>
                  <a:lnTo>
                    <a:pt x="5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6" name="Freeform 79">
              <a:extLst>
                <a:ext uri="{FF2B5EF4-FFF2-40B4-BE49-F238E27FC236}">
                  <a16:creationId xmlns:a16="http://schemas.microsoft.com/office/drawing/2014/main" id="{28A1EAEF-7814-66AD-2385-03E859064607}"/>
                </a:ext>
              </a:extLst>
            </p:cNvPr>
            <p:cNvSpPr>
              <a:spLocks/>
            </p:cNvSpPr>
            <p:nvPr/>
          </p:nvSpPr>
          <p:spPr bwMode="auto">
            <a:xfrm>
              <a:off x="1708" y="1515"/>
              <a:ext cx="12" cy="999"/>
            </a:xfrm>
            <a:custGeom>
              <a:avLst/>
              <a:gdLst>
                <a:gd name="T0" fmla="*/ 8 w 12"/>
                <a:gd name="T1" fmla="*/ 999 h 999"/>
                <a:gd name="T2" fmla="*/ 10 w 12"/>
                <a:gd name="T3" fmla="*/ 995 h 999"/>
                <a:gd name="T4" fmla="*/ 12 w 12"/>
                <a:gd name="T5" fmla="*/ 0 h 999"/>
                <a:gd name="T6" fmla="*/ 2 w 12"/>
                <a:gd name="T7" fmla="*/ 0 h 999"/>
                <a:gd name="T8" fmla="*/ 0 w 12"/>
                <a:gd name="T9" fmla="*/ 995 h 999"/>
                <a:gd name="T10" fmla="*/ 8 w 12"/>
                <a:gd name="T11" fmla="*/ 999 h 999"/>
                <a:gd name="T12" fmla="*/ 8 w 12"/>
                <a:gd name="T13" fmla="*/ 999 h 999"/>
                <a:gd name="T14" fmla="*/ 10 w 12"/>
                <a:gd name="T15" fmla="*/ 997 h 999"/>
                <a:gd name="T16" fmla="*/ 10 w 12"/>
                <a:gd name="T17" fmla="*/ 995 h 999"/>
                <a:gd name="T18" fmla="*/ 8 w 12"/>
                <a:gd name="T19" fmla="*/ 999 h 9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999"/>
                <a:gd name="T32" fmla="*/ 12 w 12"/>
                <a:gd name="T33" fmla="*/ 999 h 9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999">
                  <a:moveTo>
                    <a:pt x="8" y="999"/>
                  </a:moveTo>
                  <a:lnTo>
                    <a:pt x="10" y="995"/>
                  </a:lnTo>
                  <a:lnTo>
                    <a:pt x="12" y="0"/>
                  </a:lnTo>
                  <a:lnTo>
                    <a:pt x="2" y="0"/>
                  </a:lnTo>
                  <a:lnTo>
                    <a:pt x="0" y="995"/>
                  </a:lnTo>
                  <a:lnTo>
                    <a:pt x="8" y="999"/>
                  </a:lnTo>
                  <a:lnTo>
                    <a:pt x="10" y="997"/>
                  </a:lnTo>
                  <a:lnTo>
                    <a:pt x="10" y="995"/>
                  </a:lnTo>
                  <a:lnTo>
                    <a:pt x="8" y="99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7" name="Freeform 80">
              <a:extLst>
                <a:ext uri="{FF2B5EF4-FFF2-40B4-BE49-F238E27FC236}">
                  <a16:creationId xmlns:a16="http://schemas.microsoft.com/office/drawing/2014/main" id="{BBA879BC-9829-7344-56D4-04A0C268DE2E}"/>
                </a:ext>
              </a:extLst>
            </p:cNvPr>
            <p:cNvSpPr>
              <a:spLocks/>
            </p:cNvSpPr>
            <p:nvPr/>
          </p:nvSpPr>
          <p:spPr bwMode="auto">
            <a:xfrm>
              <a:off x="1664" y="2506"/>
              <a:ext cx="52" cy="54"/>
            </a:xfrm>
            <a:custGeom>
              <a:avLst/>
              <a:gdLst>
                <a:gd name="T0" fmla="*/ 0 w 52"/>
                <a:gd name="T1" fmla="*/ 45 h 54"/>
                <a:gd name="T2" fmla="*/ 8 w 52"/>
                <a:gd name="T3" fmla="*/ 46 h 54"/>
                <a:gd name="T4" fmla="*/ 52 w 52"/>
                <a:gd name="T5" fmla="*/ 8 h 54"/>
                <a:gd name="T6" fmla="*/ 46 w 52"/>
                <a:gd name="T7" fmla="*/ 0 h 54"/>
                <a:gd name="T8" fmla="*/ 0 w 52"/>
                <a:gd name="T9" fmla="*/ 41 h 54"/>
                <a:gd name="T10" fmla="*/ 0 w 52"/>
                <a:gd name="T11" fmla="*/ 45 h 54"/>
                <a:gd name="T12" fmla="*/ 0 w 52"/>
                <a:gd name="T13" fmla="*/ 45 h 54"/>
                <a:gd name="T14" fmla="*/ 0 w 52"/>
                <a:gd name="T15" fmla="*/ 54 h 54"/>
                <a:gd name="T16" fmla="*/ 8 w 52"/>
                <a:gd name="T17" fmla="*/ 46 h 54"/>
                <a:gd name="T18" fmla="*/ 0 w 52"/>
                <a:gd name="T19" fmla="*/ 4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54"/>
                <a:gd name="T32" fmla="*/ 52 w 52"/>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54">
                  <a:moveTo>
                    <a:pt x="0" y="45"/>
                  </a:moveTo>
                  <a:lnTo>
                    <a:pt x="8" y="46"/>
                  </a:lnTo>
                  <a:lnTo>
                    <a:pt x="52" y="8"/>
                  </a:lnTo>
                  <a:lnTo>
                    <a:pt x="46" y="0"/>
                  </a:lnTo>
                  <a:lnTo>
                    <a:pt x="0" y="41"/>
                  </a:lnTo>
                  <a:lnTo>
                    <a:pt x="0" y="45"/>
                  </a:lnTo>
                  <a:lnTo>
                    <a:pt x="0" y="54"/>
                  </a:lnTo>
                  <a:lnTo>
                    <a:pt x="8" y="46"/>
                  </a:lnTo>
                  <a:lnTo>
                    <a:pt x="0"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8" name="Freeform 81">
              <a:extLst>
                <a:ext uri="{FF2B5EF4-FFF2-40B4-BE49-F238E27FC236}">
                  <a16:creationId xmlns:a16="http://schemas.microsoft.com/office/drawing/2014/main" id="{F9FC7FAA-B1CD-46D4-EEE4-CD4790FAF43A}"/>
                </a:ext>
              </a:extLst>
            </p:cNvPr>
            <p:cNvSpPr>
              <a:spLocks/>
            </p:cNvSpPr>
            <p:nvPr/>
          </p:nvSpPr>
          <p:spPr bwMode="auto">
            <a:xfrm>
              <a:off x="1664" y="1510"/>
              <a:ext cx="9" cy="1041"/>
            </a:xfrm>
            <a:custGeom>
              <a:avLst/>
              <a:gdLst>
                <a:gd name="T0" fmla="*/ 6 w 9"/>
                <a:gd name="T1" fmla="*/ 0 h 1041"/>
                <a:gd name="T2" fmla="*/ 2 w 9"/>
                <a:gd name="T3" fmla="*/ 5 h 1041"/>
                <a:gd name="T4" fmla="*/ 0 w 9"/>
                <a:gd name="T5" fmla="*/ 1041 h 1041"/>
                <a:gd name="T6" fmla="*/ 8 w 9"/>
                <a:gd name="T7" fmla="*/ 1041 h 1041"/>
                <a:gd name="T8" fmla="*/ 9 w 9"/>
                <a:gd name="T9" fmla="*/ 5 h 1041"/>
                <a:gd name="T10" fmla="*/ 6 w 9"/>
                <a:gd name="T11" fmla="*/ 0 h 1041"/>
                <a:gd name="T12" fmla="*/ 6 w 9"/>
                <a:gd name="T13" fmla="*/ 0 h 1041"/>
                <a:gd name="T14" fmla="*/ 2 w 9"/>
                <a:gd name="T15" fmla="*/ 0 h 1041"/>
                <a:gd name="T16" fmla="*/ 2 w 9"/>
                <a:gd name="T17" fmla="*/ 5 h 1041"/>
                <a:gd name="T18" fmla="*/ 6 w 9"/>
                <a:gd name="T19" fmla="*/ 0 h 10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41"/>
                <a:gd name="T32" fmla="*/ 9 w 9"/>
                <a:gd name="T33" fmla="*/ 1041 h 10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41">
                  <a:moveTo>
                    <a:pt x="6" y="0"/>
                  </a:moveTo>
                  <a:lnTo>
                    <a:pt x="2" y="5"/>
                  </a:lnTo>
                  <a:lnTo>
                    <a:pt x="0" y="1041"/>
                  </a:lnTo>
                  <a:lnTo>
                    <a:pt x="8" y="1041"/>
                  </a:lnTo>
                  <a:lnTo>
                    <a:pt x="9" y="5"/>
                  </a:lnTo>
                  <a:lnTo>
                    <a:pt x="6" y="0"/>
                  </a:lnTo>
                  <a:lnTo>
                    <a:pt x="2" y="0"/>
                  </a:lnTo>
                  <a:lnTo>
                    <a:pt x="2" y="5"/>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19" name="Freeform 82">
              <a:extLst>
                <a:ext uri="{FF2B5EF4-FFF2-40B4-BE49-F238E27FC236}">
                  <a16:creationId xmlns:a16="http://schemas.microsoft.com/office/drawing/2014/main" id="{C6E6AE63-DA17-3378-B910-692EAE310176}"/>
                </a:ext>
              </a:extLst>
            </p:cNvPr>
            <p:cNvSpPr>
              <a:spLocks/>
            </p:cNvSpPr>
            <p:nvPr/>
          </p:nvSpPr>
          <p:spPr bwMode="auto">
            <a:xfrm>
              <a:off x="1693" y="2944"/>
              <a:ext cx="17" cy="18"/>
            </a:xfrm>
            <a:custGeom>
              <a:avLst/>
              <a:gdLst>
                <a:gd name="T0" fmla="*/ 7 w 17"/>
                <a:gd name="T1" fmla="*/ 18 h 18"/>
                <a:gd name="T2" fmla="*/ 17 w 17"/>
                <a:gd name="T3" fmla="*/ 8 h 18"/>
                <a:gd name="T4" fmla="*/ 17 w 17"/>
                <a:gd name="T5" fmla="*/ 0 h 18"/>
                <a:gd name="T6" fmla="*/ 0 w 17"/>
                <a:gd name="T7" fmla="*/ 18 h 18"/>
                <a:gd name="T8" fmla="*/ 7 w 17"/>
                <a:gd name="T9" fmla="*/ 18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7" y="18"/>
                  </a:moveTo>
                  <a:lnTo>
                    <a:pt x="17" y="8"/>
                  </a:lnTo>
                  <a:lnTo>
                    <a:pt x="17" y="0"/>
                  </a:lnTo>
                  <a:lnTo>
                    <a:pt x="0" y="18"/>
                  </a:lnTo>
                  <a:lnTo>
                    <a:pt x="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0" name="Freeform 83">
              <a:extLst>
                <a:ext uri="{FF2B5EF4-FFF2-40B4-BE49-F238E27FC236}">
                  <a16:creationId xmlns:a16="http://schemas.microsoft.com/office/drawing/2014/main" id="{8304253B-5E8C-B55D-480C-3D5BA10EE2D9}"/>
                </a:ext>
              </a:extLst>
            </p:cNvPr>
            <p:cNvSpPr>
              <a:spLocks/>
            </p:cNvSpPr>
            <p:nvPr/>
          </p:nvSpPr>
          <p:spPr bwMode="auto">
            <a:xfrm>
              <a:off x="1664" y="2915"/>
              <a:ext cx="46" cy="47"/>
            </a:xfrm>
            <a:custGeom>
              <a:avLst/>
              <a:gdLst>
                <a:gd name="T0" fmla="*/ 8 w 46"/>
                <a:gd name="T1" fmla="*/ 47 h 47"/>
                <a:gd name="T2" fmla="*/ 46 w 46"/>
                <a:gd name="T3" fmla="*/ 8 h 47"/>
                <a:gd name="T4" fmla="*/ 46 w 46"/>
                <a:gd name="T5" fmla="*/ 0 h 47"/>
                <a:gd name="T6" fmla="*/ 0 w 46"/>
                <a:gd name="T7" fmla="*/ 47 h 47"/>
                <a:gd name="T8" fmla="*/ 8 w 46"/>
                <a:gd name="T9" fmla="*/ 47 h 47"/>
                <a:gd name="T10" fmla="*/ 0 60000 65536"/>
                <a:gd name="T11" fmla="*/ 0 60000 65536"/>
                <a:gd name="T12" fmla="*/ 0 60000 65536"/>
                <a:gd name="T13" fmla="*/ 0 60000 65536"/>
                <a:gd name="T14" fmla="*/ 0 60000 65536"/>
                <a:gd name="T15" fmla="*/ 0 w 46"/>
                <a:gd name="T16" fmla="*/ 0 h 47"/>
                <a:gd name="T17" fmla="*/ 46 w 46"/>
                <a:gd name="T18" fmla="*/ 47 h 47"/>
              </a:gdLst>
              <a:ahLst/>
              <a:cxnLst>
                <a:cxn ang="T10">
                  <a:pos x="T0" y="T1"/>
                </a:cxn>
                <a:cxn ang="T11">
                  <a:pos x="T2" y="T3"/>
                </a:cxn>
                <a:cxn ang="T12">
                  <a:pos x="T4" y="T5"/>
                </a:cxn>
                <a:cxn ang="T13">
                  <a:pos x="T6" y="T7"/>
                </a:cxn>
                <a:cxn ang="T14">
                  <a:pos x="T8" y="T9"/>
                </a:cxn>
              </a:cxnLst>
              <a:rect l="T15" t="T16" r="T17" b="T18"/>
              <a:pathLst>
                <a:path w="46" h="47">
                  <a:moveTo>
                    <a:pt x="8" y="47"/>
                  </a:moveTo>
                  <a:lnTo>
                    <a:pt x="46" y="8"/>
                  </a:lnTo>
                  <a:lnTo>
                    <a:pt x="46" y="0"/>
                  </a:lnTo>
                  <a:lnTo>
                    <a:pt x="0" y="47"/>
                  </a:lnTo>
                  <a:lnTo>
                    <a:pt x="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1" name="Freeform 84">
              <a:extLst>
                <a:ext uri="{FF2B5EF4-FFF2-40B4-BE49-F238E27FC236}">
                  <a16:creationId xmlns:a16="http://schemas.microsoft.com/office/drawing/2014/main" id="{D105264F-C3A8-3C28-2638-E4C8648BCF0D}"/>
                </a:ext>
              </a:extLst>
            </p:cNvPr>
            <p:cNvSpPr>
              <a:spLocks/>
            </p:cNvSpPr>
            <p:nvPr/>
          </p:nvSpPr>
          <p:spPr bwMode="auto">
            <a:xfrm>
              <a:off x="1637" y="2887"/>
              <a:ext cx="73" cy="75"/>
            </a:xfrm>
            <a:custGeom>
              <a:avLst/>
              <a:gdLst>
                <a:gd name="T0" fmla="*/ 8 w 73"/>
                <a:gd name="T1" fmla="*/ 75 h 75"/>
                <a:gd name="T2" fmla="*/ 73 w 73"/>
                <a:gd name="T3" fmla="*/ 9 h 75"/>
                <a:gd name="T4" fmla="*/ 73 w 73"/>
                <a:gd name="T5" fmla="*/ 0 h 75"/>
                <a:gd name="T6" fmla="*/ 0 w 73"/>
                <a:gd name="T7" fmla="*/ 75 h 75"/>
                <a:gd name="T8" fmla="*/ 8 w 73"/>
                <a:gd name="T9" fmla="*/ 75 h 75"/>
                <a:gd name="T10" fmla="*/ 0 60000 65536"/>
                <a:gd name="T11" fmla="*/ 0 60000 65536"/>
                <a:gd name="T12" fmla="*/ 0 60000 65536"/>
                <a:gd name="T13" fmla="*/ 0 60000 65536"/>
                <a:gd name="T14" fmla="*/ 0 60000 65536"/>
                <a:gd name="T15" fmla="*/ 0 w 73"/>
                <a:gd name="T16" fmla="*/ 0 h 75"/>
                <a:gd name="T17" fmla="*/ 73 w 73"/>
                <a:gd name="T18" fmla="*/ 75 h 75"/>
              </a:gdLst>
              <a:ahLst/>
              <a:cxnLst>
                <a:cxn ang="T10">
                  <a:pos x="T0" y="T1"/>
                </a:cxn>
                <a:cxn ang="T11">
                  <a:pos x="T2" y="T3"/>
                </a:cxn>
                <a:cxn ang="T12">
                  <a:pos x="T4" y="T5"/>
                </a:cxn>
                <a:cxn ang="T13">
                  <a:pos x="T6" y="T7"/>
                </a:cxn>
                <a:cxn ang="T14">
                  <a:pos x="T8" y="T9"/>
                </a:cxn>
              </a:cxnLst>
              <a:rect l="T15" t="T16" r="T17" b="T18"/>
              <a:pathLst>
                <a:path w="73" h="75">
                  <a:moveTo>
                    <a:pt x="8" y="75"/>
                  </a:moveTo>
                  <a:lnTo>
                    <a:pt x="73" y="9"/>
                  </a:lnTo>
                  <a:lnTo>
                    <a:pt x="73" y="0"/>
                  </a:lnTo>
                  <a:lnTo>
                    <a:pt x="0" y="75"/>
                  </a:lnTo>
                  <a:lnTo>
                    <a:pt x="8"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2" name="Freeform 85">
              <a:extLst>
                <a:ext uri="{FF2B5EF4-FFF2-40B4-BE49-F238E27FC236}">
                  <a16:creationId xmlns:a16="http://schemas.microsoft.com/office/drawing/2014/main" id="{237E8FE2-1B56-3967-9F08-A46539B9A7C5}"/>
                </a:ext>
              </a:extLst>
            </p:cNvPr>
            <p:cNvSpPr>
              <a:spLocks noEditPoints="1"/>
            </p:cNvSpPr>
            <p:nvPr/>
          </p:nvSpPr>
          <p:spPr bwMode="auto">
            <a:xfrm>
              <a:off x="1608" y="2858"/>
              <a:ext cx="102" cy="104"/>
            </a:xfrm>
            <a:custGeom>
              <a:avLst/>
              <a:gdLst>
                <a:gd name="T0" fmla="*/ 8 w 102"/>
                <a:gd name="T1" fmla="*/ 104 h 104"/>
                <a:gd name="T2" fmla="*/ 46 w 102"/>
                <a:gd name="T3" fmla="*/ 63 h 104"/>
                <a:gd name="T4" fmla="*/ 39 w 102"/>
                <a:gd name="T5" fmla="*/ 63 h 104"/>
                <a:gd name="T6" fmla="*/ 0 w 102"/>
                <a:gd name="T7" fmla="*/ 104 h 104"/>
                <a:gd name="T8" fmla="*/ 8 w 102"/>
                <a:gd name="T9" fmla="*/ 104 h 104"/>
                <a:gd name="T10" fmla="*/ 60 w 102"/>
                <a:gd name="T11" fmla="*/ 52 h 104"/>
                <a:gd name="T12" fmla="*/ 102 w 102"/>
                <a:gd name="T13" fmla="*/ 8 h 104"/>
                <a:gd name="T14" fmla="*/ 102 w 102"/>
                <a:gd name="T15" fmla="*/ 0 h 104"/>
                <a:gd name="T16" fmla="*/ 60 w 102"/>
                <a:gd name="T17" fmla="*/ 44 h 104"/>
                <a:gd name="T18" fmla="*/ 60 w 102"/>
                <a:gd name="T19" fmla="*/ 52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104"/>
                <a:gd name="T32" fmla="*/ 102 w 10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104">
                  <a:moveTo>
                    <a:pt x="8" y="104"/>
                  </a:moveTo>
                  <a:lnTo>
                    <a:pt x="46" y="63"/>
                  </a:lnTo>
                  <a:lnTo>
                    <a:pt x="39" y="63"/>
                  </a:lnTo>
                  <a:lnTo>
                    <a:pt x="0" y="104"/>
                  </a:lnTo>
                  <a:lnTo>
                    <a:pt x="8" y="104"/>
                  </a:lnTo>
                  <a:close/>
                  <a:moveTo>
                    <a:pt x="60" y="52"/>
                  </a:moveTo>
                  <a:lnTo>
                    <a:pt x="102" y="8"/>
                  </a:lnTo>
                  <a:lnTo>
                    <a:pt x="102" y="0"/>
                  </a:lnTo>
                  <a:lnTo>
                    <a:pt x="60" y="44"/>
                  </a:lnTo>
                  <a:lnTo>
                    <a:pt x="6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3" name="Freeform 86">
              <a:extLst>
                <a:ext uri="{FF2B5EF4-FFF2-40B4-BE49-F238E27FC236}">
                  <a16:creationId xmlns:a16="http://schemas.microsoft.com/office/drawing/2014/main" id="{27A1EE1C-8ACD-0D09-DAE3-DB94C809080A}"/>
                </a:ext>
              </a:extLst>
            </p:cNvPr>
            <p:cNvSpPr>
              <a:spLocks noEditPoints="1"/>
            </p:cNvSpPr>
            <p:nvPr/>
          </p:nvSpPr>
          <p:spPr bwMode="auto">
            <a:xfrm>
              <a:off x="1579" y="2829"/>
              <a:ext cx="133" cy="133"/>
            </a:xfrm>
            <a:custGeom>
              <a:avLst/>
              <a:gdLst>
                <a:gd name="T0" fmla="*/ 8 w 133"/>
                <a:gd name="T1" fmla="*/ 133 h 133"/>
                <a:gd name="T2" fmla="*/ 46 w 133"/>
                <a:gd name="T3" fmla="*/ 92 h 133"/>
                <a:gd name="T4" fmla="*/ 39 w 133"/>
                <a:gd name="T5" fmla="*/ 92 h 133"/>
                <a:gd name="T6" fmla="*/ 0 w 133"/>
                <a:gd name="T7" fmla="*/ 133 h 133"/>
                <a:gd name="T8" fmla="*/ 8 w 133"/>
                <a:gd name="T9" fmla="*/ 133 h 133"/>
                <a:gd name="T10" fmla="*/ 89 w 133"/>
                <a:gd name="T11" fmla="*/ 52 h 133"/>
                <a:gd name="T12" fmla="*/ 133 w 133"/>
                <a:gd name="T13" fmla="*/ 8 h 133"/>
                <a:gd name="T14" fmla="*/ 133 w 133"/>
                <a:gd name="T15" fmla="*/ 0 h 133"/>
                <a:gd name="T16" fmla="*/ 89 w 133"/>
                <a:gd name="T17" fmla="*/ 44 h 133"/>
                <a:gd name="T18" fmla="*/ 89 w 133"/>
                <a:gd name="T19" fmla="*/ 52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3"/>
                <a:gd name="T31" fmla="*/ 0 h 133"/>
                <a:gd name="T32" fmla="*/ 133 w 133"/>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3" h="133">
                  <a:moveTo>
                    <a:pt x="8" y="133"/>
                  </a:moveTo>
                  <a:lnTo>
                    <a:pt x="46" y="92"/>
                  </a:lnTo>
                  <a:lnTo>
                    <a:pt x="39" y="92"/>
                  </a:lnTo>
                  <a:lnTo>
                    <a:pt x="0" y="133"/>
                  </a:lnTo>
                  <a:lnTo>
                    <a:pt x="8" y="133"/>
                  </a:lnTo>
                  <a:close/>
                  <a:moveTo>
                    <a:pt x="89" y="52"/>
                  </a:moveTo>
                  <a:lnTo>
                    <a:pt x="133" y="8"/>
                  </a:lnTo>
                  <a:lnTo>
                    <a:pt x="133" y="0"/>
                  </a:lnTo>
                  <a:lnTo>
                    <a:pt x="89" y="44"/>
                  </a:lnTo>
                  <a:lnTo>
                    <a:pt x="89"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4" name="Freeform 87">
              <a:extLst>
                <a:ext uri="{FF2B5EF4-FFF2-40B4-BE49-F238E27FC236}">
                  <a16:creationId xmlns:a16="http://schemas.microsoft.com/office/drawing/2014/main" id="{41315D47-86A1-306B-AFAA-A29019C75AED}"/>
                </a:ext>
              </a:extLst>
            </p:cNvPr>
            <p:cNvSpPr>
              <a:spLocks noEditPoints="1"/>
            </p:cNvSpPr>
            <p:nvPr/>
          </p:nvSpPr>
          <p:spPr bwMode="auto">
            <a:xfrm>
              <a:off x="1551" y="2800"/>
              <a:ext cx="161" cy="162"/>
            </a:xfrm>
            <a:custGeom>
              <a:avLst/>
              <a:gdLst>
                <a:gd name="T0" fmla="*/ 7 w 161"/>
                <a:gd name="T1" fmla="*/ 162 h 162"/>
                <a:gd name="T2" fmla="*/ 48 w 161"/>
                <a:gd name="T3" fmla="*/ 121 h 162"/>
                <a:gd name="T4" fmla="*/ 40 w 161"/>
                <a:gd name="T5" fmla="*/ 121 h 162"/>
                <a:gd name="T6" fmla="*/ 0 w 161"/>
                <a:gd name="T7" fmla="*/ 162 h 162"/>
                <a:gd name="T8" fmla="*/ 7 w 161"/>
                <a:gd name="T9" fmla="*/ 162 h 162"/>
                <a:gd name="T10" fmla="*/ 117 w 161"/>
                <a:gd name="T11" fmla="*/ 52 h 162"/>
                <a:gd name="T12" fmla="*/ 161 w 161"/>
                <a:gd name="T13" fmla="*/ 8 h 162"/>
                <a:gd name="T14" fmla="*/ 161 w 161"/>
                <a:gd name="T15" fmla="*/ 0 h 162"/>
                <a:gd name="T16" fmla="*/ 117 w 161"/>
                <a:gd name="T17" fmla="*/ 44 h 162"/>
                <a:gd name="T18" fmla="*/ 117 w 161"/>
                <a:gd name="T19" fmla="*/ 52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162"/>
                <a:gd name="T32" fmla="*/ 161 w 161"/>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162">
                  <a:moveTo>
                    <a:pt x="7" y="162"/>
                  </a:moveTo>
                  <a:lnTo>
                    <a:pt x="48" y="121"/>
                  </a:lnTo>
                  <a:lnTo>
                    <a:pt x="40" y="121"/>
                  </a:lnTo>
                  <a:lnTo>
                    <a:pt x="0" y="162"/>
                  </a:lnTo>
                  <a:lnTo>
                    <a:pt x="7" y="162"/>
                  </a:lnTo>
                  <a:close/>
                  <a:moveTo>
                    <a:pt x="117" y="52"/>
                  </a:moveTo>
                  <a:lnTo>
                    <a:pt x="161" y="8"/>
                  </a:lnTo>
                  <a:lnTo>
                    <a:pt x="161" y="0"/>
                  </a:lnTo>
                  <a:lnTo>
                    <a:pt x="117" y="44"/>
                  </a:lnTo>
                  <a:lnTo>
                    <a:pt x="117"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5" name="Freeform 88">
              <a:extLst>
                <a:ext uri="{FF2B5EF4-FFF2-40B4-BE49-F238E27FC236}">
                  <a16:creationId xmlns:a16="http://schemas.microsoft.com/office/drawing/2014/main" id="{B4086062-119A-21F9-CE58-4D2BF898729A}"/>
                </a:ext>
              </a:extLst>
            </p:cNvPr>
            <p:cNvSpPr>
              <a:spLocks noEditPoints="1"/>
            </p:cNvSpPr>
            <p:nvPr/>
          </p:nvSpPr>
          <p:spPr bwMode="auto">
            <a:xfrm>
              <a:off x="1522" y="2771"/>
              <a:ext cx="190" cy="191"/>
            </a:xfrm>
            <a:custGeom>
              <a:avLst/>
              <a:gdLst>
                <a:gd name="T0" fmla="*/ 8 w 190"/>
                <a:gd name="T1" fmla="*/ 191 h 191"/>
                <a:gd name="T2" fmla="*/ 48 w 190"/>
                <a:gd name="T3" fmla="*/ 150 h 191"/>
                <a:gd name="T4" fmla="*/ 40 w 190"/>
                <a:gd name="T5" fmla="*/ 150 h 191"/>
                <a:gd name="T6" fmla="*/ 0 w 190"/>
                <a:gd name="T7" fmla="*/ 191 h 191"/>
                <a:gd name="T8" fmla="*/ 8 w 190"/>
                <a:gd name="T9" fmla="*/ 191 h 191"/>
                <a:gd name="T10" fmla="*/ 146 w 190"/>
                <a:gd name="T11" fmla="*/ 52 h 191"/>
                <a:gd name="T12" fmla="*/ 190 w 190"/>
                <a:gd name="T13" fmla="*/ 10 h 191"/>
                <a:gd name="T14" fmla="*/ 190 w 190"/>
                <a:gd name="T15" fmla="*/ 0 h 191"/>
                <a:gd name="T16" fmla="*/ 146 w 190"/>
                <a:gd name="T17" fmla="*/ 45 h 191"/>
                <a:gd name="T18" fmla="*/ 146 w 190"/>
                <a:gd name="T19" fmla="*/ 52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0"/>
                <a:gd name="T31" fmla="*/ 0 h 191"/>
                <a:gd name="T32" fmla="*/ 190 w 190"/>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0" h="191">
                  <a:moveTo>
                    <a:pt x="8" y="191"/>
                  </a:moveTo>
                  <a:lnTo>
                    <a:pt x="48" y="150"/>
                  </a:lnTo>
                  <a:lnTo>
                    <a:pt x="40" y="150"/>
                  </a:lnTo>
                  <a:lnTo>
                    <a:pt x="0" y="191"/>
                  </a:lnTo>
                  <a:lnTo>
                    <a:pt x="8" y="191"/>
                  </a:lnTo>
                  <a:close/>
                  <a:moveTo>
                    <a:pt x="146" y="52"/>
                  </a:moveTo>
                  <a:lnTo>
                    <a:pt x="190" y="10"/>
                  </a:lnTo>
                  <a:lnTo>
                    <a:pt x="190" y="0"/>
                  </a:lnTo>
                  <a:lnTo>
                    <a:pt x="146" y="45"/>
                  </a:lnTo>
                  <a:lnTo>
                    <a:pt x="146"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6" name="Freeform 89">
              <a:extLst>
                <a:ext uri="{FF2B5EF4-FFF2-40B4-BE49-F238E27FC236}">
                  <a16:creationId xmlns:a16="http://schemas.microsoft.com/office/drawing/2014/main" id="{06A8ABF6-DCE4-2923-C3DD-C18C4E36D40B}"/>
                </a:ext>
              </a:extLst>
            </p:cNvPr>
            <p:cNvSpPr>
              <a:spLocks noEditPoints="1"/>
            </p:cNvSpPr>
            <p:nvPr/>
          </p:nvSpPr>
          <p:spPr bwMode="auto">
            <a:xfrm>
              <a:off x="1493" y="2743"/>
              <a:ext cx="219" cy="219"/>
            </a:xfrm>
            <a:custGeom>
              <a:avLst/>
              <a:gdLst>
                <a:gd name="T0" fmla="*/ 10 w 219"/>
                <a:gd name="T1" fmla="*/ 219 h 219"/>
                <a:gd name="T2" fmla="*/ 48 w 219"/>
                <a:gd name="T3" fmla="*/ 178 h 219"/>
                <a:gd name="T4" fmla="*/ 40 w 219"/>
                <a:gd name="T5" fmla="*/ 178 h 219"/>
                <a:gd name="T6" fmla="*/ 0 w 219"/>
                <a:gd name="T7" fmla="*/ 219 h 219"/>
                <a:gd name="T8" fmla="*/ 10 w 219"/>
                <a:gd name="T9" fmla="*/ 219 h 219"/>
                <a:gd name="T10" fmla="*/ 175 w 219"/>
                <a:gd name="T11" fmla="*/ 51 h 219"/>
                <a:gd name="T12" fmla="*/ 219 w 219"/>
                <a:gd name="T13" fmla="*/ 9 h 219"/>
                <a:gd name="T14" fmla="*/ 219 w 219"/>
                <a:gd name="T15" fmla="*/ 0 h 219"/>
                <a:gd name="T16" fmla="*/ 175 w 219"/>
                <a:gd name="T17" fmla="*/ 44 h 219"/>
                <a:gd name="T18" fmla="*/ 175 w 219"/>
                <a:gd name="T19" fmla="*/ 51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19"/>
                <a:gd name="T32" fmla="*/ 219 w 219"/>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19">
                  <a:moveTo>
                    <a:pt x="10" y="219"/>
                  </a:moveTo>
                  <a:lnTo>
                    <a:pt x="48" y="178"/>
                  </a:lnTo>
                  <a:lnTo>
                    <a:pt x="40" y="178"/>
                  </a:lnTo>
                  <a:lnTo>
                    <a:pt x="0" y="219"/>
                  </a:lnTo>
                  <a:lnTo>
                    <a:pt x="10" y="219"/>
                  </a:lnTo>
                  <a:close/>
                  <a:moveTo>
                    <a:pt x="175" y="51"/>
                  </a:moveTo>
                  <a:lnTo>
                    <a:pt x="219" y="9"/>
                  </a:lnTo>
                  <a:lnTo>
                    <a:pt x="219" y="0"/>
                  </a:lnTo>
                  <a:lnTo>
                    <a:pt x="175" y="44"/>
                  </a:lnTo>
                  <a:lnTo>
                    <a:pt x="17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7" name="Freeform 90">
              <a:extLst>
                <a:ext uri="{FF2B5EF4-FFF2-40B4-BE49-F238E27FC236}">
                  <a16:creationId xmlns:a16="http://schemas.microsoft.com/office/drawing/2014/main" id="{B4408C54-BEA1-4B10-BC45-2204EF7485DE}"/>
                </a:ext>
              </a:extLst>
            </p:cNvPr>
            <p:cNvSpPr>
              <a:spLocks noEditPoints="1"/>
            </p:cNvSpPr>
            <p:nvPr/>
          </p:nvSpPr>
          <p:spPr bwMode="auto">
            <a:xfrm>
              <a:off x="1464" y="2714"/>
              <a:ext cx="248" cy="248"/>
            </a:xfrm>
            <a:custGeom>
              <a:avLst/>
              <a:gdLst>
                <a:gd name="T0" fmla="*/ 10 w 248"/>
                <a:gd name="T1" fmla="*/ 248 h 248"/>
                <a:gd name="T2" fmla="*/ 48 w 248"/>
                <a:gd name="T3" fmla="*/ 207 h 248"/>
                <a:gd name="T4" fmla="*/ 41 w 248"/>
                <a:gd name="T5" fmla="*/ 207 h 248"/>
                <a:gd name="T6" fmla="*/ 0 w 248"/>
                <a:gd name="T7" fmla="*/ 248 h 248"/>
                <a:gd name="T8" fmla="*/ 10 w 248"/>
                <a:gd name="T9" fmla="*/ 248 h 248"/>
                <a:gd name="T10" fmla="*/ 204 w 248"/>
                <a:gd name="T11" fmla="*/ 52 h 248"/>
                <a:gd name="T12" fmla="*/ 248 w 248"/>
                <a:gd name="T13" fmla="*/ 7 h 248"/>
                <a:gd name="T14" fmla="*/ 248 w 248"/>
                <a:gd name="T15" fmla="*/ 0 h 248"/>
                <a:gd name="T16" fmla="*/ 204 w 248"/>
                <a:gd name="T17" fmla="*/ 44 h 248"/>
                <a:gd name="T18" fmla="*/ 204 w 248"/>
                <a:gd name="T19" fmla="*/ 52 h 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8"/>
                <a:gd name="T31" fmla="*/ 0 h 248"/>
                <a:gd name="T32" fmla="*/ 248 w 248"/>
                <a:gd name="T33" fmla="*/ 248 h 2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8" h="248">
                  <a:moveTo>
                    <a:pt x="10" y="248"/>
                  </a:moveTo>
                  <a:lnTo>
                    <a:pt x="48" y="207"/>
                  </a:lnTo>
                  <a:lnTo>
                    <a:pt x="41" y="207"/>
                  </a:lnTo>
                  <a:lnTo>
                    <a:pt x="0" y="248"/>
                  </a:lnTo>
                  <a:lnTo>
                    <a:pt x="10" y="248"/>
                  </a:lnTo>
                  <a:close/>
                  <a:moveTo>
                    <a:pt x="204" y="52"/>
                  </a:moveTo>
                  <a:lnTo>
                    <a:pt x="248" y="7"/>
                  </a:lnTo>
                  <a:lnTo>
                    <a:pt x="248" y="0"/>
                  </a:lnTo>
                  <a:lnTo>
                    <a:pt x="204" y="44"/>
                  </a:lnTo>
                  <a:lnTo>
                    <a:pt x="20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8" name="Freeform 91">
              <a:extLst>
                <a:ext uri="{FF2B5EF4-FFF2-40B4-BE49-F238E27FC236}">
                  <a16:creationId xmlns:a16="http://schemas.microsoft.com/office/drawing/2014/main" id="{8D4784CB-4B73-7482-7441-11645066C2F9}"/>
                </a:ext>
              </a:extLst>
            </p:cNvPr>
            <p:cNvSpPr>
              <a:spLocks noEditPoints="1"/>
            </p:cNvSpPr>
            <p:nvPr/>
          </p:nvSpPr>
          <p:spPr bwMode="auto">
            <a:xfrm>
              <a:off x="1437" y="2685"/>
              <a:ext cx="275" cy="277"/>
            </a:xfrm>
            <a:custGeom>
              <a:avLst/>
              <a:gdLst>
                <a:gd name="T0" fmla="*/ 8 w 275"/>
                <a:gd name="T1" fmla="*/ 277 h 277"/>
                <a:gd name="T2" fmla="*/ 48 w 275"/>
                <a:gd name="T3" fmla="*/ 236 h 277"/>
                <a:gd name="T4" fmla="*/ 39 w 275"/>
                <a:gd name="T5" fmla="*/ 236 h 277"/>
                <a:gd name="T6" fmla="*/ 0 w 275"/>
                <a:gd name="T7" fmla="*/ 277 h 277"/>
                <a:gd name="T8" fmla="*/ 8 w 275"/>
                <a:gd name="T9" fmla="*/ 277 h 277"/>
                <a:gd name="T10" fmla="*/ 231 w 275"/>
                <a:gd name="T11" fmla="*/ 52 h 277"/>
                <a:gd name="T12" fmla="*/ 275 w 275"/>
                <a:gd name="T13" fmla="*/ 10 h 277"/>
                <a:gd name="T14" fmla="*/ 275 w 275"/>
                <a:gd name="T15" fmla="*/ 0 h 277"/>
                <a:gd name="T16" fmla="*/ 231 w 275"/>
                <a:gd name="T17" fmla="*/ 44 h 277"/>
                <a:gd name="T18" fmla="*/ 231 w 275"/>
                <a:gd name="T19" fmla="*/ 52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5"/>
                <a:gd name="T31" fmla="*/ 0 h 277"/>
                <a:gd name="T32" fmla="*/ 275 w 275"/>
                <a:gd name="T33" fmla="*/ 277 h 2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5" h="277">
                  <a:moveTo>
                    <a:pt x="8" y="277"/>
                  </a:moveTo>
                  <a:lnTo>
                    <a:pt x="48" y="236"/>
                  </a:lnTo>
                  <a:lnTo>
                    <a:pt x="39" y="236"/>
                  </a:lnTo>
                  <a:lnTo>
                    <a:pt x="0" y="277"/>
                  </a:lnTo>
                  <a:lnTo>
                    <a:pt x="8" y="277"/>
                  </a:lnTo>
                  <a:close/>
                  <a:moveTo>
                    <a:pt x="231" y="52"/>
                  </a:moveTo>
                  <a:lnTo>
                    <a:pt x="275" y="10"/>
                  </a:lnTo>
                  <a:lnTo>
                    <a:pt x="275" y="0"/>
                  </a:lnTo>
                  <a:lnTo>
                    <a:pt x="231" y="44"/>
                  </a:lnTo>
                  <a:lnTo>
                    <a:pt x="23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29" name="Freeform 92">
              <a:extLst>
                <a:ext uri="{FF2B5EF4-FFF2-40B4-BE49-F238E27FC236}">
                  <a16:creationId xmlns:a16="http://schemas.microsoft.com/office/drawing/2014/main" id="{52CABE13-4F2F-9A4A-B20C-98C0EE0744EF}"/>
                </a:ext>
              </a:extLst>
            </p:cNvPr>
            <p:cNvSpPr>
              <a:spLocks noEditPoints="1"/>
            </p:cNvSpPr>
            <p:nvPr/>
          </p:nvSpPr>
          <p:spPr bwMode="auto">
            <a:xfrm>
              <a:off x="1409" y="2658"/>
              <a:ext cx="303" cy="304"/>
            </a:xfrm>
            <a:custGeom>
              <a:avLst/>
              <a:gdLst>
                <a:gd name="T0" fmla="*/ 7 w 303"/>
                <a:gd name="T1" fmla="*/ 304 h 304"/>
                <a:gd name="T2" fmla="*/ 48 w 303"/>
                <a:gd name="T3" fmla="*/ 263 h 304"/>
                <a:gd name="T4" fmla="*/ 40 w 303"/>
                <a:gd name="T5" fmla="*/ 263 h 304"/>
                <a:gd name="T6" fmla="*/ 0 w 303"/>
                <a:gd name="T7" fmla="*/ 304 h 304"/>
                <a:gd name="T8" fmla="*/ 7 w 303"/>
                <a:gd name="T9" fmla="*/ 304 h 304"/>
                <a:gd name="T10" fmla="*/ 261 w 303"/>
                <a:gd name="T11" fmla="*/ 52 h 304"/>
                <a:gd name="T12" fmla="*/ 303 w 303"/>
                <a:gd name="T13" fmla="*/ 8 h 304"/>
                <a:gd name="T14" fmla="*/ 303 w 303"/>
                <a:gd name="T15" fmla="*/ 0 h 304"/>
                <a:gd name="T16" fmla="*/ 261 w 303"/>
                <a:gd name="T17" fmla="*/ 42 h 304"/>
                <a:gd name="T18" fmla="*/ 261 w 303"/>
                <a:gd name="T19" fmla="*/ 52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3"/>
                <a:gd name="T31" fmla="*/ 0 h 304"/>
                <a:gd name="T32" fmla="*/ 303 w 303"/>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3" h="304">
                  <a:moveTo>
                    <a:pt x="7" y="304"/>
                  </a:moveTo>
                  <a:lnTo>
                    <a:pt x="48" y="263"/>
                  </a:lnTo>
                  <a:lnTo>
                    <a:pt x="40" y="263"/>
                  </a:lnTo>
                  <a:lnTo>
                    <a:pt x="0" y="304"/>
                  </a:lnTo>
                  <a:lnTo>
                    <a:pt x="7" y="304"/>
                  </a:lnTo>
                  <a:close/>
                  <a:moveTo>
                    <a:pt x="261" y="52"/>
                  </a:moveTo>
                  <a:lnTo>
                    <a:pt x="303" y="8"/>
                  </a:lnTo>
                  <a:lnTo>
                    <a:pt x="303" y="0"/>
                  </a:lnTo>
                  <a:lnTo>
                    <a:pt x="261" y="42"/>
                  </a:lnTo>
                  <a:lnTo>
                    <a:pt x="261"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0" name="Freeform 93">
              <a:extLst>
                <a:ext uri="{FF2B5EF4-FFF2-40B4-BE49-F238E27FC236}">
                  <a16:creationId xmlns:a16="http://schemas.microsoft.com/office/drawing/2014/main" id="{3F7175D7-4CDD-E95C-FDF0-D5F555ACC27A}"/>
                </a:ext>
              </a:extLst>
            </p:cNvPr>
            <p:cNvSpPr>
              <a:spLocks noEditPoints="1"/>
            </p:cNvSpPr>
            <p:nvPr/>
          </p:nvSpPr>
          <p:spPr bwMode="auto">
            <a:xfrm>
              <a:off x="1380" y="2645"/>
              <a:ext cx="322" cy="317"/>
            </a:xfrm>
            <a:custGeom>
              <a:avLst/>
              <a:gdLst>
                <a:gd name="T0" fmla="*/ 8 w 322"/>
                <a:gd name="T1" fmla="*/ 317 h 317"/>
                <a:gd name="T2" fmla="*/ 48 w 322"/>
                <a:gd name="T3" fmla="*/ 276 h 317"/>
                <a:gd name="T4" fmla="*/ 40 w 322"/>
                <a:gd name="T5" fmla="*/ 276 h 317"/>
                <a:gd name="T6" fmla="*/ 0 w 322"/>
                <a:gd name="T7" fmla="*/ 317 h 317"/>
                <a:gd name="T8" fmla="*/ 8 w 322"/>
                <a:gd name="T9" fmla="*/ 317 h 317"/>
                <a:gd name="T10" fmla="*/ 290 w 322"/>
                <a:gd name="T11" fmla="*/ 34 h 317"/>
                <a:gd name="T12" fmla="*/ 322 w 322"/>
                <a:gd name="T13" fmla="*/ 2 h 317"/>
                <a:gd name="T14" fmla="*/ 316 w 322"/>
                <a:gd name="T15" fmla="*/ 0 h 317"/>
                <a:gd name="T16" fmla="*/ 290 w 322"/>
                <a:gd name="T17" fmla="*/ 27 h 317"/>
                <a:gd name="T18" fmla="*/ 290 w 322"/>
                <a:gd name="T19" fmla="*/ 34 h 3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7"/>
                <a:gd name="T32" fmla="*/ 322 w 322"/>
                <a:gd name="T33" fmla="*/ 317 h 3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7">
                  <a:moveTo>
                    <a:pt x="8" y="317"/>
                  </a:moveTo>
                  <a:lnTo>
                    <a:pt x="48" y="276"/>
                  </a:lnTo>
                  <a:lnTo>
                    <a:pt x="40" y="276"/>
                  </a:lnTo>
                  <a:lnTo>
                    <a:pt x="0" y="317"/>
                  </a:lnTo>
                  <a:lnTo>
                    <a:pt x="8" y="317"/>
                  </a:lnTo>
                  <a:close/>
                  <a:moveTo>
                    <a:pt x="290" y="34"/>
                  </a:moveTo>
                  <a:lnTo>
                    <a:pt x="322" y="2"/>
                  </a:lnTo>
                  <a:lnTo>
                    <a:pt x="316" y="0"/>
                  </a:lnTo>
                  <a:lnTo>
                    <a:pt x="290" y="27"/>
                  </a:lnTo>
                  <a:lnTo>
                    <a:pt x="29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1" name="Freeform 94">
              <a:extLst>
                <a:ext uri="{FF2B5EF4-FFF2-40B4-BE49-F238E27FC236}">
                  <a16:creationId xmlns:a16="http://schemas.microsoft.com/office/drawing/2014/main" id="{433195DC-3952-7D41-2638-EB854BC1B07F}"/>
                </a:ext>
              </a:extLst>
            </p:cNvPr>
            <p:cNvSpPr>
              <a:spLocks noEditPoints="1"/>
            </p:cNvSpPr>
            <p:nvPr/>
          </p:nvSpPr>
          <p:spPr bwMode="auto">
            <a:xfrm>
              <a:off x="1351" y="2633"/>
              <a:ext cx="334" cy="329"/>
            </a:xfrm>
            <a:custGeom>
              <a:avLst/>
              <a:gdLst>
                <a:gd name="T0" fmla="*/ 8 w 334"/>
                <a:gd name="T1" fmla="*/ 329 h 329"/>
                <a:gd name="T2" fmla="*/ 48 w 334"/>
                <a:gd name="T3" fmla="*/ 288 h 329"/>
                <a:gd name="T4" fmla="*/ 40 w 334"/>
                <a:gd name="T5" fmla="*/ 288 h 329"/>
                <a:gd name="T6" fmla="*/ 0 w 334"/>
                <a:gd name="T7" fmla="*/ 329 h 329"/>
                <a:gd name="T8" fmla="*/ 8 w 334"/>
                <a:gd name="T9" fmla="*/ 329 h 329"/>
                <a:gd name="T10" fmla="*/ 319 w 334"/>
                <a:gd name="T11" fmla="*/ 17 h 329"/>
                <a:gd name="T12" fmla="*/ 334 w 334"/>
                <a:gd name="T13" fmla="*/ 2 h 329"/>
                <a:gd name="T14" fmla="*/ 328 w 334"/>
                <a:gd name="T15" fmla="*/ 0 h 329"/>
                <a:gd name="T16" fmla="*/ 319 w 334"/>
                <a:gd name="T17" fmla="*/ 10 h 329"/>
                <a:gd name="T18" fmla="*/ 319 w 334"/>
                <a:gd name="T19" fmla="*/ 17 h 3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
                <a:gd name="T31" fmla="*/ 0 h 329"/>
                <a:gd name="T32" fmla="*/ 334 w 334"/>
                <a:gd name="T33" fmla="*/ 329 h 3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 h="329">
                  <a:moveTo>
                    <a:pt x="8" y="329"/>
                  </a:moveTo>
                  <a:lnTo>
                    <a:pt x="48" y="288"/>
                  </a:lnTo>
                  <a:lnTo>
                    <a:pt x="40" y="288"/>
                  </a:lnTo>
                  <a:lnTo>
                    <a:pt x="0" y="329"/>
                  </a:lnTo>
                  <a:lnTo>
                    <a:pt x="8" y="329"/>
                  </a:lnTo>
                  <a:close/>
                  <a:moveTo>
                    <a:pt x="319" y="17"/>
                  </a:moveTo>
                  <a:lnTo>
                    <a:pt x="334" y="2"/>
                  </a:lnTo>
                  <a:lnTo>
                    <a:pt x="328" y="0"/>
                  </a:lnTo>
                  <a:lnTo>
                    <a:pt x="319" y="10"/>
                  </a:lnTo>
                  <a:lnTo>
                    <a:pt x="31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2" name="Freeform 95">
              <a:extLst>
                <a:ext uri="{FF2B5EF4-FFF2-40B4-BE49-F238E27FC236}">
                  <a16:creationId xmlns:a16="http://schemas.microsoft.com/office/drawing/2014/main" id="{8F9D131B-5BC8-BED5-1971-87C80DF09F39}"/>
                </a:ext>
              </a:extLst>
            </p:cNvPr>
            <p:cNvSpPr>
              <a:spLocks/>
            </p:cNvSpPr>
            <p:nvPr/>
          </p:nvSpPr>
          <p:spPr bwMode="auto">
            <a:xfrm>
              <a:off x="1322" y="2921"/>
              <a:ext cx="48" cy="41"/>
            </a:xfrm>
            <a:custGeom>
              <a:avLst/>
              <a:gdLst>
                <a:gd name="T0" fmla="*/ 10 w 48"/>
                <a:gd name="T1" fmla="*/ 41 h 41"/>
                <a:gd name="T2" fmla="*/ 48 w 48"/>
                <a:gd name="T3" fmla="*/ 0 h 41"/>
                <a:gd name="T4" fmla="*/ 41 w 48"/>
                <a:gd name="T5" fmla="*/ 0 h 41"/>
                <a:gd name="T6" fmla="*/ 0 w 48"/>
                <a:gd name="T7" fmla="*/ 41 h 41"/>
                <a:gd name="T8" fmla="*/ 10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10" y="41"/>
                  </a:moveTo>
                  <a:lnTo>
                    <a:pt x="48" y="0"/>
                  </a:lnTo>
                  <a:lnTo>
                    <a:pt x="41" y="0"/>
                  </a:lnTo>
                  <a:lnTo>
                    <a:pt x="0" y="41"/>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3" name="Freeform 96">
              <a:extLst>
                <a:ext uri="{FF2B5EF4-FFF2-40B4-BE49-F238E27FC236}">
                  <a16:creationId xmlns:a16="http://schemas.microsoft.com/office/drawing/2014/main" id="{F9ACFEA3-F627-C453-61EE-8ECA4B82D635}"/>
                </a:ext>
              </a:extLst>
            </p:cNvPr>
            <p:cNvSpPr>
              <a:spLocks/>
            </p:cNvSpPr>
            <p:nvPr/>
          </p:nvSpPr>
          <p:spPr bwMode="auto">
            <a:xfrm>
              <a:off x="1295" y="2921"/>
              <a:ext cx="48" cy="41"/>
            </a:xfrm>
            <a:custGeom>
              <a:avLst/>
              <a:gdLst>
                <a:gd name="T0" fmla="*/ 8 w 48"/>
                <a:gd name="T1" fmla="*/ 41 h 41"/>
                <a:gd name="T2" fmla="*/ 48 w 48"/>
                <a:gd name="T3" fmla="*/ 0 h 41"/>
                <a:gd name="T4" fmla="*/ 39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39"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4" name="Freeform 97">
              <a:extLst>
                <a:ext uri="{FF2B5EF4-FFF2-40B4-BE49-F238E27FC236}">
                  <a16:creationId xmlns:a16="http://schemas.microsoft.com/office/drawing/2014/main" id="{409ED0A3-A173-47F3-53EE-DC04E4A56DE8}"/>
                </a:ext>
              </a:extLst>
            </p:cNvPr>
            <p:cNvSpPr>
              <a:spLocks/>
            </p:cNvSpPr>
            <p:nvPr/>
          </p:nvSpPr>
          <p:spPr bwMode="auto">
            <a:xfrm>
              <a:off x="1267" y="2921"/>
              <a:ext cx="48" cy="41"/>
            </a:xfrm>
            <a:custGeom>
              <a:avLst/>
              <a:gdLst>
                <a:gd name="T0" fmla="*/ 7 w 48"/>
                <a:gd name="T1" fmla="*/ 41 h 41"/>
                <a:gd name="T2" fmla="*/ 48 w 48"/>
                <a:gd name="T3" fmla="*/ 0 h 41"/>
                <a:gd name="T4" fmla="*/ 38 w 48"/>
                <a:gd name="T5" fmla="*/ 0 h 41"/>
                <a:gd name="T6" fmla="*/ 0 w 48"/>
                <a:gd name="T7" fmla="*/ 41 h 41"/>
                <a:gd name="T8" fmla="*/ 7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7" y="41"/>
                  </a:moveTo>
                  <a:lnTo>
                    <a:pt x="48" y="0"/>
                  </a:lnTo>
                  <a:lnTo>
                    <a:pt x="38"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5" name="Freeform 98">
              <a:extLst>
                <a:ext uri="{FF2B5EF4-FFF2-40B4-BE49-F238E27FC236}">
                  <a16:creationId xmlns:a16="http://schemas.microsoft.com/office/drawing/2014/main" id="{D7DABB90-37A4-6011-4A48-47D651442A7F}"/>
                </a:ext>
              </a:extLst>
            </p:cNvPr>
            <p:cNvSpPr>
              <a:spLocks/>
            </p:cNvSpPr>
            <p:nvPr/>
          </p:nvSpPr>
          <p:spPr bwMode="auto">
            <a:xfrm>
              <a:off x="1238" y="2921"/>
              <a:ext cx="48" cy="39"/>
            </a:xfrm>
            <a:custGeom>
              <a:avLst/>
              <a:gdLst>
                <a:gd name="T0" fmla="*/ 8 w 48"/>
                <a:gd name="T1" fmla="*/ 39 h 39"/>
                <a:gd name="T2" fmla="*/ 48 w 48"/>
                <a:gd name="T3" fmla="*/ 0 h 39"/>
                <a:gd name="T4" fmla="*/ 38 w 48"/>
                <a:gd name="T5" fmla="*/ 0 h 39"/>
                <a:gd name="T6" fmla="*/ 0 w 48"/>
                <a:gd name="T7" fmla="*/ 39 h 39"/>
                <a:gd name="T8" fmla="*/ 8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8" y="39"/>
                  </a:moveTo>
                  <a:lnTo>
                    <a:pt x="48" y="0"/>
                  </a:lnTo>
                  <a:lnTo>
                    <a:pt x="38"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6" name="Freeform 99">
              <a:extLst>
                <a:ext uri="{FF2B5EF4-FFF2-40B4-BE49-F238E27FC236}">
                  <a16:creationId xmlns:a16="http://schemas.microsoft.com/office/drawing/2014/main" id="{7B06ADDE-C38A-BFF4-30CE-B4A4D8D46C5B}"/>
                </a:ext>
              </a:extLst>
            </p:cNvPr>
            <p:cNvSpPr>
              <a:spLocks/>
            </p:cNvSpPr>
            <p:nvPr/>
          </p:nvSpPr>
          <p:spPr bwMode="auto">
            <a:xfrm>
              <a:off x="1209" y="2921"/>
              <a:ext cx="48" cy="39"/>
            </a:xfrm>
            <a:custGeom>
              <a:avLst/>
              <a:gdLst>
                <a:gd name="T0" fmla="*/ 8 w 48"/>
                <a:gd name="T1" fmla="*/ 39 h 39"/>
                <a:gd name="T2" fmla="*/ 48 w 48"/>
                <a:gd name="T3" fmla="*/ 0 h 39"/>
                <a:gd name="T4" fmla="*/ 40 w 48"/>
                <a:gd name="T5" fmla="*/ 0 h 39"/>
                <a:gd name="T6" fmla="*/ 0 w 48"/>
                <a:gd name="T7" fmla="*/ 39 h 39"/>
                <a:gd name="T8" fmla="*/ 8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8" y="39"/>
                  </a:moveTo>
                  <a:lnTo>
                    <a:pt x="48" y="0"/>
                  </a:lnTo>
                  <a:lnTo>
                    <a:pt x="40"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7" name="Freeform 100">
              <a:extLst>
                <a:ext uri="{FF2B5EF4-FFF2-40B4-BE49-F238E27FC236}">
                  <a16:creationId xmlns:a16="http://schemas.microsoft.com/office/drawing/2014/main" id="{B20CE9E8-53C6-29D5-447A-9D49BF829737}"/>
                </a:ext>
              </a:extLst>
            </p:cNvPr>
            <p:cNvSpPr>
              <a:spLocks/>
            </p:cNvSpPr>
            <p:nvPr/>
          </p:nvSpPr>
          <p:spPr bwMode="auto">
            <a:xfrm>
              <a:off x="1182" y="2921"/>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8" name="Freeform 101">
              <a:extLst>
                <a:ext uri="{FF2B5EF4-FFF2-40B4-BE49-F238E27FC236}">
                  <a16:creationId xmlns:a16="http://schemas.microsoft.com/office/drawing/2014/main" id="{FF60663F-85B3-AE0C-D620-29BB252FC588}"/>
                </a:ext>
              </a:extLst>
            </p:cNvPr>
            <p:cNvSpPr>
              <a:spLocks/>
            </p:cNvSpPr>
            <p:nvPr/>
          </p:nvSpPr>
          <p:spPr bwMode="auto">
            <a:xfrm>
              <a:off x="1153" y="2921"/>
              <a:ext cx="46" cy="39"/>
            </a:xfrm>
            <a:custGeom>
              <a:avLst/>
              <a:gdLst>
                <a:gd name="T0" fmla="*/ 8 w 46"/>
                <a:gd name="T1" fmla="*/ 39 h 39"/>
                <a:gd name="T2" fmla="*/ 46 w 46"/>
                <a:gd name="T3" fmla="*/ 0 h 39"/>
                <a:gd name="T4" fmla="*/ 39 w 46"/>
                <a:gd name="T5" fmla="*/ 0 h 39"/>
                <a:gd name="T6" fmla="*/ 0 w 46"/>
                <a:gd name="T7" fmla="*/ 39 h 39"/>
                <a:gd name="T8" fmla="*/ 8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8" y="39"/>
                  </a:moveTo>
                  <a:lnTo>
                    <a:pt x="46" y="0"/>
                  </a:lnTo>
                  <a:lnTo>
                    <a:pt x="39"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39" name="Freeform 102">
              <a:extLst>
                <a:ext uri="{FF2B5EF4-FFF2-40B4-BE49-F238E27FC236}">
                  <a16:creationId xmlns:a16="http://schemas.microsoft.com/office/drawing/2014/main" id="{FC713F08-6C03-2B47-20F7-F990DA2CAD6D}"/>
                </a:ext>
              </a:extLst>
            </p:cNvPr>
            <p:cNvSpPr>
              <a:spLocks/>
            </p:cNvSpPr>
            <p:nvPr/>
          </p:nvSpPr>
          <p:spPr bwMode="auto">
            <a:xfrm>
              <a:off x="1125" y="2921"/>
              <a:ext cx="46" cy="39"/>
            </a:xfrm>
            <a:custGeom>
              <a:avLst/>
              <a:gdLst>
                <a:gd name="T0" fmla="*/ 7 w 46"/>
                <a:gd name="T1" fmla="*/ 39 h 39"/>
                <a:gd name="T2" fmla="*/ 46 w 46"/>
                <a:gd name="T3" fmla="*/ 0 h 39"/>
                <a:gd name="T4" fmla="*/ 38 w 46"/>
                <a:gd name="T5" fmla="*/ 0 h 39"/>
                <a:gd name="T6" fmla="*/ 0 w 46"/>
                <a:gd name="T7" fmla="*/ 39 h 39"/>
                <a:gd name="T8" fmla="*/ 7 w 46"/>
                <a:gd name="T9" fmla="*/ 39 h 39"/>
                <a:gd name="T10" fmla="*/ 0 60000 65536"/>
                <a:gd name="T11" fmla="*/ 0 60000 65536"/>
                <a:gd name="T12" fmla="*/ 0 60000 65536"/>
                <a:gd name="T13" fmla="*/ 0 60000 65536"/>
                <a:gd name="T14" fmla="*/ 0 60000 65536"/>
                <a:gd name="T15" fmla="*/ 0 w 46"/>
                <a:gd name="T16" fmla="*/ 0 h 39"/>
                <a:gd name="T17" fmla="*/ 46 w 46"/>
                <a:gd name="T18" fmla="*/ 39 h 39"/>
              </a:gdLst>
              <a:ahLst/>
              <a:cxnLst>
                <a:cxn ang="T10">
                  <a:pos x="T0" y="T1"/>
                </a:cxn>
                <a:cxn ang="T11">
                  <a:pos x="T2" y="T3"/>
                </a:cxn>
                <a:cxn ang="T12">
                  <a:pos x="T4" y="T5"/>
                </a:cxn>
                <a:cxn ang="T13">
                  <a:pos x="T6" y="T7"/>
                </a:cxn>
                <a:cxn ang="T14">
                  <a:pos x="T8" y="T9"/>
                </a:cxn>
              </a:cxnLst>
              <a:rect l="T15" t="T16" r="T17" b="T18"/>
              <a:pathLst>
                <a:path w="46" h="39">
                  <a:moveTo>
                    <a:pt x="7" y="39"/>
                  </a:moveTo>
                  <a:lnTo>
                    <a:pt x="46" y="0"/>
                  </a:lnTo>
                  <a:lnTo>
                    <a:pt x="38" y="0"/>
                  </a:lnTo>
                  <a:lnTo>
                    <a:pt x="0" y="39"/>
                  </a:lnTo>
                  <a:lnTo>
                    <a:pt x="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0" name="Freeform 103">
              <a:extLst>
                <a:ext uri="{FF2B5EF4-FFF2-40B4-BE49-F238E27FC236}">
                  <a16:creationId xmlns:a16="http://schemas.microsoft.com/office/drawing/2014/main" id="{72E921A5-3C6C-83A3-4788-4000081C93B9}"/>
                </a:ext>
              </a:extLst>
            </p:cNvPr>
            <p:cNvSpPr>
              <a:spLocks/>
            </p:cNvSpPr>
            <p:nvPr/>
          </p:nvSpPr>
          <p:spPr bwMode="auto">
            <a:xfrm>
              <a:off x="1096" y="2921"/>
              <a:ext cx="48" cy="39"/>
            </a:xfrm>
            <a:custGeom>
              <a:avLst/>
              <a:gdLst>
                <a:gd name="T0" fmla="*/ 8 w 48"/>
                <a:gd name="T1" fmla="*/ 39 h 39"/>
                <a:gd name="T2" fmla="*/ 48 w 48"/>
                <a:gd name="T3" fmla="*/ 0 h 39"/>
                <a:gd name="T4" fmla="*/ 40 w 48"/>
                <a:gd name="T5" fmla="*/ 0 h 39"/>
                <a:gd name="T6" fmla="*/ 0 w 48"/>
                <a:gd name="T7" fmla="*/ 39 h 39"/>
                <a:gd name="T8" fmla="*/ 8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8" y="39"/>
                  </a:moveTo>
                  <a:lnTo>
                    <a:pt x="48" y="0"/>
                  </a:lnTo>
                  <a:lnTo>
                    <a:pt x="40"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1" name="Freeform 104">
              <a:extLst>
                <a:ext uri="{FF2B5EF4-FFF2-40B4-BE49-F238E27FC236}">
                  <a16:creationId xmlns:a16="http://schemas.microsoft.com/office/drawing/2014/main" id="{584506BB-5A8B-BE65-2638-AF259063D560}"/>
                </a:ext>
              </a:extLst>
            </p:cNvPr>
            <p:cNvSpPr>
              <a:spLocks/>
            </p:cNvSpPr>
            <p:nvPr/>
          </p:nvSpPr>
          <p:spPr bwMode="auto">
            <a:xfrm>
              <a:off x="1067" y="2921"/>
              <a:ext cx="48" cy="39"/>
            </a:xfrm>
            <a:custGeom>
              <a:avLst/>
              <a:gdLst>
                <a:gd name="T0" fmla="*/ 8 w 48"/>
                <a:gd name="T1" fmla="*/ 39 h 39"/>
                <a:gd name="T2" fmla="*/ 48 w 48"/>
                <a:gd name="T3" fmla="*/ 0 h 39"/>
                <a:gd name="T4" fmla="*/ 40 w 48"/>
                <a:gd name="T5" fmla="*/ 0 h 39"/>
                <a:gd name="T6" fmla="*/ 0 w 48"/>
                <a:gd name="T7" fmla="*/ 39 h 39"/>
                <a:gd name="T8" fmla="*/ 8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8" y="39"/>
                  </a:moveTo>
                  <a:lnTo>
                    <a:pt x="48" y="0"/>
                  </a:lnTo>
                  <a:lnTo>
                    <a:pt x="40" y="0"/>
                  </a:lnTo>
                  <a:lnTo>
                    <a:pt x="0" y="39"/>
                  </a:lnTo>
                  <a:lnTo>
                    <a:pt x="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2" name="Freeform 105">
              <a:extLst>
                <a:ext uri="{FF2B5EF4-FFF2-40B4-BE49-F238E27FC236}">
                  <a16:creationId xmlns:a16="http://schemas.microsoft.com/office/drawing/2014/main" id="{ECF15F0E-B976-867D-F283-DD027F8D30CE}"/>
                </a:ext>
              </a:extLst>
            </p:cNvPr>
            <p:cNvSpPr>
              <a:spLocks/>
            </p:cNvSpPr>
            <p:nvPr/>
          </p:nvSpPr>
          <p:spPr bwMode="auto">
            <a:xfrm>
              <a:off x="1038" y="2921"/>
              <a:ext cx="48" cy="39"/>
            </a:xfrm>
            <a:custGeom>
              <a:avLst/>
              <a:gdLst>
                <a:gd name="T0" fmla="*/ 10 w 48"/>
                <a:gd name="T1" fmla="*/ 39 h 39"/>
                <a:gd name="T2" fmla="*/ 48 w 48"/>
                <a:gd name="T3" fmla="*/ 0 h 39"/>
                <a:gd name="T4" fmla="*/ 41 w 48"/>
                <a:gd name="T5" fmla="*/ 0 h 39"/>
                <a:gd name="T6" fmla="*/ 0 w 48"/>
                <a:gd name="T7" fmla="*/ 39 h 39"/>
                <a:gd name="T8" fmla="*/ 10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10" y="39"/>
                  </a:moveTo>
                  <a:lnTo>
                    <a:pt x="48" y="0"/>
                  </a:lnTo>
                  <a:lnTo>
                    <a:pt x="41" y="0"/>
                  </a:lnTo>
                  <a:lnTo>
                    <a:pt x="0" y="39"/>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3" name="Freeform 106">
              <a:extLst>
                <a:ext uri="{FF2B5EF4-FFF2-40B4-BE49-F238E27FC236}">
                  <a16:creationId xmlns:a16="http://schemas.microsoft.com/office/drawing/2014/main" id="{5753F286-676C-6359-29E0-904C834C7900}"/>
                </a:ext>
              </a:extLst>
            </p:cNvPr>
            <p:cNvSpPr>
              <a:spLocks/>
            </p:cNvSpPr>
            <p:nvPr/>
          </p:nvSpPr>
          <p:spPr bwMode="auto">
            <a:xfrm>
              <a:off x="1009" y="2921"/>
              <a:ext cx="48" cy="39"/>
            </a:xfrm>
            <a:custGeom>
              <a:avLst/>
              <a:gdLst>
                <a:gd name="T0" fmla="*/ 10 w 48"/>
                <a:gd name="T1" fmla="*/ 39 h 39"/>
                <a:gd name="T2" fmla="*/ 48 w 48"/>
                <a:gd name="T3" fmla="*/ 0 h 39"/>
                <a:gd name="T4" fmla="*/ 41 w 48"/>
                <a:gd name="T5" fmla="*/ 0 h 39"/>
                <a:gd name="T6" fmla="*/ 0 w 48"/>
                <a:gd name="T7" fmla="*/ 39 h 39"/>
                <a:gd name="T8" fmla="*/ 10 w 48"/>
                <a:gd name="T9" fmla="*/ 39 h 39"/>
                <a:gd name="T10" fmla="*/ 0 60000 65536"/>
                <a:gd name="T11" fmla="*/ 0 60000 65536"/>
                <a:gd name="T12" fmla="*/ 0 60000 65536"/>
                <a:gd name="T13" fmla="*/ 0 60000 65536"/>
                <a:gd name="T14" fmla="*/ 0 60000 65536"/>
                <a:gd name="T15" fmla="*/ 0 w 48"/>
                <a:gd name="T16" fmla="*/ 0 h 39"/>
                <a:gd name="T17" fmla="*/ 48 w 48"/>
                <a:gd name="T18" fmla="*/ 39 h 39"/>
              </a:gdLst>
              <a:ahLst/>
              <a:cxnLst>
                <a:cxn ang="T10">
                  <a:pos x="T0" y="T1"/>
                </a:cxn>
                <a:cxn ang="T11">
                  <a:pos x="T2" y="T3"/>
                </a:cxn>
                <a:cxn ang="T12">
                  <a:pos x="T4" y="T5"/>
                </a:cxn>
                <a:cxn ang="T13">
                  <a:pos x="T6" y="T7"/>
                </a:cxn>
                <a:cxn ang="T14">
                  <a:pos x="T8" y="T9"/>
                </a:cxn>
              </a:cxnLst>
              <a:rect l="T15" t="T16" r="T17" b="T18"/>
              <a:pathLst>
                <a:path w="48" h="39">
                  <a:moveTo>
                    <a:pt x="10" y="39"/>
                  </a:moveTo>
                  <a:lnTo>
                    <a:pt x="48" y="0"/>
                  </a:lnTo>
                  <a:lnTo>
                    <a:pt x="41" y="0"/>
                  </a:lnTo>
                  <a:lnTo>
                    <a:pt x="0" y="39"/>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4" name="Freeform 107">
              <a:extLst>
                <a:ext uri="{FF2B5EF4-FFF2-40B4-BE49-F238E27FC236}">
                  <a16:creationId xmlns:a16="http://schemas.microsoft.com/office/drawing/2014/main" id="{3D68F397-371B-5F1A-72AA-5CB9F8A07552}"/>
                </a:ext>
              </a:extLst>
            </p:cNvPr>
            <p:cNvSpPr>
              <a:spLocks/>
            </p:cNvSpPr>
            <p:nvPr/>
          </p:nvSpPr>
          <p:spPr bwMode="auto">
            <a:xfrm>
              <a:off x="983" y="2919"/>
              <a:ext cx="48" cy="41"/>
            </a:xfrm>
            <a:custGeom>
              <a:avLst/>
              <a:gdLst>
                <a:gd name="T0" fmla="*/ 7 w 48"/>
                <a:gd name="T1" fmla="*/ 41 h 41"/>
                <a:gd name="T2" fmla="*/ 48 w 48"/>
                <a:gd name="T3" fmla="*/ 0 h 41"/>
                <a:gd name="T4" fmla="*/ 38 w 48"/>
                <a:gd name="T5" fmla="*/ 0 h 41"/>
                <a:gd name="T6" fmla="*/ 0 w 48"/>
                <a:gd name="T7" fmla="*/ 41 h 41"/>
                <a:gd name="T8" fmla="*/ 7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7" y="41"/>
                  </a:moveTo>
                  <a:lnTo>
                    <a:pt x="48" y="0"/>
                  </a:lnTo>
                  <a:lnTo>
                    <a:pt x="38"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5" name="Freeform 108">
              <a:extLst>
                <a:ext uri="{FF2B5EF4-FFF2-40B4-BE49-F238E27FC236}">
                  <a16:creationId xmlns:a16="http://schemas.microsoft.com/office/drawing/2014/main" id="{B442005A-7048-4B33-4A2F-021671F9593A}"/>
                </a:ext>
              </a:extLst>
            </p:cNvPr>
            <p:cNvSpPr>
              <a:spLocks/>
            </p:cNvSpPr>
            <p:nvPr/>
          </p:nvSpPr>
          <p:spPr bwMode="auto">
            <a:xfrm>
              <a:off x="954" y="2919"/>
              <a:ext cx="48" cy="41"/>
            </a:xfrm>
            <a:custGeom>
              <a:avLst/>
              <a:gdLst>
                <a:gd name="T0" fmla="*/ 8 w 48"/>
                <a:gd name="T1" fmla="*/ 41 h 41"/>
                <a:gd name="T2" fmla="*/ 48 w 48"/>
                <a:gd name="T3" fmla="*/ 0 h 41"/>
                <a:gd name="T4" fmla="*/ 40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0"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6" name="Freeform 109">
              <a:extLst>
                <a:ext uri="{FF2B5EF4-FFF2-40B4-BE49-F238E27FC236}">
                  <a16:creationId xmlns:a16="http://schemas.microsoft.com/office/drawing/2014/main" id="{7F9C0776-1743-8D1B-7A2F-C6262E59AB27}"/>
                </a:ext>
              </a:extLst>
            </p:cNvPr>
            <p:cNvSpPr>
              <a:spLocks/>
            </p:cNvSpPr>
            <p:nvPr/>
          </p:nvSpPr>
          <p:spPr bwMode="auto">
            <a:xfrm>
              <a:off x="925" y="2919"/>
              <a:ext cx="48" cy="41"/>
            </a:xfrm>
            <a:custGeom>
              <a:avLst/>
              <a:gdLst>
                <a:gd name="T0" fmla="*/ 8 w 48"/>
                <a:gd name="T1" fmla="*/ 41 h 41"/>
                <a:gd name="T2" fmla="*/ 48 w 48"/>
                <a:gd name="T3" fmla="*/ 0 h 41"/>
                <a:gd name="T4" fmla="*/ 40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0"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7" name="Freeform 110">
              <a:extLst>
                <a:ext uri="{FF2B5EF4-FFF2-40B4-BE49-F238E27FC236}">
                  <a16:creationId xmlns:a16="http://schemas.microsoft.com/office/drawing/2014/main" id="{94E95DB5-C325-8437-21BA-0C0C85796699}"/>
                </a:ext>
              </a:extLst>
            </p:cNvPr>
            <p:cNvSpPr>
              <a:spLocks/>
            </p:cNvSpPr>
            <p:nvPr/>
          </p:nvSpPr>
          <p:spPr bwMode="auto">
            <a:xfrm>
              <a:off x="896" y="2919"/>
              <a:ext cx="48" cy="41"/>
            </a:xfrm>
            <a:custGeom>
              <a:avLst/>
              <a:gdLst>
                <a:gd name="T0" fmla="*/ 8 w 48"/>
                <a:gd name="T1" fmla="*/ 41 h 41"/>
                <a:gd name="T2" fmla="*/ 48 w 48"/>
                <a:gd name="T3" fmla="*/ 0 h 41"/>
                <a:gd name="T4" fmla="*/ 41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1"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8" name="Freeform 111">
              <a:extLst>
                <a:ext uri="{FF2B5EF4-FFF2-40B4-BE49-F238E27FC236}">
                  <a16:creationId xmlns:a16="http://schemas.microsoft.com/office/drawing/2014/main" id="{ED0A1027-2BA9-F11F-11A8-AA250B44BB77}"/>
                </a:ext>
              </a:extLst>
            </p:cNvPr>
            <p:cNvSpPr>
              <a:spLocks/>
            </p:cNvSpPr>
            <p:nvPr/>
          </p:nvSpPr>
          <p:spPr bwMode="auto">
            <a:xfrm>
              <a:off x="867" y="2919"/>
              <a:ext cx="48" cy="41"/>
            </a:xfrm>
            <a:custGeom>
              <a:avLst/>
              <a:gdLst>
                <a:gd name="T0" fmla="*/ 10 w 48"/>
                <a:gd name="T1" fmla="*/ 41 h 41"/>
                <a:gd name="T2" fmla="*/ 48 w 48"/>
                <a:gd name="T3" fmla="*/ 0 h 41"/>
                <a:gd name="T4" fmla="*/ 41 w 48"/>
                <a:gd name="T5" fmla="*/ 0 h 41"/>
                <a:gd name="T6" fmla="*/ 0 w 48"/>
                <a:gd name="T7" fmla="*/ 41 h 41"/>
                <a:gd name="T8" fmla="*/ 10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10" y="41"/>
                  </a:moveTo>
                  <a:lnTo>
                    <a:pt x="48" y="0"/>
                  </a:lnTo>
                  <a:lnTo>
                    <a:pt x="41" y="0"/>
                  </a:lnTo>
                  <a:lnTo>
                    <a:pt x="0" y="41"/>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49" name="Freeform 112">
              <a:extLst>
                <a:ext uri="{FF2B5EF4-FFF2-40B4-BE49-F238E27FC236}">
                  <a16:creationId xmlns:a16="http://schemas.microsoft.com/office/drawing/2014/main" id="{1AEDB4C1-0E83-C143-6EBD-E4DFA8F5BA35}"/>
                </a:ext>
              </a:extLst>
            </p:cNvPr>
            <p:cNvSpPr>
              <a:spLocks/>
            </p:cNvSpPr>
            <p:nvPr/>
          </p:nvSpPr>
          <p:spPr bwMode="auto">
            <a:xfrm>
              <a:off x="841" y="2919"/>
              <a:ext cx="48" cy="41"/>
            </a:xfrm>
            <a:custGeom>
              <a:avLst/>
              <a:gdLst>
                <a:gd name="T0" fmla="*/ 7 w 48"/>
                <a:gd name="T1" fmla="*/ 41 h 41"/>
                <a:gd name="T2" fmla="*/ 48 w 48"/>
                <a:gd name="T3" fmla="*/ 0 h 41"/>
                <a:gd name="T4" fmla="*/ 38 w 48"/>
                <a:gd name="T5" fmla="*/ 0 h 41"/>
                <a:gd name="T6" fmla="*/ 0 w 48"/>
                <a:gd name="T7" fmla="*/ 41 h 41"/>
                <a:gd name="T8" fmla="*/ 7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7" y="41"/>
                  </a:moveTo>
                  <a:lnTo>
                    <a:pt x="48" y="0"/>
                  </a:lnTo>
                  <a:lnTo>
                    <a:pt x="38"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0" name="Freeform 113">
              <a:extLst>
                <a:ext uri="{FF2B5EF4-FFF2-40B4-BE49-F238E27FC236}">
                  <a16:creationId xmlns:a16="http://schemas.microsoft.com/office/drawing/2014/main" id="{048BE511-52E5-8CED-561E-5F87080440FC}"/>
                </a:ext>
              </a:extLst>
            </p:cNvPr>
            <p:cNvSpPr>
              <a:spLocks/>
            </p:cNvSpPr>
            <p:nvPr/>
          </p:nvSpPr>
          <p:spPr bwMode="auto">
            <a:xfrm>
              <a:off x="812" y="2919"/>
              <a:ext cx="48" cy="41"/>
            </a:xfrm>
            <a:custGeom>
              <a:avLst/>
              <a:gdLst>
                <a:gd name="T0" fmla="*/ 8 w 48"/>
                <a:gd name="T1" fmla="*/ 41 h 41"/>
                <a:gd name="T2" fmla="*/ 48 w 48"/>
                <a:gd name="T3" fmla="*/ 0 h 41"/>
                <a:gd name="T4" fmla="*/ 38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38"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1" name="Freeform 114">
              <a:extLst>
                <a:ext uri="{FF2B5EF4-FFF2-40B4-BE49-F238E27FC236}">
                  <a16:creationId xmlns:a16="http://schemas.microsoft.com/office/drawing/2014/main" id="{D0CE6282-F0AE-0E67-F07B-000AF6D5E132}"/>
                </a:ext>
              </a:extLst>
            </p:cNvPr>
            <p:cNvSpPr>
              <a:spLocks/>
            </p:cNvSpPr>
            <p:nvPr/>
          </p:nvSpPr>
          <p:spPr bwMode="auto">
            <a:xfrm>
              <a:off x="783" y="2919"/>
              <a:ext cx="48" cy="41"/>
            </a:xfrm>
            <a:custGeom>
              <a:avLst/>
              <a:gdLst>
                <a:gd name="T0" fmla="*/ 8 w 48"/>
                <a:gd name="T1" fmla="*/ 41 h 41"/>
                <a:gd name="T2" fmla="*/ 48 w 48"/>
                <a:gd name="T3" fmla="*/ 0 h 41"/>
                <a:gd name="T4" fmla="*/ 40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0"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2" name="Freeform 115">
              <a:extLst>
                <a:ext uri="{FF2B5EF4-FFF2-40B4-BE49-F238E27FC236}">
                  <a16:creationId xmlns:a16="http://schemas.microsoft.com/office/drawing/2014/main" id="{B1F6E9B7-56DA-6196-B761-9612A7630E55}"/>
                </a:ext>
              </a:extLst>
            </p:cNvPr>
            <p:cNvSpPr>
              <a:spLocks/>
            </p:cNvSpPr>
            <p:nvPr/>
          </p:nvSpPr>
          <p:spPr bwMode="auto">
            <a:xfrm>
              <a:off x="754" y="2919"/>
              <a:ext cx="48" cy="41"/>
            </a:xfrm>
            <a:custGeom>
              <a:avLst/>
              <a:gdLst>
                <a:gd name="T0" fmla="*/ 8 w 48"/>
                <a:gd name="T1" fmla="*/ 41 h 41"/>
                <a:gd name="T2" fmla="*/ 48 w 48"/>
                <a:gd name="T3" fmla="*/ 0 h 41"/>
                <a:gd name="T4" fmla="*/ 41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1"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3" name="Freeform 116">
              <a:extLst>
                <a:ext uri="{FF2B5EF4-FFF2-40B4-BE49-F238E27FC236}">
                  <a16:creationId xmlns:a16="http://schemas.microsoft.com/office/drawing/2014/main" id="{BCD3AAED-8D35-725B-85AC-5F4FA2E6D93B}"/>
                </a:ext>
              </a:extLst>
            </p:cNvPr>
            <p:cNvSpPr>
              <a:spLocks/>
            </p:cNvSpPr>
            <p:nvPr/>
          </p:nvSpPr>
          <p:spPr bwMode="auto">
            <a:xfrm>
              <a:off x="727" y="2919"/>
              <a:ext cx="46" cy="41"/>
            </a:xfrm>
            <a:custGeom>
              <a:avLst/>
              <a:gdLst>
                <a:gd name="T0" fmla="*/ 8 w 46"/>
                <a:gd name="T1" fmla="*/ 41 h 41"/>
                <a:gd name="T2" fmla="*/ 46 w 46"/>
                <a:gd name="T3" fmla="*/ 0 h 41"/>
                <a:gd name="T4" fmla="*/ 39 w 46"/>
                <a:gd name="T5" fmla="*/ 0 h 41"/>
                <a:gd name="T6" fmla="*/ 0 w 46"/>
                <a:gd name="T7" fmla="*/ 41 h 41"/>
                <a:gd name="T8" fmla="*/ 8 w 46"/>
                <a:gd name="T9" fmla="*/ 41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8" y="41"/>
                  </a:moveTo>
                  <a:lnTo>
                    <a:pt x="46" y="0"/>
                  </a:lnTo>
                  <a:lnTo>
                    <a:pt x="39"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4" name="Freeform 117">
              <a:extLst>
                <a:ext uri="{FF2B5EF4-FFF2-40B4-BE49-F238E27FC236}">
                  <a16:creationId xmlns:a16="http://schemas.microsoft.com/office/drawing/2014/main" id="{96D9C636-7778-5F53-A7F0-CDE33914A695}"/>
                </a:ext>
              </a:extLst>
            </p:cNvPr>
            <p:cNvSpPr>
              <a:spLocks/>
            </p:cNvSpPr>
            <p:nvPr/>
          </p:nvSpPr>
          <p:spPr bwMode="auto">
            <a:xfrm>
              <a:off x="699" y="2919"/>
              <a:ext cx="46" cy="41"/>
            </a:xfrm>
            <a:custGeom>
              <a:avLst/>
              <a:gdLst>
                <a:gd name="T0" fmla="*/ 7 w 46"/>
                <a:gd name="T1" fmla="*/ 41 h 41"/>
                <a:gd name="T2" fmla="*/ 46 w 46"/>
                <a:gd name="T3" fmla="*/ 0 h 41"/>
                <a:gd name="T4" fmla="*/ 38 w 46"/>
                <a:gd name="T5" fmla="*/ 0 h 41"/>
                <a:gd name="T6" fmla="*/ 0 w 46"/>
                <a:gd name="T7" fmla="*/ 41 h 41"/>
                <a:gd name="T8" fmla="*/ 7 w 46"/>
                <a:gd name="T9" fmla="*/ 41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7" y="41"/>
                  </a:moveTo>
                  <a:lnTo>
                    <a:pt x="46" y="0"/>
                  </a:lnTo>
                  <a:lnTo>
                    <a:pt x="38"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5" name="Freeform 118">
              <a:extLst>
                <a:ext uri="{FF2B5EF4-FFF2-40B4-BE49-F238E27FC236}">
                  <a16:creationId xmlns:a16="http://schemas.microsoft.com/office/drawing/2014/main" id="{A114525B-8FBA-8E9A-84BB-E46A85A4B45E}"/>
                </a:ext>
              </a:extLst>
            </p:cNvPr>
            <p:cNvSpPr>
              <a:spLocks/>
            </p:cNvSpPr>
            <p:nvPr/>
          </p:nvSpPr>
          <p:spPr bwMode="auto">
            <a:xfrm>
              <a:off x="670" y="2919"/>
              <a:ext cx="46" cy="41"/>
            </a:xfrm>
            <a:custGeom>
              <a:avLst/>
              <a:gdLst>
                <a:gd name="T0" fmla="*/ 8 w 46"/>
                <a:gd name="T1" fmla="*/ 41 h 41"/>
                <a:gd name="T2" fmla="*/ 46 w 46"/>
                <a:gd name="T3" fmla="*/ 0 h 41"/>
                <a:gd name="T4" fmla="*/ 38 w 46"/>
                <a:gd name="T5" fmla="*/ 0 h 41"/>
                <a:gd name="T6" fmla="*/ 0 w 46"/>
                <a:gd name="T7" fmla="*/ 41 h 41"/>
                <a:gd name="T8" fmla="*/ 8 w 46"/>
                <a:gd name="T9" fmla="*/ 41 h 41"/>
                <a:gd name="T10" fmla="*/ 0 60000 65536"/>
                <a:gd name="T11" fmla="*/ 0 60000 65536"/>
                <a:gd name="T12" fmla="*/ 0 60000 65536"/>
                <a:gd name="T13" fmla="*/ 0 60000 65536"/>
                <a:gd name="T14" fmla="*/ 0 60000 65536"/>
                <a:gd name="T15" fmla="*/ 0 w 46"/>
                <a:gd name="T16" fmla="*/ 0 h 41"/>
                <a:gd name="T17" fmla="*/ 46 w 46"/>
                <a:gd name="T18" fmla="*/ 41 h 41"/>
              </a:gdLst>
              <a:ahLst/>
              <a:cxnLst>
                <a:cxn ang="T10">
                  <a:pos x="T0" y="T1"/>
                </a:cxn>
                <a:cxn ang="T11">
                  <a:pos x="T2" y="T3"/>
                </a:cxn>
                <a:cxn ang="T12">
                  <a:pos x="T4" y="T5"/>
                </a:cxn>
                <a:cxn ang="T13">
                  <a:pos x="T6" y="T7"/>
                </a:cxn>
                <a:cxn ang="T14">
                  <a:pos x="T8" y="T9"/>
                </a:cxn>
              </a:cxnLst>
              <a:rect l="T15" t="T16" r="T17" b="T18"/>
              <a:pathLst>
                <a:path w="46" h="41">
                  <a:moveTo>
                    <a:pt x="8" y="41"/>
                  </a:moveTo>
                  <a:lnTo>
                    <a:pt x="46" y="0"/>
                  </a:lnTo>
                  <a:lnTo>
                    <a:pt x="38"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6" name="Freeform 119">
              <a:extLst>
                <a:ext uri="{FF2B5EF4-FFF2-40B4-BE49-F238E27FC236}">
                  <a16:creationId xmlns:a16="http://schemas.microsoft.com/office/drawing/2014/main" id="{8E923D3F-A4CE-B81E-8AC6-6A06139D465F}"/>
                </a:ext>
              </a:extLst>
            </p:cNvPr>
            <p:cNvSpPr>
              <a:spLocks/>
            </p:cNvSpPr>
            <p:nvPr/>
          </p:nvSpPr>
          <p:spPr bwMode="auto">
            <a:xfrm>
              <a:off x="641" y="2919"/>
              <a:ext cx="48" cy="41"/>
            </a:xfrm>
            <a:custGeom>
              <a:avLst/>
              <a:gdLst>
                <a:gd name="T0" fmla="*/ 8 w 48"/>
                <a:gd name="T1" fmla="*/ 41 h 41"/>
                <a:gd name="T2" fmla="*/ 48 w 48"/>
                <a:gd name="T3" fmla="*/ 0 h 41"/>
                <a:gd name="T4" fmla="*/ 40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0"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7" name="Freeform 120">
              <a:extLst>
                <a:ext uri="{FF2B5EF4-FFF2-40B4-BE49-F238E27FC236}">
                  <a16:creationId xmlns:a16="http://schemas.microsoft.com/office/drawing/2014/main" id="{60859D76-1C0C-6713-9248-DE1D1B22A229}"/>
                </a:ext>
              </a:extLst>
            </p:cNvPr>
            <p:cNvSpPr>
              <a:spLocks/>
            </p:cNvSpPr>
            <p:nvPr/>
          </p:nvSpPr>
          <p:spPr bwMode="auto">
            <a:xfrm>
              <a:off x="612" y="2919"/>
              <a:ext cx="48" cy="41"/>
            </a:xfrm>
            <a:custGeom>
              <a:avLst/>
              <a:gdLst>
                <a:gd name="T0" fmla="*/ 8 w 48"/>
                <a:gd name="T1" fmla="*/ 41 h 41"/>
                <a:gd name="T2" fmla="*/ 48 w 48"/>
                <a:gd name="T3" fmla="*/ 0 h 41"/>
                <a:gd name="T4" fmla="*/ 41 w 48"/>
                <a:gd name="T5" fmla="*/ 0 h 41"/>
                <a:gd name="T6" fmla="*/ 0 w 48"/>
                <a:gd name="T7" fmla="*/ 41 h 41"/>
                <a:gd name="T8" fmla="*/ 8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8" y="41"/>
                  </a:moveTo>
                  <a:lnTo>
                    <a:pt x="48" y="0"/>
                  </a:lnTo>
                  <a:lnTo>
                    <a:pt x="41" y="0"/>
                  </a:lnTo>
                  <a:lnTo>
                    <a:pt x="0" y="41"/>
                  </a:lnTo>
                  <a:lnTo>
                    <a:pt x="8"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8" name="Freeform 121">
              <a:extLst>
                <a:ext uri="{FF2B5EF4-FFF2-40B4-BE49-F238E27FC236}">
                  <a16:creationId xmlns:a16="http://schemas.microsoft.com/office/drawing/2014/main" id="{873DC981-9DE9-0D43-5B89-E2771133A084}"/>
                </a:ext>
              </a:extLst>
            </p:cNvPr>
            <p:cNvSpPr>
              <a:spLocks/>
            </p:cNvSpPr>
            <p:nvPr/>
          </p:nvSpPr>
          <p:spPr bwMode="auto">
            <a:xfrm>
              <a:off x="583" y="2919"/>
              <a:ext cx="48" cy="41"/>
            </a:xfrm>
            <a:custGeom>
              <a:avLst/>
              <a:gdLst>
                <a:gd name="T0" fmla="*/ 10 w 48"/>
                <a:gd name="T1" fmla="*/ 41 h 41"/>
                <a:gd name="T2" fmla="*/ 48 w 48"/>
                <a:gd name="T3" fmla="*/ 0 h 41"/>
                <a:gd name="T4" fmla="*/ 41 w 48"/>
                <a:gd name="T5" fmla="*/ 0 h 41"/>
                <a:gd name="T6" fmla="*/ 0 w 48"/>
                <a:gd name="T7" fmla="*/ 41 h 41"/>
                <a:gd name="T8" fmla="*/ 10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10" y="41"/>
                  </a:moveTo>
                  <a:lnTo>
                    <a:pt x="48" y="0"/>
                  </a:lnTo>
                  <a:lnTo>
                    <a:pt x="41" y="0"/>
                  </a:lnTo>
                  <a:lnTo>
                    <a:pt x="0" y="41"/>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59" name="Freeform 122">
              <a:extLst>
                <a:ext uri="{FF2B5EF4-FFF2-40B4-BE49-F238E27FC236}">
                  <a16:creationId xmlns:a16="http://schemas.microsoft.com/office/drawing/2014/main" id="{92CAD889-0187-FB1A-7EB5-6B27CAE38ECA}"/>
                </a:ext>
              </a:extLst>
            </p:cNvPr>
            <p:cNvSpPr>
              <a:spLocks/>
            </p:cNvSpPr>
            <p:nvPr/>
          </p:nvSpPr>
          <p:spPr bwMode="auto">
            <a:xfrm>
              <a:off x="555" y="2919"/>
              <a:ext cx="48" cy="41"/>
            </a:xfrm>
            <a:custGeom>
              <a:avLst/>
              <a:gdLst>
                <a:gd name="T0" fmla="*/ 9 w 48"/>
                <a:gd name="T1" fmla="*/ 41 h 41"/>
                <a:gd name="T2" fmla="*/ 48 w 48"/>
                <a:gd name="T3" fmla="*/ 0 h 41"/>
                <a:gd name="T4" fmla="*/ 40 w 48"/>
                <a:gd name="T5" fmla="*/ 0 h 41"/>
                <a:gd name="T6" fmla="*/ 0 w 48"/>
                <a:gd name="T7" fmla="*/ 41 h 41"/>
                <a:gd name="T8" fmla="*/ 9 w 48"/>
                <a:gd name="T9" fmla="*/ 41 h 41"/>
                <a:gd name="T10" fmla="*/ 0 60000 65536"/>
                <a:gd name="T11" fmla="*/ 0 60000 65536"/>
                <a:gd name="T12" fmla="*/ 0 60000 65536"/>
                <a:gd name="T13" fmla="*/ 0 60000 65536"/>
                <a:gd name="T14" fmla="*/ 0 60000 65536"/>
                <a:gd name="T15" fmla="*/ 0 w 48"/>
                <a:gd name="T16" fmla="*/ 0 h 41"/>
                <a:gd name="T17" fmla="*/ 48 w 48"/>
                <a:gd name="T18" fmla="*/ 41 h 41"/>
              </a:gdLst>
              <a:ahLst/>
              <a:cxnLst>
                <a:cxn ang="T10">
                  <a:pos x="T0" y="T1"/>
                </a:cxn>
                <a:cxn ang="T11">
                  <a:pos x="T2" y="T3"/>
                </a:cxn>
                <a:cxn ang="T12">
                  <a:pos x="T4" y="T5"/>
                </a:cxn>
                <a:cxn ang="T13">
                  <a:pos x="T6" y="T7"/>
                </a:cxn>
                <a:cxn ang="T14">
                  <a:pos x="T8" y="T9"/>
                </a:cxn>
              </a:cxnLst>
              <a:rect l="T15" t="T16" r="T17" b="T18"/>
              <a:pathLst>
                <a:path w="48" h="41">
                  <a:moveTo>
                    <a:pt x="9" y="41"/>
                  </a:moveTo>
                  <a:lnTo>
                    <a:pt x="48" y="0"/>
                  </a:lnTo>
                  <a:lnTo>
                    <a:pt x="40" y="0"/>
                  </a:lnTo>
                  <a:lnTo>
                    <a:pt x="0" y="41"/>
                  </a:lnTo>
                  <a:lnTo>
                    <a:pt x="9"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0" name="Freeform 123">
              <a:extLst>
                <a:ext uri="{FF2B5EF4-FFF2-40B4-BE49-F238E27FC236}">
                  <a16:creationId xmlns:a16="http://schemas.microsoft.com/office/drawing/2014/main" id="{C2070D98-AF81-327E-464C-841E8256178B}"/>
                </a:ext>
              </a:extLst>
            </p:cNvPr>
            <p:cNvSpPr>
              <a:spLocks/>
            </p:cNvSpPr>
            <p:nvPr/>
          </p:nvSpPr>
          <p:spPr bwMode="auto">
            <a:xfrm>
              <a:off x="547" y="2919"/>
              <a:ext cx="29" cy="29"/>
            </a:xfrm>
            <a:custGeom>
              <a:avLst/>
              <a:gdLst>
                <a:gd name="T0" fmla="*/ 0 w 29"/>
                <a:gd name="T1" fmla="*/ 29 h 29"/>
                <a:gd name="T2" fmla="*/ 29 w 29"/>
                <a:gd name="T3" fmla="*/ 0 h 29"/>
                <a:gd name="T4" fmla="*/ 19 w 29"/>
                <a:gd name="T5" fmla="*/ 0 h 29"/>
                <a:gd name="T6" fmla="*/ 0 w 29"/>
                <a:gd name="T7" fmla="*/ 20 h 29"/>
                <a:gd name="T8" fmla="*/ 0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29"/>
                  </a:moveTo>
                  <a:lnTo>
                    <a:pt x="29" y="0"/>
                  </a:lnTo>
                  <a:lnTo>
                    <a:pt x="19" y="0"/>
                  </a:lnTo>
                  <a:lnTo>
                    <a:pt x="0" y="2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1" name="Rectangle 124">
              <a:extLst>
                <a:ext uri="{FF2B5EF4-FFF2-40B4-BE49-F238E27FC236}">
                  <a16:creationId xmlns:a16="http://schemas.microsoft.com/office/drawing/2014/main" id="{D7A043E9-53CB-7AC8-B710-2935FA4BE9CB}"/>
                </a:ext>
              </a:extLst>
            </p:cNvPr>
            <p:cNvSpPr>
              <a:spLocks noChangeArrowheads="1"/>
            </p:cNvSpPr>
            <p:nvPr/>
          </p:nvSpPr>
          <p:spPr bwMode="auto">
            <a:xfrm>
              <a:off x="547" y="2919"/>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62" name="Freeform 125">
              <a:extLst>
                <a:ext uri="{FF2B5EF4-FFF2-40B4-BE49-F238E27FC236}">
                  <a16:creationId xmlns:a16="http://schemas.microsoft.com/office/drawing/2014/main" id="{3A7B2678-9465-3B32-71C8-5C4111F7628B}"/>
                </a:ext>
              </a:extLst>
            </p:cNvPr>
            <p:cNvSpPr>
              <a:spLocks/>
            </p:cNvSpPr>
            <p:nvPr/>
          </p:nvSpPr>
          <p:spPr bwMode="auto">
            <a:xfrm>
              <a:off x="541" y="2919"/>
              <a:ext cx="10" cy="44"/>
            </a:xfrm>
            <a:custGeom>
              <a:avLst/>
              <a:gdLst>
                <a:gd name="T0" fmla="*/ 6 w 10"/>
                <a:gd name="T1" fmla="*/ 44 h 44"/>
                <a:gd name="T2" fmla="*/ 10 w 10"/>
                <a:gd name="T3" fmla="*/ 41 h 44"/>
                <a:gd name="T4" fmla="*/ 10 w 10"/>
                <a:gd name="T5" fmla="*/ 0 h 44"/>
                <a:gd name="T6" fmla="*/ 0 w 10"/>
                <a:gd name="T7" fmla="*/ 0 h 44"/>
                <a:gd name="T8" fmla="*/ 0 w 10"/>
                <a:gd name="T9" fmla="*/ 39 h 44"/>
                <a:gd name="T10" fmla="*/ 6 w 10"/>
                <a:gd name="T11" fmla="*/ 44 h 44"/>
                <a:gd name="T12" fmla="*/ 0 w 10"/>
                <a:gd name="T13" fmla="*/ 39 h 44"/>
                <a:gd name="T14" fmla="*/ 0 w 10"/>
                <a:gd name="T15" fmla="*/ 44 h 44"/>
                <a:gd name="T16" fmla="*/ 6 w 1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4"/>
                <a:gd name="T29" fmla="*/ 10 w 1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4">
                  <a:moveTo>
                    <a:pt x="6" y="44"/>
                  </a:moveTo>
                  <a:lnTo>
                    <a:pt x="10" y="41"/>
                  </a:lnTo>
                  <a:lnTo>
                    <a:pt x="10" y="0"/>
                  </a:lnTo>
                  <a:lnTo>
                    <a:pt x="0" y="0"/>
                  </a:lnTo>
                  <a:lnTo>
                    <a:pt x="0" y="39"/>
                  </a:lnTo>
                  <a:lnTo>
                    <a:pt x="6" y="44"/>
                  </a:lnTo>
                  <a:lnTo>
                    <a:pt x="0" y="39"/>
                  </a:lnTo>
                  <a:lnTo>
                    <a:pt x="0" y="44"/>
                  </a:lnTo>
                  <a:lnTo>
                    <a:pt x="6"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3" name="Freeform 126">
              <a:extLst>
                <a:ext uri="{FF2B5EF4-FFF2-40B4-BE49-F238E27FC236}">
                  <a16:creationId xmlns:a16="http://schemas.microsoft.com/office/drawing/2014/main" id="{C4ECC891-59A0-B1E4-A8C3-EC4EDF09DAC6}"/>
                </a:ext>
              </a:extLst>
            </p:cNvPr>
            <p:cNvSpPr>
              <a:spLocks/>
            </p:cNvSpPr>
            <p:nvPr/>
          </p:nvSpPr>
          <p:spPr bwMode="auto">
            <a:xfrm>
              <a:off x="547" y="2954"/>
              <a:ext cx="1167" cy="13"/>
            </a:xfrm>
            <a:custGeom>
              <a:avLst/>
              <a:gdLst>
                <a:gd name="T0" fmla="*/ 1167 w 1167"/>
                <a:gd name="T1" fmla="*/ 8 h 13"/>
                <a:gd name="T2" fmla="*/ 1163 w 1167"/>
                <a:gd name="T3" fmla="*/ 4 h 13"/>
                <a:gd name="T4" fmla="*/ 0 w 1167"/>
                <a:gd name="T5" fmla="*/ 0 h 13"/>
                <a:gd name="T6" fmla="*/ 0 w 1167"/>
                <a:gd name="T7" fmla="*/ 9 h 13"/>
                <a:gd name="T8" fmla="*/ 1163 w 1167"/>
                <a:gd name="T9" fmla="*/ 13 h 13"/>
                <a:gd name="T10" fmla="*/ 1167 w 1167"/>
                <a:gd name="T11" fmla="*/ 8 h 13"/>
                <a:gd name="T12" fmla="*/ 1163 w 1167"/>
                <a:gd name="T13" fmla="*/ 13 h 13"/>
                <a:gd name="T14" fmla="*/ 1167 w 1167"/>
                <a:gd name="T15" fmla="*/ 13 h 13"/>
                <a:gd name="T16" fmla="*/ 1167 w 1167"/>
                <a:gd name="T17" fmla="*/ 8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7"/>
                <a:gd name="T28" fmla="*/ 0 h 13"/>
                <a:gd name="T29" fmla="*/ 1167 w 116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7" h="13">
                  <a:moveTo>
                    <a:pt x="1167" y="8"/>
                  </a:moveTo>
                  <a:lnTo>
                    <a:pt x="1163" y="4"/>
                  </a:lnTo>
                  <a:lnTo>
                    <a:pt x="0" y="0"/>
                  </a:lnTo>
                  <a:lnTo>
                    <a:pt x="0" y="9"/>
                  </a:lnTo>
                  <a:lnTo>
                    <a:pt x="1163" y="13"/>
                  </a:lnTo>
                  <a:lnTo>
                    <a:pt x="1167" y="8"/>
                  </a:lnTo>
                  <a:lnTo>
                    <a:pt x="1163" y="13"/>
                  </a:lnTo>
                  <a:lnTo>
                    <a:pt x="1167" y="13"/>
                  </a:lnTo>
                  <a:lnTo>
                    <a:pt x="1167"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4" name="Freeform 127">
              <a:extLst>
                <a:ext uri="{FF2B5EF4-FFF2-40B4-BE49-F238E27FC236}">
                  <a16:creationId xmlns:a16="http://schemas.microsoft.com/office/drawing/2014/main" id="{6BA2F06D-8D3C-7E16-6057-A5B3870BCE43}"/>
                </a:ext>
              </a:extLst>
            </p:cNvPr>
            <p:cNvSpPr>
              <a:spLocks/>
            </p:cNvSpPr>
            <p:nvPr/>
          </p:nvSpPr>
          <p:spPr bwMode="auto">
            <a:xfrm>
              <a:off x="1706" y="2650"/>
              <a:ext cx="12" cy="312"/>
            </a:xfrm>
            <a:custGeom>
              <a:avLst/>
              <a:gdLst>
                <a:gd name="T0" fmla="*/ 10 w 12"/>
                <a:gd name="T1" fmla="*/ 0 h 312"/>
                <a:gd name="T2" fmla="*/ 2 w 12"/>
                <a:gd name="T3" fmla="*/ 4 h 312"/>
                <a:gd name="T4" fmla="*/ 0 w 12"/>
                <a:gd name="T5" fmla="*/ 312 h 312"/>
                <a:gd name="T6" fmla="*/ 8 w 12"/>
                <a:gd name="T7" fmla="*/ 312 h 312"/>
                <a:gd name="T8" fmla="*/ 12 w 12"/>
                <a:gd name="T9" fmla="*/ 4 h 312"/>
                <a:gd name="T10" fmla="*/ 10 w 12"/>
                <a:gd name="T11" fmla="*/ 0 h 312"/>
                <a:gd name="T12" fmla="*/ 12 w 12"/>
                <a:gd name="T13" fmla="*/ 4 h 312"/>
                <a:gd name="T14" fmla="*/ 12 w 12"/>
                <a:gd name="T15" fmla="*/ 2 h 312"/>
                <a:gd name="T16" fmla="*/ 10 w 12"/>
                <a:gd name="T17" fmla="*/ 0 h 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12"/>
                <a:gd name="T29" fmla="*/ 12 w 12"/>
                <a:gd name="T30" fmla="*/ 312 h 3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12">
                  <a:moveTo>
                    <a:pt x="10" y="0"/>
                  </a:moveTo>
                  <a:lnTo>
                    <a:pt x="2" y="4"/>
                  </a:lnTo>
                  <a:lnTo>
                    <a:pt x="0" y="312"/>
                  </a:lnTo>
                  <a:lnTo>
                    <a:pt x="8" y="312"/>
                  </a:lnTo>
                  <a:lnTo>
                    <a:pt x="12" y="4"/>
                  </a:lnTo>
                  <a:lnTo>
                    <a:pt x="10" y="0"/>
                  </a:lnTo>
                  <a:lnTo>
                    <a:pt x="12" y="4"/>
                  </a:lnTo>
                  <a:lnTo>
                    <a:pt x="12" y="2"/>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5" name="Freeform 128">
              <a:extLst>
                <a:ext uri="{FF2B5EF4-FFF2-40B4-BE49-F238E27FC236}">
                  <a16:creationId xmlns:a16="http://schemas.microsoft.com/office/drawing/2014/main" id="{706DD934-EEAE-3A16-6F61-02AE8A227734}"/>
                </a:ext>
              </a:extLst>
            </p:cNvPr>
            <p:cNvSpPr>
              <a:spLocks/>
            </p:cNvSpPr>
            <p:nvPr/>
          </p:nvSpPr>
          <p:spPr bwMode="auto">
            <a:xfrm>
              <a:off x="1666" y="2618"/>
              <a:ext cx="50" cy="40"/>
            </a:xfrm>
            <a:custGeom>
              <a:avLst/>
              <a:gdLst>
                <a:gd name="T0" fmla="*/ 0 w 50"/>
                <a:gd name="T1" fmla="*/ 7 h 40"/>
                <a:gd name="T2" fmla="*/ 2 w 50"/>
                <a:gd name="T3" fmla="*/ 11 h 40"/>
                <a:gd name="T4" fmla="*/ 44 w 50"/>
                <a:gd name="T5" fmla="*/ 40 h 40"/>
                <a:gd name="T6" fmla="*/ 50 w 50"/>
                <a:gd name="T7" fmla="*/ 32 h 40"/>
                <a:gd name="T8" fmla="*/ 6 w 50"/>
                <a:gd name="T9" fmla="*/ 4 h 40"/>
                <a:gd name="T10" fmla="*/ 0 w 50"/>
                <a:gd name="T11" fmla="*/ 7 h 40"/>
                <a:gd name="T12" fmla="*/ 6 w 50"/>
                <a:gd name="T13" fmla="*/ 4 h 40"/>
                <a:gd name="T14" fmla="*/ 0 w 50"/>
                <a:gd name="T15" fmla="*/ 0 h 40"/>
                <a:gd name="T16" fmla="*/ 0 w 50"/>
                <a:gd name="T17" fmla="*/ 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0"/>
                <a:gd name="T29" fmla="*/ 50 w 50"/>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0">
                  <a:moveTo>
                    <a:pt x="0" y="7"/>
                  </a:moveTo>
                  <a:lnTo>
                    <a:pt x="2" y="11"/>
                  </a:lnTo>
                  <a:lnTo>
                    <a:pt x="44" y="40"/>
                  </a:lnTo>
                  <a:lnTo>
                    <a:pt x="50" y="32"/>
                  </a:lnTo>
                  <a:lnTo>
                    <a:pt x="6" y="4"/>
                  </a:lnTo>
                  <a:lnTo>
                    <a:pt x="0" y="7"/>
                  </a:lnTo>
                  <a:lnTo>
                    <a:pt x="6" y="4"/>
                  </a:lnTo>
                  <a:lnTo>
                    <a:pt x="0" y="0"/>
                  </a:lnTo>
                  <a:lnTo>
                    <a:pt x="0"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6" name="Freeform 129">
              <a:extLst>
                <a:ext uri="{FF2B5EF4-FFF2-40B4-BE49-F238E27FC236}">
                  <a16:creationId xmlns:a16="http://schemas.microsoft.com/office/drawing/2014/main" id="{E369A61F-64B0-9F50-38B6-E02178B31497}"/>
                </a:ext>
              </a:extLst>
            </p:cNvPr>
            <p:cNvSpPr>
              <a:spLocks/>
            </p:cNvSpPr>
            <p:nvPr/>
          </p:nvSpPr>
          <p:spPr bwMode="auto">
            <a:xfrm>
              <a:off x="1662" y="2625"/>
              <a:ext cx="11" cy="302"/>
            </a:xfrm>
            <a:custGeom>
              <a:avLst/>
              <a:gdLst>
                <a:gd name="T0" fmla="*/ 6 w 11"/>
                <a:gd name="T1" fmla="*/ 302 h 302"/>
                <a:gd name="T2" fmla="*/ 10 w 11"/>
                <a:gd name="T3" fmla="*/ 296 h 302"/>
                <a:gd name="T4" fmla="*/ 11 w 11"/>
                <a:gd name="T5" fmla="*/ 0 h 302"/>
                <a:gd name="T6" fmla="*/ 4 w 11"/>
                <a:gd name="T7" fmla="*/ 0 h 302"/>
                <a:gd name="T8" fmla="*/ 0 w 11"/>
                <a:gd name="T9" fmla="*/ 296 h 302"/>
                <a:gd name="T10" fmla="*/ 6 w 11"/>
                <a:gd name="T11" fmla="*/ 302 h 302"/>
                <a:gd name="T12" fmla="*/ 6 w 11"/>
                <a:gd name="T13" fmla="*/ 302 h 302"/>
                <a:gd name="T14" fmla="*/ 10 w 11"/>
                <a:gd name="T15" fmla="*/ 302 h 302"/>
                <a:gd name="T16" fmla="*/ 10 w 11"/>
                <a:gd name="T17" fmla="*/ 296 h 302"/>
                <a:gd name="T18" fmla="*/ 6 w 11"/>
                <a:gd name="T19" fmla="*/ 302 h 3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02"/>
                <a:gd name="T32" fmla="*/ 11 w 11"/>
                <a:gd name="T33" fmla="*/ 302 h 3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02">
                  <a:moveTo>
                    <a:pt x="6" y="302"/>
                  </a:moveTo>
                  <a:lnTo>
                    <a:pt x="10" y="296"/>
                  </a:lnTo>
                  <a:lnTo>
                    <a:pt x="11" y="0"/>
                  </a:lnTo>
                  <a:lnTo>
                    <a:pt x="4" y="0"/>
                  </a:lnTo>
                  <a:lnTo>
                    <a:pt x="0" y="296"/>
                  </a:lnTo>
                  <a:lnTo>
                    <a:pt x="6" y="302"/>
                  </a:lnTo>
                  <a:lnTo>
                    <a:pt x="10" y="302"/>
                  </a:lnTo>
                  <a:lnTo>
                    <a:pt x="10" y="296"/>
                  </a:lnTo>
                  <a:lnTo>
                    <a:pt x="6" y="30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7" name="Freeform 130">
              <a:extLst>
                <a:ext uri="{FF2B5EF4-FFF2-40B4-BE49-F238E27FC236}">
                  <a16:creationId xmlns:a16="http://schemas.microsoft.com/office/drawing/2014/main" id="{886E890C-D203-EBBA-E7D5-98690609EA3F}"/>
                </a:ext>
              </a:extLst>
            </p:cNvPr>
            <p:cNvSpPr>
              <a:spLocks/>
            </p:cNvSpPr>
            <p:nvPr/>
          </p:nvSpPr>
          <p:spPr bwMode="auto">
            <a:xfrm>
              <a:off x="541" y="2914"/>
              <a:ext cx="1127" cy="13"/>
            </a:xfrm>
            <a:custGeom>
              <a:avLst/>
              <a:gdLst>
                <a:gd name="T0" fmla="*/ 0 w 1127"/>
                <a:gd name="T1" fmla="*/ 5 h 13"/>
                <a:gd name="T2" fmla="*/ 6 w 1127"/>
                <a:gd name="T3" fmla="*/ 9 h 13"/>
                <a:gd name="T4" fmla="*/ 1127 w 1127"/>
                <a:gd name="T5" fmla="*/ 13 h 13"/>
                <a:gd name="T6" fmla="*/ 1127 w 1127"/>
                <a:gd name="T7" fmla="*/ 3 h 13"/>
                <a:gd name="T8" fmla="*/ 6 w 1127"/>
                <a:gd name="T9" fmla="*/ 0 h 13"/>
                <a:gd name="T10" fmla="*/ 0 w 1127"/>
                <a:gd name="T11" fmla="*/ 5 h 13"/>
                <a:gd name="T12" fmla="*/ 6 w 1127"/>
                <a:gd name="T13" fmla="*/ 0 h 13"/>
                <a:gd name="T14" fmla="*/ 0 w 1127"/>
                <a:gd name="T15" fmla="*/ 0 h 13"/>
                <a:gd name="T16" fmla="*/ 0 w 1127"/>
                <a:gd name="T17" fmla="*/ 5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7"/>
                <a:gd name="T28" fmla="*/ 0 h 13"/>
                <a:gd name="T29" fmla="*/ 1127 w 1127"/>
                <a:gd name="T30" fmla="*/ 13 h 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7" h="13">
                  <a:moveTo>
                    <a:pt x="0" y="5"/>
                  </a:moveTo>
                  <a:lnTo>
                    <a:pt x="6" y="9"/>
                  </a:lnTo>
                  <a:lnTo>
                    <a:pt x="1127" y="13"/>
                  </a:lnTo>
                  <a:lnTo>
                    <a:pt x="1127" y="3"/>
                  </a:lnTo>
                  <a:lnTo>
                    <a:pt x="6" y="0"/>
                  </a:lnTo>
                  <a:lnTo>
                    <a:pt x="0" y="5"/>
                  </a:lnTo>
                  <a:lnTo>
                    <a:pt x="6" y="0"/>
                  </a:lnTo>
                  <a:lnTo>
                    <a:pt x="0" y="0"/>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68" name="Line 131">
              <a:extLst>
                <a:ext uri="{FF2B5EF4-FFF2-40B4-BE49-F238E27FC236}">
                  <a16:creationId xmlns:a16="http://schemas.microsoft.com/office/drawing/2014/main" id="{58FA03AA-70D7-3E1D-8308-F1272F0A4D60}"/>
                </a:ext>
              </a:extLst>
            </p:cNvPr>
            <p:cNvSpPr>
              <a:spLocks noChangeShapeType="1"/>
            </p:cNvSpPr>
            <p:nvPr/>
          </p:nvSpPr>
          <p:spPr bwMode="auto">
            <a:xfrm>
              <a:off x="463" y="1590"/>
              <a:ext cx="1205" cy="1"/>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69" name="Rectangle 132">
              <a:extLst>
                <a:ext uri="{FF2B5EF4-FFF2-40B4-BE49-F238E27FC236}">
                  <a16:creationId xmlns:a16="http://schemas.microsoft.com/office/drawing/2014/main" id="{7F5EA46E-507F-BCFD-2974-AB64B5DD9A44}"/>
                </a:ext>
              </a:extLst>
            </p:cNvPr>
            <p:cNvSpPr>
              <a:spLocks noChangeArrowheads="1"/>
            </p:cNvSpPr>
            <p:nvPr/>
          </p:nvSpPr>
          <p:spPr bwMode="auto">
            <a:xfrm>
              <a:off x="754" y="1869"/>
              <a:ext cx="4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0" name="Rectangle 133">
              <a:extLst>
                <a:ext uri="{FF2B5EF4-FFF2-40B4-BE49-F238E27FC236}">
                  <a16:creationId xmlns:a16="http://schemas.microsoft.com/office/drawing/2014/main" id="{A85E20B7-359D-D01B-EA21-B7363CB6DD5F}"/>
                </a:ext>
              </a:extLst>
            </p:cNvPr>
            <p:cNvSpPr>
              <a:spLocks noChangeArrowheads="1"/>
            </p:cNvSpPr>
            <p:nvPr/>
          </p:nvSpPr>
          <p:spPr bwMode="auto">
            <a:xfrm>
              <a:off x="844" y="1869"/>
              <a:ext cx="4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1" name="Rectangle 134">
              <a:extLst>
                <a:ext uri="{FF2B5EF4-FFF2-40B4-BE49-F238E27FC236}">
                  <a16:creationId xmlns:a16="http://schemas.microsoft.com/office/drawing/2014/main" id="{B2944614-6C4B-DB55-121E-F5F36B0E7573}"/>
                </a:ext>
              </a:extLst>
            </p:cNvPr>
            <p:cNvSpPr>
              <a:spLocks noChangeArrowheads="1"/>
            </p:cNvSpPr>
            <p:nvPr/>
          </p:nvSpPr>
          <p:spPr bwMode="auto">
            <a:xfrm>
              <a:off x="937" y="1869"/>
              <a:ext cx="4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2" name="Rectangle 135">
              <a:extLst>
                <a:ext uri="{FF2B5EF4-FFF2-40B4-BE49-F238E27FC236}">
                  <a16:creationId xmlns:a16="http://schemas.microsoft.com/office/drawing/2014/main" id="{7D62ADD6-F794-049E-4AA9-4A71E8CDCCE7}"/>
                </a:ext>
              </a:extLst>
            </p:cNvPr>
            <p:cNvSpPr>
              <a:spLocks noChangeArrowheads="1"/>
            </p:cNvSpPr>
            <p:nvPr/>
          </p:nvSpPr>
          <p:spPr bwMode="auto">
            <a:xfrm>
              <a:off x="1027" y="1869"/>
              <a:ext cx="4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3" name="Rectangle 136">
              <a:extLst>
                <a:ext uri="{FF2B5EF4-FFF2-40B4-BE49-F238E27FC236}">
                  <a16:creationId xmlns:a16="http://schemas.microsoft.com/office/drawing/2014/main" id="{87696DCC-71D4-B729-2A32-FAE447AE74CF}"/>
                </a:ext>
              </a:extLst>
            </p:cNvPr>
            <p:cNvSpPr>
              <a:spLocks noChangeArrowheads="1"/>
            </p:cNvSpPr>
            <p:nvPr/>
          </p:nvSpPr>
          <p:spPr bwMode="auto">
            <a:xfrm>
              <a:off x="1117" y="1869"/>
              <a:ext cx="4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4" name="Rectangle 137">
              <a:extLst>
                <a:ext uri="{FF2B5EF4-FFF2-40B4-BE49-F238E27FC236}">
                  <a16:creationId xmlns:a16="http://schemas.microsoft.com/office/drawing/2014/main" id="{B012C858-8039-D044-50BA-F8024508B60F}"/>
                </a:ext>
              </a:extLst>
            </p:cNvPr>
            <p:cNvSpPr>
              <a:spLocks noChangeArrowheads="1"/>
            </p:cNvSpPr>
            <p:nvPr/>
          </p:nvSpPr>
          <p:spPr bwMode="auto">
            <a:xfrm>
              <a:off x="1207" y="1869"/>
              <a:ext cx="4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5" name="Rectangle 138">
              <a:extLst>
                <a:ext uri="{FF2B5EF4-FFF2-40B4-BE49-F238E27FC236}">
                  <a16:creationId xmlns:a16="http://schemas.microsoft.com/office/drawing/2014/main" id="{3E8B22F0-D596-C49F-D2E8-0464428FFD28}"/>
                </a:ext>
              </a:extLst>
            </p:cNvPr>
            <p:cNvSpPr>
              <a:spLocks noChangeArrowheads="1"/>
            </p:cNvSpPr>
            <p:nvPr/>
          </p:nvSpPr>
          <p:spPr bwMode="auto">
            <a:xfrm>
              <a:off x="1299" y="1869"/>
              <a:ext cx="42"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6" name="Rectangle 139">
              <a:extLst>
                <a:ext uri="{FF2B5EF4-FFF2-40B4-BE49-F238E27FC236}">
                  <a16:creationId xmlns:a16="http://schemas.microsoft.com/office/drawing/2014/main" id="{5C7AFED8-9D18-DF1D-2ADD-DC29D0F3352D}"/>
                </a:ext>
              </a:extLst>
            </p:cNvPr>
            <p:cNvSpPr>
              <a:spLocks noChangeArrowheads="1"/>
            </p:cNvSpPr>
            <p:nvPr/>
          </p:nvSpPr>
          <p:spPr bwMode="auto">
            <a:xfrm>
              <a:off x="612" y="1782"/>
              <a:ext cx="90"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7" name="Rectangle 140">
              <a:extLst>
                <a:ext uri="{FF2B5EF4-FFF2-40B4-BE49-F238E27FC236}">
                  <a16:creationId xmlns:a16="http://schemas.microsoft.com/office/drawing/2014/main" id="{38B3461E-6C29-ECAB-AD5E-F6241116A19B}"/>
                </a:ext>
              </a:extLst>
            </p:cNvPr>
            <p:cNvSpPr>
              <a:spLocks noChangeArrowheads="1"/>
            </p:cNvSpPr>
            <p:nvPr/>
          </p:nvSpPr>
          <p:spPr bwMode="auto">
            <a:xfrm>
              <a:off x="739" y="1782"/>
              <a:ext cx="92"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8" name="Rectangle 141">
              <a:extLst>
                <a:ext uri="{FF2B5EF4-FFF2-40B4-BE49-F238E27FC236}">
                  <a16:creationId xmlns:a16="http://schemas.microsoft.com/office/drawing/2014/main" id="{708B31BF-935F-7629-CD95-E928FA674A58}"/>
                </a:ext>
              </a:extLst>
            </p:cNvPr>
            <p:cNvSpPr>
              <a:spLocks noChangeArrowheads="1"/>
            </p:cNvSpPr>
            <p:nvPr/>
          </p:nvSpPr>
          <p:spPr bwMode="auto">
            <a:xfrm>
              <a:off x="866" y="1782"/>
              <a:ext cx="92"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79" name="Rectangle 142">
              <a:extLst>
                <a:ext uri="{FF2B5EF4-FFF2-40B4-BE49-F238E27FC236}">
                  <a16:creationId xmlns:a16="http://schemas.microsoft.com/office/drawing/2014/main" id="{9BF33811-3872-5E1A-DAD8-68D85CE126A6}"/>
                </a:ext>
              </a:extLst>
            </p:cNvPr>
            <p:cNvSpPr>
              <a:spLocks noChangeArrowheads="1"/>
            </p:cNvSpPr>
            <p:nvPr/>
          </p:nvSpPr>
          <p:spPr bwMode="auto">
            <a:xfrm>
              <a:off x="994" y="1782"/>
              <a:ext cx="90"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80" name="Rectangle 143">
              <a:extLst>
                <a:ext uri="{FF2B5EF4-FFF2-40B4-BE49-F238E27FC236}">
                  <a16:creationId xmlns:a16="http://schemas.microsoft.com/office/drawing/2014/main" id="{EAC08384-5FCA-6536-D5C0-794595E16646}"/>
                </a:ext>
              </a:extLst>
            </p:cNvPr>
            <p:cNvSpPr>
              <a:spLocks noChangeArrowheads="1"/>
            </p:cNvSpPr>
            <p:nvPr/>
          </p:nvSpPr>
          <p:spPr bwMode="auto">
            <a:xfrm>
              <a:off x="1121" y="1782"/>
              <a:ext cx="90"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81" name="Rectangle 144">
              <a:extLst>
                <a:ext uri="{FF2B5EF4-FFF2-40B4-BE49-F238E27FC236}">
                  <a16:creationId xmlns:a16="http://schemas.microsoft.com/office/drawing/2014/main" id="{9F36CAE5-6266-8EDC-E249-778341C64955}"/>
                </a:ext>
              </a:extLst>
            </p:cNvPr>
            <p:cNvSpPr>
              <a:spLocks noChangeArrowheads="1"/>
            </p:cNvSpPr>
            <p:nvPr/>
          </p:nvSpPr>
          <p:spPr bwMode="auto">
            <a:xfrm>
              <a:off x="1247" y="1782"/>
              <a:ext cx="91"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82" name="Rectangle 145">
              <a:extLst>
                <a:ext uri="{FF2B5EF4-FFF2-40B4-BE49-F238E27FC236}">
                  <a16:creationId xmlns:a16="http://schemas.microsoft.com/office/drawing/2014/main" id="{F0D91C94-5126-F81F-90D0-E2792ADEA68A}"/>
                </a:ext>
              </a:extLst>
            </p:cNvPr>
            <p:cNvSpPr>
              <a:spLocks noChangeArrowheads="1"/>
            </p:cNvSpPr>
            <p:nvPr/>
          </p:nvSpPr>
          <p:spPr bwMode="auto">
            <a:xfrm>
              <a:off x="1374" y="1782"/>
              <a:ext cx="90"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83" name="Line 146">
              <a:extLst>
                <a:ext uri="{FF2B5EF4-FFF2-40B4-BE49-F238E27FC236}">
                  <a16:creationId xmlns:a16="http://schemas.microsoft.com/office/drawing/2014/main" id="{2E9F8FEE-BAB5-C813-B536-2D8D96E8D27C}"/>
                </a:ext>
              </a:extLst>
            </p:cNvPr>
            <p:cNvSpPr>
              <a:spLocks noChangeShapeType="1"/>
            </p:cNvSpPr>
            <p:nvPr/>
          </p:nvSpPr>
          <p:spPr bwMode="auto">
            <a:xfrm>
              <a:off x="497" y="1627"/>
              <a:ext cx="357"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84" name="Line 147">
              <a:extLst>
                <a:ext uri="{FF2B5EF4-FFF2-40B4-BE49-F238E27FC236}">
                  <a16:creationId xmlns:a16="http://schemas.microsoft.com/office/drawing/2014/main" id="{9E8EEC51-C8CE-3ECD-52CD-2D49998D56BF}"/>
                </a:ext>
              </a:extLst>
            </p:cNvPr>
            <p:cNvSpPr>
              <a:spLocks noChangeShapeType="1"/>
            </p:cNvSpPr>
            <p:nvPr/>
          </p:nvSpPr>
          <p:spPr bwMode="auto">
            <a:xfrm>
              <a:off x="541" y="1698"/>
              <a:ext cx="135"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85" name="Line 148">
              <a:extLst>
                <a:ext uri="{FF2B5EF4-FFF2-40B4-BE49-F238E27FC236}">
                  <a16:creationId xmlns:a16="http://schemas.microsoft.com/office/drawing/2014/main" id="{52B74DF9-ADB2-08C2-5F7A-AFC1241F3A14}"/>
                </a:ext>
              </a:extLst>
            </p:cNvPr>
            <p:cNvSpPr>
              <a:spLocks noChangeShapeType="1"/>
            </p:cNvSpPr>
            <p:nvPr/>
          </p:nvSpPr>
          <p:spPr bwMode="auto">
            <a:xfrm>
              <a:off x="902" y="1627"/>
              <a:ext cx="255"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86" name="Line 149">
              <a:extLst>
                <a:ext uri="{FF2B5EF4-FFF2-40B4-BE49-F238E27FC236}">
                  <a16:creationId xmlns:a16="http://schemas.microsoft.com/office/drawing/2014/main" id="{A1A528E5-7788-B153-4AD9-88D512374BBE}"/>
                </a:ext>
              </a:extLst>
            </p:cNvPr>
            <p:cNvSpPr>
              <a:spLocks noChangeShapeType="1"/>
            </p:cNvSpPr>
            <p:nvPr/>
          </p:nvSpPr>
          <p:spPr bwMode="auto">
            <a:xfrm>
              <a:off x="739" y="1698"/>
              <a:ext cx="428"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87" name="Line 150">
              <a:extLst>
                <a:ext uri="{FF2B5EF4-FFF2-40B4-BE49-F238E27FC236}">
                  <a16:creationId xmlns:a16="http://schemas.microsoft.com/office/drawing/2014/main" id="{B2316DF0-8269-4BCE-D90D-EB7EC6285256}"/>
                </a:ext>
              </a:extLst>
            </p:cNvPr>
            <p:cNvSpPr>
              <a:spLocks noChangeShapeType="1"/>
            </p:cNvSpPr>
            <p:nvPr/>
          </p:nvSpPr>
          <p:spPr bwMode="auto">
            <a:xfrm>
              <a:off x="1203" y="1627"/>
              <a:ext cx="447"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88" name="Line 151">
              <a:extLst>
                <a:ext uri="{FF2B5EF4-FFF2-40B4-BE49-F238E27FC236}">
                  <a16:creationId xmlns:a16="http://schemas.microsoft.com/office/drawing/2014/main" id="{5CA6306E-0430-F49E-97D8-F64F2008D5B7}"/>
                </a:ext>
              </a:extLst>
            </p:cNvPr>
            <p:cNvSpPr>
              <a:spLocks noChangeShapeType="1"/>
            </p:cNvSpPr>
            <p:nvPr/>
          </p:nvSpPr>
          <p:spPr bwMode="auto">
            <a:xfrm>
              <a:off x="1224" y="1698"/>
              <a:ext cx="244"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89" name="Line 152">
              <a:extLst>
                <a:ext uri="{FF2B5EF4-FFF2-40B4-BE49-F238E27FC236}">
                  <a16:creationId xmlns:a16="http://schemas.microsoft.com/office/drawing/2014/main" id="{D2866959-13B1-29E7-1119-B7BC1BBE2AA1}"/>
                </a:ext>
              </a:extLst>
            </p:cNvPr>
            <p:cNvSpPr>
              <a:spLocks noChangeShapeType="1"/>
            </p:cNvSpPr>
            <p:nvPr/>
          </p:nvSpPr>
          <p:spPr bwMode="auto">
            <a:xfrm>
              <a:off x="1501" y="1698"/>
              <a:ext cx="78"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90" name="Freeform 153">
              <a:extLst>
                <a:ext uri="{FF2B5EF4-FFF2-40B4-BE49-F238E27FC236}">
                  <a16:creationId xmlns:a16="http://schemas.microsoft.com/office/drawing/2014/main" id="{AC7484E6-A972-AA63-F193-A48DDA8A8A55}"/>
                </a:ext>
              </a:extLst>
            </p:cNvPr>
            <p:cNvSpPr>
              <a:spLocks/>
            </p:cNvSpPr>
            <p:nvPr/>
          </p:nvSpPr>
          <p:spPr bwMode="auto">
            <a:xfrm>
              <a:off x="860" y="2522"/>
              <a:ext cx="31" cy="65"/>
            </a:xfrm>
            <a:custGeom>
              <a:avLst/>
              <a:gdLst>
                <a:gd name="T0" fmla="*/ 15 w 31"/>
                <a:gd name="T1" fmla="*/ 65 h 65"/>
                <a:gd name="T2" fmla="*/ 0 w 31"/>
                <a:gd name="T3" fmla="*/ 0 h 65"/>
                <a:gd name="T4" fmla="*/ 0 w 31"/>
                <a:gd name="T5" fmla="*/ 0 h 65"/>
                <a:gd name="T6" fmla="*/ 2 w 31"/>
                <a:gd name="T7" fmla="*/ 2 h 65"/>
                <a:gd name="T8" fmla="*/ 2 w 31"/>
                <a:gd name="T9" fmla="*/ 2 h 65"/>
                <a:gd name="T10" fmla="*/ 4 w 31"/>
                <a:gd name="T11" fmla="*/ 2 h 65"/>
                <a:gd name="T12" fmla="*/ 4 w 31"/>
                <a:gd name="T13" fmla="*/ 4 h 65"/>
                <a:gd name="T14" fmla="*/ 6 w 31"/>
                <a:gd name="T15" fmla="*/ 4 h 65"/>
                <a:gd name="T16" fmla="*/ 6 w 31"/>
                <a:gd name="T17" fmla="*/ 4 h 65"/>
                <a:gd name="T18" fmla="*/ 7 w 31"/>
                <a:gd name="T19" fmla="*/ 6 h 65"/>
                <a:gd name="T20" fmla="*/ 7 w 31"/>
                <a:gd name="T21" fmla="*/ 6 h 65"/>
                <a:gd name="T22" fmla="*/ 7 w 31"/>
                <a:gd name="T23" fmla="*/ 6 h 65"/>
                <a:gd name="T24" fmla="*/ 9 w 31"/>
                <a:gd name="T25" fmla="*/ 6 h 65"/>
                <a:gd name="T26" fmla="*/ 9 w 31"/>
                <a:gd name="T27" fmla="*/ 6 h 65"/>
                <a:gd name="T28" fmla="*/ 11 w 31"/>
                <a:gd name="T29" fmla="*/ 6 h 65"/>
                <a:gd name="T30" fmla="*/ 11 w 31"/>
                <a:gd name="T31" fmla="*/ 7 h 65"/>
                <a:gd name="T32" fmla="*/ 13 w 31"/>
                <a:gd name="T33" fmla="*/ 7 h 65"/>
                <a:gd name="T34" fmla="*/ 13 w 31"/>
                <a:gd name="T35" fmla="*/ 7 h 65"/>
                <a:gd name="T36" fmla="*/ 15 w 31"/>
                <a:gd name="T37" fmla="*/ 7 h 65"/>
                <a:gd name="T38" fmla="*/ 15 w 31"/>
                <a:gd name="T39" fmla="*/ 7 h 65"/>
                <a:gd name="T40" fmla="*/ 17 w 31"/>
                <a:gd name="T41" fmla="*/ 7 h 65"/>
                <a:gd name="T42" fmla="*/ 17 w 31"/>
                <a:gd name="T43" fmla="*/ 7 h 65"/>
                <a:gd name="T44" fmla="*/ 19 w 31"/>
                <a:gd name="T45" fmla="*/ 6 h 65"/>
                <a:gd name="T46" fmla="*/ 19 w 31"/>
                <a:gd name="T47" fmla="*/ 6 h 65"/>
                <a:gd name="T48" fmla="*/ 21 w 31"/>
                <a:gd name="T49" fmla="*/ 6 h 65"/>
                <a:gd name="T50" fmla="*/ 21 w 31"/>
                <a:gd name="T51" fmla="*/ 6 h 65"/>
                <a:gd name="T52" fmla="*/ 23 w 31"/>
                <a:gd name="T53" fmla="*/ 6 h 65"/>
                <a:gd name="T54" fmla="*/ 23 w 31"/>
                <a:gd name="T55" fmla="*/ 6 h 65"/>
                <a:gd name="T56" fmla="*/ 25 w 31"/>
                <a:gd name="T57" fmla="*/ 4 h 65"/>
                <a:gd name="T58" fmla="*/ 25 w 31"/>
                <a:gd name="T59" fmla="*/ 4 h 65"/>
                <a:gd name="T60" fmla="*/ 27 w 31"/>
                <a:gd name="T61" fmla="*/ 4 h 65"/>
                <a:gd name="T62" fmla="*/ 27 w 31"/>
                <a:gd name="T63" fmla="*/ 2 h 65"/>
                <a:gd name="T64" fmla="*/ 29 w 31"/>
                <a:gd name="T65" fmla="*/ 2 h 65"/>
                <a:gd name="T66" fmla="*/ 29 w 31"/>
                <a:gd name="T67" fmla="*/ 2 h 65"/>
                <a:gd name="T68" fmla="*/ 31 w 31"/>
                <a:gd name="T69" fmla="*/ 0 h 65"/>
                <a:gd name="T70" fmla="*/ 15 w 31"/>
                <a:gd name="T71" fmla="*/ 65 h 65"/>
                <a:gd name="T72" fmla="*/ 15 w 31"/>
                <a:gd name="T73" fmla="*/ 65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65"/>
                <a:gd name="T113" fmla="*/ 31 w 31"/>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65">
                  <a:moveTo>
                    <a:pt x="15" y="65"/>
                  </a:moveTo>
                  <a:lnTo>
                    <a:pt x="0" y="0"/>
                  </a:lnTo>
                  <a:lnTo>
                    <a:pt x="2" y="2"/>
                  </a:lnTo>
                  <a:lnTo>
                    <a:pt x="4" y="2"/>
                  </a:lnTo>
                  <a:lnTo>
                    <a:pt x="4" y="4"/>
                  </a:lnTo>
                  <a:lnTo>
                    <a:pt x="6" y="4"/>
                  </a:lnTo>
                  <a:lnTo>
                    <a:pt x="7" y="6"/>
                  </a:lnTo>
                  <a:lnTo>
                    <a:pt x="9" y="6"/>
                  </a:lnTo>
                  <a:lnTo>
                    <a:pt x="11" y="6"/>
                  </a:lnTo>
                  <a:lnTo>
                    <a:pt x="11" y="7"/>
                  </a:lnTo>
                  <a:lnTo>
                    <a:pt x="13" y="7"/>
                  </a:lnTo>
                  <a:lnTo>
                    <a:pt x="15" y="7"/>
                  </a:lnTo>
                  <a:lnTo>
                    <a:pt x="17" y="7"/>
                  </a:lnTo>
                  <a:lnTo>
                    <a:pt x="19" y="6"/>
                  </a:lnTo>
                  <a:lnTo>
                    <a:pt x="21" y="6"/>
                  </a:lnTo>
                  <a:lnTo>
                    <a:pt x="23" y="6"/>
                  </a:lnTo>
                  <a:lnTo>
                    <a:pt x="25" y="4"/>
                  </a:lnTo>
                  <a:lnTo>
                    <a:pt x="27" y="4"/>
                  </a:lnTo>
                  <a:lnTo>
                    <a:pt x="27" y="2"/>
                  </a:lnTo>
                  <a:lnTo>
                    <a:pt x="29" y="2"/>
                  </a:lnTo>
                  <a:lnTo>
                    <a:pt x="31" y="0"/>
                  </a:lnTo>
                  <a:lnTo>
                    <a:pt x="15" y="6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91" name="Rectangle 154">
              <a:extLst>
                <a:ext uri="{FF2B5EF4-FFF2-40B4-BE49-F238E27FC236}">
                  <a16:creationId xmlns:a16="http://schemas.microsoft.com/office/drawing/2014/main" id="{D4910F29-92F7-07D0-F8B9-61C350857116}"/>
                </a:ext>
              </a:extLst>
            </p:cNvPr>
            <p:cNvSpPr>
              <a:spLocks noChangeArrowheads="1"/>
            </p:cNvSpPr>
            <p:nvPr/>
          </p:nvSpPr>
          <p:spPr bwMode="auto">
            <a:xfrm>
              <a:off x="871" y="1644"/>
              <a:ext cx="8" cy="89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92" name="Freeform 155">
              <a:extLst>
                <a:ext uri="{FF2B5EF4-FFF2-40B4-BE49-F238E27FC236}">
                  <a16:creationId xmlns:a16="http://schemas.microsoft.com/office/drawing/2014/main" id="{E026108B-4D71-C726-FE86-1BC1B62F872A}"/>
                </a:ext>
              </a:extLst>
            </p:cNvPr>
            <p:cNvSpPr>
              <a:spLocks/>
            </p:cNvSpPr>
            <p:nvPr/>
          </p:nvSpPr>
          <p:spPr bwMode="auto">
            <a:xfrm>
              <a:off x="860" y="1592"/>
              <a:ext cx="31" cy="66"/>
            </a:xfrm>
            <a:custGeom>
              <a:avLst/>
              <a:gdLst>
                <a:gd name="T0" fmla="*/ 15 w 31"/>
                <a:gd name="T1" fmla="*/ 0 h 66"/>
                <a:gd name="T2" fmla="*/ 0 w 31"/>
                <a:gd name="T3" fmla="*/ 66 h 66"/>
                <a:gd name="T4" fmla="*/ 0 w 31"/>
                <a:gd name="T5" fmla="*/ 66 h 66"/>
                <a:gd name="T6" fmla="*/ 2 w 31"/>
                <a:gd name="T7" fmla="*/ 64 h 66"/>
                <a:gd name="T8" fmla="*/ 2 w 31"/>
                <a:gd name="T9" fmla="*/ 64 h 66"/>
                <a:gd name="T10" fmla="*/ 4 w 31"/>
                <a:gd name="T11" fmla="*/ 62 h 66"/>
                <a:gd name="T12" fmla="*/ 4 w 31"/>
                <a:gd name="T13" fmla="*/ 62 h 66"/>
                <a:gd name="T14" fmla="*/ 6 w 31"/>
                <a:gd name="T15" fmla="*/ 62 h 66"/>
                <a:gd name="T16" fmla="*/ 6 w 31"/>
                <a:gd name="T17" fmla="*/ 60 h 66"/>
                <a:gd name="T18" fmla="*/ 7 w 31"/>
                <a:gd name="T19" fmla="*/ 60 h 66"/>
                <a:gd name="T20" fmla="*/ 7 w 31"/>
                <a:gd name="T21" fmla="*/ 60 h 66"/>
                <a:gd name="T22" fmla="*/ 7 w 31"/>
                <a:gd name="T23" fmla="*/ 60 h 66"/>
                <a:gd name="T24" fmla="*/ 9 w 31"/>
                <a:gd name="T25" fmla="*/ 60 h 66"/>
                <a:gd name="T26" fmla="*/ 9 w 31"/>
                <a:gd name="T27" fmla="*/ 58 h 66"/>
                <a:gd name="T28" fmla="*/ 11 w 31"/>
                <a:gd name="T29" fmla="*/ 58 h 66"/>
                <a:gd name="T30" fmla="*/ 11 w 31"/>
                <a:gd name="T31" fmla="*/ 58 h 66"/>
                <a:gd name="T32" fmla="*/ 13 w 31"/>
                <a:gd name="T33" fmla="*/ 58 h 66"/>
                <a:gd name="T34" fmla="*/ 13 w 31"/>
                <a:gd name="T35" fmla="*/ 58 h 66"/>
                <a:gd name="T36" fmla="*/ 15 w 31"/>
                <a:gd name="T37" fmla="*/ 58 h 66"/>
                <a:gd name="T38" fmla="*/ 15 w 31"/>
                <a:gd name="T39" fmla="*/ 58 h 66"/>
                <a:gd name="T40" fmla="*/ 17 w 31"/>
                <a:gd name="T41" fmla="*/ 58 h 66"/>
                <a:gd name="T42" fmla="*/ 17 w 31"/>
                <a:gd name="T43" fmla="*/ 58 h 66"/>
                <a:gd name="T44" fmla="*/ 19 w 31"/>
                <a:gd name="T45" fmla="*/ 58 h 66"/>
                <a:gd name="T46" fmla="*/ 19 w 31"/>
                <a:gd name="T47" fmla="*/ 58 h 66"/>
                <a:gd name="T48" fmla="*/ 21 w 31"/>
                <a:gd name="T49" fmla="*/ 60 h 66"/>
                <a:gd name="T50" fmla="*/ 21 w 31"/>
                <a:gd name="T51" fmla="*/ 60 h 66"/>
                <a:gd name="T52" fmla="*/ 23 w 31"/>
                <a:gd name="T53" fmla="*/ 60 h 66"/>
                <a:gd name="T54" fmla="*/ 23 w 31"/>
                <a:gd name="T55" fmla="*/ 60 h 66"/>
                <a:gd name="T56" fmla="*/ 25 w 31"/>
                <a:gd name="T57" fmla="*/ 60 h 66"/>
                <a:gd name="T58" fmla="*/ 25 w 31"/>
                <a:gd name="T59" fmla="*/ 62 h 66"/>
                <a:gd name="T60" fmla="*/ 27 w 31"/>
                <a:gd name="T61" fmla="*/ 62 h 66"/>
                <a:gd name="T62" fmla="*/ 27 w 31"/>
                <a:gd name="T63" fmla="*/ 62 h 66"/>
                <a:gd name="T64" fmla="*/ 29 w 31"/>
                <a:gd name="T65" fmla="*/ 64 h 66"/>
                <a:gd name="T66" fmla="*/ 29 w 31"/>
                <a:gd name="T67" fmla="*/ 64 h 66"/>
                <a:gd name="T68" fmla="*/ 31 w 31"/>
                <a:gd name="T69" fmla="*/ 66 h 66"/>
                <a:gd name="T70" fmla="*/ 15 w 31"/>
                <a:gd name="T71" fmla="*/ 0 h 66"/>
                <a:gd name="T72" fmla="*/ 15 w 31"/>
                <a:gd name="T73" fmla="*/ 0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
                <a:gd name="T112" fmla="*/ 0 h 66"/>
                <a:gd name="T113" fmla="*/ 31 w 31"/>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 h="66">
                  <a:moveTo>
                    <a:pt x="15" y="0"/>
                  </a:moveTo>
                  <a:lnTo>
                    <a:pt x="0" y="66"/>
                  </a:lnTo>
                  <a:lnTo>
                    <a:pt x="2" y="64"/>
                  </a:lnTo>
                  <a:lnTo>
                    <a:pt x="4" y="62"/>
                  </a:lnTo>
                  <a:lnTo>
                    <a:pt x="6" y="62"/>
                  </a:lnTo>
                  <a:lnTo>
                    <a:pt x="6" y="60"/>
                  </a:lnTo>
                  <a:lnTo>
                    <a:pt x="7" y="60"/>
                  </a:lnTo>
                  <a:lnTo>
                    <a:pt x="9" y="60"/>
                  </a:lnTo>
                  <a:lnTo>
                    <a:pt x="9" y="58"/>
                  </a:lnTo>
                  <a:lnTo>
                    <a:pt x="11" y="58"/>
                  </a:lnTo>
                  <a:lnTo>
                    <a:pt x="13" y="58"/>
                  </a:lnTo>
                  <a:lnTo>
                    <a:pt x="15" y="58"/>
                  </a:lnTo>
                  <a:lnTo>
                    <a:pt x="17" y="58"/>
                  </a:lnTo>
                  <a:lnTo>
                    <a:pt x="19" y="58"/>
                  </a:lnTo>
                  <a:lnTo>
                    <a:pt x="21" y="60"/>
                  </a:lnTo>
                  <a:lnTo>
                    <a:pt x="23" y="60"/>
                  </a:lnTo>
                  <a:lnTo>
                    <a:pt x="25" y="60"/>
                  </a:lnTo>
                  <a:lnTo>
                    <a:pt x="25" y="62"/>
                  </a:lnTo>
                  <a:lnTo>
                    <a:pt x="27" y="62"/>
                  </a:lnTo>
                  <a:lnTo>
                    <a:pt x="29" y="64"/>
                  </a:lnTo>
                  <a:lnTo>
                    <a:pt x="31" y="66"/>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93" name="Freeform 156">
              <a:extLst>
                <a:ext uri="{FF2B5EF4-FFF2-40B4-BE49-F238E27FC236}">
                  <a16:creationId xmlns:a16="http://schemas.microsoft.com/office/drawing/2014/main" id="{B1958710-61E9-397E-4473-039D54BDAFD3}"/>
                </a:ext>
              </a:extLst>
            </p:cNvPr>
            <p:cNvSpPr>
              <a:spLocks/>
            </p:cNvSpPr>
            <p:nvPr/>
          </p:nvSpPr>
          <p:spPr bwMode="auto">
            <a:xfrm>
              <a:off x="1474" y="1531"/>
              <a:ext cx="82" cy="54"/>
            </a:xfrm>
            <a:custGeom>
              <a:avLst/>
              <a:gdLst>
                <a:gd name="T0" fmla="*/ 42 w 82"/>
                <a:gd name="T1" fmla="*/ 54 h 54"/>
                <a:gd name="T2" fmla="*/ 61 w 82"/>
                <a:gd name="T3" fmla="*/ 27 h 54"/>
                <a:gd name="T4" fmla="*/ 82 w 82"/>
                <a:gd name="T5" fmla="*/ 0 h 54"/>
                <a:gd name="T6" fmla="*/ 42 w 82"/>
                <a:gd name="T7" fmla="*/ 0 h 54"/>
                <a:gd name="T8" fmla="*/ 0 w 82"/>
                <a:gd name="T9" fmla="*/ 0 h 54"/>
                <a:gd name="T10" fmla="*/ 21 w 82"/>
                <a:gd name="T11" fmla="*/ 27 h 54"/>
                <a:gd name="T12" fmla="*/ 42 w 82"/>
                <a:gd name="T13" fmla="*/ 54 h 54"/>
                <a:gd name="T14" fmla="*/ 0 60000 65536"/>
                <a:gd name="T15" fmla="*/ 0 60000 65536"/>
                <a:gd name="T16" fmla="*/ 0 60000 65536"/>
                <a:gd name="T17" fmla="*/ 0 60000 65536"/>
                <a:gd name="T18" fmla="*/ 0 60000 65536"/>
                <a:gd name="T19" fmla="*/ 0 60000 65536"/>
                <a:gd name="T20" fmla="*/ 0 60000 65536"/>
                <a:gd name="T21" fmla="*/ 0 w 82"/>
                <a:gd name="T22" fmla="*/ 0 h 54"/>
                <a:gd name="T23" fmla="*/ 82 w 82"/>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54">
                  <a:moveTo>
                    <a:pt x="42" y="54"/>
                  </a:moveTo>
                  <a:lnTo>
                    <a:pt x="61" y="27"/>
                  </a:lnTo>
                  <a:lnTo>
                    <a:pt x="82" y="0"/>
                  </a:lnTo>
                  <a:lnTo>
                    <a:pt x="42" y="0"/>
                  </a:lnTo>
                  <a:lnTo>
                    <a:pt x="0" y="0"/>
                  </a:lnTo>
                  <a:lnTo>
                    <a:pt x="21" y="27"/>
                  </a:lnTo>
                  <a:lnTo>
                    <a:pt x="42" y="54"/>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594" name="Rectangle 157">
              <a:extLst>
                <a:ext uri="{FF2B5EF4-FFF2-40B4-BE49-F238E27FC236}">
                  <a16:creationId xmlns:a16="http://schemas.microsoft.com/office/drawing/2014/main" id="{B7526C24-00AF-D763-DD06-D08E8E5CDE9C}"/>
                </a:ext>
              </a:extLst>
            </p:cNvPr>
            <p:cNvSpPr>
              <a:spLocks noChangeArrowheads="1"/>
            </p:cNvSpPr>
            <p:nvPr/>
          </p:nvSpPr>
          <p:spPr bwMode="auto">
            <a:xfrm>
              <a:off x="743" y="2032"/>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17595" name="Line 158">
              <a:extLst>
                <a:ext uri="{FF2B5EF4-FFF2-40B4-BE49-F238E27FC236}">
                  <a16:creationId xmlns:a16="http://schemas.microsoft.com/office/drawing/2014/main" id="{88C1AC51-5300-3B69-7E5B-3091A70E5A07}"/>
                </a:ext>
              </a:extLst>
            </p:cNvPr>
            <p:cNvSpPr>
              <a:spLocks noChangeShapeType="1"/>
            </p:cNvSpPr>
            <p:nvPr/>
          </p:nvSpPr>
          <p:spPr bwMode="auto">
            <a:xfrm>
              <a:off x="950" y="2614"/>
              <a:ext cx="716"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96" name="Line 159">
              <a:extLst>
                <a:ext uri="{FF2B5EF4-FFF2-40B4-BE49-F238E27FC236}">
                  <a16:creationId xmlns:a16="http://schemas.microsoft.com/office/drawing/2014/main" id="{6F718A83-3AD9-5F23-4AD8-0673F8944A3D}"/>
                </a:ext>
              </a:extLst>
            </p:cNvPr>
            <p:cNvSpPr>
              <a:spLocks noChangeShapeType="1"/>
            </p:cNvSpPr>
            <p:nvPr/>
          </p:nvSpPr>
          <p:spPr bwMode="auto">
            <a:xfrm>
              <a:off x="954" y="2556"/>
              <a:ext cx="71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597" name="Rectangle 160">
              <a:extLst>
                <a:ext uri="{FF2B5EF4-FFF2-40B4-BE49-F238E27FC236}">
                  <a16:creationId xmlns:a16="http://schemas.microsoft.com/office/drawing/2014/main" id="{3D7AB26F-2693-EC7D-31E2-E7EC36C712BA}"/>
                </a:ext>
              </a:extLst>
            </p:cNvPr>
            <p:cNvSpPr>
              <a:spLocks noChangeArrowheads="1"/>
            </p:cNvSpPr>
            <p:nvPr/>
          </p:nvSpPr>
          <p:spPr bwMode="auto">
            <a:xfrm>
              <a:off x="844" y="2581"/>
              <a:ext cx="8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98" name="Rectangle 161">
              <a:extLst>
                <a:ext uri="{FF2B5EF4-FFF2-40B4-BE49-F238E27FC236}">
                  <a16:creationId xmlns:a16="http://schemas.microsoft.com/office/drawing/2014/main" id="{A550F0F6-9D02-718C-AF81-C8DEF00C8DCD}"/>
                </a:ext>
              </a:extLst>
            </p:cNvPr>
            <p:cNvSpPr>
              <a:spLocks noChangeArrowheads="1"/>
            </p:cNvSpPr>
            <p:nvPr/>
          </p:nvSpPr>
          <p:spPr bwMode="auto">
            <a:xfrm>
              <a:off x="956"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599" name="Rectangle 162">
              <a:extLst>
                <a:ext uri="{FF2B5EF4-FFF2-40B4-BE49-F238E27FC236}">
                  <a16:creationId xmlns:a16="http://schemas.microsoft.com/office/drawing/2014/main" id="{07FF92C3-3D1E-2950-6A34-36FF107CFB50}"/>
                </a:ext>
              </a:extLst>
            </p:cNvPr>
            <p:cNvSpPr>
              <a:spLocks noChangeArrowheads="1"/>
            </p:cNvSpPr>
            <p:nvPr/>
          </p:nvSpPr>
          <p:spPr bwMode="auto">
            <a:xfrm>
              <a:off x="986" y="2581"/>
              <a:ext cx="8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0" name="Rectangle 163">
              <a:extLst>
                <a:ext uri="{FF2B5EF4-FFF2-40B4-BE49-F238E27FC236}">
                  <a16:creationId xmlns:a16="http://schemas.microsoft.com/office/drawing/2014/main" id="{28E2D0BD-5C5A-0FEC-AD41-0552262A16C6}"/>
                </a:ext>
              </a:extLst>
            </p:cNvPr>
            <p:cNvSpPr>
              <a:spLocks noChangeArrowheads="1"/>
            </p:cNvSpPr>
            <p:nvPr/>
          </p:nvSpPr>
          <p:spPr bwMode="auto">
            <a:xfrm>
              <a:off x="1096"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1" name="Rectangle 164">
              <a:extLst>
                <a:ext uri="{FF2B5EF4-FFF2-40B4-BE49-F238E27FC236}">
                  <a16:creationId xmlns:a16="http://schemas.microsoft.com/office/drawing/2014/main" id="{F3819524-790C-BC6B-C21C-AC243D85DB15}"/>
                </a:ext>
              </a:extLst>
            </p:cNvPr>
            <p:cNvSpPr>
              <a:spLocks noChangeArrowheads="1"/>
            </p:cNvSpPr>
            <p:nvPr/>
          </p:nvSpPr>
          <p:spPr bwMode="auto">
            <a:xfrm>
              <a:off x="1127"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2" name="Rectangle 165">
              <a:extLst>
                <a:ext uri="{FF2B5EF4-FFF2-40B4-BE49-F238E27FC236}">
                  <a16:creationId xmlns:a16="http://schemas.microsoft.com/office/drawing/2014/main" id="{46340B3C-5681-3743-E086-16BDF72689FF}"/>
                </a:ext>
              </a:extLst>
            </p:cNvPr>
            <p:cNvSpPr>
              <a:spLocks noChangeArrowheads="1"/>
            </p:cNvSpPr>
            <p:nvPr/>
          </p:nvSpPr>
          <p:spPr bwMode="auto">
            <a:xfrm>
              <a:off x="1236" y="2581"/>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3" name="Rectangle 166">
              <a:extLst>
                <a:ext uri="{FF2B5EF4-FFF2-40B4-BE49-F238E27FC236}">
                  <a16:creationId xmlns:a16="http://schemas.microsoft.com/office/drawing/2014/main" id="{AA84632C-ABC1-151D-4A4E-D996D8F27EF9}"/>
                </a:ext>
              </a:extLst>
            </p:cNvPr>
            <p:cNvSpPr>
              <a:spLocks noChangeArrowheads="1"/>
            </p:cNvSpPr>
            <p:nvPr/>
          </p:nvSpPr>
          <p:spPr bwMode="auto">
            <a:xfrm>
              <a:off x="1267"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4" name="Rectangle 167">
              <a:extLst>
                <a:ext uri="{FF2B5EF4-FFF2-40B4-BE49-F238E27FC236}">
                  <a16:creationId xmlns:a16="http://schemas.microsoft.com/office/drawing/2014/main" id="{F481EF31-5069-5E32-E20F-9878C08F4FD3}"/>
                </a:ext>
              </a:extLst>
            </p:cNvPr>
            <p:cNvSpPr>
              <a:spLocks noChangeArrowheads="1"/>
            </p:cNvSpPr>
            <p:nvPr/>
          </p:nvSpPr>
          <p:spPr bwMode="auto">
            <a:xfrm>
              <a:off x="1378"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5" name="Rectangle 168">
              <a:extLst>
                <a:ext uri="{FF2B5EF4-FFF2-40B4-BE49-F238E27FC236}">
                  <a16:creationId xmlns:a16="http://schemas.microsoft.com/office/drawing/2014/main" id="{6997ADDB-50C3-3C31-1684-B5CBF89221CE}"/>
                </a:ext>
              </a:extLst>
            </p:cNvPr>
            <p:cNvSpPr>
              <a:spLocks noChangeArrowheads="1"/>
            </p:cNvSpPr>
            <p:nvPr/>
          </p:nvSpPr>
          <p:spPr bwMode="auto">
            <a:xfrm>
              <a:off x="1409" y="2581"/>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6" name="Rectangle 169">
              <a:extLst>
                <a:ext uri="{FF2B5EF4-FFF2-40B4-BE49-F238E27FC236}">
                  <a16:creationId xmlns:a16="http://schemas.microsoft.com/office/drawing/2014/main" id="{A0C13AEC-FD73-8E8A-7820-5F497510E30F}"/>
                </a:ext>
              </a:extLst>
            </p:cNvPr>
            <p:cNvSpPr>
              <a:spLocks noChangeArrowheads="1"/>
            </p:cNvSpPr>
            <p:nvPr/>
          </p:nvSpPr>
          <p:spPr bwMode="auto">
            <a:xfrm>
              <a:off x="1518"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7" name="Rectangle 170">
              <a:extLst>
                <a:ext uri="{FF2B5EF4-FFF2-40B4-BE49-F238E27FC236}">
                  <a16:creationId xmlns:a16="http://schemas.microsoft.com/office/drawing/2014/main" id="{4965223A-742F-465B-37CA-539C5E1FDF1F}"/>
                </a:ext>
              </a:extLst>
            </p:cNvPr>
            <p:cNvSpPr>
              <a:spLocks noChangeArrowheads="1"/>
            </p:cNvSpPr>
            <p:nvPr/>
          </p:nvSpPr>
          <p:spPr bwMode="auto">
            <a:xfrm>
              <a:off x="1549"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8" name="Rectangle 171">
              <a:extLst>
                <a:ext uri="{FF2B5EF4-FFF2-40B4-BE49-F238E27FC236}">
                  <a16:creationId xmlns:a16="http://schemas.microsoft.com/office/drawing/2014/main" id="{6AF44FB8-07A6-7A13-2184-4ADBCD02D223}"/>
                </a:ext>
              </a:extLst>
            </p:cNvPr>
            <p:cNvSpPr>
              <a:spLocks noChangeArrowheads="1"/>
            </p:cNvSpPr>
            <p:nvPr/>
          </p:nvSpPr>
          <p:spPr bwMode="auto">
            <a:xfrm>
              <a:off x="1658" y="2581"/>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09" name="Rectangle 172">
              <a:extLst>
                <a:ext uri="{FF2B5EF4-FFF2-40B4-BE49-F238E27FC236}">
                  <a16:creationId xmlns:a16="http://schemas.microsoft.com/office/drawing/2014/main" id="{827738F9-9478-F13E-8708-57CBE5239663}"/>
                </a:ext>
              </a:extLst>
            </p:cNvPr>
            <p:cNvSpPr>
              <a:spLocks noChangeArrowheads="1"/>
            </p:cNvSpPr>
            <p:nvPr/>
          </p:nvSpPr>
          <p:spPr bwMode="auto">
            <a:xfrm>
              <a:off x="1689"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0" name="Rectangle 173">
              <a:extLst>
                <a:ext uri="{FF2B5EF4-FFF2-40B4-BE49-F238E27FC236}">
                  <a16:creationId xmlns:a16="http://schemas.microsoft.com/office/drawing/2014/main" id="{20D01F1E-8985-5470-1D80-1059BC709F8D}"/>
                </a:ext>
              </a:extLst>
            </p:cNvPr>
            <p:cNvSpPr>
              <a:spLocks noChangeArrowheads="1"/>
            </p:cNvSpPr>
            <p:nvPr/>
          </p:nvSpPr>
          <p:spPr bwMode="auto">
            <a:xfrm>
              <a:off x="1800"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1" name="Rectangle 174">
              <a:extLst>
                <a:ext uri="{FF2B5EF4-FFF2-40B4-BE49-F238E27FC236}">
                  <a16:creationId xmlns:a16="http://schemas.microsoft.com/office/drawing/2014/main" id="{A86ED374-3C7D-2DC7-5C3F-F0A2C6E9A3DA}"/>
                </a:ext>
              </a:extLst>
            </p:cNvPr>
            <p:cNvSpPr>
              <a:spLocks noChangeArrowheads="1"/>
            </p:cNvSpPr>
            <p:nvPr/>
          </p:nvSpPr>
          <p:spPr bwMode="auto">
            <a:xfrm>
              <a:off x="1831" y="2581"/>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2" name="Rectangle 175">
              <a:extLst>
                <a:ext uri="{FF2B5EF4-FFF2-40B4-BE49-F238E27FC236}">
                  <a16:creationId xmlns:a16="http://schemas.microsoft.com/office/drawing/2014/main" id="{6AF58AD8-B1DB-7560-3D68-FC86F04C1112}"/>
                </a:ext>
              </a:extLst>
            </p:cNvPr>
            <p:cNvSpPr>
              <a:spLocks noChangeArrowheads="1"/>
            </p:cNvSpPr>
            <p:nvPr/>
          </p:nvSpPr>
          <p:spPr bwMode="auto">
            <a:xfrm>
              <a:off x="1940"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3" name="Rectangle 176">
              <a:extLst>
                <a:ext uri="{FF2B5EF4-FFF2-40B4-BE49-F238E27FC236}">
                  <a16:creationId xmlns:a16="http://schemas.microsoft.com/office/drawing/2014/main" id="{9A06F7FD-FDAB-4862-EA6A-14482D4FAA31}"/>
                </a:ext>
              </a:extLst>
            </p:cNvPr>
            <p:cNvSpPr>
              <a:spLocks noChangeArrowheads="1"/>
            </p:cNvSpPr>
            <p:nvPr/>
          </p:nvSpPr>
          <p:spPr bwMode="auto">
            <a:xfrm>
              <a:off x="1971"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4" name="Rectangle 177">
              <a:extLst>
                <a:ext uri="{FF2B5EF4-FFF2-40B4-BE49-F238E27FC236}">
                  <a16:creationId xmlns:a16="http://schemas.microsoft.com/office/drawing/2014/main" id="{83AD6F44-AF8B-25AD-A1F9-C2F0E06EA576}"/>
                </a:ext>
              </a:extLst>
            </p:cNvPr>
            <p:cNvSpPr>
              <a:spLocks noChangeArrowheads="1"/>
            </p:cNvSpPr>
            <p:nvPr/>
          </p:nvSpPr>
          <p:spPr bwMode="auto">
            <a:xfrm>
              <a:off x="2082"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5" name="Rectangle 178">
              <a:extLst>
                <a:ext uri="{FF2B5EF4-FFF2-40B4-BE49-F238E27FC236}">
                  <a16:creationId xmlns:a16="http://schemas.microsoft.com/office/drawing/2014/main" id="{7CEA5686-2653-AF0C-5527-1DFA74C3233D}"/>
                </a:ext>
              </a:extLst>
            </p:cNvPr>
            <p:cNvSpPr>
              <a:spLocks noChangeArrowheads="1"/>
            </p:cNvSpPr>
            <p:nvPr/>
          </p:nvSpPr>
          <p:spPr bwMode="auto">
            <a:xfrm>
              <a:off x="2111" y="2581"/>
              <a:ext cx="8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6" name="Rectangle 179">
              <a:extLst>
                <a:ext uri="{FF2B5EF4-FFF2-40B4-BE49-F238E27FC236}">
                  <a16:creationId xmlns:a16="http://schemas.microsoft.com/office/drawing/2014/main" id="{4DB70647-0542-2247-36D0-4FA0B57BE3E9}"/>
                </a:ext>
              </a:extLst>
            </p:cNvPr>
            <p:cNvSpPr>
              <a:spLocks noChangeArrowheads="1"/>
            </p:cNvSpPr>
            <p:nvPr/>
          </p:nvSpPr>
          <p:spPr bwMode="auto">
            <a:xfrm>
              <a:off x="2222" y="2581"/>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7" name="Rectangle 180">
              <a:extLst>
                <a:ext uri="{FF2B5EF4-FFF2-40B4-BE49-F238E27FC236}">
                  <a16:creationId xmlns:a16="http://schemas.microsoft.com/office/drawing/2014/main" id="{040A2C48-2E46-6DAC-331F-48D3389DB7E0}"/>
                </a:ext>
              </a:extLst>
            </p:cNvPr>
            <p:cNvSpPr>
              <a:spLocks noChangeArrowheads="1"/>
            </p:cNvSpPr>
            <p:nvPr/>
          </p:nvSpPr>
          <p:spPr bwMode="auto">
            <a:xfrm>
              <a:off x="2253" y="2581"/>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7618" name="Freeform 181">
              <a:extLst>
                <a:ext uri="{FF2B5EF4-FFF2-40B4-BE49-F238E27FC236}">
                  <a16:creationId xmlns:a16="http://schemas.microsoft.com/office/drawing/2014/main" id="{F1C6FD8F-AADA-304D-D65F-63FD15A01ABE}"/>
                </a:ext>
              </a:extLst>
            </p:cNvPr>
            <p:cNvSpPr>
              <a:spLocks/>
            </p:cNvSpPr>
            <p:nvPr/>
          </p:nvSpPr>
          <p:spPr bwMode="auto">
            <a:xfrm>
              <a:off x="1664" y="2554"/>
              <a:ext cx="65" cy="14"/>
            </a:xfrm>
            <a:custGeom>
              <a:avLst/>
              <a:gdLst>
                <a:gd name="T0" fmla="*/ 65 w 65"/>
                <a:gd name="T1" fmla="*/ 14 h 14"/>
                <a:gd name="T2" fmla="*/ 54 w 65"/>
                <a:gd name="T3" fmla="*/ 14 h 14"/>
                <a:gd name="T4" fmla="*/ 42 w 65"/>
                <a:gd name="T5" fmla="*/ 14 h 14"/>
                <a:gd name="T6" fmla="*/ 21 w 65"/>
                <a:gd name="T7" fmla="*/ 8 h 14"/>
                <a:gd name="T8" fmla="*/ 0 w 65"/>
                <a:gd name="T9" fmla="*/ 0 h 14"/>
                <a:gd name="T10" fmla="*/ 0 60000 65536"/>
                <a:gd name="T11" fmla="*/ 0 60000 65536"/>
                <a:gd name="T12" fmla="*/ 0 60000 65536"/>
                <a:gd name="T13" fmla="*/ 0 60000 65536"/>
                <a:gd name="T14" fmla="*/ 0 60000 65536"/>
                <a:gd name="T15" fmla="*/ 0 w 65"/>
                <a:gd name="T16" fmla="*/ 0 h 14"/>
                <a:gd name="T17" fmla="*/ 65 w 65"/>
                <a:gd name="T18" fmla="*/ 14 h 14"/>
              </a:gdLst>
              <a:ahLst/>
              <a:cxnLst>
                <a:cxn ang="T10">
                  <a:pos x="T0" y="T1"/>
                </a:cxn>
                <a:cxn ang="T11">
                  <a:pos x="T2" y="T3"/>
                </a:cxn>
                <a:cxn ang="T12">
                  <a:pos x="T4" y="T5"/>
                </a:cxn>
                <a:cxn ang="T13">
                  <a:pos x="T6" y="T7"/>
                </a:cxn>
                <a:cxn ang="T14">
                  <a:pos x="T8" y="T9"/>
                </a:cxn>
              </a:cxnLst>
              <a:rect l="T15" t="T16" r="T17" b="T18"/>
              <a:pathLst>
                <a:path w="65" h="14">
                  <a:moveTo>
                    <a:pt x="65" y="14"/>
                  </a:moveTo>
                  <a:lnTo>
                    <a:pt x="54" y="14"/>
                  </a:lnTo>
                  <a:lnTo>
                    <a:pt x="42" y="14"/>
                  </a:lnTo>
                  <a:lnTo>
                    <a:pt x="21" y="8"/>
                  </a:lnTo>
                  <a:lnTo>
                    <a:pt x="0" y="0"/>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619" name="Freeform 182">
              <a:extLst>
                <a:ext uri="{FF2B5EF4-FFF2-40B4-BE49-F238E27FC236}">
                  <a16:creationId xmlns:a16="http://schemas.microsoft.com/office/drawing/2014/main" id="{C78D2B09-A881-C6F7-C9BC-43911754FCCF}"/>
                </a:ext>
              </a:extLst>
            </p:cNvPr>
            <p:cNvSpPr>
              <a:spLocks/>
            </p:cNvSpPr>
            <p:nvPr/>
          </p:nvSpPr>
          <p:spPr bwMode="auto">
            <a:xfrm>
              <a:off x="1664" y="2601"/>
              <a:ext cx="67" cy="13"/>
            </a:xfrm>
            <a:custGeom>
              <a:avLst/>
              <a:gdLst>
                <a:gd name="T0" fmla="*/ 67 w 67"/>
                <a:gd name="T1" fmla="*/ 0 h 13"/>
                <a:gd name="T2" fmla="*/ 50 w 67"/>
                <a:gd name="T3" fmla="*/ 0 h 13"/>
                <a:gd name="T4" fmla="*/ 32 w 67"/>
                <a:gd name="T5" fmla="*/ 3 h 13"/>
                <a:gd name="T6" fmla="*/ 17 w 67"/>
                <a:gd name="T7" fmla="*/ 7 h 13"/>
                <a:gd name="T8" fmla="*/ 0 w 67"/>
                <a:gd name="T9" fmla="*/ 13 h 13"/>
                <a:gd name="T10" fmla="*/ 0 60000 65536"/>
                <a:gd name="T11" fmla="*/ 0 60000 65536"/>
                <a:gd name="T12" fmla="*/ 0 60000 65536"/>
                <a:gd name="T13" fmla="*/ 0 60000 65536"/>
                <a:gd name="T14" fmla="*/ 0 60000 65536"/>
                <a:gd name="T15" fmla="*/ 0 w 67"/>
                <a:gd name="T16" fmla="*/ 0 h 13"/>
                <a:gd name="T17" fmla="*/ 67 w 67"/>
                <a:gd name="T18" fmla="*/ 13 h 13"/>
              </a:gdLst>
              <a:ahLst/>
              <a:cxnLst>
                <a:cxn ang="T10">
                  <a:pos x="T0" y="T1"/>
                </a:cxn>
                <a:cxn ang="T11">
                  <a:pos x="T2" y="T3"/>
                </a:cxn>
                <a:cxn ang="T12">
                  <a:pos x="T4" y="T5"/>
                </a:cxn>
                <a:cxn ang="T13">
                  <a:pos x="T6" y="T7"/>
                </a:cxn>
                <a:cxn ang="T14">
                  <a:pos x="T8" y="T9"/>
                </a:cxn>
              </a:cxnLst>
              <a:rect l="T15" t="T16" r="T17" b="T18"/>
              <a:pathLst>
                <a:path w="67" h="13">
                  <a:moveTo>
                    <a:pt x="67" y="0"/>
                  </a:moveTo>
                  <a:lnTo>
                    <a:pt x="50" y="0"/>
                  </a:lnTo>
                  <a:lnTo>
                    <a:pt x="32" y="3"/>
                  </a:lnTo>
                  <a:lnTo>
                    <a:pt x="17" y="7"/>
                  </a:lnTo>
                  <a:lnTo>
                    <a:pt x="0" y="13"/>
                  </a:lnTo>
                </a:path>
              </a:pathLst>
            </a:custGeom>
            <a:noFill/>
            <a:ln w="635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620" name="Line 183">
              <a:extLst>
                <a:ext uri="{FF2B5EF4-FFF2-40B4-BE49-F238E27FC236}">
                  <a16:creationId xmlns:a16="http://schemas.microsoft.com/office/drawing/2014/main" id="{A95EA62F-0568-AAC3-12EB-7C754443138B}"/>
                </a:ext>
              </a:extLst>
            </p:cNvPr>
            <p:cNvSpPr>
              <a:spLocks noChangeShapeType="1"/>
            </p:cNvSpPr>
            <p:nvPr/>
          </p:nvSpPr>
          <p:spPr bwMode="auto">
            <a:xfrm>
              <a:off x="1942" y="2601"/>
              <a:ext cx="294"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621" name="Line 184">
              <a:extLst>
                <a:ext uri="{FF2B5EF4-FFF2-40B4-BE49-F238E27FC236}">
                  <a16:creationId xmlns:a16="http://schemas.microsoft.com/office/drawing/2014/main" id="{D71F70DA-AB3B-ACD8-221A-D93FB275B203}"/>
                </a:ext>
              </a:extLst>
            </p:cNvPr>
            <p:cNvSpPr>
              <a:spLocks noChangeShapeType="1"/>
            </p:cNvSpPr>
            <p:nvPr/>
          </p:nvSpPr>
          <p:spPr bwMode="auto">
            <a:xfrm>
              <a:off x="1846" y="2568"/>
              <a:ext cx="386"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622" name="Freeform 185">
              <a:extLst>
                <a:ext uri="{FF2B5EF4-FFF2-40B4-BE49-F238E27FC236}">
                  <a16:creationId xmlns:a16="http://schemas.microsoft.com/office/drawing/2014/main" id="{D47D70FF-5DF5-6879-B50D-16FB1F916157}"/>
                </a:ext>
              </a:extLst>
            </p:cNvPr>
            <p:cNvSpPr>
              <a:spLocks/>
            </p:cNvSpPr>
            <p:nvPr/>
          </p:nvSpPr>
          <p:spPr bwMode="auto">
            <a:xfrm>
              <a:off x="1731" y="2601"/>
              <a:ext cx="267" cy="120"/>
            </a:xfrm>
            <a:custGeom>
              <a:avLst/>
              <a:gdLst>
                <a:gd name="T0" fmla="*/ 0 w 267"/>
                <a:gd name="T1" fmla="*/ 0 h 120"/>
                <a:gd name="T2" fmla="*/ 27 w 267"/>
                <a:gd name="T3" fmla="*/ 0 h 120"/>
                <a:gd name="T4" fmla="*/ 52 w 267"/>
                <a:gd name="T5" fmla="*/ 1 h 120"/>
                <a:gd name="T6" fmla="*/ 75 w 267"/>
                <a:gd name="T7" fmla="*/ 3 h 120"/>
                <a:gd name="T8" fmla="*/ 96 w 267"/>
                <a:gd name="T9" fmla="*/ 7 h 120"/>
                <a:gd name="T10" fmla="*/ 117 w 267"/>
                <a:gd name="T11" fmla="*/ 13 h 120"/>
                <a:gd name="T12" fmla="*/ 136 w 267"/>
                <a:gd name="T13" fmla="*/ 19 h 120"/>
                <a:gd name="T14" fmla="*/ 154 w 267"/>
                <a:gd name="T15" fmla="*/ 24 h 120"/>
                <a:gd name="T16" fmla="*/ 169 w 267"/>
                <a:gd name="T17" fmla="*/ 32 h 120"/>
                <a:gd name="T18" fmla="*/ 186 w 267"/>
                <a:gd name="T19" fmla="*/ 40 h 120"/>
                <a:gd name="T20" fmla="*/ 200 w 267"/>
                <a:gd name="T21" fmla="*/ 49 h 120"/>
                <a:gd name="T22" fmla="*/ 213 w 267"/>
                <a:gd name="T23" fmla="*/ 59 h 120"/>
                <a:gd name="T24" fmla="*/ 225 w 267"/>
                <a:gd name="T25" fmla="*/ 71 h 120"/>
                <a:gd name="T26" fmla="*/ 238 w 267"/>
                <a:gd name="T27" fmla="*/ 82 h 120"/>
                <a:gd name="T28" fmla="*/ 248 w 267"/>
                <a:gd name="T29" fmla="*/ 94 h 120"/>
                <a:gd name="T30" fmla="*/ 257 w 267"/>
                <a:gd name="T31" fmla="*/ 107 h 120"/>
                <a:gd name="T32" fmla="*/ 267 w 267"/>
                <a:gd name="T33" fmla="*/ 12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7"/>
                <a:gd name="T52" fmla="*/ 0 h 120"/>
                <a:gd name="T53" fmla="*/ 267 w 267"/>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7" h="120">
                  <a:moveTo>
                    <a:pt x="0" y="0"/>
                  </a:moveTo>
                  <a:lnTo>
                    <a:pt x="27" y="0"/>
                  </a:lnTo>
                  <a:lnTo>
                    <a:pt x="52" y="1"/>
                  </a:lnTo>
                  <a:lnTo>
                    <a:pt x="75" y="3"/>
                  </a:lnTo>
                  <a:lnTo>
                    <a:pt x="96" y="7"/>
                  </a:lnTo>
                  <a:lnTo>
                    <a:pt x="117" y="13"/>
                  </a:lnTo>
                  <a:lnTo>
                    <a:pt x="136" y="19"/>
                  </a:lnTo>
                  <a:lnTo>
                    <a:pt x="154" y="24"/>
                  </a:lnTo>
                  <a:lnTo>
                    <a:pt x="169" y="32"/>
                  </a:lnTo>
                  <a:lnTo>
                    <a:pt x="186" y="40"/>
                  </a:lnTo>
                  <a:lnTo>
                    <a:pt x="200" y="49"/>
                  </a:lnTo>
                  <a:lnTo>
                    <a:pt x="213" y="59"/>
                  </a:lnTo>
                  <a:lnTo>
                    <a:pt x="225" y="71"/>
                  </a:lnTo>
                  <a:lnTo>
                    <a:pt x="238" y="82"/>
                  </a:lnTo>
                  <a:lnTo>
                    <a:pt x="248" y="94"/>
                  </a:lnTo>
                  <a:lnTo>
                    <a:pt x="257" y="107"/>
                  </a:lnTo>
                  <a:lnTo>
                    <a:pt x="267" y="120"/>
                  </a:lnTo>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623" name="Freeform 186">
              <a:extLst>
                <a:ext uri="{FF2B5EF4-FFF2-40B4-BE49-F238E27FC236}">
                  <a16:creationId xmlns:a16="http://schemas.microsoft.com/office/drawing/2014/main" id="{FA51898D-6540-909F-7441-17576A74738A}"/>
                </a:ext>
              </a:extLst>
            </p:cNvPr>
            <p:cNvSpPr>
              <a:spLocks/>
            </p:cNvSpPr>
            <p:nvPr/>
          </p:nvSpPr>
          <p:spPr bwMode="auto">
            <a:xfrm>
              <a:off x="1474" y="2512"/>
              <a:ext cx="38" cy="21"/>
            </a:xfrm>
            <a:custGeom>
              <a:avLst/>
              <a:gdLst>
                <a:gd name="T0" fmla="*/ 38 w 38"/>
                <a:gd name="T1" fmla="*/ 17 h 21"/>
                <a:gd name="T2" fmla="*/ 0 w 38"/>
                <a:gd name="T3" fmla="*/ 21 h 21"/>
                <a:gd name="T4" fmla="*/ 0 w 38"/>
                <a:gd name="T5" fmla="*/ 21 h 21"/>
                <a:gd name="T6" fmla="*/ 0 w 38"/>
                <a:gd name="T7" fmla="*/ 21 h 21"/>
                <a:gd name="T8" fmla="*/ 2 w 38"/>
                <a:gd name="T9" fmla="*/ 19 h 21"/>
                <a:gd name="T10" fmla="*/ 2 w 38"/>
                <a:gd name="T11" fmla="*/ 19 h 21"/>
                <a:gd name="T12" fmla="*/ 2 w 38"/>
                <a:gd name="T13" fmla="*/ 17 h 21"/>
                <a:gd name="T14" fmla="*/ 4 w 38"/>
                <a:gd name="T15" fmla="*/ 17 h 21"/>
                <a:gd name="T16" fmla="*/ 4 w 38"/>
                <a:gd name="T17" fmla="*/ 17 h 21"/>
                <a:gd name="T18" fmla="*/ 4 w 38"/>
                <a:gd name="T19" fmla="*/ 16 h 21"/>
                <a:gd name="T20" fmla="*/ 4 w 38"/>
                <a:gd name="T21" fmla="*/ 16 h 21"/>
                <a:gd name="T22" fmla="*/ 4 w 38"/>
                <a:gd name="T23" fmla="*/ 16 h 21"/>
                <a:gd name="T24" fmla="*/ 4 w 38"/>
                <a:gd name="T25" fmla="*/ 14 h 21"/>
                <a:gd name="T26" fmla="*/ 6 w 38"/>
                <a:gd name="T27" fmla="*/ 14 h 21"/>
                <a:gd name="T28" fmla="*/ 6 w 38"/>
                <a:gd name="T29" fmla="*/ 14 h 21"/>
                <a:gd name="T30" fmla="*/ 6 w 38"/>
                <a:gd name="T31" fmla="*/ 12 h 21"/>
                <a:gd name="T32" fmla="*/ 6 w 38"/>
                <a:gd name="T33" fmla="*/ 12 h 21"/>
                <a:gd name="T34" fmla="*/ 6 w 38"/>
                <a:gd name="T35" fmla="*/ 12 h 21"/>
                <a:gd name="T36" fmla="*/ 6 w 38"/>
                <a:gd name="T37" fmla="*/ 10 h 21"/>
                <a:gd name="T38" fmla="*/ 6 w 38"/>
                <a:gd name="T39" fmla="*/ 10 h 21"/>
                <a:gd name="T40" fmla="*/ 6 w 38"/>
                <a:gd name="T41" fmla="*/ 8 h 21"/>
                <a:gd name="T42" fmla="*/ 6 w 38"/>
                <a:gd name="T43" fmla="*/ 8 h 21"/>
                <a:gd name="T44" fmla="*/ 6 w 38"/>
                <a:gd name="T45" fmla="*/ 8 h 21"/>
                <a:gd name="T46" fmla="*/ 6 w 38"/>
                <a:gd name="T47" fmla="*/ 6 h 21"/>
                <a:gd name="T48" fmla="*/ 6 w 38"/>
                <a:gd name="T49" fmla="*/ 6 h 21"/>
                <a:gd name="T50" fmla="*/ 6 w 38"/>
                <a:gd name="T51" fmla="*/ 6 h 21"/>
                <a:gd name="T52" fmla="*/ 6 w 38"/>
                <a:gd name="T53" fmla="*/ 4 h 21"/>
                <a:gd name="T54" fmla="*/ 4 w 38"/>
                <a:gd name="T55" fmla="*/ 4 h 21"/>
                <a:gd name="T56" fmla="*/ 4 w 38"/>
                <a:gd name="T57" fmla="*/ 2 h 21"/>
                <a:gd name="T58" fmla="*/ 4 w 38"/>
                <a:gd name="T59" fmla="*/ 2 h 21"/>
                <a:gd name="T60" fmla="*/ 4 w 38"/>
                <a:gd name="T61" fmla="*/ 0 h 21"/>
                <a:gd name="T62" fmla="*/ 38 w 38"/>
                <a:gd name="T63" fmla="*/ 17 h 21"/>
                <a:gd name="T64" fmla="*/ 38 w 38"/>
                <a:gd name="T65" fmla="*/ 1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38" y="17"/>
                  </a:moveTo>
                  <a:lnTo>
                    <a:pt x="0" y="21"/>
                  </a:lnTo>
                  <a:lnTo>
                    <a:pt x="2" y="19"/>
                  </a:lnTo>
                  <a:lnTo>
                    <a:pt x="2" y="17"/>
                  </a:lnTo>
                  <a:lnTo>
                    <a:pt x="4" y="17"/>
                  </a:lnTo>
                  <a:lnTo>
                    <a:pt x="4" y="16"/>
                  </a:lnTo>
                  <a:lnTo>
                    <a:pt x="4" y="14"/>
                  </a:lnTo>
                  <a:lnTo>
                    <a:pt x="6" y="14"/>
                  </a:lnTo>
                  <a:lnTo>
                    <a:pt x="6" y="12"/>
                  </a:lnTo>
                  <a:lnTo>
                    <a:pt x="6" y="10"/>
                  </a:lnTo>
                  <a:lnTo>
                    <a:pt x="6" y="8"/>
                  </a:lnTo>
                  <a:lnTo>
                    <a:pt x="6" y="6"/>
                  </a:lnTo>
                  <a:lnTo>
                    <a:pt x="6" y="4"/>
                  </a:lnTo>
                  <a:lnTo>
                    <a:pt x="4" y="4"/>
                  </a:lnTo>
                  <a:lnTo>
                    <a:pt x="4" y="2"/>
                  </a:lnTo>
                  <a:lnTo>
                    <a:pt x="4" y="0"/>
                  </a:lnTo>
                  <a:lnTo>
                    <a:pt x="3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24" name="Freeform 187">
              <a:extLst>
                <a:ext uri="{FF2B5EF4-FFF2-40B4-BE49-F238E27FC236}">
                  <a16:creationId xmlns:a16="http://schemas.microsoft.com/office/drawing/2014/main" id="{674D4C00-AB5C-A6A8-9EB7-12E2C30628BC}"/>
                </a:ext>
              </a:extLst>
            </p:cNvPr>
            <p:cNvSpPr>
              <a:spLocks/>
            </p:cNvSpPr>
            <p:nvPr/>
          </p:nvSpPr>
          <p:spPr bwMode="auto">
            <a:xfrm>
              <a:off x="1301" y="2414"/>
              <a:ext cx="184" cy="114"/>
            </a:xfrm>
            <a:custGeom>
              <a:avLst/>
              <a:gdLst>
                <a:gd name="T0" fmla="*/ 0 w 184"/>
                <a:gd name="T1" fmla="*/ 2 h 114"/>
                <a:gd name="T2" fmla="*/ 12 w 184"/>
                <a:gd name="T3" fmla="*/ 23 h 114"/>
                <a:gd name="T4" fmla="*/ 25 w 184"/>
                <a:gd name="T5" fmla="*/ 42 h 114"/>
                <a:gd name="T6" fmla="*/ 40 w 184"/>
                <a:gd name="T7" fmla="*/ 60 h 114"/>
                <a:gd name="T8" fmla="*/ 58 w 184"/>
                <a:gd name="T9" fmla="*/ 73 h 114"/>
                <a:gd name="T10" fmla="*/ 81 w 184"/>
                <a:gd name="T11" fmla="*/ 87 h 114"/>
                <a:gd name="T12" fmla="*/ 110 w 184"/>
                <a:gd name="T13" fmla="*/ 96 h 114"/>
                <a:gd name="T14" fmla="*/ 142 w 184"/>
                <a:gd name="T15" fmla="*/ 106 h 114"/>
                <a:gd name="T16" fmla="*/ 182 w 184"/>
                <a:gd name="T17" fmla="*/ 114 h 114"/>
                <a:gd name="T18" fmla="*/ 184 w 184"/>
                <a:gd name="T19" fmla="*/ 108 h 114"/>
                <a:gd name="T20" fmla="*/ 144 w 184"/>
                <a:gd name="T21" fmla="*/ 100 h 114"/>
                <a:gd name="T22" fmla="*/ 111 w 184"/>
                <a:gd name="T23" fmla="*/ 90 h 114"/>
                <a:gd name="T24" fmla="*/ 83 w 184"/>
                <a:gd name="T25" fmla="*/ 81 h 114"/>
                <a:gd name="T26" fmla="*/ 62 w 184"/>
                <a:gd name="T27" fmla="*/ 69 h 114"/>
                <a:gd name="T28" fmla="*/ 44 w 184"/>
                <a:gd name="T29" fmla="*/ 54 h 114"/>
                <a:gd name="T30" fmla="*/ 29 w 184"/>
                <a:gd name="T31" fmla="*/ 39 h 114"/>
                <a:gd name="T32" fmla="*/ 16 w 184"/>
                <a:gd name="T33" fmla="*/ 21 h 114"/>
                <a:gd name="T34" fmla="*/ 6 w 184"/>
                <a:gd name="T35" fmla="*/ 0 h 114"/>
                <a:gd name="T36" fmla="*/ 0 w 184"/>
                <a:gd name="T37" fmla="*/ 2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4"/>
                <a:gd name="T58" fmla="*/ 0 h 114"/>
                <a:gd name="T59" fmla="*/ 184 w 184"/>
                <a:gd name="T60" fmla="*/ 114 h 1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4" h="114">
                  <a:moveTo>
                    <a:pt x="0" y="2"/>
                  </a:moveTo>
                  <a:lnTo>
                    <a:pt x="12" y="23"/>
                  </a:lnTo>
                  <a:lnTo>
                    <a:pt x="25" y="42"/>
                  </a:lnTo>
                  <a:lnTo>
                    <a:pt x="40" y="60"/>
                  </a:lnTo>
                  <a:lnTo>
                    <a:pt x="58" y="73"/>
                  </a:lnTo>
                  <a:lnTo>
                    <a:pt x="81" y="87"/>
                  </a:lnTo>
                  <a:lnTo>
                    <a:pt x="110" y="96"/>
                  </a:lnTo>
                  <a:lnTo>
                    <a:pt x="142" y="106"/>
                  </a:lnTo>
                  <a:lnTo>
                    <a:pt x="182" y="114"/>
                  </a:lnTo>
                  <a:lnTo>
                    <a:pt x="184" y="108"/>
                  </a:lnTo>
                  <a:lnTo>
                    <a:pt x="144" y="100"/>
                  </a:lnTo>
                  <a:lnTo>
                    <a:pt x="111" y="90"/>
                  </a:lnTo>
                  <a:lnTo>
                    <a:pt x="83" y="81"/>
                  </a:lnTo>
                  <a:lnTo>
                    <a:pt x="62" y="69"/>
                  </a:lnTo>
                  <a:lnTo>
                    <a:pt x="44" y="54"/>
                  </a:lnTo>
                  <a:lnTo>
                    <a:pt x="29" y="39"/>
                  </a:lnTo>
                  <a:lnTo>
                    <a:pt x="16" y="21"/>
                  </a:lnTo>
                  <a:lnTo>
                    <a:pt x="6" y="0"/>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25" name="Freeform 188">
              <a:extLst>
                <a:ext uri="{FF2B5EF4-FFF2-40B4-BE49-F238E27FC236}">
                  <a16:creationId xmlns:a16="http://schemas.microsoft.com/office/drawing/2014/main" id="{9E688353-BA12-5DD0-6930-9408D3F73F91}"/>
                </a:ext>
              </a:extLst>
            </p:cNvPr>
            <p:cNvSpPr>
              <a:spLocks/>
            </p:cNvSpPr>
            <p:nvPr/>
          </p:nvSpPr>
          <p:spPr bwMode="auto">
            <a:xfrm>
              <a:off x="1470" y="2641"/>
              <a:ext cx="38" cy="23"/>
            </a:xfrm>
            <a:custGeom>
              <a:avLst/>
              <a:gdLst>
                <a:gd name="T0" fmla="*/ 38 w 38"/>
                <a:gd name="T1" fmla="*/ 6 h 23"/>
                <a:gd name="T2" fmla="*/ 4 w 38"/>
                <a:gd name="T3" fmla="*/ 23 h 23"/>
                <a:gd name="T4" fmla="*/ 4 w 38"/>
                <a:gd name="T5" fmla="*/ 23 h 23"/>
                <a:gd name="T6" fmla="*/ 4 w 38"/>
                <a:gd name="T7" fmla="*/ 21 h 23"/>
                <a:gd name="T8" fmla="*/ 4 w 38"/>
                <a:gd name="T9" fmla="*/ 19 h 23"/>
                <a:gd name="T10" fmla="*/ 4 w 38"/>
                <a:gd name="T11" fmla="*/ 19 h 23"/>
                <a:gd name="T12" fmla="*/ 6 w 38"/>
                <a:gd name="T13" fmla="*/ 17 h 23"/>
                <a:gd name="T14" fmla="*/ 6 w 38"/>
                <a:gd name="T15" fmla="*/ 17 h 23"/>
                <a:gd name="T16" fmla="*/ 6 w 38"/>
                <a:gd name="T17" fmla="*/ 17 h 23"/>
                <a:gd name="T18" fmla="*/ 6 w 38"/>
                <a:gd name="T19" fmla="*/ 15 h 23"/>
                <a:gd name="T20" fmla="*/ 6 w 38"/>
                <a:gd name="T21" fmla="*/ 15 h 23"/>
                <a:gd name="T22" fmla="*/ 6 w 38"/>
                <a:gd name="T23" fmla="*/ 15 h 23"/>
                <a:gd name="T24" fmla="*/ 6 w 38"/>
                <a:gd name="T25" fmla="*/ 13 h 23"/>
                <a:gd name="T26" fmla="*/ 6 w 38"/>
                <a:gd name="T27" fmla="*/ 13 h 23"/>
                <a:gd name="T28" fmla="*/ 6 w 38"/>
                <a:gd name="T29" fmla="*/ 13 h 23"/>
                <a:gd name="T30" fmla="*/ 6 w 38"/>
                <a:gd name="T31" fmla="*/ 11 h 23"/>
                <a:gd name="T32" fmla="*/ 6 w 38"/>
                <a:gd name="T33" fmla="*/ 11 h 23"/>
                <a:gd name="T34" fmla="*/ 6 w 38"/>
                <a:gd name="T35" fmla="*/ 9 h 23"/>
                <a:gd name="T36" fmla="*/ 6 w 38"/>
                <a:gd name="T37" fmla="*/ 9 h 23"/>
                <a:gd name="T38" fmla="*/ 6 w 38"/>
                <a:gd name="T39" fmla="*/ 9 h 23"/>
                <a:gd name="T40" fmla="*/ 4 w 38"/>
                <a:gd name="T41" fmla="*/ 8 h 23"/>
                <a:gd name="T42" fmla="*/ 4 w 38"/>
                <a:gd name="T43" fmla="*/ 8 h 23"/>
                <a:gd name="T44" fmla="*/ 4 w 38"/>
                <a:gd name="T45" fmla="*/ 8 h 23"/>
                <a:gd name="T46" fmla="*/ 4 w 38"/>
                <a:gd name="T47" fmla="*/ 6 h 23"/>
                <a:gd name="T48" fmla="*/ 4 w 38"/>
                <a:gd name="T49" fmla="*/ 6 h 23"/>
                <a:gd name="T50" fmla="*/ 4 w 38"/>
                <a:gd name="T51" fmla="*/ 6 h 23"/>
                <a:gd name="T52" fmla="*/ 2 w 38"/>
                <a:gd name="T53" fmla="*/ 4 h 23"/>
                <a:gd name="T54" fmla="*/ 2 w 38"/>
                <a:gd name="T55" fmla="*/ 4 h 23"/>
                <a:gd name="T56" fmla="*/ 2 w 38"/>
                <a:gd name="T57" fmla="*/ 4 h 23"/>
                <a:gd name="T58" fmla="*/ 0 w 38"/>
                <a:gd name="T59" fmla="*/ 2 h 23"/>
                <a:gd name="T60" fmla="*/ 0 w 38"/>
                <a:gd name="T61" fmla="*/ 0 h 23"/>
                <a:gd name="T62" fmla="*/ 38 w 38"/>
                <a:gd name="T63" fmla="*/ 6 h 23"/>
                <a:gd name="T64" fmla="*/ 38 w 38"/>
                <a:gd name="T65" fmla="*/ 6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3"/>
                <a:gd name="T101" fmla="*/ 38 w 38"/>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3">
                  <a:moveTo>
                    <a:pt x="38" y="6"/>
                  </a:moveTo>
                  <a:lnTo>
                    <a:pt x="4" y="23"/>
                  </a:lnTo>
                  <a:lnTo>
                    <a:pt x="4" y="21"/>
                  </a:lnTo>
                  <a:lnTo>
                    <a:pt x="4" y="19"/>
                  </a:lnTo>
                  <a:lnTo>
                    <a:pt x="6" y="17"/>
                  </a:lnTo>
                  <a:lnTo>
                    <a:pt x="6" y="15"/>
                  </a:lnTo>
                  <a:lnTo>
                    <a:pt x="6" y="13"/>
                  </a:lnTo>
                  <a:lnTo>
                    <a:pt x="6" y="11"/>
                  </a:lnTo>
                  <a:lnTo>
                    <a:pt x="6" y="9"/>
                  </a:lnTo>
                  <a:lnTo>
                    <a:pt x="4" y="8"/>
                  </a:lnTo>
                  <a:lnTo>
                    <a:pt x="4" y="6"/>
                  </a:lnTo>
                  <a:lnTo>
                    <a:pt x="2" y="4"/>
                  </a:lnTo>
                  <a:lnTo>
                    <a:pt x="0" y="2"/>
                  </a:lnTo>
                  <a:lnTo>
                    <a:pt x="0" y="0"/>
                  </a:lnTo>
                  <a:lnTo>
                    <a:pt x="38"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26" name="Freeform 189">
              <a:extLst>
                <a:ext uri="{FF2B5EF4-FFF2-40B4-BE49-F238E27FC236}">
                  <a16:creationId xmlns:a16="http://schemas.microsoft.com/office/drawing/2014/main" id="{E834753A-F029-CD43-E58F-F3A0802D5133}"/>
                </a:ext>
              </a:extLst>
            </p:cNvPr>
            <p:cNvSpPr>
              <a:spLocks/>
            </p:cNvSpPr>
            <p:nvPr/>
          </p:nvSpPr>
          <p:spPr bwMode="auto">
            <a:xfrm>
              <a:off x="1297" y="2649"/>
              <a:ext cx="185" cy="113"/>
            </a:xfrm>
            <a:custGeom>
              <a:avLst/>
              <a:gdLst>
                <a:gd name="T0" fmla="*/ 6 w 185"/>
                <a:gd name="T1" fmla="*/ 113 h 113"/>
                <a:gd name="T2" fmla="*/ 16 w 185"/>
                <a:gd name="T3" fmla="*/ 92 h 113"/>
                <a:gd name="T4" fmla="*/ 29 w 185"/>
                <a:gd name="T5" fmla="*/ 74 h 113"/>
                <a:gd name="T6" fmla="*/ 44 w 185"/>
                <a:gd name="T7" fmla="*/ 57 h 113"/>
                <a:gd name="T8" fmla="*/ 62 w 185"/>
                <a:gd name="T9" fmla="*/ 44 h 113"/>
                <a:gd name="T10" fmla="*/ 83 w 185"/>
                <a:gd name="T11" fmla="*/ 32 h 113"/>
                <a:gd name="T12" fmla="*/ 112 w 185"/>
                <a:gd name="T13" fmla="*/ 21 h 113"/>
                <a:gd name="T14" fmla="*/ 144 w 185"/>
                <a:gd name="T15" fmla="*/ 13 h 113"/>
                <a:gd name="T16" fmla="*/ 185 w 185"/>
                <a:gd name="T17" fmla="*/ 5 h 113"/>
                <a:gd name="T18" fmla="*/ 183 w 185"/>
                <a:gd name="T19" fmla="*/ 0 h 113"/>
                <a:gd name="T20" fmla="*/ 142 w 185"/>
                <a:gd name="T21" fmla="*/ 7 h 113"/>
                <a:gd name="T22" fmla="*/ 110 w 185"/>
                <a:gd name="T23" fmla="*/ 17 h 113"/>
                <a:gd name="T24" fmla="*/ 81 w 185"/>
                <a:gd name="T25" fmla="*/ 26 h 113"/>
                <a:gd name="T26" fmla="*/ 58 w 185"/>
                <a:gd name="T27" fmla="*/ 40 h 113"/>
                <a:gd name="T28" fmla="*/ 41 w 185"/>
                <a:gd name="T29" fmla="*/ 53 h 113"/>
                <a:gd name="T30" fmla="*/ 25 w 185"/>
                <a:gd name="T31" fmla="*/ 71 h 113"/>
                <a:gd name="T32" fmla="*/ 12 w 185"/>
                <a:gd name="T33" fmla="*/ 90 h 113"/>
                <a:gd name="T34" fmla="*/ 0 w 185"/>
                <a:gd name="T35" fmla="*/ 111 h 113"/>
                <a:gd name="T36" fmla="*/ 6 w 185"/>
                <a:gd name="T37" fmla="*/ 113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113"/>
                <a:gd name="T59" fmla="*/ 185 w 185"/>
                <a:gd name="T60" fmla="*/ 113 h 1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113">
                  <a:moveTo>
                    <a:pt x="6" y="113"/>
                  </a:moveTo>
                  <a:lnTo>
                    <a:pt x="16" y="92"/>
                  </a:lnTo>
                  <a:lnTo>
                    <a:pt x="29" y="74"/>
                  </a:lnTo>
                  <a:lnTo>
                    <a:pt x="44" y="57"/>
                  </a:lnTo>
                  <a:lnTo>
                    <a:pt x="62" y="44"/>
                  </a:lnTo>
                  <a:lnTo>
                    <a:pt x="83" y="32"/>
                  </a:lnTo>
                  <a:lnTo>
                    <a:pt x="112" y="21"/>
                  </a:lnTo>
                  <a:lnTo>
                    <a:pt x="144" y="13"/>
                  </a:lnTo>
                  <a:lnTo>
                    <a:pt x="185" y="5"/>
                  </a:lnTo>
                  <a:lnTo>
                    <a:pt x="183" y="0"/>
                  </a:lnTo>
                  <a:lnTo>
                    <a:pt x="142" y="7"/>
                  </a:lnTo>
                  <a:lnTo>
                    <a:pt x="110" y="17"/>
                  </a:lnTo>
                  <a:lnTo>
                    <a:pt x="81" y="26"/>
                  </a:lnTo>
                  <a:lnTo>
                    <a:pt x="58" y="40"/>
                  </a:lnTo>
                  <a:lnTo>
                    <a:pt x="41" y="53"/>
                  </a:lnTo>
                  <a:lnTo>
                    <a:pt x="25" y="71"/>
                  </a:lnTo>
                  <a:lnTo>
                    <a:pt x="12" y="90"/>
                  </a:lnTo>
                  <a:lnTo>
                    <a:pt x="0" y="111"/>
                  </a:lnTo>
                  <a:lnTo>
                    <a:pt x="6" y="1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27" name="Freeform 190">
              <a:extLst>
                <a:ext uri="{FF2B5EF4-FFF2-40B4-BE49-F238E27FC236}">
                  <a16:creationId xmlns:a16="http://schemas.microsoft.com/office/drawing/2014/main" id="{67F92C12-D117-1A3C-D0F4-B55E42383B4F}"/>
                </a:ext>
              </a:extLst>
            </p:cNvPr>
            <p:cNvSpPr>
              <a:spLocks/>
            </p:cNvSpPr>
            <p:nvPr/>
          </p:nvSpPr>
          <p:spPr bwMode="auto">
            <a:xfrm>
              <a:off x="1259" y="2501"/>
              <a:ext cx="38" cy="25"/>
            </a:xfrm>
            <a:custGeom>
              <a:avLst/>
              <a:gdLst>
                <a:gd name="T0" fmla="*/ 38 w 38"/>
                <a:gd name="T1" fmla="*/ 25 h 25"/>
                <a:gd name="T2" fmla="*/ 0 w 38"/>
                <a:gd name="T3" fmla="*/ 21 h 25"/>
                <a:gd name="T4" fmla="*/ 0 w 38"/>
                <a:gd name="T5" fmla="*/ 21 h 25"/>
                <a:gd name="T6" fmla="*/ 2 w 38"/>
                <a:gd name="T7" fmla="*/ 21 h 25"/>
                <a:gd name="T8" fmla="*/ 2 w 38"/>
                <a:gd name="T9" fmla="*/ 19 h 25"/>
                <a:gd name="T10" fmla="*/ 4 w 38"/>
                <a:gd name="T11" fmla="*/ 19 h 25"/>
                <a:gd name="T12" fmla="*/ 4 w 38"/>
                <a:gd name="T13" fmla="*/ 19 h 25"/>
                <a:gd name="T14" fmla="*/ 4 w 38"/>
                <a:gd name="T15" fmla="*/ 17 h 25"/>
                <a:gd name="T16" fmla="*/ 6 w 38"/>
                <a:gd name="T17" fmla="*/ 17 h 25"/>
                <a:gd name="T18" fmla="*/ 6 w 38"/>
                <a:gd name="T19" fmla="*/ 17 h 25"/>
                <a:gd name="T20" fmla="*/ 6 w 38"/>
                <a:gd name="T21" fmla="*/ 15 h 25"/>
                <a:gd name="T22" fmla="*/ 6 w 38"/>
                <a:gd name="T23" fmla="*/ 15 h 25"/>
                <a:gd name="T24" fmla="*/ 6 w 38"/>
                <a:gd name="T25" fmla="*/ 15 h 25"/>
                <a:gd name="T26" fmla="*/ 8 w 38"/>
                <a:gd name="T27" fmla="*/ 15 h 25"/>
                <a:gd name="T28" fmla="*/ 8 w 38"/>
                <a:gd name="T29" fmla="*/ 13 h 25"/>
                <a:gd name="T30" fmla="*/ 8 w 38"/>
                <a:gd name="T31" fmla="*/ 13 h 25"/>
                <a:gd name="T32" fmla="*/ 8 w 38"/>
                <a:gd name="T33" fmla="*/ 13 h 25"/>
                <a:gd name="T34" fmla="*/ 8 w 38"/>
                <a:gd name="T35" fmla="*/ 11 h 25"/>
                <a:gd name="T36" fmla="*/ 8 w 38"/>
                <a:gd name="T37" fmla="*/ 11 h 25"/>
                <a:gd name="T38" fmla="*/ 8 w 38"/>
                <a:gd name="T39" fmla="*/ 11 h 25"/>
                <a:gd name="T40" fmla="*/ 10 w 38"/>
                <a:gd name="T41" fmla="*/ 9 h 25"/>
                <a:gd name="T42" fmla="*/ 10 w 38"/>
                <a:gd name="T43" fmla="*/ 9 h 25"/>
                <a:gd name="T44" fmla="*/ 10 w 38"/>
                <a:gd name="T45" fmla="*/ 7 h 25"/>
                <a:gd name="T46" fmla="*/ 10 w 38"/>
                <a:gd name="T47" fmla="*/ 7 h 25"/>
                <a:gd name="T48" fmla="*/ 10 w 38"/>
                <a:gd name="T49" fmla="*/ 7 h 25"/>
                <a:gd name="T50" fmla="*/ 10 w 38"/>
                <a:gd name="T51" fmla="*/ 5 h 25"/>
                <a:gd name="T52" fmla="*/ 10 w 38"/>
                <a:gd name="T53" fmla="*/ 5 h 25"/>
                <a:gd name="T54" fmla="*/ 10 w 38"/>
                <a:gd name="T55" fmla="*/ 5 h 25"/>
                <a:gd name="T56" fmla="*/ 10 w 38"/>
                <a:gd name="T57" fmla="*/ 3 h 25"/>
                <a:gd name="T58" fmla="*/ 10 w 38"/>
                <a:gd name="T59" fmla="*/ 2 h 25"/>
                <a:gd name="T60" fmla="*/ 8 w 38"/>
                <a:gd name="T61" fmla="*/ 0 h 25"/>
                <a:gd name="T62" fmla="*/ 38 w 38"/>
                <a:gd name="T63" fmla="*/ 25 h 25"/>
                <a:gd name="T64" fmla="*/ 38 w 38"/>
                <a:gd name="T65" fmla="*/ 25 h 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5"/>
                <a:gd name="T101" fmla="*/ 38 w 38"/>
                <a:gd name="T102" fmla="*/ 25 h 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5">
                  <a:moveTo>
                    <a:pt x="38" y="25"/>
                  </a:moveTo>
                  <a:lnTo>
                    <a:pt x="0" y="21"/>
                  </a:lnTo>
                  <a:lnTo>
                    <a:pt x="2" y="21"/>
                  </a:lnTo>
                  <a:lnTo>
                    <a:pt x="2" y="19"/>
                  </a:lnTo>
                  <a:lnTo>
                    <a:pt x="4" y="19"/>
                  </a:lnTo>
                  <a:lnTo>
                    <a:pt x="4" y="17"/>
                  </a:lnTo>
                  <a:lnTo>
                    <a:pt x="6" y="17"/>
                  </a:lnTo>
                  <a:lnTo>
                    <a:pt x="6" y="15"/>
                  </a:lnTo>
                  <a:lnTo>
                    <a:pt x="8" y="15"/>
                  </a:lnTo>
                  <a:lnTo>
                    <a:pt x="8" y="13"/>
                  </a:lnTo>
                  <a:lnTo>
                    <a:pt x="8" y="11"/>
                  </a:lnTo>
                  <a:lnTo>
                    <a:pt x="10" y="9"/>
                  </a:lnTo>
                  <a:lnTo>
                    <a:pt x="10" y="7"/>
                  </a:lnTo>
                  <a:lnTo>
                    <a:pt x="10" y="5"/>
                  </a:lnTo>
                  <a:lnTo>
                    <a:pt x="10" y="3"/>
                  </a:lnTo>
                  <a:lnTo>
                    <a:pt x="10" y="2"/>
                  </a:lnTo>
                  <a:lnTo>
                    <a:pt x="8" y="0"/>
                  </a:lnTo>
                  <a:lnTo>
                    <a:pt x="38"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28" name="Freeform 191">
              <a:extLst>
                <a:ext uri="{FF2B5EF4-FFF2-40B4-BE49-F238E27FC236}">
                  <a16:creationId xmlns:a16="http://schemas.microsoft.com/office/drawing/2014/main" id="{E76B744E-FDF6-0039-F9F3-44BD6FE89005}"/>
                </a:ext>
              </a:extLst>
            </p:cNvPr>
            <p:cNvSpPr>
              <a:spLocks/>
            </p:cNvSpPr>
            <p:nvPr/>
          </p:nvSpPr>
          <p:spPr bwMode="auto">
            <a:xfrm>
              <a:off x="1119" y="2366"/>
              <a:ext cx="153" cy="152"/>
            </a:xfrm>
            <a:custGeom>
              <a:avLst/>
              <a:gdLst>
                <a:gd name="T0" fmla="*/ 0 w 153"/>
                <a:gd name="T1" fmla="*/ 2 h 152"/>
                <a:gd name="T2" fmla="*/ 6 w 153"/>
                <a:gd name="T3" fmla="*/ 25 h 152"/>
                <a:gd name="T4" fmla="*/ 13 w 153"/>
                <a:gd name="T5" fmla="*/ 46 h 152"/>
                <a:gd name="T6" fmla="*/ 25 w 153"/>
                <a:gd name="T7" fmla="*/ 66 h 152"/>
                <a:gd name="T8" fmla="*/ 40 w 153"/>
                <a:gd name="T9" fmla="*/ 85 h 152"/>
                <a:gd name="T10" fmla="*/ 59 w 153"/>
                <a:gd name="T11" fmla="*/ 102 h 152"/>
                <a:gd name="T12" fmla="*/ 84 w 153"/>
                <a:gd name="T13" fmla="*/ 119 h 152"/>
                <a:gd name="T14" fmla="*/ 115 w 153"/>
                <a:gd name="T15" fmla="*/ 135 h 152"/>
                <a:gd name="T16" fmla="*/ 151 w 153"/>
                <a:gd name="T17" fmla="*/ 152 h 152"/>
                <a:gd name="T18" fmla="*/ 153 w 153"/>
                <a:gd name="T19" fmla="*/ 146 h 152"/>
                <a:gd name="T20" fmla="*/ 117 w 153"/>
                <a:gd name="T21" fmla="*/ 131 h 152"/>
                <a:gd name="T22" fmla="*/ 86 w 153"/>
                <a:gd name="T23" fmla="*/ 114 h 152"/>
                <a:gd name="T24" fmla="*/ 63 w 153"/>
                <a:gd name="T25" fmla="*/ 98 h 152"/>
                <a:gd name="T26" fmla="*/ 44 w 153"/>
                <a:gd name="T27" fmla="*/ 81 h 152"/>
                <a:gd name="T28" fmla="*/ 29 w 153"/>
                <a:gd name="T29" fmla="*/ 64 h 152"/>
                <a:gd name="T30" fmla="*/ 19 w 153"/>
                <a:gd name="T31" fmla="*/ 44 h 152"/>
                <a:gd name="T32" fmla="*/ 11 w 153"/>
                <a:gd name="T33" fmla="*/ 23 h 152"/>
                <a:gd name="T34" fmla="*/ 6 w 153"/>
                <a:gd name="T35" fmla="*/ 0 h 152"/>
                <a:gd name="T36" fmla="*/ 0 w 153"/>
                <a:gd name="T37" fmla="*/ 2 h 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3"/>
                <a:gd name="T58" fmla="*/ 0 h 152"/>
                <a:gd name="T59" fmla="*/ 153 w 153"/>
                <a:gd name="T60" fmla="*/ 152 h 1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3" h="152">
                  <a:moveTo>
                    <a:pt x="0" y="2"/>
                  </a:moveTo>
                  <a:lnTo>
                    <a:pt x="6" y="25"/>
                  </a:lnTo>
                  <a:lnTo>
                    <a:pt x="13" y="46"/>
                  </a:lnTo>
                  <a:lnTo>
                    <a:pt x="25" y="66"/>
                  </a:lnTo>
                  <a:lnTo>
                    <a:pt x="40" y="85"/>
                  </a:lnTo>
                  <a:lnTo>
                    <a:pt x="59" y="102"/>
                  </a:lnTo>
                  <a:lnTo>
                    <a:pt x="84" y="119"/>
                  </a:lnTo>
                  <a:lnTo>
                    <a:pt x="115" y="135"/>
                  </a:lnTo>
                  <a:lnTo>
                    <a:pt x="151" y="152"/>
                  </a:lnTo>
                  <a:lnTo>
                    <a:pt x="153" y="146"/>
                  </a:lnTo>
                  <a:lnTo>
                    <a:pt x="117" y="131"/>
                  </a:lnTo>
                  <a:lnTo>
                    <a:pt x="86" y="114"/>
                  </a:lnTo>
                  <a:lnTo>
                    <a:pt x="63" y="98"/>
                  </a:lnTo>
                  <a:lnTo>
                    <a:pt x="44" y="81"/>
                  </a:lnTo>
                  <a:lnTo>
                    <a:pt x="29" y="64"/>
                  </a:lnTo>
                  <a:lnTo>
                    <a:pt x="19" y="44"/>
                  </a:lnTo>
                  <a:lnTo>
                    <a:pt x="11" y="23"/>
                  </a:lnTo>
                  <a:lnTo>
                    <a:pt x="6" y="0"/>
                  </a:lnTo>
                  <a:lnTo>
                    <a:pt x="0"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29" name="Freeform 192">
              <a:extLst>
                <a:ext uri="{FF2B5EF4-FFF2-40B4-BE49-F238E27FC236}">
                  <a16:creationId xmlns:a16="http://schemas.microsoft.com/office/drawing/2014/main" id="{356C056F-2404-655A-91C5-4B48A3A4F2EE}"/>
                </a:ext>
              </a:extLst>
            </p:cNvPr>
            <p:cNvSpPr>
              <a:spLocks/>
            </p:cNvSpPr>
            <p:nvPr/>
          </p:nvSpPr>
          <p:spPr bwMode="auto">
            <a:xfrm>
              <a:off x="1255" y="2649"/>
              <a:ext cx="38" cy="24"/>
            </a:xfrm>
            <a:custGeom>
              <a:avLst/>
              <a:gdLst>
                <a:gd name="T0" fmla="*/ 38 w 38"/>
                <a:gd name="T1" fmla="*/ 0 h 24"/>
                <a:gd name="T2" fmla="*/ 8 w 38"/>
                <a:gd name="T3" fmla="*/ 24 h 24"/>
                <a:gd name="T4" fmla="*/ 8 w 38"/>
                <a:gd name="T5" fmla="*/ 24 h 24"/>
                <a:gd name="T6" fmla="*/ 10 w 38"/>
                <a:gd name="T7" fmla="*/ 23 h 24"/>
                <a:gd name="T8" fmla="*/ 10 w 38"/>
                <a:gd name="T9" fmla="*/ 23 h 24"/>
                <a:gd name="T10" fmla="*/ 10 w 38"/>
                <a:gd name="T11" fmla="*/ 21 h 24"/>
                <a:gd name="T12" fmla="*/ 10 w 38"/>
                <a:gd name="T13" fmla="*/ 21 h 24"/>
                <a:gd name="T14" fmla="*/ 10 w 38"/>
                <a:gd name="T15" fmla="*/ 19 h 24"/>
                <a:gd name="T16" fmla="*/ 10 w 38"/>
                <a:gd name="T17" fmla="*/ 19 h 24"/>
                <a:gd name="T18" fmla="*/ 10 w 38"/>
                <a:gd name="T19" fmla="*/ 19 h 24"/>
                <a:gd name="T20" fmla="*/ 10 w 38"/>
                <a:gd name="T21" fmla="*/ 17 h 24"/>
                <a:gd name="T22" fmla="*/ 10 w 38"/>
                <a:gd name="T23" fmla="*/ 17 h 24"/>
                <a:gd name="T24" fmla="*/ 10 w 38"/>
                <a:gd name="T25" fmla="*/ 17 h 24"/>
                <a:gd name="T26" fmla="*/ 8 w 38"/>
                <a:gd name="T27" fmla="*/ 15 h 24"/>
                <a:gd name="T28" fmla="*/ 8 w 38"/>
                <a:gd name="T29" fmla="*/ 15 h 24"/>
                <a:gd name="T30" fmla="*/ 8 w 38"/>
                <a:gd name="T31" fmla="*/ 13 h 24"/>
                <a:gd name="T32" fmla="*/ 8 w 38"/>
                <a:gd name="T33" fmla="*/ 13 h 24"/>
                <a:gd name="T34" fmla="*/ 8 w 38"/>
                <a:gd name="T35" fmla="*/ 13 h 24"/>
                <a:gd name="T36" fmla="*/ 8 w 38"/>
                <a:gd name="T37" fmla="*/ 11 h 24"/>
                <a:gd name="T38" fmla="*/ 8 w 38"/>
                <a:gd name="T39" fmla="*/ 11 h 24"/>
                <a:gd name="T40" fmla="*/ 6 w 38"/>
                <a:gd name="T41" fmla="*/ 11 h 24"/>
                <a:gd name="T42" fmla="*/ 6 w 38"/>
                <a:gd name="T43" fmla="*/ 11 h 24"/>
                <a:gd name="T44" fmla="*/ 6 w 38"/>
                <a:gd name="T45" fmla="*/ 9 h 24"/>
                <a:gd name="T46" fmla="*/ 6 w 38"/>
                <a:gd name="T47" fmla="*/ 9 h 24"/>
                <a:gd name="T48" fmla="*/ 6 w 38"/>
                <a:gd name="T49" fmla="*/ 9 h 24"/>
                <a:gd name="T50" fmla="*/ 4 w 38"/>
                <a:gd name="T51" fmla="*/ 7 h 24"/>
                <a:gd name="T52" fmla="*/ 4 w 38"/>
                <a:gd name="T53" fmla="*/ 7 h 24"/>
                <a:gd name="T54" fmla="*/ 4 w 38"/>
                <a:gd name="T55" fmla="*/ 7 h 24"/>
                <a:gd name="T56" fmla="*/ 2 w 38"/>
                <a:gd name="T57" fmla="*/ 7 h 24"/>
                <a:gd name="T58" fmla="*/ 2 w 38"/>
                <a:gd name="T59" fmla="*/ 5 h 24"/>
                <a:gd name="T60" fmla="*/ 0 w 38"/>
                <a:gd name="T61" fmla="*/ 5 h 24"/>
                <a:gd name="T62" fmla="*/ 38 w 38"/>
                <a:gd name="T63" fmla="*/ 0 h 24"/>
                <a:gd name="T64" fmla="*/ 38 w 38"/>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4"/>
                <a:gd name="T101" fmla="*/ 38 w 38"/>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4">
                  <a:moveTo>
                    <a:pt x="38" y="0"/>
                  </a:moveTo>
                  <a:lnTo>
                    <a:pt x="8" y="24"/>
                  </a:lnTo>
                  <a:lnTo>
                    <a:pt x="10" y="23"/>
                  </a:lnTo>
                  <a:lnTo>
                    <a:pt x="10" y="21"/>
                  </a:lnTo>
                  <a:lnTo>
                    <a:pt x="10" y="19"/>
                  </a:lnTo>
                  <a:lnTo>
                    <a:pt x="10" y="17"/>
                  </a:lnTo>
                  <a:lnTo>
                    <a:pt x="8" y="15"/>
                  </a:lnTo>
                  <a:lnTo>
                    <a:pt x="8" y="13"/>
                  </a:lnTo>
                  <a:lnTo>
                    <a:pt x="8" y="11"/>
                  </a:lnTo>
                  <a:lnTo>
                    <a:pt x="6" y="11"/>
                  </a:lnTo>
                  <a:lnTo>
                    <a:pt x="6" y="9"/>
                  </a:lnTo>
                  <a:lnTo>
                    <a:pt x="4" y="7"/>
                  </a:lnTo>
                  <a:lnTo>
                    <a:pt x="2" y="7"/>
                  </a:lnTo>
                  <a:lnTo>
                    <a:pt x="2" y="5"/>
                  </a:lnTo>
                  <a:lnTo>
                    <a:pt x="0" y="5"/>
                  </a:lnTo>
                  <a:lnTo>
                    <a:pt x="3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0" name="Freeform 193">
              <a:extLst>
                <a:ext uri="{FF2B5EF4-FFF2-40B4-BE49-F238E27FC236}">
                  <a16:creationId xmlns:a16="http://schemas.microsoft.com/office/drawing/2014/main" id="{D8F3C82A-46B7-8F69-E94D-312CE9CBF72F}"/>
                </a:ext>
              </a:extLst>
            </p:cNvPr>
            <p:cNvSpPr>
              <a:spLocks/>
            </p:cNvSpPr>
            <p:nvPr/>
          </p:nvSpPr>
          <p:spPr bwMode="auto">
            <a:xfrm>
              <a:off x="1115" y="2658"/>
              <a:ext cx="154" cy="150"/>
            </a:xfrm>
            <a:custGeom>
              <a:avLst/>
              <a:gdLst>
                <a:gd name="T0" fmla="*/ 6 w 154"/>
                <a:gd name="T1" fmla="*/ 150 h 150"/>
                <a:gd name="T2" fmla="*/ 12 w 154"/>
                <a:gd name="T3" fmla="*/ 129 h 150"/>
                <a:gd name="T4" fmla="*/ 19 w 154"/>
                <a:gd name="T5" fmla="*/ 108 h 150"/>
                <a:gd name="T6" fmla="*/ 29 w 154"/>
                <a:gd name="T7" fmla="*/ 88 h 150"/>
                <a:gd name="T8" fmla="*/ 44 w 154"/>
                <a:gd name="T9" fmla="*/ 71 h 150"/>
                <a:gd name="T10" fmla="*/ 63 w 154"/>
                <a:gd name="T11" fmla="*/ 54 h 150"/>
                <a:gd name="T12" fmla="*/ 86 w 154"/>
                <a:gd name="T13" fmla="*/ 39 h 150"/>
                <a:gd name="T14" fmla="*/ 117 w 154"/>
                <a:gd name="T15" fmla="*/ 21 h 150"/>
                <a:gd name="T16" fmla="*/ 154 w 154"/>
                <a:gd name="T17" fmla="*/ 4 h 150"/>
                <a:gd name="T18" fmla="*/ 152 w 154"/>
                <a:gd name="T19" fmla="*/ 0 h 150"/>
                <a:gd name="T20" fmla="*/ 115 w 154"/>
                <a:gd name="T21" fmla="*/ 15 h 150"/>
                <a:gd name="T22" fmla="*/ 84 w 154"/>
                <a:gd name="T23" fmla="*/ 33 h 150"/>
                <a:gd name="T24" fmla="*/ 60 w 154"/>
                <a:gd name="T25" fmla="*/ 50 h 150"/>
                <a:gd name="T26" fmla="*/ 40 w 154"/>
                <a:gd name="T27" fmla="*/ 67 h 150"/>
                <a:gd name="T28" fmla="*/ 25 w 154"/>
                <a:gd name="T29" fmla="*/ 85 h 150"/>
                <a:gd name="T30" fmla="*/ 13 w 154"/>
                <a:gd name="T31" fmla="*/ 106 h 150"/>
                <a:gd name="T32" fmla="*/ 6 w 154"/>
                <a:gd name="T33" fmla="*/ 127 h 150"/>
                <a:gd name="T34" fmla="*/ 0 w 154"/>
                <a:gd name="T35" fmla="*/ 150 h 150"/>
                <a:gd name="T36" fmla="*/ 6 w 154"/>
                <a:gd name="T37" fmla="*/ 150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4"/>
                <a:gd name="T58" fmla="*/ 0 h 150"/>
                <a:gd name="T59" fmla="*/ 154 w 154"/>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4" h="150">
                  <a:moveTo>
                    <a:pt x="6" y="150"/>
                  </a:moveTo>
                  <a:lnTo>
                    <a:pt x="12" y="129"/>
                  </a:lnTo>
                  <a:lnTo>
                    <a:pt x="19" y="108"/>
                  </a:lnTo>
                  <a:lnTo>
                    <a:pt x="29" y="88"/>
                  </a:lnTo>
                  <a:lnTo>
                    <a:pt x="44" y="71"/>
                  </a:lnTo>
                  <a:lnTo>
                    <a:pt x="63" y="54"/>
                  </a:lnTo>
                  <a:lnTo>
                    <a:pt x="86" y="39"/>
                  </a:lnTo>
                  <a:lnTo>
                    <a:pt x="117" y="21"/>
                  </a:lnTo>
                  <a:lnTo>
                    <a:pt x="154" y="4"/>
                  </a:lnTo>
                  <a:lnTo>
                    <a:pt x="152" y="0"/>
                  </a:lnTo>
                  <a:lnTo>
                    <a:pt x="115" y="15"/>
                  </a:lnTo>
                  <a:lnTo>
                    <a:pt x="84" y="33"/>
                  </a:lnTo>
                  <a:lnTo>
                    <a:pt x="60" y="50"/>
                  </a:lnTo>
                  <a:lnTo>
                    <a:pt x="40" y="67"/>
                  </a:lnTo>
                  <a:lnTo>
                    <a:pt x="25" y="85"/>
                  </a:lnTo>
                  <a:lnTo>
                    <a:pt x="13" y="106"/>
                  </a:lnTo>
                  <a:lnTo>
                    <a:pt x="6" y="127"/>
                  </a:lnTo>
                  <a:lnTo>
                    <a:pt x="0" y="150"/>
                  </a:lnTo>
                  <a:lnTo>
                    <a:pt x="6" y="1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1" name="Freeform 194">
              <a:extLst>
                <a:ext uri="{FF2B5EF4-FFF2-40B4-BE49-F238E27FC236}">
                  <a16:creationId xmlns:a16="http://schemas.microsoft.com/office/drawing/2014/main" id="{7E434DC8-0678-B13B-D0B1-7E84703E5193}"/>
                </a:ext>
              </a:extLst>
            </p:cNvPr>
            <p:cNvSpPr>
              <a:spLocks/>
            </p:cNvSpPr>
            <p:nvPr/>
          </p:nvSpPr>
          <p:spPr bwMode="auto">
            <a:xfrm>
              <a:off x="1727" y="2558"/>
              <a:ext cx="294" cy="104"/>
            </a:xfrm>
            <a:custGeom>
              <a:avLst/>
              <a:gdLst>
                <a:gd name="T0" fmla="*/ 0 w 294"/>
                <a:gd name="T1" fmla="*/ 10 h 104"/>
                <a:gd name="T2" fmla="*/ 14 w 294"/>
                <a:gd name="T3" fmla="*/ 8 h 104"/>
                <a:gd name="T4" fmla="*/ 27 w 294"/>
                <a:gd name="T5" fmla="*/ 6 h 104"/>
                <a:gd name="T6" fmla="*/ 40 w 294"/>
                <a:gd name="T7" fmla="*/ 2 h 104"/>
                <a:gd name="T8" fmla="*/ 58 w 294"/>
                <a:gd name="T9" fmla="*/ 0 h 104"/>
                <a:gd name="T10" fmla="*/ 83 w 294"/>
                <a:gd name="T11" fmla="*/ 2 h 104"/>
                <a:gd name="T12" fmla="*/ 111 w 294"/>
                <a:gd name="T13" fmla="*/ 6 h 104"/>
                <a:gd name="T14" fmla="*/ 144 w 294"/>
                <a:gd name="T15" fmla="*/ 16 h 104"/>
                <a:gd name="T16" fmla="*/ 179 w 294"/>
                <a:gd name="T17" fmla="*/ 27 h 104"/>
                <a:gd name="T18" fmla="*/ 211 w 294"/>
                <a:gd name="T19" fmla="*/ 41 h 104"/>
                <a:gd name="T20" fmla="*/ 244 w 294"/>
                <a:gd name="T21" fmla="*/ 60 h 104"/>
                <a:gd name="T22" fmla="*/ 257 w 294"/>
                <a:gd name="T23" fmla="*/ 69 h 104"/>
                <a:gd name="T24" fmla="*/ 271 w 294"/>
                <a:gd name="T25" fmla="*/ 81 h 104"/>
                <a:gd name="T26" fmla="*/ 284 w 294"/>
                <a:gd name="T27" fmla="*/ 92 h 104"/>
                <a:gd name="T28" fmla="*/ 294 w 294"/>
                <a:gd name="T29" fmla="*/ 104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104"/>
                <a:gd name="T47" fmla="*/ 294 w 294"/>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104">
                  <a:moveTo>
                    <a:pt x="0" y="10"/>
                  </a:moveTo>
                  <a:lnTo>
                    <a:pt x="14" y="8"/>
                  </a:lnTo>
                  <a:lnTo>
                    <a:pt x="27" y="6"/>
                  </a:lnTo>
                  <a:lnTo>
                    <a:pt x="40" y="2"/>
                  </a:lnTo>
                  <a:lnTo>
                    <a:pt x="58" y="0"/>
                  </a:lnTo>
                  <a:lnTo>
                    <a:pt x="83" y="2"/>
                  </a:lnTo>
                  <a:lnTo>
                    <a:pt x="111" y="6"/>
                  </a:lnTo>
                  <a:lnTo>
                    <a:pt x="144" y="16"/>
                  </a:lnTo>
                  <a:lnTo>
                    <a:pt x="179" y="27"/>
                  </a:lnTo>
                  <a:lnTo>
                    <a:pt x="211" y="41"/>
                  </a:lnTo>
                  <a:lnTo>
                    <a:pt x="244" y="60"/>
                  </a:lnTo>
                  <a:lnTo>
                    <a:pt x="257" y="69"/>
                  </a:lnTo>
                  <a:lnTo>
                    <a:pt x="271" y="81"/>
                  </a:lnTo>
                  <a:lnTo>
                    <a:pt x="284" y="92"/>
                  </a:lnTo>
                  <a:lnTo>
                    <a:pt x="294" y="104"/>
                  </a:lnTo>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632" name="Freeform 195">
              <a:extLst>
                <a:ext uri="{FF2B5EF4-FFF2-40B4-BE49-F238E27FC236}">
                  <a16:creationId xmlns:a16="http://schemas.microsoft.com/office/drawing/2014/main" id="{B3AF29F7-0B89-3A7B-CAEE-D430B269F533}"/>
                </a:ext>
              </a:extLst>
            </p:cNvPr>
            <p:cNvSpPr>
              <a:spLocks/>
            </p:cNvSpPr>
            <p:nvPr/>
          </p:nvSpPr>
          <p:spPr bwMode="auto">
            <a:xfrm>
              <a:off x="2130" y="2441"/>
              <a:ext cx="8" cy="100"/>
            </a:xfrm>
            <a:custGeom>
              <a:avLst/>
              <a:gdLst>
                <a:gd name="T0" fmla="*/ 8 w 8"/>
                <a:gd name="T1" fmla="*/ 100 h 100"/>
                <a:gd name="T2" fmla="*/ 6 w 8"/>
                <a:gd name="T3" fmla="*/ 0 h 100"/>
                <a:gd name="T4" fmla="*/ 0 w 8"/>
                <a:gd name="T5" fmla="*/ 0 h 100"/>
                <a:gd name="T6" fmla="*/ 0 w 8"/>
                <a:gd name="T7" fmla="*/ 100 h 100"/>
                <a:gd name="T8" fmla="*/ 8 w 8"/>
                <a:gd name="T9" fmla="*/ 100 h 100"/>
                <a:gd name="T10" fmla="*/ 0 60000 65536"/>
                <a:gd name="T11" fmla="*/ 0 60000 65536"/>
                <a:gd name="T12" fmla="*/ 0 60000 65536"/>
                <a:gd name="T13" fmla="*/ 0 60000 65536"/>
                <a:gd name="T14" fmla="*/ 0 60000 65536"/>
                <a:gd name="T15" fmla="*/ 0 w 8"/>
                <a:gd name="T16" fmla="*/ 0 h 100"/>
                <a:gd name="T17" fmla="*/ 8 w 8"/>
                <a:gd name="T18" fmla="*/ 100 h 100"/>
              </a:gdLst>
              <a:ahLst/>
              <a:cxnLst>
                <a:cxn ang="T10">
                  <a:pos x="T0" y="T1"/>
                </a:cxn>
                <a:cxn ang="T11">
                  <a:pos x="T2" y="T3"/>
                </a:cxn>
                <a:cxn ang="T12">
                  <a:pos x="T4" y="T5"/>
                </a:cxn>
                <a:cxn ang="T13">
                  <a:pos x="T6" y="T7"/>
                </a:cxn>
                <a:cxn ang="T14">
                  <a:pos x="T8" y="T9"/>
                </a:cxn>
              </a:cxnLst>
              <a:rect l="T15" t="T16" r="T17" b="T18"/>
              <a:pathLst>
                <a:path w="8" h="100">
                  <a:moveTo>
                    <a:pt x="8" y="100"/>
                  </a:moveTo>
                  <a:lnTo>
                    <a:pt x="6" y="0"/>
                  </a:lnTo>
                  <a:lnTo>
                    <a:pt x="0" y="0"/>
                  </a:lnTo>
                  <a:lnTo>
                    <a:pt x="0" y="100"/>
                  </a:lnTo>
                  <a:lnTo>
                    <a:pt x="8" y="10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3" name="Freeform 196">
              <a:extLst>
                <a:ext uri="{FF2B5EF4-FFF2-40B4-BE49-F238E27FC236}">
                  <a16:creationId xmlns:a16="http://schemas.microsoft.com/office/drawing/2014/main" id="{3C02A52B-4EF0-CB66-2AE6-C84A33577464}"/>
                </a:ext>
              </a:extLst>
            </p:cNvPr>
            <p:cNvSpPr>
              <a:spLocks/>
            </p:cNvSpPr>
            <p:nvPr/>
          </p:nvSpPr>
          <p:spPr bwMode="auto">
            <a:xfrm>
              <a:off x="2126" y="2535"/>
              <a:ext cx="16" cy="33"/>
            </a:xfrm>
            <a:custGeom>
              <a:avLst/>
              <a:gdLst>
                <a:gd name="T0" fmla="*/ 8 w 16"/>
                <a:gd name="T1" fmla="*/ 33 h 33"/>
                <a:gd name="T2" fmla="*/ 16 w 16"/>
                <a:gd name="T3" fmla="*/ 0 h 33"/>
                <a:gd name="T4" fmla="*/ 16 w 16"/>
                <a:gd name="T5" fmla="*/ 0 h 33"/>
                <a:gd name="T6" fmla="*/ 14 w 16"/>
                <a:gd name="T7" fmla="*/ 0 h 33"/>
                <a:gd name="T8" fmla="*/ 14 w 16"/>
                <a:gd name="T9" fmla="*/ 2 h 33"/>
                <a:gd name="T10" fmla="*/ 12 w 16"/>
                <a:gd name="T11" fmla="*/ 2 h 33"/>
                <a:gd name="T12" fmla="*/ 12 w 16"/>
                <a:gd name="T13" fmla="*/ 2 h 33"/>
                <a:gd name="T14" fmla="*/ 10 w 16"/>
                <a:gd name="T15" fmla="*/ 4 h 33"/>
                <a:gd name="T16" fmla="*/ 10 w 16"/>
                <a:gd name="T17" fmla="*/ 4 h 33"/>
                <a:gd name="T18" fmla="*/ 10 w 16"/>
                <a:gd name="T19" fmla="*/ 4 h 33"/>
                <a:gd name="T20" fmla="*/ 8 w 16"/>
                <a:gd name="T21" fmla="*/ 4 h 33"/>
                <a:gd name="T22" fmla="*/ 8 w 16"/>
                <a:gd name="T23" fmla="*/ 4 h 33"/>
                <a:gd name="T24" fmla="*/ 8 w 16"/>
                <a:gd name="T25" fmla="*/ 4 h 33"/>
                <a:gd name="T26" fmla="*/ 8 w 16"/>
                <a:gd name="T27" fmla="*/ 4 h 33"/>
                <a:gd name="T28" fmla="*/ 6 w 16"/>
                <a:gd name="T29" fmla="*/ 4 h 33"/>
                <a:gd name="T30" fmla="*/ 6 w 16"/>
                <a:gd name="T31" fmla="*/ 4 h 33"/>
                <a:gd name="T32" fmla="*/ 6 w 16"/>
                <a:gd name="T33" fmla="*/ 4 h 33"/>
                <a:gd name="T34" fmla="*/ 4 w 16"/>
                <a:gd name="T35" fmla="*/ 4 h 33"/>
                <a:gd name="T36" fmla="*/ 4 w 16"/>
                <a:gd name="T37" fmla="*/ 2 h 33"/>
                <a:gd name="T38" fmla="*/ 2 w 16"/>
                <a:gd name="T39" fmla="*/ 2 h 33"/>
                <a:gd name="T40" fmla="*/ 2 w 16"/>
                <a:gd name="T41" fmla="*/ 2 h 33"/>
                <a:gd name="T42" fmla="*/ 0 w 16"/>
                <a:gd name="T43" fmla="*/ 0 h 33"/>
                <a:gd name="T44" fmla="*/ 0 w 16"/>
                <a:gd name="T45" fmla="*/ 0 h 33"/>
                <a:gd name="T46" fmla="*/ 8 w 16"/>
                <a:gd name="T47" fmla="*/ 33 h 33"/>
                <a:gd name="T48" fmla="*/ 8 w 16"/>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3"/>
                <a:gd name="T77" fmla="*/ 16 w 1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3">
                  <a:moveTo>
                    <a:pt x="8" y="33"/>
                  </a:moveTo>
                  <a:lnTo>
                    <a:pt x="16" y="0"/>
                  </a:lnTo>
                  <a:lnTo>
                    <a:pt x="14" y="0"/>
                  </a:lnTo>
                  <a:lnTo>
                    <a:pt x="14" y="2"/>
                  </a:lnTo>
                  <a:lnTo>
                    <a:pt x="12" y="2"/>
                  </a:lnTo>
                  <a:lnTo>
                    <a:pt x="10" y="4"/>
                  </a:lnTo>
                  <a:lnTo>
                    <a:pt x="8" y="4"/>
                  </a:lnTo>
                  <a:lnTo>
                    <a:pt x="6" y="4"/>
                  </a:lnTo>
                  <a:lnTo>
                    <a:pt x="4" y="4"/>
                  </a:lnTo>
                  <a:lnTo>
                    <a:pt x="4" y="2"/>
                  </a:lnTo>
                  <a:lnTo>
                    <a:pt x="2" y="2"/>
                  </a:lnTo>
                  <a:lnTo>
                    <a:pt x="0" y="0"/>
                  </a:lnTo>
                  <a:lnTo>
                    <a:pt x="8"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4" name="Freeform 197">
              <a:extLst>
                <a:ext uri="{FF2B5EF4-FFF2-40B4-BE49-F238E27FC236}">
                  <a16:creationId xmlns:a16="http://schemas.microsoft.com/office/drawing/2014/main" id="{BEBAA6C4-7F30-F697-1AF6-DC6AADC7E12B}"/>
                </a:ext>
              </a:extLst>
            </p:cNvPr>
            <p:cNvSpPr>
              <a:spLocks/>
            </p:cNvSpPr>
            <p:nvPr/>
          </p:nvSpPr>
          <p:spPr bwMode="auto">
            <a:xfrm>
              <a:off x="969" y="2430"/>
              <a:ext cx="8" cy="99"/>
            </a:xfrm>
            <a:custGeom>
              <a:avLst/>
              <a:gdLst>
                <a:gd name="T0" fmla="*/ 8 w 8"/>
                <a:gd name="T1" fmla="*/ 99 h 99"/>
                <a:gd name="T2" fmla="*/ 8 w 8"/>
                <a:gd name="T3" fmla="*/ 0 h 99"/>
                <a:gd name="T4" fmla="*/ 0 w 8"/>
                <a:gd name="T5" fmla="*/ 0 h 99"/>
                <a:gd name="T6" fmla="*/ 2 w 8"/>
                <a:gd name="T7" fmla="*/ 99 h 99"/>
                <a:gd name="T8" fmla="*/ 8 w 8"/>
                <a:gd name="T9" fmla="*/ 99 h 99"/>
                <a:gd name="T10" fmla="*/ 0 60000 65536"/>
                <a:gd name="T11" fmla="*/ 0 60000 65536"/>
                <a:gd name="T12" fmla="*/ 0 60000 65536"/>
                <a:gd name="T13" fmla="*/ 0 60000 65536"/>
                <a:gd name="T14" fmla="*/ 0 60000 65536"/>
                <a:gd name="T15" fmla="*/ 0 w 8"/>
                <a:gd name="T16" fmla="*/ 0 h 99"/>
                <a:gd name="T17" fmla="*/ 8 w 8"/>
                <a:gd name="T18" fmla="*/ 99 h 99"/>
              </a:gdLst>
              <a:ahLst/>
              <a:cxnLst>
                <a:cxn ang="T10">
                  <a:pos x="T0" y="T1"/>
                </a:cxn>
                <a:cxn ang="T11">
                  <a:pos x="T2" y="T3"/>
                </a:cxn>
                <a:cxn ang="T12">
                  <a:pos x="T4" y="T5"/>
                </a:cxn>
                <a:cxn ang="T13">
                  <a:pos x="T6" y="T7"/>
                </a:cxn>
                <a:cxn ang="T14">
                  <a:pos x="T8" y="T9"/>
                </a:cxn>
              </a:cxnLst>
              <a:rect l="T15" t="T16" r="T17" b="T18"/>
              <a:pathLst>
                <a:path w="8" h="99">
                  <a:moveTo>
                    <a:pt x="8" y="99"/>
                  </a:moveTo>
                  <a:lnTo>
                    <a:pt x="8" y="0"/>
                  </a:lnTo>
                  <a:lnTo>
                    <a:pt x="0" y="0"/>
                  </a:lnTo>
                  <a:lnTo>
                    <a:pt x="2" y="99"/>
                  </a:lnTo>
                  <a:lnTo>
                    <a:pt x="8" y="9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5" name="Freeform 198">
              <a:extLst>
                <a:ext uri="{FF2B5EF4-FFF2-40B4-BE49-F238E27FC236}">
                  <a16:creationId xmlns:a16="http://schemas.microsoft.com/office/drawing/2014/main" id="{FFEBD1B1-5004-73D6-14F5-A64121F7D104}"/>
                </a:ext>
              </a:extLst>
            </p:cNvPr>
            <p:cNvSpPr>
              <a:spLocks/>
            </p:cNvSpPr>
            <p:nvPr/>
          </p:nvSpPr>
          <p:spPr bwMode="auto">
            <a:xfrm>
              <a:off x="965" y="2522"/>
              <a:ext cx="16" cy="34"/>
            </a:xfrm>
            <a:custGeom>
              <a:avLst/>
              <a:gdLst>
                <a:gd name="T0" fmla="*/ 8 w 16"/>
                <a:gd name="T1" fmla="*/ 34 h 34"/>
                <a:gd name="T2" fmla="*/ 16 w 16"/>
                <a:gd name="T3" fmla="*/ 0 h 34"/>
                <a:gd name="T4" fmla="*/ 16 w 16"/>
                <a:gd name="T5" fmla="*/ 0 h 34"/>
                <a:gd name="T6" fmla="*/ 16 w 16"/>
                <a:gd name="T7" fmla="*/ 2 h 34"/>
                <a:gd name="T8" fmla="*/ 14 w 16"/>
                <a:gd name="T9" fmla="*/ 2 h 34"/>
                <a:gd name="T10" fmla="*/ 14 w 16"/>
                <a:gd name="T11" fmla="*/ 2 h 34"/>
                <a:gd name="T12" fmla="*/ 12 w 16"/>
                <a:gd name="T13" fmla="*/ 4 h 34"/>
                <a:gd name="T14" fmla="*/ 12 w 16"/>
                <a:gd name="T15" fmla="*/ 4 h 34"/>
                <a:gd name="T16" fmla="*/ 10 w 16"/>
                <a:gd name="T17" fmla="*/ 4 h 34"/>
                <a:gd name="T18" fmla="*/ 10 w 16"/>
                <a:gd name="T19" fmla="*/ 4 h 34"/>
                <a:gd name="T20" fmla="*/ 10 w 16"/>
                <a:gd name="T21" fmla="*/ 4 h 34"/>
                <a:gd name="T22" fmla="*/ 10 w 16"/>
                <a:gd name="T23" fmla="*/ 4 h 34"/>
                <a:gd name="T24" fmla="*/ 8 w 16"/>
                <a:gd name="T25" fmla="*/ 4 h 34"/>
                <a:gd name="T26" fmla="*/ 8 w 16"/>
                <a:gd name="T27" fmla="*/ 4 h 34"/>
                <a:gd name="T28" fmla="*/ 8 w 16"/>
                <a:gd name="T29" fmla="*/ 4 h 34"/>
                <a:gd name="T30" fmla="*/ 8 w 16"/>
                <a:gd name="T31" fmla="*/ 4 h 34"/>
                <a:gd name="T32" fmla="*/ 6 w 16"/>
                <a:gd name="T33" fmla="*/ 4 h 34"/>
                <a:gd name="T34" fmla="*/ 6 w 16"/>
                <a:gd name="T35" fmla="*/ 4 h 34"/>
                <a:gd name="T36" fmla="*/ 4 w 16"/>
                <a:gd name="T37" fmla="*/ 4 h 34"/>
                <a:gd name="T38" fmla="*/ 4 w 16"/>
                <a:gd name="T39" fmla="*/ 2 h 34"/>
                <a:gd name="T40" fmla="*/ 2 w 16"/>
                <a:gd name="T41" fmla="*/ 2 h 34"/>
                <a:gd name="T42" fmla="*/ 2 w 16"/>
                <a:gd name="T43" fmla="*/ 2 h 34"/>
                <a:gd name="T44" fmla="*/ 0 w 16"/>
                <a:gd name="T45" fmla="*/ 0 h 34"/>
                <a:gd name="T46" fmla="*/ 8 w 16"/>
                <a:gd name="T47" fmla="*/ 34 h 34"/>
                <a:gd name="T48" fmla="*/ 8 w 16"/>
                <a:gd name="T49" fmla="*/ 34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4"/>
                <a:gd name="T77" fmla="*/ 16 w 16"/>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4">
                  <a:moveTo>
                    <a:pt x="8" y="34"/>
                  </a:moveTo>
                  <a:lnTo>
                    <a:pt x="16" y="0"/>
                  </a:lnTo>
                  <a:lnTo>
                    <a:pt x="16" y="2"/>
                  </a:lnTo>
                  <a:lnTo>
                    <a:pt x="14" y="2"/>
                  </a:lnTo>
                  <a:lnTo>
                    <a:pt x="12" y="4"/>
                  </a:lnTo>
                  <a:lnTo>
                    <a:pt x="10" y="4"/>
                  </a:lnTo>
                  <a:lnTo>
                    <a:pt x="8" y="4"/>
                  </a:lnTo>
                  <a:lnTo>
                    <a:pt x="6" y="4"/>
                  </a:lnTo>
                  <a:lnTo>
                    <a:pt x="4" y="4"/>
                  </a:lnTo>
                  <a:lnTo>
                    <a:pt x="4" y="2"/>
                  </a:lnTo>
                  <a:lnTo>
                    <a:pt x="2" y="2"/>
                  </a:lnTo>
                  <a:lnTo>
                    <a:pt x="0" y="0"/>
                  </a:lnTo>
                  <a:lnTo>
                    <a:pt x="8"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6" name="Freeform 199">
              <a:extLst>
                <a:ext uri="{FF2B5EF4-FFF2-40B4-BE49-F238E27FC236}">
                  <a16:creationId xmlns:a16="http://schemas.microsoft.com/office/drawing/2014/main" id="{D72B30F7-2580-D6CE-2745-B52E8794ADF0}"/>
                </a:ext>
              </a:extLst>
            </p:cNvPr>
            <p:cNvSpPr>
              <a:spLocks/>
            </p:cNvSpPr>
            <p:nvPr/>
          </p:nvSpPr>
          <p:spPr bwMode="auto">
            <a:xfrm>
              <a:off x="2130" y="2629"/>
              <a:ext cx="8" cy="106"/>
            </a:xfrm>
            <a:custGeom>
              <a:avLst/>
              <a:gdLst>
                <a:gd name="T0" fmla="*/ 0 w 8"/>
                <a:gd name="T1" fmla="*/ 0 h 106"/>
                <a:gd name="T2" fmla="*/ 0 w 8"/>
                <a:gd name="T3" fmla="*/ 106 h 106"/>
                <a:gd name="T4" fmla="*/ 6 w 8"/>
                <a:gd name="T5" fmla="*/ 106 h 106"/>
                <a:gd name="T6" fmla="*/ 8 w 8"/>
                <a:gd name="T7" fmla="*/ 0 h 106"/>
                <a:gd name="T8" fmla="*/ 0 w 8"/>
                <a:gd name="T9" fmla="*/ 0 h 106"/>
                <a:gd name="T10" fmla="*/ 0 60000 65536"/>
                <a:gd name="T11" fmla="*/ 0 60000 65536"/>
                <a:gd name="T12" fmla="*/ 0 60000 65536"/>
                <a:gd name="T13" fmla="*/ 0 60000 65536"/>
                <a:gd name="T14" fmla="*/ 0 60000 65536"/>
                <a:gd name="T15" fmla="*/ 0 w 8"/>
                <a:gd name="T16" fmla="*/ 0 h 106"/>
                <a:gd name="T17" fmla="*/ 8 w 8"/>
                <a:gd name="T18" fmla="*/ 106 h 106"/>
              </a:gdLst>
              <a:ahLst/>
              <a:cxnLst>
                <a:cxn ang="T10">
                  <a:pos x="T0" y="T1"/>
                </a:cxn>
                <a:cxn ang="T11">
                  <a:pos x="T2" y="T3"/>
                </a:cxn>
                <a:cxn ang="T12">
                  <a:pos x="T4" y="T5"/>
                </a:cxn>
                <a:cxn ang="T13">
                  <a:pos x="T6" y="T7"/>
                </a:cxn>
                <a:cxn ang="T14">
                  <a:pos x="T8" y="T9"/>
                </a:cxn>
              </a:cxnLst>
              <a:rect l="T15" t="T16" r="T17" b="T18"/>
              <a:pathLst>
                <a:path w="8" h="106">
                  <a:moveTo>
                    <a:pt x="0" y="0"/>
                  </a:moveTo>
                  <a:lnTo>
                    <a:pt x="0" y="106"/>
                  </a:lnTo>
                  <a:lnTo>
                    <a:pt x="6" y="106"/>
                  </a:lnTo>
                  <a:lnTo>
                    <a:pt x="8"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7" name="Freeform 200">
              <a:extLst>
                <a:ext uri="{FF2B5EF4-FFF2-40B4-BE49-F238E27FC236}">
                  <a16:creationId xmlns:a16="http://schemas.microsoft.com/office/drawing/2014/main" id="{636470B2-41B5-ADA1-8F1E-AAC299C00908}"/>
                </a:ext>
              </a:extLst>
            </p:cNvPr>
            <p:cNvSpPr>
              <a:spLocks/>
            </p:cNvSpPr>
            <p:nvPr/>
          </p:nvSpPr>
          <p:spPr bwMode="auto">
            <a:xfrm>
              <a:off x="2126" y="2602"/>
              <a:ext cx="16" cy="33"/>
            </a:xfrm>
            <a:custGeom>
              <a:avLst/>
              <a:gdLst>
                <a:gd name="T0" fmla="*/ 8 w 16"/>
                <a:gd name="T1" fmla="*/ 0 h 33"/>
                <a:gd name="T2" fmla="*/ 0 w 16"/>
                <a:gd name="T3" fmla="*/ 33 h 33"/>
                <a:gd name="T4" fmla="*/ 0 w 16"/>
                <a:gd name="T5" fmla="*/ 33 h 33"/>
                <a:gd name="T6" fmla="*/ 0 w 16"/>
                <a:gd name="T7" fmla="*/ 33 h 33"/>
                <a:gd name="T8" fmla="*/ 2 w 16"/>
                <a:gd name="T9" fmla="*/ 33 h 33"/>
                <a:gd name="T10" fmla="*/ 2 w 16"/>
                <a:gd name="T11" fmla="*/ 31 h 33"/>
                <a:gd name="T12" fmla="*/ 4 w 16"/>
                <a:gd name="T13" fmla="*/ 31 h 33"/>
                <a:gd name="T14" fmla="*/ 4 w 16"/>
                <a:gd name="T15" fmla="*/ 31 h 33"/>
                <a:gd name="T16" fmla="*/ 6 w 16"/>
                <a:gd name="T17" fmla="*/ 31 h 33"/>
                <a:gd name="T18" fmla="*/ 6 w 16"/>
                <a:gd name="T19" fmla="*/ 31 h 33"/>
                <a:gd name="T20" fmla="*/ 6 w 16"/>
                <a:gd name="T21" fmla="*/ 31 h 33"/>
                <a:gd name="T22" fmla="*/ 8 w 16"/>
                <a:gd name="T23" fmla="*/ 31 h 33"/>
                <a:gd name="T24" fmla="*/ 8 w 16"/>
                <a:gd name="T25" fmla="*/ 31 h 33"/>
                <a:gd name="T26" fmla="*/ 8 w 16"/>
                <a:gd name="T27" fmla="*/ 31 h 33"/>
                <a:gd name="T28" fmla="*/ 8 w 16"/>
                <a:gd name="T29" fmla="*/ 31 h 33"/>
                <a:gd name="T30" fmla="*/ 8 w 16"/>
                <a:gd name="T31" fmla="*/ 31 h 33"/>
                <a:gd name="T32" fmla="*/ 10 w 16"/>
                <a:gd name="T33" fmla="*/ 31 h 33"/>
                <a:gd name="T34" fmla="*/ 10 w 16"/>
                <a:gd name="T35" fmla="*/ 31 h 33"/>
                <a:gd name="T36" fmla="*/ 12 w 16"/>
                <a:gd name="T37" fmla="*/ 31 h 33"/>
                <a:gd name="T38" fmla="*/ 12 w 16"/>
                <a:gd name="T39" fmla="*/ 31 h 33"/>
                <a:gd name="T40" fmla="*/ 14 w 16"/>
                <a:gd name="T41" fmla="*/ 33 h 33"/>
                <a:gd name="T42" fmla="*/ 14 w 16"/>
                <a:gd name="T43" fmla="*/ 33 h 33"/>
                <a:gd name="T44" fmla="*/ 16 w 16"/>
                <a:gd name="T45" fmla="*/ 33 h 33"/>
                <a:gd name="T46" fmla="*/ 8 w 16"/>
                <a:gd name="T47" fmla="*/ 0 h 33"/>
                <a:gd name="T48" fmla="*/ 8 w 16"/>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3"/>
                <a:gd name="T77" fmla="*/ 16 w 1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3">
                  <a:moveTo>
                    <a:pt x="8" y="0"/>
                  </a:moveTo>
                  <a:lnTo>
                    <a:pt x="0" y="33"/>
                  </a:lnTo>
                  <a:lnTo>
                    <a:pt x="2" y="33"/>
                  </a:lnTo>
                  <a:lnTo>
                    <a:pt x="2" y="31"/>
                  </a:lnTo>
                  <a:lnTo>
                    <a:pt x="4" y="31"/>
                  </a:lnTo>
                  <a:lnTo>
                    <a:pt x="6" y="31"/>
                  </a:lnTo>
                  <a:lnTo>
                    <a:pt x="8" y="31"/>
                  </a:lnTo>
                  <a:lnTo>
                    <a:pt x="10" y="31"/>
                  </a:lnTo>
                  <a:lnTo>
                    <a:pt x="12" y="31"/>
                  </a:lnTo>
                  <a:lnTo>
                    <a:pt x="14" y="33"/>
                  </a:lnTo>
                  <a:lnTo>
                    <a:pt x="16" y="33"/>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8" name="Freeform 201">
              <a:extLst>
                <a:ext uri="{FF2B5EF4-FFF2-40B4-BE49-F238E27FC236}">
                  <a16:creationId xmlns:a16="http://schemas.microsoft.com/office/drawing/2014/main" id="{9EE05360-FAEC-B057-BDB6-D274C6262471}"/>
                </a:ext>
              </a:extLst>
            </p:cNvPr>
            <p:cNvSpPr>
              <a:spLocks/>
            </p:cNvSpPr>
            <p:nvPr/>
          </p:nvSpPr>
          <p:spPr bwMode="auto">
            <a:xfrm>
              <a:off x="969" y="2643"/>
              <a:ext cx="8" cy="107"/>
            </a:xfrm>
            <a:custGeom>
              <a:avLst/>
              <a:gdLst>
                <a:gd name="T0" fmla="*/ 2 w 8"/>
                <a:gd name="T1" fmla="*/ 0 h 107"/>
                <a:gd name="T2" fmla="*/ 0 w 8"/>
                <a:gd name="T3" fmla="*/ 107 h 107"/>
                <a:gd name="T4" fmla="*/ 8 w 8"/>
                <a:gd name="T5" fmla="*/ 107 h 107"/>
                <a:gd name="T6" fmla="*/ 8 w 8"/>
                <a:gd name="T7" fmla="*/ 0 h 107"/>
                <a:gd name="T8" fmla="*/ 2 w 8"/>
                <a:gd name="T9" fmla="*/ 0 h 107"/>
                <a:gd name="T10" fmla="*/ 0 60000 65536"/>
                <a:gd name="T11" fmla="*/ 0 60000 65536"/>
                <a:gd name="T12" fmla="*/ 0 60000 65536"/>
                <a:gd name="T13" fmla="*/ 0 60000 65536"/>
                <a:gd name="T14" fmla="*/ 0 60000 65536"/>
                <a:gd name="T15" fmla="*/ 0 w 8"/>
                <a:gd name="T16" fmla="*/ 0 h 107"/>
                <a:gd name="T17" fmla="*/ 8 w 8"/>
                <a:gd name="T18" fmla="*/ 107 h 107"/>
              </a:gdLst>
              <a:ahLst/>
              <a:cxnLst>
                <a:cxn ang="T10">
                  <a:pos x="T0" y="T1"/>
                </a:cxn>
                <a:cxn ang="T11">
                  <a:pos x="T2" y="T3"/>
                </a:cxn>
                <a:cxn ang="T12">
                  <a:pos x="T4" y="T5"/>
                </a:cxn>
                <a:cxn ang="T13">
                  <a:pos x="T6" y="T7"/>
                </a:cxn>
                <a:cxn ang="T14">
                  <a:pos x="T8" y="T9"/>
                </a:cxn>
              </a:cxnLst>
              <a:rect l="T15" t="T16" r="T17" b="T18"/>
              <a:pathLst>
                <a:path w="8" h="107">
                  <a:moveTo>
                    <a:pt x="2" y="0"/>
                  </a:moveTo>
                  <a:lnTo>
                    <a:pt x="0" y="107"/>
                  </a:lnTo>
                  <a:lnTo>
                    <a:pt x="8" y="107"/>
                  </a:lnTo>
                  <a:lnTo>
                    <a:pt x="8" y="0"/>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39" name="Freeform 202">
              <a:extLst>
                <a:ext uri="{FF2B5EF4-FFF2-40B4-BE49-F238E27FC236}">
                  <a16:creationId xmlns:a16="http://schemas.microsoft.com/office/drawing/2014/main" id="{325DACDE-BD43-F79C-62F7-FF15C1B05D49}"/>
                </a:ext>
              </a:extLst>
            </p:cNvPr>
            <p:cNvSpPr>
              <a:spLocks/>
            </p:cNvSpPr>
            <p:nvPr/>
          </p:nvSpPr>
          <p:spPr bwMode="auto">
            <a:xfrm>
              <a:off x="965" y="2616"/>
              <a:ext cx="16" cy="33"/>
            </a:xfrm>
            <a:custGeom>
              <a:avLst/>
              <a:gdLst>
                <a:gd name="T0" fmla="*/ 8 w 16"/>
                <a:gd name="T1" fmla="*/ 0 h 33"/>
                <a:gd name="T2" fmla="*/ 0 w 16"/>
                <a:gd name="T3" fmla="*/ 33 h 33"/>
                <a:gd name="T4" fmla="*/ 0 w 16"/>
                <a:gd name="T5" fmla="*/ 33 h 33"/>
                <a:gd name="T6" fmla="*/ 2 w 16"/>
                <a:gd name="T7" fmla="*/ 33 h 33"/>
                <a:gd name="T8" fmla="*/ 2 w 16"/>
                <a:gd name="T9" fmla="*/ 33 h 33"/>
                <a:gd name="T10" fmla="*/ 4 w 16"/>
                <a:gd name="T11" fmla="*/ 31 h 33"/>
                <a:gd name="T12" fmla="*/ 4 w 16"/>
                <a:gd name="T13" fmla="*/ 31 h 33"/>
                <a:gd name="T14" fmla="*/ 6 w 16"/>
                <a:gd name="T15" fmla="*/ 31 h 33"/>
                <a:gd name="T16" fmla="*/ 6 w 16"/>
                <a:gd name="T17" fmla="*/ 31 h 33"/>
                <a:gd name="T18" fmla="*/ 8 w 16"/>
                <a:gd name="T19" fmla="*/ 31 h 33"/>
                <a:gd name="T20" fmla="*/ 8 w 16"/>
                <a:gd name="T21" fmla="*/ 31 h 33"/>
                <a:gd name="T22" fmla="*/ 8 w 16"/>
                <a:gd name="T23" fmla="*/ 31 h 33"/>
                <a:gd name="T24" fmla="*/ 8 w 16"/>
                <a:gd name="T25" fmla="*/ 31 h 33"/>
                <a:gd name="T26" fmla="*/ 10 w 16"/>
                <a:gd name="T27" fmla="*/ 31 h 33"/>
                <a:gd name="T28" fmla="*/ 10 w 16"/>
                <a:gd name="T29" fmla="*/ 31 h 33"/>
                <a:gd name="T30" fmla="*/ 10 w 16"/>
                <a:gd name="T31" fmla="*/ 31 h 33"/>
                <a:gd name="T32" fmla="*/ 10 w 16"/>
                <a:gd name="T33" fmla="*/ 31 h 33"/>
                <a:gd name="T34" fmla="*/ 12 w 16"/>
                <a:gd name="T35" fmla="*/ 31 h 33"/>
                <a:gd name="T36" fmla="*/ 12 w 16"/>
                <a:gd name="T37" fmla="*/ 31 h 33"/>
                <a:gd name="T38" fmla="*/ 14 w 16"/>
                <a:gd name="T39" fmla="*/ 31 h 33"/>
                <a:gd name="T40" fmla="*/ 14 w 16"/>
                <a:gd name="T41" fmla="*/ 33 h 33"/>
                <a:gd name="T42" fmla="*/ 16 w 16"/>
                <a:gd name="T43" fmla="*/ 33 h 33"/>
                <a:gd name="T44" fmla="*/ 16 w 16"/>
                <a:gd name="T45" fmla="*/ 33 h 33"/>
                <a:gd name="T46" fmla="*/ 8 w 16"/>
                <a:gd name="T47" fmla="*/ 0 h 33"/>
                <a:gd name="T48" fmla="*/ 8 w 16"/>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3"/>
                <a:gd name="T77" fmla="*/ 16 w 1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3">
                  <a:moveTo>
                    <a:pt x="8" y="0"/>
                  </a:moveTo>
                  <a:lnTo>
                    <a:pt x="0" y="33"/>
                  </a:lnTo>
                  <a:lnTo>
                    <a:pt x="2" y="33"/>
                  </a:lnTo>
                  <a:lnTo>
                    <a:pt x="4" y="31"/>
                  </a:lnTo>
                  <a:lnTo>
                    <a:pt x="6" y="31"/>
                  </a:lnTo>
                  <a:lnTo>
                    <a:pt x="8" y="31"/>
                  </a:lnTo>
                  <a:lnTo>
                    <a:pt x="10" y="31"/>
                  </a:lnTo>
                  <a:lnTo>
                    <a:pt x="12" y="31"/>
                  </a:lnTo>
                  <a:lnTo>
                    <a:pt x="14" y="31"/>
                  </a:lnTo>
                  <a:lnTo>
                    <a:pt x="14" y="33"/>
                  </a:lnTo>
                  <a:lnTo>
                    <a:pt x="16" y="33"/>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40" name="Rectangle 203">
              <a:extLst>
                <a:ext uri="{FF2B5EF4-FFF2-40B4-BE49-F238E27FC236}">
                  <a16:creationId xmlns:a16="http://schemas.microsoft.com/office/drawing/2014/main" id="{1A174687-49F1-EDCB-A025-5EBF9D387256}"/>
                </a:ext>
              </a:extLst>
            </p:cNvPr>
            <p:cNvSpPr>
              <a:spLocks noChangeArrowheads="1"/>
            </p:cNvSpPr>
            <p:nvPr/>
          </p:nvSpPr>
          <p:spPr bwMode="auto">
            <a:xfrm>
              <a:off x="2182" y="2389"/>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d</a:t>
              </a:r>
              <a:endParaRPr lang="en-US" altLang="en-US"/>
            </a:p>
          </p:txBody>
        </p:sp>
        <p:sp>
          <p:nvSpPr>
            <p:cNvPr id="17641" name="Rectangle 204">
              <a:extLst>
                <a:ext uri="{FF2B5EF4-FFF2-40B4-BE49-F238E27FC236}">
                  <a16:creationId xmlns:a16="http://schemas.microsoft.com/office/drawing/2014/main" id="{E27BD130-9EF7-E370-EC39-8A5A7E0F3802}"/>
                </a:ext>
              </a:extLst>
            </p:cNvPr>
            <p:cNvSpPr>
              <a:spLocks noChangeArrowheads="1"/>
            </p:cNvSpPr>
            <p:nvPr/>
          </p:nvSpPr>
          <p:spPr bwMode="auto">
            <a:xfrm>
              <a:off x="2255" y="2484"/>
              <a:ext cx="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900">
                  <a:solidFill>
                    <a:srgbClr val="1F1A17"/>
                  </a:solidFill>
                  <a:latin typeface="Times New Roman" panose="02020603050405020304" pitchFamily="18" charset="0"/>
                </a:rPr>
                <a:t>k</a:t>
              </a:r>
              <a:endParaRPr lang="en-US" altLang="en-US"/>
            </a:p>
          </p:txBody>
        </p:sp>
        <p:sp>
          <p:nvSpPr>
            <p:cNvPr id="17642" name="Rectangle 205">
              <a:extLst>
                <a:ext uri="{FF2B5EF4-FFF2-40B4-BE49-F238E27FC236}">
                  <a16:creationId xmlns:a16="http://schemas.microsoft.com/office/drawing/2014/main" id="{565A4CC1-B324-9C3D-A996-18711C7E5C03}"/>
                </a:ext>
              </a:extLst>
            </p:cNvPr>
            <p:cNvSpPr>
              <a:spLocks noChangeArrowheads="1"/>
            </p:cNvSpPr>
            <p:nvPr/>
          </p:nvSpPr>
          <p:spPr bwMode="auto">
            <a:xfrm>
              <a:off x="1004" y="2372"/>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d</a:t>
              </a:r>
              <a:endParaRPr lang="en-US" altLang="en-US"/>
            </a:p>
          </p:txBody>
        </p:sp>
      </p:grpSp>
      <p:grpSp>
        <p:nvGrpSpPr>
          <p:cNvPr id="3" name="Group 274">
            <a:extLst>
              <a:ext uri="{FF2B5EF4-FFF2-40B4-BE49-F238E27FC236}">
                <a16:creationId xmlns:a16="http://schemas.microsoft.com/office/drawing/2014/main" id="{3B19D3B7-6BB0-45A6-634E-F83F73E5EFC0}"/>
              </a:ext>
            </a:extLst>
          </p:cNvPr>
          <p:cNvGrpSpPr>
            <a:grpSpLocks noChangeAspect="1"/>
          </p:cNvGrpSpPr>
          <p:nvPr/>
        </p:nvGrpSpPr>
        <p:grpSpPr bwMode="auto">
          <a:xfrm>
            <a:off x="4211638" y="1808163"/>
            <a:ext cx="2266950" cy="1335087"/>
            <a:chOff x="3198" y="3045"/>
            <a:chExt cx="1428" cy="841"/>
          </a:xfrm>
        </p:grpSpPr>
        <p:sp>
          <p:nvSpPr>
            <p:cNvPr id="17455" name="AutoShape 275">
              <a:extLst>
                <a:ext uri="{FF2B5EF4-FFF2-40B4-BE49-F238E27FC236}">
                  <a16:creationId xmlns:a16="http://schemas.microsoft.com/office/drawing/2014/main" id="{7BC8F72B-1E90-FBDA-1038-B60F5A58EE04}"/>
                </a:ext>
              </a:extLst>
            </p:cNvPr>
            <p:cNvSpPr>
              <a:spLocks noChangeAspect="1" noChangeArrowheads="1" noTextEdit="1"/>
            </p:cNvSpPr>
            <p:nvPr/>
          </p:nvSpPr>
          <p:spPr bwMode="auto">
            <a:xfrm>
              <a:off x="3198" y="3045"/>
              <a:ext cx="1428"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456" name="Line 276">
              <a:extLst>
                <a:ext uri="{FF2B5EF4-FFF2-40B4-BE49-F238E27FC236}">
                  <a16:creationId xmlns:a16="http://schemas.microsoft.com/office/drawing/2014/main" id="{3C5690D3-F546-3A10-64F8-8F47FC5F7A5F}"/>
                </a:ext>
              </a:extLst>
            </p:cNvPr>
            <p:cNvSpPr>
              <a:spLocks noChangeShapeType="1"/>
            </p:cNvSpPr>
            <p:nvPr/>
          </p:nvSpPr>
          <p:spPr bwMode="auto">
            <a:xfrm flipV="1">
              <a:off x="3832" y="3203"/>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7" name="Line 277">
              <a:extLst>
                <a:ext uri="{FF2B5EF4-FFF2-40B4-BE49-F238E27FC236}">
                  <a16:creationId xmlns:a16="http://schemas.microsoft.com/office/drawing/2014/main" id="{970754FD-E62A-6F6A-1BDC-7A5591062821}"/>
                </a:ext>
              </a:extLst>
            </p:cNvPr>
            <p:cNvSpPr>
              <a:spLocks noChangeShapeType="1"/>
            </p:cNvSpPr>
            <p:nvPr/>
          </p:nvSpPr>
          <p:spPr bwMode="auto">
            <a:xfrm>
              <a:off x="3859" y="3205"/>
              <a:ext cx="40"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8" name="Freeform 278">
              <a:extLst>
                <a:ext uri="{FF2B5EF4-FFF2-40B4-BE49-F238E27FC236}">
                  <a16:creationId xmlns:a16="http://schemas.microsoft.com/office/drawing/2014/main" id="{D579F6A2-BFEB-C2F0-3052-00723F1613A7}"/>
                </a:ext>
              </a:extLst>
            </p:cNvPr>
            <p:cNvSpPr>
              <a:spLocks/>
            </p:cNvSpPr>
            <p:nvPr/>
          </p:nvSpPr>
          <p:spPr bwMode="auto">
            <a:xfrm>
              <a:off x="3900" y="3071"/>
              <a:ext cx="438" cy="213"/>
            </a:xfrm>
            <a:custGeom>
              <a:avLst/>
              <a:gdLst>
                <a:gd name="T0" fmla="*/ 0 w 456"/>
                <a:gd name="T1" fmla="*/ 153 h 222"/>
                <a:gd name="T2" fmla="*/ 33 w 456"/>
                <a:gd name="T3" fmla="*/ 0 h 222"/>
                <a:gd name="T4" fmla="*/ 317 w 456"/>
                <a:gd name="T5" fmla="*/ 0 h 222"/>
                <a:gd name="T6" fmla="*/ 0 60000 65536"/>
                <a:gd name="T7" fmla="*/ 0 60000 65536"/>
                <a:gd name="T8" fmla="*/ 0 60000 65536"/>
                <a:gd name="T9" fmla="*/ 0 w 456"/>
                <a:gd name="T10" fmla="*/ 0 h 222"/>
                <a:gd name="T11" fmla="*/ 456 w 456"/>
                <a:gd name="T12" fmla="*/ 222 h 222"/>
              </a:gdLst>
              <a:ahLst/>
              <a:cxnLst>
                <a:cxn ang="T6">
                  <a:pos x="T0" y="T1"/>
                </a:cxn>
                <a:cxn ang="T7">
                  <a:pos x="T2" y="T3"/>
                </a:cxn>
                <a:cxn ang="T8">
                  <a:pos x="T4" y="T5"/>
                </a:cxn>
              </a:cxnLst>
              <a:rect l="T9" t="T10" r="T11" b="T12"/>
              <a:pathLst>
                <a:path w="456" h="222">
                  <a:moveTo>
                    <a:pt x="0" y="222"/>
                  </a:moveTo>
                  <a:lnTo>
                    <a:pt x="47" y="0"/>
                  </a:lnTo>
                  <a:lnTo>
                    <a:pt x="45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59" name="Line 279">
              <a:extLst>
                <a:ext uri="{FF2B5EF4-FFF2-40B4-BE49-F238E27FC236}">
                  <a16:creationId xmlns:a16="http://schemas.microsoft.com/office/drawing/2014/main" id="{8B13872D-0FB7-5596-1B61-AEAD67417C66}"/>
                </a:ext>
              </a:extLst>
            </p:cNvPr>
            <p:cNvSpPr>
              <a:spLocks noChangeShapeType="1"/>
            </p:cNvSpPr>
            <p:nvPr/>
          </p:nvSpPr>
          <p:spPr bwMode="auto">
            <a:xfrm>
              <a:off x="4357" y="3606"/>
              <a:ext cx="234"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0" name="Line 280">
              <a:extLst>
                <a:ext uri="{FF2B5EF4-FFF2-40B4-BE49-F238E27FC236}">
                  <a16:creationId xmlns:a16="http://schemas.microsoft.com/office/drawing/2014/main" id="{FEC8E2F8-467C-2375-4C5A-6E22676A26F7}"/>
                </a:ext>
              </a:extLst>
            </p:cNvPr>
            <p:cNvSpPr>
              <a:spLocks noChangeShapeType="1"/>
            </p:cNvSpPr>
            <p:nvPr/>
          </p:nvSpPr>
          <p:spPr bwMode="auto">
            <a:xfrm flipV="1">
              <a:off x="3571" y="3658"/>
              <a:ext cx="26"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1" name="Line 281">
              <a:extLst>
                <a:ext uri="{FF2B5EF4-FFF2-40B4-BE49-F238E27FC236}">
                  <a16:creationId xmlns:a16="http://schemas.microsoft.com/office/drawing/2014/main" id="{3E09C178-E532-F754-07A5-4AE3ABED5506}"/>
                </a:ext>
              </a:extLst>
            </p:cNvPr>
            <p:cNvSpPr>
              <a:spLocks noChangeShapeType="1"/>
            </p:cNvSpPr>
            <p:nvPr/>
          </p:nvSpPr>
          <p:spPr bwMode="auto">
            <a:xfrm>
              <a:off x="3597" y="3660"/>
              <a:ext cx="39" cy="19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2" name="Freeform 282">
              <a:extLst>
                <a:ext uri="{FF2B5EF4-FFF2-40B4-BE49-F238E27FC236}">
                  <a16:creationId xmlns:a16="http://schemas.microsoft.com/office/drawing/2014/main" id="{051F561F-D177-DF8C-0D7D-C99CE42D265A}"/>
                </a:ext>
              </a:extLst>
            </p:cNvPr>
            <p:cNvSpPr>
              <a:spLocks/>
            </p:cNvSpPr>
            <p:nvPr/>
          </p:nvSpPr>
          <p:spPr bwMode="auto">
            <a:xfrm>
              <a:off x="3638" y="3342"/>
              <a:ext cx="961" cy="517"/>
            </a:xfrm>
            <a:custGeom>
              <a:avLst/>
              <a:gdLst>
                <a:gd name="T0" fmla="*/ 0 w 1003"/>
                <a:gd name="T1" fmla="*/ 371 h 539"/>
                <a:gd name="T2" fmla="*/ 32 w 1003"/>
                <a:gd name="T3" fmla="*/ 0 h 539"/>
                <a:gd name="T4" fmla="*/ 683 w 1003"/>
                <a:gd name="T5" fmla="*/ 0 h 539"/>
                <a:gd name="T6" fmla="*/ 0 60000 65536"/>
                <a:gd name="T7" fmla="*/ 0 60000 65536"/>
                <a:gd name="T8" fmla="*/ 0 60000 65536"/>
                <a:gd name="T9" fmla="*/ 0 w 1003"/>
                <a:gd name="T10" fmla="*/ 0 h 539"/>
                <a:gd name="T11" fmla="*/ 1003 w 1003"/>
                <a:gd name="T12" fmla="*/ 539 h 539"/>
              </a:gdLst>
              <a:ahLst/>
              <a:cxnLst>
                <a:cxn ang="T6">
                  <a:pos x="T0" y="T1"/>
                </a:cxn>
                <a:cxn ang="T7">
                  <a:pos x="T2" y="T3"/>
                </a:cxn>
                <a:cxn ang="T8">
                  <a:pos x="T4" y="T5"/>
                </a:cxn>
              </a:cxnLst>
              <a:rect l="T9" t="T10" r="T11" b="T12"/>
              <a:pathLst>
                <a:path w="1003" h="539">
                  <a:moveTo>
                    <a:pt x="0" y="539"/>
                  </a:moveTo>
                  <a:lnTo>
                    <a:pt x="47" y="0"/>
                  </a:lnTo>
                  <a:lnTo>
                    <a:pt x="1003"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63" name="Line 283">
              <a:extLst>
                <a:ext uri="{FF2B5EF4-FFF2-40B4-BE49-F238E27FC236}">
                  <a16:creationId xmlns:a16="http://schemas.microsoft.com/office/drawing/2014/main" id="{88CD0314-C136-58B0-6C4B-3435A7CD1D13}"/>
                </a:ext>
              </a:extLst>
            </p:cNvPr>
            <p:cNvSpPr>
              <a:spLocks noChangeShapeType="1"/>
            </p:cNvSpPr>
            <p:nvPr/>
          </p:nvSpPr>
          <p:spPr bwMode="auto">
            <a:xfrm>
              <a:off x="3560" y="3314"/>
              <a:ext cx="1047"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64" name="Rectangle 284">
              <a:extLst>
                <a:ext uri="{FF2B5EF4-FFF2-40B4-BE49-F238E27FC236}">
                  <a16:creationId xmlns:a16="http://schemas.microsoft.com/office/drawing/2014/main" id="{3058F21F-6FA8-09F9-8068-86699B7B1CFD}"/>
                </a:ext>
              </a:extLst>
            </p:cNvPr>
            <p:cNvSpPr>
              <a:spLocks noChangeArrowheads="1"/>
            </p:cNvSpPr>
            <p:nvPr/>
          </p:nvSpPr>
          <p:spPr bwMode="auto">
            <a:xfrm>
              <a:off x="4512" y="361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7465" name="Rectangle 285">
              <a:extLst>
                <a:ext uri="{FF2B5EF4-FFF2-40B4-BE49-F238E27FC236}">
                  <a16:creationId xmlns:a16="http://schemas.microsoft.com/office/drawing/2014/main" id="{BECD40D4-E7D7-0519-F5D4-12576F7884F2}"/>
                </a:ext>
              </a:extLst>
            </p:cNvPr>
            <p:cNvSpPr>
              <a:spLocks noChangeArrowheads="1"/>
            </p:cNvSpPr>
            <p:nvPr/>
          </p:nvSpPr>
          <p:spPr bwMode="auto">
            <a:xfrm>
              <a:off x="4512" y="3347"/>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7466" name="Rectangle 286">
              <a:extLst>
                <a:ext uri="{FF2B5EF4-FFF2-40B4-BE49-F238E27FC236}">
                  <a16:creationId xmlns:a16="http://schemas.microsoft.com/office/drawing/2014/main" id="{CDC6F0DF-57E2-57EE-FB32-A795E0E882D4}"/>
                </a:ext>
              </a:extLst>
            </p:cNvPr>
            <p:cNvSpPr>
              <a:spLocks noChangeArrowheads="1"/>
            </p:cNvSpPr>
            <p:nvPr/>
          </p:nvSpPr>
          <p:spPr bwMode="auto">
            <a:xfrm>
              <a:off x="3674" y="348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1</a:t>
              </a:r>
              <a:endParaRPr lang="en-US" altLang="en-US"/>
            </a:p>
          </p:txBody>
        </p:sp>
        <p:sp>
          <p:nvSpPr>
            <p:cNvPr id="17467" name="Rectangle 287">
              <a:extLst>
                <a:ext uri="{FF2B5EF4-FFF2-40B4-BE49-F238E27FC236}">
                  <a16:creationId xmlns:a16="http://schemas.microsoft.com/office/drawing/2014/main" id="{9F16E02D-D6F1-8CDD-AB32-36C0B0885C9D}"/>
                </a:ext>
              </a:extLst>
            </p:cNvPr>
            <p:cNvSpPr>
              <a:spLocks noChangeArrowheads="1"/>
            </p:cNvSpPr>
            <p:nvPr/>
          </p:nvSpPr>
          <p:spPr bwMode="auto">
            <a:xfrm>
              <a:off x="3957" y="306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7468" name="Rectangle 288">
              <a:extLst>
                <a:ext uri="{FF2B5EF4-FFF2-40B4-BE49-F238E27FC236}">
                  <a16:creationId xmlns:a16="http://schemas.microsoft.com/office/drawing/2014/main" id="{47B67E26-49AF-F53A-2FDB-E56ACA208D93}"/>
                </a:ext>
              </a:extLst>
            </p:cNvPr>
            <p:cNvSpPr>
              <a:spLocks noChangeArrowheads="1"/>
            </p:cNvSpPr>
            <p:nvPr/>
          </p:nvSpPr>
          <p:spPr bwMode="auto">
            <a:xfrm>
              <a:off x="4495" y="3752"/>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o</a:t>
              </a:r>
              <a:endParaRPr lang="en-US" altLang="en-US"/>
            </a:p>
          </p:txBody>
        </p:sp>
        <p:sp>
          <p:nvSpPr>
            <p:cNvPr id="17469" name="Rectangle 289">
              <a:extLst>
                <a:ext uri="{FF2B5EF4-FFF2-40B4-BE49-F238E27FC236}">
                  <a16:creationId xmlns:a16="http://schemas.microsoft.com/office/drawing/2014/main" id="{CCA12766-30BA-562F-0B92-AEE1CFD65207}"/>
                </a:ext>
              </a:extLst>
            </p:cNvPr>
            <p:cNvSpPr>
              <a:spLocks noChangeArrowheads="1"/>
            </p:cNvSpPr>
            <p:nvPr/>
          </p:nvSpPr>
          <p:spPr bwMode="auto">
            <a:xfrm>
              <a:off x="4377" y="3631"/>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7470" name="Rectangle 290">
              <a:extLst>
                <a:ext uri="{FF2B5EF4-FFF2-40B4-BE49-F238E27FC236}">
                  <a16:creationId xmlns:a16="http://schemas.microsoft.com/office/drawing/2014/main" id="{ED9497A8-A0FF-FB45-C5A0-CA6E75E30437}"/>
                </a:ext>
              </a:extLst>
            </p:cNvPr>
            <p:cNvSpPr>
              <a:spLocks noChangeArrowheads="1"/>
            </p:cNvSpPr>
            <p:nvPr/>
          </p:nvSpPr>
          <p:spPr bwMode="auto">
            <a:xfrm>
              <a:off x="4377" y="3360"/>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7471" name="Rectangle 291">
              <a:extLst>
                <a:ext uri="{FF2B5EF4-FFF2-40B4-BE49-F238E27FC236}">
                  <a16:creationId xmlns:a16="http://schemas.microsoft.com/office/drawing/2014/main" id="{6B6A9644-128C-62BC-3A89-3B9B6B26B685}"/>
                </a:ext>
              </a:extLst>
            </p:cNvPr>
            <p:cNvSpPr>
              <a:spLocks noChangeArrowheads="1"/>
            </p:cNvSpPr>
            <p:nvPr/>
          </p:nvSpPr>
          <p:spPr bwMode="auto">
            <a:xfrm>
              <a:off x="4068" y="3065"/>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7472" name="Rectangle 292">
              <a:extLst>
                <a:ext uri="{FF2B5EF4-FFF2-40B4-BE49-F238E27FC236}">
                  <a16:creationId xmlns:a16="http://schemas.microsoft.com/office/drawing/2014/main" id="{E3C01251-021D-7D43-FCBB-89B0EF8C6FC1}"/>
                </a:ext>
              </a:extLst>
            </p:cNvPr>
            <p:cNvSpPr>
              <a:spLocks noChangeArrowheads="1"/>
            </p:cNvSpPr>
            <p:nvPr/>
          </p:nvSpPr>
          <p:spPr bwMode="auto">
            <a:xfrm>
              <a:off x="3208" y="3191"/>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7473" name="Rectangle 293">
              <a:extLst>
                <a:ext uri="{FF2B5EF4-FFF2-40B4-BE49-F238E27FC236}">
                  <a16:creationId xmlns:a16="http://schemas.microsoft.com/office/drawing/2014/main" id="{6B8A898A-35B2-F04C-7521-A57166227D56}"/>
                </a:ext>
              </a:extLst>
            </p:cNvPr>
            <p:cNvSpPr>
              <a:spLocks noChangeArrowheads="1"/>
            </p:cNvSpPr>
            <p:nvPr/>
          </p:nvSpPr>
          <p:spPr bwMode="auto">
            <a:xfrm>
              <a:off x="4180" y="346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7474" name="Rectangle 294">
              <a:extLst>
                <a:ext uri="{FF2B5EF4-FFF2-40B4-BE49-F238E27FC236}">
                  <a16:creationId xmlns:a16="http://schemas.microsoft.com/office/drawing/2014/main" id="{BC27937F-AED9-2FB8-753D-080586A87A33}"/>
                </a:ext>
              </a:extLst>
            </p:cNvPr>
            <p:cNvSpPr>
              <a:spLocks noChangeArrowheads="1"/>
            </p:cNvSpPr>
            <p:nvPr/>
          </p:nvSpPr>
          <p:spPr bwMode="auto">
            <a:xfrm>
              <a:off x="3815" y="346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7475" name="Rectangle 295">
              <a:extLst>
                <a:ext uri="{FF2B5EF4-FFF2-40B4-BE49-F238E27FC236}">
                  <a16:creationId xmlns:a16="http://schemas.microsoft.com/office/drawing/2014/main" id="{E7F4F6E7-2416-2125-DD0B-05A627DA46D9}"/>
                </a:ext>
              </a:extLst>
            </p:cNvPr>
            <p:cNvSpPr>
              <a:spLocks noChangeArrowheads="1"/>
            </p:cNvSpPr>
            <p:nvPr/>
          </p:nvSpPr>
          <p:spPr bwMode="auto">
            <a:xfrm>
              <a:off x="3373" y="3172"/>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7476" name="Rectangle 296">
              <a:extLst>
                <a:ext uri="{FF2B5EF4-FFF2-40B4-BE49-F238E27FC236}">
                  <a16:creationId xmlns:a16="http://schemas.microsoft.com/office/drawing/2014/main" id="{1EF85B80-735B-AE1D-4B55-2DA2C7AE5625}"/>
                </a:ext>
              </a:extLst>
            </p:cNvPr>
            <p:cNvSpPr>
              <a:spLocks noChangeArrowheads="1"/>
            </p:cNvSpPr>
            <p:nvPr/>
          </p:nvSpPr>
          <p:spPr bwMode="auto">
            <a:xfrm>
              <a:off x="3980" y="3464"/>
              <a:ext cx="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z</a:t>
              </a:r>
              <a:endParaRPr lang="en-US" altLang="en-US"/>
            </a:p>
          </p:txBody>
        </p:sp>
      </p:grpSp>
      <p:grpSp>
        <p:nvGrpSpPr>
          <p:cNvPr id="4" name="Group 298">
            <a:extLst>
              <a:ext uri="{FF2B5EF4-FFF2-40B4-BE49-F238E27FC236}">
                <a16:creationId xmlns:a16="http://schemas.microsoft.com/office/drawing/2014/main" id="{AC94B9D8-7861-D758-9A49-27F56066ED18}"/>
              </a:ext>
            </a:extLst>
          </p:cNvPr>
          <p:cNvGrpSpPr>
            <a:grpSpLocks/>
          </p:cNvGrpSpPr>
          <p:nvPr/>
        </p:nvGrpSpPr>
        <p:grpSpPr bwMode="auto">
          <a:xfrm>
            <a:off x="5903913" y="2203450"/>
            <a:ext cx="647700" cy="1008063"/>
            <a:chOff x="1958" y="1463"/>
            <a:chExt cx="1322" cy="396"/>
          </a:xfrm>
        </p:grpSpPr>
        <p:sp>
          <p:nvSpPr>
            <p:cNvPr id="17451" name="Freeform 299">
              <a:extLst>
                <a:ext uri="{FF2B5EF4-FFF2-40B4-BE49-F238E27FC236}">
                  <a16:creationId xmlns:a16="http://schemas.microsoft.com/office/drawing/2014/main" id="{72BCAFD4-E025-50B3-8F87-244AA6B5661B}"/>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0000FF"/>
            </a:solidFill>
            <a:ln w="28575" cmpd="sng">
              <a:solidFill>
                <a:srgbClr val="0000FF"/>
              </a:solidFill>
              <a:round/>
              <a:headEnd/>
              <a:tailEnd/>
            </a:ln>
          </p:spPr>
          <p:txBody>
            <a:bodyPr/>
            <a:lstStyle/>
            <a:p>
              <a:endParaRPr lang="en-GB"/>
            </a:p>
          </p:txBody>
        </p:sp>
        <p:sp>
          <p:nvSpPr>
            <p:cNvPr id="17452" name="Freeform 300">
              <a:extLst>
                <a:ext uri="{FF2B5EF4-FFF2-40B4-BE49-F238E27FC236}">
                  <a16:creationId xmlns:a16="http://schemas.microsoft.com/office/drawing/2014/main" id="{A94395FC-C7A4-6035-950A-5EE63D9F5889}"/>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0000FF"/>
            </a:solidFill>
            <a:ln w="28575" cmpd="sng">
              <a:solidFill>
                <a:srgbClr val="0000FF"/>
              </a:solidFill>
              <a:round/>
              <a:headEnd/>
              <a:tailEnd/>
            </a:ln>
          </p:spPr>
          <p:txBody>
            <a:bodyPr/>
            <a:lstStyle/>
            <a:p>
              <a:endParaRPr lang="en-GB"/>
            </a:p>
          </p:txBody>
        </p:sp>
        <p:sp>
          <p:nvSpPr>
            <p:cNvPr id="17453" name="Freeform 301">
              <a:extLst>
                <a:ext uri="{FF2B5EF4-FFF2-40B4-BE49-F238E27FC236}">
                  <a16:creationId xmlns:a16="http://schemas.microsoft.com/office/drawing/2014/main" id="{C41DB097-CCF4-C7D5-305A-95C4E22D5FF6}"/>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0000FF"/>
            </a:solidFill>
            <a:ln w="28575" cmpd="sng">
              <a:solidFill>
                <a:srgbClr val="0000FF"/>
              </a:solidFill>
              <a:round/>
              <a:headEnd/>
              <a:tailEnd/>
            </a:ln>
          </p:spPr>
          <p:txBody>
            <a:bodyPr/>
            <a:lstStyle/>
            <a:p>
              <a:endParaRPr lang="en-GB"/>
            </a:p>
          </p:txBody>
        </p:sp>
        <p:sp>
          <p:nvSpPr>
            <p:cNvPr id="17454" name="Freeform 302">
              <a:extLst>
                <a:ext uri="{FF2B5EF4-FFF2-40B4-BE49-F238E27FC236}">
                  <a16:creationId xmlns:a16="http://schemas.microsoft.com/office/drawing/2014/main" id="{01B632FE-973B-1B66-4DA6-F8CA92773162}"/>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0000FF"/>
            </a:solidFill>
            <a:ln w="28575" cmpd="sng">
              <a:solidFill>
                <a:srgbClr val="0000FF"/>
              </a:solidFill>
              <a:round/>
              <a:headEnd/>
              <a:tailEnd/>
            </a:ln>
          </p:spPr>
          <p:txBody>
            <a:bodyPr/>
            <a:lstStyle/>
            <a:p>
              <a:endParaRPr lang="en-GB"/>
            </a:p>
          </p:txBody>
        </p:sp>
      </p:grpSp>
      <p:sp>
        <p:nvSpPr>
          <p:cNvPr id="219439" name="Line 303">
            <a:extLst>
              <a:ext uri="{FF2B5EF4-FFF2-40B4-BE49-F238E27FC236}">
                <a16:creationId xmlns:a16="http://schemas.microsoft.com/office/drawing/2014/main" id="{A75AB51D-649D-EE69-06C3-53557E7B5253}"/>
              </a:ext>
            </a:extLst>
          </p:cNvPr>
          <p:cNvSpPr>
            <a:spLocks noChangeShapeType="1"/>
          </p:cNvSpPr>
          <p:nvPr/>
        </p:nvSpPr>
        <p:spPr bwMode="auto">
          <a:xfrm flipH="1">
            <a:off x="5616575" y="2276475"/>
            <a:ext cx="1079500" cy="863600"/>
          </a:xfrm>
          <a:prstGeom prst="line">
            <a:avLst/>
          </a:prstGeom>
          <a:noFill/>
          <a:ln w="2857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19440" name="Text Box 304">
            <a:extLst>
              <a:ext uri="{FF2B5EF4-FFF2-40B4-BE49-F238E27FC236}">
                <a16:creationId xmlns:a16="http://schemas.microsoft.com/office/drawing/2014/main" id="{437C3A6F-6CC0-91E8-4208-7676296F344A}"/>
              </a:ext>
            </a:extLst>
          </p:cNvPr>
          <p:cNvSpPr txBox="1">
            <a:spLocks noChangeArrowheads="1"/>
          </p:cNvSpPr>
          <p:nvPr/>
        </p:nvSpPr>
        <p:spPr bwMode="auto">
          <a:xfrm>
            <a:off x="5184775" y="2922588"/>
            <a:ext cx="681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sr-Latn-CS" altLang="en-US" sz="2000" b="1">
                <a:solidFill>
                  <a:srgbClr val="0000FF"/>
                </a:solidFill>
              </a:rPr>
              <a:t>0≈</a:t>
            </a:r>
          </a:p>
        </p:txBody>
      </p:sp>
      <p:sp>
        <p:nvSpPr>
          <p:cNvPr id="219441" name="Text Box 305">
            <a:extLst>
              <a:ext uri="{FF2B5EF4-FFF2-40B4-BE49-F238E27FC236}">
                <a16:creationId xmlns:a16="http://schemas.microsoft.com/office/drawing/2014/main" id="{DEF27B85-DF37-5AA9-A020-4E8242D65CB4}"/>
              </a:ext>
            </a:extLst>
          </p:cNvPr>
          <p:cNvSpPr txBox="1">
            <a:spLocks noChangeArrowheads="1"/>
          </p:cNvSpPr>
          <p:nvPr/>
        </p:nvSpPr>
        <p:spPr bwMode="auto">
          <a:xfrm>
            <a:off x="3417888" y="3321050"/>
            <a:ext cx="28876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Brzinski koeficijent:</a:t>
            </a:r>
            <a:endParaRPr lang="en-US" altLang="en-US" b="1">
              <a:solidFill>
                <a:schemeClr val="tx1"/>
              </a:solidFill>
            </a:endParaRPr>
          </a:p>
        </p:txBody>
      </p:sp>
      <p:pic>
        <p:nvPicPr>
          <p:cNvPr id="219442" name="Picture 306" descr="BD10263_">
            <a:extLst>
              <a:ext uri="{FF2B5EF4-FFF2-40B4-BE49-F238E27FC236}">
                <a16:creationId xmlns:a16="http://schemas.microsoft.com/office/drawing/2014/main" id="{F9B237F1-EA74-180C-EE06-0E583CEC59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3432175"/>
            <a:ext cx="1793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WordArt 307">
            <a:extLst>
              <a:ext uri="{FF2B5EF4-FFF2-40B4-BE49-F238E27FC236}">
                <a16:creationId xmlns:a16="http://schemas.microsoft.com/office/drawing/2014/main" id="{CC995EC2-90DA-1987-CA8C-502CDA74D96F}"/>
              </a:ext>
            </a:extLst>
          </p:cNvPr>
          <p:cNvSpPr>
            <a:spLocks noChangeArrowheads="1" noChangeShapeType="1" noTextEdit="1"/>
          </p:cNvSpPr>
          <p:nvPr/>
        </p:nvSpPr>
        <p:spPr bwMode="auto">
          <a:xfrm>
            <a:off x="287338" y="657225"/>
            <a:ext cx="856932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MALE OTVORE</a:t>
            </a:r>
            <a:endPar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grpSp>
        <p:nvGrpSpPr>
          <p:cNvPr id="5" name="Group 310">
            <a:extLst>
              <a:ext uri="{FF2B5EF4-FFF2-40B4-BE49-F238E27FC236}">
                <a16:creationId xmlns:a16="http://schemas.microsoft.com/office/drawing/2014/main" id="{75609DD8-407E-1914-4416-31E2E593C3D3}"/>
              </a:ext>
            </a:extLst>
          </p:cNvPr>
          <p:cNvGrpSpPr>
            <a:grpSpLocks noChangeAspect="1"/>
          </p:cNvGrpSpPr>
          <p:nvPr/>
        </p:nvGrpSpPr>
        <p:grpSpPr bwMode="auto">
          <a:xfrm>
            <a:off x="3492500" y="3789363"/>
            <a:ext cx="1517650" cy="796925"/>
            <a:chOff x="2606" y="2494"/>
            <a:chExt cx="956" cy="502"/>
          </a:xfrm>
        </p:grpSpPr>
        <p:sp>
          <p:nvSpPr>
            <p:cNvPr id="17440" name="AutoShape 309">
              <a:extLst>
                <a:ext uri="{FF2B5EF4-FFF2-40B4-BE49-F238E27FC236}">
                  <a16:creationId xmlns:a16="http://schemas.microsoft.com/office/drawing/2014/main" id="{1014F3AE-7B68-E11D-0FEE-6588C1EF1BC5}"/>
                </a:ext>
              </a:extLst>
            </p:cNvPr>
            <p:cNvSpPr>
              <a:spLocks noChangeAspect="1" noChangeArrowheads="1" noTextEdit="1"/>
            </p:cNvSpPr>
            <p:nvPr/>
          </p:nvSpPr>
          <p:spPr bwMode="auto">
            <a:xfrm>
              <a:off x="2608" y="2500"/>
              <a:ext cx="954"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441" name="Line 311">
              <a:extLst>
                <a:ext uri="{FF2B5EF4-FFF2-40B4-BE49-F238E27FC236}">
                  <a16:creationId xmlns:a16="http://schemas.microsoft.com/office/drawing/2014/main" id="{F7201995-46C4-7D88-9989-AA6EC0236FE1}"/>
                </a:ext>
              </a:extLst>
            </p:cNvPr>
            <p:cNvSpPr>
              <a:spLocks noChangeShapeType="1"/>
            </p:cNvSpPr>
            <p:nvPr/>
          </p:nvSpPr>
          <p:spPr bwMode="auto">
            <a:xfrm flipV="1">
              <a:off x="3002" y="2895"/>
              <a:ext cx="26"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2" name="Line 312">
              <a:extLst>
                <a:ext uri="{FF2B5EF4-FFF2-40B4-BE49-F238E27FC236}">
                  <a16:creationId xmlns:a16="http://schemas.microsoft.com/office/drawing/2014/main" id="{FBD930A6-8F48-2BB0-2D72-0D136B8ED7A5}"/>
                </a:ext>
              </a:extLst>
            </p:cNvPr>
            <p:cNvSpPr>
              <a:spLocks noChangeShapeType="1"/>
            </p:cNvSpPr>
            <p:nvPr/>
          </p:nvSpPr>
          <p:spPr bwMode="auto">
            <a:xfrm>
              <a:off x="3028" y="2897"/>
              <a:ext cx="40" cy="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3" name="Freeform 313">
              <a:extLst>
                <a:ext uri="{FF2B5EF4-FFF2-40B4-BE49-F238E27FC236}">
                  <a16:creationId xmlns:a16="http://schemas.microsoft.com/office/drawing/2014/main" id="{F9005CB8-2536-6649-A541-7D8A6DFDD561}"/>
                </a:ext>
              </a:extLst>
            </p:cNvPr>
            <p:cNvSpPr>
              <a:spLocks/>
            </p:cNvSpPr>
            <p:nvPr/>
          </p:nvSpPr>
          <p:spPr bwMode="auto">
            <a:xfrm>
              <a:off x="3070" y="2764"/>
              <a:ext cx="469" cy="211"/>
            </a:xfrm>
            <a:custGeom>
              <a:avLst/>
              <a:gdLst>
                <a:gd name="T0" fmla="*/ 0 w 490"/>
                <a:gd name="T1" fmla="*/ 151 h 220"/>
                <a:gd name="T2" fmla="*/ 32 w 490"/>
                <a:gd name="T3" fmla="*/ 0 h 220"/>
                <a:gd name="T4" fmla="*/ 331 w 490"/>
                <a:gd name="T5" fmla="*/ 0 h 220"/>
                <a:gd name="T6" fmla="*/ 0 60000 65536"/>
                <a:gd name="T7" fmla="*/ 0 60000 65536"/>
                <a:gd name="T8" fmla="*/ 0 60000 65536"/>
                <a:gd name="T9" fmla="*/ 0 w 490"/>
                <a:gd name="T10" fmla="*/ 0 h 220"/>
                <a:gd name="T11" fmla="*/ 490 w 490"/>
                <a:gd name="T12" fmla="*/ 220 h 220"/>
              </a:gdLst>
              <a:ahLst/>
              <a:cxnLst>
                <a:cxn ang="T6">
                  <a:pos x="T0" y="T1"/>
                </a:cxn>
                <a:cxn ang="T7">
                  <a:pos x="T2" y="T3"/>
                </a:cxn>
                <a:cxn ang="T8">
                  <a:pos x="T4" y="T5"/>
                </a:cxn>
              </a:cxnLst>
              <a:rect l="T9" t="T10" r="T11" b="T12"/>
              <a:pathLst>
                <a:path w="490" h="220">
                  <a:moveTo>
                    <a:pt x="0" y="220"/>
                  </a:moveTo>
                  <a:lnTo>
                    <a:pt x="47" y="0"/>
                  </a:lnTo>
                  <a:lnTo>
                    <a:pt x="490"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44" name="Line 314">
              <a:extLst>
                <a:ext uri="{FF2B5EF4-FFF2-40B4-BE49-F238E27FC236}">
                  <a16:creationId xmlns:a16="http://schemas.microsoft.com/office/drawing/2014/main" id="{F3DC2AA7-C9E0-AB12-6713-35E44B5B836B}"/>
                </a:ext>
              </a:extLst>
            </p:cNvPr>
            <p:cNvSpPr>
              <a:spLocks noChangeShapeType="1"/>
            </p:cNvSpPr>
            <p:nvPr/>
          </p:nvSpPr>
          <p:spPr bwMode="auto">
            <a:xfrm>
              <a:off x="2992" y="2737"/>
              <a:ext cx="555"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45" name="Rectangle 315">
              <a:extLst>
                <a:ext uri="{FF2B5EF4-FFF2-40B4-BE49-F238E27FC236}">
                  <a16:creationId xmlns:a16="http://schemas.microsoft.com/office/drawing/2014/main" id="{C9A776F1-4588-C4BF-AA56-BDFEB2EB722E}"/>
                </a:ext>
              </a:extLst>
            </p:cNvPr>
            <p:cNvSpPr>
              <a:spLocks noChangeArrowheads="1"/>
            </p:cNvSpPr>
            <p:nvPr/>
          </p:nvSpPr>
          <p:spPr bwMode="auto">
            <a:xfrm>
              <a:off x="3399" y="2739"/>
              <a:ext cx="9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z</a:t>
              </a:r>
              <a:endParaRPr lang="en-US" altLang="en-US"/>
            </a:p>
          </p:txBody>
        </p:sp>
        <p:sp>
          <p:nvSpPr>
            <p:cNvPr id="17446" name="Rectangle 316">
              <a:extLst>
                <a:ext uri="{FF2B5EF4-FFF2-40B4-BE49-F238E27FC236}">
                  <a16:creationId xmlns:a16="http://schemas.microsoft.com/office/drawing/2014/main" id="{E1F76034-7968-0B81-C6FC-1816AB91575C}"/>
                </a:ext>
              </a:extLst>
            </p:cNvPr>
            <p:cNvSpPr>
              <a:spLocks noChangeArrowheads="1"/>
            </p:cNvSpPr>
            <p:nvPr/>
          </p:nvSpPr>
          <p:spPr bwMode="auto">
            <a:xfrm>
              <a:off x="2606" y="2595"/>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j</a:t>
              </a:r>
              <a:endParaRPr lang="en-US" altLang="en-US"/>
            </a:p>
          </p:txBody>
        </p:sp>
        <p:sp>
          <p:nvSpPr>
            <p:cNvPr id="17447" name="Rectangle 317">
              <a:extLst>
                <a:ext uri="{FF2B5EF4-FFF2-40B4-BE49-F238E27FC236}">
                  <a16:creationId xmlns:a16="http://schemas.microsoft.com/office/drawing/2014/main" id="{2375E800-CBA7-2E35-0392-7F46492F4146}"/>
                </a:ext>
              </a:extLst>
            </p:cNvPr>
            <p:cNvSpPr>
              <a:spLocks noChangeArrowheads="1"/>
            </p:cNvSpPr>
            <p:nvPr/>
          </p:nvSpPr>
          <p:spPr bwMode="auto">
            <a:xfrm>
              <a:off x="3241" y="2739"/>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7448" name="Rectangle 318">
              <a:extLst>
                <a:ext uri="{FF2B5EF4-FFF2-40B4-BE49-F238E27FC236}">
                  <a16:creationId xmlns:a16="http://schemas.microsoft.com/office/drawing/2014/main" id="{E86C92A7-E307-7E24-1749-08DC3E4E6E18}"/>
                </a:ext>
              </a:extLst>
            </p:cNvPr>
            <p:cNvSpPr>
              <a:spLocks noChangeArrowheads="1"/>
            </p:cNvSpPr>
            <p:nvPr/>
          </p:nvSpPr>
          <p:spPr bwMode="auto">
            <a:xfrm>
              <a:off x="2809" y="259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7449" name="Rectangle 319">
              <a:extLst>
                <a:ext uri="{FF2B5EF4-FFF2-40B4-BE49-F238E27FC236}">
                  <a16:creationId xmlns:a16="http://schemas.microsoft.com/office/drawing/2014/main" id="{A7E43449-3F8D-B11C-2321-04718BF3FD5E}"/>
                </a:ext>
              </a:extLst>
            </p:cNvPr>
            <p:cNvSpPr>
              <a:spLocks noChangeArrowheads="1"/>
            </p:cNvSpPr>
            <p:nvPr/>
          </p:nvSpPr>
          <p:spPr bwMode="auto">
            <a:xfrm>
              <a:off x="3106" y="2759"/>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1</a:t>
              </a:r>
              <a:endParaRPr lang="en-US" altLang="en-US"/>
            </a:p>
          </p:txBody>
        </p:sp>
        <p:sp>
          <p:nvSpPr>
            <p:cNvPr id="17450" name="Rectangle 320">
              <a:extLst>
                <a:ext uri="{FF2B5EF4-FFF2-40B4-BE49-F238E27FC236}">
                  <a16:creationId xmlns:a16="http://schemas.microsoft.com/office/drawing/2014/main" id="{071BA2C6-98FC-0FA5-37D1-071A6515C22E}"/>
                </a:ext>
              </a:extLst>
            </p:cNvPr>
            <p:cNvSpPr>
              <a:spLocks noChangeArrowheads="1"/>
            </p:cNvSpPr>
            <p:nvPr/>
          </p:nvSpPr>
          <p:spPr bwMode="auto">
            <a:xfrm>
              <a:off x="3222" y="249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1</a:t>
              </a:r>
              <a:endParaRPr lang="en-US" altLang="en-US"/>
            </a:p>
          </p:txBody>
        </p:sp>
      </p:grpSp>
      <p:sp>
        <p:nvSpPr>
          <p:cNvPr id="219457" name="AutoShape 321">
            <a:extLst>
              <a:ext uri="{FF2B5EF4-FFF2-40B4-BE49-F238E27FC236}">
                <a16:creationId xmlns:a16="http://schemas.microsoft.com/office/drawing/2014/main" id="{735B2C4D-3EC9-BCCE-748F-4D3318FC86B3}"/>
              </a:ext>
            </a:extLst>
          </p:cNvPr>
          <p:cNvSpPr>
            <a:spLocks noChangeArrowheads="1"/>
          </p:cNvSpPr>
          <p:nvPr/>
        </p:nvSpPr>
        <p:spPr bwMode="auto">
          <a:xfrm>
            <a:off x="5184775" y="3681413"/>
            <a:ext cx="3657600" cy="1173162"/>
          </a:xfrm>
          <a:prstGeom prst="roundRect">
            <a:avLst>
              <a:gd name="adj" fmla="val 16667"/>
            </a:avLst>
          </a:prstGeom>
          <a:solidFill>
            <a:srgbClr val="FFCCCC"/>
          </a:solidFill>
          <a:ln w="28575">
            <a:solidFill>
              <a:srgbClr val="FF0000"/>
            </a:solidFill>
            <a:round/>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219458" name="Text Box 322">
            <a:extLst>
              <a:ext uri="{FF2B5EF4-FFF2-40B4-BE49-F238E27FC236}">
                <a16:creationId xmlns:a16="http://schemas.microsoft.com/office/drawing/2014/main" id="{0A7AD39B-C8A3-A2DB-DD7D-C0E20D4D755F}"/>
              </a:ext>
            </a:extLst>
          </p:cNvPr>
          <p:cNvSpPr txBox="1">
            <a:spLocks noChangeArrowheads="1"/>
          </p:cNvSpPr>
          <p:nvPr/>
        </p:nvSpPr>
        <p:spPr bwMode="auto">
          <a:xfrm>
            <a:off x="5203825" y="3702050"/>
            <a:ext cx="36004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Vrednost ovog koeficijenta za vodu je između 0.96 i 0.99, a obično se usvaja </a:t>
            </a:r>
            <a:r>
              <a:rPr lang="sr-Latn-CS" altLang="en-US" b="1">
                <a:solidFill>
                  <a:schemeClr val="tx1"/>
                </a:solidFill>
                <a:sym typeface="Symbol" panose="05050102010706020507" pitchFamily="18" charset="2"/>
              </a:rPr>
              <a:t></a:t>
            </a:r>
            <a:r>
              <a:rPr lang="sr-Latn-CS" altLang="en-US" sz="1600" b="1">
                <a:solidFill>
                  <a:schemeClr val="tx1"/>
                </a:solidFill>
                <a:sym typeface="Symbol" panose="05050102010706020507" pitchFamily="18" charset="2"/>
              </a:rPr>
              <a:t> = </a:t>
            </a:r>
            <a:r>
              <a:rPr lang="sr-Latn-CS" altLang="en-US" sz="1600" b="1">
                <a:solidFill>
                  <a:schemeClr val="tx1"/>
                </a:solidFill>
              </a:rPr>
              <a:t>0.97, čemu odgovara koeficijent otpora </a:t>
            </a:r>
            <a:r>
              <a:rPr lang="sr-Latn-CS" altLang="en-US" sz="1600" b="1">
                <a:solidFill>
                  <a:schemeClr val="tx1"/>
                </a:solidFill>
                <a:sym typeface="Symbol" panose="05050102010706020507" pitchFamily="18" charset="2"/>
              </a:rPr>
              <a:t> = 0.06.</a:t>
            </a:r>
          </a:p>
        </p:txBody>
      </p:sp>
      <p:grpSp>
        <p:nvGrpSpPr>
          <p:cNvPr id="6" name="Group 325">
            <a:extLst>
              <a:ext uri="{FF2B5EF4-FFF2-40B4-BE49-F238E27FC236}">
                <a16:creationId xmlns:a16="http://schemas.microsoft.com/office/drawing/2014/main" id="{D93B8431-EFE6-A327-CA54-068BE95EFC80}"/>
              </a:ext>
            </a:extLst>
          </p:cNvPr>
          <p:cNvGrpSpPr>
            <a:grpSpLocks noChangeAspect="1"/>
          </p:cNvGrpSpPr>
          <p:nvPr/>
        </p:nvGrpSpPr>
        <p:grpSpPr bwMode="auto">
          <a:xfrm>
            <a:off x="4602163" y="5537200"/>
            <a:ext cx="1590675" cy="420688"/>
            <a:chOff x="2744" y="3497"/>
            <a:chExt cx="1002" cy="265"/>
          </a:xfrm>
        </p:grpSpPr>
        <p:sp>
          <p:nvSpPr>
            <p:cNvPr id="17431" name="AutoShape 324">
              <a:extLst>
                <a:ext uri="{FF2B5EF4-FFF2-40B4-BE49-F238E27FC236}">
                  <a16:creationId xmlns:a16="http://schemas.microsoft.com/office/drawing/2014/main" id="{A031147D-9E78-8866-712E-A6DA9D27744A}"/>
                </a:ext>
              </a:extLst>
            </p:cNvPr>
            <p:cNvSpPr>
              <a:spLocks noChangeAspect="1" noChangeArrowheads="1" noTextEdit="1"/>
            </p:cNvSpPr>
            <p:nvPr/>
          </p:nvSpPr>
          <p:spPr bwMode="auto">
            <a:xfrm>
              <a:off x="2744" y="3498"/>
              <a:ext cx="1002"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7432" name="Line 326">
              <a:extLst>
                <a:ext uri="{FF2B5EF4-FFF2-40B4-BE49-F238E27FC236}">
                  <a16:creationId xmlns:a16="http://schemas.microsoft.com/office/drawing/2014/main" id="{F0E620FF-CDB4-B327-BAB6-856B06A05398}"/>
                </a:ext>
              </a:extLst>
            </p:cNvPr>
            <p:cNvSpPr>
              <a:spLocks noChangeShapeType="1"/>
            </p:cNvSpPr>
            <p:nvPr/>
          </p:nvSpPr>
          <p:spPr bwMode="auto">
            <a:xfrm flipV="1">
              <a:off x="3226" y="3655"/>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33" name="Line 327">
              <a:extLst>
                <a:ext uri="{FF2B5EF4-FFF2-40B4-BE49-F238E27FC236}">
                  <a16:creationId xmlns:a16="http://schemas.microsoft.com/office/drawing/2014/main" id="{5FAA953D-3C45-E907-8188-E70B99A673A9}"/>
                </a:ext>
              </a:extLst>
            </p:cNvPr>
            <p:cNvSpPr>
              <a:spLocks noChangeShapeType="1"/>
            </p:cNvSpPr>
            <p:nvPr/>
          </p:nvSpPr>
          <p:spPr bwMode="auto">
            <a:xfrm>
              <a:off x="3253" y="3657"/>
              <a:ext cx="39"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34" name="Freeform 328">
              <a:extLst>
                <a:ext uri="{FF2B5EF4-FFF2-40B4-BE49-F238E27FC236}">
                  <a16:creationId xmlns:a16="http://schemas.microsoft.com/office/drawing/2014/main" id="{819A5D23-F972-D719-877E-9CD32A1AD5B6}"/>
                </a:ext>
              </a:extLst>
            </p:cNvPr>
            <p:cNvSpPr>
              <a:spLocks/>
            </p:cNvSpPr>
            <p:nvPr/>
          </p:nvSpPr>
          <p:spPr bwMode="auto">
            <a:xfrm>
              <a:off x="3294" y="3522"/>
              <a:ext cx="437" cy="214"/>
            </a:xfrm>
            <a:custGeom>
              <a:avLst/>
              <a:gdLst>
                <a:gd name="T0" fmla="*/ 0 w 456"/>
                <a:gd name="T1" fmla="*/ 154 h 223"/>
                <a:gd name="T2" fmla="*/ 32 w 456"/>
                <a:gd name="T3" fmla="*/ 0 h 223"/>
                <a:gd name="T4" fmla="*/ 311 w 456"/>
                <a:gd name="T5" fmla="*/ 0 h 223"/>
                <a:gd name="T6" fmla="*/ 0 60000 65536"/>
                <a:gd name="T7" fmla="*/ 0 60000 65536"/>
                <a:gd name="T8" fmla="*/ 0 60000 65536"/>
                <a:gd name="T9" fmla="*/ 0 w 456"/>
                <a:gd name="T10" fmla="*/ 0 h 223"/>
                <a:gd name="T11" fmla="*/ 456 w 456"/>
                <a:gd name="T12" fmla="*/ 223 h 223"/>
              </a:gdLst>
              <a:ahLst/>
              <a:cxnLst>
                <a:cxn ang="T6">
                  <a:pos x="T0" y="T1"/>
                </a:cxn>
                <a:cxn ang="T7">
                  <a:pos x="T2" y="T3"/>
                </a:cxn>
                <a:cxn ang="T8">
                  <a:pos x="T4" y="T5"/>
                </a:cxn>
              </a:cxnLst>
              <a:rect l="T9" t="T10" r="T11" b="T12"/>
              <a:pathLst>
                <a:path w="456" h="223">
                  <a:moveTo>
                    <a:pt x="0" y="223"/>
                  </a:moveTo>
                  <a:lnTo>
                    <a:pt x="47" y="0"/>
                  </a:lnTo>
                  <a:lnTo>
                    <a:pt x="45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435" name="Rectangle 329">
              <a:extLst>
                <a:ext uri="{FF2B5EF4-FFF2-40B4-BE49-F238E27FC236}">
                  <a16:creationId xmlns:a16="http://schemas.microsoft.com/office/drawing/2014/main" id="{11956037-774E-1F44-67F0-ADE728D963F8}"/>
                </a:ext>
              </a:extLst>
            </p:cNvPr>
            <p:cNvSpPr>
              <a:spLocks noChangeArrowheads="1"/>
            </p:cNvSpPr>
            <p:nvPr/>
          </p:nvSpPr>
          <p:spPr bwMode="auto">
            <a:xfrm>
              <a:off x="3462" y="3516"/>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7436" name="Rectangle 330">
              <a:extLst>
                <a:ext uri="{FF2B5EF4-FFF2-40B4-BE49-F238E27FC236}">
                  <a16:creationId xmlns:a16="http://schemas.microsoft.com/office/drawing/2014/main" id="{28827487-6BC4-79DE-A9E4-177E6BB0E748}"/>
                </a:ext>
              </a:extLst>
            </p:cNvPr>
            <p:cNvSpPr>
              <a:spLocks noChangeArrowheads="1"/>
            </p:cNvSpPr>
            <p:nvPr/>
          </p:nvSpPr>
          <p:spPr bwMode="auto">
            <a:xfrm>
              <a:off x="2754" y="3516"/>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7437" name="Rectangle 331">
              <a:extLst>
                <a:ext uri="{FF2B5EF4-FFF2-40B4-BE49-F238E27FC236}">
                  <a16:creationId xmlns:a16="http://schemas.microsoft.com/office/drawing/2014/main" id="{B6EF44C6-76F5-1429-5B7A-BD7D2AA45554}"/>
                </a:ext>
              </a:extLst>
            </p:cNvPr>
            <p:cNvSpPr>
              <a:spLocks noChangeArrowheads="1"/>
            </p:cNvSpPr>
            <p:nvPr/>
          </p:nvSpPr>
          <p:spPr bwMode="auto">
            <a:xfrm>
              <a:off x="3351" y="3517"/>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7438" name="Rectangle 332">
              <a:extLst>
                <a:ext uri="{FF2B5EF4-FFF2-40B4-BE49-F238E27FC236}">
                  <a16:creationId xmlns:a16="http://schemas.microsoft.com/office/drawing/2014/main" id="{E49CD2A6-0EBB-DF12-CBA5-CC9BBD3F5D2C}"/>
                </a:ext>
              </a:extLst>
            </p:cNvPr>
            <p:cNvSpPr>
              <a:spLocks noChangeArrowheads="1"/>
            </p:cNvSpPr>
            <p:nvPr/>
          </p:nvSpPr>
          <p:spPr bwMode="auto">
            <a:xfrm>
              <a:off x="3080" y="3497"/>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j</a:t>
              </a:r>
              <a:endParaRPr lang="en-US" altLang="en-US"/>
            </a:p>
          </p:txBody>
        </p:sp>
        <p:sp>
          <p:nvSpPr>
            <p:cNvPr id="17439" name="Rectangle 333">
              <a:extLst>
                <a:ext uri="{FF2B5EF4-FFF2-40B4-BE49-F238E27FC236}">
                  <a16:creationId xmlns:a16="http://schemas.microsoft.com/office/drawing/2014/main" id="{6E1FD41E-8184-6DFA-6CAE-8F3230936329}"/>
                </a:ext>
              </a:extLst>
            </p:cNvPr>
            <p:cNvSpPr>
              <a:spLocks noChangeArrowheads="1"/>
            </p:cNvSpPr>
            <p:nvPr/>
          </p:nvSpPr>
          <p:spPr bwMode="auto">
            <a:xfrm>
              <a:off x="2915" y="3497"/>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sp>
        <p:nvSpPr>
          <p:cNvPr id="219470" name="Text Box 334">
            <a:extLst>
              <a:ext uri="{FF2B5EF4-FFF2-40B4-BE49-F238E27FC236}">
                <a16:creationId xmlns:a16="http://schemas.microsoft.com/office/drawing/2014/main" id="{4CC48214-CF94-7E50-586B-7796E4C2F55E}"/>
              </a:ext>
            </a:extLst>
          </p:cNvPr>
          <p:cNvSpPr txBox="1">
            <a:spLocks noChangeArrowheads="1"/>
          </p:cNvSpPr>
          <p:nvPr/>
        </p:nvSpPr>
        <p:spPr bwMode="auto">
          <a:xfrm>
            <a:off x="3411538" y="5013325"/>
            <a:ext cx="4221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Brzina isticanja kroz mali otvor:</a:t>
            </a:r>
            <a:endParaRPr lang="en-US" altLang="en-US" b="1">
              <a:solidFill>
                <a:schemeClr val="tx1"/>
              </a:solidFill>
            </a:endParaRPr>
          </a:p>
        </p:txBody>
      </p:sp>
      <p:pic>
        <p:nvPicPr>
          <p:cNvPr id="219471" name="Picture 335" descr="BD10263_">
            <a:extLst>
              <a:ext uri="{FF2B5EF4-FFF2-40B4-BE49-F238E27FC236}">
                <a16:creationId xmlns:a16="http://schemas.microsoft.com/office/drawing/2014/main" id="{C5237240-3007-9AF6-8784-CA8D07922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713" y="5124450"/>
            <a:ext cx="1793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19146"/>
                                        </p:tgtEl>
                                        <p:attrNameLst>
                                          <p:attrName>style.visibility</p:attrName>
                                        </p:attrNameLst>
                                      </p:cBhvr>
                                      <p:to>
                                        <p:strVal val="visible"/>
                                      </p:to>
                                    </p:set>
                                    <p:anim calcmode="lin" valueType="num">
                                      <p:cBhvr>
                                        <p:cTn id="7" dur="500" fill="hold"/>
                                        <p:tgtEl>
                                          <p:spTgt spid="219146"/>
                                        </p:tgtEl>
                                        <p:attrNameLst>
                                          <p:attrName>ppt_w</p:attrName>
                                        </p:attrNameLst>
                                      </p:cBhvr>
                                      <p:tavLst>
                                        <p:tav tm="0">
                                          <p:val>
                                            <p:fltVal val="0"/>
                                          </p:val>
                                        </p:tav>
                                        <p:tav tm="100000">
                                          <p:val>
                                            <p:strVal val="#ppt_w"/>
                                          </p:val>
                                        </p:tav>
                                      </p:tavLst>
                                    </p:anim>
                                    <p:anim calcmode="lin" valueType="num">
                                      <p:cBhvr>
                                        <p:cTn id="8" dur="500" fill="hold"/>
                                        <p:tgtEl>
                                          <p:spTgt spid="219146"/>
                                        </p:tgtEl>
                                        <p:attrNameLst>
                                          <p:attrName>ppt_h</p:attrName>
                                        </p:attrNameLst>
                                      </p:cBhvr>
                                      <p:tavLst>
                                        <p:tav tm="0">
                                          <p:val>
                                            <p:fltVal val="0"/>
                                          </p:val>
                                        </p:tav>
                                        <p:tav tm="100000">
                                          <p:val>
                                            <p:strVal val="#ppt_h"/>
                                          </p:val>
                                        </p:tav>
                                      </p:tavLst>
                                    </p:anim>
                                    <p:anim calcmode="lin" valueType="num">
                                      <p:cBhvr>
                                        <p:cTn id="9" dur="500" fill="hold"/>
                                        <p:tgtEl>
                                          <p:spTgt spid="219146"/>
                                        </p:tgtEl>
                                        <p:attrNameLst>
                                          <p:attrName>style.rotation</p:attrName>
                                        </p:attrNameLst>
                                      </p:cBhvr>
                                      <p:tavLst>
                                        <p:tav tm="0">
                                          <p:val>
                                            <p:fltVal val="360"/>
                                          </p:val>
                                        </p:tav>
                                        <p:tav tm="100000">
                                          <p:val>
                                            <p:fltVal val="0"/>
                                          </p:val>
                                        </p:tav>
                                      </p:tavLst>
                                    </p:anim>
                                    <p:animEffect transition="in" filter="fade">
                                      <p:cBhvr>
                                        <p:cTn id="10" dur="500"/>
                                        <p:tgtEl>
                                          <p:spTgt spid="219146"/>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19145"/>
                                        </p:tgtEl>
                                        <p:attrNameLst>
                                          <p:attrName>style.visibility</p:attrName>
                                        </p:attrNameLst>
                                      </p:cBhvr>
                                      <p:to>
                                        <p:strVal val="visible"/>
                                      </p:to>
                                    </p:set>
                                    <p:anim calcmode="discrete" valueType="clr">
                                      <p:cBhvr override="childStyle">
                                        <p:cTn id="14" dur="80"/>
                                        <p:tgtEl>
                                          <p:spTgt spid="2191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9145"/>
                                        </p:tgtEl>
                                        <p:attrNameLst>
                                          <p:attrName>fillcolor</p:attrName>
                                        </p:attrNameLst>
                                      </p:cBhvr>
                                      <p:tavLst>
                                        <p:tav tm="0">
                                          <p:val>
                                            <p:clrVal>
                                              <a:schemeClr val="accent2"/>
                                            </p:clrVal>
                                          </p:val>
                                        </p:tav>
                                        <p:tav tm="50000">
                                          <p:val>
                                            <p:clrVal>
                                              <a:schemeClr val="hlink"/>
                                            </p:clrVal>
                                          </p:val>
                                        </p:tav>
                                      </p:tavLst>
                                    </p:anim>
                                    <p:set>
                                      <p:cBhvr>
                                        <p:cTn id="16" dur="80"/>
                                        <p:tgtEl>
                                          <p:spTgt spid="21914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900" decel="100000" fill="hold"/>
                                        <p:tgtEl>
                                          <p:spTgt spid="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5" fill="hold" nodeType="afterGroup">
                            <p:stCondLst>
                              <p:cond delay="1000"/>
                            </p:stCondLst>
                            <p:childTnLst>
                              <p:par>
                                <p:cTn id="26" presetID="21"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1000"/>
                                        <p:tgtEl>
                                          <p:spTgt spid="4"/>
                                        </p:tgtEl>
                                      </p:cBhvr>
                                    </p:animEffect>
                                  </p:childTnLst>
                                </p:cTn>
                              </p:par>
                            </p:childTnLst>
                          </p:cTn>
                        </p:par>
                        <p:par>
                          <p:cTn id="29" fill="hold" nodeType="afterGroup">
                            <p:stCondLst>
                              <p:cond delay="2000"/>
                            </p:stCondLst>
                            <p:childTnLst>
                              <p:par>
                                <p:cTn id="30" presetID="22" presetClass="entr" presetSubtype="1" fill="hold" nodeType="afterEffect">
                                  <p:stCondLst>
                                    <p:cond delay="0"/>
                                  </p:stCondLst>
                                  <p:childTnLst>
                                    <p:set>
                                      <p:cBhvr>
                                        <p:cTn id="31" dur="1" fill="hold">
                                          <p:stCondLst>
                                            <p:cond delay="0"/>
                                          </p:stCondLst>
                                        </p:cTn>
                                        <p:tgtEl>
                                          <p:spTgt spid="219439"/>
                                        </p:tgtEl>
                                        <p:attrNameLst>
                                          <p:attrName>style.visibility</p:attrName>
                                        </p:attrNameLst>
                                      </p:cBhvr>
                                      <p:to>
                                        <p:strVal val="visible"/>
                                      </p:to>
                                    </p:set>
                                    <p:animEffect transition="in" filter="wipe(up)">
                                      <p:cBhvr>
                                        <p:cTn id="32" dur="1000"/>
                                        <p:tgtEl>
                                          <p:spTgt spid="219439"/>
                                        </p:tgtEl>
                                      </p:cBhvr>
                                    </p:animEffect>
                                  </p:childTnLst>
                                </p:cTn>
                              </p:par>
                            </p:childTnLst>
                          </p:cTn>
                        </p:par>
                        <p:par>
                          <p:cTn id="33" fill="hold" nodeType="afterGroup">
                            <p:stCondLst>
                              <p:cond delay="3000"/>
                            </p:stCondLst>
                            <p:childTnLst>
                              <p:par>
                                <p:cTn id="34" presetID="55" presetClass="entr" presetSubtype="0" fill="hold" grpId="0" nodeType="afterEffect">
                                  <p:stCondLst>
                                    <p:cond delay="0"/>
                                  </p:stCondLst>
                                  <p:childTnLst>
                                    <p:set>
                                      <p:cBhvr>
                                        <p:cTn id="35" dur="1" fill="hold">
                                          <p:stCondLst>
                                            <p:cond delay="0"/>
                                          </p:stCondLst>
                                        </p:cTn>
                                        <p:tgtEl>
                                          <p:spTgt spid="219440"/>
                                        </p:tgtEl>
                                        <p:attrNameLst>
                                          <p:attrName>style.visibility</p:attrName>
                                        </p:attrNameLst>
                                      </p:cBhvr>
                                      <p:to>
                                        <p:strVal val="visible"/>
                                      </p:to>
                                    </p:set>
                                    <p:anim calcmode="lin" valueType="num">
                                      <p:cBhvr>
                                        <p:cTn id="36" dur="1000" fill="hold"/>
                                        <p:tgtEl>
                                          <p:spTgt spid="219440"/>
                                        </p:tgtEl>
                                        <p:attrNameLst>
                                          <p:attrName>ppt_w</p:attrName>
                                        </p:attrNameLst>
                                      </p:cBhvr>
                                      <p:tavLst>
                                        <p:tav tm="0">
                                          <p:val>
                                            <p:strVal val="#ppt_w*0.70"/>
                                          </p:val>
                                        </p:tav>
                                        <p:tav tm="100000">
                                          <p:val>
                                            <p:strVal val="#ppt_w"/>
                                          </p:val>
                                        </p:tav>
                                      </p:tavLst>
                                    </p:anim>
                                    <p:anim calcmode="lin" valueType="num">
                                      <p:cBhvr>
                                        <p:cTn id="37" dur="1000" fill="hold"/>
                                        <p:tgtEl>
                                          <p:spTgt spid="219440"/>
                                        </p:tgtEl>
                                        <p:attrNameLst>
                                          <p:attrName>ppt_h</p:attrName>
                                        </p:attrNameLst>
                                      </p:cBhvr>
                                      <p:tavLst>
                                        <p:tav tm="0">
                                          <p:val>
                                            <p:strVal val="#ppt_h"/>
                                          </p:val>
                                        </p:tav>
                                        <p:tav tm="100000">
                                          <p:val>
                                            <p:strVal val="#ppt_h"/>
                                          </p:val>
                                        </p:tav>
                                      </p:tavLst>
                                    </p:anim>
                                    <p:animEffect transition="in" filter="fade">
                                      <p:cBhvr>
                                        <p:cTn id="38" dur="1000"/>
                                        <p:tgtEl>
                                          <p:spTgt spid="21944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19442"/>
                                        </p:tgtEl>
                                        <p:attrNameLst>
                                          <p:attrName>style.visibility</p:attrName>
                                        </p:attrNameLst>
                                      </p:cBhvr>
                                      <p:to>
                                        <p:strVal val="visible"/>
                                      </p:to>
                                    </p:set>
                                    <p:anim calcmode="lin" valueType="num">
                                      <p:cBhvr>
                                        <p:cTn id="43" dur="500" fill="hold"/>
                                        <p:tgtEl>
                                          <p:spTgt spid="219442"/>
                                        </p:tgtEl>
                                        <p:attrNameLst>
                                          <p:attrName>ppt_w</p:attrName>
                                        </p:attrNameLst>
                                      </p:cBhvr>
                                      <p:tavLst>
                                        <p:tav tm="0">
                                          <p:val>
                                            <p:fltVal val="0"/>
                                          </p:val>
                                        </p:tav>
                                        <p:tav tm="100000">
                                          <p:val>
                                            <p:strVal val="#ppt_w"/>
                                          </p:val>
                                        </p:tav>
                                      </p:tavLst>
                                    </p:anim>
                                    <p:anim calcmode="lin" valueType="num">
                                      <p:cBhvr>
                                        <p:cTn id="44" dur="500" fill="hold"/>
                                        <p:tgtEl>
                                          <p:spTgt spid="219442"/>
                                        </p:tgtEl>
                                        <p:attrNameLst>
                                          <p:attrName>ppt_h</p:attrName>
                                        </p:attrNameLst>
                                      </p:cBhvr>
                                      <p:tavLst>
                                        <p:tav tm="0">
                                          <p:val>
                                            <p:fltVal val="0"/>
                                          </p:val>
                                        </p:tav>
                                        <p:tav tm="100000">
                                          <p:val>
                                            <p:strVal val="#ppt_h"/>
                                          </p:val>
                                        </p:tav>
                                      </p:tavLst>
                                    </p:anim>
                                    <p:anim calcmode="lin" valueType="num">
                                      <p:cBhvr>
                                        <p:cTn id="45" dur="500" fill="hold"/>
                                        <p:tgtEl>
                                          <p:spTgt spid="219442"/>
                                        </p:tgtEl>
                                        <p:attrNameLst>
                                          <p:attrName>style.rotation</p:attrName>
                                        </p:attrNameLst>
                                      </p:cBhvr>
                                      <p:tavLst>
                                        <p:tav tm="0">
                                          <p:val>
                                            <p:fltVal val="360"/>
                                          </p:val>
                                        </p:tav>
                                        <p:tav tm="100000">
                                          <p:val>
                                            <p:fltVal val="0"/>
                                          </p:val>
                                        </p:tav>
                                      </p:tavLst>
                                    </p:anim>
                                    <p:animEffect transition="in" filter="fade">
                                      <p:cBhvr>
                                        <p:cTn id="46" dur="500"/>
                                        <p:tgtEl>
                                          <p:spTgt spid="219442"/>
                                        </p:tgtEl>
                                      </p:cBhvr>
                                    </p:animEffect>
                                  </p:childTnLst>
                                </p:cTn>
                              </p:par>
                            </p:childTnLst>
                          </p:cTn>
                        </p:par>
                        <p:par>
                          <p:cTn id="47" fill="hold" nodeType="afterGroup">
                            <p:stCondLst>
                              <p:cond delay="50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219441"/>
                                        </p:tgtEl>
                                        <p:attrNameLst>
                                          <p:attrName>style.visibility</p:attrName>
                                        </p:attrNameLst>
                                      </p:cBhvr>
                                      <p:to>
                                        <p:strVal val="visible"/>
                                      </p:to>
                                    </p:set>
                                    <p:anim calcmode="discrete" valueType="clr">
                                      <p:cBhvr override="childStyle">
                                        <p:cTn id="50" dur="80"/>
                                        <p:tgtEl>
                                          <p:spTgt spid="219441"/>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19441"/>
                                        </p:tgtEl>
                                        <p:attrNameLst>
                                          <p:attrName>fillcolor</p:attrName>
                                        </p:attrNameLst>
                                      </p:cBhvr>
                                      <p:tavLst>
                                        <p:tav tm="0">
                                          <p:val>
                                            <p:clrVal>
                                              <a:schemeClr val="accent2"/>
                                            </p:clrVal>
                                          </p:val>
                                        </p:tav>
                                        <p:tav tm="50000">
                                          <p:val>
                                            <p:clrVal>
                                              <a:schemeClr val="hlink"/>
                                            </p:clrVal>
                                          </p:val>
                                        </p:tav>
                                      </p:tavLst>
                                    </p:anim>
                                    <p:set>
                                      <p:cBhvr>
                                        <p:cTn id="52" dur="80"/>
                                        <p:tgtEl>
                                          <p:spTgt spid="219441"/>
                                        </p:tgtEl>
                                        <p:attrNameLst>
                                          <p:attrName>fill.type</p:attrName>
                                        </p:attrNameLst>
                                      </p:cBhvr>
                                      <p:to>
                                        <p:strVal val="solid"/>
                                      </p:to>
                                    </p:set>
                                  </p:childTnLst>
                                </p:cTn>
                              </p:par>
                            </p:childTnLst>
                          </p:cTn>
                        </p:par>
                        <p:par>
                          <p:cTn id="53" fill="hold" nodeType="afterGroup">
                            <p:stCondLst>
                              <p:cond delay="1340"/>
                            </p:stCondLst>
                            <p:childTnLst>
                              <p:par>
                                <p:cTn id="54" presetID="9" presetClass="entr" presetSubtype="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dissolve">
                                      <p:cBhvr>
                                        <p:cTn id="56" dur="500"/>
                                        <p:tgtEl>
                                          <p:spTgt spid="5"/>
                                        </p:tgtEl>
                                      </p:cBhvr>
                                    </p:animEffect>
                                  </p:childTnLst>
                                </p:cTn>
                              </p:par>
                            </p:childTnLst>
                          </p:cTn>
                        </p:par>
                        <p:par>
                          <p:cTn id="57" fill="hold" nodeType="afterGroup">
                            <p:stCondLst>
                              <p:cond delay="1840"/>
                            </p:stCondLst>
                            <p:childTnLst>
                              <p:par>
                                <p:cTn id="58" presetID="22" presetClass="entr" presetSubtype="8" fill="hold" grpId="0" nodeType="afterEffect">
                                  <p:stCondLst>
                                    <p:cond delay="0"/>
                                  </p:stCondLst>
                                  <p:childTnLst>
                                    <p:set>
                                      <p:cBhvr>
                                        <p:cTn id="59" dur="1" fill="hold">
                                          <p:stCondLst>
                                            <p:cond delay="0"/>
                                          </p:stCondLst>
                                        </p:cTn>
                                        <p:tgtEl>
                                          <p:spTgt spid="219458"/>
                                        </p:tgtEl>
                                        <p:attrNameLst>
                                          <p:attrName>style.visibility</p:attrName>
                                        </p:attrNameLst>
                                      </p:cBhvr>
                                      <p:to>
                                        <p:strVal val="visible"/>
                                      </p:to>
                                    </p:set>
                                    <p:animEffect transition="in" filter="wipe(left)">
                                      <p:cBhvr>
                                        <p:cTn id="60" dur="500"/>
                                        <p:tgtEl>
                                          <p:spTgt spid="21945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19457"/>
                                        </p:tgtEl>
                                        <p:attrNameLst>
                                          <p:attrName>style.visibility</p:attrName>
                                        </p:attrNameLst>
                                      </p:cBhvr>
                                      <p:to>
                                        <p:strVal val="visible"/>
                                      </p:to>
                                    </p:set>
                                    <p:animEffect transition="in" filter="wipe(left)">
                                      <p:cBhvr>
                                        <p:cTn id="63" dur="500"/>
                                        <p:tgtEl>
                                          <p:spTgt spid="21945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19471"/>
                                        </p:tgtEl>
                                        <p:attrNameLst>
                                          <p:attrName>style.visibility</p:attrName>
                                        </p:attrNameLst>
                                      </p:cBhvr>
                                      <p:to>
                                        <p:strVal val="visible"/>
                                      </p:to>
                                    </p:set>
                                    <p:anim calcmode="lin" valueType="num">
                                      <p:cBhvr>
                                        <p:cTn id="68" dur="500" fill="hold"/>
                                        <p:tgtEl>
                                          <p:spTgt spid="219471"/>
                                        </p:tgtEl>
                                        <p:attrNameLst>
                                          <p:attrName>ppt_w</p:attrName>
                                        </p:attrNameLst>
                                      </p:cBhvr>
                                      <p:tavLst>
                                        <p:tav tm="0">
                                          <p:val>
                                            <p:fltVal val="0"/>
                                          </p:val>
                                        </p:tav>
                                        <p:tav tm="100000">
                                          <p:val>
                                            <p:strVal val="#ppt_w"/>
                                          </p:val>
                                        </p:tav>
                                      </p:tavLst>
                                    </p:anim>
                                    <p:anim calcmode="lin" valueType="num">
                                      <p:cBhvr>
                                        <p:cTn id="69" dur="500" fill="hold"/>
                                        <p:tgtEl>
                                          <p:spTgt spid="219471"/>
                                        </p:tgtEl>
                                        <p:attrNameLst>
                                          <p:attrName>ppt_h</p:attrName>
                                        </p:attrNameLst>
                                      </p:cBhvr>
                                      <p:tavLst>
                                        <p:tav tm="0">
                                          <p:val>
                                            <p:fltVal val="0"/>
                                          </p:val>
                                        </p:tav>
                                        <p:tav tm="100000">
                                          <p:val>
                                            <p:strVal val="#ppt_h"/>
                                          </p:val>
                                        </p:tav>
                                      </p:tavLst>
                                    </p:anim>
                                    <p:anim calcmode="lin" valueType="num">
                                      <p:cBhvr>
                                        <p:cTn id="70" dur="500" fill="hold"/>
                                        <p:tgtEl>
                                          <p:spTgt spid="219471"/>
                                        </p:tgtEl>
                                        <p:attrNameLst>
                                          <p:attrName>style.rotation</p:attrName>
                                        </p:attrNameLst>
                                      </p:cBhvr>
                                      <p:tavLst>
                                        <p:tav tm="0">
                                          <p:val>
                                            <p:fltVal val="360"/>
                                          </p:val>
                                        </p:tav>
                                        <p:tav tm="100000">
                                          <p:val>
                                            <p:fltVal val="0"/>
                                          </p:val>
                                        </p:tav>
                                      </p:tavLst>
                                    </p:anim>
                                    <p:animEffect transition="in" filter="fade">
                                      <p:cBhvr>
                                        <p:cTn id="71" dur="500"/>
                                        <p:tgtEl>
                                          <p:spTgt spid="219471"/>
                                        </p:tgtEl>
                                      </p:cBhvr>
                                    </p:animEffect>
                                  </p:childTnLst>
                                </p:cTn>
                              </p:par>
                            </p:childTnLst>
                          </p:cTn>
                        </p:par>
                        <p:par>
                          <p:cTn id="72" fill="hold" nodeType="afterGroup">
                            <p:stCondLst>
                              <p:cond delay="500"/>
                            </p:stCondLst>
                            <p:childTnLst>
                              <p:par>
                                <p:cTn id="73" presetID="27" presetClass="entr" presetSubtype="0" fill="hold" grpId="0" nodeType="afterEffect">
                                  <p:stCondLst>
                                    <p:cond delay="0"/>
                                  </p:stCondLst>
                                  <p:iterate type="lt">
                                    <p:tmPct val="50000"/>
                                  </p:iterate>
                                  <p:childTnLst>
                                    <p:set>
                                      <p:cBhvr>
                                        <p:cTn id="74" dur="1" fill="hold">
                                          <p:stCondLst>
                                            <p:cond delay="0"/>
                                          </p:stCondLst>
                                        </p:cTn>
                                        <p:tgtEl>
                                          <p:spTgt spid="219470"/>
                                        </p:tgtEl>
                                        <p:attrNameLst>
                                          <p:attrName>style.visibility</p:attrName>
                                        </p:attrNameLst>
                                      </p:cBhvr>
                                      <p:to>
                                        <p:strVal val="visible"/>
                                      </p:to>
                                    </p:set>
                                    <p:anim calcmode="discrete" valueType="clr">
                                      <p:cBhvr override="childStyle">
                                        <p:cTn id="75" dur="80"/>
                                        <p:tgtEl>
                                          <p:spTgt spid="219470"/>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219470"/>
                                        </p:tgtEl>
                                        <p:attrNameLst>
                                          <p:attrName>fillcolor</p:attrName>
                                        </p:attrNameLst>
                                      </p:cBhvr>
                                      <p:tavLst>
                                        <p:tav tm="0">
                                          <p:val>
                                            <p:clrVal>
                                              <a:schemeClr val="accent2"/>
                                            </p:clrVal>
                                          </p:val>
                                        </p:tav>
                                        <p:tav tm="50000">
                                          <p:val>
                                            <p:clrVal>
                                              <a:schemeClr val="hlink"/>
                                            </p:clrVal>
                                          </p:val>
                                        </p:tav>
                                      </p:tavLst>
                                    </p:anim>
                                    <p:set>
                                      <p:cBhvr>
                                        <p:cTn id="77" dur="80"/>
                                        <p:tgtEl>
                                          <p:spTgt spid="219470"/>
                                        </p:tgtEl>
                                        <p:attrNameLst>
                                          <p:attrName>fill.type</p:attrName>
                                        </p:attrNameLst>
                                      </p:cBhvr>
                                      <p:to>
                                        <p:strVal val="solid"/>
                                      </p:to>
                                    </p:set>
                                  </p:childTnLst>
                                </p:cTn>
                              </p:par>
                            </p:childTnLst>
                          </p:cTn>
                        </p:par>
                        <p:par>
                          <p:cTn id="78" fill="hold" nodeType="afterGroup">
                            <p:stCondLst>
                              <p:cond delay="1700"/>
                            </p:stCondLst>
                            <p:childTnLst>
                              <p:par>
                                <p:cTn id="79" presetID="37" presetClass="entr" presetSubtype="0"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fade">
                                      <p:cBhvr>
                                        <p:cTn id="81" dur="1000"/>
                                        <p:tgtEl>
                                          <p:spTgt spid="6"/>
                                        </p:tgtEl>
                                      </p:cBhvr>
                                    </p:animEffect>
                                    <p:anim calcmode="lin" valueType="num">
                                      <p:cBhvr>
                                        <p:cTn id="82" dur="1000" fill="hold"/>
                                        <p:tgtEl>
                                          <p:spTgt spid="6"/>
                                        </p:tgtEl>
                                        <p:attrNameLst>
                                          <p:attrName>ppt_x</p:attrName>
                                        </p:attrNameLst>
                                      </p:cBhvr>
                                      <p:tavLst>
                                        <p:tav tm="0">
                                          <p:val>
                                            <p:strVal val="#ppt_x"/>
                                          </p:val>
                                        </p:tav>
                                        <p:tav tm="100000">
                                          <p:val>
                                            <p:strVal val="#ppt_x"/>
                                          </p:val>
                                        </p:tav>
                                      </p:tavLst>
                                    </p:anim>
                                    <p:anim calcmode="lin" valueType="num">
                                      <p:cBhvr>
                                        <p:cTn id="83" dur="900" decel="100000" fill="hold"/>
                                        <p:tgtEl>
                                          <p:spTgt spid="6"/>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85" presetID="22" presetClass="entr" presetSubtype="8" fill="hold" grpId="0" nodeType="withEffect">
                                  <p:stCondLst>
                                    <p:cond delay="0"/>
                                  </p:stCondLst>
                                  <p:childTnLst>
                                    <p:set>
                                      <p:cBhvr>
                                        <p:cTn id="86" dur="1" fill="hold">
                                          <p:stCondLst>
                                            <p:cond delay="0"/>
                                          </p:stCondLst>
                                        </p:cTn>
                                        <p:tgtEl>
                                          <p:spTgt spid="219472"/>
                                        </p:tgtEl>
                                        <p:attrNameLst>
                                          <p:attrName>style.visibility</p:attrName>
                                        </p:attrNameLst>
                                      </p:cBhvr>
                                      <p:to>
                                        <p:strVal val="visible"/>
                                      </p:to>
                                    </p:set>
                                    <p:animEffect transition="in" filter="wipe(left)">
                                      <p:cBhvr>
                                        <p:cTn id="87" dur="500"/>
                                        <p:tgtEl>
                                          <p:spTgt spid="219472"/>
                                        </p:tgtEl>
                                      </p:cBhvr>
                                    </p:animEffect>
                                  </p:childTnLst>
                                </p:cTn>
                              </p:par>
                            </p:childTnLst>
                          </p:cTn>
                        </p:par>
                        <p:par>
                          <p:cTn id="88" fill="hold" nodeType="afterGroup">
                            <p:stCondLst>
                              <p:cond delay="2700"/>
                            </p:stCondLst>
                            <p:childTnLst>
                              <p:par>
                                <p:cTn id="89" presetID="1" presetClass="emph" presetSubtype="2" repeatCount="indefinite" autoRev="1" fill="hold" nodeType="afterEffect">
                                  <p:stCondLst>
                                    <p:cond delay="0"/>
                                  </p:stCondLst>
                                  <p:childTnLst>
                                    <p:animClr clrSpc="rgb" dir="cw">
                                      <p:cBhvr>
                                        <p:cTn id="90" dur="2000" fill="hold"/>
                                        <p:tgtEl>
                                          <p:spTgt spid="219472"/>
                                        </p:tgtEl>
                                        <p:attrNameLst>
                                          <p:attrName>fillcolor</p:attrName>
                                        </p:attrNameLst>
                                      </p:cBhvr>
                                      <p:to>
                                        <a:srgbClr val="FFFFFF"/>
                                      </p:to>
                                    </p:animClr>
                                    <p:set>
                                      <p:cBhvr>
                                        <p:cTn id="91" dur="2000" fill="hold"/>
                                        <p:tgtEl>
                                          <p:spTgt spid="219472"/>
                                        </p:tgtEl>
                                        <p:attrNameLst>
                                          <p:attrName>fill.type</p:attrName>
                                        </p:attrNameLst>
                                      </p:cBhvr>
                                      <p:to>
                                        <p:strVal val="solid"/>
                                      </p:to>
                                    </p:set>
                                    <p:set>
                                      <p:cBhvr>
                                        <p:cTn id="92" dur="2000" fill="hold"/>
                                        <p:tgtEl>
                                          <p:spTgt spid="21947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472" grpId="0" animBg="1"/>
      <p:bldP spid="219145" grpId="0"/>
      <p:bldP spid="219440" grpId="0"/>
      <p:bldP spid="219441" grpId="0"/>
      <p:bldP spid="219457" grpId="0" animBg="1"/>
      <p:bldP spid="219458" grpId="0"/>
      <p:bldP spid="2194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a:extLst>
              <a:ext uri="{FF2B5EF4-FFF2-40B4-BE49-F238E27FC236}">
                <a16:creationId xmlns:a16="http://schemas.microsoft.com/office/drawing/2014/main" id="{9B25CAEE-9F23-23BD-0F00-CE3E52000735}"/>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8435" name="Text Box 4">
            <a:extLst>
              <a:ext uri="{FF2B5EF4-FFF2-40B4-BE49-F238E27FC236}">
                <a16:creationId xmlns:a16="http://schemas.microsoft.com/office/drawing/2014/main" id="{187BA9CC-026A-1B66-338A-952CACA79C68}"/>
              </a:ext>
            </a:extLst>
          </p:cNvPr>
          <p:cNvSpPr txBox="1">
            <a:spLocks noChangeArrowheads="1"/>
          </p:cNvSpPr>
          <p:nvPr/>
        </p:nvSpPr>
        <p:spPr bwMode="auto">
          <a:xfrm>
            <a:off x="6588125" y="6518275"/>
            <a:ext cx="239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8436" name="Text Box 5">
            <a:extLst>
              <a:ext uri="{FF2B5EF4-FFF2-40B4-BE49-F238E27FC236}">
                <a16:creationId xmlns:a16="http://schemas.microsoft.com/office/drawing/2014/main" id="{A0780775-AB36-F057-F980-1C517842EB65}"/>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18437" name="Line 6">
            <a:extLst>
              <a:ext uri="{FF2B5EF4-FFF2-40B4-BE49-F238E27FC236}">
                <a16:creationId xmlns:a16="http://schemas.microsoft.com/office/drawing/2014/main" id="{23205B21-5F5C-26A5-3CF2-472A95A7A42C}"/>
              </a:ext>
            </a:extLst>
          </p:cNvPr>
          <p:cNvSpPr>
            <a:spLocks noChangeShapeType="1"/>
          </p:cNvSpPr>
          <p:nvPr/>
        </p:nvSpPr>
        <p:spPr bwMode="auto">
          <a:xfrm>
            <a:off x="230188" y="64897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0167" name="Text Box 7">
            <a:extLst>
              <a:ext uri="{FF2B5EF4-FFF2-40B4-BE49-F238E27FC236}">
                <a16:creationId xmlns:a16="http://schemas.microsoft.com/office/drawing/2014/main" id="{90743ED2-261F-F60A-9401-DC21603C0596}"/>
              </a:ext>
            </a:extLst>
          </p:cNvPr>
          <p:cNvSpPr txBox="1">
            <a:spLocks noChangeArrowheads="1"/>
          </p:cNvSpPr>
          <p:nvPr/>
        </p:nvSpPr>
        <p:spPr bwMode="auto">
          <a:xfrm>
            <a:off x="495300" y="1376363"/>
            <a:ext cx="422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Protok tečnosti kroz mali otvor:</a:t>
            </a:r>
            <a:endParaRPr lang="en-US" altLang="en-US" b="1">
              <a:solidFill>
                <a:schemeClr val="tx1"/>
              </a:solidFill>
            </a:endParaRPr>
          </a:p>
        </p:txBody>
      </p:sp>
      <p:pic>
        <p:nvPicPr>
          <p:cNvPr id="220168" name="Picture 8" descr="BD10263_">
            <a:extLst>
              <a:ext uri="{FF2B5EF4-FFF2-40B4-BE49-F238E27FC236}">
                <a16:creationId xmlns:a16="http://schemas.microsoft.com/office/drawing/2014/main" id="{C889ED71-D3CB-6463-750A-152E95F3D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48748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366" name="Text Box 206">
            <a:extLst>
              <a:ext uri="{FF2B5EF4-FFF2-40B4-BE49-F238E27FC236}">
                <a16:creationId xmlns:a16="http://schemas.microsoft.com/office/drawing/2014/main" id="{5ACCBFFB-C56C-8167-9DFD-C96C52CCF898}"/>
              </a:ext>
            </a:extLst>
          </p:cNvPr>
          <p:cNvSpPr txBox="1">
            <a:spLocks noChangeArrowheads="1"/>
          </p:cNvSpPr>
          <p:nvPr/>
        </p:nvSpPr>
        <p:spPr bwMode="auto">
          <a:xfrm>
            <a:off x="4606925" y="3249613"/>
            <a:ext cx="28876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Koeficijent kontrakcije:</a:t>
            </a:r>
            <a:endParaRPr lang="en-US" altLang="en-US" b="1">
              <a:solidFill>
                <a:schemeClr val="tx1"/>
              </a:solidFill>
            </a:endParaRPr>
          </a:p>
        </p:txBody>
      </p:sp>
      <p:pic>
        <p:nvPicPr>
          <p:cNvPr id="220367" name="Picture 207" descr="BD10263_">
            <a:extLst>
              <a:ext uri="{FF2B5EF4-FFF2-40B4-BE49-F238E27FC236}">
                <a16:creationId xmlns:a16="http://schemas.microsoft.com/office/drawing/2014/main" id="{0487CDAC-5C7D-B29F-399C-BEB7406A12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36073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WordArt 208">
            <a:extLst>
              <a:ext uri="{FF2B5EF4-FFF2-40B4-BE49-F238E27FC236}">
                <a16:creationId xmlns:a16="http://schemas.microsoft.com/office/drawing/2014/main" id="{28E3ECBD-7B53-C0C2-AE6A-8C7563A1B1E7}"/>
              </a:ext>
            </a:extLst>
          </p:cNvPr>
          <p:cNvSpPr>
            <a:spLocks noChangeArrowheads="1" noChangeShapeType="1" noTextEdit="1"/>
          </p:cNvSpPr>
          <p:nvPr/>
        </p:nvSpPr>
        <p:spPr bwMode="auto">
          <a:xfrm>
            <a:off x="287338" y="657225"/>
            <a:ext cx="856932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MALE OTVORE</a:t>
            </a:r>
            <a:endPar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sp>
        <p:nvSpPr>
          <p:cNvPr id="220381" name="AutoShape 221">
            <a:extLst>
              <a:ext uri="{FF2B5EF4-FFF2-40B4-BE49-F238E27FC236}">
                <a16:creationId xmlns:a16="http://schemas.microsoft.com/office/drawing/2014/main" id="{544E33E5-F401-2A6C-428E-6A7CF9B5A05F}"/>
              </a:ext>
            </a:extLst>
          </p:cNvPr>
          <p:cNvSpPr>
            <a:spLocks noChangeArrowheads="1"/>
          </p:cNvSpPr>
          <p:nvPr/>
        </p:nvSpPr>
        <p:spPr bwMode="auto">
          <a:xfrm>
            <a:off x="179388" y="2312988"/>
            <a:ext cx="8785225" cy="900112"/>
          </a:xfrm>
          <a:prstGeom prst="roundRect">
            <a:avLst>
              <a:gd name="adj" fmla="val 16667"/>
            </a:avLst>
          </a:prstGeom>
          <a:solidFill>
            <a:srgbClr val="CCECFF"/>
          </a:solidFill>
          <a:ln w="28575">
            <a:solidFill>
              <a:srgbClr val="0000FF"/>
            </a:solidFill>
            <a:round/>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220382" name="Text Box 222">
            <a:extLst>
              <a:ext uri="{FF2B5EF4-FFF2-40B4-BE49-F238E27FC236}">
                <a16:creationId xmlns:a16="http://schemas.microsoft.com/office/drawing/2014/main" id="{43BE80F4-A939-C61F-7A5F-5588CAB20E66}"/>
              </a:ext>
            </a:extLst>
          </p:cNvPr>
          <p:cNvSpPr txBox="1">
            <a:spLocks noChangeArrowheads="1"/>
          </p:cNvSpPr>
          <p:nvPr/>
        </p:nvSpPr>
        <p:spPr bwMode="auto">
          <a:xfrm>
            <a:off x="179388" y="2333625"/>
            <a:ext cx="87487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Eksperimentom je uočeno da se suženje ili kontrakcija mlaza javlja na izvesnom rastojanju od otvora, naročito kod otvora oštrih ivica, jer delići tečnosti ne mogu pri izlasku naglo ga promene pravac (da sekrenu pod uglom od 90</a:t>
            </a:r>
            <a:r>
              <a:rPr lang="en-US" altLang="en-US" sz="1600" b="1">
                <a:solidFill>
                  <a:schemeClr val="tx1"/>
                </a:solidFill>
              </a:rPr>
              <a:t>°</a:t>
            </a:r>
            <a:r>
              <a:rPr lang="sr-Latn-CS" altLang="en-US" sz="1600" b="1">
                <a:solidFill>
                  <a:schemeClr val="tx1"/>
                </a:solidFill>
              </a:rPr>
              <a:t>), pri čemu je</a:t>
            </a:r>
            <a:endParaRPr lang="en-US" altLang="en-US" sz="1600" b="1">
              <a:solidFill>
                <a:schemeClr val="tx1"/>
              </a:solidFill>
              <a:sym typeface="Symbol" panose="05050102010706020507" pitchFamily="18" charset="2"/>
            </a:endParaRPr>
          </a:p>
        </p:txBody>
      </p:sp>
      <p:grpSp>
        <p:nvGrpSpPr>
          <p:cNvPr id="2" name="Group 237">
            <a:extLst>
              <a:ext uri="{FF2B5EF4-FFF2-40B4-BE49-F238E27FC236}">
                <a16:creationId xmlns:a16="http://schemas.microsoft.com/office/drawing/2014/main" id="{ECB0F9D2-A422-2D62-0FE2-0D7955A8A068}"/>
              </a:ext>
            </a:extLst>
          </p:cNvPr>
          <p:cNvGrpSpPr>
            <a:grpSpLocks noChangeAspect="1"/>
          </p:cNvGrpSpPr>
          <p:nvPr/>
        </p:nvGrpSpPr>
        <p:grpSpPr bwMode="auto">
          <a:xfrm>
            <a:off x="2663825" y="1736725"/>
            <a:ext cx="2847975" cy="420688"/>
            <a:chOff x="2540" y="1524"/>
            <a:chExt cx="1794" cy="265"/>
          </a:xfrm>
        </p:grpSpPr>
        <p:sp>
          <p:nvSpPr>
            <p:cNvPr id="18662" name="AutoShape 236">
              <a:extLst>
                <a:ext uri="{FF2B5EF4-FFF2-40B4-BE49-F238E27FC236}">
                  <a16:creationId xmlns:a16="http://schemas.microsoft.com/office/drawing/2014/main" id="{7A8BF980-146E-A94C-41D5-E3DE5991F8CC}"/>
                </a:ext>
              </a:extLst>
            </p:cNvPr>
            <p:cNvSpPr>
              <a:spLocks noChangeAspect="1" noChangeArrowheads="1" noTextEdit="1"/>
            </p:cNvSpPr>
            <p:nvPr/>
          </p:nvSpPr>
          <p:spPr bwMode="auto">
            <a:xfrm>
              <a:off x="2540" y="1525"/>
              <a:ext cx="179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663" name="Line 238">
              <a:extLst>
                <a:ext uri="{FF2B5EF4-FFF2-40B4-BE49-F238E27FC236}">
                  <a16:creationId xmlns:a16="http://schemas.microsoft.com/office/drawing/2014/main" id="{6DE966FB-9313-00A2-232E-3BFC7256A7E1}"/>
                </a:ext>
              </a:extLst>
            </p:cNvPr>
            <p:cNvSpPr>
              <a:spLocks noChangeShapeType="1"/>
            </p:cNvSpPr>
            <p:nvPr/>
          </p:nvSpPr>
          <p:spPr bwMode="auto">
            <a:xfrm flipV="1">
              <a:off x="3810" y="1682"/>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64" name="Line 239">
              <a:extLst>
                <a:ext uri="{FF2B5EF4-FFF2-40B4-BE49-F238E27FC236}">
                  <a16:creationId xmlns:a16="http://schemas.microsoft.com/office/drawing/2014/main" id="{E3BE67BD-8797-C2F5-7075-04CD45A7CB60}"/>
                </a:ext>
              </a:extLst>
            </p:cNvPr>
            <p:cNvSpPr>
              <a:spLocks noChangeShapeType="1"/>
            </p:cNvSpPr>
            <p:nvPr/>
          </p:nvSpPr>
          <p:spPr bwMode="auto">
            <a:xfrm>
              <a:off x="3837" y="1684"/>
              <a:ext cx="39"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65" name="Freeform 240">
              <a:extLst>
                <a:ext uri="{FF2B5EF4-FFF2-40B4-BE49-F238E27FC236}">
                  <a16:creationId xmlns:a16="http://schemas.microsoft.com/office/drawing/2014/main" id="{4879678A-C9F7-50B5-55AC-3FB09BACC21C}"/>
                </a:ext>
              </a:extLst>
            </p:cNvPr>
            <p:cNvSpPr>
              <a:spLocks/>
            </p:cNvSpPr>
            <p:nvPr/>
          </p:nvSpPr>
          <p:spPr bwMode="auto">
            <a:xfrm>
              <a:off x="3878" y="1549"/>
              <a:ext cx="437" cy="214"/>
            </a:xfrm>
            <a:custGeom>
              <a:avLst/>
              <a:gdLst>
                <a:gd name="T0" fmla="*/ 0 w 456"/>
                <a:gd name="T1" fmla="*/ 154 h 223"/>
                <a:gd name="T2" fmla="*/ 32 w 456"/>
                <a:gd name="T3" fmla="*/ 0 h 223"/>
                <a:gd name="T4" fmla="*/ 311 w 456"/>
                <a:gd name="T5" fmla="*/ 0 h 223"/>
                <a:gd name="T6" fmla="*/ 0 60000 65536"/>
                <a:gd name="T7" fmla="*/ 0 60000 65536"/>
                <a:gd name="T8" fmla="*/ 0 60000 65536"/>
                <a:gd name="T9" fmla="*/ 0 w 456"/>
                <a:gd name="T10" fmla="*/ 0 h 223"/>
                <a:gd name="T11" fmla="*/ 456 w 456"/>
                <a:gd name="T12" fmla="*/ 223 h 223"/>
              </a:gdLst>
              <a:ahLst/>
              <a:cxnLst>
                <a:cxn ang="T6">
                  <a:pos x="T0" y="T1"/>
                </a:cxn>
                <a:cxn ang="T7">
                  <a:pos x="T2" y="T3"/>
                </a:cxn>
                <a:cxn ang="T8">
                  <a:pos x="T4" y="T5"/>
                </a:cxn>
              </a:cxnLst>
              <a:rect l="T9" t="T10" r="T11" b="T12"/>
              <a:pathLst>
                <a:path w="456" h="223">
                  <a:moveTo>
                    <a:pt x="0" y="223"/>
                  </a:moveTo>
                  <a:lnTo>
                    <a:pt x="47" y="0"/>
                  </a:lnTo>
                  <a:lnTo>
                    <a:pt x="456"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66" name="Rectangle 241">
              <a:extLst>
                <a:ext uri="{FF2B5EF4-FFF2-40B4-BE49-F238E27FC236}">
                  <a16:creationId xmlns:a16="http://schemas.microsoft.com/office/drawing/2014/main" id="{B3EAF6A8-954E-2FFD-C295-5B92841B1479}"/>
                </a:ext>
              </a:extLst>
            </p:cNvPr>
            <p:cNvSpPr>
              <a:spLocks noChangeArrowheads="1"/>
            </p:cNvSpPr>
            <p:nvPr/>
          </p:nvSpPr>
          <p:spPr bwMode="auto">
            <a:xfrm>
              <a:off x="4047" y="1543"/>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8667" name="Rectangle 242">
              <a:extLst>
                <a:ext uri="{FF2B5EF4-FFF2-40B4-BE49-F238E27FC236}">
                  <a16:creationId xmlns:a16="http://schemas.microsoft.com/office/drawing/2014/main" id="{111961CA-3B93-C168-788C-3CB723DC3131}"/>
                </a:ext>
              </a:extLst>
            </p:cNvPr>
            <p:cNvSpPr>
              <a:spLocks noChangeArrowheads="1"/>
            </p:cNvSpPr>
            <p:nvPr/>
          </p:nvSpPr>
          <p:spPr bwMode="auto">
            <a:xfrm>
              <a:off x="3676" y="1543"/>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8668" name="Rectangle 243">
              <a:extLst>
                <a:ext uri="{FF2B5EF4-FFF2-40B4-BE49-F238E27FC236}">
                  <a16:creationId xmlns:a16="http://schemas.microsoft.com/office/drawing/2014/main" id="{58B6D884-EC7A-8F7C-B064-D7C481F375B2}"/>
                </a:ext>
              </a:extLst>
            </p:cNvPr>
            <p:cNvSpPr>
              <a:spLocks noChangeArrowheads="1"/>
            </p:cNvSpPr>
            <p:nvPr/>
          </p:nvSpPr>
          <p:spPr bwMode="auto">
            <a:xfrm>
              <a:off x="2937" y="1543"/>
              <a:ext cx="21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a:t>
              </a:r>
              <a:endParaRPr lang="en-US" altLang="en-US"/>
            </a:p>
          </p:txBody>
        </p:sp>
        <p:sp>
          <p:nvSpPr>
            <p:cNvPr id="18669" name="Rectangle 244">
              <a:extLst>
                <a:ext uri="{FF2B5EF4-FFF2-40B4-BE49-F238E27FC236}">
                  <a16:creationId xmlns:a16="http://schemas.microsoft.com/office/drawing/2014/main" id="{C689DC71-B38B-9EA2-6F11-567639E3BA83}"/>
                </a:ext>
              </a:extLst>
            </p:cNvPr>
            <p:cNvSpPr>
              <a:spLocks noChangeArrowheads="1"/>
            </p:cNvSpPr>
            <p:nvPr/>
          </p:nvSpPr>
          <p:spPr bwMode="auto">
            <a:xfrm>
              <a:off x="2547" y="1543"/>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Q</a:t>
              </a:r>
              <a:endParaRPr lang="en-US" altLang="en-US"/>
            </a:p>
          </p:txBody>
        </p:sp>
        <p:sp>
          <p:nvSpPr>
            <p:cNvPr id="18670" name="Rectangle 245">
              <a:extLst>
                <a:ext uri="{FF2B5EF4-FFF2-40B4-BE49-F238E27FC236}">
                  <a16:creationId xmlns:a16="http://schemas.microsoft.com/office/drawing/2014/main" id="{C201C2CE-7DF1-C593-8932-09B824E456A5}"/>
                </a:ext>
              </a:extLst>
            </p:cNvPr>
            <p:cNvSpPr>
              <a:spLocks noChangeArrowheads="1"/>
            </p:cNvSpPr>
            <p:nvPr/>
          </p:nvSpPr>
          <p:spPr bwMode="auto">
            <a:xfrm>
              <a:off x="3935" y="1544"/>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8671" name="Rectangle 247">
              <a:extLst>
                <a:ext uri="{FF2B5EF4-FFF2-40B4-BE49-F238E27FC236}">
                  <a16:creationId xmlns:a16="http://schemas.microsoft.com/office/drawing/2014/main" id="{66519330-0D95-3BFB-CA82-D5DCBABA0752}"/>
                </a:ext>
              </a:extLst>
            </p:cNvPr>
            <p:cNvSpPr>
              <a:spLocks noChangeArrowheads="1"/>
            </p:cNvSpPr>
            <p:nvPr/>
          </p:nvSpPr>
          <p:spPr bwMode="auto">
            <a:xfrm>
              <a:off x="3212" y="152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672" name="Rectangle 248">
              <a:extLst>
                <a:ext uri="{FF2B5EF4-FFF2-40B4-BE49-F238E27FC236}">
                  <a16:creationId xmlns:a16="http://schemas.microsoft.com/office/drawing/2014/main" id="{F3B7E4D1-52B3-B1F6-4020-A68DF9D782B4}"/>
                </a:ext>
              </a:extLst>
            </p:cNvPr>
            <p:cNvSpPr>
              <a:spLocks noChangeArrowheads="1"/>
            </p:cNvSpPr>
            <p:nvPr/>
          </p:nvSpPr>
          <p:spPr bwMode="auto">
            <a:xfrm>
              <a:off x="2759" y="152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673" name="Rectangle 249">
              <a:extLst>
                <a:ext uri="{FF2B5EF4-FFF2-40B4-BE49-F238E27FC236}">
                  <a16:creationId xmlns:a16="http://schemas.microsoft.com/office/drawing/2014/main" id="{0C2CFC30-0717-C12A-1E69-9AD7D62B6A46}"/>
                </a:ext>
              </a:extLst>
            </p:cNvPr>
            <p:cNvSpPr>
              <a:spLocks noChangeArrowheads="1"/>
            </p:cNvSpPr>
            <p:nvPr/>
          </p:nvSpPr>
          <p:spPr bwMode="auto">
            <a:xfrm>
              <a:off x="3482" y="1524"/>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j</a:t>
              </a:r>
              <a:endParaRPr lang="en-US" altLang="en-US"/>
            </a:p>
          </p:txBody>
        </p:sp>
      </p:grpSp>
      <p:grpSp>
        <p:nvGrpSpPr>
          <p:cNvPr id="3" name="Group 369">
            <a:extLst>
              <a:ext uri="{FF2B5EF4-FFF2-40B4-BE49-F238E27FC236}">
                <a16:creationId xmlns:a16="http://schemas.microsoft.com/office/drawing/2014/main" id="{A6B0BD63-4997-09A7-5016-DCEFA1B9C9C3}"/>
              </a:ext>
            </a:extLst>
          </p:cNvPr>
          <p:cNvGrpSpPr>
            <a:grpSpLocks noChangeAspect="1"/>
          </p:cNvGrpSpPr>
          <p:nvPr/>
        </p:nvGrpSpPr>
        <p:grpSpPr bwMode="auto">
          <a:xfrm>
            <a:off x="5616575" y="1736725"/>
            <a:ext cx="1209675" cy="431800"/>
            <a:chOff x="4309" y="1320"/>
            <a:chExt cx="762" cy="272"/>
          </a:xfrm>
        </p:grpSpPr>
        <p:sp>
          <p:nvSpPr>
            <p:cNvPr id="18658" name="AutoShape 368">
              <a:extLst>
                <a:ext uri="{FF2B5EF4-FFF2-40B4-BE49-F238E27FC236}">
                  <a16:creationId xmlns:a16="http://schemas.microsoft.com/office/drawing/2014/main" id="{E4DAFF26-8CE5-1AC6-205F-6DC859EDF4D8}"/>
                </a:ext>
              </a:extLst>
            </p:cNvPr>
            <p:cNvSpPr>
              <a:spLocks noChangeAspect="1" noChangeArrowheads="1" noTextEdit="1"/>
            </p:cNvSpPr>
            <p:nvPr/>
          </p:nvSpPr>
          <p:spPr bwMode="auto">
            <a:xfrm>
              <a:off x="4309" y="1344"/>
              <a:ext cx="76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659" name="Rectangle 370">
              <a:extLst>
                <a:ext uri="{FF2B5EF4-FFF2-40B4-BE49-F238E27FC236}">
                  <a16:creationId xmlns:a16="http://schemas.microsoft.com/office/drawing/2014/main" id="{FB94FF85-7438-1FEF-F78A-CD960135CED7}"/>
                </a:ext>
              </a:extLst>
            </p:cNvPr>
            <p:cNvSpPr>
              <a:spLocks noChangeArrowheads="1"/>
            </p:cNvSpPr>
            <p:nvPr/>
          </p:nvSpPr>
          <p:spPr bwMode="auto">
            <a:xfrm>
              <a:off x="4634" y="1458"/>
              <a:ext cx="4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izmereno</a:t>
              </a:r>
              <a:endParaRPr lang="en-US" altLang="en-US"/>
            </a:p>
          </p:txBody>
        </p:sp>
        <p:sp>
          <p:nvSpPr>
            <p:cNvPr id="18660" name="Rectangle 371">
              <a:extLst>
                <a:ext uri="{FF2B5EF4-FFF2-40B4-BE49-F238E27FC236}">
                  <a16:creationId xmlns:a16="http://schemas.microsoft.com/office/drawing/2014/main" id="{DCE5D8F0-4E3E-66DB-1F7E-3FBA42CE74C8}"/>
                </a:ext>
              </a:extLst>
            </p:cNvPr>
            <p:cNvSpPr>
              <a:spLocks noChangeArrowheads="1"/>
            </p:cNvSpPr>
            <p:nvPr/>
          </p:nvSpPr>
          <p:spPr bwMode="auto">
            <a:xfrm>
              <a:off x="4496" y="1339"/>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Q</a:t>
              </a:r>
              <a:endParaRPr lang="en-US" altLang="en-US"/>
            </a:p>
          </p:txBody>
        </p:sp>
        <p:sp>
          <p:nvSpPr>
            <p:cNvPr id="18661" name="Rectangle 372">
              <a:extLst>
                <a:ext uri="{FF2B5EF4-FFF2-40B4-BE49-F238E27FC236}">
                  <a16:creationId xmlns:a16="http://schemas.microsoft.com/office/drawing/2014/main" id="{F21C0B67-E970-2A77-0BF7-62F292466515}"/>
                </a:ext>
              </a:extLst>
            </p:cNvPr>
            <p:cNvSpPr>
              <a:spLocks noChangeArrowheads="1"/>
            </p:cNvSpPr>
            <p:nvPr/>
          </p:nvSpPr>
          <p:spPr bwMode="auto">
            <a:xfrm>
              <a:off x="4322" y="1320"/>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¹</a:t>
              </a:r>
              <a:endParaRPr lang="en-US" altLang="en-US"/>
            </a:p>
          </p:txBody>
        </p:sp>
      </p:grpSp>
      <p:grpSp>
        <p:nvGrpSpPr>
          <p:cNvPr id="4" name="Group 373">
            <a:extLst>
              <a:ext uri="{FF2B5EF4-FFF2-40B4-BE49-F238E27FC236}">
                <a16:creationId xmlns:a16="http://schemas.microsoft.com/office/drawing/2014/main" id="{23B96323-8FB3-EA12-BF1A-4ACA6CBE36C1}"/>
              </a:ext>
            </a:extLst>
          </p:cNvPr>
          <p:cNvGrpSpPr>
            <a:grpSpLocks/>
          </p:cNvGrpSpPr>
          <p:nvPr/>
        </p:nvGrpSpPr>
        <p:grpSpPr bwMode="auto">
          <a:xfrm>
            <a:off x="2051050" y="3679825"/>
            <a:ext cx="647700" cy="684213"/>
            <a:chOff x="1958" y="1463"/>
            <a:chExt cx="1322" cy="396"/>
          </a:xfrm>
        </p:grpSpPr>
        <p:sp>
          <p:nvSpPr>
            <p:cNvPr id="18654" name="Freeform 374">
              <a:extLst>
                <a:ext uri="{FF2B5EF4-FFF2-40B4-BE49-F238E27FC236}">
                  <a16:creationId xmlns:a16="http://schemas.microsoft.com/office/drawing/2014/main" id="{55D52218-6900-D805-F27B-C5B1ECC09563}"/>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0066FF"/>
            </a:solidFill>
            <a:ln w="28575" cmpd="sng">
              <a:solidFill>
                <a:srgbClr val="009900"/>
              </a:solidFill>
              <a:round/>
              <a:headEnd/>
              <a:tailEnd/>
            </a:ln>
          </p:spPr>
          <p:txBody>
            <a:bodyPr/>
            <a:lstStyle/>
            <a:p>
              <a:endParaRPr lang="en-GB"/>
            </a:p>
          </p:txBody>
        </p:sp>
        <p:sp>
          <p:nvSpPr>
            <p:cNvPr id="18655" name="Freeform 375">
              <a:extLst>
                <a:ext uri="{FF2B5EF4-FFF2-40B4-BE49-F238E27FC236}">
                  <a16:creationId xmlns:a16="http://schemas.microsoft.com/office/drawing/2014/main" id="{276D5828-0250-81F4-B850-96AF4DEB69A4}"/>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0066FF"/>
            </a:solidFill>
            <a:ln w="28575" cmpd="sng">
              <a:solidFill>
                <a:srgbClr val="009900"/>
              </a:solidFill>
              <a:round/>
              <a:headEnd/>
              <a:tailEnd/>
            </a:ln>
          </p:spPr>
          <p:txBody>
            <a:bodyPr/>
            <a:lstStyle/>
            <a:p>
              <a:endParaRPr lang="en-GB"/>
            </a:p>
          </p:txBody>
        </p:sp>
        <p:sp>
          <p:nvSpPr>
            <p:cNvPr id="18656" name="Freeform 376">
              <a:extLst>
                <a:ext uri="{FF2B5EF4-FFF2-40B4-BE49-F238E27FC236}">
                  <a16:creationId xmlns:a16="http://schemas.microsoft.com/office/drawing/2014/main" id="{5923303A-1CE7-40D1-2FCF-7B67AB1FD39E}"/>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0066FF"/>
            </a:solidFill>
            <a:ln w="28575" cmpd="sng">
              <a:solidFill>
                <a:srgbClr val="009900"/>
              </a:solidFill>
              <a:round/>
              <a:headEnd/>
              <a:tailEnd/>
            </a:ln>
          </p:spPr>
          <p:txBody>
            <a:bodyPr/>
            <a:lstStyle/>
            <a:p>
              <a:endParaRPr lang="en-GB"/>
            </a:p>
          </p:txBody>
        </p:sp>
        <p:sp>
          <p:nvSpPr>
            <p:cNvPr id="18657" name="Freeform 377">
              <a:extLst>
                <a:ext uri="{FF2B5EF4-FFF2-40B4-BE49-F238E27FC236}">
                  <a16:creationId xmlns:a16="http://schemas.microsoft.com/office/drawing/2014/main" id="{4369603A-865C-955E-4D30-DB852F508864}"/>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0066FF"/>
            </a:solidFill>
            <a:ln w="28575" cmpd="sng">
              <a:solidFill>
                <a:srgbClr val="009900"/>
              </a:solidFill>
              <a:round/>
              <a:headEnd/>
              <a:tailEnd/>
            </a:ln>
          </p:spPr>
          <p:txBody>
            <a:bodyPr/>
            <a:lstStyle/>
            <a:p>
              <a:endParaRPr lang="en-GB"/>
            </a:p>
          </p:txBody>
        </p:sp>
      </p:grpSp>
      <p:grpSp>
        <p:nvGrpSpPr>
          <p:cNvPr id="5" name="Group 380">
            <a:extLst>
              <a:ext uri="{FF2B5EF4-FFF2-40B4-BE49-F238E27FC236}">
                <a16:creationId xmlns:a16="http://schemas.microsoft.com/office/drawing/2014/main" id="{C110A217-19BD-66C0-1DAF-D1CCB9C995A9}"/>
              </a:ext>
            </a:extLst>
          </p:cNvPr>
          <p:cNvGrpSpPr>
            <a:grpSpLocks noChangeAspect="1"/>
          </p:cNvGrpSpPr>
          <p:nvPr/>
        </p:nvGrpSpPr>
        <p:grpSpPr bwMode="auto">
          <a:xfrm>
            <a:off x="179388" y="3284538"/>
            <a:ext cx="4013200" cy="1930400"/>
            <a:chOff x="1616" y="1554"/>
            <a:chExt cx="2528" cy="1216"/>
          </a:xfrm>
        </p:grpSpPr>
        <p:sp>
          <p:nvSpPr>
            <p:cNvPr id="18541" name="AutoShape 379">
              <a:extLst>
                <a:ext uri="{FF2B5EF4-FFF2-40B4-BE49-F238E27FC236}">
                  <a16:creationId xmlns:a16="http://schemas.microsoft.com/office/drawing/2014/main" id="{71902DEC-4821-F791-BAE1-07CAB453FBEE}"/>
                </a:ext>
              </a:extLst>
            </p:cNvPr>
            <p:cNvSpPr>
              <a:spLocks noChangeAspect="1" noChangeArrowheads="1" noTextEdit="1"/>
            </p:cNvSpPr>
            <p:nvPr/>
          </p:nvSpPr>
          <p:spPr bwMode="auto">
            <a:xfrm>
              <a:off x="1616" y="1554"/>
              <a:ext cx="2528" cy="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542" name="Freeform 381">
              <a:extLst>
                <a:ext uri="{FF2B5EF4-FFF2-40B4-BE49-F238E27FC236}">
                  <a16:creationId xmlns:a16="http://schemas.microsoft.com/office/drawing/2014/main" id="{7FB1F18F-BE19-2AD9-979E-188DA3DE135F}"/>
                </a:ext>
              </a:extLst>
            </p:cNvPr>
            <p:cNvSpPr>
              <a:spLocks/>
            </p:cNvSpPr>
            <p:nvPr/>
          </p:nvSpPr>
          <p:spPr bwMode="auto">
            <a:xfrm>
              <a:off x="2942" y="1919"/>
              <a:ext cx="50" cy="58"/>
            </a:xfrm>
            <a:custGeom>
              <a:avLst/>
              <a:gdLst>
                <a:gd name="T0" fmla="*/ 0 w 50"/>
                <a:gd name="T1" fmla="*/ 58 h 58"/>
                <a:gd name="T2" fmla="*/ 21 w 50"/>
                <a:gd name="T3" fmla="*/ 36 h 58"/>
                <a:gd name="T4" fmla="*/ 50 w 50"/>
                <a:gd name="T5" fmla="*/ 0 h 58"/>
                <a:gd name="T6" fmla="*/ 0 w 50"/>
                <a:gd name="T7" fmla="*/ 50 h 58"/>
                <a:gd name="T8" fmla="*/ 0 w 50"/>
                <a:gd name="T9" fmla="*/ 58 h 58"/>
                <a:gd name="T10" fmla="*/ 0 60000 65536"/>
                <a:gd name="T11" fmla="*/ 0 60000 65536"/>
                <a:gd name="T12" fmla="*/ 0 60000 65536"/>
                <a:gd name="T13" fmla="*/ 0 60000 65536"/>
                <a:gd name="T14" fmla="*/ 0 60000 65536"/>
                <a:gd name="T15" fmla="*/ 0 w 50"/>
                <a:gd name="T16" fmla="*/ 0 h 58"/>
                <a:gd name="T17" fmla="*/ 50 w 50"/>
                <a:gd name="T18" fmla="*/ 58 h 58"/>
              </a:gdLst>
              <a:ahLst/>
              <a:cxnLst>
                <a:cxn ang="T10">
                  <a:pos x="T0" y="T1"/>
                </a:cxn>
                <a:cxn ang="T11">
                  <a:pos x="T2" y="T3"/>
                </a:cxn>
                <a:cxn ang="T12">
                  <a:pos x="T4" y="T5"/>
                </a:cxn>
                <a:cxn ang="T13">
                  <a:pos x="T6" y="T7"/>
                </a:cxn>
                <a:cxn ang="T14">
                  <a:pos x="T8" y="T9"/>
                </a:cxn>
              </a:cxnLst>
              <a:rect l="T15" t="T16" r="T17" b="T18"/>
              <a:pathLst>
                <a:path w="50" h="58">
                  <a:moveTo>
                    <a:pt x="0" y="58"/>
                  </a:moveTo>
                  <a:lnTo>
                    <a:pt x="21" y="36"/>
                  </a:lnTo>
                  <a:lnTo>
                    <a:pt x="50" y="0"/>
                  </a:lnTo>
                  <a:lnTo>
                    <a:pt x="0" y="50"/>
                  </a:lnTo>
                  <a:lnTo>
                    <a:pt x="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3" name="Freeform 382">
              <a:extLst>
                <a:ext uri="{FF2B5EF4-FFF2-40B4-BE49-F238E27FC236}">
                  <a16:creationId xmlns:a16="http://schemas.microsoft.com/office/drawing/2014/main" id="{EFBB2A0C-AD22-D045-ECBD-95A8A8B424D8}"/>
                </a:ext>
              </a:extLst>
            </p:cNvPr>
            <p:cNvSpPr>
              <a:spLocks/>
            </p:cNvSpPr>
            <p:nvPr/>
          </p:nvSpPr>
          <p:spPr bwMode="auto">
            <a:xfrm>
              <a:off x="2942" y="1879"/>
              <a:ext cx="64" cy="71"/>
            </a:xfrm>
            <a:custGeom>
              <a:avLst/>
              <a:gdLst>
                <a:gd name="T0" fmla="*/ 0 w 64"/>
                <a:gd name="T1" fmla="*/ 71 h 71"/>
                <a:gd name="T2" fmla="*/ 64 w 64"/>
                <a:gd name="T3" fmla="*/ 7 h 71"/>
                <a:gd name="T4" fmla="*/ 64 w 64"/>
                <a:gd name="T5" fmla="*/ 0 h 71"/>
                <a:gd name="T6" fmla="*/ 0 w 64"/>
                <a:gd name="T7" fmla="*/ 61 h 71"/>
                <a:gd name="T8" fmla="*/ 0 w 64"/>
                <a:gd name="T9" fmla="*/ 71 h 71"/>
                <a:gd name="T10" fmla="*/ 0 60000 65536"/>
                <a:gd name="T11" fmla="*/ 0 60000 65536"/>
                <a:gd name="T12" fmla="*/ 0 60000 65536"/>
                <a:gd name="T13" fmla="*/ 0 60000 65536"/>
                <a:gd name="T14" fmla="*/ 0 60000 65536"/>
                <a:gd name="T15" fmla="*/ 0 w 64"/>
                <a:gd name="T16" fmla="*/ 0 h 71"/>
                <a:gd name="T17" fmla="*/ 64 w 64"/>
                <a:gd name="T18" fmla="*/ 71 h 71"/>
              </a:gdLst>
              <a:ahLst/>
              <a:cxnLst>
                <a:cxn ang="T10">
                  <a:pos x="T0" y="T1"/>
                </a:cxn>
                <a:cxn ang="T11">
                  <a:pos x="T2" y="T3"/>
                </a:cxn>
                <a:cxn ang="T12">
                  <a:pos x="T4" y="T5"/>
                </a:cxn>
                <a:cxn ang="T13">
                  <a:pos x="T6" y="T7"/>
                </a:cxn>
                <a:cxn ang="T14">
                  <a:pos x="T8" y="T9"/>
                </a:cxn>
              </a:cxnLst>
              <a:rect l="T15" t="T16" r="T17" b="T18"/>
              <a:pathLst>
                <a:path w="64" h="71">
                  <a:moveTo>
                    <a:pt x="0" y="71"/>
                  </a:moveTo>
                  <a:lnTo>
                    <a:pt x="64" y="7"/>
                  </a:lnTo>
                  <a:lnTo>
                    <a:pt x="64" y="0"/>
                  </a:lnTo>
                  <a:lnTo>
                    <a:pt x="0" y="61"/>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4" name="Freeform 383">
              <a:extLst>
                <a:ext uri="{FF2B5EF4-FFF2-40B4-BE49-F238E27FC236}">
                  <a16:creationId xmlns:a16="http://schemas.microsoft.com/office/drawing/2014/main" id="{F591A308-B332-B654-0A47-A8DFB68B4989}"/>
                </a:ext>
              </a:extLst>
            </p:cNvPr>
            <p:cNvSpPr>
              <a:spLocks/>
            </p:cNvSpPr>
            <p:nvPr/>
          </p:nvSpPr>
          <p:spPr bwMode="auto">
            <a:xfrm>
              <a:off x="2942" y="1850"/>
              <a:ext cx="64" cy="71"/>
            </a:xfrm>
            <a:custGeom>
              <a:avLst/>
              <a:gdLst>
                <a:gd name="T0" fmla="*/ 0 w 64"/>
                <a:gd name="T1" fmla="*/ 71 h 71"/>
                <a:gd name="T2" fmla="*/ 64 w 64"/>
                <a:gd name="T3" fmla="*/ 8 h 71"/>
                <a:gd name="T4" fmla="*/ 64 w 64"/>
                <a:gd name="T5" fmla="*/ 0 h 71"/>
                <a:gd name="T6" fmla="*/ 0 w 64"/>
                <a:gd name="T7" fmla="*/ 63 h 71"/>
                <a:gd name="T8" fmla="*/ 0 w 64"/>
                <a:gd name="T9" fmla="*/ 71 h 71"/>
                <a:gd name="T10" fmla="*/ 0 60000 65536"/>
                <a:gd name="T11" fmla="*/ 0 60000 65536"/>
                <a:gd name="T12" fmla="*/ 0 60000 65536"/>
                <a:gd name="T13" fmla="*/ 0 60000 65536"/>
                <a:gd name="T14" fmla="*/ 0 60000 65536"/>
                <a:gd name="T15" fmla="*/ 0 w 64"/>
                <a:gd name="T16" fmla="*/ 0 h 71"/>
                <a:gd name="T17" fmla="*/ 64 w 64"/>
                <a:gd name="T18" fmla="*/ 71 h 71"/>
              </a:gdLst>
              <a:ahLst/>
              <a:cxnLst>
                <a:cxn ang="T10">
                  <a:pos x="T0" y="T1"/>
                </a:cxn>
                <a:cxn ang="T11">
                  <a:pos x="T2" y="T3"/>
                </a:cxn>
                <a:cxn ang="T12">
                  <a:pos x="T4" y="T5"/>
                </a:cxn>
                <a:cxn ang="T13">
                  <a:pos x="T6" y="T7"/>
                </a:cxn>
                <a:cxn ang="T14">
                  <a:pos x="T8" y="T9"/>
                </a:cxn>
              </a:cxnLst>
              <a:rect l="T15" t="T16" r="T17" b="T18"/>
              <a:pathLst>
                <a:path w="64" h="71">
                  <a:moveTo>
                    <a:pt x="0" y="71"/>
                  </a:moveTo>
                  <a:lnTo>
                    <a:pt x="64" y="8"/>
                  </a:lnTo>
                  <a:lnTo>
                    <a:pt x="64" y="0"/>
                  </a:lnTo>
                  <a:lnTo>
                    <a:pt x="0" y="63"/>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5" name="Freeform 384">
              <a:extLst>
                <a:ext uri="{FF2B5EF4-FFF2-40B4-BE49-F238E27FC236}">
                  <a16:creationId xmlns:a16="http://schemas.microsoft.com/office/drawing/2014/main" id="{7DF0DCD2-60B6-B092-82E7-C02C9B6B2AA0}"/>
                </a:ext>
              </a:extLst>
            </p:cNvPr>
            <p:cNvSpPr>
              <a:spLocks/>
            </p:cNvSpPr>
            <p:nvPr/>
          </p:nvSpPr>
          <p:spPr bwMode="auto">
            <a:xfrm>
              <a:off x="2942" y="1821"/>
              <a:ext cx="64" cy="71"/>
            </a:xfrm>
            <a:custGeom>
              <a:avLst/>
              <a:gdLst>
                <a:gd name="T0" fmla="*/ 0 w 64"/>
                <a:gd name="T1" fmla="*/ 71 h 71"/>
                <a:gd name="T2" fmla="*/ 64 w 64"/>
                <a:gd name="T3" fmla="*/ 8 h 71"/>
                <a:gd name="T4" fmla="*/ 64 w 64"/>
                <a:gd name="T5" fmla="*/ 0 h 71"/>
                <a:gd name="T6" fmla="*/ 0 w 64"/>
                <a:gd name="T7" fmla="*/ 63 h 71"/>
                <a:gd name="T8" fmla="*/ 0 w 64"/>
                <a:gd name="T9" fmla="*/ 71 h 71"/>
                <a:gd name="T10" fmla="*/ 0 60000 65536"/>
                <a:gd name="T11" fmla="*/ 0 60000 65536"/>
                <a:gd name="T12" fmla="*/ 0 60000 65536"/>
                <a:gd name="T13" fmla="*/ 0 60000 65536"/>
                <a:gd name="T14" fmla="*/ 0 60000 65536"/>
                <a:gd name="T15" fmla="*/ 0 w 64"/>
                <a:gd name="T16" fmla="*/ 0 h 71"/>
                <a:gd name="T17" fmla="*/ 64 w 64"/>
                <a:gd name="T18" fmla="*/ 71 h 71"/>
              </a:gdLst>
              <a:ahLst/>
              <a:cxnLst>
                <a:cxn ang="T10">
                  <a:pos x="T0" y="T1"/>
                </a:cxn>
                <a:cxn ang="T11">
                  <a:pos x="T2" y="T3"/>
                </a:cxn>
                <a:cxn ang="T12">
                  <a:pos x="T4" y="T5"/>
                </a:cxn>
                <a:cxn ang="T13">
                  <a:pos x="T6" y="T7"/>
                </a:cxn>
                <a:cxn ang="T14">
                  <a:pos x="T8" y="T9"/>
                </a:cxn>
              </a:cxnLst>
              <a:rect l="T15" t="T16" r="T17" b="T18"/>
              <a:pathLst>
                <a:path w="64" h="71">
                  <a:moveTo>
                    <a:pt x="0" y="71"/>
                  </a:moveTo>
                  <a:lnTo>
                    <a:pt x="64" y="8"/>
                  </a:lnTo>
                  <a:lnTo>
                    <a:pt x="64" y="0"/>
                  </a:lnTo>
                  <a:lnTo>
                    <a:pt x="0" y="63"/>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6" name="Freeform 385">
              <a:extLst>
                <a:ext uri="{FF2B5EF4-FFF2-40B4-BE49-F238E27FC236}">
                  <a16:creationId xmlns:a16="http://schemas.microsoft.com/office/drawing/2014/main" id="{D5ABE9D0-5B0A-E5B9-9E13-ED86A0F43B1D}"/>
                </a:ext>
              </a:extLst>
            </p:cNvPr>
            <p:cNvSpPr>
              <a:spLocks/>
            </p:cNvSpPr>
            <p:nvPr/>
          </p:nvSpPr>
          <p:spPr bwMode="auto">
            <a:xfrm>
              <a:off x="2942" y="1792"/>
              <a:ext cx="64" cy="71"/>
            </a:xfrm>
            <a:custGeom>
              <a:avLst/>
              <a:gdLst>
                <a:gd name="T0" fmla="*/ 0 w 64"/>
                <a:gd name="T1" fmla="*/ 71 h 71"/>
                <a:gd name="T2" fmla="*/ 64 w 64"/>
                <a:gd name="T3" fmla="*/ 8 h 71"/>
                <a:gd name="T4" fmla="*/ 64 w 64"/>
                <a:gd name="T5" fmla="*/ 0 h 71"/>
                <a:gd name="T6" fmla="*/ 0 w 64"/>
                <a:gd name="T7" fmla="*/ 64 h 71"/>
                <a:gd name="T8" fmla="*/ 0 w 64"/>
                <a:gd name="T9" fmla="*/ 71 h 71"/>
                <a:gd name="T10" fmla="*/ 0 60000 65536"/>
                <a:gd name="T11" fmla="*/ 0 60000 65536"/>
                <a:gd name="T12" fmla="*/ 0 60000 65536"/>
                <a:gd name="T13" fmla="*/ 0 60000 65536"/>
                <a:gd name="T14" fmla="*/ 0 60000 65536"/>
                <a:gd name="T15" fmla="*/ 0 w 64"/>
                <a:gd name="T16" fmla="*/ 0 h 71"/>
                <a:gd name="T17" fmla="*/ 64 w 64"/>
                <a:gd name="T18" fmla="*/ 71 h 71"/>
              </a:gdLst>
              <a:ahLst/>
              <a:cxnLst>
                <a:cxn ang="T10">
                  <a:pos x="T0" y="T1"/>
                </a:cxn>
                <a:cxn ang="T11">
                  <a:pos x="T2" y="T3"/>
                </a:cxn>
                <a:cxn ang="T12">
                  <a:pos x="T4" y="T5"/>
                </a:cxn>
                <a:cxn ang="T13">
                  <a:pos x="T6" y="T7"/>
                </a:cxn>
                <a:cxn ang="T14">
                  <a:pos x="T8" y="T9"/>
                </a:cxn>
              </a:cxnLst>
              <a:rect l="T15" t="T16" r="T17" b="T18"/>
              <a:pathLst>
                <a:path w="64" h="71">
                  <a:moveTo>
                    <a:pt x="0" y="71"/>
                  </a:moveTo>
                  <a:lnTo>
                    <a:pt x="64" y="8"/>
                  </a:lnTo>
                  <a:lnTo>
                    <a:pt x="64" y="0"/>
                  </a:lnTo>
                  <a:lnTo>
                    <a:pt x="0" y="64"/>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7" name="Freeform 386">
              <a:extLst>
                <a:ext uri="{FF2B5EF4-FFF2-40B4-BE49-F238E27FC236}">
                  <a16:creationId xmlns:a16="http://schemas.microsoft.com/office/drawing/2014/main" id="{12A8EA85-E1F0-ECA7-8BE3-1FE3D8623D03}"/>
                </a:ext>
              </a:extLst>
            </p:cNvPr>
            <p:cNvSpPr>
              <a:spLocks/>
            </p:cNvSpPr>
            <p:nvPr/>
          </p:nvSpPr>
          <p:spPr bwMode="auto">
            <a:xfrm>
              <a:off x="2942" y="1763"/>
              <a:ext cx="64" cy="73"/>
            </a:xfrm>
            <a:custGeom>
              <a:avLst/>
              <a:gdLst>
                <a:gd name="T0" fmla="*/ 0 w 64"/>
                <a:gd name="T1" fmla="*/ 73 h 73"/>
                <a:gd name="T2" fmla="*/ 64 w 64"/>
                <a:gd name="T3" fmla="*/ 8 h 73"/>
                <a:gd name="T4" fmla="*/ 64 w 64"/>
                <a:gd name="T5" fmla="*/ 0 h 73"/>
                <a:gd name="T6" fmla="*/ 0 w 64"/>
                <a:gd name="T7" fmla="*/ 64 h 73"/>
                <a:gd name="T8" fmla="*/ 0 w 64"/>
                <a:gd name="T9" fmla="*/ 73 h 73"/>
                <a:gd name="T10" fmla="*/ 0 60000 65536"/>
                <a:gd name="T11" fmla="*/ 0 60000 65536"/>
                <a:gd name="T12" fmla="*/ 0 60000 65536"/>
                <a:gd name="T13" fmla="*/ 0 60000 65536"/>
                <a:gd name="T14" fmla="*/ 0 60000 65536"/>
                <a:gd name="T15" fmla="*/ 0 w 64"/>
                <a:gd name="T16" fmla="*/ 0 h 73"/>
                <a:gd name="T17" fmla="*/ 64 w 64"/>
                <a:gd name="T18" fmla="*/ 73 h 73"/>
              </a:gdLst>
              <a:ahLst/>
              <a:cxnLst>
                <a:cxn ang="T10">
                  <a:pos x="T0" y="T1"/>
                </a:cxn>
                <a:cxn ang="T11">
                  <a:pos x="T2" y="T3"/>
                </a:cxn>
                <a:cxn ang="T12">
                  <a:pos x="T4" y="T5"/>
                </a:cxn>
                <a:cxn ang="T13">
                  <a:pos x="T6" y="T7"/>
                </a:cxn>
                <a:cxn ang="T14">
                  <a:pos x="T8" y="T9"/>
                </a:cxn>
              </a:cxnLst>
              <a:rect l="T15" t="T16" r="T17" b="T18"/>
              <a:pathLst>
                <a:path w="64" h="73">
                  <a:moveTo>
                    <a:pt x="0" y="73"/>
                  </a:moveTo>
                  <a:lnTo>
                    <a:pt x="64" y="8"/>
                  </a:lnTo>
                  <a:lnTo>
                    <a:pt x="64" y="0"/>
                  </a:lnTo>
                  <a:lnTo>
                    <a:pt x="0" y="64"/>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8" name="Freeform 387">
              <a:extLst>
                <a:ext uri="{FF2B5EF4-FFF2-40B4-BE49-F238E27FC236}">
                  <a16:creationId xmlns:a16="http://schemas.microsoft.com/office/drawing/2014/main" id="{C5100D8D-C58A-4EB1-863C-E84C81D807B7}"/>
                </a:ext>
              </a:extLst>
            </p:cNvPr>
            <p:cNvSpPr>
              <a:spLocks/>
            </p:cNvSpPr>
            <p:nvPr/>
          </p:nvSpPr>
          <p:spPr bwMode="auto">
            <a:xfrm>
              <a:off x="2942" y="1735"/>
              <a:ext cx="64" cy="73"/>
            </a:xfrm>
            <a:custGeom>
              <a:avLst/>
              <a:gdLst>
                <a:gd name="T0" fmla="*/ 0 w 64"/>
                <a:gd name="T1" fmla="*/ 73 h 73"/>
                <a:gd name="T2" fmla="*/ 64 w 64"/>
                <a:gd name="T3" fmla="*/ 7 h 73"/>
                <a:gd name="T4" fmla="*/ 64 w 64"/>
                <a:gd name="T5" fmla="*/ 0 h 73"/>
                <a:gd name="T6" fmla="*/ 0 w 64"/>
                <a:gd name="T7" fmla="*/ 63 h 73"/>
                <a:gd name="T8" fmla="*/ 0 w 64"/>
                <a:gd name="T9" fmla="*/ 73 h 73"/>
                <a:gd name="T10" fmla="*/ 0 60000 65536"/>
                <a:gd name="T11" fmla="*/ 0 60000 65536"/>
                <a:gd name="T12" fmla="*/ 0 60000 65536"/>
                <a:gd name="T13" fmla="*/ 0 60000 65536"/>
                <a:gd name="T14" fmla="*/ 0 60000 65536"/>
                <a:gd name="T15" fmla="*/ 0 w 64"/>
                <a:gd name="T16" fmla="*/ 0 h 73"/>
                <a:gd name="T17" fmla="*/ 64 w 64"/>
                <a:gd name="T18" fmla="*/ 73 h 73"/>
              </a:gdLst>
              <a:ahLst/>
              <a:cxnLst>
                <a:cxn ang="T10">
                  <a:pos x="T0" y="T1"/>
                </a:cxn>
                <a:cxn ang="T11">
                  <a:pos x="T2" y="T3"/>
                </a:cxn>
                <a:cxn ang="T12">
                  <a:pos x="T4" y="T5"/>
                </a:cxn>
                <a:cxn ang="T13">
                  <a:pos x="T6" y="T7"/>
                </a:cxn>
                <a:cxn ang="T14">
                  <a:pos x="T8" y="T9"/>
                </a:cxn>
              </a:cxnLst>
              <a:rect l="T15" t="T16" r="T17" b="T18"/>
              <a:pathLst>
                <a:path w="64" h="73">
                  <a:moveTo>
                    <a:pt x="0" y="73"/>
                  </a:moveTo>
                  <a:lnTo>
                    <a:pt x="64" y="7"/>
                  </a:lnTo>
                  <a:lnTo>
                    <a:pt x="64" y="0"/>
                  </a:lnTo>
                  <a:lnTo>
                    <a:pt x="0" y="63"/>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49" name="Freeform 388">
              <a:extLst>
                <a:ext uri="{FF2B5EF4-FFF2-40B4-BE49-F238E27FC236}">
                  <a16:creationId xmlns:a16="http://schemas.microsoft.com/office/drawing/2014/main" id="{8A3F7100-C0E0-597B-B2E8-52C42767DEF7}"/>
                </a:ext>
              </a:extLst>
            </p:cNvPr>
            <p:cNvSpPr>
              <a:spLocks/>
            </p:cNvSpPr>
            <p:nvPr/>
          </p:nvSpPr>
          <p:spPr bwMode="auto">
            <a:xfrm>
              <a:off x="2942" y="1706"/>
              <a:ext cx="64" cy="73"/>
            </a:xfrm>
            <a:custGeom>
              <a:avLst/>
              <a:gdLst>
                <a:gd name="T0" fmla="*/ 0 w 64"/>
                <a:gd name="T1" fmla="*/ 73 h 73"/>
                <a:gd name="T2" fmla="*/ 64 w 64"/>
                <a:gd name="T3" fmla="*/ 9 h 73"/>
                <a:gd name="T4" fmla="*/ 64 w 64"/>
                <a:gd name="T5" fmla="*/ 0 h 73"/>
                <a:gd name="T6" fmla="*/ 0 w 64"/>
                <a:gd name="T7" fmla="*/ 65 h 73"/>
                <a:gd name="T8" fmla="*/ 0 w 64"/>
                <a:gd name="T9" fmla="*/ 73 h 73"/>
                <a:gd name="T10" fmla="*/ 0 60000 65536"/>
                <a:gd name="T11" fmla="*/ 0 60000 65536"/>
                <a:gd name="T12" fmla="*/ 0 60000 65536"/>
                <a:gd name="T13" fmla="*/ 0 60000 65536"/>
                <a:gd name="T14" fmla="*/ 0 60000 65536"/>
                <a:gd name="T15" fmla="*/ 0 w 64"/>
                <a:gd name="T16" fmla="*/ 0 h 73"/>
                <a:gd name="T17" fmla="*/ 64 w 64"/>
                <a:gd name="T18" fmla="*/ 73 h 73"/>
              </a:gdLst>
              <a:ahLst/>
              <a:cxnLst>
                <a:cxn ang="T10">
                  <a:pos x="T0" y="T1"/>
                </a:cxn>
                <a:cxn ang="T11">
                  <a:pos x="T2" y="T3"/>
                </a:cxn>
                <a:cxn ang="T12">
                  <a:pos x="T4" y="T5"/>
                </a:cxn>
                <a:cxn ang="T13">
                  <a:pos x="T6" y="T7"/>
                </a:cxn>
                <a:cxn ang="T14">
                  <a:pos x="T8" y="T9"/>
                </a:cxn>
              </a:cxnLst>
              <a:rect l="T15" t="T16" r="T17" b="T18"/>
              <a:pathLst>
                <a:path w="64" h="73">
                  <a:moveTo>
                    <a:pt x="0" y="73"/>
                  </a:moveTo>
                  <a:lnTo>
                    <a:pt x="64" y="9"/>
                  </a:lnTo>
                  <a:lnTo>
                    <a:pt x="64" y="0"/>
                  </a:lnTo>
                  <a:lnTo>
                    <a:pt x="0" y="65"/>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0" name="Freeform 389">
              <a:extLst>
                <a:ext uri="{FF2B5EF4-FFF2-40B4-BE49-F238E27FC236}">
                  <a16:creationId xmlns:a16="http://schemas.microsoft.com/office/drawing/2014/main" id="{5E2EDF94-3594-8F24-3577-785869349531}"/>
                </a:ext>
              </a:extLst>
            </p:cNvPr>
            <p:cNvSpPr>
              <a:spLocks/>
            </p:cNvSpPr>
            <p:nvPr/>
          </p:nvSpPr>
          <p:spPr bwMode="auto">
            <a:xfrm>
              <a:off x="2940" y="1677"/>
              <a:ext cx="66" cy="73"/>
            </a:xfrm>
            <a:custGeom>
              <a:avLst/>
              <a:gdLst>
                <a:gd name="T0" fmla="*/ 0 w 66"/>
                <a:gd name="T1" fmla="*/ 73 h 73"/>
                <a:gd name="T2" fmla="*/ 66 w 66"/>
                <a:gd name="T3" fmla="*/ 10 h 73"/>
                <a:gd name="T4" fmla="*/ 66 w 66"/>
                <a:gd name="T5" fmla="*/ 0 h 73"/>
                <a:gd name="T6" fmla="*/ 0 w 66"/>
                <a:gd name="T7" fmla="*/ 65 h 73"/>
                <a:gd name="T8" fmla="*/ 0 w 66"/>
                <a:gd name="T9" fmla="*/ 73 h 73"/>
                <a:gd name="T10" fmla="*/ 0 60000 65536"/>
                <a:gd name="T11" fmla="*/ 0 60000 65536"/>
                <a:gd name="T12" fmla="*/ 0 60000 65536"/>
                <a:gd name="T13" fmla="*/ 0 60000 65536"/>
                <a:gd name="T14" fmla="*/ 0 60000 65536"/>
                <a:gd name="T15" fmla="*/ 0 w 66"/>
                <a:gd name="T16" fmla="*/ 0 h 73"/>
                <a:gd name="T17" fmla="*/ 66 w 66"/>
                <a:gd name="T18" fmla="*/ 73 h 73"/>
              </a:gdLst>
              <a:ahLst/>
              <a:cxnLst>
                <a:cxn ang="T10">
                  <a:pos x="T0" y="T1"/>
                </a:cxn>
                <a:cxn ang="T11">
                  <a:pos x="T2" y="T3"/>
                </a:cxn>
                <a:cxn ang="T12">
                  <a:pos x="T4" y="T5"/>
                </a:cxn>
                <a:cxn ang="T13">
                  <a:pos x="T6" y="T7"/>
                </a:cxn>
                <a:cxn ang="T14">
                  <a:pos x="T8" y="T9"/>
                </a:cxn>
              </a:cxnLst>
              <a:rect l="T15" t="T16" r="T17" b="T18"/>
              <a:pathLst>
                <a:path w="66" h="73">
                  <a:moveTo>
                    <a:pt x="0" y="73"/>
                  </a:moveTo>
                  <a:lnTo>
                    <a:pt x="66" y="10"/>
                  </a:lnTo>
                  <a:lnTo>
                    <a:pt x="66" y="0"/>
                  </a:lnTo>
                  <a:lnTo>
                    <a:pt x="0" y="65"/>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1" name="Freeform 390">
              <a:extLst>
                <a:ext uri="{FF2B5EF4-FFF2-40B4-BE49-F238E27FC236}">
                  <a16:creationId xmlns:a16="http://schemas.microsoft.com/office/drawing/2014/main" id="{3C7A50A6-015C-73AA-2001-F43A5558526B}"/>
                </a:ext>
              </a:extLst>
            </p:cNvPr>
            <p:cNvSpPr>
              <a:spLocks/>
            </p:cNvSpPr>
            <p:nvPr/>
          </p:nvSpPr>
          <p:spPr bwMode="auto">
            <a:xfrm>
              <a:off x="2940" y="1650"/>
              <a:ext cx="66" cy="71"/>
            </a:xfrm>
            <a:custGeom>
              <a:avLst/>
              <a:gdLst>
                <a:gd name="T0" fmla="*/ 0 w 66"/>
                <a:gd name="T1" fmla="*/ 71 h 71"/>
                <a:gd name="T2" fmla="*/ 66 w 66"/>
                <a:gd name="T3" fmla="*/ 8 h 71"/>
                <a:gd name="T4" fmla="*/ 66 w 66"/>
                <a:gd name="T5" fmla="*/ 0 h 71"/>
                <a:gd name="T6" fmla="*/ 0 w 66"/>
                <a:gd name="T7" fmla="*/ 63 h 71"/>
                <a:gd name="T8" fmla="*/ 0 w 66"/>
                <a:gd name="T9" fmla="*/ 71 h 71"/>
                <a:gd name="T10" fmla="*/ 0 60000 65536"/>
                <a:gd name="T11" fmla="*/ 0 60000 65536"/>
                <a:gd name="T12" fmla="*/ 0 60000 65536"/>
                <a:gd name="T13" fmla="*/ 0 60000 65536"/>
                <a:gd name="T14" fmla="*/ 0 60000 65536"/>
                <a:gd name="T15" fmla="*/ 0 w 66"/>
                <a:gd name="T16" fmla="*/ 0 h 71"/>
                <a:gd name="T17" fmla="*/ 66 w 66"/>
                <a:gd name="T18" fmla="*/ 71 h 71"/>
              </a:gdLst>
              <a:ahLst/>
              <a:cxnLst>
                <a:cxn ang="T10">
                  <a:pos x="T0" y="T1"/>
                </a:cxn>
                <a:cxn ang="T11">
                  <a:pos x="T2" y="T3"/>
                </a:cxn>
                <a:cxn ang="T12">
                  <a:pos x="T4" y="T5"/>
                </a:cxn>
                <a:cxn ang="T13">
                  <a:pos x="T6" y="T7"/>
                </a:cxn>
                <a:cxn ang="T14">
                  <a:pos x="T8" y="T9"/>
                </a:cxn>
              </a:cxnLst>
              <a:rect l="T15" t="T16" r="T17" b="T18"/>
              <a:pathLst>
                <a:path w="66" h="71">
                  <a:moveTo>
                    <a:pt x="0" y="71"/>
                  </a:moveTo>
                  <a:lnTo>
                    <a:pt x="66" y="8"/>
                  </a:lnTo>
                  <a:lnTo>
                    <a:pt x="66" y="0"/>
                  </a:lnTo>
                  <a:lnTo>
                    <a:pt x="0" y="63"/>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2" name="Freeform 391">
              <a:extLst>
                <a:ext uri="{FF2B5EF4-FFF2-40B4-BE49-F238E27FC236}">
                  <a16:creationId xmlns:a16="http://schemas.microsoft.com/office/drawing/2014/main" id="{40EB7E53-2B4F-E6A5-8F4F-DEF9851DA818}"/>
                </a:ext>
              </a:extLst>
            </p:cNvPr>
            <p:cNvSpPr>
              <a:spLocks/>
            </p:cNvSpPr>
            <p:nvPr/>
          </p:nvSpPr>
          <p:spPr bwMode="auto">
            <a:xfrm>
              <a:off x="2940" y="1621"/>
              <a:ext cx="66" cy="71"/>
            </a:xfrm>
            <a:custGeom>
              <a:avLst/>
              <a:gdLst>
                <a:gd name="T0" fmla="*/ 0 w 66"/>
                <a:gd name="T1" fmla="*/ 71 h 71"/>
                <a:gd name="T2" fmla="*/ 66 w 66"/>
                <a:gd name="T3" fmla="*/ 8 h 71"/>
                <a:gd name="T4" fmla="*/ 66 w 66"/>
                <a:gd name="T5" fmla="*/ 0 h 71"/>
                <a:gd name="T6" fmla="*/ 0 w 66"/>
                <a:gd name="T7" fmla="*/ 64 h 71"/>
                <a:gd name="T8" fmla="*/ 0 w 66"/>
                <a:gd name="T9" fmla="*/ 71 h 71"/>
                <a:gd name="T10" fmla="*/ 0 60000 65536"/>
                <a:gd name="T11" fmla="*/ 0 60000 65536"/>
                <a:gd name="T12" fmla="*/ 0 60000 65536"/>
                <a:gd name="T13" fmla="*/ 0 60000 65536"/>
                <a:gd name="T14" fmla="*/ 0 60000 65536"/>
                <a:gd name="T15" fmla="*/ 0 w 66"/>
                <a:gd name="T16" fmla="*/ 0 h 71"/>
                <a:gd name="T17" fmla="*/ 66 w 66"/>
                <a:gd name="T18" fmla="*/ 71 h 71"/>
              </a:gdLst>
              <a:ahLst/>
              <a:cxnLst>
                <a:cxn ang="T10">
                  <a:pos x="T0" y="T1"/>
                </a:cxn>
                <a:cxn ang="T11">
                  <a:pos x="T2" y="T3"/>
                </a:cxn>
                <a:cxn ang="T12">
                  <a:pos x="T4" y="T5"/>
                </a:cxn>
                <a:cxn ang="T13">
                  <a:pos x="T6" y="T7"/>
                </a:cxn>
                <a:cxn ang="T14">
                  <a:pos x="T8" y="T9"/>
                </a:cxn>
              </a:cxnLst>
              <a:rect l="T15" t="T16" r="T17" b="T18"/>
              <a:pathLst>
                <a:path w="66" h="71">
                  <a:moveTo>
                    <a:pt x="0" y="71"/>
                  </a:moveTo>
                  <a:lnTo>
                    <a:pt x="66" y="8"/>
                  </a:lnTo>
                  <a:lnTo>
                    <a:pt x="66" y="0"/>
                  </a:lnTo>
                  <a:lnTo>
                    <a:pt x="0" y="64"/>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3" name="Freeform 392">
              <a:extLst>
                <a:ext uri="{FF2B5EF4-FFF2-40B4-BE49-F238E27FC236}">
                  <a16:creationId xmlns:a16="http://schemas.microsoft.com/office/drawing/2014/main" id="{2A518165-F7D8-9EEF-2B4C-B4FA88A259BA}"/>
                </a:ext>
              </a:extLst>
            </p:cNvPr>
            <p:cNvSpPr>
              <a:spLocks/>
            </p:cNvSpPr>
            <p:nvPr/>
          </p:nvSpPr>
          <p:spPr bwMode="auto">
            <a:xfrm>
              <a:off x="2940" y="1592"/>
              <a:ext cx="66" cy="73"/>
            </a:xfrm>
            <a:custGeom>
              <a:avLst/>
              <a:gdLst>
                <a:gd name="T0" fmla="*/ 0 w 66"/>
                <a:gd name="T1" fmla="*/ 73 h 73"/>
                <a:gd name="T2" fmla="*/ 66 w 66"/>
                <a:gd name="T3" fmla="*/ 8 h 73"/>
                <a:gd name="T4" fmla="*/ 66 w 66"/>
                <a:gd name="T5" fmla="*/ 0 h 73"/>
                <a:gd name="T6" fmla="*/ 0 w 66"/>
                <a:gd name="T7" fmla="*/ 66 h 73"/>
                <a:gd name="T8" fmla="*/ 0 w 66"/>
                <a:gd name="T9" fmla="*/ 73 h 73"/>
                <a:gd name="T10" fmla="*/ 0 60000 65536"/>
                <a:gd name="T11" fmla="*/ 0 60000 65536"/>
                <a:gd name="T12" fmla="*/ 0 60000 65536"/>
                <a:gd name="T13" fmla="*/ 0 60000 65536"/>
                <a:gd name="T14" fmla="*/ 0 60000 65536"/>
                <a:gd name="T15" fmla="*/ 0 w 66"/>
                <a:gd name="T16" fmla="*/ 0 h 73"/>
                <a:gd name="T17" fmla="*/ 66 w 66"/>
                <a:gd name="T18" fmla="*/ 73 h 73"/>
              </a:gdLst>
              <a:ahLst/>
              <a:cxnLst>
                <a:cxn ang="T10">
                  <a:pos x="T0" y="T1"/>
                </a:cxn>
                <a:cxn ang="T11">
                  <a:pos x="T2" y="T3"/>
                </a:cxn>
                <a:cxn ang="T12">
                  <a:pos x="T4" y="T5"/>
                </a:cxn>
                <a:cxn ang="T13">
                  <a:pos x="T6" y="T7"/>
                </a:cxn>
                <a:cxn ang="T14">
                  <a:pos x="T8" y="T9"/>
                </a:cxn>
              </a:cxnLst>
              <a:rect l="T15" t="T16" r="T17" b="T18"/>
              <a:pathLst>
                <a:path w="66" h="73">
                  <a:moveTo>
                    <a:pt x="0" y="73"/>
                  </a:moveTo>
                  <a:lnTo>
                    <a:pt x="66" y="8"/>
                  </a:lnTo>
                  <a:lnTo>
                    <a:pt x="66" y="0"/>
                  </a:lnTo>
                  <a:lnTo>
                    <a:pt x="0" y="66"/>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4" name="Freeform 393">
              <a:extLst>
                <a:ext uri="{FF2B5EF4-FFF2-40B4-BE49-F238E27FC236}">
                  <a16:creationId xmlns:a16="http://schemas.microsoft.com/office/drawing/2014/main" id="{32DA185B-1702-24E8-AC50-3D5D90A20E12}"/>
                </a:ext>
              </a:extLst>
            </p:cNvPr>
            <p:cNvSpPr>
              <a:spLocks/>
            </p:cNvSpPr>
            <p:nvPr/>
          </p:nvSpPr>
          <p:spPr bwMode="auto">
            <a:xfrm>
              <a:off x="2940" y="1587"/>
              <a:ext cx="50" cy="50"/>
            </a:xfrm>
            <a:custGeom>
              <a:avLst/>
              <a:gdLst>
                <a:gd name="T0" fmla="*/ 0 w 50"/>
                <a:gd name="T1" fmla="*/ 50 h 50"/>
                <a:gd name="T2" fmla="*/ 50 w 50"/>
                <a:gd name="T3" fmla="*/ 0 h 50"/>
                <a:gd name="T4" fmla="*/ 43 w 50"/>
                <a:gd name="T5" fmla="*/ 0 h 50"/>
                <a:gd name="T6" fmla="*/ 0 w 50"/>
                <a:gd name="T7" fmla="*/ 42 h 50"/>
                <a:gd name="T8" fmla="*/ 0 w 50"/>
                <a:gd name="T9" fmla="*/ 50 h 50"/>
                <a:gd name="T10" fmla="*/ 0 60000 65536"/>
                <a:gd name="T11" fmla="*/ 0 60000 65536"/>
                <a:gd name="T12" fmla="*/ 0 60000 65536"/>
                <a:gd name="T13" fmla="*/ 0 60000 65536"/>
                <a:gd name="T14" fmla="*/ 0 60000 65536"/>
                <a:gd name="T15" fmla="*/ 0 w 50"/>
                <a:gd name="T16" fmla="*/ 0 h 50"/>
                <a:gd name="T17" fmla="*/ 50 w 50"/>
                <a:gd name="T18" fmla="*/ 50 h 50"/>
              </a:gdLst>
              <a:ahLst/>
              <a:cxnLst>
                <a:cxn ang="T10">
                  <a:pos x="T0" y="T1"/>
                </a:cxn>
                <a:cxn ang="T11">
                  <a:pos x="T2" y="T3"/>
                </a:cxn>
                <a:cxn ang="T12">
                  <a:pos x="T4" y="T5"/>
                </a:cxn>
                <a:cxn ang="T13">
                  <a:pos x="T6" y="T7"/>
                </a:cxn>
                <a:cxn ang="T14">
                  <a:pos x="T8" y="T9"/>
                </a:cxn>
              </a:cxnLst>
              <a:rect l="T15" t="T16" r="T17" b="T18"/>
              <a:pathLst>
                <a:path w="50" h="50">
                  <a:moveTo>
                    <a:pt x="0" y="50"/>
                  </a:moveTo>
                  <a:lnTo>
                    <a:pt x="50" y="0"/>
                  </a:lnTo>
                  <a:lnTo>
                    <a:pt x="43" y="0"/>
                  </a:lnTo>
                  <a:lnTo>
                    <a:pt x="0" y="42"/>
                  </a:lnTo>
                  <a:lnTo>
                    <a:pt x="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5" name="Freeform 394">
              <a:extLst>
                <a:ext uri="{FF2B5EF4-FFF2-40B4-BE49-F238E27FC236}">
                  <a16:creationId xmlns:a16="http://schemas.microsoft.com/office/drawing/2014/main" id="{94C231A7-378C-95F7-CC61-93A2C4F92A49}"/>
                </a:ext>
              </a:extLst>
            </p:cNvPr>
            <p:cNvSpPr>
              <a:spLocks/>
            </p:cNvSpPr>
            <p:nvPr/>
          </p:nvSpPr>
          <p:spPr bwMode="auto">
            <a:xfrm>
              <a:off x="2940" y="1587"/>
              <a:ext cx="22" cy="21"/>
            </a:xfrm>
            <a:custGeom>
              <a:avLst/>
              <a:gdLst>
                <a:gd name="T0" fmla="*/ 0 w 22"/>
                <a:gd name="T1" fmla="*/ 21 h 21"/>
                <a:gd name="T2" fmla="*/ 22 w 22"/>
                <a:gd name="T3" fmla="*/ 0 h 21"/>
                <a:gd name="T4" fmla="*/ 14 w 22"/>
                <a:gd name="T5" fmla="*/ 0 h 21"/>
                <a:gd name="T6" fmla="*/ 0 w 22"/>
                <a:gd name="T7" fmla="*/ 13 h 21"/>
                <a:gd name="T8" fmla="*/ 0 w 22"/>
                <a:gd name="T9" fmla="*/ 21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0" y="21"/>
                  </a:moveTo>
                  <a:lnTo>
                    <a:pt x="22" y="0"/>
                  </a:lnTo>
                  <a:lnTo>
                    <a:pt x="14" y="0"/>
                  </a:lnTo>
                  <a:lnTo>
                    <a:pt x="0" y="13"/>
                  </a:lnTo>
                  <a:lnTo>
                    <a:pt x="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6" name="Freeform 395">
              <a:extLst>
                <a:ext uri="{FF2B5EF4-FFF2-40B4-BE49-F238E27FC236}">
                  <a16:creationId xmlns:a16="http://schemas.microsoft.com/office/drawing/2014/main" id="{22B2D732-7F60-FEF9-D662-6672FDC5789E}"/>
                </a:ext>
              </a:extLst>
            </p:cNvPr>
            <p:cNvSpPr>
              <a:spLocks/>
            </p:cNvSpPr>
            <p:nvPr/>
          </p:nvSpPr>
          <p:spPr bwMode="auto">
            <a:xfrm>
              <a:off x="2940" y="1583"/>
              <a:ext cx="70" cy="9"/>
            </a:xfrm>
            <a:custGeom>
              <a:avLst/>
              <a:gdLst>
                <a:gd name="T0" fmla="*/ 70 w 70"/>
                <a:gd name="T1" fmla="*/ 4 h 9"/>
                <a:gd name="T2" fmla="*/ 66 w 70"/>
                <a:gd name="T3" fmla="*/ 0 h 9"/>
                <a:gd name="T4" fmla="*/ 0 w 70"/>
                <a:gd name="T5" fmla="*/ 0 h 9"/>
                <a:gd name="T6" fmla="*/ 0 w 70"/>
                <a:gd name="T7" fmla="*/ 7 h 9"/>
                <a:gd name="T8" fmla="*/ 66 w 70"/>
                <a:gd name="T9" fmla="*/ 9 h 9"/>
                <a:gd name="T10" fmla="*/ 70 w 70"/>
                <a:gd name="T11" fmla="*/ 4 h 9"/>
                <a:gd name="T12" fmla="*/ 70 w 70"/>
                <a:gd name="T13" fmla="*/ 4 h 9"/>
                <a:gd name="T14" fmla="*/ 70 w 70"/>
                <a:gd name="T15" fmla="*/ 0 h 9"/>
                <a:gd name="T16" fmla="*/ 66 w 70"/>
                <a:gd name="T17" fmla="*/ 0 h 9"/>
                <a:gd name="T18" fmla="*/ 70 w 70"/>
                <a:gd name="T19" fmla="*/ 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9"/>
                <a:gd name="T32" fmla="*/ 70 w 7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9">
                  <a:moveTo>
                    <a:pt x="70" y="4"/>
                  </a:moveTo>
                  <a:lnTo>
                    <a:pt x="66" y="0"/>
                  </a:lnTo>
                  <a:lnTo>
                    <a:pt x="0" y="0"/>
                  </a:lnTo>
                  <a:lnTo>
                    <a:pt x="0" y="7"/>
                  </a:lnTo>
                  <a:lnTo>
                    <a:pt x="66" y="9"/>
                  </a:lnTo>
                  <a:lnTo>
                    <a:pt x="70" y="4"/>
                  </a:lnTo>
                  <a:lnTo>
                    <a:pt x="70" y="0"/>
                  </a:lnTo>
                  <a:lnTo>
                    <a:pt x="66" y="0"/>
                  </a:lnTo>
                  <a:lnTo>
                    <a:pt x="7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7" name="Freeform 396">
              <a:extLst>
                <a:ext uri="{FF2B5EF4-FFF2-40B4-BE49-F238E27FC236}">
                  <a16:creationId xmlns:a16="http://schemas.microsoft.com/office/drawing/2014/main" id="{2A875A1A-EE24-DEA1-CF31-1F0356AE2EE8}"/>
                </a:ext>
              </a:extLst>
            </p:cNvPr>
            <p:cNvSpPr>
              <a:spLocks/>
            </p:cNvSpPr>
            <p:nvPr/>
          </p:nvSpPr>
          <p:spPr bwMode="auto">
            <a:xfrm>
              <a:off x="3000" y="1587"/>
              <a:ext cx="10" cy="319"/>
            </a:xfrm>
            <a:custGeom>
              <a:avLst/>
              <a:gdLst>
                <a:gd name="T0" fmla="*/ 10 w 10"/>
                <a:gd name="T1" fmla="*/ 319 h 319"/>
                <a:gd name="T2" fmla="*/ 10 w 10"/>
                <a:gd name="T3" fmla="*/ 315 h 319"/>
                <a:gd name="T4" fmla="*/ 10 w 10"/>
                <a:gd name="T5" fmla="*/ 0 h 319"/>
                <a:gd name="T6" fmla="*/ 2 w 10"/>
                <a:gd name="T7" fmla="*/ 0 h 319"/>
                <a:gd name="T8" fmla="*/ 0 w 10"/>
                <a:gd name="T9" fmla="*/ 315 h 319"/>
                <a:gd name="T10" fmla="*/ 10 w 10"/>
                <a:gd name="T11" fmla="*/ 319 h 319"/>
                <a:gd name="T12" fmla="*/ 0 60000 65536"/>
                <a:gd name="T13" fmla="*/ 0 60000 65536"/>
                <a:gd name="T14" fmla="*/ 0 60000 65536"/>
                <a:gd name="T15" fmla="*/ 0 60000 65536"/>
                <a:gd name="T16" fmla="*/ 0 60000 65536"/>
                <a:gd name="T17" fmla="*/ 0 60000 65536"/>
                <a:gd name="T18" fmla="*/ 0 w 10"/>
                <a:gd name="T19" fmla="*/ 0 h 319"/>
                <a:gd name="T20" fmla="*/ 10 w 10"/>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10" h="319">
                  <a:moveTo>
                    <a:pt x="10" y="319"/>
                  </a:moveTo>
                  <a:lnTo>
                    <a:pt x="10" y="315"/>
                  </a:lnTo>
                  <a:lnTo>
                    <a:pt x="10" y="0"/>
                  </a:lnTo>
                  <a:lnTo>
                    <a:pt x="2" y="0"/>
                  </a:lnTo>
                  <a:lnTo>
                    <a:pt x="0" y="315"/>
                  </a:lnTo>
                  <a:lnTo>
                    <a:pt x="10" y="3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8" name="Freeform 397">
              <a:extLst>
                <a:ext uri="{FF2B5EF4-FFF2-40B4-BE49-F238E27FC236}">
                  <a16:creationId xmlns:a16="http://schemas.microsoft.com/office/drawing/2014/main" id="{4B0710A3-BF2B-A207-4D72-58AB7A26A10B}"/>
                </a:ext>
              </a:extLst>
            </p:cNvPr>
            <p:cNvSpPr>
              <a:spLocks/>
            </p:cNvSpPr>
            <p:nvPr/>
          </p:nvSpPr>
          <p:spPr bwMode="auto">
            <a:xfrm>
              <a:off x="2937" y="1900"/>
              <a:ext cx="73" cy="86"/>
            </a:xfrm>
            <a:custGeom>
              <a:avLst/>
              <a:gdLst>
                <a:gd name="T0" fmla="*/ 0 w 73"/>
                <a:gd name="T1" fmla="*/ 84 h 86"/>
                <a:gd name="T2" fmla="*/ 9 w 73"/>
                <a:gd name="T3" fmla="*/ 86 h 86"/>
                <a:gd name="T4" fmla="*/ 73 w 73"/>
                <a:gd name="T5" fmla="*/ 6 h 86"/>
                <a:gd name="T6" fmla="*/ 65 w 73"/>
                <a:gd name="T7" fmla="*/ 0 h 86"/>
                <a:gd name="T8" fmla="*/ 2 w 73"/>
                <a:gd name="T9" fmla="*/ 80 h 86"/>
                <a:gd name="T10" fmla="*/ 0 w 73"/>
                <a:gd name="T11" fmla="*/ 84 h 86"/>
                <a:gd name="T12" fmla="*/ 0 60000 65536"/>
                <a:gd name="T13" fmla="*/ 0 60000 65536"/>
                <a:gd name="T14" fmla="*/ 0 60000 65536"/>
                <a:gd name="T15" fmla="*/ 0 60000 65536"/>
                <a:gd name="T16" fmla="*/ 0 60000 65536"/>
                <a:gd name="T17" fmla="*/ 0 60000 65536"/>
                <a:gd name="T18" fmla="*/ 0 w 73"/>
                <a:gd name="T19" fmla="*/ 0 h 86"/>
                <a:gd name="T20" fmla="*/ 73 w 73"/>
                <a:gd name="T21" fmla="*/ 86 h 86"/>
              </a:gdLst>
              <a:ahLst/>
              <a:cxnLst>
                <a:cxn ang="T12">
                  <a:pos x="T0" y="T1"/>
                </a:cxn>
                <a:cxn ang="T13">
                  <a:pos x="T2" y="T3"/>
                </a:cxn>
                <a:cxn ang="T14">
                  <a:pos x="T4" y="T5"/>
                </a:cxn>
                <a:cxn ang="T15">
                  <a:pos x="T6" y="T7"/>
                </a:cxn>
                <a:cxn ang="T16">
                  <a:pos x="T8" y="T9"/>
                </a:cxn>
                <a:cxn ang="T17">
                  <a:pos x="T10" y="T11"/>
                </a:cxn>
              </a:cxnLst>
              <a:rect l="T18" t="T19" r="T20" b="T21"/>
              <a:pathLst>
                <a:path w="73" h="86">
                  <a:moveTo>
                    <a:pt x="0" y="84"/>
                  </a:moveTo>
                  <a:lnTo>
                    <a:pt x="9" y="86"/>
                  </a:lnTo>
                  <a:lnTo>
                    <a:pt x="73" y="6"/>
                  </a:lnTo>
                  <a:lnTo>
                    <a:pt x="65" y="0"/>
                  </a:lnTo>
                  <a:lnTo>
                    <a:pt x="2" y="80"/>
                  </a:lnTo>
                  <a:lnTo>
                    <a:pt x="0" y="8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59" name="Freeform 398">
              <a:extLst>
                <a:ext uri="{FF2B5EF4-FFF2-40B4-BE49-F238E27FC236}">
                  <a16:creationId xmlns:a16="http://schemas.microsoft.com/office/drawing/2014/main" id="{23707A03-6B65-4D50-AEBA-C3FB6B0C12D0}"/>
                </a:ext>
              </a:extLst>
            </p:cNvPr>
            <p:cNvSpPr>
              <a:spLocks/>
            </p:cNvSpPr>
            <p:nvPr/>
          </p:nvSpPr>
          <p:spPr bwMode="auto">
            <a:xfrm>
              <a:off x="2937" y="1583"/>
              <a:ext cx="9" cy="401"/>
            </a:xfrm>
            <a:custGeom>
              <a:avLst/>
              <a:gdLst>
                <a:gd name="T0" fmla="*/ 3 w 9"/>
                <a:gd name="T1" fmla="*/ 0 h 401"/>
                <a:gd name="T2" fmla="*/ 0 w 9"/>
                <a:gd name="T3" fmla="*/ 4 h 401"/>
                <a:gd name="T4" fmla="*/ 0 w 9"/>
                <a:gd name="T5" fmla="*/ 401 h 401"/>
                <a:gd name="T6" fmla="*/ 9 w 9"/>
                <a:gd name="T7" fmla="*/ 401 h 401"/>
                <a:gd name="T8" fmla="*/ 9 w 9"/>
                <a:gd name="T9" fmla="*/ 4 h 401"/>
                <a:gd name="T10" fmla="*/ 3 w 9"/>
                <a:gd name="T11" fmla="*/ 0 h 401"/>
                <a:gd name="T12" fmla="*/ 3 w 9"/>
                <a:gd name="T13" fmla="*/ 0 h 401"/>
                <a:gd name="T14" fmla="*/ 0 w 9"/>
                <a:gd name="T15" fmla="*/ 0 h 401"/>
                <a:gd name="T16" fmla="*/ 0 w 9"/>
                <a:gd name="T17" fmla="*/ 4 h 401"/>
                <a:gd name="T18" fmla="*/ 3 w 9"/>
                <a:gd name="T19" fmla="*/ 0 h 4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401"/>
                <a:gd name="T32" fmla="*/ 9 w 9"/>
                <a:gd name="T33" fmla="*/ 401 h 4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401">
                  <a:moveTo>
                    <a:pt x="3" y="0"/>
                  </a:moveTo>
                  <a:lnTo>
                    <a:pt x="0" y="4"/>
                  </a:lnTo>
                  <a:lnTo>
                    <a:pt x="0" y="401"/>
                  </a:lnTo>
                  <a:lnTo>
                    <a:pt x="9" y="401"/>
                  </a:lnTo>
                  <a:lnTo>
                    <a:pt x="9" y="4"/>
                  </a:lnTo>
                  <a:lnTo>
                    <a:pt x="3" y="0"/>
                  </a:lnTo>
                  <a:lnTo>
                    <a:pt x="0" y="0"/>
                  </a:lnTo>
                  <a:lnTo>
                    <a:pt x="0" y="4"/>
                  </a:lnTo>
                  <a:lnTo>
                    <a:pt x="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0" name="Rectangle 399">
              <a:extLst>
                <a:ext uri="{FF2B5EF4-FFF2-40B4-BE49-F238E27FC236}">
                  <a16:creationId xmlns:a16="http://schemas.microsoft.com/office/drawing/2014/main" id="{22C706C1-0DB8-7D20-B7D1-EC899777C340}"/>
                </a:ext>
              </a:extLst>
            </p:cNvPr>
            <p:cNvSpPr>
              <a:spLocks noChangeArrowheads="1"/>
            </p:cNvSpPr>
            <p:nvPr/>
          </p:nvSpPr>
          <p:spPr bwMode="auto">
            <a:xfrm>
              <a:off x="2998" y="2745"/>
              <a:ext cx="1"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61" name="Freeform 400">
              <a:extLst>
                <a:ext uri="{FF2B5EF4-FFF2-40B4-BE49-F238E27FC236}">
                  <a16:creationId xmlns:a16="http://schemas.microsoft.com/office/drawing/2014/main" id="{97C783B4-032E-BD5F-7E11-6C16038EFDCC}"/>
                </a:ext>
              </a:extLst>
            </p:cNvPr>
            <p:cNvSpPr>
              <a:spLocks/>
            </p:cNvSpPr>
            <p:nvPr/>
          </p:nvSpPr>
          <p:spPr bwMode="auto">
            <a:xfrm>
              <a:off x="2969" y="2718"/>
              <a:ext cx="29" cy="29"/>
            </a:xfrm>
            <a:custGeom>
              <a:avLst/>
              <a:gdLst>
                <a:gd name="T0" fmla="*/ 8 w 29"/>
                <a:gd name="T1" fmla="*/ 29 h 29"/>
                <a:gd name="T2" fmla="*/ 29 w 29"/>
                <a:gd name="T3" fmla="*/ 8 h 29"/>
                <a:gd name="T4" fmla="*/ 29 w 29"/>
                <a:gd name="T5" fmla="*/ 0 h 29"/>
                <a:gd name="T6" fmla="*/ 0 w 29"/>
                <a:gd name="T7" fmla="*/ 29 h 29"/>
                <a:gd name="T8" fmla="*/ 8 w 29"/>
                <a:gd name="T9" fmla="*/ 29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8" y="29"/>
                  </a:moveTo>
                  <a:lnTo>
                    <a:pt x="29" y="8"/>
                  </a:lnTo>
                  <a:lnTo>
                    <a:pt x="29" y="0"/>
                  </a:lnTo>
                  <a:lnTo>
                    <a:pt x="0" y="29"/>
                  </a:lnTo>
                  <a:lnTo>
                    <a:pt x="8"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2" name="Freeform 401">
              <a:extLst>
                <a:ext uri="{FF2B5EF4-FFF2-40B4-BE49-F238E27FC236}">
                  <a16:creationId xmlns:a16="http://schemas.microsoft.com/office/drawing/2014/main" id="{E5935C2D-D4EF-7B5D-6304-99DE6B8CAB97}"/>
                </a:ext>
              </a:extLst>
            </p:cNvPr>
            <p:cNvSpPr>
              <a:spLocks/>
            </p:cNvSpPr>
            <p:nvPr/>
          </p:nvSpPr>
          <p:spPr bwMode="auto">
            <a:xfrm>
              <a:off x="2940" y="2689"/>
              <a:ext cx="58" cy="58"/>
            </a:xfrm>
            <a:custGeom>
              <a:avLst/>
              <a:gdLst>
                <a:gd name="T0" fmla="*/ 8 w 58"/>
                <a:gd name="T1" fmla="*/ 58 h 58"/>
                <a:gd name="T2" fmla="*/ 58 w 58"/>
                <a:gd name="T3" fmla="*/ 8 h 58"/>
                <a:gd name="T4" fmla="*/ 58 w 58"/>
                <a:gd name="T5" fmla="*/ 0 h 58"/>
                <a:gd name="T6" fmla="*/ 0 w 58"/>
                <a:gd name="T7" fmla="*/ 56 h 58"/>
                <a:gd name="T8" fmla="*/ 0 w 58"/>
                <a:gd name="T9" fmla="*/ 58 h 58"/>
                <a:gd name="T10" fmla="*/ 8 w 58"/>
                <a:gd name="T11" fmla="*/ 58 h 58"/>
                <a:gd name="T12" fmla="*/ 0 60000 65536"/>
                <a:gd name="T13" fmla="*/ 0 60000 65536"/>
                <a:gd name="T14" fmla="*/ 0 60000 65536"/>
                <a:gd name="T15" fmla="*/ 0 60000 65536"/>
                <a:gd name="T16" fmla="*/ 0 60000 65536"/>
                <a:gd name="T17" fmla="*/ 0 60000 65536"/>
                <a:gd name="T18" fmla="*/ 0 w 58"/>
                <a:gd name="T19" fmla="*/ 0 h 58"/>
                <a:gd name="T20" fmla="*/ 58 w 58"/>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58" h="58">
                  <a:moveTo>
                    <a:pt x="8" y="58"/>
                  </a:moveTo>
                  <a:lnTo>
                    <a:pt x="58" y="8"/>
                  </a:lnTo>
                  <a:lnTo>
                    <a:pt x="58" y="0"/>
                  </a:lnTo>
                  <a:lnTo>
                    <a:pt x="0" y="56"/>
                  </a:lnTo>
                  <a:lnTo>
                    <a:pt x="0" y="58"/>
                  </a:lnTo>
                  <a:lnTo>
                    <a:pt x="8"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3" name="Freeform 402">
              <a:extLst>
                <a:ext uri="{FF2B5EF4-FFF2-40B4-BE49-F238E27FC236}">
                  <a16:creationId xmlns:a16="http://schemas.microsoft.com/office/drawing/2014/main" id="{51BB8458-A809-196D-C67B-B9B317C7814A}"/>
                </a:ext>
              </a:extLst>
            </p:cNvPr>
            <p:cNvSpPr>
              <a:spLocks/>
            </p:cNvSpPr>
            <p:nvPr/>
          </p:nvSpPr>
          <p:spPr bwMode="auto">
            <a:xfrm>
              <a:off x="2940" y="2661"/>
              <a:ext cx="58" cy="65"/>
            </a:xfrm>
            <a:custGeom>
              <a:avLst/>
              <a:gdLst>
                <a:gd name="T0" fmla="*/ 0 w 58"/>
                <a:gd name="T1" fmla="*/ 65 h 65"/>
                <a:gd name="T2" fmla="*/ 58 w 58"/>
                <a:gd name="T3" fmla="*/ 7 h 65"/>
                <a:gd name="T4" fmla="*/ 58 w 58"/>
                <a:gd name="T5" fmla="*/ 0 h 65"/>
                <a:gd name="T6" fmla="*/ 0 w 58"/>
                <a:gd name="T7" fmla="*/ 55 h 65"/>
                <a:gd name="T8" fmla="*/ 0 w 58"/>
                <a:gd name="T9" fmla="*/ 65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0" y="65"/>
                  </a:moveTo>
                  <a:lnTo>
                    <a:pt x="58" y="7"/>
                  </a:lnTo>
                  <a:lnTo>
                    <a:pt x="58" y="0"/>
                  </a:lnTo>
                  <a:lnTo>
                    <a:pt x="0" y="55"/>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4" name="Freeform 403">
              <a:extLst>
                <a:ext uri="{FF2B5EF4-FFF2-40B4-BE49-F238E27FC236}">
                  <a16:creationId xmlns:a16="http://schemas.microsoft.com/office/drawing/2014/main" id="{A1BDCBF1-1597-3695-03D3-C0B0C4B6272A}"/>
                </a:ext>
              </a:extLst>
            </p:cNvPr>
            <p:cNvSpPr>
              <a:spLocks/>
            </p:cNvSpPr>
            <p:nvPr/>
          </p:nvSpPr>
          <p:spPr bwMode="auto">
            <a:xfrm>
              <a:off x="2942" y="2632"/>
              <a:ext cx="56" cy="65"/>
            </a:xfrm>
            <a:custGeom>
              <a:avLst/>
              <a:gdLst>
                <a:gd name="T0" fmla="*/ 0 w 56"/>
                <a:gd name="T1" fmla="*/ 65 h 65"/>
                <a:gd name="T2" fmla="*/ 56 w 56"/>
                <a:gd name="T3" fmla="*/ 7 h 65"/>
                <a:gd name="T4" fmla="*/ 56 w 56"/>
                <a:gd name="T5" fmla="*/ 0 h 65"/>
                <a:gd name="T6" fmla="*/ 0 w 56"/>
                <a:gd name="T7" fmla="*/ 57 h 65"/>
                <a:gd name="T8" fmla="*/ 0 w 56"/>
                <a:gd name="T9" fmla="*/ 65 h 65"/>
                <a:gd name="T10" fmla="*/ 0 60000 65536"/>
                <a:gd name="T11" fmla="*/ 0 60000 65536"/>
                <a:gd name="T12" fmla="*/ 0 60000 65536"/>
                <a:gd name="T13" fmla="*/ 0 60000 65536"/>
                <a:gd name="T14" fmla="*/ 0 60000 65536"/>
                <a:gd name="T15" fmla="*/ 0 w 56"/>
                <a:gd name="T16" fmla="*/ 0 h 65"/>
                <a:gd name="T17" fmla="*/ 56 w 56"/>
                <a:gd name="T18" fmla="*/ 65 h 65"/>
              </a:gdLst>
              <a:ahLst/>
              <a:cxnLst>
                <a:cxn ang="T10">
                  <a:pos x="T0" y="T1"/>
                </a:cxn>
                <a:cxn ang="T11">
                  <a:pos x="T2" y="T3"/>
                </a:cxn>
                <a:cxn ang="T12">
                  <a:pos x="T4" y="T5"/>
                </a:cxn>
                <a:cxn ang="T13">
                  <a:pos x="T6" y="T7"/>
                </a:cxn>
                <a:cxn ang="T14">
                  <a:pos x="T8" y="T9"/>
                </a:cxn>
              </a:cxnLst>
              <a:rect l="T15" t="T16" r="T17" b="T18"/>
              <a:pathLst>
                <a:path w="56" h="65">
                  <a:moveTo>
                    <a:pt x="0" y="65"/>
                  </a:moveTo>
                  <a:lnTo>
                    <a:pt x="56" y="7"/>
                  </a:lnTo>
                  <a:lnTo>
                    <a:pt x="56" y="0"/>
                  </a:lnTo>
                  <a:lnTo>
                    <a:pt x="0" y="57"/>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5" name="Freeform 404">
              <a:extLst>
                <a:ext uri="{FF2B5EF4-FFF2-40B4-BE49-F238E27FC236}">
                  <a16:creationId xmlns:a16="http://schemas.microsoft.com/office/drawing/2014/main" id="{AC36890A-B59F-1060-CBEE-1F0A99A16F0F}"/>
                </a:ext>
              </a:extLst>
            </p:cNvPr>
            <p:cNvSpPr>
              <a:spLocks/>
            </p:cNvSpPr>
            <p:nvPr/>
          </p:nvSpPr>
          <p:spPr bwMode="auto">
            <a:xfrm>
              <a:off x="2942" y="2603"/>
              <a:ext cx="56" cy="65"/>
            </a:xfrm>
            <a:custGeom>
              <a:avLst/>
              <a:gdLst>
                <a:gd name="T0" fmla="*/ 0 w 56"/>
                <a:gd name="T1" fmla="*/ 65 h 65"/>
                <a:gd name="T2" fmla="*/ 56 w 56"/>
                <a:gd name="T3" fmla="*/ 8 h 65"/>
                <a:gd name="T4" fmla="*/ 56 w 56"/>
                <a:gd name="T5" fmla="*/ 0 h 65"/>
                <a:gd name="T6" fmla="*/ 0 w 56"/>
                <a:gd name="T7" fmla="*/ 58 h 65"/>
                <a:gd name="T8" fmla="*/ 0 w 56"/>
                <a:gd name="T9" fmla="*/ 65 h 65"/>
                <a:gd name="T10" fmla="*/ 0 60000 65536"/>
                <a:gd name="T11" fmla="*/ 0 60000 65536"/>
                <a:gd name="T12" fmla="*/ 0 60000 65536"/>
                <a:gd name="T13" fmla="*/ 0 60000 65536"/>
                <a:gd name="T14" fmla="*/ 0 60000 65536"/>
                <a:gd name="T15" fmla="*/ 0 w 56"/>
                <a:gd name="T16" fmla="*/ 0 h 65"/>
                <a:gd name="T17" fmla="*/ 56 w 56"/>
                <a:gd name="T18" fmla="*/ 65 h 65"/>
              </a:gdLst>
              <a:ahLst/>
              <a:cxnLst>
                <a:cxn ang="T10">
                  <a:pos x="T0" y="T1"/>
                </a:cxn>
                <a:cxn ang="T11">
                  <a:pos x="T2" y="T3"/>
                </a:cxn>
                <a:cxn ang="T12">
                  <a:pos x="T4" y="T5"/>
                </a:cxn>
                <a:cxn ang="T13">
                  <a:pos x="T6" y="T7"/>
                </a:cxn>
                <a:cxn ang="T14">
                  <a:pos x="T8" y="T9"/>
                </a:cxn>
              </a:cxnLst>
              <a:rect l="T15" t="T16" r="T17" b="T18"/>
              <a:pathLst>
                <a:path w="56" h="65">
                  <a:moveTo>
                    <a:pt x="0" y="65"/>
                  </a:moveTo>
                  <a:lnTo>
                    <a:pt x="56" y="8"/>
                  </a:lnTo>
                  <a:lnTo>
                    <a:pt x="56" y="0"/>
                  </a:lnTo>
                  <a:lnTo>
                    <a:pt x="0" y="58"/>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6" name="Freeform 405">
              <a:extLst>
                <a:ext uri="{FF2B5EF4-FFF2-40B4-BE49-F238E27FC236}">
                  <a16:creationId xmlns:a16="http://schemas.microsoft.com/office/drawing/2014/main" id="{AC99F906-4383-4EDE-A5D2-F86E64C30F2B}"/>
                </a:ext>
              </a:extLst>
            </p:cNvPr>
            <p:cNvSpPr>
              <a:spLocks/>
            </p:cNvSpPr>
            <p:nvPr/>
          </p:nvSpPr>
          <p:spPr bwMode="auto">
            <a:xfrm>
              <a:off x="2942" y="2574"/>
              <a:ext cx="56" cy="65"/>
            </a:xfrm>
            <a:custGeom>
              <a:avLst/>
              <a:gdLst>
                <a:gd name="T0" fmla="*/ 0 w 56"/>
                <a:gd name="T1" fmla="*/ 65 h 65"/>
                <a:gd name="T2" fmla="*/ 56 w 56"/>
                <a:gd name="T3" fmla="*/ 8 h 65"/>
                <a:gd name="T4" fmla="*/ 56 w 56"/>
                <a:gd name="T5" fmla="*/ 0 h 65"/>
                <a:gd name="T6" fmla="*/ 0 w 56"/>
                <a:gd name="T7" fmla="*/ 58 h 65"/>
                <a:gd name="T8" fmla="*/ 0 w 56"/>
                <a:gd name="T9" fmla="*/ 65 h 65"/>
                <a:gd name="T10" fmla="*/ 0 60000 65536"/>
                <a:gd name="T11" fmla="*/ 0 60000 65536"/>
                <a:gd name="T12" fmla="*/ 0 60000 65536"/>
                <a:gd name="T13" fmla="*/ 0 60000 65536"/>
                <a:gd name="T14" fmla="*/ 0 60000 65536"/>
                <a:gd name="T15" fmla="*/ 0 w 56"/>
                <a:gd name="T16" fmla="*/ 0 h 65"/>
                <a:gd name="T17" fmla="*/ 56 w 56"/>
                <a:gd name="T18" fmla="*/ 65 h 65"/>
              </a:gdLst>
              <a:ahLst/>
              <a:cxnLst>
                <a:cxn ang="T10">
                  <a:pos x="T0" y="T1"/>
                </a:cxn>
                <a:cxn ang="T11">
                  <a:pos x="T2" y="T3"/>
                </a:cxn>
                <a:cxn ang="T12">
                  <a:pos x="T4" y="T5"/>
                </a:cxn>
                <a:cxn ang="T13">
                  <a:pos x="T6" y="T7"/>
                </a:cxn>
                <a:cxn ang="T14">
                  <a:pos x="T8" y="T9"/>
                </a:cxn>
              </a:cxnLst>
              <a:rect l="T15" t="T16" r="T17" b="T18"/>
              <a:pathLst>
                <a:path w="56" h="65">
                  <a:moveTo>
                    <a:pt x="0" y="65"/>
                  </a:moveTo>
                  <a:lnTo>
                    <a:pt x="56" y="8"/>
                  </a:lnTo>
                  <a:lnTo>
                    <a:pt x="56" y="0"/>
                  </a:lnTo>
                  <a:lnTo>
                    <a:pt x="0" y="58"/>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7" name="Freeform 406">
              <a:extLst>
                <a:ext uri="{FF2B5EF4-FFF2-40B4-BE49-F238E27FC236}">
                  <a16:creationId xmlns:a16="http://schemas.microsoft.com/office/drawing/2014/main" id="{9BFA4176-5949-7E3D-2522-9220017AF0F2}"/>
                </a:ext>
              </a:extLst>
            </p:cNvPr>
            <p:cNvSpPr>
              <a:spLocks/>
            </p:cNvSpPr>
            <p:nvPr/>
          </p:nvSpPr>
          <p:spPr bwMode="auto">
            <a:xfrm>
              <a:off x="2942" y="2545"/>
              <a:ext cx="58" cy="66"/>
            </a:xfrm>
            <a:custGeom>
              <a:avLst/>
              <a:gdLst>
                <a:gd name="T0" fmla="*/ 0 w 58"/>
                <a:gd name="T1" fmla="*/ 66 h 66"/>
                <a:gd name="T2" fmla="*/ 56 w 58"/>
                <a:gd name="T3" fmla="*/ 8 h 66"/>
                <a:gd name="T4" fmla="*/ 58 w 58"/>
                <a:gd name="T5" fmla="*/ 0 h 66"/>
                <a:gd name="T6" fmla="*/ 0 w 58"/>
                <a:gd name="T7" fmla="*/ 58 h 66"/>
                <a:gd name="T8" fmla="*/ 0 w 58"/>
                <a:gd name="T9" fmla="*/ 66 h 66"/>
                <a:gd name="T10" fmla="*/ 0 60000 65536"/>
                <a:gd name="T11" fmla="*/ 0 60000 65536"/>
                <a:gd name="T12" fmla="*/ 0 60000 65536"/>
                <a:gd name="T13" fmla="*/ 0 60000 65536"/>
                <a:gd name="T14" fmla="*/ 0 60000 65536"/>
                <a:gd name="T15" fmla="*/ 0 w 58"/>
                <a:gd name="T16" fmla="*/ 0 h 66"/>
                <a:gd name="T17" fmla="*/ 58 w 58"/>
                <a:gd name="T18" fmla="*/ 66 h 66"/>
              </a:gdLst>
              <a:ahLst/>
              <a:cxnLst>
                <a:cxn ang="T10">
                  <a:pos x="T0" y="T1"/>
                </a:cxn>
                <a:cxn ang="T11">
                  <a:pos x="T2" y="T3"/>
                </a:cxn>
                <a:cxn ang="T12">
                  <a:pos x="T4" y="T5"/>
                </a:cxn>
                <a:cxn ang="T13">
                  <a:pos x="T6" y="T7"/>
                </a:cxn>
                <a:cxn ang="T14">
                  <a:pos x="T8" y="T9"/>
                </a:cxn>
              </a:cxnLst>
              <a:rect l="T15" t="T16" r="T17" b="T18"/>
              <a:pathLst>
                <a:path w="58" h="66">
                  <a:moveTo>
                    <a:pt x="0" y="66"/>
                  </a:moveTo>
                  <a:lnTo>
                    <a:pt x="56" y="8"/>
                  </a:lnTo>
                  <a:lnTo>
                    <a:pt x="58" y="0"/>
                  </a:lnTo>
                  <a:lnTo>
                    <a:pt x="0" y="58"/>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8" name="Freeform 407">
              <a:extLst>
                <a:ext uri="{FF2B5EF4-FFF2-40B4-BE49-F238E27FC236}">
                  <a16:creationId xmlns:a16="http://schemas.microsoft.com/office/drawing/2014/main" id="{9744C033-9DB2-1467-AD91-AE2C9D545A91}"/>
                </a:ext>
              </a:extLst>
            </p:cNvPr>
            <p:cNvSpPr>
              <a:spLocks/>
            </p:cNvSpPr>
            <p:nvPr/>
          </p:nvSpPr>
          <p:spPr bwMode="auto">
            <a:xfrm>
              <a:off x="2942" y="2516"/>
              <a:ext cx="58" cy="66"/>
            </a:xfrm>
            <a:custGeom>
              <a:avLst/>
              <a:gdLst>
                <a:gd name="T0" fmla="*/ 0 w 58"/>
                <a:gd name="T1" fmla="*/ 66 h 66"/>
                <a:gd name="T2" fmla="*/ 58 w 58"/>
                <a:gd name="T3" fmla="*/ 8 h 66"/>
                <a:gd name="T4" fmla="*/ 58 w 58"/>
                <a:gd name="T5" fmla="*/ 0 h 66"/>
                <a:gd name="T6" fmla="*/ 0 w 58"/>
                <a:gd name="T7" fmla="*/ 58 h 66"/>
                <a:gd name="T8" fmla="*/ 0 w 58"/>
                <a:gd name="T9" fmla="*/ 66 h 66"/>
                <a:gd name="T10" fmla="*/ 0 60000 65536"/>
                <a:gd name="T11" fmla="*/ 0 60000 65536"/>
                <a:gd name="T12" fmla="*/ 0 60000 65536"/>
                <a:gd name="T13" fmla="*/ 0 60000 65536"/>
                <a:gd name="T14" fmla="*/ 0 60000 65536"/>
                <a:gd name="T15" fmla="*/ 0 w 58"/>
                <a:gd name="T16" fmla="*/ 0 h 66"/>
                <a:gd name="T17" fmla="*/ 58 w 58"/>
                <a:gd name="T18" fmla="*/ 66 h 66"/>
              </a:gdLst>
              <a:ahLst/>
              <a:cxnLst>
                <a:cxn ang="T10">
                  <a:pos x="T0" y="T1"/>
                </a:cxn>
                <a:cxn ang="T11">
                  <a:pos x="T2" y="T3"/>
                </a:cxn>
                <a:cxn ang="T12">
                  <a:pos x="T4" y="T5"/>
                </a:cxn>
                <a:cxn ang="T13">
                  <a:pos x="T6" y="T7"/>
                </a:cxn>
                <a:cxn ang="T14">
                  <a:pos x="T8" y="T9"/>
                </a:cxn>
              </a:cxnLst>
              <a:rect l="T15" t="T16" r="T17" b="T18"/>
              <a:pathLst>
                <a:path w="58" h="66">
                  <a:moveTo>
                    <a:pt x="0" y="66"/>
                  </a:moveTo>
                  <a:lnTo>
                    <a:pt x="58" y="8"/>
                  </a:lnTo>
                  <a:lnTo>
                    <a:pt x="58" y="0"/>
                  </a:lnTo>
                  <a:lnTo>
                    <a:pt x="0" y="58"/>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69" name="Freeform 408">
              <a:extLst>
                <a:ext uri="{FF2B5EF4-FFF2-40B4-BE49-F238E27FC236}">
                  <a16:creationId xmlns:a16="http://schemas.microsoft.com/office/drawing/2014/main" id="{4E357D9D-2044-A75D-A723-8FDC5AEA6E78}"/>
                </a:ext>
              </a:extLst>
            </p:cNvPr>
            <p:cNvSpPr>
              <a:spLocks/>
            </p:cNvSpPr>
            <p:nvPr/>
          </p:nvSpPr>
          <p:spPr bwMode="auto">
            <a:xfrm>
              <a:off x="2942" y="2488"/>
              <a:ext cx="58" cy="65"/>
            </a:xfrm>
            <a:custGeom>
              <a:avLst/>
              <a:gdLst>
                <a:gd name="T0" fmla="*/ 0 w 58"/>
                <a:gd name="T1" fmla="*/ 65 h 65"/>
                <a:gd name="T2" fmla="*/ 58 w 58"/>
                <a:gd name="T3" fmla="*/ 9 h 65"/>
                <a:gd name="T4" fmla="*/ 58 w 58"/>
                <a:gd name="T5" fmla="*/ 0 h 65"/>
                <a:gd name="T6" fmla="*/ 0 w 58"/>
                <a:gd name="T7" fmla="*/ 57 h 65"/>
                <a:gd name="T8" fmla="*/ 0 w 58"/>
                <a:gd name="T9" fmla="*/ 65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0" y="65"/>
                  </a:moveTo>
                  <a:lnTo>
                    <a:pt x="58" y="9"/>
                  </a:lnTo>
                  <a:lnTo>
                    <a:pt x="58" y="0"/>
                  </a:lnTo>
                  <a:lnTo>
                    <a:pt x="0" y="57"/>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0" name="Freeform 409">
              <a:extLst>
                <a:ext uri="{FF2B5EF4-FFF2-40B4-BE49-F238E27FC236}">
                  <a16:creationId xmlns:a16="http://schemas.microsoft.com/office/drawing/2014/main" id="{4F1DEF4D-0303-426F-5374-A0F631E0CE7D}"/>
                </a:ext>
              </a:extLst>
            </p:cNvPr>
            <p:cNvSpPr>
              <a:spLocks/>
            </p:cNvSpPr>
            <p:nvPr/>
          </p:nvSpPr>
          <p:spPr bwMode="auto">
            <a:xfrm>
              <a:off x="2942" y="2459"/>
              <a:ext cx="58" cy="67"/>
            </a:xfrm>
            <a:custGeom>
              <a:avLst/>
              <a:gdLst>
                <a:gd name="T0" fmla="*/ 0 w 58"/>
                <a:gd name="T1" fmla="*/ 67 h 67"/>
                <a:gd name="T2" fmla="*/ 58 w 58"/>
                <a:gd name="T3" fmla="*/ 9 h 67"/>
                <a:gd name="T4" fmla="*/ 58 w 58"/>
                <a:gd name="T5" fmla="*/ 0 h 67"/>
                <a:gd name="T6" fmla="*/ 0 w 58"/>
                <a:gd name="T7" fmla="*/ 57 h 67"/>
                <a:gd name="T8" fmla="*/ 0 w 58"/>
                <a:gd name="T9" fmla="*/ 67 h 67"/>
                <a:gd name="T10" fmla="*/ 0 60000 65536"/>
                <a:gd name="T11" fmla="*/ 0 60000 65536"/>
                <a:gd name="T12" fmla="*/ 0 60000 65536"/>
                <a:gd name="T13" fmla="*/ 0 60000 65536"/>
                <a:gd name="T14" fmla="*/ 0 60000 65536"/>
                <a:gd name="T15" fmla="*/ 0 w 58"/>
                <a:gd name="T16" fmla="*/ 0 h 67"/>
                <a:gd name="T17" fmla="*/ 58 w 58"/>
                <a:gd name="T18" fmla="*/ 67 h 67"/>
              </a:gdLst>
              <a:ahLst/>
              <a:cxnLst>
                <a:cxn ang="T10">
                  <a:pos x="T0" y="T1"/>
                </a:cxn>
                <a:cxn ang="T11">
                  <a:pos x="T2" y="T3"/>
                </a:cxn>
                <a:cxn ang="T12">
                  <a:pos x="T4" y="T5"/>
                </a:cxn>
                <a:cxn ang="T13">
                  <a:pos x="T6" y="T7"/>
                </a:cxn>
                <a:cxn ang="T14">
                  <a:pos x="T8" y="T9"/>
                </a:cxn>
              </a:cxnLst>
              <a:rect l="T15" t="T16" r="T17" b="T18"/>
              <a:pathLst>
                <a:path w="58" h="67">
                  <a:moveTo>
                    <a:pt x="0" y="67"/>
                  </a:moveTo>
                  <a:lnTo>
                    <a:pt x="58" y="9"/>
                  </a:lnTo>
                  <a:lnTo>
                    <a:pt x="58" y="0"/>
                  </a:lnTo>
                  <a:lnTo>
                    <a:pt x="0" y="57"/>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1" name="Freeform 410">
              <a:extLst>
                <a:ext uri="{FF2B5EF4-FFF2-40B4-BE49-F238E27FC236}">
                  <a16:creationId xmlns:a16="http://schemas.microsoft.com/office/drawing/2014/main" id="{C5375E68-892C-CF83-1994-7EA8641B18CF}"/>
                </a:ext>
              </a:extLst>
            </p:cNvPr>
            <p:cNvSpPr>
              <a:spLocks/>
            </p:cNvSpPr>
            <p:nvPr/>
          </p:nvSpPr>
          <p:spPr bwMode="auto">
            <a:xfrm>
              <a:off x="2942" y="2430"/>
              <a:ext cx="58" cy="67"/>
            </a:xfrm>
            <a:custGeom>
              <a:avLst/>
              <a:gdLst>
                <a:gd name="T0" fmla="*/ 0 w 58"/>
                <a:gd name="T1" fmla="*/ 67 h 67"/>
                <a:gd name="T2" fmla="*/ 58 w 58"/>
                <a:gd name="T3" fmla="*/ 10 h 67"/>
                <a:gd name="T4" fmla="*/ 58 w 58"/>
                <a:gd name="T5" fmla="*/ 0 h 67"/>
                <a:gd name="T6" fmla="*/ 0 w 58"/>
                <a:gd name="T7" fmla="*/ 58 h 67"/>
                <a:gd name="T8" fmla="*/ 0 w 58"/>
                <a:gd name="T9" fmla="*/ 67 h 67"/>
                <a:gd name="T10" fmla="*/ 0 60000 65536"/>
                <a:gd name="T11" fmla="*/ 0 60000 65536"/>
                <a:gd name="T12" fmla="*/ 0 60000 65536"/>
                <a:gd name="T13" fmla="*/ 0 60000 65536"/>
                <a:gd name="T14" fmla="*/ 0 60000 65536"/>
                <a:gd name="T15" fmla="*/ 0 w 58"/>
                <a:gd name="T16" fmla="*/ 0 h 67"/>
                <a:gd name="T17" fmla="*/ 58 w 58"/>
                <a:gd name="T18" fmla="*/ 67 h 67"/>
              </a:gdLst>
              <a:ahLst/>
              <a:cxnLst>
                <a:cxn ang="T10">
                  <a:pos x="T0" y="T1"/>
                </a:cxn>
                <a:cxn ang="T11">
                  <a:pos x="T2" y="T3"/>
                </a:cxn>
                <a:cxn ang="T12">
                  <a:pos x="T4" y="T5"/>
                </a:cxn>
                <a:cxn ang="T13">
                  <a:pos x="T6" y="T7"/>
                </a:cxn>
                <a:cxn ang="T14">
                  <a:pos x="T8" y="T9"/>
                </a:cxn>
              </a:cxnLst>
              <a:rect l="T15" t="T16" r="T17" b="T18"/>
              <a:pathLst>
                <a:path w="58" h="67">
                  <a:moveTo>
                    <a:pt x="0" y="67"/>
                  </a:moveTo>
                  <a:lnTo>
                    <a:pt x="58" y="10"/>
                  </a:lnTo>
                  <a:lnTo>
                    <a:pt x="58" y="0"/>
                  </a:lnTo>
                  <a:lnTo>
                    <a:pt x="0" y="58"/>
                  </a:lnTo>
                  <a:lnTo>
                    <a:pt x="0"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2" name="Freeform 411">
              <a:extLst>
                <a:ext uri="{FF2B5EF4-FFF2-40B4-BE49-F238E27FC236}">
                  <a16:creationId xmlns:a16="http://schemas.microsoft.com/office/drawing/2014/main" id="{91BF9550-6AF4-124D-CDBB-4C1042F5FE85}"/>
                </a:ext>
              </a:extLst>
            </p:cNvPr>
            <p:cNvSpPr>
              <a:spLocks/>
            </p:cNvSpPr>
            <p:nvPr/>
          </p:nvSpPr>
          <p:spPr bwMode="auto">
            <a:xfrm>
              <a:off x="2942" y="2403"/>
              <a:ext cx="58" cy="65"/>
            </a:xfrm>
            <a:custGeom>
              <a:avLst/>
              <a:gdLst>
                <a:gd name="T0" fmla="*/ 0 w 58"/>
                <a:gd name="T1" fmla="*/ 65 h 65"/>
                <a:gd name="T2" fmla="*/ 58 w 58"/>
                <a:gd name="T3" fmla="*/ 8 h 65"/>
                <a:gd name="T4" fmla="*/ 58 w 58"/>
                <a:gd name="T5" fmla="*/ 0 h 65"/>
                <a:gd name="T6" fmla="*/ 0 w 58"/>
                <a:gd name="T7" fmla="*/ 58 h 65"/>
                <a:gd name="T8" fmla="*/ 0 w 58"/>
                <a:gd name="T9" fmla="*/ 65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0" y="65"/>
                  </a:moveTo>
                  <a:lnTo>
                    <a:pt x="58" y="8"/>
                  </a:lnTo>
                  <a:lnTo>
                    <a:pt x="58" y="0"/>
                  </a:lnTo>
                  <a:lnTo>
                    <a:pt x="0" y="58"/>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3" name="Freeform 412">
              <a:extLst>
                <a:ext uri="{FF2B5EF4-FFF2-40B4-BE49-F238E27FC236}">
                  <a16:creationId xmlns:a16="http://schemas.microsoft.com/office/drawing/2014/main" id="{48BC1569-0732-F6E5-6E76-5C0083D6EAAD}"/>
                </a:ext>
              </a:extLst>
            </p:cNvPr>
            <p:cNvSpPr>
              <a:spLocks/>
            </p:cNvSpPr>
            <p:nvPr/>
          </p:nvSpPr>
          <p:spPr bwMode="auto">
            <a:xfrm>
              <a:off x="2942" y="2374"/>
              <a:ext cx="58" cy="66"/>
            </a:xfrm>
            <a:custGeom>
              <a:avLst/>
              <a:gdLst>
                <a:gd name="T0" fmla="*/ 0 w 58"/>
                <a:gd name="T1" fmla="*/ 66 h 66"/>
                <a:gd name="T2" fmla="*/ 58 w 58"/>
                <a:gd name="T3" fmla="*/ 8 h 66"/>
                <a:gd name="T4" fmla="*/ 58 w 58"/>
                <a:gd name="T5" fmla="*/ 0 h 66"/>
                <a:gd name="T6" fmla="*/ 0 w 58"/>
                <a:gd name="T7" fmla="*/ 58 h 66"/>
                <a:gd name="T8" fmla="*/ 0 w 58"/>
                <a:gd name="T9" fmla="*/ 66 h 66"/>
                <a:gd name="T10" fmla="*/ 0 60000 65536"/>
                <a:gd name="T11" fmla="*/ 0 60000 65536"/>
                <a:gd name="T12" fmla="*/ 0 60000 65536"/>
                <a:gd name="T13" fmla="*/ 0 60000 65536"/>
                <a:gd name="T14" fmla="*/ 0 60000 65536"/>
                <a:gd name="T15" fmla="*/ 0 w 58"/>
                <a:gd name="T16" fmla="*/ 0 h 66"/>
                <a:gd name="T17" fmla="*/ 58 w 58"/>
                <a:gd name="T18" fmla="*/ 66 h 66"/>
              </a:gdLst>
              <a:ahLst/>
              <a:cxnLst>
                <a:cxn ang="T10">
                  <a:pos x="T0" y="T1"/>
                </a:cxn>
                <a:cxn ang="T11">
                  <a:pos x="T2" y="T3"/>
                </a:cxn>
                <a:cxn ang="T12">
                  <a:pos x="T4" y="T5"/>
                </a:cxn>
                <a:cxn ang="T13">
                  <a:pos x="T6" y="T7"/>
                </a:cxn>
                <a:cxn ang="T14">
                  <a:pos x="T8" y="T9"/>
                </a:cxn>
              </a:cxnLst>
              <a:rect l="T15" t="T16" r="T17" b="T18"/>
              <a:pathLst>
                <a:path w="58" h="66">
                  <a:moveTo>
                    <a:pt x="0" y="66"/>
                  </a:moveTo>
                  <a:lnTo>
                    <a:pt x="58" y="8"/>
                  </a:lnTo>
                  <a:lnTo>
                    <a:pt x="58" y="0"/>
                  </a:lnTo>
                  <a:lnTo>
                    <a:pt x="0" y="58"/>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4" name="Freeform 413">
              <a:extLst>
                <a:ext uri="{FF2B5EF4-FFF2-40B4-BE49-F238E27FC236}">
                  <a16:creationId xmlns:a16="http://schemas.microsoft.com/office/drawing/2014/main" id="{06D3C2EC-3403-1AB8-A1FD-50D1DB5C9135}"/>
                </a:ext>
              </a:extLst>
            </p:cNvPr>
            <p:cNvSpPr>
              <a:spLocks/>
            </p:cNvSpPr>
            <p:nvPr/>
          </p:nvSpPr>
          <p:spPr bwMode="auto">
            <a:xfrm>
              <a:off x="2942" y="2345"/>
              <a:ext cx="58" cy="66"/>
            </a:xfrm>
            <a:custGeom>
              <a:avLst/>
              <a:gdLst>
                <a:gd name="T0" fmla="*/ 0 w 58"/>
                <a:gd name="T1" fmla="*/ 66 h 66"/>
                <a:gd name="T2" fmla="*/ 58 w 58"/>
                <a:gd name="T3" fmla="*/ 8 h 66"/>
                <a:gd name="T4" fmla="*/ 58 w 58"/>
                <a:gd name="T5" fmla="*/ 0 h 66"/>
                <a:gd name="T6" fmla="*/ 0 w 58"/>
                <a:gd name="T7" fmla="*/ 58 h 66"/>
                <a:gd name="T8" fmla="*/ 0 w 58"/>
                <a:gd name="T9" fmla="*/ 66 h 66"/>
                <a:gd name="T10" fmla="*/ 0 60000 65536"/>
                <a:gd name="T11" fmla="*/ 0 60000 65536"/>
                <a:gd name="T12" fmla="*/ 0 60000 65536"/>
                <a:gd name="T13" fmla="*/ 0 60000 65536"/>
                <a:gd name="T14" fmla="*/ 0 60000 65536"/>
                <a:gd name="T15" fmla="*/ 0 w 58"/>
                <a:gd name="T16" fmla="*/ 0 h 66"/>
                <a:gd name="T17" fmla="*/ 58 w 58"/>
                <a:gd name="T18" fmla="*/ 66 h 66"/>
              </a:gdLst>
              <a:ahLst/>
              <a:cxnLst>
                <a:cxn ang="T10">
                  <a:pos x="T0" y="T1"/>
                </a:cxn>
                <a:cxn ang="T11">
                  <a:pos x="T2" y="T3"/>
                </a:cxn>
                <a:cxn ang="T12">
                  <a:pos x="T4" y="T5"/>
                </a:cxn>
                <a:cxn ang="T13">
                  <a:pos x="T6" y="T7"/>
                </a:cxn>
                <a:cxn ang="T14">
                  <a:pos x="T8" y="T9"/>
                </a:cxn>
              </a:cxnLst>
              <a:rect l="T15" t="T16" r="T17" b="T18"/>
              <a:pathLst>
                <a:path w="58" h="66">
                  <a:moveTo>
                    <a:pt x="0" y="66"/>
                  </a:moveTo>
                  <a:lnTo>
                    <a:pt x="58" y="8"/>
                  </a:lnTo>
                  <a:lnTo>
                    <a:pt x="58" y="0"/>
                  </a:lnTo>
                  <a:lnTo>
                    <a:pt x="0" y="58"/>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5" name="Freeform 414">
              <a:extLst>
                <a:ext uri="{FF2B5EF4-FFF2-40B4-BE49-F238E27FC236}">
                  <a16:creationId xmlns:a16="http://schemas.microsoft.com/office/drawing/2014/main" id="{7F7AE31A-7C0D-8CE7-A68C-1288609C8EAB}"/>
                </a:ext>
              </a:extLst>
            </p:cNvPr>
            <p:cNvSpPr>
              <a:spLocks/>
            </p:cNvSpPr>
            <p:nvPr/>
          </p:nvSpPr>
          <p:spPr bwMode="auto">
            <a:xfrm>
              <a:off x="2942" y="2317"/>
              <a:ext cx="58" cy="65"/>
            </a:xfrm>
            <a:custGeom>
              <a:avLst/>
              <a:gdLst>
                <a:gd name="T0" fmla="*/ 0 w 58"/>
                <a:gd name="T1" fmla="*/ 65 h 65"/>
                <a:gd name="T2" fmla="*/ 58 w 58"/>
                <a:gd name="T3" fmla="*/ 7 h 65"/>
                <a:gd name="T4" fmla="*/ 58 w 58"/>
                <a:gd name="T5" fmla="*/ 0 h 65"/>
                <a:gd name="T6" fmla="*/ 0 w 58"/>
                <a:gd name="T7" fmla="*/ 57 h 65"/>
                <a:gd name="T8" fmla="*/ 0 w 58"/>
                <a:gd name="T9" fmla="*/ 65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0" y="65"/>
                  </a:moveTo>
                  <a:lnTo>
                    <a:pt x="58" y="7"/>
                  </a:lnTo>
                  <a:lnTo>
                    <a:pt x="58" y="0"/>
                  </a:lnTo>
                  <a:lnTo>
                    <a:pt x="0" y="57"/>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6" name="Freeform 415">
              <a:extLst>
                <a:ext uri="{FF2B5EF4-FFF2-40B4-BE49-F238E27FC236}">
                  <a16:creationId xmlns:a16="http://schemas.microsoft.com/office/drawing/2014/main" id="{C3CA9240-68F2-4522-DE53-66454AF9A74E}"/>
                </a:ext>
              </a:extLst>
            </p:cNvPr>
            <p:cNvSpPr>
              <a:spLocks/>
            </p:cNvSpPr>
            <p:nvPr/>
          </p:nvSpPr>
          <p:spPr bwMode="auto">
            <a:xfrm>
              <a:off x="2942" y="2288"/>
              <a:ext cx="58" cy="65"/>
            </a:xfrm>
            <a:custGeom>
              <a:avLst/>
              <a:gdLst>
                <a:gd name="T0" fmla="*/ 0 w 58"/>
                <a:gd name="T1" fmla="*/ 65 h 65"/>
                <a:gd name="T2" fmla="*/ 58 w 58"/>
                <a:gd name="T3" fmla="*/ 8 h 65"/>
                <a:gd name="T4" fmla="*/ 58 w 58"/>
                <a:gd name="T5" fmla="*/ 0 h 65"/>
                <a:gd name="T6" fmla="*/ 0 w 58"/>
                <a:gd name="T7" fmla="*/ 57 h 65"/>
                <a:gd name="T8" fmla="*/ 0 w 58"/>
                <a:gd name="T9" fmla="*/ 65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0" y="65"/>
                  </a:moveTo>
                  <a:lnTo>
                    <a:pt x="58" y="8"/>
                  </a:lnTo>
                  <a:lnTo>
                    <a:pt x="58" y="0"/>
                  </a:lnTo>
                  <a:lnTo>
                    <a:pt x="0" y="57"/>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7" name="Freeform 416">
              <a:extLst>
                <a:ext uri="{FF2B5EF4-FFF2-40B4-BE49-F238E27FC236}">
                  <a16:creationId xmlns:a16="http://schemas.microsoft.com/office/drawing/2014/main" id="{6EBED59E-BAA9-9D18-3E85-7B98A6AC2C8A}"/>
                </a:ext>
              </a:extLst>
            </p:cNvPr>
            <p:cNvSpPr>
              <a:spLocks/>
            </p:cNvSpPr>
            <p:nvPr/>
          </p:nvSpPr>
          <p:spPr bwMode="auto">
            <a:xfrm>
              <a:off x="2942" y="2259"/>
              <a:ext cx="58" cy="65"/>
            </a:xfrm>
            <a:custGeom>
              <a:avLst/>
              <a:gdLst>
                <a:gd name="T0" fmla="*/ 0 w 58"/>
                <a:gd name="T1" fmla="*/ 65 h 65"/>
                <a:gd name="T2" fmla="*/ 58 w 58"/>
                <a:gd name="T3" fmla="*/ 8 h 65"/>
                <a:gd name="T4" fmla="*/ 58 w 58"/>
                <a:gd name="T5" fmla="*/ 0 h 65"/>
                <a:gd name="T6" fmla="*/ 0 w 58"/>
                <a:gd name="T7" fmla="*/ 58 h 65"/>
                <a:gd name="T8" fmla="*/ 0 w 58"/>
                <a:gd name="T9" fmla="*/ 65 h 65"/>
                <a:gd name="T10" fmla="*/ 0 60000 65536"/>
                <a:gd name="T11" fmla="*/ 0 60000 65536"/>
                <a:gd name="T12" fmla="*/ 0 60000 65536"/>
                <a:gd name="T13" fmla="*/ 0 60000 65536"/>
                <a:gd name="T14" fmla="*/ 0 60000 65536"/>
                <a:gd name="T15" fmla="*/ 0 w 58"/>
                <a:gd name="T16" fmla="*/ 0 h 65"/>
                <a:gd name="T17" fmla="*/ 58 w 58"/>
                <a:gd name="T18" fmla="*/ 65 h 65"/>
              </a:gdLst>
              <a:ahLst/>
              <a:cxnLst>
                <a:cxn ang="T10">
                  <a:pos x="T0" y="T1"/>
                </a:cxn>
                <a:cxn ang="T11">
                  <a:pos x="T2" y="T3"/>
                </a:cxn>
                <a:cxn ang="T12">
                  <a:pos x="T4" y="T5"/>
                </a:cxn>
                <a:cxn ang="T13">
                  <a:pos x="T6" y="T7"/>
                </a:cxn>
                <a:cxn ang="T14">
                  <a:pos x="T8" y="T9"/>
                </a:cxn>
              </a:cxnLst>
              <a:rect l="T15" t="T16" r="T17" b="T18"/>
              <a:pathLst>
                <a:path w="58" h="65">
                  <a:moveTo>
                    <a:pt x="0" y="65"/>
                  </a:moveTo>
                  <a:lnTo>
                    <a:pt x="58" y="8"/>
                  </a:lnTo>
                  <a:lnTo>
                    <a:pt x="58" y="0"/>
                  </a:lnTo>
                  <a:lnTo>
                    <a:pt x="0" y="58"/>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8" name="Freeform 417">
              <a:extLst>
                <a:ext uri="{FF2B5EF4-FFF2-40B4-BE49-F238E27FC236}">
                  <a16:creationId xmlns:a16="http://schemas.microsoft.com/office/drawing/2014/main" id="{1596932D-6A50-4F5E-B41F-F70DB1BBA6E1}"/>
                </a:ext>
              </a:extLst>
            </p:cNvPr>
            <p:cNvSpPr>
              <a:spLocks/>
            </p:cNvSpPr>
            <p:nvPr/>
          </p:nvSpPr>
          <p:spPr bwMode="auto">
            <a:xfrm>
              <a:off x="2942" y="2230"/>
              <a:ext cx="58" cy="66"/>
            </a:xfrm>
            <a:custGeom>
              <a:avLst/>
              <a:gdLst>
                <a:gd name="T0" fmla="*/ 0 w 58"/>
                <a:gd name="T1" fmla="*/ 66 h 66"/>
                <a:gd name="T2" fmla="*/ 58 w 58"/>
                <a:gd name="T3" fmla="*/ 8 h 66"/>
                <a:gd name="T4" fmla="*/ 58 w 58"/>
                <a:gd name="T5" fmla="*/ 0 h 66"/>
                <a:gd name="T6" fmla="*/ 0 w 58"/>
                <a:gd name="T7" fmla="*/ 58 h 66"/>
                <a:gd name="T8" fmla="*/ 0 w 58"/>
                <a:gd name="T9" fmla="*/ 66 h 66"/>
                <a:gd name="T10" fmla="*/ 0 60000 65536"/>
                <a:gd name="T11" fmla="*/ 0 60000 65536"/>
                <a:gd name="T12" fmla="*/ 0 60000 65536"/>
                <a:gd name="T13" fmla="*/ 0 60000 65536"/>
                <a:gd name="T14" fmla="*/ 0 60000 65536"/>
                <a:gd name="T15" fmla="*/ 0 w 58"/>
                <a:gd name="T16" fmla="*/ 0 h 66"/>
                <a:gd name="T17" fmla="*/ 58 w 58"/>
                <a:gd name="T18" fmla="*/ 66 h 66"/>
              </a:gdLst>
              <a:ahLst/>
              <a:cxnLst>
                <a:cxn ang="T10">
                  <a:pos x="T0" y="T1"/>
                </a:cxn>
                <a:cxn ang="T11">
                  <a:pos x="T2" y="T3"/>
                </a:cxn>
                <a:cxn ang="T12">
                  <a:pos x="T4" y="T5"/>
                </a:cxn>
                <a:cxn ang="T13">
                  <a:pos x="T6" y="T7"/>
                </a:cxn>
                <a:cxn ang="T14">
                  <a:pos x="T8" y="T9"/>
                </a:cxn>
              </a:cxnLst>
              <a:rect l="T15" t="T16" r="T17" b="T18"/>
              <a:pathLst>
                <a:path w="58" h="66">
                  <a:moveTo>
                    <a:pt x="0" y="66"/>
                  </a:moveTo>
                  <a:lnTo>
                    <a:pt x="58" y="8"/>
                  </a:lnTo>
                  <a:lnTo>
                    <a:pt x="58" y="0"/>
                  </a:lnTo>
                  <a:lnTo>
                    <a:pt x="0" y="58"/>
                  </a:lnTo>
                  <a:lnTo>
                    <a:pt x="0"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79" name="Freeform 418">
              <a:extLst>
                <a:ext uri="{FF2B5EF4-FFF2-40B4-BE49-F238E27FC236}">
                  <a16:creationId xmlns:a16="http://schemas.microsoft.com/office/drawing/2014/main" id="{905232A0-07FD-9ADB-B914-121082EB6D72}"/>
                </a:ext>
              </a:extLst>
            </p:cNvPr>
            <p:cNvSpPr>
              <a:spLocks/>
            </p:cNvSpPr>
            <p:nvPr/>
          </p:nvSpPr>
          <p:spPr bwMode="auto">
            <a:xfrm>
              <a:off x="2942" y="2201"/>
              <a:ext cx="58" cy="68"/>
            </a:xfrm>
            <a:custGeom>
              <a:avLst/>
              <a:gdLst>
                <a:gd name="T0" fmla="*/ 0 w 58"/>
                <a:gd name="T1" fmla="*/ 68 h 68"/>
                <a:gd name="T2" fmla="*/ 58 w 58"/>
                <a:gd name="T3" fmla="*/ 10 h 68"/>
                <a:gd name="T4" fmla="*/ 58 w 58"/>
                <a:gd name="T5" fmla="*/ 0 h 68"/>
                <a:gd name="T6" fmla="*/ 0 w 58"/>
                <a:gd name="T7" fmla="*/ 58 h 68"/>
                <a:gd name="T8" fmla="*/ 0 w 58"/>
                <a:gd name="T9" fmla="*/ 68 h 68"/>
                <a:gd name="T10" fmla="*/ 0 60000 65536"/>
                <a:gd name="T11" fmla="*/ 0 60000 65536"/>
                <a:gd name="T12" fmla="*/ 0 60000 65536"/>
                <a:gd name="T13" fmla="*/ 0 60000 65536"/>
                <a:gd name="T14" fmla="*/ 0 60000 65536"/>
                <a:gd name="T15" fmla="*/ 0 w 58"/>
                <a:gd name="T16" fmla="*/ 0 h 68"/>
                <a:gd name="T17" fmla="*/ 58 w 58"/>
                <a:gd name="T18" fmla="*/ 68 h 68"/>
              </a:gdLst>
              <a:ahLst/>
              <a:cxnLst>
                <a:cxn ang="T10">
                  <a:pos x="T0" y="T1"/>
                </a:cxn>
                <a:cxn ang="T11">
                  <a:pos x="T2" y="T3"/>
                </a:cxn>
                <a:cxn ang="T12">
                  <a:pos x="T4" y="T5"/>
                </a:cxn>
                <a:cxn ang="T13">
                  <a:pos x="T6" y="T7"/>
                </a:cxn>
                <a:cxn ang="T14">
                  <a:pos x="T8" y="T9"/>
                </a:cxn>
              </a:cxnLst>
              <a:rect l="T15" t="T16" r="T17" b="T18"/>
              <a:pathLst>
                <a:path w="58" h="68">
                  <a:moveTo>
                    <a:pt x="0" y="68"/>
                  </a:moveTo>
                  <a:lnTo>
                    <a:pt x="58" y="10"/>
                  </a:lnTo>
                  <a:lnTo>
                    <a:pt x="58" y="0"/>
                  </a:lnTo>
                  <a:lnTo>
                    <a:pt x="0" y="58"/>
                  </a:lnTo>
                  <a:lnTo>
                    <a:pt x="0"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0" name="Freeform 419">
              <a:extLst>
                <a:ext uri="{FF2B5EF4-FFF2-40B4-BE49-F238E27FC236}">
                  <a16:creationId xmlns:a16="http://schemas.microsoft.com/office/drawing/2014/main" id="{FC540F73-BB7F-4C02-56BE-A354F9C6610B}"/>
                </a:ext>
              </a:extLst>
            </p:cNvPr>
            <p:cNvSpPr>
              <a:spLocks/>
            </p:cNvSpPr>
            <p:nvPr/>
          </p:nvSpPr>
          <p:spPr bwMode="auto">
            <a:xfrm>
              <a:off x="2942" y="2184"/>
              <a:ext cx="52" cy="56"/>
            </a:xfrm>
            <a:custGeom>
              <a:avLst/>
              <a:gdLst>
                <a:gd name="T0" fmla="*/ 0 w 52"/>
                <a:gd name="T1" fmla="*/ 56 h 56"/>
                <a:gd name="T2" fmla="*/ 52 w 52"/>
                <a:gd name="T3" fmla="*/ 4 h 56"/>
                <a:gd name="T4" fmla="*/ 48 w 52"/>
                <a:gd name="T5" fmla="*/ 0 h 56"/>
                <a:gd name="T6" fmla="*/ 0 w 52"/>
                <a:gd name="T7" fmla="*/ 46 h 56"/>
                <a:gd name="T8" fmla="*/ 0 w 52"/>
                <a:gd name="T9" fmla="*/ 56 h 56"/>
                <a:gd name="T10" fmla="*/ 0 60000 65536"/>
                <a:gd name="T11" fmla="*/ 0 60000 65536"/>
                <a:gd name="T12" fmla="*/ 0 60000 65536"/>
                <a:gd name="T13" fmla="*/ 0 60000 65536"/>
                <a:gd name="T14" fmla="*/ 0 60000 65536"/>
                <a:gd name="T15" fmla="*/ 0 w 52"/>
                <a:gd name="T16" fmla="*/ 0 h 56"/>
                <a:gd name="T17" fmla="*/ 52 w 52"/>
                <a:gd name="T18" fmla="*/ 56 h 56"/>
              </a:gdLst>
              <a:ahLst/>
              <a:cxnLst>
                <a:cxn ang="T10">
                  <a:pos x="T0" y="T1"/>
                </a:cxn>
                <a:cxn ang="T11">
                  <a:pos x="T2" y="T3"/>
                </a:cxn>
                <a:cxn ang="T12">
                  <a:pos x="T4" y="T5"/>
                </a:cxn>
                <a:cxn ang="T13">
                  <a:pos x="T6" y="T7"/>
                </a:cxn>
                <a:cxn ang="T14">
                  <a:pos x="T8" y="T9"/>
                </a:cxn>
              </a:cxnLst>
              <a:rect l="T15" t="T16" r="T17" b="T18"/>
              <a:pathLst>
                <a:path w="52" h="56">
                  <a:moveTo>
                    <a:pt x="0" y="56"/>
                  </a:moveTo>
                  <a:lnTo>
                    <a:pt x="52" y="4"/>
                  </a:lnTo>
                  <a:lnTo>
                    <a:pt x="48" y="0"/>
                  </a:lnTo>
                  <a:lnTo>
                    <a:pt x="0" y="46"/>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1" name="Freeform 420">
              <a:extLst>
                <a:ext uri="{FF2B5EF4-FFF2-40B4-BE49-F238E27FC236}">
                  <a16:creationId xmlns:a16="http://schemas.microsoft.com/office/drawing/2014/main" id="{3A21F233-981D-D349-B5F4-F05DB5CF51D9}"/>
                </a:ext>
              </a:extLst>
            </p:cNvPr>
            <p:cNvSpPr>
              <a:spLocks/>
            </p:cNvSpPr>
            <p:nvPr/>
          </p:nvSpPr>
          <p:spPr bwMode="auto">
            <a:xfrm>
              <a:off x="2942" y="2167"/>
              <a:ext cx="39" cy="44"/>
            </a:xfrm>
            <a:custGeom>
              <a:avLst/>
              <a:gdLst>
                <a:gd name="T0" fmla="*/ 0 w 39"/>
                <a:gd name="T1" fmla="*/ 44 h 44"/>
                <a:gd name="T2" fmla="*/ 39 w 39"/>
                <a:gd name="T3" fmla="*/ 6 h 44"/>
                <a:gd name="T4" fmla="*/ 35 w 39"/>
                <a:gd name="T5" fmla="*/ 0 h 44"/>
                <a:gd name="T6" fmla="*/ 0 w 39"/>
                <a:gd name="T7" fmla="*/ 34 h 44"/>
                <a:gd name="T8" fmla="*/ 0 w 39"/>
                <a:gd name="T9" fmla="*/ 44 h 44"/>
                <a:gd name="T10" fmla="*/ 0 60000 65536"/>
                <a:gd name="T11" fmla="*/ 0 60000 65536"/>
                <a:gd name="T12" fmla="*/ 0 60000 65536"/>
                <a:gd name="T13" fmla="*/ 0 60000 65536"/>
                <a:gd name="T14" fmla="*/ 0 60000 65536"/>
                <a:gd name="T15" fmla="*/ 0 w 39"/>
                <a:gd name="T16" fmla="*/ 0 h 44"/>
                <a:gd name="T17" fmla="*/ 39 w 39"/>
                <a:gd name="T18" fmla="*/ 44 h 44"/>
              </a:gdLst>
              <a:ahLst/>
              <a:cxnLst>
                <a:cxn ang="T10">
                  <a:pos x="T0" y="T1"/>
                </a:cxn>
                <a:cxn ang="T11">
                  <a:pos x="T2" y="T3"/>
                </a:cxn>
                <a:cxn ang="T12">
                  <a:pos x="T4" y="T5"/>
                </a:cxn>
                <a:cxn ang="T13">
                  <a:pos x="T6" y="T7"/>
                </a:cxn>
                <a:cxn ang="T14">
                  <a:pos x="T8" y="T9"/>
                </a:cxn>
              </a:cxnLst>
              <a:rect l="T15" t="T16" r="T17" b="T18"/>
              <a:pathLst>
                <a:path w="39" h="44">
                  <a:moveTo>
                    <a:pt x="0" y="44"/>
                  </a:moveTo>
                  <a:lnTo>
                    <a:pt x="39" y="6"/>
                  </a:lnTo>
                  <a:lnTo>
                    <a:pt x="35" y="0"/>
                  </a:lnTo>
                  <a:lnTo>
                    <a:pt x="0" y="3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2" name="Freeform 421">
              <a:extLst>
                <a:ext uri="{FF2B5EF4-FFF2-40B4-BE49-F238E27FC236}">
                  <a16:creationId xmlns:a16="http://schemas.microsoft.com/office/drawing/2014/main" id="{CCB994BD-4634-19C9-D18E-95C239A27ABB}"/>
                </a:ext>
              </a:extLst>
            </p:cNvPr>
            <p:cNvSpPr>
              <a:spLocks/>
            </p:cNvSpPr>
            <p:nvPr/>
          </p:nvSpPr>
          <p:spPr bwMode="auto">
            <a:xfrm>
              <a:off x="2942" y="2151"/>
              <a:ext cx="27" cy="31"/>
            </a:xfrm>
            <a:custGeom>
              <a:avLst/>
              <a:gdLst>
                <a:gd name="T0" fmla="*/ 0 w 27"/>
                <a:gd name="T1" fmla="*/ 31 h 31"/>
                <a:gd name="T2" fmla="*/ 27 w 27"/>
                <a:gd name="T3" fmla="*/ 4 h 31"/>
                <a:gd name="T4" fmla="*/ 23 w 27"/>
                <a:gd name="T5" fmla="*/ 0 h 31"/>
                <a:gd name="T6" fmla="*/ 0 w 27"/>
                <a:gd name="T7" fmla="*/ 23 h 31"/>
                <a:gd name="T8" fmla="*/ 0 w 27"/>
                <a:gd name="T9" fmla="*/ 31 h 31"/>
                <a:gd name="T10" fmla="*/ 0 60000 65536"/>
                <a:gd name="T11" fmla="*/ 0 60000 65536"/>
                <a:gd name="T12" fmla="*/ 0 60000 65536"/>
                <a:gd name="T13" fmla="*/ 0 60000 65536"/>
                <a:gd name="T14" fmla="*/ 0 60000 65536"/>
                <a:gd name="T15" fmla="*/ 0 w 27"/>
                <a:gd name="T16" fmla="*/ 0 h 31"/>
                <a:gd name="T17" fmla="*/ 27 w 27"/>
                <a:gd name="T18" fmla="*/ 31 h 31"/>
              </a:gdLst>
              <a:ahLst/>
              <a:cxnLst>
                <a:cxn ang="T10">
                  <a:pos x="T0" y="T1"/>
                </a:cxn>
                <a:cxn ang="T11">
                  <a:pos x="T2" y="T3"/>
                </a:cxn>
                <a:cxn ang="T12">
                  <a:pos x="T4" y="T5"/>
                </a:cxn>
                <a:cxn ang="T13">
                  <a:pos x="T6" y="T7"/>
                </a:cxn>
                <a:cxn ang="T14">
                  <a:pos x="T8" y="T9"/>
                </a:cxn>
              </a:cxnLst>
              <a:rect l="T15" t="T16" r="T17" b="T18"/>
              <a:pathLst>
                <a:path w="27" h="31">
                  <a:moveTo>
                    <a:pt x="0" y="31"/>
                  </a:moveTo>
                  <a:lnTo>
                    <a:pt x="27" y="4"/>
                  </a:lnTo>
                  <a:lnTo>
                    <a:pt x="23" y="0"/>
                  </a:lnTo>
                  <a:lnTo>
                    <a:pt x="0" y="23"/>
                  </a:lnTo>
                  <a:lnTo>
                    <a:pt x="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3" name="Freeform 422">
              <a:extLst>
                <a:ext uri="{FF2B5EF4-FFF2-40B4-BE49-F238E27FC236}">
                  <a16:creationId xmlns:a16="http://schemas.microsoft.com/office/drawing/2014/main" id="{E25050D1-92A2-25ED-CF18-4662D721BF83}"/>
                </a:ext>
              </a:extLst>
            </p:cNvPr>
            <p:cNvSpPr>
              <a:spLocks/>
            </p:cNvSpPr>
            <p:nvPr/>
          </p:nvSpPr>
          <p:spPr bwMode="auto">
            <a:xfrm>
              <a:off x="2942" y="2136"/>
              <a:ext cx="14" cy="17"/>
            </a:xfrm>
            <a:custGeom>
              <a:avLst/>
              <a:gdLst>
                <a:gd name="T0" fmla="*/ 0 w 14"/>
                <a:gd name="T1" fmla="*/ 17 h 17"/>
                <a:gd name="T2" fmla="*/ 14 w 14"/>
                <a:gd name="T3" fmla="*/ 4 h 17"/>
                <a:gd name="T4" fmla="*/ 12 w 14"/>
                <a:gd name="T5" fmla="*/ 0 h 17"/>
                <a:gd name="T6" fmla="*/ 0 w 14"/>
                <a:gd name="T7" fmla="*/ 10 h 17"/>
                <a:gd name="T8" fmla="*/ 0 w 14"/>
                <a:gd name="T9" fmla="*/ 17 h 17"/>
                <a:gd name="T10" fmla="*/ 0 60000 65536"/>
                <a:gd name="T11" fmla="*/ 0 60000 65536"/>
                <a:gd name="T12" fmla="*/ 0 60000 65536"/>
                <a:gd name="T13" fmla="*/ 0 60000 65536"/>
                <a:gd name="T14" fmla="*/ 0 60000 65536"/>
                <a:gd name="T15" fmla="*/ 0 w 14"/>
                <a:gd name="T16" fmla="*/ 0 h 17"/>
                <a:gd name="T17" fmla="*/ 14 w 14"/>
                <a:gd name="T18" fmla="*/ 17 h 17"/>
              </a:gdLst>
              <a:ahLst/>
              <a:cxnLst>
                <a:cxn ang="T10">
                  <a:pos x="T0" y="T1"/>
                </a:cxn>
                <a:cxn ang="T11">
                  <a:pos x="T2" y="T3"/>
                </a:cxn>
                <a:cxn ang="T12">
                  <a:pos x="T4" y="T5"/>
                </a:cxn>
                <a:cxn ang="T13">
                  <a:pos x="T6" y="T7"/>
                </a:cxn>
                <a:cxn ang="T14">
                  <a:pos x="T8" y="T9"/>
                </a:cxn>
              </a:cxnLst>
              <a:rect l="T15" t="T16" r="T17" b="T18"/>
              <a:pathLst>
                <a:path w="14" h="17">
                  <a:moveTo>
                    <a:pt x="0" y="17"/>
                  </a:moveTo>
                  <a:lnTo>
                    <a:pt x="14" y="4"/>
                  </a:lnTo>
                  <a:lnTo>
                    <a:pt x="12" y="0"/>
                  </a:lnTo>
                  <a:lnTo>
                    <a:pt x="0" y="1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4" name="Freeform 423">
              <a:extLst>
                <a:ext uri="{FF2B5EF4-FFF2-40B4-BE49-F238E27FC236}">
                  <a16:creationId xmlns:a16="http://schemas.microsoft.com/office/drawing/2014/main" id="{FD3FF50D-1F96-8781-2D47-056D596710B0}"/>
                </a:ext>
              </a:extLst>
            </p:cNvPr>
            <p:cNvSpPr>
              <a:spLocks/>
            </p:cNvSpPr>
            <p:nvPr/>
          </p:nvSpPr>
          <p:spPr bwMode="auto">
            <a:xfrm>
              <a:off x="2942" y="2123"/>
              <a:ext cx="2" cy="2"/>
            </a:xfrm>
            <a:custGeom>
              <a:avLst/>
              <a:gdLst>
                <a:gd name="T0" fmla="*/ 0 w 2"/>
                <a:gd name="T1" fmla="*/ 2 h 2"/>
                <a:gd name="T2" fmla="*/ 2 w 2"/>
                <a:gd name="T3" fmla="*/ 2 h 2"/>
                <a:gd name="T4" fmla="*/ 0 w 2"/>
                <a:gd name="T5" fmla="*/ 0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2"/>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5" name="Freeform 424">
              <a:extLst>
                <a:ext uri="{FF2B5EF4-FFF2-40B4-BE49-F238E27FC236}">
                  <a16:creationId xmlns:a16="http://schemas.microsoft.com/office/drawing/2014/main" id="{4495C5A0-146D-CB95-8691-6335ADA1B137}"/>
                </a:ext>
              </a:extLst>
            </p:cNvPr>
            <p:cNvSpPr>
              <a:spLocks/>
            </p:cNvSpPr>
            <p:nvPr/>
          </p:nvSpPr>
          <p:spPr bwMode="auto">
            <a:xfrm>
              <a:off x="2994" y="2196"/>
              <a:ext cx="12" cy="551"/>
            </a:xfrm>
            <a:custGeom>
              <a:avLst/>
              <a:gdLst>
                <a:gd name="T0" fmla="*/ 10 w 12"/>
                <a:gd name="T1" fmla="*/ 0 h 551"/>
                <a:gd name="T2" fmla="*/ 2 w 12"/>
                <a:gd name="T3" fmla="*/ 2 h 551"/>
                <a:gd name="T4" fmla="*/ 0 w 12"/>
                <a:gd name="T5" fmla="*/ 551 h 551"/>
                <a:gd name="T6" fmla="*/ 8 w 12"/>
                <a:gd name="T7" fmla="*/ 551 h 551"/>
                <a:gd name="T8" fmla="*/ 12 w 12"/>
                <a:gd name="T9" fmla="*/ 2 h 551"/>
                <a:gd name="T10" fmla="*/ 10 w 12"/>
                <a:gd name="T11" fmla="*/ 0 h 551"/>
                <a:gd name="T12" fmla="*/ 0 60000 65536"/>
                <a:gd name="T13" fmla="*/ 0 60000 65536"/>
                <a:gd name="T14" fmla="*/ 0 60000 65536"/>
                <a:gd name="T15" fmla="*/ 0 60000 65536"/>
                <a:gd name="T16" fmla="*/ 0 60000 65536"/>
                <a:gd name="T17" fmla="*/ 0 60000 65536"/>
                <a:gd name="T18" fmla="*/ 0 w 12"/>
                <a:gd name="T19" fmla="*/ 0 h 551"/>
                <a:gd name="T20" fmla="*/ 12 w 12"/>
                <a:gd name="T21" fmla="*/ 551 h 551"/>
              </a:gdLst>
              <a:ahLst/>
              <a:cxnLst>
                <a:cxn ang="T12">
                  <a:pos x="T0" y="T1"/>
                </a:cxn>
                <a:cxn ang="T13">
                  <a:pos x="T2" y="T3"/>
                </a:cxn>
                <a:cxn ang="T14">
                  <a:pos x="T4" y="T5"/>
                </a:cxn>
                <a:cxn ang="T15">
                  <a:pos x="T6" y="T7"/>
                </a:cxn>
                <a:cxn ang="T16">
                  <a:pos x="T8" y="T9"/>
                </a:cxn>
                <a:cxn ang="T17">
                  <a:pos x="T10" y="T11"/>
                </a:cxn>
              </a:cxnLst>
              <a:rect l="T18" t="T19" r="T20" b="T21"/>
              <a:pathLst>
                <a:path w="12" h="551">
                  <a:moveTo>
                    <a:pt x="10" y="0"/>
                  </a:moveTo>
                  <a:lnTo>
                    <a:pt x="2" y="2"/>
                  </a:lnTo>
                  <a:lnTo>
                    <a:pt x="0" y="551"/>
                  </a:lnTo>
                  <a:lnTo>
                    <a:pt x="8" y="551"/>
                  </a:lnTo>
                  <a:lnTo>
                    <a:pt x="12" y="2"/>
                  </a:lnTo>
                  <a:lnTo>
                    <a:pt x="1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6" name="Freeform 425">
              <a:extLst>
                <a:ext uri="{FF2B5EF4-FFF2-40B4-BE49-F238E27FC236}">
                  <a16:creationId xmlns:a16="http://schemas.microsoft.com/office/drawing/2014/main" id="{8E42ADCA-F909-42B0-CEF4-CE0FC7EB8151}"/>
                </a:ext>
              </a:extLst>
            </p:cNvPr>
            <p:cNvSpPr>
              <a:spLocks/>
            </p:cNvSpPr>
            <p:nvPr/>
          </p:nvSpPr>
          <p:spPr bwMode="auto">
            <a:xfrm>
              <a:off x="2939" y="2119"/>
              <a:ext cx="65" cy="80"/>
            </a:xfrm>
            <a:custGeom>
              <a:avLst/>
              <a:gdLst>
                <a:gd name="T0" fmla="*/ 0 w 65"/>
                <a:gd name="T1" fmla="*/ 4 h 80"/>
                <a:gd name="T2" fmla="*/ 1 w 65"/>
                <a:gd name="T3" fmla="*/ 6 h 80"/>
                <a:gd name="T4" fmla="*/ 57 w 65"/>
                <a:gd name="T5" fmla="*/ 80 h 80"/>
                <a:gd name="T6" fmla="*/ 65 w 65"/>
                <a:gd name="T7" fmla="*/ 77 h 80"/>
                <a:gd name="T8" fmla="*/ 7 w 65"/>
                <a:gd name="T9" fmla="*/ 0 h 80"/>
                <a:gd name="T10" fmla="*/ 0 w 65"/>
                <a:gd name="T11" fmla="*/ 4 h 80"/>
                <a:gd name="T12" fmla="*/ 0 60000 65536"/>
                <a:gd name="T13" fmla="*/ 0 60000 65536"/>
                <a:gd name="T14" fmla="*/ 0 60000 65536"/>
                <a:gd name="T15" fmla="*/ 0 60000 65536"/>
                <a:gd name="T16" fmla="*/ 0 60000 65536"/>
                <a:gd name="T17" fmla="*/ 0 60000 65536"/>
                <a:gd name="T18" fmla="*/ 0 w 65"/>
                <a:gd name="T19" fmla="*/ 0 h 80"/>
                <a:gd name="T20" fmla="*/ 65 w 65"/>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65" h="80">
                  <a:moveTo>
                    <a:pt x="0" y="4"/>
                  </a:moveTo>
                  <a:lnTo>
                    <a:pt x="1" y="6"/>
                  </a:lnTo>
                  <a:lnTo>
                    <a:pt x="57" y="80"/>
                  </a:lnTo>
                  <a:lnTo>
                    <a:pt x="65" y="77"/>
                  </a:lnTo>
                  <a:lnTo>
                    <a:pt x="7"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7" name="Freeform 426">
              <a:extLst>
                <a:ext uri="{FF2B5EF4-FFF2-40B4-BE49-F238E27FC236}">
                  <a16:creationId xmlns:a16="http://schemas.microsoft.com/office/drawing/2014/main" id="{0A952489-4F11-CB5B-00F0-D7CC72D87CA9}"/>
                </a:ext>
              </a:extLst>
            </p:cNvPr>
            <p:cNvSpPr>
              <a:spLocks/>
            </p:cNvSpPr>
            <p:nvPr/>
          </p:nvSpPr>
          <p:spPr bwMode="auto">
            <a:xfrm>
              <a:off x="2937" y="2123"/>
              <a:ext cx="11" cy="628"/>
            </a:xfrm>
            <a:custGeom>
              <a:avLst/>
              <a:gdLst>
                <a:gd name="T0" fmla="*/ 3 w 11"/>
                <a:gd name="T1" fmla="*/ 628 h 628"/>
                <a:gd name="T2" fmla="*/ 9 w 11"/>
                <a:gd name="T3" fmla="*/ 624 h 628"/>
                <a:gd name="T4" fmla="*/ 11 w 11"/>
                <a:gd name="T5" fmla="*/ 0 h 628"/>
                <a:gd name="T6" fmla="*/ 2 w 11"/>
                <a:gd name="T7" fmla="*/ 0 h 628"/>
                <a:gd name="T8" fmla="*/ 0 w 11"/>
                <a:gd name="T9" fmla="*/ 624 h 628"/>
                <a:gd name="T10" fmla="*/ 3 w 11"/>
                <a:gd name="T11" fmla="*/ 628 h 628"/>
                <a:gd name="T12" fmla="*/ 0 w 11"/>
                <a:gd name="T13" fmla="*/ 624 h 628"/>
                <a:gd name="T14" fmla="*/ 0 w 11"/>
                <a:gd name="T15" fmla="*/ 628 h 628"/>
                <a:gd name="T16" fmla="*/ 3 w 11"/>
                <a:gd name="T17" fmla="*/ 628 h 6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628"/>
                <a:gd name="T29" fmla="*/ 11 w 11"/>
                <a:gd name="T30" fmla="*/ 628 h 6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628">
                  <a:moveTo>
                    <a:pt x="3" y="628"/>
                  </a:moveTo>
                  <a:lnTo>
                    <a:pt x="9" y="624"/>
                  </a:lnTo>
                  <a:lnTo>
                    <a:pt x="11" y="0"/>
                  </a:lnTo>
                  <a:lnTo>
                    <a:pt x="2" y="0"/>
                  </a:lnTo>
                  <a:lnTo>
                    <a:pt x="0" y="624"/>
                  </a:lnTo>
                  <a:lnTo>
                    <a:pt x="3" y="628"/>
                  </a:lnTo>
                  <a:lnTo>
                    <a:pt x="0" y="624"/>
                  </a:lnTo>
                  <a:lnTo>
                    <a:pt x="0" y="628"/>
                  </a:lnTo>
                  <a:lnTo>
                    <a:pt x="3" y="62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8" name="Freeform 427">
              <a:extLst>
                <a:ext uri="{FF2B5EF4-FFF2-40B4-BE49-F238E27FC236}">
                  <a16:creationId xmlns:a16="http://schemas.microsoft.com/office/drawing/2014/main" id="{AF804478-B6B9-68B9-ADAA-2CB75F7C7E48}"/>
                </a:ext>
              </a:extLst>
            </p:cNvPr>
            <p:cNvSpPr>
              <a:spLocks/>
            </p:cNvSpPr>
            <p:nvPr/>
          </p:nvSpPr>
          <p:spPr bwMode="auto">
            <a:xfrm>
              <a:off x="2940" y="2741"/>
              <a:ext cx="62" cy="10"/>
            </a:xfrm>
            <a:custGeom>
              <a:avLst/>
              <a:gdLst>
                <a:gd name="T0" fmla="*/ 62 w 62"/>
                <a:gd name="T1" fmla="*/ 6 h 10"/>
                <a:gd name="T2" fmla="*/ 58 w 62"/>
                <a:gd name="T3" fmla="*/ 2 h 10"/>
                <a:gd name="T4" fmla="*/ 0 w 62"/>
                <a:gd name="T5" fmla="*/ 0 h 10"/>
                <a:gd name="T6" fmla="*/ 0 w 62"/>
                <a:gd name="T7" fmla="*/ 10 h 10"/>
                <a:gd name="T8" fmla="*/ 58 w 62"/>
                <a:gd name="T9" fmla="*/ 10 h 10"/>
                <a:gd name="T10" fmla="*/ 62 w 62"/>
                <a:gd name="T11" fmla="*/ 6 h 10"/>
                <a:gd name="T12" fmla="*/ 58 w 62"/>
                <a:gd name="T13" fmla="*/ 10 h 10"/>
                <a:gd name="T14" fmla="*/ 62 w 62"/>
                <a:gd name="T15" fmla="*/ 10 h 10"/>
                <a:gd name="T16" fmla="*/ 62 w 62"/>
                <a:gd name="T17" fmla="*/ 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10"/>
                <a:gd name="T29" fmla="*/ 62 w 6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10">
                  <a:moveTo>
                    <a:pt x="62" y="6"/>
                  </a:moveTo>
                  <a:lnTo>
                    <a:pt x="58" y="2"/>
                  </a:lnTo>
                  <a:lnTo>
                    <a:pt x="0" y="0"/>
                  </a:lnTo>
                  <a:lnTo>
                    <a:pt x="0" y="10"/>
                  </a:lnTo>
                  <a:lnTo>
                    <a:pt x="58" y="10"/>
                  </a:lnTo>
                  <a:lnTo>
                    <a:pt x="62" y="6"/>
                  </a:lnTo>
                  <a:lnTo>
                    <a:pt x="58" y="10"/>
                  </a:lnTo>
                  <a:lnTo>
                    <a:pt x="62" y="10"/>
                  </a:lnTo>
                  <a:lnTo>
                    <a:pt x="62"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89" name="Line 428">
              <a:extLst>
                <a:ext uri="{FF2B5EF4-FFF2-40B4-BE49-F238E27FC236}">
                  <a16:creationId xmlns:a16="http://schemas.microsoft.com/office/drawing/2014/main" id="{0A9163AE-7DA0-0F82-C56E-7CDAA943C84B}"/>
                </a:ext>
              </a:extLst>
            </p:cNvPr>
            <p:cNvSpPr>
              <a:spLocks noChangeShapeType="1"/>
            </p:cNvSpPr>
            <p:nvPr/>
          </p:nvSpPr>
          <p:spPr bwMode="auto">
            <a:xfrm>
              <a:off x="1656" y="2115"/>
              <a:ext cx="1281"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90" name="Line 429">
              <a:extLst>
                <a:ext uri="{FF2B5EF4-FFF2-40B4-BE49-F238E27FC236}">
                  <a16:creationId xmlns:a16="http://schemas.microsoft.com/office/drawing/2014/main" id="{4890CD7E-4247-E0FE-4A8D-76C09970C75F}"/>
                </a:ext>
              </a:extLst>
            </p:cNvPr>
            <p:cNvSpPr>
              <a:spLocks noChangeShapeType="1"/>
            </p:cNvSpPr>
            <p:nvPr/>
          </p:nvSpPr>
          <p:spPr bwMode="auto">
            <a:xfrm>
              <a:off x="1652" y="1996"/>
              <a:ext cx="128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91" name="Rectangle 430">
              <a:extLst>
                <a:ext uri="{FF2B5EF4-FFF2-40B4-BE49-F238E27FC236}">
                  <a16:creationId xmlns:a16="http://schemas.microsoft.com/office/drawing/2014/main" id="{BCB036BD-00EE-0A9D-19DB-5952CE073CF4}"/>
                </a:ext>
              </a:extLst>
            </p:cNvPr>
            <p:cNvSpPr>
              <a:spLocks noChangeArrowheads="1"/>
            </p:cNvSpPr>
            <p:nvPr/>
          </p:nvSpPr>
          <p:spPr bwMode="auto">
            <a:xfrm>
              <a:off x="1626" y="2052"/>
              <a:ext cx="8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92" name="Rectangle 431">
              <a:extLst>
                <a:ext uri="{FF2B5EF4-FFF2-40B4-BE49-F238E27FC236}">
                  <a16:creationId xmlns:a16="http://schemas.microsoft.com/office/drawing/2014/main" id="{1AF9F8C6-3280-D57A-10E3-FC062977298F}"/>
                </a:ext>
              </a:extLst>
            </p:cNvPr>
            <p:cNvSpPr>
              <a:spLocks noChangeArrowheads="1"/>
            </p:cNvSpPr>
            <p:nvPr/>
          </p:nvSpPr>
          <p:spPr bwMode="auto">
            <a:xfrm>
              <a:off x="1735"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93" name="Rectangle 432">
              <a:extLst>
                <a:ext uri="{FF2B5EF4-FFF2-40B4-BE49-F238E27FC236}">
                  <a16:creationId xmlns:a16="http://schemas.microsoft.com/office/drawing/2014/main" id="{21024BE1-6CCB-1592-DD1D-BAB86592B975}"/>
                </a:ext>
              </a:extLst>
            </p:cNvPr>
            <p:cNvSpPr>
              <a:spLocks noChangeArrowheads="1"/>
            </p:cNvSpPr>
            <p:nvPr/>
          </p:nvSpPr>
          <p:spPr bwMode="auto">
            <a:xfrm>
              <a:off x="1766" y="2052"/>
              <a:ext cx="8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94" name="Rectangle 433">
              <a:extLst>
                <a:ext uri="{FF2B5EF4-FFF2-40B4-BE49-F238E27FC236}">
                  <a16:creationId xmlns:a16="http://schemas.microsoft.com/office/drawing/2014/main" id="{7A31ECED-3F83-D971-1EC9-7EE51CADDDFD}"/>
                </a:ext>
              </a:extLst>
            </p:cNvPr>
            <p:cNvSpPr>
              <a:spLocks noChangeArrowheads="1"/>
            </p:cNvSpPr>
            <p:nvPr/>
          </p:nvSpPr>
          <p:spPr bwMode="auto">
            <a:xfrm>
              <a:off x="1875"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95" name="Rectangle 434">
              <a:extLst>
                <a:ext uri="{FF2B5EF4-FFF2-40B4-BE49-F238E27FC236}">
                  <a16:creationId xmlns:a16="http://schemas.microsoft.com/office/drawing/2014/main" id="{F0A44BAA-1C16-D77A-F479-D6D3F8308DDB}"/>
                </a:ext>
              </a:extLst>
            </p:cNvPr>
            <p:cNvSpPr>
              <a:spLocks noChangeArrowheads="1"/>
            </p:cNvSpPr>
            <p:nvPr/>
          </p:nvSpPr>
          <p:spPr bwMode="auto">
            <a:xfrm>
              <a:off x="1906" y="2052"/>
              <a:ext cx="8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96" name="Rectangle 435">
              <a:extLst>
                <a:ext uri="{FF2B5EF4-FFF2-40B4-BE49-F238E27FC236}">
                  <a16:creationId xmlns:a16="http://schemas.microsoft.com/office/drawing/2014/main" id="{447EF665-7E68-C659-7F45-28CE0804F72B}"/>
                </a:ext>
              </a:extLst>
            </p:cNvPr>
            <p:cNvSpPr>
              <a:spLocks noChangeArrowheads="1"/>
            </p:cNvSpPr>
            <p:nvPr/>
          </p:nvSpPr>
          <p:spPr bwMode="auto">
            <a:xfrm>
              <a:off x="2017"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97" name="Rectangle 436">
              <a:extLst>
                <a:ext uri="{FF2B5EF4-FFF2-40B4-BE49-F238E27FC236}">
                  <a16:creationId xmlns:a16="http://schemas.microsoft.com/office/drawing/2014/main" id="{399F032F-3EBA-A910-B9CE-10C34127455B}"/>
                </a:ext>
              </a:extLst>
            </p:cNvPr>
            <p:cNvSpPr>
              <a:spLocks noChangeArrowheads="1"/>
            </p:cNvSpPr>
            <p:nvPr/>
          </p:nvSpPr>
          <p:spPr bwMode="auto">
            <a:xfrm>
              <a:off x="2048" y="2052"/>
              <a:ext cx="8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98" name="Rectangle 437">
              <a:extLst>
                <a:ext uri="{FF2B5EF4-FFF2-40B4-BE49-F238E27FC236}">
                  <a16:creationId xmlns:a16="http://schemas.microsoft.com/office/drawing/2014/main" id="{82068511-E7FB-C1D1-B2B7-CA2E832D40BD}"/>
                </a:ext>
              </a:extLst>
            </p:cNvPr>
            <p:cNvSpPr>
              <a:spLocks noChangeArrowheads="1"/>
            </p:cNvSpPr>
            <p:nvPr/>
          </p:nvSpPr>
          <p:spPr bwMode="auto">
            <a:xfrm>
              <a:off x="2157"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599" name="Rectangle 438">
              <a:extLst>
                <a:ext uri="{FF2B5EF4-FFF2-40B4-BE49-F238E27FC236}">
                  <a16:creationId xmlns:a16="http://schemas.microsoft.com/office/drawing/2014/main" id="{C852B501-3BB0-54C7-C8DD-D275BF5D9901}"/>
                </a:ext>
              </a:extLst>
            </p:cNvPr>
            <p:cNvSpPr>
              <a:spLocks noChangeArrowheads="1"/>
            </p:cNvSpPr>
            <p:nvPr/>
          </p:nvSpPr>
          <p:spPr bwMode="auto">
            <a:xfrm>
              <a:off x="2188" y="2052"/>
              <a:ext cx="8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0" name="Rectangle 439">
              <a:extLst>
                <a:ext uri="{FF2B5EF4-FFF2-40B4-BE49-F238E27FC236}">
                  <a16:creationId xmlns:a16="http://schemas.microsoft.com/office/drawing/2014/main" id="{62541D77-2EA1-BA7A-78EF-DC60210F7C41}"/>
                </a:ext>
              </a:extLst>
            </p:cNvPr>
            <p:cNvSpPr>
              <a:spLocks noChangeArrowheads="1"/>
            </p:cNvSpPr>
            <p:nvPr/>
          </p:nvSpPr>
          <p:spPr bwMode="auto">
            <a:xfrm>
              <a:off x="2297" y="2052"/>
              <a:ext cx="8"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1" name="Rectangle 440">
              <a:extLst>
                <a:ext uri="{FF2B5EF4-FFF2-40B4-BE49-F238E27FC236}">
                  <a16:creationId xmlns:a16="http://schemas.microsoft.com/office/drawing/2014/main" id="{6E33EEB2-93EF-7552-0579-C72037772BDA}"/>
                </a:ext>
              </a:extLst>
            </p:cNvPr>
            <p:cNvSpPr>
              <a:spLocks noChangeArrowheads="1"/>
            </p:cNvSpPr>
            <p:nvPr/>
          </p:nvSpPr>
          <p:spPr bwMode="auto">
            <a:xfrm>
              <a:off x="2328" y="2052"/>
              <a:ext cx="8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2" name="Rectangle 441">
              <a:extLst>
                <a:ext uri="{FF2B5EF4-FFF2-40B4-BE49-F238E27FC236}">
                  <a16:creationId xmlns:a16="http://schemas.microsoft.com/office/drawing/2014/main" id="{BBE241CF-A4D7-3EDE-11F9-8D7ABF0D0094}"/>
                </a:ext>
              </a:extLst>
            </p:cNvPr>
            <p:cNvSpPr>
              <a:spLocks noChangeArrowheads="1"/>
            </p:cNvSpPr>
            <p:nvPr/>
          </p:nvSpPr>
          <p:spPr bwMode="auto">
            <a:xfrm>
              <a:off x="2439"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3" name="Rectangle 442">
              <a:extLst>
                <a:ext uri="{FF2B5EF4-FFF2-40B4-BE49-F238E27FC236}">
                  <a16:creationId xmlns:a16="http://schemas.microsoft.com/office/drawing/2014/main" id="{6500551F-0AB7-6503-270E-E4029612E4E9}"/>
                </a:ext>
              </a:extLst>
            </p:cNvPr>
            <p:cNvSpPr>
              <a:spLocks noChangeArrowheads="1"/>
            </p:cNvSpPr>
            <p:nvPr/>
          </p:nvSpPr>
          <p:spPr bwMode="auto">
            <a:xfrm>
              <a:off x="2470" y="2052"/>
              <a:ext cx="8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4" name="Rectangle 443">
              <a:extLst>
                <a:ext uri="{FF2B5EF4-FFF2-40B4-BE49-F238E27FC236}">
                  <a16:creationId xmlns:a16="http://schemas.microsoft.com/office/drawing/2014/main" id="{8D6FA518-2CF7-82DE-E270-8545EEA6A2D6}"/>
                </a:ext>
              </a:extLst>
            </p:cNvPr>
            <p:cNvSpPr>
              <a:spLocks noChangeArrowheads="1"/>
            </p:cNvSpPr>
            <p:nvPr/>
          </p:nvSpPr>
          <p:spPr bwMode="auto">
            <a:xfrm>
              <a:off x="2580" y="2052"/>
              <a:ext cx="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5" name="Rectangle 444">
              <a:extLst>
                <a:ext uri="{FF2B5EF4-FFF2-40B4-BE49-F238E27FC236}">
                  <a16:creationId xmlns:a16="http://schemas.microsoft.com/office/drawing/2014/main" id="{0BE8D286-6018-E4FD-6DC9-7E56269F9C2B}"/>
                </a:ext>
              </a:extLst>
            </p:cNvPr>
            <p:cNvSpPr>
              <a:spLocks noChangeArrowheads="1"/>
            </p:cNvSpPr>
            <p:nvPr/>
          </p:nvSpPr>
          <p:spPr bwMode="auto">
            <a:xfrm>
              <a:off x="2610" y="2052"/>
              <a:ext cx="8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6" name="Rectangle 445">
              <a:extLst>
                <a:ext uri="{FF2B5EF4-FFF2-40B4-BE49-F238E27FC236}">
                  <a16:creationId xmlns:a16="http://schemas.microsoft.com/office/drawing/2014/main" id="{5979004A-D57C-E063-AE5A-C6EE3B32637E}"/>
                </a:ext>
              </a:extLst>
            </p:cNvPr>
            <p:cNvSpPr>
              <a:spLocks noChangeArrowheads="1"/>
            </p:cNvSpPr>
            <p:nvPr/>
          </p:nvSpPr>
          <p:spPr bwMode="auto">
            <a:xfrm>
              <a:off x="2722" y="2052"/>
              <a:ext cx="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7" name="Rectangle 446">
              <a:extLst>
                <a:ext uri="{FF2B5EF4-FFF2-40B4-BE49-F238E27FC236}">
                  <a16:creationId xmlns:a16="http://schemas.microsoft.com/office/drawing/2014/main" id="{DA8633CE-E158-9E55-7459-79869EEC1802}"/>
                </a:ext>
              </a:extLst>
            </p:cNvPr>
            <p:cNvSpPr>
              <a:spLocks noChangeArrowheads="1"/>
            </p:cNvSpPr>
            <p:nvPr/>
          </p:nvSpPr>
          <p:spPr bwMode="auto">
            <a:xfrm>
              <a:off x="2752" y="2052"/>
              <a:ext cx="8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8" name="Rectangle 447">
              <a:extLst>
                <a:ext uri="{FF2B5EF4-FFF2-40B4-BE49-F238E27FC236}">
                  <a16:creationId xmlns:a16="http://schemas.microsoft.com/office/drawing/2014/main" id="{4B8B9379-4C21-F7F5-8055-9136F88C363D}"/>
                </a:ext>
              </a:extLst>
            </p:cNvPr>
            <p:cNvSpPr>
              <a:spLocks noChangeArrowheads="1"/>
            </p:cNvSpPr>
            <p:nvPr/>
          </p:nvSpPr>
          <p:spPr bwMode="auto">
            <a:xfrm>
              <a:off x="2862"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09" name="Rectangle 448">
              <a:extLst>
                <a:ext uri="{FF2B5EF4-FFF2-40B4-BE49-F238E27FC236}">
                  <a16:creationId xmlns:a16="http://schemas.microsoft.com/office/drawing/2014/main" id="{4F19E864-6E2C-7179-1E2A-FD6589179EEE}"/>
                </a:ext>
              </a:extLst>
            </p:cNvPr>
            <p:cNvSpPr>
              <a:spLocks noChangeArrowheads="1"/>
            </p:cNvSpPr>
            <p:nvPr/>
          </p:nvSpPr>
          <p:spPr bwMode="auto">
            <a:xfrm>
              <a:off x="2892" y="2052"/>
              <a:ext cx="8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0" name="Rectangle 449">
              <a:extLst>
                <a:ext uri="{FF2B5EF4-FFF2-40B4-BE49-F238E27FC236}">
                  <a16:creationId xmlns:a16="http://schemas.microsoft.com/office/drawing/2014/main" id="{F70B1F26-3C41-210C-0131-AB99F5E0F2D0}"/>
                </a:ext>
              </a:extLst>
            </p:cNvPr>
            <p:cNvSpPr>
              <a:spLocks noChangeArrowheads="1"/>
            </p:cNvSpPr>
            <p:nvPr/>
          </p:nvSpPr>
          <p:spPr bwMode="auto">
            <a:xfrm>
              <a:off x="3002"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1" name="Rectangle 450">
              <a:extLst>
                <a:ext uri="{FF2B5EF4-FFF2-40B4-BE49-F238E27FC236}">
                  <a16:creationId xmlns:a16="http://schemas.microsoft.com/office/drawing/2014/main" id="{8231E8F1-2445-8BEC-3EA0-C34D0043DF66}"/>
                </a:ext>
              </a:extLst>
            </p:cNvPr>
            <p:cNvSpPr>
              <a:spLocks noChangeArrowheads="1"/>
            </p:cNvSpPr>
            <p:nvPr/>
          </p:nvSpPr>
          <p:spPr bwMode="auto">
            <a:xfrm>
              <a:off x="3033" y="2052"/>
              <a:ext cx="8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2" name="Rectangle 451">
              <a:extLst>
                <a:ext uri="{FF2B5EF4-FFF2-40B4-BE49-F238E27FC236}">
                  <a16:creationId xmlns:a16="http://schemas.microsoft.com/office/drawing/2014/main" id="{6EE647E5-66D5-D4F0-672A-77CE5F301082}"/>
                </a:ext>
              </a:extLst>
            </p:cNvPr>
            <p:cNvSpPr>
              <a:spLocks noChangeArrowheads="1"/>
            </p:cNvSpPr>
            <p:nvPr/>
          </p:nvSpPr>
          <p:spPr bwMode="auto">
            <a:xfrm>
              <a:off x="3144"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3" name="Rectangle 452">
              <a:extLst>
                <a:ext uri="{FF2B5EF4-FFF2-40B4-BE49-F238E27FC236}">
                  <a16:creationId xmlns:a16="http://schemas.microsoft.com/office/drawing/2014/main" id="{9A66FC1D-A0CC-9AB2-C32B-9DF555F0AE33}"/>
                </a:ext>
              </a:extLst>
            </p:cNvPr>
            <p:cNvSpPr>
              <a:spLocks noChangeArrowheads="1"/>
            </p:cNvSpPr>
            <p:nvPr/>
          </p:nvSpPr>
          <p:spPr bwMode="auto">
            <a:xfrm>
              <a:off x="3175" y="2052"/>
              <a:ext cx="8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4" name="Rectangle 453">
              <a:extLst>
                <a:ext uri="{FF2B5EF4-FFF2-40B4-BE49-F238E27FC236}">
                  <a16:creationId xmlns:a16="http://schemas.microsoft.com/office/drawing/2014/main" id="{E023D1C3-EF2A-3584-A55E-D6EFB6A1B7C8}"/>
                </a:ext>
              </a:extLst>
            </p:cNvPr>
            <p:cNvSpPr>
              <a:spLocks noChangeArrowheads="1"/>
            </p:cNvSpPr>
            <p:nvPr/>
          </p:nvSpPr>
          <p:spPr bwMode="auto">
            <a:xfrm>
              <a:off x="3284"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5" name="Rectangle 454">
              <a:extLst>
                <a:ext uri="{FF2B5EF4-FFF2-40B4-BE49-F238E27FC236}">
                  <a16:creationId xmlns:a16="http://schemas.microsoft.com/office/drawing/2014/main" id="{1B3AD5D2-22BE-06AC-142C-7CF20248C050}"/>
                </a:ext>
              </a:extLst>
            </p:cNvPr>
            <p:cNvSpPr>
              <a:spLocks noChangeArrowheads="1"/>
            </p:cNvSpPr>
            <p:nvPr/>
          </p:nvSpPr>
          <p:spPr bwMode="auto">
            <a:xfrm>
              <a:off x="3315" y="2052"/>
              <a:ext cx="8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6" name="Rectangle 455">
              <a:extLst>
                <a:ext uri="{FF2B5EF4-FFF2-40B4-BE49-F238E27FC236}">
                  <a16:creationId xmlns:a16="http://schemas.microsoft.com/office/drawing/2014/main" id="{09160CFE-2A53-4FC1-E024-820EB22FFF10}"/>
                </a:ext>
              </a:extLst>
            </p:cNvPr>
            <p:cNvSpPr>
              <a:spLocks noChangeArrowheads="1"/>
            </p:cNvSpPr>
            <p:nvPr/>
          </p:nvSpPr>
          <p:spPr bwMode="auto">
            <a:xfrm>
              <a:off x="3424" y="2052"/>
              <a:ext cx="8"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7" name="Rectangle 456">
              <a:extLst>
                <a:ext uri="{FF2B5EF4-FFF2-40B4-BE49-F238E27FC236}">
                  <a16:creationId xmlns:a16="http://schemas.microsoft.com/office/drawing/2014/main" id="{A9ED7BC4-7FAD-834D-C5E1-7147F9EAB85C}"/>
                </a:ext>
              </a:extLst>
            </p:cNvPr>
            <p:cNvSpPr>
              <a:spLocks noChangeArrowheads="1"/>
            </p:cNvSpPr>
            <p:nvPr/>
          </p:nvSpPr>
          <p:spPr bwMode="auto">
            <a:xfrm>
              <a:off x="3455" y="2052"/>
              <a:ext cx="8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8" name="Rectangle 457">
              <a:extLst>
                <a:ext uri="{FF2B5EF4-FFF2-40B4-BE49-F238E27FC236}">
                  <a16:creationId xmlns:a16="http://schemas.microsoft.com/office/drawing/2014/main" id="{E3BFF553-3D43-8CF7-C0A9-9ECA3108EB4F}"/>
                </a:ext>
              </a:extLst>
            </p:cNvPr>
            <p:cNvSpPr>
              <a:spLocks noChangeArrowheads="1"/>
            </p:cNvSpPr>
            <p:nvPr/>
          </p:nvSpPr>
          <p:spPr bwMode="auto">
            <a:xfrm>
              <a:off x="3566"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19" name="Rectangle 458">
              <a:extLst>
                <a:ext uri="{FF2B5EF4-FFF2-40B4-BE49-F238E27FC236}">
                  <a16:creationId xmlns:a16="http://schemas.microsoft.com/office/drawing/2014/main" id="{6D600764-AA72-D3E6-054A-581833DE441E}"/>
                </a:ext>
              </a:extLst>
            </p:cNvPr>
            <p:cNvSpPr>
              <a:spLocks noChangeArrowheads="1"/>
            </p:cNvSpPr>
            <p:nvPr/>
          </p:nvSpPr>
          <p:spPr bwMode="auto">
            <a:xfrm>
              <a:off x="3597" y="2052"/>
              <a:ext cx="8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20" name="Rectangle 459">
              <a:extLst>
                <a:ext uri="{FF2B5EF4-FFF2-40B4-BE49-F238E27FC236}">
                  <a16:creationId xmlns:a16="http://schemas.microsoft.com/office/drawing/2014/main" id="{4EABE93E-7B71-5B96-213E-673CBB8D9BAF}"/>
                </a:ext>
              </a:extLst>
            </p:cNvPr>
            <p:cNvSpPr>
              <a:spLocks noChangeArrowheads="1"/>
            </p:cNvSpPr>
            <p:nvPr/>
          </p:nvSpPr>
          <p:spPr bwMode="auto">
            <a:xfrm>
              <a:off x="3706"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21" name="Rectangle 460">
              <a:extLst>
                <a:ext uri="{FF2B5EF4-FFF2-40B4-BE49-F238E27FC236}">
                  <a16:creationId xmlns:a16="http://schemas.microsoft.com/office/drawing/2014/main" id="{5B342A66-8B52-7779-7AF4-93980E23D5A3}"/>
                </a:ext>
              </a:extLst>
            </p:cNvPr>
            <p:cNvSpPr>
              <a:spLocks noChangeArrowheads="1"/>
            </p:cNvSpPr>
            <p:nvPr/>
          </p:nvSpPr>
          <p:spPr bwMode="auto">
            <a:xfrm>
              <a:off x="3737" y="2052"/>
              <a:ext cx="8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22" name="Rectangle 461">
              <a:extLst>
                <a:ext uri="{FF2B5EF4-FFF2-40B4-BE49-F238E27FC236}">
                  <a16:creationId xmlns:a16="http://schemas.microsoft.com/office/drawing/2014/main" id="{371EC902-D8C5-8672-B3B7-B53ECDC146CE}"/>
                </a:ext>
              </a:extLst>
            </p:cNvPr>
            <p:cNvSpPr>
              <a:spLocks noChangeArrowheads="1"/>
            </p:cNvSpPr>
            <p:nvPr/>
          </p:nvSpPr>
          <p:spPr bwMode="auto">
            <a:xfrm>
              <a:off x="3848" y="2052"/>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23" name="Rectangle 462">
              <a:extLst>
                <a:ext uri="{FF2B5EF4-FFF2-40B4-BE49-F238E27FC236}">
                  <a16:creationId xmlns:a16="http://schemas.microsoft.com/office/drawing/2014/main" id="{0273A6A4-78CC-6F0E-EC66-FF6B19CA40F0}"/>
                </a:ext>
              </a:extLst>
            </p:cNvPr>
            <p:cNvSpPr>
              <a:spLocks noChangeArrowheads="1"/>
            </p:cNvSpPr>
            <p:nvPr/>
          </p:nvSpPr>
          <p:spPr bwMode="auto">
            <a:xfrm>
              <a:off x="3879" y="2052"/>
              <a:ext cx="8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24" name="Rectangle 463">
              <a:extLst>
                <a:ext uri="{FF2B5EF4-FFF2-40B4-BE49-F238E27FC236}">
                  <a16:creationId xmlns:a16="http://schemas.microsoft.com/office/drawing/2014/main" id="{1139138E-F9D1-CB46-F1DB-33B277304160}"/>
                </a:ext>
              </a:extLst>
            </p:cNvPr>
            <p:cNvSpPr>
              <a:spLocks noChangeArrowheads="1"/>
            </p:cNvSpPr>
            <p:nvPr/>
          </p:nvSpPr>
          <p:spPr bwMode="auto">
            <a:xfrm>
              <a:off x="3989" y="2052"/>
              <a:ext cx="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25" name="Rectangle 464">
              <a:extLst>
                <a:ext uri="{FF2B5EF4-FFF2-40B4-BE49-F238E27FC236}">
                  <a16:creationId xmlns:a16="http://schemas.microsoft.com/office/drawing/2014/main" id="{ED1B4925-B99F-B218-03FA-D5B2F24D9905}"/>
                </a:ext>
              </a:extLst>
            </p:cNvPr>
            <p:cNvSpPr>
              <a:spLocks noChangeArrowheads="1"/>
            </p:cNvSpPr>
            <p:nvPr/>
          </p:nvSpPr>
          <p:spPr bwMode="auto">
            <a:xfrm>
              <a:off x="4019" y="2052"/>
              <a:ext cx="8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26" name="Rectangle 465">
              <a:extLst>
                <a:ext uri="{FF2B5EF4-FFF2-40B4-BE49-F238E27FC236}">
                  <a16:creationId xmlns:a16="http://schemas.microsoft.com/office/drawing/2014/main" id="{6710E873-D40D-FB9E-D803-91064C31EAF8}"/>
                </a:ext>
              </a:extLst>
            </p:cNvPr>
            <p:cNvSpPr>
              <a:spLocks noChangeArrowheads="1"/>
            </p:cNvSpPr>
            <p:nvPr/>
          </p:nvSpPr>
          <p:spPr bwMode="auto">
            <a:xfrm>
              <a:off x="4129" y="2052"/>
              <a:ext cx="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8627" name="Freeform 466">
              <a:extLst>
                <a:ext uri="{FF2B5EF4-FFF2-40B4-BE49-F238E27FC236}">
                  <a16:creationId xmlns:a16="http://schemas.microsoft.com/office/drawing/2014/main" id="{919F1254-E159-8467-AD04-9BBC46EF30C0}"/>
                </a:ext>
              </a:extLst>
            </p:cNvPr>
            <p:cNvSpPr>
              <a:spLocks/>
            </p:cNvSpPr>
            <p:nvPr/>
          </p:nvSpPr>
          <p:spPr bwMode="auto">
            <a:xfrm>
              <a:off x="2935" y="1994"/>
              <a:ext cx="132" cy="29"/>
            </a:xfrm>
            <a:custGeom>
              <a:avLst/>
              <a:gdLst>
                <a:gd name="T0" fmla="*/ 132 w 132"/>
                <a:gd name="T1" fmla="*/ 27 h 29"/>
                <a:gd name="T2" fmla="*/ 121 w 132"/>
                <a:gd name="T3" fmla="*/ 29 h 29"/>
                <a:gd name="T4" fmla="*/ 109 w 132"/>
                <a:gd name="T5" fmla="*/ 29 h 29"/>
                <a:gd name="T6" fmla="*/ 100 w 132"/>
                <a:gd name="T7" fmla="*/ 29 h 29"/>
                <a:gd name="T8" fmla="*/ 88 w 132"/>
                <a:gd name="T9" fmla="*/ 27 h 29"/>
                <a:gd name="T10" fmla="*/ 65 w 132"/>
                <a:gd name="T11" fmla="*/ 23 h 29"/>
                <a:gd name="T12" fmla="*/ 42 w 132"/>
                <a:gd name="T13" fmla="*/ 17 h 29"/>
                <a:gd name="T14" fmla="*/ 21 w 132"/>
                <a:gd name="T15" fmla="*/ 10 h 29"/>
                <a:gd name="T16" fmla="*/ 0 w 132"/>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29"/>
                <a:gd name="T29" fmla="*/ 132 w 132"/>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29">
                  <a:moveTo>
                    <a:pt x="132" y="27"/>
                  </a:moveTo>
                  <a:lnTo>
                    <a:pt x="121" y="29"/>
                  </a:lnTo>
                  <a:lnTo>
                    <a:pt x="109" y="29"/>
                  </a:lnTo>
                  <a:lnTo>
                    <a:pt x="100" y="29"/>
                  </a:lnTo>
                  <a:lnTo>
                    <a:pt x="88" y="27"/>
                  </a:lnTo>
                  <a:lnTo>
                    <a:pt x="65" y="23"/>
                  </a:lnTo>
                  <a:lnTo>
                    <a:pt x="42" y="17"/>
                  </a:lnTo>
                  <a:lnTo>
                    <a:pt x="21" y="10"/>
                  </a:lnTo>
                  <a:lnTo>
                    <a:pt x="0" y="0"/>
                  </a:lnTo>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28" name="Freeform 467">
              <a:extLst>
                <a:ext uri="{FF2B5EF4-FFF2-40B4-BE49-F238E27FC236}">
                  <a16:creationId xmlns:a16="http://schemas.microsoft.com/office/drawing/2014/main" id="{E193D2C3-EBE3-F607-72FE-F1559D4F0ECE}"/>
                </a:ext>
              </a:extLst>
            </p:cNvPr>
            <p:cNvSpPr>
              <a:spLocks/>
            </p:cNvSpPr>
            <p:nvPr/>
          </p:nvSpPr>
          <p:spPr bwMode="auto">
            <a:xfrm>
              <a:off x="2937" y="2084"/>
              <a:ext cx="138" cy="31"/>
            </a:xfrm>
            <a:custGeom>
              <a:avLst/>
              <a:gdLst>
                <a:gd name="T0" fmla="*/ 138 w 138"/>
                <a:gd name="T1" fmla="*/ 2 h 31"/>
                <a:gd name="T2" fmla="*/ 117 w 138"/>
                <a:gd name="T3" fmla="*/ 0 h 31"/>
                <a:gd name="T4" fmla="*/ 103 w 138"/>
                <a:gd name="T5" fmla="*/ 0 h 31"/>
                <a:gd name="T6" fmla="*/ 76 w 138"/>
                <a:gd name="T7" fmla="*/ 4 h 31"/>
                <a:gd name="T8" fmla="*/ 51 w 138"/>
                <a:gd name="T9" fmla="*/ 12 h 31"/>
                <a:gd name="T10" fmla="*/ 25 w 138"/>
                <a:gd name="T11" fmla="*/ 21 h 31"/>
                <a:gd name="T12" fmla="*/ 0 w 138"/>
                <a:gd name="T13" fmla="*/ 31 h 31"/>
                <a:gd name="T14" fmla="*/ 0 60000 65536"/>
                <a:gd name="T15" fmla="*/ 0 60000 65536"/>
                <a:gd name="T16" fmla="*/ 0 60000 65536"/>
                <a:gd name="T17" fmla="*/ 0 60000 65536"/>
                <a:gd name="T18" fmla="*/ 0 60000 65536"/>
                <a:gd name="T19" fmla="*/ 0 60000 65536"/>
                <a:gd name="T20" fmla="*/ 0 60000 65536"/>
                <a:gd name="T21" fmla="*/ 0 w 138"/>
                <a:gd name="T22" fmla="*/ 0 h 31"/>
                <a:gd name="T23" fmla="*/ 138 w 13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8" h="31">
                  <a:moveTo>
                    <a:pt x="138" y="2"/>
                  </a:moveTo>
                  <a:lnTo>
                    <a:pt x="117" y="0"/>
                  </a:lnTo>
                  <a:lnTo>
                    <a:pt x="103" y="0"/>
                  </a:lnTo>
                  <a:lnTo>
                    <a:pt x="76" y="4"/>
                  </a:lnTo>
                  <a:lnTo>
                    <a:pt x="51" y="12"/>
                  </a:lnTo>
                  <a:lnTo>
                    <a:pt x="25" y="21"/>
                  </a:lnTo>
                  <a:lnTo>
                    <a:pt x="0" y="31"/>
                  </a:lnTo>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29" name="Line 468">
              <a:extLst>
                <a:ext uri="{FF2B5EF4-FFF2-40B4-BE49-F238E27FC236}">
                  <a16:creationId xmlns:a16="http://schemas.microsoft.com/office/drawing/2014/main" id="{F6BEC1F0-0E9F-F1AF-DF3A-5BCF11BA717A}"/>
                </a:ext>
              </a:extLst>
            </p:cNvPr>
            <p:cNvSpPr>
              <a:spLocks noChangeShapeType="1"/>
            </p:cNvSpPr>
            <p:nvPr/>
          </p:nvSpPr>
          <p:spPr bwMode="auto">
            <a:xfrm>
              <a:off x="3505" y="2088"/>
              <a:ext cx="603"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30" name="Line 469">
              <a:extLst>
                <a:ext uri="{FF2B5EF4-FFF2-40B4-BE49-F238E27FC236}">
                  <a16:creationId xmlns:a16="http://schemas.microsoft.com/office/drawing/2014/main" id="{6CB20414-C8F4-65A8-A232-F5A6D9657A90}"/>
                </a:ext>
              </a:extLst>
            </p:cNvPr>
            <p:cNvSpPr>
              <a:spLocks noChangeShapeType="1"/>
            </p:cNvSpPr>
            <p:nvPr/>
          </p:nvSpPr>
          <p:spPr bwMode="auto">
            <a:xfrm>
              <a:off x="3307" y="2023"/>
              <a:ext cx="79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631" name="Freeform 470">
              <a:extLst>
                <a:ext uri="{FF2B5EF4-FFF2-40B4-BE49-F238E27FC236}">
                  <a16:creationId xmlns:a16="http://schemas.microsoft.com/office/drawing/2014/main" id="{C43F5D0A-7323-2613-2DA4-86832B394EA5}"/>
                </a:ext>
              </a:extLst>
            </p:cNvPr>
            <p:cNvSpPr>
              <a:spLocks/>
            </p:cNvSpPr>
            <p:nvPr/>
          </p:nvSpPr>
          <p:spPr bwMode="auto">
            <a:xfrm>
              <a:off x="3077" y="2086"/>
              <a:ext cx="543" cy="250"/>
            </a:xfrm>
            <a:custGeom>
              <a:avLst/>
              <a:gdLst>
                <a:gd name="T0" fmla="*/ 0 w 543"/>
                <a:gd name="T1" fmla="*/ 0 h 250"/>
                <a:gd name="T2" fmla="*/ 50 w 543"/>
                <a:gd name="T3" fmla="*/ 6 h 250"/>
                <a:gd name="T4" fmla="*/ 98 w 543"/>
                <a:gd name="T5" fmla="*/ 12 h 250"/>
                <a:gd name="T6" fmla="*/ 142 w 543"/>
                <a:gd name="T7" fmla="*/ 19 h 250"/>
                <a:gd name="T8" fmla="*/ 186 w 543"/>
                <a:gd name="T9" fmla="*/ 27 h 250"/>
                <a:gd name="T10" fmla="*/ 226 w 543"/>
                <a:gd name="T11" fmla="*/ 39 h 250"/>
                <a:gd name="T12" fmla="*/ 265 w 543"/>
                <a:gd name="T13" fmla="*/ 50 h 250"/>
                <a:gd name="T14" fmla="*/ 301 w 543"/>
                <a:gd name="T15" fmla="*/ 64 h 250"/>
                <a:gd name="T16" fmla="*/ 336 w 543"/>
                <a:gd name="T17" fmla="*/ 77 h 250"/>
                <a:gd name="T18" fmla="*/ 368 w 543"/>
                <a:gd name="T19" fmla="*/ 92 h 250"/>
                <a:gd name="T20" fmla="*/ 399 w 543"/>
                <a:gd name="T21" fmla="*/ 110 h 250"/>
                <a:gd name="T22" fmla="*/ 428 w 543"/>
                <a:gd name="T23" fmla="*/ 129 h 250"/>
                <a:gd name="T24" fmla="*/ 455 w 543"/>
                <a:gd name="T25" fmla="*/ 150 h 250"/>
                <a:gd name="T26" fmla="*/ 480 w 543"/>
                <a:gd name="T27" fmla="*/ 173 h 250"/>
                <a:gd name="T28" fmla="*/ 503 w 543"/>
                <a:gd name="T29" fmla="*/ 196 h 250"/>
                <a:gd name="T30" fmla="*/ 524 w 543"/>
                <a:gd name="T31" fmla="*/ 223 h 250"/>
                <a:gd name="T32" fmla="*/ 543 w 543"/>
                <a:gd name="T33" fmla="*/ 250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3"/>
                <a:gd name="T52" fmla="*/ 0 h 250"/>
                <a:gd name="T53" fmla="*/ 543 w 543"/>
                <a:gd name="T54" fmla="*/ 250 h 2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3" h="250">
                  <a:moveTo>
                    <a:pt x="0" y="0"/>
                  </a:moveTo>
                  <a:lnTo>
                    <a:pt x="50" y="6"/>
                  </a:lnTo>
                  <a:lnTo>
                    <a:pt x="98" y="12"/>
                  </a:lnTo>
                  <a:lnTo>
                    <a:pt x="142" y="19"/>
                  </a:lnTo>
                  <a:lnTo>
                    <a:pt x="186" y="27"/>
                  </a:lnTo>
                  <a:lnTo>
                    <a:pt x="226" y="39"/>
                  </a:lnTo>
                  <a:lnTo>
                    <a:pt x="265" y="50"/>
                  </a:lnTo>
                  <a:lnTo>
                    <a:pt x="301" y="64"/>
                  </a:lnTo>
                  <a:lnTo>
                    <a:pt x="336" y="77"/>
                  </a:lnTo>
                  <a:lnTo>
                    <a:pt x="368" y="92"/>
                  </a:lnTo>
                  <a:lnTo>
                    <a:pt x="399" y="110"/>
                  </a:lnTo>
                  <a:lnTo>
                    <a:pt x="428" y="129"/>
                  </a:lnTo>
                  <a:lnTo>
                    <a:pt x="455" y="150"/>
                  </a:lnTo>
                  <a:lnTo>
                    <a:pt x="480" y="173"/>
                  </a:lnTo>
                  <a:lnTo>
                    <a:pt x="503" y="196"/>
                  </a:lnTo>
                  <a:lnTo>
                    <a:pt x="524" y="223"/>
                  </a:lnTo>
                  <a:lnTo>
                    <a:pt x="543" y="250"/>
                  </a:lnTo>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32" name="Freeform 471">
              <a:extLst>
                <a:ext uri="{FF2B5EF4-FFF2-40B4-BE49-F238E27FC236}">
                  <a16:creationId xmlns:a16="http://schemas.microsoft.com/office/drawing/2014/main" id="{93D12C74-B4D5-0983-6EEA-3325C1102883}"/>
                </a:ext>
              </a:extLst>
            </p:cNvPr>
            <p:cNvSpPr>
              <a:spLocks/>
            </p:cNvSpPr>
            <p:nvPr/>
          </p:nvSpPr>
          <p:spPr bwMode="auto">
            <a:xfrm>
              <a:off x="2772" y="1919"/>
              <a:ext cx="38" cy="21"/>
            </a:xfrm>
            <a:custGeom>
              <a:avLst/>
              <a:gdLst>
                <a:gd name="T0" fmla="*/ 38 w 38"/>
                <a:gd name="T1" fmla="*/ 17 h 21"/>
                <a:gd name="T2" fmla="*/ 0 w 38"/>
                <a:gd name="T3" fmla="*/ 21 h 21"/>
                <a:gd name="T4" fmla="*/ 0 w 38"/>
                <a:gd name="T5" fmla="*/ 21 h 21"/>
                <a:gd name="T6" fmla="*/ 1 w 38"/>
                <a:gd name="T7" fmla="*/ 21 h 21"/>
                <a:gd name="T8" fmla="*/ 1 w 38"/>
                <a:gd name="T9" fmla="*/ 19 h 21"/>
                <a:gd name="T10" fmla="*/ 1 w 38"/>
                <a:gd name="T11" fmla="*/ 19 h 21"/>
                <a:gd name="T12" fmla="*/ 3 w 38"/>
                <a:gd name="T13" fmla="*/ 17 h 21"/>
                <a:gd name="T14" fmla="*/ 3 w 38"/>
                <a:gd name="T15" fmla="*/ 17 h 21"/>
                <a:gd name="T16" fmla="*/ 3 w 38"/>
                <a:gd name="T17" fmla="*/ 17 h 21"/>
                <a:gd name="T18" fmla="*/ 3 w 38"/>
                <a:gd name="T19" fmla="*/ 15 h 21"/>
                <a:gd name="T20" fmla="*/ 3 w 38"/>
                <a:gd name="T21" fmla="*/ 15 h 21"/>
                <a:gd name="T22" fmla="*/ 3 w 38"/>
                <a:gd name="T23" fmla="*/ 15 h 21"/>
                <a:gd name="T24" fmla="*/ 5 w 38"/>
                <a:gd name="T25" fmla="*/ 13 h 21"/>
                <a:gd name="T26" fmla="*/ 5 w 38"/>
                <a:gd name="T27" fmla="*/ 13 h 21"/>
                <a:gd name="T28" fmla="*/ 5 w 38"/>
                <a:gd name="T29" fmla="*/ 13 h 21"/>
                <a:gd name="T30" fmla="*/ 5 w 38"/>
                <a:gd name="T31" fmla="*/ 12 h 21"/>
                <a:gd name="T32" fmla="*/ 5 w 38"/>
                <a:gd name="T33" fmla="*/ 12 h 21"/>
                <a:gd name="T34" fmla="*/ 5 w 38"/>
                <a:gd name="T35" fmla="*/ 12 h 21"/>
                <a:gd name="T36" fmla="*/ 5 w 38"/>
                <a:gd name="T37" fmla="*/ 10 h 21"/>
                <a:gd name="T38" fmla="*/ 5 w 38"/>
                <a:gd name="T39" fmla="*/ 10 h 21"/>
                <a:gd name="T40" fmla="*/ 5 w 38"/>
                <a:gd name="T41" fmla="*/ 10 h 21"/>
                <a:gd name="T42" fmla="*/ 5 w 38"/>
                <a:gd name="T43" fmla="*/ 8 h 21"/>
                <a:gd name="T44" fmla="*/ 5 w 38"/>
                <a:gd name="T45" fmla="*/ 8 h 21"/>
                <a:gd name="T46" fmla="*/ 5 w 38"/>
                <a:gd name="T47" fmla="*/ 6 h 21"/>
                <a:gd name="T48" fmla="*/ 5 w 38"/>
                <a:gd name="T49" fmla="*/ 6 h 21"/>
                <a:gd name="T50" fmla="*/ 5 w 38"/>
                <a:gd name="T51" fmla="*/ 6 h 21"/>
                <a:gd name="T52" fmla="*/ 5 w 38"/>
                <a:gd name="T53" fmla="*/ 4 h 21"/>
                <a:gd name="T54" fmla="*/ 5 w 38"/>
                <a:gd name="T55" fmla="*/ 4 h 21"/>
                <a:gd name="T56" fmla="*/ 5 w 38"/>
                <a:gd name="T57" fmla="*/ 4 h 21"/>
                <a:gd name="T58" fmla="*/ 3 w 38"/>
                <a:gd name="T59" fmla="*/ 2 h 21"/>
                <a:gd name="T60" fmla="*/ 3 w 38"/>
                <a:gd name="T61" fmla="*/ 0 h 21"/>
                <a:gd name="T62" fmla="*/ 38 w 38"/>
                <a:gd name="T63" fmla="*/ 17 h 21"/>
                <a:gd name="T64" fmla="*/ 38 w 38"/>
                <a:gd name="T65" fmla="*/ 17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38" y="17"/>
                  </a:moveTo>
                  <a:lnTo>
                    <a:pt x="0" y="21"/>
                  </a:lnTo>
                  <a:lnTo>
                    <a:pt x="1" y="21"/>
                  </a:lnTo>
                  <a:lnTo>
                    <a:pt x="1" y="19"/>
                  </a:lnTo>
                  <a:lnTo>
                    <a:pt x="3" y="17"/>
                  </a:lnTo>
                  <a:lnTo>
                    <a:pt x="3" y="15"/>
                  </a:lnTo>
                  <a:lnTo>
                    <a:pt x="5" y="13"/>
                  </a:lnTo>
                  <a:lnTo>
                    <a:pt x="5" y="12"/>
                  </a:lnTo>
                  <a:lnTo>
                    <a:pt x="5" y="10"/>
                  </a:lnTo>
                  <a:lnTo>
                    <a:pt x="5" y="8"/>
                  </a:lnTo>
                  <a:lnTo>
                    <a:pt x="5" y="6"/>
                  </a:lnTo>
                  <a:lnTo>
                    <a:pt x="5" y="4"/>
                  </a:lnTo>
                  <a:lnTo>
                    <a:pt x="3" y="2"/>
                  </a:lnTo>
                  <a:lnTo>
                    <a:pt x="3" y="0"/>
                  </a:lnTo>
                  <a:lnTo>
                    <a:pt x="38"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3" name="Freeform 472">
              <a:extLst>
                <a:ext uri="{FF2B5EF4-FFF2-40B4-BE49-F238E27FC236}">
                  <a16:creationId xmlns:a16="http://schemas.microsoft.com/office/drawing/2014/main" id="{C0A41054-DEAF-E566-6033-66A3CF8AF2F0}"/>
                </a:ext>
              </a:extLst>
            </p:cNvPr>
            <p:cNvSpPr>
              <a:spLocks/>
            </p:cNvSpPr>
            <p:nvPr/>
          </p:nvSpPr>
          <p:spPr bwMode="auto">
            <a:xfrm>
              <a:off x="2409" y="1706"/>
              <a:ext cx="374" cy="228"/>
            </a:xfrm>
            <a:custGeom>
              <a:avLst/>
              <a:gdLst>
                <a:gd name="T0" fmla="*/ 0 w 374"/>
                <a:gd name="T1" fmla="*/ 4 h 228"/>
                <a:gd name="T2" fmla="*/ 11 w 374"/>
                <a:gd name="T3" fmla="*/ 25 h 228"/>
                <a:gd name="T4" fmla="*/ 23 w 374"/>
                <a:gd name="T5" fmla="*/ 46 h 228"/>
                <a:gd name="T6" fmla="*/ 36 w 374"/>
                <a:gd name="T7" fmla="*/ 65 h 228"/>
                <a:gd name="T8" fmla="*/ 50 w 374"/>
                <a:gd name="T9" fmla="*/ 84 h 228"/>
                <a:gd name="T10" fmla="*/ 63 w 374"/>
                <a:gd name="T11" fmla="*/ 102 h 228"/>
                <a:gd name="T12" fmla="*/ 80 w 374"/>
                <a:gd name="T13" fmla="*/ 117 h 228"/>
                <a:gd name="T14" fmla="*/ 98 w 374"/>
                <a:gd name="T15" fmla="*/ 132 h 228"/>
                <a:gd name="T16" fmla="*/ 119 w 374"/>
                <a:gd name="T17" fmla="*/ 146 h 228"/>
                <a:gd name="T18" fmla="*/ 140 w 374"/>
                <a:gd name="T19" fmla="*/ 159 h 228"/>
                <a:gd name="T20" fmla="*/ 165 w 374"/>
                <a:gd name="T21" fmla="*/ 173 h 228"/>
                <a:gd name="T22" fmla="*/ 192 w 374"/>
                <a:gd name="T23" fmla="*/ 182 h 228"/>
                <a:gd name="T24" fmla="*/ 222 w 374"/>
                <a:gd name="T25" fmla="*/ 194 h 228"/>
                <a:gd name="T26" fmla="*/ 255 w 374"/>
                <a:gd name="T27" fmla="*/ 203 h 228"/>
                <a:gd name="T28" fmla="*/ 290 w 374"/>
                <a:gd name="T29" fmla="*/ 213 h 228"/>
                <a:gd name="T30" fmla="*/ 330 w 374"/>
                <a:gd name="T31" fmla="*/ 221 h 228"/>
                <a:gd name="T32" fmla="*/ 374 w 374"/>
                <a:gd name="T33" fmla="*/ 228 h 228"/>
                <a:gd name="T34" fmla="*/ 374 w 374"/>
                <a:gd name="T35" fmla="*/ 223 h 228"/>
                <a:gd name="T36" fmla="*/ 332 w 374"/>
                <a:gd name="T37" fmla="*/ 215 h 228"/>
                <a:gd name="T38" fmla="*/ 292 w 374"/>
                <a:gd name="T39" fmla="*/ 207 h 228"/>
                <a:gd name="T40" fmla="*/ 255 w 374"/>
                <a:gd name="T41" fmla="*/ 198 h 228"/>
                <a:gd name="T42" fmla="*/ 224 w 374"/>
                <a:gd name="T43" fmla="*/ 188 h 228"/>
                <a:gd name="T44" fmla="*/ 194 w 374"/>
                <a:gd name="T45" fmla="*/ 178 h 228"/>
                <a:gd name="T46" fmla="*/ 167 w 374"/>
                <a:gd name="T47" fmla="*/ 167 h 228"/>
                <a:gd name="T48" fmla="*/ 144 w 374"/>
                <a:gd name="T49" fmla="*/ 155 h 228"/>
                <a:gd name="T50" fmla="*/ 121 w 374"/>
                <a:gd name="T51" fmla="*/ 142 h 228"/>
                <a:gd name="T52" fmla="*/ 101 w 374"/>
                <a:gd name="T53" fmla="*/ 128 h 228"/>
                <a:gd name="T54" fmla="*/ 84 w 374"/>
                <a:gd name="T55" fmla="*/ 113 h 228"/>
                <a:gd name="T56" fmla="*/ 69 w 374"/>
                <a:gd name="T57" fmla="*/ 98 h 228"/>
                <a:gd name="T58" fmla="*/ 54 w 374"/>
                <a:gd name="T59" fmla="*/ 80 h 228"/>
                <a:gd name="T60" fmla="*/ 40 w 374"/>
                <a:gd name="T61" fmla="*/ 63 h 228"/>
                <a:gd name="T62" fmla="*/ 29 w 374"/>
                <a:gd name="T63" fmla="*/ 42 h 228"/>
                <a:gd name="T64" fmla="*/ 17 w 374"/>
                <a:gd name="T65" fmla="*/ 23 h 228"/>
                <a:gd name="T66" fmla="*/ 6 w 374"/>
                <a:gd name="T67" fmla="*/ 0 h 228"/>
                <a:gd name="T68" fmla="*/ 0 w 374"/>
                <a:gd name="T69" fmla="*/ 4 h 2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4"/>
                <a:gd name="T106" fmla="*/ 0 h 228"/>
                <a:gd name="T107" fmla="*/ 374 w 374"/>
                <a:gd name="T108" fmla="*/ 228 h 2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4" h="228">
                  <a:moveTo>
                    <a:pt x="0" y="4"/>
                  </a:moveTo>
                  <a:lnTo>
                    <a:pt x="11" y="25"/>
                  </a:lnTo>
                  <a:lnTo>
                    <a:pt x="23" y="46"/>
                  </a:lnTo>
                  <a:lnTo>
                    <a:pt x="36" y="65"/>
                  </a:lnTo>
                  <a:lnTo>
                    <a:pt x="50" y="84"/>
                  </a:lnTo>
                  <a:lnTo>
                    <a:pt x="63" y="102"/>
                  </a:lnTo>
                  <a:lnTo>
                    <a:pt x="80" y="117"/>
                  </a:lnTo>
                  <a:lnTo>
                    <a:pt x="98" y="132"/>
                  </a:lnTo>
                  <a:lnTo>
                    <a:pt x="119" y="146"/>
                  </a:lnTo>
                  <a:lnTo>
                    <a:pt x="140" y="159"/>
                  </a:lnTo>
                  <a:lnTo>
                    <a:pt x="165" y="173"/>
                  </a:lnTo>
                  <a:lnTo>
                    <a:pt x="192" y="182"/>
                  </a:lnTo>
                  <a:lnTo>
                    <a:pt x="222" y="194"/>
                  </a:lnTo>
                  <a:lnTo>
                    <a:pt x="255" y="203"/>
                  </a:lnTo>
                  <a:lnTo>
                    <a:pt x="290" y="213"/>
                  </a:lnTo>
                  <a:lnTo>
                    <a:pt x="330" y="221"/>
                  </a:lnTo>
                  <a:lnTo>
                    <a:pt x="374" y="228"/>
                  </a:lnTo>
                  <a:lnTo>
                    <a:pt x="374" y="223"/>
                  </a:lnTo>
                  <a:lnTo>
                    <a:pt x="332" y="215"/>
                  </a:lnTo>
                  <a:lnTo>
                    <a:pt x="292" y="207"/>
                  </a:lnTo>
                  <a:lnTo>
                    <a:pt x="255" y="198"/>
                  </a:lnTo>
                  <a:lnTo>
                    <a:pt x="224" y="188"/>
                  </a:lnTo>
                  <a:lnTo>
                    <a:pt x="194" y="178"/>
                  </a:lnTo>
                  <a:lnTo>
                    <a:pt x="167" y="167"/>
                  </a:lnTo>
                  <a:lnTo>
                    <a:pt x="144" y="155"/>
                  </a:lnTo>
                  <a:lnTo>
                    <a:pt x="121" y="142"/>
                  </a:lnTo>
                  <a:lnTo>
                    <a:pt x="101" y="128"/>
                  </a:lnTo>
                  <a:lnTo>
                    <a:pt x="84" y="113"/>
                  </a:lnTo>
                  <a:lnTo>
                    <a:pt x="69" y="98"/>
                  </a:lnTo>
                  <a:lnTo>
                    <a:pt x="54" y="80"/>
                  </a:lnTo>
                  <a:lnTo>
                    <a:pt x="40" y="63"/>
                  </a:lnTo>
                  <a:lnTo>
                    <a:pt x="29" y="42"/>
                  </a:lnTo>
                  <a:lnTo>
                    <a:pt x="17" y="23"/>
                  </a:lnTo>
                  <a:lnTo>
                    <a:pt x="6" y="0"/>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4" name="Freeform 473">
              <a:extLst>
                <a:ext uri="{FF2B5EF4-FFF2-40B4-BE49-F238E27FC236}">
                  <a16:creationId xmlns:a16="http://schemas.microsoft.com/office/drawing/2014/main" id="{E471D0FC-DB7F-18CB-2602-4F0BDCE184A7}"/>
                </a:ext>
              </a:extLst>
            </p:cNvPr>
            <p:cNvSpPr>
              <a:spLocks/>
            </p:cNvSpPr>
            <p:nvPr/>
          </p:nvSpPr>
          <p:spPr bwMode="auto">
            <a:xfrm>
              <a:off x="2764" y="2182"/>
              <a:ext cx="38" cy="21"/>
            </a:xfrm>
            <a:custGeom>
              <a:avLst/>
              <a:gdLst>
                <a:gd name="T0" fmla="*/ 38 w 38"/>
                <a:gd name="T1" fmla="*/ 4 h 21"/>
                <a:gd name="T2" fmla="*/ 4 w 38"/>
                <a:gd name="T3" fmla="*/ 21 h 21"/>
                <a:gd name="T4" fmla="*/ 4 w 38"/>
                <a:gd name="T5" fmla="*/ 21 h 21"/>
                <a:gd name="T6" fmla="*/ 4 w 38"/>
                <a:gd name="T7" fmla="*/ 19 h 21"/>
                <a:gd name="T8" fmla="*/ 4 w 38"/>
                <a:gd name="T9" fmla="*/ 19 h 21"/>
                <a:gd name="T10" fmla="*/ 6 w 38"/>
                <a:gd name="T11" fmla="*/ 17 h 21"/>
                <a:gd name="T12" fmla="*/ 6 w 38"/>
                <a:gd name="T13" fmla="*/ 17 h 21"/>
                <a:gd name="T14" fmla="*/ 6 w 38"/>
                <a:gd name="T15" fmla="*/ 16 h 21"/>
                <a:gd name="T16" fmla="*/ 6 w 38"/>
                <a:gd name="T17" fmla="*/ 16 h 21"/>
                <a:gd name="T18" fmla="*/ 6 w 38"/>
                <a:gd name="T19" fmla="*/ 16 h 21"/>
                <a:gd name="T20" fmla="*/ 6 w 38"/>
                <a:gd name="T21" fmla="*/ 14 h 21"/>
                <a:gd name="T22" fmla="*/ 6 w 38"/>
                <a:gd name="T23" fmla="*/ 14 h 21"/>
                <a:gd name="T24" fmla="*/ 6 w 38"/>
                <a:gd name="T25" fmla="*/ 14 h 21"/>
                <a:gd name="T26" fmla="*/ 6 w 38"/>
                <a:gd name="T27" fmla="*/ 12 h 21"/>
                <a:gd name="T28" fmla="*/ 6 w 38"/>
                <a:gd name="T29" fmla="*/ 12 h 21"/>
                <a:gd name="T30" fmla="*/ 6 w 38"/>
                <a:gd name="T31" fmla="*/ 10 h 21"/>
                <a:gd name="T32" fmla="*/ 6 w 38"/>
                <a:gd name="T33" fmla="*/ 10 h 21"/>
                <a:gd name="T34" fmla="*/ 6 w 38"/>
                <a:gd name="T35" fmla="*/ 10 h 21"/>
                <a:gd name="T36" fmla="*/ 6 w 38"/>
                <a:gd name="T37" fmla="*/ 8 h 21"/>
                <a:gd name="T38" fmla="*/ 6 w 38"/>
                <a:gd name="T39" fmla="*/ 8 h 21"/>
                <a:gd name="T40" fmla="*/ 6 w 38"/>
                <a:gd name="T41" fmla="*/ 8 h 21"/>
                <a:gd name="T42" fmla="*/ 4 w 38"/>
                <a:gd name="T43" fmla="*/ 6 h 21"/>
                <a:gd name="T44" fmla="*/ 4 w 38"/>
                <a:gd name="T45" fmla="*/ 6 h 21"/>
                <a:gd name="T46" fmla="*/ 4 w 38"/>
                <a:gd name="T47" fmla="*/ 6 h 21"/>
                <a:gd name="T48" fmla="*/ 4 w 38"/>
                <a:gd name="T49" fmla="*/ 4 h 21"/>
                <a:gd name="T50" fmla="*/ 4 w 38"/>
                <a:gd name="T51" fmla="*/ 4 h 21"/>
                <a:gd name="T52" fmla="*/ 4 w 38"/>
                <a:gd name="T53" fmla="*/ 4 h 21"/>
                <a:gd name="T54" fmla="*/ 2 w 38"/>
                <a:gd name="T55" fmla="*/ 2 h 21"/>
                <a:gd name="T56" fmla="*/ 2 w 38"/>
                <a:gd name="T57" fmla="*/ 2 h 21"/>
                <a:gd name="T58" fmla="*/ 2 w 38"/>
                <a:gd name="T59" fmla="*/ 0 h 21"/>
                <a:gd name="T60" fmla="*/ 0 w 38"/>
                <a:gd name="T61" fmla="*/ 0 h 21"/>
                <a:gd name="T62" fmla="*/ 38 w 38"/>
                <a:gd name="T63" fmla="*/ 4 h 21"/>
                <a:gd name="T64" fmla="*/ 38 w 38"/>
                <a:gd name="T65" fmla="*/ 4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1"/>
                <a:gd name="T101" fmla="*/ 38 w 38"/>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1">
                  <a:moveTo>
                    <a:pt x="38" y="4"/>
                  </a:moveTo>
                  <a:lnTo>
                    <a:pt x="4" y="21"/>
                  </a:lnTo>
                  <a:lnTo>
                    <a:pt x="4" y="19"/>
                  </a:lnTo>
                  <a:lnTo>
                    <a:pt x="6" y="17"/>
                  </a:lnTo>
                  <a:lnTo>
                    <a:pt x="6" y="16"/>
                  </a:lnTo>
                  <a:lnTo>
                    <a:pt x="6" y="14"/>
                  </a:lnTo>
                  <a:lnTo>
                    <a:pt x="6" y="12"/>
                  </a:lnTo>
                  <a:lnTo>
                    <a:pt x="6" y="10"/>
                  </a:lnTo>
                  <a:lnTo>
                    <a:pt x="6" y="8"/>
                  </a:lnTo>
                  <a:lnTo>
                    <a:pt x="4" y="6"/>
                  </a:lnTo>
                  <a:lnTo>
                    <a:pt x="4" y="4"/>
                  </a:lnTo>
                  <a:lnTo>
                    <a:pt x="2" y="2"/>
                  </a:lnTo>
                  <a:lnTo>
                    <a:pt x="2" y="0"/>
                  </a:lnTo>
                  <a:lnTo>
                    <a:pt x="0" y="0"/>
                  </a:lnTo>
                  <a:lnTo>
                    <a:pt x="3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5" name="Freeform 474">
              <a:extLst>
                <a:ext uri="{FF2B5EF4-FFF2-40B4-BE49-F238E27FC236}">
                  <a16:creationId xmlns:a16="http://schemas.microsoft.com/office/drawing/2014/main" id="{5131A967-E026-C96B-F33B-E7C870E6A8CA}"/>
                </a:ext>
              </a:extLst>
            </p:cNvPr>
            <p:cNvSpPr>
              <a:spLocks/>
            </p:cNvSpPr>
            <p:nvPr/>
          </p:nvSpPr>
          <p:spPr bwMode="auto">
            <a:xfrm>
              <a:off x="2401" y="2188"/>
              <a:ext cx="374" cy="229"/>
            </a:xfrm>
            <a:custGeom>
              <a:avLst/>
              <a:gdLst>
                <a:gd name="T0" fmla="*/ 6 w 374"/>
                <a:gd name="T1" fmla="*/ 229 h 229"/>
                <a:gd name="T2" fmla="*/ 17 w 374"/>
                <a:gd name="T3" fmla="*/ 205 h 229"/>
                <a:gd name="T4" fmla="*/ 29 w 374"/>
                <a:gd name="T5" fmla="*/ 186 h 229"/>
                <a:gd name="T6" fmla="*/ 40 w 374"/>
                <a:gd name="T7" fmla="*/ 165 h 229"/>
                <a:gd name="T8" fmla="*/ 54 w 374"/>
                <a:gd name="T9" fmla="*/ 148 h 229"/>
                <a:gd name="T10" fmla="*/ 69 w 374"/>
                <a:gd name="T11" fmla="*/ 131 h 229"/>
                <a:gd name="T12" fmla="*/ 85 w 374"/>
                <a:gd name="T13" fmla="*/ 115 h 229"/>
                <a:gd name="T14" fmla="*/ 102 w 374"/>
                <a:gd name="T15" fmla="*/ 100 h 229"/>
                <a:gd name="T16" fmla="*/ 121 w 374"/>
                <a:gd name="T17" fmla="*/ 86 h 229"/>
                <a:gd name="T18" fmla="*/ 144 w 374"/>
                <a:gd name="T19" fmla="*/ 73 h 229"/>
                <a:gd name="T20" fmla="*/ 167 w 374"/>
                <a:gd name="T21" fmla="*/ 61 h 229"/>
                <a:gd name="T22" fmla="*/ 194 w 374"/>
                <a:gd name="T23" fmla="*/ 50 h 229"/>
                <a:gd name="T24" fmla="*/ 223 w 374"/>
                <a:gd name="T25" fmla="*/ 40 h 229"/>
                <a:gd name="T26" fmla="*/ 255 w 374"/>
                <a:gd name="T27" fmla="*/ 31 h 229"/>
                <a:gd name="T28" fmla="*/ 292 w 374"/>
                <a:gd name="T29" fmla="*/ 21 h 229"/>
                <a:gd name="T30" fmla="*/ 332 w 374"/>
                <a:gd name="T31" fmla="*/ 13 h 229"/>
                <a:gd name="T32" fmla="*/ 374 w 374"/>
                <a:gd name="T33" fmla="*/ 6 h 229"/>
                <a:gd name="T34" fmla="*/ 374 w 374"/>
                <a:gd name="T35" fmla="*/ 0 h 229"/>
                <a:gd name="T36" fmla="*/ 330 w 374"/>
                <a:gd name="T37" fmla="*/ 8 h 229"/>
                <a:gd name="T38" fmla="*/ 290 w 374"/>
                <a:gd name="T39" fmla="*/ 15 h 229"/>
                <a:gd name="T40" fmla="*/ 255 w 374"/>
                <a:gd name="T41" fmla="*/ 25 h 229"/>
                <a:gd name="T42" fmla="*/ 223 w 374"/>
                <a:gd name="T43" fmla="*/ 35 h 229"/>
                <a:gd name="T44" fmla="*/ 192 w 374"/>
                <a:gd name="T45" fmla="*/ 46 h 229"/>
                <a:gd name="T46" fmla="*/ 165 w 374"/>
                <a:gd name="T47" fmla="*/ 56 h 229"/>
                <a:gd name="T48" fmla="*/ 140 w 374"/>
                <a:gd name="T49" fmla="*/ 69 h 229"/>
                <a:gd name="T50" fmla="*/ 119 w 374"/>
                <a:gd name="T51" fmla="*/ 83 h 229"/>
                <a:gd name="T52" fmla="*/ 98 w 374"/>
                <a:gd name="T53" fmla="*/ 96 h 229"/>
                <a:gd name="T54" fmla="*/ 81 w 374"/>
                <a:gd name="T55" fmla="*/ 111 h 229"/>
                <a:gd name="T56" fmla="*/ 63 w 374"/>
                <a:gd name="T57" fmla="*/ 127 h 229"/>
                <a:gd name="T58" fmla="*/ 50 w 374"/>
                <a:gd name="T59" fmla="*/ 144 h 229"/>
                <a:gd name="T60" fmla="*/ 37 w 374"/>
                <a:gd name="T61" fmla="*/ 163 h 229"/>
                <a:gd name="T62" fmla="*/ 23 w 374"/>
                <a:gd name="T63" fmla="*/ 182 h 229"/>
                <a:gd name="T64" fmla="*/ 12 w 374"/>
                <a:gd name="T65" fmla="*/ 204 h 229"/>
                <a:gd name="T66" fmla="*/ 0 w 374"/>
                <a:gd name="T67" fmla="*/ 225 h 229"/>
                <a:gd name="T68" fmla="*/ 6 w 374"/>
                <a:gd name="T69" fmla="*/ 229 h 2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4"/>
                <a:gd name="T106" fmla="*/ 0 h 229"/>
                <a:gd name="T107" fmla="*/ 374 w 374"/>
                <a:gd name="T108" fmla="*/ 229 h 2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4" h="229">
                  <a:moveTo>
                    <a:pt x="6" y="229"/>
                  </a:moveTo>
                  <a:lnTo>
                    <a:pt x="17" y="205"/>
                  </a:lnTo>
                  <a:lnTo>
                    <a:pt x="29" y="186"/>
                  </a:lnTo>
                  <a:lnTo>
                    <a:pt x="40" y="165"/>
                  </a:lnTo>
                  <a:lnTo>
                    <a:pt x="54" y="148"/>
                  </a:lnTo>
                  <a:lnTo>
                    <a:pt x="69" y="131"/>
                  </a:lnTo>
                  <a:lnTo>
                    <a:pt x="85" y="115"/>
                  </a:lnTo>
                  <a:lnTo>
                    <a:pt x="102" y="100"/>
                  </a:lnTo>
                  <a:lnTo>
                    <a:pt x="121" y="86"/>
                  </a:lnTo>
                  <a:lnTo>
                    <a:pt x="144" y="73"/>
                  </a:lnTo>
                  <a:lnTo>
                    <a:pt x="167" y="61"/>
                  </a:lnTo>
                  <a:lnTo>
                    <a:pt x="194" y="50"/>
                  </a:lnTo>
                  <a:lnTo>
                    <a:pt x="223" y="40"/>
                  </a:lnTo>
                  <a:lnTo>
                    <a:pt x="255" y="31"/>
                  </a:lnTo>
                  <a:lnTo>
                    <a:pt x="292" y="21"/>
                  </a:lnTo>
                  <a:lnTo>
                    <a:pt x="332" y="13"/>
                  </a:lnTo>
                  <a:lnTo>
                    <a:pt x="374" y="6"/>
                  </a:lnTo>
                  <a:lnTo>
                    <a:pt x="374" y="0"/>
                  </a:lnTo>
                  <a:lnTo>
                    <a:pt x="330" y="8"/>
                  </a:lnTo>
                  <a:lnTo>
                    <a:pt x="290" y="15"/>
                  </a:lnTo>
                  <a:lnTo>
                    <a:pt x="255" y="25"/>
                  </a:lnTo>
                  <a:lnTo>
                    <a:pt x="223" y="35"/>
                  </a:lnTo>
                  <a:lnTo>
                    <a:pt x="192" y="46"/>
                  </a:lnTo>
                  <a:lnTo>
                    <a:pt x="165" y="56"/>
                  </a:lnTo>
                  <a:lnTo>
                    <a:pt x="140" y="69"/>
                  </a:lnTo>
                  <a:lnTo>
                    <a:pt x="119" y="83"/>
                  </a:lnTo>
                  <a:lnTo>
                    <a:pt x="98" y="96"/>
                  </a:lnTo>
                  <a:lnTo>
                    <a:pt x="81" y="111"/>
                  </a:lnTo>
                  <a:lnTo>
                    <a:pt x="63" y="127"/>
                  </a:lnTo>
                  <a:lnTo>
                    <a:pt x="50" y="144"/>
                  </a:lnTo>
                  <a:lnTo>
                    <a:pt x="37" y="163"/>
                  </a:lnTo>
                  <a:lnTo>
                    <a:pt x="23" y="182"/>
                  </a:lnTo>
                  <a:lnTo>
                    <a:pt x="12" y="204"/>
                  </a:lnTo>
                  <a:lnTo>
                    <a:pt x="0" y="225"/>
                  </a:lnTo>
                  <a:lnTo>
                    <a:pt x="6" y="22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6" name="Freeform 475">
              <a:extLst>
                <a:ext uri="{FF2B5EF4-FFF2-40B4-BE49-F238E27FC236}">
                  <a16:creationId xmlns:a16="http://schemas.microsoft.com/office/drawing/2014/main" id="{4B57EA09-9BAB-6C22-074B-D8C3F77CCDCF}"/>
                </a:ext>
              </a:extLst>
            </p:cNvPr>
            <p:cNvSpPr>
              <a:spLocks/>
            </p:cNvSpPr>
            <p:nvPr/>
          </p:nvSpPr>
          <p:spPr bwMode="auto">
            <a:xfrm>
              <a:off x="2334" y="1900"/>
              <a:ext cx="38" cy="23"/>
            </a:xfrm>
            <a:custGeom>
              <a:avLst/>
              <a:gdLst>
                <a:gd name="T0" fmla="*/ 38 w 38"/>
                <a:gd name="T1" fmla="*/ 23 h 23"/>
                <a:gd name="T2" fmla="*/ 0 w 38"/>
                <a:gd name="T3" fmla="*/ 19 h 23"/>
                <a:gd name="T4" fmla="*/ 0 w 38"/>
                <a:gd name="T5" fmla="*/ 19 h 23"/>
                <a:gd name="T6" fmla="*/ 0 w 38"/>
                <a:gd name="T7" fmla="*/ 19 h 23"/>
                <a:gd name="T8" fmla="*/ 2 w 38"/>
                <a:gd name="T9" fmla="*/ 17 h 23"/>
                <a:gd name="T10" fmla="*/ 2 w 38"/>
                <a:gd name="T11" fmla="*/ 17 h 23"/>
                <a:gd name="T12" fmla="*/ 4 w 38"/>
                <a:gd name="T13" fmla="*/ 17 h 23"/>
                <a:gd name="T14" fmla="*/ 4 w 38"/>
                <a:gd name="T15" fmla="*/ 15 h 23"/>
                <a:gd name="T16" fmla="*/ 4 w 38"/>
                <a:gd name="T17" fmla="*/ 15 h 23"/>
                <a:gd name="T18" fmla="*/ 6 w 38"/>
                <a:gd name="T19" fmla="*/ 15 h 23"/>
                <a:gd name="T20" fmla="*/ 6 w 38"/>
                <a:gd name="T21" fmla="*/ 15 h 23"/>
                <a:gd name="T22" fmla="*/ 6 w 38"/>
                <a:gd name="T23" fmla="*/ 13 h 23"/>
                <a:gd name="T24" fmla="*/ 6 w 38"/>
                <a:gd name="T25" fmla="*/ 13 h 23"/>
                <a:gd name="T26" fmla="*/ 6 w 38"/>
                <a:gd name="T27" fmla="*/ 13 h 23"/>
                <a:gd name="T28" fmla="*/ 8 w 38"/>
                <a:gd name="T29" fmla="*/ 11 h 23"/>
                <a:gd name="T30" fmla="*/ 8 w 38"/>
                <a:gd name="T31" fmla="*/ 11 h 23"/>
                <a:gd name="T32" fmla="*/ 8 w 38"/>
                <a:gd name="T33" fmla="*/ 11 h 23"/>
                <a:gd name="T34" fmla="*/ 8 w 38"/>
                <a:gd name="T35" fmla="*/ 9 h 23"/>
                <a:gd name="T36" fmla="*/ 8 w 38"/>
                <a:gd name="T37" fmla="*/ 9 h 23"/>
                <a:gd name="T38" fmla="*/ 8 w 38"/>
                <a:gd name="T39" fmla="*/ 9 h 23"/>
                <a:gd name="T40" fmla="*/ 8 w 38"/>
                <a:gd name="T41" fmla="*/ 7 h 23"/>
                <a:gd name="T42" fmla="*/ 8 w 38"/>
                <a:gd name="T43" fmla="*/ 7 h 23"/>
                <a:gd name="T44" fmla="*/ 8 w 38"/>
                <a:gd name="T45" fmla="*/ 7 h 23"/>
                <a:gd name="T46" fmla="*/ 8 w 38"/>
                <a:gd name="T47" fmla="*/ 6 h 23"/>
                <a:gd name="T48" fmla="*/ 8 w 38"/>
                <a:gd name="T49" fmla="*/ 6 h 23"/>
                <a:gd name="T50" fmla="*/ 8 w 38"/>
                <a:gd name="T51" fmla="*/ 4 h 23"/>
                <a:gd name="T52" fmla="*/ 8 w 38"/>
                <a:gd name="T53" fmla="*/ 4 h 23"/>
                <a:gd name="T54" fmla="*/ 8 w 38"/>
                <a:gd name="T55" fmla="*/ 4 h 23"/>
                <a:gd name="T56" fmla="*/ 8 w 38"/>
                <a:gd name="T57" fmla="*/ 2 h 23"/>
                <a:gd name="T58" fmla="*/ 8 w 38"/>
                <a:gd name="T59" fmla="*/ 0 h 23"/>
                <a:gd name="T60" fmla="*/ 8 w 38"/>
                <a:gd name="T61" fmla="*/ 0 h 23"/>
                <a:gd name="T62" fmla="*/ 38 w 38"/>
                <a:gd name="T63" fmla="*/ 23 h 23"/>
                <a:gd name="T64" fmla="*/ 38 w 38"/>
                <a:gd name="T65" fmla="*/ 23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3"/>
                <a:gd name="T101" fmla="*/ 38 w 38"/>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3">
                  <a:moveTo>
                    <a:pt x="38" y="23"/>
                  </a:moveTo>
                  <a:lnTo>
                    <a:pt x="0" y="19"/>
                  </a:lnTo>
                  <a:lnTo>
                    <a:pt x="2" y="17"/>
                  </a:lnTo>
                  <a:lnTo>
                    <a:pt x="4" y="17"/>
                  </a:lnTo>
                  <a:lnTo>
                    <a:pt x="4" y="15"/>
                  </a:lnTo>
                  <a:lnTo>
                    <a:pt x="6" y="15"/>
                  </a:lnTo>
                  <a:lnTo>
                    <a:pt x="6" y="13"/>
                  </a:lnTo>
                  <a:lnTo>
                    <a:pt x="8" y="11"/>
                  </a:lnTo>
                  <a:lnTo>
                    <a:pt x="8" y="9"/>
                  </a:lnTo>
                  <a:lnTo>
                    <a:pt x="8" y="7"/>
                  </a:lnTo>
                  <a:lnTo>
                    <a:pt x="8" y="6"/>
                  </a:lnTo>
                  <a:lnTo>
                    <a:pt x="8" y="4"/>
                  </a:lnTo>
                  <a:lnTo>
                    <a:pt x="8" y="2"/>
                  </a:lnTo>
                  <a:lnTo>
                    <a:pt x="8" y="0"/>
                  </a:lnTo>
                  <a:lnTo>
                    <a:pt x="38" y="2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7" name="Freeform 476">
              <a:extLst>
                <a:ext uri="{FF2B5EF4-FFF2-40B4-BE49-F238E27FC236}">
                  <a16:creationId xmlns:a16="http://schemas.microsoft.com/office/drawing/2014/main" id="{C73EF519-BEED-7F02-D102-4C211FD1BE96}"/>
                </a:ext>
              </a:extLst>
            </p:cNvPr>
            <p:cNvSpPr>
              <a:spLocks/>
            </p:cNvSpPr>
            <p:nvPr/>
          </p:nvSpPr>
          <p:spPr bwMode="auto">
            <a:xfrm>
              <a:off x="2034" y="1610"/>
              <a:ext cx="313" cy="305"/>
            </a:xfrm>
            <a:custGeom>
              <a:avLst/>
              <a:gdLst>
                <a:gd name="T0" fmla="*/ 0 w 313"/>
                <a:gd name="T1" fmla="*/ 0 h 305"/>
                <a:gd name="T2" fmla="*/ 6 w 313"/>
                <a:gd name="T3" fmla="*/ 25 h 305"/>
                <a:gd name="T4" fmla="*/ 12 w 313"/>
                <a:gd name="T5" fmla="*/ 48 h 305"/>
                <a:gd name="T6" fmla="*/ 20 w 313"/>
                <a:gd name="T7" fmla="*/ 69 h 305"/>
                <a:gd name="T8" fmla="*/ 29 w 313"/>
                <a:gd name="T9" fmla="*/ 90 h 305"/>
                <a:gd name="T10" fmla="*/ 39 w 313"/>
                <a:gd name="T11" fmla="*/ 111 h 305"/>
                <a:gd name="T12" fmla="*/ 52 w 313"/>
                <a:gd name="T13" fmla="*/ 130 h 305"/>
                <a:gd name="T14" fmla="*/ 66 w 313"/>
                <a:gd name="T15" fmla="*/ 150 h 305"/>
                <a:gd name="T16" fmla="*/ 81 w 313"/>
                <a:gd name="T17" fmla="*/ 167 h 305"/>
                <a:gd name="T18" fmla="*/ 100 w 313"/>
                <a:gd name="T19" fmla="*/ 186 h 305"/>
                <a:gd name="T20" fmla="*/ 121 w 313"/>
                <a:gd name="T21" fmla="*/ 203 h 305"/>
                <a:gd name="T22" fmla="*/ 144 w 313"/>
                <a:gd name="T23" fmla="*/ 221 h 305"/>
                <a:gd name="T24" fmla="*/ 171 w 313"/>
                <a:gd name="T25" fmla="*/ 238 h 305"/>
                <a:gd name="T26" fmla="*/ 202 w 313"/>
                <a:gd name="T27" fmla="*/ 253 h 305"/>
                <a:gd name="T28" fmla="*/ 235 w 313"/>
                <a:gd name="T29" fmla="*/ 271 h 305"/>
                <a:gd name="T30" fmla="*/ 271 w 313"/>
                <a:gd name="T31" fmla="*/ 288 h 305"/>
                <a:gd name="T32" fmla="*/ 311 w 313"/>
                <a:gd name="T33" fmla="*/ 305 h 305"/>
                <a:gd name="T34" fmla="*/ 313 w 313"/>
                <a:gd name="T35" fmla="*/ 299 h 305"/>
                <a:gd name="T36" fmla="*/ 273 w 313"/>
                <a:gd name="T37" fmla="*/ 282 h 305"/>
                <a:gd name="T38" fmla="*/ 237 w 313"/>
                <a:gd name="T39" fmla="*/ 267 h 305"/>
                <a:gd name="T40" fmla="*/ 204 w 313"/>
                <a:gd name="T41" fmla="*/ 249 h 305"/>
                <a:gd name="T42" fmla="*/ 175 w 313"/>
                <a:gd name="T43" fmla="*/ 232 h 305"/>
                <a:gd name="T44" fmla="*/ 148 w 313"/>
                <a:gd name="T45" fmla="*/ 215 h 305"/>
                <a:gd name="T46" fmla="*/ 125 w 313"/>
                <a:gd name="T47" fmla="*/ 198 h 305"/>
                <a:gd name="T48" fmla="*/ 104 w 313"/>
                <a:gd name="T49" fmla="*/ 180 h 305"/>
                <a:gd name="T50" fmla="*/ 87 w 313"/>
                <a:gd name="T51" fmla="*/ 163 h 305"/>
                <a:gd name="T52" fmla="*/ 70 w 313"/>
                <a:gd name="T53" fmla="*/ 146 h 305"/>
                <a:gd name="T54" fmla="*/ 56 w 313"/>
                <a:gd name="T55" fmla="*/ 126 h 305"/>
                <a:gd name="T56" fmla="*/ 45 w 313"/>
                <a:gd name="T57" fmla="*/ 107 h 305"/>
                <a:gd name="T58" fmla="*/ 35 w 313"/>
                <a:gd name="T59" fmla="*/ 88 h 305"/>
                <a:gd name="T60" fmla="*/ 25 w 313"/>
                <a:gd name="T61" fmla="*/ 67 h 305"/>
                <a:gd name="T62" fmla="*/ 18 w 313"/>
                <a:gd name="T63" fmla="*/ 46 h 305"/>
                <a:gd name="T64" fmla="*/ 12 w 313"/>
                <a:gd name="T65" fmla="*/ 23 h 305"/>
                <a:gd name="T66" fmla="*/ 6 w 313"/>
                <a:gd name="T67" fmla="*/ 0 h 305"/>
                <a:gd name="T68" fmla="*/ 0 w 313"/>
                <a:gd name="T69" fmla="*/ 0 h 30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3"/>
                <a:gd name="T106" fmla="*/ 0 h 305"/>
                <a:gd name="T107" fmla="*/ 313 w 313"/>
                <a:gd name="T108" fmla="*/ 305 h 30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3" h="305">
                  <a:moveTo>
                    <a:pt x="0" y="0"/>
                  </a:moveTo>
                  <a:lnTo>
                    <a:pt x="6" y="25"/>
                  </a:lnTo>
                  <a:lnTo>
                    <a:pt x="12" y="48"/>
                  </a:lnTo>
                  <a:lnTo>
                    <a:pt x="20" y="69"/>
                  </a:lnTo>
                  <a:lnTo>
                    <a:pt x="29" y="90"/>
                  </a:lnTo>
                  <a:lnTo>
                    <a:pt x="39" y="111"/>
                  </a:lnTo>
                  <a:lnTo>
                    <a:pt x="52" y="130"/>
                  </a:lnTo>
                  <a:lnTo>
                    <a:pt x="66" y="150"/>
                  </a:lnTo>
                  <a:lnTo>
                    <a:pt x="81" y="167"/>
                  </a:lnTo>
                  <a:lnTo>
                    <a:pt x="100" y="186"/>
                  </a:lnTo>
                  <a:lnTo>
                    <a:pt x="121" y="203"/>
                  </a:lnTo>
                  <a:lnTo>
                    <a:pt x="144" y="221"/>
                  </a:lnTo>
                  <a:lnTo>
                    <a:pt x="171" y="238"/>
                  </a:lnTo>
                  <a:lnTo>
                    <a:pt x="202" y="253"/>
                  </a:lnTo>
                  <a:lnTo>
                    <a:pt x="235" y="271"/>
                  </a:lnTo>
                  <a:lnTo>
                    <a:pt x="271" y="288"/>
                  </a:lnTo>
                  <a:lnTo>
                    <a:pt x="311" y="305"/>
                  </a:lnTo>
                  <a:lnTo>
                    <a:pt x="313" y="299"/>
                  </a:lnTo>
                  <a:lnTo>
                    <a:pt x="273" y="282"/>
                  </a:lnTo>
                  <a:lnTo>
                    <a:pt x="237" y="267"/>
                  </a:lnTo>
                  <a:lnTo>
                    <a:pt x="204" y="249"/>
                  </a:lnTo>
                  <a:lnTo>
                    <a:pt x="175" y="232"/>
                  </a:lnTo>
                  <a:lnTo>
                    <a:pt x="148" y="215"/>
                  </a:lnTo>
                  <a:lnTo>
                    <a:pt x="125" y="198"/>
                  </a:lnTo>
                  <a:lnTo>
                    <a:pt x="104" y="180"/>
                  </a:lnTo>
                  <a:lnTo>
                    <a:pt x="87" y="163"/>
                  </a:lnTo>
                  <a:lnTo>
                    <a:pt x="70" y="146"/>
                  </a:lnTo>
                  <a:lnTo>
                    <a:pt x="56" y="126"/>
                  </a:lnTo>
                  <a:lnTo>
                    <a:pt x="45" y="107"/>
                  </a:lnTo>
                  <a:lnTo>
                    <a:pt x="35" y="88"/>
                  </a:lnTo>
                  <a:lnTo>
                    <a:pt x="25" y="67"/>
                  </a:lnTo>
                  <a:lnTo>
                    <a:pt x="18" y="46"/>
                  </a:lnTo>
                  <a:lnTo>
                    <a:pt x="12" y="23"/>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8" name="Freeform 477">
              <a:extLst>
                <a:ext uri="{FF2B5EF4-FFF2-40B4-BE49-F238E27FC236}">
                  <a16:creationId xmlns:a16="http://schemas.microsoft.com/office/drawing/2014/main" id="{B90698FA-4B33-E0D9-B35A-9CB6CB672DF8}"/>
                </a:ext>
              </a:extLst>
            </p:cNvPr>
            <p:cNvSpPr>
              <a:spLocks/>
            </p:cNvSpPr>
            <p:nvPr/>
          </p:nvSpPr>
          <p:spPr bwMode="auto">
            <a:xfrm>
              <a:off x="2326" y="2199"/>
              <a:ext cx="39" cy="24"/>
            </a:xfrm>
            <a:custGeom>
              <a:avLst/>
              <a:gdLst>
                <a:gd name="T0" fmla="*/ 39 w 39"/>
                <a:gd name="T1" fmla="*/ 0 h 24"/>
                <a:gd name="T2" fmla="*/ 8 w 39"/>
                <a:gd name="T3" fmla="*/ 24 h 24"/>
                <a:gd name="T4" fmla="*/ 8 w 39"/>
                <a:gd name="T5" fmla="*/ 24 h 24"/>
                <a:gd name="T6" fmla="*/ 8 w 39"/>
                <a:gd name="T7" fmla="*/ 24 h 24"/>
                <a:gd name="T8" fmla="*/ 8 w 39"/>
                <a:gd name="T9" fmla="*/ 22 h 24"/>
                <a:gd name="T10" fmla="*/ 8 w 39"/>
                <a:gd name="T11" fmla="*/ 20 h 24"/>
                <a:gd name="T12" fmla="*/ 8 w 39"/>
                <a:gd name="T13" fmla="*/ 20 h 24"/>
                <a:gd name="T14" fmla="*/ 8 w 39"/>
                <a:gd name="T15" fmla="*/ 20 h 24"/>
                <a:gd name="T16" fmla="*/ 8 w 39"/>
                <a:gd name="T17" fmla="*/ 18 h 24"/>
                <a:gd name="T18" fmla="*/ 8 w 39"/>
                <a:gd name="T19" fmla="*/ 18 h 24"/>
                <a:gd name="T20" fmla="*/ 8 w 39"/>
                <a:gd name="T21" fmla="*/ 16 h 24"/>
                <a:gd name="T22" fmla="*/ 8 w 39"/>
                <a:gd name="T23" fmla="*/ 16 h 24"/>
                <a:gd name="T24" fmla="*/ 8 w 39"/>
                <a:gd name="T25" fmla="*/ 16 h 24"/>
                <a:gd name="T26" fmla="*/ 8 w 39"/>
                <a:gd name="T27" fmla="*/ 14 h 24"/>
                <a:gd name="T28" fmla="*/ 8 w 39"/>
                <a:gd name="T29" fmla="*/ 14 h 24"/>
                <a:gd name="T30" fmla="*/ 8 w 39"/>
                <a:gd name="T31" fmla="*/ 14 h 24"/>
                <a:gd name="T32" fmla="*/ 8 w 39"/>
                <a:gd name="T33" fmla="*/ 12 h 24"/>
                <a:gd name="T34" fmla="*/ 8 w 39"/>
                <a:gd name="T35" fmla="*/ 12 h 24"/>
                <a:gd name="T36" fmla="*/ 6 w 39"/>
                <a:gd name="T37" fmla="*/ 12 h 24"/>
                <a:gd name="T38" fmla="*/ 6 w 39"/>
                <a:gd name="T39" fmla="*/ 10 h 24"/>
                <a:gd name="T40" fmla="*/ 6 w 39"/>
                <a:gd name="T41" fmla="*/ 10 h 24"/>
                <a:gd name="T42" fmla="*/ 6 w 39"/>
                <a:gd name="T43" fmla="*/ 10 h 24"/>
                <a:gd name="T44" fmla="*/ 6 w 39"/>
                <a:gd name="T45" fmla="*/ 8 h 24"/>
                <a:gd name="T46" fmla="*/ 4 w 39"/>
                <a:gd name="T47" fmla="*/ 8 h 24"/>
                <a:gd name="T48" fmla="*/ 4 w 39"/>
                <a:gd name="T49" fmla="*/ 8 h 24"/>
                <a:gd name="T50" fmla="*/ 4 w 39"/>
                <a:gd name="T51" fmla="*/ 8 h 24"/>
                <a:gd name="T52" fmla="*/ 4 w 39"/>
                <a:gd name="T53" fmla="*/ 6 h 24"/>
                <a:gd name="T54" fmla="*/ 2 w 39"/>
                <a:gd name="T55" fmla="*/ 6 h 24"/>
                <a:gd name="T56" fmla="*/ 2 w 39"/>
                <a:gd name="T57" fmla="*/ 6 h 24"/>
                <a:gd name="T58" fmla="*/ 0 w 39"/>
                <a:gd name="T59" fmla="*/ 4 h 24"/>
                <a:gd name="T60" fmla="*/ 0 w 39"/>
                <a:gd name="T61" fmla="*/ 4 h 24"/>
                <a:gd name="T62" fmla="*/ 39 w 39"/>
                <a:gd name="T63" fmla="*/ 0 h 24"/>
                <a:gd name="T64" fmla="*/ 39 w 39"/>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4"/>
                <a:gd name="T101" fmla="*/ 39 w 39"/>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4">
                  <a:moveTo>
                    <a:pt x="39" y="0"/>
                  </a:moveTo>
                  <a:lnTo>
                    <a:pt x="8" y="24"/>
                  </a:lnTo>
                  <a:lnTo>
                    <a:pt x="8" y="22"/>
                  </a:lnTo>
                  <a:lnTo>
                    <a:pt x="8" y="20"/>
                  </a:lnTo>
                  <a:lnTo>
                    <a:pt x="8" y="18"/>
                  </a:lnTo>
                  <a:lnTo>
                    <a:pt x="8" y="16"/>
                  </a:lnTo>
                  <a:lnTo>
                    <a:pt x="8" y="14"/>
                  </a:lnTo>
                  <a:lnTo>
                    <a:pt x="8" y="12"/>
                  </a:lnTo>
                  <a:lnTo>
                    <a:pt x="6" y="12"/>
                  </a:lnTo>
                  <a:lnTo>
                    <a:pt x="6" y="10"/>
                  </a:lnTo>
                  <a:lnTo>
                    <a:pt x="6" y="8"/>
                  </a:lnTo>
                  <a:lnTo>
                    <a:pt x="4" y="8"/>
                  </a:lnTo>
                  <a:lnTo>
                    <a:pt x="4" y="6"/>
                  </a:lnTo>
                  <a:lnTo>
                    <a:pt x="2" y="6"/>
                  </a:lnTo>
                  <a:lnTo>
                    <a:pt x="0" y="4"/>
                  </a:lnTo>
                  <a:lnTo>
                    <a:pt x="3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39" name="Freeform 478">
              <a:extLst>
                <a:ext uri="{FF2B5EF4-FFF2-40B4-BE49-F238E27FC236}">
                  <a16:creationId xmlns:a16="http://schemas.microsoft.com/office/drawing/2014/main" id="{3896610D-0640-5843-9256-4E65DC0BFDBC}"/>
                </a:ext>
              </a:extLst>
            </p:cNvPr>
            <p:cNvSpPr>
              <a:spLocks/>
            </p:cNvSpPr>
            <p:nvPr/>
          </p:nvSpPr>
          <p:spPr bwMode="auto">
            <a:xfrm>
              <a:off x="2027" y="2207"/>
              <a:ext cx="313" cy="306"/>
            </a:xfrm>
            <a:custGeom>
              <a:avLst/>
              <a:gdLst>
                <a:gd name="T0" fmla="*/ 6 w 313"/>
                <a:gd name="T1" fmla="*/ 306 h 306"/>
                <a:gd name="T2" fmla="*/ 11 w 313"/>
                <a:gd name="T3" fmla="*/ 283 h 306"/>
                <a:gd name="T4" fmla="*/ 17 w 313"/>
                <a:gd name="T5" fmla="*/ 259 h 306"/>
                <a:gd name="T6" fmla="*/ 25 w 313"/>
                <a:gd name="T7" fmla="*/ 238 h 306"/>
                <a:gd name="T8" fmla="*/ 32 w 313"/>
                <a:gd name="T9" fmla="*/ 217 h 306"/>
                <a:gd name="T10" fmla="*/ 44 w 313"/>
                <a:gd name="T11" fmla="*/ 198 h 306"/>
                <a:gd name="T12" fmla="*/ 55 w 313"/>
                <a:gd name="T13" fmla="*/ 179 h 306"/>
                <a:gd name="T14" fmla="*/ 69 w 313"/>
                <a:gd name="T15" fmla="*/ 160 h 306"/>
                <a:gd name="T16" fmla="*/ 86 w 313"/>
                <a:gd name="T17" fmla="*/ 142 h 306"/>
                <a:gd name="T18" fmla="*/ 103 w 313"/>
                <a:gd name="T19" fmla="*/ 125 h 306"/>
                <a:gd name="T20" fmla="*/ 125 w 313"/>
                <a:gd name="T21" fmla="*/ 108 h 306"/>
                <a:gd name="T22" fmla="*/ 148 w 313"/>
                <a:gd name="T23" fmla="*/ 90 h 306"/>
                <a:gd name="T24" fmla="*/ 174 w 313"/>
                <a:gd name="T25" fmla="*/ 73 h 306"/>
                <a:gd name="T26" fmla="*/ 203 w 313"/>
                <a:gd name="T27" fmla="*/ 56 h 306"/>
                <a:gd name="T28" fmla="*/ 236 w 313"/>
                <a:gd name="T29" fmla="*/ 40 h 306"/>
                <a:gd name="T30" fmla="*/ 272 w 313"/>
                <a:gd name="T31" fmla="*/ 23 h 306"/>
                <a:gd name="T32" fmla="*/ 313 w 313"/>
                <a:gd name="T33" fmla="*/ 6 h 306"/>
                <a:gd name="T34" fmla="*/ 311 w 313"/>
                <a:gd name="T35" fmla="*/ 0 h 306"/>
                <a:gd name="T36" fmla="*/ 270 w 313"/>
                <a:gd name="T37" fmla="*/ 17 h 306"/>
                <a:gd name="T38" fmla="*/ 234 w 313"/>
                <a:gd name="T39" fmla="*/ 35 h 306"/>
                <a:gd name="T40" fmla="*/ 201 w 313"/>
                <a:gd name="T41" fmla="*/ 52 h 306"/>
                <a:gd name="T42" fmla="*/ 171 w 313"/>
                <a:gd name="T43" fmla="*/ 69 h 306"/>
                <a:gd name="T44" fmla="*/ 144 w 313"/>
                <a:gd name="T45" fmla="*/ 85 h 306"/>
                <a:gd name="T46" fmla="*/ 121 w 313"/>
                <a:gd name="T47" fmla="*/ 102 h 306"/>
                <a:gd name="T48" fmla="*/ 100 w 313"/>
                <a:gd name="T49" fmla="*/ 119 h 306"/>
                <a:gd name="T50" fmla="*/ 80 w 313"/>
                <a:gd name="T51" fmla="*/ 138 h 306"/>
                <a:gd name="T52" fmla="*/ 65 w 313"/>
                <a:gd name="T53" fmla="*/ 156 h 306"/>
                <a:gd name="T54" fmla="*/ 52 w 313"/>
                <a:gd name="T55" fmla="*/ 175 h 306"/>
                <a:gd name="T56" fmla="*/ 38 w 313"/>
                <a:gd name="T57" fmla="*/ 194 h 306"/>
                <a:gd name="T58" fmla="*/ 29 w 313"/>
                <a:gd name="T59" fmla="*/ 215 h 306"/>
                <a:gd name="T60" fmla="*/ 19 w 313"/>
                <a:gd name="T61" fmla="*/ 236 h 306"/>
                <a:gd name="T62" fmla="*/ 11 w 313"/>
                <a:gd name="T63" fmla="*/ 258 h 306"/>
                <a:gd name="T64" fmla="*/ 6 w 313"/>
                <a:gd name="T65" fmla="*/ 281 h 306"/>
                <a:gd name="T66" fmla="*/ 0 w 313"/>
                <a:gd name="T67" fmla="*/ 306 h 306"/>
                <a:gd name="T68" fmla="*/ 6 w 313"/>
                <a:gd name="T69" fmla="*/ 306 h 3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3"/>
                <a:gd name="T106" fmla="*/ 0 h 306"/>
                <a:gd name="T107" fmla="*/ 313 w 313"/>
                <a:gd name="T108" fmla="*/ 306 h 3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3" h="306">
                  <a:moveTo>
                    <a:pt x="6" y="306"/>
                  </a:moveTo>
                  <a:lnTo>
                    <a:pt x="11" y="283"/>
                  </a:lnTo>
                  <a:lnTo>
                    <a:pt x="17" y="259"/>
                  </a:lnTo>
                  <a:lnTo>
                    <a:pt x="25" y="238"/>
                  </a:lnTo>
                  <a:lnTo>
                    <a:pt x="32" y="217"/>
                  </a:lnTo>
                  <a:lnTo>
                    <a:pt x="44" y="198"/>
                  </a:lnTo>
                  <a:lnTo>
                    <a:pt x="55" y="179"/>
                  </a:lnTo>
                  <a:lnTo>
                    <a:pt x="69" y="160"/>
                  </a:lnTo>
                  <a:lnTo>
                    <a:pt x="86" y="142"/>
                  </a:lnTo>
                  <a:lnTo>
                    <a:pt x="103" y="125"/>
                  </a:lnTo>
                  <a:lnTo>
                    <a:pt x="125" y="108"/>
                  </a:lnTo>
                  <a:lnTo>
                    <a:pt x="148" y="90"/>
                  </a:lnTo>
                  <a:lnTo>
                    <a:pt x="174" y="73"/>
                  </a:lnTo>
                  <a:lnTo>
                    <a:pt x="203" y="56"/>
                  </a:lnTo>
                  <a:lnTo>
                    <a:pt x="236" y="40"/>
                  </a:lnTo>
                  <a:lnTo>
                    <a:pt x="272" y="23"/>
                  </a:lnTo>
                  <a:lnTo>
                    <a:pt x="313" y="6"/>
                  </a:lnTo>
                  <a:lnTo>
                    <a:pt x="311" y="0"/>
                  </a:lnTo>
                  <a:lnTo>
                    <a:pt x="270" y="17"/>
                  </a:lnTo>
                  <a:lnTo>
                    <a:pt x="234" y="35"/>
                  </a:lnTo>
                  <a:lnTo>
                    <a:pt x="201" y="52"/>
                  </a:lnTo>
                  <a:lnTo>
                    <a:pt x="171" y="69"/>
                  </a:lnTo>
                  <a:lnTo>
                    <a:pt x="144" y="85"/>
                  </a:lnTo>
                  <a:lnTo>
                    <a:pt x="121" y="102"/>
                  </a:lnTo>
                  <a:lnTo>
                    <a:pt x="100" y="119"/>
                  </a:lnTo>
                  <a:lnTo>
                    <a:pt x="80" y="138"/>
                  </a:lnTo>
                  <a:lnTo>
                    <a:pt x="65" y="156"/>
                  </a:lnTo>
                  <a:lnTo>
                    <a:pt x="52" y="175"/>
                  </a:lnTo>
                  <a:lnTo>
                    <a:pt x="38" y="194"/>
                  </a:lnTo>
                  <a:lnTo>
                    <a:pt x="29" y="215"/>
                  </a:lnTo>
                  <a:lnTo>
                    <a:pt x="19" y="236"/>
                  </a:lnTo>
                  <a:lnTo>
                    <a:pt x="11" y="258"/>
                  </a:lnTo>
                  <a:lnTo>
                    <a:pt x="6" y="281"/>
                  </a:lnTo>
                  <a:lnTo>
                    <a:pt x="0" y="306"/>
                  </a:lnTo>
                  <a:lnTo>
                    <a:pt x="6" y="30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0" name="Freeform 479">
              <a:extLst>
                <a:ext uri="{FF2B5EF4-FFF2-40B4-BE49-F238E27FC236}">
                  <a16:creationId xmlns:a16="http://schemas.microsoft.com/office/drawing/2014/main" id="{90FD9399-870D-782F-D657-3955D84DD5C1}"/>
                </a:ext>
              </a:extLst>
            </p:cNvPr>
            <p:cNvSpPr>
              <a:spLocks/>
            </p:cNvSpPr>
            <p:nvPr/>
          </p:nvSpPr>
          <p:spPr bwMode="auto">
            <a:xfrm>
              <a:off x="3065" y="2002"/>
              <a:ext cx="601" cy="213"/>
            </a:xfrm>
            <a:custGeom>
              <a:avLst/>
              <a:gdLst>
                <a:gd name="T0" fmla="*/ 0 w 601"/>
                <a:gd name="T1" fmla="*/ 21 h 213"/>
                <a:gd name="T2" fmla="*/ 27 w 601"/>
                <a:gd name="T3" fmla="*/ 15 h 213"/>
                <a:gd name="T4" fmla="*/ 54 w 601"/>
                <a:gd name="T5" fmla="*/ 9 h 213"/>
                <a:gd name="T6" fmla="*/ 83 w 601"/>
                <a:gd name="T7" fmla="*/ 3 h 213"/>
                <a:gd name="T8" fmla="*/ 119 w 601"/>
                <a:gd name="T9" fmla="*/ 0 h 213"/>
                <a:gd name="T10" fmla="*/ 142 w 601"/>
                <a:gd name="T11" fmla="*/ 0 h 213"/>
                <a:gd name="T12" fmla="*/ 167 w 601"/>
                <a:gd name="T13" fmla="*/ 2 h 213"/>
                <a:gd name="T14" fmla="*/ 196 w 601"/>
                <a:gd name="T15" fmla="*/ 5 h 213"/>
                <a:gd name="T16" fmla="*/ 227 w 601"/>
                <a:gd name="T17" fmla="*/ 11 h 213"/>
                <a:gd name="T18" fmla="*/ 259 w 601"/>
                <a:gd name="T19" fmla="*/ 19 h 213"/>
                <a:gd name="T20" fmla="*/ 294 w 601"/>
                <a:gd name="T21" fmla="*/ 28 h 213"/>
                <a:gd name="T22" fmla="*/ 328 w 601"/>
                <a:gd name="T23" fmla="*/ 40 h 213"/>
                <a:gd name="T24" fmla="*/ 363 w 601"/>
                <a:gd name="T25" fmla="*/ 51 h 213"/>
                <a:gd name="T26" fmla="*/ 399 w 601"/>
                <a:gd name="T27" fmla="*/ 67 h 213"/>
                <a:gd name="T28" fmla="*/ 434 w 601"/>
                <a:gd name="T29" fmla="*/ 82 h 213"/>
                <a:gd name="T30" fmla="*/ 467 w 601"/>
                <a:gd name="T31" fmla="*/ 99 h 213"/>
                <a:gd name="T32" fmla="*/ 499 w 601"/>
                <a:gd name="T33" fmla="*/ 121 h 213"/>
                <a:gd name="T34" fmla="*/ 528 w 601"/>
                <a:gd name="T35" fmla="*/ 140 h 213"/>
                <a:gd name="T36" fmla="*/ 555 w 601"/>
                <a:gd name="T37" fmla="*/ 163 h 213"/>
                <a:gd name="T38" fmla="*/ 580 w 601"/>
                <a:gd name="T39" fmla="*/ 188 h 213"/>
                <a:gd name="T40" fmla="*/ 601 w 601"/>
                <a:gd name="T41" fmla="*/ 213 h 2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1"/>
                <a:gd name="T64" fmla="*/ 0 h 213"/>
                <a:gd name="T65" fmla="*/ 601 w 601"/>
                <a:gd name="T66" fmla="*/ 213 h 2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1" h="213">
                  <a:moveTo>
                    <a:pt x="0" y="21"/>
                  </a:moveTo>
                  <a:lnTo>
                    <a:pt x="27" y="15"/>
                  </a:lnTo>
                  <a:lnTo>
                    <a:pt x="54" y="9"/>
                  </a:lnTo>
                  <a:lnTo>
                    <a:pt x="83" y="3"/>
                  </a:lnTo>
                  <a:lnTo>
                    <a:pt x="119" y="0"/>
                  </a:lnTo>
                  <a:lnTo>
                    <a:pt x="142" y="0"/>
                  </a:lnTo>
                  <a:lnTo>
                    <a:pt x="167" y="2"/>
                  </a:lnTo>
                  <a:lnTo>
                    <a:pt x="196" y="5"/>
                  </a:lnTo>
                  <a:lnTo>
                    <a:pt x="227" y="11"/>
                  </a:lnTo>
                  <a:lnTo>
                    <a:pt x="259" y="19"/>
                  </a:lnTo>
                  <a:lnTo>
                    <a:pt x="294" y="28"/>
                  </a:lnTo>
                  <a:lnTo>
                    <a:pt x="328" y="40"/>
                  </a:lnTo>
                  <a:lnTo>
                    <a:pt x="363" y="51"/>
                  </a:lnTo>
                  <a:lnTo>
                    <a:pt x="399" y="67"/>
                  </a:lnTo>
                  <a:lnTo>
                    <a:pt x="434" y="82"/>
                  </a:lnTo>
                  <a:lnTo>
                    <a:pt x="467" y="99"/>
                  </a:lnTo>
                  <a:lnTo>
                    <a:pt x="499" y="121"/>
                  </a:lnTo>
                  <a:lnTo>
                    <a:pt x="528" y="140"/>
                  </a:lnTo>
                  <a:lnTo>
                    <a:pt x="555" y="163"/>
                  </a:lnTo>
                  <a:lnTo>
                    <a:pt x="580" y="188"/>
                  </a:lnTo>
                  <a:lnTo>
                    <a:pt x="601" y="213"/>
                  </a:lnTo>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641" name="Freeform 480">
              <a:extLst>
                <a:ext uri="{FF2B5EF4-FFF2-40B4-BE49-F238E27FC236}">
                  <a16:creationId xmlns:a16="http://schemas.microsoft.com/office/drawing/2014/main" id="{E4A8CD97-4209-0708-E7F4-B14BCD6F65B6}"/>
                </a:ext>
              </a:extLst>
            </p:cNvPr>
            <p:cNvSpPr>
              <a:spLocks/>
            </p:cNvSpPr>
            <p:nvPr/>
          </p:nvSpPr>
          <p:spPr bwMode="auto">
            <a:xfrm>
              <a:off x="3749" y="1761"/>
              <a:ext cx="9" cy="235"/>
            </a:xfrm>
            <a:custGeom>
              <a:avLst/>
              <a:gdLst>
                <a:gd name="T0" fmla="*/ 9 w 9"/>
                <a:gd name="T1" fmla="*/ 235 h 235"/>
                <a:gd name="T2" fmla="*/ 7 w 9"/>
                <a:gd name="T3" fmla="*/ 0 h 235"/>
                <a:gd name="T4" fmla="*/ 0 w 9"/>
                <a:gd name="T5" fmla="*/ 0 h 235"/>
                <a:gd name="T6" fmla="*/ 1 w 9"/>
                <a:gd name="T7" fmla="*/ 235 h 235"/>
                <a:gd name="T8" fmla="*/ 9 w 9"/>
                <a:gd name="T9" fmla="*/ 235 h 235"/>
                <a:gd name="T10" fmla="*/ 0 60000 65536"/>
                <a:gd name="T11" fmla="*/ 0 60000 65536"/>
                <a:gd name="T12" fmla="*/ 0 60000 65536"/>
                <a:gd name="T13" fmla="*/ 0 60000 65536"/>
                <a:gd name="T14" fmla="*/ 0 60000 65536"/>
                <a:gd name="T15" fmla="*/ 0 w 9"/>
                <a:gd name="T16" fmla="*/ 0 h 235"/>
                <a:gd name="T17" fmla="*/ 9 w 9"/>
                <a:gd name="T18" fmla="*/ 235 h 235"/>
              </a:gdLst>
              <a:ahLst/>
              <a:cxnLst>
                <a:cxn ang="T10">
                  <a:pos x="T0" y="T1"/>
                </a:cxn>
                <a:cxn ang="T11">
                  <a:pos x="T2" y="T3"/>
                </a:cxn>
                <a:cxn ang="T12">
                  <a:pos x="T4" y="T5"/>
                </a:cxn>
                <a:cxn ang="T13">
                  <a:pos x="T6" y="T7"/>
                </a:cxn>
                <a:cxn ang="T14">
                  <a:pos x="T8" y="T9"/>
                </a:cxn>
              </a:cxnLst>
              <a:rect l="T15" t="T16" r="T17" b="T18"/>
              <a:pathLst>
                <a:path w="9" h="235">
                  <a:moveTo>
                    <a:pt x="9" y="235"/>
                  </a:moveTo>
                  <a:lnTo>
                    <a:pt x="7" y="0"/>
                  </a:lnTo>
                  <a:lnTo>
                    <a:pt x="0" y="0"/>
                  </a:lnTo>
                  <a:lnTo>
                    <a:pt x="1" y="235"/>
                  </a:lnTo>
                  <a:lnTo>
                    <a:pt x="9" y="2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2" name="Freeform 481">
              <a:extLst>
                <a:ext uri="{FF2B5EF4-FFF2-40B4-BE49-F238E27FC236}">
                  <a16:creationId xmlns:a16="http://schemas.microsoft.com/office/drawing/2014/main" id="{741EFECC-86CF-49A2-5267-9C141FFE02FF}"/>
                </a:ext>
              </a:extLst>
            </p:cNvPr>
            <p:cNvSpPr>
              <a:spLocks/>
            </p:cNvSpPr>
            <p:nvPr/>
          </p:nvSpPr>
          <p:spPr bwMode="auto">
            <a:xfrm>
              <a:off x="3747" y="1988"/>
              <a:ext cx="15" cy="35"/>
            </a:xfrm>
            <a:custGeom>
              <a:avLst/>
              <a:gdLst>
                <a:gd name="T0" fmla="*/ 7 w 15"/>
                <a:gd name="T1" fmla="*/ 35 h 35"/>
                <a:gd name="T2" fmla="*/ 15 w 15"/>
                <a:gd name="T3" fmla="*/ 0 h 35"/>
                <a:gd name="T4" fmla="*/ 15 w 15"/>
                <a:gd name="T5" fmla="*/ 0 h 35"/>
                <a:gd name="T6" fmla="*/ 15 w 15"/>
                <a:gd name="T7" fmla="*/ 2 h 35"/>
                <a:gd name="T8" fmla="*/ 13 w 15"/>
                <a:gd name="T9" fmla="*/ 2 h 35"/>
                <a:gd name="T10" fmla="*/ 13 w 15"/>
                <a:gd name="T11" fmla="*/ 2 h 35"/>
                <a:gd name="T12" fmla="*/ 11 w 15"/>
                <a:gd name="T13" fmla="*/ 4 h 35"/>
                <a:gd name="T14" fmla="*/ 11 w 15"/>
                <a:gd name="T15" fmla="*/ 4 h 35"/>
                <a:gd name="T16" fmla="*/ 9 w 15"/>
                <a:gd name="T17" fmla="*/ 4 h 35"/>
                <a:gd name="T18" fmla="*/ 9 w 15"/>
                <a:gd name="T19" fmla="*/ 4 h 35"/>
                <a:gd name="T20" fmla="*/ 9 w 15"/>
                <a:gd name="T21" fmla="*/ 4 h 35"/>
                <a:gd name="T22" fmla="*/ 7 w 15"/>
                <a:gd name="T23" fmla="*/ 4 h 35"/>
                <a:gd name="T24" fmla="*/ 7 w 15"/>
                <a:gd name="T25" fmla="*/ 4 h 35"/>
                <a:gd name="T26" fmla="*/ 7 w 15"/>
                <a:gd name="T27" fmla="*/ 4 h 35"/>
                <a:gd name="T28" fmla="*/ 7 w 15"/>
                <a:gd name="T29" fmla="*/ 4 h 35"/>
                <a:gd name="T30" fmla="*/ 5 w 15"/>
                <a:gd name="T31" fmla="*/ 4 h 35"/>
                <a:gd name="T32" fmla="*/ 5 w 15"/>
                <a:gd name="T33" fmla="*/ 4 h 35"/>
                <a:gd name="T34" fmla="*/ 5 w 15"/>
                <a:gd name="T35" fmla="*/ 4 h 35"/>
                <a:gd name="T36" fmla="*/ 3 w 15"/>
                <a:gd name="T37" fmla="*/ 4 h 35"/>
                <a:gd name="T38" fmla="*/ 3 w 15"/>
                <a:gd name="T39" fmla="*/ 2 h 35"/>
                <a:gd name="T40" fmla="*/ 2 w 15"/>
                <a:gd name="T41" fmla="*/ 2 h 35"/>
                <a:gd name="T42" fmla="*/ 2 w 15"/>
                <a:gd name="T43" fmla="*/ 2 h 35"/>
                <a:gd name="T44" fmla="*/ 0 w 15"/>
                <a:gd name="T45" fmla="*/ 0 h 35"/>
                <a:gd name="T46" fmla="*/ 7 w 15"/>
                <a:gd name="T47" fmla="*/ 35 h 35"/>
                <a:gd name="T48" fmla="*/ 7 w 15"/>
                <a:gd name="T49" fmla="*/ 35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35"/>
                <a:gd name="T77" fmla="*/ 15 w 15"/>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35">
                  <a:moveTo>
                    <a:pt x="7" y="35"/>
                  </a:moveTo>
                  <a:lnTo>
                    <a:pt x="15" y="0"/>
                  </a:lnTo>
                  <a:lnTo>
                    <a:pt x="15" y="2"/>
                  </a:lnTo>
                  <a:lnTo>
                    <a:pt x="13" y="2"/>
                  </a:lnTo>
                  <a:lnTo>
                    <a:pt x="11" y="4"/>
                  </a:lnTo>
                  <a:lnTo>
                    <a:pt x="9" y="4"/>
                  </a:lnTo>
                  <a:lnTo>
                    <a:pt x="7" y="4"/>
                  </a:lnTo>
                  <a:lnTo>
                    <a:pt x="5" y="4"/>
                  </a:lnTo>
                  <a:lnTo>
                    <a:pt x="3" y="4"/>
                  </a:lnTo>
                  <a:lnTo>
                    <a:pt x="3" y="2"/>
                  </a:lnTo>
                  <a:lnTo>
                    <a:pt x="2" y="2"/>
                  </a:lnTo>
                  <a:lnTo>
                    <a:pt x="0" y="0"/>
                  </a:lnTo>
                  <a:lnTo>
                    <a:pt x="7"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3" name="Freeform 482">
              <a:extLst>
                <a:ext uri="{FF2B5EF4-FFF2-40B4-BE49-F238E27FC236}">
                  <a16:creationId xmlns:a16="http://schemas.microsoft.com/office/drawing/2014/main" id="{6DF0467C-27EE-3879-C8E9-628A351759BD}"/>
                </a:ext>
              </a:extLst>
            </p:cNvPr>
            <p:cNvSpPr>
              <a:spLocks/>
            </p:cNvSpPr>
            <p:nvPr/>
          </p:nvSpPr>
          <p:spPr bwMode="auto">
            <a:xfrm>
              <a:off x="1729" y="1735"/>
              <a:ext cx="10" cy="234"/>
            </a:xfrm>
            <a:custGeom>
              <a:avLst/>
              <a:gdLst>
                <a:gd name="T0" fmla="*/ 10 w 10"/>
                <a:gd name="T1" fmla="*/ 234 h 234"/>
                <a:gd name="T2" fmla="*/ 8 w 10"/>
                <a:gd name="T3" fmla="*/ 0 h 234"/>
                <a:gd name="T4" fmla="*/ 0 w 10"/>
                <a:gd name="T5" fmla="*/ 0 h 234"/>
                <a:gd name="T6" fmla="*/ 2 w 10"/>
                <a:gd name="T7" fmla="*/ 234 h 234"/>
                <a:gd name="T8" fmla="*/ 10 w 10"/>
                <a:gd name="T9" fmla="*/ 234 h 234"/>
                <a:gd name="T10" fmla="*/ 0 60000 65536"/>
                <a:gd name="T11" fmla="*/ 0 60000 65536"/>
                <a:gd name="T12" fmla="*/ 0 60000 65536"/>
                <a:gd name="T13" fmla="*/ 0 60000 65536"/>
                <a:gd name="T14" fmla="*/ 0 60000 65536"/>
                <a:gd name="T15" fmla="*/ 0 w 10"/>
                <a:gd name="T16" fmla="*/ 0 h 234"/>
                <a:gd name="T17" fmla="*/ 10 w 10"/>
                <a:gd name="T18" fmla="*/ 234 h 234"/>
              </a:gdLst>
              <a:ahLst/>
              <a:cxnLst>
                <a:cxn ang="T10">
                  <a:pos x="T0" y="T1"/>
                </a:cxn>
                <a:cxn ang="T11">
                  <a:pos x="T2" y="T3"/>
                </a:cxn>
                <a:cxn ang="T12">
                  <a:pos x="T4" y="T5"/>
                </a:cxn>
                <a:cxn ang="T13">
                  <a:pos x="T6" y="T7"/>
                </a:cxn>
                <a:cxn ang="T14">
                  <a:pos x="T8" y="T9"/>
                </a:cxn>
              </a:cxnLst>
              <a:rect l="T15" t="T16" r="T17" b="T18"/>
              <a:pathLst>
                <a:path w="10" h="234">
                  <a:moveTo>
                    <a:pt x="10" y="234"/>
                  </a:moveTo>
                  <a:lnTo>
                    <a:pt x="8" y="0"/>
                  </a:lnTo>
                  <a:lnTo>
                    <a:pt x="0" y="0"/>
                  </a:lnTo>
                  <a:lnTo>
                    <a:pt x="2" y="234"/>
                  </a:lnTo>
                  <a:lnTo>
                    <a:pt x="10" y="2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4" name="Freeform 483">
              <a:extLst>
                <a:ext uri="{FF2B5EF4-FFF2-40B4-BE49-F238E27FC236}">
                  <a16:creationId xmlns:a16="http://schemas.microsoft.com/office/drawing/2014/main" id="{ED66FE73-01C3-B49C-475B-BB627087A2FA}"/>
                </a:ext>
              </a:extLst>
            </p:cNvPr>
            <p:cNvSpPr>
              <a:spLocks/>
            </p:cNvSpPr>
            <p:nvPr/>
          </p:nvSpPr>
          <p:spPr bwMode="auto">
            <a:xfrm>
              <a:off x="1727" y="1961"/>
              <a:ext cx="16" cy="35"/>
            </a:xfrm>
            <a:custGeom>
              <a:avLst/>
              <a:gdLst>
                <a:gd name="T0" fmla="*/ 8 w 16"/>
                <a:gd name="T1" fmla="*/ 35 h 35"/>
                <a:gd name="T2" fmla="*/ 16 w 16"/>
                <a:gd name="T3" fmla="*/ 0 h 35"/>
                <a:gd name="T4" fmla="*/ 16 w 16"/>
                <a:gd name="T5" fmla="*/ 0 h 35"/>
                <a:gd name="T6" fmla="*/ 14 w 16"/>
                <a:gd name="T7" fmla="*/ 2 h 35"/>
                <a:gd name="T8" fmla="*/ 14 w 16"/>
                <a:gd name="T9" fmla="*/ 2 h 35"/>
                <a:gd name="T10" fmla="*/ 12 w 16"/>
                <a:gd name="T11" fmla="*/ 2 h 35"/>
                <a:gd name="T12" fmla="*/ 12 w 16"/>
                <a:gd name="T13" fmla="*/ 4 h 35"/>
                <a:gd name="T14" fmla="*/ 10 w 16"/>
                <a:gd name="T15" fmla="*/ 4 h 35"/>
                <a:gd name="T16" fmla="*/ 10 w 16"/>
                <a:gd name="T17" fmla="*/ 4 h 35"/>
                <a:gd name="T18" fmla="*/ 10 w 16"/>
                <a:gd name="T19" fmla="*/ 4 h 35"/>
                <a:gd name="T20" fmla="*/ 8 w 16"/>
                <a:gd name="T21" fmla="*/ 4 h 35"/>
                <a:gd name="T22" fmla="*/ 8 w 16"/>
                <a:gd name="T23" fmla="*/ 4 h 35"/>
                <a:gd name="T24" fmla="*/ 8 w 16"/>
                <a:gd name="T25" fmla="*/ 4 h 35"/>
                <a:gd name="T26" fmla="*/ 8 w 16"/>
                <a:gd name="T27" fmla="*/ 4 h 35"/>
                <a:gd name="T28" fmla="*/ 6 w 16"/>
                <a:gd name="T29" fmla="*/ 4 h 35"/>
                <a:gd name="T30" fmla="*/ 6 w 16"/>
                <a:gd name="T31" fmla="*/ 4 h 35"/>
                <a:gd name="T32" fmla="*/ 6 w 16"/>
                <a:gd name="T33" fmla="*/ 4 h 35"/>
                <a:gd name="T34" fmla="*/ 4 w 16"/>
                <a:gd name="T35" fmla="*/ 4 h 35"/>
                <a:gd name="T36" fmla="*/ 4 w 16"/>
                <a:gd name="T37" fmla="*/ 4 h 35"/>
                <a:gd name="T38" fmla="*/ 2 w 16"/>
                <a:gd name="T39" fmla="*/ 2 h 35"/>
                <a:gd name="T40" fmla="*/ 2 w 16"/>
                <a:gd name="T41" fmla="*/ 2 h 35"/>
                <a:gd name="T42" fmla="*/ 2 w 16"/>
                <a:gd name="T43" fmla="*/ 2 h 35"/>
                <a:gd name="T44" fmla="*/ 0 w 16"/>
                <a:gd name="T45" fmla="*/ 0 h 35"/>
                <a:gd name="T46" fmla="*/ 8 w 16"/>
                <a:gd name="T47" fmla="*/ 35 h 35"/>
                <a:gd name="T48" fmla="*/ 8 w 16"/>
                <a:gd name="T49" fmla="*/ 35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5"/>
                <a:gd name="T77" fmla="*/ 16 w 16"/>
                <a:gd name="T78" fmla="*/ 35 h 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5">
                  <a:moveTo>
                    <a:pt x="8" y="35"/>
                  </a:moveTo>
                  <a:lnTo>
                    <a:pt x="16" y="0"/>
                  </a:lnTo>
                  <a:lnTo>
                    <a:pt x="14" y="2"/>
                  </a:lnTo>
                  <a:lnTo>
                    <a:pt x="12" y="2"/>
                  </a:lnTo>
                  <a:lnTo>
                    <a:pt x="12" y="4"/>
                  </a:lnTo>
                  <a:lnTo>
                    <a:pt x="10" y="4"/>
                  </a:lnTo>
                  <a:lnTo>
                    <a:pt x="8" y="4"/>
                  </a:lnTo>
                  <a:lnTo>
                    <a:pt x="6" y="4"/>
                  </a:lnTo>
                  <a:lnTo>
                    <a:pt x="4" y="4"/>
                  </a:lnTo>
                  <a:lnTo>
                    <a:pt x="2" y="2"/>
                  </a:lnTo>
                  <a:lnTo>
                    <a:pt x="0" y="0"/>
                  </a:lnTo>
                  <a:lnTo>
                    <a:pt x="8"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5" name="Freeform 484">
              <a:extLst>
                <a:ext uri="{FF2B5EF4-FFF2-40B4-BE49-F238E27FC236}">
                  <a16:creationId xmlns:a16="http://schemas.microsoft.com/office/drawing/2014/main" id="{F0765389-E2E7-3A1A-A8FC-25CE218C3710}"/>
                </a:ext>
              </a:extLst>
            </p:cNvPr>
            <p:cNvSpPr>
              <a:spLocks/>
            </p:cNvSpPr>
            <p:nvPr/>
          </p:nvSpPr>
          <p:spPr bwMode="auto">
            <a:xfrm>
              <a:off x="3749" y="2119"/>
              <a:ext cx="9" cy="242"/>
            </a:xfrm>
            <a:custGeom>
              <a:avLst/>
              <a:gdLst>
                <a:gd name="T0" fmla="*/ 1 w 9"/>
                <a:gd name="T1" fmla="*/ 0 h 242"/>
                <a:gd name="T2" fmla="*/ 0 w 9"/>
                <a:gd name="T3" fmla="*/ 242 h 242"/>
                <a:gd name="T4" fmla="*/ 7 w 9"/>
                <a:gd name="T5" fmla="*/ 242 h 242"/>
                <a:gd name="T6" fmla="*/ 9 w 9"/>
                <a:gd name="T7" fmla="*/ 0 h 242"/>
                <a:gd name="T8" fmla="*/ 1 w 9"/>
                <a:gd name="T9" fmla="*/ 0 h 242"/>
                <a:gd name="T10" fmla="*/ 0 60000 65536"/>
                <a:gd name="T11" fmla="*/ 0 60000 65536"/>
                <a:gd name="T12" fmla="*/ 0 60000 65536"/>
                <a:gd name="T13" fmla="*/ 0 60000 65536"/>
                <a:gd name="T14" fmla="*/ 0 60000 65536"/>
                <a:gd name="T15" fmla="*/ 0 w 9"/>
                <a:gd name="T16" fmla="*/ 0 h 242"/>
                <a:gd name="T17" fmla="*/ 9 w 9"/>
                <a:gd name="T18" fmla="*/ 242 h 242"/>
              </a:gdLst>
              <a:ahLst/>
              <a:cxnLst>
                <a:cxn ang="T10">
                  <a:pos x="T0" y="T1"/>
                </a:cxn>
                <a:cxn ang="T11">
                  <a:pos x="T2" y="T3"/>
                </a:cxn>
                <a:cxn ang="T12">
                  <a:pos x="T4" y="T5"/>
                </a:cxn>
                <a:cxn ang="T13">
                  <a:pos x="T6" y="T7"/>
                </a:cxn>
                <a:cxn ang="T14">
                  <a:pos x="T8" y="T9"/>
                </a:cxn>
              </a:cxnLst>
              <a:rect l="T15" t="T16" r="T17" b="T18"/>
              <a:pathLst>
                <a:path w="9" h="242">
                  <a:moveTo>
                    <a:pt x="1" y="0"/>
                  </a:moveTo>
                  <a:lnTo>
                    <a:pt x="0" y="242"/>
                  </a:lnTo>
                  <a:lnTo>
                    <a:pt x="7" y="242"/>
                  </a:lnTo>
                  <a:lnTo>
                    <a:pt x="9" y="0"/>
                  </a:lnTo>
                  <a:lnTo>
                    <a:pt x="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6" name="Freeform 485">
              <a:extLst>
                <a:ext uri="{FF2B5EF4-FFF2-40B4-BE49-F238E27FC236}">
                  <a16:creationId xmlns:a16="http://schemas.microsoft.com/office/drawing/2014/main" id="{06D39F44-9822-3DE2-703B-666392AD6E7D}"/>
                </a:ext>
              </a:extLst>
            </p:cNvPr>
            <p:cNvSpPr>
              <a:spLocks/>
            </p:cNvSpPr>
            <p:nvPr/>
          </p:nvSpPr>
          <p:spPr bwMode="auto">
            <a:xfrm>
              <a:off x="3747" y="2092"/>
              <a:ext cx="15" cy="33"/>
            </a:xfrm>
            <a:custGeom>
              <a:avLst/>
              <a:gdLst>
                <a:gd name="T0" fmla="*/ 7 w 15"/>
                <a:gd name="T1" fmla="*/ 0 h 33"/>
                <a:gd name="T2" fmla="*/ 0 w 15"/>
                <a:gd name="T3" fmla="*/ 33 h 33"/>
                <a:gd name="T4" fmla="*/ 0 w 15"/>
                <a:gd name="T5" fmla="*/ 33 h 33"/>
                <a:gd name="T6" fmla="*/ 2 w 15"/>
                <a:gd name="T7" fmla="*/ 33 h 33"/>
                <a:gd name="T8" fmla="*/ 2 w 15"/>
                <a:gd name="T9" fmla="*/ 31 h 33"/>
                <a:gd name="T10" fmla="*/ 3 w 15"/>
                <a:gd name="T11" fmla="*/ 31 h 33"/>
                <a:gd name="T12" fmla="*/ 3 w 15"/>
                <a:gd name="T13" fmla="*/ 31 h 33"/>
                <a:gd name="T14" fmla="*/ 5 w 15"/>
                <a:gd name="T15" fmla="*/ 29 h 33"/>
                <a:gd name="T16" fmla="*/ 5 w 15"/>
                <a:gd name="T17" fmla="*/ 29 h 33"/>
                <a:gd name="T18" fmla="*/ 5 w 15"/>
                <a:gd name="T19" fmla="*/ 29 h 33"/>
                <a:gd name="T20" fmla="*/ 7 w 15"/>
                <a:gd name="T21" fmla="*/ 29 h 33"/>
                <a:gd name="T22" fmla="*/ 7 w 15"/>
                <a:gd name="T23" fmla="*/ 29 h 33"/>
                <a:gd name="T24" fmla="*/ 7 w 15"/>
                <a:gd name="T25" fmla="*/ 29 h 33"/>
                <a:gd name="T26" fmla="*/ 7 w 15"/>
                <a:gd name="T27" fmla="*/ 29 h 33"/>
                <a:gd name="T28" fmla="*/ 9 w 15"/>
                <a:gd name="T29" fmla="*/ 29 h 33"/>
                <a:gd name="T30" fmla="*/ 9 w 15"/>
                <a:gd name="T31" fmla="*/ 29 h 33"/>
                <a:gd name="T32" fmla="*/ 9 w 15"/>
                <a:gd name="T33" fmla="*/ 29 h 33"/>
                <a:gd name="T34" fmla="*/ 11 w 15"/>
                <a:gd name="T35" fmla="*/ 29 h 33"/>
                <a:gd name="T36" fmla="*/ 11 w 15"/>
                <a:gd name="T37" fmla="*/ 31 h 33"/>
                <a:gd name="T38" fmla="*/ 13 w 15"/>
                <a:gd name="T39" fmla="*/ 31 h 33"/>
                <a:gd name="T40" fmla="*/ 13 w 15"/>
                <a:gd name="T41" fmla="*/ 31 h 33"/>
                <a:gd name="T42" fmla="*/ 13 w 15"/>
                <a:gd name="T43" fmla="*/ 33 h 33"/>
                <a:gd name="T44" fmla="*/ 15 w 15"/>
                <a:gd name="T45" fmla="*/ 33 h 33"/>
                <a:gd name="T46" fmla="*/ 7 w 15"/>
                <a:gd name="T47" fmla="*/ 0 h 33"/>
                <a:gd name="T48" fmla="*/ 7 w 15"/>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33"/>
                <a:gd name="T77" fmla="*/ 15 w 15"/>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33">
                  <a:moveTo>
                    <a:pt x="7" y="0"/>
                  </a:moveTo>
                  <a:lnTo>
                    <a:pt x="0" y="33"/>
                  </a:lnTo>
                  <a:lnTo>
                    <a:pt x="2" y="33"/>
                  </a:lnTo>
                  <a:lnTo>
                    <a:pt x="2" y="31"/>
                  </a:lnTo>
                  <a:lnTo>
                    <a:pt x="3" y="31"/>
                  </a:lnTo>
                  <a:lnTo>
                    <a:pt x="5" y="29"/>
                  </a:lnTo>
                  <a:lnTo>
                    <a:pt x="7" y="29"/>
                  </a:lnTo>
                  <a:lnTo>
                    <a:pt x="9" y="29"/>
                  </a:lnTo>
                  <a:lnTo>
                    <a:pt x="11" y="29"/>
                  </a:lnTo>
                  <a:lnTo>
                    <a:pt x="11" y="31"/>
                  </a:lnTo>
                  <a:lnTo>
                    <a:pt x="13" y="31"/>
                  </a:lnTo>
                  <a:lnTo>
                    <a:pt x="13" y="33"/>
                  </a:lnTo>
                  <a:lnTo>
                    <a:pt x="15" y="33"/>
                  </a:lnTo>
                  <a:lnTo>
                    <a:pt x="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7" name="Freeform 486">
              <a:extLst>
                <a:ext uri="{FF2B5EF4-FFF2-40B4-BE49-F238E27FC236}">
                  <a16:creationId xmlns:a16="http://schemas.microsoft.com/office/drawing/2014/main" id="{7B3C29F3-6135-DFFC-8A8A-14CF8692F88A}"/>
                </a:ext>
              </a:extLst>
            </p:cNvPr>
            <p:cNvSpPr>
              <a:spLocks/>
            </p:cNvSpPr>
            <p:nvPr/>
          </p:nvSpPr>
          <p:spPr bwMode="auto">
            <a:xfrm>
              <a:off x="1729" y="2146"/>
              <a:ext cx="10" cy="247"/>
            </a:xfrm>
            <a:custGeom>
              <a:avLst/>
              <a:gdLst>
                <a:gd name="T0" fmla="*/ 2 w 10"/>
                <a:gd name="T1" fmla="*/ 0 h 247"/>
                <a:gd name="T2" fmla="*/ 0 w 10"/>
                <a:gd name="T3" fmla="*/ 247 h 247"/>
                <a:gd name="T4" fmla="*/ 8 w 10"/>
                <a:gd name="T5" fmla="*/ 247 h 247"/>
                <a:gd name="T6" fmla="*/ 10 w 10"/>
                <a:gd name="T7" fmla="*/ 0 h 247"/>
                <a:gd name="T8" fmla="*/ 2 w 10"/>
                <a:gd name="T9" fmla="*/ 0 h 247"/>
                <a:gd name="T10" fmla="*/ 0 60000 65536"/>
                <a:gd name="T11" fmla="*/ 0 60000 65536"/>
                <a:gd name="T12" fmla="*/ 0 60000 65536"/>
                <a:gd name="T13" fmla="*/ 0 60000 65536"/>
                <a:gd name="T14" fmla="*/ 0 60000 65536"/>
                <a:gd name="T15" fmla="*/ 0 w 10"/>
                <a:gd name="T16" fmla="*/ 0 h 247"/>
                <a:gd name="T17" fmla="*/ 10 w 10"/>
                <a:gd name="T18" fmla="*/ 247 h 247"/>
              </a:gdLst>
              <a:ahLst/>
              <a:cxnLst>
                <a:cxn ang="T10">
                  <a:pos x="T0" y="T1"/>
                </a:cxn>
                <a:cxn ang="T11">
                  <a:pos x="T2" y="T3"/>
                </a:cxn>
                <a:cxn ang="T12">
                  <a:pos x="T4" y="T5"/>
                </a:cxn>
                <a:cxn ang="T13">
                  <a:pos x="T6" y="T7"/>
                </a:cxn>
                <a:cxn ang="T14">
                  <a:pos x="T8" y="T9"/>
                </a:cxn>
              </a:cxnLst>
              <a:rect l="T15" t="T16" r="T17" b="T18"/>
              <a:pathLst>
                <a:path w="10" h="247">
                  <a:moveTo>
                    <a:pt x="2" y="0"/>
                  </a:moveTo>
                  <a:lnTo>
                    <a:pt x="0" y="247"/>
                  </a:lnTo>
                  <a:lnTo>
                    <a:pt x="8" y="247"/>
                  </a:lnTo>
                  <a:lnTo>
                    <a:pt x="10" y="0"/>
                  </a:lnTo>
                  <a:lnTo>
                    <a:pt x="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8" name="Freeform 487">
              <a:extLst>
                <a:ext uri="{FF2B5EF4-FFF2-40B4-BE49-F238E27FC236}">
                  <a16:creationId xmlns:a16="http://schemas.microsoft.com/office/drawing/2014/main" id="{2FD44BC1-5826-721D-D347-B2ACC464B619}"/>
                </a:ext>
              </a:extLst>
            </p:cNvPr>
            <p:cNvSpPr>
              <a:spLocks/>
            </p:cNvSpPr>
            <p:nvPr/>
          </p:nvSpPr>
          <p:spPr bwMode="auto">
            <a:xfrm>
              <a:off x="1727" y="2119"/>
              <a:ext cx="16" cy="32"/>
            </a:xfrm>
            <a:custGeom>
              <a:avLst/>
              <a:gdLst>
                <a:gd name="T0" fmla="*/ 8 w 16"/>
                <a:gd name="T1" fmla="*/ 0 h 32"/>
                <a:gd name="T2" fmla="*/ 0 w 16"/>
                <a:gd name="T3" fmla="*/ 32 h 32"/>
                <a:gd name="T4" fmla="*/ 0 w 16"/>
                <a:gd name="T5" fmla="*/ 32 h 32"/>
                <a:gd name="T6" fmla="*/ 0 w 16"/>
                <a:gd name="T7" fmla="*/ 32 h 32"/>
                <a:gd name="T8" fmla="*/ 2 w 16"/>
                <a:gd name="T9" fmla="*/ 32 h 32"/>
                <a:gd name="T10" fmla="*/ 2 w 16"/>
                <a:gd name="T11" fmla="*/ 31 h 32"/>
                <a:gd name="T12" fmla="*/ 4 w 16"/>
                <a:gd name="T13" fmla="*/ 31 h 32"/>
                <a:gd name="T14" fmla="*/ 4 w 16"/>
                <a:gd name="T15" fmla="*/ 31 h 32"/>
                <a:gd name="T16" fmla="*/ 6 w 16"/>
                <a:gd name="T17" fmla="*/ 31 h 32"/>
                <a:gd name="T18" fmla="*/ 6 w 16"/>
                <a:gd name="T19" fmla="*/ 31 h 32"/>
                <a:gd name="T20" fmla="*/ 6 w 16"/>
                <a:gd name="T21" fmla="*/ 31 h 32"/>
                <a:gd name="T22" fmla="*/ 8 w 16"/>
                <a:gd name="T23" fmla="*/ 29 h 32"/>
                <a:gd name="T24" fmla="*/ 8 w 16"/>
                <a:gd name="T25" fmla="*/ 29 h 32"/>
                <a:gd name="T26" fmla="*/ 8 w 16"/>
                <a:gd name="T27" fmla="*/ 29 h 32"/>
                <a:gd name="T28" fmla="*/ 8 w 16"/>
                <a:gd name="T29" fmla="*/ 31 h 32"/>
                <a:gd name="T30" fmla="*/ 10 w 16"/>
                <a:gd name="T31" fmla="*/ 31 h 32"/>
                <a:gd name="T32" fmla="*/ 10 w 16"/>
                <a:gd name="T33" fmla="*/ 31 h 32"/>
                <a:gd name="T34" fmla="*/ 10 w 16"/>
                <a:gd name="T35" fmla="*/ 31 h 32"/>
                <a:gd name="T36" fmla="*/ 12 w 16"/>
                <a:gd name="T37" fmla="*/ 31 h 32"/>
                <a:gd name="T38" fmla="*/ 12 w 16"/>
                <a:gd name="T39" fmla="*/ 31 h 32"/>
                <a:gd name="T40" fmla="*/ 14 w 16"/>
                <a:gd name="T41" fmla="*/ 32 h 32"/>
                <a:gd name="T42" fmla="*/ 14 w 16"/>
                <a:gd name="T43" fmla="*/ 32 h 32"/>
                <a:gd name="T44" fmla="*/ 16 w 16"/>
                <a:gd name="T45" fmla="*/ 32 h 32"/>
                <a:gd name="T46" fmla="*/ 8 w 16"/>
                <a:gd name="T47" fmla="*/ 0 h 32"/>
                <a:gd name="T48" fmla="*/ 8 w 16"/>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32"/>
                <a:gd name="T77" fmla="*/ 16 w 16"/>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32">
                  <a:moveTo>
                    <a:pt x="8" y="0"/>
                  </a:moveTo>
                  <a:lnTo>
                    <a:pt x="0" y="32"/>
                  </a:lnTo>
                  <a:lnTo>
                    <a:pt x="2" y="32"/>
                  </a:lnTo>
                  <a:lnTo>
                    <a:pt x="2" y="31"/>
                  </a:lnTo>
                  <a:lnTo>
                    <a:pt x="4" y="31"/>
                  </a:lnTo>
                  <a:lnTo>
                    <a:pt x="6" y="31"/>
                  </a:lnTo>
                  <a:lnTo>
                    <a:pt x="8" y="29"/>
                  </a:lnTo>
                  <a:lnTo>
                    <a:pt x="8" y="31"/>
                  </a:lnTo>
                  <a:lnTo>
                    <a:pt x="10" y="31"/>
                  </a:lnTo>
                  <a:lnTo>
                    <a:pt x="12" y="31"/>
                  </a:lnTo>
                  <a:lnTo>
                    <a:pt x="14" y="32"/>
                  </a:lnTo>
                  <a:lnTo>
                    <a:pt x="16" y="32"/>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49" name="Rectangle 488">
              <a:extLst>
                <a:ext uri="{FF2B5EF4-FFF2-40B4-BE49-F238E27FC236}">
                  <a16:creationId xmlns:a16="http://schemas.microsoft.com/office/drawing/2014/main" id="{08869F1A-F0FE-CEB3-C3DD-948AAAE5DCE0}"/>
                </a:ext>
              </a:extLst>
            </p:cNvPr>
            <p:cNvSpPr>
              <a:spLocks noChangeArrowheads="1"/>
            </p:cNvSpPr>
            <p:nvPr/>
          </p:nvSpPr>
          <p:spPr bwMode="auto">
            <a:xfrm>
              <a:off x="3854" y="1719"/>
              <a:ext cx="11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800">
                  <a:solidFill>
                    <a:srgbClr val="1F1A17"/>
                  </a:solidFill>
                  <a:latin typeface="Times New Roman" panose="02020603050405020304" pitchFamily="18" charset="0"/>
                </a:rPr>
                <a:t>d</a:t>
              </a:r>
              <a:endParaRPr lang="en-US" altLang="en-US"/>
            </a:p>
          </p:txBody>
        </p:sp>
        <p:sp>
          <p:nvSpPr>
            <p:cNvPr id="18650" name="Rectangle 489">
              <a:extLst>
                <a:ext uri="{FF2B5EF4-FFF2-40B4-BE49-F238E27FC236}">
                  <a16:creationId xmlns:a16="http://schemas.microsoft.com/office/drawing/2014/main" id="{5FE67458-0CCF-8774-1806-0DBE087269A4}"/>
                </a:ext>
              </a:extLst>
            </p:cNvPr>
            <p:cNvSpPr>
              <a:spLocks noChangeArrowheads="1"/>
            </p:cNvSpPr>
            <p:nvPr/>
          </p:nvSpPr>
          <p:spPr bwMode="auto">
            <a:xfrm>
              <a:off x="3965" y="1861"/>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1F1A17"/>
                  </a:solidFill>
                  <a:latin typeface="Times New Roman" panose="02020603050405020304" pitchFamily="18" charset="0"/>
                </a:rPr>
                <a:t>k</a:t>
              </a:r>
              <a:endParaRPr lang="en-US" altLang="en-US"/>
            </a:p>
          </p:txBody>
        </p:sp>
        <p:sp>
          <p:nvSpPr>
            <p:cNvPr id="18651" name="Rectangle 490">
              <a:extLst>
                <a:ext uri="{FF2B5EF4-FFF2-40B4-BE49-F238E27FC236}">
                  <a16:creationId xmlns:a16="http://schemas.microsoft.com/office/drawing/2014/main" id="{C7426003-547A-3CDC-25A8-2DF9FCDEF3F9}"/>
                </a:ext>
              </a:extLst>
            </p:cNvPr>
            <p:cNvSpPr>
              <a:spLocks noChangeArrowheads="1"/>
            </p:cNvSpPr>
            <p:nvPr/>
          </p:nvSpPr>
          <p:spPr bwMode="auto">
            <a:xfrm>
              <a:off x="1795" y="1682"/>
              <a:ext cx="11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800">
                  <a:solidFill>
                    <a:srgbClr val="1F1A17"/>
                  </a:solidFill>
                  <a:latin typeface="Times New Roman" panose="02020603050405020304" pitchFamily="18" charset="0"/>
                </a:rPr>
                <a:t>d</a:t>
              </a:r>
              <a:endParaRPr lang="en-US" altLang="en-US"/>
            </a:p>
          </p:txBody>
        </p:sp>
        <p:sp>
          <p:nvSpPr>
            <p:cNvPr id="18652" name="Freeform 491">
              <a:extLst>
                <a:ext uri="{FF2B5EF4-FFF2-40B4-BE49-F238E27FC236}">
                  <a16:creationId xmlns:a16="http://schemas.microsoft.com/office/drawing/2014/main" id="{A20913F4-90A6-BC4B-A947-CE6CA94310D3}"/>
                </a:ext>
              </a:extLst>
            </p:cNvPr>
            <p:cNvSpPr>
              <a:spLocks/>
            </p:cNvSpPr>
            <p:nvPr/>
          </p:nvSpPr>
          <p:spPr bwMode="auto">
            <a:xfrm>
              <a:off x="2862" y="1562"/>
              <a:ext cx="255" cy="34"/>
            </a:xfrm>
            <a:custGeom>
              <a:avLst/>
              <a:gdLst>
                <a:gd name="T0" fmla="*/ 255 w 255"/>
                <a:gd name="T1" fmla="*/ 7 h 34"/>
                <a:gd name="T2" fmla="*/ 244 w 255"/>
                <a:gd name="T3" fmla="*/ 4 h 34"/>
                <a:gd name="T4" fmla="*/ 232 w 255"/>
                <a:gd name="T5" fmla="*/ 2 h 34"/>
                <a:gd name="T6" fmla="*/ 221 w 255"/>
                <a:gd name="T7" fmla="*/ 0 h 34"/>
                <a:gd name="T8" fmla="*/ 207 w 255"/>
                <a:gd name="T9" fmla="*/ 2 h 34"/>
                <a:gd name="T10" fmla="*/ 180 w 255"/>
                <a:gd name="T11" fmla="*/ 5 h 34"/>
                <a:gd name="T12" fmla="*/ 149 w 255"/>
                <a:gd name="T13" fmla="*/ 11 h 34"/>
                <a:gd name="T14" fmla="*/ 119 w 255"/>
                <a:gd name="T15" fmla="*/ 17 h 34"/>
                <a:gd name="T16" fmla="*/ 82 w 255"/>
                <a:gd name="T17" fmla="*/ 21 h 34"/>
                <a:gd name="T18" fmla="*/ 65 w 255"/>
                <a:gd name="T19" fmla="*/ 23 h 34"/>
                <a:gd name="T20" fmla="*/ 44 w 255"/>
                <a:gd name="T21" fmla="*/ 21 h 34"/>
                <a:gd name="T22" fmla="*/ 25 w 255"/>
                <a:gd name="T23" fmla="*/ 19 h 34"/>
                <a:gd name="T24" fmla="*/ 4 w 255"/>
                <a:gd name="T25" fmla="*/ 15 h 34"/>
                <a:gd name="T26" fmla="*/ 0 w 255"/>
                <a:gd name="T27" fmla="*/ 27 h 34"/>
                <a:gd name="T28" fmla="*/ 23 w 255"/>
                <a:gd name="T29" fmla="*/ 30 h 34"/>
                <a:gd name="T30" fmla="*/ 44 w 255"/>
                <a:gd name="T31" fmla="*/ 32 h 34"/>
                <a:gd name="T32" fmla="*/ 63 w 255"/>
                <a:gd name="T33" fmla="*/ 34 h 34"/>
                <a:gd name="T34" fmla="*/ 84 w 255"/>
                <a:gd name="T35" fmla="*/ 32 h 34"/>
                <a:gd name="T36" fmla="*/ 119 w 255"/>
                <a:gd name="T37" fmla="*/ 28 h 34"/>
                <a:gd name="T38" fmla="*/ 153 w 255"/>
                <a:gd name="T39" fmla="*/ 23 h 34"/>
                <a:gd name="T40" fmla="*/ 182 w 255"/>
                <a:gd name="T41" fmla="*/ 17 h 34"/>
                <a:gd name="T42" fmla="*/ 209 w 255"/>
                <a:gd name="T43" fmla="*/ 13 h 34"/>
                <a:gd name="T44" fmla="*/ 221 w 255"/>
                <a:gd name="T45" fmla="*/ 11 h 34"/>
                <a:gd name="T46" fmla="*/ 230 w 255"/>
                <a:gd name="T47" fmla="*/ 13 h 34"/>
                <a:gd name="T48" fmla="*/ 242 w 255"/>
                <a:gd name="T49" fmla="*/ 15 h 34"/>
                <a:gd name="T50" fmla="*/ 251 w 255"/>
                <a:gd name="T51" fmla="*/ 17 h 34"/>
                <a:gd name="T52" fmla="*/ 255 w 255"/>
                <a:gd name="T53" fmla="*/ 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5"/>
                <a:gd name="T82" fmla="*/ 0 h 34"/>
                <a:gd name="T83" fmla="*/ 255 w 255"/>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5" h="34">
                  <a:moveTo>
                    <a:pt x="255" y="7"/>
                  </a:moveTo>
                  <a:lnTo>
                    <a:pt x="244" y="4"/>
                  </a:lnTo>
                  <a:lnTo>
                    <a:pt x="232" y="2"/>
                  </a:lnTo>
                  <a:lnTo>
                    <a:pt x="221" y="0"/>
                  </a:lnTo>
                  <a:lnTo>
                    <a:pt x="207" y="2"/>
                  </a:lnTo>
                  <a:lnTo>
                    <a:pt x="180" y="5"/>
                  </a:lnTo>
                  <a:lnTo>
                    <a:pt x="149" y="11"/>
                  </a:lnTo>
                  <a:lnTo>
                    <a:pt x="119" y="17"/>
                  </a:lnTo>
                  <a:lnTo>
                    <a:pt x="82" y="21"/>
                  </a:lnTo>
                  <a:lnTo>
                    <a:pt x="65" y="23"/>
                  </a:lnTo>
                  <a:lnTo>
                    <a:pt x="44" y="21"/>
                  </a:lnTo>
                  <a:lnTo>
                    <a:pt x="25" y="19"/>
                  </a:lnTo>
                  <a:lnTo>
                    <a:pt x="4" y="15"/>
                  </a:lnTo>
                  <a:lnTo>
                    <a:pt x="0" y="27"/>
                  </a:lnTo>
                  <a:lnTo>
                    <a:pt x="23" y="30"/>
                  </a:lnTo>
                  <a:lnTo>
                    <a:pt x="44" y="32"/>
                  </a:lnTo>
                  <a:lnTo>
                    <a:pt x="63" y="34"/>
                  </a:lnTo>
                  <a:lnTo>
                    <a:pt x="84" y="32"/>
                  </a:lnTo>
                  <a:lnTo>
                    <a:pt x="119" y="28"/>
                  </a:lnTo>
                  <a:lnTo>
                    <a:pt x="153" y="23"/>
                  </a:lnTo>
                  <a:lnTo>
                    <a:pt x="182" y="17"/>
                  </a:lnTo>
                  <a:lnTo>
                    <a:pt x="209" y="13"/>
                  </a:lnTo>
                  <a:lnTo>
                    <a:pt x="221" y="11"/>
                  </a:lnTo>
                  <a:lnTo>
                    <a:pt x="230" y="13"/>
                  </a:lnTo>
                  <a:lnTo>
                    <a:pt x="242" y="15"/>
                  </a:lnTo>
                  <a:lnTo>
                    <a:pt x="251" y="17"/>
                  </a:lnTo>
                  <a:lnTo>
                    <a:pt x="255" y="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53" name="Freeform 492">
              <a:extLst>
                <a:ext uri="{FF2B5EF4-FFF2-40B4-BE49-F238E27FC236}">
                  <a16:creationId xmlns:a16="http://schemas.microsoft.com/office/drawing/2014/main" id="{15EBD240-BEAA-AAED-13FB-0D2CF8B69BB0}"/>
                </a:ext>
              </a:extLst>
            </p:cNvPr>
            <p:cNvSpPr>
              <a:spLocks/>
            </p:cNvSpPr>
            <p:nvPr/>
          </p:nvSpPr>
          <p:spPr bwMode="auto">
            <a:xfrm>
              <a:off x="2862" y="2730"/>
              <a:ext cx="255" cy="32"/>
            </a:xfrm>
            <a:custGeom>
              <a:avLst/>
              <a:gdLst>
                <a:gd name="T0" fmla="*/ 255 w 255"/>
                <a:gd name="T1" fmla="*/ 5 h 32"/>
                <a:gd name="T2" fmla="*/ 244 w 255"/>
                <a:gd name="T3" fmla="*/ 2 h 32"/>
                <a:gd name="T4" fmla="*/ 232 w 255"/>
                <a:gd name="T5" fmla="*/ 0 h 32"/>
                <a:gd name="T6" fmla="*/ 221 w 255"/>
                <a:gd name="T7" fmla="*/ 0 h 32"/>
                <a:gd name="T8" fmla="*/ 207 w 255"/>
                <a:gd name="T9" fmla="*/ 0 h 32"/>
                <a:gd name="T10" fmla="*/ 180 w 255"/>
                <a:gd name="T11" fmla="*/ 4 h 32"/>
                <a:gd name="T12" fmla="*/ 149 w 255"/>
                <a:gd name="T13" fmla="*/ 9 h 32"/>
                <a:gd name="T14" fmla="*/ 119 w 255"/>
                <a:gd name="T15" fmla="*/ 15 h 32"/>
                <a:gd name="T16" fmla="*/ 82 w 255"/>
                <a:gd name="T17" fmla="*/ 19 h 32"/>
                <a:gd name="T18" fmla="*/ 65 w 255"/>
                <a:gd name="T19" fmla="*/ 21 h 32"/>
                <a:gd name="T20" fmla="*/ 44 w 255"/>
                <a:gd name="T21" fmla="*/ 19 h 32"/>
                <a:gd name="T22" fmla="*/ 25 w 255"/>
                <a:gd name="T23" fmla="*/ 17 h 32"/>
                <a:gd name="T24" fmla="*/ 4 w 255"/>
                <a:gd name="T25" fmla="*/ 13 h 32"/>
                <a:gd name="T26" fmla="*/ 0 w 255"/>
                <a:gd name="T27" fmla="*/ 25 h 32"/>
                <a:gd name="T28" fmla="*/ 23 w 255"/>
                <a:gd name="T29" fmla="*/ 28 h 32"/>
                <a:gd name="T30" fmla="*/ 44 w 255"/>
                <a:gd name="T31" fmla="*/ 30 h 32"/>
                <a:gd name="T32" fmla="*/ 63 w 255"/>
                <a:gd name="T33" fmla="*/ 32 h 32"/>
                <a:gd name="T34" fmla="*/ 84 w 255"/>
                <a:gd name="T35" fmla="*/ 30 h 32"/>
                <a:gd name="T36" fmla="*/ 119 w 255"/>
                <a:gd name="T37" fmla="*/ 27 h 32"/>
                <a:gd name="T38" fmla="*/ 153 w 255"/>
                <a:gd name="T39" fmla="*/ 21 h 32"/>
                <a:gd name="T40" fmla="*/ 182 w 255"/>
                <a:gd name="T41" fmla="*/ 15 h 32"/>
                <a:gd name="T42" fmla="*/ 209 w 255"/>
                <a:gd name="T43" fmla="*/ 11 h 32"/>
                <a:gd name="T44" fmla="*/ 221 w 255"/>
                <a:gd name="T45" fmla="*/ 9 h 32"/>
                <a:gd name="T46" fmla="*/ 230 w 255"/>
                <a:gd name="T47" fmla="*/ 11 h 32"/>
                <a:gd name="T48" fmla="*/ 242 w 255"/>
                <a:gd name="T49" fmla="*/ 13 h 32"/>
                <a:gd name="T50" fmla="*/ 251 w 255"/>
                <a:gd name="T51" fmla="*/ 15 h 32"/>
                <a:gd name="T52" fmla="*/ 255 w 255"/>
                <a:gd name="T53" fmla="*/ 5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5"/>
                <a:gd name="T82" fmla="*/ 0 h 32"/>
                <a:gd name="T83" fmla="*/ 255 w 255"/>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5" h="32">
                  <a:moveTo>
                    <a:pt x="255" y="5"/>
                  </a:moveTo>
                  <a:lnTo>
                    <a:pt x="244" y="2"/>
                  </a:lnTo>
                  <a:lnTo>
                    <a:pt x="232" y="0"/>
                  </a:lnTo>
                  <a:lnTo>
                    <a:pt x="221" y="0"/>
                  </a:lnTo>
                  <a:lnTo>
                    <a:pt x="207" y="0"/>
                  </a:lnTo>
                  <a:lnTo>
                    <a:pt x="180" y="4"/>
                  </a:lnTo>
                  <a:lnTo>
                    <a:pt x="149" y="9"/>
                  </a:lnTo>
                  <a:lnTo>
                    <a:pt x="119" y="15"/>
                  </a:lnTo>
                  <a:lnTo>
                    <a:pt x="82" y="19"/>
                  </a:lnTo>
                  <a:lnTo>
                    <a:pt x="65" y="21"/>
                  </a:lnTo>
                  <a:lnTo>
                    <a:pt x="44" y="19"/>
                  </a:lnTo>
                  <a:lnTo>
                    <a:pt x="25" y="17"/>
                  </a:lnTo>
                  <a:lnTo>
                    <a:pt x="4" y="13"/>
                  </a:lnTo>
                  <a:lnTo>
                    <a:pt x="0" y="25"/>
                  </a:lnTo>
                  <a:lnTo>
                    <a:pt x="23" y="28"/>
                  </a:lnTo>
                  <a:lnTo>
                    <a:pt x="44" y="30"/>
                  </a:lnTo>
                  <a:lnTo>
                    <a:pt x="63" y="32"/>
                  </a:lnTo>
                  <a:lnTo>
                    <a:pt x="84" y="30"/>
                  </a:lnTo>
                  <a:lnTo>
                    <a:pt x="119" y="27"/>
                  </a:lnTo>
                  <a:lnTo>
                    <a:pt x="153" y="21"/>
                  </a:lnTo>
                  <a:lnTo>
                    <a:pt x="182" y="15"/>
                  </a:lnTo>
                  <a:lnTo>
                    <a:pt x="209" y="11"/>
                  </a:lnTo>
                  <a:lnTo>
                    <a:pt x="221" y="9"/>
                  </a:lnTo>
                  <a:lnTo>
                    <a:pt x="230" y="11"/>
                  </a:lnTo>
                  <a:lnTo>
                    <a:pt x="242" y="13"/>
                  </a:lnTo>
                  <a:lnTo>
                    <a:pt x="251" y="15"/>
                  </a:lnTo>
                  <a:lnTo>
                    <a:pt x="25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6" name="Group 506">
            <a:extLst>
              <a:ext uri="{FF2B5EF4-FFF2-40B4-BE49-F238E27FC236}">
                <a16:creationId xmlns:a16="http://schemas.microsoft.com/office/drawing/2014/main" id="{99619615-5B66-70EC-BA61-25128047E3E1}"/>
              </a:ext>
            </a:extLst>
          </p:cNvPr>
          <p:cNvGrpSpPr>
            <a:grpSpLocks noChangeAspect="1"/>
          </p:cNvGrpSpPr>
          <p:nvPr/>
        </p:nvGrpSpPr>
        <p:grpSpPr bwMode="auto">
          <a:xfrm>
            <a:off x="2357438" y="4117975"/>
            <a:ext cx="708025" cy="1011238"/>
            <a:chOff x="1509" y="2839"/>
            <a:chExt cx="446" cy="637"/>
          </a:xfrm>
        </p:grpSpPr>
        <p:sp>
          <p:nvSpPr>
            <p:cNvPr id="18532" name="AutoShape 505">
              <a:extLst>
                <a:ext uri="{FF2B5EF4-FFF2-40B4-BE49-F238E27FC236}">
                  <a16:creationId xmlns:a16="http://schemas.microsoft.com/office/drawing/2014/main" id="{742ABAA4-0336-DB66-069C-DE619251404A}"/>
                </a:ext>
              </a:extLst>
            </p:cNvPr>
            <p:cNvSpPr>
              <a:spLocks noChangeAspect="1" noChangeArrowheads="1" noTextEdit="1"/>
            </p:cNvSpPr>
            <p:nvPr/>
          </p:nvSpPr>
          <p:spPr bwMode="auto">
            <a:xfrm>
              <a:off x="1509" y="2839"/>
              <a:ext cx="446"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533" name="Freeform 507">
              <a:extLst>
                <a:ext uri="{FF2B5EF4-FFF2-40B4-BE49-F238E27FC236}">
                  <a16:creationId xmlns:a16="http://schemas.microsoft.com/office/drawing/2014/main" id="{21F64C39-81AA-2183-B614-FD875F9A99CF}"/>
                </a:ext>
              </a:extLst>
            </p:cNvPr>
            <p:cNvSpPr>
              <a:spLocks/>
            </p:cNvSpPr>
            <p:nvPr/>
          </p:nvSpPr>
          <p:spPr bwMode="auto">
            <a:xfrm>
              <a:off x="1594" y="3156"/>
              <a:ext cx="165" cy="8"/>
            </a:xfrm>
            <a:custGeom>
              <a:avLst/>
              <a:gdLst>
                <a:gd name="T0" fmla="*/ 0 w 165"/>
                <a:gd name="T1" fmla="*/ 6 h 8"/>
                <a:gd name="T2" fmla="*/ 165 w 165"/>
                <a:gd name="T3" fmla="*/ 8 h 8"/>
                <a:gd name="T4" fmla="*/ 165 w 165"/>
                <a:gd name="T5" fmla="*/ 0 h 8"/>
                <a:gd name="T6" fmla="*/ 0 w 165"/>
                <a:gd name="T7" fmla="*/ 0 h 8"/>
                <a:gd name="T8" fmla="*/ 0 w 165"/>
                <a:gd name="T9" fmla="*/ 6 h 8"/>
                <a:gd name="T10" fmla="*/ 0 60000 65536"/>
                <a:gd name="T11" fmla="*/ 0 60000 65536"/>
                <a:gd name="T12" fmla="*/ 0 60000 65536"/>
                <a:gd name="T13" fmla="*/ 0 60000 65536"/>
                <a:gd name="T14" fmla="*/ 0 60000 65536"/>
                <a:gd name="T15" fmla="*/ 0 w 165"/>
                <a:gd name="T16" fmla="*/ 0 h 8"/>
                <a:gd name="T17" fmla="*/ 165 w 165"/>
                <a:gd name="T18" fmla="*/ 8 h 8"/>
              </a:gdLst>
              <a:ahLst/>
              <a:cxnLst>
                <a:cxn ang="T10">
                  <a:pos x="T0" y="T1"/>
                </a:cxn>
                <a:cxn ang="T11">
                  <a:pos x="T2" y="T3"/>
                </a:cxn>
                <a:cxn ang="T12">
                  <a:pos x="T4" y="T5"/>
                </a:cxn>
                <a:cxn ang="T13">
                  <a:pos x="T6" y="T7"/>
                </a:cxn>
                <a:cxn ang="T14">
                  <a:pos x="T8" y="T9"/>
                </a:cxn>
              </a:cxnLst>
              <a:rect l="T15" t="T16" r="T17" b="T18"/>
              <a:pathLst>
                <a:path w="165" h="8">
                  <a:moveTo>
                    <a:pt x="0" y="6"/>
                  </a:moveTo>
                  <a:lnTo>
                    <a:pt x="165" y="8"/>
                  </a:lnTo>
                  <a:lnTo>
                    <a:pt x="165" y="0"/>
                  </a:lnTo>
                  <a:lnTo>
                    <a:pt x="0" y="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34" name="Freeform 508">
              <a:extLst>
                <a:ext uri="{FF2B5EF4-FFF2-40B4-BE49-F238E27FC236}">
                  <a16:creationId xmlns:a16="http://schemas.microsoft.com/office/drawing/2014/main" id="{AC987F37-D85B-4543-B347-48611B30E453}"/>
                </a:ext>
              </a:extLst>
            </p:cNvPr>
            <p:cNvSpPr>
              <a:spLocks/>
            </p:cNvSpPr>
            <p:nvPr/>
          </p:nvSpPr>
          <p:spPr bwMode="auto">
            <a:xfrm>
              <a:off x="1565" y="3146"/>
              <a:ext cx="57" cy="25"/>
            </a:xfrm>
            <a:custGeom>
              <a:avLst/>
              <a:gdLst>
                <a:gd name="T0" fmla="*/ 0 w 57"/>
                <a:gd name="T1" fmla="*/ 12 h 25"/>
                <a:gd name="T2" fmla="*/ 56 w 57"/>
                <a:gd name="T3" fmla="*/ 25 h 25"/>
                <a:gd name="T4" fmla="*/ 56 w 57"/>
                <a:gd name="T5" fmla="*/ 25 h 25"/>
                <a:gd name="T6" fmla="*/ 56 w 57"/>
                <a:gd name="T7" fmla="*/ 25 h 25"/>
                <a:gd name="T8" fmla="*/ 56 w 57"/>
                <a:gd name="T9" fmla="*/ 25 h 25"/>
                <a:gd name="T10" fmla="*/ 54 w 57"/>
                <a:gd name="T11" fmla="*/ 24 h 25"/>
                <a:gd name="T12" fmla="*/ 54 w 57"/>
                <a:gd name="T13" fmla="*/ 24 h 25"/>
                <a:gd name="T14" fmla="*/ 54 w 57"/>
                <a:gd name="T15" fmla="*/ 22 h 25"/>
                <a:gd name="T16" fmla="*/ 54 w 57"/>
                <a:gd name="T17" fmla="*/ 22 h 25"/>
                <a:gd name="T18" fmla="*/ 52 w 57"/>
                <a:gd name="T19" fmla="*/ 20 h 25"/>
                <a:gd name="T20" fmla="*/ 52 w 57"/>
                <a:gd name="T21" fmla="*/ 20 h 25"/>
                <a:gd name="T22" fmla="*/ 52 w 57"/>
                <a:gd name="T23" fmla="*/ 20 h 25"/>
                <a:gd name="T24" fmla="*/ 52 w 57"/>
                <a:gd name="T25" fmla="*/ 18 h 25"/>
                <a:gd name="T26" fmla="*/ 52 w 57"/>
                <a:gd name="T27" fmla="*/ 18 h 25"/>
                <a:gd name="T28" fmla="*/ 52 w 57"/>
                <a:gd name="T29" fmla="*/ 16 h 25"/>
                <a:gd name="T30" fmla="*/ 50 w 57"/>
                <a:gd name="T31" fmla="*/ 16 h 25"/>
                <a:gd name="T32" fmla="*/ 50 w 57"/>
                <a:gd name="T33" fmla="*/ 14 h 25"/>
                <a:gd name="T34" fmla="*/ 50 w 57"/>
                <a:gd name="T35" fmla="*/ 14 h 25"/>
                <a:gd name="T36" fmla="*/ 50 w 57"/>
                <a:gd name="T37" fmla="*/ 12 h 25"/>
                <a:gd name="T38" fmla="*/ 50 w 57"/>
                <a:gd name="T39" fmla="*/ 12 h 25"/>
                <a:gd name="T40" fmla="*/ 50 w 57"/>
                <a:gd name="T41" fmla="*/ 12 h 25"/>
                <a:gd name="T42" fmla="*/ 52 w 57"/>
                <a:gd name="T43" fmla="*/ 10 h 25"/>
                <a:gd name="T44" fmla="*/ 52 w 57"/>
                <a:gd name="T45" fmla="*/ 10 h 25"/>
                <a:gd name="T46" fmla="*/ 52 w 57"/>
                <a:gd name="T47" fmla="*/ 8 h 25"/>
                <a:gd name="T48" fmla="*/ 52 w 57"/>
                <a:gd name="T49" fmla="*/ 8 h 25"/>
                <a:gd name="T50" fmla="*/ 52 w 57"/>
                <a:gd name="T51" fmla="*/ 6 h 25"/>
                <a:gd name="T52" fmla="*/ 52 w 57"/>
                <a:gd name="T53" fmla="*/ 6 h 25"/>
                <a:gd name="T54" fmla="*/ 52 w 57"/>
                <a:gd name="T55" fmla="*/ 6 h 25"/>
                <a:gd name="T56" fmla="*/ 54 w 57"/>
                <a:gd name="T57" fmla="*/ 4 h 25"/>
                <a:gd name="T58" fmla="*/ 54 w 57"/>
                <a:gd name="T59" fmla="*/ 4 h 25"/>
                <a:gd name="T60" fmla="*/ 54 w 57"/>
                <a:gd name="T61" fmla="*/ 2 h 25"/>
                <a:gd name="T62" fmla="*/ 56 w 57"/>
                <a:gd name="T63" fmla="*/ 2 h 25"/>
                <a:gd name="T64" fmla="*/ 56 w 57"/>
                <a:gd name="T65" fmla="*/ 0 h 25"/>
                <a:gd name="T66" fmla="*/ 56 w 57"/>
                <a:gd name="T67" fmla="*/ 0 h 25"/>
                <a:gd name="T68" fmla="*/ 57 w 57"/>
                <a:gd name="T69" fmla="*/ 0 h 25"/>
                <a:gd name="T70" fmla="*/ 0 w 57"/>
                <a:gd name="T71" fmla="*/ 12 h 25"/>
                <a:gd name="T72" fmla="*/ 0 w 57"/>
                <a:gd name="T73" fmla="*/ 12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25"/>
                <a:gd name="T113" fmla="*/ 57 w 57"/>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25">
                  <a:moveTo>
                    <a:pt x="0" y="12"/>
                  </a:moveTo>
                  <a:lnTo>
                    <a:pt x="56" y="25"/>
                  </a:lnTo>
                  <a:lnTo>
                    <a:pt x="54" y="24"/>
                  </a:lnTo>
                  <a:lnTo>
                    <a:pt x="54" y="22"/>
                  </a:lnTo>
                  <a:lnTo>
                    <a:pt x="52" y="20"/>
                  </a:lnTo>
                  <a:lnTo>
                    <a:pt x="52" y="18"/>
                  </a:lnTo>
                  <a:lnTo>
                    <a:pt x="52" y="16"/>
                  </a:lnTo>
                  <a:lnTo>
                    <a:pt x="50" y="16"/>
                  </a:lnTo>
                  <a:lnTo>
                    <a:pt x="50" y="14"/>
                  </a:lnTo>
                  <a:lnTo>
                    <a:pt x="50" y="12"/>
                  </a:lnTo>
                  <a:lnTo>
                    <a:pt x="52" y="10"/>
                  </a:lnTo>
                  <a:lnTo>
                    <a:pt x="52" y="8"/>
                  </a:lnTo>
                  <a:lnTo>
                    <a:pt x="52" y="6"/>
                  </a:lnTo>
                  <a:lnTo>
                    <a:pt x="54" y="4"/>
                  </a:lnTo>
                  <a:lnTo>
                    <a:pt x="54" y="2"/>
                  </a:lnTo>
                  <a:lnTo>
                    <a:pt x="56" y="2"/>
                  </a:lnTo>
                  <a:lnTo>
                    <a:pt x="56" y="0"/>
                  </a:lnTo>
                  <a:lnTo>
                    <a:pt x="57" y="0"/>
                  </a:lnTo>
                  <a:lnTo>
                    <a:pt x="0"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35" name="Line 509">
              <a:extLst>
                <a:ext uri="{FF2B5EF4-FFF2-40B4-BE49-F238E27FC236}">
                  <a16:creationId xmlns:a16="http://schemas.microsoft.com/office/drawing/2014/main" id="{65FC2DBE-B0BF-9D69-235C-0558BAE78611}"/>
                </a:ext>
              </a:extLst>
            </p:cNvPr>
            <p:cNvSpPr>
              <a:spLocks noChangeShapeType="1"/>
            </p:cNvSpPr>
            <p:nvPr/>
          </p:nvSpPr>
          <p:spPr bwMode="auto">
            <a:xfrm flipH="1">
              <a:off x="1517" y="3158"/>
              <a:ext cx="5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36" name="Line 510">
              <a:extLst>
                <a:ext uri="{FF2B5EF4-FFF2-40B4-BE49-F238E27FC236}">
                  <a16:creationId xmlns:a16="http://schemas.microsoft.com/office/drawing/2014/main" id="{239C2CD8-4A3A-EDF0-0CE8-92ADC40B6F32}"/>
                </a:ext>
              </a:extLst>
            </p:cNvPr>
            <p:cNvSpPr>
              <a:spLocks noChangeShapeType="1"/>
            </p:cNvSpPr>
            <p:nvPr/>
          </p:nvSpPr>
          <p:spPr bwMode="auto">
            <a:xfrm flipH="1">
              <a:off x="1790" y="3248"/>
              <a:ext cx="157"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37" name="Line 511">
              <a:extLst>
                <a:ext uri="{FF2B5EF4-FFF2-40B4-BE49-F238E27FC236}">
                  <a16:creationId xmlns:a16="http://schemas.microsoft.com/office/drawing/2014/main" id="{5B0BD907-CA89-EA54-3676-91E34E36E8CA}"/>
                </a:ext>
              </a:extLst>
            </p:cNvPr>
            <p:cNvSpPr>
              <a:spLocks noChangeShapeType="1"/>
            </p:cNvSpPr>
            <p:nvPr/>
          </p:nvSpPr>
          <p:spPr bwMode="auto">
            <a:xfrm flipV="1">
              <a:off x="1569" y="2847"/>
              <a:ext cx="2" cy="372"/>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38" name="Rectangle 512">
              <a:extLst>
                <a:ext uri="{FF2B5EF4-FFF2-40B4-BE49-F238E27FC236}">
                  <a16:creationId xmlns:a16="http://schemas.microsoft.com/office/drawing/2014/main" id="{598090CD-2D0D-3AE1-7190-FFD0529EB65F}"/>
                </a:ext>
              </a:extLst>
            </p:cNvPr>
            <p:cNvSpPr>
              <a:spLocks noChangeArrowheads="1"/>
            </p:cNvSpPr>
            <p:nvPr/>
          </p:nvSpPr>
          <p:spPr bwMode="auto">
            <a:xfrm>
              <a:off x="1813" y="3014"/>
              <a:ext cx="11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800">
                  <a:solidFill>
                    <a:srgbClr val="1F1A17"/>
                  </a:solidFill>
                  <a:latin typeface="Times New Roman" panose="02020603050405020304" pitchFamily="18" charset="0"/>
                </a:rPr>
                <a:t>d</a:t>
              </a:r>
              <a:endParaRPr lang="en-US" altLang="en-US"/>
            </a:p>
          </p:txBody>
        </p:sp>
        <p:sp>
          <p:nvSpPr>
            <p:cNvPr id="18539" name="Rectangle 513">
              <a:extLst>
                <a:ext uri="{FF2B5EF4-FFF2-40B4-BE49-F238E27FC236}">
                  <a16:creationId xmlns:a16="http://schemas.microsoft.com/office/drawing/2014/main" id="{FAA53132-9DC3-0BAC-FA49-D1DCFD8D99A3}"/>
                </a:ext>
              </a:extLst>
            </p:cNvPr>
            <p:cNvSpPr>
              <a:spLocks noChangeArrowheads="1"/>
            </p:cNvSpPr>
            <p:nvPr/>
          </p:nvSpPr>
          <p:spPr bwMode="auto">
            <a:xfrm>
              <a:off x="1830" y="324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1F1A17"/>
                  </a:solidFill>
                  <a:latin typeface="Times New Roman" panose="02020603050405020304" pitchFamily="18" charset="0"/>
                </a:rPr>
                <a:t>2</a:t>
              </a:r>
              <a:endParaRPr lang="en-US" altLang="en-US"/>
            </a:p>
          </p:txBody>
        </p:sp>
        <p:sp>
          <p:nvSpPr>
            <p:cNvPr id="18540" name="Freeform 514">
              <a:extLst>
                <a:ext uri="{FF2B5EF4-FFF2-40B4-BE49-F238E27FC236}">
                  <a16:creationId xmlns:a16="http://schemas.microsoft.com/office/drawing/2014/main" id="{CDB0B484-8F35-422F-05DE-399EE3A2C749}"/>
                </a:ext>
              </a:extLst>
            </p:cNvPr>
            <p:cNvSpPr>
              <a:spLocks noEditPoints="1"/>
            </p:cNvSpPr>
            <p:nvPr/>
          </p:nvSpPr>
          <p:spPr bwMode="auto">
            <a:xfrm>
              <a:off x="1622" y="3221"/>
              <a:ext cx="125" cy="89"/>
            </a:xfrm>
            <a:custGeom>
              <a:avLst/>
              <a:gdLst>
                <a:gd name="T0" fmla="*/ 125 w 125"/>
                <a:gd name="T1" fmla="*/ 0 h 89"/>
                <a:gd name="T2" fmla="*/ 122 w 125"/>
                <a:gd name="T3" fmla="*/ 18 h 89"/>
                <a:gd name="T4" fmla="*/ 114 w 125"/>
                <a:gd name="T5" fmla="*/ 31 h 89"/>
                <a:gd name="T6" fmla="*/ 102 w 125"/>
                <a:gd name="T7" fmla="*/ 37 h 89"/>
                <a:gd name="T8" fmla="*/ 91 w 125"/>
                <a:gd name="T9" fmla="*/ 41 h 89"/>
                <a:gd name="T10" fmla="*/ 77 w 125"/>
                <a:gd name="T11" fmla="*/ 37 h 89"/>
                <a:gd name="T12" fmla="*/ 52 w 125"/>
                <a:gd name="T13" fmla="*/ 25 h 89"/>
                <a:gd name="T14" fmla="*/ 27 w 125"/>
                <a:gd name="T15" fmla="*/ 16 h 89"/>
                <a:gd name="T16" fmla="*/ 14 w 125"/>
                <a:gd name="T17" fmla="*/ 22 h 89"/>
                <a:gd name="T18" fmla="*/ 6 w 125"/>
                <a:gd name="T19" fmla="*/ 39 h 89"/>
                <a:gd name="T20" fmla="*/ 0 w 125"/>
                <a:gd name="T21" fmla="*/ 29 h 89"/>
                <a:gd name="T22" fmla="*/ 8 w 125"/>
                <a:gd name="T23" fmla="*/ 16 h 89"/>
                <a:gd name="T24" fmla="*/ 16 w 125"/>
                <a:gd name="T25" fmla="*/ 6 h 89"/>
                <a:gd name="T26" fmla="*/ 27 w 125"/>
                <a:gd name="T27" fmla="*/ 0 h 89"/>
                <a:gd name="T28" fmla="*/ 41 w 125"/>
                <a:gd name="T29" fmla="*/ 0 h 89"/>
                <a:gd name="T30" fmla="*/ 58 w 125"/>
                <a:gd name="T31" fmla="*/ 6 h 89"/>
                <a:gd name="T32" fmla="*/ 87 w 125"/>
                <a:gd name="T33" fmla="*/ 22 h 89"/>
                <a:gd name="T34" fmla="*/ 104 w 125"/>
                <a:gd name="T35" fmla="*/ 22 h 89"/>
                <a:gd name="T36" fmla="*/ 116 w 125"/>
                <a:gd name="T37" fmla="*/ 10 h 89"/>
                <a:gd name="T38" fmla="*/ 120 w 125"/>
                <a:gd name="T39" fmla="*/ 48 h 89"/>
                <a:gd name="T40" fmla="*/ 123 w 125"/>
                <a:gd name="T41" fmla="*/ 58 h 89"/>
                <a:gd name="T42" fmla="*/ 118 w 125"/>
                <a:gd name="T43" fmla="*/ 73 h 89"/>
                <a:gd name="T44" fmla="*/ 108 w 125"/>
                <a:gd name="T45" fmla="*/ 83 h 89"/>
                <a:gd name="T46" fmla="*/ 97 w 125"/>
                <a:gd name="T47" fmla="*/ 87 h 89"/>
                <a:gd name="T48" fmla="*/ 85 w 125"/>
                <a:gd name="T49" fmla="*/ 87 h 89"/>
                <a:gd name="T50" fmla="*/ 68 w 125"/>
                <a:gd name="T51" fmla="*/ 81 h 89"/>
                <a:gd name="T52" fmla="*/ 39 w 125"/>
                <a:gd name="T53" fmla="*/ 66 h 89"/>
                <a:gd name="T54" fmla="*/ 20 w 125"/>
                <a:gd name="T55" fmla="*/ 66 h 89"/>
                <a:gd name="T56" fmla="*/ 8 w 125"/>
                <a:gd name="T57" fmla="*/ 77 h 89"/>
                <a:gd name="T58" fmla="*/ 0 w 125"/>
                <a:gd name="T59" fmla="*/ 87 h 89"/>
                <a:gd name="T60" fmla="*/ 4 w 125"/>
                <a:gd name="T61" fmla="*/ 70 h 89"/>
                <a:gd name="T62" fmla="*/ 12 w 125"/>
                <a:gd name="T63" fmla="*/ 58 h 89"/>
                <a:gd name="T64" fmla="*/ 22 w 125"/>
                <a:gd name="T65" fmla="*/ 50 h 89"/>
                <a:gd name="T66" fmla="*/ 33 w 125"/>
                <a:gd name="T67" fmla="*/ 48 h 89"/>
                <a:gd name="T68" fmla="*/ 48 w 125"/>
                <a:gd name="T69" fmla="*/ 50 h 89"/>
                <a:gd name="T70" fmla="*/ 73 w 125"/>
                <a:gd name="T71" fmla="*/ 64 h 89"/>
                <a:gd name="T72" fmla="*/ 98 w 125"/>
                <a:gd name="T73" fmla="*/ 71 h 89"/>
                <a:gd name="T74" fmla="*/ 110 w 125"/>
                <a:gd name="T75" fmla="*/ 66 h 89"/>
                <a:gd name="T76" fmla="*/ 120 w 125"/>
                <a:gd name="T77" fmla="*/ 48 h 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5"/>
                <a:gd name="T118" fmla="*/ 0 h 89"/>
                <a:gd name="T119" fmla="*/ 125 w 125"/>
                <a:gd name="T120" fmla="*/ 89 h 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5" h="89">
                  <a:moveTo>
                    <a:pt x="120" y="0"/>
                  </a:moveTo>
                  <a:lnTo>
                    <a:pt x="125" y="0"/>
                  </a:lnTo>
                  <a:lnTo>
                    <a:pt x="123" y="10"/>
                  </a:lnTo>
                  <a:lnTo>
                    <a:pt x="122" y="18"/>
                  </a:lnTo>
                  <a:lnTo>
                    <a:pt x="118" y="25"/>
                  </a:lnTo>
                  <a:lnTo>
                    <a:pt x="114" y="31"/>
                  </a:lnTo>
                  <a:lnTo>
                    <a:pt x="108" y="35"/>
                  </a:lnTo>
                  <a:lnTo>
                    <a:pt x="102" y="37"/>
                  </a:lnTo>
                  <a:lnTo>
                    <a:pt x="97" y="39"/>
                  </a:lnTo>
                  <a:lnTo>
                    <a:pt x="91" y="41"/>
                  </a:lnTo>
                  <a:lnTo>
                    <a:pt x="85" y="39"/>
                  </a:lnTo>
                  <a:lnTo>
                    <a:pt x="77" y="37"/>
                  </a:lnTo>
                  <a:lnTo>
                    <a:pt x="68" y="33"/>
                  </a:lnTo>
                  <a:lnTo>
                    <a:pt x="52" y="25"/>
                  </a:lnTo>
                  <a:lnTo>
                    <a:pt x="39" y="20"/>
                  </a:lnTo>
                  <a:lnTo>
                    <a:pt x="27" y="16"/>
                  </a:lnTo>
                  <a:lnTo>
                    <a:pt x="20" y="18"/>
                  </a:lnTo>
                  <a:lnTo>
                    <a:pt x="14" y="22"/>
                  </a:lnTo>
                  <a:lnTo>
                    <a:pt x="8" y="29"/>
                  </a:lnTo>
                  <a:lnTo>
                    <a:pt x="6" y="39"/>
                  </a:lnTo>
                  <a:lnTo>
                    <a:pt x="0" y="39"/>
                  </a:lnTo>
                  <a:lnTo>
                    <a:pt x="0" y="29"/>
                  </a:lnTo>
                  <a:lnTo>
                    <a:pt x="4" y="22"/>
                  </a:lnTo>
                  <a:lnTo>
                    <a:pt x="8" y="16"/>
                  </a:lnTo>
                  <a:lnTo>
                    <a:pt x="12" y="10"/>
                  </a:lnTo>
                  <a:lnTo>
                    <a:pt x="16" y="6"/>
                  </a:lnTo>
                  <a:lnTo>
                    <a:pt x="22" y="2"/>
                  </a:lnTo>
                  <a:lnTo>
                    <a:pt x="27" y="0"/>
                  </a:lnTo>
                  <a:lnTo>
                    <a:pt x="33" y="0"/>
                  </a:lnTo>
                  <a:lnTo>
                    <a:pt x="41" y="0"/>
                  </a:lnTo>
                  <a:lnTo>
                    <a:pt x="48" y="2"/>
                  </a:lnTo>
                  <a:lnTo>
                    <a:pt x="58" y="6"/>
                  </a:lnTo>
                  <a:lnTo>
                    <a:pt x="73" y="16"/>
                  </a:lnTo>
                  <a:lnTo>
                    <a:pt x="87" y="22"/>
                  </a:lnTo>
                  <a:lnTo>
                    <a:pt x="98" y="23"/>
                  </a:lnTo>
                  <a:lnTo>
                    <a:pt x="104" y="22"/>
                  </a:lnTo>
                  <a:lnTo>
                    <a:pt x="110" y="18"/>
                  </a:lnTo>
                  <a:lnTo>
                    <a:pt x="116" y="10"/>
                  </a:lnTo>
                  <a:lnTo>
                    <a:pt x="120" y="0"/>
                  </a:lnTo>
                  <a:close/>
                  <a:moveTo>
                    <a:pt x="120" y="48"/>
                  </a:moveTo>
                  <a:lnTo>
                    <a:pt x="125" y="48"/>
                  </a:lnTo>
                  <a:lnTo>
                    <a:pt x="123" y="58"/>
                  </a:lnTo>
                  <a:lnTo>
                    <a:pt x="122" y="66"/>
                  </a:lnTo>
                  <a:lnTo>
                    <a:pt x="118" y="73"/>
                  </a:lnTo>
                  <a:lnTo>
                    <a:pt x="114" y="77"/>
                  </a:lnTo>
                  <a:lnTo>
                    <a:pt x="108" y="83"/>
                  </a:lnTo>
                  <a:lnTo>
                    <a:pt x="102" y="85"/>
                  </a:lnTo>
                  <a:lnTo>
                    <a:pt x="97" y="87"/>
                  </a:lnTo>
                  <a:lnTo>
                    <a:pt x="91" y="89"/>
                  </a:lnTo>
                  <a:lnTo>
                    <a:pt x="85" y="87"/>
                  </a:lnTo>
                  <a:lnTo>
                    <a:pt x="77" y="85"/>
                  </a:lnTo>
                  <a:lnTo>
                    <a:pt x="68" y="81"/>
                  </a:lnTo>
                  <a:lnTo>
                    <a:pt x="52" y="73"/>
                  </a:lnTo>
                  <a:lnTo>
                    <a:pt x="39" y="66"/>
                  </a:lnTo>
                  <a:lnTo>
                    <a:pt x="27" y="64"/>
                  </a:lnTo>
                  <a:lnTo>
                    <a:pt x="20" y="66"/>
                  </a:lnTo>
                  <a:lnTo>
                    <a:pt x="14" y="70"/>
                  </a:lnTo>
                  <a:lnTo>
                    <a:pt x="8" y="77"/>
                  </a:lnTo>
                  <a:lnTo>
                    <a:pt x="6" y="87"/>
                  </a:lnTo>
                  <a:lnTo>
                    <a:pt x="0" y="87"/>
                  </a:lnTo>
                  <a:lnTo>
                    <a:pt x="0" y="77"/>
                  </a:lnTo>
                  <a:lnTo>
                    <a:pt x="4" y="70"/>
                  </a:lnTo>
                  <a:lnTo>
                    <a:pt x="8" y="62"/>
                  </a:lnTo>
                  <a:lnTo>
                    <a:pt x="12" y="58"/>
                  </a:lnTo>
                  <a:lnTo>
                    <a:pt x="16" y="52"/>
                  </a:lnTo>
                  <a:lnTo>
                    <a:pt x="22" y="50"/>
                  </a:lnTo>
                  <a:lnTo>
                    <a:pt x="27" y="48"/>
                  </a:lnTo>
                  <a:lnTo>
                    <a:pt x="33" y="48"/>
                  </a:lnTo>
                  <a:lnTo>
                    <a:pt x="41" y="48"/>
                  </a:lnTo>
                  <a:lnTo>
                    <a:pt x="48" y="50"/>
                  </a:lnTo>
                  <a:lnTo>
                    <a:pt x="58" y="54"/>
                  </a:lnTo>
                  <a:lnTo>
                    <a:pt x="73" y="64"/>
                  </a:lnTo>
                  <a:lnTo>
                    <a:pt x="87" y="70"/>
                  </a:lnTo>
                  <a:lnTo>
                    <a:pt x="98" y="71"/>
                  </a:lnTo>
                  <a:lnTo>
                    <a:pt x="104" y="70"/>
                  </a:lnTo>
                  <a:lnTo>
                    <a:pt x="110" y="66"/>
                  </a:lnTo>
                  <a:lnTo>
                    <a:pt x="116" y="58"/>
                  </a:lnTo>
                  <a:lnTo>
                    <a:pt x="120" y="48"/>
                  </a:lnTo>
                  <a:close/>
                </a:path>
              </a:pathLst>
            </a:custGeom>
            <a:solidFill>
              <a:srgbClr val="1315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7" name="Group 527">
            <a:extLst>
              <a:ext uri="{FF2B5EF4-FFF2-40B4-BE49-F238E27FC236}">
                <a16:creationId xmlns:a16="http://schemas.microsoft.com/office/drawing/2014/main" id="{B8701098-536E-3ADA-4101-8F65995C802B}"/>
              </a:ext>
            </a:extLst>
          </p:cNvPr>
          <p:cNvGrpSpPr>
            <a:grpSpLocks noChangeAspect="1"/>
          </p:cNvGrpSpPr>
          <p:nvPr/>
        </p:nvGrpSpPr>
        <p:grpSpPr bwMode="auto">
          <a:xfrm>
            <a:off x="7769225" y="2819400"/>
            <a:ext cx="1112838" cy="373063"/>
            <a:chOff x="4876" y="1980"/>
            <a:chExt cx="701" cy="235"/>
          </a:xfrm>
        </p:grpSpPr>
        <p:sp>
          <p:nvSpPr>
            <p:cNvPr id="18524" name="AutoShape 526">
              <a:extLst>
                <a:ext uri="{FF2B5EF4-FFF2-40B4-BE49-F238E27FC236}">
                  <a16:creationId xmlns:a16="http://schemas.microsoft.com/office/drawing/2014/main" id="{682273C9-7CCE-012D-49FF-2B025807DE10}"/>
                </a:ext>
              </a:extLst>
            </p:cNvPr>
            <p:cNvSpPr>
              <a:spLocks noChangeAspect="1" noChangeArrowheads="1" noTextEdit="1"/>
            </p:cNvSpPr>
            <p:nvPr/>
          </p:nvSpPr>
          <p:spPr bwMode="auto">
            <a:xfrm>
              <a:off x="4876" y="2001"/>
              <a:ext cx="68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525" name="Rectangle 528">
              <a:extLst>
                <a:ext uri="{FF2B5EF4-FFF2-40B4-BE49-F238E27FC236}">
                  <a16:creationId xmlns:a16="http://schemas.microsoft.com/office/drawing/2014/main" id="{0C4DD585-F96F-CC5C-8CCD-C8D114567B3C}"/>
                </a:ext>
              </a:extLst>
            </p:cNvPr>
            <p:cNvSpPr>
              <a:spLocks noChangeArrowheads="1"/>
            </p:cNvSpPr>
            <p:nvPr/>
          </p:nvSpPr>
          <p:spPr bwMode="auto">
            <a:xfrm>
              <a:off x="5457" y="1996"/>
              <a:ext cx="1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000" b="1" i="1">
                  <a:solidFill>
                    <a:srgbClr val="000000"/>
                  </a:solidFill>
                  <a:latin typeface="Times New Roman" panose="02020603050405020304" pitchFamily="18" charset="0"/>
                </a:rPr>
                <a:t>d</a:t>
              </a:r>
              <a:r>
                <a:rPr lang="sr-Latn-CS" altLang="en-US" sz="2000" b="1" i="1">
                  <a:solidFill>
                    <a:srgbClr val="000000"/>
                  </a:solidFill>
                  <a:latin typeface="Times New Roman" panose="02020603050405020304" pitchFamily="18" charset="0"/>
                </a:rPr>
                <a:t>.</a:t>
              </a:r>
              <a:endParaRPr lang="en-US" altLang="en-US"/>
            </a:p>
          </p:txBody>
        </p:sp>
        <p:sp>
          <p:nvSpPr>
            <p:cNvPr id="18526" name="Rectangle 529">
              <a:extLst>
                <a:ext uri="{FF2B5EF4-FFF2-40B4-BE49-F238E27FC236}">
                  <a16:creationId xmlns:a16="http://schemas.microsoft.com/office/drawing/2014/main" id="{510CE6F7-DC58-9199-0B4B-8AA1899D46F5}"/>
                </a:ext>
              </a:extLst>
            </p:cNvPr>
            <p:cNvSpPr>
              <a:spLocks noChangeArrowheads="1"/>
            </p:cNvSpPr>
            <p:nvPr/>
          </p:nvSpPr>
          <p:spPr bwMode="auto">
            <a:xfrm>
              <a:off x="5337" y="1996"/>
              <a:ext cx="4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000" b="1" i="1">
                  <a:solidFill>
                    <a:srgbClr val="000000"/>
                  </a:solidFill>
                  <a:latin typeface="Times New Roman" panose="02020603050405020304" pitchFamily="18" charset="0"/>
                </a:rPr>
                <a:t>.</a:t>
              </a:r>
              <a:endParaRPr lang="en-US" altLang="en-US"/>
            </a:p>
          </p:txBody>
        </p:sp>
        <p:sp>
          <p:nvSpPr>
            <p:cNvPr id="18527" name="Rectangle 530">
              <a:extLst>
                <a:ext uri="{FF2B5EF4-FFF2-40B4-BE49-F238E27FC236}">
                  <a16:creationId xmlns:a16="http://schemas.microsoft.com/office/drawing/2014/main" id="{0AEE7262-BB83-C8A2-176E-0629BD5EC1DA}"/>
                </a:ext>
              </a:extLst>
            </p:cNvPr>
            <p:cNvSpPr>
              <a:spLocks noChangeArrowheads="1"/>
            </p:cNvSpPr>
            <p:nvPr/>
          </p:nvSpPr>
          <p:spPr bwMode="auto">
            <a:xfrm>
              <a:off x="4885" y="1996"/>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000" b="1" i="1">
                  <a:solidFill>
                    <a:srgbClr val="000000"/>
                  </a:solidFill>
                  <a:latin typeface="Times New Roman" panose="02020603050405020304" pitchFamily="18" charset="0"/>
                </a:rPr>
                <a:t>d</a:t>
              </a:r>
              <a:endParaRPr lang="en-US" altLang="en-US"/>
            </a:p>
          </p:txBody>
        </p:sp>
        <p:sp>
          <p:nvSpPr>
            <p:cNvPr id="18528" name="Rectangle 531">
              <a:extLst>
                <a:ext uri="{FF2B5EF4-FFF2-40B4-BE49-F238E27FC236}">
                  <a16:creationId xmlns:a16="http://schemas.microsoft.com/office/drawing/2014/main" id="{9BDC4C3E-D89A-8536-89D4-522AE68B8F92}"/>
                </a:ext>
              </a:extLst>
            </p:cNvPr>
            <p:cNvSpPr>
              <a:spLocks noChangeArrowheads="1"/>
            </p:cNvSpPr>
            <p:nvPr/>
          </p:nvSpPr>
          <p:spPr bwMode="auto">
            <a:xfrm>
              <a:off x="4978" y="2100"/>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200" b="1" i="1">
                  <a:solidFill>
                    <a:srgbClr val="000000"/>
                  </a:solidFill>
                  <a:latin typeface="Times New Roman" panose="02020603050405020304" pitchFamily="18" charset="0"/>
                </a:rPr>
                <a:t>k</a:t>
              </a:r>
              <a:endParaRPr lang="en-US" altLang="en-US"/>
            </a:p>
          </p:txBody>
        </p:sp>
        <p:sp>
          <p:nvSpPr>
            <p:cNvPr id="18529" name="Rectangle 532">
              <a:extLst>
                <a:ext uri="{FF2B5EF4-FFF2-40B4-BE49-F238E27FC236}">
                  <a16:creationId xmlns:a16="http://schemas.microsoft.com/office/drawing/2014/main" id="{F2398BEA-24FD-4CDE-4B80-2A20F2326D76}"/>
                </a:ext>
              </a:extLst>
            </p:cNvPr>
            <p:cNvSpPr>
              <a:spLocks noChangeArrowheads="1"/>
            </p:cNvSpPr>
            <p:nvPr/>
          </p:nvSpPr>
          <p:spPr bwMode="auto">
            <a:xfrm>
              <a:off x="5378" y="1998"/>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000">
                  <a:solidFill>
                    <a:srgbClr val="000000"/>
                  </a:solidFill>
                  <a:latin typeface="Times New Roman" panose="02020603050405020304" pitchFamily="18" charset="0"/>
                </a:rPr>
                <a:t>8</a:t>
              </a:r>
              <a:endParaRPr lang="en-US" altLang="en-US"/>
            </a:p>
          </p:txBody>
        </p:sp>
        <p:sp>
          <p:nvSpPr>
            <p:cNvPr id="18530" name="Rectangle 533">
              <a:extLst>
                <a:ext uri="{FF2B5EF4-FFF2-40B4-BE49-F238E27FC236}">
                  <a16:creationId xmlns:a16="http://schemas.microsoft.com/office/drawing/2014/main" id="{BF97A760-CFAA-130F-4161-DE63D43F58EC}"/>
                </a:ext>
              </a:extLst>
            </p:cNvPr>
            <p:cNvSpPr>
              <a:spLocks noChangeArrowheads="1"/>
            </p:cNvSpPr>
            <p:nvPr/>
          </p:nvSpPr>
          <p:spPr bwMode="auto">
            <a:xfrm>
              <a:off x="5255" y="1998"/>
              <a:ext cx="8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000">
                  <a:solidFill>
                    <a:srgbClr val="000000"/>
                  </a:solidFill>
                  <a:latin typeface="Times New Roman" panose="02020603050405020304" pitchFamily="18" charset="0"/>
                </a:rPr>
                <a:t>0</a:t>
              </a:r>
              <a:endParaRPr lang="en-US" altLang="en-US"/>
            </a:p>
          </p:txBody>
        </p:sp>
        <p:sp>
          <p:nvSpPr>
            <p:cNvPr id="18531" name="Rectangle 534">
              <a:extLst>
                <a:ext uri="{FF2B5EF4-FFF2-40B4-BE49-F238E27FC236}">
                  <a16:creationId xmlns:a16="http://schemas.microsoft.com/office/drawing/2014/main" id="{FD45E703-262F-6FA3-BA1B-40D3DE02E266}"/>
                </a:ext>
              </a:extLst>
            </p:cNvPr>
            <p:cNvSpPr>
              <a:spLocks noChangeArrowheads="1"/>
            </p:cNvSpPr>
            <p:nvPr/>
          </p:nvSpPr>
          <p:spPr bwMode="auto">
            <a:xfrm>
              <a:off x="5107" y="1980"/>
              <a:ext cx="8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000" b="1">
                  <a:solidFill>
                    <a:srgbClr val="000000"/>
                  </a:solidFill>
                  <a:latin typeface="Symbol" panose="05050102010706020507" pitchFamily="18" charset="2"/>
                </a:rPr>
                <a:t>»</a:t>
              </a:r>
              <a:endParaRPr lang="en-US" altLang="en-US"/>
            </a:p>
          </p:txBody>
        </p:sp>
      </p:grpSp>
      <p:grpSp>
        <p:nvGrpSpPr>
          <p:cNvPr id="8" name="Group 537">
            <a:extLst>
              <a:ext uri="{FF2B5EF4-FFF2-40B4-BE49-F238E27FC236}">
                <a16:creationId xmlns:a16="http://schemas.microsoft.com/office/drawing/2014/main" id="{E02F875F-61E8-144F-6AD0-261D0500A9A7}"/>
              </a:ext>
            </a:extLst>
          </p:cNvPr>
          <p:cNvGrpSpPr>
            <a:grpSpLocks noChangeAspect="1"/>
          </p:cNvGrpSpPr>
          <p:nvPr/>
        </p:nvGrpSpPr>
        <p:grpSpPr bwMode="auto">
          <a:xfrm>
            <a:off x="4719638" y="3500438"/>
            <a:ext cx="2732087" cy="812800"/>
            <a:chOff x="2931" y="2546"/>
            <a:chExt cx="1721" cy="512"/>
          </a:xfrm>
        </p:grpSpPr>
        <p:sp>
          <p:nvSpPr>
            <p:cNvPr id="18506" name="AutoShape 536">
              <a:extLst>
                <a:ext uri="{FF2B5EF4-FFF2-40B4-BE49-F238E27FC236}">
                  <a16:creationId xmlns:a16="http://schemas.microsoft.com/office/drawing/2014/main" id="{B97684CB-D91F-917B-2CB7-A21DAAA1B741}"/>
                </a:ext>
              </a:extLst>
            </p:cNvPr>
            <p:cNvSpPr>
              <a:spLocks noChangeAspect="1" noChangeArrowheads="1" noTextEdit="1"/>
            </p:cNvSpPr>
            <p:nvPr/>
          </p:nvSpPr>
          <p:spPr bwMode="auto">
            <a:xfrm>
              <a:off x="2948" y="2546"/>
              <a:ext cx="17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507" name="Line 538">
              <a:extLst>
                <a:ext uri="{FF2B5EF4-FFF2-40B4-BE49-F238E27FC236}">
                  <a16:creationId xmlns:a16="http://schemas.microsoft.com/office/drawing/2014/main" id="{7636F095-3F97-E92D-9B41-86E67759F43B}"/>
                </a:ext>
              </a:extLst>
            </p:cNvPr>
            <p:cNvSpPr>
              <a:spLocks noChangeShapeType="1"/>
            </p:cNvSpPr>
            <p:nvPr/>
          </p:nvSpPr>
          <p:spPr bwMode="auto">
            <a:xfrm>
              <a:off x="3348" y="2807"/>
              <a:ext cx="25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8" name="Line 539">
              <a:extLst>
                <a:ext uri="{FF2B5EF4-FFF2-40B4-BE49-F238E27FC236}">
                  <a16:creationId xmlns:a16="http://schemas.microsoft.com/office/drawing/2014/main" id="{AB1A8C1D-BF53-718A-E873-F5CEAADEFEB1}"/>
                </a:ext>
              </a:extLst>
            </p:cNvPr>
            <p:cNvSpPr>
              <a:spLocks noChangeShapeType="1"/>
            </p:cNvSpPr>
            <p:nvPr/>
          </p:nvSpPr>
          <p:spPr bwMode="auto">
            <a:xfrm>
              <a:off x="3858" y="2807"/>
              <a:ext cx="20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509" name="Rectangle 540">
              <a:extLst>
                <a:ext uri="{FF2B5EF4-FFF2-40B4-BE49-F238E27FC236}">
                  <a16:creationId xmlns:a16="http://schemas.microsoft.com/office/drawing/2014/main" id="{00CF398C-2981-7D99-D840-384843AEA9C0}"/>
                </a:ext>
              </a:extLst>
            </p:cNvPr>
            <p:cNvSpPr>
              <a:spLocks noChangeArrowheads="1"/>
            </p:cNvSpPr>
            <p:nvPr/>
          </p:nvSpPr>
          <p:spPr bwMode="auto">
            <a:xfrm>
              <a:off x="4456" y="2685"/>
              <a:ext cx="19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64</a:t>
              </a:r>
              <a:endParaRPr lang="en-US" altLang="en-US"/>
            </a:p>
          </p:txBody>
        </p:sp>
        <p:sp>
          <p:nvSpPr>
            <p:cNvPr id="18510" name="Rectangle 541">
              <a:extLst>
                <a:ext uri="{FF2B5EF4-FFF2-40B4-BE49-F238E27FC236}">
                  <a16:creationId xmlns:a16="http://schemas.microsoft.com/office/drawing/2014/main" id="{785456C1-0BEF-7E83-0868-5266122950CA}"/>
                </a:ext>
              </a:extLst>
            </p:cNvPr>
            <p:cNvSpPr>
              <a:spLocks noChangeArrowheads="1"/>
            </p:cNvSpPr>
            <p:nvPr/>
          </p:nvSpPr>
          <p:spPr bwMode="auto">
            <a:xfrm>
              <a:off x="4312" y="2685"/>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0</a:t>
              </a:r>
              <a:endParaRPr lang="en-US" altLang="en-US"/>
            </a:p>
          </p:txBody>
        </p:sp>
        <p:sp>
          <p:nvSpPr>
            <p:cNvPr id="18511" name="Rectangle 542">
              <a:extLst>
                <a:ext uri="{FF2B5EF4-FFF2-40B4-BE49-F238E27FC236}">
                  <a16:creationId xmlns:a16="http://schemas.microsoft.com/office/drawing/2014/main" id="{72F584B3-4430-A272-291E-F8808785E684}"/>
                </a:ext>
              </a:extLst>
            </p:cNvPr>
            <p:cNvSpPr>
              <a:spLocks noChangeArrowheads="1"/>
            </p:cNvSpPr>
            <p:nvPr/>
          </p:nvSpPr>
          <p:spPr bwMode="auto">
            <a:xfrm>
              <a:off x="3984" y="2816"/>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8512" name="Rectangle 543">
              <a:extLst>
                <a:ext uri="{FF2B5EF4-FFF2-40B4-BE49-F238E27FC236}">
                  <a16:creationId xmlns:a16="http://schemas.microsoft.com/office/drawing/2014/main" id="{5C16AA92-D363-C1DB-7898-833068C37731}"/>
                </a:ext>
              </a:extLst>
            </p:cNvPr>
            <p:cNvSpPr>
              <a:spLocks noChangeArrowheads="1"/>
            </p:cNvSpPr>
            <p:nvPr/>
          </p:nvSpPr>
          <p:spPr bwMode="auto">
            <a:xfrm>
              <a:off x="3984" y="2550"/>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8513" name="Rectangle 544">
              <a:extLst>
                <a:ext uri="{FF2B5EF4-FFF2-40B4-BE49-F238E27FC236}">
                  <a16:creationId xmlns:a16="http://schemas.microsoft.com/office/drawing/2014/main" id="{622E072F-A302-C4F3-5DA7-358674991D67}"/>
                </a:ext>
              </a:extLst>
            </p:cNvPr>
            <p:cNvSpPr>
              <a:spLocks noChangeArrowheads="1"/>
            </p:cNvSpPr>
            <p:nvPr/>
          </p:nvSpPr>
          <p:spPr bwMode="auto">
            <a:xfrm>
              <a:off x="4408" y="2684"/>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8514" name="Rectangle 545">
              <a:extLst>
                <a:ext uri="{FF2B5EF4-FFF2-40B4-BE49-F238E27FC236}">
                  <a16:creationId xmlns:a16="http://schemas.microsoft.com/office/drawing/2014/main" id="{7314338E-2BFE-F7A1-A889-E3262C15D126}"/>
                </a:ext>
              </a:extLst>
            </p:cNvPr>
            <p:cNvSpPr>
              <a:spLocks noChangeArrowheads="1"/>
            </p:cNvSpPr>
            <p:nvPr/>
          </p:nvSpPr>
          <p:spPr bwMode="auto">
            <a:xfrm>
              <a:off x="3859" y="282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d</a:t>
              </a:r>
              <a:endParaRPr lang="en-US" altLang="en-US"/>
            </a:p>
          </p:txBody>
        </p:sp>
        <p:sp>
          <p:nvSpPr>
            <p:cNvPr id="18515" name="Rectangle 546">
              <a:extLst>
                <a:ext uri="{FF2B5EF4-FFF2-40B4-BE49-F238E27FC236}">
                  <a16:creationId xmlns:a16="http://schemas.microsoft.com/office/drawing/2014/main" id="{CBF5A7E1-B847-BC73-8793-69E8AC76763B}"/>
                </a:ext>
              </a:extLst>
            </p:cNvPr>
            <p:cNvSpPr>
              <a:spLocks noChangeArrowheads="1"/>
            </p:cNvSpPr>
            <p:nvPr/>
          </p:nvSpPr>
          <p:spPr bwMode="auto">
            <a:xfrm>
              <a:off x="3859" y="2562"/>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d</a:t>
              </a:r>
              <a:endParaRPr lang="en-US" altLang="en-US"/>
            </a:p>
          </p:txBody>
        </p:sp>
        <p:sp>
          <p:nvSpPr>
            <p:cNvPr id="18516" name="Rectangle 547">
              <a:extLst>
                <a:ext uri="{FF2B5EF4-FFF2-40B4-BE49-F238E27FC236}">
                  <a16:creationId xmlns:a16="http://schemas.microsoft.com/office/drawing/2014/main" id="{362ACB46-D8CA-F437-56DF-CE377EDFC35A}"/>
                </a:ext>
              </a:extLst>
            </p:cNvPr>
            <p:cNvSpPr>
              <a:spLocks noChangeArrowheads="1"/>
            </p:cNvSpPr>
            <p:nvPr/>
          </p:nvSpPr>
          <p:spPr bwMode="auto">
            <a:xfrm>
              <a:off x="3421" y="2828"/>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8517" name="Rectangle 548">
              <a:extLst>
                <a:ext uri="{FF2B5EF4-FFF2-40B4-BE49-F238E27FC236}">
                  <a16:creationId xmlns:a16="http://schemas.microsoft.com/office/drawing/2014/main" id="{2942FE1B-A260-E146-F4A7-C299293D8965}"/>
                </a:ext>
              </a:extLst>
            </p:cNvPr>
            <p:cNvSpPr>
              <a:spLocks noChangeArrowheads="1"/>
            </p:cNvSpPr>
            <p:nvPr/>
          </p:nvSpPr>
          <p:spPr bwMode="auto">
            <a:xfrm>
              <a:off x="3367" y="2563"/>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8518" name="Rectangle 549">
              <a:extLst>
                <a:ext uri="{FF2B5EF4-FFF2-40B4-BE49-F238E27FC236}">
                  <a16:creationId xmlns:a16="http://schemas.microsoft.com/office/drawing/2014/main" id="{1986784D-9B97-D831-4FA2-5EB94F72B390}"/>
                </a:ext>
              </a:extLst>
            </p:cNvPr>
            <p:cNvSpPr>
              <a:spLocks noChangeArrowheads="1"/>
            </p:cNvSpPr>
            <p:nvPr/>
          </p:nvSpPr>
          <p:spPr bwMode="auto">
            <a:xfrm>
              <a:off x="3969" y="2683"/>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k</a:t>
              </a:r>
              <a:endParaRPr lang="en-US" altLang="en-US"/>
            </a:p>
          </p:txBody>
        </p:sp>
        <p:sp>
          <p:nvSpPr>
            <p:cNvPr id="18519" name="Rectangle 550">
              <a:extLst>
                <a:ext uri="{FF2B5EF4-FFF2-40B4-BE49-F238E27FC236}">
                  <a16:creationId xmlns:a16="http://schemas.microsoft.com/office/drawing/2014/main" id="{1700DA9B-2F7E-CAF8-5B19-0941008C55A8}"/>
                </a:ext>
              </a:extLst>
            </p:cNvPr>
            <p:cNvSpPr>
              <a:spLocks noChangeArrowheads="1"/>
            </p:cNvSpPr>
            <p:nvPr/>
          </p:nvSpPr>
          <p:spPr bwMode="auto">
            <a:xfrm>
              <a:off x="3490" y="2684"/>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b="1" i="1">
                  <a:solidFill>
                    <a:srgbClr val="000000"/>
                  </a:solidFill>
                  <a:latin typeface="Times New Roman" panose="02020603050405020304" pitchFamily="18" charset="0"/>
                </a:rPr>
                <a:t>K</a:t>
              </a:r>
              <a:endParaRPr lang="en-US" altLang="en-US"/>
            </a:p>
          </p:txBody>
        </p:sp>
        <p:sp>
          <p:nvSpPr>
            <p:cNvPr id="18520" name="Rectangle 551">
              <a:extLst>
                <a:ext uri="{FF2B5EF4-FFF2-40B4-BE49-F238E27FC236}">
                  <a16:creationId xmlns:a16="http://schemas.microsoft.com/office/drawing/2014/main" id="{17F3ABAD-56AB-F35B-E51F-6630D523DAF2}"/>
                </a:ext>
              </a:extLst>
            </p:cNvPr>
            <p:cNvSpPr>
              <a:spLocks noChangeArrowheads="1"/>
            </p:cNvSpPr>
            <p:nvPr/>
          </p:nvSpPr>
          <p:spPr bwMode="auto">
            <a:xfrm>
              <a:off x="4135" y="266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521" name="Rectangle 552">
              <a:extLst>
                <a:ext uri="{FF2B5EF4-FFF2-40B4-BE49-F238E27FC236}">
                  <a16:creationId xmlns:a16="http://schemas.microsoft.com/office/drawing/2014/main" id="{0B1CDB9D-E58A-9C43-3BC2-926CD57581BB}"/>
                </a:ext>
              </a:extLst>
            </p:cNvPr>
            <p:cNvSpPr>
              <a:spLocks noChangeArrowheads="1"/>
            </p:cNvSpPr>
            <p:nvPr/>
          </p:nvSpPr>
          <p:spPr bwMode="auto">
            <a:xfrm>
              <a:off x="3674" y="266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522" name="Rectangle 553">
              <a:extLst>
                <a:ext uri="{FF2B5EF4-FFF2-40B4-BE49-F238E27FC236}">
                  <a16:creationId xmlns:a16="http://schemas.microsoft.com/office/drawing/2014/main" id="{631B3054-CA9D-7962-BA06-D416AAC5BCE7}"/>
                </a:ext>
              </a:extLst>
            </p:cNvPr>
            <p:cNvSpPr>
              <a:spLocks noChangeArrowheads="1"/>
            </p:cNvSpPr>
            <p:nvPr/>
          </p:nvSpPr>
          <p:spPr bwMode="auto">
            <a:xfrm>
              <a:off x="3165" y="2665"/>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523" name="Rectangle 554">
              <a:extLst>
                <a:ext uri="{FF2B5EF4-FFF2-40B4-BE49-F238E27FC236}">
                  <a16:creationId xmlns:a16="http://schemas.microsoft.com/office/drawing/2014/main" id="{60568C17-E99E-42D0-E5A3-7EBC821BAAB0}"/>
                </a:ext>
              </a:extLst>
            </p:cNvPr>
            <p:cNvSpPr>
              <a:spLocks noChangeArrowheads="1"/>
            </p:cNvSpPr>
            <p:nvPr/>
          </p:nvSpPr>
          <p:spPr bwMode="auto">
            <a:xfrm>
              <a:off x="2931" y="2665"/>
              <a:ext cx="1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y</a:t>
              </a:r>
              <a:endParaRPr lang="en-US" altLang="en-US"/>
            </a:p>
          </p:txBody>
        </p:sp>
      </p:grpSp>
      <p:sp>
        <p:nvSpPr>
          <p:cNvPr id="220716" name="Text Box 556">
            <a:extLst>
              <a:ext uri="{FF2B5EF4-FFF2-40B4-BE49-F238E27FC236}">
                <a16:creationId xmlns:a16="http://schemas.microsoft.com/office/drawing/2014/main" id="{1A50AF77-B7A0-1940-5B85-23D951151E30}"/>
              </a:ext>
            </a:extLst>
          </p:cNvPr>
          <p:cNvSpPr txBox="1">
            <a:spLocks noChangeArrowheads="1"/>
          </p:cNvSpPr>
          <p:nvPr/>
        </p:nvSpPr>
        <p:spPr bwMode="auto">
          <a:xfrm>
            <a:off x="4635500" y="4221163"/>
            <a:ext cx="4221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Protok tečnosti kroz mali otvor:</a:t>
            </a:r>
            <a:endParaRPr lang="en-US" altLang="en-US" b="1">
              <a:solidFill>
                <a:schemeClr val="tx1"/>
              </a:solidFill>
            </a:endParaRPr>
          </a:p>
        </p:txBody>
      </p:sp>
      <p:pic>
        <p:nvPicPr>
          <p:cNvPr id="220717" name="Picture 557" descr="BD10263_">
            <a:extLst>
              <a:ext uri="{FF2B5EF4-FFF2-40B4-BE49-F238E27FC236}">
                <a16:creationId xmlns:a16="http://schemas.microsoft.com/office/drawing/2014/main" id="{CD8645BA-D2BD-2348-1A2F-4A6FBFD64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675" y="433228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59">
            <a:extLst>
              <a:ext uri="{FF2B5EF4-FFF2-40B4-BE49-F238E27FC236}">
                <a16:creationId xmlns:a16="http://schemas.microsoft.com/office/drawing/2014/main" id="{07D3DF69-8197-0304-8593-AB9CF7B671B4}"/>
              </a:ext>
            </a:extLst>
          </p:cNvPr>
          <p:cNvGrpSpPr>
            <a:grpSpLocks noChangeAspect="1"/>
          </p:cNvGrpSpPr>
          <p:nvPr/>
        </p:nvGrpSpPr>
        <p:grpSpPr bwMode="auto">
          <a:xfrm>
            <a:off x="4032250" y="4556125"/>
            <a:ext cx="4457700" cy="420688"/>
            <a:chOff x="2540" y="3248"/>
            <a:chExt cx="2808" cy="265"/>
          </a:xfrm>
        </p:grpSpPr>
        <p:sp>
          <p:nvSpPr>
            <p:cNvPr id="18484" name="AutoShape 558">
              <a:extLst>
                <a:ext uri="{FF2B5EF4-FFF2-40B4-BE49-F238E27FC236}">
                  <a16:creationId xmlns:a16="http://schemas.microsoft.com/office/drawing/2014/main" id="{83D01978-A4E2-FF51-283B-0C498613FB4F}"/>
                </a:ext>
              </a:extLst>
            </p:cNvPr>
            <p:cNvSpPr>
              <a:spLocks noChangeAspect="1" noChangeArrowheads="1" noTextEdit="1"/>
            </p:cNvSpPr>
            <p:nvPr/>
          </p:nvSpPr>
          <p:spPr bwMode="auto">
            <a:xfrm>
              <a:off x="2540" y="3249"/>
              <a:ext cx="280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485" name="Line 560">
              <a:extLst>
                <a:ext uri="{FF2B5EF4-FFF2-40B4-BE49-F238E27FC236}">
                  <a16:creationId xmlns:a16="http://schemas.microsoft.com/office/drawing/2014/main" id="{13FCCCF8-82C7-6092-8350-8CC8BCF6756E}"/>
                </a:ext>
              </a:extLst>
            </p:cNvPr>
            <p:cNvSpPr>
              <a:spLocks noChangeShapeType="1"/>
            </p:cNvSpPr>
            <p:nvPr/>
          </p:nvSpPr>
          <p:spPr bwMode="auto">
            <a:xfrm flipV="1">
              <a:off x="3642" y="3406"/>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6" name="Line 561">
              <a:extLst>
                <a:ext uri="{FF2B5EF4-FFF2-40B4-BE49-F238E27FC236}">
                  <a16:creationId xmlns:a16="http://schemas.microsoft.com/office/drawing/2014/main" id="{3FB66CDE-CFB7-9E90-A1C3-591ADE12EE6B}"/>
                </a:ext>
              </a:extLst>
            </p:cNvPr>
            <p:cNvSpPr>
              <a:spLocks noChangeShapeType="1"/>
            </p:cNvSpPr>
            <p:nvPr/>
          </p:nvSpPr>
          <p:spPr bwMode="auto">
            <a:xfrm>
              <a:off x="3669" y="3408"/>
              <a:ext cx="40"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7" name="Freeform 562">
              <a:extLst>
                <a:ext uri="{FF2B5EF4-FFF2-40B4-BE49-F238E27FC236}">
                  <a16:creationId xmlns:a16="http://schemas.microsoft.com/office/drawing/2014/main" id="{68D44D51-B01D-0F09-CFEF-FCF5A7EC9EF3}"/>
                </a:ext>
              </a:extLst>
            </p:cNvPr>
            <p:cNvSpPr>
              <a:spLocks/>
            </p:cNvSpPr>
            <p:nvPr/>
          </p:nvSpPr>
          <p:spPr bwMode="auto">
            <a:xfrm>
              <a:off x="3711" y="3273"/>
              <a:ext cx="436" cy="214"/>
            </a:xfrm>
            <a:custGeom>
              <a:avLst/>
              <a:gdLst>
                <a:gd name="T0" fmla="*/ 0 w 455"/>
                <a:gd name="T1" fmla="*/ 154 h 223"/>
                <a:gd name="T2" fmla="*/ 32 w 455"/>
                <a:gd name="T3" fmla="*/ 0 h 223"/>
                <a:gd name="T4" fmla="*/ 310 w 455"/>
                <a:gd name="T5" fmla="*/ 0 h 223"/>
                <a:gd name="T6" fmla="*/ 0 60000 65536"/>
                <a:gd name="T7" fmla="*/ 0 60000 65536"/>
                <a:gd name="T8" fmla="*/ 0 60000 65536"/>
                <a:gd name="T9" fmla="*/ 0 w 455"/>
                <a:gd name="T10" fmla="*/ 0 h 223"/>
                <a:gd name="T11" fmla="*/ 455 w 455"/>
                <a:gd name="T12" fmla="*/ 223 h 223"/>
              </a:gdLst>
              <a:ahLst/>
              <a:cxnLst>
                <a:cxn ang="T6">
                  <a:pos x="T0" y="T1"/>
                </a:cxn>
                <a:cxn ang="T7">
                  <a:pos x="T2" y="T3"/>
                </a:cxn>
                <a:cxn ang="T8">
                  <a:pos x="T4" y="T5"/>
                </a:cxn>
              </a:cxnLst>
              <a:rect l="T9" t="T10" r="T11" b="T12"/>
              <a:pathLst>
                <a:path w="455" h="223">
                  <a:moveTo>
                    <a:pt x="0" y="223"/>
                  </a:moveTo>
                  <a:lnTo>
                    <a:pt x="47" y="0"/>
                  </a:lnTo>
                  <a:lnTo>
                    <a:pt x="45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88" name="Line 563">
              <a:extLst>
                <a:ext uri="{FF2B5EF4-FFF2-40B4-BE49-F238E27FC236}">
                  <a16:creationId xmlns:a16="http://schemas.microsoft.com/office/drawing/2014/main" id="{0BB3D05C-1D15-48C7-98AB-2CA3CFF8F6CB}"/>
                </a:ext>
              </a:extLst>
            </p:cNvPr>
            <p:cNvSpPr>
              <a:spLocks noChangeShapeType="1"/>
            </p:cNvSpPr>
            <p:nvPr/>
          </p:nvSpPr>
          <p:spPr bwMode="auto">
            <a:xfrm flipV="1">
              <a:off x="4764" y="3406"/>
              <a:ext cx="27" cy="1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89" name="Line 564">
              <a:extLst>
                <a:ext uri="{FF2B5EF4-FFF2-40B4-BE49-F238E27FC236}">
                  <a16:creationId xmlns:a16="http://schemas.microsoft.com/office/drawing/2014/main" id="{43B00F0F-C3E7-2ACB-8A0D-0A631C8F6EFA}"/>
                </a:ext>
              </a:extLst>
            </p:cNvPr>
            <p:cNvSpPr>
              <a:spLocks noChangeShapeType="1"/>
            </p:cNvSpPr>
            <p:nvPr/>
          </p:nvSpPr>
          <p:spPr bwMode="auto">
            <a:xfrm>
              <a:off x="4788" y="3408"/>
              <a:ext cx="40" cy="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490" name="Freeform 565">
              <a:extLst>
                <a:ext uri="{FF2B5EF4-FFF2-40B4-BE49-F238E27FC236}">
                  <a16:creationId xmlns:a16="http://schemas.microsoft.com/office/drawing/2014/main" id="{310146BC-5721-DD9F-20EF-EC7A974F0E23}"/>
                </a:ext>
              </a:extLst>
            </p:cNvPr>
            <p:cNvSpPr>
              <a:spLocks/>
            </p:cNvSpPr>
            <p:nvPr/>
          </p:nvSpPr>
          <p:spPr bwMode="auto">
            <a:xfrm>
              <a:off x="4826" y="3273"/>
              <a:ext cx="436" cy="214"/>
            </a:xfrm>
            <a:custGeom>
              <a:avLst/>
              <a:gdLst>
                <a:gd name="T0" fmla="*/ 0 w 455"/>
                <a:gd name="T1" fmla="*/ 154 h 223"/>
                <a:gd name="T2" fmla="*/ 32 w 455"/>
                <a:gd name="T3" fmla="*/ 0 h 223"/>
                <a:gd name="T4" fmla="*/ 310 w 455"/>
                <a:gd name="T5" fmla="*/ 0 h 223"/>
                <a:gd name="T6" fmla="*/ 0 60000 65536"/>
                <a:gd name="T7" fmla="*/ 0 60000 65536"/>
                <a:gd name="T8" fmla="*/ 0 60000 65536"/>
                <a:gd name="T9" fmla="*/ 0 w 455"/>
                <a:gd name="T10" fmla="*/ 0 h 223"/>
                <a:gd name="T11" fmla="*/ 455 w 455"/>
                <a:gd name="T12" fmla="*/ 223 h 223"/>
              </a:gdLst>
              <a:ahLst/>
              <a:cxnLst>
                <a:cxn ang="T6">
                  <a:pos x="T0" y="T1"/>
                </a:cxn>
                <a:cxn ang="T7">
                  <a:pos x="T2" y="T3"/>
                </a:cxn>
                <a:cxn ang="T8">
                  <a:pos x="T4" y="T5"/>
                </a:cxn>
              </a:cxnLst>
              <a:rect l="T9" t="T10" r="T11" b="T12"/>
              <a:pathLst>
                <a:path w="455" h="223">
                  <a:moveTo>
                    <a:pt x="0" y="223"/>
                  </a:moveTo>
                  <a:lnTo>
                    <a:pt x="47" y="0"/>
                  </a:lnTo>
                  <a:lnTo>
                    <a:pt x="455"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491" name="Rectangle 566">
              <a:extLst>
                <a:ext uri="{FF2B5EF4-FFF2-40B4-BE49-F238E27FC236}">
                  <a16:creationId xmlns:a16="http://schemas.microsoft.com/office/drawing/2014/main" id="{F111225A-607D-565D-CB84-11CF59AAB8E7}"/>
                </a:ext>
              </a:extLst>
            </p:cNvPr>
            <p:cNvSpPr>
              <a:spLocks noChangeArrowheads="1"/>
            </p:cNvSpPr>
            <p:nvPr/>
          </p:nvSpPr>
          <p:spPr bwMode="auto">
            <a:xfrm>
              <a:off x="4992" y="3267"/>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8492" name="Rectangle 567">
              <a:extLst>
                <a:ext uri="{FF2B5EF4-FFF2-40B4-BE49-F238E27FC236}">
                  <a16:creationId xmlns:a16="http://schemas.microsoft.com/office/drawing/2014/main" id="{A8C5610D-038F-1CF9-273A-66486D7FD4CB}"/>
                </a:ext>
              </a:extLst>
            </p:cNvPr>
            <p:cNvSpPr>
              <a:spLocks noChangeArrowheads="1"/>
            </p:cNvSpPr>
            <p:nvPr/>
          </p:nvSpPr>
          <p:spPr bwMode="auto">
            <a:xfrm>
              <a:off x="4608" y="3267"/>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8493" name="Rectangle 568">
              <a:extLst>
                <a:ext uri="{FF2B5EF4-FFF2-40B4-BE49-F238E27FC236}">
                  <a16:creationId xmlns:a16="http://schemas.microsoft.com/office/drawing/2014/main" id="{58D092AB-1E37-F3EC-61F4-BB26E05D3FDD}"/>
                </a:ext>
              </a:extLst>
            </p:cNvPr>
            <p:cNvSpPr>
              <a:spLocks noChangeArrowheads="1"/>
            </p:cNvSpPr>
            <p:nvPr/>
          </p:nvSpPr>
          <p:spPr bwMode="auto">
            <a:xfrm>
              <a:off x="3878" y="3267"/>
              <a:ext cx="24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gH</a:t>
              </a:r>
              <a:endParaRPr lang="en-US" altLang="en-US"/>
            </a:p>
          </p:txBody>
        </p:sp>
        <p:sp>
          <p:nvSpPr>
            <p:cNvPr id="18494" name="Rectangle 569">
              <a:extLst>
                <a:ext uri="{FF2B5EF4-FFF2-40B4-BE49-F238E27FC236}">
                  <a16:creationId xmlns:a16="http://schemas.microsoft.com/office/drawing/2014/main" id="{AACA871A-56E0-11D6-B8D2-4CDA6AFAD55D}"/>
                </a:ext>
              </a:extLst>
            </p:cNvPr>
            <p:cNvSpPr>
              <a:spLocks noChangeArrowheads="1"/>
            </p:cNvSpPr>
            <p:nvPr/>
          </p:nvSpPr>
          <p:spPr bwMode="auto">
            <a:xfrm>
              <a:off x="3508" y="3267"/>
              <a:ext cx="1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a:t>
              </a:r>
              <a:endParaRPr lang="en-US" altLang="en-US"/>
            </a:p>
          </p:txBody>
        </p:sp>
        <p:sp>
          <p:nvSpPr>
            <p:cNvPr id="18495" name="Rectangle 570">
              <a:extLst>
                <a:ext uri="{FF2B5EF4-FFF2-40B4-BE49-F238E27FC236}">
                  <a16:creationId xmlns:a16="http://schemas.microsoft.com/office/drawing/2014/main" id="{17EAE2B8-A7C7-6BAC-B25F-35076FEEFC98}"/>
                </a:ext>
              </a:extLst>
            </p:cNvPr>
            <p:cNvSpPr>
              <a:spLocks noChangeArrowheads="1"/>
            </p:cNvSpPr>
            <p:nvPr/>
          </p:nvSpPr>
          <p:spPr bwMode="auto">
            <a:xfrm>
              <a:off x="2789" y="3267"/>
              <a:ext cx="13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Q</a:t>
              </a:r>
              <a:endParaRPr lang="en-US" altLang="en-US"/>
            </a:p>
          </p:txBody>
        </p:sp>
        <p:sp>
          <p:nvSpPr>
            <p:cNvPr id="18496" name="Rectangle 571">
              <a:extLst>
                <a:ext uri="{FF2B5EF4-FFF2-40B4-BE49-F238E27FC236}">
                  <a16:creationId xmlns:a16="http://schemas.microsoft.com/office/drawing/2014/main" id="{80F6D9F5-0D4E-76C0-9ABF-56F7A7F972D0}"/>
                </a:ext>
              </a:extLst>
            </p:cNvPr>
            <p:cNvSpPr>
              <a:spLocks noChangeArrowheads="1"/>
            </p:cNvSpPr>
            <p:nvPr/>
          </p:nvSpPr>
          <p:spPr bwMode="auto">
            <a:xfrm>
              <a:off x="4896" y="326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8497" name="Rectangle 572">
              <a:extLst>
                <a:ext uri="{FF2B5EF4-FFF2-40B4-BE49-F238E27FC236}">
                  <a16:creationId xmlns:a16="http://schemas.microsoft.com/office/drawing/2014/main" id="{C6163FCD-B508-7B2A-C1F8-1B2B385F850E}"/>
                </a:ext>
              </a:extLst>
            </p:cNvPr>
            <p:cNvSpPr>
              <a:spLocks noChangeArrowheads="1"/>
            </p:cNvSpPr>
            <p:nvPr/>
          </p:nvSpPr>
          <p:spPr bwMode="auto">
            <a:xfrm>
              <a:off x="3768" y="326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8498" name="Rectangle 573">
              <a:extLst>
                <a:ext uri="{FF2B5EF4-FFF2-40B4-BE49-F238E27FC236}">
                  <a16:creationId xmlns:a16="http://schemas.microsoft.com/office/drawing/2014/main" id="{D06BA9A4-EF3F-5443-FDA4-884F5F8C0232}"/>
                </a:ext>
              </a:extLst>
            </p:cNvPr>
            <p:cNvSpPr>
              <a:spLocks noChangeArrowheads="1"/>
            </p:cNvSpPr>
            <p:nvPr/>
          </p:nvSpPr>
          <p:spPr bwMode="auto">
            <a:xfrm>
              <a:off x="4575" y="32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8499" name="Rectangle 574">
              <a:extLst>
                <a:ext uri="{FF2B5EF4-FFF2-40B4-BE49-F238E27FC236}">
                  <a16:creationId xmlns:a16="http://schemas.microsoft.com/office/drawing/2014/main" id="{9DAD7540-45AE-F490-D3FA-D42B0FF6E88D}"/>
                </a:ext>
              </a:extLst>
            </p:cNvPr>
            <p:cNvSpPr>
              <a:spLocks noChangeArrowheads="1"/>
            </p:cNvSpPr>
            <p:nvPr/>
          </p:nvSpPr>
          <p:spPr bwMode="auto">
            <a:xfrm>
              <a:off x="4222" y="3248"/>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500" name="Rectangle 575">
              <a:extLst>
                <a:ext uri="{FF2B5EF4-FFF2-40B4-BE49-F238E27FC236}">
                  <a16:creationId xmlns:a16="http://schemas.microsoft.com/office/drawing/2014/main" id="{FD249473-3AA1-3F84-731F-1025AE1F9FB2}"/>
                </a:ext>
              </a:extLst>
            </p:cNvPr>
            <p:cNvSpPr>
              <a:spLocks noChangeArrowheads="1"/>
            </p:cNvSpPr>
            <p:nvPr/>
          </p:nvSpPr>
          <p:spPr bwMode="auto">
            <a:xfrm>
              <a:off x="3391" y="32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8501" name="Rectangle 576">
              <a:extLst>
                <a:ext uri="{FF2B5EF4-FFF2-40B4-BE49-F238E27FC236}">
                  <a16:creationId xmlns:a16="http://schemas.microsoft.com/office/drawing/2014/main" id="{F1C966BE-FA6A-8C68-E70F-12ADBFB00B70}"/>
                </a:ext>
              </a:extLst>
            </p:cNvPr>
            <p:cNvSpPr>
              <a:spLocks noChangeArrowheads="1"/>
            </p:cNvSpPr>
            <p:nvPr/>
          </p:nvSpPr>
          <p:spPr bwMode="auto">
            <a:xfrm>
              <a:off x="3108" y="32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18502" name="Rectangle 577">
              <a:extLst>
                <a:ext uri="{FF2B5EF4-FFF2-40B4-BE49-F238E27FC236}">
                  <a16:creationId xmlns:a16="http://schemas.microsoft.com/office/drawing/2014/main" id="{21C868D2-E975-9262-9F87-4B66BF61662F}"/>
                </a:ext>
              </a:extLst>
            </p:cNvPr>
            <p:cNvSpPr>
              <a:spLocks noChangeArrowheads="1"/>
            </p:cNvSpPr>
            <p:nvPr/>
          </p:nvSpPr>
          <p:spPr bwMode="auto">
            <a:xfrm>
              <a:off x="3015" y="3248"/>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503" name="Rectangle 578">
              <a:extLst>
                <a:ext uri="{FF2B5EF4-FFF2-40B4-BE49-F238E27FC236}">
                  <a16:creationId xmlns:a16="http://schemas.microsoft.com/office/drawing/2014/main" id="{52E5E101-CA66-C3B2-2E5D-BCD45EAF1FA2}"/>
                </a:ext>
              </a:extLst>
            </p:cNvPr>
            <p:cNvSpPr>
              <a:spLocks noChangeArrowheads="1"/>
            </p:cNvSpPr>
            <p:nvPr/>
          </p:nvSpPr>
          <p:spPr bwMode="auto">
            <a:xfrm>
              <a:off x="4405" y="3248"/>
              <a:ext cx="1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m</a:t>
              </a:r>
              <a:endParaRPr lang="en-US" altLang="en-US"/>
            </a:p>
          </p:txBody>
        </p:sp>
        <p:sp>
          <p:nvSpPr>
            <p:cNvPr id="18504" name="Rectangle 579">
              <a:extLst>
                <a:ext uri="{FF2B5EF4-FFF2-40B4-BE49-F238E27FC236}">
                  <a16:creationId xmlns:a16="http://schemas.microsoft.com/office/drawing/2014/main" id="{6EA9E4FC-A3B8-09C0-C2F4-14AEA7F9AC8E}"/>
                </a:ext>
              </a:extLst>
            </p:cNvPr>
            <p:cNvSpPr>
              <a:spLocks noChangeArrowheads="1"/>
            </p:cNvSpPr>
            <p:nvPr/>
          </p:nvSpPr>
          <p:spPr bwMode="auto">
            <a:xfrm>
              <a:off x="3324" y="3248"/>
              <a:ext cx="1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y</a:t>
              </a:r>
              <a:endParaRPr lang="en-US" altLang="en-US"/>
            </a:p>
          </p:txBody>
        </p:sp>
        <p:sp>
          <p:nvSpPr>
            <p:cNvPr id="18505" name="Rectangle 580">
              <a:extLst>
                <a:ext uri="{FF2B5EF4-FFF2-40B4-BE49-F238E27FC236}">
                  <a16:creationId xmlns:a16="http://schemas.microsoft.com/office/drawing/2014/main" id="{C2782E31-97EF-A58A-089B-FFFBE56DCB9B}"/>
                </a:ext>
              </a:extLst>
            </p:cNvPr>
            <p:cNvSpPr>
              <a:spLocks noChangeArrowheads="1"/>
            </p:cNvSpPr>
            <p:nvPr/>
          </p:nvSpPr>
          <p:spPr bwMode="auto">
            <a:xfrm>
              <a:off x="3148" y="3248"/>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j</a:t>
              </a:r>
              <a:endParaRPr lang="en-US" altLang="en-US"/>
            </a:p>
          </p:txBody>
        </p:sp>
      </p:grpSp>
      <p:grpSp>
        <p:nvGrpSpPr>
          <p:cNvPr id="10" name="Group 584">
            <a:extLst>
              <a:ext uri="{FF2B5EF4-FFF2-40B4-BE49-F238E27FC236}">
                <a16:creationId xmlns:a16="http://schemas.microsoft.com/office/drawing/2014/main" id="{7968A849-10C1-E6BA-FE81-06B29A34C2F4}"/>
              </a:ext>
            </a:extLst>
          </p:cNvPr>
          <p:cNvGrpSpPr>
            <a:grpSpLocks noChangeAspect="1"/>
          </p:cNvGrpSpPr>
          <p:nvPr/>
        </p:nvGrpSpPr>
        <p:grpSpPr bwMode="auto">
          <a:xfrm>
            <a:off x="4751388" y="4992688"/>
            <a:ext cx="3876675" cy="454025"/>
            <a:chOff x="1565" y="3535"/>
            <a:chExt cx="2442" cy="286"/>
          </a:xfrm>
        </p:grpSpPr>
        <p:sp>
          <p:nvSpPr>
            <p:cNvPr id="18466" name="AutoShape 583">
              <a:extLst>
                <a:ext uri="{FF2B5EF4-FFF2-40B4-BE49-F238E27FC236}">
                  <a16:creationId xmlns:a16="http://schemas.microsoft.com/office/drawing/2014/main" id="{1243AF58-5FA0-2659-184A-AC8D365B1886}"/>
                </a:ext>
              </a:extLst>
            </p:cNvPr>
            <p:cNvSpPr>
              <a:spLocks noChangeAspect="1" noChangeArrowheads="1" noTextEdit="1"/>
            </p:cNvSpPr>
            <p:nvPr/>
          </p:nvSpPr>
          <p:spPr bwMode="auto">
            <a:xfrm>
              <a:off x="1565" y="3612"/>
              <a:ext cx="244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8467" name="Rectangle 585">
              <a:extLst>
                <a:ext uri="{FF2B5EF4-FFF2-40B4-BE49-F238E27FC236}">
                  <a16:creationId xmlns:a16="http://schemas.microsoft.com/office/drawing/2014/main" id="{3A4833E3-8028-E01A-438F-D764F1A6D0FE}"/>
                </a:ext>
              </a:extLst>
            </p:cNvPr>
            <p:cNvSpPr>
              <a:spLocks noChangeArrowheads="1"/>
            </p:cNvSpPr>
            <p:nvPr/>
          </p:nvSpPr>
          <p:spPr bwMode="auto">
            <a:xfrm>
              <a:off x="3804" y="3591"/>
              <a:ext cx="19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62</a:t>
              </a:r>
              <a:endParaRPr lang="en-US" altLang="en-US"/>
            </a:p>
          </p:txBody>
        </p:sp>
        <p:sp>
          <p:nvSpPr>
            <p:cNvPr id="18468" name="Rectangle 586">
              <a:extLst>
                <a:ext uri="{FF2B5EF4-FFF2-40B4-BE49-F238E27FC236}">
                  <a16:creationId xmlns:a16="http://schemas.microsoft.com/office/drawing/2014/main" id="{544CB47C-0FB5-D904-2B14-AF75012BCF72}"/>
                </a:ext>
              </a:extLst>
            </p:cNvPr>
            <p:cNvSpPr>
              <a:spLocks noChangeArrowheads="1"/>
            </p:cNvSpPr>
            <p:nvPr/>
          </p:nvSpPr>
          <p:spPr bwMode="auto">
            <a:xfrm>
              <a:off x="3660" y="3591"/>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0</a:t>
              </a:r>
              <a:endParaRPr lang="en-US" altLang="en-US"/>
            </a:p>
          </p:txBody>
        </p:sp>
        <p:sp>
          <p:nvSpPr>
            <p:cNvPr id="18469" name="Rectangle 587">
              <a:extLst>
                <a:ext uri="{FF2B5EF4-FFF2-40B4-BE49-F238E27FC236}">
                  <a16:creationId xmlns:a16="http://schemas.microsoft.com/office/drawing/2014/main" id="{6C2690EF-44CC-16EE-286B-9F5FAEF505F4}"/>
                </a:ext>
              </a:extLst>
            </p:cNvPr>
            <p:cNvSpPr>
              <a:spLocks noChangeArrowheads="1"/>
            </p:cNvSpPr>
            <p:nvPr/>
          </p:nvSpPr>
          <p:spPr bwMode="auto">
            <a:xfrm>
              <a:off x="3228" y="3591"/>
              <a:ext cx="19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64</a:t>
              </a:r>
              <a:endParaRPr lang="en-US" altLang="en-US"/>
            </a:p>
          </p:txBody>
        </p:sp>
        <p:sp>
          <p:nvSpPr>
            <p:cNvPr id="18470" name="Rectangle 588">
              <a:extLst>
                <a:ext uri="{FF2B5EF4-FFF2-40B4-BE49-F238E27FC236}">
                  <a16:creationId xmlns:a16="http://schemas.microsoft.com/office/drawing/2014/main" id="{5D14537A-C841-E9A3-632A-51159D917E74}"/>
                </a:ext>
              </a:extLst>
            </p:cNvPr>
            <p:cNvSpPr>
              <a:spLocks noChangeArrowheads="1"/>
            </p:cNvSpPr>
            <p:nvPr/>
          </p:nvSpPr>
          <p:spPr bwMode="auto">
            <a:xfrm>
              <a:off x="3085" y="3591"/>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0</a:t>
              </a:r>
              <a:endParaRPr lang="en-US" altLang="en-US"/>
            </a:p>
          </p:txBody>
        </p:sp>
        <p:sp>
          <p:nvSpPr>
            <p:cNvPr id="18471" name="Rectangle 589">
              <a:extLst>
                <a:ext uri="{FF2B5EF4-FFF2-40B4-BE49-F238E27FC236}">
                  <a16:creationId xmlns:a16="http://schemas.microsoft.com/office/drawing/2014/main" id="{C59A0C9D-A498-E176-469C-6902872267F4}"/>
                </a:ext>
              </a:extLst>
            </p:cNvPr>
            <p:cNvSpPr>
              <a:spLocks noChangeArrowheads="1"/>
            </p:cNvSpPr>
            <p:nvPr/>
          </p:nvSpPr>
          <p:spPr bwMode="auto">
            <a:xfrm>
              <a:off x="2746" y="3591"/>
              <a:ext cx="19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97</a:t>
              </a:r>
              <a:endParaRPr lang="en-US" altLang="en-US"/>
            </a:p>
          </p:txBody>
        </p:sp>
        <p:sp>
          <p:nvSpPr>
            <p:cNvPr id="18472" name="Rectangle 590">
              <a:extLst>
                <a:ext uri="{FF2B5EF4-FFF2-40B4-BE49-F238E27FC236}">
                  <a16:creationId xmlns:a16="http://schemas.microsoft.com/office/drawing/2014/main" id="{44F2293A-24B7-A879-DFD5-98E73A05BCD0}"/>
                </a:ext>
              </a:extLst>
            </p:cNvPr>
            <p:cNvSpPr>
              <a:spLocks noChangeArrowheads="1"/>
            </p:cNvSpPr>
            <p:nvPr/>
          </p:nvSpPr>
          <p:spPr bwMode="auto">
            <a:xfrm>
              <a:off x="2602" y="3591"/>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0</a:t>
              </a:r>
              <a:endParaRPr lang="en-US" altLang="en-US"/>
            </a:p>
          </p:txBody>
        </p:sp>
        <p:sp>
          <p:nvSpPr>
            <p:cNvPr id="18473" name="Rectangle 591">
              <a:extLst>
                <a:ext uri="{FF2B5EF4-FFF2-40B4-BE49-F238E27FC236}">
                  <a16:creationId xmlns:a16="http://schemas.microsoft.com/office/drawing/2014/main" id="{30BF79C2-EDB7-076F-F86B-E4B0C0380E6E}"/>
                </a:ext>
              </a:extLst>
            </p:cNvPr>
            <p:cNvSpPr>
              <a:spLocks noChangeArrowheads="1"/>
            </p:cNvSpPr>
            <p:nvPr/>
          </p:nvSpPr>
          <p:spPr bwMode="auto">
            <a:xfrm>
              <a:off x="3756" y="3591"/>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8474" name="Rectangle 592">
              <a:extLst>
                <a:ext uri="{FF2B5EF4-FFF2-40B4-BE49-F238E27FC236}">
                  <a16:creationId xmlns:a16="http://schemas.microsoft.com/office/drawing/2014/main" id="{A2F902F5-11FB-524B-7C34-80AD2BCFCD5D}"/>
                </a:ext>
              </a:extLst>
            </p:cNvPr>
            <p:cNvSpPr>
              <a:spLocks noChangeArrowheads="1"/>
            </p:cNvSpPr>
            <p:nvPr/>
          </p:nvSpPr>
          <p:spPr bwMode="auto">
            <a:xfrm>
              <a:off x="3181" y="3591"/>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8475" name="Rectangle 593">
              <a:extLst>
                <a:ext uri="{FF2B5EF4-FFF2-40B4-BE49-F238E27FC236}">
                  <a16:creationId xmlns:a16="http://schemas.microsoft.com/office/drawing/2014/main" id="{17616A86-E52F-8848-0CE9-98F04890446F}"/>
                </a:ext>
              </a:extLst>
            </p:cNvPr>
            <p:cNvSpPr>
              <a:spLocks noChangeArrowheads="1"/>
            </p:cNvSpPr>
            <p:nvPr/>
          </p:nvSpPr>
          <p:spPr bwMode="auto">
            <a:xfrm>
              <a:off x="2698" y="3591"/>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8476" name="Rectangle 594">
              <a:extLst>
                <a:ext uri="{FF2B5EF4-FFF2-40B4-BE49-F238E27FC236}">
                  <a16:creationId xmlns:a16="http://schemas.microsoft.com/office/drawing/2014/main" id="{C92C6BBC-0A08-A699-D366-1B7BD5FB452B}"/>
                </a:ext>
              </a:extLst>
            </p:cNvPr>
            <p:cNvSpPr>
              <a:spLocks noChangeArrowheads="1"/>
            </p:cNvSpPr>
            <p:nvPr/>
          </p:nvSpPr>
          <p:spPr bwMode="auto">
            <a:xfrm>
              <a:off x="3486" y="3571"/>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477" name="Rectangle 595">
              <a:extLst>
                <a:ext uri="{FF2B5EF4-FFF2-40B4-BE49-F238E27FC236}">
                  <a16:creationId xmlns:a16="http://schemas.microsoft.com/office/drawing/2014/main" id="{7D3B2E64-6FB7-6BA4-273F-1B484C8EBE32}"/>
                </a:ext>
              </a:extLst>
            </p:cNvPr>
            <p:cNvSpPr>
              <a:spLocks noChangeArrowheads="1"/>
            </p:cNvSpPr>
            <p:nvPr/>
          </p:nvSpPr>
          <p:spPr bwMode="auto">
            <a:xfrm>
              <a:off x="2986" y="3535"/>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RS" altLang="en-US" sz="2400" b="1">
                  <a:solidFill>
                    <a:srgbClr val="000000"/>
                  </a:solidFill>
                  <a:latin typeface="Symbol" panose="05050102010706020507" pitchFamily="18" charset="2"/>
                </a:rPr>
                <a:t>.</a:t>
              </a:r>
              <a:endParaRPr lang="en-US" altLang="en-US"/>
            </a:p>
          </p:txBody>
        </p:sp>
        <p:sp>
          <p:nvSpPr>
            <p:cNvPr id="18478" name="Rectangle 596">
              <a:extLst>
                <a:ext uri="{FF2B5EF4-FFF2-40B4-BE49-F238E27FC236}">
                  <a16:creationId xmlns:a16="http://schemas.microsoft.com/office/drawing/2014/main" id="{1894D6CD-23C2-1D9B-128B-1E653ECD70FA}"/>
                </a:ext>
              </a:extLst>
            </p:cNvPr>
            <p:cNvSpPr>
              <a:spLocks noChangeArrowheads="1"/>
            </p:cNvSpPr>
            <p:nvPr/>
          </p:nvSpPr>
          <p:spPr bwMode="auto">
            <a:xfrm>
              <a:off x="2426" y="3571"/>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479" name="Rectangle 597">
              <a:extLst>
                <a:ext uri="{FF2B5EF4-FFF2-40B4-BE49-F238E27FC236}">
                  <a16:creationId xmlns:a16="http://schemas.microsoft.com/office/drawing/2014/main" id="{64F5FA5D-3781-57E1-BF3D-33F255C29B2E}"/>
                </a:ext>
              </a:extLst>
            </p:cNvPr>
            <p:cNvSpPr>
              <a:spLocks noChangeArrowheads="1"/>
            </p:cNvSpPr>
            <p:nvPr/>
          </p:nvSpPr>
          <p:spPr bwMode="auto">
            <a:xfrm>
              <a:off x="2120" y="3543"/>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RS" altLang="en-US" sz="2400" b="1">
                  <a:solidFill>
                    <a:srgbClr val="000000"/>
                  </a:solidFill>
                  <a:latin typeface="Symbol" panose="05050102010706020507" pitchFamily="18" charset="2"/>
                </a:rPr>
                <a:t>.</a:t>
              </a:r>
              <a:endParaRPr lang="en-US" altLang="en-US"/>
            </a:p>
          </p:txBody>
        </p:sp>
        <p:sp>
          <p:nvSpPr>
            <p:cNvPr id="18480" name="Rectangle 598">
              <a:extLst>
                <a:ext uri="{FF2B5EF4-FFF2-40B4-BE49-F238E27FC236}">
                  <a16:creationId xmlns:a16="http://schemas.microsoft.com/office/drawing/2014/main" id="{58971304-EC90-1C49-7DD7-35CEAAC6A251}"/>
                </a:ext>
              </a:extLst>
            </p:cNvPr>
            <p:cNvSpPr>
              <a:spLocks noChangeArrowheads="1"/>
            </p:cNvSpPr>
            <p:nvPr/>
          </p:nvSpPr>
          <p:spPr bwMode="auto">
            <a:xfrm>
              <a:off x="1773" y="3571"/>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8481" name="Rectangle 599">
              <a:extLst>
                <a:ext uri="{FF2B5EF4-FFF2-40B4-BE49-F238E27FC236}">
                  <a16:creationId xmlns:a16="http://schemas.microsoft.com/office/drawing/2014/main" id="{C09EF0D1-1095-856E-678A-D46F96B2E9C9}"/>
                </a:ext>
              </a:extLst>
            </p:cNvPr>
            <p:cNvSpPr>
              <a:spLocks noChangeArrowheads="1"/>
            </p:cNvSpPr>
            <p:nvPr/>
          </p:nvSpPr>
          <p:spPr bwMode="auto">
            <a:xfrm>
              <a:off x="2192" y="3571"/>
              <a:ext cx="1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y</a:t>
              </a:r>
              <a:endParaRPr lang="en-US" altLang="en-US"/>
            </a:p>
          </p:txBody>
        </p:sp>
        <p:sp>
          <p:nvSpPr>
            <p:cNvPr id="18482" name="Rectangle 600">
              <a:extLst>
                <a:ext uri="{FF2B5EF4-FFF2-40B4-BE49-F238E27FC236}">
                  <a16:creationId xmlns:a16="http://schemas.microsoft.com/office/drawing/2014/main" id="{1E4F5E08-DFE0-660D-A410-2F11FAA25C19}"/>
                </a:ext>
              </a:extLst>
            </p:cNvPr>
            <p:cNvSpPr>
              <a:spLocks noChangeArrowheads="1"/>
            </p:cNvSpPr>
            <p:nvPr/>
          </p:nvSpPr>
          <p:spPr bwMode="auto">
            <a:xfrm>
              <a:off x="1938" y="3571"/>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j</a:t>
              </a:r>
              <a:endParaRPr lang="en-US" altLang="en-US"/>
            </a:p>
          </p:txBody>
        </p:sp>
        <p:sp>
          <p:nvSpPr>
            <p:cNvPr id="18483" name="Rectangle 601">
              <a:extLst>
                <a:ext uri="{FF2B5EF4-FFF2-40B4-BE49-F238E27FC236}">
                  <a16:creationId xmlns:a16="http://schemas.microsoft.com/office/drawing/2014/main" id="{72E5EDB3-6A39-CA26-439D-0B7A7D9B9FD1}"/>
                </a:ext>
              </a:extLst>
            </p:cNvPr>
            <p:cNvSpPr>
              <a:spLocks noChangeArrowheads="1"/>
            </p:cNvSpPr>
            <p:nvPr/>
          </p:nvSpPr>
          <p:spPr bwMode="auto">
            <a:xfrm>
              <a:off x="1581" y="3571"/>
              <a:ext cx="111"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m</a:t>
              </a:r>
              <a:endParaRPr lang="en-US" altLang="en-US"/>
            </a:p>
          </p:txBody>
        </p:sp>
      </p:grpSp>
      <p:grpSp>
        <p:nvGrpSpPr>
          <p:cNvPr id="11" name="Group 602">
            <a:extLst>
              <a:ext uri="{FF2B5EF4-FFF2-40B4-BE49-F238E27FC236}">
                <a16:creationId xmlns:a16="http://schemas.microsoft.com/office/drawing/2014/main" id="{C1A38055-32E4-DCF6-D66D-503155FC7893}"/>
              </a:ext>
            </a:extLst>
          </p:cNvPr>
          <p:cNvGrpSpPr>
            <a:grpSpLocks/>
          </p:cNvGrpSpPr>
          <p:nvPr/>
        </p:nvGrpSpPr>
        <p:grpSpPr bwMode="auto">
          <a:xfrm>
            <a:off x="6840538" y="4545013"/>
            <a:ext cx="468312" cy="466725"/>
            <a:chOff x="1958" y="1463"/>
            <a:chExt cx="1322" cy="396"/>
          </a:xfrm>
        </p:grpSpPr>
        <p:sp>
          <p:nvSpPr>
            <p:cNvPr id="18462" name="Freeform 603">
              <a:extLst>
                <a:ext uri="{FF2B5EF4-FFF2-40B4-BE49-F238E27FC236}">
                  <a16:creationId xmlns:a16="http://schemas.microsoft.com/office/drawing/2014/main" id="{CF771EA6-CDC8-CE3C-F80B-7AA9147ADF23}"/>
                </a:ext>
              </a:extLst>
            </p:cNvPr>
            <p:cNvSpPr>
              <a:spLocks/>
            </p:cNvSpPr>
            <p:nvPr/>
          </p:nvSpPr>
          <p:spPr bwMode="auto">
            <a:xfrm>
              <a:off x="2589" y="1463"/>
              <a:ext cx="691" cy="219"/>
            </a:xfrm>
            <a:custGeom>
              <a:avLst/>
              <a:gdLst>
                <a:gd name="T0" fmla="*/ 691 w 691"/>
                <a:gd name="T1" fmla="*/ 219 h 219"/>
                <a:gd name="T2" fmla="*/ 691 w 691"/>
                <a:gd name="T3" fmla="*/ 219 h 219"/>
                <a:gd name="T4" fmla="*/ 691 w 691"/>
                <a:gd name="T5" fmla="*/ 209 h 219"/>
                <a:gd name="T6" fmla="*/ 688 w 691"/>
                <a:gd name="T7" fmla="*/ 199 h 219"/>
                <a:gd name="T8" fmla="*/ 683 w 691"/>
                <a:gd name="T9" fmla="*/ 190 h 219"/>
                <a:gd name="T10" fmla="*/ 675 w 691"/>
                <a:gd name="T11" fmla="*/ 179 h 219"/>
                <a:gd name="T12" fmla="*/ 667 w 691"/>
                <a:gd name="T13" fmla="*/ 169 h 219"/>
                <a:gd name="T14" fmla="*/ 657 w 691"/>
                <a:gd name="T15" fmla="*/ 159 h 219"/>
                <a:gd name="T16" fmla="*/ 645 w 691"/>
                <a:gd name="T17" fmla="*/ 150 h 219"/>
                <a:gd name="T18" fmla="*/ 632 w 691"/>
                <a:gd name="T19" fmla="*/ 140 h 219"/>
                <a:gd name="T20" fmla="*/ 617 w 691"/>
                <a:gd name="T21" fmla="*/ 131 h 219"/>
                <a:gd name="T22" fmla="*/ 601 w 691"/>
                <a:gd name="T23" fmla="*/ 122 h 219"/>
                <a:gd name="T24" fmla="*/ 584 w 691"/>
                <a:gd name="T25" fmla="*/ 113 h 219"/>
                <a:gd name="T26" fmla="*/ 565 w 691"/>
                <a:gd name="T27" fmla="*/ 104 h 219"/>
                <a:gd name="T28" fmla="*/ 546 w 691"/>
                <a:gd name="T29" fmla="*/ 95 h 219"/>
                <a:gd name="T30" fmla="*/ 525 w 691"/>
                <a:gd name="T31" fmla="*/ 87 h 219"/>
                <a:gd name="T32" fmla="*/ 502 w 691"/>
                <a:gd name="T33" fmla="*/ 78 h 219"/>
                <a:gd name="T34" fmla="*/ 478 w 691"/>
                <a:gd name="T35" fmla="*/ 70 h 219"/>
                <a:gd name="T36" fmla="*/ 430 w 691"/>
                <a:gd name="T37" fmla="*/ 56 h 219"/>
                <a:gd name="T38" fmla="*/ 376 w 691"/>
                <a:gd name="T39" fmla="*/ 42 h 219"/>
                <a:gd name="T40" fmla="*/ 320 w 691"/>
                <a:gd name="T41" fmla="*/ 30 h 219"/>
                <a:gd name="T42" fmla="*/ 261 w 691"/>
                <a:gd name="T43" fmla="*/ 19 h 219"/>
                <a:gd name="T44" fmla="*/ 229 w 691"/>
                <a:gd name="T45" fmla="*/ 14 h 219"/>
                <a:gd name="T46" fmla="*/ 199 w 691"/>
                <a:gd name="T47" fmla="*/ 11 h 219"/>
                <a:gd name="T48" fmla="*/ 167 w 691"/>
                <a:gd name="T49" fmla="*/ 7 h 219"/>
                <a:gd name="T50" fmla="*/ 135 w 691"/>
                <a:gd name="T51" fmla="*/ 4 h 219"/>
                <a:gd name="T52" fmla="*/ 101 w 691"/>
                <a:gd name="T53" fmla="*/ 2 h 219"/>
                <a:gd name="T54" fmla="*/ 68 w 691"/>
                <a:gd name="T55" fmla="*/ 1 h 219"/>
                <a:gd name="T56" fmla="*/ 34 w 691"/>
                <a:gd name="T57" fmla="*/ 0 h 219"/>
                <a:gd name="T58" fmla="*/ 0 w 691"/>
                <a:gd name="T59" fmla="*/ 0 h 219"/>
                <a:gd name="T60" fmla="*/ 0 w 691"/>
                <a:gd name="T61" fmla="*/ 18 h 219"/>
                <a:gd name="T62" fmla="*/ 34 w 691"/>
                <a:gd name="T63" fmla="*/ 18 h 219"/>
                <a:gd name="T64" fmla="*/ 66 w 691"/>
                <a:gd name="T65" fmla="*/ 19 h 219"/>
                <a:gd name="T66" fmla="*/ 100 w 691"/>
                <a:gd name="T67" fmla="*/ 21 h 219"/>
                <a:gd name="T68" fmla="*/ 132 w 691"/>
                <a:gd name="T69" fmla="*/ 23 h 219"/>
                <a:gd name="T70" fmla="*/ 163 w 691"/>
                <a:gd name="T71" fmla="*/ 25 h 219"/>
                <a:gd name="T72" fmla="*/ 194 w 691"/>
                <a:gd name="T73" fmla="*/ 29 h 219"/>
                <a:gd name="T74" fmla="*/ 224 w 691"/>
                <a:gd name="T75" fmla="*/ 33 h 219"/>
                <a:gd name="T76" fmla="*/ 255 w 691"/>
                <a:gd name="T77" fmla="*/ 38 h 219"/>
                <a:gd name="T78" fmla="*/ 312 w 691"/>
                <a:gd name="T79" fmla="*/ 48 h 219"/>
                <a:gd name="T80" fmla="*/ 368 w 691"/>
                <a:gd name="T81" fmla="*/ 59 h 219"/>
                <a:gd name="T82" fmla="*/ 419 w 691"/>
                <a:gd name="T83" fmla="*/ 73 h 219"/>
                <a:gd name="T84" fmla="*/ 469 w 691"/>
                <a:gd name="T85" fmla="*/ 87 h 219"/>
                <a:gd name="T86" fmla="*/ 491 w 691"/>
                <a:gd name="T87" fmla="*/ 95 h 219"/>
                <a:gd name="T88" fmla="*/ 512 w 691"/>
                <a:gd name="T89" fmla="*/ 103 h 219"/>
                <a:gd name="T90" fmla="*/ 533 w 691"/>
                <a:gd name="T91" fmla="*/ 111 h 219"/>
                <a:gd name="T92" fmla="*/ 550 w 691"/>
                <a:gd name="T93" fmla="*/ 120 h 219"/>
                <a:gd name="T94" fmla="*/ 568 w 691"/>
                <a:gd name="T95" fmla="*/ 128 h 219"/>
                <a:gd name="T96" fmla="*/ 586 w 691"/>
                <a:gd name="T97" fmla="*/ 137 h 219"/>
                <a:gd name="T98" fmla="*/ 600 w 691"/>
                <a:gd name="T99" fmla="*/ 146 h 219"/>
                <a:gd name="T100" fmla="*/ 614 w 691"/>
                <a:gd name="T101" fmla="*/ 154 h 219"/>
                <a:gd name="T102" fmla="*/ 625 w 691"/>
                <a:gd name="T103" fmla="*/ 163 h 219"/>
                <a:gd name="T104" fmla="*/ 637 w 691"/>
                <a:gd name="T105" fmla="*/ 172 h 219"/>
                <a:gd name="T106" fmla="*/ 645 w 691"/>
                <a:gd name="T107" fmla="*/ 179 h 219"/>
                <a:gd name="T108" fmla="*/ 653 w 691"/>
                <a:gd name="T109" fmla="*/ 188 h 219"/>
                <a:gd name="T110" fmla="*/ 657 w 691"/>
                <a:gd name="T111" fmla="*/ 196 h 219"/>
                <a:gd name="T112" fmla="*/ 662 w 691"/>
                <a:gd name="T113" fmla="*/ 204 h 219"/>
                <a:gd name="T114" fmla="*/ 664 w 691"/>
                <a:gd name="T115" fmla="*/ 212 h 219"/>
                <a:gd name="T116" fmla="*/ 665 w 691"/>
                <a:gd name="T117" fmla="*/ 219 h 219"/>
                <a:gd name="T118" fmla="*/ 665 w 691"/>
                <a:gd name="T119" fmla="*/ 219 h 219"/>
                <a:gd name="T120" fmla="*/ 691 w 691"/>
                <a:gd name="T121" fmla="*/ 219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1"/>
                <a:gd name="T184" fmla="*/ 0 h 219"/>
                <a:gd name="T185" fmla="*/ 691 w 691"/>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1" h="219">
                  <a:moveTo>
                    <a:pt x="691" y="219"/>
                  </a:moveTo>
                  <a:lnTo>
                    <a:pt x="691" y="219"/>
                  </a:lnTo>
                  <a:lnTo>
                    <a:pt x="691" y="209"/>
                  </a:lnTo>
                  <a:lnTo>
                    <a:pt x="688" y="199"/>
                  </a:lnTo>
                  <a:lnTo>
                    <a:pt x="683" y="190"/>
                  </a:lnTo>
                  <a:lnTo>
                    <a:pt x="675" y="179"/>
                  </a:lnTo>
                  <a:lnTo>
                    <a:pt x="667" y="169"/>
                  </a:lnTo>
                  <a:lnTo>
                    <a:pt x="657" y="159"/>
                  </a:lnTo>
                  <a:lnTo>
                    <a:pt x="645" y="150"/>
                  </a:lnTo>
                  <a:lnTo>
                    <a:pt x="632" y="140"/>
                  </a:lnTo>
                  <a:lnTo>
                    <a:pt x="617" y="131"/>
                  </a:lnTo>
                  <a:lnTo>
                    <a:pt x="601" y="122"/>
                  </a:lnTo>
                  <a:lnTo>
                    <a:pt x="584" y="113"/>
                  </a:lnTo>
                  <a:lnTo>
                    <a:pt x="565" y="104"/>
                  </a:lnTo>
                  <a:lnTo>
                    <a:pt x="546" y="95"/>
                  </a:lnTo>
                  <a:lnTo>
                    <a:pt x="525" y="87"/>
                  </a:lnTo>
                  <a:lnTo>
                    <a:pt x="502" y="78"/>
                  </a:lnTo>
                  <a:lnTo>
                    <a:pt x="478" y="70"/>
                  </a:lnTo>
                  <a:lnTo>
                    <a:pt x="430" y="56"/>
                  </a:lnTo>
                  <a:lnTo>
                    <a:pt x="376" y="42"/>
                  </a:lnTo>
                  <a:lnTo>
                    <a:pt x="320" y="30"/>
                  </a:lnTo>
                  <a:lnTo>
                    <a:pt x="261" y="19"/>
                  </a:lnTo>
                  <a:lnTo>
                    <a:pt x="229" y="14"/>
                  </a:lnTo>
                  <a:lnTo>
                    <a:pt x="199" y="11"/>
                  </a:lnTo>
                  <a:lnTo>
                    <a:pt x="167" y="7"/>
                  </a:lnTo>
                  <a:lnTo>
                    <a:pt x="135" y="4"/>
                  </a:lnTo>
                  <a:lnTo>
                    <a:pt x="101" y="2"/>
                  </a:lnTo>
                  <a:lnTo>
                    <a:pt x="68" y="1"/>
                  </a:lnTo>
                  <a:lnTo>
                    <a:pt x="34" y="0"/>
                  </a:lnTo>
                  <a:lnTo>
                    <a:pt x="0" y="0"/>
                  </a:lnTo>
                  <a:lnTo>
                    <a:pt x="0" y="18"/>
                  </a:lnTo>
                  <a:lnTo>
                    <a:pt x="34" y="18"/>
                  </a:lnTo>
                  <a:lnTo>
                    <a:pt x="66" y="19"/>
                  </a:lnTo>
                  <a:lnTo>
                    <a:pt x="100" y="21"/>
                  </a:lnTo>
                  <a:lnTo>
                    <a:pt x="132" y="23"/>
                  </a:lnTo>
                  <a:lnTo>
                    <a:pt x="163" y="25"/>
                  </a:lnTo>
                  <a:lnTo>
                    <a:pt x="194" y="29"/>
                  </a:lnTo>
                  <a:lnTo>
                    <a:pt x="224" y="33"/>
                  </a:lnTo>
                  <a:lnTo>
                    <a:pt x="255" y="38"/>
                  </a:lnTo>
                  <a:lnTo>
                    <a:pt x="312" y="48"/>
                  </a:lnTo>
                  <a:lnTo>
                    <a:pt x="368" y="59"/>
                  </a:lnTo>
                  <a:lnTo>
                    <a:pt x="419" y="73"/>
                  </a:lnTo>
                  <a:lnTo>
                    <a:pt x="469" y="87"/>
                  </a:lnTo>
                  <a:lnTo>
                    <a:pt x="491" y="95"/>
                  </a:lnTo>
                  <a:lnTo>
                    <a:pt x="512" y="103"/>
                  </a:lnTo>
                  <a:lnTo>
                    <a:pt x="533" y="111"/>
                  </a:lnTo>
                  <a:lnTo>
                    <a:pt x="550" y="120"/>
                  </a:lnTo>
                  <a:lnTo>
                    <a:pt x="568" y="128"/>
                  </a:lnTo>
                  <a:lnTo>
                    <a:pt x="586" y="137"/>
                  </a:lnTo>
                  <a:lnTo>
                    <a:pt x="600" y="146"/>
                  </a:lnTo>
                  <a:lnTo>
                    <a:pt x="614" y="154"/>
                  </a:lnTo>
                  <a:lnTo>
                    <a:pt x="625" y="163"/>
                  </a:lnTo>
                  <a:lnTo>
                    <a:pt x="637" y="172"/>
                  </a:lnTo>
                  <a:lnTo>
                    <a:pt x="645" y="179"/>
                  </a:lnTo>
                  <a:lnTo>
                    <a:pt x="653" y="188"/>
                  </a:lnTo>
                  <a:lnTo>
                    <a:pt x="657" y="196"/>
                  </a:lnTo>
                  <a:lnTo>
                    <a:pt x="662" y="204"/>
                  </a:lnTo>
                  <a:lnTo>
                    <a:pt x="664" y="212"/>
                  </a:lnTo>
                  <a:lnTo>
                    <a:pt x="665" y="219"/>
                  </a:lnTo>
                  <a:lnTo>
                    <a:pt x="691" y="219"/>
                  </a:lnTo>
                  <a:close/>
                </a:path>
              </a:pathLst>
            </a:custGeom>
            <a:solidFill>
              <a:srgbClr val="0066FF"/>
            </a:solidFill>
            <a:ln w="28575" cmpd="sng">
              <a:solidFill>
                <a:srgbClr val="009900"/>
              </a:solidFill>
              <a:round/>
              <a:headEnd/>
              <a:tailEnd/>
            </a:ln>
          </p:spPr>
          <p:txBody>
            <a:bodyPr/>
            <a:lstStyle/>
            <a:p>
              <a:endParaRPr lang="en-GB"/>
            </a:p>
          </p:txBody>
        </p:sp>
        <p:sp>
          <p:nvSpPr>
            <p:cNvPr id="18463" name="Freeform 604">
              <a:extLst>
                <a:ext uri="{FF2B5EF4-FFF2-40B4-BE49-F238E27FC236}">
                  <a16:creationId xmlns:a16="http://schemas.microsoft.com/office/drawing/2014/main" id="{879449A2-8994-C7F2-95C8-34596B809727}"/>
                </a:ext>
              </a:extLst>
            </p:cNvPr>
            <p:cNvSpPr>
              <a:spLocks/>
            </p:cNvSpPr>
            <p:nvPr/>
          </p:nvSpPr>
          <p:spPr bwMode="auto">
            <a:xfrm>
              <a:off x="2618" y="1682"/>
              <a:ext cx="662" cy="177"/>
            </a:xfrm>
            <a:custGeom>
              <a:avLst/>
              <a:gdLst>
                <a:gd name="T0" fmla="*/ 0 w 662"/>
                <a:gd name="T1" fmla="*/ 177 h 177"/>
                <a:gd name="T2" fmla="*/ 0 w 662"/>
                <a:gd name="T3" fmla="*/ 177 h 177"/>
                <a:gd name="T4" fmla="*/ 67 w 662"/>
                <a:gd name="T5" fmla="*/ 177 h 177"/>
                <a:gd name="T6" fmla="*/ 133 w 662"/>
                <a:gd name="T7" fmla="*/ 174 h 177"/>
                <a:gd name="T8" fmla="*/ 195 w 662"/>
                <a:gd name="T9" fmla="*/ 171 h 177"/>
                <a:gd name="T10" fmla="*/ 254 w 662"/>
                <a:gd name="T11" fmla="*/ 165 h 177"/>
                <a:gd name="T12" fmla="*/ 312 w 662"/>
                <a:gd name="T13" fmla="*/ 157 h 177"/>
                <a:gd name="T14" fmla="*/ 366 w 662"/>
                <a:gd name="T15" fmla="*/ 149 h 177"/>
                <a:gd name="T16" fmla="*/ 417 w 662"/>
                <a:gd name="T17" fmla="*/ 139 h 177"/>
                <a:gd name="T18" fmla="*/ 464 w 662"/>
                <a:gd name="T19" fmla="*/ 128 h 177"/>
                <a:gd name="T20" fmla="*/ 507 w 662"/>
                <a:gd name="T21" fmla="*/ 116 h 177"/>
                <a:gd name="T22" fmla="*/ 545 w 662"/>
                <a:gd name="T23" fmla="*/ 102 h 177"/>
                <a:gd name="T24" fmla="*/ 563 w 662"/>
                <a:gd name="T25" fmla="*/ 95 h 177"/>
                <a:gd name="T26" fmla="*/ 579 w 662"/>
                <a:gd name="T27" fmla="*/ 89 h 177"/>
                <a:gd name="T28" fmla="*/ 593 w 662"/>
                <a:gd name="T29" fmla="*/ 81 h 177"/>
                <a:gd name="T30" fmla="*/ 608 w 662"/>
                <a:gd name="T31" fmla="*/ 73 h 177"/>
                <a:gd name="T32" fmla="*/ 619 w 662"/>
                <a:gd name="T33" fmla="*/ 65 h 177"/>
                <a:gd name="T34" fmla="*/ 630 w 662"/>
                <a:gd name="T35" fmla="*/ 56 h 177"/>
                <a:gd name="T36" fmla="*/ 640 w 662"/>
                <a:gd name="T37" fmla="*/ 48 h 177"/>
                <a:gd name="T38" fmla="*/ 648 w 662"/>
                <a:gd name="T39" fmla="*/ 39 h 177"/>
                <a:gd name="T40" fmla="*/ 654 w 662"/>
                <a:gd name="T41" fmla="*/ 29 h 177"/>
                <a:gd name="T42" fmla="*/ 659 w 662"/>
                <a:gd name="T43" fmla="*/ 20 h 177"/>
                <a:gd name="T44" fmla="*/ 662 w 662"/>
                <a:gd name="T45" fmla="*/ 10 h 177"/>
                <a:gd name="T46" fmla="*/ 662 w 662"/>
                <a:gd name="T47" fmla="*/ 0 h 177"/>
                <a:gd name="T48" fmla="*/ 636 w 662"/>
                <a:gd name="T49" fmla="*/ 0 h 177"/>
                <a:gd name="T50" fmla="*/ 635 w 662"/>
                <a:gd name="T51" fmla="*/ 8 h 177"/>
                <a:gd name="T52" fmla="*/ 633 w 662"/>
                <a:gd name="T53" fmla="*/ 16 h 177"/>
                <a:gd name="T54" fmla="*/ 630 w 662"/>
                <a:gd name="T55" fmla="*/ 22 h 177"/>
                <a:gd name="T56" fmla="*/ 625 w 662"/>
                <a:gd name="T57" fmla="*/ 30 h 177"/>
                <a:gd name="T58" fmla="*/ 619 w 662"/>
                <a:gd name="T59" fmla="*/ 37 h 177"/>
                <a:gd name="T60" fmla="*/ 611 w 662"/>
                <a:gd name="T61" fmla="*/ 45 h 177"/>
                <a:gd name="T62" fmla="*/ 601 w 662"/>
                <a:gd name="T63" fmla="*/ 51 h 177"/>
                <a:gd name="T64" fmla="*/ 590 w 662"/>
                <a:gd name="T65" fmla="*/ 58 h 177"/>
                <a:gd name="T66" fmla="*/ 577 w 662"/>
                <a:gd name="T67" fmla="*/ 66 h 177"/>
                <a:gd name="T68" fmla="*/ 563 w 662"/>
                <a:gd name="T69" fmla="*/ 73 h 177"/>
                <a:gd name="T70" fmla="*/ 549 w 662"/>
                <a:gd name="T71" fmla="*/ 80 h 177"/>
                <a:gd name="T72" fmla="*/ 533 w 662"/>
                <a:gd name="T73" fmla="*/ 86 h 177"/>
                <a:gd name="T74" fmla="*/ 496 w 662"/>
                <a:gd name="T75" fmla="*/ 99 h 177"/>
                <a:gd name="T76" fmla="*/ 454 w 662"/>
                <a:gd name="T77" fmla="*/ 110 h 177"/>
                <a:gd name="T78" fmla="*/ 409 w 662"/>
                <a:gd name="T79" fmla="*/ 121 h 177"/>
                <a:gd name="T80" fmla="*/ 360 w 662"/>
                <a:gd name="T81" fmla="*/ 130 h 177"/>
                <a:gd name="T82" fmla="*/ 307 w 662"/>
                <a:gd name="T83" fmla="*/ 139 h 177"/>
                <a:gd name="T84" fmla="*/ 251 w 662"/>
                <a:gd name="T85" fmla="*/ 146 h 177"/>
                <a:gd name="T86" fmla="*/ 192 w 662"/>
                <a:gd name="T87" fmla="*/ 152 h 177"/>
                <a:gd name="T88" fmla="*/ 130 w 662"/>
                <a:gd name="T89" fmla="*/ 156 h 177"/>
                <a:gd name="T90" fmla="*/ 67 w 662"/>
                <a:gd name="T91" fmla="*/ 158 h 177"/>
                <a:gd name="T92" fmla="*/ 0 w 662"/>
                <a:gd name="T93" fmla="*/ 159 h 177"/>
                <a:gd name="T94" fmla="*/ 0 w 662"/>
                <a:gd name="T95" fmla="*/ 159 h 177"/>
                <a:gd name="T96" fmla="*/ 0 w 662"/>
                <a:gd name="T97" fmla="*/ 17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2"/>
                <a:gd name="T148" fmla="*/ 0 h 177"/>
                <a:gd name="T149" fmla="*/ 662 w 662"/>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2" h="177">
                  <a:moveTo>
                    <a:pt x="0" y="177"/>
                  </a:moveTo>
                  <a:lnTo>
                    <a:pt x="0" y="177"/>
                  </a:lnTo>
                  <a:lnTo>
                    <a:pt x="67" y="177"/>
                  </a:lnTo>
                  <a:lnTo>
                    <a:pt x="133" y="174"/>
                  </a:lnTo>
                  <a:lnTo>
                    <a:pt x="195" y="171"/>
                  </a:lnTo>
                  <a:lnTo>
                    <a:pt x="254" y="165"/>
                  </a:lnTo>
                  <a:lnTo>
                    <a:pt x="312" y="157"/>
                  </a:lnTo>
                  <a:lnTo>
                    <a:pt x="366" y="149"/>
                  </a:lnTo>
                  <a:lnTo>
                    <a:pt x="417" y="139"/>
                  </a:lnTo>
                  <a:lnTo>
                    <a:pt x="464" y="128"/>
                  </a:lnTo>
                  <a:lnTo>
                    <a:pt x="507" y="116"/>
                  </a:lnTo>
                  <a:lnTo>
                    <a:pt x="545" y="102"/>
                  </a:lnTo>
                  <a:lnTo>
                    <a:pt x="563" y="95"/>
                  </a:lnTo>
                  <a:lnTo>
                    <a:pt x="579" y="89"/>
                  </a:lnTo>
                  <a:lnTo>
                    <a:pt x="593" y="81"/>
                  </a:lnTo>
                  <a:lnTo>
                    <a:pt x="608" y="73"/>
                  </a:lnTo>
                  <a:lnTo>
                    <a:pt x="619" y="65"/>
                  </a:lnTo>
                  <a:lnTo>
                    <a:pt x="630" y="56"/>
                  </a:lnTo>
                  <a:lnTo>
                    <a:pt x="640" y="48"/>
                  </a:lnTo>
                  <a:lnTo>
                    <a:pt x="648" y="39"/>
                  </a:lnTo>
                  <a:lnTo>
                    <a:pt x="654" y="29"/>
                  </a:lnTo>
                  <a:lnTo>
                    <a:pt x="659" y="20"/>
                  </a:lnTo>
                  <a:lnTo>
                    <a:pt x="662" y="10"/>
                  </a:lnTo>
                  <a:lnTo>
                    <a:pt x="662" y="0"/>
                  </a:lnTo>
                  <a:lnTo>
                    <a:pt x="636" y="0"/>
                  </a:lnTo>
                  <a:lnTo>
                    <a:pt x="635" y="8"/>
                  </a:lnTo>
                  <a:lnTo>
                    <a:pt x="633" y="16"/>
                  </a:lnTo>
                  <a:lnTo>
                    <a:pt x="630" y="22"/>
                  </a:lnTo>
                  <a:lnTo>
                    <a:pt x="625" y="30"/>
                  </a:lnTo>
                  <a:lnTo>
                    <a:pt x="619" y="37"/>
                  </a:lnTo>
                  <a:lnTo>
                    <a:pt x="611" y="45"/>
                  </a:lnTo>
                  <a:lnTo>
                    <a:pt x="601" y="51"/>
                  </a:lnTo>
                  <a:lnTo>
                    <a:pt x="590" y="58"/>
                  </a:lnTo>
                  <a:lnTo>
                    <a:pt x="577" y="66"/>
                  </a:lnTo>
                  <a:lnTo>
                    <a:pt x="563" y="73"/>
                  </a:lnTo>
                  <a:lnTo>
                    <a:pt x="549" y="80"/>
                  </a:lnTo>
                  <a:lnTo>
                    <a:pt x="533" y="86"/>
                  </a:lnTo>
                  <a:lnTo>
                    <a:pt x="496" y="99"/>
                  </a:lnTo>
                  <a:lnTo>
                    <a:pt x="454" y="110"/>
                  </a:lnTo>
                  <a:lnTo>
                    <a:pt x="409" y="121"/>
                  </a:lnTo>
                  <a:lnTo>
                    <a:pt x="360" y="130"/>
                  </a:lnTo>
                  <a:lnTo>
                    <a:pt x="307" y="139"/>
                  </a:lnTo>
                  <a:lnTo>
                    <a:pt x="251" y="146"/>
                  </a:lnTo>
                  <a:lnTo>
                    <a:pt x="192" y="152"/>
                  </a:lnTo>
                  <a:lnTo>
                    <a:pt x="130" y="156"/>
                  </a:lnTo>
                  <a:lnTo>
                    <a:pt x="67" y="158"/>
                  </a:lnTo>
                  <a:lnTo>
                    <a:pt x="0" y="159"/>
                  </a:lnTo>
                  <a:lnTo>
                    <a:pt x="0" y="177"/>
                  </a:lnTo>
                  <a:close/>
                </a:path>
              </a:pathLst>
            </a:custGeom>
            <a:solidFill>
              <a:srgbClr val="0066FF"/>
            </a:solidFill>
            <a:ln w="28575" cmpd="sng">
              <a:solidFill>
                <a:srgbClr val="009900"/>
              </a:solidFill>
              <a:round/>
              <a:headEnd/>
              <a:tailEnd/>
            </a:ln>
          </p:spPr>
          <p:txBody>
            <a:bodyPr/>
            <a:lstStyle/>
            <a:p>
              <a:endParaRPr lang="en-GB"/>
            </a:p>
          </p:txBody>
        </p:sp>
        <p:sp>
          <p:nvSpPr>
            <p:cNvPr id="18464" name="Freeform 605">
              <a:extLst>
                <a:ext uri="{FF2B5EF4-FFF2-40B4-BE49-F238E27FC236}">
                  <a16:creationId xmlns:a16="http://schemas.microsoft.com/office/drawing/2014/main" id="{8366452E-2B8B-4451-0627-6880F7AB0438}"/>
                </a:ext>
              </a:extLst>
            </p:cNvPr>
            <p:cNvSpPr>
              <a:spLocks/>
            </p:cNvSpPr>
            <p:nvPr/>
          </p:nvSpPr>
          <p:spPr bwMode="auto">
            <a:xfrm>
              <a:off x="1958" y="1679"/>
              <a:ext cx="660" cy="177"/>
            </a:xfrm>
            <a:custGeom>
              <a:avLst/>
              <a:gdLst>
                <a:gd name="T0" fmla="*/ 0 w 660"/>
                <a:gd name="T1" fmla="*/ 0 h 177"/>
                <a:gd name="T2" fmla="*/ 0 w 660"/>
                <a:gd name="T3" fmla="*/ 0 h 177"/>
                <a:gd name="T4" fmla="*/ 0 w 660"/>
                <a:gd name="T5" fmla="*/ 10 h 177"/>
                <a:gd name="T6" fmla="*/ 3 w 660"/>
                <a:gd name="T7" fmla="*/ 20 h 177"/>
                <a:gd name="T8" fmla="*/ 8 w 660"/>
                <a:gd name="T9" fmla="*/ 29 h 177"/>
                <a:gd name="T10" fmla="*/ 14 w 660"/>
                <a:gd name="T11" fmla="*/ 39 h 177"/>
                <a:gd name="T12" fmla="*/ 22 w 660"/>
                <a:gd name="T13" fmla="*/ 48 h 177"/>
                <a:gd name="T14" fmla="*/ 32 w 660"/>
                <a:gd name="T15" fmla="*/ 56 h 177"/>
                <a:gd name="T16" fmla="*/ 43 w 660"/>
                <a:gd name="T17" fmla="*/ 65 h 177"/>
                <a:gd name="T18" fmla="*/ 54 w 660"/>
                <a:gd name="T19" fmla="*/ 73 h 177"/>
                <a:gd name="T20" fmla="*/ 69 w 660"/>
                <a:gd name="T21" fmla="*/ 81 h 177"/>
                <a:gd name="T22" fmla="*/ 83 w 660"/>
                <a:gd name="T23" fmla="*/ 89 h 177"/>
                <a:gd name="T24" fmla="*/ 99 w 660"/>
                <a:gd name="T25" fmla="*/ 95 h 177"/>
                <a:gd name="T26" fmla="*/ 117 w 660"/>
                <a:gd name="T27" fmla="*/ 102 h 177"/>
                <a:gd name="T28" fmla="*/ 155 w 660"/>
                <a:gd name="T29" fmla="*/ 116 h 177"/>
                <a:gd name="T30" fmla="*/ 198 w 660"/>
                <a:gd name="T31" fmla="*/ 128 h 177"/>
                <a:gd name="T32" fmla="*/ 245 w 660"/>
                <a:gd name="T33" fmla="*/ 139 h 177"/>
                <a:gd name="T34" fmla="*/ 296 w 660"/>
                <a:gd name="T35" fmla="*/ 149 h 177"/>
                <a:gd name="T36" fmla="*/ 350 w 660"/>
                <a:gd name="T37" fmla="*/ 157 h 177"/>
                <a:gd name="T38" fmla="*/ 408 w 660"/>
                <a:gd name="T39" fmla="*/ 165 h 177"/>
                <a:gd name="T40" fmla="*/ 467 w 660"/>
                <a:gd name="T41" fmla="*/ 171 h 177"/>
                <a:gd name="T42" fmla="*/ 529 w 660"/>
                <a:gd name="T43" fmla="*/ 174 h 177"/>
                <a:gd name="T44" fmla="*/ 595 w 660"/>
                <a:gd name="T45" fmla="*/ 177 h 177"/>
                <a:gd name="T46" fmla="*/ 660 w 660"/>
                <a:gd name="T47" fmla="*/ 177 h 177"/>
                <a:gd name="T48" fmla="*/ 660 w 660"/>
                <a:gd name="T49" fmla="*/ 159 h 177"/>
                <a:gd name="T50" fmla="*/ 595 w 660"/>
                <a:gd name="T51" fmla="*/ 158 h 177"/>
                <a:gd name="T52" fmla="*/ 532 w 660"/>
                <a:gd name="T53" fmla="*/ 156 h 177"/>
                <a:gd name="T54" fmla="*/ 470 w 660"/>
                <a:gd name="T55" fmla="*/ 152 h 177"/>
                <a:gd name="T56" fmla="*/ 411 w 660"/>
                <a:gd name="T57" fmla="*/ 146 h 177"/>
                <a:gd name="T58" fmla="*/ 355 w 660"/>
                <a:gd name="T59" fmla="*/ 139 h 177"/>
                <a:gd name="T60" fmla="*/ 302 w 660"/>
                <a:gd name="T61" fmla="*/ 130 h 177"/>
                <a:gd name="T62" fmla="*/ 253 w 660"/>
                <a:gd name="T63" fmla="*/ 121 h 177"/>
                <a:gd name="T64" fmla="*/ 208 w 660"/>
                <a:gd name="T65" fmla="*/ 110 h 177"/>
                <a:gd name="T66" fmla="*/ 166 w 660"/>
                <a:gd name="T67" fmla="*/ 99 h 177"/>
                <a:gd name="T68" fmla="*/ 129 w 660"/>
                <a:gd name="T69" fmla="*/ 86 h 177"/>
                <a:gd name="T70" fmla="*/ 113 w 660"/>
                <a:gd name="T71" fmla="*/ 80 h 177"/>
                <a:gd name="T72" fmla="*/ 99 w 660"/>
                <a:gd name="T73" fmla="*/ 73 h 177"/>
                <a:gd name="T74" fmla="*/ 85 w 660"/>
                <a:gd name="T75" fmla="*/ 66 h 177"/>
                <a:gd name="T76" fmla="*/ 72 w 660"/>
                <a:gd name="T77" fmla="*/ 58 h 177"/>
                <a:gd name="T78" fmla="*/ 61 w 660"/>
                <a:gd name="T79" fmla="*/ 51 h 177"/>
                <a:gd name="T80" fmla="*/ 51 w 660"/>
                <a:gd name="T81" fmla="*/ 45 h 177"/>
                <a:gd name="T82" fmla="*/ 43 w 660"/>
                <a:gd name="T83" fmla="*/ 37 h 177"/>
                <a:gd name="T84" fmla="*/ 37 w 660"/>
                <a:gd name="T85" fmla="*/ 30 h 177"/>
                <a:gd name="T86" fmla="*/ 32 w 660"/>
                <a:gd name="T87" fmla="*/ 22 h 177"/>
                <a:gd name="T88" fmla="*/ 29 w 660"/>
                <a:gd name="T89" fmla="*/ 16 h 177"/>
                <a:gd name="T90" fmla="*/ 27 w 660"/>
                <a:gd name="T91" fmla="*/ 8 h 177"/>
                <a:gd name="T92" fmla="*/ 26 w 660"/>
                <a:gd name="T93" fmla="*/ 0 h 177"/>
                <a:gd name="T94" fmla="*/ 26 w 660"/>
                <a:gd name="T95" fmla="*/ 0 h 177"/>
                <a:gd name="T96" fmla="*/ 0 w 660"/>
                <a:gd name="T97" fmla="*/ 0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0"/>
                <a:gd name="T148" fmla="*/ 0 h 177"/>
                <a:gd name="T149" fmla="*/ 660 w 660"/>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0" h="177">
                  <a:moveTo>
                    <a:pt x="0" y="0"/>
                  </a:moveTo>
                  <a:lnTo>
                    <a:pt x="0" y="0"/>
                  </a:lnTo>
                  <a:lnTo>
                    <a:pt x="0" y="10"/>
                  </a:lnTo>
                  <a:lnTo>
                    <a:pt x="3" y="20"/>
                  </a:lnTo>
                  <a:lnTo>
                    <a:pt x="8" y="29"/>
                  </a:lnTo>
                  <a:lnTo>
                    <a:pt x="14" y="39"/>
                  </a:lnTo>
                  <a:lnTo>
                    <a:pt x="22" y="48"/>
                  </a:lnTo>
                  <a:lnTo>
                    <a:pt x="32" y="56"/>
                  </a:lnTo>
                  <a:lnTo>
                    <a:pt x="43" y="65"/>
                  </a:lnTo>
                  <a:lnTo>
                    <a:pt x="54" y="73"/>
                  </a:lnTo>
                  <a:lnTo>
                    <a:pt x="69" y="81"/>
                  </a:lnTo>
                  <a:lnTo>
                    <a:pt x="83" y="89"/>
                  </a:lnTo>
                  <a:lnTo>
                    <a:pt x="99" y="95"/>
                  </a:lnTo>
                  <a:lnTo>
                    <a:pt x="117" y="102"/>
                  </a:lnTo>
                  <a:lnTo>
                    <a:pt x="155" y="116"/>
                  </a:lnTo>
                  <a:lnTo>
                    <a:pt x="198" y="128"/>
                  </a:lnTo>
                  <a:lnTo>
                    <a:pt x="245" y="139"/>
                  </a:lnTo>
                  <a:lnTo>
                    <a:pt x="296" y="149"/>
                  </a:lnTo>
                  <a:lnTo>
                    <a:pt x="350" y="157"/>
                  </a:lnTo>
                  <a:lnTo>
                    <a:pt x="408" y="165"/>
                  </a:lnTo>
                  <a:lnTo>
                    <a:pt x="467" y="171"/>
                  </a:lnTo>
                  <a:lnTo>
                    <a:pt x="529" y="174"/>
                  </a:lnTo>
                  <a:lnTo>
                    <a:pt x="595" y="177"/>
                  </a:lnTo>
                  <a:lnTo>
                    <a:pt x="660" y="177"/>
                  </a:lnTo>
                  <a:lnTo>
                    <a:pt x="660" y="159"/>
                  </a:lnTo>
                  <a:lnTo>
                    <a:pt x="595" y="158"/>
                  </a:lnTo>
                  <a:lnTo>
                    <a:pt x="532" y="156"/>
                  </a:lnTo>
                  <a:lnTo>
                    <a:pt x="470" y="152"/>
                  </a:lnTo>
                  <a:lnTo>
                    <a:pt x="411" y="146"/>
                  </a:lnTo>
                  <a:lnTo>
                    <a:pt x="355" y="139"/>
                  </a:lnTo>
                  <a:lnTo>
                    <a:pt x="302" y="130"/>
                  </a:lnTo>
                  <a:lnTo>
                    <a:pt x="253" y="121"/>
                  </a:lnTo>
                  <a:lnTo>
                    <a:pt x="208" y="110"/>
                  </a:lnTo>
                  <a:lnTo>
                    <a:pt x="166" y="99"/>
                  </a:lnTo>
                  <a:lnTo>
                    <a:pt x="129" y="86"/>
                  </a:lnTo>
                  <a:lnTo>
                    <a:pt x="113" y="80"/>
                  </a:lnTo>
                  <a:lnTo>
                    <a:pt x="99" y="73"/>
                  </a:lnTo>
                  <a:lnTo>
                    <a:pt x="85" y="66"/>
                  </a:lnTo>
                  <a:lnTo>
                    <a:pt x="72" y="58"/>
                  </a:lnTo>
                  <a:lnTo>
                    <a:pt x="61" y="51"/>
                  </a:lnTo>
                  <a:lnTo>
                    <a:pt x="51" y="45"/>
                  </a:lnTo>
                  <a:lnTo>
                    <a:pt x="43" y="37"/>
                  </a:lnTo>
                  <a:lnTo>
                    <a:pt x="37" y="30"/>
                  </a:lnTo>
                  <a:lnTo>
                    <a:pt x="32" y="22"/>
                  </a:lnTo>
                  <a:lnTo>
                    <a:pt x="29" y="16"/>
                  </a:lnTo>
                  <a:lnTo>
                    <a:pt x="27" y="8"/>
                  </a:lnTo>
                  <a:lnTo>
                    <a:pt x="26" y="0"/>
                  </a:lnTo>
                  <a:lnTo>
                    <a:pt x="0" y="0"/>
                  </a:lnTo>
                  <a:close/>
                </a:path>
              </a:pathLst>
            </a:custGeom>
            <a:solidFill>
              <a:srgbClr val="0066FF"/>
            </a:solidFill>
            <a:ln w="28575" cmpd="sng">
              <a:solidFill>
                <a:srgbClr val="009900"/>
              </a:solidFill>
              <a:round/>
              <a:headEnd/>
              <a:tailEnd/>
            </a:ln>
          </p:spPr>
          <p:txBody>
            <a:bodyPr/>
            <a:lstStyle/>
            <a:p>
              <a:endParaRPr lang="en-GB"/>
            </a:p>
          </p:txBody>
        </p:sp>
        <p:sp>
          <p:nvSpPr>
            <p:cNvPr id="18465" name="Freeform 606">
              <a:extLst>
                <a:ext uri="{FF2B5EF4-FFF2-40B4-BE49-F238E27FC236}">
                  <a16:creationId xmlns:a16="http://schemas.microsoft.com/office/drawing/2014/main" id="{6F7C5310-5A50-4794-0202-00597BEEEEF6}"/>
                </a:ext>
              </a:extLst>
            </p:cNvPr>
            <p:cNvSpPr>
              <a:spLocks/>
            </p:cNvSpPr>
            <p:nvPr/>
          </p:nvSpPr>
          <p:spPr bwMode="auto">
            <a:xfrm>
              <a:off x="1958" y="1529"/>
              <a:ext cx="636" cy="153"/>
            </a:xfrm>
            <a:custGeom>
              <a:avLst/>
              <a:gdLst>
                <a:gd name="T0" fmla="*/ 636 w 636"/>
                <a:gd name="T1" fmla="*/ 0 h 153"/>
                <a:gd name="T2" fmla="*/ 574 w 636"/>
                <a:gd name="T3" fmla="*/ 2 h 153"/>
                <a:gd name="T4" fmla="*/ 513 w 636"/>
                <a:gd name="T5" fmla="*/ 4 h 153"/>
                <a:gd name="T6" fmla="*/ 454 w 636"/>
                <a:gd name="T7" fmla="*/ 9 h 153"/>
                <a:gd name="T8" fmla="*/ 396 w 636"/>
                <a:gd name="T9" fmla="*/ 13 h 153"/>
                <a:gd name="T10" fmla="*/ 342 w 636"/>
                <a:gd name="T11" fmla="*/ 19 h 153"/>
                <a:gd name="T12" fmla="*/ 291 w 636"/>
                <a:gd name="T13" fmla="*/ 26 h 153"/>
                <a:gd name="T14" fmla="*/ 241 w 636"/>
                <a:gd name="T15" fmla="*/ 34 h 153"/>
                <a:gd name="T16" fmla="*/ 197 w 636"/>
                <a:gd name="T17" fmla="*/ 43 h 153"/>
                <a:gd name="T18" fmla="*/ 155 w 636"/>
                <a:gd name="T19" fmla="*/ 53 h 153"/>
                <a:gd name="T20" fmla="*/ 117 w 636"/>
                <a:gd name="T21" fmla="*/ 63 h 153"/>
                <a:gd name="T22" fmla="*/ 99 w 636"/>
                <a:gd name="T23" fmla="*/ 68 h 153"/>
                <a:gd name="T24" fmla="*/ 83 w 636"/>
                <a:gd name="T25" fmla="*/ 75 h 153"/>
                <a:gd name="T26" fmla="*/ 69 w 636"/>
                <a:gd name="T27" fmla="*/ 81 h 153"/>
                <a:gd name="T28" fmla="*/ 56 w 636"/>
                <a:gd name="T29" fmla="*/ 88 h 153"/>
                <a:gd name="T30" fmla="*/ 43 w 636"/>
                <a:gd name="T31" fmla="*/ 94 h 153"/>
                <a:gd name="T32" fmla="*/ 32 w 636"/>
                <a:gd name="T33" fmla="*/ 102 h 153"/>
                <a:gd name="T34" fmla="*/ 22 w 636"/>
                <a:gd name="T35" fmla="*/ 110 h 153"/>
                <a:gd name="T36" fmla="*/ 14 w 636"/>
                <a:gd name="T37" fmla="*/ 118 h 153"/>
                <a:gd name="T38" fmla="*/ 8 w 636"/>
                <a:gd name="T39" fmla="*/ 126 h 153"/>
                <a:gd name="T40" fmla="*/ 3 w 636"/>
                <a:gd name="T41" fmla="*/ 135 h 153"/>
                <a:gd name="T42" fmla="*/ 0 w 636"/>
                <a:gd name="T43" fmla="*/ 144 h 153"/>
                <a:gd name="T44" fmla="*/ 0 w 636"/>
                <a:gd name="T45" fmla="*/ 153 h 153"/>
                <a:gd name="T46" fmla="*/ 26 w 636"/>
                <a:gd name="T47" fmla="*/ 153 h 153"/>
                <a:gd name="T48" fmla="*/ 27 w 636"/>
                <a:gd name="T49" fmla="*/ 147 h 153"/>
                <a:gd name="T50" fmla="*/ 29 w 636"/>
                <a:gd name="T51" fmla="*/ 140 h 153"/>
                <a:gd name="T52" fmla="*/ 32 w 636"/>
                <a:gd name="T53" fmla="*/ 134 h 153"/>
                <a:gd name="T54" fmla="*/ 37 w 636"/>
                <a:gd name="T55" fmla="*/ 127 h 153"/>
                <a:gd name="T56" fmla="*/ 43 w 636"/>
                <a:gd name="T57" fmla="*/ 121 h 153"/>
                <a:gd name="T58" fmla="*/ 51 w 636"/>
                <a:gd name="T59" fmla="*/ 115 h 153"/>
                <a:gd name="T60" fmla="*/ 61 w 636"/>
                <a:gd name="T61" fmla="*/ 109 h 153"/>
                <a:gd name="T62" fmla="*/ 72 w 636"/>
                <a:gd name="T63" fmla="*/ 103 h 153"/>
                <a:gd name="T64" fmla="*/ 83 w 636"/>
                <a:gd name="T65" fmla="*/ 97 h 153"/>
                <a:gd name="T66" fmla="*/ 98 w 636"/>
                <a:gd name="T67" fmla="*/ 91 h 153"/>
                <a:gd name="T68" fmla="*/ 112 w 636"/>
                <a:gd name="T69" fmla="*/ 85 h 153"/>
                <a:gd name="T70" fmla="*/ 128 w 636"/>
                <a:gd name="T71" fmla="*/ 80 h 153"/>
                <a:gd name="T72" fmla="*/ 163 w 636"/>
                <a:gd name="T73" fmla="*/ 70 h 153"/>
                <a:gd name="T74" fmla="*/ 205 w 636"/>
                <a:gd name="T75" fmla="*/ 61 h 153"/>
                <a:gd name="T76" fmla="*/ 248 w 636"/>
                <a:gd name="T77" fmla="*/ 52 h 153"/>
                <a:gd name="T78" fmla="*/ 296 w 636"/>
                <a:gd name="T79" fmla="*/ 45 h 153"/>
                <a:gd name="T80" fmla="*/ 347 w 636"/>
                <a:gd name="T81" fmla="*/ 38 h 153"/>
                <a:gd name="T82" fmla="*/ 401 w 636"/>
                <a:gd name="T83" fmla="*/ 33 h 153"/>
                <a:gd name="T84" fmla="*/ 457 w 636"/>
                <a:gd name="T85" fmla="*/ 27 h 153"/>
                <a:gd name="T86" fmla="*/ 515 w 636"/>
                <a:gd name="T87" fmla="*/ 24 h 153"/>
                <a:gd name="T88" fmla="*/ 575 w 636"/>
                <a:gd name="T89" fmla="*/ 21 h 153"/>
                <a:gd name="T90" fmla="*/ 636 w 636"/>
                <a:gd name="T91" fmla="*/ 19 h 153"/>
                <a:gd name="T92" fmla="*/ 636 w 636"/>
                <a:gd name="T93" fmla="*/ 0 h 1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6"/>
                <a:gd name="T142" fmla="*/ 0 h 153"/>
                <a:gd name="T143" fmla="*/ 636 w 636"/>
                <a:gd name="T144" fmla="*/ 153 h 15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6" h="153">
                  <a:moveTo>
                    <a:pt x="636" y="0"/>
                  </a:moveTo>
                  <a:lnTo>
                    <a:pt x="574" y="2"/>
                  </a:lnTo>
                  <a:lnTo>
                    <a:pt x="513" y="4"/>
                  </a:lnTo>
                  <a:lnTo>
                    <a:pt x="454" y="9"/>
                  </a:lnTo>
                  <a:lnTo>
                    <a:pt x="396" y="13"/>
                  </a:lnTo>
                  <a:lnTo>
                    <a:pt x="342" y="19"/>
                  </a:lnTo>
                  <a:lnTo>
                    <a:pt x="291" y="26"/>
                  </a:lnTo>
                  <a:lnTo>
                    <a:pt x="241" y="34"/>
                  </a:lnTo>
                  <a:lnTo>
                    <a:pt x="197" y="43"/>
                  </a:lnTo>
                  <a:lnTo>
                    <a:pt x="155" y="53"/>
                  </a:lnTo>
                  <a:lnTo>
                    <a:pt x="117" y="63"/>
                  </a:lnTo>
                  <a:lnTo>
                    <a:pt x="99" y="68"/>
                  </a:lnTo>
                  <a:lnTo>
                    <a:pt x="83" y="75"/>
                  </a:lnTo>
                  <a:lnTo>
                    <a:pt x="69" y="81"/>
                  </a:lnTo>
                  <a:lnTo>
                    <a:pt x="56" y="88"/>
                  </a:lnTo>
                  <a:lnTo>
                    <a:pt x="43" y="94"/>
                  </a:lnTo>
                  <a:lnTo>
                    <a:pt x="32" y="102"/>
                  </a:lnTo>
                  <a:lnTo>
                    <a:pt x="22" y="110"/>
                  </a:lnTo>
                  <a:lnTo>
                    <a:pt x="14" y="118"/>
                  </a:lnTo>
                  <a:lnTo>
                    <a:pt x="8" y="126"/>
                  </a:lnTo>
                  <a:lnTo>
                    <a:pt x="3" y="135"/>
                  </a:lnTo>
                  <a:lnTo>
                    <a:pt x="0" y="144"/>
                  </a:lnTo>
                  <a:lnTo>
                    <a:pt x="0" y="153"/>
                  </a:lnTo>
                  <a:lnTo>
                    <a:pt x="26" y="153"/>
                  </a:lnTo>
                  <a:lnTo>
                    <a:pt x="27" y="147"/>
                  </a:lnTo>
                  <a:lnTo>
                    <a:pt x="29" y="140"/>
                  </a:lnTo>
                  <a:lnTo>
                    <a:pt x="32" y="134"/>
                  </a:lnTo>
                  <a:lnTo>
                    <a:pt x="37" y="127"/>
                  </a:lnTo>
                  <a:lnTo>
                    <a:pt x="43" y="121"/>
                  </a:lnTo>
                  <a:lnTo>
                    <a:pt x="51" y="115"/>
                  </a:lnTo>
                  <a:lnTo>
                    <a:pt x="61" y="109"/>
                  </a:lnTo>
                  <a:lnTo>
                    <a:pt x="72" y="103"/>
                  </a:lnTo>
                  <a:lnTo>
                    <a:pt x="83" y="97"/>
                  </a:lnTo>
                  <a:lnTo>
                    <a:pt x="98" y="91"/>
                  </a:lnTo>
                  <a:lnTo>
                    <a:pt x="112" y="85"/>
                  </a:lnTo>
                  <a:lnTo>
                    <a:pt x="128" y="80"/>
                  </a:lnTo>
                  <a:lnTo>
                    <a:pt x="163" y="70"/>
                  </a:lnTo>
                  <a:lnTo>
                    <a:pt x="205" y="61"/>
                  </a:lnTo>
                  <a:lnTo>
                    <a:pt x="248" y="52"/>
                  </a:lnTo>
                  <a:lnTo>
                    <a:pt x="296" y="45"/>
                  </a:lnTo>
                  <a:lnTo>
                    <a:pt x="347" y="38"/>
                  </a:lnTo>
                  <a:lnTo>
                    <a:pt x="401" y="33"/>
                  </a:lnTo>
                  <a:lnTo>
                    <a:pt x="457" y="27"/>
                  </a:lnTo>
                  <a:lnTo>
                    <a:pt x="515" y="24"/>
                  </a:lnTo>
                  <a:lnTo>
                    <a:pt x="575" y="21"/>
                  </a:lnTo>
                  <a:lnTo>
                    <a:pt x="636" y="19"/>
                  </a:lnTo>
                  <a:lnTo>
                    <a:pt x="636" y="0"/>
                  </a:lnTo>
                  <a:close/>
                </a:path>
              </a:pathLst>
            </a:custGeom>
            <a:solidFill>
              <a:srgbClr val="0066FF"/>
            </a:solidFill>
            <a:ln w="28575" cmpd="sng">
              <a:solidFill>
                <a:srgbClr val="009900"/>
              </a:solidFill>
              <a:round/>
              <a:headEnd/>
              <a:tailEnd/>
            </a:ln>
          </p:spPr>
          <p:txBody>
            <a:bodyPr/>
            <a:lstStyle/>
            <a:p>
              <a:endParaRPr lang="en-GB"/>
            </a:p>
          </p:txBody>
        </p:sp>
      </p:grpSp>
      <p:sp>
        <p:nvSpPr>
          <p:cNvPr id="220767" name="Line 607">
            <a:extLst>
              <a:ext uri="{FF2B5EF4-FFF2-40B4-BE49-F238E27FC236}">
                <a16:creationId xmlns:a16="http://schemas.microsoft.com/office/drawing/2014/main" id="{E203CDB5-8F32-0656-B48D-C954C97E5B48}"/>
              </a:ext>
            </a:extLst>
          </p:cNvPr>
          <p:cNvSpPr>
            <a:spLocks noChangeShapeType="1"/>
          </p:cNvSpPr>
          <p:nvPr/>
        </p:nvSpPr>
        <p:spPr bwMode="auto">
          <a:xfrm flipH="1">
            <a:off x="4679950" y="4868863"/>
            <a:ext cx="2232025" cy="288925"/>
          </a:xfrm>
          <a:prstGeom prst="line">
            <a:avLst/>
          </a:prstGeom>
          <a:noFill/>
          <a:ln w="28575">
            <a:solidFill>
              <a:srgbClr val="0099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20797" name="AutoShape 637">
            <a:extLst>
              <a:ext uri="{FF2B5EF4-FFF2-40B4-BE49-F238E27FC236}">
                <a16:creationId xmlns:a16="http://schemas.microsoft.com/office/drawing/2014/main" id="{6C44FDCD-0328-3364-AC8A-CEEB24C864CE}"/>
              </a:ext>
            </a:extLst>
          </p:cNvPr>
          <p:cNvSpPr>
            <a:spLocks noChangeArrowheads="1"/>
          </p:cNvSpPr>
          <p:nvPr/>
        </p:nvSpPr>
        <p:spPr bwMode="auto">
          <a:xfrm>
            <a:off x="2551113" y="5114925"/>
            <a:ext cx="2143125" cy="360363"/>
          </a:xfrm>
          <a:prstGeom prst="roundRect">
            <a:avLst>
              <a:gd name="adj" fmla="val 16667"/>
            </a:avLst>
          </a:prstGeom>
          <a:solidFill>
            <a:srgbClr val="CCFF99"/>
          </a:solidFill>
          <a:ln w="28575">
            <a:solidFill>
              <a:srgbClr val="009900"/>
            </a:solidFill>
            <a:round/>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220798" name="AutoShape 638">
            <a:extLst>
              <a:ext uri="{FF2B5EF4-FFF2-40B4-BE49-F238E27FC236}">
                <a16:creationId xmlns:a16="http://schemas.microsoft.com/office/drawing/2014/main" id="{679AB434-EE12-141E-6ACF-ACFC618E30A0}"/>
              </a:ext>
            </a:extLst>
          </p:cNvPr>
          <p:cNvSpPr>
            <a:spLocks noChangeArrowheads="1"/>
          </p:cNvSpPr>
          <p:nvPr/>
        </p:nvSpPr>
        <p:spPr bwMode="auto">
          <a:xfrm>
            <a:off x="179388" y="5589588"/>
            <a:ext cx="8785225" cy="792162"/>
          </a:xfrm>
          <a:prstGeom prst="roundRect">
            <a:avLst>
              <a:gd name="adj" fmla="val 16667"/>
            </a:avLst>
          </a:prstGeom>
          <a:solidFill>
            <a:srgbClr val="CCECFF"/>
          </a:solidFill>
          <a:ln w="28575">
            <a:solidFill>
              <a:srgbClr val="0000FF"/>
            </a:solidFill>
            <a:round/>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220799" name="Text Box 639">
            <a:extLst>
              <a:ext uri="{FF2B5EF4-FFF2-40B4-BE49-F238E27FC236}">
                <a16:creationId xmlns:a16="http://schemas.microsoft.com/office/drawing/2014/main" id="{A38ADFA5-EDDF-CFAA-A8C4-35D9072E4F2C}"/>
              </a:ext>
            </a:extLst>
          </p:cNvPr>
          <p:cNvSpPr txBox="1">
            <a:spLocks noChangeArrowheads="1"/>
          </p:cNvSpPr>
          <p:nvPr/>
        </p:nvSpPr>
        <p:spPr bwMode="auto">
          <a:xfrm>
            <a:off x="179388" y="5556250"/>
            <a:ext cx="87852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Eksperimentom je pokazano da se koeficijent isticanja smanjuje kada raste površina otvora i nivo tečnosti H. Vrednost ovog koeficijenta zavisi i od oblika otvora, veći je za kvadratni nego za kružni otvor.</a:t>
            </a:r>
            <a:endParaRPr lang="en-US" altLang="en-US" sz="1600" b="1">
              <a:solidFill>
                <a:schemeClr val="tx1"/>
              </a:solidFill>
              <a:sym typeface="Symbol" panose="05050102010706020507" pitchFamily="18" charset="2"/>
            </a:endParaRPr>
          </a:p>
        </p:txBody>
      </p:sp>
      <p:sp>
        <p:nvSpPr>
          <p:cNvPr id="220800" name="Text Box 640">
            <a:extLst>
              <a:ext uri="{FF2B5EF4-FFF2-40B4-BE49-F238E27FC236}">
                <a16:creationId xmlns:a16="http://schemas.microsoft.com/office/drawing/2014/main" id="{A2316A8D-C3A2-F7E0-C4BD-989740D4A447}"/>
              </a:ext>
            </a:extLst>
          </p:cNvPr>
          <p:cNvSpPr txBox="1">
            <a:spLocks noChangeArrowheads="1"/>
          </p:cNvSpPr>
          <p:nvPr/>
        </p:nvSpPr>
        <p:spPr bwMode="auto">
          <a:xfrm>
            <a:off x="2555875" y="5094288"/>
            <a:ext cx="2268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Koeficijent isticanja:</a:t>
            </a:r>
            <a:endParaRPr lang="sr-Latn-CS" altLang="en-US" sz="1600" b="1">
              <a:solidFill>
                <a:schemeClr val="tx1"/>
              </a:solidFill>
              <a:sym typeface="Symbol" panose="05050102010706020507" pitchFamily="18" charset="2"/>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0168"/>
                                        </p:tgtEl>
                                        <p:attrNameLst>
                                          <p:attrName>style.visibility</p:attrName>
                                        </p:attrNameLst>
                                      </p:cBhvr>
                                      <p:to>
                                        <p:strVal val="visible"/>
                                      </p:to>
                                    </p:set>
                                    <p:anim calcmode="lin" valueType="num">
                                      <p:cBhvr>
                                        <p:cTn id="7" dur="500" fill="hold"/>
                                        <p:tgtEl>
                                          <p:spTgt spid="220168"/>
                                        </p:tgtEl>
                                        <p:attrNameLst>
                                          <p:attrName>ppt_w</p:attrName>
                                        </p:attrNameLst>
                                      </p:cBhvr>
                                      <p:tavLst>
                                        <p:tav tm="0">
                                          <p:val>
                                            <p:fltVal val="0"/>
                                          </p:val>
                                        </p:tav>
                                        <p:tav tm="100000">
                                          <p:val>
                                            <p:strVal val="#ppt_w"/>
                                          </p:val>
                                        </p:tav>
                                      </p:tavLst>
                                    </p:anim>
                                    <p:anim calcmode="lin" valueType="num">
                                      <p:cBhvr>
                                        <p:cTn id="8" dur="500" fill="hold"/>
                                        <p:tgtEl>
                                          <p:spTgt spid="220168"/>
                                        </p:tgtEl>
                                        <p:attrNameLst>
                                          <p:attrName>ppt_h</p:attrName>
                                        </p:attrNameLst>
                                      </p:cBhvr>
                                      <p:tavLst>
                                        <p:tav tm="0">
                                          <p:val>
                                            <p:fltVal val="0"/>
                                          </p:val>
                                        </p:tav>
                                        <p:tav tm="100000">
                                          <p:val>
                                            <p:strVal val="#ppt_h"/>
                                          </p:val>
                                        </p:tav>
                                      </p:tavLst>
                                    </p:anim>
                                    <p:anim calcmode="lin" valueType="num">
                                      <p:cBhvr>
                                        <p:cTn id="9" dur="500" fill="hold"/>
                                        <p:tgtEl>
                                          <p:spTgt spid="220168"/>
                                        </p:tgtEl>
                                        <p:attrNameLst>
                                          <p:attrName>style.rotation</p:attrName>
                                        </p:attrNameLst>
                                      </p:cBhvr>
                                      <p:tavLst>
                                        <p:tav tm="0">
                                          <p:val>
                                            <p:fltVal val="360"/>
                                          </p:val>
                                        </p:tav>
                                        <p:tav tm="100000">
                                          <p:val>
                                            <p:fltVal val="0"/>
                                          </p:val>
                                        </p:tav>
                                      </p:tavLst>
                                    </p:anim>
                                    <p:animEffect transition="in" filter="fade">
                                      <p:cBhvr>
                                        <p:cTn id="10" dur="500"/>
                                        <p:tgtEl>
                                          <p:spTgt spid="220168"/>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20167"/>
                                        </p:tgtEl>
                                        <p:attrNameLst>
                                          <p:attrName>style.visibility</p:attrName>
                                        </p:attrNameLst>
                                      </p:cBhvr>
                                      <p:to>
                                        <p:strVal val="visible"/>
                                      </p:to>
                                    </p:set>
                                    <p:anim calcmode="discrete" valueType="clr">
                                      <p:cBhvr override="childStyle">
                                        <p:cTn id="14" dur="80"/>
                                        <p:tgtEl>
                                          <p:spTgt spid="22016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0167"/>
                                        </p:tgtEl>
                                        <p:attrNameLst>
                                          <p:attrName>fillcolor</p:attrName>
                                        </p:attrNameLst>
                                      </p:cBhvr>
                                      <p:tavLst>
                                        <p:tav tm="0">
                                          <p:val>
                                            <p:clrVal>
                                              <a:schemeClr val="accent2"/>
                                            </p:clrVal>
                                          </p:val>
                                        </p:tav>
                                        <p:tav tm="50000">
                                          <p:val>
                                            <p:clrVal>
                                              <a:schemeClr val="hlink"/>
                                            </p:clrVal>
                                          </p:val>
                                        </p:tav>
                                      </p:tavLst>
                                    </p:anim>
                                    <p:set>
                                      <p:cBhvr>
                                        <p:cTn id="16" dur="80"/>
                                        <p:tgtEl>
                                          <p:spTgt spid="220167"/>
                                        </p:tgtEl>
                                        <p:attrNameLst>
                                          <p:attrName>fill.type</p:attrName>
                                        </p:attrNameLst>
                                      </p:cBhvr>
                                      <p:to>
                                        <p:strVal val="solid"/>
                                      </p:to>
                                    </p:set>
                                  </p:childTnLst>
                                </p:cTn>
                              </p:par>
                            </p:childTnLst>
                          </p:cTn>
                        </p:par>
                        <p:par>
                          <p:cTn id="17" fill="hold" nodeType="afterGroup">
                            <p:stCondLst>
                              <p:cond delay="166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nodeType="afterGroup">
                            <p:stCondLst>
                              <p:cond delay="500"/>
                            </p:stCondLst>
                            <p:childTnLst>
                              <p:par>
                                <p:cTn id="29" presetID="35" presetClass="emph" presetSubtype="0" repeatCount="indefinite" fill="hold" nodeType="afterEffect">
                                  <p:stCondLst>
                                    <p:cond delay="0"/>
                                  </p:stCondLst>
                                  <p:childTnLst>
                                    <p:anim calcmode="discrete" valueType="str">
                                      <p:cBhvr>
                                        <p:cTn id="30" dur="1000" fill="hold"/>
                                        <p:tgtEl>
                                          <p:spTgt spid="3"/>
                                        </p:tgtEl>
                                        <p:attrNameLst>
                                          <p:attrName>style.visibility</p:attrName>
                                        </p:attrNameLst>
                                      </p:cBhvr>
                                      <p:tavLst>
                                        <p:tav tm="0">
                                          <p:val>
                                            <p:strVal val="hidden"/>
                                          </p:val>
                                        </p:tav>
                                        <p:tav tm="50000">
                                          <p:val>
                                            <p:strVal val="visible"/>
                                          </p:val>
                                        </p:tav>
                                      </p:tavLst>
                                    </p:anim>
                                  </p:childTnLst>
                                </p:cTn>
                              </p:par>
                            </p:childTnLst>
                          </p:cTn>
                        </p:par>
                        <p:par>
                          <p:cTn id="31" fill="hold" nodeType="afterGroup">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0382"/>
                                        </p:tgtEl>
                                        <p:attrNameLst>
                                          <p:attrName>style.visibility</p:attrName>
                                        </p:attrNameLst>
                                      </p:cBhvr>
                                      <p:to>
                                        <p:strVal val="visible"/>
                                      </p:to>
                                    </p:set>
                                    <p:animEffect transition="in" filter="wipe(left)">
                                      <p:cBhvr>
                                        <p:cTn id="34" dur="500"/>
                                        <p:tgtEl>
                                          <p:spTgt spid="220382"/>
                                        </p:tgtEl>
                                      </p:cBhvr>
                                    </p:animEffect>
                                  </p:childTnLst>
                                </p:cTn>
                              </p:par>
                            </p:childTnLst>
                          </p:cTn>
                        </p:par>
                        <p:par>
                          <p:cTn id="35" fill="hold" nodeType="afterGroup">
                            <p:stCondLst>
                              <p:cond delay="20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20381"/>
                                        </p:tgtEl>
                                        <p:attrNameLst>
                                          <p:attrName>style.visibility</p:attrName>
                                        </p:attrNameLst>
                                      </p:cBhvr>
                                      <p:to>
                                        <p:strVal val="visible"/>
                                      </p:to>
                                    </p:set>
                                    <p:animEffect transition="in" filter="wipe(left)">
                                      <p:cBhvr>
                                        <p:cTn id="41" dur="500"/>
                                        <p:tgtEl>
                                          <p:spTgt spid="220381"/>
                                        </p:tgtEl>
                                      </p:cBhvr>
                                    </p:animEffect>
                                  </p:childTnLst>
                                </p:cTn>
                              </p:par>
                            </p:childTnLst>
                          </p:cTn>
                        </p:par>
                        <p:par>
                          <p:cTn id="42" fill="hold" nodeType="afterGroup">
                            <p:stCondLst>
                              <p:cond delay="2500"/>
                            </p:stCondLst>
                            <p:childTnLst>
                              <p:par>
                                <p:cTn id="43" presetID="9"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ssolve">
                                      <p:cBhvr>
                                        <p:cTn id="45" dur="500"/>
                                        <p:tgtEl>
                                          <p:spTgt spid="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1"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heel(1)">
                                      <p:cBhvr>
                                        <p:cTn id="50" dur="1000"/>
                                        <p:tgtEl>
                                          <p:spTgt spid="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1000" fill="hold"/>
                                        <p:tgtEl>
                                          <p:spTgt spid="6"/>
                                        </p:tgtEl>
                                        <p:attrNameLst>
                                          <p:attrName>ppt_w</p:attrName>
                                        </p:attrNameLst>
                                      </p:cBhvr>
                                      <p:tavLst>
                                        <p:tav tm="0">
                                          <p:val>
                                            <p:fltVal val="0"/>
                                          </p:val>
                                        </p:tav>
                                        <p:tav tm="100000">
                                          <p:val>
                                            <p:strVal val="#ppt_w"/>
                                          </p:val>
                                        </p:tav>
                                      </p:tavLst>
                                    </p:anim>
                                    <p:anim calcmode="lin" valueType="num">
                                      <p:cBhvr>
                                        <p:cTn id="56" dur="1000" fill="hold"/>
                                        <p:tgtEl>
                                          <p:spTgt spid="6"/>
                                        </p:tgtEl>
                                        <p:attrNameLst>
                                          <p:attrName>ppt_h</p:attrName>
                                        </p:attrNameLst>
                                      </p:cBhvr>
                                      <p:tavLst>
                                        <p:tav tm="0">
                                          <p:val>
                                            <p:fltVal val="0"/>
                                          </p:val>
                                        </p:tav>
                                        <p:tav tm="100000">
                                          <p:val>
                                            <p:strVal val="#ppt_h"/>
                                          </p:val>
                                        </p:tav>
                                      </p:tavLst>
                                    </p:anim>
                                    <p:animEffect transition="in" filter="fade">
                                      <p:cBhvr>
                                        <p:cTn id="57" dur="10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220367"/>
                                        </p:tgtEl>
                                        <p:attrNameLst>
                                          <p:attrName>style.visibility</p:attrName>
                                        </p:attrNameLst>
                                      </p:cBhvr>
                                      <p:to>
                                        <p:strVal val="visible"/>
                                      </p:to>
                                    </p:set>
                                    <p:anim calcmode="lin" valueType="num">
                                      <p:cBhvr>
                                        <p:cTn id="62" dur="500" fill="hold"/>
                                        <p:tgtEl>
                                          <p:spTgt spid="220367"/>
                                        </p:tgtEl>
                                        <p:attrNameLst>
                                          <p:attrName>ppt_w</p:attrName>
                                        </p:attrNameLst>
                                      </p:cBhvr>
                                      <p:tavLst>
                                        <p:tav tm="0">
                                          <p:val>
                                            <p:fltVal val="0"/>
                                          </p:val>
                                        </p:tav>
                                        <p:tav tm="100000">
                                          <p:val>
                                            <p:strVal val="#ppt_w"/>
                                          </p:val>
                                        </p:tav>
                                      </p:tavLst>
                                    </p:anim>
                                    <p:anim calcmode="lin" valueType="num">
                                      <p:cBhvr>
                                        <p:cTn id="63" dur="500" fill="hold"/>
                                        <p:tgtEl>
                                          <p:spTgt spid="220367"/>
                                        </p:tgtEl>
                                        <p:attrNameLst>
                                          <p:attrName>ppt_h</p:attrName>
                                        </p:attrNameLst>
                                      </p:cBhvr>
                                      <p:tavLst>
                                        <p:tav tm="0">
                                          <p:val>
                                            <p:fltVal val="0"/>
                                          </p:val>
                                        </p:tav>
                                        <p:tav tm="100000">
                                          <p:val>
                                            <p:strVal val="#ppt_h"/>
                                          </p:val>
                                        </p:tav>
                                      </p:tavLst>
                                    </p:anim>
                                    <p:anim calcmode="lin" valueType="num">
                                      <p:cBhvr>
                                        <p:cTn id="64" dur="500" fill="hold"/>
                                        <p:tgtEl>
                                          <p:spTgt spid="220367"/>
                                        </p:tgtEl>
                                        <p:attrNameLst>
                                          <p:attrName>style.rotation</p:attrName>
                                        </p:attrNameLst>
                                      </p:cBhvr>
                                      <p:tavLst>
                                        <p:tav tm="0">
                                          <p:val>
                                            <p:fltVal val="360"/>
                                          </p:val>
                                        </p:tav>
                                        <p:tav tm="100000">
                                          <p:val>
                                            <p:fltVal val="0"/>
                                          </p:val>
                                        </p:tav>
                                      </p:tavLst>
                                    </p:anim>
                                    <p:animEffect transition="in" filter="fade">
                                      <p:cBhvr>
                                        <p:cTn id="65" dur="500"/>
                                        <p:tgtEl>
                                          <p:spTgt spid="220367"/>
                                        </p:tgtEl>
                                      </p:cBhvr>
                                    </p:animEffect>
                                  </p:childTnLst>
                                </p:cTn>
                              </p:par>
                            </p:childTnLst>
                          </p:cTn>
                        </p:par>
                        <p:par>
                          <p:cTn id="66" fill="hold" nodeType="afterGroup">
                            <p:stCondLst>
                              <p:cond delay="500"/>
                            </p:stCondLst>
                            <p:childTnLst>
                              <p:par>
                                <p:cTn id="67" presetID="27" presetClass="entr" presetSubtype="0" fill="hold" grpId="0" nodeType="afterEffect">
                                  <p:stCondLst>
                                    <p:cond delay="0"/>
                                  </p:stCondLst>
                                  <p:iterate type="lt">
                                    <p:tmPct val="50000"/>
                                  </p:iterate>
                                  <p:childTnLst>
                                    <p:set>
                                      <p:cBhvr>
                                        <p:cTn id="68" dur="1" fill="hold">
                                          <p:stCondLst>
                                            <p:cond delay="0"/>
                                          </p:stCondLst>
                                        </p:cTn>
                                        <p:tgtEl>
                                          <p:spTgt spid="220366"/>
                                        </p:tgtEl>
                                        <p:attrNameLst>
                                          <p:attrName>style.visibility</p:attrName>
                                        </p:attrNameLst>
                                      </p:cBhvr>
                                      <p:to>
                                        <p:strVal val="visible"/>
                                      </p:to>
                                    </p:set>
                                    <p:anim calcmode="discrete" valueType="clr">
                                      <p:cBhvr override="childStyle">
                                        <p:cTn id="69" dur="80"/>
                                        <p:tgtEl>
                                          <p:spTgt spid="220366"/>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220366"/>
                                        </p:tgtEl>
                                        <p:attrNameLst>
                                          <p:attrName>fillcolor</p:attrName>
                                        </p:attrNameLst>
                                      </p:cBhvr>
                                      <p:tavLst>
                                        <p:tav tm="0">
                                          <p:val>
                                            <p:clrVal>
                                              <a:schemeClr val="accent2"/>
                                            </p:clrVal>
                                          </p:val>
                                        </p:tav>
                                        <p:tav tm="50000">
                                          <p:val>
                                            <p:clrVal>
                                              <a:schemeClr val="hlink"/>
                                            </p:clrVal>
                                          </p:val>
                                        </p:tav>
                                      </p:tavLst>
                                    </p:anim>
                                    <p:set>
                                      <p:cBhvr>
                                        <p:cTn id="71" dur="80"/>
                                        <p:tgtEl>
                                          <p:spTgt spid="220366"/>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220717"/>
                                        </p:tgtEl>
                                        <p:attrNameLst>
                                          <p:attrName>style.visibility</p:attrName>
                                        </p:attrNameLst>
                                      </p:cBhvr>
                                      <p:to>
                                        <p:strVal val="visible"/>
                                      </p:to>
                                    </p:set>
                                    <p:anim calcmode="lin" valueType="num">
                                      <p:cBhvr>
                                        <p:cTn id="81" dur="500" fill="hold"/>
                                        <p:tgtEl>
                                          <p:spTgt spid="220717"/>
                                        </p:tgtEl>
                                        <p:attrNameLst>
                                          <p:attrName>ppt_w</p:attrName>
                                        </p:attrNameLst>
                                      </p:cBhvr>
                                      <p:tavLst>
                                        <p:tav tm="0">
                                          <p:val>
                                            <p:fltVal val="0"/>
                                          </p:val>
                                        </p:tav>
                                        <p:tav tm="100000">
                                          <p:val>
                                            <p:strVal val="#ppt_w"/>
                                          </p:val>
                                        </p:tav>
                                      </p:tavLst>
                                    </p:anim>
                                    <p:anim calcmode="lin" valueType="num">
                                      <p:cBhvr>
                                        <p:cTn id="82" dur="500" fill="hold"/>
                                        <p:tgtEl>
                                          <p:spTgt spid="220717"/>
                                        </p:tgtEl>
                                        <p:attrNameLst>
                                          <p:attrName>ppt_h</p:attrName>
                                        </p:attrNameLst>
                                      </p:cBhvr>
                                      <p:tavLst>
                                        <p:tav tm="0">
                                          <p:val>
                                            <p:fltVal val="0"/>
                                          </p:val>
                                        </p:tav>
                                        <p:tav tm="100000">
                                          <p:val>
                                            <p:strVal val="#ppt_h"/>
                                          </p:val>
                                        </p:tav>
                                      </p:tavLst>
                                    </p:anim>
                                    <p:anim calcmode="lin" valueType="num">
                                      <p:cBhvr>
                                        <p:cTn id="83" dur="500" fill="hold"/>
                                        <p:tgtEl>
                                          <p:spTgt spid="220717"/>
                                        </p:tgtEl>
                                        <p:attrNameLst>
                                          <p:attrName>style.rotation</p:attrName>
                                        </p:attrNameLst>
                                      </p:cBhvr>
                                      <p:tavLst>
                                        <p:tav tm="0">
                                          <p:val>
                                            <p:fltVal val="360"/>
                                          </p:val>
                                        </p:tav>
                                        <p:tav tm="100000">
                                          <p:val>
                                            <p:fltVal val="0"/>
                                          </p:val>
                                        </p:tav>
                                      </p:tavLst>
                                    </p:anim>
                                    <p:animEffect transition="in" filter="fade">
                                      <p:cBhvr>
                                        <p:cTn id="84" dur="500"/>
                                        <p:tgtEl>
                                          <p:spTgt spid="220717"/>
                                        </p:tgtEl>
                                      </p:cBhvr>
                                    </p:animEffect>
                                  </p:childTnLst>
                                </p:cTn>
                              </p:par>
                            </p:childTnLst>
                          </p:cTn>
                        </p:par>
                        <p:par>
                          <p:cTn id="85" fill="hold" nodeType="afterGroup">
                            <p:stCondLst>
                              <p:cond delay="500"/>
                            </p:stCondLst>
                            <p:childTnLst>
                              <p:par>
                                <p:cTn id="86" presetID="27" presetClass="entr" presetSubtype="0" fill="hold" grpId="0" nodeType="afterEffect">
                                  <p:stCondLst>
                                    <p:cond delay="0"/>
                                  </p:stCondLst>
                                  <p:iterate type="lt">
                                    <p:tmPct val="50000"/>
                                  </p:iterate>
                                  <p:childTnLst>
                                    <p:set>
                                      <p:cBhvr>
                                        <p:cTn id="87" dur="1" fill="hold">
                                          <p:stCondLst>
                                            <p:cond delay="0"/>
                                          </p:stCondLst>
                                        </p:cTn>
                                        <p:tgtEl>
                                          <p:spTgt spid="220716"/>
                                        </p:tgtEl>
                                        <p:attrNameLst>
                                          <p:attrName>style.visibility</p:attrName>
                                        </p:attrNameLst>
                                      </p:cBhvr>
                                      <p:to>
                                        <p:strVal val="visible"/>
                                      </p:to>
                                    </p:set>
                                    <p:anim calcmode="discrete" valueType="clr">
                                      <p:cBhvr override="childStyle">
                                        <p:cTn id="88" dur="80"/>
                                        <p:tgtEl>
                                          <p:spTgt spid="220716"/>
                                        </p:tgtEl>
                                        <p:attrNameLst>
                                          <p:attrName>style.color</p:attrName>
                                        </p:attrNameLst>
                                      </p:cBhvr>
                                      <p:tavLst>
                                        <p:tav tm="0">
                                          <p:val>
                                            <p:clrVal>
                                              <a:schemeClr val="accent2"/>
                                            </p:clrVal>
                                          </p:val>
                                        </p:tav>
                                        <p:tav tm="50000">
                                          <p:val>
                                            <p:clrVal>
                                              <a:schemeClr val="hlink"/>
                                            </p:clrVal>
                                          </p:val>
                                        </p:tav>
                                      </p:tavLst>
                                    </p:anim>
                                    <p:anim calcmode="discrete" valueType="clr">
                                      <p:cBhvr>
                                        <p:cTn id="89" dur="80"/>
                                        <p:tgtEl>
                                          <p:spTgt spid="220716"/>
                                        </p:tgtEl>
                                        <p:attrNameLst>
                                          <p:attrName>fillcolor</p:attrName>
                                        </p:attrNameLst>
                                      </p:cBhvr>
                                      <p:tavLst>
                                        <p:tav tm="0">
                                          <p:val>
                                            <p:clrVal>
                                              <a:schemeClr val="accent2"/>
                                            </p:clrVal>
                                          </p:val>
                                        </p:tav>
                                        <p:tav tm="50000">
                                          <p:val>
                                            <p:clrVal>
                                              <a:schemeClr val="hlink"/>
                                            </p:clrVal>
                                          </p:val>
                                        </p:tav>
                                      </p:tavLst>
                                    </p:anim>
                                    <p:set>
                                      <p:cBhvr>
                                        <p:cTn id="90" dur="80"/>
                                        <p:tgtEl>
                                          <p:spTgt spid="220716"/>
                                        </p:tgtEl>
                                        <p:attrNameLst>
                                          <p:attrName>fill.type</p:attrName>
                                        </p:attrNameLst>
                                      </p:cBhvr>
                                      <p:to>
                                        <p:strVal val="solid"/>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childTnLst>
                          </p:cTn>
                        </p:par>
                        <p:par>
                          <p:cTn id="98" fill="hold" nodeType="afterGroup">
                            <p:stCondLst>
                              <p:cond delay="500"/>
                            </p:stCondLst>
                            <p:childTnLst>
                              <p:par>
                                <p:cTn id="99" presetID="21" presetClass="entr" presetSubtype="1" fill="hold"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wheel(1)">
                                      <p:cBhvr>
                                        <p:cTn id="101" dur="1000"/>
                                        <p:tgtEl>
                                          <p:spTgt spid="11"/>
                                        </p:tgtEl>
                                      </p:cBhvr>
                                    </p:animEffect>
                                  </p:childTnLst>
                                </p:cTn>
                              </p:par>
                            </p:childTnLst>
                          </p:cTn>
                        </p:par>
                        <p:par>
                          <p:cTn id="102" fill="hold" nodeType="afterGroup">
                            <p:stCondLst>
                              <p:cond delay="1500"/>
                            </p:stCondLst>
                            <p:childTnLst>
                              <p:par>
                                <p:cTn id="103" presetID="22" presetClass="entr" presetSubtype="2" fill="hold" nodeType="afterEffect">
                                  <p:stCondLst>
                                    <p:cond delay="0"/>
                                  </p:stCondLst>
                                  <p:childTnLst>
                                    <p:set>
                                      <p:cBhvr>
                                        <p:cTn id="104" dur="1" fill="hold">
                                          <p:stCondLst>
                                            <p:cond delay="0"/>
                                          </p:stCondLst>
                                        </p:cTn>
                                        <p:tgtEl>
                                          <p:spTgt spid="220767"/>
                                        </p:tgtEl>
                                        <p:attrNameLst>
                                          <p:attrName>style.visibility</p:attrName>
                                        </p:attrNameLst>
                                      </p:cBhvr>
                                      <p:to>
                                        <p:strVal val="visible"/>
                                      </p:to>
                                    </p:set>
                                    <p:animEffect transition="in" filter="wipe(right)">
                                      <p:cBhvr>
                                        <p:cTn id="105" dur="1000"/>
                                        <p:tgtEl>
                                          <p:spTgt spid="220767"/>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20797"/>
                                        </p:tgtEl>
                                        <p:attrNameLst>
                                          <p:attrName>style.visibility</p:attrName>
                                        </p:attrNameLst>
                                      </p:cBhvr>
                                      <p:to>
                                        <p:strVal val="visible"/>
                                      </p:to>
                                    </p:set>
                                    <p:animEffect transition="in" filter="wipe(left)">
                                      <p:cBhvr>
                                        <p:cTn id="108" dur="500"/>
                                        <p:tgtEl>
                                          <p:spTgt spid="220797"/>
                                        </p:tgtEl>
                                      </p:cBhvr>
                                    </p:animEffect>
                                  </p:childTnLst>
                                </p:cTn>
                              </p:par>
                            </p:childTnLst>
                          </p:cTn>
                        </p:par>
                        <p:par>
                          <p:cTn id="109" fill="hold" nodeType="afterGroup">
                            <p:stCondLst>
                              <p:cond delay="2500"/>
                            </p:stCondLst>
                            <p:childTnLst>
                              <p:par>
                                <p:cTn id="110" presetID="22" presetClass="entr" presetSubtype="8" fill="hold" grpId="0" nodeType="afterEffect">
                                  <p:stCondLst>
                                    <p:cond delay="0"/>
                                  </p:stCondLst>
                                  <p:childTnLst>
                                    <p:set>
                                      <p:cBhvr>
                                        <p:cTn id="111" dur="1" fill="hold">
                                          <p:stCondLst>
                                            <p:cond delay="0"/>
                                          </p:stCondLst>
                                        </p:cTn>
                                        <p:tgtEl>
                                          <p:spTgt spid="220800"/>
                                        </p:tgtEl>
                                        <p:attrNameLst>
                                          <p:attrName>style.visibility</p:attrName>
                                        </p:attrNameLst>
                                      </p:cBhvr>
                                      <p:to>
                                        <p:strVal val="visible"/>
                                      </p:to>
                                    </p:set>
                                    <p:animEffect transition="in" filter="wipe(left)">
                                      <p:cBhvr>
                                        <p:cTn id="112" dur="500"/>
                                        <p:tgtEl>
                                          <p:spTgt spid="220800"/>
                                        </p:tgtEl>
                                      </p:cBhvr>
                                    </p:animEffect>
                                  </p:childTnLst>
                                </p:cTn>
                              </p:par>
                            </p:childTnLst>
                          </p:cTn>
                        </p:par>
                        <p:par>
                          <p:cTn id="113" fill="hold" nodeType="afterGroup">
                            <p:stCondLst>
                              <p:cond delay="3000"/>
                            </p:stCondLst>
                            <p:childTnLst>
                              <p:par>
                                <p:cTn id="114" presetID="22" presetClass="entr" presetSubtype="8" fill="hold"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wipe(left)">
                                      <p:cBhvr>
                                        <p:cTn id="116" dur="500"/>
                                        <p:tgtEl>
                                          <p:spTgt spid="10"/>
                                        </p:tgtEl>
                                      </p:cBhvr>
                                    </p:animEffect>
                                  </p:childTnLst>
                                </p:cTn>
                              </p:par>
                            </p:childTnLst>
                          </p:cTn>
                        </p:par>
                        <p:par>
                          <p:cTn id="117" fill="hold" nodeType="afterGroup">
                            <p:stCondLst>
                              <p:cond delay="3500"/>
                            </p:stCondLst>
                            <p:childTnLst>
                              <p:par>
                                <p:cTn id="118" presetID="22" presetClass="entr" presetSubtype="8" fill="hold" grpId="0" nodeType="afterEffect">
                                  <p:stCondLst>
                                    <p:cond delay="0"/>
                                  </p:stCondLst>
                                  <p:childTnLst>
                                    <p:set>
                                      <p:cBhvr>
                                        <p:cTn id="119" dur="1" fill="hold">
                                          <p:stCondLst>
                                            <p:cond delay="0"/>
                                          </p:stCondLst>
                                        </p:cTn>
                                        <p:tgtEl>
                                          <p:spTgt spid="220799"/>
                                        </p:tgtEl>
                                        <p:attrNameLst>
                                          <p:attrName>style.visibility</p:attrName>
                                        </p:attrNameLst>
                                      </p:cBhvr>
                                      <p:to>
                                        <p:strVal val="visible"/>
                                      </p:to>
                                    </p:set>
                                    <p:animEffect transition="in" filter="wipe(left)">
                                      <p:cBhvr>
                                        <p:cTn id="120" dur="500"/>
                                        <p:tgtEl>
                                          <p:spTgt spid="220799"/>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220798"/>
                                        </p:tgtEl>
                                        <p:attrNameLst>
                                          <p:attrName>style.visibility</p:attrName>
                                        </p:attrNameLst>
                                      </p:cBhvr>
                                      <p:to>
                                        <p:strVal val="visible"/>
                                      </p:to>
                                    </p:set>
                                    <p:animEffect transition="in" filter="wipe(left)">
                                      <p:cBhvr>
                                        <p:cTn id="123" dur="500"/>
                                        <p:tgtEl>
                                          <p:spTgt spid="220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7" grpId="0"/>
      <p:bldP spid="220366" grpId="0"/>
      <p:bldP spid="220381" grpId="0" animBg="1"/>
      <p:bldP spid="220382" grpId="0"/>
      <p:bldP spid="220716" grpId="0"/>
      <p:bldP spid="220797" grpId="0" animBg="1"/>
      <p:bldP spid="220798" grpId="0" animBg="1"/>
      <p:bldP spid="220799" grpId="0"/>
      <p:bldP spid="2208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a:extLst>
              <a:ext uri="{FF2B5EF4-FFF2-40B4-BE49-F238E27FC236}">
                <a16:creationId xmlns:a16="http://schemas.microsoft.com/office/drawing/2014/main" id="{B7FCEFD2-41C7-8C57-C027-87BED4B9CA1A}"/>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9459" name="Text Box 3">
            <a:extLst>
              <a:ext uri="{FF2B5EF4-FFF2-40B4-BE49-F238E27FC236}">
                <a16:creationId xmlns:a16="http://schemas.microsoft.com/office/drawing/2014/main" id="{6CFDC707-9003-3E0B-80FA-61263EC06648}"/>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19460" name="Text Box 4">
            <a:extLst>
              <a:ext uri="{FF2B5EF4-FFF2-40B4-BE49-F238E27FC236}">
                <a16:creationId xmlns:a16="http://schemas.microsoft.com/office/drawing/2014/main" id="{1A78242D-FD1F-1F1C-A9E5-7DC9E1D6B907}"/>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19461" name="Line 5">
            <a:extLst>
              <a:ext uri="{FF2B5EF4-FFF2-40B4-BE49-F238E27FC236}">
                <a16:creationId xmlns:a16="http://schemas.microsoft.com/office/drawing/2014/main" id="{9DE4F141-0B58-AE1D-82A2-226507C950BE}"/>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2214" name="Text Box 6">
            <a:extLst>
              <a:ext uri="{FF2B5EF4-FFF2-40B4-BE49-F238E27FC236}">
                <a16:creationId xmlns:a16="http://schemas.microsoft.com/office/drawing/2014/main" id="{E63D4191-2CB7-94C5-EC67-388C2ED703CA}"/>
              </a:ext>
            </a:extLst>
          </p:cNvPr>
          <p:cNvSpPr txBox="1">
            <a:spLocks noChangeArrowheads="1"/>
          </p:cNvSpPr>
          <p:nvPr/>
        </p:nvSpPr>
        <p:spPr bwMode="auto">
          <a:xfrm>
            <a:off x="495300" y="1585913"/>
            <a:ext cx="6884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Vertikalni presek mlaza ima oblik parabole.</a:t>
            </a:r>
            <a:endParaRPr lang="en-US" altLang="en-US" b="1">
              <a:solidFill>
                <a:schemeClr val="tx1"/>
              </a:solidFill>
            </a:endParaRPr>
          </a:p>
        </p:txBody>
      </p:sp>
      <p:pic>
        <p:nvPicPr>
          <p:cNvPr id="222215" name="Picture 7" descr="BD10263_">
            <a:extLst>
              <a:ext uri="{FF2B5EF4-FFF2-40B4-BE49-F238E27FC236}">
                <a16:creationId xmlns:a16="http://schemas.microsoft.com/office/drawing/2014/main" id="{8F37ED01-7E0B-D965-67D1-68B8CB197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697038"/>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WordArt 10">
            <a:extLst>
              <a:ext uri="{FF2B5EF4-FFF2-40B4-BE49-F238E27FC236}">
                <a16:creationId xmlns:a16="http://schemas.microsoft.com/office/drawing/2014/main" id="{AF2669DA-175E-2FD9-8719-9A5EEC6C4694}"/>
              </a:ext>
            </a:extLst>
          </p:cNvPr>
          <p:cNvSpPr>
            <a:spLocks noChangeArrowheads="1" noChangeShapeType="1" noTextEdit="1"/>
          </p:cNvSpPr>
          <p:nvPr/>
        </p:nvSpPr>
        <p:spPr bwMode="auto">
          <a:xfrm>
            <a:off x="287338" y="657225"/>
            <a:ext cx="8569325"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MALE OTVORE</a:t>
            </a:r>
            <a:endPar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endParaRPr>
          </a:p>
        </p:txBody>
      </p:sp>
      <p:grpSp>
        <p:nvGrpSpPr>
          <p:cNvPr id="2" name="Group 254">
            <a:extLst>
              <a:ext uri="{FF2B5EF4-FFF2-40B4-BE49-F238E27FC236}">
                <a16:creationId xmlns:a16="http://schemas.microsoft.com/office/drawing/2014/main" id="{C5DE2345-1FD0-7A61-B44D-CAACAC770429}"/>
              </a:ext>
            </a:extLst>
          </p:cNvPr>
          <p:cNvGrpSpPr>
            <a:grpSpLocks noChangeAspect="1"/>
          </p:cNvGrpSpPr>
          <p:nvPr/>
        </p:nvGrpSpPr>
        <p:grpSpPr bwMode="auto">
          <a:xfrm>
            <a:off x="609600" y="2287588"/>
            <a:ext cx="3675063" cy="2833687"/>
            <a:chOff x="317" y="1344"/>
            <a:chExt cx="2315" cy="1785"/>
          </a:xfrm>
        </p:grpSpPr>
        <p:sp>
          <p:nvSpPr>
            <p:cNvPr id="19501" name="AutoShape 253">
              <a:extLst>
                <a:ext uri="{FF2B5EF4-FFF2-40B4-BE49-F238E27FC236}">
                  <a16:creationId xmlns:a16="http://schemas.microsoft.com/office/drawing/2014/main" id="{F52D1731-2B8B-1E57-8125-B88254DBB968}"/>
                </a:ext>
              </a:extLst>
            </p:cNvPr>
            <p:cNvSpPr>
              <a:spLocks noChangeAspect="1" noChangeArrowheads="1" noTextEdit="1"/>
            </p:cNvSpPr>
            <p:nvPr/>
          </p:nvSpPr>
          <p:spPr bwMode="auto">
            <a:xfrm>
              <a:off x="317" y="1344"/>
              <a:ext cx="2315" cy="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502" name="Freeform 255">
              <a:extLst>
                <a:ext uri="{FF2B5EF4-FFF2-40B4-BE49-F238E27FC236}">
                  <a16:creationId xmlns:a16="http://schemas.microsoft.com/office/drawing/2014/main" id="{AE15BEBE-B57E-2297-3847-5C5ADE7B3B2A}"/>
                </a:ext>
              </a:extLst>
            </p:cNvPr>
            <p:cNvSpPr>
              <a:spLocks/>
            </p:cNvSpPr>
            <p:nvPr/>
          </p:nvSpPr>
          <p:spPr bwMode="auto">
            <a:xfrm>
              <a:off x="1530" y="2073"/>
              <a:ext cx="46" cy="52"/>
            </a:xfrm>
            <a:custGeom>
              <a:avLst/>
              <a:gdLst>
                <a:gd name="T0" fmla="*/ 0 w 46"/>
                <a:gd name="T1" fmla="*/ 52 h 52"/>
                <a:gd name="T2" fmla="*/ 46 w 46"/>
                <a:gd name="T3" fmla="*/ 8 h 52"/>
                <a:gd name="T4" fmla="*/ 46 w 46"/>
                <a:gd name="T5" fmla="*/ 0 h 52"/>
                <a:gd name="T6" fmla="*/ 0 w 46"/>
                <a:gd name="T7" fmla="*/ 44 h 52"/>
                <a:gd name="T8" fmla="*/ 0 w 46"/>
                <a:gd name="T9" fmla="*/ 52 h 52"/>
                <a:gd name="T10" fmla="*/ 0 60000 65536"/>
                <a:gd name="T11" fmla="*/ 0 60000 65536"/>
                <a:gd name="T12" fmla="*/ 0 60000 65536"/>
                <a:gd name="T13" fmla="*/ 0 60000 65536"/>
                <a:gd name="T14" fmla="*/ 0 60000 65536"/>
                <a:gd name="T15" fmla="*/ 0 w 46"/>
                <a:gd name="T16" fmla="*/ 0 h 52"/>
                <a:gd name="T17" fmla="*/ 46 w 46"/>
                <a:gd name="T18" fmla="*/ 52 h 52"/>
              </a:gdLst>
              <a:ahLst/>
              <a:cxnLst>
                <a:cxn ang="T10">
                  <a:pos x="T0" y="T1"/>
                </a:cxn>
                <a:cxn ang="T11">
                  <a:pos x="T2" y="T3"/>
                </a:cxn>
                <a:cxn ang="T12">
                  <a:pos x="T4" y="T5"/>
                </a:cxn>
                <a:cxn ang="T13">
                  <a:pos x="T6" y="T7"/>
                </a:cxn>
                <a:cxn ang="T14">
                  <a:pos x="T8" y="T9"/>
                </a:cxn>
              </a:cxnLst>
              <a:rect l="T15" t="T16" r="T17" b="T18"/>
              <a:pathLst>
                <a:path w="46" h="52">
                  <a:moveTo>
                    <a:pt x="0" y="52"/>
                  </a:moveTo>
                  <a:lnTo>
                    <a:pt x="46" y="8"/>
                  </a:lnTo>
                  <a:lnTo>
                    <a:pt x="46"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3" name="Freeform 256">
              <a:extLst>
                <a:ext uri="{FF2B5EF4-FFF2-40B4-BE49-F238E27FC236}">
                  <a16:creationId xmlns:a16="http://schemas.microsoft.com/office/drawing/2014/main" id="{684FF4DB-5A0A-3FCA-7E02-96C315BFEBF2}"/>
                </a:ext>
              </a:extLst>
            </p:cNvPr>
            <p:cNvSpPr>
              <a:spLocks/>
            </p:cNvSpPr>
            <p:nvPr/>
          </p:nvSpPr>
          <p:spPr bwMode="auto">
            <a:xfrm>
              <a:off x="1532" y="2043"/>
              <a:ext cx="44" cy="53"/>
            </a:xfrm>
            <a:custGeom>
              <a:avLst/>
              <a:gdLst>
                <a:gd name="T0" fmla="*/ 0 w 44"/>
                <a:gd name="T1" fmla="*/ 53 h 53"/>
                <a:gd name="T2" fmla="*/ 44 w 44"/>
                <a:gd name="T3" fmla="*/ 9 h 53"/>
                <a:gd name="T4" fmla="*/ 44 w 44"/>
                <a:gd name="T5" fmla="*/ 0 h 53"/>
                <a:gd name="T6" fmla="*/ 0 w 44"/>
                <a:gd name="T7" fmla="*/ 46 h 53"/>
                <a:gd name="T8" fmla="*/ 0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53"/>
                  </a:moveTo>
                  <a:lnTo>
                    <a:pt x="44" y="9"/>
                  </a:lnTo>
                  <a:lnTo>
                    <a:pt x="44"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4" name="Freeform 257">
              <a:extLst>
                <a:ext uri="{FF2B5EF4-FFF2-40B4-BE49-F238E27FC236}">
                  <a16:creationId xmlns:a16="http://schemas.microsoft.com/office/drawing/2014/main" id="{1A2A33ED-9264-80A2-893A-863C877FE975}"/>
                </a:ext>
              </a:extLst>
            </p:cNvPr>
            <p:cNvSpPr>
              <a:spLocks/>
            </p:cNvSpPr>
            <p:nvPr/>
          </p:nvSpPr>
          <p:spPr bwMode="auto">
            <a:xfrm>
              <a:off x="1532" y="2016"/>
              <a:ext cx="44" cy="53"/>
            </a:xfrm>
            <a:custGeom>
              <a:avLst/>
              <a:gdLst>
                <a:gd name="T0" fmla="*/ 0 w 44"/>
                <a:gd name="T1" fmla="*/ 53 h 53"/>
                <a:gd name="T2" fmla="*/ 44 w 44"/>
                <a:gd name="T3" fmla="*/ 7 h 53"/>
                <a:gd name="T4" fmla="*/ 44 w 44"/>
                <a:gd name="T5" fmla="*/ 0 h 53"/>
                <a:gd name="T6" fmla="*/ 0 w 44"/>
                <a:gd name="T7" fmla="*/ 44 h 53"/>
                <a:gd name="T8" fmla="*/ 0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53"/>
                  </a:moveTo>
                  <a:lnTo>
                    <a:pt x="44" y="7"/>
                  </a:lnTo>
                  <a:lnTo>
                    <a:pt x="44" y="0"/>
                  </a:lnTo>
                  <a:lnTo>
                    <a:pt x="0" y="44"/>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5" name="Freeform 258">
              <a:extLst>
                <a:ext uri="{FF2B5EF4-FFF2-40B4-BE49-F238E27FC236}">
                  <a16:creationId xmlns:a16="http://schemas.microsoft.com/office/drawing/2014/main" id="{E0796FC7-D2BB-ACBF-0268-D8AB1EA079E1}"/>
                </a:ext>
              </a:extLst>
            </p:cNvPr>
            <p:cNvSpPr>
              <a:spLocks/>
            </p:cNvSpPr>
            <p:nvPr/>
          </p:nvSpPr>
          <p:spPr bwMode="auto">
            <a:xfrm>
              <a:off x="1532" y="1987"/>
              <a:ext cx="44" cy="54"/>
            </a:xfrm>
            <a:custGeom>
              <a:avLst/>
              <a:gdLst>
                <a:gd name="T0" fmla="*/ 0 w 44"/>
                <a:gd name="T1" fmla="*/ 54 h 54"/>
                <a:gd name="T2" fmla="*/ 44 w 44"/>
                <a:gd name="T3" fmla="*/ 8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6" name="Freeform 259">
              <a:extLst>
                <a:ext uri="{FF2B5EF4-FFF2-40B4-BE49-F238E27FC236}">
                  <a16:creationId xmlns:a16="http://schemas.microsoft.com/office/drawing/2014/main" id="{DAEA4CD6-4DD4-2860-8CB7-3F1182861EBB}"/>
                </a:ext>
              </a:extLst>
            </p:cNvPr>
            <p:cNvSpPr>
              <a:spLocks/>
            </p:cNvSpPr>
            <p:nvPr/>
          </p:nvSpPr>
          <p:spPr bwMode="auto">
            <a:xfrm>
              <a:off x="1532" y="1958"/>
              <a:ext cx="44" cy="54"/>
            </a:xfrm>
            <a:custGeom>
              <a:avLst/>
              <a:gdLst>
                <a:gd name="T0" fmla="*/ 0 w 44"/>
                <a:gd name="T1" fmla="*/ 54 h 54"/>
                <a:gd name="T2" fmla="*/ 44 w 44"/>
                <a:gd name="T3" fmla="*/ 8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7" name="Freeform 260">
              <a:extLst>
                <a:ext uri="{FF2B5EF4-FFF2-40B4-BE49-F238E27FC236}">
                  <a16:creationId xmlns:a16="http://schemas.microsoft.com/office/drawing/2014/main" id="{E03F88C2-A61D-B372-6FAA-862B9DEE124E}"/>
                </a:ext>
              </a:extLst>
            </p:cNvPr>
            <p:cNvSpPr>
              <a:spLocks/>
            </p:cNvSpPr>
            <p:nvPr/>
          </p:nvSpPr>
          <p:spPr bwMode="auto">
            <a:xfrm>
              <a:off x="1532" y="1929"/>
              <a:ext cx="44" cy="54"/>
            </a:xfrm>
            <a:custGeom>
              <a:avLst/>
              <a:gdLst>
                <a:gd name="T0" fmla="*/ 0 w 44"/>
                <a:gd name="T1" fmla="*/ 54 h 54"/>
                <a:gd name="T2" fmla="*/ 44 w 44"/>
                <a:gd name="T3" fmla="*/ 8 h 54"/>
                <a:gd name="T4" fmla="*/ 44 w 44"/>
                <a:gd name="T5" fmla="*/ 0 h 54"/>
                <a:gd name="T6" fmla="*/ 0 w 44"/>
                <a:gd name="T7" fmla="*/ 44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8"/>
                  </a:lnTo>
                  <a:lnTo>
                    <a:pt x="44"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8" name="Freeform 261">
              <a:extLst>
                <a:ext uri="{FF2B5EF4-FFF2-40B4-BE49-F238E27FC236}">
                  <a16:creationId xmlns:a16="http://schemas.microsoft.com/office/drawing/2014/main" id="{BABCBFFC-EC99-9FEC-4C37-8F2B443A94D2}"/>
                </a:ext>
              </a:extLst>
            </p:cNvPr>
            <p:cNvSpPr>
              <a:spLocks/>
            </p:cNvSpPr>
            <p:nvPr/>
          </p:nvSpPr>
          <p:spPr bwMode="auto">
            <a:xfrm>
              <a:off x="1532" y="1901"/>
              <a:ext cx="44" cy="53"/>
            </a:xfrm>
            <a:custGeom>
              <a:avLst/>
              <a:gdLst>
                <a:gd name="T0" fmla="*/ 0 w 44"/>
                <a:gd name="T1" fmla="*/ 53 h 53"/>
                <a:gd name="T2" fmla="*/ 44 w 44"/>
                <a:gd name="T3" fmla="*/ 9 h 53"/>
                <a:gd name="T4" fmla="*/ 44 w 44"/>
                <a:gd name="T5" fmla="*/ 0 h 53"/>
                <a:gd name="T6" fmla="*/ 0 w 44"/>
                <a:gd name="T7" fmla="*/ 46 h 53"/>
                <a:gd name="T8" fmla="*/ 0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53"/>
                  </a:moveTo>
                  <a:lnTo>
                    <a:pt x="44" y="9"/>
                  </a:lnTo>
                  <a:lnTo>
                    <a:pt x="44" y="0"/>
                  </a:lnTo>
                  <a:lnTo>
                    <a:pt x="0" y="46"/>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09" name="Freeform 262">
              <a:extLst>
                <a:ext uri="{FF2B5EF4-FFF2-40B4-BE49-F238E27FC236}">
                  <a16:creationId xmlns:a16="http://schemas.microsoft.com/office/drawing/2014/main" id="{E5AB6051-2D07-012E-77D9-660C4A3CA52B}"/>
                </a:ext>
              </a:extLst>
            </p:cNvPr>
            <p:cNvSpPr>
              <a:spLocks/>
            </p:cNvSpPr>
            <p:nvPr/>
          </p:nvSpPr>
          <p:spPr bwMode="auto">
            <a:xfrm>
              <a:off x="1532" y="1874"/>
              <a:ext cx="44" cy="52"/>
            </a:xfrm>
            <a:custGeom>
              <a:avLst/>
              <a:gdLst>
                <a:gd name="T0" fmla="*/ 0 w 44"/>
                <a:gd name="T1" fmla="*/ 52 h 52"/>
                <a:gd name="T2" fmla="*/ 44 w 44"/>
                <a:gd name="T3" fmla="*/ 7 h 52"/>
                <a:gd name="T4" fmla="*/ 44 w 44"/>
                <a:gd name="T5" fmla="*/ 0 h 52"/>
                <a:gd name="T6" fmla="*/ 0 w 44"/>
                <a:gd name="T7" fmla="*/ 44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7"/>
                  </a:lnTo>
                  <a:lnTo>
                    <a:pt x="44"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0" name="Freeform 263">
              <a:extLst>
                <a:ext uri="{FF2B5EF4-FFF2-40B4-BE49-F238E27FC236}">
                  <a16:creationId xmlns:a16="http://schemas.microsoft.com/office/drawing/2014/main" id="{573A8ABE-7B58-4BE8-5589-613EC3ABE4B9}"/>
                </a:ext>
              </a:extLst>
            </p:cNvPr>
            <p:cNvSpPr>
              <a:spLocks/>
            </p:cNvSpPr>
            <p:nvPr/>
          </p:nvSpPr>
          <p:spPr bwMode="auto">
            <a:xfrm>
              <a:off x="1532" y="1845"/>
              <a:ext cx="44" cy="52"/>
            </a:xfrm>
            <a:custGeom>
              <a:avLst/>
              <a:gdLst>
                <a:gd name="T0" fmla="*/ 0 w 44"/>
                <a:gd name="T1" fmla="*/ 52 h 52"/>
                <a:gd name="T2" fmla="*/ 44 w 44"/>
                <a:gd name="T3" fmla="*/ 8 h 52"/>
                <a:gd name="T4" fmla="*/ 44 w 44"/>
                <a:gd name="T5" fmla="*/ 0 h 52"/>
                <a:gd name="T6" fmla="*/ 0 w 44"/>
                <a:gd name="T7" fmla="*/ 44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1" name="Freeform 264">
              <a:extLst>
                <a:ext uri="{FF2B5EF4-FFF2-40B4-BE49-F238E27FC236}">
                  <a16:creationId xmlns:a16="http://schemas.microsoft.com/office/drawing/2014/main" id="{21C4B4BE-43E8-7C09-5F84-F346FBA1716B}"/>
                </a:ext>
              </a:extLst>
            </p:cNvPr>
            <p:cNvSpPr>
              <a:spLocks/>
            </p:cNvSpPr>
            <p:nvPr/>
          </p:nvSpPr>
          <p:spPr bwMode="auto">
            <a:xfrm>
              <a:off x="1532" y="1814"/>
              <a:ext cx="44" cy="54"/>
            </a:xfrm>
            <a:custGeom>
              <a:avLst/>
              <a:gdLst>
                <a:gd name="T0" fmla="*/ 0 w 44"/>
                <a:gd name="T1" fmla="*/ 54 h 54"/>
                <a:gd name="T2" fmla="*/ 44 w 44"/>
                <a:gd name="T3" fmla="*/ 10 h 54"/>
                <a:gd name="T4" fmla="*/ 44 w 44"/>
                <a:gd name="T5" fmla="*/ 0 h 54"/>
                <a:gd name="T6" fmla="*/ 0 w 44"/>
                <a:gd name="T7" fmla="*/ 46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10"/>
                  </a:lnTo>
                  <a:lnTo>
                    <a:pt x="44" y="0"/>
                  </a:lnTo>
                  <a:lnTo>
                    <a:pt x="0" y="46"/>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2" name="Freeform 265">
              <a:extLst>
                <a:ext uri="{FF2B5EF4-FFF2-40B4-BE49-F238E27FC236}">
                  <a16:creationId xmlns:a16="http://schemas.microsoft.com/office/drawing/2014/main" id="{AC3F4A72-3CF1-262B-C8A9-A91BA91CCD2E}"/>
                </a:ext>
              </a:extLst>
            </p:cNvPr>
            <p:cNvSpPr>
              <a:spLocks/>
            </p:cNvSpPr>
            <p:nvPr/>
          </p:nvSpPr>
          <p:spPr bwMode="auto">
            <a:xfrm>
              <a:off x="1532" y="1787"/>
              <a:ext cx="44" cy="52"/>
            </a:xfrm>
            <a:custGeom>
              <a:avLst/>
              <a:gdLst>
                <a:gd name="T0" fmla="*/ 0 w 44"/>
                <a:gd name="T1" fmla="*/ 52 h 52"/>
                <a:gd name="T2" fmla="*/ 44 w 44"/>
                <a:gd name="T3" fmla="*/ 8 h 52"/>
                <a:gd name="T4" fmla="*/ 44 w 44"/>
                <a:gd name="T5" fmla="*/ 0 h 52"/>
                <a:gd name="T6" fmla="*/ 0 w 44"/>
                <a:gd name="T7" fmla="*/ 44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3" name="Freeform 266">
              <a:extLst>
                <a:ext uri="{FF2B5EF4-FFF2-40B4-BE49-F238E27FC236}">
                  <a16:creationId xmlns:a16="http://schemas.microsoft.com/office/drawing/2014/main" id="{48659065-1DA9-B47D-8C5D-203E513D269B}"/>
                </a:ext>
              </a:extLst>
            </p:cNvPr>
            <p:cNvSpPr>
              <a:spLocks/>
            </p:cNvSpPr>
            <p:nvPr/>
          </p:nvSpPr>
          <p:spPr bwMode="auto">
            <a:xfrm>
              <a:off x="1532" y="1759"/>
              <a:ext cx="44" cy="53"/>
            </a:xfrm>
            <a:custGeom>
              <a:avLst/>
              <a:gdLst>
                <a:gd name="T0" fmla="*/ 0 w 44"/>
                <a:gd name="T1" fmla="*/ 53 h 53"/>
                <a:gd name="T2" fmla="*/ 44 w 44"/>
                <a:gd name="T3" fmla="*/ 7 h 53"/>
                <a:gd name="T4" fmla="*/ 44 w 44"/>
                <a:gd name="T5" fmla="*/ 0 h 53"/>
                <a:gd name="T6" fmla="*/ 0 w 44"/>
                <a:gd name="T7" fmla="*/ 44 h 53"/>
                <a:gd name="T8" fmla="*/ 0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53"/>
                  </a:moveTo>
                  <a:lnTo>
                    <a:pt x="44" y="7"/>
                  </a:lnTo>
                  <a:lnTo>
                    <a:pt x="44" y="0"/>
                  </a:lnTo>
                  <a:lnTo>
                    <a:pt x="0" y="44"/>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4" name="Freeform 267">
              <a:extLst>
                <a:ext uri="{FF2B5EF4-FFF2-40B4-BE49-F238E27FC236}">
                  <a16:creationId xmlns:a16="http://schemas.microsoft.com/office/drawing/2014/main" id="{A36D8166-BF3E-E8F9-730E-9A1FEFA54F14}"/>
                </a:ext>
              </a:extLst>
            </p:cNvPr>
            <p:cNvSpPr>
              <a:spLocks/>
            </p:cNvSpPr>
            <p:nvPr/>
          </p:nvSpPr>
          <p:spPr bwMode="auto">
            <a:xfrm>
              <a:off x="1532" y="1730"/>
              <a:ext cx="44" cy="53"/>
            </a:xfrm>
            <a:custGeom>
              <a:avLst/>
              <a:gdLst>
                <a:gd name="T0" fmla="*/ 0 w 44"/>
                <a:gd name="T1" fmla="*/ 53 h 53"/>
                <a:gd name="T2" fmla="*/ 44 w 44"/>
                <a:gd name="T3" fmla="*/ 7 h 53"/>
                <a:gd name="T4" fmla="*/ 44 w 44"/>
                <a:gd name="T5" fmla="*/ 0 h 53"/>
                <a:gd name="T6" fmla="*/ 0 w 44"/>
                <a:gd name="T7" fmla="*/ 44 h 53"/>
                <a:gd name="T8" fmla="*/ 0 w 44"/>
                <a:gd name="T9" fmla="*/ 53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53"/>
                  </a:moveTo>
                  <a:lnTo>
                    <a:pt x="44" y="7"/>
                  </a:lnTo>
                  <a:lnTo>
                    <a:pt x="44" y="0"/>
                  </a:lnTo>
                  <a:lnTo>
                    <a:pt x="0" y="44"/>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5" name="Freeform 268">
              <a:extLst>
                <a:ext uri="{FF2B5EF4-FFF2-40B4-BE49-F238E27FC236}">
                  <a16:creationId xmlns:a16="http://schemas.microsoft.com/office/drawing/2014/main" id="{2E59CF84-0244-F1EE-F0AE-2F8AC31A75B2}"/>
                </a:ext>
              </a:extLst>
            </p:cNvPr>
            <p:cNvSpPr>
              <a:spLocks/>
            </p:cNvSpPr>
            <p:nvPr/>
          </p:nvSpPr>
          <p:spPr bwMode="auto">
            <a:xfrm>
              <a:off x="1532" y="1701"/>
              <a:ext cx="44" cy="52"/>
            </a:xfrm>
            <a:custGeom>
              <a:avLst/>
              <a:gdLst>
                <a:gd name="T0" fmla="*/ 0 w 44"/>
                <a:gd name="T1" fmla="*/ 52 h 52"/>
                <a:gd name="T2" fmla="*/ 44 w 44"/>
                <a:gd name="T3" fmla="*/ 8 h 52"/>
                <a:gd name="T4" fmla="*/ 44 w 44"/>
                <a:gd name="T5" fmla="*/ 0 h 52"/>
                <a:gd name="T6" fmla="*/ 0 w 44"/>
                <a:gd name="T7" fmla="*/ 44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6" name="Freeform 269">
              <a:extLst>
                <a:ext uri="{FF2B5EF4-FFF2-40B4-BE49-F238E27FC236}">
                  <a16:creationId xmlns:a16="http://schemas.microsoft.com/office/drawing/2014/main" id="{042C2F3D-B16A-C8CC-66B9-F43DA6CC60F2}"/>
                </a:ext>
              </a:extLst>
            </p:cNvPr>
            <p:cNvSpPr>
              <a:spLocks/>
            </p:cNvSpPr>
            <p:nvPr/>
          </p:nvSpPr>
          <p:spPr bwMode="auto">
            <a:xfrm>
              <a:off x="1532" y="1672"/>
              <a:ext cx="44" cy="54"/>
            </a:xfrm>
            <a:custGeom>
              <a:avLst/>
              <a:gdLst>
                <a:gd name="T0" fmla="*/ 0 w 44"/>
                <a:gd name="T1" fmla="*/ 54 h 54"/>
                <a:gd name="T2" fmla="*/ 44 w 44"/>
                <a:gd name="T3" fmla="*/ 10 h 54"/>
                <a:gd name="T4" fmla="*/ 44 w 44"/>
                <a:gd name="T5" fmla="*/ 0 h 54"/>
                <a:gd name="T6" fmla="*/ 0 w 44"/>
                <a:gd name="T7" fmla="*/ 44 h 54"/>
                <a:gd name="T8" fmla="*/ 0 w 44"/>
                <a:gd name="T9" fmla="*/ 54 h 54"/>
                <a:gd name="T10" fmla="*/ 0 60000 65536"/>
                <a:gd name="T11" fmla="*/ 0 60000 65536"/>
                <a:gd name="T12" fmla="*/ 0 60000 65536"/>
                <a:gd name="T13" fmla="*/ 0 60000 65536"/>
                <a:gd name="T14" fmla="*/ 0 60000 65536"/>
                <a:gd name="T15" fmla="*/ 0 w 44"/>
                <a:gd name="T16" fmla="*/ 0 h 54"/>
                <a:gd name="T17" fmla="*/ 44 w 44"/>
                <a:gd name="T18" fmla="*/ 54 h 54"/>
              </a:gdLst>
              <a:ahLst/>
              <a:cxnLst>
                <a:cxn ang="T10">
                  <a:pos x="T0" y="T1"/>
                </a:cxn>
                <a:cxn ang="T11">
                  <a:pos x="T2" y="T3"/>
                </a:cxn>
                <a:cxn ang="T12">
                  <a:pos x="T4" y="T5"/>
                </a:cxn>
                <a:cxn ang="T13">
                  <a:pos x="T6" y="T7"/>
                </a:cxn>
                <a:cxn ang="T14">
                  <a:pos x="T8" y="T9"/>
                </a:cxn>
              </a:cxnLst>
              <a:rect l="T15" t="T16" r="T17" b="T18"/>
              <a:pathLst>
                <a:path w="44" h="54">
                  <a:moveTo>
                    <a:pt x="0" y="54"/>
                  </a:moveTo>
                  <a:lnTo>
                    <a:pt x="44" y="10"/>
                  </a:lnTo>
                  <a:lnTo>
                    <a:pt x="44" y="0"/>
                  </a:lnTo>
                  <a:lnTo>
                    <a:pt x="0" y="44"/>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7" name="Freeform 270">
              <a:extLst>
                <a:ext uri="{FF2B5EF4-FFF2-40B4-BE49-F238E27FC236}">
                  <a16:creationId xmlns:a16="http://schemas.microsoft.com/office/drawing/2014/main" id="{BE27ECA1-CBC4-12B1-4067-388220F737B6}"/>
                </a:ext>
              </a:extLst>
            </p:cNvPr>
            <p:cNvSpPr>
              <a:spLocks/>
            </p:cNvSpPr>
            <p:nvPr/>
          </p:nvSpPr>
          <p:spPr bwMode="auto">
            <a:xfrm>
              <a:off x="1532" y="1645"/>
              <a:ext cx="44" cy="52"/>
            </a:xfrm>
            <a:custGeom>
              <a:avLst/>
              <a:gdLst>
                <a:gd name="T0" fmla="*/ 0 w 44"/>
                <a:gd name="T1" fmla="*/ 52 h 52"/>
                <a:gd name="T2" fmla="*/ 44 w 44"/>
                <a:gd name="T3" fmla="*/ 8 h 52"/>
                <a:gd name="T4" fmla="*/ 44 w 44"/>
                <a:gd name="T5" fmla="*/ 0 h 52"/>
                <a:gd name="T6" fmla="*/ 0 w 44"/>
                <a:gd name="T7" fmla="*/ 44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8" name="Freeform 271">
              <a:extLst>
                <a:ext uri="{FF2B5EF4-FFF2-40B4-BE49-F238E27FC236}">
                  <a16:creationId xmlns:a16="http://schemas.microsoft.com/office/drawing/2014/main" id="{E73DB21B-80B3-8B5B-ABA9-208491217514}"/>
                </a:ext>
              </a:extLst>
            </p:cNvPr>
            <p:cNvSpPr>
              <a:spLocks/>
            </p:cNvSpPr>
            <p:nvPr/>
          </p:nvSpPr>
          <p:spPr bwMode="auto">
            <a:xfrm>
              <a:off x="1532" y="1617"/>
              <a:ext cx="44" cy="51"/>
            </a:xfrm>
            <a:custGeom>
              <a:avLst/>
              <a:gdLst>
                <a:gd name="T0" fmla="*/ 0 w 44"/>
                <a:gd name="T1" fmla="*/ 51 h 51"/>
                <a:gd name="T2" fmla="*/ 44 w 44"/>
                <a:gd name="T3" fmla="*/ 7 h 51"/>
                <a:gd name="T4" fmla="*/ 44 w 44"/>
                <a:gd name="T5" fmla="*/ 0 h 51"/>
                <a:gd name="T6" fmla="*/ 0 w 44"/>
                <a:gd name="T7" fmla="*/ 44 h 51"/>
                <a:gd name="T8" fmla="*/ 0 w 44"/>
                <a:gd name="T9" fmla="*/ 51 h 51"/>
                <a:gd name="T10" fmla="*/ 0 60000 65536"/>
                <a:gd name="T11" fmla="*/ 0 60000 65536"/>
                <a:gd name="T12" fmla="*/ 0 60000 65536"/>
                <a:gd name="T13" fmla="*/ 0 60000 65536"/>
                <a:gd name="T14" fmla="*/ 0 60000 65536"/>
                <a:gd name="T15" fmla="*/ 0 w 44"/>
                <a:gd name="T16" fmla="*/ 0 h 51"/>
                <a:gd name="T17" fmla="*/ 44 w 44"/>
                <a:gd name="T18" fmla="*/ 51 h 51"/>
              </a:gdLst>
              <a:ahLst/>
              <a:cxnLst>
                <a:cxn ang="T10">
                  <a:pos x="T0" y="T1"/>
                </a:cxn>
                <a:cxn ang="T11">
                  <a:pos x="T2" y="T3"/>
                </a:cxn>
                <a:cxn ang="T12">
                  <a:pos x="T4" y="T5"/>
                </a:cxn>
                <a:cxn ang="T13">
                  <a:pos x="T6" y="T7"/>
                </a:cxn>
                <a:cxn ang="T14">
                  <a:pos x="T8" y="T9"/>
                </a:cxn>
              </a:cxnLst>
              <a:rect l="T15" t="T16" r="T17" b="T18"/>
              <a:pathLst>
                <a:path w="44" h="51">
                  <a:moveTo>
                    <a:pt x="0" y="51"/>
                  </a:moveTo>
                  <a:lnTo>
                    <a:pt x="44" y="7"/>
                  </a:lnTo>
                  <a:lnTo>
                    <a:pt x="44" y="0"/>
                  </a:lnTo>
                  <a:lnTo>
                    <a:pt x="0" y="44"/>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19" name="Freeform 272">
              <a:extLst>
                <a:ext uri="{FF2B5EF4-FFF2-40B4-BE49-F238E27FC236}">
                  <a16:creationId xmlns:a16="http://schemas.microsoft.com/office/drawing/2014/main" id="{1FA53228-7BED-F8F2-11CF-7D4583A68CD5}"/>
                </a:ext>
              </a:extLst>
            </p:cNvPr>
            <p:cNvSpPr>
              <a:spLocks/>
            </p:cNvSpPr>
            <p:nvPr/>
          </p:nvSpPr>
          <p:spPr bwMode="auto">
            <a:xfrm>
              <a:off x="1532" y="1588"/>
              <a:ext cx="44" cy="52"/>
            </a:xfrm>
            <a:custGeom>
              <a:avLst/>
              <a:gdLst>
                <a:gd name="T0" fmla="*/ 0 w 44"/>
                <a:gd name="T1" fmla="*/ 52 h 52"/>
                <a:gd name="T2" fmla="*/ 44 w 44"/>
                <a:gd name="T3" fmla="*/ 7 h 52"/>
                <a:gd name="T4" fmla="*/ 44 w 44"/>
                <a:gd name="T5" fmla="*/ 0 h 52"/>
                <a:gd name="T6" fmla="*/ 0 w 44"/>
                <a:gd name="T7" fmla="*/ 44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7"/>
                  </a:lnTo>
                  <a:lnTo>
                    <a:pt x="44"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0" name="Freeform 273">
              <a:extLst>
                <a:ext uri="{FF2B5EF4-FFF2-40B4-BE49-F238E27FC236}">
                  <a16:creationId xmlns:a16="http://schemas.microsoft.com/office/drawing/2014/main" id="{F45C5E84-F236-73E1-03EB-0357F91C4131}"/>
                </a:ext>
              </a:extLst>
            </p:cNvPr>
            <p:cNvSpPr>
              <a:spLocks/>
            </p:cNvSpPr>
            <p:nvPr/>
          </p:nvSpPr>
          <p:spPr bwMode="auto">
            <a:xfrm>
              <a:off x="1532" y="1559"/>
              <a:ext cx="44" cy="52"/>
            </a:xfrm>
            <a:custGeom>
              <a:avLst/>
              <a:gdLst>
                <a:gd name="T0" fmla="*/ 0 w 44"/>
                <a:gd name="T1" fmla="*/ 52 h 52"/>
                <a:gd name="T2" fmla="*/ 44 w 44"/>
                <a:gd name="T3" fmla="*/ 8 h 52"/>
                <a:gd name="T4" fmla="*/ 44 w 44"/>
                <a:gd name="T5" fmla="*/ 0 h 52"/>
                <a:gd name="T6" fmla="*/ 0 w 44"/>
                <a:gd name="T7" fmla="*/ 44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1" name="Freeform 274">
              <a:extLst>
                <a:ext uri="{FF2B5EF4-FFF2-40B4-BE49-F238E27FC236}">
                  <a16:creationId xmlns:a16="http://schemas.microsoft.com/office/drawing/2014/main" id="{5EA81BE7-B601-8CC7-7F60-6188366658E5}"/>
                </a:ext>
              </a:extLst>
            </p:cNvPr>
            <p:cNvSpPr>
              <a:spLocks/>
            </p:cNvSpPr>
            <p:nvPr/>
          </p:nvSpPr>
          <p:spPr bwMode="auto">
            <a:xfrm>
              <a:off x="1532" y="1530"/>
              <a:ext cx="46" cy="52"/>
            </a:xfrm>
            <a:custGeom>
              <a:avLst/>
              <a:gdLst>
                <a:gd name="T0" fmla="*/ 0 w 46"/>
                <a:gd name="T1" fmla="*/ 52 h 52"/>
                <a:gd name="T2" fmla="*/ 46 w 46"/>
                <a:gd name="T3" fmla="*/ 8 h 52"/>
                <a:gd name="T4" fmla="*/ 46 w 46"/>
                <a:gd name="T5" fmla="*/ 0 h 52"/>
                <a:gd name="T6" fmla="*/ 0 w 46"/>
                <a:gd name="T7" fmla="*/ 44 h 52"/>
                <a:gd name="T8" fmla="*/ 0 w 46"/>
                <a:gd name="T9" fmla="*/ 52 h 52"/>
                <a:gd name="T10" fmla="*/ 0 60000 65536"/>
                <a:gd name="T11" fmla="*/ 0 60000 65536"/>
                <a:gd name="T12" fmla="*/ 0 60000 65536"/>
                <a:gd name="T13" fmla="*/ 0 60000 65536"/>
                <a:gd name="T14" fmla="*/ 0 60000 65536"/>
                <a:gd name="T15" fmla="*/ 0 w 46"/>
                <a:gd name="T16" fmla="*/ 0 h 52"/>
                <a:gd name="T17" fmla="*/ 46 w 46"/>
                <a:gd name="T18" fmla="*/ 52 h 52"/>
              </a:gdLst>
              <a:ahLst/>
              <a:cxnLst>
                <a:cxn ang="T10">
                  <a:pos x="T0" y="T1"/>
                </a:cxn>
                <a:cxn ang="T11">
                  <a:pos x="T2" y="T3"/>
                </a:cxn>
                <a:cxn ang="T12">
                  <a:pos x="T4" y="T5"/>
                </a:cxn>
                <a:cxn ang="T13">
                  <a:pos x="T6" y="T7"/>
                </a:cxn>
                <a:cxn ang="T14">
                  <a:pos x="T8" y="T9"/>
                </a:cxn>
              </a:cxnLst>
              <a:rect l="T15" t="T16" r="T17" b="T18"/>
              <a:pathLst>
                <a:path w="46" h="52">
                  <a:moveTo>
                    <a:pt x="0" y="52"/>
                  </a:moveTo>
                  <a:lnTo>
                    <a:pt x="46" y="8"/>
                  </a:lnTo>
                  <a:lnTo>
                    <a:pt x="46"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2" name="Freeform 275">
              <a:extLst>
                <a:ext uri="{FF2B5EF4-FFF2-40B4-BE49-F238E27FC236}">
                  <a16:creationId xmlns:a16="http://schemas.microsoft.com/office/drawing/2014/main" id="{EA439C13-2344-612C-ABDA-29AA00B7309D}"/>
                </a:ext>
              </a:extLst>
            </p:cNvPr>
            <p:cNvSpPr>
              <a:spLocks/>
            </p:cNvSpPr>
            <p:nvPr/>
          </p:nvSpPr>
          <p:spPr bwMode="auto">
            <a:xfrm>
              <a:off x="1534" y="1501"/>
              <a:ext cx="44" cy="52"/>
            </a:xfrm>
            <a:custGeom>
              <a:avLst/>
              <a:gdLst>
                <a:gd name="T0" fmla="*/ 0 w 44"/>
                <a:gd name="T1" fmla="*/ 52 h 52"/>
                <a:gd name="T2" fmla="*/ 44 w 44"/>
                <a:gd name="T3" fmla="*/ 8 h 52"/>
                <a:gd name="T4" fmla="*/ 44 w 44"/>
                <a:gd name="T5" fmla="*/ 0 h 52"/>
                <a:gd name="T6" fmla="*/ 0 w 44"/>
                <a:gd name="T7" fmla="*/ 45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5"/>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3" name="Freeform 276">
              <a:extLst>
                <a:ext uri="{FF2B5EF4-FFF2-40B4-BE49-F238E27FC236}">
                  <a16:creationId xmlns:a16="http://schemas.microsoft.com/office/drawing/2014/main" id="{76119C40-E78A-1104-8BC0-BCFE27D48218}"/>
                </a:ext>
              </a:extLst>
            </p:cNvPr>
            <p:cNvSpPr>
              <a:spLocks/>
            </p:cNvSpPr>
            <p:nvPr/>
          </p:nvSpPr>
          <p:spPr bwMode="auto">
            <a:xfrm>
              <a:off x="1534" y="1473"/>
              <a:ext cx="44" cy="51"/>
            </a:xfrm>
            <a:custGeom>
              <a:avLst/>
              <a:gdLst>
                <a:gd name="T0" fmla="*/ 0 w 44"/>
                <a:gd name="T1" fmla="*/ 51 h 51"/>
                <a:gd name="T2" fmla="*/ 44 w 44"/>
                <a:gd name="T3" fmla="*/ 7 h 51"/>
                <a:gd name="T4" fmla="*/ 44 w 44"/>
                <a:gd name="T5" fmla="*/ 0 h 51"/>
                <a:gd name="T6" fmla="*/ 0 w 44"/>
                <a:gd name="T7" fmla="*/ 44 h 51"/>
                <a:gd name="T8" fmla="*/ 0 w 44"/>
                <a:gd name="T9" fmla="*/ 51 h 51"/>
                <a:gd name="T10" fmla="*/ 0 60000 65536"/>
                <a:gd name="T11" fmla="*/ 0 60000 65536"/>
                <a:gd name="T12" fmla="*/ 0 60000 65536"/>
                <a:gd name="T13" fmla="*/ 0 60000 65536"/>
                <a:gd name="T14" fmla="*/ 0 60000 65536"/>
                <a:gd name="T15" fmla="*/ 0 w 44"/>
                <a:gd name="T16" fmla="*/ 0 h 51"/>
                <a:gd name="T17" fmla="*/ 44 w 44"/>
                <a:gd name="T18" fmla="*/ 51 h 51"/>
              </a:gdLst>
              <a:ahLst/>
              <a:cxnLst>
                <a:cxn ang="T10">
                  <a:pos x="T0" y="T1"/>
                </a:cxn>
                <a:cxn ang="T11">
                  <a:pos x="T2" y="T3"/>
                </a:cxn>
                <a:cxn ang="T12">
                  <a:pos x="T4" y="T5"/>
                </a:cxn>
                <a:cxn ang="T13">
                  <a:pos x="T6" y="T7"/>
                </a:cxn>
                <a:cxn ang="T14">
                  <a:pos x="T8" y="T9"/>
                </a:cxn>
              </a:cxnLst>
              <a:rect l="T15" t="T16" r="T17" b="T18"/>
              <a:pathLst>
                <a:path w="44" h="51">
                  <a:moveTo>
                    <a:pt x="0" y="51"/>
                  </a:moveTo>
                  <a:lnTo>
                    <a:pt x="44" y="7"/>
                  </a:lnTo>
                  <a:lnTo>
                    <a:pt x="44" y="0"/>
                  </a:lnTo>
                  <a:lnTo>
                    <a:pt x="0" y="44"/>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4" name="Freeform 277">
              <a:extLst>
                <a:ext uri="{FF2B5EF4-FFF2-40B4-BE49-F238E27FC236}">
                  <a16:creationId xmlns:a16="http://schemas.microsoft.com/office/drawing/2014/main" id="{17640C83-EFEB-A602-A2E1-21D5F0BA722C}"/>
                </a:ext>
              </a:extLst>
            </p:cNvPr>
            <p:cNvSpPr>
              <a:spLocks/>
            </p:cNvSpPr>
            <p:nvPr/>
          </p:nvSpPr>
          <p:spPr bwMode="auto">
            <a:xfrm>
              <a:off x="1534" y="1444"/>
              <a:ext cx="44" cy="52"/>
            </a:xfrm>
            <a:custGeom>
              <a:avLst/>
              <a:gdLst>
                <a:gd name="T0" fmla="*/ 0 w 44"/>
                <a:gd name="T1" fmla="*/ 52 h 52"/>
                <a:gd name="T2" fmla="*/ 44 w 44"/>
                <a:gd name="T3" fmla="*/ 9 h 52"/>
                <a:gd name="T4" fmla="*/ 44 w 44"/>
                <a:gd name="T5" fmla="*/ 0 h 52"/>
                <a:gd name="T6" fmla="*/ 0 w 44"/>
                <a:gd name="T7" fmla="*/ 44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9"/>
                  </a:lnTo>
                  <a:lnTo>
                    <a:pt x="44" y="0"/>
                  </a:lnTo>
                  <a:lnTo>
                    <a:pt x="0" y="44"/>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5" name="Freeform 278">
              <a:extLst>
                <a:ext uri="{FF2B5EF4-FFF2-40B4-BE49-F238E27FC236}">
                  <a16:creationId xmlns:a16="http://schemas.microsoft.com/office/drawing/2014/main" id="{2F74ACA5-68CE-98A8-3F6C-79E2C4470CC4}"/>
                </a:ext>
              </a:extLst>
            </p:cNvPr>
            <p:cNvSpPr>
              <a:spLocks/>
            </p:cNvSpPr>
            <p:nvPr/>
          </p:nvSpPr>
          <p:spPr bwMode="auto">
            <a:xfrm>
              <a:off x="1534" y="1417"/>
              <a:ext cx="44" cy="52"/>
            </a:xfrm>
            <a:custGeom>
              <a:avLst/>
              <a:gdLst>
                <a:gd name="T0" fmla="*/ 0 w 44"/>
                <a:gd name="T1" fmla="*/ 52 h 52"/>
                <a:gd name="T2" fmla="*/ 44 w 44"/>
                <a:gd name="T3" fmla="*/ 8 h 52"/>
                <a:gd name="T4" fmla="*/ 44 w 44"/>
                <a:gd name="T5" fmla="*/ 0 h 52"/>
                <a:gd name="T6" fmla="*/ 0 w 44"/>
                <a:gd name="T7" fmla="*/ 42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6" name="Freeform 279">
              <a:extLst>
                <a:ext uri="{FF2B5EF4-FFF2-40B4-BE49-F238E27FC236}">
                  <a16:creationId xmlns:a16="http://schemas.microsoft.com/office/drawing/2014/main" id="{1896E5A2-30F3-46F8-7C37-0D6C5A647F7D}"/>
                </a:ext>
              </a:extLst>
            </p:cNvPr>
            <p:cNvSpPr>
              <a:spLocks/>
            </p:cNvSpPr>
            <p:nvPr/>
          </p:nvSpPr>
          <p:spPr bwMode="auto">
            <a:xfrm>
              <a:off x="1534" y="1388"/>
              <a:ext cx="44" cy="52"/>
            </a:xfrm>
            <a:custGeom>
              <a:avLst/>
              <a:gdLst>
                <a:gd name="T0" fmla="*/ 0 w 44"/>
                <a:gd name="T1" fmla="*/ 52 h 52"/>
                <a:gd name="T2" fmla="*/ 44 w 44"/>
                <a:gd name="T3" fmla="*/ 8 h 52"/>
                <a:gd name="T4" fmla="*/ 44 w 44"/>
                <a:gd name="T5" fmla="*/ 0 h 52"/>
                <a:gd name="T6" fmla="*/ 0 w 44"/>
                <a:gd name="T7" fmla="*/ 42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7" name="Freeform 280">
              <a:extLst>
                <a:ext uri="{FF2B5EF4-FFF2-40B4-BE49-F238E27FC236}">
                  <a16:creationId xmlns:a16="http://schemas.microsoft.com/office/drawing/2014/main" id="{417CA6C0-906E-CDE6-4A83-B741F51E3C75}"/>
                </a:ext>
              </a:extLst>
            </p:cNvPr>
            <p:cNvSpPr>
              <a:spLocks/>
            </p:cNvSpPr>
            <p:nvPr/>
          </p:nvSpPr>
          <p:spPr bwMode="auto">
            <a:xfrm>
              <a:off x="1534" y="1359"/>
              <a:ext cx="44" cy="52"/>
            </a:xfrm>
            <a:custGeom>
              <a:avLst/>
              <a:gdLst>
                <a:gd name="T0" fmla="*/ 0 w 44"/>
                <a:gd name="T1" fmla="*/ 52 h 52"/>
                <a:gd name="T2" fmla="*/ 44 w 44"/>
                <a:gd name="T3" fmla="*/ 8 h 52"/>
                <a:gd name="T4" fmla="*/ 44 w 44"/>
                <a:gd name="T5" fmla="*/ 0 h 52"/>
                <a:gd name="T6" fmla="*/ 0 w 44"/>
                <a:gd name="T7" fmla="*/ 43 h 52"/>
                <a:gd name="T8" fmla="*/ 0 w 44"/>
                <a:gd name="T9" fmla="*/ 52 h 52"/>
                <a:gd name="T10" fmla="*/ 0 60000 65536"/>
                <a:gd name="T11" fmla="*/ 0 60000 65536"/>
                <a:gd name="T12" fmla="*/ 0 60000 65536"/>
                <a:gd name="T13" fmla="*/ 0 60000 65536"/>
                <a:gd name="T14" fmla="*/ 0 60000 65536"/>
                <a:gd name="T15" fmla="*/ 0 w 44"/>
                <a:gd name="T16" fmla="*/ 0 h 52"/>
                <a:gd name="T17" fmla="*/ 44 w 44"/>
                <a:gd name="T18" fmla="*/ 52 h 52"/>
              </a:gdLst>
              <a:ahLst/>
              <a:cxnLst>
                <a:cxn ang="T10">
                  <a:pos x="T0" y="T1"/>
                </a:cxn>
                <a:cxn ang="T11">
                  <a:pos x="T2" y="T3"/>
                </a:cxn>
                <a:cxn ang="T12">
                  <a:pos x="T4" y="T5"/>
                </a:cxn>
                <a:cxn ang="T13">
                  <a:pos x="T6" y="T7"/>
                </a:cxn>
                <a:cxn ang="T14">
                  <a:pos x="T8" y="T9"/>
                </a:cxn>
              </a:cxnLst>
              <a:rect l="T15" t="T16" r="T17" b="T18"/>
              <a:pathLst>
                <a:path w="44" h="52">
                  <a:moveTo>
                    <a:pt x="0" y="52"/>
                  </a:moveTo>
                  <a:lnTo>
                    <a:pt x="44" y="8"/>
                  </a:lnTo>
                  <a:lnTo>
                    <a:pt x="44" y="0"/>
                  </a:lnTo>
                  <a:lnTo>
                    <a:pt x="0" y="43"/>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8" name="Freeform 281">
              <a:extLst>
                <a:ext uri="{FF2B5EF4-FFF2-40B4-BE49-F238E27FC236}">
                  <a16:creationId xmlns:a16="http://schemas.microsoft.com/office/drawing/2014/main" id="{0928DC29-FE98-19DA-62B8-F931C86A9EB2}"/>
                </a:ext>
              </a:extLst>
            </p:cNvPr>
            <p:cNvSpPr>
              <a:spLocks/>
            </p:cNvSpPr>
            <p:nvPr/>
          </p:nvSpPr>
          <p:spPr bwMode="auto">
            <a:xfrm>
              <a:off x="1534" y="1357"/>
              <a:ext cx="25" cy="25"/>
            </a:xfrm>
            <a:custGeom>
              <a:avLst/>
              <a:gdLst>
                <a:gd name="T0" fmla="*/ 0 w 25"/>
                <a:gd name="T1" fmla="*/ 25 h 25"/>
                <a:gd name="T2" fmla="*/ 25 w 25"/>
                <a:gd name="T3" fmla="*/ 0 h 25"/>
                <a:gd name="T4" fmla="*/ 17 w 25"/>
                <a:gd name="T5" fmla="*/ 0 h 25"/>
                <a:gd name="T6" fmla="*/ 0 w 25"/>
                <a:gd name="T7" fmla="*/ 18 h 25"/>
                <a:gd name="T8" fmla="*/ 0 w 25"/>
                <a:gd name="T9" fmla="*/ 25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25"/>
                  </a:moveTo>
                  <a:lnTo>
                    <a:pt x="25" y="0"/>
                  </a:lnTo>
                  <a:lnTo>
                    <a:pt x="17" y="0"/>
                  </a:lnTo>
                  <a:lnTo>
                    <a:pt x="0" y="18"/>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29" name="Freeform 282">
              <a:extLst>
                <a:ext uri="{FF2B5EF4-FFF2-40B4-BE49-F238E27FC236}">
                  <a16:creationId xmlns:a16="http://schemas.microsoft.com/office/drawing/2014/main" id="{049973D0-9B22-5A2F-C570-9852EEFAB52A}"/>
                </a:ext>
              </a:extLst>
            </p:cNvPr>
            <p:cNvSpPr>
              <a:spLocks/>
            </p:cNvSpPr>
            <p:nvPr/>
          </p:nvSpPr>
          <p:spPr bwMode="auto">
            <a:xfrm>
              <a:off x="1534" y="1354"/>
              <a:ext cx="48" cy="7"/>
            </a:xfrm>
            <a:custGeom>
              <a:avLst/>
              <a:gdLst>
                <a:gd name="T0" fmla="*/ 48 w 48"/>
                <a:gd name="T1" fmla="*/ 3 h 7"/>
                <a:gd name="T2" fmla="*/ 44 w 48"/>
                <a:gd name="T3" fmla="*/ 0 h 7"/>
                <a:gd name="T4" fmla="*/ 0 w 48"/>
                <a:gd name="T5" fmla="*/ 0 h 7"/>
                <a:gd name="T6" fmla="*/ 0 w 48"/>
                <a:gd name="T7" fmla="*/ 7 h 7"/>
                <a:gd name="T8" fmla="*/ 44 w 48"/>
                <a:gd name="T9" fmla="*/ 7 h 7"/>
                <a:gd name="T10" fmla="*/ 48 w 48"/>
                <a:gd name="T11" fmla="*/ 3 h 7"/>
                <a:gd name="T12" fmla="*/ 48 w 48"/>
                <a:gd name="T13" fmla="*/ 3 h 7"/>
                <a:gd name="T14" fmla="*/ 48 w 48"/>
                <a:gd name="T15" fmla="*/ 0 h 7"/>
                <a:gd name="T16" fmla="*/ 44 w 48"/>
                <a:gd name="T17" fmla="*/ 0 h 7"/>
                <a:gd name="T18" fmla="*/ 48 w 48"/>
                <a:gd name="T19" fmla="*/ 3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7"/>
                <a:gd name="T32" fmla="*/ 48 w 4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7">
                  <a:moveTo>
                    <a:pt x="48" y="3"/>
                  </a:moveTo>
                  <a:lnTo>
                    <a:pt x="44" y="0"/>
                  </a:lnTo>
                  <a:lnTo>
                    <a:pt x="0" y="0"/>
                  </a:lnTo>
                  <a:lnTo>
                    <a:pt x="0" y="7"/>
                  </a:lnTo>
                  <a:lnTo>
                    <a:pt x="44" y="7"/>
                  </a:lnTo>
                  <a:lnTo>
                    <a:pt x="48" y="3"/>
                  </a:lnTo>
                  <a:lnTo>
                    <a:pt x="48" y="0"/>
                  </a:lnTo>
                  <a:lnTo>
                    <a:pt x="44" y="0"/>
                  </a:lnTo>
                  <a:lnTo>
                    <a:pt x="48"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0" name="Freeform 283">
              <a:extLst>
                <a:ext uri="{FF2B5EF4-FFF2-40B4-BE49-F238E27FC236}">
                  <a16:creationId xmlns:a16="http://schemas.microsoft.com/office/drawing/2014/main" id="{5DC5F4F3-FFB9-9D9B-3087-E621191DD1C5}"/>
                </a:ext>
              </a:extLst>
            </p:cNvPr>
            <p:cNvSpPr>
              <a:spLocks/>
            </p:cNvSpPr>
            <p:nvPr/>
          </p:nvSpPr>
          <p:spPr bwMode="auto">
            <a:xfrm>
              <a:off x="1572" y="1357"/>
              <a:ext cx="10" cy="735"/>
            </a:xfrm>
            <a:custGeom>
              <a:avLst/>
              <a:gdLst>
                <a:gd name="T0" fmla="*/ 8 w 10"/>
                <a:gd name="T1" fmla="*/ 735 h 735"/>
                <a:gd name="T2" fmla="*/ 8 w 10"/>
                <a:gd name="T3" fmla="*/ 732 h 735"/>
                <a:gd name="T4" fmla="*/ 10 w 10"/>
                <a:gd name="T5" fmla="*/ 0 h 735"/>
                <a:gd name="T6" fmla="*/ 0 w 10"/>
                <a:gd name="T7" fmla="*/ 0 h 735"/>
                <a:gd name="T8" fmla="*/ 0 w 10"/>
                <a:gd name="T9" fmla="*/ 732 h 735"/>
                <a:gd name="T10" fmla="*/ 8 w 10"/>
                <a:gd name="T11" fmla="*/ 735 h 735"/>
                <a:gd name="T12" fmla="*/ 8 w 10"/>
                <a:gd name="T13" fmla="*/ 735 h 735"/>
                <a:gd name="T14" fmla="*/ 8 w 10"/>
                <a:gd name="T15" fmla="*/ 734 h 735"/>
                <a:gd name="T16" fmla="*/ 8 w 10"/>
                <a:gd name="T17" fmla="*/ 732 h 735"/>
                <a:gd name="T18" fmla="*/ 8 w 10"/>
                <a:gd name="T19" fmla="*/ 735 h 7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735"/>
                <a:gd name="T32" fmla="*/ 10 w 10"/>
                <a:gd name="T33" fmla="*/ 735 h 7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735">
                  <a:moveTo>
                    <a:pt x="8" y="735"/>
                  </a:moveTo>
                  <a:lnTo>
                    <a:pt x="8" y="732"/>
                  </a:lnTo>
                  <a:lnTo>
                    <a:pt x="10" y="0"/>
                  </a:lnTo>
                  <a:lnTo>
                    <a:pt x="0" y="0"/>
                  </a:lnTo>
                  <a:lnTo>
                    <a:pt x="0" y="732"/>
                  </a:lnTo>
                  <a:lnTo>
                    <a:pt x="8" y="735"/>
                  </a:lnTo>
                  <a:lnTo>
                    <a:pt x="8" y="734"/>
                  </a:lnTo>
                  <a:lnTo>
                    <a:pt x="8" y="732"/>
                  </a:lnTo>
                  <a:lnTo>
                    <a:pt x="8" y="7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1" name="Freeform 284">
              <a:extLst>
                <a:ext uri="{FF2B5EF4-FFF2-40B4-BE49-F238E27FC236}">
                  <a16:creationId xmlns:a16="http://schemas.microsoft.com/office/drawing/2014/main" id="{5E7D79B0-0250-BDA2-868C-2A53491D99C4}"/>
                </a:ext>
              </a:extLst>
            </p:cNvPr>
            <p:cNvSpPr>
              <a:spLocks/>
            </p:cNvSpPr>
            <p:nvPr/>
          </p:nvSpPr>
          <p:spPr bwMode="auto">
            <a:xfrm>
              <a:off x="1526" y="2085"/>
              <a:ext cx="54" cy="54"/>
            </a:xfrm>
            <a:custGeom>
              <a:avLst/>
              <a:gdLst>
                <a:gd name="T0" fmla="*/ 0 w 54"/>
                <a:gd name="T1" fmla="*/ 44 h 54"/>
                <a:gd name="T2" fmla="*/ 8 w 54"/>
                <a:gd name="T3" fmla="*/ 46 h 54"/>
                <a:gd name="T4" fmla="*/ 54 w 54"/>
                <a:gd name="T5" fmla="*/ 7 h 54"/>
                <a:gd name="T6" fmla="*/ 48 w 54"/>
                <a:gd name="T7" fmla="*/ 0 h 54"/>
                <a:gd name="T8" fmla="*/ 2 w 54"/>
                <a:gd name="T9" fmla="*/ 40 h 54"/>
                <a:gd name="T10" fmla="*/ 0 w 54"/>
                <a:gd name="T11" fmla="*/ 44 h 54"/>
                <a:gd name="T12" fmla="*/ 0 w 54"/>
                <a:gd name="T13" fmla="*/ 44 h 54"/>
                <a:gd name="T14" fmla="*/ 0 w 54"/>
                <a:gd name="T15" fmla="*/ 54 h 54"/>
                <a:gd name="T16" fmla="*/ 8 w 54"/>
                <a:gd name="T17" fmla="*/ 46 h 54"/>
                <a:gd name="T18" fmla="*/ 0 w 54"/>
                <a:gd name="T19" fmla="*/ 44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54"/>
                <a:gd name="T32" fmla="*/ 54 w 54"/>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54">
                  <a:moveTo>
                    <a:pt x="0" y="44"/>
                  </a:moveTo>
                  <a:lnTo>
                    <a:pt x="8" y="46"/>
                  </a:lnTo>
                  <a:lnTo>
                    <a:pt x="54" y="7"/>
                  </a:lnTo>
                  <a:lnTo>
                    <a:pt x="48" y="0"/>
                  </a:lnTo>
                  <a:lnTo>
                    <a:pt x="2" y="40"/>
                  </a:lnTo>
                  <a:lnTo>
                    <a:pt x="0" y="44"/>
                  </a:lnTo>
                  <a:lnTo>
                    <a:pt x="0" y="54"/>
                  </a:lnTo>
                  <a:lnTo>
                    <a:pt x="8" y="46"/>
                  </a:lnTo>
                  <a:lnTo>
                    <a:pt x="0" y="4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2" name="Freeform 285">
              <a:extLst>
                <a:ext uri="{FF2B5EF4-FFF2-40B4-BE49-F238E27FC236}">
                  <a16:creationId xmlns:a16="http://schemas.microsoft.com/office/drawing/2014/main" id="{27E3D909-E628-9208-BC76-EF40D80FBF6A}"/>
                </a:ext>
              </a:extLst>
            </p:cNvPr>
            <p:cNvSpPr>
              <a:spLocks/>
            </p:cNvSpPr>
            <p:nvPr/>
          </p:nvSpPr>
          <p:spPr bwMode="auto">
            <a:xfrm>
              <a:off x="1526" y="1354"/>
              <a:ext cx="12" cy="775"/>
            </a:xfrm>
            <a:custGeom>
              <a:avLst/>
              <a:gdLst>
                <a:gd name="T0" fmla="*/ 8 w 12"/>
                <a:gd name="T1" fmla="*/ 0 h 775"/>
                <a:gd name="T2" fmla="*/ 4 w 12"/>
                <a:gd name="T3" fmla="*/ 3 h 775"/>
                <a:gd name="T4" fmla="*/ 0 w 12"/>
                <a:gd name="T5" fmla="*/ 775 h 775"/>
                <a:gd name="T6" fmla="*/ 10 w 12"/>
                <a:gd name="T7" fmla="*/ 775 h 775"/>
                <a:gd name="T8" fmla="*/ 12 w 12"/>
                <a:gd name="T9" fmla="*/ 3 h 775"/>
                <a:gd name="T10" fmla="*/ 8 w 12"/>
                <a:gd name="T11" fmla="*/ 0 h 775"/>
                <a:gd name="T12" fmla="*/ 8 w 12"/>
                <a:gd name="T13" fmla="*/ 0 h 775"/>
                <a:gd name="T14" fmla="*/ 4 w 12"/>
                <a:gd name="T15" fmla="*/ 0 h 775"/>
                <a:gd name="T16" fmla="*/ 4 w 12"/>
                <a:gd name="T17" fmla="*/ 3 h 775"/>
                <a:gd name="T18" fmla="*/ 8 w 12"/>
                <a:gd name="T19" fmla="*/ 0 h 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75"/>
                <a:gd name="T32" fmla="*/ 12 w 12"/>
                <a:gd name="T33" fmla="*/ 775 h 7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75">
                  <a:moveTo>
                    <a:pt x="8" y="0"/>
                  </a:moveTo>
                  <a:lnTo>
                    <a:pt x="4" y="3"/>
                  </a:lnTo>
                  <a:lnTo>
                    <a:pt x="0" y="775"/>
                  </a:lnTo>
                  <a:lnTo>
                    <a:pt x="10" y="775"/>
                  </a:lnTo>
                  <a:lnTo>
                    <a:pt x="12" y="3"/>
                  </a:lnTo>
                  <a:lnTo>
                    <a:pt x="8" y="0"/>
                  </a:lnTo>
                  <a:lnTo>
                    <a:pt x="4" y="0"/>
                  </a:lnTo>
                  <a:lnTo>
                    <a:pt x="4" y="3"/>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3" name="Freeform 286">
              <a:extLst>
                <a:ext uri="{FF2B5EF4-FFF2-40B4-BE49-F238E27FC236}">
                  <a16:creationId xmlns:a16="http://schemas.microsoft.com/office/drawing/2014/main" id="{AABAB9FA-79AE-5796-4909-4AA0A8790E7F}"/>
                </a:ext>
              </a:extLst>
            </p:cNvPr>
            <p:cNvSpPr>
              <a:spLocks/>
            </p:cNvSpPr>
            <p:nvPr/>
          </p:nvSpPr>
          <p:spPr bwMode="auto">
            <a:xfrm>
              <a:off x="1555" y="2747"/>
              <a:ext cx="23" cy="21"/>
            </a:xfrm>
            <a:custGeom>
              <a:avLst/>
              <a:gdLst>
                <a:gd name="T0" fmla="*/ 10 w 23"/>
                <a:gd name="T1" fmla="*/ 21 h 21"/>
                <a:gd name="T2" fmla="*/ 23 w 23"/>
                <a:gd name="T3" fmla="*/ 8 h 21"/>
                <a:gd name="T4" fmla="*/ 23 w 23"/>
                <a:gd name="T5" fmla="*/ 0 h 21"/>
                <a:gd name="T6" fmla="*/ 0 w 23"/>
                <a:gd name="T7" fmla="*/ 21 h 21"/>
                <a:gd name="T8" fmla="*/ 10 w 23"/>
                <a:gd name="T9" fmla="*/ 21 h 21"/>
                <a:gd name="T10" fmla="*/ 0 60000 65536"/>
                <a:gd name="T11" fmla="*/ 0 60000 65536"/>
                <a:gd name="T12" fmla="*/ 0 60000 65536"/>
                <a:gd name="T13" fmla="*/ 0 60000 65536"/>
                <a:gd name="T14" fmla="*/ 0 60000 65536"/>
                <a:gd name="T15" fmla="*/ 0 w 23"/>
                <a:gd name="T16" fmla="*/ 0 h 21"/>
                <a:gd name="T17" fmla="*/ 23 w 23"/>
                <a:gd name="T18" fmla="*/ 21 h 21"/>
              </a:gdLst>
              <a:ahLst/>
              <a:cxnLst>
                <a:cxn ang="T10">
                  <a:pos x="T0" y="T1"/>
                </a:cxn>
                <a:cxn ang="T11">
                  <a:pos x="T2" y="T3"/>
                </a:cxn>
                <a:cxn ang="T12">
                  <a:pos x="T4" y="T5"/>
                </a:cxn>
                <a:cxn ang="T13">
                  <a:pos x="T6" y="T7"/>
                </a:cxn>
                <a:cxn ang="T14">
                  <a:pos x="T8" y="T9"/>
                </a:cxn>
              </a:cxnLst>
              <a:rect l="T15" t="T16" r="T17" b="T18"/>
              <a:pathLst>
                <a:path w="23" h="21">
                  <a:moveTo>
                    <a:pt x="10" y="21"/>
                  </a:moveTo>
                  <a:lnTo>
                    <a:pt x="23" y="8"/>
                  </a:lnTo>
                  <a:lnTo>
                    <a:pt x="23" y="0"/>
                  </a:lnTo>
                  <a:lnTo>
                    <a:pt x="0" y="21"/>
                  </a:lnTo>
                  <a:lnTo>
                    <a:pt x="1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4" name="Freeform 287">
              <a:extLst>
                <a:ext uri="{FF2B5EF4-FFF2-40B4-BE49-F238E27FC236}">
                  <a16:creationId xmlns:a16="http://schemas.microsoft.com/office/drawing/2014/main" id="{F4C8A2DD-1FB0-4B90-F872-2E5210767DB4}"/>
                </a:ext>
              </a:extLst>
            </p:cNvPr>
            <p:cNvSpPr>
              <a:spLocks/>
            </p:cNvSpPr>
            <p:nvPr/>
          </p:nvSpPr>
          <p:spPr bwMode="auto">
            <a:xfrm>
              <a:off x="1526" y="2718"/>
              <a:ext cx="52" cy="50"/>
            </a:xfrm>
            <a:custGeom>
              <a:avLst/>
              <a:gdLst>
                <a:gd name="T0" fmla="*/ 10 w 52"/>
                <a:gd name="T1" fmla="*/ 50 h 50"/>
                <a:gd name="T2" fmla="*/ 52 w 52"/>
                <a:gd name="T3" fmla="*/ 8 h 50"/>
                <a:gd name="T4" fmla="*/ 52 w 52"/>
                <a:gd name="T5" fmla="*/ 0 h 50"/>
                <a:gd name="T6" fmla="*/ 0 w 52"/>
                <a:gd name="T7" fmla="*/ 50 h 50"/>
                <a:gd name="T8" fmla="*/ 10 w 52"/>
                <a:gd name="T9" fmla="*/ 50 h 50"/>
                <a:gd name="T10" fmla="*/ 0 60000 65536"/>
                <a:gd name="T11" fmla="*/ 0 60000 65536"/>
                <a:gd name="T12" fmla="*/ 0 60000 65536"/>
                <a:gd name="T13" fmla="*/ 0 60000 65536"/>
                <a:gd name="T14" fmla="*/ 0 60000 65536"/>
                <a:gd name="T15" fmla="*/ 0 w 52"/>
                <a:gd name="T16" fmla="*/ 0 h 50"/>
                <a:gd name="T17" fmla="*/ 52 w 52"/>
                <a:gd name="T18" fmla="*/ 50 h 50"/>
              </a:gdLst>
              <a:ahLst/>
              <a:cxnLst>
                <a:cxn ang="T10">
                  <a:pos x="T0" y="T1"/>
                </a:cxn>
                <a:cxn ang="T11">
                  <a:pos x="T2" y="T3"/>
                </a:cxn>
                <a:cxn ang="T12">
                  <a:pos x="T4" y="T5"/>
                </a:cxn>
                <a:cxn ang="T13">
                  <a:pos x="T6" y="T7"/>
                </a:cxn>
                <a:cxn ang="T14">
                  <a:pos x="T8" y="T9"/>
                </a:cxn>
              </a:cxnLst>
              <a:rect l="T15" t="T16" r="T17" b="T18"/>
              <a:pathLst>
                <a:path w="52" h="50">
                  <a:moveTo>
                    <a:pt x="10" y="50"/>
                  </a:moveTo>
                  <a:lnTo>
                    <a:pt x="52" y="8"/>
                  </a:lnTo>
                  <a:lnTo>
                    <a:pt x="52" y="0"/>
                  </a:lnTo>
                  <a:lnTo>
                    <a:pt x="0" y="50"/>
                  </a:lnTo>
                  <a:lnTo>
                    <a:pt x="10"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5" name="Freeform 288">
              <a:extLst>
                <a:ext uri="{FF2B5EF4-FFF2-40B4-BE49-F238E27FC236}">
                  <a16:creationId xmlns:a16="http://schemas.microsoft.com/office/drawing/2014/main" id="{E8973191-702C-8B8F-6DAF-DF006A06CF93}"/>
                </a:ext>
              </a:extLst>
            </p:cNvPr>
            <p:cNvSpPr>
              <a:spLocks/>
            </p:cNvSpPr>
            <p:nvPr/>
          </p:nvSpPr>
          <p:spPr bwMode="auto">
            <a:xfrm>
              <a:off x="1499" y="2689"/>
              <a:ext cx="79" cy="79"/>
            </a:xfrm>
            <a:custGeom>
              <a:avLst/>
              <a:gdLst>
                <a:gd name="T0" fmla="*/ 8 w 79"/>
                <a:gd name="T1" fmla="*/ 79 h 79"/>
                <a:gd name="T2" fmla="*/ 79 w 79"/>
                <a:gd name="T3" fmla="*/ 8 h 79"/>
                <a:gd name="T4" fmla="*/ 79 w 79"/>
                <a:gd name="T5" fmla="*/ 0 h 79"/>
                <a:gd name="T6" fmla="*/ 0 w 79"/>
                <a:gd name="T7" fmla="*/ 79 h 79"/>
                <a:gd name="T8" fmla="*/ 8 w 79"/>
                <a:gd name="T9" fmla="*/ 79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8" y="79"/>
                  </a:moveTo>
                  <a:lnTo>
                    <a:pt x="79" y="8"/>
                  </a:lnTo>
                  <a:lnTo>
                    <a:pt x="79" y="0"/>
                  </a:lnTo>
                  <a:lnTo>
                    <a:pt x="0" y="79"/>
                  </a:lnTo>
                  <a:lnTo>
                    <a:pt x="8"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6" name="Freeform 289">
              <a:extLst>
                <a:ext uri="{FF2B5EF4-FFF2-40B4-BE49-F238E27FC236}">
                  <a16:creationId xmlns:a16="http://schemas.microsoft.com/office/drawing/2014/main" id="{1F754019-4C69-8AAC-4EAB-5E116D3960A4}"/>
                </a:ext>
              </a:extLst>
            </p:cNvPr>
            <p:cNvSpPr>
              <a:spLocks noEditPoints="1"/>
            </p:cNvSpPr>
            <p:nvPr/>
          </p:nvSpPr>
          <p:spPr bwMode="auto">
            <a:xfrm>
              <a:off x="1471" y="2661"/>
              <a:ext cx="107" cy="107"/>
            </a:xfrm>
            <a:custGeom>
              <a:avLst/>
              <a:gdLst>
                <a:gd name="T0" fmla="*/ 7 w 107"/>
                <a:gd name="T1" fmla="*/ 107 h 107"/>
                <a:gd name="T2" fmla="*/ 40 w 107"/>
                <a:gd name="T3" fmla="*/ 74 h 107"/>
                <a:gd name="T4" fmla="*/ 32 w 107"/>
                <a:gd name="T5" fmla="*/ 74 h 107"/>
                <a:gd name="T6" fmla="*/ 0 w 107"/>
                <a:gd name="T7" fmla="*/ 107 h 107"/>
                <a:gd name="T8" fmla="*/ 7 w 107"/>
                <a:gd name="T9" fmla="*/ 107 h 107"/>
                <a:gd name="T10" fmla="*/ 59 w 107"/>
                <a:gd name="T11" fmla="*/ 55 h 107"/>
                <a:gd name="T12" fmla="*/ 107 w 107"/>
                <a:gd name="T13" fmla="*/ 7 h 107"/>
                <a:gd name="T14" fmla="*/ 107 w 107"/>
                <a:gd name="T15" fmla="*/ 0 h 107"/>
                <a:gd name="T16" fmla="*/ 59 w 107"/>
                <a:gd name="T17" fmla="*/ 48 h 107"/>
                <a:gd name="T18" fmla="*/ 59 w 107"/>
                <a:gd name="T19" fmla="*/ 55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107"/>
                <a:gd name="T32" fmla="*/ 107 w 107"/>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107">
                  <a:moveTo>
                    <a:pt x="7" y="107"/>
                  </a:moveTo>
                  <a:lnTo>
                    <a:pt x="40" y="74"/>
                  </a:lnTo>
                  <a:lnTo>
                    <a:pt x="32" y="74"/>
                  </a:lnTo>
                  <a:lnTo>
                    <a:pt x="0" y="107"/>
                  </a:lnTo>
                  <a:lnTo>
                    <a:pt x="7" y="107"/>
                  </a:lnTo>
                  <a:close/>
                  <a:moveTo>
                    <a:pt x="59" y="55"/>
                  </a:moveTo>
                  <a:lnTo>
                    <a:pt x="107" y="7"/>
                  </a:lnTo>
                  <a:lnTo>
                    <a:pt x="107" y="0"/>
                  </a:lnTo>
                  <a:lnTo>
                    <a:pt x="59" y="48"/>
                  </a:lnTo>
                  <a:lnTo>
                    <a:pt x="59"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7" name="Freeform 290">
              <a:extLst>
                <a:ext uri="{FF2B5EF4-FFF2-40B4-BE49-F238E27FC236}">
                  <a16:creationId xmlns:a16="http://schemas.microsoft.com/office/drawing/2014/main" id="{FDB1A310-4A5A-8428-5072-712322475196}"/>
                </a:ext>
              </a:extLst>
            </p:cNvPr>
            <p:cNvSpPr>
              <a:spLocks noEditPoints="1"/>
            </p:cNvSpPr>
            <p:nvPr/>
          </p:nvSpPr>
          <p:spPr bwMode="auto">
            <a:xfrm>
              <a:off x="1442" y="2632"/>
              <a:ext cx="136" cy="136"/>
            </a:xfrm>
            <a:custGeom>
              <a:avLst/>
              <a:gdLst>
                <a:gd name="T0" fmla="*/ 8 w 136"/>
                <a:gd name="T1" fmla="*/ 136 h 136"/>
                <a:gd name="T2" fmla="*/ 40 w 136"/>
                <a:gd name="T3" fmla="*/ 103 h 136"/>
                <a:gd name="T4" fmla="*/ 33 w 136"/>
                <a:gd name="T5" fmla="*/ 103 h 136"/>
                <a:gd name="T6" fmla="*/ 0 w 136"/>
                <a:gd name="T7" fmla="*/ 136 h 136"/>
                <a:gd name="T8" fmla="*/ 8 w 136"/>
                <a:gd name="T9" fmla="*/ 136 h 136"/>
                <a:gd name="T10" fmla="*/ 88 w 136"/>
                <a:gd name="T11" fmla="*/ 55 h 136"/>
                <a:gd name="T12" fmla="*/ 136 w 136"/>
                <a:gd name="T13" fmla="*/ 9 h 136"/>
                <a:gd name="T14" fmla="*/ 136 w 136"/>
                <a:gd name="T15" fmla="*/ 0 h 136"/>
                <a:gd name="T16" fmla="*/ 88 w 136"/>
                <a:gd name="T17" fmla="*/ 48 h 136"/>
                <a:gd name="T18" fmla="*/ 88 w 136"/>
                <a:gd name="T19" fmla="*/ 55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36"/>
                <a:gd name="T32" fmla="*/ 136 w 136"/>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36">
                  <a:moveTo>
                    <a:pt x="8" y="136"/>
                  </a:moveTo>
                  <a:lnTo>
                    <a:pt x="40" y="103"/>
                  </a:lnTo>
                  <a:lnTo>
                    <a:pt x="33" y="103"/>
                  </a:lnTo>
                  <a:lnTo>
                    <a:pt x="0" y="136"/>
                  </a:lnTo>
                  <a:lnTo>
                    <a:pt x="8" y="136"/>
                  </a:lnTo>
                  <a:close/>
                  <a:moveTo>
                    <a:pt x="88" y="55"/>
                  </a:moveTo>
                  <a:lnTo>
                    <a:pt x="136" y="9"/>
                  </a:lnTo>
                  <a:lnTo>
                    <a:pt x="136" y="0"/>
                  </a:lnTo>
                  <a:lnTo>
                    <a:pt x="88" y="48"/>
                  </a:lnTo>
                  <a:lnTo>
                    <a:pt x="88"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8" name="Freeform 291">
              <a:extLst>
                <a:ext uri="{FF2B5EF4-FFF2-40B4-BE49-F238E27FC236}">
                  <a16:creationId xmlns:a16="http://schemas.microsoft.com/office/drawing/2014/main" id="{A258B38C-3DB4-896E-F73E-D9AA51D15375}"/>
                </a:ext>
              </a:extLst>
            </p:cNvPr>
            <p:cNvSpPr>
              <a:spLocks noEditPoints="1"/>
            </p:cNvSpPr>
            <p:nvPr/>
          </p:nvSpPr>
          <p:spPr bwMode="auto">
            <a:xfrm>
              <a:off x="1413" y="2605"/>
              <a:ext cx="165" cy="163"/>
            </a:xfrm>
            <a:custGeom>
              <a:avLst/>
              <a:gdLst>
                <a:gd name="T0" fmla="*/ 8 w 165"/>
                <a:gd name="T1" fmla="*/ 163 h 163"/>
                <a:gd name="T2" fmla="*/ 40 w 165"/>
                <a:gd name="T3" fmla="*/ 130 h 163"/>
                <a:gd name="T4" fmla="*/ 33 w 165"/>
                <a:gd name="T5" fmla="*/ 130 h 163"/>
                <a:gd name="T6" fmla="*/ 0 w 165"/>
                <a:gd name="T7" fmla="*/ 163 h 163"/>
                <a:gd name="T8" fmla="*/ 8 w 165"/>
                <a:gd name="T9" fmla="*/ 163 h 163"/>
                <a:gd name="T10" fmla="*/ 117 w 165"/>
                <a:gd name="T11" fmla="*/ 54 h 163"/>
                <a:gd name="T12" fmla="*/ 165 w 165"/>
                <a:gd name="T13" fmla="*/ 8 h 163"/>
                <a:gd name="T14" fmla="*/ 165 w 165"/>
                <a:gd name="T15" fmla="*/ 0 h 163"/>
                <a:gd name="T16" fmla="*/ 117 w 165"/>
                <a:gd name="T17" fmla="*/ 46 h 163"/>
                <a:gd name="T18" fmla="*/ 117 w 165"/>
                <a:gd name="T19" fmla="*/ 54 h 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5"/>
                <a:gd name="T31" fmla="*/ 0 h 163"/>
                <a:gd name="T32" fmla="*/ 165 w 165"/>
                <a:gd name="T33" fmla="*/ 163 h 1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5" h="163">
                  <a:moveTo>
                    <a:pt x="8" y="163"/>
                  </a:moveTo>
                  <a:lnTo>
                    <a:pt x="40" y="130"/>
                  </a:lnTo>
                  <a:lnTo>
                    <a:pt x="33" y="130"/>
                  </a:lnTo>
                  <a:lnTo>
                    <a:pt x="0" y="163"/>
                  </a:lnTo>
                  <a:lnTo>
                    <a:pt x="8" y="163"/>
                  </a:lnTo>
                  <a:close/>
                  <a:moveTo>
                    <a:pt x="117" y="54"/>
                  </a:moveTo>
                  <a:lnTo>
                    <a:pt x="165" y="8"/>
                  </a:lnTo>
                  <a:lnTo>
                    <a:pt x="165" y="0"/>
                  </a:lnTo>
                  <a:lnTo>
                    <a:pt x="117" y="46"/>
                  </a:lnTo>
                  <a:lnTo>
                    <a:pt x="11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39" name="Freeform 292">
              <a:extLst>
                <a:ext uri="{FF2B5EF4-FFF2-40B4-BE49-F238E27FC236}">
                  <a16:creationId xmlns:a16="http://schemas.microsoft.com/office/drawing/2014/main" id="{6B381068-06D6-F1E0-9BA7-A4C0F670363F}"/>
                </a:ext>
              </a:extLst>
            </p:cNvPr>
            <p:cNvSpPr>
              <a:spLocks noEditPoints="1"/>
            </p:cNvSpPr>
            <p:nvPr/>
          </p:nvSpPr>
          <p:spPr bwMode="auto">
            <a:xfrm>
              <a:off x="1384" y="2576"/>
              <a:ext cx="194" cy="192"/>
            </a:xfrm>
            <a:custGeom>
              <a:avLst/>
              <a:gdLst>
                <a:gd name="T0" fmla="*/ 10 w 194"/>
                <a:gd name="T1" fmla="*/ 192 h 192"/>
                <a:gd name="T2" fmla="*/ 43 w 194"/>
                <a:gd name="T3" fmla="*/ 159 h 192"/>
                <a:gd name="T4" fmla="*/ 33 w 194"/>
                <a:gd name="T5" fmla="*/ 159 h 192"/>
                <a:gd name="T6" fmla="*/ 0 w 194"/>
                <a:gd name="T7" fmla="*/ 192 h 192"/>
                <a:gd name="T8" fmla="*/ 10 w 194"/>
                <a:gd name="T9" fmla="*/ 192 h 192"/>
                <a:gd name="T10" fmla="*/ 146 w 194"/>
                <a:gd name="T11" fmla="*/ 54 h 192"/>
                <a:gd name="T12" fmla="*/ 194 w 194"/>
                <a:gd name="T13" fmla="*/ 8 h 192"/>
                <a:gd name="T14" fmla="*/ 194 w 194"/>
                <a:gd name="T15" fmla="*/ 0 h 192"/>
                <a:gd name="T16" fmla="*/ 146 w 194"/>
                <a:gd name="T17" fmla="*/ 46 h 192"/>
                <a:gd name="T18" fmla="*/ 146 w 194"/>
                <a:gd name="T19" fmla="*/ 54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92"/>
                <a:gd name="T32" fmla="*/ 194 w 194"/>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92">
                  <a:moveTo>
                    <a:pt x="10" y="192"/>
                  </a:moveTo>
                  <a:lnTo>
                    <a:pt x="43" y="159"/>
                  </a:lnTo>
                  <a:lnTo>
                    <a:pt x="33" y="159"/>
                  </a:lnTo>
                  <a:lnTo>
                    <a:pt x="0" y="192"/>
                  </a:lnTo>
                  <a:lnTo>
                    <a:pt x="10" y="192"/>
                  </a:lnTo>
                  <a:close/>
                  <a:moveTo>
                    <a:pt x="146" y="54"/>
                  </a:moveTo>
                  <a:lnTo>
                    <a:pt x="194" y="8"/>
                  </a:lnTo>
                  <a:lnTo>
                    <a:pt x="194" y="0"/>
                  </a:lnTo>
                  <a:lnTo>
                    <a:pt x="146" y="46"/>
                  </a:lnTo>
                  <a:lnTo>
                    <a:pt x="146"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0" name="Freeform 293">
              <a:extLst>
                <a:ext uri="{FF2B5EF4-FFF2-40B4-BE49-F238E27FC236}">
                  <a16:creationId xmlns:a16="http://schemas.microsoft.com/office/drawing/2014/main" id="{328F0D92-2E40-2481-D3A1-E43EC2FBC90F}"/>
                </a:ext>
              </a:extLst>
            </p:cNvPr>
            <p:cNvSpPr>
              <a:spLocks noEditPoints="1"/>
            </p:cNvSpPr>
            <p:nvPr/>
          </p:nvSpPr>
          <p:spPr bwMode="auto">
            <a:xfrm>
              <a:off x="1355" y="2547"/>
              <a:ext cx="223" cy="221"/>
            </a:xfrm>
            <a:custGeom>
              <a:avLst/>
              <a:gdLst>
                <a:gd name="T0" fmla="*/ 10 w 223"/>
                <a:gd name="T1" fmla="*/ 221 h 221"/>
                <a:gd name="T2" fmla="*/ 43 w 223"/>
                <a:gd name="T3" fmla="*/ 188 h 221"/>
                <a:gd name="T4" fmla="*/ 33 w 223"/>
                <a:gd name="T5" fmla="*/ 188 h 221"/>
                <a:gd name="T6" fmla="*/ 0 w 223"/>
                <a:gd name="T7" fmla="*/ 221 h 221"/>
                <a:gd name="T8" fmla="*/ 10 w 223"/>
                <a:gd name="T9" fmla="*/ 221 h 221"/>
                <a:gd name="T10" fmla="*/ 175 w 223"/>
                <a:gd name="T11" fmla="*/ 54 h 221"/>
                <a:gd name="T12" fmla="*/ 223 w 223"/>
                <a:gd name="T13" fmla="*/ 8 h 221"/>
                <a:gd name="T14" fmla="*/ 223 w 223"/>
                <a:gd name="T15" fmla="*/ 0 h 221"/>
                <a:gd name="T16" fmla="*/ 175 w 223"/>
                <a:gd name="T17" fmla="*/ 46 h 221"/>
                <a:gd name="T18" fmla="*/ 175 w 223"/>
                <a:gd name="T19" fmla="*/ 54 h 2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221"/>
                <a:gd name="T32" fmla="*/ 223 w 223"/>
                <a:gd name="T33" fmla="*/ 221 h 2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221">
                  <a:moveTo>
                    <a:pt x="10" y="221"/>
                  </a:moveTo>
                  <a:lnTo>
                    <a:pt x="43" y="188"/>
                  </a:lnTo>
                  <a:lnTo>
                    <a:pt x="33" y="188"/>
                  </a:lnTo>
                  <a:lnTo>
                    <a:pt x="0" y="221"/>
                  </a:lnTo>
                  <a:lnTo>
                    <a:pt x="10" y="221"/>
                  </a:lnTo>
                  <a:close/>
                  <a:moveTo>
                    <a:pt x="175" y="54"/>
                  </a:moveTo>
                  <a:lnTo>
                    <a:pt x="223" y="8"/>
                  </a:lnTo>
                  <a:lnTo>
                    <a:pt x="223" y="0"/>
                  </a:lnTo>
                  <a:lnTo>
                    <a:pt x="175" y="46"/>
                  </a:lnTo>
                  <a:lnTo>
                    <a:pt x="175"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1" name="Freeform 294">
              <a:extLst>
                <a:ext uri="{FF2B5EF4-FFF2-40B4-BE49-F238E27FC236}">
                  <a16:creationId xmlns:a16="http://schemas.microsoft.com/office/drawing/2014/main" id="{63F7CF29-1620-AA37-1961-F5A89C98BF22}"/>
                </a:ext>
              </a:extLst>
            </p:cNvPr>
            <p:cNvSpPr>
              <a:spLocks noEditPoints="1"/>
            </p:cNvSpPr>
            <p:nvPr/>
          </p:nvSpPr>
          <p:spPr bwMode="auto">
            <a:xfrm>
              <a:off x="1329" y="2519"/>
              <a:ext cx="249" cy="249"/>
            </a:xfrm>
            <a:custGeom>
              <a:avLst/>
              <a:gdLst>
                <a:gd name="T0" fmla="*/ 7 w 249"/>
                <a:gd name="T1" fmla="*/ 249 h 249"/>
                <a:gd name="T2" fmla="*/ 40 w 249"/>
                <a:gd name="T3" fmla="*/ 216 h 249"/>
                <a:gd name="T4" fmla="*/ 32 w 249"/>
                <a:gd name="T5" fmla="*/ 216 h 249"/>
                <a:gd name="T6" fmla="*/ 0 w 249"/>
                <a:gd name="T7" fmla="*/ 249 h 249"/>
                <a:gd name="T8" fmla="*/ 7 w 249"/>
                <a:gd name="T9" fmla="*/ 249 h 249"/>
                <a:gd name="T10" fmla="*/ 201 w 249"/>
                <a:gd name="T11" fmla="*/ 53 h 249"/>
                <a:gd name="T12" fmla="*/ 249 w 249"/>
                <a:gd name="T13" fmla="*/ 7 h 249"/>
                <a:gd name="T14" fmla="*/ 249 w 249"/>
                <a:gd name="T15" fmla="*/ 0 h 249"/>
                <a:gd name="T16" fmla="*/ 201 w 249"/>
                <a:gd name="T17" fmla="*/ 46 h 249"/>
                <a:gd name="T18" fmla="*/ 201 w 249"/>
                <a:gd name="T19" fmla="*/ 53 h 2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49"/>
                <a:gd name="T32" fmla="*/ 249 w 249"/>
                <a:gd name="T33" fmla="*/ 249 h 2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49">
                  <a:moveTo>
                    <a:pt x="7" y="249"/>
                  </a:moveTo>
                  <a:lnTo>
                    <a:pt x="40" y="216"/>
                  </a:lnTo>
                  <a:lnTo>
                    <a:pt x="32" y="216"/>
                  </a:lnTo>
                  <a:lnTo>
                    <a:pt x="0" y="249"/>
                  </a:lnTo>
                  <a:lnTo>
                    <a:pt x="7" y="249"/>
                  </a:lnTo>
                  <a:close/>
                  <a:moveTo>
                    <a:pt x="201" y="53"/>
                  </a:moveTo>
                  <a:lnTo>
                    <a:pt x="249" y="7"/>
                  </a:lnTo>
                  <a:lnTo>
                    <a:pt x="249" y="0"/>
                  </a:lnTo>
                  <a:lnTo>
                    <a:pt x="201" y="46"/>
                  </a:lnTo>
                  <a:lnTo>
                    <a:pt x="20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2" name="Freeform 295">
              <a:extLst>
                <a:ext uri="{FF2B5EF4-FFF2-40B4-BE49-F238E27FC236}">
                  <a16:creationId xmlns:a16="http://schemas.microsoft.com/office/drawing/2014/main" id="{E3E7E3C9-32B1-73FA-42E5-BCAE2B4B26D7}"/>
                </a:ext>
              </a:extLst>
            </p:cNvPr>
            <p:cNvSpPr>
              <a:spLocks noEditPoints="1"/>
            </p:cNvSpPr>
            <p:nvPr/>
          </p:nvSpPr>
          <p:spPr bwMode="auto">
            <a:xfrm>
              <a:off x="1300" y="2490"/>
              <a:ext cx="278" cy="278"/>
            </a:xfrm>
            <a:custGeom>
              <a:avLst/>
              <a:gdLst>
                <a:gd name="T0" fmla="*/ 7 w 278"/>
                <a:gd name="T1" fmla="*/ 278 h 278"/>
                <a:gd name="T2" fmla="*/ 40 w 278"/>
                <a:gd name="T3" fmla="*/ 245 h 278"/>
                <a:gd name="T4" fmla="*/ 32 w 278"/>
                <a:gd name="T5" fmla="*/ 245 h 278"/>
                <a:gd name="T6" fmla="*/ 0 w 278"/>
                <a:gd name="T7" fmla="*/ 278 h 278"/>
                <a:gd name="T8" fmla="*/ 7 w 278"/>
                <a:gd name="T9" fmla="*/ 278 h 278"/>
                <a:gd name="T10" fmla="*/ 230 w 278"/>
                <a:gd name="T11" fmla="*/ 55 h 278"/>
                <a:gd name="T12" fmla="*/ 278 w 278"/>
                <a:gd name="T13" fmla="*/ 7 h 278"/>
                <a:gd name="T14" fmla="*/ 278 w 278"/>
                <a:gd name="T15" fmla="*/ 0 h 278"/>
                <a:gd name="T16" fmla="*/ 230 w 278"/>
                <a:gd name="T17" fmla="*/ 46 h 278"/>
                <a:gd name="T18" fmla="*/ 230 w 278"/>
                <a:gd name="T19" fmla="*/ 55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278"/>
                <a:gd name="T32" fmla="*/ 278 w 278"/>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278">
                  <a:moveTo>
                    <a:pt x="7" y="278"/>
                  </a:moveTo>
                  <a:lnTo>
                    <a:pt x="40" y="245"/>
                  </a:lnTo>
                  <a:lnTo>
                    <a:pt x="32" y="245"/>
                  </a:lnTo>
                  <a:lnTo>
                    <a:pt x="0" y="278"/>
                  </a:lnTo>
                  <a:lnTo>
                    <a:pt x="7" y="278"/>
                  </a:lnTo>
                  <a:close/>
                  <a:moveTo>
                    <a:pt x="230" y="55"/>
                  </a:moveTo>
                  <a:lnTo>
                    <a:pt x="278" y="7"/>
                  </a:lnTo>
                  <a:lnTo>
                    <a:pt x="278" y="0"/>
                  </a:lnTo>
                  <a:lnTo>
                    <a:pt x="230" y="46"/>
                  </a:lnTo>
                  <a:lnTo>
                    <a:pt x="23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3" name="Freeform 296">
              <a:extLst>
                <a:ext uri="{FF2B5EF4-FFF2-40B4-BE49-F238E27FC236}">
                  <a16:creationId xmlns:a16="http://schemas.microsoft.com/office/drawing/2014/main" id="{C31FA88C-D7D4-1BA5-53FF-2A1674C07163}"/>
                </a:ext>
              </a:extLst>
            </p:cNvPr>
            <p:cNvSpPr>
              <a:spLocks noEditPoints="1"/>
            </p:cNvSpPr>
            <p:nvPr/>
          </p:nvSpPr>
          <p:spPr bwMode="auto">
            <a:xfrm>
              <a:off x="1271" y="2461"/>
              <a:ext cx="307" cy="307"/>
            </a:xfrm>
            <a:custGeom>
              <a:avLst/>
              <a:gdLst>
                <a:gd name="T0" fmla="*/ 8 w 307"/>
                <a:gd name="T1" fmla="*/ 307 h 307"/>
                <a:gd name="T2" fmla="*/ 40 w 307"/>
                <a:gd name="T3" fmla="*/ 274 h 307"/>
                <a:gd name="T4" fmla="*/ 33 w 307"/>
                <a:gd name="T5" fmla="*/ 274 h 307"/>
                <a:gd name="T6" fmla="*/ 0 w 307"/>
                <a:gd name="T7" fmla="*/ 307 h 307"/>
                <a:gd name="T8" fmla="*/ 8 w 307"/>
                <a:gd name="T9" fmla="*/ 307 h 307"/>
                <a:gd name="T10" fmla="*/ 261 w 307"/>
                <a:gd name="T11" fmla="*/ 54 h 307"/>
                <a:gd name="T12" fmla="*/ 307 w 307"/>
                <a:gd name="T13" fmla="*/ 8 h 307"/>
                <a:gd name="T14" fmla="*/ 307 w 307"/>
                <a:gd name="T15" fmla="*/ 0 h 307"/>
                <a:gd name="T16" fmla="*/ 261 w 307"/>
                <a:gd name="T17" fmla="*/ 46 h 307"/>
                <a:gd name="T18" fmla="*/ 261 w 307"/>
                <a:gd name="T19" fmla="*/ 54 h 3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7"/>
                <a:gd name="T31" fmla="*/ 0 h 307"/>
                <a:gd name="T32" fmla="*/ 307 w 307"/>
                <a:gd name="T33" fmla="*/ 307 h 3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7" h="307">
                  <a:moveTo>
                    <a:pt x="8" y="307"/>
                  </a:moveTo>
                  <a:lnTo>
                    <a:pt x="40" y="274"/>
                  </a:lnTo>
                  <a:lnTo>
                    <a:pt x="33" y="274"/>
                  </a:lnTo>
                  <a:lnTo>
                    <a:pt x="0" y="307"/>
                  </a:lnTo>
                  <a:lnTo>
                    <a:pt x="8" y="307"/>
                  </a:lnTo>
                  <a:close/>
                  <a:moveTo>
                    <a:pt x="261" y="54"/>
                  </a:moveTo>
                  <a:lnTo>
                    <a:pt x="307" y="8"/>
                  </a:lnTo>
                  <a:lnTo>
                    <a:pt x="307" y="0"/>
                  </a:lnTo>
                  <a:lnTo>
                    <a:pt x="261" y="46"/>
                  </a:lnTo>
                  <a:lnTo>
                    <a:pt x="261"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4" name="Freeform 297">
              <a:extLst>
                <a:ext uri="{FF2B5EF4-FFF2-40B4-BE49-F238E27FC236}">
                  <a16:creationId xmlns:a16="http://schemas.microsoft.com/office/drawing/2014/main" id="{B066AE44-F447-9A6B-9504-9BB4346F435E}"/>
                </a:ext>
              </a:extLst>
            </p:cNvPr>
            <p:cNvSpPr>
              <a:spLocks noEditPoints="1"/>
            </p:cNvSpPr>
            <p:nvPr/>
          </p:nvSpPr>
          <p:spPr bwMode="auto">
            <a:xfrm>
              <a:off x="1242" y="2432"/>
              <a:ext cx="336" cy="336"/>
            </a:xfrm>
            <a:custGeom>
              <a:avLst/>
              <a:gdLst>
                <a:gd name="T0" fmla="*/ 8 w 336"/>
                <a:gd name="T1" fmla="*/ 336 h 336"/>
                <a:gd name="T2" fmla="*/ 41 w 336"/>
                <a:gd name="T3" fmla="*/ 303 h 336"/>
                <a:gd name="T4" fmla="*/ 33 w 336"/>
                <a:gd name="T5" fmla="*/ 303 h 336"/>
                <a:gd name="T6" fmla="*/ 0 w 336"/>
                <a:gd name="T7" fmla="*/ 336 h 336"/>
                <a:gd name="T8" fmla="*/ 8 w 336"/>
                <a:gd name="T9" fmla="*/ 336 h 336"/>
                <a:gd name="T10" fmla="*/ 290 w 336"/>
                <a:gd name="T11" fmla="*/ 54 h 336"/>
                <a:gd name="T12" fmla="*/ 336 w 336"/>
                <a:gd name="T13" fmla="*/ 10 h 336"/>
                <a:gd name="T14" fmla="*/ 336 w 336"/>
                <a:gd name="T15" fmla="*/ 0 h 336"/>
                <a:gd name="T16" fmla="*/ 290 w 336"/>
                <a:gd name="T17" fmla="*/ 46 h 336"/>
                <a:gd name="T18" fmla="*/ 290 w 336"/>
                <a:gd name="T19" fmla="*/ 54 h 3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6"/>
                <a:gd name="T31" fmla="*/ 0 h 336"/>
                <a:gd name="T32" fmla="*/ 336 w 336"/>
                <a:gd name="T33" fmla="*/ 336 h 3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6" h="336">
                  <a:moveTo>
                    <a:pt x="8" y="336"/>
                  </a:moveTo>
                  <a:lnTo>
                    <a:pt x="41" y="303"/>
                  </a:lnTo>
                  <a:lnTo>
                    <a:pt x="33" y="303"/>
                  </a:lnTo>
                  <a:lnTo>
                    <a:pt x="0" y="336"/>
                  </a:lnTo>
                  <a:lnTo>
                    <a:pt x="8" y="336"/>
                  </a:lnTo>
                  <a:close/>
                  <a:moveTo>
                    <a:pt x="290" y="54"/>
                  </a:moveTo>
                  <a:lnTo>
                    <a:pt x="336" y="10"/>
                  </a:lnTo>
                  <a:lnTo>
                    <a:pt x="336" y="0"/>
                  </a:lnTo>
                  <a:lnTo>
                    <a:pt x="290" y="46"/>
                  </a:lnTo>
                  <a:lnTo>
                    <a:pt x="29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5" name="Freeform 298">
              <a:extLst>
                <a:ext uri="{FF2B5EF4-FFF2-40B4-BE49-F238E27FC236}">
                  <a16:creationId xmlns:a16="http://schemas.microsoft.com/office/drawing/2014/main" id="{C7EA761B-0B99-4763-EE97-9CD0BB53B44E}"/>
                </a:ext>
              </a:extLst>
            </p:cNvPr>
            <p:cNvSpPr>
              <a:spLocks noEditPoints="1"/>
            </p:cNvSpPr>
            <p:nvPr/>
          </p:nvSpPr>
          <p:spPr bwMode="auto">
            <a:xfrm>
              <a:off x="1213" y="2405"/>
              <a:ext cx="365" cy="363"/>
            </a:xfrm>
            <a:custGeom>
              <a:avLst/>
              <a:gdLst>
                <a:gd name="T0" fmla="*/ 8 w 365"/>
                <a:gd name="T1" fmla="*/ 363 h 363"/>
                <a:gd name="T2" fmla="*/ 43 w 365"/>
                <a:gd name="T3" fmla="*/ 330 h 363"/>
                <a:gd name="T4" fmla="*/ 33 w 365"/>
                <a:gd name="T5" fmla="*/ 330 h 363"/>
                <a:gd name="T6" fmla="*/ 0 w 365"/>
                <a:gd name="T7" fmla="*/ 363 h 363"/>
                <a:gd name="T8" fmla="*/ 8 w 365"/>
                <a:gd name="T9" fmla="*/ 363 h 363"/>
                <a:gd name="T10" fmla="*/ 319 w 365"/>
                <a:gd name="T11" fmla="*/ 54 h 363"/>
                <a:gd name="T12" fmla="*/ 365 w 365"/>
                <a:gd name="T13" fmla="*/ 8 h 363"/>
                <a:gd name="T14" fmla="*/ 365 w 365"/>
                <a:gd name="T15" fmla="*/ 0 h 363"/>
                <a:gd name="T16" fmla="*/ 319 w 365"/>
                <a:gd name="T17" fmla="*/ 44 h 363"/>
                <a:gd name="T18" fmla="*/ 319 w 365"/>
                <a:gd name="T19" fmla="*/ 54 h 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363"/>
                <a:gd name="T32" fmla="*/ 365 w 365"/>
                <a:gd name="T33" fmla="*/ 363 h 3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363">
                  <a:moveTo>
                    <a:pt x="8" y="363"/>
                  </a:moveTo>
                  <a:lnTo>
                    <a:pt x="43" y="330"/>
                  </a:lnTo>
                  <a:lnTo>
                    <a:pt x="33" y="330"/>
                  </a:lnTo>
                  <a:lnTo>
                    <a:pt x="0" y="363"/>
                  </a:lnTo>
                  <a:lnTo>
                    <a:pt x="8" y="363"/>
                  </a:lnTo>
                  <a:close/>
                  <a:moveTo>
                    <a:pt x="319" y="54"/>
                  </a:moveTo>
                  <a:lnTo>
                    <a:pt x="365" y="8"/>
                  </a:lnTo>
                  <a:lnTo>
                    <a:pt x="365" y="0"/>
                  </a:lnTo>
                  <a:lnTo>
                    <a:pt x="319" y="44"/>
                  </a:lnTo>
                  <a:lnTo>
                    <a:pt x="319"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6" name="Freeform 299">
              <a:extLst>
                <a:ext uri="{FF2B5EF4-FFF2-40B4-BE49-F238E27FC236}">
                  <a16:creationId xmlns:a16="http://schemas.microsoft.com/office/drawing/2014/main" id="{1400A0CB-1BDA-04E0-8FDF-381C074BCEB0}"/>
                </a:ext>
              </a:extLst>
            </p:cNvPr>
            <p:cNvSpPr>
              <a:spLocks noEditPoints="1"/>
            </p:cNvSpPr>
            <p:nvPr/>
          </p:nvSpPr>
          <p:spPr bwMode="auto">
            <a:xfrm>
              <a:off x="1185" y="2377"/>
              <a:ext cx="393" cy="391"/>
            </a:xfrm>
            <a:custGeom>
              <a:avLst/>
              <a:gdLst>
                <a:gd name="T0" fmla="*/ 9 w 393"/>
                <a:gd name="T1" fmla="*/ 391 h 391"/>
                <a:gd name="T2" fmla="*/ 42 w 393"/>
                <a:gd name="T3" fmla="*/ 358 h 391"/>
                <a:gd name="T4" fmla="*/ 32 w 393"/>
                <a:gd name="T5" fmla="*/ 358 h 391"/>
                <a:gd name="T6" fmla="*/ 0 w 393"/>
                <a:gd name="T7" fmla="*/ 391 h 391"/>
                <a:gd name="T8" fmla="*/ 9 w 393"/>
                <a:gd name="T9" fmla="*/ 391 h 391"/>
                <a:gd name="T10" fmla="*/ 347 w 393"/>
                <a:gd name="T11" fmla="*/ 53 h 391"/>
                <a:gd name="T12" fmla="*/ 393 w 393"/>
                <a:gd name="T13" fmla="*/ 7 h 391"/>
                <a:gd name="T14" fmla="*/ 393 w 393"/>
                <a:gd name="T15" fmla="*/ 0 h 391"/>
                <a:gd name="T16" fmla="*/ 347 w 393"/>
                <a:gd name="T17" fmla="*/ 44 h 391"/>
                <a:gd name="T18" fmla="*/ 347 w 393"/>
                <a:gd name="T19" fmla="*/ 53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3"/>
                <a:gd name="T31" fmla="*/ 0 h 391"/>
                <a:gd name="T32" fmla="*/ 393 w 39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3" h="391">
                  <a:moveTo>
                    <a:pt x="9" y="391"/>
                  </a:moveTo>
                  <a:lnTo>
                    <a:pt x="42" y="358"/>
                  </a:lnTo>
                  <a:lnTo>
                    <a:pt x="32" y="358"/>
                  </a:lnTo>
                  <a:lnTo>
                    <a:pt x="0" y="391"/>
                  </a:lnTo>
                  <a:lnTo>
                    <a:pt x="9" y="391"/>
                  </a:lnTo>
                  <a:close/>
                  <a:moveTo>
                    <a:pt x="347" y="53"/>
                  </a:moveTo>
                  <a:lnTo>
                    <a:pt x="393" y="7"/>
                  </a:lnTo>
                  <a:lnTo>
                    <a:pt x="393" y="0"/>
                  </a:lnTo>
                  <a:lnTo>
                    <a:pt x="347" y="44"/>
                  </a:lnTo>
                  <a:lnTo>
                    <a:pt x="347"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7" name="Freeform 300">
              <a:extLst>
                <a:ext uri="{FF2B5EF4-FFF2-40B4-BE49-F238E27FC236}">
                  <a16:creationId xmlns:a16="http://schemas.microsoft.com/office/drawing/2014/main" id="{DF3D92BA-2B3F-2879-F4E7-70CE78F6146F}"/>
                </a:ext>
              </a:extLst>
            </p:cNvPr>
            <p:cNvSpPr>
              <a:spLocks noEditPoints="1"/>
            </p:cNvSpPr>
            <p:nvPr/>
          </p:nvSpPr>
          <p:spPr bwMode="auto">
            <a:xfrm>
              <a:off x="1158" y="2348"/>
              <a:ext cx="420" cy="420"/>
            </a:xfrm>
            <a:custGeom>
              <a:avLst/>
              <a:gdLst>
                <a:gd name="T0" fmla="*/ 7 w 420"/>
                <a:gd name="T1" fmla="*/ 420 h 420"/>
                <a:gd name="T2" fmla="*/ 40 w 420"/>
                <a:gd name="T3" fmla="*/ 387 h 420"/>
                <a:gd name="T4" fmla="*/ 32 w 420"/>
                <a:gd name="T5" fmla="*/ 387 h 420"/>
                <a:gd name="T6" fmla="*/ 0 w 420"/>
                <a:gd name="T7" fmla="*/ 420 h 420"/>
                <a:gd name="T8" fmla="*/ 7 w 420"/>
                <a:gd name="T9" fmla="*/ 420 h 420"/>
                <a:gd name="T10" fmla="*/ 374 w 420"/>
                <a:gd name="T11" fmla="*/ 53 h 420"/>
                <a:gd name="T12" fmla="*/ 420 w 420"/>
                <a:gd name="T13" fmla="*/ 7 h 420"/>
                <a:gd name="T14" fmla="*/ 420 w 420"/>
                <a:gd name="T15" fmla="*/ 0 h 420"/>
                <a:gd name="T16" fmla="*/ 374 w 420"/>
                <a:gd name="T17" fmla="*/ 44 h 420"/>
                <a:gd name="T18" fmla="*/ 374 w 420"/>
                <a:gd name="T19" fmla="*/ 53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0"/>
                <a:gd name="T31" fmla="*/ 0 h 420"/>
                <a:gd name="T32" fmla="*/ 420 w 420"/>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0" h="420">
                  <a:moveTo>
                    <a:pt x="7" y="420"/>
                  </a:moveTo>
                  <a:lnTo>
                    <a:pt x="40" y="387"/>
                  </a:lnTo>
                  <a:lnTo>
                    <a:pt x="32" y="387"/>
                  </a:lnTo>
                  <a:lnTo>
                    <a:pt x="0" y="420"/>
                  </a:lnTo>
                  <a:lnTo>
                    <a:pt x="7" y="420"/>
                  </a:lnTo>
                  <a:close/>
                  <a:moveTo>
                    <a:pt x="374" y="53"/>
                  </a:moveTo>
                  <a:lnTo>
                    <a:pt x="420" y="7"/>
                  </a:lnTo>
                  <a:lnTo>
                    <a:pt x="420" y="0"/>
                  </a:lnTo>
                  <a:lnTo>
                    <a:pt x="374" y="44"/>
                  </a:lnTo>
                  <a:lnTo>
                    <a:pt x="374"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8" name="Freeform 301">
              <a:extLst>
                <a:ext uri="{FF2B5EF4-FFF2-40B4-BE49-F238E27FC236}">
                  <a16:creationId xmlns:a16="http://schemas.microsoft.com/office/drawing/2014/main" id="{BDF54FF2-62AB-B4CA-FCCD-4354CF5170F3}"/>
                </a:ext>
              </a:extLst>
            </p:cNvPr>
            <p:cNvSpPr>
              <a:spLocks noEditPoints="1"/>
            </p:cNvSpPr>
            <p:nvPr/>
          </p:nvSpPr>
          <p:spPr bwMode="auto">
            <a:xfrm>
              <a:off x="1129" y="2319"/>
              <a:ext cx="449" cy="449"/>
            </a:xfrm>
            <a:custGeom>
              <a:avLst/>
              <a:gdLst>
                <a:gd name="T0" fmla="*/ 8 w 449"/>
                <a:gd name="T1" fmla="*/ 449 h 449"/>
                <a:gd name="T2" fmla="*/ 40 w 449"/>
                <a:gd name="T3" fmla="*/ 416 h 449"/>
                <a:gd name="T4" fmla="*/ 33 w 449"/>
                <a:gd name="T5" fmla="*/ 416 h 449"/>
                <a:gd name="T6" fmla="*/ 0 w 449"/>
                <a:gd name="T7" fmla="*/ 449 h 449"/>
                <a:gd name="T8" fmla="*/ 8 w 449"/>
                <a:gd name="T9" fmla="*/ 449 h 449"/>
                <a:gd name="T10" fmla="*/ 403 w 449"/>
                <a:gd name="T11" fmla="*/ 54 h 449"/>
                <a:gd name="T12" fmla="*/ 449 w 449"/>
                <a:gd name="T13" fmla="*/ 8 h 449"/>
                <a:gd name="T14" fmla="*/ 449 w 449"/>
                <a:gd name="T15" fmla="*/ 0 h 449"/>
                <a:gd name="T16" fmla="*/ 403 w 449"/>
                <a:gd name="T17" fmla="*/ 44 h 449"/>
                <a:gd name="T18" fmla="*/ 403 w 449"/>
                <a:gd name="T19" fmla="*/ 54 h 4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9"/>
                <a:gd name="T31" fmla="*/ 0 h 449"/>
                <a:gd name="T32" fmla="*/ 449 w 449"/>
                <a:gd name="T33" fmla="*/ 449 h 4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9" h="449">
                  <a:moveTo>
                    <a:pt x="8" y="449"/>
                  </a:moveTo>
                  <a:lnTo>
                    <a:pt x="40" y="416"/>
                  </a:lnTo>
                  <a:lnTo>
                    <a:pt x="33" y="416"/>
                  </a:lnTo>
                  <a:lnTo>
                    <a:pt x="0" y="449"/>
                  </a:lnTo>
                  <a:lnTo>
                    <a:pt x="8" y="449"/>
                  </a:lnTo>
                  <a:close/>
                  <a:moveTo>
                    <a:pt x="403" y="54"/>
                  </a:moveTo>
                  <a:lnTo>
                    <a:pt x="449" y="8"/>
                  </a:lnTo>
                  <a:lnTo>
                    <a:pt x="449" y="0"/>
                  </a:lnTo>
                  <a:lnTo>
                    <a:pt x="403" y="44"/>
                  </a:lnTo>
                  <a:lnTo>
                    <a:pt x="40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49" name="Freeform 302">
              <a:extLst>
                <a:ext uri="{FF2B5EF4-FFF2-40B4-BE49-F238E27FC236}">
                  <a16:creationId xmlns:a16="http://schemas.microsoft.com/office/drawing/2014/main" id="{2636383C-2FB8-785D-5E2D-17D3BA1B3A67}"/>
                </a:ext>
              </a:extLst>
            </p:cNvPr>
            <p:cNvSpPr>
              <a:spLocks noEditPoints="1"/>
            </p:cNvSpPr>
            <p:nvPr/>
          </p:nvSpPr>
          <p:spPr bwMode="auto">
            <a:xfrm>
              <a:off x="1100" y="2290"/>
              <a:ext cx="478" cy="478"/>
            </a:xfrm>
            <a:custGeom>
              <a:avLst/>
              <a:gdLst>
                <a:gd name="T0" fmla="*/ 8 w 478"/>
                <a:gd name="T1" fmla="*/ 478 h 478"/>
                <a:gd name="T2" fmla="*/ 40 w 478"/>
                <a:gd name="T3" fmla="*/ 445 h 478"/>
                <a:gd name="T4" fmla="*/ 33 w 478"/>
                <a:gd name="T5" fmla="*/ 445 h 478"/>
                <a:gd name="T6" fmla="*/ 0 w 478"/>
                <a:gd name="T7" fmla="*/ 478 h 478"/>
                <a:gd name="T8" fmla="*/ 8 w 478"/>
                <a:gd name="T9" fmla="*/ 478 h 478"/>
                <a:gd name="T10" fmla="*/ 432 w 478"/>
                <a:gd name="T11" fmla="*/ 54 h 478"/>
                <a:gd name="T12" fmla="*/ 478 w 478"/>
                <a:gd name="T13" fmla="*/ 8 h 478"/>
                <a:gd name="T14" fmla="*/ 478 w 478"/>
                <a:gd name="T15" fmla="*/ 0 h 478"/>
                <a:gd name="T16" fmla="*/ 432 w 478"/>
                <a:gd name="T17" fmla="*/ 44 h 478"/>
                <a:gd name="T18" fmla="*/ 432 w 478"/>
                <a:gd name="T19" fmla="*/ 54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8"/>
                <a:gd name="T31" fmla="*/ 0 h 478"/>
                <a:gd name="T32" fmla="*/ 478 w 478"/>
                <a:gd name="T33" fmla="*/ 478 h 4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8" h="478">
                  <a:moveTo>
                    <a:pt x="8" y="478"/>
                  </a:moveTo>
                  <a:lnTo>
                    <a:pt x="40" y="445"/>
                  </a:lnTo>
                  <a:lnTo>
                    <a:pt x="33" y="445"/>
                  </a:lnTo>
                  <a:lnTo>
                    <a:pt x="0" y="478"/>
                  </a:lnTo>
                  <a:lnTo>
                    <a:pt x="8" y="478"/>
                  </a:lnTo>
                  <a:close/>
                  <a:moveTo>
                    <a:pt x="432" y="54"/>
                  </a:moveTo>
                  <a:lnTo>
                    <a:pt x="478" y="8"/>
                  </a:lnTo>
                  <a:lnTo>
                    <a:pt x="478" y="0"/>
                  </a:lnTo>
                  <a:lnTo>
                    <a:pt x="432" y="44"/>
                  </a:lnTo>
                  <a:lnTo>
                    <a:pt x="432"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0" name="Freeform 303">
              <a:extLst>
                <a:ext uri="{FF2B5EF4-FFF2-40B4-BE49-F238E27FC236}">
                  <a16:creationId xmlns:a16="http://schemas.microsoft.com/office/drawing/2014/main" id="{900E0912-FB15-260E-D1D1-D4F03097D37F}"/>
                </a:ext>
              </a:extLst>
            </p:cNvPr>
            <p:cNvSpPr>
              <a:spLocks noEditPoints="1"/>
            </p:cNvSpPr>
            <p:nvPr/>
          </p:nvSpPr>
          <p:spPr bwMode="auto">
            <a:xfrm>
              <a:off x="1071" y="2261"/>
              <a:ext cx="507" cy="507"/>
            </a:xfrm>
            <a:custGeom>
              <a:avLst/>
              <a:gdLst>
                <a:gd name="T0" fmla="*/ 8 w 507"/>
                <a:gd name="T1" fmla="*/ 507 h 507"/>
                <a:gd name="T2" fmla="*/ 41 w 507"/>
                <a:gd name="T3" fmla="*/ 474 h 507"/>
                <a:gd name="T4" fmla="*/ 33 w 507"/>
                <a:gd name="T5" fmla="*/ 474 h 507"/>
                <a:gd name="T6" fmla="*/ 0 w 507"/>
                <a:gd name="T7" fmla="*/ 507 h 507"/>
                <a:gd name="T8" fmla="*/ 8 w 507"/>
                <a:gd name="T9" fmla="*/ 507 h 507"/>
                <a:gd name="T10" fmla="*/ 461 w 507"/>
                <a:gd name="T11" fmla="*/ 54 h 507"/>
                <a:gd name="T12" fmla="*/ 507 w 507"/>
                <a:gd name="T13" fmla="*/ 10 h 507"/>
                <a:gd name="T14" fmla="*/ 507 w 507"/>
                <a:gd name="T15" fmla="*/ 0 h 507"/>
                <a:gd name="T16" fmla="*/ 461 w 507"/>
                <a:gd name="T17" fmla="*/ 46 h 507"/>
                <a:gd name="T18" fmla="*/ 461 w 507"/>
                <a:gd name="T19" fmla="*/ 54 h 5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7"/>
                <a:gd name="T31" fmla="*/ 0 h 507"/>
                <a:gd name="T32" fmla="*/ 507 w 507"/>
                <a:gd name="T33" fmla="*/ 507 h 5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7" h="507">
                  <a:moveTo>
                    <a:pt x="8" y="507"/>
                  </a:moveTo>
                  <a:lnTo>
                    <a:pt x="41" y="474"/>
                  </a:lnTo>
                  <a:lnTo>
                    <a:pt x="33" y="474"/>
                  </a:lnTo>
                  <a:lnTo>
                    <a:pt x="0" y="507"/>
                  </a:lnTo>
                  <a:lnTo>
                    <a:pt x="8" y="507"/>
                  </a:lnTo>
                  <a:close/>
                  <a:moveTo>
                    <a:pt x="461" y="54"/>
                  </a:moveTo>
                  <a:lnTo>
                    <a:pt x="507" y="10"/>
                  </a:lnTo>
                  <a:lnTo>
                    <a:pt x="507" y="0"/>
                  </a:lnTo>
                  <a:lnTo>
                    <a:pt x="461" y="46"/>
                  </a:lnTo>
                  <a:lnTo>
                    <a:pt x="461"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1" name="Freeform 304">
              <a:extLst>
                <a:ext uri="{FF2B5EF4-FFF2-40B4-BE49-F238E27FC236}">
                  <a16:creationId xmlns:a16="http://schemas.microsoft.com/office/drawing/2014/main" id="{52580A36-81EC-47BC-67F1-DAFB4D6EC3B0}"/>
                </a:ext>
              </a:extLst>
            </p:cNvPr>
            <p:cNvSpPr>
              <a:spLocks noEditPoints="1"/>
            </p:cNvSpPr>
            <p:nvPr/>
          </p:nvSpPr>
          <p:spPr bwMode="auto">
            <a:xfrm>
              <a:off x="1043" y="2236"/>
              <a:ext cx="535" cy="532"/>
            </a:xfrm>
            <a:custGeom>
              <a:avLst/>
              <a:gdLst>
                <a:gd name="T0" fmla="*/ 7 w 535"/>
                <a:gd name="T1" fmla="*/ 532 h 532"/>
                <a:gd name="T2" fmla="*/ 40 w 535"/>
                <a:gd name="T3" fmla="*/ 499 h 532"/>
                <a:gd name="T4" fmla="*/ 32 w 535"/>
                <a:gd name="T5" fmla="*/ 499 h 532"/>
                <a:gd name="T6" fmla="*/ 0 w 535"/>
                <a:gd name="T7" fmla="*/ 532 h 532"/>
                <a:gd name="T8" fmla="*/ 7 w 535"/>
                <a:gd name="T9" fmla="*/ 532 h 532"/>
                <a:gd name="T10" fmla="*/ 489 w 535"/>
                <a:gd name="T11" fmla="*/ 50 h 532"/>
                <a:gd name="T12" fmla="*/ 535 w 535"/>
                <a:gd name="T13" fmla="*/ 6 h 532"/>
                <a:gd name="T14" fmla="*/ 535 w 535"/>
                <a:gd name="T15" fmla="*/ 2 h 532"/>
                <a:gd name="T16" fmla="*/ 531 w 535"/>
                <a:gd name="T17" fmla="*/ 0 h 532"/>
                <a:gd name="T18" fmla="*/ 489 w 535"/>
                <a:gd name="T19" fmla="*/ 41 h 532"/>
                <a:gd name="T20" fmla="*/ 489 w 535"/>
                <a:gd name="T21" fmla="*/ 50 h 5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5"/>
                <a:gd name="T34" fmla="*/ 0 h 532"/>
                <a:gd name="T35" fmla="*/ 535 w 535"/>
                <a:gd name="T36" fmla="*/ 532 h 5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5" h="532">
                  <a:moveTo>
                    <a:pt x="7" y="532"/>
                  </a:moveTo>
                  <a:lnTo>
                    <a:pt x="40" y="499"/>
                  </a:lnTo>
                  <a:lnTo>
                    <a:pt x="32" y="499"/>
                  </a:lnTo>
                  <a:lnTo>
                    <a:pt x="0" y="532"/>
                  </a:lnTo>
                  <a:lnTo>
                    <a:pt x="7" y="532"/>
                  </a:lnTo>
                  <a:close/>
                  <a:moveTo>
                    <a:pt x="489" y="50"/>
                  </a:moveTo>
                  <a:lnTo>
                    <a:pt x="535" y="6"/>
                  </a:lnTo>
                  <a:lnTo>
                    <a:pt x="535" y="2"/>
                  </a:lnTo>
                  <a:lnTo>
                    <a:pt x="531" y="0"/>
                  </a:lnTo>
                  <a:lnTo>
                    <a:pt x="489" y="41"/>
                  </a:lnTo>
                  <a:lnTo>
                    <a:pt x="489" y="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2" name="Freeform 305">
              <a:extLst>
                <a:ext uri="{FF2B5EF4-FFF2-40B4-BE49-F238E27FC236}">
                  <a16:creationId xmlns:a16="http://schemas.microsoft.com/office/drawing/2014/main" id="{ABCEC8C2-8FB3-279F-DAF7-5DEA3231FAE1}"/>
                </a:ext>
              </a:extLst>
            </p:cNvPr>
            <p:cNvSpPr>
              <a:spLocks noEditPoints="1"/>
            </p:cNvSpPr>
            <p:nvPr/>
          </p:nvSpPr>
          <p:spPr bwMode="auto">
            <a:xfrm>
              <a:off x="1014" y="2223"/>
              <a:ext cx="549" cy="545"/>
            </a:xfrm>
            <a:custGeom>
              <a:avLst/>
              <a:gdLst>
                <a:gd name="T0" fmla="*/ 9 w 549"/>
                <a:gd name="T1" fmla="*/ 545 h 545"/>
                <a:gd name="T2" fmla="*/ 42 w 549"/>
                <a:gd name="T3" fmla="*/ 512 h 545"/>
                <a:gd name="T4" fmla="*/ 32 w 549"/>
                <a:gd name="T5" fmla="*/ 512 h 545"/>
                <a:gd name="T6" fmla="*/ 0 w 549"/>
                <a:gd name="T7" fmla="*/ 545 h 545"/>
                <a:gd name="T8" fmla="*/ 9 w 549"/>
                <a:gd name="T9" fmla="*/ 545 h 545"/>
                <a:gd name="T10" fmla="*/ 520 w 549"/>
                <a:gd name="T11" fmla="*/ 35 h 545"/>
                <a:gd name="T12" fmla="*/ 549 w 549"/>
                <a:gd name="T13" fmla="*/ 4 h 545"/>
                <a:gd name="T14" fmla="*/ 545 w 549"/>
                <a:gd name="T15" fmla="*/ 0 h 545"/>
                <a:gd name="T16" fmla="*/ 520 w 549"/>
                <a:gd name="T17" fmla="*/ 25 h 545"/>
                <a:gd name="T18" fmla="*/ 520 w 549"/>
                <a:gd name="T19" fmla="*/ 35 h 5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9"/>
                <a:gd name="T31" fmla="*/ 0 h 545"/>
                <a:gd name="T32" fmla="*/ 549 w 549"/>
                <a:gd name="T33" fmla="*/ 545 h 5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9" h="545">
                  <a:moveTo>
                    <a:pt x="9" y="545"/>
                  </a:moveTo>
                  <a:lnTo>
                    <a:pt x="42" y="512"/>
                  </a:lnTo>
                  <a:lnTo>
                    <a:pt x="32" y="512"/>
                  </a:lnTo>
                  <a:lnTo>
                    <a:pt x="0" y="545"/>
                  </a:lnTo>
                  <a:lnTo>
                    <a:pt x="9" y="545"/>
                  </a:lnTo>
                  <a:close/>
                  <a:moveTo>
                    <a:pt x="520" y="35"/>
                  </a:moveTo>
                  <a:lnTo>
                    <a:pt x="549" y="4"/>
                  </a:lnTo>
                  <a:lnTo>
                    <a:pt x="545" y="0"/>
                  </a:lnTo>
                  <a:lnTo>
                    <a:pt x="520" y="25"/>
                  </a:lnTo>
                  <a:lnTo>
                    <a:pt x="52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3" name="Freeform 306">
              <a:extLst>
                <a:ext uri="{FF2B5EF4-FFF2-40B4-BE49-F238E27FC236}">
                  <a16:creationId xmlns:a16="http://schemas.microsoft.com/office/drawing/2014/main" id="{9F0FEE64-BF31-7A5F-C344-1BB79F84CFFC}"/>
                </a:ext>
              </a:extLst>
            </p:cNvPr>
            <p:cNvSpPr>
              <a:spLocks noEditPoints="1"/>
            </p:cNvSpPr>
            <p:nvPr/>
          </p:nvSpPr>
          <p:spPr bwMode="auto">
            <a:xfrm>
              <a:off x="985" y="2211"/>
              <a:ext cx="562" cy="557"/>
            </a:xfrm>
            <a:custGeom>
              <a:avLst/>
              <a:gdLst>
                <a:gd name="T0" fmla="*/ 10 w 562"/>
                <a:gd name="T1" fmla="*/ 557 h 557"/>
                <a:gd name="T2" fmla="*/ 42 w 562"/>
                <a:gd name="T3" fmla="*/ 524 h 557"/>
                <a:gd name="T4" fmla="*/ 33 w 562"/>
                <a:gd name="T5" fmla="*/ 524 h 557"/>
                <a:gd name="T6" fmla="*/ 0 w 562"/>
                <a:gd name="T7" fmla="*/ 557 h 557"/>
                <a:gd name="T8" fmla="*/ 10 w 562"/>
                <a:gd name="T9" fmla="*/ 557 h 557"/>
                <a:gd name="T10" fmla="*/ 549 w 562"/>
                <a:gd name="T11" fmla="*/ 18 h 557"/>
                <a:gd name="T12" fmla="*/ 562 w 562"/>
                <a:gd name="T13" fmla="*/ 4 h 557"/>
                <a:gd name="T14" fmla="*/ 557 w 562"/>
                <a:gd name="T15" fmla="*/ 0 h 557"/>
                <a:gd name="T16" fmla="*/ 549 w 562"/>
                <a:gd name="T17" fmla="*/ 10 h 557"/>
                <a:gd name="T18" fmla="*/ 549 w 562"/>
                <a:gd name="T19" fmla="*/ 18 h 5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2"/>
                <a:gd name="T31" fmla="*/ 0 h 557"/>
                <a:gd name="T32" fmla="*/ 562 w 562"/>
                <a:gd name="T33" fmla="*/ 557 h 5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2" h="557">
                  <a:moveTo>
                    <a:pt x="10" y="557"/>
                  </a:moveTo>
                  <a:lnTo>
                    <a:pt x="42" y="524"/>
                  </a:lnTo>
                  <a:lnTo>
                    <a:pt x="33" y="524"/>
                  </a:lnTo>
                  <a:lnTo>
                    <a:pt x="0" y="557"/>
                  </a:lnTo>
                  <a:lnTo>
                    <a:pt x="10" y="557"/>
                  </a:lnTo>
                  <a:close/>
                  <a:moveTo>
                    <a:pt x="549" y="18"/>
                  </a:moveTo>
                  <a:lnTo>
                    <a:pt x="562" y="4"/>
                  </a:lnTo>
                  <a:lnTo>
                    <a:pt x="557" y="0"/>
                  </a:lnTo>
                  <a:lnTo>
                    <a:pt x="549" y="10"/>
                  </a:lnTo>
                  <a:lnTo>
                    <a:pt x="549"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4" name="Freeform 307">
              <a:extLst>
                <a:ext uri="{FF2B5EF4-FFF2-40B4-BE49-F238E27FC236}">
                  <a16:creationId xmlns:a16="http://schemas.microsoft.com/office/drawing/2014/main" id="{E74068DC-EE36-5319-11FF-363D05D8C4F7}"/>
                </a:ext>
              </a:extLst>
            </p:cNvPr>
            <p:cNvSpPr>
              <a:spLocks/>
            </p:cNvSpPr>
            <p:nvPr/>
          </p:nvSpPr>
          <p:spPr bwMode="auto">
            <a:xfrm>
              <a:off x="958" y="2735"/>
              <a:ext cx="40" cy="33"/>
            </a:xfrm>
            <a:custGeom>
              <a:avLst/>
              <a:gdLst>
                <a:gd name="T0" fmla="*/ 8 w 40"/>
                <a:gd name="T1" fmla="*/ 33 h 33"/>
                <a:gd name="T2" fmla="*/ 40 w 40"/>
                <a:gd name="T3" fmla="*/ 0 h 33"/>
                <a:gd name="T4" fmla="*/ 33 w 40"/>
                <a:gd name="T5" fmla="*/ 0 h 33"/>
                <a:gd name="T6" fmla="*/ 0 w 40"/>
                <a:gd name="T7" fmla="*/ 33 h 33"/>
                <a:gd name="T8" fmla="*/ 8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8" y="33"/>
                  </a:moveTo>
                  <a:lnTo>
                    <a:pt x="40"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5" name="Freeform 308">
              <a:extLst>
                <a:ext uri="{FF2B5EF4-FFF2-40B4-BE49-F238E27FC236}">
                  <a16:creationId xmlns:a16="http://schemas.microsoft.com/office/drawing/2014/main" id="{BBBD2C66-99AC-D7BA-C75D-1748F3AE478C}"/>
                </a:ext>
              </a:extLst>
            </p:cNvPr>
            <p:cNvSpPr>
              <a:spLocks/>
            </p:cNvSpPr>
            <p:nvPr/>
          </p:nvSpPr>
          <p:spPr bwMode="auto">
            <a:xfrm>
              <a:off x="929" y="2735"/>
              <a:ext cx="41" cy="33"/>
            </a:xfrm>
            <a:custGeom>
              <a:avLst/>
              <a:gdLst>
                <a:gd name="T0" fmla="*/ 8 w 41"/>
                <a:gd name="T1" fmla="*/ 33 h 33"/>
                <a:gd name="T2" fmla="*/ 41 w 41"/>
                <a:gd name="T3" fmla="*/ 0 h 33"/>
                <a:gd name="T4" fmla="*/ 33 w 41"/>
                <a:gd name="T5" fmla="*/ 0 h 33"/>
                <a:gd name="T6" fmla="*/ 0 w 41"/>
                <a:gd name="T7" fmla="*/ 33 h 33"/>
                <a:gd name="T8" fmla="*/ 8 w 41"/>
                <a:gd name="T9" fmla="*/ 33 h 33"/>
                <a:gd name="T10" fmla="*/ 0 60000 65536"/>
                <a:gd name="T11" fmla="*/ 0 60000 65536"/>
                <a:gd name="T12" fmla="*/ 0 60000 65536"/>
                <a:gd name="T13" fmla="*/ 0 60000 65536"/>
                <a:gd name="T14" fmla="*/ 0 60000 65536"/>
                <a:gd name="T15" fmla="*/ 0 w 41"/>
                <a:gd name="T16" fmla="*/ 0 h 33"/>
                <a:gd name="T17" fmla="*/ 41 w 41"/>
                <a:gd name="T18" fmla="*/ 33 h 33"/>
              </a:gdLst>
              <a:ahLst/>
              <a:cxnLst>
                <a:cxn ang="T10">
                  <a:pos x="T0" y="T1"/>
                </a:cxn>
                <a:cxn ang="T11">
                  <a:pos x="T2" y="T3"/>
                </a:cxn>
                <a:cxn ang="T12">
                  <a:pos x="T4" y="T5"/>
                </a:cxn>
                <a:cxn ang="T13">
                  <a:pos x="T6" y="T7"/>
                </a:cxn>
                <a:cxn ang="T14">
                  <a:pos x="T8" y="T9"/>
                </a:cxn>
              </a:cxnLst>
              <a:rect l="T15" t="T16" r="T17" b="T18"/>
              <a:pathLst>
                <a:path w="41" h="33">
                  <a:moveTo>
                    <a:pt x="8" y="33"/>
                  </a:moveTo>
                  <a:lnTo>
                    <a:pt x="41"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6" name="Freeform 309">
              <a:extLst>
                <a:ext uri="{FF2B5EF4-FFF2-40B4-BE49-F238E27FC236}">
                  <a16:creationId xmlns:a16="http://schemas.microsoft.com/office/drawing/2014/main" id="{A892C305-213D-6397-7159-654199BDB66A}"/>
                </a:ext>
              </a:extLst>
            </p:cNvPr>
            <p:cNvSpPr>
              <a:spLocks/>
            </p:cNvSpPr>
            <p:nvPr/>
          </p:nvSpPr>
          <p:spPr bwMode="auto">
            <a:xfrm>
              <a:off x="901" y="2735"/>
              <a:ext cx="40" cy="33"/>
            </a:xfrm>
            <a:custGeom>
              <a:avLst/>
              <a:gdLst>
                <a:gd name="T0" fmla="*/ 7 w 40"/>
                <a:gd name="T1" fmla="*/ 33 h 33"/>
                <a:gd name="T2" fmla="*/ 40 w 40"/>
                <a:gd name="T3" fmla="*/ 0 h 33"/>
                <a:gd name="T4" fmla="*/ 32 w 40"/>
                <a:gd name="T5" fmla="*/ 0 h 33"/>
                <a:gd name="T6" fmla="*/ 0 w 40"/>
                <a:gd name="T7" fmla="*/ 33 h 33"/>
                <a:gd name="T8" fmla="*/ 7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7" y="33"/>
                  </a:moveTo>
                  <a:lnTo>
                    <a:pt x="40" y="0"/>
                  </a:lnTo>
                  <a:lnTo>
                    <a:pt x="32" y="0"/>
                  </a:lnTo>
                  <a:lnTo>
                    <a:pt x="0" y="33"/>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7" name="Freeform 310">
              <a:extLst>
                <a:ext uri="{FF2B5EF4-FFF2-40B4-BE49-F238E27FC236}">
                  <a16:creationId xmlns:a16="http://schemas.microsoft.com/office/drawing/2014/main" id="{C7C1D7AF-8423-DDBE-CF55-EA254AF17F69}"/>
                </a:ext>
              </a:extLst>
            </p:cNvPr>
            <p:cNvSpPr>
              <a:spLocks/>
            </p:cNvSpPr>
            <p:nvPr/>
          </p:nvSpPr>
          <p:spPr bwMode="auto">
            <a:xfrm>
              <a:off x="872" y="2735"/>
              <a:ext cx="40" cy="33"/>
            </a:xfrm>
            <a:custGeom>
              <a:avLst/>
              <a:gdLst>
                <a:gd name="T0" fmla="*/ 7 w 40"/>
                <a:gd name="T1" fmla="*/ 33 h 33"/>
                <a:gd name="T2" fmla="*/ 40 w 40"/>
                <a:gd name="T3" fmla="*/ 0 h 33"/>
                <a:gd name="T4" fmla="*/ 32 w 40"/>
                <a:gd name="T5" fmla="*/ 0 h 33"/>
                <a:gd name="T6" fmla="*/ 0 w 40"/>
                <a:gd name="T7" fmla="*/ 33 h 33"/>
                <a:gd name="T8" fmla="*/ 7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7" y="33"/>
                  </a:moveTo>
                  <a:lnTo>
                    <a:pt x="40" y="0"/>
                  </a:lnTo>
                  <a:lnTo>
                    <a:pt x="32" y="0"/>
                  </a:lnTo>
                  <a:lnTo>
                    <a:pt x="0" y="33"/>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8" name="Freeform 311">
              <a:extLst>
                <a:ext uri="{FF2B5EF4-FFF2-40B4-BE49-F238E27FC236}">
                  <a16:creationId xmlns:a16="http://schemas.microsoft.com/office/drawing/2014/main" id="{B81FF5D8-1E2B-2264-FA76-D96CC26E77BD}"/>
                </a:ext>
              </a:extLst>
            </p:cNvPr>
            <p:cNvSpPr>
              <a:spLocks/>
            </p:cNvSpPr>
            <p:nvPr/>
          </p:nvSpPr>
          <p:spPr bwMode="auto">
            <a:xfrm>
              <a:off x="843" y="2735"/>
              <a:ext cx="40" cy="33"/>
            </a:xfrm>
            <a:custGeom>
              <a:avLst/>
              <a:gdLst>
                <a:gd name="T0" fmla="*/ 8 w 40"/>
                <a:gd name="T1" fmla="*/ 33 h 33"/>
                <a:gd name="T2" fmla="*/ 40 w 40"/>
                <a:gd name="T3" fmla="*/ 0 h 33"/>
                <a:gd name="T4" fmla="*/ 33 w 40"/>
                <a:gd name="T5" fmla="*/ 0 h 33"/>
                <a:gd name="T6" fmla="*/ 0 w 40"/>
                <a:gd name="T7" fmla="*/ 33 h 33"/>
                <a:gd name="T8" fmla="*/ 8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8" y="33"/>
                  </a:moveTo>
                  <a:lnTo>
                    <a:pt x="40"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59" name="Freeform 312">
              <a:extLst>
                <a:ext uri="{FF2B5EF4-FFF2-40B4-BE49-F238E27FC236}">
                  <a16:creationId xmlns:a16="http://schemas.microsoft.com/office/drawing/2014/main" id="{3B7B72F5-0104-2916-649F-91930E1A010D}"/>
                </a:ext>
              </a:extLst>
            </p:cNvPr>
            <p:cNvSpPr>
              <a:spLocks/>
            </p:cNvSpPr>
            <p:nvPr/>
          </p:nvSpPr>
          <p:spPr bwMode="auto">
            <a:xfrm>
              <a:off x="814" y="2735"/>
              <a:ext cx="42" cy="33"/>
            </a:xfrm>
            <a:custGeom>
              <a:avLst/>
              <a:gdLst>
                <a:gd name="T0" fmla="*/ 10 w 42"/>
                <a:gd name="T1" fmla="*/ 33 h 33"/>
                <a:gd name="T2" fmla="*/ 42 w 42"/>
                <a:gd name="T3" fmla="*/ 0 h 33"/>
                <a:gd name="T4" fmla="*/ 33 w 42"/>
                <a:gd name="T5" fmla="*/ 0 h 33"/>
                <a:gd name="T6" fmla="*/ 0 w 42"/>
                <a:gd name="T7" fmla="*/ 33 h 33"/>
                <a:gd name="T8" fmla="*/ 10 w 42"/>
                <a:gd name="T9" fmla="*/ 33 h 33"/>
                <a:gd name="T10" fmla="*/ 0 60000 65536"/>
                <a:gd name="T11" fmla="*/ 0 60000 65536"/>
                <a:gd name="T12" fmla="*/ 0 60000 65536"/>
                <a:gd name="T13" fmla="*/ 0 60000 65536"/>
                <a:gd name="T14" fmla="*/ 0 60000 65536"/>
                <a:gd name="T15" fmla="*/ 0 w 42"/>
                <a:gd name="T16" fmla="*/ 0 h 33"/>
                <a:gd name="T17" fmla="*/ 42 w 42"/>
                <a:gd name="T18" fmla="*/ 33 h 33"/>
              </a:gdLst>
              <a:ahLst/>
              <a:cxnLst>
                <a:cxn ang="T10">
                  <a:pos x="T0" y="T1"/>
                </a:cxn>
                <a:cxn ang="T11">
                  <a:pos x="T2" y="T3"/>
                </a:cxn>
                <a:cxn ang="T12">
                  <a:pos x="T4" y="T5"/>
                </a:cxn>
                <a:cxn ang="T13">
                  <a:pos x="T6" y="T7"/>
                </a:cxn>
                <a:cxn ang="T14">
                  <a:pos x="T8" y="T9"/>
                </a:cxn>
              </a:cxnLst>
              <a:rect l="T15" t="T16" r="T17" b="T18"/>
              <a:pathLst>
                <a:path w="42" h="33">
                  <a:moveTo>
                    <a:pt x="10" y="33"/>
                  </a:moveTo>
                  <a:lnTo>
                    <a:pt x="42" y="0"/>
                  </a:lnTo>
                  <a:lnTo>
                    <a:pt x="33" y="0"/>
                  </a:lnTo>
                  <a:lnTo>
                    <a:pt x="0" y="33"/>
                  </a:lnTo>
                  <a:lnTo>
                    <a:pt x="1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0" name="Freeform 313">
              <a:extLst>
                <a:ext uri="{FF2B5EF4-FFF2-40B4-BE49-F238E27FC236}">
                  <a16:creationId xmlns:a16="http://schemas.microsoft.com/office/drawing/2014/main" id="{FAECC095-1617-4663-37CE-6458892C532C}"/>
                </a:ext>
              </a:extLst>
            </p:cNvPr>
            <p:cNvSpPr>
              <a:spLocks/>
            </p:cNvSpPr>
            <p:nvPr/>
          </p:nvSpPr>
          <p:spPr bwMode="auto">
            <a:xfrm>
              <a:off x="787" y="2735"/>
              <a:ext cx="41" cy="33"/>
            </a:xfrm>
            <a:custGeom>
              <a:avLst/>
              <a:gdLst>
                <a:gd name="T0" fmla="*/ 8 w 41"/>
                <a:gd name="T1" fmla="*/ 33 h 33"/>
                <a:gd name="T2" fmla="*/ 41 w 41"/>
                <a:gd name="T3" fmla="*/ 0 h 33"/>
                <a:gd name="T4" fmla="*/ 33 w 41"/>
                <a:gd name="T5" fmla="*/ 0 h 33"/>
                <a:gd name="T6" fmla="*/ 0 w 41"/>
                <a:gd name="T7" fmla="*/ 33 h 33"/>
                <a:gd name="T8" fmla="*/ 8 w 41"/>
                <a:gd name="T9" fmla="*/ 33 h 33"/>
                <a:gd name="T10" fmla="*/ 0 60000 65536"/>
                <a:gd name="T11" fmla="*/ 0 60000 65536"/>
                <a:gd name="T12" fmla="*/ 0 60000 65536"/>
                <a:gd name="T13" fmla="*/ 0 60000 65536"/>
                <a:gd name="T14" fmla="*/ 0 60000 65536"/>
                <a:gd name="T15" fmla="*/ 0 w 41"/>
                <a:gd name="T16" fmla="*/ 0 h 33"/>
                <a:gd name="T17" fmla="*/ 41 w 41"/>
                <a:gd name="T18" fmla="*/ 33 h 33"/>
              </a:gdLst>
              <a:ahLst/>
              <a:cxnLst>
                <a:cxn ang="T10">
                  <a:pos x="T0" y="T1"/>
                </a:cxn>
                <a:cxn ang="T11">
                  <a:pos x="T2" y="T3"/>
                </a:cxn>
                <a:cxn ang="T12">
                  <a:pos x="T4" y="T5"/>
                </a:cxn>
                <a:cxn ang="T13">
                  <a:pos x="T6" y="T7"/>
                </a:cxn>
                <a:cxn ang="T14">
                  <a:pos x="T8" y="T9"/>
                </a:cxn>
              </a:cxnLst>
              <a:rect l="T15" t="T16" r="T17" b="T18"/>
              <a:pathLst>
                <a:path w="41" h="33">
                  <a:moveTo>
                    <a:pt x="8" y="33"/>
                  </a:moveTo>
                  <a:lnTo>
                    <a:pt x="41"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1" name="Freeform 314">
              <a:extLst>
                <a:ext uri="{FF2B5EF4-FFF2-40B4-BE49-F238E27FC236}">
                  <a16:creationId xmlns:a16="http://schemas.microsoft.com/office/drawing/2014/main" id="{FCB96CC2-5C72-A995-A9E0-F5882C45AB51}"/>
                </a:ext>
              </a:extLst>
            </p:cNvPr>
            <p:cNvSpPr>
              <a:spLocks/>
            </p:cNvSpPr>
            <p:nvPr/>
          </p:nvSpPr>
          <p:spPr bwMode="auto">
            <a:xfrm>
              <a:off x="759" y="2735"/>
              <a:ext cx="40" cy="33"/>
            </a:xfrm>
            <a:custGeom>
              <a:avLst/>
              <a:gdLst>
                <a:gd name="T0" fmla="*/ 7 w 40"/>
                <a:gd name="T1" fmla="*/ 33 h 33"/>
                <a:gd name="T2" fmla="*/ 40 w 40"/>
                <a:gd name="T3" fmla="*/ 0 h 33"/>
                <a:gd name="T4" fmla="*/ 32 w 40"/>
                <a:gd name="T5" fmla="*/ 0 h 33"/>
                <a:gd name="T6" fmla="*/ 0 w 40"/>
                <a:gd name="T7" fmla="*/ 33 h 33"/>
                <a:gd name="T8" fmla="*/ 7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7" y="33"/>
                  </a:moveTo>
                  <a:lnTo>
                    <a:pt x="40" y="0"/>
                  </a:lnTo>
                  <a:lnTo>
                    <a:pt x="32" y="0"/>
                  </a:lnTo>
                  <a:lnTo>
                    <a:pt x="0" y="33"/>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2" name="Freeform 315">
              <a:extLst>
                <a:ext uri="{FF2B5EF4-FFF2-40B4-BE49-F238E27FC236}">
                  <a16:creationId xmlns:a16="http://schemas.microsoft.com/office/drawing/2014/main" id="{94C16A9F-0747-75F4-4734-2150750D8140}"/>
                </a:ext>
              </a:extLst>
            </p:cNvPr>
            <p:cNvSpPr>
              <a:spLocks/>
            </p:cNvSpPr>
            <p:nvPr/>
          </p:nvSpPr>
          <p:spPr bwMode="auto">
            <a:xfrm>
              <a:off x="730" y="2735"/>
              <a:ext cx="40" cy="33"/>
            </a:xfrm>
            <a:custGeom>
              <a:avLst/>
              <a:gdLst>
                <a:gd name="T0" fmla="*/ 7 w 40"/>
                <a:gd name="T1" fmla="*/ 33 h 33"/>
                <a:gd name="T2" fmla="*/ 40 w 40"/>
                <a:gd name="T3" fmla="*/ 0 h 33"/>
                <a:gd name="T4" fmla="*/ 32 w 40"/>
                <a:gd name="T5" fmla="*/ 0 h 33"/>
                <a:gd name="T6" fmla="*/ 0 w 40"/>
                <a:gd name="T7" fmla="*/ 33 h 33"/>
                <a:gd name="T8" fmla="*/ 7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7" y="33"/>
                  </a:moveTo>
                  <a:lnTo>
                    <a:pt x="40" y="0"/>
                  </a:lnTo>
                  <a:lnTo>
                    <a:pt x="32" y="0"/>
                  </a:lnTo>
                  <a:lnTo>
                    <a:pt x="0" y="33"/>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3" name="Freeform 316">
              <a:extLst>
                <a:ext uri="{FF2B5EF4-FFF2-40B4-BE49-F238E27FC236}">
                  <a16:creationId xmlns:a16="http://schemas.microsoft.com/office/drawing/2014/main" id="{6D51A0DB-CBD8-817D-B943-9F0E0F617256}"/>
                </a:ext>
              </a:extLst>
            </p:cNvPr>
            <p:cNvSpPr>
              <a:spLocks/>
            </p:cNvSpPr>
            <p:nvPr/>
          </p:nvSpPr>
          <p:spPr bwMode="auto">
            <a:xfrm>
              <a:off x="701" y="2735"/>
              <a:ext cx="40" cy="33"/>
            </a:xfrm>
            <a:custGeom>
              <a:avLst/>
              <a:gdLst>
                <a:gd name="T0" fmla="*/ 8 w 40"/>
                <a:gd name="T1" fmla="*/ 33 h 33"/>
                <a:gd name="T2" fmla="*/ 40 w 40"/>
                <a:gd name="T3" fmla="*/ 0 h 33"/>
                <a:gd name="T4" fmla="*/ 33 w 40"/>
                <a:gd name="T5" fmla="*/ 0 h 33"/>
                <a:gd name="T6" fmla="*/ 0 w 40"/>
                <a:gd name="T7" fmla="*/ 33 h 33"/>
                <a:gd name="T8" fmla="*/ 8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8" y="33"/>
                  </a:moveTo>
                  <a:lnTo>
                    <a:pt x="40"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4" name="Freeform 317">
              <a:extLst>
                <a:ext uri="{FF2B5EF4-FFF2-40B4-BE49-F238E27FC236}">
                  <a16:creationId xmlns:a16="http://schemas.microsoft.com/office/drawing/2014/main" id="{D15D9234-CF48-5FF0-4D56-BD49A515F53E}"/>
                </a:ext>
              </a:extLst>
            </p:cNvPr>
            <p:cNvSpPr>
              <a:spLocks/>
            </p:cNvSpPr>
            <p:nvPr/>
          </p:nvSpPr>
          <p:spPr bwMode="auto">
            <a:xfrm>
              <a:off x="672" y="2735"/>
              <a:ext cx="40" cy="33"/>
            </a:xfrm>
            <a:custGeom>
              <a:avLst/>
              <a:gdLst>
                <a:gd name="T0" fmla="*/ 8 w 40"/>
                <a:gd name="T1" fmla="*/ 33 h 33"/>
                <a:gd name="T2" fmla="*/ 40 w 40"/>
                <a:gd name="T3" fmla="*/ 0 h 33"/>
                <a:gd name="T4" fmla="*/ 33 w 40"/>
                <a:gd name="T5" fmla="*/ 0 h 33"/>
                <a:gd name="T6" fmla="*/ 0 w 40"/>
                <a:gd name="T7" fmla="*/ 33 h 33"/>
                <a:gd name="T8" fmla="*/ 8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8" y="33"/>
                  </a:moveTo>
                  <a:lnTo>
                    <a:pt x="40"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5" name="Freeform 318">
              <a:extLst>
                <a:ext uri="{FF2B5EF4-FFF2-40B4-BE49-F238E27FC236}">
                  <a16:creationId xmlns:a16="http://schemas.microsoft.com/office/drawing/2014/main" id="{36A7F3EA-4BBC-D8D1-BFD6-1FD268B1B6F7}"/>
                </a:ext>
              </a:extLst>
            </p:cNvPr>
            <p:cNvSpPr>
              <a:spLocks/>
            </p:cNvSpPr>
            <p:nvPr/>
          </p:nvSpPr>
          <p:spPr bwMode="auto">
            <a:xfrm>
              <a:off x="643" y="2735"/>
              <a:ext cx="41" cy="33"/>
            </a:xfrm>
            <a:custGeom>
              <a:avLst/>
              <a:gdLst>
                <a:gd name="T0" fmla="*/ 8 w 41"/>
                <a:gd name="T1" fmla="*/ 33 h 33"/>
                <a:gd name="T2" fmla="*/ 41 w 41"/>
                <a:gd name="T3" fmla="*/ 0 h 33"/>
                <a:gd name="T4" fmla="*/ 33 w 41"/>
                <a:gd name="T5" fmla="*/ 0 h 33"/>
                <a:gd name="T6" fmla="*/ 0 w 41"/>
                <a:gd name="T7" fmla="*/ 33 h 33"/>
                <a:gd name="T8" fmla="*/ 8 w 41"/>
                <a:gd name="T9" fmla="*/ 33 h 33"/>
                <a:gd name="T10" fmla="*/ 0 60000 65536"/>
                <a:gd name="T11" fmla="*/ 0 60000 65536"/>
                <a:gd name="T12" fmla="*/ 0 60000 65536"/>
                <a:gd name="T13" fmla="*/ 0 60000 65536"/>
                <a:gd name="T14" fmla="*/ 0 60000 65536"/>
                <a:gd name="T15" fmla="*/ 0 w 41"/>
                <a:gd name="T16" fmla="*/ 0 h 33"/>
                <a:gd name="T17" fmla="*/ 41 w 41"/>
                <a:gd name="T18" fmla="*/ 33 h 33"/>
              </a:gdLst>
              <a:ahLst/>
              <a:cxnLst>
                <a:cxn ang="T10">
                  <a:pos x="T0" y="T1"/>
                </a:cxn>
                <a:cxn ang="T11">
                  <a:pos x="T2" y="T3"/>
                </a:cxn>
                <a:cxn ang="T12">
                  <a:pos x="T4" y="T5"/>
                </a:cxn>
                <a:cxn ang="T13">
                  <a:pos x="T6" y="T7"/>
                </a:cxn>
                <a:cxn ang="T14">
                  <a:pos x="T8" y="T9"/>
                </a:cxn>
              </a:cxnLst>
              <a:rect l="T15" t="T16" r="T17" b="T18"/>
              <a:pathLst>
                <a:path w="41" h="33">
                  <a:moveTo>
                    <a:pt x="8" y="33"/>
                  </a:moveTo>
                  <a:lnTo>
                    <a:pt x="41"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6" name="Freeform 319">
              <a:extLst>
                <a:ext uri="{FF2B5EF4-FFF2-40B4-BE49-F238E27FC236}">
                  <a16:creationId xmlns:a16="http://schemas.microsoft.com/office/drawing/2014/main" id="{0AB3AF59-203F-C744-B55C-6C0B01DDE34B}"/>
                </a:ext>
              </a:extLst>
            </p:cNvPr>
            <p:cNvSpPr>
              <a:spLocks/>
            </p:cNvSpPr>
            <p:nvPr/>
          </p:nvSpPr>
          <p:spPr bwMode="auto">
            <a:xfrm>
              <a:off x="615" y="2735"/>
              <a:ext cx="42" cy="33"/>
            </a:xfrm>
            <a:custGeom>
              <a:avLst/>
              <a:gdLst>
                <a:gd name="T0" fmla="*/ 7 w 42"/>
                <a:gd name="T1" fmla="*/ 33 h 33"/>
                <a:gd name="T2" fmla="*/ 42 w 42"/>
                <a:gd name="T3" fmla="*/ 0 h 33"/>
                <a:gd name="T4" fmla="*/ 32 w 42"/>
                <a:gd name="T5" fmla="*/ 0 h 33"/>
                <a:gd name="T6" fmla="*/ 0 w 42"/>
                <a:gd name="T7" fmla="*/ 33 h 33"/>
                <a:gd name="T8" fmla="*/ 7 w 42"/>
                <a:gd name="T9" fmla="*/ 33 h 33"/>
                <a:gd name="T10" fmla="*/ 0 60000 65536"/>
                <a:gd name="T11" fmla="*/ 0 60000 65536"/>
                <a:gd name="T12" fmla="*/ 0 60000 65536"/>
                <a:gd name="T13" fmla="*/ 0 60000 65536"/>
                <a:gd name="T14" fmla="*/ 0 60000 65536"/>
                <a:gd name="T15" fmla="*/ 0 w 42"/>
                <a:gd name="T16" fmla="*/ 0 h 33"/>
                <a:gd name="T17" fmla="*/ 42 w 42"/>
                <a:gd name="T18" fmla="*/ 33 h 33"/>
              </a:gdLst>
              <a:ahLst/>
              <a:cxnLst>
                <a:cxn ang="T10">
                  <a:pos x="T0" y="T1"/>
                </a:cxn>
                <a:cxn ang="T11">
                  <a:pos x="T2" y="T3"/>
                </a:cxn>
                <a:cxn ang="T12">
                  <a:pos x="T4" y="T5"/>
                </a:cxn>
                <a:cxn ang="T13">
                  <a:pos x="T6" y="T7"/>
                </a:cxn>
                <a:cxn ang="T14">
                  <a:pos x="T8" y="T9"/>
                </a:cxn>
              </a:cxnLst>
              <a:rect l="T15" t="T16" r="T17" b="T18"/>
              <a:pathLst>
                <a:path w="42" h="33">
                  <a:moveTo>
                    <a:pt x="7" y="33"/>
                  </a:moveTo>
                  <a:lnTo>
                    <a:pt x="42" y="0"/>
                  </a:lnTo>
                  <a:lnTo>
                    <a:pt x="32" y="0"/>
                  </a:lnTo>
                  <a:lnTo>
                    <a:pt x="0" y="33"/>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7" name="Freeform 320">
              <a:extLst>
                <a:ext uri="{FF2B5EF4-FFF2-40B4-BE49-F238E27FC236}">
                  <a16:creationId xmlns:a16="http://schemas.microsoft.com/office/drawing/2014/main" id="{F45CA5F7-37DC-279E-04C1-DA8B1A78FDE7}"/>
                </a:ext>
              </a:extLst>
            </p:cNvPr>
            <p:cNvSpPr>
              <a:spLocks/>
            </p:cNvSpPr>
            <p:nvPr/>
          </p:nvSpPr>
          <p:spPr bwMode="auto">
            <a:xfrm>
              <a:off x="588" y="2735"/>
              <a:ext cx="40" cy="33"/>
            </a:xfrm>
            <a:custGeom>
              <a:avLst/>
              <a:gdLst>
                <a:gd name="T0" fmla="*/ 7 w 40"/>
                <a:gd name="T1" fmla="*/ 33 h 33"/>
                <a:gd name="T2" fmla="*/ 40 w 40"/>
                <a:gd name="T3" fmla="*/ 0 h 33"/>
                <a:gd name="T4" fmla="*/ 32 w 40"/>
                <a:gd name="T5" fmla="*/ 0 h 33"/>
                <a:gd name="T6" fmla="*/ 0 w 40"/>
                <a:gd name="T7" fmla="*/ 33 h 33"/>
                <a:gd name="T8" fmla="*/ 7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7" y="33"/>
                  </a:moveTo>
                  <a:lnTo>
                    <a:pt x="40" y="0"/>
                  </a:lnTo>
                  <a:lnTo>
                    <a:pt x="32" y="0"/>
                  </a:lnTo>
                  <a:lnTo>
                    <a:pt x="0" y="33"/>
                  </a:lnTo>
                  <a:lnTo>
                    <a:pt x="7"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8" name="Freeform 321">
              <a:extLst>
                <a:ext uri="{FF2B5EF4-FFF2-40B4-BE49-F238E27FC236}">
                  <a16:creationId xmlns:a16="http://schemas.microsoft.com/office/drawing/2014/main" id="{A575BE4F-92C8-5E98-E1F3-C90A38C1ADA0}"/>
                </a:ext>
              </a:extLst>
            </p:cNvPr>
            <p:cNvSpPr>
              <a:spLocks/>
            </p:cNvSpPr>
            <p:nvPr/>
          </p:nvSpPr>
          <p:spPr bwMode="auto">
            <a:xfrm>
              <a:off x="559" y="2735"/>
              <a:ext cx="40" cy="33"/>
            </a:xfrm>
            <a:custGeom>
              <a:avLst/>
              <a:gdLst>
                <a:gd name="T0" fmla="*/ 8 w 40"/>
                <a:gd name="T1" fmla="*/ 33 h 33"/>
                <a:gd name="T2" fmla="*/ 40 w 40"/>
                <a:gd name="T3" fmla="*/ 0 h 33"/>
                <a:gd name="T4" fmla="*/ 32 w 40"/>
                <a:gd name="T5" fmla="*/ 0 h 33"/>
                <a:gd name="T6" fmla="*/ 0 w 40"/>
                <a:gd name="T7" fmla="*/ 33 h 33"/>
                <a:gd name="T8" fmla="*/ 8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8" y="33"/>
                  </a:moveTo>
                  <a:lnTo>
                    <a:pt x="40" y="0"/>
                  </a:lnTo>
                  <a:lnTo>
                    <a:pt x="32"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69" name="Freeform 322">
              <a:extLst>
                <a:ext uri="{FF2B5EF4-FFF2-40B4-BE49-F238E27FC236}">
                  <a16:creationId xmlns:a16="http://schemas.microsoft.com/office/drawing/2014/main" id="{70670EC0-A180-8C8F-90C5-3087F94DC451}"/>
                </a:ext>
              </a:extLst>
            </p:cNvPr>
            <p:cNvSpPr>
              <a:spLocks/>
            </p:cNvSpPr>
            <p:nvPr/>
          </p:nvSpPr>
          <p:spPr bwMode="auto">
            <a:xfrm>
              <a:off x="530" y="2735"/>
              <a:ext cx="40" cy="33"/>
            </a:xfrm>
            <a:custGeom>
              <a:avLst/>
              <a:gdLst>
                <a:gd name="T0" fmla="*/ 8 w 40"/>
                <a:gd name="T1" fmla="*/ 33 h 33"/>
                <a:gd name="T2" fmla="*/ 40 w 40"/>
                <a:gd name="T3" fmla="*/ 0 h 33"/>
                <a:gd name="T4" fmla="*/ 33 w 40"/>
                <a:gd name="T5" fmla="*/ 0 h 33"/>
                <a:gd name="T6" fmla="*/ 0 w 40"/>
                <a:gd name="T7" fmla="*/ 33 h 33"/>
                <a:gd name="T8" fmla="*/ 8 w 40"/>
                <a:gd name="T9" fmla="*/ 33 h 33"/>
                <a:gd name="T10" fmla="*/ 0 60000 65536"/>
                <a:gd name="T11" fmla="*/ 0 60000 65536"/>
                <a:gd name="T12" fmla="*/ 0 60000 65536"/>
                <a:gd name="T13" fmla="*/ 0 60000 65536"/>
                <a:gd name="T14" fmla="*/ 0 60000 65536"/>
                <a:gd name="T15" fmla="*/ 0 w 40"/>
                <a:gd name="T16" fmla="*/ 0 h 33"/>
                <a:gd name="T17" fmla="*/ 40 w 40"/>
                <a:gd name="T18" fmla="*/ 33 h 33"/>
              </a:gdLst>
              <a:ahLst/>
              <a:cxnLst>
                <a:cxn ang="T10">
                  <a:pos x="T0" y="T1"/>
                </a:cxn>
                <a:cxn ang="T11">
                  <a:pos x="T2" y="T3"/>
                </a:cxn>
                <a:cxn ang="T12">
                  <a:pos x="T4" y="T5"/>
                </a:cxn>
                <a:cxn ang="T13">
                  <a:pos x="T6" y="T7"/>
                </a:cxn>
                <a:cxn ang="T14">
                  <a:pos x="T8" y="T9"/>
                </a:cxn>
              </a:cxnLst>
              <a:rect l="T15" t="T16" r="T17" b="T18"/>
              <a:pathLst>
                <a:path w="40" h="33">
                  <a:moveTo>
                    <a:pt x="8" y="33"/>
                  </a:moveTo>
                  <a:lnTo>
                    <a:pt x="40"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0" name="Freeform 323">
              <a:extLst>
                <a:ext uri="{FF2B5EF4-FFF2-40B4-BE49-F238E27FC236}">
                  <a16:creationId xmlns:a16="http://schemas.microsoft.com/office/drawing/2014/main" id="{B4F3BFEB-6382-C18B-129E-C7E9248D64BC}"/>
                </a:ext>
              </a:extLst>
            </p:cNvPr>
            <p:cNvSpPr>
              <a:spLocks/>
            </p:cNvSpPr>
            <p:nvPr/>
          </p:nvSpPr>
          <p:spPr bwMode="auto">
            <a:xfrm>
              <a:off x="501" y="2735"/>
              <a:ext cx="41" cy="33"/>
            </a:xfrm>
            <a:custGeom>
              <a:avLst/>
              <a:gdLst>
                <a:gd name="T0" fmla="*/ 8 w 41"/>
                <a:gd name="T1" fmla="*/ 33 h 33"/>
                <a:gd name="T2" fmla="*/ 41 w 41"/>
                <a:gd name="T3" fmla="*/ 0 h 33"/>
                <a:gd name="T4" fmla="*/ 33 w 41"/>
                <a:gd name="T5" fmla="*/ 0 h 33"/>
                <a:gd name="T6" fmla="*/ 0 w 41"/>
                <a:gd name="T7" fmla="*/ 33 h 33"/>
                <a:gd name="T8" fmla="*/ 8 w 41"/>
                <a:gd name="T9" fmla="*/ 33 h 33"/>
                <a:gd name="T10" fmla="*/ 0 60000 65536"/>
                <a:gd name="T11" fmla="*/ 0 60000 65536"/>
                <a:gd name="T12" fmla="*/ 0 60000 65536"/>
                <a:gd name="T13" fmla="*/ 0 60000 65536"/>
                <a:gd name="T14" fmla="*/ 0 60000 65536"/>
                <a:gd name="T15" fmla="*/ 0 w 41"/>
                <a:gd name="T16" fmla="*/ 0 h 33"/>
                <a:gd name="T17" fmla="*/ 41 w 41"/>
                <a:gd name="T18" fmla="*/ 33 h 33"/>
              </a:gdLst>
              <a:ahLst/>
              <a:cxnLst>
                <a:cxn ang="T10">
                  <a:pos x="T0" y="T1"/>
                </a:cxn>
                <a:cxn ang="T11">
                  <a:pos x="T2" y="T3"/>
                </a:cxn>
                <a:cxn ang="T12">
                  <a:pos x="T4" y="T5"/>
                </a:cxn>
                <a:cxn ang="T13">
                  <a:pos x="T6" y="T7"/>
                </a:cxn>
                <a:cxn ang="T14">
                  <a:pos x="T8" y="T9"/>
                </a:cxn>
              </a:cxnLst>
              <a:rect l="T15" t="T16" r="T17" b="T18"/>
              <a:pathLst>
                <a:path w="41" h="33">
                  <a:moveTo>
                    <a:pt x="8" y="33"/>
                  </a:moveTo>
                  <a:lnTo>
                    <a:pt x="41"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1" name="Freeform 324">
              <a:extLst>
                <a:ext uri="{FF2B5EF4-FFF2-40B4-BE49-F238E27FC236}">
                  <a16:creationId xmlns:a16="http://schemas.microsoft.com/office/drawing/2014/main" id="{201083E9-3B93-FD24-EF10-B19B809D9183}"/>
                </a:ext>
              </a:extLst>
            </p:cNvPr>
            <p:cNvSpPr>
              <a:spLocks/>
            </p:cNvSpPr>
            <p:nvPr/>
          </p:nvSpPr>
          <p:spPr bwMode="auto">
            <a:xfrm>
              <a:off x="472" y="2735"/>
              <a:ext cx="41" cy="33"/>
            </a:xfrm>
            <a:custGeom>
              <a:avLst/>
              <a:gdLst>
                <a:gd name="T0" fmla="*/ 8 w 41"/>
                <a:gd name="T1" fmla="*/ 33 h 33"/>
                <a:gd name="T2" fmla="*/ 41 w 41"/>
                <a:gd name="T3" fmla="*/ 0 h 33"/>
                <a:gd name="T4" fmla="*/ 33 w 41"/>
                <a:gd name="T5" fmla="*/ 0 h 33"/>
                <a:gd name="T6" fmla="*/ 0 w 41"/>
                <a:gd name="T7" fmla="*/ 33 h 33"/>
                <a:gd name="T8" fmla="*/ 8 w 41"/>
                <a:gd name="T9" fmla="*/ 33 h 33"/>
                <a:gd name="T10" fmla="*/ 0 60000 65536"/>
                <a:gd name="T11" fmla="*/ 0 60000 65536"/>
                <a:gd name="T12" fmla="*/ 0 60000 65536"/>
                <a:gd name="T13" fmla="*/ 0 60000 65536"/>
                <a:gd name="T14" fmla="*/ 0 60000 65536"/>
                <a:gd name="T15" fmla="*/ 0 w 41"/>
                <a:gd name="T16" fmla="*/ 0 h 33"/>
                <a:gd name="T17" fmla="*/ 41 w 41"/>
                <a:gd name="T18" fmla="*/ 33 h 33"/>
              </a:gdLst>
              <a:ahLst/>
              <a:cxnLst>
                <a:cxn ang="T10">
                  <a:pos x="T0" y="T1"/>
                </a:cxn>
                <a:cxn ang="T11">
                  <a:pos x="T2" y="T3"/>
                </a:cxn>
                <a:cxn ang="T12">
                  <a:pos x="T4" y="T5"/>
                </a:cxn>
                <a:cxn ang="T13">
                  <a:pos x="T6" y="T7"/>
                </a:cxn>
                <a:cxn ang="T14">
                  <a:pos x="T8" y="T9"/>
                </a:cxn>
              </a:cxnLst>
              <a:rect l="T15" t="T16" r="T17" b="T18"/>
              <a:pathLst>
                <a:path w="41" h="33">
                  <a:moveTo>
                    <a:pt x="8" y="33"/>
                  </a:moveTo>
                  <a:lnTo>
                    <a:pt x="41" y="0"/>
                  </a:lnTo>
                  <a:lnTo>
                    <a:pt x="33" y="0"/>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2" name="Freeform 325">
              <a:extLst>
                <a:ext uri="{FF2B5EF4-FFF2-40B4-BE49-F238E27FC236}">
                  <a16:creationId xmlns:a16="http://schemas.microsoft.com/office/drawing/2014/main" id="{CA342081-3CD7-8310-7EE9-BA53CFF777FE}"/>
                </a:ext>
              </a:extLst>
            </p:cNvPr>
            <p:cNvSpPr>
              <a:spLocks/>
            </p:cNvSpPr>
            <p:nvPr/>
          </p:nvSpPr>
          <p:spPr bwMode="auto">
            <a:xfrm>
              <a:off x="444" y="2735"/>
              <a:ext cx="42" cy="33"/>
            </a:xfrm>
            <a:custGeom>
              <a:avLst/>
              <a:gdLst>
                <a:gd name="T0" fmla="*/ 9 w 42"/>
                <a:gd name="T1" fmla="*/ 33 h 33"/>
                <a:gd name="T2" fmla="*/ 42 w 42"/>
                <a:gd name="T3" fmla="*/ 0 h 33"/>
                <a:gd name="T4" fmla="*/ 32 w 42"/>
                <a:gd name="T5" fmla="*/ 0 h 33"/>
                <a:gd name="T6" fmla="*/ 0 w 42"/>
                <a:gd name="T7" fmla="*/ 33 h 33"/>
                <a:gd name="T8" fmla="*/ 9 w 42"/>
                <a:gd name="T9" fmla="*/ 33 h 33"/>
                <a:gd name="T10" fmla="*/ 0 60000 65536"/>
                <a:gd name="T11" fmla="*/ 0 60000 65536"/>
                <a:gd name="T12" fmla="*/ 0 60000 65536"/>
                <a:gd name="T13" fmla="*/ 0 60000 65536"/>
                <a:gd name="T14" fmla="*/ 0 60000 65536"/>
                <a:gd name="T15" fmla="*/ 0 w 42"/>
                <a:gd name="T16" fmla="*/ 0 h 33"/>
                <a:gd name="T17" fmla="*/ 42 w 42"/>
                <a:gd name="T18" fmla="*/ 33 h 33"/>
              </a:gdLst>
              <a:ahLst/>
              <a:cxnLst>
                <a:cxn ang="T10">
                  <a:pos x="T0" y="T1"/>
                </a:cxn>
                <a:cxn ang="T11">
                  <a:pos x="T2" y="T3"/>
                </a:cxn>
                <a:cxn ang="T12">
                  <a:pos x="T4" y="T5"/>
                </a:cxn>
                <a:cxn ang="T13">
                  <a:pos x="T6" y="T7"/>
                </a:cxn>
                <a:cxn ang="T14">
                  <a:pos x="T8" y="T9"/>
                </a:cxn>
              </a:cxnLst>
              <a:rect l="T15" t="T16" r="T17" b="T18"/>
              <a:pathLst>
                <a:path w="42" h="33">
                  <a:moveTo>
                    <a:pt x="9" y="33"/>
                  </a:moveTo>
                  <a:lnTo>
                    <a:pt x="42" y="0"/>
                  </a:lnTo>
                  <a:lnTo>
                    <a:pt x="32" y="0"/>
                  </a:lnTo>
                  <a:lnTo>
                    <a:pt x="0" y="33"/>
                  </a:lnTo>
                  <a:lnTo>
                    <a:pt x="9"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3" name="Freeform 326">
              <a:extLst>
                <a:ext uri="{FF2B5EF4-FFF2-40B4-BE49-F238E27FC236}">
                  <a16:creationId xmlns:a16="http://schemas.microsoft.com/office/drawing/2014/main" id="{8C0E644A-CC71-69D3-2EA2-62835757A934}"/>
                </a:ext>
              </a:extLst>
            </p:cNvPr>
            <p:cNvSpPr>
              <a:spLocks/>
            </p:cNvSpPr>
            <p:nvPr/>
          </p:nvSpPr>
          <p:spPr bwMode="auto">
            <a:xfrm>
              <a:off x="415" y="2735"/>
              <a:ext cx="42" cy="33"/>
            </a:xfrm>
            <a:custGeom>
              <a:avLst/>
              <a:gdLst>
                <a:gd name="T0" fmla="*/ 9 w 42"/>
                <a:gd name="T1" fmla="*/ 33 h 33"/>
                <a:gd name="T2" fmla="*/ 42 w 42"/>
                <a:gd name="T3" fmla="*/ 0 h 33"/>
                <a:gd name="T4" fmla="*/ 33 w 42"/>
                <a:gd name="T5" fmla="*/ 0 h 33"/>
                <a:gd name="T6" fmla="*/ 0 w 42"/>
                <a:gd name="T7" fmla="*/ 33 h 33"/>
                <a:gd name="T8" fmla="*/ 9 w 42"/>
                <a:gd name="T9" fmla="*/ 33 h 33"/>
                <a:gd name="T10" fmla="*/ 0 60000 65536"/>
                <a:gd name="T11" fmla="*/ 0 60000 65536"/>
                <a:gd name="T12" fmla="*/ 0 60000 65536"/>
                <a:gd name="T13" fmla="*/ 0 60000 65536"/>
                <a:gd name="T14" fmla="*/ 0 60000 65536"/>
                <a:gd name="T15" fmla="*/ 0 w 42"/>
                <a:gd name="T16" fmla="*/ 0 h 33"/>
                <a:gd name="T17" fmla="*/ 42 w 42"/>
                <a:gd name="T18" fmla="*/ 33 h 33"/>
              </a:gdLst>
              <a:ahLst/>
              <a:cxnLst>
                <a:cxn ang="T10">
                  <a:pos x="T0" y="T1"/>
                </a:cxn>
                <a:cxn ang="T11">
                  <a:pos x="T2" y="T3"/>
                </a:cxn>
                <a:cxn ang="T12">
                  <a:pos x="T4" y="T5"/>
                </a:cxn>
                <a:cxn ang="T13">
                  <a:pos x="T6" y="T7"/>
                </a:cxn>
                <a:cxn ang="T14">
                  <a:pos x="T8" y="T9"/>
                </a:cxn>
              </a:cxnLst>
              <a:rect l="T15" t="T16" r="T17" b="T18"/>
              <a:pathLst>
                <a:path w="42" h="33">
                  <a:moveTo>
                    <a:pt x="9" y="33"/>
                  </a:moveTo>
                  <a:lnTo>
                    <a:pt x="42" y="0"/>
                  </a:lnTo>
                  <a:lnTo>
                    <a:pt x="33" y="0"/>
                  </a:lnTo>
                  <a:lnTo>
                    <a:pt x="0" y="33"/>
                  </a:lnTo>
                  <a:lnTo>
                    <a:pt x="9"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4" name="Freeform 327">
              <a:extLst>
                <a:ext uri="{FF2B5EF4-FFF2-40B4-BE49-F238E27FC236}">
                  <a16:creationId xmlns:a16="http://schemas.microsoft.com/office/drawing/2014/main" id="{204B3C00-21D5-5B93-7E60-8A40D742FFDB}"/>
                </a:ext>
              </a:extLst>
            </p:cNvPr>
            <p:cNvSpPr>
              <a:spLocks/>
            </p:cNvSpPr>
            <p:nvPr/>
          </p:nvSpPr>
          <p:spPr bwMode="auto">
            <a:xfrm>
              <a:off x="394" y="2735"/>
              <a:ext cx="34" cy="33"/>
            </a:xfrm>
            <a:custGeom>
              <a:avLst/>
              <a:gdLst>
                <a:gd name="T0" fmla="*/ 2 w 34"/>
                <a:gd name="T1" fmla="*/ 33 h 33"/>
                <a:gd name="T2" fmla="*/ 34 w 34"/>
                <a:gd name="T3" fmla="*/ 0 h 33"/>
                <a:gd name="T4" fmla="*/ 25 w 34"/>
                <a:gd name="T5" fmla="*/ 0 h 33"/>
                <a:gd name="T6" fmla="*/ 0 w 34"/>
                <a:gd name="T7" fmla="*/ 25 h 33"/>
                <a:gd name="T8" fmla="*/ 0 w 34"/>
                <a:gd name="T9" fmla="*/ 33 h 33"/>
                <a:gd name="T10" fmla="*/ 2 w 34"/>
                <a:gd name="T11" fmla="*/ 33 h 33"/>
                <a:gd name="T12" fmla="*/ 0 60000 65536"/>
                <a:gd name="T13" fmla="*/ 0 60000 65536"/>
                <a:gd name="T14" fmla="*/ 0 60000 65536"/>
                <a:gd name="T15" fmla="*/ 0 60000 65536"/>
                <a:gd name="T16" fmla="*/ 0 60000 65536"/>
                <a:gd name="T17" fmla="*/ 0 60000 65536"/>
                <a:gd name="T18" fmla="*/ 0 w 34"/>
                <a:gd name="T19" fmla="*/ 0 h 33"/>
                <a:gd name="T20" fmla="*/ 34 w 3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4" h="33">
                  <a:moveTo>
                    <a:pt x="2" y="33"/>
                  </a:moveTo>
                  <a:lnTo>
                    <a:pt x="34" y="0"/>
                  </a:lnTo>
                  <a:lnTo>
                    <a:pt x="25" y="0"/>
                  </a:lnTo>
                  <a:lnTo>
                    <a:pt x="0" y="25"/>
                  </a:lnTo>
                  <a:lnTo>
                    <a:pt x="0" y="33"/>
                  </a:lnTo>
                  <a:lnTo>
                    <a:pt x="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5" name="Freeform 328">
              <a:extLst>
                <a:ext uri="{FF2B5EF4-FFF2-40B4-BE49-F238E27FC236}">
                  <a16:creationId xmlns:a16="http://schemas.microsoft.com/office/drawing/2014/main" id="{E358497D-15BE-660B-27BD-72F271D95AEC}"/>
                </a:ext>
              </a:extLst>
            </p:cNvPr>
            <p:cNvSpPr>
              <a:spLocks/>
            </p:cNvSpPr>
            <p:nvPr/>
          </p:nvSpPr>
          <p:spPr bwMode="auto">
            <a:xfrm>
              <a:off x="394" y="2735"/>
              <a:ext cx="6" cy="6"/>
            </a:xfrm>
            <a:custGeom>
              <a:avLst/>
              <a:gdLst>
                <a:gd name="T0" fmla="*/ 0 w 6"/>
                <a:gd name="T1" fmla="*/ 6 h 6"/>
                <a:gd name="T2" fmla="*/ 6 w 6"/>
                <a:gd name="T3" fmla="*/ 0 h 6"/>
                <a:gd name="T4" fmla="*/ 0 w 6"/>
                <a:gd name="T5" fmla="*/ 0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0"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6" name="Freeform 329">
              <a:extLst>
                <a:ext uri="{FF2B5EF4-FFF2-40B4-BE49-F238E27FC236}">
                  <a16:creationId xmlns:a16="http://schemas.microsoft.com/office/drawing/2014/main" id="{A7DCEA1F-A79A-2334-2DA1-D980C854A251}"/>
                </a:ext>
              </a:extLst>
            </p:cNvPr>
            <p:cNvSpPr>
              <a:spLocks/>
            </p:cNvSpPr>
            <p:nvPr/>
          </p:nvSpPr>
          <p:spPr bwMode="auto">
            <a:xfrm>
              <a:off x="388" y="2735"/>
              <a:ext cx="12" cy="37"/>
            </a:xfrm>
            <a:custGeom>
              <a:avLst/>
              <a:gdLst>
                <a:gd name="T0" fmla="*/ 6 w 12"/>
                <a:gd name="T1" fmla="*/ 37 h 37"/>
                <a:gd name="T2" fmla="*/ 12 w 12"/>
                <a:gd name="T3" fmla="*/ 33 h 37"/>
                <a:gd name="T4" fmla="*/ 10 w 12"/>
                <a:gd name="T5" fmla="*/ 0 h 37"/>
                <a:gd name="T6" fmla="*/ 0 w 12"/>
                <a:gd name="T7" fmla="*/ 0 h 37"/>
                <a:gd name="T8" fmla="*/ 2 w 12"/>
                <a:gd name="T9" fmla="*/ 33 h 37"/>
                <a:gd name="T10" fmla="*/ 6 w 12"/>
                <a:gd name="T11" fmla="*/ 37 h 37"/>
                <a:gd name="T12" fmla="*/ 2 w 12"/>
                <a:gd name="T13" fmla="*/ 33 h 37"/>
                <a:gd name="T14" fmla="*/ 2 w 12"/>
                <a:gd name="T15" fmla="*/ 37 h 37"/>
                <a:gd name="T16" fmla="*/ 6 w 12"/>
                <a:gd name="T17" fmla="*/ 3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7"/>
                <a:gd name="T29" fmla="*/ 12 w 12"/>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7">
                  <a:moveTo>
                    <a:pt x="6" y="37"/>
                  </a:moveTo>
                  <a:lnTo>
                    <a:pt x="12" y="33"/>
                  </a:lnTo>
                  <a:lnTo>
                    <a:pt x="10" y="0"/>
                  </a:lnTo>
                  <a:lnTo>
                    <a:pt x="0" y="0"/>
                  </a:lnTo>
                  <a:lnTo>
                    <a:pt x="2" y="33"/>
                  </a:lnTo>
                  <a:lnTo>
                    <a:pt x="6" y="37"/>
                  </a:lnTo>
                  <a:lnTo>
                    <a:pt x="2" y="33"/>
                  </a:lnTo>
                  <a:lnTo>
                    <a:pt x="2" y="37"/>
                  </a:lnTo>
                  <a:lnTo>
                    <a:pt x="6" y="3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7" name="Freeform 330">
              <a:extLst>
                <a:ext uri="{FF2B5EF4-FFF2-40B4-BE49-F238E27FC236}">
                  <a16:creationId xmlns:a16="http://schemas.microsoft.com/office/drawing/2014/main" id="{7453F97A-38A4-7F55-4AF6-64443AED522F}"/>
                </a:ext>
              </a:extLst>
            </p:cNvPr>
            <p:cNvSpPr>
              <a:spLocks/>
            </p:cNvSpPr>
            <p:nvPr/>
          </p:nvSpPr>
          <p:spPr bwMode="auto">
            <a:xfrm>
              <a:off x="394" y="2764"/>
              <a:ext cx="1188" cy="8"/>
            </a:xfrm>
            <a:custGeom>
              <a:avLst/>
              <a:gdLst>
                <a:gd name="T0" fmla="*/ 1188 w 1188"/>
                <a:gd name="T1" fmla="*/ 4 h 8"/>
                <a:gd name="T2" fmla="*/ 1184 w 1188"/>
                <a:gd name="T3" fmla="*/ 0 h 8"/>
                <a:gd name="T4" fmla="*/ 0 w 1188"/>
                <a:gd name="T5" fmla="*/ 0 h 8"/>
                <a:gd name="T6" fmla="*/ 0 w 1188"/>
                <a:gd name="T7" fmla="*/ 8 h 8"/>
                <a:gd name="T8" fmla="*/ 1184 w 1188"/>
                <a:gd name="T9" fmla="*/ 8 h 8"/>
                <a:gd name="T10" fmla="*/ 1188 w 1188"/>
                <a:gd name="T11" fmla="*/ 4 h 8"/>
                <a:gd name="T12" fmla="*/ 1184 w 1188"/>
                <a:gd name="T13" fmla="*/ 8 h 8"/>
                <a:gd name="T14" fmla="*/ 1188 w 1188"/>
                <a:gd name="T15" fmla="*/ 8 h 8"/>
                <a:gd name="T16" fmla="*/ 1188 w 1188"/>
                <a:gd name="T17" fmla="*/ 4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8"/>
                <a:gd name="T28" fmla="*/ 0 h 8"/>
                <a:gd name="T29" fmla="*/ 1188 w 118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8" h="8">
                  <a:moveTo>
                    <a:pt x="1188" y="4"/>
                  </a:moveTo>
                  <a:lnTo>
                    <a:pt x="1184" y="0"/>
                  </a:lnTo>
                  <a:lnTo>
                    <a:pt x="0" y="0"/>
                  </a:lnTo>
                  <a:lnTo>
                    <a:pt x="0" y="8"/>
                  </a:lnTo>
                  <a:lnTo>
                    <a:pt x="1184" y="8"/>
                  </a:lnTo>
                  <a:lnTo>
                    <a:pt x="1188" y="4"/>
                  </a:lnTo>
                  <a:lnTo>
                    <a:pt x="1184" y="8"/>
                  </a:lnTo>
                  <a:lnTo>
                    <a:pt x="1188" y="8"/>
                  </a:lnTo>
                  <a:lnTo>
                    <a:pt x="1188"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8" name="Freeform 331">
              <a:extLst>
                <a:ext uri="{FF2B5EF4-FFF2-40B4-BE49-F238E27FC236}">
                  <a16:creationId xmlns:a16="http://schemas.microsoft.com/office/drawing/2014/main" id="{F57BCE61-F1E7-814F-989D-E117B0150CD5}"/>
                </a:ext>
              </a:extLst>
            </p:cNvPr>
            <p:cNvSpPr>
              <a:spLocks/>
            </p:cNvSpPr>
            <p:nvPr/>
          </p:nvSpPr>
          <p:spPr bwMode="auto">
            <a:xfrm>
              <a:off x="1572" y="2235"/>
              <a:ext cx="10" cy="533"/>
            </a:xfrm>
            <a:custGeom>
              <a:avLst/>
              <a:gdLst>
                <a:gd name="T0" fmla="*/ 8 w 10"/>
                <a:gd name="T1" fmla="*/ 0 h 533"/>
                <a:gd name="T2" fmla="*/ 0 w 10"/>
                <a:gd name="T3" fmla="*/ 3 h 533"/>
                <a:gd name="T4" fmla="*/ 0 w 10"/>
                <a:gd name="T5" fmla="*/ 533 h 533"/>
                <a:gd name="T6" fmla="*/ 10 w 10"/>
                <a:gd name="T7" fmla="*/ 533 h 533"/>
                <a:gd name="T8" fmla="*/ 10 w 10"/>
                <a:gd name="T9" fmla="*/ 3 h 533"/>
                <a:gd name="T10" fmla="*/ 8 w 10"/>
                <a:gd name="T11" fmla="*/ 0 h 533"/>
                <a:gd name="T12" fmla="*/ 10 w 10"/>
                <a:gd name="T13" fmla="*/ 3 h 533"/>
                <a:gd name="T14" fmla="*/ 10 w 10"/>
                <a:gd name="T15" fmla="*/ 1 h 533"/>
                <a:gd name="T16" fmla="*/ 8 w 10"/>
                <a:gd name="T17" fmla="*/ 0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33"/>
                <a:gd name="T29" fmla="*/ 10 w 10"/>
                <a:gd name="T30" fmla="*/ 533 h 5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33">
                  <a:moveTo>
                    <a:pt x="8" y="0"/>
                  </a:moveTo>
                  <a:lnTo>
                    <a:pt x="0" y="3"/>
                  </a:lnTo>
                  <a:lnTo>
                    <a:pt x="0" y="533"/>
                  </a:lnTo>
                  <a:lnTo>
                    <a:pt x="10" y="533"/>
                  </a:lnTo>
                  <a:lnTo>
                    <a:pt x="10" y="3"/>
                  </a:lnTo>
                  <a:lnTo>
                    <a:pt x="8" y="0"/>
                  </a:lnTo>
                  <a:lnTo>
                    <a:pt x="10" y="3"/>
                  </a:lnTo>
                  <a:lnTo>
                    <a:pt x="10" y="1"/>
                  </a:lnTo>
                  <a:lnTo>
                    <a:pt x="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79" name="Freeform 332">
              <a:extLst>
                <a:ext uri="{FF2B5EF4-FFF2-40B4-BE49-F238E27FC236}">
                  <a16:creationId xmlns:a16="http://schemas.microsoft.com/office/drawing/2014/main" id="{A38A8E44-4D0E-C462-9C3D-C40131003BAB}"/>
                </a:ext>
              </a:extLst>
            </p:cNvPr>
            <p:cNvSpPr>
              <a:spLocks/>
            </p:cNvSpPr>
            <p:nvPr/>
          </p:nvSpPr>
          <p:spPr bwMode="auto">
            <a:xfrm>
              <a:off x="1528" y="2194"/>
              <a:ext cx="52" cy="48"/>
            </a:xfrm>
            <a:custGeom>
              <a:avLst/>
              <a:gdLst>
                <a:gd name="T0" fmla="*/ 0 w 52"/>
                <a:gd name="T1" fmla="*/ 10 h 48"/>
                <a:gd name="T2" fmla="*/ 2 w 52"/>
                <a:gd name="T3" fmla="*/ 14 h 48"/>
                <a:gd name="T4" fmla="*/ 46 w 52"/>
                <a:gd name="T5" fmla="*/ 48 h 48"/>
                <a:gd name="T6" fmla="*/ 52 w 52"/>
                <a:gd name="T7" fmla="*/ 41 h 48"/>
                <a:gd name="T8" fmla="*/ 8 w 52"/>
                <a:gd name="T9" fmla="*/ 6 h 48"/>
                <a:gd name="T10" fmla="*/ 0 w 52"/>
                <a:gd name="T11" fmla="*/ 10 h 48"/>
                <a:gd name="T12" fmla="*/ 8 w 52"/>
                <a:gd name="T13" fmla="*/ 6 h 48"/>
                <a:gd name="T14" fmla="*/ 0 w 52"/>
                <a:gd name="T15" fmla="*/ 0 h 48"/>
                <a:gd name="T16" fmla="*/ 0 w 52"/>
                <a:gd name="T17" fmla="*/ 1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8"/>
                <a:gd name="T29" fmla="*/ 52 w 52"/>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8">
                  <a:moveTo>
                    <a:pt x="0" y="10"/>
                  </a:moveTo>
                  <a:lnTo>
                    <a:pt x="2" y="14"/>
                  </a:lnTo>
                  <a:lnTo>
                    <a:pt x="46" y="48"/>
                  </a:lnTo>
                  <a:lnTo>
                    <a:pt x="52" y="41"/>
                  </a:lnTo>
                  <a:lnTo>
                    <a:pt x="8" y="6"/>
                  </a:lnTo>
                  <a:lnTo>
                    <a:pt x="0" y="10"/>
                  </a:lnTo>
                  <a:lnTo>
                    <a:pt x="8" y="6"/>
                  </a:lnTo>
                  <a:lnTo>
                    <a:pt x="0" y="0"/>
                  </a:lnTo>
                  <a:lnTo>
                    <a:pt x="0"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0" name="Freeform 333">
              <a:extLst>
                <a:ext uri="{FF2B5EF4-FFF2-40B4-BE49-F238E27FC236}">
                  <a16:creationId xmlns:a16="http://schemas.microsoft.com/office/drawing/2014/main" id="{24089AF8-C899-68E9-DD8C-8B0AB074E3EF}"/>
                </a:ext>
              </a:extLst>
            </p:cNvPr>
            <p:cNvSpPr>
              <a:spLocks/>
            </p:cNvSpPr>
            <p:nvPr/>
          </p:nvSpPr>
          <p:spPr bwMode="auto">
            <a:xfrm>
              <a:off x="1524" y="2204"/>
              <a:ext cx="14" cy="535"/>
            </a:xfrm>
            <a:custGeom>
              <a:avLst/>
              <a:gdLst>
                <a:gd name="T0" fmla="*/ 6 w 14"/>
                <a:gd name="T1" fmla="*/ 535 h 535"/>
                <a:gd name="T2" fmla="*/ 10 w 14"/>
                <a:gd name="T3" fmla="*/ 531 h 535"/>
                <a:gd name="T4" fmla="*/ 14 w 14"/>
                <a:gd name="T5" fmla="*/ 0 h 535"/>
                <a:gd name="T6" fmla="*/ 4 w 14"/>
                <a:gd name="T7" fmla="*/ 0 h 535"/>
                <a:gd name="T8" fmla="*/ 0 w 14"/>
                <a:gd name="T9" fmla="*/ 531 h 535"/>
                <a:gd name="T10" fmla="*/ 6 w 14"/>
                <a:gd name="T11" fmla="*/ 535 h 535"/>
                <a:gd name="T12" fmla="*/ 6 w 14"/>
                <a:gd name="T13" fmla="*/ 535 h 535"/>
                <a:gd name="T14" fmla="*/ 10 w 14"/>
                <a:gd name="T15" fmla="*/ 535 h 535"/>
                <a:gd name="T16" fmla="*/ 10 w 14"/>
                <a:gd name="T17" fmla="*/ 531 h 535"/>
                <a:gd name="T18" fmla="*/ 6 w 14"/>
                <a:gd name="T19" fmla="*/ 53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535"/>
                <a:gd name="T32" fmla="*/ 14 w 14"/>
                <a:gd name="T33" fmla="*/ 535 h 5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535">
                  <a:moveTo>
                    <a:pt x="6" y="535"/>
                  </a:moveTo>
                  <a:lnTo>
                    <a:pt x="10" y="531"/>
                  </a:lnTo>
                  <a:lnTo>
                    <a:pt x="14" y="0"/>
                  </a:lnTo>
                  <a:lnTo>
                    <a:pt x="4" y="0"/>
                  </a:lnTo>
                  <a:lnTo>
                    <a:pt x="0" y="531"/>
                  </a:lnTo>
                  <a:lnTo>
                    <a:pt x="6" y="535"/>
                  </a:lnTo>
                  <a:lnTo>
                    <a:pt x="10" y="535"/>
                  </a:lnTo>
                  <a:lnTo>
                    <a:pt x="10" y="531"/>
                  </a:lnTo>
                  <a:lnTo>
                    <a:pt x="6" y="5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1" name="Freeform 334">
              <a:extLst>
                <a:ext uri="{FF2B5EF4-FFF2-40B4-BE49-F238E27FC236}">
                  <a16:creationId xmlns:a16="http://schemas.microsoft.com/office/drawing/2014/main" id="{726111DF-47E0-9741-CF5F-A2F71948A94F}"/>
                </a:ext>
              </a:extLst>
            </p:cNvPr>
            <p:cNvSpPr>
              <a:spLocks/>
            </p:cNvSpPr>
            <p:nvPr/>
          </p:nvSpPr>
          <p:spPr bwMode="auto">
            <a:xfrm>
              <a:off x="388" y="2730"/>
              <a:ext cx="1142" cy="9"/>
            </a:xfrm>
            <a:custGeom>
              <a:avLst/>
              <a:gdLst>
                <a:gd name="T0" fmla="*/ 0 w 1142"/>
                <a:gd name="T1" fmla="*/ 5 h 9"/>
                <a:gd name="T2" fmla="*/ 6 w 1142"/>
                <a:gd name="T3" fmla="*/ 9 h 9"/>
                <a:gd name="T4" fmla="*/ 1142 w 1142"/>
                <a:gd name="T5" fmla="*/ 9 h 9"/>
                <a:gd name="T6" fmla="*/ 1142 w 1142"/>
                <a:gd name="T7" fmla="*/ 0 h 9"/>
                <a:gd name="T8" fmla="*/ 6 w 1142"/>
                <a:gd name="T9" fmla="*/ 2 h 9"/>
                <a:gd name="T10" fmla="*/ 0 w 1142"/>
                <a:gd name="T11" fmla="*/ 5 h 9"/>
                <a:gd name="T12" fmla="*/ 6 w 1142"/>
                <a:gd name="T13" fmla="*/ 2 h 9"/>
                <a:gd name="T14" fmla="*/ 0 w 1142"/>
                <a:gd name="T15" fmla="*/ 2 h 9"/>
                <a:gd name="T16" fmla="*/ 0 w 1142"/>
                <a:gd name="T17" fmla="*/ 5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2"/>
                <a:gd name="T28" fmla="*/ 0 h 9"/>
                <a:gd name="T29" fmla="*/ 1142 w 1142"/>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2" h="9">
                  <a:moveTo>
                    <a:pt x="0" y="5"/>
                  </a:moveTo>
                  <a:lnTo>
                    <a:pt x="6" y="9"/>
                  </a:lnTo>
                  <a:lnTo>
                    <a:pt x="1142" y="9"/>
                  </a:lnTo>
                  <a:lnTo>
                    <a:pt x="1142" y="0"/>
                  </a:lnTo>
                  <a:lnTo>
                    <a:pt x="6" y="2"/>
                  </a:lnTo>
                  <a:lnTo>
                    <a:pt x="0" y="5"/>
                  </a:lnTo>
                  <a:lnTo>
                    <a:pt x="6" y="2"/>
                  </a:lnTo>
                  <a:lnTo>
                    <a:pt x="0" y="2"/>
                  </a:lnTo>
                  <a:lnTo>
                    <a:pt x="0"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82" name="Line 335">
              <a:extLst>
                <a:ext uri="{FF2B5EF4-FFF2-40B4-BE49-F238E27FC236}">
                  <a16:creationId xmlns:a16="http://schemas.microsoft.com/office/drawing/2014/main" id="{E2247C7A-5ADD-A10A-D08D-FECB50B2599E}"/>
                </a:ext>
              </a:extLst>
            </p:cNvPr>
            <p:cNvSpPr>
              <a:spLocks noChangeShapeType="1"/>
            </p:cNvSpPr>
            <p:nvPr/>
          </p:nvSpPr>
          <p:spPr bwMode="auto">
            <a:xfrm>
              <a:off x="327" y="1430"/>
              <a:ext cx="1205" cy="1"/>
            </a:xfrm>
            <a:prstGeom prst="line">
              <a:avLst/>
            </a:prstGeom>
            <a:noFill/>
            <a:ln w="9525">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83" name="Rectangle 336">
              <a:extLst>
                <a:ext uri="{FF2B5EF4-FFF2-40B4-BE49-F238E27FC236}">
                  <a16:creationId xmlns:a16="http://schemas.microsoft.com/office/drawing/2014/main" id="{09977ECB-90A6-D7CD-FB1E-CB7F066147EC}"/>
                </a:ext>
              </a:extLst>
            </p:cNvPr>
            <p:cNvSpPr>
              <a:spLocks noChangeArrowheads="1"/>
            </p:cNvSpPr>
            <p:nvPr/>
          </p:nvSpPr>
          <p:spPr bwMode="auto">
            <a:xfrm>
              <a:off x="618" y="1711"/>
              <a:ext cx="46"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84" name="Rectangle 337">
              <a:extLst>
                <a:ext uri="{FF2B5EF4-FFF2-40B4-BE49-F238E27FC236}">
                  <a16:creationId xmlns:a16="http://schemas.microsoft.com/office/drawing/2014/main" id="{30FFD921-3F5D-D853-3AF3-FD40F518AE87}"/>
                </a:ext>
              </a:extLst>
            </p:cNvPr>
            <p:cNvSpPr>
              <a:spLocks noChangeArrowheads="1"/>
            </p:cNvSpPr>
            <p:nvPr/>
          </p:nvSpPr>
          <p:spPr bwMode="auto">
            <a:xfrm>
              <a:off x="709" y="1711"/>
              <a:ext cx="46"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85" name="Rectangle 338">
              <a:extLst>
                <a:ext uri="{FF2B5EF4-FFF2-40B4-BE49-F238E27FC236}">
                  <a16:creationId xmlns:a16="http://schemas.microsoft.com/office/drawing/2014/main" id="{5EDF775F-46B4-D29B-EA30-504A7EC11206}"/>
                </a:ext>
              </a:extLst>
            </p:cNvPr>
            <p:cNvSpPr>
              <a:spLocks noChangeArrowheads="1"/>
            </p:cNvSpPr>
            <p:nvPr/>
          </p:nvSpPr>
          <p:spPr bwMode="auto">
            <a:xfrm>
              <a:off x="801" y="1711"/>
              <a:ext cx="44"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86" name="Rectangle 339">
              <a:extLst>
                <a:ext uri="{FF2B5EF4-FFF2-40B4-BE49-F238E27FC236}">
                  <a16:creationId xmlns:a16="http://schemas.microsoft.com/office/drawing/2014/main" id="{76F8E17D-B554-DCC5-66D3-AF2879DC895E}"/>
                </a:ext>
              </a:extLst>
            </p:cNvPr>
            <p:cNvSpPr>
              <a:spLocks noChangeArrowheads="1"/>
            </p:cNvSpPr>
            <p:nvPr/>
          </p:nvSpPr>
          <p:spPr bwMode="auto">
            <a:xfrm>
              <a:off x="891" y="1711"/>
              <a:ext cx="44"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87" name="Rectangle 340">
              <a:extLst>
                <a:ext uri="{FF2B5EF4-FFF2-40B4-BE49-F238E27FC236}">
                  <a16:creationId xmlns:a16="http://schemas.microsoft.com/office/drawing/2014/main" id="{9E76DE22-EB17-8D5D-E8E5-8B66A3B909BF}"/>
                </a:ext>
              </a:extLst>
            </p:cNvPr>
            <p:cNvSpPr>
              <a:spLocks noChangeArrowheads="1"/>
            </p:cNvSpPr>
            <p:nvPr/>
          </p:nvSpPr>
          <p:spPr bwMode="auto">
            <a:xfrm>
              <a:off x="981" y="1711"/>
              <a:ext cx="46"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88" name="Rectangle 341">
              <a:extLst>
                <a:ext uri="{FF2B5EF4-FFF2-40B4-BE49-F238E27FC236}">
                  <a16:creationId xmlns:a16="http://schemas.microsoft.com/office/drawing/2014/main" id="{F94978E2-F640-1FC2-0070-6428DD76693A}"/>
                </a:ext>
              </a:extLst>
            </p:cNvPr>
            <p:cNvSpPr>
              <a:spLocks noChangeArrowheads="1"/>
            </p:cNvSpPr>
            <p:nvPr/>
          </p:nvSpPr>
          <p:spPr bwMode="auto">
            <a:xfrm>
              <a:off x="1071" y="1711"/>
              <a:ext cx="46"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89" name="Rectangle 342">
              <a:extLst>
                <a:ext uri="{FF2B5EF4-FFF2-40B4-BE49-F238E27FC236}">
                  <a16:creationId xmlns:a16="http://schemas.microsoft.com/office/drawing/2014/main" id="{B3539118-6A18-AF17-96BB-2C6F87EC860B}"/>
                </a:ext>
              </a:extLst>
            </p:cNvPr>
            <p:cNvSpPr>
              <a:spLocks noChangeArrowheads="1"/>
            </p:cNvSpPr>
            <p:nvPr/>
          </p:nvSpPr>
          <p:spPr bwMode="auto">
            <a:xfrm>
              <a:off x="1164" y="1711"/>
              <a:ext cx="42" cy="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90" name="Rectangle 343">
              <a:extLst>
                <a:ext uri="{FF2B5EF4-FFF2-40B4-BE49-F238E27FC236}">
                  <a16:creationId xmlns:a16="http://schemas.microsoft.com/office/drawing/2014/main" id="{58D6FA45-CF9F-997F-D660-7A1F6C8DFFA7}"/>
                </a:ext>
              </a:extLst>
            </p:cNvPr>
            <p:cNvSpPr>
              <a:spLocks noChangeArrowheads="1"/>
            </p:cNvSpPr>
            <p:nvPr/>
          </p:nvSpPr>
          <p:spPr bwMode="auto">
            <a:xfrm>
              <a:off x="476" y="1624"/>
              <a:ext cx="91"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91" name="Rectangle 344">
              <a:extLst>
                <a:ext uri="{FF2B5EF4-FFF2-40B4-BE49-F238E27FC236}">
                  <a16:creationId xmlns:a16="http://schemas.microsoft.com/office/drawing/2014/main" id="{6912E2AB-258F-42B2-5643-2D897D1ED59E}"/>
                </a:ext>
              </a:extLst>
            </p:cNvPr>
            <p:cNvSpPr>
              <a:spLocks noChangeArrowheads="1"/>
            </p:cNvSpPr>
            <p:nvPr/>
          </p:nvSpPr>
          <p:spPr bwMode="auto">
            <a:xfrm>
              <a:off x="603" y="1624"/>
              <a:ext cx="92"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92" name="Rectangle 345">
              <a:extLst>
                <a:ext uri="{FF2B5EF4-FFF2-40B4-BE49-F238E27FC236}">
                  <a16:creationId xmlns:a16="http://schemas.microsoft.com/office/drawing/2014/main" id="{6F628E28-A752-C7A1-0904-B3D8EF930F29}"/>
                </a:ext>
              </a:extLst>
            </p:cNvPr>
            <p:cNvSpPr>
              <a:spLocks noChangeArrowheads="1"/>
            </p:cNvSpPr>
            <p:nvPr/>
          </p:nvSpPr>
          <p:spPr bwMode="auto">
            <a:xfrm>
              <a:off x="730" y="1624"/>
              <a:ext cx="92"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93" name="Rectangle 346">
              <a:extLst>
                <a:ext uri="{FF2B5EF4-FFF2-40B4-BE49-F238E27FC236}">
                  <a16:creationId xmlns:a16="http://schemas.microsoft.com/office/drawing/2014/main" id="{5AB38C8C-8E15-8C81-C094-A8C0504F1803}"/>
                </a:ext>
              </a:extLst>
            </p:cNvPr>
            <p:cNvSpPr>
              <a:spLocks noChangeArrowheads="1"/>
            </p:cNvSpPr>
            <p:nvPr/>
          </p:nvSpPr>
          <p:spPr bwMode="auto">
            <a:xfrm>
              <a:off x="858" y="1624"/>
              <a:ext cx="91"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94" name="Rectangle 347">
              <a:extLst>
                <a:ext uri="{FF2B5EF4-FFF2-40B4-BE49-F238E27FC236}">
                  <a16:creationId xmlns:a16="http://schemas.microsoft.com/office/drawing/2014/main" id="{88C5182C-E037-2DD4-C678-FE5CC77072A8}"/>
                </a:ext>
              </a:extLst>
            </p:cNvPr>
            <p:cNvSpPr>
              <a:spLocks noChangeArrowheads="1"/>
            </p:cNvSpPr>
            <p:nvPr/>
          </p:nvSpPr>
          <p:spPr bwMode="auto">
            <a:xfrm>
              <a:off x="985" y="1624"/>
              <a:ext cx="90"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95" name="Rectangle 348">
              <a:extLst>
                <a:ext uri="{FF2B5EF4-FFF2-40B4-BE49-F238E27FC236}">
                  <a16:creationId xmlns:a16="http://schemas.microsoft.com/office/drawing/2014/main" id="{08007CFC-E7DE-F5FC-054F-CF0B81DA8936}"/>
                </a:ext>
              </a:extLst>
            </p:cNvPr>
            <p:cNvSpPr>
              <a:spLocks noChangeArrowheads="1"/>
            </p:cNvSpPr>
            <p:nvPr/>
          </p:nvSpPr>
          <p:spPr bwMode="auto">
            <a:xfrm>
              <a:off x="1112" y="1624"/>
              <a:ext cx="90"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96" name="Rectangle 349">
              <a:extLst>
                <a:ext uri="{FF2B5EF4-FFF2-40B4-BE49-F238E27FC236}">
                  <a16:creationId xmlns:a16="http://schemas.microsoft.com/office/drawing/2014/main" id="{C09AF18B-A05A-35E5-F7B7-F93FECD74CC2}"/>
                </a:ext>
              </a:extLst>
            </p:cNvPr>
            <p:cNvSpPr>
              <a:spLocks noChangeArrowheads="1"/>
            </p:cNvSpPr>
            <p:nvPr/>
          </p:nvSpPr>
          <p:spPr bwMode="auto">
            <a:xfrm>
              <a:off x="1238" y="1624"/>
              <a:ext cx="91" cy="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597" name="Line 350">
              <a:extLst>
                <a:ext uri="{FF2B5EF4-FFF2-40B4-BE49-F238E27FC236}">
                  <a16:creationId xmlns:a16="http://schemas.microsoft.com/office/drawing/2014/main" id="{AFE07A1B-8D2A-1072-14E0-A64AA88FE46E}"/>
                </a:ext>
              </a:extLst>
            </p:cNvPr>
            <p:cNvSpPr>
              <a:spLocks noChangeShapeType="1"/>
            </p:cNvSpPr>
            <p:nvPr/>
          </p:nvSpPr>
          <p:spPr bwMode="auto">
            <a:xfrm>
              <a:off x="361" y="1467"/>
              <a:ext cx="357"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98" name="Line 351">
              <a:extLst>
                <a:ext uri="{FF2B5EF4-FFF2-40B4-BE49-F238E27FC236}">
                  <a16:creationId xmlns:a16="http://schemas.microsoft.com/office/drawing/2014/main" id="{803C4DA7-CDD5-278B-C6AB-D9141346751E}"/>
                </a:ext>
              </a:extLst>
            </p:cNvPr>
            <p:cNvSpPr>
              <a:spLocks noChangeShapeType="1"/>
            </p:cNvSpPr>
            <p:nvPr/>
          </p:nvSpPr>
          <p:spPr bwMode="auto">
            <a:xfrm>
              <a:off x="405" y="1540"/>
              <a:ext cx="135"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599" name="Line 352">
              <a:extLst>
                <a:ext uri="{FF2B5EF4-FFF2-40B4-BE49-F238E27FC236}">
                  <a16:creationId xmlns:a16="http://schemas.microsoft.com/office/drawing/2014/main" id="{61BCE2C9-0381-ED8F-C556-77ED0F041A1F}"/>
                </a:ext>
              </a:extLst>
            </p:cNvPr>
            <p:cNvSpPr>
              <a:spLocks noChangeShapeType="1"/>
            </p:cNvSpPr>
            <p:nvPr/>
          </p:nvSpPr>
          <p:spPr bwMode="auto">
            <a:xfrm>
              <a:off x="766" y="1467"/>
              <a:ext cx="255"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00" name="Line 353">
              <a:extLst>
                <a:ext uri="{FF2B5EF4-FFF2-40B4-BE49-F238E27FC236}">
                  <a16:creationId xmlns:a16="http://schemas.microsoft.com/office/drawing/2014/main" id="{4FDFF010-AAC2-3DAB-7623-9240DC853586}"/>
                </a:ext>
              </a:extLst>
            </p:cNvPr>
            <p:cNvSpPr>
              <a:spLocks noChangeShapeType="1"/>
            </p:cNvSpPr>
            <p:nvPr/>
          </p:nvSpPr>
          <p:spPr bwMode="auto">
            <a:xfrm>
              <a:off x="603" y="1540"/>
              <a:ext cx="428"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01" name="Line 354">
              <a:extLst>
                <a:ext uri="{FF2B5EF4-FFF2-40B4-BE49-F238E27FC236}">
                  <a16:creationId xmlns:a16="http://schemas.microsoft.com/office/drawing/2014/main" id="{4898C966-7447-1B8B-41C3-B05B5A04A659}"/>
                </a:ext>
              </a:extLst>
            </p:cNvPr>
            <p:cNvSpPr>
              <a:spLocks noChangeShapeType="1"/>
            </p:cNvSpPr>
            <p:nvPr/>
          </p:nvSpPr>
          <p:spPr bwMode="auto">
            <a:xfrm>
              <a:off x="1068" y="1467"/>
              <a:ext cx="445"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02" name="Line 355">
              <a:extLst>
                <a:ext uri="{FF2B5EF4-FFF2-40B4-BE49-F238E27FC236}">
                  <a16:creationId xmlns:a16="http://schemas.microsoft.com/office/drawing/2014/main" id="{5B5BD5EC-68F9-758F-7EDC-75E53AD8B06C}"/>
                </a:ext>
              </a:extLst>
            </p:cNvPr>
            <p:cNvSpPr>
              <a:spLocks noChangeShapeType="1"/>
            </p:cNvSpPr>
            <p:nvPr/>
          </p:nvSpPr>
          <p:spPr bwMode="auto">
            <a:xfrm>
              <a:off x="1089" y="1540"/>
              <a:ext cx="243"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03" name="Line 356">
              <a:extLst>
                <a:ext uri="{FF2B5EF4-FFF2-40B4-BE49-F238E27FC236}">
                  <a16:creationId xmlns:a16="http://schemas.microsoft.com/office/drawing/2014/main" id="{204F59BE-6F3F-9183-B577-6FF18A463A94}"/>
                </a:ext>
              </a:extLst>
            </p:cNvPr>
            <p:cNvSpPr>
              <a:spLocks noChangeShapeType="1"/>
            </p:cNvSpPr>
            <p:nvPr/>
          </p:nvSpPr>
          <p:spPr bwMode="auto">
            <a:xfrm>
              <a:off x="1365" y="1540"/>
              <a:ext cx="79" cy="1"/>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04" name="Freeform 357">
              <a:extLst>
                <a:ext uri="{FF2B5EF4-FFF2-40B4-BE49-F238E27FC236}">
                  <a16:creationId xmlns:a16="http://schemas.microsoft.com/office/drawing/2014/main" id="{89C82A59-9E29-2B71-0921-CEBE5B62F273}"/>
                </a:ext>
              </a:extLst>
            </p:cNvPr>
            <p:cNvSpPr>
              <a:spLocks/>
            </p:cNvSpPr>
            <p:nvPr/>
          </p:nvSpPr>
          <p:spPr bwMode="auto">
            <a:xfrm>
              <a:off x="724" y="2094"/>
              <a:ext cx="29" cy="64"/>
            </a:xfrm>
            <a:custGeom>
              <a:avLst/>
              <a:gdLst>
                <a:gd name="T0" fmla="*/ 15 w 29"/>
                <a:gd name="T1" fmla="*/ 64 h 64"/>
                <a:gd name="T2" fmla="*/ 0 w 29"/>
                <a:gd name="T3" fmla="*/ 0 h 64"/>
                <a:gd name="T4" fmla="*/ 0 w 29"/>
                <a:gd name="T5" fmla="*/ 0 h 64"/>
                <a:gd name="T6" fmla="*/ 2 w 29"/>
                <a:gd name="T7" fmla="*/ 0 h 64"/>
                <a:gd name="T8" fmla="*/ 2 w 29"/>
                <a:gd name="T9" fmla="*/ 0 h 64"/>
                <a:gd name="T10" fmla="*/ 4 w 29"/>
                <a:gd name="T11" fmla="*/ 2 h 64"/>
                <a:gd name="T12" fmla="*/ 4 w 29"/>
                <a:gd name="T13" fmla="*/ 2 h 64"/>
                <a:gd name="T14" fmla="*/ 6 w 29"/>
                <a:gd name="T15" fmla="*/ 2 h 64"/>
                <a:gd name="T16" fmla="*/ 6 w 29"/>
                <a:gd name="T17" fmla="*/ 4 h 64"/>
                <a:gd name="T18" fmla="*/ 6 w 29"/>
                <a:gd name="T19" fmla="*/ 4 h 64"/>
                <a:gd name="T20" fmla="*/ 8 w 29"/>
                <a:gd name="T21" fmla="*/ 4 h 64"/>
                <a:gd name="T22" fmla="*/ 8 w 29"/>
                <a:gd name="T23" fmla="*/ 4 h 64"/>
                <a:gd name="T24" fmla="*/ 10 w 29"/>
                <a:gd name="T25" fmla="*/ 6 h 64"/>
                <a:gd name="T26" fmla="*/ 10 w 29"/>
                <a:gd name="T27" fmla="*/ 6 h 64"/>
                <a:gd name="T28" fmla="*/ 11 w 29"/>
                <a:gd name="T29" fmla="*/ 6 h 64"/>
                <a:gd name="T30" fmla="*/ 11 w 29"/>
                <a:gd name="T31" fmla="*/ 6 h 64"/>
                <a:gd name="T32" fmla="*/ 13 w 29"/>
                <a:gd name="T33" fmla="*/ 6 h 64"/>
                <a:gd name="T34" fmla="*/ 13 w 29"/>
                <a:gd name="T35" fmla="*/ 6 h 64"/>
                <a:gd name="T36" fmla="*/ 15 w 29"/>
                <a:gd name="T37" fmla="*/ 6 h 64"/>
                <a:gd name="T38" fmla="*/ 15 w 29"/>
                <a:gd name="T39" fmla="*/ 6 h 64"/>
                <a:gd name="T40" fmla="*/ 17 w 29"/>
                <a:gd name="T41" fmla="*/ 6 h 64"/>
                <a:gd name="T42" fmla="*/ 17 w 29"/>
                <a:gd name="T43" fmla="*/ 6 h 64"/>
                <a:gd name="T44" fmla="*/ 19 w 29"/>
                <a:gd name="T45" fmla="*/ 6 h 64"/>
                <a:gd name="T46" fmla="*/ 19 w 29"/>
                <a:gd name="T47" fmla="*/ 6 h 64"/>
                <a:gd name="T48" fmla="*/ 21 w 29"/>
                <a:gd name="T49" fmla="*/ 6 h 64"/>
                <a:gd name="T50" fmla="*/ 21 w 29"/>
                <a:gd name="T51" fmla="*/ 4 h 64"/>
                <a:gd name="T52" fmla="*/ 23 w 29"/>
                <a:gd name="T53" fmla="*/ 4 h 64"/>
                <a:gd name="T54" fmla="*/ 23 w 29"/>
                <a:gd name="T55" fmla="*/ 4 h 64"/>
                <a:gd name="T56" fmla="*/ 25 w 29"/>
                <a:gd name="T57" fmla="*/ 4 h 64"/>
                <a:gd name="T58" fmla="*/ 25 w 29"/>
                <a:gd name="T59" fmla="*/ 2 h 64"/>
                <a:gd name="T60" fmla="*/ 27 w 29"/>
                <a:gd name="T61" fmla="*/ 2 h 64"/>
                <a:gd name="T62" fmla="*/ 27 w 29"/>
                <a:gd name="T63" fmla="*/ 2 h 64"/>
                <a:gd name="T64" fmla="*/ 29 w 29"/>
                <a:gd name="T65" fmla="*/ 0 h 64"/>
                <a:gd name="T66" fmla="*/ 29 w 29"/>
                <a:gd name="T67" fmla="*/ 0 h 64"/>
                <a:gd name="T68" fmla="*/ 29 w 29"/>
                <a:gd name="T69" fmla="*/ 0 h 64"/>
                <a:gd name="T70" fmla="*/ 15 w 29"/>
                <a:gd name="T71" fmla="*/ 64 h 64"/>
                <a:gd name="T72" fmla="*/ 15 w 29"/>
                <a:gd name="T73" fmla="*/ 6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64"/>
                <a:gd name="T113" fmla="*/ 29 w 29"/>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64">
                  <a:moveTo>
                    <a:pt x="15" y="64"/>
                  </a:moveTo>
                  <a:lnTo>
                    <a:pt x="0" y="0"/>
                  </a:lnTo>
                  <a:lnTo>
                    <a:pt x="2" y="0"/>
                  </a:lnTo>
                  <a:lnTo>
                    <a:pt x="4" y="2"/>
                  </a:lnTo>
                  <a:lnTo>
                    <a:pt x="6" y="2"/>
                  </a:lnTo>
                  <a:lnTo>
                    <a:pt x="6" y="4"/>
                  </a:lnTo>
                  <a:lnTo>
                    <a:pt x="8" y="4"/>
                  </a:lnTo>
                  <a:lnTo>
                    <a:pt x="10" y="6"/>
                  </a:lnTo>
                  <a:lnTo>
                    <a:pt x="11" y="6"/>
                  </a:lnTo>
                  <a:lnTo>
                    <a:pt x="13" y="6"/>
                  </a:lnTo>
                  <a:lnTo>
                    <a:pt x="15" y="6"/>
                  </a:lnTo>
                  <a:lnTo>
                    <a:pt x="17" y="6"/>
                  </a:lnTo>
                  <a:lnTo>
                    <a:pt x="19" y="6"/>
                  </a:lnTo>
                  <a:lnTo>
                    <a:pt x="21" y="6"/>
                  </a:lnTo>
                  <a:lnTo>
                    <a:pt x="21" y="4"/>
                  </a:lnTo>
                  <a:lnTo>
                    <a:pt x="23" y="4"/>
                  </a:lnTo>
                  <a:lnTo>
                    <a:pt x="25" y="4"/>
                  </a:lnTo>
                  <a:lnTo>
                    <a:pt x="25" y="2"/>
                  </a:lnTo>
                  <a:lnTo>
                    <a:pt x="27" y="2"/>
                  </a:lnTo>
                  <a:lnTo>
                    <a:pt x="29" y="0"/>
                  </a:lnTo>
                  <a:lnTo>
                    <a:pt x="15" y="6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5" name="Rectangle 358">
              <a:extLst>
                <a:ext uri="{FF2B5EF4-FFF2-40B4-BE49-F238E27FC236}">
                  <a16:creationId xmlns:a16="http://schemas.microsoft.com/office/drawing/2014/main" id="{3EE9DD74-4855-D836-3B0E-AE0A9C9191DC}"/>
                </a:ext>
              </a:extLst>
            </p:cNvPr>
            <p:cNvSpPr>
              <a:spLocks noChangeArrowheads="1"/>
            </p:cNvSpPr>
            <p:nvPr/>
          </p:nvSpPr>
          <p:spPr bwMode="auto">
            <a:xfrm>
              <a:off x="735" y="1486"/>
              <a:ext cx="8" cy="62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06" name="Freeform 359">
              <a:extLst>
                <a:ext uri="{FF2B5EF4-FFF2-40B4-BE49-F238E27FC236}">
                  <a16:creationId xmlns:a16="http://schemas.microsoft.com/office/drawing/2014/main" id="{77AA3152-5726-D525-0E35-335CAAF42B73}"/>
                </a:ext>
              </a:extLst>
            </p:cNvPr>
            <p:cNvSpPr>
              <a:spLocks/>
            </p:cNvSpPr>
            <p:nvPr/>
          </p:nvSpPr>
          <p:spPr bwMode="auto">
            <a:xfrm>
              <a:off x="724" y="1432"/>
              <a:ext cx="29" cy="66"/>
            </a:xfrm>
            <a:custGeom>
              <a:avLst/>
              <a:gdLst>
                <a:gd name="T0" fmla="*/ 15 w 29"/>
                <a:gd name="T1" fmla="*/ 0 h 66"/>
                <a:gd name="T2" fmla="*/ 0 w 29"/>
                <a:gd name="T3" fmla="*/ 66 h 66"/>
                <a:gd name="T4" fmla="*/ 0 w 29"/>
                <a:gd name="T5" fmla="*/ 66 h 66"/>
                <a:gd name="T6" fmla="*/ 2 w 29"/>
                <a:gd name="T7" fmla="*/ 66 h 66"/>
                <a:gd name="T8" fmla="*/ 2 w 29"/>
                <a:gd name="T9" fmla="*/ 64 h 66"/>
                <a:gd name="T10" fmla="*/ 4 w 29"/>
                <a:gd name="T11" fmla="*/ 64 h 66"/>
                <a:gd name="T12" fmla="*/ 4 w 29"/>
                <a:gd name="T13" fmla="*/ 62 h 66"/>
                <a:gd name="T14" fmla="*/ 6 w 29"/>
                <a:gd name="T15" fmla="*/ 62 h 66"/>
                <a:gd name="T16" fmla="*/ 6 w 29"/>
                <a:gd name="T17" fmla="*/ 62 h 66"/>
                <a:gd name="T18" fmla="*/ 6 w 29"/>
                <a:gd name="T19" fmla="*/ 62 h 66"/>
                <a:gd name="T20" fmla="*/ 8 w 29"/>
                <a:gd name="T21" fmla="*/ 60 h 66"/>
                <a:gd name="T22" fmla="*/ 8 w 29"/>
                <a:gd name="T23" fmla="*/ 60 h 66"/>
                <a:gd name="T24" fmla="*/ 10 w 29"/>
                <a:gd name="T25" fmla="*/ 60 h 66"/>
                <a:gd name="T26" fmla="*/ 10 w 29"/>
                <a:gd name="T27" fmla="*/ 60 h 66"/>
                <a:gd name="T28" fmla="*/ 11 w 29"/>
                <a:gd name="T29" fmla="*/ 60 h 66"/>
                <a:gd name="T30" fmla="*/ 11 w 29"/>
                <a:gd name="T31" fmla="*/ 60 h 66"/>
                <a:gd name="T32" fmla="*/ 13 w 29"/>
                <a:gd name="T33" fmla="*/ 58 h 66"/>
                <a:gd name="T34" fmla="*/ 13 w 29"/>
                <a:gd name="T35" fmla="*/ 58 h 66"/>
                <a:gd name="T36" fmla="*/ 15 w 29"/>
                <a:gd name="T37" fmla="*/ 58 h 66"/>
                <a:gd name="T38" fmla="*/ 15 w 29"/>
                <a:gd name="T39" fmla="*/ 58 h 66"/>
                <a:gd name="T40" fmla="*/ 17 w 29"/>
                <a:gd name="T41" fmla="*/ 58 h 66"/>
                <a:gd name="T42" fmla="*/ 17 w 29"/>
                <a:gd name="T43" fmla="*/ 60 h 66"/>
                <a:gd name="T44" fmla="*/ 19 w 29"/>
                <a:gd name="T45" fmla="*/ 60 h 66"/>
                <a:gd name="T46" fmla="*/ 19 w 29"/>
                <a:gd name="T47" fmla="*/ 60 h 66"/>
                <a:gd name="T48" fmla="*/ 21 w 29"/>
                <a:gd name="T49" fmla="*/ 60 h 66"/>
                <a:gd name="T50" fmla="*/ 21 w 29"/>
                <a:gd name="T51" fmla="*/ 60 h 66"/>
                <a:gd name="T52" fmla="*/ 23 w 29"/>
                <a:gd name="T53" fmla="*/ 60 h 66"/>
                <a:gd name="T54" fmla="*/ 23 w 29"/>
                <a:gd name="T55" fmla="*/ 62 h 66"/>
                <a:gd name="T56" fmla="*/ 25 w 29"/>
                <a:gd name="T57" fmla="*/ 62 h 66"/>
                <a:gd name="T58" fmla="*/ 25 w 29"/>
                <a:gd name="T59" fmla="*/ 62 h 66"/>
                <a:gd name="T60" fmla="*/ 27 w 29"/>
                <a:gd name="T61" fmla="*/ 62 h 66"/>
                <a:gd name="T62" fmla="*/ 27 w 29"/>
                <a:gd name="T63" fmla="*/ 64 h 66"/>
                <a:gd name="T64" fmla="*/ 29 w 29"/>
                <a:gd name="T65" fmla="*/ 64 h 66"/>
                <a:gd name="T66" fmla="*/ 29 w 29"/>
                <a:gd name="T67" fmla="*/ 66 h 66"/>
                <a:gd name="T68" fmla="*/ 29 w 29"/>
                <a:gd name="T69" fmla="*/ 66 h 66"/>
                <a:gd name="T70" fmla="*/ 15 w 29"/>
                <a:gd name="T71" fmla="*/ 0 h 66"/>
                <a:gd name="T72" fmla="*/ 15 w 29"/>
                <a:gd name="T73" fmla="*/ 0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66"/>
                <a:gd name="T113" fmla="*/ 29 w 29"/>
                <a:gd name="T114" fmla="*/ 66 h 6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66">
                  <a:moveTo>
                    <a:pt x="15" y="0"/>
                  </a:moveTo>
                  <a:lnTo>
                    <a:pt x="0" y="66"/>
                  </a:lnTo>
                  <a:lnTo>
                    <a:pt x="2" y="66"/>
                  </a:lnTo>
                  <a:lnTo>
                    <a:pt x="2" y="64"/>
                  </a:lnTo>
                  <a:lnTo>
                    <a:pt x="4" y="64"/>
                  </a:lnTo>
                  <a:lnTo>
                    <a:pt x="4" y="62"/>
                  </a:lnTo>
                  <a:lnTo>
                    <a:pt x="6" y="62"/>
                  </a:lnTo>
                  <a:lnTo>
                    <a:pt x="8" y="60"/>
                  </a:lnTo>
                  <a:lnTo>
                    <a:pt x="10" y="60"/>
                  </a:lnTo>
                  <a:lnTo>
                    <a:pt x="11" y="60"/>
                  </a:lnTo>
                  <a:lnTo>
                    <a:pt x="13" y="58"/>
                  </a:lnTo>
                  <a:lnTo>
                    <a:pt x="15" y="58"/>
                  </a:lnTo>
                  <a:lnTo>
                    <a:pt x="17" y="58"/>
                  </a:lnTo>
                  <a:lnTo>
                    <a:pt x="17" y="60"/>
                  </a:lnTo>
                  <a:lnTo>
                    <a:pt x="19" y="60"/>
                  </a:lnTo>
                  <a:lnTo>
                    <a:pt x="21" y="60"/>
                  </a:lnTo>
                  <a:lnTo>
                    <a:pt x="23" y="60"/>
                  </a:lnTo>
                  <a:lnTo>
                    <a:pt x="23" y="62"/>
                  </a:lnTo>
                  <a:lnTo>
                    <a:pt x="25" y="62"/>
                  </a:lnTo>
                  <a:lnTo>
                    <a:pt x="27" y="62"/>
                  </a:lnTo>
                  <a:lnTo>
                    <a:pt x="27" y="64"/>
                  </a:lnTo>
                  <a:lnTo>
                    <a:pt x="29" y="64"/>
                  </a:lnTo>
                  <a:lnTo>
                    <a:pt x="29" y="66"/>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7" name="Freeform 360">
              <a:extLst>
                <a:ext uri="{FF2B5EF4-FFF2-40B4-BE49-F238E27FC236}">
                  <a16:creationId xmlns:a16="http://schemas.microsoft.com/office/drawing/2014/main" id="{BEAF7278-36AA-B48E-54C0-C1F9441702E6}"/>
                </a:ext>
              </a:extLst>
            </p:cNvPr>
            <p:cNvSpPr>
              <a:spLocks/>
            </p:cNvSpPr>
            <p:nvPr/>
          </p:nvSpPr>
          <p:spPr bwMode="auto">
            <a:xfrm>
              <a:off x="724" y="2670"/>
              <a:ext cx="29" cy="63"/>
            </a:xfrm>
            <a:custGeom>
              <a:avLst/>
              <a:gdLst>
                <a:gd name="T0" fmla="*/ 15 w 29"/>
                <a:gd name="T1" fmla="*/ 63 h 63"/>
                <a:gd name="T2" fmla="*/ 0 w 29"/>
                <a:gd name="T3" fmla="*/ 0 h 63"/>
                <a:gd name="T4" fmla="*/ 0 w 29"/>
                <a:gd name="T5" fmla="*/ 0 h 63"/>
                <a:gd name="T6" fmla="*/ 2 w 29"/>
                <a:gd name="T7" fmla="*/ 0 h 63"/>
                <a:gd name="T8" fmla="*/ 2 w 29"/>
                <a:gd name="T9" fmla="*/ 0 h 63"/>
                <a:gd name="T10" fmla="*/ 4 w 29"/>
                <a:gd name="T11" fmla="*/ 2 h 63"/>
                <a:gd name="T12" fmla="*/ 4 w 29"/>
                <a:gd name="T13" fmla="*/ 2 h 63"/>
                <a:gd name="T14" fmla="*/ 6 w 29"/>
                <a:gd name="T15" fmla="*/ 2 h 63"/>
                <a:gd name="T16" fmla="*/ 6 w 29"/>
                <a:gd name="T17" fmla="*/ 4 h 63"/>
                <a:gd name="T18" fmla="*/ 6 w 29"/>
                <a:gd name="T19" fmla="*/ 4 h 63"/>
                <a:gd name="T20" fmla="*/ 8 w 29"/>
                <a:gd name="T21" fmla="*/ 4 h 63"/>
                <a:gd name="T22" fmla="*/ 8 w 29"/>
                <a:gd name="T23" fmla="*/ 6 h 63"/>
                <a:gd name="T24" fmla="*/ 10 w 29"/>
                <a:gd name="T25" fmla="*/ 6 h 63"/>
                <a:gd name="T26" fmla="*/ 10 w 29"/>
                <a:gd name="T27" fmla="*/ 6 h 63"/>
                <a:gd name="T28" fmla="*/ 11 w 29"/>
                <a:gd name="T29" fmla="*/ 6 h 63"/>
                <a:gd name="T30" fmla="*/ 11 w 29"/>
                <a:gd name="T31" fmla="*/ 6 h 63"/>
                <a:gd name="T32" fmla="*/ 13 w 29"/>
                <a:gd name="T33" fmla="*/ 6 h 63"/>
                <a:gd name="T34" fmla="*/ 13 w 29"/>
                <a:gd name="T35" fmla="*/ 6 h 63"/>
                <a:gd name="T36" fmla="*/ 15 w 29"/>
                <a:gd name="T37" fmla="*/ 6 h 63"/>
                <a:gd name="T38" fmla="*/ 15 w 29"/>
                <a:gd name="T39" fmla="*/ 6 h 63"/>
                <a:gd name="T40" fmla="*/ 17 w 29"/>
                <a:gd name="T41" fmla="*/ 6 h 63"/>
                <a:gd name="T42" fmla="*/ 17 w 29"/>
                <a:gd name="T43" fmla="*/ 6 h 63"/>
                <a:gd name="T44" fmla="*/ 19 w 29"/>
                <a:gd name="T45" fmla="*/ 6 h 63"/>
                <a:gd name="T46" fmla="*/ 19 w 29"/>
                <a:gd name="T47" fmla="*/ 6 h 63"/>
                <a:gd name="T48" fmla="*/ 21 w 29"/>
                <a:gd name="T49" fmla="*/ 6 h 63"/>
                <a:gd name="T50" fmla="*/ 21 w 29"/>
                <a:gd name="T51" fmla="*/ 6 h 63"/>
                <a:gd name="T52" fmla="*/ 23 w 29"/>
                <a:gd name="T53" fmla="*/ 4 h 63"/>
                <a:gd name="T54" fmla="*/ 23 w 29"/>
                <a:gd name="T55" fmla="*/ 4 h 63"/>
                <a:gd name="T56" fmla="*/ 25 w 29"/>
                <a:gd name="T57" fmla="*/ 4 h 63"/>
                <a:gd name="T58" fmla="*/ 25 w 29"/>
                <a:gd name="T59" fmla="*/ 2 h 63"/>
                <a:gd name="T60" fmla="*/ 27 w 29"/>
                <a:gd name="T61" fmla="*/ 2 h 63"/>
                <a:gd name="T62" fmla="*/ 27 w 29"/>
                <a:gd name="T63" fmla="*/ 2 h 63"/>
                <a:gd name="T64" fmla="*/ 29 w 29"/>
                <a:gd name="T65" fmla="*/ 0 h 63"/>
                <a:gd name="T66" fmla="*/ 29 w 29"/>
                <a:gd name="T67" fmla="*/ 0 h 63"/>
                <a:gd name="T68" fmla="*/ 29 w 29"/>
                <a:gd name="T69" fmla="*/ 0 h 63"/>
                <a:gd name="T70" fmla="*/ 15 w 29"/>
                <a:gd name="T71" fmla="*/ 63 h 63"/>
                <a:gd name="T72" fmla="*/ 15 w 29"/>
                <a:gd name="T73" fmla="*/ 63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63"/>
                <a:gd name="T113" fmla="*/ 29 w 29"/>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63">
                  <a:moveTo>
                    <a:pt x="15" y="63"/>
                  </a:moveTo>
                  <a:lnTo>
                    <a:pt x="0" y="0"/>
                  </a:lnTo>
                  <a:lnTo>
                    <a:pt x="2" y="0"/>
                  </a:lnTo>
                  <a:lnTo>
                    <a:pt x="4" y="2"/>
                  </a:lnTo>
                  <a:lnTo>
                    <a:pt x="6" y="2"/>
                  </a:lnTo>
                  <a:lnTo>
                    <a:pt x="6" y="4"/>
                  </a:lnTo>
                  <a:lnTo>
                    <a:pt x="8" y="4"/>
                  </a:lnTo>
                  <a:lnTo>
                    <a:pt x="8" y="6"/>
                  </a:lnTo>
                  <a:lnTo>
                    <a:pt x="10" y="6"/>
                  </a:lnTo>
                  <a:lnTo>
                    <a:pt x="11" y="6"/>
                  </a:lnTo>
                  <a:lnTo>
                    <a:pt x="13" y="6"/>
                  </a:lnTo>
                  <a:lnTo>
                    <a:pt x="15" y="6"/>
                  </a:lnTo>
                  <a:lnTo>
                    <a:pt x="17" y="6"/>
                  </a:lnTo>
                  <a:lnTo>
                    <a:pt x="19" y="6"/>
                  </a:lnTo>
                  <a:lnTo>
                    <a:pt x="21" y="6"/>
                  </a:lnTo>
                  <a:lnTo>
                    <a:pt x="23" y="4"/>
                  </a:lnTo>
                  <a:lnTo>
                    <a:pt x="25" y="4"/>
                  </a:lnTo>
                  <a:lnTo>
                    <a:pt x="25" y="2"/>
                  </a:lnTo>
                  <a:lnTo>
                    <a:pt x="27" y="2"/>
                  </a:lnTo>
                  <a:lnTo>
                    <a:pt x="29" y="0"/>
                  </a:lnTo>
                  <a:lnTo>
                    <a:pt x="15" y="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08" name="Rectangle 361">
              <a:extLst>
                <a:ext uri="{FF2B5EF4-FFF2-40B4-BE49-F238E27FC236}">
                  <a16:creationId xmlns:a16="http://schemas.microsoft.com/office/drawing/2014/main" id="{55D2AD2F-169B-0379-8A92-DED58F9DD47F}"/>
                </a:ext>
              </a:extLst>
            </p:cNvPr>
            <p:cNvSpPr>
              <a:spLocks noChangeArrowheads="1"/>
            </p:cNvSpPr>
            <p:nvPr/>
          </p:nvSpPr>
          <p:spPr bwMode="auto">
            <a:xfrm>
              <a:off x="735" y="2210"/>
              <a:ext cx="8" cy="47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09" name="Freeform 362">
              <a:extLst>
                <a:ext uri="{FF2B5EF4-FFF2-40B4-BE49-F238E27FC236}">
                  <a16:creationId xmlns:a16="http://schemas.microsoft.com/office/drawing/2014/main" id="{1FE27FDC-B691-B46D-78B7-130EBEF6B14B}"/>
                </a:ext>
              </a:extLst>
            </p:cNvPr>
            <p:cNvSpPr>
              <a:spLocks/>
            </p:cNvSpPr>
            <p:nvPr/>
          </p:nvSpPr>
          <p:spPr bwMode="auto">
            <a:xfrm>
              <a:off x="724" y="2158"/>
              <a:ext cx="29" cy="65"/>
            </a:xfrm>
            <a:custGeom>
              <a:avLst/>
              <a:gdLst>
                <a:gd name="T0" fmla="*/ 15 w 29"/>
                <a:gd name="T1" fmla="*/ 0 h 65"/>
                <a:gd name="T2" fmla="*/ 0 w 29"/>
                <a:gd name="T3" fmla="*/ 65 h 65"/>
                <a:gd name="T4" fmla="*/ 0 w 29"/>
                <a:gd name="T5" fmla="*/ 65 h 65"/>
                <a:gd name="T6" fmla="*/ 2 w 29"/>
                <a:gd name="T7" fmla="*/ 63 h 65"/>
                <a:gd name="T8" fmla="*/ 2 w 29"/>
                <a:gd name="T9" fmla="*/ 63 h 65"/>
                <a:gd name="T10" fmla="*/ 4 w 29"/>
                <a:gd name="T11" fmla="*/ 63 h 65"/>
                <a:gd name="T12" fmla="*/ 4 w 29"/>
                <a:gd name="T13" fmla="*/ 61 h 65"/>
                <a:gd name="T14" fmla="*/ 6 w 29"/>
                <a:gd name="T15" fmla="*/ 61 h 65"/>
                <a:gd name="T16" fmla="*/ 6 w 29"/>
                <a:gd name="T17" fmla="*/ 61 h 65"/>
                <a:gd name="T18" fmla="*/ 6 w 29"/>
                <a:gd name="T19" fmla="*/ 59 h 65"/>
                <a:gd name="T20" fmla="*/ 8 w 29"/>
                <a:gd name="T21" fmla="*/ 59 h 65"/>
                <a:gd name="T22" fmla="*/ 8 w 29"/>
                <a:gd name="T23" fmla="*/ 59 h 65"/>
                <a:gd name="T24" fmla="*/ 10 w 29"/>
                <a:gd name="T25" fmla="*/ 59 h 65"/>
                <a:gd name="T26" fmla="*/ 10 w 29"/>
                <a:gd name="T27" fmla="*/ 57 h 65"/>
                <a:gd name="T28" fmla="*/ 11 w 29"/>
                <a:gd name="T29" fmla="*/ 57 h 65"/>
                <a:gd name="T30" fmla="*/ 11 w 29"/>
                <a:gd name="T31" fmla="*/ 57 h 65"/>
                <a:gd name="T32" fmla="*/ 13 w 29"/>
                <a:gd name="T33" fmla="*/ 57 h 65"/>
                <a:gd name="T34" fmla="*/ 13 w 29"/>
                <a:gd name="T35" fmla="*/ 57 h 65"/>
                <a:gd name="T36" fmla="*/ 15 w 29"/>
                <a:gd name="T37" fmla="*/ 57 h 65"/>
                <a:gd name="T38" fmla="*/ 15 w 29"/>
                <a:gd name="T39" fmla="*/ 57 h 65"/>
                <a:gd name="T40" fmla="*/ 17 w 29"/>
                <a:gd name="T41" fmla="*/ 57 h 65"/>
                <a:gd name="T42" fmla="*/ 17 w 29"/>
                <a:gd name="T43" fmla="*/ 57 h 65"/>
                <a:gd name="T44" fmla="*/ 19 w 29"/>
                <a:gd name="T45" fmla="*/ 57 h 65"/>
                <a:gd name="T46" fmla="*/ 19 w 29"/>
                <a:gd name="T47" fmla="*/ 57 h 65"/>
                <a:gd name="T48" fmla="*/ 21 w 29"/>
                <a:gd name="T49" fmla="*/ 59 h 65"/>
                <a:gd name="T50" fmla="*/ 21 w 29"/>
                <a:gd name="T51" fmla="*/ 59 h 65"/>
                <a:gd name="T52" fmla="*/ 23 w 29"/>
                <a:gd name="T53" fmla="*/ 59 h 65"/>
                <a:gd name="T54" fmla="*/ 23 w 29"/>
                <a:gd name="T55" fmla="*/ 59 h 65"/>
                <a:gd name="T56" fmla="*/ 25 w 29"/>
                <a:gd name="T57" fmla="*/ 61 h 65"/>
                <a:gd name="T58" fmla="*/ 25 w 29"/>
                <a:gd name="T59" fmla="*/ 61 h 65"/>
                <a:gd name="T60" fmla="*/ 27 w 29"/>
                <a:gd name="T61" fmla="*/ 61 h 65"/>
                <a:gd name="T62" fmla="*/ 27 w 29"/>
                <a:gd name="T63" fmla="*/ 63 h 65"/>
                <a:gd name="T64" fmla="*/ 29 w 29"/>
                <a:gd name="T65" fmla="*/ 63 h 65"/>
                <a:gd name="T66" fmla="*/ 29 w 29"/>
                <a:gd name="T67" fmla="*/ 63 h 65"/>
                <a:gd name="T68" fmla="*/ 29 w 29"/>
                <a:gd name="T69" fmla="*/ 65 h 65"/>
                <a:gd name="T70" fmla="*/ 15 w 29"/>
                <a:gd name="T71" fmla="*/ 0 h 65"/>
                <a:gd name="T72" fmla="*/ 15 w 2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
                <a:gd name="T112" fmla="*/ 0 h 65"/>
                <a:gd name="T113" fmla="*/ 29 w 2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 h="65">
                  <a:moveTo>
                    <a:pt x="15" y="0"/>
                  </a:moveTo>
                  <a:lnTo>
                    <a:pt x="0" y="65"/>
                  </a:lnTo>
                  <a:lnTo>
                    <a:pt x="2" y="63"/>
                  </a:lnTo>
                  <a:lnTo>
                    <a:pt x="4" y="63"/>
                  </a:lnTo>
                  <a:lnTo>
                    <a:pt x="4" y="61"/>
                  </a:lnTo>
                  <a:lnTo>
                    <a:pt x="6" y="61"/>
                  </a:lnTo>
                  <a:lnTo>
                    <a:pt x="6" y="59"/>
                  </a:lnTo>
                  <a:lnTo>
                    <a:pt x="8" y="59"/>
                  </a:lnTo>
                  <a:lnTo>
                    <a:pt x="10" y="59"/>
                  </a:lnTo>
                  <a:lnTo>
                    <a:pt x="10" y="57"/>
                  </a:lnTo>
                  <a:lnTo>
                    <a:pt x="11" y="57"/>
                  </a:lnTo>
                  <a:lnTo>
                    <a:pt x="13" y="57"/>
                  </a:lnTo>
                  <a:lnTo>
                    <a:pt x="15" y="57"/>
                  </a:lnTo>
                  <a:lnTo>
                    <a:pt x="17" y="57"/>
                  </a:lnTo>
                  <a:lnTo>
                    <a:pt x="19" y="57"/>
                  </a:lnTo>
                  <a:lnTo>
                    <a:pt x="21" y="59"/>
                  </a:lnTo>
                  <a:lnTo>
                    <a:pt x="23" y="59"/>
                  </a:lnTo>
                  <a:lnTo>
                    <a:pt x="25" y="61"/>
                  </a:lnTo>
                  <a:lnTo>
                    <a:pt x="27" y="61"/>
                  </a:lnTo>
                  <a:lnTo>
                    <a:pt x="27" y="63"/>
                  </a:lnTo>
                  <a:lnTo>
                    <a:pt x="29" y="63"/>
                  </a:lnTo>
                  <a:lnTo>
                    <a:pt x="29" y="65"/>
                  </a:lnTo>
                  <a:lnTo>
                    <a:pt x="1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10" name="Freeform 363">
              <a:extLst>
                <a:ext uri="{FF2B5EF4-FFF2-40B4-BE49-F238E27FC236}">
                  <a16:creationId xmlns:a16="http://schemas.microsoft.com/office/drawing/2014/main" id="{4C5D7265-1A80-AE06-D57A-184AE971582D}"/>
                </a:ext>
              </a:extLst>
            </p:cNvPr>
            <p:cNvSpPr>
              <a:spLocks/>
            </p:cNvSpPr>
            <p:nvPr/>
          </p:nvSpPr>
          <p:spPr bwMode="auto">
            <a:xfrm>
              <a:off x="1338" y="1373"/>
              <a:ext cx="83" cy="52"/>
            </a:xfrm>
            <a:custGeom>
              <a:avLst/>
              <a:gdLst>
                <a:gd name="T0" fmla="*/ 41 w 83"/>
                <a:gd name="T1" fmla="*/ 52 h 52"/>
                <a:gd name="T2" fmla="*/ 62 w 83"/>
                <a:gd name="T3" fmla="*/ 25 h 52"/>
                <a:gd name="T4" fmla="*/ 83 w 83"/>
                <a:gd name="T5" fmla="*/ 0 h 52"/>
                <a:gd name="T6" fmla="*/ 41 w 83"/>
                <a:gd name="T7" fmla="*/ 0 h 52"/>
                <a:gd name="T8" fmla="*/ 0 w 83"/>
                <a:gd name="T9" fmla="*/ 0 h 52"/>
                <a:gd name="T10" fmla="*/ 21 w 83"/>
                <a:gd name="T11" fmla="*/ 25 h 52"/>
                <a:gd name="T12" fmla="*/ 41 w 83"/>
                <a:gd name="T13" fmla="*/ 52 h 52"/>
                <a:gd name="T14" fmla="*/ 0 60000 65536"/>
                <a:gd name="T15" fmla="*/ 0 60000 65536"/>
                <a:gd name="T16" fmla="*/ 0 60000 65536"/>
                <a:gd name="T17" fmla="*/ 0 60000 65536"/>
                <a:gd name="T18" fmla="*/ 0 60000 65536"/>
                <a:gd name="T19" fmla="*/ 0 60000 65536"/>
                <a:gd name="T20" fmla="*/ 0 60000 65536"/>
                <a:gd name="T21" fmla="*/ 0 w 83"/>
                <a:gd name="T22" fmla="*/ 0 h 52"/>
                <a:gd name="T23" fmla="*/ 83 w 83"/>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2">
                  <a:moveTo>
                    <a:pt x="41" y="52"/>
                  </a:moveTo>
                  <a:lnTo>
                    <a:pt x="62" y="25"/>
                  </a:lnTo>
                  <a:lnTo>
                    <a:pt x="83" y="0"/>
                  </a:lnTo>
                  <a:lnTo>
                    <a:pt x="41" y="0"/>
                  </a:lnTo>
                  <a:lnTo>
                    <a:pt x="0" y="0"/>
                  </a:lnTo>
                  <a:lnTo>
                    <a:pt x="21" y="25"/>
                  </a:lnTo>
                  <a:lnTo>
                    <a:pt x="41" y="52"/>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611" name="Rectangle 364">
              <a:extLst>
                <a:ext uri="{FF2B5EF4-FFF2-40B4-BE49-F238E27FC236}">
                  <a16:creationId xmlns:a16="http://schemas.microsoft.com/office/drawing/2014/main" id="{18113E5B-403B-1CC8-4769-D9D555B986A8}"/>
                </a:ext>
              </a:extLst>
            </p:cNvPr>
            <p:cNvSpPr>
              <a:spLocks noChangeArrowheads="1"/>
            </p:cNvSpPr>
            <p:nvPr/>
          </p:nvSpPr>
          <p:spPr bwMode="auto">
            <a:xfrm>
              <a:off x="607" y="1873"/>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19612" name="Rectangle 365">
              <a:extLst>
                <a:ext uri="{FF2B5EF4-FFF2-40B4-BE49-F238E27FC236}">
                  <a16:creationId xmlns:a16="http://schemas.microsoft.com/office/drawing/2014/main" id="{F7706C5C-32CE-88FB-F53E-1142522C008E}"/>
                </a:ext>
              </a:extLst>
            </p:cNvPr>
            <p:cNvSpPr>
              <a:spLocks noChangeArrowheads="1"/>
            </p:cNvSpPr>
            <p:nvPr/>
          </p:nvSpPr>
          <p:spPr bwMode="auto">
            <a:xfrm>
              <a:off x="607" y="2391"/>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19613" name="Rectangle 366">
              <a:extLst>
                <a:ext uri="{FF2B5EF4-FFF2-40B4-BE49-F238E27FC236}">
                  <a16:creationId xmlns:a16="http://schemas.microsoft.com/office/drawing/2014/main" id="{9D7EAF6A-1D8C-13FC-09A7-2AFD4025D5A7}"/>
                </a:ext>
              </a:extLst>
            </p:cNvPr>
            <p:cNvSpPr>
              <a:spLocks noChangeArrowheads="1"/>
            </p:cNvSpPr>
            <p:nvPr/>
          </p:nvSpPr>
          <p:spPr bwMode="auto">
            <a:xfrm>
              <a:off x="709" y="2163"/>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14" name="Rectangle 367">
              <a:extLst>
                <a:ext uri="{FF2B5EF4-FFF2-40B4-BE49-F238E27FC236}">
                  <a16:creationId xmlns:a16="http://schemas.microsoft.com/office/drawing/2014/main" id="{28320CC6-C77E-B8FC-C847-1EBC1216D284}"/>
                </a:ext>
              </a:extLst>
            </p:cNvPr>
            <p:cNvSpPr>
              <a:spLocks noChangeArrowheads="1"/>
            </p:cNvSpPr>
            <p:nvPr/>
          </p:nvSpPr>
          <p:spPr bwMode="auto">
            <a:xfrm>
              <a:off x="818"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15" name="Rectangle 368">
              <a:extLst>
                <a:ext uri="{FF2B5EF4-FFF2-40B4-BE49-F238E27FC236}">
                  <a16:creationId xmlns:a16="http://schemas.microsoft.com/office/drawing/2014/main" id="{BBCA3DA7-6EFD-68E6-94DF-B480DC613CA3}"/>
                </a:ext>
              </a:extLst>
            </p:cNvPr>
            <p:cNvSpPr>
              <a:spLocks noChangeArrowheads="1"/>
            </p:cNvSpPr>
            <p:nvPr/>
          </p:nvSpPr>
          <p:spPr bwMode="auto">
            <a:xfrm>
              <a:off x="847" y="2163"/>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16" name="Rectangle 369">
              <a:extLst>
                <a:ext uri="{FF2B5EF4-FFF2-40B4-BE49-F238E27FC236}">
                  <a16:creationId xmlns:a16="http://schemas.microsoft.com/office/drawing/2014/main" id="{0518D066-0788-A7D6-8E47-4BA0E0C1A3D1}"/>
                </a:ext>
              </a:extLst>
            </p:cNvPr>
            <p:cNvSpPr>
              <a:spLocks noChangeArrowheads="1"/>
            </p:cNvSpPr>
            <p:nvPr/>
          </p:nvSpPr>
          <p:spPr bwMode="auto">
            <a:xfrm>
              <a:off x="956"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17" name="Rectangle 370">
              <a:extLst>
                <a:ext uri="{FF2B5EF4-FFF2-40B4-BE49-F238E27FC236}">
                  <a16:creationId xmlns:a16="http://schemas.microsoft.com/office/drawing/2014/main" id="{C302DF9E-033D-B659-9AAF-5CA0106A8E8F}"/>
                </a:ext>
              </a:extLst>
            </p:cNvPr>
            <p:cNvSpPr>
              <a:spLocks noChangeArrowheads="1"/>
            </p:cNvSpPr>
            <p:nvPr/>
          </p:nvSpPr>
          <p:spPr bwMode="auto">
            <a:xfrm>
              <a:off x="987" y="2163"/>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18" name="Rectangle 371">
              <a:extLst>
                <a:ext uri="{FF2B5EF4-FFF2-40B4-BE49-F238E27FC236}">
                  <a16:creationId xmlns:a16="http://schemas.microsoft.com/office/drawing/2014/main" id="{3E71C4DB-3D9A-FFAB-9964-DE426447A942}"/>
                </a:ext>
              </a:extLst>
            </p:cNvPr>
            <p:cNvSpPr>
              <a:spLocks noChangeArrowheads="1"/>
            </p:cNvSpPr>
            <p:nvPr/>
          </p:nvSpPr>
          <p:spPr bwMode="auto">
            <a:xfrm>
              <a:off x="1094"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19" name="Rectangle 372">
              <a:extLst>
                <a:ext uri="{FF2B5EF4-FFF2-40B4-BE49-F238E27FC236}">
                  <a16:creationId xmlns:a16="http://schemas.microsoft.com/office/drawing/2014/main" id="{7D16D681-4782-295A-621C-D16D8CE73FC3}"/>
                </a:ext>
              </a:extLst>
            </p:cNvPr>
            <p:cNvSpPr>
              <a:spLocks noChangeArrowheads="1"/>
            </p:cNvSpPr>
            <p:nvPr/>
          </p:nvSpPr>
          <p:spPr bwMode="auto">
            <a:xfrm>
              <a:off x="1125" y="2163"/>
              <a:ext cx="8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0" name="Rectangle 373">
              <a:extLst>
                <a:ext uri="{FF2B5EF4-FFF2-40B4-BE49-F238E27FC236}">
                  <a16:creationId xmlns:a16="http://schemas.microsoft.com/office/drawing/2014/main" id="{C43207D7-3D1E-A22F-B153-0D9573B884AD}"/>
                </a:ext>
              </a:extLst>
            </p:cNvPr>
            <p:cNvSpPr>
              <a:spLocks noChangeArrowheads="1"/>
            </p:cNvSpPr>
            <p:nvPr/>
          </p:nvSpPr>
          <p:spPr bwMode="auto">
            <a:xfrm>
              <a:off x="1233" y="2163"/>
              <a:ext cx="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1" name="Rectangle 374">
              <a:extLst>
                <a:ext uri="{FF2B5EF4-FFF2-40B4-BE49-F238E27FC236}">
                  <a16:creationId xmlns:a16="http://schemas.microsoft.com/office/drawing/2014/main" id="{88027E2B-1ABC-37CB-D3A0-5290DDD3C251}"/>
                </a:ext>
              </a:extLst>
            </p:cNvPr>
            <p:cNvSpPr>
              <a:spLocks noChangeArrowheads="1"/>
            </p:cNvSpPr>
            <p:nvPr/>
          </p:nvSpPr>
          <p:spPr bwMode="auto">
            <a:xfrm>
              <a:off x="1263" y="2163"/>
              <a:ext cx="8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2" name="Rectangle 375">
              <a:extLst>
                <a:ext uri="{FF2B5EF4-FFF2-40B4-BE49-F238E27FC236}">
                  <a16:creationId xmlns:a16="http://schemas.microsoft.com/office/drawing/2014/main" id="{A4EDEA9B-A06E-2AF7-D735-A092DCEF5ED8}"/>
                </a:ext>
              </a:extLst>
            </p:cNvPr>
            <p:cNvSpPr>
              <a:spLocks noChangeArrowheads="1"/>
            </p:cNvSpPr>
            <p:nvPr/>
          </p:nvSpPr>
          <p:spPr bwMode="auto">
            <a:xfrm>
              <a:off x="1371" y="2163"/>
              <a:ext cx="8"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3" name="Rectangle 376">
              <a:extLst>
                <a:ext uri="{FF2B5EF4-FFF2-40B4-BE49-F238E27FC236}">
                  <a16:creationId xmlns:a16="http://schemas.microsoft.com/office/drawing/2014/main" id="{6411854C-3B16-374F-9DE2-A6A9E9E13E93}"/>
                </a:ext>
              </a:extLst>
            </p:cNvPr>
            <p:cNvSpPr>
              <a:spLocks noChangeArrowheads="1"/>
            </p:cNvSpPr>
            <p:nvPr/>
          </p:nvSpPr>
          <p:spPr bwMode="auto">
            <a:xfrm>
              <a:off x="1402" y="2163"/>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4" name="Rectangle 377">
              <a:extLst>
                <a:ext uri="{FF2B5EF4-FFF2-40B4-BE49-F238E27FC236}">
                  <a16:creationId xmlns:a16="http://schemas.microsoft.com/office/drawing/2014/main" id="{772313F7-036B-F063-7EA2-8CA353FC77BB}"/>
                </a:ext>
              </a:extLst>
            </p:cNvPr>
            <p:cNvSpPr>
              <a:spLocks noChangeArrowheads="1"/>
            </p:cNvSpPr>
            <p:nvPr/>
          </p:nvSpPr>
          <p:spPr bwMode="auto">
            <a:xfrm>
              <a:off x="1511"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5" name="Rectangle 378">
              <a:extLst>
                <a:ext uri="{FF2B5EF4-FFF2-40B4-BE49-F238E27FC236}">
                  <a16:creationId xmlns:a16="http://schemas.microsoft.com/office/drawing/2014/main" id="{3C7A7877-44C6-6C52-4DD9-BC5FC1B5D7B3}"/>
                </a:ext>
              </a:extLst>
            </p:cNvPr>
            <p:cNvSpPr>
              <a:spLocks noChangeArrowheads="1"/>
            </p:cNvSpPr>
            <p:nvPr/>
          </p:nvSpPr>
          <p:spPr bwMode="auto">
            <a:xfrm>
              <a:off x="1540" y="2163"/>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6" name="Rectangle 379">
              <a:extLst>
                <a:ext uri="{FF2B5EF4-FFF2-40B4-BE49-F238E27FC236}">
                  <a16:creationId xmlns:a16="http://schemas.microsoft.com/office/drawing/2014/main" id="{445B13D7-731F-73DB-B91B-B49B4783A64A}"/>
                </a:ext>
              </a:extLst>
            </p:cNvPr>
            <p:cNvSpPr>
              <a:spLocks noChangeArrowheads="1"/>
            </p:cNvSpPr>
            <p:nvPr/>
          </p:nvSpPr>
          <p:spPr bwMode="auto">
            <a:xfrm>
              <a:off x="1649"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7" name="Rectangle 380">
              <a:extLst>
                <a:ext uri="{FF2B5EF4-FFF2-40B4-BE49-F238E27FC236}">
                  <a16:creationId xmlns:a16="http://schemas.microsoft.com/office/drawing/2014/main" id="{0CB13F48-6D69-0953-783E-33C5263D97FC}"/>
                </a:ext>
              </a:extLst>
            </p:cNvPr>
            <p:cNvSpPr>
              <a:spLocks noChangeArrowheads="1"/>
            </p:cNvSpPr>
            <p:nvPr/>
          </p:nvSpPr>
          <p:spPr bwMode="auto">
            <a:xfrm>
              <a:off x="1680" y="2163"/>
              <a:ext cx="82"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8" name="Rectangle 381">
              <a:extLst>
                <a:ext uri="{FF2B5EF4-FFF2-40B4-BE49-F238E27FC236}">
                  <a16:creationId xmlns:a16="http://schemas.microsoft.com/office/drawing/2014/main" id="{DAF2E78C-4AD2-E988-0714-DD5880441760}"/>
                </a:ext>
              </a:extLst>
            </p:cNvPr>
            <p:cNvSpPr>
              <a:spLocks noChangeArrowheads="1"/>
            </p:cNvSpPr>
            <p:nvPr/>
          </p:nvSpPr>
          <p:spPr bwMode="auto">
            <a:xfrm>
              <a:off x="1787"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29" name="Rectangle 382">
              <a:extLst>
                <a:ext uri="{FF2B5EF4-FFF2-40B4-BE49-F238E27FC236}">
                  <a16:creationId xmlns:a16="http://schemas.microsoft.com/office/drawing/2014/main" id="{7490327F-FEFC-B163-9C79-A76732E5EF2B}"/>
                </a:ext>
              </a:extLst>
            </p:cNvPr>
            <p:cNvSpPr>
              <a:spLocks noChangeArrowheads="1"/>
            </p:cNvSpPr>
            <p:nvPr/>
          </p:nvSpPr>
          <p:spPr bwMode="auto">
            <a:xfrm>
              <a:off x="1818" y="2163"/>
              <a:ext cx="8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0" name="Rectangle 383">
              <a:extLst>
                <a:ext uri="{FF2B5EF4-FFF2-40B4-BE49-F238E27FC236}">
                  <a16:creationId xmlns:a16="http://schemas.microsoft.com/office/drawing/2014/main" id="{E1BABAD0-B686-E72C-C254-89606A13EBD7}"/>
                </a:ext>
              </a:extLst>
            </p:cNvPr>
            <p:cNvSpPr>
              <a:spLocks noChangeArrowheads="1"/>
            </p:cNvSpPr>
            <p:nvPr/>
          </p:nvSpPr>
          <p:spPr bwMode="auto">
            <a:xfrm>
              <a:off x="1926" y="2163"/>
              <a:ext cx="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1" name="Rectangle 384">
              <a:extLst>
                <a:ext uri="{FF2B5EF4-FFF2-40B4-BE49-F238E27FC236}">
                  <a16:creationId xmlns:a16="http://schemas.microsoft.com/office/drawing/2014/main" id="{6B91FA72-B2F3-48F2-D575-6B910315CE6F}"/>
                </a:ext>
              </a:extLst>
            </p:cNvPr>
            <p:cNvSpPr>
              <a:spLocks noChangeArrowheads="1"/>
            </p:cNvSpPr>
            <p:nvPr/>
          </p:nvSpPr>
          <p:spPr bwMode="auto">
            <a:xfrm>
              <a:off x="1956" y="2163"/>
              <a:ext cx="85"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2" name="Rectangle 385">
              <a:extLst>
                <a:ext uri="{FF2B5EF4-FFF2-40B4-BE49-F238E27FC236}">
                  <a16:creationId xmlns:a16="http://schemas.microsoft.com/office/drawing/2014/main" id="{B0244195-5724-C8B9-81F7-754B35343C73}"/>
                </a:ext>
              </a:extLst>
            </p:cNvPr>
            <p:cNvSpPr>
              <a:spLocks noChangeArrowheads="1"/>
            </p:cNvSpPr>
            <p:nvPr/>
          </p:nvSpPr>
          <p:spPr bwMode="auto">
            <a:xfrm>
              <a:off x="2064" y="2163"/>
              <a:ext cx="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3" name="Rectangle 386">
              <a:extLst>
                <a:ext uri="{FF2B5EF4-FFF2-40B4-BE49-F238E27FC236}">
                  <a16:creationId xmlns:a16="http://schemas.microsoft.com/office/drawing/2014/main" id="{3503FDFB-AC02-63F5-E52A-E14F03D6E75E}"/>
                </a:ext>
              </a:extLst>
            </p:cNvPr>
            <p:cNvSpPr>
              <a:spLocks noChangeArrowheads="1"/>
            </p:cNvSpPr>
            <p:nvPr/>
          </p:nvSpPr>
          <p:spPr bwMode="auto">
            <a:xfrm>
              <a:off x="2095" y="2163"/>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4" name="Rectangle 387">
              <a:extLst>
                <a:ext uri="{FF2B5EF4-FFF2-40B4-BE49-F238E27FC236}">
                  <a16:creationId xmlns:a16="http://schemas.microsoft.com/office/drawing/2014/main" id="{406B7F57-E331-25B5-77DF-361339210733}"/>
                </a:ext>
              </a:extLst>
            </p:cNvPr>
            <p:cNvSpPr>
              <a:spLocks noChangeArrowheads="1"/>
            </p:cNvSpPr>
            <p:nvPr/>
          </p:nvSpPr>
          <p:spPr bwMode="auto">
            <a:xfrm>
              <a:off x="2204"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5" name="Rectangle 388">
              <a:extLst>
                <a:ext uri="{FF2B5EF4-FFF2-40B4-BE49-F238E27FC236}">
                  <a16:creationId xmlns:a16="http://schemas.microsoft.com/office/drawing/2014/main" id="{0F8E6A61-D223-0B13-FA68-AC13C5B7DA72}"/>
                </a:ext>
              </a:extLst>
            </p:cNvPr>
            <p:cNvSpPr>
              <a:spLocks noChangeArrowheads="1"/>
            </p:cNvSpPr>
            <p:nvPr/>
          </p:nvSpPr>
          <p:spPr bwMode="auto">
            <a:xfrm>
              <a:off x="2233" y="2163"/>
              <a:ext cx="8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6" name="Rectangle 389">
              <a:extLst>
                <a:ext uri="{FF2B5EF4-FFF2-40B4-BE49-F238E27FC236}">
                  <a16:creationId xmlns:a16="http://schemas.microsoft.com/office/drawing/2014/main" id="{B2E5555F-9CC8-38B2-16BC-B8B03FDD4FDE}"/>
                </a:ext>
              </a:extLst>
            </p:cNvPr>
            <p:cNvSpPr>
              <a:spLocks noChangeArrowheads="1"/>
            </p:cNvSpPr>
            <p:nvPr/>
          </p:nvSpPr>
          <p:spPr bwMode="auto">
            <a:xfrm>
              <a:off x="2342"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7" name="Rectangle 390">
              <a:extLst>
                <a:ext uri="{FF2B5EF4-FFF2-40B4-BE49-F238E27FC236}">
                  <a16:creationId xmlns:a16="http://schemas.microsoft.com/office/drawing/2014/main" id="{F0212C33-BC51-2ADA-AA6A-C0EF096C1E8F}"/>
                </a:ext>
              </a:extLst>
            </p:cNvPr>
            <p:cNvSpPr>
              <a:spLocks noChangeArrowheads="1"/>
            </p:cNvSpPr>
            <p:nvPr/>
          </p:nvSpPr>
          <p:spPr bwMode="auto">
            <a:xfrm>
              <a:off x="2373" y="2163"/>
              <a:ext cx="82"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8" name="Rectangle 391">
              <a:extLst>
                <a:ext uri="{FF2B5EF4-FFF2-40B4-BE49-F238E27FC236}">
                  <a16:creationId xmlns:a16="http://schemas.microsoft.com/office/drawing/2014/main" id="{290046A2-FCFC-736C-710A-F86E997B5AFC}"/>
                </a:ext>
              </a:extLst>
            </p:cNvPr>
            <p:cNvSpPr>
              <a:spLocks noChangeArrowheads="1"/>
            </p:cNvSpPr>
            <p:nvPr/>
          </p:nvSpPr>
          <p:spPr bwMode="auto">
            <a:xfrm>
              <a:off x="2480" y="2163"/>
              <a:ext cx="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39" name="Freeform 392">
              <a:extLst>
                <a:ext uri="{FF2B5EF4-FFF2-40B4-BE49-F238E27FC236}">
                  <a16:creationId xmlns:a16="http://schemas.microsoft.com/office/drawing/2014/main" id="{EA49F7E6-7333-66D2-153C-05BC34818C3F}"/>
                </a:ext>
              </a:extLst>
            </p:cNvPr>
            <p:cNvSpPr>
              <a:spLocks/>
            </p:cNvSpPr>
            <p:nvPr/>
          </p:nvSpPr>
          <p:spPr bwMode="auto">
            <a:xfrm>
              <a:off x="2457" y="2154"/>
              <a:ext cx="58" cy="27"/>
            </a:xfrm>
            <a:custGeom>
              <a:avLst/>
              <a:gdLst>
                <a:gd name="T0" fmla="*/ 58 w 58"/>
                <a:gd name="T1" fmla="*/ 13 h 27"/>
                <a:gd name="T2" fmla="*/ 0 w 58"/>
                <a:gd name="T3" fmla="*/ 0 h 27"/>
                <a:gd name="T4" fmla="*/ 0 w 58"/>
                <a:gd name="T5" fmla="*/ 0 h 27"/>
                <a:gd name="T6" fmla="*/ 2 w 58"/>
                <a:gd name="T7" fmla="*/ 0 h 27"/>
                <a:gd name="T8" fmla="*/ 2 w 58"/>
                <a:gd name="T9" fmla="*/ 2 h 27"/>
                <a:gd name="T10" fmla="*/ 2 w 58"/>
                <a:gd name="T11" fmla="*/ 2 h 27"/>
                <a:gd name="T12" fmla="*/ 4 w 58"/>
                <a:gd name="T13" fmla="*/ 4 h 27"/>
                <a:gd name="T14" fmla="*/ 4 w 58"/>
                <a:gd name="T15" fmla="*/ 4 h 27"/>
                <a:gd name="T16" fmla="*/ 4 w 58"/>
                <a:gd name="T17" fmla="*/ 6 h 27"/>
                <a:gd name="T18" fmla="*/ 4 w 58"/>
                <a:gd name="T19" fmla="*/ 6 h 27"/>
                <a:gd name="T20" fmla="*/ 6 w 58"/>
                <a:gd name="T21" fmla="*/ 6 h 27"/>
                <a:gd name="T22" fmla="*/ 6 w 58"/>
                <a:gd name="T23" fmla="*/ 8 h 27"/>
                <a:gd name="T24" fmla="*/ 6 w 58"/>
                <a:gd name="T25" fmla="*/ 8 h 27"/>
                <a:gd name="T26" fmla="*/ 6 w 58"/>
                <a:gd name="T27" fmla="*/ 9 h 27"/>
                <a:gd name="T28" fmla="*/ 6 w 58"/>
                <a:gd name="T29" fmla="*/ 9 h 27"/>
                <a:gd name="T30" fmla="*/ 6 w 58"/>
                <a:gd name="T31" fmla="*/ 11 h 27"/>
                <a:gd name="T32" fmla="*/ 6 w 58"/>
                <a:gd name="T33" fmla="*/ 11 h 27"/>
                <a:gd name="T34" fmla="*/ 6 w 58"/>
                <a:gd name="T35" fmla="*/ 11 h 27"/>
                <a:gd name="T36" fmla="*/ 6 w 58"/>
                <a:gd name="T37" fmla="*/ 13 h 27"/>
                <a:gd name="T38" fmla="*/ 6 w 58"/>
                <a:gd name="T39" fmla="*/ 13 h 27"/>
                <a:gd name="T40" fmla="*/ 6 w 58"/>
                <a:gd name="T41" fmla="*/ 15 h 27"/>
                <a:gd name="T42" fmla="*/ 6 w 58"/>
                <a:gd name="T43" fmla="*/ 15 h 27"/>
                <a:gd name="T44" fmla="*/ 6 w 58"/>
                <a:gd name="T45" fmla="*/ 17 h 27"/>
                <a:gd name="T46" fmla="*/ 6 w 58"/>
                <a:gd name="T47" fmla="*/ 17 h 27"/>
                <a:gd name="T48" fmla="*/ 6 w 58"/>
                <a:gd name="T49" fmla="*/ 17 h 27"/>
                <a:gd name="T50" fmla="*/ 6 w 58"/>
                <a:gd name="T51" fmla="*/ 19 h 27"/>
                <a:gd name="T52" fmla="*/ 6 w 58"/>
                <a:gd name="T53" fmla="*/ 19 h 27"/>
                <a:gd name="T54" fmla="*/ 4 w 58"/>
                <a:gd name="T55" fmla="*/ 21 h 27"/>
                <a:gd name="T56" fmla="*/ 4 w 58"/>
                <a:gd name="T57" fmla="*/ 21 h 27"/>
                <a:gd name="T58" fmla="*/ 4 w 58"/>
                <a:gd name="T59" fmla="*/ 23 h 27"/>
                <a:gd name="T60" fmla="*/ 4 w 58"/>
                <a:gd name="T61" fmla="*/ 23 h 27"/>
                <a:gd name="T62" fmla="*/ 2 w 58"/>
                <a:gd name="T63" fmla="*/ 25 h 27"/>
                <a:gd name="T64" fmla="*/ 2 w 58"/>
                <a:gd name="T65" fmla="*/ 25 h 27"/>
                <a:gd name="T66" fmla="*/ 2 w 58"/>
                <a:gd name="T67" fmla="*/ 25 h 27"/>
                <a:gd name="T68" fmla="*/ 0 w 58"/>
                <a:gd name="T69" fmla="*/ 27 h 27"/>
                <a:gd name="T70" fmla="*/ 58 w 58"/>
                <a:gd name="T71" fmla="*/ 13 h 27"/>
                <a:gd name="T72" fmla="*/ 58 w 58"/>
                <a:gd name="T73" fmla="*/ 13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27"/>
                <a:gd name="T113" fmla="*/ 58 w 58"/>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27">
                  <a:moveTo>
                    <a:pt x="58" y="13"/>
                  </a:moveTo>
                  <a:lnTo>
                    <a:pt x="0" y="0"/>
                  </a:lnTo>
                  <a:lnTo>
                    <a:pt x="2" y="0"/>
                  </a:lnTo>
                  <a:lnTo>
                    <a:pt x="2" y="2"/>
                  </a:lnTo>
                  <a:lnTo>
                    <a:pt x="4" y="4"/>
                  </a:lnTo>
                  <a:lnTo>
                    <a:pt x="4" y="6"/>
                  </a:lnTo>
                  <a:lnTo>
                    <a:pt x="6" y="6"/>
                  </a:lnTo>
                  <a:lnTo>
                    <a:pt x="6" y="8"/>
                  </a:lnTo>
                  <a:lnTo>
                    <a:pt x="6" y="9"/>
                  </a:lnTo>
                  <a:lnTo>
                    <a:pt x="6" y="11"/>
                  </a:lnTo>
                  <a:lnTo>
                    <a:pt x="6" y="13"/>
                  </a:lnTo>
                  <a:lnTo>
                    <a:pt x="6" y="15"/>
                  </a:lnTo>
                  <a:lnTo>
                    <a:pt x="6" y="17"/>
                  </a:lnTo>
                  <a:lnTo>
                    <a:pt x="6" y="19"/>
                  </a:lnTo>
                  <a:lnTo>
                    <a:pt x="4" y="21"/>
                  </a:lnTo>
                  <a:lnTo>
                    <a:pt x="4" y="23"/>
                  </a:lnTo>
                  <a:lnTo>
                    <a:pt x="2" y="25"/>
                  </a:lnTo>
                  <a:lnTo>
                    <a:pt x="0" y="27"/>
                  </a:lnTo>
                  <a:lnTo>
                    <a:pt x="58"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0" name="Freeform 393">
              <a:extLst>
                <a:ext uri="{FF2B5EF4-FFF2-40B4-BE49-F238E27FC236}">
                  <a16:creationId xmlns:a16="http://schemas.microsoft.com/office/drawing/2014/main" id="{91D6DB16-D33D-5809-DBD0-14362866884B}"/>
                </a:ext>
              </a:extLst>
            </p:cNvPr>
            <p:cNvSpPr>
              <a:spLocks/>
            </p:cNvSpPr>
            <p:nvPr/>
          </p:nvSpPr>
          <p:spPr bwMode="auto">
            <a:xfrm>
              <a:off x="1557" y="2920"/>
              <a:ext cx="63" cy="28"/>
            </a:xfrm>
            <a:custGeom>
              <a:avLst/>
              <a:gdLst>
                <a:gd name="T0" fmla="*/ 0 w 63"/>
                <a:gd name="T1" fmla="*/ 13 h 28"/>
                <a:gd name="T2" fmla="*/ 63 w 63"/>
                <a:gd name="T3" fmla="*/ 0 h 28"/>
                <a:gd name="T4" fmla="*/ 63 w 63"/>
                <a:gd name="T5" fmla="*/ 0 h 28"/>
                <a:gd name="T6" fmla="*/ 63 w 63"/>
                <a:gd name="T7" fmla="*/ 0 h 28"/>
                <a:gd name="T8" fmla="*/ 61 w 63"/>
                <a:gd name="T9" fmla="*/ 2 h 28"/>
                <a:gd name="T10" fmla="*/ 61 w 63"/>
                <a:gd name="T11" fmla="*/ 2 h 28"/>
                <a:gd name="T12" fmla="*/ 61 w 63"/>
                <a:gd name="T13" fmla="*/ 3 h 28"/>
                <a:gd name="T14" fmla="*/ 60 w 63"/>
                <a:gd name="T15" fmla="*/ 3 h 28"/>
                <a:gd name="T16" fmla="*/ 60 w 63"/>
                <a:gd name="T17" fmla="*/ 5 h 28"/>
                <a:gd name="T18" fmla="*/ 60 w 63"/>
                <a:gd name="T19" fmla="*/ 5 h 28"/>
                <a:gd name="T20" fmla="*/ 58 w 63"/>
                <a:gd name="T21" fmla="*/ 7 h 28"/>
                <a:gd name="T22" fmla="*/ 58 w 63"/>
                <a:gd name="T23" fmla="*/ 7 h 28"/>
                <a:gd name="T24" fmla="*/ 58 w 63"/>
                <a:gd name="T25" fmla="*/ 9 h 28"/>
                <a:gd name="T26" fmla="*/ 58 w 63"/>
                <a:gd name="T27" fmla="*/ 9 h 28"/>
                <a:gd name="T28" fmla="*/ 58 w 63"/>
                <a:gd name="T29" fmla="*/ 9 h 28"/>
                <a:gd name="T30" fmla="*/ 58 w 63"/>
                <a:gd name="T31" fmla="*/ 11 h 28"/>
                <a:gd name="T32" fmla="*/ 58 w 63"/>
                <a:gd name="T33" fmla="*/ 11 h 28"/>
                <a:gd name="T34" fmla="*/ 58 w 63"/>
                <a:gd name="T35" fmla="*/ 13 h 28"/>
                <a:gd name="T36" fmla="*/ 58 w 63"/>
                <a:gd name="T37" fmla="*/ 13 h 28"/>
                <a:gd name="T38" fmla="*/ 58 w 63"/>
                <a:gd name="T39" fmla="*/ 15 h 28"/>
                <a:gd name="T40" fmla="*/ 58 w 63"/>
                <a:gd name="T41" fmla="*/ 15 h 28"/>
                <a:gd name="T42" fmla="*/ 58 w 63"/>
                <a:gd name="T43" fmla="*/ 17 h 28"/>
                <a:gd name="T44" fmla="*/ 58 w 63"/>
                <a:gd name="T45" fmla="*/ 17 h 28"/>
                <a:gd name="T46" fmla="*/ 58 w 63"/>
                <a:gd name="T47" fmla="*/ 19 h 28"/>
                <a:gd name="T48" fmla="*/ 58 w 63"/>
                <a:gd name="T49" fmla="*/ 19 h 28"/>
                <a:gd name="T50" fmla="*/ 58 w 63"/>
                <a:gd name="T51" fmla="*/ 21 h 28"/>
                <a:gd name="T52" fmla="*/ 58 w 63"/>
                <a:gd name="T53" fmla="*/ 21 h 28"/>
                <a:gd name="T54" fmla="*/ 60 w 63"/>
                <a:gd name="T55" fmla="*/ 23 h 28"/>
                <a:gd name="T56" fmla="*/ 60 w 63"/>
                <a:gd name="T57" fmla="*/ 23 h 28"/>
                <a:gd name="T58" fmla="*/ 60 w 63"/>
                <a:gd name="T59" fmla="*/ 25 h 28"/>
                <a:gd name="T60" fmla="*/ 61 w 63"/>
                <a:gd name="T61" fmla="*/ 25 h 28"/>
                <a:gd name="T62" fmla="*/ 61 w 63"/>
                <a:gd name="T63" fmla="*/ 27 h 28"/>
                <a:gd name="T64" fmla="*/ 61 w 63"/>
                <a:gd name="T65" fmla="*/ 27 h 28"/>
                <a:gd name="T66" fmla="*/ 63 w 63"/>
                <a:gd name="T67" fmla="*/ 28 h 28"/>
                <a:gd name="T68" fmla="*/ 63 w 63"/>
                <a:gd name="T69" fmla="*/ 28 h 28"/>
                <a:gd name="T70" fmla="*/ 0 w 63"/>
                <a:gd name="T71" fmla="*/ 13 h 28"/>
                <a:gd name="T72" fmla="*/ 0 w 63"/>
                <a:gd name="T73" fmla="*/ 13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
                <a:gd name="T112" fmla="*/ 0 h 28"/>
                <a:gd name="T113" fmla="*/ 63 w 63"/>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 h="28">
                  <a:moveTo>
                    <a:pt x="0" y="13"/>
                  </a:moveTo>
                  <a:lnTo>
                    <a:pt x="63" y="0"/>
                  </a:lnTo>
                  <a:lnTo>
                    <a:pt x="61" y="2"/>
                  </a:lnTo>
                  <a:lnTo>
                    <a:pt x="61" y="3"/>
                  </a:lnTo>
                  <a:lnTo>
                    <a:pt x="60" y="3"/>
                  </a:lnTo>
                  <a:lnTo>
                    <a:pt x="60" y="5"/>
                  </a:lnTo>
                  <a:lnTo>
                    <a:pt x="58" y="7"/>
                  </a:lnTo>
                  <a:lnTo>
                    <a:pt x="58" y="9"/>
                  </a:lnTo>
                  <a:lnTo>
                    <a:pt x="58" y="11"/>
                  </a:lnTo>
                  <a:lnTo>
                    <a:pt x="58" y="13"/>
                  </a:lnTo>
                  <a:lnTo>
                    <a:pt x="58" y="15"/>
                  </a:lnTo>
                  <a:lnTo>
                    <a:pt x="58" y="17"/>
                  </a:lnTo>
                  <a:lnTo>
                    <a:pt x="58" y="19"/>
                  </a:lnTo>
                  <a:lnTo>
                    <a:pt x="58" y="21"/>
                  </a:lnTo>
                  <a:lnTo>
                    <a:pt x="60" y="23"/>
                  </a:lnTo>
                  <a:lnTo>
                    <a:pt x="60" y="25"/>
                  </a:lnTo>
                  <a:lnTo>
                    <a:pt x="61" y="25"/>
                  </a:lnTo>
                  <a:lnTo>
                    <a:pt x="61" y="27"/>
                  </a:lnTo>
                  <a:lnTo>
                    <a:pt x="63" y="28"/>
                  </a:lnTo>
                  <a:lnTo>
                    <a:pt x="0"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1" name="Rectangle 394">
              <a:extLst>
                <a:ext uri="{FF2B5EF4-FFF2-40B4-BE49-F238E27FC236}">
                  <a16:creationId xmlns:a16="http://schemas.microsoft.com/office/drawing/2014/main" id="{9B641B32-93B2-9C71-1086-2C4FF3E0F756}"/>
                </a:ext>
              </a:extLst>
            </p:cNvPr>
            <p:cNvSpPr>
              <a:spLocks noChangeArrowheads="1"/>
            </p:cNvSpPr>
            <p:nvPr/>
          </p:nvSpPr>
          <p:spPr bwMode="auto">
            <a:xfrm>
              <a:off x="1609" y="2931"/>
              <a:ext cx="866"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42" name="Freeform 395">
              <a:extLst>
                <a:ext uri="{FF2B5EF4-FFF2-40B4-BE49-F238E27FC236}">
                  <a16:creationId xmlns:a16="http://schemas.microsoft.com/office/drawing/2014/main" id="{0745C32B-1D12-8534-4277-4243F93CB7E9}"/>
                </a:ext>
              </a:extLst>
            </p:cNvPr>
            <p:cNvSpPr>
              <a:spLocks/>
            </p:cNvSpPr>
            <p:nvPr/>
          </p:nvSpPr>
          <p:spPr bwMode="auto">
            <a:xfrm>
              <a:off x="2463" y="2920"/>
              <a:ext cx="65" cy="28"/>
            </a:xfrm>
            <a:custGeom>
              <a:avLst/>
              <a:gdLst>
                <a:gd name="T0" fmla="*/ 65 w 65"/>
                <a:gd name="T1" fmla="*/ 13 h 28"/>
                <a:gd name="T2" fmla="*/ 0 w 65"/>
                <a:gd name="T3" fmla="*/ 0 h 28"/>
                <a:gd name="T4" fmla="*/ 0 w 65"/>
                <a:gd name="T5" fmla="*/ 0 h 28"/>
                <a:gd name="T6" fmla="*/ 0 w 65"/>
                <a:gd name="T7" fmla="*/ 0 h 28"/>
                <a:gd name="T8" fmla="*/ 2 w 65"/>
                <a:gd name="T9" fmla="*/ 2 h 28"/>
                <a:gd name="T10" fmla="*/ 2 w 65"/>
                <a:gd name="T11" fmla="*/ 2 h 28"/>
                <a:gd name="T12" fmla="*/ 4 w 65"/>
                <a:gd name="T13" fmla="*/ 3 h 28"/>
                <a:gd name="T14" fmla="*/ 4 w 65"/>
                <a:gd name="T15" fmla="*/ 3 h 28"/>
                <a:gd name="T16" fmla="*/ 4 w 65"/>
                <a:gd name="T17" fmla="*/ 5 h 28"/>
                <a:gd name="T18" fmla="*/ 4 w 65"/>
                <a:gd name="T19" fmla="*/ 5 h 28"/>
                <a:gd name="T20" fmla="*/ 6 w 65"/>
                <a:gd name="T21" fmla="*/ 7 h 28"/>
                <a:gd name="T22" fmla="*/ 6 w 65"/>
                <a:gd name="T23" fmla="*/ 7 h 28"/>
                <a:gd name="T24" fmla="*/ 6 w 65"/>
                <a:gd name="T25" fmla="*/ 9 h 28"/>
                <a:gd name="T26" fmla="*/ 6 w 65"/>
                <a:gd name="T27" fmla="*/ 9 h 28"/>
                <a:gd name="T28" fmla="*/ 6 w 65"/>
                <a:gd name="T29" fmla="*/ 9 h 28"/>
                <a:gd name="T30" fmla="*/ 6 w 65"/>
                <a:gd name="T31" fmla="*/ 11 h 28"/>
                <a:gd name="T32" fmla="*/ 6 w 65"/>
                <a:gd name="T33" fmla="*/ 11 h 28"/>
                <a:gd name="T34" fmla="*/ 8 w 65"/>
                <a:gd name="T35" fmla="*/ 13 h 28"/>
                <a:gd name="T36" fmla="*/ 8 w 65"/>
                <a:gd name="T37" fmla="*/ 13 h 28"/>
                <a:gd name="T38" fmla="*/ 8 w 65"/>
                <a:gd name="T39" fmla="*/ 15 h 28"/>
                <a:gd name="T40" fmla="*/ 6 w 65"/>
                <a:gd name="T41" fmla="*/ 15 h 28"/>
                <a:gd name="T42" fmla="*/ 6 w 65"/>
                <a:gd name="T43" fmla="*/ 17 h 28"/>
                <a:gd name="T44" fmla="*/ 6 w 65"/>
                <a:gd name="T45" fmla="*/ 17 h 28"/>
                <a:gd name="T46" fmla="*/ 6 w 65"/>
                <a:gd name="T47" fmla="*/ 19 h 28"/>
                <a:gd name="T48" fmla="*/ 6 w 65"/>
                <a:gd name="T49" fmla="*/ 19 h 28"/>
                <a:gd name="T50" fmla="*/ 6 w 65"/>
                <a:gd name="T51" fmla="*/ 21 h 28"/>
                <a:gd name="T52" fmla="*/ 6 w 65"/>
                <a:gd name="T53" fmla="*/ 21 h 28"/>
                <a:gd name="T54" fmla="*/ 4 w 65"/>
                <a:gd name="T55" fmla="*/ 23 h 28"/>
                <a:gd name="T56" fmla="*/ 4 w 65"/>
                <a:gd name="T57" fmla="*/ 23 h 28"/>
                <a:gd name="T58" fmla="*/ 4 w 65"/>
                <a:gd name="T59" fmla="*/ 25 h 28"/>
                <a:gd name="T60" fmla="*/ 4 w 65"/>
                <a:gd name="T61" fmla="*/ 25 h 28"/>
                <a:gd name="T62" fmla="*/ 2 w 65"/>
                <a:gd name="T63" fmla="*/ 27 h 28"/>
                <a:gd name="T64" fmla="*/ 2 w 65"/>
                <a:gd name="T65" fmla="*/ 27 h 28"/>
                <a:gd name="T66" fmla="*/ 0 w 65"/>
                <a:gd name="T67" fmla="*/ 28 h 28"/>
                <a:gd name="T68" fmla="*/ 0 w 65"/>
                <a:gd name="T69" fmla="*/ 28 h 28"/>
                <a:gd name="T70" fmla="*/ 65 w 65"/>
                <a:gd name="T71" fmla="*/ 13 h 28"/>
                <a:gd name="T72" fmla="*/ 65 w 65"/>
                <a:gd name="T73" fmla="*/ 13 h 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28"/>
                <a:gd name="T113" fmla="*/ 65 w 65"/>
                <a:gd name="T114" fmla="*/ 28 h 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28">
                  <a:moveTo>
                    <a:pt x="65" y="13"/>
                  </a:moveTo>
                  <a:lnTo>
                    <a:pt x="0" y="0"/>
                  </a:lnTo>
                  <a:lnTo>
                    <a:pt x="2" y="2"/>
                  </a:lnTo>
                  <a:lnTo>
                    <a:pt x="4" y="3"/>
                  </a:lnTo>
                  <a:lnTo>
                    <a:pt x="4" y="5"/>
                  </a:lnTo>
                  <a:lnTo>
                    <a:pt x="6" y="7"/>
                  </a:lnTo>
                  <a:lnTo>
                    <a:pt x="6" y="9"/>
                  </a:lnTo>
                  <a:lnTo>
                    <a:pt x="6" y="11"/>
                  </a:lnTo>
                  <a:lnTo>
                    <a:pt x="8" y="13"/>
                  </a:lnTo>
                  <a:lnTo>
                    <a:pt x="8" y="15"/>
                  </a:lnTo>
                  <a:lnTo>
                    <a:pt x="6" y="15"/>
                  </a:lnTo>
                  <a:lnTo>
                    <a:pt x="6" y="17"/>
                  </a:lnTo>
                  <a:lnTo>
                    <a:pt x="6" y="19"/>
                  </a:lnTo>
                  <a:lnTo>
                    <a:pt x="6" y="21"/>
                  </a:lnTo>
                  <a:lnTo>
                    <a:pt x="4" y="23"/>
                  </a:lnTo>
                  <a:lnTo>
                    <a:pt x="4" y="25"/>
                  </a:lnTo>
                  <a:lnTo>
                    <a:pt x="2" y="27"/>
                  </a:lnTo>
                  <a:lnTo>
                    <a:pt x="0" y="28"/>
                  </a:lnTo>
                  <a:lnTo>
                    <a:pt x="65" y="1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3" name="Rectangle 396">
              <a:extLst>
                <a:ext uri="{FF2B5EF4-FFF2-40B4-BE49-F238E27FC236}">
                  <a16:creationId xmlns:a16="http://schemas.microsoft.com/office/drawing/2014/main" id="{DD64A8E3-55DC-A1C2-FE18-D738817D29F9}"/>
                </a:ext>
              </a:extLst>
            </p:cNvPr>
            <p:cNvSpPr>
              <a:spLocks noChangeArrowheads="1"/>
            </p:cNvSpPr>
            <p:nvPr/>
          </p:nvSpPr>
          <p:spPr bwMode="auto">
            <a:xfrm>
              <a:off x="2047" y="2779"/>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L</a:t>
              </a:r>
              <a:endParaRPr lang="en-US" altLang="en-US"/>
            </a:p>
          </p:txBody>
        </p:sp>
        <p:sp>
          <p:nvSpPr>
            <p:cNvPr id="19644" name="Line 397">
              <a:extLst>
                <a:ext uri="{FF2B5EF4-FFF2-40B4-BE49-F238E27FC236}">
                  <a16:creationId xmlns:a16="http://schemas.microsoft.com/office/drawing/2014/main" id="{B59E7471-8365-9657-10E0-D7914CAF1E31}"/>
                </a:ext>
              </a:extLst>
            </p:cNvPr>
            <p:cNvSpPr>
              <a:spLocks noChangeShapeType="1"/>
            </p:cNvSpPr>
            <p:nvPr/>
          </p:nvSpPr>
          <p:spPr bwMode="auto">
            <a:xfrm flipV="1">
              <a:off x="2530" y="2739"/>
              <a:ext cx="1" cy="225"/>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45" name="Rectangle 398">
              <a:extLst>
                <a:ext uri="{FF2B5EF4-FFF2-40B4-BE49-F238E27FC236}">
                  <a16:creationId xmlns:a16="http://schemas.microsoft.com/office/drawing/2014/main" id="{904A3151-7DB2-C383-2D61-82970670BFB3}"/>
                </a:ext>
              </a:extLst>
            </p:cNvPr>
            <p:cNvSpPr>
              <a:spLocks noChangeArrowheads="1"/>
            </p:cNvSpPr>
            <p:nvPr/>
          </p:nvSpPr>
          <p:spPr bwMode="auto">
            <a:xfrm>
              <a:off x="1551" y="2733"/>
              <a:ext cx="8" cy="35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19646" name="Freeform 399">
              <a:extLst>
                <a:ext uri="{FF2B5EF4-FFF2-40B4-BE49-F238E27FC236}">
                  <a16:creationId xmlns:a16="http://schemas.microsoft.com/office/drawing/2014/main" id="{3396D607-0A58-C1F1-5119-72538534A3A0}"/>
                </a:ext>
              </a:extLst>
            </p:cNvPr>
            <p:cNvSpPr>
              <a:spLocks/>
            </p:cNvSpPr>
            <p:nvPr/>
          </p:nvSpPr>
          <p:spPr bwMode="auto">
            <a:xfrm>
              <a:off x="1542" y="3058"/>
              <a:ext cx="27" cy="55"/>
            </a:xfrm>
            <a:custGeom>
              <a:avLst/>
              <a:gdLst>
                <a:gd name="T0" fmla="*/ 13 w 27"/>
                <a:gd name="T1" fmla="*/ 55 h 55"/>
                <a:gd name="T2" fmla="*/ 27 w 27"/>
                <a:gd name="T3" fmla="*/ 0 h 55"/>
                <a:gd name="T4" fmla="*/ 27 w 27"/>
                <a:gd name="T5" fmla="*/ 0 h 55"/>
                <a:gd name="T6" fmla="*/ 27 w 27"/>
                <a:gd name="T7" fmla="*/ 0 h 55"/>
                <a:gd name="T8" fmla="*/ 25 w 27"/>
                <a:gd name="T9" fmla="*/ 0 h 55"/>
                <a:gd name="T10" fmla="*/ 25 w 27"/>
                <a:gd name="T11" fmla="*/ 2 h 55"/>
                <a:gd name="T12" fmla="*/ 23 w 27"/>
                <a:gd name="T13" fmla="*/ 2 h 55"/>
                <a:gd name="T14" fmla="*/ 23 w 27"/>
                <a:gd name="T15" fmla="*/ 2 h 55"/>
                <a:gd name="T16" fmla="*/ 21 w 27"/>
                <a:gd name="T17" fmla="*/ 2 h 55"/>
                <a:gd name="T18" fmla="*/ 21 w 27"/>
                <a:gd name="T19" fmla="*/ 4 h 55"/>
                <a:gd name="T20" fmla="*/ 21 w 27"/>
                <a:gd name="T21" fmla="*/ 4 h 55"/>
                <a:gd name="T22" fmla="*/ 19 w 27"/>
                <a:gd name="T23" fmla="*/ 4 h 55"/>
                <a:gd name="T24" fmla="*/ 19 w 27"/>
                <a:gd name="T25" fmla="*/ 4 h 55"/>
                <a:gd name="T26" fmla="*/ 17 w 27"/>
                <a:gd name="T27" fmla="*/ 4 h 55"/>
                <a:gd name="T28" fmla="*/ 17 w 27"/>
                <a:gd name="T29" fmla="*/ 6 h 55"/>
                <a:gd name="T30" fmla="*/ 15 w 27"/>
                <a:gd name="T31" fmla="*/ 6 h 55"/>
                <a:gd name="T32" fmla="*/ 15 w 27"/>
                <a:gd name="T33" fmla="*/ 6 h 55"/>
                <a:gd name="T34" fmla="*/ 15 w 27"/>
                <a:gd name="T35" fmla="*/ 6 h 55"/>
                <a:gd name="T36" fmla="*/ 13 w 27"/>
                <a:gd name="T37" fmla="*/ 6 h 55"/>
                <a:gd name="T38" fmla="*/ 13 w 27"/>
                <a:gd name="T39" fmla="*/ 6 h 55"/>
                <a:gd name="T40" fmla="*/ 11 w 27"/>
                <a:gd name="T41" fmla="*/ 6 h 55"/>
                <a:gd name="T42" fmla="*/ 11 w 27"/>
                <a:gd name="T43" fmla="*/ 6 h 55"/>
                <a:gd name="T44" fmla="*/ 9 w 27"/>
                <a:gd name="T45" fmla="*/ 6 h 55"/>
                <a:gd name="T46" fmla="*/ 9 w 27"/>
                <a:gd name="T47" fmla="*/ 4 h 55"/>
                <a:gd name="T48" fmla="*/ 9 w 27"/>
                <a:gd name="T49" fmla="*/ 4 h 55"/>
                <a:gd name="T50" fmla="*/ 7 w 27"/>
                <a:gd name="T51" fmla="*/ 4 h 55"/>
                <a:gd name="T52" fmla="*/ 7 w 27"/>
                <a:gd name="T53" fmla="*/ 4 h 55"/>
                <a:gd name="T54" fmla="*/ 5 w 27"/>
                <a:gd name="T55" fmla="*/ 4 h 55"/>
                <a:gd name="T56" fmla="*/ 5 w 27"/>
                <a:gd name="T57" fmla="*/ 2 h 55"/>
                <a:gd name="T58" fmla="*/ 4 w 27"/>
                <a:gd name="T59" fmla="*/ 2 h 55"/>
                <a:gd name="T60" fmla="*/ 4 w 27"/>
                <a:gd name="T61" fmla="*/ 2 h 55"/>
                <a:gd name="T62" fmla="*/ 2 w 27"/>
                <a:gd name="T63" fmla="*/ 2 h 55"/>
                <a:gd name="T64" fmla="*/ 2 w 27"/>
                <a:gd name="T65" fmla="*/ 0 h 55"/>
                <a:gd name="T66" fmla="*/ 2 w 27"/>
                <a:gd name="T67" fmla="*/ 0 h 55"/>
                <a:gd name="T68" fmla="*/ 0 w 27"/>
                <a:gd name="T69" fmla="*/ 0 h 55"/>
                <a:gd name="T70" fmla="*/ 13 w 27"/>
                <a:gd name="T71" fmla="*/ 55 h 55"/>
                <a:gd name="T72" fmla="*/ 13 w 27"/>
                <a:gd name="T73" fmla="*/ 55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5"/>
                <a:gd name="T113" fmla="*/ 27 w 27"/>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5">
                  <a:moveTo>
                    <a:pt x="13" y="55"/>
                  </a:moveTo>
                  <a:lnTo>
                    <a:pt x="27" y="0"/>
                  </a:lnTo>
                  <a:lnTo>
                    <a:pt x="25" y="0"/>
                  </a:lnTo>
                  <a:lnTo>
                    <a:pt x="25" y="2"/>
                  </a:lnTo>
                  <a:lnTo>
                    <a:pt x="23" y="2"/>
                  </a:lnTo>
                  <a:lnTo>
                    <a:pt x="21" y="2"/>
                  </a:lnTo>
                  <a:lnTo>
                    <a:pt x="21" y="4"/>
                  </a:lnTo>
                  <a:lnTo>
                    <a:pt x="19" y="4"/>
                  </a:lnTo>
                  <a:lnTo>
                    <a:pt x="17" y="4"/>
                  </a:lnTo>
                  <a:lnTo>
                    <a:pt x="17" y="6"/>
                  </a:lnTo>
                  <a:lnTo>
                    <a:pt x="15" y="6"/>
                  </a:lnTo>
                  <a:lnTo>
                    <a:pt x="13" y="6"/>
                  </a:lnTo>
                  <a:lnTo>
                    <a:pt x="11" y="6"/>
                  </a:lnTo>
                  <a:lnTo>
                    <a:pt x="9" y="6"/>
                  </a:lnTo>
                  <a:lnTo>
                    <a:pt x="9" y="4"/>
                  </a:lnTo>
                  <a:lnTo>
                    <a:pt x="7" y="4"/>
                  </a:lnTo>
                  <a:lnTo>
                    <a:pt x="5" y="4"/>
                  </a:lnTo>
                  <a:lnTo>
                    <a:pt x="5" y="2"/>
                  </a:lnTo>
                  <a:lnTo>
                    <a:pt x="4" y="2"/>
                  </a:lnTo>
                  <a:lnTo>
                    <a:pt x="2" y="2"/>
                  </a:lnTo>
                  <a:lnTo>
                    <a:pt x="2" y="0"/>
                  </a:lnTo>
                  <a:lnTo>
                    <a:pt x="0" y="0"/>
                  </a:lnTo>
                  <a:lnTo>
                    <a:pt x="13" y="5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47" name="Rectangle 400">
              <a:extLst>
                <a:ext uri="{FF2B5EF4-FFF2-40B4-BE49-F238E27FC236}">
                  <a16:creationId xmlns:a16="http://schemas.microsoft.com/office/drawing/2014/main" id="{F01E6B3F-6C88-A183-AB49-BEC466C17937}"/>
                </a:ext>
              </a:extLst>
            </p:cNvPr>
            <p:cNvSpPr>
              <a:spLocks noChangeArrowheads="1"/>
            </p:cNvSpPr>
            <p:nvPr/>
          </p:nvSpPr>
          <p:spPr bwMode="auto">
            <a:xfrm>
              <a:off x="2457" y="1992"/>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i="1">
                  <a:solidFill>
                    <a:srgbClr val="1F1A17"/>
                  </a:solidFill>
                  <a:latin typeface="Times New Roman" panose="02020603050405020304" pitchFamily="18" charset="0"/>
                </a:rPr>
                <a:t>x</a:t>
              </a:r>
              <a:endParaRPr lang="en-US" altLang="en-US"/>
            </a:p>
          </p:txBody>
        </p:sp>
        <p:sp>
          <p:nvSpPr>
            <p:cNvPr id="19648" name="Rectangle 401">
              <a:extLst>
                <a:ext uri="{FF2B5EF4-FFF2-40B4-BE49-F238E27FC236}">
                  <a16:creationId xmlns:a16="http://schemas.microsoft.com/office/drawing/2014/main" id="{2CE7A806-7140-9C1B-F10F-398B1D5BC3D3}"/>
                </a:ext>
              </a:extLst>
            </p:cNvPr>
            <p:cNvSpPr>
              <a:spLocks noChangeArrowheads="1"/>
            </p:cNvSpPr>
            <p:nvPr/>
          </p:nvSpPr>
          <p:spPr bwMode="auto">
            <a:xfrm>
              <a:off x="1446" y="2956"/>
              <a:ext cx="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i="1">
                  <a:solidFill>
                    <a:srgbClr val="1F1A17"/>
                  </a:solidFill>
                  <a:latin typeface="Times New Roman" panose="02020603050405020304" pitchFamily="18" charset="0"/>
                </a:rPr>
                <a:t>y</a:t>
              </a:r>
              <a:endParaRPr lang="en-US" altLang="en-US"/>
            </a:p>
          </p:txBody>
        </p:sp>
        <p:sp>
          <p:nvSpPr>
            <p:cNvPr id="19649" name="Freeform 402">
              <a:extLst>
                <a:ext uri="{FF2B5EF4-FFF2-40B4-BE49-F238E27FC236}">
                  <a16:creationId xmlns:a16="http://schemas.microsoft.com/office/drawing/2014/main" id="{A68F9D99-1664-008F-DA1A-8C117BE10FC8}"/>
                </a:ext>
              </a:extLst>
            </p:cNvPr>
            <p:cNvSpPr>
              <a:spLocks/>
            </p:cNvSpPr>
            <p:nvPr/>
          </p:nvSpPr>
          <p:spPr bwMode="auto">
            <a:xfrm>
              <a:off x="1567" y="2167"/>
              <a:ext cx="965" cy="565"/>
            </a:xfrm>
            <a:custGeom>
              <a:avLst/>
              <a:gdLst>
                <a:gd name="T0" fmla="*/ 0 w 965"/>
                <a:gd name="T1" fmla="*/ 0 h 565"/>
                <a:gd name="T2" fmla="*/ 42 w 965"/>
                <a:gd name="T3" fmla="*/ 2 h 565"/>
                <a:gd name="T4" fmla="*/ 82 w 965"/>
                <a:gd name="T5" fmla="*/ 4 h 565"/>
                <a:gd name="T6" fmla="*/ 124 w 965"/>
                <a:gd name="T7" fmla="*/ 10 h 565"/>
                <a:gd name="T8" fmla="*/ 165 w 965"/>
                <a:gd name="T9" fmla="*/ 16 h 565"/>
                <a:gd name="T10" fmla="*/ 205 w 965"/>
                <a:gd name="T11" fmla="*/ 23 h 565"/>
                <a:gd name="T12" fmla="*/ 245 w 965"/>
                <a:gd name="T13" fmla="*/ 33 h 565"/>
                <a:gd name="T14" fmla="*/ 284 w 965"/>
                <a:gd name="T15" fmla="*/ 44 h 565"/>
                <a:gd name="T16" fmla="*/ 324 w 965"/>
                <a:gd name="T17" fmla="*/ 56 h 565"/>
                <a:gd name="T18" fmla="*/ 362 w 965"/>
                <a:gd name="T19" fmla="*/ 69 h 565"/>
                <a:gd name="T20" fmla="*/ 399 w 965"/>
                <a:gd name="T21" fmla="*/ 85 h 565"/>
                <a:gd name="T22" fmla="*/ 435 w 965"/>
                <a:gd name="T23" fmla="*/ 100 h 565"/>
                <a:gd name="T24" fmla="*/ 472 w 965"/>
                <a:gd name="T25" fmla="*/ 117 h 565"/>
                <a:gd name="T26" fmla="*/ 506 w 965"/>
                <a:gd name="T27" fmla="*/ 137 h 565"/>
                <a:gd name="T28" fmla="*/ 541 w 965"/>
                <a:gd name="T29" fmla="*/ 156 h 565"/>
                <a:gd name="T30" fmla="*/ 574 w 965"/>
                <a:gd name="T31" fmla="*/ 175 h 565"/>
                <a:gd name="T32" fmla="*/ 606 w 965"/>
                <a:gd name="T33" fmla="*/ 196 h 565"/>
                <a:gd name="T34" fmla="*/ 639 w 965"/>
                <a:gd name="T35" fmla="*/ 217 h 565"/>
                <a:gd name="T36" fmla="*/ 670 w 965"/>
                <a:gd name="T37" fmla="*/ 238 h 565"/>
                <a:gd name="T38" fmla="*/ 698 w 965"/>
                <a:gd name="T39" fmla="*/ 261 h 565"/>
                <a:gd name="T40" fmla="*/ 727 w 965"/>
                <a:gd name="T41" fmla="*/ 284 h 565"/>
                <a:gd name="T42" fmla="*/ 754 w 965"/>
                <a:gd name="T43" fmla="*/ 307 h 565"/>
                <a:gd name="T44" fmla="*/ 781 w 965"/>
                <a:gd name="T45" fmla="*/ 330 h 565"/>
                <a:gd name="T46" fmla="*/ 804 w 965"/>
                <a:gd name="T47" fmla="*/ 355 h 565"/>
                <a:gd name="T48" fmla="*/ 829 w 965"/>
                <a:gd name="T49" fmla="*/ 378 h 565"/>
                <a:gd name="T50" fmla="*/ 850 w 965"/>
                <a:gd name="T51" fmla="*/ 403 h 565"/>
                <a:gd name="T52" fmla="*/ 871 w 965"/>
                <a:gd name="T53" fmla="*/ 426 h 565"/>
                <a:gd name="T54" fmla="*/ 890 w 965"/>
                <a:gd name="T55" fmla="*/ 449 h 565"/>
                <a:gd name="T56" fmla="*/ 910 w 965"/>
                <a:gd name="T57" fmla="*/ 474 h 565"/>
                <a:gd name="T58" fmla="*/ 925 w 965"/>
                <a:gd name="T59" fmla="*/ 497 h 565"/>
                <a:gd name="T60" fmla="*/ 940 w 965"/>
                <a:gd name="T61" fmla="*/ 520 h 565"/>
                <a:gd name="T62" fmla="*/ 954 w 965"/>
                <a:gd name="T63" fmla="*/ 543 h 565"/>
                <a:gd name="T64" fmla="*/ 965 w 965"/>
                <a:gd name="T65" fmla="*/ 565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5"/>
                <a:gd name="T100" fmla="*/ 0 h 565"/>
                <a:gd name="T101" fmla="*/ 965 w 965"/>
                <a:gd name="T102" fmla="*/ 565 h 5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5" h="565">
                  <a:moveTo>
                    <a:pt x="0" y="0"/>
                  </a:moveTo>
                  <a:lnTo>
                    <a:pt x="42" y="2"/>
                  </a:lnTo>
                  <a:lnTo>
                    <a:pt x="82" y="4"/>
                  </a:lnTo>
                  <a:lnTo>
                    <a:pt x="124" y="10"/>
                  </a:lnTo>
                  <a:lnTo>
                    <a:pt x="165" y="16"/>
                  </a:lnTo>
                  <a:lnTo>
                    <a:pt x="205" y="23"/>
                  </a:lnTo>
                  <a:lnTo>
                    <a:pt x="245" y="33"/>
                  </a:lnTo>
                  <a:lnTo>
                    <a:pt x="284" y="44"/>
                  </a:lnTo>
                  <a:lnTo>
                    <a:pt x="324" y="56"/>
                  </a:lnTo>
                  <a:lnTo>
                    <a:pt x="362" y="69"/>
                  </a:lnTo>
                  <a:lnTo>
                    <a:pt x="399" y="85"/>
                  </a:lnTo>
                  <a:lnTo>
                    <a:pt x="435" y="100"/>
                  </a:lnTo>
                  <a:lnTo>
                    <a:pt x="472" y="117"/>
                  </a:lnTo>
                  <a:lnTo>
                    <a:pt x="506" y="137"/>
                  </a:lnTo>
                  <a:lnTo>
                    <a:pt x="541" y="156"/>
                  </a:lnTo>
                  <a:lnTo>
                    <a:pt x="574" y="175"/>
                  </a:lnTo>
                  <a:lnTo>
                    <a:pt x="606" y="196"/>
                  </a:lnTo>
                  <a:lnTo>
                    <a:pt x="639" y="217"/>
                  </a:lnTo>
                  <a:lnTo>
                    <a:pt x="670" y="238"/>
                  </a:lnTo>
                  <a:lnTo>
                    <a:pt x="698" y="261"/>
                  </a:lnTo>
                  <a:lnTo>
                    <a:pt x="727" y="284"/>
                  </a:lnTo>
                  <a:lnTo>
                    <a:pt x="754" y="307"/>
                  </a:lnTo>
                  <a:lnTo>
                    <a:pt x="781" y="330"/>
                  </a:lnTo>
                  <a:lnTo>
                    <a:pt x="804" y="355"/>
                  </a:lnTo>
                  <a:lnTo>
                    <a:pt x="829" y="378"/>
                  </a:lnTo>
                  <a:lnTo>
                    <a:pt x="850" y="403"/>
                  </a:lnTo>
                  <a:lnTo>
                    <a:pt x="871" y="426"/>
                  </a:lnTo>
                  <a:lnTo>
                    <a:pt x="890" y="449"/>
                  </a:lnTo>
                  <a:lnTo>
                    <a:pt x="910" y="474"/>
                  </a:lnTo>
                  <a:lnTo>
                    <a:pt x="925" y="497"/>
                  </a:lnTo>
                  <a:lnTo>
                    <a:pt x="940" y="520"/>
                  </a:lnTo>
                  <a:lnTo>
                    <a:pt x="954" y="543"/>
                  </a:lnTo>
                  <a:lnTo>
                    <a:pt x="965" y="565"/>
                  </a:lnTo>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650" name="Line 403">
              <a:extLst>
                <a:ext uri="{FF2B5EF4-FFF2-40B4-BE49-F238E27FC236}">
                  <a16:creationId xmlns:a16="http://schemas.microsoft.com/office/drawing/2014/main" id="{D7B27499-8441-E49F-9BDA-48F0060144BF}"/>
                </a:ext>
              </a:extLst>
            </p:cNvPr>
            <p:cNvSpPr>
              <a:spLocks noChangeShapeType="1"/>
            </p:cNvSpPr>
            <p:nvPr/>
          </p:nvSpPr>
          <p:spPr bwMode="auto">
            <a:xfrm flipH="1">
              <a:off x="1605" y="2733"/>
              <a:ext cx="1017"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1" name="Line 404">
              <a:extLst>
                <a:ext uri="{FF2B5EF4-FFF2-40B4-BE49-F238E27FC236}">
                  <a16:creationId xmlns:a16="http://schemas.microsoft.com/office/drawing/2014/main" id="{699384E5-FCF9-435D-8481-3E76D8BD8325}"/>
                </a:ext>
              </a:extLst>
            </p:cNvPr>
            <p:cNvSpPr>
              <a:spLocks noChangeShapeType="1"/>
            </p:cNvSpPr>
            <p:nvPr/>
          </p:nvSpPr>
          <p:spPr bwMode="auto">
            <a:xfrm flipV="1">
              <a:off x="2563"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2" name="Line 405">
              <a:extLst>
                <a:ext uri="{FF2B5EF4-FFF2-40B4-BE49-F238E27FC236}">
                  <a16:creationId xmlns:a16="http://schemas.microsoft.com/office/drawing/2014/main" id="{D807E75C-A969-9E77-54DD-756808107F65}"/>
                </a:ext>
              </a:extLst>
            </p:cNvPr>
            <p:cNvSpPr>
              <a:spLocks noChangeShapeType="1"/>
            </p:cNvSpPr>
            <p:nvPr/>
          </p:nvSpPr>
          <p:spPr bwMode="auto">
            <a:xfrm flipV="1">
              <a:off x="2532"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3" name="Line 406">
              <a:extLst>
                <a:ext uri="{FF2B5EF4-FFF2-40B4-BE49-F238E27FC236}">
                  <a16:creationId xmlns:a16="http://schemas.microsoft.com/office/drawing/2014/main" id="{564ADFC8-2A7B-202C-DA52-07BE8FE67258}"/>
                </a:ext>
              </a:extLst>
            </p:cNvPr>
            <p:cNvSpPr>
              <a:spLocks noChangeShapeType="1"/>
            </p:cNvSpPr>
            <p:nvPr/>
          </p:nvSpPr>
          <p:spPr bwMode="auto">
            <a:xfrm flipV="1">
              <a:off x="2501"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4" name="Line 407">
              <a:extLst>
                <a:ext uri="{FF2B5EF4-FFF2-40B4-BE49-F238E27FC236}">
                  <a16:creationId xmlns:a16="http://schemas.microsoft.com/office/drawing/2014/main" id="{A206F18D-147B-BCF5-5D42-3D6E492B0A99}"/>
                </a:ext>
              </a:extLst>
            </p:cNvPr>
            <p:cNvSpPr>
              <a:spLocks noChangeShapeType="1"/>
            </p:cNvSpPr>
            <p:nvPr/>
          </p:nvSpPr>
          <p:spPr bwMode="auto">
            <a:xfrm flipV="1">
              <a:off x="2471"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5" name="Line 408">
              <a:extLst>
                <a:ext uri="{FF2B5EF4-FFF2-40B4-BE49-F238E27FC236}">
                  <a16:creationId xmlns:a16="http://schemas.microsoft.com/office/drawing/2014/main" id="{89A9ED80-F3B7-6676-5872-8B67B5EE577B}"/>
                </a:ext>
              </a:extLst>
            </p:cNvPr>
            <p:cNvSpPr>
              <a:spLocks noChangeShapeType="1"/>
            </p:cNvSpPr>
            <p:nvPr/>
          </p:nvSpPr>
          <p:spPr bwMode="auto">
            <a:xfrm flipV="1">
              <a:off x="2440"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6" name="Line 409">
              <a:extLst>
                <a:ext uri="{FF2B5EF4-FFF2-40B4-BE49-F238E27FC236}">
                  <a16:creationId xmlns:a16="http://schemas.microsoft.com/office/drawing/2014/main" id="{0FE635CD-5B73-C1B7-70BF-112A5B9DC9D1}"/>
                </a:ext>
              </a:extLst>
            </p:cNvPr>
            <p:cNvSpPr>
              <a:spLocks noChangeShapeType="1"/>
            </p:cNvSpPr>
            <p:nvPr/>
          </p:nvSpPr>
          <p:spPr bwMode="auto">
            <a:xfrm flipV="1">
              <a:off x="2409"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7" name="Line 410">
              <a:extLst>
                <a:ext uri="{FF2B5EF4-FFF2-40B4-BE49-F238E27FC236}">
                  <a16:creationId xmlns:a16="http://schemas.microsoft.com/office/drawing/2014/main" id="{D0214224-2AC8-5C3C-26C8-201DAEE8117B}"/>
                </a:ext>
              </a:extLst>
            </p:cNvPr>
            <p:cNvSpPr>
              <a:spLocks noChangeShapeType="1"/>
            </p:cNvSpPr>
            <p:nvPr/>
          </p:nvSpPr>
          <p:spPr bwMode="auto">
            <a:xfrm flipV="1">
              <a:off x="2379"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8" name="Line 411">
              <a:extLst>
                <a:ext uri="{FF2B5EF4-FFF2-40B4-BE49-F238E27FC236}">
                  <a16:creationId xmlns:a16="http://schemas.microsoft.com/office/drawing/2014/main" id="{3EC64CE6-4BD0-C065-26BC-B73D8B6A30D2}"/>
                </a:ext>
              </a:extLst>
            </p:cNvPr>
            <p:cNvSpPr>
              <a:spLocks noChangeShapeType="1"/>
            </p:cNvSpPr>
            <p:nvPr/>
          </p:nvSpPr>
          <p:spPr bwMode="auto">
            <a:xfrm flipV="1">
              <a:off x="2350" y="2733"/>
              <a:ext cx="34"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59" name="Line 412">
              <a:extLst>
                <a:ext uri="{FF2B5EF4-FFF2-40B4-BE49-F238E27FC236}">
                  <a16:creationId xmlns:a16="http://schemas.microsoft.com/office/drawing/2014/main" id="{CA1464BD-DFFE-E228-61EC-B9A0BBFFF3EF}"/>
                </a:ext>
              </a:extLst>
            </p:cNvPr>
            <p:cNvSpPr>
              <a:spLocks noChangeShapeType="1"/>
            </p:cNvSpPr>
            <p:nvPr/>
          </p:nvSpPr>
          <p:spPr bwMode="auto">
            <a:xfrm flipV="1">
              <a:off x="2319" y="2733"/>
              <a:ext cx="35"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0" name="Line 413">
              <a:extLst>
                <a:ext uri="{FF2B5EF4-FFF2-40B4-BE49-F238E27FC236}">
                  <a16:creationId xmlns:a16="http://schemas.microsoft.com/office/drawing/2014/main" id="{AC4594DB-CDA3-AA78-4034-44786308911C}"/>
                </a:ext>
              </a:extLst>
            </p:cNvPr>
            <p:cNvSpPr>
              <a:spLocks noChangeShapeType="1"/>
            </p:cNvSpPr>
            <p:nvPr/>
          </p:nvSpPr>
          <p:spPr bwMode="auto">
            <a:xfrm flipV="1">
              <a:off x="2288" y="2733"/>
              <a:ext cx="35"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1" name="Line 414">
              <a:extLst>
                <a:ext uri="{FF2B5EF4-FFF2-40B4-BE49-F238E27FC236}">
                  <a16:creationId xmlns:a16="http://schemas.microsoft.com/office/drawing/2014/main" id="{0E039083-0635-6DB7-3C93-90343EF2C0D0}"/>
                </a:ext>
              </a:extLst>
            </p:cNvPr>
            <p:cNvSpPr>
              <a:spLocks noChangeShapeType="1"/>
            </p:cNvSpPr>
            <p:nvPr/>
          </p:nvSpPr>
          <p:spPr bwMode="auto">
            <a:xfrm flipV="1">
              <a:off x="2258" y="2733"/>
              <a:ext cx="34"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2" name="Line 415">
              <a:extLst>
                <a:ext uri="{FF2B5EF4-FFF2-40B4-BE49-F238E27FC236}">
                  <a16:creationId xmlns:a16="http://schemas.microsoft.com/office/drawing/2014/main" id="{0E8BB1CA-765D-5D6B-ADB5-15D1DCBD7833}"/>
                </a:ext>
              </a:extLst>
            </p:cNvPr>
            <p:cNvSpPr>
              <a:spLocks noChangeShapeType="1"/>
            </p:cNvSpPr>
            <p:nvPr/>
          </p:nvSpPr>
          <p:spPr bwMode="auto">
            <a:xfrm flipV="1">
              <a:off x="2227"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3" name="Line 416">
              <a:extLst>
                <a:ext uri="{FF2B5EF4-FFF2-40B4-BE49-F238E27FC236}">
                  <a16:creationId xmlns:a16="http://schemas.microsoft.com/office/drawing/2014/main" id="{2AAC46C9-DD68-91B8-EB98-E30689A8E4CB}"/>
                </a:ext>
              </a:extLst>
            </p:cNvPr>
            <p:cNvSpPr>
              <a:spLocks noChangeShapeType="1"/>
            </p:cNvSpPr>
            <p:nvPr/>
          </p:nvSpPr>
          <p:spPr bwMode="auto">
            <a:xfrm flipV="1">
              <a:off x="2196"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4" name="Line 417">
              <a:extLst>
                <a:ext uri="{FF2B5EF4-FFF2-40B4-BE49-F238E27FC236}">
                  <a16:creationId xmlns:a16="http://schemas.microsoft.com/office/drawing/2014/main" id="{E2582BAD-6172-99A0-820F-9A2765224420}"/>
                </a:ext>
              </a:extLst>
            </p:cNvPr>
            <p:cNvSpPr>
              <a:spLocks noChangeShapeType="1"/>
            </p:cNvSpPr>
            <p:nvPr/>
          </p:nvSpPr>
          <p:spPr bwMode="auto">
            <a:xfrm flipV="1">
              <a:off x="2166"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5" name="Line 418">
              <a:extLst>
                <a:ext uri="{FF2B5EF4-FFF2-40B4-BE49-F238E27FC236}">
                  <a16:creationId xmlns:a16="http://schemas.microsoft.com/office/drawing/2014/main" id="{0B3B8F21-13F5-F14C-9ED4-D6DA28284E0D}"/>
                </a:ext>
              </a:extLst>
            </p:cNvPr>
            <p:cNvSpPr>
              <a:spLocks noChangeShapeType="1"/>
            </p:cNvSpPr>
            <p:nvPr/>
          </p:nvSpPr>
          <p:spPr bwMode="auto">
            <a:xfrm flipV="1">
              <a:off x="2135"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6" name="Line 419">
              <a:extLst>
                <a:ext uri="{FF2B5EF4-FFF2-40B4-BE49-F238E27FC236}">
                  <a16:creationId xmlns:a16="http://schemas.microsoft.com/office/drawing/2014/main" id="{DE3F2975-5666-ED88-B49D-3765156BB83E}"/>
                </a:ext>
              </a:extLst>
            </p:cNvPr>
            <p:cNvSpPr>
              <a:spLocks noChangeShapeType="1"/>
            </p:cNvSpPr>
            <p:nvPr/>
          </p:nvSpPr>
          <p:spPr bwMode="auto">
            <a:xfrm flipV="1">
              <a:off x="2104"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7" name="Line 420">
              <a:extLst>
                <a:ext uri="{FF2B5EF4-FFF2-40B4-BE49-F238E27FC236}">
                  <a16:creationId xmlns:a16="http://schemas.microsoft.com/office/drawing/2014/main" id="{08172386-6624-4262-6E65-A514A82EED08}"/>
                </a:ext>
              </a:extLst>
            </p:cNvPr>
            <p:cNvSpPr>
              <a:spLocks noChangeShapeType="1"/>
            </p:cNvSpPr>
            <p:nvPr/>
          </p:nvSpPr>
          <p:spPr bwMode="auto">
            <a:xfrm flipV="1">
              <a:off x="2073"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8" name="Line 421">
              <a:extLst>
                <a:ext uri="{FF2B5EF4-FFF2-40B4-BE49-F238E27FC236}">
                  <a16:creationId xmlns:a16="http://schemas.microsoft.com/office/drawing/2014/main" id="{589CC5A3-9EA1-2E4C-CEE5-EC8E27686441}"/>
                </a:ext>
              </a:extLst>
            </p:cNvPr>
            <p:cNvSpPr>
              <a:spLocks noChangeShapeType="1"/>
            </p:cNvSpPr>
            <p:nvPr/>
          </p:nvSpPr>
          <p:spPr bwMode="auto">
            <a:xfrm flipV="1">
              <a:off x="2043"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69" name="Line 422">
              <a:extLst>
                <a:ext uri="{FF2B5EF4-FFF2-40B4-BE49-F238E27FC236}">
                  <a16:creationId xmlns:a16="http://schemas.microsoft.com/office/drawing/2014/main" id="{020A0B55-E397-25F7-01EF-A4519E7F2A96}"/>
                </a:ext>
              </a:extLst>
            </p:cNvPr>
            <p:cNvSpPr>
              <a:spLocks noChangeShapeType="1"/>
            </p:cNvSpPr>
            <p:nvPr/>
          </p:nvSpPr>
          <p:spPr bwMode="auto">
            <a:xfrm flipV="1">
              <a:off x="2012"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0" name="Line 423">
              <a:extLst>
                <a:ext uri="{FF2B5EF4-FFF2-40B4-BE49-F238E27FC236}">
                  <a16:creationId xmlns:a16="http://schemas.microsoft.com/office/drawing/2014/main" id="{56F9CAA6-26F1-EBBB-14EA-88370C727F29}"/>
                </a:ext>
              </a:extLst>
            </p:cNvPr>
            <p:cNvSpPr>
              <a:spLocks noChangeShapeType="1"/>
            </p:cNvSpPr>
            <p:nvPr/>
          </p:nvSpPr>
          <p:spPr bwMode="auto">
            <a:xfrm flipV="1">
              <a:off x="1981"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1" name="Line 424">
              <a:extLst>
                <a:ext uri="{FF2B5EF4-FFF2-40B4-BE49-F238E27FC236}">
                  <a16:creationId xmlns:a16="http://schemas.microsoft.com/office/drawing/2014/main" id="{B1D9BF08-E987-3A90-92B8-CD55868911E4}"/>
                </a:ext>
              </a:extLst>
            </p:cNvPr>
            <p:cNvSpPr>
              <a:spLocks noChangeShapeType="1"/>
            </p:cNvSpPr>
            <p:nvPr/>
          </p:nvSpPr>
          <p:spPr bwMode="auto">
            <a:xfrm flipV="1">
              <a:off x="1951"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2" name="Line 425">
              <a:extLst>
                <a:ext uri="{FF2B5EF4-FFF2-40B4-BE49-F238E27FC236}">
                  <a16:creationId xmlns:a16="http://schemas.microsoft.com/office/drawing/2014/main" id="{8EE288AC-7B49-6889-56B7-33BBF6FCCC39}"/>
                </a:ext>
              </a:extLst>
            </p:cNvPr>
            <p:cNvSpPr>
              <a:spLocks noChangeShapeType="1"/>
            </p:cNvSpPr>
            <p:nvPr/>
          </p:nvSpPr>
          <p:spPr bwMode="auto">
            <a:xfrm flipV="1">
              <a:off x="1920"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3" name="Line 426">
              <a:extLst>
                <a:ext uri="{FF2B5EF4-FFF2-40B4-BE49-F238E27FC236}">
                  <a16:creationId xmlns:a16="http://schemas.microsoft.com/office/drawing/2014/main" id="{72310B8A-2A58-1B30-26D0-DC9B5C24C44A}"/>
                </a:ext>
              </a:extLst>
            </p:cNvPr>
            <p:cNvSpPr>
              <a:spLocks noChangeShapeType="1"/>
            </p:cNvSpPr>
            <p:nvPr/>
          </p:nvSpPr>
          <p:spPr bwMode="auto">
            <a:xfrm flipV="1">
              <a:off x="1889"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4" name="Line 427">
              <a:extLst>
                <a:ext uri="{FF2B5EF4-FFF2-40B4-BE49-F238E27FC236}">
                  <a16:creationId xmlns:a16="http://schemas.microsoft.com/office/drawing/2014/main" id="{52D619C2-5002-3D6F-AC4C-21AD67116E92}"/>
                </a:ext>
              </a:extLst>
            </p:cNvPr>
            <p:cNvSpPr>
              <a:spLocks noChangeShapeType="1"/>
            </p:cNvSpPr>
            <p:nvPr/>
          </p:nvSpPr>
          <p:spPr bwMode="auto">
            <a:xfrm flipV="1">
              <a:off x="1858"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5" name="Line 428">
              <a:extLst>
                <a:ext uri="{FF2B5EF4-FFF2-40B4-BE49-F238E27FC236}">
                  <a16:creationId xmlns:a16="http://schemas.microsoft.com/office/drawing/2014/main" id="{54F71EFD-6BE2-FB91-A48A-B11191B81933}"/>
                </a:ext>
              </a:extLst>
            </p:cNvPr>
            <p:cNvSpPr>
              <a:spLocks noChangeShapeType="1"/>
            </p:cNvSpPr>
            <p:nvPr/>
          </p:nvSpPr>
          <p:spPr bwMode="auto">
            <a:xfrm flipV="1">
              <a:off x="1828"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6" name="Line 429">
              <a:extLst>
                <a:ext uri="{FF2B5EF4-FFF2-40B4-BE49-F238E27FC236}">
                  <a16:creationId xmlns:a16="http://schemas.microsoft.com/office/drawing/2014/main" id="{6BA80C98-A95B-48A8-FB58-8D1334199A47}"/>
                </a:ext>
              </a:extLst>
            </p:cNvPr>
            <p:cNvSpPr>
              <a:spLocks noChangeShapeType="1"/>
            </p:cNvSpPr>
            <p:nvPr/>
          </p:nvSpPr>
          <p:spPr bwMode="auto">
            <a:xfrm flipV="1">
              <a:off x="1797"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7" name="Line 430">
              <a:extLst>
                <a:ext uri="{FF2B5EF4-FFF2-40B4-BE49-F238E27FC236}">
                  <a16:creationId xmlns:a16="http://schemas.microsoft.com/office/drawing/2014/main" id="{C22E8ABD-718A-07A4-7FC6-45EB49565098}"/>
                </a:ext>
              </a:extLst>
            </p:cNvPr>
            <p:cNvSpPr>
              <a:spLocks noChangeShapeType="1"/>
            </p:cNvSpPr>
            <p:nvPr/>
          </p:nvSpPr>
          <p:spPr bwMode="auto">
            <a:xfrm flipV="1">
              <a:off x="1766" y="2733"/>
              <a:ext cx="37"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8" name="Line 431">
              <a:extLst>
                <a:ext uri="{FF2B5EF4-FFF2-40B4-BE49-F238E27FC236}">
                  <a16:creationId xmlns:a16="http://schemas.microsoft.com/office/drawing/2014/main" id="{15586EE6-2F61-BC88-87C9-4D4EB8F75A66}"/>
                </a:ext>
              </a:extLst>
            </p:cNvPr>
            <p:cNvSpPr>
              <a:spLocks noChangeShapeType="1"/>
            </p:cNvSpPr>
            <p:nvPr/>
          </p:nvSpPr>
          <p:spPr bwMode="auto">
            <a:xfrm flipV="1">
              <a:off x="1736" y="2733"/>
              <a:ext cx="36"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79" name="Line 432">
              <a:extLst>
                <a:ext uri="{FF2B5EF4-FFF2-40B4-BE49-F238E27FC236}">
                  <a16:creationId xmlns:a16="http://schemas.microsoft.com/office/drawing/2014/main" id="{F182309D-3647-7B1C-B752-6AE235066AA2}"/>
                </a:ext>
              </a:extLst>
            </p:cNvPr>
            <p:cNvSpPr>
              <a:spLocks noChangeShapeType="1"/>
            </p:cNvSpPr>
            <p:nvPr/>
          </p:nvSpPr>
          <p:spPr bwMode="auto">
            <a:xfrm flipV="1">
              <a:off x="1707" y="2733"/>
              <a:ext cx="34"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80" name="Line 433">
              <a:extLst>
                <a:ext uri="{FF2B5EF4-FFF2-40B4-BE49-F238E27FC236}">
                  <a16:creationId xmlns:a16="http://schemas.microsoft.com/office/drawing/2014/main" id="{E3DEF2A0-1088-6422-1C5D-AEB4E9BB1ED2}"/>
                </a:ext>
              </a:extLst>
            </p:cNvPr>
            <p:cNvSpPr>
              <a:spLocks noChangeShapeType="1"/>
            </p:cNvSpPr>
            <p:nvPr/>
          </p:nvSpPr>
          <p:spPr bwMode="auto">
            <a:xfrm flipV="1">
              <a:off x="1676" y="2733"/>
              <a:ext cx="35"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81" name="Line 434">
              <a:extLst>
                <a:ext uri="{FF2B5EF4-FFF2-40B4-BE49-F238E27FC236}">
                  <a16:creationId xmlns:a16="http://schemas.microsoft.com/office/drawing/2014/main" id="{ADBFDBCC-B798-BBFD-D3FB-C8D1D922BEC3}"/>
                </a:ext>
              </a:extLst>
            </p:cNvPr>
            <p:cNvSpPr>
              <a:spLocks noChangeShapeType="1"/>
            </p:cNvSpPr>
            <p:nvPr/>
          </p:nvSpPr>
          <p:spPr bwMode="auto">
            <a:xfrm flipV="1">
              <a:off x="1645" y="2733"/>
              <a:ext cx="35"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682" name="Line 435">
              <a:extLst>
                <a:ext uri="{FF2B5EF4-FFF2-40B4-BE49-F238E27FC236}">
                  <a16:creationId xmlns:a16="http://schemas.microsoft.com/office/drawing/2014/main" id="{01772E6E-572A-B6C2-EC63-DCC1FD5C0942}"/>
                </a:ext>
              </a:extLst>
            </p:cNvPr>
            <p:cNvSpPr>
              <a:spLocks noChangeShapeType="1"/>
            </p:cNvSpPr>
            <p:nvPr/>
          </p:nvSpPr>
          <p:spPr bwMode="auto">
            <a:xfrm flipV="1">
              <a:off x="1615" y="2733"/>
              <a:ext cx="34" cy="27"/>
            </a:xfrm>
            <a:prstGeom prst="line">
              <a:avLst/>
            </a:prstGeom>
            <a:noFill/>
            <a:ln w="635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22644" name="Text Box 436">
            <a:extLst>
              <a:ext uri="{FF2B5EF4-FFF2-40B4-BE49-F238E27FC236}">
                <a16:creationId xmlns:a16="http://schemas.microsoft.com/office/drawing/2014/main" id="{0603F3F1-37C6-642A-B6D5-C77F4DB28151}"/>
              </a:ext>
            </a:extLst>
          </p:cNvPr>
          <p:cNvSpPr txBox="1">
            <a:spLocks noChangeArrowheads="1"/>
          </p:cNvSpPr>
          <p:nvPr/>
        </p:nvSpPr>
        <p:spPr bwMode="auto">
          <a:xfrm>
            <a:off x="4570413" y="2276475"/>
            <a:ext cx="4357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Domet mlaza određuje se na osnovu jednačina horizontalnog hica:</a:t>
            </a:r>
            <a:endParaRPr lang="en-US" altLang="en-US" b="1">
              <a:solidFill>
                <a:schemeClr val="tx1"/>
              </a:solidFill>
            </a:endParaRPr>
          </a:p>
        </p:txBody>
      </p:sp>
      <p:pic>
        <p:nvPicPr>
          <p:cNvPr id="222645" name="Picture 437" descr="BD10263_">
            <a:extLst>
              <a:ext uri="{FF2B5EF4-FFF2-40B4-BE49-F238E27FC236}">
                <a16:creationId xmlns:a16="http://schemas.microsoft.com/office/drawing/2014/main" id="{81C6DFAE-809D-DE5A-CFBE-22B534811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2384425"/>
            <a:ext cx="1285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40">
            <a:extLst>
              <a:ext uri="{FF2B5EF4-FFF2-40B4-BE49-F238E27FC236}">
                <a16:creationId xmlns:a16="http://schemas.microsoft.com/office/drawing/2014/main" id="{FD31C92D-F80C-3044-C358-DF409D7AA7C4}"/>
              </a:ext>
            </a:extLst>
          </p:cNvPr>
          <p:cNvGrpSpPr>
            <a:grpSpLocks noChangeAspect="1"/>
          </p:cNvGrpSpPr>
          <p:nvPr/>
        </p:nvGrpSpPr>
        <p:grpSpPr bwMode="auto">
          <a:xfrm>
            <a:off x="5335588" y="2808288"/>
            <a:ext cx="2657475" cy="862012"/>
            <a:chOff x="3107" y="1835"/>
            <a:chExt cx="1674" cy="543"/>
          </a:xfrm>
        </p:grpSpPr>
        <p:sp>
          <p:nvSpPr>
            <p:cNvPr id="19485" name="AutoShape 439">
              <a:extLst>
                <a:ext uri="{FF2B5EF4-FFF2-40B4-BE49-F238E27FC236}">
                  <a16:creationId xmlns:a16="http://schemas.microsoft.com/office/drawing/2014/main" id="{53C0535F-7C53-360C-9BAF-6C582CFB7330}"/>
                </a:ext>
              </a:extLst>
            </p:cNvPr>
            <p:cNvSpPr>
              <a:spLocks noChangeAspect="1" noChangeArrowheads="1" noTextEdit="1"/>
            </p:cNvSpPr>
            <p:nvPr/>
          </p:nvSpPr>
          <p:spPr bwMode="auto">
            <a:xfrm>
              <a:off x="3107" y="1865"/>
              <a:ext cx="1674"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486" name="Line 441">
              <a:extLst>
                <a:ext uri="{FF2B5EF4-FFF2-40B4-BE49-F238E27FC236}">
                  <a16:creationId xmlns:a16="http://schemas.microsoft.com/office/drawing/2014/main" id="{688C0B47-E25E-5A60-2BFA-55FB5191D106}"/>
                </a:ext>
              </a:extLst>
            </p:cNvPr>
            <p:cNvSpPr>
              <a:spLocks noChangeShapeType="1"/>
            </p:cNvSpPr>
            <p:nvPr/>
          </p:nvSpPr>
          <p:spPr bwMode="auto">
            <a:xfrm>
              <a:off x="4342" y="2126"/>
              <a:ext cx="421"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87" name="Rectangle 442">
              <a:extLst>
                <a:ext uri="{FF2B5EF4-FFF2-40B4-BE49-F238E27FC236}">
                  <a16:creationId xmlns:a16="http://schemas.microsoft.com/office/drawing/2014/main" id="{BB5F0272-0C79-5A3E-B45F-0D55C2EB76BD}"/>
                </a:ext>
              </a:extLst>
            </p:cNvPr>
            <p:cNvSpPr>
              <a:spLocks noChangeArrowheads="1"/>
            </p:cNvSpPr>
            <p:nvPr/>
          </p:nvSpPr>
          <p:spPr bwMode="auto">
            <a:xfrm>
              <a:off x="4508" y="2148"/>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sp>
          <p:nvSpPr>
            <p:cNvPr id="19488" name="Rectangle 443">
              <a:extLst>
                <a:ext uri="{FF2B5EF4-FFF2-40B4-BE49-F238E27FC236}">
                  <a16:creationId xmlns:a16="http://schemas.microsoft.com/office/drawing/2014/main" id="{A01675CE-4365-98D4-9B0E-A4260FA2E86B}"/>
                </a:ext>
              </a:extLst>
            </p:cNvPr>
            <p:cNvSpPr>
              <a:spLocks noChangeArrowheads="1"/>
            </p:cNvSpPr>
            <p:nvPr/>
          </p:nvSpPr>
          <p:spPr bwMode="auto">
            <a:xfrm>
              <a:off x="3836" y="2004"/>
              <a:ext cx="1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   </a:t>
              </a:r>
              <a:endParaRPr lang="en-US" altLang="en-US"/>
            </a:p>
          </p:txBody>
        </p:sp>
        <p:sp>
          <p:nvSpPr>
            <p:cNvPr id="19489" name="Rectangle 444">
              <a:extLst>
                <a:ext uri="{FF2B5EF4-FFF2-40B4-BE49-F238E27FC236}">
                  <a16:creationId xmlns:a16="http://schemas.microsoft.com/office/drawing/2014/main" id="{486C0F07-09E4-4118-3D0C-4AEE30769132}"/>
                </a:ext>
              </a:extLst>
            </p:cNvPr>
            <p:cNvSpPr>
              <a:spLocks noChangeArrowheads="1"/>
            </p:cNvSpPr>
            <p:nvPr/>
          </p:nvSpPr>
          <p:spPr bwMode="auto">
            <a:xfrm>
              <a:off x="4686" y="1870"/>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1400">
                  <a:solidFill>
                    <a:srgbClr val="000000"/>
                  </a:solidFill>
                  <a:latin typeface="Times New Roman" panose="02020603050405020304" pitchFamily="18" charset="0"/>
                </a:rPr>
                <a:t>2</a:t>
              </a:r>
              <a:endParaRPr lang="en-US" altLang="en-US"/>
            </a:p>
          </p:txBody>
        </p:sp>
        <p:sp>
          <p:nvSpPr>
            <p:cNvPr id="19490" name="Rectangle 445">
              <a:extLst>
                <a:ext uri="{FF2B5EF4-FFF2-40B4-BE49-F238E27FC236}">
                  <a16:creationId xmlns:a16="http://schemas.microsoft.com/office/drawing/2014/main" id="{8C61ADBF-1F71-355C-970A-62AC4AD0E16C}"/>
                </a:ext>
              </a:extLst>
            </p:cNvPr>
            <p:cNvSpPr>
              <a:spLocks noChangeArrowheads="1"/>
            </p:cNvSpPr>
            <p:nvPr/>
          </p:nvSpPr>
          <p:spPr bwMode="auto">
            <a:xfrm>
              <a:off x="4610" y="1882"/>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t</a:t>
              </a:r>
              <a:endParaRPr lang="en-US" altLang="en-US"/>
            </a:p>
          </p:txBody>
        </p:sp>
        <p:sp>
          <p:nvSpPr>
            <p:cNvPr id="19491" name="Rectangle 446">
              <a:extLst>
                <a:ext uri="{FF2B5EF4-FFF2-40B4-BE49-F238E27FC236}">
                  <a16:creationId xmlns:a16="http://schemas.microsoft.com/office/drawing/2014/main" id="{777E8A44-DE88-981A-8C8B-ED68B5F40608}"/>
                </a:ext>
              </a:extLst>
            </p:cNvPr>
            <p:cNvSpPr>
              <a:spLocks noChangeArrowheads="1"/>
            </p:cNvSpPr>
            <p:nvPr/>
          </p:nvSpPr>
          <p:spPr bwMode="auto">
            <a:xfrm>
              <a:off x="4359" y="1882"/>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g</a:t>
              </a:r>
              <a:endParaRPr lang="en-US" altLang="en-US"/>
            </a:p>
          </p:txBody>
        </p:sp>
        <p:sp>
          <p:nvSpPr>
            <p:cNvPr id="19492" name="Rectangle 447">
              <a:extLst>
                <a:ext uri="{FF2B5EF4-FFF2-40B4-BE49-F238E27FC236}">
                  <a16:creationId xmlns:a16="http://schemas.microsoft.com/office/drawing/2014/main" id="{FC06762E-DE31-B436-5564-4A71DDCC3766}"/>
                </a:ext>
              </a:extLst>
            </p:cNvPr>
            <p:cNvSpPr>
              <a:spLocks noChangeArrowheads="1"/>
            </p:cNvSpPr>
            <p:nvPr/>
          </p:nvSpPr>
          <p:spPr bwMode="auto">
            <a:xfrm>
              <a:off x="4001" y="2003"/>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y</a:t>
              </a:r>
              <a:endParaRPr lang="en-US" altLang="en-US"/>
            </a:p>
          </p:txBody>
        </p:sp>
        <p:sp>
          <p:nvSpPr>
            <p:cNvPr id="19493" name="Rectangle 448">
              <a:extLst>
                <a:ext uri="{FF2B5EF4-FFF2-40B4-BE49-F238E27FC236}">
                  <a16:creationId xmlns:a16="http://schemas.microsoft.com/office/drawing/2014/main" id="{48948A29-A4F6-BBAB-4C20-F58B0B0ADCE1}"/>
                </a:ext>
              </a:extLst>
            </p:cNvPr>
            <p:cNvSpPr>
              <a:spLocks noChangeArrowheads="1"/>
            </p:cNvSpPr>
            <p:nvPr/>
          </p:nvSpPr>
          <p:spPr bwMode="auto">
            <a:xfrm>
              <a:off x="3806" y="2003"/>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a:t>
              </a:r>
              <a:endParaRPr lang="en-US" altLang="en-US"/>
            </a:p>
          </p:txBody>
        </p:sp>
        <p:sp>
          <p:nvSpPr>
            <p:cNvPr id="19494" name="Rectangle 449">
              <a:extLst>
                <a:ext uri="{FF2B5EF4-FFF2-40B4-BE49-F238E27FC236}">
                  <a16:creationId xmlns:a16="http://schemas.microsoft.com/office/drawing/2014/main" id="{E5591E28-0BB4-3134-6042-C0F4CF9CA3D1}"/>
                </a:ext>
              </a:extLst>
            </p:cNvPr>
            <p:cNvSpPr>
              <a:spLocks noChangeArrowheads="1"/>
            </p:cNvSpPr>
            <p:nvPr/>
          </p:nvSpPr>
          <p:spPr bwMode="auto">
            <a:xfrm>
              <a:off x="3725" y="2003"/>
              <a:ext cx="5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t</a:t>
              </a:r>
              <a:endParaRPr lang="en-US" altLang="en-US"/>
            </a:p>
          </p:txBody>
        </p:sp>
        <p:sp>
          <p:nvSpPr>
            <p:cNvPr id="19495" name="Rectangle 450">
              <a:extLst>
                <a:ext uri="{FF2B5EF4-FFF2-40B4-BE49-F238E27FC236}">
                  <a16:creationId xmlns:a16="http://schemas.microsoft.com/office/drawing/2014/main" id="{50EF72F2-9584-B65D-FC71-6D596599D151}"/>
                </a:ext>
              </a:extLst>
            </p:cNvPr>
            <p:cNvSpPr>
              <a:spLocks noChangeArrowheads="1"/>
            </p:cNvSpPr>
            <p:nvPr/>
          </p:nvSpPr>
          <p:spPr bwMode="auto">
            <a:xfrm>
              <a:off x="3483" y="2003"/>
              <a:ext cx="8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v</a:t>
              </a:r>
              <a:endParaRPr lang="en-US" altLang="en-US"/>
            </a:p>
          </p:txBody>
        </p:sp>
        <p:sp>
          <p:nvSpPr>
            <p:cNvPr id="19496" name="Rectangle 451">
              <a:extLst>
                <a:ext uri="{FF2B5EF4-FFF2-40B4-BE49-F238E27FC236}">
                  <a16:creationId xmlns:a16="http://schemas.microsoft.com/office/drawing/2014/main" id="{995CD0D5-7680-E75D-5425-EF8AA99ECCEA}"/>
                </a:ext>
              </a:extLst>
            </p:cNvPr>
            <p:cNvSpPr>
              <a:spLocks noChangeArrowheads="1"/>
            </p:cNvSpPr>
            <p:nvPr/>
          </p:nvSpPr>
          <p:spPr bwMode="auto">
            <a:xfrm>
              <a:off x="3135" y="2003"/>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x</a:t>
              </a:r>
              <a:endParaRPr lang="en-US" altLang="en-US"/>
            </a:p>
          </p:txBody>
        </p:sp>
        <p:sp>
          <p:nvSpPr>
            <p:cNvPr id="19497" name="Rectangle 452">
              <a:extLst>
                <a:ext uri="{FF2B5EF4-FFF2-40B4-BE49-F238E27FC236}">
                  <a16:creationId xmlns:a16="http://schemas.microsoft.com/office/drawing/2014/main" id="{B717A3BC-573E-77EA-2D0E-66389EFDC8E6}"/>
                </a:ext>
              </a:extLst>
            </p:cNvPr>
            <p:cNvSpPr>
              <a:spLocks noChangeArrowheads="1"/>
            </p:cNvSpPr>
            <p:nvPr/>
          </p:nvSpPr>
          <p:spPr bwMode="auto">
            <a:xfrm>
              <a:off x="4509" y="1835"/>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RS" altLang="en-US" sz="2400" b="1">
                  <a:solidFill>
                    <a:srgbClr val="000000"/>
                  </a:solidFill>
                  <a:latin typeface="Symbol" panose="05050102010706020507" pitchFamily="18" charset="2"/>
                </a:rPr>
                <a:t>.</a:t>
              </a:r>
              <a:endParaRPr lang="en-US" altLang="en-US"/>
            </a:p>
          </p:txBody>
        </p:sp>
        <p:sp>
          <p:nvSpPr>
            <p:cNvPr id="19498" name="Rectangle 453">
              <a:extLst>
                <a:ext uri="{FF2B5EF4-FFF2-40B4-BE49-F238E27FC236}">
                  <a16:creationId xmlns:a16="http://schemas.microsoft.com/office/drawing/2014/main" id="{1F10A8D7-D515-5FA5-8E77-330E9EB819FA}"/>
                </a:ext>
              </a:extLst>
            </p:cNvPr>
            <p:cNvSpPr>
              <a:spLocks noChangeArrowheads="1"/>
            </p:cNvSpPr>
            <p:nvPr/>
          </p:nvSpPr>
          <p:spPr bwMode="auto">
            <a:xfrm>
              <a:off x="4159" y="198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9499" name="Rectangle 454">
              <a:extLst>
                <a:ext uri="{FF2B5EF4-FFF2-40B4-BE49-F238E27FC236}">
                  <a16:creationId xmlns:a16="http://schemas.microsoft.com/office/drawing/2014/main" id="{521C065C-64F3-E8FF-7A55-80C751495B62}"/>
                </a:ext>
              </a:extLst>
            </p:cNvPr>
            <p:cNvSpPr>
              <a:spLocks noChangeArrowheads="1"/>
            </p:cNvSpPr>
            <p:nvPr/>
          </p:nvSpPr>
          <p:spPr bwMode="auto">
            <a:xfrm>
              <a:off x="3623" y="1968"/>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RS" altLang="en-US" sz="2400" b="1">
                  <a:solidFill>
                    <a:srgbClr val="000000"/>
                  </a:solidFill>
                  <a:latin typeface="Symbol" panose="05050102010706020507" pitchFamily="18" charset="2"/>
                </a:rPr>
                <a:t>.</a:t>
              </a:r>
              <a:endParaRPr lang="en-US" altLang="en-US"/>
            </a:p>
          </p:txBody>
        </p:sp>
        <p:sp>
          <p:nvSpPr>
            <p:cNvPr id="19500" name="Rectangle 455">
              <a:extLst>
                <a:ext uri="{FF2B5EF4-FFF2-40B4-BE49-F238E27FC236}">
                  <a16:creationId xmlns:a16="http://schemas.microsoft.com/office/drawing/2014/main" id="{B1A4A1E9-4FFE-7438-25E7-D2FEBE690B7D}"/>
                </a:ext>
              </a:extLst>
            </p:cNvPr>
            <p:cNvSpPr>
              <a:spLocks noChangeArrowheads="1"/>
            </p:cNvSpPr>
            <p:nvPr/>
          </p:nvSpPr>
          <p:spPr bwMode="auto">
            <a:xfrm>
              <a:off x="3305" y="1984"/>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grpSp>
      <p:sp>
        <p:nvSpPr>
          <p:cNvPr id="222664" name="Text Box 456">
            <a:extLst>
              <a:ext uri="{FF2B5EF4-FFF2-40B4-BE49-F238E27FC236}">
                <a16:creationId xmlns:a16="http://schemas.microsoft.com/office/drawing/2014/main" id="{4698201A-0E73-2308-7C30-D4EBD85625C8}"/>
              </a:ext>
            </a:extLst>
          </p:cNvPr>
          <p:cNvSpPr txBox="1">
            <a:spLocks noChangeArrowheads="1"/>
          </p:cNvSpPr>
          <p:nvPr/>
        </p:nvSpPr>
        <p:spPr bwMode="auto">
          <a:xfrm>
            <a:off x="4535488" y="3759200"/>
            <a:ext cx="44656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Eliminacijom vremena t, i korišćenjem</a:t>
            </a:r>
            <a:r>
              <a:rPr lang="en-US" altLang="en-US" b="1">
                <a:solidFill>
                  <a:schemeClr val="tx1"/>
                </a:solidFill>
              </a:rPr>
              <a:t> korigovanog</a:t>
            </a:r>
            <a:r>
              <a:rPr lang="sr-Latn-CS" altLang="en-US" b="1">
                <a:solidFill>
                  <a:schemeClr val="tx1"/>
                </a:solidFill>
              </a:rPr>
              <a:t> Toričelijev</a:t>
            </a:r>
            <a:r>
              <a:rPr lang="en-US" altLang="en-US" b="1">
                <a:solidFill>
                  <a:schemeClr val="tx1"/>
                </a:solidFill>
              </a:rPr>
              <a:t>og</a:t>
            </a:r>
            <a:r>
              <a:rPr lang="sr-Latn-CS" altLang="en-US" b="1">
                <a:solidFill>
                  <a:schemeClr val="tx1"/>
                </a:solidFill>
              </a:rPr>
              <a:t> obraz</a:t>
            </a:r>
            <a:r>
              <a:rPr lang="en-US" altLang="en-US" b="1">
                <a:solidFill>
                  <a:schemeClr val="tx1"/>
                </a:solidFill>
              </a:rPr>
              <a:t>ca</a:t>
            </a:r>
            <a:r>
              <a:rPr lang="sr-Latn-CS" altLang="en-US" b="1">
                <a:solidFill>
                  <a:schemeClr val="tx1"/>
                </a:solidFill>
              </a:rPr>
              <a:t> za brzinu</a:t>
            </a:r>
            <a:r>
              <a:rPr lang="en-US" altLang="en-US" b="1">
                <a:solidFill>
                  <a:schemeClr val="tx1"/>
                </a:solidFill>
              </a:rPr>
              <a:t>, </a:t>
            </a:r>
            <a:r>
              <a:rPr lang="sr-Latn-CS" altLang="en-US" b="1">
                <a:solidFill>
                  <a:schemeClr val="tx1"/>
                </a:solidFill>
              </a:rPr>
              <a:t>domet mlaza je:</a:t>
            </a:r>
            <a:endParaRPr lang="en-US" altLang="en-US" b="1">
              <a:solidFill>
                <a:schemeClr val="tx1"/>
              </a:solidFill>
            </a:endParaRPr>
          </a:p>
        </p:txBody>
      </p:sp>
      <p:pic>
        <p:nvPicPr>
          <p:cNvPr id="222665" name="Picture 457" descr="BD10263_">
            <a:extLst>
              <a:ext uri="{FF2B5EF4-FFF2-40B4-BE49-F238E27FC236}">
                <a16:creationId xmlns:a16="http://schemas.microsoft.com/office/drawing/2014/main" id="{54B4DE3C-B224-7253-FF39-9BDE24192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1975" y="3870325"/>
            <a:ext cx="1285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60">
            <a:extLst>
              <a:ext uri="{FF2B5EF4-FFF2-40B4-BE49-F238E27FC236}">
                <a16:creationId xmlns:a16="http://schemas.microsoft.com/office/drawing/2014/main" id="{A583214D-5962-607E-2CAB-24505FE26905}"/>
              </a:ext>
            </a:extLst>
          </p:cNvPr>
          <p:cNvGrpSpPr>
            <a:grpSpLocks noChangeAspect="1"/>
          </p:cNvGrpSpPr>
          <p:nvPr/>
        </p:nvGrpSpPr>
        <p:grpSpPr bwMode="auto">
          <a:xfrm>
            <a:off x="5364163" y="4754563"/>
            <a:ext cx="1887537" cy="441325"/>
            <a:chOff x="3402" y="2973"/>
            <a:chExt cx="1189" cy="278"/>
          </a:xfrm>
        </p:grpSpPr>
        <p:sp>
          <p:nvSpPr>
            <p:cNvPr id="19474" name="AutoShape 459">
              <a:extLst>
                <a:ext uri="{FF2B5EF4-FFF2-40B4-BE49-F238E27FC236}">
                  <a16:creationId xmlns:a16="http://schemas.microsoft.com/office/drawing/2014/main" id="{F2D540AC-84F1-3982-4CAB-A524A8528D7C}"/>
                </a:ext>
              </a:extLst>
            </p:cNvPr>
            <p:cNvSpPr>
              <a:spLocks noChangeAspect="1" noChangeArrowheads="1" noTextEdit="1"/>
            </p:cNvSpPr>
            <p:nvPr/>
          </p:nvSpPr>
          <p:spPr bwMode="auto">
            <a:xfrm>
              <a:off x="3402" y="3001"/>
              <a:ext cx="1189"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475" name="Line 461">
              <a:extLst>
                <a:ext uri="{FF2B5EF4-FFF2-40B4-BE49-F238E27FC236}">
                  <a16:creationId xmlns:a16="http://schemas.microsoft.com/office/drawing/2014/main" id="{60045091-62DA-B84D-723D-DB73E780D0F9}"/>
                </a:ext>
              </a:extLst>
            </p:cNvPr>
            <p:cNvSpPr>
              <a:spLocks noChangeShapeType="1"/>
            </p:cNvSpPr>
            <p:nvPr/>
          </p:nvSpPr>
          <p:spPr bwMode="auto">
            <a:xfrm flipV="1">
              <a:off x="4017" y="3134"/>
              <a:ext cx="26" cy="1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6" name="Line 462">
              <a:extLst>
                <a:ext uri="{FF2B5EF4-FFF2-40B4-BE49-F238E27FC236}">
                  <a16:creationId xmlns:a16="http://schemas.microsoft.com/office/drawing/2014/main" id="{410327F4-2B81-FF1F-E391-700021FA7A7A}"/>
                </a:ext>
              </a:extLst>
            </p:cNvPr>
            <p:cNvSpPr>
              <a:spLocks noChangeShapeType="1"/>
            </p:cNvSpPr>
            <p:nvPr/>
          </p:nvSpPr>
          <p:spPr bwMode="auto">
            <a:xfrm>
              <a:off x="4043" y="3136"/>
              <a:ext cx="40" cy="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477" name="Freeform 463">
              <a:extLst>
                <a:ext uri="{FF2B5EF4-FFF2-40B4-BE49-F238E27FC236}">
                  <a16:creationId xmlns:a16="http://schemas.microsoft.com/office/drawing/2014/main" id="{DF828F12-4002-7E1B-4D6B-C56EBA883E5D}"/>
                </a:ext>
              </a:extLst>
            </p:cNvPr>
            <p:cNvSpPr>
              <a:spLocks/>
            </p:cNvSpPr>
            <p:nvPr/>
          </p:nvSpPr>
          <p:spPr bwMode="auto">
            <a:xfrm>
              <a:off x="4085" y="3025"/>
              <a:ext cx="491" cy="174"/>
            </a:xfrm>
            <a:custGeom>
              <a:avLst/>
              <a:gdLst>
                <a:gd name="T0" fmla="*/ 0 w 512"/>
                <a:gd name="T1" fmla="*/ 121 h 182"/>
                <a:gd name="T2" fmla="*/ 32 w 512"/>
                <a:gd name="T3" fmla="*/ 0 h 182"/>
                <a:gd name="T4" fmla="*/ 351 w 512"/>
                <a:gd name="T5" fmla="*/ 0 h 182"/>
                <a:gd name="T6" fmla="*/ 0 60000 65536"/>
                <a:gd name="T7" fmla="*/ 0 60000 65536"/>
                <a:gd name="T8" fmla="*/ 0 60000 65536"/>
                <a:gd name="T9" fmla="*/ 0 w 512"/>
                <a:gd name="T10" fmla="*/ 0 h 182"/>
                <a:gd name="T11" fmla="*/ 512 w 512"/>
                <a:gd name="T12" fmla="*/ 182 h 182"/>
              </a:gdLst>
              <a:ahLst/>
              <a:cxnLst>
                <a:cxn ang="T6">
                  <a:pos x="T0" y="T1"/>
                </a:cxn>
                <a:cxn ang="T7">
                  <a:pos x="T2" y="T3"/>
                </a:cxn>
                <a:cxn ang="T8">
                  <a:pos x="T4" y="T5"/>
                </a:cxn>
              </a:cxnLst>
              <a:rect l="T9" t="T10" r="T11" b="T12"/>
              <a:pathLst>
                <a:path w="512" h="182">
                  <a:moveTo>
                    <a:pt x="0" y="182"/>
                  </a:moveTo>
                  <a:lnTo>
                    <a:pt x="47" y="0"/>
                  </a:lnTo>
                  <a:lnTo>
                    <a:pt x="512"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478" name="Rectangle 464">
              <a:extLst>
                <a:ext uri="{FF2B5EF4-FFF2-40B4-BE49-F238E27FC236}">
                  <a16:creationId xmlns:a16="http://schemas.microsoft.com/office/drawing/2014/main" id="{FD127B8C-204A-4B70-4C62-58181207895D}"/>
                </a:ext>
              </a:extLst>
            </p:cNvPr>
            <p:cNvSpPr>
              <a:spLocks noChangeArrowheads="1"/>
            </p:cNvSpPr>
            <p:nvPr/>
          </p:nvSpPr>
          <p:spPr bwMode="auto">
            <a:xfrm>
              <a:off x="4472" y="3020"/>
              <a:ext cx="10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9479" name="Rectangle 465">
              <a:extLst>
                <a:ext uri="{FF2B5EF4-FFF2-40B4-BE49-F238E27FC236}">
                  <a16:creationId xmlns:a16="http://schemas.microsoft.com/office/drawing/2014/main" id="{F1707EE9-7938-2133-42B8-DC01BC279C21}"/>
                </a:ext>
              </a:extLst>
            </p:cNvPr>
            <p:cNvSpPr>
              <a:spLocks noChangeArrowheads="1"/>
            </p:cNvSpPr>
            <p:nvPr/>
          </p:nvSpPr>
          <p:spPr bwMode="auto">
            <a:xfrm>
              <a:off x="4151" y="3020"/>
              <a:ext cx="14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H</a:t>
              </a:r>
              <a:endParaRPr lang="en-US" altLang="en-US"/>
            </a:p>
          </p:txBody>
        </p:sp>
        <p:sp>
          <p:nvSpPr>
            <p:cNvPr id="19480" name="Rectangle 466">
              <a:extLst>
                <a:ext uri="{FF2B5EF4-FFF2-40B4-BE49-F238E27FC236}">
                  <a16:creationId xmlns:a16="http://schemas.microsoft.com/office/drawing/2014/main" id="{1675BFD1-F574-856A-956E-FF46B9723456}"/>
                </a:ext>
              </a:extLst>
            </p:cNvPr>
            <p:cNvSpPr>
              <a:spLocks noChangeArrowheads="1"/>
            </p:cNvSpPr>
            <p:nvPr/>
          </p:nvSpPr>
          <p:spPr bwMode="auto">
            <a:xfrm>
              <a:off x="3424" y="3020"/>
              <a:ext cx="117"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Times New Roman" panose="02020603050405020304" pitchFamily="18" charset="0"/>
                </a:rPr>
                <a:t>L</a:t>
              </a:r>
              <a:endParaRPr lang="en-US" altLang="en-US"/>
            </a:p>
          </p:txBody>
        </p:sp>
        <p:sp>
          <p:nvSpPr>
            <p:cNvPr id="19481" name="Rectangle 467">
              <a:extLst>
                <a:ext uri="{FF2B5EF4-FFF2-40B4-BE49-F238E27FC236}">
                  <a16:creationId xmlns:a16="http://schemas.microsoft.com/office/drawing/2014/main" id="{55F076C0-6FCF-F43A-D6B8-E8F99C2B8A07}"/>
                </a:ext>
              </a:extLst>
            </p:cNvPr>
            <p:cNvSpPr>
              <a:spLocks noChangeArrowheads="1"/>
            </p:cNvSpPr>
            <p:nvPr/>
          </p:nvSpPr>
          <p:spPr bwMode="auto">
            <a:xfrm>
              <a:off x="4370" y="2973"/>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sr-Latn-RS" altLang="en-US" sz="2400" b="1">
                  <a:solidFill>
                    <a:srgbClr val="000000"/>
                  </a:solidFill>
                  <a:latin typeface="Symbol" panose="05050102010706020507" pitchFamily="18" charset="2"/>
                </a:rPr>
                <a:t>.</a:t>
              </a:r>
              <a:endParaRPr lang="en-US" altLang="en-US"/>
            </a:p>
          </p:txBody>
        </p:sp>
        <p:sp>
          <p:nvSpPr>
            <p:cNvPr id="19482" name="Rectangle 468">
              <a:extLst>
                <a:ext uri="{FF2B5EF4-FFF2-40B4-BE49-F238E27FC236}">
                  <a16:creationId xmlns:a16="http://schemas.microsoft.com/office/drawing/2014/main" id="{2C778317-2E7A-8857-152D-C019C9537CA6}"/>
                </a:ext>
              </a:extLst>
            </p:cNvPr>
            <p:cNvSpPr>
              <a:spLocks noChangeArrowheads="1"/>
            </p:cNvSpPr>
            <p:nvPr/>
          </p:nvSpPr>
          <p:spPr bwMode="auto">
            <a:xfrm>
              <a:off x="3607" y="3001"/>
              <a:ext cx="10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a:solidFill>
                    <a:srgbClr val="000000"/>
                  </a:solidFill>
                  <a:latin typeface="Symbol" panose="05050102010706020507" pitchFamily="18" charset="2"/>
                </a:rPr>
                <a:t>=</a:t>
              </a:r>
              <a:endParaRPr lang="en-US" altLang="en-US"/>
            </a:p>
          </p:txBody>
        </p:sp>
        <p:sp>
          <p:nvSpPr>
            <p:cNvPr id="19483" name="Rectangle 469">
              <a:extLst>
                <a:ext uri="{FF2B5EF4-FFF2-40B4-BE49-F238E27FC236}">
                  <a16:creationId xmlns:a16="http://schemas.microsoft.com/office/drawing/2014/main" id="{25629E00-D4B3-E254-E370-0C606CB43EF5}"/>
                </a:ext>
              </a:extLst>
            </p:cNvPr>
            <p:cNvSpPr>
              <a:spLocks noChangeArrowheads="1"/>
            </p:cNvSpPr>
            <p:nvPr/>
          </p:nvSpPr>
          <p:spPr bwMode="auto">
            <a:xfrm>
              <a:off x="3871" y="3001"/>
              <a:ext cx="11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b="1" i="1">
                  <a:solidFill>
                    <a:srgbClr val="000000"/>
                  </a:solidFill>
                  <a:latin typeface="Symbol" panose="05050102010706020507" pitchFamily="18" charset="2"/>
                </a:rPr>
                <a:t>j</a:t>
              </a:r>
              <a:endParaRPr lang="en-US" altLang="en-US"/>
            </a:p>
          </p:txBody>
        </p:sp>
        <p:sp>
          <p:nvSpPr>
            <p:cNvPr id="19484" name="Rectangle 470">
              <a:extLst>
                <a:ext uri="{FF2B5EF4-FFF2-40B4-BE49-F238E27FC236}">
                  <a16:creationId xmlns:a16="http://schemas.microsoft.com/office/drawing/2014/main" id="{0A9B75B3-E9D4-AFC7-8F6F-ECD74ACB3AA4}"/>
                </a:ext>
              </a:extLst>
            </p:cNvPr>
            <p:cNvSpPr>
              <a:spLocks noChangeArrowheads="1"/>
            </p:cNvSpPr>
            <p:nvPr/>
          </p:nvSpPr>
          <p:spPr bwMode="auto">
            <a:xfrm>
              <a:off x="3787" y="3021"/>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sz="2400">
                  <a:solidFill>
                    <a:srgbClr val="000000"/>
                  </a:solidFill>
                  <a:latin typeface="Times New Roman" panose="02020603050405020304" pitchFamily="18" charset="0"/>
                </a:rPr>
                <a:t>2</a:t>
              </a:r>
              <a:endParaRPr lang="en-US" altLang="en-US"/>
            </a:p>
          </p:txBody>
        </p:sp>
      </p:grpSp>
      <p:sp>
        <p:nvSpPr>
          <p:cNvPr id="222679" name="AutoShape 471">
            <a:extLst>
              <a:ext uri="{FF2B5EF4-FFF2-40B4-BE49-F238E27FC236}">
                <a16:creationId xmlns:a16="http://schemas.microsoft.com/office/drawing/2014/main" id="{5FE64701-FB59-B33A-5A98-00C82B501DCA}"/>
              </a:ext>
            </a:extLst>
          </p:cNvPr>
          <p:cNvSpPr>
            <a:spLocks noChangeArrowheads="1"/>
          </p:cNvSpPr>
          <p:nvPr/>
        </p:nvSpPr>
        <p:spPr bwMode="auto">
          <a:xfrm>
            <a:off x="539750" y="5481638"/>
            <a:ext cx="8137525" cy="468312"/>
          </a:xfrm>
          <a:prstGeom prst="roundRect">
            <a:avLst>
              <a:gd name="adj" fmla="val 16667"/>
            </a:avLst>
          </a:prstGeom>
          <a:solidFill>
            <a:srgbClr val="CCECFF"/>
          </a:solidFill>
          <a:ln w="28575">
            <a:solidFill>
              <a:srgbClr val="0000FF"/>
            </a:solidFill>
            <a:round/>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222680" name="Text Box 472">
            <a:extLst>
              <a:ext uri="{FF2B5EF4-FFF2-40B4-BE49-F238E27FC236}">
                <a16:creationId xmlns:a16="http://schemas.microsoft.com/office/drawing/2014/main" id="{580C4D97-8F32-8815-BE92-4D2BCFE370EB}"/>
              </a:ext>
            </a:extLst>
          </p:cNvPr>
          <p:cNvSpPr txBox="1">
            <a:spLocks noChangeArrowheads="1"/>
          </p:cNvSpPr>
          <p:nvPr/>
        </p:nvSpPr>
        <p:spPr bwMode="auto">
          <a:xfrm>
            <a:off x="215900" y="5518150"/>
            <a:ext cx="878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buClr>
                <a:srgbClr val="000000"/>
              </a:buClr>
              <a:buSzPct val="100000"/>
              <a:buFont typeface="Times New Roman" panose="02020603050405020304" pitchFamily="18" charset="0"/>
              <a:buNone/>
            </a:pPr>
            <a:r>
              <a:rPr lang="sr-Latn-CS" altLang="en-US" b="1">
                <a:solidFill>
                  <a:schemeClr val="tx1"/>
                </a:solidFill>
              </a:rPr>
              <a:t>Dobijeni obrasci važe pod navedenim uslovima ako je otprilike d </a:t>
            </a:r>
            <a:r>
              <a:rPr lang="en-US" altLang="en-US" b="1">
                <a:solidFill>
                  <a:schemeClr val="tx1"/>
                </a:solidFill>
              </a:rPr>
              <a:t>&lt;</a:t>
            </a:r>
            <a:r>
              <a:rPr lang="sr-Latn-CS" altLang="en-US" b="1">
                <a:solidFill>
                  <a:schemeClr val="tx1"/>
                </a:solidFill>
              </a:rPr>
              <a:t> </a:t>
            </a:r>
            <a:r>
              <a:rPr lang="en-US" altLang="en-US" b="1">
                <a:solidFill>
                  <a:schemeClr val="tx1"/>
                </a:solidFill>
              </a:rPr>
              <a:t>0.1H.</a:t>
            </a:r>
            <a:r>
              <a:rPr lang="sr-Latn-CS" altLang="en-US" b="1">
                <a:solidFill>
                  <a:schemeClr val="tx1"/>
                </a:solidFill>
              </a:rPr>
              <a:t> </a:t>
            </a:r>
            <a:endParaRPr lang="en-US" altLang="en-US" b="1">
              <a:solidFill>
                <a:schemeClr val="tx1"/>
              </a:solidFill>
              <a:sym typeface="Symbol" panose="05050102010706020507" pitchFamily="18" charset="2"/>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2215"/>
                                        </p:tgtEl>
                                        <p:attrNameLst>
                                          <p:attrName>style.visibility</p:attrName>
                                        </p:attrNameLst>
                                      </p:cBhvr>
                                      <p:to>
                                        <p:strVal val="visible"/>
                                      </p:to>
                                    </p:set>
                                    <p:anim calcmode="lin" valueType="num">
                                      <p:cBhvr>
                                        <p:cTn id="7" dur="500" fill="hold"/>
                                        <p:tgtEl>
                                          <p:spTgt spid="222215"/>
                                        </p:tgtEl>
                                        <p:attrNameLst>
                                          <p:attrName>ppt_w</p:attrName>
                                        </p:attrNameLst>
                                      </p:cBhvr>
                                      <p:tavLst>
                                        <p:tav tm="0">
                                          <p:val>
                                            <p:fltVal val="0"/>
                                          </p:val>
                                        </p:tav>
                                        <p:tav tm="100000">
                                          <p:val>
                                            <p:strVal val="#ppt_w"/>
                                          </p:val>
                                        </p:tav>
                                      </p:tavLst>
                                    </p:anim>
                                    <p:anim calcmode="lin" valueType="num">
                                      <p:cBhvr>
                                        <p:cTn id="8" dur="500" fill="hold"/>
                                        <p:tgtEl>
                                          <p:spTgt spid="222215"/>
                                        </p:tgtEl>
                                        <p:attrNameLst>
                                          <p:attrName>ppt_h</p:attrName>
                                        </p:attrNameLst>
                                      </p:cBhvr>
                                      <p:tavLst>
                                        <p:tav tm="0">
                                          <p:val>
                                            <p:fltVal val="0"/>
                                          </p:val>
                                        </p:tav>
                                        <p:tav tm="100000">
                                          <p:val>
                                            <p:strVal val="#ppt_h"/>
                                          </p:val>
                                        </p:tav>
                                      </p:tavLst>
                                    </p:anim>
                                    <p:anim calcmode="lin" valueType="num">
                                      <p:cBhvr>
                                        <p:cTn id="9" dur="500" fill="hold"/>
                                        <p:tgtEl>
                                          <p:spTgt spid="222215"/>
                                        </p:tgtEl>
                                        <p:attrNameLst>
                                          <p:attrName>style.rotation</p:attrName>
                                        </p:attrNameLst>
                                      </p:cBhvr>
                                      <p:tavLst>
                                        <p:tav tm="0">
                                          <p:val>
                                            <p:fltVal val="360"/>
                                          </p:val>
                                        </p:tav>
                                        <p:tav tm="100000">
                                          <p:val>
                                            <p:fltVal val="0"/>
                                          </p:val>
                                        </p:tav>
                                      </p:tavLst>
                                    </p:anim>
                                    <p:animEffect transition="in" filter="fade">
                                      <p:cBhvr>
                                        <p:cTn id="10" dur="500"/>
                                        <p:tgtEl>
                                          <p:spTgt spid="222215"/>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22214"/>
                                        </p:tgtEl>
                                        <p:attrNameLst>
                                          <p:attrName>style.visibility</p:attrName>
                                        </p:attrNameLst>
                                      </p:cBhvr>
                                      <p:to>
                                        <p:strVal val="visible"/>
                                      </p:to>
                                    </p:set>
                                    <p:anim calcmode="discrete" valueType="clr">
                                      <p:cBhvr override="childStyle">
                                        <p:cTn id="14" dur="80"/>
                                        <p:tgtEl>
                                          <p:spTgt spid="2222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2214"/>
                                        </p:tgtEl>
                                        <p:attrNameLst>
                                          <p:attrName>fillcolor</p:attrName>
                                        </p:attrNameLst>
                                      </p:cBhvr>
                                      <p:tavLst>
                                        <p:tav tm="0">
                                          <p:val>
                                            <p:clrVal>
                                              <a:schemeClr val="accent2"/>
                                            </p:clrVal>
                                          </p:val>
                                        </p:tav>
                                        <p:tav tm="50000">
                                          <p:val>
                                            <p:clrVal>
                                              <a:schemeClr val="hlink"/>
                                            </p:clrVal>
                                          </p:val>
                                        </p:tav>
                                      </p:tavLst>
                                    </p:anim>
                                    <p:set>
                                      <p:cBhvr>
                                        <p:cTn id="16" dur="80"/>
                                        <p:tgtEl>
                                          <p:spTgt spid="222214"/>
                                        </p:tgtEl>
                                        <p:attrNameLst>
                                          <p:attrName>fill.type</p:attrName>
                                        </p:attrNameLst>
                                      </p:cBhvr>
                                      <p:to>
                                        <p:strVal val="solid"/>
                                      </p:to>
                                    </p:set>
                                  </p:childTnLst>
                                </p:cTn>
                              </p:par>
                            </p:childTnLst>
                          </p:cTn>
                        </p:par>
                        <p:par>
                          <p:cTn id="17" fill="hold" nodeType="afterGroup">
                            <p:stCondLst>
                              <p:cond delay="2060"/>
                            </p:stCondLst>
                            <p:childTnLst>
                              <p:par>
                                <p:cTn id="18" presetID="9"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22645"/>
                                        </p:tgtEl>
                                        <p:attrNameLst>
                                          <p:attrName>style.visibility</p:attrName>
                                        </p:attrNameLst>
                                      </p:cBhvr>
                                      <p:to>
                                        <p:strVal val="visible"/>
                                      </p:to>
                                    </p:set>
                                    <p:anim calcmode="lin" valueType="num">
                                      <p:cBhvr>
                                        <p:cTn id="25" dur="500" fill="hold"/>
                                        <p:tgtEl>
                                          <p:spTgt spid="222645"/>
                                        </p:tgtEl>
                                        <p:attrNameLst>
                                          <p:attrName>ppt_w</p:attrName>
                                        </p:attrNameLst>
                                      </p:cBhvr>
                                      <p:tavLst>
                                        <p:tav tm="0">
                                          <p:val>
                                            <p:fltVal val="0"/>
                                          </p:val>
                                        </p:tav>
                                        <p:tav tm="100000">
                                          <p:val>
                                            <p:strVal val="#ppt_w"/>
                                          </p:val>
                                        </p:tav>
                                      </p:tavLst>
                                    </p:anim>
                                    <p:anim calcmode="lin" valueType="num">
                                      <p:cBhvr>
                                        <p:cTn id="26" dur="500" fill="hold"/>
                                        <p:tgtEl>
                                          <p:spTgt spid="222645"/>
                                        </p:tgtEl>
                                        <p:attrNameLst>
                                          <p:attrName>ppt_h</p:attrName>
                                        </p:attrNameLst>
                                      </p:cBhvr>
                                      <p:tavLst>
                                        <p:tav tm="0">
                                          <p:val>
                                            <p:fltVal val="0"/>
                                          </p:val>
                                        </p:tav>
                                        <p:tav tm="100000">
                                          <p:val>
                                            <p:strVal val="#ppt_h"/>
                                          </p:val>
                                        </p:tav>
                                      </p:tavLst>
                                    </p:anim>
                                    <p:anim calcmode="lin" valueType="num">
                                      <p:cBhvr>
                                        <p:cTn id="27" dur="500" fill="hold"/>
                                        <p:tgtEl>
                                          <p:spTgt spid="222645"/>
                                        </p:tgtEl>
                                        <p:attrNameLst>
                                          <p:attrName>style.rotation</p:attrName>
                                        </p:attrNameLst>
                                      </p:cBhvr>
                                      <p:tavLst>
                                        <p:tav tm="0">
                                          <p:val>
                                            <p:fltVal val="360"/>
                                          </p:val>
                                        </p:tav>
                                        <p:tav tm="100000">
                                          <p:val>
                                            <p:fltVal val="0"/>
                                          </p:val>
                                        </p:tav>
                                      </p:tavLst>
                                    </p:anim>
                                    <p:animEffect transition="in" filter="fade">
                                      <p:cBhvr>
                                        <p:cTn id="28" dur="500"/>
                                        <p:tgtEl>
                                          <p:spTgt spid="222645"/>
                                        </p:tgtEl>
                                      </p:cBhvr>
                                    </p:animEffect>
                                  </p:childTnLst>
                                </p:cTn>
                              </p:par>
                            </p:childTnLst>
                          </p:cTn>
                        </p:par>
                        <p:par>
                          <p:cTn id="29" fill="hold" nodeType="afterGroup">
                            <p:stCondLst>
                              <p:cond delay="500"/>
                            </p:stCondLst>
                            <p:childTnLst>
                              <p:par>
                                <p:cTn id="30" presetID="27" presetClass="entr" presetSubtype="0" fill="hold" grpId="0" nodeType="afterEffect">
                                  <p:stCondLst>
                                    <p:cond delay="0"/>
                                  </p:stCondLst>
                                  <p:iterate type="lt">
                                    <p:tmPct val="50000"/>
                                  </p:iterate>
                                  <p:childTnLst>
                                    <p:set>
                                      <p:cBhvr>
                                        <p:cTn id="31" dur="1" fill="hold">
                                          <p:stCondLst>
                                            <p:cond delay="0"/>
                                          </p:stCondLst>
                                        </p:cTn>
                                        <p:tgtEl>
                                          <p:spTgt spid="222644"/>
                                        </p:tgtEl>
                                        <p:attrNameLst>
                                          <p:attrName>style.visibility</p:attrName>
                                        </p:attrNameLst>
                                      </p:cBhvr>
                                      <p:to>
                                        <p:strVal val="visible"/>
                                      </p:to>
                                    </p:set>
                                    <p:anim calcmode="discrete" valueType="clr">
                                      <p:cBhvr override="childStyle">
                                        <p:cTn id="32" dur="80"/>
                                        <p:tgtEl>
                                          <p:spTgt spid="222644"/>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222644"/>
                                        </p:tgtEl>
                                        <p:attrNameLst>
                                          <p:attrName>fillcolor</p:attrName>
                                        </p:attrNameLst>
                                      </p:cBhvr>
                                      <p:tavLst>
                                        <p:tav tm="0">
                                          <p:val>
                                            <p:clrVal>
                                              <a:schemeClr val="accent2"/>
                                            </p:clrVal>
                                          </p:val>
                                        </p:tav>
                                        <p:tav tm="50000">
                                          <p:val>
                                            <p:clrVal>
                                              <a:schemeClr val="hlink"/>
                                            </p:clrVal>
                                          </p:val>
                                        </p:tav>
                                      </p:tavLst>
                                    </p:anim>
                                    <p:set>
                                      <p:cBhvr>
                                        <p:cTn id="34" dur="80"/>
                                        <p:tgtEl>
                                          <p:spTgt spid="222644"/>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222665"/>
                                        </p:tgtEl>
                                        <p:attrNameLst>
                                          <p:attrName>style.visibility</p:attrName>
                                        </p:attrNameLst>
                                      </p:cBhvr>
                                      <p:to>
                                        <p:strVal val="visible"/>
                                      </p:to>
                                    </p:set>
                                    <p:anim calcmode="lin" valueType="num">
                                      <p:cBhvr>
                                        <p:cTn id="46" dur="500" fill="hold"/>
                                        <p:tgtEl>
                                          <p:spTgt spid="222665"/>
                                        </p:tgtEl>
                                        <p:attrNameLst>
                                          <p:attrName>ppt_w</p:attrName>
                                        </p:attrNameLst>
                                      </p:cBhvr>
                                      <p:tavLst>
                                        <p:tav tm="0">
                                          <p:val>
                                            <p:fltVal val="0"/>
                                          </p:val>
                                        </p:tav>
                                        <p:tav tm="100000">
                                          <p:val>
                                            <p:strVal val="#ppt_w"/>
                                          </p:val>
                                        </p:tav>
                                      </p:tavLst>
                                    </p:anim>
                                    <p:anim calcmode="lin" valueType="num">
                                      <p:cBhvr>
                                        <p:cTn id="47" dur="500" fill="hold"/>
                                        <p:tgtEl>
                                          <p:spTgt spid="222665"/>
                                        </p:tgtEl>
                                        <p:attrNameLst>
                                          <p:attrName>ppt_h</p:attrName>
                                        </p:attrNameLst>
                                      </p:cBhvr>
                                      <p:tavLst>
                                        <p:tav tm="0">
                                          <p:val>
                                            <p:fltVal val="0"/>
                                          </p:val>
                                        </p:tav>
                                        <p:tav tm="100000">
                                          <p:val>
                                            <p:strVal val="#ppt_h"/>
                                          </p:val>
                                        </p:tav>
                                      </p:tavLst>
                                    </p:anim>
                                    <p:anim calcmode="lin" valueType="num">
                                      <p:cBhvr>
                                        <p:cTn id="48" dur="500" fill="hold"/>
                                        <p:tgtEl>
                                          <p:spTgt spid="222665"/>
                                        </p:tgtEl>
                                        <p:attrNameLst>
                                          <p:attrName>style.rotation</p:attrName>
                                        </p:attrNameLst>
                                      </p:cBhvr>
                                      <p:tavLst>
                                        <p:tav tm="0">
                                          <p:val>
                                            <p:fltVal val="360"/>
                                          </p:val>
                                        </p:tav>
                                        <p:tav tm="100000">
                                          <p:val>
                                            <p:fltVal val="0"/>
                                          </p:val>
                                        </p:tav>
                                      </p:tavLst>
                                    </p:anim>
                                    <p:animEffect transition="in" filter="fade">
                                      <p:cBhvr>
                                        <p:cTn id="49" dur="500"/>
                                        <p:tgtEl>
                                          <p:spTgt spid="222665"/>
                                        </p:tgtEl>
                                      </p:cBhvr>
                                    </p:animEffect>
                                  </p:childTnLst>
                                </p:cTn>
                              </p:par>
                            </p:childTnLst>
                          </p:cTn>
                        </p:par>
                        <p:par>
                          <p:cTn id="50" fill="hold" nodeType="afterGroup">
                            <p:stCondLst>
                              <p:cond delay="5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222664"/>
                                        </p:tgtEl>
                                        <p:attrNameLst>
                                          <p:attrName>style.visibility</p:attrName>
                                        </p:attrNameLst>
                                      </p:cBhvr>
                                      <p:to>
                                        <p:strVal val="visible"/>
                                      </p:to>
                                    </p:set>
                                    <p:anim calcmode="discrete" valueType="clr">
                                      <p:cBhvr override="childStyle">
                                        <p:cTn id="53" dur="80"/>
                                        <p:tgtEl>
                                          <p:spTgt spid="222664"/>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22664"/>
                                        </p:tgtEl>
                                        <p:attrNameLst>
                                          <p:attrName>fillcolor</p:attrName>
                                        </p:attrNameLst>
                                      </p:cBhvr>
                                      <p:tavLst>
                                        <p:tav tm="0">
                                          <p:val>
                                            <p:clrVal>
                                              <a:schemeClr val="accent2"/>
                                            </p:clrVal>
                                          </p:val>
                                        </p:tav>
                                        <p:tav tm="50000">
                                          <p:val>
                                            <p:clrVal>
                                              <a:schemeClr val="hlink"/>
                                            </p:clrVal>
                                          </p:val>
                                        </p:tav>
                                      </p:tavLst>
                                    </p:anim>
                                    <p:set>
                                      <p:cBhvr>
                                        <p:cTn id="55" dur="80"/>
                                        <p:tgtEl>
                                          <p:spTgt spid="222664"/>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childTnLst>
                          </p:cTn>
                        </p:par>
                        <p:par>
                          <p:cTn id="61" fill="hold" nodeType="afterGroup">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22680"/>
                                        </p:tgtEl>
                                        <p:attrNameLst>
                                          <p:attrName>style.visibility</p:attrName>
                                        </p:attrNameLst>
                                      </p:cBhvr>
                                      <p:to>
                                        <p:strVal val="visible"/>
                                      </p:to>
                                    </p:set>
                                    <p:animEffect transition="in" filter="wipe(left)">
                                      <p:cBhvr>
                                        <p:cTn id="64" dur="500"/>
                                        <p:tgtEl>
                                          <p:spTgt spid="222680"/>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22679"/>
                                        </p:tgtEl>
                                        <p:attrNameLst>
                                          <p:attrName>style.visibility</p:attrName>
                                        </p:attrNameLst>
                                      </p:cBhvr>
                                      <p:to>
                                        <p:strVal val="visible"/>
                                      </p:to>
                                    </p:set>
                                    <p:animEffect transition="in" filter="wipe(left)">
                                      <p:cBhvr>
                                        <p:cTn id="67" dur="500"/>
                                        <p:tgtEl>
                                          <p:spTgt spid="222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p:bldP spid="222644" grpId="0"/>
      <p:bldP spid="222664" grpId="0"/>
      <p:bldP spid="222679" grpId="0" animBg="1"/>
      <p:bldP spid="2226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a:extLst>
              <a:ext uri="{FF2B5EF4-FFF2-40B4-BE49-F238E27FC236}">
                <a16:creationId xmlns:a16="http://schemas.microsoft.com/office/drawing/2014/main" id="{52EB146B-D369-48F0-A94F-CDF3ACBAE40A}"/>
              </a:ext>
            </a:extLst>
          </p:cNvPr>
          <p:cNvSpPr>
            <a:spLocks noChangeShapeType="1"/>
          </p:cNvSpPr>
          <p:nvPr/>
        </p:nvSpPr>
        <p:spPr bwMode="auto">
          <a:xfrm>
            <a:off x="215900" y="512763"/>
            <a:ext cx="8697913" cy="0"/>
          </a:xfrm>
          <a:prstGeom prst="line">
            <a:avLst/>
          </a:prstGeom>
          <a:noFill/>
          <a:ln w="92075" cmpd="thickThin">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83" name="Text Box 3">
            <a:extLst>
              <a:ext uri="{FF2B5EF4-FFF2-40B4-BE49-F238E27FC236}">
                <a16:creationId xmlns:a16="http://schemas.microsoft.com/office/drawing/2014/main" id="{12934A2B-7BDE-8AD3-45AA-9A209EB169AA}"/>
              </a:ext>
            </a:extLst>
          </p:cNvPr>
          <p:cNvSpPr txBox="1">
            <a:spLocks noChangeArrowheads="1"/>
          </p:cNvSpPr>
          <p:nvPr/>
        </p:nvSpPr>
        <p:spPr bwMode="auto">
          <a:xfrm>
            <a:off x="6588125" y="638968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0000"/>
              </a:buClr>
              <a:buSzPct val="100000"/>
              <a:buFont typeface="Times New Roman" panose="02020603050405020304" pitchFamily="18" charset="0"/>
              <a:buNone/>
            </a:pPr>
            <a:r>
              <a:rPr lang="sr-Latn-CS" altLang="en-US" i="1">
                <a:solidFill>
                  <a:srgbClr val="000000"/>
                </a:solidFill>
                <a:latin typeface="Times New Roman" panose="02020603050405020304" pitchFamily="18" charset="0"/>
              </a:rPr>
              <a:t>dr Gordana Kastrato</a:t>
            </a:r>
            <a:r>
              <a:rPr lang="en-US" altLang="en-US" i="1">
                <a:solidFill>
                  <a:srgbClr val="000000"/>
                </a:solidFill>
                <a:latin typeface="Times New Roman" panose="02020603050405020304" pitchFamily="18" charset="0"/>
              </a:rPr>
              <a:t>vi</a:t>
            </a:r>
            <a:r>
              <a:rPr lang="sr-Latn-CS" altLang="en-US" i="1">
                <a:solidFill>
                  <a:srgbClr val="000000"/>
                </a:solidFill>
                <a:latin typeface="Times New Roman" panose="02020603050405020304" pitchFamily="18" charset="0"/>
              </a:rPr>
              <a:t>ć</a:t>
            </a:r>
            <a:endParaRPr lang="en-US" altLang="en-US" i="1">
              <a:solidFill>
                <a:srgbClr val="000000"/>
              </a:solidFill>
              <a:latin typeface="Times New Roman" panose="02020603050405020304" pitchFamily="18" charset="0"/>
            </a:endParaRPr>
          </a:p>
        </p:txBody>
      </p:sp>
      <p:sp>
        <p:nvSpPr>
          <p:cNvPr id="20484" name="Text Box 4">
            <a:extLst>
              <a:ext uri="{FF2B5EF4-FFF2-40B4-BE49-F238E27FC236}">
                <a16:creationId xmlns:a16="http://schemas.microsoft.com/office/drawing/2014/main" id="{A9C9C47D-A907-000C-F9A0-ED797B6E2A63}"/>
              </a:ext>
            </a:extLst>
          </p:cNvPr>
          <p:cNvSpPr txBox="1">
            <a:spLocks noChangeArrowheads="1"/>
          </p:cNvSpPr>
          <p:nvPr/>
        </p:nvSpPr>
        <p:spPr bwMode="auto">
          <a:xfrm>
            <a:off x="3394075" y="161925"/>
            <a:ext cx="23574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buClr>
                <a:srgbClr val="000000"/>
              </a:buClr>
              <a:buSzPct val="100000"/>
              <a:buFont typeface="Times New Roman" panose="02020603050405020304" pitchFamily="18" charset="0"/>
              <a:buNone/>
            </a:pPr>
            <a:r>
              <a:rPr lang="sr-Latn-CS" altLang="en-US" sz="1500" b="1">
                <a:solidFill>
                  <a:srgbClr val="000000"/>
                </a:solidFill>
              </a:rPr>
              <a:t>MEHANIKA FLUIDA</a:t>
            </a:r>
            <a:endParaRPr lang="en-US" altLang="en-US" sz="1500" b="1">
              <a:solidFill>
                <a:srgbClr val="000000"/>
              </a:solidFill>
            </a:endParaRPr>
          </a:p>
        </p:txBody>
      </p:sp>
      <p:sp>
        <p:nvSpPr>
          <p:cNvPr id="20485" name="Line 5">
            <a:extLst>
              <a:ext uri="{FF2B5EF4-FFF2-40B4-BE49-F238E27FC236}">
                <a16:creationId xmlns:a16="http://schemas.microsoft.com/office/drawing/2014/main" id="{B61751F2-C895-D0F8-B3B1-8772CF90FB4D}"/>
              </a:ext>
            </a:extLst>
          </p:cNvPr>
          <p:cNvSpPr>
            <a:spLocks noChangeShapeType="1"/>
          </p:cNvSpPr>
          <p:nvPr/>
        </p:nvSpPr>
        <p:spPr bwMode="auto">
          <a:xfrm>
            <a:off x="230188" y="6324600"/>
            <a:ext cx="8683625" cy="0"/>
          </a:xfrm>
          <a:prstGeom prst="line">
            <a:avLst/>
          </a:prstGeom>
          <a:noFill/>
          <a:ln w="92075" cmpd="thinThick">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3238" name="Text Box 6">
            <a:extLst>
              <a:ext uri="{FF2B5EF4-FFF2-40B4-BE49-F238E27FC236}">
                <a16:creationId xmlns:a16="http://schemas.microsoft.com/office/drawing/2014/main" id="{DA9B2B8F-8A93-E97A-4DCA-004F775D78F6}"/>
              </a:ext>
            </a:extLst>
          </p:cNvPr>
          <p:cNvSpPr txBox="1">
            <a:spLocks noChangeArrowheads="1"/>
          </p:cNvSpPr>
          <p:nvPr/>
        </p:nvSpPr>
        <p:spPr bwMode="auto">
          <a:xfrm>
            <a:off x="495300" y="1484313"/>
            <a:ext cx="84693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Za povećanje koeficijenta isticanja, odnosno, protoka i brzine isticanja koriste se posebni pribori koji se nazivaju </a:t>
            </a:r>
            <a:r>
              <a:rPr lang="sr-Latn-CS" altLang="en-US" b="1" i="1" u="sng">
                <a:solidFill>
                  <a:srgbClr val="0000FF"/>
                </a:solidFill>
              </a:rPr>
              <a:t>naglavcima</a:t>
            </a:r>
            <a:r>
              <a:rPr lang="sr-Latn-CS" altLang="en-US" b="1">
                <a:solidFill>
                  <a:schemeClr val="tx1"/>
                </a:solidFill>
              </a:rPr>
              <a:t>. </a:t>
            </a:r>
            <a:endParaRPr lang="en-US" altLang="en-US" b="1">
              <a:solidFill>
                <a:schemeClr val="tx1"/>
              </a:solidFill>
            </a:endParaRPr>
          </a:p>
        </p:txBody>
      </p:sp>
      <p:pic>
        <p:nvPicPr>
          <p:cNvPr id="223239" name="Picture 7" descr="BD10263_">
            <a:extLst>
              <a:ext uri="{FF2B5EF4-FFF2-40B4-BE49-F238E27FC236}">
                <a16:creationId xmlns:a16="http://schemas.microsoft.com/office/drawing/2014/main" id="{8302C4E5-4D4F-D1F1-81E8-D71B7A556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592263"/>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WordArt 8">
            <a:extLst>
              <a:ext uri="{FF2B5EF4-FFF2-40B4-BE49-F238E27FC236}">
                <a16:creationId xmlns:a16="http://schemas.microsoft.com/office/drawing/2014/main" id="{6C4C08E6-0C2B-C142-C6D8-EF9F0F0A9276}"/>
              </a:ext>
            </a:extLst>
          </p:cNvPr>
          <p:cNvSpPr>
            <a:spLocks noChangeArrowheads="1" noChangeShapeType="1" noTextEdit="1"/>
          </p:cNvSpPr>
          <p:nvPr/>
        </p:nvSpPr>
        <p:spPr bwMode="auto">
          <a:xfrm>
            <a:off x="358775" y="657225"/>
            <a:ext cx="8424863"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2800" kern="10" spc="560">
                <a:gradFill rotWithShape="1">
                  <a:gsLst>
                    <a:gs pos="0">
                      <a:srgbClr val="4D4D4D"/>
                    </a:gs>
                    <a:gs pos="50000">
                      <a:srgbClr val="B8B8B8"/>
                    </a:gs>
                    <a:gs pos="100000">
                      <a:srgbClr val="4D4D4D"/>
                    </a:gs>
                  </a:gsLst>
                  <a:lin ang="5400000" scaled="1"/>
                </a:gradFill>
                <a:effectLst>
                  <a:outerShdw dist="45791" dir="3378596" algn="ctr" rotWithShape="0">
                    <a:srgbClr val="4D4D4D">
                      <a:alpha val="79999"/>
                    </a:srgbClr>
                  </a:outerShdw>
                </a:effectLst>
                <a:latin typeface="Arial Black" panose="020B0A04020102020204" pitchFamily="34" charset="0"/>
              </a:rPr>
              <a:t>ISTICANJE TEČNOSTI KROZ NAGLAVKE</a:t>
            </a:r>
          </a:p>
        </p:txBody>
      </p:sp>
      <p:sp>
        <p:nvSpPr>
          <p:cNvPr id="223460" name="Text Box 228">
            <a:extLst>
              <a:ext uri="{FF2B5EF4-FFF2-40B4-BE49-F238E27FC236}">
                <a16:creationId xmlns:a16="http://schemas.microsoft.com/office/drawing/2014/main" id="{0CBFA3E6-33E1-C4DD-4914-B49D0C1E77A4}"/>
              </a:ext>
            </a:extLst>
          </p:cNvPr>
          <p:cNvSpPr txBox="1">
            <a:spLocks noChangeArrowheads="1"/>
          </p:cNvSpPr>
          <p:nvPr/>
        </p:nvSpPr>
        <p:spPr bwMode="auto">
          <a:xfrm>
            <a:off x="473075" y="2097088"/>
            <a:ext cx="3019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Cilindrični naglavci</a:t>
            </a:r>
            <a:endParaRPr lang="en-US" altLang="en-US" b="1">
              <a:solidFill>
                <a:schemeClr val="tx1"/>
              </a:solidFill>
            </a:endParaRPr>
          </a:p>
        </p:txBody>
      </p:sp>
      <p:pic>
        <p:nvPicPr>
          <p:cNvPr id="223461" name="Picture 229" descr="BD10263_">
            <a:extLst>
              <a:ext uri="{FF2B5EF4-FFF2-40B4-BE49-F238E27FC236}">
                <a16:creationId xmlns:a16="http://schemas.microsoft.com/office/drawing/2014/main" id="{8A45F865-4B77-A6E8-12DB-374BA45D4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2168525"/>
            <a:ext cx="1793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2">
            <a:extLst>
              <a:ext uri="{FF2B5EF4-FFF2-40B4-BE49-F238E27FC236}">
                <a16:creationId xmlns:a16="http://schemas.microsoft.com/office/drawing/2014/main" id="{5620BB09-0EEB-13F5-011B-072E03914AB5}"/>
              </a:ext>
            </a:extLst>
          </p:cNvPr>
          <p:cNvGrpSpPr>
            <a:grpSpLocks noChangeAspect="1"/>
          </p:cNvGrpSpPr>
          <p:nvPr/>
        </p:nvGrpSpPr>
        <p:grpSpPr bwMode="auto">
          <a:xfrm>
            <a:off x="1042988" y="2528888"/>
            <a:ext cx="1998662" cy="1487487"/>
            <a:chOff x="408" y="1729"/>
            <a:chExt cx="1398" cy="1040"/>
          </a:xfrm>
        </p:grpSpPr>
        <p:sp>
          <p:nvSpPr>
            <p:cNvPr id="20593" name="AutoShape 231">
              <a:extLst>
                <a:ext uri="{FF2B5EF4-FFF2-40B4-BE49-F238E27FC236}">
                  <a16:creationId xmlns:a16="http://schemas.microsoft.com/office/drawing/2014/main" id="{6DD2A9EF-5F7C-44B6-ECB2-9116BF9DC112}"/>
                </a:ext>
              </a:extLst>
            </p:cNvPr>
            <p:cNvSpPr>
              <a:spLocks noChangeAspect="1" noChangeArrowheads="1" noTextEdit="1"/>
            </p:cNvSpPr>
            <p:nvPr/>
          </p:nvSpPr>
          <p:spPr bwMode="auto">
            <a:xfrm>
              <a:off x="408" y="1729"/>
              <a:ext cx="1398"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94" name="Rectangle 233">
              <a:extLst>
                <a:ext uri="{FF2B5EF4-FFF2-40B4-BE49-F238E27FC236}">
                  <a16:creationId xmlns:a16="http://schemas.microsoft.com/office/drawing/2014/main" id="{678A82C1-15D1-FA22-36D0-A296B43B8667}"/>
                </a:ext>
              </a:extLst>
            </p:cNvPr>
            <p:cNvSpPr>
              <a:spLocks noChangeArrowheads="1"/>
            </p:cNvSpPr>
            <p:nvPr/>
          </p:nvSpPr>
          <p:spPr bwMode="auto">
            <a:xfrm>
              <a:off x="1090" y="2152"/>
              <a:ext cx="674" cy="1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95" name="Rectangle 234">
              <a:extLst>
                <a:ext uri="{FF2B5EF4-FFF2-40B4-BE49-F238E27FC236}">
                  <a16:creationId xmlns:a16="http://schemas.microsoft.com/office/drawing/2014/main" id="{849AC726-5915-64DD-B7F1-9D98FBE9C20C}"/>
                </a:ext>
              </a:extLst>
            </p:cNvPr>
            <p:cNvSpPr>
              <a:spLocks noChangeArrowheads="1"/>
            </p:cNvSpPr>
            <p:nvPr/>
          </p:nvSpPr>
          <p:spPr bwMode="auto">
            <a:xfrm>
              <a:off x="1094" y="1756"/>
              <a:ext cx="7" cy="40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96" name="Rectangle 235">
              <a:extLst>
                <a:ext uri="{FF2B5EF4-FFF2-40B4-BE49-F238E27FC236}">
                  <a16:creationId xmlns:a16="http://schemas.microsoft.com/office/drawing/2014/main" id="{3BE5BF7E-1807-A504-8638-B6C0FFB5D1EA}"/>
                </a:ext>
              </a:extLst>
            </p:cNvPr>
            <p:cNvSpPr>
              <a:spLocks noChangeArrowheads="1"/>
            </p:cNvSpPr>
            <p:nvPr/>
          </p:nvSpPr>
          <p:spPr bwMode="auto">
            <a:xfrm>
              <a:off x="1092" y="2354"/>
              <a:ext cx="9" cy="403"/>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97" name="Rectangle 236">
              <a:extLst>
                <a:ext uri="{FF2B5EF4-FFF2-40B4-BE49-F238E27FC236}">
                  <a16:creationId xmlns:a16="http://schemas.microsoft.com/office/drawing/2014/main" id="{9DC5D32C-4C0C-F0DF-43A2-391D28C3BE39}"/>
                </a:ext>
              </a:extLst>
            </p:cNvPr>
            <p:cNvSpPr>
              <a:spLocks noChangeArrowheads="1"/>
            </p:cNvSpPr>
            <p:nvPr/>
          </p:nvSpPr>
          <p:spPr bwMode="auto">
            <a:xfrm>
              <a:off x="416" y="225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98" name="Rectangle 237">
              <a:extLst>
                <a:ext uri="{FF2B5EF4-FFF2-40B4-BE49-F238E27FC236}">
                  <a16:creationId xmlns:a16="http://schemas.microsoft.com/office/drawing/2014/main" id="{35D6395A-591C-F55E-ABA5-C74478C89C32}"/>
                </a:ext>
              </a:extLst>
            </p:cNvPr>
            <p:cNvSpPr>
              <a:spLocks noChangeArrowheads="1"/>
            </p:cNvSpPr>
            <p:nvPr/>
          </p:nvSpPr>
          <p:spPr bwMode="auto">
            <a:xfrm>
              <a:off x="539" y="225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99" name="Rectangle 238">
              <a:extLst>
                <a:ext uri="{FF2B5EF4-FFF2-40B4-BE49-F238E27FC236}">
                  <a16:creationId xmlns:a16="http://schemas.microsoft.com/office/drawing/2014/main" id="{3ED740DA-C6AF-CB53-18F4-186EAE33ADE5}"/>
                </a:ext>
              </a:extLst>
            </p:cNvPr>
            <p:cNvSpPr>
              <a:spLocks noChangeArrowheads="1"/>
            </p:cNvSpPr>
            <p:nvPr/>
          </p:nvSpPr>
          <p:spPr bwMode="auto">
            <a:xfrm>
              <a:off x="573" y="225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0" name="Rectangle 239">
              <a:extLst>
                <a:ext uri="{FF2B5EF4-FFF2-40B4-BE49-F238E27FC236}">
                  <a16:creationId xmlns:a16="http://schemas.microsoft.com/office/drawing/2014/main" id="{28E1E03C-B977-435C-69E1-5C61A6102FB2}"/>
                </a:ext>
              </a:extLst>
            </p:cNvPr>
            <p:cNvSpPr>
              <a:spLocks noChangeArrowheads="1"/>
            </p:cNvSpPr>
            <p:nvPr/>
          </p:nvSpPr>
          <p:spPr bwMode="auto">
            <a:xfrm>
              <a:off x="696" y="2254"/>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1" name="Rectangle 240">
              <a:extLst>
                <a:ext uri="{FF2B5EF4-FFF2-40B4-BE49-F238E27FC236}">
                  <a16:creationId xmlns:a16="http://schemas.microsoft.com/office/drawing/2014/main" id="{75D3150B-A6ED-BAB0-8B82-E230DFA02E0A}"/>
                </a:ext>
              </a:extLst>
            </p:cNvPr>
            <p:cNvSpPr>
              <a:spLocks noChangeArrowheads="1"/>
            </p:cNvSpPr>
            <p:nvPr/>
          </p:nvSpPr>
          <p:spPr bwMode="auto">
            <a:xfrm>
              <a:off x="729" y="225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2" name="Rectangle 241">
              <a:extLst>
                <a:ext uri="{FF2B5EF4-FFF2-40B4-BE49-F238E27FC236}">
                  <a16:creationId xmlns:a16="http://schemas.microsoft.com/office/drawing/2014/main" id="{EDBE861F-D303-85A8-8DBD-BA6635B93A81}"/>
                </a:ext>
              </a:extLst>
            </p:cNvPr>
            <p:cNvSpPr>
              <a:spLocks noChangeArrowheads="1"/>
            </p:cNvSpPr>
            <p:nvPr/>
          </p:nvSpPr>
          <p:spPr bwMode="auto">
            <a:xfrm>
              <a:off x="852" y="225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3" name="Rectangle 242">
              <a:extLst>
                <a:ext uri="{FF2B5EF4-FFF2-40B4-BE49-F238E27FC236}">
                  <a16:creationId xmlns:a16="http://schemas.microsoft.com/office/drawing/2014/main" id="{B66C879D-4852-2F30-905B-FD30CB4CD859}"/>
                </a:ext>
              </a:extLst>
            </p:cNvPr>
            <p:cNvSpPr>
              <a:spLocks noChangeArrowheads="1"/>
            </p:cNvSpPr>
            <p:nvPr/>
          </p:nvSpPr>
          <p:spPr bwMode="auto">
            <a:xfrm>
              <a:off x="886" y="2254"/>
              <a:ext cx="9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4" name="Rectangle 243">
              <a:extLst>
                <a:ext uri="{FF2B5EF4-FFF2-40B4-BE49-F238E27FC236}">
                  <a16:creationId xmlns:a16="http://schemas.microsoft.com/office/drawing/2014/main" id="{F165E91C-1785-693C-995C-4F820F13581E}"/>
                </a:ext>
              </a:extLst>
            </p:cNvPr>
            <p:cNvSpPr>
              <a:spLocks noChangeArrowheads="1"/>
            </p:cNvSpPr>
            <p:nvPr/>
          </p:nvSpPr>
          <p:spPr bwMode="auto">
            <a:xfrm>
              <a:off x="1009" y="2254"/>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5" name="Rectangle 244">
              <a:extLst>
                <a:ext uri="{FF2B5EF4-FFF2-40B4-BE49-F238E27FC236}">
                  <a16:creationId xmlns:a16="http://schemas.microsoft.com/office/drawing/2014/main" id="{8BBDF20E-CB83-2DF8-9735-11A994BD3E07}"/>
                </a:ext>
              </a:extLst>
            </p:cNvPr>
            <p:cNvSpPr>
              <a:spLocks noChangeArrowheads="1"/>
            </p:cNvSpPr>
            <p:nvPr/>
          </p:nvSpPr>
          <p:spPr bwMode="auto">
            <a:xfrm>
              <a:off x="1042" y="225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6" name="Rectangle 245">
              <a:extLst>
                <a:ext uri="{FF2B5EF4-FFF2-40B4-BE49-F238E27FC236}">
                  <a16:creationId xmlns:a16="http://schemas.microsoft.com/office/drawing/2014/main" id="{FB59E1D1-21CC-6FDB-0BBA-35F54F73E843}"/>
                </a:ext>
              </a:extLst>
            </p:cNvPr>
            <p:cNvSpPr>
              <a:spLocks noChangeArrowheads="1"/>
            </p:cNvSpPr>
            <p:nvPr/>
          </p:nvSpPr>
          <p:spPr bwMode="auto">
            <a:xfrm>
              <a:off x="1165" y="225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7" name="Rectangle 246">
              <a:extLst>
                <a:ext uri="{FF2B5EF4-FFF2-40B4-BE49-F238E27FC236}">
                  <a16:creationId xmlns:a16="http://schemas.microsoft.com/office/drawing/2014/main" id="{6550E5F7-3D0E-3226-08F1-E9409274DFBC}"/>
                </a:ext>
              </a:extLst>
            </p:cNvPr>
            <p:cNvSpPr>
              <a:spLocks noChangeArrowheads="1"/>
            </p:cNvSpPr>
            <p:nvPr/>
          </p:nvSpPr>
          <p:spPr bwMode="auto">
            <a:xfrm>
              <a:off x="1199" y="2254"/>
              <a:ext cx="9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8" name="Rectangle 247">
              <a:extLst>
                <a:ext uri="{FF2B5EF4-FFF2-40B4-BE49-F238E27FC236}">
                  <a16:creationId xmlns:a16="http://schemas.microsoft.com/office/drawing/2014/main" id="{3A34BBC4-B57A-1C9E-2BBB-C364C0CEB21D}"/>
                </a:ext>
              </a:extLst>
            </p:cNvPr>
            <p:cNvSpPr>
              <a:spLocks noChangeArrowheads="1"/>
            </p:cNvSpPr>
            <p:nvPr/>
          </p:nvSpPr>
          <p:spPr bwMode="auto">
            <a:xfrm>
              <a:off x="1322" y="2254"/>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09" name="Rectangle 248">
              <a:extLst>
                <a:ext uri="{FF2B5EF4-FFF2-40B4-BE49-F238E27FC236}">
                  <a16:creationId xmlns:a16="http://schemas.microsoft.com/office/drawing/2014/main" id="{177643BF-31DB-BDB7-BC69-CF71EBE6B4E8}"/>
                </a:ext>
              </a:extLst>
            </p:cNvPr>
            <p:cNvSpPr>
              <a:spLocks noChangeArrowheads="1"/>
            </p:cNvSpPr>
            <p:nvPr/>
          </p:nvSpPr>
          <p:spPr bwMode="auto">
            <a:xfrm>
              <a:off x="1355" y="225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10" name="Rectangle 249">
              <a:extLst>
                <a:ext uri="{FF2B5EF4-FFF2-40B4-BE49-F238E27FC236}">
                  <a16:creationId xmlns:a16="http://schemas.microsoft.com/office/drawing/2014/main" id="{B45961C7-C5CB-91E3-C574-193AF6F17013}"/>
                </a:ext>
              </a:extLst>
            </p:cNvPr>
            <p:cNvSpPr>
              <a:spLocks noChangeArrowheads="1"/>
            </p:cNvSpPr>
            <p:nvPr/>
          </p:nvSpPr>
          <p:spPr bwMode="auto">
            <a:xfrm>
              <a:off x="1478" y="225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11" name="Rectangle 250">
              <a:extLst>
                <a:ext uri="{FF2B5EF4-FFF2-40B4-BE49-F238E27FC236}">
                  <a16:creationId xmlns:a16="http://schemas.microsoft.com/office/drawing/2014/main" id="{B02D3116-FABC-D76A-C155-85208707150D}"/>
                </a:ext>
              </a:extLst>
            </p:cNvPr>
            <p:cNvSpPr>
              <a:spLocks noChangeArrowheads="1"/>
            </p:cNvSpPr>
            <p:nvPr/>
          </p:nvSpPr>
          <p:spPr bwMode="auto">
            <a:xfrm>
              <a:off x="1512" y="2254"/>
              <a:ext cx="9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12" name="Rectangle 251">
              <a:extLst>
                <a:ext uri="{FF2B5EF4-FFF2-40B4-BE49-F238E27FC236}">
                  <a16:creationId xmlns:a16="http://schemas.microsoft.com/office/drawing/2014/main" id="{C4F994BA-C3CF-1DB0-0789-8E9C674A9DC7}"/>
                </a:ext>
              </a:extLst>
            </p:cNvPr>
            <p:cNvSpPr>
              <a:spLocks noChangeArrowheads="1"/>
            </p:cNvSpPr>
            <p:nvPr/>
          </p:nvSpPr>
          <p:spPr bwMode="auto">
            <a:xfrm>
              <a:off x="1633" y="2254"/>
              <a:ext cx="8"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13" name="Rectangle 252">
              <a:extLst>
                <a:ext uri="{FF2B5EF4-FFF2-40B4-BE49-F238E27FC236}">
                  <a16:creationId xmlns:a16="http://schemas.microsoft.com/office/drawing/2014/main" id="{DBF94F05-0711-88CF-AA6D-AA9C6EECF03C}"/>
                </a:ext>
              </a:extLst>
            </p:cNvPr>
            <p:cNvSpPr>
              <a:spLocks noChangeArrowheads="1"/>
            </p:cNvSpPr>
            <p:nvPr/>
          </p:nvSpPr>
          <p:spPr bwMode="auto">
            <a:xfrm>
              <a:off x="1668" y="2254"/>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14" name="Rectangle 253">
              <a:extLst>
                <a:ext uri="{FF2B5EF4-FFF2-40B4-BE49-F238E27FC236}">
                  <a16:creationId xmlns:a16="http://schemas.microsoft.com/office/drawing/2014/main" id="{C36EC8D7-ED24-EDA5-3924-41CDA5DD998C}"/>
                </a:ext>
              </a:extLst>
            </p:cNvPr>
            <p:cNvSpPr>
              <a:spLocks noChangeArrowheads="1"/>
            </p:cNvSpPr>
            <p:nvPr/>
          </p:nvSpPr>
          <p:spPr bwMode="auto">
            <a:xfrm>
              <a:off x="1791" y="2254"/>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15" name="Rectangle 254">
              <a:extLst>
                <a:ext uri="{FF2B5EF4-FFF2-40B4-BE49-F238E27FC236}">
                  <a16:creationId xmlns:a16="http://schemas.microsoft.com/office/drawing/2014/main" id="{6E6DC6B6-658E-58F3-B750-17FA7EB6C2C3}"/>
                </a:ext>
              </a:extLst>
            </p:cNvPr>
            <p:cNvSpPr>
              <a:spLocks noChangeArrowheads="1"/>
            </p:cNvSpPr>
            <p:nvPr/>
          </p:nvSpPr>
          <p:spPr bwMode="auto">
            <a:xfrm>
              <a:off x="1090" y="2354"/>
              <a:ext cx="674" cy="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16" name="Line 255">
              <a:extLst>
                <a:ext uri="{FF2B5EF4-FFF2-40B4-BE49-F238E27FC236}">
                  <a16:creationId xmlns:a16="http://schemas.microsoft.com/office/drawing/2014/main" id="{2B5F6FE1-B578-7980-DD55-9A440B88076B}"/>
                </a:ext>
              </a:extLst>
            </p:cNvPr>
            <p:cNvSpPr>
              <a:spLocks noChangeShapeType="1"/>
            </p:cNvSpPr>
            <p:nvPr/>
          </p:nvSpPr>
          <p:spPr bwMode="auto">
            <a:xfrm flipH="1">
              <a:off x="416" y="1814"/>
              <a:ext cx="676"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17" name="Line 256">
              <a:extLst>
                <a:ext uri="{FF2B5EF4-FFF2-40B4-BE49-F238E27FC236}">
                  <a16:creationId xmlns:a16="http://schemas.microsoft.com/office/drawing/2014/main" id="{A5C411B6-BB6B-40EF-C0E3-E239603942B9}"/>
                </a:ext>
              </a:extLst>
            </p:cNvPr>
            <p:cNvSpPr>
              <a:spLocks noChangeShapeType="1"/>
            </p:cNvSpPr>
            <p:nvPr/>
          </p:nvSpPr>
          <p:spPr bwMode="auto">
            <a:xfrm flipV="1">
              <a:off x="1766" y="2408"/>
              <a:ext cx="1" cy="353"/>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18" name="Freeform 257">
              <a:extLst>
                <a:ext uri="{FF2B5EF4-FFF2-40B4-BE49-F238E27FC236}">
                  <a16:creationId xmlns:a16="http://schemas.microsoft.com/office/drawing/2014/main" id="{4364A26D-541E-3C55-0704-E56EE1B9283E}"/>
                </a:ext>
              </a:extLst>
            </p:cNvPr>
            <p:cNvSpPr>
              <a:spLocks/>
            </p:cNvSpPr>
            <p:nvPr/>
          </p:nvSpPr>
          <p:spPr bwMode="auto">
            <a:xfrm>
              <a:off x="786" y="1741"/>
              <a:ext cx="98" cy="63"/>
            </a:xfrm>
            <a:custGeom>
              <a:avLst/>
              <a:gdLst>
                <a:gd name="T0" fmla="*/ 50 w 98"/>
                <a:gd name="T1" fmla="*/ 63 h 63"/>
                <a:gd name="T2" fmla="*/ 25 w 98"/>
                <a:gd name="T3" fmla="*/ 32 h 63"/>
                <a:gd name="T4" fmla="*/ 0 w 98"/>
                <a:gd name="T5" fmla="*/ 0 h 63"/>
                <a:gd name="T6" fmla="*/ 50 w 98"/>
                <a:gd name="T7" fmla="*/ 0 h 63"/>
                <a:gd name="T8" fmla="*/ 98 w 98"/>
                <a:gd name="T9" fmla="*/ 0 h 63"/>
                <a:gd name="T10" fmla="*/ 75 w 98"/>
                <a:gd name="T11" fmla="*/ 32 h 63"/>
                <a:gd name="T12" fmla="*/ 50 w 98"/>
                <a:gd name="T13" fmla="*/ 63 h 63"/>
                <a:gd name="T14" fmla="*/ 0 60000 65536"/>
                <a:gd name="T15" fmla="*/ 0 60000 65536"/>
                <a:gd name="T16" fmla="*/ 0 60000 65536"/>
                <a:gd name="T17" fmla="*/ 0 60000 65536"/>
                <a:gd name="T18" fmla="*/ 0 60000 65536"/>
                <a:gd name="T19" fmla="*/ 0 60000 65536"/>
                <a:gd name="T20" fmla="*/ 0 60000 65536"/>
                <a:gd name="T21" fmla="*/ 0 w 98"/>
                <a:gd name="T22" fmla="*/ 0 h 63"/>
                <a:gd name="T23" fmla="*/ 98 w 98"/>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63">
                  <a:moveTo>
                    <a:pt x="50" y="63"/>
                  </a:moveTo>
                  <a:lnTo>
                    <a:pt x="25" y="32"/>
                  </a:lnTo>
                  <a:lnTo>
                    <a:pt x="0" y="0"/>
                  </a:lnTo>
                  <a:lnTo>
                    <a:pt x="50" y="0"/>
                  </a:lnTo>
                  <a:lnTo>
                    <a:pt x="98" y="0"/>
                  </a:lnTo>
                  <a:lnTo>
                    <a:pt x="75" y="32"/>
                  </a:lnTo>
                  <a:lnTo>
                    <a:pt x="50" y="63"/>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19" name="Rectangle 258">
              <a:extLst>
                <a:ext uri="{FF2B5EF4-FFF2-40B4-BE49-F238E27FC236}">
                  <a16:creationId xmlns:a16="http://schemas.microsoft.com/office/drawing/2014/main" id="{14A6B4B7-E9F3-2225-9240-FE3F7B34E84A}"/>
                </a:ext>
              </a:extLst>
            </p:cNvPr>
            <p:cNvSpPr>
              <a:spLocks noChangeArrowheads="1"/>
            </p:cNvSpPr>
            <p:nvPr/>
          </p:nvSpPr>
          <p:spPr bwMode="auto">
            <a:xfrm>
              <a:off x="508" y="1965"/>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0620" name="Rectangle 259">
              <a:extLst>
                <a:ext uri="{FF2B5EF4-FFF2-40B4-BE49-F238E27FC236}">
                  <a16:creationId xmlns:a16="http://schemas.microsoft.com/office/drawing/2014/main" id="{3A3FABCB-A7C6-CBDC-3902-766609862C07}"/>
                </a:ext>
              </a:extLst>
            </p:cNvPr>
            <p:cNvSpPr>
              <a:spLocks noChangeArrowheads="1"/>
            </p:cNvSpPr>
            <p:nvPr/>
          </p:nvSpPr>
          <p:spPr bwMode="auto">
            <a:xfrm>
              <a:off x="1433" y="2488"/>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L</a:t>
              </a:r>
              <a:endParaRPr lang="en-US" altLang="en-US"/>
            </a:p>
          </p:txBody>
        </p:sp>
        <p:sp>
          <p:nvSpPr>
            <p:cNvPr id="20621" name="Rectangle 260">
              <a:extLst>
                <a:ext uri="{FF2B5EF4-FFF2-40B4-BE49-F238E27FC236}">
                  <a16:creationId xmlns:a16="http://schemas.microsoft.com/office/drawing/2014/main" id="{A639667D-2FFA-6A8E-081D-936611E2109E}"/>
                </a:ext>
              </a:extLst>
            </p:cNvPr>
            <p:cNvSpPr>
              <a:spLocks noChangeArrowheads="1"/>
            </p:cNvSpPr>
            <p:nvPr/>
          </p:nvSpPr>
          <p:spPr bwMode="auto">
            <a:xfrm>
              <a:off x="1602" y="2165"/>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d</a:t>
              </a:r>
              <a:endParaRPr lang="en-US" altLang="en-US"/>
            </a:p>
          </p:txBody>
        </p:sp>
        <p:sp>
          <p:nvSpPr>
            <p:cNvPr id="20622" name="Freeform 261">
              <a:extLst>
                <a:ext uri="{FF2B5EF4-FFF2-40B4-BE49-F238E27FC236}">
                  <a16:creationId xmlns:a16="http://schemas.microsoft.com/office/drawing/2014/main" id="{3AD32E5B-F841-8C4B-71DE-D90758EE2048}"/>
                </a:ext>
              </a:extLst>
            </p:cNvPr>
            <p:cNvSpPr>
              <a:spLocks/>
            </p:cNvSpPr>
            <p:nvPr/>
          </p:nvSpPr>
          <p:spPr bwMode="auto">
            <a:xfrm>
              <a:off x="468" y="1819"/>
              <a:ext cx="26" cy="56"/>
            </a:xfrm>
            <a:custGeom>
              <a:avLst/>
              <a:gdLst>
                <a:gd name="T0" fmla="*/ 13 w 26"/>
                <a:gd name="T1" fmla="*/ 0 h 56"/>
                <a:gd name="T2" fmla="*/ 26 w 26"/>
                <a:gd name="T3" fmla="*/ 56 h 56"/>
                <a:gd name="T4" fmla="*/ 26 w 26"/>
                <a:gd name="T5" fmla="*/ 56 h 56"/>
                <a:gd name="T6" fmla="*/ 26 w 26"/>
                <a:gd name="T7" fmla="*/ 56 h 56"/>
                <a:gd name="T8" fmla="*/ 24 w 26"/>
                <a:gd name="T9" fmla="*/ 56 h 56"/>
                <a:gd name="T10" fmla="*/ 24 w 26"/>
                <a:gd name="T11" fmla="*/ 54 h 56"/>
                <a:gd name="T12" fmla="*/ 23 w 26"/>
                <a:gd name="T13" fmla="*/ 54 h 56"/>
                <a:gd name="T14" fmla="*/ 23 w 26"/>
                <a:gd name="T15" fmla="*/ 54 h 56"/>
                <a:gd name="T16" fmla="*/ 21 w 26"/>
                <a:gd name="T17" fmla="*/ 52 h 56"/>
                <a:gd name="T18" fmla="*/ 21 w 26"/>
                <a:gd name="T19" fmla="*/ 52 h 56"/>
                <a:gd name="T20" fmla="*/ 21 w 26"/>
                <a:gd name="T21" fmla="*/ 52 h 56"/>
                <a:gd name="T22" fmla="*/ 19 w 26"/>
                <a:gd name="T23" fmla="*/ 52 h 56"/>
                <a:gd name="T24" fmla="*/ 19 w 26"/>
                <a:gd name="T25" fmla="*/ 52 h 56"/>
                <a:gd name="T26" fmla="*/ 17 w 26"/>
                <a:gd name="T27" fmla="*/ 52 h 56"/>
                <a:gd name="T28" fmla="*/ 17 w 26"/>
                <a:gd name="T29" fmla="*/ 50 h 56"/>
                <a:gd name="T30" fmla="*/ 15 w 26"/>
                <a:gd name="T31" fmla="*/ 50 h 56"/>
                <a:gd name="T32" fmla="*/ 15 w 26"/>
                <a:gd name="T33" fmla="*/ 50 h 56"/>
                <a:gd name="T34" fmla="*/ 15 w 26"/>
                <a:gd name="T35" fmla="*/ 50 h 56"/>
                <a:gd name="T36" fmla="*/ 13 w 26"/>
                <a:gd name="T37" fmla="*/ 50 h 56"/>
                <a:gd name="T38" fmla="*/ 13 w 26"/>
                <a:gd name="T39" fmla="*/ 50 h 56"/>
                <a:gd name="T40" fmla="*/ 11 w 26"/>
                <a:gd name="T41" fmla="*/ 50 h 56"/>
                <a:gd name="T42" fmla="*/ 11 w 26"/>
                <a:gd name="T43" fmla="*/ 50 h 56"/>
                <a:gd name="T44" fmla="*/ 9 w 26"/>
                <a:gd name="T45" fmla="*/ 50 h 56"/>
                <a:gd name="T46" fmla="*/ 9 w 26"/>
                <a:gd name="T47" fmla="*/ 52 h 56"/>
                <a:gd name="T48" fmla="*/ 7 w 26"/>
                <a:gd name="T49" fmla="*/ 52 h 56"/>
                <a:gd name="T50" fmla="*/ 7 w 26"/>
                <a:gd name="T51" fmla="*/ 52 h 56"/>
                <a:gd name="T52" fmla="*/ 7 w 26"/>
                <a:gd name="T53" fmla="*/ 52 h 56"/>
                <a:gd name="T54" fmla="*/ 5 w 26"/>
                <a:gd name="T55" fmla="*/ 52 h 56"/>
                <a:gd name="T56" fmla="*/ 5 w 26"/>
                <a:gd name="T57" fmla="*/ 52 h 56"/>
                <a:gd name="T58" fmla="*/ 3 w 26"/>
                <a:gd name="T59" fmla="*/ 54 h 56"/>
                <a:gd name="T60" fmla="*/ 3 w 26"/>
                <a:gd name="T61" fmla="*/ 54 h 56"/>
                <a:gd name="T62" fmla="*/ 1 w 26"/>
                <a:gd name="T63" fmla="*/ 54 h 56"/>
                <a:gd name="T64" fmla="*/ 1 w 26"/>
                <a:gd name="T65" fmla="*/ 56 h 56"/>
                <a:gd name="T66" fmla="*/ 1 w 26"/>
                <a:gd name="T67" fmla="*/ 56 h 56"/>
                <a:gd name="T68" fmla="*/ 0 w 26"/>
                <a:gd name="T69" fmla="*/ 56 h 56"/>
                <a:gd name="T70" fmla="*/ 13 w 26"/>
                <a:gd name="T71" fmla="*/ 0 h 56"/>
                <a:gd name="T72" fmla="*/ 13 w 26"/>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
                <a:gd name="T112" fmla="*/ 0 h 56"/>
                <a:gd name="T113" fmla="*/ 26 w 26"/>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 h="56">
                  <a:moveTo>
                    <a:pt x="13" y="0"/>
                  </a:moveTo>
                  <a:lnTo>
                    <a:pt x="26" y="56"/>
                  </a:lnTo>
                  <a:lnTo>
                    <a:pt x="24" y="56"/>
                  </a:lnTo>
                  <a:lnTo>
                    <a:pt x="24" y="54"/>
                  </a:lnTo>
                  <a:lnTo>
                    <a:pt x="23" y="54"/>
                  </a:lnTo>
                  <a:lnTo>
                    <a:pt x="21" y="52"/>
                  </a:lnTo>
                  <a:lnTo>
                    <a:pt x="19" y="52"/>
                  </a:lnTo>
                  <a:lnTo>
                    <a:pt x="17" y="52"/>
                  </a:lnTo>
                  <a:lnTo>
                    <a:pt x="17" y="50"/>
                  </a:lnTo>
                  <a:lnTo>
                    <a:pt x="15" y="50"/>
                  </a:lnTo>
                  <a:lnTo>
                    <a:pt x="13" y="50"/>
                  </a:lnTo>
                  <a:lnTo>
                    <a:pt x="11" y="50"/>
                  </a:lnTo>
                  <a:lnTo>
                    <a:pt x="9" y="50"/>
                  </a:lnTo>
                  <a:lnTo>
                    <a:pt x="9" y="52"/>
                  </a:lnTo>
                  <a:lnTo>
                    <a:pt x="7" y="52"/>
                  </a:lnTo>
                  <a:lnTo>
                    <a:pt x="5" y="52"/>
                  </a:lnTo>
                  <a:lnTo>
                    <a:pt x="3" y="54"/>
                  </a:lnTo>
                  <a:lnTo>
                    <a:pt x="1" y="54"/>
                  </a:lnTo>
                  <a:lnTo>
                    <a:pt x="1" y="56"/>
                  </a:lnTo>
                  <a:lnTo>
                    <a:pt x="0" y="56"/>
                  </a:lnTo>
                  <a:lnTo>
                    <a:pt x="1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3" name="Freeform 262">
              <a:extLst>
                <a:ext uri="{FF2B5EF4-FFF2-40B4-BE49-F238E27FC236}">
                  <a16:creationId xmlns:a16="http://schemas.microsoft.com/office/drawing/2014/main" id="{6DE3D5FB-AD89-8FB6-33A0-EE47FE24CF89}"/>
                </a:ext>
              </a:extLst>
            </p:cNvPr>
            <p:cNvSpPr>
              <a:spLocks/>
            </p:cNvSpPr>
            <p:nvPr/>
          </p:nvSpPr>
          <p:spPr bwMode="auto">
            <a:xfrm>
              <a:off x="479" y="1848"/>
              <a:ext cx="6" cy="379"/>
            </a:xfrm>
            <a:custGeom>
              <a:avLst/>
              <a:gdLst>
                <a:gd name="T0" fmla="*/ 6 w 6"/>
                <a:gd name="T1" fmla="*/ 379 h 379"/>
                <a:gd name="T2" fmla="*/ 4 w 6"/>
                <a:gd name="T3" fmla="*/ 0 h 379"/>
                <a:gd name="T4" fmla="*/ 0 w 6"/>
                <a:gd name="T5" fmla="*/ 0 h 379"/>
                <a:gd name="T6" fmla="*/ 2 w 6"/>
                <a:gd name="T7" fmla="*/ 379 h 379"/>
                <a:gd name="T8" fmla="*/ 6 w 6"/>
                <a:gd name="T9" fmla="*/ 379 h 379"/>
                <a:gd name="T10" fmla="*/ 0 60000 65536"/>
                <a:gd name="T11" fmla="*/ 0 60000 65536"/>
                <a:gd name="T12" fmla="*/ 0 60000 65536"/>
                <a:gd name="T13" fmla="*/ 0 60000 65536"/>
                <a:gd name="T14" fmla="*/ 0 60000 65536"/>
                <a:gd name="T15" fmla="*/ 0 w 6"/>
                <a:gd name="T16" fmla="*/ 0 h 379"/>
                <a:gd name="T17" fmla="*/ 6 w 6"/>
                <a:gd name="T18" fmla="*/ 379 h 379"/>
              </a:gdLst>
              <a:ahLst/>
              <a:cxnLst>
                <a:cxn ang="T10">
                  <a:pos x="T0" y="T1"/>
                </a:cxn>
                <a:cxn ang="T11">
                  <a:pos x="T2" y="T3"/>
                </a:cxn>
                <a:cxn ang="T12">
                  <a:pos x="T4" y="T5"/>
                </a:cxn>
                <a:cxn ang="T13">
                  <a:pos x="T6" y="T7"/>
                </a:cxn>
                <a:cxn ang="T14">
                  <a:pos x="T8" y="T9"/>
                </a:cxn>
              </a:cxnLst>
              <a:rect l="T15" t="T16" r="T17" b="T18"/>
              <a:pathLst>
                <a:path w="6" h="379">
                  <a:moveTo>
                    <a:pt x="6" y="379"/>
                  </a:moveTo>
                  <a:lnTo>
                    <a:pt x="4" y="0"/>
                  </a:lnTo>
                  <a:lnTo>
                    <a:pt x="0" y="0"/>
                  </a:lnTo>
                  <a:lnTo>
                    <a:pt x="2" y="379"/>
                  </a:lnTo>
                  <a:lnTo>
                    <a:pt x="6" y="3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4" name="Freeform 263">
              <a:extLst>
                <a:ext uri="{FF2B5EF4-FFF2-40B4-BE49-F238E27FC236}">
                  <a16:creationId xmlns:a16="http://schemas.microsoft.com/office/drawing/2014/main" id="{6AA1546E-E6C0-3F21-4654-CB6DB5521EAC}"/>
                </a:ext>
              </a:extLst>
            </p:cNvPr>
            <p:cNvSpPr>
              <a:spLocks/>
            </p:cNvSpPr>
            <p:nvPr/>
          </p:nvSpPr>
          <p:spPr bwMode="auto">
            <a:xfrm>
              <a:off x="469" y="2198"/>
              <a:ext cx="27" cy="58"/>
            </a:xfrm>
            <a:custGeom>
              <a:avLst/>
              <a:gdLst>
                <a:gd name="T0" fmla="*/ 14 w 27"/>
                <a:gd name="T1" fmla="*/ 58 h 58"/>
                <a:gd name="T2" fmla="*/ 27 w 27"/>
                <a:gd name="T3" fmla="*/ 0 h 58"/>
                <a:gd name="T4" fmla="*/ 27 w 27"/>
                <a:gd name="T5" fmla="*/ 0 h 58"/>
                <a:gd name="T6" fmla="*/ 25 w 27"/>
                <a:gd name="T7" fmla="*/ 2 h 58"/>
                <a:gd name="T8" fmla="*/ 25 w 27"/>
                <a:gd name="T9" fmla="*/ 2 h 58"/>
                <a:gd name="T10" fmla="*/ 25 w 27"/>
                <a:gd name="T11" fmla="*/ 2 h 58"/>
                <a:gd name="T12" fmla="*/ 23 w 27"/>
                <a:gd name="T13" fmla="*/ 4 h 58"/>
                <a:gd name="T14" fmla="*/ 23 w 27"/>
                <a:gd name="T15" fmla="*/ 4 h 58"/>
                <a:gd name="T16" fmla="*/ 22 w 27"/>
                <a:gd name="T17" fmla="*/ 4 h 58"/>
                <a:gd name="T18" fmla="*/ 22 w 27"/>
                <a:gd name="T19" fmla="*/ 4 h 58"/>
                <a:gd name="T20" fmla="*/ 20 w 27"/>
                <a:gd name="T21" fmla="*/ 6 h 58"/>
                <a:gd name="T22" fmla="*/ 20 w 27"/>
                <a:gd name="T23" fmla="*/ 6 h 58"/>
                <a:gd name="T24" fmla="*/ 20 w 27"/>
                <a:gd name="T25" fmla="*/ 6 h 58"/>
                <a:gd name="T26" fmla="*/ 18 w 27"/>
                <a:gd name="T27" fmla="*/ 6 h 58"/>
                <a:gd name="T28" fmla="*/ 18 w 27"/>
                <a:gd name="T29" fmla="*/ 6 h 58"/>
                <a:gd name="T30" fmla="*/ 16 w 27"/>
                <a:gd name="T31" fmla="*/ 6 h 58"/>
                <a:gd name="T32" fmla="*/ 16 w 27"/>
                <a:gd name="T33" fmla="*/ 6 h 58"/>
                <a:gd name="T34" fmla="*/ 14 w 27"/>
                <a:gd name="T35" fmla="*/ 6 h 58"/>
                <a:gd name="T36" fmla="*/ 14 w 27"/>
                <a:gd name="T37" fmla="*/ 6 h 58"/>
                <a:gd name="T38" fmla="*/ 14 w 27"/>
                <a:gd name="T39" fmla="*/ 6 h 58"/>
                <a:gd name="T40" fmla="*/ 12 w 27"/>
                <a:gd name="T41" fmla="*/ 6 h 58"/>
                <a:gd name="T42" fmla="*/ 12 w 27"/>
                <a:gd name="T43" fmla="*/ 6 h 58"/>
                <a:gd name="T44" fmla="*/ 10 w 27"/>
                <a:gd name="T45" fmla="*/ 6 h 58"/>
                <a:gd name="T46" fmla="*/ 10 w 27"/>
                <a:gd name="T47" fmla="*/ 6 h 58"/>
                <a:gd name="T48" fmla="*/ 8 w 27"/>
                <a:gd name="T49" fmla="*/ 6 h 58"/>
                <a:gd name="T50" fmla="*/ 8 w 27"/>
                <a:gd name="T51" fmla="*/ 6 h 58"/>
                <a:gd name="T52" fmla="*/ 6 w 27"/>
                <a:gd name="T53" fmla="*/ 6 h 58"/>
                <a:gd name="T54" fmla="*/ 6 w 27"/>
                <a:gd name="T55" fmla="*/ 4 h 58"/>
                <a:gd name="T56" fmla="*/ 6 w 27"/>
                <a:gd name="T57" fmla="*/ 4 h 58"/>
                <a:gd name="T58" fmla="*/ 4 w 27"/>
                <a:gd name="T59" fmla="*/ 4 h 58"/>
                <a:gd name="T60" fmla="*/ 4 w 27"/>
                <a:gd name="T61" fmla="*/ 4 h 58"/>
                <a:gd name="T62" fmla="*/ 2 w 27"/>
                <a:gd name="T63" fmla="*/ 2 h 58"/>
                <a:gd name="T64" fmla="*/ 2 w 27"/>
                <a:gd name="T65" fmla="*/ 2 h 58"/>
                <a:gd name="T66" fmla="*/ 0 w 27"/>
                <a:gd name="T67" fmla="*/ 2 h 58"/>
                <a:gd name="T68" fmla="*/ 0 w 27"/>
                <a:gd name="T69" fmla="*/ 0 h 58"/>
                <a:gd name="T70" fmla="*/ 14 w 27"/>
                <a:gd name="T71" fmla="*/ 58 h 58"/>
                <a:gd name="T72" fmla="*/ 14 w 27"/>
                <a:gd name="T73" fmla="*/ 5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8"/>
                <a:gd name="T113" fmla="*/ 27 w 27"/>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8">
                  <a:moveTo>
                    <a:pt x="14" y="58"/>
                  </a:moveTo>
                  <a:lnTo>
                    <a:pt x="27" y="0"/>
                  </a:lnTo>
                  <a:lnTo>
                    <a:pt x="25" y="2"/>
                  </a:lnTo>
                  <a:lnTo>
                    <a:pt x="23" y="4"/>
                  </a:lnTo>
                  <a:lnTo>
                    <a:pt x="22" y="4"/>
                  </a:lnTo>
                  <a:lnTo>
                    <a:pt x="20" y="6"/>
                  </a:lnTo>
                  <a:lnTo>
                    <a:pt x="18" y="6"/>
                  </a:lnTo>
                  <a:lnTo>
                    <a:pt x="16" y="6"/>
                  </a:lnTo>
                  <a:lnTo>
                    <a:pt x="14" y="6"/>
                  </a:lnTo>
                  <a:lnTo>
                    <a:pt x="12" y="6"/>
                  </a:lnTo>
                  <a:lnTo>
                    <a:pt x="10" y="6"/>
                  </a:lnTo>
                  <a:lnTo>
                    <a:pt x="8" y="6"/>
                  </a:lnTo>
                  <a:lnTo>
                    <a:pt x="6" y="6"/>
                  </a:lnTo>
                  <a:lnTo>
                    <a:pt x="6" y="4"/>
                  </a:lnTo>
                  <a:lnTo>
                    <a:pt x="4" y="4"/>
                  </a:lnTo>
                  <a:lnTo>
                    <a:pt x="2" y="2"/>
                  </a:lnTo>
                  <a:lnTo>
                    <a:pt x="0" y="2"/>
                  </a:lnTo>
                  <a:lnTo>
                    <a:pt x="0" y="0"/>
                  </a:lnTo>
                  <a:lnTo>
                    <a:pt x="14"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5" name="Freeform 264">
              <a:extLst>
                <a:ext uri="{FF2B5EF4-FFF2-40B4-BE49-F238E27FC236}">
                  <a16:creationId xmlns:a16="http://schemas.microsoft.com/office/drawing/2014/main" id="{80F26D72-F02F-8679-D42D-1778B27F87AD}"/>
                </a:ext>
              </a:extLst>
            </p:cNvPr>
            <p:cNvSpPr>
              <a:spLocks/>
            </p:cNvSpPr>
            <p:nvPr/>
          </p:nvSpPr>
          <p:spPr bwMode="auto">
            <a:xfrm>
              <a:off x="1105" y="2636"/>
              <a:ext cx="56" cy="27"/>
            </a:xfrm>
            <a:custGeom>
              <a:avLst/>
              <a:gdLst>
                <a:gd name="T0" fmla="*/ 0 w 56"/>
                <a:gd name="T1" fmla="*/ 14 h 27"/>
                <a:gd name="T2" fmla="*/ 56 w 56"/>
                <a:gd name="T3" fmla="*/ 0 h 27"/>
                <a:gd name="T4" fmla="*/ 56 w 56"/>
                <a:gd name="T5" fmla="*/ 0 h 27"/>
                <a:gd name="T6" fmla="*/ 56 w 56"/>
                <a:gd name="T7" fmla="*/ 2 h 27"/>
                <a:gd name="T8" fmla="*/ 54 w 56"/>
                <a:gd name="T9" fmla="*/ 2 h 27"/>
                <a:gd name="T10" fmla="*/ 54 w 56"/>
                <a:gd name="T11" fmla="*/ 2 h 27"/>
                <a:gd name="T12" fmla="*/ 54 w 56"/>
                <a:gd name="T13" fmla="*/ 4 h 27"/>
                <a:gd name="T14" fmla="*/ 52 w 56"/>
                <a:gd name="T15" fmla="*/ 4 h 27"/>
                <a:gd name="T16" fmla="*/ 52 w 56"/>
                <a:gd name="T17" fmla="*/ 6 h 27"/>
                <a:gd name="T18" fmla="*/ 52 w 56"/>
                <a:gd name="T19" fmla="*/ 6 h 27"/>
                <a:gd name="T20" fmla="*/ 52 w 56"/>
                <a:gd name="T21" fmla="*/ 8 h 27"/>
                <a:gd name="T22" fmla="*/ 50 w 56"/>
                <a:gd name="T23" fmla="*/ 8 h 27"/>
                <a:gd name="T24" fmla="*/ 50 w 56"/>
                <a:gd name="T25" fmla="*/ 8 h 27"/>
                <a:gd name="T26" fmla="*/ 50 w 56"/>
                <a:gd name="T27" fmla="*/ 10 h 27"/>
                <a:gd name="T28" fmla="*/ 50 w 56"/>
                <a:gd name="T29" fmla="*/ 10 h 27"/>
                <a:gd name="T30" fmla="*/ 50 w 56"/>
                <a:gd name="T31" fmla="*/ 12 h 27"/>
                <a:gd name="T32" fmla="*/ 50 w 56"/>
                <a:gd name="T33" fmla="*/ 12 h 27"/>
                <a:gd name="T34" fmla="*/ 50 w 56"/>
                <a:gd name="T35" fmla="*/ 14 h 27"/>
                <a:gd name="T36" fmla="*/ 50 w 56"/>
                <a:gd name="T37" fmla="*/ 14 h 27"/>
                <a:gd name="T38" fmla="*/ 50 w 56"/>
                <a:gd name="T39" fmla="*/ 16 h 27"/>
                <a:gd name="T40" fmla="*/ 50 w 56"/>
                <a:gd name="T41" fmla="*/ 16 h 27"/>
                <a:gd name="T42" fmla="*/ 50 w 56"/>
                <a:gd name="T43" fmla="*/ 16 h 27"/>
                <a:gd name="T44" fmla="*/ 50 w 56"/>
                <a:gd name="T45" fmla="*/ 18 h 27"/>
                <a:gd name="T46" fmla="*/ 50 w 56"/>
                <a:gd name="T47" fmla="*/ 18 h 27"/>
                <a:gd name="T48" fmla="*/ 50 w 56"/>
                <a:gd name="T49" fmla="*/ 20 h 27"/>
                <a:gd name="T50" fmla="*/ 50 w 56"/>
                <a:gd name="T51" fmla="*/ 20 h 27"/>
                <a:gd name="T52" fmla="*/ 52 w 56"/>
                <a:gd name="T53" fmla="*/ 22 h 27"/>
                <a:gd name="T54" fmla="*/ 52 w 56"/>
                <a:gd name="T55" fmla="*/ 22 h 27"/>
                <a:gd name="T56" fmla="*/ 52 w 56"/>
                <a:gd name="T57" fmla="*/ 22 h 27"/>
                <a:gd name="T58" fmla="*/ 52 w 56"/>
                <a:gd name="T59" fmla="*/ 23 h 27"/>
                <a:gd name="T60" fmla="*/ 54 w 56"/>
                <a:gd name="T61" fmla="*/ 23 h 27"/>
                <a:gd name="T62" fmla="*/ 54 w 56"/>
                <a:gd name="T63" fmla="*/ 25 h 27"/>
                <a:gd name="T64" fmla="*/ 54 w 56"/>
                <a:gd name="T65" fmla="*/ 25 h 27"/>
                <a:gd name="T66" fmla="*/ 56 w 56"/>
                <a:gd name="T67" fmla="*/ 27 h 27"/>
                <a:gd name="T68" fmla="*/ 56 w 56"/>
                <a:gd name="T69" fmla="*/ 27 h 27"/>
                <a:gd name="T70" fmla="*/ 0 w 56"/>
                <a:gd name="T71" fmla="*/ 14 h 27"/>
                <a:gd name="T72" fmla="*/ 0 w 56"/>
                <a:gd name="T73" fmla="*/ 14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27"/>
                <a:gd name="T113" fmla="*/ 56 w 56"/>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27">
                  <a:moveTo>
                    <a:pt x="0" y="14"/>
                  </a:moveTo>
                  <a:lnTo>
                    <a:pt x="56" y="0"/>
                  </a:lnTo>
                  <a:lnTo>
                    <a:pt x="56" y="2"/>
                  </a:lnTo>
                  <a:lnTo>
                    <a:pt x="54" y="2"/>
                  </a:lnTo>
                  <a:lnTo>
                    <a:pt x="54" y="4"/>
                  </a:lnTo>
                  <a:lnTo>
                    <a:pt x="52" y="4"/>
                  </a:lnTo>
                  <a:lnTo>
                    <a:pt x="52" y="6"/>
                  </a:lnTo>
                  <a:lnTo>
                    <a:pt x="52" y="8"/>
                  </a:lnTo>
                  <a:lnTo>
                    <a:pt x="50" y="8"/>
                  </a:lnTo>
                  <a:lnTo>
                    <a:pt x="50" y="10"/>
                  </a:lnTo>
                  <a:lnTo>
                    <a:pt x="50" y="12"/>
                  </a:lnTo>
                  <a:lnTo>
                    <a:pt x="50" y="14"/>
                  </a:lnTo>
                  <a:lnTo>
                    <a:pt x="50" y="16"/>
                  </a:lnTo>
                  <a:lnTo>
                    <a:pt x="50" y="18"/>
                  </a:lnTo>
                  <a:lnTo>
                    <a:pt x="50" y="20"/>
                  </a:lnTo>
                  <a:lnTo>
                    <a:pt x="52" y="22"/>
                  </a:lnTo>
                  <a:lnTo>
                    <a:pt x="52" y="23"/>
                  </a:lnTo>
                  <a:lnTo>
                    <a:pt x="54" y="23"/>
                  </a:lnTo>
                  <a:lnTo>
                    <a:pt x="54" y="25"/>
                  </a:lnTo>
                  <a:lnTo>
                    <a:pt x="56" y="27"/>
                  </a:lnTo>
                  <a:lnTo>
                    <a:pt x="0"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6" name="Freeform 265">
              <a:extLst>
                <a:ext uri="{FF2B5EF4-FFF2-40B4-BE49-F238E27FC236}">
                  <a16:creationId xmlns:a16="http://schemas.microsoft.com/office/drawing/2014/main" id="{4EDC7DC6-AA9B-E566-BDC4-2AF812DB10C4}"/>
                </a:ext>
              </a:extLst>
            </p:cNvPr>
            <p:cNvSpPr>
              <a:spLocks/>
            </p:cNvSpPr>
            <p:nvPr/>
          </p:nvSpPr>
          <p:spPr bwMode="auto">
            <a:xfrm>
              <a:off x="1132" y="2644"/>
              <a:ext cx="605" cy="10"/>
            </a:xfrm>
            <a:custGeom>
              <a:avLst/>
              <a:gdLst>
                <a:gd name="T0" fmla="*/ 605 w 605"/>
                <a:gd name="T1" fmla="*/ 0 h 10"/>
                <a:gd name="T2" fmla="*/ 0 w 605"/>
                <a:gd name="T3" fmla="*/ 2 h 10"/>
                <a:gd name="T4" fmla="*/ 0 w 605"/>
                <a:gd name="T5" fmla="*/ 10 h 10"/>
                <a:gd name="T6" fmla="*/ 605 w 605"/>
                <a:gd name="T7" fmla="*/ 8 h 10"/>
                <a:gd name="T8" fmla="*/ 605 w 605"/>
                <a:gd name="T9" fmla="*/ 0 h 10"/>
                <a:gd name="T10" fmla="*/ 0 60000 65536"/>
                <a:gd name="T11" fmla="*/ 0 60000 65536"/>
                <a:gd name="T12" fmla="*/ 0 60000 65536"/>
                <a:gd name="T13" fmla="*/ 0 60000 65536"/>
                <a:gd name="T14" fmla="*/ 0 60000 65536"/>
                <a:gd name="T15" fmla="*/ 0 w 605"/>
                <a:gd name="T16" fmla="*/ 0 h 10"/>
                <a:gd name="T17" fmla="*/ 605 w 605"/>
                <a:gd name="T18" fmla="*/ 10 h 10"/>
              </a:gdLst>
              <a:ahLst/>
              <a:cxnLst>
                <a:cxn ang="T10">
                  <a:pos x="T0" y="T1"/>
                </a:cxn>
                <a:cxn ang="T11">
                  <a:pos x="T2" y="T3"/>
                </a:cxn>
                <a:cxn ang="T12">
                  <a:pos x="T4" y="T5"/>
                </a:cxn>
                <a:cxn ang="T13">
                  <a:pos x="T6" y="T7"/>
                </a:cxn>
                <a:cxn ang="T14">
                  <a:pos x="T8" y="T9"/>
                </a:cxn>
              </a:cxnLst>
              <a:rect l="T15" t="T16" r="T17" b="T18"/>
              <a:pathLst>
                <a:path w="605" h="10">
                  <a:moveTo>
                    <a:pt x="605" y="0"/>
                  </a:moveTo>
                  <a:lnTo>
                    <a:pt x="0" y="2"/>
                  </a:lnTo>
                  <a:lnTo>
                    <a:pt x="0" y="10"/>
                  </a:lnTo>
                  <a:lnTo>
                    <a:pt x="605" y="8"/>
                  </a:lnTo>
                  <a:lnTo>
                    <a:pt x="60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7" name="Freeform 266">
              <a:extLst>
                <a:ext uri="{FF2B5EF4-FFF2-40B4-BE49-F238E27FC236}">
                  <a16:creationId xmlns:a16="http://schemas.microsoft.com/office/drawing/2014/main" id="{75C7DA2D-4EA0-0DCE-543F-5206559AD1CD}"/>
                </a:ext>
              </a:extLst>
            </p:cNvPr>
            <p:cNvSpPr>
              <a:spLocks/>
            </p:cNvSpPr>
            <p:nvPr/>
          </p:nvSpPr>
          <p:spPr bwMode="auto">
            <a:xfrm>
              <a:off x="1708" y="2634"/>
              <a:ext cx="58" cy="27"/>
            </a:xfrm>
            <a:custGeom>
              <a:avLst/>
              <a:gdLst>
                <a:gd name="T0" fmla="*/ 58 w 58"/>
                <a:gd name="T1" fmla="*/ 14 h 27"/>
                <a:gd name="T2" fmla="*/ 0 w 58"/>
                <a:gd name="T3" fmla="*/ 0 h 27"/>
                <a:gd name="T4" fmla="*/ 0 w 58"/>
                <a:gd name="T5" fmla="*/ 0 h 27"/>
                <a:gd name="T6" fmla="*/ 2 w 58"/>
                <a:gd name="T7" fmla="*/ 2 h 27"/>
                <a:gd name="T8" fmla="*/ 2 w 58"/>
                <a:gd name="T9" fmla="*/ 2 h 27"/>
                <a:gd name="T10" fmla="*/ 2 w 58"/>
                <a:gd name="T11" fmla="*/ 4 h 27"/>
                <a:gd name="T12" fmla="*/ 4 w 58"/>
                <a:gd name="T13" fmla="*/ 4 h 27"/>
                <a:gd name="T14" fmla="*/ 4 w 58"/>
                <a:gd name="T15" fmla="*/ 4 h 27"/>
                <a:gd name="T16" fmla="*/ 4 w 58"/>
                <a:gd name="T17" fmla="*/ 6 h 27"/>
                <a:gd name="T18" fmla="*/ 4 w 58"/>
                <a:gd name="T19" fmla="*/ 6 h 27"/>
                <a:gd name="T20" fmla="*/ 6 w 58"/>
                <a:gd name="T21" fmla="*/ 8 h 27"/>
                <a:gd name="T22" fmla="*/ 6 w 58"/>
                <a:gd name="T23" fmla="*/ 8 h 27"/>
                <a:gd name="T24" fmla="*/ 6 w 58"/>
                <a:gd name="T25" fmla="*/ 10 h 27"/>
                <a:gd name="T26" fmla="*/ 6 w 58"/>
                <a:gd name="T27" fmla="*/ 10 h 27"/>
                <a:gd name="T28" fmla="*/ 6 w 58"/>
                <a:gd name="T29" fmla="*/ 10 h 27"/>
                <a:gd name="T30" fmla="*/ 6 w 58"/>
                <a:gd name="T31" fmla="*/ 12 h 27"/>
                <a:gd name="T32" fmla="*/ 6 w 58"/>
                <a:gd name="T33" fmla="*/ 12 h 27"/>
                <a:gd name="T34" fmla="*/ 6 w 58"/>
                <a:gd name="T35" fmla="*/ 14 h 27"/>
                <a:gd name="T36" fmla="*/ 8 w 58"/>
                <a:gd name="T37" fmla="*/ 14 h 27"/>
                <a:gd name="T38" fmla="*/ 6 w 58"/>
                <a:gd name="T39" fmla="*/ 16 h 27"/>
                <a:gd name="T40" fmla="*/ 6 w 58"/>
                <a:gd name="T41" fmla="*/ 16 h 27"/>
                <a:gd name="T42" fmla="*/ 6 w 58"/>
                <a:gd name="T43" fmla="*/ 16 h 27"/>
                <a:gd name="T44" fmla="*/ 6 w 58"/>
                <a:gd name="T45" fmla="*/ 18 h 27"/>
                <a:gd name="T46" fmla="*/ 6 w 58"/>
                <a:gd name="T47" fmla="*/ 18 h 27"/>
                <a:gd name="T48" fmla="*/ 6 w 58"/>
                <a:gd name="T49" fmla="*/ 20 h 27"/>
                <a:gd name="T50" fmla="*/ 6 w 58"/>
                <a:gd name="T51" fmla="*/ 20 h 27"/>
                <a:gd name="T52" fmla="*/ 6 w 58"/>
                <a:gd name="T53" fmla="*/ 22 h 27"/>
                <a:gd name="T54" fmla="*/ 6 w 58"/>
                <a:gd name="T55" fmla="*/ 22 h 27"/>
                <a:gd name="T56" fmla="*/ 4 w 58"/>
                <a:gd name="T57" fmla="*/ 22 h 27"/>
                <a:gd name="T58" fmla="*/ 4 w 58"/>
                <a:gd name="T59" fmla="*/ 24 h 27"/>
                <a:gd name="T60" fmla="*/ 4 w 58"/>
                <a:gd name="T61" fmla="*/ 24 h 27"/>
                <a:gd name="T62" fmla="*/ 2 w 58"/>
                <a:gd name="T63" fmla="*/ 25 h 27"/>
                <a:gd name="T64" fmla="*/ 2 w 58"/>
                <a:gd name="T65" fmla="*/ 25 h 27"/>
                <a:gd name="T66" fmla="*/ 2 w 58"/>
                <a:gd name="T67" fmla="*/ 27 h 27"/>
                <a:gd name="T68" fmla="*/ 0 w 58"/>
                <a:gd name="T69" fmla="*/ 27 h 27"/>
                <a:gd name="T70" fmla="*/ 58 w 58"/>
                <a:gd name="T71" fmla="*/ 14 h 27"/>
                <a:gd name="T72" fmla="*/ 58 w 58"/>
                <a:gd name="T73" fmla="*/ 14 h 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27"/>
                <a:gd name="T113" fmla="*/ 58 w 58"/>
                <a:gd name="T114" fmla="*/ 27 h 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27">
                  <a:moveTo>
                    <a:pt x="58" y="14"/>
                  </a:moveTo>
                  <a:lnTo>
                    <a:pt x="0" y="0"/>
                  </a:lnTo>
                  <a:lnTo>
                    <a:pt x="2" y="2"/>
                  </a:lnTo>
                  <a:lnTo>
                    <a:pt x="2" y="4"/>
                  </a:lnTo>
                  <a:lnTo>
                    <a:pt x="4" y="4"/>
                  </a:lnTo>
                  <a:lnTo>
                    <a:pt x="4" y="6"/>
                  </a:lnTo>
                  <a:lnTo>
                    <a:pt x="6" y="8"/>
                  </a:lnTo>
                  <a:lnTo>
                    <a:pt x="6" y="10"/>
                  </a:lnTo>
                  <a:lnTo>
                    <a:pt x="6" y="12"/>
                  </a:lnTo>
                  <a:lnTo>
                    <a:pt x="6" y="14"/>
                  </a:lnTo>
                  <a:lnTo>
                    <a:pt x="8" y="14"/>
                  </a:lnTo>
                  <a:lnTo>
                    <a:pt x="6" y="16"/>
                  </a:lnTo>
                  <a:lnTo>
                    <a:pt x="6" y="18"/>
                  </a:lnTo>
                  <a:lnTo>
                    <a:pt x="6" y="20"/>
                  </a:lnTo>
                  <a:lnTo>
                    <a:pt x="6" y="22"/>
                  </a:lnTo>
                  <a:lnTo>
                    <a:pt x="4" y="22"/>
                  </a:lnTo>
                  <a:lnTo>
                    <a:pt x="4" y="24"/>
                  </a:lnTo>
                  <a:lnTo>
                    <a:pt x="2" y="25"/>
                  </a:lnTo>
                  <a:lnTo>
                    <a:pt x="2" y="27"/>
                  </a:lnTo>
                  <a:lnTo>
                    <a:pt x="0" y="27"/>
                  </a:lnTo>
                  <a:lnTo>
                    <a:pt x="58" y="1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8" name="Freeform 267">
              <a:extLst>
                <a:ext uri="{FF2B5EF4-FFF2-40B4-BE49-F238E27FC236}">
                  <a16:creationId xmlns:a16="http://schemas.microsoft.com/office/drawing/2014/main" id="{2811E272-9915-5355-1EEA-54BB3FF300C7}"/>
                </a:ext>
              </a:extLst>
            </p:cNvPr>
            <p:cNvSpPr>
              <a:spLocks/>
            </p:cNvSpPr>
            <p:nvPr/>
          </p:nvSpPr>
          <p:spPr bwMode="auto">
            <a:xfrm>
              <a:off x="1554" y="2156"/>
              <a:ext cx="25" cy="56"/>
            </a:xfrm>
            <a:custGeom>
              <a:avLst/>
              <a:gdLst>
                <a:gd name="T0" fmla="*/ 12 w 25"/>
                <a:gd name="T1" fmla="*/ 0 h 56"/>
                <a:gd name="T2" fmla="*/ 25 w 25"/>
                <a:gd name="T3" fmla="*/ 56 h 56"/>
                <a:gd name="T4" fmla="*/ 25 w 25"/>
                <a:gd name="T5" fmla="*/ 56 h 56"/>
                <a:gd name="T6" fmla="*/ 25 w 25"/>
                <a:gd name="T7" fmla="*/ 56 h 56"/>
                <a:gd name="T8" fmla="*/ 25 w 25"/>
                <a:gd name="T9" fmla="*/ 54 h 56"/>
                <a:gd name="T10" fmla="*/ 23 w 25"/>
                <a:gd name="T11" fmla="*/ 54 h 56"/>
                <a:gd name="T12" fmla="*/ 23 w 25"/>
                <a:gd name="T13" fmla="*/ 54 h 56"/>
                <a:gd name="T14" fmla="*/ 22 w 25"/>
                <a:gd name="T15" fmla="*/ 52 h 56"/>
                <a:gd name="T16" fmla="*/ 22 w 25"/>
                <a:gd name="T17" fmla="*/ 52 h 56"/>
                <a:gd name="T18" fmla="*/ 20 w 25"/>
                <a:gd name="T19" fmla="*/ 52 h 56"/>
                <a:gd name="T20" fmla="*/ 20 w 25"/>
                <a:gd name="T21" fmla="*/ 52 h 56"/>
                <a:gd name="T22" fmla="*/ 18 w 25"/>
                <a:gd name="T23" fmla="*/ 52 h 56"/>
                <a:gd name="T24" fmla="*/ 18 w 25"/>
                <a:gd name="T25" fmla="*/ 50 h 56"/>
                <a:gd name="T26" fmla="*/ 18 w 25"/>
                <a:gd name="T27" fmla="*/ 50 h 56"/>
                <a:gd name="T28" fmla="*/ 16 w 25"/>
                <a:gd name="T29" fmla="*/ 50 h 56"/>
                <a:gd name="T30" fmla="*/ 16 w 25"/>
                <a:gd name="T31" fmla="*/ 50 h 56"/>
                <a:gd name="T32" fmla="*/ 14 w 25"/>
                <a:gd name="T33" fmla="*/ 50 h 56"/>
                <a:gd name="T34" fmla="*/ 14 w 25"/>
                <a:gd name="T35" fmla="*/ 50 h 56"/>
                <a:gd name="T36" fmla="*/ 12 w 25"/>
                <a:gd name="T37" fmla="*/ 50 h 56"/>
                <a:gd name="T38" fmla="*/ 12 w 25"/>
                <a:gd name="T39" fmla="*/ 50 h 56"/>
                <a:gd name="T40" fmla="*/ 12 w 25"/>
                <a:gd name="T41" fmla="*/ 50 h 56"/>
                <a:gd name="T42" fmla="*/ 10 w 25"/>
                <a:gd name="T43" fmla="*/ 50 h 56"/>
                <a:gd name="T44" fmla="*/ 10 w 25"/>
                <a:gd name="T45" fmla="*/ 50 h 56"/>
                <a:gd name="T46" fmla="*/ 8 w 25"/>
                <a:gd name="T47" fmla="*/ 50 h 56"/>
                <a:gd name="T48" fmla="*/ 8 w 25"/>
                <a:gd name="T49" fmla="*/ 50 h 56"/>
                <a:gd name="T50" fmla="*/ 6 w 25"/>
                <a:gd name="T51" fmla="*/ 52 h 56"/>
                <a:gd name="T52" fmla="*/ 6 w 25"/>
                <a:gd name="T53" fmla="*/ 52 h 56"/>
                <a:gd name="T54" fmla="*/ 6 w 25"/>
                <a:gd name="T55" fmla="*/ 52 h 56"/>
                <a:gd name="T56" fmla="*/ 4 w 25"/>
                <a:gd name="T57" fmla="*/ 52 h 56"/>
                <a:gd name="T58" fmla="*/ 4 w 25"/>
                <a:gd name="T59" fmla="*/ 52 h 56"/>
                <a:gd name="T60" fmla="*/ 2 w 25"/>
                <a:gd name="T61" fmla="*/ 54 h 56"/>
                <a:gd name="T62" fmla="*/ 2 w 25"/>
                <a:gd name="T63" fmla="*/ 54 h 56"/>
                <a:gd name="T64" fmla="*/ 0 w 25"/>
                <a:gd name="T65" fmla="*/ 54 h 56"/>
                <a:gd name="T66" fmla="*/ 0 w 25"/>
                <a:gd name="T67" fmla="*/ 56 h 56"/>
                <a:gd name="T68" fmla="*/ 0 w 25"/>
                <a:gd name="T69" fmla="*/ 56 h 56"/>
                <a:gd name="T70" fmla="*/ 12 w 25"/>
                <a:gd name="T71" fmla="*/ 0 h 56"/>
                <a:gd name="T72" fmla="*/ 12 w 25"/>
                <a:gd name="T73" fmla="*/ 0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56"/>
                <a:gd name="T113" fmla="*/ 25 w 25"/>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56">
                  <a:moveTo>
                    <a:pt x="12" y="0"/>
                  </a:moveTo>
                  <a:lnTo>
                    <a:pt x="25" y="56"/>
                  </a:lnTo>
                  <a:lnTo>
                    <a:pt x="25" y="54"/>
                  </a:lnTo>
                  <a:lnTo>
                    <a:pt x="23" y="54"/>
                  </a:lnTo>
                  <a:lnTo>
                    <a:pt x="22" y="52"/>
                  </a:lnTo>
                  <a:lnTo>
                    <a:pt x="20" y="52"/>
                  </a:lnTo>
                  <a:lnTo>
                    <a:pt x="18" y="52"/>
                  </a:lnTo>
                  <a:lnTo>
                    <a:pt x="18" y="50"/>
                  </a:lnTo>
                  <a:lnTo>
                    <a:pt x="16" y="50"/>
                  </a:lnTo>
                  <a:lnTo>
                    <a:pt x="14" y="50"/>
                  </a:lnTo>
                  <a:lnTo>
                    <a:pt x="12" y="50"/>
                  </a:lnTo>
                  <a:lnTo>
                    <a:pt x="10" y="50"/>
                  </a:lnTo>
                  <a:lnTo>
                    <a:pt x="8" y="50"/>
                  </a:lnTo>
                  <a:lnTo>
                    <a:pt x="6" y="52"/>
                  </a:lnTo>
                  <a:lnTo>
                    <a:pt x="4" y="52"/>
                  </a:lnTo>
                  <a:lnTo>
                    <a:pt x="2" y="54"/>
                  </a:lnTo>
                  <a:lnTo>
                    <a:pt x="0" y="54"/>
                  </a:lnTo>
                  <a:lnTo>
                    <a:pt x="0" y="56"/>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29" name="Freeform 268">
              <a:extLst>
                <a:ext uri="{FF2B5EF4-FFF2-40B4-BE49-F238E27FC236}">
                  <a16:creationId xmlns:a16="http://schemas.microsoft.com/office/drawing/2014/main" id="{7C46CE01-7E87-A1EB-1F3E-063FFC62D46A}"/>
                </a:ext>
              </a:extLst>
            </p:cNvPr>
            <p:cNvSpPr>
              <a:spLocks/>
            </p:cNvSpPr>
            <p:nvPr/>
          </p:nvSpPr>
          <p:spPr bwMode="auto">
            <a:xfrm>
              <a:off x="1564" y="2183"/>
              <a:ext cx="6" cy="146"/>
            </a:xfrm>
            <a:custGeom>
              <a:avLst/>
              <a:gdLst>
                <a:gd name="T0" fmla="*/ 6 w 6"/>
                <a:gd name="T1" fmla="*/ 146 h 146"/>
                <a:gd name="T2" fmla="*/ 6 w 6"/>
                <a:gd name="T3" fmla="*/ 0 h 146"/>
                <a:gd name="T4" fmla="*/ 0 w 6"/>
                <a:gd name="T5" fmla="*/ 2 h 146"/>
                <a:gd name="T6" fmla="*/ 2 w 6"/>
                <a:gd name="T7" fmla="*/ 146 h 146"/>
                <a:gd name="T8" fmla="*/ 6 w 6"/>
                <a:gd name="T9" fmla="*/ 146 h 146"/>
                <a:gd name="T10" fmla="*/ 0 60000 65536"/>
                <a:gd name="T11" fmla="*/ 0 60000 65536"/>
                <a:gd name="T12" fmla="*/ 0 60000 65536"/>
                <a:gd name="T13" fmla="*/ 0 60000 65536"/>
                <a:gd name="T14" fmla="*/ 0 60000 65536"/>
                <a:gd name="T15" fmla="*/ 0 w 6"/>
                <a:gd name="T16" fmla="*/ 0 h 146"/>
                <a:gd name="T17" fmla="*/ 6 w 6"/>
                <a:gd name="T18" fmla="*/ 146 h 146"/>
              </a:gdLst>
              <a:ahLst/>
              <a:cxnLst>
                <a:cxn ang="T10">
                  <a:pos x="T0" y="T1"/>
                </a:cxn>
                <a:cxn ang="T11">
                  <a:pos x="T2" y="T3"/>
                </a:cxn>
                <a:cxn ang="T12">
                  <a:pos x="T4" y="T5"/>
                </a:cxn>
                <a:cxn ang="T13">
                  <a:pos x="T6" y="T7"/>
                </a:cxn>
                <a:cxn ang="T14">
                  <a:pos x="T8" y="T9"/>
                </a:cxn>
              </a:cxnLst>
              <a:rect l="T15" t="T16" r="T17" b="T18"/>
              <a:pathLst>
                <a:path w="6" h="146">
                  <a:moveTo>
                    <a:pt x="6" y="146"/>
                  </a:moveTo>
                  <a:lnTo>
                    <a:pt x="6" y="0"/>
                  </a:lnTo>
                  <a:lnTo>
                    <a:pt x="0" y="2"/>
                  </a:lnTo>
                  <a:lnTo>
                    <a:pt x="2" y="146"/>
                  </a:lnTo>
                  <a:lnTo>
                    <a:pt x="6" y="1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0" name="Freeform 269">
              <a:extLst>
                <a:ext uri="{FF2B5EF4-FFF2-40B4-BE49-F238E27FC236}">
                  <a16:creationId xmlns:a16="http://schemas.microsoft.com/office/drawing/2014/main" id="{CC5751A5-512E-5BF1-965A-726DE34C3C47}"/>
                </a:ext>
              </a:extLst>
            </p:cNvPr>
            <p:cNvSpPr>
              <a:spLocks/>
            </p:cNvSpPr>
            <p:nvPr/>
          </p:nvSpPr>
          <p:spPr bwMode="auto">
            <a:xfrm>
              <a:off x="1554" y="2300"/>
              <a:ext cx="27" cy="56"/>
            </a:xfrm>
            <a:custGeom>
              <a:avLst/>
              <a:gdLst>
                <a:gd name="T0" fmla="*/ 14 w 27"/>
                <a:gd name="T1" fmla="*/ 56 h 56"/>
                <a:gd name="T2" fmla="*/ 27 w 27"/>
                <a:gd name="T3" fmla="*/ 0 h 56"/>
                <a:gd name="T4" fmla="*/ 27 w 27"/>
                <a:gd name="T5" fmla="*/ 0 h 56"/>
                <a:gd name="T6" fmla="*/ 25 w 27"/>
                <a:gd name="T7" fmla="*/ 0 h 56"/>
                <a:gd name="T8" fmla="*/ 25 w 27"/>
                <a:gd name="T9" fmla="*/ 2 h 56"/>
                <a:gd name="T10" fmla="*/ 25 w 27"/>
                <a:gd name="T11" fmla="*/ 2 h 56"/>
                <a:gd name="T12" fmla="*/ 23 w 27"/>
                <a:gd name="T13" fmla="*/ 2 h 56"/>
                <a:gd name="T14" fmla="*/ 23 w 27"/>
                <a:gd name="T15" fmla="*/ 4 h 56"/>
                <a:gd name="T16" fmla="*/ 22 w 27"/>
                <a:gd name="T17" fmla="*/ 4 h 56"/>
                <a:gd name="T18" fmla="*/ 22 w 27"/>
                <a:gd name="T19" fmla="*/ 4 h 56"/>
                <a:gd name="T20" fmla="*/ 20 w 27"/>
                <a:gd name="T21" fmla="*/ 4 h 56"/>
                <a:gd name="T22" fmla="*/ 20 w 27"/>
                <a:gd name="T23" fmla="*/ 6 h 56"/>
                <a:gd name="T24" fmla="*/ 20 w 27"/>
                <a:gd name="T25" fmla="*/ 6 h 56"/>
                <a:gd name="T26" fmla="*/ 18 w 27"/>
                <a:gd name="T27" fmla="*/ 6 h 56"/>
                <a:gd name="T28" fmla="*/ 18 w 27"/>
                <a:gd name="T29" fmla="*/ 6 h 56"/>
                <a:gd name="T30" fmla="*/ 16 w 27"/>
                <a:gd name="T31" fmla="*/ 6 h 56"/>
                <a:gd name="T32" fmla="*/ 16 w 27"/>
                <a:gd name="T33" fmla="*/ 6 h 56"/>
                <a:gd name="T34" fmla="*/ 14 w 27"/>
                <a:gd name="T35" fmla="*/ 6 h 56"/>
                <a:gd name="T36" fmla="*/ 14 w 27"/>
                <a:gd name="T37" fmla="*/ 6 h 56"/>
                <a:gd name="T38" fmla="*/ 14 w 27"/>
                <a:gd name="T39" fmla="*/ 6 h 56"/>
                <a:gd name="T40" fmla="*/ 12 w 27"/>
                <a:gd name="T41" fmla="*/ 6 h 56"/>
                <a:gd name="T42" fmla="*/ 12 w 27"/>
                <a:gd name="T43" fmla="*/ 6 h 56"/>
                <a:gd name="T44" fmla="*/ 10 w 27"/>
                <a:gd name="T45" fmla="*/ 6 h 56"/>
                <a:gd name="T46" fmla="*/ 10 w 27"/>
                <a:gd name="T47" fmla="*/ 6 h 56"/>
                <a:gd name="T48" fmla="*/ 8 w 27"/>
                <a:gd name="T49" fmla="*/ 6 h 56"/>
                <a:gd name="T50" fmla="*/ 8 w 27"/>
                <a:gd name="T51" fmla="*/ 6 h 56"/>
                <a:gd name="T52" fmla="*/ 8 w 27"/>
                <a:gd name="T53" fmla="*/ 4 h 56"/>
                <a:gd name="T54" fmla="*/ 6 w 27"/>
                <a:gd name="T55" fmla="*/ 4 h 56"/>
                <a:gd name="T56" fmla="*/ 6 w 27"/>
                <a:gd name="T57" fmla="*/ 4 h 56"/>
                <a:gd name="T58" fmla="*/ 4 w 27"/>
                <a:gd name="T59" fmla="*/ 4 h 56"/>
                <a:gd name="T60" fmla="*/ 4 w 27"/>
                <a:gd name="T61" fmla="*/ 4 h 56"/>
                <a:gd name="T62" fmla="*/ 2 w 27"/>
                <a:gd name="T63" fmla="*/ 2 h 56"/>
                <a:gd name="T64" fmla="*/ 2 w 27"/>
                <a:gd name="T65" fmla="*/ 2 h 56"/>
                <a:gd name="T66" fmla="*/ 0 w 27"/>
                <a:gd name="T67" fmla="*/ 2 h 56"/>
                <a:gd name="T68" fmla="*/ 0 w 27"/>
                <a:gd name="T69" fmla="*/ 0 h 56"/>
                <a:gd name="T70" fmla="*/ 14 w 27"/>
                <a:gd name="T71" fmla="*/ 56 h 56"/>
                <a:gd name="T72" fmla="*/ 14 w 27"/>
                <a:gd name="T73" fmla="*/ 56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6"/>
                <a:gd name="T113" fmla="*/ 27 w 27"/>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6">
                  <a:moveTo>
                    <a:pt x="14" y="56"/>
                  </a:moveTo>
                  <a:lnTo>
                    <a:pt x="27" y="0"/>
                  </a:lnTo>
                  <a:lnTo>
                    <a:pt x="25" y="0"/>
                  </a:lnTo>
                  <a:lnTo>
                    <a:pt x="25" y="2"/>
                  </a:lnTo>
                  <a:lnTo>
                    <a:pt x="23" y="2"/>
                  </a:lnTo>
                  <a:lnTo>
                    <a:pt x="23" y="4"/>
                  </a:lnTo>
                  <a:lnTo>
                    <a:pt x="22" y="4"/>
                  </a:lnTo>
                  <a:lnTo>
                    <a:pt x="20" y="4"/>
                  </a:lnTo>
                  <a:lnTo>
                    <a:pt x="20" y="6"/>
                  </a:lnTo>
                  <a:lnTo>
                    <a:pt x="18" y="6"/>
                  </a:lnTo>
                  <a:lnTo>
                    <a:pt x="16" y="6"/>
                  </a:lnTo>
                  <a:lnTo>
                    <a:pt x="14" y="6"/>
                  </a:lnTo>
                  <a:lnTo>
                    <a:pt x="12" y="6"/>
                  </a:lnTo>
                  <a:lnTo>
                    <a:pt x="10" y="6"/>
                  </a:lnTo>
                  <a:lnTo>
                    <a:pt x="8" y="6"/>
                  </a:lnTo>
                  <a:lnTo>
                    <a:pt x="8" y="4"/>
                  </a:lnTo>
                  <a:lnTo>
                    <a:pt x="6" y="4"/>
                  </a:lnTo>
                  <a:lnTo>
                    <a:pt x="4" y="4"/>
                  </a:lnTo>
                  <a:lnTo>
                    <a:pt x="2" y="2"/>
                  </a:lnTo>
                  <a:lnTo>
                    <a:pt x="0" y="2"/>
                  </a:lnTo>
                  <a:lnTo>
                    <a:pt x="0" y="0"/>
                  </a:lnTo>
                  <a:lnTo>
                    <a:pt x="14" y="5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1" name="Freeform 270">
              <a:extLst>
                <a:ext uri="{FF2B5EF4-FFF2-40B4-BE49-F238E27FC236}">
                  <a16:creationId xmlns:a16="http://schemas.microsoft.com/office/drawing/2014/main" id="{6498F363-5123-7EC5-87BD-CB72575216E8}"/>
                </a:ext>
              </a:extLst>
            </p:cNvPr>
            <p:cNvSpPr>
              <a:spLocks/>
            </p:cNvSpPr>
            <p:nvPr/>
          </p:nvSpPr>
          <p:spPr bwMode="auto">
            <a:xfrm>
              <a:off x="1019" y="2185"/>
              <a:ext cx="34" cy="34"/>
            </a:xfrm>
            <a:custGeom>
              <a:avLst/>
              <a:gdLst>
                <a:gd name="T0" fmla="*/ 34 w 34"/>
                <a:gd name="T1" fmla="*/ 34 h 34"/>
                <a:gd name="T2" fmla="*/ 0 w 34"/>
                <a:gd name="T3" fmla="*/ 17 h 34"/>
                <a:gd name="T4" fmla="*/ 0 w 34"/>
                <a:gd name="T5" fmla="*/ 17 h 34"/>
                <a:gd name="T6" fmla="*/ 2 w 34"/>
                <a:gd name="T7" fmla="*/ 17 h 34"/>
                <a:gd name="T8" fmla="*/ 4 w 34"/>
                <a:gd name="T9" fmla="*/ 15 h 34"/>
                <a:gd name="T10" fmla="*/ 4 w 34"/>
                <a:gd name="T11" fmla="*/ 15 h 34"/>
                <a:gd name="T12" fmla="*/ 4 w 34"/>
                <a:gd name="T13" fmla="*/ 15 h 34"/>
                <a:gd name="T14" fmla="*/ 5 w 34"/>
                <a:gd name="T15" fmla="*/ 15 h 34"/>
                <a:gd name="T16" fmla="*/ 5 w 34"/>
                <a:gd name="T17" fmla="*/ 15 h 34"/>
                <a:gd name="T18" fmla="*/ 5 w 34"/>
                <a:gd name="T19" fmla="*/ 15 h 34"/>
                <a:gd name="T20" fmla="*/ 7 w 34"/>
                <a:gd name="T21" fmla="*/ 13 h 34"/>
                <a:gd name="T22" fmla="*/ 7 w 34"/>
                <a:gd name="T23" fmla="*/ 13 h 34"/>
                <a:gd name="T24" fmla="*/ 7 w 34"/>
                <a:gd name="T25" fmla="*/ 13 h 34"/>
                <a:gd name="T26" fmla="*/ 9 w 34"/>
                <a:gd name="T27" fmla="*/ 13 h 34"/>
                <a:gd name="T28" fmla="*/ 9 w 34"/>
                <a:gd name="T29" fmla="*/ 13 h 34"/>
                <a:gd name="T30" fmla="*/ 9 w 34"/>
                <a:gd name="T31" fmla="*/ 11 h 34"/>
                <a:gd name="T32" fmla="*/ 9 w 34"/>
                <a:gd name="T33" fmla="*/ 11 h 34"/>
                <a:gd name="T34" fmla="*/ 11 w 34"/>
                <a:gd name="T35" fmla="*/ 11 h 34"/>
                <a:gd name="T36" fmla="*/ 11 w 34"/>
                <a:gd name="T37" fmla="*/ 11 h 34"/>
                <a:gd name="T38" fmla="*/ 11 w 34"/>
                <a:gd name="T39" fmla="*/ 9 h 34"/>
                <a:gd name="T40" fmla="*/ 11 w 34"/>
                <a:gd name="T41" fmla="*/ 9 h 34"/>
                <a:gd name="T42" fmla="*/ 13 w 34"/>
                <a:gd name="T43" fmla="*/ 9 h 34"/>
                <a:gd name="T44" fmla="*/ 13 w 34"/>
                <a:gd name="T45" fmla="*/ 7 h 34"/>
                <a:gd name="T46" fmla="*/ 13 w 34"/>
                <a:gd name="T47" fmla="*/ 7 h 34"/>
                <a:gd name="T48" fmla="*/ 13 w 34"/>
                <a:gd name="T49" fmla="*/ 7 h 34"/>
                <a:gd name="T50" fmla="*/ 13 w 34"/>
                <a:gd name="T51" fmla="*/ 5 h 34"/>
                <a:gd name="T52" fmla="*/ 13 w 34"/>
                <a:gd name="T53" fmla="*/ 5 h 34"/>
                <a:gd name="T54" fmla="*/ 15 w 34"/>
                <a:gd name="T55" fmla="*/ 5 h 34"/>
                <a:gd name="T56" fmla="*/ 15 w 34"/>
                <a:gd name="T57" fmla="*/ 3 h 34"/>
                <a:gd name="T58" fmla="*/ 15 w 34"/>
                <a:gd name="T59" fmla="*/ 2 h 34"/>
                <a:gd name="T60" fmla="*/ 15 w 34"/>
                <a:gd name="T61" fmla="*/ 0 h 34"/>
                <a:gd name="T62" fmla="*/ 34 w 34"/>
                <a:gd name="T63" fmla="*/ 34 h 34"/>
                <a:gd name="T64" fmla="*/ 34 w 34"/>
                <a:gd name="T65" fmla="*/ 34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34"/>
                <a:gd name="T101" fmla="*/ 34 w 34"/>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34">
                  <a:moveTo>
                    <a:pt x="34" y="34"/>
                  </a:moveTo>
                  <a:lnTo>
                    <a:pt x="0" y="17"/>
                  </a:lnTo>
                  <a:lnTo>
                    <a:pt x="2" y="17"/>
                  </a:lnTo>
                  <a:lnTo>
                    <a:pt x="4" y="15"/>
                  </a:lnTo>
                  <a:lnTo>
                    <a:pt x="5" y="15"/>
                  </a:lnTo>
                  <a:lnTo>
                    <a:pt x="7" y="13"/>
                  </a:lnTo>
                  <a:lnTo>
                    <a:pt x="9" y="13"/>
                  </a:lnTo>
                  <a:lnTo>
                    <a:pt x="9" y="11"/>
                  </a:lnTo>
                  <a:lnTo>
                    <a:pt x="11" y="11"/>
                  </a:lnTo>
                  <a:lnTo>
                    <a:pt x="11" y="9"/>
                  </a:lnTo>
                  <a:lnTo>
                    <a:pt x="13" y="9"/>
                  </a:lnTo>
                  <a:lnTo>
                    <a:pt x="13" y="7"/>
                  </a:lnTo>
                  <a:lnTo>
                    <a:pt x="13" y="5"/>
                  </a:lnTo>
                  <a:lnTo>
                    <a:pt x="15" y="5"/>
                  </a:lnTo>
                  <a:lnTo>
                    <a:pt x="15" y="3"/>
                  </a:lnTo>
                  <a:lnTo>
                    <a:pt x="15" y="2"/>
                  </a:lnTo>
                  <a:lnTo>
                    <a:pt x="15" y="0"/>
                  </a:lnTo>
                  <a:lnTo>
                    <a:pt x="3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2" name="Freeform 271">
              <a:extLst>
                <a:ext uri="{FF2B5EF4-FFF2-40B4-BE49-F238E27FC236}">
                  <a16:creationId xmlns:a16="http://schemas.microsoft.com/office/drawing/2014/main" id="{8246A254-9213-2682-4312-49D72A50F857}"/>
                </a:ext>
              </a:extLst>
            </p:cNvPr>
            <p:cNvSpPr>
              <a:spLocks/>
            </p:cNvSpPr>
            <p:nvPr/>
          </p:nvSpPr>
          <p:spPr bwMode="auto">
            <a:xfrm>
              <a:off x="973" y="2006"/>
              <a:ext cx="63" cy="196"/>
            </a:xfrm>
            <a:custGeom>
              <a:avLst/>
              <a:gdLst>
                <a:gd name="T0" fmla="*/ 11 w 63"/>
                <a:gd name="T1" fmla="*/ 0 h 196"/>
                <a:gd name="T2" fmla="*/ 5 w 63"/>
                <a:gd name="T3" fmla="*/ 31 h 196"/>
                <a:gd name="T4" fmla="*/ 0 w 63"/>
                <a:gd name="T5" fmla="*/ 57 h 196"/>
                <a:gd name="T6" fmla="*/ 0 w 63"/>
                <a:gd name="T7" fmla="*/ 82 h 196"/>
                <a:gd name="T8" fmla="*/ 1 w 63"/>
                <a:gd name="T9" fmla="*/ 106 h 196"/>
                <a:gd name="T10" fmla="*/ 5 w 63"/>
                <a:gd name="T11" fmla="*/ 117 h 196"/>
                <a:gd name="T12" fmla="*/ 9 w 63"/>
                <a:gd name="T13" fmla="*/ 129 h 196"/>
                <a:gd name="T14" fmla="*/ 13 w 63"/>
                <a:gd name="T15" fmla="*/ 140 h 196"/>
                <a:gd name="T16" fmla="*/ 21 w 63"/>
                <a:gd name="T17" fmla="*/ 152 h 196"/>
                <a:gd name="T18" fmla="*/ 36 w 63"/>
                <a:gd name="T19" fmla="*/ 173 h 196"/>
                <a:gd name="T20" fmla="*/ 59 w 63"/>
                <a:gd name="T21" fmla="*/ 196 h 196"/>
                <a:gd name="T22" fmla="*/ 63 w 63"/>
                <a:gd name="T23" fmla="*/ 192 h 196"/>
                <a:gd name="T24" fmla="*/ 40 w 63"/>
                <a:gd name="T25" fmla="*/ 169 h 196"/>
                <a:gd name="T26" fmla="*/ 25 w 63"/>
                <a:gd name="T27" fmla="*/ 148 h 196"/>
                <a:gd name="T28" fmla="*/ 19 w 63"/>
                <a:gd name="T29" fmla="*/ 136 h 196"/>
                <a:gd name="T30" fmla="*/ 13 w 63"/>
                <a:gd name="T31" fmla="*/ 127 h 196"/>
                <a:gd name="T32" fmla="*/ 9 w 63"/>
                <a:gd name="T33" fmla="*/ 115 h 196"/>
                <a:gd name="T34" fmla="*/ 7 w 63"/>
                <a:gd name="T35" fmla="*/ 106 h 196"/>
                <a:gd name="T36" fmla="*/ 5 w 63"/>
                <a:gd name="T37" fmla="*/ 82 h 196"/>
                <a:gd name="T38" fmla="*/ 5 w 63"/>
                <a:gd name="T39" fmla="*/ 57 h 196"/>
                <a:gd name="T40" fmla="*/ 9 w 63"/>
                <a:gd name="T41" fmla="*/ 31 h 196"/>
                <a:gd name="T42" fmla="*/ 17 w 63"/>
                <a:gd name="T43" fmla="*/ 2 h 196"/>
                <a:gd name="T44" fmla="*/ 11 w 63"/>
                <a:gd name="T45" fmla="*/ 0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196"/>
                <a:gd name="T71" fmla="*/ 63 w 63"/>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196">
                  <a:moveTo>
                    <a:pt x="11" y="0"/>
                  </a:moveTo>
                  <a:lnTo>
                    <a:pt x="5" y="31"/>
                  </a:lnTo>
                  <a:lnTo>
                    <a:pt x="0" y="57"/>
                  </a:lnTo>
                  <a:lnTo>
                    <a:pt x="0" y="82"/>
                  </a:lnTo>
                  <a:lnTo>
                    <a:pt x="1" y="106"/>
                  </a:lnTo>
                  <a:lnTo>
                    <a:pt x="5" y="117"/>
                  </a:lnTo>
                  <a:lnTo>
                    <a:pt x="9" y="129"/>
                  </a:lnTo>
                  <a:lnTo>
                    <a:pt x="13" y="140"/>
                  </a:lnTo>
                  <a:lnTo>
                    <a:pt x="21" y="152"/>
                  </a:lnTo>
                  <a:lnTo>
                    <a:pt x="36" y="173"/>
                  </a:lnTo>
                  <a:lnTo>
                    <a:pt x="59" y="196"/>
                  </a:lnTo>
                  <a:lnTo>
                    <a:pt x="63" y="192"/>
                  </a:lnTo>
                  <a:lnTo>
                    <a:pt x="40" y="169"/>
                  </a:lnTo>
                  <a:lnTo>
                    <a:pt x="25" y="148"/>
                  </a:lnTo>
                  <a:lnTo>
                    <a:pt x="19" y="136"/>
                  </a:lnTo>
                  <a:lnTo>
                    <a:pt x="13" y="127"/>
                  </a:lnTo>
                  <a:lnTo>
                    <a:pt x="9" y="115"/>
                  </a:lnTo>
                  <a:lnTo>
                    <a:pt x="7" y="106"/>
                  </a:lnTo>
                  <a:lnTo>
                    <a:pt x="5" y="82"/>
                  </a:lnTo>
                  <a:lnTo>
                    <a:pt x="5" y="57"/>
                  </a:lnTo>
                  <a:lnTo>
                    <a:pt x="9" y="31"/>
                  </a:lnTo>
                  <a:lnTo>
                    <a:pt x="17" y="2"/>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3" name="Freeform 272">
              <a:extLst>
                <a:ext uri="{FF2B5EF4-FFF2-40B4-BE49-F238E27FC236}">
                  <a16:creationId xmlns:a16="http://schemas.microsoft.com/office/drawing/2014/main" id="{6B724516-C85F-3C07-B4E9-DAC80C3CC02A}"/>
                </a:ext>
              </a:extLst>
            </p:cNvPr>
            <p:cNvSpPr>
              <a:spLocks/>
            </p:cNvSpPr>
            <p:nvPr/>
          </p:nvSpPr>
          <p:spPr bwMode="auto">
            <a:xfrm>
              <a:off x="1032" y="2310"/>
              <a:ext cx="35" cy="34"/>
            </a:xfrm>
            <a:custGeom>
              <a:avLst/>
              <a:gdLst>
                <a:gd name="T0" fmla="*/ 35 w 35"/>
                <a:gd name="T1" fmla="*/ 0 h 34"/>
                <a:gd name="T2" fmla="*/ 15 w 35"/>
                <a:gd name="T3" fmla="*/ 34 h 34"/>
                <a:gd name="T4" fmla="*/ 15 w 35"/>
                <a:gd name="T5" fmla="*/ 34 h 34"/>
                <a:gd name="T6" fmla="*/ 15 w 35"/>
                <a:gd name="T7" fmla="*/ 32 h 34"/>
                <a:gd name="T8" fmla="*/ 15 w 35"/>
                <a:gd name="T9" fmla="*/ 30 h 34"/>
                <a:gd name="T10" fmla="*/ 15 w 35"/>
                <a:gd name="T11" fmla="*/ 30 h 34"/>
                <a:gd name="T12" fmla="*/ 15 w 35"/>
                <a:gd name="T13" fmla="*/ 28 h 34"/>
                <a:gd name="T14" fmla="*/ 14 w 35"/>
                <a:gd name="T15" fmla="*/ 28 h 34"/>
                <a:gd name="T16" fmla="*/ 14 w 35"/>
                <a:gd name="T17" fmla="*/ 28 h 34"/>
                <a:gd name="T18" fmla="*/ 14 w 35"/>
                <a:gd name="T19" fmla="*/ 26 h 34"/>
                <a:gd name="T20" fmla="*/ 14 w 35"/>
                <a:gd name="T21" fmla="*/ 26 h 34"/>
                <a:gd name="T22" fmla="*/ 14 w 35"/>
                <a:gd name="T23" fmla="*/ 26 h 34"/>
                <a:gd name="T24" fmla="*/ 14 w 35"/>
                <a:gd name="T25" fmla="*/ 25 h 34"/>
                <a:gd name="T26" fmla="*/ 12 w 35"/>
                <a:gd name="T27" fmla="*/ 25 h 34"/>
                <a:gd name="T28" fmla="*/ 12 w 35"/>
                <a:gd name="T29" fmla="*/ 25 h 34"/>
                <a:gd name="T30" fmla="*/ 12 w 35"/>
                <a:gd name="T31" fmla="*/ 23 h 34"/>
                <a:gd name="T32" fmla="*/ 12 w 35"/>
                <a:gd name="T33" fmla="*/ 23 h 34"/>
                <a:gd name="T34" fmla="*/ 10 w 35"/>
                <a:gd name="T35" fmla="*/ 23 h 34"/>
                <a:gd name="T36" fmla="*/ 10 w 35"/>
                <a:gd name="T37" fmla="*/ 23 h 34"/>
                <a:gd name="T38" fmla="*/ 10 w 35"/>
                <a:gd name="T39" fmla="*/ 21 h 34"/>
                <a:gd name="T40" fmla="*/ 10 w 35"/>
                <a:gd name="T41" fmla="*/ 21 h 34"/>
                <a:gd name="T42" fmla="*/ 8 w 35"/>
                <a:gd name="T43" fmla="*/ 21 h 34"/>
                <a:gd name="T44" fmla="*/ 8 w 35"/>
                <a:gd name="T45" fmla="*/ 21 h 34"/>
                <a:gd name="T46" fmla="*/ 8 w 35"/>
                <a:gd name="T47" fmla="*/ 21 h 34"/>
                <a:gd name="T48" fmla="*/ 6 w 35"/>
                <a:gd name="T49" fmla="*/ 19 h 34"/>
                <a:gd name="T50" fmla="*/ 6 w 35"/>
                <a:gd name="T51" fmla="*/ 19 h 34"/>
                <a:gd name="T52" fmla="*/ 6 w 35"/>
                <a:gd name="T53" fmla="*/ 19 h 34"/>
                <a:gd name="T54" fmla="*/ 4 w 35"/>
                <a:gd name="T55" fmla="*/ 19 h 34"/>
                <a:gd name="T56" fmla="*/ 4 w 35"/>
                <a:gd name="T57" fmla="*/ 19 h 34"/>
                <a:gd name="T58" fmla="*/ 2 w 35"/>
                <a:gd name="T59" fmla="*/ 19 h 34"/>
                <a:gd name="T60" fmla="*/ 0 w 35"/>
                <a:gd name="T61" fmla="*/ 17 h 34"/>
                <a:gd name="T62" fmla="*/ 35 w 35"/>
                <a:gd name="T63" fmla="*/ 0 h 34"/>
                <a:gd name="T64" fmla="*/ 35 w 35"/>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4"/>
                <a:gd name="T101" fmla="*/ 35 w 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4">
                  <a:moveTo>
                    <a:pt x="35" y="0"/>
                  </a:moveTo>
                  <a:lnTo>
                    <a:pt x="15" y="34"/>
                  </a:lnTo>
                  <a:lnTo>
                    <a:pt x="15" y="32"/>
                  </a:lnTo>
                  <a:lnTo>
                    <a:pt x="15" y="30"/>
                  </a:lnTo>
                  <a:lnTo>
                    <a:pt x="15" y="28"/>
                  </a:lnTo>
                  <a:lnTo>
                    <a:pt x="14" y="28"/>
                  </a:lnTo>
                  <a:lnTo>
                    <a:pt x="14" y="26"/>
                  </a:lnTo>
                  <a:lnTo>
                    <a:pt x="14" y="25"/>
                  </a:lnTo>
                  <a:lnTo>
                    <a:pt x="12" y="25"/>
                  </a:lnTo>
                  <a:lnTo>
                    <a:pt x="12" y="23"/>
                  </a:lnTo>
                  <a:lnTo>
                    <a:pt x="10" y="23"/>
                  </a:lnTo>
                  <a:lnTo>
                    <a:pt x="10" y="21"/>
                  </a:lnTo>
                  <a:lnTo>
                    <a:pt x="8" y="21"/>
                  </a:lnTo>
                  <a:lnTo>
                    <a:pt x="6" y="19"/>
                  </a:lnTo>
                  <a:lnTo>
                    <a:pt x="4" y="19"/>
                  </a:lnTo>
                  <a:lnTo>
                    <a:pt x="2" y="19"/>
                  </a:lnTo>
                  <a:lnTo>
                    <a:pt x="0" y="17"/>
                  </a:lnTo>
                  <a:lnTo>
                    <a:pt x="3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4" name="Freeform 273">
              <a:extLst>
                <a:ext uri="{FF2B5EF4-FFF2-40B4-BE49-F238E27FC236}">
                  <a16:creationId xmlns:a16="http://schemas.microsoft.com/office/drawing/2014/main" id="{1E0FAEE9-C62D-89EA-DAF5-ACAFD882A3EF}"/>
                </a:ext>
              </a:extLst>
            </p:cNvPr>
            <p:cNvSpPr>
              <a:spLocks/>
            </p:cNvSpPr>
            <p:nvPr/>
          </p:nvSpPr>
          <p:spPr bwMode="auto">
            <a:xfrm>
              <a:off x="986" y="2327"/>
              <a:ext cx="63" cy="196"/>
            </a:xfrm>
            <a:custGeom>
              <a:avLst/>
              <a:gdLst>
                <a:gd name="T0" fmla="*/ 17 w 63"/>
                <a:gd name="T1" fmla="*/ 194 h 196"/>
                <a:gd name="T2" fmla="*/ 12 w 63"/>
                <a:gd name="T3" fmla="*/ 165 h 196"/>
                <a:gd name="T4" fmla="*/ 6 w 63"/>
                <a:gd name="T5" fmla="*/ 138 h 196"/>
                <a:gd name="T6" fmla="*/ 6 w 63"/>
                <a:gd name="T7" fmla="*/ 113 h 196"/>
                <a:gd name="T8" fmla="*/ 8 w 63"/>
                <a:gd name="T9" fmla="*/ 92 h 196"/>
                <a:gd name="T10" fmla="*/ 12 w 63"/>
                <a:gd name="T11" fmla="*/ 81 h 196"/>
                <a:gd name="T12" fmla="*/ 15 w 63"/>
                <a:gd name="T13" fmla="*/ 69 h 196"/>
                <a:gd name="T14" fmla="*/ 19 w 63"/>
                <a:gd name="T15" fmla="*/ 59 h 196"/>
                <a:gd name="T16" fmla="*/ 25 w 63"/>
                <a:gd name="T17" fmla="*/ 48 h 196"/>
                <a:gd name="T18" fmla="*/ 42 w 63"/>
                <a:gd name="T19" fmla="*/ 27 h 196"/>
                <a:gd name="T20" fmla="*/ 63 w 63"/>
                <a:gd name="T21" fmla="*/ 4 h 196"/>
                <a:gd name="T22" fmla="*/ 60 w 63"/>
                <a:gd name="T23" fmla="*/ 0 h 196"/>
                <a:gd name="T24" fmla="*/ 37 w 63"/>
                <a:gd name="T25" fmla="*/ 23 h 196"/>
                <a:gd name="T26" fmla="*/ 21 w 63"/>
                <a:gd name="T27" fmla="*/ 46 h 196"/>
                <a:gd name="T28" fmla="*/ 15 w 63"/>
                <a:gd name="T29" fmla="*/ 56 h 196"/>
                <a:gd name="T30" fmla="*/ 10 w 63"/>
                <a:gd name="T31" fmla="*/ 67 h 196"/>
                <a:gd name="T32" fmla="*/ 6 w 63"/>
                <a:gd name="T33" fmla="*/ 79 h 196"/>
                <a:gd name="T34" fmla="*/ 2 w 63"/>
                <a:gd name="T35" fmla="*/ 90 h 196"/>
                <a:gd name="T36" fmla="*/ 0 w 63"/>
                <a:gd name="T37" fmla="*/ 113 h 196"/>
                <a:gd name="T38" fmla="*/ 0 w 63"/>
                <a:gd name="T39" fmla="*/ 138 h 196"/>
                <a:gd name="T40" fmla="*/ 6 w 63"/>
                <a:gd name="T41" fmla="*/ 165 h 196"/>
                <a:gd name="T42" fmla="*/ 12 w 63"/>
                <a:gd name="T43" fmla="*/ 196 h 196"/>
                <a:gd name="T44" fmla="*/ 17 w 63"/>
                <a:gd name="T45" fmla="*/ 194 h 1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196"/>
                <a:gd name="T71" fmla="*/ 63 w 63"/>
                <a:gd name="T72" fmla="*/ 196 h 1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196">
                  <a:moveTo>
                    <a:pt x="17" y="194"/>
                  </a:moveTo>
                  <a:lnTo>
                    <a:pt x="12" y="165"/>
                  </a:lnTo>
                  <a:lnTo>
                    <a:pt x="6" y="138"/>
                  </a:lnTo>
                  <a:lnTo>
                    <a:pt x="6" y="113"/>
                  </a:lnTo>
                  <a:lnTo>
                    <a:pt x="8" y="92"/>
                  </a:lnTo>
                  <a:lnTo>
                    <a:pt x="12" y="81"/>
                  </a:lnTo>
                  <a:lnTo>
                    <a:pt x="15" y="69"/>
                  </a:lnTo>
                  <a:lnTo>
                    <a:pt x="19" y="59"/>
                  </a:lnTo>
                  <a:lnTo>
                    <a:pt x="25" y="48"/>
                  </a:lnTo>
                  <a:lnTo>
                    <a:pt x="42" y="27"/>
                  </a:lnTo>
                  <a:lnTo>
                    <a:pt x="63" y="4"/>
                  </a:lnTo>
                  <a:lnTo>
                    <a:pt x="60" y="0"/>
                  </a:lnTo>
                  <a:lnTo>
                    <a:pt x="37" y="23"/>
                  </a:lnTo>
                  <a:lnTo>
                    <a:pt x="21" y="46"/>
                  </a:lnTo>
                  <a:lnTo>
                    <a:pt x="15" y="56"/>
                  </a:lnTo>
                  <a:lnTo>
                    <a:pt x="10" y="67"/>
                  </a:lnTo>
                  <a:lnTo>
                    <a:pt x="6" y="79"/>
                  </a:lnTo>
                  <a:lnTo>
                    <a:pt x="2" y="90"/>
                  </a:lnTo>
                  <a:lnTo>
                    <a:pt x="0" y="113"/>
                  </a:lnTo>
                  <a:lnTo>
                    <a:pt x="0" y="138"/>
                  </a:lnTo>
                  <a:lnTo>
                    <a:pt x="6" y="165"/>
                  </a:lnTo>
                  <a:lnTo>
                    <a:pt x="12" y="196"/>
                  </a:lnTo>
                  <a:lnTo>
                    <a:pt x="17" y="1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5" name="Freeform 274">
              <a:extLst>
                <a:ext uri="{FF2B5EF4-FFF2-40B4-BE49-F238E27FC236}">
                  <a16:creationId xmlns:a16="http://schemas.microsoft.com/office/drawing/2014/main" id="{BEA74A75-016C-3023-0A39-B2486F4E58A3}"/>
                </a:ext>
              </a:extLst>
            </p:cNvPr>
            <p:cNvSpPr>
              <a:spLocks/>
            </p:cNvSpPr>
            <p:nvPr/>
          </p:nvSpPr>
          <p:spPr bwMode="auto">
            <a:xfrm>
              <a:off x="865" y="2169"/>
              <a:ext cx="38" cy="31"/>
            </a:xfrm>
            <a:custGeom>
              <a:avLst/>
              <a:gdLst>
                <a:gd name="T0" fmla="*/ 38 w 38"/>
                <a:gd name="T1" fmla="*/ 31 h 31"/>
                <a:gd name="T2" fmla="*/ 0 w 38"/>
                <a:gd name="T3" fmla="*/ 19 h 31"/>
                <a:gd name="T4" fmla="*/ 0 w 38"/>
                <a:gd name="T5" fmla="*/ 19 h 31"/>
                <a:gd name="T6" fmla="*/ 2 w 38"/>
                <a:gd name="T7" fmla="*/ 18 h 31"/>
                <a:gd name="T8" fmla="*/ 4 w 38"/>
                <a:gd name="T9" fmla="*/ 18 h 31"/>
                <a:gd name="T10" fmla="*/ 4 w 38"/>
                <a:gd name="T11" fmla="*/ 18 h 31"/>
                <a:gd name="T12" fmla="*/ 4 w 38"/>
                <a:gd name="T13" fmla="*/ 18 h 31"/>
                <a:gd name="T14" fmla="*/ 6 w 38"/>
                <a:gd name="T15" fmla="*/ 16 h 31"/>
                <a:gd name="T16" fmla="*/ 6 w 38"/>
                <a:gd name="T17" fmla="*/ 16 h 31"/>
                <a:gd name="T18" fmla="*/ 6 w 38"/>
                <a:gd name="T19" fmla="*/ 16 h 31"/>
                <a:gd name="T20" fmla="*/ 8 w 38"/>
                <a:gd name="T21" fmla="*/ 16 h 31"/>
                <a:gd name="T22" fmla="*/ 8 w 38"/>
                <a:gd name="T23" fmla="*/ 14 h 31"/>
                <a:gd name="T24" fmla="*/ 8 w 38"/>
                <a:gd name="T25" fmla="*/ 14 h 31"/>
                <a:gd name="T26" fmla="*/ 8 w 38"/>
                <a:gd name="T27" fmla="*/ 14 h 31"/>
                <a:gd name="T28" fmla="*/ 10 w 38"/>
                <a:gd name="T29" fmla="*/ 14 h 31"/>
                <a:gd name="T30" fmla="*/ 10 w 38"/>
                <a:gd name="T31" fmla="*/ 12 h 31"/>
                <a:gd name="T32" fmla="*/ 10 w 38"/>
                <a:gd name="T33" fmla="*/ 12 h 31"/>
                <a:gd name="T34" fmla="*/ 10 w 38"/>
                <a:gd name="T35" fmla="*/ 12 h 31"/>
                <a:gd name="T36" fmla="*/ 10 w 38"/>
                <a:gd name="T37" fmla="*/ 10 h 31"/>
                <a:gd name="T38" fmla="*/ 10 w 38"/>
                <a:gd name="T39" fmla="*/ 10 h 31"/>
                <a:gd name="T40" fmla="*/ 12 w 38"/>
                <a:gd name="T41" fmla="*/ 10 h 31"/>
                <a:gd name="T42" fmla="*/ 12 w 38"/>
                <a:gd name="T43" fmla="*/ 8 h 31"/>
                <a:gd name="T44" fmla="*/ 12 w 38"/>
                <a:gd name="T45" fmla="*/ 8 h 31"/>
                <a:gd name="T46" fmla="*/ 12 w 38"/>
                <a:gd name="T47" fmla="*/ 8 h 31"/>
                <a:gd name="T48" fmla="*/ 12 w 38"/>
                <a:gd name="T49" fmla="*/ 6 h 31"/>
                <a:gd name="T50" fmla="*/ 12 w 38"/>
                <a:gd name="T51" fmla="*/ 6 h 31"/>
                <a:gd name="T52" fmla="*/ 12 w 38"/>
                <a:gd name="T53" fmla="*/ 6 h 31"/>
                <a:gd name="T54" fmla="*/ 12 w 38"/>
                <a:gd name="T55" fmla="*/ 4 h 31"/>
                <a:gd name="T56" fmla="*/ 12 w 38"/>
                <a:gd name="T57" fmla="*/ 4 h 31"/>
                <a:gd name="T58" fmla="*/ 12 w 38"/>
                <a:gd name="T59" fmla="*/ 2 h 31"/>
                <a:gd name="T60" fmla="*/ 12 w 38"/>
                <a:gd name="T61" fmla="*/ 0 h 31"/>
                <a:gd name="T62" fmla="*/ 38 w 38"/>
                <a:gd name="T63" fmla="*/ 31 h 31"/>
                <a:gd name="T64" fmla="*/ 38 w 38"/>
                <a:gd name="T65" fmla="*/ 31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1"/>
                <a:gd name="T101" fmla="*/ 38 w 3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1">
                  <a:moveTo>
                    <a:pt x="38" y="31"/>
                  </a:moveTo>
                  <a:lnTo>
                    <a:pt x="0" y="19"/>
                  </a:lnTo>
                  <a:lnTo>
                    <a:pt x="2" y="18"/>
                  </a:lnTo>
                  <a:lnTo>
                    <a:pt x="4" y="18"/>
                  </a:lnTo>
                  <a:lnTo>
                    <a:pt x="6" y="16"/>
                  </a:lnTo>
                  <a:lnTo>
                    <a:pt x="8" y="16"/>
                  </a:lnTo>
                  <a:lnTo>
                    <a:pt x="8" y="14"/>
                  </a:lnTo>
                  <a:lnTo>
                    <a:pt x="10" y="14"/>
                  </a:lnTo>
                  <a:lnTo>
                    <a:pt x="10" y="12"/>
                  </a:lnTo>
                  <a:lnTo>
                    <a:pt x="10" y="10"/>
                  </a:lnTo>
                  <a:lnTo>
                    <a:pt x="12" y="10"/>
                  </a:lnTo>
                  <a:lnTo>
                    <a:pt x="12" y="8"/>
                  </a:lnTo>
                  <a:lnTo>
                    <a:pt x="12" y="6"/>
                  </a:lnTo>
                  <a:lnTo>
                    <a:pt x="12" y="4"/>
                  </a:lnTo>
                  <a:lnTo>
                    <a:pt x="12" y="2"/>
                  </a:lnTo>
                  <a:lnTo>
                    <a:pt x="12" y="0"/>
                  </a:lnTo>
                  <a:lnTo>
                    <a:pt x="38"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6" name="Freeform 275">
              <a:extLst>
                <a:ext uri="{FF2B5EF4-FFF2-40B4-BE49-F238E27FC236}">
                  <a16:creationId xmlns:a16="http://schemas.microsoft.com/office/drawing/2014/main" id="{C90F30C5-8BA9-CED8-C3D1-32B5F8045020}"/>
                </a:ext>
              </a:extLst>
            </p:cNvPr>
            <p:cNvSpPr>
              <a:spLocks/>
            </p:cNvSpPr>
            <p:nvPr/>
          </p:nvSpPr>
          <p:spPr bwMode="auto">
            <a:xfrm>
              <a:off x="729" y="1973"/>
              <a:ext cx="151" cy="214"/>
            </a:xfrm>
            <a:custGeom>
              <a:avLst/>
              <a:gdLst>
                <a:gd name="T0" fmla="*/ 0 w 151"/>
                <a:gd name="T1" fmla="*/ 0 h 214"/>
                <a:gd name="T2" fmla="*/ 2 w 151"/>
                <a:gd name="T3" fmla="*/ 29 h 214"/>
                <a:gd name="T4" fmla="*/ 7 w 151"/>
                <a:gd name="T5" fmla="*/ 56 h 214"/>
                <a:gd name="T6" fmla="*/ 11 w 151"/>
                <a:gd name="T7" fmla="*/ 69 h 214"/>
                <a:gd name="T8" fmla="*/ 15 w 151"/>
                <a:gd name="T9" fmla="*/ 81 h 214"/>
                <a:gd name="T10" fmla="*/ 23 w 151"/>
                <a:gd name="T11" fmla="*/ 94 h 214"/>
                <a:gd name="T12" fmla="*/ 30 w 151"/>
                <a:gd name="T13" fmla="*/ 108 h 214"/>
                <a:gd name="T14" fmla="*/ 38 w 151"/>
                <a:gd name="T15" fmla="*/ 119 h 214"/>
                <a:gd name="T16" fmla="*/ 50 w 151"/>
                <a:gd name="T17" fmla="*/ 133 h 214"/>
                <a:gd name="T18" fmla="*/ 61 w 151"/>
                <a:gd name="T19" fmla="*/ 144 h 214"/>
                <a:gd name="T20" fmla="*/ 75 w 151"/>
                <a:gd name="T21" fmla="*/ 158 h 214"/>
                <a:gd name="T22" fmla="*/ 107 w 151"/>
                <a:gd name="T23" fmla="*/ 185 h 214"/>
                <a:gd name="T24" fmla="*/ 149 w 151"/>
                <a:gd name="T25" fmla="*/ 214 h 214"/>
                <a:gd name="T26" fmla="*/ 151 w 151"/>
                <a:gd name="T27" fmla="*/ 208 h 214"/>
                <a:gd name="T28" fmla="*/ 111 w 151"/>
                <a:gd name="T29" fmla="*/ 181 h 214"/>
                <a:gd name="T30" fmla="*/ 78 w 151"/>
                <a:gd name="T31" fmla="*/ 154 h 214"/>
                <a:gd name="T32" fmla="*/ 65 w 151"/>
                <a:gd name="T33" fmla="*/ 140 h 214"/>
                <a:gd name="T34" fmla="*/ 53 w 151"/>
                <a:gd name="T35" fmla="*/ 129 h 214"/>
                <a:gd name="T36" fmla="*/ 44 w 151"/>
                <a:gd name="T37" fmla="*/ 115 h 214"/>
                <a:gd name="T38" fmla="*/ 34 w 151"/>
                <a:gd name="T39" fmla="*/ 104 h 214"/>
                <a:gd name="T40" fmla="*/ 27 w 151"/>
                <a:gd name="T41" fmla="*/ 92 h 214"/>
                <a:gd name="T42" fmla="*/ 21 w 151"/>
                <a:gd name="T43" fmla="*/ 79 h 214"/>
                <a:gd name="T44" fmla="*/ 17 w 151"/>
                <a:gd name="T45" fmla="*/ 67 h 214"/>
                <a:gd name="T46" fmla="*/ 13 w 151"/>
                <a:gd name="T47" fmla="*/ 54 h 214"/>
                <a:gd name="T48" fmla="*/ 7 w 151"/>
                <a:gd name="T49" fmla="*/ 27 h 214"/>
                <a:gd name="T50" fmla="*/ 5 w 151"/>
                <a:gd name="T51" fmla="*/ 0 h 214"/>
                <a:gd name="T52" fmla="*/ 0 w 151"/>
                <a:gd name="T53" fmla="*/ 0 h 2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
                <a:gd name="T82" fmla="*/ 0 h 214"/>
                <a:gd name="T83" fmla="*/ 151 w 151"/>
                <a:gd name="T84" fmla="*/ 214 h 2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 h="214">
                  <a:moveTo>
                    <a:pt x="0" y="0"/>
                  </a:moveTo>
                  <a:lnTo>
                    <a:pt x="2" y="29"/>
                  </a:lnTo>
                  <a:lnTo>
                    <a:pt x="7" y="56"/>
                  </a:lnTo>
                  <a:lnTo>
                    <a:pt x="11" y="69"/>
                  </a:lnTo>
                  <a:lnTo>
                    <a:pt x="15" y="81"/>
                  </a:lnTo>
                  <a:lnTo>
                    <a:pt x="23" y="94"/>
                  </a:lnTo>
                  <a:lnTo>
                    <a:pt x="30" y="108"/>
                  </a:lnTo>
                  <a:lnTo>
                    <a:pt x="38" y="119"/>
                  </a:lnTo>
                  <a:lnTo>
                    <a:pt x="50" y="133"/>
                  </a:lnTo>
                  <a:lnTo>
                    <a:pt x="61" y="144"/>
                  </a:lnTo>
                  <a:lnTo>
                    <a:pt x="75" y="158"/>
                  </a:lnTo>
                  <a:lnTo>
                    <a:pt x="107" y="185"/>
                  </a:lnTo>
                  <a:lnTo>
                    <a:pt x="149" y="214"/>
                  </a:lnTo>
                  <a:lnTo>
                    <a:pt x="151" y="208"/>
                  </a:lnTo>
                  <a:lnTo>
                    <a:pt x="111" y="181"/>
                  </a:lnTo>
                  <a:lnTo>
                    <a:pt x="78" y="154"/>
                  </a:lnTo>
                  <a:lnTo>
                    <a:pt x="65" y="140"/>
                  </a:lnTo>
                  <a:lnTo>
                    <a:pt x="53" y="129"/>
                  </a:lnTo>
                  <a:lnTo>
                    <a:pt x="44" y="115"/>
                  </a:lnTo>
                  <a:lnTo>
                    <a:pt x="34" y="104"/>
                  </a:lnTo>
                  <a:lnTo>
                    <a:pt x="27" y="92"/>
                  </a:lnTo>
                  <a:lnTo>
                    <a:pt x="21" y="79"/>
                  </a:lnTo>
                  <a:lnTo>
                    <a:pt x="17" y="67"/>
                  </a:lnTo>
                  <a:lnTo>
                    <a:pt x="13" y="54"/>
                  </a:lnTo>
                  <a:lnTo>
                    <a:pt x="7" y="27"/>
                  </a:lnTo>
                  <a:lnTo>
                    <a:pt x="5"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7" name="Freeform 276">
              <a:extLst>
                <a:ext uri="{FF2B5EF4-FFF2-40B4-BE49-F238E27FC236}">
                  <a16:creationId xmlns:a16="http://schemas.microsoft.com/office/drawing/2014/main" id="{3CA4C399-D661-DD45-7861-435B7D1E56D3}"/>
                </a:ext>
              </a:extLst>
            </p:cNvPr>
            <p:cNvSpPr>
              <a:spLocks/>
            </p:cNvSpPr>
            <p:nvPr/>
          </p:nvSpPr>
          <p:spPr bwMode="auto">
            <a:xfrm>
              <a:off x="878" y="2329"/>
              <a:ext cx="39" cy="31"/>
            </a:xfrm>
            <a:custGeom>
              <a:avLst/>
              <a:gdLst>
                <a:gd name="T0" fmla="*/ 39 w 39"/>
                <a:gd name="T1" fmla="*/ 0 h 31"/>
                <a:gd name="T2" fmla="*/ 12 w 39"/>
                <a:gd name="T3" fmla="*/ 31 h 31"/>
                <a:gd name="T4" fmla="*/ 12 w 39"/>
                <a:gd name="T5" fmla="*/ 31 h 31"/>
                <a:gd name="T6" fmla="*/ 14 w 39"/>
                <a:gd name="T7" fmla="*/ 29 h 31"/>
                <a:gd name="T8" fmla="*/ 12 w 39"/>
                <a:gd name="T9" fmla="*/ 27 h 31"/>
                <a:gd name="T10" fmla="*/ 12 w 39"/>
                <a:gd name="T11" fmla="*/ 27 h 31"/>
                <a:gd name="T12" fmla="*/ 12 w 39"/>
                <a:gd name="T13" fmla="*/ 27 h 31"/>
                <a:gd name="T14" fmla="*/ 12 w 39"/>
                <a:gd name="T15" fmla="*/ 25 h 31"/>
                <a:gd name="T16" fmla="*/ 12 w 39"/>
                <a:gd name="T17" fmla="*/ 25 h 31"/>
                <a:gd name="T18" fmla="*/ 12 w 39"/>
                <a:gd name="T19" fmla="*/ 23 h 31"/>
                <a:gd name="T20" fmla="*/ 12 w 39"/>
                <a:gd name="T21" fmla="*/ 23 h 31"/>
                <a:gd name="T22" fmla="*/ 12 w 39"/>
                <a:gd name="T23" fmla="*/ 23 h 31"/>
                <a:gd name="T24" fmla="*/ 12 w 39"/>
                <a:gd name="T25" fmla="*/ 21 h 31"/>
                <a:gd name="T26" fmla="*/ 12 w 39"/>
                <a:gd name="T27" fmla="*/ 21 h 31"/>
                <a:gd name="T28" fmla="*/ 10 w 39"/>
                <a:gd name="T29" fmla="*/ 21 h 31"/>
                <a:gd name="T30" fmla="*/ 10 w 39"/>
                <a:gd name="T31" fmla="*/ 19 h 31"/>
                <a:gd name="T32" fmla="*/ 10 w 39"/>
                <a:gd name="T33" fmla="*/ 19 h 31"/>
                <a:gd name="T34" fmla="*/ 10 w 39"/>
                <a:gd name="T35" fmla="*/ 19 h 31"/>
                <a:gd name="T36" fmla="*/ 10 w 39"/>
                <a:gd name="T37" fmla="*/ 19 h 31"/>
                <a:gd name="T38" fmla="*/ 8 w 39"/>
                <a:gd name="T39" fmla="*/ 17 h 31"/>
                <a:gd name="T40" fmla="*/ 8 w 39"/>
                <a:gd name="T41" fmla="*/ 17 h 31"/>
                <a:gd name="T42" fmla="*/ 8 w 39"/>
                <a:gd name="T43" fmla="*/ 17 h 31"/>
                <a:gd name="T44" fmla="*/ 8 w 39"/>
                <a:gd name="T45" fmla="*/ 15 h 31"/>
                <a:gd name="T46" fmla="*/ 6 w 39"/>
                <a:gd name="T47" fmla="*/ 15 h 31"/>
                <a:gd name="T48" fmla="*/ 6 w 39"/>
                <a:gd name="T49" fmla="*/ 15 h 31"/>
                <a:gd name="T50" fmla="*/ 6 w 39"/>
                <a:gd name="T51" fmla="*/ 15 h 31"/>
                <a:gd name="T52" fmla="*/ 4 w 39"/>
                <a:gd name="T53" fmla="*/ 15 h 31"/>
                <a:gd name="T54" fmla="*/ 4 w 39"/>
                <a:gd name="T55" fmla="*/ 13 h 31"/>
                <a:gd name="T56" fmla="*/ 4 w 39"/>
                <a:gd name="T57" fmla="*/ 13 h 31"/>
                <a:gd name="T58" fmla="*/ 2 w 39"/>
                <a:gd name="T59" fmla="*/ 13 h 31"/>
                <a:gd name="T60" fmla="*/ 0 w 39"/>
                <a:gd name="T61" fmla="*/ 11 h 31"/>
                <a:gd name="T62" fmla="*/ 39 w 39"/>
                <a:gd name="T63" fmla="*/ 0 h 31"/>
                <a:gd name="T64" fmla="*/ 39 w 39"/>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1"/>
                <a:gd name="T101" fmla="*/ 39 w 39"/>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1">
                  <a:moveTo>
                    <a:pt x="39" y="0"/>
                  </a:moveTo>
                  <a:lnTo>
                    <a:pt x="12" y="31"/>
                  </a:lnTo>
                  <a:lnTo>
                    <a:pt x="14" y="29"/>
                  </a:lnTo>
                  <a:lnTo>
                    <a:pt x="12" y="27"/>
                  </a:lnTo>
                  <a:lnTo>
                    <a:pt x="12" y="25"/>
                  </a:lnTo>
                  <a:lnTo>
                    <a:pt x="12" y="23"/>
                  </a:lnTo>
                  <a:lnTo>
                    <a:pt x="12" y="21"/>
                  </a:lnTo>
                  <a:lnTo>
                    <a:pt x="10" y="21"/>
                  </a:lnTo>
                  <a:lnTo>
                    <a:pt x="10" y="19"/>
                  </a:lnTo>
                  <a:lnTo>
                    <a:pt x="8" y="17"/>
                  </a:lnTo>
                  <a:lnTo>
                    <a:pt x="8" y="15"/>
                  </a:lnTo>
                  <a:lnTo>
                    <a:pt x="6" y="15"/>
                  </a:lnTo>
                  <a:lnTo>
                    <a:pt x="4" y="15"/>
                  </a:lnTo>
                  <a:lnTo>
                    <a:pt x="4" y="13"/>
                  </a:lnTo>
                  <a:lnTo>
                    <a:pt x="2" y="13"/>
                  </a:lnTo>
                  <a:lnTo>
                    <a:pt x="0" y="11"/>
                  </a:lnTo>
                  <a:lnTo>
                    <a:pt x="3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8" name="Freeform 277">
              <a:extLst>
                <a:ext uri="{FF2B5EF4-FFF2-40B4-BE49-F238E27FC236}">
                  <a16:creationId xmlns:a16="http://schemas.microsoft.com/office/drawing/2014/main" id="{AA97B07D-6EE7-4D5E-C708-91D738D1A529}"/>
                </a:ext>
              </a:extLst>
            </p:cNvPr>
            <p:cNvSpPr>
              <a:spLocks/>
            </p:cNvSpPr>
            <p:nvPr/>
          </p:nvSpPr>
          <p:spPr bwMode="auto">
            <a:xfrm>
              <a:off x="742" y="2342"/>
              <a:ext cx="152" cy="216"/>
            </a:xfrm>
            <a:custGeom>
              <a:avLst/>
              <a:gdLst>
                <a:gd name="T0" fmla="*/ 6 w 152"/>
                <a:gd name="T1" fmla="*/ 216 h 216"/>
                <a:gd name="T2" fmla="*/ 8 w 152"/>
                <a:gd name="T3" fmla="*/ 187 h 216"/>
                <a:gd name="T4" fmla="*/ 14 w 152"/>
                <a:gd name="T5" fmla="*/ 160 h 216"/>
                <a:gd name="T6" fmla="*/ 17 w 152"/>
                <a:gd name="T7" fmla="*/ 146 h 216"/>
                <a:gd name="T8" fmla="*/ 21 w 152"/>
                <a:gd name="T9" fmla="*/ 135 h 216"/>
                <a:gd name="T10" fmla="*/ 27 w 152"/>
                <a:gd name="T11" fmla="*/ 123 h 216"/>
                <a:gd name="T12" fmla="*/ 35 w 152"/>
                <a:gd name="T13" fmla="*/ 110 h 216"/>
                <a:gd name="T14" fmla="*/ 44 w 152"/>
                <a:gd name="T15" fmla="*/ 98 h 216"/>
                <a:gd name="T16" fmla="*/ 54 w 152"/>
                <a:gd name="T17" fmla="*/ 85 h 216"/>
                <a:gd name="T18" fmla="*/ 65 w 152"/>
                <a:gd name="T19" fmla="*/ 73 h 216"/>
                <a:gd name="T20" fmla="*/ 79 w 152"/>
                <a:gd name="T21" fmla="*/ 60 h 216"/>
                <a:gd name="T22" fmla="*/ 112 w 152"/>
                <a:gd name="T23" fmla="*/ 35 h 216"/>
                <a:gd name="T24" fmla="*/ 152 w 152"/>
                <a:gd name="T25" fmla="*/ 6 h 216"/>
                <a:gd name="T26" fmla="*/ 150 w 152"/>
                <a:gd name="T27" fmla="*/ 0 h 216"/>
                <a:gd name="T28" fmla="*/ 108 w 152"/>
                <a:gd name="T29" fmla="*/ 29 h 216"/>
                <a:gd name="T30" fmla="*/ 75 w 152"/>
                <a:gd name="T31" fmla="*/ 56 h 216"/>
                <a:gd name="T32" fmla="*/ 62 w 152"/>
                <a:gd name="T33" fmla="*/ 69 h 216"/>
                <a:gd name="T34" fmla="*/ 50 w 152"/>
                <a:gd name="T35" fmla="*/ 83 h 216"/>
                <a:gd name="T36" fmla="*/ 39 w 152"/>
                <a:gd name="T37" fmla="*/ 94 h 216"/>
                <a:gd name="T38" fmla="*/ 31 w 152"/>
                <a:gd name="T39" fmla="*/ 108 h 216"/>
                <a:gd name="T40" fmla="*/ 23 w 152"/>
                <a:gd name="T41" fmla="*/ 119 h 216"/>
                <a:gd name="T42" fmla="*/ 17 w 152"/>
                <a:gd name="T43" fmla="*/ 133 h 216"/>
                <a:gd name="T44" fmla="*/ 12 w 152"/>
                <a:gd name="T45" fmla="*/ 144 h 216"/>
                <a:gd name="T46" fmla="*/ 8 w 152"/>
                <a:gd name="T47" fmla="*/ 158 h 216"/>
                <a:gd name="T48" fmla="*/ 2 w 152"/>
                <a:gd name="T49" fmla="*/ 185 h 216"/>
                <a:gd name="T50" fmla="*/ 0 w 152"/>
                <a:gd name="T51" fmla="*/ 214 h 216"/>
                <a:gd name="T52" fmla="*/ 6 w 152"/>
                <a:gd name="T53" fmla="*/ 216 h 2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216"/>
                <a:gd name="T83" fmla="*/ 152 w 152"/>
                <a:gd name="T84" fmla="*/ 216 h 2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216">
                  <a:moveTo>
                    <a:pt x="6" y="216"/>
                  </a:moveTo>
                  <a:lnTo>
                    <a:pt x="8" y="187"/>
                  </a:lnTo>
                  <a:lnTo>
                    <a:pt x="14" y="160"/>
                  </a:lnTo>
                  <a:lnTo>
                    <a:pt x="17" y="146"/>
                  </a:lnTo>
                  <a:lnTo>
                    <a:pt x="21" y="135"/>
                  </a:lnTo>
                  <a:lnTo>
                    <a:pt x="27" y="123"/>
                  </a:lnTo>
                  <a:lnTo>
                    <a:pt x="35" y="110"/>
                  </a:lnTo>
                  <a:lnTo>
                    <a:pt x="44" y="98"/>
                  </a:lnTo>
                  <a:lnTo>
                    <a:pt x="54" y="85"/>
                  </a:lnTo>
                  <a:lnTo>
                    <a:pt x="65" y="73"/>
                  </a:lnTo>
                  <a:lnTo>
                    <a:pt x="79" y="60"/>
                  </a:lnTo>
                  <a:lnTo>
                    <a:pt x="112" y="35"/>
                  </a:lnTo>
                  <a:lnTo>
                    <a:pt x="152" y="6"/>
                  </a:lnTo>
                  <a:lnTo>
                    <a:pt x="150" y="0"/>
                  </a:lnTo>
                  <a:lnTo>
                    <a:pt x="108" y="29"/>
                  </a:lnTo>
                  <a:lnTo>
                    <a:pt x="75" y="56"/>
                  </a:lnTo>
                  <a:lnTo>
                    <a:pt x="62" y="69"/>
                  </a:lnTo>
                  <a:lnTo>
                    <a:pt x="50" y="83"/>
                  </a:lnTo>
                  <a:lnTo>
                    <a:pt x="39" y="94"/>
                  </a:lnTo>
                  <a:lnTo>
                    <a:pt x="31" y="108"/>
                  </a:lnTo>
                  <a:lnTo>
                    <a:pt x="23" y="119"/>
                  </a:lnTo>
                  <a:lnTo>
                    <a:pt x="17" y="133"/>
                  </a:lnTo>
                  <a:lnTo>
                    <a:pt x="12" y="144"/>
                  </a:lnTo>
                  <a:lnTo>
                    <a:pt x="8" y="158"/>
                  </a:lnTo>
                  <a:lnTo>
                    <a:pt x="2" y="185"/>
                  </a:lnTo>
                  <a:lnTo>
                    <a:pt x="0" y="214"/>
                  </a:lnTo>
                  <a:lnTo>
                    <a:pt x="6" y="2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39" name="Freeform 278">
              <a:extLst>
                <a:ext uri="{FF2B5EF4-FFF2-40B4-BE49-F238E27FC236}">
                  <a16:creationId xmlns:a16="http://schemas.microsoft.com/office/drawing/2014/main" id="{5AEA5BF4-B92A-3054-2310-68AAC80789A0}"/>
                </a:ext>
              </a:extLst>
            </p:cNvPr>
            <p:cNvSpPr>
              <a:spLocks/>
            </p:cNvSpPr>
            <p:nvPr/>
          </p:nvSpPr>
          <p:spPr bwMode="auto">
            <a:xfrm>
              <a:off x="1391" y="2162"/>
              <a:ext cx="44" cy="34"/>
            </a:xfrm>
            <a:custGeom>
              <a:avLst/>
              <a:gdLst>
                <a:gd name="T0" fmla="*/ 14 w 44"/>
                <a:gd name="T1" fmla="*/ 30 h 34"/>
                <a:gd name="T2" fmla="*/ 44 w 44"/>
                <a:gd name="T3" fmla="*/ 0 h 34"/>
                <a:gd name="T4" fmla="*/ 35 w 44"/>
                <a:gd name="T5" fmla="*/ 0 h 34"/>
                <a:gd name="T6" fmla="*/ 0 w 44"/>
                <a:gd name="T7" fmla="*/ 34 h 34"/>
                <a:gd name="T8" fmla="*/ 8 w 44"/>
                <a:gd name="T9" fmla="*/ 32 h 34"/>
                <a:gd name="T10" fmla="*/ 14 w 44"/>
                <a:gd name="T11" fmla="*/ 30 h 34"/>
                <a:gd name="T12" fmla="*/ 0 60000 65536"/>
                <a:gd name="T13" fmla="*/ 0 60000 65536"/>
                <a:gd name="T14" fmla="*/ 0 60000 65536"/>
                <a:gd name="T15" fmla="*/ 0 60000 65536"/>
                <a:gd name="T16" fmla="*/ 0 60000 65536"/>
                <a:gd name="T17" fmla="*/ 0 60000 65536"/>
                <a:gd name="T18" fmla="*/ 0 w 44"/>
                <a:gd name="T19" fmla="*/ 0 h 34"/>
                <a:gd name="T20" fmla="*/ 44 w 4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4" h="34">
                  <a:moveTo>
                    <a:pt x="14" y="30"/>
                  </a:moveTo>
                  <a:lnTo>
                    <a:pt x="44" y="0"/>
                  </a:lnTo>
                  <a:lnTo>
                    <a:pt x="35" y="0"/>
                  </a:lnTo>
                  <a:lnTo>
                    <a:pt x="0" y="34"/>
                  </a:lnTo>
                  <a:lnTo>
                    <a:pt x="8" y="32"/>
                  </a:lnTo>
                  <a:lnTo>
                    <a:pt x="14"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0" name="Freeform 279">
              <a:extLst>
                <a:ext uri="{FF2B5EF4-FFF2-40B4-BE49-F238E27FC236}">
                  <a16:creationId xmlns:a16="http://schemas.microsoft.com/office/drawing/2014/main" id="{6B3B7645-7574-2D7B-8D70-284FA8059255}"/>
                </a:ext>
              </a:extLst>
            </p:cNvPr>
            <p:cNvSpPr>
              <a:spLocks/>
            </p:cNvSpPr>
            <p:nvPr/>
          </p:nvSpPr>
          <p:spPr bwMode="auto">
            <a:xfrm>
              <a:off x="1357" y="2162"/>
              <a:ext cx="50" cy="40"/>
            </a:xfrm>
            <a:custGeom>
              <a:avLst/>
              <a:gdLst>
                <a:gd name="T0" fmla="*/ 9 w 50"/>
                <a:gd name="T1" fmla="*/ 40 h 40"/>
                <a:gd name="T2" fmla="*/ 50 w 50"/>
                <a:gd name="T3" fmla="*/ 0 h 40"/>
                <a:gd name="T4" fmla="*/ 40 w 50"/>
                <a:gd name="T5" fmla="*/ 0 h 40"/>
                <a:gd name="T6" fmla="*/ 0 w 50"/>
                <a:gd name="T7" fmla="*/ 40 h 40"/>
                <a:gd name="T8" fmla="*/ 3 w 50"/>
                <a:gd name="T9" fmla="*/ 40 h 40"/>
                <a:gd name="T10" fmla="*/ 9 w 50"/>
                <a:gd name="T11" fmla="*/ 40 h 40"/>
                <a:gd name="T12" fmla="*/ 0 60000 65536"/>
                <a:gd name="T13" fmla="*/ 0 60000 65536"/>
                <a:gd name="T14" fmla="*/ 0 60000 65536"/>
                <a:gd name="T15" fmla="*/ 0 60000 65536"/>
                <a:gd name="T16" fmla="*/ 0 60000 65536"/>
                <a:gd name="T17" fmla="*/ 0 60000 65536"/>
                <a:gd name="T18" fmla="*/ 0 w 50"/>
                <a:gd name="T19" fmla="*/ 0 h 40"/>
                <a:gd name="T20" fmla="*/ 50 w 50"/>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50" h="40">
                  <a:moveTo>
                    <a:pt x="9" y="40"/>
                  </a:moveTo>
                  <a:lnTo>
                    <a:pt x="50" y="0"/>
                  </a:lnTo>
                  <a:lnTo>
                    <a:pt x="40" y="0"/>
                  </a:lnTo>
                  <a:lnTo>
                    <a:pt x="0" y="40"/>
                  </a:lnTo>
                  <a:lnTo>
                    <a:pt x="3" y="40"/>
                  </a:lnTo>
                  <a:lnTo>
                    <a:pt x="9"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1" name="Freeform 280">
              <a:extLst>
                <a:ext uri="{FF2B5EF4-FFF2-40B4-BE49-F238E27FC236}">
                  <a16:creationId xmlns:a16="http://schemas.microsoft.com/office/drawing/2014/main" id="{605DDDD5-C613-6509-C8DB-570EE85659A8}"/>
                </a:ext>
              </a:extLst>
            </p:cNvPr>
            <p:cNvSpPr>
              <a:spLocks/>
            </p:cNvSpPr>
            <p:nvPr/>
          </p:nvSpPr>
          <p:spPr bwMode="auto">
            <a:xfrm>
              <a:off x="1326" y="2162"/>
              <a:ext cx="52" cy="44"/>
            </a:xfrm>
            <a:custGeom>
              <a:avLst/>
              <a:gdLst>
                <a:gd name="T0" fmla="*/ 10 w 52"/>
                <a:gd name="T1" fmla="*/ 42 h 44"/>
                <a:gd name="T2" fmla="*/ 52 w 52"/>
                <a:gd name="T3" fmla="*/ 0 h 44"/>
                <a:gd name="T4" fmla="*/ 44 w 52"/>
                <a:gd name="T5" fmla="*/ 0 h 44"/>
                <a:gd name="T6" fmla="*/ 0 w 52"/>
                <a:gd name="T7" fmla="*/ 44 h 44"/>
                <a:gd name="T8" fmla="*/ 6 w 52"/>
                <a:gd name="T9" fmla="*/ 42 h 44"/>
                <a:gd name="T10" fmla="*/ 10 w 52"/>
                <a:gd name="T11" fmla="*/ 42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0" y="42"/>
                  </a:moveTo>
                  <a:lnTo>
                    <a:pt x="52" y="0"/>
                  </a:lnTo>
                  <a:lnTo>
                    <a:pt x="44" y="0"/>
                  </a:lnTo>
                  <a:lnTo>
                    <a:pt x="0" y="44"/>
                  </a:lnTo>
                  <a:lnTo>
                    <a:pt x="6" y="42"/>
                  </a:lnTo>
                  <a:lnTo>
                    <a:pt x="1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2" name="Freeform 281">
              <a:extLst>
                <a:ext uri="{FF2B5EF4-FFF2-40B4-BE49-F238E27FC236}">
                  <a16:creationId xmlns:a16="http://schemas.microsoft.com/office/drawing/2014/main" id="{B34CC19F-4B7D-399A-45E3-BD4477E685CA}"/>
                </a:ext>
              </a:extLst>
            </p:cNvPr>
            <p:cNvSpPr>
              <a:spLocks/>
            </p:cNvSpPr>
            <p:nvPr/>
          </p:nvSpPr>
          <p:spPr bwMode="auto">
            <a:xfrm>
              <a:off x="1297" y="2162"/>
              <a:ext cx="52" cy="44"/>
            </a:xfrm>
            <a:custGeom>
              <a:avLst/>
              <a:gdLst>
                <a:gd name="T0" fmla="*/ 8 w 52"/>
                <a:gd name="T1" fmla="*/ 44 h 44"/>
                <a:gd name="T2" fmla="*/ 52 w 52"/>
                <a:gd name="T3" fmla="*/ 0 h 44"/>
                <a:gd name="T4" fmla="*/ 44 w 52"/>
                <a:gd name="T5" fmla="*/ 0 h 44"/>
                <a:gd name="T6" fmla="*/ 0 w 52"/>
                <a:gd name="T7" fmla="*/ 44 h 44"/>
                <a:gd name="T8" fmla="*/ 4 w 52"/>
                <a:gd name="T9" fmla="*/ 44 h 44"/>
                <a:gd name="T10" fmla="*/ 8 w 52"/>
                <a:gd name="T11" fmla="*/ 44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8" y="44"/>
                  </a:moveTo>
                  <a:lnTo>
                    <a:pt x="52" y="0"/>
                  </a:lnTo>
                  <a:lnTo>
                    <a:pt x="44" y="0"/>
                  </a:lnTo>
                  <a:lnTo>
                    <a:pt x="0" y="44"/>
                  </a:lnTo>
                  <a:lnTo>
                    <a:pt x="4" y="44"/>
                  </a:lnTo>
                  <a:lnTo>
                    <a:pt x="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3" name="Freeform 282">
              <a:extLst>
                <a:ext uri="{FF2B5EF4-FFF2-40B4-BE49-F238E27FC236}">
                  <a16:creationId xmlns:a16="http://schemas.microsoft.com/office/drawing/2014/main" id="{81663AAF-439D-28D4-D3E5-47F1B87E13F2}"/>
                </a:ext>
              </a:extLst>
            </p:cNvPr>
            <p:cNvSpPr>
              <a:spLocks/>
            </p:cNvSpPr>
            <p:nvPr/>
          </p:nvSpPr>
          <p:spPr bwMode="auto">
            <a:xfrm>
              <a:off x="1270" y="2162"/>
              <a:ext cx="50" cy="44"/>
            </a:xfrm>
            <a:custGeom>
              <a:avLst/>
              <a:gdLst>
                <a:gd name="T0" fmla="*/ 8 w 50"/>
                <a:gd name="T1" fmla="*/ 44 h 44"/>
                <a:gd name="T2" fmla="*/ 50 w 50"/>
                <a:gd name="T3" fmla="*/ 0 h 44"/>
                <a:gd name="T4" fmla="*/ 42 w 50"/>
                <a:gd name="T5" fmla="*/ 0 h 44"/>
                <a:gd name="T6" fmla="*/ 0 w 50"/>
                <a:gd name="T7" fmla="*/ 42 h 44"/>
                <a:gd name="T8" fmla="*/ 4 w 50"/>
                <a:gd name="T9" fmla="*/ 44 h 44"/>
                <a:gd name="T10" fmla="*/ 8 w 50"/>
                <a:gd name="T11" fmla="*/ 44 h 44"/>
                <a:gd name="T12" fmla="*/ 0 60000 65536"/>
                <a:gd name="T13" fmla="*/ 0 60000 65536"/>
                <a:gd name="T14" fmla="*/ 0 60000 65536"/>
                <a:gd name="T15" fmla="*/ 0 60000 65536"/>
                <a:gd name="T16" fmla="*/ 0 60000 65536"/>
                <a:gd name="T17" fmla="*/ 0 60000 65536"/>
                <a:gd name="T18" fmla="*/ 0 w 50"/>
                <a:gd name="T19" fmla="*/ 0 h 44"/>
                <a:gd name="T20" fmla="*/ 50 w 5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0" h="44">
                  <a:moveTo>
                    <a:pt x="8" y="44"/>
                  </a:moveTo>
                  <a:lnTo>
                    <a:pt x="50" y="0"/>
                  </a:lnTo>
                  <a:lnTo>
                    <a:pt x="42" y="0"/>
                  </a:lnTo>
                  <a:lnTo>
                    <a:pt x="0" y="42"/>
                  </a:lnTo>
                  <a:lnTo>
                    <a:pt x="4" y="44"/>
                  </a:lnTo>
                  <a:lnTo>
                    <a:pt x="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4" name="Freeform 283">
              <a:extLst>
                <a:ext uri="{FF2B5EF4-FFF2-40B4-BE49-F238E27FC236}">
                  <a16:creationId xmlns:a16="http://schemas.microsoft.com/office/drawing/2014/main" id="{31E259EF-A5B0-AA1A-C8D9-7FD5392C0646}"/>
                </a:ext>
              </a:extLst>
            </p:cNvPr>
            <p:cNvSpPr>
              <a:spLocks/>
            </p:cNvSpPr>
            <p:nvPr/>
          </p:nvSpPr>
          <p:spPr bwMode="auto">
            <a:xfrm>
              <a:off x="1241" y="2162"/>
              <a:ext cx="50" cy="42"/>
            </a:xfrm>
            <a:custGeom>
              <a:avLst/>
              <a:gdLst>
                <a:gd name="T0" fmla="*/ 8 w 50"/>
                <a:gd name="T1" fmla="*/ 42 h 42"/>
                <a:gd name="T2" fmla="*/ 50 w 50"/>
                <a:gd name="T3" fmla="*/ 0 h 42"/>
                <a:gd name="T4" fmla="*/ 43 w 50"/>
                <a:gd name="T5" fmla="*/ 0 h 42"/>
                <a:gd name="T6" fmla="*/ 0 w 50"/>
                <a:gd name="T7" fmla="*/ 42 h 42"/>
                <a:gd name="T8" fmla="*/ 4 w 50"/>
                <a:gd name="T9" fmla="*/ 42 h 42"/>
                <a:gd name="T10" fmla="*/ 8 w 50"/>
                <a:gd name="T11" fmla="*/ 42 h 42"/>
                <a:gd name="T12" fmla="*/ 0 60000 65536"/>
                <a:gd name="T13" fmla="*/ 0 60000 65536"/>
                <a:gd name="T14" fmla="*/ 0 60000 65536"/>
                <a:gd name="T15" fmla="*/ 0 60000 65536"/>
                <a:gd name="T16" fmla="*/ 0 60000 65536"/>
                <a:gd name="T17" fmla="*/ 0 60000 65536"/>
                <a:gd name="T18" fmla="*/ 0 w 50"/>
                <a:gd name="T19" fmla="*/ 0 h 42"/>
                <a:gd name="T20" fmla="*/ 50 w 50"/>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50" h="42">
                  <a:moveTo>
                    <a:pt x="8" y="42"/>
                  </a:moveTo>
                  <a:lnTo>
                    <a:pt x="50" y="0"/>
                  </a:lnTo>
                  <a:lnTo>
                    <a:pt x="43" y="0"/>
                  </a:lnTo>
                  <a:lnTo>
                    <a:pt x="0" y="42"/>
                  </a:lnTo>
                  <a:lnTo>
                    <a:pt x="4" y="42"/>
                  </a:lnTo>
                  <a:lnTo>
                    <a:pt x="8"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5" name="Freeform 284">
              <a:extLst>
                <a:ext uri="{FF2B5EF4-FFF2-40B4-BE49-F238E27FC236}">
                  <a16:creationId xmlns:a16="http://schemas.microsoft.com/office/drawing/2014/main" id="{52806AE1-A45A-59F0-CE85-4801072C13B6}"/>
                </a:ext>
              </a:extLst>
            </p:cNvPr>
            <p:cNvSpPr>
              <a:spLocks/>
            </p:cNvSpPr>
            <p:nvPr/>
          </p:nvSpPr>
          <p:spPr bwMode="auto">
            <a:xfrm>
              <a:off x="1216" y="2162"/>
              <a:ext cx="48" cy="40"/>
            </a:xfrm>
            <a:custGeom>
              <a:avLst/>
              <a:gdLst>
                <a:gd name="T0" fmla="*/ 8 w 48"/>
                <a:gd name="T1" fmla="*/ 40 h 40"/>
                <a:gd name="T2" fmla="*/ 48 w 48"/>
                <a:gd name="T3" fmla="*/ 0 h 40"/>
                <a:gd name="T4" fmla="*/ 41 w 48"/>
                <a:gd name="T5" fmla="*/ 0 h 40"/>
                <a:gd name="T6" fmla="*/ 0 w 48"/>
                <a:gd name="T7" fmla="*/ 38 h 40"/>
                <a:gd name="T8" fmla="*/ 4 w 48"/>
                <a:gd name="T9" fmla="*/ 38 h 40"/>
                <a:gd name="T10" fmla="*/ 8 w 48"/>
                <a:gd name="T11" fmla="*/ 40 h 40"/>
                <a:gd name="T12" fmla="*/ 0 60000 65536"/>
                <a:gd name="T13" fmla="*/ 0 60000 65536"/>
                <a:gd name="T14" fmla="*/ 0 60000 65536"/>
                <a:gd name="T15" fmla="*/ 0 60000 65536"/>
                <a:gd name="T16" fmla="*/ 0 60000 65536"/>
                <a:gd name="T17" fmla="*/ 0 60000 65536"/>
                <a:gd name="T18" fmla="*/ 0 w 48"/>
                <a:gd name="T19" fmla="*/ 0 h 40"/>
                <a:gd name="T20" fmla="*/ 48 w 4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8" h="40">
                  <a:moveTo>
                    <a:pt x="8" y="40"/>
                  </a:moveTo>
                  <a:lnTo>
                    <a:pt x="48" y="0"/>
                  </a:lnTo>
                  <a:lnTo>
                    <a:pt x="41" y="0"/>
                  </a:lnTo>
                  <a:lnTo>
                    <a:pt x="0" y="38"/>
                  </a:lnTo>
                  <a:lnTo>
                    <a:pt x="4" y="38"/>
                  </a:ln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6" name="Freeform 285">
              <a:extLst>
                <a:ext uri="{FF2B5EF4-FFF2-40B4-BE49-F238E27FC236}">
                  <a16:creationId xmlns:a16="http://schemas.microsoft.com/office/drawing/2014/main" id="{79F62649-2C9A-9D44-DD15-346165DD838A}"/>
                </a:ext>
              </a:extLst>
            </p:cNvPr>
            <p:cNvSpPr>
              <a:spLocks/>
            </p:cNvSpPr>
            <p:nvPr/>
          </p:nvSpPr>
          <p:spPr bwMode="auto">
            <a:xfrm>
              <a:off x="1191" y="2162"/>
              <a:ext cx="45" cy="36"/>
            </a:xfrm>
            <a:custGeom>
              <a:avLst/>
              <a:gdLst>
                <a:gd name="T0" fmla="*/ 8 w 45"/>
                <a:gd name="T1" fmla="*/ 36 h 36"/>
                <a:gd name="T2" fmla="*/ 45 w 45"/>
                <a:gd name="T3" fmla="*/ 0 h 36"/>
                <a:gd name="T4" fmla="*/ 37 w 45"/>
                <a:gd name="T5" fmla="*/ 0 h 36"/>
                <a:gd name="T6" fmla="*/ 0 w 45"/>
                <a:gd name="T7" fmla="*/ 34 h 36"/>
                <a:gd name="T8" fmla="*/ 4 w 45"/>
                <a:gd name="T9" fmla="*/ 36 h 36"/>
                <a:gd name="T10" fmla="*/ 8 w 45"/>
                <a:gd name="T11" fmla="*/ 36 h 36"/>
                <a:gd name="T12" fmla="*/ 0 60000 65536"/>
                <a:gd name="T13" fmla="*/ 0 60000 65536"/>
                <a:gd name="T14" fmla="*/ 0 60000 65536"/>
                <a:gd name="T15" fmla="*/ 0 60000 65536"/>
                <a:gd name="T16" fmla="*/ 0 60000 65536"/>
                <a:gd name="T17" fmla="*/ 0 60000 65536"/>
                <a:gd name="T18" fmla="*/ 0 w 45"/>
                <a:gd name="T19" fmla="*/ 0 h 36"/>
                <a:gd name="T20" fmla="*/ 45 w 4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5" h="36">
                  <a:moveTo>
                    <a:pt x="8" y="36"/>
                  </a:moveTo>
                  <a:lnTo>
                    <a:pt x="45" y="0"/>
                  </a:lnTo>
                  <a:lnTo>
                    <a:pt x="37" y="0"/>
                  </a:lnTo>
                  <a:lnTo>
                    <a:pt x="0" y="34"/>
                  </a:lnTo>
                  <a:lnTo>
                    <a:pt x="4" y="36"/>
                  </a:lnTo>
                  <a:lnTo>
                    <a:pt x="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7" name="Freeform 286">
              <a:extLst>
                <a:ext uri="{FF2B5EF4-FFF2-40B4-BE49-F238E27FC236}">
                  <a16:creationId xmlns:a16="http://schemas.microsoft.com/office/drawing/2014/main" id="{ED07D4E0-3D43-1272-95DF-61B73081CD93}"/>
                </a:ext>
              </a:extLst>
            </p:cNvPr>
            <p:cNvSpPr>
              <a:spLocks/>
            </p:cNvSpPr>
            <p:nvPr/>
          </p:nvSpPr>
          <p:spPr bwMode="auto">
            <a:xfrm>
              <a:off x="1168" y="2162"/>
              <a:ext cx="39" cy="32"/>
            </a:xfrm>
            <a:custGeom>
              <a:avLst/>
              <a:gdLst>
                <a:gd name="T0" fmla="*/ 6 w 39"/>
                <a:gd name="T1" fmla="*/ 32 h 32"/>
                <a:gd name="T2" fmla="*/ 39 w 39"/>
                <a:gd name="T3" fmla="*/ 0 h 32"/>
                <a:gd name="T4" fmla="*/ 31 w 39"/>
                <a:gd name="T5" fmla="*/ 0 h 32"/>
                <a:gd name="T6" fmla="*/ 0 w 39"/>
                <a:gd name="T7" fmla="*/ 30 h 32"/>
                <a:gd name="T8" fmla="*/ 2 w 39"/>
                <a:gd name="T9" fmla="*/ 30 h 32"/>
                <a:gd name="T10" fmla="*/ 6 w 39"/>
                <a:gd name="T11" fmla="*/ 32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6" y="32"/>
                  </a:moveTo>
                  <a:lnTo>
                    <a:pt x="39" y="0"/>
                  </a:lnTo>
                  <a:lnTo>
                    <a:pt x="31" y="0"/>
                  </a:lnTo>
                  <a:lnTo>
                    <a:pt x="0" y="30"/>
                  </a:lnTo>
                  <a:lnTo>
                    <a:pt x="2" y="30"/>
                  </a:lnTo>
                  <a:lnTo>
                    <a:pt x="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8" name="Freeform 287">
              <a:extLst>
                <a:ext uri="{FF2B5EF4-FFF2-40B4-BE49-F238E27FC236}">
                  <a16:creationId xmlns:a16="http://schemas.microsoft.com/office/drawing/2014/main" id="{3DDE9104-57FC-890F-5C44-5CBD14F928EC}"/>
                </a:ext>
              </a:extLst>
            </p:cNvPr>
            <p:cNvSpPr>
              <a:spLocks/>
            </p:cNvSpPr>
            <p:nvPr/>
          </p:nvSpPr>
          <p:spPr bwMode="auto">
            <a:xfrm>
              <a:off x="1145" y="2162"/>
              <a:ext cx="33" cy="26"/>
            </a:xfrm>
            <a:custGeom>
              <a:avLst/>
              <a:gdLst>
                <a:gd name="T0" fmla="*/ 6 w 33"/>
                <a:gd name="T1" fmla="*/ 26 h 26"/>
                <a:gd name="T2" fmla="*/ 33 w 33"/>
                <a:gd name="T3" fmla="*/ 0 h 26"/>
                <a:gd name="T4" fmla="*/ 25 w 33"/>
                <a:gd name="T5" fmla="*/ 0 h 26"/>
                <a:gd name="T6" fmla="*/ 0 w 33"/>
                <a:gd name="T7" fmla="*/ 25 h 26"/>
                <a:gd name="T8" fmla="*/ 2 w 33"/>
                <a:gd name="T9" fmla="*/ 25 h 26"/>
                <a:gd name="T10" fmla="*/ 6 w 33"/>
                <a:gd name="T11" fmla="*/ 26 h 26"/>
                <a:gd name="T12" fmla="*/ 0 60000 65536"/>
                <a:gd name="T13" fmla="*/ 0 60000 65536"/>
                <a:gd name="T14" fmla="*/ 0 60000 65536"/>
                <a:gd name="T15" fmla="*/ 0 60000 65536"/>
                <a:gd name="T16" fmla="*/ 0 60000 65536"/>
                <a:gd name="T17" fmla="*/ 0 60000 65536"/>
                <a:gd name="T18" fmla="*/ 0 w 33"/>
                <a:gd name="T19" fmla="*/ 0 h 26"/>
                <a:gd name="T20" fmla="*/ 33 w 3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33" h="26">
                  <a:moveTo>
                    <a:pt x="6" y="26"/>
                  </a:moveTo>
                  <a:lnTo>
                    <a:pt x="33" y="0"/>
                  </a:lnTo>
                  <a:lnTo>
                    <a:pt x="25" y="0"/>
                  </a:lnTo>
                  <a:lnTo>
                    <a:pt x="0" y="25"/>
                  </a:lnTo>
                  <a:lnTo>
                    <a:pt x="2" y="25"/>
                  </a:lnTo>
                  <a:lnTo>
                    <a:pt x="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49" name="Freeform 288">
              <a:extLst>
                <a:ext uri="{FF2B5EF4-FFF2-40B4-BE49-F238E27FC236}">
                  <a16:creationId xmlns:a16="http://schemas.microsoft.com/office/drawing/2014/main" id="{1DD13F9D-6431-067C-822C-2A36B682776B}"/>
                </a:ext>
              </a:extLst>
            </p:cNvPr>
            <p:cNvSpPr>
              <a:spLocks/>
            </p:cNvSpPr>
            <p:nvPr/>
          </p:nvSpPr>
          <p:spPr bwMode="auto">
            <a:xfrm>
              <a:off x="1124" y="2162"/>
              <a:ext cx="25" cy="19"/>
            </a:xfrm>
            <a:custGeom>
              <a:avLst/>
              <a:gdLst>
                <a:gd name="T0" fmla="*/ 6 w 25"/>
                <a:gd name="T1" fmla="*/ 19 h 19"/>
                <a:gd name="T2" fmla="*/ 25 w 25"/>
                <a:gd name="T3" fmla="*/ 0 h 19"/>
                <a:gd name="T4" fmla="*/ 18 w 25"/>
                <a:gd name="T5" fmla="*/ 0 h 19"/>
                <a:gd name="T6" fmla="*/ 0 w 25"/>
                <a:gd name="T7" fmla="*/ 17 h 19"/>
                <a:gd name="T8" fmla="*/ 4 w 25"/>
                <a:gd name="T9" fmla="*/ 19 h 19"/>
                <a:gd name="T10" fmla="*/ 6 w 25"/>
                <a:gd name="T11" fmla="*/ 19 h 19"/>
                <a:gd name="T12" fmla="*/ 0 60000 65536"/>
                <a:gd name="T13" fmla="*/ 0 60000 65536"/>
                <a:gd name="T14" fmla="*/ 0 60000 65536"/>
                <a:gd name="T15" fmla="*/ 0 60000 65536"/>
                <a:gd name="T16" fmla="*/ 0 60000 65536"/>
                <a:gd name="T17" fmla="*/ 0 60000 65536"/>
                <a:gd name="T18" fmla="*/ 0 w 25"/>
                <a:gd name="T19" fmla="*/ 0 h 19"/>
                <a:gd name="T20" fmla="*/ 25 w 25"/>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5" h="19">
                  <a:moveTo>
                    <a:pt x="6" y="19"/>
                  </a:moveTo>
                  <a:lnTo>
                    <a:pt x="25" y="0"/>
                  </a:lnTo>
                  <a:lnTo>
                    <a:pt x="18" y="0"/>
                  </a:lnTo>
                  <a:lnTo>
                    <a:pt x="0" y="17"/>
                  </a:lnTo>
                  <a:lnTo>
                    <a:pt x="4" y="19"/>
                  </a:lnTo>
                  <a:lnTo>
                    <a:pt x="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0" name="Freeform 289">
              <a:extLst>
                <a:ext uri="{FF2B5EF4-FFF2-40B4-BE49-F238E27FC236}">
                  <a16:creationId xmlns:a16="http://schemas.microsoft.com/office/drawing/2014/main" id="{83D7293A-E769-3A79-83DB-F3438ADE2F97}"/>
                </a:ext>
              </a:extLst>
            </p:cNvPr>
            <p:cNvSpPr>
              <a:spLocks/>
            </p:cNvSpPr>
            <p:nvPr/>
          </p:nvSpPr>
          <p:spPr bwMode="auto">
            <a:xfrm>
              <a:off x="1105" y="2162"/>
              <a:ext cx="15" cy="11"/>
            </a:xfrm>
            <a:custGeom>
              <a:avLst/>
              <a:gdLst>
                <a:gd name="T0" fmla="*/ 6 w 15"/>
                <a:gd name="T1" fmla="*/ 11 h 11"/>
                <a:gd name="T2" fmla="*/ 15 w 15"/>
                <a:gd name="T3" fmla="*/ 0 h 11"/>
                <a:gd name="T4" fmla="*/ 8 w 15"/>
                <a:gd name="T5" fmla="*/ 0 h 11"/>
                <a:gd name="T6" fmla="*/ 0 w 15"/>
                <a:gd name="T7" fmla="*/ 7 h 11"/>
                <a:gd name="T8" fmla="*/ 2 w 15"/>
                <a:gd name="T9" fmla="*/ 9 h 11"/>
                <a:gd name="T10" fmla="*/ 6 w 15"/>
                <a:gd name="T11" fmla="*/ 11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6" y="11"/>
                  </a:moveTo>
                  <a:lnTo>
                    <a:pt x="15" y="0"/>
                  </a:lnTo>
                  <a:lnTo>
                    <a:pt x="8" y="0"/>
                  </a:lnTo>
                  <a:lnTo>
                    <a:pt x="0" y="7"/>
                  </a:lnTo>
                  <a:lnTo>
                    <a:pt x="2" y="9"/>
                  </a:lnTo>
                  <a:lnTo>
                    <a:pt x="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1" name="Rectangle 290">
              <a:extLst>
                <a:ext uri="{FF2B5EF4-FFF2-40B4-BE49-F238E27FC236}">
                  <a16:creationId xmlns:a16="http://schemas.microsoft.com/office/drawing/2014/main" id="{EB8A9AFF-FA47-E9E2-7318-912617128FA6}"/>
                </a:ext>
              </a:extLst>
            </p:cNvPr>
            <p:cNvSpPr>
              <a:spLocks noChangeArrowheads="1"/>
            </p:cNvSpPr>
            <p:nvPr/>
          </p:nvSpPr>
          <p:spPr bwMode="auto">
            <a:xfrm>
              <a:off x="1092" y="2162"/>
              <a:ext cx="1" cy="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52" name="Freeform 291">
              <a:extLst>
                <a:ext uri="{FF2B5EF4-FFF2-40B4-BE49-F238E27FC236}">
                  <a16:creationId xmlns:a16="http://schemas.microsoft.com/office/drawing/2014/main" id="{A16A8CE5-4E9E-904C-C8FF-86E34F1DFB77}"/>
                </a:ext>
              </a:extLst>
            </p:cNvPr>
            <p:cNvSpPr>
              <a:spLocks/>
            </p:cNvSpPr>
            <p:nvPr/>
          </p:nvSpPr>
          <p:spPr bwMode="auto">
            <a:xfrm>
              <a:off x="1092" y="2162"/>
              <a:ext cx="345" cy="44"/>
            </a:xfrm>
            <a:custGeom>
              <a:avLst/>
              <a:gdLst>
                <a:gd name="T0" fmla="*/ 172 w 345"/>
                <a:gd name="T1" fmla="*/ 0 h 44"/>
                <a:gd name="T2" fmla="*/ 0 w 345"/>
                <a:gd name="T3" fmla="*/ 0 h 44"/>
                <a:gd name="T4" fmla="*/ 15 w 345"/>
                <a:gd name="T5" fmla="*/ 9 h 44"/>
                <a:gd name="T6" fmla="*/ 34 w 345"/>
                <a:gd name="T7" fmla="*/ 19 h 44"/>
                <a:gd name="T8" fmla="*/ 57 w 345"/>
                <a:gd name="T9" fmla="*/ 26 h 44"/>
                <a:gd name="T10" fmla="*/ 84 w 345"/>
                <a:gd name="T11" fmla="*/ 32 h 44"/>
                <a:gd name="T12" fmla="*/ 115 w 345"/>
                <a:gd name="T13" fmla="*/ 38 h 44"/>
                <a:gd name="T14" fmla="*/ 148 w 345"/>
                <a:gd name="T15" fmla="*/ 40 h 44"/>
                <a:gd name="T16" fmla="*/ 182 w 345"/>
                <a:gd name="T17" fmla="*/ 44 h 44"/>
                <a:gd name="T18" fmla="*/ 217 w 345"/>
                <a:gd name="T19" fmla="*/ 44 h 44"/>
                <a:gd name="T20" fmla="*/ 249 w 345"/>
                <a:gd name="T21" fmla="*/ 42 h 44"/>
                <a:gd name="T22" fmla="*/ 276 w 345"/>
                <a:gd name="T23" fmla="*/ 40 h 44"/>
                <a:gd name="T24" fmla="*/ 297 w 345"/>
                <a:gd name="T25" fmla="*/ 34 h 44"/>
                <a:gd name="T26" fmla="*/ 313 w 345"/>
                <a:gd name="T27" fmla="*/ 30 h 44"/>
                <a:gd name="T28" fmla="*/ 324 w 345"/>
                <a:gd name="T29" fmla="*/ 23 h 44"/>
                <a:gd name="T30" fmla="*/ 334 w 345"/>
                <a:gd name="T31" fmla="*/ 15 h 44"/>
                <a:gd name="T32" fmla="*/ 341 w 345"/>
                <a:gd name="T33" fmla="*/ 7 h 44"/>
                <a:gd name="T34" fmla="*/ 345 w 345"/>
                <a:gd name="T35" fmla="*/ 0 h 44"/>
                <a:gd name="T36" fmla="*/ 172 w 345"/>
                <a:gd name="T37" fmla="*/ 0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44"/>
                <a:gd name="T59" fmla="*/ 345 w 345"/>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44">
                  <a:moveTo>
                    <a:pt x="172" y="0"/>
                  </a:moveTo>
                  <a:lnTo>
                    <a:pt x="0" y="0"/>
                  </a:lnTo>
                  <a:lnTo>
                    <a:pt x="15" y="9"/>
                  </a:lnTo>
                  <a:lnTo>
                    <a:pt x="34" y="19"/>
                  </a:lnTo>
                  <a:lnTo>
                    <a:pt x="57" y="26"/>
                  </a:lnTo>
                  <a:lnTo>
                    <a:pt x="84" y="32"/>
                  </a:lnTo>
                  <a:lnTo>
                    <a:pt x="115" y="38"/>
                  </a:lnTo>
                  <a:lnTo>
                    <a:pt x="148" y="40"/>
                  </a:lnTo>
                  <a:lnTo>
                    <a:pt x="182" y="44"/>
                  </a:lnTo>
                  <a:lnTo>
                    <a:pt x="217" y="44"/>
                  </a:lnTo>
                  <a:lnTo>
                    <a:pt x="249" y="42"/>
                  </a:lnTo>
                  <a:lnTo>
                    <a:pt x="276" y="40"/>
                  </a:lnTo>
                  <a:lnTo>
                    <a:pt x="297" y="34"/>
                  </a:lnTo>
                  <a:lnTo>
                    <a:pt x="313" y="30"/>
                  </a:lnTo>
                  <a:lnTo>
                    <a:pt x="324" y="23"/>
                  </a:lnTo>
                  <a:lnTo>
                    <a:pt x="334" y="15"/>
                  </a:lnTo>
                  <a:lnTo>
                    <a:pt x="341" y="7"/>
                  </a:lnTo>
                  <a:lnTo>
                    <a:pt x="345" y="0"/>
                  </a:lnTo>
                  <a:lnTo>
                    <a:pt x="172" y="0"/>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53" name="Freeform 292">
              <a:extLst>
                <a:ext uri="{FF2B5EF4-FFF2-40B4-BE49-F238E27FC236}">
                  <a16:creationId xmlns:a16="http://schemas.microsoft.com/office/drawing/2014/main" id="{4981315E-DF22-7E0D-DA5C-C9E5F98AD99E}"/>
                </a:ext>
              </a:extLst>
            </p:cNvPr>
            <p:cNvSpPr>
              <a:spLocks/>
            </p:cNvSpPr>
            <p:nvPr/>
          </p:nvSpPr>
          <p:spPr bwMode="auto">
            <a:xfrm>
              <a:off x="1412" y="2338"/>
              <a:ext cx="20" cy="16"/>
            </a:xfrm>
            <a:custGeom>
              <a:avLst/>
              <a:gdLst>
                <a:gd name="T0" fmla="*/ 8 w 20"/>
                <a:gd name="T1" fmla="*/ 16 h 16"/>
                <a:gd name="T2" fmla="*/ 20 w 20"/>
                <a:gd name="T3" fmla="*/ 4 h 16"/>
                <a:gd name="T4" fmla="*/ 18 w 20"/>
                <a:gd name="T5" fmla="*/ 2 h 16"/>
                <a:gd name="T6" fmla="*/ 16 w 20"/>
                <a:gd name="T7" fmla="*/ 0 h 16"/>
                <a:gd name="T8" fmla="*/ 0 w 20"/>
                <a:gd name="T9" fmla="*/ 16 h 16"/>
                <a:gd name="T10" fmla="*/ 8 w 20"/>
                <a:gd name="T11" fmla="*/ 16 h 16"/>
                <a:gd name="T12" fmla="*/ 0 60000 65536"/>
                <a:gd name="T13" fmla="*/ 0 60000 65536"/>
                <a:gd name="T14" fmla="*/ 0 60000 65536"/>
                <a:gd name="T15" fmla="*/ 0 60000 65536"/>
                <a:gd name="T16" fmla="*/ 0 60000 65536"/>
                <a:gd name="T17" fmla="*/ 0 60000 65536"/>
                <a:gd name="T18" fmla="*/ 0 w 20"/>
                <a:gd name="T19" fmla="*/ 0 h 16"/>
                <a:gd name="T20" fmla="*/ 20 w 2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0" h="16">
                  <a:moveTo>
                    <a:pt x="8" y="16"/>
                  </a:moveTo>
                  <a:lnTo>
                    <a:pt x="20" y="4"/>
                  </a:lnTo>
                  <a:lnTo>
                    <a:pt x="18" y="2"/>
                  </a:lnTo>
                  <a:lnTo>
                    <a:pt x="16" y="0"/>
                  </a:lnTo>
                  <a:lnTo>
                    <a:pt x="0" y="16"/>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4" name="Freeform 293">
              <a:extLst>
                <a:ext uri="{FF2B5EF4-FFF2-40B4-BE49-F238E27FC236}">
                  <a16:creationId xmlns:a16="http://schemas.microsoft.com/office/drawing/2014/main" id="{A8775A41-FD21-6484-0AD3-4E5A0866CC50}"/>
                </a:ext>
              </a:extLst>
            </p:cNvPr>
            <p:cNvSpPr>
              <a:spLocks/>
            </p:cNvSpPr>
            <p:nvPr/>
          </p:nvSpPr>
          <p:spPr bwMode="auto">
            <a:xfrm>
              <a:off x="1384" y="2327"/>
              <a:ext cx="32" cy="27"/>
            </a:xfrm>
            <a:custGeom>
              <a:avLst/>
              <a:gdLst>
                <a:gd name="T0" fmla="*/ 7 w 32"/>
                <a:gd name="T1" fmla="*/ 27 h 27"/>
                <a:gd name="T2" fmla="*/ 32 w 32"/>
                <a:gd name="T3" fmla="*/ 2 h 27"/>
                <a:gd name="T4" fmla="*/ 30 w 32"/>
                <a:gd name="T5" fmla="*/ 0 h 27"/>
                <a:gd name="T6" fmla="*/ 26 w 32"/>
                <a:gd name="T7" fmla="*/ 0 h 27"/>
                <a:gd name="T8" fmla="*/ 0 w 32"/>
                <a:gd name="T9" fmla="*/ 27 h 27"/>
                <a:gd name="T10" fmla="*/ 7 w 32"/>
                <a:gd name="T11" fmla="*/ 27 h 27"/>
                <a:gd name="T12" fmla="*/ 0 60000 65536"/>
                <a:gd name="T13" fmla="*/ 0 60000 65536"/>
                <a:gd name="T14" fmla="*/ 0 60000 65536"/>
                <a:gd name="T15" fmla="*/ 0 60000 65536"/>
                <a:gd name="T16" fmla="*/ 0 60000 65536"/>
                <a:gd name="T17" fmla="*/ 0 60000 65536"/>
                <a:gd name="T18" fmla="*/ 0 w 32"/>
                <a:gd name="T19" fmla="*/ 0 h 27"/>
                <a:gd name="T20" fmla="*/ 32 w 32"/>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2" h="27">
                  <a:moveTo>
                    <a:pt x="7" y="27"/>
                  </a:moveTo>
                  <a:lnTo>
                    <a:pt x="32" y="2"/>
                  </a:lnTo>
                  <a:lnTo>
                    <a:pt x="30" y="0"/>
                  </a:lnTo>
                  <a:lnTo>
                    <a:pt x="26" y="0"/>
                  </a:lnTo>
                  <a:lnTo>
                    <a:pt x="0" y="27"/>
                  </a:lnTo>
                  <a:lnTo>
                    <a:pt x="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5" name="Freeform 294">
              <a:extLst>
                <a:ext uri="{FF2B5EF4-FFF2-40B4-BE49-F238E27FC236}">
                  <a16:creationId xmlns:a16="http://schemas.microsoft.com/office/drawing/2014/main" id="{96DB64B6-1A8E-54D6-7D7F-EEFF070EF229}"/>
                </a:ext>
              </a:extLst>
            </p:cNvPr>
            <p:cNvSpPr>
              <a:spLocks/>
            </p:cNvSpPr>
            <p:nvPr/>
          </p:nvSpPr>
          <p:spPr bwMode="auto">
            <a:xfrm>
              <a:off x="1355" y="2317"/>
              <a:ext cx="42" cy="37"/>
            </a:xfrm>
            <a:custGeom>
              <a:avLst/>
              <a:gdLst>
                <a:gd name="T0" fmla="*/ 7 w 42"/>
                <a:gd name="T1" fmla="*/ 37 h 37"/>
                <a:gd name="T2" fmla="*/ 42 w 42"/>
                <a:gd name="T3" fmla="*/ 2 h 37"/>
                <a:gd name="T4" fmla="*/ 38 w 42"/>
                <a:gd name="T5" fmla="*/ 2 h 37"/>
                <a:gd name="T6" fmla="*/ 36 w 42"/>
                <a:gd name="T7" fmla="*/ 0 h 37"/>
                <a:gd name="T8" fmla="*/ 0 w 42"/>
                <a:gd name="T9" fmla="*/ 37 h 37"/>
                <a:gd name="T10" fmla="*/ 7 w 42"/>
                <a:gd name="T11" fmla="*/ 37 h 37"/>
                <a:gd name="T12" fmla="*/ 0 60000 65536"/>
                <a:gd name="T13" fmla="*/ 0 60000 65536"/>
                <a:gd name="T14" fmla="*/ 0 60000 65536"/>
                <a:gd name="T15" fmla="*/ 0 60000 65536"/>
                <a:gd name="T16" fmla="*/ 0 60000 65536"/>
                <a:gd name="T17" fmla="*/ 0 60000 65536"/>
                <a:gd name="T18" fmla="*/ 0 w 42"/>
                <a:gd name="T19" fmla="*/ 0 h 37"/>
                <a:gd name="T20" fmla="*/ 42 w 42"/>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2" h="37">
                  <a:moveTo>
                    <a:pt x="7" y="37"/>
                  </a:moveTo>
                  <a:lnTo>
                    <a:pt x="42" y="2"/>
                  </a:lnTo>
                  <a:lnTo>
                    <a:pt x="38" y="2"/>
                  </a:lnTo>
                  <a:lnTo>
                    <a:pt x="36" y="0"/>
                  </a:lnTo>
                  <a:lnTo>
                    <a:pt x="0" y="37"/>
                  </a:lnTo>
                  <a:lnTo>
                    <a:pt x="7"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6" name="Freeform 295">
              <a:extLst>
                <a:ext uri="{FF2B5EF4-FFF2-40B4-BE49-F238E27FC236}">
                  <a16:creationId xmlns:a16="http://schemas.microsoft.com/office/drawing/2014/main" id="{E181CEEC-F007-6347-6B50-9315FF953A25}"/>
                </a:ext>
              </a:extLst>
            </p:cNvPr>
            <p:cNvSpPr>
              <a:spLocks/>
            </p:cNvSpPr>
            <p:nvPr/>
          </p:nvSpPr>
          <p:spPr bwMode="auto">
            <a:xfrm>
              <a:off x="1326" y="2313"/>
              <a:ext cx="48" cy="41"/>
            </a:xfrm>
            <a:custGeom>
              <a:avLst/>
              <a:gdLst>
                <a:gd name="T0" fmla="*/ 10 w 48"/>
                <a:gd name="T1" fmla="*/ 41 h 41"/>
                <a:gd name="T2" fmla="*/ 48 w 48"/>
                <a:gd name="T3" fmla="*/ 2 h 41"/>
                <a:gd name="T4" fmla="*/ 44 w 48"/>
                <a:gd name="T5" fmla="*/ 0 h 41"/>
                <a:gd name="T6" fmla="*/ 40 w 48"/>
                <a:gd name="T7" fmla="*/ 0 h 41"/>
                <a:gd name="T8" fmla="*/ 0 w 48"/>
                <a:gd name="T9" fmla="*/ 41 h 41"/>
                <a:gd name="T10" fmla="*/ 10 w 48"/>
                <a:gd name="T11" fmla="*/ 41 h 41"/>
                <a:gd name="T12" fmla="*/ 0 60000 65536"/>
                <a:gd name="T13" fmla="*/ 0 60000 65536"/>
                <a:gd name="T14" fmla="*/ 0 60000 65536"/>
                <a:gd name="T15" fmla="*/ 0 60000 65536"/>
                <a:gd name="T16" fmla="*/ 0 60000 65536"/>
                <a:gd name="T17" fmla="*/ 0 60000 65536"/>
                <a:gd name="T18" fmla="*/ 0 w 48"/>
                <a:gd name="T19" fmla="*/ 0 h 41"/>
                <a:gd name="T20" fmla="*/ 48 w 48"/>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8" h="41">
                  <a:moveTo>
                    <a:pt x="10" y="41"/>
                  </a:moveTo>
                  <a:lnTo>
                    <a:pt x="48" y="2"/>
                  </a:lnTo>
                  <a:lnTo>
                    <a:pt x="44" y="0"/>
                  </a:lnTo>
                  <a:lnTo>
                    <a:pt x="40" y="0"/>
                  </a:lnTo>
                  <a:lnTo>
                    <a:pt x="0" y="41"/>
                  </a:lnTo>
                  <a:lnTo>
                    <a:pt x="10"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7" name="Freeform 296">
              <a:extLst>
                <a:ext uri="{FF2B5EF4-FFF2-40B4-BE49-F238E27FC236}">
                  <a16:creationId xmlns:a16="http://schemas.microsoft.com/office/drawing/2014/main" id="{6A657F88-B1A5-17B5-D802-FFD2801B3F69}"/>
                </a:ext>
              </a:extLst>
            </p:cNvPr>
            <p:cNvSpPr>
              <a:spLocks/>
            </p:cNvSpPr>
            <p:nvPr/>
          </p:nvSpPr>
          <p:spPr bwMode="auto">
            <a:xfrm>
              <a:off x="1297" y="2311"/>
              <a:ext cx="52" cy="43"/>
            </a:xfrm>
            <a:custGeom>
              <a:avLst/>
              <a:gdLst>
                <a:gd name="T0" fmla="*/ 10 w 52"/>
                <a:gd name="T1" fmla="*/ 43 h 43"/>
                <a:gd name="T2" fmla="*/ 52 w 52"/>
                <a:gd name="T3" fmla="*/ 0 h 43"/>
                <a:gd name="T4" fmla="*/ 48 w 52"/>
                <a:gd name="T5" fmla="*/ 0 h 43"/>
                <a:gd name="T6" fmla="*/ 44 w 52"/>
                <a:gd name="T7" fmla="*/ 0 h 43"/>
                <a:gd name="T8" fmla="*/ 0 w 52"/>
                <a:gd name="T9" fmla="*/ 43 h 43"/>
                <a:gd name="T10" fmla="*/ 10 w 52"/>
                <a:gd name="T11" fmla="*/ 43 h 43"/>
                <a:gd name="T12" fmla="*/ 0 60000 65536"/>
                <a:gd name="T13" fmla="*/ 0 60000 65536"/>
                <a:gd name="T14" fmla="*/ 0 60000 65536"/>
                <a:gd name="T15" fmla="*/ 0 60000 65536"/>
                <a:gd name="T16" fmla="*/ 0 60000 65536"/>
                <a:gd name="T17" fmla="*/ 0 60000 65536"/>
                <a:gd name="T18" fmla="*/ 0 w 52"/>
                <a:gd name="T19" fmla="*/ 0 h 43"/>
                <a:gd name="T20" fmla="*/ 52 w 52"/>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2" h="43">
                  <a:moveTo>
                    <a:pt x="10" y="43"/>
                  </a:moveTo>
                  <a:lnTo>
                    <a:pt x="52" y="0"/>
                  </a:lnTo>
                  <a:lnTo>
                    <a:pt x="48" y="0"/>
                  </a:lnTo>
                  <a:lnTo>
                    <a:pt x="44" y="0"/>
                  </a:lnTo>
                  <a:lnTo>
                    <a:pt x="0" y="43"/>
                  </a:lnTo>
                  <a:lnTo>
                    <a:pt x="1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8" name="Freeform 297">
              <a:extLst>
                <a:ext uri="{FF2B5EF4-FFF2-40B4-BE49-F238E27FC236}">
                  <a16:creationId xmlns:a16="http://schemas.microsoft.com/office/drawing/2014/main" id="{9263689A-DF31-AAD8-713B-92241EB6727B}"/>
                </a:ext>
              </a:extLst>
            </p:cNvPr>
            <p:cNvSpPr>
              <a:spLocks/>
            </p:cNvSpPr>
            <p:nvPr/>
          </p:nvSpPr>
          <p:spPr bwMode="auto">
            <a:xfrm>
              <a:off x="1270" y="2310"/>
              <a:ext cx="52" cy="44"/>
            </a:xfrm>
            <a:custGeom>
              <a:avLst/>
              <a:gdLst>
                <a:gd name="T0" fmla="*/ 8 w 52"/>
                <a:gd name="T1" fmla="*/ 44 h 44"/>
                <a:gd name="T2" fmla="*/ 52 w 52"/>
                <a:gd name="T3" fmla="*/ 0 h 44"/>
                <a:gd name="T4" fmla="*/ 48 w 52"/>
                <a:gd name="T5" fmla="*/ 0 h 44"/>
                <a:gd name="T6" fmla="*/ 44 w 52"/>
                <a:gd name="T7" fmla="*/ 0 h 44"/>
                <a:gd name="T8" fmla="*/ 0 w 52"/>
                <a:gd name="T9" fmla="*/ 44 h 44"/>
                <a:gd name="T10" fmla="*/ 8 w 52"/>
                <a:gd name="T11" fmla="*/ 44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8" y="44"/>
                  </a:moveTo>
                  <a:lnTo>
                    <a:pt x="52" y="0"/>
                  </a:lnTo>
                  <a:lnTo>
                    <a:pt x="48" y="0"/>
                  </a:lnTo>
                  <a:lnTo>
                    <a:pt x="44" y="0"/>
                  </a:lnTo>
                  <a:lnTo>
                    <a:pt x="0" y="44"/>
                  </a:lnTo>
                  <a:lnTo>
                    <a:pt x="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59" name="Freeform 298">
              <a:extLst>
                <a:ext uri="{FF2B5EF4-FFF2-40B4-BE49-F238E27FC236}">
                  <a16:creationId xmlns:a16="http://schemas.microsoft.com/office/drawing/2014/main" id="{39D51B3F-A7EC-86ED-4C34-90EDEDB74495}"/>
                </a:ext>
              </a:extLst>
            </p:cNvPr>
            <p:cNvSpPr>
              <a:spLocks/>
            </p:cNvSpPr>
            <p:nvPr/>
          </p:nvSpPr>
          <p:spPr bwMode="auto">
            <a:xfrm>
              <a:off x="1241" y="2310"/>
              <a:ext cx="52" cy="44"/>
            </a:xfrm>
            <a:custGeom>
              <a:avLst/>
              <a:gdLst>
                <a:gd name="T0" fmla="*/ 8 w 52"/>
                <a:gd name="T1" fmla="*/ 44 h 44"/>
                <a:gd name="T2" fmla="*/ 52 w 52"/>
                <a:gd name="T3" fmla="*/ 0 h 44"/>
                <a:gd name="T4" fmla="*/ 48 w 52"/>
                <a:gd name="T5" fmla="*/ 0 h 44"/>
                <a:gd name="T6" fmla="*/ 45 w 52"/>
                <a:gd name="T7" fmla="*/ 0 h 44"/>
                <a:gd name="T8" fmla="*/ 0 w 52"/>
                <a:gd name="T9" fmla="*/ 44 h 44"/>
                <a:gd name="T10" fmla="*/ 8 w 52"/>
                <a:gd name="T11" fmla="*/ 44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8" y="44"/>
                  </a:moveTo>
                  <a:lnTo>
                    <a:pt x="52" y="0"/>
                  </a:lnTo>
                  <a:lnTo>
                    <a:pt x="48" y="0"/>
                  </a:lnTo>
                  <a:lnTo>
                    <a:pt x="45" y="0"/>
                  </a:lnTo>
                  <a:lnTo>
                    <a:pt x="0" y="44"/>
                  </a:lnTo>
                  <a:lnTo>
                    <a:pt x="8"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0" name="Freeform 299">
              <a:extLst>
                <a:ext uri="{FF2B5EF4-FFF2-40B4-BE49-F238E27FC236}">
                  <a16:creationId xmlns:a16="http://schemas.microsoft.com/office/drawing/2014/main" id="{7FB7DD72-45FF-1BD1-A81F-ED03BC82B1D7}"/>
                </a:ext>
              </a:extLst>
            </p:cNvPr>
            <p:cNvSpPr>
              <a:spLocks/>
            </p:cNvSpPr>
            <p:nvPr/>
          </p:nvSpPr>
          <p:spPr bwMode="auto">
            <a:xfrm>
              <a:off x="1213" y="2311"/>
              <a:ext cx="51" cy="43"/>
            </a:xfrm>
            <a:custGeom>
              <a:avLst/>
              <a:gdLst>
                <a:gd name="T0" fmla="*/ 7 w 51"/>
                <a:gd name="T1" fmla="*/ 43 h 43"/>
                <a:gd name="T2" fmla="*/ 51 w 51"/>
                <a:gd name="T3" fmla="*/ 0 h 43"/>
                <a:gd name="T4" fmla="*/ 46 w 51"/>
                <a:gd name="T5" fmla="*/ 0 h 43"/>
                <a:gd name="T6" fmla="*/ 42 w 51"/>
                <a:gd name="T7" fmla="*/ 0 h 43"/>
                <a:gd name="T8" fmla="*/ 0 w 51"/>
                <a:gd name="T9" fmla="*/ 43 h 43"/>
                <a:gd name="T10" fmla="*/ 7 w 51"/>
                <a:gd name="T11" fmla="*/ 43 h 43"/>
                <a:gd name="T12" fmla="*/ 0 60000 65536"/>
                <a:gd name="T13" fmla="*/ 0 60000 65536"/>
                <a:gd name="T14" fmla="*/ 0 60000 65536"/>
                <a:gd name="T15" fmla="*/ 0 60000 65536"/>
                <a:gd name="T16" fmla="*/ 0 60000 65536"/>
                <a:gd name="T17" fmla="*/ 0 60000 65536"/>
                <a:gd name="T18" fmla="*/ 0 w 51"/>
                <a:gd name="T19" fmla="*/ 0 h 43"/>
                <a:gd name="T20" fmla="*/ 51 w 51"/>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1" h="43">
                  <a:moveTo>
                    <a:pt x="7" y="43"/>
                  </a:moveTo>
                  <a:lnTo>
                    <a:pt x="51" y="0"/>
                  </a:lnTo>
                  <a:lnTo>
                    <a:pt x="46" y="0"/>
                  </a:lnTo>
                  <a:lnTo>
                    <a:pt x="42" y="0"/>
                  </a:lnTo>
                  <a:lnTo>
                    <a:pt x="0" y="43"/>
                  </a:lnTo>
                  <a:lnTo>
                    <a:pt x="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1" name="Freeform 300">
              <a:extLst>
                <a:ext uri="{FF2B5EF4-FFF2-40B4-BE49-F238E27FC236}">
                  <a16:creationId xmlns:a16="http://schemas.microsoft.com/office/drawing/2014/main" id="{94493DCC-4A0F-ED21-47C4-4A3C0F4F2BE0}"/>
                </a:ext>
              </a:extLst>
            </p:cNvPr>
            <p:cNvSpPr>
              <a:spLocks/>
            </p:cNvSpPr>
            <p:nvPr/>
          </p:nvSpPr>
          <p:spPr bwMode="auto">
            <a:xfrm>
              <a:off x="1184" y="2313"/>
              <a:ext cx="48" cy="41"/>
            </a:xfrm>
            <a:custGeom>
              <a:avLst/>
              <a:gdLst>
                <a:gd name="T0" fmla="*/ 7 w 48"/>
                <a:gd name="T1" fmla="*/ 41 h 41"/>
                <a:gd name="T2" fmla="*/ 48 w 48"/>
                <a:gd name="T3" fmla="*/ 0 h 41"/>
                <a:gd name="T4" fmla="*/ 44 w 48"/>
                <a:gd name="T5" fmla="*/ 0 h 41"/>
                <a:gd name="T6" fmla="*/ 40 w 48"/>
                <a:gd name="T7" fmla="*/ 0 h 41"/>
                <a:gd name="T8" fmla="*/ 0 w 48"/>
                <a:gd name="T9" fmla="*/ 41 h 41"/>
                <a:gd name="T10" fmla="*/ 7 w 48"/>
                <a:gd name="T11" fmla="*/ 41 h 41"/>
                <a:gd name="T12" fmla="*/ 0 60000 65536"/>
                <a:gd name="T13" fmla="*/ 0 60000 65536"/>
                <a:gd name="T14" fmla="*/ 0 60000 65536"/>
                <a:gd name="T15" fmla="*/ 0 60000 65536"/>
                <a:gd name="T16" fmla="*/ 0 60000 65536"/>
                <a:gd name="T17" fmla="*/ 0 60000 65536"/>
                <a:gd name="T18" fmla="*/ 0 w 48"/>
                <a:gd name="T19" fmla="*/ 0 h 41"/>
                <a:gd name="T20" fmla="*/ 48 w 48"/>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8" h="41">
                  <a:moveTo>
                    <a:pt x="7" y="41"/>
                  </a:moveTo>
                  <a:lnTo>
                    <a:pt x="48" y="0"/>
                  </a:lnTo>
                  <a:lnTo>
                    <a:pt x="44" y="0"/>
                  </a:lnTo>
                  <a:lnTo>
                    <a:pt x="40" y="0"/>
                  </a:lnTo>
                  <a:lnTo>
                    <a:pt x="0" y="41"/>
                  </a:lnTo>
                  <a:lnTo>
                    <a:pt x="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2" name="Freeform 301">
              <a:extLst>
                <a:ext uri="{FF2B5EF4-FFF2-40B4-BE49-F238E27FC236}">
                  <a16:creationId xmlns:a16="http://schemas.microsoft.com/office/drawing/2014/main" id="{E91009D3-CE48-4EEF-7848-AAE518189BA9}"/>
                </a:ext>
              </a:extLst>
            </p:cNvPr>
            <p:cNvSpPr>
              <a:spLocks/>
            </p:cNvSpPr>
            <p:nvPr/>
          </p:nvSpPr>
          <p:spPr bwMode="auto">
            <a:xfrm>
              <a:off x="1155" y="2317"/>
              <a:ext cx="46" cy="37"/>
            </a:xfrm>
            <a:custGeom>
              <a:avLst/>
              <a:gdLst>
                <a:gd name="T0" fmla="*/ 10 w 46"/>
                <a:gd name="T1" fmla="*/ 37 h 37"/>
                <a:gd name="T2" fmla="*/ 46 w 46"/>
                <a:gd name="T3" fmla="*/ 0 h 37"/>
                <a:gd name="T4" fmla="*/ 40 w 46"/>
                <a:gd name="T5" fmla="*/ 0 h 37"/>
                <a:gd name="T6" fmla="*/ 36 w 46"/>
                <a:gd name="T7" fmla="*/ 2 h 37"/>
                <a:gd name="T8" fmla="*/ 0 w 46"/>
                <a:gd name="T9" fmla="*/ 37 h 37"/>
                <a:gd name="T10" fmla="*/ 10 w 46"/>
                <a:gd name="T11" fmla="*/ 37 h 37"/>
                <a:gd name="T12" fmla="*/ 0 60000 65536"/>
                <a:gd name="T13" fmla="*/ 0 60000 65536"/>
                <a:gd name="T14" fmla="*/ 0 60000 65536"/>
                <a:gd name="T15" fmla="*/ 0 60000 65536"/>
                <a:gd name="T16" fmla="*/ 0 60000 65536"/>
                <a:gd name="T17" fmla="*/ 0 60000 65536"/>
                <a:gd name="T18" fmla="*/ 0 w 46"/>
                <a:gd name="T19" fmla="*/ 0 h 37"/>
                <a:gd name="T20" fmla="*/ 46 w 46"/>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6" h="37">
                  <a:moveTo>
                    <a:pt x="10" y="37"/>
                  </a:moveTo>
                  <a:lnTo>
                    <a:pt x="46" y="0"/>
                  </a:lnTo>
                  <a:lnTo>
                    <a:pt x="40" y="0"/>
                  </a:lnTo>
                  <a:lnTo>
                    <a:pt x="36" y="2"/>
                  </a:lnTo>
                  <a:lnTo>
                    <a:pt x="0" y="37"/>
                  </a:lnTo>
                  <a:lnTo>
                    <a:pt x="10"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3" name="Freeform 302">
              <a:extLst>
                <a:ext uri="{FF2B5EF4-FFF2-40B4-BE49-F238E27FC236}">
                  <a16:creationId xmlns:a16="http://schemas.microsoft.com/office/drawing/2014/main" id="{9E74F830-E088-4CF0-A0C3-58B0A120003C}"/>
                </a:ext>
              </a:extLst>
            </p:cNvPr>
            <p:cNvSpPr>
              <a:spLocks/>
            </p:cNvSpPr>
            <p:nvPr/>
          </p:nvSpPr>
          <p:spPr bwMode="auto">
            <a:xfrm>
              <a:off x="1126" y="2323"/>
              <a:ext cx="39" cy="31"/>
            </a:xfrm>
            <a:custGeom>
              <a:avLst/>
              <a:gdLst>
                <a:gd name="T0" fmla="*/ 10 w 39"/>
                <a:gd name="T1" fmla="*/ 31 h 31"/>
                <a:gd name="T2" fmla="*/ 39 w 39"/>
                <a:gd name="T3" fmla="*/ 0 h 31"/>
                <a:gd name="T4" fmla="*/ 33 w 39"/>
                <a:gd name="T5" fmla="*/ 2 h 31"/>
                <a:gd name="T6" fmla="*/ 27 w 39"/>
                <a:gd name="T7" fmla="*/ 4 h 31"/>
                <a:gd name="T8" fmla="*/ 0 w 39"/>
                <a:gd name="T9" fmla="*/ 31 h 31"/>
                <a:gd name="T10" fmla="*/ 10 w 39"/>
                <a:gd name="T11" fmla="*/ 31 h 31"/>
                <a:gd name="T12" fmla="*/ 0 60000 65536"/>
                <a:gd name="T13" fmla="*/ 0 60000 65536"/>
                <a:gd name="T14" fmla="*/ 0 60000 65536"/>
                <a:gd name="T15" fmla="*/ 0 60000 65536"/>
                <a:gd name="T16" fmla="*/ 0 60000 65536"/>
                <a:gd name="T17" fmla="*/ 0 60000 65536"/>
                <a:gd name="T18" fmla="*/ 0 w 39"/>
                <a:gd name="T19" fmla="*/ 0 h 31"/>
                <a:gd name="T20" fmla="*/ 39 w 3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9" h="31">
                  <a:moveTo>
                    <a:pt x="10" y="31"/>
                  </a:moveTo>
                  <a:lnTo>
                    <a:pt x="39" y="0"/>
                  </a:lnTo>
                  <a:lnTo>
                    <a:pt x="33" y="2"/>
                  </a:lnTo>
                  <a:lnTo>
                    <a:pt x="27" y="4"/>
                  </a:lnTo>
                  <a:lnTo>
                    <a:pt x="0" y="31"/>
                  </a:lnTo>
                  <a:lnTo>
                    <a:pt x="1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4" name="Freeform 303">
              <a:extLst>
                <a:ext uri="{FF2B5EF4-FFF2-40B4-BE49-F238E27FC236}">
                  <a16:creationId xmlns:a16="http://schemas.microsoft.com/office/drawing/2014/main" id="{C06F9376-DDFC-B8EC-DE9D-8339B897C673}"/>
                </a:ext>
              </a:extLst>
            </p:cNvPr>
            <p:cNvSpPr>
              <a:spLocks/>
            </p:cNvSpPr>
            <p:nvPr/>
          </p:nvSpPr>
          <p:spPr bwMode="auto">
            <a:xfrm>
              <a:off x="1099" y="2336"/>
              <a:ext cx="25" cy="18"/>
            </a:xfrm>
            <a:custGeom>
              <a:avLst/>
              <a:gdLst>
                <a:gd name="T0" fmla="*/ 8 w 25"/>
                <a:gd name="T1" fmla="*/ 18 h 18"/>
                <a:gd name="T2" fmla="*/ 25 w 25"/>
                <a:gd name="T3" fmla="*/ 0 h 18"/>
                <a:gd name="T4" fmla="*/ 18 w 25"/>
                <a:gd name="T5" fmla="*/ 4 h 18"/>
                <a:gd name="T6" fmla="*/ 10 w 25"/>
                <a:gd name="T7" fmla="*/ 8 h 18"/>
                <a:gd name="T8" fmla="*/ 0 w 25"/>
                <a:gd name="T9" fmla="*/ 18 h 18"/>
                <a:gd name="T10" fmla="*/ 8 w 25"/>
                <a:gd name="T11" fmla="*/ 18 h 18"/>
                <a:gd name="T12" fmla="*/ 0 60000 65536"/>
                <a:gd name="T13" fmla="*/ 0 60000 65536"/>
                <a:gd name="T14" fmla="*/ 0 60000 65536"/>
                <a:gd name="T15" fmla="*/ 0 60000 65536"/>
                <a:gd name="T16" fmla="*/ 0 60000 65536"/>
                <a:gd name="T17" fmla="*/ 0 60000 65536"/>
                <a:gd name="T18" fmla="*/ 0 w 25"/>
                <a:gd name="T19" fmla="*/ 0 h 18"/>
                <a:gd name="T20" fmla="*/ 25 w 25"/>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5" h="18">
                  <a:moveTo>
                    <a:pt x="8" y="18"/>
                  </a:moveTo>
                  <a:lnTo>
                    <a:pt x="25" y="0"/>
                  </a:lnTo>
                  <a:lnTo>
                    <a:pt x="18" y="4"/>
                  </a:lnTo>
                  <a:lnTo>
                    <a:pt x="10" y="8"/>
                  </a:lnTo>
                  <a:lnTo>
                    <a:pt x="0" y="18"/>
                  </a:lnTo>
                  <a:lnTo>
                    <a:pt x="8"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65" name="Freeform 304">
              <a:extLst>
                <a:ext uri="{FF2B5EF4-FFF2-40B4-BE49-F238E27FC236}">
                  <a16:creationId xmlns:a16="http://schemas.microsoft.com/office/drawing/2014/main" id="{3F2AE769-42DE-A6BE-C5D3-5091F71B47CC}"/>
                </a:ext>
              </a:extLst>
            </p:cNvPr>
            <p:cNvSpPr>
              <a:spLocks/>
            </p:cNvSpPr>
            <p:nvPr/>
          </p:nvSpPr>
          <p:spPr bwMode="auto">
            <a:xfrm>
              <a:off x="1094" y="2310"/>
              <a:ext cx="345" cy="44"/>
            </a:xfrm>
            <a:custGeom>
              <a:avLst/>
              <a:gdLst>
                <a:gd name="T0" fmla="*/ 172 w 345"/>
                <a:gd name="T1" fmla="*/ 44 h 44"/>
                <a:gd name="T2" fmla="*/ 0 w 345"/>
                <a:gd name="T3" fmla="*/ 44 h 44"/>
                <a:gd name="T4" fmla="*/ 15 w 345"/>
                <a:gd name="T5" fmla="*/ 34 h 44"/>
                <a:gd name="T6" fmla="*/ 34 w 345"/>
                <a:gd name="T7" fmla="*/ 25 h 44"/>
                <a:gd name="T8" fmla="*/ 57 w 345"/>
                <a:gd name="T9" fmla="*/ 17 h 44"/>
                <a:gd name="T10" fmla="*/ 84 w 345"/>
                <a:gd name="T11" fmla="*/ 11 h 44"/>
                <a:gd name="T12" fmla="*/ 115 w 345"/>
                <a:gd name="T13" fmla="*/ 5 h 44"/>
                <a:gd name="T14" fmla="*/ 146 w 345"/>
                <a:gd name="T15" fmla="*/ 1 h 44"/>
                <a:gd name="T16" fmla="*/ 180 w 345"/>
                <a:gd name="T17" fmla="*/ 0 h 44"/>
                <a:gd name="T18" fmla="*/ 217 w 345"/>
                <a:gd name="T19" fmla="*/ 0 h 44"/>
                <a:gd name="T20" fmla="*/ 249 w 345"/>
                <a:gd name="T21" fmla="*/ 1 h 44"/>
                <a:gd name="T22" fmla="*/ 274 w 345"/>
                <a:gd name="T23" fmla="*/ 3 h 44"/>
                <a:gd name="T24" fmla="*/ 295 w 345"/>
                <a:gd name="T25" fmla="*/ 7 h 44"/>
                <a:gd name="T26" fmla="*/ 313 w 345"/>
                <a:gd name="T27" fmla="*/ 13 h 44"/>
                <a:gd name="T28" fmla="*/ 324 w 345"/>
                <a:gd name="T29" fmla="*/ 21 h 44"/>
                <a:gd name="T30" fmla="*/ 334 w 345"/>
                <a:gd name="T31" fmla="*/ 26 h 44"/>
                <a:gd name="T32" fmla="*/ 339 w 345"/>
                <a:gd name="T33" fmla="*/ 34 h 44"/>
                <a:gd name="T34" fmla="*/ 345 w 345"/>
                <a:gd name="T35" fmla="*/ 44 h 44"/>
                <a:gd name="T36" fmla="*/ 172 w 345"/>
                <a:gd name="T37" fmla="*/ 44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44"/>
                <a:gd name="T59" fmla="*/ 345 w 345"/>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44">
                  <a:moveTo>
                    <a:pt x="172" y="44"/>
                  </a:moveTo>
                  <a:lnTo>
                    <a:pt x="0" y="44"/>
                  </a:lnTo>
                  <a:lnTo>
                    <a:pt x="15" y="34"/>
                  </a:lnTo>
                  <a:lnTo>
                    <a:pt x="34" y="25"/>
                  </a:lnTo>
                  <a:lnTo>
                    <a:pt x="57" y="17"/>
                  </a:lnTo>
                  <a:lnTo>
                    <a:pt x="84" y="11"/>
                  </a:lnTo>
                  <a:lnTo>
                    <a:pt x="115" y="5"/>
                  </a:lnTo>
                  <a:lnTo>
                    <a:pt x="146" y="1"/>
                  </a:lnTo>
                  <a:lnTo>
                    <a:pt x="180" y="0"/>
                  </a:lnTo>
                  <a:lnTo>
                    <a:pt x="217" y="0"/>
                  </a:lnTo>
                  <a:lnTo>
                    <a:pt x="249" y="1"/>
                  </a:lnTo>
                  <a:lnTo>
                    <a:pt x="274" y="3"/>
                  </a:lnTo>
                  <a:lnTo>
                    <a:pt x="295" y="7"/>
                  </a:lnTo>
                  <a:lnTo>
                    <a:pt x="313" y="13"/>
                  </a:lnTo>
                  <a:lnTo>
                    <a:pt x="324" y="21"/>
                  </a:lnTo>
                  <a:lnTo>
                    <a:pt x="334" y="26"/>
                  </a:lnTo>
                  <a:lnTo>
                    <a:pt x="339" y="34"/>
                  </a:lnTo>
                  <a:lnTo>
                    <a:pt x="345" y="44"/>
                  </a:lnTo>
                  <a:lnTo>
                    <a:pt x="172" y="44"/>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66" name="Rectangle 305">
              <a:extLst>
                <a:ext uri="{FF2B5EF4-FFF2-40B4-BE49-F238E27FC236}">
                  <a16:creationId xmlns:a16="http://schemas.microsoft.com/office/drawing/2014/main" id="{EEB763A3-FE41-168A-FB8B-486269D5C7AC}"/>
                </a:ext>
              </a:extLst>
            </p:cNvPr>
            <p:cNvSpPr>
              <a:spLocks noChangeArrowheads="1"/>
            </p:cNvSpPr>
            <p:nvPr/>
          </p:nvSpPr>
          <p:spPr bwMode="auto">
            <a:xfrm>
              <a:off x="492" y="1921"/>
              <a:ext cx="137"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67" name="Rectangle 306">
              <a:extLst>
                <a:ext uri="{FF2B5EF4-FFF2-40B4-BE49-F238E27FC236}">
                  <a16:creationId xmlns:a16="http://schemas.microsoft.com/office/drawing/2014/main" id="{571100AC-DC60-3FB9-3FED-C82B2C53F1B4}"/>
                </a:ext>
              </a:extLst>
            </p:cNvPr>
            <p:cNvSpPr>
              <a:spLocks noChangeArrowheads="1"/>
            </p:cNvSpPr>
            <p:nvPr/>
          </p:nvSpPr>
          <p:spPr bwMode="auto">
            <a:xfrm>
              <a:off x="685" y="1921"/>
              <a:ext cx="134"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68" name="Rectangle 307">
              <a:extLst>
                <a:ext uri="{FF2B5EF4-FFF2-40B4-BE49-F238E27FC236}">
                  <a16:creationId xmlns:a16="http://schemas.microsoft.com/office/drawing/2014/main" id="{98974B12-0C11-FAC6-B3C4-711B938CA87A}"/>
                </a:ext>
              </a:extLst>
            </p:cNvPr>
            <p:cNvSpPr>
              <a:spLocks noChangeArrowheads="1"/>
            </p:cNvSpPr>
            <p:nvPr/>
          </p:nvSpPr>
          <p:spPr bwMode="auto">
            <a:xfrm>
              <a:off x="875" y="1921"/>
              <a:ext cx="99" cy="6"/>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669" name="Line 308">
              <a:extLst>
                <a:ext uri="{FF2B5EF4-FFF2-40B4-BE49-F238E27FC236}">
                  <a16:creationId xmlns:a16="http://schemas.microsoft.com/office/drawing/2014/main" id="{6ADAD47D-B254-D903-5028-F9640969971B}"/>
                </a:ext>
              </a:extLst>
            </p:cNvPr>
            <p:cNvSpPr>
              <a:spLocks noChangeShapeType="1"/>
            </p:cNvSpPr>
            <p:nvPr/>
          </p:nvSpPr>
          <p:spPr bwMode="auto">
            <a:xfrm>
              <a:off x="431" y="1837"/>
              <a:ext cx="194"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70" name="Line 309">
              <a:extLst>
                <a:ext uri="{FF2B5EF4-FFF2-40B4-BE49-F238E27FC236}">
                  <a16:creationId xmlns:a16="http://schemas.microsoft.com/office/drawing/2014/main" id="{DAA1148C-DF52-6F00-D626-486D54A9789E}"/>
                </a:ext>
              </a:extLst>
            </p:cNvPr>
            <p:cNvSpPr>
              <a:spLocks noChangeShapeType="1"/>
            </p:cNvSpPr>
            <p:nvPr/>
          </p:nvSpPr>
          <p:spPr bwMode="auto">
            <a:xfrm>
              <a:off x="454" y="1877"/>
              <a:ext cx="7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71" name="Line 310">
              <a:extLst>
                <a:ext uri="{FF2B5EF4-FFF2-40B4-BE49-F238E27FC236}">
                  <a16:creationId xmlns:a16="http://schemas.microsoft.com/office/drawing/2014/main" id="{81A5AB7A-7A67-221B-1F25-1F01CE70E155}"/>
                </a:ext>
              </a:extLst>
            </p:cNvPr>
            <p:cNvSpPr>
              <a:spLocks noChangeShapeType="1"/>
            </p:cNvSpPr>
            <p:nvPr/>
          </p:nvSpPr>
          <p:spPr bwMode="auto">
            <a:xfrm>
              <a:off x="650" y="1837"/>
              <a:ext cx="13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72" name="Line 311">
              <a:extLst>
                <a:ext uri="{FF2B5EF4-FFF2-40B4-BE49-F238E27FC236}">
                  <a16:creationId xmlns:a16="http://schemas.microsoft.com/office/drawing/2014/main" id="{67B0C514-DA69-192B-BA97-645B15623AF9}"/>
                </a:ext>
              </a:extLst>
            </p:cNvPr>
            <p:cNvSpPr>
              <a:spLocks noChangeShapeType="1"/>
            </p:cNvSpPr>
            <p:nvPr/>
          </p:nvSpPr>
          <p:spPr bwMode="auto">
            <a:xfrm>
              <a:off x="562" y="1877"/>
              <a:ext cx="23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73" name="Line 312">
              <a:extLst>
                <a:ext uri="{FF2B5EF4-FFF2-40B4-BE49-F238E27FC236}">
                  <a16:creationId xmlns:a16="http://schemas.microsoft.com/office/drawing/2014/main" id="{0035EEDA-543C-58F6-4F46-3B0C237DE2E9}"/>
                </a:ext>
              </a:extLst>
            </p:cNvPr>
            <p:cNvSpPr>
              <a:spLocks noChangeShapeType="1"/>
            </p:cNvSpPr>
            <p:nvPr/>
          </p:nvSpPr>
          <p:spPr bwMode="auto">
            <a:xfrm>
              <a:off x="815" y="1837"/>
              <a:ext cx="24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74" name="Line 313">
              <a:extLst>
                <a:ext uri="{FF2B5EF4-FFF2-40B4-BE49-F238E27FC236}">
                  <a16:creationId xmlns:a16="http://schemas.microsoft.com/office/drawing/2014/main" id="{02A38772-D824-AB38-B5E1-40C4549098A2}"/>
                </a:ext>
              </a:extLst>
            </p:cNvPr>
            <p:cNvSpPr>
              <a:spLocks noChangeShapeType="1"/>
            </p:cNvSpPr>
            <p:nvPr/>
          </p:nvSpPr>
          <p:spPr bwMode="auto">
            <a:xfrm>
              <a:off x="825" y="1877"/>
              <a:ext cx="132"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675" name="Line 314">
              <a:extLst>
                <a:ext uri="{FF2B5EF4-FFF2-40B4-BE49-F238E27FC236}">
                  <a16:creationId xmlns:a16="http://schemas.microsoft.com/office/drawing/2014/main" id="{9437E9C6-63BB-5F1F-D8E0-E8E33488A19B}"/>
                </a:ext>
              </a:extLst>
            </p:cNvPr>
            <p:cNvSpPr>
              <a:spLocks noChangeShapeType="1"/>
            </p:cNvSpPr>
            <p:nvPr/>
          </p:nvSpPr>
          <p:spPr bwMode="auto">
            <a:xfrm>
              <a:off x="974" y="1877"/>
              <a:ext cx="4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23547" name="Line 315">
            <a:extLst>
              <a:ext uri="{FF2B5EF4-FFF2-40B4-BE49-F238E27FC236}">
                <a16:creationId xmlns:a16="http://schemas.microsoft.com/office/drawing/2014/main" id="{5A40AB13-F55F-5FFC-4EEA-4D802CCBD047}"/>
              </a:ext>
            </a:extLst>
          </p:cNvPr>
          <p:cNvSpPr>
            <a:spLocks noChangeShapeType="1"/>
          </p:cNvSpPr>
          <p:nvPr/>
        </p:nvSpPr>
        <p:spPr bwMode="auto">
          <a:xfrm flipV="1">
            <a:off x="1438275" y="3178175"/>
            <a:ext cx="838200" cy="666750"/>
          </a:xfrm>
          <a:prstGeom prst="line">
            <a:avLst/>
          </a:prstGeom>
          <a:noFill/>
          <a:ln w="28575">
            <a:solidFill>
              <a:srgbClr val="0099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23548" name="AutoShape 316">
            <a:extLst>
              <a:ext uri="{FF2B5EF4-FFF2-40B4-BE49-F238E27FC236}">
                <a16:creationId xmlns:a16="http://schemas.microsoft.com/office/drawing/2014/main" id="{A6F0BA8F-CD95-FB28-CD23-30259B80296C}"/>
              </a:ext>
            </a:extLst>
          </p:cNvPr>
          <p:cNvSpPr>
            <a:spLocks noChangeArrowheads="1"/>
          </p:cNvSpPr>
          <p:nvPr/>
        </p:nvSpPr>
        <p:spPr bwMode="auto">
          <a:xfrm>
            <a:off x="309563" y="3860800"/>
            <a:ext cx="1503362" cy="360363"/>
          </a:xfrm>
          <a:prstGeom prst="roundRect">
            <a:avLst>
              <a:gd name="adj" fmla="val 16667"/>
            </a:avLst>
          </a:prstGeom>
          <a:solidFill>
            <a:srgbClr val="CCFF99"/>
          </a:solidFill>
          <a:ln w="28575">
            <a:solidFill>
              <a:srgbClr val="009900"/>
            </a:solidFill>
            <a:round/>
            <a:headEnd/>
            <a:tailEnd/>
          </a:ln>
        </p:spPr>
        <p:txBody>
          <a:bodyPr wrap="none" anchor="ctr"/>
          <a:lstStyle/>
          <a:p>
            <a:pPr>
              <a:buClr>
                <a:srgbClr val="000000"/>
              </a:buClr>
              <a:buSzPct val="100000"/>
              <a:buFont typeface="Times New Roman" panose="02020603050405020304" pitchFamily="18" charset="0"/>
              <a:buNone/>
            </a:pPr>
            <a:endParaRPr lang="en-US" altLang="en-US"/>
          </a:p>
        </p:txBody>
      </p:sp>
      <p:sp>
        <p:nvSpPr>
          <p:cNvPr id="223549" name="Text Box 317">
            <a:extLst>
              <a:ext uri="{FF2B5EF4-FFF2-40B4-BE49-F238E27FC236}">
                <a16:creationId xmlns:a16="http://schemas.microsoft.com/office/drawing/2014/main" id="{66CF14AC-4B52-383B-54C7-2D1496741117}"/>
              </a:ext>
            </a:extLst>
          </p:cNvPr>
          <p:cNvSpPr txBox="1">
            <a:spLocks noChangeArrowheads="1"/>
          </p:cNvSpPr>
          <p:nvPr/>
        </p:nvSpPr>
        <p:spPr bwMode="auto">
          <a:xfrm>
            <a:off x="300038" y="3854450"/>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en-US" altLang="en-US" sz="1600" b="1">
                <a:solidFill>
                  <a:schemeClr val="tx1"/>
                </a:solidFill>
              </a:rPr>
              <a:t>“mrtva zona”</a:t>
            </a:r>
            <a:endParaRPr lang="sr-Latn-CS" altLang="en-US" sz="1600" b="1">
              <a:solidFill>
                <a:schemeClr val="tx1"/>
              </a:solidFill>
              <a:sym typeface="Symbol" panose="05050102010706020507" pitchFamily="18" charset="2"/>
            </a:endParaRPr>
          </a:p>
        </p:txBody>
      </p:sp>
      <p:sp>
        <p:nvSpPr>
          <p:cNvPr id="223550" name="Line 318">
            <a:extLst>
              <a:ext uri="{FF2B5EF4-FFF2-40B4-BE49-F238E27FC236}">
                <a16:creationId xmlns:a16="http://schemas.microsoft.com/office/drawing/2014/main" id="{749DB777-4301-5F61-194B-18B0AB8B0860}"/>
              </a:ext>
            </a:extLst>
          </p:cNvPr>
          <p:cNvSpPr>
            <a:spLocks noChangeShapeType="1"/>
          </p:cNvSpPr>
          <p:nvPr/>
        </p:nvSpPr>
        <p:spPr bwMode="auto">
          <a:xfrm flipV="1">
            <a:off x="1425575" y="3398838"/>
            <a:ext cx="984250" cy="452437"/>
          </a:xfrm>
          <a:prstGeom prst="line">
            <a:avLst/>
          </a:prstGeom>
          <a:noFill/>
          <a:ln w="28575">
            <a:solidFill>
              <a:srgbClr val="009900"/>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23552" name="Text Box 320">
            <a:extLst>
              <a:ext uri="{FF2B5EF4-FFF2-40B4-BE49-F238E27FC236}">
                <a16:creationId xmlns:a16="http://schemas.microsoft.com/office/drawing/2014/main" id="{60F3EF05-3E5C-D570-1124-B859FBC781F0}"/>
              </a:ext>
            </a:extLst>
          </p:cNvPr>
          <p:cNvSpPr txBox="1">
            <a:spLocks noChangeArrowheads="1"/>
          </p:cNvSpPr>
          <p:nvPr/>
        </p:nvSpPr>
        <p:spPr bwMode="auto">
          <a:xfrm>
            <a:off x="3498850" y="2276475"/>
            <a:ext cx="528637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U suženom delu povećava se brzina strujanja, pa se povećava i protok, a to znači i koeficijent isticanja. Međutim, u preostalom delu naglavka dolazi do gubitka energije, čime se smanjuje brzina strujanja. To znači da kraće cevi imaju bolji koeficijent isticanja. Ustanovljeno je da je dužina mrtve zone oko 4 prečnika naglavka, pa se za povećanje protoka koriste naglavci dužine 4 prečnika.</a:t>
            </a:r>
            <a:endParaRPr lang="sr-Latn-CS" altLang="en-US" sz="1600" b="1">
              <a:solidFill>
                <a:schemeClr val="tx1"/>
              </a:solidFill>
              <a:sym typeface="Symbol" panose="05050102010706020507" pitchFamily="18" charset="2"/>
            </a:endParaRPr>
          </a:p>
        </p:txBody>
      </p:sp>
      <p:pic>
        <p:nvPicPr>
          <p:cNvPr id="223553" name="Picture 321" descr="BD14868_">
            <a:extLst>
              <a:ext uri="{FF2B5EF4-FFF2-40B4-BE49-F238E27FC236}">
                <a16:creationId xmlns:a16="http://schemas.microsoft.com/office/drawing/2014/main" id="{DEF5C176-E499-707E-1154-EEA206C71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2384425"/>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9">
            <a:extLst>
              <a:ext uri="{FF2B5EF4-FFF2-40B4-BE49-F238E27FC236}">
                <a16:creationId xmlns:a16="http://schemas.microsoft.com/office/drawing/2014/main" id="{22EE995B-F29F-EDBB-4E96-7B270A4EB2F1}"/>
              </a:ext>
            </a:extLst>
          </p:cNvPr>
          <p:cNvSpPr txBox="1">
            <a:spLocks noChangeArrowheads="1"/>
          </p:cNvSpPr>
          <p:nvPr/>
        </p:nvSpPr>
        <p:spPr bwMode="auto">
          <a:xfrm>
            <a:off x="473075" y="4322763"/>
            <a:ext cx="3019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b="1">
                <a:solidFill>
                  <a:schemeClr val="tx1"/>
                </a:solidFill>
              </a:rPr>
              <a:t>Venturijev naglavak</a:t>
            </a:r>
            <a:endParaRPr lang="en-US" altLang="en-US" b="1">
              <a:solidFill>
                <a:schemeClr val="tx1"/>
              </a:solidFill>
            </a:endParaRPr>
          </a:p>
        </p:txBody>
      </p:sp>
      <p:pic>
        <p:nvPicPr>
          <p:cNvPr id="104" name="Picture 10" descr="BD10263_">
            <a:extLst>
              <a:ext uri="{FF2B5EF4-FFF2-40B4-BE49-F238E27FC236}">
                <a16:creationId xmlns:a16="http://schemas.microsoft.com/office/drawing/2014/main" id="{F0ECD8EE-F330-0525-4687-EF6446B17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4405313"/>
            <a:ext cx="1793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Text Box 99">
            <a:extLst>
              <a:ext uri="{FF2B5EF4-FFF2-40B4-BE49-F238E27FC236}">
                <a16:creationId xmlns:a16="http://schemas.microsoft.com/office/drawing/2014/main" id="{BC2233EC-0A88-9683-152F-CF096D81CF2E}"/>
              </a:ext>
            </a:extLst>
          </p:cNvPr>
          <p:cNvSpPr txBox="1">
            <a:spLocks noChangeArrowheads="1"/>
          </p:cNvSpPr>
          <p:nvPr/>
        </p:nvSpPr>
        <p:spPr bwMode="auto">
          <a:xfrm>
            <a:off x="3455988" y="4760913"/>
            <a:ext cx="54721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buClr>
                <a:srgbClr val="000000"/>
              </a:buClr>
              <a:buSzPct val="100000"/>
              <a:buFont typeface="Times New Roman" panose="02020603050405020304" pitchFamily="18" charset="0"/>
              <a:buNone/>
            </a:pPr>
            <a:r>
              <a:rPr lang="sr-Latn-CS" altLang="en-US" sz="1600" b="1">
                <a:solidFill>
                  <a:schemeClr val="tx1"/>
                </a:solidFill>
              </a:rPr>
              <a:t>U pitanju je kratka valjčasta cev kod koje je osenčena oblast (mrtva zona) zamenjena profilisanom cevi.</a:t>
            </a:r>
            <a:r>
              <a:rPr lang="en-US" altLang="en-US" sz="1600" b="1">
                <a:solidFill>
                  <a:schemeClr val="tx1"/>
                </a:solidFill>
              </a:rPr>
              <a:t> </a:t>
            </a:r>
            <a:r>
              <a:rPr lang="sr-Latn-CS" altLang="en-US" sz="1600" b="1">
                <a:solidFill>
                  <a:schemeClr val="tx1"/>
                </a:solidFill>
              </a:rPr>
              <a:t>Eksperimentalno je utvrđeno da je za Venturijev naglavak koeficijent is</a:t>
            </a:r>
            <a:r>
              <a:rPr lang="en-US" altLang="en-US" sz="1600" b="1">
                <a:solidFill>
                  <a:schemeClr val="tx1"/>
                </a:solidFill>
              </a:rPr>
              <a:t>t</a:t>
            </a:r>
            <a:r>
              <a:rPr lang="sr-Latn-CS" altLang="en-US" sz="1600" b="1">
                <a:solidFill>
                  <a:schemeClr val="tx1"/>
                </a:solidFill>
              </a:rPr>
              <a:t>icanja 0.82.</a:t>
            </a:r>
            <a:endParaRPr lang="sr-Latn-CS" altLang="en-US" sz="1600" b="1">
              <a:solidFill>
                <a:schemeClr val="tx1"/>
              </a:solidFill>
              <a:sym typeface="Symbol" panose="05050102010706020507" pitchFamily="18" charset="2"/>
            </a:endParaRPr>
          </a:p>
        </p:txBody>
      </p:sp>
      <p:pic>
        <p:nvPicPr>
          <p:cNvPr id="106" name="Picture 100" descr="BD14868_">
            <a:extLst>
              <a:ext uri="{FF2B5EF4-FFF2-40B4-BE49-F238E27FC236}">
                <a16:creationId xmlns:a16="http://schemas.microsoft.com/office/drawing/2014/main" id="{D4FF74A5-49AF-C4B3-FADD-DF34FB842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25" y="4833938"/>
            <a:ext cx="14128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07">
            <a:extLst>
              <a:ext uri="{FF2B5EF4-FFF2-40B4-BE49-F238E27FC236}">
                <a16:creationId xmlns:a16="http://schemas.microsoft.com/office/drawing/2014/main" id="{E439FDFB-FCBC-7B6C-2822-3C9C447CBDF1}"/>
              </a:ext>
            </a:extLst>
          </p:cNvPr>
          <p:cNvGrpSpPr>
            <a:grpSpLocks noChangeAspect="1"/>
          </p:cNvGrpSpPr>
          <p:nvPr/>
        </p:nvGrpSpPr>
        <p:grpSpPr bwMode="auto">
          <a:xfrm>
            <a:off x="755650" y="4760913"/>
            <a:ext cx="2197100" cy="1573212"/>
            <a:chOff x="589" y="1558"/>
            <a:chExt cx="1495" cy="1071"/>
          </a:xfrm>
        </p:grpSpPr>
        <p:sp>
          <p:nvSpPr>
            <p:cNvPr id="20503" name="AutoShape 106">
              <a:extLst>
                <a:ext uri="{FF2B5EF4-FFF2-40B4-BE49-F238E27FC236}">
                  <a16:creationId xmlns:a16="http://schemas.microsoft.com/office/drawing/2014/main" id="{05FE3CCA-452D-BA1C-2148-C4B48092A66A}"/>
                </a:ext>
              </a:extLst>
            </p:cNvPr>
            <p:cNvSpPr>
              <a:spLocks noChangeAspect="1" noChangeArrowheads="1" noTextEdit="1"/>
            </p:cNvSpPr>
            <p:nvPr/>
          </p:nvSpPr>
          <p:spPr bwMode="auto">
            <a:xfrm>
              <a:off x="589" y="1570"/>
              <a:ext cx="1495"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04" name="Rectangle 108">
              <a:extLst>
                <a:ext uri="{FF2B5EF4-FFF2-40B4-BE49-F238E27FC236}">
                  <a16:creationId xmlns:a16="http://schemas.microsoft.com/office/drawing/2014/main" id="{7935D0AC-75C7-D1A0-15E1-8177A38DBA71}"/>
                </a:ext>
              </a:extLst>
            </p:cNvPr>
            <p:cNvSpPr>
              <a:spLocks noChangeArrowheads="1"/>
            </p:cNvSpPr>
            <p:nvPr/>
          </p:nvSpPr>
          <p:spPr bwMode="auto">
            <a:xfrm>
              <a:off x="1199" y="1948"/>
              <a:ext cx="599" cy="1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05" name="Rectangle 109">
              <a:extLst>
                <a:ext uri="{FF2B5EF4-FFF2-40B4-BE49-F238E27FC236}">
                  <a16:creationId xmlns:a16="http://schemas.microsoft.com/office/drawing/2014/main" id="{56B5B412-2721-B9BB-D3A4-623E09C39BBC}"/>
                </a:ext>
              </a:extLst>
            </p:cNvPr>
            <p:cNvSpPr>
              <a:spLocks noChangeArrowheads="1"/>
            </p:cNvSpPr>
            <p:nvPr/>
          </p:nvSpPr>
          <p:spPr bwMode="auto">
            <a:xfrm>
              <a:off x="1199" y="1597"/>
              <a:ext cx="10" cy="35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06" name="Rectangle 110">
              <a:extLst>
                <a:ext uri="{FF2B5EF4-FFF2-40B4-BE49-F238E27FC236}">
                  <a16:creationId xmlns:a16="http://schemas.microsoft.com/office/drawing/2014/main" id="{0F45D50E-209B-3F03-301F-A54B3105B0BE}"/>
                </a:ext>
              </a:extLst>
            </p:cNvPr>
            <p:cNvSpPr>
              <a:spLocks noChangeArrowheads="1"/>
            </p:cNvSpPr>
            <p:nvPr/>
          </p:nvSpPr>
          <p:spPr bwMode="auto">
            <a:xfrm>
              <a:off x="1199" y="2127"/>
              <a:ext cx="10" cy="361"/>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07" name="Rectangle 111">
              <a:extLst>
                <a:ext uri="{FF2B5EF4-FFF2-40B4-BE49-F238E27FC236}">
                  <a16:creationId xmlns:a16="http://schemas.microsoft.com/office/drawing/2014/main" id="{136DF067-1C49-F530-5A02-18234C50FE6A}"/>
                </a:ext>
              </a:extLst>
            </p:cNvPr>
            <p:cNvSpPr>
              <a:spLocks noChangeArrowheads="1"/>
            </p:cNvSpPr>
            <p:nvPr/>
          </p:nvSpPr>
          <p:spPr bwMode="auto">
            <a:xfrm>
              <a:off x="599" y="2039"/>
              <a:ext cx="9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08" name="Rectangle 112">
              <a:extLst>
                <a:ext uri="{FF2B5EF4-FFF2-40B4-BE49-F238E27FC236}">
                  <a16:creationId xmlns:a16="http://schemas.microsoft.com/office/drawing/2014/main" id="{06D82C63-DACA-F272-8740-18594DF840D5}"/>
                </a:ext>
              </a:extLst>
            </p:cNvPr>
            <p:cNvSpPr>
              <a:spLocks noChangeArrowheads="1"/>
            </p:cNvSpPr>
            <p:nvPr/>
          </p:nvSpPr>
          <p:spPr bwMode="auto">
            <a:xfrm>
              <a:off x="720" y="2039"/>
              <a:ext cx="7"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09" name="Rectangle 113">
              <a:extLst>
                <a:ext uri="{FF2B5EF4-FFF2-40B4-BE49-F238E27FC236}">
                  <a16:creationId xmlns:a16="http://schemas.microsoft.com/office/drawing/2014/main" id="{C9F99A18-853E-9474-9625-7B465B487A85}"/>
                </a:ext>
              </a:extLst>
            </p:cNvPr>
            <p:cNvSpPr>
              <a:spLocks noChangeArrowheads="1"/>
            </p:cNvSpPr>
            <p:nvPr/>
          </p:nvSpPr>
          <p:spPr bwMode="auto">
            <a:xfrm>
              <a:off x="754" y="2039"/>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0" name="Rectangle 114">
              <a:extLst>
                <a:ext uri="{FF2B5EF4-FFF2-40B4-BE49-F238E27FC236}">
                  <a16:creationId xmlns:a16="http://schemas.microsoft.com/office/drawing/2014/main" id="{5C67FDB7-41D5-B017-9AB4-25F477042A9C}"/>
                </a:ext>
              </a:extLst>
            </p:cNvPr>
            <p:cNvSpPr>
              <a:spLocks noChangeArrowheads="1"/>
            </p:cNvSpPr>
            <p:nvPr/>
          </p:nvSpPr>
          <p:spPr bwMode="auto">
            <a:xfrm>
              <a:off x="877" y="2039"/>
              <a:ext cx="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1" name="Rectangle 115">
              <a:extLst>
                <a:ext uri="{FF2B5EF4-FFF2-40B4-BE49-F238E27FC236}">
                  <a16:creationId xmlns:a16="http://schemas.microsoft.com/office/drawing/2014/main" id="{5286242E-37B1-B6DB-DA14-49F9F005FC75}"/>
                </a:ext>
              </a:extLst>
            </p:cNvPr>
            <p:cNvSpPr>
              <a:spLocks noChangeArrowheads="1"/>
            </p:cNvSpPr>
            <p:nvPr/>
          </p:nvSpPr>
          <p:spPr bwMode="auto">
            <a:xfrm>
              <a:off x="911" y="2039"/>
              <a:ext cx="9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2" name="Rectangle 116">
              <a:extLst>
                <a:ext uri="{FF2B5EF4-FFF2-40B4-BE49-F238E27FC236}">
                  <a16:creationId xmlns:a16="http://schemas.microsoft.com/office/drawing/2014/main" id="{DB58240E-CFCE-EA30-26D4-7B12EC93FCB7}"/>
                </a:ext>
              </a:extLst>
            </p:cNvPr>
            <p:cNvSpPr>
              <a:spLocks noChangeArrowheads="1"/>
            </p:cNvSpPr>
            <p:nvPr/>
          </p:nvSpPr>
          <p:spPr bwMode="auto">
            <a:xfrm>
              <a:off x="1032" y="2039"/>
              <a:ext cx="8"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3" name="Rectangle 117">
              <a:extLst>
                <a:ext uri="{FF2B5EF4-FFF2-40B4-BE49-F238E27FC236}">
                  <a16:creationId xmlns:a16="http://schemas.microsoft.com/office/drawing/2014/main" id="{DBA1A7DC-05D8-48EB-7DEC-12202E14D197}"/>
                </a:ext>
              </a:extLst>
            </p:cNvPr>
            <p:cNvSpPr>
              <a:spLocks noChangeArrowheads="1"/>
            </p:cNvSpPr>
            <p:nvPr/>
          </p:nvSpPr>
          <p:spPr bwMode="auto">
            <a:xfrm>
              <a:off x="1067" y="2039"/>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4" name="Rectangle 118">
              <a:extLst>
                <a:ext uri="{FF2B5EF4-FFF2-40B4-BE49-F238E27FC236}">
                  <a16:creationId xmlns:a16="http://schemas.microsoft.com/office/drawing/2014/main" id="{C058B0A3-D057-1C1C-105B-DB0701485784}"/>
                </a:ext>
              </a:extLst>
            </p:cNvPr>
            <p:cNvSpPr>
              <a:spLocks noChangeArrowheads="1"/>
            </p:cNvSpPr>
            <p:nvPr/>
          </p:nvSpPr>
          <p:spPr bwMode="auto">
            <a:xfrm>
              <a:off x="1190" y="2039"/>
              <a:ext cx="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5" name="Rectangle 119">
              <a:extLst>
                <a:ext uri="{FF2B5EF4-FFF2-40B4-BE49-F238E27FC236}">
                  <a16:creationId xmlns:a16="http://schemas.microsoft.com/office/drawing/2014/main" id="{7792A631-8EFB-E92B-0328-8927653D0307}"/>
                </a:ext>
              </a:extLst>
            </p:cNvPr>
            <p:cNvSpPr>
              <a:spLocks noChangeArrowheads="1"/>
            </p:cNvSpPr>
            <p:nvPr/>
          </p:nvSpPr>
          <p:spPr bwMode="auto">
            <a:xfrm>
              <a:off x="1224" y="2039"/>
              <a:ext cx="9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6" name="Rectangle 120">
              <a:extLst>
                <a:ext uri="{FF2B5EF4-FFF2-40B4-BE49-F238E27FC236}">
                  <a16:creationId xmlns:a16="http://schemas.microsoft.com/office/drawing/2014/main" id="{C1AA52D7-AF07-5206-FD17-19AF6FBD7B86}"/>
                </a:ext>
              </a:extLst>
            </p:cNvPr>
            <p:cNvSpPr>
              <a:spLocks noChangeArrowheads="1"/>
            </p:cNvSpPr>
            <p:nvPr/>
          </p:nvSpPr>
          <p:spPr bwMode="auto">
            <a:xfrm>
              <a:off x="1345" y="2039"/>
              <a:ext cx="8"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7" name="Rectangle 122">
              <a:extLst>
                <a:ext uri="{FF2B5EF4-FFF2-40B4-BE49-F238E27FC236}">
                  <a16:creationId xmlns:a16="http://schemas.microsoft.com/office/drawing/2014/main" id="{2D3692DE-1D16-3DFF-6097-97202A7F3F26}"/>
                </a:ext>
              </a:extLst>
            </p:cNvPr>
            <p:cNvSpPr>
              <a:spLocks noChangeArrowheads="1"/>
            </p:cNvSpPr>
            <p:nvPr/>
          </p:nvSpPr>
          <p:spPr bwMode="auto">
            <a:xfrm>
              <a:off x="1503" y="2039"/>
              <a:ext cx="5"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8" name="Rectangle 123">
              <a:extLst>
                <a:ext uri="{FF2B5EF4-FFF2-40B4-BE49-F238E27FC236}">
                  <a16:creationId xmlns:a16="http://schemas.microsoft.com/office/drawing/2014/main" id="{4762F751-ECF8-4598-C525-CA3F95404D98}"/>
                </a:ext>
              </a:extLst>
            </p:cNvPr>
            <p:cNvSpPr>
              <a:spLocks noChangeArrowheads="1"/>
            </p:cNvSpPr>
            <p:nvPr/>
          </p:nvSpPr>
          <p:spPr bwMode="auto">
            <a:xfrm>
              <a:off x="1537" y="2039"/>
              <a:ext cx="94"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19" name="Rectangle 124">
              <a:extLst>
                <a:ext uri="{FF2B5EF4-FFF2-40B4-BE49-F238E27FC236}">
                  <a16:creationId xmlns:a16="http://schemas.microsoft.com/office/drawing/2014/main" id="{D5DE4335-7109-3E7A-BC24-D4B79C5386B7}"/>
                </a:ext>
              </a:extLst>
            </p:cNvPr>
            <p:cNvSpPr>
              <a:spLocks noChangeArrowheads="1"/>
            </p:cNvSpPr>
            <p:nvPr/>
          </p:nvSpPr>
          <p:spPr bwMode="auto">
            <a:xfrm>
              <a:off x="1658" y="2039"/>
              <a:ext cx="8"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20" name="Rectangle 125">
              <a:extLst>
                <a:ext uri="{FF2B5EF4-FFF2-40B4-BE49-F238E27FC236}">
                  <a16:creationId xmlns:a16="http://schemas.microsoft.com/office/drawing/2014/main" id="{CFE32576-16F6-C989-01B6-ABD979FF3BEC}"/>
                </a:ext>
              </a:extLst>
            </p:cNvPr>
            <p:cNvSpPr>
              <a:spLocks noChangeArrowheads="1"/>
            </p:cNvSpPr>
            <p:nvPr/>
          </p:nvSpPr>
          <p:spPr bwMode="auto">
            <a:xfrm>
              <a:off x="1692" y="2039"/>
              <a:ext cx="96"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21" name="Rectangle 126">
              <a:extLst>
                <a:ext uri="{FF2B5EF4-FFF2-40B4-BE49-F238E27FC236}">
                  <a16:creationId xmlns:a16="http://schemas.microsoft.com/office/drawing/2014/main" id="{B8BF326C-9F62-E856-F783-08F442524D8D}"/>
                </a:ext>
              </a:extLst>
            </p:cNvPr>
            <p:cNvSpPr>
              <a:spLocks noChangeArrowheads="1"/>
            </p:cNvSpPr>
            <p:nvPr/>
          </p:nvSpPr>
          <p:spPr bwMode="auto">
            <a:xfrm>
              <a:off x="1815" y="2039"/>
              <a:ext cx="8"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22" name="Rectangle 127">
              <a:extLst>
                <a:ext uri="{FF2B5EF4-FFF2-40B4-BE49-F238E27FC236}">
                  <a16:creationId xmlns:a16="http://schemas.microsoft.com/office/drawing/2014/main" id="{56F3D87F-19B0-5D2E-55D5-2D08AD16C6B2}"/>
                </a:ext>
              </a:extLst>
            </p:cNvPr>
            <p:cNvSpPr>
              <a:spLocks noChangeArrowheads="1"/>
            </p:cNvSpPr>
            <p:nvPr/>
          </p:nvSpPr>
          <p:spPr bwMode="auto">
            <a:xfrm>
              <a:off x="1850" y="2039"/>
              <a:ext cx="42" cy="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23" name="Rectangle 128">
              <a:extLst>
                <a:ext uri="{FF2B5EF4-FFF2-40B4-BE49-F238E27FC236}">
                  <a16:creationId xmlns:a16="http://schemas.microsoft.com/office/drawing/2014/main" id="{64531A48-5868-99F0-9164-484A4512DB46}"/>
                </a:ext>
              </a:extLst>
            </p:cNvPr>
            <p:cNvSpPr>
              <a:spLocks noChangeArrowheads="1"/>
            </p:cNvSpPr>
            <p:nvPr/>
          </p:nvSpPr>
          <p:spPr bwMode="auto">
            <a:xfrm>
              <a:off x="1199" y="2129"/>
              <a:ext cx="599"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24" name="Line 129">
              <a:extLst>
                <a:ext uri="{FF2B5EF4-FFF2-40B4-BE49-F238E27FC236}">
                  <a16:creationId xmlns:a16="http://schemas.microsoft.com/office/drawing/2014/main" id="{171AB557-C4C1-01CF-D677-C5943D7D162C}"/>
                </a:ext>
              </a:extLst>
            </p:cNvPr>
            <p:cNvSpPr>
              <a:spLocks noChangeShapeType="1"/>
            </p:cNvSpPr>
            <p:nvPr/>
          </p:nvSpPr>
          <p:spPr bwMode="auto">
            <a:xfrm flipH="1">
              <a:off x="599" y="1647"/>
              <a:ext cx="600"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5" name="Line 130">
              <a:extLst>
                <a:ext uri="{FF2B5EF4-FFF2-40B4-BE49-F238E27FC236}">
                  <a16:creationId xmlns:a16="http://schemas.microsoft.com/office/drawing/2014/main" id="{04DD7B22-DB26-4185-F7D7-5BF0444668B6}"/>
                </a:ext>
              </a:extLst>
            </p:cNvPr>
            <p:cNvSpPr>
              <a:spLocks noChangeShapeType="1"/>
            </p:cNvSpPr>
            <p:nvPr/>
          </p:nvSpPr>
          <p:spPr bwMode="auto">
            <a:xfrm flipH="1">
              <a:off x="1790" y="1952"/>
              <a:ext cx="219"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6" name="Line 131">
              <a:extLst>
                <a:ext uri="{FF2B5EF4-FFF2-40B4-BE49-F238E27FC236}">
                  <a16:creationId xmlns:a16="http://schemas.microsoft.com/office/drawing/2014/main" id="{50BD70D6-A160-341D-191E-F3DCB506F178}"/>
                </a:ext>
              </a:extLst>
            </p:cNvPr>
            <p:cNvSpPr>
              <a:spLocks noChangeShapeType="1"/>
            </p:cNvSpPr>
            <p:nvPr/>
          </p:nvSpPr>
          <p:spPr bwMode="auto">
            <a:xfrm flipH="1">
              <a:off x="1790" y="2133"/>
              <a:ext cx="219"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27" name="Rectangle 133">
              <a:extLst>
                <a:ext uri="{FF2B5EF4-FFF2-40B4-BE49-F238E27FC236}">
                  <a16:creationId xmlns:a16="http://schemas.microsoft.com/office/drawing/2014/main" id="{E8718733-C46F-BD48-B4FB-BF0270F2C3DD}"/>
                </a:ext>
              </a:extLst>
            </p:cNvPr>
            <p:cNvSpPr>
              <a:spLocks noChangeArrowheads="1"/>
            </p:cNvSpPr>
            <p:nvPr/>
          </p:nvSpPr>
          <p:spPr bwMode="auto">
            <a:xfrm>
              <a:off x="1796" y="2400"/>
              <a:ext cx="8" cy="67"/>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28" name="Rectangle 134">
              <a:extLst>
                <a:ext uri="{FF2B5EF4-FFF2-40B4-BE49-F238E27FC236}">
                  <a16:creationId xmlns:a16="http://schemas.microsoft.com/office/drawing/2014/main" id="{2AD454C9-14F3-F3E7-273C-F9D328B09C75}"/>
                </a:ext>
              </a:extLst>
            </p:cNvPr>
            <p:cNvSpPr>
              <a:spLocks noChangeArrowheads="1"/>
            </p:cNvSpPr>
            <p:nvPr/>
          </p:nvSpPr>
          <p:spPr bwMode="auto">
            <a:xfrm>
              <a:off x="1796" y="2296"/>
              <a:ext cx="8" cy="6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29" name="Rectangle 135">
              <a:extLst>
                <a:ext uri="{FF2B5EF4-FFF2-40B4-BE49-F238E27FC236}">
                  <a16:creationId xmlns:a16="http://schemas.microsoft.com/office/drawing/2014/main" id="{0EA7FD22-9C2D-7C5C-CE8B-F87AB1328CFF}"/>
                </a:ext>
              </a:extLst>
            </p:cNvPr>
            <p:cNvSpPr>
              <a:spLocks noChangeArrowheads="1"/>
            </p:cNvSpPr>
            <p:nvPr/>
          </p:nvSpPr>
          <p:spPr bwMode="auto">
            <a:xfrm>
              <a:off x="1796" y="2194"/>
              <a:ext cx="8" cy="6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30" name="Rectangle 136">
              <a:extLst>
                <a:ext uri="{FF2B5EF4-FFF2-40B4-BE49-F238E27FC236}">
                  <a16:creationId xmlns:a16="http://schemas.microsoft.com/office/drawing/2014/main" id="{99CF1C96-06C7-19C2-6BCD-649CF3F29BA0}"/>
                </a:ext>
              </a:extLst>
            </p:cNvPr>
            <p:cNvSpPr>
              <a:spLocks noChangeArrowheads="1"/>
            </p:cNvSpPr>
            <p:nvPr/>
          </p:nvSpPr>
          <p:spPr bwMode="auto">
            <a:xfrm>
              <a:off x="1796" y="2092"/>
              <a:ext cx="8" cy="70"/>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31" name="Rectangle 137">
              <a:extLst>
                <a:ext uri="{FF2B5EF4-FFF2-40B4-BE49-F238E27FC236}">
                  <a16:creationId xmlns:a16="http://schemas.microsoft.com/office/drawing/2014/main" id="{55BB1434-44EA-0F9B-624E-5AE7F147689A}"/>
                </a:ext>
              </a:extLst>
            </p:cNvPr>
            <p:cNvSpPr>
              <a:spLocks noChangeArrowheads="1"/>
            </p:cNvSpPr>
            <p:nvPr/>
          </p:nvSpPr>
          <p:spPr bwMode="auto">
            <a:xfrm>
              <a:off x="1796" y="1991"/>
              <a:ext cx="8" cy="6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32" name="Rectangle 150">
              <a:extLst>
                <a:ext uri="{FF2B5EF4-FFF2-40B4-BE49-F238E27FC236}">
                  <a16:creationId xmlns:a16="http://schemas.microsoft.com/office/drawing/2014/main" id="{765686A9-171E-504E-0581-52D6AB45B0A9}"/>
                </a:ext>
              </a:extLst>
            </p:cNvPr>
            <p:cNvSpPr>
              <a:spLocks noChangeArrowheads="1"/>
            </p:cNvSpPr>
            <p:nvPr/>
          </p:nvSpPr>
          <p:spPr bwMode="auto">
            <a:xfrm>
              <a:off x="1393" y="1645"/>
              <a:ext cx="8" cy="2"/>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0000"/>
                </a:buClr>
                <a:buSzPct val="100000"/>
                <a:buFont typeface="Times New Roman" panose="02020603050405020304" pitchFamily="18" charset="0"/>
                <a:buNone/>
              </a:pPr>
              <a:endParaRPr lang="en-US" altLang="en-US"/>
            </a:p>
          </p:txBody>
        </p:sp>
        <p:sp>
          <p:nvSpPr>
            <p:cNvPr id="20533" name="Freeform 151">
              <a:extLst>
                <a:ext uri="{FF2B5EF4-FFF2-40B4-BE49-F238E27FC236}">
                  <a16:creationId xmlns:a16="http://schemas.microsoft.com/office/drawing/2014/main" id="{7EA851AB-5D1E-9926-C590-E8924895C340}"/>
                </a:ext>
              </a:extLst>
            </p:cNvPr>
            <p:cNvSpPr>
              <a:spLocks/>
            </p:cNvSpPr>
            <p:nvPr/>
          </p:nvSpPr>
          <p:spPr bwMode="auto">
            <a:xfrm>
              <a:off x="927" y="1582"/>
              <a:ext cx="88" cy="57"/>
            </a:xfrm>
            <a:custGeom>
              <a:avLst/>
              <a:gdLst>
                <a:gd name="T0" fmla="*/ 44 w 88"/>
                <a:gd name="T1" fmla="*/ 57 h 57"/>
                <a:gd name="T2" fmla="*/ 23 w 88"/>
                <a:gd name="T3" fmla="*/ 28 h 57"/>
                <a:gd name="T4" fmla="*/ 0 w 88"/>
                <a:gd name="T5" fmla="*/ 0 h 57"/>
                <a:gd name="T6" fmla="*/ 44 w 88"/>
                <a:gd name="T7" fmla="*/ 0 h 57"/>
                <a:gd name="T8" fmla="*/ 88 w 88"/>
                <a:gd name="T9" fmla="*/ 0 h 57"/>
                <a:gd name="T10" fmla="*/ 67 w 88"/>
                <a:gd name="T11" fmla="*/ 28 h 57"/>
                <a:gd name="T12" fmla="*/ 44 w 88"/>
                <a:gd name="T13" fmla="*/ 57 h 57"/>
                <a:gd name="T14" fmla="*/ 0 60000 65536"/>
                <a:gd name="T15" fmla="*/ 0 60000 65536"/>
                <a:gd name="T16" fmla="*/ 0 60000 65536"/>
                <a:gd name="T17" fmla="*/ 0 60000 65536"/>
                <a:gd name="T18" fmla="*/ 0 60000 65536"/>
                <a:gd name="T19" fmla="*/ 0 60000 65536"/>
                <a:gd name="T20" fmla="*/ 0 60000 65536"/>
                <a:gd name="T21" fmla="*/ 0 w 88"/>
                <a:gd name="T22" fmla="*/ 0 h 57"/>
                <a:gd name="T23" fmla="*/ 88 w 88"/>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57">
                  <a:moveTo>
                    <a:pt x="44" y="57"/>
                  </a:moveTo>
                  <a:lnTo>
                    <a:pt x="23" y="28"/>
                  </a:lnTo>
                  <a:lnTo>
                    <a:pt x="0" y="0"/>
                  </a:lnTo>
                  <a:lnTo>
                    <a:pt x="44" y="0"/>
                  </a:lnTo>
                  <a:lnTo>
                    <a:pt x="88" y="0"/>
                  </a:lnTo>
                  <a:lnTo>
                    <a:pt x="67" y="28"/>
                  </a:lnTo>
                  <a:lnTo>
                    <a:pt x="44" y="57"/>
                  </a:lnTo>
                  <a:close/>
                </a:path>
              </a:pathLst>
            </a:custGeom>
            <a:noFill/>
            <a:ln w="12700">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34" name="Rectangle 152">
              <a:extLst>
                <a:ext uri="{FF2B5EF4-FFF2-40B4-BE49-F238E27FC236}">
                  <a16:creationId xmlns:a16="http://schemas.microsoft.com/office/drawing/2014/main" id="{65DD2FBD-F70B-DEA5-C2B4-B48098A777C7}"/>
                </a:ext>
              </a:extLst>
            </p:cNvPr>
            <p:cNvSpPr>
              <a:spLocks noChangeArrowheads="1"/>
            </p:cNvSpPr>
            <p:nvPr/>
          </p:nvSpPr>
          <p:spPr bwMode="auto">
            <a:xfrm>
              <a:off x="679" y="1769"/>
              <a:ext cx="1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H</a:t>
              </a:r>
              <a:endParaRPr lang="en-US" altLang="en-US"/>
            </a:p>
          </p:txBody>
        </p:sp>
        <p:sp>
          <p:nvSpPr>
            <p:cNvPr id="20535" name="Rectangle 153">
              <a:extLst>
                <a:ext uri="{FF2B5EF4-FFF2-40B4-BE49-F238E27FC236}">
                  <a16:creationId xmlns:a16="http://schemas.microsoft.com/office/drawing/2014/main" id="{E6F5412B-AD87-E65C-CBDF-C7D5DA4B9EE6}"/>
                </a:ext>
              </a:extLst>
            </p:cNvPr>
            <p:cNvSpPr>
              <a:spLocks noChangeArrowheads="1"/>
            </p:cNvSpPr>
            <p:nvPr/>
          </p:nvSpPr>
          <p:spPr bwMode="auto">
            <a:xfrm>
              <a:off x="1489" y="2273"/>
              <a:ext cx="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L</a:t>
              </a:r>
              <a:endParaRPr lang="en-US" altLang="en-US"/>
            </a:p>
          </p:txBody>
        </p:sp>
        <p:sp>
          <p:nvSpPr>
            <p:cNvPr id="20536" name="Rectangle 154">
              <a:extLst>
                <a:ext uri="{FF2B5EF4-FFF2-40B4-BE49-F238E27FC236}">
                  <a16:creationId xmlns:a16="http://schemas.microsoft.com/office/drawing/2014/main" id="{CDB5D2B2-0871-6E58-43E1-57088BD60B83}"/>
                </a:ext>
              </a:extLst>
            </p:cNvPr>
            <p:cNvSpPr>
              <a:spLocks noChangeArrowheads="1"/>
            </p:cNvSpPr>
            <p:nvPr/>
          </p:nvSpPr>
          <p:spPr bwMode="auto">
            <a:xfrm>
              <a:off x="1430" y="2474"/>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20537" name="Rectangle 155">
              <a:extLst>
                <a:ext uri="{FF2B5EF4-FFF2-40B4-BE49-F238E27FC236}">
                  <a16:creationId xmlns:a16="http://schemas.microsoft.com/office/drawing/2014/main" id="{8D3A3988-8478-E75D-2505-9D3226442A99}"/>
                </a:ext>
              </a:extLst>
            </p:cNvPr>
            <p:cNvSpPr>
              <a:spLocks noChangeArrowheads="1"/>
            </p:cNvSpPr>
            <p:nvPr/>
          </p:nvSpPr>
          <p:spPr bwMode="auto">
            <a:xfrm>
              <a:off x="1850" y="2474"/>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20538" name="Rectangle 156">
              <a:extLst>
                <a:ext uri="{FF2B5EF4-FFF2-40B4-BE49-F238E27FC236}">
                  <a16:creationId xmlns:a16="http://schemas.microsoft.com/office/drawing/2014/main" id="{A1850740-FEFF-CBD8-E966-47E610E48C33}"/>
                </a:ext>
              </a:extLst>
            </p:cNvPr>
            <p:cNvSpPr>
              <a:spLocks noChangeArrowheads="1"/>
            </p:cNvSpPr>
            <p:nvPr/>
          </p:nvSpPr>
          <p:spPr bwMode="auto">
            <a:xfrm>
              <a:off x="1430" y="1558"/>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20539" name="Rectangle 158">
              <a:extLst>
                <a:ext uri="{FF2B5EF4-FFF2-40B4-BE49-F238E27FC236}">
                  <a16:creationId xmlns:a16="http://schemas.microsoft.com/office/drawing/2014/main" id="{F6CAFC99-DD01-DD07-85A7-9B797462D29B}"/>
                </a:ext>
              </a:extLst>
            </p:cNvPr>
            <p:cNvSpPr>
              <a:spLocks noChangeArrowheads="1"/>
            </p:cNvSpPr>
            <p:nvPr/>
          </p:nvSpPr>
          <p:spPr bwMode="auto">
            <a:xfrm>
              <a:off x="2003" y="1940"/>
              <a:ext cx="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r>
                <a:rPr lang="en-US" altLang="en-US">
                  <a:solidFill>
                    <a:srgbClr val="1F1A17"/>
                  </a:solidFill>
                  <a:latin typeface="Times New Roman" panose="02020603050405020304" pitchFamily="18" charset="0"/>
                </a:rPr>
                <a:t>d</a:t>
              </a:r>
              <a:endParaRPr lang="en-US" altLang="en-US"/>
            </a:p>
          </p:txBody>
        </p:sp>
        <p:sp>
          <p:nvSpPr>
            <p:cNvPr id="20540" name="Rectangle 160">
              <a:extLst>
                <a:ext uri="{FF2B5EF4-FFF2-40B4-BE49-F238E27FC236}">
                  <a16:creationId xmlns:a16="http://schemas.microsoft.com/office/drawing/2014/main" id="{E5D8E90B-5179-AD2D-7469-166FCE17A248}"/>
                </a:ext>
              </a:extLst>
            </p:cNvPr>
            <p:cNvSpPr>
              <a:spLocks noChangeArrowheads="1"/>
            </p:cNvSpPr>
            <p:nvPr/>
          </p:nvSpPr>
          <p:spPr bwMode="auto">
            <a:xfrm>
              <a:off x="1504" y="1855"/>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20541" name="Freeform 163">
              <a:extLst>
                <a:ext uri="{FF2B5EF4-FFF2-40B4-BE49-F238E27FC236}">
                  <a16:creationId xmlns:a16="http://schemas.microsoft.com/office/drawing/2014/main" id="{9618C5AC-6D8E-5CC6-C2E9-BB1612E3B57A}"/>
                </a:ext>
              </a:extLst>
            </p:cNvPr>
            <p:cNvSpPr>
              <a:spLocks/>
            </p:cNvSpPr>
            <p:nvPr/>
          </p:nvSpPr>
          <p:spPr bwMode="auto">
            <a:xfrm>
              <a:off x="643" y="1653"/>
              <a:ext cx="25" cy="55"/>
            </a:xfrm>
            <a:custGeom>
              <a:avLst/>
              <a:gdLst>
                <a:gd name="T0" fmla="*/ 11 w 25"/>
                <a:gd name="T1" fmla="*/ 0 h 55"/>
                <a:gd name="T2" fmla="*/ 25 w 25"/>
                <a:gd name="T3" fmla="*/ 55 h 55"/>
                <a:gd name="T4" fmla="*/ 25 w 25"/>
                <a:gd name="T5" fmla="*/ 55 h 55"/>
                <a:gd name="T6" fmla="*/ 25 w 25"/>
                <a:gd name="T7" fmla="*/ 55 h 55"/>
                <a:gd name="T8" fmla="*/ 25 w 25"/>
                <a:gd name="T9" fmla="*/ 53 h 55"/>
                <a:gd name="T10" fmla="*/ 23 w 25"/>
                <a:gd name="T11" fmla="*/ 53 h 55"/>
                <a:gd name="T12" fmla="*/ 23 w 25"/>
                <a:gd name="T13" fmla="*/ 53 h 55"/>
                <a:gd name="T14" fmla="*/ 21 w 25"/>
                <a:gd name="T15" fmla="*/ 53 h 55"/>
                <a:gd name="T16" fmla="*/ 21 w 25"/>
                <a:gd name="T17" fmla="*/ 51 h 55"/>
                <a:gd name="T18" fmla="*/ 19 w 25"/>
                <a:gd name="T19" fmla="*/ 51 h 55"/>
                <a:gd name="T20" fmla="*/ 19 w 25"/>
                <a:gd name="T21" fmla="*/ 51 h 55"/>
                <a:gd name="T22" fmla="*/ 19 w 25"/>
                <a:gd name="T23" fmla="*/ 51 h 55"/>
                <a:gd name="T24" fmla="*/ 17 w 25"/>
                <a:gd name="T25" fmla="*/ 50 h 55"/>
                <a:gd name="T26" fmla="*/ 17 w 25"/>
                <a:gd name="T27" fmla="*/ 50 h 55"/>
                <a:gd name="T28" fmla="*/ 15 w 25"/>
                <a:gd name="T29" fmla="*/ 50 h 55"/>
                <a:gd name="T30" fmla="*/ 15 w 25"/>
                <a:gd name="T31" fmla="*/ 50 h 55"/>
                <a:gd name="T32" fmla="*/ 13 w 25"/>
                <a:gd name="T33" fmla="*/ 50 h 55"/>
                <a:gd name="T34" fmla="*/ 13 w 25"/>
                <a:gd name="T35" fmla="*/ 50 h 55"/>
                <a:gd name="T36" fmla="*/ 11 w 25"/>
                <a:gd name="T37" fmla="*/ 50 h 55"/>
                <a:gd name="T38" fmla="*/ 11 w 25"/>
                <a:gd name="T39" fmla="*/ 50 h 55"/>
                <a:gd name="T40" fmla="*/ 11 w 25"/>
                <a:gd name="T41" fmla="*/ 50 h 55"/>
                <a:gd name="T42" fmla="*/ 9 w 25"/>
                <a:gd name="T43" fmla="*/ 50 h 55"/>
                <a:gd name="T44" fmla="*/ 9 w 25"/>
                <a:gd name="T45" fmla="*/ 50 h 55"/>
                <a:gd name="T46" fmla="*/ 7 w 25"/>
                <a:gd name="T47" fmla="*/ 50 h 55"/>
                <a:gd name="T48" fmla="*/ 7 w 25"/>
                <a:gd name="T49" fmla="*/ 51 h 55"/>
                <a:gd name="T50" fmla="*/ 5 w 25"/>
                <a:gd name="T51" fmla="*/ 51 h 55"/>
                <a:gd name="T52" fmla="*/ 5 w 25"/>
                <a:gd name="T53" fmla="*/ 51 h 55"/>
                <a:gd name="T54" fmla="*/ 5 w 25"/>
                <a:gd name="T55" fmla="*/ 51 h 55"/>
                <a:gd name="T56" fmla="*/ 4 w 25"/>
                <a:gd name="T57" fmla="*/ 51 h 55"/>
                <a:gd name="T58" fmla="*/ 4 w 25"/>
                <a:gd name="T59" fmla="*/ 53 h 55"/>
                <a:gd name="T60" fmla="*/ 2 w 25"/>
                <a:gd name="T61" fmla="*/ 53 h 55"/>
                <a:gd name="T62" fmla="*/ 2 w 25"/>
                <a:gd name="T63" fmla="*/ 53 h 55"/>
                <a:gd name="T64" fmla="*/ 0 w 25"/>
                <a:gd name="T65" fmla="*/ 55 h 55"/>
                <a:gd name="T66" fmla="*/ 0 w 25"/>
                <a:gd name="T67" fmla="*/ 55 h 55"/>
                <a:gd name="T68" fmla="*/ 0 w 25"/>
                <a:gd name="T69" fmla="*/ 55 h 55"/>
                <a:gd name="T70" fmla="*/ 11 w 25"/>
                <a:gd name="T71" fmla="*/ 0 h 55"/>
                <a:gd name="T72" fmla="*/ 11 w 25"/>
                <a:gd name="T73" fmla="*/ 0 h 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
                <a:gd name="T112" fmla="*/ 0 h 55"/>
                <a:gd name="T113" fmla="*/ 25 w 25"/>
                <a:gd name="T114" fmla="*/ 55 h 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 h="55">
                  <a:moveTo>
                    <a:pt x="11" y="0"/>
                  </a:moveTo>
                  <a:lnTo>
                    <a:pt x="25" y="55"/>
                  </a:lnTo>
                  <a:lnTo>
                    <a:pt x="25" y="53"/>
                  </a:lnTo>
                  <a:lnTo>
                    <a:pt x="23" y="53"/>
                  </a:lnTo>
                  <a:lnTo>
                    <a:pt x="21" y="53"/>
                  </a:lnTo>
                  <a:lnTo>
                    <a:pt x="21" y="51"/>
                  </a:lnTo>
                  <a:lnTo>
                    <a:pt x="19" y="51"/>
                  </a:lnTo>
                  <a:lnTo>
                    <a:pt x="17" y="50"/>
                  </a:lnTo>
                  <a:lnTo>
                    <a:pt x="15" y="50"/>
                  </a:lnTo>
                  <a:lnTo>
                    <a:pt x="13" y="50"/>
                  </a:lnTo>
                  <a:lnTo>
                    <a:pt x="11" y="50"/>
                  </a:lnTo>
                  <a:lnTo>
                    <a:pt x="9" y="50"/>
                  </a:lnTo>
                  <a:lnTo>
                    <a:pt x="7" y="50"/>
                  </a:lnTo>
                  <a:lnTo>
                    <a:pt x="7" y="51"/>
                  </a:lnTo>
                  <a:lnTo>
                    <a:pt x="5" y="51"/>
                  </a:lnTo>
                  <a:lnTo>
                    <a:pt x="4" y="51"/>
                  </a:lnTo>
                  <a:lnTo>
                    <a:pt x="4" y="53"/>
                  </a:lnTo>
                  <a:lnTo>
                    <a:pt x="2" y="53"/>
                  </a:lnTo>
                  <a:lnTo>
                    <a:pt x="0" y="55"/>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2" name="Freeform 164">
              <a:extLst>
                <a:ext uri="{FF2B5EF4-FFF2-40B4-BE49-F238E27FC236}">
                  <a16:creationId xmlns:a16="http://schemas.microsoft.com/office/drawing/2014/main" id="{247BCDE4-B71D-3AA3-0B3F-445A0AB03251}"/>
                </a:ext>
              </a:extLst>
            </p:cNvPr>
            <p:cNvSpPr>
              <a:spLocks/>
            </p:cNvSpPr>
            <p:nvPr/>
          </p:nvSpPr>
          <p:spPr bwMode="auto">
            <a:xfrm>
              <a:off x="652" y="1681"/>
              <a:ext cx="8" cy="331"/>
            </a:xfrm>
            <a:custGeom>
              <a:avLst/>
              <a:gdLst>
                <a:gd name="T0" fmla="*/ 8 w 8"/>
                <a:gd name="T1" fmla="*/ 331 h 331"/>
                <a:gd name="T2" fmla="*/ 6 w 8"/>
                <a:gd name="T3" fmla="*/ 0 h 331"/>
                <a:gd name="T4" fmla="*/ 0 w 8"/>
                <a:gd name="T5" fmla="*/ 0 h 331"/>
                <a:gd name="T6" fmla="*/ 2 w 8"/>
                <a:gd name="T7" fmla="*/ 331 h 331"/>
                <a:gd name="T8" fmla="*/ 8 w 8"/>
                <a:gd name="T9" fmla="*/ 331 h 331"/>
                <a:gd name="T10" fmla="*/ 0 60000 65536"/>
                <a:gd name="T11" fmla="*/ 0 60000 65536"/>
                <a:gd name="T12" fmla="*/ 0 60000 65536"/>
                <a:gd name="T13" fmla="*/ 0 60000 65536"/>
                <a:gd name="T14" fmla="*/ 0 60000 65536"/>
                <a:gd name="T15" fmla="*/ 0 w 8"/>
                <a:gd name="T16" fmla="*/ 0 h 331"/>
                <a:gd name="T17" fmla="*/ 8 w 8"/>
                <a:gd name="T18" fmla="*/ 331 h 331"/>
              </a:gdLst>
              <a:ahLst/>
              <a:cxnLst>
                <a:cxn ang="T10">
                  <a:pos x="T0" y="T1"/>
                </a:cxn>
                <a:cxn ang="T11">
                  <a:pos x="T2" y="T3"/>
                </a:cxn>
                <a:cxn ang="T12">
                  <a:pos x="T4" y="T5"/>
                </a:cxn>
                <a:cxn ang="T13">
                  <a:pos x="T6" y="T7"/>
                </a:cxn>
                <a:cxn ang="T14">
                  <a:pos x="T8" y="T9"/>
                </a:cxn>
              </a:cxnLst>
              <a:rect l="T15" t="T16" r="T17" b="T18"/>
              <a:pathLst>
                <a:path w="8" h="331">
                  <a:moveTo>
                    <a:pt x="8" y="331"/>
                  </a:moveTo>
                  <a:lnTo>
                    <a:pt x="6" y="0"/>
                  </a:lnTo>
                  <a:lnTo>
                    <a:pt x="0" y="0"/>
                  </a:lnTo>
                  <a:lnTo>
                    <a:pt x="2" y="331"/>
                  </a:lnTo>
                  <a:lnTo>
                    <a:pt x="8" y="3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3" name="Freeform 165">
              <a:extLst>
                <a:ext uri="{FF2B5EF4-FFF2-40B4-BE49-F238E27FC236}">
                  <a16:creationId xmlns:a16="http://schemas.microsoft.com/office/drawing/2014/main" id="{412933A1-03AF-45E6-B743-59A74BE1119B}"/>
                </a:ext>
              </a:extLst>
            </p:cNvPr>
            <p:cNvSpPr>
              <a:spLocks/>
            </p:cNvSpPr>
            <p:nvPr/>
          </p:nvSpPr>
          <p:spPr bwMode="auto">
            <a:xfrm>
              <a:off x="643" y="1983"/>
              <a:ext cx="27" cy="58"/>
            </a:xfrm>
            <a:custGeom>
              <a:avLst/>
              <a:gdLst>
                <a:gd name="T0" fmla="*/ 13 w 27"/>
                <a:gd name="T1" fmla="*/ 58 h 58"/>
                <a:gd name="T2" fmla="*/ 27 w 27"/>
                <a:gd name="T3" fmla="*/ 0 h 58"/>
                <a:gd name="T4" fmla="*/ 27 w 27"/>
                <a:gd name="T5" fmla="*/ 0 h 58"/>
                <a:gd name="T6" fmla="*/ 27 w 27"/>
                <a:gd name="T7" fmla="*/ 2 h 58"/>
                <a:gd name="T8" fmla="*/ 25 w 27"/>
                <a:gd name="T9" fmla="*/ 2 h 58"/>
                <a:gd name="T10" fmla="*/ 25 w 27"/>
                <a:gd name="T11" fmla="*/ 4 h 58"/>
                <a:gd name="T12" fmla="*/ 23 w 27"/>
                <a:gd name="T13" fmla="*/ 4 h 58"/>
                <a:gd name="T14" fmla="*/ 23 w 27"/>
                <a:gd name="T15" fmla="*/ 4 h 58"/>
                <a:gd name="T16" fmla="*/ 23 w 27"/>
                <a:gd name="T17" fmla="*/ 4 h 58"/>
                <a:gd name="T18" fmla="*/ 21 w 27"/>
                <a:gd name="T19" fmla="*/ 6 h 58"/>
                <a:gd name="T20" fmla="*/ 21 w 27"/>
                <a:gd name="T21" fmla="*/ 6 h 58"/>
                <a:gd name="T22" fmla="*/ 19 w 27"/>
                <a:gd name="T23" fmla="*/ 6 h 58"/>
                <a:gd name="T24" fmla="*/ 19 w 27"/>
                <a:gd name="T25" fmla="*/ 6 h 58"/>
                <a:gd name="T26" fmla="*/ 17 w 27"/>
                <a:gd name="T27" fmla="*/ 6 h 58"/>
                <a:gd name="T28" fmla="*/ 17 w 27"/>
                <a:gd name="T29" fmla="*/ 6 h 58"/>
                <a:gd name="T30" fmla="*/ 17 w 27"/>
                <a:gd name="T31" fmla="*/ 8 h 58"/>
                <a:gd name="T32" fmla="*/ 15 w 27"/>
                <a:gd name="T33" fmla="*/ 8 h 58"/>
                <a:gd name="T34" fmla="*/ 15 w 27"/>
                <a:gd name="T35" fmla="*/ 8 h 58"/>
                <a:gd name="T36" fmla="*/ 13 w 27"/>
                <a:gd name="T37" fmla="*/ 8 h 58"/>
                <a:gd name="T38" fmla="*/ 13 w 27"/>
                <a:gd name="T39" fmla="*/ 8 h 58"/>
                <a:gd name="T40" fmla="*/ 11 w 27"/>
                <a:gd name="T41" fmla="*/ 8 h 58"/>
                <a:gd name="T42" fmla="*/ 11 w 27"/>
                <a:gd name="T43" fmla="*/ 8 h 58"/>
                <a:gd name="T44" fmla="*/ 9 w 27"/>
                <a:gd name="T45" fmla="*/ 6 h 58"/>
                <a:gd name="T46" fmla="*/ 9 w 27"/>
                <a:gd name="T47" fmla="*/ 6 h 58"/>
                <a:gd name="T48" fmla="*/ 9 w 27"/>
                <a:gd name="T49" fmla="*/ 6 h 58"/>
                <a:gd name="T50" fmla="*/ 7 w 27"/>
                <a:gd name="T51" fmla="*/ 6 h 58"/>
                <a:gd name="T52" fmla="*/ 7 w 27"/>
                <a:gd name="T53" fmla="*/ 6 h 58"/>
                <a:gd name="T54" fmla="*/ 5 w 27"/>
                <a:gd name="T55" fmla="*/ 6 h 58"/>
                <a:gd name="T56" fmla="*/ 5 w 27"/>
                <a:gd name="T57" fmla="*/ 4 h 58"/>
                <a:gd name="T58" fmla="*/ 4 w 27"/>
                <a:gd name="T59" fmla="*/ 4 h 58"/>
                <a:gd name="T60" fmla="*/ 4 w 27"/>
                <a:gd name="T61" fmla="*/ 4 h 58"/>
                <a:gd name="T62" fmla="*/ 4 w 27"/>
                <a:gd name="T63" fmla="*/ 4 h 58"/>
                <a:gd name="T64" fmla="*/ 2 w 27"/>
                <a:gd name="T65" fmla="*/ 2 h 58"/>
                <a:gd name="T66" fmla="*/ 2 w 27"/>
                <a:gd name="T67" fmla="*/ 2 h 58"/>
                <a:gd name="T68" fmla="*/ 0 w 27"/>
                <a:gd name="T69" fmla="*/ 2 h 58"/>
                <a:gd name="T70" fmla="*/ 13 w 27"/>
                <a:gd name="T71" fmla="*/ 58 h 58"/>
                <a:gd name="T72" fmla="*/ 13 w 27"/>
                <a:gd name="T73" fmla="*/ 58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
                <a:gd name="T112" fmla="*/ 0 h 58"/>
                <a:gd name="T113" fmla="*/ 27 w 27"/>
                <a:gd name="T114" fmla="*/ 58 h 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 h="58">
                  <a:moveTo>
                    <a:pt x="13" y="58"/>
                  </a:moveTo>
                  <a:lnTo>
                    <a:pt x="27" y="0"/>
                  </a:lnTo>
                  <a:lnTo>
                    <a:pt x="27" y="2"/>
                  </a:lnTo>
                  <a:lnTo>
                    <a:pt x="25" y="2"/>
                  </a:lnTo>
                  <a:lnTo>
                    <a:pt x="25" y="4"/>
                  </a:lnTo>
                  <a:lnTo>
                    <a:pt x="23" y="4"/>
                  </a:lnTo>
                  <a:lnTo>
                    <a:pt x="21" y="6"/>
                  </a:lnTo>
                  <a:lnTo>
                    <a:pt x="19" y="6"/>
                  </a:lnTo>
                  <a:lnTo>
                    <a:pt x="17" y="6"/>
                  </a:lnTo>
                  <a:lnTo>
                    <a:pt x="17" y="8"/>
                  </a:lnTo>
                  <a:lnTo>
                    <a:pt x="15" y="8"/>
                  </a:lnTo>
                  <a:lnTo>
                    <a:pt x="13" y="8"/>
                  </a:lnTo>
                  <a:lnTo>
                    <a:pt x="11" y="8"/>
                  </a:lnTo>
                  <a:lnTo>
                    <a:pt x="9" y="6"/>
                  </a:lnTo>
                  <a:lnTo>
                    <a:pt x="7" y="6"/>
                  </a:lnTo>
                  <a:lnTo>
                    <a:pt x="5" y="6"/>
                  </a:lnTo>
                  <a:lnTo>
                    <a:pt x="5" y="4"/>
                  </a:lnTo>
                  <a:lnTo>
                    <a:pt x="4" y="4"/>
                  </a:lnTo>
                  <a:lnTo>
                    <a:pt x="2" y="2"/>
                  </a:lnTo>
                  <a:lnTo>
                    <a:pt x="0" y="2"/>
                  </a:lnTo>
                  <a:lnTo>
                    <a:pt x="13" y="5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4" name="Freeform 166">
              <a:extLst>
                <a:ext uri="{FF2B5EF4-FFF2-40B4-BE49-F238E27FC236}">
                  <a16:creationId xmlns:a16="http://schemas.microsoft.com/office/drawing/2014/main" id="{A65FE32A-20F4-F388-4C9C-FED40F32932A}"/>
                </a:ext>
              </a:extLst>
            </p:cNvPr>
            <p:cNvSpPr>
              <a:spLocks/>
            </p:cNvSpPr>
            <p:nvPr/>
          </p:nvSpPr>
          <p:spPr bwMode="auto">
            <a:xfrm>
              <a:off x="1211" y="2417"/>
              <a:ext cx="32" cy="15"/>
            </a:xfrm>
            <a:custGeom>
              <a:avLst/>
              <a:gdLst>
                <a:gd name="T0" fmla="*/ 0 w 32"/>
                <a:gd name="T1" fmla="*/ 8 h 15"/>
                <a:gd name="T2" fmla="*/ 32 w 32"/>
                <a:gd name="T3" fmla="*/ 0 h 15"/>
                <a:gd name="T4" fmla="*/ 32 w 32"/>
                <a:gd name="T5" fmla="*/ 0 h 15"/>
                <a:gd name="T6" fmla="*/ 32 w 32"/>
                <a:gd name="T7" fmla="*/ 2 h 15"/>
                <a:gd name="T8" fmla="*/ 32 w 32"/>
                <a:gd name="T9" fmla="*/ 2 h 15"/>
                <a:gd name="T10" fmla="*/ 31 w 32"/>
                <a:gd name="T11" fmla="*/ 4 h 15"/>
                <a:gd name="T12" fmla="*/ 31 w 32"/>
                <a:gd name="T13" fmla="*/ 4 h 15"/>
                <a:gd name="T14" fmla="*/ 31 w 32"/>
                <a:gd name="T15" fmla="*/ 6 h 15"/>
                <a:gd name="T16" fmla="*/ 31 w 32"/>
                <a:gd name="T17" fmla="*/ 6 h 15"/>
                <a:gd name="T18" fmla="*/ 31 w 32"/>
                <a:gd name="T19" fmla="*/ 6 h 15"/>
                <a:gd name="T20" fmla="*/ 31 w 32"/>
                <a:gd name="T21" fmla="*/ 8 h 15"/>
                <a:gd name="T22" fmla="*/ 31 w 32"/>
                <a:gd name="T23" fmla="*/ 8 h 15"/>
                <a:gd name="T24" fmla="*/ 31 w 32"/>
                <a:gd name="T25" fmla="*/ 8 h 15"/>
                <a:gd name="T26" fmla="*/ 31 w 32"/>
                <a:gd name="T27" fmla="*/ 8 h 15"/>
                <a:gd name="T28" fmla="*/ 31 w 32"/>
                <a:gd name="T29" fmla="*/ 10 h 15"/>
                <a:gd name="T30" fmla="*/ 31 w 32"/>
                <a:gd name="T31" fmla="*/ 10 h 15"/>
                <a:gd name="T32" fmla="*/ 31 w 32"/>
                <a:gd name="T33" fmla="*/ 10 h 15"/>
                <a:gd name="T34" fmla="*/ 31 w 32"/>
                <a:gd name="T35" fmla="*/ 12 h 15"/>
                <a:gd name="T36" fmla="*/ 31 w 32"/>
                <a:gd name="T37" fmla="*/ 12 h 15"/>
                <a:gd name="T38" fmla="*/ 31 w 32"/>
                <a:gd name="T39" fmla="*/ 13 h 15"/>
                <a:gd name="T40" fmla="*/ 32 w 32"/>
                <a:gd name="T41" fmla="*/ 13 h 15"/>
                <a:gd name="T42" fmla="*/ 32 w 32"/>
                <a:gd name="T43" fmla="*/ 13 h 15"/>
                <a:gd name="T44" fmla="*/ 32 w 32"/>
                <a:gd name="T45" fmla="*/ 15 h 15"/>
                <a:gd name="T46" fmla="*/ 0 w 32"/>
                <a:gd name="T47" fmla="*/ 8 h 15"/>
                <a:gd name="T48" fmla="*/ 0 w 32"/>
                <a:gd name="T49" fmla="*/ 8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15"/>
                <a:gd name="T77" fmla="*/ 32 w 32"/>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15">
                  <a:moveTo>
                    <a:pt x="0" y="8"/>
                  </a:moveTo>
                  <a:lnTo>
                    <a:pt x="32" y="0"/>
                  </a:lnTo>
                  <a:lnTo>
                    <a:pt x="32" y="2"/>
                  </a:lnTo>
                  <a:lnTo>
                    <a:pt x="31" y="4"/>
                  </a:lnTo>
                  <a:lnTo>
                    <a:pt x="31" y="6"/>
                  </a:lnTo>
                  <a:lnTo>
                    <a:pt x="31" y="8"/>
                  </a:lnTo>
                  <a:lnTo>
                    <a:pt x="31" y="10"/>
                  </a:lnTo>
                  <a:lnTo>
                    <a:pt x="31" y="12"/>
                  </a:lnTo>
                  <a:lnTo>
                    <a:pt x="31" y="13"/>
                  </a:lnTo>
                  <a:lnTo>
                    <a:pt x="32" y="13"/>
                  </a:lnTo>
                  <a:lnTo>
                    <a:pt x="32" y="15"/>
                  </a:lnTo>
                  <a:lnTo>
                    <a:pt x="0"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5" name="Freeform 167">
              <a:extLst>
                <a:ext uri="{FF2B5EF4-FFF2-40B4-BE49-F238E27FC236}">
                  <a16:creationId xmlns:a16="http://schemas.microsoft.com/office/drawing/2014/main" id="{632B87EE-0871-7C01-4DE4-4A5CBF68EBC2}"/>
                </a:ext>
              </a:extLst>
            </p:cNvPr>
            <p:cNvSpPr>
              <a:spLocks/>
            </p:cNvSpPr>
            <p:nvPr/>
          </p:nvSpPr>
          <p:spPr bwMode="auto">
            <a:xfrm>
              <a:off x="1238" y="2419"/>
              <a:ext cx="535" cy="10"/>
            </a:xfrm>
            <a:custGeom>
              <a:avLst/>
              <a:gdLst>
                <a:gd name="T0" fmla="*/ 535 w 535"/>
                <a:gd name="T1" fmla="*/ 0 h 10"/>
                <a:gd name="T2" fmla="*/ 0 w 535"/>
                <a:gd name="T3" fmla="*/ 2 h 10"/>
                <a:gd name="T4" fmla="*/ 0 w 535"/>
                <a:gd name="T5" fmla="*/ 10 h 10"/>
                <a:gd name="T6" fmla="*/ 535 w 535"/>
                <a:gd name="T7" fmla="*/ 8 h 10"/>
                <a:gd name="T8" fmla="*/ 535 w 535"/>
                <a:gd name="T9" fmla="*/ 0 h 10"/>
                <a:gd name="T10" fmla="*/ 0 60000 65536"/>
                <a:gd name="T11" fmla="*/ 0 60000 65536"/>
                <a:gd name="T12" fmla="*/ 0 60000 65536"/>
                <a:gd name="T13" fmla="*/ 0 60000 65536"/>
                <a:gd name="T14" fmla="*/ 0 60000 65536"/>
                <a:gd name="T15" fmla="*/ 0 w 535"/>
                <a:gd name="T16" fmla="*/ 0 h 10"/>
                <a:gd name="T17" fmla="*/ 535 w 535"/>
                <a:gd name="T18" fmla="*/ 10 h 10"/>
              </a:gdLst>
              <a:ahLst/>
              <a:cxnLst>
                <a:cxn ang="T10">
                  <a:pos x="T0" y="T1"/>
                </a:cxn>
                <a:cxn ang="T11">
                  <a:pos x="T2" y="T3"/>
                </a:cxn>
                <a:cxn ang="T12">
                  <a:pos x="T4" y="T5"/>
                </a:cxn>
                <a:cxn ang="T13">
                  <a:pos x="T6" y="T7"/>
                </a:cxn>
                <a:cxn ang="T14">
                  <a:pos x="T8" y="T9"/>
                </a:cxn>
              </a:cxnLst>
              <a:rect l="T15" t="T16" r="T17" b="T18"/>
              <a:pathLst>
                <a:path w="535" h="10">
                  <a:moveTo>
                    <a:pt x="535" y="0"/>
                  </a:moveTo>
                  <a:lnTo>
                    <a:pt x="0" y="2"/>
                  </a:lnTo>
                  <a:lnTo>
                    <a:pt x="0" y="10"/>
                  </a:lnTo>
                  <a:lnTo>
                    <a:pt x="535" y="8"/>
                  </a:lnTo>
                  <a:lnTo>
                    <a:pt x="535"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6" name="Freeform 168">
              <a:extLst>
                <a:ext uri="{FF2B5EF4-FFF2-40B4-BE49-F238E27FC236}">
                  <a16:creationId xmlns:a16="http://schemas.microsoft.com/office/drawing/2014/main" id="{64A7FFEA-007F-3484-E587-9FECB927F999}"/>
                </a:ext>
              </a:extLst>
            </p:cNvPr>
            <p:cNvSpPr>
              <a:spLocks/>
            </p:cNvSpPr>
            <p:nvPr/>
          </p:nvSpPr>
          <p:spPr bwMode="auto">
            <a:xfrm>
              <a:off x="1767" y="2415"/>
              <a:ext cx="33" cy="15"/>
            </a:xfrm>
            <a:custGeom>
              <a:avLst/>
              <a:gdLst>
                <a:gd name="T0" fmla="*/ 33 w 33"/>
                <a:gd name="T1" fmla="*/ 8 h 15"/>
                <a:gd name="T2" fmla="*/ 0 w 33"/>
                <a:gd name="T3" fmla="*/ 0 h 15"/>
                <a:gd name="T4" fmla="*/ 0 w 33"/>
                <a:gd name="T5" fmla="*/ 0 h 15"/>
                <a:gd name="T6" fmla="*/ 0 w 33"/>
                <a:gd name="T7" fmla="*/ 2 h 15"/>
                <a:gd name="T8" fmla="*/ 0 w 33"/>
                <a:gd name="T9" fmla="*/ 2 h 15"/>
                <a:gd name="T10" fmla="*/ 2 w 33"/>
                <a:gd name="T11" fmla="*/ 4 h 15"/>
                <a:gd name="T12" fmla="*/ 2 w 33"/>
                <a:gd name="T13" fmla="*/ 4 h 15"/>
                <a:gd name="T14" fmla="*/ 2 w 33"/>
                <a:gd name="T15" fmla="*/ 6 h 15"/>
                <a:gd name="T16" fmla="*/ 2 w 33"/>
                <a:gd name="T17" fmla="*/ 6 h 15"/>
                <a:gd name="T18" fmla="*/ 2 w 33"/>
                <a:gd name="T19" fmla="*/ 8 h 15"/>
                <a:gd name="T20" fmla="*/ 2 w 33"/>
                <a:gd name="T21" fmla="*/ 8 h 15"/>
                <a:gd name="T22" fmla="*/ 2 w 33"/>
                <a:gd name="T23" fmla="*/ 8 h 15"/>
                <a:gd name="T24" fmla="*/ 2 w 33"/>
                <a:gd name="T25" fmla="*/ 8 h 15"/>
                <a:gd name="T26" fmla="*/ 2 w 33"/>
                <a:gd name="T27" fmla="*/ 8 h 15"/>
                <a:gd name="T28" fmla="*/ 2 w 33"/>
                <a:gd name="T29" fmla="*/ 10 h 15"/>
                <a:gd name="T30" fmla="*/ 2 w 33"/>
                <a:gd name="T31" fmla="*/ 10 h 15"/>
                <a:gd name="T32" fmla="*/ 2 w 33"/>
                <a:gd name="T33" fmla="*/ 10 h 15"/>
                <a:gd name="T34" fmla="*/ 2 w 33"/>
                <a:gd name="T35" fmla="*/ 12 h 15"/>
                <a:gd name="T36" fmla="*/ 2 w 33"/>
                <a:gd name="T37" fmla="*/ 12 h 15"/>
                <a:gd name="T38" fmla="*/ 2 w 33"/>
                <a:gd name="T39" fmla="*/ 14 h 15"/>
                <a:gd name="T40" fmla="*/ 0 w 33"/>
                <a:gd name="T41" fmla="*/ 14 h 15"/>
                <a:gd name="T42" fmla="*/ 0 w 33"/>
                <a:gd name="T43" fmla="*/ 15 h 15"/>
                <a:gd name="T44" fmla="*/ 0 w 33"/>
                <a:gd name="T45" fmla="*/ 15 h 15"/>
                <a:gd name="T46" fmla="*/ 33 w 33"/>
                <a:gd name="T47" fmla="*/ 8 h 15"/>
                <a:gd name="T48" fmla="*/ 33 w 33"/>
                <a:gd name="T49" fmla="*/ 8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
                <a:gd name="T76" fmla="*/ 0 h 15"/>
                <a:gd name="T77" fmla="*/ 33 w 33"/>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 h="15">
                  <a:moveTo>
                    <a:pt x="33" y="8"/>
                  </a:moveTo>
                  <a:lnTo>
                    <a:pt x="0" y="0"/>
                  </a:lnTo>
                  <a:lnTo>
                    <a:pt x="0" y="2"/>
                  </a:lnTo>
                  <a:lnTo>
                    <a:pt x="2" y="4"/>
                  </a:lnTo>
                  <a:lnTo>
                    <a:pt x="2" y="6"/>
                  </a:lnTo>
                  <a:lnTo>
                    <a:pt x="2" y="8"/>
                  </a:lnTo>
                  <a:lnTo>
                    <a:pt x="2" y="10"/>
                  </a:lnTo>
                  <a:lnTo>
                    <a:pt x="2" y="12"/>
                  </a:lnTo>
                  <a:lnTo>
                    <a:pt x="2" y="14"/>
                  </a:lnTo>
                  <a:lnTo>
                    <a:pt x="0" y="14"/>
                  </a:lnTo>
                  <a:lnTo>
                    <a:pt x="0" y="15"/>
                  </a:lnTo>
                  <a:lnTo>
                    <a:pt x="33" y="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7" name="Freeform 169">
              <a:extLst>
                <a:ext uri="{FF2B5EF4-FFF2-40B4-BE49-F238E27FC236}">
                  <a16:creationId xmlns:a16="http://schemas.microsoft.com/office/drawing/2014/main" id="{873B4D02-5E08-76CB-12A9-DFF136E02875}"/>
                </a:ext>
              </a:extLst>
            </p:cNvPr>
            <p:cNvSpPr>
              <a:spLocks/>
            </p:cNvSpPr>
            <p:nvPr/>
          </p:nvSpPr>
          <p:spPr bwMode="auto">
            <a:xfrm>
              <a:off x="1965" y="1956"/>
              <a:ext cx="13" cy="33"/>
            </a:xfrm>
            <a:custGeom>
              <a:avLst/>
              <a:gdLst>
                <a:gd name="T0" fmla="*/ 6 w 13"/>
                <a:gd name="T1" fmla="*/ 0 h 33"/>
                <a:gd name="T2" fmla="*/ 13 w 13"/>
                <a:gd name="T3" fmla="*/ 33 h 33"/>
                <a:gd name="T4" fmla="*/ 13 w 13"/>
                <a:gd name="T5" fmla="*/ 33 h 33"/>
                <a:gd name="T6" fmla="*/ 13 w 13"/>
                <a:gd name="T7" fmla="*/ 33 h 33"/>
                <a:gd name="T8" fmla="*/ 12 w 13"/>
                <a:gd name="T9" fmla="*/ 33 h 33"/>
                <a:gd name="T10" fmla="*/ 12 w 13"/>
                <a:gd name="T11" fmla="*/ 31 h 33"/>
                <a:gd name="T12" fmla="*/ 10 w 13"/>
                <a:gd name="T13" fmla="*/ 31 h 33"/>
                <a:gd name="T14" fmla="*/ 10 w 13"/>
                <a:gd name="T15" fmla="*/ 31 h 33"/>
                <a:gd name="T16" fmla="*/ 8 w 13"/>
                <a:gd name="T17" fmla="*/ 31 h 33"/>
                <a:gd name="T18" fmla="*/ 8 w 13"/>
                <a:gd name="T19" fmla="*/ 31 h 33"/>
                <a:gd name="T20" fmla="*/ 8 w 13"/>
                <a:gd name="T21" fmla="*/ 31 h 33"/>
                <a:gd name="T22" fmla="*/ 8 w 13"/>
                <a:gd name="T23" fmla="*/ 31 h 33"/>
                <a:gd name="T24" fmla="*/ 6 w 13"/>
                <a:gd name="T25" fmla="*/ 31 h 33"/>
                <a:gd name="T26" fmla="*/ 6 w 13"/>
                <a:gd name="T27" fmla="*/ 31 h 33"/>
                <a:gd name="T28" fmla="*/ 6 w 13"/>
                <a:gd name="T29" fmla="*/ 31 h 33"/>
                <a:gd name="T30" fmla="*/ 6 w 13"/>
                <a:gd name="T31" fmla="*/ 31 h 33"/>
                <a:gd name="T32" fmla="*/ 4 w 13"/>
                <a:gd name="T33" fmla="*/ 31 h 33"/>
                <a:gd name="T34" fmla="*/ 4 w 13"/>
                <a:gd name="T35" fmla="*/ 31 h 33"/>
                <a:gd name="T36" fmla="*/ 2 w 13"/>
                <a:gd name="T37" fmla="*/ 31 h 33"/>
                <a:gd name="T38" fmla="*/ 2 w 13"/>
                <a:gd name="T39" fmla="*/ 31 h 33"/>
                <a:gd name="T40" fmla="*/ 0 w 13"/>
                <a:gd name="T41" fmla="*/ 33 h 33"/>
                <a:gd name="T42" fmla="*/ 0 w 13"/>
                <a:gd name="T43" fmla="*/ 33 h 33"/>
                <a:gd name="T44" fmla="*/ 0 w 13"/>
                <a:gd name="T45" fmla="*/ 33 h 33"/>
                <a:gd name="T46" fmla="*/ 6 w 13"/>
                <a:gd name="T47" fmla="*/ 0 h 33"/>
                <a:gd name="T48" fmla="*/ 6 w 1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33"/>
                <a:gd name="T77" fmla="*/ 13 w 1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33">
                  <a:moveTo>
                    <a:pt x="6" y="0"/>
                  </a:moveTo>
                  <a:lnTo>
                    <a:pt x="13" y="33"/>
                  </a:lnTo>
                  <a:lnTo>
                    <a:pt x="12" y="33"/>
                  </a:lnTo>
                  <a:lnTo>
                    <a:pt x="12" y="31"/>
                  </a:lnTo>
                  <a:lnTo>
                    <a:pt x="10" y="31"/>
                  </a:lnTo>
                  <a:lnTo>
                    <a:pt x="8" y="31"/>
                  </a:lnTo>
                  <a:lnTo>
                    <a:pt x="6" y="31"/>
                  </a:lnTo>
                  <a:lnTo>
                    <a:pt x="4" y="31"/>
                  </a:lnTo>
                  <a:lnTo>
                    <a:pt x="2" y="31"/>
                  </a:lnTo>
                  <a:lnTo>
                    <a:pt x="0" y="33"/>
                  </a:lnTo>
                  <a:lnTo>
                    <a:pt x="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8" name="Freeform 170">
              <a:extLst>
                <a:ext uri="{FF2B5EF4-FFF2-40B4-BE49-F238E27FC236}">
                  <a16:creationId xmlns:a16="http://schemas.microsoft.com/office/drawing/2014/main" id="{C6F2A5EA-A111-DF4B-0214-4E95150DB0F7}"/>
                </a:ext>
              </a:extLst>
            </p:cNvPr>
            <p:cNvSpPr>
              <a:spLocks/>
            </p:cNvSpPr>
            <p:nvPr/>
          </p:nvSpPr>
          <p:spPr bwMode="auto">
            <a:xfrm>
              <a:off x="1969" y="1983"/>
              <a:ext cx="8" cy="115"/>
            </a:xfrm>
            <a:custGeom>
              <a:avLst/>
              <a:gdLst>
                <a:gd name="T0" fmla="*/ 8 w 8"/>
                <a:gd name="T1" fmla="*/ 115 h 115"/>
                <a:gd name="T2" fmla="*/ 6 w 8"/>
                <a:gd name="T3" fmla="*/ 0 h 115"/>
                <a:gd name="T4" fmla="*/ 0 w 8"/>
                <a:gd name="T5" fmla="*/ 0 h 115"/>
                <a:gd name="T6" fmla="*/ 0 w 8"/>
                <a:gd name="T7" fmla="*/ 115 h 115"/>
                <a:gd name="T8" fmla="*/ 8 w 8"/>
                <a:gd name="T9" fmla="*/ 115 h 115"/>
                <a:gd name="T10" fmla="*/ 0 60000 65536"/>
                <a:gd name="T11" fmla="*/ 0 60000 65536"/>
                <a:gd name="T12" fmla="*/ 0 60000 65536"/>
                <a:gd name="T13" fmla="*/ 0 60000 65536"/>
                <a:gd name="T14" fmla="*/ 0 60000 65536"/>
                <a:gd name="T15" fmla="*/ 0 w 8"/>
                <a:gd name="T16" fmla="*/ 0 h 115"/>
                <a:gd name="T17" fmla="*/ 8 w 8"/>
                <a:gd name="T18" fmla="*/ 115 h 115"/>
              </a:gdLst>
              <a:ahLst/>
              <a:cxnLst>
                <a:cxn ang="T10">
                  <a:pos x="T0" y="T1"/>
                </a:cxn>
                <a:cxn ang="T11">
                  <a:pos x="T2" y="T3"/>
                </a:cxn>
                <a:cxn ang="T12">
                  <a:pos x="T4" y="T5"/>
                </a:cxn>
                <a:cxn ang="T13">
                  <a:pos x="T6" y="T7"/>
                </a:cxn>
                <a:cxn ang="T14">
                  <a:pos x="T8" y="T9"/>
                </a:cxn>
              </a:cxnLst>
              <a:rect l="T15" t="T16" r="T17" b="T18"/>
              <a:pathLst>
                <a:path w="8" h="115">
                  <a:moveTo>
                    <a:pt x="8" y="115"/>
                  </a:moveTo>
                  <a:lnTo>
                    <a:pt x="6" y="0"/>
                  </a:lnTo>
                  <a:lnTo>
                    <a:pt x="0" y="0"/>
                  </a:lnTo>
                  <a:lnTo>
                    <a:pt x="0" y="115"/>
                  </a:lnTo>
                  <a:lnTo>
                    <a:pt x="8" y="1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49" name="Freeform 171">
              <a:extLst>
                <a:ext uri="{FF2B5EF4-FFF2-40B4-BE49-F238E27FC236}">
                  <a16:creationId xmlns:a16="http://schemas.microsoft.com/office/drawing/2014/main" id="{D75CBF7A-28E2-B163-5ADE-7DFF217DDAFF}"/>
                </a:ext>
              </a:extLst>
            </p:cNvPr>
            <p:cNvSpPr>
              <a:spLocks/>
            </p:cNvSpPr>
            <p:nvPr/>
          </p:nvSpPr>
          <p:spPr bwMode="auto">
            <a:xfrm>
              <a:off x="1965" y="2091"/>
              <a:ext cx="15" cy="34"/>
            </a:xfrm>
            <a:custGeom>
              <a:avLst/>
              <a:gdLst>
                <a:gd name="T0" fmla="*/ 8 w 15"/>
                <a:gd name="T1" fmla="*/ 34 h 34"/>
                <a:gd name="T2" fmla="*/ 15 w 15"/>
                <a:gd name="T3" fmla="*/ 0 h 34"/>
                <a:gd name="T4" fmla="*/ 15 w 15"/>
                <a:gd name="T5" fmla="*/ 0 h 34"/>
                <a:gd name="T6" fmla="*/ 13 w 15"/>
                <a:gd name="T7" fmla="*/ 1 h 34"/>
                <a:gd name="T8" fmla="*/ 13 w 15"/>
                <a:gd name="T9" fmla="*/ 1 h 34"/>
                <a:gd name="T10" fmla="*/ 12 w 15"/>
                <a:gd name="T11" fmla="*/ 1 h 34"/>
                <a:gd name="T12" fmla="*/ 12 w 15"/>
                <a:gd name="T13" fmla="*/ 3 h 34"/>
                <a:gd name="T14" fmla="*/ 10 w 15"/>
                <a:gd name="T15" fmla="*/ 3 h 34"/>
                <a:gd name="T16" fmla="*/ 10 w 15"/>
                <a:gd name="T17" fmla="*/ 3 h 34"/>
                <a:gd name="T18" fmla="*/ 10 w 15"/>
                <a:gd name="T19" fmla="*/ 3 h 34"/>
                <a:gd name="T20" fmla="*/ 8 w 15"/>
                <a:gd name="T21" fmla="*/ 3 h 34"/>
                <a:gd name="T22" fmla="*/ 8 w 15"/>
                <a:gd name="T23" fmla="*/ 3 h 34"/>
                <a:gd name="T24" fmla="*/ 8 w 15"/>
                <a:gd name="T25" fmla="*/ 3 h 34"/>
                <a:gd name="T26" fmla="*/ 8 w 15"/>
                <a:gd name="T27" fmla="*/ 3 h 34"/>
                <a:gd name="T28" fmla="*/ 6 w 15"/>
                <a:gd name="T29" fmla="*/ 3 h 34"/>
                <a:gd name="T30" fmla="*/ 6 w 15"/>
                <a:gd name="T31" fmla="*/ 3 h 34"/>
                <a:gd name="T32" fmla="*/ 6 w 15"/>
                <a:gd name="T33" fmla="*/ 3 h 34"/>
                <a:gd name="T34" fmla="*/ 6 w 15"/>
                <a:gd name="T35" fmla="*/ 3 h 34"/>
                <a:gd name="T36" fmla="*/ 4 w 15"/>
                <a:gd name="T37" fmla="*/ 3 h 34"/>
                <a:gd name="T38" fmla="*/ 4 w 15"/>
                <a:gd name="T39" fmla="*/ 1 h 34"/>
                <a:gd name="T40" fmla="*/ 2 w 15"/>
                <a:gd name="T41" fmla="*/ 1 h 34"/>
                <a:gd name="T42" fmla="*/ 2 w 15"/>
                <a:gd name="T43" fmla="*/ 1 h 34"/>
                <a:gd name="T44" fmla="*/ 0 w 15"/>
                <a:gd name="T45" fmla="*/ 0 h 34"/>
                <a:gd name="T46" fmla="*/ 8 w 15"/>
                <a:gd name="T47" fmla="*/ 34 h 34"/>
                <a:gd name="T48" fmla="*/ 8 w 15"/>
                <a:gd name="T49" fmla="*/ 34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
                <a:gd name="T76" fmla="*/ 0 h 34"/>
                <a:gd name="T77" fmla="*/ 15 w 15"/>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 h="34">
                  <a:moveTo>
                    <a:pt x="8" y="34"/>
                  </a:moveTo>
                  <a:lnTo>
                    <a:pt x="15" y="0"/>
                  </a:lnTo>
                  <a:lnTo>
                    <a:pt x="13" y="1"/>
                  </a:lnTo>
                  <a:lnTo>
                    <a:pt x="12" y="1"/>
                  </a:lnTo>
                  <a:lnTo>
                    <a:pt x="12" y="3"/>
                  </a:lnTo>
                  <a:lnTo>
                    <a:pt x="10" y="3"/>
                  </a:lnTo>
                  <a:lnTo>
                    <a:pt x="8" y="3"/>
                  </a:lnTo>
                  <a:lnTo>
                    <a:pt x="6" y="3"/>
                  </a:lnTo>
                  <a:lnTo>
                    <a:pt x="4" y="3"/>
                  </a:lnTo>
                  <a:lnTo>
                    <a:pt x="4" y="1"/>
                  </a:lnTo>
                  <a:lnTo>
                    <a:pt x="2" y="1"/>
                  </a:lnTo>
                  <a:lnTo>
                    <a:pt x="0" y="0"/>
                  </a:lnTo>
                  <a:lnTo>
                    <a:pt x="8"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0" name="Freeform 172">
              <a:extLst>
                <a:ext uri="{FF2B5EF4-FFF2-40B4-BE49-F238E27FC236}">
                  <a16:creationId xmlns:a16="http://schemas.microsoft.com/office/drawing/2014/main" id="{D7F454AF-9EB0-9CA6-A9F2-28A083D60323}"/>
                </a:ext>
              </a:extLst>
            </p:cNvPr>
            <p:cNvSpPr>
              <a:spLocks/>
            </p:cNvSpPr>
            <p:nvPr/>
          </p:nvSpPr>
          <p:spPr bwMode="auto">
            <a:xfrm>
              <a:off x="1132" y="1977"/>
              <a:ext cx="37" cy="35"/>
            </a:xfrm>
            <a:custGeom>
              <a:avLst/>
              <a:gdLst>
                <a:gd name="T0" fmla="*/ 37 w 37"/>
                <a:gd name="T1" fmla="*/ 35 h 35"/>
                <a:gd name="T2" fmla="*/ 0 w 37"/>
                <a:gd name="T3" fmla="*/ 16 h 35"/>
                <a:gd name="T4" fmla="*/ 0 w 37"/>
                <a:gd name="T5" fmla="*/ 16 h 35"/>
                <a:gd name="T6" fmla="*/ 2 w 37"/>
                <a:gd name="T7" fmla="*/ 16 h 35"/>
                <a:gd name="T8" fmla="*/ 4 w 37"/>
                <a:gd name="T9" fmla="*/ 16 h 35"/>
                <a:gd name="T10" fmla="*/ 4 w 37"/>
                <a:gd name="T11" fmla="*/ 16 h 35"/>
                <a:gd name="T12" fmla="*/ 6 w 37"/>
                <a:gd name="T13" fmla="*/ 16 h 35"/>
                <a:gd name="T14" fmla="*/ 6 w 37"/>
                <a:gd name="T15" fmla="*/ 14 h 35"/>
                <a:gd name="T16" fmla="*/ 6 w 37"/>
                <a:gd name="T17" fmla="*/ 14 h 35"/>
                <a:gd name="T18" fmla="*/ 8 w 37"/>
                <a:gd name="T19" fmla="*/ 14 h 35"/>
                <a:gd name="T20" fmla="*/ 8 w 37"/>
                <a:gd name="T21" fmla="*/ 14 h 35"/>
                <a:gd name="T22" fmla="*/ 8 w 37"/>
                <a:gd name="T23" fmla="*/ 14 h 35"/>
                <a:gd name="T24" fmla="*/ 10 w 37"/>
                <a:gd name="T25" fmla="*/ 12 h 35"/>
                <a:gd name="T26" fmla="*/ 10 w 37"/>
                <a:gd name="T27" fmla="*/ 12 h 35"/>
                <a:gd name="T28" fmla="*/ 10 w 37"/>
                <a:gd name="T29" fmla="*/ 12 h 35"/>
                <a:gd name="T30" fmla="*/ 12 w 37"/>
                <a:gd name="T31" fmla="*/ 12 h 35"/>
                <a:gd name="T32" fmla="*/ 12 w 37"/>
                <a:gd name="T33" fmla="*/ 10 h 35"/>
                <a:gd name="T34" fmla="*/ 12 w 37"/>
                <a:gd name="T35" fmla="*/ 10 h 35"/>
                <a:gd name="T36" fmla="*/ 12 w 37"/>
                <a:gd name="T37" fmla="*/ 10 h 35"/>
                <a:gd name="T38" fmla="*/ 14 w 37"/>
                <a:gd name="T39" fmla="*/ 10 h 35"/>
                <a:gd name="T40" fmla="*/ 14 w 37"/>
                <a:gd name="T41" fmla="*/ 8 h 35"/>
                <a:gd name="T42" fmla="*/ 14 w 37"/>
                <a:gd name="T43" fmla="*/ 8 h 35"/>
                <a:gd name="T44" fmla="*/ 14 w 37"/>
                <a:gd name="T45" fmla="*/ 8 h 35"/>
                <a:gd name="T46" fmla="*/ 14 w 37"/>
                <a:gd name="T47" fmla="*/ 6 h 35"/>
                <a:gd name="T48" fmla="*/ 14 w 37"/>
                <a:gd name="T49" fmla="*/ 6 h 35"/>
                <a:gd name="T50" fmla="*/ 15 w 37"/>
                <a:gd name="T51" fmla="*/ 6 h 35"/>
                <a:gd name="T52" fmla="*/ 15 w 37"/>
                <a:gd name="T53" fmla="*/ 4 h 35"/>
                <a:gd name="T54" fmla="*/ 15 w 37"/>
                <a:gd name="T55" fmla="*/ 4 h 35"/>
                <a:gd name="T56" fmla="*/ 15 w 37"/>
                <a:gd name="T57" fmla="*/ 4 h 35"/>
                <a:gd name="T58" fmla="*/ 15 w 37"/>
                <a:gd name="T59" fmla="*/ 2 h 35"/>
                <a:gd name="T60" fmla="*/ 15 w 37"/>
                <a:gd name="T61" fmla="*/ 0 h 35"/>
                <a:gd name="T62" fmla="*/ 37 w 37"/>
                <a:gd name="T63" fmla="*/ 35 h 35"/>
                <a:gd name="T64" fmla="*/ 37 w 37"/>
                <a:gd name="T65" fmla="*/ 35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5"/>
                <a:gd name="T101" fmla="*/ 37 w 37"/>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5">
                  <a:moveTo>
                    <a:pt x="37" y="35"/>
                  </a:moveTo>
                  <a:lnTo>
                    <a:pt x="0" y="16"/>
                  </a:lnTo>
                  <a:lnTo>
                    <a:pt x="2" y="16"/>
                  </a:lnTo>
                  <a:lnTo>
                    <a:pt x="4" y="16"/>
                  </a:lnTo>
                  <a:lnTo>
                    <a:pt x="6" y="16"/>
                  </a:lnTo>
                  <a:lnTo>
                    <a:pt x="6" y="14"/>
                  </a:lnTo>
                  <a:lnTo>
                    <a:pt x="8" y="14"/>
                  </a:lnTo>
                  <a:lnTo>
                    <a:pt x="10" y="12"/>
                  </a:lnTo>
                  <a:lnTo>
                    <a:pt x="12" y="12"/>
                  </a:lnTo>
                  <a:lnTo>
                    <a:pt x="12" y="10"/>
                  </a:lnTo>
                  <a:lnTo>
                    <a:pt x="14" y="10"/>
                  </a:lnTo>
                  <a:lnTo>
                    <a:pt x="14" y="8"/>
                  </a:lnTo>
                  <a:lnTo>
                    <a:pt x="14" y="6"/>
                  </a:lnTo>
                  <a:lnTo>
                    <a:pt x="15" y="6"/>
                  </a:lnTo>
                  <a:lnTo>
                    <a:pt x="15" y="4"/>
                  </a:lnTo>
                  <a:lnTo>
                    <a:pt x="15" y="2"/>
                  </a:lnTo>
                  <a:lnTo>
                    <a:pt x="15" y="0"/>
                  </a:lnTo>
                  <a:lnTo>
                    <a:pt x="37" y="3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1" name="Freeform 173">
              <a:extLst>
                <a:ext uri="{FF2B5EF4-FFF2-40B4-BE49-F238E27FC236}">
                  <a16:creationId xmlns:a16="http://schemas.microsoft.com/office/drawing/2014/main" id="{9319399C-8288-C0BA-6BC2-820F11759CD9}"/>
                </a:ext>
              </a:extLst>
            </p:cNvPr>
            <p:cNvSpPr>
              <a:spLocks/>
            </p:cNvSpPr>
            <p:nvPr/>
          </p:nvSpPr>
          <p:spPr bwMode="auto">
            <a:xfrm>
              <a:off x="1092" y="1820"/>
              <a:ext cx="57" cy="174"/>
            </a:xfrm>
            <a:custGeom>
              <a:avLst/>
              <a:gdLst>
                <a:gd name="T0" fmla="*/ 11 w 57"/>
                <a:gd name="T1" fmla="*/ 0 h 174"/>
                <a:gd name="T2" fmla="*/ 6 w 57"/>
                <a:gd name="T3" fmla="*/ 25 h 174"/>
                <a:gd name="T4" fmla="*/ 2 w 57"/>
                <a:gd name="T5" fmla="*/ 50 h 174"/>
                <a:gd name="T6" fmla="*/ 0 w 57"/>
                <a:gd name="T7" fmla="*/ 73 h 174"/>
                <a:gd name="T8" fmla="*/ 4 w 57"/>
                <a:gd name="T9" fmla="*/ 92 h 174"/>
                <a:gd name="T10" fmla="*/ 6 w 57"/>
                <a:gd name="T11" fmla="*/ 103 h 174"/>
                <a:gd name="T12" fmla="*/ 9 w 57"/>
                <a:gd name="T13" fmla="*/ 113 h 174"/>
                <a:gd name="T14" fmla="*/ 13 w 57"/>
                <a:gd name="T15" fmla="*/ 123 h 174"/>
                <a:gd name="T16" fmla="*/ 19 w 57"/>
                <a:gd name="T17" fmla="*/ 132 h 174"/>
                <a:gd name="T18" fmla="*/ 34 w 57"/>
                <a:gd name="T19" fmla="*/ 153 h 174"/>
                <a:gd name="T20" fmla="*/ 54 w 57"/>
                <a:gd name="T21" fmla="*/ 174 h 174"/>
                <a:gd name="T22" fmla="*/ 57 w 57"/>
                <a:gd name="T23" fmla="*/ 169 h 174"/>
                <a:gd name="T24" fmla="*/ 38 w 57"/>
                <a:gd name="T25" fmla="*/ 149 h 174"/>
                <a:gd name="T26" fmla="*/ 25 w 57"/>
                <a:gd name="T27" fmla="*/ 130 h 174"/>
                <a:gd name="T28" fmla="*/ 19 w 57"/>
                <a:gd name="T29" fmla="*/ 121 h 174"/>
                <a:gd name="T30" fmla="*/ 15 w 57"/>
                <a:gd name="T31" fmla="*/ 111 h 174"/>
                <a:gd name="T32" fmla="*/ 11 w 57"/>
                <a:gd name="T33" fmla="*/ 101 h 174"/>
                <a:gd name="T34" fmla="*/ 9 w 57"/>
                <a:gd name="T35" fmla="*/ 92 h 174"/>
                <a:gd name="T36" fmla="*/ 6 w 57"/>
                <a:gd name="T37" fmla="*/ 73 h 174"/>
                <a:gd name="T38" fmla="*/ 7 w 57"/>
                <a:gd name="T39" fmla="*/ 50 h 174"/>
                <a:gd name="T40" fmla="*/ 11 w 57"/>
                <a:gd name="T41" fmla="*/ 27 h 174"/>
                <a:gd name="T42" fmla="*/ 17 w 57"/>
                <a:gd name="T43" fmla="*/ 0 h 174"/>
                <a:gd name="T44" fmla="*/ 11 w 57"/>
                <a:gd name="T45" fmla="*/ 0 h 1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
                <a:gd name="T70" fmla="*/ 0 h 174"/>
                <a:gd name="T71" fmla="*/ 57 w 57"/>
                <a:gd name="T72" fmla="*/ 174 h 1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 h="174">
                  <a:moveTo>
                    <a:pt x="11" y="0"/>
                  </a:moveTo>
                  <a:lnTo>
                    <a:pt x="6" y="25"/>
                  </a:lnTo>
                  <a:lnTo>
                    <a:pt x="2" y="50"/>
                  </a:lnTo>
                  <a:lnTo>
                    <a:pt x="0" y="73"/>
                  </a:lnTo>
                  <a:lnTo>
                    <a:pt x="4" y="92"/>
                  </a:lnTo>
                  <a:lnTo>
                    <a:pt x="6" y="103"/>
                  </a:lnTo>
                  <a:lnTo>
                    <a:pt x="9" y="113"/>
                  </a:lnTo>
                  <a:lnTo>
                    <a:pt x="13" y="123"/>
                  </a:lnTo>
                  <a:lnTo>
                    <a:pt x="19" y="132"/>
                  </a:lnTo>
                  <a:lnTo>
                    <a:pt x="34" y="153"/>
                  </a:lnTo>
                  <a:lnTo>
                    <a:pt x="54" y="174"/>
                  </a:lnTo>
                  <a:lnTo>
                    <a:pt x="57" y="169"/>
                  </a:lnTo>
                  <a:lnTo>
                    <a:pt x="38" y="149"/>
                  </a:lnTo>
                  <a:lnTo>
                    <a:pt x="25" y="130"/>
                  </a:lnTo>
                  <a:lnTo>
                    <a:pt x="19" y="121"/>
                  </a:lnTo>
                  <a:lnTo>
                    <a:pt x="15" y="111"/>
                  </a:lnTo>
                  <a:lnTo>
                    <a:pt x="11" y="101"/>
                  </a:lnTo>
                  <a:lnTo>
                    <a:pt x="9" y="92"/>
                  </a:lnTo>
                  <a:lnTo>
                    <a:pt x="6" y="73"/>
                  </a:lnTo>
                  <a:lnTo>
                    <a:pt x="7" y="50"/>
                  </a:lnTo>
                  <a:lnTo>
                    <a:pt x="11" y="27"/>
                  </a:lnTo>
                  <a:lnTo>
                    <a:pt x="17" y="0"/>
                  </a:lnTo>
                  <a:lnTo>
                    <a:pt x="1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2" name="Freeform 174">
              <a:extLst>
                <a:ext uri="{FF2B5EF4-FFF2-40B4-BE49-F238E27FC236}">
                  <a16:creationId xmlns:a16="http://schemas.microsoft.com/office/drawing/2014/main" id="{1DF88812-D0EF-3E9E-0276-BFD51C3668ED}"/>
                </a:ext>
              </a:extLst>
            </p:cNvPr>
            <p:cNvSpPr>
              <a:spLocks/>
            </p:cNvSpPr>
            <p:nvPr/>
          </p:nvSpPr>
          <p:spPr bwMode="auto">
            <a:xfrm>
              <a:off x="1146" y="2087"/>
              <a:ext cx="34" cy="34"/>
            </a:xfrm>
            <a:custGeom>
              <a:avLst/>
              <a:gdLst>
                <a:gd name="T0" fmla="*/ 34 w 34"/>
                <a:gd name="T1" fmla="*/ 0 h 34"/>
                <a:gd name="T2" fmla="*/ 15 w 34"/>
                <a:gd name="T3" fmla="*/ 34 h 34"/>
                <a:gd name="T4" fmla="*/ 15 w 34"/>
                <a:gd name="T5" fmla="*/ 34 h 34"/>
                <a:gd name="T6" fmla="*/ 15 w 34"/>
                <a:gd name="T7" fmla="*/ 32 h 34"/>
                <a:gd name="T8" fmla="*/ 13 w 34"/>
                <a:gd name="T9" fmla="*/ 30 h 34"/>
                <a:gd name="T10" fmla="*/ 13 w 34"/>
                <a:gd name="T11" fmla="*/ 30 h 34"/>
                <a:gd name="T12" fmla="*/ 13 w 34"/>
                <a:gd name="T13" fmla="*/ 28 h 34"/>
                <a:gd name="T14" fmla="*/ 13 w 34"/>
                <a:gd name="T15" fmla="*/ 28 h 34"/>
                <a:gd name="T16" fmla="*/ 13 w 34"/>
                <a:gd name="T17" fmla="*/ 28 h 34"/>
                <a:gd name="T18" fmla="*/ 13 w 34"/>
                <a:gd name="T19" fmla="*/ 27 h 34"/>
                <a:gd name="T20" fmla="*/ 13 w 34"/>
                <a:gd name="T21" fmla="*/ 27 h 34"/>
                <a:gd name="T22" fmla="*/ 11 w 34"/>
                <a:gd name="T23" fmla="*/ 27 h 34"/>
                <a:gd name="T24" fmla="*/ 11 w 34"/>
                <a:gd name="T25" fmla="*/ 25 h 34"/>
                <a:gd name="T26" fmla="*/ 11 w 34"/>
                <a:gd name="T27" fmla="*/ 25 h 34"/>
                <a:gd name="T28" fmla="*/ 11 w 34"/>
                <a:gd name="T29" fmla="*/ 25 h 34"/>
                <a:gd name="T30" fmla="*/ 9 w 34"/>
                <a:gd name="T31" fmla="*/ 23 h 34"/>
                <a:gd name="T32" fmla="*/ 9 w 34"/>
                <a:gd name="T33" fmla="*/ 23 h 34"/>
                <a:gd name="T34" fmla="*/ 9 w 34"/>
                <a:gd name="T35" fmla="*/ 23 h 34"/>
                <a:gd name="T36" fmla="*/ 9 w 34"/>
                <a:gd name="T37" fmla="*/ 23 h 34"/>
                <a:gd name="T38" fmla="*/ 7 w 34"/>
                <a:gd name="T39" fmla="*/ 21 h 34"/>
                <a:gd name="T40" fmla="*/ 7 w 34"/>
                <a:gd name="T41" fmla="*/ 21 h 34"/>
                <a:gd name="T42" fmla="*/ 7 w 34"/>
                <a:gd name="T43" fmla="*/ 21 h 34"/>
                <a:gd name="T44" fmla="*/ 7 w 34"/>
                <a:gd name="T45" fmla="*/ 21 h 34"/>
                <a:gd name="T46" fmla="*/ 5 w 34"/>
                <a:gd name="T47" fmla="*/ 21 h 34"/>
                <a:gd name="T48" fmla="*/ 5 w 34"/>
                <a:gd name="T49" fmla="*/ 19 h 34"/>
                <a:gd name="T50" fmla="*/ 3 w 34"/>
                <a:gd name="T51" fmla="*/ 19 h 34"/>
                <a:gd name="T52" fmla="*/ 3 w 34"/>
                <a:gd name="T53" fmla="*/ 19 h 34"/>
                <a:gd name="T54" fmla="*/ 3 w 34"/>
                <a:gd name="T55" fmla="*/ 19 h 34"/>
                <a:gd name="T56" fmla="*/ 1 w 34"/>
                <a:gd name="T57" fmla="*/ 19 h 34"/>
                <a:gd name="T58" fmla="*/ 1 w 34"/>
                <a:gd name="T59" fmla="*/ 19 h 34"/>
                <a:gd name="T60" fmla="*/ 0 w 34"/>
                <a:gd name="T61" fmla="*/ 19 h 34"/>
                <a:gd name="T62" fmla="*/ 34 w 34"/>
                <a:gd name="T63" fmla="*/ 0 h 34"/>
                <a:gd name="T64" fmla="*/ 34 w 34"/>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34"/>
                <a:gd name="T101" fmla="*/ 34 w 34"/>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34">
                  <a:moveTo>
                    <a:pt x="34" y="0"/>
                  </a:moveTo>
                  <a:lnTo>
                    <a:pt x="15" y="34"/>
                  </a:lnTo>
                  <a:lnTo>
                    <a:pt x="15" y="32"/>
                  </a:lnTo>
                  <a:lnTo>
                    <a:pt x="13" y="30"/>
                  </a:lnTo>
                  <a:lnTo>
                    <a:pt x="13" y="28"/>
                  </a:lnTo>
                  <a:lnTo>
                    <a:pt x="13" y="27"/>
                  </a:lnTo>
                  <a:lnTo>
                    <a:pt x="11" y="27"/>
                  </a:lnTo>
                  <a:lnTo>
                    <a:pt x="11" y="25"/>
                  </a:lnTo>
                  <a:lnTo>
                    <a:pt x="9" y="23"/>
                  </a:lnTo>
                  <a:lnTo>
                    <a:pt x="7" y="21"/>
                  </a:lnTo>
                  <a:lnTo>
                    <a:pt x="5" y="21"/>
                  </a:lnTo>
                  <a:lnTo>
                    <a:pt x="5" y="19"/>
                  </a:lnTo>
                  <a:lnTo>
                    <a:pt x="3" y="19"/>
                  </a:lnTo>
                  <a:lnTo>
                    <a:pt x="1" y="19"/>
                  </a:lnTo>
                  <a:lnTo>
                    <a:pt x="0" y="19"/>
                  </a:lnTo>
                  <a:lnTo>
                    <a:pt x="3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3" name="Freeform 175">
              <a:extLst>
                <a:ext uri="{FF2B5EF4-FFF2-40B4-BE49-F238E27FC236}">
                  <a16:creationId xmlns:a16="http://schemas.microsoft.com/office/drawing/2014/main" id="{C50206B5-D588-3CDB-9330-6BFE6CBF3C45}"/>
                </a:ext>
              </a:extLst>
            </p:cNvPr>
            <p:cNvSpPr>
              <a:spLocks/>
            </p:cNvSpPr>
            <p:nvPr/>
          </p:nvSpPr>
          <p:spPr bwMode="auto">
            <a:xfrm>
              <a:off x="1105" y="2104"/>
              <a:ext cx="56" cy="175"/>
            </a:xfrm>
            <a:custGeom>
              <a:avLst/>
              <a:gdLst>
                <a:gd name="T0" fmla="*/ 16 w 56"/>
                <a:gd name="T1" fmla="*/ 173 h 175"/>
                <a:gd name="T2" fmla="*/ 10 w 56"/>
                <a:gd name="T3" fmla="*/ 148 h 175"/>
                <a:gd name="T4" fmla="*/ 6 w 56"/>
                <a:gd name="T5" fmla="*/ 123 h 175"/>
                <a:gd name="T6" fmla="*/ 6 w 56"/>
                <a:gd name="T7" fmla="*/ 102 h 175"/>
                <a:gd name="T8" fmla="*/ 8 w 56"/>
                <a:gd name="T9" fmla="*/ 83 h 175"/>
                <a:gd name="T10" fmla="*/ 10 w 56"/>
                <a:gd name="T11" fmla="*/ 73 h 175"/>
                <a:gd name="T12" fmla="*/ 14 w 56"/>
                <a:gd name="T13" fmla="*/ 63 h 175"/>
                <a:gd name="T14" fmla="*/ 18 w 56"/>
                <a:gd name="T15" fmla="*/ 54 h 175"/>
                <a:gd name="T16" fmla="*/ 23 w 56"/>
                <a:gd name="T17" fmla="*/ 44 h 175"/>
                <a:gd name="T18" fmla="*/ 37 w 56"/>
                <a:gd name="T19" fmla="*/ 25 h 175"/>
                <a:gd name="T20" fmla="*/ 56 w 56"/>
                <a:gd name="T21" fmla="*/ 4 h 175"/>
                <a:gd name="T22" fmla="*/ 52 w 56"/>
                <a:gd name="T23" fmla="*/ 0 h 175"/>
                <a:gd name="T24" fmla="*/ 33 w 56"/>
                <a:gd name="T25" fmla="*/ 21 h 175"/>
                <a:gd name="T26" fmla="*/ 19 w 56"/>
                <a:gd name="T27" fmla="*/ 40 h 175"/>
                <a:gd name="T28" fmla="*/ 14 w 56"/>
                <a:gd name="T29" fmla="*/ 50 h 175"/>
                <a:gd name="T30" fmla="*/ 8 w 56"/>
                <a:gd name="T31" fmla="*/ 61 h 175"/>
                <a:gd name="T32" fmla="*/ 4 w 56"/>
                <a:gd name="T33" fmla="*/ 71 h 175"/>
                <a:gd name="T34" fmla="*/ 2 w 56"/>
                <a:gd name="T35" fmla="*/ 81 h 175"/>
                <a:gd name="T36" fmla="*/ 0 w 56"/>
                <a:gd name="T37" fmla="*/ 102 h 175"/>
                <a:gd name="T38" fmla="*/ 0 w 56"/>
                <a:gd name="T39" fmla="*/ 125 h 175"/>
                <a:gd name="T40" fmla="*/ 4 w 56"/>
                <a:gd name="T41" fmla="*/ 148 h 175"/>
                <a:gd name="T42" fmla="*/ 10 w 56"/>
                <a:gd name="T43" fmla="*/ 175 h 175"/>
                <a:gd name="T44" fmla="*/ 16 w 56"/>
                <a:gd name="T45" fmla="*/ 173 h 1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75"/>
                <a:gd name="T71" fmla="*/ 56 w 56"/>
                <a:gd name="T72" fmla="*/ 175 h 17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75">
                  <a:moveTo>
                    <a:pt x="16" y="173"/>
                  </a:moveTo>
                  <a:lnTo>
                    <a:pt x="10" y="148"/>
                  </a:lnTo>
                  <a:lnTo>
                    <a:pt x="6" y="123"/>
                  </a:lnTo>
                  <a:lnTo>
                    <a:pt x="6" y="102"/>
                  </a:lnTo>
                  <a:lnTo>
                    <a:pt x="8" y="83"/>
                  </a:lnTo>
                  <a:lnTo>
                    <a:pt x="10" y="73"/>
                  </a:lnTo>
                  <a:lnTo>
                    <a:pt x="14" y="63"/>
                  </a:lnTo>
                  <a:lnTo>
                    <a:pt x="18" y="54"/>
                  </a:lnTo>
                  <a:lnTo>
                    <a:pt x="23" y="44"/>
                  </a:lnTo>
                  <a:lnTo>
                    <a:pt x="37" y="25"/>
                  </a:lnTo>
                  <a:lnTo>
                    <a:pt x="56" y="4"/>
                  </a:lnTo>
                  <a:lnTo>
                    <a:pt x="52" y="0"/>
                  </a:lnTo>
                  <a:lnTo>
                    <a:pt x="33" y="21"/>
                  </a:lnTo>
                  <a:lnTo>
                    <a:pt x="19" y="40"/>
                  </a:lnTo>
                  <a:lnTo>
                    <a:pt x="14" y="50"/>
                  </a:lnTo>
                  <a:lnTo>
                    <a:pt x="8" y="61"/>
                  </a:lnTo>
                  <a:lnTo>
                    <a:pt x="4" y="71"/>
                  </a:lnTo>
                  <a:lnTo>
                    <a:pt x="2" y="81"/>
                  </a:lnTo>
                  <a:lnTo>
                    <a:pt x="0" y="102"/>
                  </a:lnTo>
                  <a:lnTo>
                    <a:pt x="0" y="125"/>
                  </a:lnTo>
                  <a:lnTo>
                    <a:pt x="4" y="148"/>
                  </a:lnTo>
                  <a:lnTo>
                    <a:pt x="10" y="175"/>
                  </a:lnTo>
                  <a:lnTo>
                    <a:pt x="16" y="17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4" name="Freeform 176">
              <a:extLst>
                <a:ext uri="{FF2B5EF4-FFF2-40B4-BE49-F238E27FC236}">
                  <a16:creationId xmlns:a16="http://schemas.microsoft.com/office/drawing/2014/main" id="{E39C7BD5-5CBC-9C17-0386-4BFF1ED1B7C6}"/>
                </a:ext>
              </a:extLst>
            </p:cNvPr>
            <p:cNvSpPr>
              <a:spLocks/>
            </p:cNvSpPr>
            <p:nvPr/>
          </p:nvSpPr>
          <p:spPr bwMode="auto">
            <a:xfrm>
              <a:off x="996" y="1962"/>
              <a:ext cx="38" cy="31"/>
            </a:xfrm>
            <a:custGeom>
              <a:avLst/>
              <a:gdLst>
                <a:gd name="T0" fmla="*/ 38 w 38"/>
                <a:gd name="T1" fmla="*/ 31 h 31"/>
                <a:gd name="T2" fmla="*/ 0 w 38"/>
                <a:gd name="T3" fmla="*/ 19 h 31"/>
                <a:gd name="T4" fmla="*/ 0 w 38"/>
                <a:gd name="T5" fmla="*/ 19 h 31"/>
                <a:gd name="T6" fmla="*/ 2 w 38"/>
                <a:gd name="T7" fmla="*/ 19 h 31"/>
                <a:gd name="T8" fmla="*/ 4 w 38"/>
                <a:gd name="T9" fmla="*/ 17 h 31"/>
                <a:gd name="T10" fmla="*/ 4 w 38"/>
                <a:gd name="T11" fmla="*/ 17 h 31"/>
                <a:gd name="T12" fmla="*/ 4 w 38"/>
                <a:gd name="T13" fmla="*/ 17 h 31"/>
                <a:gd name="T14" fmla="*/ 6 w 38"/>
                <a:gd name="T15" fmla="*/ 17 h 31"/>
                <a:gd name="T16" fmla="*/ 6 w 38"/>
                <a:gd name="T17" fmla="*/ 15 h 31"/>
                <a:gd name="T18" fmla="*/ 6 w 38"/>
                <a:gd name="T19" fmla="*/ 15 h 31"/>
                <a:gd name="T20" fmla="*/ 8 w 38"/>
                <a:gd name="T21" fmla="*/ 15 h 31"/>
                <a:gd name="T22" fmla="*/ 8 w 38"/>
                <a:gd name="T23" fmla="*/ 15 h 31"/>
                <a:gd name="T24" fmla="*/ 8 w 38"/>
                <a:gd name="T25" fmla="*/ 13 h 31"/>
                <a:gd name="T26" fmla="*/ 8 w 38"/>
                <a:gd name="T27" fmla="*/ 13 h 31"/>
                <a:gd name="T28" fmla="*/ 9 w 38"/>
                <a:gd name="T29" fmla="*/ 13 h 31"/>
                <a:gd name="T30" fmla="*/ 9 w 38"/>
                <a:gd name="T31" fmla="*/ 13 h 31"/>
                <a:gd name="T32" fmla="*/ 9 w 38"/>
                <a:gd name="T33" fmla="*/ 11 h 31"/>
                <a:gd name="T34" fmla="*/ 9 w 38"/>
                <a:gd name="T35" fmla="*/ 11 h 31"/>
                <a:gd name="T36" fmla="*/ 9 w 38"/>
                <a:gd name="T37" fmla="*/ 11 h 31"/>
                <a:gd name="T38" fmla="*/ 11 w 38"/>
                <a:gd name="T39" fmla="*/ 9 h 31"/>
                <a:gd name="T40" fmla="*/ 11 w 38"/>
                <a:gd name="T41" fmla="*/ 9 h 31"/>
                <a:gd name="T42" fmla="*/ 11 w 38"/>
                <a:gd name="T43" fmla="*/ 9 h 31"/>
                <a:gd name="T44" fmla="*/ 11 w 38"/>
                <a:gd name="T45" fmla="*/ 7 h 31"/>
                <a:gd name="T46" fmla="*/ 11 w 38"/>
                <a:gd name="T47" fmla="*/ 7 h 31"/>
                <a:gd name="T48" fmla="*/ 11 w 38"/>
                <a:gd name="T49" fmla="*/ 7 h 31"/>
                <a:gd name="T50" fmla="*/ 11 w 38"/>
                <a:gd name="T51" fmla="*/ 6 h 31"/>
                <a:gd name="T52" fmla="*/ 11 w 38"/>
                <a:gd name="T53" fmla="*/ 6 h 31"/>
                <a:gd name="T54" fmla="*/ 11 w 38"/>
                <a:gd name="T55" fmla="*/ 6 h 31"/>
                <a:gd name="T56" fmla="*/ 11 w 38"/>
                <a:gd name="T57" fmla="*/ 4 h 31"/>
                <a:gd name="T58" fmla="*/ 11 w 38"/>
                <a:gd name="T59" fmla="*/ 2 h 31"/>
                <a:gd name="T60" fmla="*/ 11 w 38"/>
                <a:gd name="T61" fmla="*/ 0 h 31"/>
                <a:gd name="T62" fmla="*/ 38 w 38"/>
                <a:gd name="T63" fmla="*/ 31 h 31"/>
                <a:gd name="T64" fmla="*/ 38 w 38"/>
                <a:gd name="T65" fmla="*/ 31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1"/>
                <a:gd name="T101" fmla="*/ 38 w 38"/>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1">
                  <a:moveTo>
                    <a:pt x="38" y="31"/>
                  </a:moveTo>
                  <a:lnTo>
                    <a:pt x="0" y="19"/>
                  </a:lnTo>
                  <a:lnTo>
                    <a:pt x="2" y="19"/>
                  </a:lnTo>
                  <a:lnTo>
                    <a:pt x="4" y="17"/>
                  </a:lnTo>
                  <a:lnTo>
                    <a:pt x="6" y="17"/>
                  </a:lnTo>
                  <a:lnTo>
                    <a:pt x="6" y="15"/>
                  </a:lnTo>
                  <a:lnTo>
                    <a:pt x="8" y="15"/>
                  </a:lnTo>
                  <a:lnTo>
                    <a:pt x="8" y="13"/>
                  </a:lnTo>
                  <a:lnTo>
                    <a:pt x="9" y="13"/>
                  </a:lnTo>
                  <a:lnTo>
                    <a:pt x="9" y="11"/>
                  </a:lnTo>
                  <a:lnTo>
                    <a:pt x="11" y="9"/>
                  </a:lnTo>
                  <a:lnTo>
                    <a:pt x="11" y="7"/>
                  </a:lnTo>
                  <a:lnTo>
                    <a:pt x="11" y="6"/>
                  </a:lnTo>
                  <a:lnTo>
                    <a:pt x="11" y="4"/>
                  </a:lnTo>
                  <a:lnTo>
                    <a:pt x="11" y="2"/>
                  </a:lnTo>
                  <a:lnTo>
                    <a:pt x="11" y="0"/>
                  </a:lnTo>
                  <a:lnTo>
                    <a:pt x="38" y="3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5" name="Freeform 177">
              <a:extLst>
                <a:ext uri="{FF2B5EF4-FFF2-40B4-BE49-F238E27FC236}">
                  <a16:creationId xmlns:a16="http://schemas.microsoft.com/office/drawing/2014/main" id="{5A20B53B-BCCE-3873-2D9B-4A7495F48F68}"/>
                </a:ext>
              </a:extLst>
            </p:cNvPr>
            <p:cNvSpPr>
              <a:spLocks/>
            </p:cNvSpPr>
            <p:nvPr/>
          </p:nvSpPr>
          <p:spPr bwMode="auto">
            <a:xfrm>
              <a:off x="877" y="1789"/>
              <a:ext cx="134" cy="190"/>
            </a:xfrm>
            <a:custGeom>
              <a:avLst/>
              <a:gdLst>
                <a:gd name="T0" fmla="*/ 0 w 134"/>
                <a:gd name="T1" fmla="*/ 0 h 190"/>
                <a:gd name="T2" fmla="*/ 0 w 134"/>
                <a:gd name="T3" fmla="*/ 25 h 190"/>
                <a:gd name="T4" fmla="*/ 6 w 134"/>
                <a:gd name="T5" fmla="*/ 50 h 190"/>
                <a:gd name="T6" fmla="*/ 9 w 134"/>
                <a:gd name="T7" fmla="*/ 61 h 190"/>
                <a:gd name="T8" fmla="*/ 13 w 134"/>
                <a:gd name="T9" fmla="*/ 73 h 190"/>
                <a:gd name="T10" fmla="*/ 19 w 134"/>
                <a:gd name="T11" fmla="*/ 84 h 190"/>
                <a:gd name="T12" fmla="*/ 25 w 134"/>
                <a:gd name="T13" fmla="*/ 96 h 190"/>
                <a:gd name="T14" fmla="*/ 32 w 134"/>
                <a:gd name="T15" fmla="*/ 108 h 190"/>
                <a:gd name="T16" fmla="*/ 42 w 134"/>
                <a:gd name="T17" fmla="*/ 117 h 190"/>
                <a:gd name="T18" fmla="*/ 54 w 134"/>
                <a:gd name="T19" fmla="*/ 129 h 190"/>
                <a:gd name="T20" fmla="*/ 65 w 134"/>
                <a:gd name="T21" fmla="*/ 140 h 190"/>
                <a:gd name="T22" fmla="*/ 94 w 134"/>
                <a:gd name="T23" fmla="*/ 165 h 190"/>
                <a:gd name="T24" fmla="*/ 132 w 134"/>
                <a:gd name="T25" fmla="*/ 190 h 190"/>
                <a:gd name="T26" fmla="*/ 134 w 134"/>
                <a:gd name="T27" fmla="*/ 186 h 190"/>
                <a:gd name="T28" fmla="*/ 98 w 134"/>
                <a:gd name="T29" fmla="*/ 159 h 190"/>
                <a:gd name="T30" fmla="*/ 69 w 134"/>
                <a:gd name="T31" fmla="*/ 136 h 190"/>
                <a:gd name="T32" fmla="*/ 57 w 134"/>
                <a:gd name="T33" fmla="*/ 125 h 190"/>
                <a:gd name="T34" fmla="*/ 46 w 134"/>
                <a:gd name="T35" fmla="*/ 115 h 190"/>
                <a:gd name="T36" fmla="*/ 38 w 134"/>
                <a:gd name="T37" fmla="*/ 104 h 190"/>
                <a:gd name="T38" fmla="*/ 31 w 134"/>
                <a:gd name="T39" fmla="*/ 92 h 190"/>
                <a:gd name="T40" fmla="*/ 23 w 134"/>
                <a:gd name="T41" fmla="*/ 83 h 190"/>
                <a:gd name="T42" fmla="*/ 19 w 134"/>
                <a:gd name="T43" fmla="*/ 71 h 190"/>
                <a:gd name="T44" fmla="*/ 13 w 134"/>
                <a:gd name="T45" fmla="*/ 59 h 190"/>
                <a:gd name="T46" fmla="*/ 11 w 134"/>
                <a:gd name="T47" fmla="*/ 48 h 190"/>
                <a:gd name="T48" fmla="*/ 6 w 134"/>
                <a:gd name="T49" fmla="*/ 25 h 190"/>
                <a:gd name="T50" fmla="*/ 4 w 134"/>
                <a:gd name="T51" fmla="*/ 0 h 190"/>
                <a:gd name="T52" fmla="*/ 0 w 134"/>
                <a:gd name="T53" fmla="*/ 0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
                <a:gd name="T82" fmla="*/ 0 h 190"/>
                <a:gd name="T83" fmla="*/ 134 w 134"/>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 h="190">
                  <a:moveTo>
                    <a:pt x="0" y="0"/>
                  </a:moveTo>
                  <a:lnTo>
                    <a:pt x="0" y="25"/>
                  </a:lnTo>
                  <a:lnTo>
                    <a:pt x="6" y="50"/>
                  </a:lnTo>
                  <a:lnTo>
                    <a:pt x="9" y="61"/>
                  </a:lnTo>
                  <a:lnTo>
                    <a:pt x="13" y="73"/>
                  </a:lnTo>
                  <a:lnTo>
                    <a:pt x="19" y="84"/>
                  </a:lnTo>
                  <a:lnTo>
                    <a:pt x="25" y="96"/>
                  </a:lnTo>
                  <a:lnTo>
                    <a:pt x="32" y="108"/>
                  </a:lnTo>
                  <a:lnTo>
                    <a:pt x="42" y="117"/>
                  </a:lnTo>
                  <a:lnTo>
                    <a:pt x="54" y="129"/>
                  </a:lnTo>
                  <a:lnTo>
                    <a:pt x="65" y="140"/>
                  </a:lnTo>
                  <a:lnTo>
                    <a:pt x="94" y="165"/>
                  </a:lnTo>
                  <a:lnTo>
                    <a:pt x="132" y="190"/>
                  </a:lnTo>
                  <a:lnTo>
                    <a:pt x="134" y="186"/>
                  </a:lnTo>
                  <a:lnTo>
                    <a:pt x="98" y="159"/>
                  </a:lnTo>
                  <a:lnTo>
                    <a:pt x="69" y="136"/>
                  </a:lnTo>
                  <a:lnTo>
                    <a:pt x="57" y="125"/>
                  </a:lnTo>
                  <a:lnTo>
                    <a:pt x="46" y="115"/>
                  </a:lnTo>
                  <a:lnTo>
                    <a:pt x="38" y="104"/>
                  </a:lnTo>
                  <a:lnTo>
                    <a:pt x="31" y="92"/>
                  </a:lnTo>
                  <a:lnTo>
                    <a:pt x="23" y="83"/>
                  </a:lnTo>
                  <a:lnTo>
                    <a:pt x="19" y="71"/>
                  </a:lnTo>
                  <a:lnTo>
                    <a:pt x="13" y="59"/>
                  </a:lnTo>
                  <a:lnTo>
                    <a:pt x="11" y="48"/>
                  </a:lnTo>
                  <a:lnTo>
                    <a:pt x="6" y="25"/>
                  </a:lnTo>
                  <a:lnTo>
                    <a:pt x="4"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6" name="Freeform 182">
              <a:extLst>
                <a:ext uri="{FF2B5EF4-FFF2-40B4-BE49-F238E27FC236}">
                  <a16:creationId xmlns:a16="http://schemas.microsoft.com/office/drawing/2014/main" id="{AB97F624-5821-A08B-B08B-5DD25B59E2AD}"/>
                </a:ext>
              </a:extLst>
            </p:cNvPr>
            <p:cNvSpPr>
              <a:spLocks/>
            </p:cNvSpPr>
            <p:nvPr/>
          </p:nvSpPr>
          <p:spPr bwMode="auto">
            <a:xfrm>
              <a:off x="1007" y="2106"/>
              <a:ext cx="39" cy="29"/>
            </a:xfrm>
            <a:custGeom>
              <a:avLst/>
              <a:gdLst>
                <a:gd name="T0" fmla="*/ 39 w 39"/>
                <a:gd name="T1" fmla="*/ 0 h 29"/>
                <a:gd name="T2" fmla="*/ 14 w 39"/>
                <a:gd name="T3" fmla="*/ 29 h 29"/>
                <a:gd name="T4" fmla="*/ 14 w 39"/>
                <a:gd name="T5" fmla="*/ 29 h 29"/>
                <a:gd name="T6" fmla="*/ 14 w 39"/>
                <a:gd name="T7" fmla="*/ 27 h 29"/>
                <a:gd name="T8" fmla="*/ 14 w 39"/>
                <a:gd name="T9" fmla="*/ 27 h 29"/>
                <a:gd name="T10" fmla="*/ 14 w 39"/>
                <a:gd name="T11" fmla="*/ 25 h 29"/>
                <a:gd name="T12" fmla="*/ 14 w 39"/>
                <a:gd name="T13" fmla="*/ 25 h 29"/>
                <a:gd name="T14" fmla="*/ 14 w 39"/>
                <a:gd name="T15" fmla="*/ 23 h 29"/>
                <a:gd name="T16" fmla="*/ 12 w 39"/>
                <a:gd name="T17" fmla="*/ 23 h 29"/>
                <a:gd name="T18" fmla="*/ 12 w 39"/>
                <a:gd name="T19" fmla="*/ 23 h 29"/>
                <a:gd name="T20" fmla="*/ 12 w 39"/>
                <a:gd name="T21" fmla="*/ 21 h 29"/>
                <a:gd name="T22" fmla="*/ 12 w 39"/>
                <a:gd name="T23" fmla="*/ 21 h 29"/>
                <a:gd name="T24" fmla="*/ 12 w 39"/>
                <a:gd name="T25" fmla="*/ 21 h 29"/>
                <a:gd name="T26" fmla="*/ 12 w 39"/>
                <a:gd name="T27" fmla="*/ 19 h 29"/>
                <a:gd name="T28" fmla="*/ 12 w 39"/>
                <a:gd name="T29" fmla="*/ 19 h 29"/>
                <a:gd name="T30" fmla="*/ 12 w 39"/>
                <a:gd name="T31" fmla="*/ 19 h 29"/>
                <a:gd name="T32" fmla="*/ 10 w 39"/>
                <a:gd name="T33" fmla="*/ 17 h 29"/>
                <a:gd name="T34" fmla="*/ 10 w 39"/>
                <a:gd name="T35" fmla="*/ 17 h 29"/>
                <a:gd name="T36" fmla="*/ 10 w 39"/>
                <a:gd name="T37" fmla="*/ 17 h 29"/>
                <a:gd name="T38" fmla="*/ 10 w 39"/>
                <a:gd name="T39" fmla="*/ 15 h 29"/>
                <a:gd name="T40" fmla="*/ 8 w 39"/>
                <a:gd name="T41" fmla="*/ 15 h 29"/>
                <a:gd name="T42" fmla="*/ 8 w 39"/>
                <a:gd name="T43" fmla="*/ 15 h 29"/>
                <a:gd name="T44" fmla="*/ 8 w 39"/>
                <a:gd name="T45" fmla="*/ 15 h 29"/>
                <a:gd name="T46" fmla="*/ 8 w 39"/>
                <a:gd name="T47" fmla="*/ 13 h 29"/>
                <a:gd name="T48" fmla="*/ 6 w 39"/>
                <a:gd name="T49" fmla="*/ 13 h 29"/>
                <a:gd name="T50" fmla="*/ 6 w 39"/>
                <a:gd name="T51" fmla="*/ 13 h 29"/>
                <a:gd name="T52" fmla="*/ 6 w 39"/>
                <a:gd name="T53" fmla="*/ 13 h 29"/>
                <a:gd name="T54" fmla="*/ 4 w 39"/>
                <a:gd name="T55" fmla="*/ 13 h 29"/>
                <a:gd name="T56" fmla="*/ 4 w 39"/>
                <a:gd name="T57" fmla="*/ 11 h 29"/>
                <a:gd name="T58" fmla="*/ 2 w 39"/>
                <a:gd name="T59" fmla="*/ 11 h 29"/>
                <a:gd name="T60" fmla="*/ 0 w 39"/>
                <a:gd name="T61" fmla="*/ 11 h 29"/>
                <a:gd name="T62" fmla="*/ 39 w 39"/>
                <a:gd name="T63" fmla="*/ 0 h 29"/>
                <a:gd name="T64" fmla="*/ 39 w 3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29"/>
                <a:gd name="T101" fmla="*/ 39 w 3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29">
                  <a:moveTo>
                    <a:pt x="39" y="0"/>
                  </a:moveTo>
                  <a:lnTo>
                    <a:pt x="14" y="29"/>
                  </a:lnTo>
                  <a:lnTo>
                    <a:pt x="14" y="27"/>
                  </a:lnTo>
                  <a:lnTo>
                    <a:pt x="14" y="25"/>
                  </a:lnTo>
                  <a:lnTo>
                    <a:pt x="14" y="23"/>
                  </a:lnTo>
                  <a:lnTo>
                    <a:pt x="12" y="23"/>
                  </a:lnTo>
                  <a:lnTo>
                    <a:pt x="12" y="21"/>
                  </a:lnTo>
                  <a:lnTo>
                    <a:pt x="12" y="19"/>
                  </a:lnTo>
                  <a:lnTo>
                    <a:pt x="10" y="17"/>
                  </a:lnTo>
                  <a:lnTo>
                    <a:pt x="10" y="15"/>
                  </a:lnTo>
                  <a:lnTo>
                    <a:pt x="8" y="15"/>
                  </a:lnTo>
                  <a:lnTo>
                    <a:pt x="8" y="13"/>
                  </a:lnTo>
                  <a:lnTo>
                    <a:pt x="6" y="13"/>
                  </a:lnTo>
                  <a:lnTo>
                    <a:pt x="4" y="13"/>
                  </a:lnTo>
                  <a:lnTo>
                    <a:pt x="4" y="11"/>
                  </a:lnTo>
                  <a:lnTo>
                    <a:pt x="2" y="11"/>
                  </a:lnTo>
                  <a:lnTo>
                    <a:pt x="0" y="11"/>
                  </a:lnTo>
                  <a:lnTo>
                    <a:pt x="3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7" name="Freeform 183">
              <a:extLst>
                <a:ext uri="{FF2B5EF4-FFF2-40B4-BE49-F238E27FC236}">
                  <a16:creationId xmlns:a16="http://schemas.microsoft.com/office/drawing/2014/main" id="{C80B1D00-1346-4203-F43E-A1E910261BD3}"/>
                </a:ext>
              </a:extLst>
            </p:cNvPr>
            <p:cNvSpPr>
              <a:spLocks/>
            </p:cNvSpPr>
            <p:nvPr/>
          </p:nvSpPr>
          <p:spPr bwMode="auto">
            <a:xfrm>
              <a:off x="888" y="2119"/>
              <a:ext cx="137" cy="190"/>
            </a:xfrm>
            <a:custGeom>
              <a:avLst/>
              <a:gdLst>
                <a:gd name="T0" fmla="*/ 6 w 137"/>
                <a:gd name="T1" fmla="*/ 190 h 190"/>
                <a:gd name="T2" fmla="*/ 8 w 137"/>
                <a:gd name="T3" fmla="*/ 165 h 190"/>
                <a:gd name="T4" fmla="*/ 12 w 137"/>
                <a:gd name="T5" fmla="*/ 141 h 190"/>
                <a:gd name="T6" fmla="*/ 16 w 137"/>
                <a:gd name="T7" fmla="*/ 131 h 190"/>
                <a:gd name="T8" fmla="*/ 20 w 137"/>
                <a:gd name="T9" fmla="*/ 119 h 190"/>
                <a:gd name="T10" fmla="*/ 25 w 137"/>
                <a:gd name="T11" fmla="*/ 108 h 190"/>
                <a:gd name="T12" fmla="*/ 31 w 137"/>
                <a:gd name="T13" fmla="*/ 96 h 190"/>
                <a:gd name="T14" fmla="*/ 39 w 137"/>
                <a:gd name="T15" fmla="*/ 87 h 190"/>
                <a:gd name="T16" fmla="*/ 48 w 137"/>
                <a:gd name="T17" fmla="*/ 75 h 190"/>
                <a:gd name="T18" fmla="*/ 58 w 137"/>
                <a:gd name="T19" fmla="*/ 64 h 190"/>
                <a:gd name="T20" fmla="*/ 69 w 137"/>
                <a:gd name="T21" fmla="*/ 54 h 190"/>
                <a:gd name="T22" fmla="*/ 100 w 137"/>
                <a:gd name="T23" fmla="*/ 29 h 190"/>
                <a:gd name="T24" fmla="*/ 137 w 137"/>
                <a:gd name="T25" fmla="*/ 4 h 190"/>
                <a:gd name="T26" fmla="*/ 133 w 137"/>
                <a:gd name="T27" fmla="*/ 0 h 190"/>
                <a:gd name="T28" fmla="*/ 96 w 137"/>
                <a:gd name="T29" fmla="*/ 25 h 190"/>
                <a:gd name="T30" fmla="*/ 68 w 137"/>
                <a:gd name="T31" fmla="*/ 48 h 190"/>
                <a:gd name="T32" fmla="*/ 54 w 137"/>
                <a:gd name="T33" fmla="*/ 60 h 190"/>
                <a:gd name="T34" fmla="*/ 45 w 137"/>
                <a:gd name="T35" fmla="*/ 71 h 190"/>
                <a:gd name="T36" fmla="*/ 35 w 137"/>
                <a:gd name="T37" fmla="*/ 83 h 190"/>
                <a:gd name="T38" fmla="*/ 27 w 137"/>
                <a:gd name="T39" fmla="*/ 94 h 190"/>
                <a:gd name="T40" fmla="*/ 20 w 137"/>
                <a:gd name="T41" fmla="*/ 106 h 190"/>
                <a:gd name="T42" fmla="*/ 14 w 137"/>
                <a:gd name="T43" fmla="*/ 117 h 190"/>
                <a:gd name="T44" fmla="*/ 10 w 137"/>
                <a:gd name="T45" fmla="*/ 129 h 190"/>
                <a:gd name="T46" fmla="*/ 6 w 137"/>
                <a:gd name="T47" fmla="*/ 141 h 190"/>
                <a:gd name="T48" fmla="*/ 2 w 137"/>
                <a:gd name="T49" fmla="*/ 164 h 190"/>
                <a:gd name="T50" fmla="*/ 0 w 137"/>
                <a:gd name="T51" fmla="*/ 190 h 190"/>
                <a:gd name="T52" fmla="*/ 6 w 137"/>
                <a:gd name="T53" fmla="*/ 190 h 1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190"/>
                <a:gd name="T83" fmla="*/ 137 w 137"/>
                <a:gd name="T84" fmla="*/ 190 h 1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190">
                  <a:moveTo>
                    <a:pt x="6" y="190"/>
                  </a:moveTo>
                  <a:lnTo>
                    <a:pt x="8" y="165"/>
                  </a:lnTo>
                  <a:lnTo>
                    <a:pt x="12" y="141"/>
                  </a:lnTo>
                  <a:lnTo>
                    <a:pt x="16" y="131"/>
                  </a:lnTo>
                  <a:lnTo>
                    <a:pt x="20" y="119"/>
                  </a:lnTo>
                  <a:lnTo>
                    <a:pt x="25" y="108"/>
                  </a:lnTo>
                  <a:lnTo>
                    <a:pt x="31" y="96"/>
                  </a:lnTo>
                  <a:lnTo>
                    <a:pt x="39" y="87"/>
                  </a:lnTo>
                  <a:lnTo>
                    <a:pt x="48" y="75"/>
                  </a:lnTo>
                  <a:lnTo>
                    <a:pt x="58" y="64"/>
                  </a:lnTo>
                  <a:lnTo>
                    <a:pt x="69" y="54"/>
                  </a:lnTo>
                  <a:lnTo>
                    <a:pt x="100" y="29"/>
                  </a:lnTo>
                  <a:lnTo>
                    <a:pt x="137" y="4"/>
                  </a:lnTo>
                  <a:lnTo>
                    <a:pt x="133" y="0"/>
                  </a:lnTo>
                  <a:lnTo>
                    <a:pt x="96" y="25"/>
                  </a:lnTo>
                  <a:lnTo>
                    <a:pt x="68" y="48"/>
                  </a:lnTo>
                  <a:lnTo>
                    <a:pt x="54" y="60"/>
                  </a:lnTo>
                  <a:lnTo>
                    <a:pt x="45" y="71"/>
                  </a:lnTo>
                  <a:lnTo>
                    <a:pt x="35" y="83"/>
                  </a:lnTo>
                  <a:lnTo>
                    <a:pt x="27" y="94"/>
                  </a:lnTo>
                  <a:lnTo>
                    <a:pt x="20" y="106"/>
                  </a:lnTo>
                  <a:lnTo>
                    <a:pt x="14" y="117"/>
                  </a:lnTo>
                  <a:lnTo>
                    <a:pt x="10" y="129"/>
                  </a:lnTo>
                  <a:lnTo>
                    <a:pt x="6" y="141"/>
                  </a:lnTo>
                  <a:lnTo>
                    <a:pt x="2" y="164"/>
                  </a:lnTo>
                  <a:lnTo>
                    <a:pt x="0" y="190"/>
                  </a:lnTo>
                  <a:lnTo>
                    <a:pt x="6" y="19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8" name="Freeform 184">
              <a:extLst>
                <a:ext uri="{FF2B5EF4-FFF2-40B4-BE49-F238E27FC236}">
                  <a16:creationId xmlns:a16="http://schemas.microsoft.com/office/drawing/2014/main" id="{E6BC723E-7CC5-EEC7-D957-B97D949E5B3C}"/>
                </a:ext>
              </a:extLst>
            </p:cNvPr>
            <p:cNvSpPr>
              <a:spLocks/>
            </p:cNvSpPr>
            <p:nvPr/>
          </p:nvSpPr>
          <p:spPr bwMode="auto">
            <a:xfrm>
              <a:off x="1458" y="1958"/>
              <a:ext cx="41" cy="33"/>
            </a:xfrm>
            <a:custGeom>
              <a:avLst/>
              <a:gdLst>
                <a:gd name="T0" fmla="*/ 10 w 41"/>
                <a:gd name="T1" fmla="*/ 29 h 33"/>
                <a:gd name="T2" fmla="*/ 41 w 41"/>
                <a:gd name="T3" fmla="*/ 0 h 33"/>
                <a:gd name="T4" fmla="*/ 33 w 41"/>
                <a:gd name="T5" fmla="*/ 0 h 33"/>
                <a:gd name="T6" fmla="*/ 0 w 41"/>
                <a:gd name="T7" fmla="*/ 33 h 33"/>
                <a:gd name="T8" fmla="*/ 6 w 41"/>
                <a:gd name="T9" fmla="*/ 31 h 33"/>
                <a:gd name="T10" fmla="*/ 10 w 41"/>
                <a:gd name="T11" fmla="*/ 29 h 33"/>
                <a:gd name="T12" fmla="*/ 0 60000 65536"/>
                <a:gd name="T13" fmla="*/ 0 60000 65536"/>
                <a:gd name="T14" fmla="*/ 0 60000 65536"/>
                <a:gd name="T15" fmla="*/ 0 60000 65536"/>
                <a:gd name="T16" fmla="*/ 0 60000 65536"/>
                <a:gd name="T17" fmla="*/ 0 60000 65536"/>
                <a:gd name="T18" fmla="*/ 0 w 41"/>
                <a:gd name="T19" fmla="*/ 0 h 33"/>
                <a:gd name="T20" fmla="*/ 41 w 41"/>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1" h="33">
                  <a:moveTo>
                    <a:pt x="10" y="29"/>
                  </a:moveTo>
                  <a:lnTo>
                    <a:pt x="41" y="0"/>
                  </a:lnTo>
                  <a:lnTo>
                    <a:pt x="33" y="0"/>
                  </a:lnTo>
                  <a:lnTo>
                    <a:pt x="0" y="33"/>
                  </a:lnTo>
                  <a:lnTo>
                    <a:pt x="6" y="31"/>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59" name="Freeform 185">
              <a:extLst>
                <a:ext uri="{FF2B5EF4-FFF2-40B4-BE49-F238E27FC236}">
                  <a16:creationId xmlns:a16="http://schemas.microsoft.com/office/drawing/2014/main" id="{D3AFF723-CECB-4E6F-6266-A46D2D674281}"/>
                </a:ext>
              </a:extLst>
            </p:cNvPr>
            <p:cNvSpPr>
              <a:spLocks/>
            </p:cNvSpPr>
            <p:nvPr/>
          </p:nvSpPr>
          <p:spPr bwMode="auto">
            <a:xfrm>
              <a:off x="1424" y="1958"/>
              <a:ext cx="46" cy="36"/>
            </a:xfrm>
            <a:custGeom>
              <a:avLst/>
              <a:gdLst>
                <a:gd name="T0" fmla="*/ 9 w 46"/>
                <a:gd name="T1" fmla="*/ 36 h 36"/>
                <a:gd name="T2" fmla="*/ 46 w 46"/>
                <a:gd name="T3" fmla="*/ 0 h 36"/>
                <a:gd name="T4" fmla="*/ 38 w 46"/>
                <a:gd name="T5" fmla="*/ 0 h 36"/>
                <a:gd name="T6" fmla="*/ 0 w 46"/>
                <a:gd name="T7" fmla="*/ 36 h 36"/>
                <a:gd name="T8" fmla="*/ 6 w 46"/>
                <a:gd name="T9" fmla="*/ 36 h 36"/>
                <a:gd name="T10" fmla="*/ 9 w 46"/>
                <a:gd name="T11" fmla="*/ 36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9" y="36"/>
                  </a:moveTo>
                  <a:lnTo>
                    <a:pt x="46" y="0"/>
                  </a:lnTo>
                  <a:lnTo>
                    <a:pt x="38" y="0"/>
                  </a:lnTo>
                  <a:lnTo>
                    <a:pt x="0" y="36"/>
                  </a:lnTo>
                  <a:lnTo>
                    <a:pt x="6" y="36"/>
                  </a:lnTo>
                  <a:lnTo>
                    <a:pt x="9"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0" name="Freeform 186">
              <a:extLst>
                <a:ext uri="{FF2B5EF4-FFF2-40B4-BE49-F238E27FC236}">
                  <a16:creationId xmlns:a16="http://schemas.microsoft.com/office/drawing/2014/main" id="{40512590-B206-75CD-DD2C-115FC9664133}"/>
                </a:ext>
              </a:extLst>
            </p:cNvPr>
            <p:cNvSpPr>
              <a:spLocks/>
            </p:cNvSpPr>
            <p:nvPr/>
          </p:nvSpPr>
          <p:spPr bwMode="auto">
            <a:xfrm>
              <a:off x="1395" y="1958"/>
              <a:ext cx="48" cy="38"/>
            </a:xfrm>
            <a:custGeom>
              <a:avLst/>
              <a:gdLst>
                <a:gd name="T0" fmla="*/ 8 w 48"/>
                <a:gd name="T1" fmla="*/ 38 h 38"/>
                <a:gd name="T2" fmla="*/ 48 w 48"/>
                <a:gd name="T3" fmla="*/ 0 h 38"/>
                <a:gd name="T4" fmla="*/ 38 w 48"/>
                <a:gd name="T5" fmla="*/ 0 h 38"/>
                <a:gd name="T6" fmla="*/ 0 w 48"/>
                <a:gd name="T7" fmla="*/ 38 h 38"/>
                <a:gd name="T8" fmla="*/ 4 w 48"/>
                <a:gd name="T9" fmla="*/ 38 h 38"/>
                <a:gd name="T10" fmla="*/ 8 w 48"/>
                <a:gd name="T11" fmla="*/ 38 h 38"/>
                <a:gd name="T12" fmla="*/ 0 60000 65536"/>
                <a:gd name="T13" fmla="*/ 0 60000 65536"/>
                <a:gd name="T14" fmla="*/ 0 60000 65536"/>
                <a:gd name="T15" fmla="*/ 0 60000 65536"/>
                <a:gd name="T16" fmla="*/ 0 60000 65536"/>
                <a:gd name="T17" fmla="*/ 0 60000 65536"/>
                <a:gd name="T18" fmla="*/ 0 w 48"/>
                <a:gd name="T19" fmla="*/ 0 h 38"/>
                <a:gd name="T20" fmla="*/ 48 w 4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8" h="38">
                  <a:moveTo>
                    <a:pt x="8" y="38"/>
                  </a:moveTo>
                  <a:lnTo>
                    <a:pt x="48" y="0"/>
                  </a:lnTo>
                  <a:lnTo>
                    <a:pt x="38" y="0"/>
                  </a:lnTo>
                  <a:lnTo>
                    <a:pt x="0" y="38"/>
                  </a:lnTo>
                  <a:lnTo>
                    <a:pt x="4" y="38"/>
                  </a:lnTo>
                  <a:lnTo>
                    <a:pt x="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1" name="Freeform 187">
              <a:extLst>
                <a:ext uri="{FF2B5EF4-FFF2-40B4-BE49-F238E27FC236}">
                  <a16:creationId xmlns:a16="http://schemas.microsoft.com/office/drawing/2014/main" id="{840CD73F-DB99-639A-D55D-F5F8C7256F71}"/>
                </a:ext>
              </a:extLst>
            </p:cNvPr>
            <p:cNvSpPr>
              <a:spLocks/>
            </p:cNvSpPr>
            <p:nvPr/>
          </p:nvSpPr>
          <p:spPr bwMode="auto">
            <a:xfrm>
              <a:off x="1366" y="1958"/>
              <a:ext cx="48" cy="38"/>
            </a:xfrm>
            <a:custGeom>
              <a:avLst/>
              <a:gdLst>
                <a:gd name="T0" fmla="*/ 8 w 48"/>
                <a:gd name="T1" fmla="*/ 38 h 38"/>
                <a:gd name="T2" fmla="*/ 48 w 48"/>
                <a:gd name="T3" fmla="*/ 0 h 38"/>
                <a:gd name="T4" fmla="*/ 39 w 48"/>
                <a:gd name="T5" fmla="*/ 0 h 38"/>
                <a:gd name="T6" fmla="*/ 0 w 48"/>
                <a:gd name="T7" fmla="*/ 38 h 38"/>
                <a:gd name="T8" fmla="*/ 4 w 48"/>
                <a:gd name="T9" fmla="*/ 38 h 38"/>
                <a:gd name="T10" fmla="*/ 8 w 48"/>
                <a:gd name="T11" fmla="*/ 38 h 38"/>
                <a:gd name="T12" fmla="*/ 0 60000 65536"/>
                <a:gd name="T13" fmla="*/ 0 60000 65536"/>
                <a:gd name="T14" fmla="*/ 0 60000 65536"/>
                <a:gd name="T15" fmla="*/ 0 60000 65536"/>
                <a:gd name="T16" fmla="*/ 0 60000 65536"/>
                <a:gd name="T17" fmla="*/ 0 60000 65536"/>
                <a:gd name="T18" fmla="*/ 0 w 48"/>
                <a:gd name="T19" fmla="*/ 0 h 38"/>
                <a:gd name="T20" fmla="*/ 48 w 4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8" h="38">
                  <a:moveTo>
                    <a:pt x="8" y="38"/>
                  </a:moveTo>
                  <a:lnTo>
                    <a:pt x="48" y="0"/>
                  </a:lnTo>
                  <a:lnTo>
                    <a:pt x="39" y="0"/>
                  </a:lnTo>
                  <a:lnTo>
                    <a:pt x="0" y="38"/>
                  </a:lnTo>
                  <a:lnTo>
                    <a:pt x="4" y="38"/>
                  </a:lnTo>
                  <a:lnTo>
                    <a:pt x="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2" name="Freeform 188">
              <a:extLst>
                <a:ext uri="{FF2B5EF4-FFF2-40B4-BE49-F238E27FC236}">
                  <a16:creationId xmlns:a16="http://schemas.microsoft.com/office/drawing/2014/main" id="{7003A15B-9814-DA62-4FFF-16BEC1844E07}"/>
                </a:ext>
              </a:extLst>
            </p:cNvPr>
            <p:cNvSpPr>
              <a:spLocks/>
            </p:cNvSpPr>
            <p:nvPr/>
          </p:nvSpPr>
          <p:spPr bwMode="auto">
            <a:xfrm>
              <a:off x="1339" y="1958"/>
              <a:ext cx="46" cy="36"/>
            </a:xfrm>
            <a:custGeom>
              <a:avLst/>
              <a:gdLst>
                <a:gd name="T0" fmla="*/ 8 w 46"/>
                <a:gd name="T1" fmla="*/ 36 h 36"/>
                <a:gd name="T2" fmla="*/ 46 w 46"/>
                <a:gd name="T3" fmla="*/ 0 h 36"/>
                <a:gd name="T4" fmla="*/ 39 w 46"/>
                <a:gd name="T5" fmla="*/ 0 h 36"/>
                <a:gd name="T6" fmla="*/ 0 w 46"/>
                <a:gd name="T7" fmla="*/ 36 h 36"/>
                <a:gd name="T8" fmla="*/ 4 w 46"/>
                <a:gd name="T9" fmla="*/ 36 h 36"/>
                <a:gd name="T10" fmla="*/ 8 w 46"/>
                <a:gd name="T11" fmla="*/ 36 h 36"/>
                <a:gd name="T12" fmla="*/ 0 60000 65536"/>
                <a:gd name="T13" fmla="*/ 0 60000 65536"/>
                <a:gd name="T14" fmla="*/ 0 60000 65536"/>
                <a:gd name="T15" fmla="*/ 0 60000 65536"/>
                <a:gd name="T16" fmla="*/ 0 60000 65536"/>
                <a:gd name="T17" fmla="*/ 0 60000 65536"/>
                <a:gd name="T18" fmla="*/ 0 w 46"/>
                <a:gd name="T19" fmla="*/ 0 h 36"/>
                <a:gd name="T20" fmla="*/ 46 w 46"/>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6" h="36">
                  <a:moveTo>
                    <a:pt x="8" y="36"/>
                  </a:moveTo>
                  <a:lnTo>
                    <a:pt x="46" y="0"/>
                  </a:lnTo>
                  <a:lnTo>
                    <a:pt x="39" y="0"/>
                  </a:lnTo>
                  <a:lnTo>
                    <a:pt x="0" y="36"/>
                  </a:lnTo>
                  <a:lnTo>
                    <a:pt x="4" y="36"/>
                  </a:lnTo>
                  <a:lnTo>
                    <a:pt x="8"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3" name="Freeform 189">
              <a:extLst>
                <a:ext uri="{FF2B5EF4-FFF2-40B4-BE49-F238E27FC236}">
                  <a16:creationId xmlns:a16="http://schemas.microsoft.com/office/drawing/2014/main" id="{3A80AD87-4F0E-7E92-78EE-85321F557A08}"/>
                </a:ext>
              </a:extLst>
            </p:cNvPr>
            <p:cNvSpPr>
              <a:spLocks/>
            </p:cNvSpPr>
            <p:nvPr/>
          </p:nvSpPr>
          <p:spPr bwMode="auto">
            <a:xfrm>
              <a:off x="1313" y="1958"/>
              <a:ext cx="44" cy="35"/>
            </a:xfrm>
            <a:custGeom>
              <a:avLst/>
              <a:gdLst>
                <a:gd name="T0" fmla="*/ 7 w 44"/>
                <a:gd name="T1" fmla="*/ 35 h 35"/>
                <a:gd name="T2" fmla="*/ 44 w 44"/>
                <a:gd name="T3" fmla="*/ 0 h 35"/>
                <a:gd name="T4" fmla="*/ 42 w 44"/>
                <a:gd name="T5" fmla="*/ 0 h 35"/>
                <a:gd name="T6" fmla="*/ 36 w 44"/>
                <a:gd name="T7" fmla="*/ 0 h 35"/>
                <a:gd name="T8" fmla="*/ 0 w 44"/>
                <a:gd name="T9" fmla="*/ 35 h 35"/>
                <a:gd name="T10" fmla="*/ 3 w 44"/>
                <a:gd name="T11" fmla="*/ 35 h 35"/>
                <a:gd name="T12" fmla="*/ 7 w 44"/>
                <a:gd name="T13" fmla="*/ 35 h 35"/>
                <a:gd name="T14" fmla="*/ 0 60000 65536"/>
                <a:gd name="T15" fmla="*/ 0 60000 65536"/>
                <a:gd name="T16" fmla="*/ 0 60000 65536"/>
                <a:gd name="T17" fmla="*/ 0 60000 65536"/>
                <a:gd name="T18" fmla="*/ 0 60000 65536"/>
                <a:gd name="T19" fmla="*/ 0 60000 65536"/>
                <a:gd name="T20" fmla="*/ 0 60000 65536"/>
                <a:gd name="T21" fmla="*/ 0 w 44"/>
                <a:gd name="T22" fmla="*/ 0 h 35"/>
                <a:gd name="T23" fmla="*/ 44 w 4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35">
                  <a:moveTo>
                    <a:pt x="7" y="35"/>
                  </a:moveTo>
                  <a:lnTo>
                    <a:pt x="44" y="0"/>
                  </a:lnTo>
                  <a:lnTo>
                    <a:pt x="42" y="0"/>
                  </a:lnTo>
                  <a:lnTo>
                    <a:pt x="36" y="0"/>
                  </a:lnTo>
                  <a:lnTo>
                    <a:pt x="0" y="35"/>
                  </a:lnTo>
                  <a:lnTo>
                    <a:pt x="3" y="35"/>
                  </a:lnTo>
                  <a:lnTo>
                    <a:pt x="7"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4" name="Freeform 190">
              <a:extLst>
                <a:ext uri="{FF2B5EF4-FFF2-40B4-BE49-F238E27FC236}">
                  <a16:creationId xmlns:a16="http://schemas.microsoft.com/office/drawing/2014/main" id="{1C21DF08-963D-01F5-E72B-3D612D16A760}"/>
                </a:ext>
              </a:extLst>
            </p:cNvPr>
            <p:cNvSpPr>
              <a:spLocks/>
            </p:cNvSpPr>
            <p:nvPr/>
          </p:nvSpPr>
          <p:spPr bwMode="auto">
            <a:xfrm>
              <a:off x="1289" y="1958"/>
              <a:ext cx="39" cy="31"/>
            </a:xfrm>
            <a:custGeom>
              <a:avLst/>
              <a:gdLst>
                <a:gd name="T0" fmla="*/ 6 w 39"/>
                <a:gd name="T1" fmla="*/ 31 h 31"/>
                <a:gd name="T2" fmla="*/ 39 w 39"/>
                <a:gd name="T3" fmla="*/ 0 h 31"/>
                <a:gd name="T4" fmla="*/ 31 w 39"/>
                <a:gd name="T5" fmla="*/ 0 h 31"/>
                <a:gd name="T6" fmla="*/ 0 w 39"/>
                <a:gd name="T7" fmla="*/ 31 h 31"/>
                <a:gd name="T8" fmla="*/ 2 w 39"/>
                <a:gd name="T9" fmla="*/ 31 h 31"/>
                <a:gd name="T10" fmla="*/ 6 w 39"/>
                <a:gd name="T11" fmla="*/ 31 h 31"/>
                <a:gd name="T12" fmla="*/ 0 60000 65536"/>
                <a:gd name="T13" fmla="*/ 0 60000 65536"/>
                <a:gd name="T14" fmla="*/ 0 60000 65536"/>
                <a:gd name="T15" fmla="*/ 0 60000 65536"/>
                <a:gd name="T16" fmla="*/ 0 60000 65536"/>
                <a:gd name="T17" fmla="*/ 0 60000 65536"/>
                <a:gd name="T18" fmla="*/ 0 w 39"/>
                <a:gd name="T19" fmla="*/ 0 h 31"/>
                <a:gd name="T20" fmla="*/ 39 w 3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9" h="31">
                  <a:moveTo>
                    <a:pt x="6" y="31"/>
                  </a:moveTo>
                  <a:lnTo>
                    <a:pt x="39" y="0"/>
                  </a:lnTo>
                  <a:lnTo>
                    <a:pt x="31" y="0"/>
                  </a:lnTo>
                  <a:lnTo>
                    <a:pt x="0" y="31"/>
                  </a:lnTo>
                  <a:lnTo>
                    <a:pt x="2" y="31"/>
                  </a:lnTo>
                  <a:lnTo>
                    <a:pt x="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5" name="Freeform 191">
              <a:extLst>
                <a:ext uri="{FF2B5EF4-FFF2-40B4-BE49-F238E27FC236}">
                  <a16:creationId xmlns:a16="http://schemas.microsoft.com/office/drawing/2014/main" id="{99AC9892-FCBC-7C2A-5920-6B6A6448D21E}"/>
                </a:ext>
              </a:extLst>
            </p:cNvPr>
            <p:cNvSpPr>
              <a:spLocks/>
            </p:cNvSpPr>
            <p:nvPr/>
          </p:nvSpPr>
          <p:spPr bwMode="auto">
            <a:xfrm>
              <a:off x="1265" y="1958"/>
              <a:ext cx="34" cy="27"/>
            </a:xfrm>
            <a:custGeom>
              <a:avLst/>
              <a:gdLst>
                <a:gd name="T0" fmla="*/ 7 w 34"/>
                <a:gd name="T1" fmla="*/ 27 h 27"/>
                <a:gd name="T2" fmla="*/ 34 w 34"/>
                <a:gd name="T3" fmla="*/ 0 h 27"/>
                <a:gd name="T4" fmla="*/ 26 w 34"/>
                <a:gd name="T5" fmla="*/ 0 h 27"/>
                <a:gd name="T6" fmla="*/ 0 w 34"/>
                <a:gd name="T7" fmla="*/ 25 h 27"/>
                <a:gd name="T8" fmla="*/ 3 w 34"/>
                <a:gd name="T9" fmla="*/ 27 h 27"/>
                <a:gd name="T10" fmla="*/ 7 w 34"/>
                <a:gd name="T11" fmla="*/ 27 h 27"/>
                <a:gd name="T12" fmla="*/ 0 60000 65536"/>
                <a:gd name="T13" fmla="*/ 0 60000 65536"/>
                <a:gd name="T14" fmla="*/ 0 60000 65536"/>
                <a:gd name="T15" fmla="*/ 0 60000 65536"/>
                <a:gd name="T16" fmla="*/ 0 60000 65536"/>
                <a:gd name="T17" fmla="*/ 0 60000 65536"/>
                <a:gd name="T18" fmla="*/ 0 w 34"/>
                <a:gd name="T19" fmla="*/ 0 h 27"/>
                <a:gd name="T20" fmla="*/ 34 w 3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4" h="27">
                  <a:moveTo>
                    <a:pt x="7" y="27"/>
                  </a:moveTo>
                  <a:lnTo>
                    <a:pt x="34" y="0"/>
                  </a:lnTo>
                  <a:lnTo>
                    <a:pt x="26" y="0"/>
                  </a:lnTo>
                  <a:lnTo>
                    <a:pt x="0" y="25"/>
                  </a:lnTo>
                  <a:lnTo>
                    <a:pt x="3" y="27"/>
                  </a:lnTo>
                  <a:lnTo>
                    <a:pt x="7"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6" name="Freeform 192">
              <a:extLst>
                <a:ext uri="{FF2B5EF4-FFF2-40B4-BE49-F238E27FC236}">
                  <a16:creationId xmlns:a16="http://schemas.microsoft.com/office/drawing/2014/main" id="{CB96015B-29DE-0F9A-98BF-68DA3D2E5E99}"/>
                </a:ext>
              </a:extLst>
            </p:cNvPr>
            <p:cNvSpPr>
              <a:spLocks/>
            </p:cNvSpPr>
            <p:nvPr/>
          </p:nvSpPr>
          <p:spPr bwMode="auto">
            <a:xfrm>
              <a:off x="1242" y="1958"/>
              <a:ext cx="28" cy="21"/>
            </a:xfrm>
            <a:custGeom>
              <a:avLst/>
              <a:gdLst>
                <a:gd name="T0" fmla="*/ 7 w 28"/>
                <a:gd name="T1" fmla="*/ 21 h 21"/>
                <a:gd name="T2" fmla="*/ 28 w 28"/>
                <a:gd name="T3" fmla="*/ 0 h 21"/>
                <a:gd name="T4" fmla="*/ 21 w 28"/>
                <a:gd name="T5" fmla="*/ 0 h 21"/>
                <a:gd name="T6" fmla="*/ 0 w 28"/>
                <a:gd name="T7" fmla="*/ 19 h 21"/>
                <a:gd name="T8" fmla="*/ 3 w 28"/>
                <a:gd name="T9" fmla="*/ 21 h 21"/>
                <a:gd name="T10" fmla="*/ 7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7" y="21"/>
                  </a:moveTo>
                  <a:lnTo>
                    <a:pt x="28" y="0"/>
                  </a:lnTo>
                  <a:lnTo>
                    <a:pt x="21" y="0"/>
                  </a:lnTo>
                  <a:lnTo>
                    <a:pt x="0" y="19"/>
                  </a:lnTo>
                  <a:lnTo>
                    <a:pt x="3" y="21"/>
                  </a:lnTo>
                  <a:lnTo>
                    <a:pt x="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7" name="Freeform 193">
              <a:extLst>
                <a:ext uri="{FF2B5EF4-FFF2-40B4-BE49-F238E27FC236}">
                  <a16:creationId xmlns:a16="http://schemas.microsoft.com/office/drawing/2014/main" id="{BBD002D4-4537-C82D-B282-79CC80666C24}"/>
                </a:ext>
              </a:extLst>
            </p:cNvPr>
            <p:cNvSpPr>
              <a:spLocks/>
            </p:cNvSpPr>
            <p:nvPr/>
          </p:nvSpPr>
          <p:spPr bwMode="auto">
            <a:xfrm>
              <a:off x="1222" y="1958"/>
              <a:ext cx="20" cy="13"/>
            </a:xfrm>
            <a:custGeom>
              <a:avLst/>
              <a:gdLst>
                <a:gd name="T0" fmla="*/ 6 w 20"/>
                <a:gd name="T1" fmla="*/ 13 h 13"/>
                <a:gd name="T2" fmla="*/ 20 w 20"/>
                <a:gd name="T3" fmla="*/ 0 h 13"/>
                <a:gd name="T4" fmla="*/ 12 w 20"/>
                <a:gd name="T5" fmla="*/ 0 h 13"/>
                <a:gd name="T6" fmla="*/ 0 w 20"/>
                <a:gd name="T7" fmla="*/ 11 h 13"/>
                <a:gd name="T8" fmla="*/ 2 w 20"/>
                <a:gd name="T9" fmla="*/ 13 h 13"/>
                <a:gd name="T10" fmla="*/ 6 w 20"/>
                <a:gd name="T11" fmla="*/ 13 h 13"/>
                <a:gd name="T12" fmla="*/ 0 60000 65536"/>
                <a:gd name="T13" fmla="*/ 0 60000 65536"/>
                <a:gd name="T14" fmla="*/ 0 60000 65536"/>
                <a:gd name="T15" fmla="*/ 0 60000 65536"/>
                <a:gd name="T16" fmla="*/ 0 60000 65536"/>
                <a:gd name="T17" fmla="*/ 0 60000 65536"/>
                <a:gd name="T18" fmla="*/ 0 w 20"/>
                <a:gd name="T19" fmla="*/ 0 h 13"/>
                <a:gd name="T20" fmla="*/ 20 w 2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0" h="13">
                  <a:moveTo>
                    <a:pt x="6" y="13"/>
                  </a:moveTo>
                  <a:lnTo>
                    <a:pt x="20" y="0"/>
                  </a:lnTo>
                  <a:lnTo>
                    <a:pt x="12" y="0"/>
                  </a:lnTo>
                  <a:lnTo>
                    <a:pt x="0" y="11"/>
                  </a:lnTo>
                  <a:lnTo>
                    <a:pt x="2" y="13"/>
                  </a:lnTo>
                  <a:lnTo>
                    <a:pt x="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8" name="Freeform 194">
              <a:extLst>
                <a:ext uri="{FF2B5EF4-FFF2-40B4-BE49-F238E27FC236}">
                  <a16:creationId xmlns:a16="http://schemas.microsoft.com/office/drawing/2014/main" id="{68B5B6C5-CE0C-F8B9-D810-75EB60B50E5E}"/>
                </a:ext>
              </a:extLst>
            </p:cNvPr>
            <p:cNvSpPr>
              <a:spLocks/>
            </p:cNvSpPr>
            <p:nvPr/>
          </p:nvSpPr>
          <p:spPr bwMode="auto">
            <a:xfrm>
              <a:off x="1203" y="1958"/>
              <a:ext cx="12" cy="6"/>
            </a:xfrm>
            <a:custGeom>
              <a:avLst/>
              <a:gdLst>
                <a:gd name="T0" fmla="*/ 6 w 12"/>
                <a:gd name="T1" fmla="*/ 6 h 6"/>
                <a:gd name="T2" fmla="*/ 12 w 12"/>
                <a:gd name="T3" fmla="*/ 0 h 6"/>
                <a:gd name="T4" fmla="*/ 2 w 12"/>
                <a:gd name="T5" fmla="*/ 0 h 6"/>
                <a:gd name="T6" fmla="*/ 0 w 12"/>
                <a:gd name="T7" fmla="*/ 2 h 6"/>
                <a:gd name="T8" fmla="*/ 2 w 12"/>
                <a:gd name="T9" fmla="*/ 4 h 6"/>
                <a:gd name="T10" fmla="*/ 6 w 12"/>
                <a:gd name="T11" fmla="*/ 6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6" y="6"/>
                  </a:moveTo>
                  <a:lnTo>
                    <a:pt x="12" y="0"/>
                  </a:lnTo>
                  <a:lnTo>
                    <a:pt x="2" y="0"/>
                  </a:lnTo>
                  <a:lnTo>
                    <a:pt x="0" y="2"/>
                  </a:lnTo>
                  <a:lnTo>
                    <a:pt x="2" y="4"/>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69" name="Freeform 195">
              <a:extLst>
                <a:ext uri="{FF2B5EF4-FFF2-40B4-BE49-F238E27FC236}">
                  <a16:creationId xmlns:a16="http://schemas.microsoft.com/office/drawing/2014/main" id="{2FF5B34B-FAC6-DEA5-AEA2-EDDBE2970339}"/>
                </a:ext>
              </a:extLst>
            </p:cNvPr>
            <p:cNvSpPr>
              <a:spLocks/>
            </p:cNvSpPr>
            <p:nvPr/>
          </p:nvSpPr>
          <p:spPr bwMode="auto">
            <a:xfrm>
              <a:off x="1199" y="1958"/>
              <a:ext cx="309" cy="38"/>
            </a:xfrm>
            <a:custGeom>
              <a:avLst/>
              <a:gdLst>
                <a:gd name="T0" fmla="*/ 156 w 309"/>
                <a:gd name="T1" fmla="*/ 0 h 38"/>
                <a:gd name="T2" fmla="*/ 0 w 309"/>
                <a:gd name="T3" fmla="*/ 0 h 38"/>
                <a:gd name="T4" fmla="*/ 14 w 309"/>
                <a:gd name="T5" fmla="*/ 8 h 38"/>
                <a:gd name="T6" fmla="*/ 31 w 309"/>
                <a:gd name="T7" fmla="*/ 15 h 38"/>
                <a:gd name="T8" fmla="*/ 52 w 309"/>
                <a:gd name="T9" fmla="*/ 23 h 38"/>
                <a:gd name="T10" fmla="*/ 77 w 309"/>
                <a:gd name="T11" fmla="*/ 29 h 38"/>
                <a:gd name="T12" fmla="*/ 104 w 309"/>
                <a:gd name="T13" fmla="*/ 33 h 38"/>
                <a:gd name="T14" fmla="*/ 133 w 309"/>
                <a:gd name="T15" fmla="*/ 36 h 38"/>
                <a:gd name="T16" fmla="*/ 161 w 309"/>
                <a:gd name="T17" fmla="*/ 38 h 38"/>
                <a:gd name="T18" fmla="*/ 194 w 309"/>
                <a:gd name="T19" fmla="*/ 38 h 38"/>
                <a:gd name="T20" fmla="*/ 223 w 309"/>
                <a:gd name="T21" fmla="*/ 36 h 38"/>
                <a:gd name="T22" fmla="*/ 246 w 309"/>
                <a:gd name="T23" fmla="*/ 35 h 38"/>
                <a:gd name="T24" fmla="*/ 265 w 309"/>
                <a:gd name="T25" fmla="*/ 31 h 38"/>
                <a:gd name="T26" fmla="*/ 280 w 309"/>
                <a:gd name="T27" fmla="*/ 25 h 38"/>
                <a:gd name="T28" fmla="*/ 290 w 309"/>
                <a:gd name="T29" fmla="*/ 19 h 38"/>
                <a:gd name="T30" fmla="*/ 298 w 309"/>
                <a:gd name="T31" fmla="*/ 13 h 38"/>
                <a:gd name="T32" fmla="*/ 305 w 309"/>
                <a:gd name="T33" fmla="*/ 6 h 38"/>
                <a:gd name="T34" fmla="*/ 309 w 309"/>
                <a:gd name="T35" fmla="*/ 0 h 38"/>
                <a:gd name="T36" fmla="*/ 156 w 309"/>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9"/>
                <a:gd name="T58" fmla="*/ 0 h 38"/>
                <a:gd name="T59" fmla="*/ 309 w 309"/>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9" h="38">
                  <a:moveTo>
                    <a:pt x="156" y="0"/>
                  </a:moveTo>
                  <a:lnTo>
                    <a:pt x="0" y="0"/>
                  </a:lnTo>
                  <a:lnTo>
                    <a:pt x="14" y="8"/>
                  </a:lnTo>
                  <a:lnTo>
                    <a:pt x="31" y="15"/>
                  </a:lnTo>
                  <a:lnTo>
                    <a:pt x="52" y="23"/>
                  </a:lnTo>
                  <a:lnTo>
                    <a:pt x="77" y="29"/>
                  </a:lnTo>
                  <a:lnTo>
                    <a:pt x="104" y="33"/>
                  </a:lnTo>
                  <a:lnTo>
                    <a:pt x="133" y="36"/>
                  </a:lnTo>
                  <a:lnTo>
                    <a:pt x="161" y="38"/>
                  </a:lnTo>
                  <a:lnTo>
                    <a:pt x="194" y="38"/>
                  </a:lnTo>
                  <a:lnTo>
                    <a:pt x="223" y="36"/>
                  </a:lnTo>
                  <a:lnTo>
                    <a:pt x="246" y="35"/>
                  </a:lnTo>
                  <a:lnTo>
                    <a:pt x="265" y="31"/>
                  </a:lnTo>
                  <a:lnTo>
                    <a:pt x="280" y="25"/>
                  </a:lnTo>
                  <a:lnTo>
                    <a:pt x="290" y="19"/>
                  </a:lnTo>
                  <a:lnTo>
                    <a:pt x="298" y="13"/>
                  </a:lnTo>
                  <a:lnTo>
                    <a:pt x="305" y="6"/>
                  </a:lnTo>
                  <a:lnTo>
                    <a:pt x="309" y="0"/>
                  </a:lnTo>
                  <a:lnTo>
                    <a:pt x="156" y="0"/>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70" name="Freeform 196">
              <a:extLst>
                <a:ext uri="{FF2B5EF4-FFF2-40B4-BE49-F238E27FC236}">
                  <a16:creationId xmlns:a16="http://schemas.microsoft.com/office/drawing/2014/main" id="{8539B300-016A-231E-512A-7ECA800A29A0}"/>
                </a:ext>
              </a:extLst>
            </p:cNvPr>
            <p:cNvSpPr>
              <a:spLocks/>
            </p:cNvSpPr>
            <p:nvPr/>
          </p:nvSpPr>
          <p:spPr bwMode="auto">
            <a:xfrm>
              <a:off x="1508" y="2127"/>
              <a:ext cx="2" cy="2"/>
            </a:xfrm>
            <a:custGeom>
              <a:avLst/>
              <a:gdLst>
                <a:gd name="T0" fmla="*/ 0 w 2"/>
                <a:gd name="T1" fmla="*/ 0 h 2"/>
                <a:gd name="T2" fmla="*/ 0 w 2"/>
                <a:gd name="T3" fmla="*/ 2 h 2"/>
                <a:gd name="T4" fmla="*/ 2 w 2"/>
                <a:gd name="T5" fmla="*/ 2 h 2"/>
                <a:gd name="T6" fmla="*/ 0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lnTo>
                    <a:pt x="0" y="2"/>
                  </a:lnTo>
                  <a:lnTo>
                    <a:pt x="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1" name="Freeform 197">
              <a:extLst>
                <a:ext uri="{FF2B5EF4-FFF2-40B4-BE49-F238E27FC236}">
                  <a16:creationId xmlns:a16="http://schemas.microsoft.com/office/drawing/2014/main" id="{842D5DF4-B328-E0F1-9A50-A96A0C311813}"/>
                </a:ext>
              </a:extLst>
            </p:cNvPr>
            <p:cNvSpPr>
              <a:spLocks/>
            </p:cNvSpPr>
            <p:nvPr/>
          </p:nvSpPr>
          <p:spPr bwMode="auto">
            <a:xfrm>
              <a:off x="1479" y="2112"/>
              <a:ext cx="22" cy="17"/>
            </a:xfrm>
            <a:custGeom>
              <a:avLst/>
              <a:gdLst>
                <a:gd name="T0" fmla="*/ 8 w 22"/>
                <a:gd name="T1" fmla="*/ 17 h 17"/>
                <a:gd name="T2" fmla="*/ 22 w 22"/>
                <a:gd name="T3" fmla="*/ 3 h 17"/>
                <a:gd name="T4" fmla="*/ 20 w 22"/>
                <a:gd name="T5" fmla="*/ 2 h 17"/>
                <a:gd name="T6" fmla="*/ 18 w 22"/>
                <a:gd name="T7" fmla="*/ 0 h 17"/>
                <a:gd name="T8" fmla="*/ 0 w 22"/>
                <a:gd name="T9" fmla="*/ 17 h 17"/>
                <a:gd name="T10" fmla="*/ 8 w 22"/>
                <a:gd name="T11" fmla="*/ 17 h 17"/>
                <a:gd name="T12" fmla="*/ 0 60000 65536"/>
                <a:gd name="T13" fmla="*/ 0 60000 65536"/>
                <a:gd name="T14" fmla="*/ 0 60000 65536"/>
                <a:gd name="T15" fmla="*/ 0 60000 65536"/>
                <a:gd name="T16" fmla="*/ 0 60000 65536"/>
                <a:gd name="T17" fmla="*/ 0 60000 65536"/>
                <a:gd name="T18" fmla="*/ 0 w 22"/>
                <a:gd name="T19" fmla="*/ 0 h 17"/>
                <a:gd name="T20" fmla="*/ 22 w 22"/>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2" h="17">
                  <a:moveTo>
                    <a:pt x="8" y="17"/>
                  </a:moveTo>
                  <a:lnTo>
                    <a:pt x="22" y="3"/>
                  </a:lnTo>
                  <a:lnTo>
                    <a:pt x="20" y="2"/>
                  </a:lnTo>
                  <a:lnTo>
                    <a:pt x="18" y="0"/>
                  </a:lnTo>
                  <a:lnTo>
                    <a:pt x="0" y="17"/>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2" name="Freeform 198">
              <a:extLst>
                <a:ext uri="{FF2B5EF4-FFF2-40B4-BE49-F238E27FC236}">
                  <a16:creationId xmlns:a16="http://schemas.microsoft.com/office/drawing/2014/main" id="{9CD08B5D-9799-5723-7C0F-4BCD8825168F}"/>
                </a:ext>
              </a:extLst>
            </p:cNvPr>
            <p:cNvSpPr>
              <a:spLocks/>
            </p:cNvSpPr>
            <p:nvPr/>
          </p:nvSpPr>
          <p:spPr bwMode="auto">
            <a:xfrm>
              <a:off x="1451" y="2100"/>
              <a:ext cx="32" cy="29"/>
            </a:xfrm>
            <a:custGeom>
              <a:avLst/>
              <a:gdLst>
                <a:gd name="T0" fmla="*/ 7 w 32"/>
                <a:gd name="T1" fmla="*/ 29 h 29"/>
                <a:gd name="T2" fmla="*/ 32 w 32"/>
                <a:gd name="T3" fmla="*/ 4 h 29"/>
                <a:gd name="T4" fmla="*/ 30 w 32"/>
                <a:gd name="T5" fmla="*/ 2 h 29"/>
                <a:gd name="T6" fmla="*/ 27 w 32"/>
                <a:gd name="T7" fmla="*/ 0 h 29"/>
                <a:gd name="T8" fmla="*/ 0 w 32"/>
                <a:gd name="T9" fmla="*/ 29 h 29"/>
                <a:gd name="T10" fmla="*/ 7 w 32"/>
                <a:gd name="T11" fmla="*/ 29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7" y="29"/>
                  </a:moveTo>
                  <a:lnTo>
                    <a:pt x="32" y="4"/>
                  </a:lnTo>
                  <a:lnTo>
                    <a:pt x="30" y="2"/>
                  </a:lnTo>
                  <a:lnTo>
                    <a:pt x="27" y="0"/>
                  </a:lnTo>
                  <a:lnTo>
                    <a:pt x="0" y="29"/>
                  </a:lnTo>
                  <a:lnTo>
                    <a:pt x="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3" name="Freeform 199">
              <a:extLst>
                <a:ext uri="{FF2B5EF4-FFF2-40B4-BE49-F238E27FC236}">
                  <a16:creationId xmlns:a16="http://schemas.microsoft.com/office/drawing/2014/main" id="{619C0FB6-9790-81D1-1C6A-C1F7792CCF99}"/>
                </a:ext>
              </a:extLst>
            </p:cNvPr>
            <p:cNvSpPr>
              <a:spLocks/>
            </p:cNvSpPr>
            <p:nvPr/>
          </p:nvSpPr>
          <p:spPr bwMode="auto">
            <a:xfrm>
              <a:off x="1422" y="2094"/>
              <a:ext cx="40" cy="35"/>
            </a:xfrm>
            <a:custGeom>
              <a:avLst/>
              <a:gdLst>
                <a:gd name="T0" fmla="*/ 9 w 40"/>
                <a:gd name="T1" fmla="*/ 35 h 35"/>
                <a:gd name="T2" fmla="*/ 40 w 40"/>
                <a:gd name="T3" fmla="*/ 2 h 35"/>
                <a:gd name="T4" fmla="*/ 38 w 40"/>
                <a:gd name="T5" fmla="*/ 0 h 35"/>
                <a:gd name="T6" fmla="*/ 34 w 40"/>
                <a:gd name="T7" fmla="*/ 0 h 35"/>
                <a:gd name="T8" fmla="*/ 0 w 40"/>
                <a:gd name="T9" fmla="*/ 35 h 35"/>
                <a:gd name="T10" fmla="*/ 9 w 40"/>
                <a:gd name="T11" fmla="*/ 35 h 35"/>
                <a:gd name="T12" fmla="*/ 0 60000 65536"/>
                <a:gd name="T13" fmla="*/ 0 60000 65536"/>
                <a:gd name="T14" fmla="*/ 0 60000 65536"/>
                <a:gd name="T15" fmla="*/ 0 60000 65536"/>
                <a:gd name="T16" fmla="*/ 0 60000 65536"/>
                <a:gd name="T17" fmla="*/ 0 60000 65536"/>
                <a:gd name="T18" fmla="*/ 0 w 40"/>
                <a:gd name="T19" fmla="*/ 0 h 35"/>
                <a:gd name="T20" fmla="*/ 40 w 4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0" h="35">
                  <a:moveTo>
                    <a:pt x="9" y="35"/>
                  </a:moveTo>
                  <a:lnTo>
                    <a:pt x="40" y="2"/>
                  </a:lnTo>
                  <a:lnTo>
                    <a:pt x="38" y="0"/>
                  </a:lnTo>
                  <a:lnTo>
                    <a:pt x="34" y="0"/>
                  </a:lnTo>
                  <a:lnTo>
                    <a:pt x="0" y="35"/>
                  </a:lnTo>
                  <a:lnTo>
                    <a:pt x="9"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4" name="Freeform 200">
              <a:extLst>
                <a:ext uri="{FF2B5EF4-FFF2-40B4-BE49-F238E27FC236}">
                  <a16:creationId xmlns:a16="http://schemas.microsoft.com/office/drawing/2014/main" id="{C2C06971-A13D-B87A-2F55-A676EEBCCF26}"/>
                </a:ext>
              </a:extLst>
            </p:cNvPr>
            <p:cNvSpPr>
              <a:spLocks/>
            </p:cNvSpPr>
            <p:nvPr/>
          </p:nvSpPr>
          <p:spPr bwMode="auto">
            <a:xfrm>
              <a:off x="1395" y="2091"/>
              <a:ext cx="44" cy="38"/>
            </a:xfrm>
            <a:custGeom>
              <a:avLst/>
              <a:gdLst>
                <a:gd name="T0" fmla="*/ 8 w 44"/>
                <a:gd name="T1" fmla="*/ 38 h 38"/>
                <a:gd name="T2" fmla="*/ 44 w 44"/>
                <a:gd name="T3" fmla="*/ 1 h 38"/>
                <a:gd name="T4" fmla="*/ 40 w 44"/>
                <a:gd name="T5" fmla="*/ 0 h 38"/>
                <a:gd name="T6" fmla="*/ 36 w 44"/>
                <a:gd name="T7" fmla="*/ 0 h 38"/>
                <a:gd name="T8" fmla="*/ 0 w 44"/>
                <a:gd name="T9" fmla="*/ 38 h 38"/>
                <a:gd name="T10" fmla="*/ 8 w 44"/>
                <a:gd name="T11" fmla="*/ 38 h 38"/>
                <a:gd name="T12" fmla="*/ 0 60000 65536"/>
                <a:gd name="T13" fmla="*/ 0 60000 65536"/>
                <a:gd name="T14" fmla="*/ 0 60000 65536"/>
                <a:gd name="T15" fmla="*/ 0 60000 65536"/>
                <a:gd name="T16" fmla="*/ 0 60000 65536"/>
                <a:gd name="T17" fmla="*/ 0 60000 65536"/>
                <a:gd name="T18" fmla="*/ 0 w 44"/>
                <a:gd name="T19" fmla="*/ 0 h 38"/>
                <a:gd name="T20" fmla="*/ 44 w 44"/>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4" h="38">
                  <a:moveTo>
                    <a:pt x="8" y="38"/>
                  </a:moveTo>
                  <a:lnTo>
                    <a:pt x="44" y="1"/>
                  </a:lnTo>
                  <a:lnTo>
                    <a:pt x="40" y="0"/>
                  </a:lnTo>
                  <a:lnTo>
                    <a:pt x="36" y="0"/>
                  </a:lnTo>
                  <a:lnTo>
                    <a:pt x="0" y="38"/>
                  </a:lnTo>
                  <a:lnTo>
                    <a:pt x="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5" name="Freeform 201">
              <a:extLst>
                <a:ext uri="{FF2B5EF4-FFF2-40B4-BE49-F238E27FC236}">
                  <a16:creationId xmlns:a16="http://schemas.microsoft.com/office/drawing/2014/main" id="{7C3EB8B4-D39E-4A4D-F878-8FB18DFBE970}"/>
                </a:ext>
              </a:extLst>
            </p:cNvPr>
            <p:cNvSpPr>
              <a:spLocks/>
            </p:cNvSpPr>
            <p:nvPr/>
          </p:nvSpPr>
          <p:spPr bwMode="auto">
            <a:xfrm>
              <a:off x="1366" y="2089"/>
              <a:ext cx="46" cy="40"/>
            </a:xfrm>
            <a:custGeom>
              <a:avLst/>
              <a:gdLst>
                <a:gd name="T0" fmla="*/ 8 w 46"/>
                <a:gd name="T1" fmla="*/ 40 h 40"/>
                <a:gd name="T2" fmla="*/ 46 w 46"/>
                <a:gd name="T3" fmla="*/ 2 h 40"/>
                <a:gd name="T4" fmla="*/ 42 w 46"/>
                <a:gd name="T5" fmla="*/ 0 h 40"/>
                <a:gd name="T6" fmla="*/ 39 w 46"/>
                <a:gd name="T7" fmla="*/ 0 h 40"/>
                <a:gd name="T8" fmla="*/ 0 w 46"/>
                <a:gd name="T9" fmla="*/ 40 h 40"/>
                <a:gd name="T10" fmla="*/ 8 w 46"/>
                <a:gd name="T11" fmla="*/ 40 h 40"/>
                <a:gd name="T12" fmla="*/ 0 60000 65536"/>
                <a:gd name="T13" fmla="*/ 0 60000 65536"/>
                <a:gd name="T14" fmla="*/ 0 60000 65536"/>
                <a:gd name="T15" fmla="*/ 0 60000 65536"/>
                <a:gd name="T16" fmla="*/ 0 60000 65536"/>
                <a:gd name="T17" fmla="*/ 0 60000 65536"/>
                <a:gd name="T18" fmla="*/ 0 w 46"/>
                <a:gd name="T19" fmla="*/ 0 h 40"/>
                <a:gd name="T20" fmla="*/ 46 w 46"/>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6" h="40">
                  <a:moveTo>
                    <a:pt x="8" y="40"/>
                  </a:moveTo>
                  <a:lnTo>
                    <a:pt x="46" y="2"/>
                  </a:lnTo>
                  <a:lnTo>
                    <a:pt x="42" y="0"/>
                  </a:lnTo>
                  <a:lnTo>
                    <a:pt x="39" y="0"/>
                  </a:lnTo>
                  <a:lnTo>
                    <a:pt x="0" y="40"/>
                  </a:ln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6" name="Freeform 202">
              <a:extLst>
                <a:ext uri="{FF2B5EF4-FFF2-40B4-BE49-F238E27FC236}">
                  <a16:creationId xmlns:a16="http://schemas.microsoft.com/office/drawing/2014/main" id="{038A1760-31DA-A7DD-8C21-91333E173996}"/>
                </a:ext>
              </a:extLst>
            </p:cNvPr>
            <p:cNvSpPr>
              <a:spLocks/>
            </p:cNvSpPr>
            <p:nvPr/>
          </p:nvSpPr>
          <p:spPr bwMode="auto">
            <a:xfrm>
              <a:off x="1337" y="2089"/>
              <a:ext cx="47" cy="40"/>
            </a:xfrm>
            <a:custGeom>
              <a:avLst/>
              <a:gdLst>
                <a:gd name="T0" fmla="*/ 8 w 47"/>
                <a:gd name="T1" fmla="*/ 40 h 40"/>
                <a:gd name="T2" fmla="*/ 47 w 47"/>
                <a:gd name="T3" fmla="*/ 0 h 40"/>
                <a:gd name="T4" fmla="*/ 43 w 47"/>
                <a:gd name="T5" fmla="*/ 0 h 40"/>
                <a:gd name="T6" fmla="*/ 39 w 47"/>
                <a:gd name="T7" fmla="*/ 0 h 40"/>
                <a:gd name="T8" fmla="*/ 0 w 47"/>
                <a:gd name="T9" fmla="*/ 40 h 40"/>
                <a:gd name="T10" fmla="*/ 8 w 47"/>
                <a:gd name="T11" fmla="*/ 40 h 40"/>
                <a:gd name="T12" fmla="*/ 0 60000 65536"/>
                <a:gd name="T13" fmla="*/ 0 60000 65536"/>
                <a:gd name="T14" fmla="*/ 0 60000 65536"/>
                <a:gd name="T15" fmla="*/ 0 60000 65536"/>
                <a:gd name="T16" fmla="*/ 0 60000 65536"/>
                <a:gd name="T17" fmla="*/ 0 60000 65536"/>
                <a:gd name="T18" fmla="*/ 0 w 47"/>
                <a:gd name="T19" fmla="*/ 0 h 40"/>
                <a:gd name="T20" fmla="*/ 47 w 47"/>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47" h="40">
                  <a:moveTo>
                    <a:pt x="8" y="40"/>
                  </a:moveTo>
                  <a:lnTo>
                    <a:pt x="47" y="0"/>
                  </a:lnTo>
                  <a:lnTo>
                    <a:pt x="43" y="0"/>
                  </a:lnTo>
                  <a:lnTo>
                    <a:pt x="39" y="0"/>
                  </a:lnTo>
                  <a:lnTo>
                    <a:pt x="0" y="40"/>
                  </a:lnTo>
                  <a:lnTo>
                    <a:pt x="8"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7" name="Freeform 203">
              <a:extLst>
                <a:ext uri="{FF2B5EF4-FFF2-40B4-BE49-F238E27FC236}">
                  <a16:creationId xmlns:a16="http://schemas.microsoft.com/office/drawing/2014/main" id="{6CA8109D-4652-1DF8-FC52-1FFFD57113F6}"/>
                </a:ext>
              </a:extLst>
            </p:cNvPr>
            <p:cNvSpPr>
              <a:spLocks/>
            </p:cNvSpPr>
            <p:nvPr/>
          </p:nvSpPr>
          <p:spPr bwMode="auto">
            <a:xfrm>
              <a:off x="1309" y="2091"/>
              <a:ext cx="46" cy="38"/>
            </a:xfrm>
            <a:custGeom>
              <a:avLst/>
              <a:gdLst>
                <a:gd name="T0" fmla="*/ 7 w 46"/>
                <a:gd name="T1" fmla="*/ 38 h 38"/>
                <a:gd name="T2" fmla="*/ 46 w 46"/>
                <a:gd name="T3" fmla="*/ 0 h 38"/>
                <a:gd name="T4" fmla="*/ 42 w 46"/>
                <a:gd name="T5" fmla="*/ 0 h 38"/>
                <a:gd name="T6" fmla="*/ 38 w 46"/>
                <a:gd name="T7" fmla="*/ 0 h 38"/>
                <a:gd name="T8" fmla="*/ 0 w 46"/>
                <a:gd name="T9" fmla="*/ 38 h 38"/>
                <a:gd name="T10" fmla="*/ 7 w 46"/>
                <a:gd name="T11" fmla="*/ 38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7" y="38"/>
                  </a:moveTo>
                  <a:lnTo>
                    <a:pt x="46" y="0"/>
                  </a:lnTo>
                  <a:lnTo>
                    <a:pt x="42" y="0"/>
                  </a:lnTo>
                  <a:lnTo>
                    <a:pt x="38" y="0"/>
                  </a:lnTo>
                  <a:lnTo>
                    <a:pt x="0" y="38"/>
                  </a:lnTo>
                  <a:lnTo>
                    <a:pt x="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8" name="Freeform 204">
              <a:extLst>
                <a:ext uri="{FF2B5EF4-FFF2-40B4-BE49-F238E27FC236}">
                  <a16:creationId xmlns:a16="http://schemas.microsoft.com/office/drawing/2014/main" id="{12596340-CEEE-AF18-0FC8-863D3EE6D3CC}"/>
                </a:ext>
              </a:extLst>
            </p:cNvPr>
            <p:cNvSpPr>
              <a:spLocks/>
            </p:cNvSpPr>
            <p:nvPr/>
          </p:nvSpPr>
          <p:spPr bwMode="auto">
            <a:xfrm>
              <a:off x="1280" y="2092"/>
              <a:ext cx="44" cy="37"/>
            </a:xfrm>
            <a:custGeom>
              <a:avLst/>
              <a:gdLst>
                <a:gd name="T0" fmla="*/ 8 w 44"/>
                <a:gd name="T1" fmla="*/ 37 h 37"/>
                <a:gd name="T2" fmla="*/ 44 w 44"/>
                <a:gd name="T3" fmla="*/ 0 h 37"/>
                <a:gd name="T4" fmla="*/ 40 w 44"/>
                <a:gd name="T5" fmla="*/ 0 h 37"/>
                <a:gd name="T6" fmla="*/ 34 w 44"/>
                <a:gd name="T7" fmla="*/ 0 h 37"/>
                <a:gd name="T8" fmla="*/ 0 w 44"/>
                <a:gd name="T9" fmla="*/ 37 h 37"/>
                <a:gd name="T10" fmla="*/ 8 w 44"/>
                <a:gd name="T11" fmla="*/ 37 h 37"/>
                <a:gd name="T12" fmla="*/ 0 60000 65536"/>
                <a:gd name="T13" fmla="*/ 0 60000 65536"/>
                <a:gd name="T14" fmla="*/ 0 60000 65536"/>
                <a:gd name="T15" fmla="*/ 0 60000 65536"/>
                <a:gd name="T16" fmla="*/ 0 60000 65536"/>
                <a:gd name="T17" fmla="*/ 0 60000 65536"/>
                <a:gd name="T18" fmla="*/ 0 w 44"/>
                <a:gd name="T19" fmla="*/ 0 h 37"/>
                <a:gd name="T20" fmla="*/ 44 w 44"/>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44" h="37">
                  <a:moveTo>
                    <a:pt x="8" y="37"/>
                  </a:moveTo>
                  <a:lnTo>
                    <a:pt x="44" y="0"/>
                  </a:lnTo>
                  <a:lnTo>
                    <a:pt x="40" y="0"/>
                  </a:lnTo>
                  <a:lnTo>
                    <a:pt x="34" y="0"/>
                  </a:lnTo>
                  <a:lnTo>
                    <a:pt x="0" y="37"/>
                  </a:lnTo>
                  <a:lnTo>
                    <a:pt x="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79" name="Freeform 205">
              <a:extLst>
                <a:ext uri="{FF2B5EF4-FFF2-40B4-BE49-F238E27FC236}">
                  <a16:creationId xmlns:a16="http://schemas.microsoft.com/office/drawing/2014/main" id="{DDDF54E7-8813-FD40-DE8E-9B5217DC2911}"/>
                </a:ext>
              </a:extLst>
            </p:cNvPr>
            <p:cNvSpPr>
              <a:spLocks/>
            </p:cNvSpPr>
            <p:nvPr/>
          </p:nvSpPr>
          <p:spPr bwMode="auto">
            <a:xfrm>
              <a:off x="1251" y="2096"/>
              <a:ext cx="40" cy="33"/>
            </a:xfrm>
            <a:custGeom>
              <a:avLst/>
              <a:gdLst>
                <a:gd name="T0" fmla="*/ 8 w 40"/>
                <a:gd name="T1" fmla="*/ 33 h 33"/>
                <a:gd name="T2" fmla="*/ 40 w 40"/>
                <a:gd name="T3" fmla="*/ 0 h 33"/>
                <a:gd name="T4" fmla="*/ 35 w 40"/>
                <a:gd name="T5" fmla="*/ 2 h 33"/>
                <a:gd name="T6" fmla="*/ 31 w 40"/>
                <a:gd name="T7" fmla="*/ 2 h 33"/>
                <a:gd name="T8" fmla="*/ 0 w 40"/>
                <a:gd name="T9" fmla="*/ 33 h 33"/>
                <a:gd name="T10" fmla="*/ 8 w 40"/>
                <a:gd name="T11" fmla="*/ 33 h 33"/>
                <a:gd name="T12" fmla="*/ 0 60000 65536"/>
                <a:gd name="T13" fmla="*/ 0 60000 65536"/>
                <a:gd name="T14" fmla="*/ 0 60000 65536"/>
                <a:gd name="T15" fmla="*/ 0 60000 65536"/>
                <a:gd name="T16" fmla="*/ 0 60000 65536"/>
                <a:gd name="T17" fmla="*/ 0 60000 65536"/>
                <a:gd name="T18" fmla="*/ 0 w 40"/>
                <a:gd name="T19" fmla="*/ 0 h 33"/>
                <a:gd name="T20" fmla="*/ 40 w 4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0" h="33">
                  <a:moveTo>
                    <a:pt x="8" y="33"/>
                  </a:moveTo>
                  <a:lnTo>
                    <a:pt x="40" y="0"/>
                  </a:lnTo>
                  <a:lnTo>
                    <a:pt x="35" y="2"/>
                  </a:lnTo>
                  <a:lnTo>
                    <a:pt x="31" y="2"/>
                  </a:lnTo>
                  <a:lnTo>
                    <a:pt x="0"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0" name="Freeform 206">
              <a:extLst>
                <a:ext uri="{FF2B5EF4-FFF2-40B4-BE49-F238E27FC236}">
                  <a16:creationId xmlns:a16="http://schemas.microsoft.com/office/drawing/2014/main" id="{C0E1F537-D173-AFEB-5BA0-6CF5B0CD670D}"/>
                </a:ext>
              </a:extLst>
            </p:cNvPr>
            <p:cNvSpPr>
              <a:spLocks/>
            </p:cNvSpPr>
            <p:nvPr/>
          </p:nvSpPr>
          <p:spPr bwMode="auto">
            <a:xfrm>
              <a:off x="1222" y="2104"/>
              <a:ext cx="33" cy="25"/>
            </a:xfrm>
            <a:custGeom>
              <a:avLst/>
              <a:gdLst>
                <a:gd name="T0" fmla="*/ 8 w 33"/>
                <a:gd name="T1" fmla="*/ 25 h 25"/>
                <a:gd name="T2" fmla="*/ 33 w 33"/>
                <a:gd name="T3" fmla="*/ 0 h 25"/>
                <a:gd name="T4" fmla="*/ 27 w 33"/>
                <a:gd name="T5" fmla="*/ 2 h 25"/>
                <a:gd name="T6" fmla="*/ 21 w 33"/>
                <a:gd name="T7" fmla="*/ 4 h 25"/>
                <a:gd name="T8" fmla="*/ 0 w 33"/>
                <a:gd name="T9" fmla="*/ 25 h 25"/>
                <a:gd name="T10" fmla="*/ 8 w 33"/>
                <a:gd name="T11" fmla="*/ 25 h 25"/>
                <a:gd name="T12" fmla="*/ 0 60000 65536"/>
                <a:gd name="T13" fmla="*/ 0 60000 65536"/>
                <a:gd name="T14" fmla="*/ 0 60000 65536"/>
                <a:gd name="T15" fmla="*/ 0 60000 65536"/>
                <a:gd name="T16" fmla="*/ 0 60000 65536"/>
                <a:gd name="T17" fmla="*/ 0 60000 65536"/>
                <a:gd name="T18" fmla="*/ 0 w 33"/>
                <a:gd name="T19" fmla="*/ 0 h 25"/>
                <a:gd name="T20" fmla="*/ 33 w 3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33" h="25">
                  <a:moveTo>
                    <a:pt x="8" y="25"/>
                  </a:moveTo>
                  <a:lnTo>
                    <a:pt x="33" y="0"/>
                  </a:lnTo>
                  <a:lnTo>
                    <a:pt x="27" y="2"/>
                  </a:lnTo>
                  <a:lnTo>
                    <a:pt x="21" y="4"/>
                  </a:lnTo>
                  <a:lnTo>
                    <a:pt x="0" y="25"/>
                  </a:lnTo>
                  <a:lnTo>
                    <a:pt x="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1" name="Freeform 207">
              <a:extLst>
                <a:ext uri="{FF2B5EF4-FFF2-40B4-BE49-F238E27FC236}">
                  <a16:creationId xmlns:a16="http://schemas.microsoft.com/office/drawing/2014/main" id="{9BE0AC6D-0324-E9D5-D6DD-9653DA9569B7}"/>
                </a:ext>
              </a:extLst>
            </p:cNvPr>
            <p:cNvSpPr>
              <a:spLocks/>
            </p:cNvSpPr>
            <p:nvPr/>
          </p:nvSpPr>
          <p:spPr bwMode="auto">
            <a:xfrm>
              <a:off x="1201" y="2123"/>
              <a:ext cx="6" cy="6"/>
            </a:xfrm>
            <a:custGeom>
              <a:avLst/>
              <a:gdLst>
                <a:gd name="T0" fmla="*/ 2 w 6"/>
                <a:gd name="T1" fmla="*/ 6 h 6"/>
                <a:gd name="T2" fmla="*/ 6 w 6"/>
                <a:gd name="T3" fmla="*/ 0 h 6"/>
                <a:gd name="T4" fmla="*/ 2 w 6"/>
                <a:gd name="T5" fmla="*/ 2 h 6"/>
                <a:gd name="T6" fmla="*/ 0 w 6"/>
                <a:gd name="T7" fmla="*/ 6 h 6"/>
                <a:gd name="T8" fmla="*/ 2 w 6"/>
                <a:gd name="T9" fmla="*/ 6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2" y="6"/>
                  </a:moveTo>
                  <a:lnTo>
                    <a:pt x="6" y="0"/>
                  </a:lnTo>
                  <a:lnTo>
                    <a:pt x="2" y="2"/>
                  </a:lnTo>
                  <a:lnTo>
                    <a:pt x="0"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82" name="Freeform 208">
              <a:extLst>
                <a:ext uri="{FF2B5EF4-FFF2-40B4-BE49-F238E27FC236}">
                  <a16:creationId xmlns:a16="http://schemas.microsoft.com/office/drawing/2014/main" id="{CFC80B22-967C-FCDA-2744-B6A9C0723AD1}"/>
                </a:ext>
              </a:extLst>
            </p:cNvPr>
            <p:cNvSpPr>
              <a:spLocks/>
            </p:cNvSpPr>
            <p:nvPr/>
          </p:nvSpPr>
          <p:spPr bwMode="auto">
            <a:xfrm>
              <a:off x="1201" y="2089"/>
              <a:ext cx="309" cy="40"/>
            </a:xfrm>
            <a:custGeom>
              <a:avLst/>
              <a:gdLst>
                <a:gd name="T0" fmla="*/ 154 w 309"/>
                <a:gd name="T1" fmla="*/ 40 h 40"/>
                <a:gd name="T2" fmla="*/ 0 w 309"/>
                <a:gd name="T3" fmla="*/ 40 h 40"/>
                <a:gd name="T4" fmla="*/ 14 w 309"/>
                <a:gd name="T5" fmla="*/ 30 h 40"/>
                <a:gd name="T6" fmla="*/ 31 w 309"/>
                <a:gd name="T7" fmla="*/ 23 h 40"/>
                <a:gd name="T8" fmla="*/ 52 w 309"/>
                <a:gd name="T9" fmla="*/ 15 h 40"/>
                <a:gd name="T10" fmla="*/ 75 w 309"/>
                <a:gd name="T11" fmla="*/ 9 h 40"/>
                <a:gd name="T12" fmla="*/ 102 w 309"/>
                <a:gd name="T13" fmla="*/ 5 h 40"/>
                <a:gd name="T14" fmla="*/ 131 w 309"/>
                <a:gd name="T15" fmla="*/ 2 h 40"/>
                <a:gd name="T16" fmla="*/ 161 w 309"/>
                <a:gd name="T17" fmla="*/ 0 h 40"/>
                <a:gd name="T18" fmla="*/ 192 w 309"/>
                <a:gd name="T19" fmla="*/ 0 h 40"/>
                <a:gd name="T20" fmla="*/ 223 w 309"/>
                <a:gd name="T21" fmla="*/ 2 h 40"/>
                <a:gd name="T22" fmla="*/ 246 w 309"/>
                <a:gd name="T23" fmla="*/ 3 h 40"/>
                <a:gd name="T24" fmla="*/ 265 w 309"/>
                <a:gd name="T25" fmla="*/ 7 h 40"/>
                <a:gd name="T26" fmla="*/ 278 w 309"/>
                <a:gd name="T27" fmla="*/ 13 h 40"/>
                <a:gd name="T28" fmla="*/ 290 w 309"/>
                <a:gd name="T29" fmla="*/ 19 h 40"/>
                <a:gd name="T30" fmla="*/ 298 w 309"/>
                <a:gd name="T31" fmla="*/ 25 h 40"/>
                <a:gd name="T32" fmla="*/ 303 w 309"/>
                <a:gd name="T33" fmla="*/ 32 h 40"/>
                <a:gd name="T34" fmla="*/ 309 w 309"/>
                <a:gd name="T35" fmla="*/ 40 h 40"/>
                <a:gd name="T36" fmla="*/ 154 w 309"/>
                <a:gd name="T37" fmla="*/ 40 h 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9"/>
                <a:gd name="T58" fmla="*/ 0 h 40"/>
                <a:gd name="T59" fmla="*/ 309 w 309"/>
                <a:gd name="T60" fmla="*/ 40 h 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9" h="40">
                  <a:moveTo>
                    <a:pt x="154" y="40"/>
                  </a:moveTo>
                  <a:lnTo>
                    <a:pt x="0" y="40"/>
                  </a:lnTo>
                  <a:lnTo>
                    <a:pt x="14" y="30"/>
                  </a:lnTo>
                  <a:lnTo>
                    <a:pt x="31" y="23"/>
                  </a:lnTo>
                  <a:lnTo>
                    <a:pt x="52" y="15"/>
                  </a:lnTo>
                  <a:lnTo>
                    <a:pt x="75" y="9"/>
                  </a:lnTo>
                  <a:lnTo>
                    <a:pt x="102" y="5"/>
                  </a:lnTo>
                  <a:lnTo>
                    <a:pt x="131" y="2"/>
                  </a:lnTo>
                  <a:lnTo>
                    <a:pt x="161" y="0"/>
                  </a:lnTo>
                  <a:lnTo>
                    <a:pt x="192" y="0"/>
                  </a:lnTo>
                  <a:lnTo>
                    <a:pt x="223" y="2"/>
                  </a:lnTo>
                  <a:lnTo>
                    <a:pt x="246" y="3"/>
                  </a:lnTo>
                  <a:lnTo>
                    <a:pt x="265" y="7"/>
                  </a:lnTo>
                  <a:lnTo>
                    <a:pt x="278" y="13"/>
                  </a:lnTo>
                  <a:lnTo>
                    <a:pt x="290" y="19"/>
                  </a:lnTo>
                  <a:lnTo>
                    <a:pt x="298" y="25"/>
                  </a:lnTo>
                  <a:lnTo>
                    <a:pt x="303" y="32"/>
                  </a:lnTo>
                  <a:lnTo>
                    <a:pt x="309" y="40"/>
                  </a:lnTo>
                  <a:lnTo>
                    <a:pt x="154" y="40"/>
                  </a:lnTo>
                  <a:close/>
                </a:path>
              </a:pathLst>
            </a:custGeom>
            <a:noFill/>
            <a:ln w="9525">
              <a:solidFill>
                <a:srgbClr val="1F1A1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583" name="Rectangle 209">
              <a:extLst>
                <a:ext uri="{FF2B5EF4-FFF2-40B4-BE49-F238E27FC236}">
                  <a16:creationId xmlns:a16="http://schemas.microsoft.com/office/drawing/2014/main" id="{1334A8D1-4F1C-BCDB-EAD2-8437BF5799F1}"/>
                </a:ext>
              </a:extLst>
            </p:cNvPr>
            <p:cNvSpPr>
              <a:spLocks noChangeArrowheads="1"/>
            </p:cNvSpPr>
            <p:nvPr/>
          </p:nvSpPr>
          <p:spPr bwMode="auto">
            <a:xfrm>
              <a:off x="1439" y="2123"/>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20584" name="Rectangle 210">
              <a:extLst>
                <a:ext uri="{FF2B5EF4-FFF2-40B4-BE49-F238E27FC236}">
                  <a16:creationId xmlns:a16="http://schemas.microsoft.com/office/drawing/2014/main" id="{D2E65AF7-2A58-1982-300B-F7C404302E90}"/>
                </a:ext>
              </a:extLst>
            </p:cNvPr>
            <p:cNvSpPr>
              <a:spLocks noChangeArrowheads="1"/>
            </p:cNvSpPr>
            <p:nvPr/>
          </p:nvSpPr>
          <p:spPr bwMode="auto">
            <a:xfrm>
              <a:off x="1503" y="2216"/>
              <a:ext cx="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
                  <a:srgbClr val="000000"/>
                </a:buClr>
                <a:buSzPct val="100000"/>
                <a:buFont typeface="Times New Roman" panose="02020603050405020304" pitchFamily="18" charset="0"/>
                <a:buNone/>
              </a:pPr>
              <a:endParaRPr lang="en-US" altLang="en-US"/>
            </a:p>
          </p:txBody>
        </p:sp>
        <p:sp>
          <p:nvSpPr>
            <p:cNvPr id="20585" name="Line 216">
              <a:extLst>
                <a:ext uri="{FF2B5EF4-FFF2-40B4-BE49-F238E27FC236}">
                  <a16:creationId xmlns:a16="http://schemas.microsoft.com/office/drawing/2014/main" id="{BF9E94BE-E97B-1B2D-9FCD-3BE4DBCF01A4}"/>
                </a:ext>
              </a:extLst>
            </p:cNvPr>
            <p:cNvSpPr>
              <a:spLocks noChangeShapeType="1"/>
            </p:cNvSpPr>
            <p:nvPr/>
          </p:nvSpPr>
          <p:spPr bwMode="auto">
            <a:xfrm>
              <a:off x="666" y="1745"/>
              <a:ext cx="42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6" name="Line 217">
              <a:extLst>
                <a:ext uri="{FF2B5EF4-FFF2-40B4-BE49-F238E27FC236}">
                  <a16:creationId xmlns:a16="http://schemas.microsoft.com/office/drawing/2014/main" id="{A8EF868E-4D23-5CF7-F8A8-C20F27C74AED}"/>
                </a:ext>
              </a:extLst>
            </p:cNvPr>
            <p:cNvSpPr>
              <a:spLocks noChangeShapeType="1"/>
            </p:cNvSpPr>
            <p:nvPr/>
          </p:nvSpPr>
          <p:spPr bwMode="auto">
            <a:xfrm>
              <a:off x="610" y="1668"/>
              <a:ext cx="17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7" name="Line 218">
              <a:extLst>
                <a:ext uri="{FF2B5EF4-FFF2-40B4-BE49-F238E27FC236}">
                  <a16:creationId xmlns:a16="http://schemas.microsoft.com/office/drawing/2014/main" id="{E48C8655-6DD5-7279-17DD-BE1A136FFBA4}"/>
                </a:ext>
              </a:extLst>
            </p:cNvPr>
            <p:cNvSpPr>
              <a:spLocks noChangeShapeType="1"/>
            </p:cNvSpPr>
            <p:nvPr/>
          </p:nvSpPr>
          <p:spPr bwMode="auto">
            <a:xfrm>
              <a:off x="631" y="1703"/>
              <a:ext cx="65"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8" name="Line 219">
              <a:extLst>
                <a:ext uri="{FF2B5EF4-FFF2-40B4-BE49-F238E27FC236}">
                  <a16:creationId xmlns:a16="http://schemas.microsoft.com/office/drawing/2014/main" id="{8BBB6CB4-EABE-48FC-D68E-66B10C5CA053}"/>
                </a:ext>
              </a:extLst>
            </p:cNvPr>
            <p:cNvSpPr>
              <a:spLocks noChangeShapeType="1"/>
            </p:cNvSpPr>
            <p:nvPr/>
          </p:nvSpPr>
          <p:spPr bwMode="auto">
            <a:xfrm>
              <a:off x="806" y="1668"/>
              <a:ext cx="123"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89" name="Line 220">
              <a:extLst>
                <a:ext uri="{FF2B5EF4-FFF2-40B4-BE49-F238E27FC236}">
                  <a16:creationId xmlns:a16="http://schemas.microsoft.com/office/drawing/2014/main" id="{BB32D3EB-FC7C-B133-52BC-C474661D7506}"/>
                </a:ext>
              </a:extLst>
            </p:cNvPr>
            <p:cNvSpPr>
              <a:spLocks noChangeShapeType="1"/>
            </p:cNvSpPr>
            <p:nvPr/>
          </p:nvSpPr>
          <p:spPr bwMode="auto">
            <a:xfrm>
              <a:off x="727" y="1703"/>
              <a:ext cx="207"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90" name="Line 221">
              <a:extLst>
                <a:ext uri="{FF2B5EF4-FFF2-40B4-BE49-F238E27FC236}">
                  <a16:creationId xmlns:a16="http://schemas.microsoft.com/office/drawing/2014/main" id="{AAB7BE35-1861-B18E-6DD9-D6FF5F14E489}"/>
                </a:ext>
              </a:extLst>
            </p:cNvPr>
            <p:cNvSpPr>
              <a:spLocks noChangeShapeType="1"/>
            </p:cNvSpPr>
            <p:nvPr/>
          </p:nvSpPr>
          <p:spPr bwMode="auto">
            <a:xfrm>
              <a:off x="952" y="1668"/>
              <a:ext cx="217"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91" name="Line 222">
              <a:extLst>
                <a:ext uri="{FF2B5EF4-FFF2-40B4-BE49-F238E27FC236}">
                  <a16:creationId xmlns:a16="http://schemas.microsoft.com/office/drawing/2014/main" id="{71490554-F100-77BA-4076-46082D6DDB96}"/>
                </a:ext>
              </a:extLst>
            </p:cNvPr>
            <p:cNvSpPr>
              <a:spLocks noChangeShapeType="1"/>
            </p:cNvSpPr>
            <p:nvPr/>
          </p:nvSpPr>
          <p:spPr bwMode="auto">
            <a:xfrm>
              <a:off x="961" y="1703"/>
              <a:ext cx="119"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92" name="Line 223">
              <a:extLst>
                <a:ext uri="{FF2B5EF4-FFF2-40B4-BE49-F238E27FC236}">
                  <a16:creationId xmlns:a16="http://schemas.microsoft.com/office/drawing/2014/main" id="{7C96E10C-7C6E-1F50-EF2F-6FAC7CC0C6D0}"/>
                </a:ext>
              </a:extLst>
            </p:cNvPr>
            <p:cNvSpPr>
              <a:spLocks noChangeShapeType="1"/>
            </p:cNvSpPr>
            <p:nvPr/>
          </p:nvSpPr>
          <p:spPr bwMode="auto">
            <a:xfrm>
              <a:off x="1096" y="1703"/>
              <a:ext cx="38" cy="1"/>
            </a:xfrm>
            <a:prstGeom prst="line">
              <a:avLst/>
            </a:prstGeom>
            <a:noFill/>
            <a:ln w="12700">
              <a:solidFill>
                <a:srgbClr val="1F1A17"/>
              </a:solidFill>
              <a:round/>
              <a:headEnd/>
              <a:tailEn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23239"/>
                                        </p:tgtEl>
                                        <p:attrNameLst>
                                          <p:attrName>style.visibility</p:attrName>
                                        </p:attrNameLst>
                                      </p:cBhvr>
                                      <p:to>
                                        <p:strVal val="visible"/>
                                      </p:to>
                                    </p:set>
                                    <p:anim calcmode="lin" valueType="num">
                                      <p:cBhvr>
                                        <p:cTn id="7" dur="500" fill="hold"/>
                                        <p:tgtEl>
                                          <p:spTgt spid="223239"/>
                                        </p:tgtEl>
                                        <p:attrNameLst>
                                          <p:attrName>ppt_w</p:attrName>
                                        </p:attrNameLst>
                                      </p:cBhvr>
                                      <p:tavLst>
                                        <p:tav tm="0">
                                          <p:val>
                                            <p:fltVal val="0"/>
                                          </p:val>
                                        </p:tav>
                                        <p:tav tm="100000">
                                          <p:val>
                                            <p:strVal val="#ppt_w"/>
                                          </p:val>
                                        </p:tav>
                                      </p:tavLst>
                                    </p:anim>
                                    <p:anim calcmode="lin" valueType="num">
                                      <p:cBhvr>
                                        <p:cTn id="8" dur="500" fill="hold"/>
                                        <p:tgtEl>
                                          <p:spTgt spid="223239"/>
                                        </p:tgtEl>
                                        <p:attrNameLst>
                                          <p:attrName>ppt_h</p:attrName>
                                        </p:attrNameLst>
                                      </p:cBhvr>
                                      <p:tavLst>
                                        <p:tav tm="0">
                                          <p:val>
                                            <p:fltVal val="0"/>
                                          </p:val>
                                        </p:tav>
                                        <p:tav tm="100000">
                                          <p:val>
                                            <p:strVal val="#ppt_h"/>
                                          </p:val>
                                        </p:tav>
                                      </p:tavLst>
                                    </p:anim>
                                    <p:anim calcmode="lin" valueType="num">
                                      <p:cBhvr>
                                        <p:cTn id="9" dur="500" fill="hold"/>
                                        <p:tgtEl>
                                          <p:spTgt spid="223239"/>
                                        </p:tgtEl>
                                        <p:attrNameLst>
                                          <p:attrName>style.rotation</p:attrName>
                                        </p:attrNameLst>
                                      </p:cBhvr>
                                      <p:tavLst>
                                        <p:tav tm="0">
                                          <p:val>
                                            <p:fltVal val="360"/>
                                          </p:val>
                                        </p:tav>
                                        <p:tav tm="100000">
                                          <p:val>
                                            <p:fltVal val="0"/>
                                          </p:val>
                                        </p:tav>
                                      </p:tavLst>
                                    </p:anim>
                                    <p:animEffect transition="in" filter="fade">
                                      <p:cBhvr>
                                        <p:cTn id="10" dur="500"/>
                                        <p:tgtEl>
                                          <p:spTgt spid="223239"/>
                                        </p:tgtEl>
                                      </p:cBhvr>
                                    </p:animEffect>
                                  </p:childTnLst>
                                </p:cTn>
                              </p:par>
                            </p:childTnLst>
                          </p:cTn>
                        </p:par>
                        <p:par>
                          <p:cTn id="11" fill="hold" nodeType="afterGroup">
                            <p:stCondLst>
                              <p:cond delay="5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223238"/>
                                        </p:tgtEl>
                                        <p:attrNameLst>
                                          <p:attrName>style.visibility</p:attrName>
                                        </p:attrNameLst>
                                      </p:cBhvr>
                                      <p:to>
                                        <p:strVal val="visible"/>
                                      </p:to>
                                    </p:set>
                                    <p:anim calcmode="discrete" valueType="clr">
                                      <p:cBhvr override="childStyle">
                                        <p:cTn id="14" dur="80"/>
                                        <p:tgtEl>
                                          <p:spTgt spid="22323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3238"/>
                                        </p:tgtEl>
                                        <p:attrNameLst>
                                          <p:attrName>fillcolor</p:attrName>
                                        </p:attrNameLst>
                                      </p:cBhvr>
                                      <p:tavLst>
                                        <p:tav tm="0">
                                          <p:val>
                                            <p:clrVal>
                                              <a:schemeClr val="accent2"/>
                                            </p:clrVal>
                                          </p:val>
                                        </p:tav>
                                        <p:tav tm="50000">
                                          <p:val>
                                            <p:clrVal>
                                              <a:schemeClr val="hlink"/>
                                            </p:clrVal>
                                          </p:val>
                                        </p:tav>
                                      </p:tavLst>
                                    </p:anim>
                                    <p:set>
                                      <p:cBhvr>
                                        <p:cTn id="16" dur="80"/>
                                        <p:tgtEl>
                                          <p:spTgt spid="223238"/>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223461"/>
                                        </p:tgtEl>
                                        <p:attrNameLst>
                                          <p:attrName>style.visibility</p:attrName>
                                        </p:attrNameLst>
                                      </p:cBhvr>
                                      <p:to>
                                        <p:strVal val="visible"/>
                                      </p:to>
                                    </p:set>
                                    <p:anim calcmode="lin" valueType="num">
                                      <p:cBhvr>
                                        <p:cTn id="21" dur="500" fill="hold"/>
                                        <p:tgtEl>
                                          <p:spTgt spid="223461"/>
                                        </p:tgtEl>
                                        <p:attrNameLst>
                                          <p:attrName>ppt_w</p:attrName>
                                        </p:attrNameLst>
                                      </p:cBhvr>
                                      <p:tavLst>
                                        <p:tav tm="0">
                                          <p:val>
                                            <p:fltVal val="0"/>
                                          </p:val>
                                        </p:tav>
                                        <p:tav tm="100000">
                                          <p:val>
                                            <p:strVal val="#ppt_w"/>
                                          </p:val>
                                        </p:tav>
                                      </p:tavLst>
                                    </p:anim>
                                    <p:anim calcmode="lin" valueType="num">
                                      <p:cBhvr>
                                        <p:cTn id="22" dur="500" fill="hold"/>
                                        <p:tgtEl>
                                          <p:spTgt spid="223461"/>
                                        </p:tgtEl>
                                        <p:attrNameLst>
                                          <p:attrName>ppt_h</p:attrName>
                                        </p:attrNameLst>
                                      </p:cBhvr>
                                      <p:tavLst>
                                        <p:tav tm="0">
                                          <p:val>
                                            <p:fltVal val="0"/>
                                          </p:val>
                                        </p:tav>
                                        <p:tav tm="100000">
                                          <p:val>
                                            <p:strVal val="#ppt_h"/>
                                          </p:val>
                                        </p:tav>
                                      </p:tavLst>
                                    </p:anim>
                                    <p:anim calcmode="lin" valueType="num">
                                      <p:cBhvr>
                                        <p:cTn id="23" dur="500" fill="hold"/>
                                        <p:tgtEl>
                                          <p:spTgt spid="223461"/>
                                        </p:tgtEl>
                                        <p:attrNameLst>
                                          <p:attrName>style.rotation</p:attrName>
                                        </p:attrNameLst>
                                      </p:cBhvr>
                                      <p:tavLst>
                                        <p:tav tm="0">
                                          <p:val>
                                            <p:fltVal val="360"/>
                                          </p:val>
                                        </p:tav>
                                        <p:tav tm="100000">
                                          <p:val>
                                            <p:fltVal val="0"/>
                                          </p:val>
                                        </p:tav>
                                      </p:tavLst>
                                    </p:anim>
                                    <p:animEffect transition="in" filter="fade">
                                      <p:cBhvr>
                                        <p:cTn id="24" dur="500"/>
                                        <p:tgtEl>
                                          <p:spTgt spid="223461"/>
                                        </p:tgtEl>
                                      </p:cBhvr>
                                    </p:animEffect>
                                  </p:childTnLst>
                                </p:cTn>
                              </p:par>
                            </p:childTnLst>
                          </p:cTn>
                        </p:par>
                        <p:par>
                          <p:cTn id="25" fill="hold" nodeType="afterGroup">
                            <p:stCondLst>
                              <p:cond delay="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223460"/>
                                        </p:tgtEl>
                                        <p:attrNameLst>
                                          <p:attrName>style.visibility</p:attrName>
                                        </p:attrNameLst>
                                      </p:cBhvr>
                                      <p:to>
                                        <p:strVal val="visible"/>
                                      </p:to>
                                    </p:set>
                                    <p:anim calcmode="discrete" valueType="clr">
                                      <p:cBhvr override="childStyle">
                                        <p:cTn id="28" dur="80"/>
                                        <p:tgtEl>
                                          <p:spTgt spid="22346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23460"/>
                                        </p:tgtEl>
                                        <p:attrNameLst>
                                          <p:attrName>fillcolor</p:attrName>
                                        </p:attrNameLst>
                                      </p:cBhvr>
                                      <p:tavLst>
                                        <p:tav tm="0">
                                          <p:val>
                                            <p:clrVal>
                                              <a:schemeClr val="accent2"/>
                                            </p:clrVal>
                                          </p:val>
                                        </p:tav>
                                        <p:tav tm="50000">
                                          <p:val>
                                            <p:clrVal>
                                              <a:schemeClr val="hlink"/>
                                            </p:clrVal>
                                          </p:val>
                                        </p:tav>
                                      </p:tavLst>
                                    </p:anim>
                                    <p:set>
                                      <p:cBhvr>
                                        <p:cTn id="30" dur="80"/>
                                        <p:tgtEl>
                                          <p:spTgt spid="223460"/>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par>
                          <p:cTn id="36" fill="hold" nodeType="afterGroup">
                            <p:stCondLst>
                              <p:cond delay="500"/>
                            </p:stCondLst>
                            <p:childTnLst>
                              <p:par>
                                <p:cTn id="37" presetID="22" presetClass="entr" presetSubtype="4" fill="hold" nodeType="afterEffect">
                                  <p:stCondLst>
                                    <p:cond delay="0"/>
                                  </p:stCondLst>
                                  <p:childTnLst>
                                    <p:set>
                                      <p:cBhvr>
                                        <p:cTn id="38" dur="1" fill="hold">
                                          <p:stCondLst>
                                            <p:cond delay="0"/>
                                          </p:stCondLst>
                                        </p:cTn>
                                        <p:tgtEl>
                                          <p:spTgt spid="223547"/>
                                        </p:tgtEl>
                                        <p:attrNameLst>
                                          <p:attrName>style.visibility</p:attrName>
                                        </p:attrNameLst>
                                      </p:cBhvr>
                                      <p:to>
                                        <p:strVal val="visible"/>
                                      </p:to>
                                    </p:set>
                                    <p:animEffect transition="in" filter="wipe(down)">
                                      <p:cBhvr>
                                        <p:cTn id="39" dur="1000"/>
                                        <p:tgtEl>
                                          <p:spTgt spid="22354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23548"/>
                                        </p:tgtEl>
                                        <p:attrNameLst>
                                          <p:attrName>style.visibility</p:attrName>
                                        </p:attrNameLst>
                                      </p:cBhvr>
                                      <p:to>
                                        <p:strVal val="visible"/>
                                      </p:to>
                                    </p:set>
                                    <p:animEffect transition="in" filter="wipe(left)">
                                      <p:cBhvr>
                                        <p:cTn id="42" dur="500"/>
                                        <p:tgtEl>
                                          <p:spTgt spid="223548"/>
                                        </p:tgtEl>
                                      </p:cBhvr>
                                    </p:animEffect>
                                  </p:childTnLst>
                                </p:cTn>
                              </p:par>
                            </p:childTnLst>
                          </p:cTn>
                        </p:par>
                        <p:par>
                          <p:cTn id="43" fill="hold" nodeType="afterGroup">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23549"/>
                                        </p:tgtEl>
                                        <p:attrNameLst>
                                          <p:attrName>style.visibility</p:attrName>
                                        </p:attrNameLst>
                                      </p:cBhvr>
                                      <p:to>
                                        <p:strVal val="visible"/>
                                      </p:to>
                                    </p:set>
                                    <p:animEffect transition="in" filter="wipe(left)">
                                      <p:cBhvr>
                                        <p:cTn id="46" dur="500"/>
                                        <p:tgtEl>
                                          <p:spTgt spid="223549"/>
                                        </p:tgtEl>
                                      </p:cBhvr>
                                    </p:animEffect>
                                  </p:childTnLst>
                                </p:cTn>
                              </p:par>
                            </p:childTnLst>
                          </p:cTn>
                        </p:par>
                        <p:par>
                          <p:cTn id="47" fill="hold" nodeType="afterGroup">
                            <p:stCondLst>
                              <p:cond delay="2000"/>
                            </p:stCondLst>
                            <p:childTnLst>
                              <p:par>
                                <p:cTn id="48" presetID="22" presetClass="entr" presetSubtype="4" fill="hold" nodeType="afterEffect">
                                  <p:stCondLst>
                                    <p:cond delay="0"/>
                                  </p:stCondLst>
                                  <p:childTnLst>
                                    <p:set>
                                      <p:cBhvr>
                                        <p:cTn id="49" dur="1" fill="hold">
                                          <p:stCondLst>
                                            <p:cond delay="0"/>
                                          </p:stCondLst>
                                        </p:cTn>
                                        <p:tgtEl>
                                          <p:spTgt spid="223550"/>
                                        </p:tgtEl>
                                        <p:attrNameLst>
                                          <p:attrName>style.visibility</p:attrName>
                                        </p:attrNameLst>
                                      </p:cBhvr>
                                      <p:to>
                                        <p:strVal val="visible"/>
                                      </p:to>
                                    </p:set>
                                    <p:animEffect transition="in" filter="wipe(down)">
                                      <p:cBhvr>
                                        <p:cTn id="50" dur="1000"/>
                                        <p:tgtEl>
                                          <p:spTgt spid="223550"/>
                                        </p:tgtEl>
                                      </p:cBhvr>
                                    </p:animEffect>
                                  </p:childTnLst>
                                </p:cTn>
                              </p:par>
                            </p:childTnLst>
                          </p:cTn>
                        </p:par>
                        <p:par>
                          <p:cTn id="51" fill="hold" nodeType="afterGroup">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223552"/>
                                        </p:tgtEl>
                                        <p:attrNameLst>
                                          <p:attrName>style.visibility</p:attrName>
                                        </p:attrNameLst>
                                      </p:cBhvr>
                                      <p:to>
                                        <p:strVal val="visible"/>
                                      </p:to>
                                    </p:set>
                                    <p:animEffect transition="in" filter="wipe(left)">
                                      <p:cBhvr>
                                        <p:cTn id="54" dur="500"/>
                                        <p:tgtEl>
                                          <p:spTgt spid="223552"/>
                                        </p:tgtEl>
                                      </p:cBhvr>
                                    </p:animEffect>
                                  </p:childTnLst>
                                </p:cTn>
                              </p:par>
                            </p:childTnLst>
                          </p:cTn>
                        </p:par>
                        <p:par>
                          <p:cTn id="55" fill="hold" nodeType="afterGroup">
                            <p:stCondLst>
                              <p:cond delay="3500"/>
                            </p:stCondLst>
                            <p:childTnLst>
                              <p:par>
                                <p:cTn id="56" presetID="55" presetClass="entr" presetSubtype="0" fill="hold" nodeType="afterEffect">
                                  <p:stCondLst>
                                    <p:cond delay="0"/>
                                  </p:stCondLst>
                                  <p:childTnLst>
                                    <p:set>
                                      <p:cBhvr>
                                        <p:cTn id="57" dur="1" fill="hold">
                                          <p:stCondLst>
                                            <p:cond delay="0"/>
                                          </p:stCondLst>
                                        </p:cTn>
                                        <p:tgtEl>
                                          <p:spTgt spid="223553"/>
                                        </p:tgtEl>
                                        <p:attrNameLst>
                                          <p:attrName>style.visibility</p:attrName>
                                        </p:attrNameLst>
                                      </p:cBhvr>
                                      <p:to>
                                        <p:strVal val="visible"/>
                                      </p:to>
                                    </p:set>
                                    <p:anim calcmode="lin" valueType="num">
                                      <p:cBhvr>
                                        <p:cTn id="58" dur="1000" fill="hold"/>
                                        <p:tgtEl>
                                          <p:spTgt spid="223553"/>
                                        </p:tgtEl>
                                        <p:attrNameLst>
                                          <p:attrName>ppt_w</p:attrName>
                                        </p:attrNameLst>
                                      </p:cBhvr>
                                      <p:tavLst>
                                        <p:tav tm="0">
                                          <p:val>
                                            <p:strVal val="#ppt_w*0.70"/>
                                          </p:val>
                                        </p:tav>
                                        <p:tav tm="100000">
                                          <p:val>
                                            <p:strVal val="#ppt_w"/>
                                          </p:val>
                                        </p:tav>
                                      </p:tavLst>
                                    </p:anim>
                                    <p:anim calcmode="lin" valueType="num">
                                      <p:cBhvr>
                                        <p:cTn id="59" dur="1000" fill="hold"/>
                                        <p:tgtEl>
                                          <p:spTgt spid="223553"/>
                                        </p:tgtEl>
                                        <p:attrNameLst>
                                          <p:attrName>ppt_h</p:attrName>
                                        </p:attrNameLst>
                                      </p:cBhvr>
                                      <p:tavLst>
                                        <p:tav tm="0">
                                          <p:val>
                                            <p:strVal val="#ppt_h"/>
                                          </p:val>
                                        </p:tav>
                                        <p:tav tm="100000">
                                          <p:val>
                                            <p:strVal val="#ppt_h"/>
                                          </p:val>
                                        </p:tav>
                                      </p:tavLst>
                                    </p:anim>
                                    <p:animEffect transition="in" filter="fade">
                                      <p:cBhvr>
                                        <p:cTn id="60" dur="1000"/>
                                        <p:tgtEl>
                                          <p:spTgt spid="22355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104"/>
                                        </p:tgtEl>
                                        <p:attrNameLst>
                                          <p:attrName>style.visibility</p:attrName>
                                        </p:attrNameLst>
                                      </p:cBhvr>
                                      <p:to>
                                        <p:strVal val="visible"/>
                                      </p:to>
                                    </p:set>
                                    <p:anim calcmode="lin" valueType="num">
                                      <p:cBhvr>
                                        <p:cTn id="65" dur="500" fill="hold"/>
                                        <p:tgtEl>
                                          <p:spTgt spid="104"/>
                                        </p:tgtEl>
                                        <p:attrNameLst>
                                          <p:attrName>ppt_w</p:attrName>
                                        </p:attrNameLst>
                                      </p:cBhvr>
                                      <p:tavLst>
                                        <p:tav tm="0">
                                          <p:val>
                                            <p:fltVal val="0"/>
                                          </p:val>
                                        </p:tav>
                                        <p:tav tm="100000">
                                          <p:val>
                                            <p:strVal val="#ppt_w"/>
                                          </p:val>
                                        </p:tav>
                                      </p:tavLst>
                                    </p:anim>
                                    <p:anim calcmode="lin" valueType="num">
                                      <p:cBhvr>
                                        <p:cTn id="66" dur="500" fill="hold"/>
                                        <p:tgtEl>
                                          <p:spTgt spid="104"/>
                                        </p:tgtEl>
                                        <p:attrNameLst>
                                          <p:attrName>ppt_h</p:attrName>
                                        </p:attrNameLst>
                                      </p:cBhvr>
                                      <p:tavLst>
                                        <p:tav tm="0">
                                          <p:val>
                                            <p:fltVal val="0"/>
                                          </p:val>
                                        </p:tav>
                                        <p:tav tm="100000">
                                          <p:val>
                                            <p:strVal val="#ppt_h"/>
                                          </p:val>
                                        </p:tav>
                                      </p:tavLst>
                                    </p:anim>
                                    <p:anim calcmode="lin" valueType="num">
                                      <p:cBhvr>
                                        <p:cTn id="67" dur="500" fill="hold"/>
                                        <p:tgtEl>
                                          <p:spTgt spid="104"/>
                                        </p:tgtEl>
                                        <p:attrNameLst>
                                          <p:attrName>style.rotation</p:attrName>
                                        </p:attrNameLst>
                                      </p:cBhvr>
                                      <p:tavLst>
                                        <p:tav tm="0">
                                          <p:val>
                                            <p:fltVal val="360"/>
                                          </p:val>
                                        </p:tav>
                                        <p:tav tm="100000">
                                          <p:val>
                                            <p:fltVal val="0"/>
                                          </p:val>
                                        </p:tav>
                                      </p:tavLst>
                                    </p:anim>
                                    <p:animEffect transition="in" filter="fade">
                                      <p:cBhvr>
                                        <p:cTn id="68" dur="500"/>
                                        <p:tgtEl>
                                          <p:spTgt spid="104"/>
                                        </p:tgtEl>
                                      </p:cBhvr>
                                    </p:animEffect>
                                  </p:childTnLst>
                                </p:cTn>
                              </p:par>
                            </p:childTnLst>
                          </p:cTn>
                        </p:par>
                        <p:par>
                          <p:cTn id="69" fill="hold" nodeType="afterGroup">
                            <p:stCondLst>
                              <p:cond delay="500"/>
                            </p:stCondLst>
                            <p:childTnLst>
                              <p:par>
                                <p:cTn id="70" presetID="27" presetClass="entr" presetSubtype="0" fill="hold" grpId="0" nodeType="afterEffect">
                                  <p:stCondLst>
                                    <p:cond delay="0"/>
                                  </p:stCondLst>
                                  <p:iterate type="lt">
                                    <p:tmPct val="50000"/>
                                  </p:iterate>
                                  <p:childTnLst>
                                    <p:set>
                                      <p:cBhvr>
                                        <p:cTn id="71" dur="1" fill="hold">
                                          <p:stCondLst>
                                            <p:cond delay="0"/>
                                          </p:stCondLst>
                                        </p:cTn>
                                        <p:tgtEl>
                                          <p:spTgt spid="103"/>
                                        </p:tgtEl>
                                        <p:attrNameLst>
                                          <p:attrName>style.visibility</p:attrName>
                                        </p:attrNameLst>
                                      </p:cBhvr>
                                      <p:to>
                                        <p:strVal val="visible"/>
                                      </p:to>
                                    </p:set>
                                    <p:anim calcmode="discrete" valueType="clr">
                                      <p:cBhvr override="childStyle">
                                        <p:cTn id="72" dur="80"/>
                                        <p:tgtEl>
                                          <p:spTgt spid="103"/>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103"/>
                                        </p:tgtEl>
                                        <p:attrNameLst>
                                          <p:attrName>fillcolor</p:attrName>
                                        </p:attrNameLst>
                                      </p:cBhvr>
                                      <p:tavLst>
                                        <p:tav tm="0">
                                          <p:val>
                                            <p:clrVal>
                                              <a:schemeClr val="accent2"/>
                                            </p:clrVal>
                                          </p:val>
                                        </p:tav>
                                        <p:tav tm="50000">
                                          <p:val>
                                            <p:clrVal>
                                              <a:schemeClr val="hlink"/>
                                            </p:clrVal>
                                          </p:val>
                                        </p:tav>
                                      </p:tavLst>
                                    </p:anim>
                                    <p:set>
                                      <p:cBhvr>
                                        <p:cTn id="74" dur="80"/>
                                        <p:tgtEl>
                                          <p:spTgt spid="103"/>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p:cTn id="79" dur="500" fill="hold"/>
                                        <p:tgtEl>
                                          <p:spTgt spid="3"/>
                                        </p:tgtEl>
                                        <p:attrNameLst>
                                          <p:attrName>ppt_w</p:attrName>
                                        </p:attrNameLst>
                                      </p:cBhvr>
                                      <p:tavLst>
                                        <p:tav tm="0">
                                          <p:val>
                                            <p:fltVal val="0"/>
                                          </p:val>
                                        </p:tav>
                                        <p:tav tm="100000">
                                          <p:val>
                                            <p:strVal val="#ppt_w"/>
                                          </p:val>
                                        </p:tav>
                                      </p:tavLst>
                                    </p:anim>
                                    <p:anim calcmode="lin" valueType="num">
                                      <p:cBhvr>
                                        <p:cTn id="80" dur="500" fill="hold"/>
                                        <p:tgtEl>
                                          <p:spTgt spid="3"/>
                                        </p:tgtEl>
                                        <p:attrNameLst>
                                          <p:attrName>ppt_h</p:attrName>
                                        </p:attrNameLst>
                                      </p:cBhvr>
                                      <p:tavLst>
                                        <p:tav tm="0">
                                          <p:val>
                                            <p:fltVal val="0"/>
                                          </p:val>
                                        </p:tav>
                                        <p:tav tm="100000">
                                          <p:val>
                                            <p:strVal val="#ppt_h"/>
                                          </p:val>
                                        </p:tav>
                                      </p:tavLst>
                                    </p:anim>
                                    <p:animEffect transition="in" filter="fade">
                                      <p:cBhvr>
                                        <p:cTn id="81" dur="500"/>
                                        <p:tgtEl>
                                          <p:spTgt spid="3"/>
                                        </p:tgtEl>
                                      </p:cBhvr>
                                    </p:animEffect>
                                  </p:childTnLst>
                                </p:cTn>
                              </p:par>
                            </p:childTnLst>
                          </p:cTn>
                        </p:par>
                        <p:par>
                          <p:cTn id="82" fill="hold" nodeType="afterGroup">
                            <p:stCondLst>
                              <p:cond delay="500"/>
                            </p:stCondLst>
                            <p:childTnLst>
                              <p:par>
                                <p:cTn id="83" presetID="55" presetClass="entr" presetSubtype="0" fill="hold" nodeType="afterEffect">
                                  <p:stCondLst>
                                    <p:cond delay="0"/>
                                  </p:stCondLst>
                                  <p:childTnLst>
                                    <p:set>
                                      <p:cBhvr>
                                        <p:cTn id="84" dur="1" fill="hold">
                                          <p:stCondLst>
                                            <p:cond delay="0"/>
                                          </p:stCondLst>
                                        </p:cTn>
                                        <p:tgtEl>
                                          <p:spTgt spid="106"/>
                                        </p:tgtEl>
                                        <p:attrNameLst>
                                          <p:attrName>style.visibility</p:attrName>
                                        </p:attrNameLst>
                                      </p:cBhvr>
                                      <p:to>
                                        <p:strVal val="visible"/>
                                      </p:to>
                                    </p:set>
                                    <p:anim calcmode="lin" valueType="num">
                                      <p:cBhvr>
                                        <p:cTn id="85" dur="1000" fill="hold"/>
                                        <p:tgtEl>
                                          <p:spTgt spid="106"/>
                                        </p:tgtEl>
                                        <p:attrNameLst>
                                          <p:attrName>ppt_w</p:attrName>
                                        </p:attrNameLst>
                                      </p:cBhvr>
                                      <p:tavLst>
                                        <p:tav tm="0">
                                          <p:val>
                                            <p:strVal val="#ppt_w*0.70"/>
                                          </p:val>
                                        </p:tav>
                                        <p:tav tm="100000">
                                          <p:val>
                                            <p:strVal val="#ppt_w"/>
                                          </p:val>
                                        </p:tav>
                                      </p:tavLst>
                                    </p:anim>
                                    <p:anim calcmode="lin" valueType="num">
                                      <p:cBhvr>
                                        <p:cTn id="86" dur="1000" fill="hold"/>
                                        <p:tgtEl>
                                          <p:spTgt spid="106"/>
                                        </p:tgtEl>
                                        <p:attrNameLst>
                                          <p:attrName>ppt_h</p:attrName>
                                        </p:attrNameLst>
                                      </p:cBhvr>
                                      <p:tavLst>
                                        <p:tav tm="0">
                                          <p:val>
                                            <p:strVal val="#ppt_h"/>
                                          </p:val>
                                        </p:tav>
                                        <p:tav tm="100000">
                                          <p:val>
                                            <p:strVal val="#ppt_h"/>
                                          </p:val>
                                        </p:tav>
                                      </p:tavLst>
                                    </p:anim>
                                    <p:animEffect transition="in" filter="fade">
                                      <p:cBhvr>
                                        <p:cTn id="87" dur="1000"/>
                                        <p:tgtEl>
                                          <p:spTgt spid="106"/>
                                        </p:tgtEl>
                                      </p:cBhvr>
                                    </p:animEffect>
                                  </p:childTnLst>
                                </p:cTn>
                              </p:par>
                            </p:childTnLst>
                          </p:cTn>
                        </p:par>
                        <p:par>
                          <p:cTn id="88" fill="hold" nodeType="afterGroup">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105"/>
                                        </p:tgtEl>
                                        <p:attrNameLst>
                                          <p:attrName>style.visibility</p:attrName>
                                        </p:attrNameLst>
                                      </p:cBhvr>
                                      <p:to>
                                        <p:strVal val="visible"/>
                                      </p:to>
                                    </p:set>
                                    <p:animEffect transition="in" filter="wipe(left)">
                                      <p:cBhvr>
                                        <p:cTn id="9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p:bldP spid="223460" grpId="0"/>
      <p:bldP spid="223548" grpId="0" animBg="1"/>
      <p:bldP spid="223549" grpId="0"/>
      <p:bldP spid="223552" grpId="0"/>
      <p:bldP spid="103" grpId="0"/>
      <p:bldP spid="105" grpId="0"/>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onstant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onstant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onstant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onstantia"/>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3797</TotalTime>
  <Words>2511</Words>
  <Application>Microsoft Office PowerPoint</Application>
  <PresentationFormat>On-screen Show (4:3)</PresentationFormat>
  <Paragraphs>761</Paragraphs>
  <Slides>22</Slides>
  <Notes>8</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36" baseType="lpstr">
      <vt:lpstr>Arial</vt:lpstr>
      <vt:lpstr>Microsoft YaHei</vt:lpstr>
      <vt:lpstr>Times New Roman</vt:lpstr>
      <vt:lpstr>Calibri</vt:lpstr>
      <vt:lpstr>Constantia</vt:lpstr>
      <vt:lpstr>Segoe UI</vt:lpstr>
      <vt:lpstr>Comic Sans MS</vt:lpstr>
      <vt:lpstr>Symbol</vt:lpstr>
      <vt:lpstr>新細明體</vt: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Gordana Kastratovic</dc:creator>
  <cp:lastModifiedBy>Gordana Kastratovic</cp:lastModifiedBy>
  <cp:revision>341</cp:revision>
  <cp:lastPrinted>1601-01-01T00:00:00Z</cp:lastPrinted>
  <dcterms:created xsi:type="dcterms:W3CDTF">2006-10-10T09:54:47Z</dcterms:created>
  <dcterms:modified xsi:type="dcterms:W3CDTF">2025-07-24T10:31:38Z</dcterms:modified>
</cp:coreProperties>
</file>