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8"/>
  </p:notesMasterIdLst>
  <p:sldIdLst>
    <p:sldId id="482" r:id="rId2"/>
    <p:sldId id="414" r:id="rId3"/>
    <p:sldId id="415" r:id="rId4"/>
    <p:sldId id="417" r:id="rId5"/>
    <p:sldId id="421" r:id="rId6"/>
    <p:sldId id="422" r:id="rId7"/>
  </p:sldIdLst>
  <p:sldSz cx="9144000" cy="6858000" type="screen4x3"/>
  <p:notesSz cx="7099300" cy="10234613"/>
  <p:embeddedFontLst>
    <p:embeddedFont>
      <p:font typeface="Tahoma" pitchFamily="34" charset="0"/>
      <p:regular r:id="rId9"/>
      <p:bold r:id="rId10"/>
    </p:embeddedFont>
  </p:embeddedFontLst>
  <p:defaultTextStyle>
    <a:defPPr>
      <a:defRPr lang="en-US"/>
    </a:defPPr>
    <a:lvl1pPr algn="l" rtl="0" eaLnBrk="0" fontAlgn="base" hangingPunct="0">
      <a:spcBef>
        <a:spcPct val="0"/>
      </a:spcBef>
      <a:spcAft>
        <a:spcPct val="0"/>
      </a:spcAft>
      <a:defRPr sz="2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366FF"/>
    <a:srgbClr val="0033CC"/>
    <a:srgbClr val="3333FF"/>
    <a:srgbClr val="FF6699"/>
    <a:srgbClr val="FF6600"/>
    <a:srgbClr val="FFFF00"/>
    <a:srgbClr val="009900"/>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81" autoAdjust="0"/>
    <p:restoredTop sz="93871" autoAdjust="0"/>
  </p:normalViewPr>
  <p:slideViewPr>
    <p:cSldViewPr>
      <p:cViewPr>
        <p:scale>
          <a:sx n="70" d="100"/>
          <a:sy n="70" d="100"/>
        </p:scale>
        <p:origin x="-146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961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23961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23962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962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23962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F9C62A36-608B-408F-AC9C-BD4401B2393B}" type="slidenum">
              <a:rPr lang="en-US"/>
              <a:pPr/>
              <a:t>‹#›</a:t>
            </a:fld>
            <a:endParaRPr lang="en-US"/>
          </a:p>
        </p:txBody>
      </p:sp>
    </p:spTree>
    <p:extLst>
      <p:ext uri="{BB962C8B-B14F-4D97-AF65-F5344CB8AC3E}">
        <p14:creationId xmlns:p14="http://schemas.microsoft.com/office/powerpoint/2010/main" xmlns="" val="19967894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841D424-53B6-4573-8108-1F22BD14D17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F790C7F-89C3-4DA0-81A6-8BA49913569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AEF42B3-31A9-40C4-81F5-63B2BC0725B8}"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20AF541-D235-406B-B319-683EE028D0B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CA26231-81B1-4890-85CC-C21C483D741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588062B-07C2-4D9A-BB9E-82CB50B9B6F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6832404-95BD-422E-AA9D-BFF0F2912FA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9D893B69-50F5-4798-BEE9-1C5AE9C4368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B6E8121-600D-43C8-B6FC-5F45CE32AFF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B3C0A4D5-49F5-4F4D-B5F7-389CA6CFF42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846B5DC-DF41-46BF-B0BE-FF8090E2B52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E922F65-11FB-4966-9A9B-DCA44005910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fld id="{AC2A0F26-5DDA-4CE7-BCA2-EF196271BD7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468313" y="115888"/>
            <a:ext cx="8229600" cy="1143000"/>
          </a:xfrm>
        </p:spPr>
        <p:txBody>
          <a:bodyPr/>
          <a:lstStyle/>
          <a:p>
            <a:r>
              <a:rPr lang="sr-Latn-RS" sz="2400" b="1" dirty="0" smtClean="0">
                <a:solidFill>
                  <a:schemeClr val="bg1"/>
                </a:solidFill>
              </a:rPr>
              <a:t>POLITIKA PARKIRANJA, KOMUNIKACIJA I PRIHVATANJE</a:t>
            </a:r>
            <a:endParaRPr lang="en-US" sz="2400" b="1" dirty="0" smtClean="0">
              <a:solidFill>
                <a:schemeClr val="bg1"/>
              </a:solidFill>
            </a:endParaRPr>
          </a:p>
        </p:txBody>
      </p:sp>
      <p:sp>
        <p:nvSpPr>
          <p:cNvPr id="3" name="TextBox 2"/>
          <p:cNvSpPr txBox="1"/>
          <p:nvPr/>
        </p:nvSpPr>
        <p:spPr>
          <a:xfrm>
            <a:off x="622300" y="1125538"/>
            <a:ext cx="7921625" cy="5332229"/>
          </a:xfrm>
          <a:prstGeom prst="rect">
            <a:avLst/>
          </a:prstGeom>
          <a:noFill/>
        </p:spPr>
        <p:txBody>
          <a:bodyPr>
            <a:spAutoFit/>
          </a:bodyPr>
          <a:lstStyle/>
          <a:p>
            <a:pPr indent="457200" algn="just">
              <a:spcAft>
                <a:spcPts val="300"/>
              </a:spcAft>
            </a:pPr>
            <a:r>
              <a:rPr lang="sr-Latn-CS" sz="1400" dirty="0">
                <a:latin typeface="Times New Roman" pitchFamily="18" charset="0"/>
                <a:cs typeface="Times New Roman" pitchFamily="18" charset="0"/>
              </a:rPr>
              <a:t> </a:t>
            </a:r>
            <a:endParaRPr lang="en-GB" sz="1400" dirty="0">
              <a:latin typeface="Times New Roman" pitchFamily="18" charset="0"/>
              <a:ea typeface="Times New Roman" pitchFamily="18" charset="0"/>
              <a:cs typeface="Arial" charset="0"/>
            </a:endParaRPr>
          </a:p>
          <a:p>
            <a:pPr indent="457200" algn="just">
              <a:spcAft>
                <a:spcPts val="300"/>
              </a:spcAft>
            </a:pPr>
            <a:r>
              <a:rPr lang="sr-Latn-CS" sz="1400" dirty="0">
                <a:latin typeface="Times New Roman" pitchFamily="18" charset="0"/>
                <a:ea typeface="Times New Roman" pitchFamily="18" charset="0"/>
                <a:cs typeface="Arial" charset="0"/>
              </a:rPr>
              <a:t>Da bi </a:t>
            </a:r>
            <a:r>
              <a:rPr lang="sr-Latn-CS" sz="1400" dirty="0" smtClean="0">
                <a:latin typeface="Times New Roman" pitchFamily="18" charset="0"/>
                <a:ea typeface="Times New Roman" pitchFamily="18" charset="0"/>
                <a:cs typeface="Arial" charset="0"/>
              </a:rPr>
              <a:t>mere primenjene politike parkiranja dale pozitivne efekte moraju biti prihvaćene </a:t>
            </a:r>
            <a:r>
              <a:rPr lang="sr-Latn-CS" sz="1400" dirty="0">
                <a:latin typeface="Times New Roman" pitchFamily="18" charset="0"/>
                <a:ea typeface="Times New Roman" pitchFamily="18" charset="0"/>
                <a:cs typeface="Arial" charset="0"/>
              </a:rPr>
              <a:t>od strane </a:t>
            </a:r>
            <a:r>
              <a:rPr lang="sr-Latn-CS" sz="1400" dirty="0" smtClean="0">
                <a:latin typeface="Times New Roman" pitchFamily="18" charset="0"/>
                <a:ea typeface="Times New Roman" pitchFamily="18" charset="0"/>
                <a:cs typeface="Arial" charset="0"/>
              </a:rPr>
              <a:t>korisnika parking </a:t>
            </a:r>
            <a:r>
              <a:rPr lang="sr-Latn-CS" sz="1400" dirty="0">
                <a:latin typeface="Times New Roman" pitchFamily="18" charset="0"/>
                <a:ea typeface="Times New Roman" pitchFamily="18" charset="0"/>
                <a:cs typeface="Arial" charset="0"/>
              </a:rPr>
              <a:t>mesta, </a:t>
            </a:r>
            <a:r>
              <a:rPr lang="sr-Latn-CS" sz="1400" dirty="0" smtClean="0">
                <a:latin typeface="Times New Roman" pitchFamily="18" charset="0"/>
                <a:ea typeface="Times New Roman" pitchFamily="18" charset="0"/>
                <a:cs typeface="Arial" charset="0"/>
              </a:rPr>
              <a:t>obzirom </a:t>
            </a:r>
            <a:r>
              <a:rPr lang="sr-Latn-CS" sz="1400" dirty="0">
                <a:latin typeface="Times New Roman" pitchFamily="18" charset="0"/>
                <a:ea typeface="Times New Roman" pitchFamily="18" charset="0"/>
                <a:cs typeface="Arial" charset="0"/>
              </a:rPr>
              <a:t>da </a:t>
            </a:r>
            <a:r>
              <a:rPr lang="sr-Latn-CS" sz="1400" dirty="0" smtClean="0">
                <a:latin typeface="Times New Roman" pitchFamily="18" charset="0"/>
                <a:ea typeface="Times New Roman" pitchFamily="18" charset="0"/>
                <a:cs typeface="Arial" charset="0"/>
              </a:rPr>
              <a:t>uglavnom </a:t>
            </a:r>
            <a:r>
              <a:rPr lang="sr-Latn-CS" sz="1400" dirty="0">
                <a:latin typeface="Times New Roman" pitchFamily="18" charset="0"/>
                <a:ea typeface="Times New Roman" pitchFamily="18" charset="0"/>
                <a:cs typeface="Arial" charset="0"/>
              </a:rPr>
              <a:t>podrazumevaju promenu njihovog ponašanja. </a:t>
            </a:r>
            <a:endParaRPr lang="en-GB" sz="1400" dirty="0">
              <a:latin typeface="Times New Roman" pitchFamily="18" charset="0"/>
              <a:cs typeface="Times New Roman" pitchFamily="18" charset="0"/>
            </a:endParaRPr>
          </a:p>
          <a:p>
            <a:pPr indent="457200" algn="just">
              <a:spcAft>
                <a:spcPts val="300"/>
              </a:spcAft>
            </a:pPr>
            <a:r>
              <a:rPr lang="sr-Latn-CS" sz="1400" dirty="0">
                <a:latin typeface="Times New Roman" pitchFamily="18" charset="0"/>
                <a:cs typeface="Times New Roman" pitchFamily="18" charset="0"/>
              </a:rPr>
              <a:t> </a:t>
            </a:r>
            <a:endParaRPr lang="en-GB" sz="1400" dirty="0">
              <a:latin typeface="Times New Roman" pitchFamily="18" charset="0"/>
              <a:cs typeface="Times New Roman" pitchFamily="18" charset="0"/>
            </a:endParaRPr>
          </a:p>
          <a:p>
            <a:pPr indent="457200" algn="just">
              <a:spcAft>
                <a:spcPts val="300"/>
              </a:spcAft>
            </a:pPr>
            <a:r>
              <a:rPr lang="sr-Latn-CS" sz="1400" dirty="0">
                <a:latin typeface="Times New Roman" pitchFamily="18" charset="0"/>
                <a:cs typeface="Times New Roman" pitchFamily="18" charset="0"/>
              </a:rPr>
              <a:t>„Parkiranje često ima loš imidž među vozačima i trgovcima (i jedni i drugi misle da bi parkiranje trebalo da bude neograničeno i besplatno) i čak među političarima (koji ga vide kao komplikovanu stvar za koju oni treba da preuzmu odgovornost). Često jedina komunikacija lokalnih vlasti jeste kako sistem radi - tj. koje je vremensko ograničenje, način naplate, PPK, itd. Teško da i jedan grad razgovara o tome zašto je uveden režim - tj. zašto korisnici treba da plate parkiranje, kako se koristi prihod od naplate parkiranja, itd. ... Zanimljiv primer komunikacije sa korisnicima daje grad Roermond (Holandija) koji od nedavno informiše korisnike da dodatni prihod generisan povećanjem cene parkiranja ide u tzv. „fond za mobilnost“ koji se koristi za povećanje opšte pristupačnosti grada. “</a:t>
            </a:r>
            <a:endParaRPr lang="en-GB" sz="1400" dirty="0">
              <a:latin typeface="Times New Roman" pitchFamily="18" charset="0"/>
              <a:cs typeface="Times New Roman" pitchFamily="18" charset="0"/>
            </a:endParaRPr>
          </a:p>
          <a:p>
            <a:pPr indent="457200" algn="just">
              <a:spcAft>
                <a:spcPts val="300"/>
              </a:spcAft>
            </a:pPr>
            <a:r>
              <a:rPr lang="sr-Latn-CS" sz="1400" dirty="0">
                <a:latin typeface="Times New Roman" pitchFamily="18" charset="0"/>
                <a:cs typeface="Times New Roman" pitchFamily="18" charset="0"/>
              </a:rPr>
              <a:t> </a:t>
            </a:r>
            <a:endParaRPr lang="en-GB" sz="1400" dirty="0">
              <a:latin typeface="Times New Roman" pitchFamily="18" charset="0"/>
              <a:cs typeface="Times New Roman" pitchFamily="18" charset="0"/>
            </a:endParaRPr>
          </a:p>
          <a:p>
            <a:pPr indent="457200" algn="just">
              <a:spcAft>
                <a:spcPts val="600"/>
              </a:spcAft>
            </a:pPr>
            <a:r>
              <a:rPr lang="sr-Latn-CS" sz="1400" dirty="0">
                <a:latin typeface="Times New Roman" pitchFamily="18" charset="0"/>
                <a:cs typeface="Times New Roman" pitchFamily="18" charset="0"/>
              </a:rPr>
              <a:t>Preporuke u vezi sa komunikacijom navode da je </a:t>
            </a:r>
            <a:r>
              <a:rPr lang="sr-Latn-CS" sz="1400" dirty="0" smtClean="0">
                <a:latin typeface="Times New Roman" pitchFamily="18" charset="0"/>
                <a:cs typeface="Times New Roman" pitchFamily="18" charset="0"/>
              </a:rPr>
              <a:t>neophodno informisati građane</a:t>
            </a:r>
            <a:r>
              <a:rPr lang="sr-Latn-CS" sz="1400" dirty="0">
                <a:latin typeface="Times New Roman" pitchFamily="18" charset="0"/>
                <a:cs typeface="Times New Roman" pitchFamily="18" charset="0"/>
              </a:rPr>
              <a:t>, a </a:t>
            </a:r>
            <a:r>
              <a:rPr lang="sr-Latn-CS" sz="1400" dirty="0" smtClean="0">
                <a:latin typeface="Times New Roman" pitchFamily="18" charset="0"/>
                <a:cs typeface="Times New Roman" pitchFamily="18" charset="0"/>
              </a:rPr>
              <a:t>samim </a:t>
            </a:r>
            <a:r>
              <a:rPr lang="sr-Latn-CS" sz="1400" dirty="0">
                <a:latin typeface="Times New Roman" pitchFamily="18" charset="0"/>
                <a:cs typeface="Times New Roman" pitchFamily="18" charset="0"/>
              </a:rPr>
              <a:t>tim i </a:t>
            </a:r>
            <a:r>
              <a:rPr lang="sr-Latn-CS" sz="1400" dirty="0" smtClean="0">
                <a:latin typeface="Times New Roman" pitchFamily="18" charset="0"/>
                <a:cs typeface="Times New Roman" pitchFamily="18" charset="0"/>
              </a:rPr>
              <a:t>vozače automobila </a:t>
            </a:r>
            <a:r>
              <a:rPr lang="sr-Latn-CS" sz="1400" dirty="0">
                <a:latin typeface="Times New Roman" pitchFamily="18" charset="0"/>
                <a:cs typeface="Times New Roman" pitchFamily="18" charset="0"/>
              </a:rPr>
              <a:t>u </a:t>
            </a:r>
            <a:r>
              <a:rPr lang="sr-Latn-CS" sz="1400" dirty="0" smtClean="0">
                <a:latin typeface="Times New Roman" pitchFamily="18" charset="0"/>
                <a:cs typeface="Times New Roman" pitchFamily="18" charset="0"/>
              </a:rPr>
              <a:t>vezi </a:t>
            </a:r>
            <a:r>
              <a:rPr lang="sr-Latn-CS" sz="1400" dirty="0">
                <a:latin typeface="Times New Roman" pitchFamily="18" charset="0"/>
                <a:cs typeface="Times New Roman" pitchFamily="18" charset="0"/>
              </a:rPr>
              <a:t>sa </a:t>
            </a:r>
            <a:r>
              <a:rPr lang="sr-Latn-CS" sz="1400" dirty="0" smtClean="0">
                <a:latin typeface="Times New Roman" pitchFamily="18" charset="0"/>
                <a:cs typeface="Times New Roman" pitchFamily="18" charset="0"/>
              </a:rPr>
              <a:t>sledećim aspektima</a:t>
            </a:r>
            <a:r>
              <a:rPr lang="sr-Latn-CS" sz="1400" dirty="0">
                <a:latin typeface="Times New Roman" pitchFamily="18" charset="0"/>
                <a:cs typeface="Times New Roman" pitchFamily="18" charset="0"/>
              </a:rPr>
              <a:t>:</a:t>
            </a:r>
            <a:endParaRPr lang="en-GB" sz="1400" dirty="0">
              <a:latin typeface="Times New Roman" pitchFamily="18" charset="0"/>
              <a:cs typeface="Times New Roman" pitchFamily="18" charset="0"/>
            </a:endParaRPr>
          </a:p>
          <a:p>
            <a:pPr indent="457200" algn="just">
              <a:spcAft>
                <a:spcPts val="300"/>
              </a:spcAft>
              <a:buFont typeface="Symbol" pitchFamily="18" charset="2"/>
              <a:buChar char=""/>
            </a:pPr>
            <a:r>
              <a:rPr lang="sr-Latn-CS" sz="1400" dirty="0" smtClean="0">
                <a:latin typeface="Times New Roman" pitchFamily="18" charset="0"/>
                <a:cs typeface="Times New Roman" pitchFamily="18" charset="0"/>
              </a:rPr>
              <a:t>celokupnoj ideji upravljanja parkiranjem</a:t>
            </a:r>
            <a:endParaRPr lang="en-GB" sz="1400" dirty="0">
              <a:latin typeface="Times New Roman" pitchFamily="18" charset="0"/>
              <a:cs typeface="Times New Roman" pitchFamily="18" charset="0"/>
            </a:endParaRPr>
          </a:p>
          <a:p>
            <a:pPr indent="457200" algn="just">
              <a:spcAft>
                <a:spcPts val="300"/>
              </a:spcAft>
              <a:buFont typeface="Symbol" pitchFamily="18" charset="2"/>
              <a:buChar char=""/>
            </a:pPr>
            <a:r>
              <a:rPr lang="sr-Latn-CS" sz="1400" dirty="0" smtClean="0">
                <a:latin typeface="Times New Roman" pitchFamily="18" charset="0"/>
                <a:cs typeface="Times New Roman" pitchFamily="18" charset="0"/>
              </a:rPr>
              <a:t>kretanju</a:t>
            </a:r>
            <a:r>
              <a:rPr lang="sr-Latn-CS" sz="1400" dirty="0">
                <a:latin typeface="Times New Roman" pitchFamily="18" charset="0"/>
                <a:cs typeface="Times New Roman" pitchFamily="18" charset="0"/>
              </a:rPr>
              <a:t>, </a:t>
            </a:r>
            <a:r>
              <a:rPr lang="sr-Latn-CS" sz="1400" dirty="0" smtClean="0">
                <a:latin typeface="Times New Roman" pitchFamily="18" charset="0"/>
                <a:cs typeface="Times New Roman" pitchFamily="18" charset="0"/>
              </a:rPr>
              <a:t>trendovima </a:t>
            </a:r>
            <a:r>
              <a:rPr lang="sr-Latn-CS" sz="1400" dirty="0">
                <a:latin typeface="Times New Roman" pitchFamily="18" charset="0"/>
                <a:cs typeface="Times New Roman" pitchFamily="18" charset="0"/>
              </a:rPr>
              <a:t>i </a:t>
            </a:r>
            <a:r>
              <a:rPr lang="sr-Latn-CS" sz="1400" dirty="0" smtClean="0">
                <a:latin typeface="Times New Roman" pitchFamily="18" charset="0"/>
                <a:cs typeface="Times New Roman" pitchFamily="18" charset="0"/>
              </a:rPr>
              <a:t>rezultatima istraživanja </a:t>
            </a:r>
            <a:r>
              <a:rPr lang="sr-Latn-CS" sz="1400" dirty="0">
                <a:latin typeface="Times New Roman" pitchFamily="18" charset="0"/>
                <a:cs typeface="Times New Roman" pitchFamily="18" charset="0"/>
              </a:rPr>
              <a:t>u </a:t>
            </a:r>
            <a:r>
              <a:rPr lang="sr-Latn-CS" sz="1400" dirty="0" smtClean="0">
                <a:latin typeface="Times New Roman" pitchFamily="18" charset="0"/>
                <a:cs typeface="Times New Roman" pitchFamily="18" charset="0"/>
              </a:rPr>
              <a:t>oblasti parkiranja</a:t>
            </a:r>
            <a:endParaRPr lang="en-GB" sz="1400" dirty="0">
              <a:latin typeface="Times New Roman" pitchFamily="18" charset="0"/>
              <a:cs typeface="Times New Roman" pitchFamily="18" charset="0"/>
            </a:endParaRPr>
          </a:p>
          <a:p>
            <a:pPr indent="457200" algn="just">
              <a:spcAft>
                <a:spcPts val="300"/>
              </a:spcAft>
              <a:buFont typeface="Symbol" pitchFamily="18" charset="2"/>
              <a:buChar char=""/>
            </a:pPr>
            <a:r>
              <a:rPr lang="sr-Latn-CS" sz="1400" dirty="0" smtClean="0">
                <a:latin typeface="Times New Roman" pitchFamily="18" charset="0"/>
                <a:cs typeface="Times New Roman" pitchFamily="18" charset="0"/>
              </a:rPr>
              <a:t>činjenici </a:t>
            </a:r>
            <a:r>
              <a:rPr lang="sr-Latn-CS" sz="1400" dirty="0">
                <a:latin typeface="Times New Roman" pitchFamily="18" charset="0"/>
                <a:cs typeface="Times New Roman" pitchFamily="18" charset="0"/>
              </a:rPr>
              <a:t>da </a:t>
            </a:r>
            <a:r>
              <a:rPr lang="sr-Latn-CS" sz="1400" dirty="0" smtClean="0">
                <a:latin typeface="Times New Roman" pitchFamily="18" charset="0"/>
                <a:cs typeface="Times New Roman" pitchFamily="18" charset="0"/>
              </a:rPr>
              <a:t>upravljanje parkiranjem </a:t>
            </a:r>
            <a:r>
              <a:rPr lang="sr-Latn-CS" sz="1400" dirty="0">
                <a:latin typeface="Times New Roman" pitchFamily="18" charset="0"/>
                <a:cs typeface="Times New Roman" pitchFamily="18" charset="0"/>
              </a:rPr>
              <a:t>ne </a:t>
            </a:r>
            <a:r>
              <a:rPr lang="sr-Latn-CS" sz="1400" dirty="0" smtClean="0">
                <a:latin typeface="Times New Roman" pitchFamily="18" charset="0"/>
                <a:cs typeface="Times New Roman" pitchFamily="18" charset="0"/>
              </a:rPr>
              <a:t>znači dodatno oporezivanje </a:t>
            </a:r>
            <a:r>
              <a:rPr lang="sr-Latn-CS" sz="1400" dirty="0">
                <a:latin typeface="Times New Roman" pitchFamily="18" charset="0"/>
                <a:cs typeface="Times New Roman" pitchFamily="18" charset="0"/>
              </a:rPr>
              <a:t>[69] i</a:t>
            </a:r>
            <a:endParaRPr lang="en-GB" sz="1400" dirty="0">
              <a:latin typeface="Times New Roman" pitchFamily="18" charset="0"/>
              <a:cs typeface="Times New Roman" pitchFamily="18" charset="0"/>
            </a:endParaRPr>
          </a:p>
          <a:p>
            <a:pPr indent="457200" algn="just">
              <a:spcAft>
                <a:spcPts val="600"/>
              </a:spcAft>
              <a:buFont typeface="Symbol" pitchFamily="18" charset="2"/>
              <a:buChar char=""/>
            </a:pPr>
            <a:r>
              <a:rPr lang="sr-Latn-CS" sz="1400" dirty="0" smtClean="0">
                <a:latin typeface="Times New Roman" pitchFamily="18" charset="0"/>
                <a:cs typeface="Times New Roman" pitchFamily="18" charset="0"/>
              </a:rPr>
              <a:t>nameni prihoda </a:t>
            </a:r>
            <a:r>
              <a:rPr lang="sr-Latn-CS" sz="1400" dirty="0">
                <a:latin typeface="Times New Roman" pitchFamily="18" charset="0"/>
                <a:cs typeface="Times New Roman" pitchFamily="18" charset="0"/>
              </a:rPr>
              <a:t>od </a:t>
            </a:r>
            <a:r>
              <a:rPr lang="sr-Latn-CS" sz="1400" dirty="0" smtClean="0">
                <a:latin typeface="Times New Roman" pitchFamily="18" charset="0"/>
                <a:cs typeface="Times New Roman" pitchFamily="18" charset="0"/>
              </a:rPr>
              <a:t>parkiranja</a:t>
            </a:r>
            <a:r>
              <a:rPr lang="sr-Latn-CS" sz="1400" dirty="0">
                <a:latin typeface="Times New Roman" pitchFamily="18" charset="0"/>
                <a:cs typeface="Times New Roman" pitchFamily="18" charset="0"/>
              </a:rPr>
              <a:t>.</a:t>
            </a:r>
            <a:endParaRPr lang="en-GB" sz="1400" dirty="0">
              <a:latin typeface="Times New Roman" pitchFamily="18" charset="0"/>
              <a:cs typeface="Times New Roman" pitchFamily="18" charset="0"/>
            </a:endParaRPr>
          </a:p>
          <a:p>
            <a:pPr indent="457200" algn="just">
              <a:spcAft>
                <a:spcPts val="300"/>
              </a:spcAft>
            </a:pPr>
            <a:r>
              <a:rPr lang="sr-Latn-CS" sz="1400" dirty="0">
                <a:latin typeface="Times New Roman" pitchFamily="18" charset="0"/>
                <a:cs typeface="Times New Roman" pitchFamily="18" charset="0"/>
              </a:rPr>
              <a:t>Stoga akcenat komunikacije treba da bude na promociji koncepta upravljanja parkiranjem i politika koje su u primeni. </a:t>
            </a:r>
            <a:endParaRPr lang="en-GB" sz="1400" dirty="0">
              <a:latin typeface="Times New Roman" pitchFamily="18" charset="0"/>
              <a:cs typeface="Times New Roman" pitchFamily="18" charset="0"/>
            </a:endParaRPr>
          </a:p>
          <a:p>
            <a:pPr indent="457200"/>
            <a:endParaRPr lang="en-GB"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468313" y="115888"/>
            <a:ext cx="8229600" cy="1143000"/>
          </a:xfrm>
        </p:spPr>
        <p:txBody>
          <a:bodyPr/>
          <a:lstStyle/>
          <a:p>
            <a:pPr eaLnBrk="1" hangingPunct="1"/>
            <a:r>
              <a:rPr lang="sr-Cyrl-CS" altLang="en-US" sz="2400" b="1" smtClean="0">
                <a:solidFill>
                  <a:schemeClr val="bg1"/>
                </a:solidFill>
              </a:rPr>
              <a:t>ПОЛИТИКА ПАРКИРАЊА КОМУНИКАЦИЈА И ПРИХВАТАЊЕ</a:t>
            </a:r>
            <a:endParaRPr lang="en-US" altLang="en-US" sz="2400" b="1" smtClean="0">
              <a:solidFill>
                <a:schemeClr val="bg1"/>
              </a:solidFill>
            </a:endParaRPr>
          </a:p>
        </p:txBody>
      </p:sp>
      <p:pic>
        <p:nvPicPr>
          <p:cNvPr id="115715" name="Picture 4"/>
          <p:cNvPicPr>
            <a:picLocks noChangeAspect="1" noChangeArrowheads="1"/>
          </p:cNvPicPr>
          <p:nvPr/>
        </p:nvPicPr>
        <p:blipFill>
          <a:blip r:embed="rId2" cstate="print"/>
          <a:srcRect/>
          <a:stretch>
            <a:fillRect/>
          </a:stretch>
        </p:blipFill>
        <p:spPr bwMode="auto">
          <a:xfrm>
            <a:off x="1476375" y="1733550"/>
            <a:ext cx="7127875" cy="3279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457200" y="274638"/>
            <a:ext cx="8229600" cy="993775"/>
          </a:xfrm>
        </p:spPr>
        <p:txBody>
          <a:bodyPr/>
          <a:lstStyle/>
          <a:p>
            <a:pPr eaLnBrk="1" hangingPunct="1"/>
            <a:r>
              <a:rPr lang="sr-Cyrl-CS" altLang="en-US" sz="2400" b="1" smtClean="0">
                <a:solidFill>
                  <a:schemeClr val="bg1"/>
                </a:solidFill>
              </a:rPr>
              <a:t>ОПШТА КОМУНИКАЦИЈА</a:t>
            </a:r>
            <a:endParaRPr lang="en-US" altLang="en-US" sz="2400" b="1" smtClean="0">
              <a:solidFill>
                <a:schemeClr val="bg1"/>
              </a:solidFill>
            </a:endParaRPr>
          </a:p>
        </p:txBody>
      </p:sp>
      <p:pic>
        <p:nvPicPr>
          <p:cNvPr id="116739" name="Picture 4"/>
          <p:cNvPicPr>
            <a:picLocks noChangeAspect="1" noChangeArrowheads="1"/>
          </p:cNvPicPr>
          <p:nvPr/>
        </p:nvPicPr>
        <p:blipFill>
          <a:blip r:embed="rId2" cstate="print"/>
          <a:srcRect/>
          <a:stretch>
            <a:fillRect/>
          </a:stretch>
        </p:blipFill>
        <p:spPr bwMode="auto">
          <a:xfrm>
            <a:off x="1476375" y="1557338"/>
            <a:ext cx="6265863" cy="4421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468313" y="188913"/>
            <a:ext cx="8229600" cy="1143000"/>
          </a:xfrm>
        </p:spPr>
        <p:txBody>
          <a:bodyPr/>
          <a:lstStyle/>
          <a:p>
            <a:pPr eaLnBrk="1" hangingPunct="1"/>
            <a:r>
              <a:rPr lang="sr-Cyrl-CS" altLang="en-US" sz="2400" b="1" smtClean="0">
                <a:solidFill>
                  <a:schemeClr val="bg1"/>
                </a:solidFill>
              </a:rPr>
              <a:t>ДИРЕКТНА И ИНДИВИДУАЛНА КОМУНИКАЦИЈА</a:t>
            </a:r>
            <a:endParaRPr lang="en-US" altLang="en-US" sz="2400" b="1" smtClean="0">
              <a:solidFill>
                <a:schemeClr val="bg1"/>
              </a:solidFill>
            </a:endParaRPr>
          </a:p>
        </p:txBody>
      </p:sp>
      <p:pic>
        <p:nvPicPr>
          <p:cNvPr id="117763" name="Picture 4"/>
          <p:cNvPicPr>
            <a:picLocks noChangeAspect="1" noChangeArrowheads="1"/>
          </p:cNvPicPr>
          <p:nvPr/>
        </p:nvPicPr>
        <p:blipFill>
          <a:blip r:embed="rId2" cstate="print"/>
          <a:srcRect/>
          <a:stretch>
            <a:fillRect/>
          </a:stretch>
        </p:blipFill>
        <p:spPr bwMode="auto">
          <a:xfrm>
            <a:off x="1692275" y="1412875"/>
            <a:ext cx="6391275" cy="4160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786" name="Picture 5"/>
          <p:cNvPicPr>
            <a:picLocks noChangeAspect="1" noChangeArrowheads="1"/>
          </p:cNvPicPr>
          <p:nvPr/>
        </p:nvPicPr>
        <p:blipFill>
          <a:blip r:embed="rId2" cstate="print"/>
          <a:srcRect/>
          <a:stretch>
            <a:fillRect/>
          </a:stretch>
        </p:blipFill>
        <p:spPr bwMode="auto">
          <a:xfrm>
            <a:off x="755650" y="1628775"/>
            <a:ext cx="8048625" cy="5154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810" name="Picture 4"/>
          <p:cNvPicPr>
            <a:picLocks noChangeAspect="1" noChangeArrowheads="1"/>
          </p:cNvPicPr>
          <p:nvPr/>
        </p:nvPicPr>
        <p:blipFill>
          <a:blip r:embed="rId2" cstate="print"/>
          <a:srcRect/>
          <a:stretch>
            <a:fillRect/>
          </a:stretch>
        </p:blipFill>
        <p:spPr bwMode="auto">
          <a:xfrm>
            <a:off x="1979613" y="1268413"/>
            <a:ext cx="6523037" cy="53641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8183</TotalTime>
  <Words>17</Words>
  <Application>Microsoft Office PowerPoint</Application>
  <PresentationFormat>On-screen Show (4:3)</PresentationFormat>
  <Paragraphs>15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Times New Roman</vt:lpstr>
      <vt:lpstr>Tahoma</vt:lpstr>
      <vt:lpstr>Symbol</vt:lpstr>
      <vt:lpstr>Default Design</vt:lpstr>
      <vt:lpstr>POLITIKA PARKIRANJA, KOMUNIKACIJA I PRIHVATANJE</vt:lpstr>
      <vt:lpstr>ПОЛИТИКА ПАРКИРАЊА КОМУНИКАЦИЈА И ПРИХВАТАЊЕ</vt:lpstr>
      <vt:lpstr>ОПШТА КОМУНИКАЦИЈА</vt:lpstr>
      <vt:lpstr>ДИРЕКТНА И ИНДИВИДУАЛНА КОМУНИКАЦИЈА</vt:lpstr>
      <vt:lpstr>Slide 5</vt:lpstr>
      <vt:lpstr>Slide 6</vt:lpstr>
    </vt:vector>
  </TitlesOfParts>
  <Company>xxx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gm</dc:creator>
  <cp:lastModifiedBy>Jeca</cp:lastModifiedBy>
  <cp:revision>233</cp:revision>
  <dcterms:created xsi:type="dcterms:W3CDTF">2009-02-22T20:31:17Z</dcterms:created>
  <dcterms:modified xsi:type="dcterms:W3CDTF">2022-01-13T13:00:46Z</dcterms:modified>
</cp:coreProperties>
</file>