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2-11T00:58:45.048"/>
    </inkml:context>
    <inkml:brush xml:id="br0">
      <inkml:brushProperty name="width" value="0.1" units="cm"/>
      <inkml:brushProperty name="height" value="0.1" units="cm"/>
      <inkml:brushProperty name="color" value="#0B868D"/>
      <inkml:brushProperty name="inkEffects" value="ocean"/>
      <inkml:brushProperty name="anchorX" value="0"/>
      <inkml:brushProperty name="anchorY" value="0"/>
      <inkml:brushProperty name="scaleFactor" value="0.5"/>
    </inkml:brush>
  </inkml:definitions>
  <inkml:trace contextRef="#ctx0" brushRef="#br0">1 1 24575,'0'0'0,"4"0"0,6 0 0,1 5 0,3 0 0,-2 5 0,3-1 0,2-1 0,-3 3 0,-2 3 0,1-1 0,-3 2 0,3-3 0,2 3 0,-2 2 0,3-3 0,1 2 0,-2 2 0,2 2 0,1-4 0,2 3 0,-3 0 0,1 1 0,1-3 0,1 1 0,-3 1 0,1 2 0,1-4 0,1 0 0,-3 2 0,1 2 0,1-5 0,2 2 0,-5 1 0,-3 1 0,1-3 0,1-4 0,-2 1 0,2-4 0,-3 3 0,-3 2 0,2-2 0,3-3 0,-2 3 0,-2 1 0,2-1 0,-3 2 0,-1 2 0,2-2 0,-2 1 0,4-3 0,-3 2 0,-1 2 0,-2 2 0,3-3 0,3 2 0,-1 1 0,3 1 0,-2 2 0,2 1 0,-2 1 0,2-4 0,-3 0 0,3-5 0,-3 1 0,-2 0 0,1-2 0,-1 2 0,-2 1 0,3-2 0,3 1 0,-2 2 0,-1 1 0,2-2 0,-2 1 0,2-4 0,-1 2 0,-3 1 0,3-3 0,-3 2 0,4-4 0,-2 3 0,3 1 0,3 3 0,-2 2 0,-3 1 0,1-3 0,-2 1 0,-2 0 0,2 1 0,-2 1 0,-1 1 0,-3 1 0,-1 0 0,-2 1 0,5-5 0,-1 0 0,0 0 0,-1 0 0,3-3 0,5-4 0,-1-9 0,3-5 0,-1-6 0,-4-6 0,-2-6 0,-3-3 0,-1-2 0,2 4 0,1-1 0,-2 1 0,0-2 0,-1-1 0,3 5 0,0-1 0,-1 0 0,-1-2 0,4 0 0,-1-2 0,3 4 0,0 0 0,-2 9 0,-2 9 0,-3 9 0,0 8 0,-3 4 0,1 4 0,-2 2 0,1 0 0,0 1 0,-1-1 0,1 0 0,0-1 0,0 0 0,0 0 0,-5-5 0,0 0 0,0-1 0,-4-4 0,-4-3 0,-4-5 0,-3-2 0,-3-3 0,-1-2 0,-1 0 0,-1-1 0,1 0 0,-1 1 0,1-1 0,0 1 0,1-1 0,-1 1 0,0 0 0,0 0 0,6-4 0,-1-1 0,5-5 0,5-4 0,-2 1 0,4-3 0,1-2 0,-2 2 0,2-1 0,-4 3 0,1-1 0,3-2 0,1 3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2-11T00:58:49.113"/>
    </inkml:context>
    <inkml:brush xml:id="br0">
      <inkml:brushProperty name="width" value="0.1" units="cm"/>
      <inkml:brushProperty name="height" value="0.1" units="cm"/>
      <inkml:brushProperty name="color" value="#0B868D"/>
      <inkml:brushProperty name="inkEffects" value="ocean"/>
      <inkml:brushProperty name="anchorX" value="-2113.32715"/>
      <inkml:brushProperty name="anchorY" value="-2748.30688"/>
      <inkml:brushProperty name="scaleFactor" value="0.5"/>
    </inkml:brush>
  </inkml:definitions>
  <inkml:trace contextRef="#ctx0" brushRef="#br0">1 1 24575,'0'0'0,"0"4"0,5 2 0,0 4 0,5-1 0,4-1 0,4 3 0,3-1 0,-2 2 0,0-2 0,-4 3 0,2-1 0,-5 1 0,2-2 0,2-2 0,-2 2 0,1-2 0,-2 2 0,2-1 0,-4 3 0,3-2 0,-3 2 0,3-1 0,-3 1 0,2-1 0,-2 1 0,3-2 0,-3 3 0,2-3 0,-2 3 0,-2 2 0,2-2 0,-3 2 0,4-3 0,3-4 0,-2 3 0,-2 2 0,-3 3 0,1-2 0,4-3 0,-2 1 0,3 2 0,-2 3 0,3-2 0,-4 1 0,3-3 0,-2 1 0,1-3 0,-2 2 0,-2 2 0,2-3 0,-2 3 0,2-3 0,-1 2 0,-2 1 0,2-2 0,-1 2 0,3-3 0,3-3 0,-2 1 0,-2 3 0,-3 3 0,2-2 0,-3 2 0,4-4 0,-1 3 0,2 1 0,-1 2 0,2 2 0,-2 2 0,3-4 0,-3 0 0,3 1 0,-3 1 0,-2 1 0,2-3 0,-2-1 0,-2 1 0,2-3 0,-1 1 0,4 1 0,-2 1 0,-2 3 0,-3 1 0,4-5 0,3-3 0,-1 0 0,-2 0 0,-2 3 0,2 2 0,-1 2 0,-2 2 0,-2 0 0,-1 1 0,-2 0 0,0 0 0,4-5 0,0 0 0,0 0 0,-1 0 0,-2 2 0,0 1 0,-1 0 0,0 2 0,-1-1 0,-1 1 0,1 0 0,0 0 0,0-1 0,0 1 0,0 0 0,0-10 0,0-10 0,0-11 0,-5-3 0,-1-5 0,-4 0 0,1-3 0,-4-1 0,2-3 0,-3 4 0,2-2 0,-2 5 0,3-1 0,-3 2 0,3 0 0,-3 2 0,3-3 0,-2-1 0,-3 1 0,2-2 0,3-1 0,-2 2 0,-2 3 0,3-1 0,6 3 0,9 2 0,3 8 0,6 2 0,-1 7 0,4 0 0,2 4 0,4 4 0,1-3 0,-3 3 0,0-3 0,1-3 0,-4 1 0,1-3 0,-4 3 0,2 3 0,1-3 0,3-1 0,-3 1 0,1-2 0,-3-7 0,-4-8 0,-3-7 0,-3-5 0,3-5 0,-1-2 0,-2-2 0,0 0 0,-2 0 0,0 0 0,-2 0 0,1 1 0,-2 0 0,1 0 0,0 1 0,0-1 0,0 0 0,4 6 0,1-1 0,0 6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38DDF3A5-06A3-4B63-B221-D79B1A156D21}" type="datetimeFigureOut">
              <a:rPr lang="en-US" smtClean="0"/>
              <a:t>11/3/2024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32A89-B957-4767-A6B0-D832343F4590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58829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DF3A5-06A3-4B63-B221-D79B1A156D21}" type="datetimeFigureOut">
              <a:rPr lang="en-US" smtClean="0"/>
              <a:t>11/3/2024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32A89-B957-4767-A6B0-D832343F45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1244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762000"/>
            <a:ext cx="75819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DF3A5-06A3-4B63-B221-D79B1A156D21}" type="datetimeFigureOut">
              <a:rPr lang="en-US" smtClean="0"/>
              <a:t>11/3/2024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32A89-B957-4767-A6B0-D832343F4590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4443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DF3A5-06A3-4B63-B221-D79B1A156D21}" type="datetimeFigureOut">
              <a:rPr lang="en-US" smtClean="0"/>
              <a:t>11/3/2024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32A89-B957-4767-A6B0-D832343F45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1325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DF3A5-06A3-4B63-B221-D79B1A156D21}" type="datetimeFigureOut">
              <a:rPr lang="en-US" smtClean="0"/>
              <a:t>11/3/2024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32A89-B957-4767-A6B0-D832343F4590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94135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DF3A5-06A3-4B63-B221-D79B1A156D21}" type="datetimeFigureOut">
              <a:rPr lang="en-US" smtClean="0"/>
              <a:t>11/3/2024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32A89-B957-4767-A6B0-D832343F45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1241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DF3A5-06A3-4B63-B221-D79B1A156D21}" type="datetimeFigureOut">
              <a:rPr lang="en-US" smtClean="0"/>
              <a:t>11/3/2024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32A89-B957-4767-A6B0-D832343F45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6049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DF3A5-06A3-4B63-B221-D79B1A156D21}" type="datetimeFigureOut">
              <a:rPr lang="en-US" smtClean="0"/>
              <a:t>11/3/2024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32A89-B957-4767-A6B0-D832343F45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6045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DF3A5-06A3-4B63-B221-D79B1A156D21}" type="datetimeFigureOut">
              <a:rPr lang="en-US" smtClean="0"/>
              <a:t>11/3/2024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32A89-B957-4767-A6B0-D832343F45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3941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DF3A5-06A3-4B63-B221-D79B1A156D21}" type="datetimeFigureOut">
              <a:rPr lang="en-US" smtClean="0"/>
              <a:t>11/3/2024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32A89-B957-4767-A6B0-D832343F45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5607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DF3A5-06A3-4B63-B221-D79B1A156D21}" type="datetimeFigureOut">
              <a:rPr lang="en-US" smtClean="0"/>
              <a:t>11/3/2024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32A89-B957-4767-A6B0-D832343F4590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33079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8" y="6470704"/>
            <a:ext cx="215414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38DDF3A5-06A3-4B63-B221-D79B1A156D21}" type="datetimeFigureOut">
              <a:rPr lang="en-US" smtClean="0"/>
              <a:t>11/3/2024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DD432A89-B957-4767-A6B0-D832343F4590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6252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customXml" Target="../ink/ink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A452AA-C776-E630-2DA2-D4AED736613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r-Latn-RS" sz="9600" dirty="0"/>
              <a:t>Modal verbs</a:t>
            </a:r>
            <a:endParaRPr lang="en-US" sz="9600" dirty="0"/>
          </a:p>
        </p:txBody>
      </p:sp>
    </p:spTree>
    <p:extLst>
      <p:ext uri="{BB962C8B-B14F-4D97-AF65-F5344CB8AC3E}">
        <p14:creationId xmlns:p14="http://schemas.microsoft.com/office/powerpoint/2010/main" val="4665683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6D8C9E-321A-BCBE-5B59-73F26F877F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dirty="0"/>
              <a:t>Additional semi-modals:</a:t>
            </a:r>
            <a:br>
              <a:rPr lang="sr-Latn-RS" dirty="0"/>
            </a:br>
            <a:r>
              <a:rPr lang="sr-Latn-RS" sz="6600" dirty="0"/>
              <a:t>ought to, used to</a:t>
            </a:r>
            <a:endParaRPr lang="en-US" sz="6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18B463-DCD8-2425-3E64-4464362F9F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150" y="2084832"/>
            <a:ext cx="11008310" cy="44846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RS" sz="2800" b="1" dirty="0"/>
              <a:t>Ought to: </a:t>
            </a:r>
            <a:r>
              <a:rPr lang="sr-Latn-RS" sz="2800" dirty="0"/>
              <a:t>more dramatic than should; advice, obligations, duties</a:t>
            </a:r>
            <a:endParaRPr lang="sr-Latn-RS" sz="2800" b="1" dirty="0"/>
          </a:p>
          <a:p>
            <a:pPr marL="0" indent="0">
              <a:buNone/>
            </a:pPr>
            <a:endParaRPr lang="sr-Latn-RS" sz="2800" b="1" dirty="0"/>
          </a:p>
          <a:p>
            <a:pPr marL="0" indent="0">
              <a:buNone/>
            </a:pPr>
            <a:endParaRPr lang="sr-Latn-RS" sz="2800" b="1" dirty="0"/>
          </a:p>
          <a:p>
            <a:pPr marL="0" indent="0">
              <a:buNone/>
            </a:pPr>
            <a:r>
              <a:rPr lang="sr-Latn-RS" sz="2800" b="1" dirty="0"/>
              <a:t>Used to: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A4CA454-1574-CAB1-4D1D-E9A6307DA853}"/>
              </a:ext>
            </a:extLst>
          </p:cNvPr>
          <p:cNvSpPr txBox="1"/>
          <p:nvPr/>
        </p:nvSpPr>
        <p:spPr>
          <a:xfrm>
            <a:off x="738326" y="2803213"/>
            <a:ext cx="107153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dirty="0"/>
              <a:t>You really ought to listen carefully.	/	I ought to punch him for what he said to me!</a:t>
            </a:r>
            <a:endParaRPr lang="en-US" sz="2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F855EE0-F6EC-AD8F-C8F0-5E6B106EBB2E}"/>
              </a:ext>
            </a:extLst>
          </p:cNvPr>
          <p:cNvSpPr txBox="1"/>
          <p:nvPr/>
        </p:nvSpPr>
        <p:spPr>
          <a:xfrm>
            <a:off x="2027306" y="4455511"/>
            <a:ext cx="80843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dirty="0"/>
              <a:t>I used to be good at football, but then I broke my knee cap</a:t>
            </a:r>
            <a:r>
              <a:rPr lang="sr-Latn-RS" dirty="0"/>
              <a:t>.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4F1E851-3373-712F-C86E-E2C2131D0F92}"/>
              </a:ext>
            </a:extLst>
          </p:cNvPr>
          <p:cNvSpPr txBox="1"/>
          <p:nvPr/>
        </p:nvSpPr>
        <p:spPr>
          <a:xfrm>
            <a:off x="1676148" y="5092148"/>
            <a:ext cx="8416031" cy="1477328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endParaRPr lang="sr-Latn-RS" sz="2400" dirty="0"/>
          </a:p>
          <a:p>
            <a:pPr algn="ctr"/>
            <a:r>
              <a:rPr lang="sr-Latn-RS" sz="2400" b="1" dirty="0">
                <a:solidFill>
                  <a:schemeClr val="tx1"/>
                </a:solidFill>
              </a:rPr>
              <a:t>BUT!</a:t>
            </a:r>
          </a:p>
          <a:p>
            <a:pPr algn="ctr"/>
            <a:r>
              <a:rPr lang="sr-Latn-RS" sz="2400" dirty="0">
                <a:solidFill>
                  <a:schemeClr val="tx1"/>
                </a:solidFill>
              </a:rPr>
              <a:t>When did you USE to play football?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6075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9209E5-A192-A056-13DF-291A5D548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150210"/>
            <a:ext cx="9720072" cy="1499616"/>
          </a:xfrm>
        </p:spPr>
        <p:txBody>
          <a:bodyPr/>
          <a:lstStyle/>
          <a:p>
            <a:r>
              <a:rPr lang="sr-Latn-RS" dirty="0"/>
              <a:t>Practical exercises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7996C7-7915-0170-532A-5CBDB32DBC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4186" y="1748901"/>
            <a:ext cx="11674136" cy="5024761"/>
          </a:xfrm>
        </p:spPr>
        <p:txBody>
          <a:bodyPr numCol="2"/>
          <a:lstStyle/>
          <a:p>
            <a:r>
              <a:rPr lang="sr-Latn-RS" b="1" dirty="0"/>
              <a:t>Grammar:</a:t>
            </a:r>
          </a:p>
          <a:p>
            <a:r>
              <a:rPr lang="sr-Latn-RS" dirty="0"/>
              <a:t>page 38, exercise XI and XII</a:t>
            </a:r>
          </a:p>
          <a:p>
            <a:endParaRPr lang="sr-Latn-RS" dirty="0"/>
          </a:p>
          <a:p>
            <a:r>
              <a:rPr lang="sr-Latn-RS" b="1" dirty="0"/>
              <a:t>Testovi:</a:t>
            </a:r>
            <a:endParaRPr lang="sr-Latn-RS" dirty="0"/>
          </a:p>
          <a:p>
            <a:r>
              <a:rPr lang="sr-Latn-RS" dirty="0"/>
              <a:t>Page 9, sentence 1, 3, 5 (translation) + 4</a:t>
            </a:r>
          </a:p>
          <a:p>
            <a:r>
              <a:rPr lang="sr-Latn-RS" dirty="0"/>
              <a:t>Page 10, sentence 2 (translation)</a:t>
            </a:r>
          </a:p>
          <a:p>
            <a:r>
              <a:rPr lang="sr-Latn-RS" dirty="0"/>
              <a:t>Page 15, sentence 2</a:t>
            </a:r>
          </a:p>
          <a:p>
            <a:r>
              <a:rPr lang="sr-Latn-RS" dirty="0"/>
              <a:t>Page 18, sentence 1</a:t>
            </a:r>
          </a:p>
          <a:p>
            <a:r>
              <a:rPr lang="sr-Latn-RS" dirty="0"/>
              <a:t>Page 21, exercise IX sentence 1</a:t>
            </a:r>
          </a:p>
          <a:p>
            <a:r>
              <a:rPr lang="sr-Latn-RS" dirty="0"/>
              <a:t>Page 23, sentence 5 (translation)</a:t>
            </a:r>
          </a:p>
          <a:p>
            <a:endParaRPr lang="sr-Latn-RS" dirty="0"/>
          </a:p>
          <a:p>
            <a:endParaRPr lang="sr-Latn-RS" dirty="0"/>
          </a:p>
          <a:p>
            <a:endParaRPr lang="sr-Latn-RS" dirty="0"/>
          </a:p>
          <a:p>
            <a:r>
              <a:rPr lang="sr-Latn-RS" dirty="0"/>
              <a:t>Page 25, exercise IX sentence 1</a:t>
            </a:r>
          </a:p>
          <a:p>
            <a:r>
              <a:rPr lang="sr-Latn-RS" dirty="0"/>
              <a:t>Page 26, sentence 4 (translation)</a:t>
            </a:r>
          </a:p>
          <a:p>
            <a:r>
              <a:rPr lang="sr-Latn-RS" dirty="0"/>
              <a:t>Page 30, exercise VI sentence 1</a:t>
            </a:r>
          </a:p>
          <a:p>
            <a:r>
              <a:rPr lang="sr-Latn-RS" dirty="0"/>
              <a:t>Page 39, sentence 3 (translation)</a:t>
            </a:r>
          </a:p>
          <a:p>
            <a:r>
              <a:rPr lang="sr-Latn-RS" dirty="0"/>
              <a:t>Page 45, sentence 4</a:t>
            </a:r>
          </a:p>
          <a:p>
            <a:r>
              <a:rPr lang="sr-Latn-RS" dirty="0"/>
              <a:t>Page 50, exercise VII sentence 1</a:t>
            </a:r>
          </a:p>
          <a:p>
            <a:r>
              <a:rPr lang="sr-Latn-RS" dirty="0"/>
              <a:t>Page 68, exercise IX sentence 1, 3, 4</a:t>
            </a:r>
          </a:p>
        </p:txBody>
      </p:sp>
      <p:pic>
        <p:nvPicPr>
          <p:cNvPr id="4" name="Google Shape;934;p28">
            <a:extLst>
              <a:ext uri="{FF2B5EF4-FFF2-40B4-BE49-F238E27FC236}">
                <a16:creationId xmlns:a16="http://schemas.microsoft.com/office/drawing/2014/main" id="{5D737036-D7A4-E6AB-CB61-CDD7D3DEACBE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424426">
            <a:off x="7516938" y="64683"/>
            <a:ext cx="4392510" cy="3068814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003625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D61C7D-1A93-BC6B-9D5F-43790BC360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654413" cy="1463040"/>
          </a:xfrm>
        </p:spPr>
        <p:txBody>
          <a:bodyPr>
            <a:normAutofit/>
          </a:bodyPr>
          <a:lstStyle/>
          <a:p>
            <a:r>
              <a:rPr lang="sr-Latn-RS" sz="7200" dirty="0"/>
              <a:t>Japanese trains</a:t>
            </a:r>
            <a:endParaRPr lang="en-US" sz="72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2F5235A-CE96-55D4-A2C2-EF2D3F131F8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sr-Latn-RS" sz="2400" dirty="0"/>
              <a:t>April 1994, page 6</a:t>
            </a:r>
            <a:endParaRPr lang="en-US" sz="2400" dirty="0"/>
          </a:p>
        </p:txBody>
      </p:sp>
      <p:pic>
        <p:nvPicPr>
          <p:cNvPr id="4" name="Google Shape;900;p25">
            <a:extLst>
              <a:ext uri="{FF2B5EF4-FFF2-40B4-BE49-F238E27FC236}">
                <a16:creationId xmlns:a16="http://schemas.microsoft.com/office/drawing/2014/main" id="{F2E26F19-A901-565F-4801-7CC472BA2F33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938685" y="196645"/>
            <a:ext cx="6253316" cy="4326194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7" name="Google Shape;1327;p44">
            <a:extLst>
              <a:ext uri="{FF2B5EF4-FFF2-40B4-BE49-F238E27FC236}">
                <a16:creationId xmlns:a16="http://schemas.microsoft.com/office/drawing/2014/main" id="{2AA9AC5B-894D-3C6D-EB90-E90C131811D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0" y="434823"/>
            <a:ext cx="5574890" cy="3736257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650584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D8E313-3EC5-A55A-9651-C353A7AC7F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5072" y="393290"/>
            <a:ext cx="3775586" cy="616482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sr-Latn-RS" sz="2400" dirty="0"/>
              <a:t>commence revenue service</a:t>
            </a:r>
          </a:p>
          <a:p>
            <a:pPr>
              <a:lnSpc>
                <a:spcPct val="150000"/>
              </a:lnSpc>
            </a:pPr>
            <a:r>
              <a:rPr lang="sr-Latn-RS" sz="2400" dirty="0"/>
              <a:t>high-speed running tests</a:t>
            </a:r>
          </a:p>
          <a:p>
            <a:pPr>
              <a:lnSpc>
                <a:spcPct val="150000"/>
              </a:lnSpc>
            </a:pPr>
            <a:r>
              <a:rPr lang="sr-Latn-RS" sz="2400" dirty="0"/>
              <a:t>recorded speed</a:t>
            </a:r>
          </a:p>
          <a:p>
            <a:pPr>
              <a:lnSpc>
                <a:spcPct val="150000"/>
              </a:lnSpc>
            </a:pPr>
            <a:r>
              <a:rPr lang="sr-Latn-RS" sz="2400" dirty="0"/>
              <a:t>EMU</a:t>
            </a:r>
          </a:p>
          <a:p>
            <a:pPr>
              <a:lnSpc>
                <a:spcPct val="150000"/>
              </a:lnSpc>
            </a:pPr>
            <a:r>
              <a:rPr lang="sr-Latn-RS" sz="2400" dirty="0"/>
              <a:t>designed to operate</a:t>
            </a:r>
          </a:p>
          <a:p>
            <a:pPr>
              <a:lnSpc>
                <a:spcPct val="150000"/>
              </a:lnSpc>
            </a:pPr>
            <a:r>
              <a:rPr lang="sr-Latn-RS" sz="2400" dirty="0"/>
              <a:t>test run train</a:t>
            </a:r>
          </a:p>
          <a:p>
            <a:pPr>
              <a:lnSpc>
                <a:spcPct val="150000"/>
              </a:lnSpc>
            </a:pPr>
            <a:r>
              <a:rPr lang="sr-Latn-RS" sz="2400" dirty="0"/>
              <a:t>modified (for high speeds)</a:t>
            </a:r>
          </a:p>
          <a:p>
            <a:pPr>
              <a:lnSpc>
                <a:spcPct val="150000"/>
              </a:lnSpc>
            </a:pPr>
            <a:r>
              <a:rPr lang="sr-Latn-RS" sz="2400" dirty="0"/>
              <a:t>gear ratio of driving gear</a:t>
            </a:r>
          </a:p>
        </p:txBody>
      </p:sp>
      <p:pic>
        <p:nvPicPr>
          <p:cNvPr id="4" name="Google Shape;927;p27">
            <a:extLst>
              <a:ext uri="{FF2B5EF4-FFF2-40B4-BE49-F238E27FC236}">
                <a16:creationId xmlns:a16="http://schemas.microsoft.com/office/drawing/2014/main" id="{74F2771D-E726-AEE2-E375-FD38F48B8B44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7993625" y="3142284"/>
            <a:ext cx="4198373" cy="2914388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1C7B797-5066-1494-8A23-B3888888C93F}"/>
              </a:ext>
            </a:extLst>
          </p:cNvPr>
          <p:cNvSpPr txBox="1"/>
          <p:nvPr/>
        </p:nvSpPr>
        <p:spPr>
          <a:xfrm>
            <a:off x="4807973" y="511278"/>
            <a:ext cx="46014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dirty="0"/>
              <a:t>počnu sticati prihode od usluga</a:t>
            </a:r>
            <a:endParaRPr lang="en-US" sz="2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FC3ECD3-F8E7-9762-AE9A-6CBA481C28C6}"/>
              </a:ext>
            </a:extLst>
          </p:cNvPr>
          <p:cNvSpPr txBox="1"/>
          <p:nvPr/>
        </p:nvSpPr>
        <p:spPr>
          <a:xfrm>
            <a:off x="4807973" y="1264376"/>
            <a:ext cx="53684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dirty="0"/>
              <a:t>testovi/ispitivanja pri velikim brzinama</a:t>
            </a:r>
            <a:endParaRPr lang="en-US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91EC3E2-665C-193B-F4DE-56413977FE39}"/>
              </a:ext>
            </a:extLst>
          </p:cNvPr>
          <p:cNvSpPr txBox="1"/>
          <p:nvPr/>
        </p:nvSpPr>
        <p:spPr>
          <a:xfrm>
            <a:off x="4807973" y="1973394"/>
            <a:ext cx="46014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dirty="0"/>
              <a:t>zabeležena brzina</a:t>
            </a:r>
            <a:endParaRPr lang="en-US" sz="2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D77DAB8-E3BC-CC37-D138-2CC4433BA46A}"/>
              </a:ext>
            </a:extLst>
          </p:cNvPr>
          <p:cNvSpPr txBox="1"/>
          <p:nvPr/>
        </p:nvSpPr>
        <p:spPr>
          <a:xfrm>
            <a:off x="4807973" y="2680618"/>
            <a:ext cx="47391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dirty="0"/>
              <a:t>Electric Multiple Unit (elektromotorni)</a:t>
            </a:r>
            <a:endParaRPr lang="en-US" sz="2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CB0359F-CA4A-D6C7-0A65-1E3B6332E4ED}"/>
              </a:ext>
            </a:extLst>
          </p:cNvPr>
          <p:cNvSpPr txBox="1"/>
          <p:nvPr/>
        </p:nvSpPr>
        <p:spPr>
          <a:xfrm>
            <a:off x="4807972" y="3429000"/>
            <a:ext cx="46014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dirty="0"/>
              <a:t>projektovan da saobraća</a:t>
            </a:r>
            <a:endParaRPr lang="en-US" sz="2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8B94B70-8EEA-951D-5FD2-94284AEA6B1A}"/>
              </a:ext>
            </a:extLst>
          </p:cNvPr>
          <p:cNvSpPr txBox="1"/>
          <p:nvPr/>
        </p:nvSpPr>
        <p:spPr>
          <a:xfrm>
            <a:off x="4807972" y="4175554"/>
            <a:ext cx="46014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dirty="0"/>
              <a:t>probni voz</a:t>
            </a:r>
            <a:endParaRPr lang="en-US" sz="24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09351B8-6144-6ADB-CCED-96F20A97157B}"/>
              </a:ext>
            </a:extLst>
          </p:cNvPr>
          <p:cNvSpPr txBox="1"/>
          <p:nvPr/>
        </p:nvSpPr>
        <p:spPr>
          <a:xfrm>
            <a:off x="4807971" y="4922108"/>
            <a:ext cx="46014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dirty="0"/>
              <a:t>prilagođen velikim brzinama</a:t>
            </a:r>
            <a:endParaRPr lang="en-US" sz="24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EFD9837-5660-40E1-A2E6-4B3DC9C9A42D}"/>
              </a:ext>
            </a:extLst>
          </p:cNvPr>
          <p:cNvSpPr txBox="1"/>
          <p:nvPr/>
        </p:nvSpPr>
        <p:spPr>
          <a:xfrm>
            <a:off x="4807971" y="5664461"/>
            <a:ext cx="46014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dirty="0"/>
              <a:t>stepen prenosa na zupčanicima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278475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D8E313-3EC5-A55A-9651-C353A7AC7F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5072" y="393290"/>
            <a:ext cx="3775586" cy="616482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sr-Latn-RS" sz="2400" dirty="0"/>
              <a:t>tractive effort, traction</a:t>
            </a:r>
          </a:p>
          <a:p>
            <a:pPr>
              <a:lnSpc>
                <a:spcPct val="150000"/>
              </a:lnSpc>
            </a:pPr>
            <a:r>
              <a:rPr lang="sr-Latn-RS" sz="2400" dirty="0"/>
              <a:t>wheel sets</a:t>
            </a:r>
          </a:p>
          <a:p>
            <a:pPr>
              <a:lnSpc>
                <a:spcPct val="150000"/>
              </a:lnSpc>
            </a:pPr>
            <a:r>
              <a:rPr lang="sr-Latn-RS" sz="2400" dirty="0"/>
              <a:t>weak field control</a:t>
            </a:r>
          </a:p>
          <a:p>
            <a:pPr>
              <a:lnSpc>
                <a:spcPct val="150000"/>
              </a:lnSpc>
            </a:pPr>
            <a:r>
              <a:rPr lang="sr-Latn-RS" sz="2400" dirty="0"/>
              <a:t>traction motor circuits</a:t>
            </a:r>
          </a:p>
          <a:p>
            <a:pPr>
              <a:lnSpc>
                <a:spcPct val="150000"/>
              </a:lnSpc>
            </a:pPr>
            <a:r>
              <a:rPr lang="sr-Latn-RS" sz="2400" dirty="0"/>
              <a:t>braking deceleration</a:t>
            </a:r>
          </a:p>
          <a:p>
            <a:pPr>
              <a:lnSpc>
                <a:spcPct val="150000"/>
              </a:lnSpc>
            </a:pPr>
            <a:r>
              <a:rPr lang="sr-Latn-RS" sz="2400" dirty="0"/>
              <a:t>heat capacity of brake disc</a:t>
            </a:r>
          </a:p>
          <a:p>
            <a:pPr>
              <a:lnSpc>
                <a:spcPct val="150000"/>
              </a:lnSpc>
            </a:pPr>
            <a:r>
              <a:rPr lang="sr-Latn-RS" sz="2400" dirty="0"/>
              <a:t>ATC</a:t>
            </a:r>
          </a:p>
          <a:p>
            <a:pPr>
              <a:lnSpc>
                <a:spcPct val="150000"/>
              </a:lnSpc>
            </a:pPr>
            <a:r>
              <a:rPr lang="sr-Latn-RS" sz="2400" dirty="0"/>
              <a:t>higher speed signal steps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1C7B797-5066-1494-8A23-B3888888C93F}"/>
              </a:ext>
            </a:extLst>
          </p:cNvPr>
          <p:cNvSpPr txBox="1"/>
          <p:nvPr/>
        </p:nvSpPr>
        <p:spPr>
          <a:xfrm>
            <a:off x="4807973" y="511278"/>
            <a:ext cx="46014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dirty="0"/>
              <a:t>vučna snaga, vučna sila</a:t>
            </a:r>
            <a:endParaRPr lang="en-US" sz="2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FC3ECD3-F8E7-9762-AE9A-6CBA481C28C6}"/>
              </a:ext>
            </a:extLst>
          </p:cNvPr>
          <p:cNvSpPr txBox="1"/>
          <p:nvPr/>
        </p:nvSpPr>
        <p:spPr>
          <a:xfrm>
            <a:off x="4807973" y="1264376"/>
            <a:ext cx="53684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dirty="0"/>
              <a:t>točkovi</a:t>
            </a:r>
            <a:endParaRPr lang="en-US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91EC3E2-665C-193B-F4DE-56413977FE39}"/>
              </a:ext>
            </a:extLst>
          </p:cNvPr>
          <p:cNvSpPr txBox="1"/>
          <p:nvPr/>
        </p:nvSpPr>
        <p:spPr>
          <a:xfrm>
            <a:off x="4807973" y="1973394"/>
            <a:ext cx="35101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dirty="0"/>
              <a:t>niskonaponska kontrola</a:t>
            </a:r>
            <a:endParaRPr lang="en-US" sz="2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D77DAB8-E3BC-CC37-D138-2CC4433BA46A}"/>
              </a:ext>
            </a:extLst>
          </p:cNvPr>
          <p:cNvSpPr txBox="1"/>
          <p:nvPr/>
        </p:nvSpPr>
        <p:spPr>
          <a:xfrm>
            <a:off x="4807973" y="2680618"/>
            <a:ext cx="47391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dirty="0"/>
              <a:t>pogonska vuča</a:t>
            </a:r>
            <a:endParaRPr lang="en-US" sz="2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CB0359F-CA4A-D6C7-0A65-1E3B6332E4ED}"/>
              </a:ext>
            </a:extLst>
          </p:cNvPr>
          <p:cNvSpPr txBox="1"/>
          <p:nvPr/>
        </p:nvSpPr>
        <p:spPr>
          <a:xfrm>
            <a:off x="4807972" y="3429000"/>
            <a:ext cx="46014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dirty="0"/>
              <a:t>sila kočenja</a:t>
            </a:r>
            <a:endParaRPr lang="en-US" sz="2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8B94B70-8EEA-951D-5FD2-94284AEA6B1A}"/>
              </a:ext>
            </a:extLst>
          </p:cNvPr>
          <p:cNvSpPr txBox="1"/>
          <p:nvPr/>
        </p:nvSpPr>
        <p:spPr>
          <a:xfrm>
            <a:off x="4807972" y="4175554"/>
            <a:ext cx="46014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dirty="0"/>
              <a:t>kapacitet zagrevanja disk kočnica</a:t>
            </a:r>
            <a:endParaRPr lang="en-US" sz="24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09351B8-6144-6ADB-CCED-96F20A97157B}"/>
              </a:ext>
            </a:extLst>
          </p:cNvPr>
          <p:cNvSpPr txBox="1"/>
          <p:nvPr/>
        </p:nvSpPr>
        <p:spPr>
          <a:xfrm>
            <a:off x="4807971" y="4922108"/>
            <a:ext cx="54864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dirty="0"/>
              <a:t>ATC uređaj (za automatsko vođenje voza)</a:t>
            </a:r>
            <a:endParaRPr lang="en-US" sz="24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EFD9837-5660-40E1-A2E6-4B3DC9C9A42D}"/>
              </a:ext>
            </a:extLst>
          </p:cNvPr>
          <p:cNvSpPr txBox="1"/>
          <p:nvPr/>
        </p:nvSpPr>
        <p:spPr>
          <a:xfrm>
            <a:off x="4807971" y="5664461"/>
            <a:ext cx="46014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dirty="0"/>
              <a:t>promena velikih brzina</a:t>
            </a:r>
            <a:endParaRPr lang="en-US" sz="2400" dirty="0"/>
          </a:p>
        </p:txBody>
      </p:sp>
      <p:pic>
        <p:nvPicPr>
          <p:cNvPr id="13" name="Google Shape;942;p29">
            <a:extLst>
              <a:ext uri="{FF2B5EF4-FFF2-40B4-BE49-F238E27FC236}">
                <a16:creationId xmlns:a16="http://schemas.microsoft.com/office/drawing/2014/main" id="{C374B1A8-A71A-9745-C400-27C46DF3042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39665" y="52666"/>
            <a:ext cx="4463845" cy="3663052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19563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F31C1E-CDD1-029A-0023-6DC4170194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381740"/>
            <a:ext cx="9720072" cy="1207363"/>
          </a:xfrm>
        </p:spPr>
        <p:txBody>
          <a:bodyPr/>
          <a:lstStyle/>
          <a:p>
            <a:r>
              <a:rPr lang="sr-Latn-RS" dirty="0"/>
              <a:t>What are modal verbs?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538E71-4C84-4235-6CC7-5AB4B2C6BF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6839" y="2068496"/>
            <a:ext cx="11878322" cy="4576439"/>
          </a:xfrm>
        </p:spPr>
        <p:txBody>
          <a:bodyPr>
            <a:normAutofit/>
          </a:bodyPr>
          <a:lstStyle/>
          <a:p>
            <a:r>
              <a:rPr lang="sr-Latn-RS" sz="2800" dirty="0"/>
              <a:t>Speaker’s attitude towards the world:</a:t>
            </a:r>
          </a:p>
          <a:p>
            <a:endParaRPr lang="sr-Latn-RS" sz="2400" dirty="0"/>
          </a:p>
          <a:p>
            <a:r>
              <a:rPr lang="sr-Latn-RS" sz="2400" dirty="0"/>
              <a:t>L</a:t>
            </a:r>
            <a:r>
              <a:rPr lang="en-US" sz="2400" dirty="0" err="1"/>
              <a:t>ikelihood</a:t>
            </a:r>
            <a:r>
              <a:rPr lang="en-US" sz="2400" dirty="0"/>
              <a:t>, ability, permission, request, suggestion, order, obligation, necessity, possibility</a:t>
            </a:r>
            <a:r>
              <a:rPr lang="sr-Latn-RS" sz="2400" dirty="0"/>
              <a:t>,</a:t>
            </a:r>
            <a:r>
              <a:rPr lang="en-US" sz="2400" dirty="0"/>
              <a:t> advice</a:t>
            </a:r>
            <a:endParaRPr lang="sr-Latn-RS" sz="2400" dirty="0"/>
          </a:p>
          <a:p>
            <a:endParaRPr lang="sr-Latn-RS" sz="2400" dirty="0"/>
          </a:p>
          <a:p>
            <a:r>
              <a:rPr lang="sr-Latn-RS" sz="2800" dirty="0"/>
              <a:t>Attitude ≠ Facts:</a:t>
            </a:r>
          </a:p>
          <a:p>
            <a:endParaRPr lang="sr-Latn-RS" sz="2400" dirty="0"/>
          </a:p>
          <a:p>
            <a:r>
              <a:rPr lang="sr-Latn-RS" sz="2400" dirty="0"/>
              <a:t>Distance from the factuality of the statement</a:t>
            </a:r>
          </a:p>
        </p:txBody>
      </p:sp>
    </p:spTree>
    <p:extLst>
      <p:ext uri="{BB962C8B-B14F-4D97-AF65-F5344CB8AC3E}">
        <p14:creationId xmlns:p14="http://schemas.microsoft.com/office/powerpoint/2010/main" val="8818409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0AEFB-378D-3038-1140-2F17400926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256742"/>
            <a:ext cx="9720072" cy="1499616"/>
          </a:xfrm>
        </p:spPr>
        <p:txBody>
          <a:bodyPr/>
          <a:lstStyle/>
          <a:p>
            <a:r>
              <a:rPr lang="sr-Latn-RS" dirty="0"/>
              <a:t>Modal verbs</a:t>
            </a:r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BE2556AA-D5C3-9B67-AA97-BC6FC085E84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55750549"/>
              </p:ext>
            </p:extLst>
          </p:nvPr>
        </p:nvGraphicFramePr>
        <p:xfrm>
          <a:off x="1023938" y="1526959"/>
          <a:ext cx="9720262" cy="49271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60131">
                  <a:extLst>
                    <a:ext uri="{9D8B030D-6E8A-4147-A177-3AD203B41FA5}">
                      <a16:colId xmlns:a16="http://schemas.microsoft.com/office/drawing/2014/main" val="1445773045"/>
                    </a:ext>
                  </a:extLst>
                </a:gridCol>
                <a:gridCol w="4860131">
                  <a:extLst>
                    <a:ext uri="{9D8B030D-6E8A-4147-A177-3AD203B41FA5}">
                      <a16:colId xmlns:a16="http://schemas.microsoft.com/office/drawing/2014/main" val="3725366569"/>
                    </a:ext>
                  </a:extLst>
                </a:gridCol>
              </a:tblGrid>
              <a:tr h="821185">
                <a:tc>
                  <a:txBody>
                    <a:bodyPr/>
                    <a:lstStyle/>
                    <a:p>
                      <a:pPr algn="ctr"/>
                      <a:r>
                        <a:rPr lang="sr-Latn-RS" sz="2800" dirty="0"/>
                        <a:t>BASE FORM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800" dirty="0"/>
                        <a:t>DISTAL FORM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9378732"/>
                  </a:ext>
                </a:extLst>
              </a:tr>
              <a:tr h="821185">
                <a:tc>
                  <a:txBody>
                    <a:bodyPr/>
                    <a:lstStyle/>
                    <a:p>
                      <a:pPr algn="ctr"/>
                      <a:r>
                        <a:rPr lang="sr-Latn-RS" sz="2800" dirty="0"/>
                        <a:t>WILL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6168952"/>
                  </a:ext>
                </a:extLst>
              </a:tr>
              <a:tr h="821185">
                <a:tc>
                  <a:txBody>
                    <a:bodyPr/>
                    <a:lstStyle/>
                    <a:p>
                      <a:pPr algn="ctr"/>
                      <a:r>
                        <a:rPr lang="sr-Latn-RS" sz="2800" dirty="0"/>
                        <a:t>SHALL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288560"/>
                  </a:ext>
                </a:extLst>
              </a:tr>
              <a:tr h="821185">
                <a:tc>
                  <a:txBody>
                    <a:bodyPr/>
                    <a:lstStyle/>
                    <a:p>
                      <a:pPr algn="ctr"/>
                      <a:r>
                        <a:rPr lang="sr-Latn-RS" sz="2800" dirty="0"/>
                        <a:t>CAN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0406591"/>
                  </a:ext>
                </a:extLst>
              </a:tr>
              <a:tr h="821185">
                <a:tc>
                  <a:txBody>
                    <a:bodyPr/>
                    <a:lstStyle/>
                    <a:p>
                      <a:pPr algn="ctr"/>
                      <a:r>
                        <a:rPr lang="sr-Latn-RS" sz="2800" dirty="0"/>
                        <a:t>MAY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4277741"/>
                  </a:ext>
                </a:extLst>
              </a:tr>
              <a:tr h="821185">
                <a:tc>
                  <a:txBody>
                    <a:bodyPr/>
                    <a:lstStyle/>
                    <a:p>
                      <a:pPr algn="ctr"/>
                      <a:r>
                        <a:rPr lang="sr-Latn-RS" sz="2800" dirty="0"/>
                        <a:t>MUST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526518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A257FD46-BC10-D48A-653D-596ADEB539E2}"/>
              </a:ext>
            </a:extLst>
          </p:cNvPr>
          <p:cNvSpPr txBox="1"/>
          <p:nvPr/>
        </p:nvSpPr>
        <p:spPr>
          <a:xfrm>
            <a:off x="6747030" y="2414579"/>
            <a:ext cx="33380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sr-Latn-RS" sz="2800" b="0" i="0" u="none" strike="noStrike" kern="1200" cap="none" spc="0" normalizeH="0" baseline="0" noProof="0" dirty="0">
                <a:ln>
                  <a:noFill/>
                </a:ln>
                <a:solidFill>
                  <a:srgbClr val="2E2B21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WOULD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A761ADC-43C6-9CC0-6AD7-A32079449B3F}"/>
              </a:ext>
            </a:extLst>
          </p:cNvPr>
          <p:cNvSpPr txBox="1"/>
          <p:nvPr/>
        </p:nvSpPr>
        <p:spPr>
          <a:xfrm>
            <a:off x="6747029" y="3252883"/>
            <a:ext cx="33380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2800" dirty="0">
                <a:solidFill>
                  <a:srgbClr val="2E2B21"/>
                </a:solidFill>
                <a:latin typeface="Tw Cen MT" panose="020B0602020104020603"/>
              </a:rPr>
              <a:t>SH</a:t>
            </a:r>
            <a:r>
              <a:rPr kumimoji="0" lang="sr-Latn-RS" sz="2800" b="0" i="0" u="none" strike="noStrike" kern="1200" cap="none" spc="0" normalizeH="0" baseline="0" noProof="0" dirty="0">
                <a:ln>
                  <a:noFill/>
                </a:ln>
                <a:solidFill>
                  <a:srgbClr val="2E2B21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OULD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A4BDCA4-97DE-3A2D-5835-B1370CC7EB03}"/>
              </a:ext>
            </a:extLst>
          </p:cNvPr>
          <p:cNvSpPr txBox="1"/>
          <p:nvPr/>
        </p:nvSpPr>
        <p:spPr>
          <a:xfrm>
            <a:off x="6747028" y="4091187"/>
            <a:ext cx="33380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2800" dirty="0">
                <a:solidFill>
                  <a:srgbClr val="2E2B21"/>
                </a:solidFill>
                <a:latin typeface="Tw Cen MT" panose="020B0602020104020603"/>
              </a:rPr>
              <a:t>C</a:t>
            </a:r>
            <a:r>
              <a:rPr kumimoji="0" lang="sr-Latn-RS" sz="2800" b="0" i="0" u="none" strike="noStrike" kern="1200" cap="none" spc="0" normalizeH="0" baseline="0" noProof="0" dirty="0">
                <a:ln>
                  <a:noFill/>
                </a:ln>
                <a:solidFill>
                  <a:srgbClr val="2E2B21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OULD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EC8B31-84EB-C135-4E19-354C9282993D}"/>
              </a:ext>
            </a:extLst>
          </p:cNvPr>
          <p:cNvSpPr txBox="1"/>
          <p:nvPr/>
        </p:nvSpPr>
        <p:spPr>
          <a:xfrm>
            <a:off x="6747027" y="4929491"/>
            <a:ext cx="33380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sr-Latn-RS" sz="2800" b="0" i="0" u="none" strike="noStrike" kern="1200" cap="none" spc="0" normalizeH="0" baseline="0" noProof="0" dirty="0">
                <a:ln>
                  <a:noFill/>
                </a:ln>
                <a:solidFill>
                  <a:srgbClr val="2E2B21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MIGHT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8D9FA41-C927-120D-268C-7DD4CD4E1A66}"/>
              </a:ext>
            </a:extLst>
          </p:cNvPr>
          <p:cNvSpPr txBox="1"/>
          <p:nvPr/>
        </p:nvSpPr>
        <p:spPr>
          <a:xfrm>
            <a:off x="6747027" y="5767795"/>
            <a:ext cx="33380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sr-Latn-RS" sz="2800" b="0" i="0" u="none" strike="noStrike" kern="1200" cap="none" spc="0" normalizeH="0" baseline="0" noProof="0" dirty="0">
                <a:ln>
                  <a:noFill/>
                </a:ln>
                <a:solidFill>
                  <a:srgbClr val="2E2B21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HAVE TO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3243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D9851E-5854-F29C-3E0A-34020432BF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2995" y="102093"/>
            <a:ext cx="9720072" cy="1499616"/>
          </a:xfrm>
        </p:spPr>
        <p:txBody>
          <a:bodyPr/>
          <a:lstStyle/>
          <a:p>
            <a:pPr algn="ctr"/>
            <a:r>
              <a:rPr lang="sr-Latn-RS" dirty="0"/>
              <a:t>WILL	 vs.	 	WOULD</a:t>
            </a:r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D091FA88-D813-76E0-3953-1BB328AAA12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85313378"/>
              </p:ext>
            </p:extLst>
          </p:nvPr>
        </p:nvGraphicFramePr>
        <p:xfrm>
          <a:off x="378780" y="1330230"/>
          <a:ext cx="11434440" cy="54256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17220">
                  <a:extLst>
                    <a:ext uri="{9D8B030D-6E8A-4147-A177-3AD203B41FA5}">
                      <a16:colId xmlns:a16="http://schemas.microsoft.com/office/drawing/2014/main" val="3346767649"/>
                    </a:ext>
                  </a:extLst>
                </a:gridCol>
                <a:gridCol w="5717220">
                  <a:extLst>
                    <a:ext uri="{9D8B030D-6E8A-4147-A177-3AD203B41FA5}">
                      <a16:colId xmlns:a16="http://schemas.microsoft.com/office/drawing/2014/main" val="1382530580"/>
                    </a:ext>
                  </a:extLst>
                </a:gridCol>
              </a:tblGrid>
              <a:tr h="542567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sr-Latn-RS" sz="2400" dirty="0">
                          <a:solidFill>
                            <a:schemeClr val="tx1"/>
                          </a:solidFill>
                        </a:rPr>
                        <a:t>Possible future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endParaRPr lang="sr-Latn-RS" sz="2400" dirty="0">
                        <a:solidFill>
                          <a:schemeClr val="tx1"/>
                        </a:solidFill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sr-Latn-RS" sz="2400" dirty="0">
                          <a:solidFill>
                            <a:schemeClr val="tx1"/>
                          </a:solidFill>
                        </a:rPr>
                        <a:t>Determination, plan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endParaRPr lang="sr-Latn-RS" sz="2400" dirty="0">
                        <a:solidFill>
                          <a:schemeClr val="tx1"/>
                        </a:solidFill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sr-Latn-RS" sz="2400" dirty="0">
                          <a:solidFill>
                            <a:schemeClr val="tx1"/>
                          </a:solidFill>
                        </a:rPr>
                        <a:t>Command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endParaRPr lang="sr-Latn-RS" sz="2400" dirty="0">
                        <a:solidFill>
                          <a:schemeClr val="tx1"/>
                        </a:solidFill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sr-Latn-RS" sz="2400" dirty="0">
                          <a:solidFill>
                            <a:schemeClr val="tx1"/>
                          </a:solidFill>
                        </a:rPr>
                        <a:t>Promise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endParaRPr lang="sr-Latn-RS" sz="2400" dirty="0">
                        <a:solidFill>
                          <a:schemeClr val="tx1"/>
                        </a:solidFill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sr-Latn-RS" sz="2400" dirty="0">
                          <a:solidFill>
                            <a:schemeClr val="tx1"/>
                          </a:solidFill>
                        </a:rPr>
                        <a:t>Threat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r-Latn-RS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E2B2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Past tense of will (indirect speech, II and III conditional)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sr-Latn-RS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E2B2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r-Latn-RS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Habits in the past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sr-Latn-RS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r-Latn-RS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Desire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sr-Latn-RS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r-Latn-RS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Likelihood</a:t>
                      </a:r>
                      <a:endParaRPr kumimoji="0" lang="sr-Latn-RS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E2B2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0382291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7ED6A53A-E153-6535-97B1-AE1F896E6F63}"/>
              </a:ext>
            </a:extLst>
          </p:cNvPr>
          <p:cNvSpPr txBox="1"/>
          <p:nvPr/>
        </p:nvSpPr>
        <p:spPr>
          <a:xfrm>
            <a:off x="1331651" y="1964734"/>
            <a:ext cx="4589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200" dirty="0"/>
              <a:t>I think I will order the pasta.</a:t>
            </a:r>
            <a:endParaRPr lang="en-US" sz="2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97FF935-C5D1-233C-7F20-05A0D29BBD92}"/>
              </a:ext>
            </a:extLst>
          </p:cNvPr>
          <p:cNvSpPr txBox="1"/>
          <p:nvPr/>
        </p:nvSpPr>
        <p:spPr>
          <a:xfrm>
            <a:off x="1083076" y="3129483"/>
            <a:ext cx="4589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200" dirty="0"/>
              <a:t>He will pay his speeding ticket today.</a:t>
            </a:r>
            <a:endParaRPr lang="en-US" sz="2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C91FCC1-6C3A-6FEE-4E76-F2531FD4D881}"/>
              </a:ext>
            </a:extLst>
          </p:cNvPr>
          <p:cNvSpPr txBox="1"/>
          <p:nvPr/>
        </p:nvSpPr>
        <p:spPr>
          <a:xfrm>
            <a:off x="519344" y="4217243"/>
            <a:ext cx="57172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200" dirty="0"/>
              <a:t>You will eat your veggies and you will like them!</a:t>
            </a:r>
            <a:endParaRPr lang="en-US" sz="22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386F85E-42AD-8735-2D59-3BB6D405EA7E}"/>
              </a:ext>
            </a:extLst>
          </p:cNvPr>
          <p:cNvSpPr txBox="1"/>
          <p:nvPr/>
        </p:nvSpPr>
        <p:spPr>
          <a:xfrm>
            <a:off x="378780" y="5271131"/>
            <a:ext cx="580303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200" dirty="0"/>
              <a:t>We’ll go to the park when you do your homework.</a:t>
            </a:r>
            <a:endParaRPr lang="en-US" sz="22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11D5399-4F60-DAF9-F586-1B836D7281B8}"/>
              </a:ext>
            </a:extLst>
          </p:cNvPr>
          <p:cNvSpPr txBox="1"/>
          <p:nvPr/>
        </p:nvSpPr>
        <p:spPr>
          <a:xfrm>
            <a:off x="1331651" y="6181362"/>
            <a:ext cx="4589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200" dirty="0"/>
              <a:t>You will pay for this!</a:t>
            </a:r>
            <a:endParaRPr lang="en-US" sz="22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8FF242B-0889-619F-40B1-FB291F6FFA50}"/>
              </a:ext>
            </a:extLst>
          </p:cNvPr>
          <p:cNvSpPr txBox="1"/>
          <p:nvPr/>
        </p:nvSpPr>
        <p:spPr>
          <a:xfrm>
            <a:off x="6103398" y="2075348"/>
            <a:ext cx="58089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200" dirty="0"/>
              <a:t>She said she would visit on Saturday. If you (had) studied, you would (have) pass(ed) the exam.</a:t>
            </a:r>
            <a:endParaRPr lang="en-US" sz="22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446A2EA-6568-09D8-1BD9-E2BCE383FDE1}"/>
              </a:ext>
            </a:extLst>
          </p:cNvPr>
          <p:cNvSpPr txBox="1"/>
          <p:nvPr/>
        </p:nvSpPr>
        <p:spPr>
          <a:xfrm>
            <a:off x="6712998" y="3315572"/>
            <a:ext cx="4589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200" dirty="0"/>
              <a:t>At my old job, I would work until 10pm.</a:t>
            </a:r>
            <a:endParaRPr lang="en-US" sz="22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CCDDB4F-35AD-238B-2633-6D6D65EFD2F3}"/>
              </a:ext>
            </a:extLst>
          </p:cNvPr>
          <p:cNvSpPr txBox="1"/>
          <p:nvPr/>
        </p:nvSpPr>
        <p:spPr>
          <a:xfrm>
            <a:off x="6993673" y="4417742"/>
            <a:ext cx="4589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200" dirty="0"/>
              <a:t>She would like to learn English.</a:t>
            </a:r>
            <a:endParaRPr lang="en-US" sz="22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CA6B501-9E23-D93B-B938-B5E15C9A5545}"/>
              </a:ext>
            </a:extLst>
          </p:cNvPr>
          <p:cNvSpPr txBox="1"/>
          <p:nvPr/>
        </p:nvSpPr>
        <p:spPr>
          <a:xfrm>
            <a:off x="6462943" y="5876266"/>
            <a:ext cx="508986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200" dirty="0"/>
              <a:t>You would think so, but actually it’s not true.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393969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D9851E-5854-F29C-3E0A-34020432BF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2995" y="102093"/>
            <a:ext cx="9720072" cy="1499616"/>
          </a:xfrm>
        </p:spPr>
        <p:txBody>
          <a:bodyPr/>
          <a:lstStyle/>
          <a:p>
            <a:pPr algn="ctr"/>
            <a:r>
              <a:rPr lang="sr-Latn-RS" dirty="0"/>
              <a:t>shaLL	 vs.	 	shOULD</a:t>
            </a:r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D091FA88-D813-76E0-3953-1BB328AAA12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08641067"/>
              </p:ext>
            </p:extLst>
          </p:nvPr>
        </p:nvGraphicFramePr>
        <p:xfrm>
          <a:off x="378780" y="1330230"/>
          <a:ext cx="11434440" cy="54256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17220">
                  <a:extLst>
                    <a:ext uri="{9D8B030D-6E8A-4147-A177-3AD203B41FA5}">
                      <a16:colId xmlns:a16="http://schemas.microsoft.com/office/drawing/2014/main" val="3346767649"/>
                    </a:ext>
                  </a:extLst>
                </a:gridCol>
                <a:gridCol w="5717220">
                  <a:extLst>
                    <a:ext uri="{9D8B030D-6E8A-4147-A177-3AD203B41FA5}">
                      <a16:colId xmlns:a16="http://schemas.microsoft.com/office/drawing/2014/main" val="1382530580"/>
                    </a:ext>
                  </a:extLst>
                </a:gridCol>
              </a:tblGrid>
              <a:tr h="542567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sr-Latn-RS" sz="2400" dirty="0">
                          <a:solidFill>
                            <a:schemeClr val="tx1"/>
                          </a:solidFill>
                        </a:rPr>
                        <a:t>Possible future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endParaRPr lang="sr-Latn-RS" sz="2400" dirty="0">
                        <a:solidFill>
                          <a:schemeClr val="tx1"/>
                        </a:solidFill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sr-Latn-RS" sz="2400" dirty="0">
                          <a:solidFill>
                            <a:schemeClr val="tx1"/>
                          </a:solidFill>
                        </a:rPr>
                        <a:t>Determination, plan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endParaRPr lang="sr-Latn-RS" sz="2400" dirty="0">
                        <a:solidFill>
                          <a:schemeClr val="tx1"/>
                        </a:solidFill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sr-Latn-RS" sz="2400" dirty="0">
                          <a:solidFill>
                            <a:schemeClr val="tx1"/>
                          </a:solidFill>
                        </a:rPr>
                        <a:t>Command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endParaRPr lang="sr-Latn-RS" sz="2400" dirty="0">
                        <a:solidFill>
                          <a:schemeClr val="tx1"/>
                        </a:solidFill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sr-Latn-RS" sz="2400" dirty="0">
                          <a:solidFill>
                            <a:schemeClr val="tx1"/>
                          </a:solidFill>
                        </a:rPr>
                        <a:t>Promise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endParaRPr lang="sr-Latn-RS" sz="2400" dirty="0">
                        <a:solidFill>
                          <a:schemeClr val="tx1"/>
                        </a:solidFill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sr-Latn-RS" sz="2400" dirty="0">
                          <a:solidFill>
                            <a:schemeClr val="tx1"/>
                          </a:solidFill>
                        </a:rPr>
                        <a:t>Threat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r-Latn-RS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E2B2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Past tense of shall (indirect speech)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sr-Latn-RS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E2B2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r-Latn-RS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Obligation, strong advice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sr-Latn-RS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r-Latn-RS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Inverted first conditional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sr-Latn-RS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r-Latn-RS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Likelihood</a:t>
                      </a:r>
                      <a:endParaRPr kumimoji="0" lang="sr-Latn-RS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E2B2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0382291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7ED6A53A-E153-6535-97B1-AE1F896E6F63}"/>
              </a:ext>
            </a:extLst>
          </p:cNvPr>
          <p:cNvSpPr txBox="1"/>
          <p:nvPr/>
        </p:nvSpPr>
        <p:spPr>
          <a:xfrm>
            <a:off x="1331651" y="1964734"/>
            <a:ext cx="4589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200" dirty="0"/>
              <a:t>Shall we leave?</a:t>
            </a:r>
            <a:endParaRPr lang="en-US" sz="2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97FF935-C5D1-233C-7F20-05A0D29BBD92}"/>
              </a:ext>
            </a:extLst>
          </p:cNvPr>
          <p:cNvSpPr txBox="1"/>
          <p:nvPr/>
        </p:nvSpPr>
        <p:spPr>
          <a:xfrm>
            <a:off x="1083076" y="3129483"/>
            <a:ext cx="4589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200" dirty="0"/>
              <a:t>This paper shall examine city logistics.</a:t>
            </a:r>
            <a:endParaRPr lang="en-US" sz="2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C91FCC1-6C3A-6FEE-4E76-F2531FD4D881}"/>
              </a:ext>
            </a:extLst>
          </p:cNvPr>
          <p:cNvSpPr txBox="1"/>
          <p:nvPr/>
        </p:nvSpPr>
        <p:spPr>
          <a:xfrm>
            <a:off x="1083076" y="4217242"/>
            <a:ext cx="41148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200" dirty="0"/>
              <a:t>You shall do as I say, or else!</a:t>
            </a:r>
            <a:endParaRPr lang="en-US" sz="22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386F85E-42AD-8735-2D59-3BB6D405EA7E}"/>
              </a:ext>
            </a:extLst>
          </p:cNvPr>
          <p:cNvSpPr txBox="1"/>
          <p:nvPr/>
        </p:nvSpPr>
        <p:spPr>
          <a:xfrm>
            <a:off x="659906" y="5268924"/>
            <a:ext cx="580303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200" dirty="0"/>
              <a:t>He shall go when his mother gets home.</a:t>
            </a:r>
            <a:endParaRPr lang="en-US" sz="22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11D5399-4F60-DAF9-F586-1B836D7281B8}"/>
              </a:ext>
            </a:extLst>
          </p:cNvPr>
          <p:cNvSpPr txBox="1"/>
          <p:nvPr/>
        </p:nvSpPr>
        <p:spPr>
          <a:xfrm>
            <a:off x="1331651" y="6181362"/>
            <a:ext cx="4589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200" dirty="0"/>
              <a:t>You shall pay for this!</a:t>
            </a:r>
            <a:endParaRPr lang="en-US" sz="22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8FF242B-0889-619F-40B1-FB291F6FFA50}"/>
              </a:ext>
            </a:extLst>
          </p:cNvPr>
          <p:cNvSpPr txBox="1"/>
          <p:nvPr/>
        </p:nvSpPr>
        <p:spPr>
          <a:xfrm>
            <a:off x="6874278" y="1976381"/>
            <a:ext cx="4589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200" dirty="0"/>
              <a:t>She asked if we should leave.</a:t>
            </a:r>
            <a:endParaRPr lang="en-US" sz="22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446A2EA-6568-09D8-1BD9-E2BCE383FDE1}"/>
              </a:ext>
            </a:extLst>
          </p:cNvPr>
          <p:cNvSpPr txBox="1"/>
          <p:nvPr/>
        </p:nvSpPr>
        <p:spPr>
          <a:xfrm>
            <a:off x="6963054" y="3129482"/>
            <a:ext cx="4589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200" dirty="0"/>
              <a:t>You should do as I say.</a:t>
            </a:r>
            <a:endParaRPr lang="en-US" sz="22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CCDDB4F-35AD-238B-2633-6D6D65EFD2F3}"/>
              </a:ext>
            </a:extLst>
          </p:cNvPr>
          <p:cNvSpPr txBox="1"/>
          <p:nvPr/>
        </p:nvSpPr>
        <p:spPr>
          <a:xfrm>
            <a:off x="6963054" y="4217242"/>
            <a:ext cx="4589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200" dirty="0"/>
              <a:t>Should you study, you’ll pass the exam.</a:t>
            </a:r>
            <a:endParaRPr lang="en-US" sz="22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CA6B501-9E23-D93B-B938-B5E15C9A5545}"/>
              </a:ext>
            </a:extLst>
          </p:cNvPr>
          <p:cNvSpPr txBox="1"/>
          <p:nvPr/>
        </p:nvSpPr>
        <p:spPr>
          <a:xfrm>
            <a:off x="6462943" y="5271130"/>
            <a:ext cx="508986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200" dirty="0"/>
              <a:t>They should be here any minute now.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390338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D9851E-5854-F29C-3E0A-34020432BF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2995" y="102093"/>
            <a:ext cx="9720072" cy="1499616"/>
          </a:xfrm>
        </p:spPr>
        <p:txBody>
          <a:bodyPr/>
          <a:lstStyle/>
          <a:p>
            <a:pPr algn="ctr"/>
            <a:r>
              <a:rPr lang="sr-Latn-RS" dirty="0"/>
              <a:t>can	 	vs.	 	cOULD</a:t>
            </a:r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D091FA88-D813-76E0-3953-1BB328AAA12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0412379"/>
              </p:ext>
            </p:extLst>
          </p:nvPr>
        </p:nvGraphicFramePr>
        <p:xfrm>
          <a:off x="378780" y="1330230"/>
          <a:ext cx="11434440" cy="54256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17220">
                  <a:extLst>
                    <a:ext uri="{9D8B030D-6E8A-4147-A177-3AD203B41FA5}">
                      <a16:colId xmlns:a16="http://schemas.microsoft.com/office/drawing/2014/main" val="3346767649"/>
                    </a:ext>
                  </a:extLst>
                </a:gridCol>
                <a:gridCol w="5717220">
                  <a:extLst>
                    <a:ext uri="{9D8B030D-6E8A-4147-A177-3AD203B41FA5}">
                      <a16:colId xmlns:a16="http://schemas.microsoft.com/office/drawing/2014/main" val="1382530580"/>
                    </a:ext>
                  </a:extLst>
                </a:gridCol>
              </a:tblGrid>
              <a:tr h="542567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sr-Latn-RS" sz="2400" dirty="0">
                          <a:solidFill>
                            <a:schemeClr val="tx1"/>
                          </a:solidFill>
                        </a:rPr>
                        <a:t>Ability, capability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endParaRPr lang="sr-Latn-RS" sz="2400" dirty="0">
                        <a:solidFill>
                          <a:schemeClr val="tx1"/>
                        </a:solidFill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sr-Latn-RS" sz="2400" dirty="0">
                          <a:solidFill>
                            <a:schemeClr val="tx1"/>
                          </a:solidFill>
                        </a:rPr>
                        <a:t>Permission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endParaRPr lang="sr-Latn-RS" sz="2400" dirty="0">
                        <a:solidFill>
                          <a:schemeClr val="tx1"/>
                        </a:solidFill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sr-Latn-RS" sz="2400" dirty="0">
                          <a:solidFill>
                            <a:schemeClr val="tx1"/>
                          </a:solidFill>
                        </a:rPr>
                        <a:t>Possibility / impossibility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endParaRPr lang="sr-Latn-RS" sz="2400" dirty="0">
                        <a:solidFill>
                          <a:schemeClr val="tx1"/>
                        </a:solidFill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sr-Latn-RS" sz="2400" dirty="0">
                          <a:solidFill>
                            <a:schemeClr val="tx1"/>
                          </a:solidFill>
                        </a:rPr>
                        <a:t>Request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sr-Latn-RS" sz="2400" dirty="0">
                          <a:solidFill>
                            <a:schemeClr val="tx1"/>
                          </a:solidFill>
                        </a:rPr>
                        <a:t>Ability, capability in the past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sr-Latn-RS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E2B2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r-Latn-RS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Permission in the past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sr-Latn-RS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r-Latn-RS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Possibility / impossibility (less certain)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sr-Latn-RS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r-Latn-RS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More polite request</a:t>
                      </a:r>
                      <a:endParaRPr kumimoji="0" lang="sr-Latn-RS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E2B2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0382291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7ED6A53A-E153-6535-97B1-AE1F896E6F63}"/>
              </a:ext>
            </a:extLst>
          </p:cNvPr>
          <p:cNvSpPr txBox="1"/>
          <p:nvPr/>
        </p:nvSpPr>
        <p:spPr>
          <a:xfrm>
            <a:off x="1331651" y="1964734"/>
            <a:ext cx="4589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200" dirty="0"/>
              <a:t>Can you ride a bicycle?</a:t>
            </a:r>
            <a:endParaRPr lang="en-US" sz="2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97FF935-C5D1-233C-7F20-05A0D29BBD92}"/>
              </a:ext>
            </a:extLst>
          </p:cNvPr>
          <p:cNvSpPr txBox="1"/>
          <p:nvPr/>
        </p:nvSpPr>
        <p:spPr>
          <a:xfrm>
            <a:off x="1083076" y="3129483"/>
            <a:ext cx="4589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200" dirty="0"/>
              <a:t>You can’t smoke in here.</a:t>
            </a:r>
            <a:endParaRPr lang="en-US" sz="2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C91FCC1-6C3A-6FEE-4E76-F2531FD4D881}"/>
              </a:ext>
            </a:extLst>
          </p:cNvPr>
          <p:cNvSpPr txBox="1"/>
          <p:nvPr/>
        </p:nvSpPr>
        <p:spPr>
          <a:xfrm>
            <a:off x="514905" y="4217242"/>
            <a:ext cx="52555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200" dirty="0"/>
              <a:t>Driving in Belgrade can be nerve-wracking.</a:t>
            </a:r>
            <a:endParaRPr lang="en-US" sz="22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386F85E-42AD-8735-2D59-3BB6D405EA7E}"/>
              </a:ext>
            </a:extLst>
          </p:cNvPr>
          <p:cNvSpPr txBox="1"/>
          <p:nvPr/>
        </p:nvSpPr>
        <p:spPr>
          <a:xfrm>
            <a:off x="659906" y="5268924"/>
            <a:ext cx="580303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200" dirty="0"/>
              <a:t>Can you close the door, please?</a:t>
            </a:r>
            <a:endParaRPr lang="en-US" sz="22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8FF242B-0889-619F-40B1-FB291F6FFA50}"/>
              </a:ext>
            </a:extLst>
          </p:cNvPr>
          <p:cNvSpPr txBox="1"/>
          <p:nvPr/>
        </p:nvSpPr>
        <p:spPr>
          <a:xfrm>
            <a:off x="6010185" y="1976381"/>
            <a:ext cx="589477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200" dirty="0"/>
              <a:t>He could speak French fluently when he was young.</a:t>
            </a:r>
            <a:endParaRPr lang="en-US" sz="22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446A2EA-6568-09D8-1BD9-E2BCE383FDE1}"/>
              </a:ext>
            </a:extLst>
          </p:cNvPr>
          <p:cNvSpPr txBox="1"/>
          <p:nvPr/>
        </p:nvSpPr>
        <p:spPr>
          <a:xfrm>
            <a:off x="6963054" y="3129482"/>
            <a:ext cx="4589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200" dirty="0"/>
              <a:t>I couldn’t smoke at the restaurant.</a:t>
            </a:r>
            <a:endParaRPr lang="en-US" sz="22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CCDDB4F-35AD-238B-2633-6D6D65EFD2F3}"/>
              </a:ext>
            </a:extLst>
          </p:cNvPr>
          <p:cNvSpPr txBox="1"/>
          <p:nvPr/>
        </p:nvSpPr>
        <p:spPr>
          <a:xfrm>
            <a:off x="6297230" y="4217242"/>
            <a:ext cx="52555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200" dirty="0"/>
              <a:t>She couldn’t have done such a horrible thing!</a:t>
            </a:r>
            <a:endParaRPr lang="en-US" sz="22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CA6B501-9E23-D93B-B938-B5E15C9A5545}"/>
              </a:ext>
            </a:extLst>
          </p:cNvPr>
          <p:cNvSpPr txBox="1"/>
          <p:nvPr/>
        </p:nvSpPr>
        <p:spPr>
          <a:xfrm>
            <a:off x="6462943" y="5271130"/>
            <a:ext cx="508986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200" dirty="0"/>
              <a:t>Could you close the door, please?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482391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/>
      <p:bldP spid="11" grpId="0"/>
      <p:bldP spid="12" grpId="0"/>
      <p:bldP spid="13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D9851E-5854-F29C-3E0A-34020432BF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2995" y="102093"/>
            <a:ext cx="9720072" cy="1499616"/>
          </a:xfrm>
        </p:spPr>
        <p:txBody>
          <a:bodyPr/>
          <a:lstStyle/>
          <a:p>
            <a:pPr algn="ctr"/>
            <a:r>
              <a:rPr lang="sr-Latn-RS" dirty="0"/>
              <a:t>may	 	vs.	 	might</a:t>
            </a:r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D091FA88-D813-76E0-3953-1BB328AAA12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74908727"/>
              </p:ext>
            </p:extLst>
          </p:nvPr>
        </p:nvGraphicFramePr>
        <p:xfrm>
          <a:off x="378780" y="1330230"/>
          <a:ext cx="11434440" cy="54256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17220">
                  <a:extLst>
                    <a:ext uri="{9D8B030D-6E8A-4147-A177-3AD203B41FA5}">
                      <a16:colId xmlns:a16="http://schemas.microsoft.com/office/drawing/2014/main" val="3346767649"/>
                    </a:ext>
                  </a:extLst>
                </a:gridCol>
                <a:gridCol w="5717220">
                  <a:extLst>
                    <a:ext uri="{9D8B030D-6E8A-4147-A177-3AD203B41FA5}">
                      <a16:colId xmlns:a16="http://schemas.microsoft.com/office/drawing/2014/main" val="1382530580"/>
                    </a:ext>
                  </a:extLst>
                </a:gridCol>
              </a:tblGrid>
              <a:tr h="542567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sr-Latn-RS" sz="2400" dirty="0">
                          <a:solidFill>
                            <a:schemeClr val="tx1"/>
                          </a:solidFill>
                        </a:rPr>
                        <a:t>Request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endParaRPr lang="sr-Latn-RS" sz="2400" dirty="0">
                        <a:solidFill>
                          <a:schemeClr val="tx1"/>
                        </a:solidFill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sr-Latn-RS" sz="2400" dirty="0">
                          <a:solidFill>
                            <a:schemeClr val="tx1"/>
                          </a:solidFill>
                        </a:rPr>
                        <a:t>Permission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endParaRPr lang="sr-Latn-RS" sz="2400" dirty="0">
                        <a:solidFill>
                          <a:schemeClr val="tx1"/>
                        </a:solidFill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sr-Latn-RS" sz="2400" dirty="0">
                          <a:solidFill>
                            <a:schemeClr val="tx1"/>
                          </a:solidFill>
                        </a:rPr>
                        <a:t>Possibility / future possibility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endParaRPr lang="sr-Latn-RS" sz="2400" dirty="0">
                        <a:solidFill>
                          <a:schemeClr val="tx1"/>
                        </a:solidFill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sr-Latn-RS" sz="2400" dirty="0">
                          <a:solidFill>
                            <a:schemeClr val="tx1"/>
                          </a:solidFill>
                        </a:rPr>
                        <a:t>Prohibition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endParaRPr lang="sr-Latn-RS" sz="2400" dirty="0">
                        <a:solidFill>
                          <a:schemeClr val="tx1"/>
                        </a:solidFill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sr-Latn-RS" sz="2400" dirty="0">
                          <a:solidFill>
                            <a:schemeClr val="tx1"/>
                          </a:solidFill>
                        </a:rPr>
                        <a:t>Wishes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sr-Latn-RS" sz="2400" dirty="0">
                          <a:solidFill>
                            <a:schemeClr val="tx1"/>
                          </a:solidFill>
                        </a:rPr>
                        <a:t>Request in the past / more polite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sr-Latn-RS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E2B2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r-Latn-RS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Permission in the past / more polite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sr-Latn-RS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r-Latn-RS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Possibility / future possibility (less certain)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sr-Latn-RS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r-Latn-RS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Doubt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0382291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7ED6A53A-E153-6535-97B1-AE1F896E6F63}"/>
              </a:ext>
            </a:extLst>
          </p:cNvPr>
          <p:cNvSpPr txBox="1"/>
          <p:nvPr/>
        </p:nvSpPr>
        <p:spPr>
          <a:xfrm>
            <a:off x="1331651" y="1964734"/>
            <a:ext cx="4589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200" dirty="0"/>
              <a:t>May I see them in my office?</a:t>
            </a:r>
            <a:endParaRPr lang="en-US" sz="2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97FF935-C5D1-233C-7F20-05A0D29BBD92}"/>
              </a:ext>
            </a:extLst>
          </p:cNvPr>
          <p:cNvSpPr txBox="1"/>
          <p:nvPr/>
        </p:nvSpPr>
        <p:spPr>
          <a:xfrm>
            <a:off x="1083076" y="3129483"/>
            <a:ext cx="4589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200" dirty="0"/>
              <a:t>You may leave now.</a:t>
            </a:r>
            <a:endParaRPr lang="en-US" sz="2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C91FCC1-6C3A-6FEE-4E76-F2531FD4D881}"/>
              </a:ext>
            </a:extLst>
          </p:cNvPr>
          <p:cNvSpPr txBox="1"/>
          <p:nvPr/>
        </p:nvSpPr>
        <p:spPr>
          <a:xfrm>
            <a:off x="534139" y="4212828"/>
            <a:ext cx="538726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200" dirty="0"/>
              <a:t>The news may be true. / It may rain today.</a:t>
            </a:r>
            <a:endParaRPr lang="en-US" sz="22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386F85E-42AD-8735-2D59-3BB6D405EA7E}"/>
              </a:ext>
            </a:extLst>
          </p:cNvPr>
          <p:cNvSpPr txBox="1"/>
          <p:nvPr/>
        </p:nvSpPr>
        <p:spPr>
          <a:xfrm>
            <a:off x="659906" y="5268924"/>
            <a:ext cx="580303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200" dirty="0"/>
              <a:t>Children may not step on the lawn.</a:t>
            </a:r>
            <a:endParaRPr lang="en-US" sz="22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8FF242B-0889-619F-40B1-FB291F6FFA50}"/>
              </a:ext>
            </a:extLst>
          </p:cNvPr>
          <p:cNvSpPr txBox="1"/>
          <p:nvPr/>
        </p:nvSpPr>
        <p:spPr>
          <a:xfrm>
            <a:off x="6010185" y="1976381"/>
            <a:ext cx="601905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200" dirty="0"/>
              <a:t>I asked if I might see../Might I see you for a minute?</a:t>
            </a:r>
            <a:endParaRPr lang="en-US" sz="22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446A2EA-6568-09D8-1BD9-E2BCE383FDE1}"/>
              </a:ext>
            </a:extLst>
          </p:cNvPr>
          <p:cNvSpPr txBox="1"/>
          <p:nvPr/>
        </p:nvSpPr>
        <p:spPr>
          <a:xfrm>
            <a:off x="6010185" y="3096811"/>
            <a:ext cx="641855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200" dirty="0"/>
              <a:t>He asked if he might leave/</a:t>
            </a:r>
            <a:r>
              <a:rPr lang="sr-Latn-RS" sz="2100" dirty="0"/>
              <a:t>Might I make a suggestion</a:t>
            </a:r>
            <a:r>
              <a:rPr lang="sr-Latn-RS" sz="2200" dirty="0"/>
              <a:t>?</a:t>
            </a:r>
            <a:endParaRPr lang="en-US" sz="22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CCDDB4F-35AD-238B-2633-6D6D65EFD2F3}"/>
              </a:ext>
            </a:extLst>
          </p:cNvPr>
          <p:cNvSpPr txBox="1"/>
          <p:nvPr/>
        </p:nvSpPr>
        <p:spPr>
          <a:xfrm>
            <a:off x="6165542" y="4217242"/>
            <a:ext cx="538726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200" dirty="0"/>
              <a:t>I thought I might travel by car / It might rain.</a:t>
            </a:r>
            <a:endParaRPr lang="en-US" sz="22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CA6B501-9E23-D93B-B938-B5E15C9A5545}"/>
              </a:ext>
            </a:extLst>
          </p:cNvPr>
          <p:cNvSpPr txBox="1"/>
          <p:nvPr/>
        </p:nvSpPr>
        <p:spPr>
          <a:xfrm>
            <a:off x="6462943" y="5271130"/>
            <a:ext cx="508986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200" dirty="0"/>
              <a:t>She might pass her exam, or she might not.</a:t>
            </a:r>
            <a:endParaRPr lang="en-US" sz="22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49BDEFC-9B12-CE51-A4DC-AC75FE435A9C}"/>
              </a:ext>
            </a:extLst>
          </p:cNvPr>
          <p:cNvSpPr txBox="1"/>
          <p:nvPr/>
        </p:nvSpPr>
        <p:spPr>
          <a:xfrm>
            <a:off x="725010" y="6227524"/>
            <a:ext cx="580303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200" dirty="0"/>
              <a:t>May all your dreams come true!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180141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/>
      <p:bldP spid="11" grpId="0"/>
      <p:bldP spid="12" grpId="0"/>
      <p:bldP spid="13" grpId="0"/>
      <p:bldP spid="14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D9851E-5854-F29C-3E0A-34020432BF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2995" y="102093"/>
            <a:ext cx="9720072" cy="1499616"/>
          </a:xfrm>
        </p:spPr>
        <p:txBody>
          <a:bodyPr/>
          <a:lstStyle/>
          <a:p>
            <a:pPr algn="ctr"/>
            <a:r>
              <a:rPr lang="sr-Latn-RS" dirty="0"/>
              <a:t>must	 	vs.	 	Have to</a:t>
            </a:r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D091FA88-D813-76E0-3953-1BB328AAA12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17020281"/>
              </p:ext>
            </p:extLst>
          </p:nvPr>
        </p:nvGraphicFramePr>
        <p:xfrm>
          <a:off x="378780" y="1330230"/>
          <a:ext cx="11434440" cy="54256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17220">
                  <a:extLst>
                    <a:ext uri="{9D8B030D-6E8A-4147-A177-3AD203B41FA5}">
                      <a16:colId xmlns:a16="http://schemas.microsoft.com/office/drawing/2014/main" val="3346767649"/>
                    </a:ext>
                  </a:extLst>
                </a:gridCol>
                <a:gridCol w="5717220">
                  <a:extLst>
                    <a:ext uri="{9D8B030D-6E8A-4147-A177-3AD203B41FA5}">
                      <a16:colId xmlns:a16="http://schemas.microsoft.com/office/drawing/2014/main" val="1382530580"/>
                    </a:ext>
                  </a:extLst>
                </a:gridCol>
              </a:tblGrid>
              <a:tr h="542567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sr-Latn-RS" sz="2400" dirty="0">
                          <a:solidFill>
                            <a:schemeClr val="tx1"/>
                          </a:solidFill>
                        </a:rPr>
                        <a:t>Command, obligation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endParaRPr lang="sr-Latn-RS" sz="2400" dirty="0">
                        <a:solidFill>
                          <a:schemeClr val="tx1"/>
                        </a:solidFill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sr-Latn-RS" sz="2400" dirty="0">
                          <a:solidFill>
                            <a:schemeClr val="tx1"/>
                          </a:solidFill>
                        </a:rPr>
                        <a:t>Logical conclusion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endParaRPr lang="sr-Latn-RS" sz="2400" dirty="0">
                        <a:solidFill>
                          <a:schemeClr val="tx1"/>
                        </a:solidFill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sr-Latn-RS" sz="2400" dirty="0">
                          <a:solidFill>
                            <a:schemeClr val="tx1"/>
                          </a:solidFill>
                        </a:rPr>
                        <a:t>Logical necessity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endParaRPr lang="sr-Latn-RS" sz="2400" dirty="0">
                        <a:solidFill>
                          <a:schemeClr val="tx1"/>
                        </a:solidFill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sr-Latn-RS" sz="2400" dirty="0">
                          <a:solidFill>
                            <a:schemeClr val="tx1"/>
                          </a:solidFill>
                        </a:rPr>
                        <a:t>Prohibition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endParaRPr lang="sr-Latn-RS" sz="2400" dirty="0">
                        <a:solidFill>
                          <a:schemeClr val="tx1"/>
                        </a:solidFill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sr-Latn-RS" sz="2400" dirty="0">
                          <a:solidFill>
                            <a:schemeClr val="tx1"/>
                          </a:solidFill>
                        </a:rPr>
                        <a:t>Strong advice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sr-Latn-RS" sz="2400" dirty="0">
                          <a:solidFill>
                            <a:schemeClr val="tx1"/>
                          </a:solidFill>
                        </a:rPr>
                        <a:t>Command, obligation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sr-Latn-RS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E2B2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r-Latn-RS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Logical conclusion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sr-Latn-RS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r-Latn-RS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Logical necessity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sr-Latn-RS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0382291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7ED6A53A-E153-6535-97B1-AE1F896E6F63}"/>
              </a:ext>
            </a:extLst>
          </p:cNvPr>
          <p:cNvSpPr txBox="1"/>
          <p:nvPr/>
        </p:nvSpPr>
        <p:spPr>
          <a:xfrm>
            <a:off x="659906" y="1964734"/>
            <a:ext cx="526150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200" dirty="0"/>
              <a:t>In England, traffic must be kept to the left.</a:t>
            </a:r>
            <a:endParaRPr lang="en-US" sz="2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97FF935-C5D1-233C-7F20-05A0D29BBD92}"/>
              </a:ext>
            </a:extLst>
          </p:cNvPr>
          <p:cNvSpPr txBox="1"/>
          <p:nvPr/>
        </p:nvSpPr>
        <p:spPr>
          <a:xfrm>
            <a:off x="995778" y="3096811"/>
            <a:ext cx="4589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200" dirty="0"/>
              <a:t>You must be tired.</a:t>
            </a:r>
            <a:endParaRPr lang="en-US" sz="2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C91FCC1-6C3A-6FEE-4E76-F2531FD4D881}"/>
              </a:ext>
            </a:extLst>
          </p:cNvPr>
          <p:cNvSpPr txBox="1"/>
          <p:nvPr/>
        </p:nvSpPr>
        <p:spPr>
          <a:xfrm>
            <a:off x="534139" y="4212828"/>
            <a:ext cx="538726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200" dirty="0"/>
              <a:t>I suppose I must go to my cousin’s wedding.</a:t>
            </a:r>
            <a:endParaRPr lang="en-US" sz="22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386F85E-42AD-8735-2D59-3BB6D405EA7E}"/>
              </a:ext>
            </a:extLst>
          </p:cNvPr>
          <p:cNvSpPr txBox="1"/>
          <p:nvPr/>
        </p:nvSpPr>
        <p:spPr>
          <a:xfrm>
            <a:off x="659906" y="5268924"/>
            <a:ext cx="580303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200" dirty="0"/>
              <a:t>You mustn’t leave your luggage unattended.</a:t>
            </a:r>
            <a:endParaRPr lang="en-US" sz="22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8FF242B-0889-619F-40B1-FB291F6FFA50}"/>
              </a:ext>
            </a:extLst>
          </p:cNvPr>
          <p:cNvSpPr txBox="1"/>
          <p:nvPr/>
        </p:nvSpPr>
        <p:spPr>
          <a:xfrm>
            <a:off x="6010185" y="1828800"/>
            <a:ext cx="61818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200" dirty="0"/>
              <a:t>You have to wait in queue 5 feet behind the person in front of you.</a:t>
            </a:r>
            <a:endParaRPr lang="en-US" sz="22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446A2EA-6568-09D8-1BD9-E2BCE383FDE1}"/>
              </a:ext>
            </a:extLst>
          </p:cNvPr>
          <p:cNvSpPr txBox="1"/>
          <p:nvPr/>
        </p:nvSpPr>
        <p:spPr>
          <a:xfrm>
            <a:off x="6606468" y="3086437"/>
            <a:ext cx="429087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200" dirty="0"/>
              <a:t>It’s late, so I guess we have to go.</a:t>
            </a:r>
            <a:endParaRPr lang="en-US" sz="22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49BDEFC-9B12-CE51-A4DC-AC75FE435A9C}"/>
              </a:ext>
            </a:extLst>
          </p:cNvPr>
          <p:cNvSpPr txBox="1"/>
          <p:nvPr/>
        </p:nvSpPr>
        <p:spPr>
          <a:xfrm>
            <a:off x="725010" y="6227524"/>
            <a:ext cx="511649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200" dirty="0"/>
              <a:t>You must come visit! You mustn’t be too sad!</a:t>
            </a:r>
            <a:endParaRPr lang="en-US" sz="2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AF10BEB-9379-7A68-ACFB-90E975376795}"/>
              </a:ext>
            </a:extLst>
          </p:cNvPr>
          <p:cNvSpPr txBox="1"/>
          <p:nvPr/>
        </p:nvSpPr>
        <p:spPr>
          <a:xfrm>
            <a:off x="6096000" y="4182867"/>
            <a:ext cx="641855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200" dirty="0"/>
              <a:t>You have to work hard nowadays to make a living.</a:t>
            </a:r>
            <a:endParaRPr lang="en-US" sz="2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7D7DE3A-FAC4-75A6-39D0-5B49C6AA4C84}"/>
              </a:ext>
            </a:extLst>
          </p:cNvPr>
          <p:cNvSpPr txBox="1"/>
          <p:nvPr/>
        </p:nvSpPr>
        <p:spPr>
          <a:xfrm>
            <a:off x="6187737" y="4935984"/>
            <a:ext cx="5513032" cy="175432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endParaRPr lang="sr-Latn-RS" dirty="0">
              <a:solidFill>
                <a:schemeClr val="tx1"/>
              </a:solidFill>
            </a:endParaRPr>
          </a:p>
          <a:p>
            <a:pPr algn="ctr"/>
            <a:r>
              <a:rPr lang="sr-Latn-RS" dirty="0">
                <a:solidFill>
                  <a:schemeClr val="tx1"/>
                </a:solidFill>
              </a:rPr>
              <a:t>The difference between the two is the source of obligation!</a:t>
            </a:r>
            <a:br>
              <a:rPr lang="sr-Latn-RS" dirty="0">
                <a:solidFill>
                  <a:schemeClr val="tx1"/>
                </a:solidFill>
              </a:rPr>
            </a:br>
            <a:r>
              <a:rPr lang="sr-Latn-RS" dirty="0">
                <a:solidFill>
                  <a:schemeClr val="tx1"/>
                </a:solidFill>
              </a:rPr>
              <a:t>Internal = MUST</a:t>
            </a:r>
            <a:br>
              <a:rPr lang="sr-Latn-RS" dirty="0">
                <a:solidFill>
                  <a:schemeClr val="tx1"/>
                </a:solidFill>
              </a:rPr>
            </a:br>
            <a:r>
              <a:rPr lang="sr-Latn-RS" dirty="0">
                <a:solidFill>
                  <a:schemeClr val="tx1"/>
                </a:solidFill>
              </a:rPr>
              <a:t>External = HAVE TO</a:t>
            </a: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5148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/>
      <p:bldP spid="11" grpId="0"/>
      <p:bldP spid="12" grpId="0"/>
      <p:bldP spid="15" grpId="0"/>
      <p:bldP spid="16" grpId="0"/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6D8C9E-321A-BCBE-5B59-73F26F877F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dirty="0"/>
              <a:t>Additional modals:</a:t>
            </a:r>
            <a:br>
              <a:rPr lang="sr-Latn-RS" dirty="0"/>
            </a:br>
            <a:r>
              <a:rPr lang="sr-Latn-RS" sz="6600" dirty="0"/>
              <a:t>need, dare</a:t>
            </a:r>
            <a:endParaRPr lang="en-US" sz="6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18B463-DCD8-2425-3E64-4464362F9F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553" y="1871768"/>
            <a:ext cx="11887199" cy="4839750"/>
          </a:xfrm>
        </p:spPr>
        <p:txBody>
          <a:bodyPr>
            <a:normAutofit/>
          </a:bodyPr>
          <a:lstStyle/>
          <a:p>
            <a:r>
              <a:rPr lang="sr-Latn-RS" sz="2800" b="1" dirty="0"/>
              <a:t>Need: </a:t>
            </a:r>
            <a:r>
              <a:rPr lang="sr-Latn-RS" sz="2800" dirty="0"/>
              <a:t>Similarly to </a:t>
            </a:r>
            <a:r>
              <a:rPr lang="sr-Latn-RS" sz="2800" i="1" dirty="0"/>
              <a:t>have to, </a:t>
            </a:r>
            <a:r>
              <a:rPr lang="sr-Latn-RS" sz="2800" dirty="0"/>
              <a:t>used for obligations, necessities, and logical conclusions</a:t>
            </a:r>
          </a:p>
          <a:p>
            <a:endParaRPr lang="sr-Latn-RS" sz="2800" dirty="0"/>
          </a:p>
          <a:p>
            <a:endParaRPr lang="sr-Latn-RS" sz="2800" dirty="0"/>
          </a:p>
          <a:p>
            <a:r>
              <a:rPr lang="sr-Latn-RS" sz="2800" dirty="0"/>
              <a:t>Needn’t have		vs.		Didn’t need to:</a:t>
            </a:r>
          </a:p>
          <a:p>
            <a:endParaRPr lang="sr-Latn-RS" sz="2400" dirty="0"/>
          </a:p>
          <a:p>
            <a:r>
              <a:rPr lang="sr-Latn-RS" sz="2400" dirty="0"/>
              <a:t>You needn’t have bought me a present.	You didn’t need to buy me a present.</a:t>
            </a:r>
          </a:p>
          <a:p>
            <a:endParaRPr lang="sr-Latn-RS" sz="2400" dirty="0"/>
          </a:p>
          <a:p>
            <a:r>
              <a:rPr lang="sr-Latn-RS" sz="2800" b="1" dirty="0"/>
              <a:t>Dare</a:t>
            </a:r>
            <a:r>
              <a:rPr lang="sr-Latn-RS" sz="2800" dirty="0"/>
              <a:t>: </a:t>
            </a:r>
            <a:r>
              <a:rPr lang="sr-Latn-RS" sz="2400" dirty="0"/>
              <a:t>Don’t you dare look away while I’m presenting our research.</a:t>
            </a:r>
            <a:endParaRPr lang="en-US" sz="2400" dirty="0"/>
          </a:p>
        </p:txBody>
      </p: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2A2B8929-60A4-9BBC-7081-E7EF16C1A1C2}"/>
                  </a:ext>
                </a:extLst>
              </p14:cNvPr>
              <p14:cNvContentPartPr/>
              <p14:nvPr/>
            </p14:nvContentPartPr>
            <p14:xfrm>
              <a:off x="1739663" y="4037430"/>
              <a:ext cx="489240" cy="5961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2A2B8929-60A4-9BBC-7081-E7EF16C1A1C2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722023" y="4019790"/>
                <a:ext cx="524880" cy="631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E7583D51-05AB-3024-0310-BC69019DCE43}"/>
                  </a:ext>
                </a:extLst>
              </p14:cNvPr>
              <p14:cNvContentPartPr/>
              <p14:nvPr/>
            </p14:nvContentPartPr>
            <p14:xfrm>
              <a:off x="6968439" y="4037430"/>
              <a:ext cx="423000" cy="64728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E7583D51-05AB-3024-0310-BC69019DCE4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950799" y="4019790"/>
                <a:ext cx="458640" cy="682920"/>
              </a:xfrm>
              <a:prstGeom prst="rect">
                <a:avLst/>
              </a:prstGeom>
            </p:spPr>
          </p:pic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77C40272-8784-F9E2-C7A5-807E2F002CEB}"/>
              </a:ext>
            </a:extLst>
          </p:cNvPr>
          <p:cNvSpPr txBox="1"/>
          <p:nvPr/>
        </p:nvSpPr>
        <p:spPr>
          <a:xfrm>
            <a:off x="2641107" y="2589737"/>
            <a:ext cx="6720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dirty="0"/>
              <a:t>He needs to take his medicine as soon as possible.</a:t>
            </a:r>
            <a:endParaRPr lang="en-US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7369D84-832D-A507-C09D-5A63B4A2E097}"/>
              </a:ext>
            </a:extLst>
          </p:cNvPr>
          <p:cNvSpPr txBox="1"/>
          <p:nvPr/>
        </p:nvSpPr>
        <p:spPr>
          <a:xfrm>
            <a:off x="421689" y="5141331"/>
            <a:ext cx="4438835" cy="36933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r-Latn-RS" dirty="0">
                <a:solidFill>
                  <a:schemeClr val="tx1"/>
                </a:solidFill>
              </a:rPr>
              <a:t>... But you did anyway!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5DEED8-E680-54F2-586B-E7E6B41D67C9}"/>
              </a:ext>
            </a:extLst>
          </p:cNvPr>
          <p:cNvSpPr txBox="1"/>
          <p:nvPr/>
        </p:nvSpPr>
        <p:spPr>
          <a:xfrm>
            <a:off x="6243220" y="5141331"/>
            <a:ext cx="4438835" cy="36933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r-Latn-RS" dirty="0">
                <a:solidFill>
                  <a:schemeClr val="tx1"/>
                </a:solidFill>
              </a:rPr>
              <a:t>... And it’s good that you didn’t!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1123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rgbClr val="2E2B21"/>
      </a:dk1>
      <a:lt1>
        <a:srgbClr val="FFFFFF"/>
      </a:lt1>
      <a:dk2>
        <a:srgbClr val="605B4F"/>
      </a:dk2>
      <a:lt2>
        <a:srgbClr val="D8D6BE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090DCB5F-146D-478A-852A-34B16FE9F3A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323</TotalTime>
  <Words>1050</Words>
  <Application>Microsoft Office PowerPoint</Application>
  <PresentationFormat>Widescreen</PresentationFormat>
  <Paragraphs>225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Tw Cen MT</vt:lpstr>
      <vt:lpstr>Tw Cen MT Condensed</vt:lpstr>
      <vt:lpstr>Wingdings 3</vt:lpstr>
      <vt:lpstr>Integral</vt:lpstr>
      <vt:lpstr>Modal verbs</vt:lpstr>
      <vt:lpstr>What are modal verbs?</vt:lpstr>
      <vt:lpstr>Modal verbs</vt:lpstr>
      <vt:lpstr>WILL  vs.   WOULD</vt:lpstr>
      <vt:lpstr>shaLL  vs.   shOULD</vt:lpstr>
      <vt:lpstr>can   vs.   cOULD</vt:lpstr>
      <vt:lpstr>may   vs.   might</vt:lpstr>
      <vt:lpstr>must   vs.   Have to</vt:lpstr>
      <vt:lpstr>Additional modals: need, dare</vt:lpstr>
      <vt:lpstr>Additional semi-modals: ought to, used to</vt:lpstr>
      <vt:lpstr>Practical exercises</vt:lpstr>
      <vt:lpstr>Japanese trains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Modal verbs</dc:title>
  <dc:creator>Sofija Stefanović</dc:creator>
  <cp:lastModifiedBy>Sofija Stefanović</cp:lastModifiedBy>
  <cp:revision>23</cp:revision>
  <dcterms:created xsi:type="dcterms:W3CDTF">2023-12-10T21:09:22Z</dcterms:created>
  <dcterms:modified xsi:type="dcterms:W3CDTF">2024-11-03T17:48:32Z</dcterms:modified>
</cp:coreProperties>
</file>