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5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56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4258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61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60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67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13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3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4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7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0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8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1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BCDCA5B-F1BF-4A4C-9533-D4E90EED08CD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D3B17A-968F-4D42-BC6A-70FC2AE4E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1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5006E-8FBE-6B5B-34DB-FB3AC6C665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8800" dirty="0"/>
              <a:t>GERUNDS</a:t>
            </a: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9B5C9-340A-0A6E-201E-80DC73B15F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5E3FE-342A-D392-0370-809E077FD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sr-Latn-RS" dirty="0"/>
              <a:t>Types of gerund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617AE-03BD-D08D-3854-22BAB0002B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0819" y="1500326"/>
            <a:ext cx="11256886" cy="4705165"/>
          </a:xfrm>
        </p:spPr>
        <p:txBody>
          <a:bodyPr>
            <a:normAutofit/>
          </a:bodyPr>
          <a:lstStyle/>
          <a:p>
            <a:r>
              <a:rPr lang="sr-Latn-RS" sz="2800" dirty="0"/>
              <a:t>Present active: 	ASKING</a:t>
            </a:r>
          </a:p>
          <a:p>
            <a:endParaRPr lang="sr-Latn-RS" sz="2800" dirty="0"/>
          </a:p>
          <a:p>
            <a:r>
              <a:rPr lang="sr-Latn-RS" sz="2800" dirty="0"/>
              <a:t>Present passive:	BEING ASKED</a:t>
            </a:r>
          </a:p>
          <a:p>
            <a:endParaRPr lang="sr-Latn-RS" sz="2800" dirty="0"/>
          </a:p>
          <a:p>
            <a:r>
              <a:rPr lang="sr-Latn-RS" sz="2800" dirty="0"/>
              <a:t>Perfect active:		HAVING ASKED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86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0349-8512-7BCA-57B3-052E1A11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255906"/>
          </a:xfrm>
        </p:spPr>
        <p:txBody>
          <a:bodyPr/>
          <a:lstStyle/>
          <a:p>
            <a:r>
              <a:rPr lang="sr-Latn-RS" dirty="0"/>
              <a:t>When do we use it?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B820D-88A0-F9B7-975F-302FE37EB8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5363" y="1255906"/>
            <a:ext cx="11301274" cy="5388746"/>
          </a:xfrm>
        </p:spPr>
        <p:txBody>
          <a:bodyPr>
            <a:normAutofit/>
          </a:bodyPr>
          <a:lstStyle/>
          <a:p>
            <a:r>
              <a:rPr lang="sr-Latn-RS" sz="2800" dirty="0"/>
              <a:t>Subject of a sentence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Object of a sentence (including verbs like like, hate, love, prefer)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After prepositions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03D205-6593-A727-05E2-CB02C9B00A26}"/>
              </a:ext>
            </a:extLst>
          </p:cNvPr>
          <p:cNvSpPr txBox="1"/>
          <p:nvPr/>
        </p:nvSpPr>
        <p:spPr>
          <a:xfrm>
            <a:off x="445363" y="2050147"/>
            <a:ext cx="11301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Skiing is my favourite sport.	/	Being taken to the dentist as a child was my worst fear.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18A749-206C-5329-DAB5-6989092382DC}"/>
              </a:ext>
            </a:extLst>
          </p:cNvPr>
          <p:cNvSpPr txBox="1"/>
          <p:nvPr/>
        </p:nvSpPr>
        <p:spPr>
          <a:xfrm>
            <a:off x="1748902" y="4115356"/>
            <a:ext cx="9529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I love skiing.	/	I hate being asked for directions by random strangers.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DD0297-E61E-A400-0608-7C24119DDD6B}"/>
              </a:ext>
            </a:extLst>
          </p:cNvPr>
          <p:cNvSpPr txBox="1"/>
          <p:nvPr/>
        </p:nvSpPr>
        <p:spPr>
          <a:xfrm>
            <a:off x="1026226" y="5718900"/>
            <a:ext cx="9529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My love for skiing is immense. / There are many benefits of skiing.</a:t>
            </a:r>
          </a:p>
          <a:p>
            <a:pPr algn="ctr"/>
            <a:r>
              <a:rPr lang="sr-Latn-RS" sz="2400" dirty="0"/>
              <a:t>She speaks of having travelled all over the world when she was my 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74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C6DA-4CCB-5289-C413-C2654FE0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sr-Latn-RS" dirty="0"/>
              <a:t>Gerund vs. present participle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0A05A-E5CB-3145-5FED-5E22E940A2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7250" y="1596176"/>
            <a:ext cx="11132598" cy="4547171"/>
          </a:xfrm>
        </p:spPr>
        <p:txBody>
          <a:bodyPr>
            <a:normAutofit/>
          </a:bodyPr>
          <a:lstStyle/>
          <a:p>
            <a:r>
              <a:rPr lang="sr-Latn-RS" sz="4000" dirty="0"/>
              <a:t>Why did the tomato blush?</a:t>
            </a:r>
          </a:p>
          <a:p>
            <a:endParaRPr lang="sr-Latn-RS" sz="4000" dirty="0"/>
          </a:p>
          <a:p>
            <a:pPr algn="r"/>
            <a:r>
              <a:rPr lang="sr-Latn-RS" sz="4000" dirty="0"/>
              <a:t>Because they saw the salad </a:t>
            </a:r>
            <a:r>
              <a:rPr lang="sr-Latn-RS" sz="4000" u="sng" dirty="0"/>
              <a:t>dressing</a:t>
            </a:r>
            <a:r>
              <a:rPr lang="sr-Latn-RS" sz="4000" dirty="0"/>
              <a:t>.</a:t>
            </a:r>
          </a:p>
          <a:p>
            <a:pPr algn="r"/>
            <a:endParaRPr lang="sr-Latn-RS" sz="4000" dirty="0"/>
          </a:p>
          <a:p>
            <a:r>
              <a:rPr lang="sr-Latn-RS" sz="3200" dirty="0"/>
              <a:t>Dancing shoes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510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C6DA-4CCB-5289-C413-C2654FE0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sr-Latn-RS" dirty="0"/>
              <a:t>Gerund vs. present participle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B3F414-B0CB-4DA9-8016-E982A5B35DF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5087645"/>
              </p:ext>
            </p:extLst>
          </p:nvPr>
        </p:nvGraphicFramePr>
        <p:xfrm>
          <a:off x="913774" y="1411551"/>
          <a:ext cx="10364452" cy="45453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82226">
                  <a:extLst>
                    <a:ext uri="{9D8B030D-6E8A-4147-A177-3AD203B41FA5}">
                      <a16:colId xmlns:a16="http://schemas.microsoft.com/office/drawing/2014/main" val="3496887552"/>
                    </a:ext>
                  </a:extLst>
                </a:gridCol>
                <a:gridCol w="5182226">
                  <a:extLst>
                    <a:ext uri="{9D8B030D-6E8A-4147-A177-3AD203B41FA5}">
                      <a16:colId xmlns:a16="http://schemas.microsoft.com/office/drawing/2014/main" val="2990190462"/>
                    </a:ext>
                  </a:extLst>
                </a:gridCol>
              </a:tblGrid>
              <a:tr h="669815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PRESENT PARTICIPLES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GERUNDS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259144"/>
                  </a:ext>
                </a:extLst>
              </a:tr>
              <a:tr h="1299832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She is </a:t>
                      </a:r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 in the Alps right now.</a:t>
                      </a:r>
                    </a:p>
                    <a:p>
                      <a:pPr algn="ctr"/>
                      <a:r>
                        <a:rPr lang="sr-Latn-RS" sz="2400" dirty="0"/>
                        <a:t>Sorry, I was </a:t>
                      </a:r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 when you called.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 is fun.</a:t>
                      </a:r>
                    </a:p>
                    <a:p>
                      <a:pPr algn="ctr"/>
                      <a:r>
                        <a:rPr lang="sr-Latn-RS" sz="2400" dirty="0"/>
                        <a:t>I love </a:t>
                      </a:r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.</a:t>
                      </a:r>
                    </a:p>
                    <a:p>
                      <a:pPr algn="ctr"/>
                      <a:r>
                        <a:rPr lang="sr-Latn-RS" sz="2400" dirty="0"/>
                        <a:t>No </a:t>
                      </a:r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 allowed in this area!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323603"/>
                  </a:ext>
                </a:extLst>
              </a:tr>
              <a:tr h="1287860">
                <a:tc>
                  <a:txBody>
                    <a:bodyPr/>
                    <a:lstStyle/>
                    <a:p>
                      <a:pPr algn="ctr"/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 down the mountain, he told me his life story.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After </a:t>
                      </a:r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 down the mountain, I sat for a cup of hot chocolate.</a:t>
                      </a:r>
                    </a:p>
                    <a:p>
                      <a:pPr algn="ctr"/>
                      <a:r>
                        <a:rPr lang="sr-Latn-RS" sz="2400" dirty="0"/>
                        <a:t>My grandpa was fond of </a:t>
                      </a:r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019452"/>
                  </a:ext>
                </a:extLst>
              </a:tr>
              <a:tr h="1287860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We saw a </a:t>
                      </a:r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 monkey.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/>
                        <a:t>We are going on a </a:t>
                      </a:r>
                      <a:r>
                        <a:rPr lang="sr-Latn-RS" sz="2400" u="sng" dirty="0"/>
                        <a:t>skiing</a:t>
                      </a:r>
                      <a:r>
                        <a:rPr lang="sr-Latn-RS" sz="2400" dirty="0"/>
                        <a:t> trip.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994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66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265D9-2990-A9DE-D96A-25E8255362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905523"/>
            <a:ext cx="12192000" cy="5877016"/>
          </a:xfrm>
        </p:spPr>
        <p:txBody>
          <a:bodyPr numCol="2">
            <a:normAutofit/>
          </a:bodyPr>
          <a:lstStyle/>
          <a:p>
            <a:r>
              <a:rPr lang="sr-Latn-RS" sz="2400" b="1" dirty="0"/>
              <a:t>Testovi: </a:t>
            </a:r>
            <a:r>
              <a:rPr lang="sr-Latn-RS" sz="2400" dirty="0"/>
              <a:t>page 8, sentence 2 (translation)</a:t>
            </a:r>
            <a:endParaRPr lang="sr-Latn-RS" sz="2400" b="1" dirty="0"/>
          </a:p>
          <a:p>
            <a:r>
              <a:rPr lang="sr-Latn-RS" sz="2400" dirty="0"/>
              <a:t>Page 17, exercise vi sentence 1</a:t>
            </a:r>
          </a:p>
          <a:p>
            <a:r>
              <a:rPr lang="sr-Latn-RS" sz="2400" dirty="0"/>
              <a:t>Page 23, sentence 4</a:t>
            </a:r>
          </a:p>
          <a:p>
            <a:r>
              <a:rPr lang="sr-Latn-RS" sz="2400" dirty="0"/>
              <a:t>Page 24, exercise iii sentence 1</a:t>
            </a:r>
          </a:p>
          <a:p>
            <a:r>
              <a:rPr lang="sr-Latn-RS" sz="2400" dirty="0"/>
              <a:t>Page 39, sentence 1</a:t>
            </a:r>
          </a:p>
          <a:p>
            <a:r>
              <a:rPr lang="sr-Latn-RS" sz="2400" dirty="0"/>
              <a:t>Page 41, exercise VI sentence 1</a:t>
            </a:r>
          </a:p>
          <a:p>
            <a:r>
              <a:rPr lang="sr-Latn-RS" sz="2400" dirty="0"/>
              <a:t>Page 41, exercise x sentence 1</a:t>
            </a:r>
          </a:p>
          <a:p>
            <a:r>
              <a:rPr lang="sr-Latn-RS" sz="2400" dirty="0"/>
              <a:t>Page 62, exercise iii sentence 1</a:t>
            </a:r>
          </a:p>
          <a:p>
            <a:r>
              <a:rPr lang="sr-Latn-RS" sz="2400" dirty="0"/>
              <a:t>Page 67, exercise v sentence 5</a:t>
            </a:r>
          </a:p>
          <a:p>
            <a:r>
              <a:rPr lang="sr-Latn-RS" sz="2400" dirty="0"/>
              <a:t>Page 72, exercise v sentence 5</a:t>
            </a:r>
          </a:p>
          <a:p>
            <a:r>
              <a:rPr lang="sr-Latn-RS" sz="2400" dirty="0"/>
              <a:t>Page 73, exercise ix sentence 1, 4</a:t>
            </a:r>
          </a:p>
          <a:p>
            <a:r>
              <a:rPr lang="sr-Latn-RS" sz="2400" dirty="0"/>
              <a:t>Page 76, exercise III sentence 5</a:t>
            </a:r>
          </a:p>
          <a:p>
            <a:r>
              <a:rPr lang="sr-Latn-RS" sz="2400" dirty="0"/>
              <a:t>Page 77, exercise vii sentence 5</a:t>
            </a:r>
          </a:p>
          <a:p>
            <a:r>
              <a:rPr lang="sr-Latn-RS" sz="2400" dirty="0"/>
              <a:t>Page 80, exercise iii sentence 4</a:t>
            </a:r>
          </a:p>
          <a:p>
            <a:r>
              <a:rPr lang="sr-Latn-RS" sz="2400" dirty="0"/>
              <a:t>Page 81, exercise viii sentence 5</a:t>
            </a:r>
          </a:p>
          <a:p>
            <a:r>
              <a:rPr lang="sr-Latn-RS" sz="2400" dirty="0"/>
              <a:t>Page 81, exercise ix</a:t>
            </a:r>
          </a:p>
          <a:p>
            <a:r>
              <a:rPr lang="sr-Latn-RS" sz="2400" dirty="0"/>
              <a:t>Page 86, exercise iii sentence 1</a:t>
            </a:r>
          </a:p>
          <a:p>
            <a:r>
              <a:rPr lang="sr-Latn-RS" sz="2400" dirty="0"/>
              <a:t>Page 86, exercise iv sentence 3</a:t>
            </a:r>
          </a:p>
          <a:p>
            <a:r>
              <a:rPr lang="sr-Latn-RS" sz="2400" dirty="0"/>
              <a:t>Page 94, exercise vi sentence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4F95C-EB37-8C95-5B50-B7BA074AACA5}"/>
              </a:ext>
            </a:extLst>
          </p:cNvPr>
          <p:cNvSpPr txBox="1"/>
          <p:nvPr/>
        </p:nvSpPr>
        <p:spPr>
          <a:xfrm>
            <a:off x="3064275" y="71021"/>
            <a:ext cx="6063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b="1" dirty="0"/>
              <a:t>PRACTICAL EXERCISES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9865935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45</TotalTime>
  <Words>362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GERUNDS</vt:lpstr>
      <vt:lpstr>Types of gerund</vt:lpstr>
      <vt:lpstr>When do we use it?</vt:lpstr>
      <vt:lpstr>Gerund vs. present participle</vt:lpstr>
      <vt:lpstr>Gerund vs. present participle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GERUNDS</dc:title>
  <dc:creator>Sofija Stefanović</dc:creator>
  <cp:lastModifiedBy>Sofija Stefanović</cp:lastModifiedBy>
  <cp:revision>10</cp:revision>
  <dcterms:created xsi:type="dcterms:W3CDTF">2023-11-27T01:00:17Z</dcterms:created>
  <dcterms:modified xsi:type="dcterms:W3CDTF">2023-11-27T01:45:45Z</dcterms:modified>
</cp:coreProperties>
</file>