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76" r:id="rId2"/>
    <p:sldId id="278" r:id="rId3"/>
    <p:sldId id="280" r:id="rId4"/>
    <p:sldId id="267" r:id="rId5"/>
    <p:sldId id="268" r:id="rId6"/>
    <p:sldId id="269" r:id="rId7"/>
    <p:sldId id="270" r:id="rId8"/>
    <p:sldId id="272" r:id="rId9"/>
    <p:sldId id="275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4C"/>
    <a:srgbClr val="000066"/>
    <a:srgbClr val="000000"/>
    <a:srgbClr val="FFCC00"/>
    <a:srgbClr val="99FF33"/>
    <a:srgbClr val="80808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12" autoAdjust="0"/>
    <p:restoredTop sz="94581" autoAdjust="0"/>
  </p:normalViewPr>
  <p:slideViewPr>
    <p:cSldViewPr>
      <p:cViewPr varScale="1">
        <p:scale>
          <a:sx n="82" d="100"/>
          <a:sy n="82" d="100"/>
        </p:scale>
        <p:origin x="14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346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5483B24-888E-4678-A23B-7C432E7CB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51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74A2AEA-B2A6-4679-9730-31A0344D2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2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AA5CE0BA-5AF1-4473-BC0D-AE9E9BCDF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2743200" y="161925"/>
            <a:ext cx="622458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>
                <a:solidFill>
                  <a:srgbClr val="3B3470"/>
                </a:solidFill>
              </a:rPr>
              <a:t>Elementi Transportnih Sredstava i Uređaj</a:t>
            </a:r>
            <a:r>
              <a:rPr lang="en-US" sz="1500">
                <a:solidFill>
                  <a:srgbClr val="3B3470"/>
                </a:solidFill>
              </a:rPr>
              <a:t>a</a:t>
            </a: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14" cstate="print"/>
          <a:srcRect l="44375" t="34444" r="31250" b="21111"/>
          <a:stretch>
            <a:fillRect/>
          </a:stretch>
        </p:blipFill>
        <p:spPr bwMode="auto">
          <a:xfrm>
            <a:off x="8382000" y="685800"/>
            <a:ext cx="52006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6557920" y="6363301"/>
            <a:ext cx="2254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R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rof.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  <a:endParaRPr lang="en-US" sz="1400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3491661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R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Univerzitet u Beogradu – Saobraćajni fakultet</a:t>
            </a:r>
            <a:endParaRPr lang="en-US" sz="1400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752129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sr-Latn-R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19"/>
          <p:cNvSpPr>
            <a:spLocks noChangeArrowheads="1" noChangeShapeType="1" noTextEdit="1"/>
          </p:cNvSpPr>
          <p:nvPr/>
        </p:nvSpPr>
        <p:spPr bwMode="auto">
          <a:xfrm>
            <a:off x="1752600" y="1143000"/>
            <a:ext cx="58674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9525">
                  <a:noFill/>
                  <a:round/>
                  <a:headEnd/>
                  <a:tailEnd/>
                </a:ln>
                <a:solidFill>
                  <a:schemeClr val="bg2"/>
                </a:solidFill>
                <a:latin typeface="Arial"/>
                <a:cs typeface="Arial"/>
              </a:rPr>
              <a:t>Performanse i</a:t>
            </a:r>
            <a:br>
              <a:rPr lang="en-US" sz="3200" b="1" kern="10">
                <a:ln w="9525">
                  <a:noFill/>
                  <a:round/>
                  <a:headEnd/>
                  <a:tailEnd/>
                </a:ln>
                <a:solidFill>
                  <a:schemeClr val="bg2"/>
                </a:solidFill>
                <a:latin typeface="Arial"/>
                <a:cs typeface="Arial"/>
              </a:rPr>
            </a:br>
            <a:r>
              <a:rPr lang="en-US" sz="3200" b="1" kern="10">
                <a:ln w="9525">
                  <a:noFill/>
                  <a:round/>
                  <a:headEnd/>
                  <a:tailEnd/>
                </a:ln>
                <a:solidFill>
                  <a:schemeClr val="bg2"/>
                </a:solidFill>
                <a:latin typeface="Arial"/>
                <a:cs typeface="Arial"/>
              </a:rPr>
              <a:t>Osobine</a:t>
            </a:r>
          </a:p>
        </p:txBody>
      </p:sp>
      <p:sp>
        <p:nvSpPr>
          <p:cNvPr id="12291" name="Text Box 28"/>
          <p:cNvSpPr txBox="1">
            <a:spLocks noChangeArrowheads="1"/>
          </p:cNvSpPr>
          <p:nvPr/>
        </p:nvSpPr>
        <p:spPr bwMode="auto">
          <a:xfrm>
            <a:off x="212725" y="4724400"/>
            <a:ext cx="8702675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Performanse – osnovne ekslpoatacione karakterisitike.</a:t>
            </a:r>
          </a:p>
        </p:txBody>
      </p:sp>
      <p:sp>
        <p:nvSpPr>
          <p:cNvPr id="5" name="Text Box 28"/>
          <p:cNvSpPr txBox="1">
            <a:spLocks noChangeArrowheads="1"/>
          </p:cNvSpPr>
          <p:nvPr/>
        </p:nvSpPr>
        <p:spPr bwMode="auto">
          <a:xfrm>
            <a:off x="212725" y="3657600"/>
            <a:ext cx="8702675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b="1">
                <a:solidFill>
                  <a:srgbClr val="000099"/>
                </a:solidFill>
              </a:rPr>
              <a:t>Performanse</a:t>
            </a:r>
            <a:r>
              <a:rPr lang="en-US">
                <a:solidFill>
                  <a:srgbClr val="000099"/>
                </a:solidFill>
              </a:rPr>
              <a:t> – ?</a:t>
            </a:r>
          </a:p>
        </p:txBody>
      </p:sp>
    </p:spTree>
    <p:extLst>
      <p:ext uri="{BB962C8B-B14F-4D97-AF65-F5344CB8AC3E}">
        <p14:creationId xmlns:p14="http://schemas.microsoft.com/office/powerpoint/2010/main" val="189885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212417" y="1219200"/>
            <a:ext cx="2987983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Dizalica: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nosivost,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brzina podizanja,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maksimalni dohvat...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9752"/>
          <a:stretch>
            <a:fillRect/>
          </a:stretch>
        </p:blipFill>
        <p:spPr bwMode="auto">
          <a:xfrm>
            <a:off x="381001" y="2590800"/>
            <a:ext cx="2667000" cy="273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4267200" y="1600200"/>
            <a:ext cx="38862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Putnički automobil: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max.brzina,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ubrzanje,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max. dozvoljeni broj putnika...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4876800" y="3962400"/>
            <a:ext cx="28956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Teretno vozilo: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max.brzina,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ubrzanje,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 korisna nosivost...</a:t>
            </a:r>
          </a:p>
        </p:txBody>
      </p:sp>
    </p:spTree>
    <p:extLst>
      <p:ext uri="{BB962C8B-B14F-4D97-AF65-F5344CB8AC3E}">
        <p14:creationId xmlns:p14="http://schemas.microsoft.com/office/powerpoint/2010/main" val="189885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28601" y="838200"/>
            <a:ext cx="8153400" cy="7970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Performanse proizvoda – veličine koje opisuju ponašanje proizvoda kao celine tokom njene eksploatacije.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38125" y="1826669"/>
            <a:ext cx="1514475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b="1" u="sng">
                <a:solidFill>
                  <a:srgbClr val="000099"/>
                </a:solidFill>
              </a:rPr>
              <a:t>Primer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38125" y="2402074"/>
            <a:ext cx="8664575" cy="1865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1800">
                <a:solidFill>
                  <a:srgbClr val="000099"/>
                </a:solidFill>
              </a:rPr>
              <a:t>Putnički automobil je sastavljen od većeg broja elemenata i sklopova. Svaki od njih ima svoje performanse.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 sz="1800">
                <a:solidFill>
                  <a:srgbClr val="000099"/>
                </a:solidFill>
              </a:rPr>
              <a:t> </a:t>
            </a:r>
            <a:r>
              <a:rPr lang="en-US" sz="1800">
                <a:solidFill>
                  <a:srgbClr val="000099"/>
                </a:solidFill>
              </a:rPr>
              <a:t>Performanse pogonskog motora – snaga, ugaona brzina i obrtni moment.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 sz="1800">
                <a:solidFill>
                  <a:srgbClr val="000099"/>
                </a:solidFill>
              </a:rPr>
              <a:t> </a:t>
            </a:r>
            <a:r>
              <a:rPr lang="en-US" sz="1800">
                <a:solidFill>
                  <a:srgbClr val="000099"/>
                </a:solidFill>
              </a:rPr>
              <a:t>Performansa menjačkog prenosnika – prenosni odnos.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 sz="1800">
                <a:solidFill>
                  <a:srgbClr val="000099"/>
                </a:solidFill>
              </a:rPr>
              <a:t> </a:t>
            </a:r>
            <a:r>
              <a:rPr lang="en-US" sz="1800">
                <a:solidFill>
                  <a:srgbClr val="000099"/>
                </a:solidFill>
              </a:rPr>
              <a:t>Upravljačk</a:t>
            </a:r>
            <a:r>
              <a:rPr lang="sr-Latn-RS" sz="1800">
                <a:solidFill>
                  <a:srgbClr val="000099"/>
                </a:solidFill>
              </a:rPr>
              <a:t>i </a:t>
            </a:r>
            <a:r>
              <a:rPr lang="en-US" sz="1800">
                <a:solidFill>
                  <a:srgbClr val="000099"/>
                </a:solidFill>
              </a:rPr>
              <a:t>sistem</a:t>
            </a:r>
            <a:r>
              <a:rPr lang="sr-Latn-RS" sz="1800">
                <a:solidFill>
                  <a:srgbClr val="000099"/>
                </a:solidFill>
              </a:rPr>
              <a:t> – </a:t>
            </a:r>
            <a:r>
              <a:rPr lang="en-US" sz="1800">
                <a:solidFill>
                  <a:srgbClr val="000099"/>
                </a:solidFill>
              </a:rPr>
              <a:t>minimalni prečnik kruga okretanja i </a:t>
            </a:r>
            <a:r>
              <a:rPr lang="sr-Latn-CS" sz="1800">
                <a:solidFill>
                  <a:srgbClr val="000099"/>
                </a:solidFill>
              </a:rPr>
              <a:t>odgovarajući</a:t>
            </a:r>
            <a:r>
              <a:rPr lang="en-US" sz="1800">
                <a:solidFill>
                  <a:srgbClr val="000099"/>
                </a:solidFill>
              </a:rPr>
              <a:t> broj obrtaja upravljača.</a:t>
            </a:r>
            <a:endParaRPr lang="sr-Latn-RS" sz="1800">
              <a:solidFill>
                <a:srgbClr val="000099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38125" y="4535674"/>
            <a:ext cx="8664575" cy="1865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1600">
                <a:solidFill>
                  <a:srgbClr val="000099"/>
                </a:solidFill>
              </a:rPr>
              <a:t>Prethodno navedene performanse motora, menjačkog prenosnika i upravljačkog sistema ne predstavljaju performanse putničkog automobila kao celine. Namena putničkog automobila je da preveze određeni broj putnika i manju količinu tereta krećući se na način koji je određen kinematskim veličinama putničkog automobila. Na osnovu toga zaključujemo da u performanse putničkih automobila spadaju veličine kao što su maksimalni dozvoljeni broj putnika, brzina i ubrzanje.</a:t>
            </a:r>
          </a:p>
        </p:txBody>
      </p:sp>
    </p:spTree>
    <p:extLst>
      <p:ext uri="{BB962C8B-B14F-4D97-AF65-F5344CB8AC3E}">
        <p14:creationId xmlns:p14="http://schemas.microsoft.com/office/powerpoint/2010/main" val="189885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12725" y="876300"/>
            <a:ext cx="8626475" cy="2566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b="1" u="sng">
                <a:solidFill>
                  <a:srgbClr val="000099"/>
                </a:solidFill>
              </a:rPr>
              <a:t>Primer</a:t>
            </a:r>
          </a:p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Performanse vazdušnih jastuka su vreme do potpunog naduvavanja i minimalna brzina i usporenje u trenutku sudara pri kojoj dolazi do aktiviranja vazdušnih jastuka.</a:t>
            </a:r>
          </a:p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Ukoliko se </a:t>
            </a:r>
            <a:r>
              <a:rPr lang="sr-Latn-CS">
                <a:solidFill>
                  <a:srgbClr val="000099"/>
                </a:solidFill>
              </a:rPr>
              <a:t>posmatra automobil kao celina u grupu performansi se može uvrstiti i broj vazdušnih jastuka.</a:t>
            </a:r>
            <a:endParaRPr lang="en-US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12725" y="876300"/>
            <a:ext cx="8702675" cy="3416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Bolje performanse ne moraju da znače i bolji kvalitet</a:t>
            </a:r>
          </a:p>
          <a:p>
            <a:pPr>
              <a:tabLst>
                <a:tab pos="409575" algn="l"/>
              </a:tabLst>
            </a:pPr>
            <a:endParaRPr lang="en-US">
              <a:solidFill>
                <a:srgbClr val="000099"/>
              </a:solidFill>
            </a:endParaRPr>
          </a:p>
          <a:p>
            <a:pPr>
              <a:tabLst>
                <a:tab pos="409575" algn="l"/>
              </a:tabLst>
            </a:pPr>
            <a:r>
              <a:rPr lang="en-US" sz="2400" b="1" u="sng">
                <a:solidFill>
                  <a:srgbClr val="000099"/>
                </a:solidFill>
              </a:rPr>
              <a:t>Primer</a:t>
            </a:r>
            <a:endParaRPr lang="en-US">
              <a:solidFill>
                <a:srgbClr val="000099"/>
              </a:solidFill>
            </a:endParaRPr>
          </a:p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Jedan model putničkog automobila može ostvariti veću maksimalnu brzinu od drugog modela, a da pri tome troši znatno veću količinu goriva u poređenju sa drugim modelom. To je jedan od razloga zbog kog se u katalozima automobila mogu naći performanse ne samo automobila kao celine već i performanse pojedinih njegovih sistema.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12725" y="704850"/>
            <a:ext cx="8626475" cy="264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Vrednosti performansi se zadaju tokom procesa projektovanja proizvoda. Tokom projektovanja se pokušavaju zadovoljiti željene performanse, a da pri tome zadovoljava sva ograničenja postavljena zakonima i preporukama. Performanse proizvoda se određuju u standardima propisanim uslovima. Tokom procesa izrade prototipa proizvoda, kao i posle njegove proizvodnje performanse proizvoda se mere i upoređuju sa projektom zadatim vrednostima.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212725" y="3942409"/>
            <a:ext cx="8626475" cy="23821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b="1" u="sng">
                <a:solidFill>
                  <a:srgbClr val="000099"/>
                </a:solidFill>
              </a:rPr>
              <a:t>Primer</a:t>
            </a:r>
          </a:p>
          <a:p>
            <a:pPr>
              <a:tabLst>
                <a:tab pos="409575" algn="l"/>
              </a:tabLst>
            </a:pPr>
            <a:r>
              <a:rPr lang="en-US" sz="1600">
                <a:solidFill>
                  <a:srgbClr val="000099"/>
                </a:solidFill>
              </a:rPr>
              <a:t>Ispitivanje motora se vrši na probnim stolovima i kao rezultati se osim zavisnosti snage, ugaone brzine i obrtnog momenta dobijaju i rezultati kao što su potrošnja goriva za tri slučaja eksploatcije. Performanse motora koje su izmerene na probnom stolu mogu odstupati od performasni motora koje se javljaju tokom eksploatacije. Razlog leži u činjenici da uslovi eksploatacije najčešće nisu identični uslovima koji se javljaju tokom ispitivanja motora na probnim stolovima.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12725" y="952500"/>
            <a:ext cx="8702675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Performanse mogu menjati svoje vrednosti tokom eksploatacije. U</a:t>
            </a:r>
            <a:r>
              <a:rPr lang="sr-Latn-CS">
                <a:solidFill>
                  <a:srgbClr val="000099"/>
                </a:solidFill>
              </a:rPr>
              <a:t>zroci </a:t>
            </a:r>
            <a:r>
              <a:rPr lang="en-US">
                <a:solidFill>
                  <a:srgbClr val="000099"/>
                </a:solidFill>
              </a:rPr>
              <a:t>promena mogu biti neadekvatno održavanje i dugotrajna ili neadekvanta eksploatacija. Smanjenje performansi utiče na povećanje broja saobraćajnih nezgoda uzrokovanih tehničkim stanjem transportnih sredstava.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12725" y="3108325"/>
            <a:ext cx="8702675" cy="2616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99"/>
                </a:solidFill>
              </a:rPr>
              <a:t>Performanse se mogu kontrolisati:</a:t>
            </a:r>
          </a:p>
          <a:p>
            <a:pPr>
              <a:buClr>
                <a:srgbClr val="000099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99"/>
                </a:solidFill>
              </a:rPr>
              <a:t> </a:t>
            </a:r>
            <a:r>
              <a:rPr lang="en-US">
                <a:solidFill>
                  <a:srgbClr val="000099"/>
                </a:solidFill>
              </a:rPr>
              <a:t>posle proizvodnje i</a:t>
            </a:r>
          </a:p>
          <a:p>
            <a:pPr>
              <a:buClr>
                <a:srgbClr val="000099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99"/>
                </a:solidFill>
              </a:rPr>
              <a:t> </a:t>
            </a:r>
            <a:r>
              <a:rPr lang="en-US">
                <a:solidFill>
                  <a:srgbClr val="000099"/>
                </a:solidFill>
              </a:rPr>
              <a:t>tokom eksplotacije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99"/>
                </a:solidFill>
              </a:rPr>
              <a:t> </a:t>
            </a:r>
            <a:r>
              <a:rPr lang="en-US">
                <a:solidFill>
                  <a:srgbClr val="000099"/>
                </a:solidFill>
              </a:rPr>
              <a:t>redovni (planski) pregled – obavlja se planski, a sve u cilju praćenja promena performansi tokom vremena,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99"/>
                </a:solidFill>
              </a:rPr>
              <a:t> </a:t>
            </a:r>
            <a:r>
              <a:rPr lang="en-US">
                <a:solidFill>
                  <a:srgbClr val="000099"/>
                </a:solidFill>
              </a:rPr>
              <a:t>vanredni pregled – obavlja se posle popravke proizvoda 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99"/>
                </a:solidFill>
              </a:rPr>
              <a:t> </a:t>
            </a:r>
            <a:r>
              <a:rPr lang="en-US">
                <a:solidFill>
                  <a:srgbClr val="000099"/>
                </a:solidFill>
              </a:rPr>
              <a:t>kontrolni pregled – obavlja se na slučajno izabranim uzorcima.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81000" y="1219200"/>
            <a:ext cx="8305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99"/>
                </a:solidFill>
              </a:rPr>
              <a:t>Osobine</a:t>
            </a:r>
            <a:r>
              <a:rPr lang="en-US">
                <a:solidFill>
                  <a:srgbClr val="000099"/>
                </a:solidFill>
              </a:rPr>
              <a:t> se definišu kao dopunske performanse.</a:t>
            </a:r>
          </a:p>
          <a:p>
            <a:endParaRPr lang="en-US">
              <a:solidFill>
                <a:srgbClr val="000099"/>
              </a:solidFill>
            </a:endParaRPr>
          </a:p>
          <a:p>
            <a:r>
              <a:rPr lang="en-US" sz="2400" b="1">
                <a:solidFill>
                  <a:srgbClr val="000099"/>
                </a:solidFill>
              </a:rPr>
              <a:t>Primer</a:t>
            </a:r>
          </a:p>
          <a:p>
            <a:r>
              <a:rPr lang="en-US">
                <a:solidFill>
                  <a:srgbClr val="000099"/>
                </a:solidFill>
              </a:rPr>
              <a:t>Boja i oblik proizvoda, mogućnost prekida rada proizvoda posle određenog perioda eksploatacije ili ukoliko se proizvod ne koristi određeni period.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973898"/>
            <a:ext cx="3429000" cy="145510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sr-Latn-RS" sz="5400" b="1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Pitanja?</a:t>
            </a:r>
            <a:endParaRPr lang="en-US" sz="5400" b="1">
              <a:ln w="12700">
                <a:solidFill>
                  <a:schemeClr val="bg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3810000"/>
            <a:ext cx="3657600" cy="1452265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>
              <a:defRPr/>
            </a:pPr>
            <a:r>
              <a:rPr lang="sr-Latn-R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1388</TotalTime>
  <Words>559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Wingdings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252</cp:revision>
  <dcterms:created xsi:type="dcterms:W3CDTF">2006-01-31T15:10:17Z</dcterms:created>
  <dcterms:modified xsi:type="dcterms:W3CDTF">2026-01-12T08:29:20Z</dcterms:modified>
</cp:coreProperties>
</file>