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notesMasterIdLst>
    <p:notesMasterId r:id="rId11"/>
  </p:notesMasterIdLst>
  <p:handoutMasterIdLst>
    <p:handoutMasterId r:id="rId12"/>
  </p:handoutMasterIdLst>
  <p:sldIdLst>
    <p:sldId id="276" r:id="rId2"/>
    <p:sldId id="278" r:id="rId3"/>
    <p:sldId id="280" r:id="rId4"/>
    <p:sldId id="267" r:id="rId5"/>
    <p:sldId id="268" r:id="rId6"/>
    <p:sldId id="269" r:id="rId7"/>
    <p:sldId id="270" r:id="rId8"/>
    <p:sldId id="272" r:id="rId9"/>
    <p:sldId id="275" r:id="rId10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lnSpc>
        <a:spcPct val="120000"/>
      </a:lnSpc>
      <a:spcBef>
        <a:spcPct val="30000"/>
      </a:spcBef>
      <a:spcAft>
        <a:spcPct val="0"/>
      </a:spcAft>
      <a:buClr>
        <a:srgbClr val="FF0000"/>
      </a:buClr>
      <a:buSzPct val="100000"/>
      <a:buFont typeface="Wingdings" pitchFamily="2" charset="2"/>
      <a:defRPr sz="2000" kern="1200">
        <a:solidFill>
          <a:srgbClr val="000000"/>
        </a:solidFill>
        <a:latin typeface="Arial" charset="0"/>
        <a:ea typeface="+mn-ea"/>
        <a:cs typeface="+mn-cs"/>
      </a:defRPr>
    </a:lvl1pPr>
    <a:lvl2pPr marL="457200" algn="l" rtl="0" eaLnBrk="0" fontAlgn="base" hangingPunct="0">
      <a:lnSpc>
        <a:spcPct val="120000"/>
      </a:lnSpc>
      <a:spcBef>
        <a:spcPct val="30000"/>
      </a:spcBef>
      <a:spcAft>
        <a:spcPct val="0"/>
      </a:spcAft>
      <a:buClr>
        <a:srgbClr val="FF0000"/>
      </a:buClr>
      <a:buSzPct val="100000"/>
      <a:buFont typeface="Wingdings" pitchFamily="2" charset="2"/>
      <a:defRPr sz="2000" kern="1200">
        <a:solidFill>
          <a:srgbClr val="000000"/>
        </a:solidFill>
        <a:latin typeface="Arial" charset="0"/>
        <a:ea typeface="+mn-ea"/>
        <a:cs typeface="+mn-cs"/>
      </a:defRPr>
    </a:lvl2pPr>
    <a:lvl3pPr marL="914400" algn="l" rtl="0" eaLnBrk="0" fontAlgn="base" hangingPunct="0">
      <a:lnSpc>
        <a:spcPct val="120000"/>
      </a:lnSpc>
      <a:spcBef>
        <a:spcPct val="30000"/>
      </a:spcBef>
      <a:spcAft>
        <a:spcPct val="0"/>
      </a:spcAft>
      <a:buClr>
        <a:srgbClr val="FF0000"/>
      </a:buClr>
      <a:buSzPct val="100000"/>
      <a:buFont typeface="Wingdings" pitchFamily="2" charset="2"/>
      <a:defRPr sz="2000" kern="1200">
        <a:solidFill>
          <a:srgbClr val="000000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lnSpc>
        <a:spcPct val="120000"/>
      </a:lnSpc>
      <a:spcBef>
        <a:spcPct val="30000"/>
      </a:spcBef>
      <a:spcAft>
        <a:spcPct val="0"/>
      </a:spcAft>
      <a:buClr>
        <a:srgbClr val="FF0000"/>
      </a:buClr>
      <a:buSzPct val="100000"/>
      <a:buFont typeface="Wingdings" pitchFamily="2" charset="2"/>
      <a:defRPr sz="2000" kern="1200">
        <a:solidFill>
          <a:srgbClr val="000000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lnSpc>
        <a:spcPct val="120000"/>
      </a:lnSpc>
      <a:spcBef>
        <a:spcPct val="30000"/>
      </a:spcBef>
      <a:spcAft>
        <a:spcPct val="0"/>
      </a:spcAft>
      <a:buClr>
        <a:srgbClr val="FF0000"/>
      </a:buClr>
      <a:buSzPct val="100000"/>
      <a:buFont typeface="Wingdings" pitchFamily="2" charset="2"/>
      <a:defRPr sz="2000" kern="1200">
        <a:solidFill>
          <a:srgbClr val="000000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000" kern="1200">
        <a:solidFill>
          <a:srgbClr val="000000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000" kern="1200">
        <a:solidFill>
          <a:srgbClr val="000000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000" kern="1200">
        <a:solidFill>
          <a:srgbClr val="000000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000" kern="1200">
        <a:solidFill>
          <a:srgbClr val="000000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99"/>
    <a:srgbClr val="00004C"/>
    <a:srgbClr val="000066"/>
    <a:srgbClr val="000000"/>
    <a:srgbClr val="FFCC00"/>
    <a:srgbClr val="99FF33"/>
    <a:srgbClr val="808080"/>
    <a:srgbClr val="66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012" autoAdjust="0"/>
    <p:restoredTop sz="94581" autoAdjust="0"/>
  </p:normalViewPr>
  <p:slideViewPr>
    <p:cSldViewPr>
      <p:cViewPr varScale="1">
        <p:scale>
          <a:sx n="82" d="100"/>
          <a:sy n="82" d="100"/>
        </p:scale>
        <p:origin x="1474" y="29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105" d="100"/>
          <a:sy n="105" d="100"/>
        </p:scale>
        <p:origin x="3462" y="96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20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210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21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B5483B24-888E-4678-A23B-7C432E7CBF6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975194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4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48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34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34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4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B74A2AEA-B2A6-4679-9730-31A0344D256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14245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ctrTitle" sz="quarter"/>
          </p:nvPr>
        </p:nvSpPr>
        <p:spPr bwMode="auto">
          <a:xfrm>
            <a:off x="685800" y="1676400"/>
            <a:ext cx="7772400" cy="18288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subTitle" sz="quarter" idx="1"/>
          </p:nvPr>
        </p:nvSpPr>
        <p:spPr bwMode="auto">
          <a:xfrm>
            <a:off x="1371600" y="3886200"/>
            <a:ext cx="6400800" cy="17526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quarter" idx="10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4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4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4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pPr>
              <a:defRPr/>
            </a:pPr>
            <a:fld id="{AA5CE0BA-5AF1-4473-BC0D-AE9E9BCDF5A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>
            <a:duotone>
              <a:schemeClr val="bg1"/>
              <a:srgbClr val="FFFFFF"/>
            </a:duotone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93" name="Text Box 9"/>
          <p:cNvSpPr txBox="1">
            <a:spLocks noChangeArrowheads="1"/>
          </p:cNvSpPr>
          <p:nvPr userDrawn="1"/>
        </p:nvSpPr>
        <p:spPr bwMode="auto">
          <a:xfrm>
            <a:off x="2743200" y="161925"/>
            <a:ext cx="6224588" cy="32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sr-Latn-CS" sz="1500">
                <a:solidFill>
                  <a:srgbClr val="3B3470"/>
                </a:solidFill>
              </a:rPr>
              <a:t>Elementi Transportnih Sredstava i Uređaj</a:t>
            </a:r>
            <a:r>
              <a:rPr lang="en-US" sz="1500">
                <a:solidFill>
                  <a:srgbClr val="3B3470"/>
                </a:solidFill>
              </a:rPr>
              <a:t>a</a:t>
            </a:r>
          </a:p>
        </p:txBody>
      </p:sp>
      <p:sp>
        <p:nvSpPr>
          <p:cNvPr id="16394" name="Line 10"/>
          <p:cNvSpPr>
            <a:spLocks noChangeShapeType="1"/>
          </p:cNvSpPr>
          <p:nvPr userDrawn="1"/>
        </p:nvSpPr>
        <p:spPr bwMode="auto">
          <a:xfrm>
            <a:off x="228600" y="6400800"/>
            <a:ext cx="8683625" cy="0"/>
          </a:xfrm>
          <a:prstGeom prst="line">
            <a:avLst/>
          </a:prstGeom>
          <a:noFill/>
          <a:ln w="19050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6399" name="Line 15"/>
          <p:cNvSpPr>
            <a:spLocks noChangeShapeType="1"/>
          </p:cNvSpPr>
          <p:nvPr userDrawn="1"/>
        </p:nvSpPr>
        <p:spPr bwMode="auto">
          <a:xfrm>
            <a:off x="228600" y="533400"/>
            <a:ext cx="8683625" cy="0"/>
          </a:xfrm>
          <a:prstGeom prst="line">
            <a:avLst/>
          </a:prstGeom>
          <a:noFill/>
          <a:ln w="57150" cmpd="thickThin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pic>
        <p:nvPicPr>
          <p:cNvPr id="8" name="Picture 7"/>
          <p:cNvPicPr>
            <a:picLocks noChangeAspect="1" noChangeArrowheads="1"/>
          </p:cNvPicPr>
          <p:nvPr userDrawn="1"/>
        </p:nvPicPr>
        <p:blipFill>
          <a:blip r:embed="rId14" cstate="print"/>
          <a:srcRect l="44375" t="34444" r="31250" b="21111"/>
          <a:stretch>
            <a:fillRect/>
          </a:stretch>
        </p:blipFill>
        <p:spPr bwMode="auto">
          <a:xfrm>
            <a:off x="8382000" y="685800"/>
            <a:ext cx="520064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ext Box 8"/>
          <p:cNvSpPr txBox="1">
            <a:spLocks noChangeArrowheads="1"/>
          </p:cNvSpPr>
          <p:nvPr userDrawn="1"/>
        </p:nvSpPr>
        <p:spPr bwMode="auto">
          <a:xfrm>
            <a:off x="6557920" y="6363301"/>
            <a:ext cx="2254143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en-US" sz="1400" i="1" dirty="0">
                <a:solidFill>
                  <a:srgbClr val="3B347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sr-Latn-RS" sz="1400" i="1" dirty="0">
                <a:solidFill>
                  <a:srgbClr val="3B347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rof. </a:t>
            </a:r>
            <a:r>
              <a:rPr lang="en-US" sz="1400" i="1" dirty="0" err="1">
                <a:solidFill>
                  <a:srgbClr val="3B347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dr</a:t>
            </a:r>
            <a:r>
              <a:rPr lang="en-US" sz="1400" i="1" dirty="0">
                <a:solidFill>
                  <a:srgbClr val="3B347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i="1" dirty="0" err="1">
                <a:solidFill>
                  <a:srgbClr val="3B347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Radomir</a:t>
            </a:r>
            <a:r>
              <a:rPr lang="en-US" sz="1400" i="1" dirty="0">
                <a:solidFill>
                  <a:srgbClr val="3B347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i="1" dirty="0" err="1">
                <a:solidFill>
                  <a:srgbClr val="3B347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Mijailovi</a:t>
            </a:r>
            <a:r>
              <a:rPr lang="sr-Latn-CS" sz="1400" i="1" dirty="0">
                <a:solidFill>
                  <a:srgbClr val="3B347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ć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sr-Latn-CS" sz="1400" i="1" dirty="0">
                <a:solidFill>
                  <a:srgbClr val="3B347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doc. dr Đorđe Petrović</a:t>
            </a:r>
            <a:endParaRPr lang="en-US" sz="1400" i="1" dirty="0">
              <a:solidFill>
                <a:srgbClr val="3B347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 Box 11"/>
          <p:cNvSpPr txBox="1">
            <a:spLocks noChangeArrowheads="1"/>
          </p:cNvSpPr>
          <p:nvPr userDrawn="1"/>
        </p:nvSpPr>
        <p:spPr bwMode="auto">
          <a:xfrm>
            <a:off x="133350" y="6437313"/>
            <a:ext cx="3491661" cy="3283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tabLst>
                <a:tab pos="409575" algn="l"/>
              </a:tabLst>
              <a:defRPr/>
            </a:pPr>
            <a:r>
              <a:rPr lang="sr-Latn-RS" sz="1400" dirty="0">
                <a:solidFill>
                  <a:srgbClr val="3B347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Univerzitet u Beogradu – Saobraćajni fakultet</a:t>
            </a:r>
            <a:endParaRPr lang="en-US" sz="1400" dirty="0">
              <a:solidFill>
                <a:srgbClr val="3B347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 Box 11"/>
          <p:cNvSpPr txBox="1">
            <a:spLocks noChangeArrowheads="1"/>
          </p:cNvSpPr>
          <p:nvPr userDrawn="1"/>
        </p:nvSpPr>
        <p:spPr bwMode="auto">
          <a:xfrm>
            <a:off x="4170302" y="6430935"/>
            <a:ext cx="752129" cy="3283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>
            <a:defPPr>
              <a:defRPr lang="en-US"/>
            </a:defPPr>
            <a:lvl1pPr algn="l" rtl="0" eaLnBrk="0" fontAlgn="base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defRPr sz="2000" kern="1200">
                <a:solidFill>
                  <a:srgbClr val="000000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eaLnBrk="0" fontAlgn="base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defRPr sz="2000" kern="1200">
                <a:solidFill>
                  <a:srgbClr val="000000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eaLnBrk="0" fontAlgn="base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defRPr sz="2000" kern="1200">
                <a:solidFill>
                  <a:srgbClr val="000000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eaLnBrk="0" fontAlgn="base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defRPr sz="2000" kern="1200">
                <a:solidFill>
                  <a:srgbClr val="000000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eaLnBrk="0" fontAlgn="base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defRPr sz="2000" kern="1200">
                <a:solidFill>
                  <a:srgbClr val="000000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000" kern="1200">
                <a:solidFill>
                  <a:srgbClr val="000000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000" kern="1200">
                <a:solidFill>
                  <a:srgbClr val="000000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000" kern="1200">
                <a:solidFill>
                  <a:srgbClr val="000000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000" kern="1200">
                <a:solidFill>
                  <a:srgbClr val="000000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>
              <a:tabLst>
                <a:tab pos="409575" algn="l"/>
              </a:tabLst>
              <a:defRPr/>
            </a:pPr>
            <a:r>
              <a:rPr lang="en-US" sz="1400" dirty="0">
                <a:solidFill>
                  <a:srgbClr val="3B347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1400">
                <a:solidFill>
                  <a:srgbClr val="3B347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</a:t>
            </a:r>
            <a:r>
              <a:rPr lang="sr-Latn-RS" sz="1400">
                <a:solidFill>
                  <a:srgbClr val="3B347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GB" sz="1400">
                <a:solidFill>
                  <a:srgbClr val="3B347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en-US" sz="1400">
                <a:solidFill>
                  <a:srgbClr val="3B347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>
                <a:solidFill>
                  <a:srgbClr val="3B347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endParaRPr lang="en-US" dirty="0">
              <a:solidFill>
                <a:srgbClr val="3B347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44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Tahoma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Tahoma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Tahoma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WordArt 19"/>
          <p:cNvSpPr>
            <a:spLocks noChangeArrowheads="1" noChangeShapeType="1" noTextEdit="1"/>
          </p:cNvSpPr>
          <p:nvPr/>
        </p:nvSpPr>
        <p:spPr bwMode="auto">
          <a:xfrm>
            <a:off x="1752600" y="1143000"/>
            <a:ext cx="5867400" cy="1676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200" b="1" kern="10">
                <a:ln w="9525">
                  <a:noFill/>
                  <a:round/>
                  <a:headEnd/>
                  <a:tailEnd/>
                </a:ln>
                <a:solidFill>
                  <a:schemeClr val="bg2"/>
                </a:solidFill>
                <a:latin typeface="Arial"/>
                <a:cs typeface="Arial"/>
              </a:rPr>
              <a:t>Performanse i</a:t>
            </a:r>
            <a:br>
              <a:rPr lang="en-US" sz="3200" b="1" kern="10">
                <a:ln w="9525">
                  <a:noFill/>
                  <a:round/>
                  <a:headEnd/>
                  <a:tailEnd/>
                </a:ln>
                <a:solidFill>
                  <a:schemeClr val="bg2"/>
                </a:solidFill>
                <a:latin typeface="Arial"/>
                <a:cs typeface="Arial"/>
              </a:rPr>
            </a:br>
            <a:r>
              <a:rPr lang="en-US" sz="3200" b="1" kern="10">
                <a:ln w="9525">
                  <a:noFill/>
                  <a:round/>
                  <a:headEnd/>
                  <a:tailEnd/>
                </a:ln>
                <a:solidFill>
                  <a:schemeClr val="bg2"/>
                </a:solidFill>
                <a:latin typeface="Arial"/>
                <a:cs typeface="Arial"/>
              </a:rPr>
              <a:t>Osobine</a:t>
            </a:r>
          </a:p>
        </p:txBody>
      </p:sp>
      <p:sp>
        <p:nvSpPr>
          <p:cNvPr id="12291" name="Text Box 28"/>
          <p:cNvSpPr txBox="1">
            <a:spLocks noChangeArrowheads="1"/>
          </p:cNvSpPr>
          <p:nvPr/>
        </p:nvSpPr>
        <p:spPr bwMode="auto">
          <a:xfrm>
            <a:off x="212725" y="4724400"/>
            <a:ext cx="8702675" cy="42774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tabLst>
                <a:tab pos="409575" algn="l"/>
              </a:tabLst>
            </a:pPr>
            <a:r>
              <a:rPr lang="en-US">
                <a:solidFill>
                  <a:srgbClr val="000099"/>
                </a:solidFill>
              </a:rPr>
              <a:t>Performanse – osnovne ekslpoatacione karakterisitike.</a:t>
            </a:r>
          </a:p>
        </p:txBody>
      </p:sp>
      <p:sp>
        <p:nvSpPr>
          <p:cNvPr id="5" name="Text Box 28"/>
          <p:cNvSpPr txBox="1">
            <a:spLocks noChangeArrowheads="1"/>
          </p:cNvSpPr>
          <p:nvPr/>
        </p:nvSpPr>
        <p:spPr bwMode="auto">
          <a:xfrm>
            <a:off x="212725" y="3657600"/>
            <a:ext cx="8702675" cy="42774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tabLst>
                <a:tab pos="409575" algn="l"/>
              </a:tabLst>
            </a:pPr>
            <a:r>
              <a:rPr lang="en-US" b="1">
                <a:solidFill>
                  <a:srgbClr val="000099"/>
                </a:solidFill>
              </a:rPr>
              <a:t>Performanse</a:t>
            </a:r>
            <a:r>
              <a:rPr lang="en-US">
                <a:solidFill>
                  <a:srgbClr val="000099"/>
                </a:solidFill>
              </a:rPr>
              <a:t> – ?</a:t>
            </a:r>
          </a:p>
        </p:txBody>
      </p:sp>
    </p:spTree>
    <p:extLst>
      <p:ext uri="{BB962C8B-B14F-4D97-AF65-F5344CB8AC3E}">
        <p14:creationId xmlns:p14="http://schemas.microsoft.com/office/powerpoint/2010/main" val="18988529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122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1" grpId="0"/>
      <p:bldP spid="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29"/>
          <p:cNvSpPr txBox="1">
            <a:spLocks noChangeArrowheads="1"/>
          </p:cNvSpPr>
          <p:nvPr/>
        </p:nvSpPr>
        <p:spPr bwMode="auto">
          <a:xfrm>
            <a:off x="212417" y="1219200"/>
            <a:ext cx="2987983" cy="1323439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  <a:buClr>
                <a:srgbClr val="000000"/>
              </a:buClr>
              <a:tabLst>
                <a:tab pos="409575" algn="l"/>
              </a:tabLst>
            </a:pPr>
            <a:r>
              <a:rPr lang="en-US">
                <a:solidFill>
                  <a:srgbClr val="000099"/>
                </a:solidFill>
              </a:rPr>
              <a:t>Dizalica:</a:t>
            </a:r>
          </a:p>
          <a:p>
            <a:pPr>
              <a:lnSpc>
                <a:spcPct val="100000"/>
              </a:lnSpc>
              <a:spcBef>
                <a:spcPts val="0"/>
              </a:spcBef>
              <a:buClr>
                <a:srgbClr val="000000"/>
              </a:buClr>
              <a:buFont typeface="Times New Roman" pitchFamily="18" charset="0"/>
              <a:buChar char="‒"/>
              <a:tabLst>
                <a:tab pos="409575" algn="l"/>
              </a:tabLst>
            </a:pPr>
            <a:r>
              <a:rPr lang="en-US">
                <a:solidFill>
                  <a:srgbClr val="000099"/>
                </a:solidFill>
              </a:rPr>
              <a:t> nosivost,</a:t>
            </a:r>
          </a:p>
          <a:p>
            <a:pPr>
              <a:lnSpc>
                <a:spcPct val="100000"/>
              </a:lnSpc>
              <a:spcBef>
                <a:spcPts val="0"/>
              </a:spcBef>
              <a:buClr>
                <a:srgbClr val="000000"/>
              </a:buClr>
              <a:buFont typeface="Times New Roman" pitchFamily="18" charset="0"/>
              <a:buChar char="‒"/>
              <a:tabLst>
                <a:tab pos="409575" algn="l"/>
              </a:tabLst>
            </a:pPr>
            <a:r>
              <a:rPr lang="en-US">
                <a:solidFill>
                  <a:srgbClr val="000099"/>
                </a:solidFill>
              </a:rPr>
              <a:t> brzina podizanja,</a:t>
            </a:r>
          </a:p>
          <a:p>
            <a:pPr>
              <a:lnSpc>
                <a:spcPct val="100000"/>
              </a:lnSpc>
              <a:spcBef>
                <a:spcPts val="0"/>
              </a:spcBef>
              <a:buClr>
                <a:srgbClr val="000000"/>
              </a:buClr>
              <a:buFont typeface="Times New Roman" pitchFamily="18" charset="0"/>
              <a:buChar char="‒"/>
              <a:tabLst>
                <a:tab pos="409575" algn="l"/>
              </a:tabLst>
            </a:pPr>
            <a:r>
              <a:rPr lang="en-US">
                <a:solidFill>
                  <a:srgbClr val="000099"/>
                </a:solidFill>
              </a:rPr>
              <a:t> maksimalni dohvat...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 r="49752"/>
          <a:stretch>
            <a:fillRect/>
          </a:stretch>
        </p:blipFill>
        <p:spPr bwMode="auto">
          <a:xfrm>
            <a:off x="381001" y="2590800"/>
            <a:ext cx="2667000" cy="27371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xt Box 29"/>
          <p:cNvSpPr txBox="1">
            <a:spLocks noChangeArrowheads="1"/>
          </p:cNvSpPr>
          <p:nvPr/>
        </p:nvSpPr>
        <p:spPr bwMode="auto">
          <a:xfrm>
            <a:off x="4267200" y="1600200"/>
            <a:ext cx="3886200" cy="1323439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  <a:buClr>
                <a:srgbClr val="000000"/>
              </a:buClr>
              <a:tabLst>
                <a:tab pos="409575" algn="l"/>
              </a:tabLst>
            </a:pPr>
            <a:r>
              <a:rPr lang="en-US">
                <a:solidFill>
                  <a:srgbClr val="000099"/>
                </a:solidFill>
              </a:rPr>
              <a:t>Putnički automobil:</a:t>
            </a:r>
          </a:p>
          <a:p>
            <a:pPr>
              <a:lnSpc>
                <a:spcPct val="100000"/>
              </a:lnSpc>
              <a:spcBef>
                <a:spcPts val="0"/>
              </a:spcBef>
              <a:buClr>
                <a:srgbClr val="000000"/>
              </a:buClr>
              <a:buFont typeface="Times New Roman" pitchFamily="18" charset="0"/>
              <a:buChar char="‒"/>
              <a:tabLst>
                <a:tab pos="409575" algn="l"/>
              </a:tabLst>
            </a:pPr>
            <a:r>
              <a:rPr lang="en-US">
                <a:solidFill>
                  <a:srgbClr val="000099"/>
                </a:solidFill>
              </a:rPr>
              <a:t> max.brzina,</a:t>
            </a:r>
          </a:p>
          <a:p>
            <a:pPr>
              <a:lnSpc>
                <a:spcPct val="100000"/>
              </a:lnSpc>
              <a:spcBef>
                <a:spcPts val="0"/>
              </a:spcBef>
              <a:buClr>
                <a:srgbClr val="000000"/>
              </a:buClr>
              <a:buFont typeface="Times New Roman" pitchFamily="18" charset="0"/>
              <a:buChar char="‒"/>
              <a:tabLst>
                <a:tab pos="409575" algn="l"/>
              </a:tabLst>
            </a:pPr>
            <a:r>
              <a:rPr lang="en-US">
                <a:solidFill>
                  <a:srgbClr val="000099"/>
                </a:solidFill>
              </a:rPr>
              <a:t> ubrzanje,</a:t>
            </a:r>
          </a:p>
          <a:p>
            <a:pPr>
              <a:lnSpc>
                <a:spcPct val="100000"/>
              </a:lnSpc>
              <a:spcBef>
                <a:spcPts val="0"/>
              </a:spcBef>
              <a:buClr>
                <a:srgbClr val="000000"/>
              </a:buClr>
              <a:buFont typeface="Times New Roman" pitchFamily="18" charset="0"/>
              <a:buChar char="‒"/>
              <a:tabLst>
                <a:tab pos="409575" algn="l"/>
              </a:tabLst>
            </a:pPr>
            <a:r>
              <a:rPr lang="en-US">
                <a:solidFill>
                  <a:srgbClr val="000099"/>
                </a:solidFill>
              </a:rPr>
              <a:t> max. dozvoljeni broj putnika...</a:t>
            </a:r>
          </a:p>
        </p:txBody>
      </p:sp>
      <p:sp>
        <p:nvSpPr>
          <p:cNvPr id="9" name="Text Box 29"/>
          <p:cNvSpPr txBox="1">
            <a:spLocks noChangeArrowheads="1"/>
          </p:cNvSpPr>
          <p:nvPr/>
        </p:nvSpPr>
        <p:spPr bwMode="auto">
          <a:xfrm>
            <a:off x="4876800" y="3962400"/>
            <a:ext cx="2895600" cy="1323439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  <a:buClr>
                <a:srgbClr val="000000"/>
              </a:buClr>
              <a:tabLst>
                <a:tab pos="409575" algn="l"/>
              </a:tabLst>
            </a:pPr>
            <a:r>
              <a:rPr lang="en-US">
                <a:solidFill>
                  <a:srgbClr val="000099"/>
                </a:solidFill>
              </a:rPr>
              <a:t>Teretno vozilo:</a:t>
            </a:r>
          </a:p>
          <a:p>
            <a:pPr>
              <a:lnSpc>
                <a:spcPct val="100000"/>
              </a:lnSpc>
              <a:spcBef>
                <a:spcPts val="0"/>
              </a:spcBef>
              <a:buClr>
                <a:srgbClr val="000000"/>
              </a:buClr>
              <a:buFont typeface="Times New Roman" pitchFamily="18" charset="0"/>
              <a:buChar char="‒"/>
              <a:tabLst>
                <a:tab pos="409575" algn="l"/>
              </a:tabLst>
            </a:pPr>
            <a:r>
              <a:rPr lang="en-US">
                <a:solidFill>
                  <a:srgbClr val="000099"/>
                </a:solidFill>
              </a:rPr>
              <a:t> max.brzina,</a:t>
            </a:r>
          </a:p>
          <a:p>
            <a:pPr>
              <a:lnSpc>
                <a:spcPct val="100000"/>
              </a:lnSpc>
              <a:spcBef>
                <a:spcPts val="0"/>
              </a:spcBef>
              <a:buClr>
                <a:srgbClr val="000000"/>
              </a:buClr>
              <a:buFont typeface="Times New Roman" pitchFamily="18" charset="0"/>
              <a:buChar char="‒"/>
              <a:tabLst>
                <a:tab pos="409575" algn="l"/>
              </a:tabLst>
            </a:pPr>
            <a:r>
              <a:rPr lang="en-US">
                <a:solidFill>
                  <a:srgbClr val="000099"/>
                </a:solidFill>
              </a:rPr>
              <a:t> ubrzanje,</a:t>
            </a:r>
          </a:p>
          <a:p>
            <a:pPr>
              <a:lnSpc>
                <a:spcPct val="100000"/>
              </a:lnSpc>
              <a:spcBef>
                <a:spcPts val="0"/>
              </a:spcBef>
              <a:buClr>
                <a:srgbClr val="000000"/>
              </a:buClr>
              <a:buFont typeface="Times New Roman" pitchFamily="18" charset="0"/>
              <a:buChar char="‒"/>
              <a:tabLst>
                <a:tab pos="409575" algn="l"/>
              </a:tabLst>
            </a:pPr>
            <a:r>
              <a:rPr lang="en-US">
                <a:solidFill>
                  <a:srgbClr val="000099"/>
                </a:solidFill>
              </a:rPr>
              <a:t> korisna nosivost...</a:t>
            </a:r>
          </a:p>
        </p:txBody>
      </p:sp>
    </p:spTree>
    <p:extLst>
      <p:ext uri="{BB962C8B-B14F-4D97-AF65-F5344CB8AC3E}">
        <p14:creationId xmlns:p14="http://schemas.microsoft.com/office/powerpoint/2010/main" val="18988529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6"/>
          <p:cNvSpPr txBox="1">
            <a:spLocks noChangeArrowheads="1"/>
          </p:cNvSpPr>
          <p:nvPr/>
        </p:nvSpPr>
        <p:spPr bwMode="auto">
          <a:xfrm>
            <a:off x="228601" y="838200"/>
            <a:ext cx="8153400" cy="79707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tabLst>
                <a:tab pos="409575" algn="l"/>
              </a:tabLst>
            </a:pPr>
            <a:r>
              <a:rPr lang="en-US">
                <a:solidFill>
                  <a:srgbClr val="000099"/>
                </a:solidFill>
              </a:rPr>
              <a:t>Performanse proizvoda – veličine koje opisuju ponašanje proizvoda kao celine tokom njene eksploatacije.</a:t>
            </a:r>
          </a:p>
        </p:txBody>
      </p:sp>
      <p:sp>
        <p:nvSpPr>
          <p:cNvPr id="4" name="Text Box 7"/>
          <p:cNvSpPr txBox="1">
            <a:spLocks noChangeArrowheads="1"/>
          </p:cNvSpPr>
          <p:nvPr/>
        </p:nvSpPr>
        <p:spPr bwMode="auto">
          <a:xfrm>
            <a:off x="238125" y="1826669"/>
            <a:ext cx="1514475" cy="53553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tabLst>
                <a:tab pos="409575" algn="l"/>
              </a:tabLst>
            </a:pPr>
            <a:r>
              <a:rPr lang="en-US" sz="2400" b="1" u="sng">
                <a:solidFill>
                  <a:srgbClr val="000099"/>
                </a:solidFill>
              </a:rPr>
              <a:t>Primer</a:t>
            </a:r>
          </a:p>
        </p:txBody>
      </p:sp>
      <p:sp>
        <p:nvSpPr>
          <p:cNvPr id="5" name="Text Box 7"/>
          <p:cNvSpPr txBox="1">
            <a:spLocks noChangeArrowheads="1"/>
          </p:cNvSpPr>
          <p:nvPr/>
        </p:nvSpPr>
        <p:spPr bwMode="auto">
          <a:xfrm>
            <a:off x="238125" y="2402074"/>
            <a:ext cx="8664575" cy="186512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tabLst>
                <a:tab pos="409575" algn="l"/>
              </a:tabLst>
            </a:pPr>
            <a:r>
              <a:rPr lang="en-US" sz="1800">
                <a:solidFill>
                  <a:srgbClr val="000099"/>
                </a:solidFill>
              </a:rPr>
              <a:t>Putnički automobil je sastavljen od većeg broja elemenata i sklopova. Svaki od njih ima svoje performanse.</a:t>
            </a:r>
          </a:p>
          <a:p>
            <a:pPr>
              <a:lnSpc>
                <a:spcPct val="100000"/>
              </a:lnSpc>
              <a:spcBef>
                <a:spcPts val="0"/>
              </a:spcBef>
              <a:buClrTx/>
              <a:buFont typeface="Times New Roman" pitchFamily="18" charset="0"/>
              <a:buChar char="‒"/>
              <a:tabLst>
                <a:tab pos="409575" algn="l"/>
              </a:tabLst>
            </a:pPr>
            <a:r>
              <a:rPr lang="sr-Latn-RS" sz="1800">
                <a:solidFill>
                  <a:srgbClr val="000099"/>
                </a:solidFill>
              </a:rPr>
              <a:t> </a:t>
            </a:r>
            <a:r>
              <a:rPr lang="en-US" sz="1800">
                <a:solidFill>
                  <a:srgbClr val="000099"/>
                </a:solidFill>
              </a:rPr>
              <a:t>Performanse pogonskog motora – snaga, ugaona brzina i obrtni moment.</a:t>
            </a:r>
          </a:p>
          <a:p>
            <a:pPr>
              <a:lnSpc>
                <a:spcPct val="100000"/>
              </a:lnSpc>
              <a:spcBef>
                <a:spcPts val="0"/>
              </a:spcBef>
              <a:buClrTx/>
              <a:buFont typeface="Times New Roman" pitchFamily="18" charset="0"/>
              <a:buChar char="‒"/>
              <a:tabLst>
                <a:tab pos="409575" algn="l"/>
              </a:tabLst>
            </a:pPr>
            <a:r>
              <a:rPr lang="sr-Latn-RS" sz="1800">
                <a:solidFill>
                  <a:srgbClr val="000099"/>
                </a:solidFill>
              </a:rPr>
              <a:t> </a:t>
            </a:r>
            <a:r>
              <a:rPr lang="en-US" sz="1800">
                <a:solidFill>
                  <a:srgbClr val="000099"/>
                </a:solidFill>
              </a:rPr>
              <a:t>Performansa menjačkog prenosnika – prenosni odnos.</a:t>
            </a:r>
          </a:p>
          <a:p>
            <a:pPr>
              <a:lnSpc>
                <a:spcPct val="100000"/>
              </a:lnSpc>
              <a:spcBef>
                <a:spcPts val="0"/>
              </a:spcBef>
              <a:buClrTx/>
              <a:buFont typeface="Times New Roman" pitchFamily="18" charset="0"/>
              <a:buChar char="‒"/>
              <a:tabLst>
                <a:tab pos="409575" algn="l"/>
              </a:tabLst>
            </a:pPr>
            <a:r>
              <a:rPr lang="sr-Latn-RS" sz="1800">
                <a:solidFill>
                  <a:srgbClr val="000099"/>
                </a:solidFill>
              </a:rPr>
              <a:t> </a:t>
            </a:r>
            <a:r>
              <a:rPr lang="en-US" sz="1800">
                <a:solidFill>
                  <a:srgbClr val="000099"/>
                </a:solidFill>
              </a:rPr>
              <a:t>Upravljačk</a:t>
            </a:r>
            <a:r>
              <a:rPr lang="sr-Latn-RS" sz="1800">
                <a:solidFill>
                  <a:srgbClr val="000099"/>
                </a:solidFill>
              </a:rPr>
              <a:t>i </a:t>
            </a:r>
            <a:r>
              <a:rPr lang="en-US" sz="1800">
                <a:solidFill>
                  <a:srgbClr val="000099"/>
                </a:solidFill>
              </a:rPr>
              <a:t>sistem</a:t>
            </a:r>
            <a:r>
              <a:rPr lang="sr-Latn-RS" sz="1800">
                <a:solidFill>
                  <a:srgbClr val="000099"/>
                </a:solidFill>
              </a:rPr>
              <a:t> – </a:t>
            </a:r>
            <a:r>
              <a:rPr lang="en-US" sz="1800">
                <a:solidFill>
                  <a:srgbClr val="000099"/>
                </a:solidFill>
              </a:rPr>
              <a:t>minimalni prečnik kruga okretanja i </a:t>
            </a:r>
            <a:r>
              <a:rPr lang="sr-Latn-CS" sz="1800">
                <a:solidFill>
                  <a:srgbClr val="000099"/>
                </a:solidFill>
              </a:rPr>
              <a:t>odgovarajući</a:t>
            </a:r>
            <a:r>
              <a:rPr lang="en-US" sz="1800">
                <a:solidFill>
                  <a:srgbClr val="000099"/>
                </a:solidFill>
              </a:rPr>
              <a:t> broj obrtaja upravljača.</a:t>
            </a:r>
            <a:endParaRPr lang="sr-Latn-RS" sz="1800">
              <a:solidFill>
                <a:srgbClr val="000099"/>
              </a:solidFill>
            </a:endParaRPr>
          </a:p>
        </p:txBody>
      </p:sp>
      <p:sp>
        <p:nvSpPr>
          <p:cNvPr id="6" name="Text Box 7"/>
          <p:cNvSpPr txBox="1">
            <a:spLocks noChangeArrowheads="1"/>
          </p:cNvSpPr>
          <p:nvPr/>
        </p:nvSpPr>
        <p:spPr bwMode="auto">
          <a:xfrm>
            <a:off x="238125" y="4535674"/>
            <a:ext cx="8664575" cy="186512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tabLst>
                <a:tab pos="409575" algn="l"/>
              </a:tabLst>
            </a:pPr>
            <a:r>
              <a:rPr lang="en-US" sz="1600">
                <a:solidFill>
                  <a:srgbClr val="000099"/>
                </a:solidFill>
              </a:rPr>
              <a:t>Prethodno navedene performanse motora, menjačkog prenosnika i upravljačkog sistema ne predstavljaju performanse putničkog automobila kao celine. Namena putničkog automobila je da preveze određeni broj putnika i manju količinu tereta krećući se na način koji je određen kinematskim veličinama putničkog automobila. Na osnovu toga zaključujemo da u performanse putničkih automobila spadaju veličine kao što su maksimalni dozvoljeni broj putnika, brzina i ubrzanje.</a:t>
            </a:r>
          </a:p>
        </p:txBody>
      </p:sp>
    </p:spTree>
    <p:extLst>
      <p:ext uri="{BB962C8B-B14F-4D97-AF65-F5344CB8AC3E}">
        <p14:creationId xmlns:p14="http://schemas.microsoft.com/office/powerpoint/2010/main" val="18988529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 Box 2"/>
          <p:cNvSpPr txBox="1">
            <a:spLocks noChangeArrowheads="1"/>
          </p:cNvSpPr>
          <p:nvPr/>
        </p:nvSpPr>
        <p:spPr bwMode="auto">
          <a:xfrm>
            <a:off x="212725" y="876300"/>
            <a:ext cx="8626475" cy="256698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tabLst>
                <a:tab pos="409575" algn="l"/>
              </a:tabLst>
            </a:pPr>
            <a:r>
              <a:rPr lang="en-US" sz="2400" b="1" u="sng">
                <a:solidFill>
                  <a:srgbClr val="000099"/>
                </a:solidFill>
              </a:rPr>
              <a:t>Primer</a:t>
            </a:r>
          </a:p>
          <a:p>
            <a:pPr>
              <a:tabLst>
                <a:tab pos="409575" algn="l"/>
              </a:tabLst>
            </a:pPr>
            <a:r>
              <a:rPr lang="en-US">
                <a:solidFill>
                  <a:srgbClr val="000099"/>
                </a:solidFill>
              </a:rPr>
              <a:t>Performanse vazdušnih jastuka su vreme do potpunog naduvavanja i minimalna brzina i usporenje u trenutku sudara pri kojoj dolazi do aktiviranja vazdušnih jastuka.</a:t>
            </a:r>
          </a:p>
          <a:p>
            <a:pPr>
              <a:tabLst>
                <a:tab pos="409575" algn="l"/>
              </a:tabLst>
            </a:pPr>
            <a:r>
              <a:rPr lang="en-US">
                <a:solidFill>
                  <a:srgbClr val="000099"/>
                </a:solidFill>
              </a:rPr>
              <a:t>Ukoliko se </a:t>
            </a:r>
            <a:r>
              <a:rPr lang="sr-Latn-CS">
                <a:solidFill>
                  <a:srgbClr val="000099"/>
                </a:solidFill>
              </a:rPr>
              <a:t>posmatra automobil kao celina u grupu performansi se može uvrstiti i broj vazdušnih jastuka.</a:t>
            </a:r>
            <a:endParaRPr lang="en-US">
              <a:solidFill>
                <a:srgbClr val="000099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 Box 2"/>
          <p:cNvSpPr txBox="1">
            <a:spLocks noChangeArrowheads="1"/>
          </p:cNvSpPr>
          <p:nvPr/>
        </p:nvSpPr>
        <p:spPr bwMode="auto">
          <a:xfrm>
            <a:off x="212725" y="876300"/>
            <a:ext cx="8702675" cy="34163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tabLst>
                <a:tab pos="409575" algn="l"/>
              </a:tabLst>
            </a:pPr>
            <a:r>
              <a:rPr lang="en-US">
                <a:solidFill>
                  <a:srgbClr val="000099"/>
                </a:solidFill>
              </a:rPr>
              <a:t>Bolje performanse ne moraju da znače i bolji kvalitet</a:t>
            </a:r>
          </a:p>
          <a:p>
            <a:pPr>
              <a:tabLst>
                <a:tab pos="409575" algn="l"/>
              </a:tabLst>
            </a:pPr>
            <a:endParaRPr lang="en-US">
              <a:solidFill>
                <a:srgbClr val="000099"/>
              </a:solidFill>
            </a:endParaRPr>
          </a:p>
          <a:p>
            <a:pPr>
              <a:tabLst>
                <a:tab pos="409575" algn="l"/>
              </a:tabLst>
            </a:pPr>
            <a:r>
              <a:rPr lang="en-US" sz="2400" b="1" u="sng">
                <a:solidFill>
                  <a:srgbClr val="000099"/>
                </a:solidFill>
              </a:rPr>
              <a:t>Primer</a:t>
            </a:r>
            <a:endParaRPr lang="en-US">
              <a:solidFill>
                <a:srgbClr val="000099"/>
              </a:solidFill>
            </a:endParaRPr>
          </a:p>
          <a:p>
            <a:pPr>
              <a:tabLst>
                <a:tab pos="409575" algn="l"/>
              </a:tabLst>
            </a:pPr>
            <a:r>
              <a:rPr lang="en-US">
                <a:solidFill>
                  <a:srgbClr val="000099"/>
                </a:solidFill>
              </a:rPr>
              <a:t>Jedan model putničkog automobila može ostvariti veću maksimalnu brzinu od drugog modela, a da pri tome troši znatno veću količinu goriva u poređenju sa drugim modelom. To je jedan od razloga zbog kog se u katalozima automobila mogu naći performanse ne samo automobila kao celine već i performanse pojedinih njegovih sistema.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Box 2"/>
          <p:cNvSpPr txBox="1">
            <a:spLocks noChangeArrowheads="1"/>
          </p:cNvSpPr>
          <p:nvPr/>
        </p:nvSpPr>
        <p:spPr bwMode="auto">
          <a:xfrm>
            <a:off x="212725" y="704850"/>
            <a:ext cx="8626475" cy="26479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tabLst>
                <a:tab pos="409575" algn="l"/>
              </a:tabLst>
            </a:pPr>
            <a:r>
              <a:rPr lang="en-US">
                <a:solidFill>
                  <a:srgbClr val="000099"/>
                </a:solidFill>
              </a:rPr>
              <a:t>Vrednosti performansi se zadaju tokom procesa projektovanja proizvoda. Tokom projektovanja se pokušavaju zadovoljiti željene performanse, a da pri tome zadovoljava sva ograničenja postavljena zakonima i preporukama. Performanse proizvoda se određuju u standardima propisanim uslovima. Tokom procesa izrade prototipa proizvoda, kao i posle njegove proizvodnje performanse proizvoda se mere i upoređuju sa projektom zadatim vrednostima.</a:t>
            </a:r>
          </a:p>
        </p:txBody>
      </p:sp>
      <p:sp>
        <p:nvSpPr>
          <p:cNvPr id="16387" name="Text Box 5"/>
          <p:cNvSpPr txBox="1">
            <a:spLocks noChangeArrowheads="1"/>
          </p:cNvSpPr>
          <p:nvPr/>
        </p:nvSpPr>
        <p:spPr bwMode="auto">
          <a:xfrm>
            <a:off x="212725" y="3942409"/>
            <a:ext cx="8626475" cy="238219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tabLst>
                <a:tab pos="409575" algn="l"/>
              </a:tabLst>
            </a:pPr>
            <a:r>
              <a:rPr lang="en-US" sz="2400" b="1" u="sng">
                <a:solidFill>
                  <a:srgbClr val="000099"/>
                </a:solidFill>
              </a:rPr>
              <a:t>Primer</a:t>
            </a:r>
          </a:p>
          <a:p>
            <a:pPr>
              <a:tabLst>
                <a:tab pos="409575" algn="l"/>
              </a:tabLst>
            </a:pPr>
            <a:r>
              <a:rPr lang="en-US" sz="1600">
                <a:solidFill>
                  <a:srgbClr val="000099"/>
                </a:solidFill>
              </a:rPr>
              <a:t>Ispitivanje motora se vrši na probnim stolovima i kao rezultati se osim zavisnosti snage, ugaone brzine i obrtnog momenta dobijaju i rezultati kao što su potrošnja goriva za tri slučaja eksploatcije. Performanse motora koje su izmerene na probnom stolu mogu odstupati od performasni motora koje se javljaju tokom eksploatacije. Razlog leži u činjenici da uslovi eksploatacije najčešće nisu identični uslovima koji se javljaju tokom ispitivanja motora na probnim stolovima.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ext Box 2"/>
          <p:cNvSpPr txBox="1">
            <a:spLocks noChangeArrowheads="1"/>
          </p:cNvSpPr>
          <p:nvPr/>
        </p:nvSpPr>
        <p:spPr bwMode="auto">
          <a:xfrm>
            <a:off x="212725" y="952500"/>
            <a:ext cx="8702675" cy="19177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tabLst>
                <a:tab pos="409575" algn="l"/>
              </a:tabLst>
            </a:pPr>
            <a:r>
              <a:rPr lang="en-US">
                <a:solidFill>
                  <a:srgbClr val="000099"/>
                </a:solidFill>
              </a:rPr>
              <a:t>Performanse mogu menjati svoje vrednosti tokom eksploatacije. U</a:t>
            </a:r>
            <a:r>
              <a:rPr lang="sr-Latn-CS">
                <a:solidFill>
                  <a:srgbClr val="000099"/>
                </a:solidFill>
              </a:rPr>
              <a:t>zroci </a:t>
            </a:r>
            <a:r>
              <a:rPr lang="en-US">
                <a:solidFill>
                  <a:srgbClr val="000099"/>
                </a:solidFill>
              </a:rPr>
              <a:t>promena mogu biti neadekvatno održavanje i dugotrajna ili neadekvanta eksploatacija. Smanjenje performansi utiče na povećanje broja saobraćajnih nezgoda uzrokovanih tehničkim stanjem transportnih sredstava.</a:t>
            </a:r>
          </a:p>
        </p:txBody>
      </p:sp>
      <p:sp>
        <p:nvSpPr>
          <p:cNvPr id="17411" name="Text Box 2"/>
          <p:cNvSpPr txBox="1">
            <a:spLocks noChangeArrowheads="1"/>
          </p:cNvSpPr>
          <p:nvPr/>
        </p:nvSpPr>
        <p:spPr bwMode="auto">
          <a:xfrm>
            <a:off x="212725" y="3108325"/>
            <a:ext cx="8702675" cy="261610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tabLst>
                <a:tab pos="409575" algn="l"/>
              </a:tabLst>
            </a:pPr>
            <a:r>
              <a:rPr lang="en-US">
                <a:solidFill>
                  <a:srgbClr val="000099"/>
                </a:solidFill>
              </a:rPr>
              <a:t>Performanse se mogu kontrolisati:</a:t>
            </a:r>
          </a:p>
          <a:p>
            <a:pPr>
              <a:buClr>
                <a:srgbClr val="000099"/>
              </a:buClr>
              <a:buFont typeface="Times New Roman" pitchFamily="18" charset="0"/>
              <a:buChar char="‒"/>
              <a:tabLst>
                <a:tab pos="409575" algn="l"/>
              </a:tabLst>
            </a:pPr>
            <a:r>
              <a:rPr lang="sr-Latn-RS">
                <a:solidFill>
                  <a:srgbClr val="000099"/>
                </a:solidFill>
              </a:rPr>
              <a:t> </a:t>
            </a:r>
            <a:r>
              <a:rPr lang="en-US">
                <a:solidFill>
                  <a:srgbClr val="000099"/>
                </a:solidFill>
              </a:rPr>
              <a:t>posle proizvodnje i</a:t>
            </a:r>
          </a:p>
          <a:p>
            <a:pPr>
              <a:buClr>
                <a:srgbClr val="000099"/>
              </a:buClr>
              <a:buFont typeface="Times New Roman" pitchFamily="18" charset="0"/>
              <a:buChar char="‒"/>
              <a:tabLst>
                <a:tab pos="409575" algn="l"/>
              </a:tabLst>
            </a:pPr>
            <a:r>
              <a:rPr lang="sr-Latn-RS">
                <a:solidFill>
                  <a:srgbClr val="000099"/>
                </a:solidFill>
              </a:rPr>
              <a:t> </a:t>
            </a:r>
            <a:r>
              <a:rPr lang="en-US">
                <a:solidFill>
                  <a:srgbClr val="000099"/>
                </a:solidFill>
              </a:rPr>
              <a:t>tokom eksplotacije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buClr>
                <a:srgbClr val="000099"/>
              </a:buClr>
              <a:buFont typeface="Times New Roman" pitchFamily="18" charset="0"/>
              <a:buChar char="‒"/>
              <a:tabLst>
                <a:tab pos="409575" algn="l"/>
              </a:tabLst>
            </a:pPr>
            <a:r>
              <a:rPr lang="sr-Latn-RS">
                <a:solidFill>
                  <a:srgbClr val="000099"/>
                </a:solidFill>
              </a:rPr>
              <a:t> </a:t>
            </a:r>
            <a:r>
              <a:rPr lang="en-US">
                <a:solidFill>
                  <a:srgbClr val="000099"/>
                </a:solidFill>
              </a:rPr>
              <a:t>redovni (planski) pregled – obavlja se planski, a sve u cilju praćenja promena performansi tokom vremena,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buClr>
                <a:srgbClr val="000099"/>
              </a:buClr>
              <a:buFont typeface="Times New Roman" pitchFamily="18" charset="0"/>
              <a:buChar char="‒"/>
              <a:tabLst>
                <a:tab pos="409575" algn="l"/>
              </a:tabLst>
            </a:pPr>
            <a:r>
              <a:rPr lang="sr-Latn-RS">
                <a:solidFill>
                  <a:srgbClr val="000099"/>
                </a:solidFill>
              </a:rPr>
              <a:t> </a:t>
            </a:r>
            <a:r>
              <a:rPr lang="en-US">
                <a:solidFill>
                  <a:srgbClr val="000099"/>
                </a:solidFill>
              </a:rPr>
              <a:t>vanredni pregled – obavlja se posle popravke proizvoda i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buClr>
                <a:srgbClr val="000099"/>
              </a:buClr>
              <a:buFont typeface="Times New Roman" pitchFamily="18" charset="0"/>
              <a:buChar char="‒"/>
              <a:tabLst>
                <a:tab pos="409575" algn="l"/>
              </a:tabLst>
            </a:pPr>
            <a:r>
              <a:rPr lang="sr-Latn-RS">
                <a:solidFill>
                  <a:srgbClr val="000099"/>
                </a:solidFill>
              </a:rPr>
              <a:t> </a:t>
            </a:r>
            <a:r>
              <a:rPr lang="en-US">
                <a:solidFill>
                  <a:srgbClr val="000099"/>
                </a:solidFill>
              </a:rPr>
              <a:t>kontrolni pregled – obavlja se na slučajno izabranim uzorcima.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extBox 1"/>
          <p:cNvSpPr txBox="1">
            <a:spLocks noChangeArrowheads="1"/>
          </p:cNvSpPr>
          <p:nvPr/>
        </p:nvSpPr>
        <p:spPr bwMode="auto">
          <a:xfrm>
            <a:off x="381000" y="1219200"/>
            <a:ext cx="8305800" cy="2677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>
                <a:solidFill>
                  <a:srgbClr val="000099"/>
                </a:solidFill>
              </a:rPr>
              <a:t>Osobine</a:t>
            </a:r>
            <a:r>
              <a:rPr lang="en-US">
                <a:solidFill>
                  <a:srgbClr val="000099"/>
                </a:solidFill>
              </a:rPr>
              <a:t> se definišu kao dopunske performanse.</a:t>
            </a:r>
          </a:p>
          <a:p>
            <a:endParaRPr lang="en-US">
              <a:solidFill>
                <a:srgbClr val="000099"/>
              </a:solidFill>
            </a:endParaRPr>
          </a:p>
          <a:p>
            <a:r>
              <a:rPr lang="en-US" sz="2400" b="1">
                <a:solidFill>
                  <a:srgbClr val="000099"/>
                </a:solidFill>
              </a:rPr>
              <a:t>Primer</a:t>
            </a:r>
          </a:p>
          <a:p>
            <a:r>
              <a:rPr lang="en-US">
                <a:solidFill>
                  <a:srgbClr val="000099"/>
                </a:solidFill>
              </a:rPr>
              <a:t>Boja i oblik proizvoda, mogućnost prekida rada proizvoda posle određenog perioda eksploatacije ili ukoliko se proizvod ne koristi određeni period.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81000" y="1973898"/>
            <a:ext cx="3429000" cy="1455102"/>
          </a:xfrm>
          <a:prstGeom prst="rect">
            <a:avLst/>
          </a:prstGeom>
          <a:noFill/>
        </p:spPr>
        <p:txBody>
          <a:bodyPr wrap="none">
            <a:prstTxWarp prst="textChevronInverted">
              <a:avLst/>
            </a:prstTxWarp>
            <a:spAutoFit/>
            <a:scene3d>
              <a:camera prst="orthographicFront">
                <a:rot lat="0" lon="21299999" rev="0"/>
              </a:camera>
              <a:lightRig rig="threePt" dir="t"/>
            </a:scene3d>
          </a:bodyPr>
          <a:lstStyle/>
          <a:p>
            <a:pPr algn="ctr">
              <a:defRPr/>
            </a:pPr>
            <a:r>
              <a:rPr lang="sr-Latn-RS" sz="5400" b="1">
                <a:ln w="12700">
                  <a:solidFill>
                    <a:schemeClr val="bg2"/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Pitanja?</a:t>
            </a:r>
            <a:endParaRPr lang="en-US" sz="5400" b="1">
              <a:ln w="12700">
                <a:solidFill>
                  <a:schemeClr val="bg2"/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876800" y="3810000"/>
            <a:ext cx="3657600" cy="1452265"/>
          </a:xfrm>
          <a:prstGeom prst="rect">
            <a:avLst/>
          </a:prstGeom>
          <a:noFill/>
        </p:spPr>
        <p:txBody>
          <a:bodyPr wrap="none">
            <a:prstTxWarp prst="textCascadeDown">
              <a:avLst/>
            </a:prstTxWarp>
            <a:spAutoFit/>
          </a:bodyPr>
          <a:lstStyle/>
          <a:p>
            <a:pPr>
              <a:defRPr/>
            </a:pPr>
            <a:r>
              <a:rPr lang="sr-Latn-RS" b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Hvala na pažnji!</a:t>
            </a:r>
            <a:endParaRPr lang="en-US" b="1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xtured">
  <a:themeElements>
    <a:clrScheme name="Textured 5">
      <a:dk1>
        <a:srgbClr val="003366"/>
      </a:dk1>
      <a:lt1>
        <a:srgbClr val="FFFFFF"/>
      </a:lt1>
      <a:dk2>
        <a:srgbClr val="2B5481"/>
      </a:dk2>
      <a:lt2>
        <a:srgbClr val="E5FFFF"/>
      </a:lt2>
      <a:accent1>
        <a:srgbClr val="009999"/>
      </a:accent1>
      <a:accent2>
        <a:srgbClr val="336699"/>
      </a:accent2>
      <a:accent3>
        <a:srgbClr val="ACB3C1"/>
      </a:accent3>
      <a:accent4>
        <a:srgbClr val="DADADA"/>
      </a:accent4>
      <a:accent5>
        <a:srgbClr val="AACACA"/>
      </a:accent5>
      <a:accent6>
        <a:srgbClr val="2D5C8A"/>
      </a:accent6>
      <a:hlink>
        <a:srgbClr val="00CCFF"/>
      </a:hlink>
      <a:folHlink>
        <a:srgbClr val="FF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20000"/>
          </a:lnSpc>
          <a:spcBef>
            <a:spcPct val="30000"/>
          </a:spcBef>
          <a:spcAft>
            <a:spcPct val="0"/>
          </a:spcAft>
          <a:buClr>
            <a:srgbClr val="FF0000"/>
          </a:buClr>
          <a:buSzPct val="100000"/>
          <a:buFont typeface="Wingdings" pitchFamily="2" charset="2"/>
          <a:buNone/>
          <a:tabLst>
            <a:tab pos="409575" algn="l"/>
          </a:tabLst>
          <a:defRPr kumimoji="0" lang="en-US" sz="20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20000"/>
          </a:lnSpc>
          <a:spcBef>
            <a:spcPct val="30000"/>
          </a:spcBef>
          <a:spcAft>
            <a:spcPct val="0"/>
          </a:spcAft>
          <a:buClr>
            <a:srgbClr val="FF0000"/>
          </a:buClr>
          <a:buSzPct val="100000"/>
          <a:buFont typeface="Wingdings" pitchFamily="2" charset="2"/>
          <a:buNone/>
          <a:tabLst>
            <a:tab pos="409575" algn="l"/>
          </a:tabLst>
          <a:defRPr kumimoji="0" lang="en-US" sz="20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Textured 1">
        <a:dk1>
          <a:srgbClr val="660000"/>
        </a:dk1>
        <a:lt1>
          <a:srgbClr val="FFFFFF"/>
        </a:lt1>
        <a:dk2>
          <a:srgbClr val="800000"/>
        </a:dk2>
        <a:lt2>
          <a:srgbClr val="FFFFCC"/>
        </a:lt2>
        <a:accent1>
          <a:srgbClr val="BE7960"/>
        </a:accent1>
        <a:accent2>
          <a:srgbClr val="CC6600"/>
        </a:accent2>
        <a:accent3>
          <a:srgbClr val="C0AAAA"/>
        </a:accent3>
        <a:accent4>
          <a:srgbClr val="DADADA"/>
        </a:accent4>
        <a:accent5>
          <a:srgbClr val="DBBEB6"/>
        </a:accent5>
        <a:accent6>
          <a:srgbClr val="B95C00"/>
        </a:accent6>
        <a:hlink>
          <a:srgbClr val="FFCC66"/>
        </a:hlink>
        <a:folHlink>
          <a:srgbClr val="CC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2">
        <a:dk1>
          <a:srgbClr val="003300"/>
        </a:dk1>
        <a:lt1>
          <a:srgbClr val="FFFFFF"/>
        </a:lt1>
        <a:dk2>
          <a:srgbClr val="4D6A2A"/>
        </a:dk2>
        <a:lt2>
          <a:srgbClr val="CCFF99"/>
        </a:lt2>
        <a:accent1>
          <a:srgbClr val="33CC33"/>
        </a:accent1>
        <a:accent2>
          <a:srgbClr val="46562A"/>
        </a:accent2>
        <a:accent3>
          <a:srgbClr val="B2B9AC"/>
        </a:accent3>
        <a:accent4>
          <a:srgbClr val="DADADA"/>
        </a:accent4>
        <a:accent5>
          <a:srgbClr val="ADE2AD"/>
        </a:accent5>
        <a:accent6>
          <a:srgbClr val="3F4D25"/>
        </a:accent6>
        <a:hlink>
          <a:srgbClr val="0099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3">
        <a:dk1>
          <a:srgbClr val="4E4E74"/>
        </a:dk1>
        <a:lt1>
          <a:srgbClr val="FFFFFF"/>
        </a:lt1>
        <a:dk2>
          <a:srgbClr val="666699"/>
        </a:dk2>
        <a:lt2>
          <a:srgbClr val="FFFFCC"/>
        </a:lt2>
        <a:accent1>
          <a:srgbClr val="5E5884"/>
        </a:accent1>
        <a:accent2>
          <a:srgbClr val="8AB29D"/>
        </a:accent2>
        <a:accent3>
          <a:srgbClr val="B8B8CA"/>
        </a:accent3>
        <a:accent4>
          <a:srgbClr val="DADADA"/>
        </a:accent4>
        <a:accent5>
          <a:srgbClr val="B6B4C2"/>
        </a:accent5>
        <a:accent6>
          <a:srgbClr val="7DA18E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4">
        <a:dk1>
          <a:srgbClr val="004E4C"/>
        </a:dk1>
        <a:lt1>
          <a:srgbClr val="FFFFFF"/>
        </a:lt1>
        <a:dk2>
          <a:srgbClr val="006666"/>
        </a:dk2>
        <a:lt2>
          <a:srgbClr val="FFFFCC"/>
        </a:lt2>
        <a:accent1>
          <a:srgbClr val="FFCC00"/>
        </a:accent1>
        <a:accent2>
          <a:srgbClr val="00B0AC"/>
        </a:accent2>
        <a:accent3>
          <a:srgbClr val="AAB8B8"/>
        </a:accent3>
        <a:accent4>
          <a:srgbClr val="DADADA"/>
        </a:accent4>
        <a:accent5>
          <a:srgbClr val="FFE2AA"/>
        </a:accent5>
        <a:accent6>
          <a:srgbClr val="009F9B"/>
        </a:accent6>
        <a:hlink>
          <a:srgbClr val="BA7C3E"/>
        </a:hlink>
        <a:folHlink>
          <a:srgbClr val="724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5">
        <a:dk1>
          <a:srgbClr val="003366"/>
        </a:dk1>
        <a:lt1>
          <a:srgbClr val="FFFFFF"/>
        </a:lt1>
        <a:dk2>
          <a:srgbClr val="2B5481"/>
        </a:dk2>
        <a:lt2>
          <a:srgbClr val="E5FFFF"/>
        </a:lt2>
        <a:accent1>
          <a:srgbClr val="009999"/>
        </a:accent1>
        <a:accent2>
          <a:srgbClr val="336699"/>
        </a:accent2>
        <a:accent3>
          <a:srgbClr val="ACB3C1"/>
        </a:accent3>
        <a:accent4>
          <a:srgbClr val="DADADA"/>
        </a:accent4>
        <a:accent5>
          <a:srgbClr val="AACACA"/>
        </a:accent5>
        <a:accent6>
          <a:srgbClr val="2D5C8A"/>
        </a:accent6>
        <a:hlink>
          <a:srgbClr val="00CCFF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6">
        <a:dk1>
          <a:srgbClr val="080808"/>
        </a:dk1>
        <a:lt1>
          <a:srgbClr val="FFFFFF"/>
        </a:lt1>
        <a:dk2>
          <a:srgbClr val="4D4D4D"/>
        </a:dk2>
        <a:lt2>
          <a:srgbClr val="FFFFFF"/>
        </a:lt2>
        <a:accent1>
          <a:srgbClr val="666699"/>
        </a:accent1>
        <a:accent2>
          <a:srgbClr val="3366CC"/>
        </a:accent2>
        <a:accent3>
          <a:srgbClr val="B2B2B2"/>
        </a:accent3>
        <a:accent4>
          <a:srgbClr val="DADADA"/>
        </a:accent4>
        <a:accent5>
          <a:srgbClr val="B8B8CA"/>
        </a:accent5>
        <a:accent6>
          <a:srgbClr val="2D5CB9"/>
        </a:accent6>
        <a:hlink>
          <a:srgbClr val="00C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7">
        <a:dk1>
          <a:srgbClr val="000000"/>
        </a:dk1>
        <a:lt1>
          <a:srgbClr val="DBDAC2"/>
        </a:lt1>
        <a:dk2>
          <a:srgbClr val="827F4C"/>
        </a:dk2>
        <a:lt2>
          <a:srgbClr val="C0BC94"/>
        </a:lt2>
        <a:accent1>
          <a:srgbClr val="AAA578"/>
        </a:accent1>
        <a:accent2>
          <a:srgbClr val="A2A4AC"/>
        </a:accent2>
        <a:accent3>
          <a:srgbClr val="EAEADD"/>
        </a:accent3>
        <a:accent4>
          <a:srgbClr val="000000"/>
        </a:accent4>
        <a:accent5>
          <a:srgbClr val="D2CFBE"/>
        </a:accent5>
        <a:accent6>
          <a:srgbClr val="92949B"/>
        </a:accent6>
        <a:hlink>
          <a:srgbClr val="5B8800"/>
        </a:hlink>
        <a:folHlink>
          <a:srgbClr val="68653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xtured 8">
        <a:dk1>
          <a:srgbClr val="000000"/>
        </a:dk1>
        <a:lt1>
          <a:srgbClr val="DCE8F4"/>
        </a:lt1>
        <a:dk2>
          <a:srgbClr val="7B9CB5"/>
        </a:dk2>
        <a:lt2>
          <a:srgbClr val="969696"/>
        </a:lt2>
        <a:accent1>
          <a:srgbClr val="FFFFFF"/>
        </a:accent1>
        <a:accent2>
          <a:srgbClr val="00BAB6"/>
        </a:accent2>
        <a:accent3>
          <a:srgbClr val="EBF2F8"/>
        </a:accent3>
        <a:accent4>
          <a:srgbClr val="000000"/>
        </a:accent4>
        <a:accent5>
          <a:srgbClr val="FFFFFF"/>
        </a:accent5>
        <a:accent6>
          <a:srgbClr val="00A8A5"/>
        </a:accent6>
        <a:hlink>
          <a:srgbClr val="8A8AD8"/>
        </a:hlink>
        <a:folHlink>
          <a:srgbClr val="24249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Fading Grid</Template>
  <TotalTime>1388</TotalTime>
  <Words>559</Words>
  <Application>Microsoft Office PowerPoint</Application>
  <PresentationFormat>On-screen Show (4:3)</PresentationFormat>
  <Paragraphs>45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Arial</vt:lpstr>
      <vt:lpstr>Calibri</vt:lpstr>
      <vt:lpstr>Tahoma</vt:lpstr>
      <vt:lpstr>Times New Roman</vt:lpstr>
      <vt:lpstr>Wingdings</vt:lpstr>
      <vt:lpstr>Textured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saobracajni fakultet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nastavnik</dc:creator>
  <cp:lastModifiedBy>MRB</cp:lastModifiedBy>
  <cp:revision>252</cp:revision>
  <dcterms:created xsi:type="dcterms:W3CDTF">2006-01-31T15:10:17Z</dcterms:created>
  <dcterms:modified xsi:type="dcterms:W3CDTF">2026-01-12T08:29:20Z</dcterms:modified>
</cp:coreProperties>
</file>