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2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orđe" initials="Đ" lastIdx="1" clrIdx="0">
    <p:extLst>
      <p:ext uri="{19B8F6BF-5375-455C-9EA6-DF929625EA0E}">
        <p15:presenceInfo xmlns:p15="http://schemas.microsoft.com/office/powerpoint/2012/main" userId="eddac27b20c8de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42A7A"/>
    <a:srgbClr val="FFCC00"/>
    <a:srgbClr val="99FF33"/>
    <a:srgbClr val="808080"/>
    <a:srgbClr val="66FFFF"/>
    <a:srgbClr val="3B3470"/>
    <a:srgbClr val="295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6984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49" y="-8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4C5351-5073-4F99-AD25-E2B73593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2B83D8-9B1B-4807-8BEB-AA64FD301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6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83D8-9B1B-4807-8BEB-AA64FD301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5744DE7-B441-4086-B096-7AD8FBA87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656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4553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403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651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15688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0041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937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29485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80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1841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253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09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3429000" y="161925"/>
            <a:ext cx="2286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dirty="0">
                <a:solidFill>
                  <a:srgbClr val="3B3470"/>
                </a:solidFill>
              </a:rPr>
              <a:t>Tehnička termodinamika</a:t>
            </a:r>
            <a:endParaRPr lang="en-US" sz="1500" dirty="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>
                <a:solidFill>
                  <a:srgbClr val="3B3470"/>
                </a:solidFill>
              </a:rPr>
              <a:t>- 20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GB" sz="1400">
                <a:solidFill>
                  <a:srgbClr val="3B3470"/>
                </a:solidFill>
              </a:rPr>
              <a:t>5</a:t>
            </a:r>
            <a:r>
              <a:rPr lang="en-US" sz="1400">
                <a:solidFill>
                  <a:srgbClr val="3B3470"/>
                </a:solidFill>
              </a:rPr>
              <a:t>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21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1E49-C82C-4B7A-AC41-4D7DD35182B2}" type="datetimeFigureOut">
              <a:rPr lang="sr-Latn-RS" smtClean="0"/>
              <a:pPr/>
              <a:t>28.6.2025.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47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45" y="2065436"/>
            <a:ext cx="8598123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4400" b="1" dirty="0">
                <a:solidFill>
                  <a:schemeClr val="bg1"/>
                </a:solidFill>
              </a:rPr>
              <a:t>Vežbe 1 – Idealni i realni gasovi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13402" y="838200"/>
            <a:ext cx="7317196" cy="901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NAGRADNO PITANJE !!!</a:t>
            </a:r>
            <a:endParaRPr lang="en-US" sz="4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1981200"/>
            <a:ext cx="8382000" cy="2115451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 prethodnom zadatku je pokazano da se pri konstantnom pritisku zapremina gasa menja srazmerno temperaturi. Ova zakonitost je poznata kao???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razmisljanje30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20328.125"/>
                </p14:media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7760656" y="5041899"/>
            <a:ext cx="609600" cy="609600"/>
          </a:xfrm>
          <a:prstGeom prst="rect">
            <a:avLst/>
          </a:prstGeom>
        </p:spPr>
      </p:pic>
      <p:sp>
        <p:nvSpPr>
          <p:cNvPr id="14" name="10"/>
          <p:cNvSpPr>
            <a:spLocks noChangeArrowheads="1"/>
          </p:cNvSpPr>
          <p:nvPr/>
        </p:nvSpPr>
        <p:spPr bwMode="auto">
          <a:xfrm>
            <a:off x="7151688" y="4540250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0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GB" sz="10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9"/>
          <p:cNvSpPr>
            <a:spLocks noChangeArrowheads="1"/>
          </p:cNvSpPr>
          <p:nvPr/>
        </p:nvSpPr>
        <p:spPr bwMode="auto">
          <a:xfrm>
            <a:off x="7151688" y="4554537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8"/>
          <p:cNvSpPr>
            <a:spLocks noChangeArrowheads="1"/>
          </p:cNvSpPr>
          <p:nvPr/>
        </p:nvSpPr>
        <p:spPr bwMode="auto">
          <a:xfrm>
            <a:off x="7142163" y="4554537"/>
            <a:ext cx="1582737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7"/>
          <p:cNvSpPr>
            <a:spLocks noChangeArrowheads="1"/>
          </p:cNvSpPr>
          <p:nvPr/>
        </p:nvSpPr>
        <p:spPr bwMode="auto">
          <a:xfrm>
            <a:off x="7154863" y="4554537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6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5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0" name="4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1" name="3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2" name="2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3" name="1"/>
          <p:cNvSpPr>
            <a:spLocks noChangeArrowheads="1"/>
          </p:cNvSpPr>
          <p:nvPr/>
        </p:nvSpPr>
        <p:spPr bwMode="auto">
          <a:xfrm>
            <a:off x="7148513" y="4540250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КРАЈ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Donut 24"/>
          <p:cNvSpPr/>
          <p:nvPr/>
        </p:nvSpPr>
        <p:spPr>
          <a:xfrm>
            <a:off x="6858000" y="4267200"/>
            <a:ext cx="2159000" cy="2160587"/>
          </a:xfrm>
          <a:prstGeom prst="donut">
            <a:avLst>
              <a:gd name="adj" fmla="val 12091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Жозеф Луј Ге-Лисак — Википедиј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96464" y="4191000"/>
            <a:ext cx="1713736" cy="213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00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3.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Iz cilindra čije su dimenzije D = 120 mm i H = 100 mm lagano ističe vazduh pri konstantnoj temperaturi od 47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C. Početni pritisak iznosi 4,5 bar, a krajnji pritisak 1,5 bar. Odrediti masu iskorišćenog vazduha.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429000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038600"/>
            <a:ext cx="5867400" cy="21975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t = 47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 -&gt; T = 273+47 = 320 K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4,5 bar = 4,5 * 10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Pa</a:t>
            </a:r>
            <a:endParaRPr lang="sr-Latn-RS" sz="2400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1,5 bar = 1,5 * 10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Pa</a:t>
            </a:r>
            <a:endParaRPr lang="sr-Latn-RS" sz="2400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D = 120 mm	H = 100 mm  R = 286,7 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J/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gK</a:t>
            </a:r>
            <a:endParaRPr lang="sr-Latn-R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88594" y="3429000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4038600"/>
            <a:ext cx="2315057" cy="5355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m=m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-m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8" grpId="0"/>
      <p:bldP spid="13" grpId="0" animBg="1"/>
      <p:bldP spid="16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j.petrovic\Downloads\1200px-Cylinder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533400"/>
            <a:ext cx="2888627" cy="44196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04800" y="685800"/>
            <a:ext cx="2935419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1524000"/>
            <a:ext cx="2935419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4600" y="2362200"/>
            <a:ext cx="2124299" cy="4968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sr-Latn-RS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 = const</a:t>
            </a:r>
            <a:endParaRPr lang="en-US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2590800"/>
            <a:ext cx="5638800" cy="564257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 = </a:t>
            </a:r>
            <a:r>
              <a:rPr lang="sr-Latn-R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)/(R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)/(R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429000"/>
            <a:ext cx="5638800" cy="609398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 = </a:t>
            </a:r>
            <a:r>
              <a:rPr lang="sr-Latn-R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V)/(RT)</a:t>
            </a:r>
            <a:r>
              <a:rPr lang="sr-Latn-R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V)/(RT)</a:t>
            </a:r>
            <a:r>
              <a:rPr lang="sr-Latn-R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4267200"/>
            <a:ext cx="5638800" cy="609398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 = (V/RT)*(p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-p</a:t>
            </a:r>
            <a:r>
              <a:rPr lang="sr-Latn-RS" sz="2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219200" y="4267200"/>
            <a:ext cx="468000" cy="684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5181600"/>
            <a:ext cx="6375848" cy="42941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Nepoznata vrednost V !!! Izračunavanje zapremine cilindra?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j.petrovic\Downloads\1200px-Cylinder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533400"/>
            <a:ext cx="2888627" cy="44196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4800" y="685800"/>
            <a:ext cx="3204403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 = (D</a:t>
            </a:r>
            <a:r>
              <a:rPr lang="sr-Latn-RS" sz="36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*H)/4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676400"/>
            <a:ext cx="4114800" cy="830997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PREČNIK (D) i VISINA (H) cilindra dati su mm, a ne u metrima (m) !!!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2819400"/>
            <a:ext cx="3081164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 = 0,00113 m</a:t>
            </a:r>
            <a:r>
              <a:rPr lang="sr-Latn-RS" sz="36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3810000"/>
            <a:ext cx="2743200" cy="461665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Sve veličine su poznate 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4495800"/>
            <a:ext cx="5638800" cy="112646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m = (0,00113/286,7*320)*((4,5-1,5)*10</a:t>
            </a:r>
            <a:r>
              <a:rPr lang="sr-Latn-RS" sz="28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800" b="1" i="1" dirty="0">
                <a:latin typeface="Times New Roman" pitchFamily="18" charset="0"/>
                <a:cs typeface="Times New Roman" pitchFamily="18" charset="0"/>
              </a:rPr>
              <a:t>) = 0,0037 kg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4.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Odrediti prečnik gasovoda za transport 8.000 kg/h vazduha pri apsolutnom pritisku od 1,15 bar, ako je temperatura vazduha 22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C a brzina protoka 8 m/s.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967335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88594" y="2967335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505200"/>
            <a:ext cx="5334000" cy="275152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t = 22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 -&gt; T = 273+22 = 295 K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ṁ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8.000 kg/h = 8.000/3.600 = 2,22 kg/s</a:t>
            </a:r>
            <a:endParaRPr lang="sr-Latn-RS" sz="2400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 = 1,15 bar = 1,15 * 10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Pa</a:t>
            </a:r>
            <a:endParaRPr lang="sr-Latn-RS" sz="2400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R = 286,7 J/KgK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w = 8 m/s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3600" y="3505200"/>
            <a:ext cx="1143262" cy="10508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A = ???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D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8" grpId="0"/>
      <p:bldP spid="16" grpId="0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3886200" cy="461665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JEDNAČINA KONTINUITETA !!!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1856021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Aw = 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ṁ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2286000"/>
            <a:ext cx="2300823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ṁ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/(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w)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1801" y="1981200"/>
            <a:ext cx="4876800" cy="830997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Gustina (</a:t>
            </a:r>
            <a:r>
              <a:rPr lang="el-GR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sr-Latn-R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 predstavlja recipročnu vrednost specifične zapremine (</a:t>
            </a:r>
            <a:r>
              <a:rPr lang="sr-Latn-RS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 !!!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3276600"/>
            <a:ext cx="2268763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 = (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ṁ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v)/w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00200" y="3354600"/>
            <a:ext cx="468000" cy="684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4267200"/>
            <a:ext cx="8473795" cy="6832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= (RT)/p = (286,7*295)/(1,15*10</a:t>
            </a:r>
            <a:r>
              <a:rPr lang="sr-Latn-RS" sz="32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= 0,74 m</a:t>
            </a:r>
            <a:r>
              <a:rPr lang="sr-Latn-RS" sz="32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R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/kg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5257800"/>
            <a:ext cx="5865901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 = (2,22*0,74)/8 = 0,2054 m</a:t>
            </a:r>
            <a:r>
              <a:rPr lang="sr-Latn-RS" sz="36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28600" y="838200"/>
            <a:ext cx="2597378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 = (D</a:t>
            </a:r>
            <a:r>
              <a:rPr lang="sr-Latn-RS" sz="36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)/4</a:t>
            </a:r>
            <a:endParaRPr lang="en-US" sz="36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828800"/>
            <a:ext cx="7752443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36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= 4A/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= 4*0,2054/3,14 = 0,2616 m</a:t>
            </a:r>
            <a:r>
              <a:rPr lang="sr-Latn-RS" sz="36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895600"/>
            <a:ext cx="2730427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D = 0,5115 m</a:t>
            </a:r>
            <a:endParaRPr lang="en-US" sz="36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5.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238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U železari se vazduh potreban za sagorevanje koksa u visokoj peći, pre uvođenja u proces, predgreva u regeneratorima. Vazduh se zagreva od 22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C do 600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C. Ulazni kanal kojim se vazduh uvodi u regenerator ima površinu poprečnog preseka 1,5m</a:t>
            </a:r>
            <a:r>
              <a:rPr lang="sr-Latn-R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. Kolika mora biti površina poprečnog preseka izlaznog kanala ako brzina vazduha na izlazu treba da bude jednaka ulaznoj brizini uz konstantan pritisak?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3657600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2394" y="3657600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114800"/>
            <a:ext cx="4873450" cy="21975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22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 -&gt; 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273+22 = 295 K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600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 -&gt; 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273+600 = 873 K</a:t>
            </a:r>
            <a:endParaRPr lang="sr-Latn-RS" sz="2400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R = 287 J/kgK		A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1,5 m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w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const 	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const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67400" y="4114800"/>
            <a:ext cx="1245854" cy="4968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8" grpId="0"/>
      <p:bldP spid="16" grpId="0"/>
      <p:bldP spid="9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3886200" cy="461665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JEDNAČINA KONTINUITETA !!!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3422732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2362200"/>
            <a:ext cx="2345514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62400" y="1981200"/>
            <a:ext cx="4876800" cy="798745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 zadatka “brzina vazduha na izlazu treba da bude jednaka ulaznoj brizini“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276600"/>
            <a:ext cx="2456635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4191000"/>
            <a:ext cx="2456635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57600" y="3276600"/>
            <a:ext cx="2448106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= (RT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)/p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7600" y="4114800"/>
            <a:ext cx="2448106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= (RT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)/p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676400" y="4267200"/>
            <a:ext cx="1044000" cy="684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5257800"/>
            <a:ext cx="7357527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R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 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29200" y="762000"/>
            <a:ext cx="3048000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4,439 m</a:t>
            </a:r>
            <a:r>
              <a:rPr lang="sr-Latn-RS" sz="36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0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00380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Uvod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1704313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pv = RT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797289"/>
            <a:ext cx="1072730" cy="6317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200" b="1" i="1" dirty="0">
                <a:latin typeface="Times New Roman" pitchFamily="18" charset="0"/>
                <a:cs typeface="Times New Roman" pitchFamily="18" charset="0"/>
              </a:rPr>
              <a:t>v ≠ V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2745736"/>
            <a:ext cx="1513556" cy="68326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200" b="1" i="1" dirty="0">
                <a:latin typeface="Times New Roman" pitchFamily="18" charset="0"/>
                <a:cs typeface="Times New Roman" pitchFamily="18" charset="0"/>
              </a:rPr>
              <a:t>v = V/m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209800"/>
            <a:ext cx="2220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>
                <a:latin typeface="Times New Roman" pitchFamily="18" charset="0"/>
                <a:cs typeface="Times New Roman" pitchFamily="18" charset="0"/>
              </a:rPr>
              <a:t>Važne napomene !!!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810000"/>
            <a:ext cx="1391728" cy="6832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200" b="1" i="1" dirty="0">
                <a:latin typeface="Times New Roman" pitchFamily="18" charset="0"/>
                <a:cs typeface="Times New Roman" pitchFamily="18" charset="0"/>
              </a:rPr>
              <a:t>R ≠ Ru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3810000"/>
            <a:ext cx="1765227" cy="63171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200" b="1" i="1" dirty="0">
                <a:latin typeface="Times New Roman" pitchFamily="18" charset="0"/>
                <a:cs typeface="Times New Roman" pitchFamily="18" charset="0"/>
              </a:rPr>
              <a:t>R = RuM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3810000"/>
            <a:ext cx="4065537" cy="63171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200" b="1" i="1" dirty="0">
                <a:latin typeface="Times New Roman" pitchFamily="18" charset="0"/>
                <a:cs typeface="Times New Roman" pitchFamily="18" charset="0"/>
              </a:rPr>
              <a:t>Ru = 8314,4 J/(kmolK)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4800600"/>
            <a:ext cx="1787669" cy="68326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200" b="1" i="1" dirty="0">
                <a:latin typeface="Times New Roman" pitchFamily="18" charset="0"/>
                <a:cs typeface="Times New Roman" pitchFamily="18" charset="0"/>
              </a:rPr>
              <a:t>R = const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0800" y="4953000"/>
            <a:ext cx="2773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i="1" dirty="0">
                <a:latin typeface="Times New Roman" pitchFamily="18" charset="0"/>
                <a:cs typeface="Times New Roman" pitchFamily="18" charset="0"/>
              </a:rPr>
              <a:t>Za bilo koje stanje gasa!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36174"/>
            <a:ext cx="7924800" cy="1905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i="1"/>
              <a:t>S</a:t>
            </a:r>
            <a:r>
              <a:rPr lang="en-US" i="1"/>
              <a:t>va autorska prava autora prezenatacije i video snimaka </a:t>
            </a:r>
            <a:r>
              <a:rPr lang="sr-Latn-RS" i="1"/>
              <a:t>su </a:t>
            </a:r>
            <a:r>
              <a:rPr lang="en-US" i="1"/>
              <a:t>zaštićena</a:t>
            </a:r>
            <a:r>
              <a:rPr lang="sr-Latn-RS" i="1"/>
              <a:t>. Prezentacija i video </a:t>
            </a:r>
            <a:r>
              <a:rPr lang="en-US" i="1"/>
              <a:t>snimak mogu</a:t>
            </a:r>
            <a:r>
              <a:rPr lang="sr-Latn-RS" i="1"/>
              <a:t> se</a:t>
            </a:r>
            <a:r>
              <a:rPr lang="en-US" i="1"/>
              <a:t> koristiti samo za nastavu na daljini studenta Saobraćajnog fakulteta Univerziteta u Beogradu u školskoj 2024/25 i ne mogu </a:t>
            </a:r>
            <a:r>
              <a:rPr lang="sr-Latn-RS" i="1"/>
              <a:t>se </a:t>
            </a:r>
            <a:r>
              <a:rPr lang="en-US" i="1"/>
              <a:t>koristiti za druge svrhe bez pismene saglasnosti autora materijala</a:t>
            </a:r>
            <a:r>
              <a:rPr lang="sr-Latn-RS" i="1"/>
              <a:t>.</a:t>
            </a:r>
            <a:endParaRPr lang="en-US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00380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Uvod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1704313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pv = RT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209800"/>
            <a:ext cx="4926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>
                <a:latin typeface="Times New Roman" pitchFamily="18" charset="0"/>
                <a:cs typeface="Times New Roman" pitchFamily="18" charset="0"/>
              </a:rPr>
              <a:t>Drugačiji načini zapisivanja jednačine stanja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2729898"/>
            <a:ext cx="2157642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pV = mRT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3810000"/>
            <a:ext cx="2337499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pV</a:t>
            </a:r>
            <a:r>
              <a:rPr lang="sr-Latn-RS" sz="3600" b="1" i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= RuT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4876800"/>
            <a:ext cx="2311530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pV = nRuT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00380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Uvod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371600"/>
            <a:ext cx="5134995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OBAVEZNO PISANJE JEDINICA !!!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057400"/>
            <a:ext cx="1883849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 -&gt; 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[Pa]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050435"/>
            <a:ext cx="2448106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 -&gt; 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[m</a:t>
            </a:r>
            <a:r>
              <a:rPr lang="sr-Latn-RS" sz="3600" b="1" i="1" baseline="30000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3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/kg]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4038600"/>
            <a:ext cx="1992533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 -&gt; 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[m</a:t>
            </a:r>
            <a:r>
              <a:rPr lang="sr-Latn-RS" sz="3600" b="1" i="1" baseline="30000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3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]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5029200"/>
            <a:ext cx="1717137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 -&gt; 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[K]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2057400"/>
            <a:ext cx="1967013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 -&gt; 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[kg]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3050435"/>
            <a:ext cx="2884123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 -&gt; 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[</a:t>
            </a:r>
            <a:r>
              <a:rPr lang="sr-Latn-RS" sz="3600" b="1" i="1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J/(</a:t>
            </a:r>
            <a:r>
              <a:rPr lang="en-GB" sz="3600" b="1" i="1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k</a:t>
            </a:r>
            <a:r>
              <a:rPr lang="sr-Latn-RS" sz="3600" b="1" i="1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gK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)]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4038600"/>
            <a:ext cx="3637534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Ru -&gt; 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[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J/(kmolK)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]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62200" y="5029200"/>
            <a:ext cx="1867819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-&gt; </a:t>
            </a:r>
            <a:r>
              <a:rPr lang="sr-Latn-RS" sz="3600" b="1" i="1" dirty="0">
                <a:solidFill>
                  <a:srgbClr val="FF00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[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3600" b="1" i="1" dirty="0">
                <a:solidFill>
                  <a:srgbClr val="FF00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]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Multiply 20"/>
          <p:cNvSpPr/>
          <p:nvPr/>
        </p:nvSpPr>
        <p:spPr bwMode="auto">
          <a:xfrm>
            <a:off x="2209800" y="4953000"/>
            <a:ext cx="2160000" cy="936000"/>
          </a:xfrm>
          <a:prstGeom prst="mathMultiply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5029200"/>
            <a:ext cx="1723549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 -&gt; 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[</a:t>
            </a:r>
            <a:r>
              <a:rPr lang="en-U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3600" b="1" i="1" dirty="0">
                <a:solidFill>
                  <a:srgbClr val="00B0F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]</a:t>
            </a:r>
            <a:endParaRPr lang="en-US" sz="36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1.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2115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U prostoru zapremine 45 m</a:t>
            </a:r>
            <a:r>
              <a:rPr lang="sr-Latn-RS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vlada podpritisak od 600 mm živinog stuba pri barometarskom pritisku od 750 mm živinog stuba i temperaturom od 17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C. Odrediti masu vazduha u tom prostoru.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3581400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4114800"/>
            <a:ext cx="4246740" cy="21975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V = 45 m</a:t>
            </a:r>
            <a:r>
              <a:rPr lang="sr-Latn-R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600 mm ŽS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750 mm ŽS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t = 17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 -&gt; T = 273+17 = 290 K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152400" y="2856012"/>
            <a:ext cx="1219200" cy="64918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02794" y="3581400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2794" y="4038600"/>
            <a:ext cx="1159292" cy="4968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m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 animBg="1"/>
      <p:bldP spid="18" grpId="0" animBg="1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685800"/>
            <a:ext cx="1704313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pv = RT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1828800"/>
            <a:ext cx="2157642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pV = mRT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90800" y="685800"/>
            <a:ext cx="1678665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 = V/m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2895600"/>
            <a:ext cx="3515706" cy="8340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4400" b="1" i="1" dirty="0">
                <a:latin typeface="Times New Roman" pitchFamily="18" charset="0"/>
                <a:cs typeface="Times New Roman" pitchFamily="18" charset="0"/>
              </a:rPr>
              <a:t>m = (pV)/(RT)</a:t>
            </a:r>
            <a:endParaRPr lang="en-US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flipH="1">
            <a:off x="3124200" y="2895600"/>
            <a:ext cx="576000" cy="900000"/>
          </a:xfrm>
          <a:prstGeom prst="ellipse">
            <a:avLst/>
          </a:prstGeom>
          <a:noFill/>
          <a:ln w="38100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 flipH="1">
            <a:off x="1828800" y="2910000"/>
            <a:ext cx="576000" cy="900000"/>
          </a:xfrm>
          <a:prstGeom prst="ellipse">
            <a:avLst/>
          </a:prstGeom>
          <a:noFill/>
          <a:ln w="38100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1524000"/>
            <a:ext cx="3156633" cy="1384995"/>
          </a:xfrm>
          <a:prstGeom prst="rect">
            <a:avLst/>
          </a:prstGeom>
          <a:noFill/>
          <a:ln w="38100">
            <a:solidFill>
              <a:srgbClr val="00B0F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Iz uslova zadatka je poznato:</a:t>
            </a:r>
          </a:p>
          <a:p>
            <a:r>
              <a:rPr lang="sr-Latn-RS" b="1" dirty="0">
                <a:latin typeface="Times New Roman" pitchFamily="18" charset="0"/>
                <a:cs typeface="Times New Roman" pitchFamily="18" charset="0"/>
              </a:rPr>
              <a:t>V = 45 m</a:t>
            </a:r>
            <a:r>
              <a:rPr lang="sr-Latn-RS" b="1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sr-Latn-RS" b="1" dirty="0">
                <a:latin typeface="Times New Roman" pitchFamily="18" charset="0"/>
                <a:cs typeface="Times New Roman" pitchFamily="18" charset="0"/>
              </a:rPr>
              <a:t>T = 290 K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flipH="1">
            <a:off x="2667000" y="2895600"/>
            <a:ext cx="576000" cy="900000"/>
          </a:xfrm>
          <a:prstGeom prst="ellipse">
            <a:avLst/>
          </a:prstGeom>
          <a:noFill/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1" y="3124200"/>
            <a:ext cx="3657600" cy="1292662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Gasna konstanta zavisi od vrste gasa za vazduh iznosi:</a:t>
            </a:r>
          </a:p>
          <a:p>
            <a:r>
              <a:rPr lang="sr-Latn-RS" b="1" dirty="0">
                <a:latin typeface="Times New Roman" pitchFamily="18" charset="0"/>
                <a:cs typeface="Times New Roman" pitchFamily="18" charset="0"/>
              </a:rPr>
              <a:t>R = 286,7 </a:t>
            </a:r>
            <a:r>
              <a:rPr lang="sr-Latn-RS" b="1" i="1" dirty="0">
                <a:latin typeface="Times New Roman" pitchFamily="18" charset="0"/>
                <a:ea typeface="Cambria Math"/>
                <a:cs typeface="Times New Roman" pitchFamily="18" charset="0"/>
              </a:rPr>
              <a:t>[</a:t>
            </a:r>
            <a:r>
              <a:rPr lang="sr-Latn-RS" b="1" i="1">
                <a:latin typeface="Times New Roman" pitchFamily="18" charset="0"/>
                <a:ea typeface="Cambria Math"/>
                <a:cs typeface="Times New Roman" pitchFamily="18" charset="0"/>
              </a:rPr>
              <a:t>J/(</a:t>
            </a:r>
            <a:r>
              <a:rPr lang="en-GB" b="1" i="1">
                <a:latin typeface="Times New Roman" pitchFamily="18" charset="0"/>
                <a:ea typeface="Cambria Math"/>
                <a:cs typeface="Times New Roman" pitchFamily="18" charset="0"/>
              </a:rPr>
              <a:t>k</a:t>
            </a:r>
            <a:r>
              <a:rPr lang="sr-Latn-RS" b="1" i="1">
                <a:latin typeface="Times New Roman" pitchFamily="18" charset="0"/>
                <a:ea typeface="Cambria Math"/>
                <a:cs typeface="Times New Roman" pitchFamily="18" charset="0"/>
              </a:rPr>
              <a:t>gK</a:t>
            </a:r>
            <a:r>
              <a:rPr lang="sr-Latn-RS" b="1" i="1" dirty="0">
                <a:latin typeface="Times New Roman" pitchFamily="18" charset="0"/>
                <a:ea typeface="Cambria Math"/>
                <a:cs typeface="Times New Roman" pitchFamily="18" charset="0"/>
              </a:rPr>
              <a:t>)]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4114800"/>
            <a:ext cx="1601721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p = ???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5257800"/>
            <a:ext cx="4758034" cy="75713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p = p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– p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 150 mm ŽS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21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4288353" cy="429413"/>
          </a:xfrm>
          <a:prstGeom prst="rect">
            <a:avLst/>
          </a:prstGeom>
          <a:noFill/>
          <a:ln w="38100">
            <a:solidFill>
              <a:srgbClr val="00B0F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Konvertovanje mm </a:t>
            </a:r>
            <a:r>
              <a:rPr lang="sr-Latn-RS">
                <a:latin typeface="Times New Roman" pitchFamily="18" charset="0"/>
                <a:cs typeface="Times New Roman" pitchFamily="18" charset="0"/>
              </a:rPr>
              <a:t>živinog stu</a:t>
            </a:r>
            <a:r>
              <a:rPr lang="en-GB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sr-Latn-RS" dirty="0">
                <a:latin typeface="Times New Roman" pitchFamily="18" charset="0"/>
                <a:ea typeface="Cambria Math"/>
                <a:cs typeface="Times New Roman" pitchFamily="18" charset="0"/>
              </a:rPr>
              <a:t>[Pa]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447800"/>
            <a:ext cx="8597225" cy="7571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p = 150 mm ŽS/750 mm ŽS = 0,2 * 10</a:t>
            </a:r>
            <a:r>
              <a:rPr lang="sr-Latn-RS" sz="36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b="1" i="1" dirty="0">
                <a:latin typeface="Times New Roman" pitchFamily="18" charset="0"/>
                <a:ea typeface="Cambria Math"/>
                <a:cs typeface="Times New Roman" pitchFamily="18" charset="0"/>
              </a:rPr>
              <a:t>[Pa]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602" y="2438400"/>
            <a:ext cx="2808782" cy="429413"/>
          </a:xfrm>
          <a:prstGeom prst="rect">
            <a:avLst/>
          </a:prstGeom>
          <a:noFill/>
          <a:ln w="38100">
            <a:solidFill>
              <a:srgbClr val="00B0F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Sve vrednosti su poznate: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124200"/>
            <a:ext cx="7119257" cy="8340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4400" b="1" i="1" dirty="0">
                <a:latin typeface="Times New Roman" pitchFamily="18" charset="0"/>
                <a:cs typeface="Times New Roman" pitchFamily="18" charset="0"/>
              </a:rPr>
              <a:t>m = (0,2*10</a:t>
            </a:r>
            <a:r>
              <a:rPr lang="sr-Latn-RS" sz="4400" b="1" i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4400" b="1" i="1" dirty="0">
                <a:latin typeface="Times New Roman" pitchFamily="18" charset="0"/>
                <a:cs typeface="Times New Roman" pitchFamily="18" charset="0"/>
              </a:rPr>
              <a:t>*45)/(286,7*290)</a:t>
            </a:r>
            <a:endParaRPr lang="en-US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4267200"/>
            <a:ext cx="3203121" cy="904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4400" b="1" i="1" dirty="0">
                <a:latin typeface="Times New Roman" pitchFamily="18" charset="0"/>
                <a:cs typeface="Times New Roman" pitchFamily="18" charset="0"/>
              </a:rPr>
              <a:t>m = 10,83 kg</a:t>
            </a:r>
            <a:endParaRPr lang="en-US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1842171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Zadatak 2.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95400"/>
            <a:ext cx="83820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Koliko puta je zapremina određene količine gasa pri 91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C veća nego pri temperaturi od -91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C, ako je pritisak u oba slučaja isti?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2971800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505200"/>
            <a:ext cx="4489562" cy="275152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91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 -&gt; 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273+91 = 364 K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-91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C -&gt; T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273-91 = 162 K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2967335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3505200"/>
            <a:ext cx="1656223" cy="5355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/V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=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9" grpId="0"/>
      <p:bldP spid="10" grpId="0" animBg="1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3048000" cy="461665"/>
          </a:xfrm>
          <a:prstGeom prst="rect">
            <a:avLst/>
          </a:prstGeom>
          <a:noFill/>
          <a:ln w="38100">
            <a:solidFill>
              <a:srgbClr val="00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sr-Latn-RS" dirty="0">
                <a:latin typeface="Times New Roman" pitchFamily="18" charset="0"/>
                <a:cs typeface="Times New Roman" pitchFamily="18" charset="0"/>
              </a:rPr>
              <a:t>Kako pronaći odnos V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/V</a:t>
            </a:r>
            <a:r>
              <a:rPr lang="sr-Latn-R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2935419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286000"/>
            <a:ext cx="2935419" cy="699102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 = m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981200"/>
            <a:ext cx="2608406" cy="429413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Podeliti ova dva izraza!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352800"/>
            <a:ext cx="7680308" cy="6991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(p</a:t>
            </a:r>
            <a:r>
              <a:rPr lang="sr-Latn-RS" sz="3600" b="1" i="1" strike="sngStrike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sr-Latn-RS" sz="3600" b="1" i="1" strike="sngStrike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(V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(m</a:t>
            </a:r>
            <a:r>
              <a:rPr lang="sr-Latn-RS" sz="3600" b="1" i="1" strike="sngStrike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sr-Latn-RS" sz="3600" b="1" i="1" strike="sngStrike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 )(R</a:t>
            </a:r>
            <a:r>
              <a:rPr lang="sr-Latn-RS" sz="3600" b="1" i="1" strike="sngStrike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/R</a:t>
            </a:r>
            <a:r>
              <a:rPr lang="sr-Latn-RS" sz="3600" b="1" i="1" strike="sngStrike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strike="sngStrike" dirty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4267200"/>
            <a:ext cx="2691763" cy="7571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 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716000" y="4343400"/>
            <a:ext cx="1332000" cy="684000"/>
          </a:xfrm>
          <a:prstGeom prst="ellips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5334000"/>
            <a:ext cx="3929281" cy="7571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/V</a:t>
            </a:r>
            <a:r>
              <a:rPr lang="sr-Latn-RS" sz="3600" b="1" i="1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sz="3600" b="1" i="1" dirty="0">
                <a:latin typeface="Times New Roman" pitchFamily="18" charset="0"/>
                <a:cs typeface="Times New Roman" pitchFamily="18" charset="0"/>
              </a:rPr>
              <a:t>= 364/162 = 2</a:t>
            </a:r>
            <a:endParaRPr lang="en-US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1969</TotalTime>
  <Words>1131</Words>
  <Application>Microsoft Office PowerPoint</Application>
  <PresentationFormat>On-screen Show (4:3)</PresentationFormat>
  <Paragraphs>148</Paragraphs>
  <Slides>20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Tahoma</vt:lpstr>
      <vt:lpstr>Times New Roman</vt:lpstr>
      <vt:lpstr>Wingdings</vt:lpstr>
      <vt:lpstr>Textured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275</cp:revision>
  <cp:lastPrinted>2017-02-18T19:14:43Z</cp:lastPrinted>
  <dcterms:created xsi:type="dcterms:W3CDTF">2006-01-31T15:10:17Z</dcterms:created>
  <dcterms:modified xsi:type="dcterms:W3CDTF">2025-06-28T11:37:17Z</dcterms:modified>
</cp:coreProperties>
</file>